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66" r:id="rId2"/>
    <p:sldId id="267" r:id="rId3"/>
    <p:sldId id="299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302" r:id="rId12"/>
    <p:sldId id="275" r:id="rId13"/>
    <p:sldId id="276" r:id="rId14"/>
    <p:sldId id="277" r:id="rId15"/>
    <p:sldId id="300" r:id="rId16"/>
    <p:sldId id="301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</p:sldIdLst>
  <p:sldSz cx="9144000" cy="6858000" type="screen4x3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nd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1A20"/>
    <a:srgbClr val="18233A"/>
    <a:srgbClr val="631D1D"/>
    <a:srgbClr val="62616E"/>
    <a:srgbClr val="053C7B"/>
    <a:srgbClr val="ACD6E6"/>
    <a:srgbClr val="239B71"/>
    <a:srgbClr val="0EA1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02" autoAdjust="0"/>
    <p:restoredTop sz="94660"/>
  </p:normalViewPr>
  <p:slideViewPr>
    <p:cSldViewPr>
      <p:cViewPr>
        <p:scale>
          <a:sx n="70" d="100"/>
          <a:sy n="70" d="100"/>
        </p:scale>
        <p:origin x="-12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fld id="{8C5FA823-5615-4101-AC64-25FF5F654C84}" type="datetimeFigureOut">
              <a:rPr lang="nl-NL"/>
              <a:pPr>
                <a:defRPr/>
              </a:pPr>
              <a:t>12-6-2016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noProof="0" smtClean="0"/>
              <a:t>Klik om de tekststijl van het model te bewerken</a:t>
            </a:r>
          </a:p>
          <a:p>
            <a:pPr lvl="1"/>
            <a:r>
              <a:rPr lang="nl-BE" noProof="0" smtClean="0"/>
              <a:t>Tweede niveau</a:t>
            </a:r>
          </a:p>
          <a:p>
            <a:pPr lvl="2"/>
            <a:r>
              <a:rPr lang="nl-BE" noProof="0" smtClean="0"/>
              <a:t>Derde niveau</a:t>
            </a:r>
          </a:p>
          <a:p>
            <a:pPr lvl="3"/>
            <a:r>
              <a:rPr lang="nl-BE" noProof="0" smtClean="0"/>
              <a:t>Vierde niveau</a:t>
            </a:r>
          </a:p>
          <a:p>
            <a:pPr lvl="4"/>
            <a:r>
              <a:rPr lang="nl-BE" noProof="0" smtClean="0"/>
              <a:t>Vijfde niveau</a:t>
            </a:r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fld id="{F2ED3D1A-9EEA-4AC5-81A3-261E3EB451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53585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5048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5048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192515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3DB52-C3B4-483D-9F29-3FA1B6CB8799}" type="slidenum">
              <a:rPr lang="nl-NL">
                <a:ea typeface="ＭＳ Ｐゴシック"/>
                <a:cs typeface="ＭＳ Ｐゴシック"/>
              </a:rPr>
              <a:pPr/>
              <a:t>4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17180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19456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C33593-7A79-4E97-B2AC-98FE65A65560}" type="slidenum">
              <a:rPr lang="nl-NL">
                <a:ea typeface="ＭＳ Ｐゴシック"/>
                <a:cs typeface="ＭＳ Ｐゴシック"/>
              </a:rPr>
              <a:pPr/>
              <a:t>5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46820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19661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D4839F-443E-4173-AA67-16F580AAD0A3}" type="slidenum">
              <a:rPr lang="nl-NL">
                <a:ea typeface="ＭＳ Ｐゴシック"/>
                <a:cs typeface="ＭＳ Ｐゴシック"/>
              </a:rPr>
              <a:pPr/>
              <a:t>6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14634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198659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0CDBF8-6DA3-4993-9EA1-508088A9A568}" type="slidenum">
              <a:rPr lang="nl-NL">
                <a:ea typeface="ＭＳ Ｐゴシック"/>
                <a:cs typeface="ＭＳ Ｐゴシック"/>
              </a:rPr>
              <a:pPr/>
              <a:t>7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7665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6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200707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21172B-4533-43AB-A281-1D8DBDBBC192}" type="slidenum">
              <a:rPr lang="nl-NL">
                <a:ea typeface="ＭＳ Ｐゴシック"/>
                <a:cs typeface="ＭＳ Ｐゴシック"/>
              </a:rPr>
              <a:pPr/>
              <a:t>8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35969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202755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5BA20A-61D4-4B80-9AA8-33434CA2A8C8}" type="slidenum">
              <a:rPr lang="nl-NL">
                <a:ea typeface="ＭＳ Ｐゴシック"/>
                <a:cs typeface="ＭＳ Ｐゴシック"/>
              </a:rPr>
              <a:pPr/>
              <a:t>9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42963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2635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2635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20480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4C5BB7-D444-43DC-B1F4-A8E882379681}" type="slidenum">
              <a:rPr lang="nl-NL">
                <a:ea typeface="ＭＳ Ｐゴシック"/>
                <a:cs typeface="ＭＳ Ｐゴシック"/>
              </a:rPr>
              <a:pPr/>
              <a:t>14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212531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2414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5663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218115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32FFB19-1EB4-45A7-BB24-BE696DC284E9}" type="slidenum">
              <a:rPr lang="nl-NL" sz="1200">
                <a:cs typeface="ＭＳ Ｐゴシック"/>
              </a:rPr>
              <a:pPr algn="r"/>
              <a:t>19</a:t>
            </a:fld>
            <a:endParaRPr lang="nl-NL" sz="1200"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03617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762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17773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8911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92121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6693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19221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7117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03640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67174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7416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16243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99176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71296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1817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 userDrawn="1"/>
        </p:nvSpPr>
        <p:spPr>
          <a:xfrm>
            <a:off x="8610600" y="2667000"/>
            <a:ext cx="533400" cy="1219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9"/>
          <p:cNvSpPr/>
          <p:nvPr userDrawn="1"/>
        </p:nvSpPr>
        <p:spPr>
          <a:xfrm>
            <a:off x="7924800" y="3200400"/>
            <a:ext cx="8382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10"/>
          <p:cNvSpPr/>
          <p:nvPr userDrawn="1"/>
        </p:nvSpPr>
        <p:spPr>
          <a:xfrm>
            <a:off x="7086600" y="36576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11"/>
          <p:cNvSpPr/>
          <p:nvPr userDrawn="1"/>
        </p:nvSpPr>
        <p:spPr>
          <a:xfrm>
            <a:off x="3200400" y="152400"/>
            <a:ext cx="990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12"/>
          <p:cNvSpPr/>
          <p:nvPr userDrawn="1"/>
        </p:nvSpPr>
        <p:spPr>
          <a:xfrm>
            <a:off x="2971800" y="457200"/>
            <a:ext cx="8382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Rechte verbindingslijn 19"/>
          <p:cNvCxnSpPr/>
          <p:nvPr userDrawn="1"/>
        </p:nvCxnSpPr>
        <p:spPr>
          <a:xfrm>
            <a:off x="468313" y="2997200"/>
            <a:ext cx="0" cy="1079500"/>
          </a:xfrm>
          <a:prstGeom prst="line">
            <a:avLst/>
          </a:prstGeom>
          <a:ln>
            <a:solidFill>
              <a:srgbClr val="811A2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Afbeelding 3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4925" y="0"/>
            <a:ext cx="4240213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Afbeelding 4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732463"/>
            <a:ext cx="1898650" cy="88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996952"/>
            <a:ext cx="6984776" cy="630982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644978"/>
            <a:ext cx="6984776" cy="4320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18233A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nl-B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107950" y="692150"/>
            <a:ext cx="8928100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107950" y="6237288"/>
            <a:ext cx="7559675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6" name="Afbeelding 10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988" y="0"/>
            <a:ext cx="2673350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Afbeelding 12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6180138"/>
            <a:ext cx="125095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90254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30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>
            <a:lvl1pPr>
              <a:buFont typeface="Wingdings" pitchFamily="2" charset="2"/>
              <a:buChar char="§"/>
              <a:defRPr sz="2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3B3D1-E2C7-4699-8AB5-6D965A3FFD59}" type="datetime1">
              <a:rPr lang="nl-BE"/>
              <a:pPr>
                <a:defRPr/>
              </a:pPr>
              <a:t>12/06/2016</a:t>
            </a:fld>
            <a:endParaRPr lang="nl-BE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022CB-06E8-4D1E-BB3F-9E77A2CF601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107950" y="692150"/>
            <a:ext cx="8928100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Line 8"/>
          <p:cNvSpPr>
            <a:spLocks noChangeShapeType="1"/>
          </p:cNvSpPr>
          <p:nvPr userDrawn="1"/>
        </p:nvSpPr>
        <p:spPr bwMode="auto">
          <a:xfrm>
            <a:off x="107950" y="6237288"/>
            <a:ext cx="7559675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7" name="Afbeelding 14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988" y="0"/>
            <a:ext cx="2673350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15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6180138"/>
            <a:ext cx="125095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/>
          <a:lstStyle>
            <a:lvl1pPr>
              <a:buFont typeface="Wingdings" pitchFamily="2" charset="2"/>
              <a:buChar char="§"/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4704"/>
            <a:ext cx="4038600" cy="5361459"/>
          </a:xfrm>
        </p:spPr>
        <p:txBody>
          <a:bodyPr/>
          <a:lstStyle>
            <a:lvl1pPr>
              <a:buFont typeface="Wingdings" pitchFamily="2" charset="2"/>
              <a:buChar char="§"/>
              <a:defRPr lang="en-US" sz="24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lang="en-US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lang="en-US" sz="16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lang="nl-BE" sz="14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90254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30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1BF40-33FE-41EB-9F53-8140B0CBB147}" type="datetime1">
              <a:rPr lang="nl-BE"/>
              <a:pPr>
                <a:defRPr/>
              </a:pPr>
              <a:t>12/06/2016</a:t>
            </a:fld>
            <a:endParaRPr lang="nl-BE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3A1E4-72F6-4FF4-A35D-3876B816C346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8"/>
          <p:cNvSpPr>
            <a:spLocks noChangeShapeType="1"/>
          </p:cNvSpPr>
          <p:nvPr userDrawn="1"/>
        </p:nvSpPr>
        <p:spPr bwMode="auto">
          <a:xfrm>
            <a:off x="107950" y="692150"/>
            <a:ext cx="8928100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107950" y="6237288"/>
            <a:ext cx="7559675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5" name="Afbeelding 12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988" y="0"/>
            <a:ext cx="2673350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13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6180138"/>
            <a:ext cx="125095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90254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30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3F411-491F-4C0F-826D-E1FB9BCEAB4C}" type="datetime1">
              <a:rPr lang="nl-BE"/>
              <a:pPr>
                <a:defRPr/>
              </a:pPr>
              <a:t>12/06/2016</a:t>
            </a:fld>
            <a:endParaRPr lang="nl-BE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017E8-68B4-4B7D-B31B-DC50791C9751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l-B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fld id="{194CDC71-A70C-4117-9689-585B9C9DED8D}" type="datetime1">
              <a:rPr lang="nl-BE"/>
              <a:pPr>
                <a:defRPr/>
              </a:pPr>
              <a:t>12/06/2016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fld id="{BB4DE6D1-6CFE-4EFB-B38F-27DD4A6FD25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wlCfi3I52TH30M&amp;tbnid=rUTyqMrYKja-AM:&amp;ved=0CAUQjRw&amp;url=http://www.veinviewer.com/&amp;ei=DtVjUby5NfP20gW55IHYBA&amp;bvm=bv.44990110,d.d2k&amp;psig=AFQjCNGpfNOeGdlbvO32jtaKTC37TZsx_g&amp;ust=136558339455199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wlCfi3I52TH30M&amp;tbnid=rUTyqMrYKja-AM:&amp;ved=0CAUQjRw&amp;url=http://www.veinviewer.com/&amp;ei=DtVjUby5NfP20gW55IHYBA&amp;bvm=bv.44990110,d.d2k&amp;psig=AFQjCNGpfNOeGdlbvO32jtaKTC37TZsx_g&amp;ust=136558339455199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wlCfi3I52TH30M&amp;tbnid=rUTyqMrYKja-AM:&amp;ved=0CAUQjRw&amp;url=http://www.veinviewer.com/&amp;ei=DtVjUby5NfP20gW55IHYBA&amp;bvm=bv.44990110,d.d2k&amp;psig=AFQjCNGpfNOeGdlbvO32jtaKTC37TZsx_g&amp;ust=136558339455199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wlCfi3I52TH30M&amp;tbnid=rUTyqMrYKja-AM:&amp;ved=0CAUQjRw&amp;url=http://www.veinviewer.com/&amp;ei=DtVjUby5NfP20gW55IHYBA&amp;bvm=bv.44990110,d.d2k&amp;psig=AFQjCNGpfNOeGdlbvO32jtaKTC37TZsx_g&amp;ust=136558339455199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wlCfi3I52TH30M&amp;tbnid=rUTyqMrYKja-AM:&amp;ved=0CAUQjRw&amp;url=http://www.veinviewer.com/&amp;ei=DtVjUby5NfP20gW55IHYBA&amp;bvm=bv.44990110,d.d2k&amp;psig=AFQjCNGpfNOeGdlbvO32jtaKTC37TZsx_g&amp;ust=136558339455199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microsoft.com/office/2007/relationships/hdphoto" Target="../media/hdphoto4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6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7.wdp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re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100" dirty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T</a:t>
            </a:r>
            <a:r>
              <a:rPr lang="en-US" sz="3100" dirty="0" smtClean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he EACPR EXPERT flowchart </a:t>
            </a:r>
            <a:r>
              <a:rPr lang="en-US" sz="3100" dirty="0" err="1" smtClean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programme</a:t>
            </a:r>
            <a:r>
              <a:rPr lang="en-US" dirty="0" smtClean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: a tool to prescribe exercise training in the setting of cardiac rehabilitation</a:t>
            </a:r>
            <a:endParaRPr lang="fr-FR" sz="2200" b="0" dirty="0">
              <a:solidFill>
                <a:srgbClr val="A50021"/>
              </a:solidFill>
              <a:ea typeface="ヒラギノ角ゴ Pro W3" pitchFamily="-110" charset="-128"/>
              <a:cs typeface="ヒラギノ角ゴ Pro W3" pitchFamily="-110" charset="-128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55576" y="4437112"/>
            <a:ext cx="7416824" cy="108012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fr-FR" dirty="0" smtClean="0">
                <a:ea typeface="+mn-ea"/>
                <a:cs typeface="+mn-cs"/>
              </a:rPr>
              <a:t>Dominique Hansen, PhD, FESC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fr-FR" sz="1400" dirty="0" smtClean="0">
                <a:ea typeface="+mn-ea"/>
                <a:cs typeface="+mn-cs"/>
              </a:rPr>
              <a:t>Hasselt </a:t>
            </a:r>
            <a:r>
              <a:rPr lang="fr-FR" sz="1400" dirty="0" err="1" smtClean="0">
                <a:ea typeface="+mn-ea"/>
                <a:cs typeface="+mn-cs"/>
              </a:rPr>
              <a:t>University</a:t>
            </a:r>
            <a:r>
              <a:rPr lang="fr-FR" sz="1400" dirty="0" smtClean="0">
                <a:ea typeface="+mn-ea"/>
                <a:cs typeface="+mn-cs"/>
              </a:rPr>
              <a:t>, </a:t>
            </a:r>
            <a:r>
              <a:rPr lang="fr-FR" sz="1400" dirty="0" err="1" smtClean="0">
                <a:ea typeface="+mn-ea"/>
                <a:cs typeface="+mn-cs"/>
              </a:rPr>
              <a:t>Faculty</a:t>
            </a:r>
            <a:r>
              <a:rPr lang="fr-FR" sz="1400" dirty="0" smtClean="0">
                <a:ea typeface="+mn-ea"/>
                <a:cs typeface="+mn-cs"/>
              </a:rPr>
              <a:t> of </a:t>
            </a:r>
            <a:r>
              <a:rPr lang="fr-FR" sz="1400" dirty="0" err="1" smtClean="0">
                <a:ea typeface="+mn-ea"/>
                <a:cs typeface="+mn-cs"/>
              </a:rPr>
              <a:t>Medicine</a:t>
            </a:r>
            <a:r>
              <a:rPr lang="fr-FR" sz="1400" dirty="0" smtClean="0">
                <a:ea typeface="+mn-ea"/>
                <a:cs typeface="+mn-cs"/>
              </a:rPr>
              <a:t> and Life Sciences, Hasselt, </a:t>
            </a:r>
            <a:r>
              <a:rPr lang="fr-FR" sz="1400" dirty="0" err="1" smtClean="0">
                <a:ea typeface="+mn-ea"/>
                <a:cs typeface="+mn-cs"/>
              </a:rPr>
              <a:t>Belgium</a:t>
            </a:r>
            <a:endParaRPr lang="fr-FR" sz="14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fr-FR" sz="1400" dirty="0" err="1" smtClean="0">
                <a:ea typeface="+mn-ea"/>
                <a:cs typeface="+mn-cs"/>
              </a:rPr>
              <a:t>Heart</a:t>
            </a:r>
            <a:r>
              <a:rPr lang="fr-FR" sz="1400" dirty="0" smtClean="0">
                <a:ea typeface="+mn-ea"/>
                <a:cs typeface="+mn-cs"/>
              </a:rPr>
              <a:t> Centre Hasselt, Hasselt, </a:t>
            </a:r>
            <a:r>
              <a:rPr lang="fr-FR" sz="1400" dirty="0" err="1" smtClean="0">
                <a:ea typeface="+mn-ea"/>
                <a:cs typeface="+mn-cs"/>
              </a:rPr>
              <a:t>Belgium</a:t>
            </a:r>
            <a:endParaRPr lang="fr-FR" sz="1400" dirty="0" smtClean="0"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84082"/>
            <a:ext cx="30956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814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Introduction</a:t>
            </a:r>
            <a:endParaRPr lang="nl-BE" dirty="0">
              <a:solidFill>
                <a:srgbClr val="A50021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Exercise-based</a:t>
            </a:r>
            <a:r>
              <a:rPr lang="nl-BE" dirty="0" smtClean="0"/>
              <a:t> </a:t>
            </a:r>
            <a:r>
              <a:rPr lang="nl-BE" dirty="0" err="1" smtClean="0"/>
              <a:t>rehabilitation</a:t>
            </a:r>
            <a:r>
              <a:rPr lang="nl-BE" dirty="0" smtClean="0"/>
              <a:t> is of significant </a:t>
            </a:r>
            <a:r>
              <a:rPr lang="nl-BE" dirty="0" err="1" smtClean="0"/>
              <a:t>importance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patients</a:t>
            </a:r>
            <a:r>
              <a:rPr lang="nl-BE" dirty="0" smtClean="0"/>
              <a:t> </a:t>
            </a:r>
            <a:r>
              <a:rPr lang="nl-BE" dirty="0" err="1" smtClean="0"/>
              <a:t>with</a:t>
            </a:r>
            <a:r>
              <a:rPr lang="nl-BE" dirty="0" smtClean="0"/>
              <a:t> </a:t>
            </a:r>
            <a:r>
              <a:rPr lang="nl-BE" dirty="0" err="1" smtClean="0"/>
              <a:t>cardiovascular</a:t>
            </a:r>
            <a:r>
              <a:rPr lang="nl-BE" dirty="0" smtClean="0"/>
              <a:t> </a:t>
            </a:r>
            <a:r>
              <a:rPr lang="nl-BE" dirty="0" err="1" smtClean="0"/>
              <a:t>disease</a:t>
            </a:r>
            <a:r>
              <a:rPr lang="nl-BE" dirty="0" smtClean="0"/>
              <a:t> (risk)</a:t>
            </a:r>
          </a:p>
          <a:p>
            <a:pPr lvl="1"/>
            <a:endParaRPr lang="nl-BE" dirty="0" smtClean="0"/>
          </a:p>
          <a:p>
            <a:pPr lvl="1"/>
            <a:r>
              <a:rPr lang="nl-BE" dirty="0" err="1" smtClean="0"/>
              <a:t>Better</a:t>
            </a:r>
            <a:r>
              <a:rPr lang="nl-BE" dirty="0" smtClean="0"/>
              <a:t> CVD risk factor control</a:t>
            </a:r>
          </a:p>
          <a:p>
            <a:pPr lvl="1"/>
            <a:r>
              <a:rPr lang="nl-BE" dirty="0" err="1" smtClean="0"/>
              <a:t>Improved</a:t>
            </a:r>
            <a:r>
              <a:rPr lang="nl-BE" dirty="0" smtClean="0"/>
              <a:t> </a:t>
            </a:r>
            <a:r>
              <a:rPr lang="nl-BE" dirty="0" err="1" smtClean="0"/>
              <a:t>quality</a:t>
            </a:r>
            <a:r>
              <a:rPr lang="nl-BE" dirty="0" smtClean="0"/>
              <a:t> of life</a:t>
            </a:r>
          </a:p>
          <a:p>
            <a:pPr lvl="1"/>
            <a:r>
              <a:rPr lang="nl-BE" dirty="0" err="1" smtClean="0"/>
              <a:t>Reductions</a:t>
            </a:r>
            <a:r>
              <a:rPr lang="nl-BE" dirty="0" smtClean="0"/>
              <a:t> in </a:t>
            </a:r>
            <a:r>
              <a:rPr lang="nl-BE" dirty="0" err="1" smtClean="0"/>
              <a:t>hospitalisation</a:t>
            </a:r>
            <a:r>
              <a:rPr lang="nl-BE" dirty="0" smtClean="0"/>
              <a:t> </a:t>
            </a:r>
            <a:r>
              <a:rPr lang="nl-BE" dirty="0" err="1" smtClean="0"/>
              <a:t>frequency</a:t>
            </a:r>
            <a:endParaRPr lang="nl-BE" dirty="0" smtClean="0"/>
          </a:p>
          <a:p>
            <a:pPr lvl="1"/>
            <a:r>
              <a:rPr lang="nl-BE" dirty="0" err="1" smtClean="0"/>
              <a:t>Cost</a:t>
            </a:r>
            <a:r>
              <a:rPr lang="nl-BE" dirty="0" smtClean="0"/>
              <a:t> </a:t>
            </a:r>
            <a:r>
              <a:rPr lang="nl-BE" dirty="0" err="1" smtClean="0"/>
              <a:t>saving</a:t>
            </a:r>
            <a:r>
              <a:rPr lang="nl-BE" dirty="0" smtClean="0"/>
              <a:t> </a:t>
            </a:r>
            <a:r>
              <a:rPr lang="nl-BE" dirty="0" err="1" smtClean="0"/>
              <a:t>effects</a:t>
            </a:r>
            <a:endParaRPr lang="nl-BE" dirty="0"/>
          </a:p>
        </p:txBody>
      </p:sp>
      <p:pic>
        <p:nvPicPr>
          <p:cNvPr id="1026" name="Picture 2" descr="https://ochealthsystem.org/wp-content/uploads/cardiac-rehab-2013-2-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898" y="4437112"/>
            <a:ext cx="2001102" cy="168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22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" y="1327"/>
            <a:ext cx="9137104" cy="684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0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Titel 1"/>
          <p:cNvSpPr>
            <a:spLocks noGrp="1"/>
          </p:cNvSpPr>
          <p:nvPr>
            <p:ph type="title"/>
          </p:nvPr>
        </p:nvSpPr>
        <p:spPr>
          <a:xfrm>
            <a:off x="138268" y="188640"/>
            <a:ext cx="8990013" cy="550862"/>
          </a:xfrm>
        </p:spPr>
        <p:txBody>
          <a:bodyPr/>
          <a:lstStyle/>
          <a:p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Guidelines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for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exercise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prescription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91490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endParaRPr lang="nl-BE" dirty="0" smtClean="0">
              <a:ea typeface="ＭＳ Ｐゴシック"/>
              <a:cs typeface="ＭＳ Ｐゴシック"/>
            </a:endParaRPr>
          </a:p>
          <a:p>
            <a:endParaRPr lang="nl-BE" dirty="0" smtClean="0">
              <a:ea typeface="ＭＳ Ｐゴシック"/>
              <a:cs typeface="ＭＳ Ｐゴシック"/>
            </a:endParaRPr>
          </a:p>
          <a:p>
            <a:endParaRPr lang="nl-BE" dirty="0" smtClean="0">
              <a:ea typeface="ＭＳ Ｐゴシック"/>
              <a:cs typeface="ＭＳ Ｐゴシック"/>
            </a:endParaRPr>
          </a:p>
          <a:p>
            <a:pPr>
              <a:buFont typeface="Wingdings" pitchFamily="2" charset="2"/>
              <a:buNone/>
            </a:pPr>
            <a:endParaRPr lang="nl-BE" dirty="0" smtClean="0">
              <a:ea typeface="ＭＳ Ｐゴシック"/>
              <a:cs typeface="ＭＳ Ｐゴシック"/>
            </a:endParaRPr>
          </a:p>
          <a:p>
            <a:endParaRPr lang="en-US" sz="2000" dirty="0" smtClean="0">
              <a:ea typeface="ＭＳ Ｐゴシック"/>
              <a:cs typeface="ＭＳ Ｐゴシック"/>
            </a:endParaRPr>
          </a:p>
          <a:p>
            <a:endParaRPr lang="en-US" sz="2000" dirty="0">
              <a:ea typeface="ＭＳ Ｐゴシック"/>
              <a:cs typeface="ＭＳ Ｐゴシック"/>
            </a:endParaRPr>
          </a:p>
          <a:p>
            <a:r>
              <a:rPr lang="en-US" sz="2000" dirty="0" smtClean="0">
                <a:ea typeface="ＭＳ Ｐゴシック"/>
                <a:cs typeface="ＭＳ Ｐゴシック"/>
              </a:rPr>
              <a:t>exercise &gt;150 min/week (spread over &gt;2 exercise sessions/week)</a:t>
            </a:r>
          </a:p>
          <a:p>
            <a:r>
              <a:rPr lang="en-US" sz="2000" dirty="0" smtClean="0">
                <a:ea typeface="ＭＳ Ｐゴシック"/>
                <a:cs typeface="ＭＳ Ｐゴシック"/>
              </a:rPr>
              <a:t>low-to-moderate endurance intensity</a:t>
            </a:r>
          </a:p>
          <a:p>
            <a:r>
              <a:rPr lang="en-US" sz="2000" dirty="0" smtClean="0">
                <a:ea typeface="ＭＳ Ｐゴシック"/>
                <a:cs typeface="ＭＳ Ｐゴシック"/>
              </a:rPr>
              <a:t>weekly caloric expenditure of 1000-2000 kcal/week</a:t>
            </a:r>
          </a:p>
          <a:p>
            <a:r>
              <a:rPr lang="en-US" sz="2000" dirty="0" smtClean="0">
                <a:ea typeface="ＭＳ Ｐゴシック"/>
                <a:cs typeface="ＭＳ Ｐゴシック"/>
              </a:rPr>
              <a:t>combination with resistance exercises</a:t>
            </a:r>
          </a:p>
        </p:txBody>
      </p:sp>
      <p:pic>
        <p:nvPicPr>
          <p:cNvPr id="1914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5119" y="1340768"/>
            <a:ext cx="5989638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1492" name="Tekstvak 4"/>
          <p:cNvSpPr txBox="1">
            <a:spLocks noChangeArrowheads="1"/>
          </p:cNvSpPr>
          <p:nvPr/>
        </p:nvSpPr>
        <p:spPr bwMode="auto">
          <a:xfrm>
            <a:off x="2994819" y="6559840"/>
            <a:ext cx="31702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 sz="1200" dirty="0" err="1">
                <a:cs typeface="ＭＳ Ｐゴシック"/>
              </a:rPr>
              <a:t>Piepoli</a:t>
            </a:r>
            <a:r>
              <a:rPr lang="nl-BE" sz="1200" dirty="0">
                <a:cs typeface="ＭＳ Ｐゴシック"/>
              </a:rPr>
              <a:t> MF, </a:t>
            </a:r>
            <a:r>
              <a:rPr lang="nl-BE" sz="1200" dirty="0" err="1">
                <a:cs typeface="ＭＳ Ｐゴシック"/>
              </a:rPr>
              <a:t>Eur</a:t>
            </a:r>
            <a:r>
              <a:rPr lang="nl-BE" sz="1200" dirty="0">
                <a:cs typeface="ＭＳ Ｐゴシック"/>
              </a:rPr>
              <a:t> J </a:t>
            </a:r>
            <a:r>
              <a:rPr lang="nl-BE" sz="1200" dirty="0" err="1">
                <a:cs typeface="ＭＳ Ｐゴシック"/>
              </a:rPr>
              <a:t>Prev</a:t>
            </a:r>
            <a:r>
              <a:rPr lang="nl-BE" sz="1200" dirty="0">
                <a:cs typeface="ＭＳ Ｐゴシック"/>
              </a:rPr>
              <a:t> </a:t>
            </a:r>
            <a:r>
              <a:rPr lang="nl-BE" sz="1200" dirty="0" err="1">
                <a:cs typeface="ＭＳ Ｐゴシック"/>
              </a:rPr>
              <a:t>Cardiol</a:t>
            </a:r>
            <a:r>
              <a:rPr lang="nl-BE" sz="1200" dirty="0">
                <a:cs typeface="ＭＳ Ｐゴシック"/>
              </a:rPr>
              <a:t> 2010;17:1-17</a:t>
            </a:r>
            <a:endParaRPr lang="nl-NL" sz="1200" dirty="0">
              <a:cs typeface="ＭＳ Ｐゴシック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01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9" name="Picture 2" descr="http://www.gpsmagazine.com/assets/trouble_ahe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994130"/>
            <a:ext cx="4973651" cy="3315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25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Text Box 4"/>
          <p:cNvSpPr txBox="1">
            <a:spLocks noChangeArrowheads="1"/>
          </p:cNvSpPr>
          <p:nvPr/>
        </p:nvSpPr>
        <p:spPr bwMode="auto">
          <a:xfrm>
            <a:off x="1547813" y="1557338"/>
            <a:ext cx="248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AMI with PCI or CABG</a:t>
            </a:r>
            <a:endParaRPr lang="nl-NL">
              <a:cs typeface="ＭＳ Ｐゴシック"/>
            </a:endParaRPr>
          </a:p>
        </p:txBody>
      </p:sp>
      <p:sp>
        <p:nvSpPr>
          <p:cNvPr id="195587" name="Text Box 5"/>
          <p:cNvSpPr txBox="1">
            <a:spLocks noChangeArrowheads="1"/>
          </p:cNvSpPr>
          <p:nvPr/>
        </p:nvSpPr>
        <p:spPr bwMode="auto">
          <a:xfrm>
            <a:off x="1547813" y="2205038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Heart failure</a:t>
            </a:r>
            <a:endParaRPr lang="nl-NL">
              <a:cs typeface="ＭＳ Ｐゴシック"/>
            </a:endParaRPr>
          </a:p>
        </p:txBody>
      </p:sp>
      <p:sp>
        <p:nvSpPr>
          <p:cNvPr id="195588" name="Text Box 6"/>
          <p:cNvSpPr txBox="1">
            <a:spLocks noChangeArrowheads="1"/>
          </p:cNvSpPr>
          <p:nvPr/>
        </p:nvSpPr>
        <p:spPr bwMode="auto">
          <a:xfrm>
            <a:off x="611188" y="2924175"/>
            <a:ext cx="184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Cardiomyopathy</a:t>
            </a:r>
            <a:endParaRPr lang="nl-NL">
              <a:cs typeface="ＭＳ Ｐゴシック"/>
            </a:endParaRPr>
          </a:p>
        </p:txBody>
      </p:sp>
      <p:sp>
        <p:nvSpPr>
          <p:cNvPr id="195589" name="Text Box 7"/>
          <p:cNvSpPr txBox="1">
            <a:spLocks noChangeArrowheads="1"/>
          </p:cNvSpPr>
          <p:nvPr/>
        </p:nvSpPr>
        <p:spPr bwMode="auto">
          <a:xfrm>
            <a:off x="1331913" y="5949950"/>
            <a:ext cx="2686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Claudicating intermittens</a:t>
            </a:r>
            <a:endParaRPr lang="nl-NL">
              <a:cs typeface="ＭＳ Ｐゴシック"/>
            </a:endParaRPr>
          </a:p>
        </p:txBody>
      </p:sp>
      <p:sp>
        <p:nvSpPr>
          <p:cNvPr id="195590" name="Text Box 8"/>
          <p:cNvSpPr txBox="1">
            <a:spLocks noChangeArrowheads="1"/>
          </p:cNvSpPr>
          <p:nvPr/>
        </p:nvSpPr>
        <p:spPr bwMode="auto">
          <a:xfrm>
            <a:off x="468313" y="3644900"/>
            <a:ext cx="180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Type 2 diabetes</a:t>
            </a:r>
            <a:endParaRPr lang="nl-NL">
              <a:cs typeface="ＭＳ Ｐゴシック"/>
            </a:endParaRPr>
          </a:p>
        </p:txBody>
      </p:sp>
      <p:sp>
        <p:nvSpPr>
          <p:cNvPr id="195591" name="Text Box 9"/>
          <p:cNvSpPr txBox="1">
            <a:spLocks noChangeArrowheads="1"/>
          </p:cNvSpPr>
          <p:nvPr/>
        </p:nvSpPr>
        <p:spPr bwMode="auto">
          <a:xfrm>
            <a:off x="684213" y="4437063"/>
            <a:ext cx="1809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BE">
                <a:cs typeface="ＭＳ Ｐゴシック"/>
              </a:rPr>
              <a:t>Type 1 diabetes</a:t>
            </a:r>
            <a:endParaRPr lang="nl-NL">
              <a:cs typeface="ＭＳ Ｐゴシック"/>
            </a:endParaRPr>
          </a:p>
        </p:txBody>
      </p:sp>
      <p:sp>
        <p:nvSpPr>
          <p:cNvPr id="195592" name="Text Box 10"/>
          <p:cNvSpPr txBox="1">
            <a:spLocks noChangeArrowheads="1"/>
          </p:cNvSpPr>
          <p:nvPr/>
        </p:nvSpPr>
        <p:spPr bwMode="auto">
          <a:xfrm>
            <a:off x="6227763" y="2636838"/>
            <a:ext cx="153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Hypertension</a:t>
            </a:r>
            <a:endParaRPr lang="nl-NL">
              <a:cs typeface="ＭＳ Ｐゴシック"/>
            </a:endParaRPr>
          </a:p>
        </p:txBody>
      </p:sp>
      <p:sp>
        <p:nvSpPr>
          <p:cNvPr id="195593" name="Text Box 11"/>
          <p:cNvSpPr txBox="1">
            <a:spLocks noChangeArrowheads="1"/>
          </p:cNvSpPr>
          <p:nvPr/>
        </p:nvSpPr>
        <p:spPr bwMode="auto">
          <a:xfrm>
            <a:off x="5076825" y="1557338"/>
            <a:ext cx="2416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Hypercholesterolemia</a:t>
            </a:r>
            <a:endParaRPr lang="nl-NL">
              <a:cs typeface="ＭＳ Ｐゴシック"/>
            </a:endParaRPr>
          </a:p>
        </p:txBody>
      </p:sp>
      <p:sp>
        <p:nvSpPr>
          <p:cNvPr id="195594" name="Text Box 12"/>
          <p:cNvSpPr txBox="1">
            <a:spLocks noChangeArrowheads="1"/>
          </p:cNvSpPr>
          <p:nvPr/>
        </p:nvSpPr>
        <p:spPr bwMode="auto">
          <a:xfrm>
            <a:off x="5219700" y="5949950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Insulin resistance</a:t>
            </a:r>
            <a:endParaRPr lang="nl-NL">
              <a:cs typeface="ＭＳ Ｐゴシック"/>
            </a:endParaRPr>
          </a:p>
        </p:txBody>
      </p:sp>
      <p:sp>
        <p:nvSpPr>
          <p:cNvPr id="195595" name="Text Box 13"/>
          <p:cNvSpPr txBox="1">
            <a:spLocks noChangeArrowheads="1"/>
          </p:cNvSpPr>
          <p:nvPr/>
        </p:nvSpPr>
        <p:spPr bwMode="auto">
          <a:xfrm>
            <a:off x="6516688" y="479742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Obesity</a:t>
            </a:r>
            <a:endParaRPr lang="nl-NL">
              <a:cs typeface="ＭＳ Ｐゴシック"/>
            </a:endParaRPr>
          </a:p>
        </p:txBody>
      </p:sp>
      <p:sp>
        <p:nvSpPr>
          <p:cNvPr id="195596" name="Text Box 14"/>
          <p:cNvSpPr txBox="1">
            <a:spLocks noChangeArrowheads="1"/>
          </p:cNvSpPr>
          <p:nvPr/>
        </p:nvSpPr>
        <p:spPr bwMode="auto">
          <a:xfrm>
            <a:off x="1116013" y="5229225"/>
            <a:ext cx="179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Pacemaker/ICD</a:t>
            </a:r>
            <a:endParaRPr lang="nl-NL">
              <a:cs typeface="ＭＳ Ｐゴシック"/>
            </a:endParaRPr>
          </a:p>
        </p:txBody>
      </p:sp>
      <p:sp>
        <p:nvSpPr>
          <p:cNvPr id="195597" name="Text Box 15"/>
          <p:cNvSpPr txBox="1">
            <a:spLocks noChangeArrowheads="1"/>
          </p:cNvSpPr>
          <p:nvPr/>
        </p:nvSpPr>
        <p:spPr bwMode="auto">
          <a:xfrm>
            <a:off x="6659563" y="3716338"/>
            <a:ext cx="113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Cachexia</a:t>
            </a:r>
            <a:endParaRPr lang="nl-NL">
              <a:cs typeface="ＭＳ Ｐゴシック"/>
            </a:endParaRPr>
          </a:p>
        </p:txBody>
      </p:sp>
      <p:pic>
        <p:nvPicPr>
          <p:cNvPr id="195598" name="Picture 19" descr="http://www.christiedigital.com/img/Medical/VeinViewer-Landing-Page-Images/Christie-Medical-Patients-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143250"/>
            <a:ext cx="24479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7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ext Box 3"/>
          <p:cNvSpPr txBox="1">
            <a:spLocks noChangeArrowheads="1"/>
          </p:cNvSpPr>
          <p:nvPr/>
        </p:nvSpPr>
        <p:spPr bwMode="auto">
          <a:xfrm>
            <a:off x="1547813" y="1557338"/>
            <a:ext cx="248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AMI with </a:t>
            </a:r>
            <a:r>
              <a:rPr lang="nl-BE">
                <a:solidFill>
                  <a:srgbClr val="DDDDDD"/>
                </a:solidFill>
                <a:cs typeface="ＭＳ Ｐゴシック"/>
              </a:rPr>
              <a:t>PCI or</a:t>
            </a:r>
            <a:r>
              <a:rPr lang="nl-BE">
                <a:cs typeface="ＭＳ Ｐゴシック"/>
              </a:rPr>
              <a:t> CABG</a:t>
            </a:r>
            <a:endParaRPr lang="nl-NL">
              <a:cs typeface="ＭＳ Ｐゴシック"/>
            </a:endParaRPr>
          </a:p>
        </p:txBody>
      </p:sp>
      <p:sp>
        <p:nvSpPr>
          <p:cNvPr id="197635" name="Text Box 4"/>
          <p:cNvSpPr txBox="1">
            <a:spLocks noChangeArrowheads="1"/>
          </p:cNvSpPr>
          <p:nvPr/>
        </p:nvSpPr>
        <p:spPr bwMode="auto">
          <a:xfrm>
            <a:off x="1547813" y="2205038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Heart failure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36" name="Text Box 5"/>
          <p:cNvSpPr txBox="1">
            <a:spLocks noChangeArrowheads="1"/>
          </p:cNvSpPr>
          <p:nvPr/>
        </p:nvSpPr>
        <p:spPr bwMode="auto">
          <a:xfrm>
            <a:off x="611188" y="2924175"/>
            <a:ext cx="184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Cardiomyopathy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37" name="Text Box 6"/>
          <p:cNvSpPr txBox="1">
            <a:spLocks noChangeArrowheads="1"/>
          </p:cNvSpPr>
          <p:nvPr/>
        </p:nvSpPr>
        <p:spPr bwMode="auto">
          <a:xfrm>
            <a:off x="1331913" y="5949950"/>
            <a:ext cx="2686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Claudicating intermittens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38" name="Text Box 7"/>
          <p:cNvSpPr txBox="1">
            <a:spLocks noChangeArrowheads="1"/>
          </p:cNvSpPr>
          <p:nvPr/>
        </p:nvSpPr>
        <p:spPr bwMode="auto">
          <a:xfrm>
            <a:off x="468313" y="3644900"/>
            <a:ext cx="180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2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39" name="Text Box 8"/>
          <p:cNvSpPr txBox="1">
            <a:spLocks noChangeArrowheads="1"/>
          </p:cNvSpPr>
          <p:nvPr/>
        </p:nvSpPr>
        <p:spPr bwMode="auto">
          <a:xfrm>
            <a:off x="684213" y="4437063"/>
            <a:ext cx="1809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1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40" name="Text Box 9"/>
          <p:cNvSpPr txBox="1">
            <a:spLocks noChangeArrowheads="1"/>
          </p:cNvSpPr>
          <p:nvPr/>
        </p:nvSpPr>
        <p:spPr bwMode="auto">
          <a:xfrm>
            <a:off x="6227763" y="2636838"/>
            <a:ext cx="153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Hypertension</a:t>
            </a:r>
            <a:endParaRPr lang="nl-NL">
              <a:cs typeface="ＭＳ Ｐゴシック"/>
            </a:endParaRPr>
          </a:p>
        </p:txBody>
      </p:sp>
      <p:sp>
        <p:nvSpPr>
          <p:cNvPr id="197641" name="Text Box 10"/>
          <p:cNvSpPr txBox="1">
            <a:spLocks noChangeArrowheads="1"/>
          </p:cNvSpPr>
          <p:nvPr/>
        </p:nvSpPr>
        <p:spPr bwMode="auto">
          <a:xfrm>
            <a:off x="5076825" y="1557338"/>
            <a:ext cx="2416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Hypercholesterolemia</a:t>
            </a:r>
            <a:endParaRPr lang="nl-NL">
              <a:cs typeface="ＭＳ Ｐゴシック"/>
            </a:endParaRPr>
          </a:p>
        </p:txBody>
      </p:sp>
      <p:sp>
        <p:nvSpPr>
          <p:cNvPr id="197642" name="Text Box 11"/>
          <p:cNvSpPr txBox="1">
            <a:spLocks noChangeArrowheads="1"/>
          </p:cNvSpPr>
          <p:nvPr/>
        </p:nvSpPr>
        <p:spPr bwMode="auto">
          <a:xfrm>
            <a:off x="5219700" y="5949950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Insulin resistance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43" name="Text Box 12"/>
          <p:cNvSpPr txBox="1">
            <a:spLocks noChangeArrowheads="1"/>
          </p:cNvSpPr>
          <p:nvPr/>
        </p:nvSpPr>
        <p:spPr bwMode="auto">
          <a:xfrm>
            <a:off x="6516688" y="479742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Obesity</a:t>
            </a:r>
            <a:endParaRPr lang="nl-NL">
              <a:cs typeface="ＭＳ Ｐゴシック"/>
            </a:endParaRPr>
          </a:p>
        </p:txBody>
      </p:sp>
      <p:sp>
        <p:nvSpPr>
          <p:cNvPr id="197644" name="Text Box 13"/>
          <p:cNvSpPr txBox="1">
            <a:spLocks noChangeArrowheads="1"/>
          </p:cNvSpPr>
          <p:nvPr/>
        </p:nvSpPr>
        <p:spPr bwMode="auto">
          <a:xfrm>
            <a:off x="1116013" y="5229225"/>
            <a:ext cx="179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Pacemaker/ICD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45" name="Text Box 14"/>
          <p:cNvSpPr txBox="1">
            <a:spLocks noChangeArrowheads="1"/>
          </p:cNvSpPr>
          <p:nvPr/>
        </p:nvSpPr>
        <p:spPr bwMode="auto">
          <a:xfrm>
            <a:off x="6659563" y="3716338"/>
            <a:ext cx="113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Cachexia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pic>
        <p:nvPicPr>
          <p:cNvPr id="197646" name="Picture 19" descr="http://www.christiedigital.com/img/Medical/VeinViewer-Landing-Page-Images/Christie-Medical-Patients-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143250"/>
            <a:ext cx="24479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660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 Box 3"/>
          <p:cNvSpPr txBox="1">
            <a:spLocks noChangeArrowheads="1"/>
          </p:cNvSpPr>
          <p:nvPr/>
        </p:nvSpPr>
        <p:spPr bwMode="auto">
          <a:xfrm>
            <a:off x="1547813" y="1557338"/>
            <a:ext cx="248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AMI with </a:t>
            </a:r>
            <a:r>
              <a:rPr lang="nl-BE">
                <a:solidFill>
                  <a:srgbClr val="DDDDDD"/>
                </a:solidFill>
                <a:cs typeface="ＭＳ Ｐゴシック"/>
              </a:rPr>
              <a:t>PCI or</a:t>
            </a:r>
            <a:r>
              <a:rPr lang="nl-BE">
                <a:cs typeface="ＭＳ Ｐゴシック"/>
              </a:rPr>
              <a:t> CABG</a:t>
            </a:r>
            <a:endParaRPr lang="nl-NL">
              <a:cs typeface="ＭＳ Ｐゴシック"/>
            </a:endParaRPr>
          </a:p>
        </p:txBody>
      </p:sp>
      <p:sp>
        <p:nvSpPr>
          <p:cNvPr id="199683" name="Text Box 4"/>
          <p:cNvSpPr txBox="1">
            <a:spLocks noChangeArrowheads="1"/>
          </p:cNvSpPr>
          <p:nvPr/>
        </p:nvSpPr>
        <p:spPr bwMode="auto">
          <a:xfrm>
            <a:off x="1547813" y="2205038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Heart failure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84" name="Text Box 5"/>
          <p:cNvSpPr txBox="1">
            <a:spLocks noChangeArrowheads="1"/>
          </p:cNvSpPr>
          <p:nvPr/>
        </p:nvSpPr>
        <p:spPr bwMode="auto">
          <a:xfrm>
            <a:off x="611188" y="2924175"/>
            <a:ext cx="184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Cardiomyopathy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85" name="Text Box 6"/>
          <p:cNvSpPr txBox="1">
            <a:spLocks noChangeArrowheads="1"/>
          </p:cNvSpPr>
          <p:nvPr/>
        </p:nvSpPr>
        <p:spPr bwMode="auto">
          <a:xfrm>
            <a:off x="1331913" y="5949950"/>
            <a:ext cx="2686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Claudicating intermittens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86" name="Text Box 7"/>
          <p:cNvSpPr txBox="1">
            <a:spLocks noChangeArrowheads="1"/>
          </p:cNvSpPr>
          <p:nvPr/>
        </p:nvSpPr>
        <p:spPr bwMode="auto">
          <a:xfrm>
            <a:off x="468313" y="3644900"/>
            <a:ext cx="180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2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87" name="Text Box 8"/>
          <p:cNvSpPr txBox="1">
            <a:spLocks noChangeArrowheads="1"/>
          </p:cNvSpPr>
          <p:nvPr/>
        </p:nvSpPr>
        <p:spPr bwMode="auto">
          <a:xfrm>
            <a:off x="684213" y="4437063"/>
            <a:ext cx="1809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1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88" name="Text Box 9"/>
          <p:cNvSpPr txBox="1">
            <a:spLocks noChangeArrowheads="1"/>
          </p:cNvSpPr>
          <p:nvPr/>
        </p:nvSpPr>
        <p:spPr bwMode="auto">
          <a:xfrm>
            <a:off x="6227763" y="2636838"/>
            <a:ext cx="153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Hypertension</a:t>
            </a:r>
            <a:endParaRPr lang="nl-NL">
              <a:cs typeface="ＭＳ Ｐゴシック"/>
            </a:endParaRPr>
          </a:p>
        </p:txBody>
      </p:sp>
      <p:sp>
        <p:nvSpPr>
          <p:cNvPr id="199689" name="Text Box 10"/>
          <p:cNvSpPr txBox="1">
            <a:spLocks noChangeArrowheads="1"/>
          </p:cNvSpPr>
          <p:nvPr/>
        </p:nvSpPr>
        <p:spPr bwMode="auto">
          <a:xfrm>
            <a:off x="5076825" y="1557338"/>
            <a:ext cx="2416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Hypercholesterolemia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90" name="Text Box 11"/>
          <p:cNvSpPr txBox="1">
            <a:spLocks noChangeArrowheads="1"/>
          </p:cNvSpPr>
          <p:nvPr/>
        </p:nvSpPr>
        <p:spPr bwMode="auto">
          <a:xfrm>
            <a:off x="5219700" y="5949950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Insulin resistance</a:t>
            </a:r>
            <a:endParaRPr lang="nl-NL">
              <a:cs typeface="ＭＳ Ｐゴシック"/>
            </a:endParaRPr>
          </a:p>
        </p:txBody>
      </p:sp>
      <p:sp>
        <p:nvSpPr>
          <p:cNvPr id="199691" name="Text Box 12"/>
          <p:cNvSpPr txBox="1">
            <a:spLocks noChangeArrowheads="1"/>
          </p:cNvSpPr>
          <p:nvPr/>
        </p:nvSpPr>
        <p:spPr bwMode="auto">
          <a:xfrm>
            <a:off x="6516688" y="479742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Obesity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92" name="Text Box 13"/>
          <p:cNvSpPr txBox="1">
            <a:spLocks noChangeArrowheads="1"/>
          </p:cNvSpPr>
          <p:nvPr/>
        </p:nvSpPr>
        <p:spPr bwMode="auto">
          <a:xfrm>
            <a:off x="1116013" y="5229225"/>
            <a:ext cx="179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Pacemaker/ICD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93" name="Text Box 14"/>
          <p:cNvSpPr txBox="1">
            <a:spLocks noChangeArrowheads="1"/>
          </p:cNvSpPr>
          <p:nvPr/>
        </p:nvSpPr>
        <p:spPr bwMode="auto">
          <a:xfrm>
            <a:off x="6659563" y="3716338"/>
            <a:ext cx="113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Cachexia</a:t>
            </a:r>
            <a:endParaRPr lang="nl-NL">
              <a:cs typeface="ＭＳ Ｐゴシック"/>
            </a:endParaRPr>
          </a:p>
        </p:txBody>
      </p:sp>
      <p:pic>
        <p:nvPicPr>
          <p:cNvPr id="199694" name="Picture 19" descr="http://www.christiedigital.com/img/Medical/VeinViewer-Landing-Page-Images/Christie-Medical-Patients-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143250"/>
            <a:ext cx="24479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78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Text Box 3"/>
          <p:cNvSpPr txBox="1">
            <a:spLocks noChangeArrowheads="1"/>
          </p:cNvSpPr>
          <p:nvPr/>
        </p:nvSpPr>
        <p:spPr bwMode="auto">
          <a:xfrm>
            <a:off x="1547813" y="1557338"/>
            <a:ext cx="248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AMI with </a:t>
            </a:r>
            <a:r>
              <a:rPr lang="nl-BE">
                <a:solidFill>
                  <a:srgbClr val="DDDDDD"/>
                </a:solidFill>
                <a:cs typeface="ＭＳ Ｐゴシック"/>
              </a:rPr>
              <a:t>PCI or</a:t>
            </a:r>
            <a:r>
              <a:rPr lang="nl-BE">
                <a:cs typeface="ＭＳ Ｐゴシック"/>
              </a:rPr>
              <a:t> CABG</a:t>
            </a:r>
            <a:endParaRPr lang="nl-NL">
              <a:cs typeface="ＭＳ Ｐゴシック"/>
            </a:endParaRPr>
          </a:p>
        </p:txBody>
      </p:sp>
      <p:sp>
        <p:nvSpPr>
          <p:cNvPr id="201731" name="Text Box 4"/>
          <p:cNvSpPr txBox="1">
            <a:spLocks noChangeArrowheads="1"/>
          </p:cNvSpPr>
          <p:nvPr/>
        </p:nvSpPr>
        <p:spPr bwMode="auto">
          <a:xfrm>
            <a:off x="1547813" y="2205038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Heart failure</a:t>
            </a:r>
            <a:endParaRPr lang="nl-NL">
              <a:cs typeface="ＭＳ Ｐゴシック"/>
            </a:endParaRPr>
          </a:p>
        </p:txBody>
      </p:sp>
      <p:sp>
        <p:nvSpPr>
          <p:cNvPr id="201732" name="Text Box 5"/>
          <p:cNvSpPr txBox="1">
            <a:spLocks noChangeArrowheads="1"/>
          </p:cNvSpPr>
          <p:nvPr/>
        </p:nvSpPr>
        <p:spPr bwMode="auto">
          <a:xfrm>
            <a:off x="611188" y="2924175"/>
            <a:ext cx="184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Cardiomyopathy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33" name="Text Box 6"/>
          <p:cNvSpPr txBox="1">
            <a:spLocks noChangeArrowheads="1"/>
          </p:cNvSpPr>
          <p:nvPr/>
        </p:nvSpPr>
        <p:spPr bwMode="auto">
          <a:xfrm>
            <a:off x="1331913" y="5949950"/>
            <a:ext cx="2686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Claudicating intermittens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34" name="Text Box 7"/>
          <p:cNvSpPr txBox="1">
            <a:spLocks noChangeArrowheads="1"/>
          </p:cNvSpPr>
          <p:nvPr/>
        </p:nvSpPr>
        <p:spPr bwMode="auto">
          <a:xfrm>
            <a:off x="468313" y="3644900"/>
            <a:ext cx="180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2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35" name="Text Box 8"/>
          <p:cNvSpPr txBox="1">
            <a:spLocks noChangeArrowheads="1"/>
          </p:cNvSpPr>
          <p:nvPr/>
        </p:nvSpPr>
        <p:spPr bwMode="auto">
          <a:xfrm>
            <a:off x="684213" y="4437063"/>
            <a:ext cx="1809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1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36" name="Text Box 9"/>
          <p:cNvSpPr txBox="1">
            <a:spLocks noChangeArrowheads="1"/>
          </p:cNvSpPr>
          <p:nvPr/>
        </p:nvSpPr>
        <p:spPr bwMode="auto">
          <a:xfrm>
            <a:off x="6227763" y="2636838"/>
            <a:ext cx="153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Hypertension</a:t>
            </a:r>
            <a:endParaRPr lang="nl-NL">
              <a:cs typeface="ＭＳ Ｐゴシック"/>
            </a:endParaRPr>
          </a:p>
        </p:txBody>
      </p:sp>
      <p:sp>
        <p:nvSpPr>
          <p:cNvPr id="201737" name="Text Box 10"/>
          <p:cNvSpPr txBox="1">
            <a:spLocks noChangeArrowheads="1"/>
          </p:cNvSpPr>
          <p:nvPr/>
        </p:nvSpPr>
        <p:spPr bwMode="auto">
          <a:xfrm>
            <a:off x="5076825" y="1557338"/>
            <a:ext cx="2416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Hypercholesterolemia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38" name="Text Box 11"/>
          <p:cNvSpPr txBox="1">
            <a:spLocks noChangeArrowheads="1"/>
          </p:cNvSpPr>
          <p:nvPr/>
        </p:nvSpPr>
        <p:spPr bwMode="auto">
          <a:xfrm>
            <a:off x="5219700" y="5949950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Insulin resistance</a:t>
            </a:r>
            <a:endParaRPr lang="nl-NL">
              <a:cs typeface="ＭＳ Ｐゴシック"/>
            </a:endParaRPr>
          </a:p>
        </p:txBody>
      </p:sp>
      <p:sp>
        <p:nvSpPr>
          <p:cNvPr id="201739" name="Text Box 12"/>
          <p:cNvSpPr txBox="1">
            <a:spLocks noChangeArrowheads="1"/>
          </p:cNvSpPr>
          <p:nvPr/>
        </p:nvSpPr>
        <p:spPr bwMode="auto">
          <a:xfrm>
            <a:off x="6516688" y="479742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Obesity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40" name="Text Box 13"/>
          <p:cNvSpPr txBox="1">
            <a:spLocks noChangeArrowheads="1"/>
          </p:cNvSpPr>
          <p:nvPr/>
        </p:nvSpPr>
        <p:spPr bwMode="auto">
          <a:xfrm>
            <a:off x="1116013" y="5229225"/>
            <a:ext cx="179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Pacemaker/ICD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41" name="Text Box 14"/>
          <p:cNvSpPr txBox="1">
            <a:spLocks noChangeArrowheads="1"/>
          </p:cNvSpPr>
          <p:nvPr/>
        </p:nvSpPr>
        <p:spPr bwMode="auto">
          <a:xfrm>
            <a:off x="6659563" y="3716338"/>
            <a:ext cx="113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Cachexia</a:t>
            </a:r>
            <a:endParaRPr lang="nl-NL">
              <a:cs typeface="ＭＳ Ｐゴシック"/>
            </a:endParaRPr>
          </a:p>
        </p:txBody>
      </p:sp>
      <p:pic>
        <p:nvPicPr>
          <p:cNvPr id="201742" name="Picture 19" descr="http://www.christiedigital.com/img/Medical/VeinViewer-Landing-Page-Images/Christie-Medical-Patients-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143250"/>
            <a:ext cx="24479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93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Content Placeholder 2"/>
          <p:cNvSpPr>
            <a:spLocks/>
          </p:cNvSpPr>
          <p:nvPr/>
        </p:nvSpPr>
        <p:spPr bwMode="auto">
          <a:xfrm>
            <a:off x="428744" y="720725"/>
            <a:ext cx="8229600" cy="536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</a:pPr>
            <a:r>
              <a:rPr lang="nl-BE" sz="2800" dirty="0" err="1" smtClean="0">
                <a:latin typeface="Verdana" pitchFamily="34" charset="0"/>
                <a:cs typeface="ＭＳ Ｐゴシック"/>
              </a:rPr>
              <a:t>And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>
                <a:latin typeface="Verdana" pitchFamily="34" charset="0"/>
                <a:cs typeface="ＭＳ Ｐゴシック"/>
              </a:rPr>
              <a:t>what</a:t>
            </a:r>
            <a:r>
              <a:rPr lang="nl-BE" sz="2800" dirty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>
                <a:latin typeface="Verdana" pitchFamily="34" charset="0"/>
                <a:cs typeface="ＭＳ Ｐゴシック"/>
              </a:rPr>
              <a:t>to</a:t>
            </a:r>
            <a:r>
              <a:rPr lang="nl-BE" sz="2800" dirty="0">
                <a:latin typeface="Verdana" pitchFamily="34" charset="0"/>
                <a:cs typeface="ＭＳ Ｐゴシック"/>
              </a:rPr>
              <a:t> do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with</a:t>
            </a:r>
            <a:r>
              <a:rPr lang="nl-BE" sz="2800" dirty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prescription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of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certain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medications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?</a:t>
            </a:r>
          </a:p>
          <a:p>
            <a:pPr eaLnBrk="0" hangingPunct="0">
              <a:spcBef>
                <a:spcPct val="20000"/>
              </a:spcBef>
            </a:pPr>
            <a:endParaRPr lang="nl-BE" sz="2800" dirty="0" smtClean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Beta-blockers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Statins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Sulfonylurea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/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meglitinide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Exogenous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insulin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administration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…</a:t>
            </a:r>
            <a:endParaRPr lang="nl-BE" sz="1600" dirty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eaLnBrk="0" hangingPunct="0">
              <a:spcBef>
                <a:spcPct val="20000"/>
              </a:spcBef>
            </a:pPr>
            <a:endParaRPr lang="nl-BE" sz="2800" dirty="0" smtClean="0">
              <a:latin typeface="Verdana" pitchFamily="34" charset="0"/>
              <a:cs typeface="ＭＳ Ｐゴシック"/>
            </a:endParaRPr>
          </a:p>
          <a:p>
            <a:pPr eaLnBrk="0" hangingPunct="0">
              <a:spcBef>
                <a:spcPct val="20000"/>
              </a:spcBef>
            </a:pPr>
            <a:r>
              <a:rPr lang="nl-BE" sz="2800" dirty="0" err="1" smtClean="0">
                <a:latin typeface="Verdana" pitchFamily="34" charset="0"/>
                <a:cs typeface="ＭＳ Ｐゴシック"/>
              </a:rPr>
              <a:t>And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what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to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do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with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certain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anomalies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during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exercise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testing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?</a:t>
            </a:r>
            <a:endParaRPr lang="nl-BE" sz="2800" dirty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nl-BE" sz="900" dirty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smtClean="0">
                <a:latin typeface="Verdana" pitchFamily="34" charset="0"/>
                <a:cs typeface="ＭＳ Ｐゴシック"/>
              </a:rPr>
              <a:t>Myocardial </a:t>
            </a:r>
            <a:r>
              <a:rPr lang="nl-BE" sz="1600" dirty="0" err="1" smtClean="0">
                <a:latin typeface="Verdana" pitchFamily="34" charset="0"/>
                <a:cs typeface="ＭＳ Ｐゴシック"/>
              </a:rPr>
              <a:t>ischemia</a:t>
            </a:r>
            <a:endParaRPr lang="nl-BE" sz="1600" dirty="0" smtClean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latin typeface="Verdana" pitchFamily="34" charset="0"/>
                <a:cs typeface="ＭＳ Ｐゴシック"/>
              </a:rPr>
              <a:t>Exercise-induced</a:t>
            </a:r>
            <a:r>
              <a:rPr lang="nl-BE" sz="16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latin typeface="Verdana" pitchFamily="34" charset="0"/>
                <a:cs typeface="ＭＳ Ｐゴシック"/>
              </a:rPr>
              <a:t>cardiac</a:t>
            </a:r>
            <a:r>
              <a:rPr lang="nl-BE" sz="16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latin typeface="Verdana" pitchFamily="34" charset="0"/>
                <a:cs typeface="ＭＳ Ｐゴシック"/>
              </a:rPr>
              <a:t>arrhythmias</a:t>
            </a:r>
            <a:endParaRPr lang="nl-BE" sz="1600" dirty="0" smtClean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smtClean="0">
                <a:latin typeface="Verdana" pitchFamily="34" charset="0"/>
                <a:cs typeface="ＭＳ Ｐゴシック"/>
              </a:rPr>
              <a:t>…</a:t>
            </a:r>
            <a:endParaRPr lang="nl-BE" sz="1600" dirty="0">
              <a:latin typeface="Verdana" pitchFamily="34" charset="0"/>
              <a:cs typeface="ＭＳ Ｐゴシック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Difficult-Ques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2145" y="2075904"/>
            <a:ext cx="2214135" cy="206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845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Content Placeholder 2"/>
          <p:cNvSpPr>
            <a:spLocks/>
          </p:cNvSpPr>
          <p:nvPr/>
        </p:nvSpPr>
        <p:spPr bwMode="auto">
          <a:xfrm>
            <a:off x="428744" y="720725"/>
            <a:ext cx="8229600" cy="536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</a:pPr>
            <a:r>
              <a:rPr lang="nl-BE" sz="2800" dirty="0" err="1" smtClean="0">
                <a:latin typeface="Verdana" pitchFamily="34" charset="0"/>
                <a:cs typeface="ＭＳ Ｐゴシック"/>
              </a:rPr>
              <a:t>And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>
                <a:latin typeface="Verdana" pitchFamily="34" charset="0"/>
                <a:cs typeface="ＭＳ Ｐゴシック"/>
              </a:rPr>
              <a:t>what</a:t>
            </a:r>
            <a:r>
              <a:rPr lang="nl-BE" sz="2800" dirty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>
                <a:latin typeface="Verdana" pitchFamily="34" charset="0"/>
                <a:cs typeface="ＭＳ Ｐゴシック"/>
              </a:rPr>
              <a:t>to</a:t>
            </a:r>
            <a:r>
              <a:rPr lang="nl-BE" sz="2800" dirty="0">
                <a:latin typeface="Verdana" pitchFamily="34" charset="0"/>
                <a:cs typeface="ＭＳ Ｐゴシック"/>
              </a:rPr>
              <a:t> do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with</a:t>
            </a:r>
            <a:r>
              <a:rPr lang="nl-BE" sz="2800" dirty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prescription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of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certain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medications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?</a:t>
            </a:r>
          </a:p>
          <a:p>
            <a:pPr eaLnBrk="0" hangingPunct="0">
              <a:spcBef>
                <a:spcPct val="20000"/>
              </a:spcBef>
            </a:pPr>
            <a:endParaRPr lang="nl-BE" sz="2800" dirty="0" smtClean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Beta-blockers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Statins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Sulfonylurea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/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meglitinide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Exogenous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insulin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administration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…</a:t>
            </a:r>
            <a:endParaRPr lang="nl-BE" sz="1600" dirty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eaLnBrk="0" hangingPunct="0">
              <a:spcBef>
                <a:spcPct val="20000"/>
              </a:spcBef>
            </a:pPr>
            <a:endParaRPr lang="nl-BE" sz="2800" dirty="0" smtClean="0">
              <a:latin typeface="Verdana" pitchFamily="34" charset="0"/>
              <a:cs typeface="ＭＳ Ｐゴシック"/>
            </a:endParaRPr>
          </a:p>
          <a:p>
            <a:pPr eaLnBrk="0" hangingPunct="0">
              <a:spcBef>
                <a:spcPct val="20000"/>
              </a:spcBef>
            </a:pPr>
            <a:r>
              <a:rPr lang="nl-BE" sz="2800" dirty="0" err="1" smtClean="0">
                <a:latin typeface="Verdana" pitchFamily="34" charset="0"/>
                <a:cs typeface="ＭＳ Ｐゴシック"/>
              </a:rPr>
              <a:t>And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what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about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safety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precautions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during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exercise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for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all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these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indications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?</a:t>
            </a:r>
            <a:endParaRPr lang="nl-BE" sz="2800" dirty="0">
              <a:latin typeface="Verdana" pitchFamily="34" charset="0"/>
              <a:cs typeface="ＭＳ Ｐゴシック"/>
            </a:endParaRPr>
          </a:p>
          <a:p>
            <a:pPr lvl="3" eaLnBrk="0" hangingPunct="0">
              <a:spcBef>
                <a:spcPct val="20000"/>
              </a:spcBef>
            </a:pPr>
            <a:endParaRPr lang="nl-BE" sz="900" dirty="0">
              <a:latin typeface="Verdana" pitchFamily="34" charset="0"/>
              <a:cs typeface="ＭＳ Ｐゴシック"/>
            </a:endParaRP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4959746" y="1556792"/>
            <a:ext cx="41989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 sz="2800" b="1" dirty="0" err="1">
                <a:solidFill>
                  <a:srgbClr val="FF0000"/>
                </a:solidFill>
                <a:cs typeface="ＭＳ Ｐゴシック"/>
              </a:rPr>
              <a:t>Nobody</a:t>
            </a:r>
            <a:r>
              <a:rPr lang="nl-BE" sz="2800" b="1" dirty="0">
                <a:solidFill>
                  <a:srgbClr val="FF0000"/>
                </a:solidFill>
                <a:cs typeface="ＭＳ Ｐゴシック"/>
              </a:rPr>
              <a:t> </a:t>
            </a:r>
            <a:r>
              <a:rPr lang="nl-BE" sz="2800" b="1" dirty="0" err="1">
                <a:solidFill>
                  <a:srgbClr val="FF0000"/>
                </a:solidFill>
                <a:cs typeface="ＭＳ Ｐゴシック"/>
              </a:rPr>
              <a:t>really</a:t>
            </a:r>
            <a:r>
              <a:rPr lang="nl-BE" sz="2800" b="1" dirty="0">
                <a:solidFill>
                  <a:srgbClr val="FF0000"/>
                </a:solidFill>
                <a:cs typeface="ＭＳ Ｐゴシック"/>
              </a:rPr>
              <a:t> </a:t>
            </a:r>
            <a:r>
              <a:rPr lang="nl-BE" sz="2800" b="1" dirty="0" err="1">
                <a:solidFill>
                  <a:srgbClr val="FF0000"/>
                </a:solidFill>
                <a:cs typeface="ＭＳ Ｐゴシック"/>
              </a:rPr>
              <a:t>knows</a:t>
            </a:r>
            <a:r>
              <a:rPr lang="nl-BE" sz="2800" b="1" dirty="0">
                <a:solidFill>
                  <a:srgbClr val="FF0000"/>
                </a:solidFill>
                <a:cs typeface="ＭＳ Ｐゴシック"/>
              </a:rPr>
              <a:t>….</a:t>
            </a:r>
            <a:endParaRPr lang="nl-NL" sz="2800" b="1" dirty="0">
              <a:solidFill>
                <a:srgbClr val="FF0000"/>
              </a:solidFill>
              <a:cs typeface="ＭＳ Ｐゴシック"/>
            </a:endParaRPr>
          </a:p>
        </p:txBody>
      </p:sp>
      <p:pic>
        <p:nvPicPr>
          <p:cNvPr id="211972" name="Picture 9" descr="Difficult-Ques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2145" y="2075904"/>
            <a:ext cx="2214135" cy="206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17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beaconsales.co.uk/wp-content/uploads/2015/02/one-size-fits-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97" y="938152"/>
            <a:ext cx="7936837" cy="270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 rot="20666553">
            <a:off x="2752479" y="4045806"/>
            <a:ext cx="4219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 err="1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</a:t>
            </a:r>
            <a:r>
              <a:rPr lang="nl-BE" sz="2800" dirty="0" err="1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or</a:t>
            </a:r>
            <a:r>
              <a:rPr lang="nl-BE" sz="2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nl-BE" sz="2800" dirty="0" err="1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exercise</a:t>
            </a:r>
            <a:r>
              <a:rPr lang="nl-BE" sz="2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nl-BE" sz="2800" dirty="0" err="1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prescription</a:t>
            </a:r>
            <a:endParaRPr lang="nl-BE" sz="2800" dirty="0">
              <a:solidFill>
                <a:srgbClr val="FF00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3076" name="Picture 4" descr="http://www.clker.com/cliparts/T/4/N/A/T/X/light-red-check-mark-v2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1072">
            <a:off x="4583132" y="3305897"/>
            <a:ext cx="680284" cy="116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64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liftjackson.com/admin/FileUploads/EditorImages_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506" y="0"/>
            <a:ext cx="9160506" cy="3931171"/>
          </a:xfrm>
          <a:prstGeom prst="rect">
            <a:avLst/>
          </a:prstGeom>
          <a:noFill/>
        </p:spPr>
      </p:pic>
      <p:pic>
        <p:nvPicPr>
          <p:cNvPr id="2050" name="Picture 2" descr="http://images.wisegeek.com/doctor-with-medication-in-hand-and-p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023" y="4038707"/>
            <a:ext cx="2530150" cy="215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00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19" descr="http://www.christiedigital.com/img/Medical/VeinViewer-Landing-Page-Images/Christie-Medical-Patients-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143250"/>
            <a:ext cx="24479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3779" name="Text Box 4"/>
          <p:cNvSpPr txBox="1">
            <a:spLocks noChangeArrowheads="1"/>
          </p:cNvSpPr>
          <p:nvPr/>
        </p:nvSpPr>
        <p:spPr bwMode="auto">
          <a:xfrm>
            <a:off x="3492500" y="1773238"/>
            <a:ext cx="1962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BE">
                <a:cs typeface="ＭＳ Ｐゴシック"/>
              </a:rPr>
              <a:t>Exercise intensity</a:t>
            </a:r>
          </a:p>
          <a:p>
            <a:pPr algn="ctr"/>
            <a:r>
              <a:rPr lang="nl-BE" sz="1000">
                <a:cs typeface="ＭＳ Ｐゴシック"/>
              </a:rPr>
              <a:t>Interval or continuous?</a:t>
            </a:r>
            <a:endParaRPr lang="nl-NL" sz="1000">
              <a:cs typeface="ＭＳ Ｐゴシック"/>
            </a:endParaRPr>
          </a:p>
        </p:txBody>
      </p:sp>
      <p:sp>
        <p:nvSpPr>
          <p:cNvPr id="203780" name="Text Box 4"/>
          <p:cNvSpPr txBox="1">
            <a:spLocks noChangeArrowheads="1"/>
          </p:cNvSpPr>
          <p:nvPr/>
        </p:nvSpPr>
        <p:spPr bwMode="auto">
          <a:xfrm>
            <a:off x="1042988" y="4437063"/>
            <a:ext cx="188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Session duration</a:t>
            </a:r>
            <a:endParaRPr lang="nl-NL">
              <a:cs typeface="ＭＳ Ｐゴシック"/>
            </a:endParaRPr>
          </a:p>
        </p:txBody>
      </p:sp>
      <p:sp>
        <p:nvSpPr>
          <p:cNvPr id="203781" name="Text Box 4"/>
          <p:cNvSpPr txBox="1">
            <a:spLocks noChangeArrowheads="1"/>
          </p:cNvSpPr>
          <p:nvPr/>
        </p:nvSpPr>
        <p:spPr bwMode="auto">
          <a:xfrm>
            <a:off x="6084888" y="2708275"/>
            <a:ext cx="2127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Exercise frequency</a:t>
            </a:r>
            <a:endParaRPr lang="nl-NL">
              <a:cs typeface="ＭＳ Ｐゴシック"/>
            </a:endParaRPr>
          </a:p>
        </p:txBody>
      </p:sp>
      <p:sp>
        <p:nvSpPr>
          <p:cNvPr id="203782" name="Text Box 4"/>
          <p:cNvSpPr txBox="1">
            <a:spLocks noChangeArrowheads="1"/>
          </p:cNvSpPr>
          <p:nvPr/>
        </p:nvSpPr>
        <p:spPr bwMode="auto">
          <a:xfrm>
            <a:off x="6084888" y="4437063"/>
            <a:ext cx="1555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Exercise type</a:t>
            </a:r>
            <a:endParaRPr lang="nl-NL">
              <a:cs typeface="ＭＳ Ｐゴシック"/>
            </a:endParaRPr>
          </a:p>
        </p:txBody>
      </p:sp>
      <p:sp>
        <p:nvSpPr>
          <p:cNvPr id="203783" name="Text Box 4"/>
          <p:cNvSpPr txBox="1">
            <a:spLocks noChangeArrowheads="1"/>
          </p:cNvSpPr>
          <p:nvPr/>
        </p:nvSpPr>
        <p:spPr bwMode="auto">
          <a:xfrm>
            <a:off x="3132138" y="5157788"/>
            <a:ext cx="2774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Minimal program duration</a:t>
            </a:r>
            <a:endParaRPr lang="nl-NL">
              <a:cs typeface="ＭＳ Ｐゴシック"/>
            </a:endParaRPr>
          </a:p>
        </p:txBody>
      </p:sp>
      <p:sp>
        <p:nvSpPr>
          <p:cNvPr id="203784" name="Text Box 4"/>
          <p:cNvSpPr txBox="1">
            <a:spLocks noChangeArrowheads="1"/>
          </p:cNvSpPr>
          <p:nvPr/>
        </p:nvSpPr>
        <p:spPr bwMode="auto">
          <a:xfrm>
            <a:off x="900113" y="2636838"/>
            <a:ext cx="2076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Additional specific </a:t>
            </a:r>
          </a:p>
          <a:p>
            <a:r>
              <a:rPr lang="nl-BE">
                <a:cs typeface="ＭＳ Ｐゴシック"/>
              </a:rPr>
              <a:t>exercises</a:t>
            </a:r>
            <a:endParaRPr lang="nl-NL">
              <a:cs typeface="ＭＳ Ｐゴシック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7504" y="1341"/>
            <a:ext cx="8229600" cy="778098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Training </a:t>
            </a:r>
            <a:r>
              <a:rPr lang="nl-BE" dirty="0" err="1" smtClean="0">
                <a:solidFill>
                  <a:srgbClr val="A50021"/>
                </a:solidFill>
              </a:rPr>
              <a:t>modalities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9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 err="1" smtClean="0"/>
              <a:t>Exercise</a:t>
            </a:r>
            <a:r>
              <a:rPr lang="nl-BE" sz="2400" dirty="0" smtClean="0"/>
              <a:t> = </a:t>
            </a:r>
            <a:r>
              <a:rPr lang="nl-BE" sz="2400" dirty="0" err="1" smtClean="0"/>
              <a:t>exercise</a:t>
            </a:r>
            <a:r>
              <a:rPr lang="nl-BE" sz="2400" dirty="0" smtClean="0"/>
              <a:t>? An </a:t>
            </a:r>
            <a:r>
              <a:rPr lang="nl-BE" sz="2400" dirty="0" err="1" smtClean="0"/>
              <a:t>example</a:t>
            </a:r>
            <a:r>
              <a:rPr lang="nl-BE" sz="2400" dirty="0" smtClean="0"/>
              <a:t> in type 2 diabetes</a:t>
            </a:r>
            <a:endParaRPr lang="nl-BE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52" y="1628800"/>
            <a:ext cx="8633312" cy="368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427984" y="2385569"/>
            <a:ext cx="4261991" cy="514658"/>
          </a:xfrm>
          <a:prstGeom prst="rect">
            <a:avLst/>
          </a:prstGeom>
          <a:noFill/>
          <a:ln w="2540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>
              <a:cs typeface="ＭＳ Ｐゴシック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04518" y="6606405"/>
            <a:ext cx="4020179" cy="251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762" tIns="48381" rIns="96762" bIns="48381">
            <a:spAutoFit/>
          </a:bodyPr>
          <a:lstStyle/>
          <a:p>
            <a:pPr defTabSz="968375"/>
            <a:r>
              <a:rPr lang="nl-BE" sz="1000" dirty="0" err="1">
                <a:cs typeface="ＭＳ Ｐゴシック"/>
              </a:rPr>
              <a:t>Mitranun</a:t>
            </a:r>
            <a:r>
              <a:rPr lang="nl-BE" sz="1000" dirty="0">
                <a:cs typeface="ＭＳ Ｐゴシック"/>
              </a:rPr>
              <a:t> W, et al. </a:t>
            </a:r>
            <a:r>
              <a:rPr lang="nl-BE" sz="1000" dirty="0" err="1">
                <a:cs typeface="ＭＳ Ｐゴシック"/>
              </a:rPr>
              <a:t>Scand</a:t>
            </a:r>
            <a:r>
              <a:rPr lang="nl-BE" sz="1000" dirty="0">
                <a:cs typeface="ＭＳ Ｐゴシック"/>
              </a:rPr>
              <a:t> J </a:t>
            </a:r>
            <a:r>
              <a:rPr lang="nl-BE" sz="1000" dirty="0" err="1">
                <a:cs typeface="ＭＳ Ｐゴシック"/>
              </a:rPr>
              <a:t>Med</a:t>
            </a:r>
            <a:r>
              <a:rPr lang="nl-BE" sz="1000" dirty="0">
                <a:cs typeface="ＭＳ Ｐゴシック"/>
              </a:rPr>
              <a:t> </a:t>
            </a:r>
            <a:r>
              <a:rPr lang="nl-BE" sz="1000" dirty="0" err="1">
                <a:cs typeface="ＭＳ Ｐゴシック"/>
              </a:rPr>
              <a:t>Sci</a:t>
            </a:r>
            <a:r>
              <a:rPr lang="nl-BE" sz="1000" dirty="0">
                <a:cs typeface="ＭＳ Ｐゴシック"/>
              </a:rPr>
              <a:t> Sport </a:t>
            </a:r>
            <a:r>
              <a:rPr lang="nl-BE" sz="1000" dirty="0" smtClean="0">
                <a:cs typeface="ＭＳ Ｐゴシック"/>
              </a:rPr>
              <a:t>2014 </a:t>
            </a:r>
            <a:r>
              <a:rPr lang="nl-BE" sz="1000" dirty="0">
                <a:cs typeface="ＭＳ Ｐゴシック"/>
              </a:rPr>
              <a:t>Apr;24(2):</a:t>
            </a:r>
            <a:r>
              <a:rPr lang="nl-BE" sz="1000" dirty="0" smtClean="0">
                <a:cs typeface="ＭＳ Ｐゴシック"/>
              </a:rPr>
              <a:t>e69-76 </a:t>
            </a:r>
            <a:endParaRPr lang="nl-NL" sz="1000" dirty="0">
              <a:cs typeface="ＭＳ Ｐゴシック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49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 bwMode="auto">
          <a:xfrm>
            <a:off x="153746" y="116632"/>
            <a:ext cx="8990254" cy="549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7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nl-BE" dirty="0" err="1" smtClean="0"/>
              <a:t>Exercise</a:t>
            </a:r>
            <a:r>
              <a:rPr lang="nl-BE" dirty="0" smtClean="0"/>
              <a:t> = </a:t>
            </a:r>
            <a:r>
              <a:rPr lang="nl-BE" dirty="0" err="1" smtClean="0"/>
              <a:t>exercise</a:t>
            </a:r>
            <a:r>
              <a:rPr lang="nl-BE" dirty="0" smtClean="0"/>
              <a:t>? An </a:t>
            </a:r>
            <a:r>
              <a:rPr lang="nl-BE" dirty="0" err="1" smtClean="0"/>
              <a:t>example</a:t>
            </a:r>
            <a:r>
              <a:rPr lang="nl-BE" dirty="0" smtClean="0"/>
              <a:t> in </a:t>
            </a:r>
            <a:r>
              <a:rPr lang="nl-BE" dirty="0" err="1" smtClean="0"/>
              <a:t>peripheral</a:t>
            </a:r>
            <a:r>
              <a:rPr lang="nl-BE" dirty="0" smtClean="0"/>
              <a:t> </a:t>
            </a:r>
            <a:r>
              <a:rPr lang="nl-BE" dirty="0" err="1" smtClean="0"/>
              <a:t>arterial</a:t>
            </a:r>
            <a:r>
              <a:rPr lang="nl-BE" dirty="0" smtClean="0"/>
              <a:t> </a:t>
            </a:r>
            <a:r>
              <a:rPr lang="nl-BE" dirty="0" err="1" smtClean="0"/>
              <a:t>disease</a:t>
            </a:r>
            <a:endParaRPr lang="nl-B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37204"/>
            <a:ext cx="9144000" cy="459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588" y="6471644"/>
            <a:ext cx="2270826" cy="38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35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852055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nl-BE" dirty="0" smtClean="0"/>
          </a:p>
          <a:p>
            <a:r>
              <a:rPr lang="nl-BE" dirty="0" err="1" smtClean="0"/>
              <a:t>Were</a:t>
            </a:r>
            <a:r>
              <a:rPr lang="nl-BE" dirty="0" smtClean="0"/>
              <a:t> the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modalities</a:t>
            </a:r>
            <a:r>
              <a:rPr lang="nl-BE" dirty="0" smtClean="0"/>
              <a:t> </a:t>
            </a:r>
            <a:r>
              <a:rPr lang="nl-BE" dirty="0" err="1" smtClean="0"/>
              <a:t>optimized</a:t>
            </a:r>
            <a:r>
              <a:rPr lang="nl-BE" dirty="0" smtClean="0"/>
              <a:t> </a:t>
            </a:r>
            <a:r>
              <a:rPr lang="nl-BE" dirty="0" err="1" smtClean="0"/>
              <a:t>according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type of CVD (risk factor) in </a:t>
            </a:r>
            <a:r>
              <a:rPr lang="nl-BE" dirty="0" err="1" smtClean="0"/>
              <a:t>previous</a:t>
            </a:r>
            <a:r>
              <a:rPr lang="nl-BE" dirty="0" smtClean="0"/>
              <a:t> studies?</a:t>
            </a:r>
          </a:p>
          <a:p>
            <a:endParaRPr lang="nl-BE" dirty="0"/>
          </a:p>
          <a:p>
            <a:r>
              <a:rPr lang="nl-BE" dirty="0" smtClean="0"/>
              <a:t>Are </a:t>
            </a:r>
            <a:r>
              <a:rPr lang="nl-BE" dirty="0" err="1" smtClean="0"/>
              <a:t>then</a:t>
            </a:r>
            <a:r>
              <a:rPr lang="nl-BE" dirty="0" smtClean="0"/>
              <a:t> the </a:t>
            </a:r>
            <a:r>
              <a:rPr lang="nl-BE" dirty="0" err="1" smtClean="0"/>
              <a:t>potential</a:t>
            </a:r>
            <a:r>
              <a:rPr lang="nl-BE" dirty="0" smtClean="0"/>
              <a:t> </a:t>
            </a:r>
            <a:r>
              <a:rPr lang="nl-BE" dirty="0" err="1" smtClean="0"/>
              <a:t>maximal</a:t>
            </a:r>
            <a:r>
              <a:rPr lang="nl-BE" dirty="0" smtClean="0"/>
              <a:t> </a:t>
            </a:r>
            <a:r>
              <a:rPr lang="nl-BE" dirty="0" err="1" smtClean="0"/>
              <a:t>clinical</a:t>
            </a:r>
            <a:r>
              <a:rPr lang="nl-BE" dirty="0" smtClean="0"/>
              <a:t> benefits of </a:t>
            </a:r>
            <a:r>
              <a:rPr lang="nl-BE" dirty="0" err="1" smtClean="0"/>
              <a:t>exercise-based</a:t>
            </a:r>
            <a:r>
              <a:rPr lang="nl-BE" dirty="0" smtClean="0"/>
              <a:t> </a:t>
            </a:r>
            <a:r>
              <a:rPr lang="nl-BE" dirty="0" err="1" smtClean="0"/>
              <a:t>rehabilitation</a:t>
            </a:r>
            <a:r>
              <a:rPr lang="nl-BE" dirty="0" smtClean="0"/>
              <a:t> in CVD (risk) </a:t>
            </a:r>
            <a:r>
              <a:rPr lang="nl-BE" dirty="0" err="1" smtClean="0"/>
              <a:t>really</a:t>
            </a:r>
            <a:r>
              <a:rPr lang="nl-BE" dirty="0" smtClean="0"/>
              <a:t> </a:t>
            </a:r>
            <a:r>
              <a:rPr lang="nl-BE" dirty="0" err="1" smtClean="0"/>
              <a:t>known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28636"/>
            <a:ext cx="8229600" cy="706090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Critical </a:t>
            </a:r>
            <a:r>
              <a:rPr lang="nl-BE" dirty="0" err="1" smtClean="0">
                <a:solidFill>
                  <a:srgbClr val="A50021"/>
                </a:solidFill>
              </a:rPr>
              <a:t>reflection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18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04" y="5110"/>
            <a:ext cx="8410575" cy="720080"/>
          </a:xfrm>
        </p:spPr>
        <p:txBody>
          <a:bodyPr>
            <a:normAutofit/>
          </a:bodyPr>
          <a:lstStyle/>
          <a:p>
            <a:r>
              <a:rPr lang="nl-BE" sz="3200" dirty="0" err="1" smtClean="0">
                <a:solidFill>
                  <a:srgbClr val="A50021"/>
                </a:solidFill>
              </a:rPr>
              <a:t>Efforts</a:t>
            </a:r>
            <a:r>
              <a:rPr lang="nl-BE" sz="3200" dirty="0" smtClean="0">
                <a:solidFill>
                  <a:srgbClr val="A50021"/>
                </a:solidFill>
              </a:rPr>
              <a:t> </a:t>
            </a:r>
            <a:r>
              <a:rPr lang="nl-BE" sz="3200" dirty="0" err="1" smtClean="0">
                <a:solidFill>
                  <a:srgbClr val="A50021"/>
                </a:solidFill>
              </a:rPr>
              <a:t>to</a:t>
            </a:r>
            <a:r>
              <a:rPr lang="nl-BE" sz="3200" dirty="0" smtClean="0">
                <a:solidFill>
                  <a:srgbClr val="A50021"/>
                </a:solidFill>
              </a:rPr>
              <a:t> </a:t>
            </a:r>
            <a:r>
              <a:rPr lang="nl-BE" sz="3200" dirty="0" err="1" smtClean="0">
                <a:solidFill>
                  <a:srgbClr val="A50021"/>
                </a:solidFill>
              </a:rPr>
              <a:t>optimize</a:t>
            </a:r>
            <a:r>
              <a:rPr lang="nl-BE" sz="3200" dirty="0" smtClean="0">
                <a:solidFill>
                  <a:srgbClr val="A50021"/>
                </a:solidFill>
              </a:rPr>
              <a:t> training </a:t>
            </a:r>
            <a:r>
              <a:rPr lang="nl-BE" sz="3200" dirty="0" err="1" smtClean="0">
                <a:solidFill>
                  <a:srgbClr val="A50021"/>
                </a:solidFill>
              </a:rPr>
              <a:t>prescription</a:t>
            </a:r>
            <a:endParaRPr lang="nl-BE" sz="3200" dirty="0">
              <a:solidFill>
                <a:srgbClr val="A5002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63001"/>
            <a:ext cx="9144002" cy="446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46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2170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Char char="§"/>
            </a:pPr>
            <a:endParaRPr lang="en-US" sz="2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 marL="609600" indent="-609600" eaLnBrk="1" hangingPunct="1"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ea typeface="ＭＳ Ｐゴシック"/>
                <a:cs typeface="ＭＳ Ｐゴシック"/>
              </a:rPr>
              <a:t>EXPERT (</a:t>
            </a:r>
            <a:r>
              <a:rPr lang="en-US" sz="2800" b="1" dirty="0" smtClean="0"/>
              <a:t>EX</a:t>
            </a:r>
            <a:r>
              <a:rPr lang="en-US" sz="2800" dirty="0" smtClean="0"/>
              <a:t>ercise </a:t>
            </a:r>
            <a:r>
              <a:rPr lang="en-US" sz="2800" b="1" dirty="0" smtClean="0"/>
              <a:t>P</a:t>
            </a:r>
            <a:r>
              <a:rPr lang="en-US" sz="2800" dirty="0" smtClean="0"/>
              <a:t>rescription in </a:t>
            </a:r>
            <a:r>
              <a:rPr lang="en-US" sz="2800" b="1" dirty="0" smtClean="0"/>
              <a:t>E</a:t>
            </a:r>
            <a:r>
              <a:rPr lang="en-US" sz="2800" dirty="0" smtClean="0"/>
              <a:t>veryday practice &amp; </a:t>
            </a:r>
            <a:r>
              <a:rPr lang="en-US" sz="2800" b="1" dirty="0" smtClean="0"/>
              <a:t>R</a:t>
            </a:r>
            <a:r>
              <a:rPr lang="en-US" sz="2800" dirty="0" smtClean="0"/>
              <a:t>ehabilitative </a:t>
            </a:r>
            <a:r>
              <a:rPr lang="en-US" sz="2800" b="1" dirty="0" smtClean="0"/>
              <a:t>T</a:t>
            </a:r>
            <a:r>
              <a:rPr lang="en-US" sz="2800" dirty="0" smtClean="0"/>
              <a:t>raining)</a:t>
            </a:r>
            <a:endParaRPr lang="en-US" sz="2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 marL="609600" indent="-609600" eaLnBrk="1" hangingPunct="1">
              <a:buFont typeface="Wingdings" pitchFamily="2" charset="2"/>
              <a:buChar char="§"/>
            </a:pPr>
            <a:endParaRPr lang="en-US" sz="2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 marL="609600" indent="-609600" eaLnBrk="1" hangingPunct="1"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ea typeface="ＭＳ Ｐゴシック"/>
                <a:cs typeface="ＭＳ Ｐゴシック"/>
              </a:rPr>
              <a:t>Launched at </a:t>
            </a:r>
            <a:r>
              <a:rPr lang="en-US" sz="2800" dirty="0" err="1" smtClean="0">
                <a:latin typeface="Verdana" pitchFamily="34" charset="0"/>
                <a:ea typeface="ＭＳ Ｐゴシック"/>
                <a:cs typeface="ＭＳ Ｐゴシック"/>
              </a:rPr>
              <a:t>EuroPrevent</a:t>
            </a:r>
            <a:r>
              <a:rPr lang="en-US" sz="2800" dirty="0" smtClean="0">
                <a:latin typeface="Verdana" pitchFamily="34" charset="0"/>
                <a:ea typeface="ＭＳ Ｐゴシック"/>
                <a:cs typeface="ＭＳ Ｐゴシック"/>
              </a:rPr>
              <a:t> congress 2013 in Rome</a:t>
            </a:r>
          </a:p>
          <a:p>
            <a:pPr marL="0" indent="0" eaLnBrk="1" hangingPunct="1">
              <a:buNone/>
            </a:pPr>
            <a:endParaRPr lang="en-US" sz="2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 marL="609600" indent="-609600" eaLnBrk="1" hangingPunct="1"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ea typeface="ＭＳ Ｐゴシック"/>
                <a:cs typeface="ＭＳ Ｐゴシック"/>
              </a:rPr>
              <a:t>Creation of digital, interactive decision support tool for exercise prescription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4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3"/>
          <p:cNvSpPr>
            <a:spLocks noChangeArrowheads="1"/>
          </p:cNvSpPr>
          <p:nvPr/>
        </p:nvSpPr>
        <p:spPr bwMode="auto">
          <a:xfrm>
            <a:off x="468313" y="1052513"/>
            <a:ext cx="8229600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cs typeface="ＭＳ Ｐゴシック"/>
              </a:rPr>
              <a:t>33 </a:t>
            </a:r>
            <a:r>
              <a:rPr lang="en-US" sz="2800" dirty="0">
                <a:latin typeface="Verdana" pitchFamily="34" charset="0"/>
                <a:cs typeface="ＭＳ Ｐゴシック"/>
              </a:rPr>
              <a:t>members (rehabilitation </a:t>
            </a:r>
            <a:r>
              <a:rPr lang="en-US" sz="2800" dirty="0" smtClean="0">
                <a:latin typeface="Verdana" pitchFamily="34" charset="0"/>
                <a:cs typeface="ＭＳ Ｐゴシック"/>
              </a:rPr>
              <a:t>experts, cardiologists, rehabilitation physicians)</a:t>
            </a:r>
            <a:endParaRPr lang="en-US" sz="2800" dirty="0">
              <a:latin typeface="Verdana" pitchFamily="34" charset="0"/>
              <a:cs typeface="ＭＳ Ｐゴシック"/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endParaRPr lang="en-US" dirty="0">
              <a:latin typeface="Verdana" pitchFamily="34" charset="0"/>
              <a:cs typeface="ＭＳ Ｐゴシック"/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1400" dirty="0">
                <a:latin typeface="Verdana" pitchFamily="34" charset="0"/>
                <a:cs typeface="ＭＳ Ｐゴシック"/>
              </a:rPr>
              <a:t>Dominique Hansen </a:t>
            </a:r>
            <a:r>
              <a:rPr lang="en-US" sz="1400" dirty="0" smtClean="0">
                <a:latin typeface="Verdana" pitchFamily="34" charset="0"/>
                <a:cs typeface="ＭＳ Ｐゴシック"/>
              </a:rPr>
              <a:t>(coordinator</a:t>
            </a:r>
            <a:r>
              <a:rPr lang="en-US" sz="1400" dirty="0">
                <a:latin typeface="Verdana" pitchFamily="34" charset="0"/>
                <a:cs typeface="ＭＳ Ｐゴシック"/>
              </a:rPr>
              <a:t>, BEL), Ana Abreu (POR), Marco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Ambrosetti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Olga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Barna</a:t>
            </a:r>
            <a:r>
              <a:rPr lang="en-US" sz="1400" dirty="0">
                <a:latin typeface="Verdana" pitchFamily="34" charset="0"/>
                <a:cs typeface="ＭＳ Ｐゴシック"/>
              </a:rPr>
              <a:t> (UKR),  Paul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Beckers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Maurizio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Bussotti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Karin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Coninx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Veronique Cornelissen (BEL), Ugo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Corra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Constantinos</a:t>
            </a:r>
            <a:r>
              <a:rPr lang="en-US" sz="1400" dirty="0">
                <a:latin typeface="Verdana" pitchFamily="34" charset="0"/>
                <a:cs typeface="ＭＳ Ｐゴシック"/>
              </a:rPr>
              <a:t> Davos (GRE), Paul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Dendale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Patrick Doherty (UK), Frank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Edelmann</a:t>
            </a:r>
            <a:r>
              <a:rPr lang="en-US" sz="1400" dirty="0">
                <a:latin typeface="Verdana" pitchFamily="34" charset="0"/>
                <a:cs typeface="ＭＳ Ｐゴシック"/>
              </a:rPr>
              <a:t> (GER), Robert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Fagard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Pompilio</a:t>
            </a:r>
            <a:r>
              <a:rPr lang="en-US" sz="1400" dirty="0">
                <a:latin typeface="Verdana" pitchFamily="34" charset="0"/>
                <a:cs typeface="ＭＳ Ｐゴシック"/>
              </a:rPr>
              <a:t>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Faggiano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Esteban Garcia-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Porrero</a:t>
            </a:r>
            <a:r>
              <a:rPr lang="en-US" sz="1400" dirty="0">
                <a:latin typeface="Verdana" pitchFamily="34" charset="0"/>
                <a:cs typeface="ＭＳ Ｐゴシック"/>
              </a:rPr>
              <a:t> (ESP), Eva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Geurts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Eugenio Greco (ITA),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Evangelia</a:t>
            </a:r>
            <a:r>
              <a:rPr lang="en-US" sz="1400" dirty="0">
                <a:latin typeface="Verdana" pitchFamily="34" charset="0"/>
                <a:cs typeface="ＭＳ Ｐゴシック"/>
              </a:rPr>
              <a:t>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Kouidi</a:t>
            </a:r>
            <a:r>
              <a:rPr lang="en-US" sz="1400" dirty="0">
                <a:latin typeface="Verdana" pitchFamily="34" charset="0"/>
                <a:cs typeface="ＭＳ Ｐゴシック"/>
              </a:rPr>
              <a:t> (GRE),Michel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Lamotte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Daniel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Neunhauserer</a:t>
            </a:r>
            <a:r>
              <a:rPr lang="en-US" sz="1400" dirty="0">
                <a:latin typeface="Verdana" pitchFamily="34" charset="0"/>
                <a:cs typeface="ＭＳ Ｐゴシック"/>
              </a:rPr>
              <a:t> (AUT), Joseph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Niebauer</a:t>
            </a:r>
            <a:r>
              <a:rPr lang="en-US" sz="1400" dirty="0">
                <a:latin typeface="Verdana" pitchFamily="34" charset="0"/>
                <a:cs typeface="ＭＳ Ｐゴシック"/>
              </a:rPr>
              <a:t> (AUT), Roberto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Pedretti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Massimo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Piepoli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Bernhard Rauch (GER), Rona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Reibis</a:t>
            </a:r>
            <a:r>
              <a:rPr lang="en-US" sz="1400" dirty="0">
                <a:latin typeface="Verdana" pitchFamily="34" charset="0"/>
                <a:cs typeface="ＭＳ Ｐゴシック"/>
              </a:rPr>
              <a:t> (GER), Simona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Sarzi</a:t>
            </a:r>
            <a:r>
              <a:rPr lang="en-US" sz="1400" dirty="0">
                <a:latin typeface="Verdana" pitchFamily="34" charset="0"/>
                <a:cs typeface="ＭＳ Ｐゴシック"/>
              </a:rPr>
              <a:t> Braga (ITA), Jean-Paul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Schmid</a:t>
            </a:r>
            <a:r>
              <a:rPr lang="en-US" sz="1400" dirty="0">
                <a:latin typeface="Verdana" pitchFamily="34" charset="0"/>
                <a:cs typeface="ＭＳ Ｐゴシック"/>
              </a:rPr>
              <a:t> (GER),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Martijn</a:t>
            </a:r>
            <a:r>
              <a:rPr lang="en-US" sz="1400" dirty="0">
                <a:latin typeface="Verdana" pitchFamily="34" charset="0"/>
                <a:cs typeface="ＭＳ Ｐゴシック"/>
              </a:rPr>
              <a:t>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Spruit</a:t>
            </a:r>
            <a:r>
              <a:rPr lang="en-US" sz="1400" dirty="0">
                <a:latin typeface="Verdana" pitchFamily="34" charset="0"/>
                <a:cs typeface="ＭＳ Ｐゴシック"/>
              </a:rPr>
              <a:t> (NL), Christoph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Stettler</a:t>
            </a:r>
            <a:r>
              <a:rPr lang="en-US" sz="1400" dirty="0">
                <a:latin typeface="Verdana" pitchFamily="34" charset="0"/>
                <a:cs typeface="ＭＳ Ｐゴシック"/>
              </a:rPr>
              <a:t> (CH), Tim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Takken</a:t>
            </a:r>
            <a:r>
              <a:rPr lang="en-US" sz="1400" dirty="0">
                <a:latin typeface="Verdana" pitchFamily="34" charset="0"/>
                <a:cs typeface="ＭＳ Ｐゴシック"/>
              </a:rPr>
              <a:t> (NL),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Cajsa</a:t>
            </a:r>
            <a:r>
              <a:rPr lang="en-US" sz="1400" dirty="0">
                <a:latin typeface="Verdana" pitchFamily="34" charset="0"/>
                <a:cs typeface="ＭＳ Ｐゴシック"/>
              </a:rPr>
              <a:t>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Tonoli</a:t>
            </a:r>
            <a:r>
              <a:rPr lang="en-US" sz="1400" dirty="0">
                <a:latin typeface="Verdana" pitchFamily="34" charset="0"/>
                <a:cs typeface="ＭＳ Ｐゴシック"/>
              </a:rPr>
              <a:t> (FRA), Luc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Vanhees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Carlo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Vigorito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Heinz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Voller</a:t>
            </a:r>
            <a:r>
              <a:rPr lang="en-US" sz="1400" dirty="0">
                <a:latin typeface="Verdana" pitchFamily="34" charset="0"/>
                <a:cs typeface="ＭＳ Ｐゴシック"/>
              </a:rPr>
              <a:t> (GER</a:t>
            </a:r>
            <a:r>
              <a:rPr lang="en-US" sz="1400" dirty="0" smtClean="0">
                <a:latin typeface="Verdana" pitchFamily="34" charset="0"/>
                <a:cs typeface="ＭＳ Ｐゴシック"/>
              </a:rPr>
              <a:t>)</a:t>
            </a:r>
            <a:endParaRPr lang="en-US" sz="1400" dirty="0">
              <a:latin typeface="Verdana" pitchFamily="34" charset="0"/>
              <a:cs typeface="ＭＳ Ｐゴシック"/>
            </a:endParaRPr>
          </a:p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dirty="0">
              <a:latin typeface="Verdana" pitchFamily="34" charset="0"/>
              <a:cs typeface="ＭＳ Ｐゴシック"/>
            </a:endParaRPr>
          </a:p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>
                <a:latin typeface="Verdana" pitchFamily="34" charset="0"/>
                <a:cs typeface="ＭＳ Ｐゴシック"/>
              </a:rPr>
              <a:t>out of </a:t>
            </a:r>
            <a:r>
              <a:rPr lang="en-US" sz="2800" dirty="0" smtClean="0">
                <a:latin typeface="Verdana" pitchFamily="34" charset="0"/>
                <a:cs typeface="ＭＳ Ｐゴシック"/>
              </a:rPr>
              <a:t>12 </a:t>
            </a:r>
            <a:r>
              <a:rPr lang="en-US" sz="2800" dirty="0">
                <a:latin typeface="Verdana" pitchFamily="34" charset="0"/>
                <a:cs typeface="ＭＳ Ｐゴシック"/>
              </a:rPr>
              <a:t>European countries</a:t>
            </a:r>
          </a:p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sz="2800" dirty="0">
              <a:latin typeface="Verdana" pitchFamily="34" charset="0"/>
              <a:cs typeface="ＭＳ Ｐゴシック"/>
            </a:endParaRPr>
          </a:p>
        </p:txBody>
      </p:sp>
      <p:pic>
        <p:nvPicPr>
          <p:cNvPr id="215043" name="Picture 4" descr="ANd9GcT0cgyc9rb26kB67aOuXzDd7cXg8RNzEo5-88PmQHNRgVvkYl-qB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5229200"/>
            <a:ext cx="1413257" cy="163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06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3"/>
          <p:cNvSpPr>
            <a:spLocks noChangeArrowheads="1"/>
          </p:cNvSpPr>
          <p:nvPr/>
        </p:nvSpPr>
        <p:spPr bwMode="auto">
          <a:xfrm>
            <a:off x="468313" y="1052514"/>
            <a:ext cx="8229600" cy="3488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cs typeface="ＭＳ Ｐゴシック"/>
              </a:rPr>
              <a:t>Experts in informatics/computer science</a:t>
            </a:r>
            <a:endParaRPr lang="en-US" sz="2800" dirty="0">
              <a:latin typeface="Verdana" pitchFamily="34" charset="0"/>
              <a:cs typeface="ＭＳ Ｐゴシック"/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endParaRPr lang="en-US" dirty="0">
              <a:latin typeface="Verdana" pitchFamily="34" charset="0"/>
              <a:cs typeface="ＭＳ Ｐゴシック"/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cs typeface="ＭＳ Ｐゴシック"/>
              </a:rPr>
              <a:t>K. </a:t>
            </a:r>
            <a:r>
              <a:rPr lang="en-US" sz="2800" dirty="0" err="1" smtClean="0">
                <a:latin typeface="Verdana" pitchFamily="34" charset="0"/>
                <a:cs typeface="ＭＳ Ｐゴシック"/>
              </a:rPr>
              <a:t>Coninx</a:t>
            </a:r>
            <a:r>
              <a:rPr lang="en-US" sz="2800" dirty="0" smtClean="0">
                <a:latin typeface="Verdana" pitchFamily="34" charset="0"/>
                <a:cs typeface="ＭＳ Ｐゴシック"/>
              </a:rPr>
              <a:t> and E. </a:t>
            </a:r>
            <a:r>
              <a:rPr lang="en-US" sz="2800" dirty="0" err="1" smtClean="0">
                <a:latin typeface="Verdana" pitchFamily="34" charset="0"/>
                <a:cs typeface="ＭＳ Ｐゴシック"/>
              </a:rPr>
              <a:t>Geurts</a:t>
            </a:r>
            <a:r>
              <a:rPr lang="en-US" sz="2800" dirty="0" smtClean="0">
                <a:latin typeface="Verdana" pitchFamily="34" charset="0"/>
                <a:cs typeface="ＭＳ Ｐゴシック"/>
              </a:rPr>
              <a:t> (BEL)</a:t>
            </a:r>
            <a:endParaRPr lang="en-US" sz="2800" dirty="0">
              <a:latin typeface="Verdana" pitchFamily="34" charset="0"/>
              <a:cs typeface="ＭＳ Ｐゴシック"/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cs typeface="ＭＳ Ｐゴシック"/>
              </a:rPr>
              <a:t>Expertise Centre for Digital Media (EDM), Hasselt University</a:t>
            </a:r>
            <a:endParaRPr lang="en-US" sz="2800" dirty="0">
              <a:latin typeface="Verdana" pitchFamily="34" charset="0"/>
              <a:cs typeface="ＭＳ Ｐゴシック"/>
            </a:endParaRPr>
          </a:p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sz="2800" dirty="0">
              <a:latin typeface="Verdana" pitchFamily="34" charset="0"/>
              <a:cs typeface="ＭＳ Ｐゴシック"/>
            </a:endParaRPr>
          </a:p>
        </p:txBody>
      </p:sp>
      <p:pic>
        <p:nvPicPr>
          <p:cNvPr id="2050" name="Picture 2" descr="http://research.edm.uhasselt.be/~mwijnants/pics/logoED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281" y="3789040"/>
            <a:ext cx="1547664" cy="233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14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3"/>
          <p:cNvSpPr>
            <a:spLocks noChangeArrowheads="1"/>
          </p:cNvSpPr>
          <p:nvPr/>
        </p:nvSpPr>
        <p:spPr bwMode="auto">
          <a:xfrm>
            <a:off x="488156" y="836712"/>
            <a:ext cx="8229600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 sz="2400" dirty="0" smtClean="0">
              <a:latin typeface="Verdana" pitchFamily="34" charset="0"/>
              <a:cs typeface="ＭＳ Ｐゴシック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1911546" y="2092467"/>
            <a:ext cx="5382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 smtClean="0">
                <a:solidFill>
                  <a:schemeClr val="accent1"/>
                </a:solidFill>
              </a:rPr>
              <a:t>PRIMARY INDICATIONS</a:t>
            </a:r>
            <a:endParaRPr lang="nl-BE" sz="3600" b="1" dirty="0">
              <a:solidFill>
                <a:schemeClr val="accent1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2244842" y="3566698"/>
            <a:ext cx="4716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 smtClean="0">
                <a:solidFill>
                  <a:schemeClr val="accent3"/>
                </a:solidFill>
              </a:rPr>
              <a:t>CVD RISK FACTORS</a:t>
            </a:r>
            <a:endParaRPr lang="nl-BE" sz="3600" b="1" dirty="0">
              <a:solidFill>
                <a:schemeClr val="accent3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961286" y="4869160"/>
            <a:ext cx="72833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CHRONIC DISEASES THAT MODIFY </a:t>
            </a:r>
          </a:p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EXERCISE PRESCRIPTION</a:t>
            </a:r>
            <a:endParaRPr lang="nl-BE" sz="3200" b="1" dirty="0">
              <a:solidFill>
                <a:schemeClr val="accent4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76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3"/>
          <p:cNvSpPr>
            <a:spLocks noChangeArrowheads="1"/>
          </p:cNvSpPr>
          <p:nvPr/>
        </p:nvSpPr>
        <p:spPr bwMode="auto">
          <a:xfrm>
            <a:off x="488156" y="836712"/>
            <a:ext cx="8229600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sz="2400" dirty="0" smtClean="0">
              <a:latin typeface="Verdana" pitchFamily="34" charset="0"/>
              <a:cs typeface="ＭＳ Ｐゴシック"/>
            </a:endParaRPr>
          </a:p>
        </p:txBody>
      </p:sp>
      <p:sp>
        <p:nvSpPr>
          <p:cNvPr id="2" name="Ovaal 1"/>
          <p:cNvSpPr/>
          <p:nvPr/>
        </p:nvSpPr>
        <p:spPr>
          <a:xfrm>
            <a:off x="331335" y="1380292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Stable</a:t>
            </a:r>
            <a:r>
              <a:rPr lang="nl-BE" sz="1400" dirty="0" smtClean="0"/>
              <a:t> CAD</a:t>
            </a:r>
            <a:endParaRPr lang="nl-BE" sz="1400" dirty="0"/>
          </a:p>
        </p:txBody>
      </p:sp>
      <p:sp>
        <p:nvSpPr>
          <p:cNvPr id="16" name="Ovaal 15"/>
          <p:cNvSpPr/>
          <p:nvPr/>
        </p:nvSpPr>
        <p:spPr>
          <a:xfrm>
            <a:off x="1165346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Congenital</a:t>
            </a:r>
            <a:r>
              <a:rPr lang="nl-BE" sz="1400" dirty="0" smtClean="0"/>
              <a:t> </a:t>
            </a:r>
            <a:r>
              <a:rPr lang="nl-BE" sz="1400" dirty="0" err="1" smtClean="0"/>
              <a:t>heart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7" name="Ovaal 16"/>
          <p:cNvSpPr/>
          <p:nvPr/>
        </p:nvSpPr>
        <p:spPr>
          <a:xfrm>
            <a:off x="6784404" y="1337956"/>
            <a:ext cx="183496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Cardiac</a:t>
            </a:r>
            <a:r>
              <a:rPr lang="nl-BE" sz="1400" dirty="0" smtClean="0"/>
              <a:t> </a:t>
            </a:r>
            <a:r>
              <a:rPr lang="nl-BE" sz="1400" dirty="0" err="1" smtClean="0"/>
              <a:t>transplantation</a:t>
            </a:r>
            <a:endParaRPr lang="nl-BE" sz="1400" dirty="0"/>
          </a:p>
        </p:txBody>
      </p:sp>
      <p:sp>
        <p:nvSpPr>
          <p:cNvPr id="18" name="Ovaal 17"/>
          <p:cNvSpPr/>
          <p:nvPr/>
        </p:nvSpPr>
        <p:spPr>
          <a:xfrm>
            <a:off x="2845109" y="2027524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Valve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9" name="Ovaal 18"/>
          <p:cNvSpPr/>
          <p:nvPr/>
        </p:nvSpPr>
        <p:spPr>
          <a:xfrm>
            <a:off x="6081540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Assist </a:t>
            </a:r>
            <a:r>
              <a:rPr lang="nl-BE" sz="1400" dirty="0" err="1" smtClean="0"/>
              <a:t>devices</a:t>
            </a:r>
            <a:endParaRPr lang="nl-BE" sz="1400" dirty="0"/>
          </a:p>
        </p:txBody>
      </p:sp>
      <p:sp>
        <p:nvSpPr>
          <p:cNvPr id="20" name="Ovaal 19"/>
          <p:cNvSpPr/>
          <p:nvPr/>
        </p:nvSpPr>
        <p:spPr>
          <a:xfrm>
            <a:off x="4473997" y="2030365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Pacemaker/ICD</a:t>
            </a:r>
            <a:endParaRPr lang="nl-BE" sz="1400" dirty="0"/>
          </a:p>
        </p:txBody>
      </p:sp>
      <p:sp>
        <p:nvSpPr>
          <p:cNvPr id="21" name="Ovaal 20"/>
          <p:cNvSpPr/>
          <p:nvPr/>
        </p:nvSpPr>
        <p:spPr>
          <a:xfrm>
            <a:off x="1843503" y="1356909"/>
            <a:ext cx="172571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Peripheral</a:t>
            </a:r>
            <a:r>
              <a:rPr lang="nl-BE" sz="1400" dirty="0" smtClean="0"/>
              <a:t> </a:t>
            </a:r>
            <a:r>
              <a:rPr lang="nl-BE" sz="1400" dirty="0" err="1" smtClean="0"/>
              <a:t>arterial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22" name="Ovaal 21"/>
          <p:cNvSpPr/>
          <p:nvPr/>
        </p:nvSpPr>
        <p:spPr>
          <a:xfrm>
            <a:off x="3601193" y="1337956"/>
            <a:ext cx="165618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100" dirty="0" err="1" smtClean="0"/>
              <a:t>Cardiomyopathy</a:t>
            </a:r>
            <a:endParaRPr lang="nl-BE" sz="1100" dirty="0"/>
          </a:p>
        </p:txBody>
      </p:sp>
      <p:sp>
        <p:nvSpPr>
          <p:cNvPr id="23" name="Ovaal 22"/>
          <p:cNvSpPr/>
          <p:nvPr/>
        </p:nvSpPr>
        <p:spPr>
          <a:xfrm>
            <a:off x="5266316" y="1356909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Heart</a:t>
            </a:r>
            <a:r>
              <a:rPr lang="nl-BE" sz="1400" dirty="0" smtClean="0"/>
              <a:t> failure</a:t>
            </a:r>
            <a:endParaRPr lang="nl-BE" sz="1400" dirty="0"/>
          </a:p>
        </p:txBody>
      </p:sp>
      <p:sp>
        <p:nvSpPr>
          <p:cNvPr id="32" name="Tekstvak 31"/>
          <p:cNvSpPr txBox="1"/>
          <p:nvPr/>
        </p:nvSpPr>
        <p:spPr>
          <a:xfrm>
            <a:off x="2244842" y="3566698"/>
            <a:ext cx="4716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 smtClean="0">
                <a:solidFill>
                  <a:schemeClr val="accent3"/>
                </a:solidFill>
              </a:rPr>
              <a:t>CVD RISK FACTORS</a:t>
            </a:r>
            <a:endParaRPr lang="nl-BE" sz="3600" b="1" dirty="0">
              <a:solidFill>
                <a:schemeClr val="accent3"/>
              </a:solidFill>
            </a:endParaRPr>
          </a:p>
        </p:txBody>
      </p:sp>
      <p:sp>
        <p:nvSpPr>
          <p:cNvPr id="33" name="Tekstvak 32"/>
          <p:cNvSpPr txBox="1"/>
          <p:nvPr/>
        </p:nvSpPr>
        <p:spPr>
          <a:xfrm>
            <a:off x="961286" y="4869160"/>
            <a:ext cx="72833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CHRONIC DISEASES THAT MODIFY </a:t>
            </a:r>
          </a:p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EXERCISE PRESCRIPTION</a:t>
            </a:r>
            <a:endParaRPr lang="nl-BE" sz="3200" b="1" dirty="0">
              <a:solidFill>
                <a:schemeClr val="accent4"/>
              </a:solidFill>
            </a:endParaRPr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Ovaal 24"/>
          <p:cNvSpPr/>
          <p:nvPr/>
        </p:nvSpPr>
        <p:spPr>
          <a:xfrm>
            <a:off x="7593708" y="2041043"/>
            <a:ext cx="1550292" cy="79208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00" dirty="0" err="1" smtClean="0"/>
              <a:t>Pulmonary</a:t>
            </a:r>
            <a:r>
              <a:rPr lang="nl-BE" sz="1300" dirty="0" smtClean="0"/>
              <a:t> </a:t>
            </a:r>
            <a:r>
              <a:rPr lang="nl-BE" sz="1300" dirty="0" err="1" smtClean="0"/>
              <a:t>hypertension</a:t>
            </a:r>
            <a:endParaRPr lang="nl-BE" sz="1300" dirty="0"/>
          </a:p>
        </p:txBody>
      </p:sp>
    </p:spTree>
    <p:extLst>
      <p:ext uri="{BB962C8B-B14F-4D97-AF65-F5344CB8AC3E}">
        <p14:creationId xmlns:p14="http://schemas.microsoft.com/office/powerpoint/2010/main" val="379261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3"/>
          <p:cNvSpPr>
            <a:spLocks noChangeArrowheads="1"/>
          </p:cNvSpPr>
          <p:nvPr/>
        </p:nvSpPr>
        <p:spPr bwMode="auto">
          <a:xfrm>
            <a:off x="488156" y="836712"/>
            <a:ext cx="8229600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sz="2400" dirty="0" smtClean="0">
              <a:latin typeface="Verdana" pitchFamily="34" charset="0"/>
              <a:cs typeface="ＭＳ Ｐゴシック"/>
            </a:endParaRPr>
          </a:p>
        </p:txBody>
      </p:sp>
      <p:sp>
        <p:nvSpPr>
          <p:cNvPr id="2" name="Ovaal 1"/>
          <p:cNvSpPr/>
          <p:nvPr/>
        </p:nvSpPr>
        <p:spPr>
          <a:xfrm>
            <a:off x="331335" y="1380292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Stable</a:t>
            </a:r>
            <a:r>
              <a:rPr lang="nl-BE" sz="1400" dirty="0" smtClean="0"/>
              <a:t> CAD</a:t>
            </a:r>
            <a:endParaRPr lang="nl-BE" sz="1400" dirty="0"/>
          </a:p>
        </p:txBody>
      </p:sp>
      <p:sp>
        <p:nvSpPr>
          <p:cNvPr id="16" name="Ovaal 15"/>
          <p:cNvSpPr/>
          <p:nvPr/>
        </p:nvSpPr>
        <p:spPr>
          <a:xfrm>
            <a:off x="1165346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Congenital</a:t>
            </a:r>
            <a:r>
              <a:rPr lang="nl-BE" sz="1400" dirty="0" smtClean="0"/>
              <a:t> </a:t>
            </a:r>
            <a:r>
              <a:rPr lang="nl-BE" sz="1400" dirty="0" err="1" smtClean="0"/>
              <a:t>heart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7" name="Ovaal 16"/>
          <p:cNvSpPr/>
          <p:nvPr/>
        </p:nvSpPr>
        <p:spPr>
          <a:xfrm>
            <a:off x="6784404" y="1337956"/>
            <a:ext cx="183496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Cardiac</a:t>
            </a:r>
            <a:r>
              <a:rPr lang="nl-BE" sz="1400" dirty="0" smtClean="0"/>
              <a:t> </a:t>
            </a:r>
            <a:r>
              <a:rPr lang="nl-BE" sz="1400" dirty="0" err="1" smtClean="0"/>
              <a:t>transplantation</a:t>
            </a:r>
            <a:endParaRPr lang="nl-BE" sz="1400" dirty="0"/>
          </a:p>
        </p:txBody>
      </p:sp>
      <p:sp>
        <p:nvSpPr>
          <p:cNvPr id="18" name="Ovaal 17"/>
          <p:cNvSpPr/>
          <p:nvPr/>
        </p:nvSpPr>
        <p:spPr>
          <a:xfrm>
            <a:off x="2845109" y="2027524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Valve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9" name="Ovaal 18"/>
          <p:cNvSpPr/>
          <p:nvPr/>
        </p:nvSpPr>
        <p:spPr>
          <a:xfrm>
            <a:off x="6081540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Assist </a:t>
            </a:r>
            <a:r>
              <a:rPr lang="nl-BE" sz="1400" dirty="0" err="1" smtClean="0"/>
              <a:t>devices</a:t>
            </a:r>
            <a:endParaRPr lang="nl-BE" sz="1400" dirty="0"/>
          </a:p>
        </p:txBody>
      </p:sp>
      <p:sp>
        <p:nvSpPr>
          <p:cNvPr id="20" name="Ovaal 19"/>
          <p:cNvSpPr/>
          <p:nvPr/>
        </p:nvSpPr>
        <p:spPr>
          <a:xfrm>
            <a:off x="4473997" y="2030365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Pacemaker/ICD</a:t>
            </a:r>
            <a:endParaRPr lang="nl-BE" sz="1400" dirty="0"/>
          </a:p>
        </p:txBody>
      </p:sp>
      <p:sp>
        <p:nvSpPr>
          <p:cNvPr id="21" name="Ovaal 20"/>
          <p:cNvSpPr/>
          <p:nvPr/>
        </p:nvSpPr>
        <p:spPr>
          <a:xfrm>
            <a:off x="1843503" y="1356909"/>
            <a:ext cx="172571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Peripheral</a:t>
            </a:r>
            <a:r>
              <a:rPr lang="nl-BE" sz="1400" dirty="0" smtClean="0"/>
              <a:t> </a:t>
            </a:r>
            <a:r>
              <a:rPr lang="nl-BE" sz="1400" dirty="0" err="1" smtClean="0"/>
              <a:t>arterial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22" name="Ovaal 21"/>
          <p:cNvSpPr/>
          <p:nvPr/>
        </p:nvSpPr>
        <p:spPr>
          <a:xfrm>
            <a:off x="3601193" y="1337956"/>
            <a:ext cx="165618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100" dirty="0" err="1" smtClean="0"/>
              <a:t>Cardiomyopathy</a:t>
            </a:r>
            <a:endParaRPr lang="nl-BE" sz="1100" dirty="0"/>
          </a:p>
        </p:txBody>
      </p:sp>
      <p:sp>
        <p:nvSpPr>
          <p:cNvPr id="23" name="Ovaal 22"/>
          <p:cNvSpPr/>
          <p:nvPr/>
        </p:nvSpPr>
        <p:spPr>
          <a:xfrm>
            <a:off x="5266316" y="1356909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Heart</a:t>
            </a:r>
            <a:r>
              <a:rPr lang="nl-BE" sz="1400" dirty="0" smtClean="0"/>
              <a:t> failure</a:t>
            </a:r>
            <a:endParaRPr lang="nl-BE" sz="1400" dirty="0"/>
          </a:p>
        </p:txBody>
      </p:sp>
      <p:sp>
        <p:nvSpPr>
          <p:cNvPr id="25" name="Ovaal 24"/>
          <p:cNvSpPr/>
          <p:nvPr/>
        </p:nvSpPr>
        <p:spPr>
          <a:xfrm>
            <a:off x="328431" y="327736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Type 2 diabetes</a:t>
            </a:r>
            <a:endParaRPr lang="nl-BE" sz="1400" dirty="0"/>
          </a:p>
        </p:txBody>
      </p:sp>
      <p:sp>
        <p:nvSpPr>
          <p:cNvPr id="26" name="Ovaal 25"/>
          <p:cNvSpPr/>
          <p:nvPr/>
        </p:nvSpPr>
        <p:spPr>
          <a:xfrm>
            <a:off x="1840599" y="327736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Type 1 diabetes</a:t>
            </a:r>
            <a:endParaRPr lang="nl-BE" sz="1400" dirty="0"/>
          </a:p>
        </p:txBody>
      </p:sp>
      <p:sp>
        <p:nvSpPr>
          <p:cNvPr id="27" name="Ovaal 26"/>
          <p:cNvSpPr/>
          <p:nvPr/>
        </p:nvSpPr>
        <p:spPr>
          <a:xfrm>
            <a:off x="5124580" y="327736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Obesity</a:t>
            </a:r>
            <a:endParaRPr lang="nl-BE" sz="1400" dirty="0"/>
          </a:p>
        </p:txBody>
      </p:sp>
      <p:sp>
        <p:nvSpPr>
          <p:cNvPr id="28" name="Ovaal 27"/>
          <p:cNvSpPr/>
          <p:nvPr/>
        </p:nvSpPr>
        <p:spPr>
          <a:xfrm>
            <a:off x="3352767" y="3277368"/>
            <a:ext cx="1771813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Dyslipidemia</a:t>
            </a:r>
            <a:endParaRPr lang="nl-BE" sz="1400" dirty="0"/>
          </a:p>
        </p:txBody>
      </p:sp>
      <p:sp>
        <p:nvSpPr>
          <p:cNvPr id="29" name="Ovaal 28"/>
          <p:cNvSpPr/>
          <p:nvPr/>
        </p:nvSpPr>
        <p:spPr>
          <a:xfrm>
            <a:off x="6622281" y="3277368"/>
            <a:ext cx="166007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Hypertension</a:t>
            </a:r>
            <a:endParaRPr lang="nl-BE" sz="1400" dirty="0"/>
          </a:p>
        </p:txBody>
      </p:sp>
      <p:sp>
        <p:nvSpPr>
          <p:cNvPr id="32" name="Tekstvak 31"/>
          <p:cNvSpPr txBox="1"/>
          <p:nvPr/>
        </p:nvSpPr>
        <p:spPr>
          <a:xfrm>
            <a:off x="961286" y="4869160"/>
            <a:ext cx="72833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CHRONIC DISEASES THAT MODIFY </a:t>
            </a:r>
          </a:p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EXERCISE PRESCRIPTION</a:t>
            </a:r>
            <a:endParaRPr lang="nl-BE" sz="3200" b="1" dirty="0">
              <a:solidFill>
                <a:schemeClr val="accent4"/>
              </a:solidFill>
            </a:endParaRPr>
          </a:p>
        </p:txBody>
      </p:sp>
      <p:sp>
        <p:nvSpPr>
          <p:cNvPr id="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Ovaal 30"/>
          <p:cNvSpPr/>
          <p:nvPr/>
        </p:nvSpPr>
        <p:spPr>
          <a:xfrm>
            <a:off x="7593708" y="2041043"/>
            <a:ext cx="1550292" cy="79208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00" dirty="0" err="1" smtClean="0"/>
              <a:t>Pulmonary</a:t>
            </a:r>
            <a:r>
              <a:rPr lang="nl-BE" sz="1300" dirty="0" smtClean="0"/>
              <a:t> </a:t>
            </a:r>
            <a:r>
              <a:rPr lang="nl-BE" sz="1300" dirty="0" err="1" smtClean="0"/>
              <a:t>hypertension</a:t>
            </a:r>
            <a:endParaRPr lang="nl-BE" sz="1300" dirty="0"/>
          </a:p>
        </p:txBody>
      </p:sp>
    </p:spTree>
    <p:extLst>
      <p:ext uri="{BB962C8B-B14F-4D97-AF65-F5344CB8AC3E}">
        <p14:creationId xmlns:p14="http://schemas.microsoft.com/office/powerpoint/2010/main" val="409975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3"/>
          <p:cNvSpPr>
            <a:spLocks noChangeArrowheads="1"/>
          </p:cNvSpPr>
          <p:nvPr/>
        </p:nvSpPr>
        <p:spPr bwMode="auto">
          <a:xfrm>
            <a:off x="488156" y="836712"/>
            <a:ext cx="8229600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sz="2400" dirty="0" smtClean="0">
              <a:latin typeface="Verdana" pitchFamily="34" charset="0"/>
              <a:cs typeface="ＭＳ Ｐゴシック"/>
            </a:endParaRPr>
          </a:p>
        </p:txBody>
      </p:sp>
      <p:sp>
        <p:nvSpPr>
          <p:cNvPr id="2" name="Ovaal 1"/>
          <p:cNvSpPr/>
          <p:nvPr/>
        </p:nvSpPr>
        <p:spPr>
          <a:xfrm>
            <a:off x="331335" y="1380292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Stable</a:t>
            </a:r>
            <a:r>
              <a:rPr lang="nl-BE" sz="1400" dirty="0" smtClean="0"/>
              <a:t> CAD</a:t>
            </a:r>
            <a:endParaRPr lang="nl-BE" sz="1400" dirty="0"/>
          </a:p>
        </p:txBody>
      </p:sp>
      <p:sp>
        <p:nvSpPr>
          <p:cNvPr id="16" name="Ovaal 15"/>
          <p:cNvSpPr/>
          <p:nvPr/>
        </p:nvSpPr>
        <p:spPr>
          <a:xfrm>
            <a:off x="1165346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Congenital</a:t>
            </a:r>
            <a:r>
              <a:rPr lang="nl-BE" sz="1400" dirty="0" smtClean="0"/>
              <a:t> </a:t>
            </a:r>
            <a:r>
              <a:rPr lang="nl-BE" sz="1400" dirty="0" err="1" smtClean="0"/>
              <a:t>heart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7" name="Ovaal 16"/>
          <p:cNvSpPr/>
          <p:nvPr/>
        </p:nvSpPr>
        <p:spPr>
          <a:xfrm>
            <a:off x="6784404" y="1337956"/>
            <a:ext cx="183496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Cardiac</a:t>
            </a:r>
            <a:r>
              <a:rPr lang="nl-BE" sz="1400" dirty="0" smtClean="0"/>
              <a:t> </a:t>
            </a:r>
            <a:r>
              <a:rPr lang="nl-BE" sz="1400" dirty="0" err="1" smtClean="0"/>
              <a:t>transplantation</a:t>
            </a:r>
            <a:endParaRPr lang="nl-BE" sz="1400" dirty="0"/>
          </a:p>
        </p:txBody>
      </p:sp>
      <p:sp>
        <p:nvSpPr>
          <p:cNvPr id="18" name="Ovaal 17"/>
          <p:cNvSpPr/>
          <p:nvPr/>
        </p:nvSpPr>
        <p:spPr>
          <a:xfrm>
            <a:off x="2845109" y="2027524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Valve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9" name="Ovaal 18"/>
          <p:cNvSpPr/>
          <p:nvPr/>
        </p:nvSpPr>
        <p:spPr>
          <a:xfrm>
            <a:off x="6081540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Assist </a:t>
            </a:r>
            <a:r>
              <a:rPr lang="nl-BE" sz="1400" dirty="0" err="1" smtClean="0"/>
              <a:t>devices</a:t>
            </a:r>
            <a:endParaRPr lang="nl-BE" sz="1400" dirty="0"/>
          </a:p>
        </p:txBody>
      </p:sp>
      <p:sp>
        <p:nvSpPr>
          <p:cNvPr id="20" name="Ovaal 19"/>
          <p:cNvSpPr/>
          <p:nvPr/>
        </p:nvSpPr>
        <p:spPr>
          <a:xfrm>
            <a:off x="4473997" y="2030365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Pacemaker/ICD</a:t>
            </a:r>
            <a:endParaRPr lang="nl-BE" sz="1400" dirty="0"/>
          </a:p>
        </p:txBody>
      </p:sp>
      <p:sp>
        <p:nvSpPr>
          <p:cNvPr id="21" name="Ovaal 20"/>
          <p:cNvSpPr/>
          <p:nvPr/>
        </p:nvSpPr>
        <p:spPr>
          <a:xfrm>
            <a:off x="1843503" y="1356909"/>
            <a:ext cx="172571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Peripheral</a:t>
            </a:r>
            <a:r>
              <a:rPr lang="nl-BE" sz="1400" dirty="0" smtClean="0"/>
              <a:t> </a:t>
            </a:r>
            <a:r>
              <a:rPr lang="nl-BE" sz="1400" dirty="0" err="1" smtClean="0"/>
              <a:t>arterial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22" name="Ovaal 21"/>
          <p:cNvSpPr/>
          <p:nvPr/>
        </p:nvSpPr>
        <p:spPr>
          <a:xfrm>
            <a:off x="3601193" y="1337956"/>
            <a:ext cx="165618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100" dirty="0" err="1" smtClean="0"/>
              <a:t>Cardiomyopathy</a:t>
            </a:r>
            <a:endParaRPr lang="nl-BE" sz="1100" dirty="0"/>
          </a:p>
        </p:txBody>
      </p:sp>
      <p:sp>
        <p:nvSpPr>
          <p:cNvPr id="23" name="Ovaal 22"/>
          <p:cNvSpPr/>
          <p:nvPr/>
        </p:nvSpPr>
        <p:spPr>
          <a:xfrm>
            <a:off x="5266316" y="1356909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Heart</a:t>
            </a:r>
            <a:r>
              <a:rPr lang="nl-BE" sz="1400" dirty="0" smtClean="0"/>
              <a:t> failure</a:t>
            </a:r>
            <a:endParaRPr lang="nl-BE" sz="1400" dirty="0"/>
          </a:p>
        </p:txBody>
      </p:sp>
      <p:sp>
        <p:nvSpPr>
          <p:cNvPr id="25" name="Ovaal 24"/>
          <p:cNvSpPr/>
          <p:nvPr/>
        </p:nvSpPr>
        <p:spPr>
          <a:xfrm>
            <a:off x="328431" y="327443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Type 2 diabetes</a:t>
            </a:r>
            <a:endParaRPr lang="nl-BE" sz="1400" dirty="0"/>
          </a:p>
        </p:txBody>
      </p:sp>
      <p:sp>
        <p:nvSpPr>
          <p:cNvPr id="26" name="Ovaal 25"/>
          <p:cNvSpPr/>
          <p:nvPr/>
        </p:nvSpPr>
        <p:spPr>
          <a:xfrm>
            <a:off x="1840599" y="327736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Type 1 diabetes</a:t>
            </a:r>
            <a:endParaRPr lang="nl-BE" sz="1400" dirty="0"/>
          </a:p>
        </p:txBody>
      </p:sp>
      <p:sp>
        <p:nvSpPr>
          <p:cNvPr id="27" name="Ovaal 26"/>
          <p:cNvSpPr/>
          <p:nvPr/>
        </p:nvSpPr>
        <p:spPr>
          <a:xfrm>
            <a:off x="5124580" y="327736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Obesity</a:t>
            </a:r>
            <a:endParaRPr lang="nl-BE" sz="1400" dirty="0"/>
          </a:p>
        </p:txBody>
      </p:sp>
      <p:sp>
        <p:nvSpPr>
          <p:cNvPr id="28" name="Ovaal 27"/>
          <p:cNvSpPr/>
          <p:nvPr/>
        </p:nvSpPr>
        <p:spPr>
          <a:xfrm>
            <a:off x="3352767" y="3277368"/>
            <a:ext cx="1771813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Dyslipidemia</a:t>
            </a:r>
            <a:endParaRPr lang="nl-BE" sz="1400" dirty="0"/>
          </a:p>
        </p:txBody>
      </p:sp>
      <p:sp>
        <p:nvSpPr>
          <p:cNvPr id="29" name="Ovaal 28"/>
          <p:cNvSpPr/>
          <p:nvPr/>
        </p:nvSpPr>
        <p:spPr>
          <a:xfrm>
            <a:off x="6622281" y="3277368"/>
            <a:ext cx="166007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Hypertension</a:t>
            </a:r>
            <a:endParaRPr lang="nl-BE" sz="1400" dirty="0"/>
          </a:p>
        </p:txBody>
      </p:sp>
      <p:sp>
        <p:nvSpPr>
          <p:cNvPr id="30" name="Ovaal 29"/>
          <p:cNvSpPr/>
          <p:nvPr/>
        </p:nvSpPr>
        <p:spPr>
          <a:xfrm>
            <a:off x="7593708" y="2041043"/>
            <a:ext cx="1550292" cy="79208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00" dirty="0" err="1" smtClean="0"/>
              <a:t>Pulmonary</a:t>
            </a:r>
            <a:r>
              <a:rPr lang="nl-BE" sz="1300" dirty="0" smtClean="0"/>
              <a:t> </a:t>
            </a:r>
            <a:r>
              <a:rPr lang="nl-BE" sz="1300" dirty="0" err="1" smtClean="0"/>
              <a:t>hypertension</a:t>
            </a:r>
            <a:endParaRPr lang="nl-BE" sz="1300" dirty="0"/>
          </a:p>
        </p:txBody>
      </p:sp>
      <p:sp>
        <p:nvSpPr>
          <p:cNvPr id="31" name="Ovaal 30"/>
          <p:cNvSpPr/>
          <p:nvPr/>
        </p:nvSpPr>
        <p:spPr>
          <a:xfrm>
            <a:off x="2339752" y="5151741"/>
            <a:ext cx="1512168" cy="79208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Sarcopenia</a:t>
            </a:r>
            <a:endParaRPr lang="nl-BE" sz="1400" dirty="0"/>
          </a:p>
        </p:txBody>
      </p:sp>
      <p:sp>
        <p:nvSpPr>
          <p:cNvPr id="34" name="Ovaal 33"/>
          <p:cNvSpPr/>
          <p:nvPr/>
        </p:nvSpPr>
        <p:spPr>
          <a:xfrm>
            <a:off x="3846872" y="5151741"/>
            <a:ext cx="1512168" cy="79208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Chronic</a:t>
            </a:r>
            <a:r>
              <a:rPr lang="nl-BE" sz="1400" dirty="0" smtClean="0"/>
              <a:t> </a:t>
            </a:r>
            <a:r>
              <a:rPr lang="nl-BE" sz="1400" dirty="0" err="1" smtClean="0"/>
              <a:t>pulmonary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35" name="Ovaal 34"/>
          <p:cNvSpPr/>
          <p:nvPr/>
        </p:nvSpPr>
        <p:spPr>
          <a:xfrm>
            <a:off x="5359040" y="5151741"/>
            <a:ext cx="1512168" cy="79208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Renal</a:t>
            </a:r>
            <a:r>
              <a:rPr lang="nl-BE" sz="1400" dirty="0" smtClean="0"/>
              <a:t> failure</a:t>
            </a:r>
            <a:endParaRPr lang="nl-BE" sz="1400" dirty="0"/>
          </a:p>
        </p:txBody>
      </p:sp>
      <p:sp>
        <p:nvSpPr>
          <p:cNvPr id="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24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04"/>
          <a:stretch/>
        </p:blipFill>
        <p:spPr bwMode="auto">
          <a:xfrm>
            <a:off x="19049" y="1628800"/>
            <a:ext cx="9346625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7096"/>
          <a:stretch/>
        </p:blipFill>
        <p:spPr bwMode="auto">
          <a:xfrm>
            <a:off x="0" y="1124744"/>
            <a:ext cx="9012510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23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3857625" y="27813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hthoek 5"/>
          <p:cNvSpPr/>
          <p:nvPr/>
        </p:nvSpPr>
        <p:spPr>
          <a:xfrm>
            <a:off x="4667250" y="273367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5353050" y="273367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6181725" y="273367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6991350" y="27813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3867150" y="3309937"/>
            <a:ext cx="5334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5334000" y="3309936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4657725" y="3309936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/>
          <p:cNvSpPr/>
          <p:nvPr/>
        </p:nvSpPr>
        <p:spPr>
          <a:xfrm>
            <a:off x="6162675" y="330993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6991350" y="3309934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3857625" y="381952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/>
          <p:cNvSpPr/>
          <p:nvPr/>
        </p:nvSpPr>
        <p:spPr>
          <a:xfrm>
            <a:off x="4667250" y="3824287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Rechthoek 16"/>
          <p:cNvSpPr/>
          <p:nvPr/>
        </p:nvSpPr>
        <p:spPr>
          <a:xfrm>
            <a:off x="5334000" y="3809999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6172200" y="3790949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7010400" y="3819524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3848100" y="428625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4667250" y="4286249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Rechthoek 21"/>
          <p:cNvSpPr/>
          <p:nvPr/>
        </p:nvSpPr>
        <p:spPr>
          <a:xfrm>
            <a:off x="5362575" y="4329111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Rechthoek 22"/>
          <p:cNvSpPr/>
          <p:nvPr/>
        </p:nvSpPr>
        <p:spPr>
          <a:xfrm>
            <a:off x="6162675" y="4343399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4" name="Rechthoek 23"/>
          <p:cNvSpPr/>
          <p:nvPr/>
        </p:nvSpPr>
        <p:spPr>
          <a:xfrm>
            <a:off x="7000875" y="4333874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5" name="Rechthoek 24"/>
          <p:cNvSpPr/>
          <p:nvPr/>
        </p:nvSpPr>
        <p:spPr>
          <a:xfrm>
            <a:off x="3848100" y="484822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6" name="Rechthoek 25"/>
          <p:cNvSpPr/>
          <p:nvPr/>
        </p:nvSpPr>
        <p:spPr>
          <a:xfrm>
            <a:off x="3848100" y="5367413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Rechthoek 26"/>
          <p:cNvSpPr/>
          <p:nvPr/>
        </p:nvSpPr>
        <p:spPr>
          <a:xfrm>
            <a:off x="4657725" y="484822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8" name="Rechthoek 27"/>
          <p:cNvSpPr/>
          <p:nvPr/>
        </p:nvSpPr>
        <p:spPr>
          <a:xfrm>
            <a:off x="4667250" y="5357888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9" name="Rechthoek 28"/>
          <p:cNvSpPr/>
          <p:nvPr/>
        </p:nvSpPr>
        <p:spPr>
          <a:xfrm>
            <a:off x="5334000" y="4862512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0" name="Rechthoek 29"/>
          <p:cNvSpPr/>
          <p:nvPr/>
        </p:nvSpPr>
        <p:spPr>
          <a:xfrm>
            <a:off x="5353050" y="5357887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1" name="Rechthoek 30"/>
          <p:cNvSpPr/>
          <p:nvPr/>
        </p:nvSpPr>
        <p:spPr>
          <a:xfrm>
            <a:off x="6191250" y="4862512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2" name="Rechthoek 31"/>
          <p:cNvSpPr/>
          <p:nvPr/>
        </p:nvSpPr>
        <p:spPr>
          <a:xfrm>
            <a:off x="6191250" y="5357886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3" name="Rechthoek 32"/>
          <p:cNvSpPr/>
          <p:nvPr/>
        </p:nvSpPr>
        <p:spPr>
          <a:xfrm>
            <a:off x="7010400" y="4819649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Rechthoek 33"/>
          <p:cNvSpPr/>
          <p:nvPr/>
        </p:nvSpPr>
        <p:spPr>
          <a:xfrm>
            <a:off x="7010400" y="535788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17322"/>
          <a:stretch/>
        </p:blipFill>
        <p:spPr>
          <a:xfrm>
            <a:off x="206130" y="1628800"/>
            <a:ext cx="8326310" cy="4309460"/>
          </a:xfrm>
          <a:prstGeom prst="rect">
            <a:avLst/>
          </a:prstGeom>
        </p:spPr>
      </p:pic>
      <p:pic>
        <p:nvPicPr>
          <p:cNvPr id="35" name="Picture 4" descr="G:\screen3_risk_factor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930"/>
          <a:stretch/>
        </p:blipFill>
        <p:spPr bwMode="auto">
          <a:xfrm>
            <a:off x="0" y="1124744"/>
            <a:ext cx="9144000" cy="49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:\screen3_risk_factor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930"/>
          <a:stretch/>
        </p:blipFill>
        <p:spPr bwMode="auto">
          <a:xfrm>
            <a:off x="0" y="1133485"/>
            <a:ext cx="9144000" cy="49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/>
          <p:cNvSpPr/>
          <p:nvPr/>
        </p:nvSpPr>
        <p:spPr>
          <a:xfrm>
            <a:off x="4628522" y="2830601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hthoek 5"/>
          <p:cNvSpPr/>
          <p:nvPr/>
        </p:nvSpPr>
        <p:spPr>
          <a:xfrm>
            <a:off x="4613240" y="3279427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4661598" y="3716530"/>
            <a:ext cx="186732" cy="1621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4905270" y="2773975"/>
            <a:ext cx="194268" cy="156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5283340" y="2810505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6001797" y="2802287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5572648" y="2773975"/>
            <a:ext cx="245347" cy="156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/>
          <p:cNvSpPr/>
          <p:nvPr/>
        </p:nvSpPr>
        <p:spPr>
          <a:xfrm>
            <a:off x="5288155" y="3279427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6001797" y="3279427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5458139" y="3730922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/>
          <p:cNvSpPr/>
          <p:nvPr/>
        </p:nvSpPr>
        <p:spPr>
          <a:xfrm>
            <a:off x="6116097" y="3726578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Rechthoek 16"/>
          <p:cNvSpPr/>
          <p:nvPr/>
        </p:nvSpPr>
        <p:spPr>
          <a:xfrm>
            <a:off x="5032340" y="3697583"/>
            <a:ext cx="251000" cy="1810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5738653" y="3704206"/>
            <a:ext cx="209969" cy="1374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5572229" y="3262759"/>
            <a:ext cx="245765" cy="116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4910294" y="3246090"/>
            <a:ext cx="194268" cy="1703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1628800"/>
            <a:ext cx="8064896" cy="4495310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13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screen4_modifier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015"/>
          <a:stretch/>
        </p:blipFill>
        <p:spPr bwMode="auto">
          <a:xfrm>
            <a:off x="0" y="1099762"/>
            <a:ext cx="9144000" cy="52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hoek 4"/>
          <p:cNvSpPr/>
          <p:nvPr/>
        </p:nvSpPr>
        <p:spPr>
          <a:xfrm>
            <a:off x="3267075" y="3455442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hthoek 5"/>
          <p:cNvSpPr/>
          <p:nvPr/>
        </p:nvSpPr>
        <p:spPr>
          <a:xfrm>
            <a:off x="3286125" y="386715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3276600" y="43434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3276600" y="48006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5295900" y="3867150"/>
            <a:ext cx="36195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4000500" y="3455441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4000500" y="3895725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4019550" y="4324350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/>
          <p:cNvSpPr/>
          <p:nvPr/>
        </p:nvSpPr>
        <p:spPr>
          <a:xfrm>
            <a:off x="3990975" y="4786312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5991225" y="3460205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4572000" y="3867150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/>
          <p:cNvSpPr/>
          <p:nvPr/>
        </p:nvSpPr>
        <p:spPr>
          <a:xfrm>
            <a:off x="4572000" y="3455442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Rechthoek 16"/>
          <p:cNvSpPr/>
          <p:nvPr/>
        </p:nvSpPr>
        <p:spPr>
          <a:xfrm>
            <a:off x="4572000" y="4324349"/>
            <a:ext cx="390525" cy="2095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4572000" y="4786312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5295900" y="3436392"/>
            <a:ext cx="361950" cy="219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5295900" y="43434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5295900" y="4786311"/>
            <a:ext cx="361950" cy="2143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Rechthoek 21"/>
          <p:cNvSpPr/>
          <p:nvPr/>
        </p:nvSpPr>
        <p:spPr>
          <a:xfrm>
            <a:off x="5991225" y="3890962"/>
            <a:ext cx="476250" cy="2047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Rechthoek 22"/>
          <p:cNvSpPr/>
          <p:nvPr/>
        </p:nvSpPr>
        <p:spPr>
          <a:xfrm>
            <a:off x="6000750" y="43434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4" name="Rechthoek 23"/>
          <p:cNvSpPr/>
          <p:nvPr/>
        </p:nvSpPr>
        <p:spPr>
          <a:xfrm>
            <a:off x="5991224" y="4810124"/>
            <a:ext cx="676275" cy="2952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55" y="1647502"/>
            <a:ext cx="8435701" cy="4373786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93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screen5_anomalie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7457"/>
          <a:stretch/>
        </p:blipFill>
        <p:spPr bwMode="auto">
          <a:xfrm>
            <a:off x="0" y="1124744"/>
            <a:ext cx="9144000" cy="52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1644408"/>
            <a:ext cx="8469146" cy="444888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10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screen6_medicati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0" b="89180"/>
          <a:stretch/>
        </p:blipFill>
        <p:spPr bwMode="auto">
          <a:xfrm>
            <a:off x="0" y="1196752"/>
            <a:ext cx="9144000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637" y="1700808"/>
            <a:ext cx="7174260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screen7_recommendati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7764"/>
          <a:stretch/>
        </p:blipFill>
        <p:spPr bwMode="auto">
          <a:xfrm>
            <a:off x="0" y="1124744"/>
            <a:ext cx="9144000" cy="4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4" name="Picture 2" descr="G:\screen7_recommendati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409" r="5900"/>
          <a:stretch/>
        </p:blipFill>
        <p:spPr bwMode="auto">
          <a:xfrm>
            <a:off x="0" y="1694046"/>
            <a:ext cx="9141660" cy="367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8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screen9_safetyprecautions_opengeklapt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44000" cy="398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10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G:\screen10_aanpassenmodaliteiten_metbalk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5418"/>
            <a:ext cx="9144000" cy="480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85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err="1" smtClean="0"/>
              <a:t>Position</a:t>
            </a:r>
            <a:r>
              <a:rPr lang="nl-BE" dirty="0" smtClean="0"/>
              <a:t> papers</a:t>
            </a:r>
          </a:p>
          <a:p>
            <a:endParaRPr lang="nl-BE" dirty="0"/>
          </a:p>
          <a:p>
            <a:r>
              <a:rPr lang="nl-BE" dirty="0" err="1" smtClean="0"/>
              <a:t>Validation</a:t>
            </a:r>
            <a:r>
              <a:rPr lang="nl-BE" dirty="0" smtClean="0"/>
              <a:t> </a:t>
            </a:r>
            <a:r>
              <a:rPr lang="nl-BE" dirty="0" err="1" smtClean="0"/>
              <a:t>phase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first </a:t>
            </a:r>
            <a:r>
              <a:rPr lang="nl-BE" dirty="0" err="1" smtClean="0"/>
              <a:t>clinical</a:t>
            </a:r>
            <a:r>
              <a:rPr lang="nl-BE" dirty="0" smtClean="0"/>
              <a:t> </a:t>
            </a:r>
            <a:r>
              <a:rPr lang="nl-BE" dirty="0" err="1" smtClean="0"/>
              <a:t>study</a:t>
            </a: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r>
              <a:rPr lang="nl-BE" dirty="0" smtClean="0"/>
              <a:t>Big European </a:t>
            </a:r>
            <a:r>
              <a:rPr lang="nl-BE" dirty="0" err="1" smtClean="0"/>
              <a:t>study</a:t>
            </a:r>
            <a:r>
              <a:rPr lang="nl-BE" dirty="0" smtClean="0"/>
              <a:t> in 2016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beyond</a:t>
            </a:r>
            <a:endParaRPr lang="nl-BE" dirty="0" smtClean="0"/>
          </a:p>
          <a:p>
            <a:endParaRPr lang="nl-BE" dirty="0"/>
          </a:p>
          <a:p>
            <a:r>
              <a:rPr lang="nl-BE" dirty="0" err="1" smtClean="0"/>
              <a:t>Continuous</a:t>
            </a:r>
            <a:r>
              <a:rPr lang="nl-BE" dirty="0" smtClean="0"/>
              <a:t> update of </a:t>
            </a:r>
            <a:r>
              <a:rPr lang="nl-BE" dirty="0" smtClean="0"/>
              <a:t>tool</a:t>
            </a:r>
          </a:p>
          <a:p>
            <a:endParaRPr lang="nl-BE" dirty="0"/>
          </a:p>
          <a:p>
            <a:r>
              <a:rPr lang="nl-BE" dirty="0" err="1" smtClean="0"/>
              <a:t>Extensions</a:t>
            </a:r>
            <a:r>
              <a:rPr lang="nl-BE" dirty="0" smtClean="0"/>
              <a:t> on tool</a:t>
            </a:r>
            <a:endParaRPr lang="nl-BE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07504" y="0"/>
            <a:ext cx="8229600" cy="803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ヒラギノ角ゴ Pro W3" charset="-128"/>
                <a:cs typeface="ヒラギノ角ゴ Pro W3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  <a:cs typeface="ヒラギノ角ゴ Pro W3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  <a:cs typeface="ヒラギノ角ゴ Pro W3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  <a:cs typeface="ヒラギノ角ゴ Pro W3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  <a:cs typeface="ヒラギノ角ゴ Pro W3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</a:defRPr>
            </a:lvl9pPr>
          </a:lstStyle>
          <a:p>
            <a:pPr algn="l"/>
            <a:r>
              <a:rPr lang="nl-BE" dirty="0" smtClean="0">
                <a:solidFill>
                  <a:srgbClr val="A50021"/>
                </a:solidFill>
              </a:rPr>
              <a:t>Next steps in project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22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16632"/>
            <a:ext cx="8229600" cy="723955"/>
          </a:xfrm>
        </p:spPr>
        <p:txBody>
          <a:bodyPr/>
          <a:lstStyle/>
          <a:p>
            <a:r>
              <a:rPr lang="nl-BE" dirty="0" err="1" smtClean="0">
                <a:solidFill>
                  <a:srgbClr val="A50021"/>
                </a:solidFill>
              </a:rPr>
              <a:t>To</a:t>
            </a:r>
            <a:r>
              <a:rPr lang="nl-BE" dirty="0" smtClean="0">
                <a:solidFill>
                  <a:srgbClr val="A50021"/>
                </a:solidFill>
              </a:rPr>
              <a:t> </a:t>
            </a:r>
            <a:r>
              <a:rPr lang="nl-BE" dirty="0" err="1" smtClean="0">
                <a:solidFill>
                  <a:srgbClr val="A50021"/>
                </a:solidFill>
              </a:rPr>
              <a:t>all</a:t>
            </a:r>
            <a:r>
              <a:rPr lang="nl-BE" dirty="0" smtClean="0">
                <a:solidFill>
                  <a:srgbClr val="A50021"/>
                </a:solidFill>
              </a:rPr>
              <a:t> </a:t>
            </a:r>
            <a:r>
              <a:rPr lang="nl-BE" dirty="0" err="1" smtClean="0">
                <a:solidFill>
                  <a:srgbClr val="A50021"/>
                </a:solidFill>
              </a:rPr>
              <a:t>colleagues</a:t>
            </a:r>
            <a:r>
              <a:rPr lang="nl-BE" dirty="0" smtClean="0">
                <a:solidFill>
                  <a:srgbClr val="A50021"/>
                </a:solidFill>
              </a:rPr>
              <a:t> </a:t>
            </a:r>
            <a:r>
              <a:rPr lang="nl-BE" dirty="0" err="1" smtClean="0">
                <a:solidFill>
                  <a:srgbClr val="A50021"/>
                </a:solidFill>
              </a:rPr>
              <a:t>who</a:t>
            </a:r>
            <a:r>
              <a:rPr lang="nl-BE" dirty="0" smtClean="0">
                <a:solidFill>
                  <a:srgbClr val="A50021"/>
                </a:solidFill>
              </a:rPr>
              <a:t> </a:t>
            </a:r>
            <a:r>
              <a:rPr lang="nl-BE" dirty="0" err="1" smtClean="0">
                <a:solidFill>
                  <a:srgbClr val="A50021"/>
                </a:solidFill>
              </a:rPr>
              <a:t>contribute</a:t>
            </a:r>
            <a:r>
              <a:rPr lang="nl-BE" dirty="0" smtClean="0">
                <a:solidFill>
                  <a:srgbClr val="A50021"/>
                </a:solidFill>
              </a:rPr>
              <a:t>…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3074" name="Picture 2" descr="http://www.rachealsrest.org/assets/images/THANK-YO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28800"/>
            <a:ext cx="503404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2293246" y="5733256"/>
            <a:ext cx="4406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Contact: dominique.hansen@uhasselt.be</a:t>
            </a:r>
            <a:endParaRPr lang="nl-B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98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</TotalTime>
  <Words>870</Words>
  <Application>Microsoft Office PowerPoint</Application>
  <PresentationFormat>Diavoorstelling (4:3)</PresentationFormat>
  <Paragraphs>244</Paragraphs>
  <Slides>36</Slides>
  <Notes>28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36</vt:i4>
      </vt:variant>
    </vt:vector>
  </HeadingPairs>
  <TitlesOfParts>
    <vt:vector size="37" baseType="lpstr">
      <vt:lpstr>Office Theme</vt:lpstr>
      <vt:lpstr>The EACPR EXPERT flowchart programme: a tool to prescribe exercise training in the setting of cardiac rehabilitation</vt:lpstr>
      <vt:lpstr>Introduction</vt:lpstr>
      <vt:lpstr>PowerPoint-presentatie</vt:lpstr>
      <vt:lpstr>Guidelines for exercise prescription</vt:lpstr>
      <vt:lpstr>Troubles ahead…</vt:lpstr>
      <vt:lpstr>Troubles ahead…</vt:lpstr>
      <vt:lpstr>Troubles ahead…</vt:lpstr>
      <vt:lpstr>Troubles ahead…</vt:lpstr>
      <vt:lpstr>Troubles ahead…</vt:lpstr>
      <vt:lpstr>Troubles ahead…</vt:lpstr>
      <vt:lpstr>Troubles ahead…</vt:lpstr>
      <vt:lpstr>PowerPoint-presentatie</vt:lpstr>
      <vt:lpstr>PowerPoint-presentatie</vt:lpstr>
      <vt:lpstr>Training modalities</vt:lpstr>
      <vt:lpstr>Exercise = exercise? An example in type 2 diabetes</vt:lpstr>
      <vt:lpstr>PowerPoint-presentatie</vt:lpstr>
      <vt:lpstr>Critical reflection</vt:lpstr>
      <vt:lpstr>Efforts to optimize training prescription</vt:lpstr>
      <vt:lpstr>EXPERT tool project</vt:lpstr>
      <vt:lpstr>EXPERT tool project</vt:lpstr>
      <vt:lpstr>EXPERT tool project</vt:lpstr>
      <vt:lpstr>EXPERT tool project</vt:lpstr>
      <vt:lpstr>EXPERT tool project</vt:lpstr>
      <vt:lpstr>EXPERT tool project</vt:lpstr>
      <vt:lpstr>EXPERT tool project</vt:lpstr>
      <vt:lpstr>Tool in digital format</vt:lpstr>
      <vt:lpstr>Tool in digital format</vt:lpstr>
      <vt:lpstr>Tool in digital format</vt:lpstr>
      <vt:lpstr>Tool in digital format</vt:lpstr>
      <vt:lpstr>Tool in digital format</vt:lpstr>
      <vt:lpstr>Tool in digital format</vt:lpstr>
      <vt:lpstr>Tool in digital format</vt:lpstr>
      <vt:lpstr>Tool in digital format</vt:lpstr>
      <vt:lpstr>Tool in digital format</vt:lpstr>
      <vt:lpstr>PowerPoint-presentatie</vt:lpstr>
      <vt:lpstr>To all colleagues who contribute…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lambr</dc:creator>
  <cp:lastModifiedBy>HANSEN Dominique</cp:lastModifiedBy>
  <cp:revision>96</cp:revision>
  <dcterms:created xsi:type="dcterms:W3CDTF">2009-12-01T15:52:26Z</dcterms:created>
  <dcterms:modified xsi:type="dcterms:W3CDTF">2016-06-12T16:02:05Z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0x010100DEE1841844F3E0489B095CF9EB0D7B5C</vt:lpwstr>
  </property>
</Properties>
</file>