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6" r:id="rId2"/>
    <p:sldId id="271" r:id="rId3"/>
    <p:sldId id="267" r:id="rId4"/>
    <p:sldId id="269" r:id="rId5"/>
    <p:sldId id="272" r:id="rId6"/>
    <p:sldId id="273" r:id="rId7"/>
    <p:sldId id="268" r:id="rId8"/>
    <p:sldId id="275" r:id="rId9"/>
    <p:sldId id="276" r:id="rId10"/>
    <p:sldId id="277" r:id="rId11"/>
    <p:sldId id="278" r:id="rId12"/>
    <p:sldId id="282" r:id="rId13"/>
    <p:sldId id="279" r:id="rId14"/>
    <p:sldId id="286" r:id="rId15"/>
    <p:sldId id="280" r:id="rId16"/>
    <p:sldId id="281" r:id="rId17"/>
    <p:sldId id="283" r:id="rId18"/>
    <p:sldId id="284" r:id="rId19"/>
    <p:sldId id="285" r:id="rId20"/>
  </p:sldIdLst>
  <p:sldSz cx="9144000" cy="6858000" type="screen4x3"/>
  <p:notesSz cx="6858000" cy="9144000"/>
  <p:defaultTextStyle>
    <a:defPPr>
      <a:defRPr lang="nl-B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ando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11A20"/>
    <a:srgbClr val="18233A"/>
    <a:srgbClr val="631D1D"/>
    <a:srgbClr val="62616E"/>
    <a:srgbClr val="053C7B"/>
    <a:srgbClr val="ACD6E6"/>
    <a:srgbClr val="239B71"/>
    <a:srgbClr val="0EA1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02" autoAdjust="0"/>
    <p:restoredTop sz="94660"/>
  </p:normalViewPr>
  <p:slideViewPr>
    <p:cSldViewPr>
      <p:cViewPr>
        <p:scale>
          <a:sx n="70" d="100"/>
          <a:sy n="70" d="100"/>
        </p:scale>
        <p:origin x="-129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45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fld id="{8C5FA823-5615-4101-AC64-25FF5F654C84}" type="datetimeFigureOut">
              <a:rPr lang="nl-NL"/>
              <a:pPr>
                <a:defRPr/>
              </a:pPr>
              <a:t>11-11-2016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BE" noProof="0" smtClean="0"/>
              <a:t>Klik om de tekststijl van het model te bewerken</a:t>
            </a:r>
          </a:p>
          <a:p>
            <a:pPr lvl="1"/>
            <a:r>
              <a:rPr lang="nl-BE" noProof="0" smtClean="0"/>
              <a:t>Tweede niveau</a:t>
            </a:r>
          </a:p>
          <a:p>
            <a:pPr lvl="2"/>
            <a:r>
              <a:rPr lang="nl-BE" noProof="0" smtClean="0"/>
              <a:t>Derde niveau</a:t>
            </a:r>
          </a:p>
          <a:p>
            <a:pPr lvl="3"/>
            <a:r>
              <a:rPr lang="nl-BE" noProof="0" smtClean="0"/>
              <a:t>Vierde niveau</a:t>
            </a:r>
          </a:p>
          <a:p>
            <a:pPr lvl="4"/>
            <a:r>
              <a:rPr lang="nl-BE" noProof="0" smtClean="0"/>
              <a:t>Vijfde niveau</a:t>
            </a:r>
            <a:endParaRPr lang="nl-NL" noProof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fld id="{F2ED3D1A-9EEA-4AC5-81A3-261E3EB451F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153585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C64FCC-7614-4B2A-9D31-DC6DCB7FBAF5}" type="slidenum">
              <a:rPr lang="nl-NL" smtClean="0"/>
              <a:pPr>
                <a:defRPr/>
              </a:pPr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45048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C64FCC-7614-4B2A-9D31-DC6DCB7FBAF5}" type="slidenum">
              <a:rPr lang="nl-NL" smtClean="0"/>
              <a:pPr>
                <a:defRPr/>
              </a:pPr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45048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/>
          <p:nvPr userDrawn="1"/>
        </p:nvSpPr>
        <p:spPr>
          <a:xfrm>
            <a:off x="8610600" y="2667000"/>
            <a:ext cx="533400" cy="1219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9"/>
          <p:cNvSpPr/>
          <p:nvPr userDrawn="1"/>
        </p:nvSpPr>
        <p:spPr>
          <a:xfrm>
            <a:off x="7924800" y="3200400"/>
            <a:ext cx="838200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10"/>
          <p:cNvSpPr/>
          <p:nvPr userDrawn="1"/>
        </p:nvSpPr>
        <p:spPr>
          <a:xfrm>
            <a:off x="7086600" y="36576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11"/>
          <p:cNvSpPr/>
          <p:nvPr userDrawn="1"/>
        </p:nvSpPr>
        <p:spPr>
          <a:xfrm>
            <a:off x="3200400" y="152400"/>
            <a:ext cx="9906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12"/>
          <p:cNvSpPr/>
          <p:nvPr userDrawn="1"/>
        </p:nvSpPr>
        <p:spPr>
          <a:xfrm>
            <a:off x="2971800" y="457200"/>
            <a:ext cx="838200" cy="838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9" name="Rechte verbindingslijn 19"/>
          <p:cNvCxnSpPr/>
          <p:nvPr userDrawn="1"/>
        </p:nvCxnSpPr>
        <p:spPr>
          <a:xfrm>
            <a:off x="468313" y="2997200"/>
            <a:ext cx="0" cy="1079500"/>
          </a:xfrm>
          <a:prstGeom prst="line">
            <a:avLst/>
          </a:prstGeom>
          <a:ln>
            <a:solidFill>
              <a:srgbClr val="811A2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Afbeelding 3" descr="streepjes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4925" y="0"/>
            <a:ext cx="4240213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Afbeelding 4" descr="LOGO_UHASSELT-CMYK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5732463"/>
            <a:ext cx="1898650" cy="887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2996952"/>
            <a:ext cx="6984776" cy="630982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rgbClr val="811A2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3644978"/>
            <a:ext cx="6984776" cy="432048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18233A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nl-BE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8"/>
          <p:cNvSpPr>
            <a:spLocks noChangeShapeType="1"/>
          </p:cNvSpPr>
          <p:nvPr userDrawn="1"/>
        </p:nvSpPr>
        <p:spPr bwMode="auto">
          <a:xfrm>
            <a:off x="107950" y="692150"/>
            <a:ext cx="8928100" cy="0"/>
          </a:xfrm>
          <a:prstGeom prst="line">
            <a:avLst/>
          </a:prstGeom>
          <a:noFill/>
          <a:ln w="3175" cmpd="sng">
            <a:solidFill>
              <a:srgbClr val="811A20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5" name="Line 8"/>
          <p:cNvSpPr>
            <a:spLocks noChangeShapeType="1"/>
          </p:cNvSpPr>
          <p:nvPr userDrawn="1"/>
        </p:nvSpPr>
        <p:spPr bwMode="auto">
          <a:xfrm>
            <a:off x="107950" y="6237288"/>
            <a:ext cx="7559675" cy="0"/>
          </a:xfrm>
          <a:prstGeom prst="line">
            <a:avLst/>
          </a:prstGeom>
          <a:noFill/>
          <a:ln w="3175" cmpd="sng">
            <a:solidFill>
              <a:srgbClr val="811A20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pic>
        <p:nvPicPr>
          <p:cNvPr id="6" name="Afbeelding 10" descr="streepjes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6988" y="0"/>
            <a:ext cx="2673350" cy="11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Afbeelding 12" descr="LOGO_UHASSELT-CMYK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740650" y="6180138"/>
            <a:ext cx="1250950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90254" cy="549844"/>
          </a:xfrm>
          <a:ln>
            <a:noFill/>
          </a:ln>
        </p:spPr>
        <p:txBody>
          <a:bodyPr>
            <a:normAutofit/>
          </a:bodyPr>
          <a:lstStyle>
            <a:lvl1pPr algn="l">
              <a:defRPr sz="3000">
                <a:solidFill>
                  <a:srgbClr val="811A2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>
            <a:lvl1pPr>
              <a:buFont typeface="Wingdings" pitchFamily="2" charset="2"/>
              <a:buChar char="§"/>
              <a:defRPr sz="28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>
              <a:buFont typeface="Wingdings" pitchFamily="2" charset="2"/>
              <a:buChar char="§"/>
              <a:defRPr sz="2400"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>
              <a:buFont typeface="Wingdings" pitchFamily="2" charset="2"/>
              <a:buChar char="§"/>
              <a:defRPr sz="2000"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>
              <a:buFont typeface="Wingdings" pitchFamily="2" charset="2"/>
              <a:buChar char="§"/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buFont typeface="Wingdings" pitchFamily="2" charset="2"/>
              <a:buChar char="§"/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3B3D1-E2C7-4699-8AB5-6D965A3FFD59}" type="datetime1">
              <a:rPr lang="nl-BE"/>
              <a:pPr>
                <a:defRPr/>
              </a:pPr>
              <a:t>11/11/2016</a:t>
            </a:fld>
            <a:endParaRPr lang="nl-BE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77000" y="6357938"/>
            <a:ext cx="7524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2022CB-06E8-4D1E-BB3F-9E77A2CF6014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8"/>
          <p:cNvSpPr>
            <a:spLocks noChangeShapeType="1"/>
          </p:cNvSpPr>
          <p:nvPr userDrawn="1"/>
        </p:nvSpPr>
        <p:spPr bwMode="auto">
          <a:xfrm>
            <a:off x="107950" y="692150"/>
            <a:ext cx="8928100" cy="0"/>
          </a:xfrm>
          <a:prstGeom prst="line">
            <a:avLst/>
          </a:prstGeom>
          <a:noFill/>
          <a:ln w="3175" cmpd="sng">
            <a:solidFill>
              <a:srgbClr val="811A20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6" name="Line 8"/>
          <p:cNvSpPr>
            <a:spLocks noChangeShapeType="1"/>
          </p:cNvSpPr>
          <p:nvPr userDrawn="1"/>
        </p:nvSpPr>
        <p:spPr bwMode="auto">
          <a:xfrm>
            <a:off x="107950" y="6237288"/>
            <a:ext cx="7559675" cy="0"/>
          </a:xfrm>
          <a:prstGeom prst="line">
            <a:avLst/>
          </a:prstGeom>
          <a:noFill/>
          <a:ln w="3175" cmpd="sng">
            <a:solidFill>
              <a:srgbClr val="811A20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pic>
        <p:nvPicPr>
          <p:cNvPr id="7" name="Afbeelding 14" descr="streepjes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6988" y="0"/>
            <a:ext cx="2673350" cy="11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Afbeelding 15" descr="LOGO_UHASSELT-CMYK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740650" y="6180138"/>
            <a:ext cx="1250950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764704"/>
            <a:ext cx="4038600" cy="5361459"/>
          </a:xfrm>
        </p:spPr>
        <p:txBody>
          <a:bodyPr/>
          <a:lstStyle>
            <a:lvl1pPr>
              <a:buFont typeface="Wingdings" pitchFamily="2" charset="2"/>
              <a:buChar char="§"/>
              <a:defRPr sz="24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>
              <a:buFont typeface="Wingdings" pitchFamily="2" charset="2"/>
              <a:buChar char="§"/>
              <a:defRPr sz="2000"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>
              <a:buFont typeface="Wingdings" pitchFamily="2" charset="2"/>
              <a:buChar char="§"/>
              <a:defRPr sz="1800"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>
              <a:buFont typeface="Wingdings" pitchFamily="2" charset="2"/>
              <a:buChar char="§"/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buFont typeface="Wingdings" pitchFamily="2" charset="2"/>
              <a:buChar char="§"/>
              <a:defRPr sz="1400"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64704"/>
            <a:ext cx="4038600" cy="5361459"/>
          </a:xfrm>
        </p:spPr>
        <p:txBody>
          <a:bodyPr/>
          <a:lstStyle>
            <a:lvl1pPr>
              <a:buFont typeface="Wingdings" pitchFamily="2" charset="2"/>
              <a:buChar char="§"/>
              <a:defRPr lang="en-US" sz="24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>
              <a:buFont typeface="Wingdings" pitchFamily="2" charset="2"/>
              <a:buChar char="§"/>
              <a:defRPr lang="en-US" sz="20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>
              <a:buFont typeface="Wingdings" pitchFamily="2" charset="2"/>
              <a:buChar char="§"/>
              <a:defRPr lang="en-US" sz="18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>
              <a:buFont typeface="Wingdings" pitchFamily="2" charset="2"/>
              <a:buChar char="§"/>
              <a:defRPr lang="en-US" sz="16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buFont typeface="Wingdings" pitchFamily="2" charset="2"/>
              <a:buChar char="§"/>
              <a:defRPr lang="nl-BE" sz="1400" kern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90254" cy="549844"/>
          </a:xfrm>
          <a:ln>
            <a:noFill/>
          </a:ln>
        </p:spPr>
        <p:txBody>
          <a:bodyPr>
            <a:normAutofit/>
          </a:bodyPr>
          <a:lstStyle>
            <a:lvl1pPr algn="l">
              <a:defRPr sz="3000">
                <a:solidFill>
                  <a:srgbClr val="811A2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1BF40-33FE-41EB-9F53-8140B0CBB147}" type="datetime1">
              <a:rPr lang="nl-BE"/>
              <a:pPr>
                <a:defRPr/>
              </a:pPr>
              <a:t>11/11/2016</a:t>
            </a:fld>
            <a:endParaRPr lang="nl-BE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77000" y="6357938"/>
            <a:ext cx="7524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93A1E4-72F6-4FF4-A35D-3876B816C346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8"/>
          <p:cNvSpPr>
            <a:spLocks noChangeShapeType="1"/>
          </p:cNvSpPr>
          <p:nvPr userDrawn="1"/>
        </p:nvSpPr>
        <p:spPr bwMode="auto">
          <a:xfrm>
            <a:off x="107950" y="692150"/>
            <a:ext cx="8928100" cy="0"/>
          </a:xfrm>
          <a:prstGeom prst="line">
            <a:avLst/>
          </a:prstGeom>
          <a:noFill/>
          <a:ln w="3175" cmpd="sng">
            <a:solidFill>
              <a:srgbClr val="811A20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4" name="Line 8"/>
          <p:cNvSpPr>
            <a:spLocks noChangeShapeType="1"/>
          </p:cNvSpPr>
          <p:nvPr userDrawn="1"/>
        </p:nvSpPr>
        <p:spPr bwMode="auto">
          <a:xfrm>
            <a:off x="107950" y="6237288"/>
            <a:ext cx="7559675" cy="0"/>
          </a:xfrm>
          <a:prstGeom prst="line">
            <a:avLst/>
          </a:prstGeom>
          <a:noFill/>
          <a:ln w="3175" cmpd="sng">
            <a:solidFill>
              <a:srgbClr val="811A20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pic>
        <p:nvPicPr>
          <p:cNvPr id="5" name="Afbeelding 12" descr="streepjes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6988" y="0"/>
            <a:ext cx="2673350" cy="11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Afbeelding 13" descr="LOGO_UHASSELT-CMYK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740650" y="6180138"/>
            <a:ext cx="1250950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90254" cy="549844"/>
          </a:xfrm>
          <a:ln>
            <a:noFill/>
          </a:ln>
        </p:spPr>
        <p:txBody>
          <a:bodyPr>
            <a:normAutofit/>
          </a:bodyPr>
          <a:lstStyle>
            <a:lvl1pPr algn="l">
              <a:defRPr sz="3000">
                <a:solidFill>
                  <a:srgbClr val="811A2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33F411-491F-4C0F-826D-E1FB9BCEAB4C}" type="datetime1">
              <a:rPr lang="nl-BE"/>
              <a:pPr>
                <a:defRPr/>
              </a:pPr>
              <a:t>11/11/2016</a:t>
            </a:fld>
            <a:endParaRPr lang="nl-BE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77000" y="6357938"/>
            <a:ext cx="7524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1017E8-68B4-4B7D-B31B-DC50791C9751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nl-BE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  <a:ea typeface="ＭＳ Ｐゴシック" charset="0"/>
              </a:defRPr>
            </a:lvl1pPr>
          </a:lstStyle>
          <a:p>
            <a:pPr>
              <a:defRPr/>
            </a:pPr>
            <a:fld id="{194CDC71-A70C-4117-9689-585B9C9DED8D}" type="datetime1">
              <a:rPr lang="nl-BE"/>
              <a:pPr>
                <a:defRPr/>
              </a:pPr>
              <a:t>11/11/2016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  <a:ea typeface="ＭＳ Ｐゴシック" charset="0"/>
              </a:defRPr>
            </a:lvl1pPr>
          </a:lstStyle>
          <a:p>
            <a:pPr>
              <a:defRPr/>
            </a:pPr>
            <a:fld id="{BB4DE6D1-6CFE-4EFB-B38F-27DD4A6FD254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5" charset="-128"/>
          <a:cs typeface="ＭＳ Ｐゴシック" pitchFamily="-10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5" charset="-128"/>
          <a:cs typeface="ＭＳ Ｐゴシック" pitchFamily="-10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5" charset="-128"/>
          <a:cs typeface="ＭＳ Ｐゴシック" pitchFamily="-10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5" charset="-128"/>
          <a:cs typeface="ＭＳ Ｐゴシック" pitchFamily="-105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111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111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111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111" charset="-128"/>
          <a:cs typeface="ＭＳ Ｐゴシック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3.jpeg"/><Relationship Id="rId7" Type="http://schemas.openxmlformats.org/officeDocument/2006/relationships/image" Target="../media/image47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re 1"/>
          <p:cNvSpPr>
            <a:spLocks noGrp="1"/>
          </p:cNvSpPr>
          <p:nvPr>
            <p:ph type="ctrTitle"/>
          </p:nvPr>
        </p:nvSpPr>
        <p:spPr>
          <a:xfrm>
            <a:off x="611560" y="2636912"/>
            <a:ext cx="7772400" cy="14700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100" dirty="0" smtClean="0">
                <a:solidFill>
                  <a:srgbClr val="A50021"/>
                </a:solidFill>
                <a:ea typeface="ヒラギノ角ゴ Pro W3" pitchFamily="-110" charset="-128"/>
                <a:cs typeface="ヒラギノ角ゴ Pro W3" pitchFamily="-110" charset="-128"/>
              </a:rPr>
              <a:t>Contemporary </a:t>
            </a:r>
            <a:r>
              <a:rPr lang="en-US" sz="3100" dirty="0">
                <a:solidFill>
                  <a:srgbClr val="A50021"/>
                </a:solidFill>
                <a:ea typeface="ヒラギノ角ゴ Pro W3" pitchFamily="-110" charset="-128"/>
                <a:cs typeface="ヒラギノ角ゴ Pro W3" pitchFamily="-110" charset="-128"/>
              </a:rPr>
              <a:t>health challenges. How can physiotherapy have an impact? </a:t>
            </a:r>
            <a:br>
              <a:rPr lang="en-US" sz="3100" dirty="0">
                <a:solidFill>
                  <a:srgbClr val="A50021"/>
                </a:solidFill>
                <a:ea typeface="ヒラギノ角ゴ Pro W3" pitchFamily="-110" charset="-128"/>
                <a:cs typeface="ヒラギノ角ゴ Pro W3" pitchFamily="-110" charset="-128"/>
              </a:rPr>
            </a:br>
            <a:r>
              <a:rPr lang="en-US" sz="3100" dirty="0" smtClean="0">
                <a:solidFill>
                  <a:srgbClr val="A50021"/>
                </a:solidFill>
                <a:ea typeface="ヒラギノ角ゴ Pro W3" pitchFamily="-110" charset="-128"/>
                <a:cs typeface="ヒラギノ角ゴ Pro W3" pitchFamily="-110" charset="-128"/>
              </a:rPr>
              <a:t>Obesity </a:t>
            </a:r>
            <a:r>
              <a:rPr lang="en-US" sz="3100" dirty="0">
                <a:solidFill>
                  <a:srgbClr val="A50021"/>
                </a:solidFill>
                <a:ea typeface="ヒラギノ角ゴ Pro W3" pitchFamily="-110" charset="-128"/>
                <a:cs typeface="ヒラギノ角ゴ Pro W3" pitchFamily="-110" charset="-128"/>
              </a:rPr>
              <a:t>and physical inactivity</a:t>
            </a:r>
            <a:endParaRPr lang="fr-FR" sz="2200" b="0" dirty="0">
              <a:solidFill>
                <a:srgbClr val="A50021"/>
              </a:solidFill>
              <a:ea typeface="ヒラギノ角ゴ Pro W3" pitchFamily="-110" charset="-128"/>
              <a:cs typeface="ヒラギノ角ゴ Pro W3" pitchFamily="-110" charset="-128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11560" y="4365104"/>
            <a:ext cx="7416824" cy="108012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fr-FR" dirty="0" smtClean="0">
                <a:ea typeface="+mn-ea"/>
                <a:cs typeface="+mn-cs"/>
              </a:rPr>
              <a:t>Dominique Hansen, PhD, FESC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fr-FR" sz="1400" dirty="0" smtClean="0">
                <a:ea typeface="+mn-ea"/>
                <a:cs typeface="+mn-cs"/>
              </a:rPr>
              <a:t>Hasselt </a:t>
            </a:r>
            <a:r>
              <a:rPr lang="fr-FR" sz="1400" dirty="0" err="1" smtClean="0">
                <a:ea typeface="+mn-ea"/>
                <a:cs typeface="+mn-cs"/>
              </a:rPr>
              <a:t>University</a:t>
            </a:r>
            <a:r>
              <a:rPr lang="fr-FR" sz="1400" dirty="0" smtClean="0">
                <a:ea typeface="+mn-ea"/>
                <a:cs typeface="+mn-cs"/>
              </a:rPr>
              <a:t>, </a:t>
            </a:r>
            <a:r>
              <a:rPr lang="fr-FR" sz="1400" dirty="0" err="1" smtClean="0">
                <a:ea typeface="+mn-ea"/>
                <a:cs typeface="+mn-cs"/>
              </a:rPr>
              <a:t>Faculty</a:t>
            </a:r>
            <a:r>
              <a:rPr lang="fr-FR" sz="1400" dirty="0" smtClean="0">
                <a:ea typeface="+mn-ea"/>
                <a:cs typeface="+mn-cs"/>
              </a:rPr>
              <a:t> of </a:t>
            </a:r>
            <a:r>
              <a:rPr lang="fr-FR" sz="1400" dirty="0" err="1" smtClean="0">
                <a:ea typeface="+mn-ea"/>
                <a:cs typeface="+mn-cs"/>
              </a:rPr>
              <a:t>Medicine</a:t>
            </a:r>
            <a:r>
              <a:rPr lang="fr-FR" sz="1400" dirty="0" smtClean="0">
                <a:ea typeface="+mn-ea"/>
                <a:cs typeface="+mn-cs"/>
              </a:rPr>
              <a:t> and Life Sciences, Hasselt, </a:t>
            </a:r>
            <a:r>
              <a:rPr lang="fr-FR" sz="1400" dirty="0" err="1" smtClean="0">
                <a:ea typeface="+mn-ea"/>
                <a:cs typeface="+mn-cs"/>
              </a:rPr>
              <a:t>Belgium</a:t>
            </a:r>
            <a:endParaRPr lang="fr-FR" sz="1400" dirty="0" smtClean="0"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fr-FR" sz="1400" dirty="0" err="1" smtClean="0">
                <a:ea typeface="+mn-ea"/>
                <a:cs typeface="+mn-cs"/>
              </a:rPr>
              <a:t>Heart</a:t>
            </a:r>
            <a:r>
              <a:rPr lang="fr-FR" sz="1400" dirty="0" smtClean="0">
                <a:ea typeface="+mn-ea"/>
                <a:cs typeface="+mn-cs"/>
              </a:rPr>
              <a:t> Centre Hasselt, Hasselt, </a:t>
            </a:r>
            <a:r>
              <a:rPr lang="fr-FR" sz="1400" dirty="0" err="1" smtClean="0">
                <a:ea typeface="+mn-ea"/>
                <a:cs typeface="+mn-cs"/>
              </a:rPr>
              <a:t>Belgium</a:t>
            </a:r>
            <a:endParaRPr lang="fr-FR" sz="1400" dirty="0" smtClean="0">
              <a:ea typeface="+mn-ea"/>
              <a:cs typeface="+mn-cs"/>
            </a:endParaRPr>
          </a:p>
        </p:txBody>
      </p:sp>
      <p:pic>
        <p:nvPicPr>
          <p:cNvPr id="1026" name="Picture 2" descr="http://www.liverpool2016.com/sites/all/themes/l16/images/er-wcpt-liverpool-2016-logo-506x22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6421" y="0"/>
            <a:ext cx="4819650" cy="2181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8143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Obesity</a:t>
            </a:r>
            <a:r>
              <a:rPr lang="nl-BE" dirty="0" smtClean="0"/>
              <a:t> </a:t>
            </a:r>
            <a:r>
              <a:rPr lang="nl-BE" dirty="0" err="1" smtClean="0"/>
              <a:t>epidemic</a:t>
            </a:r>
            <a:endParaRPr lang="nl-BE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836712"/>
            <a:ext cx="5760640" cy="915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" y="6629400"/>
            <a:ext cx="2209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302" y="1772816"/>
            <a:ext cx="5153025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http://www.liverpool2016.com/sites/all/themes/l16/images/er-wcpt-liverpool-2016-logo-506x229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0"/>
            <a:ext cx="1541724" cy="697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026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>
                <a:solidFill>
                  <a:srgbClr val="A50021"/>
                </a:solidFill>
              </a:rPr>
              <a:t>Obesity</a:t>
            </a:r>
            <a:r>
              <a:rPr lang="nl-BE" dirty="0" smtClean="0">
                <a:solidFill>
                  <a:srgbClr val="A50021"/>
                </a:solidFill>
              </a:rPr>
              <a:t> </a:t>
            </a:r>
            <a:r>
              <a:rPr lang="nl-BE" dirty="0" err="1" smtClean="0">
                <a:solidFill>
                  <a:srgbClr val="A50021"/>
                </a:solidFill>
              </a:rPr>
              <a:t>epidemic</a:t>
            </a:r>
            <a:endParaRPr lang="nl-BE" dirty="0">
              <a:solidFill>
                <a:srgbClr val="A5002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779299"/>
            <a:ext cx="2520280" cy="13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66" y="2210789"/>
            <a:ext cx="7696200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Afbeeldingsresultaat voor obesity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16331"/>
            <a:ext cx="2045023" cy="1363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liverpool2016.com/sites/all/themes/l16/images/er-wcpt-liverpool-2016-logo-506x229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0"/>
            <a:ext cx="1541724" cy="697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2223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>
                <a:solidFill>
                  <a:srgbClr val="A50021"/>
                </a:solidFill>
              </a:rPr>
              <a:t>Obesity</a:t>
            </a:r>
            <a:r>
              <a:rPr lang="nl-BE" dirty="0" smtClean="0">
                <a:solidFill>
                  <a:srgbClr val="A50021"/>
                </a:solidFill>
              </a:rPr>
              <a:t> </a:t>
            </a:r>
            <a:r>
              <a:rPr lang="nl-BE" dirty="0" err="1" smtClean="0">
                <a:solidFill>
                  <a:srgbClr val="A50021"/>
                </a:solidFill>
              </a:rPr>
              <a:t>epidemic</a:t>
            </a:r>
            <a:endParaRPr lang="nl-BE" dirty="0">
              <a:solidFill>
                <a:srgbClr val="A50021"/>
              </a:solidFill>
            </a:endParaRPr>
          </a:p>
        </p:txBody>
      </p:sp>
      <p:pic>
        <p:nvPicPr>
          <p:cNvPr id="7" name="Picture 5" descr="http://www.euro.who.int/__data/assets/image/0017/243530/1-in-3-children-overweight-28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618" y="871237"/>
            <a:ext cx="5832648" cy="5207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www.liverpool2016.com/sites/all/themes/l16/images/er-wcpt-liverpool-2016-logo-506x229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0"/>
            <a:ext cx="1541724" cy="697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Afbeeldingsresultaat voor obesity childre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79299"/>
            <a:ext cx="2195017" cy="1462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3872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Obesity</a:t>
            </a:r>
            <a:r>
              <a:rPr lang="nl-BE" dirty="0" smtClean="0"/>
              <a:t> </a:t>
            </a:r>
            <a:r>
              <a:rPr lang="nl-BE" dirty="0" err="1" smtClean="0"/>
              <a:t>epidemic</a:t>
            </a:r>
            <a:endParaRPr lang="nl-BE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389" y="0"/>
            <a:ext cx="2209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65316"/>
            <a:ext cx="913555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http://www.liverpool2016.com/sites/all/themes/l16/images/er-wcpt-liverpool-2016-logo-506x229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0"/>
            <a:ext cx="1541724" cy="697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2450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Obesity</a:t>
            </a:r>
            <a:r>
              <a:rPr lang="nl-BE" dirty="0" smtClean="0"/>
              <a:t> </a:t>
            </a:r>
            <a:r>
              <a:rPr lang="nl-BE" dirty="0" err="1" smtClean="0"/>
              <a:t>epidemic</a:t>
            </a:r>
            <a:endParaRPr lang="nl-BE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782" y="-3412"/>
            <a:ext cx="2209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7" y="764704"/>
            <a:ext cx="6988653" cy="532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vak 4"/>
          <p:cNvSpPr txBox="1"/>
          <p:nvPr/>
        </p:nvSpPr>
        <p:spPr>
          <a:xfrm rot="20244344">
            <a:off x="-146199" y="2460890"/>
            <a:ext cx="9368270" cy="156966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nl-BE" sz="4800" b="1" dirty="0" smtClean="0">
                <a:solidFill>
                  <a:srgbClr val="FF0000"/>
                </a:solidFill>
              </a:rPr>
              <a:t>We are </a:t>
            </a:r>
            <a:r>
              <a:rPr lang="nl-BE" sz="4800" b="1" dirty="0" err="1" smtClean="0">
                <a:solidFill>
                  <a:srgbClr val="FF0000"/>
                </a:solidFill>
              </a:rPr>
              <a:t>currently</a:t>
            </a:r>
            <a:r>
              <a:rPr lang="nl-BE" sz="4800" b="1" dirty="0" smtClean="0">
                <a:solidFill>
                  <a:srgbClr val="FF0000"/>
                </a:solidFill>
              </a:rPr>
              <a:t> </a:t>
            </a:r>
            <a:r>
              <a:rPr lang="nl-BE" sz="4800" b="1" dirty="0" err="1" smtClean="0">
                <a:solidFill>
                  <a:srgbClr val="FF0000"/>
                </a:solidFill>
              </a:rPr>
              <a:t>failing</a:t>
            </a:r>
            <a:r>
              <a:rPr lang="nl-BE" sz="4800" b="1" dirty="0" smtClean="0">
                <a:solidFill>
                  <a:srgbClr val="FF0000"/>
                </a:solidFill>
              </a:rPr>
              <a:t> </a:t>
            </a:r>
            <a:r>
              <a:rPr lang="nl-BE" sz="4800" b="1" dirty="0" err="1" smtClean="0">
                <a:solidFill>
                  <a:srgbClr val="FF0000"/>
                </a:solidFill>
              </a:rPr>
              <a:t>to</a:t>
            </a:r>
            <a:r>
              <a:rPr lang="nl-BE" sz="4800" b="1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nl-BE" sz="4800" b="1" dirty="0" err="1" smtClean="0">
                <a:solidFill>
                  <a:srgbClr val="FF0000"/>
                </a:solidFill>
              </a:rPr>
              <a:t>suppress</a:t>
            </a:r>
            <a:r>
              <a:rPr lang="nl-BE" sz="4800" b="1" dirty="0" smtClean="0">
                <a:solidFill>
                  <a:srgbClr val="FF0000"/>
                </a:solidFill>
              </a:rPr>
              <a:t> </a:t>
            </a:r>
            <a:r>
              <a:rPr lang="nl-BE" sz="4800" b="1" dirty="0" err="1" smtClean="0">
                <a:solidFill>
                  <a:srgbClr val="FF0000"/>
                </a:solidFill>
              </a:rPr>
              <a:t>the</a:t>
            </a:r>
            <a:r>
              <a:rPr lang="nl-BE" sz="4800" b="1" dirty="0" smtClean="0">
                <a:solidFill>
                  <a:srgbClr val="FF0000"/>
                </a:solidFill>
              </a:rPr>
              <a:t> </a:t>
            </a:r>
            <a:r>
              <a:rPr lang="nl-BE" sz="4800" b="1" dirty="0" err="1" smtClean="0">
                <a:solidFill>
                  <a:srgbClr val="FF0000"/>
                </a:solidFill>
              </a:rPr>
              <a:t>obesity</a:t>
            </a:r>
            <a:r>
              <a:rPr lang="nl-BE" sz="4800" b="1" dirty="0" smtClean="0">
                <a:solidFill>
                  <a:srgbClr val="FF0000"/>
                </a:solidFill>
              </a:rPr>
              <a:t> </a:t>
            </a:r>
            <a:r>
              <a:rPr lang="nl-BE" sz="4800" b="1" dirty="0" err="1" smtClean="0">
                <a:solidFill>
                  <a:srgbClr val="FF0000"/>
                </a:solidFill>
              </a:rPr>
              <a:t>epidemic</a:t>
            </a:r>
            <a:endParaRPr lang="nl-BE" sz="4800" b="1" dirty="0">
              <a:solidFill>
                <a:srgbClr val="FF0000"/>
              </a:solidFill>
            </a:endParaRPr>
          </a:p>
        </p:txBody>
      </p:sp>
      <p:pic>
        <p:nvPicPr>
          <p:cNvPr id="6" name="Picture 2" descr="http://www.liverpool2016.com/sites/all/themes/l16/images/er-wcpt-liverpool-2016-logo-506x229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0"/>
            <a:ext cx="1541724" cy="697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9430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Physical</a:t>
            </a:r>
            <a:r>
              <a:rPr lang="nl-BE" dirty="0" smtClean="0"/>
              <a:t> </a:t>
            </a:r>
            <a:r>
              <a:rPr lang="nl-BE" dirty="0" err="1" smtClean="0"/>
              <a:t>inactivity</a:t>
            </a:r>
            <a:r>
              <a:rPr lang="nl-BE" dirty="0" smtClean="0"/>
              <a:t> </a:t>
            </a:r>
            <a:r>
              <a:rPr lang="nl-BE" dirty="0" err="1" smtClean="0"/>
              <a:t>epidemic</a:t>
            </a:r>
            <a:endParaRPr lang="nl-BE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88840"/>
            <a:ext cx="8284024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0" y="6608763"/>
            <a:ext cx="3768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 sz="1000" dirty="0">
                <a:latin typeface="Tahoma" pitchFamily="34" charset="0"/>
                <a:cs typeface="ＭＳ Ｐゴシック"/>
              </a:rPr>
              <a:t>European Opinion Research Group: Eurobarometer Report </a:t>
            </a:r>
            <a:r>
              <a:rPr lang="nl-BE" sz="1000" dirty="0" smtClean="0">
                <a:latin typeface="Tahoma" pitchFamily="34" charset="0"/>
                <a:cs typeface="ＭＳ Ｐゴシック"/>
              </a:rPr>
              <a:t>2014</a:t>
            </a:r>
            <a:endParaRPr lang="nl-NL" sz="1000" dirty="0">
              <a:latin typeface="Tahoma" pitchFamily="34" charset="0"/>
              <a:cs typeface="ＭＳ Ｐゴシック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764704"/>
            <a:ext cx="2448272" cy="1401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http://www.liverpool2016.com/sites/all/themes/l16/images/er-wcpt-liverpool-2016-logo-506x229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0"/>
            <a:ext cx="1541724" cy="697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0750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800" dirty="0" err="1" smtClean="0"/>
              <a:t>Relation</a:t>
            </a:r>
            <a:r>
              <a:rPr lang="nl-BE" sz="2800" dirty="0" smtClean="0"/>
              <a:t> </a:t>
            </a:r>
            <a:r>
              <a:rPr lang="nl-BE" sz="2800" dirty="0" err="1" smtClean="0"/>
              <a:t>obesity</a:t>
            </a:r>
            <a:r>
              <a:rPr lang="nl-BE" sz="2800" dirty="0" smtClean="0"/>
              <a:t> – </a:t>
            </a:r>
            <a:r>
              <a:rPr lang="nl-BE" sz="2800" dirty="0" err="1" smtClean="0"/>
              <a:t>physical</a:t>
            </a:r>
            <a:r>
              <a:rPr lang="nl-BE" sz="2800" dirty="0" smtClean="0"/>
              <a:t> (in)</a:t>
            </a:r>
            <a:r>
              <a:rPr lang="nl-BE" sz="2800" dirty="0" err="1" smtClean="0"/>
              <a:t>activity</a:t>
            </a:r>
            <a:endParaRPr lang="nl-BE" sz="28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1587"/>
            <a:ext cx="9086850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7" y="6657975"/>
            <a:ext cx="311467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205163"/>
            <a:ext cx="82296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70710">
            <a:off x="319088" y="2438400"/>
            <a:ext cx="850582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http://www.liverpool2016.com/sites/all/themes/l16/images/er-wcpt-liverpool-2016-logo-506x229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0"/>
            <a:ext cx="1541724" cy="697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7287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000" dirty="0" err="1" smtClean="0"/>
              <a:t>What</a:t>
            </a:r>
            <a:r>
              <a:rPr lang="nl-BE" sz="2000" dirty="0" smtClean="0"/>
              <a:t> is </a:t>
            </a:r>
            <a:r>
              <a:rPr lang="nl-BE" sz="2000" dirty="0" err="1" smtClean="0"/>
              <a:t>the</a:t>
            </a:r>
            <a:r>
              <a:rPr lang="nl-BE" sz="2000" dirty="0" smtClean="0"/>
              <a:t> </a:t>
            </a:r>
            <a:r>
              <a:rPr lang="nl-BE" sz="2000" dirty="0" err="1" smtClean="0"/>
              <a:t>role</a:t>
            </a:r>
            <a:r>
              <a:rPr lang="nl-BE" sz="2000" dirty="0" smtClean="0"/>
              <a:t> of </a:t>
            </a:r>
            <a:r>
              <a:rPr lang="nl-BE" sz="2000" dirty="0" err="1" smtClean="0"/>
              <a:t>the</a:t>
            </a:r>
            <a:r>
              <a:rPr lang="nl-BE" sz="2000" dirty="0" smtClean="0"/>
              <a:t> European </a:t>
            </a:r>
            <a:r>
              <a:rPr lang="nl-BE" sz="2000" dirty="0" err="1" smtClean="0"/>
              <a:t>physiotherapist</a:t>
            </a:r>
            <a:r>
              <a:rPr lang="nl-BE" sz="2000" dirty="0" smtClean="0"/>
              <a:t>?</a:t>
            </a:r>
            <a:endParaRPr lang="nl-BE" sz="20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The European </a:t>
            </a:r>
            <a:r>
              <a:rPr lang="nl-BE" dirty="0" err="1" smtClean="0"/>
              <a:t>physiotherapist</a:t>
            </a:r>
            <a:r>
              <a:rPr lang="nl-BE" dirty="0" smtClean="0"/>
              <a:t> </a:t>
            </a:r>
            <a:r>
              <a:rPr lang="nl-BE" dirty="0" err="1" smtClean="0"/>
              <a:t>plays</a:t>
            </a:r>
            <a:r>
              <a:rPr lang="nl-BE" dirty="0" smtClean="0"/>
              <a:t> a </a:t>
            </a:r>
            <a:r>
              <a:rPr lang="nl-BE" dirty="0" err="1" smtClean="0"/>
              <a:t>crucial</a:t>
            </a:r>
            <a:r>
              <a:rPr lang="nl-BE" dirty="0" smtClean="0"/>
              <a:t> </a:t>
            </a:r>
            <a:r>
              <a:rPr lang="nl-BE" dirty="0" err="1" smtClean="0"/>
              <a:t>role</a:t>
            </a:r>
            <a:r>
              <a:rPr lang="nl-BE" dirty="0" smtClean="0"/>
              <a:t>!</a:t>
            </a:r>
          </a:p>
          <a:p>
            <a:endParaRPr lang="nl-BE" dirty="0"/>
          </a:p>
          <a:p>
            <a:r>
              <a:rPr lang="nl-BE" dirty="0" err="1" smtClean="0"/>
              <a:t>They</a:t>
            </a:r>
            <a:r>
              <a:rPr lang="nl-BE" dirty="0" smtClean="0"/>
              <a:t> are experts in </a:t>
            </a:r>
            <a:r>
              <a:rPr lang="nl-BE" dirty="0" err="1" smtClean="0"/>
              <a:t>exercise</a:t>
            </a:r>
            <a:r>
              <a:rPr lang="nl-BE" dirty="0" smtClean="0"/>
              <a:t> training in </a:t>
            </a:r>
            <a:r>
              <a:rPr lang="nl-BE" dirty="0" err="1" smtClean="0"/>
              <a:t>obesity</a:t>
            </a:r>
            <a:r>
              <a:rPr lang="nl-BE" dirty="0" smtClean="0"/>
              <a:t>:</a:t>
            </a:r>
          </a:p>
          <a:p>
            <a:pPr lvl="1"/>
            <a:r>
              <a:rPr lang="nl-BE" dirty="0" smtClean="0"/>
              <a:t>Knowledge of </a:t>
            </a:r>
            <a:r>
              <a:rPr lang="nl-BE" dirty="0" err="1" smtClean="0"/>
              <a:t>exercise</a:t>
            </a:r>
            <a:r>
              <a:rPr lang="nl-BE" dirty="0" smtClean="0"/>
              <a:t> </a:t>
            </a:r>
            <a:r>
              <a:rPr lang="nl-BE" dirty="0" err="1" smtClean="0"/>
              <a:t>physiology</a:t>
            </a:r>
            <a:endParaRPr lang="nl-BE" dirty="0" smtClean="0"/>
          </a:p>
          <a:p>
            <a:pPr lvl="1"/>
            <a:r>
              <a:rPr lang="nl-BE" dirty="0" smtClean="0"/>
              <a:t>Knowledge of </a:t>
            </a:r>
            <a:r>
              <a:rPr lang="nl-BE" dirty="0" err="1" smtClean="0"/>
              <a:t>pathology</a:t>
            </a:r>
            <a:r>
              <a:rPr lang="nl-BE" dirty="0" smtClean="0"/>
              <a:t>/</a:t>
            </a:r>
            <a:r>
              <a:rPr lang="nl-BE" dirty="0" err="1" smtClean="0"/>
              <a:t>pathophysiology</a:t>
            </a:r>
            <a:endParaRPr lang="nl-BE" dirty="0" smtClean="0"/>
          </a:p>
          <a:p>
            <a:pPr lvl="1"/>
            <a:r>
              <a:rPr lang="nl-BE" dirty="0" smtClean="0"/>
              <a:t>Knowledge of </a:t>
            </a:r>
            <a:r>
              <a:rPr lang="nl-BE" dirty="0" err="1" smtClean="0"/>
              <a:t>pharmacotherapy</a:t>
            </a:r>
            <a:endParaRPr lang="nl-BE" dirty="0" smtClean="0"/>
          </a:p>
          <a:p>
            <a:pPr lvl="1"/>
            <a:r>
              <a:rPr lang="nl-BE" dirty="0" smtClean="0"/>
              <a:t>Knowledge of </a:t>
            </a:r>
            <a:r>
              <a:rPr lang="nl-BE" dirty="0" err="1" smtClean="0"/>
              <a:t>how</a:t>
            </a:r>
            <a:r>
              <a:rPr lang="nl-BE" dirty="0" smtClean="0"/>
              <a:t> </a:t>
            </a:r>
            <a:r>
              <a:rPr lang="nl-BE" dirty="0" err="1" smtClean="0"/>
              <a:t>to</a:t>
            </a:r>
            <a:r>
              <a:rPr lang="nl-BE" dirty="0" smtClean="0"/>
              <a:t> approach </a:t>
            </a:r>
            <a:r>
              <a:rPr lang="nl-BE" dirty="0" err="1" smtClean="0"/>
              <a:t>patients</a:t>
            </a:r>
            <a:endParaRPr lang="nl-BE" dirty="0"/>
          </a:p>
        </p:txBody>
      </p:sp>
      <p:pic>
        <p:nvPicPr>
          <p:cNvPr id="4" name="Picture 2" descr="http://www.liverpool2016.com/sites/all/themes/l16/images/er-wcpt-liverpool-2016-logo-506x22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0"/>
            <a:ext cx="1541724" cy="697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Afbeeldingsresultaat voor promot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5013176"/>
            <a:ext cx="2051719" cy="1701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8839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000" dirty="0" err="1" smtClean="0"/>
              <a:t>Importance</a:t>
            </a:r>
            <a:r>
              <a:rPr lang="nl-BE" sz="2000" dirty="0" smtClean="0"/>
              <a:t> of </a:t>
            </a:r>
            <a:r>
              <a:rPr lang="nl-BE" sz="2000" dirty="0" err="1" smtClean="0"/>
              <a:t>exercise</a:t>
            </a:r>
            <a:r>
              <a:rPr lang="nl-BE" sz="2000" dirty="0" smtClean="0"/>
              <a:t> </a:t>
            </a:r>
            <a:r>
              <a:rPr lang="nl-BE" sz="2000" dirty="0" err="1" smtClean="0"/>
              <a:t>should</a:t>
            </a:r>
            <a:r>
              <a:rPr lang="nl-BE" sz="2000" dirty="0" smtClean="0"/>
              <a:t> </a:t>
            </a:r>
            <a:r>
              <a:rPr lang="nl-BE" sz="2000" dirty="0" err="1" smtClean="0"/>
              <a:t>not</a:t>
            </a:r>
            <a:r>
              <a:rPr lang="nl-BE" sz="2000" dirty="0" smtClean="0"/>
              <a:t> </a:t>
            </a:r>
            <a:r>
              <a:rPr lang="nl-BE" sz="2000" dirty="0" err="1" smtClean="0"/>
              <a:t>be</a:t>
            </a:r>
            <a:r>
              <a:rPr lang="nl-BE" sz="2000" dirty="0" smtClean="0"/>
              <a:t> </a:t>
            </a:r>
            <a:r>
              <a:rPr lang="nl-BE" sz="2000" dirty="0" err="1" smtClean="0"/>
              <a:t>underestimated</a:t>
            </a:r>
            <a:endParaRPr lang="nl-BE" sz="2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39519"/>
            <a:ext cx="3888432" cy="3500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3645" y="6268681"/>
            <a:ext cx="295625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 sz="800" dirty="0">
                <a:cs typeface="ＭＳ Ｐゴシック"/>
              </a:rPr>
              <a:t>Ross R, et al J </a:t>
            </a:r>
            <a:r>
              <a:rPr lang="nl-BE" sz="800" dirty="0" err="1">
                <a:cs typeface="ＭＳ Ｐゴシック"/>
              </a:rPr>
              <a:t>Appl</a:t>
            </a:r>
            <a:r>
              <a:rPr lang="nl-BE" sz="800" dirty="0">
                <a:cs typeface="ＭＳ Ｐゴシック"/>
              </a:rPr>
              <a:t> </a:t>
            </a:r>
            <a:r>
              <a:rPr lang="nl-BE" sz="800" dirty="0" err="1">
                <a:cs typeface="ＭＳ Ｐゴシック"/>
              </a:rPr>
              <a:t>Physiol</a:t>
            </a:r>
            <a:r>
              <a:rPr lang="nl-BE" sz="800" dirty="0">
                <a:cs typeface="ＭＳ Ｐゴシック"/>
              </a:rPr>
              <a:t> 1996; 81: </a:t>
            </a:r>
            <a:r>
              <a:rPr lang="nl-BE" sz="800" dirty="0" smtClean="0">
                <a:cs typeface="ＭＳ Ｐゴシック"/>
              </a:rPr>
              <a:t>2445-55</a:t>
            </a:r>
          </a:p>
          <a:p>
            <a:r>
              <a:rPr lang="nl-NL" sz="800" dirty="0">
                <a:cs typeface="ＭＳ Ｐゴシック"/>
              </a:rPr>
              <a:t>Larson-Meyer DE, et al. </a:t>
            </a:r>
            <a:r>
              <a:rPr lang="nl-NL" sz="800" dirty="0" err="1">
                <a:cs typeface="ＭＳ Ｐゴシック"/>
              </a:rPr>
              <a:t>Med</a:t>
            </a:r>
            <a:r>
              <a:rPr lang="nl-NL" sz="800" dirty="0">
                <a:cs typeface="ＭＳ Ｐゴシック"/>
              </a:rPr>
              <a:t> </a:t>
            </a:r>
            <a:r>
              <a:rPr lang="nl-NL" sz="800" dirty="0" err="1">
                <a:cs typeface="ＭＳ Ｐゴシック"/>
              </a:rPr>
              <a:t>Sci</a:t>
            </a:r>
            <a:r>
              <a:rPr lang="nl-NL" sz="800" dirty="0">
                <a:cs typeface="ＭＳ Ｐゴシック"/>
              </a:rPr>
              <a:t> </a:t>
            </a:r>
            <a:r>
              <a:rPr lang="nl-NL" sz="800" dirty="0" err="1">
                <a:cs typeface="ＭＳ Ｐゴシック"/>
              </a:rPr>
              <a:t>Sports</a:t>
            </a:r>
            <a:r>
              <a:rPr lang="nl-NL" sz="800" dirty="0">
                <a:cs typeface="ＭＳ Ｐゴシック"/>
              </a:rPr>
              <a:t> </a:t>
            </a:r>
            <a:r>
              <a:rPr lang="nl-NL" sz="800" dirty="0" err="1">
                <a:cs typeface="ＭＳ Ｐゴシック"/>
              </a:rPr>
              <a:t>Exerc</a:t>
            </a:r>
            <a:r>
              <a:rPr lang="nl-NL" sz="800" dirty="0">
                <a:cs typeface="ＭＳ Ｐゴシック"/>
              </a:rPr>
              <a:t> 2010; 42: 152</a:t>
            </a:r>
          </a:p>
          <a:p>
            <a:r>
              <a:rPr lang="da-DK" sz="800" dirty="0">
                <a:cs typeface="ＭＳ Ｐゴシック"/>
              </a:rPr>
              <a:t>Myers J. et al. N Engl J Med 2002; 346:793-801.</a:t>
            </a:r>
          </a:p>
          <a:p>
            <a:r>
              <a:rPr lang="it-IT" sz="800" dirty="0">
                <a:cs typeface="ＭＳ Ｐゴシック"/>
              </a:rPr>
              <a:t>Artero EG, et al. J Am Coll Cardiol. 2011; </a:t>
            </a:r>
            <a:r>
              <a:rPr lang="it-IT" sz="800" dirty="0" smtClean="0">
                <a:cs typeface="ＭＳ Ｐゴシック"/>
              </a:rPr>
              <a:t>57:1831-1837</a:t>
            </a:r>
            <a:endParaRPr lang="it-IT" sz="800" dirty="0">
              <a:cs typeface="ＭＳ Ｐゴシック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334794"/>
            <a:ext cx="4392488" cy="3102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728" y="980728"/>
            <a:ext cx="8432744" cy="5006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421" y="1031622"/>
            <a:ext cx="4400291" cy="4609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04100" y="954504"/>
            <a:ext cx="4444684" cy="4922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http://www.liverpool2016.com/sites/all/themes/l16/images/er-wcpt-liverpool-2016-logo-506x229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0"/>
            <a:ext cx="1541724" cy="697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3809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000" dirty="0" err="1" smtClean="0"/>
              <a:t>Importance</a:t>
            </a:r>
            <a:r>
              <a:rPr lang="nl-BE" sz="2000" dirty="0" smtClean="0"/>
              <a:t> of </a:t>
            </a:r>
            <a:r>
              <a:rPr lang="nl-BE" sz="2000" dirty="0" err="1" smtClean="0"/>
              <a:t>exercise</a:t>
            </a:r>
            <a:r>
              <a:rPr lang="nl-BE" sz="2000" dirty="0" smtClean="0"/>
              <a:t> </a:t>
            </a:r>
            <a:r>
              <a:rPr lang="nl-BE" sz="2000" dirty="0" err="1" smtClean="0"/>
              <a:t>should</a:t>
            </a:r>
            <a:r>
              <a:rPr lang="nl-BE" sz="2000" dirty="0" smtClean="0"/>
              <a:t> </a:t>
            </a:r>
            <a:r>
              <a:rPr lang="nl-BE" sz="2000" dirty="0" err="1" smtClean="0"/>
              <a:t>not</a:t>
            </a:r>
            <a:r>
              <a:rPr lang="nl-BE" sz="2000" dirty="0" smtClean="0"/>
              <a:t> </a:t>
            </a:r>
            <a:r>
              <a:rPr lang="nl-BE" sz="2000" dirty="0" err="1" smtClean="0"/>
              <a:t>be</a:t>
            </a:r>
            <a:r>
              <a:rPr lang="nl-BE" sz="2000" dirty="0" smtClean="0"/>
              <a:t> </a:t>
            </a:r>
            <a:r>
              <a:rPr lang="nl-BE" sz="2000" dirty="0" err="1" smtClean="0"/>
              <a:t>underestimated</a:t>
            </a:r>
            <a:endParaRPr lang="nl-BE" sz="20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err="1" smtClean="0"/>
              <a:t>Physiotherapy</a:t>
            </a:r>
            <a:r>
              <a:rPr lang="nl-BE" dirty="0" smtClean="0"/>
              <a:t> </a:t>
            </a:r>
            <a:r>
              <a:rPr lang="nl-BE" dirty="0" err="1" smtClean="0"/>
              <a:t>for</a:t>
            </a:r>
            <a:r>
              <a:rPr lang="nl-BE" dirty="0" smtClean="0"/>
              <a:t> </a:t>
            </a:r>
            <a:r>
              <a:rPr lang="nl-BE" dirty="0" err="1" smtClean="0"/>
              <a:t>obese</a:t>
            </a:r>
            <a:r>
              <a:rPr lang="nl-BE" dirty="0" smtClean="0"/>
              <a:t> </a:t>
            </a:r>
            <a:r>
              <a:rPr lang="nl-BE" dirty="0" err="1" smtClean="0"/>
              <a:t>individuals</a:t>
            </a:r>
            <a:r>
              <a:rPr lang="nl-BE" dirty="0" smtClean="0"/>
              <a:t> is </a:t>
            </a:r>
            <a:r>
              <a:rPr lang="nl-BE" dirty="0" err="1" smtClean="0"/>
              <a:t>not</a:t>
            </a:r>
            <a:r>
              <a:rPr lang="nl-BE" dirty="0" smtClean="0"/>
              <a:t> </a:t>
            </a:r>
            <a:r>
              <a:rPr lang="nl-BE" dirty="0" err="1" smtClean="0"/>
              <a:t>only</a:t>
            </a:r>
            <a:r>
              <a:rPr lang="nl-BE" dirty="0" smtClean="0"/>
              <a:t> </a:t>
            </a:r>
            <a:r>
              <a:rPr lang="nl-BE" dirty="0" err="1" smtClean="0"/>
              <a:t>about</a:t>
            </a:r>
            <a:r>
              <a:rPr lang="nl-BE" dirty="0" smtClean="0"/>
              <a:t> body </a:t>
            </a:r>
            <a:r>
              <a:rPr lang="nl-BE" dirty="0" err="1" smtClean="0"/>
              <a:t>weight</a:t>
            </a:r>
            <a:r>
              <a:rPr lang="nl-BE" dirty="0" smtClean="0"/>
              <a:t> or </a:t>
            </a:r>
            <a:r>
              <a:rPr lang="nl-BE" dirty="0" err="1" smtClean="0"/>
              <a:t>adipose</a:t>
            </a:r>
            <a:r>
              <a:rPr lang="nl-BE" dirty="0" smtClean="0"/>
              <a:t> tissue </a:t>
            </a:r>
            <a:r>
              <a:rPr lang="nl-BE" dirty="0" err="1" smtClean="0"/>
              <a:t>mass</a:t>
            </a:r>
            <a:endParaRPr lang="nl-BE" dirty="0" smtClean="0"/>
          </a:p>
          <a:p>
            <a:pPr lvl="1"/>
            <a:r>
              <a:rPr lang="nl-BE" dirty="0" smtClean="0"/>
              <a:t>It </a:t>
            </a:r>
            <a:r>
              <a:rPr lang="nl-BE" dirty="0" err="1" smtClean="0"/>
              <a:t>goes</a:t>
            </a:r>
            <a:r>
              <a:rPr lang="nl-BE" dirty="0" smtClean="0"/>
              <a:t> </a:t>
            </a:r>
            <a:r>
              <a:rPr lang="nl-BE" dirty="0" err="1" smtClean="0"/>
              <a:t>much</a:t>
            </a:r>
            <a:r>
              <a:rPr lang="nl-BE" dirty="0" smtClean="0"/>
              <a:t> </a:t>
            </a:r>
            <a:r>
              <a:rPr lang="nl-BE" dirty="0" err="1" smtClean="0"/>
              <a:t>further</a:t>
            </a:r>
            <a:r>
              <a:rPr lang="nl-BE" dirty="0" smtClean="0"/>
              <a:t>: </a:t>
            </a:r>
            <a:r>
              <a:rPr lang="nl-BE" dirty="0" err="1" smtClean="0"/>
              <a:t>explain</a:t>
            </a:r>
            <a:r>
              <a:rPr lang="nl-BE" dirty="0" smtClean="0"/>
              <a:t> </a:t>
            </a:r>
            <a:r>
              <a:rPr lang="nl-BE" dirty="0" err="1" smtClean="0"/>
              <a:t>so</a:t>
            </a:r>
            <a:r>
              <a:rPr lang="nl-BE" dirty="0" smtClean="0"/>
              <a:t> </a:t>
            </a:r>
            <a:r>
              <a:rPr lang="nl-BE" dirty="0" err="1" smtClean="0"/>
              <a:t>to</a:t>
            </a:r>
            <a:r>
              <a:rPr lang="nl-BE" dirty="0" smtClean="0"/>
              <a:t> </a:t>
            </a:r>
            <a:r>
              <a:rPr lang="nl-BE" dirty="0" err="1" smtClean="0"/>
              <a:t>patients</a:t>
            </a:r>
            <a:r>
              <a:rPr lang="nl-BE" dirty="0" smtClean="0"/>
              <a:t> </a:t>
            </a:r>
            <a:r>
              <a:rPr lang="nl-BE" dirty="0" err="1" smtClean="0"/>
              <a:t>and</a:t>
            </a:r>
            <a:r>
              <a:rPr lang="nl-BE" dirty="0" smtClean="0"/>
              <a:t> </a:t>
            </a:r>
            <a:r>
              <a:rPr lang="nl-BE" dirty="0" err="1" smtClean="0"/>
              <a:t>allied</a:t>
            </a:r>
            <a:r>
              <a:rPr lang="nl-BE" dirty="0" smtClean="0"/>
              <a:t> </a:t>
            </a:r>
            <a:r>
              <a:rPr lang="nl-BE" dirty="0" err="1" smtClean="0"/>
              <a:t>healthcare</a:t>
            </a:r>
            <a:r>
              <a:rPr lang="nl-BE" dirty="0" smtClean="0"/>
              <a:t> professionals</a:t>
            </a:r>
          </a:p>
          <a:p>
            <a:endParaRPr lang="nl-BE" dirty="0" smtClean="0"/>
          </a:p>
          <a:p>
            <a:r>
              <a:rPr lang="nl-BE" dirty="0" err="1" smtClean="0"/>
              <a:t>Physiotherapy</a:t>
            </a:r>
            <a:r>
              <a:rPr lang="nl-BE" dirty="0" smtClean="0"/>
              <a:t> is </a:t>
            </a:r>
            <a:r>
              <a:rPr lang="nl-BE" dirty="0" err="1" smtClean="0"/>
              <a:t>highly</a:t>
            </a:r>
            <a:r>
              <a:rPr lang="nl-BE" dirty="0" smtClean="0"/>
              <a:t> </a:t>
            </a:r>
            <a:r>
              <a:rPr lang="nl-BE" dirty="0" err="1" smtClean="0"/>
              <a:t>effective</a:t>
            </a:r>
            <a:r>
              <a:rPr lang="nl-BE" dirty="0" smtClean="0"/>
              <a:t> in ‘</a:t>
            </a:r>
            <a:r>
              <a:rPr lang="nl-BE" dirty="0" err="1" smtClean="0"/>
              <a:t>internal</a:t>
            </a:r>
            <a:r>
              <a:rPr lang="nl-BE" dirty="0" smtClean="0"/>
              <a:t> </a:t>
            </a:r>
            <a:r>
              <a:rPr lang="nl-BE" dirty="0" err="1" smtClean="0"/>
              <a:t>diseases</a:t>
            </a:r>
            <a:r>
              <a:rPr lang="nl-BE" dirty="0" smtClean="0"/>
              <a:t>’</a:t>
            </a:r>
          </a:p>
          <a:p>
            <a:pPr lvl="1"/>
            <a:r>
              <a:rPr lang="nl-BE" dirty="0" smtClean="0"/>
              <a:t>Does </a:t>
            </a:r>
            <a:r>
              <a:rPr lang="nl-BE" dirty="0" err="1" smtClean="0"/>
              <a:t>the</a:t>
            </a:r>
            <a:r>
              <a:rPr lang="nl-BE" dirty="0" smtClean="0"/>
              <a:t> term ‘</a:t>
            </a:r>
            <a:r>
              <a:rPr lang="nl-BE" dirty="0" err="1" smtClean="0"/>
              <a:t>cardiorespiratory</a:t>
            </a:r>
            <a:r>
              <a:rPr lang="nl-BE" dirty="0" smtClean="0"/>
              <a:t> </a:t>
            </a:r>
            <a:r>
              <a:rPr lang="nl-BE" dirty="0" err="1" smtClean="0"/>
              <a:t>physiotherapy</a:t>
            </a:r>
            <a:r>
              <a:rPr lang="nl-BE" dirty="0" smtClean="0"/>
              <a:t>’ cover </a:t>
            </a:r>
            <a:r>
              <a:rPr lang="nl-BE" dirty="0" err="1" smtClean="0"/>
              <a:t>all</a:t>
            </a:r>
            <a:r>
              <a:rPr lang="nl-BE" dirty="0" smtClean="0"/>
              <a:t> </a:t>
            </a:r>
            <a:r>
              <a:rPr lang="nl-BE" dirty="0" err="1" smtClean="0"/>
              <a:t>our</a:t>
            </a:r>
            <a:r>
              <a:rPr lang="nl-BE" dirty="0" smtClean="0"/>
              <a:t> </a:t>
            </a:r>
            <a:r>
              <a:rPr lang="nl-BE" dirty="0" err="1" smtClean="0"/>
              <a:t>competences</a:t>
            </a:r>
            <a:r>
              <a:rPr lang="nl-BE" dirty="0" smtClean="0"/>
              <a:t>?</a:t>
            </a:r>
            <a:endParaRPr lang="nl-BE" dirty="0"/>
          </a:p>
        </p:txBody>
      </p:sp>
      <p:pic>
        <p:nvPicPr>
          <p:cNvPr id="4" name="Picture 2" descr="http://www.liverpool2016.com/sites/all/themes/l16/images/er-wcpt-liverpool-2016-logo-506x22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0"/>
            <a:ext cx="1541724" cy="697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7058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400" dirty="0" err="1" smtClean="0"/>
              <a:t>Assess</a:t>
            </a:r>
            <a:r>
              <a:rPr lang="nl-BE" sz="2400" dirty="0" smtClean="0"/>
              <a:t> </a:t>
            </a:r>
            <a:r>
              <a:rPr lang="nl-BE" sz="2400" dirty="0" err="1" smtClean="0"/>
              <a:t>for</a:t>
            </a:r>
            <a:r>
              <a:rPr lang="nl-BE" sz="2400" dirty="0" smtClean="0"/>
              <a:t> co-</a:t>
            </a:r>
            <a:r>
              <a:rPr lang="nl-BE" sz="2400" dirty="0" err="1" smtClean="0"/>
              <a:t>morbidities</a:t>
            </a:r>
            <a:r>
              <a:rPr lang="nl-BE" sz="2400" dirty="0" smtClean="0"/>
              <a:t> in </a:t>
            </a:r>
            <a:r>
              <a:rPr lang="nl-BE" sz="2400" dirty="0" err="1" smtClean="0"/>
              <a:t>our</a:t>
            </a:r>
            <a:r>
              <a:rPr lang="nl-BE" sz="2400" dirty="0" smtClean="0"/>
              <a:t> </a:t>
            </a:r>
            <a:r>
              <a:rPr lang="nl-BE" sz="2400" dirty="0" err="1" smtClean="0"/>
              <a:t>patients</a:t>
            </a:r>
            <a:endParaRPr lang="nl-BE" sz="2400" dirty="0"/>
          </a:p>
        </p:txBody>
      </p:sp>
      <p:pic>
        <p:nvPicPr>
          <p:cNvPr id="9222" name="Picture 6" descr="Afbeeldingsresultaat voor injury obesity physical thera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368" y="1124744"/>
            <a:ext cx="6192688" cy="4644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al 3"/>
          <p:cNvSpPr/>
          <p:nvPr/>
        </p:nvSpPr>
        <p:spPr>
          <a:xfrm>
            <a:off x="4427984" y="3573016"/>
            <a:ext cx="648072" cy="64807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Ovaal 7"/>
          <p:cNvSpPr/>
          <p:nvPr/>
        </p:nvSpPr>
        <p:spPr>
          <a:xfrm>
            <a:off x="3131840" y="2420888"/>
            <a:ext cx="1620180" cy="129614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6" name="Picture 2" descr="http://www.liverpool2016.com/sites/all/themes/l16/images/er-wcpt-liverpool-2016-logo-506x229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0"/>
            <a:ext cx="1541724" cy="697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8041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E</a:t>
            </a:r>
            <a:r>
              <a:rPr lang="nl-BE" dirty="0" smtClean="0"/>
              <a:t>xercise must </a:t>
            </a:r>
            <a:r>
              <a:rPr lang="nl-BE" dirty="0" err="1" smtClean="0"/>
              <a:t>be</a:t>
            </a:r>
            <a:r>
              <a:rPr lang="nl-BE" dirty="0" smtClean="0"/>
              <a:t> </a:t>
            </a:r>
            <a:r>
              <a:rPr lang="nl-BE" dirty="0" err="1" smtClean="0"/>
              <a:t>prescribed</a:t>
            </a:r>
            <a:r>
              <a:rPr lang="nl-BE" dirty="0" smtClean="0"/>
              <a:t> correct</a:t>
            </a:r>
            <a:endParaRPr lang="nl-BE" dirty="0"/>
          </a:p>
        </p:txBody>
      </p:sp>
      <p:pic>
        <p:nvPicPr>
          <p:cNvPr id="6146" name="Picture 2" descr="Afbeeldingsresultaat voor myth reali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980728"/>
            <a:ext cx="5715000" cy="260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-22471" y="3715425"/>
            <a:ext cx="391164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 smtClean="0"/>
              <a:t>Exercise training at low </a:t>
            </a:r>
            <a:r>
              <a:rPr lang="nl-BE" dirty="0" err="1" smtClean="0"/>
              <a:t>intensity</a:t>
            </a:r>
            <a:endParaRPr lang="nl-BE" dirty="0" smtClean="0"/>
          </a:p>
          <a:p>
            <a:r>
              <a:rPr lang="nl-BE" dirty="0"/>
              <a:t>	</a:t>
            </a:r>
            <a:r>
              <a:rPr lang="nl-BE" sz="1400" dirty="0" err="1" smtClean="0"/>
              <a:t>To</a:t>
            </a:r>
            <a:r>
              <a:rPr lang="nl-BE" sz="1400" dirty="0" smtClean="0"/>
              <a:t> </a:t>
            </a:r>
            <a:r>
              <a:rPr lang="nl-BE" sz="1400" dirty="0" err="1" smtClean="0"/>
              <a:t>accelerate</a:t>
            </a:r>
            <a:r>
              <a:rPr lang="nl-BE" sz="1400" dirty="0" smtClean="0"/>
              <a:t> fat </a:t>
            </a:r>
            <a:r>
              <a:rPr lang="nl-BE" sz="1400" dirty="0" err="1" smtClean="0"/>
              <a:t>mass</a:t>
            </a:r>
            <a:r>
              <a:rPr lang="nl-BE" sz="1400" dirty="0" smtClean="0"/>
              <a:t> </a:t>
            </a:r>
            <a:r>
              <a:rPr lang="nl-BE" sz="1400" dirty="0" err="1" smtClean="0"/>
              <a:t>loss</a:t>
            </a:r>
            <a:endParaRPr lang="nl-BE" sz="1400" dirty="0" smtClean="0"/>
          </a:p>
          <a:p>
            <a:r>
              <a:rPr lang="nl-BE" dirty="0" smtClean="0"/>
              <a:t>Exercise training in </a:t>
            </a:r>
            <a:r>
              <a:rPr lang="nl-BE" dirty="0" err="1" smtClean="0"/>
              <a:t>fasted</a:t>
            </a:r>
            <a:r>
              <a:rPr lang="nl-BE" dirty="0" smtClean="0"/>
              <a:t> state</a:t>
            </a:r>
          </a:p>
          <a:p>
            <a:r>
              <a:rPr lang="nl-BE" dirty="0" err="1" smtClean="0"/>
              <a:t>Local</a:t>
            </a:r>
            <a:r>
              <a:rPr lang="nl-BE" dirty="0" smtClean="0"/>
              <a:t> </a:t>
            </a:r>
            <a:r>
              <a:rPr lang="nl-BE" dirty="0" err="1" smtClean="0"/>
              <a:t>strength</a:t>
            </a:r>
            <a:r>
              <a:rPr lang="nl-BE" dirty="0" smtClean="0"/>
              <a:t> training</a:t>
            </a:r>
          </a:p>
          <a:p>
            <a:r>
              <a:rPr lang="nl-BE" dirty="0"/>
              <a:t>	</a:t>
            </a:r>
            <a:r>
              <a:rPr lang="nl-BE" sz="1400" dirty="0" err="1" smtClean="0"/>
              <a:t>To</a:t>
            </a:r>
            <a:r>
              <a:rPr lang="nl-BE" sz="1400" dirty="0" smtClean="0"/>
              <a:t> </a:t>
            </a:r>
            <a:r>
              <a:rPr lang="nl-BE" sz="1400" dirty="0" err="1" smtClean="0"/>
              <a:t>induce</a:t>
            </a:r>
            <a:r>
              <a:rPr lang="nl-BE" sz="1400" dirty="0" smtClean="0"/>
              <a:t> </a:t>
            </a:r>
            <a:r>
              <a:rPr lang="nl-BE" sz="1400" dirty="0" err="1" smtClean="0"/>
              <a:t>local</a:t>
            </a:r>
            <a:r>
              <a:rPr lang="nl-BE" sz="1400" dirty="0" smtClean="0"/>
              <a:t> fat </a:t>
            </a:r>
            <a:r>
              <a:rPr lang="nl-BE" sz="1400" dirty="0" err="1" smtClean="0"/>
              <a:t>mass</a:t>
            </a:r>
            <a:r>
              <a:rPr lang="nl-BE" sz="1400" dirty="0" smtClean="0"/>
              <a:t> </a:t>
            </a:r>
            <a:r>
              <a:rPr lang="nl-BE" sz="1400" dirty="0" err="1" smtClean="0"/>
              <a:t>loss</a:t>
            </a:r>
            <a:endParaRPr lang="nl-BE" sz="1400" dirty="0" smtClean="0"/>
          </a:p>
          <a:p>
            <a:r>
              <a:rPr lang="nl-BE" dirty="0" smtClean="0"/>
              <a:t>Exercise </a:t>
            </a:r>
            <a:r>
              <a:rPr lang="nl-BE" dirty="0" err="1" smtClean="0"/>
              <a:t>should</a:t>
            </a:r>
            <a:r>
              <a:rPr lang="nl-BE" dirty="0" smtClean="0"/>
              <a:t> last &gt;45 min</a:t>
            </a:r>
          </a:p>
          <a:p>
            <a:r>
              <a:rPr lang="nl-BE" dirty="0"/>
              <a:t>	</a:t>
            </a:r>
            <a:r>
              <a:rPr lang="nl-BE" sz="1400" dirty="0" err="1"/>
              <a:t>T</a:t>
            </a:r>
            <a:r>
              <a:rPr lang="nl-BE" sz="1400" dirty="0" err="1" smtClean="0"/>
              <a:t>hreshold</a:t>
            </a:r>
            <a:r>
              <a:rPr lang="nl-BE" sz="1400" dirty="0" smtClean="0"/>
              <a:t> </a:t>
            </a:r>
            <a:r>
              <a:rPr lang="nl-BE" sz="1400" dirty="0" err="1" smtClean="0"/>
              <a:t>for</a:t>
            </a:r>
            <a:r>
              <a:rPr lang="nl-BE" sz="1400" dirty="0" smtClean="0"/>
              <a:t> </a:t>
            </a:r>
            <a:r>
              <a:rPr lang="nl-BE" sz="1400" dirty="0" err="1" smtClean="0"/>
              <a:t>better</a:t>
            </a:r>
            <a:r>
              <a:rPr lang="nl-BE" sz="1400" dirty="0" smtClean="0"/>
              <a:t> fat </a:t>
            </a:r>
            <a:r>
              <a:rPr lang="nl-BE" sz="1400" dirty="0" err="1" smtClean="0"/>
              <a:t>mobilisation</a:t>
            </a:r>
            <a:endParaRPr lang="nl-BE" sz="1400" dirty="0" smtClean="0"/>
          </a:p>
          <a:p>
            <a:endParaRPr lang="nl-BE" dirty="0"/>
          </a:p>
        </p:txBody>
      </p:sp>
      <p:sp>
        <p:nvSpPr>
          <p:cNvPr id="6" name="Tekstvak 5"/>
          <p:cNvSpPr txBox="1"/>
          <p:nvPr/>
        </p:nvSpPr>
        <p:spPr>
          <a:xfrm>
            <a:off x="5072460" y="3715425"/>
            <a:ext cx="418582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 err="1" smtClean="0"/>
              <a:t>Maximize</a:t>
            </a:r>
            <a:r>
              <a:rPr lang="nl-BE" dirty="0" smtClean="0"/>
              <a:t> </a:t>
            </a:r>
            <a:r>
              <a:rPr lang="nl-BE" dirty="0" err="1" smtClean="0"/>
              <a:t>caloric</a:t>
            </a:r>
            <a:r>
              <a:rPr lang="nl-BE" dirty="0" smtClean="0"/>
              <a:t> </a:t>
            </a:r>
            <a:r>
              <a:rPr lang="nl-BE" dirty="0" err="1" smtClean="0"/>
              <a:t>expenditure</a:t>
            </a:r>
            <a:endParaRPr lang="nl-BE" dirty="0" smtClean="0"/>
          </a:p>
          <a:p>
            <a:r>
              <a:rPr lang="nl-BE" dirty="0" smtClean="0"/>
              <a:t>Monitor </a:t>
            </a:r>
            <a:r>
              <a:rPr lang="nl-BE" dirty="0" err="1" smtClean="0"/>
              <a:t>what</a:t>
            </a:r>
            <a:r>
              <a:rPr lang="nl-BE" dirty="0" smtClean="0"/>
              <a:t> </a:t>
            </a:r>
            <a:r>
              <a:rPr lang="nl-BE" dirty="0" err="1" smtClean="0"/>
              <a:t>happens</a:t>
            </a:r>
            <a:r>
              <a:rPr lang="nl-BE" dirty="0" smtClean="0"/>
              <a:t> AFTER </a:t>
            </a:r>
            <a:r>
              <a:rPr lang="nl-BE" dirty="0" err="1" smtClean="0"/>
              <a:t>exercise</a:t>
            </a:r>
            <a:endParaRPr lang="nl-BE" dirty="0" smtClean="0"/>
          </a:p>
          <a:p>
            <a:r>
              <a:rPr lang="nl-BE" sz="1400" dirty="0" smtClean="0"/>
              <a:t>	</a:t>
            </a:r>
            <a:r>
              <a:rPr lang="nl-BE" sz="1400" dirty="0" err="1" smtClean="0"/>
              <a:t>Stimulation</a:t>
            </a:r>
            <a:r>
              <a:rPr lang="nl-BE" sz="1400" dirty="0" smtClean="0"/>
              <a:t> of </a:t>
            </a:r>
            <a:r>
              <a:rPr lang="nl-BE" sz="1400" dirty="0" err="1" smtClean="0"/>
              <a:t>daily</a:t>
            </a:r>
            <a:r>
              <a:rPr lang="nl-BE" sz="1400" dirty="0" smtClean="0"/>
              <a:t> </a:t>
            </a:r>
            <a:r>
              <a:rPr lang="nl-BE" sz="1400" dirty="0" err="1" smtClean="0"/>
              <a:t>physical</a:t>
            </a:r>
            <a:r>
              <a:rPr lang="nl-BE" sz="1400" dirty="0" smtClean="0"/>
              <a:t> </a:t>
            </a:r>
            <a:r>
              <a:rPr lang="nl-BE" sz="1400" dirty="0" err="1" smtClean="0"/>
              <a:t>activity</a:t>
            </a:r>
            <a:endParaRPr lang="nl-BE" sz="1400" dirty="0" smtClean="0"/>
          </a:p>
          <a:p>
            <a:r>
              <a:rPr lang="nl-BE" sz="1400" dirty="0" smtClean="0"/>
              <a:t>	Prevention of </a:t>
            </a:r>
            <a:r>
              <a:rPr lang="nl-BE" sz="1400" dirty="0" err="1" smtClean="0"/>
              <a:t>compensations</a:t>
            </a:r>
            <a:r>
              <a:rPr lang="nl-BE" sz="1400" dirty="0" smtClean="0"/>
              <a:t> in </a:t>
            </a:r>
            <a:r>
              <a:rPr lang="nl-BE" sz="1400" dirty="0" err="1" smtClean="0"/>
              <a:t>diet</a:t>
            </a:r>
            <a:endParaRPr lang="nl-BE" sz="1400" dirty="0" smtClean="0"/>
          </a:p>
          <a:p>
            <a:r>
              <a:rPr lang="nl-BE" dirty="0" err="1"/>
              <a:t>G</a:t>
            </a:r>
            <a:r>
              <a:rPr lang="nl-BE" dirty="0" err="1" smtClean="0"/>
              <a:t>enerate</a:t>
            </a:r>
            <a:r>
              <a:rPr lang="nl-BE" dirty="0" smtClean="0"/>
              <a:t> permanent lifestyle change</a:t>
            </a:r>
          </a:p>
          <a:p>
            <a:endParaRPr lang="nl-BE" dirty="0"/>
          </a:p>
        </p:txBody>
      </p:sp>
      <p:pic>
        <p:nvPicPr>
          <p:cNvPr id="7" name="Picture 2" descr="http://www.liverpool2016.com/sites/all/themes/l16/images/er-wcpt-liverpool-2016-logo-506x229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0"/>
            <a:ext cx="1541724" cy="697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814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Exercise must </a:t>
            </a:r>
            <a:r>
              <a:rPr lang="nl-BE" dirty="0" err="1"/>
              <a:t>be</a:t>
            </a:r>
            <a:r>
              <a:rPr lang="nl-BE" dirty="0"/>
              <a:t> </a:t>
            </a:r>
            <a:r>
              <a:rPr lang="nl-BE" dirty="0" err="1"/>
              <a:t>prescribed</a:t>
            </a:r>
            <a:r>
              <a:rPr lang="nl-BE" dirty="0"/>
              <a:t> correct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Different </a:t>
            </a:r>
            <a:r>
              <a:rPr lang="nl-BE" dirty="0" err="1" smtClean="0"/>
              <a:t>exercise</a:t>
            </a:r>
            <a:r>
              <a:rPr lang="nl-BE" dirty="0" smtClean="0"/>
              <a:t> </a:t>
            </a:r>
            <a:r>
              <a:rPr lang="nl-BE" dirty="0" err="1" smtClean="0"/>
              <a:t>physiology</a:t>
            </a:r>
            <a:endParaRPr lang="nl-BE" dirty="0" smtClean="0"/>
          </a:p>
          <a:p>
            <a:pPr lvl="1"/>
            <a:endParaRPr lang="nl-BE" dirty="0" smtClean="0"/>
          </a:p>
          <a:p>
            <a:pPr lvl="1"/>
            <a:r>
              <a:rPr lang="nl-BE" dirty="0" err="1" smtClean="0"/>
              <a:t>Chronotropic</a:t>
            </a:r>
            <a:r>
              <a:rPr lang="nl-BE" dirty="0" smtClean="0"/>
              <a:t> </a:t>
            </a:r>
            <a:r>
              <a:rPr lang="nl-BE" dirty="0" err="1" smtClean="0"/>
              <a:t>incompetence</a:t>
            </a:r>
            <a:endParaRPr lang="nl-BE" dirty="0" smtClean="0"/>
          </a:p>
          <a:p>
            <a:pPr lvl="2"/>
            <a:r>
              <a:rPr lang="nl-BE" dirty="0" smtClean="0"/>
              <a:t>HR – </a:t>
            </a:r>
            <a:r>
              <a:rPr lang="nl-BE" dirty="0" err="1" smtClean="0"/>
              <a:t>workload</a:t>
            </a:r>
            <a:r>
              <a:rPr lang="nl-BE" dirty="0" smtClean="0"/>
              <a:t> </a:t>
            </a:r>
            <a:r>
              <a:rPr lang="nl-BE" dirty="0" err="1" smtClean="0"/>
              <a:t>relation</a:t>
            </a:r>
            <a:r>
              <a:rPr lang="nl-BE" dirty="0" smtClean="0"/>
              <a:t> is </a:t>
            </a:r>
            <a:r>
              <a:rPr lang="nl-BE" dirty="0" err="1" smtClean="0"/>
              <a:t>altered</a:t>
            </a:r>
            <a:endParaRPr lang="nl-BE" dirty="0" smtClean="0"/>
          </a:p>
          <a:p>
            <a:pPr lvl="1"/>
            <a:r>
              <a:rPr lang="nl-BE" dirty="0" err="1" smtClean="0"/>
              <a:t>Endocrine</a:t>
            </a:r>
            <a:r>
              <a:rPr lang="nl-BE" dirty="0" smtClean="0"/>
              <a:t> </a:t>
            </a:r>
            <a:r>
              <a:rPr lang="nl-BE" dirty="0" err="1" smtClean="0"/>
              <a:t>abnormalities</a:t>
            </a:r>
            <a:endParaRPr lang="nl-BE" dirty="0" smtClean="0"/>
          </a:p>
          <a:p>
            <a:pPr lvl="2"/>
            <a:r>
              <a:rPr lang="nl-BE" dirty="0" err="1" smtClean="0"/>
              <a:t>Leading</a:t>
            </a:r>
            <a:r>
              <a:rPr lang="nl-BE" dirty="0" smtClean="0"/>
              <a:t> </a:t>
            </a:r>
            <a:r>
              <a:rPr lang="nl-BE" dirty="0" err="1" smtClean="0"/>
              <a:t>to</a:t>
            </a:r>
            <a:r>
              <a:rPr lang="nl-BE" dirty="0" smtClean="0"/>
              <a:t> </a:t>
            </a:r>
            <a:r>
              <a:rPr lang="nl-BE" dirty="0" err="1" smtClean="0"/>
              <a:t>lowered</a:t>
            </a:r>
            <a:r>
              <a:rPr lang="nl-BE" dirty="0" smtClean="0"/>
              <a:t> fat </a:t>
            </a:r>
            <a:r>
              <a:rPr lang="nl-BE" dirty="0" err="1" smtClean="0"/>
              <a:t>mobilisation</a:t>
            </a:r>
            <a:endParaRPr lang="nl-BE" dirty="0" smtClean="0"/>
          </a:p>
          <a:p>
            <a:pPr lvl="1"/>
            <a:r>
              <a:rPr lang="nl-BE" dirty="0" smtClean="0"/>
              <a:t>Changes in </a:t>
            </a:r>
            <a:r>
              <a:rPr lang="nl-BE" dirty="0" err="1" smtClean="0"/>
              <a:t>muscle</a:t>
            </a:r>
            <a:r>
              <a:rPr lang="nl-BE" dirty="0" smtClean="0"/>
              <a:t> </a:t>
            </a:r>
            <a:r>
              <a:rPr lang="nl-BE" dirty="0" err="1" smtClean="0"/>
              <a:t>phenotype</a:t>
            </a:r>
            <a:endParaRPr lang="nl-BE" dirty="0" smtClean="0"/>
          </a:p>
          <a:p>
            <a:pPr lvl="2"/>
            <a:r>
              <a:rPr lang="nl-BE" dirty="0" err="1" smtClean="0"/>
              <a:t>Lowered</a:t>
            </a:r>
            <a:r>
              <a:rPr lang="nl-BE" dirty="0" smtClean="0"/>
              <a:t> type 1 </a:t>
            </a:r>
            <a:r>
              <a:rPr lang="nl-BE" dirty="0" err="1" smtClean="0"/>
              <a:t>fibre</a:t>
            </a:r>
            <a:r>
              <a:rPr lang="nl-BE" dirty="0" smtClean="0"/>
              <a:t> %</a:t>
            </a:r>
          </a:p>
          <a:p>
            <a:pPr lvl="1"/>
            <a:r>
              <a:rPr lang="nl-BE" dirty="0" smtClean="0"/>
              <a:t>Ventilatory </a:t>
            </a:r>
            <a:r>
              <a:rPr lang="nl-BE" dirty="0" err="1" smtClean="0"/>
              <a:t>abnormalities</a:t>
            </a:r>
            <a:endParaRPr lang="nl-BE" dirty="0" smtClean="0"/>
          </a:p>
          <a:p>
            <a:pPr lvl="2"/>
            <a:r>
              <a:rPr lang="nl-BE" dirty="0" err="1" smtClean="0"/>
              <a:t>Lowered</a:t>
            </a:r>
            <a:r>
              <a:rPr lang="nl-BE" dirty="0" smtClean="0"/>
              <a:t> </a:t>
            </a:r>
            <a:r>
              <a:rPr lang="nl-BE" dirty="0" err="1" smtClean="0"/>
              <a:t>tidal</a:t>
            </a:r>
            <a:r>
              <a:rPr lang="nl-BE" dirty="0" smtClean="0"/>
              <a:t> volumes</a:t>
            </a:r>
          </a:p>
          <a:p>
            <a:pPr lvl="1"/>
            <a:r>
              <a:rPr lang="nl-BE" dirty="0" smtClean="0"/>
              <a:t>Be </a:t>
            </a:r>
            <a:r>
              <a:rPr lang="nl-BE" dirty="0" err="1" smtClean="0"/>
              <a:t>aware</a:t>
            </a:r>
            <a:r>
              <a:rPr lang="nl-BE" dirty="0" smtClean="0"/>
              <a:t> of </a:t>
            </a:r>
            <a:r>
              <a:rPr lang="nl-BE" dirty="0" err="1" smtClean="0"/>
              <a:t>sarcopenic</a:t>
            </a:r>
            <a:r>
              <a:rPr lang="nl-BE" dirty="0" smtClean="0"/>
              <a:t> </a:t>
            </a:r>
            <a:r>
              <a:rPr lang="nl-BE" dirty="0" err="1" smtClean="0"/>
              <a:t>obesity</a:t>
            </a:r>
            <a:r>
              <a:rPr lang="nl-BE" dirty="0" smtClean="0"/>
              <a:t> in </a:t>
            </a:r>
            <a:r>
              <a:rPr lang="nl-BE" dirty="0" err="1" smtClean="0"/>
              <a:t>some</a:t>
            </a:r>
            <a:r>
              <a:rPr lang="nl-BE" dirty="0" smtClean="0"/>
              <a:t> </a:t>
            </a:r>
            <a:r>
              <a:rPr lang="nl-BE" dirty="0" err="1" smtClean="0"/>
              <a:t>patients</a:t>
            </a:r>
            <a:r>
              <a:rPr lang="nl-BE" dirty="0" smtClean="0"/>
              <a:t>!</a:t>
            </a:r>
          </a:p>
          <a:p>
            <a:pPr lvl="1"/>
            <a:r>
              <a:rPr lang="nl-BE" dirty="0" err="1" smtClean="0"/>
              <a:t>Elevated</a:t>
            </a:r>
            <a:r>
              <a:rPr lang="nl-BE" dirty="0" smtClean="0"/>
              <a:t> risk </a:t>
            </a:r>
            <a:r>
              <a:rPr lang="nl-BE" dirty="0" err="1" smtClean="0"/>
              <a:t>for</a:t>
            </a:r>
            <a:r>
              <a:rPr lang="nl-BE" dirty="0" smtClean="0"/>
              <a:t> </a:t>
            </a:r>
            <a:r>
              <a:rPr lang="nl-BE" dirty="0" err="1" smtClean="0"/>
              <a:t>orthopaedic</a:t>
            </a:r>
            <a:r>
              <a:rPr lang="nl-BE" dirty="0" smtClean="0"/>
              <a:t> </a:t>
            </a:r>
            <a:r>
              <a:rPr lang="nl-BE" dirty="0" err="1" smtClean="0"/>
              <a:t>injuries</a:t>
            </a:r>
            <a:endParaRPr lang="nl-BE" dirty="0"/>
          </a:p>
        </p:txBody>
      </p:sp>
      <p:pic>
        <p:nvPicPr>
          <p:cNvPr id="1026" name="Picture 2" descr="Afbeeldingsresultaat voor exercise physiology obesi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836712"/>
            <a:ext cx="2448272" cy="2448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fbeeldingsresultaat voor educ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2" y="836712"/>
            <a:ext cx="9131388" cy="5288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liverpool2016.com/sites/all/themes/l16/images/er-wcpt-liverpool-2016-logo-506x229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0"/>
            <a:ext cx="1541724" cy="697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1121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Lifelong</a:t>
            </a:r>
            <a:r>
              <a:rPr lang="nl-BE" dirty="0" smtClean="0"/>
              <a:t> </a:t>
            </a:r>
            <a:r>
              <a:rPr lang="nl-BE" dirty="0" err="1" smtClean="0"/>
              <a:t>learning</a:t>
            </a:r>
            <a:endParaRPr lang="nl-BE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772816"/>
            <a:ext cx="6104706" cy="299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872670"/>
            <a:ext cx="6959873" cy="528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331" y="872670"/>
            <a:ext cx="8142458" cy="5248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0" y="6573335"/>
            <a:ext cx="71743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1200" dirty="0" smtClean="0"/>
              <a:t>Hansen D, Exercise </a:t>
            </a:r>
            <a:r>
              <a:rPr lang="nl-BE" sz="1200" dirty="0" err="1" smtClean="0"/>
              <a:t>therapy</a:t>
            </a:r>
            <a:r>
              <a:rPr lang="nl-BE" sz="1200" dirty="0" smtClean="0"/>
              <a:t> in adult </a:t>
            </a:r>
            <a:r>
              <a:rPr lang="nl-BE" sz="1200" dirty="0" err="1" smtClean="0"/>
              <a:t>individuals</a:t>
            </a:r>
            <a:r>
              <a:rPr lang="nl-BE" sz="1200" dirty="0" smtClean="0"/>
              <a:t> </a:t>
            </a:r>
            <a:r>
              <a:rPr lang="nl-BE" sz="1200" dirty="0" err="1" smtClean="0"/>
              <a:t>with</a:t>
            </a:r>
            <a:r>
              <a:rPr lang="nl-BE" sz="1200" dirty="0" smtClean="0"/>
              <a:t> </a:t>
            </a:r>
            <a:r>
              <a:rPr lang="nl-BE" sz="1200" dirty="0" err="1" smtClean="0"/>
              <a:t>obesity</a:t>
            </a:r>
            <a:r>
              <a:rPr lang="nl-BE" sz="1200" dirty="0" smtClean="0"/>
              <a:t>, New York, 2014, Nova </a:t>
            </a:r>
            <a:r>
              <a:rPr lang="nl-BE" sz="1200" dirty="0" err="1" smtClean="0"/>
              <a:t>Science</a:t>
            </a:r>
            <a:r>
              <a:rPr lang="nl-BE" sz="1200" dirty="0" smtClean="0"/>
              <a:t> </a:t>
            </a:r>
            <a:r>
              <a:rPr lang="nl-BE" sz="1200" dirty="0" err="1" smtClean="0"/>
              <a:t>Publishers</a:t>
            </a:r>
            <a:endParaRPr lang="nl-BE" sz="1200" dirty="0"/>
          </a:p>
        </p:txBody>
      </p:sp>
      <p:pic>
        <p:nvPicPr>
          <p:cNvPr id="7" name="Picture 2" descr="http://www.liverpool2016.com/sites/all/themes/l16/images/er-wcpt-liverpool-2016-logo-506x229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0"/>
            <a:ext cx="1541724" cy="697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6433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Change in </a:t>
            </a:r>
            <a:r>
              <a:rPr lang="nl-BE" dirty="0" err="1" smtClean="0"/>
              <a:t>current</a:t>
            </a:r>
            <a:r>
              <a:rPr lang="nl-BE" dirty="0" smtClean="0"/>
              <a:t> </a:t>
            </a:r>
            <a:r>
              <a:rPr lang="nl-BE" dirty="0" err="1" smtClean="0"/>
              <a:t>practice</a:t>
            </a:r>
            <a:endParaRPr lang="nl-BE" dirty="0"/>
          </a:p>
        </p:txBody>
      </p:sp>
      <p:pic>
        <p:nvPicPr>
          <p:cNvPr id="8194" name="Picture 2" descr="Afbeeldingsresultaat voor physiotherapi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20" y="764704"/>
            <a:ext cx="3822425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130620" y="2863044"/>
            <a:ext cx="4019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 err="1" smtClean="0"/>
              <a:t>From</a:t>
            </a:r>
            <a:r>
              <a:rPr lang="nl-BE" dirty="0" smtClean="0"/>
              <a:t> </a:t>
            </a:r>
            <a:r>
              <a:rPr lang="nl-BE" dirty="0" err="1" smtClean="0"/>
              <a:t>one</a:t>
            </a:r>
            <a:r>
              <a:rPr lang="nl-BE" dirty="0" smtClean="0"/>
              <a:t>-on-</a:t>
            </a:r>
            <a:r>
              <a:rPr lang="nl-BE" dirty="0" err="1" smtClean="0"/>
              <a:t>one</a:t>
            </a:r>
            <a:r>
              <a:rPr lang="nl-BE" dirty="0" smtClean="0"/>
              <a:t> in-</a:t>
            </a:r>
            <a:r>
              <a:rPr lang="nl-BE" dirty="0" err="1" smtClean="0"/>
              <a:t>practice</a:t>
            </a:r>
            <a:r>
              <a:rPr lang="nl-BE" dirty="0" smtClean="0"/>
              <a:t> </a:t>
            </a:r>
            <a:r>
              <a:rPr lang="nl-BE" dirty="0" err="1" smtClean="0"/>
              <a:t>exercise</a:t>
            </a:r>
            <a:endParaRPr lang="nl-BE" dirty="0"/>
          </a:p>
        </p:txBody>
      </p:sp>
      <p:pic>
        <p:nvPicPr>
          <p:cNvPr id="8196" name="Picture 4" descr="Afbeeldingsresultaat voor mentor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780926"/>
            <a:ext cx="4043362" cy="2690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vak 6"/>
          <p:cNvSpPr txBox="1"/>
          <p:nvPr/>
        </p:nvSpPr>
        <p:spPr>
          <a:xfrm>
            <a:off x="4613933" y="5589240"/>
            <a:ext cx="45704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 smtClean="0"/>
              <a:t>…</a:t>
            </a:r>
            <a:r>
              <a:rPr lang="nl-BE" dirty="0" err="1" smtClean="0"/>
              <a:t>to</a:t>
            </a:r>
            <a:r>
              <a:rPr lang="nl-BE" dirty="0" smtClean="0"/>
              <a:t> </a:t>
            </a:r>
            <a:r>
              <a:rPr lang="nl-BE" dirty="0" err="1" smtClean="0"/>
              <a:t>mentoring</a:t>
            </a:r>
            <a:r>
              <a:rPr lang="nl-BE" dirty="0" smtClean="0"/>
              <a:t>, coaching </a:t>
            </a:r>
            <a:r>
              <a:rPr lang="nl-BE" dirty="0" err="1" smtClean="0"/>
              <a:t>and</a:t>
            </a:r>
            <a:r>
              <a:rPr lang="nl-BE" dirty="0" smtClean="0"/>
              <a:t> re-</a:t>
            </a:r>
            <a:r>
              <a:rPr lang="nl-BE" dirty="0" err="1" smtClean="0"/>
              <a:t>assessing</a:t>
            </a:r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45591" y="3501008"/>
            <a:ext cx="3989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b="1" dirty="0" smtClean="0">
                <a:solidFill>
                  <a:srgbClr val="FF0000"/>
                </a:solidFill>
              </a:rPr>
              <a:t>LIMITED PROGRAMME DURATION</a:t>
            </a:r>
            <a:endParaRPr lang="nl-BE" b="1" dirty="0">
              <a:solidFill>
                <a:srgbClr val="FF0000"/>
              </a:solidFill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5165665" y="2239734"/>
            <a:ext cx="3288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b="1" dirty="0" smtClean="0">
                <a:solidFill>
                  <a:srgbClr val="FF0000"/>
                </a:solidFill>
              </a:rPr>
              <a:t>PROLONGED PROGRAMME</a:t>
            </a:r>
            <a:endParaRPr lang="nl-BE" b="1" dirty="0">
              <a:solidFill>
                <a:srgbClr val="FF0000"/>
              </a:solidFill>
            </a:endParaRPr>
          </a:p>
        </p:txBody>
      </p:sp>
      <p:pic>
        <p:nvPicPr>
          <p:cNvPr id="8198" name="Picture 6" descr="Afbeeldingsresultaat voor monitoring physical activit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43" y="764704"/>
            <a:ext cx="8934953" cy="5193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www.liverpool2016.com/sites/all/themes/l16/images/er-wcpt-liverpool-2016-logo-506x229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0"/>
            <a:ext cx="1541724" cy="697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3371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Change in </a:t>
            </a:r>
            <a:r>
              <a:rPr lang="nl-BE" dirty="0" err="1" smtClean="0"/>
              <a:t>current</a:t>
            </a:r>
            <a:r>
              <a:rPr lang="nl-BE" dirty="0" smtClean="0"/>
              <a:t> </a:t>
            </a:r>
            <a:r>
              <a:rPr lang="nl-BE" dirty="0" err="1" smtClean="0"/>
              <a:t>practice</a:t>
            </a:r>
            <a:endParaRPr lang="nl-BE" dirty="0"/>
          </a:p>
        </p:txBody>
      </p:sp>
      <p:pic>
        <p:nvPicPr>
          <p:cNvPr id="10242" name="Picture 2" descr="Afbeeldingsresultaat voor obesity childr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41759"/>
            <a:ext cx="6480720" cy="404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2708728" y="5661248"/>
            <a:ext cx="3065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b="1" dirty="0" smtClean="0">
                <a:solidFill>
                  <a:srgbClr val="FF0000"/>
                </a:solidFill>
              </a:rPr>
              <a:t>START AT YOUNGER AGE</a:t>
            </a:r>
            <a:endParaRPr lang="nl-BE" b="1" dirty="0">
              <a:solidFill>
                <a:srgbClr val="FF0000"/>
              </a:solidFill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42571"/>
            <a:ext cx="6768752" cy="119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40946"/>
            <a:ext cx="9083793" cy="491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38475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http://www.liverpool2016.com/sites/all/themes/l16/images/er-wcpt-liverpool-2016-logo-506x229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0"/>
            <a:ext cx="1541724" cy="697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524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000" dirty="0" smtClean="0"/>
              <a:t>How </a:t>
            </a:r>
            <a:r>
              <a:rPr lang="nl-BE" sz="2000" dirty="0" err="1" smtClean="0"/>
              <a:t>to</a:t>
            </a:r>
            <a:r>
              <a:rPr lang="nl-BE" sz="2000" dirty="0" smtClean="0"/>
              <a:t> </a:t>
            </a:r>
            <a:r>
              <a:rPr lang="nl-BE" sz="2000" dirty="0" err="1" smtClean="0"/>
              <a:t>apply</a:t>
            </a:r>
            <a:r>
              <a:rPr lang="nl-BE" sz="2000" dirty="0" smtClean="0"/>
              <a:t> </a:t>
            </a:r>
            <a:r>
              <a:rPr lang="nl-BE" sz="2000" dirty="0" err="1" smtClean="0"/>
              <a:t>clinical</a:t>
            </a:r>
            <a:r>
              <a:rPr lang="nl-BE" sz="2000" dirty="0" smtClean="0"/>
              <a:t> </a:t>
            </a:r>
            <a:r>
              <a:rPr lang="nl-BE" sz="2000" dirty="0" err="1" smtClean="0"/>
              <a:t>guidelines</a:t>
            </a:r>
            <a:r>
              <a:rPr lang="nl-BE" sz="2000" dirty="0" smtClean="0"/>
              <a:t> in first-line </a:t>
            </a:r>
            <a:r>
              <a:rPr lang="nl-BE" sz="2000" dirty="0" err="1" smtClean="0"/>
              <a:t>practices</a:t>
            </a:r>
            <a:r>
              <a:rPr lang="nl-BE" sz="2000" dirty="0" smtClean="0"/>
              <a:t>?</a:t>
            </a:r>
            <a:endParaRPr lang="nl-BE" sz="2000" dirty="0"/>
          </a:p>
        </p:txBody>
      </p:sp>
      <p:pic>
        <p:nvPicPr>
          <p:cNvPr id="11266" name="Picture 2" descr="Afbeeldingsresultaat voor physiotherapy hospit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72" y="764704"/>
            <a:ext cx="378278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1" name="Picture 7" descr="Afbeeldingsresultaat voor acs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7843"/>
            <a:ext cx="2771800" cy="2813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3" name="Picture 9" descr="Afbeeldingsresultaat voor physiotherapy priva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8380" y="2492896"/>
            <a:ext cx="3885620" cy="2594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IJL-RECHTS 3"/>
          <p:cNvSpPr/>
          <p:nvPr/>
        </p:nvSpPr>
        <p:spPr>
          <a:xfrm>
            <a:off x="4197108" y="352043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Tekstvak 4"/>
          <p:cNvSpPr txBox="1"/>
          <p:nvPr/>
        </p:nvSpPr>
        <p:spPr>
          <a:xfrm>
            <a:off x="4379978" y="2728362"/>
            <a:ext cx="61266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6000" dirty="0" smtClean="0"/>
              <a:t>?</a:t>
            </a:r>
            <a:endParaRPr lang="nl-BE" sz="6000" dirty="0"/>
          </a:p>
        </p:txBody>
      </p:sp>
      <p:pic>
        <p:nvPicPr>
          <p:cNvPr id="11274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72" y="764704"/>
            <a:ext cx="9038728" cy="2755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5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1664" y="6257924"/>
            <a:ext cx="35528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6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939" y="3520432"/>
            <a:ext cx="9021061" cy="262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http://www.liverpool2016.com/sites/all/themes/l16/images/er-wcpt-liverpool-2016-logo-506x229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0"/>
            <a:ext cx="1541724" cy="697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9150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Afbeeldingsresultaat voor hasselt universi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151" y="846592"/>
            <a:ext cx="9252520" cy="521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vak 1"/>
          <p:cNvSpPr txBox="1"/>
          <p:nvPr/>
        </p:nvSpPr>
        <p:spPr>
          <a:xfrm>
            <a:off x="4698552" y="0"/>
            <a:ext cx="4445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 smtClean="0"/>
              <a:t>Contact: Dominique.hansen@uhasselt.be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75733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1122</TotalTime>
  <Words>372</Words>
  <Application>Microsoft Office PowerPoint</Application>
  <PresentationFormat>Diavoorstelling (4:3)</PresentationFormat>
  <Paragraphs>74</Paragraphs>
  <Slides>19</Slides>
  <Notes>2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0" baseType="lpstr">
      <vt:lpstr>Office Theme</vt:lpstr>
      <vt:lpstr>Contemporary health challenges. How can physiotherapy have an impact?  Obesity and physical inactivity</vt:lpstr>
      <vt:lpstr>Obesity epidemic</vt:lpstr>
      <vt:lpstr>Obesity epidemic</vt:lpstr>
      <vt:lpstr>Obesity epidemic</vt:lpstr>
      <vt:lpstr>Obesity epidemic</vt:lpstr>
      <vt:lpstr>Obesity epidemic</vt:lpstr>
      <vt:lpstr>Physical inactivity epidemic</vt:lpstr>
      <vt:lpstr>Relation obesity – physical (in)activity</vt:lpstr>
      <vt:lpstr>What is the role of the European physiotherapist?</vt:lpstr>
      <vt:lpstr>Importance of exercise should not be underestimated</vt:lpstr>
      <vt:lpstr>Importance of exercise should not be underestimated</vt:lpstr>
      <vt:lpstr>Assess for co-morbidities in our patients</vt:lpstr>
      <vt:lpstr>Exercise must be prescribed correct</vt:lpstr>
      <vt:lpstr>Exercise must be prescribed correct</vt:lpstr>
      <vt:lpstr>Lifelong learning</vt:lpstr>
      <vt:lpstr>Change in current practice</vt:lpstr>
      <vt:lpstr>Change in current practice</vt:lpstr>
      <vt:lpstr>How to apply clinical guidelines in first-line practices?</vt:lpstr>
      <vt:lpstr>PowerPoint-presentatie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lambr</dc:creator>
  <cp:lastModifiedBy>HANSEN Dominique</cp:lastModifiedBy>
  <cp:revision>146</cp:revision>
  <dcterms:created xsi:type="dcterms:W3CDTF">2009-12-01T15:52:26Z</dcterms:created>
  <dcterms:modified xsi:type="dcterms:W3CDTF">2016-11-11T09:19:58Z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0x010100DEE1841844F3E0489B095CF9EB0D7B5C</vt:lpwstr>
  </property>
</Properties>
</file>