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66" r:id="rId2"/>
  </p:sldIdLst>
  <p:sldSz cx="30275213" cy="42803763"/>
  <p:notesSz cx="6888163" cy="10020300"/>
  <p:embeddedFontLst>
    <p:embeddedFont>
      <p:font typeface="Calibri" panose="020F0502020204030204" pitchFamily="34" charset="0"/>
      <p:regular r:id="rId4"/>
      <p:bold r:id="rId5"/>
      <p:italic r:id="rId6"/>
      <p:boldItalic r:id="rId7"/>
    </p:embeddedFont>
    <p:embeddedFont>
      <p:font typeface="Verdana" panose="020B0604030504040204" pitchFamily="34" charset="0"/>
      <p:regular r:id="rId8"/>
      <p:bold r:id="rId9"/>
      <p:italic r:id="rId10"/>
      <p:boldItalic r:id="rId11"/>
    </p:embeddedFont>
    <p:embeddedFont>
      <p:font typeface="MS PGothic" panose="020B0600070205080204" pitchFamily="34" charset="-128"/>
      <p:regular r:id="rId12"/>
    </p:embeddedFont>
  </p:embeddedFontLst>
  <p:defaultTextStyle>
    <a:defPPr>
      <a:defRPr lang="en-US"/>
    </a:defPPr>
    <a:lvl1pPr marL="0" algn="l" defTabSz="2087941" rtl="0" eaLnBrk="1" latinLnBrk="0" hangingPunct="1">
      <a:defRPr sz="8200" kern="1200">
        <a:solidFill>
          <a:schemeClr val="tx1"/>
        </a:solidFill>
        <a:latin typeface="+mn-lt"/>
        <a:ea typeface="+mn-ea"/>
        <a:cs typeface="+mn-cs"/>
      </a:defRPr>
    </a:lvl1pPr>
    <a:lvl2pPr marL="2087941" algn="l" defTabSz="2087941" rtl="0" eaLnBrk="1" latinLnBrk="0" hangingPunct="1">
      <a:defRPr sz="8200" kern="1200">
        <a:solidFill>
          <a:schemeClr val="tx1"/>
        </a:solidFill>
        <a:latin typeface="+mn-lt"/>
        <a:ea typeface="+mn-ea"/>
        <a:cs typeface="+mn-cs"/>
      </a:defRPr>
    </a:lvl2pPr>
    <a:lvl3pPr marL="4175882" algn="l" defTabSz="2087941" rtl="0" eaLnBrk="1" latinLnBrk="0" hangingPunct="1">
      <a:defRPr sz="8200" kern="1200">
        <a:solidFill>
          <a:schemeClr val="tx1"/>
        </a:solidFill>
        <a:latin typeface="+mn-lt"/>
        <a:ea typeface="+mn-ea"/>
        <a:cs typeface="+mn-cs"/>
      </a:defRPr>
    </a:lvl3pPr>
    <a:lvl4pPr marL="6263823" algn="l" defTabSz="2087941" rtl="0" eaLnBrk="1" latinLnBrk="0" hangingPunct="1">
      <a:defRPr sz="8200" kern="1200">
        <a:solidFill>
          <a:schemeClr val="tx1"/>
        </a:solidFill>
        <a:latin typeface="+mn-lt"/>
        <a:ea typeface="+mn-ea"/>
        <a:cs typeface="+mn-cs"/>
      </a:defRPr>
    </a:lvl4pPr>
    <a:lvl5pPr marL="8351764" algn="l" defTabSz="2087941" rtl="0" eaLnBrk="1" latinLnBrk="0" hangingPunct="1">
      <a:defRPr sz="8200" kern="1200">
        <a:solidFill>
          <a:schemeClr val="tx1"/>
        </a:solidFill>
        <a:latin typeface="+mn-lt"/>
        <a:ea typeface="+mn-ea"/>
        <a:cs typeface="+mn-cs"/>
      </a:defRPr>
    </a:lvl5pPr>
    <a:lvl6pPr marL="10439705" algn="l" defTabSz="2087941" rtl="0" eaLnBrk="1" latinLnBrk="0" hangingPunct="1">
      <a:defRPr sz="8200" kern="1200">
        <a:solidFill>
          <a:schemeClr val="tx1"/>
        </a:solidFill>
        <a:latin typeface="+mn-lt"/>
        <a:ea typeface="+mn-ea"/>
        <a:cs typeface="+mn-cs"/>
      </a:defRPr>
    </a:lvl6pPr>
    <a:lvl7pPr marL="12527646" algn="l" defTabSz="2087941" rtl="0" eaLnBrk="1" latinLnBrk="0" hangingPunct="1">
      <a:defRPr sz="8200" kern="1200">
        <a:solidFill>
          <a:schemeClr val="tx1"/>
        </a:solidFill>
        <a:latin typeface="+mn-lt"/>
        <a:ea typeface="+mn-ea"/>
        <a:cs typeface="+mn-cs"/>
      </a:defRPr>
    </a:lvl7pPr>
    <a:lvl8pPr marL="14615587" algn="l" defTabSz="2087941" rtl="0" eaLnBrk="1" latinLnBrk="0" hangingPunct="1">
      <a:defRPr sz="8200" kern="1200">
        <a:solidFill>
          <a:schemeClr val="tx1"/>
        </a:solidFill>
        <a:latin typeface="+mn-lt"/>
        <a:ea typeface="+mn-ea"/>
        <a:cs typeface="+mn-cs"/>
      </a:defRPr>
    </a:lvl8pPr>
    <a:lvl9pPr marL="16703528" algn="l" defTabSz="2087941"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p15:clr>
            <a:srgbClr val="A4A3A4"/>
          </p15:clr>
        </p15:guide>
        <p15:guide id="2" pos="953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5B5E"/>
    <a:srgbClr val="3E8E83"/>
    <a:srgbClr val="E5F8FF"/>
    <a:srgbClr val="F3FCFF"/>
    <a:srgbClr val="D5F4FF"/>
    <a:srgbClr val="B7ECFF"/>
    <a:srgbClr val="EDE2F6"/>
    <a:srgbClr val="E1EBCD"/>
    <a:srgbClr val="E0E9F4"/>
    <a:srgbClr val="631D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4" autoAdjust="0"/>
    <p:restoredTop sz="94559" autoAdjust="0"/>
  </p:normalViewPr>
  <p:slideViewPr>
    <p:cSldViewPr snapToGrid="0" snapToObjects="1" showGuides="1">
      <p:cViewPr>
        <p:scale>
          <a:sx n="22" d="100"/>
          <a:sy n="22" d="100"/>
        </p:scale>
        <p:origin x="2107" y="-458"/>
      </p:cViewPr>
      <p:guideLst>
        <p:guide orient="horz" pos="13481"/>
        <p:guide pos="9535"/>
      </p:guideLst>
    </p:cSldViewPr>
  </p:slideViewPr>
  <p:notesTextViewPr>
    <p:cViewPr>
      <p:scale>
        <a:sx n="100" d="100"/>
        <a:sy n="100" d="100"/>
      </p:scale>
      <p:origin x="0" y="0"/>
    </p:cViewPr>
  </p:notesTextViewPr>
  <p:notesViewPr>
    <p:cSldViewPr snapToGrid="0" snapToObjects="1">
      <p:cViewPr varScale="1">
        <p:scale>
          <a:sx n="62" d="100"/>
          <a:sy n="62" d="100"/>
        </p:scale>
        <p:origin x="3223" y="4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heme" Target="theme/theme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0" tIns="48305" rIns="96610" bIns="48305" rtlCol="0"/>
          <a:lstStyle>
            <a:lvl1pPr algn="l">
              <a:defRPr sz="1300"/>
            </a:lvl1pPr>
          </a:lstStyle>
          <a:p>
            <a:endParaRPr lang="en-US"/>
          </a:p>
        </p:txBody>
      </p:sp>
      <p:sp>
        <p:nvSpPr>
          <p:cNvPr id="3" name="Date Placeholder 2"/>
          <p:cNvSpPr>
            <a:spLocks noGrp="1"/>
          </p:cNvSpPr>
          <p:nvPr>
            <p:ph type="dt" idx="1"/>
          </p:nvPr>
        </p:nvSpPr>
        <p:spPr>
          <a:xfrm>
            <a:off x="3901698" y="0"/>
            <a:ext cx="2984871" cy="501015"/>
          </a:xfrm>
          <a:prstGeom prst="rect">
            <a:avLst/>
          </a:prstGeom>
        </p:spPr>
        <p:txBody>
          <a:bodyPr vert="horz" lIns="96610" tIns="48305" rIns="96610" bIns="48305" rtlCol="0"/>
          <a:lstStyle>
            <a:lvl1pPr algn="r">
              <a:defRPr sz="1300"/>
            </a:lvl1pPr>
          </a:lstStyle>
          <a:p>
            <a:fld id="{B6A71EB9-9A1C-0143-ADE6-D1A84099EAAB}" type="datetimeFigureOut">
              <a:rPr lang="en-US" smtClean="0"/>
              <a:pPr/>
              <a:t>10/2/2016</a:t>
            </a:fld>
            <a:endParaRPr lang="en-US"/>
          </a:p>
        </p:txBody>
      </p:sp>
      <p:sp>
        <p:nvSpPr>
          <p:cNvPr id="4" name="Slide Image Placeholder 3"/>
          <p:cNvSpPr>
            <a:spLocks noGrp="1" noRot="1" noChangeAspect="1"/>
          </p:cNvSpPr>
          <p:nvPr>
            <p:ph type="sldImg" idx="2"/>
          </p:nvPr>
        </p:nvSpPr>
        <p:spPr>
          <a:xfrm>
            <a:off x="2114550" y="750888"/>
            <a:ext cx="2659063" cy="3757612"/>
          </a:xfrm>
          <a:prstGeom prst="rect">
            <a:avLst/>
          </a:prstGeom>
          <a:noFill/>
          <a:ln w="12700">
            <a:solidFill>
              <a:prstClr val="black"/>
            </a:solidFill>
          </a:ln>
        </p:spPr>
        <p:txBody>
          <a:bodyPr vert="horz" lIns="96610" tIns="48305" rIns="96610" bIns="48305" rtlCol="0" anchor="ctr"/>
          <a:lstStyle/>
          <a:p>
            <a:endParaRPr lang="en-US"/>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0" tIns="48305" rIns="96610" bIns="48305" rtlCol="0">
            <a:normAutofit/>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6" name="Footer Placeholder 5"/>
          <p:cNvSpPr>
            <a:spLocks noGrp="1"/>
          </p:cNvSpPr>
          <p:nvPr>
            <p:ph type="ftr" sz="quarter" idx="4"/>
          </p:nvPr>
        </p:nvSpPr>
        <p:spPr>
          <a:xfrm>
            <a:off x="0" y="9517546"/>
            <a:ext cx="2984871" cy="501015"/>
          </a:xfrm>
          <a:prstGeom prst="rect">
            <a:avLst/>
          </a:prstGeom>
        </p:spPr>
        <p:txBody>
          <a:bodyPr vert="horz" lIns="96610" tIns="48305" rIns="96610" bIns="48305"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0" tIns="48305" rIns="96610" bIns="48305" rtlCol="0" anchor="b"/>
          <a:lstStyle>
            <a:lvl1pPr algn="r">
              <a:defRPr sz="1300"/>
            </a:lvl1pPr>
          </a:lstStyle>
          <a:p>
            <a:fld id="{06CE8332-DE58-7549-A765-B2C4AA7E3BF9}" type="slidenum">
              <a:rPr lang="en-US" smtClean="0"/>
              <a:pPr/>
              <a:t>‹#›</a:t>
            </a:fld>
            <a:endParaRPr lang="en-US"/>
          </a:p>
        </p:txBody>
      </p:sp>
    </p:spTree>
    <p:extLst>
      <p:ext uri="{BB962C8B-B14F-4D97-AF65-F5344CB8AC3E}">
        <p14:creationId xmlns:p14="http://schemas.microsoft.com/office/powerpoint/2010/main" val="2565851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06CE8332-DE58-7549-A765-B2C4AA7E3BF9}" type="slidenum">
              <a:rPr lang="en-US" smtClean="0"/>
              <a:pPr/>
              <a:t>1</a:t>
            </a:fld>
            <a:endParaRPr lang="en-US"/>
          </a:p>
        </p:txBody>
      </p:sp>
    </p:spTree>
    <p:extLst>
      <p:ext uri="{BB962C8B-B14F-4D97-AF65-F5344CB8AC3E}">
        <p14:creationId xmlns:p14="http://schemas.microsoft.com/office/powerpoint/2010/main" val="37132570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Afbeelding 5" descr="imo smal.jpg"/>
          <p:cNvPicPr>
            <a:picLocks noChangeAspect="1"/>
          </p:cNvPicPr>
          <p:nvPr userDrawn="1"/>
        </p:nvPicPr>
        <p:blipFill>
          <a:blip r:embed="rId2"/>
          <a:stretch>
            <a:fillRect/>
          </a:stretch>
        </p:blipFill>
        <p:spPr>
          <a:xfrm>
            <a:off x="0" y="0"/>
            <a:ext cx="30275213" cy="2191440"/>
          </a:xfrm>
          <a:prstGeom prst="rect">
            <a:avLst/>
          </a:prstGeom>
        </p:spPr>
      </p:pic>
      <p:pic>
        <p:nvPicPr>
          <p:cNvPr id="7" name="Afbeelding 6" descr="imop beneden.jpg"/>
          <p:cNvPicPr>
            <a:picLocks noChangeAspect="1"/>
          </p:cNvPicPr>
          <p:nvPr userDrawn="1"/>
        </p:nvPicPr>
        <p:blipFill>
          <a:blip r:embed="rId3"/>
          <a:stretch>
            <a:fillRect/>
          </a:stretch>
        </p:blipFill>
        <p:spPr>
          <a:xfrm>
            <a:off x="0" y="41690354"/>
            <a:ext cx="30275213" cy="1113407"/>
          </a:xfrm>
          <a:prstGeom prst="rect">
            <a:avLst/>
          </a:prstGeom>
        </p:spPr>
      </p:pic>
      <p:pic>
        <p:nvPicPr>
          <p:cNvPr id="8" name="Afbeelding 7" descr="lijntjes.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802479"/>
            <a:ext cx="30275213" cy="750386"/>
          </a:xfrm>
          <a:prstGeom prst="rect">
            <a:avLst/>
          </a:prstGeom>
        </p:spPr>
      </p:pic>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26590" b="24405"/>
          <a:stretch/>
        </p:blipFill>
        <p:spPr>
          <a:xfrm>
            <a:off x="25468594" y="169257"/>
            <a:ext cx="3984581" cy="1463965"/>
          </a:xfrm>
          <a:prstGeom prst="rect">
            <a:avLst/>
          </a:prstGeom>
          <a:solidFill>
            <a:schemeClr val="bg1"/>
          </a:solidFill>
          <a:ln w="190500" cap="rnd">
            <a:solidFill>
              <a:srgbClr val="FFFFFF"/>
            </a:solidFill>
          </a:ln>
          <a:effectLst>
            <a:outerShdw blurRad="50800" dist="38100" dir="2700000" algn="tl"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9917514" y="86473"/>
            <a:ext cx="5213246" cy="159890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2087941" rtl="0" eaLnBrk="1" latinLnBrk="0" hangingPunct="1">
        <a:spcBef>
          <a:spcPct val="0"/>
        </a:spcBef>
        <a:buNone/>
        <a:defRPr sz="5100" b="1" i="0" kern="1200">
          <a:solidFill>
            <a:srgbClr val="17233A"/>
          </a:solidFill>
          <a:latin typeface="Verdana"/>
          <a:ea typeface="+mj-ea"/>
          <a:cs typeface="Verdana"/>
        </a:defRPr>
      </a:lvl1pPr>
    </p:titleStyle>
    <p:bodyStyle>
      <a:lvl1pPr marL="1565956" indent="-1565956" algn="l" defTabSz="2087941" rtl="0" eaLnBrk="1" latinLnBrk="0" hangingPunct="1">
        <a:spcBef>
          <a:spcPct val="20000"/>
        </a:spcBef>
        <a:buFont typeface="Arial"/>
        <a:buChar char="•"/>
        <a:defRPr sz="14600" kern="1200">
          <a:solidFill>
            <a:schemeClr val="tx1"/>
          </a:solidFill>
          <a:latin typeface="+mn-lt"/>
          <a:ea typeface="+mn-ea"/>
          <a:cs typeface="+mn-cs"/>
        </a:defRPr>
      </a:lvl1pPr>
      <a:lvl2pPr marL="3392904" indent="-1304963" algn="l" defTabSz="2087941" rtl="0" eaLnBrk="1" latinLnBrk="0" hangingPunct="1">
        <a:spcBef>
          <a:spcPct val="20000"/>
        </a:spcBef>
        <a:buFont typeface="Arial"/>
        <a:buChar char="–"/>
        <a:defRPr sz="12800" kern="1200">
          <a:solidFill>
            <a:schemeClr val="tx1"/>
          </a:solidFill>
          <a:latin typeface="+mn-lt"/>
          <a:ea typeface="+mn-ea"/>
          <a:cs typeface="+mn-cs"/>
        </a:defRPr>
      </a:lvl2pPr>
      <a:lvl3pPr marL="5219852" indent="-1043970" algn="l" defTabSz="2087941" rtl="0" eaLnBrk="1" latinLnBrk="0" hangingPunct="1">
        <a:spcBef>
          <a:spcPct val="20000"/>
        </a:spcBef>
        <a:buFont typeface="Arial"/>
        <a:buChar char="•"/>
        <a:defRPr sz="11000" kern="1200">
          <a:solidFill>
            <a:schemeClr val="tx1"/>
          </a:solidFill>
          <a:latin typeface="+mn-lt"/>
          <a:ea typeface="+mn-ea"/>
          <a:cs typeface="+mn-cs"/>
        </a:defRPr>
      </a:lvl3pPr>
      <a:lvl4pPr marL="7307793" indent="-1043970" algn="l" defTabSz="2087941" rtl="0" eaLnBrk="1" latinLnBrk="0" hangingPunct="1">
        <a:spcBef>
          <a:spcPct val="20000"/>
        </a:spcBef>
        <a:buFont typeface="Arial"/>
        <a:buChar char="–"/>
        <a:defRPr sz="9100" kern="1200">
          <a:solidFill>
            <a:schemeClr val="tx1"/>
          </a:solidFill>
          <a:latin typeface="+mn-lt"/>
          <a:ea typeface="+mn-ea"/>
          <a:cs typeface="+mn-cs"/>
        </a:defRPr>
      </a:lvl4pPr>
      <a:lvl5pPr marL="9395734" indent="-1043970" algn="l" defTabSz="2087941" rtl="0" eaLnBrk="1" latinLnBrk="0" hangingPunct="1">
        <a:spcBef>
          <a:spcPct val="20000"/>
        </a:spcBef>
        <a:buFont typeface="Arial"/>
        <a:buChar char="»"/>
        <a:defRPr sz="9100" kern="1200">
          <a:solidFill>
            <a:schemeClr val="tx1"/>
          </a:solidFill>
          <a:latin typeface="+mn-lt"/>
          <a:ea typeface="+mn-ea"/>
          <a:cs typeface="+mn-cs"/>
        </a:defRPr>
      </a:lvl5pPr>
      <a:lvl6pPr marL="11483675" indent="-1043970" algn="l" defTabSz="2087941" rtl="0" eaLnBrk="1" latinLnBrk="0" hangingPunct="1">
        <a:spcBef>
          <a:spcPct val="20000"/>
        </a:spcBef>
        <a:buFont typeface="Arial"/>
        <a:buChar char="•"/>
        <a:defRPr sz="9100" kern="1200">
          <a:solidFill>
            <a:schemeClr val="tx1"/>
          </a:solidFill>
          <a:latin typeface="+mn-lt"/>
          <a:ea typeface="+mn-ea"/>
          <a:cs typeface="+mn-cs"/>
        </a:defRPr>
      </a:lvl6pPr>
      <a:lvl7pPr marL="13571616" indent="-1043970" algn="l" defTabSz="2087941" rtl="0" eaLnBrk="1" latinLnBrk="0" hangingPunct="1">
        <a:spcBef>
          <a:spcPct val="20000"/>
        </a:spcBef>
        <a:buFont typeface="Arial"/>
        <a:buChar char="•"/>
        <a:defRPr sz="9100" kern="1200">
          <a:solidFill>
            <a:schemeClr val="tx1"/>
          </a:solidFill>
          <a:latin typeface="+mn-lt"/>
          <a:ea typeface="+mn-ea"/>
          <a:cs typeface="+mn-cs"/>
        </a:defRPr>
      </a:lvl7pPr>
      <a:lvl8pPr marL="15659557" indent="-1043970" algn="l" defTabSz="2087941" rtl="0" eaLnBrk="1" latinLnBrk="0" hangingPunct="1">
        <a:spcBef>
          <a:spcPct val="20000"/>
        </a:spcBef>
        <a:buFont typeface="Arial"/>
        <a:buChar char="•"/>
        <a:defRPr sz="9100" kern="1200">
          <a:solidFill>
            <a:schemeClr val="tx1"/>
          </a:solidFill>
          <a:latin typeface="+mn-lt"/>
          <a:ea typeface="+mn-ea"/>
          <a:cs typeface="+mn-cs"/>
        </a:defRPr>
      </a:lvl8pPr>
      <a:lvl9pPr marL="17747498" indent="-1043970" algn="l" defTabSz="2087941" rtl="0" eaLnBrk="1" latinLnBrk="0" hangingPunct="1">
        <a:spcBef>
          <a:spcPct val="20000"/>
        </a:spcBef>
        <a:buFont typeface="Arial"/>
        <a:buChar char="•"/>
        <a:defRPr sz="9100" kern="1200">
          <a:solidFill>
            <a:schemeClr val="tx1"/>
          </a:solidFill>
          <a:latin typeface="+mn-lt"/>
          <a:ea typeface="+mn-ea"/>
          <a:cs typeface="+mn-cs"/>
        </a:defRPr>
      </a:lvl9pPr>
    </p:bodyStyle>
    <p:otherStyle>
      <a:defPPr>
        <a:defRPr lang="en-US"/>
      </a:defPPr>
      <a:lvl1pPr marL="0" algn="l" defTabSz="2087941" rtl="0" eaLnBrk="1" latinLnBrk="0" hangingPunct="1">
        <a:defRPr sz="8200" kern="1200">
          <a:solidFill>
            <a:schemeClr val="tx1"/>
          </a:solidFill>
          <a:latin typeface="+mn-lt"/>
          <a:ea typeface="+mn-ea"/>
          <a:cs typeface="+mn-cs"/>
        </a:defRPr>
      </a:lvl1pPr>
      <a:lvl2pPr marL="2087941" algn="l" defTabSz="2087941" rtl="0" eaLnBrk="1" latinLnBrk="0" hangingPunct="1">
        <a:defRPr sz="8200" kern="1200">
          <a:solidFill>
            <a:schemeClr val="tx1"/>
          </a:solidFill>
          <a:latin typeface="+mn-lt"/>
          <a:ea typeface="+mn-ea"/>
          <a:cs typeface="+mn-cs"/>
        </a:defRPr>
      </a:lvl2pPr>
      <a:lvl3pPr marL="4175882" algn="l" defTabSz="2087941" rtl="0" eaLnBrk="1" latinLnBrk="0" hangingPunct="1">
        <a:defRPr sz="8200" kern="1200">
          <a:solidFill>
            <a:schemeClr val="tx1"/>
          </a:solidFill>
          <a:latin typeface="+mn-lt"/>
          <a:ea typeface="+mn-ea"/>
          <a:cs typeface="+mn-cs"/>
        </a:defRPr>
      </a:lvl3pPr>
      <a:lvl4pPr marL="6263823" algn="l" defTabSz="2087941" rtl="0" eaLnBrk="1" latinLnBrk="0" hangingPunct="1">
        <a:defRPr sz="8200" kern="1200">
          <a:solidFill>
            <a:schemeClr val="tx1"/>
          </a:solidFill>
          <a:latin typeface="+mn-lt"/>
          <a:ea typeface="+mn-ea"/>
          <a:cs typeface="+mn-cs"/>
        </a:defRPr>
      </a:lvl4pPr>
      <a:lvl5pPr marL="8351764" algn="l" defTabSz="2087941" rtl="0" eaLnBrk="1" latinLnBrk="0" hangingPunct="1">
        <a:defRPr sz="8200" kern="1200">
          <a:solidFill>
            <a:schemeClr val="tx1"/>
          </a:solidFill>
          <a:latin typeface="+mn-lt"/>
          <a:ea typeface="+mn-ea"/>
          <a:cs typeface="+mn-cs"/>
        </a:defRPr>
      </a:lvl5pPr>
      <a:lvl6pPr marL="10439705" algn="l" defTabSz="2087941" rtl="0" eaLnBrk="1" latinLnBrk="0" hangingPunct="1">
        <a:defRPr sz="8200" kern="1200">
          <a:solidFill>
            <a:schemeClr val="tx1"/>
          </a:solidFill>
          <a:latin typeface="+mn-lt"/>
          <a:ea typeface="+mn-ea"/>
          <a:cs typeface="+mn-cs"/>
        </a:defRPr>
      </a:lvl6pPr>
      <a:lvl7pPr marL="12527646" algn="l" defTabSz="2087941" rtl="0" eaLnBrk="1" latinLnBrk="0" hangingPunct="1">
        <a:defRPr sz="8200" kern="1200">
          <a:solidFill>
            <a:schemeClr val="tx1"/>
          </a:solidFill>
          <a:latin typeface="+mn-lt"/>
          <a:ea typeface="+mn-ea"/>
          <a:cs typeface="+mn-cs"/>
        </a:defRPr>
      </a:lvl7pPr>
      <a:lvl8pPr marL="14615587" algn="l" defTabSz="2087941" rtl="0" eaLnBrk="1" latinLnBrk="0" hangingPunct="1">
        <a:defRPr sz="8200" kern="1200">
          <a:solidFill>
            <a:schemeClr val="tx1"/>
          </a:solidFill>
          <a:latin typeface="+mn-lt"/>
          <a:ea typeface="+mn-ea"/>
          <a:cs typeface="+mn-cs"/>
        </a:defRPr>
      </a:lvl8pPr>
      <a:lvl9pPr marL="16703528" algn="l" defTabSz="208794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Afgeronde rechthoek 121"/>
          <p:cNvSpPr/>
          <p:nvPr/>
        </p:nvSpPr>
        <p:spPr>
          <a:xfrm>
            <a:off x="945411" y="8366435"/>
            <a:ext cx="4116120" cy="687273"/>
          </a:xfrm>
          <a:prstGeom prst="roundRect">
            <a:avLst/>
          </a:prstGeom>
          <a:gradFill>
            <a:gsLst>
              <a:gs pos="42000">
                <a:srgbClr val="2A7571"/>
              </a:gs>
              <a:gs pos="87000">
                <a:srgbClr val="165B5E"/>
              </a:gs>
              <a:gs pos="13000">
                <a:srgbClr val="3E8E83"/>
              </a:gs>
            </a:gsLst>
            <a:lin ang="16200000" scaled="0"/>
          </a:gra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dirty="0">
              <a:latin typeface="Verdana" panose="020B0604030504040204" pitchFamily="34" charset="0"/>
              <a:ea typeface="Verdana" panose="020B0604030504040204" pitchFamily="34" charset="0"/>
              <a:cs typeface="Verdana" panose="020B0604030504040204" pitchFamily="34" charset="0"/>
            </a:endParaRPr>
          </a:p>
        </p:txBody>
      </p:sp>
      <p:sp>
        <p:nvSpPr>
          <p:cNvPr id="69" name="Afgeronde rechthoek 68"/>
          <p:cNvSpPr/>
          <p:nvPr/>
        </p:nvSpPr>
        <p:spPr>
          <a:xfrm>
            <a:off x="899043" y="34051371"/>
            <a:ext cx="2597772" cy="626385"/>
          </a:xfrm>
          <a:prstGeom prst="roundRect">
            <a:avLst/>
          </a:prstGeom>
          <a:gradFill>
            <a:gsLst>
              <a:gs pos="42000">
                <a:srgbClr val="2A7571"/>
              </a:gs>
              <a:gs pos="87000">
                <a:srgbClr val="165B5E"/>
              </a:gs>
              <a:gs pos="13000">
                <a:srgbClr val="3E8E83"/>
              </a:gs>
            </a:gsLst>
            <a:lin ang="16200000" scaled="0"/>
          </a:gra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latin typeface="Verdana" panose="020B0604030504040204" pitchFamily="34" charset="0"/>
              <a:ea typeface="Verdana" panose="020B0604030504040204" pitchFamily="34" charset="0"/>
              <a:cs typeface="Verdana" panose="020B0604030504040204" pitchFamily="34" charset="0"/>
            </a:endParaRPr>
          </a:p>
        </p:txBody>
      </p:sp>
      <p:sp>
        <p:nvSpPr>
          <p:cNvPr id="25" name="Afgeronde rechthoek 24"/>
          <p:cNvSpPr/>
          <p:nvPr/>
        </p:nvSpPr>
        <p:spPr>
          <a:xfrm>
            <a:off x="18688407" y="34679309"/>
            <a:ext cx="10853366" cy="5692729"/>
          </a:xfrm>
          <a:prstGeom prst="roundRect">
            <a:avLst>
              <a:gd name="adj" fmla="val 4166"/>
            </a:avLst>
          </a:prstGeom>
          <a:noFill/>
          <a:ln w="63500">
            <a:solidFill>
              <a:srgbClr val="165B5E"/>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BE">
              <a:latin typeface="Verdana" panose="020B0604030504040204" pitchFamily="34" charset="0"/>
              <a:ea typeface="Verdana" panose="020B0604030504040204" pitchFamily="34" charset="0"/>
              <a:cs typeface="Verdana" panose="020B0604030504040204" pitchFamily="34" charset="0"/>
            </a:endParaRPr>
          </a:p>
        </p:txBody>
      </p:sp>
      <p:sp>
        <p:nvSpPr>
          <p:cNvPr id="70" name="Afgeronde rechthoek 69"/>
          <p:cNvSpPr/>
          <p:nvPr/>
        </p:nvSpPr>
        <p:spPr>
          <a:xfrm>
            <a:off x="737606" y="9082473"/>
            <a:ext cx="28800000" cy="4195941"/>
          </a:xfrm>
          <a:prstGeom prst="roundRect">
            <a:avLst>
              <a:gd name="adj" fmla="val 8192"/>
            </a:avLst>
          </a:prstGeom>
          <a:noFill/>
          <a:ln w="63500">
            <a:solidFill>
              <a:srgbClr val="165B5E"/>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BE" dirty="0">
              <a:latin typeface="Verdana" panose="020B0604030504040204" pitchFamily="34" charset="0"/>
              <a:ea typeface="Verdana" panose="020B0604030504040204" pitchFamily="34" charset="0"/>
              <a:cs typeface="Verdana" panose="020B0604030504040204" pitchFamily="34" charset="0"/>
            </a:endParaRPr>
          </a:p>
        </p:txBody>
      </p:sp>
      <p:sp>
        <p:nvSpPr>
          <p:cNvPr id="8" name="Tekstvak 7"/>
          <p:cNvSpPr txBox="1"/>
          <p:nvPr/>
        </p:nvSpPr>
        <p:spPr>
          <a:xfrm>
            <a:off x="4876800" y="11567312"/>
            <a:ext cx="184731" cy="769441"/>
          </a:xfrm>
          <a:prstGeom prst="rect">
            <a:avLst/>
          </a:prstGeom>
          <a:noFill/>
        </p:spPr>
        <p:txBody>
          <a:bodyPr wrap="none" rtlCol="0">
            <a:spAutoFit/>
          </a:bodyPr>
          <a:lstStyle/>
          <a:p>
            <a:endParaRPr lang="nl-BE" sz="4400" dirty="0">
              <a:latin typeface="Verdana" panose="020B0604030504040204" pitchFamily="34" charset="0"/>
              <a:ea typeface="Verdana" panose="020B0604030504040204" pitchFamily="34" charset="0"/>
              <a:cs typeface="Verdana" panose="020B0604030504040204" pitchFamily="34" charset="0"/>
            </a:endParaRPr>
          </a:p>
        </p:txBody>
      </p:sp>
      <p:sp>
        <p:nvSpPr>
          <p:cNvPr id="27" name="Tekstvak 26"/>
          <p:cNvSpPr txBox="1"/>
          <p:nvPr/>
        </p:nvSpPr>
        <p:spPr>
          <a:xfrm>
            <a:off x="920468" y="33985071"/>
            <a:ext cx="2576346" cy="784830"/>
          </a:xfrm>
          <a:prstGeom prst="rect">
            <a:avLst/>
          </a:prstGeom>
          <a:noFill/>
        </p:spPr>
        <p:txBody>
          <a:bodyPr wrap="none" rtlCol="0">
            <a:spAutoFit/>
          </a:bodyPr>
          <a:lstStyle/>
          <a:p>
            <a:r>
              <a:rPr lang="nl-BE" sz="4500" b="1" dirty="0" err="1">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Results</a:t>
            </a:r>
            <a:endParaRPr lang="nl-BE" sz="4500" b="1" dirty="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98" name="Afgeronde rechthoek 97"/>
          <p:cNvSpPr/>
          <p:nvPr/>
        </p:nvSpPr>
        <p:spPr>
          <a:xfrm>
            <a:off x="737607" y="34699556"/>
            <a:ext cx="17681881" cy="5672482"/>
          </a:xfrm>
          <a:prstGeom prst="roundRect">
            <a:avLst>
              <a:gd name="adj" fmla="val 4424"/>
            </a:avLst>
          </a:prstGeom>
          <a:noFill/>
          <a:ln w="63500">
            <a:solidFill>
              <a:srgbClr val="165B5E"/>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BE" dirty="0">
              <a:latin typeface="Verdana" panose="020B0604030504040204" pitchFamily="34" charset="0"/>
              <a:ea typeface="Verdana" panose="020B0604030504040204" pitchFamily="34" charset="0"/>
              <a:cs typeface="Verdana" panose="020B0604030504040204" pitchFamily="34" charset="0"/>
            </a:endParaRPr>
          </a:p>
        </p:txBody>
      </p:sp>
      <p:sp>
        <p:nvSpPr>
          <p:cNvPr id="103" name="Afgeronde rechthoek 102"/>
          <p:cNvSpPr/>
          <p:nvPr/>
        </p:nvSpPr>
        <p:spPr>
          <a:xfrm>
            <a:off x="1047121" y="13486572"/>
            <a:ext cx="6867519" cy="706548"/>
          </a:xfrm>
          <a:prstGeom prst="roundRect">
            <a:avLst/>
          </a:prstGeom>
          <a:gradFill>
            <a:gsLst>
              <a:gs pos="42000">
                <a:srgbClr val="2A7571"/>
              </a:gs>
              <a:gs pos="87000">
                <a:srgbClr val="165B5E"/>
              </a:gs>
              <a:gs pos="13000">
                <a:srgbClr val="3E8E83"/>
              </a:gs>
            </a:gsLst>
            <a:lin ang="16200000" scaled="0"/>
          </a:gra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dirty="0">
              <a:latin typeface="Verdana" panose="020B0604030504040204" pitchFamily="34" charset="0"/>
              <a:ea typeface="Verdana" panose="020B0604030504040204" pitchFamily="34" charset="0"/>
              <a:cs typeface="Verdana" panose="020B0604030504040204" pitchFamily="34" charset="0"/>
            </a:endParaRPr>
          </a:p>
        </p:txBody>
      </p:sp>
      <p:sp>
        <p:nvSpPr>
          <p:cNvPr id="104" name="Tekstvak 103"/>
          <p:cNvSpPr txBox="1"/>
          <p:nvPr/>
        </p:nvSpPr>
        <p:spPr>
          <a:xfrm>
            <a:off x="1047121" y="13484185"/>
            <a:ext cx="7148695" cy="784830"/>
          </a:xfrm>
          <a:prstGeom prst="rect">
            <a:avLst/>
          </a:prstGeom>
          <a:noFill/>
        </p:spPr>
        <p:txBody>
          <a:bodyPr wrap="square" rtlCol="0">
            <a:spAutoFit/>
          </a:bodyPr>
          <a:lstStyle/>
          <a:p>
            <a:r>
              <a:rPr lang="nl-BE" sz="4500" b="1" dirty="0" err="1"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Materials</a:t>
            </a:r>
            <a:r>
              <a:rPr lang="nl-BE" sz="4500" b="1" dirty="0"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&amp; </a:t>
            </a:r>
            <a:r>
              <a:rPr lang="nl-BE" sz="4500" b="1" dirty="0" err="1"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Methods</a:t>
            </a:r>
            <a:endParaRPr lang="nl-BE" sz="4500" b="1" dirty="0"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112" name="Afgeronde rechthoek 111"/>
          <p:cNvSpPr/>
          <p:nvPr/>
        </p:nvSpPr>
        <p:spPr>
          <a:xfrm>
            <a:off x="737607" y="14222753"/>
            <a:ext cx="28800000" cy="19512217"/>
          </a:xfrm>
          <a:prstGeom prst="roundRect">
            <a:avLst>
              <a:gd name="adj" fmla="val 1729"/>
            </a:avLst>
          </a:prstGeom>
          <a:noFill/>
          <a:ln w="63500">
            <a:solidFill>
              <a:srgbClr val="165B5E"/>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BE" dirty="0">
              <a:latin typeface="Verdana" panose="020B0604030504040204" pitchFamily="34" charset="0"/>
              <a:ea typeface="Verdana" panose="020B0604030504040204" pitchFamily="34" charset="0"/>
              <a:cs typeface="Verdana" panose="020B0604030504040204" pitchFamily="34" charset="0"/>
            </a:endParaRPr>
          </a:p>
        </p:txBody>
      </p:sp>
      <p:sp>
        <p:nvSpPr>
          <p:cNvPr id="121" name="Tekstvak 120"/>
          <p:cNvSpPr txBox="1"/>
          <p:nvPr/>
        </p:nvSpPr>
        <p:spPr>
          <a:xfrm>
            <a:off x="889171" y="8346225"/>
            <a:ext cx="4502131" cy="784830"/>
          </a:xfrm>
          <a:prstGeom prst="rect">
            <a:avLst/>
          </a:prstGeom>
          <a:noFill/>
        </p:spPr>
        <p:txBody>
          <a:bodyPr wrap="square" rtlCol="0">
            <a:spAutoFit/>
          </a:bodyPr>
          <a:lstStyle/>
          <a:p>
            <a:r>
              <a:rPr lang="nl-BE" sz="4500" b="1" dirty="0"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Introduction</a:t>
            </a:r>
          </a:p>
        </p:txBody>
      </p:sp>
      <p:sp>
        <p:nvSpPr>
          <p:cNvPr id="123" name="Afgeronde rechthoek 122"/>
          <p:cNvSpPr/>
          <p:nvPr/>
        </p:nvSpPr>
        <p:spPr>
          <a:xfrm>
            <a:off x="18763560" y="34039418"/>
            <a:ext cx="3668807" cy="602927"/>
          </a:xfrm>
          <a:prstGeom prst="roundRect">
            <a:avLst/>
          </a:prstGeom>
          <a:gradFill>
            <a:gsLst>
              <a:gs pos="42000">
                <a:srgbClr val="2A7571"/>
              </a:gs>
              <a:gs pos="87000">
                <a:srgbClr val="165B5E"/>
              </a:gs>
              <a:gs pos="13000">
                <a:srgbClr val="3E8E83"/>
              </a:gs>
            </a:gsLst>
            <a:lin ang="16200000" scaled="0"/>
          </a:gra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dirty="0">
              <a:latin typeface="Verdana" panose="020B0604030504040204" pitchFamily="34" charset="0"/>
              <a:ea typeface="Verdana" panose="020B0604030504040204" pitchFamily="34" charset="0"/>
              <a:cs typeface="Verdana" panose="020B0604030504040204" pitchFamily="34" charset="0"/>
            </a:endParaRPr>
          </a:p>
        </p:txBody>
      </p:sp>
      <p:sp>
        <p:nvSpPr>
          <p:cNvPr id="124" name="Tekstvak 123"/>
          <p:cNvSpPr txBox="1"/>
          <p:nvPr/>
        </p:nvSpPr>
        <p:spPr>
          <a:xfrm>
            <a:off x="18763560" y="33936129"/>
            <a:ext cx="3731168" cy="784830"/>
          </a:xfrm>
          <a:prstGeom prst="rect">
            <a:avLst/>
          </a:prstGeom>
          <a:noFill/>
        </p:spPr>
        <p:txBody>
          <a:bodyPr wrap="square" rtlCol="0">
            <a:spAutoFit/>
          </a:bodyPr>
          <a:lstStyle/>
          <a:p>
            <a:r>
              <a:rPr lang="nl-BE" sz="4500" b="1" dirty="0" err="1"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Conclusion</a:t>
            </a:r>
            <a:endParaRPr lang="nl-BE" sz="4500" b="1" dirty="0"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15" name="Tekstvak 6"/>
          <p:cNvSpPr txBox="1"/>
          <p:nvPr/>
        </p:nvSpPr>
        <p:spPr>
          <a:xfrm>
            <a:off x="6288838" y="5511781"/>
            <a:ext cx="17697537" cy="2800767"/>
          </a:xfrm>
          <a:prstGeom prst="rect">
            <a:avLst/>
          </a:prstGeom>
          <a:noFill/>
        </p:spPr>
        <p:txBody>
          <a:bodyPr wrap="none" rtlCol="0">
            <a:spAutoFit/>
          </a:bodyPr>
          <a:lstStyle/>
          <a:p>
            <a:pPr algn="ctr"/>
            <a:r>
              <a:rPr lang="nl-NL" sz="3600" dirty="0"/>
              <a:t>M. </a:t>
            </a:r>
            <a:r>
              <a:rPr lang="nl-NL" sz="3600" dirty="0" smtClean="0"/>
              <a:t>Lemmens</a:t>
            </a:r>
            <a:r>
              <a:rPr lang="nl-NL" sz="3600" baseline="30000" dirty="0" smtClean="0"/>
              <a:t>1</a:t>
            </a:r>
            <a:r>
              <a:rPr lang="nl-NL" sz="3600" dirty="0" smtClean="0"/>
              <a:t>, </a:t>
            </a:r>
            <a:r>
              <a:rPr lang="nl-NL" sz="3600" dirty="0"/>
              <a:t>R. Thoelen</a:t>
            </a:r>
            <a:r>
              <a:rPr lang="nl-NL" sz="3600" baseline="30000" dirty="0"/>
              <a:t>1,2</a:t>
            </a:r>
            <a:r>
              <a:rPr lang="nl-NL" sz="3600" dirty="0"/>
              <a:t>, T. Vandenryt</a:t>
            </a:r>
            <a:r>
              <a:rPr lang="nl-NL" sz="3600" baseline="30000" dirty="0"/>
              <a:t>1</a:t>
            </a:r>
            <a:r>
              <a:rPr lang="nl-NL" sz="3600" dirty="0" smtClean="0"/>
              <a:t>, </a:t>
            </a:r>
            <a:r>
              <a:rPr lang="nl-NL" sz="3600" dirty="0"/>
              <a:t>W. De Raedt</a:t>
            </a:r>
            <a:r>
              <a:rPr lang="nl-NL" sz="3600" baseline="30000" dirty="0"/>
              <a:t>3</a:t>
            </a:r>
            <a:r>
              <a:rPr lang="nl-NL" sz="3600" dirty="0"/>
              <a:t>, L.Grieten</a:t>
            </a:r>
            <a:r>
              <a:rPr lang="nl-NL" sz="3600" baseline="30000" dirty="0"/>
              <a:t>4,5</a:t>
            </a:r>
            <a:endParaRPr lang="en-US" sz="3600" dirty="0"/>
          </a:p>
          <a:p>
            <a:pPr algn="ctr"/>
            <a:r>
              <a:rPr lang="nl-NL" sz="2800" baseline="30000" dirty="0"/>
              <a:t>1</a:t>
            </a:r>
            <a:r>
              <a:rPr lang="nl-NL" sz="2800" dirty="0"/>
              <a:t>Hasselt University, </a:t>
            </a:r>
            <a:r>
              <a:rPr lang="nl-NL" sz="2800" dirty="0" err="1"/>
              <a:t>Institute</a:t>
            </a:r>
            <a:r>
              <a:rPr lang="nl-NL" sz="2800" dirty="0"/>
              <a:t> </a:t>
            </a:r>
            <a:r>
              <a:rPr lang="nl-NL" sz="2800" dirty="0" err="1"/>
              <a:t>for</a:t>
            </a:r>
            <a:r>
              <a:rPr lang="nl-NL" sz="2800" dirty="0"/>
              <a:t> </a:t>
            </a:r>
            <a:r>
              <a:rPr lang="nl-NL" sz="2800" dirty="0" err="1"/>
              <a:t>materials</a:t>
            </a:r>
            <a:r>
              <a:rPr lang="nl-NL" sz="2800" dirty="0"/>
              <a:t> research, </a:t>
            </a:r>
            <a:r>
              <a:rPr lang="nl-NL" sz="2800" dirty="0" smtClean="0"/>
              <a:t>Wetenschapspark 1; 3590 Diepenbeek, Belgium</a:t>
            </a:r>
            <a:endParaRPr lang="en-US" sz="2800" dirty="0" smtClean="0"/>
          </a:p>
          <a:p>
            <a:pPr algn="ctr"/>
            <a:r>
              <a:rPr lang="nl-NL" sz="2800" baseline="30000" dirty="0" smtClean="0"/>
              <a:t>2</a:t>
            </a:r>
            <a:r>
              <a:rPr lang="nl-NL" sz="2800" dirty="0" smtClean="0"/>
              <a:t>IMEC vzw </a:t>
            </a:r>
            <a:r>
              <a:rPr lang="nl-NL" sz="2800" dirty="0" err="1" smtClean="0"/>
              <a:t>division</a:t>
            </a:r>
            <a:r>
              <a:rPr lang="nl-NL" sz="2800" dirty="0" smtClean="0"/>
              <a:t> IMOMEC, wetenschapspark 1, 3590 Diepenbeek; Belgium</a:t>
            </a:r>
            <a:endParaRPr lang="en-US" sz="2800" dirty="0" smtClean="0"/>
          </a:p>
          <a:p>
            <a:pPr algn="ctr"/>
            <a:r>
              <a:rPr lang="nl-NL" sz="2800" baseline="30000" dirty="0" smtClean="0"/>
              <a:t>3</a:t>
            </a:r>
            <a:r>
              <a:rPr lang="nl-NL" sz="2800" dirty="0" smtClean="0"/>
              <a:t>IMEC vzw MCP-HDIP Group, Kapeldreef 75, B-3001 Leuven, Belgium</a:t>
            </a:r>
            <a:endParaRPr lang="en-US" sz="2800" dirty="0" smtClean="0"/>
          </a:p>
          <a:p>
            <a:pPr algn="ctr"/>
            <a:r>
              <a:rPr lang="en-GB" sz="2800" baseline="30000" dirty="0" smtClean="0"/>
              <a:t>4</a:t>
            </a:r>
            <a:r>
              <a:rPr lang="en-GB" sz="2800" dirty="0" smtClean="0"/>
              <a:t>Ziekenhuis Oost-Limburg; Department of Cardiology, </a:t>
            </a:r>
            <a:r>
              <a:rPr lang="en-GB" sz="2800" dirty="0" err="1" smtClean="0"/>
              <a:t>Schiepse</a:t>
            </a:r>
            <a:r>
              <a:rPr lang="en-GB" sz="2800" dirty="0" smtClean="0"/>
              <a:t> </a:t>
            </a:r>
            <a:r>
              <a:rPr lang="en-GB" sz="2800" dirty="0" err="1" smtClean="0"/>
              <a:t>Bos</a:t>
            </a:r>
            <a:r>
              <a:rPr lang="en-GB" sz="2800" dirty="0" smtClean="0"/>
              <a:t> 6, 3600 Genk, Belgium</a:t>
            </a:r>
            <a:endParaRPr lang="en-US" sz="2800" dirty="0" smtClean="0"/>
          </a:p>
          <a:p>
            <a:pPr algn="ctr"/>
            <a:r>
              <a:rPr lang="en-GB" sz="2800" baseline="30000" dirty="0" smtClean="0"/>
              <a:t>5</a:t>
            </a:r>
            <a:r>
              <a:rPr lang="en-GB" sz="2800" dirty="0" smtClean="0"/>
              <a:t>Hasselt University; Mobile Health Unit, Faculty of Medicine and Life Sciences, </a:t>
            </a:r>
            <a:r>
              <a:rPr lang="en-GB" sz="2800" dirty="0" err="1" smtClean="0"/>
              <a:t>Martelarenlaan</a:t>
            </a:r>
            <a:r>
              <a:rPr lang="en-GB" sz="2800" dirty="0" smtClean="0"/>
              <a:t> 42, 3500 Hasselt, Belgium</a:t>
            </a:r>
            <a:endParaRPr lang="en-US" sz="2800" dirty="0"/>
          </a:p>
        </p:txBody>
      </p:sp>
      <p:sp>
        <p:nvSpPr>
          <p:cNvPr id="16" name="TextBox 15"/>
          <p:cNvSpPr txBox="1"/>
          <p:nvPr/>
        </p:nvSpPr>
        <p:spPr>
          <a:xfrm>
            <a:off x="889171" y="9152855"/>
            <a:ext cx="28390574" cy="3970318"/>
          </a:xfrm>
          <a:prstGeom prst="rect">
            <a:avLst/>
          </a:prstGeom>
          <a:noFill/>
        </p:spPr>
        <p:txBody>
          <a:bodyPr wrap="square" rtlCol="0">
            <a:spAutoFit/>
          </a:bodyPr>
          <a:lstStyle/>
          <a:p>
            <a:r>
              <a:rPr lang="en-GB" sz="3600" dirty="0" smtClean="0">
                <a:latin typeface="Verdana" panose="020B0604030504040204" pitchFamily="34" charset="0"/>
                <a:ea typeface="Verdana" panose="020B0604030504040204" pitchFamily="34" charset="0"/>
                <a:cs typeface="Verdana" panose="020B0604030504040204" pitchFamily="34" charset="0"/>
              </a:rPr>
              <a:t>Monitoring and analysing of </a:t>
            </a:r>
            <a:r>
              <a:rPr lang="en-GB" sz="3600" b="1" dirty="0" smtClean="0">
                <a:latin typeface="Verdana" panose="020B0604030504040204" pitchFamily="34" charset="0"/>
                <a:ea typeface="Verdana" panose="020B0604030504040204" pitchFamily="34" charset="0"/>
                <a:cs typeface="Verdana" panose="020B0604030504040204" pitchFamily="34" charset="0"/>
              </a:rPr>
              <a:t>chronic wounds</a:t>
            </a:r>
            <a:r>
              <a:rPr lang="en-GB" sz="3600" dirty="0" smtClean="0">
                <a:latin typeface="Verdana" panose="020B0604030504040204" pitchFamily="34" charset="0"/>
                <a:ea typeface="Verdana" panose="020B0604030504040204" pitchFamily="34" charset="0"/>
                <a:cs typeface="Verdana" panose="020B0604030504040204" pitchFamily="34" charset="0"/>
              </a:rPr>
              <a:t> is still primarily based on visual inspections and interpretations of medical professionals. By maintaining this method, there is a chance of misinterpretation due to diverse ways of examining the wound. Further, for each assessment the wound dressing needs to be removed, which results into an intermission of the healing process. The </a:t>
            </a:r>
            <a:r>
              <a:rPr lang="en-GB" sz="3600" b="1" dirty="0">
                <a:latin typeface="Verdana" panose="020B0604030504040204" pitchFamily="34" charset="0"/>
                <a:ea typeface="Verdana" panose="020B0604030504040204" pitchFamily="34" charset="0"/>
                <a:cs typeface="Verdana" panose="020B0604030504040204" pitchFamily="34" charset="0"/>
              </a:rPr>
              <a:t>Bioelectrical Impedance Spectroscopy (BIS)</a:t>
            </a:r>
            <a:r>
              <a:rPr lang="en-GB" sz="3600" dirty="0">
                <a:latin typeface="Verdana" panose="020B0604030504040204" pitchFamily="34" charset="0"/>
                <a:ea typeface="Verdana" panose="020B0604030504040204" pitchFamily="34" charset="0"/>
                <a:cs typeface="Verdana" panose="020B0604030504040204" pitchFamily="34" charset="0"/>
              </a:rPr>
              <a:t> technique </a:t>
            </a:r>
            <a:r>
              <a:rPr lang="en-GB" sz="3600" dirty="0" smtClean="0">
                <a:latin typeface="Verdana" panose="020B0604030504040204" pitchFamily="34" charset="0"/>
                <a:ea typeface="Verdana" panose="020B0604030504040204" pitchFamily="34" charset="0"/>
                <a:cs typeface="Verdana" panose="020B0604030504040204" pitchFamily="34" charset="0"/>
              </a:rPr>
              <a:t>is tested to observe a difference </a:t>
            </a:r>
            <a:r>
              <a:rPr lang="en-GB" sz="3600" dirty="0">
                <a:latin typeface="Verdana" panose="020B0604030504040204" pitchFamily="34" charset="0"/>
                <a:ea typeface="Verdana" panose="020B0604030504040204" pitchFamily="34" charset="0"/>
                <a:cs typeface="Verdana" panose="020B0604030504040204" pitchFamily="34" charset="0"/>
              </a:rPr>
              <a:t>in impedance between a dry- and festering </a:t>
            </a:r>
            <a:r>
              <a:rPr lang="en-GB" sz="3600" dirty="0" smtClean="0">
                <a:latin typeface="Verdana" panose="020B0604030504040204" pitchFamily="34" charset="0"/>
                <a:ea typeface="Verdana" panose="020B0604030504040204" pitchFamily="34" charset="0"/>
                <a:cs typeface="Verdana" panose="020B0604030504040204" pitchFamily="34" charset="0"/>
              </a:rPr>
              <a:t>wound. By injecting a solution of 0.9 % </a:t>
            </a:r>
            <a:r>
              <a:rPr lang="en-GB" sz="3600" dirty="0" err="1" smtClean="0">
                <a:latin typeface="Verdana" panose="020B0604030504040204" pitchFamily="34" charset="0"/>
                <a:ea typeface="Verdana" panose="020B0604030504040204" pitchFamily="34" charset="0"/>
                <a:cs typeface="Verdana" panose="020B0604030504040204" pitchFamily="34" charset="0"/>
              </a:rPr>
              <a:t>NaCl</a:t>
            </a:r>
            <a:r>
              <a:rPr lang="en-GB" sz="3600" dirty="0" smtClean="0">
                <a:latin typeface="Verdana" panose="020B0604030504040204" pitchFamily="34" charset="0"/>
                <a:ea typeface="Verdana" panose="020B0604030504040204" pitchFamily="34" charset="0"/>
                <a:cs typeface="Verdana" panose="020B0604030504040204" pitchFamily="34" charset="0"/>
              </a:rPr>
              <a:t> into a wound, representing the fluid in a festering wound, the fluctuations of impedance magnitude is measured. This </a:t>
            </a:r>
            <a:r>
              <a:rPr lang="en-GB" sz="3600" dirty="0">
                <a:latin typeface="Verdana" panose="020B0604030504040204" pitchFamily="34" charset="0"/>
                <a:ea typeface="Verdana" panose="020B0604030504040204" pitchFamily="34" charset="0"/>
                <a:cs typeface="Verdana" panose="020B0604030504040204" pitchFamily="34" charset="0"/>
              </a:rPr>
              <a:t>information in turn can be used to </a:t>
            </a:r>
            <a:r>
              <a:rPr lang="en-GB" sz="3600" dirty="0" smtClean="0">
                <a:latin typeface="Verdana" panose="020B0604030504040204" pitchFamily="34" charset="0"/>
                <a:ea typeface="Verdana" panose="020B0604030504040204" pitchFamily="34" charset="0"/>
                <a:cs typeface="Verdana" panose="020B0604030504040204" pitchFamily="34" charset="0"/>
              </a:rPr>
              <a:t>alter the conditions in which a wound is healing </a:t>
            </a:r>
            <a:r>
              <a:rPr lang="en-GB" sz="3600" dirty="0">
                <a:latin typeface="Verdana" panose="020B0604030504040204" pitchFamily="34" charset="0"/>
                <a:ea typeface="Verdana" panose="020B0604030504040204" pitchFamily="34" charset="0"/>
                <a:cs typeface="Verdana" panose="020B0604030504040204" pitchFamily="34" charset="0"/>
              </a:rPr>
              <a:t>so an </a:t>
            </a:r>
            <a:r>
              <a:rPr lang="en-GB" sz="3600" b="1" dirty="0">
                <a:latin typeface="Verdana" panose="020B0604030504040204" pitchFamily="34" charset="0"/>
                <a:ea typeface="Verdana" panose="020B0604030504040204" pitchFamily="34" charset="0"/>
                <a:cs typeface="Verdana" panose="020B0604030504040204" pitchFamily="34" charset="0"/>
              </a:rPr>
              <a:t>optimal state of healing </a:t>
            </a:r>
            <a:r>
              <a:rPr lang="en-GB" sz="3600" dirty="0">
                <a:latin typeface="Verdana" panose="020B0604030504040204" pitchFamily="34" charset="0"/>
                <a:ea typeface="Verdana" panose="020B0604030504040204" pitchFamily="34" charset="0"/>
                <a:cs typeface="Verdana" panose="020B0604030504040204" pitchFamily="34" charset="0"/>
              </a:rPr>
              <a:t>can be realized.</a:t>
            </a:r>
          </a:p>
        </p:txBody>
      </p:sp>
      <p:grpSp>
        <p:nvGrpSpPr>
          <p:cNvPr id="20" name="Group 19"/>
          <p:cNvGrpSpPr/>
          <p:nvPr/>
        </p:nvGrpSpPr>
        <p:grpSpPr>
          <a:xfrm>
            <a:off x="22396997" y="30703362"/>
            <a:ext cx="4379991" cy="2764936"/>
            <a:chOff x="22032063" y="30463717"/>
            <a:chExt cx="5290110" cy="3494649"/>
          </a:xfrm>
        </p:grpSpPr>
        <p:pic>
          <p:nvPicPr>
            <p:cNvPr id="21" name="Picture 3" descr="untitled6"/>
            <p:cNvPicPr>
              <a:picLocks noChangeAspect="1" noChangeArrowheads="1"/>
            </p:cNvPicPr>
            <p:nvPr/>
          </p:nvPicPr>
          <p:blipFill rotWithShape="1">
            <a:blip r:embed="rId3">
              <a:extLst>
                <a:ext uri="{28A0092B-C50C-407E-A947-70E740481C1C}">
                  <a14:useLocalDpi xmlns:a14="http://schemas.microsoft.com/office/drawing/2010/main" val="0"/>
                </a:ext>
              </a:extLst>
            </a:blip>
            <a:srcRect t="7217"/>
            <a:stretch/>
          </p:blipFill>
          <p:spPr bwMode="auto">
            <a:xfrm>
              <a:off x="22032063" y="30463717"/>
              <a:ext cx="5290110" cy="349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1"/>
            <p:cNvSpPr/>
            <p:nvPr/>
          </p:nvSpPr>
          <p:spPr>
            <a:xfrm>
              <a:off x="23180517" y="31690968"/>
              <a:ext cx="3310359" cy="1701478"/>
            </a:xfrm>
            <a:prstGeom prst="ellipse">
              <a:avLst/>
            </a:prstGeom>
            <a:noFill/>
            <a:ln w="19050">
              <a:solidFill>
                <a:srgbClr val="C00000"/>
              </a:solidFill>
              <a:prstDash val="lgDash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Verdana" panose="020B0604030504040204" pitchFamily="34" charset="0"/>
                <a:ea typeface="Verdana" panose="020B0604030504040204" pitchFamily="34" charset="0"/>
                <a:cs typeface="Verdana" panose="020B0604030504040204" pitchFamily="34" charset="0"/>
              </a:endParaRPr>
            </a:p>
          </p:txBody>
        </p:sp>
      </p:gr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031" y="34752701"/>
            <a:ext cx="10066314" cy="5566191"/>
          </a:xfrm>
          <a:prstGeom prst="rect">
            <a:avLst/>
          </a:prstGeom>
        </p:spPr>
      </p:pic>
      <p:sp>
        <p:nvSpPr>
          <p:cNvPr id="24" name="TextBox 23"/>
          <p:cNvSpPr txBox="1"/>
          <p:nvPr/>
        </p:nvSpPr>
        <p:spPr>
          <a:xfrm>
            <a:off x="11196885" y="35905766"/>
            <a:ext cx="7073055" cy="2862322"/>
          </a:xfrm>
          <a:prstGeom prst="rect">
            <a:avLst/>
          </a:prstGeom>
          <a:noFill/>
        </p:spPr>
        <p:txBody>
          <a:bodyPr wrap="square" rtlCol="0">
            <a:spAutoFit/>
          </a:bodyPr>
          <a:lstStyle/>
          <a:p>
            <a:r>
              <a:rPr lang="en-GB" sz="3600" dirty="0" smtClean="0"/>
              <a:t>The incision made with a depth of </a:t>
            </a:r>
            <a:r>
              <a:rPr lang="en-GB" sz="3600" dirty="0" smtClean="0"/>
              <a:t>1.5 cm </a:t>
            </a:r>
            <a:r>
              <a:rPr lang="en-GB" sz="3600" dirty="0" smtClean="0"/>
              <a:t>resulted in a increase of impedance magnitude. After injecting a solution of </a:t>
            </a:r>
            <a:r>
              <a:rPr lang="en-GB" sz="3600" dirty="0" smtClean="0"/>
              <a:t>0.9 % </a:t>
            </a:r>
            <a:r>
              <a:rPr lang="en-GB" sz="3600" dirty="0" err="1" smtClean="0"/>
              <a:t>NaCl</a:t>
            </a:r>
            <a:r>
              <a:rPr lang="en-GB" sz="3600" dirty="0" smtClean="0"/>
              <a:t>, the impedance showed a decrease.</a:t>
            </a:r>
          </a:p>
        </p:txBody>
      </p:sp>
      <p:sp>
        <p:nvSpPr>
          <p:cNvPr id="26" name="TextBox 25"/>
          <p:cNvSpPr txBox="1"/>
          <p:nvPr/>
        </p:nvSpPr>
        <p:spPr>
          <a:xfrm>
            <a:off x="18801765" y="34896274"/>
            <a:ext cx="10626649" cy="4524315"/>
          </a:xfrm>
          <a:prstGeom prst="rect">
            <a:avLst/>
          </a:prstGeom>
          <a:noFill/>
        </p:spPr>
        <p:txBody>
          <a:bodyPr wrap="square" rtlCol="0">
            <a:spAutoFit/>
          </a:bodyPr>
          <a:lstStyle/>
          <a:p>
            <a:r>
              <a:rPr lang="en-GB" sz="3600" dirty="0" smtClean="0"/>
              <a:t>Firstly, the printed electrode sensor array can be used to indicate changes in bio-impedance. With the experiment an increase </a:t>
            </a:r>
            <a:r>
              <a:rPr lang="en-GB" sz="3600" dirty="0"/>
              <a:t>in impedance magnitude was observed after </a:t>
            </a:r>
            <a:r>
              <a:rPr lang="en-GB" sz="3600" dirty="0" smtClean="0"/>
              <a:t>incision. In </a:t>
            </a:r>
            <a:r>
              <a:rPr lang="en-GB" sz="3600" dirty="0"/>
              <a:t>contrast, filling of the previously made incision showed a decrease in impedance magnitude, supporting the fact that dry- and festering wounds are characterized by high- and low impedance values respectively.</a:t>
            </a:r>
            <a:endParaRPr lang="en-GB" sz="3600" dirty="0">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7700" y="29278675"/>
            <a:ext cx="9352315" cy="4042552"/>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42070" y="16255992"/>
            <a:ext cx="9048898" cy="3730396"/>
          </a:xfrm>
          <a:prstGeom prst="rect">
            <a:avLst/>
          </a:prstGeom>
        </p:spPr>
      </p:pic>
      <p:grpSp>
        <p:nvGrpSpPr>
          <p:cNvPr id="30" name="Group 29"/>
          <p:cNvGrpSpPr/>
          <p:nvPr/>
        </p:nvGrpSpPr>
        <p:grpSpPr>
          <a:xfrm>
            <a:off x="21633750" y="24646252"/>
            <a:ext cx="4705250" cy="3278308"/>
            <a:chOff x="16815040" y="30231687"/>
            <a:chExt cx="4690722" cy="3268185"/>
          </a:xfrm>
        </p:grpSpPr>
        <p:pic>
          <p:nvPicPr>
            <p:cNvPr id="31" name="Picture 30"/>
            <p:cNvPicPr>
              <a:picLocks noChangeAspect="1"/>
            </p:cNvPicPr>
            <p:nvPr/>
          </p:nvPicPr>
          <p:blipFill rotWithShape="1">
            <a:blip r:embed="rId7">
              <a:extLst>
                <a:ext uri="{28A0092B-C50C-407E-A947-70E740481C1C}">
                  <a14:useLocalDpi xmlns:a14="http://schemas.microsoft.com/office/drawing/2010/main" val="0"/>
                </a:ext>
              </a:extLst>
            </a:blip>
            <a:srcRect l="9694" b="13148"/>
            <a:stretch/>
          </p:blipFill>
          <p:spPr>
            <a:xfrm rot="16200000">
              <a:off x="18757148" y="30241079"/>
              <a:ext cx="2055788" cy="3441440"/>
            </a:xfrm>
            <a:prstGeom prst="rect">
              <a:avLst/>
            </a:prstGeom>
          </p:spPr>
        </p:pic>
        <p:pic>
          <p:nvPicPr>
            <p:cNvPr id="32" name="Picture 31"/>
            <p:cNvPicPr>
              <a:picLocks noChangeAspect="1"/>
            </p:cNvPicPr>
            <p:nvPr/>
          </p:nvPicPr>
          <p:blipFill rotWithShape="1">
            <a:blip r:embed="rId8">
              <a:extLst>
                <a:ext uri="{28A0092B-C50C-407E-A947-70E740481C1C}">
                  <a14:useLocalDpi xmlns:a14="http://schemas.microsoft.com/office/drawing/2010/main" val="0"/>
                </a:ext>
              </a:extLst>
            </a:blip>
            <a:srcRect l="-2165" t="69166" r="69762" b="-1329"/>
            <a:stretch/>
          </p:blipFill>
          <p:spPr>
            <a:xfrm flipH="1">
              <a:off x="16815040" y="30231687"/>
              <a:ext cx="4656669" cy="3268185"/>
            </a:xfrm>
            <a:prstGeom prst="rect">
              <a:avLst/>
            </a:prstGeom>
          </p:spPr>
        </p:pic>
      </p:grpSp>
      <p:sp>
        <p:nvSpPr>
          <p:cNvPr id="6" name="TextBox 5"/>
          <p:cNvSpPr txBox="1"/>
          <p:nvPr/>
        </p:nvSpPr>
        <p:spPr>
          <a:xfrm>
            <a:off x="10764137" y="21245940"/>
            <a:ext cx="8804764" cy="3970318"/>
          </a:xfrm>
          <a:prstGeom prst="rect">
            <a:avLst/>
          </a:prstGeom>
          <a:noFill/>
        </p:spPr>
        <p:txBody>
          <a:bodyPr wrap="square" rtlCol="0">
            <a:spAutoFit/>
          </a:bodyPr>
          <a:lstStyle/>
          <a:p>
            <a:r>
              <a:rPr lang="en-GB" sz="3600" dirty="0" smtClean="0"/>
              <a:t>A </a:t>
            </a:r>
            <a:r>
              <a:rPr lang="en-GB" sz="3600" b="1" dirty="0" smtClean="0"/>
              <a:t>prediction </a:t>
            </a:r>
            <a:r>
              <a:rPr lang="en-GB" sz="3600" b="1" dirty="0"/>
              <a:t>model</a:t>
            </a:r>
            <a:r>
              <a:rPr lang="en-GB" sz="3600" dirty="0"/>
              <a:t> is made and can be used to compare new measurements done by the impedance sensor. Predictive features, those who are used in the training dataset to predict the model, need to be extracted from measurements of chronic wounds by the use of the developed impedance sensor</a:t>
            </a:r>
            <a:r>
              <a:rPr lang="en-GB" sz="3600" dirty="0" smtClean="0"/>
              <a:t>.</a:t>
            </a:r>
            <a:endParaRPr lang="en-GB" sz="3600" dirty="0"/>
          </a:p>
        </p:txBody>
      </p:sp>
      <p:sp>
        <p:nvSpPr>
          <p:cNvPr id="7" name="TextBox 6"/>
          <p:cNvSpPr txBox="1"/>
          <p:nvPr/>
        </p:nvSpPr>
        <p:spPr>
          <a:xfrm>
            <a:off x="1728317" y="16354885"/>
            <a:ext cx="7806575" cy="12280285"/>
          </a:xfrm>
          <a:prstGeom prst="rect">
            <a:avLst/>
          </a:prstGeom>
          <a:noFill/>
        </p:spPr>
        <p:txBody>
          <a:bodyPr wrap="square" rtlCol="0">
            <a:spAutoFit/>
          </a:bodyPr>
          <a:lstStyle/>
          <a:p>
            <a:r>
              <a:rPr lang="en-GB" sz="3600" dirty="0"/>
              <a:t>The goal is to have a more uniform way of determining the healing stage of a wound. The solution to this consists out of </a:t>
            </a:r>
            <a:r>
              <a:rPr lang="en-GB" sz="3600" b="1" dirty="0"/>
              <a:t>two components</a:t>
            </a:r>
            <a:r>
              <a:rPr lang="en-GB" sz="3600" dirty="0"/>
              <a:t>, firstly the need to monitor the wound going consecutive through each and every wound healing </a:t>
            </a:r>
            <a:r>
              <a:rPr lang="en-GB" sz="3600" dirty="0" smtClean="0"/>
              <a:t>stage</a:t>
            </a:r>
            <a:r>
              <a:rPr lang="en-GB" sz="3600" dirty="0" smtClean="0"/>
              <a:t>. Besides </a:t>
            </a:r>
            <a:r>
              <a:rPr lang="en-GB" sz="3600" dirty="0"/>
              <a:t>determining in which stage a wound is in and analyse the behaviour of the wound in each of those stages, it is equally important to monitor the conditions in which the wound is healing in. </a:t>
            </a:r>
            <a:endParaRPr lang="en-GB" sz="3600" dirty="0" smtClean="0"/>
          </a:p>
          <a:p>
            <a:endParaRPr lang="en-GB" sz="3600" dirty="0"/>
          </a:p>
          <a:p>
            <a:r>
              <a:rPr lang="en-GB" sz="3600" dirty="0" smtClean="0"/>
              <a:t>This </a:t>
            </a:r>
            <a:r>
              <a:rPr lang="en-GB" sz="3600" dirty="0"/>
              <a:t>gives us a two-way monitoring system, on the one hand a long term monitoring system is set-up where the </a:t>
            </a:r>
            <a:r>
              <a:rPr lang="en-GB" sz="3600" b="1" dirty="0"/>
              <a:t>phases of wound healing </a:t>
            </a:r>
            <a:r>
              <a:rPr lang="en-GB" sz="3600" dirty="0"/>
              <a:t>are the point of focus. On the other hand there is a short term monitoring system, this system gives </a:t>
            </a:r>
            <a:r>
              <a:rPr lang="en-GB" sz="3600" b="1" dirty="0"/>
              <a:t>real-time feedback</a:t>
            </a:r>
            <a:r>
              <a:rPr lang="en-GB" sz="3600" dirty="0"/>
              <a:t> of critical data on how the wound healing is progressing. </a:t>
            </a:r>
          </a:p>
        </p:txBody>
      </p:sp>
      <p:sp>
        <p:nvSpPr>
          <p:cNvPr id="9" name="TextBox 8"/>
          <p:cNvSpPr txBox="1"/>
          <p:nvPr/>
        </p:nvSpPr>
        <p:spPr>
          <a:xfrm>
            <a:off x="20441118" y="22521323"/>
            <a:ext cx="8295237" cy="1754326"/>
          </a:xfrm>
          <a:prstGeom prst="rect">
            <a:avLst/>
          </a:prstGeom>
          <a:noFill/>
        </p:spPr>
        <p:txBody>
          <a:bodyPr wrap="square" rtlCol="0">
            <a:spAutoFit/>
          </a:bodyPr>
          <a:lstStyle/>
          <a:p>
            <a:r>
              <a:rPr lang="en-GB" sz="3600" dirty="0" smtClean="0"/>
              <a:t>Measurements </a:t>
            </a:r>
            <a:r>
              <a:rPr lang="en-GB" sz="3600" dirty="0"/>
              <a:t>are performed by using an </a:t>
            </a:r>
            <a:r>
              <a:rPr lang="en-GB" sz="3600" b="1" dirty="0"/>
              <a:t>array of printed conductive electrodes</a:t>
            </a:r>
            <a:r>
              <a:rPr lang="en-GB" sz="3600" dirty="0"/>
              <a:t> on a flexible substrate</a:t>
            </a:r>
            <a:r>
              <a:rPr lang="en-GB" sz="3600" dirty="0" smtClean="0"/>
              <a:t>.</a:t>
            </a:r>
          </a:p>
        </p:txBody>
      </p:sp>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971982" y="24689317"/>
            <a:ext cx="6224952" cy="8878944"/>
          </a:xfrm>
          <a:prstGeom prst="rect">
            <a:avLst/>
          </a:prstGeom>
        </p:spPr>
      </p:pic>
      <p:sp>
        <p:nvSpPr>
          <p:cNvPr id="28" name="TextBox 27"/>
          <p:cNvSpPr txBox="1"/>
          <p:nvPr/>
        </p:nvSpPr>
        <p:spPr>
          <a:xfrm>
            <a:off x="20465331" y="27596014"/>
            <a:ext cx="8295237" cy="2308324"/>
          </a:xfrm>
          <a:prstGeom prst="rect">
            <a:avLst/>
          </a:prstGeom>
          <a:noFill/>
        </p:spPr>
        <p:txBody>
          <a:bodyPr wrap="square" rtlCol="0">
            <a:spAutoFit/>
          </a:bodyPr>
          <a:lstStyle/>
          <a:p>
            <a:r>
              <a:rPr lang="en-GB" sz="3600" dirty="0"/>
              <a:t>By analysing the acquired magnitude and phase values it is possible to determine the location of the </a:t>
            </a:r>
            <a:r>
              <a:rPr lang="en-GB" sz="3600" b="1" dirty="0"/>
              <a:t>damaged regions</a:t>
            </a:r>
            <a:r>
              <a:rPr lang="en-GB" sz="3600" dirty="0"/>
              <a:t> of the skin</a:t>
            </a:r>
            <a:r>
              <a:rPr lang="en-GB" sz="3600" dirty="0" smtClean="0"/>
              <a:t>.</a:t>
            </a:r>
            <a:endParaRPr lang="en-GB" sz="3600" dirty="0"/>
          </a:p>
        </p:txBody>
      </p:sp>
      <p:graphicFrame>
        <p:nvGraphicFramePr>
          <p:cNvPr id="44" name="Table 43"/>
          <p:cNvGraphicFramePr>
            <a:graphicFrameLocks noGrp="1"/>
          </p:cNvGraphicFramePr>
          <p:nvPr>
            <p:extLst>
              <p:ext uri="{D42A27DB-BD31-4B8C-83A1-F6EECF244321}">
                <p14:modId xmlns:p14="http://schemas.microsoft.com/office/powerpoint/2010/main" val="3311190835"/>
              </p:ext>
            </p:extLst>
          </p:nvPr>
        </p:nvGraphicFramePr>
        <p:xfrm>
          <a:off x="20798146" y="17389578"/>
          <a:ext cx="6591594" cy="4376198"/>
        </p:xfrm>
        <a:graphic>
          <a:graphicData uri="http://schemas.openxmlformats.org/drawingml/2006/table">
            <a:tbl>
              <a:tblPr firstRow="1" bandRow="1">
                <a:solidFill>
                  <a:srgbClr val="3E8E83"/>
                </a:solidFill>
                <a:tableStyleId>{35758FB7-9AC5-4552-8A53-C91805E547FA}</a:tableStyleId>
              </a:tblPr>
              <a:tblGrid>
                <a:gridCol w="2857794">
                  <a:extLst>
                    <a:ext uri="{9D8B030D-6E8A-4147-A177-3AD203B41FA5}">
                      <a16:colId xmlns:a16="http://schemas.microsoft.com/office/drawing/2014/main" val="1041190529"/>
                    </a:ext>
                  </a:extLst>
                </a:gridCol>
                <a:gridCol w="3733800">
                  <a:extLst>
                    <a:ext uri="{9D8B030D-6E8A-4147-A177-3AD203B41FA5}">
                      <a16:colId xmlns:a16="http://schemas.microsoft.com/office/drawing/2014/main" val="3674926633"/>
                    </a:ext>
                  </a:extLst>
                </a:gridCol>
              </a:tblGrid>
              <a:tr h="767889">
                <a:tc gridSpan="2">
                  <a:txBody>
                    <a:bodyPr/>
                    <a:lstStyle/>
                    <a:p>
                      <a:pPr algn="ctr"/>
                      <a:r>
                        <a:rPr lang="en-GB" sz="28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Wearable device</a:t>
                      </a:r>
                      <a:endParaRPr lang="en-GB" sz="28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165B5E"/>
                    </a:solidFill>
                  </a:tcPr>
                </a:tc>
                <a:tc hMerge="1">
                  <a:txBody>
                    <a:bodyPr/>
                    <a:lstStyle/>
                    <a:p>
                      <a:endParaRPr lang="en-GB" dirty="0"/>
                    </a:p>
                  </a:txBody>
                  <a:tcPr>
                    <a:solidFill>
                      <a:srgbClr val="165B5E"/>
                    </a:solidFill>
                  </a:tcPr>
                </a:tc>
                <a:extLst>
                  <a:ext uri="{0D108BD9-81ED-4DB2-BD59-A6C34878D82A}">
                    <a16:rowId xmlns:a16="http://schemas.microsoft.com/office/drawing/2014/main" val="3863050134"/>
                  </a:ext>
                </a:extLst>
              </a:tr>
              <a:tr h="877697">
                <a:tc>
                  <a:txBody>
                    <a:bodyPr/>
                    <a:lstStyle/>
                    <a:p>
                      <a:r>
                        <a:rPr lang="en-GB" sz="24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Measurement</a:t>
                      </a:r>
                      <a:r>
                        <a:rPr lang="en-GB" sz="2400" b="1"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technique</a:t>
                      </a:r>
                      <a:endParaRPr lang="en-GB" sz="2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GB" sz="24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Single</a:t>
                      </a:r>
                      <a:r>
                        <a:rPr lang="en-GB" sz="240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-ended</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673418449"/>
                  </a:ext>
                </a:extLst>
              </a:tr>
              <a:tr h="877697">
                <a:tc>
                  <a:txBody>
                    <a:bodyPr/>
                    <a:lstStyle/>
                    <a:p>
                      <a:r>
                        <a:rPr lang="en-GB" sz="24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Measurement range</a:t>
                      </a:r>
                      <a:endParaRPr lang="en-GB" sz="2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GB" sz="24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10 Hz –</a:t>
                      </a:r>
                      <a:r>
                        <a:rPr lang="en-GB" sz="240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16 kHz</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385183788"/>
                  </a:ext>
                </a:extLst>
              </a:tr>
              <a:tr h="877697">
                <a:tc>
                  <a:txBody>
                    <a:bodyPr/>
                    <a:lstStyle/>
                    <a:p>
                      <a:r>
                        <a:rPr lang="en-GB" sz="24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Communication</a:t>
                      </a:r>
                      <a:endParaRPr lang="en-GB" sz="2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GB" sz="24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Bluetooth</a:t>
                      </a:r>
                      <a:r>
                        <a:rPr lang="en-GB" sz="240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Low Energy</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847234633"/>
                  </a:ext>
                </a:extLst>
              </a:tr>
              <a:tr h="487609">
                <a:tc>
                  <a:txBody>
                    <a:bodyPr/>
                    <a:lstStyle/>
                    <a:p>
                      <a:r>
                        <a:rPr lang="en-GB" sz="24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Channels</a:t>
                      </a:r>
                      <a:endParaRPr lang="en-GB" sz="2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GB" sz="24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Single</a:t>
                      </a:r>
                      <a:r>
                        <a:rPr lang="en-GB" sz="240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channel</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680245974"/>
                  </a:ext>
                </a:extLst>
              </a:tr>
              <a:tr h="487609">
                <a:tc>
                  <a:txBody>
                    <a:bodyPr/>
                    <a:lstStyle/>
                    <a:p>
                      <a:r>
                        <a:rPr lang="en-GB" sz="24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Error</a:t>
                      </a:r>
                      <a:r>
                        <a:rPr lang="en-GB" sz="2400" b="1"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rate</a:t>
                      </a:r>
                      <a:endParaRPr lang="en-GB" sz="2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GB" sz="24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0.2 %</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593139336"/>
                  </a:ext>
                </a:extLst>
              </a:tr>
            </a:tbl>
          </a:graphicData>
        </a:graphic>
      </p:graphicFrame>
      <p:pic>
        <p:nvPicPr>
          <p:cNvPr id="29" name="Picture 2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787184" y="15924255"/>
            <a:ext cx="3205111" cy="2900626"/>
          </a:xfrm>
          <a:prstGeom prst="rect">
            <a:avLst/>
          </a:prstGeom>
        </p:spPr>
      </p:pic>
      <p:sp>
        <p:nvSpPr>
          <p:cNvPr id="33" name="TextBox 32"/>
          <p:cNvSpPr txBox="1"/>
          <p:nvPr/>
        </p:nvSpPr>
        <p:spPr>
          <a:xfrm>
            <a:off x="20441118" y="14647300"/>
            <a:ext cx="7467133" cy="923330"/>
          </a:xfrm>
          <a:prstGeom prst="rect">
            <a:avLst/>
          </a:prstGeom>
          <a:noFill/>
        </p:spPr>
        <p:txBody>
          <a:bodyPr wrap="square" rtlCol="0">
            <a:spAutoFit/>
          </a:bodyPr>
          <a:lstStyle/>
          <a:p>
            <a:pPr algn="ctr"/>
            <a:r>
              <a:rPr lang="en-GB" sz="5400" b="1" u="sng" dirty="0" smtClean="0"/>
              <a:t>Impedance measurement</a:t>
            </a:r>
            <a:endParaRPr lang="en-GB" sz="5400" b="1" u="sng" dirty="0"/>
          </a:p>
        </p:txBody>
      </p:sp>
      <p:sp>
        <p:nvSpPr>
          <p:cNvPr id="47" name="TextBox 46"/>
          <p:cNvSpPr txBox="1"/>
          <p:nvPr/>
        </p:nvSpPr>
        <p:spPr>
          <a:xfrm>
            <a:off x="10764137" y="14649583"/>
            <a:ext cx="7467133" cy="923330"/>
          </a:xfrm>
          <a:prstGeom prst="rect">
            <a:avLst/>
          </a:prstGeom>
          <a:noFill/>
        </p:spPr>
        <p:txBody>
          <a:bodyPr wrap="square" rtlCol="0">
            <a:spAutoFit/>
          </a:bodyPr>
          <a:lstStyle/>
          <a:p>
            <a:pPr algn="ctr"/>
            <a:r>
              <a:rPr lang="en-GB" sz="5400" b="1" u="sng" dirty="0" smtClean="0"/>
              <a:t>Machine Learning</a:t>
            </a:r>
            <a:endParaRPr lang="en-GB" sz="5400" b="1" u="sng" dirty="0"/>
          </a:p>
        </p:txBody>
      </p:sp>
      <p:sp>
        <p:nvSpPr>
          <p:cNvPr id="48" name="TextBox 47"/>
          <p:cNvSpPr txBox="1"/>
          <p:nvPr/>
        </p:nvSpPr>
        <p:spPr>
          <a:xfrm>
            <a:off x="1728317" y="14649583"/>
            <a:ext cx="7467133" cy="923330"/>
          </a:xfrm>
          <a:prstGeom prst="rect">
            <a:avLst/>
          </a:prstGeom>
          <a:noFill/>
        </p:spPr>
        <p:txBody>
          <a:bodyPr wrap="square" rtlCol="0">
            <a:spAutoFit/>
          </a:bodyPr>
          <a:lstStyle/>
          <a:p>
            <a:pPr algn="ctr"/>
            <a:r>
              <a:rPr lang="en-GB" sz="5400" b="1" u="sng" dirty="0" smtClean="0"/>
              <a:t>Monitoring System</a:t>
            </a:r>
            <a:endParaRPr lang="en-GB" sz="5400" b="1" u="sng" dirty="0"/>
          </a:p>
        </p:txBody>
      </p:sp>
      <p:sp>
        <p:nvSpPr>
          <p:cNvPr id="35" name="Rectangle 34"/>
          <p:cNvSpPr/>
          <p:nvPr/>
        </p:nvSpPr>
        <p:spPr>
          <a:xfrm>
            <a:off x="906013" y="2510575"/>
            <a:ext cx="28463187" cy="2463495"/>
          </a:xfrm>
          <a:prstGeom prst="rect">
            <a:avLst/>
          </a:prstGeom>
        </p:spPr>
        <p:txBody>
          <a:bodyPr wrap="square">
            <a:spAutoFit/>
          </a:bodyPr>
          <a:lstStyle/>
          <a:p>
            <a:pPr algn="ctr">
              <a:lnSpc>
                <a:spcPct val="107000"/>
              </a:lnSpc>
              <a:spcAft>
                <a:spcPts val="800"/>
              </a:spcAft>
            </a:pPr>
            <a:r>
              <a:rPr lang="en-GB" altLang="en-US" sz="7200" b="1" dirty="0">
                <a:ea typeface="MS PGothic" panose="020B0600070205080204" pitchFamily="34" charset="-128"/>
              </a:rPr>
              <a:t>Excluding indecisive decisions by bringing machine learning and Electric Cell-substrate Impedance Sensing (ECIS) together in wound </a:t>
            </a:r>
            <a:r>
              <a:rPr lang="en-GB" altLang="en-US" sz="7200" b="1" dirty="0" smtClean="0">
                <a:ea typeface="MS PGothic" panose="020B0600070205080204" pitchFamily="34" charset="-128"/>
              </a:rPr>
              <a:t>healing</a:t>
            </a:r>
            <a:endParaRPr lang="en-US" sz="7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Box 39"/>
          <p:cNvSpPr txBox="1"/>
          <p:nvPr/>
        </p:nvSpPr>
        <p:spPr>
          <a:xfrm>
            <a:off x="21045475" y="24567181"/>
            <a:ext cx="7345627" cy="646331"/>
          </a:xfrm>
          <a:prstGeom prst="rect">
            <a:avLst/>
          </a:prstGeom>
          <a:noFill/>
        </p:spPr>
        <p:txBody>
          <a:bodyPr wrap="square" rtlCol="0">
            <a:spAutoFit/>
          </a:bodyPr>
          <a:lstStyle/>
          <a:p>
            <a:r>
              <a:rPr lang="en-GB" sz="3600" i="1" dirty="0" smtClean="0">
                <a:latin typeface="Verdana" panose="020B0604030504040204" pitchFamily="34" charset="0"/>
                <a:ea typeface="Verdana" panose="020B0604030504040204" pitchFamily="34" charset="0"/>
                <a:cs typeface="Verdana" panose="020B0604030504040204" pitchFamily="34" charset="0"/>
              </a:rPr>
              <a:t>Silver printed electrode array</a:t>
            </a:r>
            <a:endParaRPr lang="en-GB" sz="3600" i="1" dirty="0">
              <a:latin typeface="Verdana" panose="020B0604030504040204" pitchFamily="34" charset="0"/>
              <a:ea typeface="Verdana" panose="020B0604030504040204" pitchFamily="34" charset="0"/>
              <a:cs typeface="Verdana" panose="020B0604030504040204" pitchFamily="34" charset="0"/>
            </a:endParaRPr>
          </a:p>
        </p:txBody>
      </p:sp>
      <p:sp>
        <p:nvSpPr>
          <p:cNvPr id="43" name="TextBox 42"/>
          <p:cNvSpPr txBox="1"/>
          <p:nvPr/>
        </p:nvSpPr>
        <p:spPr>
          <a:xfrm>
            <a:off x="21418005" y="29851761"/>
            <a:ext cx="6389891" cy="646331"/>
          </a:xfrm>
          <a:prstGeom prst="rect">
            <a:avLst/>
          </a:prstGeom>
          <a:noFill/>
        </p:spPr>
        <p:txBody>
          <a:bodyPr wrap="none" rtlCol="0">
            <a:spAutoFit/>
          </a:bodyPr>
          <a:lstStyle/>
          <a:p>
            <a:r>
              <a:rPr lang="en-GB" sz="3600" i="1" dirty="0" smtClean="0">
                <a:latin typeface="Verdana" panose="020B0604030504040204" pitchFamily="34" charset="0"/>
                <a:ea typeface="Verdana" panose="020B0604030504040204" pitchFamily="34" charset="0"/>
                <a:cs typeface="Verdana" panose="020B0604030504040204" pitchFamily="34" charset="0"/>
              </a:rPr>
              <a:t>2D impedance surface plot</a:t>
            </a:r>
            <a:endParaRPr lang="en-GB" sz="3600" i="1" dirty="0">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p:cNvSpPr/>
          <p:nvPr/>
        </p:nvSpPr>
        <p:spPr>
          <a:xfrm>
            <a:off x="19566229" y="40409002"/>
            <a:ext cx="4567324" cy="1323439"/>
          </a:xfrm>
          <a:prstGeom prst="rect">
            <a:avLst/>
          </a:prstGeom>
        </p:spPr>
        <p:txBody>
          <a:bodyPr wrap="square">
            <a:spAutoFit/>
          </a:bodyPr>
          <a:lstStyle/>
          <a:p>
            <a:r>
              <a:rPr lang="en-GB" sz="2000" dirty="0" smtClean="0">
                <a:solidFill>
                  <a:srgbClr val="000000"/>
                </a:solidFill>
                <a:latin typeface="Times New Roman" panose="02020603050405020304" pitchFamily="18" charset="0"/>
              </a:rPr>
              <a:t>We </a:t>
            </a:r>
            <a:r>
              <a:rPr lang="en-GB" sz="2000" dirty="0">
                <a:solidFill>
                  <a:srgbClr val="000000"/>
                </a:solidFill>
                <a:latin typeface="Times New Roman" panose="02020603050405020304" pitchFamily="18" charset="0"/>
              </a:rPr>
              <a:t>thank our colleagues from Q Care Medical Service and </a:t>
            </a:r>
            <a:r>
              <a:rPr lang="en-GB" sz="2000" dirty="0" err="1">
                <a:solidFill>
                  <a:srgbClr val="000000"/>
                </a:solidFill>
                <a:latin typeface="Times New Roman" panose="02020603050405020304" pitchFamily="18" charset="0"/>
              </a:rPr>
              <a:t>Wondzorgcentrum</a:t>
            </a:r>
            <a:r>
              <a:rPr lang="en-GB" sz="2000" dirty="0">
                <a:solidFill>
                  <a:srgbClr val="000000"/>
                </a:solidFill>
                <a:latin typeface="Times New Roman" panose="02020603050405020304" pitchFamily="18" charset="0"/>
              </a:rPr>
              <a:t> who provided insight and expertise in this research. </a:t>
            </a:r>
            <a:endParaRPr lang="en-GB" sz="2000" dirty="0"/>
          </a:p>
        </p:txBody>
      </p:sp>
      <p:pic>
        <p:nvPicPr>
          <p:cNvPr id="17" name="Picture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161829" y="40443292"/>
            <a:ext cx="1195243" cy="1195243"/>
          </a:xfrm>
          <a:prstGeom prst="rect">
            <a:avLst/>
          </a:prstGeom>
        </p:spPr>
      </p:pic>
      <p:cxnSp>
        <p:nvCxnSpPr>
          <p:cNvPr id="19" name="Straight Connector 18"/>
          <p:cNvCxnSpPr/>
          <p:nvPr/>
        </p:nvCxnSpPr>
        <p:spPr>
          <a:xfrm>
            <a:off x="25520902" y="40443292"/>
            <a:ext cx="0" cy="1100948"/>
          </a:xfrm>
          <a:prstGeom prst="line">
            <a:avLst/>
          </a:prstGeom>
          <a:ln>
            <a:solidFill>
              <a:srgbClr val="165B5E"/>
            </a:solidFill>
          </a:ln>
        </p:spPr>
        <p:style>
          <a:lnRef idx="3">
            <a:schemeClr val="accent3"/>
          </a:lnRef>
          <a:fillRef idx="0">
            <a:schemeClr val="accent3"/>
          </a:fillRef>
          <a:effectRef idx="2">
            <a:schemeClr val="accent3"/>
          </a:effectRef>
          <a:fontRef idx="minor">
            <a:schemeClr val="tx1"/>
          </a:fontRef>
        </p:style>
      </p:cxnSp>
      <p:pic>
        <p:nvPicPr>
          <p:cNvPr id="34" name="Picture 3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733841" y="40462314"/>
            <a:ext cx="2657261" cy="106290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5311</TotalTime>
  <Words>645</Words>
  <Application>Microsoft Office PowerPoint</Application>
  <PresentationFormat>Custom</PresentationFormat>
  <Paragraphs>38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Calibri</vt:lpstr>
      <vt:lpstr>Verdana</vt:lpstr>
      <vt:lpstr>MS PGothic</vt:lpstr>
      <vt:lpstr>Times New Roman</vt:lpstr>
      <vt:lpstr>Arial</vt:lpstr>
      <vt:lpstr>Office Theme</vt:lpstr>
      <vt:lpstr>PowerPoint Presentation</vt:lpstr>
    </vt:vector>
  </TitlesOfParts>
  <Company>Universiteit Hasselt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 Bosmans</dc:creator>
  <cp:lastModifiedBy>Marijn Lemmens</cp:lastModifiedBy>
  <cp:revision>261</cp:revision>
  <cp:lastPrinted>2016-10-02T19:18:28Z</cp:lastPrinted>
  <dcterms:created xsi:type="dcterms:W3CDTF">2013-05-13T09:38:30Z</dcterms:created>
  <dcterms:modified xsi:type="dcterms:W3CDTF">2016-10-02T19:23:20Z</dcterms:modified>
</cp:coreProperties>
</file>