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261" r:id="rId2"/>
    <p:sldId id="268" r:id="rId3"/>
    <p:sldId id="262" r:id="rId4"/>
    <p:sldId id="263" r:id="rId5"/>
    <p:sldId id="269" r:id="rId6"/>
    <p:sldId id="260" r:id="rId7"/>
    <p:sldId id="312" r:id="rId8"/>
    <p:sldId id="272" r:id="rId9"/>
    <p:sldId id="275" r:id="rId10"/>
    <p:sldId id="273" r:id="rId11"/>
    <p:sldId id="278" r:id="rId12"/>
    <p:sldId id="276" r:id="rId13"/>
    <p:sldId id="277" r:id="rId14"/>
    <p:sldId id="282" r:id="rId15"/>
    <p:sldId id="279" r:id="rId16"/>
    <p:sldId id="283" r:id="rId17"/>
    <p:sldId id="287" r:id="rId18"/>
    <p:sldId id="288" r:id="rId19"/>
    <p:sldId id="297" r:id="rId20"/>
    <p:sldId id="284" r:id="rId21"/>
    <p:sldId id="285" r:id="rId22"/>
    <p:sldId id="286" r:id="rId23"/>
    <p:sldId id="314" r:id="rId24"/>
    <p:sldId id="313" r:id="rId25"/>
    <p:sldId id="280" r:id="rId26"/>
    <p:sldId id="281" r:id="rId27"/>
    <p:sldId id="291" r:id="rId28"/>
    <p:sldId id="320" r:id="rId29"/>
    <p:sldId id="321" r:id="rId30"/>
    <p:sldId id="289" r:id="rId31"/>
    <p:sldId id="290" r:id="rId32"/>
    <p:sldId id="292" r:id="rId33"/>
    <p:sldId id="293" r:id="rId34"/>
    <p:sldId id="294" r:id="rId35"/>
    <p:sldId id="295" r:id="rId36"/>
    <p:sldId id="296" r:id="rId37"/>
    <p:sldId id="298" r:id="rId38"/>
    <p:sldId id="299" r:id="rId39"/>
    <p:sldId id="301" r:id="rId40"/>
    <p:sldId id="302" r:id="rId41"/>
    <p:sldId id="315" r:id="rId42"/>
    <p:sldId id="316" r:id="rId43"/>
    <p:sldId id="318" r:id="rId44"/>
    <p:sldId id="317" r:id="rId45"/>
    <p:sldId id="303" r:id="rId46"/>
    <p:sldId id="304" r:id="rId47"/>
    <p:sldId id="311" r:id="rId48"/>
  </p:sldIdLst>
  <p:sldSz cx="9144000" cy="6858000" type="screen4x3"/>
  <p:notesSz cx="6858000" cy="9144000"/>
  <p:defaultTextStyle>
    <a:defPPr>
      <a:defRPr lang="nl-B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B77"/>
    <a:srgbClr val="005799"/>
    <a:srgbClr val="C3082B"/>
    <a:srgbClr val="CE0045"/>
    <a:srgbClr val="AECC2A"/>
    <a:srgbClr val="79206E"/>
    <a:srgbClr val="4FB09C"/>
    <a:srgbClr val="0092D2"/>
    <a:srgbClr val="DE6224"/>
    <a:srgbClr val="4F4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19" autoAdjust="0"/>
    <p:restoredTop sz="94698"/>
  </p:normalViewPr>
  <p:slideViewPr>
    <p:cSldViewPr>
      <p:cViewPr varScale="1">
        <p:scale>
          <a:sx n="65" d="100"/>
          <a:sy n="65" d="100"/>
        </p:scale>
        <p:origin x="1608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040744-4551-8A42-9A52-3112C8A459B6}" type="datetimeFigureOut">
              <a:rPr lang="nl-NL" smtClean="0"/>
              <a:t>27-11-2018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055F98-F43E-F842-BC5B-EE45C9E49C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581247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4D8A6-E91F-2349-9524-29B4C5A5DC24}" type="datetimeFigureOut">
              <a:rPr lang="nl-NL" smtClean="0"/>
              <a:t>27-11-2018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/>
              <a:t>Klik om de tekststijl van het model te bewerken</a:t>
            </a:r>
          </a:p>
          <a:p>
            <a:pPr lvl="1"/>
            <a:r>
              <a:rPr lang="nl-BE"/>
              <a:t>Tweede niveau</a:t>
            </a:r>
          </a:p>
          <a:p>
            <a:pPr lvl="2"/>
            <a:r>
              <a:rPr lang="nl-BE"/>
              <a:t>Derde niveau</a:t>
            </a:r>
          </a:p>
          <a:p>
            <a:pPr lvl="3"/>
            <a:r>
              <a:rPr lang="nl-BE"/>
              <a:t>Vierde niveau</a:t>
            </a:r>
          </a:p>
          <a:p>
            <a:pPr lvl="4"/>
            <a:r>
              <a:rPr lang="nl-BE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621A2C-3C7C-D545-A329-5793AF5DBC8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862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09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6610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 smtClean="0"/>
          </a:p>
        </p:txBody>
      </p:sp>
      <p:sp>
        <p:nvSpPr>
          <p:cNvPr id="196611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FD4839F-443E-4173-AA67-16F580AAD0A3}" type="slidenum">
              <a:rPr lang="nl-NL">
                <a:ea typeface="ＭＳ Ｐゴシック"/>
                <a:cs typeface="ＭＳ Ｐゴシック"/>
              </a:rPr>
              <a:pPr/>
              <a:t>46</a:t>
            </a:fld>
            <a:endParaRPr lang="nl-NL"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560425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Afbeelding 16">
            <a:extLst>
              <a:ext uri="{FF2B5EF4-FFF2-40B4-BE49-F238E27FC236}">
                <a16:creationId xmlns:a16="http://schemas.microsoft.com/office/drawing/2014/main" id="{FD9ED163-DB6F-334F-B342-A8924D5B37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783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F5DEE158-2608-0545-9479-4E177B0088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7744" y="5157192"/>
            <a:ext cx="6480720" cy="630982"/>
          </a:xfrm>
        </p:spPr>
        <p:txBody>
          <a:bodyPr>
            <a:normAutofit/>
          </a:bodyPr>
          <a:lstStyle>
            <a:lvl1pPr algn="l">
              <a:defRPr sz="2500" b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nl-BE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E7C3AC7-55AB-7542-B7C0-04B1F708D0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67744" y="5805218"/>
            <a:ext cx="6480720" cy="339141"/>
          </a:xfrm>
        </p:spPr>
        <p:txBody>
          <a:bodyPr>
            <a:noAutofit/>
          </a:bodyPr>
          <a:lstStyle>
            <a:lvl1pPr marL="0" indent="0" algn="l">
              <a:buNone/>
              <a:defRPr sz="1700">
                <a:solidFill>
                  <a:srgbClr val="4F4F4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nl-BE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F3EDEAA2-D7EC-2C4F-9139-2D1713BF6F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301208"/>
            <a:ext cx="1987283" cy="1392312"/>
          </a:xfrm>
          <a:prstGeom prst="rect">
            <a:avLst/>
          </a:prstGeom>
        </p:spPr>
      </p:pic>
      <p:sp>
        <p:nvSpPr>
          <p:cNvPr id="15" name="Rechthoek 14">
            <a:extLst>
              <a:ext uri="{FF2B5EF4-FFF2-40B4-BE49-F238E27FC236}">
                <a16:creationId xmlns:a16="http://schemas.microsoft.com/office/drawing/2014/main" id="{10555322-41F0-634E-BBDC-FDD5D5697FC3}"/>
              </a:ext>
            </a:extLst>
          </p:cNvPr>
          <p:cNvSpPr/>
          <p:nvPr userDrawn="1"/>
        </p:nvSpPr>
        <p:spPr>
          <a:xfrm>
            <a:off x="201662" y="214132"/>
            <a:ext cx="8745567" cy="6016511"/>
          </a:xfrm>
          <a:prstGeom prst="rect">
            <a:avLst/>
          </a:prstGeom>
          <a:noFill/>
          <a:ln w="444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15677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>
            <a:extLst>
              <a:ext uri="{FF2B5EF4-FFF2-40B4-BE49-F238E27FC236}">
                <a16:creationId xmlns:a16="http://schemas.microsoft.com/office/drawing/2014/main" id="{6E55272E-7986-0B4A-AC7B-9B2317AED2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8" b="32219"/>
          <a:stretch/>
        </p:blipFill>
        <p:spPr>
          <a:xfrm>
            <a:off x="0" y="3089"/>
            <a:ext cx="9144000" cy="4001976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F5DEE158-2608-0545-9479-4E177B0088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7744" y="5157192"/>
            <a:ext cx="6480720" cy="630982"/>
          </a:xfrm>
        </p:spPr>
        <p:txBody>
          <a:bodyPr>
            <a:normAutofit/>
          </a:bodyPr>
          <a:lstStyle>
            <a:lvl1pPr algn="l">
              <a:defRPr sz="3000" b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nl-BE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E7C3AC7-55AB-7542-B7C0-04B1F708D0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67744" y="5805218"/>
            <a:ext cx="6480720" cy="339141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F4F4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nl-BE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F3EDEAA2-D7EC-2C4F-9139-2D1713BF6F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301208"/>
            <a:ext cx="1987283" cy="1392312"/>
          </a:xfrm>
          <a:prstGeom prst="rect">
            <a:avLst/>
          </a:prstGeom>
        </p:spPr>
      </p:pic>
      <p:sp>
        <p:nvSpPr>
          <p:cNvPr id="15" name="Rechthoek 14">
            <a:extLst>
              <a:ext uri="{FF2B5EF4-FFF2-40B4-BE49-F238E27FC236}">
                <a16:creationId xmlns:a16="http://schemas.microsoft.com/office/drawing/2014/main" id="{10555322-41F0-634E-BBDC-FDD5D5697FC3}"/>
              </a:ext>
            </a:extLst>
          </p:cNvPr>
          <p:cNvSpPr/>
          <p:nvPr userDrawn="1"/>
        </p:nvSpPr>
        <p:spPr>
          <a:xfrm>
            <a:off x="201662" y="214132"/>
            <a:ext cx="8745567" cy="6016511"/>
          </a:xfrm>
          <a:prstGeom prst="rect">
            <a:avLst/>
          </a:prstGeom>
          <a:noFill/>
          <a:ln w="444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79453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9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755576" y="836712"/>
            <a:ext cx="6984776" cy="630982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err="1"/>
              <a:t>Titel</a:t>
            </a:r>
            <a:r>
              <a:rPr lang="en-US" dirty="0"/>
              <a:t> </a:t>
            </a:r>
            <a:r>
              <a:rPr lang="en-US" dirty="0" err="1"/>
              <a:t>tussenslide</a:t>
            </a:r>
            <a:endParaRPr lang="nl-BE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55576" y="1484738"/>
            <a:ext cx="6984776" cy="43204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/>
              <a:t>Ondertitel</a:t>
            </a:r>
            <a:r>
              <a:rPr lang="en-US" dirty="0"/>
              <a:t> </a:t>
            </a:r>
            <a:r>
              <a:rPr lang="en-US" dirty="0" err="1"/>
              <a:t>tussenslide</a:t>
            </a:r>
            <a:endParaRPr lang="nl-BE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95F4695-2060-C64C-AF08-2D2C05A6C2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301208"/>
            <a:ext cx="1987282" cy="1392312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C938081D-F958-4543-A7B8-77CE46BAA59E}"/>
              </a:ext>
            </a:extLst>
          </p:cNvPr>
          <p:cNvSpPr/>
          <p:nvPr userDrawn="1"/>
        </p:nvSpPr>
        <p:spPr>
          <a:xfrm>
            <a:off x="201662" y="214132"/>
            <a:ext cx="8745567" cy="6016511"/>
          </a:xfrm>
          <a:prstGeom prst="rect">
            <a:avLst/>
          </a:prstGeom>
          <a:noFill/>
          <a:ln w="444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16213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549844"/>
          </a:xfrm>
          <a:ln>
            <a:noFill/>
          </a:ln>
        </p:spPr>
        <p:txBody>
          <a:bodyPr>
            <a:normAutofit/>
          </a:bodyPr>
          <a:lstStyle>
            <a:lvl1pPr algn="l"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nl-BE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>
          <a:xfrm>
            <a:off x="1331640" y="6525344"/>
            <a:ext cx="1080120" cy="221109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559652E-C199-334F-9320-471B095246A8}" type="datetime1">
              <a:rPr lang="nl-BE" smtClean="0"/>
              <a:pPr/>
              <a:t>27/11/2018</a:t>
            </a:fld>
            <a:endParaRPr lang="nl-BE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55776" y="6525344"/>
            <a:ext cx="5544616" cy="221109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nl-BE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72400" y="6526932"/>
            <a:ext cx="752475" cy="221109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BBB2625E-E22D-324D-B6D3-F6234E5E9FE9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040560"/>
          </a:xfrm>
        </p:spPr>
        <p:txBody>
          <a:bodyPr/>
          <a:lstStyle>
            <a:lvl1pPr>
              <a:buFont typeface="Wingdings" pitchFamily="2" charset="2"/>
              <a:buChar char="§"/>
              <a:defRPr sz="2400">
                <a:solidFill>
                  <a:srgbClr val="474746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buFont typeface="Wingdings" pitchFamily="2" charset="2"/>
              <a:buChar char="§"/>
              <a:defRPr sz="2200">
                <a:solidFill>
                  <a:srgbClr val="474746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buFont typeface="Wingdings" pitchFamily="2" charset="2"/>
              <a:buChar char="§"/>
              <a:defRPr sz="2000">
                <a:solidFill>
                  <a:srgbClr val="474746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buFont typeface="Wingdings" pitchFamily="2" charset="2"/>
              <a:buChar char="§"/>
              <a:defRPr sz="1600">
                <a:solidFill>
                  <a:srgbClr val="474746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buFont typeface="Wingdings" pitchFamily="2" charset="2"/>
              <a:buChar char="§"/>
              <a:defRPr sz="1600">
                <a:solidFill>
                  <a:srgbClr val="474746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BE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43F6A1C-CC54-8947-AB24-07D5A34F28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00" y="6001286"/>
            <a:ext cx="1081924" cy="758008"/>
          </a:xfrm>
          <a:prstGeom prst="rect">
            <a:avLst/>
          </a:prstGeom>
        </p:spPr>
      </p:pic>
      <p:sp>
        <p:nvSpPr>
          <p:cNvPr id="14" name="Rechthoek 13">
            <a:extLst>
              <a:ext uri="{FF2B5EF4-FFF2-40B4-BE49-F238E27FC236}">
                <a16:creationId xmlns:a16="http://schemas.microsoft.com/office/drawing/2014/main" id="{3394646E-3E7A-4244-B0B8-631A5652B22A}"/>
              </a:ext>
            </a:extLst>
          </p:cNvPr>
          <p:cNvSpPr/>
          <p:nvPr userDrawn="1"/>
        </p:nvSpPr>
        <p:spPr>
          <a:xfrm>
            <a:off x="114809" y="121534"/>
            <a:ext cx="8903663" cy="63821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97915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549844"/>
          </a:xfrm>
          <a:ln>
            <a:noFill/>
          </a:ln>
        </p:spPr>
        <p:txBody>
          <a:bodyPr>
            <a:normAutofit/>
          </a:bodyPr>
          <a:lstStyle>
            <a:lvl1pPr algn="l"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nl-BE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040560"/>
          </a:xfrm>
        </p:spPr>
        <p:txBody>
          <a:bodyPr/>
          <a:lstStyle>
            <a:lvl1pPr>
              <a:buFont typeface="Wingdings" pitchFamily="2" charset="2"/>
              <a:buChar char="§"/>
              <a:defRPr sz="2400">
                <a:solidFill>
                  <a:srgbClr val="474746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buFont typeface="Wingdings" pitchFamily="2" charset="2"/>
              <a:buChar char="§"/>
              <a:defRPr sz="2200">
                <a:solidFill>
                  <a:srgbClr val="474746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buFont typeface="Wingdings" pitchFamily="2" charset="2"/>
              <a:buChar char="§"/>
              <a:defRPr sz="2000">
                <a:solidFill>
                  <a:srgbClr val="474746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buFont typeface="Wingdings" pitchFamily="2" charset="2"/>
              <a:buChar char="§"/>
              <a:defRPr sz="1600">
                <a:solidFill>
                  <a:srgbClr val="474746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buFont typeface="Wingdings" pitchFamily="2" charset="2"/>
              <a:buChar char="§"/>
              <a:defRPr sz="1600">
                <a:solidFill>
                  <a:srgbClr val="474746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BE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EA11860-AECA-E047-9AA0-8F2B35E211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1640" y="6525344"/>
            <a:ext cx="1080120" cy="221109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559652E-C199-334F-9320-471B095246A8}" type="datetime1">
              <a:rPr lang="nl-BE" smtClean="0"/>
              <a:pPr/>
              <a:t>27/11/2018</a:t>
            </a:fld>
            <a:endParaRPr lang="nl-BE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2D6797C1-4BF4-4B41-8433-902EF0ED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55776" y="6525344"/>
            <a:ext cx="5544616" cy="221109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nl-BE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2A13CEF-4892-4F45-B513-6AC3E1DC0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72400" y="6526932"/>
            <a:ext cx="752475" cy="221109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BBB2625E-E22D-324D-B6D3-F6234E5E9FE9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0B46B9D0-4F5A-994A-BCF7-2E21943A7254}"/>
              </a:ext>
            </a:extLst>
          </p:cNvPr>
          <p:cNvSpPr/>
          <p:nvPr userDrawn="1"/>
        </p:nvSpPr>
        <p:spPr>
          <a:xfrm>
            <a:off x="114809" y="121535"/>
            <a:ext cx="8903663" cy="61915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417F5D07-4DA3-8142-AF44-3FD2EC1294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41" y="5980418"/>
            <a:ext cx="1067426" cy="766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644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8"/>
          <p:cNvSpPr>
            <a:spLocks noChangeShapeType="1"/>
          </p:cNvSpPr>
          <p:nvPr userDrawn="1"/>
        </p:nvSpPr>
        <p:spPr bwMode="auto">
          <a:xfrm>
            <a:off x="107950" y="692150"/>
            <a:ext cx="8928100" cy="0"/>
          </a:xfrm>
          <a:prstGeom prst="line">
            <a:avLst/>
          </a:prstGeom>
          <a:noFill/>
          <a:ln w="3175" cmpd="sng">
            <a:solidFill>
              <a:srgbClr val="811A20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4" name="Line 8"/>
          <p:cNvSpPr>
            <a:spLocks noChangeShapeType="1"/>
          </p:cNvSpPr>
          <p:nvPr userDrawn="1"/>
        </p:nvSpPr>
        <p:spPr bwMode="auto">
          <a:xfrm>
            <a:off x="107950" y="6237288"/>
            <a:ext cx="7559675" cy="0"/>
          </a:xfrm>
          <a:prstGeom prst="line">
            <a:avLst/>
          </a:prstGeom>
          <a:noFill/>
          <a:ln w="3175" cmpd="sng">
            <a:solidFill>
              <a:srgbClr val="811A20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pic>
        <p:nvPicPr>
          <p:cNvPr id="5" name="Afbeelding 12" descr="streepjes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6988" y="0"/>
            <a:ext cx="2673350" cy="11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Afbeelding 13" descr="LOGO_UHASSELT-CMYK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740650" y="6180138"/>
            <a:ext cx="125095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90254" cy="549844"/>
          </a:xfrm>
          <a:ln>
            <a:noFill/>
          </a:ln>
        </p:spPr>
        <p:txBody>
          <a:bodyPr>
            <a:normAutofit/>
          </a:bodyPr>
          <a:lstStyle>
            <a:lvl1pPr algn="l">
              <a:defRPr sz="3000">
                <a:solidFill>
                  <a:srgbClr val="811A2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2DFBF-3B71-48B0-952C-D12AC925304F}" type="datetime1">
              <a:rPr lang="nl-BE"/>
              <a:pPr>
                <a:defRPr/>
              </a:pPr>
              <a:t>27/11/2018</a:t>
            </a:fld>
            <a:endParaRPr lang="nl-BE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77000" y="6357938"/>
            <a:ext cx="7524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F9366D-7960-4B36-AA64-2020C3BBCFF4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67635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0C988CC6-97EB-4A45-9195-47EF7C52919D}" type="datetime1">
              <a:rPr lang="nl-BE"/>
              <a:pPr/>
              <a:t>27/11/2018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0476D89C-E8B9-AE4E-B6DF-5DF853DAFA02}" type="slidenum">
              <a:rPr lang="nl-BE"/>
              <a:pPr/>
              <a:t>‹nr.›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687" r:id="rId3"/>
    <p:sldLayoutId id="2147483686" r:id="rId4"/>
    <p:sldLayoutId id="2147483684" r:id="rId5"/>
    <p:sldLayoutId id="2147483708" r:id="rId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emf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7.e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emf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emf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9.png"/><Relationship Id="rId4" Type="http://schemas.openxmlformats.org/officeDocument/2006/relationships/image" Target="../media/image108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emf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1EFAE1-16F3-704C-9135-BA069F008D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7744" y="4869160"/>
            <a:ext cx="6480720" cy="630982"/>
          </a:xfrm>
        </p:spPr>
        <p:txBody>
          <a:bodyPr>
            <a:normAutofit fontScale="90000"/>
          </a:bodyPr>
          <a:lstStyle/>
          <a:p>
            <a:r>
              <a:rPr lang="nl-BE" dirty="0" smtClean="0"/>
              <a:t>Health </a:t>
            </a:r>
            <a:r>
              <a:rPr lang="nl-BE" dirty="0" err="1" smtClean="0"/>
              <a:t>effects</a:t>
            </a:r>
            <a:r>
              <a:rPr lang="nl-BE" dirty="0" smtClean="0"/>
              <a:t> of </a:t>
            </a:r>
            <a:r>
              <a:rPr lang="nl-BE" dirty="0" err="1" smtClean="0"/>
              <a:t>exercise</a:t>
            </a:r>
            <a:r>
              <a:rPr lang="nl-BE" dirty="0" smtClean="0"/>
              <a:t> </a:t>
            </a:r>
            <a:r>
              <a:rPr lang="nl-BE" dirty="0" err="1" smtClean="0"/>
              <a:t>across</a:t>
            </a:r>
            <a:r>
              <a:rPr lang="nl-BE" dirty="0" smtClean="0"/>
              <a:t> </a:t>
            </a:r>
            <a:r>
              <a:rPr lang="nl-BE" dirty="0" err="1" smtClean="0"/>
              <a:t>pathologies</a:t>
            </a:r>
            <a:r>
              <a:rPr lang="nl-BE" dirty="0" smtClean="0"/>
              <a:t>: thinking </a:t>
            </a:r>
            <a:r>
              <a:rPr lang="nl-BE" dirty="0" err="1" smtClean="0"/>
              <a:t>beyond</a:t>
            </a:r>
            <a:r>
              <a:rPr lang="nl-BE" dirty="0" smtClean="0"/>
              <a:t> </a:t>
            </a:r>
            <a:r>
              <a:rPr lang="nl-BE" dirty="0" err="1" smtClean="0"/>
              <a:t>muscle</a:t>
            </a:r>
            <a:r>
              <a:rPr lang="nl-BE" dirty="0" smtClean="0"/>
              <a:t> </a:t>
            </a:r>
            <a:r>
              <a:rPr lang="nl-BE" dirty="0" err="1" smtClean="0"/>
              <a:t>strength</a:t>
            </a:r>
            <a:r>
              <a:rPr lang="nl-BE" dirty="0" smtClean="0"/>
              <a:t> </a:t>
            </a:r>
            <a:r>
              <a:rPr lang="nl-BE" dirty="0" err="1" smtClean="0"/>
              <a:t>and</a:t>
            </a:r>
            <a:r>
              <a:rPr lang="nl-BE" dirty="0" smtClean="0"/>
              <a:t> </a:t>
            </a:r>
            <a:r>
              <a:rPr lang="nl-BE" dirty="0" err="1" smtClean="0"/>
              <a:t>exercise</a:t>
            </a:r>
            <a:r>
              <a:rPr lang="nl-BE" dirty="0" smtClean="0"/>
              <a:t> </a:t>
            </a:r>
            <a:r>
              <a:rPr lang="nl-BE" dirty="0" err="1" smtClean="0"/>
              <a:t>tolerance</a:t>
            </a:r>
            <a:endParaRPr lang="nl-BE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8D50AB8-5807-374D-8613-66752FEE2B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nl-BE" dirty="0" smtClean="0"/>
              <a:t>Prof. dr. Dominique Hansen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28470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What</a:t>
            </a:r>
            <a:r>
              <a:rPr lang="nl-BE" dirty="0" smtClean="0"/>
              <a:t> do we target </a:t>
            </a:r>
            <a:r>
              <a:rPr lang="nl-BE" dirty="0" err="1" smtClean="0"/>
              <a:t>by</a:t>
            </a:r>
            <a:r>
              <a:rPr lang="nl-BE" dirty="0" smtClean="0"/>
              <a:t> </a:t>
            </a:r>
            <a:r>
              <a:rPr lang="nl-BE" dirty="0" err="1" smtClean="0"/>
              <a:t>exercise</a:t>
            </a:r>
            <a:r>
              <a:rPr lang="nl-BE" dirty="0" smtClean="0"/>
              <a:t> </a:t>
            </a:r>
            <a:r>
              <a:rPr lang="nl-BE" dirty="0" err="1" smtClean="0"/>
              <a:t>intervention</a:t>
            </a:r>
            <a:r>
              <a:rPr lang="nl-BE" dirty="0" smtClean="0"/>
              <a:t>?</a:t>
            </a:r>
            <a:endParaRPr lang="en-GB" dirty="0"/>
          </a:p>
        </p:txBody>
      </p:sp>
      <p:pic>
        <p:nvPicPr>
          <p:cNvPr id="8194" name="Picture 2" descr="Afbeeldingsresultaat voor copd patient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700808"/>
            <a:ext cx="4346234" cy="3240360"/>
          </a:xfrm>
          <a:prstGeom prst="rect">
            <a:avLst/>
          </a:prstGeom>
          <a:noFill/>
          <a:effectLst>
            <a:softEdge rad="139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Rechte verbindingslijn met pijl 4"/>
          <p:cNvCxnSpPr/>
          <p:nvPr/>
        </p:nvCxnSpPr>
        <p:spPr>
          <a:xfrm flipV="1">
            <a:off x="4139952" y="1412776"/>
            <a:ext cx="1296144" cy="1368152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met pijl 8"/>
          <p:cNvCxnSpPr>
            <a:endCxn id="12" idx="1"/>
          </p:cNvCxnSpPr>
          <p:nvPr/>
        </p:nvCxnSpPr>
        <p:spPr>
          <a:xfrm>
            <a:off x="3995936" y="4365104"/>
            <a:ext cx="1334429" cy="1057033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vak 9"/>
          <p:cNvSpPr txBox="1"/>
          <p:nvPr/>
        </p:nvSpPr>
        <p:spPr>
          <a:xfrm>
            <a:off x="5436096" y="1134975"/>
            <a:ext cx="223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err="1" smtClean="0"/>
              <a:t>Respiratory</a:t>
            </a:r>
            <a:r>
              <a:rPr lang="nl-BE" dirty="0" smtClean="0"/>
              <a:t> </a:t>
            </a:r>
            <a:r>
              <a:rPr lang="nl-BE" dirty="0" err="1" smtClean="0"/>
              <a:t>function</a:t>
            </a:r>
            <a:endParaRPr lang="en-GB" dirty="0"/>
          </a:p>
        </p:txBody>
      </p:sp>
      <p:sp>
        <p:nvSpPr>
          <p:cNvPr id="12" name="Tekstvak 11"/>
          <p:cNvSpPr txBox="1"/>
          <p:nvPr/>
        </p:nvSpPr>
        <p:spPr>
          <a:xfrm>
            <a:off x="5330365" y="5237471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err="1" smtClean="0"/>
              <a:t>Muscle</a:t>
            </a:r>
            <a:r>
              <a:rPr lang="nl-BE" dirty="0" smtClean="0"/>
              <a:t> </a:t>
            </a:r>
            <a:r>
              <a:rPr lang="nl-BE" dirty="0" err="1" smtClean="0"/>
              <a:t>function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938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20"/>
          <p:cNvGrpSpPr>
            <a:grpSpLocks noChangeAspect="1"/>
          </p:cNvGrpSpPr>
          <p:nvPr/>
        </p:nvGrpSpPr>
        <p:grpSpPr bwMode="auto">
          <a:xfrm>
            <a:off x="1835696" y="260648"/>
            <a:ext cx="5724525" cy="1289050"/>
            <a:chOff x="1077" y="1754"/>
            <a:chExt cx="3606" cy="812"/>
          </a:xfrm>
        </p:grpSpPr>
        <p:sp>
          <p:nvSpPr>
            <p:cNvPr id="21" name="AutoShape 19"/>
            <p:cNvSpPr>
              <a:spLocks noChangeAspect="1" noChangeArrowheads="1" noTextEdit="1"/>
            </p:cNvSpPr>
            <p:nvPr/>
          </p:nvSpPr>
          <p:spPr bwMode="auto">
            <a:xfrm>
              <a:off x="1077" y="1754"/>
              <a:ext cx="3606" cy="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069" name="Picture 21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7" y="1754"/>
              <a:ext cx="3610" cy="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Afbeelding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9925" y="6736200"/>
            <a:ext cx="1830825" cy="121800"/>
          </a:xfrm>
          <a:prstGeom prst="rect">
            <a:avLst/>
          </a:prstGeom>
        </p:spPr>
      </p:pic>
      <p:grpSp>
        <p:nvGrpSpPr>
          <p:cNvPr id="24" name="Group 24"/>
          <p:cNvGrpSpPr>
            <a:grpSpLocks noChangeAspect="1"/>
          </p:cNvGrpSpPr>
          <p:nvPr/>
        </p:nvGrpSpPr>
        <p:grpSpPr bwMode="auto">
          <a:xfrm>
            <a:off x="2295491" y="1772816"/>
            <a:ext cx="4804934" cy="4432324"/>
            <a:chOff x="1771" y="1137"/>
            <a:chExt cx="2218" cy="2046"/>
          </a:xfrm>
        </p:grpSpPr>
        <p:sp>
          <p:nvSpPr>
            <p:cNvPr id="25" name="AutoShape 23"/>
            <p:cNvSpPr>
              <a:spLocks noChangeAspect="1" noChangeArrowheads="1" noTextEdit="1"/>
            </p:cNvSpPr>
            <p:nvPr/>
          </p:nvSpPr>
          <p:spPr bwMode="auto">
            <a:xfrm>
              <a:off x="1771" y="1137"/>
              <a:ext cx="2218" cy="20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073" name="Picture 25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1" y="1137"/>
              <a:ext cx="2222" cy="2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3672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79388" y="260350"/>
            <a:ext cx="6673850" cy="1177925"/>
            <a:chOff x="113" y="164"/>
            <a:chExt cx="4204" cy="742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13" y="164"/>
              <a:ext cx="4204" cy="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164"/>
              <a:ext cx="4208" cy="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339" y="6660463"/>
            <a:ext cx="1251450" cy="162400"/>
          </a:xfrm>
          <a:prstGeom prst="rect">
            <a:avLst/>
          </a:prstGeom>
        </p:spPr>
      </p:pic>
      <p:grpSp>
        <p:nvGrpSpPr>
          <p:cNvPr id="9" name="Group 8"/>
          <p:cNvGrpSpPr>
            <a:grpSpLocks noChangeAspect="1"/>
          </p:cNvGrpSpPr>
          <p:nvPr/>
        </p:nvGrpSpPr>
        <p:grpSpPr bwMode="auto">
          <a:xfrm>
            <a:off x="2167608" y="1772816"/>
            <a:ext cx="4685630" cy="4481537"/>
            <a:chOff x="1778" y="1106"/>
            <a:chExt cx="2204" cy="2108"/>
          </a:xfrm>
        </p:grpSpPr>
        <p:sp>
          <p:nvSpPr>
            <p:cNvPr id="10" name="AutoShape 7"/>
            <p:cNvSpPr>
              <a:spLocks noChangeAspect="1" noChangeArrowheads="1" noTextEdit="1"/>
            </p:cNvSpPr>
            <p:nvPr/>
          </p:nvSpPr>
          <p:spPr bwMode="auto">
            <a:xfrm>
              <a:off x="1778" y="1106"/>
              <a:ext cx="2204" cy="2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081" name="Picture 9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8" y="1106"/>
              <a:ext cx="2208" cy="2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0949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79513" y="188640"/>
            <a:ext cx="5832648" cy="1155598"/>
            <a:chOff x="639" y="1716"/>
            <a:chExt cx="4482" cy="888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639" y="1716"/>
              <a:ext cx="4482" cy="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0245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" y="1716"/>
              <a:ext cx="4486" cy="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8"/>
          <p:cNvGrpSpPr>
            <a:grpSpLocks noChangeAspect="1"/>
          </p:cNvGrpSpPr>
          <p:nvPr/>
        </p:nvGrpSpPr>
        <p:grpSpPr bwMode="auto">
          <a:xfrm>
            <a:off x="6300192" y="6669360"/>
            <a:ext cx="2733675" cy="111125"/>
            <a:chOff x="2019" y="2125"/>
            <a:chExt cx="1722" cy="70"/>
          </a:xfrm>
        </p:grpSpPr>
        <p:sp>
          <p:nvSpPr>
            <p:cNvPr id="9" name="AutoShape 7"/>
            <p:cNvSpPr>
              <a:spLocks noChangeAspect="1" noChangeArrowheads="1" noTextEdit="1"/>
            </p:cNvSpPr>
            <p:nvPr/>
          </p:nvSpPr>
          <p:spPr bwMode="auto">
            <a:xfrm>
              <a:off x="2019" y="2125"/>
              <a:ext cx="1722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0249" name="Picture 9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9" y="2125"/>
              <a:ext cx="1726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Group 12"/>
          <p:cNvGrpSpPr>
            <a:grpSpLocks noChangeAspect="1"/>
          </p:cNvGrpSpPr>
          <p:nvPr/>
        </p:nvGrpSpPr>
        <p:grpSpPr bwMode="auto">
          <a:xfrm>
            <a:off x="179512" y="2348880"/>
            <a:ext cx="8735339" cy="3024336"/>
            <a:chOff x="500" y="1336"/>
            <a:chExt cx="4760" cy="1648"/>
          </a:xfrm>
        </p:grpSpPr>
        <p:sp>
          <p:nvSpPr>
            <p:cNvPr id="12" name="AutoShape 11"/>
            <p:cNvSpPr>
              <a:spLocks noChangeAspect="1" noChangeArrowheads="1" noTextEdit="1"/>
            </p:cNvSpPr>
            <p:nvPr/>
          </p:nvSpPr>
          <p:spPr bwMode="auto">
            <a:xfrm>
              <a:off x="500" y="1336"/>
              <a:ext cx="4760" cy="1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0253" name="Picture 1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" y="1336"/>
              <a:ext cx="4764" cy="1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9134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Why</a:t>
            </a:r>
            <a:r>
              <a:rPr lang="nl-NL" dirty="0" smtClean="0"/>
              <a:t> do COPD </a:t>
            </a:r>
            <a:r>
              <a:rPr lang="nl-NL" dirty="0" err="1" smtClean="0"/>
              <a:t>patients</a:t>
            </a:r>
            <a:r>
              <a:rPr lang="nl-NL" dirty="0" smtClean="0"/>
              <a:t> die?</a:t>
            </a:r>
            <a:endParaRPr lang="nl-NL" dirty="0"/>
          </a:p>
        </p:txBody>
      </p:sp>
      <p:pic>
        <p:nvPicPr>
          <p:cNvPr id="1026" name="Picture 2" descr="https://www.cdc.gov/nchs/images/databriefs/251-300/db256_fig5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80" y="1052736"/>
            <a:ext cx="7560840" cy="472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hoek 1"/>
          <p:cNvSpPr/>
          <p:nvPr/>
        </p:nvSpPr>
        <p:spPr>
          <a:xfrm>
            <a:off x="1979712" y="5855921"/>
            <a:ext cx="51845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dirty="0">
                <a:solidFill>
                  <a:srgbClr val="000000"/>
                </a:solidFill>
                <a:latin typeface="Lato"/>
              </a:rPr>
              <a:t>COPD-related Mortality by Sex and Race Among Adults Aged 25 and Over: United States, </a:t>
            </a:r>
            <a:r>
              <a:rPr lang="en-GB" sz="1600" dirty="0" smtClean="0">
                <a:solidFill>
                  <a:srgbClr val="000000"/>
                </a:solidFill>
                <a:latin typeface="Lato"/>
              </a:rPr>
              <a:t>2000–2014</a:t>
            </a:r>
          </a:p>
        </p:txBody>
      </p:sp>
      <p:sp>
        <p:nvSpPr>
          <p:cNvPr id="3" name="Rechthoek 2"/>
          <p:cNvSpPr/>
          <p:nvPr/>
        </p:nvSpPr>
        <p:spPr>
          <a:xfrm>
            <a:off x="5868144" y="6642556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800" dirty="0">
                <a:solidFill>
                  <a:srgbClr val="000000"/>
                </a:solidFill>
                <a:latin typeface="Lato"/>
              </a:rPr>
              <a:t>SOURCE: NCHS, National Vital Statistics System mortality data, 2014.</a:t>
            </a:r>
            <a:endParaRPr lang="en-GB" sz="800" dirty="0"/>
          </a:p>
        </p:txBody>
      </p:sp>
      <p:sp>
        <p:nvSpPr>
          <p:cNvPr id="6" name="Tekstvak 5"/>
          <p:cNvSpPr txBox="1"/>
          <p:nvPr/>
        </p:nvSpPr>
        <p:spPr>
          <a:xfrm>
            <a:off x="4716016" y="2464323"/>
            <a:ext cx="18565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400" dirty="0" err="1" smtClean="0"/>
              <a:t>Other</a:t>
            </a:r>
            <a:r>
              <a:rPr lang="nl-BE" sz="1400" dirty="0" smtClean="0"/>
              <a:t> </a:t>
            </a:r>
            <a:r>
              <a:rPr lang="nl-BE" sz="1400" dirty="0" err="1" smtClean="0"/>
              <a:t>causes</a:t>
            </a:r>
            <a:r>
              <a:rPr lang="nl-BE" sz="1400" dirty="0" smtClean="0"/>
              <a:t>: 14.5%</a:t>
            </a:r>
            <a:endParaRPr lang="en-GB" sz="1400" dirty="0"/>
          </a:p>
        </p:txBody>
      </p:sp>
      <p:sp>
        <p:nvSpPr>
          <p:cNvPr id="8" name="Tekstvak 7"/>
          <p:cNvSpPr txBox="1"/>
          <p:nvPr/>
        </p:nvSpPr>
        <p:spPr>
          <a:xfrm>
            <a:off x="4710263" y="4183687"/>
            <a:ext cx="18565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400" dirty="0" err="1" smtClean="0"/>
              <a:t>Other</a:t>
            </a:r>
            <a:r>
              <a:rPr lang="nl-BE" sz="1400" dirty="0" smtClean="0"/>
              <a:t> </a:t>
            </a:r>
            <a:r>
              <a:rPr lang="nl-BE" sz="1400" dirty="0" err="1" smtClean="0"/>
              <a:t>causes</a:t>
            </a:r>
            <a:r>
              <a:rPr lang="nl-BE" sz="1400" dirty="0" smtClean="0"/>
              <a:t>: 14.2%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92539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What</a:t>
            </a:r>
            <a:r>
              <a:rPr lang="nl-BE" dirty="0" smtClean="0"/>
              <a:t> </a:t>
            </a:r>
            <a:r>
              <a:rPr lang="nl-BE" dirty="0" err="1" smtClean="0"/>
              <a:t>about</a:t>
            </a:r>
            <a:r>
              <a:rPr lang="nl-BE" dirty="0" smtClean="0"/>
              <a:t> </a:t>
            </a:r>
            <a:r>
              <a:rPr lang="nl-BE" dirty="0" err="1" smtClean="0"/>
              <a:t>vascular</a:t>
            </a:r>
            <a:r>
              <a:rPr lang="nl-BE" dirty="0" smtClean="0"/>
              <a:t> health in COPD?</a:t>
            </a:r>
            <a:endParaRPr lang="en-GB" dirty="0"/>
          </a:p>
        </p:txBody>
      </p:sp>
      <p:pic>
        <p:nvPicPr>
          <p:cNvPr id="38916" name="Picture 4" descr="Gerelateerde afbeeldi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660016"/>
            <a:ext cx="7312703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98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79512" y="260648"/>
            <a:ext cx="6743700" cy="854075"/>
            <a:chOff x="756" y="1891"/>
            <a:chExt cx="4248" cy="538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756" y="1891"/>
              <a:ext cx="4248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3317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6" y="1891"/>
              <a:ext cx="4252" cy="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8"/>
          <p:cNvGrpSpPr>
            <a:grpSpLocks noChangeAspect="1"/>
          </p:cNvGrpSpPr>
          <p:nvPr/>
        </p:nvGrpSpPr>
        <p:grpSpPr bwMode="auto">
          <a:xfrm>
            <a:off x="7116763" y="6600825"/>
            <a:ext cx="2016125" cy="231775"/>
            <a:chOff x="4483" y="4158"/>
            <a:chExt cx="1270" cy="146"/>
          </a:xfrm>
        </p:grpSpPr>
        <p:sp>
          <p:nvSpPr>
            <p:cNvPr id="9" name="AutoShape 7"/>
            <p:cNvSpPr>
              <a:spLocks noChangeAspect="1" noChangeArrowheads="1" noTextEdit="1"/>
            </p:cNvSpPr>
            <p:nvPr/>
          </p:nvSpPr>
          <p:spPr bwMode="auto">
            <a:xfrm>
              <a:off x="4483" y="4158"/>
              <a:ext cx="1270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3321" name="Picture 9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3" y="4158"/>
              <a:ext cx="1274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Group 12"/>
          <p:cNvGrpSpPr>
            <a:grpSpLocks noChangeAspect="1"/>
          </p:cNvGrpSpPr>
          <p:nvPr/>
        </p:nvGrpSpPr>
        <p:grpSpPr bwMode="auto">
          <a:xfrm>
            <a:off x="1259632" y="1268760"/>
            <a:ext cx="7033227" cy="4608512"/>
            <a:chOff x="1070" y="974"/>
            <a:chExt cx="3620" cy="2372"/>
          </a:xfrm>
        </p:grpSpPr>
        <p:sp>
          <p:nvSpPr>
            <p:cNvPr id="12" name="AutoShape 11"/>
            <p:cNvSpPr>
              <a:spLocks noChangeAspect="1" noChangeArrowheads="1" noTextEdit="1"/>
            </p:cNvSpPr>
            <p:nvPr/>
          </p:nvSpPr>
          <p:spPr bwMode="auto">
            <a:xfrm>
              <a:off x="1070" y="974"/>
              <a:ext cx="3620" cy="2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3325" name="Picture 1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0" y="974"/>
              <a:ext cx="3624" cy="2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1131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5400" y="6718800"/>
            <a:ext cx="1668600" cy="139200"/>
          </a:xfrm>
          <a:prstGeom prst="rect">
            <a:avLst/>
          </a:prstGeom>
        </p:spPr>
      </p:pic>
      <p:grpSp>
        <p:nvGrpSpPr>
          <p:cNvPr id="10" name="Group 4"/>
          <p:cNvGrpSpPr>
            <a:grpSpLocks noChangeAspect="1"/>
          </p:cNvGrpSpPr>
          <p:nvPr/>
        </p:nvGrpSpPr>
        <p:grpSpPr bwMode="auto">
          <a:xfrm>
            <a:off x="1547664" y="1170580"/>
            <a:ext cx="6511925" cy="5099050"/>
            <a:chOff x="829" y="554"/>
            <a:chExt cx="4102" cy="3212"/>
          </a:xfrm>
        </p:grpSpPr>
        <p:sp>
          <p:nvSpPr>
            <p:cNvPr id="13" name="AutoShape 3"/>
            <p:cNvSpPr>
              <a:spLocks noChangeAspect="1" noChangeArrowheads="1" noTextEdit="1"/>
            </p:cNvSpPr>
            <p:nvPr/>
          </p:nvSpPr>
          <p:spPr bwMode="auto">
            <a:xfrm>
              <a:off x="829" y="554"/>
              <a:ext cx="4102" cy="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41989" name="Picture 5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" y="554"/>
              <a:ext cx="4106" cy="3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Titel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Vascular</a:t>
            </a:r>
            <a:r>
              <a:rPr lang="nl-BE" dirty="0" smtClean="0"/>
              <a:t> </a:t>
            </a:r>
            <a:r>
              <a:rPr lang="nl-BE" dirty="0" err="1" smtClean="0"/>
              <a:t>dysfunction</a:t>
            </a:r>
            <a:r>
              <a:rPr lang="nl-BE" dirty="0" smtClean="0"/>
              <a:t> in COPD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868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344150" y="241791"/>
            <a:ext cx="6250527" cy="1311504"/>
            <a:chOff x="1247" y="618"/>
            <a:chExt cx="2993" cy="628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247" y="618"/>
              <a:ext cx="2993" cy="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7" y="618"/>
              <a:ext cx="2997" cy="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9850" y="6688857"/>
            <a:ext cx="1344150" cy="162400"/>
          </a:xfrm>
          <a:prstGeom prst="rect">
            <a:avLst/>
          </a:prstGeom>
        </p:spPr>
      </p:pic>
      <p:grpSp>
        <p:nvGrpSpPr>
          <p:cNvPr id="9" name="Group 8"/>
          <p:cNvGrpSpPr>
            <a:grpSpLocks noChangeAspect="1"/>
          </p:cNvGrpSpPr>
          <p:nvPr/>
        </p:nvGrpSpPr>
        <p:grpSpPr bwMode="auto">
          <a:xfrm>
            <a:off x="4395542" y="2852936"/>
            <a:ext cx="4341387" cy="2740397"/>
            <a:chOff x="1836" y="1501"/>
            <a:chExt cx="2088" cy="1318"/>
          </a:xfrm>
        </p:grpSpPr>
        <p:sp>
          <p:nvSpPr>
            <p:cNvPr id="10" name="AutoShape 7"/>
            <p:cNvSpPr>
              <a:spLocks noChangeAspect="1" noChangeArrowheads="1" noTextEdit="1"/>
            </p:cNvSpPr>
            <p:nvPr/>
          </p:nvSpPr>
          <p:spPr bwMode="auto">
            <a:xfrm>
              <a:off x="1836" y="1501"/>
              <a:ext cx="2088" cy="1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057" name="Picture 9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6" y="1501"/>
              <a:ext cx="2092" cy="1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12"/>
          <p:cNvGrpSpPr>
            <a:grpSpLocks noChangeAspect="1"/>
          </p:cNvGrpSpPr>
          <p:nvPr/>
        </p:nvGrpSpPr>
        <p:grpSpPr bwMode="auto">
          <a:xfrm>
            <a:off x="500258" y="2276873"/>
            <a:ext cx="3716142" cy="3401616"/>
            <a:chOff x="612" y="1706"/>
            <a:chExt cx="2044" cy="1871"/>
          </a:xfrm>
        </p:grpSpPr>
        <p:sp>
          <p:nvSpPr>
            <p:cNvPr id="13" name="AutoShape 11"/>
            <p:cNvSpPr>
              <a:spLocks noChangeAspect="1" noChangeArrowheads="1" noTextEdit="1"/>
            </p:cNvSpPr>
            <p:nvPr/>
          </p:nvSpPr>
          <p:spPr bwMode="auto">
            <a:xfrm>
              <a:off x="612" y="1706"/>
              <a:ext cx="2044" cy="1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061" name="Picture 13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" y="1706"/>
              <a:ext cx="2048" cy="1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Tekstvak 13"/>
          <p:cNvSpPr txBox="1"/>
          <p:nvPr/>
        </p:nvSpPr>
        <p:spPr>
          <a:xfrm>
            <a:off x="3491880" y="5935131"/>
            <a:ext cx="2448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00" dirty="0" smtClean="0"/>
              <a:t>FBF: </a:t>
            </a:r>
            <a:r>
              <a:rPr lang="nl-BE" sz="1000" dirty="0" err="1" smtClean="0"/>
              <a:t>forearm</a:t>
            </a:r>
            <a:r>
              <a:rPr lang="nl-BE" sz="1000" dirty="0" smtClean="0"/>
              <a:t> </a:t>
            </a:r>
            <a:r>
              <a:rPr lang="nl-BE" sz="1000" dirty="0" err="1" smtClean="0"/>
              <a:t>blood</a:t>
            </a:r>
            <a:r>
              <a:rPr lang="nl-BE" sz="1000" dirty="0" smtClean="0"/>
              <a:t> flow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317318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Relevance</a:t>
            </a:r>
            <a:r>
              <a:rPr lang="nl-BE" dirty="0" smtClean="0"/>
              <a:t> of </a:t>
            </a:r>
            <a:r>
              <a:rPr lang="nl-BE" dirty="0" err="1" smtClean="0"/>
              <a:t>vascular</a:t>
            </a:r>
            <a:r>
              <a:rPr lang="nl-BE" dirty="0" smtClean="0"/>
              <a:t> </a:t>
            </a:r>
            <a:r>
              <a:rPr lang="nl-BE" dirty="0" err="1" smtClean="0"/>
              <a:t>function</a:t>
            </a:r>
            <a:r>
              <a:rPr lang="nl-BE" dirty="0" smtClean="0"/>
              <a:t> in COPD?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 smtClean="0"/>
          </a:p>
          <a:p>
            <a:r>
              <a:rPr lang="nl-BE" dirty="0" err="1" smtClean="0"/>
              <a:t>Relates</a:t>
            </a:r>
            <a:r>
              <a:rPr lang="nl-BE" dirty="0" smtClean="0"/>
              <a:t> </a:t>
            </a:r>
            <a:r>
              <a:rPr lang="nl-BE" dirty="0" err="1" smtClean="0"/>
              <a:t>to</a:t>
            </a:r>
            <a:r>
              <a:rPr lang="nl-BE" dirty="0" smtClean="0"/>
              <a:t> (micro)</a:t>
            </a:r>
            <a:r>
              <a:rPr lang="nl-BE" dirty="0" err="1" smtClean="0"/>
              <a:t>circulation</a:t>
            </a:r>
            <a:r>
              <a:rPr lang="nl-BE" dirty="0" smtClean="0"/>
              <a:t> in </a:t>
            </a:r>
            <a:r>
              <a:rPr lang="nl-BE" dirty="0" err="1" smtClean="0"/>
              <a:t>other</a:t>
            </a:r>
            <a:r>
              <a:rPr lang="nl-BE" dirty="0" smtClean="0"/>
              <a:t> </a:t>
            </a:r>
            <a:r>
              <a:rPr lang="nl-BE" dirty="0" err="1" smtClean="0"/>
              <a:t>organs</a:t>
            </a:r>
            <a:endParaRPr lang="nl-BE" dirty="0" smtClean="0"/>
          </a:p>
          <a:p>
            <a:pPr lvl="1"/>
            <a:r>
              <a:rPr lang="nl-BE" dirty="0" smtClean="0"/>
              <a:t>In </a:t>
            </a:r>
            <a:r>
              <a:rPr lang="nl-BE" dirty="0" err="1" smtClean="0"/>
              <a:t>skeletal</a:t>
            </a:r>
            <a:r>
              <a:rPr lang="nl-BE" dirty="0" smtClean="0"/>
              <a:t> </a:t>
            </a:r>
            <a:r>
              <a:rPr lang="nl-BE" dirty="0" err="1" smtClean="0"/>
              <a:t>muscle</a:t>
            </a:r>
            <a:r>
              <a:rPr lang="nl-BE" dirty="0" smtClean="0"/>
              <a:t> = </a:t>
            </a:r>
            <a:r>
              <a:rPr lang="nl-BE" dirty="0" err="1" smtClean="0"/>
              <a:t>exercise</a:t>
            </a:r>
            <a:r>
              <a:rPr lang="nl-BE" dirty="0" smtClean="0"/>
              <a:t> </a:t>
            </a:r>
            <a:r>
              <a:rPr lang="nl-BE" dirty="0" err="1" smtClean="0"/>
              <a:t>intolerance</a:t>
            </a:r>
            <a:endParaRPr lang="nl-BE" dirty="0" smtClean="0"/>
          </a:p>
          <a:p>
            <a:pPr lvl="1"/>
            <a:r>
              <a:rPr lang="nl-BE" dirty="0" smtClean="0"/>
              <a:t>In </a:t>
            </a:r>
            <a:r>
              <a:rPr lang="nl-BE" dirty="0" err="1" smtClean="0"/>
              <a:t>heart</a:t>
            </a:r>
            <a:r>
              <a:rPr lang="nl-BE" dirty="0" smtClean="0"/>
              <a:t> = </a:t>
            </a:r>
            <a:r>
              <a:rPr lang="nl-BE" dirty="0" err="1" smtClean="0"/>
              <a:t>coronary</a:t>
            </a:r>
            <a:r>
              <a:rPr lang="nl-BE" dirty="0" smtClean="0"/>
              <a:t> </a:t>
            </a:r>
            <a:r>
              <a:rPr lang="nl-BE" dirty="0" err="1" smtClean="0"/>
              <a:t>artery</a:t>
            </a:r>
            <a:r>
              <a:rPr lang="nl-BE" dirty="0" smtClean="0"/>
              <a:t> </a:t>
            </a:r>
            <a:r>
              <a:rPr lang="nl-BE" dirty="0" err="1" smtClean="0"/>
              <a:t>disease</a:t>
            </a:r>
            <a:endParaRPr lang="nl-BE" dirty="0" smtClean="0"/>
          </a:p>
          <a:p>
            <a:pPr lvl="1"/>
            <a:r>
              <a:rPr lang="nl-BE" dirty="0" smtClean="0"/>
              <a:t>In </a:t>
            </a:r>
            <a:r>
              <a:rPr lang="nl-BE" dirty="0" err="1" smtClean="0"/>
              <a:t>the</a:t>
            </a:r>
            <a:r>
              <a:rPr lang="nl-BE" dirty="0" smtClean="0"/>
              <a:t> </a:t>
            </a:r>
            <a:r>
              <a:rPr lang="nl-BE" dirty="0" err="1" smtClean="0"/>
              <a:t>periphery</a:t>
            </a:r>
            <a:r>
              <a:rPr lang="nl-BE" dirty="0" smtClean="0"/>
              <a:t> = </a:t>
            </a:r>
            <a:r>
              <a:rPr lang="nl-BE" dirty="0" err="1" smtClean="0"/>
              <a:t>peripheral</a:t>
            </a:r>
            <a:r>
              <a:rPr lang="nl-BE" dirty="0" smtClean="0"/>
              <a:t> arterial </a:t>
            </a:r>
            <a:r>
              <a:rPr lang="nl-BE" dirty="0" err="1" smtClean="0"/>
              <a:t>disease</a:t>
            </a:r>
            <a:endParaRPr lang="nl-BE" dirty="0" smtClean="0"/>
          </a:p>
          <a:p>
            <a:endParaRPr lang="nl-BE" dirty="0" smtClean="0"/>
          </a:p>
          <a:p>
            <a:r>
              <a:rPr lang="nl-BE" dirty="0" smtClean="0"/>
              <a:t>Impact on </a:t>
            </a:r>
            <a:r>
              <a:rPr lang="nl-BE" dirty="0" err="1" smtClean="0"/>
              <a:t>blood</a:t>
            </a:r>
            <a:r>
              <a:rPr lang="nl-BE" dirty="0" smtClean="0"/>
              <a:t> </a:t>
            </a:r>
            <a:r>
              <a:rPr lang="nl-BE" dirty="0" err="1" smtClean="0"/>
              <a:t>pressure</a:t>
            </a:r>
            <a:endParaRPr lang="nl-BE" dirty="0" smtClean="0"/>
          </a:p>
          <a:p>
            <a:pPr lvl="1"/>
            <a:r>
              <a:rPr lang="nl-BE" dirty="0" err="1" smtClean="0"/>
              <a:t>Including</a:t>
            </a:r>
            <a:r>
              <a:rPr lang="nl-BE" dirty="0" smtClean="0"/>
              <a:t> of </a:t>
            </a:r>
            <a:r>
              <a:rPr lang="nl-BE" dirty="0" err="1" smtClean="0"/>
              <a:t>the</a:t>
            </a:r>
            <a:r>
              <a:rPr lang="nl-BE" dirty="0" smtClean="0"/>
              <a:t> </a:t>
            </a:r>
            <a:r>
              <a:rPr lang="nl-BE" dirty="0" err="1" smtClean="0"/>
              <a:t>respiratory</a:t>
            </a:r>
            <a:r>
              <a:rPr lang="nl-BE" dirty="0" smtClean="0"/>
              <a:t> </a:t>
            </a:r>
            <a:r>
              <a:rPr lang="nl-BE" dirty="0" err="1" smtClean="0"/>
              <a:t>vasculature</a:t>
            </a:r>
            <a:endParaRPr lang="nl-BE" dirty="0" smtClean="0"/>
          </a:p>
          <a:p>
            <a:pPr lvl="2"/>
            <a:r>
              <a:rPr lang="nl-BE" dirty="0" err="1" smtClean="0"/>
              <a:t>Pulmonary</a:t>
            </a:r>
            <a:r>
              <a:rPr lang="nl-BE" dirty="0" smtClean="0"/>
              <a:t> arterial </a:t>
            </a:r>
            <a:r>
              <a:rPr lang="nl-BE" dirty="0" err="1" smtClean="0"/>
              <a:t>hypertension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959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249157" y="243680"/>
            <a:ext cx="7092950" cy="1352550"/>
            <a:chOff x="646" y="1734"/>
            <a:chExt cx="4468" cy="852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646" y="1734"/>
              <a:ext cx="4468" cy="8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4341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" y="1734"/>
              <a:ext cx="4472" cy="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3153" y="6655000"/>
            <a:ext cx="1830825" cy="203000"/>
          </a:xfrm>
          <a:prstGeom prst="rect">
            <a:avLst/>
          </a:prstGeom>
        </p:spPr>
      </p:pic>
      <p:grpSp>
        <p:nvGrpSpPr>
          <p:cNvPr id="9" name="Group 8"/>
          <p:cNvGrpSpPr>
            <a:grpSpLocks noChangeAspect="1"/>
          </p:cNvGrpSpPr>
          <p:nvPr/>
        </p:nvGrpSpPr>
        <p:grpSpPr bwMode="auto">
          <a:xfrm>
            <a:off x="249157" y="1988840"/>
            <a:ext cx="8707884" cy="3590925"/>
            <a:chOff x="92" y="1029"/>
            <a:chExt cx="5576" cy="2262"/>
          </a:xfrm>
        </p:grpSpPr>
        <p:sp>
          <p:nvSpPr>
            <p:cNvPr id="10" name="AutoShape 7"/>
            <p:cNvSpPr>
              <a:spLocks noChangeAspect="1" noChangeArrowheads="1" noTextEdit="1"/>
            </p:cNvSpPr>
            <p:nvPr/>
          </p:nvSpPr>
          <p:spPr bwMode="auto">
            <a:xfrm>
              <a:off x="92" y="1029"/>
              <a:ext cx="5576" cy="2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4345" name="Picture 9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" y="1029"/>
              <a:ext cx="5580" cy="2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2088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115616" y="188640"/>
            <a:ext cx="7092950" cy="1352550"/>
            <a:chOff x="646" y="1734"/>
            <a:chExt cx="4468" cy="852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646" y="1734"/>
              <a:ext cx="4468" cy="8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4341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" y="1734"/>
              <a:ext cx="4472" cy="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3153" y="6655000"/>
            <a:ext cx="1830825" cy="203000"/>
          </a:xfrm>
          <a:prstGeom prst="rect">
            <a:avLst/>
          </a:prstGeom>
        </p:spPr>
      </p:pic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971727" y="2132856"/>
            <a:ext cx="7380728" cy="2920404"/>
            <a:chOff x="982" y="1409"/>
            <a:chExt cx="3796" cy="1502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982" y="1409"/>
              <a:ext cx="3796" cy="15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5365" name="Picture 5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2" y="1409"/>
              <a:ext cx="3800" cy="1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6326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79513" y="188641"/>
            <a:ext cx="3456384" cy="1700684"/>
            <a:chOff x="1435" y="1449"/>
            <a:chExt cx="2890" cy="1422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35" y="1449"/>
              <a:ext cx="2890" cy="1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9461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5" y="1449"/>
              <a:ext cx="2894" cy="1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4368" y="6602800"/>
            <a:ext cx="1205100" cy="255200"/>
          </a:xfrm>
          <a:prstGeom prst="rect">
            <a:avLst/>
          </a:prstGeom>
        </p:spPr>
      </p:pic>
      <p:grpSp>
        <p:nvGrpSpPr>
          <p:cNvPr id="9" name="Group 8"/>
          <p:cNvGrpSpPr>
            <a:grpSpLocks noChangeAspect="1"/>
          </p:cNvGrpSpPr>
          <p:nvPr/>
        </p:nvGrpSpPr>
        <p:grpSpPr bwMode="auto">
          <a:xfrm>
            <a:off x="899592" y="2204864"/>
            <a:ext cx="7707885" cy="3358753"/>
            <a:chOff x="703" y="1661"/>
            <a:chExt cx="4335" cy="1889"/>
          </a:xfrm>
        </p:grpSpPr>
        <p:sp>
          <p:nvSpPr>
            <p:cNvPr id="10" name="AutoShape 7"/>
            <p:cNvSpPr>
              <a:spLocks noChangeAspect="1" noChangeArrowheads="1" noTextEdit="1"/>
            </p:cNvSpPr>
            <p:nvPr/>
          </p:nvSpPr>
          <p:spPr bwMode="auto">
            <a:xfrm>
              <a:off x="703" y="1661"/>
              <a:ext cx="4335" cy="1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9465" name="Picture 9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" y="1661"/>
              <a:ext cx="4339" cy="18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7683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What</a:t>
            </a:r>
            <a:r>
              <a:rPr lang="nl-BE" dirty="0" smtClean="0"/>
              <a:t> is </a:t>
            </a:r>
            <a:r>
              <a:rPr lang="nl-BE" dirty="0" err="1" smtClean="0"/>
              <a:t>needed</a:t>
            </a:r>
            <a:r>
              <a:rPr lang="nl-BE" dirty="0" smtClean="0"/>
              <a:t> </a:t>
            </a:r>
            <a:r>
              <a:rPr lang="nl-BE" dirty="0" err="1" smtClean="0"/>
              <a:t>during</a:t>
            </a:r>
            <a:r>
              <a:rPr lang="nl-BE" dirty="0" smtClean="0"/>
              <a:t> </a:t>
            </a:r>
            <a:r>
              <a:rPr lang="nl-BE" dirty="0" err="1" smtClean="0"/>
              <a:t>rehabilitation</a:t>
            </a:r>
            <a:r>
              <a:rPr lang="nl-BE" dirty="0" smtClean="0"/>
              <a:t>?</a:t>
            </a:r>
            <a:endParaRPr lang="en-GB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8100" y="6648510"/>
            <a:ext cx="1575900" cy="197200"/>
          </a:xfrm>
          <a:prstGeom prst="rect">
            <a:avLst/>
          </a:prstGeom>
        </p:spPr>
      </p:pic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1049338" y="1050925"/>
            <a:ext cx="7045325" cy="4756150"/>
            <a:chOff x="661" y="662"/>
            <a:chExt cx="4438" cy="2996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661" y="662"/>
              <a:ext cx="4438" cy="2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6389" name="Picture 5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1" y="662"/>
              <a:ext cx="4442" cy="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oup 8"/>
          <p:cNvGrpSpPr>
            <a:grpSpLocks noChangeAspect="1"/>
          </p:cNvGrpSpPr>
          <p:nvPr/>
        </p:nvGrpSpPr>
        <p:grpSpPr bwMode="auto">
          <a:xfrm>
            <a:off x="28575" y="5988050"/>
            <a:ext cx="5862638" cy="869950"/>
            <a:chOff x="18" y="3772"/>
            <a:chExt cx="3693" cy="548"/>
          </a:xfrm>
        </p:grpSpPr>
        <p:sp>
          <p:nvSpPr>
            <p:cNvPr id="10" name="AutoShape 7"/>
            <p:cNvSpPr>
              <a:spLocks noChangeAspect="1" noChangeArrowheads="1" noTextEdit="1"/>
            </p:cNvSpPr>
            <p:nvPr/>
          </p:nvSpPr>
          <p:spPr bwMode="auto">
            <a:xfrm>
              <a:off x="18" y="3772"/>
              <a:ext cx="3693" cy="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6393" name="Picture 9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" y="3772"/>
              <a:ext cx="3697" cy="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5658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What</a:t>
            </a:r>
            <a:r>
              <a:rPr lang="nl-BE" dirty="0" smtClean="0"/>
              <a:t> is </a:t>
            </a:r>
            <a:r>
              <a:rPr lang="nl-BE" dirty="0" err="1" smtClean="0"/>
              <a:t>needed</a:t>
            </a:r>
            <a:r>
              <a:rPr lang="nl-BE" dirty="0" smtClean="0"/>
              <a:t> </a:t>
            </a:r>
            <a:r>
              <a:rPr lang="nl-BE" dirty="0" err="1" smtClean="0"/>
              <a:t>during</a:t>
            </a:r>
            <a:r>
              <a:rPr lang="nl-BE" dirty="0" smtClean="0"/>
              <a:t> </a:t>
            </a:r>
            <a:r>
              <a:rPr lang="nl-BE" dirty="0" err="1" smtClean="0"/>
              <a:t>rehabilitation</a:t>
            </a:r>
            <a:r>
              <a:rPr lang="nl-BE" dirty="0" smtClean="0"/>
              <a:t>?</a:t>
            </a:r>
            <a:endParaRPr lang="en-GB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79512" y="738484"/>
            <a:ext cx="5112568" cy="902354"/>
            <a:chOff x="676" y="1771"/>
            <a:chExt cx="4408" cy="778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676" y="1771"/>
              <a:ext cx="4408" cy="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0485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" y="1771"/>
              <a:ext cx="4412" cy="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4450" y="6602800"/>
            <a:ext cx="1529550" cy="255200"/>
          </a:xfrm>
          <a:prstGeom prst="rect">
            <a:avLst/>
          </a:prstGeom>
        </p:spPr>
      </p:pic>
      <p:grpSp>
        <p:nvGrpSpPr>
          <p:cNvPr id="10" name="Group 8"/>
          <p:cNvGrpSpPr>
            <a:grpSpLocks noChangeAspect="1"/>
          </p:cNvGrpSpPr>
          <p:nvPr/>
        </p:nvGrpSpPr>
        <p:grpSpPr bwMode="auto">
          <a:xfrm>
            <a:off x="1198306" y="1853142"/>
            <a:ext cx="6758070" cy="3156706"/>
            <a:chOff x="1041" y="1301"/>
            <a:chExt cx="3678" cy="1718"/>
          </a:xfrm>
        </p:grpSpPr>
        <p:sp>
          <p:nvSpPr>
            <p:cNvPr id="11" name="AutoShape 7"/>
            <p:cNvSpPr>
              <a:spLocks noChangeAspect="1" noChangeArrowheads="1" noTextEdit="1"/>
            </p:cNvSpPr>
            <p:nvPr/>
          </p:nvSpPr>
          <p:spPr bwMode="auto">
            <a:xfrm>
              <a:off x="1041" y="1301"/>
              <a:ext cx="3678" cy="17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0489" name="Picture 9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1" y="1301"/>
              <a:ext cx="3682" cy="1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" name="Group 12"/>
          <p:cNvGrpSpPr>
            <a:grpSpLocks noChangeAspect="1"/>
          </p:cNvGrpSpPr>
          <p:nvPr/>
        </p:nvGrpSpPr>
        <p:grpSpPr bwMode="auto">
          <a:xfrm>
            <a:off x="1038225" y="5085184"/>
            <a:ext cx="7067550" cy="590550"/>
            <a:chOff x="654" y="1974"/>
            <a:chExt cx="4452" cy="372"/>
          </a:xfrm>
        </p:grpSpPr>
        <p:sp>
          <p:nvSpPr>
            <p:cNvPr id="14" name="AutoShape 11"/>
            <p:cNvSpPr>
              <a:spLocks noChangeAspect="1" noChangeArrowheads="1" noTextEdit="1"/>
            </p:cNvSpPr>
            <p:nvPr/>
          </p:nvSpPr>
          <p:spPr bwMode="auto">
            <a:xfrm>
              <a:off x="654" y="1974"/>
              <a:ext cx="4452" cy="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0493" name="Picture 13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4" y="1974"/>
              <a:ext cx="4456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" name="Group 16"/>
          <p:cNvGrpSpPr>
            <a:grpSpLocks noChangeAspect="1"/>
          </p:cNvGrpSpPr>
          <p:nvPr/>
        </p:nvGrpSpPr>
        <p:grpSpPr bwMode="auto">
          <a:xfrm>
            <a:off x="5427663" y="5894388"/>
            <a:ext cx="3430587" cy="463550"/>
            <a:chOff x="3419" y="3713"/>
            <a:chExt cx="2161" cy="292"/>
          </a:xfrm>
        </p:grpSpPr>
        <p:sp>
          <p:nvSpPr>
            <p:cNvPr id="17" name="AutoShape 15"/>
            <p:cNvSpPr>
              <a:spLocks noChangeAspect="1" noChangeArrowheads="1" noTextEdit="1"/>
            </p:cNvSpPr>
            <p:nvPr/>
          </p:nvSpPr>
          <p:spPr bwMode="auto">
            <a:xfrm>
              <a:off x="3419" y="3713"/>
              <a:ext cx="2161" cy="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0497" name="Picture 17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9" y="3713"/>
              <a:ext cx="2165" cy="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7986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251520" y="260648"/>
            <a:ext cx="6673850" cy="685800"/>
            <a:chOff x="778" y="1944"/>
            <a:chExt cx="4204" cy="432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778" y="1944"/>
              <a:ext cx="4204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4581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" y="1944"/>
              <a:ext cx="4208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4925" y="6593127"/>
            <a:ext cx="1599075" cy="249400"/>
          </a:xfrm>
          <a:prstGeom prst="rect">
            <a:avLst/>
          </a:prstGeom>
        </p:spPr>
      </p:pic>
      <p:grpSp>
        <p:nvGrpSpPr>
          <p:cNvPr id="12" name="Group 12"/>
          <p:cNvGrpSpPr>
            <a:grpSpLocks noChangeAspect="1"/>
          </p:cNvGrpSpPr>
          <p:nvPr/>
        </p:nvGrpSpPr>
        <p:grpSpPr bwMode="auto">
          <a:xfrm>
            <a:off x="217984" y="1700808"/>
            <a:ext cx="8685791" cy="3816423"/>
            <a:chOff x="727" y="1214"/>
            <a:chExt cx="4306" cy="1892"/>
          </a:xfrm>
        </p:grpSpPr>
        <p:sp>
          <p:nvSpPr>
            <p:cNvPr id="13" name="AutoShape 11"/>
            <p:cNvSpPr>
              <a:spLocks noChangeAspect="1" noChangeArrowheads="1" noTextEdit="1"/>
            </p:cNvSpPr>
            <p:nvPr/>
          </p:nvSpPr>
          <p:spPr bwMode="auto">
            <a:xfrm>
              <a:off x="727" y="1214"/>
              <a:ext cx="4306" cy="1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4589" name="Picture 1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" y="1214"/>
              <a:ext cx="4310" cy="1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6203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What</a:t>
            </a:r>
            <a:r>
              <a:rPr lang="nl-BE" dirty="0" smtClean="0"/>
              <a:t> is </a:t>
            </a:r>
            <a:r>
              <a:rPr lang="nl-BE" dirty="0" err="1" smtClean="0"/>
              <a:t>the</a:t>
            </a:r>
            <a:r>
              <a:rPr lang="nl-BE" dirty="0" smtClean="0"/>
              <a:t> impact of </a:t>
            </a:r>
            <a:r>
              <a:rPr lang="nl-BE" dirty="0" err="1" smtClean="0"/>
              <a:t>rehabilitation</a:t>
            </a:r>
            <a:r>
              <a:rPr lang="nl-BE" dirty="0" smtClean="0"/>
              <a:t> in COPD?</a:t>
            </a:r>
            <a:endParaRPr lang="en-GB" dirty="0"/>
          </a:p>
        </p:txBody>
      </p:sp>
      <p:pic>
        <p:nvPicPr>
          <p:cNvPr id="25602" name="Picture 2" descr="Afbeeldingsresultaat voor don't kn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883" y="1677960"/>
            <a:ext cx="5328592" cy="4813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985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79512" y="260648"/>
            <a:ext cx="4104456" cy="1173001"/>
            <a:chOff x="924" y="1601"/>
            <a:chExt cx="3912" cy="1118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924" y="1601"/>
              <a:ext cx="3912" cy="1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3797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" y="1601"/>
              <a:ext cx="3916" cy="1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8"/>
          <p:cNvGrpSpPr>
            <a:grpSpLocks noChangeAspect="1"/>
          </p:cNvGrpSpPr>
          <p:nvPr/>
        </p:nvGrpSpPr>
        <p:grpSpPr bwMode="auto">
          <a:xfrm>
            <a:off x="5379268" y="6622845"/>
            <a:ext cx="3730625" cy="203200"/>
            <a:chOff x="1705" y="2096"/>
            <a:chExt cx="2350" cy="128"/>
          </a:xfrm>
        </p:grpSpPr>
        <p:sp>
          <p:nvSpPr>
            <p:cNvPr id="9" name="AutoShape 7"/>
            <p:cNvSpPr>
              <a:spLocks noChangeAspect="1" noChangeArrowheads="1" noTextEdit="1"/>
            </p:cNvSpPr>
            <p:nvPr/>
          </p:nvSpPr>
          <p:spPr bwMode="auto">
            <a:xfrm>
              <a:off x="1705" y="2096"/>
              <a:ext cx="2350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3801" name="Picture 9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5" y="2096"/>
              <a:ext cx="235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Group 12"/>
          <p:cNvGrpSpPr>
            <a:grpSpLocks noChangeAspect="1"/>
          </p:cNvGrpSpPr>
          <p:nvPr/>
        </p:nvGrpSpPr>
        <p:grpSpPr bwMode="auto">
          <a:xfrm>
            <a:off x="611560" y="2204864"/>
            <a:ext cx="7830970" cy="2817093"/>
            <a:chOff x="595" y="1338"/>
            <a:chExt cx="4570" cy="1644"/>
          </a:xfrm>
        </p:grpSpPr>
        <p:sp>
          <p:nvSpPr>
            <p:cNvPr id="12" name="AutoShape 11"/>
            <p:cNvSpPr>
              <a:spLocks noChangeAspect="1" noChangeArrowheads="1" noTextEdit="1"/>
            </p:cNvSpPr>
            <p:nvPr/>
          </p:nvSpPr>
          <p:spPr bwMode="auto">
            <a:xfrm>
              <a:off x="595" y="1338"/>
              <a:ext cx="4570" cy="1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3805" name="Picture 1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" y="1338"/>
              <a:ext cx="4574" cy="1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Group 16"/>
          <p:cNvGrpSpPr>
            <a:grpSpLocks noChangeAspect="1"/>
          </p:cNvGrpSpPr>
          <p:nvPr/>
        </p:nvGrpSpPr>
        <p:grpSpPr bwMode="auto">
          <a:xfrm>
            <a:off x="400063" y="2204864"/>
            <a:ext cx="8253964" cy="3022004"/>
            <a:chOff x="654" y="1345"/>
            <a:chExt cx="4452" cy="1630"/>
          </a:xfrm>
        </p:grpSpPr>
        <p:sp>
          <p:nvSpPr>
            <p:cNvPr id="15" name="AutoShape 15"/>
            <p:cNvSpPr>
              <a:spLocks noChangeAspect="1" noChangeArrowheads="1" noTextEdit="1"/>
            </p:cNvSpPr>
            <p:nvPr/>
          </p:nvSpPr>
          <p:spPr bwMode="auto">
            <a:xfrm>
              <a:off x="654" y="1345"/>
              <a:ext cx="4452" cy="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3809" name="Picture 17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4" y="1345"/>
              <a:ext cx="4456" cy="1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099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What</a:t>
            </a:r>
            <a:r>
              <a:rPr lang="nl-BE" dirty="0" smtClean="0"/>
              <a:t> </a:t>
            </a:r>
            <a:r>
              <a:rPr lang="nl-BE" dirty="0" err="1" smtClean="0"/>
              <a:t>about</a:t>
            </a:r>
            <a:r>
              <a:rPr lang="nl-BE" dirty="0" smtClean="0"/>
              <a:t> </a:t>
            </a:r>
            <a:r>
              <a:rPr lang="nl-BE" dirty="0" err="1" smtClean="0"/>
              <a:t>the</a:t>
            </a:r>
            <a:r>
              <a:rPr lang="nl-BE" dirty="0" smtClean="0"/>
              <a:t> </a:t>
            </a:r>
            <a:r>
              <a:rPr lang="nl-BE" dirty="0" err="1" smtClean="0"/>
              <a:t>heart</a:t>
            </a:r>
            <a:r>
              <a:rPr lang="nl-BE" dirty="0" smtClean="0"/>
              <a:t> in COPD?</a:t>
            </a:r>
            <a:endParaRPr lang="en-GB" dirty="0"/>
          </a:p>
        </p:txBody>
      </p:sp>
      <p:pic>
        <p:nvPicPr>
          <p:cNvPr id="26626" name="Picture 2" descr="Afbeeldingsresultaat voor thorax x-ray cop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052736"/>
            <a:ext cx="5112568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332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403648" y="332656"/>
            <a:ext cx="6464300" cy="1362075"/>
            <a:chOff x="844" y="1731"/>
            <a:chExt cx="4072" cy="858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844" y="1731"/>
              <a:ext cx="4072" cy="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1509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4" y="1731"/>
              <a:ext cx="4076" cy="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7746" y="6713000"/>
            <a:ext cx="1575900" cy="145000"/>
          </a:xfrm>
          <a:prstGeom prst="rect">
            <a:avLst/>
          </a:prstGeom>
        </p:spPr>
      </p:pic>
      <p:grpSp>
        <p:nvGrpSpPr>
          <p:cNvPr id="9" name="Group 8"/>
          <p:cNvGrpSpPr>
            <a:grpSpLocks noChangeAspect="1"/>
          </p:cNvGrpSpPr>
          <p:nvPr/>
        </p:nvGrpSpPr>
        <p:grpSpPr bwMode="auto">
          <a:xfrm>
            <a:off x="1194098" y="1916832"/>
            <a:ext cx="6883400" cy="4235450"/>
            <a:chOff x="712" y="826"/>
            <a:chExt cx="4336" cy="2668"/>
          </a:xfrm>
        </p:grpSpPr>
        <p:sp>
          <p:nvSpPr>
            <p:cNvPr id="10" name="AutoShape 7"/>
            <p:cNvSpPr>
              <a:spLocks noChangeAspect="1" noChangeArrowheads="1" noTextEdit="1"/>
            </p:cNvSpPr>
            <p:nvPr/>
          </p:nvSpPr>
          <p:spPr bwMode="auto">
            <a:xfrm>
              <a:off x="712" y="826"/>
              <a:ext cx="4336" cy="26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1513" name="Picture 9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2" y="826"/>
              <a:ext cx="4340" cy="2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8847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251520" y="188640"/>
            <a:ext cx="6559550" cy="1120775"/>
            <a:chOff x="814" y="1807"/>
            <a:chExt cx="4132" cy="706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814" y="1807"/>
              <a:ext cx="4132" cy="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2533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" y="1807"/>
              <a:ext cx="4136" cy="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0868" y="6685841"/>
            <a:ext cx="973350" cy="121800"/>
          </a:xfrm>
          <a:prstGeom prst="rect">
            <a:avLst/>
          </a:prstGeom>
        </p:spPr>
      </p:pic>
      <p:grpSp>
        <p:nvGrpSpPr>
          <p:cNvPr id="9" name="Group 8"/>
          <p:cNvGrpSpPr>
            <a:grpSpLocks noChangeAspect="1"/>
          </p:cNvGrpSpPr>
          <p:nvPr/>
        </p:nvGrpSpPr>
        <p:grpSpPr bwMode="auto">
          <a:xfrm>
            <a:off x="899592" y="2132856"/>
            <a:ext cx="7605862" cy="2785343"/>
            <a:chOff x="690" y="1358"/>
            <a:chExt cx="4380" cy="1604"/>
          </a:xfrm>
        </p:grpSpPr>
        <p:sp>
          <p:nvSpPr>
            <p:cNvPr id="10" name="AutoShape 7"/>
            <p:cNvSpPr>
              <a:spLocks noChangeAspect="1" noChangeArrowheads="1" noTextEdit="1"/>
            </p:cNvSpPr>
            <p:nvPr/>
          </p:nvSpPr>
          <p:spPr bwMode="auto">
            <a:xfrm>
              <a:off x="690" y="1358"/>
              <a:ext cx="4380" cy="1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2537" name="Picture 9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" y="1358"/>
              <a:ext cx="4384" cy="16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12"/>
          <p:cNvGrpSpPr>
            <a:grpSpLocks noChangeAspect="1"/>
          </p:cNvGrpSpPr>
          <p:nvPr/>
        </p:nvGrpSpPr>
        <p:grpSpPr bwMode="auto">
          <a:xfrm>
            <a:off x="779372" y="1412776"/>
            <a:ext cx="7856289" cy="4557064"/>
            <a:chOff x="562" y="881"/>
            <a:chExt cx="4522" cy="2623"/>
          </a:xfrm>
        </p:grpSpPr>
        <p:sp>
          <p:nvSpPr>
            <p:cNvPr id="13" name="AutoShape 11"/>
            <p:cNvSpPr>
              <a:spLocks noChangeAspect="1" noChangeArrowheads="1" noTextEdit="1"/>
            </p:cNvSpPr>
            <p:nvPr/>
          </p:nvSpPr>
          <p:spPr bwMode="auto">
            <a:xfrm>
              <a:off x="562" y="881"/>
              <a:ext cx="4522" cy="2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2541" name="Picture 13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" y="881"/>
              <a:ext cx="4526" cy="2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0328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What</a:t>
            </a:r>
            <a:r>
              <a:rPr lang="nl-BE" dirty="0" smtClean="0"/>
              <a:t> </a:t>
            </a:r>
            <a:r>
              <a:rPr lang="nl-BE" dirty="0" err="1" smtClean="0"/>
              <a:t>about</a:t>
            </a:r>
            <a:r>
              <a:rPr lang="nl-BE" dirty="0" smtClean="0"/>
              <a:t> </a:t>
            </a:r>
            <a:r>
              <a:rPr lang="nl-BE" dirty="0" err="1" smtClean="0"/>
              <a:t>glycemic</a:t>
            </a:r>
            <a:r>
              <a:rPr lang="nl-BE" dirty="0" smtClean="0"/>
              <a:t> control in COPD?</a:t>
            </a:r>
            <a:endParaRPr lang="en-GB" dirty="0"/>
          </a:p>
        </p:txBody>
      </p:sp>
      <p:pic>
        <p:nvPicPr>
          <p:cNvPr id="43010" name="Picture 2" descr="Afbeeldingsresultaat voor glycemic contr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484784"/>
            <a:ext cx="3600400" cy="500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318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What</a:t>
            </a:r>
            <a:r>
              <a:rPr lang="nl-BE" dirty="0" smtClean="0"/>
              <a:t> </a:t>
            </a:r>
            <a:r>
              <a:rPr lang="nl-BE" dirty="0" err="1" smtClean="0"/>
              <a:t>about</a:t>
            </a:r>
            <a:r>
              <a:rPr lang="nl-BE" dirty="0" smtClean="0"/>
              <a:t> </a:t>
            </a:r>
            <a:r>
              <a:rPr lang="nl-BE" dirty="0" err="1" smtClean="0"/>
              <a:t>glycemic</a:t>
            </a:r>
            <a:r>
              <a:rPr lang="nl-BE" dirty="0" smtClean="0"/>
              <a:t> control in COPD?</a:t>
            </a:r>
            <a:endParaRPr lang="en-GB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8" y="6643400"/>
            <a:ext cx="1575900" cy="214600"/>
          </a:xfrm>
          <a:prstGeom prst="rect">
            <a:avLst/>
          </a:prstGeom>
        </p:spPr>
      </p:pic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1147468" y="1772816"/>
            <a:ext cx="6849063" cy="3499073"/>
            <a:chOff x="1318" y="1362"/>
            <a:chExt cx="3124" cy="1596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18" y="1362"/>
              <a:ext cx="3124" cy="1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7893" name="Picture 5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8" y="1362"/>
              <a:ext cx="3128" cy="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1989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979712" y="332656"/>
            <a:ext cx="5308600" cy="1425575"/>
            <a:chOff x="1208" y="1711"/>
            <a:chExt cx="3344" cy="898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208" y="1711"/>
              <a:ext cx="3344" cy="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8437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8" y="1711"/>
              <a:ext cx="3348" cy="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5725" y="6730400"/>
            <a:ext cx="1228275" cy="127600"/>
          </a:xfrm>
          <a:prstGeom prst="rect">
            <a:avLst/>
          </a:prstGeom>
        </p:spPr>
      </p:pic>
      <p:grpSp>
        <p:nvGrpSpPr>
          <p:cNvPr id="9" name="Group 8"/>
          <p:cNvGrpSpPr>
            <a:grpSpLocks noChangeAspect="1"/>
          </p:cNvGrpSpPr>
          <p:nvPr/>
        </p:nvGrpSpPr>
        <p:grpSpPr bwMode="auto">
          <a:xfrm>
            <a:off x="1187624" y="1796556"/>
            <a:ext cx="6437833" cy="4476842"/>
            <a:chOff x="1138" y="1525"/>
            <a:chExt cx="3562" cy="2477"/>
          </a:xfrm>
        </p:grpSpPr>
        <p:sp>
          <p:nvSpPr>
            <p:cNvPr id="10" name="AutoShape 7"/>
            <p:cNvSpPr>
              <a:spLocks noChangeAspect="1" noChangeArrowheads="1" noTextEdit="1"/>
            </p:cNvSpPr>
            <p:nvPr/>
          </p:nvSpPr>
          <p:spPr bwMode="auto">
            <a:xfrm>
              <a:off x="1138" y="1525"/>
              <a:ext cx="3562" cy="2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8441" name="Picture 9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8" y="1525"/>
              <a:ext cx="3566" cy="2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Tekstvak 10"/>
          <p:cNvSpPr txBox="1"/>
          <p:nvPr/>
        </p:nvSpPr>
        <p:spPr>
          <a:xfrm>
            <a:off x="6366955" y="2348880"/>
            <a:ext cx="253146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200" dirty="0" err="1" smtClean="0">
                <a:solidFill>
                  <a:srgbClr val="FF0000"/>
                </a:solidFill>
              </a:rPr>
              <a:t>Why</a:t>
            </a:r>
            <a:r>
              <a:rPr lang="nl-BE" sz="3200" dirty="0" smtClean="0">
                <a:solidFill>
                  <a:srgbClr val="FF0000"/>
                </a:solidFill>
              </a:rPr>
              <a:t>?</a:t>
            </a:r>
          </a:p>
          <a:p>
            <a:endParaRPr lang="nl-BE" dirty="0" smtClean="0">
              <a:solidFill>
                <a:srgbClr val="FF0000"/>
              </a:solidFill>
            </a:endParaRPr>
          </a:p>
          <a:p>
            <a:r>
              <a:rPr lang="nl-BE" dirty="0" err="1" smtClean="0">
                <a:solidFill>
                  <a:srgbClr val="FF0000"/>
                </a:solidFill>
              </a:rPr>
              <a:t>Elevated</a:t>
            </a:r>
            <a:r>
              <a:rPr lang="nl-BE" dirty="0" smtClean="0">
                <a:solidFill>
                  <a:srgbClr val="FF0000"/>
                </a:solidFill>
              </a:rPr>
              <a:t> risk </a:t>
            </a:r>
            <a:r>
              <a:rPr lang="nl-BE" dirty="0" err="1" smtClean="0">
                <a:solidFill>
                  <a:srgbClr val="FF0000"/>
                </a:solidFill>
              </a:rPr>
              <a:t>for</a:t>
            </a:r>
            <a:r>
              <a:rPr lang="nl-BE" dirty="0" smtClean="0">
                <a:solidFill>
                  <a:srgbClr val="FF0000"/>
                </a:solidFill>
              </a:rPr>
              <a:t>:</a:t>
            </a:r>
          </a:p>
          <a:p>
            <a:endParaRPr lang="nl-BE" dirty="0" smtClean="0">
              <a:solidFill>
                <a:srgbClr val="FF0000"/>
              </a:solidFill>
            </a:endParaRPr>
          </a:p>
          <a:p>
            <a:r>
              <a:rPr lang="nl-BE" dirty="0" err="1" smtClean="0">
                <a:solidFill>
                  <a:srgbClr val="FF0000"/>
                </a:solidFill>
              </a:rPr>
              <a:t>Hypertension</a:t>
            </a:r>
            <a:r>
              <a:rPr lang="nl-BE" dirty="0" smtClean="0">
                <a:solidFill>
                  <a:srgbClr val="FF0000"/>
                </a:solidFill>
              </a:rPr>
              <a:t> (</a:t>
            </a:r>
            <a:r>
              <a:rPr lang="nl-BE" dirty="0" err="1" smtClean="0">
                <a:solidFill>
                  <a:srgbClr val="FF0000"/>
                </a:solidFill>
              </a:rPr>
              <a:t>by</a:t>
            </a:r>
            <a:r>
              <a:rPr lang="nl-BE" dirty="0" smtClean="0">
                <a:solidFill>
                  <a:srgbClr val="FF0000"/>
                </a:solidFill>
              </a:rPr>
              <a:t> 81%)</a:t>
            </a:r>
            <a:endParaRPr lang="nl-BE" dirty="0">
              <a:solidFill>
                <a:srgbClr val="FF0000"/>
              </a:solidFill>
            </a:endParaRPr>
          </a:p>
          <a:p>
            <a:r>
              <a:rPr lang="nl-BE" dirty="0" err="1" smtClean="0">
                <a:solidFill>
                  <a:srgbClr val="FF0000"/>
                </a:solidFill>
              </a:rPr>
              <a:t>Stroke</a:t>
            </a:r>
            <a:r>
              <a:rPr lang="nl-BE" dirty="0" smtClean="0">
                <a:solidFill>
                  <a:srgbClr val="FF0000"/>
                </a:solidFill>
              </a:rPr>
              <a:t> (</a:t>
            </a:r>
            <a:r>
              <a:rPr lang="nl-BE" dirty="0" err="1" smtClean="0">
                <a:solidFill>
                  <a:srgbClr val="FF0000"/>
                </a:solidFill>
              </a:rPr>
              <a:t>by</a:t>
            </a:r>
            <a:r>
              <a:rPr lang="nl-BE" dirty="0" smtClean="0">
                <a:solidFill>
                  <a:srgbClr val="FF0000"/>
                </a:solidFill>
              </a:rPr>
              <a:t> 52%)</a:t>
            </a:r>
          </a:p>
          <a:p>
            <a:r>
              <a:rPr lang="nl-BE" dirty="0" smtClean="0">
                <a:solidFill>
                  <a:srgbClr val="FF0000"/>
                </a:solidFill>
              </a:rPr>
              <a:t>CAD (</a:t>
            </a:r>
            <a:r>
              <a:rPr lang="nl-BE" dirty="0" err="1" smtClean="0">
                <a:solidFill>
                  <a:srgbClr val="FF0000"/>
                </a:solidFill>
              </a:rPr>
              <a:t>by</a:t>
            </a:r>
            <a:r>
              <a:rPr lang="nl-BE" dirty="0" smtClean="0">
                <a:solidFill>
                  <a:srgbClr val="FF0000"/>
                </a:solidFill>
              </a:rPr>
              <a:t> 41%)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752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251520" y="188640"/>
            <a:ext cx="6419850" cy="1212850"/>
            <a:chOff x="858" y="1778"/>
            <a:chExt cx="4044" cy="764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858" y="1778"/>
              <a:ext cx="4044" cy="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3557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8" y="1778"/>
              <a:ext cx="4048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8975" y="6700710"/>
            <a:ext cx="1691775" cy="145000"/>
          </a:xfrm>
          <a:prstGeom prst="rect">
            <a:avLst/>
          </a:prstGeom>
        </p:spPr>
      </p:pic>
      <p:grpSp>
        <p:nvGrpSpPr>
          <p:cNvPr id="9" name="Group 8"/>
          <p:cNvGrpSpPr>
            <a:grpSpLocks noChangeAspect="1"/>
          </p:cNvGrpSpPr>
          <p:nvPr/>
        </p:nvGrpSpPr>
        <p:grpSpPr bwMode="auto">
          <a:xfrm>
            <a:off x="2843808" y="1363118"/>
            <a:ext cx="3600400" cy="4944740"/>
            <a:chOff x="1873" y="777"/>
            <a:chExt cx="2014" cy="2766"/>
          </a:xfrm>
        </p:grpSpPr>
        <p:sp>
          <p:nvSpPr>
            <p:cNvPr id="10" name="AutoShape 7"/>
            <p:cNvSpPr>
              <a:spLocks noChangeAspect="1" noChangeArrowheads="1" noTextEdit="1"/>
            </p:cNvSpPr>
            <p:nvPr/>
          </p:nvSpPr>
          <p:spPr bwMode="auto">
            <a:xfrm>
              <a:off x="1873" y="777"/>
              <a:ext cx="2014" cy="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3561" name="Picture 9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3" y="777"/>
              <a:ext cx="2018" cy="2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Rechthoek 10"/>
          <p:cNvSpPr/>
          <p:nvPr/>
        </p:nvSpPr>
        <p:spPr>
          <a:xfrm>
            <a:off x="2843808" y="4240752"/>
            <a:ext cx="3600400" cy="1440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738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251520" y="188640"/>
            <a:ext cx="6442075" cy="1489075"/>
            <a:chOff x="851" y="1691"/>
            <a:chExt cx="4058" cy="938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851" y="1691"/>
              <a:ext cx="4058" cy="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9701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1" y="1691"/>
              <a:ext cx="4062" cy="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5314" y="6672400"/>
            <a:ext cx="1205100" cy="185600"/>
          </a:xfrm>
          <a:prstGeom prst="rect">
            <a:avLst/>
          </a:prstGeom>
        </p:spPr>
      </p:pic>
      <p:grpSp>
        <p:nvGrpSpPr>
          <p:cNvPr id="9" name="Group 8"/>
          <p:cNvGrpSpPr>
            <a:grpSpLocks noChangeAspect="1"/>
          </p:cNvGrpSpPr>
          <p:nvPr/>
        </p:nvGrpSpPr>
        <p:grpSpPr bwMode="auto">
          <a:xfrm>
            <a:off x="1187624" y="1772816"/>
            <a:ext cx="7052208" cy="4167864"/>
            <a:chOff x="413" y="702"/>
            <a:chExt cx="4934" cy="2916"/>
          </a:xfrm>
        </p:grpSpPr>
        <p:sp>
          <p:nvSpPr>
            <p:cNvPr id="10" name="AutoShape 7"/>
            <p:cNvSpPr>
              <a:spLocks noChangeAspect="1" noChangeArrowheads="1" noTextEdit="1"/>
            </p:cNvSpPr>
            <p:nvPr/>
          </p:nvSpPr>
          <p:spPr bwMode="auto">
            <a:xfrm>
              <a:off x="413" y="702"/>
              <a:ext cx="4934" cy="2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9705" name="Picture 9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" y="702"/>
              <a:ext cx="4938" cy="2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Rechthoek 12"/>
          <p:cNvSpPr/>
          <p:nvPr/>
        </p:nvSpPr>
        <p:spPr>
          <a:xfrm>
            <a:off x="1331640" y="4047576"/>
            <a:ext cx="6696744" cy="3600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58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858" name="Text Box 4"/>
          <p:cNvSpPr txBox="1">
            <a:spLocks noChangeArrowheads="1"/>
          </p:cNvSpPr>
          <p:nvPr/>
        </p:nvSpPr>
        <p:spPr bwMode="auto">
          <a:xfrm>
            <a:off x="6218199" y="6601854"/>
            <a:ext cx="292580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 sz="1000" dirty="0" err="1">
                <a:cs typeface="ＭＳ Ｐゴシック"/>
              </a:rPr>
              <a:t>Umpierre</a:t>
            </a:r>
            <a:r>
              <a:rPr lang="nl-BE" sz="1000" dirty="0">
                <a:cs typeface="ＭＳ Ｐゴシック"/>
              </a:rPr>
              <a:t> D, et al. </a:t>
            </a:r>
            <a:r>
              <a:rPr lang="nl-BE" sz="1000" dirty="0" err="1">
                <a:cs typeface="ＭＳ Ｐゴシック"/>
              </a:rPr>
              <a:t>Diabetologia</a:t>
            </a:r>
            <a:r>
              <a:rPr lang="nl-BE" sz="1000" dirty="0">
                <a:cs typeface="ＭＳ Ｐゴシック"/>
              </a:rPr>
              <a:t> </a:t>
            </a:r>
            <a:r>
              <a:rPr lang="nl-BE" sz="1000" dirty="0" smtClean="0">
                <a:cs typeface="ＭＳ Ｐゴシック"/>
              </a:rPr>
              <a:t>2013; 56: 242-51</a:t>
            </a:r>
            <a:endParaRPr lang="nl-NL" sz="1000" dirty="0">
              <a:cs typeface="ＭＳ Ｐゴシック"/>
            </a:endParaRPr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268760"/>
            <a:ext cx="5754762" cy="4270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What</a:t>
            </a:r>
            <a:r>
              <a:rPr lang="nl-BE" dirty="0" smtClean="0"/>
              <a:t> </a:t>
            </a:r>
            <a:r>
              <a:rPr lang="nl-BE" dirty="0" err="1" smtClean="0"/>
              <a:t>should</a:t>
            </a:r>
            <a:r>
              <a:rPr lang="nl-BE" dirty="0" smtClean="0"/>
              <a:t> we do?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894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What</a:t>
            </a:r>
            <a:r>
              <a:rPr lang="nl-BE" dirty="0" smtClean="0"/>
              <a:t> </a:t>
            </a:r>
            <a:r>
              <a:rPr lang="nl-BE" dirty="0" err="1" smtClean="0"/>
              <a:t>should</a:t>
            </a:r>
            <a:r>
              <a:rPr lang="nl-BE" dirty="0" smtClean="0"/>
              <a:t> we do?</a:t>
            </a:r>
            <a:endParaRPr lang="en-GB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58" y="764704"/>
            <a:ext cx="4072102" cy="955492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7150" y="6701400"/>
            <a:ext cx="1436850" cy="156600"/>
          </a:xfrm>
          <a:prstGeom prst="rect">
            <a:avLst/>
          </a:prstGeom>
        </p:spPr>
      </p:pic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2022475" y="1772816"/>
            <a:ext cx="5099050" cy="4211637"/>
            <a:chOff x="1274" y="1207"/>
            <a:chExt cx="3212" cy="2653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1274" y="1207"/>
              <a:ext cx="3212" cy="2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2293" name="Picture 5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4" y="1207"/>
              <a:ext cx="3216" cy="2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Group 8"/>
          <p:cNvGrpSpPr>
            <a:grpSpLocks noChangeAspect="1"/>
          </p:cNvGrpSpPr>
          <p:nvPr/>
        </p:nvGrpSpPr>
        <p:grpSpPr bwMode="auto">
          <a:xfrm>
            <a:off x="1705124" y="1720196"/>
            <a:ext cx="6431111" cy="4316876"/>
            <a:chOff x="521" y="1026"/>
            <a:chExt cx="4292" cy="2881"/>
          </a:xfrm>
        </p:grpSpPr>
        <p:sp>
          <p:nvSpPr>
            <p:cNvPr id="11" name="AutoShape 7"/>
            <p:cNvSpPr>
              <a:spLocks noChangeAspect="1" noChangeArrowheads="1" noTextEdit="1"/>
            </p:cNvSpPr>
            <p:nvPr/>
          </p:nvSpPr>
          <p:spPr bwMode="auto">
            <a:xfrm>
              <a:off x="521" y="1026"/>
              <a:ext cx="4292" cy="2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2297" name="Picture 9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" y="1026"/>
              <a:ext cx="4297" cy="2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4069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Should</a:t>
            </a:r>
            <a:r>
              <a:rPr lang="nl-BE" dirty="0" smtClean="0"/>
              <a:t> we </a:t>
            </a:r>
            <a:r>
              <a:rPr lang="nl-BE" dirty="0" err="1" smtClean="0"/>
              <a:t>worry</a:t>
            </a:r>
            <a:r>
              <a:rPr lang="nl-BE" dirty="0" smtClean="0"/>
              <a:t> </a:t>
            </a:r>
            <a:r>
              <a:rPr lang="nl-BE" dirty="0" err="1" smtClean="0"/>
              <a:t>about</a:t>
            </a:r>
            <a:r>
              <a:rPr lang="nl-BE" dirty="0" smtClean="0"/>
              <a:t> fat </a:t>
            </a:r>
            <a:r>
              <a:rPr lang="nl-BE" dirty="0" err="1" smtClean="0"/>
              <a:t>mass</a:t>
            </a:r>
            <a:r>
              <a:rPr lang="nl-BE" dirty="0" smtClean="0"/>
              <a:t> in COPD?</a:t>
            </a:r>
            <a:endParaRPr lang="en-GB" dirty="0"/>
          </a:p>
        </p:txBody>
      </p:sp>
      <p:pic>
        <p:nvPicPr>
          <p:cNvPr id="27650" name="Picture 2" descr="Afbeeldingsresultaat voor copd obesity 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160" y="1700808"/>
            <a:ext cx="7184603" cy="4792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731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79512" y="188640"/>
            <a:ext cx="7045325" cy="1339850"/>
            <a:chOff x="661" y="1738"/>
            <a:chExt cx="4438" cy="844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661" y="1738"/>
              <a:ext cx="4438" cy="8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8677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1" y="1738"/>
              <a:ext cx="4442" cy="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8"/>
          <p:cNvGrpSpPr>
            <a:grpSpLocks noChangeAspect="1"/>
          </p:cNvGrpSpPr>
          <p:nvPr/>
        </p:nvGrpSpPr>
        <p:grpSpPr bwMode="auto">
          <a:xfrm>
            <a:off x="3203848" y="1700808"/>
            <a:ext cx="2943225" cy="428625"/>
            <a:chOff x="1953" y="2025"/>
            <a:chExt cx="1854" cy="270"/>
          </a:xfrm>
        </p:grpSpPr>
        <p:sp>
          <p:nvSpPr>
            <p:cNvPr id="9" name="AutoShape 7"/>
            <p:cNvSpPr>
              <a:spLocks noChangeAspect="1" noChangeArrowheads="1" noTextEdit="1"/>
            </p:cNvSpPr>
            <p:nvPr/>
          </p:nvSpPr>
          <p:spPr bwMode="auto">
            <a:xfrm>
              <a:off x="1953" y="2025"/>
              <a:ext cx="1854" cy="2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8681" name="Picture 9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3" y="2025"/>
              <a:ext cx="1858" cy="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Group 12"/>
          <p:cNvGrpSpPr>
            <a:grpSpLocks noChangeAspect="1"/>
          </p:cNvGrpSpPr>
          <p:nvPr/>
        </p:nvGrpSpPr>
        <p:grpSpPr bwMode="auto">
          <a:xfrm>
            <a:off x="395536" y="2492896"/>
            <a:ext cx="4174604" cy="3113906"/>
            <a:chOff x="1778" y="1338"/>
            <a:chExt cx="2204" cy="1644"/>
          </a:xfrm>
        </p:grpSpPr>
        <p:sp>
          <p:nvSpPr>
            <p:cNvPr id="12" name="AutoShape 11"/>
            <p:cNvSpPr>
              <a:spLocks noChangeAspect="1" noChangeArrowheads="1" noTextEdit="1"/>
            </p:cNvSpPr>
            <p:nvPr/>
          </p:nvSpPr>
          <p:spPr bwMode="auto">
            <a:xfrm>
              <a:off x="1778" y="1338"/>
              <a:ext cx="2204" cy="1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8685" name="Picture 1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8" y="1338"/>
              <a:ext cx="2208" cy="1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Group 16"/>
          <p:cNvGrpSpPr>
            <a:grpSpLocks noChangeAspect="1"/>
          </p:cNvGrpSpPr>
          <p:nvPr/>
        </p:nvGrpSpPr>
        <p:grpSpPr bwMode="auto">
          <a:xfrm>
            <a:off x="4355976" y="2420888"/>
            <a:ext cx="3959746" cy="3126815"/>
            <a:chOff x="2699" y="1579"/>
            <a:chExt cx="2087" cy="1648"/>
          </a:xfrm>
        </p:grpSpPr>
        <p:sp>
          <p:nvSpPr>
            <p:cNvPr id="15" name="AutoShape 15"/>
            <p:cNvSpPr>
              <a:spLocks noChangeAspect="1" noChangeArrowheads="1" noTextEdit="1"/>
            </p:cNvSpPr>
            <p:nvPr/>
          </p:nvSpPr>
          <p:spPr bwMode="auto">
            <a:xfrm>
              <a:off x="2699" y="1579"/>
              <a:ext cx="2087" cy="1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8689" name="Picture 17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9" y="1579"/>
              <a:ext cx="2091" cy="1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Group 20"/>
          <p:cNvGrpSpPr>
            <a:grpSpLocks noChangeAspect="1"/>
          </p:cNvGrpSpPr>
          <p:nvPr/>
        </p:nvGrpSpPr>
        <p:grpSpPr bwMode="auto">
          <a:xfrm>
            <a:off x="7375525" y="6664325"/>
            <a:ext cx="1760538" cy="190500"/>
            <a:chOff x="4646" y="4198"/>
            <a:chExt cx="1109" cy="120"/>
          </a:xfrm>
        </p:grpSpPr>
        <p:sp>
          <p:nvSpPr>
            <p:cNvPr id="18" name="AutoShape 19"/>
            <p:cNvSpPr>
              <a:spLocks noChangeAspect="1" noChangeArrowheads="1" noTextEdit="1"/>
            </p:cNvSpPr>
            <p:nvPr/>
          </p:nvSpPr>
          <p:spPr bwMode="auto">
            <a:xfrm>
              <a:off x="4646" y="4198"/>
              <a:ext cx="1109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8693" name="Picture 21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6" y="4198"/>
              <a:ext cx="1113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Group 24"/>
          <p:cNvGrpSpPr>
            <a:grpSpLocks noChangeAspect="1"/>
          </p:cNvGrpSpPr>
          <p:nvPr/>
        </p:nvGrpSpPr>
        <p:grpSpPr bwMode="auto">
          <a:xfrm>
            <a:off x="2798763" y="6026150"/>
            <a:ext cx="3754437" cy="168275"/>
            <a:chOff x="1763" y="3796"/>
            <a:chExt cx="2365" cy="106"/>
          </a:xfrm>
        </p:grpSpPr>
        <p:sp>
          <p:nvSpPr>
            <p:cNvPr id="21" name="AutoShape 23"/>
            <p:cNvSpPr>
              <a:spLocks noChangeAspect="1" noChangeArrowheads="1" noTextEdit="1"/>
            </p:cNvSpPr>
            <p:nvPr/>
          </p:nvSpPr>
          <p:spPr bwMode="auto">
            <a:xfrm>
              <a:off x="1763" y="3796"/>
              <a:ext cx="2365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8697" name="Picture 25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3" y="3796"/>
              <a:ext cx="2369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094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250825" y="260350"/>
            <a:ext cx="6697663" cy="788988"/>
            <a:chOff x="158" y="164"/>
            <a:chExt cx="4219" cy="497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58" y="164"/>
              <a:ext cx="4219" cy="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0725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" y="164"/>
              <a:ext cx="4223" cy="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1868" y="6731477"/>
            <a:ext cx="2247975" cy="104400"/>
          </a:xfrm>
          <a:prstGeom prst="rect">
            <a:avLst/>
          </a:prstGeom>
        </p:spPr>
      </p:pic>
      <p:grpSp>
        <p:nvGrpSpPr>
          <p:cNvPr id="9" name="Group 8"/>
          <p:cNvGrpSpPr>
            <a:grpSpLocks noChangeAspect="1"/>
          </p:cNvGrpSpPr>
          <p:nvPr/>
        </p:nvGrpSpPr>
        <p:grpSpPr bwMode="auto">
          <a:xfrm>
            <a:off x="1341510" y="1628800"/>
            <a:ext cx="6553402" cy="2980556"/>
            <a:chOff x="1165" y="1380"/>
            <a:chExt cx="3430" cy="1560"/>
          </a:xfrm>
        </p:grpSpPr>
        <p:sp>
          <p:nvSpPr>
            <p:cNvPr id="10" name="AutoShape 7"/>
            <p:cNvSpPr>
              <a:spLocks noChangeAspect="1" noChangeArrowheads="1" noTextEdit="1"/>
            </p:cNvSpPr>
            <p:nvPr/>
          </p:nvSpPr>
          <p:spPr bwMode="auto">
            <a:xfrm>
              <a:off x="1165" y="1380"/>
              <a:ext cx="3430" cy="1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0729" name="Picture 9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5" y="1380"/>
              <a:ext cx="3434" cy="15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12"/>
          <p:cNvGrpSpPr>
            <a:grpSpLocks noChangeAspect="1"/>
          </p:cNvGrpSpPr>
          <p:nvPr/>
        </p:nvGrpSpPr>
        <p:grpSpPr bwMode="auto">
          <a:xfrm>
            <a:off x="1357707" y="4763012"/>
            <a:ext cx="6861175" cy="911225"/>
            <a:chOff x="719" y="1873"/>
            <a:chExt cx="4322" cy="574"/>
          </a:xfrm>
        </p:grpSpPr>
        <p:sp>
          <p:nvSpPr>
            <p:cNvPr id="13" name="AutoShape 11"/>
            <p:cNvSpPr>
              <a:spLocks noChangeAspect="1" noChangeArrowheads="1" noTextEdit="1"/>
            </p:cNvSpPr>
            <p:nvPr/>
          </p:nvSpPr>
          <p:spPr bwMode="auto">
            <a:xfrm>
              <a:off x="719" y="1873"/>
              <a:ext cx="4322" cy="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0733" name="Picture 13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" y="1873"/>
              <a:ext cx="4326" cy="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2652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250825" y="260350"/>
            <a:ext cx="6697663" cy="788988"/>
            <a:chOff x="158" y="164"/>
            <a:chExt cx="4219" cy="497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58" y="164"/>
              <a:ext cx="4219" cy="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0725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" y="164"/>
              <a:ext cx="4223" cy="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1868" y="6731477"/>
            <a:ext cx="2247975" cy="104400"/>
          </a:xfrm>
          <a:prstGeom prst="rect">
            <a:avLst/>
          </a:prstGeom>
        </p:spPr>
      </p:pic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1763713" y="1268413"/>
            <a:ext cx="5991225" cy="4700587"/>
            <a:chOff x="1111" y="799"/>
            <a:chExt cx="3774" cy="2961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111" y="799"/>
              <a:ext cx="3774" cy="2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1749" name="Picture 5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1" y="799"/>
              <a:ext cx="3777" cy="2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4685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79388" y="260350"/>
            <a:ext cx="6164262" cy="806450"/>
            <a:chOff x="113" y="164"/>
            <a:chExt cx="3883" cy="508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13" y="164"/>
              <a:ext cx="3883" cy="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2773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164"/>
              <a:ext cx="388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257" y="6747110"/>
            <a:ext cx="2340675" cy="98600"/>
          </a:xfrm>
          <a:prstGeom prst="rect">
            <a:avLst/>
          </a:prstGeom>
        </p:spPr>
      </p:pic>
      <p:grpSp>
        <p:nvGrpSpPr>
          <p:cNvPr id="9" name="Group 8"/>
          <p:cNvGrpSpPr>
            <a:grpSpLocks noChangeAspect="1"/>
          </p:cNvGrpSpPr>
          <p:nvPr/>
        </p:nvGrpSpPr>
        <p:grpSpPr bwMode="auto">
          <a:xfrm>
            <a:off x="323528" y="1628800"/>
            <a:ext cx="8495311" cy="3240360"/>
            <a:chOff x="683" y="1322"/>
            <a:chExt cx="4394" cy="1676"/>
          </a:xfrm>
        </p:grpSpPr>
        <p:sp>
          <p:nvSpPr>
            <p:cNvPr id="10" name="AutoShape 7"/>
            <p:cNvSpPr>
              <a:spLocks noChangeAspect="1" noChangeArrowheads="1" noTextEdit="1"/>
            </p:cNvSpPr>
            <p:nvPr/>
          </p:nvSpPr>
          <p:spPr bwMode="auto">
            <a:xfrm>
              <a:off x="683" y="1322"/>
              <a:ext cx="4394" cy="1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2777" name="Picture 9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" y="1322"/>
              <a:ext cx="4398" cy="1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8481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What</a:t>
            </a:r>
            <a:r>
              <a:rPr lang="nl-BE" dirty="0" smtClean="0"/>
              <a:t> is </a:t>
            </a:r>
            <a:r>
              <a:rPr lang="nl-BE" dirty="0" err="1" smtClean="0"/>
              <a:t>the</a:t>
            </a:r>
            <a:r>
              <a:rPr lang="nl-BE" dirty="0" smtClean="0"/>
              <a:t> impact of </a:t>
            </a:r>
            <a:r>
              <a:rPr lang="nl-BE" dirty="0" err="1" smtClean="0"/>
              <a:t>rehabilitation</a:t>
            </a:r>
            <a:r>
              <a:rPr lang="nl-BE" dirty="0" smtClean="0"/>
              <a:t> in COPD?</a:t>
            </a:r>
            <a:endParaRPr lang="en-GB" dirty="0"/>
          </a:p>
        </p:txBody>
      </p:sp>
      <p:pic>
        <p:nvPicPr>
          <p:cNvPr id="25602" name="Picture 2" descr="Afbeeldingsresultaat voor don't kn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883" y="1677960"/>
            <a:ext cx="5328592" cy="4813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270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Impact of </a:t>
            </a:r>
            <a:r>
              <a:rPr lang="nl-BE" dirty="0" err="1" smtClean="0"/>
              <a:t>exercise</a:t>
            </a:r>
            <a:r>
              <a:rPr lang="nl-BE" dirty="0" smtClean="0"/>
              <a:t> </a:t>
            </a:r>
            <a:r>
              <a:rPr lang="nl-BE" dirty="0" err="1" smtClean="0"/>
              <a:t>intervention</a:t>
            </a:r>
            <a:r>
              <a:rPr lang="nl-BE" dirty="0" smtClean="0"/>
              <a:t> on </a:t>
            </a:r>
            <a:r>
              <a:rPr lang="nl-BE" dirty="0" err="1" smtClean="0"/>
              <a:t>ectopic</a:t>
            </a:r>
            <a:r>
              <a:rPr lang="nl-BE" dirty="0" smtClean="0"/>
              <a:t> fat</a:t>
            </a:r>
            <a:endParaRPr lang="en-GB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auto">
          <a:xfrm>
            <a:off x="395536" y="836712"/>
            <a:ext cx="4680520" cy="5021248"/>
            <a:chOff x="1836" y="1040"/>
            <a:chExt cx="2088" cy="2240"/>
          </a:xfrm>
        </p:grpSpPr>
        <p:sp>
          <p:nvSpPr>
            <p:cNvPr id="10" name="AutoShape 7"/>
            <p:cNvSpPr>
              <a:spLocks noChangeAspect="1" noChangeArrowheads="1" noTextEdit="1"/>
            </p:cNvSpPr>
            <p:nvPr/>
          </p:nvSpPr>
          <p:spPr bwMode="auto">
            <a:xfrm>
              <a:off x="1836" y="1040"/>
              <a:ext cx="2088" cy="2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6873" name="Picture 9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6" y="1040"/>
              <a:ext cx="2092" cy="2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Tekstvak 11"/>
          <p:cNvSpPr txBox="1"/>
          <p:nvPr/>
        </p:nvSpPr>
        <p:spPr>
          <a:xfrm>
            <a:off x="5099506" y="2852936"/>
            <a:ext cx="34419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err="1" smtClean="0"/>
              <a:t>Also</a:t>
            </a:r>
            <a:r>
              <a:rPr lang="nl-BE" dirty="0" smtClean="0"/>
              <a:t> impact on </a:t>
            </a:r>
            <a:r>
              <a:rPr lang="nl-BE" dirty="0" err="1" smtClean="0"/>
              <a:t>ectopic</a:t>
            </a:r>
            <a:r>
              <a:rPr lang="nl-BE" dirty="0" smtClean="0"/>
              <a:t> fat in </a:t>
            </a:r>
            <a:r>
              <a:rPr lang="nl-BE" dirty="0" err="1" smtClean="0"/>
              <a:t>the</a:t>
            </a:r>
            <a:endParaRPr lang="nl-BE" dirty="0" smtClean="0"/>
          </a:p>
          <a:p>
            <a:pPr marL="285750" indent="-285750">
              <a:buFontTx/>
              <a:buChar char="-"/>
            </a:pPr>
            <a:r>
              <a:rPr lang="nl-BE" dirty="0" err="1" smtClean="0"/>
              <a:t>Heart</a:t>
            </a:r>
            <a:endParaRPr lang="nl-BE" dirty="0" smtClean="0"/>
          </a:p>
          <a:p>
            <a:pPr marL="285750" indent="-285750">
              <a:buFontTx/>
              <a:buChar char="-"/>
            </a:pPr>
            <a:r>
              <a:rPr lang="nl-BE" dirty="0" smtClean="0"/>
              <a:t>Pancreas</a:t>
            </a:r>
          </a:p>
          <a:p>
            <a:pPr marL="285750" indent="-285750">
              <a:buFontTx/>
              <a:buChar char="-"/>
            </a:pPr>
            <a:r>
              <a:rPr lang="nl-BE" dirty="0" err="1" smtClean="0"/>
              <a:t>Muscle</a:t>
            </a:r>
            <a:endParaRPr lang="nl-BE" dirty="0" smtClean="0"/>
          </a:p>
        </p:txBody>
      </p:sp>
      <p:sp>
        <p:nvSpPr>
          <p:cNvPr id="13" name="Rechthoek 12"/>
          <p:cNvSpPr/>
          <p:nvPr/>
        </p:nvSpPr>
        <p:spPr>
          <a:xfrm>
            <a:off x="6161417" y="6611779"/>
            <a:ext cx="298409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/>
              <a:t>Hens W, </a:t>
            </a:r>
            <a:r>
              <a:rPr lang="en-GB" sz="1000" dirty="0" smtClean="0"/>
              <a:t>et al. J </a:t>
            </a:r>
            <a:r>
              <a:rPr lang="en-GB" sz="1000" dirty="0" err="1"/>
              <a:t>Phys</a:t>
            </a:r>
            <a:r>
              <a:rPr lang="en-GB" sz="1000" dirty="0"/>
              <a:t> Act Health. </a:t>
            </a:r>
            <a:r>
              <a:rPr lang="en-GB" sz="1000" dirty="0" smtClean="0"/>
              <a:t>2016;13:671-94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248111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What</a:t>
            </a:r>
            <a:r>
              <a:rPr lang="nl-BE" dirty="0" smtClean="0"/>
              <a:t> </a:t>
            </a:r>
            <a:r>
              <a:rPr lang="nl-BE" dirty="0" err="1" smtClean="0"/>
              <a:t>about</a:t>
            </a:r>
            <a:r>
              <a:rPr lang="nl-BE" dirty="0" smtClean="0"/>
              <a:t> </a:t>
            </a:r>
            <a:r>
              <a:rPr lang="nl-BE" dirty="0" err="1" smtClean="0"/>
              <a:t>bone</a:t>
            </a:r>
            <a:r>
              <a:rPr lang="nl-BE" dirty="0" smtClean="0"/>
              <a:t> health in COPD?</a:t>
            </a:r>
            <a:endParaRPr lang="en-GB" dirty="0"/>
          </a:p>
        </p:txBody>
      </p:sp>
      <p:pic>
        <p:nvPicPr>
          <p:cNvPr id="44038" name="Picture 6" descr="Afbeeldingsresultaat voor bone density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4" y="1196753"/>
            <a:ext cx="8812107" cy="5283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727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502814" y="271776"/>
            <a:ext cx="6489109" cy="1296144"/>
            <a:chOff x="1333" y="1851"/>
            <a:chExt cx="3094" cy="618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33" y="1851"/>
              <a:ext cx="3094" cy="6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4821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3" y="1851"/>
              <a:ext cx="3098" cy="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8"/>
          <p:cNvGrpSpPr>
            <a:grpSpLocks noChangeAspect="1"/>
          </p:cNvGrpSpPr>
          <p:nvPr/>
        </p:nvGrpSpPr>
        <p:grpSpPr bwMode="auto">
          <a:xfrm>
            <a:off x="1259632" y="271776"/>
            <a:ext cx="6975475" cy="6130925"/>
            <a:chOff x="683" y="229"/>
            <a:chExt cx="4394" cy="3862"/>
          </a:xfrm>
        </p:grpSpPr>
        <p:sp>
          <p:nvSpPr>
            <p:cNvPr id="9" name="AutoShape 7"/>
            <p:cNvSpPr>
              <a:spLocks noChangeAspect="1" noChangeArrowheads="1" noTextEdit="1"/>
            </p:cNvSpPr>
            <p:nvPr/>
          </p:nvSpPr>
          <p:spPr bwMode="auto">
            <a:xfrm>
              <a:off x="683" y="229"/>
              <a:ext cx="4394" cy="3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4825" name="Picture 9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" y="229"/>
              <a:ext cx="4398" cy="3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Afbeelding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8725" y="6695600"/>
            <a:ext cx="2155275" cy="1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633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What</a:t>
            </a:r>
            <a:r>
              <a:rPr lang="nl-BE" dirty="0" smtClean="0"/>
              <a:t> is </a:t>
            </a:r>
            <a:r>
              <a:rPr lang="nl-BE" dirty="0" err="1" smtClean="0"/>
              <a:t>the</a:t>
            </a:r>
            <a:r>
              <a:rPr lang="nl-BE" dirty="0" smtClean="0"/>
              <a:t> impact of </a:t>
            </a:r>
            <a:r>
              <a:rPr lang="nl-BE" dirty="0" err="1" smtClean="0"/>
              <a:t>rehabilitation</a:t>
            </a:r>
            <a:r>
              <a:rPr lang="nl-BE" dirty="0" smtClean="0"/>
              <a:t> in COPD?</a:t>
            </a:r>
            <a:endParaRPr lang="en-GB" dirty="0"/>
          </a:p>
        </p:txBody>
      </p:sp>
      <p:pic>
        <p:nvPicPr>
          <p:cNvPr id="25602" name="Picture 2" descr="Afbeeldingsresultaat voor don't kn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883" y="1677960"/>
            <a:ext cx="5328592" cy="4813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406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79512" y="260648"/>
            <a:ext cx="6511925" cy="1263650"/>
            <a:chOff x="829" y="1762"/>
            <a:chExt cx="4102" cy="796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829" y="1762"/>
              <a:ext cx="4102" cy="7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5845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" y="1762"/>
              <a:ext cx="4106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975" y="6657975"/>
            <a:ext cx="2867025" cy="200025"/>
          </a:xfrm>
          <a:prstGeom prst="rect">
            <a:avLst/>
          </a:prstGeom>
        </p:spPr>
      </p:pic>
      <p:grpSp>
        <p:nvGrpSpPr>
          <p:cNvPr id="9" name="Group 8"/>
          <p:cNvGrpSpPr>
            <a:grpSpLocks noChangeAspect="1"/>
          </p:cNvGrpSpPr>
          <p:nvPr/>
        </p:nvGrpSpPr>
        <p:grpSpPr bwMode="auto">
          <a:xfrm>
            <a:off x="323528" y="2348880"/>
            <a:ext cx="8328937" cy="2359322"/>
            <a:chOff x="836" y="1581"/>
            <a:chExt cx="4088" cy="1158"/>
          </a:xfrm>
        </p:grpSpPr>
        <p:sp>
          <p:nvSpPr>
            <p:cNvPr id="10" name="AutoShape 7"/>
            <p:cNvSpPr>
              <a:spLocks noChangeAspect="1" noChangeArrowheads="1" noTextEdit="1"/>
            </p:cNvSpPr>
            <p:nvPr/>
          </p:nvSpPr>
          <p:spPr bwMode="auto">
            <a:xfrm>
              <a:off x="836" y="1581"/>
              <a:ext cx="4088" cy="1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5849" name="Picture 9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" y="1581"/>
              <a:ext cx="4092" cy="1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4667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What</a:t>
            </a:r>
            <a:r>
              <a:rPr lang="nl-BE" dirty="0" smtClean="0"/>
              <a:t> </a:t>
            </a:r>
            <a:r>
              <a:rPr lang="nl-BE" dirty="0" err="1" smtClean="0"/>
              <a:t>about</a:t>
            </a:r>
            <a:r>
              <a:rPr lang="nl-BE" dirty="0" smtClean="0"/>
              <a:t> </a:t>
            </a:r>
            <a:r>
              <a:rPr lang="nl-BE" dirty="0" err="1" smtClean="0"/>
              <a:t>inflammation</a:t>
            </a:r>
            <a:r>
              <a:rPr lang="nl-BE" dirty="0" smtClean="0"/>
              <a:t> in COPD?</a:t>
            </a:r>
            <a:endParaRPr lang="en-GB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6607" y="6707200"/>
            <a:ext cx="1367325" cy="150800"/>
          </a:xfrm>
          <a:prstGeom prst="rect">
            <a:avLst/>
          </a:prstGeom>
        </p:spPr>
      </p:pic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1187624" y="836712"/>
            <a:ext cx="7387282" cy="5007531"/>
            <a:chOff x="676" y="666"/>
            <a:chExt cx="4408" cy="2988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676" y="666"/>
              <a:ext cx="4408" cy="2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45061" name="Picture 5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" y="666"/>
              <a:ext cx="4412" cy="2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8301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79513" y="188640"/>
            <a:ext cx="4752528" cy="1497191"/>
            <a:chOff x="1077" y="1592"/>
            <a:chExt cx="3606" cy="1136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077" y="1592"/>
              <a:ext cx="3606" cy="1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46085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7" y="1592"/>
              <a:ext cx="3610" cy="1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0421" y="6590863"/>
            <a:ext cx="1969875" cy="232000"/>
          </a:xfrm>
          <a:prstGeom prst="rect">
            <a:avLst/>
          </a:prstGeom>
        </p:spPr>
      </p:pic>
      <p:grpSp>
        <p:nvGrpSpPr>
          <p:cNvPr id="9" name="Group 8"/>
          <p:cNvGrpSpPr>
            <a:grpSpLocks noChangeAspect="1"/>
          </p:cNvGrpSpPr>
          <p:nvPr/>
        </p:nvGrpSpPr>
        <p:grpSpPr bwMode="auto">
          <a:xfrm>
            <a:off x="1043608" y="1844824"/>
            <a:ext cx="7600950" cy="4019550"/>
            <a:chOff x="486" y="894"/>
            <a:chExt cx="4788" cy="2532"/>
          </a:xfrm>
        </p:grpSpPr>
        <p:sp>
          <p:nvSpPr>
            <p:cNvPr id="10" name="AutoShape 7"/>
            <p:cNvSpPr>
              <a:spLocks noChangeAspect="1" noChangeArrowheads="1" noTextEdit="1"/>
            </p:cNvSpPr>
            <p:nvPr/>
          </p:nvSpPr>
          <p:spPr bwMode="auto">
            <a:xfrm>
              <a:off x="486" y="894"/>
              <a:ext cx="4788" cy="2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46089" name="Picture 9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" y="894"/>
              <a:ext cx="4792" cy="2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7424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2"/>
          <p:cNvGrpSpPr>
            <a:grpSpLocks noChangeAspect="1"/>
          </p:cNvGrpSpPr>
          <p:nvPr/>
        </p:nvGrpSpPr>
        <p:grpSpPr bwMode="auto">
          <a:xfrm>
            <a:off x="1689521" y="1364231"/>
            <a:ext cx="6765925" cy="4918075"/>
            <a:chOff x="749" y="611"/>
            <a:chExt cx="4262" cy="3098"/>
          </a:xfrm>
        </p:grpSpPr>
        <p:sp>
          <p:nvSpPr>
            <p:cNvPr id="13" name="AutoShape 11"/>
            <p:cNvSpPr>
              <a:spLocks noChangeAspect="1" noChangeArrowheads="1" noTextEdit="1"/>
            </p:cNvSpPr>
            <p:nvPr/>
          </p:nvSpPr>
          <p:spPr bwMode="auto">
            <a:xfrm>
              <a:off x="749" y="611"/>
              <a:ext cx="4262" cy="3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48141" name="Picture 13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" y="611"/>
              <a:ext cx="4266" cy="3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79512" y="260648"/>
            <a:ext cx="5256584" cy="1093884"/>
            <a:chOff x="756" y="1718"/>
            <a:chExt cx="4248" cy="884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756" y="1718"/>
              <a:ext cx="4248" cy="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48133" name="Picture 5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6" y="1718"/>
              <a:ext cx="4252" cy="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5193" y="6706863"/>
            <a:ext cx="1761300" cy="116000"/>
          </a:xfrm>
          <a:prstGeom prst="rect">
            <a:avLst/>
          </a:prstGeom>
        </p:spPr>
      </p:pic>
      <p:grpSp>
        <p:nvGrpSpPr>
          <p:cNvPr id="9" name="Group 8"/>
          <p:cNvGrpSpPr>
            <a:grpSpLocks noChangeAspect="1"/>
          </p:cNvGrpSpPr>
          <p:nvPr/>
        </p:nvGrpSpPr>
        <p:grpSpPr bwMode="auto">
          <a:xfrm>
            <a:off x="1619672" y="1268760"/>
            <a:ext cx="6905625" cy="5184576"/>
            <a:chOff x="705" y="689"/>
            <a:chExt cx="4350" cy="2942"/>
          </a:xfrm>
        </p:grpSpPr>
        <p:sp>
          <p:nvSpPr>
            <p:cNvPr id="10" name="AutoShape 7"/>
            <p:cNvSpPr>
              <a:spLocks noChangeAspect="1" noChangeArrowheads="1" noTextEdit="1"/>
            </p:cNvSpPr>
            <p:nvPr/>
          </p:nvSpPr>
          <p:spPr bwMode="auto">
            <a:xfrm>
              <a:off x="705" y="689"/>
              <a:ext cx="4350" cy="2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48137" name="Picture 9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5" y="689"/>
              <a:ext cx="4354" cy="29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42710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79513" y="188640"/>
            <a:ext cx="4968552" cy="1318463"/>
            <a:chOff x="1041" y="1672"/>
            <a:chExt cx="3678" cy="976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041" y="1672"/>
              <a:ext cx="3678" cy="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47109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1" y="1672"/>
              <a:ext cx="3682" cy="9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2853" y="6742000"/>
            <a:ext cx="1714950" cy="116000"/>
          </a:xfrm>
          <a:prstGeom prst="rect">
            <a:avLst/>
          </a:prstGeom>
        </p:spPr>
      </p:pic>
      <p:grpSp>
        <p:nvGrpSpPr>
          <p:cNvPr id="12" name="Group 12"/>
          <p:cNvGrpSpPr>
            <a:grpSpLocks noChangeAspect="1"/>
          </p:cNvGrpSpPr>
          <p:nvPr/>
        </p:nvGrpSpPr>
        <p:grpSpPr bwMode="auto">
          <a:xfrm>
            <a:off x="2483768" y="2204864"/>
            <a:ext cx="3244850" cy="3509144"/>
            <a:chOff x="1858" y="898"/>
            <a:chExt cx="2044" cy="2524"/>
          </a:xfrm>
        </p:grpSpPr>
        <p:sp>
          <p:nvSpPr>
            <p:cNvPr id="13" name="AutoShape 11"/>
            <p:cNvSpPr>
              <a:spLocks noChangeAspect="1" noChangeArrowheads="1" noTextEdit="1"/>
            </p:cNvSpPr>
            <p:nvPr/>
          </p:nvSpPr>
          <p:spPr bwMode="auto">
            <a:xfrm>
              <a:off x="1858" y="898"/>
              <a:ext cx="2044" cy="2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47117" name="Picture 1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8" y="898"/>
              <a:ext cx="2048" cy="2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oup 8"/>
          <p:cNvGrpSpPr>
            <a:grpSpLocks noChangeAspect="1"/>
          </p:cNvGrpSpPr>
          <p:nvPr/>
        </p:nvGrpSpPr>
        <p:grpSpPr bwMode="auto">
          <a:xfrm>
            <a:off x="971600" y="2001364"/>
            <a:ext cx="6629400" cy="3676650"/>
            <a:chOff x="792" y="1002"/>
            <a:chExt cx="4176" cy="2316"/>
          </a:xfrm>
        </p:grpSpPr>
        <p:sp>
          <p:nvSpPr>
            <p:cNvPr id="10" name="AutoShape 7"/>
            <p:cNvSpPr>
              <a:spLocks noChangeAspect="1" noChangeArrowheads="1" noTextEdit="1"/>
            </p:cNvSpPr>
            <p:nvPr/>
          </p:nvSpPr>
          <p:spPr bwMode="auto">
            <a:xfrm>
              <a:off x="792" y="1002"/>
              <a:ext cx="4176" cy="2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47113" name="Picture 9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" y="1002"/>
              <a:ext cx="4180" cy="2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Group 16"/>
          <p:cNvGrpSpPr>
            <a:grpSpLocks noChangeAspect="1"/>
          </p:cNvGrpSpPr>
          <p:nvPr/>
        </p:nvGrpSpPr>
        <p:grpSpPr bwMode="auto">
          <a:xfrm>
            <a:off x="785040" y="1966159"/>
            <a:ext cx="7935364" cy="3747849"/>
            <a:chOff x="748" y="1449"/>
            <a:chExt cx="4175" cy="1641"/>
          </a:xfrm>
        </p:grpSpPr>
        <p:sp>
          <p:nvSpPr>
            <p:cNvPr id="16" name="AutoShape 15"/>
            <p:cNvSpPr>
              <a:spLocks noChangeAspect="1" noChangeArrowheads="1" noTextEdit="1"/>
            </p:cNvSpPr>
            <p:nvPr/>
          </p:nvSpPr>
          <p:spPr bwMode="auto">
            <a:xfrm>
              <a:off x="748" y="1449"/>
              <a:ext cx="4175" cy="1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47121" name="Picture 17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" y="1449"/>
              <a:ext cx="4179" cy="1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34558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BE" dirty="0" smtClean="0"/>
          </a:p>
          <a:p>
            <a:pPr marL="0" indent="0" algn="ctr">
              <a:buNone/>
            </a:pPr>
            <a:r>
              <a:rPr lang="nl-BE" dirty="0" smtClean="0"/>
              <a:t>We </a:t>
            </a:r>
            <a:r>
              <a:rPr lang="nl-BE" dirty="0" err="1" smtClean="0"/>
              <a:t>should</a:t>
            </a:r>
            <a:r>
              <a:rPr lang="nl-BE" dirty="0" smtClean="0"/>
              <a:t> </a:t>
            </a:r>
            <a:r>
              <a:rPr lang="nl-BE" dirty="0" err="1" smtClean="0"/>
              <a:t>aim</a:t>
            </a:r>
            <a:r>
              <a:rPr lang="nl-BE" dirty="0" smtClean="0"/>
              <a:t> </a:t>
            </a:r>
            <a:r>
              <a:rPr lang="nl-BE" dirty="0" err="1" smtClean="0"/>
              <a:t>for</a:t>
            </a:r>
            <a:r>
              <a:rPr lang="nl-BE" dirty="0" smtClean="0"/>
              <a:t> maximum </a:t>
            </a:r>
            <a:r>
              <a:rPr lang="nl-BE" dirty="0" err="1" smtClean="0"/>
              <a:t>improvement</a:t>
            </a:r>
            <a:r>
              <a:rPr lang="nl-BE" dirty="0" smtClean="0"/>
              <a:t> of health in a </a:t>
            </a:r>
            <a:r>
              <a:rPr lang="nl-BE" dirty="0" err="1" smtClean="0"/>
              <a:t>broader</a:t>
            </a:r>
            <a:r>
              <a:rPr lang="nl-BE" dirty="0" smtClean="0"/>
              <a:t> </a:t>
            </a:r>
            <a:r>
              <a:rPr lang="nl-BE" dirty="0" err="1" smtClean="0"/>
              <a:t>sence</a:t>
            </a:r>
            <a:r>
              <a:rPr lang="nl-BE" dirty="0" smtClean="0"/>
              <a:t>, but </a:t>
            </a:r>
            <a:r>
              <a:rPr lang="nl-BE" dirty="0" err="1" smtClean="0"/>
              <a:t>with</a:t>
            </a:r>
            <a:r>
              <a:rPr lang="nl-BE" dirty="0" smtClean="0"/>
              <a:t> </a:t>
            </a:r>
            <a:r>
              <a:rPr lang="nl-BE" dirty="0" err="1" smtClean="0"/>
              <a:t>optimal</a:t>
            </a:r>
            <a:r>
              <a:rPr lang="nl-BE" dirty="0" smtClean="0"/>
              <a:t> </a:t>
            </a:r>
            <a:r>
              <a:rPr lang="nl-BE" dirty="0" err="1" smtClean="0"/>
              <a:t>medical</a:t>
            </a:r>
            <a:r>
              <a:rPr lang="nl-BE" dirty="0" smtClean="0"/>
              <a:t> </a:t>
            </a:r>
            <a:r>
              <a:rPr lang="nl-BE" dirty="0" err="1" smtClean="0"/>
              <a:t>safety</a:t>
            </a:r>
            <a:r>
              <a:rPr lang="nl-BE" dirty="0" smtClean="0"/>
              <a:t>, </a:t>
            </a:r>
            <a:r>
              <a:rPr lang="nl-BE" dirty="0" err="1" smtClean="0"/>
              <a:t>to</a:t>
            </a:r>
            <a:r>
              <a:rPr lang="nl-BE" dirty="0" smtClean="0"/>
              <a:t> </a:t>
            </a:r>
            <a:r>
              <a:rPr lang="nl-BE" dirty="0" err="1" smtClean="0"/>
              <a:t>treat</a:t>
            </a:r>
            <a:r>
              <a:rPr lang="nl-BE" dirty="0" smtClean="0"/>
              <a:t> COPD</a:t>
            </a:r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259632" y="4149080"/>
            <a:ext cx="70278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4000" b="1" dirty="0" err="1" smtClean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Tailor</a:t>
            </a:r>
            <a:r>
              <a:rPr lang="nl-BE" sz="4000" b="1" dirty="0" smtClean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BE" sz="4000" b="1" dirty="0" err="1" smtClean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your</a:t>
            </a:r>
            <a:r>
              <a:rPr lang="nl-BE" sz="4000" b="1" dirty="0" smtClean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BE" sz="4000" b="1" dirty="0" err="1" smtClean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intervention</a:t>
            </a:r>
            <a:endParaRPr lang="nl-BE" sz="4000" b="1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932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95" name="Text Box 13"/>
          <p:cNvSpPr txBox="1">
            <a:spLocks noChangeArrowheads="1"/>
          </p:cNvSpPr>
          <p:nvPr/>
        </p:nvSpPr>
        <p:spPr bwMode="auto">
          <a:xfrm>
            <a:off x="1118616" y="4126708"/>
            <a:ext cx="1944216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l-BE" sz="1200" dirty="0" err="1">
                <a:cs typeface="ＭＳ Ｐゴシック"/>
              </a:rPr>
              <a:t>Patient</a:t>
            </a:r>
            <a:r>
              <a:rPr lang="nl-BE" sz="1200" dirty="0">
                <a:cs typeface="ＭＳ Ｐゴシック"/>
              </a:rPr>
              <a:t> </a:t>
            </a:r>
            <a:r>
              <a:rPr lang="nl-BE" sz="1200" dirty="0" err="1">
                <a:cs typeface="ＭＳ Ｐゴシック"/>
              </a:rPr>
              <a:t>phenotype</a:t>
            </a:r>
            <a:endParaRPr lang="nl-BE" sz="1200" dirty="0">
              <a:cs typeface="ＭＳ Ｐゴシック"/>
            </a:endParaRPr>
          </a:p>
          <a:p>
            <a:endParaRPr lang="nl-BE" sz="1200" dirty="0">
              <a:cs typeface="ＭＳ Ｐゴシック"/>
            </a:endParaRPr>
          </a:p>
          <a:p>
            <a:r>
              <a:rPr lang="nl-BE" sz="1200" dirty="0" smtClean="0">
                <a:cs typeface="ＭＳ Ｐゴシック"/>
              </a:rPr>
              <a:t>Prevalent </a:t>
            </a:r>
            <a:r>
              <a:rPr lang="nl-BE" sz="1200" dirty="0" err="1" smtClean="0">
                <a:cs typeface="ＭＳ Ｐゴシック"/>
              </a:rPr>
              <a:t>diseases</a:t>
            </a:r>
            <a:endParaRPr lang="nl-NL" sz="1200" dirty="0">
              <a:cs typeface="ＭＳ Ｐゴシック"/>
            </a:endParaRPr>
          </a:p>
          <a:p>
            <a:endParaRPr lang="nl-BE" sz="1200" dirty="0">
              <a:cs typeface="ＭＳ Ｐゴシック"/>
            </a:endParaRPr>
          </a:p>
          <a:p>
            <a:r>
              <a:rPr lang="nl-BE" sz="1200" dirty="0">
                <a:cs typeface="ＭＳ Ｐゴシック"/>
              </a:rPr>
              <a:t>CVD risk profile</a:t>
            </a:r>
          </a:p>
          <a:p>
            <a:r>
              <a:rPr lang="nl-BE" sz="1000" dirty="0">
                <a:cs typeface="ＭＳ Ｐゴシック"/>
              </a:rPr>
              <a:t>Blood </a:t>
            </a:r>
            <a:r>
              <a:rPr lang="nl-BE" sz="1000" dirty="0" err="1">
                <a:cs typeface="ＭＳ Ｐゴシック"/>
              </a:rPr>
              <a:t>lipid</a:t>
            </a:r>
            <a:r>
              <a:rPr lang="nl-BE" sz="1000" dirty="0">
                <a:cs typeface="ＭＳ Ｐゴシック"/>
              </a:rPr>
              <a:t> profile</a:t>
            </a:r>
          </a:p>
          <a:p>
            <a:r>
              <a:rPr lang="nl-BE" sz="1000" dirty="0" err="1">
                <a:cs typeface="ＭＳ Ｐゴシック"/>
              </a:rPr>
              <a:t>Glycemic</a:t>
            </a:r>
            <a:r>
              <a:rPr lang="nl-BE" sz="1000" dirty="0">
                <a:cs typeface="ＭＳ Ｐゴシック"/>
              </a:rPr>
              <a:t> control</a:t>
            </a:r>
          </a:p>
          <a:p>
            <a:r>
              <a:rPr lang="nl-BE" sz="1000" dirty="0">
                <a:cs typeface="ＭＳ Ｐゴシック"/>
              </a:rPr>
              <a:t>Fat </a:t>
            </a:r>
            <a:r>
              <a:rPr lang="nl-BE" sz="1000" dirty="0" err="1">
                <a:cs typeface="ＭＳ Ｐゴシック"/>
              </a:rPr>
              <a:t>mass</a:t>
            </a:r>
            <a:endParaRPr lang="nl-NL" sz="1000" dirty="0">
              <a:cs typeface="ＭＳ Ｐゴシック"/>
            </a:endParaRPr>
          </a:p>
        </p:txBody>
      </p:sp>
      <p:sp>
        <p:nvSpPr>
          <p:cNvPr id="2" name="Pijl-rechts 1"/>
          <p:cNvSpPr/>
          <p:nvPr/>
        </p:nvSpPr>
        <p:spPr>
          <a:xfrm>
            <a:off x="2727235" y="2958272"/>
            <a:ext cx="647451" cy="1138634"/>
          </a:xfrm>
          <a:prstGeom prst="rightArrow">
            <a:avLst/>
          </a:prstGeom>
          <a:solidFill>
            <a:srgbClr val="0BA51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Approach in </a:t>
            </a:r>
            <a:r>
              <a:rPr lang="nl-BE" dirty="0" err="1" smtClean="0"/>
              <a:t>tailoring</a:t>
            </a:r>
            <a:r>
              <a:rPr lang="nl-BE" dirty="0" smtClean="0"/>
              <a:t> </a:t>
            </a:r>
            <a:r>
              <a:rPr lang="nl-BE" dirty="0" err="1" smtClean="0"/>
              <a:t>exercise</a:t>
            </a:r>
            <a:endParaRPr lang="en-GB" dirty="0"/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3341304" y="4126708"/>
            <a:ext cx="153915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l-BE" sz="1200" dirty="0" err="1" smtClean="0">
                <a:cs typeface="ＭＳ Ｐゴシック"/>
              </a:rPr>
              <a:t>Medication</a:t>
            </a:r>
            <a:r>
              <a:rPr lang="nl-BE" sz="1200" dirty="0" smtClean="0">
                <a:cs typeface="ＭＳ Ｐゴシック"/>
              </a:rPr>
              <a:t> intake</a:t>
            </a:r>
            <a:endParaRPr lang="nl-NL" sz="1200" dirty="0">
              <a:cs typeface="ＭＳ Ｐゴシック"/>
            </a:endParaRPr>
          </a:p>
        </p:txBody>
      </p:sp>
      <p:sp>
        <p:nvSpPr>
          <p:cNvPr id="19" name="Text Box 13"/>
          <p:cNvSpPr txBox="1">
            <a:spLocks noChangeArrowheads="1"/>
          </p:cNvSpPr>
          <p:nvPr/>
        </p:nvSpPr>
        <p:spPr bwMode="auto">
          <a:xfrm>
            <a:off x="5320276" y="4105535"/>
            <a:ext cx="15391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nl-BE" sz="1200" dirty="0" err="1" smtClean="0">
                <a:cs typeface="ＭＳ Ｐゴシック"/>
              </a:rPr>
              <a:t>Physical</a:t>
            </a:r>
            <a:r>
              <a:rPr lang="nl-BE" sz="1200" dirty="0" smtClean="0">
                <a:cs typeface="ＭＳ Ｐゴシック"/>
              </a:rPr>
              <a:t> fitness </a:t>
            </a:r>
            <a:r>
              <a:rPr lang="nl-BE" sz="1200" dirty="0" err="1" smtClean="0">
                <a:cs typeface="ＭＳ Ｐゴシック"/>
              </a:rPr>
              <a:t>and</a:t>
            </a:r>
            <a:endParaRPr lang="nl-BE" sz="1200" dirty="0" smtClean="0">
              <a:cs typeface="ＭＳ Ｐゴシック"/>
            </a:endParaRPr>
          </a:p>
          <a:p>
            <a:pPr algn="ctr"/>
            <a:r>
              <a:rPr lang="nl-BE" sz="1200" dirty="0" err="1">
                <a:cs typeface="ＭＳ Ｐゴシック"/>
              </a:rPr>
              <a:t>e</a:t>
            </a:r>
            <a:r>
              <a:rPr lang="nl-BE" sz="1200" dirty="0" err="1" smtClean="0">
                <a:cs typeface="ＭＳ Ｐゴシック"/>
              </a:rPr>
              <a:t>xercise</a:t>
            </a:r>
            <a:r>
              <a:rPr lang="nl-BE" sz="1200" dirty="0" smtClean="0">
                <a:cs typeface="ＭＳ Ｐゴシック"/>
              </a:rPr>
              <a:t> response</a:t>
            </a:r>
            <a:endParaRPr lang="nl-NL" sz="1200" dirty="0">
              <a:cs typeface="ＭＳ Ｐゴシック"/>
            </a:endParaRPr>
          </a:p>
        </p:txBody>
      </p:sp>
      <p:sp>
        <p:nvSpPr>
          <p:cNvPr id="23" name="Text Box 13"/>
          <p:cNvSpPr txBox="1">
            <a:spLocks noChangeArrowheads="1"/>
          </p:cNvSpPr>
          <p:nvPr/>
        </p:nvSpPr>
        <p:spPr bwMode="auto">
          <a:xfrm>
            <a:off x="7416380" y="4079002"/>
            <a:ext cx="15391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nl-BE" sz="1200" dirty="0" err="1" smtClean="0">
                <a:cs typeface="ＭＳ Ｐゴシック"/>
              </a:rPr>
              <a:t>Exercise</a:t>
            </a:r>
            <a:r>
              <a:rPr lang="nl-BE" sz="1200" dirty="0" smtClean="0">
                <a:cs typeface="ＭＳ Ｐゴシック"/>
              </a:rPr>
              <a:t> </a:t>
            </a:r>
            <a:r>
              <a:rPr lang="nl-BE" sz="1200" dirty="0" err="1" smtClean="0">
                <a:cs typeface="ＭＳ Ｐゴシック"/>
              </a:rPr>
              <a:t>prescription</a:t>
            </a:r>
            <a:endParaRPr lang="nl-NL" sz="1200" dirty="0">
              <a:cs typeface="ＭＳ Ｐゴシック"/>
            </a:endParaRPr>
          </a:p>
        </p:txBody>
      </p:sp>
      <p:pic>
        <p:nvPicPr>
          <p:cNvPr id="4" name="Picture 2" descr="Afbeeldingsresultaat voor patient ico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581" y="2608233"/>
            <a:ext cx="1365463" cy="136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fbeeldingsresultaat voor medication icon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230" y="2877011"/>
            <a:ext cx="568486" cy="1096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fbeeldingsresultaat voor exercise test icon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210" y="2873532"/>
            <a:ext cx="1384881" cy="1107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fbeeldingsresultaat voor prescription icon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98" y="2924810"/>
            <a:ext cx="811768" cy="99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fbeeldingsresultaat voor changing icon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324" y="2186447"/>
            <a:ext cx="731732" cy="731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0" descr="Afbeeldingsresultaat voor changing icon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544" y="2164259"/>
            <a:ext cx="731732" cy="731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0" descr="Afbeeldingsresultaat voor changing icon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786" y="2164259"/>
            <a:ext cx="731732" cy="731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Pijl-rechts 25"/>
          <p:cNvSpPr/>
          <p:nvPr/>
        </p:nvSpPr>
        <p:spPr>
          <a:xfrm>
            <a:off x="7054067" y="2918179"/>
            <a:ext cx="647451" cy="1138634"/>
          </a:xfrm>
          <a:prstGeom prst="rightArrow">
            <a:avLst/>
          </a:prstGeom>
          <a:solidFill>
            <a:srgbClr val="0BA51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Pijl-rechts 26"/>
          <p:cNvSpPr/>
          <p:nvPr/>
        </p:nvSpPr>
        <p:spPr>
          <a:xfrm>
            <a:off x="4643251" y="2942284"/>
            <a:ext cx="647451" cy="1138634"/>
          </a:xfrm>
          <a:prstGeom prst="rightArrow">
            <a:avLst/>
          </a:prstGeom>
          <a:solidFill>
            <a:srgbClr val="0BA51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kstvak 16"/>
          <p:cNvSpPr txBox="1"/>
          <p:nvPr/>
        </p:nvSpPr>
        <p:spPr>
          <a:xfrm>
            <a:off x="6206650" y="6581001"/>
            <a:ext cx="30011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200" dirty="0" smtClean="0"/>
              <a:t>Hansen D, et al. </a:t>
            </a:r>
            <a:r>
              <a:rPr lang="nl-BE" sz="1200" dirty="0" err="1" smtClean="0"/>
              <a:t>Eur</a:t>
            </a:r>
            <a:r>
              <a:rPr lang="nl-BE" sz="1200" dirty="0" smtClean="0"/>
              <a:t> J </a:t>
            </a:r>
            <a:r>
              <a:rPr lang="nl-BE" sz="1200" dirty="0" err="1" smtClean="0"/>
              <a:t>Prev</a:t>
            </a:r>
            <a:r>
              <a:rPr lang="nl-BE" sz="1200" dirty="0" smtClean="0"/>
              <a:t> </a:t>
            </a:r>
            <a:r>
              <a:rPr lang="nl-BE" sz="1200" dirty="0" err="1" smtClean="0"/>
              <a:t>Cardiol</a:t>
            </a:r>
            <a:r>
              <a:rPr lang="nl-BE" sz="1200" dirty="0" smtClean="0"/>
              <a:t> 2018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421724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Conclusions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51520" y="1484784"/>
            <a:ext cx="8640960" cy="5040560"/>
          </a:xfrm>
        </p:spPr>
        <p:txBody>
          <a:bodyPr/>
          <a:lstStyle/>
          <a:p>
            <a:pPr marL="0" indent="0">
              <a:buNone/>
            </a:pPr>
            <a:r>
              <a:rPr lang="nl-BE" dirty="0" smtClean="0"/>
              <a:t>In </a:t>
            </a:r>
            <a:r>
              <a:rPr lang="nl-BE" dirty="0" err="1" smtClean="0"/>
              <a:t>the</a:t>
            </a:r>
            <a:r>
              <a:rPr lang="nl-BE" dirty="0" smtClean="0"/>
              <a:t> </a:t>
            </a:r>
            <a:r>
              <a:rPr lang="nl-BE" dirty="0" err="1" smtClean="0"/>
              <a:t>rehabilitation</a:t>
            </a:r>
            <a:r>
              <a:rPr lang="nl-BE" dirty="0" smtClean="0"/>
              <a:t> of COPD </a:t>
            </a:r>
            <a:r>
              <a:rPr lang="nl-BE" dirty="0" err="1" smtClean="0"/>
              <a:t>patients</a:t>
            </a:r>
            <a:r>
              <a:rPr lang="nl-BE" dirty="0" smtClean="0"/>
              <a:t> </a:t>
            </a:r>
            <a:r>
              <a:rPr lang="nl-BE" dirty="0" err="1" smtClean="0"/>
              <a:t>it</a:t>
            </a:r>
            <a:r>
              <a:rPr lang="nl-BE" dirty="0" smtClean="0"/>
              <a:t> is </a:t>
            </a:r>
            <a:r>
              <a:rPr lang="nl-BE" dirty="0" err="1" smtClean="0"/>
              <a:t>suggested</a:t>
            </a:r>
            <a:r>
              <a:rPr lang="nl-BE" dirty="0" smtClean="0"/>
              <a:t> </a:t>
            </a:r>
            <a:r>
              <a:rPr lang="nl-BE" dirty="0" err="1" smtClean="0"/>
              <a:t>to</a:t>
            </a:r>
            <a:r>
              <a:rPr lang="nl-BE" dirty="0" smtClean="0"/>
              <a:t>:</a:t>
            </a:r>
          </a:p>
          <a:p>
            <a:endParaRPr lang="nl-BE" dirty="0"/>
          </a:p>
          <a:p>
            <a:r>
              <a:rPr lang="nl-BE" dirty="0" smtClean="0"/>
              <a:t>Inventory </a:t>
            </a:r>
            <a:r>
              <a:rPr lang="nl-BE" dirty="0" err="1" smtClean="0"/>
              <a:t>and</a:t>
            </a:r>
            <a:r>
              <a:rPr lang="nl-BE" dirty="0" smtClean="0"/>
              <a:t> analyse (changes in) a </a:t>
            </a:r>
            <a:r>
              <a:rPr lang="nl-BE" dirty="0" err="1" smtClean="0"/>
              <a:t>much</a:t>
            </a:r>
            <a:r>
              <a:rPr lang="nl-BE" dirty="0" smtClean="0"/>
              <a:t> </a:t>
            </a:r>
            <a:r>
              <a:rPr lang="nl-BE" dirty="0" err="1" smtClean="0"/>
              <a:t>broader</a:t>
            </a:r>
            <a:r>
              <a:rPr lang="nl-BE" dirty="0" smtClean="0"/>
              <a:t> range of </a:t>
            </a:r>
            <a:r>
              <a:rPr lang="nl-BE" dirty="0" err="1" smtClean="0"/>
              <a:t>clinically</a:t>
            </a:r>
            <a:r>
              <a:rPr lang="nl-BE" dirty="0" smtClean="0"/>
              <a:t> relevant </a:t>
            </a:r>
            <a:r>
              <a:rPr lang="nl-BE" dirty="0" err="1" smtClean="0"/>
              <a:t>outcomes</a:t>
            </a:r>
            <a:r>
              <a:rPr lang="nl-BE" dirty="0" smtClean="0"/>
              <a:t> in </a:t>
            </a:r>
            <a:r>
              <a:rPr lang="nl-BE" dirty="0" err="1" smtClean="0"/>
              <a:t>clinical</a:t>
            </a:r>
            <a:r>
              <a:rPr lang="nl-BE" dirty="0" smtClean="0"/>
              <a:t> </a:t>
            </a:r>
            <a:r>
              <a:rPr lang="nl-BE" dirty="0" err="1" smtClean="0"/>
              <a:t>practice</a:t>
            </a:r>
            <a:r>
              <a:rPr lang="nl-BE" dirty="0" smtClean="0"/>
              <a:t> </a:t>
            </a:r>
            <a:r>
              <a:rPr lang="nl-BE" dirty="0" err="1" smtClean="0"/>
              <a:t>and</a:t>
            </a:r>
            <a:r>
              <a:rPr lang="nl-BE" dirty="0" smtClean="0"/>
              <a:t> in studies</a:t>
            </a:r>
          </a:p>
          <a:p>
            <a:endParaRPr lang="nl-BE" dirty="0"/>
          </a:p>
          <a:p>
            <a:r>
              <a:rPr lang="nl-BE" dirty="0" err="1" smtClean="0"/>
              <a:t>Tailor</a:t>
            </a:r>
            <a:r>
              <a:rPr lang="nl-BE" dirty="0" smtClean="0"/>
              <a:t> </a:t>
            </a:r>
            <a:r>
              <a:rPr lang="nl-BE" dirty="0" err="1" smtClean="0"/>
              <a:t>your</a:t>
            </a:r>
            <a:r>
              <a:rPr lang="nl-BE" dirty="0" smtClean="0"/>
              <a:t> </a:t>
            </a:r>
            <a:r>
              <a:rPr lang="nl-BE" dirty="0" err="1" smtClean="0"/>
              <a:t>exercise</a:t>
            </a:r>
            <a:r>
              <a:rPr lang="nl-BE" dirty="0" smtClean="0"/>
              <a:t> </a:t>
            </a:r>
            <a:r>
              <a:rPr lang="nl-BE" dirty="0" err="1" smtClean="0"/>
              <a:t>prescription</a:t>
            </a:r>
            <a:endParaRPr lang="nl-BE" dirty="0" smtClean="0"/>
          </a:p>
        </p:txBody>
      </p:sp>
    </p:spTree>
    <p:extLst>
      <p:ext uri="{BB962C8B-B14F-4D97-AF65-F5344CB8AC3E}">
        <p14:creationId xmlns:p14="http://schemas.microsoft.com/office/powerpoint/2010/main" val="375615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9559</TotalTime>
  <Words>394</Words>
  <Application>Microsoft Office PowerPoint</Application>
  <PresentationFormat>Diavoorstelling (4:3)</PresentationFormat>
  <Paragraphs>74</Paragraphs>
  <Slides>47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47</vt:i4>
      </vt:variant>
    </vt:vector>
  </HeadingPairs>
  <TitlesOfParts>
    <vt:vector size="54" baseType="lpstr">
      <vt:lpstr>ＭＳ Ｐゴシック</vt:lpstr>
      <vt:lpstr>Arial</vt:lpstr>
      <vt:lpstr>Calibri</vt:lpstr>
      <vt:lpstr>Lato</vt:lpstr>
      <vt:lpstr>Verdana</vt:lpstr>
      <vt:lpstr>Wingdings</vt:lpstr>
      <vt:lpstr>Office Theme</vt:lpstr>
      <vt:lpstr>Health effects of exercise across pathologies: thinking beyond muscle strength and exercise tolerance</vt:lpstr>
      <vt:lpstr>What do we target by exercise intervention?</vt:lpstr>
      <vt:lpstr>PowerPoint-presentatie</vt:lpstr>
      <vt:lpstr>PowerPoint-presentatie</vt:lpstr>
      <vt:lpstr>PowerPoint-presentatie</vt:lpstr>
      <vt:lpstr>Why do COPD patients die?</vt:lpstr>
      <vt:lpstr>What about vascular health in COPD?</vt:lpstr>
      <vt:lpstr>PowerPoint-presentatie</vt:lpstr>
      <vt:lpstr>Vascular dysfunction in COPD</vt:lpstr>
      <vt:lpstr>PowerPoint-presentatie</vt:lpstr>
      <vt:lpstr>Relevance of vascular function in COPD?</vt:lpstr>
      <vt:lpstr>PowerPoint-presentatie</vt:lpstr>
      <vt:lpstr>PowerPoint-presentatie</vt:lpstr>
      <vt:lpstr>PowerPoint-presentatie</vt:lpstr>
      <vt:lpstr>What is needed during rehabilitation?</vt:lpstr>
      <vt:lpstr>What is needed during rehabilitation?</vt:lpstr>
      <vt:lpstr>PowerPoint-presentatie</vt:lpstr>
      <vt:lpstr>What is the impact of rehabilitation in COPD?</vt:lpstr>
      <vt:lpstr>PowerPoint-presentatie</vt:lpstr>
      <vt:lpstr>What about the heart in COPD?</vt:lpstr>
      <vt:lpstr>PowerPoint-presentatie</vt:lpstr>
      <vt:lpstr>PowerPoint-presentatie</vt:lpstr>
      <vt:lpstr>What about glycemic control in COPD?</vt:lpstr>
      <vt:lpstr>What about glycemic control in COPD?</vt:lpstr>
      <vt:lpstr>PowerPoint-presentatie</vt:lpstr>
      <vt:lpstr>PowerPoint-presentatie</vt:lpstr>
      <vt:lpstr>PowerPoint-presentatie</vt:lpstr>
      <vt:lpstr>What should we do?</vt:lpstr>
      <vt:lpstr>What should we do?</vt:lpstr>
      <vt:lpstr>Should we worry about fat mass in COPD?</vt:lpstr>
      <vt:lpstr>PowerPoint-presentatie</vt:lpstr>
      <vt:lpstr>PowerPoint-presentatie</vt:lpstr>
      <vt:lpstr>PowerPoint-presentatie</vt:lpstr>
      <vt:lpstr>PowerPoint-presentatie</vt:lpstr>
      <vt:lpstr>What is the impact of rehabilitation in COPD?</vt:lpstr>
      <vt:lpstr>Impact of exercise intervention on ectopic fat</vt:lpstr>
      <vt:lpstr>What about bone health in COPD?</vt:lpstr>
      <vt:lpstr>PowerPoint-presentatie</vt:lpstr>
      <vt:lpstr>What is the impact of rehabilitation in COPD?</vt:lpstr>
      <vt:lpstr>PowerPoint-presentatie</vt:lpstr>
      <vt:lpstr>What about inflammation in COPD?</vt:lpstr>
      <vt:lpstr>PowerPoint-presentatie</vt:lpstr>
      <vt:lpstr>PowerPoint-presentatie</vt:lpstr>
      <vt:lpstr>PowerPoint-presentatie</vt:lpstr>
      <vt:lpstr>PowerPoint-presentatie</vt:lpstr>
      <vt:lpstr>Approach in tailoring exercise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lambr</dc:creator>
  <cp:lastModifiedBy>HANSEN Dominique</cp:lastModifiedBy>
  <cp:revision>188</cp:revision>
  <cp:lastPrinted>2016-12-19T08:56:06Z</cp:lastPrinted>
  <dcterms:created xsi:type="dcterms:W3CDTF">2009-12-01T15:52:26Z</dcterms:created>
  <dcterms:modified xsi:type="dcterms:W3CDTF">2018-11-27T13:26:18Z</dcterms:modified>
</cp:coreProperties>
</file>