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53"/>
  </p:notesMasterIdLst>
  <p:sldIdLst>
    <p:sldId id="313" r:id="rId6"/>
    <p:sldId id="260" r:id="rId7"/>
    <p:sldId id="261" r:id="rId8"/>
    <p:sldId id="262" r:id="rId9"/>
    <p:sldId id="263" r:id="rId10"/>
    <p:sldId id="315" r:id="rId11"/>
    <p:sldId id="314"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6" r:id="rId38"/>
    <p:sldId id="294" r:id="rId39"/>
    <p:sldId id="297" r:id="rId40"/>
    <p:sldId id="298" r:id="rId41"/>
    <p:sldId id="300" r:id="rId42"/>
    <p:sldId id="301" r:id="rId43"/>
    <p:sldId id="302" r:id="rId44"/>
    <p:sldId id="305" r:id="rId45"/>
    <p:sldId id="306" r:id="rId46"/>
    <p:sldId id="307" r:id="rId47"/>
    <p:sldId id="308" r:id="rId48"/>
    <p:sldId id="309" r:id="rId49"/>
    <p:sldId id="310" r:id="rId50"/>
    <p:sldId id="311" r:id="rId51"/>
    <p:sldId id="312"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95" d="100"/>
          <a:sy n="95" d="100"/>
        </p:scale>
        <p:origin x="90" y="6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C409E-6DFA-4087-82A6-B0B51A096A9E}" type="datetimeFigureOut">
              <a:rPr lang="en-GB" smtClean="0"/>
              <a:t>08/08/2019</a:t>
            </a:fld>
            <a:endParaRPr lang="en-GB"/>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D43F61-FE00-46F0-9821-106C692C153F}" type="slidenum">
              <a:rPr lang="en-GB" smtClean="0"/>
              <a:t>‹nr.›</a:t>
            </a:fld>
            <a:endParaRPr lang="en-GB"/>
          </a:p>
        </p:txBody>
      </p:sp>
    </p:spTree>
    <p:extLst>
      <p:ext uri="{BB962C8B-B14F-4D97-AF65-F5344CB8AC3E}">
        <p14:creationId xmlns:p14="http://schemas.microsoft.com/office/powerpoint/2010/main" val="3952182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192514"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l-NL" smtClean="0"/>
          </a:p>
        </p:txBody>
      </p:sp>
      <p:sp>
        <p:nvSpPr>
          <p:cNvPr id="192515" name="Tijdelijke aanduiding voor dia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553DB52-C3B4-483D-9F29-3FA1B6CB8799}" type="slidenum">
              <a:rPr lang="nl-NL">
                <a:ea typeface="ＭＳ Ｐゴシック"/>
                <a:cs typeface="ＭＳ Ｐゴシック"/>
              </a:rPr>
              <a:pPr/>
              <a:t>3</a:t>
            </a:fld>
            <a:endParaRPr lang="nl-NL">
              <a:ea typeface="ＭＳ Ｐゴシック"/>
              <a:cs typeface="ＭＳ Ｐゴシック"/>
            </a:endParaRPr>
          </a:p>
        </p:txBody>
      </p:sp>
    </p:spTree>
    <p:extLst>
      <p:ext uri="{BB962C8B-B14F-4D97-AF65-F5344CB8AC3E}">
        <p14:creationId xmlns:p14="http://schemas.microsoft.com/office/powerpoint/2010/main" val="2908915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8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2682FEE5-78C3-4D67-9A8C-4AFBCAB93A20}" type="slidenum">
              <a:rPr kumimoji="0" lang="nl-NL" sz="1200" b="0" i="0" u="none" strike="noStrike" kern="1200" cap="none" spc="0" normalizeH="0" baseline="0" noProof="0">
                <a:ln>
                  <a:noFill/>
                </a:ln>
                <a:solidFill>
                  <a:prstClr val="black"/>
                </a:solidFill>
                <a:effectLst/>
                <a:uLnTx/>
                <a:uFillTx/>
                <a:latin typeface="Arial" charset="0"/>
                <a:ea typeface="ＭＳ Ｐゴシック"/>
                <a:cs typeface="ＭＳ Ｐゴシック"/>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nl-NL" sz="1200" b="0" i="0" u="none" strike="noStrike" kern="1200" cap="none" spc="0" normalizeH="0" baseline="0" noProof="0">
              <a:ln>
                <a:noFill/>
              </a:ln>
              <a:solidFill>
                <a:prstClr val="black"/>
              </a:solidFill>
              <a:effectLst/>
              <a:uLnTx/>
              <a:uFillTx/>
              <a:latin typeface="Arial" charset="0"/>
              <a:ea typeface="ＭＳ Ｐゴシック"/>
              <a:cs typeface="ＭＳ Ｐゴシック"/>
            </a:endParaRPr>
          </a:p>
        </p:txBody>
      </p:sp>
      <p:sp>
        <p:nvSpPr>
          <p:cNvPr id="11468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46884"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1579903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8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BF675E7D-6BF5-49A0-BE7D-9C762A60B8AF}" type="slidenum">
              <a:rPr kumimoji="0" lang="nl-NL" sz="1200" b="0" i="0" u="none" strike="noStrike" kern="1200" cap="none" spc="0" normalizeH="0" baseline="0" noProof="0">
                <a:ln>
                  <a:noFill/>
                </a:ln>
                <a:solidFill>
                  <a:prstClr val="black"/>
                </a:solidFill>
                <a:effectLst/>
                <a:uLnTx/>
                <a:uFillTx/>
                <a:latin typeface="Arial" charset="0"/>
                <a:ea typeface="ＭＳ Ｐゴシック"/>
                <a:cs typeface="ＭＳ Ｐゴシック"/>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nl-NL" sz="1200" b="0" i="0" u="none" strike="noStrike" kern="1200" cap="none" spc="0" normalizeH="0" baseline="0" noProof="0">
              <a:ln>
                <a:noFill/>
              </a:ln>
              <a:solidFill>
                <a:prstClr val="black"/>
              </a:solidFill>
              <a:effectLst/>
              <a:uLnTx/>
              <a:uFillTx/>
              <a:latin typeface="Arial" charset="0"/>
              <a:ea typeface="ＭＳ Ｐゴシック"/>
              <a:cs typeface="ＭＳ Ｐゴシック"/>
            </a:endParaRPr>
          </a:p>
        </p:txBody>
      </p:sp>
      <p:sp>
        <p:nvSpPr>
          <p:cNvPr id="10956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95684"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1224934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784E257-8911-4C00-A284-0A278964AEC5}" type="slidenum">
              <a:rPr kumimoji="0" lang="nl-NL" sz="1200" b="0" i="0" u="none" strike="noStrike" kern="1200" cap="none" spc="0" normalizeH="0" baseline="0" noProof="0" smtClean="0">
                <a:ln>
                  <a:noFill/>
                </a:ln>
                <a:solidFill>
                  <a:prstClr val="black"/>
                </a:solidFill>
                <a:effectLst/>
                <a:uLnTx/>
                <a:uFillTx/>
                <a:latin typeface="Arial"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nl-NL"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Tree>
    <p:extLst>
      <p:ext uri="{BB962C8B-B14F-4D97-AF65-F5344CB8AC3E}">
        <p14:creationId xmlns:p14="http://schemas.microsoft.com/office/powerpoint/2010/main" val="2474446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2002"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1152003"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1152004" name="Tijdelijke aanduiding voor dianumm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541852FC-B506-43E2-A357-F98BAECD4B9A}" type="slidenum">
              <a:rPr kumimoji="0" lang="nl-NL" sz="1200" b="0" i="0" u="none" strike="noStrike" kern="1200" cap="none" spc="0" normalizeH="0" baseline="0" noProof="0">
                <a:ln>
                  <a:noFill/>
                </a:ln>
                <a:solidFill>
                  <a:prstClr val="black"/>
                </a:solidFill>
                <a:effectLst/>
                <a:uLnTx/>
                <a:uFillTx/>
                <a:latin typeface="Arial" charset="0"/>
                <a:ea typeface="ＭＳ Ｐゴシック"/>
                <a:cs typeface="ＭＳ Ｐゴシック"/>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nl-NL" sz="1200" b="0" i="0" u="none" strike="noStrike" kern="1200" cap="none" spc="0" normalizeH="0" baseline="0" noProof="0">
              <a:ln>
                <a:noFill/>
              </a:ln>
              <a:solidFill>
                <a:prstClr val="black"/>
              </a:solidFill>
              <a:effectLst/>
              <a:uLnTx/>
              <a:uFillTx/>
              <a:latin typeface="Arial" charset="0"/>
              <a:ea typeface="ＭＳ Ｐゴシック"/>
              <a:cs typeface="ＭＳ Ｐゴシック"/>
            </a:endParaRPr>
          </a:p>
        </p:txBody>
      </p:sp>
    </p:spTree>
    <p:extLst>
      <p:ext uri="{BB962C8B-B14F-4D97-AF65-F5344CB8AC3E}">
        <p14:creationId xmlns:p14="http://schemas.microsoft.com/office/powerpoint/2010/main" val="1096878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pPr>
              <a:defRPr/>
            </a:pPr>
            <a:fld id="{3AC64FCC-7614-4B2A-9D31-DC6DCB7FBAF5}" type="slidenum">
              <a:rPr lang="nl-NL" smtClean="0"/>
              <a:pPr>
                <a:defRPr/>
              </a:pPr>
              <a:t>36</a:t>
            </a:fld>
            <a:endParaRPr lang="nl-NL"/>
          </a:p>
        </p:txBody>
      </p:sp>
    </p:spTree>
    <p:extLst>
      <p:ext uri="{BB962C8B-B14F-4D97-AF65-F5344CB8AC3E}">
        <p14:creationId xmlns:p14="http://schemas.microsoft.com/office/powerpoint/2010/main" val="3817958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C9E34-030C-4B09-8117-DDA91C86FD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4A51DB3-9F22-44F1-8773-3247903DFA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085427-7107-4A34-87EC-925D9AFB7E14}"/>
              </a:ext>
            </a:extLst>
          </p:cNvPr>
          <p:cNvSpPr>
            <a:spLocks noGrp="1"/>
          </p:cNvSpPr>
          <p:nvPr>
            <p:ph type="dt" sz="half" idx="10"/>
          </p:nvPr>
        </p:nvSpPr>
        <p:spPr/>
        <p:txBody>
          <a:bodyPr/>
          <a:lstStyle/>
          <a:p>
            <a:fld id="{5A102FB7-A90E-4FBA-9573-AECF562387BB}" type="datetimeFigureOut">
              <a:rPr lang="en-US" smtClean="0"/>
              <a:t>8/8/2019</a:t>
            </a:fld>
            <a:endParaRPr lang="en-US"/>
          </a:p>
        </p:txBody>
      </p:sp>
      <p:sp>
        <p:nvSpPr>
          <p:cNvPr id="5" name="Footer Placeholder 4">
            <a:extLst>
              <a:ext uri="{FF2B5EF4-FFF2-40B4-BE49-F238E27FC236}">
                <a16:creationId xmlns:a16="http://schemas.microsoft.com/office/drawing/2014/main" id="{EC24F92D-A8C2-4BF0-AD8C-2224F036E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F58D33-302F-49D2-9474-4195721E2047}"/>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4101170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EDB73-AA08-4415-ADC6-A21791E3D69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DDC33B9-86E2-4E1E-9B6C-0496B54B9C68}"/>
              </a:ext>
            </a:extLst>
          </p:cNvPr>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9FA2F7-C759-4E7C-ABE3-B8715FF40A39}"/>
              </a:ext>
            </a:extLst>
          </p:cNvPr>
          <p:cNvSpPr>
            <a:spLocks noGrp="1"/>
          </p:cNvSpPr>
          <p:nvPr>
            <p:ph type="dt" sz="half" idx="10"/>
          </p:nvPr>
        </p:nvSpPr>
        <p:spPr/>
        <p:txBody>
          <a:bodyPr/>
          <a:lstStyle/>
          <a:p>
            <a:fld id="{5A102FB7-A90E-4FBA-9573-AECF562387BB}" type="datetimeFigureOut">
              <a:rPr lang="en-US" smtClean="0"/>
              <a:t>8/8/2019</a:t>
            </a:fld>
            <a:endParaRPr lang="en-US"/>
          </a:p>
        </p:txBody>
      </p:sp>
      <p:sp>
        <p:nvSpPr>
          <p:cNvPr id="5" name="Footer Placeholder 4">
            <a:extLst>
              <a:ext uri="{FF2B5EF4-FFF2-40B4-BE49-F238E27FC236}">
                <a16:creationId xmlns:a16="http://schemas.microsoft.com/office/drawing/2014/main" id="{4ABEB032-1B05-4605-99DD-EFD0E128AB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4493BB-CAD6-431B-8E11-EFEA4EB42482}"/>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3480112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14D8A-15A4-43DD-8A3A-90E8310E84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BC06FE9-8441-4DC7-B43F-02542DD68D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EB35483-516B-40A9-9056-2F34FED90CA2}"/>
              </a:ext>
            </a:extLst>
          </p:cNvPr>
          <p:cNvSpPr>
            <a:spLocks noGrp="1"/>
          </p:cNvSpPr>
          <p:nvPr>
            <p:ph type="dt" sz="half" idx="10"/>
          </p:nvPr>
        </p:nvSpPr>
        <p:spPr/>
        <p:txBody>
          <a:bodyPr/>
          <a:lstStyle/>
          <a:p>
            <a:fld id="{5A102FB7-A90E-4FBA-9573-AECF562387BB}" type="datetimeFigureOut">
              <a:rPr lang="en-US" smtClean="0"/>
              <a:t>8/8/2019</a:t>
            </a:fld>
            <a:endParaRPr lang="en-US"/>
          </a:p>
        </p:txBody>
      </p:sp>
      <p:sp>
        <p:nvSpPr>
          <p:cNvPr id="5" name="Footer Placeholder 4">
            <a:extLst>
              <a:ext uri="{FF2B5EF4-FFF2-40B4-BE49-F238E27FC236}">
                <a16:creationId xmlns:a16="http://schemas.microsoft.com/office/drawing/2014/main" id="{C534A7EF-CBA8-42BD-9B01-8E2C0B9340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17E15F-32CD-41D6-BC9A-DBC0BA1EE1B7}"/>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554646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EFF2A-D585-4B84-9AA7-7FD9B2E290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5B8DFB-277C-454A-96D9-7FC58D240A0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693D0B-4B83-49BD-B58A-353D67FC44B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054A74-C543-4360-B66A-0E7E2E9B307D}"/>
              </a:ext>
            </a:extLst>
          </p:cNvPr>
          <p:cNvSpPr>
            <a:spLocks noGrp="1"/>
          </p:cNvSpPr>
          <p:nvPr>
            <p:ph type="dt" sz="half" idx="10"/>
          </p:nvPr>
        </p:nvSpPr>
        <p:spPr/>
        <p:txBody>
          <a:bodyPr/>
          <a:lstStyle/>
          <a:p>
            <a:fld id="{5A102FB7-A90E-4FBA-9573-AECF562387BB}" type="datetimeFigureOut">
              <a:rPr lang="en-US" smtClean="0"/>
              <a:t>8/8/2019</a:t>
            </a:fld>
            <a:endParaRPr lang="en-US"/>
          </a:p>
        </p:txBody>
      </p:sp>
      <p:sp>
        <p:nvSpPr>
          <p:cNvPr id="6" name="Footer Placeholder 5">
            <a:extLst>
              <a:ext uri="{FF2B5EF4-FFF2-40B4-BE49-F238E27FC236}">
                <a16:creationId xmlns:a16="http://schemas.microsoft.com/office/drawing/2014/main" id="{E3143630-AD18-4199-997D-F2453065F6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9A12FB-6BA8-4920-AF72-0D2B8611D512}"/>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1874020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1575F-E69D-4C76-8946-FB7F6B57780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2E33243-540E-42E1-90BE-1790ED457D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37CA370-817A-49BE-A379-3DFBBF8018F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3DE185-0053-48BF-8C0E-433FE46423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4453B57-B0DA-4CDD-8910-E0DD5F68BAD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7BD4D9-D37A-4ABA-A4CC-DCBB26BE38F7}"/>
              </a:ext>
            </a:extLst>
          </p:cNvPr>
          <p:cNvSpPr>
            <a:spLocks noGrp="1"/>
          </p:cNvSpPr>
          <p:nvPr>
            <p:ph type="dt" sz="half" idx="10"/>
          </p:nvPr>
        </p:nvSpPr>
        <p:spPr/>
        <p:txBody>
          <a:bodyPr/>
          <a:lstStyle/>
          <a:p>
            <a:fld id="{5A102FB7-A90E-4FBA-9573-AECF562387BB}" type="datetimeFigureOut">
              <a:rPr lang="en-US" smtClean="0"/>
              <a:t>8/8/2019</a:t>
            </a:fld>
            <a:endParaRPr lang="en-US"/>
          </a:p>
        </p:txBody>
      </p:sp>
      <p:sp>
        <p:nvSpPr>
          <p:cNvPr id="8" name="Footer Placeholder 7">
            <a:extLst>
              <a:ext uri="{FF2B5EF4-FFF2-40B4-BE49-F238E27FC236}">
                <a16:creationId xmlns:a16="http://schemas.microsoft.com/office/drawing/2014/main" id="{548E42FA-4CC3-4EA5-9BEF-55C6B50D028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6B93B74-0E3B-4710-9E87-049AE920B51D}"/>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2856513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B3D3E-20C6-4A99-8BA8-9717B40A58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765640-C25E-4C10-B738-6F3F5D76DC2E}"/>
              </a:ext>
            </a:extLst>
          </p:cNvPr>
          <p:cNvSpPr>
            <a:spLocks noGrp="1"/>
          </p:cNvSpPr>
          <p:nvPr>
            <p:ph type="dt" sz="half" idx="10"/>
          </p:nvPr>
        </p:nvSpPr>
        <p:spPr/>
        <p:txBody>
          <a:bodyPr/>
          <a:lstStyle/>
          <a:p>
            <a:fld id="{5A102FB7-A90E-4FBA-9573-AECF562387BB}" type="datetimeFigureOut">
              <a:rPr lang="en-US" smtClean="0"/>
              <a:t>8/8/2019</a:t>
            </a:fld>
            <a:endParaRPr lang="en-US"/>
          </a:p>
        </p:txBody>
      </p:sp>
      <p:sp>
        <p:nvSpPr>
          <p:cNvPr id="4" name="Footer Placeholder 3">
            <a:extLst>
              <a:ext uri="{FF2B5EF4-FFF2-40B4-BE49-F238E27FC236}">
                <a16:creationId xmlns:a16="http://schemas.microsoft.com/office/drawing/2014/main" id="{BB870B3D-2426-40DA-91A2-24492205BCA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338EEB4-1FC4-4C65-B918-67B240BC9610}"/>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1638230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C3B2BE-BD22-4639-8984-791C49DD4623}"/>
              </a:ext>
            </a:extLst>
          </p:cNvPr>
          <p:cNvSpPr>
            <a:spLocks noGrp="1"/>
          </p:cNvSpPr>
          <p:nvPr>
            <p:ph type="dt" sz="half" idx="10"/>
          </p:nvPr>
        </p:nvSpPr>
        <p:spPr/>
        <p:txBody>
          <a:bodyPr/>
          <a:lstStyle/>
          <a:p>
            <a:fld id="{5A102FB7-A90E-4FBA-9573-AECF562387BB}" type="datetimeFigureOut">
              <a:rPr lang="en-US" smtClean="0"/>
              <a:t>8/8/2019</a:t>
            </a:fld>
            <a:endParaRPr lang="en-US"/>
          </a:p>
        </p:txBody>
      </p:sp>
      <p:sp>
        <p:nvSpPr>
          <p:cNvPr id="3" name="Footer Placeholder 2">
            <a:extLst>
              <a:ext uri="{FF2B5EF4-FFF2-40B4-BE49-F238E27FC236}">
                <a16:creationId xmlns:a16="http://schemas.microsoft.com/office/drawing/2014/main" id="{266D3902-2350-44B4-AFD8-F9EA82A9E6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C0A90C5-0372-4896-AA28-E54D2D807C53}"/>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1451259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F4BBE-77D9-4AEF-8FC4-B431DA2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87FC583-392A-4301-9351-4AAE6CB3F3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46A688-1CF5-46E8-A082-64EAF7AF11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431BB16-890F-4230-9978-46076F28071B}"/>
              </a:ext>
            </a:extLst>
          </p:cNvPr>
          <p:cNvSpPr>
            <a:spLocks noGrp="1"/>
          </p:cNvSpPr>
          <p:nvPr>
            <p:ph type="dt" sz="half" idx="10"/>
          </p:nvPr>
        </p:nvSpPr>
        <p:spPr/>
        <p:txBody>
          <a:bodyPr/>
          <a:lstStyle/>
          <a:p>
            <a:fld id="{5A102FB7-A90E-4FBA-9573-AECF562387BB}" type="datetimeFigureOut">
              <a:rPr lang="en-US" smtClean="0"/>
              <a:t>8/8/2019</a:t>
            </a:fld>
            <a:endParaRPr lang="en-US"/>
          </a:p>
        </p:txBody>
      </p:sp>
      <p:sp>
        <p:nvSpPr>
          <p:cNvPr id="6" name="Footer Placeholder 5">
            <a:extLst>
              <a:ext uri="{FF2B5EF4-FFF2-40B4-BE49-F238E27FC236}">
                <a16:creationId xmlns:a16="http://schemas.microsoft.com/office/drawing/2014/main" id="{787ABF51-156C-47D3-97DD-BA9D297172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17BC03-D81B-44E8-ACE2-C6E93CD08923}"/>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531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EFC06-DEEB-40C7-8EE9-3F722E929A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D9D3A0-A831-429A-A9D6-822E063E6D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E2BCA9D-64F0-4F6B-B27C-00FF23D191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C58D9FE-211C-4515-8F5B-11B0BC03E14D}"/>
              </a:ext>
            </a:extLst>
          </p:cNvPr>
          <p:cNvSpPr>
            <a:spLocks noGrp="1"/>
          </p:cNvSpPr>
          <p:nvPr>
            <p:ph type="dt" sz="half" idx="10"/>
          </p:nvPr>
        </p:nvSpPr>
        <p:spPr/>
        <p:txBody>
          <a:bodyPr/>
          <a:lstStyle/>
          <a:p>
            <a:fld id="{5A102FB7-A90E-4FBA-9573-AECF562387BB}" type="datetimeFigureOut">
              <a:rPr lang="en-US" smtClean="0"/>
              <a:t>8/8/2019</a:t>
            </a:fld>
            <a:endParaRPr lang="en-US"/>
          </a:p>
        </p:txBody>
      </p:sp>
      <p:sp>
        <p:nvSpPr>
          <p:cNvPr id="6" name="Footer Placeholder 5">
            <a:extLst>
              <a:ext uri="{FF2B5EF4-FFF2-40B4-BE49-F238E27FC236}">
                <a16:creationId xmlns:a16="http://schemas.microsoft.com/office/drawing/2014/main" id="{61074040-7F26-4503-A315-3941DC71F5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B82E-62E6-43A4-BFDB-4FA5DF880121}"/>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3167268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AC183-74BF-4DB7-921A-EEAA9C30C4D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99706F-9BAC-4A3A-A620-632D31FB870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52D8CD-74AA-4402-8B77-3ADC5E23C175}"/>
              </a:ext>
            </a:extLst>
          </p:cNvPr>
          <p:cNvSpPr>
            <a:spLocks noGrp="1"/>
          </p:cNvSpPr>
          <p:nvPr>
            <p:ph type="dt" sz="half" idx="10"/>
          </p:nvPr>
        </p:nvSpPr>
        <p:spPr/>
        <p:txBody>
          <a:bodyPr/>
          <a:lstStyle/>
          <a:p>
            <a:fld id="{5A102FB7-A90E-4FBA-9573-AECF562387BB}" type="datetimeFigureOut">
              <a:rPr lang="en-US" smtClean="0"/>
              <a:t>8/8/2019</a:t>
            </a:fld>
            <a:endParaRPr lang="en-US"/>
          </a:p>
        </p:txBody>
      </p:sp>
      <p:sp>
        <p:nvSpPr>
          <p:cNvPr id="5" name="Footer Placeholder 4">
            <a:extLst>
              <a:ext uri="{FF2B5EF4-FFF2-40B4-BE49-F238E27FC236}">
                <a16:creationId xmlns:a16="http://schemas.microsoft.com/office/drawing/2014/main" id="{88275005-06D9-4631-B201-B0B1497B9D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7C3174-CA0B-4140-B4D5-EC5B6BDC1F9D}"/>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1651020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81B630-75CB-4816-ABD7-E6178D64604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7A7961D-34D2-48F0-BC58-620B8813FC2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0913D8-F83A-45A1-85A6-1FFDA5F97D3D}"/>
              </a:ext>
            </a:extLst>
          </p:cNvPr>
          <p:cNvSpPr>
            <a:spLocks noGrp="1"/>
          </p:cNvSpPr>
          <p:nvPr>
            <p:ph type="dt" sz="half" idx="10"/>
          </p:nvPr>
        </p:nvSpPr>
        <p:spPr/>
        <p:txBody>
          <a:bodyPr/>
          <a:lstStyle/>
          <a:p>
            <a:fld id="{5A102FB7-A90E-4FBA-9573-AECF562387BB}" type="datetimeFigureOut">
              <a:rPr lang="en-US" smtClean="0"/>
              <a:t>8/8/2019</a:t>
            </a:fld>
            <a:endParaRPr lang="en-US"/>
          </a:p>
        </p:txBody>
      </p:sp>
      <p:sp>
        <p:nvSpPr>
          <p:cNvPr id="5" name="Footer Placeholder 4">
            <a:extLst>
              <a:ext uri="{FF2B5EF4-FFF2-40B4-BE49-F238E27FC236}">
                <a16:creationId xmlns:a16="http://schemas.microsoft.com/office/drawing/2014/main" id="{095318A6-9C1A-492D-A8F6-83A3547A3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49A4E6-341E-49F2-A45D-10765D67B68B}"/>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2774535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Afbeelding 11" descr="foto-1.jpg"/>
          <p:cNvPicPr>
            <a:picLocks noChangeAspect="1"/>
          </p:cNvPicPr>
          <p:nvPr userDrawn="1"/>
        </p:nvPicPr>
        <p:blipFill rotWithShape="1">
          <a:blip r:embed="rId2" cstate="email">
            <a:extLst>
              <a:ext uri="{28A0092B-C50C-407E-A947-70E740481C1C}">
                <a14:useLocalDpi xmlns:a14="http://schemas.microsoft.com/office/drawing/2010/main" val="0"/>
              </a:ext>
            </a:extLst>
          </a:blip>
          <a:srcRect t="7535"/>
          <a:stretch/>
        </p:blipFill>
        <p:spPr>
          <a:xfrm>
            <a:off x="0" y="1"/>
            <a:ext cx="12192000" cy="3870745"/>
          </a:xfrm>
          <a:prstGeom prst="rect">
            <a:avLst/>
          </a:prstGeom>
        </p:spPr>
      </p:pic>
      <p:pic>
        <p:nvPicPr>
          <p:cNvPr id="14" name="Afbeelding 13" descr="logo-slide-titel.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239350" y="188640"/>
            <a:ext cx="11713301" cy="6535682"/>
          </a:xfrm>
          <a:prstGeom prst="rect">
            <a:avLst/>
          </a:prstGeom>
        </p:spPr>
      </p:pic>
      <p:sp>
        <p:nvSpPr>
          <p:cNvPr id="2" name="Title 1"/>
          <p:cNvSpPr>
            <a:spLocks noGrp="1"/>
          </p:cNvSpPr>
          <p:nvPr>
            <p:ph type="ctrTitle"/>
          </p:nvPr>
        </p:nvSpPr>
        <p:spPr>
          <a:xfrm>
            <a:off x="1871531" y="4293096"/>
            <a:ext cx="9313035" cy="630982"/>
          </a:xfrm>
        </p:spPr>
        <p:txBody>
          <a:bodyPr>
            <a:normAutofit/>
          </a:bodyPr>
          <a:lstStyle>
            <a:lvl1pPr algn="l">
              <a:defRPr sz="3200" b="1">
                <a:solidFill>
                  <a:schemeClr val="tx1"/>
                </a:solidFill>
                <a:latin typeface="Verdana" pitchFamily="34" charset="0"/>
                <a:ea typeface="Verdana" pitchFamily="34" charset="0"/>
                <a:cs typeface="Verdana" pitchFamily="34" charset="0"/>
              </a:defRPr>
            </a:lvl1pPr>
          </a:lstStyle>
          <a:p>
            <a:r>
              <a:rPr lang="en-US" dirty="0" smtClean="0"/>
              <a:t>Click to edit Master title style</a:t>
            </a:r>
            <a:endParaRPr lang="nl-BE" dirty="0"/>
          </a:p>
        </p:txBody>
      </p:sp>
      <p:sp>
        <p:nvSpPr>
          <p:cNvPr id="3" name="Subtitle 2"/>
          <p:cNvSpPr>
            <a:spLocks noGrp="1"/>
          </p:cNvSpPr>
          <p:nvPr>
            <p:ph type="subTitle" idx="1"/>
          </p:nvPr>
        </p:nvSpPr>
        <p:spPr>
          <a:xfrm>
            <a:off x="1871531" y="4941122"/>
            <a:ext cx="9313035" cy="432048"/>
          </a:xfrm>
        </p:spPr>
        <p:txBody>
          <a:bodyPr>
            <a:normAutofit/>
          </a:bodyPr>
          <a:lstStyle>
            <a:lvl1pPr marL="0" indent="0" algn="l">
              <a:buNone/>
              <a:defRPr sz="2000">
                <a:solidFill>
                  <a:srgbClr val="4F4F4F"/>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nl-BE" dirty="0"/>
          </a:p>
        </p:txBody>
      </p:sp>
    </p:spTree>
    <p:extLst>
      <p:ext uri="{BB962C8B-B14F-4D97-AF65-F5344CB8AC3E}">
        <p14:creationId xmlns:p14="http://schemas.microsoft.com/office/powerpoint/2010/main" val="3273421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Afbeelding 6" descr="logo-slide.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69333" y="76200"/>
            <a:ext cx="11826240" cy="6687312"/>
          </a:xfrm>
          <a:prstGeom prst="rect">
            <a:avLst/>
          </a:prstGeom>
        </p:spPr>
      </p:pic>
      <p:sp>
        <p:nvSpPr>
          <p:cNvPr id="2" name="Title 1"/>
          <p:cNvSpPr>
            <a:spLocks noGrp="1"/>
          </p:cNvSpPr>
          <p:nvPr>
            <p:ph type="title"/>
          </p:nvPr>
        </p:nvSpPr>
        <p:spPr>
          <a:xfrm>
            <a:off x="335360" y="188640"/>
            <a:ext cx="11521280" cy="549844"/>
          </a:xfrm>
          <a:ln>
            <a:noFill/>
          </a:ln>
        </p:spPr>
        <p:txBody>
          <a:bodyPr>
            <a:normAutofit/>
          </a:bodyPr>
          <a:lstStyle>
            <a:lvl1pPr algn="l">
              <a:defRPr sz="2400">
                <a:solidFill>
                  <a:schemeClr val="tx1"/>
                </a:solidFill>
                <a:latin typeface="Verdana" pitchFamily="34" charset="0"/>
                <a:ea typeface="Verdana" pitchFamily="34" charset="0"/>
                <a:cs typeface="Verdana" pitchFamily="34" charset="0"/>
              </a:defRPr>
            </a:lvl1pPr>
          </a:lstStyle>
          <a:p>
            <a:r>
              <a:rPr lang="en-US" dirty="0" smtClean="0"/>
              <a:t>Click to edit Master title style</a:t>
            </a:r>
            <a:endParaRPr lang="nl-BE" dirty="0"/>
          </a:p>
        </p:txBody>
      </p:sp>
      <p:sp>
        <p:nvSpPr>
          <p:cNvPr id="3" name="Content Placeholder 2"/>
          <p:cNvSpPr>
            <a:spLocks noGrp="1"/>
          </p:cNvSpPr>
          <p:nvPr>
            <p:ph idx="1"/>
          </p:nvPr>
        </p:nvSpPr>
        <p:spPr>
          <a:xfrm>
            <a:off x="335360" y="836712"/>
            <a:ext cx="11521280" cy="5040560"/>
          </a:xfrm>
        </p:spPr>
        <p:txBody>
          <a:bodyPr/>
          <a:lstStyle>
            <a:lvl1pPr>
              <a:buFont typeface="Wingdings" pitchFamily="2" charset="2"/>
              <a:buChar char="§"/>
              <a:defRPr sz="2800">
                <a:solidFill>
                  <a:srgbClr val="474746"/>
                </a:solidFill>
                <a:latin typeface="Verdana" pitchFamily="34" charset="0"/>
                <a:ea typeface="Verdana" pitchFamily="34" charset="0"/>
                <a:cs typeface="Verdana" pitchFamily="34" charset="0"/>
              </a:defRPr>
            </a:lvl1pPr>
            <a:lvl2pPr>
              <a:buFont typeface="Wingdings" pitchFamily="2" charset="2"/>
              <a:buChar char="§"/>
              <a:defRPr sz="2400">
                <a:solidFill>
                  <a:srgbClr val="474746"/>
                </a:solidFill>
                <a:latin typeface="Verdana" pitchFamily="34" charset="0"/>
                <a:ea typeface="Verdana" pitchFamily="34" charset="0"/>
                <a:cs typeface="Verdana" pitchFamily="34" charset="0"/>
              </a:defRPr>
            </a:lvl2pPr>
            <a:lvl3pPr>
              <a:buFont typeface="Wingdings" pitchFamily="2" charset="2"/>
              <a:buChar char="§"/>
              <a:defRPr sz="2000">
                <a:solidFill>
                  <a:srgbClr val="474746"/>
                </a:solidFill>
                <a:latin typeface="Verdana" pitchFamily="34" charset="0"/>
                <a:ea typeface="Verdana" pitchFamily="34" charset="0"/>
                <a:cs typeface="Verdana" pitchFamily="34" charset="0"/>
              </a:defRPr>
            </a:lvl3pPr>
            <a:lvl4pPr>
              <a:buFont typeface="Wingdings" pitchFamily="2" charset="2"/>
              <a:buChar char="§"/>
              <a:defRPr sz="1600">
                <a:solidFill>
                  <a:srgbClr val="474746"/>
                </a:solidFill>
                <a:latin typeface="Verdana" pitchFamily="34" charset="0"/>
                <a:ea typeface="Verdana" pitchFamily="34" charset="0"/>
                <a:cs typeface="Verdana" pitchFamily="34" charset="0"/>
              </a:defRPr>
            </a:lvl4pPr>
            <a:lvl5pPr>
              <a:buFont typeface="Wingdings" pitchFamily="2" charset="2"/>
              <a:buChar char="§"/>
              <a:defRPr sz="1600">
                <a:solidFill>
                  <a:srgbClr val="474746"/>
                </a:solidFill>
                <a:latin typeface="Verdana" pitchFamily="34" charset="0"/>
                <a:ea typeface="Verdana" pitchFamily="34" charset="0"/>
                <a:cs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
        <p:nvSpPr>
          <p:cNvPr id="16" name="Date Placeholder 3"/>
          <p:cNvSpPr>
            <a:spLocks noGrp="1"/>
          </p:cNvSpPr>
          <p:nvPr>
            <p:ph type="dt" sz="half" idx="10"/>
          </p:nvPr>
        </p:nvSpPr>
        <p:spPr>
          <a:xfrm>
            <a:off x="239349" y="6381329"/>
            <a:ext cx="2844800" cy="365125"/>
          </a:xfrm>
        </p:spPr>
        <p:txBody>
          <a:bodyPr/>
          <a:lstStyle>
            <a:lvl1pPr>
              <a:defRPr/>
            </a:lvl1pPr>
          </a:lstStyle>
          <a:p>
            <a:pPr fontAlgn="base">
              <a:spcBef>
                <a:spcPct val="0"/>
              </a:spcBef>
              <a:spcAft>
                <a:spcPct val="0"/>
              </a:spcAft>
            </a:pPr>
            <a:fld id="{6559652E-C199-334F-9320-471B095246A8}" type="datetime1">
              <a:rPr lang="nl-BE" smtClean="0">
                <a:ea typeface="ＭＳ Ｐゴシック" charset="0"/>
                <a:cs typeface="Arial" charset="0"/>
              </a:rPr>
              <a:pPr fontAlgn="base">
                <a:spcBef>
                  <a:spcPct val="0"/>
                </a:spcBef>
                <a:spcAft>
                  <a:spcPct val="0"/>
                </a:spcAft>
              </a:pPr>
              <a:t>8/08/2019</a:t>
            </a:fld>
            <a:endParaRPr lang="nl-BE" dirty="0">
              <a:ea typeface="ＭＳ Ｐゴシック" charset="0"/>
              <a:cs typeface="Arial" charset="0"/>
            </a:endParaRPr>
          </a:p>
        </p:txBody>
      </p:sp>
      <p:sp>
        <p:nvSpPr>
          <p:cNvPr id="17" name="Footer Placeholder 4"/>
          <p:cNvSpPr>
            <a:spLocks noGrp="1"/>
          </p:cNvSpPr>
          <p:nvPr>
            <p:ph type="ftr" sz="quarter" idx="11"/>
          </p:nvPr>
        </p:nvSpPr>
        <p:spPr>
          <a:xfrm>
            <a:off x="3215680" y="6381329"/>
            <a:ext cx="5952661" cy="365125"/>
          </a:xfrm>
        </p:spPr>
        <p:txBody>
          <a:bodyPr/>
          <a:lstStyle>
            <a:lvl1pPr>
              <a:defRPr/>
            </a:lvl1pPr>
          </a:lstStyle>
          <a:p>
            <a:pPr>
              <a:defRPr/>
            </a:pPr>
            <a:endParaRPr lang="nl-BE" dirty="0">
              <a:solidFill>
                <a:prstClr val="black">
                  <a:tint val="75000"/>
                </a:prstClr>
              </a:solidFill>
            </a:endParaRPr>
          </a:p>
        </p:txBody>
      </p:sp>
      <p:sp>
        <p:nvSpPr>
          <p:cNvPr id="18" name="Slide Number Placeholder 5"/>
          <p:cNvSpPr>
            <a:spLocks noGrp="1"/>
          </p:cNvSpPr>
          <p:nvPr>
            <p:ph type="sldNum" sz="quarter" idx="12"/>
          </p:nvPr>
        </p:nvSpPr>
        <p:spPr>
          <a:xfrm>
            <a:off x="9264353" y="6382917"/>
            <a:ext cx="1003300" cy="365125"/>
          </a:xfrm>
        </p:spPr>
        <p:txBody>
          <a:bodyPr/>
          <a:lstStyle>
            <a:lvl1pPr>
              <a:defRPr/>
            </a:lvl1pPr>
          </a:lstStyle>
          <a:p>
            <a:pPr fontAlgn="base">
              <a:spcBef>
                <a:spcPct val="0"/>
              </a:spcBef>
              <a:spcAft>
                <a:spcPct val="0"/>
              </a:spcAft>
            </a:pPr>
            <a:fld id="{BBB2625E-E22D-324D-B6D3-F6234E5E9FE9}" type="slidenum">
              <a:rPr lang="nl-BE" smtClean="0">
                <a:ea typeface="ＭＳ Ｐゴシック" charset="0"/>
                <a:cs typeface="Arial" charset="0"/>
              </a:rPr>
              <a:pPr fontAlgn="base">
                <a:spcBef>
                  <a:spcPct val="0"/>
                </a:spcBef>
                <a:spcAft>
                  <a:spcPct val="0"/>
                </a:spcAft>
              </a:pPr>
              <a:t>‹nr.›</a:t>
            </a:fld>
            <a:endParaRPr lang="nl-BE">
              <a:ea typeface="ＭＳ Ｐゴシック" charset="0"/>
              <a:cs typeface="Arial" charset="0"/>
            </a:endParaRPr>
          </a:p>
        </p:txBody>
      </p:sp>
    </p:spTree>
    <p:extLst>
      <p:ext uri="{BB962C8B-B14F-4D97-AF65-F5344CB8AC3E}">
        <p14:creationId xmlns:p14="http://schemas.microsoft.com/office/powerpoint/2010/main" val="3226807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Rechthoek 7"/>
          <p:cNvSpPr/>
          <p:nvPr userDrawn="1"/>
        </p:nvSpPr>
        <p:spPr>
          <a:xfrm>
            <a:off x="0" y="0"/>
            <a:ext cx="12192000" cy="6858000"/>
          </a:xfrm>
          <a:prstGeom prst="rect">
            <a:avLst/>
          </a:prstGeom>
          <a:solidFill>
            <a:srgbClr val="C62C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Afbeelding 8" descr="logo-slide-titel-wit.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360" y="224468"/>
            <a:ext cx="11521280" cy="6402670"/>
          </a:xfrm>
          <a:prstGeom prst="rect">
            <a:avLst/>
          </a:prstGeom>
        </p:spPr>
      </p:pic>
      <p:sp>
        <p:nvSpPr>
          <p:cNvPr id="10" name="Title 1"/>
          <p:cNvSpPr>
            <a:spLocks noGrp="1"/>
          </p:cNvSpPr>
          <p:nvPr>
            <p:ph type="ctrTitle" hasCustomPrompt="1"/>
          </p:nvPr>
        </p:nvSpPr>
        <p:spPr>
          <a:xfrm>
            <a:off x="1007435" y="836712"/>
            <a:ext cx="9313035" cy="630982"/>
          </a:xfrm>
        </p:spPr>
        <p:txBody>
          <a:bodyPr>
            <a:normAutofit/>
          </a:bodyPr>
          <a:lstStyle>
            <a:lvl1pPr algn="l">
              <a:defRPr sz="3200" b="1">
                <a:solidFill>
                  <a:schemeClr val="bg1"/>
                </a:solidFill>
                <a:latin typeface="Verdana" pitchFamily="34" charset="0"/>
                <a:ea typeface="Verdana" pitchFamily="34" charset="0"/>
                <a:cs typeface="Verdana" pitchFamily="34" charset="0"/>
              </a:defRPr>
            </a:lvl1pPr>
          </a:lstStyle>
          <a:p>
            <a:r>
              <a:rPr lang="en-US" dirty="0" err="1" smtClean="0"/>
              <a:t>Titel</a:t>
            </a:r>
            <a:r>
              <a:rPr lang="en-US" dirty="0" smtClean="0"/>
              <a:t> </a:t>
            </a:r>
            <a:r>
              <a:rPr lang="en-US" dirty="0" err="1" smtClean="0"/>
              <a:t>tussenslide</a:t>
            </a:r>
            <a:endParaRPr lang="nl-BE" dirty="0"/>
          </a:p>
        </p:txBody>
      </p:sp>
      <p:sp>
        <p:nvSpPr>
          <p:cNvPr id="11" name="Subtitle 2"/>
          <p:cNvSpPr>
            <a:spLocks noGrp="1"/>
          </p:cNvSpPr>
          <p:nvPr>
            <p:ph type="subTitle" idx="1" hasCustomPrompt="1"/>
          </p:nvPr>
        </p:nvSpPr>
        <p:spPr>
          <a:xfrm>
            <a:off x="1007435" y="1484738"/>
            <a:ext cx="9313035" cy="432048"/>
          </a:xfrm>
        </p:spPr>
        <p:txBody>
          <a:bodyPr>
            <a:normAutofit/>
          </a:bodyPr>
          <a:lstStyle>
            <a:lvl1pPr marL="0" indent="0" algn="l">
              <a:buNone/>
              <a:defRPr sz="2000">
                <a:solidFill>
                  <a:schemeClr val="bg1"/>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err="1" smtClean="0"/>
              <a:t>Ondertitel</a:t>
            </a:r>
            <a:r>
              <a:rPr lang="en-US" dirty="0" smtClean="0"/>
              <a:t> </a:t>
            </a:r>
            <a:r>
              <a:rPr lang="en-US" dirty="0" err="1" smtClean="0"/>
              <a:t>tussenslide</a:t>
            </a:r>
            <a:endParaRPr lang="nl-BE" dirty="0"/>
          </a:p>
        </p:txBody>
      </p:sp>
    </p:spTree>
    <p:extLst>
      <p:ext uri="{BB962C8B-B14F-4D97-AF65-F5344CB8AC3E}">
        <p14:creationId xmlns:p14="http://schemas.microsoft.com/office/powerpoint/2010/main" val="34891140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Line 8"/>
          <p:cNvSpPr>
            <a:spLocks noChangeShapeType="1"/>
          </p:cNvSpPr>
          <p:nvPr userDrawn="1"/>
        </p:nvSpPr>
        <p:spPr bwMode="auto">
          <a:xfrm>
            <a:off x="143934" y="692150"/>
            <a:ext cx="11904133" cy="0"/>
          </a:xfrm>
          <a:prstGeom prst="line">
            <a:avLst/>
          </a:prstGeom>
          <a:noFill/>
          <a:ln w="3175" cmpd="sng">
            <a:solidFill>
              <a:srgbClr val="811A20"/>
            </a:solid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ＭＳ Ｐゴシック" charset="0"/>
              <a:cs typeface="Arial" charset="0"/>
            </a:endParaRPr>
          </a:p>
        </p:txBody>
      </p:sp>
      <p:sp>
        <p:nvSpPr>
          <p:cNvPr id="4" name="Line 8"/>
          <p:cNvSpPr>
            <a:spLocks noChangeShapeType="1"/>
          </p:cNvSpPr>
          <p:nvPr userDrawn="1"/>
        </p:nvSpPr>
        <p:spPr bwMode="auto">
          <a:xfrm>
            <a:off x="143934" y="6237288"/>
            <a:ext cx="10079567" cy="0"/>
          </a:xfrm>
          <a:prstGeom prst="line">
            <a:avLst/>
          </a:prstGeom>
          <a:noFill/>
          <a:ln w="3175" cmpd="sng">
            <a:solidFill>
              <a:srgbClr val="811A20"/>
            </a:solid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ＭＳ Ｐゴシック" charset="0"/>
              <a:cs typeface="Arial" charset="0"/>
            </a:endParaRPr>
          </a:p>
        </p:txBody>
      </p:sp>
      <p:pic>
        <p:nvPicPr>
          <p:cNvPr id="5" name="Afbeelding 12" descr="streepjes.png"/>
          <p:cNvPicPr>
            <a:picLocks noChangeAspect="1"/>
          </p:cNvPicPr>
          <p:nvPr userDrawn="1"/>
        </p:nvPicPr>
        <p:blipFill>
          <a:blip r:embed="rId2"/>
          <a:srcRect/>
          <a:stretch>
            <a:fillRect/>
          </a:stretch>
        </p:blipFill>
        <p:spPr bwMode="auto">
          <a:xfrm>
            <a:off x="35984" y="0"/>
            <a:ext cx="3564467" cy="115888"/>
          </a:xfrm>
          <a:prstGeom prst="rect">
            <a:avLst/>
          </a:prstGeom>
          <a:noFill/>
          <a:ln w="9525">
            <a:noFill/>
            <a:miter lim="800000"/>
            <a:headEnd/>
            <a:tailEnd/>
          </a:ln>
        </p:spPr>
      </p:pic>
      <p:pic>
        <p:nvPicPr>
          <p:cNvPr id="6" name="Afbeelding 13" descr="LOGO_UHASSELT-CMYK.eps"/>
          <p:cNvPicPr>
            <a:picLocks noChangeAspect="1"/>
          </p:cNvPicPr>
          <p:nvPr userDrawn="1"/>
        </p:nvPicPr>
        <p:blipFill>
          <a:blip r:embed="rId3"/>
          <a:srcRect/>
          <a:stretch>
            <a:fillRect/>
          </a:stretch>
        </p:blipFill>
        <p:spPr bwMode="auto">
          <a:xfrm>
            <a:off x="10320867" y="6180138"/>
            <a:ext cx="1667933" cy="582612"/>
          </a:xfrm>
          <a:prstGeom prst="rect">
            <a:avLst/>
          </a:prstGeom>
          <a:noFill/>
          <a:ln w="9525">
            <a:noFill/>
            <a:miter lim="800000"/>
            <a:headEnd/>
            <a:tailEnd/>
          </a:ln>
        </p:spPr>
      </p:pic>
      <p:sp>
        <p:nvSpPr>
          <p:cNvPr id="11" name="Title 1"/>
          <p:cNvSpPr>
            <a:spLocks noGrp="1"/>
          </p:cNvSpPr>
          <p:nvPr>
            <p:ph type="title"/>
          </p:nvPr>
        </p:nvSpPr>
        <p:spPr>
          <a:xfrm>
            <a:off x="143339" y="116632"/>
            <a:ext cx="11987005" cy="549844"/>
          </a:xfrm>
          <a:ln>
            <a:noFill/>
          </a:ln>
        </p:spPr>
        <p:txBody>
          <a:bodyPr>
            <a:normAutofit/>
          </a:bodyPr>
          <a:lstStyle>
            <a:lvl1pPr algn="l">
              <a:defRPr sz="3000">
                <a:solidFill>
                  <a:srgbClr val="811A20"/>
                </a:solidFill>
                <a:latin typeface="Verdana" pitchFamily="34" charset="0"/>
                <a:ea typeface="Verdana" pitchFamily="34" charset="0"/>
                <a:cs typeface="Verdana" pitchFamily="34" charset="0"/>
              </a:defRPr>
            </a:lvl1pPr>
          </a:lstStyle>
          <a:p>
            <a:r>
              <a:rPr lang="en-US" dirty="0" smtClean="0"/>
              <a:t>Click to edit Master title style</a:t>
            </a:r>
            <a:endParaRPr lang="nl-BE" dirty="0"/>
          </a:p>
        </p:txBody>
      </p:sp>
      <p:sp>
        <p:nvSpPr>
          <p:cNvPr id="7" name="Date Placeholder 2"/>
          <p:cNvSpPr>
            <a:spLocks noGrp="1"/>
          </p:cNvSpPr>
          <p:nvPr>
            <p:ph type="dt" sz="half" idx="10"/>
          </p:nvPr>
        </p:nvSpPr>
        <p:spPr/>
        <p:txBody>
          <a:bodyPr/>
          <a:lstStyle>
            <a:lvl1pPr>
              <a:defRPr/>
            </a:lvl1pPr>
          </a:lstStyle>
          <a:p>
            <a:pPr fontAlgn="base">
              <a:spcBef>
                <a:spcPct val="0"/>
              </a:spcBef>
              <a:spcAft>
                <a:spcPct val="0"/>
              </a:spcAft>
              <a:defRPr/>
            </a:pPr>
            <a:fld id="{BA02DFBF-3B71-48B0-952C-D12AC925304F}" type="datetime1">
              <a:rPr lang="nl-BE" smtClean="0">
                <a:ea typeface="ＭＳ Ｐゴシック" charset="0"/>
                <a:cs typeface="Arial" charset="0"/>
              </a:rPr>
              <a:pPr fontAlgn="base">
                <a:spcBef>
                  <a:spcPct val="0"/>
                </a:spcBef>
                <a:spcAft>
                  <a:spcPct val="0"/>
                </a:spcAft>
                <a:defRPr/>
              </a:pPr>
              <a:t>8/08/2019</a:t>
            </a:fld>
            <a:endParaRPr lang="nl-BE">
              <a:ea typeface="ＭＳ Ｐゴシック" charset="0"/>
              <a:cs typeface="Arial" charset="0"/>
            </a:endParaRPr>
          </a:p>
        </p:txBody>
      </p:sp>
      <p:sp>
        <p:nvSpPr>
          <p:cNvPr id="8" name="Footer Placeholder 3"/>
          <p:cNvSpPr>
            <a:spLocks noGrp="1"/>
          </p:cNvSpPr>
          <p:nvPr>
            <p:ph type="ftr" sz="quarter" idx="11"/>
          </p:nvPr>
        </p:nvSpPr>
        <p:spPr/>
        <p:txBody>
          <a:bodyPr/>
          <a:lstStyle>
            <a:lvl1pPr>
              <a:defRPr/>
            </a:lvl1pPr>
          </a:lstStyle>
          <a:p>
            <a:pPr>
              <a:defRPr/>
            </a:pPr>
            <a:endParaRPr lang="nl-BE">
              <a:solidFill>
                <a:prstClr val="black">
                  <a:tint val="75000"/>
                </a:prstClr>
              </a:solidFill>
            </a:endParaRPr>
          </a:p>
        </p:txBody>
      </p:sp>
      <p:sp>
        <p:nvSpPr>
          <p:cNvPr id="9" name="Slide Number Placeholder 5"/>
          <p:cNvSpPr>
            <a:spLocks noGrp="1"/>
          </p:cNvSpPr>
          <p:nvPr>
            <p:ph type="sldNum" sz="quarter" idx="12"/>
          </p:nvPr>
        </p:nvSpPr>
        <p:spPr>
          <a:xfrm>
            <a:off x="8636001" y="6357939"/>
            <a:ext cx="1003300" cy="365125"/>
          </a:xfrm>
        </p:spPr>
        <p:txBody>
          <a:bodyPr/>
          <a:lstStyle>
            <a:lvl1pPr>
              <a:defRPr/>
            </a:lvl1pPr>
          </a:lstStyle>
          <a:p>
            <a:pPr fontAlgn="base">
              <a:spcBef>
                <a:spcPct val="0"/>
              </a:spcBef>
              <a:spcAft>
                <a:spcPct val="0"/>
              </a:spcAft>
              <a:defRPr/>
            </a:pPr>
            <a:fld id="{69F9366D-7960-4B36-AA64-2020C3BBCFF4}" type="slidenum">
              <a:rPr lang="nl-BE" smtClean="0">
                <a:ea typeface="ＭＳ Ｐゴシック" charset="0"/>
                <a:cs typeface="Arial" charset="0"/>
              </a:rPr>
              <a:pPr fontAlgn="base">
                <a:spcBef>
                  <a:spcPct val="0"/>
                </a:spcBef>
                <a:spcAft>
                  <a:spcPct val="0"/>
                </a:spcAft>
                <a:defRPr/>
              </a:pPr>
              <a:t>‹nr.›</a:t>
            </a:fld>
            <a:endParaRPr lang="nl-BE">
              <a:ea typeface="ＭＳ Ｐゴシック" charset="0"/>
              <a:cs typeface="Arial" charset="0"/>
            </a:endParaRPr>
          </a:p>
        </p:txBody>
      </p:sp>
    </p:spTree>
    <p:extLst>
      <p:ext uri="{BB962C8B-B14F-4D97-AF65-F5344CB8AC3E}">
        <p14:creationId xmlns:p14="http://schemas.microsoft.com/office/powerpoint/2010/main" val="3214722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35360" y="188640"/>
            <a:ext cx="11521280" cy="549844"/>
          </a:xfrm>
          <a:ln>
            <a:noFill/>
          </a:ln>
        </p:spPr>
        <p:txBody>
          <a:bodyPr>
            <a:normAutofit/>
          </a:bodyPr>
          <a:lstStyle>
            <a:lvl1pPr algn="l">
              <a:defRPr sz="2400">
                <a:solidFill>
                  <a:schemeClr val="tx1"/>
                </a:solidFill>
                <a:latin typeface="Verdana" pitchFamily="34" charset="0"/>
                <a:ea typeface="Verdana" pitchFamily="34" charset="0"/>
                <a:cs typeface="Verdana" pitchFamily="34" charset="0"/>
              </a:defRPr>
            </a:lvl1pPr>
          </a:lstStyle>
          <a:p>
            <a:r>
              <a:rPr lang="en-US" dirty="0"/>
              <a:t>Click to edit Master title style</a:t>
            </a:r>
            <a:endParaRPr lang="nl-BE" dirty="0"/>
          </a:p>
        </p:txBody>
      </p:sp>
      <p:sp>
        <p:nvSpPr>
          <p:cNvPr id="16" name="Date Placeholder 3"/>
          <p:cNvSpPr>
            <a:spLocks noGrp="1"/>
          </p:cNvSpPr>
          <p:nvPr>
            <p:ph type="dt" sz="half" idx="10"/>
          </p:nvPr>
        </p:nvSpPr>
        <p:spPr>
          <a:xfrm>
            <a:off x="1775520" y="6525345"/>
            <a:ext cx="1440160" cy="221109"/>
          </a:xfrm>
        </p:spPr>
        <p:txBody>
          <a:bodyPr/>
          <a:lstStyle>
            <a:lvl1pPr>
              <a:defRPr sz="1000">
                <a:latin typeface="Verdana" panose="020B0604030504040204" pitchFamily="34" charset="0"/>
                <a:ea typeface="Verdana" panose="020B0604030504040204" pitchFamily="34" charset="0"/>
                <a:cs typeface="Verdana" panose="020B0604030504040204" pitchFamily="34" charset="0"/>
              </a:defRPr>
            </a:lvl1pPr>
          </a:lstStyle>
          <a:p>
            <a:pPr fontAlgn="base">
              <a:spcBef>
                <a:spcPct val="0"/>
              </a:spcBef>
              <a:spcAft>
                <a:spcPct val="0"/>
              </a:spcAft>
            </a:pPr>
            <a:fld id="{6559652E-C199-334F-9320-471B095246A8}" type="datetime1">
              <a:rPr lang="nl-BE" smtClean="0"/>
              <a:pPr fontAlgn="base">
                <a:spcBef>
                  <a:spcPct val="0"/>
                </a:spcBef>
                <a:spcAft>
                  <a:spcPct val="0"/>
                </a:spcAft>
              </a:pPr>
              <a:t>8/08/2019</a:t>
            </a:fld>
            <a:endParaRPr lang="nl-BE" dirty="0"/>
          </a:p>
        </p:txBody>
      </p:sp>
      <p:sp>
        <p:nvSpPr>
          <p:cNvPr id="17" name="Footer Placeholder 4"/>
          <p:cNvSpPr>
            <a:spLocks noGrp="1"/>
          </p:cNvSpPr>
          <p:nvPr>
            <p:ph type="ftr" sz="quarter" idx="11"/>
          </p:nvPr>
        </p:nvSpPr>
        <p:spPr>
          <a:xfrm>
            <a:off x="3407702" y="6525345"/>
            <a:ext cx="7392821" cy="221109"/>
          </a:xfrm>
        </p:spPr>
        <p:txBody>
          <a:bodyPr/>
          <a:lstStyle>
            <a:lvl1pPr>
              <a:defRPr sz="1000">
                <a:latin typeface="Verdana" panose="020B0604030504040204" pitchFamily="34" charset="0"/>
                <a:ea typeface="Verdana" panose="020B0604030504040204" pitchFamily="34" charset="0"/>
                <a:cs typeface="Verdana" panose="020B0604030504040204" pitchFamily="34" charset="0"/>
              </a:defRPr>
            </a:lvl1pPr>
          </a:lstStyle>
          <a:p>
            <a:pPr>
              <a:defRPr/>
            </a:pPr>
            <a:endParaRPr lang="nl-BE" dirty="0">
              <a:solidFill>
                <a:prstClr val="black">
                  <a:tint val="75000"/>
                </a:prstClr>
              </a:solidFill>
            </a:endParaRPr>
          </a:p>
        </p:txBody>
      </p:sp>
      <p:sp>
        <p:nvSpPr>
          <p:cNvPr id="18" name="Slide Number Placeholder 5"/>
          <p:cNvSpPr>
            <a:spLocks noGrp="1"/>
          </p:cNvSpPr>
          <p:nvPr>
            <p:ph type="sldNum" sz="quarter" idx="12"/>
          </p:nvPr>
        </p:nvSpPr>
        <p:spPr>
          <a:xfrm>
            <a:off x="10896534" y="6526933"/>
            <a:ext cx="1003300" cy="221109"/>
          </a:xfrm>
        </p:spPr>
        <p:txBody>
          <a:bodyPr/>
          <a:lstStyle>
            <a:lvl1pPr>
              <a:defRPr sz="1000">
                <a:latin typeface="Verdana" panose="020B0604030504040204" pitchFamily="34" charset="0"/>
                <a:ea typeface="Verdana" panose="020B0604030504040204" pitchFamily="34" charset="0"/>
                <a:cs typeface="Verdana" panose="020B0604030504040204" pitchFamily="34" charset="0"/>
              </a:defRPr>
            </a:lvl1pPr>
          </a:lstStyle>
          <a:p>
            <a:pPr fontAlgn="base">
              <a:spcBef>
                <a:spcPct val="0"/>
              </a:spcBef>
              <a:spcAft>
                <a:spcPct val="0"/>
              </a:spcAft>
            </a:pPr>
            <a:fld id="{BBB2625E-E22D-324D-B6D3-F6234E5E9FE9}" type="slidenum">
              <a:rPr lang="nl-BE" smtClean="0"/>
              <a:pPr fontAlgn="base">
                <a:spcBef>
                  <a:spcPct val="0"/>
                </a:spcBef>
                <a:spcAft>
                  <a:spcPct val="0"/>
                </a:spcAft>
              </a:pPr>
              <a:t>‹nr.›</a:t>
            </a:fld>
            <a:endParaRPr lang="nl-BE" dirty="0"/>
          </a:p>
        </p:txBody>
      </p:sp>
      <p:sp>
        <p:nvSpPr>
          <p:cNvPr id="10" name="Content Placeholder 2"/>
          <p:cNvSpPr>
            <a:spLocks noGrp="1"/>
          </p:cNvSpPr>
          <p:nvPr>
            <p:ph idx="1"/>
          </p:nvPr>
        </p:nvSpPr>
        <p:spPr>
          <a:xfrm>
            <a:off x="335360" y="836712"/>
            <a:ext cx="11521280" cy="5040560"/>
          </a:xfrm>
        </p:spPr>
        <p:txBody>
          <a:bodyPr/>
          <a:lstStyle>
            <a:lvl1pPr>
              <a:buFont typeface="Wingdings" pitchFamily="2" charset="2"/>
              <a:buChar char="§"/>
              <a:defRPr sz="2400">
                <a:solidFill>
                  <a:srgbClr val="474746"/>
                </a:solidFill>
                <a:latin typeface="Verdana" pitchFamily="34" charset="0"/>
                <a:ea typeface="Verdana" pitchFamily="34" charset="0"/>
                <a:cs typeface="Verdana" pitchFamily="34" charset="0"/>
              </a:defRPr>
            </a:lvl1pPr>
            <a:lvl2pPr>
              <a:buFont typeface="Wingdings" pitchFamily="2" charset="2"/>
              <a:buChar char="§"/>
              <a:defRPr sz="2200">
                <a:solidFill>
                  <a:srgbClr val="474746"/>
                </a:solidFill>
                <a:latin typeface="Verdana" pitchFamily="34" charset="0"/>
                <a:ea typeface="Verdana" pitchFamily="34" charset="0"/>
                <a:cs typeface="Verdana" pitchFamily="34" charset="0"/>
              </a:defRPr>
            </a:lvl2pPr>
            <a:lvl3pPr>
              <a:buFont typeface="Wingdings" pitchFamily="2" charset="2"/>
              <a:buChar char="§"/>
              <a:defRPr sz="2000">
                <a:solidFill>
                  <a:srgbClr val="474746"/>
                </a:solidFill>
                <a:latin typeface="Verdana" pitchFamily="34" charset="0"/>
                <a:ea typeface="Verdana" pitchFamily="34" charset="0"/>
                <a:cs typeface="Verdana" pitchFamily="34" charset="0"/>
              </a:defRPr>
            </a:lvl3pPr>
            <a:lvl4pPr>
              <a:buFont typeface="Wingdings" pitchFamily="2" charset="2"/>
              <a:buChar char="§"/>
              <a:defRPr sz="1600">
                <a:solidFill>
                  <a:srgbClr val="474746"/>
                </a:solidFill>
                <a:latin typeface="Verdana" pitchFamily="34" charset="0"/>
                <a:ea typeface="Verdana" pitchFamily="34" charset="0"/>
                <a:cs typeface="Verdana" pitchFamily="34" charset="0"/>
              </a:defRPr>
            </a:lvl4pPr>
            <a:lvl5pPr>
              <a:buFont typeface="Wingdings" pitchFamily="2" charset="2"/>
              <a:buChar char="§"/>
              <a:defRPr sz="1600">
                <a:solidFill>
                  <a:srgbClr val="474746"/>
                </a:solidFill>
                <a:latin typeface="Verdana" pitchFamily="34" charset="0"/>
                <a:ea typeface="Verdana" pitchFamily="34" charset="0"/>
                <a:cs typeface="Verdana"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pic>
        <p:nvPicPr>
          <p:cNvPr id="11" name="Afbeelding 10">
            <a:extLst>
              <a:ext uri="{FF2B5EF4-FFF2-40B4-BE49-F238E27FC236}">
                <a16:creationId xmlns:a16="http://schemas.microsoft.com/office/drawing/2014/main" id="{F43F6A1C-CC54-8947-AB24-07D5A34F285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40934" y="6001286"/>
            <a:ext cx="1442565" cy="758008"/>
          </a:xfrm>
          <a:prstGeom prst="rect">
            <a:avLst/>
          </a:prstGeom>
        </p:spPr>
      </p:pic>
      <p:sp>
        <p:nvSpPr>
          <p:cNvPr id="14" name="Rechthoek 13">
            <a:extLst>
              <a:ext uri="{FF2B5EF4-FFF2-40B4-BE49-F238E27FC236}">
                <a16:creationId xmlns:a16="http://schemas.microsoft.com/office/drawing/2014/main" id="{3394646E-3E7A-4244-B0B8-631A5652B22A}"/>
              </a:ext>
            </a:extLst>
          </p:cNvPr>
          <p:cNvSpPr/>
          <p:nvPr userDrawn="1"/>
        </p:nvSpPr>
        <p:spPr>
          <a:xfrm>
            <a:off x="153079" y="121535"/>
            <a:ext cx="11871551" cy="63821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27996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6FAA0E-A99E-4DA2-B960-5588C66E82E2}"/>
              </a:ext>
            </a:extLst>
          </p:cNvPr>
          <p:cNvSpPr>
            <a:spLocks noGrp="1"/>
          </p:cNvSpPr>
          <p:nvPr>
            <p:ph type="title"/>
          </p:nvPr>
        </p:nvSpPr>
        <p:spPr>
          <a:xfrm>
            <a:off x="838200" y="398993"/>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8C075FB-7DDE-457F-B126-B5FFE6F997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875AC7-A39A-47E2-A48E-1307FE12C1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102FB7-A90E-4FBA-9573-AECF562387BB}" type="datetimeFigureOut">
              <a:rPr lang="en-US" smtClean="0"/>
              <a:t>8/8/2019</a:t>
            </a:fld>
            <a:endParaRPr lang="en-US"/>
          </a:p>
        </p:txBody>
      </p:sp>
      <p:sp>
        <p:nvSpPr>
          <p:cNvPr id="5" name="Footer Placeholder 4">
            <a:extLst>
              <a:ext uri="{FF2B5EF4-FFF2-40B4-BE49-F238E27FC236}">
                <a16:creationId xmlns:a16="http://schemas.microsoft.com/office/drawing/2014/main" id="{2B8CBAFF-0044-48F7-B2C9-62243F9BA9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B674C8C-F411-4F44-B31A-1C31E2EB08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1B16D9-D9D3-4981-A9C6-184B1359CB6B}" type="slidenum">
              <a:rPr lang="en-US" smtClean="0"/>
              <a:t>‹nr.›</a:t>
            </a:fld>
            <a:endParaRPr lang="en-US"/>
          </a:p>
        </p:txBody>
      </p:sp>
    </p:spTree>
    <p:extLst>
      <p:ext uri="{BB962C8B-B14F-4D97-AF65-F5344CB8AC3E}">
        <p14:creationId xmlns:p14="http://schemas.microsoft.com/office/powerpoint/2010/main" val="12047019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nl-BE"/>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fontAlgn="base">
              <a:spcBef>
                <a:spcPct val="0"/>
              </a:spcBef>
              <a:spcAft>
                <a:spcPct val="0"/>
              </a:spcAft>
            </a:pPr>
            <a:fld id="{0C988CC6-97EB-4A45-9195-47EF7C52919D}" type="datetime1">
              <a:rPr lang="nl-BE" smtClean="0">
                <a:ea typeface="ＭＳ Ｐゴシック" charset="0"/>
                <a:cs typeface="Arial" charset="0"/>
              </a:rPr>
              <a:pPr fontAlgn="base">
                <a:spcBef>
                  <a:spcPct val="0"/>
                </a:spcBef>
                <a:spcAft>
                  <a:spcPct val="0"/>
                </a:spcAft>
              </a:pPr>
              <a:t>8/08/2019</a:t>
            </a:fld>
            <a:endParaRPr lang="nl-BE">
              <a:ea typeface="ＭＳ Ｐゴシック" charset="0"/>
              <a:cs typeface="Arial" charset="0"/>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nl-BE">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fontAlgn="base">
              <a:spcBef>
                <a:spcPct val="0"/>
              </a:spcBef>
              <a:spcAft>
                <a:spcPct val="0"/>
              </a:spcAft>
            </a:pPr>
            <a:fld id="{0476D89C-E8B9-AE4E-B6DF-5DF853DAFA02}" type="slidenum">
              <a:rPr lang="nl-BE" smtClean="0">
                <a:ea typeface="ＭＳ Ｐゴシック" charset="0"/>
                <a:cs typeface="Arial" charset="0"/>
              </a:rPr>
              <a:pPr fontAlgn="base">
                <a:spcBef>
                  <a:spcPct val="0"/>
                </a:spcBef>
                <a:spcAft>
                  <a:spcPct val="0"/>
                </a:spcAft>
              </a:pPr>
              <a:t>‹nr.›</a:t>
            </a:fld>
            <a:endParaRPr lang="nl-BE">
              <a:ea typeface="ＭＳ Ｐゴシック" charset="0"/>
              <a:cs typeface="Arial" charset="0"/>
            </a:endParaRPr>
          </a:p>
        </p:txBody>
      </p:sp>
    </p:spTree>
    <p:extLst>
      <p:ext uri="{BB962C8B-B14F-4D97-AF65-F5344CB8AC3E}">
        <p14:creationId xmlns:p14="http://schemas.microsoft.com/office/powerpoint/2010/main" val="15448933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ctr" rtl="0" eaLnBrk="0" fontAlgn="base" hangingPunct="0">
        <a:spcBef>
          <a:spcPct val="0"/>
        </a:spcBef>
        <a:spcAft>
          <a:spcPct val="0"/>
        </a:spcAft>
        <a:defRPr sz="4400" kern="1200">
          <a:solidFill>
            <a:schemeClr val="tx1"/>
          </a:solidFill>
          <a:latin typeface="+mj-lt"/>
          <a:ea typeface="ＭＳ Ｐゴシック" pitchFamily="-105" charset="-128"/>
          <a:cs typeface="ＭＳ Ｐゴシック" pitchFamily="-105" charset="-128"/>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105" charset="-128"/>
          <a:cs typeface="ＭＳ Ｐゴシック" pitchFamily="-105"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105" charset="-128"/>
          <a:cs typeface="ＭＳ Ｐゴシック" pitchFamily="-105"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105" charset="-128"/>
          <a:cs typeface="ＭＳ Ｐゴシック" pitchFamily="-105"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105" charset="-128"/>
          <a:cs typeface="ＭＳ Ｐゴシック" pitchFamily="-105"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pitchFamily="-105" charset="-128"/>
          <a:cs typeface="ＭＳ Ｐゴシック" pitchFamily="-105" charset="-128"/>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pitchFamily="-111"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pitchFamily="-111"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itchFamily="-111"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itchFamily="-111"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jpe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jpe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jpe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png"/><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63.png"/><Relationship Id="rId2" Type="http://schemas.openxmlformats.org/officeDocument/2006/relationships/image" Target="../media/image60.jpe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57.emf"/></Relationships>
</file>

<file path=ppt/slides/_rels/slide18.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image" Target="../media/image64.png"/><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png"/></Relationships>
</file>

<file path=ppt/slides/_rels/slide1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2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2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22.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75.emf"/><Relationship Id="rId7" Type="http://schemas.openxmlformats.org/officeDocument/2006/relationships/image" Target="../media/image7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2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2.jpeg"/></Relationships>
</file>

<file path=ppt/slides/_rels/slide2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media/image88.jpeg"/><Relationship Id="rId5" Type="http://schemas.openxmlformats.org/officeDocument/2006/relationships/image" Target="../media/image87.png"/><Relationship Id="rId4" Type="http://schemas.openxmlformats.org/officeDocument/2006/relationships/image" Target="../media/image86.png"/></Relationships>
</file>

<file path=ppt/slides/_rels/slide26.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image" Target="../media/image89.png"/><Relationship Id="rId1" Type="http://schemas.openxmlformats.org/officeDocument/2006/relationships/slideLayout" Target="../slideLayouts/slideLayout2.xml"/><Relationship Id="rId5" Type="http://schemas.openxmlformats.org/officeDocument/2006/relationships/image" Target="../media/image92.jpeg"/><Relationship Id="rId4" Type="http://schemas.openxmlformats.org/officeDocument/2006/relationships/image" Target="../media/image91.png"/></Relationships>
</file>

<file path=ppt/slides/_rels/slide27.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image" Target="../media/image93.png"/><Relationship Id="rId1" Type="http://schemas.openxmlformats.org/officeDocument/2006/relationships/slideLayout" Target="../slideLayouts/slideLayout2.xml"/><Relationship Id="rId5" Type="http://schemas.openxmlformats.org/officeDocument/2006/relationships/image" Target="../media/image96.jpeg"/><Relationship Id="rId4" Type="http://schemas.openxmlformats.org/officeDocument/2006/relationships/image" Target="../media/image95.png"/></Relationships>
</file>

<file path=ppt/slides/_rels/slide2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 Id="rId5" Type="http://schemas.openxmlformats.org/officeDocument/2006/relationships/image" Target="../media/image100.jpeg"/><Relationship Id="rId4" Type="http://schemas.openxmlformats.org/officeDocument/2006/relationships/image" Target="../media/image99.jpeg"/></Relationships>
</file>

<file path=ppt/slides/_rels/slide2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 Id="rId4" Type="http://schemas.openxmlformats.org/officeDocument/2006/relationships/image" Target="../media/image103.png"/></Relationships>
</file>

<file path=ppt/slides/_rels/slide3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 Id="rId5" Type="http://schemas.openxmlformats.org/officeDocument/2006/relationships/image" Target="../media/image107.jpeg"/><Relationship Id="rId4" Type="http://schemas.openxmlformats.org/officeDocument/2006/relationships/image" Target="../media/image106.png"/></Relationships>
</file>

<file path=ppt/slides/_rels/slide3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emf"/><Relationship Id="rId1" Type="http://schemas.openxmlformats.org/officeDocument/2006/relationships/slideLayout" Target="../slideLayouts/slideLayout2.xml"/><Relationship Id="rId5" Type="http://schemas.openxmlformats.org/officeDocument/2006/relationships/image" Target="../media/image111.png"/><Relationship Id="rId4" Type="http://schemas.openxmlformats.org/officeDocument/2006/relationships/image" Target="../media/image110.png"/></Relationships>
</file>

<file path=ppt/slides/_rels/slide3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 Id="rId5" Type="http://schemas.openxmlformats.org/officeDocument/2006/relationships/image" Target="../media/image115.jpeg"/><Relationship Id="rId4" Type="http://schemas.openxmlformats.org/officeDocument/2006/relationships/image" Target="../media/image114.png"/></Relationships>
</file>

<file path=ppt/slides/_rels/slide33.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 Id="rId5" Type="http://schemas.openxmlformats.org/officeDocument/2006/relationships/image" Target="../media/image122.jpeg"/><Relationship Id="rId4" Type="http://schemas.openxmlformats.org/officeDocument/2006/relationships/image" Target="../media/image121.png"/></Relationships>
</file>

<file path=ppt/slides/_rels/slide3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5.emf"/><Relationship Id="rId2" Type="http://schemas.openxmlformats.org/officeDocument/2006/relationships/image" Target="../media/image124.png"/><Relationship Id="rId1" Type="http://schemas.openxmlformats.org/officeDocument/2006/relationships/slideLayout" Target="../slideLayouts/slideLayout2.xml"/><Relationship Id="rId4" Type="http://schemas.openxmlformats.org/officeDocument/2006/relationships/image" Target="../media/image126.png"/></Relationships>
</file>

<file path=ppt/slides/_rels/slide38.xml.rels><?xml version="1.0" encoding="UTF-8" standalone="yes"?>
<Relationships xmlns="http://schemas.openxmlformats.org/package/2006/relationships"><Relationship Id="rId3" Type="http://schemas.openxmlformats.org/officeDocument/2006/relationships/image" Target="../media/image128.emf"/><Relationship Id="rId2" Type="http://schemas.openxmlformats.org/officeDocument/2006/relationships/image" Target="../media/image127.png"/><Relationship Id="rId1" Type="http://schemas.openxmlformats.org/officeDocument/2006/relationships/slideLayout" Target="../slideLayouts/slideLayout2.xml"/><Relationship Id="rId6" Type="http://schemas.openxmlformats.org/officeDocument/2006/relationships/image" Target="../media/image131.jpeg"/><Relationship Id="rId5" Type="http://schemas.openxmlformats.org/officeDocument/2006/relationships/image" Target="../media/image130.png"/><Relationship Id="rId4" Type="http://schemas.openxmlformats.org/officeDocument/2006/relationships/image" Target="../media/image129.png"/></Relationships>
</file>

<file path=ppt/slides/_rels/slide39.xml.rels><?xml version="1.0" encoding="UTF-8" standalone="yes"?>
<Relationships xmlns="http://schemas.openxmlformats.org/package/2006/relationships"><Relationship Id="rId3" Type="http://schemas.openxmlformats.org/officeDocument/2006/relationships/image" Target="../media/image133.emf"/><Relationship Id="rId7" Type="http://schemas.openxmlformats.org/officeDocument/2006/relationships/image" Target="../media/image137.png"/><Relationship Id="rId2" Type="http://schemas.openxmlformats.org/officeDocument/2006/relationships/image" Target="../media/image132.png"/><Relationship Id="rId1" Type="http://schemas.openxmlformats.org/officeDocument/2006/relationships/slideLayout" Target="../slideLayouts/slideLayout2.xml"/><Relationship Id="rId6" Type="http://schemas.openxmlformats.org/officeDocument/2006/relationships/image" Target="../media/image136.jpeg"/><Relationship Id="rId5" Type="http://schemas.openxmlformats.org/officeDocument/2006/relationships/image" Target="../media/image135.jpeg"/><Relationship Id="rId4" Type="http://schemas.openxmlformats.org/officeDocument/2006/relationships/image" Target="../media/image134.jpeg"/></Relationships>
</file>

<file path=ppt/slides/_rels/slide40.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2.xml"/><Relationship Id="rId6" Type="http://schemas.openxmlformats.org/officeDocument/2006/relationships/image" Target="../media/image142.jpeg"/><Relationship Id="rId5" Type="http://schemas.openxmlformats.org/officeDocument/2006/relationships/image" Target="../media/image141.png"/><Relationship Id="rId4" Type="http://schemas.openxmlformats.org/officeDocument/2006/relationships/image" Target="../media/image140.png"/></Relationships>
</file>

<file path=ppt/slides/_rels/slide41.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43.png"/><Relationship Id="rId1" Type="http://schemas.openxmlformats.org/officeDocument/2006/relationships/slideLayout" Target="../slideLayouts/slideLayout2.xml"/><Relationship Id="rId5" Type="http://schemas.openxmlformats.org/officeDocument/2006/relationships/image" Target="../media/image142.jpeg"/><Relationship Id="rId4" Type="http://schemas.openxmlformats.org/officeDocument/2006/relationships/image" Target="../media/image141.png"/></Relationships>
</file>

<file path=ppt/slides/_rels/slide42.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2.xml"/><Relationship Id="rId5" Type="http://schemas.openxmlformats.org/officeDocument/2006/relationships/image" Target="../media/image142.jpeg"/><Relationship Id="rId4" Type="http://schemas.openxmlformats.org/officeDocument/2006/relationships/image" Target="../media/image144.png"/></Relationships>
</file>

<file path=ppt/slides/_rels/slide43.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emf"/><Relationship Id="rId1" Type="http://schemas.openxmlformats.org/officeDocument/2006/relationships/slideLayout" Target="../slideLayouts/slideLayout2.xml"/><Relationship Id="rId6" Type="http://schemas.openxmlformats.org/officeDocument/2006/relationships/image" Target="../media/image142.jpeg"/><Relationship Id="rId5" Type="http://schemas.openxmlformats.org/officeDocument/2006/relationships/image" Target="../media/image148.png"/><Relationship Id="rId4" Type="http://schemas.openxmlformats.org/officeDocument/2006/relationships/image" Target="../media/image147.png"/></Relationships>
</file>

<file path=ppt/slides/_rels/slide44.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5.emf"/><Relationship Id="rId1" Type="http://schemas.openxmlformats.org/officeDocument/2006/relationships/slideLayout" Target="../slideLayouts/slideLayout2.xml"/><Relationship Id="rId5" Type="http://schemas.openxmlformats.org/officeDocument/2006/relationships/image" Target="../media/image142.jpeg"/><Relationship Id="rId4" Type="http://schemas.openxmlformats.org/officeDocument/2006/relationships/image" Target="../media/image148.png"/></Relationships>
</file>

<file path=ppt/slides/_rels/slide45.xml.rels><?xml version="1.0" encoding="UTF-8" standalone="yes"?>
<Relationships xmlns="http://schemas.openxmlformats.org/package/2006/relationships"><Relationship Id="rId3" Type="http://schemas.openxmlformats.org/officeDocument/2006/relationships/image" Target="../media/image151.emf"/><Relationship Id="rId2" Type="http://schemas.openxmlformats.org/officeDocument/2006/relationships/image" Target="../media/image150.png"/><Relationship Id="rId1" Type="http://schemas.openxmlformats.org/officeDocument/2006/relationships/slideLayout" Target="../slideLayouts/slideLayout2.xml"/><Relationship Id="rId6" Type="http://schemas.openxmlformats.org/officeDocument/2006/relationships/image" Target="../media/image142.jpeg"/><Relationship Id="rId5" Type="http://schemas.openxmlformats.org/officeDocument/2006/relationships/image" Target="../media/image153.png"/><Relationship Id="rId4" Type="http://schemas.openxmlformats.org/officeDocument/2006/relationships/image" Target="../media/image15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154.png"/><Relationship Id="rId1" Type="http://schemas.openxmlformats.org/officeDocument/2006/relationships/slideLayout" Target="../slideLayouts/slideLayout1.xml"/><Relationship Id="rId6" Type="http://schemas.openxmlformats.org/officeDocument/2006/relationships/image" Target="../media/image158.jpeg"/><Relationship Id="rId5" Type="http://schemas.openxmlformats.org/officeDocument/2006/relationships/image" Target="../media/image157.jpeg"/><Relationship Id="rId4" Type="http://schemas.openxmlformats.org/officeDocument/2006/relationships/image" Target="../media/image1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a:xfrm>
            <a:off x="1940419" y="4250175"/>
            <a:ext cx="7778115" cy="630982"/>
          </a:xfrm>
        </p:spPr>
        <p:txBody>
          <a:bodyPr>
            <a:noAutofit/>
          </a:bodyPr>
          <a:lstStyle/>
          <a:p>
            <a:r>
              <a:rPr lang="en-GB" sz="2000" dirty="0"/>
              <a:t>The benefits: exercise and cardiometabolic disease</a:t>
            </a:r>
            <a:endParaRPr lang="nl-NL" sz="2000" dirty="0"/>
          </a:p>
        </p:txBody>
      </p:sp>
      <p:sp>
        <p:nvSpPr>
          <p:cNvPr id="5" name="Subtitel 4"/>
          <p:cNvSpPr>
            <a:spLocks noGrp="1"/>
          </p:cNvSpPr>
          <p:nvPr>
            <p:ph type="subTitle" idx="1"/>
          </p:nvPr>
        </p:nvSpPr>
        <p:spPr>
          <a:xfrm>
            <a:off x="1940419" y="4978347"/>
            <a:ext cx="6984776" cy="432048"/>
          </a:xfrm>
        </p:spPr>
        <p:txBody>
          <a:bodyPr>
            <a:normAutofit/>
          </a:bodyPr>
          <a:lstStyle/>
          <a:p>
            <a:r>
              <a:rPr lang="en-US" sz="1600" dirty="0">
                <a:solidFill>
                  <a:schemeClr val="tx1"/>
                </a:solidFill>
                <a:latin typeface="Verdana"/>
                <a:ea typeface="Verdana"/>
                <a:cs typeface="Verdana"/>
                <a:sym typeface="Verdana"/>
              </a:rPr>
              <a:t>Dominique Hansen, PhD, FESC</a:t>
            </a:r>
            <a:endParaRPr lang="nl-NL" sz="1600" dirty="0">
              <a:solidFill>
                <a:schemeClr val="tx1"/>
              </a:solidFill>
            </a:endParaRPr>
          </a:p>
        </p:txBody>
      </p:sp>
      <p:pic>
        <p:nvPicPr>
          <p:cNvPr id="31748" name="Picture 4" descr="Afbeeldingsresultaat voor csanz 2019"/>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674420" y="4695835"/>
            <a:ext cx="2169622" cy="1128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80198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0D078-1E8F-4A8D-B219-FAAA271DFA28}"/>
              </a:ext>
            </a:extLst>
          </p:cNvPr>
          <p:cNvSpPr>
            <a:spLocks noGrp="1"/>
          </p:cNvSpPr>
          <p:nvPr>
            <p:ph type="title"/>
          </p:nvPr>
        </p:nvSpPr>
        <p:spPr>
          <a:xfrm>
            <a:off x="838200" y="-34925"/>
            <a:ext cx="10515600" cy="1325563"/>
          </a:xfrm>
        </p:spPr>
        <p:txBody>
          <a:bodyPr/>
          <a:lstStyle/>
          <a:p>
            <a:r>
              <a:rPr lang="en-US" dirty="0"/>
              <a:t>Faculty Disclosure</a:t>
            </a:r>
            <a:endParaRPr lang="en-US" dirty="0">
              <a:solidFill>
                <a:schemeClr val="bg1"/>
              </a:solidFill>
            </a:endParaRPr>
          </a:p>
        </p:txBody>
      </p:sp>
      <p:sp>
        <p:nvSpPr>
          <p:cNvPr id="3" name="Content Placeholder 2">
            <a:extLst>
              <a:ext uri="{FF2B5EF4-FFF2-40B4-BE49-F238E27FC236}">
                <a16:creationId xmlns:a16="http://schemas.microsoft.com/office/drawing/2014/main" id="{75D74B58-31CD-4FF4-B063-AD68E8CED355}"/>
              </a:ext>
            </a:extLst>
          </p:cNvPr>
          <p:cNvSpPr>
            <a:spLocks noGrp="1"/>
          </p:cNvSpPr>
          <p:nvPr>
            <p:ph idx="1"/>
          </p:nvPr>
        </p:nvSpPr>
        <p:spPr>
          <a:xfrm>
            <a:off x="838200" y="1825625"/>
            <a:ext cx="10515600" cy="4351338"/>
          </a:xfrm>
        </p:spPr>
        <p:txBody>
          <a:bodyPr/>
          <a:lstStyle/>
          <a:p>
            <a:pPr marL="0" indent="0">
              <a:spcBef>
                <a:spcPct val="50000"/>
              </a:spcBef>
              <a:buClr>
                <a:srgbClr val="CBCA1D"/>
              </a:buClr>
              <a:buNone/>
            </a:pPr>
            <a:r>
              <a:rPr lang="en-AU" altLang="en-US" dirty="0">
                <a:solidFill>
                  <a:srgbClr val="0D0D0D"/>
                </a:solidFill>
                <a:ea typeface="ＭＳ Ｐゴシック" panose="020B0600070205080204" pitchFamily="34" charset="-128"/>
                <a:cs typeface="Geneva" pitchFamily="2" charset="0"/>
              </a:rPr>
              <a:t>The presenter has advised that the following presentation will NOT include discussion on any commercial products or service and that there are NO financial interests or relationships with any of the Commercial Supporters of this years ASM.</a:t>
            </a:r>
            <a:endParaRPr lang="en-AU" altLang="en-US" b="1" dirty="0">
              <a:solidFill>
                <a:srgbClr val="0D0D0D"/>
              </a:solidFill>
              <a:ea typeface="ＭＳ Ｐゴシック" panose="020B0600070205080204" pitchFamily="34" charset="-128"/>
              <a:cs typeface="Geneva" pitchFamily="2" charset="0"/>
            </a:endParaRPr>
          </a:p>
        </p:txBody>
      </p:sp>
    </p:spTree>
    <p:extLst>
      <p:ext uri="{BB962C8B-B14F-4D97-AF65-F5344CB8AC3E}">
        <p14:creationId xmlns:p14="http://schemas.microsoft.com/office/powerpoint/2010/main" val="25768052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Titel 1"/>
          <p:cNvSpPr>
            <a:spLocks noGrp="1"/>
          </p:cNvSpPr>
          <p:nvPr>
            <p:ph type="title"/>
          </p:nvPr>
        </p:nvSpPr>
        <p:spPr>
          <a:xfrm>
            <a:off x="92414" y="273868"/>
            <a:ext cx="9796053" cy="550862"/>
          </a:xfrm>
        </p:spPr>
        <p:txBody>
          <a:bodyPr>
            <a:normAutofit fontScale="90000"/>
          </a:bodyPr>
          <a:lstStyle/>
          <a:p>
            <a:r>
              <a:rPr lang="nl-BE" dirty="0" err="1" smtClean="0">
                <a:ea typeface="ＭＳ Ｐゴシック"/>
                <a:cs typeface="ＭＳ Ｐゴシック"/>
              </a:rPr>
              <a:t>Exercise</a:t>
            </a:r>
            <a:r>
              <a:rPr lang="nl-BE" dirty="0" smtClean="0">
                <a:ea typeface="ＭＳ Ｐゴシック"/>
                <a:cs typeface="ＭＳ Ｐゴシック"/>
              </a:rPr>
              <a:t> in </a:t>
            </a:r>
            <a:r>
              <a:rPr lang="nl-BE" dirty="0" err="1" smtClean="0">
                <a:ea typeface="ＭＳ Ｐゴシック"/>
                <a:cs typeface="ＭＳ Ｐゴシック"/>
              </a:rPr>
              <a:t>cardiovascular</a:t>
            </a:r>
            <a:r>
              <a:rPr lang="nl-BE" dirty="0" smtClean="0">
                <a:ea typeface="ＭＳ Ｐゴシック"/>
                <a:cs typeface="ＭＳ Ｐゴシック"/>
              </a:rPr>
              <a:t> </a:t>
            </a:r>
            <a:r>
              <a:rPr lang="nl-BE" dirty="0" err="1" smtClean="0">
                <a:ea typeface="ＭＳ Ｐゴシック"/>
                <a:cs typeface="ＭＳ Ｐゴシック"/>
              </a:rPr>
              <a:t>disease</a:t>
            </a:r>
            <a:r>
              <a:rPr lang="nl-BE" dirty="0" smtClean="0">
                <a:ea typeface="ＭＳ Ｐゴシック"/>
                <a:cs typeface="ＭＳ Ｐゴシック"/>
              </a:rPr>
              <a:t>: </a:t>
            </a:r>
            <a:r>
              <a:rPr lang="nl-BE" dirty="0" err="1" smtClean="0">
                <a:ea typeface="ＭＳ Ｐゴシック"/>
                <a:cs typeface="ＭＳ Ｐゴシック"/>
              </a:rPr>
              <a:t>guidelines</a:t>
            </a:r>
            <a:endParaRPr lang="nl-NL" dirty="0" smtClean="0">
              <a:ea typeface="ＭＳ Ｐゴシック"/>
              <a:cs typeface="ＭＳ Ｐゴシック"/>
            </a:endParaRPr>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2414" y="1282301"/>
            <a:ext cx="4467235" cy="1685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181279" y="1393114"/>
            <a:ext cx="3076443" cy="5078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8031" y="3729976"/>
            <a:ext cx="5103725" cy="1575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kstvak 4"/>
          <p:cNvSpPr txBox="1">
            <a:spLocks noChangeArrowheads="1"/>
          </p:cNvSpPr>
          <p:nvPr/>
        </p:nvSpPr>
        <p:spPr bwMode="auto">
          <a:xfrm>
            <a:off x="0" y="6570931"/>
            <a:ext cx="3416063" cy="276999"/>
          </a:xfrm>
          <a:prstGeom prst="rect">
            <a:avLst/>
          </a:prstGeom>
          <a:noFill/>
          <a:ln w="9525">
            <a:noFill/>
            <a:miter lim="800000"/>
            <a:headEnd/>
            <a:tailEnd/>
          </a:ln>
        </p:spPr>
        <p:txBody>
          <a:bodyPr wrap="none">
            <a:spAutoFit/>
          </a:bodyPr>
          <a:lstStyle/>
          <a:p>
            <a:r>
              <a:rPr lang="nl-BE" sz="1200" dirty="0" err="1">
                <a:cs typeface="ＭＳ Ｐゴシック"/>
              </a:rPr>
              <a:t>Piepoli</a:t>
            </a:r>
            <a:r>
              <a:rPr lang="nl-BE" sz="1200" dirty="0">
                <a:cs typeface="ＭＳ Ｐゴシック"/>
              </a:rPr>
              <a:t> MF, et al.  </a:t>
            </a:r>
            <a:r>
              <a:rPr lang="nl-BE" sz="1200" dirty="0" err="1">
                <a:cs typeface="ＭＳ Ｐゴシック"/>
              </a:rPr>
              <a:t>Eur</a:t>
            </a:r>
            <a:r>
              <a:rPr lang="nl-BE" sz="1200" dirty="0">
                <a:cs typeface="ＭＳ Ｐゴシック"/>
              </a:rPr>
              <a:t> J </a:t>
            </a:r>
            <a:r>
              <a:rPr lang="nl-BE" sz="1200" dirty="0" err="1">
                <a:cs typeface="ＭＳ Ｐゴシック"/>
              </a:rPr>
              <a:t>Prev</a:t>
            </a:r>
            <a:r>
              <a:rPr lang="nl-BE" sz="1200" dirty="0">
                <a:cs typeface="ＭＳ Ｐゴシック"/>
              </a:rPr>
              <a:t> </a:t>
            </a:r>
            <a:r>
              <a:rPr lang="nl-BE" sz="1200" dirty="0" err="1">
                <a:cs typeface="ＭＳ Ｐゴシック"/>
              </a:rPr>
              <a:t>Cardiol</a:t>
            </a:r>
            <a:r>
              <a:rPr lang="nl-BE" sz="1200" dirty="0">
                <a:cs typeface="ＭＳ Ｐゴシック"/>
              </a:rPr>
              <a:t> 2016;23:NP1-96</a:t>
            </a:r>
            <a:endParaRPr lang="nl-NL" sz="1200" dirty="0">
              <a:cs typeface="ＭＳ Ｐゴシック"/>
            </a:endParaRPr>
          </a:p>
        </p:txBody>
      </p:sp>
    </p:spTree>
    <p:extLst>
      <p:ext uri="{BB962C8B-B14F-4D97-AF65-F5344CB8AC3E}">
        <p14:creationId xmlns:p14="http://schemas.microsoft.com/office/powerpoint/2010/main" val="13537689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830108" y="1194446"/>
            <a:ext cx="10515600" cy="4351338"/>
          </a:xfrm>
        </p:spPr>
        <p:txBody>
          <a:bodyPr>
            <a:normAutofit/>
          </a:bodyPr>
          <a:lstStyle/>
          <a:p>
            <a:pPr marL="0" indent="0" algn="ctr">
              <a:buNone/>
            </a:pPr>
            <a:endParaRPr lang="nl-BE" sz="4800" dirty="0" smtClean="0"/>
          </a:p>
          <a:p>
            <a:pPr marL="0" indent="0" algn="ctr">
              <a:buNone/>
            </a:pPr>
            <a:r>
              <a:rPr lang="nl-BE" sz="4800" dirty="0" smtClean="0"/>
              <a:t>But do we follow </a:t>
            </a:r>
            <a:r>
              <a:rPr lang="nl-BE" sz="4800" dirty="0" err="1" smtClean="0"/>
              <a:t>and</a:t>
            </a:r>
            <a:r>
              <a:rPr lang="nl-BE" sz="4800" dirty="0" smtClean="0"/>
              <a:t> </a:t>
            </a:r>
            <a:r>
              <a:rPr lang="nl-BE" sz="4800" dirty="0" err="1" smtClean="0"/>
              <a:t>implement</a:t>
            </a:r>
            <a:r>
              <a:rPr lang="nl-BE" sz="4800" dirty="0" smtClean="0"/>
              <a:t> these </a:t>
            </a:r>
            <a:r>
              <a:rPr lang="nl-BE" sz="4800" dirty="0" err="1" smtClean="0"/>
              <a:t>guidelines</a:t>
            </a:r>
            <a:r>
              <a:rPr lang="nl-BE" sz="4800" dirty="0" smtClean="0"/>
              <a:t>?</a:t>
            </a:r>
            <a:endParaRPr lang="en-GB" sz="4800" dirty="0"/>
          </a:p>
        </p:txBody>
      </p:sp>
      <p:pic>
        <p:nvPicPr>
          <p:cNvPr id="1026" name="Picture 2" descr="Afbeeldingsresultaat voor guidelin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12" y="4365764"/>
            <a:ext cx="4699645" cy="2492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22567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p:cNvGrpSpPr>
            <a:grpSpLocks noChangeAspect="1"/>
          </p:cNvGrpSpPr>
          <p:nvPr/>
        </p:nvGrpSpPr>
        <p:grpSpPr bwMode="auto">
          <a:xfrm>
            <a:off x="8092" y="1270450"/>
            <a:ext cx="4585813" cy="1333391"/>
            <a:chOff x="617" y="1502"/>
            <a:chExt cx="4526" cy="1316"/>
          </a:xfrm>
        </p:grpSpPr>
        <p:sp>
          <p:nvSpPr>
            <p:cNvPr id="7" name="AutoShape 3"/>
            <p:cNvSpPr>
              <a:spLocks noChangeAspect="1" noChangeArrowheads="1" noTextEdit="1"/>
            </p:cNvSpPr>
            <p:nvPr/>
          </p:nvSpPr>
          <p:spPr bwMode="auto">
            <a:xfrm>
              <a:off x="617" y="1502"/>
              <a:ext cx="4526" cy="1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125"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17" y="1502"/>
              <a:ext cx="4530" cy="1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8"/>
          <p:cNvGrpSpPr>
            <a:grpSpLocks noChangeAspect="1"/>
          </p:cNvGrpSpPr>
          <p:nvPr/>
        </p:nvGrpSpPr>
        <p:grpSpPr bwMode="auto">
          <a:xfrm>
            <a:off x="2525524" y="2842128"/>
            <a:ext cx="8418137" cy="3934785"/>
            <a:chOff x="1011" y="1230"/>
            <a:chExt cx="3738" cy="1860"/>
          </a:xfrm>
        </p:grpSpPr>
        <p:sp>
          <p:nvSpPr>
            <p:cNvPr id="10" name="AutoShape 7"/>
            <p:cNvSpPr>
              <a:spLocks noChangeAspect="1" noChangeArrowheads="1" noTextEdit="1"/>
            </p:cNvSpPr>
            <p:nvPr/>
          </p:nvSpPr>
          <p:spPr bwMode="auto">
            <a:xfrm>
              <a:off x="1011" y="1230"/>
              <a:ext cx="3738" cy="1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129" name="Picture 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11" y="1230"/>
              <a:ext cx="3742" cy="1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itel 2"/>
          <p:cNvSpPr>
            <a:spLocks noGrp="1"/>
          </p:cNvSpPr>
          <p:nvPr>
            <p:ph type="title"/>
          </p:nvPr>
        </p:nvSpPr>
        <p:spPr>
          <a:xfrm>
            <a:off x="101825" y="-30786"/>
            <a:ext cx="10515600" cy="1325563"/>
          </a:xfrm>
        </p:spPr>
        <p:txBody>
          <a:bodyPr/>
          <a:lstStyle/>
          <a:p>
            <a:r>
              <a:rPr lang="nl-BE" dirty="0" smtClean="0"/>
              <a:t>Do we </a:t>
            </a:r>
            <a:r>
              <a:rPr lang="nl-BE" dirty="0" err="1" smtClean="0"/>
              <a:t>adhere</a:t>
            </a:r>
            <a:r>
              <a:rPr lang="nl-BE" dirty="0" smtClean="0"/>
              <a:t> </a:t>
            </a:r>
            <a:r>
              <a:rPr lang="nl-BE" dirty="0" err="1" smtClean="0"/>
              <a:t>to</a:t>
            </a:r>
            <a:r>
              <a:rPr lang="nl-BE" dirty="0" smtClean="0"/>
              <a:t> </a:t>
            </a:r>
            <a:r>
              <a:rPr lang="nl-BE" dirty="0" err="1" smtClean="0"/>
              <a:t>the</a:t>
            </a:r>
            <a:r>
              <a:rPr lang="nl-BE" dirty="0" smtClean="0"/>
              <a:t> </a:t>
            </a:r>
            <a:r>
              <a:rPr lang="nl-BE" dirty="0" err="1" smtClean="0"/>
              <a:t>guidelines</a:t>
            </a:r>
            <a:r>
              <a:rPr lang="nl-BE" dirty="0" smtClean="0"/>
              <a:t>?</a:t>
            </a:r>
            <a:endParaRPr lang="en-GB" dirty="0"/>
          </a:p>
        </p:txBody>
      </p:sp>
    </p:spTree>
    <p:extLst>
      <p:ext uri="{BB962C8B-B14F-4D97-AF65-F5344CB8AC3E}">
        <p14:creationId xmlns:p14="http://schemas.microsoft.com/office/powerpoint/2010/main" val="2188659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bwMode="auto">
          <a:xfrm>
            <a:off x="0" y="1318950"/>
            <a:ext cx="5678488" cy="817563"/>
            <a:chOff x="168" y="618"/>
            <a:chExt cx="3577" cy="515"/>
          </a:xfrm>
        </p:grpSpPr>
        <p:sp>
          <p:nvSpPr>
            <p:cNvPr id="6" name="AutoShape 3"/>
            <p:cNvSpPr>
              <a:spLocks noChangeAspect="1" noChangeArrowheads="1" noTextEdit="1"/>
            </p:cNvSpPr>
            <p:nvPr/>
          </p:nvSpPr>
          <p:spPr bwMode="auto">
            <a:xfrm>
              <a:off x="168" y="618"/>
              <a:ext cx="3577" cy="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7173"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68" y="618"/>
              <a:ext cx="3581"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8"/>
          <p:cNvGrpSpPr>
            <a:grpSpLocks noChangeAspect="1"/>
          </p:cNvGrpSpPr>
          <p:nvPr/>
        </p:nvGrpSpPr>
        <p:grpSpPr bwMode="auto">
          <a:xfrm>
            <a:off x="0" y="6632575"/>
            <a:ext cx="2457450" cy="225425"/>
            <a:chOff x="2106" y="2089"/>
            <a:chExt cx="1548" cy="142"/>
          </a:xfrm>
        </p:grpSpPr>
        <p:sp>
          <p:nvSpPr>
            <p:cNvPr id="9" name="AutoShape 7"/>
            <p:cNvSpPr>
              <a:spLocks noChangeAspect="1" noChangeArrowheads="1" noTextEdit="1"/>
            </p:cNvSpPr>
            <p:nvPr/>
          </p:nvSpPr>
          <p:spPr bwMode="auto">
            <a:xfrm>
              <a:off x="2106" y="2089"/>
              <a:ext cx="1548"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7177" name="Picture 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106" y="2089"/>
              <a:ext cx="1552"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8"/>
          <p:cNvGrpSpPr>
            <a:grpSpLocks noChangeAspect="1"/>
          </p:cNvGrpSpPr>
          <p:nvPr/>
        </p:nvGrpSpPr>
        <p:grpSpPr bwMode="auto">
          <a:xfrm>
            <a:off x="4697517" y="5697863"/>
            <a:ext cx="6373812" cy="371475"/>
            <a:chOff x="819" y="3466"/>
            <a:chExt cx="4015" cy="234"/>
          </a:xfrm>
        </p:grpSpPr>
        <p:sp>
          <p:nvSpPr>
            <p:cNvPr id="12" name="AutoShape 7"/>
            <p:cNvSpPr>
              <a:spLocks noChangeAspect="1" noChangeArrowheads="1" noTextEdit="1"/>
            </p:cNvSpPr>
            <p:nvPr/>
          </p:nvSpPr>
          <p:spPr bwMode="auto">
            <a:xfrm>
              <a:off x="819" y="3466"/>
              <a:ext cx="4015"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9225" name="Picture 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19" y="3466"/>
              <a:ext cx="4019"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Titel 2"/>
          <p:cNvSpPr>
            <a:spLocks noGrp="1"/>
          </p:cNvSpPr>
          <p:nvPr>
            <p:ph type="title"/>
          </p:nvPr>
        </p:nvSpPr>
        <p:spPr>
          <a:xfrm>
            <a:off x="101825" y="-30786"/>
            <a:ext cx="10515600" cy="1325563"/>
          </a:xfrm>
        </p:spPr>
        <p:txBody>
          <a:bodyPr/>
          <a:lstStyle/>
          <a:p>
            <a:r>
              <a:rPr lang="nl-BE" dirty="0" smtClean="0"/>
              <a:t>Do we </a:t>
            </a:r>
            <a:r>
              <a:rPr lang="nl-BE" dirty="0" err="1" smtClean="0"/>
              <a:t>adhere</a:t>
            </a:r>
            <a:r>
              <a:rPr lang="nl-BE" dirty="0" smtClean="0"/>
              <a:t> </a:t>
            </a:r>
            <a:r>
              <a:rPr lang="nl-BE" dirty="0" err="1" smtClean="0"/>
              <a:t>to</a:t>
            </a:r>
            <a:r>
              <a:rPr lang="nl-BE" dirty="0" smtClean="0"/>
              <a:t> </a:t>
            </a:r>
            <a:r>
              <a:rPr lang="nl-BE" dirty="0" err="1" smtClean="0"/>
              <a:t>the</a:t>
            </a:r>
            <a:r>
              <a:rPr lang="nl-BE" dirty="0" smtClean="0"/>
              <a:t> </a:t>
            </a:r>
            <a:r>
              <a:rPr lang="nl-BE" dirty="0" err="1" smtClean="0"/>
              <a:t>guidelines</a:t>
            </a:r>
            <a:r>
              <a:rPr lang="nl-BE" dirty="0" smtClean="0"/>
              <a:t>?</a:t>
            </a:r>
            <a:endParaRPr lang="en-GB" dirty="0"/>
          </a:p>
        </p:txBody>
      </p:sp>
      <p:grpSp>
        <p:nvGrpSpPr>
          <p:cNvPr id="18" name="Group 4"/>
          <p:cNvGrpSpPr>
            <a:grpSpLocks noChangeAspect="1"/>
          </p:cNvGrpSpPr>
          <p:nvPr/>
        </p:nvGrpSpPr>
        <p:grpSpPr bwMode="auto">
          <a:xfrm>
            <a:off x="3404952" y="2679152"/>
            <a:ext cx="8423343" cy="2845991"/>
            <a:chOff x="749" y="1440"/>
            <a:chExt cx="4262" cy="1440"/>
          </a:xfrm>
        </p:grpSpPr>
        <p:sp>
          <p:nvSpPr>
            <p:cNvPr id="19" name="AutoShape 3"/>
            <p:cNvSpPr>
              <a:spLocks noChangeAspect="1" noChangeArrowheads="1" noTextEdit="1"/>
            </p:cNvSpPr>
            <p:nvPr/>
          </p:nvSpPr>
          <p:spPr bwMode="auto">
            <a:xfrm>
              <a:off x="749" y="1440"/>
              <a:ext cx="4262"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 name="Picture 5"/>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49" y="1440"/>
              <a:ext cx="4266" cy="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hoek 16"/>
          <p:cNvSpPr/>
          <p:nvPr/>
        </p:nvSpPr>
        <p:spPr>
          <a:xfrm>
            <a:off x="6349455" y="3436536"/>
            <a:ext cx="5165955" cy="90435"/>
          </a:xfrm>
          <a:prstGeom prst="rect">
            <a:avLst/>
          </a:prstGeom>
          <a:solidFill>
            <a:srgbClr val="FF0000">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290" name="Picture 2" descr="wpro_ma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880119"/>
            <a:ext cx="3330771" cy="2572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7170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el 2"/>
          <p:cNvSpPr>
            <a:spLocks noGrp="1"/>
          </p:cNvSpPr>
          <p:nvPr>
            <p:ph type="title"/>
          </p:nvPr>
        </p:nvSpPr>
        <p:spPr>
          <a:xfrm>
            <a:off x="101825" y="-30786"/>
            <a:ext cx="10515600" cy="1325563"/>
          </a:xfrm>
        </p:spPr>
        <p:txBody>
          <a:bodyPr/>
          <a:lstStyle/>
          <a:p>
            <a:r>
              <a:rPr lang="nl-BE" dirty="0" smtClean="0"/>
              <a:t>Do we </a:t>
            </a:r>
            <a:r>
              <a:rPr lang="nl-BE" dirty="0" err="1" smtClean="0"/>
              <a:t>adhere</a:t>
            </a:r>
            <a:r>
              <a:rPr lang="nl-BE" dirty="0" smtClean="0"/>
              <a:t> </a:t>
            </a:r>
            <a:r>
              <a:rPr lang="nl-BE" dirty="0" err="1" smtClean="0"/>
              <a:t>to</a:t>
            </a:r>
            <a:r>
              <a:rPr lang="nl-BE" dirty="0" smtClean="0"/>
              <a:t> </a:t>
            </a:r>
            <a:r>
              <a:rPr lang="nl-BE" dirty="0" err="1" smtClean="0"/>
              <a:t>the</a:t>
            </a:r>
            <a:r>
              <a:rPr lang="nl-BE" dirty="0" smtClean="0"/>
              <a:t> </a:t>
            </a:r>
            <a:r>
              <a:rPr lang="nl-BE" dirty="0" err="1" smtClean="0"/>
              <a:t>guidelines</a:t>
            </a:r>
            <a:r>
              <a:rPr lang="nl-BE" dirty="0" smtClean="0"/>
              <a:t>?</a:t>
            </a:r>
            <a:endParaRPr lang="en-GB" dirty="0"/>
          </a:p>
        </p:txBody>
      </p:sp>
      <p:grpSp>
        <p:nvGrpSpPr>
          <p:cNvPr id="3" name="Group 4"/>
          <p:cNvGrpSpPr>
            <a:grpSpLocks noChangeAspect="1"/>
          </p:cNvGrpSpPr>
          <p:nvPr/>
        </p:nvGrpSpPr>
        <p:grpSpPr bwMode="auto">
          <a:xfrm>
            <a:off x="0" y="1294777"/>
            <a:ext cx="4679950" cy="1200150"/>
            <a:chOff x="2366" y="1782"/>
            <a:chExt cx="2948" cy="756"/>
          </a:xfrm>
        </p:grpSpPr>
        <p:sp>
          <p:nvSpPr>
            <p:cNvPr id="4" name="AutoShape 3"/>
            <p:cNvSpPr>
              <a:spLocks noChangeAspect="1" noChangeArrowheads="1" noTextEdit="1"/>
            </p:cNvSpPr>
            <p:nvPr/>
          </p:nvSpPr>
          <p:spPr bwMode="auto">
            <a:xfrm>
              <a:off x="2366" y="1782"/>
              <a:ext cx="2948"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97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6" y="1782"/>
              <a:ext cx="2952" cy="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 name="Afbeelding 4"/>
          <p:cNvPicPr>
            <a:picLocks noChangeAspect="1"/>
          </p:cNvPicPr>
          <p:nvPr/>
        </p:nvPicPr>
        <p:blipFill>
          <a:blip r:embed="rId3"/>
          <a:stretch>
            <a:fillRect/>
          </a:stretch>
        </p:blipFill>
        <p:spPr>
          <a:xfrm>
            <a:off x="0" y="6667950"/>
            <a:ext cx="2755718" cy="190050"/>
          </a:xfrm>
          <a:prstGeom prst="rect">
            <a:avLst/>
          </a:prstGeom>
        </p:spPr>
      </p:pic>
      <p:grpSp>
        <p:nvGrpSpPr>
          <p:cNvPr id="7" name="Group 8"/>
          <p:cNvGrpSpPr>
            <a:grpSpLocks noChangeAspect="1"/>
          </p:cNvGrpSpPr>
          <p:nvPr/>
        </p:nvGrpSpPr>
        <p:grpSpPr bwMode="auto">
          <a:xfrm>
            <a:off x="5951523" y="1894852"/>
            <a:ext cx="4349638" cy="4498598"/>
            <a:chOff x="2964" y="1254"/>
            <a:chExt cx="1752" cy="1812"/>
          </a:xfrm>
        </p:grpSpPr>
        <p:sp>
          <p:nvSpPr>
            <p:cNvPr id="8" name="AutoShape 7"/>
            <p:cNvSpPr>
              <a:spLocks noChangeAspect="1" noChangeArrowheads="1" noTextEdit="1"/>
            </p:cNvSpPr>
            <p:nvPr/>
          </p:nvSpPr>
          <p:spPr bwMode="auto">
            <a:xfrm>
              <a:off x="2964" y="1254"/>
              <a:ext cx="1752" cy="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9705"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4" y="1254"/>
              <a:ext cx="1756" cy="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9707" name="Picture 11" descr="Afbeeldingsresultaat voor remote australi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150" y="2620340"/>
            <a:ext cx="4761566" cy="3651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30438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2284" y="59127"/>
            <a:ext cx="10515600" cy="1325563"/>
          </a:xfrm>
        </p:spPr>
        <p:txBody>
          <a:bodyPr/>
          <a:lstStyle/>
          <a:p>
            <a:r>
              <a:rPr lang="nl-BE" dirty="0" err="1" smtClean="0"/>
              <a:t>Physical</a:t>
            </a:r>
            <a:r>
              <a:rPr lang="nl-BE" dirty="0" smtClean="0"/>
              <a:t> </a:t>
            </a:r>
            <a:r>
              <a:rPr lang="nl-BE" dirty="0" err="1" smtClean="0"/>
              <a:t>activity</a:t>
            </a:r>
            <a:r>
              <a:rPr lang="nl-BE" dirty="0" smtClean="0"/>
              <a:t> in </a:t>
            </a:r>
            <a:r>
              <a:rPr lang="nl-BE" dirty="0" err="1"/>
              <a:t>h</a:t>
            </a:r>
            <a:r>
              <a:rPr lang="nl-BE" dirty="0" err="1" smtClean="0"/>
              <a:t>ealthy</a:t>
            </a:r>
            <a:r>
              <a:rPr lang="nl-BE" dirty="0" smtClean="0"/>
              <a:t> </a:t>
            </a:r>
            <a:r>
              <a:rPr lang="nl-BE" dirty="0" err="1" smtClean="0"/>
              <a:t>people</a:t>
            </a:r>
            <a:r>
              <a:rPr lang="nl-BE" dirty="0" smtClean="0"/>
              <a:t>: </a:t>
            </a:r>
            <a:r>
              <a:rPr lang="nl-BE" dirty="0" err="1" smtClean="0"/>
              <a:t>why</a:t>
            </a:r>
            <a:r>
              <a:rPr lang="nl-BE" dirty="0" smtClean="0"/>
              <a:t>?</a:t>
            </a:r>
            <a:endParaRPr lang="en-GB" dirty="0"/>
          </a:p>
        </p:txBody>
      </p:sp>
      <p:pic>
        <p:nvPicPr>
          <p:cNvPr id="25602" name="Picture 2" descr="Gerelateerde afbeeld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0816" y="1685925"/>
            <a:ext cx="7810500" cy="5172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86171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294726"/>
            <a:ext cx="5963830" cy="11197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19" y="6657975"/>
            <a:ext cx="1162050" cy="200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2236" y="3545161"/>
            <a:ext cx="1152525" cy="200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61235" y="3994521"/>
            <a:ext cx="1914525" cy="171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el 1"/>
          <p:cNvSpPr>
            <a:spLocks noGrp="1"/>
          </p:cNvSpPr>
          <p:nvPr>
            <p:ph type="title"/>
          </p:nvPr>
        </p:nvSpPr>
        <p:spPr>
          <a:xfrm>
            <a:off x="142284" y="59127"/>
            <a:ext cx="10515600" cy="1325563"/>
          </a:xfrm>
        </p:spPr>
        <p:txBody>
          <a:bodyPr/>
          <a:lstStyle/>
          <a:p>
            <a:r>
              <a:rPr lang="nl-BE" dirty="0" err="1" smtClean="0"/>
              <a:t>Physical</a:t>
            </a:r>
            <a:r>
              <a:rPr lang="nl-BE" dirty="0" smtClean="0"/>
              <a:t> </a:t>
            </a:r>
            <a:r>
              <a:rPr lang="nl-BE" dirty="0" err="1" smtClean="0"/>
              <a:t>activity</a:t>
            </a:r>
            <a:r>
              <a:rPr lang="nl-BE" dirty="0" smtClean="0"/>
              <a:t> in </a:t>
            </a:r>
            <a:r>
              <a:rPr lang="nl-BE" dirty="0" err="1"/>
              <a:t>h</a:t>
            </a:r>
            <a:r>
              <a:rPr lang="nl-BE" dirty="0" err="1" smtClean="0"/>
              <a:t>ealthy</a:t>
            </a:r>
            <a:r>
              <a:rPr lang="nl-BE" dirty="0" smtClean="0"/>
              <a:t> </a:t>
            </a:r>
            <a:r>
              <a:rPr lang="nl-BE" dirty="0" err="1" smtClean="0"/>
              <a:t>people</a:t>
            </a:r>
            <a:r>
              <a:rPr lang="nl-BE" dirty="0" smtClean="0"/>
              <a:t>: </a:t>
            </a:r>
            <a:r>
              <a:rPr lang="nl-BE" dirty="0" err="1" smtClean="0"/>
              <a:t>why</a:t>
            </a:r>
            <a:r>
              <a:rPr lang="nl-BE" dirty="0" smtClean="0"/>
              <a:t>?</a:t>
            </a:r>
            <a:endParaRPr lang="en-GB" dirty="0"/>
          </a:p>
        </p:txBody>
      </p:sp>
      <p:pic>
        <p:nvPicPr>
          <p:cNvPr id="5122" name="Picture 2" descr="Afbeeldingsresultaat voor long slow fast wal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01229" y="2588943"/>
            <a:ext cx="6579883" cy="345389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78732" y="2257941"/>
            <a:ext cx="7402364" cy="432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38113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6"/>
                                        </p:tgtEl>
                                        <p:attrNameLst>
                                          <p:attrName>style.visibility</p:attrName>
                                        </p:attrNameLst>
                                      </p:cBhvr>
                                      <p:to>
                                        <p:strVal val="visible"/>
                                      </p:to>
                                    </p:set>
                                    <p:animEffect transition="in" filter="fade">
                                      <p:cBhvr>
                                        <p:cTn id="7" dur="500"/>
                                        <p:tgtEl>
                                          <p:spTgt spid="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8"/>
          <p:cNvGrpSpPr>
            <a:grpSpLocks noChangeAspect="1"/>
          </p:cNvGrpSpPr>
          <p:nvPr/>
        </p:nvGrpSpPr>
        <p:grpSpPr bwMode="auto">
          <a:xfrm>
            <a:off x="79565" y="6488976"/>
            <a:ext cx="1412875" cy="317500"/>
            <a:chOff x="2435" y="2060"/>
            <a:chExt cx="890" cy="200"/>
          </a:xfrm>
        </p:grpSpPr>
        <p:sp>
          <p:nvSpPr>
            <p:cNvPr id="7" name="AutoShape 7"/>
            <p:cNvSpPr>
              <a:spLocks noChangeAspect="1" noChangeArrowheads="1" noTextEdit="1"/>
            </p:cNvSpPr>
            <p:nvPr/>
          </p:nvSpPr>
          <p:spPr bwMode="auto">
            <a:xfrm>
              <a:off x="2435" y="2060"/>
              <a:ext cx="89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0249" name="Picture 9"/>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435" y="2060"/>
              <a:ext cx="89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Rechthoek 7"/>
          <p:cNvSpPr/>
          <p:nvPr/>
        </p:nvSpPr>
        <p:spPr>
          <a:xfrm>
            <a:off x="571823" y="3744939"/>
            <a:ext cx="3528392" cy="246221"/>
          </a:xfrm>
          <a:prstGeom prst="rect">
            <a:avLst/>
          </a:prstGeom>
        </p:spPr>
        <p:txBody>
          <a:bodyPr wrap="square">
            <a:spAutoFit/>
          </a:bodyPr>
          <a:lstStyle/>
          <a:p>
            <a:r>
              <a:rPr lang="en-GB" sz="1000" dirty="0">
                <a:latin typeface="AdvOT2986fa51"/>
              </a:rPr>
              <a:t>149,077 participants over an 8.9-year (median) follow-up</a:t>
            </a:r>
            <a:endParaRPr lang="en-GB" sz="1000" dirty="0"/>
          </a:p>
        </p:txBody>
      </p:sp>
      <p:grpSp>
        <p:nvGrpSpPr>
          <p:cNvPr id="12" name="Group 12"/>
          <p:cNvGrpSpPr>
            <a:grpSpLocks noChangeAspect="1"/>
          </p:cNvGrpSpPr>
          <p:nvPr/>
        </p:nvGrpSpPr>
        <p:grpSpPr bwMode="auto">
          <a:xfrm>
            <a:off x="4607239" y="1897798"/>
            <a:ext cx="7419163" cy="4830627"/>
            <a:chOff x="610" y="682"/>
            <a:chExt cx="4540" cy="2956"/>
          </a:xfrm>
        </p:grpSpPr>
        <p:sp>
          <p:nvSpPr>
            <p:cNvPr id="13" name="AutoShape 11"/>
            <p:cNvSpPr>
              <a:spLocks noChangeAspect="1" noChangeArrowheads="1" noTextEdit="1"/>
            </p:cNvSpPr>
            <p:nvPr/>
          </p:nvSpPr>
          <p:spPr bwMode="auto">
            <a:xfrm>
              <a:off x="610" y="682"/>
              <a:ext cx="4540" cy="2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0253" name="Picture 1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0" y="682"/>
              <a:ext cx="4544" cy="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Titel 1"/>
          <p:cNvSpPr>
            <a:spLocks noGrp="1"/>
          </p:cNvSpPr>
          <p:nvPr>
            <p:ph type="title"/>
          </p:nvPr>
        </p:nvSpPr>
        <p:spPr>
          <a:xfrm>
            <a:off x="142284" y="59127"/>
            <a:ext cx="10515600" cy="1325563"/>
          </a:xfrm>
        </p:spPr>
        <p:txBody>
          <a:bodyPr/>
          <a:lstStyle/>
          <a:p>
            <a:r>
              <a:rPr lang="nl-BE" dirty="0" err="1" smtClean="0"/>
              <a:t>Physical</a:t>
            </a:r>
            <a:r>
              <a:rPr lang="nl-BE" dirty="0" smtClean="0"/>
              <a:t> </a:t>
            </a:r>
            <a:r>
              <a:rPr lang="nl-BE" dirty="0" err="1" smtClean="0"/>
              <a:t>activity</a:t>
            </a:r>
            <a:r>
              <a:rPr lang="nl-BE" dirty="0" smtClean="0"/>
              <a:t> in </a:t>
            </a:r>
            <a:r>
              <a:rPr lang="nl-BE" dirty="0" err="1"/>
              <a:t>h</a:t>
            </a:r>
            <a:r>
              <a:rPr lang="nl-BE" dirty="0" err="1" smtClean="0"/>
              <a:t>ealthy</a:t>
            </a:r>
            <a:r>
              <a:rPr lang="nl-BE" dirty="0" smtClean="0"/>
              <a:t> </a:t>
            </a:r>
            <a:r>
              <a:rPr lang="nl-BE" dirty="0" err="1" smtClean="0"/>
              <a:t>people</a:t>
            </a:r>
            <a:r>
              <a:rPr lang="nl-BE" dirty="0" smtClean="0"/>
              <a:t>: </a:t>
            </a:r>
            <a:r>
              <a:rPr lang="nl-BE" dirty="0" err="1" smtClean="0"/>
              <a:t>why</a:t>
            </a:r>
            <a:r>
              <a:rPr lang="nl-BE" dirty="0" smtClean="0"/>
              <a:t>?</a:t>
            </a:r>
            <a:endParaRPr lang="en-GB" dirty="0"/>
          </a:p>
        </p:txBody>
      </p:sp>
      <p:grpSp>
        <p:nvGrpSpPr>
          <p:cNvPr id="5" name="Group 3"/>
          <p:cNvGrpSpPr>
            <a:grpSpLocks noChangeAspect="1"/>
          </p:cNvGrpSpPr>
          <p:nvPr/>
        </p:nvGrpSpPr>
        <p:grpSpPr bwMode="auto">
          <a:xfrm>
            <a:off x="0" y="1247123"/>
            <a:ext cx="4601141" cy="986279"/>
            <a:chOff x="1957" y="1756"/>
            <a:chExt cx="3079" cy="660"/>
          </a:xfrm>
        </p:grpSpPr>
        <p:sp>
          <p:nvSpPr>
            <p:cNvPr id="9" name="AutoShape 2"/>
            <p:cNvSpPr>
              <a:spLocks noChangeAspect="1" noChangeArrowheads="1" noTextEdit="1"/>
            </p:cNvSpPr>
            <p:nvPr/>
          </p:nvSpPr>
          <p:spPr bwMode="auto">
            <a:xfrm>
              <a:off x="1957" y="1756"/>
              <a:ext cx="3079"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7" y="1756"/>
              <a:ext cx="3082" cy="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146" name="Picture 2" descr="Afbeeldingsresultaat voor echocardiography image analysi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60998" y="1444981"/>
            <a:ext cx="1494613" cy="1217833"/>
          </a:xfrm>
          <a:prstGeom prst="rect">
            <a:avLst/>
          </a:prstGeom>
          <a:noFill/>
          <a:extLst>
            <a:ext uri="{909E8E84-426E-40DD-AFC4-6F175D3DCCD1}">
              <a14:hiddenFill xmlns:a14="http://schemas.microsoft.com/office/drawing/2010/main">
                <a:solidFill>
                  <a:srgbClr val="FFFFFF"/>
                </a:solidFill>
              </a14:hiddenFill>
            </a:ext>
          </a:extLst>
        </p:spPr>
      </p:pic>
      <p:sp>
        <p:nvSpPr>
          <p:cNvPr id="2" name="Pijl-omlaag 1"/>
          <p:cNvSpPr/>
          <p:nvPr/>
        </p:nvSpPr>
        <p:spPr>
          <a:xfrm>
            <a:off x="8914734" y="2860941"/>
            <a:ext cx="301450"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148" name="Picture 4" descr="Afbeeldingsresultaat voor cardiothoracic surgeon"/>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10266060" y="1384690"/>
            <a:ext cx="864763" cy="1297144"/>
          </a:xfrm>
          <a:prstGeom prst="rect">
            <a:avLst/>
          </a:prstGeom>
          <a:noFill/>
          <a:extLst>
            <a:ext uri="{909E8E84-426E-40DD-AFC4-6F175D3DCCD1}">
              <a14:hiddenFill xmlns:a14="http://schemas.microsoft.com/office/drawing/2010/main">
                <a:solidFill>
                  <a:srgbClr val="FFFFFF"/>
                </a:solidFill>
              </a14:hiddenFill>
            </a:ext>
          </a:extLst>
        </p:spPr>
      </p:pic>
      <p:sp>
        <p:nvSpPr>
          <p:cNvPr id="16" name="Pijl-omlaag 15"/>
          <p:cNvSpPr/>
          <p:nvPr/>
        </p:nvSpPr>
        <p:spPr>
          <a:xfrm>
            <a:off x="10537303" y="2790605"/>
            <a:ext cx="301450"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150" name="Picture 6" descr="Afbeeldingsresultaat voor superwoman superman"/>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5379598" y="2334418"/>
            <a:ext cx="891324" cy="1410521"/>
          </a:xfrm>
          <a:prstGeom prst="rect">
            <a:avLst/>
          </a:prstGeom>
          <a:noFill/>
          <a:extLst>
            <a:ext uri="{909E8E84-426E-40DD-AFC4-6F175D3DCCD1}">
              <a14:hiddenFill xmlns:a14="http://schemas.microsoft.com/office/drawing/2010/main">
                <a:solidFill>
                  <a:srgbClr val="FFFFFF"/>
                </a:solidFill>
              </a14:hiddenFill>
            </a:ext>
          </a:extLst>
        </p:spPr>
      </p:pic>
      <p:sp>
        <p:nvSpPr>
          <p:cNvPr id="18" name="Pijl-omlaag 17"/>
          <p:cNvSpPr/>
          <p:nvPr/>
        </p:nvSpPr>
        <p:spPr>
          <a:xfrm>
            <a:off x="5324455" y="3779060"/>
            <a:ext cx="301450" cy="5179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143802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50"/>
                                        </p:tgtEl>
                                        <p:attrNameLst>
                                          <p:attrName>style.visibility</p:attrName>
                                        </p:attrNameLst>
                                      </p:cBhvr>
                                      <p:to>
                                        <p:strVal val="visible"/>
                                      </p:to>
                                    </p:set>
                                    <p:animEffect transition="in" filter="fade">
                                      <p:cBhvr>
                                        <p:cTn id="7" dur="500"/>
                                        <p:tgtEl>
                                          <p:spTgt spid="61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48"/>
                                        </p:tgtEl>
                                        <p:attrNameLst>
                                          <p:attrName>style.visibility</p:attrName>
                                        </p:attrNameLst>
                                      </p:cBhvr>
                                      <p:to>
                                        <p:strVal val="visible"/>
                                      </p:to>
                                    </p:set>
                                    <p:animEffect transition="in" filter="fade">
                                      <p:cBhvr>
                                        <p:cTn id="17" dur="500"/>
                                        <p:tgtEl>
                                          <p:spTgt spid="614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146"/>
                                        </p:tgtEl>
                                        <p:attrNameLst>
                                          <p:attrName>style.visibility</p:attrName>
                                        </p:attrNameLst>
                                      </p:cBhvr>
                                      <p:to>
                                        <p:strVal val="visible"/>
                                      </p:to>
                                    </p:set>
                                    <p:animEffect transition="in" filter="fade">
                                      <p:cBhvr>
                                        <p:cTn id="27" dur="500"/>
                                        <p:tgtEl>
                                          <p:spTgt spid="614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50377" y="0"/>
            <a:ext cx="10515600" cy="1325563"/>
          </a:xfrm>
        </p:spPr>
        <p:txBody>
          <a:bodyPr>
            <a:normAutofit/>
          </a:bodyPr>
          <a:lstStyle/>
          <a:p>
            <a:r>
              <a:rPr lang="nl-BE" dirty="0" err="1"/>
              <a:t>Seven</a:t>
            </a:r>
            <a:r>
              <a:rPr lang="nl-BE" dirty="0"/>
              <a:t> </a:t>
            </a:r>
            <a:r>
              <a:rPr lang="nl-BE" dirty="0" err="1"/>
              <a:t>days</a:t>
            </a:r>
            <a:r>
              <a:rPr lang="nl-BE" dirty="0"/>
              <a:t> of bed rest in </a:t>
            </a:r>
            <a:r>
              <a:rPr lang="nl-BE" dirty="0" err="1"/>
              <a:t>healthy</a:t>
            </a:r>
            <a:r>
              <a:rPr lang="nl-BE" dirty="0"/>
              <a:t> </a:t>
            </a:r>
            <a:r>
              <a:rPr lang="nl-BE" dirty="0" err="1"/>
              <a:t>individuals</a:t>
            </a:r>
            <a:r>
              <a:rPr lang="nl-BE" dirty="0"/>
              <a:t> leads </a:t>
            </a:r>
            <a:r>
              <a:rPr lang="nl-BE" dirty="0" err="1"/>
              <a:t>to</a:t>
            </a:r>
            <a:r>
              <a:rPr lang="nl-BE" dirty="0" smtClean="0"/>
              <a:t>:</a:t>
            </a:r>
            <a:endParaRPr lang="en-GB" dirty="0"/>
          </a:p>
        </p:txBody>
      </p:sp>
      <p:sp>
        <p:nvSpPr>
          <p:cNvPr id="6" name="Tijdelijke aanduiding voor inhoud 5"/>
          <p:cNvSpPr>
            <a:spLocks noGrp="1"/>
          </p:cNvSpPr>
          <p:nvPr>
            <p:ph idx="1"/>
          </p:nvPr>
        </p:nvSpPr>
        <p:spPr>
          <a:xfrm>
            <a:off x="707371" y="1763404"/>
            <a:ext cx="8640960" cy="4062862"/>
          </a:xfrm>
        </p:spPr>
        <p:txBody>
          <a:bodyPr>
            <a:normAutofit/>
          </a:bodyPr>
          <a:lstStyle/>
          <a:p>
            <a:pPr lvl="1"/>
            <a:endParaRPr lang="nl-BE" dirty="0" smtClean="0"/>
          </a:p>
          <a:p>
            <a:pPr marL="457200" lvl="1" indent="0">
              <a:buNone/>
            </a:pPr>
            <a:r>
              <a:rPr lang="nl-BE" dirty="0" smtClean="0"/>
              <a:t>1.4 kg </a:t>
            </a:r>
            <a:r>
              <a:rPr lang="nl-BE" dirty="0" err="1" smtClean="0"/>
              <a:t>muscle</a:t>
            </a:r>
            <a:r>
              <a:rPr lang="nl-BE" dirty="0" smtClean="0"/>
              <a:t> </a:t>
            </a:r>
            <a:r>
              <a:rPr lang="nl-BE" dirty="0" err="1" smtClean="0"/>
              <a:t>mass</a:t>
            </a:r>
            <a:r>
              <a:rPr lang="nl-BE" dirty="0" smtClean="0"/>
              <a:t> </a:t>
            </a:r>
            <a:r>
              <a:rPr lang="nl-BE" dirty="0" err="1" smtClean="0"/>
              <a:t>loss</a:t>
            </a:r>
            <a:endParaRPr lang="nl-BE" dirty="0" smtClean="0"/>
          </a:p>
          <a:p>
            <a:pPr marL="457200" lvl="1" indent="0">
              <a:buNone/>
            </a:pPr>
            <a:endParaRPr lang="nl-BE" dirty="0" smtClean="0"/>
          </a:p>
          <a:p>
            <a:pPr marL="457200" lvl="1" indent="0">
              <a:buNone/>
            </a:pPr>
            <a:r>
              <a:rPr lang="nl-BE" dirty="0" smtClean="0"/>
              <a:t>7</a:t>
            </a:r>
            <a:r>
              <a:rPr lang="nl-BE" dirty="0"/>
              <a:t>% </a:t>
            </a:r>
            <a:r>
              <a:rPr lang="nl-BE" dirty="0" err="1"/>
              <a:t>reduction</a:t>
            </a:r>
            <a:r>
              <a:rPr lang="nl-BE" dirty="0"/>
              <a:t> in </a:t>
            </a:r>
            <a:r>
              <a:rPr lang="nl-BE" dirty="0" err="1"/>
              <a:t>muscle</a:t>
            </a:r>
            <a:r>
              <a:rPr lang="nl-BE" dirty="0"/>
              <a:t> </a:t>
            </a:r>
            <a:r>
              <a:rPr lang="nl-BE" dirty="0" err="1"/>
              <a:t>strength</a:t>
            </a:r>
            <a:endParaRPr lang="nl-BE" dirty="0"/>
          </a:p>
          <a:p>
            <a:pPr marL="457200" lvl="1" indent="0">
              <a:buNone/>
            </a:pPr>
            <a:endParaRPr lang="nl-BE" dirty="0" smtClean="0"/>
          </a:p>
          <a:p>
            <a:pPr marL="457200" lvl="1" indent="0">
              <a:buNone/>
            </a:pPr>
            <a:r>
              <a:rPr lang="nl-BE" dirty="0" smtClean="0"/>
              <a:t>8</a:t>
            </a:r>
            <a:r>
              <a:rPr lang="nl-BE" dirty="0"/>
              <a:t>% </a:t>
            </a:r>
            <a:r>
              <a:rPr lang="nl-BE" dirty="0" err="1"/>
              <a:t>reduction</a:t>
            </a:r>
            <a:r>
              <a:rPr lang="nl-BE" dirty="0"/>
              <a:t> in </a:t>
            </a:r>
            <a:r>
              <a:rPr lang="nl-BE" dirty="0" err="1"/>
              <a:t>skeletal</a:t>
            </a:r>
            <a:r>
              <a:rPr lang="nl-BE" dirty="0"/>
              <a:t> </a:t>
            </a:r>
            <a:r>
              <a:rPr lang="nl-BE" dirty="0" err="1"/>
              <a:t>muscle</a:t>
            </a:r>
            <a:r>
              <a:rPr lang="nl-BE" dirty="0"/>
              <a:t> </a:t>
            </a:r>
            <a:r>
              <a:rPr lang="nl-BE" dirty="0" err="1"/>
              <a:t>oxidative</a:t>
            </a:r>
            <a:r>
              <a:rPr lang="nl-BE" dirty="0"/>
              <a:t> </a:t>
            </a:r>
            <a:r>
              <a:rPr lang="nl-BE" dirty="0" err="1" smtClean="0"/>
              <a:t>capacity</a:t>
            </a:r>
            <a:endParaRPr lang="nl-BE" dirty="0" smtClean="0"/>
          </a:p>
          <a:p>
            <a:pPr marL="457200" lvl="1" indent="0">
              <a:buNone/>
            </a:pPr>
            <a:endParaRPr lang="nl-BE" dirty="0" smtClean="0"/>
          </a:p>
          <a:p>
            <a:pPr marL="457200" lvl="1" indent="0">
              <a:buNone/>
            </a:pPr>
            <a:r>
              <a:rPr lang="nl-BE" dirty="0" smtClean="0"/>
              <a:t>6% </a:t>
            </a:r>
            <a:r>
              <a:rPr lang="nl-BE" dirty="0" err="1" smtClean="0"/>
              <a:t>reduction</a:t>
            </a:r>
            <a:r>
              <a:rPr lang="nl-BE" dirty="0" smtClean="0"/>
              <a:t> in VO</a:t>
            </a:r>
            <a:r>
              <a:rPr lang="nl-BE" baseline="-25000" dirty="0" smtClean="0"/>
              <a:t>2peak</a:t>
            </a:r>
          </a:p>
          <a:p>
            <a:pPr marL="457200" lvl="1" indent="0">
              <a:buNone/>
            </a:pPr>
            <a:endParaRPr lang="nl-BE" dirty="0" smtClean="0"/>
          </a:p>
          <a:p>
            <a:pPr marL="457200" lvl="1" indent="0">
              <a:buNone/>
            </a:pPr>
            <a:r>
              <a:rPr lang="nl-BE" dirty="0" smtClean="0"/>
              <a:t>29% </a:t>
            </a:r>
            <a:r>
              <a:rPr lang="nl-BE" dirty="0" err="1" smtClean="0"/>
              <a:t>reduction</a:t>
            </a:r>
            <a:r>
              <a:rPr lang="nl-BE" dirty="0" smtClean="0"/>
              <a:t> in </a:t>
            </a:r>
            <a:r>
              <a:rPr lang="nl-BE" dirty="0" err="1" smtClean="0"/>
              <a:t>insulin</a:t>
            </a:r>
            <a:r>
              <a:rPr lang="nl-BE" dirty="0" smtClean="0"/>
              <a:t> </a:t>
            </a:r>
            <a:r>
              <a:rPr lang="nl-BE" dirty="0" err="1" smtClean="0"/>
              <a:t>sensitivity</a:t>
            </a:r>
            <a:endParaRPr lang="nl-BE" dirty="0" smtClean="0"/>
          </a:p>
          <a:p>
            <a:pPr lvl="1"/>
            <a:endParaRPr lang="en-GB" dirty="0"/>
          </a:p>
        </p:txBody>
      </p:sp>
      <p:sp>
        <p:nvSpPr>
          <p:cNvPr id="5" name="Rechthoek 4"/>
          <p:cNvSpPr/>
          <p:nvPr/>
        </p:nvSpPr>
        <p:spPr>
          <a:xfrm>
            <a:off x="0" y="6581001"/>
            <a:ext cx="2847318" cy="276999"/>
          </a:xfrm>
          <a:prstGeom prst="rect">
            <a:avLst/>
          </a:prstGeom>
        </p:spPr>
        <p:txBody>
          <a:bodyPr wrap="none">
            <a:spAutoFit/>
          </a:bodyPr>
          <a:lstStyle/>
          <a:p>
            <a:r>
              <a:rPr lang="en-GB" sz="1200" dirty="0"/>
              <a:t>Dirks M, et al. Diabetes. 2016; 65: 2862-75</a:t>
            </a:r>
          </a:p>
        </p:txBody>
      </p:sp>
      <p:pic>
        <p:nvPicPr>
          <p:cNvPr id="14338" name="Picture 2" descr="Afbeeldingsresultaat voor bed rest patient"/>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477296" y="2895896"/>
            <a:ext cx="2985190" cy="1992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98391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150376" y="0"/>
            <a:ext cx="11728732" cy="1325563"/>
          </a:xfrm>
        </p:spPr>
        <p:txBody>
          <a:bodyPr/>
          <a:lstStyle/>
          <a:p>
            <a:r>
              <a:rPr lang="nl-BE" dirty="0" err="1" smtClean="0"/>
              <a:t>Physical</a:t>
            </a:r>
            <a:r>
              <a:rPr lang="nl-BE" dirty="0" smtClean="0"/>
              <a:t> </a:t>
            </a:r>
            <a:r>
              <a:rPr lang="nl-BE" dirty="0" err="1" smtClean="0"/>
              <a:t>activity</a:t>
            </a:r>
            <a:r>
              <a:rPr lang="nl-BE" dirty="0" smtClean="0"/>
              <a:t> in </a:t>
            </a:r>
            <a:r>
              <a:rPr lang="nl-BE" dirty="0" err="1" smtClean="0"/>
              <a:t>people</a:t>
            </a:r>
            <a:r>
              <a:rPr lang="nl-BE" dirty="0" smtClean="0"/>
              <a:t> </a:t>
            </a:r>
            <a:r>
              <a:rPr lang="nl-BE" dirty="0" err="1" smtClean="0"/>
              <a:t>with</a:t>
            </a:r>
            <a:r>
              <a:rPr lang="nl-BE" dirty="0" smtClean="0"/>
              <a:t> cardiometabolic </a:t>
            </a:r>
            <a:r>
              <a:rPr lang="nl-BE" dirty="0" err="1" smtClean="0"/>
              <a:t>disease</a:t>
            </a:r>
            <a:r>
              <a:rPr lang="nl-BE" dirty="0" smtClean="0"/>
              <a:t>: </a:t>
            </a:r>
            <a:r>
              <a:rPr lang="nl-BE" dirty="0" err="1" smtClean="0"/>
              <a:t>why</a:t>
            </a:r>
            <a:r>
              <a:rPr lang="nl-BE" dirty="0" smtClean="0"/>
              <a:t>?</a:t>
            </a:r>
            <a:endParaRPr lang="en-GB" dirty="0"/>
          </a:p>
        </p:txBody>
      </p:sp>
      <p:pic>
        <p:nvPicPr>
          <p:cNvPr id="11266" name="Picture 2" descr="Afbeeldingsresultaat voor patie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2742" y="2751939"/>
            <a:ext cx="9144000" cy="280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9318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bwMode="auto">
          <a:xfrm>
            <a:off x="1" y="1306856"/>
            <a:ext cx="5475482" cy="607851"/>
            <a:chOff x="610" y="1368"/>
            <a:chExt cx="4540" cy="504"/>
          </a:xfrm>
        </p:grpSpPr>
        <p:sp>
          <p:nvSpPr>
            <p:cNvPr id="6" name="AutoShape 3"/>
            <p:cNvSpPr>
              <a:spLocks noChangeAspect="1" noChangeArrowheads="1" noTextEdit="1"/>
            </p:cNvSpPr>
            <p:nvPr/>
          </p:nvSpPr>
          <p:spPr bwMode="auto">
            <a:xfrm>
              <a:off x="610" y="1368"/>
              <a:ext cx="4540"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53"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10" y="1368"/>
              <a:ext cx="4544" cy="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Afbeelding 6"/>
          <p:cNvPicPr>
            <a:picLocks noChangeAspect="1"/>
          </p:cNvPicPr>
          <p:nvPr/>
        </p:nvPicPr>
        <p:blipFill>
          <a:blip r:embed="rId3"/>
          <a:stretch>
            <a:fillRect/>
          </a:stretch>
        </p:blipFill>
        <p:spPr>
          <a:xfrm>
            <a:off x="80746" y="6665749"/>
            <a:ext cx="2224800" cy="191400"/>
          </a:xfrm>
          <a:prstGeom prst="rect">
            <a:avLst/>
          </a:prstGeom>
        </p:spPr>
      </p:pic>
      <p:grpSp>
        <p:nvGrpSpPr>
          <p:cNvPr id="9" name="Group 8"/>
          <p:cNvGrpSpPr>
            <a:grpSpLocks noChangeAspect="1"/>
          </p:cNvGrpSpPr>
          <p:nvPr/>
        </p:nvGrpSpPr>
        <p:grpSpPr bwMode="auto">
          <a:xfrm>
            <a:off x="4633911" y="2198945"/>
            <a:ext cx="5877261" cy="4296871"/>
            <a:chOff x="909" y="179"/>
            <a:chExt cx="3942" cy="2882"/>
          </a:xfrm>
        </p:grpSpPr>
        <p:sp>
          <p:nvSpPr>
            <p:cNvPr id="10" name="AutoShape 7"/>
            <p:cNvSpPr>
              <a:spLocks noChangeAspect="1" noChangeArrowheads="1" noTextEdit="1"/>
            </p:cNvSpPr>
            <p:nvPr/>
          </p:nvSpPr>
          <p:spPr bwMode="auto">
            <a:xfrm>
              <a:off x="909" y="179"/>
              <a:ext cx="3942" cy="2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57" name="Picture 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09" y="179"/>
              <a:ext cx="3946" cy="2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Titel 1"/>
          <p:cNvSpPr>
            <a:spLocks noGrp="1"/>
          </p:cNvSpPr>
          <p:nvPr>
            <p:ph type="title"/>
          </p:nvPr>
        </p:nvSpPr>
        <p:spPr>
          <a:xfrm>
            <a:off x="150376" y="0"/>
            <a:ext cx="11728732" cy="1325563"/>
          </a:xfrm>
        </p:spPr>
        <p:txBody>
          <a:bodyPr/>
          <a:lstStyle/>
          <a:p>
            <a:r>
              <a:rPr lang="nl-BE" dirty="0" err="1" smtClean="0"/>
              <a:t>Importance</a:t>
            </a:r>
            <a:r>
              <a:rPr lang="nl-BE" dirty="0" smtClean="0"/>
              <a:t> of CVD risk factor management</a:t>
            </a:r>
            <a:endParaRPr lang="en-GB" dirty="0"/>
          </a:p>
        </p:txBody>
      </p:sp>
      <p:pic>
        <p:nvPicPr>
          <p:cNvPr id="5122" name="Picture 2" descr="Gerelateerde afbeeld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5901" y="3170831"/>
            <a:ext cx="3348276" cy="2233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53482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2"/>
          <a:stretch>
            <a:fillRect/>
          </a:stretch>
        </p:blipFill>
        <p:spPr>
          <a:xfrm>
            <a:off x="0" y="6677285"/>
            <a:ext cx="2516113" cy="180715"/>
          </a:xfrm>
          <a:prstGeom prst="rect">
            <a:avLst/>
          </a:prstGeom>
        </p:spPr>
      </p:pic>
      <p:grpSp>
        <p:nvGrpSpPr>
          <p:cNvPr id="6" name="Group 4"/>
          <p:cNvGrpSpPr>
            <a:grpSpLocks noChangeAspect="1"/>
          </p:cNvGrpSpPr>
          <p:nvPr/>
        </p:nvGrpSpPr>
        <p:grpSpPr bwMode="auto">
          <a:xfrm>
            <a:off x="4086478" y="2079653"/>
            <a:ext cx="6575631" cy="4687989"/>
            <a:chOff x="661" y="578"/>
            <a:chExt cx="4438" cy="3164"/>
          </a:xfrm>
        </p:grpSpPr>
        <p:sp>
          <p:nvSpPr>
            <p:cNvPr id="8" name="AutoShape 3"/>
            <p:cNvSpPr>
              <a:spLocks noChangeAspect="1" noChangeArrowheads="1" noTextEdit="1"/>
            </p:cNvSpPr>
            <p:nvPr/>
          </p:nvSpPr>
          <p:spPr bwMode="auto">
            <a:xfrm>
              <a:off x="661" y="578"/>
              <a:ext cx="4438" cy="3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3317"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61" y="578"/>
              <a:ext cx="4442" cy="3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8"/>
          <p:cNvGrpSpPr>
            <a:grpSpLocks noChangeAspect="1"/>
          </p:cNvGrpSpPr>
          <p:nvPr/>
        </p:nvGrpSpPr>
        <p:grpSpPr bwMode="auto">
          <a:xfrm>
            <a:off x="0" y="1294726"/>
            <a:ext cx="6457444" cy="850914"/>
            <a:chOff x="204" y="465"/>
            <a:chExt cx="4467" cy="570"/>
          </a:xfrm>
        </p:grpSpPr>
        <p:sp>
          <p:nvSpPr>
            <p:cNvPr id="12" name="AutoShape 7"/>
            <p:cNvSpPr>
              <a:spLocks noChangeAspect="1" noChangeArrowheads="1" noTextEdit="1"/>
            </p:cNvSpPr>
            <p:nvPr/>
          </p:nvSpPr>
          <p:spPr bwMode="auto">
            <a:xfrm>
              <a:off x="204" y="465"/>
              <a:ext cx="4467" cy="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3321" name="Picture 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4" y="465"/>
              <a:ext cx="4471"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itel 1"/>
          <p:cNvSpPr>
            <a:spLocks noGrp="1"/>
          </p:cNvSpPr>
          <p:nvPr>
            <p:ph type="title"/>
          </p:nvPr>
        </p:nvSpPr>
        <p:spPr>
          <a:xfrm>
            <a:off x="150376" y="0"/>
            <a:ext cx="11728732" cy="1325563"/>
          </a:xfrm>
        </p:spPr>
        <p:txBody>
          <a:bodyPr/>
          <a:lstStyle/>
          <a:p>
            <a:r>
              <a:rPr lang="nl-BE" dirty="0" err="1" smtClean="0"/>
              <a:t>Role</a:t>
            </a:r>
            <a:r>
              <a:rPr lang="nl-BE" dirty="0" smtClean="0"/>
              <a:t> of </a:t>
            </a:r>
            <a:r>
              <a:rPr lang="nl-BE" dirty="0" err="1" smtClean="0"/>
              <a:t>exercise</a:t>
            </a:r>
            <a:r>
              <a:rPr lang="nl-BE" dirty="0" smtClean="0"/>
              <a:t> in </a:t>
            </a:r>
            <a:r>
              <a:rPr lang="nl-BE" dirty="0" err="1" smtClean="0"/>
              <a:t>hypertension</a:t>
            </a:r>
            <a:endParaRPr lang="en-GB" dirty="0"/>
          </a:p>
        </p:txBody>
      </p:sp>
      <p:pic>
        <p:nvPicPr>
          <p:cNvPr id="4098" name="Picture 2" descr="Gerelateerde afbeelding"/>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0" y="3325826"/>
            <a:ext cx="3240857" cy="2160572"/>
          </a:xfrm>
          <a:prstGeom prst="rect">
            <a:avLst/>
          </a:prstGeom>
          <a:noFill/>
          <a:extLst>
            <a:ext uri="{909E8E84-426E-40DD-AFC4-6F175D3DCCD1}">
              <a14:hiddenFill xmlns:a14="http://schemas.microsoft.com/office/drawing/2010/main">
                <a:solidFill>
                  <a:srgbClr val="FFFFFF"/>
                </a:solidFill>
              </a14:hiddenFill>
            </a:ext>
          </a:extLst>
        </p:spPr>
      </p:pic>
      <p:sp>
        <p:nvSpPr>
          <p:cNvPr id="2" name="Pijl-links 1"/>
          <p:cNvSpPr/>
          <p:nvPr/>
        </p:nvSpPr>
        <p:spPr>
          <a:xfrm>
            <a:off x="7496070" y="2622620"/>
            <a:ext cx="2461846"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Pijl-links 13"/>
          <p:cNvSpPr/>
          <p:nvPr/>
        </p:nvSpPr>
        <p:spPr>
          <a:xfrm>
            <a:off x="7414484" y="5234034"/>
            <a:ext cx="2563527"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170" name="Picture 2" descr="Afbeeldingsresultaat voor endurance exerci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58399" y="2195041"/>
            <a:ext cx="2015983" cy="1339789"/>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Afbeeldingsresultaat voor isometric handgrip strength training"/>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10435082" y="4682531"/>
            <a:ext cx="1013166" cy="1362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6270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174"/>
                                        </p:tgtEl>
                                        <p:attrNameLst>
                                          <p:attrName>style.visibility</p:attrName>
                                        </p:attrNameLst>
                                      </p:cBhvr>
                                      <p:to>
                                        <p:strVal val="visible"/>
                                      </p:to>
                                    </p:set>
                                    <p:animEffect transition="in" filter="fade">
                                      <p:cBhvr>
                                        <p:cTn id="19" dur="500"/>
                                        <p:tgtEl>
                                          <p:spTgt spid="717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stretch>
            <a:fillRect/>
          </a:stretch>
        </p:blipFill>
        <p:spPr>
          <a:xfrm>
            <a:off x="1" y="1296158"/>
            <a:ext cx="5486400" cy="1009367"/>
          </a:xfrm>
          <a:prstGeom prst="rect">
            <a:avLst/>
          </a:prstGeom>
        </p:spPr>
      </p:pic>
      <p:grpSp>
        <p:nvGrpSpPr>
          <p:cNvPr id="6" name="Group 4"/>
          <p:cNvGrpSpPr>
            <a:grpSpLocks noChangeAspect="1"/>
          </p:cNvGrpSpPr>
          <p:nvPr/>
        </p:nvGrpSpPr>
        <p:grpSpPr bwMode="auto">
          <a:xfrm>
            <a:off x="0" y="6726459"/>
            <a:ext cx="2355775" cy="131541"/>
            <a:chOff x="1895" y="2105"/>
            <a:chExt cx="1970" cy="110"/>
          </a:xfrm>
        </p:grpSpPr>
        <p:sp>
          <p:nvSpPr>
            <p:cNvPr id="7" name="AutoShape 3"/>
            <p:cNvSpPr>
              <a:spLocks noChangeAspect="1" noChangeArrowheads="1" noTextEdit="1"/>
            </p:cNvSpPr>
            <p:nvPr/>
          </p:nvSpPr>
          <p:spPr bwMode="auto">
            <a:xfrm>
              <a:off x="1895" y="2105"/>
              <a:ext cx="1970"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6389" name="Picture 5"/>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895" y="2105"/>
              <a:ext cx="1974"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8"/>
          <p:cNvGrpSpPr>
            <a:grpSpLocks noChangeAspect="1"/>
          </p:cNvGrpSpPr>
          <p:nvPr/>
        </p:nvGrpSpPr>
        <p:grpSpPr bwMode="auto">
          <a:xfrm>
            <a:off x="2147797" y="2305525"/>
            <a:ext cx="5967359" cy="4120891"/>
            <a:chOff x="1639" y="1303"/>
            <a:chExt cx="2482" cy="1714"/>
          </a:xfrm>
        </p:grpSpPr>
        <p:sp>
          <p:nvSpPr>
            <p:cNvPr id="10" name="AutoShape 7"/>
            <p:cNvSpPr>
              <a:spLocks noChangeAspect="1" noChangeArrowheads="1" noTextEdit="1"/>
            </p:cNvSpPr>
            <p:nvPr/>
          </p:nvSpPr>
          <p:spPr bwMode="auto">
            <a:xfrm>
              <a:off x="1639" y="1303"/>
              <a:ext cx="2482" cy="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6393" name="Picture 9"/>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639" y="1303"/>
              <a:ext cx="2486" cy="1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 name="Afbeelding 10"/>
          <p:cNvPicPr>
            <a:picLocks noChangeAspect="1"/>
          </p:cNvPicPr>
          <p:nvPr/>
        </p:nvPicPr>
        <p:blipFill>
          <a:blip r:embed="rId5"/>
          <a:stretch>
            <a:fillRect/>
          </a:stretch>
        </p:blipFill>
        <p:spPr>
          <a:xfrm>
            <a:off x="2600951" y="6444652"/>
            <a:ext cx="6984776" cy="281807"/>
          </a:xfrm>
          <a:prstGeom prst="rect">
            <a:avLst/>
          </a:prstGeom>
        </p:spPr>
      </p:pic>
      <p:sp>
        <p:nvSpPr>
          <p:cNvPr id="12" name="Titel 1"/>
          <p:cNvSpPr>
            <a:spLocks noGrp="1"/>
          </p:cNvSpPr>
          <p:nvPr>
            <p:ph type="title"/>
          </p:nvPr>
        </p:nvSpPr>
        <p:spPr>
          <a:xfrm>
            <a:off x="150376" y="0"/>
            <a:ext cx="11728732" cy="1325563"/>
          </a:xfrm>
        </p:spPr>
        <p:txBody>
          <a:bodyPr/>
          <a:lstStyle/>
          <a:p>
            <a:r>
              <a:rPr lang="nl-BE" dirty="0" err="1" smtClean="0"/>
              <a:t>Role</a:t>
            </a:r>
            <a:r>
              <a:rPr lang="nl-BE" dirty="0" smtClean="0"/>
              <a:t> of </a:t>
            </a:r>
            <a:r>
              <a:rPr lang="nl-BE" dirty="0" err="1" smtClean="0"/>
              <a:t>exercise</a:t>
            </a:r>
            <a:r>
              <a:rPr lang="nl-BE" dirty="0" smtClean="0"/>
              <a:t> in </a:t>
            </a:r>
            <a:r>
              <a:rPr lang="nl-BE" dirty="0" err="1" smtClean="0"/>
              <a:t>hypertension</a:t>
            </a:r>
            <a:endParaRPr lang="en-GB" dirty="0"/>
          </a:p>
        </p:txBody>
      </p:sp>
      <p:pic>
        <p:nvPicPr>
          <p:cNvPr id="8194" name="Picture 2" descr="Afbeeldingsresultaat voor sedentary person"/>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2828612" y="2824568"/>
            <a:ext cx="793819" cy="52921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Afbeeldingsresultaat voor sedentary person"/>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5387192" y="3518885"/>
            <a:ext cx="793819" cy="529213"/>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Afbeeldingsresultaat voor physically active person"/>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4303246" y="2659400"/>
            <a:ext cx="779035" cy="77903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Afbeeldingsresultaat voor physically active person"/>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6857999" y="3765031"/>
            <a:ext cx="779035" cy="779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053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5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96"/>
                                        </p:tgtEl>
                                        <p:attrNameLst>
                                          <p:attrName>style.visibility</p:attrName>
                                        </p:attrNameLst>
                                      </p:cBhvr>
                                      <p:to>
                                        <p:strVal val="visible"/>
                                      </p:to>
                                    </p:set>
                                    <p:animEffect transition="in" filter="fade">
                                      <p:cBhvr>
                                        <p:cTn id="12" dur="500"/>
                                        <p:tgtEl>
                                          <p:spTgt spid="819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
          <p:cNvSpPr>
            <a:spLocks noGrp="1"/>
          </p:cNvSpPr>
          <p:nvPr>
            <p:ph type="title"/>
          </p:nvPr>
        </p:nvSpPr>
        <p:spPr>
          <a:xfrm>
            <a:off x="0" y="0"/>
            <a:ext cx="10515600" cy="1325563"/>
          </a:xfrm>
        </p:spPr>
        <p:txBody>
          <a:bodyPr/>
          <a:lstStyle/>
          <a:p>
            <a:r>
              <a:rPr lang="nl-BE" dirty="0" err="1" smtClean="0"/>
              <a:t>Role</a:t>
            </a:r>
            <a:r>
              <a:rPr lang="nl-BE" dirty="0" smtClean="0"/>
              <a:t> of </a:t>
            </a:r>
            <a:r>
              <a:rPr lang="nl-BE" dirty="0" err="1" smtClean="0"/>
              <a:t>exercise</a:t>
            </a:r>
            <a:r>
              <a:rPr lang="nl-BE" dirty="0" smtClean="0"/>
              <a:t> in </a:t>
            </a:r>
            <a:r>
              <a:rPr lang="nl-BE" dirty="0" err="1" smtClean="0"/>
              <a:t>dyslipidaemia</a:t>
            </a:r>
            <a:endParaRPr lang="en-GB" dirty="0"/>
          </a:p>
        </p:txBody>
      </p:sp>
      <p:grpSp>
        <p:nvGrpSpPr>
          <p:cNvPr id="3" name="Group 4"/>
          <p:cNvGrpSpPr>
            <a:grpSpLocks noChangeAspect="1"/>
          </p:cNvGrpSpPr>
          <p:nvPr/>
        </p:nvGrpSpPr>
        <p:grpSpPr bwMode="auto">
          <a:xfrm>
            <a:off x="0" y="1274173"/>
            <a:ext cx="5514975" cy="1089025"/>
            <a:chOff x="2103" y="1817"/>
            <a:chExt cx="3474" cy="686"/>
          </a:xfrm>
        </p:grpSpPr>
        <p:sp>
          <p:nvSpPr>
            <p:cNvPr id="4" name="AutoShape 3"/>
            <p:cNvSpPr>
              <a:spLocks noChangeAspect="1" noChangeArrowheads="1" noTextEdit="1"/>
            </p:cNvSpPr>
            <p:nvPr/>
          </p:nvSpPr>
          <p:spPr bwMode="auto">
            <a:xfrm>
              <a:off x="2103" y="1817"/>
              <a:ext cx="3474" cy="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3" y="1817"/>
              <a:ext cx="3478" cy="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Afbeelding 6"/>
          <p:cNvPicPr>
            <a:picLocks noChangeAspect="1"/>
          </p:cNvPicPr>
          <p:nvPr/>
        </p:nvPicPr>
        <p:blipFill>
          <a:blip r:embed="rId3"/>
          <a:stretch>
            <a:fillRect/>
          </a:stretch>
        </p:blipFill>
        <p:spPr>
          <a:xfrm>
            <a:off x="10271891" y="1371168"/>
            <a:ext cx="1854000" cy="133400"/>
          </a:xfrm>
          <a:prstGeom prst="rect">
            <a:avLst/>
          </a:prstGeom>
        </p:spPr>
      </p:pic>
      <p:grpSp>
        <p:nvGrpSpPr>
          <p:cNvPr id="14" name="Group 8"/>
          <p:cNvGrpSpPr>
            <a:grpSpLocks noChangeAspect="1"/>
          </p:cNvGrpSpPr>
          <p:nvPr/>
        </p:nvGrpSpPr>
        <p:grpSpPr bwMode="auto">
          <a:xfrm>
            <a:off x="717523" y="2548553"/>
            <a:ext cx="10472795" cy="703108"/>
            <a:chOff x="2008" y="2036"/>
            <a:chExt cx="3664" cy="248"/>
          </a:xfrm>
        </p:grpSpPr>
        <p:sp>
          <p:nvSpPr>
            <p:cNvPr id="15" name="AutoShape 7"/>
            <p:cNvSpPr>
              <a:spLocks noChangeAspect="1" noChangeArrowheads="1" noTextEdit="1"/>
            </p:cNvSpPr>
            <p:nvPr/>
          </p:nvSpPr>
          <p:spPr bwMode="auto">
            <a:xfrm>
              <a:off x="2008" y="2036"/>
              <a:ext cx="3664"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03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8" y="2036"/>
              <a:ext cx="3668"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 name="Group 12"/>
          <p:cNvGrpSpPr>
            <a:grpSpLocks noChangeAspect="1"/>
          </p:cNvGrpSpPr>
          <p:nvPr/>
        </p:nvGrpSpPr>
        <p:grpSpPr bwMode="auto">
          <a:xfrm>
            <a:off x="751913" y="3263001"/>
            <a:ext cx="10449838" cy="3531897"/>
            <a:chOff x="561" y="1890"/>
            <a:chExt cx="3654" cy="1235"/>
          </a:xfrm>
        </p:grpSpPr>
        <p:sp>
          <p:nvSpPr>
            <p:cNvPr id="18" name="AutoShape 11"/>
            <p:cNvSpPr>
              <a:spLocks noChangeAspect="1" noChangeArrowheads="1" noTextEdit="1"/>
            </p:cNvSpPr>
            <p:nvPr/>
          </p:nvSpPr>
          <p:spPr bwMode="auto">
            <a:xfrm>
              <a:off x="566" y="1890"/>
              <a:ext cx="3649" cy="1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037"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 y="1890"/>
              <a:ext cx="3653" cy="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Rechthoek 24"/>
          <p:cNvSpPr/>
          <p:nvPr/>
        </p:nvSpPr>
        <p:spPr>
          <a:xfrm>
            <a:off x="935092" y="4169142"/>
            <a:ext cx="9655871" cy="211940"/>
          </a:xfrm>
          <a:prstGeom prst="rect">
            <a:avLst/>
          </a:prstGeom>
          <a:solidFill>
            <a:schemeClr val="accent6">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66633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0515600" cy="1325563"/>
          </a:xfrm>
        </p:spPr>
        <p:txBody>
          <a:bodyPr/>
          <a:lstStyle/>
          <a:p>
            <a:r>
              <a:rPr lang="nl-BE" dirty="0" smtClean="0"/>
              <a:t>But </a:t>
            </a:r>
            <a:r>
              <a:rPr lang="nl-BE" dirty="0" err="1" smtClean="0"/>
              <a:t>patient</a:t>
            </a:r>
            <a:r>
              <a:rPr lang="nl-BE" dirty="0" smtClean="0"/>
              <a:t> </a:t>
            </a:r>
            <a:r>
              <a:rPr lang="nl-BE" dirty="0" err="1" smtClean="0"/>
              <a:t>phenotype</a:t>
            </a:r>
            <a:r>
              <a:rPr lang="nl-BE" dirty="0" smtClean="0"/>
              <a:t> </a:t>
            </a:r>
            <a:r>
              <a:rPr lang="nl-BE" dirty="0" err="1" smtClean="0"/>
              <a:t>matters</a:t>
            </a:r>
            <a:r>
              <a:rPr lang="nl-BE" dirty="0" smtClean="0"/>
              <a:t>…</a:t>
            </a:r>
            <a:endParaRPr lang="en-GB" dirty="0"/>
          </a:p>
        </p:txBody>
      </p:sp>
      <p:pic>
        <p:nvPicPr>
          <p:cNvPr id="23554" name="Picture 2" descr="Afbeeldingsresultaat voor phenotype"/>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363753" y="1460510"/>
            <a:ext cx="2324474" cy="1307517"/>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4"/>
          <p:cNvGrpSpPr>
            <a:grpSpLocks noChangeAspect="1"/>
          </p:cNvGrpSpPr>
          <p:nvPr/>
        </p:nvGrpSpPr>
        <p:grpSpPr bwMode="auto">
          <a:xfrm>
            <a:off x="0" y="1274173"/>
            <a:ext cx="5514975" cy="1089025"/>
            <a:chOff x="2103" y="1817"/>
            <a:chExt cx="3474" cy="686"/>
          </a:xfrm>
        </p:grpSpPr>
        <p:sp>
          <p:nvSpPr>
            <p:cNvPr id="7" name="AutoShape 3"/>
            <p:cNvSpPr>
              <a:spLocks noChangeAspect="1" noChangeArrowheads="1" noTextEdit="1"/>
            </p:cNvSpPr>
            <p:nvPr/>
          </p:nvSpPr>
          <p:spPr bwMode="auto">
            <a:xfrm>
              <a:off x="2103" y="1817"/>
              <a:ext cx="3474" cy="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3" y="1817"/>
              <a:ext cx="3478" cy="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Afbeelding 8"/>
          <p:cNvPicPr>
            <a:picLocks noChangeAspect="1"/>
          </p:cNvPicPr>
          <p:nvPr/>
        </p:nvPicPr>
        <p:blipFill>
          <a:blip r:embed="rId4"/>
          <a:stretch>
            <a:fillRect/>
          </a:stretch>
        </p:blipFill>
        <p:spPr>
          <a:xfrm>
            <a:off x="8092" y="6724600"/>
            <a:ext cx="1854000" cy="133400"/>
          </a:xfrm>
          <a:prstGeom prst="rect">
            <a:avLst/>
          </a:prstGeom>
        </p:spPr>
      </p:pic>
      <p:grpSp>
        <p:nvGrpSpPr>
          <p:cNvPr id="5" name="Group 4"/>
          <p:cNvGrpSpPr>
            <a:grpSpLocks noChangeAspect="1"/>
          </p:cNvGrpSpPr>
          <p:nvPr/>
        </p:nvGrpSpPr>
        <p:grpSpPr bwMode="auto">
          <a:xfrm>
            <a:off x="77339" y="2902974"/>
            <a:ext cx="5838825" cy="3324225"/>
            <a:chOff x="2001" y="1113"/>
            <a:chExt cx="3678" cy="2094"/>
          </a:xfrm>
        </p:grpSpPr>
        <p:sp>
          <p:nvSpPr>
            <p:cNvPr id="10" name="AutoShape 3"/>
            <p:cNvSpPr>
              <a:spLocks noChangeAspect="1" noChangeArrowheads="1" noTextEdit="1"/>
            </p:cNvSpPr>
            <p:nvPr/>
          </p:nvSpPr>
          <p:spPr bwMode="auto">
            <a:xfrm>
              <a:off x="2001" y="1113"/>
              <a:ext cx="3678" cy="2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1" y="1113"/>
              <a:ext cx="3682" cy="2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oup 8"/>
          <p:cNvGrpSpPr>
            <a:grpSpLocks noChangeAspect="1"/>
          </p:cNvGrpSpPr>
          <p:nvPr/>
        </p:nvGrpSpPr>
        <p:grpSpPr bwMode="auto">
          <a:xfrm>
            <a:off x="6040518" y="2902974"/>
            <a:ext cx="5886450" cy="3375025"/>
            <a:chOff x="1986" y="1097"/>
            <a:chExt cx="3708" cy="2126"/>
          </a:xfrm>
        </p:grpSpPr>
        <p:sp>
          <p:nvSpPr>
            <p:cNvPr id="13" name="AutoShape 7"/>
            <p:cNvSpPr>
              <a:spLocks noChangeAspect="1" noChangeArrowheads="1" noTextEdit="1"/>
            </p:cNvSpPr>
            <p:nvPr/>
          </p:nvSpPr>
          <p:spPr bwMode="auto">
            <a:xfrm>
              <a:off x="1986" y="1097"/>
              <a:ext cx="3708" cy="2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57"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6" y="1097"/>
              <a:ext cx="3712" cy="2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Group 12"/>
          <p:cNvGrpSpPr>
            <a:grpSpLocks noChangeAspect="1"/>
          </p:cNvGrpSpPr>
          <p:nvPr/>
        </p:nvGrpSpPr>
        <p:grpSpPr bwMode="auto">
          <a:xfrm>
            <a:off x="3479880" y="6419296"/>
            <a:ext cx="5121275" cy="146050"/>
            <a:chOff x="2227" y="2114"/>
            <a:chExt cx="3226" cy="92"/>
          </a:xfrm>
        </p:grpSpPr>
        <p:sp>
          <p:nvSpPr>
            <p:cNvPr id="16" name="AutoShape 11"/>
            <p:cNvSpPr>
              <a:spLocks noChangeAspect="1" noChangeArrowheads="1" noTextEdit="1"/>
            </p:cNvSpPr>
            <p:nvPr/>
          </p:nvSpPr>
          <p:spPr bwMode="auto">
            <a:xfrm>
              <a:off x="2227" y="2114"/>
              <a:ext cx="3226"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61"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27" y="2114"/>
              <a:ext cx="3230"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Rechthoek 21"/>
          <p:cNvSpPr/>
          <p:nvPr/>
        </p:nvSpPr>
        <p:spPr>
          <a:xfrm>
            <a:off x="176922" y="5390275"/>
            <a:ext cx="2948115" cy="360679"/>
          </a:xfrm>
          <a:prstGeom prst="rect">
            <a:avLst/>
          </a:prstGeom>
          <a:solidFill>
            <a:schemeClr val="accent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hthoek 22"/>
          <p:cNvSpPr/>
          <p:nvPr/>
        </p:nvSpPr>
        <p:spPr>
          <a:xfrm>
            <a:off x="9254534" y="5370178"/>
            <a:ext cx="2592049" cy="360679"/>
          </a:xfrm>
          <a:prstGeom prst="rect">
            <a:avLst/>
          </a:prstGeom>
          <a:solidFill>
            <a:schemeClr val="accent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49122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bwMode="auto">
          <a:xfrm>
            <a:off x="78780" y="1321452"/>
            <a:ext cx="3240360" cy="1470044"/>
            <a:chOff x="1121" y="1362"/>
            <a:chExt cx="3518" cy="1596"/>
          </a:xfrm>
        </p:grpSpPr>
        <p:sp>
          <p:nvSpPr>
            <p:cNvPr id="6" name="AutoShape 3"/>
            <p:cNvSpPr>
              <a:spLocks noChangeAspect="1" noChangeArrowheads="1" noTextEdit="1"/>
            </p:cNvSpPr>
            <p:nvPr/>
          </p:nvSpPr>
          <p:spPr bwMode="auto">
            <a:xfrm>
              <a:off x="1121" y="1362"/>
              <a:ext cx="3518" cy="1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8437" name="Picture 5"/>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121" y="1362"/>
              <a:ext cx="3522" cy="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Afbeelding 6"/>
          <p:cNvPicPr>
            <a:picLocks noChangeAspect="1"/>
          </p:cNvPicPr>
          <p:nvPr/>
        </p:nvPicPr>
        <p:blipFill>
          <a:blip r:embed="rId3"/>
          <a:stretch>
            <a:fillRect/>
          </a:stretch>
        </p:blipFill>
        <p:spPr>
          <a:xfrm>
            <a:off x="78780" y="6428800"/>
            <a:ext cx="1552725" cy="429200"/>
          </a:xfrm>
          <a:prstGeom prst="rect">
            <a:avLst/>
          </a:prstGeom>
        </p:spPr>
      </p:pic>
      <p:grpSp>
        <p:nvGrpSpPr>
          <p:cNvPr id="9" name="Group 8"/>
          <p:cNvGrpSpPr>
            <a:grpSpLocks noChangeAspect="1"/>
          </p:cNvGrpSpPr>
          <p:nvPr/>
        </p:nvGrpSpPr>
        <p:grpSpPr bwMode="auto">
          <a:xfrm>
            <a:off x="4450621" y="1655844"/>
            <a:ext cx="6341104" cy="4772956"/>
            <a:chOff x="822" y="463"/>
            <a:chExt cx="4116" cy="3394"/>
          </a:xfrm>
        </p:grpSpPr>
        <p:sp>
          <p:nvSpPr>
            <p:cNvPr id="10" name="AutoShape 7"/>
            <p:cNvSpPr>
              <a:spLocks noChangeAspect="1" noChangeArrowheads="1" noTextEdit="1"/>
            </p:cNvSpPr>
            <p:nvPr/>
          </p:nvSpPr>
          <p:spPr bwMode="auto">
            <a:xfrm>
              <a:off x="822" y="463"/>
              <a:ext cx="4116" cy="3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8441" name="Picture 9"/>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822" y="463"/>
              <a:ext cx="4120" cy="3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443" name="Picture 11" descr="Afbeeldingsresultaat voor medication"/>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0" y="3310737"/>
            <a:ext cx="2226228" cy="2137179"/>
          </a:xfrm>
          <a:prstGeom prst="rect">
            <a:avLst/>
          </a:prstGeom>
          <a:noFill/>
          <a:extLst>
            <a:ext uri="{909E8E84-426E-40DD-AFC4-6F175D3DCCD1}">
              <a14:hiddenFill xmlns:a14="http://schemas.microsoft.com/office/drawing/2010/main">
                <a:solidFill>
                  <a:srgbClr val="FFFFFF"/>
                </a:solidFill>
              </a14:hiddenFill>
            </a:ext>
          </a:extLst>
        </p:spPr>
      </p:pic>
      <p:sp>
        <p:nvSpPr>
          <p:cNvPr id="11" name="Titel 1"/>
          <p:cNvSpPr>
            <a:spLocks noGrp="1"/>
          </p:cNvSpPr>
          <p:nvPr>
            <p:ph type="title"/>
          </p:nvPr>
        </p:nvSpPr>
        <p:spPr>
          <a:xfrm>
            <a:off x="0" y="0"/>
            <a:ext cx="10515600" cy="1325563"/>
          </a:xfrm>
        </p:spPr>
        <p:txBody>
          <a:bodyPr/>
          <a:lstStyle/>
          <a:p>
            <a:r>
              <a:rPr lang="nl-BE" dirty="0" err="1" smtClean="0"/>
              <a:t>And</a:t>
            </a:r>
            <a:r>
              <a:rPr lang="nl-BE" dirty="0" smtClean="0"/>
              <a:t> </a:t>
            </a:r>
            <a:r>
              <a:rPr lang="nl-BE" dirty="0" err="1" smtClean="0"/>
              <a:t>statin</a:t>
            </a:r>
            <a:r>
              <a:rPr lang="nl-BE" dirty="0" smtClean="0"/>
              <a:t> intake </a:t>
            </a:r>
            <a:r>
              <a:rPr lang="nl-BE" dirty="0" err="1"/>
              <a:t>m</a:t>
            </a:r>
            <a:r>
              <a:rPr lang="nl-BE" dirty="0" err="1" smtClean="0"/>
              <a:t>atters</a:t>
            </a:r>
            <a:r>
              <a:rPr lang="nl-BE" dirty="0" smtClean="0"/>
              <a:t>…</a:t>
            </a:r>
            <a:endParaRPr lang="en-GB" dirty="0"/>
          </a:p>
        </p:txBody>
      </p:sp>
      <p:sp>
        <p:nvSpPr>
          <p:cNvPr id="12" name="Rechthoek 11"/>
          <p:cNvSpPr/>
          <p:nvPr/>
        </p:nvSpPr>
        <p:spPr>
          <a:xfrm>
            <a:off x="4608245" y="2863543"/>
            <a:ext cx="5957597" cy="1025168"/>
          </a:xfrm>
          <a:prstGeom prst="rect">
            <a:avLst/>
          </a:prstGeom>
          <a:solidFill>
            <a:schemeClr val="accent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6749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 y="1275643"/>
            <a:ext cx="5429755" cy="1145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413595" y="2601206"/>
            <a:ext cx="8596694" cy="404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83810" y="6722269"/>
            <a:ext cx="1993106" cy="135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3"/>
          <p:cNvSpPr>
            <a:spLocks noGrp="1" noChangeArrowheads="1"/>
          </p:cNvSpPr>
          <p:nvPr>
            <p:ph type="title"/>
          </p:nvPr>
        </p:nvSpPr>
        <p:spPr>
          <a:xfrm>
            <a:off x="0" y="-11198"/>
            <a:ext cx="10515600" cy="1325563"/>
          </a:xfrm>
        </p:spPr>
        <p:txBody>
          <a:bodyPr vert="horz" wrap="square" lIns="69056" tIns="34529" rIns="69056" bIns="34529" numCol="1" rtlCol="0" anchor="ctr" anchorCtr="0" compatLnSpc="1">
            <a:prstTxWarp prst="textNoShape">
              <a:avLst/>
            </a:prstTxWarp>
            <a:normAutofit/>
          </a:bodyPr>
          <a:lstStyle/>
          <a:p>
            <a:pPr algn="l" eaLnBrk="1" hangingPunct="1"/>
            <a:r>
              <a:rPr lang="nl-NL" dirty="0" err="1">
                <a:ea typeface="ＭＳ Ｐゴシック"/>
                <a:cs typeface="ＭＳ Ｐゴシック"/>
              </a:rPr>
              <a:t>R</a:t>
            </a:r>
            <a:r>
              <a:rPr lang="nl-NL" dirty="0" err="1" smtClean="0">
                <a:ea typeface="ＭＳ Ｐゴシック"/>
                <a:cs typeface="ＭＳ Ｐゴシック"/>
              </a:rPr>
              <a:t>ole</a:t>
            </a:r>
            <a:r>
              <a:rPr lang="nl-NL" dirty="0" smtClean="0">
                <a:ea typeface="ＭＳ Ｐゴシック"/>
                <a:cs typeface="ＭＳ Ｐゴシック"/>
              </a:rPr>
              <a:t> </a:t>
            </a:r>
            <a:r>
              <a:rPr lang="nl-NL" dirty="0" smtClean="0">
                <a:ea typeface="ＭＳ Ｐゴシック"/>
                <a:cs typeface="ＭＳ Ｐゴシック"/>
              </a:rPr>
              <a:t>of </a:t>
            </a:r>
            <a:r>
              <a:rPr lang="nl-NL" dirty="0" err="1" smtClean="0">
                <a:ea typeface="ＭＳ Ｐゴシック"/>
                <a:cs typeface="ＭＳ Ｐゴシック"/>
              </a:rPr>
              <a:t>exercise</a:t>
            </a:r>
            <a:r>
              <a:rPr lang="nl-NL" dirty="0" smtClean="0">
                <a:ea typeface="ＭＳ Ｐゴシック"/>
                <a:cs typeface="ＭＳ Ｐゴシック"/>
              </a:rPr>
              <a:t> in </a:t>
            </a:r>
            <a:r>
              <a:rPr lang="nl-NL" dirty="0" err="1" smtClean="0">
                <a:ea typeface="ＭＳ Ｐゴシック"/>
                <a:cs typeface="ＭＳ Ｐゴシック"/>
              </a:rPr>
              <a:t>obesity</a:t>
            </a:r>
            <a:endParaRPr lang="nl-NL" dirty="0">
              <a:ea typeface="ＭＳ Ｐゴシック"/>
              <a:cs typeface="ＭＳ Ｐゴシック"/>
            </a:endParaRPr>
          </a:p>
        </p:txBody>
      </p:sp>
    </p:spTree>
    <p:extLst>
      <p:ext uri="{BB962C8B-B14F-4D97-AF65-F5344CB8AC3E}">
        <p14:creationId xmlns:p14="http://schemas.microsoft.com/office/powerpoint/2010/main" val="41992809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5859" name="Rectangle 3"/>
          <p:cNvSpPr>
            <a:spLocks noGrp="1" noChangeArrowheads="1"/>
          </p:cNvSpPr>
          <p:nvPr>
            <p:ph type="title"/>
          </p:nvPr>
        </p:nvSpPr>
        <p:spPr>
          <a:xfrm>
            <a:off x="0" y="-11198"/>
            <a:ext cx="10515600" cy="1325563"/>
          </a:xfrm>
        </p:spPr>
        <p:txBody>
          <a:bodyPr vert="horz" wrap="square" lIns="69056" tIns="34529" rIns="69056" bIns="34529" numCol="1" rtlCol="0" anchor="ctr" anchorCtr="0" compatLnSpc="1">
            <a:prstTxWarp prst="textNoShape">
              <a:avLst/>
            </a:prstTxWarp>
            <a:normAutofit/>
          </a:bodyPr>
          <a:lstStyle/>
          <a:p>
            <a:pPr algn="l" eaLnBrk="1" hangingPunct="1"/>
            <a:r>
              <a:rPr lang="nl-NL" dirty="0" err="1" smtClean="0">
                <a:ea typeface="ＭＳ Ｐゴシック"/>
                <a:cs typeface="ＭＳ Ｐゴシック"/>
              </a:rPr>
              <a:t>What</a:t>
            </a:r>
            <a:r>
              <a:rPr lang="nl-NL" dirty="0" smtClean="0">
                <a:ea typeface="ＭＳ Ｐゴシック"/>
                <a:cs typeface="ＭＳ Ｐゴシック"/>
              </a:rPr>
              <a:t> is </a:t>
            </a:r>
            <a:r>
              <a:rPr lang="nl-NL" dirty="0" err="1" smtClean="0">
                <a:ea typeface="ＭＳ Ｐゴシック"/>
                <a:cs typeface="ＭＳ Ｐゴシック"/>
              </a:rPr>
              <a:t>then</a:t>
            </a:r>
            <a:r>
              <a:rPr lang="nl-NL" dirty="0" smtClean="0">
                <a:ea typeface="ＭＳ Ｐゴシック"/>
                <a:cs typeface="ＭＳ Ｐゴシック"/>
              </a:rPr>
              <a:t> </a:t>
            </a:r>
            <a:r>
              <a:rPr lang="nl-NL" dirty="0" err="1" smtClean="0">
                <a:ea typeface="ＭＳ Ｐゴシック"/>
                <a:cs typeface="ＭＳ Ｐゴシック"/>
              </a:rPr>
              <a:t>the</a:t>
            </a:r>
            <a:r>
              <a:rPr lang="nl-NL" dirty="0" smtClean="0">
                <a:ea typeface="ＭＳ Ｐゴシック"/>
                <a:cs typeface="ＭＳ Ｐゴシック"/>
              </a:rPr>
              <a:t> </a:t>
            </a:r>
            <a:r>
              <a:rPr lang="nl-NL" dirty="0" err="1" smtClean="0">
                <a:ea typeface="ＭＳ Ｐゴシック"/>
                <a:cs typeface="ＭＳ Ｐゴシック"/>
              </a:rPr>
              <a:t>role</a:t>
            </a:r>
            <a:r>
              <a:rPr lang="nl-NL" dirty="0" smtClean="0">
                <a:ea typeface="ＭＳ Ｐゴシック"/>
                <a:cs typeface="ＭＳ Ｐゴシック"/>
              </a:rPr>
              <a:t> of </a:t>
            </a:r>
            <a:r>
              <a:rPr lang="nl-NL" dirty="0" err="1" smtClean="0">
                <a:ea typeface="ＭＳ Ｐゴシック"/>
                <a:cs typeface="ＭＳ Ｐゴシック"/>
              </a:rPr>
              <a:t>exercise</a:t>
            </a:r>
            <a:r>
              <a:rPr lang="nl-NL" dirty="0" smtClean="0">
                <a:ea typeface="ＭＳ Ｐゴシック"/>
                <a:cs typeface="ＭＳ Ｐゴシック"/>
              </a:rPr>
              <a:t> in </a:t>
            </a:r>
            <a:r>
              <a:rPr lang="nl-NL" dirty="0" err="1" smtClean="0">
                <a:ea typeface="ＭＳ Ｐゴシック"/>
                <a:cs typeface="ＭＳ Ｐゴシック"/>
              </a:rPr>
              <a:t>obesity</a:t>
            </a:r>
            <a:r>
              <a:rPr lang="nl-NL" dirty="0" smtClean="0">
                <a:ea typeface="ＭＳ Ｐゴシック"/>
                <a:cs typeface="ＭＳ Ｐゴシック"/>
              </a:rPr>
              <a:t>?</a:t>
            </a:r>
            <a:endParaRPr lang="nl-NL" dirty="0">
              <a:ea typeface="ＭＳ Ｐゴシック"/>
              <a:cs typeface="ＭＳ Ｐゴシック"/>
            </a:endParaRPr>
          </a:p>
        </p:txBody>
      </p:sp>
      <p:sp>
        <p:nvSpPr>
          <p:cNvPr id="1145861" name="Text Box 8"/>
          <p:cNvSpPr txBox="1">
            <a:spLocks noChangeArrowheads="1"/>
          </p:cNvSpPr>
          <p:nvPr/>
        </p:nvSpPr>
        <p:spPr bwMode="auto">
          <a:xfrm>
            <a:off x="0" y="6666747"/>
            <a:ext cx="1936749" cy="207749"/>
          </a:xfrm>
          <a:prstGeom prst="rect">
            <a:avLst/>
          </a:prstGeom>
          <a:noFill/>
          <a:ln w="9525">
            <a:noFill/>
            <a:miter lim="800000"/>
            <a:headEnd/>
            <a:tailEnd/>
          </a:ln>
        </p:spPr>
        <p:txBody>
          <a:bodyPr wrap="none">
            <a:spAutoFit/>
          </a:bodyPr>
          <a:lstStyle/>
          <a:p>
            <a:pPr fontAlgn="base">
              <a:spcBef>
                <a:spcPct val="0"/>
              </a:spcBef>
              <a:spcAft>
                <a:spcPct val="0"/>
              </a:spcAft>
            </a:pPr>
            <a:r>
              <a:rPr lang="nl-BE" sz="750" dirty="0">
                <a:solidFill>
                  <a:prstClr val="black"/>
                </a:solidFill>
                <a:ea typeface="ＭＳ Ｐゴシック"/>
                <a:cs typeface="ＭＳ Ｐゴシック"/>
              </a:rPr>
              <a:t>Ross R, et al J </a:t>
            </a:r>
            <a:r>
              <a:rPr lang="nl-BE" sz="750" dirty="0" err="1">
                <a:solidFill>
                  <a:prstClr val="black"/>
                </a:solidFill>
                <a:ea typeface="ＭＳ Ｐゴシック"/>
                <a:cs typeface="ＭＳ Ｐゴシック"/>
              </a:rPr>
              <a:t>Appl</a:t>
            </a:r>
            <a:r>
              <a:rPr lang="nl-BE" sz="750" dirty="0">
                <a:solidFill>
                  <a:prstClr val="black"/>
                </a:solidFill>
                <a:ea typeface="ＭＳ Ｐゴシック"/>
                <a:cs typeface="ＭＳ Ｐゴシック"/>
              </a:rPr>
              <a:t> </a:t>
            </a:r>
            <a:r>
              <a:rPr lang="nl-BE" sz="750" dirty="0" err="1">
                <a:solidFill>
                  <a:prstClr val="black"/>
                </a:solidFill>
                <a:ea typeface="ＭＳ Ｐゴシック"/>
                <a:cs typeface="ＭＳ Ｐゴシック"/>
              </a:rPr>
              <a:t>Physiol</a:t>
            </a:r>
            <a:r>
              <a:rPr lang="nl-BE" sz="750" dirty="0">
                <a:solidFill>
                  <a:prstClr val="black"/>
                </a:solidFill>
                <a:ea typeface="ＭＳ Ｐゴシック"/>
                <a:cs typeface="ＭＳ Ｐゴシック"/>
              </a:rPr>
              <a:t> 1996; 81: 2445-55</a:t>
            </a:r>
            <a:endParaRPr lang="nl-NL" sz="750" dirty="0">
              <a:solidFill>
                <a:prstClr val="black"/>
              </a:solidFill>
              <a:ea typeface="ＭＳ Ｐゴシック"/>
              <a:cs typeface="ＭＳ Ｐゴシック"/>
            </a:endParaRPr>
          </a:p>
        </p:txBody>
      </p:sp>
      <p:grpSp>
        <p:nvGrpSpPr>
          <p:cNvPr id="2" name="Group 4"/>
          <p:cNvGrpSpPr>
            <a:grpSpLocks noChangeAspect="1"/>
          </p:cNvGrpSpPr>
          <p:nvPr/>
        </p:nvGrpSpPr>
        <p:grpSpPr bwMode="auto">
          <a:xfrm>
            <a:off x="1149152" y="1508648"/>
            <a:ext cx="5494408" cy="4947321"/>
            <a:chOff x="2298" y="890"/>
            <a:chExt cx="2802" cy="2523"/>
          </a:xfrm>
        </p:grpSpPr>
        <p:sp>
          <p:nvSpPr>
            <p:cNvPr id="3" name="AutoShape 3"/>
            <p:cNvSpPr>
              <a:spLocks noChangeAspect="1" noChangeArrowheads="1" noTextEdit="1"/>
            </p:cNvSpPr>
            <p:nvPr/>
          </p:nvSpPr>
          <p:spPr bwMode="auto">
            <a:xfrm>
              <a:off x="2298" y="890"/>
              <a:ext cx="2802" cy="2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a:p>
          </p:txBody>
        </p:sp>
        <p:pic>
          <p:nvPicPr>
            <p:cNvPr id="11269"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98" y="890"/>
              <a:ext cx="2807" cy="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271" name="Picture 7" descr="Afbeeldingsresultaat voor fat depots human"/>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7413251" y="3132429"/>
            <a:ext cx="3039651" cy="2117510"/>
          </a:xfrm>
          <a:prstGeom prst="rect">
            <a:avLst/>
          </a:prstGeom>
          <a:noFill/>
          <a:extLst>
            <a:ext uri="{909E8E84-426E-40DD-AFC4-6F175D3DCCD1}">
              <a14:hiddenFill xmlns:a14="http://schemas.microsoft.com/office/drawing/2010/main">
                <a:solidFill>
                  <a:srgbClr val="FFFFFF"/>
                </a:solidFill>
              </a14:hiddenFill>
            </a:ext>
          </a:extLst>
        </p:spPr>
      </p:pic>
      <p:sp>
        <p:nvSpPr>
          <p:cNvPr id="8" name="Rechthoek 7"/>
          <p:cNvSpPr/>
          <p:nvPr/>
        </p:nvSpPr>
        <p:spPr>
          <a:xfrm>
            <a:off x="2733152" y="3446584"/>
            <a:ext cx="271305" cy="1578411"/>
          </a:xfrm>
          <a:prstGeom prst="rect">
            <a:avLst/>
          </a:prstGeom>
          <a:solidFill>
            <a:schemeClr val="accent6">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hthoek 8"/>
          <p:cNvSpPr/>
          <p:nvPr/>
        </p:nvSpPr>
        <p:spPr>
          <a:xfrm>
            <a:off x="4051160" y="3054700"/>
            <a:ext cx="271305" cy="1970296"/>
          </a:xfrm>
          <a:prstGeom prst="rect">
            <a:avLst/>
          </a:prstGeom>
          <a:solidFill>
            <a:schemeClr val="accent6">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17646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0215" y="2090205"/>
            <a:ext cx="6674017" cy="3946044"/>
          </a:xfrm>
          <a:prstGeom prst="rect">
            <a:avLst/>
          </a:prstGeom>
          <a:noFill/>
          <a:ln>
            <a:noFill/>
          </a:ln>
          <a:effectLst>
            <a:glow rad="127000">
              <a:schemeClr val="accent1"/>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Box 2"/>
          <p:cNvSpPr txBox="1">
            <a:spLocks noChangeArrowheads="1"/>
          </p:cNvSpPr>
          <p:nvPr/>
        </p:nvSpPr>
        <p:spPr bwMode="auto">
          <a:xfrm>
            <a:off x="-8008" y="6650251"/>
            <a:ext cx="2212465" cy="207749"/>
          </a:xfrm>
          <a:prstGeom prst="rect">
            <a:avLst/>
          </a:prstGeom>
          <a:noFill/>
          <a:ln w="9525">
            <a:noFill/>
            <a:miter lim="800000"/>
            <a:headEnd/>
            <a:tailEnd/>
          </a:ln>
        </p:spPr>
        <p:txBody>
          <a:bodyPr wrap="none">
            <a:spAutoFit/>
          </a:bodyPr>
          <a:lstStyle/>
          <a:p>
            <a:pPr fontAlgn="base">
              <a:spcBef>
                <a:spcPct val="0"/>
              </a:spcBef>
              <a:spcAft>
                <a:spcPct val="0"/>
              </a:spcAft>
            </a:pPr>
            <a:r>
              <a:rPr lang="nl-BE" sz="750" dirty="0" err="1">
                <a:solidFill>
                  <a:prstClr val="black"/>
                </a:solidFill>
                <a:latin typeface="Times New Roman" pitchFamily="18" charset="0"/>
                <a:ea typeface="ＭＳ Ｐゴシック"/>
                <a:cs typeface="ＭＳ Ｐゴシック"/>
              </a:rPr>
              <a:t>Mittendorfer</a:t>
            </a:r>
            <a:r>
              <a:rPr lang="nl-BE" sz="750" dirty="0">
                <a:solidFill>
                  <a:prstClr val="black"/>
                </a:solidFill>
                <a:latin typeface="Times New Roman" pitchFamily="18" charset="0"/>
                <a:ea typeface="ＭＳ Ｐゴシック"/>
                <a:cs typeface="ＭＳ Ｐゴシック"/>
              </a:rPr>
              <a:t> B, et al. Am J </a:t>
            </a:r>
            <a:r>
              <a:rPr lang="nl-BE" sz="750" dirty="0" err="1">
                <a:solidFill>
                  <a:prstClr val="black"/>
                </a:solidFill>
                <a:latin typeface="Times New Roman" pitchFamily="18" charset="0"/>
                <a:ea typeface="ＭＳ Ｐゴシック"/>
                <a:cs typeface="ＭＳ Ｐゴシック"/>
              </a:rPr>
              <a:t>Physiol</a:t>
            </a:r>
            <a:r>
              <a:rPr lang="nl-BE" sz="750" dirty="0">
                <a:solidFill>
                  <a:prstClr val="black"/>
                </a:solidFill>
                <a:latin typeface="Times New Roman" pitchFamily="18" charset="0"/>
                <a:ea typeface="ＭＳ Ｐゴシック"/>
                <a:cs typeface="ＭＳ Ｐゴシック"/>
              </a:rPr>
              <a:t> 2004; 286: E354</a:t>
            </a:r>
            <a:endParaRPr lang="en-GB" sz="750" dirty="0">
              <a:solidFill>
                <a:prstClr val="black"/>
              </a:solidFill>
              <a:latin typeface="Times New Roman" pitchFamily="18" charset="0"/>
              <a:ea typeface="ＭＳ Ｐゴシック"/>
              <a:cs typeface="ＭＳ Ｐゴシック"/>
            </a:endParaRPr>
          </a:p>
        </p:txBody>
      </p:sp>
      <p:sp>
        <p:nvSpPr>
          <p:cNvPr id="9" name="Rectangle 3"/>
          <p:cNvSpPr>
            <a:spLocks noGrp="1" noChangeArrowheads="1"/>
          </p:cNvSpPr>
          <p:nvPr>
            <p:ph type="title"/>
          </p:nvPr>
        </p:nvSpPr>
        <p:spPr>
          <a:xfrm>
            <a:off x="0" y="-11198"/>
            <a:ext cx="10515600" cy="1325563"/>
          </a:xfrm>
        </p:spPr>
        <p:txBody>
          <a:bodyPr vert="horz" wrap="square" lIns="69056" tIns="34529" rIns="69056" bIns="34529" numCol="1" rtlCol="0" anchor="ctr" anchorCtr="0" compatLnSpc="1">
            <a:prstTxWarp prst="textNoShape">
              <a:avLst/>
            </a:prstTxWarp>
            <a:normAutofit/>
          </a:bodyPr>
          <a:lstStyle/>
          <a:p>
            <a:pPr algn="l" eaLnBrk="1" hangingPunct="1"/>
            <a:r>
              <a:rPr lang="nl-NL" dirty="0" err="1" smtClean="0">
                <a:ea typeface="ＭＳ Ｐゴシック"/>
                <a:cs typeface="ＭＳ Ｐゴシック"/>
              </a:rPr>
              <a:t>What</a:t>
            </a:r>
            <a:r>
              <a:rPr lang="nl-NL" dirty="0" smtClean="0">
                <a:ea typeface="ＭＳ Ｐゴシック"/>
                <a:cs typeface="ＭＳ Ｐゴシック"/>
              </a:rPr>
              <a:t> is </a:t>
            </a:r>
            <a:r>
              <a:rPr lang="nl-NL" dirty="0" err="1" smtClean="0">
                <a:ea typeface="ＭＳ Ｐゴシック"/>
                <a:cs typeface="ＭＳ Ｐゴシック"/>
              </a:rPr>
              <a:t>then</a:t>
            </a:r>
            <a:r>
              <a:rPr lang="nl-NL" dirty="0" smtClean="0">
                <a:ea typeface="ＭＳ Ｐゴシック"/>
                <a:cs typeface="ＭＳ Ｐゴシック"/>
              </a:rPr>
              <a:t> </a:t>
            </a:r>
            <a:r>
              <a:rPr lang="nl-NL" dirty="0" err="1" smtClean="0">
                <a:ea typeface="ＭＳ Ｐゴシック"/>
                <a:cs typeface="ＭＳ Ｐゴシック"/>
              </a:rPr>
              <a:t>the</a:t>
            </a:r>
            <a:r>
              <a:rPr lang="nl-NL" dirty="0" smtClean="0">
                <a:ea typeface="ＭＳ Ｐゴシック"/>
                <a:cs typeface="ＭＳ Ｐゴシック"/>
              </a:rPr>
              <a:t> </a:t>
            </a:r>
            <a:r>
              <a:rPr lang="nl-NL" dirty="0" err="1" smtClean="0">
                <a:ea typeface="ＭＳ Ｐゴシック"/>
                <a:cs typeface="ＭＳ Ｐゴシック"/>
              </a:rPr>
              <a:t>role</a:t>
            </a:r>
            <a:r>
              <a:rPr lang="nl-NL" dirty="0" smtClean="0">
                <a:ea typeface="ＭＳ Ｐゴシック"/>
                <a:cs typeface="ＭＳ Ｐゴシック"/>
              </a:rPr>
              <a:t> of </a:t>
            </a:r>
            <a:r>
              <a:rPr lang="nl-NL" dirty="0" err="1" smtClean="0">
                <a:ea typeface="ＭＳ Ｐゴシック"/>
                <a:cs typeface="ＭＳ Ｐゴシック"/>
              </a:rPr>
              <a:t>exercise</a:t>
            </a:r>
            <a:r>
              <a:rPr lang="nl-NL" dirty="0" smtClean="0">
                <a:ea typeface="ＭＳ Ｐゴシック"/>
                <a:cs typeface="ＭＳ Ｐゴシック"/>
              </a:rPr>
              <a:t> in </a:t>
            </a:r>
            <a:r>
              <a:rPr lang="nl-NL" dirty="0" err="1" smtClean="0">
                <a:ea typeface="ＭＳ Ｐゴシック"/>
                <a:cs typeface="ＭＳ Ｐゴシック"/>
              </a:rPr>
              <a:t>obesity</a:t>
            </a:r>
            <a:r>
              <a:rPr lang="nl-NL" dirty="0" smtClean="0">
                <a:ea typeface="ＭＳ Ｐゴシック"/>
                <a:cs typeface="ＭＳ Ｐゴシック"/>
              </a:rPr>
              <a:t>?</a:t>
            </a:r>
            <a:endParaRPr lang="nl-NL" dirty="0">
              <a:ea typeface="ＭＳ Ｐゴシック"/>
              <a:cs typeface="ＭＳ Ｐゴシック"/>
            </a:endParaRPr>
          </a:p>
        </p:txBody>
      </p:sp>
      <p:pic>
        <p:nvPicPr>
          <p:cNvPr id="31746" name="Picture 2" descr="Afbeeldingsresultaat voor fatty acid mobilisation"/>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401934" y="2181610"/>
            <a:ext cx="4358363" cy="3763234"/>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p:cNvSpPr txBox="1"/>
          <p:nvPr/>
        </p:nvSpPr>
        <p:spPr>
          <a:xfrm>
            <a:off x="7214716" y="6129494"/>
            <a:ext cx="3112840" cy="369332"/>
          </a:xfrm>
          <a:prstGeom prst="rect">
            <a:avLst/>
          </a:prstGeom>
          <a:noFill/>
        </p:spPr>
        <p:txBody>
          <a:bodyPr wrap="none" rtlCol="0">
            <a:spAutoFit/>
          </a:bodyPr>
          <a:lstStyle/>
          <a:p>
            <a:r>
              <a:rPr lang="nl-BE" dirty="0" err="1" smtClean="0"/>
              <a:t>Duration</a:t>
            </a:r>
            <a:r>
              <a:rPr lang="nl-BE" dirty="0" smtClean="0"/>
              <a:t> of </a:t>
            </a:r>
            <a:r>
              <a:rPr lang="nl-BE" dirty="0" err="1" smtClean="0"/>
              <a:t>endurance</a:t>
            </a:r>
            <a:r>
              <a:rPr lang="nl-BE" dirty="0" smtClean="0"/>
              <a:t> </a:t>
            </a:r>
            <a:r>
              <a:rPr lang="nl-BE" dirty="0" err="1" smtClean="0"/>
              <a:t>exercise</a:t>
            </a:r>
            <a:endParaRPr lang="en-GB" dirty="0"/>
          </a:p>
        </p:txBody>
      </p:sp>
    </p:spTree>
    <p:extLst>
      <p:ext uri="{BB962C8B-B14F-4D97-AF65-F5344CB8AC3E}">
        <p14:creationId xmlns:p14="http://schemas.microsoft.com/office/powerpoint/2010/main" val="415104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p:cNvPicPr>
            <a:picLocks noChangeAspect="1"/>
          </p:cNvPicPr>
          <p:nvPr/>
        </p:nvPicPr>
        <p:blipFill>
          <a:blip r:embed="rId3"/>
          <a:stretch>
            <a:fillRect/>
          </a:stretch>
        </p:blipFill>
        <p:spPr>
          <a:xfrm>
            <a:off x="83335" y="6713501"/>
            <a:ext cx="1764193" cy="144499"/>
          </a:xfrm>
          <a:prstGeom prst="rect">
            <a:avLst/>
          </a:prstGeom>
        </p:spPr>
      </p:pic>
      <p:pic>
        <p:nvPicPr>
          <p:cNvPr id="2" name="Afbeelding 1"/>
          <p:cNvPicPr>
            <a:picLocks noChangeAspect="1"/>
          </p:cNvPicPr>
          <p:nvPr/>
        </p:nvPicPr>
        <p:blipFill>
          <a:blip r:embed="rId4"/>
          <a:stretch>
            <a:fillRect/>
          </a:stretch>
        </p:blipFill>
        <p:spPr>
          <a:xfrm>
            <a:off x="3486833" y="3388063"/>
            <a:ext cx="3758881" cy="2723704"/>
          </a:xfrm>
          <a:prstGeom prst="rect">
            <a:avLst/>
          </a:prstGeom>
        </p:spPr>
      </p:pic>
      <p:sp>
        <p:nvSpPr>
          <p:cNvPr id="5" name="Pijl-rechts 4"/>
          <p:cNvSpPr/>
          <p:nvPr/>
        </p:nvSpPr>
        <p:spPr>
          <a:xfrm>
            <a:off x="7252064" y="4461691"/>
            <a:ext cx="733806" cy="3634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4"/>
          <p:cNvGrpSpPr>
            <a:grpSpLocks noChangeAspect="1"/>
          </p:cNvGrpSpPr>
          <p:nvPr/>
        </p:nvGrpSpPr>
        <p:grpSpPr bwMode="auto">
          <a:xfrm>
            <a:off x="83335" y="1290978"/>
            <a:ext cx="4213536" cy="1037747"/>
            <a:chOff x="1398" y="1795"/>
            <a:chExt cx="2964" cy="730"/>
          </a:xfrm>
        </p:grpSpPr>
        <p:sp>
          <p:nvSpPr>
            <p:cNvPr id="9" name="AutoShape 3"/>
            <p:cNvSpPr>
              <a:spLocks noChangeAspect="1" noChangeArrowheads="1" noTextEdit="1"/>
            </p:cNvSpPr>
            <p:nvPr/>
          </p:nvSpPr>
          <p:spPr bwMode="auto">
            <a:xfrm>
              <a:off x="1398" y="1795"/>
              <a:ext cx="2964" cy="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9461" name="Picture 5"/>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398" y="1795"/>
              <a:ext cx="2968" cy="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Group 8"/>
          <p:cNvGrpSpPr>
            <a:grpSpLocks noChangeAspect="1"/>
          </p:cNvGrpSpPr>
          <p:nvPr/>
        </p:nvGrpSpPr>
        <p:grpSpPr bwMode="auto">
          <a:xfrm>
            <a:off x="8073970" y="3725094"/>
            <a:ext cx="3908425" cy="2435225"/>
            <a:chOff x="3113" y="1525"/>
            <a:chExt cx="2462" cy="1534"/>
          </a:xfrm>
        </p:grpSpPr>
        <p:sp>
          <p:nvSpPr>
            <p:cNvPr id="14" name="AutoShape 7"/>
            <p:cNvSpPr>
              <a:spLocks noChangeAspect="1" noChangeArrowheads="1" noTextEdit="1"/>
            </p:cNvSpPr>
            <p:nvPr/>
          </p:nvSpPr>
          <p:spPr bwMode="auto">
            <a:xfrm>
              <a:off x="3113" y="1525"/>
              <a:ext cx="2462" cy="1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9465" name="Picture 9"/>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3113" y="1525"/>
              <a:ext cx="2466" cy="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9" name="Rechte verbindingslijn 18"/>
          <p:cNvCxnSpPr/>
          <p:nvPr/>
        </p:nvCxnSpPr>
        <p:spPr>
          <a:xfrm>
            <a:off x="4186835" y="4602968"/>
            <a:ext cx="2736304"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24" name="Rechte verbindingslijn 23"/>
          <p:cNvCxnSpPr/>
          <p:nvPr/>
        </p:nvCxnSpPr>
        <p:spPr>
          <a:xfrm>
            <a:off x="8875701" y="4354774"/>
            <a:ext cx="2736304" cy="0"/>
          </a:xfrm>
          <a:prstGeom prst="line">
            <a:avLst/>
          </a:prstGeom>
          <a:ln w="31750"/>
        </p:spPr>
        <p:style>
          <a:lnRef idx="1">
            <a:schemeClr val="accent1"/>
          </a:lnRef>
          <a:fillRef idx="0">
            <a:schemeClr val="accent1"/>
          </a:fillRef>
          <a:effectRef idx="0">
            <a:schemeClr val="accent1"/>
          </a:effectRef>
          <a:fontRef idx="minor">
            <a:schemeClr val="tx1"/>
          </a:fontRef>
        </p:style>
      </p:cxnSp>
      <p:grpSp>
        <p:nvGrpSpPr>
          <p:cNvPr id="21" name="Group 16"/>
          <p:cNvGrpSpPr>
            <a:grpSpLocks noChangeAspect="1"/>
          </p:cNvGrpSpPr>
          <p:nvPr/>
        </p:nvGrpSpPr>
        <p:grpSpPr bwMode="auto">
          <a:xfrm>
            <a:off x="5257800" y="2216296"/>
            <a:ext cx="5802299" cy="927308"/>
            <a:chOff x="1647" y="3123"/>
            <a:chExt cx="2628" cy="420"/>
          </a:xfrm>
        </p:grpSpPr>
        <p:sp>
          <p:nvSpPr>
            <p:cNvPr id="22" name="AutoShape 15"/>
            <p:cNvSpPr>
              <a:spLocks noChangeAspect="1" noChangeArrowheads="1" noTextEdit="1"/>
            </p:cNvSpPr>
            <p:nvPr/>
          </p:nvSpPr>
          <p:spPr bwMode="auto">
            <a:xfrm>
              <a:off x="1647" y="3123"/>
              <a:ext cx="2628"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9473" name="Picture 17"/>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647" y="3123"/>
              <a:ext cx="2632" cy="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tangle 3"/>
          <p:cNvSpPr>
            <a:spLocks noGrp="1" noChangeArrowheads="1"/>
          </p:cNvSpPr>
          <p:nvPr>
            <p:ph type="title"/>
          </p:nvPr>
        </p:nvSpPr>
        <p:spPr>
          <a:xfrm>
            <a:off x="0" y="-11198"/>
            <a:ext cx="10515600" cy="1325563"/>
          </a:xfrm>
        </p:spPr>
        <p:txBody>
          <a:bodyPr vert="horz" wrap="square" lIns="69056" tIns="34529" rIns="69056" bIns="34529" numCol="1" rtlCol="0" anchor="ctr" anchorCtr="0" compatLnSpc="1">
            <a:prstTxWarp prst="textNoShape">
              <a:avLst/>
            </a:prstTxWarp>
            <a:normAutofit/>
          </a:bodyPr>
          <a:lstStyle/>
          <a:p>
            <a:pPr algn="l" eaLnBrk="1" hangingPunct="1"/>
            <a:r>
              <a:rPr lang="nl-NL" dirty="0" err="1" smtClean="0">
                <a:ea typeface="ＭＳ Ｐゴシック"/>
                <a:cs typeface="ＭＳ Ｐゴシック"/>
              </a:rPr>
              <a:t>What</a:t>
            </a:r>
            <a:r>
              <a:rPr lang="nl-NL" dirty="0" smtClean="0">
                <a:ea typeface="ＭＳ Ｐゴシック"/>
                <a:cs typeface="ＭＳ Ｐゴシック"/>
              </a:rPr>
              <a:t> is </a:t>
            </a:r>
            <a:r>
              <a:rPr lang="nl-NL" dirty="0" err="1" smtClean="0">
                <a:ea typeface="ＭＳ Ｐゴシック"/>
                <a:cs typeface="ＭＳ Ｐゴシック"/>
              </a:rPr>
              <a:t>then</a:t>
            </a:r>
            <a:r>
              <a:rPr lang="nl-NL" dirty="0" smtClean="0">
                <a:ea typeface="ＭＳ Ｐゴシック"/>
                <a:cs typeface="ＭＳ Ｐゴシック"/>
              </a:rPr>
              <a:t> </a:t>
            </a:r>
            <a:r>
              <a:rPr lang="nl-NL" dirty="0" err="1" smtClean="0">
                <a:ea typeface="ＭＳ Ｐゴシック"/>
                <a:cs typeface="ＭＳ Ｐゴシック"/>
              </a:rPr>
              <a:t>the</a:t>
            </a:r>
            <a:r>
              <a:rPr lang="nl-NL" dirty="0" smtClean="0">
                <a:ea typeface="ＭＳ Ｐゴシック"/>
                <a:cs typeface="ＭＳ Ｐゴシック"/>
              </a:rPr>
              <a:t> </a:t>
            </a:r>
            <a:r>
              <a:rPr lang="nl-NL" dirty="0" err="1" smtClean="0">
                <a:ea typeface="ＭＳ Ｐゴシック"/>
                <a:cs typeface="ＭＳ Ｐゴシック"/>
              </a:rPr>
              <a:t>role</a:t>
            </a:r>
            <a:r>
              <a:rPr lang="nl-NL" dirty="0" smtClean="0">
                <a:ea typeface="ＭＳ Ｐゴシック"/>
                <a:cs typeface="ＭＳ Ｐゴシック"/>
              </a:rPr>
              <a:t> of </a:t>
            </a:r>
            <a:r>
              <a:rPr lang="nl-NL" dirty="0" err="1" smtClean="0">
                <a:ea typeface="ＭＳ Ｐゴシック"/>
                <a:cs typeface="ＭＳ Ｐゴシック"/>
              </a:rPr>
              <a:t>exercise</a:t>
            </a:r>
            <a:r>
              <a:rPr lang="nl-NL" dirty="0" smtClean="0">
                <a:ea typeface="ＭＳ Ｐゴシック"/>
                <a:cs typeface="ＭＳ Ｐゴシック"/>
              </a:rPr>
              <a:t> in </a:t>
            </a:r>
            <a:r>
              <a:rPr lang="nl-NL" dirty="0" err="1" smtClean="0">
                <a:ea typeface="ＭＳ Ｐゴシック"/>
                <a:cs typeface="ＭＳ Ｐゴシック"/>
              </a:rPr>
              <a:t>obesity</a:t>
            </a:r>
            <a:r>
              <a:rPr lang="nl-NL" dirty="0" smtClean="0">
                <a:ea typeface="ＭＳ Ｐゴシック"/>
                <a:cs typeface="ＭＳ Ｐゴシック"/>
              </a:rPr>
              <a:t>?</a:t>
            </a:r>
            <a:endParaRPr lang="nl-NL" dirty="0">
              <a:ea typeface="ＭＳ Ｐゴシック"/>
              <a:cs typeface="ＭＳ Ｐゴシック"/>
            </a:endParaRPr>
          </a:p>
        </p:txBody>
      </p:sp>
      <p:pic>
        <p:nvPicPr>
          <p:cNvPr id="19462" name="Picture 6" descr="Afbeeldingsresultaat voor fat microdialysi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3414506"/>
            <a:ext cx="3596347" cy="2697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0750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0979" name="Text Box 4"/>
          <p:cNvSpPr txBox="1">
            <a:spLocks noChangeArrowheads="1"/>
          </p:cNvSpPr>
          <p:nvPr/>
        </p:nvSpPr>
        <p:spPr bwMode="auto">
          <a:xfrm>
            <a:off x="0" y="6661792"/>
            <a:ext cx="2241319" cy="196208"/>
          </a:xfrm>
          <a:prstGeom prst="rect">
            <a:avLst/>
          </a:prstGeom>
          <a:noFill/>
          <a:ln w="9525">
            <a:noFill/>
            <a:miter lim="800000"/>
            <a:headEnd/>
            <a:tailEnd/>
          </a:ln>
        </p:spPr>
        <p:txBody>
          <a:bodyPr wrap="none">
            <a:spAutoFit/>
          </a:bodyPr>
          <a:lstStyle/>
          <a:p>
            <a:pPr fontAlgn="base">
              <a:spcBef>
                <a:spcPct val="0"/>
              </a:spcBef>
              <a:spcAft>
                <a:spcPct val="0"/>
              </a:spcAft>
            </a:pPr>
            <a:r>
              <a:rPr lang="nl-BE" sz="675" dirty="0">
                <a:solidFill>
                  <a:prstClr val="black"/>
                </a:solidFill>
                <a:ea typeface="ＭＳ Ｐゴシック"/>
                <a:cs typeface="ＭＳ Ｐゴシック"/>
              </a:rPr>
              <a:t>Larson-Meyer DE, et al. </a:t>
            </a:r>
            <a:r>
              <a:rPr lang="nl-BE" sz="675" dirty="0" err="1">
                <a:solidFill>
                  <a:prstClr val="black"/>
                </a:solidFill>
                <a:ea typeface="ＭＳ Ｐゴシック"/>
                <a:cs typeface="ＭＳ Ｐゴシック"/>
              </a:rPr>
              <a:t>Med</a:t>
            </a:r>
            <a:r>
              <a:rPr lang="nl-BE" sz="675" dirty="0">
                <a:solidFill>
                  <a:prstClr val="black"/>
                </a:solidFill>
                <a:ea typeface="ＭＳ Ｐゴシック"/>
                <a:cs typeface="ＭＳ Ｐゴシック"/>
              </a:rPr>
              <a:t> </a:t>
            </a:r>
            <a:r>
              <a:rPr lang="nl-BE" sz="675" dirty="0" err="1">
                <a:solidFill>
                  <a:prstClr val="black"/>
                </a:solidFill>
                <a:ea typeface="ＭＳ Ｐゴシック"/>
                <a:cs typeface="ＭＳ Ｐゴシック"/>
              </a:rPr>
              <a:t>Sci</a:t>
            </a:r>
            <a:r>
              <a:rPr lang="nl-BE" sz="675" dirty="0">
                <a:solidFill>
                  <a:prstClr val="black"/>
                </a:solidFill>
                <a:ea typeface="ＭＳ Ｐゴシック"/>
                <a:cs typeface="ＭＳ Ｐゴシック"/>
              </a:rPr>
              <a:t> Sports </a:t>
            </a:r>
            <a:r>
              <a:rPr lang="nl-BE" sz="675" dirty="0" err="1">
                <a:solidFill>
                  <a:prstClr val="black"/>
                </a:solidFill>
                <a:ea typeface="ＭＳ Ｐゴシック"/>
                <a:cs typeface="ＭＳ Ｐゴシック"/>
              </a:rPr>
              <a:t>Exerc</a:t>
            </a:r>
            <a:r>
              <a:rPr lang="nl-BE" sz="675" dirty="0">
                <a:solidFill>
                  <a:prstClr val="black"/>
                </a:solidFill>
                <a:ea typeface="ＭＳ Ｐゴシック"/>
                <a:cs typeface="ＭＳ Ｐゴシック"/>
              </a:rPr>
              <a:t> 2010; 42: 152</a:t>
            </a:r>
            <a:endParaRPr lang="nl-NL" sz="675" dirty="0">
              <a:solidFill>
                <a:prstClr val="black"/>
              </a:solidFill>
              <a:ea typeface="ＭＳ Ｐゴシック"/>
              <a:cs typeface="ＭＳ Ｐゴシック"/>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652" y="1975229"/>
            <a:ext cx="7056784" cy="4576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descr="http://static1.squarespace.com/static/55762aa9e4b047bb201fc1f4/t/5576305fe4b08f31a494ce09/1433808992292/"/>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9724228" y="3494880"/>
            <a:ext cx="2467772" cy="98639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a:spLocks noGrp="1" noChangeArrowheads="1"/>
          </p:cNvSpPr>
          <p:nvPr>
            <p:ph type="title"/>
          </p:nvPr>
        </p:nvSpPr>
        <p:spPr>
          <a:xfrm>
            <a:off x="0" y="-11198"/>
            <a:ext cx="10515600" cy="1325563"/>
          </a:xfrm>
        </p:spPr>
        <p:txBody>
          <a:bodyPr vert="horz" wrap="square" lIns="69056" tIns="34529" rIns="69056" bIns="34529" numCol="1" rtlCol="0" anchor="ctr" anchorCtr="0" compatLnSpc="1">
            <a:prstTxWarp prst="textNoShape">
              <a:avLst/>
            </a:prstTxWarp>
            <a:normAutofit/>
          </a:bodyPr>
          <a:lstStyle/>
          <a:p>
            <a:pPr algn="l" eaLnBrk="1" hangingPunct="1"/>
            <a:r>
              <a:rPr lang="nl-NL" dirty="0" err="1" smtClean="0">
                <a:ea typeface="ＭＳ Ｐゴシック"/>
                <a:cs typeface="ＭＳ Ｐゴシック"/>
              </a:rPr>
              <a:t>What</a:t>
            </a:r>
            <a:r>
              <a:rPr lang="nl-NL" dirty="0" smtClean="0">
                <a:ea typeface="ＭＳ Ｐゴシック"/>
                <a:cs typeface="ＭＳ Ｐゴシック"/>
              </a:rPr>
              <a:t> is </a:t>
            </a:r>
            <a:r>
              <a:rPr lang="nl-NL" dirty="0" err="1" smtClean="0">
                <a:ea typeface="ＭＳ Ｐゴシック"/>
                <a:cs typeface="ＭＳ Ｐゴシック"/>
              </a:rPr>
              <a:t>then</a:t>
            </a:r>
            <a:r>
              <a:rPr lang="nl-NL" dirty="0" smtClean="0">
                <a:ea typeface="ＭＳ Ｐゴシック"/>
                <a:cs typeface="ＭＳ Ｐゴシック"/>
              </a:rPr>
              <a:t> </a:t>
            </a:r>
            <a:r>
              <a:rPr lang="nl-NL" dirty="0" err="1" smtClean="0">
                <a:ea typeface="ＭＳ Ｐゴシック"/>
                <a:cs typeface="ＭＳ Ｐゴシック"/>
              </a:rPr>
              <a:t>the</a:t>
            </a:r>
            <a:r>
              <a:rPr lang="nl-NL" dirty="0" smtClean="0">
                <a:ea typeface="ＭＳ Ｐゴシック"/>
                <a:cs typeface="ＭＳ Ｐゴシック"/>
              </a:rPr>
              <a:t> </a:t>
            </a:r>
            <a:r>
              <a:rPr lang="nl-NL" dirty="0" err="1" smtClean="0">
                <a:ea typeface="ＭＳ Ｐゴシック"/>
                <a:cs typeface="ＭＳ Ｐゴシック"/>
              </a:rPr>
              <a:t>role</a:t>
            </a:r>
            <a:r>
              <a:rPr lang="nl-NL" dirty="0" smtClean="0">
                <a:ea typeface="ＭＳ Ｐゴシック"/>
                <a:cs typeface="ＭＳ Ｐゴシック"/>
              </a:rPr>
              <a:t> of </a:t>
            </a:r>
            <a:r>
              <a:rPr lang="nl-NL" dirty="0" err="1" smtClean="0">
                <a:ea typeface="ＭＳ Ｐゴシック"/>
                <a:cs typeface="ＭＳ Ｐゴシック"/>
              </a:rPr>
              <a:t>exercise</a:t>
            </a:r>
            <a:r>
              <a:rPr lang="nl-NL" dirty="0" smtClean="0">
                <a:ea typeface="ＭＳ Ｐゴシック"/>
                <a:cs typeface="ＭＳ Ｐゴシック"/>
              </a:rPr>
              <a:t> in </a:t>
            </a:r>
            <a:r>
              <a:rPr lang="nl-NL" dirty="0" err="1" smtClean="0">
                <a:ea typeface="ＭＳ Ｐゴシック"/>
                <a:cs typeface="ＭＳ Ｐゴシック"/>
              </a:rPr>
              <a:t>obesity</a:t>
            </a:r>
            <a:r>
              <a:rPr lang="nl-NL" dirty="0" smtClean="0">
                <a:ea typeface="ＭＳ Ｐゴシック"/>
                <a:cs typeface="ＭＳ Ｐゴシック"/>
              </a:rPr>
              <a:t>?</a:t>
            </a:r>
            <a:endParaRPr lang="nl-NL" dirty="0">
              <a:ea typeface="ＭＳ Ｐゴシック"/>
              <a:cs typeface="ＭＳ Ｐゴシック"/>
            </a:endParaRPr>
          </a:p>
        </p:txBody>
      </p:sp>
      <p:sp>
        <p:nvSpPr>
          <p:cNvPr id="9" name="Rechthoek 8"/>
          <p:cNvSpPr/>
          <p:nvPr/>
        </p:nvSpPr>
        <p:spPr>
          <a:xfrm>
            <a:off x="5036737" y="4973933"/>
            <a:ext cx="321549" cy="752549"/>
          </a:xfrm>
          <a:prstGeom prst="rect">
            <a:avLst/>
          </a:prstGeom>
          <a:solidFill>
            <a:schemeClr val="accent6">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hthoek 9"/>
          <p:cNvSpPr/>
          <p:nvPr/>
        </p:nvSpPr>
        <p:spPr>
          <a:xfrm>
            <a:off x="5480539" y="2282648"/>
            <a:ext cx="321549" cy="711761"/>
          </a:xfrm>
          <a:prstGeom prst="rect">
            <a:avLst/>
          </a:prstGeom>
          <a:solidFill>
            <a:schemeClr val="accent6">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hthoek 10"/>
          <p:cNvSpPr/>
          <p:nvPr/>
        </p:nvSpPr>
        <p:spPr>
          <a:xfrm>
            <a:off x="7833076" y="2787970"/>
            <a:ext cx="321549" cy="497841"/>
          </a:xfrm>
          <a:prstGeom prst="rect">
            <a:avLst/>
          </a:prstGeom>
          <a:solidFill>
            <a:schemeClr val="accent6">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hthoek 11"/>
          <p:cNvSpPr/>
          <p:nvPr/>
        </p:nvSpPr>
        <p:spPr>
          <a:xfrm>
            <a:off x="3253663" y="4810946"/>
            <a:ext cx="321549" cy="595067"/>
          </a:xfrm>
          <a:prstGeom prst="rect">
            <a:avLst/>
          </a:prstGeom>
          <a:solidFill>
            <a:schemeClr val="accent6">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hthoek 12"/>
          <p:cNvSpPr/>
          <p:nvPr/>
        </p:nvSpPr>
        <p:spPr>
          <a:xfrm>
            <a:off x="5480539" y="4820994"/>
            <a:ext cx="321549" cy="891638"/>
          </a:xfrm>
          <a:prstGeom prst="rect">
            <a:avLst/>
          </a:prstGeom>
          <a:solidFill>
            <a:schemeClr val="accent6">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hthoek 13"/>
          <p:cNvSpPr/>
          <p:nvPr/>
        </p:nvSpPr>
        <p:spPr>
          <a:xfrm>
            <a:off x="7807120" y="4810946"/>
            <a:ext cx="321549" cy="595067"/>
          </a:xfrm>
          <a:prstGeom prst="rect">
            <a:avLst/>
          </a:prstGeom>
          <a:solidFill>
            <a:schemeClr val="accent6">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42835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9956" name="Text Box 5"/>
          <p:cNvSpPr txBox="1">
            <a:spLocks noChangeArrowheads="1"/>
          </p:cNvSpPr>
          <p:nvPr/>
        </p:nvSpPr>
        <p:spPr bwMode="auto">
          <a:xfrm>
            <a:off x="0" y="6650251"/>
            <a:ext cx="1936749" cy="207749"/>
          </a:xfrm>
          <a:prstGeom prst="rect">
            <a:avLst/>
          </a:prstGeom>
          <a:noFill/>
          <a:ln w="9525">
            <a:noFill/>
            <a:miter lim="800000"/>
            <a:headEnd/>
            <a:tailEnd/>
          </a:ln>
        </p:spPr>
        <p:txBody>
          <a:bodyPr wrap="none">
            <a:spAutoFit/>
          </a:bodyPr>
          <a:lstStyle/>
          <a:p>
            <a:pPr fontAlgn="base">
              <a:spcBef>
                <a:spcPct val="0"/>
              </a:spcBef>
              <a:spcAft>
                <a:spcPct val="0"/>
              </a:spcAft>
            </a:pPr>
            <a:r>
              <a:rPr lang="nl-BE" sz="750" dirty="0">
                <a:solidFill>
                  <a:prstClr val="black"/>
                </a:solidFill>
                <a:ea typeface="ＭＳ Ｐゴシック"/>
                <a:cs typeface="ＭＳ Ｐゴシック"/>
              </a:rPr>
              <a:t>Ross R, et al J </a:t>
            </a:r>
            <a:r>
              <a:rPr lang="nl-BE" sz="750" dirty="0" err="1">
                <a:solidFill>
                  <a:prstClr val="black"/>
                </a:solidFill>
                <a:ea typeface="ＭＳ Ｐゴシック"/>
                <a:cs typeface="ＭＳ Ｐゴシック"/>
              </a:rPr>
              <a:t>Appl</a:t>
            </a:r>
            <a:r>
              <a:rPr lang="nl-BE" sz="750" dirty="0">
                <a:solidFill>
                  <a:prstClr val="black"/>
                </a:solidFill>
                <a:ea typeface="ＭＳ Ｐゴシック"/>
                <a:cs typeface="ＭＳ Ｐゴシック"/>
              </a:rPr>
              <a:t> </a:t>
            </a:r>
            <a:r>
              <a:rPr lang="nl-BE" sz="750" dirty="0" err="1">
                <a:solidFill>
                  <a:prstClr val="black"/>
                </a:solidFill>
                <a:ea typeface="ＭＳ Ｐゴシック"/>
                <a:cs typeface="ＭＳ Ｐゴシック"/>
              </a:rPr>
              <a:t>Physiol</a:t>
            </a:r>
            <a:r>
              <a:rPr lang="nl-BE" sz="750" dirty="0">
                <a:solidFill>
                  <a:prstClr val="black"/>
                </a:solidFill>
                <a:ea typeface="ＭＳ Ｐゴシック"/>
                <a:cs typeface="ＭＳ Ｐゴシック"/>
              </a:rPr>
              <a:t> 1996; 81: 2445-55</a:t>
            </a:r>
            <a:endParaRPr lang="nl-NL" sz="750" dirty="0">
              <a:solidFill>
                <a:prstClr val="black"/>
              </a:solidFill>
              <a:ea typeface="ＭＳ Ｐゴシック"/>
              <a:cs typeface="ＭＳ Ｐゴシック"/>
            </a:endParaRPr>
          </a:p>
        </p:txBody>
      </p:sp>
      <p:grpSp>
        <p:nvGrpSpPr>
          <p:cNvPr id="3" name="Group 4"/>
          <p:cNvGrpSpPr>
            <a:grpSpLocks noChangeAspect="1"/>
          </p:cNvGrpSpPr>
          <p:nvPr/>
        </p:nvGrpSpPr>
        <p:grpSpPr bwMode="auto">
          <a:xfrm>
            <a:off x="1798515" y="1810225"/>
            <a:ext cx="8189546" cy="4496565"/>
            <a:chOff x="1622" y="1451"/>
            <a:chExt cx="3251" cy="1785"/>
          </a:xfrm>
        </p:grpSpPr>
        <p:sp>
          <p:nvSpPr>
            <p:cNvPr id="4" name="AutoShape 3"/>
            <p:cNvSpPr>
              <a:spLocks noChangeAspect="1" noChangeArrowheads="1" noTextEdit="1"/>
            </p:cNvSpPr>
            <p:nvPr/>
          </p:nvSpPr>
          <p:spPr bwMode="auto">
            <a:xfrm>
              <a:off x="1622" y="1451"/>
              <a:ext cx="3251" cy="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560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2" y="1451"/>
              <a:ext cx="3257" cy="1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Rectangle 3"/>
          <p:cNvSpPr>
            <a:spLocks noGrp="1" noChangeArrowheads="1"/>
          </p:cNvSpPr>
          <p:nvPr>
            <p:ph type="title"/>
          </p:nvPr>
        </p:nvSpPr>
        <p:spPr>
          <a:xfrm>
            <a:off x="0" y="-11198"/>
            <a:ext cx="10515600" cy="1325563"/>
          </a:xfrm>
        </p:spPr>
        <p:txBody>
          <a:bodyPr vert="horz" wrap="square" lIns="69056" tIns="34529" rIns="69056" bIns="34529" numCol="1" rtlCol="0" anchor="ctr" anchorCtr="0" compatLnSpc="1">
            <a:prstTxWarp prst="textNoShape">
              <a:avLst/>
            </a:prstTxWarp>
            <a:normAutofit/>
          </a:bodyPr>
          <a:lstStyle/>
          <a:p>
            <a:pPr algn="l" eaLnBrk="1" hangingPunct="1"/>
            <a:r>
              <a:rPr lang="nl-NL" dirty="0" err="1" smtClean="0">
                <a:ea typeface="ＭＳ Ｐゴシック"/>
                <a:cs typeface="ＭＳ Ｐゴシック"/>
              </a:rPr>
              <a:t>What</a:t>
            </a:r>
            <a:r>
              <a:rPr lang="nl-NL" dirty="0" smtClean="0">
                <a:ea typeface="ＭＳ Ｐゴシック"/>
                <a:cs typeface="ＭＳ Ｐゴシック"/>
              </a:rPr>
              <a:t> is </a:t>
            </a:r>
            <a:r>
              <a:rPr lang="nl-NL" dirty="0" err="1" smtClean="0">
                <a:ea typeface="ＭＳ Ｐゴシック"/>
                <a:cs typeface="ＭＳ Ｐゴシック"/>
              </a:rPr>
              <a:t>then</a:t>
            </a:r>
            <a:r>
              <a:rPr lang="nl-NL" dirty="0" smtClean="0">
                <a:ea typeface="ＭＳ Ｐゴシック"/>
                <a:cs typeface="ＭＳ Ｐゴシック"/>
              </a:rPr>
              <a:t> </a:t>
            </a:r>
            <a:r>
              <a:rPr lang="nl-NL" dirty="0" err="1" smtClean="0">
                <a:ea typeface="ＭＳ Ｐゴシック"/>
                <a:cs typeface="ＭＳ Ｐゴシック"/>
              </a:rPr>
              <a:t>the</a:t>
            </a:r>
            <a:r>
              <a:rPr lang="nl-NL" dirty="0" smtClean="0">
                <a:ea typeface="ＭＳ Ｐゴシック"/>
                <a:cs typeface="ＭＳ Ｐゴシック"/>
              </a:rPr>
              <a:t> </a:t>
            </a:r>
            <a:r>
              <a:rPr lang="nl-NL" dirty="0" err="1" smtClean="0">
                <a:ea typeface="ＭＳ Ｐゴシック"/>
                <a:cs typeface="ＭＳ Ｐゴシック"/>
              </a:rPr>
              <a:t>role</a:t>
            </a:r>
            <a:r>
              <a:rPr lang="nl-NL" dirty="0" smtClean="0">
                <a:ea typeface="ＭＳ Ｐゴシック"/>
                <a:cs typeface="ＭＳ Ｐゴシック"/>
              </a:rPr>
              <a:t> of </a:t>
            </a:r>
            <a:r>
              <a:rPr lang="nl-NL" dirty="0" err="1" smtClean="0">
                <a:ea typeface="ＭＳ Ｐゴシック"/>
                <a:cs typeface="ＭＳ Ｐゴシック"/>
              </a:rPr>
              <a:t>exercise</a:t>
            </a:r>
            <a:r>
              <a:rPr lang="nl-NL" dirty="0" smtClean="0">
                <a:ea typeface="ＭＳ Ｐゴシック"/>
                <a:cs typeface="ＭＳ Ｐゴシック"/>
              </a:rPr>
              <a:t> in </a:t>
            </a:r>
            <a:r>
              <a:rPr lang="nl-NL" dirty="0" err="1" smtClean="0">
                <a:ea typeface="ＭＳ Ｐゴシック"/>
                <a:cs typeface="ＭＳ Ｐゴシック"/>
              </a:rPr>
              <a:t>obesity</a:t>
            </a:r>
            <a:r>
              <a:rPr lang="nl-NL" dirty="0" smtClean="0">
                <a:ea typeface="ＭＳ Ｐゴシック"/>
                <a:cs typeface="ＭＳ Ｐゴシック"/>
              </a:rPr>
              <a:t>?</a:t>
            </a:r>
            <a:endParaRPr lang="nl-NL" dirty="0">
              <a:ea typeface="ＭＳ Ｐゴシック"/>
              <a:cs typeface="ＭＳ Ｐゴシック"/>
            </a:endParaRPr>
          </a:p>
        </p:txBody>
      </p:sp>
      <p:sp>
        <p:nvSpPr>
          <p:cNvPr id="9" name="Rechthoek 8"/>
          <p:cNvSpPr/>
          <p:nvPr/>
        </p:nvSpPr>
        <p:spPr>
          <a:xfrm>
            <a:off x="4178535" y="3315957"/>
            <a:ext cx="262836" cy="1846846"/>
          </a:xfrm>
          <a:prstGeom prst="rect">
            <a:avLst/>
          </a:prstGeom>
          <a:solidFill>
            <a:srgbClr val="FF0000">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hthoek 9"/>
          <p:cNvSpPr/>
          <p:nvPr/>
        </p:nvSpPr>
        <p:spPr>
          <a:xfrm>
            <a:off x="5656118" y="3165231"/>
            <a:ext cx="272409" cy="1997572"/>
          </a:xfrm>
          <a:prstGeom prst="rect">
            <a:avLst/>
          </a:prstGeom>
          <a:solidFill>
            <a:schemeClr val="accent6">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17688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stretch>
            <a:fillRect/>
          </a:stretch>
        </p:blipFill>
        <p:spPr>
          <a:xfrm>
            <a:off x="153749" y="1375646"/>
            <a:ext cx="5346089" cy="1262358"/>
          </a:xfrm>
          <a:prstGeom prst="rect">
            <a:avLst/>
          </a:prstGeom>
        </p:spPr>
      </p:pic>
      <p:grpSp>
        <p:nvGrpSpPr>
          <p:cNvPr id="6" name="Group 4"/>
          <p:cNvGrpSpPr>
            <a:grpSpLocks noChangeAspect="1"/>
          </p:cNvGrpSpPr>
          <p:nvPr/>
        </p:nvGrpSpPr>
        <p:grpSpPr bwMode="auto">
          <a:xfrm>
            <a:off x="0" y="6740672"/>
            <a:ext cx="1993900" cy="104775"/>
            <a:chOff x="2252" y="2127"/>
            <a:chExt cx="1256" cy="66"/>
          </a:xfrm>
        </p:grpSpPr>
        <p:sp>
          <p:nvSpPr>
            <p:cNvPr id="7" name="AutoShape 3"/>
            <p:cNvSpPr>
              <a:spLocks noChangeAspect="1" noChangeArrowheads="1" noTextEdit="1"/>
            </p:cNvSpPr>
            <p:nvPr/>
          </p:nvSpPr>
          <p:spPr bwMode="auto">
            <a:xfrm>
              <a:off x="2252" y="2127"/>
              <a:ext cx="1256"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125"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52" y="2127"/>
              <a:ext cx="1260" cy="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8"/>
          <p:cNvGrpSpPr>
            <a:grpSpLocks noChangeAspect="1"/>
          </p:cNvGrpSpPr>
          <p:nvPr/>
        </p:nvGrpSpPr>
        <p:grpSpPr bwMode="auto">
          <a:xfrm>
            <a:off x="4762228" y="2296515"/>
            <a:ext cx="7324727" cy="4496544"/>
            <a:chOff x="1238" y="1152"/>
            <a:chExt cx="3284" cy="2016"/>
          </a:xfrm>
        </p:grpSpPr>
        <p:sp>
          <p:nvSpPr>
            <p:cNvPr id="10" name="AutoShape 7"/>
            <p:cNvSpPr>
              <a:spLocks noChangeAspect="1" noChangeArrowheads="1" noTextEdit="1"/>
            </p:cNvSpPr>
            <p:nvPr/>
          </p:nvSpPr>
          <p:spPr bwMode="auto">
            <a:xfrm>
              <a:off x="1238" y="1152"/>
              <a:ext cx="3284"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129" name="Picture 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38" y="1152"/>
              <a:ext cx="3288" cy="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 name="Afbeelding 10"/>
          <p:cNvPicPr>
            <a:picLocks noChangeAspect="1"/>
          </p:cNvPicPr>
          <p:nvPr/>
        </p:nvPicPr>
        <p:blipFill>
          <a:blip r:embed="rId5"/>
          <a:stretch>
            <a:fillRect/>
          </a:stretch>
        </p:blipFill>
        <p:spPr>
          <a:xfrm>
            <a:off x="7693156" y="1759881"/>
            <a:ext cx="2371725" cy="152400"/>
          </a:xfrm>
          <a:prstGeom prst="rect">
            <a:avLst/>
          </a:prstGeom>
        </p:spPr>
      </p:pic>
      <p:sp>
        <p:nvSpPr>
          <p:cNvPr id="12" name="Rectangle 3"/>
          <p:cNvSpPr>
            <a:spLocks noGrp="1" noChangeArrowheads="1"/>
          </p:cNvSpPr>
          <p:nvPr>
            <p:ph type="title"/>
          </p:nvPr>
        </p:nvSpPr>
        <p:spPr>
          <a:xfrm>
            <a:off x="0" y="-11198"/>
            <a:ext cx="10515600" cy="1325563"/>
          </a:xfrm>
        </p:spPr>
        <p:txBody>
          <a:bodyPr vert="horz" wrap="square" lIns="69056" tIns="34529" rIns="69056" bIns="34529" numCol="1" rtlCol="0" anchor="ctr" anchorCtr="0" compatLnSpc="1">
            <a:prstTxWarp prst="textNoShape">
              <a:avLst/>
            </a:prstTxWarp>
            <a:normAutofit/>
          </a:bodyPr>
          <a:lstStyle/>
          <a:p>
            <a:pPr algn="l" eaLnBrk="1" hangingPunct="1"/>
            <a:r>
              <a:rPr lang="nl-NL" dirty="0" err="1" smtClean="0">
                <a:ea typeface="ＭＳ Ｐゴシック"/>
                <a:cs typeface="ＭＳ Ｐゴシック"/>
              </a:rPr>
              <a:t>What</a:t>
            </a:r>
            <a:r>
              <a:rPr lang="nl-NL" dirty="0" smtClean="0">
                <a:ea typeface="ＭＳ Ｐゴシック"/>
                <a:cs typeface="ＭＳ Ｐゴシック"/>
              </a:rPr>
              <a:t> is </a:t>
            </a:r>
            <a:r>
              <a:rPr lang="nl-NL" dirty="0" err="1" smtClean="0">
                <a:ea typeface="ＭＳ Ｐゴシック"/>
                <a:cs typeface="ＭＳ Ｐゴシック"/>
              </a:rPr>
              <a:t>then</a:t>
            </a:r>
            <a:r>
              <a:rPr lang="nl-NL" dirty="0" smtClean="0">
                <a:ea typeface="ＭＳ Ｐゴシック"/>
                <a:cs typeface="ＭＳ Ｐゴシック"/>
              </a:rPr>
              <a:t> </a:t>
            </a:r>
            <a:r>
              <a:rPr lang="nl-NL" dirty="0" err="1" smtClean="0">
                <a:ea typeface="ＭＳ Ｐゴシック"/>
                <a:cs typeface="ＭＳ Ｐゴシック"/>
              </a:rPr>
              <a:t>the</a:t>
            </a:r>
            <a:r>
              <a:rPr lang="nl-NL" dirty="0" smtClean="0">
                <a:ea typeface="ＭＳ Ｐゴシック"/>
                <a:cs typeface="ＭＳ Ｐゴシック"/>
              </a:rPr>
              <a:t> </a:t>
            </a:r>
            <a:r>
              <a:rPr lang="nl-NL" dirty="0" err="1" smtClean="0">
                <a:ea typeface="ＭＳ Ｐゴシック"/>
                <a:cs typeface="ＭＳ Ｐゴシック"/>
              </a:rPr>
              <a:t>role</a:t>
            </a:r>
            <a:r>
              <a:rPr lang="nl-NL" dirty="0" smtClean="0">
                <a:ea typeface="ＭＳ Ｐゴシック"/>
                <a:cs typeface="ＭＳ Ｐゴシック"/>
              </a:rPr>
              <a:t> of </a:t>
            </a:r>
            <a:r>
              <a:rPr lang="nl-NL" dirty="0" err="1" smtClean="0">
                <a:ea typeface="ＭＳ Ｐゴシック"/>
                <a:cs typeface="ＭＳ Ｐゴシック"/>
              </a:rPr>
              <a:t>exercise</a:t>
            </a:r>
            <a:r>
              <a:rPr lang="nl-NL" dirty="0" smtClean="0">
                <a:ea typeface="ＭＳ Ｐゴシック"/>
                <a:cs typeface="ＭＳ Ｐゴシック"/>
              </a:rPr>
              <a:t> in </a:t>
            </a:r>
            <a:r>
              <a:rPr lang="nl-NL" dirty="0" err="1" smtClean="0">
                <a:ea typeface="ＭＳ Ｐゴシック"/>
                <a:cs typeface="ＭＳ Ｐゴシック"/>
              </a:rPr>
              <a:t>obesity</a:t>
            </a:r>
            <a:r>
              <a:rPr lang="nl-NL" dirty="0" smtClean="0">
                <a:ea typeface="ＭＳ Ｐゴシック"/>
                <a:cs typeface="ＭＳ Ｐゴシック"/>
              </a:rPr>
              <a:t>?</a:t>
            </a:r>
            <a:endParaRPr lang="nl-NL" dirty="0">
              <a:ea typeface="ＭＳ Ｐゴシック"/>
              <a:cs typeface="ＭＳ Ｐゴシック"/>
            </a:endParaRPr>
          </a:p>
        </p:txBody>
      </p:sp>
      <p:pic>
        <p:nvPicPr>
          <p:cNvPr id="4098" name="Picture 2" descr="Afbeeldingsresultaat voor muscle strength obesit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6620" y="3212538"/>
            <a:ext cx="3134420" cy="2089614"/>
          </a:xfrm>
          <a:prstGeom prst="rect">
            <a:avLst/>
          </a:prstGeom>
          <a:noFill/>
          <a:extLst>
            <a:ext uri="{909E8E84-426E-40DD-AFC4-6F175D3DCCD1}">
              <a14:hiddenFill xmlns:a14="http://schemas.microsoft.com/office/drawing/2010/main">
                <a:solidFill>
                  <a:srgbClr val="FFFFFF"/>
                </a:solidFill>
              </a14:hiddenFill>
            </a:ext>
          </a:extLst>
        </p:spPr>
      </p:pic>
      <p:sp>
        <p:nvSpPr>
          <p:cNvPr id="2" name="Ovaal 1"/>
          <p:cNvSpPr/>
          <p:nvPr/>
        </p:nvSpPr>
        <p:spPr>
          <a:xfrm>
            <a:off x="8088924" y="2235234"/>
            <a:ext cx="1045028" cy="2034325"/>
          </a:xfrm>
          <a:prstGeom prst="ellipse">
            <a:avLst/>
          </a:prstGeom>
          <a:solidFill>
            <a:srgbClr val="FF000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65045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title"/>
          </p:nvPr>
        </p:nvSpPr>
        <p:spPr>
          <a:xfrm>
            <a:off x="0" y="-11198"/>
            <a:ext cx="10515600" cy="1325563"/>
          </a:xfrm>
        </p:spPr>
        <p:txBody>
          <a:bodyPr vert="horz" wrap="square" lIns="69056" tIns="34529" rIns="69056" bIns="34529" numCol="1" rtlCol="0" anchor="ctr" anchorCtr="0" compatLnSpc="1">
            <a:prstTxWarp prst="textNoShape">
              <a:avLst/>
            </a:prstTxWarp>
            <a:normAutofit/>
          </a:bodyPr>
          <a:lstStyle/>
          <a:p>
            <a:pPr algn="l" eaLnBrk="1" hangingPunct="1"/>
            <a:r>
              <a:rPr lang="nl-NL" dirty="0" err="1" smtClean="0">
                <a:ea typeface="ＭＳ Ｐゴシック"/>
                <a:cs typeface="ＭＳ Ｐゴシック"/>
              </a:rPr>
              <a:t>What</a:t>
            </a:r>
            <a:r>
              <a:rPr lang="nl-NL" dirty="0" smtClean="0">
                <a:ea typeface="ＭＳ Ｐゴシック"/>
                <a:cs typeface="ＭＳ Ｐゴシック"/>
              </a:rPr>
              <a:t> is </a:t>
            </a:r>
            <a:r>
              <a:rPr lang="nl-NL" dirty="0" err="1" smtClean="0">
                <a:ea typeface="ＭＳ Ｐゴシック"/>
                <a:cs typeface="ＭＳ Ｐゴシック"/>
              </a:rPr>
              <a:t>then</a:t>
            </a:r>
            <a:r>
              <a:rPr lang="nl-NL" dirty="0" smtClean="0">
                <a:ea typeface="ＭＳ Ｐゴシック"/>
                <a:cs typeface="ＭＳ Ｐゴシック"/>
              </a:rPr>
              <a:t> </a:t>
            </a:r>
            <a:r>
              <a:rPr lang="nl-NL" dirty="0" err="1" smtClean="0">
                <a:ea typeface="ＭＳ Ｐゴシック"/>
                <a:cs typeface="ＭＳ Ｐゴシック"/>
              </a:rPr>
              <a:t>the</a:t>
            </a:r>
            <a:r>
              <a:rPr lang="nl-NL" dirty="0" smtClean="0">
                <a:ea typeface="ＭＳ Ｐゴシック"/>
                <a:cs typeface="ＭＳ Ｐゴシック"/>
              </a:rPr>
              <a:t> </a:t>
            </a:r>
            <a:r>
              <a:rPr lang="nl-NL" dirty="0" err="1" smtClean="0">
                <a:ea typeface="ＭＳ Ｐゴシック"/>
                <a:cs typeface="ＭＳ Ｐゴシック"/>
              </a:rPr>
              <a:t>role</a:t>
            </a:r>
            <a:r>
              <a:rPr lang="nl-NL" dirty="0" smtClean="0">
                <a:ea typeface="ＭＳ Ｐゴシック"/>
                <a:cs typeface="ＭＳ Ｐゴシック"/>
              </a:rPr>
              <a:t> of </a:t>
            </a:r>
            <a:r>
              <a:rPr lang="nl-NL" dirty="0" err="1" smtClean="0">
                <a:ea typeface="ＭＳ Ｐゴシック"/>
                <a:cs typeface="ＭＳ Ｐゴシック"/>
              </a:rPr>
              <a:t>exercise</a:t>
            </a:r>
            <a:r>
              <a:rPr lang="nl-NL" dirty="0" smtClean="0">
                <a:ea typeface="ＭＳ Ｐゴシック"/>
                <a:cs typeface="ＭＳ Ｐゴシック"/>
              </a:rPr>
              <a:t> in </a:t>
            </a:r>
            <a:r>
              <a:rPr lang="nl-NL" dirty="0" err="1" smtClean="0">
                <a:ea typeface="ＭＳ Ｐゴシック"/>
                <a:cs typeface="ＭＳ Ｐゴシック"/>
              </a:rPr>
              <a:t>obesity</a:t>
            </a:r>
            <a:r>
              <a:rPr lang="nl-NL" dirty="0" smtClean="0">
                <a:ea typeface="ＭＳ Ｐゴシック"/>
                <a:cs typeface="ＭＳ Ｐゴシック"/>
              </a:rPr>
              <a:t>?</a:t>
            </a:r>
            <a:endParaRPr lang="nl-NL" dirty="0">
              <a:ea typeface="ＭＳ Ｐゴシック"/>
              <a:cs typeface="ＭＳ Ｐゴシック"/>
            </a:endParaRPr>
          </a:p>
        </p:txBody>
      </p:sp>
      <p:grpSp>
        <p:nvGrpSpPr>
          <p:cNvPr id="3" name="Group 3"/>
          <p:cNvGrpSpPr>
            <a:grpSpLocks noChangeAspect="1"/>
          </p:cNvGrpSpPr>
          <p:nvPr/>
        </p:nvGrpSpPr>
        <p:grpSpPr bwMode="auto">
          <a:xfrm>
            <a:off x="21924" y="1289136"/>
            <a:ext cx="3886885" cy="1028082"/>
            <a:chOff x="1409" y="1517"/>
            <a:chExt cx="4862" cy="1286"/>
          </a:xfrm>
        </p:grpSpPr>
        <p:sp>
          <p:nvSpPr>
            <p:cNvPr id="6" name="AutoShape 2"/>
            <p:cNvSpPr>
              <a:spLocks noChangeAspect="1" noChangeArrowheads="1" noTextEdit="1"/>
            </p:cNvSpPr>
            <p:nvPr/>
          </p:nvSpPr>
          <p:spPr bwMode="auto">
            <a:xfrm>
              <a:off x="1409" y="1517"/>
              <a:ext cx="4862" cy="1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741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9" y="1517"/>
              <a:ext cx="4866" cy="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Afbeelding 6"/>
          <p:cNvPicPr>
            <a:picLocks noChangeAspect="1"/>
          </p:cNvPicPr>
          <p:nvPr/>
        </p:nvPicPr>
        <p:blipFill>
          <a:blip r:embed="rId3"/>
          <a:stretch>
            <a:fillRect/>
          </a:stretch>
        </p:blipFill>
        <p:spPr>
          <a:xfrm>
            <a:off x="21924" y="6655000"/>
            <a:ext cx="2085750" cy="203000"/>
          </a:xfrm>
          <a:prstGeom prst="rect">
            <a:avLst/>
          </a:prstGeom>
        </p:spPr>
      </p:pic>
      <p:sp>
        <p:nvSpPr>
          <p:cNvPr id="14" name="Rechthoek 13"/>
          <p:cNvSpPr/>
          <p:nvPr/>
        </p:nvSpPr>
        <p:spPr>
          <a:xfrm>
            <a:off x="3261090" y="4693381"/>
            <a:ext cx="501706" cy="138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 name="Group 15"/>
          <p:cNvGrpSpPr>
            <a:grpSpLocks noChangeAspect="1"/>
          </p:cNvGrpSpPr>
          <p:nvPr/>
        </p:nvGrpSpPr>
        <p:grpSpPr bwMode="auto">
          <a:xfrm>
            <a:off x="4213754" y="1702000"/>
            <a:ext cx="6975475" cy="4953000"/>
            <a:chOff x="2512" y="880"/>
            <a:chExt cx="4394" cy="3120"/>
          </a:xfrm>
        </p:grpSpPr>
        <p:sp>
          <p:nvSpPr>
            <p:cNvPr id="17" name="AutoShape 14"/>
            <p:cNvSpPr>
              <a:spLocks noChangeAspect="1" noChangeArrowheads="1" noTextEdit="1"/>
            </p:cNvSpPr>
            <p:nvPr/>
          </p:nvSpPr>
          <p:spPr bwMode="auto">
            <a:xfrm>
              <a:off x="2512" y="880"/>
              <a:ext cx="4394" cy="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7424"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2" y="880"/>
              <a:ext cx="4398" cy="3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074" name="Picture 2" descr="Afbeeldingsresultaat voor fitness vs fatnes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974" y="3050426"/>
            <a:ext cx="3547400" cy="2256147"/>
          </a:xfrm>
          <a:prstGeom prst="rect">
            <a:avLst/>
          </a:prstGeom>
          <a:noFill/>
          <a:extLst>
            <a:ext uri="{909E8E84-426E-40DD-AFC4-6F175D3DCCD1}">
              <a14:hiddenFill xmlns:a14="http://schemas.microsoft.com/office/drawing/2010/main">
                <a:solidFill>
                  <a:srgbClr val="FFFFFF"/>
                </a:solidFill>
              </a14:hiddenFill>
            </a:ext>
          </a:extLst>
        </p:spPr>
      </p:pic>
      <p:cxnSp>
        <p:nvCxnSpPr>
          <p:cNvPr id="5" name="Rechte verbindingslijn 4"/>
          <p:cNvCxnSpPr/>
          <p:nvPr/>
        </p:nvCxnSpPr>
        <p:spPr>
          <a:xfrm flipV="1">
            <a:off x="5174901" y="2843684"/>
            <a:ext cx="3034602" cy="100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Rechte verbindingslijn 14"/>
          <p:cNvCxnSpPr/>
          <p:nvPr/>
        </p:nvCxnSpPr>
        <p:spPr>
          <a:xfrm flipV="1">
            <a:off x="5174901" y="5164853"/>
            <a:ext cx="3034602" cy="14172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Rechte verbindingslijn 17"/>
          <p:cNvCxnSpPr/>
          <p:nvPr/>
        </p:nvCxnSpPr>
        <p:spPr>
          <a:xfrm>
            <a:off x="5168551" y="2853732"/>
            <a:ext cx="3054963" cy="462224"/>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0" name="Rechte verbindingslijn 19"/>
          <p:cNvCxnSpPr/>
          <p:nvPr/>
        </p:nvCxnSpPr>
        <p:spPr>
          <a:xfrm>
            <a:off x="5154540" y="5306573"/>
            <a:ext cx="3054963" cy="462224"/>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Tekstvak 11"/>
          <p:cNvSpPr txBox="1"/>
          <p:nvPr/>
        </p:nvSpPr>
        <p:spPr>
          <a:xfrm>
            <a:off x="657995" y="5399465"/>
            <a:ext cx="2509405" cy="369332"/>
          </a:xfrm>
          <a:prstGeom prst="rect">
            <a:avLst/>
          </a:prstGeom>
          <a:noFill/>
        </p:spPr>
        <p:txBody>
          <a:bodyPr wrap="none" rtlCol="0">
            <a:spAutoFit/>
          </a:bodyPr>
          <a:lstStyle/>
          <a:p>
            <a:r>
              <a:rPr lang="nl-BE" dirty="0" err="1"/>
              <a:t>f</a:t>
            </a:r>
            <a:r>
              <a:rPr lang="nl-BE" dirty="0" err="1" smtClean="0"/>
              <a:t>atness</a:t>
            </a:r>
            <a:r>
              <a:rPr lang="nl-BE" dirty="0" smtClean="0"/>
              <a:t>        </a:t>
            </a:r>
            <a:r>
              <a:rPr lang="nl-BE" dirty="0" err="1" smtClean="0"/>
              <a:t>vs</a:t>
            </a:r>
            <a:r>
              <a:rPr lang="nl-BE" dirty="0" smtClean="0"/>
              <a:t>        fitness</a:t>
            </a:r>
            <a:endParaRPr lang="en-GB" dirty="0"/>
          </a:p>
        </p:txBody>
      </p:sp>
    </p:spTree>
    <p:extLst>
      <p:ext uri="{BB962C8B-B14F-4D97-AF65-F5344CB8AC3E}">
        <p14:creationId xmlns:p14="http://schemas.microsoft.com/office/powerpoint/2010/main" val="1521360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arn(inVertical)">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0515600" cy="1325563"/>
          </a:xfrm>
        </p:spPr>
        <p:txBody>
          <a:bodyPr/>
          <a:lstStyle/>
          <a:p>
            <a:r>
              <a:rPr lang="nl-BE" dirty="0" err="1" smtClean="0"/>
              <a:t>Role</a:t>
            </a:r>
            <a:r>
              <a:rPr lang="nl-BE" dirty="0" smtClean="0"/>
              <a:t> of </a:t>
            </a:r>
            <a:r>
              <a:rPr lang="nl-BE" dirty="0" err="1" smtClean="0"/>
              <a:t>exercise</a:t>
            </a:r>
            <a:r>
              <a:rPr lang="nl-BE" dirty="0" smtClean="0"/>
              <a:t> in type 2 diabetes</a:t>
            </a:r>
            <a:endParaRPr lang="en-GB" dirty="0"/>
          </a:p>
        </p:txBody>
      </p:sp>
      <p:grpSp>
        <p:nvGrpSpPr>
          <p:cNvPr id="5" name="Group 4"/>
          <p:cNvGrpSpPr>
            <a:grpSpLocks noChangeAspect="1"/>
          </p:cNvGrpSpPr>
          <p:nvPr/>
        </p:nvGrpSpPr>
        <p:grpSpPr bwMode="auto">
          <a:xfrm>
            <a:off x="137565" y="1477395"/>
            <a:ext cx="4032449" cy="884340"/>
            <a:chOff x="340" y="981"/>
            <a:chExt cx="2248" cy="493"/>
          </a:xfrm>
        </p:grpSpPr>
        <p:sp>
          <p:nvSpPr>
            <p:cNvPr id="6" name="AutoShape 3"/>
            <p:cNvSpPr>
              <a:spLocks noChangeAspect="1" noChangeArrowheads="1" noTextEdit="1"/>
            </p:cNvSpPr>
            <p:nvPr/>
          </p:nvSpPr>
          <p:spPr bwMode="auto">
            <a:xfrm>
              <a:off x="340" y="981"/>
              <a:ext cx="2248" cy="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53"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40" y="981"/>
              <a:ext cx="2252" cy="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Afbeelding 6"/>
          <p:cNvPicPr>
            <a:picLocks noChangeAspect="1"/>
          </p:cNvPicPr>
          <p:nvPr/>
        </p:nvPicPr>
        <p:blipFill>
          <a:blip r:embed="rId3"/>
          <a:stretch>
            <a:fillRect/>
          </a:stretch>
        </p:blipFill>
        <p:spPr>
          <a:xfrm>
            <a:off x="10185067" y="1288724"/>
            <a:ext cx="2006933" cy="225511"/>
          </a:xfrm>
          <a:prstGeom prst="rect">
            <a:avLst/>
          </a:prstGeom>
        </p:spPr>
      </p:pic>
      <p:grpSp>
        <p:nvGrpSpPr>
          <p:cNvPr id="9" name="Group 8"/>
          <p:cNvGrpSpPr>
            <a:grpSpLocks noChangeAspect="1"/>
          </p:cNvGrpSpPr>
          <p:nvPr/>
        </p:nvGrpSpPr>
        <p:grpSpPr bwMode="auto">
          <a:xfrm>
            <a:off x="4559777" y="1701757"/>
            <a:ext cx="6696243" cy="4803579"/>
            <a:chOff x="930" y="1364"/>
            <a:chExt cx="3538" cy="2538"/>
          </a:xfrm>
        </p:grpSpPr>
        <p:sp>
          <p:nvSpPr>
            <p:cNvPr id="10" name="AutoShape 7"/>
            <p:cNvSpPr>
              <a:spLocks noChangeAspect="1" noChangeArrowheads="1" noTextEdit="1"/>
            </p:cNvSpPr>
            <p:nvPr/>
          </p:nvSpPr>
          <p:spPr bwMode="auto">
            <a:xfrm>
              <a:off x="930" y="1364"/>
              <a:ext cx="3538" cy="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57" name="Picture 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30" y="1364"/>
              <a:ext cx="3543" cy="2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2770" name="Picture 2" descr="Afbeeldingsresultaat voor Preven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7" y="4811058"/>
            <a:ext cx="4139883" cy="2046942"/>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Rechte verbindingslijn 10"/>
          <p:cNvCxnSpPr/>
          <p:nvPr/>
        </p:nvCxnSpPr>
        <p:spPr>
          <a:xfrm>
            <a:off x="5144756" y="1939331"/>
            <a:ext cx="562708" cy="522514"/>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4" name="Rechte verbindingslijn 13"/>
          <p:cNvCxnSpPr/>
          <p:nvPr/>
        </p:nvCxnSpPr>
        <p:spPr>
          <a:xfrm>
            <a:off x="5707464" y="2441749"/>
            <a:ext cx="1989573" cy="753627"/>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6756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10700"/>
            <a:ext cx="10515600" cy="1325563"/>
          </a:xfrm>
        </p:spPr>
        <p:txBody>
          <a:bodyPr/>
          <a:lstStyle/>
          <a:p>
            <a:r>
              <a:rPr lang="nl-BE" dirty="0" err="1" smtClean="0"/>
              <a:t>Role</a:t>
            </a:r>
            <a:r>
              <a:rPr lang="nl-BE" dirty="0" smtClean="0"/>
              <a:t> of </a:t>
            </a:r>
            <a:r>
              <a:rPr lang="nl-BE" dirty="0" err="1" smtClean="0"/>
              <a:t>exercise</a:t>
            </a:r>
            <a:r>
              <a:rPr lang="nl-BE" dirty="0" smtClean="0"/>
              <a:t> in type 2 diabetes</a:t>
            </a:r>
            <a:endParaRPr lang="en-GB" dirty="0"/>
          </a:p>
        </p:txBody>
      </p:sp>
      <p:pic>
        <p:nvPicPr>
          <p:cNvPr id="4"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833478" y="1370053"/>
            <a:ext cx="7418575" cy="32182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957842" y="4602019"/>
            <a:ext cx="7189945"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http://images.agoramedia.com/everydayhealth/gcms/pg-diabetes-exercises-02-full.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245919" y="2571550"/>
            <a:ext cx="1178360" cy="157114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http://www.nature.com/nm/journal/v14/n3/images/nm0308-226a-I1.jp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9352776" y="5063518"/>
            <a:ext cx="1219843" cy="113852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6"/>
          <p:cNvSpPr txBox="1"/>
          <p:nvPr/>
        </p:nvSpPr>
        <p:spPr>
          <a:xfrm>
            <a:off x="0" y="6611779"/>
            <a:ext cx="2483372" cy="246221"/>
          </a:xfrm>
          <a:prstGeom prst="rect">
            <a:avLst/>
          </a:prstGeom>
          <a:noFill/>
        </p:spPr>
        <p:txBody>
          <a:bodyPr wrap="none" rtlCol="0">
            <a:spAutoFit/>
          </a:bodyPr>
          <a:lstStyle/>
          <a:p>
            <a:r>
              <a:rPr lang="en-US" sz="1000" dirty="0" err="1"/>
              <a:t>Umpierre</a:t>
            </a:r>
            <a:r>
              <a:rPr lang="en-US" sz="1000" dirty="0"/>
              <a:t> D, et al. JAMA 2011; 305: 1790-99</a:t>
            </a:r>
            <a:endParaRPr lang="nl-BE" sz="1000" dirty="0"/>
          </a:p>
        </p:txBody>
      </p:sp>
      <p:sp>
        <p:nvSpPr>
          <p:cNvPr id="9" name="Rechthoek 8"/>
          <p:cNvSpPr/>
          <p:nvPr/>
        </p:nvSpPr>
        <p:spPr>
          <a:xfrm>
            <a:off x="4602144" y="4278653"/>
            <a:ext cx="2903973" cy="211016"/>
          </a:xfrm>
          <a:prstGeom prst="rect">
            <a:avLst/>
          </a:prstGeom>
          <a:solidFill>
            <a:schemeClr val="accent6">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hthoek 9"/>
          <p:cNvSpPr/>
          <p:nvPr/>
        </p:nvSpPr>
        <p:spPr>
          <a:xfrm>
            <a:off x="4602143" y="6096530"/>
            <a:ext cx="2903973" cy="211016"/>
          </a:xfrm>
          <a:prstGeom prst="rect">
            <a:avLst/>
          </a:prstGeom>
          <a:solidFill>
            <a:srgbClr val="FF0000">
              <a:alpha val="6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57967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0515600" cy="1325563"/>
          </a:xfrm>
        </p:spPr>
        <p:txBody>
          <a:bodyPr/>
          <a:lstStyle/>
          <a:p>
            <a:r>
              <a:rPr lang="nl-BE" dirty="0" err="1" smtClean="0"/>
              <a:t>Role</a:t>
            </a:r>
            <a:r>
              <a:rPr lang="nl-BE" dirty="0" smtClean="0"/>
              <a:t> of </a:t>
            </a:r>
            <a:r>
              <a:rPr lang="nl-BE" dirty="0" err="1" smtClean="0"/>
              <a:t>exercise</a:t>
            </a:r>
            <a:r>
              <a:rPr lang="nl-BE" dirty="0" smtClean="0"/>
              <a:t> in type 1 diabetes</a:t>
            </a:r>
            <a:endParaRPr lang="en-GB" dirty="0"/>
          </a:p>
        </p:txBody>
      </p:sp>
      <p:pic>
        <p:nvPicPr>
          <p:cNvPr id="4" name="Afbeelding 3"/>
          <p:cNvPicPr>
            <a:picLocks noChangeAspect="1"/>
          </p:cNvPicPr>
          <p:nvPr/>
        </p:nvPicPr>
        <p:blipFill>
          <a:blip r:embed="rId2"/>
          <a:stretch>
            <a:fillRect/>
          </a:stretch>
        </p:blipFill>
        <p:spPr>
          <a:xfrm>
            <a:off x="0" y="1313816"/>
            <a:ext cx="4434458" cy="827830"/>
          </a:xfrm>
          <a:prstGeom prst="rect">
            <a:avLst/>
          </a:prstGeom>
        </p:spPr>
      </p:pic>
      <p:grpSp>
        <p:nvGrpSpPr>
          <p:cNvPr id="6" name="Group 4"/>
          <p:cNvGrpSpPr>
            <a:grpSpLocks noChangeAspect="1"/>
          </p:cNvGrpSpPr>
          <p:nvPr/>
        </p:nvGrpSpPr>
        <p:grpSpPr bwMode="auto">
          <a:xfrm>
            <a:off x="67434" y="6731000"/>
            <a:ext cx="3454400" cy="127000"/>
            <a:chOff x="1792" y="2120"/>
            <a:chExt cx="2176" cy="80"/>
          </a:xfrm>
        </p:grpSpPr>
        <p:sp>
          <p:nvSpPr>
            <p:cNvPr id="7" name="AutoShape 3"/>
            <p:cNvSpPr>
              <a:spLocks noChangeAspect="1" noChangeArrowheads="1" noTextEdit="1"/>
            </p:cNvSpPr>
            <p:nvPr/>
          </p:nvSpPr>
          <p:spPr bwMode="auto">
            <a:xfrm>
              <a:off x="1792" y="2120"/>
              <a:ext cx="2176"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4341"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792" y="2120"/>
              <a:ext cx="2180"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8"/>
          <p:cNvGrpSpPr>
            <a:grpSpLocks noChangeAspect="1"/>
          </p:cNvGrpSpPr>
          <p:nvPr/>
        </p:nvGrpSpPr>
        <p:grpSpPr bwMode="auto">
          <a:xfrm>
            <a:off x="789652" y="2639379"/>
            <a:ext cx="10758481" cy="3464171"/>
            <a:chOff x="734" y="1469"/>
            <a:chExt cx="4292" cy="1382"/>
          </a:xfrm>
        </p:grpSpPr>
        <p:sp>
          <p:nvSpPr>
            <p:cNvPr id="10" name="AutoShape 7"/>
            <p:cNvSpPr>
              <a:spLocks noChangeAspect="1" noChangeArrowheads="1" noTextEdit="1"/>
            </p:cNvSpPr>
            <p:nvPr/>
          </p:nvSpPr>
          <p:spPr bwMode="auto">
            <a:xfrm>
              <a:off x="734" y="1469"/>
              <a:ext cx="4292" cy="1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4345" name="Picture 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34" y="1469"/>
              <a:ext cx="4296" cy="1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Rechthoek 2"/>
          <p:cNvSpPr/>
          <p:nvPr/>
        </p:nvSpPr>
        <p:spPr>
          <a:xfrm>
            <a:off x="8440614" y="3818373"/>
            <a:ext cx="2903973" cy="211016"/>
          </a:xfrm>
          <a:prstGeom prst="rect">
            <a:avLst/>
          </a:prstGeom>
          <a:solidFill>
            <a:schemeClr val="accent6">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hthoek 10"/>
          <p:cNvSpPr/>
          <p:nvPr/>
        </p:nvSpPr>
        <p:spPr>
          <a:xfrm>
            <a:off x="1998043" y="3812548"/>
            <a:ext cx="6441260" cy="226889"/>
          </a:xfrm>
          <a:prstGeom prst="rect">
            <a:avLst/>
          </a:prstGeom>
          <a:solidFill>
            <a:srgbClr val="FF0000">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79177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p:cNvGrpSpPr>
            <a:grpSpLocks noChangeAspect="1"/>
          </p:cNvGrpSpPr>
          <p:nvPr/>
        </p:nvGrpSpPr>
        <p:grpSpPr bwMode="auto">
          <a:xfrm>
            <a:off x="0" y="1289726"/>
            <a:ext cx="5389289" cy="1110623"/>
            <a:chOff x="347" y="1638"/>
            <a:chExt cx="5066" cy="1044"/>
          </a:xfrm>
        </p:grpSpPr>
        <p:sp>
          <p:nvSpPr>
            <p:cNvPr id="7" name="AutoShape 3"/>
            <p:cNvSpPr>
              <a:spLocks noChangeAspect="1" noChangeArrowheads="1" noTextEdit="1"/>
            </p:cNvSpPr>
            <p:nvPr/>
          </p:nvSpPr>
          <p:spPr bwMode="auto">
            <a:xfrm>
              <a:off x="347" y="1638"/>
              <a:ext cx="5066" cy="1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5365" name="Picture 5"/>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347" y="1638"/>
              <a:ext cx="5070" cy="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Afbeelding 7"/>
          <p:cNvPicPr>
            <a:picLocks noChangeAspect="1"/>
          </p:cNvPicPr>
          <p:nvPr/>
        </p:nvPicPr>
        <p:blipFill>
          <a:blip r:embed="rId3"/>
          <a:stretch>
            <a:fillRect/>
          </a:stretch>
        </p:blipFill>
        <p:spPr>
          <a:xfrm>
            <a:off x="9375279" y="1369981"/>
            <a:ext cx="2816721" cy="171751"/>
          </a:xfrm>
          <a:prstGeom prst="rect">
            <a:avLst/>
          </a:prstGeom>
        </p:spPr>
      </p:pic>
      <p:grpSp>
        <p:nvGrpSpPr>
          <p:cNvPr id="10" name="Group 8"/>
          <p:cNvGrpSpPr>
            <a:grpSpLocks noChangeAspect="1"/>
          </p:cNvGrpSpPr>
          <p:nvPr/>
        </p:nvGrpSpPr>
        <p:grpSpPr bwMode="auto">
          <a:xfrm>
            <a:off x="5100088" y="2444767"/>
            <a:ext cx="6076778" cy="4089668"/>
            <a:chOff x="1143" y="991"/>
            <a:chExt cx="3474" cy="2338"/>
          </a:xfrm>
        </p:grpSpPr>
        <p:sp>
          <p:nvSpPr>
            <p:cNvPr id="11" name="AutoShape 7"/>
            <p:cNvSpPr>
              <a:spLocks noChangeAspect="1" noChangeArrowheads="1" noTextEdit="1"/>
            </p:cNvSpPr>
            <p:nvPr/>
          </p:nvSpPr>
          <p:spPr bwMode="auto">
            <a:xfrm>
              <a:off x="1143" y="991"/>
              <a:ext cx="3474" cy="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5369" name="Picture 9"/>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143" y="991"/>
              <a:ext cx="3478" cy="2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itel 1"/>
          <p:cNvSpPr>
            <a:spLocks noGrp="1"/>
          </p:cNvSpPr>
          <p:nvPr>
            <p:ph type="title"/>
          </p:nvPr>
        </p:nvSpPr>
        <p:spPr>
          <a:xfrm>
            <a:off x="0" y="0"/>
            <a:ext cx="10515600" cy="1325563"/>
          </a:xfrm>
        </p:spPr>
        <p:txBody>
          <a:bodyPr/>
          <a:lstStyle/>
          <a:p>
            <a:r>
              <a:rPr lang="nl-BE" dirty="0" smtClean="0"/>
              <a:t>Imp	act on </a:t>
            </a:r>
            <a:r>
              <a:rPr lang="nl-BE" dirty="0" err="1" smtClean="0"/>
              <a:t>glycaemic</a:t>
            </a:r>
            <a:r>
              <a:rPr lang="nl-BE" dirty="0" smtClean="0"/>
              <a:t> </a:t>
            </a:r>
            <a:r>
              <a:rPr lang="nl-BE" dirty="0" err="1" smtClean="0"/>
              <a:t>variability</a:t>
            </a:r>
            <a:r>
              <a:rPr lang="nl-BE" dirty="0" smtClean="0"/>
              <a:t>?</a:t>
            </a:r>
            <a:endParaRPr lang="en-GB" dirty="0"/>
          </a:p>
        </p:txBody>
      </p:sp>
      <p:pic>
        <p:nvPicPr>
          <p:cNvPr id="15362" name="Picture 2" descr="Afbeeldingsresultaat voor blood gluco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2" y="5052792"/>
            <a:ext cx="4647055" cy="1815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3355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p:cNvPicPr>
            <a:picLocks noChangeAspect="1"/>
          </p:cNvPicPr>
          <p:nvPr/>
        </p:nvPicPr>
        <p:blipFill>
          <a:blip r:embed="rId2"/>
          <a:stretch>
            <a:fillRect/>
          </a:stretch>
        </p:blipFill>
        <p:spPr>
          <a:xfrm>
            <a:off x="112233" y="6694613"/>
            <a:ext cx="1436850" cy="133400"/>
          </a:xfrm>
          <a:prstGeom prst="rect">
            <a:avLst/>
          </a:prstGeom>
        </p:spPr>
      </p:pic>
      <p:pic>
        <p:nvPicPr>
          <p:cNvPr id="11" name="Picture 2" descr="Afbeeldingsresultaat voor glycemic instability type 1 diabetes"/>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4310171" y="2249488"/>
            <a:ext cx="5834713" cy="4608512"/>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4"/>
          <p:cNvGrpSpPr>
            <a:grpSpLocks noChangeAspect="1"/>
          </p:cNvGrpSpPr>
          <p:nvPr/>
        </p:nvGrpSpPr>
        <p:grpSpPr bwMode="auto">
          <a:xfrm>
            <a:off x="3615651" y="1871100"/>
            <a:ext cx="6643842" cy="4948603"/>
            <a:chOff x="1281" y="969"/>
            <a:chExt cx="3198" cy="2382"/>
          </a:xfrm>
        </p:grpSpPr>
        <p:sp>
          <p:nvSpPr>
            <p:cNvPr id="5" name="AutoShape 3"/>
            <p:cNvSpPr>
              <a:spLocks noChangeAspect="1" noChangeArrowheads="1" noTextEdit="1"/>
            </p:cNvSpPr>
            <p:nvPr/>
          </p:nvSpPr>
          <p:spPr bwMode="auto">
            <a:xfrm>
              <a:off x="1281" y="969"/>
              <a:ext cx="3198" cy="2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7173" name="Picture 5"/>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81" y="969"/>
              <a:ext cx="3202" cy="2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itel 1"/>
          <p:cNvSpPr>
            <a:spLocks noGrp="1"/>
          </p:cNvSpPr>
          <p:nvPr>
            <p:ph type="title"/>
          </p:nvPr>
        </p:nvSpPr>
        <p:spPr>
          <a:xfrm>
            <a:off x="0" y="0"/>
            <a:ext cx="10515600" cy="1325563"/>
          </a:xfrm>
        </p:spPr>
        <p:txBody>
          <a:bodyPr/>
          <a:lstStyle/>
          <a:p>
            <a:r>
              <a:rPr lang="nl-BE" dirty="0" smtClean="0"/>
              <a:t>Imp	act on </a:t>
            </a:r>
            <a:r>
              <a:rPr lang="nl-BE" dirty="0" err="1" smtClean="0"/>
              <a:t>glycaemic</a:t>
            </a:r>
            <a:r>
              <a:rPr lang="nl-BE" dirty="0" smtClean="0"/>
              <a:t> </a:t>
            </a:r>
            <a:r>
              <a:rPr lang="nl-BE" dirty="0" err="1" smtClean="0"/>
              <a:t>variability</a:t>
            </a:r>
            <a:r>
              <a:rPr lang="nl-BE" dirty="0" smtClean="0"/>
              <a:t>?</a:t>
            </a:r>
            <a:endParaRPr lang="en-GB" dirty="0"/>
          </a:p>
        </p:txBody>
      </p:sp>
      <p:grpSp>
        <p:nvGrpSpPr>
          <p:cNvPr id="12" name="Group 8"/>
          <p:cNvGrpSpPr>
            <a:grpSpLocks noChangeAspect="1"/>
          </p:cNvGrpSpPr>
          <p:nvPr/>
        </p:nvGrpSpPr>
        <p:grpSpPr bwMode="auto">
          <a:xfrm>
            <a:off x="0" y="1276119"/>
            <a:ext cx="4310171" cy="855663"/>
            <a:chOff x="68" y="482"/>
            <a:chExt cx="2903" cy="539"/>
          </a:xfrm>
        </p:grpSpPr>
        <p:sp>
          <p:nvSpPr>
            <p:cNvPr id="13" name="AutoShape 7"/>
            <p:cNvSpPr>
              <a:spLocks noChangeAspect="1" noChangeArrowheads="1" noTextEdit="1"/>
            </p:cNvSpPr>
            <p:nvPr/>
          </p:nvSpPr>
          <p:spPr bwMode="auto">
            <a:xfrm>
              <a:off x="68" y="482"/>
              <a:ext cx="2903"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4" name="Picture 9"/>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8" y="482"/>
              <a:ext cx="2905" cy="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98381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noChangeAspect="1"/>
          </p:cNvGrpSpPr>
          <p:nvPr/>
        </p:nvGrpSpPr>
        <p:grpSpPr bwMode="auto">
          <a:xfrm>
            <a:off x="91556" y="1268578"/>
            <a:ext cx="6000750" cy="841375"/>
            <a:chOff x="990" y="1895"/>
            <a:chExt cx="3780" cy="530"/>
          </a:xfrm>
        </p:grpSpPr>
        <p:sp>
          <p:nvSpPr>
            <p:cNvPr id="5" name="AutoShape 3"/>
            <p:cNvSpPr>
              <a:spLocks noChangeAspect="1" noChangeArrowheads="1" noTextEdit="1"/>
            </p:cNvSpPr>
            <p:nvPr/>
          </p:nvSpPr>
          <p:spPr bwMode="auto">
            <a:xfrm>
              <a:off x="990" y="1895"/>
              <a:ext cx="3780" cy="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9221"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90" y="1895"/>
              <a:ext cx="3784" cy="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 name="Afbeelding 5"/>
          <p:cNvPicPr>
            <a:picLocks noChangeAspect="1"/>
          </p:cNvPicPr>
          <p:nvPr/>
        </p:nvPicPr>
        <p:blipFill>
          <a:blip r:embed="rId3"/>
          <a:stretch>
            <a:fillRect/>
          </a:stretch>
        </p:blipFill>
        <p:spPr>
          <a:xfrm>
            <a:off x="91556" y="6600825"/>
            <a:ext cx="3790950" cy="257175"/>
          </a:xfrm>
          <a:prstGeom prst="rect">
            <a:avLst/>
          </a:prstGeom>
        </p:spPr>
      </p:pic>
      <p:grpSp>
        <p:nvGrpSpPr>
          <p:cNvPr id="9" name="Group 8"/>
          <p:cNvGrpSpPr>
            <a:grpSpLocks noChangeAspect="1"/>
          </p:cNvGrpSpPr>
          <p:nvPr/>
        </p:nvGrpSpPr>
        <p:grpSpPr bwMode="auto">
          <a:xfrm>
            <a:off x="5037210" y="1869061"/>
            <a:ext cx="6232525" cy="4731764"/>
            <a:chOff x="917" y="-250"/>
            <a:chExt cx="3926" cy="4820"/>
          </a:xfrm>
        </p:grpSpPr>
        <p:sp>
          <p:nvSpPr>
            <p:cNvPr id="10" name="AutoShape 7"/>
            <p:cNvSpPr>
              <a:spLocks noChangeAspect="1" noChangeArrowheads="1" noTextEdit="1"/>
            </p:cNvSpPr>
            <p:nvPr/>
          </p:nvSpPr>
          <p:spPr bwMode="auto">
            <a:xfrm>
              <a:off x="917" y="-250"/>
              <a:ext cx="3926" cy="4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9225" name="Picture 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17" y="-250"/>
              <a:ext cx="3930" cy="4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3794" name="Picture 2" descr="Afbeeldingsresultaat voor ergospirometr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074" y="2806193"/>
            <a:ext cx="3810000" cy="2857500"/>
          </a:xfrm>
          <a:prstGeom prst="rect">
            <a:avLst/>
          </a:prstGeom>
          <a:noFill/>
          <a:extLst>
            <a:ext uri="{909E8E84-426E-40DD-AFC4-6F175D3DCCD1}">
              <a14:hiddenFill xmlns:a14="http://schemas.microsoft.com/office/drawing/2010/main">
                <a:solidFill>
                  <a:srgbClr val="FFFFFF"/>
                </a:solidFill>
              </a14:hiddenFill>
            </a:ext>
          </a:extLst>
        </p:spPr>
      </p:pic>
      <p:sp>
        <p:nvSpPr>
          <p:cNvPr id="11" name="Titel 1"/>
          <p:cNvSpPr>
            <a:spLocks noGrp="1"/>
          </p:cNvSpPr>
          <p:nvPr>
            <p:ph type="title"/>
          </p:nvPr>
        </p:nvSpPr>
        <p:spPr>
          <a:xfrm>
            <a:off x="0" y="-10700"/>
            <a:ext cx="10515600" cy="1325563"/>
          </a:xfrm>
        </p:spPr>
        <p:txBody>
          <a:bodyPr/>
          <a:lstStyle/>
          <a:p>
            <a:r>
              <a:rPr lang="nl-BE" dirty="0" err="1" smtClean="0"/>
              <a:t>Role</a:t>
            </a:r>
            <a:r>
              <a:rPr lang="nl-BE" dirty="0" smtClean="0"/>
              <a:t> of </a:t>
            </a:r>
            <a:r>
              <a:rPr lang="nl-BE" dirty="0" err="1" smtClean="0"/>
              <a:t>exercise</a:t>
            </a:r>
            <a:r>
              <a:rPr lang="nl-BE" dirty="0" smtClean="0"/>
              <a:t> in </a:t>
            </a:r>
            <a:r>
              <a:rPr lang="nl-BE" dirty="0" err="1" smtClean="0"/>
              <a:t>deconditioning</a:t>
            </a:r>
            <a:endParaRPr lang="en-GB" dirty="0"/>
          </a:p>
        </p:txBody>
      </p:sp>
    </p:spTree>
    <p:extLst>
      <p:ext uri="{BB962C8B-B14F-4D97-AF65-F5344CB8AC3E}">
        <p14:creationId xmlns:p14="http://schemas.microsoft.com/office/powerpoint/2010/main" val="21534986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erelateerde afbeeldi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385990" y="1909400"/>
            <a:ext cx="8662170" cy="4649746"/>
          </a:xfrm>
          <a:prstGeom prst="rect">
            <a:avLst/>
          </a:prstGeom>
          <a:noFill/>
          <a:extLst>
            <a:ext uri="{909E8E84-426E-40DD-AFC4-6F175D3DCCD1}">
              <a14:hiddenFill xmlns:a14="http://schemas.microsoft.com/office/drawing/2010/main">
                <a:solidFill>
                  <a:srgbClr val="FFFFFF"/>
                </a:solidFill>
              </a14:hiddenFill>
            </a:ext>
          </a:extLst>
        </p:spPr>
      </p:pic>
      <p:cxnSp>
        <p:nvCxnSpPr>
          <p:cNvPr id="5" name="Rechte verbindingslijn 4"/>
          <p:cNvCxnSpPr/>
          <p:nvPr/>
        </p:nvCxnSpPr>
        <p:spPr>
          <a:xfrm>
            <a:off x="2332699" y="4297759"/>
            <a:ext cx="6768752" cy="0"/>
          </a:xfrm>
          <a:prstGeom prst="line">
            <a:avLst/>
          </a:prstGeom>
          <a:ln w="47625">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Tekstvak 5"/>
          <p:cNvSpPr txBox="1"/>
          <p:nvPr/>
        </p:nvSpPr>
        <p:spPr>
          <a:xfrm>
            <a:off x="9246996" y="4113093"/>
            <a:ext cx="1375698" cy="369332"/>
          </a:xfrm>
          <a:prstGeom prst="rect">
            <a:avLst/>
          </a:prstGeom>
          <a:noFill/>
        </p:spPr>
        <p:txBody>
          <a:bodyPr wrap="none" rtlCol="0">
            <a:spAutoFit/>
          </a:bodyPr>
          <a:lstStyle/>
          <a:p>
            <a:r>
              <a:rPr lang="nl-BE" b="1" dirty="0" err="1">
                <a:solidFill>
                  <a:srgbClr val="FF0000"/>
                </a:solidFill>
              </a:rPr>
              <a:t>Dependency</a:t>
            </a:r>
            <a:endParaRPr lang="en-GB" b="1" dirty="0">
              <a:solidFill>
                <a:srgbClr val="FF0000"/>
              </a:solidFill>
            </a:endParaRPr>
          </a:p>
        </p:txBody>
      </p:sp>
      <p:pic>
        <p:nvPicPr>
          <p:cNvPr id="9" name="Afbeelding 8"/>
          <p:cNvPicPr>
            <a:picLocks noChangeAspect="1"/>
          </p:cNvPicPr>
          <p:nvPr/>
        </p:nvPicPr>
        <p:blipFill>
          <a:blip r:embed="rId3"/>
          <a:stretch>
            <a:fillRect/>
          </a:stretch>
        </p:blipFill>
        <p:spPr>
          <a:xfrm>
            <a:off x="7211659" y="1855142"/>
            <a:ext cx="648072" cy="648072"/>
          </a:xfrm>
          <a:prstGeom prst="rect">
            <a:avLst/>
          </a:prstGeom>
        </p:spPr>
      </p:pic>
      <p:sp>
        <p:nvSpPr>
          <p:cNvPr id="7" name="Titel 1"/>
          <p:cNvSpPr>
            <a:spLocks noGrp="1"/>
          </p:cNvSpPr>
          <p:nvPr>
            <p:ph type="title"/>
          </p:nvPr>
        </p:nvSpPr>
        <p:spPr>
          <a:xfrm>
            <a:off x="0" y="-10700"/>
            <a:ext cx="10515600" cy="1325563"/>
          </a:xfrm>
        </p:spPr>
        <p:txBody>
          <a:bodyPr/>
          <a:lstStyle/>
          <a:p>
            <a:r>
              <a:rPr lang="nl-BE" dirty="0" err="1" smtClean="0"/>
              <a:t>Role</a:t>
            </a:r>
            <a:r>
              <a:rPr lang="nl-BE" dirty="0" smtClean="0"/>
              <a:t> of </a:t>
            </a:r>
            <a:r>
              <a:rPr lang="nl-BE" dirty="0" err="1" smtClean="0"/>
              <a:t>exercise</a:t>
            </a:r>
            <a:r>
              <a:rPr lang="nl-BE" dirty="0" smtClean="0"/>
              <a:t> in </a:t>
            </a:r>
            <a:r>
              <a:rPr lang="nl-BE" dirty="0" err="1" smtClean="0"/>
              <a:t>deconditioning</a:t>
            </a:r>
            <a:endParaRPr lang="en-GB" dirty="0"/>
          </a:p>
        </p:txBody>
      </p:sp>
    </p:spTree>
    <p:extLst>
      <p:ext uri="{BB962C8B-B14F-4D97-AF65-F5344CB8AC3E}">
        <p14:creationId xmlns:p14="http://schemas.microsoft.com/office/powerpoint/2010/main" val="39772722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s://www.un.org/development/desa/publications/wp-content/uploads/sites/10/2017/06/Age_Graphic.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574006" y="1442491"/>
            <a:ext cx="6687941" cy="5133970"/>
          </a:xfrm>
          <a:prstGeom prst="rect">
            <a:avLst/>
          </a:prstGeom>
          <a:noFill/>
          <a:extLst>
            <a:ext uri="{909E8E84-426E-40DD-AFC4-6F175D3DCCD1}">
              <a14:hiddenFill xmlns:a14="http://schemas.microsoft.com/office/drawing/2010/main">
                <a:solidFill>
                  <a:srgbClr val="FFFFFF"/>
                </a:solidFill>
              </a14:hiddenFill>
            </a:ext>
          </a:extLst>
        </p:spPr>
      </p:pic>
      <p:sp>
        <p:nvSpPr>
          <p:cNvPr id="4" name="Titel 1"/>
          <p:cNvSpPr>
            <a:spLocks noGrp="1"/>
          </p:cNvSpPr>
          <p:nvPr>
            <p:ph type="title"/>
          </p:nvPr>
        </p:nvSpPr>
        <p:spPr>
          <a:xfrm>
            <a:off x="0" y="-10700"/>
            <a:ext cx="10515600" cy="1325563"/>
          </a:xfrm>
        </p:spPr>
        <p:txBody>
          <a:bodyPr/>
          <a:lstStyle/>
          <a:p>
            <a:r>
              <a:rPr lang="nl-BE" dirty="0" err="1" smtClean="0"/>
              <a:t>Role</a:t>
            </a:r>
            <a:r>
              <a:rPr lang="nl-BE" dirty="0" smtClean="0"/>
              <a:t> of </a:t>
            </a:r>
            <a:r>
              <a:rPr lang="nl-BE" dirty="0" err="1" smtClean="0"/>
              <a:t>exercise</a:t>
            </a:r>
            <a:r>
              <a:rPr lang="nl-BE" dirty="0" smtClean="0"/>
              <a:t> in </a:t>
            </a:r>
            <a:r>
              <a:rPr lang="nl-BE" dirty="0" err="1" smtClean="0"/>
              <a:t>deconditioning</a:t>
            </a:r>
            <a:endParaRPr lang="en-GB" dirty="0"/>
          </a:p>
        </p:txBody>
      </p:sp>
    </p:spTree>
    <p:extLst>
      <p:ext uri="{BB962C8B-B14F-4D97-AF65-F5344CB8AC3E}">
        <p14:creationId xmlns:p14="http://schemas.microsoft.com/office/powerpoint/2010/main" val="14417453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a:grpSpLocks noChangeAspect="1"/>
          </p:cNvGrpSpPr>
          <p:nvPr/>
        </p:nvGrpSpPr>
        <p:grpSpPr bwMode="auto">
          <a:xfrm>
            <a:off x="85925" y="6668116"/>
            <a:ext cx="1574800" cy="127000"/>
            <a:chOff x="2384" y="2120"/>
            <a:chExt cx="992" cy="80"/>
          </a:xfrm>
        </p:grpSpPr>
        <p:sp>
          <p:nvSpPr>
            <p:cNvPr id="9" name="AutoShape 7"/>
            <p:cNvSpPr>
              <a:spLocks noChangeAspect="1" noChangeArrowheads="1" noTextEdit="1"/>
            </p:cNvSpPr>
            <p:nvPr/>
          </p:nvSpPr>
          <p:spPr bwMode="auto">
            <a:xfrm>
              <a:off x="2384" y="2120"/>
              <a:ext cx="992"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3081" name="Picture 9"/>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384" y="2120"/>
              <a:ext cx="996"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12"/>
          <p:cNvGrpSpPr>
            <a:grpSpLocks noChangeAspect="1"/>
          </p:cNvGrpSpPr>
          <p:nvPr/>
        </p:nvGrpSpPr>
        <p:grpSpPr bwMode="auto">
          <a:xfrm>
            <a:off x="6173287" y="1552399"/>
            <a:ext cx="5772807" cy="5180461"/>
            <a:chOff x="1194" y="647"/>
            <a:chExt cx="3372" cy="3026"/>
          </a:xfrm>
        </p:grpSpPr>
        <p:sp>
          <p:nvSpPr>
            <p:cNvPr id="12" name="AutoShape 11"/>
            <p:cNvSpPr>
              <a:spLocks noChangeAspect="1" noChangeArrowheads="1" noTextEdit="1"/>
            </p:cNvSpPr>
            <p:nvPr/>
          </p:nvSpPr>
          <p:spPr bwMode="auto">
            <a:xfrm>
              <a:off x="1194" y="647"/>
              <a:ext cx="3372" cy="3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3085" name="Picture 1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94" y="647"/>
              <a:ext cx="3376" cy="3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16"/>
          <p:cNvGrpSpPr>
            <a:grpSpLocks noChangeAspect="1"/>
          </p:cNvGrpSpPr>
          <p:nvPr/>
        </p:nvGrpSpPr>
        <p:grpSpPr bwMode="auto">
          <a:xfrm>
            <a:off x="0" y="1282197"/>
            <a:ext cx="5976664" cy="747426"/>
            <a:chOff x="705" y="1888"/>
            <a:chExt cx="4350" cy="544"/>
          </a:xfrm>
        </p:grpSpPr>
        <p:sp>
          <p:nvSpPr>
            <p:cNvPr id="15" name="AutoShape 15"/>
            <p:cNvSpPr>
              <a:spLocks noChangeAspect="1" noChangeArrowheads="1" noTextEdit="1"/>
            </p:cNvSpPr>
            <p:nvPr/>
          </p:nvSpPr>
          <p:spPr bwMode="auto">
            <a:xfrm>
              <a:off x="705" y="1888"/>
              <a:ext cx="4350"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3089" name="Picture 17"/>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05" y="1888"/>
              <a:ext cx="4354" cy="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5842" name="Picture 2" descr="Gerelateerde afbeeld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4690" y="2651299"/>
            <a:ext cx="4361085" cy="2844926"/>
          </a:xfrm>
          <a:prstGeom prst="rect">
            <a:avLst/>
          </a:prstGeom>
          <a:noFill/>
          <a:extLst>
            <a:ext uri="{909E8E84-426E-40DD-AFC4-6F175D3DCCD1}">
              <a14:hiddenFill xmlns:a14="http://schemas.microsoft.com/office/drawing/2010/main">
                <a:solidFill>
                  <a:srgbClr val="FFFFFF"/>
                </a:solidFill>
              </a14:hiddenFill>
            </a:ext>
          </a:extLst>
        </p:spPr>
      </p:pic>
      <p:sp>
        <p:nvSpPr>
          <p:cNvPr id="13" name="Titel 1"/>
          <p:cNvSpPr>
            <a:spLocks noGrp="1"/>
          </p:cNvSpPr>
          <p:nvPr>
            <p:ph type="title"/>
          </p:nvPr>
        </p:nvSpPr>
        <p:spPr>
          <a:xfrm>
            <a:off x="0" y="-10700"/>
            <a:ext cx="10515600" cy="1325563"/>
          </a:xfrm>
        </p:spPr>
        <p:txBody>
          <a:bodyPr/>
          <a:lstStyle/>
          <a:p>
            <a:r>
              <a:rPr lang="nl-BE" dirty="0" err="1" smtClean="0"/>
              <a:t>Economic</a:t>
            </a:r>
            <a:r>
              <a:rPr lang="nl-BE" dirty="0" smtClean="0"/>
              <a:t> impact of </a:t>
            </a:r>
            <a:r>
              <a:rPr lang="nl-BE" dirty="0" err="1" smtClean="0"/>
              <a:t>exercise</a:t>
            </a:r>
            <a:endParaRPr lang="en-GB" dirty="0"/>
          </a:p>
        </p:txBody>
      </p:sp>
      <p:cxnSp>
        <p:nvCxnSpPr>
          <p:cNvPr id="16" name="Rechte verbindingslijn 15"/>
          <p:cNvCxnSpPr/>
          <p:nvPr/>
        </p:nvCxnSpPr>
        <p:spPr>
          <a:xfrm flipV="1">
            <a:off x="8038681" y="2823587"/>
            <a:ext cx="2476919" cy="1004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7" name="Rechte verbindingslijn 16"/>
          <p:cNvCxnSpPr/>
          <p:nvPr/>
        </p:nvCxnSpPr>
        <p:spPr>
          <a:xfrm flipV="1">
            <a:off x="7075714" y="1671406"/>
            <a:ext cx="641420" cy="1674"/>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3408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0168" y="1302818"/>
            <a:ext cx="7278235" cy="5449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el 1"/>
          <p:cNvSpPr>
            <a:spLocks noGrp="1"/>
          </p:cNvSpPr>
          <p:nvPr>
            <p:ph type="title"/>
          </p:nvPr>
        </p:nvSpPr>
        <p:spPr>
          <a:xfrm>
            <a:off x="0" y="0"/>
            <a:ext cx="10515600" cy="1325563"/>
          </a:xfrm>
        </p:spPr>
        <p:txBody>
          <a:bodyPr/>
          <a:lstStyle/>
          <a:p>
            <a:r>
              <a:rPr lang="nl-BE" dirty="0" err="1" smtClean="0"/>
              <a:t>Role</a:t>
            </a:r>
            <a:r>
              <a:rPr lang="nl-BE" dirty="0" smtClean="0"/>
              <a:t> of </a:t>
            </a:r>
            <a:r>
              <a:rPr lang="nl-BE" dirty="0" err="1" smtClean="0"/>
              <a:t>exercise</a:t>
            </a:r>
            <a:r>
              <a:rPr lang="nl-BE" dirty="0" smtClean="0"/>
              <a:t> in </a:t>
            </a:r>
            <a:r>
              <a:rPr lang="nl-BE" dirty="0" err="1" smtClean="0"/>
              <a:t>coronary</a:t>
            </a:r>
            <a:r>
              <a:rPr lang="nl-BE" dirty="0" smtClean="0"/>
              <a:t> </a:t>
            </a:r>
            <a:r>
              <a:rPr lang="nl-BE" dirty="0" err="1" smtClean="0"/>
              <a:t>artery</a:t>
            </a:r>
            <a:r>
              <a:rPr lang="nl-BE" dirty="0" smtClean="0"/>
              <a:t> </a:t>
            </a:r>
            <a:r>
              <a:rPr lang="nl-BE" dirty="0" err="1" smtClean="0"/>
              <a:t>disease</a:t>
            </a:r>
            <a:endParaRPr lang="en-GB" dirty="0"/>
          </a:p>
        </p:txBody>
      </p:sp>
    </p:spTree>
    <p:extLst>
      <p:ext uri="{BB962C8B-B14F-4D97-AF65-F5344CB8AC3E}">
        <p14:creationId xmlns:p14="http://schemas.microsoft.com/office/powerpoint/2010/main" val="41493640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bwMode="auto">
          <a:xfrm>
            <a:off x="93663" y="1294001"/>
            <a:ext cx="5006975" cy="1612900"/>
            <a:chOff x="1303" y="1652"/>
            <a:chExt cx="3154" cy="1016"/>
          </a:xfrm>
        </p:grpSpPr>
        <p:sp>
          <p:nvSpPr>
            <p:cNvPr id="6" name="AutoShape 3"/>
            <p:cNvSpPr>
              <a:spLocks noChangeAspect="1" noChangeArrowheads="1" noTextEdit="1"/>
            </p:cNvSpPr>
            <p:nvPr/>
          </p:nvSpPr>
          <p:spPr bwMode="auto">
            <a:xfrm>
              <a:off x="1303" y="1652"/>
              <a:ext cx="3154"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9461"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303" y="1652"/>
              <a:ext cx="3158" cy="1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Afbeelding 6"/>
          <p:cNvPicPr>
            <a:picLocks noChangeAspect="1"/>
          </p:cNvPicPr>
          <p:nvPr/>
        </p:nvPicPr>
        <p:blipFill>
          <a:blip r:embed="rId3"/>
          <a:stretch>
            <a:fillRect/>
          </a:stretch>
        </p:blipFill>
        <p:spPr>
          <a:xfrm>
            <a:off x="0" y="6361015"/>
            <a:ext cx="1043608" cy="483832"/>
          </a:xfrm>
          <a:prstGeom prst="rect">
            <a:avLst/>
          </a:prstGeom>
        </p:spPr>
      </p:pic>
      <p:grpSp>
        <p:nvGrpSpPr>
          <p:cNvPr id="15" name="Group 16"/>
          <p:cNvGrpSpPr>
            <a:grpSpLocks noChangeAspect="1"/>
          </p:cNvGrpSpPr>
          <p:nvPr/>
        </p:nvGrpSpPr>
        <p:grpSpPr bwMode="auto">
          <a:xfrm>
            <a:off x="5017582" y="2191268"/>
            <a:ext cx="6953250" cy="4411663"/>
            <a:chOff x="729" y="1128"/>
            <a:chExt cx="4380" cy="2779"/>
          </a:xfrm>
        </p:grpSpPr>
        <p:sp>
          <p:nvSpPr>
            <p:cNvPr id="16" name="AutoShape 15"/>
            <p:cNvSpPr>
              <a:spLocks noChangeAspect="1" noChangeArrowheads="1" noTextEdit="1"/>
            </p:cNvSpPr>
            <p:nvPr/>
          </p:nvSpPr>
          <p:spPr bwMode="auto">
            <a:xfrm>
              <a:off x="729" y="1128"/>
              <a:ext cx="4380" cy="2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9473" name="Picture 17"/>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9" y="1128"/>
              <a:ext cx="4384" cy="2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itel 1"/>
          <p:cNvSpPr>
            <a:spLocks noGrp="1"/>
          </p:cNvSpPr>
          <p:nvPr>
            <p:ph type="title"/>
          </p:nvPr>
        </p:nvSpPr>
        <p:spPr>
          <a:xfrm>
            <a:off x="0" y="0"/>
            <a:ext cx="10515600" cy="1325563"/>
          </a:xfrm>
        </p:spPr>
        <p:txBody>
          <a:bodyPr/>
          <a:lstStyle/>
          <a:p>
            <a:r>
              <a:rPr lang="nl-BE" dirty="0" err="1" smtClean="0"/>
              <a:t>Role</a:t>
            </a:r>
            <a:r>
              <a:rPr lang="nl-BE" dirty="0" smtClean="0"/>
              <a:t> of </a:t>
            </a:r>
            <a:r>
              <a:rPr lang="nl-BE" dirty="0" err="1" smtClean="0"/>
              <a:t>exercise</a:t>
            </a:r>
            <a:r>
              <a:rPr lang="nl-BE" dirty="0" smtClean="0"/>
              <a:t> in </a:t>
            </a:r>
            <a:r>
              <a:rPr lang="nl-BE" dirty="0" err="1" smtClean="0"/>
              <a:t>coronary</a:t>
            </a:r>
            <a:r>
              <a:rPr lang="nl-BE" dirty="0" smtClean="0"/>
              <a:t> </a:t>
            </a:r>
            <a:r>
              <a:rPr lang="nl-BE" dirty="0" err="1" smtClean="0"/>
              <a:t>artery</a:t>
            </a:r>
            <a:r>
              <a:rPr lang="nl-BE" dirty="0" smtClean="0"/>
              <a:t> </a:t>
            </a:r>
            <a:r>
              <a:rPr lang="nl-BE" dirty="0" err="1" smtClean="0"/>
              <a:t>disease</a:t>
            </a:r>
            <a:endParaRPr lang="en-GB" dirty="0"/>
          </a:p>
        </p:txBody>
      </p:sp>
    </p:spTree>
    <p:extLst>
      <p:ext uri="{BB962C8B-B14F-4D97-AF65-F5344CB8AC3E}">
        <p14:creationId xmlns:p14="http://schemas.microsoft.com/office/powerpoint/2010/main" val="36278777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8"/>
          <p:cNvGrpSpPr>
            <a:grpSpLocks noChangeAspect="1"/>
          </p:cNvGrpSpPr>
          <p:nvPr/>
        </p:nvGrpSpPr>
        <p:grpSpPr bwMode="auto">
          <a:xfrm>
            <a:off x="60010" y="1271840"/>
            <a:ext cx="6581775" cy="758825"/>
            <a:chOff x="807" y="1921"/>
            <a:chExt cx="4146" cy="478"/>
          </a:xfrm>
        </p:grpSpPr>
        <p:sp>
          <p:nvSpPr>
            <p:cNvPr id="8" name="AutoShape 7"/>
            <p:cNvSpPr>
              <a:spLocks noChangeAspect="1" noChangeArrowheads="1" noTextEdit="1"/>
            </p:cNvSpPr>
            <p:nvPr/>
          </p:nvSpPr>
          <p:spPr bwMode="auto">
            <a:xfrm>
              <a:off x="807" y="1921"/>
              <a:ext cx="4146" cy="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57" name="Picture 9"/>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07" y="1921"/>
              <a:ext cx="4150" cy="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Afbeelding 11"/>
          <p:cNvPicPr>
            <a:picLocks noChangeAspect="1"/>
          </p:cNvPicPr>
          <p:nvPr/>
        </p:nvPicPr>
        <p:blipFill>
          <a:blip r:embed="rId3"/>
          <a:stretch>
            <a:fillRect/>
          </a:stretch>
        </p:blipFill>
        <p:spPr>
          <a:xfrm>
            <a:off x="0" y="6591200"/>
            <a:ext cx="1969875" cy="266800"/>
          </a:xfrm>
          <a:prstGeom prst="rect">
            <a:avLst/>
          </a:prstGeom>
        </p:spPr>
      </p:pic>
      <p:grpSp>
        <p:nvGrpSpPr>
          <p:cNvPr id="16" name="Group 12"/>
          <p:cNvGrpSpPr>
            <a:grpSpLocks noChangeAspect="1"/>
          </p:cNvGrpSpPr>
          <p:nvPr/>
        </p:nvGrpSpPr>
        <p:grpSpPr bwMode="auto">
          <a:xfrm>
            <a:off x="4678433" y="2406902"/>
            <a:ext cx="6861175" cy="3787775"/>
            <a:chOff x="719" y="967"/>
            <a:chExt cx="4322" cy="2386"/>
          </a:xfrm>
        </p:grpSpPr>
        <p:sp>
          <p:nvSpPr>
            <p:cNvPr id="17" name="AutoShape 11"/>
            <p:cNvSpPr>
              <a:spLocks noChangeAspect="1" noChangeArrowheads="1" noTextEdit="1"/>
            </p:cNvSpPr>
            <p:nvPr/>
          </p:nvSpPr>
          <p:spPr bwMode="auto">
            <a:xfrm>
              <a:off x="719" y="967"/>
              <a:ext cx="4322" cy="2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61" name="Picture 1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9" y="967"/>
              <a:ext cx="4326" cy="2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roup 16"/>
          <p:cNvGrpSpPr>
            <a:grpSpLocks noChangeAspect="1"/>
          </p:cNvGrpSpPr>
          <p:nvPr/>
        </p:nvGrpSpPr>
        <p:grpSpPr bwMode="auto">
          <a:xfrm>
            <a:off x="4843533" y="2413252"/>
            <a:ext cx="6696075" cy="3794125"/>
            <a:chOff x="771" y="965"/>
            <a:chExt cx="4218" cy="2390"/>
          </a:xfrm>
        </p:grpSpPr>
        <p:sp>
          <p:nvSpPr>
            <p:cNvPr id="20" name="AutoShape 15"/>
            <p:cNvSpPr>
              <a:spLocks noChangeAspect="1" noChangeArrowheads="1" noTextEdit="1"/>
            </p:cNvSpPr>
            <p:nvPr/>
          </p:nvSpPr>
          <p:spPr bwMode="auto">
            <a:xfrm>
              <a:off x="771" y="965"/>
              <a:ext cx="4218" cy="2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65" name="Picture 17"/>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71" y="965"/>
              <a:ext cx="4222" cy="2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9698" name="Picture 2" descr="Afbeeldingsresultaat voor inspiratory muscle training"/>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1889337" y="3433547"/>
            <a:ext cx="1561916" cy="1484784"/>
          </a:xfrm>
          <a:prstGeom prst="rect">
            <a:avLst/>
          </a:prstGeom>
          <a:noFill/>
          <a:extLst>
            <a:ext uri="{909E8E84-426E-40DD-AFC4-6F175D3DCCD1}">
              <a14:hiddenFill xmlns:a14="http://schemas.microsoft.com/office/drawing/2010/main">
                <a:solidFill>
                  <a:srgbClr val="FFFFFF"/>
                </a:solidFill>
              </a14:hiddenFill>
            </a:ext>
          </a:extLst>
        </p:spPr>
      </p:pic>
      <p:sp>
        <p:nvSpPr>
          <p:cNvPr id="13" name="Titel 1"/>
          <p:cNvSpPr>
            <a:spLocks noGrp="1"/>
          </p:cNvSpPr>
          <p:nvPr>
            <p:ph type="title"/>
          </p:nvPr>
        </p:nvSpPr>
        <p:spPr>
          <a:xfrm>
            <a:off x="0" y="0"/>
            <a:ext cx="10515600" cy="1325563"/>
          </a:xfrm>
        </p:spPr>
        <p:txBody>
          <a:bodyPr/>
          <a:lstStyle/>
          <a:p>
            <a:r>
              <a:rPr lang="nl-BE" dirty="0" err="1" smtClean="0"/>
              <a:t>Role</a:t>
            </a:r>
            <a:r>
              <a:rPr lang="nl-BE" dirty="0" smtClean="0"/>
              <a:t> of </a:t>
            </a:r>
            <a:r>
              <a:rPr lang="nl-BE" dirty="0" err="1" smtClean="0"/>
              <a:t>exercise</a:t>
            </a:r>
            <a:r>
              <a:rPr lang="nl-BE" dirty="0" smtClean="0"/>
              <a:t> in </a:t>
            </a:r>
            <a:r>
              <a:rPr lang="nl-BE" dirty="0" err="1" smtClean="0"/>
              <a:t>coronary</a:t>
            </a:r>
            <a:r>
              <a:rPr lang="nl-BE" dirty="0" smtClean="0"/>
              <a:t> </a:t>
            </a:r>
            <a:r>
              <a:rPr lang="nl-BE" dirty="0" err="1" smtClean="0"/>
              <a:t>artery</a:t>
            </a:r>
            <a:r>
              <a:rPr lang="nl-BE" dirty="0" smtClean="0"/>
              <a:t> </a:t>
            </a:r>
            <a:r>
              <a:rPr lang="nl-BE" dirty="0" err="1" smtClean="0"/>
              <a:t>disease</a:t>
            </a:r>
            <a:endParaRPr lang="en-GB" dirty="0"/>
          </a:p>
        </p:txBody>
      </p:sp>
    </p:spTree>
    <p:extLst>
      <p:ext uri="{BB962C8B-B14F-4D97-AF65-F5344CB8AC3E}">
        <p14:creationId xmlns:p14="http://schemas.microsoft.com/office/powerpoint/2010/main" val="1871484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stretch>
            <a:fillRect/>
          </a:stretch>
        </p:blipFill>
        <p:spPr>
          <a:xfrm>
            <a:off x="63364" y="1328965"/>
            <a:ext cx="5181148" cy="784256"/>
          </a:xfrm>
          <a:prstGeom prst="rect">
            <a:avLst/>
          </a:prstGeom>
        </p:spPr>
      </p:pic>
      <p:pic>
        <p:nvPicPr>
          <p:cNvPr id="5" name="Afbeelding 4"/>
          <p:cNvPicPr>
            <a:picLocks noChangeAspect="1"/>
          </p:cNvPicPr>
          <p:nvPr/>
        </p:nvPicPr>
        <p:blipFill>
          <a:blip r:embed="rId3"/>
          <a:stretch>
            <a:fillRect/>
          </a:stretch>
        </p:blipFill>
        <p:spPr>
          <a:xfrm>
            <a:off x="63364" y="6710687"/>
            <a:ext cx="1622250" cy="156600"/>
          </a:xfrm>
          <a:prstGeom prst="rect">
            <a:avLst/>
          </a:prstGeom>
        </p:spPr>
      </p:pic>
      <p:sp>
        <p:nvSpPr>
          <p:cNvPr id="9" name="Titel 1"/>
          <p:cNvSpPr>
            <a:spLocks noGrp="1"/>
          </p:cNvSpPr>
          <p:nvPr>
            <p:ph type="title"/>
          </p:nvPr>
        </p:nvSpPr>
        <p:spPr>
          <a:xfrm>
            <a:off x="0" y="0"/>
            <a:ext cx="10515600" cy="1325563"/>
          </a:xfrm>
        </p:spPr>
        <p:txBody>
          <a:bodyPr/>
          <a:lstStyle/>
          <a:p>
            <a:r>
              <a:rPr lang="nl-BE" dirty="0" err="1" smtClean="0"/>
              <a:t>Role</a:t>
            </a:r>
            <a:r>
              <a:rPr lang="nl-BE" dirty="0" smtClean="0"/>
              <a:t> of </a:t>
            </a:r>
            <a:r>
              <a:rPr lang="nl-BE" dirty="0" err="1" smtClean="0"/>
              <a:t>exercise</a:t>
            </a:r>
            <a:r>
              <a:rPr lang="nl-BE" dirty="0" smtClean="0"/>
              <a:t> in </a:t>
            </a:r>
            <a:r>
              <a:rPr lang="nl-BE" dirty="0" err="1" smtClean="0"/>
              <a:t>coronary</a:t>
            </a:r>
            <a:r>
              <a:rPr lang="nl-BE" dirty="0" smtClean="0"/>
              <a:t> </a:t>
            </a:r>
            <a:r>
              <a:rPr lang="nl-BE" dirty="0" err="1" smtClean="0"/>
              <a:t>artery</a:t>
            </a:r>
            <a:r>
              <a:rPr lang="nl-BE" dirty="0" smtClean="0"/>
              <a:t> </a:t>
            </a:r>
            <a:r>
              <a:rPr lang="nl-BE" dirty="0" err="1" smtClean="0"/>
              <a:t>disease</a:t>
            </a:r>
            <a:endParaRPr lang="en-GB" dirty="0"/>
          </a:p>
        </p:txBody>
      </p:sp>
      <p:pic>
        <p:nvPicPr>
          <p:cNvPr id="9218" name="Picture 2" descr="Gerelateerde afbeeld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9881" y="2880017"/>
            <a:ext cx="2870197" cy="2870197"/>
          </a:xfrm>
          <a:prstGeom prst="rect">
            <a:avLst/>
          </a:prstGeom>
          <a:noFill/>
          <a:extLst>
            <a:ext uri="{909E8E84-426E-40DD-AFC4-6F175D3DCCD1}">
              <a14:hiddenFill xmlns:a14="http://schemas.microsoft.com/office/drawing/2010/main">
                <a:solidFill>
                  <a:srgbClr val="FFFFFF"/>
                </a:solidFill>
              </a14:hiddenFill>
            </a:ext>
          </a:extLst>
        </p:spPr>
      </p:pic>
      <p:pic>
        <p:nvPicPr>
          <p:cNvPr id="8199" name="Picture 7" descr="Afbeeldingsresultaat voor muscle electrostimulation ic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9881" y="3091153"/>
            <a:ext cx="2762250" cy="2447926"/>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Afbeeldingsresultaat voor comatose patien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91300" y="3171420"/>
            <a:ext cx="4224300" cy="211215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4"/>
          <p:cNvGrpSpPr>
            <a:grpSpLocks noChangeAspect="1"/>
          </p:cNvGrpSpPr>
          <p:nvPr/>
        </p:nvGrpSpPr>
        <p:grpSpPr bwMode="auto">
          <a:xfrm>
            <a:off x="5986708" y="1945212"/>
            <a:ext cx="4929187" cy="3957637"/>
            <a:chOff x="229" y="1253"/>
            <a:chExt cx="3105" cy="2493"/>
          </a:xfrm>
        </p:grpSpPr>
        <p:sp>
          <p:nvSpPr>
            <p:cNvPr id="8" name="AutoShape 3"/>
            <p:cNvSpPr>
              <a:spLocks noChangeAspect="1" noChangeArrowheads="1" noTextEdit="1"/>
            </p:cNvSpPr>
            <p:nvPr/>
          </p:nvSpPr>
          <p:spPr bwMode="auto">
            <a:xfrm>
              <a:off x="229" y="1253"/>
              <a:ext cx="3105" cy="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8197" name="Picture 5"/>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229" y="1253"/>
              <a:ext cx="3111" cy="2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Rechthoek 10"/>
          <p:cNvSpPr/>
          <p:nvPr/>
        </p:nvSpPr>
        <p:spPr>
          <a:xfrm>
            <a:off x="7134328" y="2682485"/>
            <a:ext cx="1316336" cy="1979949"/>
          </a:xfrm>
          <a:prstGeom prst="rect">
            <a:avLst/>
          </a:prstGeom>
          <a:solidFill>
            <a:srgbClr val="FF0000">
              <a:alpha val="6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hthoek 11"/>
          <p:cNvSpPr/>
          <p:nvPr/>
        </p:nvSpPr>
        <p:spPr>
          <a:xfrm>
            <a:off x="8824964" y="1945212"/>
            <a:ext cx="1316336" cy="1979949"/>
          </a:xfrm>
          <a:prstGeom prst="rect">
            <a:avLst/>
          </a:prstGeom>
          <a:solidFill>
            <a:schemeClr val="accent6">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6688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9"/>
                                        </p:tgtEl>
                                        <p:attrNameLst>
                                          <p:attrName>style.visibility</p:attrName>
                                        </p:attrNameLst>
                                      </p:cBhvr>
                                      <p:to>
                                        <p:strVal val="visible"/>
                                      </p:to>
                                    </p:set>
                                    <p:animEffect transition="in" filter="fade">
                                      <p:cBhvr>
                                        <p:cTn id="7" dur="500"/>
                                        <p:tgtEl>
                                          <p:spTgt spid="819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a:grpSpLocks noChangeAspect="1"/>
          </p:cNvGrpSpPr>
          <p:nvPr/>
        </p:nvGrpSpPr>
        <p:grpSpPr bwMode="auto">
          <a:xfrm>
            <a:off x="5645342" y="2249427"/>
            <a:ext cx="5676900" cy="2924175"/>
            <a:chOff x="1092" y="1239"/>
            <a:chExt cx="3576" cy="1842"/>
          </a:xfrm>
        </p:grpSpPr>
        <p:sp>
          <p:nvSpPr>
            <p:cNvPr id="10" name="AutoShape 7"/>
            <p:cNvSpPr>
              <a:spLocks noChangeAspect="1" noChangeArrowheads="1" noTextEdit="1"/>
            </p:cNvSpPr>
            <p:nvPr/>
          </p:nvSpPr>
          <p:spPr bwMode="auto">
            <a:xfrm>
              <a:off x="1092" y="1239"/>
              <a:ext cx="3576" cy="1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489" name="Picture 9"/>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92" y="1239"/>
              <a:ext cx="3580" cy="1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Group 16"/>
          <p:cNvGrpSpPr>
            <a:grpSpLocks noChangeAspect="1"/>
          </p:cNvGrpSpPr>
          <p:nvPr/>
        </p:nvGrpSpPr>
        <p:grpSpPr bwMode="auto">
          <a:xfrm>
            <a:off x="5667567" y="5282417"/>
            <a:ext cx="5632450" cy="1120775"/>
            <a:chOff x="1106" y="1807"/>
            <a:chExt cx="3548" cy="706"/>
          </a:xfrm>
        </p:grpSpPr>
        <p:sp>
          <p:nvSpPr>
            <p:cNvPr id="16" name="AutoShape 15"/>
            <p:cNvSpPr>
              <a:spLocks noChangeAspect="1" noChangeArrowheads="1" noTextEdit="1"/>
            </p:cNvSpPr>
            <p:nvPr/>
          </p:nvSpPr>
          <p:spPr bwMode="auto">
            <a:xfrm>
              <a:off x="1106" y="1807"/>
              <a:ext cx="3548" cy="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497" name="Picture 17"/>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106" y="1807"/>
              <a:ext cx="3552" cy="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oup 4"/>
          <p:cNvGrpSpPr>
            <a:grpSpLocks noChangeAspect="1"/>
          </p:cNvGrpSpPr>
          <p:nvPr/>
        </p:nvGrpSpPr>
        <p:grpSpPr bwMode="auto">
          <a:xfrm>
            <a:off x="84285" y="1264881"/>
            <a:ext cx="5385931" cy="1245178"/>
            <a:chOff x="873" y="1696"/>
            <a:chExt cx="4014" cy="928"/>
          </a:xfrm>
        </p:grpSpPr>
        <p:sp>
          <p:nvSpPr>
            <p:cNvPr id="13" name="AutoShape 3"/>
            <p:cNvSpPr>
              <a:spLocks noChangeAspect="1" noChangeArrowheads="1" noTextEdit="1"/>
            </p:cNvSpPr>
            <p:nvPr/>
          </p:nvSpPr>
          <p:spPr bwMode="auto">
            <a:xfrm>
              <a:off x="873" y="1696"/>
              <a:ext cx="4014" cy="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4" name="Picture 5"/>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873" y="1696"/>
              <a:ext cx="4018" cy="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7" name="Afbeelding 16"/>
          <p:cNvPicPr>
            <a:picLocks noChangeAspect="1"/>
          </p:cNvPicPr>
          <p:nvPr/>
        </p:nvPicPr>
        <p:blipFill>
          <a:blip r:embed="rId5"/>
          <a:stretch>
            <a:fillRect/>
          </a:stretch>
        </p:blipFill>
        <p:spPr>
          <a:xfrm>
            <a:off x="0" y="6634747"/>
            <a:ext cx="4853683" cy="223253"/>
          </a:xfrm>
          <a:prstGeom prst="rect">
            <a:avLst/>
          </a:prstGeom>
        </p:spPr>
      </p:pic>
      <p:sp>
        <p:nvSpPr>
          <p:cNvPr id="18" name="Titel 1"/>
          <p:cNvSpPr>
            <a:spLocks noGrp="1"/>
          </p:cNvSpPr>
          <p:nvPr>
            <p:ph type="title"/>
          </p:nvPr>
        </p:nvSpPr>
        <p:spPr>
          <a:xfrm>
            <a:off x="0" y="0"/>
            <a:ext cx="10515600" cy="1325563"/>
          </a:xfrm>
        </p:spPr>
        <p:txBody>
          <a:bodyPr/>
          <a:lstStyle/>
          <a:p>
            <a:r>
              <a:rPr lang="nl-BE" dirty="0" err="1" smtClean="0"/>
              <a:t>Role</a:t>
            </a:r>
            <a:r>
              <a:rPr lang="nl-BE" dirty="0" smtClean="0"/>
              <a:t> of </a:t>
            </a:r>
            <a:r>
              <a:rPr lang="nl-BE" dirty="0" err="1" smtClean="0"/>
              <a:t>exercise</a:t>
            </a:r>
            <a:r>
              <a:rPr lang="nl-BE" dirty="0" smtClean="0"/>
              <a:t> in </a:t>
            </a:r>
            <a:r>
              <a:rPr lang="nl-BE" dirty="0" err="1" smtClean="0"/>
              <a:t>heart</a:t>
            </a:r>
            <a:r>
              <a:rPr lang="nl-BE" dirty="0" smtClean="0"/>
              <a:t> failure</a:t>
            </a:r>
            <a:endParaRPr lang="en-GB" dirty="0"/>
          </a:p>
        </p:txBody>
      </p:sp>
      <p:pic>
        <p:nvPicPr>
          <p:cNvPr id="12290" name="Picture 2" descr="Afbeeldingsresultaat voor rehabilitation heart failur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945" y="3105306"/>
            <a:ext cx="3743325" cy="2495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17075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
          <p:cNvGrpSpPr>
            <a:grpSpLocks noChangeAspect="1"/>
          </p:cNvGrpSpPr>
          <p:nvPr/>
        </p:nvGrpSpPr>
        <p:grpSpPr bwMode="auto">
          <a:xfrm>
            <a:off x="5699115" y="2510059"/>
            <a:ext cx="5746750" cy="4054475"/>
            <a:chOff x="1070" y="883"/>
            <a:chExt cx="3620" cy="2554"/>
          </a:xfrm>
        </p:grpSpPr>
        <p:sp>
          <p:nvSpPr>
            <p:cNvPr id="4" name="AutoShape 3"/>
            <p:cNvSpPr>
              <a:spLocks noChangeAspect="1" noChangeArrowheads="1" noTextEdit="1"/>
            </p:cNvSpPr>
            <p:nvPr/>
          </p:nvSpPr>
          <p:spPr bwMode="auto">
            <a:xfrm>
              <a:off x="1070" y="883"/>
              <a:ext cx="3620" cy="2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1509" name="Picture 5"/>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70" y="883"/>
              <a:ext cx="3624" cy="2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4"/>
          <p:cNvGrpSpPr>
            <a:grpSpLocks noChangeAspect="1"/>
          </p:cNvGrpSpPr>
          <p:nvPr/>
        </p:nvGrpSpPr>
        <p:grpSpPr bwMode="auto">
          <a:xfrm>
            <a:off x="84285" y="1264881"/>
            <a:ext cx="5385931" cy="1245178"/>
            <a:chOff x="873" y="1696"/>
            <a:chExt cx="4014" cy="928"/>
          </a:xfrm>
        </p:grpSpPr>
        <p:sp>
          <p:nvSpPr>
            <p:cNvPr id="10" name="AutoShape 3"/>
            <p:cNvSpPr>
              <a:spLocks noChangeAspect="1" noChangeArrowheads="1" noTextEdit="1"/>
            </p:cNvSpPr>
            <p:nvPr/>
          </p:nvSpPr>
          <p:spPr bwMode="auto">
            <a:xfrm>
              <a:off x="873" y="1696"/>
              <a:ext cx="4014" cy="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1" name="Picture 5"/>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873" y="1696"/>
              <a:ext cx="4018" cy="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Afbeelding 11"/>
          <p:cNvPicPr>
            <a:picLocks noChangeAspect="1"/>
          </p:cNvPicPr>
          <p:nvPr/>
        </p:nvPicPr>
        <p:blipFill>
          <a:blip r:embed="rId4"/>
          <a:stretch>
            <a:fillRect/>
          </a:stretch>
        </p:blipFill>
        <p:spPr>
          <a:xfrm>
            <a:off x="0" y="6634747"/>
            <a:ext cx="4853683" cy="223253"/>
          </a:xfrm>
          <a:prstGeom prst="rect">
            <a:avLst/>
          </a:prstGeom>
        </p:spPr>
      </p:pic>
      <p:sp>
        <p:nvSpPr>
          <p:cNvPr id="13" name="Titel 1"/>
          <p:cNvSpPr>
            <a:spLocks noGrp="1"/>
          </p:cNvSpPr>
          <p:nvPr>
            <p:ph type="title"/>
          </p:nvPr>
        </p:nvSpPr>
        <p:spPr>
          <a:xfrm>
            <a:off x="0" y="0"/>
            <a:ext cx="10515600" cy="1325563"/>
          </a:xfrm>
        </p:spPr>
        <p:txBody>
          <a:bodyPr/>
          <a:lstStyle/>
          <a:p>
            <a:r>
              <a:rPr lang="nl-BE" dirty="0" err="1" smtClean="0"/>
              <a:t>Role</a:t>
            </a:r>
            <a:r>
              <a:rPr lang="nl-BE" dirty="0" smtClean="0"/>
              <a:t> of </a:t>
            </a:r>
            <a:r>
              <a:rPr lang="nl-BE" dirty="0" err="1" smtClean="0"/>
              <a:t>exercise</a:t>
            </a:r>
            <a:r>
              <a:rPr lang="nl-BE" dirty="0" smtClean="0"/>
              <a:t> in </a:t>
            </a:r>
            <a:r>
              <a:rPr lang="nl-BE" dirty="0" err="1" smtClean="0"/>
              <a:t>heart</a:t>
            </a:r>
            <a:r>
              <a:rPr lang="nl-BE" dirty="0" smtClean="0"/>
              <a:t> failure</a:t>
            </a:r>
            <a:endParaRPr lang="en-GB" dirty="0"/>
          </a:p>
        </p:txBody>
      </p:sp>
      <p:pic>
        <p:nvPicPr>
          <p:cNvPr id="14" name="Picture 2" descr="Afbeeldingsresultaat voor rehabilitation heart failu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945" y="3105306"/>
            <a:ext cx="3743325" cy="2495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52674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bwMode="auto">
          <a:xfrm>
            <a:off x="84285" y="1264881"/>
            <a:ext cx="5385931" cy="1245178"/>
            <a:chOff x="873" y="1696"/>
            <a:chExt cx="4014" cy="928"/>
          </a:xfrm>
        </p:grpSpPr>
        <p:sp>
          <p:nvSpPr>
            <p:cNvPr id="6" name="AutoShape 3"/>
            <p:cNvSpPr>
              <a:spLocks noChangeAspect="1" noChangeArrowheads="1" noTextEdit="1"/>
            </p:cNvSpPr>
            <p:nvPr/>
          </p:nvSpPr>
          <p:spPr bwMode="auto">
            <a:xfrm>
              <a:off x="873" y="1696"/>
              <a:ext cx="4014" cy="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485" name="Picture 5"/>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873" y="1696"/>
              <a:ext cx="4018" cy="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Afbeelding 6"/>
          <p:cNvPicPr>
            <a:picLocks noChangeAspect="1"/>
          </p:cNvPicPr>
          <p:nvPr/>
        </p:nvPicPr>
        <p:blipFill>
          <a:blip r:embed="rId3"/>
          <a:stretch>
            <a:fillRect/>
          </a:stretch>
        </p:blipFill>
        <p:spPr>
          <a:xfrm>
            <a:off x="0" y="6634747"/>
            <a:ext cx="4853683" cy="223253"/>
          </a:xfrm>
          <a:prstGeom prst="rect">
            <a:avLst/>
          </a:prstGeom>
        </p:spPr>
      </p:pic>
      <p:grpSp>
        <p:nvGrpSpPr>
          <p:cNvPr id="8" name="Group 4"/>
          <p:cNvGrpSpPr>
            <a:grpSpLocks noChangeAspect="1"/>
          </p:cNvGrpSpPr>
          <p:nvPr/>
        </p:nvGrpSpPr>
        <p:grpSpPr bwMode="auto">
          <a:xfrm>
            <a:off x="5820675" y="2029771"/>
            <a:ext cx="5632450" cy="4513535"/>
            <a:chOff x="1106" y="426"/>
            <a:chExt cx="3548" cy="3468"/>
          </a:xfrm>
        </p:grpSpPr>
        <p:sp>
          <p:nvSpPr>
            <p:cNvPr id="9" name="AutoShape 3"/>
            <p:cNvSpPr>
              <a:spLocks noChangeAspect="1" noChangeArrowheads="1" noTextEdit="1"/>
            </p:cNvSpPr>
            <p:nvPr/>
          </p:nvSpPr>
          <p:spPr bwMode="auto">
            <a:xfrm>
              <a:off x="1106" y="426"/>
              <a:ext cx="3548" cy="3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2533" name="Picture 5"/>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106" y="426"/>
              <a:ext cx="3552" cy="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itel 1"/>
          <p:cNvSpPr>
            <a:spLocks noGrp="1"/>
          </p:cNvSpPr>
          <p:nvPr>
            <p:ph type="title"/>
          </p:nvPr>
        </p:nvSpPr>
        <p:spPr>
          <a:xfrm>
            <a:off x="0" y="0"/>
            <a:ext cx="10515600" cy="1325563"/>
          </a:xfrm>
        </p:spPr>
        <p:txBody>
          <a:bodyPr/>
          <a:lstStyle/>
          <a:p>
            <a:r>
              <a:rPr lang="nl-BE" dirty="0" err="1" smtClean="0"/>
              <a:t>Role</a:t>
            </a:r>
            <a:r>
              <a:rPr lang="nl-BE" dirty="0" smtClean="0"/>
              <a:t> of </a:t>
            </a:r>
            <a:r>
              <a:rPr lang="nl-BE" dirty="0" err="1" smtClean="0"/>
              <a:t>exercise</a:t>
            </a:r>
            <a:r>
              <a:rPr lang="nl-BE" dirty="0" smtClean="0"/>
              <a:t> in </a:t>
            </a:r>
            <a:r>
              <a:rPr lang="nl-BE" dirty="0" err="1" smtClean="0"/>
              <a:t>heart</a:t>
            </a:r>
            <a:r>
              <a:rPr lang="nl-BE" dirty="0" smtClean="0"/>
              <a:t> failure</a:t>
            </a:r>
            <a:endParaRPr lang="en-GB" dirty="0"/>
          </a:p>
        </p:txBody>
      </p:sp>
      <p:pic>
        <p:nvPicPr>
          <p:cNvPr id="11" name="Picture 2" descr="Afbeeldingsresultaat voor rehabilitation heart failu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945" y="3105306"/>
            <a:ext cx="3743325" cy="2495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33209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a:picLocks noChangeAspect="1"/>
          </p:cNvPicPr>
          <p:nvPr/>
        </p:nvPicPr>
        <p:blipFill>
          <a:blip r:embed="rId2"/>
          <a:stretch>
            <a:fillRect/>
          </a:stretch>
        </p:blipFill>
        <p:spPr>
          <a:xfrm>
            <a:off x="1524001" y="6753600"/>
            <a:ext cx="1367325" cy="104400"/>
          </a:xfrm>
          <a:prstGeom prst="rect">
            <a:avLst/>
          </a:prstGeom>
        </p:spPr>
      </p:pic>
      <p:grpSp>
        <p:nvGrpSpPr>
          <p:cNvPr id="9" name="Group 8"/>
          <p:cNvGrpSpPr>
            <a:grpSpLocks noChangeAspect="1"/>
          </p:cNvGrpSpPr>
          <p:nvPr/>
        </p:nvGrpSpPr>
        <p:grpSpPr bwMode="auto">
          <a:xfrm>
            <a:off x="3921646" y="2377940"/>
            <a:ext cx="3096344" cy="4250730"/>
            <a:chOff x="2019" y="978"/>
            <a:chExt cx="1722" cy="2364"/>
          </a:xfrm>
        </p:grpSpPr>
        <p:sp>
          <p:nvSpPr>
            <p:cNvPr id="10" name="AutoShape 7"/>
            <p:cNvSpPr>
              <a:spLocks noChangeAspect="1" noChangeArrowheads="1" noTextEdit="1"/>
            </p:cNvSpPr>
            <p:nvPr/>
          </p:nvSpPr>
          <p:spPr bwMode="auto">
            <a:xfrm>
              <a:off x="2019" y="978"/>
              <a:ext cx="1722" cy="2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3321" name="Picture 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019" y="978"/>
              <a:ext cx="1726" cy="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oup 12"/>
          <p:cNvGrpSpPr>
            <a:grpSpLocks noChangeAspect="1"/>
          </p:cNvGrpSpPr>
          <p:nvPr/>
        </p:nvGrpSpPr>
        <p:grpSpPr bwMode="auto">
          <a:xfrm>
            <a:off x="7494287" y="2695758"/>
            <a:ext cx="3714891" cy="3401692"/>
            <a:chOff x="2113" y="1215"/>
            <a:chExt cx="1708" cy="1564"/>
          </a:xfrm>
        </p:grpSpPr>
        <p:sp>
          <p:nvSpPr>
            <p:cNvPr id="13" name="AutoShape 11"/>
            <p:cNvSpPr>
              <a:spLocks noChangeAspect="1" noChangeArrowheads="1" noTextEdit="1"/>
            </p:cNvSpPr>
            <p:nvPr/>
          </p:nvSpPr>
          <p:spPr bwMode="auto">
            <a:xfrm>
              <a:off x="2113" y="1215"/>
              <a:ext cx="1708" cy="1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3325" name="Picture 1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113" y="1215"/>
              <a:ext cx="1712" cy="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Group 4"/>
          <p:cNvGrpSpPr>
            <a:grpSpLocks noChangeAspect="1"/>
          </p:cNvGrpSpPr>
          <p:nvPr/>
        </p:nvGrpSpPr>
        <p:grpSpPr bwMode="auto">
          <a:xfrm>
            <a:off x="0" y="1268761"/>
            <a:ext cx="4356100" cy="990600"/>
            <a:chOff x="1508" y="1848"/>
            <a:chExt cx="2744" cy="624"/>
          </a:xfrm>
        </p:grpSpPr>
        <p:sp>
          <p:nvSpPr>
            <p:cNvPr id="16" name="AutoShape 3"/>
            <p:cNvSpPr>
              <a:spLocks noChangeAspect="1" noChangeArrowheads="1" noTextEdit="1"/>
            </p:cNvSpPr>
            <p:nvPr/>
          </p:nvSpPr>
          <p:spPr bwMode="auto">
            <a:xfrm>
              <a:off x="1508" y="1848"/>
              <a:ext cx="2744" cy="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7" name="Picture 5"/>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508" y="1848"/>
              <a:ext cx="2748" cy="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 name="Titel 1"/>
          <p:cNvSpPr>
            <a:spLocks noGrp="1"/>
          </p:cNvSpPr>
          <p:nvPr>
            <p:ph type="title"/>
          </p:nvPr>
        </p:nvSpPr>
        <p:spPr>
          <a:xfrm>
            <a:off x="0" y="0"/>
            <a:ext cx="10515600" cy="1325563"/>
          </a:xfrm>
        </p:spPr>
        <p:txBody>
          <a:bodyPr/>
          <a:lstStyle/>
          <a:p>
            <a:r>
              <a:rPr lang="nl-BE" dirty="0" err="1" smtClean="0"/>
              <a:t>Role</a:t>
            </a:r>
            <a:r>
              <a:rPr lang="nl-BE" dirty="0" smtClean="0"/>
              <a:t> of </a:t>
            </a:r>
            <a:r>
              <a:rPr lang="nl-BE" dirty="0" err="1" smtClean="0"/>
              <a:t>exercise</a:t>
            </a:r>
            <a:r>
              <a:rPr lang="nl-BE" dirty="0" smtClean="0"/>
              <a:t> in </a:t>
            </a:r>
            <a:r>
              <a:rPr lang="nl-BE" dirty="0" err="1" smtClean="0"/>
              <a:t>heart</a:t>
            </a:r>
            <a:r>
              <a:rPr lang="nl-BE" dirty="0" smtClean="0"/>
              <a:t> failure</a:t>
            </a:r>
            <a:endParaRPr lang="en-GB" dirty="0"/>
          </a:p>
        </p:txBody>
      </p:sp>
      <p:pic>
        <p:nvPicPr>
          <p:cNvPr id="19" name="Picture 2" descr="Afbeeldingsresultaat voor rehabilitation heart failur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6640" y="3627455"/>
            <a:ext cx="2899812" cy="1933209"/>
          </a:xfrm>
          <a:prstGeom prst="rect">
            <a:avLst/>
          </a:prstGeom>
          <a:noFill/>
          <a:extLst>
            <a:ext uri="{909E8E84-426E-40DD-AFC4-6F175D3DCCD1}">
              <a14:hiddenFill xmlns:a14="http://schemas.microsoft.com/office/drawing/2010/main">
                <a:solidFill>
                  <a:srgbClr val="FFFFFF"/>
                </a:solidFill>
              </a14:hiddenFill>
            </a:ext>
          </a:extLst>
        </p:spPr>
      </p:pic>
      <p:sp>
        <p:nvSpPr>
          <p:cNvPr id="20" name="Rechthoek 19"/>
          <p:cNvSpPr/>
          <p:nvPr/>
        </p:nvSpPr>
        <p:spPr>
          <a:xfrm>
            <a:off x="4089679" y="2542233"/>
            <a:ext cx="2783394" cy="1573847"/>
          </a:xfrm>
          <a:prstGeom prst="rect">
            <a:avLst/>
          </a:prstGeom>
          <a:solidFill>
            <a:schemeClr val="accent6">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hthoek 20"/>
          <p:cNvSpPr/>
          <p:nvPr/>
        </p:nvSpPr>
        <p:spPr>
          <a:xfrm>
            <a:off x="7670376" y="2949766"/>
            <a:ext cx="3362714" cy="1863394"/>
          </a:xfrm>
          <a:prstGeom prst="rect">
            <a:avLst/>
          </a:prstGeom>
          <a:solidFill>
            <a:schemeClr val="accent6">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8836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a:picLocks noChangeAspect="1"/>
          </p:cNvPicPr>
          <p:nvPr/>
        </p:nvPicPr>
        <p:blipFill>
          <a:blip r:embed="rId2"/>
          <a:stretch>
            <a:fillRect/>
          </a:stretch>
        </p:blipFill>
        <p:spPr>
          <a:xfrm>
            <a:off x="59343" y="6753600"/>
            <a:ext cx="1367325" cy="104400"/>
          </a:xfrm>
          <a:prstGeom prst="rect">
            <a:avLst/>
          </a:prstGeom>
        </p:spPr>
      </p:pic>
      <p:grpSp>
        <p:nvGrpSpPr>
          <p:cNvPr id="4" name="Group 4"/>
          <p:cNvGrpSpPr>
            <a:grpSpLocks noChangeAspect="1"/>
          </p:cNvGrpSpPr>
          <p:nvPr/>
        </p:nvGrpSpPr>
        <p:grpSpPr bwMode="auto">
          <a:xfrm>
            <a:off x="5842015" y="1392101"/>
            <a:ext cx="4564341" cy="5361499"/>
            <a:chOff x="1066" y="1979"/>
            <a:chExt cx="1712" cy="2011"/>
          </a:xfrm>
        </p:grpSpPr>
        <p:sp>
          <p:nvSpPr>
            <p:cNvPr id="8" name="AutoShape 3"/>
            <p:cNvSpPr>
              <a:spLocks noChangeAspect="1" noChangeArrowheads="1" noTextEdit="1"/>
            </p:cNvSpPr>
            <p:nvPr/>
          </p:nvSpPr>
          <p:spPr bwMode="auto">
            <a:xfrm>
              <a:off x="1066" y="1979"/>
              <a:ext cx="1708" cy="1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4341"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66" y="2039"/>
              <a:ext cx="1712" cy="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4"/>
          <p:cNvGrpSpPr>
            <a:grpSpLocks noChangeAspect="1"/>
          </p:cNvGrpSpPr>
          <p:nvPr/>
        </p:nvGrpSpPr>
        <p:grpSpPr bwMode="auto">
          <a:xfrm>
            <a:off x="0" y="1268761"/>
            <a:ext cx="4356100" cy="990600"/>
            <a:chOff x="1508" y="1848"/>
            <a:chExt cx="2744" cy="624"/>
          </a:xfrm>
        </p:grpSpPr>
        <p:sp>
          <p:nvSpPr>
            <p:cNvPr id="12" name="AutoShape 3"/>
            <p:cNvSpPr>
              <a:spLocks noChangeAspect="1" noChangeArrowheads="1" noTextEdit="1"/>
            </p:cNvSpPr>
            <p:nvPr/>
          </p:nvSpPr>
          <p:spPr bwMode="auto">
            <a:xfrm>
              <a:off x="1508" y="1848"/>
              <a:ext cx="2744" cy="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3" name="Picture 5"/>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08" y="1848"/>
              <a:ext cx="2748" cy="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itel 1"/>
          <p:cNvSpPr>
            <a:spLocks noGrp="1"/>
          </p:cNvSpPr>
          <p:nvPr>
            <p:ph type="title"/>
          </p:nvPr>
        </p:nvSpPr>
        <p:spPr>
          <a:xfrm>
            <a:off x="0" y="0"/>
            <a:ext cx="10515600" cy="1325563"/>
          </a:xfrm>
        </p:spPr>
        <p:txBody>
          <a:bodyPr/>
          <a:lstStyle/>
          <a:p>
            <a:r>
              <a:rPr lang="nl-BE" dirty="0" err="1" smtClean="0"/>
              <a:t>Role</a:t>
            </a:r>
            <a:r>
              <a:rPr lang="nl-BE" dirty="0" smtClean="0"/>
              <a:t> of </a:t>
            </a:r>
            <a:r>
              <a:rPr lang="nl-BE" dirty="0" err="1" smtClean="0"/>
              <a:t>exercise</a:t>
            </a:r>
            <a:r>
              <a:rPr lang="nl-BE" dirty="0" smtClean="0"/>
              <a:t> in </a:t>
            </a:r>
            <a:r>
              <a:rPr lang="nl-BE" dirty="0" err="1" smtClean="0"/>
              <a:t>heart</a:t>
            </a:r>
            <a:r>
              <a:rPr lang="nl-BE" dirty="0" smtClean="0"/>
              <a:t> failure</a:t>
            </a:r>
            <a:endParaRPr lang="en-GB" dirty="0"/>
          </a:p>
        </p:txBody>
      </p:sp>
      <p:pic>
        <p:nvPicPr>
          <p:cNvPr id="10" name="Picture 2" descr="Afbeeldingsresultaat voor rehabilitation heart failu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640" y="3627455"/>
            <a:ext cx="2899812" cy="1933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489020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bwMode="auto">
          <a:xfrm>
            <a:off x="0" y="1321525"/>
            <a:ext cx="3456384" cy="1583292"/>
            <a:chOff x="1413" y="1488"/>
            <a:chExt cx="2934" cy="1344"/>
          </a:xfrm>
        </p:grpSpPr>
        <p:sp>
          <p:nvSpPr>
            <p:cNvPr id="6" name="AutoShape 3"/>
            <p:cNvSpPr>
              <a:spLocks noChangeAspect="1" noChangeArrowheads="1" noTextEdit="1"/>
            </p:cNvSpPr>
            <p:nvPr/>
          </p:nvSpPr>
          <p:spPr bwMode="auto">
            <a:xfrm>
              <a:off x="1413" y="1488"/>
              <a:ext cx="2934" cy="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3077"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413" y="1488"/>
              <a:ext cx="2938" cy="1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Afbeelding 6"/>
          <p:cNvPicPr>
            <a:picLocks noChangeAspect="1"/>
          </p:cNvPicPr>
          <p:nvPr/>
        </p:nvPicPr>
        <p:blipFill>
          <a:blip r:embed="rId3"/>
          <a:stretch>
            <a:fillRect/>
          </a:stretch>
        </p:blipFill>
        <p:spPr>
          <a:xfrm>
            <a:off x="82767" y="6707200"/>
            <a:ext cx="1645425" cy="150800"/>
          </a:xfrm>
          <a:prstGeom prst="rect">
            <a:avLst/>
          </a:prstGeom>
        </p:spPr>
      </p:pic>
      <p:grpSp>
        <p:nvGrpSpPr>
          <p:cNvPr id="9" name="Group 8"/>
          <p:cNvGrpSpPr>
            <a:grpSpLocks noChangeAspect="1"/>
          </p:cNvGrpSpPr>
          <p:nvPr/>
        </p:nvGrpSpPr>
        <p:grpSpPr bwMode="auto">
          <a:xfrm>
            <a:off x="5356994" y="2255439"/>
            <a:ext cx="5400675" cy="4368800"/>
            <a:chOff x="1179" y="784"/>
            <a:chExt cx="3402" cy="2752"/>
          </a:xfrm>
        </p:grpSpPr>
        <p:sp>
          <p:nvSpPr>
            <p:cNvPr id="10" name="AutoShape 7"/>
            <p:cNvSpPr>
              <a:spLocks noChangeAspect="1" noChangeArrowheads="1" noTextEdit="1"/>
            </p:cNvSpPr>
            <p:nvPr/>
          </p:nvSpPr>
          <p:spPr bwMode="auto">
            <a:xfrm>
              <a:off x="1179" y="784"/>
              <a:ext cx="3402" cy="2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3081" name="Picture 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9" y="784"/>
              <a:ext cx="3406" cy="2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oup 12"/>
          <p:cNvGrpSpPr>
            <a:grpSpLocks noChangeAspect="1"/>
          </p:cNvGrpSpPr>
          <p:nvPr/>
        </p:nvGrpSpPr>
        <p:grpSpPr bwMode="auto">
          <a:xfrm>
            <a:off x="5170877" y="2255439"/>
            <a:ext cx="6139022" cy="4318434"/>
            <a:chOff x="1194" y="974"/>
            <a:chExt cx="3372" cy="2372"/>
          </a:xfrm>
        </p:grpSpPr>
        <p:sp>
          <p:nvSpPr>
            <p:cNvPr id="13" name="AutoShape 11"/>
            <p:cNvSpPr>
              <a:spLocks noChangeAspect="1" noChangeArrowheads="1" noTextEdit="1"/>
            </p:cNvSpPr>
            <p:nvPr/>
          </p:nvSpPr>
          <p:spPr bwMode="auto">
            <a:xfrm>
              <a:off x="1194" y="974"/>
              <a:ext cx="3372" cy="2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3085" name="Picture 13"/>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194" y="974"/>
              <a:ext cx="3376" cy="2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itel 1"/>
          <p:cNvSpPr>
            <a:spLocks noGrp="1"/>
          </p:cNvSpPr>
          <p:nvPr>
            <p:ph type="title"/>
          </p:nvPr>
        </p:nvSpPr>
        <p:spPr>
          <a:xfrm>
            <a:off x="0" y="0"/>
            <a:ext cx="10515600" cy="1325563"/>
          </a:xfrm>
        </p:spPr>
        <p:txBody>
          <a:bodyPr/>
          <a:lstStyle/>
          <a:p>
            <a:r>
              <a:rPr lang="nl-BE" dirty="0" err="1" smtClean="0"/>
              <a:t>Role</a:t>
            </a:r>
            <a:r>
              <a:rPr lang="nl-BE" dirty="0" smtClean="0"/>
              <a:t> of </a:t>
            </a:r>
            <a:r>
              <a:rPr lang="nl-BE" dirty="0" err="1" smtClean="0"/>
              <a:t>exercise</a:t>
            </a:r>
            <a:r>
              <a:rPr lang="nl-BE" dirty="0" smtClean="0"/>
              <a:t> in </a:t>
            </a:r>
            <a:r>
              <a:rPr lang="nl-BE" dirty="0" err="1" smtClean="0"/>
              <a:t>heart</a:t>
            </a:r>
            <a:r>
              <a:rPr lang="nl-BE" dirty="0" smtClean="0"/>
              <a:t> failure</a:t>
            </a:r>
            <a:endParaRPr lang="en-GB" dirty="0"/>
          </a:p>
        </p:txBody>
      </p:sp>
      <p:pic>
        <p:nvPicPr>
          <p:cNvPr id="15" name="Picture 2" descr="Afbeeldingsresultaat voor rehabilitation heart failur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6640" y="3627455"/>
            <a:ext cx="2899812" cy="1933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7250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0515600" cy="1325563"/>
          </a:xfrm>
        </p:spPr>
        <p:txBody>
          <a:bodyPr/>
          <a:lstStyle/>
          <a:p>
            <a:r>
              <a:rPr lang="nl-BE" dirty="0" err="1" smtClean="0"/>
              <a:t>Conclusions</a:t>
            </a:r>
            <a:endParaRPr lang="nl-BE" dirty="0"/>
          </a:p>
        </p:txBody>
      </p:sp>
      <p:sp>
        <p:nvSpPr>
          <p:cNvPr id="3" name="Tijdelijke aanduiding voor inhoud 2"/>
          <p:cNvSpPr>
            <a:spLocks noGrp="1"/>
          </p:cNvSpPr>
          <p:nvPr>
            <p:ph idx="1"/>
          </p:nvPr>
        </p:nvSpPr>
        <p:spPr>
          <a:xfrm>
            <a:off x="453154" y="1618407"/>
            <a:ext cx="11450230" cy="4814761"/>
          </a:xfrm>
        </p:spPr>
        <p:txBody>
          <a:bodyPr/>
          <a:lstStyle/>
          <a:p>
            <a:pPr marL="0" indent="0" algn="ctr">
              <a:buNone/>
            </a:pPr>
            <a:endParaRPr lang="nl-BE" dirty="0" smtClean="0"/>
          </a:p>
          <a:p>
            <a:pPr marL="0" indent="0" algn="ctr">
              <a:buNone/>
            </a:pPr>
            <a:r>
              <a:rPr lang="nl-BE" dirty="0" err="1" smtClean="0"/>
              <a:t>Exercise</a:t>
            </a:r>
            <a:r>
              <a:rPr lang="nl-BE" dirty="0" smtClean="0"/>
              <a:t> </a:t>
            </a:r>
            <a:r>
              <a:rPr lang="nl-BE" dirty="0" err="1" smtClean="0"/>
              <a:t>intervention</a:t>
            </a:r>
            <a:r>
              <a:rPr lang="nl-BE" dirty="0" smtClean="0"/>
              <a:t> is potent </a:t>
            </a:r>
            <a:r>
              <a:rPr lang="nl-BE" dirty="0" err="1" smtClean="0"/>
              <a:t>to</a:t>
            </a:r>
            <a:r>
              <a:rPr lang="nl-BE" dirty="0" smtClean="0"/>
              <a:t> </a:t>
            </a:r>
            <a:r>
              <a:rPr lang="nl-BE" dirty="0" err="1" smtClean="0"/>
              <a:t>improve</a:t>
            </a:r>
            <a:r>
              <a:rPr lang="nl-BE" dirty="0" smtClean="0"/>
              <a:t>  CVD risk, </a:t>
            </a:r>
            <a:r>
              <a:rPr lang="nl-BE" dirty="0" err="1" smtClean="0"/>
              <a:t>and</a:t>
            </a:r>
            <a:r>
              <a:rPr lang="nl-BE" dirty="0" smtClean="0"/>
              <a:t> lead </a:t>
            </a:r>
            <a:r>
              <a:rPr lang="nl-BE" dirty="0" err="1" smtClean="0"/>
              <a:t>to</a:t>
            </a:r>
            <a:r>
              <a:rPr lang="nl-BE" dirty="0" smtClean="0"/>
              <a:t> </a:t>
            </a:r>
            <a:r>
              <a:rPr lang="nl-BE" dirty="0" err="1" smtClean="0"/>
              <a:t>better</a:t>
            </a:r>
            <a:r>
              <a:rPr lang="nl-BE" dirty="0" smtClean="0"/>
              <a:t> treatment of cardiometabolic </a:t>
            </a:r>
            <a:r>
              <a:rPr lang="nl-BE" dirty="0" err="1" smtClean="0"/>
              <a:t>disease</a:t>
            </a:r>
            <a:endParaRPr lang="nl-BE" dirty="0"/>
          </a:p>
          <a:p>
            <a:pPr algn="ctr"/>
            <a:endParaRPr lang="nl-BE" dirty="0"/>
          </a:p>
          <a:p>
            <a:pPr marL="0" indent="0" algn="ctr">
              <a:buNone/>
            </a:pPr>
            <a:endParaRPr lang="nl-BE" dirty="0" smtClean="0"/>
          </a:p>
          <a:p>
            <a:pPr marL="0" indent="0" algn="ctr">
              <a:buNone/>
            </a:pPr>
            <a:r>
              <a:rPr lang="nl-BE" dirty="0" err="1" smtClean="0"/>
              <a:t>However</a:t>
            </a:r>
            <a:r>
              <a:rPr lang="nl-BE" dirty="0" smtClean="0"/>
              <a:t>, </a:t>
            </a:r>
            <a:r>
              <a:rPr lang="nl-BE" dirty="0" err="1" smtClean="0"/>
              <a:t>current</a:t>
            </a:r>
            <a:r>
              <a:rPr lang="nl-BE" dirty="0" smtClean="0"/>
              <a:t> </a:t>
            </a:r>
            <a:r>
              <a:rPr lang="nl-BE" dirty="0" err="1" smtClean="0"/>
              <a:t>gaps</a:t>
            </a:r>
            <a:r>
              <a:rPr lang="nl-BE" dirty="0" smtClean="0"/>
              <a:t> in </a:t>
            </a:r>
            <a:r>
              <a:rPr lang="nl-BE" dirty="0" err="1" smtClean="0"/>
              <a:t>knowledge</a:t>
            </a:r>
            <a:r>
              <a:rPr lang="nl-BE" dirty="0" smtClean="0"/>
              <a:t> </a:t>
            </a:r>
            <a:r>
              <a:rPr lang="nl-BE" dirty="0" err="1" smtClean="0"/>
              <a:t>should</a:t>
            </a:r>
            <a:r>
              <a:rPr lang="nl-BE" dirty="0" smtClean="0"/>
              <a:t> </a:t>
            </a:r>
            <a:r>
              <a:rPr lang="nl-BE" dirty="0" err="1" smtClean="0"/>
              <a:t>be</a:t>
            </a:r>
            <a:r>
              <a:rPr lang="nl-BE" dirty="0" smtClean="0"/>
              <a:t> </a:t>
            </a:r>
            <a:r>
              <a:rPr lang="nl-BE" dirty="0" err="1" smtClean="0"/>
              <a:t>addressed</a:t>
            </a:r>
            <a:r>
              <a:rPr lang="nl-BE" dirty="0" smtClean="0"/>
              <a:t> </a:t>
            </a:r>
            <a:r>
              <a:rPr lang="nl-BE" dirty="0" err="1" smtClean="0"/>
              <a:t>and</a:t>
            </a:r>
            <a:r>
              <a:rPr lang="nl-BE" dirty="0" smtClean="0"/>
              <a:t> </a:t>
            </a:r>
            <a:r>
              <a:rPr lang="nl-BE" dirty="0" err="1" smtClean="0"/>
              <a:t>clinicians</a:t>
            </a:r>
            <a:r>
              <a:rPr lang="nl-BE" dirty="0" smtClean="0"/>
              <a:t> must </a:t>
            </a:r>
            <a:r>
              <a:rPr lang="nl-BE" dirty="0" err="1" smtClean="0"/>
              <a:t>be</a:t>
            </a:r>
            <a:r>
              <a:rPr lang="nl-BE" dirty="0" smtClean="0"/>
              <a:t> </a:t>
            </a:r>
            <a:r>
              <a:rPr lang="nl-BE" dirty="0" err="1" smtClean="0"/>
              <a:t>aware</a:t>
            </a:r>
            <a:r>
              <a:rPr lang="nl-BE" dirty="0" smtClean="0"/>
              <a:t> of </a:t>
            </a:r>
            <a:r>
              <a:rPr lang="nl-BE" dirty="0" err="1" smtClean="0"/>
              <a:t>what</a:t>
            </a:r>
            <a:r>
              <a:rPr lang="nl-BE" dirty="0" smtClean="0"/>
              <a:t> </a:t>
            </a:r>
            <a:r>
              <a:rPr lang="nl-BE" dirty="0" err="1" smtClean="0"/>
              <a:t>exercise</a:t>
            </a:r>
            <a:r>
              <a:rPr lang="nl-BE" dirty="0" smtClean="0"/>
              <a:t> is </a:t>
            </a:r>
            <a:r>
              <a:rPr lang="nl-BE" dirty="0" err="1" smtClean="0"/>
              <a:t>not</a:t>
            </a:r>
            <a:r>
              <a:rPr lang="nl-BE" dirty="0" smtClean="0"/>
              <a:t> </a:t>
            </a:r>
            <a:r>
              <a:rPr lang="nl-BE" dirty="0" err="1" smtClean="0"/>
              <a:t>capable</a:t>
            </a:r>
            <a:r>
              <a:rPr lang="nl-BE" dirty="0" smtClean="0"/>
              <a:t> of </a:t>
            </a:r>
            <a:r>
              <a:rPr lang="nl-BE" dirty="0" err="1" smtClean="0"/>
              <a:t>doing</a:t>
            </a:r>
            <a:r>
              <a:rPr lang="nl-BE" dirty="0" smtClean="0"/>
              <a:t> (</a:t>
            </a:r>
            <a:r>
              <a:rPr lang="nl-BE" dirty="0" err="1" smtClean="0"/>
              <a:t>yet</a:t>
            </a:r>
            <a:r>
              <a:rPr lang="nl-BE" dirty="0" smtClean="0"/>
              <a:t>)</a:t>
            </a:r>
          </a:p>
        </p:txBody>
      </p:sp>
    </p:spTree>
    <p:extLst>
      <p:ext uri="{BB962C8B-B14F-4D97-AF65-F5344CB8AC3E}">
        <p14:creationId xmlns:p14="http://schemas.microsoft.com/office/powerpoint/2010/main" val="20812715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ndertitel 4"/>
          <p:cNvSpPr>
            <a:spLocks noGrp="1"/>
          </p:cNvSpPr>
          <p:nvPr>
            <p:ph type="subTitle" idx="1"/>
          </p:nvPr>
        </p:nvSpPr>
        <p:spPr>
          <a:xfrm>
            <a:off x="3952891" y="1336863"/>
            <a:ext cx="4122218" cy="1509209"/>
          </a:xfrm>
        </p:spPr>
        <p:txBody>
          <a:bodyPr>
            <a:normAutofit fontScale="92500" lnSpcReduction="20000"/>
          </a:bodyPr>
          <a:lstStyle/>
          <a:p>
            <a:r>
              <a:rPr lang="nl-BE" sz="1200" dirty="0"/>
              <a:t>Contact: </a:t>
            </a:r>
          </a:p>
          <a:p>
            <a:r>
              <a:rPr lang="nl-BE" sz="1200" dirty="0"/>
              <a:t>Dominique.hansen@uhasselt.be</a:t>
            </a:r>
          </a:p>
          <a:p>
            <a:endParaRPr lang="nl-BE" sz="1200" dirty="0"/>
          </a:p>
          <a:p>
            <a:r>
              <a:rPr lang="nl-BE" sz="1200" dirty="0"/>
              <a:t>https://twitter.com/hansen_phd</a:t>
            </a:r>
          </a:p>
          <a:p>
            <a:endParaRPr lang="nl-BE" sz="1200" dirty="0"/>
          </a:p>
          <a:p>
            <a:r>
              <a:rPr lang="nl-BE" sz="1200" dirty="0"/>
              <a:t>https://www.researchgate.net/profile/Dominique_Hansen2</a:t>
            </a:r>
          </a:p>
          <a:p>
            <a:endParaRPr lang="nl-BE" sz="1200" dirty="0"/>
          </a:p>
        </p:txBody>
      </p:sp>
      <p:pic>
        <p:nvPicPr>
          <p:cNvPr id="18438" name="Picture 6" descr="Afbeeldingsresultaat voor hartcentrum hasselt"/>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765774" y="5813779"/>
            <a:ext cx="2757281" cy="951042"/>
          </a:xfrm>
          <a:prstGeom prst="rect">
            <a:avLst/>
          </a:prstGeom>
          <a:noFill/>
          <a:extLst>
            <a:ext uri="{909E8E84-426E-40DD-AFC4-6F175D3DCCD1}">
              <a14:hiddenFill xmlns:a14="http://schemas.microsoft.com/office/drawing/2010/main">
                <a:solidFill>
                  <a:srgbClr val="FFFFFF"/>
                </a:solidFill>
              </a14:hiddenFill>
            </a:ext>
          </a:extLst>
        </p:spPr>
      </p:pic>
      <p:pic>
        <p:nvPicPr>
          <p:cNvPr id="18440" name="Picture 8" descr="Gerelateerde afbeeldin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619940" y="5485376"/>
            <a:ext cx="2865920" cy="1372625"/>
          </a:xfrm>
          <a:prstGeom prst="rect">
            <a:avLst/>
          </a:prstGeom>
          <a:noFill/>
          <a:extLst>
            <a:ext uri="{909E8E84-426E-40DD-AFC4-6F175D3DCCD1}">
              <a14:hiddenFill xmlns:a14="http://schemas.microsoft.com/office/drawing/2010/main">
                <a:solidFill>
                  <a:srgbClr val="FFFFFF"/>
                </a:solidFill>
              </a14:hiddenFill>
            </a:ext>
          </a:extLst>
        </p:spPr>
      </p:pic>
      <p:pic>
        <p:nvPicPr>
          <p:cNvPr id="18442" name="Picture 10" descr="Gerelateerde afbeelding"/>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161330" y="5470748"/>
            <a:ext cx="1928972" cy="1387253"/>
          </a:xfrm>
          <a:prstGeom prst="rect">
            <a:avLst/>
          </a:prstGeom>
          <a:noFill/>
          <a:extLst>
            <a:ext uri="{909E8E84-426E-40DD-AFC4-6F175D3DCCD1}">
              <a14:hiddenFill xmlns:a14="http://schemas.microsoft.com/office/drawing/2010/main">
                <a:solidFill>
                  <a:srgbClr val="FFFFFF"/>
                </a:solidFill>
              </a14:hiddenFill>
            </a:ext>
          </a:extLst>
        </p:spPr>
      </p:pic>
      <p:pic>
        <p:nvPicPr>
          <p:cNvPr id="21506" name="Picture 2" descr="Afbeeldingsresultaat voor hasselt university"/>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619940" y="2790040"/>
            <a:ext cx="4224130" cy="2112065"/>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Afbeeldingsresultaat voor jessa ziekenhuis"/>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6014000" y="2790040"/>
            <a:ext cx="4509055" cy="2102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21657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4DB0B76CE105D459F58063C0D0B3831" ma:contentTypeVersion="10" ma:contentTypeDescription="Create a new document." ma:contentTypeScope="" ma:versionID="b5698b635db848892298e7bbf4d8287d">
  <xsd:schema xmlns:xsd="http://www.w3.org/2001/XMLSchema" xmlns:xs="http://www.w3.org/2001/XMLSchema" xmlns:p="http://schemas.microsoft.com/office/2006/metadata/properties" xmlns:ns2="6911e96c-4cc4-42d5-8e43-f93924cf6a05" xmlns:ns3="9c8a2b7b-0bee-4c48-b0a6-23db8982d3bc" targetNamespace="http://schemas.microsoft.com/office/2006/metadata/properties" ma:root="true" ma:fieldsID="81b94e971b6b6ee05a488a6b0e151f68" ns2:_="" ns3:_="">
    <xsd:import namespace="6911e96c-4cc4-42d5-8e43-f93924cf6a05"/>
    <xsd:import namespace="9c8a2b7b-0bee-4c48-b0a6-23db8982d3b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11e96c-4cc4-42d5-8e43-f93924cf6a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c8a2b7b-0bee-4c48-b0a6-23db8982d3b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AE66003-F09C-4BBA-AA3F-A39ED5EB061E}">
  <ds:schemaRefs>
    <ds:schemaRef ds:uri="http://purl.org/dc/elements/1.1/"/>
    <ds:schemaRef ds:uri="http://schemas.microsoft.com/office/2006/metadata/properties"/>
    <ds:schemaRef ds:uri="http://schemas.openxmlformats.org/package/2006/metadata/core-properties"/>
    <ds:schemaRef ds:uri="http://purl.org/dc/terms/"/>
    <ds:schemaRef ds:uri="9c8a2b7b-0bee-4c48-b0a6-23db8982d3bc"/>
    <ds:schemaRef ds:uri="http://schemas.microsoft.com/office/2006/documentManagement/types"/>
    <ds:schemaRef ds:uri="6911e96c-4cc4-42d5-8e43-f93924cf6a05"/>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9412ABD9-7F2C-45C1-8EF1-1EF70670A652}">
  <ds:schemaRefs>
    <ds:schemaRef ds:uri="http://schemas.microsoft.com/sharepoint/v3/contenttype/forms"/>
  </ds:schemaRefs>
</ds:datastoreItem>
</file>

<file path=customXml/itemProps3.xml><?xml version="1.0" encoding="utf-8"?>
<ds:datastoreItem xmlns:ds="http://schemas.openxmlformats.org/officeDocument/2006/customXml" ds:itemID="{35A39F50-098D-4682-95AE-B00743ED03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11e96c-4cc4-42d5-8e43-f93924cf6a05"/>
    <ds:schemaRef ds:uri="9c8a2b7b-0bee-4c48-b0a6-23db8982d3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3914</TotalTime>
  <Words>542</Words>
  <Application>Microsoft Office PowerPoint</Application>
  <PresentationFormat>Breedbeeld</PresentationFormat>
  <Paragraphs>87</Paragraphs>
  <Slides>47</Slides>
  <Notes>6</Notes>
  <HiddenSlides>0</HiddenSlides>
  <MMClips>0</MMClips>
  <ScaleCrop>false</ScaleCrop>
  <HeadingPairs>
    <vt:vector size="6" baseType="variant">
      <vt:variant>
        <vt:lpstr>Gebruikte lettertypen</vt:lpstr>
      </vt:variant>
      <vt:variant>
        <vt:i4>9</vt:i4>
      </vt:variant>
      <vt:variant>
        <vt:lpstr>Thema</vt:lpstr>
      </vt:variant>
      <vt:variant>
        <vt:i4>2</vt:i4>
      </vt:variant>
      <vt:variant>
        <vt:lpstr>Diatitels</vt:lpstr>
      </vt:variant>
      <vt:variant>
        <vt:i4>47</vt:i4>
      </vt:variant>
    </vt:vector>
  </HeadingPairs>
  <TitlesOfParts>
    <vt:vector size="58" baseType="lpstr">
      <vt:lpstr>ＭＳ Ｐゴシック</vt:lpstr>
      <vt:lpstr>AdvOT2986fa51</vt:lpstr>
      <vt:lpstr>Arial</vt:lpstr>
      <vt:lpstr>Calibri</vt:lpstr>
      <vt:lpstr>Calibri Light</vt:lpstr>
      <vt:lpstr>Geneva</vt:lpstr>
      <vt:lpstr>Times New Roman</vt:lpstr>
      <vt:lpstr>Verdana</vt:lpstr>
      <vt:lpstr>Wingdings</vt:lpstr>
      <vt:lpstr>Office Theme</vt:lpstr>
      <vt:lpstr>1_Office Theme</vt:lpstr>
      <vt:lpstr>The benefits: exercise and cardiometabolic disease</vt:lpstr>
      <vt:lpstr>Faculty Disclosure</vt:lpstr>
      <vt:lpstr>Exercise in cardiovascular disease: guidelines</vt:lpstr>
      <vt:lpstr>PowerPoint-presentatie</vt:lpstr>
      <vt:lpstr>Do we adhere to the guidelines?</vt:lpstr>
      <vt:lpstr>Do we adhere to the guidelines?</vt:lpstr>
      <vt:lpstr>Do we adhere to the guidelines?</vt:lpstr>
      <vt:lpstr>Physical activity in healthy people: why?</vt:lpstr>
      <vt:lpstr>Physical activity in healthy people: why?</vt:lpstr>
      <vt:lpstr>Physical activity in healthy people: why?</vt:lpstr>
      <vt:lpstr>Seven days of bed rest in healthy individuals leads to:</vt:lpstr>
      <vt:lpstr>Physical activity in people with cardiometabolic disease: why?</vt:lpstr>
      <vt:lpstr>Importance of CVD risk factor management</vt:lpstr>
      <vt:lpstr>Role of exercise in hypertension</vt:lpstr>
      <vt:lpstr>Role of exercise in hypertension</vt:lpstr>
      <vt:lpstr>Role of exercise in dyslipidaemia</vt:lpstr>
      <vt:lpstr>But patient phenotype matters…</vt:lpstr>
      <vt:lpstr>And statin intake matters…</vt:lpstr>
      <vt:lpstr>Role of exercise in obesity</vt:lpstr>
      <vt:lpstr>What is then the role of exercise in obesity?</vt:lpstr>
      <vt:lpstr>What is then the role of exercise in obesity?</vt:lpstr>
      <vt:lpstr>What is then the role of exercise in obesity?</vt:lpstr>
      <vt:lpstr>What is then the role of exercise in obesity?</vt:lpstr>
      <vt:lpstr>What is then the role of exercise in obesity?</vt:lpstr>
      <vt:lpstr>What is then the role of exercise in obesity?</vt:lpstr>
      <vt:lpstr>What is then the role of exercise in obesity?</vt:lpstr>
      <vt:lpstr>Role of exercise in type 2 diabetes</vt:lpstr>
      <vt:lpstr>Role of exercise in type 2 diabetes</vt:lpstr>
      <vt:lpstr>Role of exercise in type 1 diabetes</vt:lpstr>
      <vt:lpstr>Imp act on glycaemic variability?</vt:lpstr>
      <vt:lpstr>Imp act on glycaemic variability?</vt:lpstr>
      <vt:lpstr>Role of exercise in deconditioning</vt:lpstr>
      <vt:lpstr>Role of exercise in deconditioning</vt:lpstr>
      <vt:lpstr>Role of exercise in deconditioning</vt:lpstr>
      <vt:lpstr>Economic impact of exercise</vt:lpstr>
      <vt:lpstr>Role of exercise in coronary artery disease</vt:lpstr>
      <vt:lpstr>Role of exercise in coronary artery disease</vt:lpstr>
      <vt:lpstr>Role of exercise in coronary artery disease</vt:lpstr>
      <vt:lpstr>Role of exercise in coronary artery disease</vt:lpstr>
      <vt:lpstr>Role of exercise in heart failure</vt:lpstr>
      <vt:lpstr>Role of exercise in heart failure</vt:lpstr>
      <vt:lpstr>Role of exercise in heart failure</vt:lpstr>
      <vt:lpstr>Role of exercise in heart failure</vt:lpstr>
      <vt:lpstr>Role of exercise in heart failure</vt:lpstr>
      <vt:lpstr>Role of exercise in heart failure</vt:lpstr>
      <vt:lpstr>Conclusions</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Wilson</dc:creator>
  <cp:lastModifiedBy>HANSEN Dominique</cp:lastModifiedBy>
  <cp:revision>65</cp:revision>
  <dcterms:created xsi:type="dcterms:W3CDTF">2018-02-26T20:22:59Z</dcterms:created>
  <dcterms:modified xsi:type="dcterms:W3CDTF">2019-08-09T23:37:22Z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0x01010004DB0B76CE105D459F58063C0D0B3831</vt:lpwstr>
  </property>
  <property fmtid="{D5CDD505-2E9C-101B-9397-08002B2CF9AE}" pid="3" name="AuthorIds_UIVersion_512">
    <vt:lpwstr>175</vt:lpwstr>
  </property>
</Properties>
</file>