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49"/>
  </p:notesMasterIdLst>
  <p:sldIdLst>
    <p:sldId id="315" r:id="rId6"/>
    <p:sldId id="260"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0" r:id="rId22"/>
    <p:sldId id="331" r:id="rId23"/>
    <p:sldId id="332" r:id="rId24"/>
    <p:sldId id="333" r:id="rId25"/>
    <p:sldId id="334" r:id="rId26"/>
    <p:sldId id="335" r:id="rId27"/>
    <p:sldId id="336" r:id="rId28"/>
    <p:sldId id="337" r:id="rId29"/>
    <p:sldId id="338" r:id="rId30"/>
    <p:sldId id="339" r:id="rId31"/>
    <p:sldId id="340" r:id="rId32"/>
    <p:sldId id="341" r:id="rId33"/>
    <p:sldId id="342" r:id="rId34"/>
    <p:sldId id="343" r:id="rId35"/>
    <p:sldId id="344" r:id="rId36"/>
    <p:sldId id="345" r:id="rId37"/>
    <p:sldId id="346" r:id="rId38"/>
    <p:sldId id="347" r:id="rId39"/>
    <p:sldId id="348" r:id="rId40"/>
    <p:sldId id="349" r:id="rId41"/>
    <p:sldId id="350" r:id="rId42"/>
    <p:sldId id="351" r:id="rId43"/>
    <p:sldId id="352" r:id="rId44"/>
    <p:sldId id="353" r:id="rId45"/>
    <p:sldId id="354" r:id="rId46"/>
    <p:sldId id="355" r:id="rId47"/>
    <p:sldId id="356"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118" d="100"/>
          <a:sy n="118" d="100"/>
        </p:scale>
        <p:origin x="312"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C409E-6DFA-4087-82A6-B0B51A096A9E}" type="datetimeFigureOut">
              <a:rPr lang="en-GB" smtClean="0"/>
              <a:t>07/08/2019</a:t>
            </a:fld>
            <a:endParaRPr lang="en-GB"/>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D43F61-FE00-46F0-9821-106C692C153F}" type="slidenum">
              <a:rPr lang="en-GB" smtClean="0"/>
              <a:t>‹nr.›</a:t>
            </a:fld>
            <a:endParaRPr lang="en-GB"/>
          </a:p>
        </p:txBody>
      </p:sp>
    </p:spTree>
    <p:extLst>
      <p:ext uri="{BB962C8B-B14F-4D97-AF65-F5344CB8AC3E}">
        <p14:creationId xmlns:p14="http://schemas.microsoft.com/office/powerpoint/2010/main" val="3952182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192514"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mtClean="0"/>
          </a:p>
        </p:txBody>
      </p:sp>
      <p:sp>
        <p:nvSpPr>
          <p:cNvPr id="192515" name="Tijdelijke aanduiding voor dia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553DB52-C3B4-483D-9F29-3FA1B6CB8799}" type="slidenum">
              <a:rPr lang="nl-NL">
                <a:ea typeface="ＭＳ Ｐゴシック"/>
                <a:cs typeface="ＭＳ Ｐゴシック"/>
              </a:rPr>
              <a:pPr/>
              <a:t>3</a:t>
            </a:fld>
            <a:endParaRPr lang="nl-NL">
              <a:ea typeface="ＭＳ Ｐゴシック"/>
              <a:cs typeface="ＭＳ Ｐゴシック"/>
            </a:endParaRPr>
          </a:p>
        </p:txBody>
      </p:sp>
    </p:spTree>
    <p:extLst>
      <p:ext uri="{BB962C8B-B14F-4D97-AF65-F5344CB8AC3E}">
        <p14:creationId xmlns:p14="http://schemas.microsoft.com/office/powerpoint/2010/main" val="4274427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196610"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mtClean="0"/>
          </a:p>
        </p:txBody>
      </p:sp>
      <p:sp>
        <p:nvSpPr>
          <p:cNvPr id="196611" name="Tijdelijke aanduiding voor dia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FD4839F-443E-4173-AA67-16F580AAD0A3}" type="slidenum">
              <a:rPr lang="nl-NL">
                <a:ea typeface="ＭＳ Ｐゴシック"/>
                <a:cs typeface="ＭＳ Ｐゴシック"/>
              </a:rPr>
              <a:pPr/>
              <a:t>13</a:t>
            </a:fld>
            <a:endParaRPr lang="nl-NL">
              <a:ea typeface="ＭＳ Ｐゴシック"/>
              <a:cs typeface="ＭＳ Ｐゴシック"/>
            </a:endParaRPr>
          </a:p>
        </p:txBody>
      </p:sp>
    </p:spTree>
    <p:extLst>
      <p:ext uri="{BB962C8B-B14F-4D97-AF65-F5344CB8AC3E}">
        <p14:creationId xmlns:p14="http://schemas.microsoft.com/office/powerpoint/2010/main" val="2256526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8DCFB2-2FC4-4A48-85D8-914292BD17B8}" type="slidenum">
              <a:rPr kumimoji="0" lang="en-GB" sz="1200" b="0" i="0" u="none" strike="noStrike" kern="1200" cap="none" spc="0" normalizeH="0" baseline="0" noProof="0" smtClean="0">
                <a:ln>
                  <a:noFill/>
                </a:ln>
                <a:solidFill>
                  <a:prstClr val="black"/>
                </a:solidFill>
                <a:effectLst/>
                <a:uLnTx/>
                <a:uFillTx/>
                <a:latin typeface="Calibri"/>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a:ea typeface="ＭＳ Ｐゴシック" charset="0"/>
              <a:cs typeface="Arial" charset="0"/>
            </a:endParaRPr>
          </a:p>
        </p:txBody>
      </p:sp>
    </p:spTree>
    <p:extLst>
      <p:ext uri="{BB962C8B-B14F-4D97-AF65-F5344CB8AC3E}">
        <p14:creationId xmlns:p14="http://schemas.microsoft.com/office/powerpoint/2010/main" val="3500558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102402"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mtClean="0"/>
          </a:p>
        </p:txBody>
      </p:sp>
      <p:sp>
        <p:nvSpPr>
          <p:cNvPr id="102403" name="Tijdelijke aanduiding voor dia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7755668-5475-4878-8EC5-05CFAF8E8179}" type="slidenum">
              <a:rPr lang="nl-NL">
                <a:ea typeface="ＭＳ Ｐゴシック"/>
                <a:cs typeface="ＭＳ Ｐゴシック"/>
              </a:rPr>
              <a:pPr/>
              <a:t>20</a:t>
            </a:fld>
            <a:endParaRPr lang="nl-NL">
              <a:ea typeface="ＭＳ Ｐゴシック"/>
              <a:cs typeface="ＭＳ Ｐゴシック"/>
            </a:endParaRPr>
          </a:p>
        </p:txBody>
      </p:sp>
    </p:spTree>
    <p:extLst>
      <p:ext uri="{BB962C8B-B14F-4D97-AF65-F5344CB8AC3E}">
        <p14:creationId xmlns:p14="http://schemas.microsoft.com/office/powerpoint/2010/main" val="2683263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114690"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mtClean="0"/>
          </a:p>
        </p:txBody>
      </p:sp>
      <p:sp>
        <p:nvSpPr>
          <p:cNvPr id="114691" name="Tijdelijke aanduiding voor dianumm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633BA40-342F-4C58-970B-F858BBB45FDE}" type="slidenum">
              <a:rPr lang="nl-NL" sz="1200">
                <a:cs typeface="ＭＳ Ｐゴシック"/>
              </a:rPr>
              <a:pPr algn="r"/>
              <a:t>21</a:t>
            </a:fld>
            <a:endParaRPr lang="nl-NL" sz="1200">
              <a:cs typeface="ＭＳ Ｐゴシック"/>
            </a:endParaRPr>
          </a:p>
        </p:txBody>
      </p:sp>
    </p:spTree>
    <p:extLst>
      <p:ext uri="{BB962C8B-B14F-4D97-AF65-F5344CB8AC3E}">
        <p14:creationId xmlns:p14="http://schemas.microsoft.com/office/powerpoint/2010/main" val="2271637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114690"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mtClean="0"/>
          </a:p>
        </p:txBody>
      </p:sp>
      <p:sp>
        <p:nvSpPr>
          <p:cNvPr id="114691" name="Tijdelijke aanduiding voor dianumm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633BA40-342F-4C58-970B-F858BBB45FDE}" type="slidenum">
              <a:rPr lang="nl-NL" sz="1200">
                <a:cs typeface="ＭＳ Ｐゴシック"/>
              </a:rPr>
              <a:pPr algn="r"/>
              <a:t>22</a:t>
            </a:fld>
            <a:endParaRPr lang="nl-NL" sz="1200">
              <a:cs typeface="ＭＳ Ｐゴシック"/>
            </a:endParaRPr>
          </a:p>
        </p:txBody>
      </p:sp>
    </p:spTree>
    <p:extLst>
      <p:ext uri="{BB962C8B-B14F-4D97-AF65-F5344CB8AC3E}">
        <p14:creationId xmlns:p14="http://schemas.microsoft.com/office/powerpoint/2010/main" val="180773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C9E34-030C-4B09-8117-DDA91C86FD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A51DB3-9F22-44F1-8773-3247903DFA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085427-7107-4A34-87EC-925D9AFB7E14}"/>
              </a:ext>
            </a:extLst>
          </p:cNvPr>
          <p:cNvSpPr>
            <a:spLocks noGrp="1"/>
          </p:cNvSpPr>
          <p:nvPr>
            <p:ph type="dt" sz="half" idx="10"/>
          </p:nvPr>
        </p:nvSpPr>
        <p:spPr/>
        <p:txBody>
          <a:bodyPr/>
          <a:lstStyle/>
          <a:p>
            <a:fld id="{5A102FB7-A90E-4FBA-9573-AECF562387BB}" type="datetimeFigureOut">
              <a:rPr lang="en-US" smtClean="0"/>
              <a:t>8/7/2019</a:t>
            </a:fld>
            <a:endParaRPr lang="en-US"/>
          </a:p>
        </p:txBody>
      </p:sp>
      <p:sp>
        <p:nvSpPr>
          <p:cNvPr id="5" name="Footer Placeholder 4">
            <a:extLst>
              <a:ext uri="{FF2B5EF4-FFF2-40B4-BE49-F238E27FC236}">
                <a16:creationId xmlns:a16="http://schemas.microsoft.com/office/drawing/2014/main" id="{EC24F92D-A8C2-4BF0-AD8C-2224F036E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F58D33-302F-49D2-9474-4195721E2047}"/>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4101170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EDB73-AA08-4415-ADC6-A21791E3D69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DDC33B9-86E2-4E1E-9B6C-0496B54B9C68}"/>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9FA2F7-C759-4E7C-ABE3-B8715FF40A39}"/>
              </a:ext>
            </a:extLst>
          </p:cNvPr>
          <p:cNvSpPr>
            <a:spLocks noGrp="1"/>
          </p:cNvSpPr>
          <p:nvPr>
            <p:ph type="dt" sz="half" idx="10"/>
          </p:nvPr>
        </p:nvSpPr>
        <p:spPr/>
        <p:txBody>
          <a:bodyPr/>
          <a:lstStyle/>
          <a:p>
            <a:fld id="{5A102FB7-A90E-4FBA-9573-AECF562387BB}" type="datetimeFigureOut">
              <a:rPr lang="en-US" smtClean="0"/>
              <a:t>8/7/2019</a:t>
            </a:fld>
            <a:endParaRPr lang="en-US"/>
          </a:p>
        </p:txBody>
      </p:sp>
      <p:sp>
        <p:nvSpPr>
          <p:cNvPr id="5" name="Footer Placeholder 4">
            <a:extLst>
              <a:ext uri="{FF2B5EF4-FFF2-40B4-BE49-F238E27FC236}">
                <a16:creationId xmlns:a16="http://schemas.microsoft.com/office/drawing/2014/main" id="{4ABEB032-1B05-4605-99DD-EFD0E128AB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4493BB-CAD6-431B-8E11-EFEA4EB42482}"/>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3480112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14D8A-15A4-43DD-8A3A-90E8310E84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BC06FE9-8441-4DC7-B43F-02542DD68D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EB35483-516B-40A9-9056-2F34FED90CA2}"/>
              </a:ext>
            </a:extLst>
          </p:cNvPr>
          <p:cNvSpPr>
            <a:spLocks noGrp="1"/>
          </p:cNvSpPr>
          <p:nvPr>
            <p:ph type="dt" sz="half" idx="10"/>
          </p:nvPr>
        </p:nvSpPr>
        <p:spPr/>
        <p:txBody>
          <a:bodyPr/>
          <a:lstStyle/>
          <a:p>
            <a:fld id="{5A102FB7-A90E-4FBA-9573-AECF562387BB}" type="datetimeFigureOut">
              <a:rPr lang="en-US" smtClean="0"/>
              <a:t>8/7/2019</a:t>
            </a:fld>
            <a:endParaRPr lang="en-US"/>
          </a:p>
        </p:txBody>
      </p:sp>
      <p:sp>
        <p:nvSpPr>
          <p:cNvPr id="5" name="Footer Placeholder 4">
            <a:extLst>
              <a:ext uri="{FF2B5EF4-FFF2-40B4-BE49-F238E27FC236}">
                <a16:creationId xmlns:a16="http://schemas.microsoft.com/office/drawing/2014/main" id="{C534A7EF-CBA8-42BD-9B01-8E2C0B9340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17E15F-32CD-41D6-BC9A-DBC0BA1EE1B7}"/>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554646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EFF2A-D585-4B84-9AA7-7FD9B2E290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5B8DFB-277C-454A-96D9-7FC58D240A0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693D0B-4B83-49BD-B58A-353D67FC44B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054A74-C543-4360-B66A-0E7E2E9B307D}"/>
              </a:ext>
            </a:extLst>
          </p:cNvPr>
          <p:cNvSpPr>
            <a:spLocks noGrp="1"/>
          </p:cNvSpPr>
          <p:nvPr>
            <p:ph type="dt" sz="half" idx="10"/>
          </p:nvPr>
        </p:nvSpPr>
        <p:spPr/>
        <p:txBody>
          <a:bodyPr/>
          <a:lstStyle/>
          <a:p>
            <a:fld id="{5A102FB7-A90E-4FBA-9573-AECF562387BB}" type="datetimeFigureOut">
              <a:rPr lang="en-US" smtClean="0"/>
              <a:t>8/7/2019</a:t>
            </a:fld>
            <a:endParaRPr lang="en-US"/>
          </a:p>
        </p:txBody>
      </p:sp>
      <p:sp>
        <p:nvSpPr>
          <p:cNvPr id="6" name="Footer Placeholder 5">
            <a:extLst>
              <a:ext uri="{FF2B5EF4-FFF2-40B4-BE49-F238E27FC236}">
                <a16:creationId xmlns:a16="http://schemas.microsoft.com/office/drawing/2014/main" id="{E3143630-AD18-4199-997D-F2453065F6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9A12FB-6BA8-4920-AF72-0D2B8611D512}"/>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1874020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1575F-E69D-4C76-8946-FB7F6B5778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E33243-540E-42E1-90BE-1790ED457D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37CA370-817A-49BE-A379-3DFBBF8018F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3DE185-0053-48BF-8C0E-433FE46423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4453B57-B0DA-4CDD-8910-E0DD5F68BAD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7BD4D9-D37A-4ABA-A4CC-DCBB26BE38F7}"/>
              </a:ext>
            </a:extLst>
          </p:cNvPr>
          <p:cNvSpPr>
            <a:spLocks noGrp="1"/>
          </p:cNvSpPr>
          <p:nvPr>
            <p:ph type="dt" sz="half" idx="10"/>
          </p:nvPr>
        </p:nvSpPr>
        <p:spPr/>
        <p:txBody>
          <a:bodyPr/>
          <a:lstStyle/>
          <a:p>
            <a:fld id="{5A102FB7-A90E-4FBA-9573-AECF562387BB}" type="datetimeFigureOut">
              <a:rPr lang="en-US" smtClean="0"/>
              <a:t>8/7/2019</a:t>
            </a:fld>
            <a:endParaRPr lang="en-US"/>
          </a:p>
        </p:txBody>
      </p:sp>
      <p:sp>
        <p:nvSpPr>
          <p:cNvPr id="8" name="Footer Placeholder 7">
            <a:extLst>
              <a:ext uri="{FF2B5EF4-FFF2-40B4-BE49-F238E27FC236}">
                <a16:creationId xmlns:a16="http://schemas.microsoft.com/office/drawing/2014/main" id="{548E42FA-4CC3-4EA5-9BEF-55C6B50D028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B93B74-0E3B-4710-9E87-049AE920B51D}"/>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2856513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B3D3E-20C6-4A99-8BA8-9717B40A58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765640-C25E-4C10-B738-6F3F5D76DC2E}"/>
              </a:ext>
            </a:extLst>
          </p:cNvPr>
          <p:cNvSpPr>
            <a:spLocks noGrp="1"/>
          </p:cNvSpPr>
          <p:nvPr>
            <p:ph type="dt" sz="half" idx="10"/>
          </p:nvPr>
        </p:nvSpPr>
        <p:spPr/>
        <p:txBody>
          <a:bodyPr/>
          <a:lstStyle/>
          <a:p>
            <a:fld id="{5A102FB7-A90E-4FBA-9573-AECF562387BB}" type="datetimeFigureOut">
              <a:rPr lang="en-US" smtClean="0"/>
              <a:t>8/7/2019</a:t>
            </a:fld>
            <a:endParaRPr lang="en-US"/>
          </a:p>
        </p:txBody>
      </p:sp>
      <p:sp>
        <p:nvSpPr>
          <p:cNvPr id="4" name="Footer Placeholder 3">
            <a:extLst>
              <a:ext uri="{FF2B5EF4-FFF2-40B4-BE49-F238E27FC236}">
                <a16:creationId xmlns:a16="http://schemas.microsoft.com/office/drawing/2014/main" id="{BB870B3D-2426-40DA-91A2-24492205BC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38EEB4-1FC4-4C65-B918-67B240BC9610}"/>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1638230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C3B2BE-BD22-4639-8984-791C49DD4623}"/>
              </a:ext>
            </a:extLst>
          </p:cNvPr>
          <p:cNvSpPr>
            <a:spLocks noGrp="1"/>
          </p:cNvSpPr>
          <p:nvPr>
            <p:ph type="dt" sz="half" idx="10"/>
          </p:nvPr>
        </p:nvSpPr>
        <p:spPr/>
        <p:txBody>
          <a:bodyPr/>
          <a:lstStyle/>
          <a:p>
            <a:fld id="{5A102FB7-A90E-4FBA-9573-AECF562387BB}" type="datetimeFigureOut">
              <a:rPr lang="en-US" smtClean="0"/>
              <a:t>8/7/2019</a:t>
            </a:fld>
            <a:endParaRPr lang="en-US"/>
          </a:p>
        </p:txBody>
      </p:sp>
      <p:sp>
        <p:nvSpPr>
          <p:cNvPr id="3" name="Footer Placeholder 2">
            <a:extLst>
              <a:ext uri="{FF2B5EF4-FFF2-40B4-BE49-F238E27FC236}">
                <a16:creationId xmlns:a16="http://schemas.microsoft.com/office/drawing/2014/main" id="{266D3902-2350-44B4-AFD8-F9EA82A9E6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0A90C5-0372-4896-AA28-E54D2D807C53}"/>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1451259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F4BBE-77D9-4AEF-8FC4-B431DA2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87FC583-392A-4301-9351-4AAE6CB3F3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46A688-1CF5-46E8-A082-64EAF7AF11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431BB16-890F-4230-9978-46076F28071B}"/>
              </a:ext>
            </a:extLst>
          </p:cNvPr>
          <p:cNvSpPr>
            <a:spLocks noGrp="1"/>
          </p:cNvSpPr>
          <p:nvPr>
            <p:ph type="dt" sz="half" idx="10"/>
          </p:nvPr>
        </p:nvSpPr>
        <p:spPr/>
        <p:txBody>
          <a:bodyPr/>
          <a:lstStyle/>
          <a:p>
            <a:fld id="{5A102FB7-A90E-4FBA-9573-AECF562387BB}" type="datetimeFigureOut">
              <a:rPr lang="en-US" smtClean="0"/>
              <a:t>8/7/2019</a:t>
            </a:fld>
            <a:endParaRPr lang="en-US"/>
          </a:p>
        </p:txBody>
      </p:sp>
      <p:sp>
        <p:nvSpPr>
          <p:cNvPr id="6" name="Footer Placeholder 5">
            <a:extLst>
              <a:ext uri="{FF2B5EF4-FFF2-40B4-BE49-F238E27FC236}">
                <a16:creationId xmlns:a16="http://schemas.microsoft.com/office/drawing/2014/main" id="{787ABF51-156C-47D3-97DD-BA9D297172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17BC03-D81B-44E8-ACE2-C6E93CD08923}"/>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531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EFC06-DEEB-40C7-8EE9-3F722E929A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D9D3A0-A831-429A-A9D6-822E063E6D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2BCA9D-64F0-4F6B-B27C-00FF23D191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C58D9FE-211C-4515-8F5B-11B0BC03E14D}"/>
              </a:ext>
            </a:extLst>
          </p:cNvPr>
          <p:cNvSpPr>
            <a:spLocks noGrp="1"/>
          </p:cNvSpPr>
          <p:nvPr>
            <p:ph type="dt" sz="half" idx="10"/>
          </p:nvPr>
        </p:nvSpPr>
        <p:spPr/>
        <p:txBody>
          <a:bodyPr/>
          <a:lstStyle/>
          <a:p>
            <a:fld id="{5A102FB7-A90E-4FBA-9573-AECF562387BB}" type="datetimeFigureOut">
              <a:rPr lang="en-US" smtClean="0"/>
              <a:t>8/7/2019</a:t>
            </a:fld>
            <a:endParaRPr lang="en-US"/>
          </a:p>
        </p:txBody>
      </p:sp>
      <p:sp>
        <p:nvSpPr>
          <p:cNvPr id="6" name="Footer Placeholder 5">
            <a:extLst>
              <a:ext uri="{FF2B5EF4-FFF2-40B4-BE49-F238E27FC236}">
                <a16:creationId xmlns:a16="http://schemas.microsoft.com/office/drawing/2014/main" id="{61074040-7F26-4503-A315-3941DC71F5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B82E-62E6-43A4-BFDB-4FA5DF880121}"/>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3167268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AC183-74BF-4DB7-921A-EEAA9C30C4D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99706F-9BAC-4A3A-A620-632D31FB870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52D8CD-74AA-4402-8B77-3ADC5E23C175}"/>
              </a:ext>
            </a:extLst>
          </p:cNvPr>
          <p:cNvSpPr>
            <a:spLocks noGrp="1"/>
          </p:cNvSpPr>
          <p:nvPr>
            <p:ph type="dt" sz="half" idx="10"/>
          </p:nvPr>
        </p:nvSpPr>
        <p:spPr/>
        <p:txBody>
          <a:bodyPr/>
          <a:lstStyle/>
          <a:p>
            <a:fld id="{5A102FB7-A90E-4FBA-9573-AECF562387BB}" type="datetimeFigureOut">
              <a:rPr lang="en-US" smtClean="0"/>
              <a:t>8/7/2019</a:t>
            </a:fld>
            <a:endParaRPr lang="en-US"/>
          </a:p>
        </p:txBody>
      </p:sp>
      <p:sp>
        <p:nvSpPr>
          <p:cNvPr id="5" name="Footer Placeholder 4">
            <a:extLst>
              <a:ext uri="{FF2B5EF4-FFF2-40B4-BE49-F238E27FC236}">
                <a16:creationId xmlns:a16="http://schemas.microsoft.com/office/drawing/2014/main" id="{88275005-06D9-4631-B201-B0B1497B9D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7C3174-CA0B-4140-B4D5-EC5B6BDC1F9D}"/>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1651020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81B630-75CB-4816-ABD7-E6178D6460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A7961D-34D2-48F0-BC58-620B8813FC2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0913D8-F83A-45A1-85A6-1FFDA5F97D3D}"/>
              </a:ext>
            </a:extLst>
          </p:cNvPr>
          <p:cNvSpPr>
            <a:spLocks noGrp="1"/>
          </p:cNvSpPr>
          <p:nvPr>
            <p:ph type="dt" sz="half" idx="10"/>
          </p:nvPr>
        </p:nvSpPr>
        <p:spPr/>
        <p:txBody>
          <a:bodyPr/>
          <a:lstStyle/>
          <a:p>
            <a:fld id="{5A102FB7-A90E-4FBA-9573-AECF562387BB}" type="datetimeFigureOut">
              <a:rPr lang="en-US" smtClean="0"/>
              <a:t>8/7/2019</a:t>
            </a:fld>
            <a:endParaRPr lang="en-US"/>
          </a:p>
        </p:txBody>
      </p:sp>
      <p:sp>
        <p:nvSpPr>
          <p:cNvPr id="5" name="Footer Placeholder 4">
            <a:extLst>
              <a:ext uri="{FF2B5EF4-FFF2-40B4-BE49-F238E27FC236}">
                <a16:creationId xmlns:a16="http://schemas.microsoft.com/office/drawing/2014/main" id="{095318A6-9C1A-492D-A8F6-83A3547A3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49A4E6-341E-49F2-A45D-10765D67B68B}"/>
              </a:ext>
            </a:extLst>
          </p:cNvPr>
          <p:cNvSpPr>
            <a:spLocks noGrp="1"/>
          </p:cNvSpPr>
          <p:nvPr>
            <p:ph type="sldNum" sz="quarter" idx="12"/>
          </p:nvPr>
        </p:nvSpPr>
        <p:spPr/>
        <p:txBody>
          <a:bodyPr/>
          <a:lstStyle/>
          <a:p>
            <a:fld id="{F41B16D9-D9D3-4981-A9C6-184B1359CB6B}" type="slidenum">
              <a:rPr lang="en-US" smtClean="0"/>
              <a:t>‹nr.›</a:t>
            </a:fld>
            <a:endParaRPr lang="en-US"/>
          </a:p>
        </p:txBody>
      </p:sp>
    </p:spTree>
    <p:extLst>
      <p:ext uri="{BB962C8B-B14F-4D97-AF65-F5344CB8AC3E}">
        <p14:creationId xmlns:p14="http://schemas.microsoft.com/office/powerpoint/2010/main" val="2774535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Afbeelding 11" descr="foto-1.jpg"/>
          <p:cNvPicPr>
            <a:picLocks noChangeAspect="1"/>
          </p:cNvPicPr>
          <p:nvPr userDrawn="1"/>
        </p:nvPicPr>
        <p:blipFill rotWithShape="1">
          <a:blip r:embed="rId2" cstate="email">
            <a:extLst>
              <a:ext uri="{28A0092B-C50C-407E-A947-70E740481C1C}">
                <a14:useLocalDpi xmlns:a14="http://schemas.microsoft.com/office/drawing/2010/main" val="0"/>
              </a:ext>
            </a:extLst>
          </a:blip>
          <a:srcRect t="7535"/>
          <a:stretch/>
        </p:blipFill>
        <p:spPr>
          <a:xfrm>
            <a:off x="0" y="1"/>
            <a:ext cx="12192000" cy="3870745"/>
          </a:xfrm>
          <a:prstGeom prst="rect">
            <a:avLst/>
          </a:prstGeom>
        </p:spPr>
      </p:pic>
      <p:pic>
        <p:nvPicPr>
          <p:cNvPr id="14" name="Afbeelding 13" descr="logo-slide-titel.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239350" y="188640"/>
            <a:ext cx="11713301" cy="6535682"/>
          </a:xfrm>
          <a:prstGeom prst="rect">
            <a:avLst/>
          </a:prstGeom>
        </p:spPr>
      </p:pic>
      <p:sp>
        <p:nvSpPr>
          <p:cNvPr id="2" name="Title 1"/>
          <p:cNvSpPr>
            <a:spLocks noGrp="1"/>
          </p:cNvSpPr>
          <p:nvPr>
            <p:ph type="ctrTitle"/>
          </p:nvPr>
        </p:nvSpPr>
        <p:spPr>
          <a:xfrm>
            <a:off x="1871531" y="4293096"/>
            <a:ext cx="9313035" cy="630982"/>
          </a:xfrm>
        </p:spPr>
        <p:txBody>
          <a:bodyPr>
            <a:normAutofit/>
          </a:bodyPr>
          <a:lstStyle>
            <a:lvl1pPr algn="l">
              <a:defRPr sz="3200" b="1">
                <a:solidFill>
                  <a:schemeClr val="tx1"/>
                </a:solidFill>
                <a:latin typeface="Verdana" pitchFamily="34" charset="0"/>
                <a:ea typeface="Verdana" pitchFamily="34" charset="0"/>
                <a:cs typeface="Verdana" pitchFamily="34" charset="0"/>
              </a:defRPr>
            </a:lvl1pPr>
          </a:lstStyle>
          <a:p>
            <a:r>
              <a:rPr lang="en-US" dirty="0" smtClean="0"/>
              <a:t>Click to edit Master title style</a:t>
            </a:r>
            <a:endParaRPr lang="nl-BE" dirty="0"/>
          </a:p>
        </p:txBody>
      </p:sp>
      <p:sp>
        <p:nvSpPr>
          <p:cNvPr id="3" name="Subtitle 2"/>
          <p:cNvSpPr>
            <a:spLocks noGrp="1"/>
          </p:cNvSpPr>
          <p:nvPr>
            <p:ph type="subTitle" idx="1"/>
          </p:nvPr>
        </p:nvSpPr>
        <p:spPr>
          <a:xfrm>
            <a:off x="1871531" y="4941122"/>
            <a:ext cx="9313035" cy="432048"/>
          </a:xfrm>
        </p:spPr>
        <p:txBody>
          <a:bodyPr>
            <a:normAutofit/>
          </a:bodyPr>
          <a:lstStyle>
            <a:lvl1pPr marL="0" indent="0" algn="l">
              <a:buNone/>
              <a:defRPr sz="2000">
                <a:solidFill>
                  <a:srgbClr val="4F4F4F"/>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nl-BE" dirty="0"/>
          </a:p>
        </p:txBody>
      </p:sp>
    </p:spTree>
    <p:extLst>
      <p:ext uri="{BB962C8B-B14F-4D97-AF65-F5344CB8AC3E}">
        <p14:creationId xmlns:p14="http://schemas.microsoft.com/office/powerpoint/2010/main" val="3273421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Afbeelding 6" descr="logo-slide.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69333" y="76200"/>
            <a:ext cx="11826240" cy="6687312"/>
          </a:xfrm>
          <a:prstGeom prst="rect">
            <a:avLst/>
          </a:prstGeom>
        </p:spPr>
      </p:pic>
      <p:sp>
        <p:nvSpPr>
          <p:cNvPr id="2" name="Title 1"/>
          <p:cNvSpPr>
            <a:spLocks noGrp="1"/>
          </p:cNvSpPr>
          <p:nvPr>
            <p:ph type="title"/>
          </p:nvPr>
        </p:nvSpPr>
        <p:spPr>
          <a:xfrm>
            <a:off x="335360" y="188640"/>
            <a:ext cx="11521280" cy="549844"/>
          </a:xfrm>
          <a:ln>
            <a:noFill/>
          </a:ln>
        </p:spPr>
        <p:txBody>
          <a:bodyPr>
            <a:normAutofit/>
          </a:bodyPr>
          <a:lstStyle>
            <a:lvl1pPr algn="l">
              <a:defRPr sz="2400">
                <a:solidFill>
                  <a:schemeClr val="tx1"/>
                </a:solidFill>
                <a:latin typeface="Verdana" pitchFamily="34" charset="0"/>
                <a:ea typeface="Verdana" pitchFamily="34" charset="0"/>
                <a:cs typeface="Verdana" pitchFamily="34" charset="0"/>
              </a:defRPr>
            </a:lvl1pPr>
          </a:lstStyle>
          <a:p>
            <a:r>
              <a:rPr lang="en-US" dirty="0" smtClean="0"/>
              <a:t>Click to edit Master title style</a:t>
            </a:r>
            <a:endParaRPr lang="nl-BE" dirty="0"/>
          </a:p>
        </p:txBody>
      </p:sp>
      <p:sp>
        <p:nvSpPr>
          <p:cNvPr id="3" name="Content Placeholder 2"/>
          <p:cNvSpPr>
            <a:spLocks noGrp="1"/>
          </p:cNvSpPr>
          <p:nvPr>
            <p:ph idx="1"/>
          </p:nvPr>
        </p:nvSpPr>
        <p:spPr>
          <a:xfrm>
            <a:off x="335360" y="836712"/>
            <a:ext cx="11521280" cy="5040560"/>
          </a:xfrm>
        </p:spPr>
        <p:txBody>
          <a:bodyPr/>
          <a:lstStyle>
            <a:lvl1pPr>
              <a:buFont typeface="Wingdings" pitchFamily="2" charset="2"/>
              <a:buChar char="§"/>
              <a:defRPr sz="2800">
                <a:solidFill>
                  <a:srgbClr val="474746"/>
                </a:solidFill>
                <a:latin typeface="Verdana" pitchFamily="34" charset="0"/>
                <a:ea typeface="Verdana" pitchFamily="34" charset="0"/>
                <a:cs typeface="Verdana" pitchFamily="34" charset="0"/>
              </a:defRPr>
            </a:lvl1pPr>
            <a:lvl2pPr>
              <a:buFont typeface="Wingdings" pitchFamily="2" charset="2"/>
              <a:buChar char="§"/>
              <a:defRPr sz="2400">
                <a:solidFill>
                  <a:srgbClr val="474746"/>
                </a:solidFill>
                <a:latin typeface="Verdana" pitchFamily="34" charset="0"/>
                <a:ea typeface="Verdana" pitchFamily="34" charset="0"/>
                <a:cs typeface="Verdana" pitchFamily="34" charset="0"/>
              </a:defRPr>
            </a:lvl2pPr>
            <a:lvl3pPr>
              <a:buFont typeface="Wingdings" pitchFamily="2" charset="2"/>
              <a:buChar char="§"/>
              <a:defRPr sz="2000">
                <a:solidFill>
                  <a:srgbClr val="474746"/>
                </a:solidFill>
                <a:latin typeface="Verdana" pitchFamily="34" charset="0"/>
                <a:ea typeface="Verdana" pitchFamily="34" charset="0"/>
                <a:cs typeface="Verdana" pitchFamily="34" charset="0"/>
              </a:defRPr>
            </a:lvl3pPr>
            <a:lvl4pPr>
              <a:buFont typeface="Wingdings" pitchFamily="2" charset="2"/>
              <a:buChar char="§"/>
              <a:defRPr sz="1600">
                <a:solidFill>
                  <a:srgbClr val="474746"/>
                </a:solidFill>
                <a:latin typeface="Verdana" pitchFamily="34" charset="0"/>
                <a:ea typeface="Verdana" pitchFamily="34" charset="0"/>
                <a:cs typeface="Verdana" pitchFamily="34" charset="0"/>
              </a:defRPr>
            </a:lvl4pPr>
            <a:lvl5pPr>
              <a:buFont typeface="Wingdings" pitchFamily="2" charset="2"/>
              <a:buChar char="§"/>
              <a:defRPr sz="1600">
                <a:solidFill>
                  <a:srgbClr val="474746"/>
                </a:solidFill>
                <a:latin typeface="Verdana" pitchFamily="34" charset="0"/>
                <a:ea typeface="Verdana" pitchFamily="34" charset="0"/>
                <a:cs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16" name="Date Placeholder 3"/>
          <p:cNvSpPr>
            <a:spLocks noGrp="1"/>
          </p:cNvSpPr>
          <p:nvPr>
            <p:ph type="dt" sz="half" idx="10"/>
          </p:nvPr>
        </p:nvSpPr>
        <p:spPr>
          <a:xfrm>
            <a:off x="239349" y="6381329"/>
            <a:ext cx="2844800" cy="365125"/>
          </a:xfrm>
        </p:spPr>
        <p:txBody>
          <a:bodyPr/>
          <a:lstStyle>
            <a:lvl1pPr>
              <a:defRPr/>
            </a:lvl1pPr>
          </a:lstStyle>
          <a:p>
            <a:pPr fontAlgn="base">
              <a:spcBef>
                <a:spcPct val="0"/>
              </a:spcBef>
              <a:spcAft>
                <a:spcPct val="0"/>
              </a:spcAft>
            </a:pPr>
            <a:fld id="{6559652E-C199-334F-9320-471B095246A8}" type="datetime1">
              <a:rPr lang="nl-BE" smtClean="0">
                <a:ea typeface="ＭＳ Ｐゴシック" charset="0"/>
                <a:cs typeface="Arial" charset="0"/>
              </a:rPr>
              <a:pPr fontAlgn="base">
                <a:spcBef>
                  <a:spcPct val="0"/>
                </a:spcBef>
                <a:spcAft>
                  <a:spcPct val="0"/>
                </a:spcAft>
              </a:pPr>
              <a:t>7/08/2019</a:t>
            </a:fld>
            <a:endParaRPr lang="nl-BE" dirty="0">
              <a:ea typeface="ＭＳ Ｐゴシック" charset="0"/>
              <a:cs typeface="Arial" charset="0"/>
            </a:endParaRPr>
          </a:p>
        </p:txBody>
      </p:sp>
      <p:sp>
        <p:nvSpPr>
          <p:cNvPr id="17" name="Footer Placeholder 4"/>
          <p:cNvSpPr>
            <a:spLocks noGrp="1"/>
          </p:cNvSpPr>
          <p:nvPr>
            <p:ph type="ftr" sz="quarter" idx="11"/>
          </p:nvPr>
        </p:nvSpPr>
        <p:spPr>
          <a:xfrm>
            <a:off x="3215680" y="6381329"/>
            <a:ext cx="5952661" cy="365125"/>
          </a:xfrm>
        </p:spPr>
        <p:txBody>
          <a:bodyPr/>
          <a:lstStyle>
            <a:lvl1pPr>
              <a:defRPr/>
            </a:lvl1pPr>
          </a:lstStyle>
          <a:p>
            <a:pPr>
              <a:defRPr/>
            </a:pPr>
            <a:endParaRPr lang="nl-BE" dirty="0">
              <a:solidFill>
                <a:prstClr val="black">
                  <a:tint val="75000"/>
                </a:prstClr>
              </a:solidFill>
            </a:endParaRPr>
          </a:p>
        </p:txBody>
      </p:sp>
      <p:sp>
        <p:nvSpPr>
          <p:cNvPr id="18" name="Slide Number Placeholder 5"/>
          <p:cNvSpPr>
            <a:spLocks noGrp="1"/>
          </p:cNvSpPr>
          <p:nvPr>
            <p:ph type="sldNum" sz="quarter" idx="12"/>
          </p:nvPr>
        </p:nvSpPr>
        <p:spPr>
          <a:xfrm>
            <a:off x="9264353" y="6382917"/>
            <a:ext cx="1003300" cy="365125"/>
          </a:xfrm>
        </p:spPr>
        <p:txBody>
          <a:bodyPr/>
          <a:lstStyle>
            <a:lvl1pPr>
              <a:defRPr/>
            </a:lvl1pPr>
          </a:lstStyle>
          <a:p>
            <a:pPr fontAlgn="base">
              <a:spcBef>
                <a:spcPct val="0"/>
              </a:spcBef>
              <a:spcAft>
                <a:spcPct val="0"/>
              </a:spcAft>
            </a:pPr>
            <a:fld id="{BBB2625E-E22D-324D-B6D3-F6234E5E9FE9}" type="slidenum">
              <a:rPr lang="nl-BE" smtClean="0">
                <a:ea typeface="ＭＳ Ｐゴシック" charset="0"/>
                <a:cs typeface="Arial" charset="0"/>
              </a:rPr>
              <a:pPr fontAlgn="base">
                <a:spcBef>
                  <a:spcPct val="0"/>
                </a:spcBef>
                <a:spcAft>
                  <a:spcPct val="0"/>
                </a:spcAft>
              </a:pPr>
              <a:t>‹nr.›</a:t>
            </a:fld>
            <a:endParaRPr lang="nl-BE">
              <a:ea typeface="ＭＳ Ｐゴシック" charset="0"/>
              <a:cs typeface="Arial" charset="0"/>
            </a:endParaRPr>
          </a:p>
        </p:txBody>
      </p:sp>
    </p:spTree>
    <p:extLst>
      <p:ext uri="{BB962C8B-B14F-4D97-AF65-F5344CB8AC3E}">
        <p14:creationId xmlns:p14="http://schemas.microsoft.com/office/powerpoint/2010/main" val="3226807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Rechthoek 7"/>
          <p:cNvSpPr/>
          <p:nvPr userDrawn="1"/>
        </p:nvSpPr>
        <p:spPr>
          <a:xfrm>
            <a:off x="0" y="0"/>
            <a:ext cx="12192000" cy="6858000"/>
          </a:xfrm>
          <a:prstGeom prst="rect">
            <a:avLst/>
          </a:prstGeom>
          <a:solidFill>
            <a:srgbClr val="C62C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Afbeelding 8" descr="logo-slide-titel-wit.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360" y="224468"/>
            <a:ext cx="11521280" cy="6402670"/>
          </a:xfrm>
          <a:prstGeom prst="rect">
            <a:avLst/>
          </a:prstGeom>
        </p:spPr>
      </p:pic>
      <p:sp>
        <p:nvSpPr>
          <p:cNvPr id="10" name="Title 1"/>
          <p:cNvSpPr>
            <a:spLocks noGrp="1"/>
          </p:cNvSpPr>
          <p:nvPr>
            <p:ph type="ctrTitle" hasCustomPrompt="1"/>
          </p:nvPr>
        </p:nvSpPr>
        <p:spPr>
          <a:xfrm>
            <a:off x="1007435" y="836712"/>
            <a:ext cx="9313035" cy="630982"/>
          </a:xfrm>
        </p:spPr>
        <p:txBody>
          <a:bodyPr>
            <a:normAutofit/>
          </a:bodyPr>
          <a:lstStyle>
            <a:lvl1pPr algn="l">
              <a:defRPr sz="3200" b="1">
                <a:solidFill>
                  <a:schemeClr val="bg1"/>
                </a:solidFill>
                <a:latin typeface="Verdana" pitchFamily="34" charset="0"/>
                <a:ea typeface="Verdana" pitchFamily="34" charset="0"/>
                <a:cs typeface="Verdana" pitchFamily="34" charset="0"/>
              </a:defRPr>
            </a:lvl1pPr>
          </a:lstStyle>
          <a:p>
            <a:r>
              <a:rPr lang="en-US" dirty="0" err="1" smtClean="0"/>
              <a:t>Titel</a:t>
            </a:r>
            <a:r>
              <a:rPr lang="en-US" dirty="0" smtClean="0"/>
              <a:t> </a:t>
            </a:r>
            <a:r>
              <a:rPr lang="en-US" dirty="0" err="1" smtClean="0"/>
              <a:t>tussenslide</a:t>
            </a:r>
            <a:endParaRPr lang="nl-BE" dirty="0"/>
          </a:p>
        </p:txBody>
      </p:sp>
      <p:sp>
        <p:nvSpPr>
          <p:cNvPr id="11" name="Subtitle 2"/>
          <p:cNvSpPr>
            <a:spLocks noGrp="1"/>
          </p:cNvSpPr>
          <p:nvPr>
            <p:ph type="subTitle" idx="1" hasCustomPrompt="1"/>
          </p:nvPr>
        </p:nvSpPr>
        <p:spPr>
          <a:xfrm>
            <a:off x="1007435" y="1484738"/>
            <a:ext cx="9313035" cy="432048"/>
          </a:xfrm>
        </p:spPr>
        <p:txBody>
          <a:bodyPr>
            <a:normAutofit/>
          </a:bodyPr>
          <a:lstStyle>
            <a:lvl1pPr marL="0" indent="0" algn="l">
              <a:buNone/>
              <a:defRPr sz="2000">
                <a:solidFill>
                  <a:schemeClr val="bg1"/>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err="1" smtClean="0"/>
              <a:t>Ondertitel</a:t>
            </a:r>
            <a:r>
              <a:rPr lang="en-US" dirty="0" smtClean="0"/>
              <a:t> </a:t>
            </a:r>
            <a:r>
              <a:rPr lang="en-US" dirty="0" err="1" smtClean="0"/>
              <a:t>tussenslide</a:t>
            </a:r>
            <a:endParaRPr lang="nl-BE" dirty="0"/>
          </a:p>
        </p:txBody>
      </p:sp>
    </p:spTree>
    <p:extLst>
      <p:ext uri="{BB962C8B-B14F-4D97-AF65-F5344CB8AC3E}">
        <p14:creationId xmlns:p14="http://schemas.microsoft.com/office/powerpoint/2010/main" val="3489114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Line 8"/>
          <p:cNvSpPr>
            <a:spLocks noChangeShapeType="1"/>
          </p:cNvSpPr>
          <p:nvPr userDrawn="1"/>
        </p:nvSpPr>
        <p:spPr bwMode="auto">
          <a:xfrm>
            <a:off x="143934" y="692150"/>
            <a:ext cx="11904133" cy="0"/>
          </a:xfrm>
          <a:prstGeom prst="line">
            <a:avLst/>
          </a:prstGeom>
          <a:noFill/>
          <a:ln w="3175" cmpd="sng">
            <a:solidFill>
              <a:srgbClr val="811A20"/>
            </a:solid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ＭＳ Ｐゴシック" charset="0"/>
              <a:cs typeface="Arial" charset="0"/>
            </a:endParaRPr>
          </a:p>
        </p:txBody>
      </p:sp>
      <p:sp>
        <p:nvSpPr>
          <p:cNvPr id="4" name="Line 8"/>
          <p:cNvSpPr>
            <a:spLocks noChangeShapeType="1"/>
          </p:cNvSpPr>
          <p:nvPr userDrawn="1"/>
        </p:nvSpPr>
        <p:spPr bwMode="auto">
          <a:xfrm>
            <a:off x="143934" y="6237288"/>
            <a:ext cx="10079567" cy="0"/>
          </a:xfrm>
          <a:prstGeom prst="line">
            <a:avLst/>
          </a:prstGeom>
          <a:noFill/>
          <a:ln w="3175" cmpd="sng">
            <a:solidFill>
              <a:srgbClr val="811A20"/>
            </a:solid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ＭＳ Ｐゴシック" charset="0"/>
              <a:cs typeface="Arial" charset="0"/>
            </a:endParaRPr>
          </a:p>
        </p:txBody>
      </p:sp>
      <p:pic>
        <p:nvPicPr>
          <p:cNvPr id="5" name="Afbeelding 12" descr="streepjes.png"/>
          <p:cNvPicPr>
            <a:picLocks noChangeAspect="1"/>
          </p:cNvPicPr>
          <p:nvPr userDrawn="1"/>
        </p:nvPicPr>
        <p:blipFill>
          <a:blip r:embed="rId2"/>
          <a:srcRect/>
          <a:stretch>
            <a:fillRect/>
          </a:stretch>
        </p:blipFill>
        <p:spPr bwMode="auto">
          <a:xfrm>
            <a:off x="35984" y="0"/>
            <a:ext cx="3564467" cy="115888"/>
          </a:xfrm>
          <a:prstGeom prst="rect">
            <a:avLst/>
          </a:prstGeom>
          <a:noFill/>
          <a:ln w="9525">
            <a:noFill/>
            <a:miter lim="800000"/>
            <a:headEnd/>
            <a:tailEnd/>
          </a:ln>
        </p:spPr>
      </p:pic>
      <p:pic>
        <p:nvPicPr>
          <p:cNvPr id="6" name="Afbeelding 13" descr="LOGO_UHASSELT-CMYK.eps"/>
          <p:cNvPicPr>
            <a:picLocks noChangeAspect="1"/>
          </p:cNvPicPr>
          <p:nvPr userDrawn="1"/>
        </p:nvPicPr>
        <p:blipFill>
          <a:blip r:embed="rId3"/>
          <a:srcRect/>
          <a:stretch>
            <a:fillRect/>
          </a:stretch>
        </p:blipFill>
        <p:spPr bwMode="auto">
          <a:xfrm>
            <a:off x="10320867" y="6180138"/>
            <a:ext cx="1667933" cy="582612"/>
          </a:xfrm>
          <a:prstGeom prst="rect">
            <a:avLst/>
          </a:prstGeom>
          <a:noFill/>
          <a:ln w="9525">
            <a:noFill/>
            <a:miter lim="800000"/>
            <a:headEnd/>
            <a:tailEnd/>
          </a:ln>
        </p:spPr>
      </p:pic>
      <p:sp>
        <p:nvSpPr>
          <p:cNvPr id="11" name="Title 1"/>
          <p:cNvSpPr>
            <a:spLocks noGrp="1"/>
          </p:cNvSpPr>
          <p:nvPr>
            <p:ph type="title"/>
          </p:nvPr>
        </p:nvSpPr>
        <p:spPr>
          <a:xfrm>
            <a:off x="143339" y="116632"/>
            <a:ext cx="11987005" cy="549844"/>
          </a:xfrm>
          <a:ln>
            <a:noFill/>
          </a:ln>
        </p:spPr>
        <p:txBody>
          <a:bodyPr>
            <a:normAutofit/>
          </a:bodyPr>
          <a:lstStyle>
            <a:lvl1pPr algn="l">
              <a:defRPr sz="3000">
                <a:solidFill>
                  <a:srgbClr val="811A20"/>
                </a:solidFill>
                <a:latin typeface="Verdana" pitchFamily="34" charset="0"/>
                <a:ea typeface="Verdana" pitchFamily="34" charset="0"/>
                <a:cs typeface="Verdana" pitchFamily="34" charset="0"/>
              </a:defRPr>
            </a:lvl1pPr>
          </a:lstStyle>
          <a:p>
            <a:r>
              <a:rPr lang="en-US" dirty="0" smtClean="0"/>
              <a:t>Click to edit Master title style</a:t>
            </a:r>
            <a:endParaRPr lang="nl-BE" dirty="0"/>
          </a:p>
        </p:txBody>
      </p:sp>
      <p:sp>
        <p:nvSpPr>
          <p:cNvPr id="7" name="Date Placeholder 2"/>
          <p:cNvSpPr>
            <a:spLocks noGrp="1"/>
          </p:cNvSpPr>
          <p:nvPr>
            <p:ph type="dt" sz="half" idx="10"/>
          </p:nvPr>
        </p:nvSpPr>
        <p:spPr/>
        <p:txBody>
          <a:bodyPr/>
          <a:lstStyle>
            <a:lvl1pPr>
              <a:defRPr/>
            </a:lvl1pPr>
          </a:lstStyle>
          <a:p>
            <a:pPr fontAlgn="base">
              <a:spcBef>
                <a:spcPct val="0"/>
              </a:spcBef>
              <a:spcAft>
                <a:spcPct val="0"/>
              </a:spcAft>
              <a:defRPr/>
            </a:pPr>
            <a:fld id="{BA02DFBF-3B71-48B0-952C-D12AC925304F}" type="datetime1">
              <a:rPr lang="nl-BE" smtClean="0">
                <a:ea typeface="ＭＳ Ｐゴシック" charset="0"/>
                <a:cs typeface="Arial" charset="0"/>
              </a:rPr>
              <a:pPr fontAlgn="base">
                <a:spcBef>
                  <a:spcPct val="0"/>
                </a:spcBef>
                <a:spcAft>
                  <a:spcPct val="0"/>
                </a:spcAft>
                <a:defRPr/>
              </a:pPr>
              <a:t>7/08/2019</a:t>
            </a:fld>
            <a:endParaRPr lang="nl-BE">
              <a:ea typeface="ＭＳ Ｐゴシック" charset="0"/>
              <a:cs typeface="Arial" charset="0"/>
            </a:endParaRPr>
          </a:p>
        </p:txBody>
      </p:sp>
      <p:sp>
        <p:nvSpPr>
          <p:cNvPr id="8" name="Footer Placeholder 3"/>
          <p:cNvSpPr>
            <a:spLocks noGrp="1"/>
          </p:cNvSpPr>
          <p:nvPr>
            <p:ph type="ftr" sz="quarter" idx="11"/>
          </p:nvPr>
        </p:nvSpPr>
        <p:spPr/>
        <p:txBody>
          <a:bodyPr/>
          <a:lstStyle>
            <a:lvl1pPr>
              <a:defRPr/>
            </a:lvl1pPr>
          </a:lstStyle>
          <a:p>
            <a:pPr>
              <a:defRPr/>
            </a:pPr>
            <a:endParaRPr lang="nl-BE">
              <a:solidFill>
                <a:prstClr val="black">
                  <a:tint val="75000"/>
                </a:prstClr>
              </a:solidFill>
            </a:endParaRPr>
          </a:p>
        </p:txBody>
      </p:sp>
      <p:sp>
        <p:nvSpPr>
          <p:cNvPr id="9" name="Slide Number Placeholder 5"/>
          <p:cNvSpPr>
            <a:spLocks noGrp="1"/>
          </p:cNvSpPr>
          <p:nvPr>
            <p:ph type="sldNum" sz="quarter" idx="12"/>
          </p:nvPr>
        </p:nvSpPr>
        <p:spPr>
          <a:xfrm>
            <a:off x="8636001" y="6357939"/>
            <a:ext cx="1003300" cy="365125"/>
          </a:xfrm>
        </p:spPr>
        <p:txBody>
          <a:bodyPr/>
          <a:lstStyle>
            <a:lvl1pPr>
              <a:defRPr/>
            </a:lvl1pPr>
          </a:lstStyle>
          <a:p>
            <a:pPr fontAlgn="base">
              <a:spcBef>
                <a:spcPct val="0"/>
              </a:spcBef>
              <a:spcAft>
                <a:spcPct val="0"/>
              </a:spcAft>
              <a:defRPr/>
            </a:pPr>
            <a:fld id="{69F9366D-7960-4B36-AA64-2020C3BBCFF4}" type="slidenum">
              <a:rPr lang="nl-BE" smtClean="0">
                <a:ea typeface="ＭＳ Ｐゴシック" charset="0"/>
                <a:cs typeface="Arial" charset="0"/>
              </a:rPr>
              <a:pPr fontAlgn="base">
                <a:spcBef>
                  <a:spcPct val="0"/>
                </a:spcBef>
                <a:spcAft>
                  <a:spcPct val="0"/>
                </a:spcAft>
                <a:defRPr/>
              </a:pPr>
              <a:t>‹nr.›</a:t>
            </a:fld>
            <a:endParaRPr lang="nl-BE">
              <a:ea typeface="ＭＳ Ｐゴシック" charset="0"/>
              <a:cs typeface="Arial" charset="0"/>
            </a:endParaRPr>
          </a:p>
        </p:txBody>
      </p:sp>
    </p:spTree>
    <p:extLst>
      <p:ext uri="{BB962C8B-B14F-4D97-AF65-F5344CB8AC3E}">
        <p14:creationId xmlns:p14="http://schemas.microsoft.com/office/powerpoint/2010/main" val="3214722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5360" y="188640"/>
            <a:ext cx="11521280" cy="549844"/>
          </a:xfrm>
          <a:ln>
            <a:noFill/>
          </a:ln>
        </p:spPr>
        <p:txBody>
          <a:bodyPr>
            <a:normAutofit/>
          </a:bodyPr>
          <a:lstStyle>
            <a:lvl1pPr algn="l">
              <a:defRPr sz="2400">
                <a:solidFill>
                  <a:schemeClr val="tx1"/>
                </a:solidFill>
                <a:latin typeface="Verdana" pitchFamily="34" charset="0"/>
                <a:ea typeface="Verdana" pitchFamily="34" charset="0"/>
                <a:cs typeface="Verdana" pitchFamily="34" charset="0"/>
              </a:defRPr>
            </a:lvl1pPr>
          </a:lstStyle>
          <a:p>
            <a:r>
              <a:rPr lang="en-US" dirty="0"/>
              <a:t>Click to edit Master title style</a:t>
            </a:r>
            <a:endParaRPr lang="nl-BE" dirty="0"/>
          </a:p>
        </p:txBody>
      </p:sp>
      <p:sp>
        <p:nvSpPr>
          <p:cNvPr id="16" name="Date Placeholder 3"/>
          <p:cNvSpPr>
            <a:spLocks noGrp="1"/>
          </p:cNvSpPr>
          <p:nvPr>
            <p:ph type="dt" sz="half" idx="10"/>
          </p:nvPr>
        </p:nvSpPr>
        <p:spPr>
          <a:xfrm>
            <a:off x="1775520" y="6525345"/>
            <a:ext cx="1440160" cy="221109"/>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fontAlgn="base">
              <a:spcBef>
                <a:spcPct val="0"/>
              </a:spcBef>
              <a:spcAft>
                <a:spcPct val="0"/>
              </a:spcAft>
            </a:pPr>
            <a:fld id="{6559652E-C199-334F-9320-471B095246A8}" type="datetime1">
              <a:rPr lang="nl-BE" smtClean="0"/>
              <a:pPr fontAlgn="base">
                <a:spcBef>
                  <a:spcPct val="0"/>
                </a:spcBef>
                <a:spcAft>
                  <a:spcPct val="0"/>
                </a:spcAft>
              </a:pPr>
              <a:t>7/08/2019</a:t>
            </a:fld>
            <a:endParaRPr lang="nl-BE" dirty="0"/>
          </a:p>
        </p:txBody>
      </p:sp>
      <p:sp>
        <p:nvSpPr>
          <p:cNvPr id="17" name="Footer Placeholder 4"/>
          <p:cNvSpPr>
            <a:spLocks noGrp="1"/>
          </p:cNvSpPr>
          <p:nvPr>
            <p:ph type="ftr" sz="quarter" idx="11"/>
          </p:nvPr>
        </p:nvSpPr>
        <p:spPr>
          <a:xfrm>
            <a:off x="3407702" y="6525345"/>
            <a:ext cx="7392821" cy="221109"/>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a:defRPr/>
            </a:pPr>
            <a:endParaRPr lang="nl-BE" dirty="0">
              <a:solidFill>
                <a:prstClr val="black">
                  <a:tint val="75000"/>
                </a:prstClr>
              </a:solidFill>
            </a:endParaRPr>
          </a:p>
        </p:txBody>
      </p:sp>
      <p:sp>
        <p:nvSpPr>
          <p:cNvPr id="18" name="Slide Number Placeholder 5"/>
          <p:cNvSpPr>
            <a:spLocks noGrp="1"/>
          </p:cNvSpPr>
          <p:nvPr>
            <p:ph type="sldNum" sz="quarter" idx="12"/>
          </p:nvPr>
        </p:nvSpPr>
        <p:spPr>
          <a:xfrm>
            <a:off x="10896534" y="6526933"/>
            <a:ext cx="1003300" cy="221109"/>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fontAlgn="base">
              <a:spcBef>
                <a:spcPct val="0"/>
              </a:spcBef>
              <a:spcAft>
                <a:spcPct val="0"/>
              </a:spcAft>
            </a:pPr>
            <a:fld id="{BBB2625E-E22D-324D-B6D3-F6234E5E9FE9}" type="slidenum">
              <a:rPr lang="nl-BE" smtClean="0"/>
              <a:pPr fontAlgn="base">
                <a:spcBef>
                  <a:spcPct val="0"/>
                </a:spcBef>
                <a:spcAft>
                  <a:spcPct val="0"/>
                </a:spcAft>
              </a:pPr>
              <a:t>‹nr.›</a:t>
            </a:fld>
            <a:endParaRPr lang="nl-BE" dirty="0"/>
          </a:p>
        </p:txBody>
      </p:sp>
      <p:sp>
        <p:nvSpPr>
          <p:cNvPr id="10" name="Content Placeholder 2"/>
          <p:cNvSpPr>
            <a:spLocks noGrp="1"/>
          </p:cNvSpPr>
          <p:nvPr>
            <p:ph idx="1"/>
          </p:nvPr>
        </p:nvSpPr>
        <p:spPr>
          <a:xfrm>
            <a:off x="335360" y="836712"/>
            <a:ext cx="11521280" cy="5040560"/>
          </a:xfrm>
        </p:spPr>
        <p:txBody>
          <a:bodyPr/>
          <a:lstStyle>
            <a:lvl1pPr>
              <a:buFont typeface="Wingdings" pitchFamily="2" charset="2"/>
              <a:buChar char="§"/>
              <a:defRPr sz="2400">
                <a:solidFill>
                  <a:srgbClr val="474746"/>
                </a:solidFill>
                <a:latin typeface="Verdana" pitchFamily="34" charset="0"/>
                <a:ea typeface="Verdana" pitchFamily="34" charset="0"/>
                <a:cs typeface="Verdana" pitchFamily="34" charset="0"/>
              </a:defRPr>
            </a:lvl1pPr>
            <a:lvl2pPr>
              <a:buFont typeface="Wingdings" pitchFamily="2" charset="2"/>
              <a:buChar char="§"/>
              <a:defRPr sz="2200">
                <a:solidFill>
                  <a:srgbClr val="474746"/>
                </a:solidFill>
                <a:latin typeface="Verdana" pitchFamily="34" charset="0"/>
                <a:ea typeface="Verdana" pitchFamily="34" charset="0"/>
                <a:cs typeface="Verdana" pitchFamily="34" charset="0"/>
              </a:defRPr>
            </a:lvl2pPr>
            <a:lvl3pPr>
              <a:buFont typeface="Wingdings" pitchFamily="2" charset="2"/>
              <a:buChar char="§"/>
              <a:defRPr sz="2000">
                <a:solidFill>
                  <a:srgbClr val="474746"/>
                </a:solidFill>
                <a:latin typeface="Verdana" pitchFamily="34" charset="0"/>
                <a:ea typeface="Verdana" pitchFamily="34" charset="0"/>
                <a:cs typeface="Verdana" pitchFamily="34" charset="0"/>
              </a:defRPr>
            </a:lvl3pPr>
            <a:lvl4pPr>
              <a:buFont typeface="Wingdings" pitchFamily="2" charset="2"/>
              <a:buChar char="§"/>
              <a:defRPr sz="1600">
                <a:solidFill>
                  <a:srgbClr val="474746"/>
                </a:solidFill>
                <a:latin typeface="Verdana" pitchFamily="34" charset="0"/>
                <a:ea typeface="Verdana" pitchFamily="34" charset="0"/>
                <a:cs typeface="Verdana" pitchFamily="34" charset="0"/>
              </a:defRPr>
            </a:lvl4pPr>
            <a:lvl5pPr>
              <a:buFont typeface="Wingdings" pitchFamily="2" charset="2"/>
              <a:buChar char="§"/>
              <a:defRPr sz="1600">
                <a:solidFill>
                  <a:srgbClr val="474746"/>
                </a:solidFill>
                <a:latin typeface="Verdana" pitchFamily="34" charset="0"/>
                <a:ea typeface="Verdana" pitchFamily="34" charset="0"/>
                <a:cs typeface="Verdana"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pic>
        <p:nvPicPr>
          <p:cNvPr id="11" name="Afbeelding 10">
            <a:extLst>
              <a:ext uri="{FF2B5EF4-FFF2-40B4-BE49-F238E27FC236}">
                <a16:creationId xmlns:a16="http://schemas.microsoft.com/office/drawing/2014/main" id="{F43F6A1C-CC54-8947-AB24-07D5A34F285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40934" y="6001286"/>
            <a:ext cx="1442565" cy="758008"/>
          </a:xfrm>
          <a:prstGeom prst="rect">
            <a:avLst/>
          </a:prstGeom>
        </p:spPr>
      </p:pic>
      <p:sp>
        <p:nvSpPr>
          <p:cNvPr id="14" name="Rechthoek 13">
            <a:extLst>
              <a:ext uri="{FF2B5EF4-FFF2-40B4-BE49-F238E27FC236}">
                <a16:creationId xmlns:a16="http://schemas.microsoft.com/office/drawing/2014/main" id="{3394646E-3E7A-4244-B0B8-631A5652B22A}"/>
              </a:ext>
            </a:extLst>
          </p:cNvPr>
          <p:cNvSpPr/>
          <p:nvPr userDrawn="1"/>
        </p:nvSpPr>
        <p:spPr>
          <a:xfrm>
            <a:off x="153079" y="121535"/>
            <a:ext cx="11871551" cy="63821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7996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6FAA0E-A99E-4DA2-B960-5588C66E82E2}"/>
              </a:ext>
            </a:extLst>
          </p:cNvPr>
          <p:cNvSpPr>
            <a:spLocks noGrp="1"/>
          </p:cNvSpPr>
          <p:nvPr>
            <p:ph type="title"/>
          </p:nvPr>
        </p:nvSpPr>
        <p:spPr>
          <a:xfrm>
            <a:off x="838200" y="398993"/>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8C075FB-7DDE-457F-B126-B5FFE6F997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875AC7-A39A-47E2-A48E-1307FE12C1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102FB7-A90E-4FBA-9573-AECF562387BB}" type="datetimeFigureOut">
              <a:rPr lang="en-US" smtClean="0"/>
              <a:t>8/7/2019</a:t>
            </a:fld>
            <a:endParaRPr lang="en-US"/>
          </a:p>
        </p:txBody>
      </p:sp>
      <p:sp>
        <p:nvSpPr>
          <p:cNvPr id="5" name="Footer Placeholder 4">
            <a:extLst>
              <a:ext uri="{FF2B5EF4-FFF2-40B4-BE49-F238E27FC236}">
                <a16:creationId xmlns:a16="http://schemas.microsoft.com/office/drawing/2014/main" id="{2B8CBAFF-0044-48F7-B2C9-62243F9BA9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B674C8C-F411-4F44-B31A-1C31E2EB08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1B16D9-D9D3-4981-A9C6-184B1359CB6B}" type="slidenum">
              <a:rPr lang="en-US" smtClean="0"/>
              <a:t>‹nr.›</a:t>
            </a:fld>
            <a:endParaRPr lang="en-US"/>
          </a:p>
        </p:txBody>
      </p:sp>
    </p:spTree>
    <p:extLst>
      <p:ext uri="{BB962C8B-B14F-4D97-AF65-F5344CB8AC3E}">
        <p14:creationId xmlns:p14="http://schemas.microsoft.com/office/powerpoint/2010/main" val="12047019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nl-BE"/>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fontAlgn="base">
              <a:spcBef>
                <a:spcPct val="0"/>
              </a:spcBef>
              <a:spcAft>
                <a:spcPct val="0"/>
              </a:spcAft>
            </a:pPr>
            <a:fld id="{0C988CC6-97EB-4A45-9195-47EF7C52919D}" type="datetime1">
              <a:rPr lang="nl-BE" smtClean="0">
                <a:ea typeface="ＭＳ Ｐゴシック" charset="0"/>
                <a:cs typeface="Arial" charset="0"/>
              </a:rPr>
              <a:pPr fontAlgn="base">
                <a:spcBef>
                  <a:spcPct val="0"/>
                </a:spcBef>
                <a:spcAft>
                  <a:spcPct val="0"/>
                </a:spcAft>
              </a:pPr>
              <a:t>7/08/2019</a:t>
            </a:fld>
            <a:endParaRPr lang="nl-BE">
              <a:ea typeface="ＭＳ Ｐゴシック" charset="0"/>
              <a:cs typeface="Arial"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nl-BE">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fontAlgn="base">
              <a:spcBef>
                <a:spcPct val="0"/>
              </a:spcBef>
              <a:spcAft>
                <a:spcPct val="0"/>
              </a:spcAft>
            </a:pPr>
            <a:fld id="{0476D89C-E8B9-AE4E-B6DF-5DF853DAFA02}" type="slidenum">
              <a:rPr lang="nl-BE" smtClean="0">
                <a:ea typeface="ＭＳ Ｐゴシック" charset="0"/>
                <a:cs typeface="Arial" charset="0"/>
              </a:rPr>
              <a:pPr fontAlgn="base">
                <a:spcBef>
                  <a:spcPct val="0"/>
                </a:spcBef>
                <a:spcAft>
                  <a:spcPct val="0"/>
                </a:spcAft>
              </a:pPr>
              <a:t>‹nr.›</a:t>
            </a:fld>
            <a:endParaRPr lang="nl-BE">
              <a:ea typeface="ＭＳ Ｐゴシック" charset="0"/>
              <a:cs typeface="Arial" charset="0"/>
            </a:endParaRPr>
          </a:p>
        </p:txBody>
      </p:sp>
    </p:spTree>
    <p:extLst>
      <p:ext uri="{BB962C8B-B14F-4D97-AF65-F5344CB8AC3E}">
        <p14:creationId xmlns:p14="http://schemas.microsoft.com/office/powerpoint/2010/main" val="15448933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ctr" rtl="0" eaLnBrk="0" fontAlgn="base" hangingPunct="0">
        <a:spcBef>
          <a:spcPct val="0"/>
        </a:spcBef>
        <a:spcAft>
          <a:spcPct val="0"/>
        </a:spcAft>
        <a:defRPr sz="4400" kern="1200">
          <a:solidFill>
            <a:schemeClr val="tx1"/>
          </a:solidFill>
          <a:latin typeface="+mj-lt"/>
          <a:ea typeface="ＭＳ Ｐゴシック" pitchFamily="-105" charset="-128"/>
          <a:cs typeface="ＭＳ Ｐゴシック" pitchFamily="-105" charset="-128"/>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105" charset="-128"/>
          <a:cs typeface="ＭＳ Ｐゴシック" pitchFamily="-105"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105" charset="-128"/>
          <a:cs typeface="ＭＳ Ｐゴシック" pitchFamily="-105"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105" charset="-128"/>
          <a:cs typeface="ＭＳ Ｐゴシック" pitchFamily="-105"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105" charset="-128"/>
          <a:cs typeface="ＭＳ Ｐゴシック" pitchFamily="-105"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pitchFamily="-105" charset="-128"/>
          <a:cs typeface="ＭＳ Ｐゴシック" pitchFamily="-105"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pitchFamily="-111"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pitchFamily="-111"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1"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1"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emf"/></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4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emf"/></Relationships>
</file>

<file path=ppt/slides/_rels/slide23.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image" Target="../media/image69.png"/><Relationship Id="rId1" Type="http://schemas.openxmlformats.org/officeDocument/2006/relationships/slideLayout" Target="../slideLayouts/slideLayout2.xml"/><Relationship Id="rId5" Type="http://schemas.openxmlformats.org/officeDocument/2006/relationships/image" Target="../media/image68.jpeg"/><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3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3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4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5.png"/><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1772087" y="4187573"/>
            <a:ext cx="6984776" cy="630982"/>
          </a:xfrm>
        </p:spPr>
        <p:txBody>
          <a:bodyPr>
            <a:noAutofit/>
          </a:bodyPr>
          <a:lstStyle/>
          <a:p>
            <a:r>
              <a:rPr lang="en-GB" sz="2000" dirty="0"/>
              <a:t>Exercise training/prescription in obesity, diabetes, cardiovascular disease</a:t>
            </a:r>
            <a:endParaRPr lang="nl-NL" sz="2000" dirty="0"/>
          </a:p>
        </p:txBody>
      </p:sp>
      <p:sp>
        <p:nvSpPr>
          <p:cNvPr id="5" name="Subtitel 4"/>
          <p:cNvSpPr>
            <a:spLocks noGrp="1"/>
          </p:cNvSpPr>
          <p:nvPr>
            <p:ph type="subTitle" idx="1"/>
          </p:nvPr>
        </p:nvSpPr>
        <p:spPr>
          <a:xfrm>
            <a:off x="1772087" y="5098571"/>
            <a:ext cx="6984776" cy="432048"/>
          </a:xfrm>
        </p:spPr>
        <p:txBody>
          <a:bodyPr>
            <a:normAutofit/>
          </a:bodyPr>
          <a:lstStyle/>
          <a:p>
            <a:r>
              <a:rPr lang="en-US" sz="1600" dirty="0">
                <a:solidFill>
                  <a:schemeClr val="tx1"/>
                </a:solidFill>
                <a:latin typeface="Verdana"/>
                <a:ea typeface="Verdana"/>
                <a:cs typeface="Verdana"/>
                <a:sym typeface="Verdana"/>
              </a:rPr>
              <a:t>Dominique Hansen, PhD, FESC</a:t>
            </a:r>
            <a:endParaRPr lang="nl-NL" sz="1600" dirty="0">
              <a:solidFill>
                <a:schemeClr val="tx1"/>
              </a:solidFill>
            </a:endParaRPr>
          </a:p>
        </p:txBody>
      </p:sp>
      <p:pic>
        <p:nvPicPr>
          <p:cNvPr id="6" name="Picture 4" descr="Afbeeldingsresultaat voor csanz 2019"/>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674420" y="4695835"/>
            <a:ext cx="2169622" cy="1128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6369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0D078-1E8F-4A8D-B219-FAAA271DFA28}"/>
              </a:ext>
            </a:extLst>
          </p:cNvPr>
          <p:cNvSpPr>
            <a:spLocks noGrp="1"/>
          </p:cNvSpPr>
          <p:nvPr>
            <p:ph type="title"/>
          </p:nvPr>
        </p:nvSpPr>
        <p:spPr>
          <a:xfrm>
            <a:off x="838200" y="-34925"/>
            <a:ext cx="10515600" cy="1325563"/>
          </a:xfrm>
        </p:spPr>
        <p:txBody>
          <a:bodyPr/>
          <a:lstStyle/>
          <a:p>
            <a:r>
              <a:rPr lang="en-US" dirty="0"/>
              <a:t>Faculty Disclosure</a:t>
            </a:r>
            <a:endParaRPr lang="en-US" dirty="0">
              <a:solidFill>
                <a:schemeClr val="bg1"/>
              </a:solidFill>
            </a:endParaRPr>
          </a:p>
        </p:txBody>
      </p:sp>
      <p:sp>
        <p:nvSpPr>
          <p:cNvPr id="3" name="Content Placeholder 2">
            <a:extLst>
              <a:ext uri="{FF2B5EF4-FFF2-40B4-BE49-F238E27FC236}">
                <a16:creationId xmlns:a16="http://schemas.microsoft.com/office/drawing/2014/main" id="{75D74B58-31CD-4FF4-B063-AD68E8CED355}"/>
              </a:ext>
            </a:extLst>
          </p:cNvPr>
          <p:cNvSpPr>
            <a:spLocks noGrp="1"/>
          </p:cNvSpPr>
          <p:nvPr>
            <p:ph idx="1"/>
          </p:nvPr>
        </p:nvSpPr>
        <p:spPr>
          <a:xfrm>
            <a:off x="838200" y="1825625"/>
            <a:ext cx="10515600" cy="4351338"/>
          </a:xfrm>
        </p:spPr>
        <p:txBody>
          <a:bodyPr/>
          <a:lstStyle/>
          <a:p>
            <a:pPr marL="0" indent="0">
              <a:spcBef>
                <a:spcPct val="50000"/>
              </a:spcBef>
              <a:buClr>
                <a:srgbClr val="CBCA1D"/>
              </a:buClr>
              <a:buNone/>
            </a:pPr>
            <a:r>
              <a:rPr lang="en-AU" altLang="en-US" dirty="0">
                <a:solidFill>
                  <a:srgbClr val="0D0D0D"/>
                </a:solidFill>
                <a:ea typeface="ＭＳ Ｐゴシック" panose="020B0600070205080204" pitchFamily="34" charset="-128"/>
                <a:cs typeface="Geneva" pitchFamily="2" charset="0"/>
              </a:rPr>
              <a:t>The presenter has advised that the following presentation will NOT include discussion on any commercial products or service and that there are NO financial interests or relationships with any of the Commercial Supporters of this years ASM.</a:t>
            </a:r>
            <a:endParaRPr lang="en-AU" altLang="en-US" b="1" dirty="0">
              <a:solidFill>
                <a:srgbClr val="0D0D0D"/>
              </a:solidFill>
              <a:ea typeface="ＭＳ Ｐゴシック" panose="020B0600070205080204" pitchFamily="34" charset="-128"/>
              <a:cs typeface="Geneva" pitchFamily="2" charset="0"/>
            </a:endParaRPr>
          </a:p>
        </p:txBody>
      </p:sp>
    </p:spTree>
    <p:extLst>
      <p:ext uri="{BB962C8B-B14F-4D97-AF65-F5344CB8AC3E}">
        <p14:creationId xmlns:p14="http://schemas.microsoft.com/office/powerpoint/2010/main" val="25768052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Titel 1"/>
          <p:cNvSpPr>
            <a:spLocks noGrp="1"/>
          </p:cNvSpPr>
          <p:nvPr>
            <p:ph type="title"/>
          </p:nvPr>
        </p:nvSpPr>
        <p:spPr>
          <a:xfrm>
            <a:off x="332625" y="303092"/>
            <a:ext cx="10044061" cy="550862"/>
          </a:xfrm>
        </p:spPr>
        <p:txBody>
          <a:bodyPr>
            <a:normAutofit fontScale="90000"/>
          </a:bodyPr>
          <a:lstStyle/>
          <a:p>
            <a:r>
              <a:rPr lang="nl-BE" dirty="0" err="1" smtClean="0">
                <a:ea typeface="ＭＳ Ｐゴシック"/>
                <a:cs typeface="ＭＳ Ｐゴシック"/>
              </a:rPr>
              <a:t>Exercise</a:t>
            </a:r>
            <a:r>
              <a:rPr lang="nl-BE" dirty="0" smtClean="0">
                <a:ea typeface="ＭＳ Ｐゴシック"/>
                <a:cs typeface="ＭＳ Ｐゴシック"/>
              </a:rPr>
              <a:t> in </a:t>
            </a:r>
            <a:r>
              <a:rPr lang="nl-BE" dirty="0" err="1" smtClean="0">
                <a:ea typeface="ＭＳ Ｐゴシック"/>
                <a:cs typeface="ＭＳ Ｐゴシック"/>
              </a:rPr>
              <a:t>cardiovascular</a:t>
            </a:r>
            <a:r>
              <a:rPr lang="nl-BE" dirty="0" smtClean="0">
                <a:ea typeface="ＭＳ Ｐゴシック"/>
                <a:cs typeface="ＭＳ Ｐゴシック"/>
              </a:rPr>
              <a:t> </a:t>
            </a:r>
            <a:r>
              <a:rPr lang="nl-BE" dirty="0" err="1" smtClean="0">
                <a:ea typeface="ＭＳ Ｐゴシック"/>
                <a:cs typeface="ＭＳ Ｐゴシック"/>
              </a:rPr>
              <a:t>disease</a:t>
            </a:r>
            <a:r>
              <a:rPr lang="nl-BE" dirty="0" smtClean="0">
                <a:ea typeface="ＭＳ Ｐゴシック"/>
                <a:cs typeface="ＭＳ Ｐゴシック"/>
              </a:rPr>
              <a:t>: </a:t>
            </a:r>
            <a:r>
              <a:rPr lang="nl-BE" dirty="0" err="1" smtClean="0">
                <a:ea typeface="ＭＳ Ｐゴシック"/>
                <a:cs typeface="ＭＳ Ｐゴシック"/>
              </a:rPr>
              <a:t>guidelines</a:t>
            </a:r>
            <a:endParaRPr lang="nl-NL" dirty="0" smtClean="0">
              <a:ea typeface="ＭＳ Ｐゴシック"/>
              <a:cs typeface="ＭＳ Ｐゴシック"/>
            </a:endParaRP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684" y="1335920"/>
            <a:ext cx="3867760" cy="1459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302022" y="1305776"/>
            <a:ext cx="3246252" cy="5358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kstvak 4"/>
          <p:cNvSpPr txBox="1">
            <a:spLocks noChangeArrowheads="1"/>
          </p:cNvSpPr>
          <p:nvPr/>
        </p:nvSpPr>
        <p:spPr bwMode="auto">
          <a:xfrm>
            <a:off x="6232691" y="6619423"/>
            <a:ext cx="3416063" cy="276999"/>
          </a:xfrm>
          <a:prstGeom prst="rect">
            <a:avLst/>
          </a:prstGeom>
          <a:noFill/>
          <a:ln w="9525">
            <a:noFill/>
            <a:miter lim="800000"/>
            <a:headEnd/>
            <a:tailEnd/>
          </a:ln>
        </p:spPr>
        <p:txBody>
          <a:bodyPr wrap="none">
            <a:spAutoFit/>
          </a:bodyPr>
          <a:lstStyle/>
          <a:p>
            <a:r>
              <a:rPr lang="nl-BE" sz="1200" dirty="0" err="1">
                <a:cs typeface="ＭＳ Ｐゴシック"/>
              </a:rPr>
              <a:t>Piepoli</a:t>
            </a:r>
            <a:r>
              <a:rPr lang="nl-BE" sz="1200" dirty="0">
                <a:cs typeface="ＭＳ Ｐゴシック"/>
              </a:rPr>
              <a:t> MF</a:t>
            </a:r>
            <a:r>
              <a:rPr lang="nl-BE" sz="1200" dirty="0">
                <a:cs typeface="ＭＳ Ｐゴシック"/>
              </a:rPr>
              <a:t>, et al.  </a:t>
            </a:r>
            <a:r>
              <a:rPr lang="nl-BE" sz="1200" dirty="0" err="1">
                <a:cs typeface="ＭＳ Ｐゴシック"/>
              </a:rPr>
              <a:t>Eur</a:t>
            </a:r>
            <a:r>
              <a:rPr lang="nl-BE" sz="1200" dirty="0">
                <a:cs typeface="ＭＳ Ｐゴシック"/>
              </a:rPr>
              <a:t> J </a:t>
            </a:r>
            <a:r>
              <a:rPr lang="nl-BE" sz="1200" dirty="0" err="1">
                <a:cs typeface="ＭＳ Ｐゴシック"/>
              </a:rPr>
              <a:t>Prev</a:t>
            </a:r>
            <a:r>
              <a:rPr lang="nl-BE" sz="1200" dirty="0">
                <a:cs typeface="ＭＳ Ｐゴシック"/>
              </a:rPr>
              <a:t> </a:t>
            </a:r>
            <a:r>
              <a:rPr lang="nl-BE" sz="1200" dirty="0" err="1">
                <a:cs typeface="ＭＳ Ｐゴシック"/>
              </a:rPr>
              <a:t>Cardiol</a:t>
            </a:r>
            <a:r>
              <a:rPr lang="nl-BE" sz="1200" dirty="0">
                <a:cs typeface="ＭＳ Ｐゴシック"/>
              </a:rPr>
              <a:t> </a:t>
            </a:r>
            <a:r>
              <a:rPr lang="nl-BE" sz="1200" dirty="0">
                <a:cs typeface="ＭＳ Ｐゴシック"/>
              </a:rPr>
              <a:t>2016;23:NP1-96</a:t>
            </a:r>
            <a:endParaRPr lang="nl-NL" sz="1200" dirty="0">
              <a:cs typeface="ＭＳ Ｐゴシック"/>
            </a:endParaRPr>
          </a:p>
        </p:txBody>
      </p:sp>
      <p:pic>
        <p:nvPicPr>
          <p:cNvPr id="7" name="Picture 2" descr="Afbeeldingsresultaat voor guidelin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4" y="4365764"/>
            <a:ext cx="4699645" cy="2492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96853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bwMode="auto">
          <a:xfrm>
            <a:off x="109164" y="1381579"/>
            <a:ext cx="4550717" cy="1321428"/>
            <a:chOff x="552" y="1484"/>
            <a:chExt cx="4656" cy="1352"/>
          </a:xfrm>
        </p:grpSpPr>
        <p:sp>
          <p:nvSpPr>
            <p:cNvPr id="6" name="AutoShape 3"/>
            <p:cNvSpPr>
              <a:spLocks noChangeAspect="1" noChangeArrowheads="1" noTextEdit="1"/>
            </p:cNvSpPr>
            <p:nvPr/>
          </p:nvSpPr>
          <p:spPr bwMode="auto">
            <a:xfrm>
              <a:off x="552" y="1484"/>
              <a:ext cx="4656" cy="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1269"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52" y="1484"/>
              <a:ext cx="4660" cy="1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Afbeelding 6"/>
          <p:cNvPicPr>
            <a:picLocks noChangeAspect="1"/>
          </p:cNvPicPr>
          <p:nvPr/>
        </p:nvPicPr>
        <p:blipFill>
          <a:blip r:embed="rId3"/>
          <a:stretch>
            <a:fillRect/>
          </a:stretch>
        </p:blipFill>
        <p:spPr>
          <a:xfrm>
            <a:off x="9097108" y="6624973"/>
            <a:ext cx="3094892" cy="233027"/>
          </a:xfrm>
          <a:prstGeom prst="rect">
            <a:avLst/>
          </a:prstGeom>
        </p:spPr>
      </p:pic>
      <p:grpSp>
        <p:nvGrpSpPr>
          <p:cNvPr id="9" name="Group 8"/>
          <p:cNvGrpSpPr>
            <a:grpSpLocks noChangeAspect="1"/>
          </p:cNvGrpSpPr>
          <p:nvPr/>
        </p:nvGrpSpPr>
        <p:grpSpPr bwMode="auto">
          <a:xfrm>
            <a:off x="5266305" y="1870096"/>
            <a:ext cx="4800279" cy="4368840"/>
            <a:chOff x="1734" y="1117"/>
            <a:chExt cx="2292" cy="2086"/>
          </a:xfrm>
        </p:grpSpPr>
        <p:sp>
          <p:nvSpPr>
            <p:cNvPr id="10" name="AutoShape 7"/>
            <p:cNvSpPr>
              <a:spLocks noChangeAspect="1" noChangeArrowheads="1" noTextEdit="1"/>
            </p:cNvSpPr>
            <p:nvPr/>
          </p:nvSpPr>
          <p:spPr bwMode="auto">
            <a:xfrm>
              <a:off x="1734" y="1117"/>
              <a:ext cx="2292" cy="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1273"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34" y="1117"/>
              <a:ext cx="2296" cy="2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Titel 1"/>
          <p:cNvSpPr>
            <a:spLocks noGrp="1"/>
          </p:cNvSpPr>
          <p:nvPr>
            <p:ph type="title"/>
          </p:nvPr>
        </p:nvSpPr>
        <p:spPr>
          <a:xfrm>
            <a:off x="332625" y="303092"/>
            <a:ext cx="10044061" cy="550862"/>
          </a:xfrm>
        </p:spPr>
        <p:txBody>
          <a:bodyPr>
            <a:normAutofit fontScale="90000"/>
          </a:bodyPr>
          <a:lstStyle/>
          <a:p>
            <a:r>
              <a:rPr lang="nl-BE" dirty="0" err="1" smtClean="0">
                <a:ea typeface="ＭＳ Ｐゴシック"/>
                <a:cs typeface="ＭＳ Ｐゴシック"/>
              </a:rPr>
              <a:t>Exercise</a:t>
            </a:r>
            <a:r>
              <a:rPr lang="nl-BE" dirty="0" smtClean="0">
                <a:ea typeface="ＭＳ Ｐゴシック"/>
                <a:cs typeface="ＭＳ Ｐゴシック"/>
              </a:rPr>
              <a:t> in </a:t>
            </a:r>
            <a:r>
              <a:rPr lang="nl-BE" dirty="0" err="1" smtClean="0">
                <a:ea typeface="ＭＳ Ｐゴシック"/>
                <a:cs typeface="ＭＳ Ｐゴシック"/>
              </a:rPr>
              <a:t>cardiovascular</a:t>
            </a:r>
            <a:r>
              <a:rPr lang="nl-BE" dirty="0" smtClean="0">
                <a:ea typeface="ＭＳ Ｐゴシック"/>
                <a:cs typeface="ＭＳ Ｐゴシック"/>
              </a:rPr>
              <a:t> </a:t>
            </a:r>
            <a:r>
              <a:rPr lang="nl-BE" dirty="0" err="1" smtClean="0">
                <a:ea typeface="ＭＳ Ｐゴシック"/>
                <a:cs typeface="ＭＳ Ｐゴシック"/>
              </a:rPr>
              <a:t>disease</a:t>
            </a:r>
            <a:r>
              <a:rPr lang="nl-BE" dirty="0" smtClean="0">
                <a:ea typeface="ＭＳ Ｐゴシック"/>
                <a:cs typeface="ＭＳ Ｐゴシック"/>
              </a:rPr>
              <a:t>: </a:t>
            </a:r>
            <a:r>
              <a:rPr lang="nl-BE" dirty="0" err="1" smtClean="0">
                <a:ea typeface="ＭＳ Ｐゴシック"/>
                <a:cs typeface="ＭＳ Ｐゴシック"/>
              </a:rPr>
              <a:t>guidelines</a:t>
            </a:r>
            <a:endParaRPr lang="nl-NL" dirty="0" smtClean="0">
              <a:ea typeface="ＭＳ Ｐゴシック"/>
              <a:cs typeface="ＭＳ Ｐゴシック"/>
            </a:endParaRPr>
          </a:p>
        </p:txBody>
      </p:sp>
      <p:pic>
        <p:nvPicPr>
          <p:cNvPr id="12" name="Picture 2" descr="Afbeeldingsresultaat voor guidelin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4" y="4365764"/>
            <a:ext cx="4699645" cy="2492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5665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1263053" y="1185065"/>
            <a:ext cx="9538924" cy="1176297"/>
          </a:xfrm>
        </p:spPr>
        <p:txBody>
          <a:bodyPr/>
          <a:lstStyle/>
          <a:p>
            <a:pPr algn="ctr"/>
            <a:endParaRPr lang="nl-BE" dirty="0"/>
          </a:p>
          <a:p>
            <a:pPr marL="0" indent="0" algn="ctr">
              <a:buNone/>
            </a:pPr>
            <a:r>
              <a:rPr lang="nl-BE" dirty="0" smtClean="0"/>
              <a:t>But </a:t>
            </a:r>
            <a:r>
              <a:rPr lang="nl-BE" dirty="0" err="1" smtClean="0"/>
              <a:t>how</a:t>
            </a:r>
            <a:r>
              <a:rPr lang="nl-BE" dirty="0" smtClean="0"/>
              <a:t> </a:t>
            </a:r>
            <a:r>
              <a:rPr lang="nl-BE" dirty="0" err="1" smtClean="0"/>
              <a:t>good</a:t>
            </a:r>
            <a:r>
              <a:rPr lang="nl-BE" dirty="0" smtClean="0"/>
              <a:t> are we in </a:t>
            </a:r>
            <a:r>
              <a:rPr lang="nl-BE" dirty="0" err="1" smtClean="0"/>
              <a:t>prescribing</a:t>
            </a:r>
            <a:r>
              <a:rPr lang="nl-BE" dirty="0" smtClean="0"/>
              <a:t> </a:t>
            </a:r>
            <a:r>
              <a:rPr lang="nl-BE" dirty="0" err="1" smtClean="0"/>
              <a:t>exercise</a:t>
            </a:r>
            <a:r>
              <a:rPr lang="nl-BE" dirty="0" smtClean="0"/>
              <a:t> </a:t>
            </a:r>
            <a:r>
              <a:rPr lang="nl-BE" dirty="0" err="1" smtClean="0"/>
              <a:t>to</a:t>
            </a:r>
            <a:r>
              <a:rPr lang="nl-BE" dirty="0" smtClean="0"/>
              <a:t> these </a:t>
            </a:r>
            <a:r>
              <a:rPr lang="nl-BE" dirty="0" err="1" smtClean="0"/>
              <a:t>patients</a:t>
            </a:r>
            <a:r>
              <a:rPr lang="nl-BE" dirty="0" smtClean="0"/>
              <a:t>?</a:t>
            </a:r>
            <a:endParaRPr lang="nl-BE" dirty="0"/>
          </a:p>
          <a:p>
            <a:pPr algn="ctr"/>
            <a:endParaRPr lang="nl-BE" dirty="0" smtClean="0"/>
          </a:p>
        </p:txBody>
      </p:sp>
      <p:pic>
        <p:nvPicPr>
          <p:cNvPr id="1026" name="Picture 2" descr="Afbeeldingsresultaat voor score"/>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929660" y="3113584"/>
            <a:ext cx="3970938"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18371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375922" y="2871363"/>
            <a:ext cx="7470830" cy="630070"/>
          </a:xfrm>
        </p:spPr>
        <p:txBody>
          <a:bodyPr>
            <a:noAutofit/>
          </a:bodyPr>
          <a:lstStyle/>
          <a:p>
            <a:pPr algn="ctr"/>
            <a:r>
              <a:rPr lang="nl-BE" sz="3200" dirty="0" err="1">
                <a:solidFill>
                  <a:schemeClr val="tx1"/>
                </a:solidFill>
              </a:rPr>
              <a:t>Compare</a:t>
            </a:r>
            <a:r>
              <a:rPr lang="nl-BE" sz="3200" dirty="0">
                <a:solidFill>
                  <a:schemeClr val="tx1"/>
                </a:solidFill>
              </a:rPr>
              <a:t> </a:t>
            </a:r>
            <a:r>
              <a:rPr lang="nl-BE" sz="3200" dirty="0" err="1">
                <a:solidFill>
                  <a:schemeClr val="tx1"/>
                </a:solidFill>
              </a:rPr>
              <a:t>exercise</a:t>
            </a:r>
            <a:r>
              <a:rPr lang="nl-BE" sz="3200" dirty="0">
                <a:solidFill>
                  <a:schemeClr val="tx1"/>
                </a:solidFill>
              </a:rPr>
              <a:t> </a:t>
            </a:r>
            <a:r>
              <a:rPr lang="nl-BE" sz="3200" dirty="0" err="1">
                <a:solidFill>
                  <a:schemeClr val="tx1"/>
                </a:solidFill>
              </a:rPr>
              <a:t>prescriptions</a:t>
            </a:r>
            <a:r>
              <a:rPr lang="nl-BE" sz="3200" dirty="0">
                <a:solidFill>
                  <a:schemeClr val="tx1"/>
                </a:solidFill>
              </a:rPr>
              <a:t> </a:t>
            </a:r>
            <a:r>
              <a:rPr lang="nl-BE" sz="3200" dirty="0" err="1">
                <a:solidFill>
                  <a:schemeClr val="tx1"/>
                </a:solidFill>
              </a:rPr>
              <a:t>from</a:t>
            </a:r>
            <a:r>
              <a:rPr lang="nl-BE" sz="3200" dirty="0">
                <a:solidFill>
                  <a:schemeClr val="tx1"/>
                </a:solidFill>
              </a:rPr>
              <a:t> different </a:t>
            </a:r>
            <a:r>
              <a:rPr lang="nl-BE" sz="3200" dirty="0" err="1">
                <a:solidFill>
                  <a:schemeClr val="tx1"/>
                </a:solidFill>
              </a:rPr>
              <a:t>clinicians</a:t>
            </a:r>
            <a:r>
              <a:rPr lang="nl-BE" sz="3200" dirty="0">
                <a:solidFill>
                  <a:schemeClr val="tx1"/>
                </a:solidFill>
              </a:rPr>
              <a:t> </a:t>
            </a:r>
            <a:r>
              <a:rPr lang="nl-BE" sz="3200" dirty="0" err="1">
                <a:solidFill>
                  <a:schemeClr val="tx1"/>
                </a:solidFill>
              </a:rPr>
              <a:t>to</a:t>
            </a:r>
            <a:r>
              <a:rPr lang="nl-BE" sz="3200" dirty="0">
                <a:solidFill>
                  <a:schemeClr val="tx1"/>
                </a:solidFill>
              </a:rPr>
              <a:t> </a:t>
            </a:r>
            <a:r>
              <a:rPr lang="nl-BE" sz="3200" dirty="0" err="1">
                <a:solidFill>
                  <a:schemeClr val="tx1"/>
                </a:solidFill>
              </a:rPr>
              <a:t>the</a:t>
            </a:r>
            <a:r>
              <a:rPr lang="nl-BE" sz="3200" dirty="0">
                <a:solidFill>
                  <a:schemeClr val="tx1"/>
                </a:solidFill>
              </a:rPr>
              <a:t> </a:t>
            </a:r>
            <a:r>
              <a:rPr lang="nl-BE" sz="3200" dirty="0" err="1" smtClean="0">
                <a:solidFill>
                  <a:schemeClr val="tx1"/>
                </a:solidFill>
              </a:rPr>
              <a:t>same</a:t>
            </a:r>
            <a:r>
              <a:rPr lang="nl-BE" sz="3200" dirty="0" smtClean="0">
                <a:solidFill>
                  <a:schemeClr val="tx1"/>
                </a:solidFill>
              </a:rPr>
              <a:t> </a:t>
            </a:r>
            <a:r>
              <a:rPr lang="nl-BE" sz="3200" dirty="0" err="1">
                <a:solidFill>
                  <a:schemeClr val="tx1"/>
                </a:solidFill>
              </a:rPr>
              <a:t>patient</a:t>
            </a:r>
            <a:r>
              <a:rPr lang="nl-BE" sz="3200" dirty="0">
                <a:solidFill>
                  <a:schemeClr val="tx1"/>
                </a:solidFill>
              </a:rPr>
              <a:t/>
            </a:r>
            <a:br>
              <a:rPr lang="nl-BE" sz="3200" dirty="0">
                <a:solidFill>
                  <a:schemeClr val="tx1"/>
                </a:solidFill>
              </a:rPr>
            </a:br>
            <a:r>
              <a:rPr lang="nl-BE" sz="3200" dirty="0">
                <a:solidFill>
                  <a:schemeClr val="tx1"/>
                </a:solidFill>
              </a:rPr>
              <a:t/>
            </a:r>
            <a:br>
              <a:rPr lang="nl-BE" sz="3200" dirty="0">
                <a:solidFill>
                  <a:schemeClr val="tx1"/>
                </a:solidFill>
              </a:rPr>
            </a:br>
            <a:r>
              <a:rPr lang="nl-BE" sz="3200" dirty="0" smtClean="0">
                <a:solidFill>
                  <a:schemeClr val="tx1"/>
                </a:solidFill>
              </a:rPr>
              <a:t>…</a:t>
            </a:r>
            <a:r>
              <a:rPr lang="nl-BE" sz="3200" dirty="0" err="1" smtClean="0">
                <a:solidFill>
                  <a:schemeClr val="tx1"/>
                </a:solidFill>
              </a:rPr>
              <a:t>and</a:t>
            </a:r>
            <a:r>
              <a:rPr lang="nl-BE" sz="3200" dirty="0" smtClean="0">
                <a:solidFill>
                  <a:schemeClr val="tx1"/>
                </a:solidFill>
              </a:rPr>
              <a:t> </a:t>
            </a:r>
            <a:r>
              <a:rPr lang="nl-BE" sz="3200" dirty="0" err="1" smtClean="0">
                <a:solidFill>
                  <a:schemeClr val="tx1"/>
                </a:solidFill>
              </a:rPr>
              <a:t>observe</a:t>
            </a:r>
            <a:r>
              <a:rPr lang="nl-BE" sz="3200" dirty="0" smtClean="0">
                <a:solidFill>
                  <a:schemeClr val="tx1"/>
                </a:solidFill>
              </a:rPr>
              <a:t> </a:t>
            </a:r>
            <a:r>
              <a:rPr lang="nl-BE" sz="3200" dirty="0" err="1" smtClean="0">
                <a:solidFill>
                  <a:schemeClr val="tx1"/>
                </a:solidFill>
              </a:rPr>
              <a:t>whether</a:t>
            </a:r>
            <a:r>
              <a:rPr lang="nl-BE" sz="3200" dirty="0" smtClean="0">
                <a:solidFill>
                  <a:schemeClr val="tx1"/>
                </a:solidFill>
              </a:rPr>
              <a:t> </a:t>
            </a:r>
            <a:r>
              <a:rPr lang="nl-BE" sz="3200" dirty="0" err="1">
                <a:solidFill>
                  <a:schemeClr val="tx1"/>
                </a:solidFill>
              </a:rPr>
              <a:t>they</a:t>
            </a:r>
            <a:r>
              <a:rPr lang="nl-BE" sz="3200" dirty="0">
                <a:solidFill>
                  <a:schemeClr val="tx1"/>
                </a:solidFill>
              </a:rPr>
              <a:t> </a:t>
            </a:r>
            <a:r>
              <a:rPr lang="nl-BE" sz="3200" dirty="0" err="1">
                <a:solidFill>
                  <a:schemeClr val="tx1"/>
                </a:solidFill>
              </a:rPr>
              <a:t>agree</a:t>
            </a:r>
            <a:r>
              <a:rPr lang="nl-BE" sz="3200" dirty="0">
                <a:solidFill>
                  <a:schemeClr val="tx1"/>
                </a:solidFill>
              </a:rPr>
              <a:t> </a:t>
            </a:r>
            <a:r>
              <a:rPr lang="nl-BE" sz="3200" dirty="0" err="1">
                <a:solidFill>
                  <a:schemeClr val="tx1"/>
                </a:solidFill>
              </a:rPr>
              <a:t>between</a:t>
            </a:r>
            <a:r>
              <a:rPr lang="nl-BE" sz="3200" dirty="0">
                <a:solidFill>
                  <a:schemeClr val="tx1"/>
                </a:solidFill>
              </a:rPr>
              <a:t> </a:t>
            </a:r>
            <a:r>
              <a:rPr lang="nl-BE" sz="3200" dirty="0" err="1">
                <a:solidFill>
                  <a:schemeClr val="tx1"/>
                </a:solidFill>
              </a:rPr>
              <a:t>themselves</a:t>
            </a:r>
            <a:r>
              <a:rPr lang="nl-BE" sz="3200" dirty="0">
                <a:solidFill>
                  <a:schemeClr val="tx1"/>
                </a:solidFill>
              </a:rPr>
              <a:t/>
            </a:r>
            <a:br>
              <a:rPr lang="nl-BE" sz="3200" dirty="0">
                <a:solidFill>
                  <a:schemeClr val="tx1"/>
                </a:solidFill>
              </a:rPr>
            </a:br>
            <a:endParaRPr lang="nl-BE" sz="3200" dirty="0">
              <a:solidFill>
                <a:schemeClr val="tx1"/>
              </a:solidFill>
            </a:endParaRPr>
          </a:p>
        </p:txBody>
      </p:sp>
      <p:pic>
        <p:nvPicPr>
          <p:cNvPr id="9" name="Picture 11" descr="Afbeeldingsresultaat voor healthcare professionals"/>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726200" y="4689860"/>
            <a:ext cx="2770274" cy="2077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0332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lstStyle/>
          <a:p>
            <a:r>
              <a:rPr lang="nl-BE" dirty="0" err="1" smtClean="0"/>
              <a:t>Comparing</a:t>
            </a:r>
            <a:r>
              <a:rPr lang="nl-BE" dirty="0" smtClean="0"/>
              <a:t> different </a:t>
            </a:r>
            <a:r>
              <a:rPr lang="nl-BE" dirty="0" err="1" smtClean="0"/>
              <a:t>clinicians</a:t>
            </a:r>
            <a:endParaRPr lang="en-GB" dirty="0"/>
          </a:p>
        </p:txBody>
      </p:sp>
      <p:grpSp>
        <p:nvGrpSpPr>
          <p:cNvPr id="9" name="Group 8"/>
          <p:cNvGrpSpPr>
            <a:grpSpLocks noChangeAspect="1"/>
          </p:cNvGrpSpPr>
          <p:nvPr/>
        </p:nvGrpSpPr>
        <p:grpSpPr bwMode="auto">
          <a:xfrm>
            <a:off x="1797161" y="1592221"/>
            <a:ext cx="8585221" cy="2904322"/>
            <a:chOff x="595" y="1387"/>
            <a:chExt cx="4570" cy="1546"/>
          </a:xfrm>
        </p:grpSpPr>
        <p:sp>
          <p:nvSpPr>
            <p:cNvPr id="10" name="AutoShape 7"/>
            <p:cNvSpPr>
              <a:spLocks noChangeAspect="1" noChangeArrowheads="1" noTextEdit="1"/>
            </p:cNvSpPr>
            <p:nvPr/>
          </p:nvSpPr>
          <p:spPr bwMode="auto">
            <a:xfrm>
              <a:off x="595" y="1387"/>
              <a:ext cx="4570" cy="1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33" name="Picture 9"/>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95" y="1387"/>
              <a:ext cx="4574" cy="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12"/>
          <p:cNvGrpSpPr>
            <a:grpSpLocks noChangeAspect="1"/>
          </p:cNvGrpSpPr>
          <p:nvPr/>
        </p:nvGrpSpPr>
        <p:grpSpPr bwMode="auto">
          <a:xfrm>
            <a:off x="1797161" y="4576709"/>
            <a:ext cx="8612440" cy="1368152"/>
            <a:chOff x="639" y="1804"/>
            <a:chExt cx="4482" cy="712"/>
          </a:xfrm>
        </p:grpSpPr>
        <p:sp>
          <p:nvSpPr>
            <p:cNvPr id="13" name="AutoShape 11"/>
            <p:cNvSpPr>
              <a:spLocks noChangeAspect="1" noChangeArrowheads="1" noTextEdit="1"/>
            </p:cNvSpPr>
            <p:nvPr/>
          </p:nvSpPr>
          <p:spPr bwMode="auto">
            <a:xfrm>
              <a:off x="639" y="1804"/>
              <a:ext cx="4482" cy="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37" name="Picture 1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39" y="1804"/>
              <a:ext cx="4486" cy="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Rechthoek 2"/>
          <p:cNvSpPr/>
          <p:nvPr/>
        </p:nvSpPr>
        <p:spPr>
          <a:xfrm>
            <a:off x="0" y="6581001"/>
            <a:ext cx="4572000" cy="276999"/>
          </a:xfrm>
          <a:prstGeom prst="rect">
            <a:avLst/>
          </a:prstGeom>
        </p:spPr>
        <p:txBody>
          <a:bodyPr>
            <a:spAutoFit/>
          </a:bodyPr>
          <a:lstStyle/>
          <a:p>
            <a:r>
              <a:rPr lang="en-GB" sz="1200" dirty="0"/>
              <a:t>Hansen D, et al. </a:t>
            </a:r>
            <a:r>
              <a:rPr lang="en-GB" sz="1200" dirty="0" err="1"/>
              <a:t>Eur</a:t>
            </a:r>
            <a:r>
              <a:rPr lang="en-GB" sz="1200" dirty="0"/>
              <a:t> </a:t>
            </a:r>
            <a:r>
              <a:rPr lang="en-GB" sz="1200" dirty="0"/>
              <a:t>J </a:t>
            </a:r>
            <a:r>
              <a:rPr lang="en-GB" sz="1200" dirty="0" err="1"/>
              <a:t>Prev</a:t>
            </a:r>
            <a:r>
              <a:rPr lang="en-GB" sz="1200" dirty="0"/>
              <a:t> </a:t>
            </a:r>
            <a:r>
              <a:rPr lang="en-GB" sz="1200" dirty="0" err="1"/>
              <a:t>Cardiol</a:t>
            </a:r>
            <a:r>
              <a:rPr lang="en-GB" sz="1200" dirty="0"/>
              <a:t>. </a:t>
            </a:r>
            <a:r>
              <a:rPr lang="en-GB" sz="1200" dirty="0"/>
              <a:t>2018;25:682-91</a:t>
            </a:r>
            <a:r>
              <a:rPr lang="en-GB" sz="1200" dirty="0"/>
              <a:t>.</a:t>
            </a:r>
          </a:p>
        </p:txBody>
      </p:sp>
    </p:spTree>
    <p:extLst>
      <p:ext uri="{BB962C8B-B14F-4D97-AF65-F5344CB8AC3E}">
        <p14:creationId xmlns:p14="http://schemas.microsoft.com/office/powerpoint/2010/main" val="5646591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a:off x="1919536" y="1982064"/>
            <a:ext cx="8150538" cy="3384376"/>
            <a:chOff x="1252" y="1484"/>
            <a:chExt cx="3256" cy="1352"/>
          </a:xfrm>
        </p:grpSpPr>
        <p:sp>
          <p:nvSpPr>
            <p:cNvPr id="4" name="AutoShape 3"/>
            <p:cNvSpPr>
              <a:spLocks noChangeAspect="1" noChangeArrowheads="1" noTextEdit="1"/>
            </p:cNvSpPr>
            <p:nvPr/>
          </p:nvSpPr>
          <p:spPr bwMode="auto">
            <a:xfrm>
              <a:off x="1252" y="1484"/>
              <a:ext cx="3256" cy="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53"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252" y="1484"/>
              <a:ext cx="3260" cy="1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8"/>
          <p:cNvGrpSpPr>
            <a:grpSpLocks noChangeAspect="1"/>
          </p:cNvGrpSpPr>
          <p:nvPr/>
        </p:nvGrpSpPr>
        <p:grpSpPr bwMode="auto">
          <a:xfrm>
            <a:off x="2426105" y="6055924"/>
            <a:ext cx="7137400" cy="533400"/>
            <a:chOff x="632" y="1992"/>
            <a:chExt cx="4496" cy="336"/>
          </a:xfrm>
        </p:grpSpPr>
        <p:sp>
          <p:nvSpPr>
            <p:cNvPr id="14" name="AutoShape 7"/>
            <p:cNvSpPr>
              <a:spLocks noChangeAspect="1" noChangeArrowheads="1" noTextEdit="1"/>
            </p:cNvSpPr>
            <p:nvPr/>
          </p:nvSpPr>
          <p:spPr bwMode="auto">
            <a:xfrm>
              <a:off x="632" y="1992"/>
              <a:ext cx="4496"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5" name="Picture 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32" y="1992"/>
              <a:ext cx="4500"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Rechthoek 15"/>
          <p:cNvSpPr/>
          <p:nvPr/>
        </p:nvSpPr>
        <p:spPr>
          <a:xfrm>
            <a:off x="0" y="6581001"/>
            <a:ext cx="4572000" cy="276999"/>
          </a:xfrm>
          <a:prstGeom prst="rect">
            <a:avLst/>
          </a:prstGeom>
        </p:spPr>
        <p:txBody>
          <a:bodyPr>
            <a:spAutoFit/>
          </a:bodyPr>
          <a:lstStyle/>
          <a:p>
            <a:r>
              <a:rPr lang="en-GB" sz="1200" dirty="0"/>
              <a:t>Hansen D, et al. </a:t>
            </a:r>
            <a:r>
              <a:rPr lang="en-GB" sz="1200" dirty="0" err="1"/>
              <a:t>Eur</a:t>
            </a:r>
            <a:r>
              <a:rPr lang="en-GB" sz="1200" dirty="0"/>
              <a:t> </a:t>
            </a:r>
            <a:r>
              <a:rPr lang="en-GB" sz="1200" dirty="0"/>
              <a:t>J </a:t>
            </a:r>
            <a:r>
              <a:rPr lang="en-GB" sz="1200" dirty="0" err="1"/>
              <a:t>Prev</a:t>
            </a:r>
            <a:r>
              <a:rPr lang="en-GB" sz="1200" dirty="0"/>
              <a:t> </a:t>
            </a:r>
            <a:r>
              <a:rPr lang="en-GB" sz="1200" dirty="0" err="1"/>
              <a:t>Cardiol</a:t>
            </a:r>
            <a:r>
              <a:rPr lang="en-GB" sz="1200" dirty="0"/>
              <a:t>. </a:t>
            </a:r>
            <a:r>
              <a:rPr lang="en-GB" sz="1200" dirty="0"/>
              <a:t>2018;25:682-91</a:t>
            </a:r>
            <a:r>
              <a:rPr lang="en-GB" sz="1200" dirty="0"/>
              <a:t>.</a:t>
            </a:r>
          </a:p>
        </p:txBody>
      </p:sp>
      <p:sp>
        <p:nvSpPr>
          <p:cNvPr id="17" name="Titel 1"/>
          <p:cNvSpPr>
            <a:spLocks noGrp="1"/>
          </p:cNvSpPr>
          <p:nvPr>
            <p:ph type="title"/>
          </p:nvPr>
        </p:nvSpPr>
        <p:spPr>
          <a:xfrm>
            <a:off x="0" y="0"/>
            <a:ext cx="10515600" cy="1325563"/>
          </a:xfrm>
        </p:spPr>
        <p:txBody>
          <a:bodyPr/>
          <a:lstStyle/>
          <a:p>
            <a:r>
              <a:rPr lang="nl-BE" dirty="0" err="1" smtClean="0"/>
              <a:t>Comparing</a:t>
            </a:r>
            <a:r>
              <a:rPr lang="nl-BE" dirty="0" smtClean="0"/>
              <a:t> different </a:t>
            </a:r>
            <a:r>
              <a:rPr lang="nl-BE" dirty="0" err="1" smtClean="0"/>
              <a:t>clinicians</a:t>
            </a:r>
            <a:endParaRPr lang="en-GB" dirty="0"/>
          </a:p>
        </p:txBody>
      </p:sp>
    </p:spTree>
    <p:extLst>
      <p:ext uri="{BB962C8B-B14F-4D97-AF65-F5344CB8AC3E}">
        <p14:creationId xmlns:p14="http://schemas.microsoft.com/office/powerpoint/2010/main" val="13311783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p:cNvGrpSpPr>
            <a:grpSpLocks noChangeAspect="1"/>
          </p:cNvGrpSpPr>
          <p:nvPr/>
        </p:nvGrpSpPr>
        <p:grpSpPr bwMode="auto">
          <a:xfrm>
            <a:off x="2426105" y="2219984"/>
            <a:ext cx="7217909" cy="3239148"/>
            <a:chOff x="1260" y="1433"/>
            <a:chExt cx="3240" cy="1454"/>
          </a:xfrm>
        </p:grpSpPr>
        <p:sp>
          <p:nvSpPr>
            <p:cNvPr id="7" name="AutoShape 3"/>
            <p:cNvSpPr>
              <a:spLocks noChangeAspect="1" noChangeArrowheads="1" noTextEdit="1"/>
            </p:cNvSpPr>
            <p:nvPr/>
          </p:nvSpPr>
          <p:spPr bwMode="auto">
            <a:xfrm>
              <a:off x="1260" y="1433"/>
              <a:ext cx="3240" cy="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3077"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260" y="1433"/>
              <a:ext cx="3244" cy="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8"/>
          <p:cNvGrpSpPr>
            <a:grpSpLocks noChangeAspect="1"/>
          </p:cNvGrpSpPr>
          <p:nvPr/>
        </p:nvGrpSpPr>
        <p:grpSpPr bwMode="auto">
          <a:xfrm>
            <a:off x="2426105" y="6055924"/>
            <a:ext cx="7137400" cy="533400"/>
            <a:chOff x="632" y="1992"/>
            <a:chExt cx="4496" cy="336"/>
          </a:xfrm>
        </p:grpSpPr>
        <p:sp>
          <p:nvSpPr>
            <p:cNvPr id="14" name="AutoShape 7"/>
            <p:cNvSpPr>
              <a:spLocks noChangeAspect="1" noChangeArrowheads="1" noTextEdit="1"/>
            </p:cNvSpPr>
            <p:nvPr/>
          </p:nvSpPr>
          <p:spPr bwMode="auto">
            <a:xfrm>
              <a:off x="632" y="1992"/>
              <a:ext cx="4496"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5" name="Picture 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32" y="1992"/>
              <a:ext cx="4500"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Rechthoek 15"/>
          <p:cNvSpPr/>
          <p:nvPr/>
        </p:nvSpPr>
        <p:spPr>
          <a:xfrm>
            <a:off x="0" y="6581001"/>
            <a:ext cx="4572000" cy="276999"/>
          </a:xfrm>
          <a:prstGeom prst="rect">
            <a:avLst/>
          </a:prstGeom>
        </p:spPr>
        <p:txBody>
          <a:bodyPr>
            <a:spAutoFit/>
          </a:bodyPr>
          <a:lstStyle/>
          <a:p>
            <a:r>
              <a:rPr lang="en-GB" sz="1200" dirty="0"/>
              <a:t>Hansen D, et al. </a:t>
            </a:r>
            <a:r>
              <a:rPr lang="en-GB" sz="1200" dirty="0" err="1"/>
              <a:t>Eur</a:t>
            </a:r>
            <a:r>
              <a:rPr lang="en-GB" sz="1200" dirty="0"/>
              <a:t> </a:t>
            </a:r>
            <a:r>
              <a:rPr lang="en-GB" sz="1200" dirty="0"/>
              <a:t>J </a:t>
            </a:r>
            <a:r>
              <a:rPr lang="en-GB" sz="1200" dirty="0" err="1"/>
              <a:t>Prev</a:t>
            </a:r>
            <a:r>
              <a:rPr lang="en-GB" sz="1200" dirty="0"/>
              <a:t> </a:t>
            </a:r>
            <a:r>
              <a:rPr lang="en-GB" sz="1200" dirty="0" err="1"/>
              <a:t>Cardiol</a:t>
            </a:r>
            <a:r>
              <a:rPr lang="en-GB" sz="1200" dirty="0"/>
              <a:t>. </a:t>
            </a:r>
            <a:r>
              <a:rPr lang="en-GB" sz="1200" dirty="0"/>
              <a:t>2018;25:682-91</a:t>
            </a:r>
            <a:r>
              <a:rPr lang="en-GB" sz="1200" dirty="0"/>
              <a:t>.</a:t>
            </a:r>
          </a:p>
        </p:txBody>
      </p:sp>
      <p:sp>
        <p:nvSpPr>
          <p:cNvPr id="17" name="Titel 1"/>
          <p:cNvSpPr>
            <a:spLocks noGrp="1"/>
          </p:cNvSpPr>
          <p:nvPr>
            <p:ph type="title"/>
          </p:nvPr>
        </p:nvSpPr>
        <p:spPr>
          <a:xfrm>
            <a:off x="0" y="0"/>
            <a:ext cx="10515600" cy="1325563"/>
          </a:xfrm>
        </p:spPr>
        <p:txBody>
          <a:bodyPr/>
          <a:lstStyle/>
          <a:p>
            <a:r>
              <a:rPr lang="nl-BE" dirty="0" err="1" smtClean="0"/>
              <a:t>Comparing</a:t>
            </a:r>
            <a:r>
              <a:rPr lang="nl-BE" dirty="0" smtClean="0"/>
              <a:t> different </a:t>
            </a:r>
            <a:r>
              <a:rPr lang="nl-BE" dirty="0" err="1" smtClean="0"/>
              <a:t>clinicians</a:t>
            </a:r>
            <a:endParaRPr lang="en-GB" dirty="0"/>
          </a:p>
        </p:txBody>
      </p:sp>
    </p:spTree>
    <p:extLst>
      <p:ext uri="{BB962C8B-B14F-4D97-AF65-F5344CB8AC3E}">
        <p14:creationId xmlns:p14="http://schemas.microsoft.com/office/powerpoint/2010/main" val="3493825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8"/>
          <p:cNvGrpSpPr>
            <a:grpSpLocks noChangeAspect="1"/>
          </p:cNvGrpSpPr>
          <p:nvPr/>
        </p:nvGrpSpPr>
        <p:grpSpPr bwMode="auto">
          <a:xfrm>
            <a:off x="2426105" y="6055924"/>
            <a:ext cx="7137400" cy="533400"/>
            <a:chOff x="632" y="1992"/>
            <a:chExt cx="4496" cy="336"/>
          </a:xfrm>
        </p:grpSpPr>
        <p:sp>
          <p:nvSpPr>
            <p:cNvPr id="11" name="AutoShape 7"/>
            <p:cNvSpPr>
              <a:spLocks noChangeAspect="1" noChangeArrowheads="1" noTextEdit="1"/>
            </p:cNvSpPr>
            <p:nvPr/>
          </p:nvSpPr>
          <p:spPr bwMode="auto">
            <a:xfrm>
              <a:off x="632" y="1992"/>
              <a:ext cx="4496"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57" name="Picture 9"/>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32" y="1992"/>
              <a:ext cx="4500"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Afbeelding 1"/>
          <p:cNvPicPr>
            <a:picLocks noChangeAspect="1"/>
          </p:cNvPicPr>
          <p:nvPr/>
        </p:nvPicPr>
        <p:blipFill>
          <a:blip r:embed="rId3"/>
          <a:stretch>
            <a:fillRect/>
          </a:stretch>
        </p:blipFill>
        <p:spPr>
          <a:xfrm>
            <a:off x="3417387" y="1776217"/>
            <a:ext cx="5154835" cy="4170204"/>
          </a:xfrm>
          <a:prstGeom prst="rect">
            <a:avLst/>
          </a:prstGeom>
        </p:spPr>
      </p:pic>
      <p:pic>
        <p:nvPicPr>
          <p:cNvPr id="4098" name="Picture 2" descr="Afbeeldingsresultaat voor minion confus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73358" y="2608469"/>
            <a:ext cx="2000250" cy="2324101"/>
          </a:xfrm>
          <a:prstGeom prst="rect">
            <a:avLst/>
          </a:prstGeom>
          <a:noFill/>
          <a:extLst>
            <a:ext uri="{909E8E84-426E-40DD-AFC4-6F175D3DCCD1}">
              <a14:hiddenFill xmlns:a14="http://schemas.microsoft.com/office/drawing/2010/main">
                <a:solidFill>
                  <a:srgbClr val="FFFFFF"/>
                </a:solidFill>
              </a14:hiddenFill>
            </a:ext>
          </a:extLst>
        </p:spPr>
      </p:pic>
      <p:sp>
        <p:nvSpPr>
          <p:cNvPr id="13" name="Rechthoek 12"/>
          <p:cNvSpPr/>
          <p:nvPr/>
        </p:nvSpPr>
        <p:spPr>
          <a:xfrm>
            <a:off x="0" y="6581001"/>
            <a:ext cx="4572000" cy="276999"/>
          </a:xfrm>
          <a:prstGeom prst="rect">
            <a:avLst/>
          </a:prstGeom>
        </p:spPr>
        <p:txBody>
          <a:bodyPr>
            <a:spAutoFit/>
          </a:bodyPr>
          <a:lstStyle/>
          <a:p>
            <a:r>
              <a:rPr lang="en-GB" sz="1200" dirty="0"/>
              <a:t>Hansen D, et al. </a:t>
            </a:r>
            <a:r>
              <a:rPr lang="en-GB" sz="1200" dirty="0" err="1"/>
              <a:t>Eur</a:t>
            </a:r>
            <a:r>
              <a:rPr lang="en-GB" sz="1200" dirty="0"/>
              <a:t> </a:t>
            </a:r>
            <a:r>
              <a:rPr lang="en-GB" sz="1200" dirty="0"/>
              <a:t>J </a:t>
            </a:r>
            <a:r>
              <a:rPr lang="en-GB" sz="1200" dirty="0" err="1"/>
              <a:t>Prev</a:t>
            </a:r>
            <a:r>
              <a:rPr lang="en-GB" sz="1200" dirty="0"/>
              <a:t> </a:t>
            </a:r>
            <a:r>
              <a:rPr lang="en-GB" sz="1200" dirty="0" err="1"/>
              <a:t>Cardiol</a:t>
            </a:r>
            <a:r>
              <a:rPr lang="en-GB" sz="1200" dirty="0"/>
              <a:t>. </a:t>
            </a:r>
            <a:r>
              <a:rPr lang="en-GB" sz="1200" dirty="0"/>
              <a:t>2018;25:682-91</a:t>
            </a:r>
            <a:r>
              <a:rPr lang="en-GB" sz="1200" dirty="0"/>
              <a:t>.</a:t>
            </a:r>
          </a:p>
        </p:txBody>
      </p:sp>
      <p:sp>
        <p:nvSpPr>
          <p:cNvPr id="14" name="Titel 1"/>
          <p:cNvSpPr>
            <a:spLocks noGrp="1"/>
          </p:cNvSpPr>
          <p:nvPr>
            <p:ph type="title"/>
          </p:nvPr>
        </p:nvSpPr>
        <p:spPr>
          <a:xfrm>
            <a:off x="0" y="0"/>
            <a:ext cx="10515600" cy="1325563"/>
          </a:xfrm>
        </p:spPr>
        <p:txBody>
          <a:bodyPr/>
          <a:lstStyle/>
          <a:p>
            <a:r>
              <a:rPr lang="nl-BE" dirty="0" err="1" smtClean="0"/>
              <a:t>Comparing</a:t>
            </a:r>
            <a:r>
              <a:rPr lang="nl-BE" dirty="0" smtClean="0"/>
              <a:t> different </a:t>
            </a:r>
            <a:r>
              <a:rPr lang="nl-BE" dirty="0" err="1" smtClean="0"/>
              <a:t>clinicians</a:t>
            </a:r>
            <a:endParaRPr lang="en-GB" dirty="0"/>
          </a:p>
        </p:txBody>
      </p:sp>
    </p:spTree>
    <p:extLst>
      <p:ext uri="{BB962C8B-B14F-4D97-AF65-F5344CB8AC3E}">
        <p14:creationId xmlns:p14="http://schemas.microsoft.com/office/powerpoint/2010/main" val="10246811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6141"/>
            <a:ext cx="12192000" cy="5589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p:cNvSpPr>
            <a:spLocks noGrp="1"/>
          </p:cNvSpPr>
          <p:nvPr>
            <p:ph type="title"/>
          </p:nvPr>
        </p:nvSpPr>
        <p:spPr>
          <a:xfrm>
            <a:off x="47756" y="229761"/>
            <a:ext cx="8229600" cy="697387"/>
          </a:xfrm>
        </p:spPr>
        <p:txBody>
          <a:bodyPr>
            <a:normAutofit/>
          </a:bodyPr>
          <a:lstStyle/>
          <a:p>
            <a:r>
              <a:rPr lang="nl-BE" dirty="0"/>
              <a:t>A</a:t>
            </a:r>
            <a:r>
              <a:rPr lang="nl-BE" dirty="0" smtClean="0"/>
              <a:t> gap is </a:t>
            </a:r>
            <a:r>
              <a:rPr lang="nl-BE" dirty="0" smtClean="0"/>
              <a:t>present</a:t>
            </a:r>
            <a:endParaRPr lang="nl-BE" dirty="0"/>
          </a:p>
        </p:txBody>
      </p:sp>
      <p:sp>
        <p:nvSpPr>
          <p:cNvPr id="4" name="Tekstvak 3"/>
          <p:cNvSpPr txBox="1"/>
          <p:nvPr/>
        </p:nvSpPr>
        <p:spPr>
          <a:xfrm>
            <a:off x="1373587" y="2236680"/>
            <a:ext cx="2788969" cy="584775"/>
          </a:xfrm>
          <a:prstGeom prst="rect">
            <a:avLst/>
          </a:prstGeom>
          <a:noFill/>
        </p:spPr>
        <p:txBody>
          <a:bodyPr wrap="none" rtlCol="0">
            <a:spAutoFit/>
          </a:bodyPr>
          <a:lstStyle/>
          <a:p>
            <a:r>
              <a:rPr lang="nl-BE" sz="3200" dirty="0" err="1"/>
              <a:t>Clinical</a:t>
            </a:r>
            <a:r>
              <a:rPr lang="nl-BE" sz="3200" dirty="0"/>
              <a:t> </a:t>
            </a:r>
            <a:r>
              <a:rPr lang="nl-BE" sz="3200" dirty="0" err="1"/>
              <a:t>practice</a:t>
            </a:r>
            <a:endParaRPr lang="nl-BE" sz="3200" dirty="0"/>
          </a:p>
        </p:txBody>
      </p:sp>
      <p:sp>
        <p:nvSpPr>
          <p:cNvPr id="5" name="Tekstvak 4"/>
          <p:cNvSpPr txBox="1"/>
          <p:nvPr/>
        </p:nvSpPr>
        <p:spPr>
          <a:xfrm>
            <a:off x="9053044" y="4783443"/>
            <a:ext cx="1944763" cy="584775"/>
          </a:xfrm>
          <a:prstGeom prst="rect">
            <a:avLst/>
          </a:prstGeom>
          <a:noFill/>
        </p:spPr>
        <p:txBody>
          <a:bodyPr wrap="none" rtlCol="0">
            <a:spAutoFit/>
          </a:bodyPr>
          <a:lstStyle/>
          <a:p>
            <a:r>
              <a:rPr lang="nl-BE" sz="3200" dirty="0" err="1"/>
              <a:t>Guidelines</a:t>
            </a:r>
            <a:endParaRPr lang="nl-BE" sz="3200" dirty="0"/>
          </a:p>
        </p:txBody>
      </p:sp>
    </p:spTree>
    <p:extLst>
      <p:ext uri="{BB962C8B-B14F-4D97-AF65-F5344CB8AC3E}">
        <p14:creationId xmlns:p14="http://schemas.microsoft.com/office/powerpoint/2010/main" val="22970540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marL="0" indent="0">
              <a:buNone/>
            </a:pPr>
            <a:endParaRPr lang="nl-BE" dirty="0" smtClean="0"/>
          </a:p>
          <a:p>
            <a:pPr marL="0" indent="0" algn="ctr">
              <a:buNone/>
            </a:pPr>
            <a:r>
              <a:rPr lang="nl-BE" dirty="0" err="1" smtClean="0"/>
              <a:t>If</a:t>
            </a:r>
            <a:r>
              <a:rPr lang="nl-BE" dirty="0" smtClean="0"/>
              <a:t> we </a:t>
            </a:r>
            <a:r>
              <a:rPr lang="nl-BE" dirty="0" err="1" smtClean="0"/>
              <a:t>aim</a:t>
            </a:r>
            <a:r>
              <a:rPr lang="nl-BE" dirty="0" smtClean="0"/>
              <a:t> </a:t>
            </a:r>
            <a:r>
              <a:rPr lang="nl-BE" dirty="0" err="1" smtClean="0"/>
              <a:t>for</a:t>
            </a:r>
            <a:r>
              <a:rPr lang="nl-BE" dirty="0" smtClean="0"/>
              <a:t> maximum </a:t>
            </a:r>
            <a:r>
              <a:rPr lang="nl-BE" dirty="0" err="1" smtClean="0"/>
              <a:t>improvement</a:t>
            </a:r>
            <a:r>
              <a:rPr lang="nl-BE" dirty="0" smtClean="0"/>
              <a:t> of </a:t>
            </a:r>
            <a:r>
              <a:rPr lang="nl-BE" dirty="0" err="1" smtClean="0"/>
              <a:t>the</a:t>
            </a:r>
            <a:r>
              <a:rPr lang="nl-BE" dirty="0" smtClean="0"/>
              <a:t> CVD risk </a:t>
            </a:r>
            <a:r>
              <a:rPr lang="nl-BE" dirty="0" err="1" smtClean="0"/>
              <a:t>and</a:t>
            </a:r>
            <a:r>
              <a:rPr lang="nl-BE" dirty="0" smtClean="0"/>
              <a:t> </a:t>
            </a:r>
            <a:r>
              <a:rPr lang="nl-BE" dirty="0" err="1" smtClean="0"/>
              <a:t>physical</a:t>
            </a:r>
            <a:r>
              <a:rPr lang="nl-BE" dirty="0" smtClean="0"/>
              <a:t> fitness, but </a:t>
            </a:r>
            <a:r>
              <a:rPr lang="nl-BE" dirty="0" err="1" smtClean="0"/>
              <a:t>with</a:t>
            </a:r>
            <a:r>
              <a:rPr lang="nl-BE" dirty="0" smtClean="0"/>
              <a:t> </a:t>
            </a:r>
            <a:r>
              <a:rPr lang="nl-BE" dirty="0" err="1" smtClean="0"/>
              <a:t>optimal</a:t>
            </a:r>
            <a:r>
              <a:rPr lang="nl-BE" dirty="0" smtClean="0"/>
              <a:t> </a:t>
            </a:r>
            <a:r>
              <a:rPr lang="nl-BE" dirty="0" err="1" smtClean="0"/>
              <a:t>medical</a:t>
            </a:r>
            <a:r>
              <a:rPr lang="nl-BE" dirty="0" smtClean="0"/>
              <a:t> </a:t>
            </a:r>
            <a:r>
              <a:rPr lang="nl-BE" dirty="0" err="1" smtClean="0"/>
              <a:t>safety</a:t>
            </a:r>
            <a:r>
              <a:rPr lang="nl-BE" dirty="0" smtClean="0"/>
              <a:t>, </a:t>
            </a:r>
            <a:r>
              <a:rPr lang="nl-BE" dirty="0" err="1" smtClean="0"/>
              <a:t>to</a:t>
            </a:r>
            <a:r>
              <a:rPr lang="nl-BE" dirty="0" smtClean="0"/>
              <a:t> </a:t>
            </a:r>
            <a:r>
              <a:rPr lang="nl-BE" dirty="0" err="1" smtClean="0"/>
              <a:t>prevent</a:t>
            </a:r>
            <a:r>
              <a:rPr lang="nl-BE" dirty="0" smtClean="0"/>
              <a:t> </a:t>
            </a:r>
            <a:r>
              <a:rPr lang="nl-BE" dirty="0" err="1" smtClean="0"/>
              <a:t>cardiovascular</a:t>
            </a:r>
            <a:r>
              <a:rPr lang="nl-BE" dirty="0" smtClean="0"/>
              <a:t> </a:t>
            </a:r>
            <a:r>
              <a:rPr lang="nl-BE" dirty="0" err="1" smtClean="0"/>
              <a:t>disease</a:t>
            </a:r>
            <a:r>
              <a:rPr lang="nl-BE" dirty="0" smtClean="0"/>
              <a:t> we </a:t>
            </a:r>
            <a:r>
              <a:rPr lang="nl-BE" dirty="0" err="1" smtClean="0"/>
              <a:t>should</a:t>
            </a:r>
            <a:r>
              <a:rPr lang="nl-BE" dirty="0" smtClean="0"/>
              <a:t>…</a:t>
            </a:r>
            <a:endParaRPr lang="nl-BE" dirty="0"/>
          </a:p>
        </p:txBody>
      </p:sp>
      <p:sp>
        <p:nvSpPr>
          <p:cNvPr id="5" name="Tekstvak 4"/>
          <p:cNvSpPr txBox="1"/>
          <p:nvPr/>
        </p:nvSpPr>
        <p:spPr>
          <a:xfrm>
            <a:off x="2783633" y="4149080"/>
            <a:ext cx="6694461" cy="707886"/>
          </a:xfrm>
          <a:prstGeom prst="rect">
            <a:avLst/>
          </a:prstGeom>
          <a:noFill/>
        </p:spPr>
        <p:txBody>
          <a:bodyPr wrap="none" rtlCol="0">
            <a:spAutoFit/>
          </a:bodyPr>
          <a:lstStyle/>
          <a:p>
            <a:r>
              <a:rPr lang="nl-BE" sz="4000" b="1" dirty="0" err="1">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Tailor</a:t>
            </a:r>
            <a:r>
              <a:rPr lang="nl-BE" sz="4000" b="1"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nl-BE" sz="4000" b="1" dirty="0" err="1">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our</a:t>
            </a:r>
            <a:r>
              <a:rPr lang="nl-BE" sz="4000" b="1"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nl-BE" sz="4000" b="1" dirty="0" err="1">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intervention</a:t>
            </a:r>
            <a:endParaRPr lang="nl-BE" sz="4000" b="1"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56024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95" name="Text Box 13"/>
          <p:cNvSpPr txBox="1">
            <a:spLocks noChangeArrowheads="1"/>
          </p:cNvSpPr>
          <p:nvPr/>
        </p:nvSpPr>
        <p:spPr bwMode="auto">
          <a:xfrm>
            <a:off x="1838748" y="4600290"/>
            <a:ext cx="1944216" cy="1477328"/>
          </a:xfrm>
          <a:prstGeom prst="rect">
            <a:avLst/>
          </a:prstGeom>
          <a:noFill/>
          <a:ln w="9525">
            <a:noFill/>
            <a:miter lim="800000"/>
            <a:headEnd/>
            <a:tailEnd/>
          </a:ln>
        </p:spPr>
        <p:txBody>
          <a:bodyPr wrap="square">
            <a:spAutoFit/>
          </a:bodyPr>
          <a:lstStyle/>
          <a:p>
            <a:r>
              <a:rPr lang="nl-BE" sz="1200" dirty="0" err="1">
                <a:cs typeface="ＭＳ Ｐゴシック"/>
              </a:rPr>
              <a:t>Patient</a:t>
            </a:r>
            <a:r>
              <a:rPr lang="nl-BE" sz="1200" dirty="0">
                <a:cs typeface="ＭＳ Ｐゴシック"/>
              </a:rPr>
              <a:t> </a:t>
            </a:r>
            <a:r>
              <a:rPr lang="nl-BE" sz="1200" dirty="0" err="1">
                <a:cs typeface="ＭＳ Ｐゴシック"/>
              </a:rPr>
              <a:t>phenotype</a:t>
            </a:r>
            <a:endParaRPr lang="nl-BE" sz="1200" dirty="0">
              <a:cs typeface="ＭＳ Ｐゴシック"/>
            </a:endParaRPr>
          </a:p>
          <a:p>
            <a:endParaRPr lang="nl-BE" sz="1200" dirty="0">
              <a:cs typeface="ＭＳ Ｐゴシック"/>
            </a:endParaRPr>
          </a:p>
          <a:p>
            <a:r>
              <a:rPr lang="nl-BE" sz="1200" dirty="0">
                <a:cs typeface="ＭＳ Ｐゴシック"/>
              </a:rPr>
              <a:t>Prevalent CV </a:t>
            </a:r>
            <a:r>
              <a:rPr lang="nl-BE" sz="1200" dirty="0" err="1">
                <a:cs typeface="ＭＳ Ｐゴシック"/>
              </a:rPr>
              <a:t>diseases</a:t>
            </a:r>
            <a:endParaRPr lang="nl-NL" sz="1200" dirty="0">
              <a:cs typeface="ＭＳ Ｐゴシック"/>
            </a:endParaRPr>
          </a:p>
          <a:p>
            <a:endParaRPr lang="nl-BE" sz="1200" dirty="0">
              <a:cs typeface="ＭＳ Ｐゴシック"/>
            </a:endParaRPr>
          </a:p>
          <a:p>
            <a:r>
              <a:rPr lang="nl-BE" sz="1200" dirty="0">
                <a:cs typeface="ＭＳ Ｐゴシック"/>
              </a:rPr>
              <a:t>CVD risk profile</a:t>
            </a:r>
          </a:p>
          <a:p>
            <a:r>
              <a:rPr lang="nl-BE" sz="1000" dirty="0">
                <a:cs typeface="ＭＳ Ｐゴシック"/>
              </a:rPr>
              <a:t>Blood </a:t>
            </a:r>
            <a:r>
              <a:rPr lang="nl-BE" sz="1000" dirty="0" err="1">
                <a:cs typeface="ＭＳ Ｐゴシック"/>
              </a:rPr>
              <a:t>lipid</a:t>
            </a:r>
            <a:r>
              <a:rPr lang="nl-BE" sz="1000" dirty="0">
                <a:cs typeface="ＭＳ Ｐゴシック"/>
              </a:rPr>
              <a:t> profile</a:t>
            </a:r>
          </a:p>
          <a:p>
            <a:r>
              <a:rPr lang="nl-BE" sz="1000" dirty="0" err="1">
                <a:cs typeface="ＭＳ Ｐゴシック"/>
              </a:rPr>
              <a:t>Glycemic</a:t>
            </a:r>
            <a:r>
              <a:rPr lang="nl-BE" sz="1000" dirty="0">
                <a:cs typeface="ＭＳ Ｐゴシック"/>
              </a:rPr>
              <a:t> control</a:t>
            </a:r>
          </a:p>
          <a:p>
            <a:r>
              <a:rPr lang="nl-BE" sz="1000" dirty="0">
                <a:cs typeface="ＭＳ Ｐゴシック"/>
              </a:rPr>
              <a:t>Fat </a:t>
            </a:r>
            <a:r>
              <a:rPr lang="nl-BE" sz="1000" dirty="0" err="1">
                <a:cs typeface="ＭＳ Ｐゴシック"/>
              </a:rPr>
              <a:t>mass</a:t>
            </a:r>
            <a:endParaRPr lang="nl-NL" sz="1000" dirty="0">
              <a:cs typeface="ＭＳ Ｐゴシック"/>
            </a:endParaRPr>
          </a:p>
        </p:txBody>
      </p:sp>
      <p:sp>
        <p:nvSpPr>
          <p:cNvPr id="2" name="Pijl-rechts 1"/>
          <p:cNvSpPr/>
          <p:nvPr/>
        </p:nvSpPr>
        <p:spPr>
          <a:xfrm>
            <a:off x="3840115" y="3235547"/>
            <a:ext cx="647451" cy="1138634"/>
          </a:xfrm>
          <a:prstGeom prst="rightArrow">
            <a:avLst/>
          </a:prstGeom>
          <a:solidFill>
            <a:srgbClr val="0BA51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itel 2"/>
          <p:cNvSpPr>
            <a:spLocks noGrp="1"/>
          </p:cNvSpPr>
          <p:nvPr>
            <p:ph type="title"/>
          </p:nvPr>
        </p:nvSpPr>
        <p:spPr>
          <a:xfrm>
            <a:off x="14832" y="-3238"/>
            <a:ext cx="10515600" cy="1325563"/>
          </a:xfrm>
        </p:spPr>
        <p:txBody>
          <a:bodyPr/>
          <a:lstStyle/>
          <a:p>
            <a:r>
              <a:rPr lang="nl-BE" dirty="0" smtClean="0"/>
              <a:t>Approach in </a:t>
            </a:r>
            <a:r>
              <a:rPr lang="nl-BE" dirty="0" err="1" smtClean="0"/>
              <a:t>tailoring</a:t>
            </a:r>
            <a:r>
              <a:rPr lang="nl-BE" dirty="0" smtClean="0"/>
              <a:t> </a:t>
            </a:r>
            <a:r>
              <a:rPr lang="nl-BE" dirty="0" err="1" smtClean="0"/>
              <a:t>exercise</a:t>
            </a:r>
            <a:endParaRPr lang="en-GB" dirty="0"/>
          </a:p>
        </p:txBody>
      </p:sp>
      <p:sp>
        <p:nvSpPr>
          <p:cNvPr id="15" name="Text Box 13"/>
          <p:cNvSpPr txBox="1">
            <a:spLocks noChangeArrowheads="1"/>
          </p:cNvSpPr>
          <p:nvPr/>
        </p:nvSpPr>
        <p:spPr bwMode="auto">
          <a:xfrm>
            <a:off x="4843997" y="4600289"/>
            <a:ext cx="1539159" cy="276999"/>
          </a:xfrm>
          <a:prstGeom prst="rect">
            <a:avLst/>
          </a:prstGeom>
          <a:noFill/>
          <a:ln w="9525">
            <a:noFill/>
            <a:miter lim="800000"/>
            <a:headEnd/>
            <a:tailEnd/>
          </a:ln>
        </p:spPr>
        <p:txBody>
          <a:bodyPr wrap="square">
            <a:spAutoFit/>
          </a:bodyPr>
          <a:lstStyle/>
          <a:p>
            <a:r>
              <a:rPr lang="nl-BE" sz="1200" dirty="0" err="1">
                <a:cs typeface="ＭＳ Ｐゴシック"/>
              </a:rPr>
              <a:t>Medication</a:t>
            </a:r>
            <a:r>
              <a:rPr lang="nl-BE" sz="1200" dirty="0">
                <a:cs typeface="ＭＳ Ｐゴシック"/>
              </a:rPr>
              <a:t> intake</a:t>
            </a:r>
            <a:endParaRPr lang="nl-NL" sz="1200" dirty="0">
              <a:cs typeface="ＭＳ Ｐゴシック"/>
            </a:endParaRPr>
          </a:p>
        </p:txBody>
      </p:sp>
      <p:sp>
        <p:nvSpPr>
          <p:cNvPr id="19" name="Text Box 13"/>
          <p:cNvSpPr txBox="1">
            <a:spLocks noChangeArrowheads="1"/>
          </p:cNvSpPr>
          <p:nvPr/>
        </p:nvSpPr>
        <p:spPr bwMode="auto">
          <a:xfrm>
            <a:off x="7362633" y="4600289"/>
            <a:ext cx="1539159" cy="461665"/>
          </a:xfrm>
          <a:prstGeom prst="rect">
            <a:avLst/>
          </a:prstGeom>
          <a:noFill/>
          <a:ln w="9525">
            <a:noFill/>
            <a:miter lim="800000"/>
            <a:headEnd/>
            <a:tailEnd/>
          </a:ln>
        </p:spPr>
        <p:txBody>
          <a:bodyPr wrap="square">
            <a:spAutoFit/>
          </a:bodyPr>
          <a:lstStyle/>
          <a:p>
            <a:pPr algn="ctr"/>
            <a:r>
              <a:rPr lang="nl-BE" sz="1200" dirty="0">
                <a:cs typeface="ＭＳ Ｐゴシック"/>
              </a:rPr>
              <a:t>Physical fitness </a:t>
            </a:r>
            <a:r>
              <a:rPr lang="nl-BE" sz="1200" dirty="0" err="1">
                <a:cs typeface="ＭＳ Ｐゴシック"/>
              </a:rPr>
              <a:t>and</a:t>
            </a:r>
            <a:endParaRPr lang="nl-BE" sz="1200" dirty="0">
              <a:cs typeface="ＭＳ Ｐゴシック"/>
            </a:endParaRPr>
          </a:p>
          <a:p>
            <a:pPr algn="ctr"/>
            <a:r>
              <a:rPr lang="nl-BE" sz="1200" dirty="0" err="1">
                <a:cs typeface="ＭＳ Ｐゴシック"/>
              </a:rPr>
              <a:t>e</a:t>
            </a:r>
            <a:r>
              <a:rPr lang="nl-BE" sz="1200" dirty="0" err="1">
                <a:cs typeface="ＭＳ Ｐゴシック"/>
              </a:rPr>
              <a:t>xercise</a:t>
            </a:r>
            <a:r>
              <a:rPr lang="nl-BE" sz="1200" dirty="0">
                <a:cs typeface="ＭＳ Ｐゴシック"/>
              </a:rPr>
              <a:t> response</a:t>
            </a:r>
            <a:endParaRPr lang="nl-NL" sz="1200" dirty="0">
              <a:cs typeface="ＭＳ Ｐゴシック"/>
            </a:endParaRPr>
          </a:p>
        </p:txBody>
      </p:sp>
      <p:sp>
        <p:nvSpPr>
          <p:cNvPr id="23" name="Text Box 13"/>
          <p:cNvSpPr txBox="1">
            <a:spLocks noChangeArrowheads="1"/>
          </p:cNvSpPr>
          <p:nvPr/>
        </p:nvSpPr>
        <p:spPr bwMode="auto">
          <a:xfrm>
            <a:off x="10178336" y="4600289"/>
            <a:ext cx="1539159" cy="276999"/>
          </a:xfrm>
          <a:prstGeom prst="rect">
            <a:avLst/>
          </a:prstGeom>
          <a:noFill/>
          <a:ln w="9525">
            <a:noFill/>
            <a:miter lim="800000"/>
            <a:headEnd/>
            <a:tailEnd/>
          </a:ln>
        </p:spPr>
        <p:txBody>
          <a:bodyPr wrap="square">
            <a:spAutoFit/>
          </a:bodyPr>
          <a:lstStyle/>
          <a:p>
            <a:pPr algn="ctr"/>
            <a:r>
              <a:rPr lang="nl-BE" sz="1200" dirty="0" err="1">
                <a:cs typeface="ＭＳ Ｐゴシック"/>
              </a:rPr>
              <a:t>Exercise</a:t>
            </a:r>
            <a:r>
              <a:rPr lang="nl-BE" sz="1200" dirty="0">
                <a:cs typeface="ＭＳ Ｐゴシック"/>
              </a:rPr>
              <a:t> </a:t>
            </a:r>
            <a:r>
              <a:rPr lang="nl-BE" sz="1200" dirty="0" err="1">
                <a:cs typeface="ＭＳ Ｐゴシック"/>
              </a:rPr>
              <a:t>prescription</a:t>
            </a:r>
            <a:endParaRPr lang="nl-NL" sz="1200" dirty="0">
              <a:cs typeface="ＭＳ Ｐゴシック"/>
            </a:endParaRPr>
          </a:p>
        </p:txBody>
      </p:sp>
      <p:pic>
        <p:nvPicPr>
          <p:cNvPr id="4" name="Picture 2" descr="Afbeeldingsresultaat voor patient ic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34704" y="3024973"/>
            <a:ext cx="1365463" cy="13654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fbeeldingsresultaat voor medication icon"/>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114030" y="3180548"/>
            <a:ext cx="568486" cy="109668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fbeeldingsresultaat voor exercise test icon"/>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362633" y="3185464"/>
            <a:ext cx="1384881" cy="110726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fbeeldingsresultaat voor prescription icon"/>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542031" y="3295821"/>
            <a:ext cx="811768" cy="99690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fbeeldingsresultaat voor changing icon"/>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959500" y="2573977"/>
            <a:ext cx="514742" cy="514742"/>
          </a:xfrm>
          <a:prstGeom prst="rect">
            <a:avLst/>
          </a:prstGeom>
          <a:noFill/>
          <a:extLst>
            <a:ext uri="{909E8E84-426E-40DD-AFC4-6F175D3DCCD1}">
              <a14:hiddenFill xmlns:a14="http://schemas.microsoft.com/office/drawing/2010/main">
                <a:solidFill>
                  <a:srgbClr val="FFFFFF"/>
                </a:solidFill>
              </a14:hiddenFill>
            </a:ext>
          </a:extLst>
        </p:spPr>
      </p:pic>
      <p:sp>
        <p:nvSpPr>
          <p:cNvPr id="26" name="Pijl-rechts 25"/>
          <p:cNvSpPr/>
          <p:nvPr/>
        </p:nvSpPr>
        <p:spPr>
          <a:xfrm>
            <a:off x="9338859" y="3230437"/>
            <a:ext cx="647451" cy="1138634"/>
          </a:xfrm>
          <a:prstGeom prst="rightArrow">
            <a:avLst/>
          </a:prstGeom>
          <a:solidFill>
            <a:srgbClr val="0BA51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Pijl-rechts 26"/>
          <p:cNvSpPr/>
          <p:nvPr/>
        </p:nvSpPr>
        <p:spPr>
          <a:xfrm>
            <a:off x="6289629" y="3230822"/>
            <a:ext cx="647451" cy="1138634"/>
          </a:xfrm>
          <a:prstGeom prst="rightArrow">
            <a:avLst/>
          </a:prstGeom>
          <a:solidFill>
            <a:srgbClr val="0BA51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8" name="Rechte verbindingslijn met pijl 7"/>
          <p:cNvCxnSpPr/>
          <p:nvPr/>
        </p:nvCxnSpPr>
        <p:spPr>
          <a:xfrm flipH="1">
            <a:off x="4577919" y="2150047"/>
            <a:ext cx="1095350" cy="400119"/>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Rechte verbindingslijn met pijl 31"/>
          <p:cNvCxnSpPr/>
          <p:nvPr/>
        </p:nvCxnSpPr>
        <p:spPr>
          <a:xfrm>
            <a:off x="6604716" y="2162053"/>
            <a:ext cx="1" cy="32333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Rechte verbindingslijn met pijl 32"/>
          <p:cNvCxnSpPr/>
          <p:nvPr/>
        </p:nvCxnSpPr>
        <p:spPr>
          <a:xfrm>
            <a:off x="8201461" y="2203582"/>
            <a:ext cx="964211" cy="37759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Rechthoek 6"/>
          <p:cNvSpPr/>
          <p:nvPr/>
        </p:nvSpPr>
        <p:spPr>
          <a:xfrm>
            <a:off x="14832" y="6581001"/>
            <a:ext cx="4572000" cy="276999"/>
          </a:xfrm>
          <a:prstGeom prst="rect">
            <a:avLst/>
          </a:prstGeom>
        </p:spPr>
        <p:txBody>
          <a:bodyPr>
            <a:spAutoFit/>
          </a:bodyPr>
          <a:lstStyle/>
          <a:p>
            <a:r>
              <a:rPr lang="en-GB" sz="1200" dirty="0"/>
              <a:t>Hansen D, et al. </a:t>
            </a:r>
            <a:r>
              <a:rPr lang="en-GB" sz="1200" dirty="0" err="1"/>
              <a:t>Eur</a:t>
            </a:r>
            <a:r>
              <a:rPr lang="en-GB" sz="1200" dirty="0"/>
              <a:t> </a:t>
            </a:r>
            <a:r>
              <a:rPr lang="en-GB" sz="1200" dirty="0"/>
              <a:t>J </a:t>
            </a:r>
            <a:r>
              <a:rPr lang="en-GB" sz="1200" dirty="0" err="1"/>
              <a:t>Prev</a:t>
            </a:r>
            <a:r>
              <a:rPr lang="en-GB" sz="1200" dirty="0"/>
              <a:t> </a:t>
            </a:r>
            <a:r>
              <a:rPr lang="en-GB" sz="1200" dirty="0" err="1"/>
              <a:t>Cardiol</a:t>
            </a:r>
            <a:r>
              <a:rPr lang="en-GB" sz="1200" dirty="0"/>
              <a:t>. </a:t>
            </a:r>
            <a:r>
              <a:rPr lang="en-GB" sz="1200" dirty="0"/>
              <a:t>2019;26:273-6</a:t>
            </a:r>
            <a:r>
              <a:rPr lang="en-GB" sz="1200" dirty="0"/>
              <a:t>.</a:t>
            </a:r>
          </a:p>
        </p:txBody>
      </p:sp>
      <p:pic>
        <p:nvPicPr>
          <p:cNvPr id="1026" name="Picture 2" descr="Afbeeldingsresultaat voor smart minion"/>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6278452" y="1272291"/>
            <a:ext cx="669804" cy="80899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Afbeeldingsresultaat voor changing icon"/>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347346" y="2554552"/>
            <a:ext cx="514742" cy="51474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0" descr="Afbeeldingsresultaat voor changing icon"/>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9390280" y="2573977"/>
            <a:ext cx="514742" cy="514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45539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lstStyle/>
          <a:p>
            <a:r>
              <a:rPr lang="nl-BE" dirty="0" err="1" smtClean="0"/>
              <a:t>Exercise</a:t>
            </a:r>
            <a:r>
              <a:rPr lang="nl-BE" dirty="0" smtClean="0"/>
              <a:t> </a:t>
            </a:r>
            <a:r>
              <a:rPr lang="nl-BE" dirty="0" err="1" smtClean="0"/>
              <a:t>prescription</a:t>
            </a:r>
            <a:r>
              <a:rPr lang="nl-BE" dirty="0" smtClean="0"/>
              <a:t> in CVD is </a:t>
            </a:r>
            <a:r>
              <a:rPr lang="nl-BE" dirty="0" err="1" smtClean="0"/>
              <a:t>not</a:t>
            </a:r>
            <a:r>
              <a:rPr lang="nl-BE" dirty="0" smtClean="0"/>
              <a:t> easy</a:t>
            </a:r>
            <a:endParaRPr lang="en-GB" dirty="0"/>
          </a:p>
        </p:txBody>
      </p:sp>
      <p:pic>
        <p:nvPicPr>
          <p:cNvPr id="14338" name="Picture 2" descr="Afbeeldingsresultaat voor complex"/>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762517" y="1418389"/>
            <a:ext cx="7028706" cy="4961913"/>
          </a:xfrm>
          <a:prstGeom prst="rect">
            <a:avLst/>
          </a:prstGeom>
          <a:noFill/>
          <a:extLst>
            <a:ext uri="{909E8E84-426E-40DD-AFC4-6F175D3DCCD1}">
              <a14:hiddenFill xmlns:a14="http://schemas.microsoft.com/office/drawing/2010/main">
                <a:solidFill>
                  <a:srgbClr val="FFFFFF"/>
                </a:solidFill>
              </a14:hiddenFill>
            </a:ext>
          </a:extLst>
        </p:spPr>
      </p:pic>
      <p:sp>
        <p:nvSpPr>
          <p:cNvPr id="4" name="Pijl-omlaag 3"/>
          <p:cNvSpPr/>
          <p:nvPr/>
        </p:nvSpPr>
        <p:spPr>
          <a:xfrm>
            <a:off x="4948292" y="3419209"/>
            <a:ext cx="288032" cy="5463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kstvak 4"/>
          <p:cNvSpPr txBox="1"/>
          <p:nvPr/>
        </p:nvSpPr>
        <p:spPr>
          <a:xfrm>
            <a:off x="4667929" y="2941511"/>
            <a:ext cx="848758" cy="369332"/>
          </a:xfrm>
          <a:prstGeom prst="rect">
            <a:avLst/>
          </a:prstGeom>
          <a:noFill/>
        </p:spPr>
        <p:txBody>
          <a:bodyPr wrap="none" rtlCol="0">
            <a:spAutoFit/>
          </a:bodyPr>
          <a:lstStyle/>
          <a:p>
            <a:r>
              <a:rPr lang="nl-BE" dirty="0" err="1"/>
              <a:t>P</a:t>
            </a:r>
            <a:r>
              <a:rPr lang="nl-BE" dirty="0" err="1"/>
              <a:t>atient</a:t>
            </a:r>
            <a:endParaRPr lang="en-GB" dirty="0"/>
          </a:p>
        </p:txBody>
      </p:sp>
      <p:sp>
        <p:nvSpPr>
          <p:cNvPr id="9" name="Tekstvak 8"/>
          <p:cNvSpPr txBox="1"/>
          <p:nvPr/>
        </p:nvSpPr>
        <p:spPr>
          <a:xfrm>
            <a:off x="4826147" y="6488668"/>
            <a:ext cx="3059107" cy="369332"/>
          </a:xfrm>
          <a:prstGeom prst="rect">
            <a:avLst/>
          </a:prstGeom>
          <a:noFill/>
        </p:spPr>
        <p:txBody>
          <a:bodyPr wrap="none" rtlCol="0">
            <a:spAutoFit/>
          </a:bodyPr>
          <a:lstStyle/>
          <a:p>
            <a:r>
              <a:rPr lang="nl-BE" dirty="0" err="1"/>
              <a:t>Poor</a:t>
            </a:r>
            <a:r>
              <a:rPr lang="nl-BE" dirty="0"/>
              <a:t> CV </a:t>
            </a:r>
            <a:r>
              <a:rPr lang="nl-BE" dirty="0" err="1"/>
              <a:t>rehabilitation</a:t>
            </a:r>
            <a:r>
              <a:rPr lang="nl-BE" dirty="0"/>
              <a:t> </a:t>
            </a:r>
            <a:r>
              <a:rPr lang="nl-BE" dirty="0" err="1"/>
              <a:t>clinician</a:t>
            </a:r>
            <a:endParaRPr lang="en-GB" dirty="0"/>
          </a:p>
        </p:txBody>
      </p:sp>
      <p:sp>
        <p:nvSpPr>
          <p:cNvPr id="8" name="Pijl-omhoog 7"/>
          <p:cNvSpPr/>
          <p:nvPr/>
        </p:nvSpPr>
        <p:spPr>
          <a:xfrm>
            <a:off x="6201805" y="5660222"/>
            <a:ext cx="307790" cy="7200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754107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bwMode="auto">
          <a:xfrm>
            <a:off x="162954" y="1330782"/>
            <a:ext cx="6048672" cy="5201256"/>
            <a:chOff x="1274" y="779"/>
            <a:chExt cx="3212" cy="2762"/>
          </a:xfrm>
        </p:grpSpPr>
        <p:sp>
          <p:nvSpPr>
            <p:cNvPr id="6" name="AutoShape 3"/>
            <p:cNvSpPr>
              <a:spLocks noChangeAspect="1" noChangeArrowheads="1" noTextEdit="1"/>
            </p:cNvSpPr>
            <p:nvPr/>
          </p:nvSpPr>
          <p:spPr bwMode="auto">
            <a:xfrm>
              <a:off x="1274" y="779"/>
              <a:ext cx="3212" cy="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29"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274" y="779"/>
              <a:ext cx="3216" cy="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Tekstvak 10"/>
          <p:cNvSpPr txBox="1"/>
          <p:nvPr/>
        </p:nvSpPr>
        <p:spPr>
          <a:xfrm>
            <a:off x="8286085" y="6550223"/>
            <a:ext cx="3996350" cy="307777"/>
          </a:xfrm>
          <a:prstGeom prst="rect">
            <a:avLst/>
          </a:prstGeom>
          <a:noFill/>
        </p:spPr>
        <p:txBody>
          <a:bodyPr wrap="none" rtlCol="0">
            <a:spAutoFit/>
          </a:bodyPr>
          <a:lstStyle/>
          <a:p>
            <a:r>
              <a:rPr lang="nl-BE" sz="1400" dirty="0"/>
              <a:t>Hansen D, et al. </a:t>
            </a:r>
            <a:r>
              <a:rPr lang="nl-BE" sz="1400" dirty="0" err="1"/>
              <a:t>Eur</a:t>
            </a:r>
            <a:r>
              <a:rPr lang="nl-BE" sz="1400" dirty="0"/>
              <a:t> </a:t>
            </a:r>
            <a:r>
              <a:rPr lang="nl-BE" sz="1400" dirty="0"/>
              <a:t>J </a:t>
            </a:r>
            <a:r>
              <a:rPr lang="nl-BE" sz="1400" dirty="0" err="1"/>
              <a:t>Prev</a:t>
            </a:r>
            <a:r>
              <a:rPr lang="nl-BE" sz="1400" dirty="0"/>
              <a:t> </a:t>
            </a:r>
            <a:r>
              <a:rPr lang="nl-BE" sz="1400" dirty="0" err="1"/>
              <a:t>Cardiol</a:t>
            </a:r>
            <a:r>
              <a:rPr lang="nl-BE" sz="1400" dirty="0"/>
              <a:t> 2017; 24: 1017-31</a:t>
            </a:r>
            <a:endParaRPr lang="nl-BE" sz="1400" dirty="0"/>
          </a:p>
        </p:txBody>
      </p:sp>
      <p:sp>
        <p:nvSpPr>
          <p:cNvPr id="12" name="Tekstvak 11"/>
          <p:cNvSpPr txBox="1"/>
          <p:nvPr/>
        </p:nvSpPr>
        <p:spPr>
          <a:xfrm>
            <a:off x="8751014" y="6251176"/>
            <a:ext cx="3529171" cy="307777"/>
          </a:xfrm>
          <a:prstGeom prst="rect">
            <a:avLst/>
          </a:prstGeom>
          <a:noFill/>
        </p:spPr>
        <p:txBody>
          <a:bodyPr wrap="none" rtlCol="0">
            <a:spAutoFit/>
          </a:bodyPr>
          <a:lstStyle/>
          <a:p>
            <a:r>
              <a:rPr lang="nl-BE" sz="1400" dirty="0"/>
              <a:t>Hansen D, et al. </a:t>
            </a:r>
            <a:r>
              <a:rPr lang="nl-BE" sz="1400" dirty="0" err="1"/>
              <a:t>Eur</a:t>
            </a:r>
            <a:r>
              <a:rPr lang="nl-BE" sz="1400" dirty="0"/>
              <a:t> </a:t>
            </a:r>
            <a:r>
              <a:rPr lang="nl-BE" sz="1400" dirty="0" err="1"/>
              <a:t>Heart</a:t>
            </a:r>
            <a:r>
              <a:rPr lang="nl-BE" sz="1400" dirty="0"/>
              <a:t> J 2017; </a:t>
            </a:r>
            <a:r>
              <a:rPr lang="nl-BE" sz="1400" dirty="0"/>
              <a:t>38: 2318-20</a:t>
            </a:r>
            <a:endParaRPr lang="nl-BE" sz="1400" dirty="0"/>
          </a:p>
        </p:txBody>
      </p:sp>
      <p:pic>
        <p:nvPicPr>
          <p:cNvPr id="2050" name="Picture 2" descr="Afbeeldingsresultaat voor minion compute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329534" y="2132826"/>
            <a:ext cx="3257600" cy="3257601"/>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a:xfrm>
            <a:off x="0" y="-2635"/>
            <a:ext cx="10515600" cy="1325563"/>
          </a:xfrm>
        </p:spPr>
        <p:txBody>
          <a:bodyPr>
            <a:normAutofit/>
          </a:bodyPr>
          <a:lstStyle/>
          <a:p>
            <a:r>
              <a:rPr lang="en-GB" dirty="0" smtClean="0">
                <a:latin typeface="Verdana" pitchFamily="34" charset="0"/>
                <a:cs typeface="Verdana Italic"/>
              </a:rPr>
              <a:t>EXPERT Tool</a:t>
            </a:r>
            <a:endParaRPr lang="en-GB" dirty="0">
              <a:latin typeface="Verdana" pitchFamily="34" charset="0"/>
              <a:cs typeface="Verdana Italic"/>
            </a:endParaRPr>
          </a:p>
        </p:txBody>
      </p:sp>
    </p:spTree>
    <p:extLst>
      <p:ext uri="{BB962C8B-B14F-4D97-AF65-F5344CB8AC3E}">
        <p14:creationId xmlns:p14="http://schemas.microsoft.com/office/powerpoint/2010/main" val="1360536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35"/>
            <a:ext cx="10515600" cy="1325563"/>
          </a:xfrm>
        </p:spPr>
        <p:txBody>
          <a:bodyPr>
            <a:normAutofit/>
          </a:bodyPr>
          <a:lstStyle/>
          <a:p>
            <a:r>
              <a:rPr lang="en-GB" dirty="0" smtClean="0">
                <a:latin typeface="Verdana" pitchFamily="34" charset="0"/>
                <a:cs typeface="Verdana Italic"/>
              </a:rPr>
              <a:t>EXPERT Tool</a:t>
            </a:r>
            <a:endParaRPr lang="en-GB" dirty="0">
              <a:latin typeface="Verdana" pitchFamily="34" charset="0"/>
              <a:cs typeface="Verdana Italic"/>
            </a:endParaRPr>
          </a:p>
        </p:txBody>
      </p:sp>
      <p:sp>
        <p:nvSpPr>
          <p:cNvPr id="3" name="Content Placeholder 2"/>
          <p:cNvSpPr>
            <a:spLocks noGrp="1"/>
          </p:cNvSpPr>
          <p:nvPr>
            <p:ph idx="1"/>
          </p:nvPr>
        </p:nvSpPr>
        <p:spPr>
          <a:xfrm>
            <a:off x="283782" y="1508713"/>
            <a:ext cx="8390280" cy="2336612"/>
          </a:xfrm>
        </p:spPr>
        <p:txBody>
          <a:bodyPr/>
          <a:lstStyle/>
          <a:p>
            <a:r>
              <a:rPr lang="en-US" b="0" dirty="0" smtClean="0"/>
              <a:t>Digital, interactive decision support tool for exercise prescription</a:t>
            </a:r>
          </a:p>
          <a:p>
            <a:r>
              <a:rPr lang="en-US" b="0" dirty="0" smtClean="0"/>
              <a:t>Endorsed by the European Association of Preventive </a:t>
            </a:r>
            <a:r>
              <a:rPr lang="en-US" b="0" dirty="0" smtClean="0"/>
              <a:t>Cardiology</a:t>
            </a:r>
            <a:endParaRPr lang="en-US" sz="1400" dirty="0"/>
          </a:p>
          <a:p>
            <a:pPr>
              <a:buNone/>
            </a:pPr>
            <a:endParaRPr lang="en-US" sz="1400" dirty="0"/>
          </a:p>
          <a:p>
            <a:pPr>
              <a:buNone/>
            </a:pPr>
            <a:endParaRPr lang="en-US" sz="1400" dirty="0"/>
          </a:p>
          <a:p>
            <a:pPr>
              <a:buNone/>
            </a:pPr>
            <a:endParaRPr lang="en-US" sz="1400" dirty="0"/>
          </a:p>
          <a:p>
            <a:pPr>
              <a:buNone/>
            </a:pPr>
            <a:endParaRPr lang="en-US" sz="1400" dirty="0"/>
          </a:p>
          <a:p>
            <a:pPr>
              <a:buNone/>
            </a:pPr>
            <a:endParaRPr lang="en-US" sz="1400" dirty="0"/>
          </a:p>
        </p:txBody>
      </p:sp>
      <p:pic>
        <p:nvPicPr>
          <p:cNvPr id="5" name="Picture 4" descr="ExpertTool-logo-WEB-withBaseline-1000px.png"/>
          <p:cNvPicPr>
            <a:picLocks noChangeAspect="1"/>
          </p:cNvPicPr>
          <p:nvPr/>
        </p:nvPicPr>
        <p:blipFill>
          <a:blip r:embed="rId3" cstate="print"/>
          <a:stretch>
            <a:fillRect/>
          </a:stretch>
        </p:blipFill>
        <p:spPr>
          <a:xfrm>
            <a:off x="72216" y="5854156"/>
            <a:ext cx="6238972" cy="991996"/>
          </a:xfrm>
          <a:prstGeom prst="rect">
            <a:avLst/>
          </a:prstGeom>
        </p:spPr>
      </p:pic>
      <p:pic>
        <p:nvPicPr>
          <p:cNvPr id="6" name="Picture 5" descr="UHasselt-liggend.png"/>
          <p:cNvPicPr>
            <a:picLocks noChangeAspect="1"/>
          </p:cNvPicPr>
          <p:nvPr/>
        </p:nvPicPr>
        <p:blipFill>
          <a:blip r:embed="rId4" cstate="print"/>
          <a:stretch>
            <a:fillRect/>
          </a:stretch>
        </p:blipFill>
        <p:spPr>
          <a:xfrm>
            <a:off x="10065601" y="6354000"/>
            <a:ext cx="2126399" cy="504000"/>
          </a:xfrm>
          <a:prstGeom prst="rect">
            <a:avLst/>
          </a:prstGeom>
        </p:spPr>
      </p:pic>
      <p:pic>
        <p:nvPicPr>
          <p:cNvPr id="7" name="Picture 9"/>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673385" y="4355504"/>
            <a:ext cx="1275606" cy="1275606"/>
          </a:xfrm>
          <a:prstGeom prst="rect">
            <a:avLst/>
          </a:prstGeom>
        </p:spPr>
      </p:pic>
      <p:sp>
        <p:nvSpPr>
          <p:cNvPr id="8" name="Rectangle 2"/>
          <p:cNvSpPr/>
          <p:nvPr/>
        </p:nvSpPr>
        <p:spPr>
          <a:xfrm>
            <a:off x="3353111" y="3770729"/>
            <a:ext cx="9144000" cy="584775"/>
          </a:xfrm>
          <a:prstGeom prst="rect">
            <a:avLst/>
          </a:prstGeom>
        </p:spPr>
        <p:txBody>
          <a:bodyPr wrap="square">
            <a:spAutoFit/>
          </a:bodyPr>
          <a:lstStyle/>
          <a:p>
            <a:r>
              <a:rPr lang="en-US" sz="1600" dirty="0"/>
              <a:t>Access:         https</a:t>
            </a:r>
            <a:r>
              <a:rPr lang="en-US" sz="1600" dirty="0"/>
              <a:t>://</a:t>
            </a:r>
            <a:r>
              <a:rPr lang="en-US" sz="1600" dirty="0"/>
              <a:t>expert-tool.edm.uhasselt.be</a:t>
            </a:r>
          </a:p>
          <a:p>
            <a:r>
              <a:rPr lang="en-US" sz="1600" dirty="0"/>
              <a:t>License:        www.escardio.org/Education/Practice-Tools/CVD-prevention-toolbox/expert-tool</a:t>
            </a:r>
            <a:endParaRPr lang="en-US" sz="1600" dirty="0"/>
          </a:p>
        </p:txBody>
      </p:sp>
    </p:spTree>
    <p:extLst>
      <p:ext uri="{BB962C8B-B14F-4D97-AF65-F5344CB8AC3E}">
        <p14:creationId xmlns:p14="http://schemas.microsoft.com/office/powerpoint/2010/main" val="2841627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lstStyle/>
          <a:p>
            <a:r>
              <a:rPr lang="nl-BE" dirty="0" smtClean="0"/>
              <a:t>Case 1</a:t>
            </a:r>
            <a:endParaRPr lang="nl-BE" dirty="0"/>
          </a:p>
        </p:txBody>
      </p:sp>
      <p:sp>
        <p:nvSpPr>
          <p:cNvPr id="3" name="Tijdelijke aanduiding voor inhoud 2"/>
          <p:cNvSpPr>
            <a:spLocks noGrp="1"/>
          </p:cNvSpPr>
          <p:nvPr>
            <p:ph idx="1"/>
          </p:nvPr>
        </p:nvSpPr>
        <p:spPr>
          <a:xfrm>
            <a:off x="450859" y="1446260"/>
            <a:ext cx="8640960" cy="5040560"/>
          </a:xfrm>
        </p:spPr>
        <p:txBody>
          <a:bodyPr>
            <a:normAutofit fontScale="77500" lnSpcReduction="20000"/>
          </a:bodyPr>
          <a:lstStyle/>
          <a:p>
            <a:pPr marL="0" indent="0">
              <a:buNone/>
            </a:pPr>
            <a:r>
              <a:rPr lang="nl-BE" b="1" dirty="0" smtClean="0"/>
              <a:t>Jim</a:t>
            </a:r>
          </a:p>
          <a:p>
            <a:r>
              <a:rPr lang="nl-BE" dirty="0" smtClean="0"/>
              <a:t>Age:  28  </a:t>
            </a:r>
            <a:r>
              <a:rPr lang="nl-BE" dirty="0" err="1" smtClean="0"/>
              <a:t>years</a:t>
            </a:r>
            <a:endParaRPr lang="nl-BE" dirty="0" smtClean="0"/>
          </a:p>
          <a:p>
            <a:r>
              <a:rPr lang="nl-BE" dirty="0" smtClean="0"/>
              <a:t>Body </a:t>
            </a:r>
            <a:r>
              <a:rPr lang="nl-BE" dirty="0" err="1" smtClean="0"/>
              <a:t>height</a:t>
            </a:r>
            <a:r>
              <a:rPr lang="nl-BE" dirty="0" smtClean="0"/>
              <a:t>: 165 cm</a:t>
            </a:r>
          </a:p>
          <a:p>
            <a:r>
              <a:rPr lang="nl-BE" dirty="0" smtClean="0"/>
              <a:t>Body </a:t>
            </a:r>
            <a:r>
              <a:rPr lang="nl-BE" dirty="0" err="1" smtClean="0"/>
              <a:t>weight</a:t>
            </a:r>
            <a:r>
              <a:rPr lang="nl-BE" dirty="0" smtClean="0"/>
              <a:t>: 95 kg</a:t>
            </a:r>
          </a:p>
          <a:p>
            <a:r>
              <a:rPr lang="nl-BE" dirty="0" err="1" smtClean="0"/>
              <a:t>Sex</a:t>
            </a:r>
            <a:r>
              <a:rPr lang="nl-BE" dirty="0" smtClean="0"/>
              <a:t>: male</a:t>
            </a:r>
          </a:p>
          <a:p>
            <a:r>
              <a:rPr lang="nl-BE" dirty="0" smtClean="0"/>
              <a:t>VO2max:  2100 ml/min (72% of </a:t>
            </a:r>
            <a:r>
              <a:rPr lang="nl-BE" dirty="0" err="1" smtClean="0"/>
              <a:t>predicted</a:t>
            </a:r>
            <a:r>
              <a:rPr lang="nl-BE" dirty="0" smtClean="0"/>
              <a:t> </a:t>
            </a:r>
            <a:r>
              <a:rPr lang="nl-BE" dirty="0" err="1" smtClean="0"/>
              <a:t>normal</a:t>
            </a:r>
            <a:r>
              <a:rPr lang="nl-BE" dirty="0" smtClean="0"/>
              <a:t> </a:t>
            </a:r>
            <a:r>
              <a:rPr lang="nl-BE" dirty="0" err="1" smtClean="0"/>
              <a:t>value</a:t>
            </a:r>
            <a:r>
              <a:rPr lang="nl-BE" dirty="0" smtClean="0"/>
              <a:t>)</a:t>
            </a:r>
          </a:p>
          <a:p>
            <a:r>
              <a:rPr lang="nl-BE" dirty="0" err="1" smtClean="0"/>
              <a:t>Resting</a:t>
            </a:r>
            <a:r>
              <a:rPr lang="nl-BE" dirty="0" smtClean="0"/>
              <a:t> HR:  70 </a:t>
            </a:r>
            <a:r>
              <a:rPr lang="nl-BE" dirty="0" err="1" smtClean="0"/>
              <a:t>bts</a:t>
            </a:r>
            <a:r>
              <a:rPr lang="nl-BE" dirty="0" smtClean="0"/>
              <a:t>/min</a:t>
            </a:r>
          </a:p>
          <a:p>
            <a:r>
              <a:rPr lang="nl-BE" dirty="0" smtClean="0"/>
              <a:t>Peak </a:t>
            </a:r>
            <a:r>
              <a:rPr lang="nl-BE" dirty="0" err="1" smtClean="0"/>
              <a:t>exercise</a:t>
            </a:r>
            <a:r>
              <a:rPr lang="nl-BE" dirty="0" smtClean="0"/>
              <a:t> HR:  195 </a:t>
            </a:r>
            <a:r>
              <a:rPr lang="nl-BE" dirty="0" err="1" smtClean="0"/>
              <a:t>bts</a:t>
            </a:r>
            <a:r>
              <a:rPr lang="nl-BE" dirty="0" smtClean="0"/>
              <a:t>/min</a:t>
            </a:r>
          </a:p>
          <a:p>
            <a:r>
              <a:rPr lang="nl-BE" dirty="0" smtClean="0"/>
              <a:t>Total cholesterol:  189 mg/dl</a:t>
            </a:r>
          </a:p>
          <a:p>
            <a:r>
              <a:rPr lang="nl-BE" dirty="0" smtClean="0"/>
              <a:t>Fasting </a:t>
            </a:r>
            <a:r>
              <a:rPr lang="nl-BE" dirty="0" err="1" smtClean="0"/>
              <a:t>glycemia</a:t>
            </a:r>
            <a:r>
              <a:rPr lang="nl-BE" dirty="0" smtClean="0"/>
              <a:t>:  101 mg/dl</a:t>
            </a:r>
          </a:p>
          <a:p>
            <a:r>
              <a:rPr lang="nl-BE" dirty="0" smtClean="0"/>
              <a:t>Blood </a:t>
            </a:r>
            <a:r>
              <a:rPr lang="nl-BE" dirty="0" err="1" smtClean="0"/>
              <a:t>pressure</a:t>
            </a:r>
            <a:r>
              <a:rPr lang="nl-BE" dirty="0" smtClean="0"/>
              <a:t>:  115/75 </a:t>
            </a:r>
            <a:r>
              <a:rPr lang="nl-BE" dirty="0" err="1" smtClean="0"/>
              <a:t>mmHg</a:t>
            </a:r>
            <a:endParaRPr lang="nl-BE" dirty="0" smtClean="0"/>
          </a:p>
          <a:p>
            <a:r>
              <a:rPr lang="nl-BE" dirty="0" err="1" smtClean="0"/>
              <a:t>Medication</a:t>
            </a:r>
            <a:r>
              <a:rPr lang="nl-BE" dirty="0" smtClean="0"/>
              <a:t> intake: none</a:t>
            </a:r>
          </a:p>
          <a:p>
            <a:r>
              <a:rPr lang="nl-BE" dirty="0" err="1" smtClean="0"/>
              <a:t>Referred</a:t>
            </a:r>
            <a:r>
              <a:rPr lang="nl-BE" dirty="0" smtClean="0"/>
              <a:t> </a:t>
            </a:r>
            <a:r>
              <a:rPr lang="nl-BE" dirty="0" err="1" smtClean="0"/>
              <a:t>to</a:t>
            </a:r>
            <a:r>
              <a:rPr lang="nl-BE" dirty="0" smtClean="0"/>
              <a:t> </a:t>
            </a:r>
            <a:r>
              <a:rPr lang="nl-BE" dirty="0" err="1" smtClean="0"/>
              <a:t>rehabilitation</a:t>
            </a:r>
            <a:r>
              <a:rPr lang="nl-BE" dirty="0" smtClean="0"/>
              <a:t> </a:t>
            </a:r>
            <a:r>
              <a:rPr lang="nl-BE" dirty="0" err="1" smtClean="0"/>
              <a:t>for</a:t>
            </a:r>
            <a:r>
              <a:rPr lang="nl-BE" dirty="0" smtClean="0"/>
              <a:t>: </a:t>
            </a:r>
            <a:r>
              <a:rPr lang="nl-BE" dirty="0" err="1" smtClean="0"/>
              <a:t>obesity</a:t>
            </a:r>
            <a:endParaRPr lang="nl-BE" dirty="0" smtClean="0"/>
          </a:p>
          <a:p>
            <a:r>
              <a:rPr lang="nl-BE" dirty="0" smtClean="0"/>
              <a:t>Co-</a:t>
            </a:r>
            <a:r>
              <a:rPr lang="nl-BE" dirty="0" err="1" smtClean="0"/>
              <a:t>morbidities</a:t>
            </a:r>
            <a:r>
              <a:rPr lang="nl-BE" dirty="0" smtClean="0"/>
              <a:t>: None</a:t>
            </a:r>
          </a:p>
        </p:txBody>
      </p:sp>
      <p:sp>
        <p:nvSpPr>
          <p:cNvPr id="4" name="Tekstvak 3"/>
          <p:cNvSpPr txBox="1"/>
          <p:nvPr/>
        </p:nvSpPr>
        <p:spPr>
          <a:xfrm>
            <a:off x="8582921" y="3966540"/>
            <a:ext cx="3226268" cy="1754326"/>
          </a:xfrm>
          <a:prstGeom prst="rect">
            <a:avLst/>
          </a:prstGeom>
          <a:noFill/>
        </p:spPr>
        <p:txBody>
          <a:bodyPr wrap="none" rtlCol="0">
            <a:spAutoFit/>
          </a:bodyPr>
          <a:lstStyle/>
          <a:p>
            <a:r>
              <a:rPr lang="nl-BE" b="1" dirty="0" err="1">
                <a:solidFill>
                  <a:srgbClr val="92D050"/>
                </a:solidFill>
              </a:rPr>
              <a:t>Exercise</a:t>
            </a:r>
            <a:r>
              <a:rPr lang="nl-BE" b="1" dirty="0">
                <a:solidFill>
                  <a:srgbClr val="92D050"/>
                </a:solidFill>
              </a:rPr>
              <a:t> </a:t>
            </a:r>
            <a:r>
              <a:rPr lang="nl-BE" b="1" dirty="0" err="1">
                <a:solidFill>
                  <a:srgbClr val="92D050"/>
                </a:solidFill>
              </a:rPr>
              <a:t>intensity</a:t>
            </a:r>
            <a:r>
              <a:rPr lang="nl-BE" b="1" dirty="0">
                <a:solidFill>
                  <a:srgbClr val="92D050"/>
                </a:solidFill>
              </a:rPr>
              <a:t> (</a:t>
            </a:r>
            <a:r>
              <a:rPr lang="nl-BE" b="1" dirty="0" err="1">
                <a:solidFill>
                  <a:srgbClr val="92D050"/>
                </a:solidFill>
              </a:rPr>
              <a:t>based</a:t>
            </a:r>
            <a:r>
              <a:rPr lang="nl-BE" b="1" dirty="0">
                <a:solidFill>
                  <a:srgbClr val="92D050"/>
                </a:solidFill>
              </a:rPr>
              <a:t> on HR)</a:t>
            </a:r>
          </a:p>
          <a:p>
            <a:r>
              <a:rPr lang="nl-BE" b="1" dirty="0" err="1">
                <a:solidFill>
                  <a:srgbClr val="92D050"/>
                </a:solidFill>
              </a:rPr>
              <a:t>Exercise</a:t>
            </a:r>
            <a:r>
              <a:rPr lang="nl-BE" b="1" dirty="0">
                <a:solidFill>
                  <a:srgbClr val="92D050"/>
                </a:solidFill>
              </a:rPr>
              <a:t> </a:t>
            </a:r>
            <a:r>
              <a:rPr lang="nl-BE" b="1" dirty="0" err="1">
                <a:solidFill>
                  <a:srgbClr val="92D050"/>
                </a:solidFill>
              </a:rPr>
              <a:t>session</a:t>
            </a:r>
            <a:r>
              <a:rPr lang="nl-BE" b="1" dirty="0">
                <a:solidFill>
                  <a:srgbClr val="92D050"/>
                </a:solidFill>
              </a:rPr>
              <a:t> </a:t>
            </a:r>
            <a:r>
              <a:rPr lang="nl-BE" b="1" dirty="0" err="1">
                <a:solidFill>
                  <a:srgbClr val="92D050"/>
                </a:solidFill>
              </a:rPr>
              <a:t>duration</a:t>
            </a:r>
            <a:endParaRPr lang="nl-BE" b="1" dirty="0">
              <a:solidFill>
                <a:srgbClr val="92D050"/>
              </a:solidFill>
            </a:endParaRPr>
          </a:p>
          <a:p>
            <a:r>
              <a:rPr lang="nl-BE" b="1" dirty="0" err="1">
                <a:solidFill>
                  <a:srgbClr val="92D050"/>
                </a:solidFill>
              </a:rPr>
              <a:t>Exercise</a:t>
            </a:r>
            <a:r>
              <a:rPr lang="nl-BE" b="1" dirty="0">
                <a:solidFill>
                  <a:srgbClr val="92D050"/>
                </a:solidFill>
              </a:rPr>
              <a:t> </a:t>
            </a:r>
            <a:r>
              <a:rPr lang="nl-BE" b="1" dirty="0" err="1">
                <a:solidFill>
                  <a:srgbClr val="92D050"/>
                </a:solidFill>
              </a:rPr>
              <a:t>frequency</a:t>
            </a:r>
            <a:endParaRPr lang="nl-BE" b="1" dirty="0">
              <a:solidFill>
                <a:srgbClr val="92D050"/>
              </a:solidFill>
            </a:endParaRPr>
          </a:p>
          <a:p>
            <a:r>
              <a:rPr lang="nl-BE" b="1" dirty="0" err="1">
                <a:solidFill>
                  <a:srgbClr val="92D050"/>
                </a:solidFill>
              </a:rPr>
              <a:t>Minimal</a:t>
            </a:r>
            <a:r>
              <a:rPr lang="nl-BE" b="1" dirty="0">
                <a:solidFill>
                  <a:srgbClr val="92D050"/>
                </a:solidFill>
              </a:rPr>
              <a:t> program </a:t>
            </a:r>
            <a:r>
              <a:rPr lang="nl-BE" b="1" dirty="0" err="1">
                <a:solidFill>
                  <a:srgbClr val="92D050"/>
                </a:solidFill>
              </a:rPr>
              <a:t>duration</a:t>
            </a:r>
            <a:endParaRPr lang="nl-BE" b="1" dirty="0">
              <a:solidFill>
                <a:srgbClr val="92D050"/>
              </a:solidFill>
            </a:endParaRPr>
          </a:p>
          <a:p>
            <a:r>
              <a:rPr lang="nl-BE" b="1" dirty="0" err="1">
                <a:solidFill>
                  <a:srgbClr val="92D050"/>
                </a:solidFill>
              </a:rPr>
              <a:t>Addition</a:t>
            </a:r>
            <a:r>
              <a:rPr lang="nl-BE" b="1" dirty="0">
                <a:solidFill>
                  <a:srgbClr val="92D050"/>
                </a:solidFill>
              </a:rPr>
              <a:t> of </a:t>
            </a:r>
            <a:r>
              <a:rPr lang="nl-BE" b="1" dirty="0" err="1">
                <a:solidFill>
                  <a:srgbClr val="92D050"/>
                </a:solidFill>
              </a:rPr>
              <a:t>strength</a:t>
            </a:r>
            <a:r>
              <a:rPr lang="nl-BE" b="1" dirty="0">
                <a:solidFill>
                  <a:srgbClr val="92D050"/>
                </a:solidFill>
              </a:rPr>
              <a:t> training?</a:t>
            </a:r>
          </a:p>
          <a:p>
            <a:r>
              <a:rPr lang="nl-BE" b="1" dirty="0" err="1">
                <a:solidFill>
                  <a:srgbClr val="92D050"/>
                </a:solidFill>
              </a:rPr>
              <a:t>Additional</a:t>
            </a:r>
            <a:r>
              <a:rPr lang="nl-BE" b="1" dirty="0">
                <a:solidFill>
                  <a:srgbClr val="92D050"/>
                </a:solidFill>
              </a:rPr>
              <a:t> </a:t>
            </a:r>
            <a:r>
              <a:rPr lang="nl-BE" b="1" dirty="0" err="1">
                <a:solidFill>
                  <a:srgbClr val="92D050"/>
                </a:solidFill>
              </a:rPr>
              <a:t>exercise</a:t>
            </a:r>
            <a:r>
              <a:rPr lang="nl-BE" b="1" dirty="0">
                <a:solidFill>
                  <a:srgbClr val="92D050"/>
                </a:solidFill>
              </a:rPr>
              <a:t> types?</a:t>
            </a:r>
            <a:endParaRPr lang="nl-BE" b="1" dirty="0">
              <a:solidFill>
                <a:srgbClr val="92D050"/>
              </a:solidFill>
            </a:endParaRPr>
          </a:p>
        </p:txBody>
      </p:sp>
      <p:pic>
        <p:nvPicPr>
          <p:cNvPr id="1028" name="Picture 4" descr="Afbeeldingsresultaat voor young overweight man"/>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478085" y="1530748"/>
            <a:ext cx="1113225" cy="1669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6241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normAutofit/>
          </a:bodyPr>
          <a:lstStyle/>
          <a:p>
            <a:r>
              <a:rPr lang="nl-BE" dirty="0" smtClean="0"/>
              <a:t>Case 1</a:t>
            </a:r>
            <a:endParaRPr lang="nl-BE" dirty="0"/>
          </a:p>
        </p:txBody>
      </p:sp>
      <p:sp>
        <p:nvSpPr>
          <p:cNvPr id="3" name="Tijdelijke aanduiding voor inhoud 2"/>
          <p:cNvSpPr>
            <a:spLocks noGrp="1"/>
          </p:cNvSpPr>
          <p:nvPr>
            <p:ph idx="1"/>
          </p:nvPr>
        </p:nvSpPr>
        <p:spPr>
          <a:xfrm>
            <a:off x="670201" y="1817440"/>
            <a:ext cx="8640960" cy="5040560"/>
          </a:xfrm>
        </p:spPr>
        <p:txBody>
          <a:bodyPr/>
          <a:lstStyle/>
          <a:p>
            <a:pPr lvl="1"/>
            <a:r>
              <a:rPr lang="nl-BE" dirty="0" smtClean="0"/>
              <a:t>Start </a:t>
            </a:r>
            <a:r>
              <a:rPr lang="nl-BE" dirty="0" err="1" smtClean="0"/>
              <a:t>from</a:t>
            </a:r>
            <a:r>
              <a:rPr lang="nl-BE" dirty="0" smtClean="0"/>
              <a:t> </a:t>
            </a:r>
            <a:r>
              <a:rPr lang="nl-BE" dirty="0" err="1" smtClean="0"/>
              <a:t>regular</a:t>
            </a:r>
            <a:r>
              <a:rPr lang="nl-BE" dirty="0" smtClean="0"/>
              <a:t> </a:t>
            </a:r>
            <a:r>
              <a:rPr lang="nl-BE" dirty="0" err="1" smtClean="0"/>
              <a:t>exercise</a:t>
            </a:r>
            <a:r>
              <a:rPr lang="nl-BE" dirty="0" smtClean="0"/>
              <a:t> </a:t>
            </a:r>
            <a:r>
              <a:rPr lang="nl-BE" dirty="0" err="1" smtClean="0"/>
              <a:t>prescription</a:t>
            </a:r>
            <a:endParaRPr lang="nl-BE" dirty="0" smtClean="0"/>
          </a:p>
          <a:p>
            <a:pPr lvl="2"/>
            <a:r>
              <a:rPr lang="en-US" dirty="0" smtClean="0"/>
              <a:t>150 </a:t>
            </a:r>
            <a:r>
              <a:rPr lang="en-US" dirty="0"/>
              <a:t>min low-to-moderate intense endurance exercise training per week (spread over 3-5 </a:t>
            </a:r>
            <a:r>
              <a:rPr lang="en-US" dirty="0" smtClean="0"/>
              <a:t>days) </a:t>
            </a:r>
            <a:r>
              <a:rPr lang="en-US" dirty="0"/>
              <a:t>for at least 12 weeks</a:t>
            </a:r>
            <a:endParaRPr lang="nl-BE" dirty="0" smtClean="0"/>
          </a:p>
          <a:p>
            <a:pPr lvl="1"/>
            <a:endParaRPr lang="nl-BE" dirty="0" smtClean="0"/>
          </a:p>
          <a:p>
            <a:pPr lvl="1"/>
            <a:r>
              <a:rPr lang="nl-BE" dirty="0" smtClean="0"/>
              <a:t>But </a:t>
            </a:r>
            <a:r>
              <a:rPr lang="nl-BE" dirty="0" err="1" smtClean="0"/>
              <a:t>further</a:t>
            </a:r>
            <a:r>
              <a:rPr lang="nl-BE" dirty="0" smtClean="0"/>
              <a:t> </a:t>
            </a:r>
            <a:r>
              <a:rPr lang="nl-BE" dirty="0" err="1" smtClean="0"/>
              <a:t>adjust</a:t>
            </a:r>
            <a:r>
              <a:rPr lang="nl-BE" dirty="0" smtClean="0"/>
              <a:t> </a:t>
            </a:r>
            <a:r>
              <a:rPr lang="nl-BE" dirty="0" err="1" smtClean="0"/>
              <a:t>for</a:t>
            </a:r>
            <a:r>
              <a:rPr lang="nl-BE" dirty="0" smtClean="0"/>
              <a:t>:</a:t>
            </a:r>
            <a:endParaRPr lang="nl-BE" dirty="0"/>
          </a:p>
          <a:p>
            <a:pPr lvl="2"/>
            <a:endParaRPr lang="nl-BE" dirty="0" smtClean="0"/>
          </a:p>
          <a:p>
            <a:pPr lvl="2"/>
            <a:r>
              <a:rPr lang="nl-BE" dirty="0" err="1" smtClean="0"/>
              <a:t>Lower</a:t>
            </a:r>
            <a:r>
              <a:rPr lang="nl-BE" dirty="0" smtClean="0"/>
              <a:t> </a:t>
            </a:r>
            <a:r>
              <a:rPr lang="nl-BE" dirty="0" err="1" smtClean="0"/>
              <a:t>exercise</a:t>
            </a:r>
            <a:r>
              <a:rPr lang="nl-BE" dirty="0" smtClean="0"/>
              <a:t> </a:t>
            </a:r>
            <a:r>
              <a:rPr lang="nl-BE" dirty="0" err="1" smtClean="0"/>
              <a:t>tolerance</a:t>
            </a:r>
            <a:endParaRPr lang="nl-BE" dirty="0" smtClean="0"/>
          </a:p>
          <a:p>
            <a:pPr lvl="3"/>
            <a:endParaRPr lang="nl-BE" dirty="0" smtClean="0"/>
          </a:p>
          <a:p>
            <a:pPr lvl="2"/>
            <a:r>
              <a:rPr lang="nl-BE" dirty="0" err="1" smtClean="0"/>
              <a:t>Obesity</a:t>
            </a:r>
            <a:endParaRPr lang="nl-BE" dirty="0" smtClean="0"/>
          </a:p>
        </p:txBody>
      </p:sp>
    </p:spTree>
    <p:extLst>
      <p:ext uri="{BB962C8B-B14F-4D97-AF65-F5344CB8AC3E}">
        <p14:creationId xmlns:p14="http://schemas.microsoft.com/office/powerpoint/2010/main" val="19165149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1856"/>
            <a:ext cx="10515600" cy="1325563"/>
          </a:xfrm>
        </p:spPr>
        <p:txBody>
          <a:bodyPr/>
          <a:lstStyle/>
          <a:p>
            <a:r>
              <a:rPr lang="nl-BE" dirty="0" smtClean="0"/>
              <a:t>Fat </a:t>
            </a:r>
            <a:r>
              <a:rPr lang="nl-BE" dirty="0" err="1" smtClean="0"/>
              <a:t>mass</a:t>
            </a:r>
            <a:r>
              <a:rPr lang="nl-BE" dirty="0" smtClean="0"/>
              <a:t> </a:t>
            </a:r>
            <a:r>
              <a:rPr lang="nl-BE" dirty="0" err="1" smtClean="0"/>
              <a:t>reduction</a:t>
            </a:r>
            <a:r>
              <a:rPr lang="nl-BE" dirty="0" smtClean="0"/>
              <a:t> (</a:t>
            </a:r>
            <a:r>
              <a:rPr lang="nl-BE" dirty="0" err="1" smtClean="0"/>
              <a:t>obesity</a:t>
            </a:r>
            <a:r>
              <a:rPr lang="nl-BE" dirty="0" smtClean="0"/>
              <a:t>)</a:t>
            </a:r>
            <a:endParaRPr lang="nl-BE" dirty="0"/>
          </a:p>
        </p:txBody>
      </p:sp>
      <p:grpSp>
        <p:nvGrpSpPr>
          <p:cNvPr id="7" name="Group 4"/>
          <p:cNvGrpSpPr>
            <a:grpSpLocks noChangeAspect="1"/>
          </p:cNvGrpSpPr>
          <p:nvPr/>
        </p:nvGrpSpPr>
        <p:grpSpPr bwMode="auto">
          <a:xfrm>
            <a:off x="183418" y="1371665"/>
            <a:ext cx="5213350" cy="857250"/>
            <a:chOff x="1238" y="1890"/>
            <a:chExt cx="3284" cy="540"/>
          </a:xfrm>
        </p:grpSpPr>
        <p:sp>
          <p:nvSpPr>
            <p:cNvPr id="9" name="AutoShape 3"/>
            <p:cNvSpPr>
              <a:spLocks noChangeAspect="1" noChangeArrowheads="1" noTextEdit="1"/>
            </p:cNvSpPr>
            <p:nvPr/>
          </p:nvSpPr>
          <p:spPr bwMode="auto">
            <a:xfrm>
              <a:off x="1238" y="1890"/>
              <a:ext cx="3284"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245"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238" y="1890"/>
              <a:ext cx="3288"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Afbeelding 9"/>
          <p:cNvPicPr>
            <a:picLocks noChangeAspect="1"/>
          </p:cNvPicPr>
          <p:nvPr/>
        </p:nvPicPr>
        <p:blipFill>
          <a:blip r:embed="rId3"/>
          <a:stretch>
            <a:fillRect/>
          </a:stretch>
        </p:blipFill>
        <p:spPr>
          <a:xfrm>
            <a:off x="10082083" y="6684000"/>
            <a:ext cx="1993050" cy="174000"/>
          </a:xfrm>
          <a:prstGeom prst="rect">
            <a:avLst/>
          </a:prstGeom>
        </p:spPr>
      </p:pic>
      <p:grpSp>
        <p:nvGrpSpPr>
          <p:cNvPr id="12" name="Group 8"/>
          <p:cNvGrpSpPr>
            <a:grpSpLocks noChangeAspect="1"/>
          </p:cNvGrpSpPr>
          <p:nvPr/>
        </p:nvGrpSpPr>
        <p:grpSpPr bwMode="auto">
          <a:xfrm>
            <a:off x="2641656" y="2407502"/>
            <a:ext cx="4801890" cy="3929243"/>
            <a:chOff x="1851" y="1318"/>
            <a:chExt cx="2058" cy="1684"/>
          </a:xfrm>
        </p:grpSpPr>
        <p:sp>
          <p:nvSpPr>
            <p:cNvPr id="13" name="AutoShape 7"/>
            <p:cNvSpPr>
              <a:spLocks noChangeAspect="1" noChangeArrowheads="1" noTextEdit="1"/>
            </p:cNvSpPr>
            <p:nvPr/>
          </p:nvSpPr>
          <p:spPr bwMode="auto">
            <a:xfrm>
              <a:off x="1851" y="1318"/>
              <a:ext cx="2058" cy="1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249"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851" y="1318"/>
              <a:ext cx="2062" cy="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kstvak 13"/>
          <p:cNvSpPr txBox="1"/>
          <p:nvPr/>
        </p:nvSpPr>
        <p:spPr>
          <a:xfrm>
            <a:off x="7375330" y="2601997"/>
            <a:ext cx="2303323" cy="2585323"/>
          </a:xfrm>
          <a:prstGeom prst="rect">
            <a:avLst/>
          </a:prstGeom>
          <a:noFill/>
        </p:spPr>
        <p:txBody>
          <a:bodyPr wrap="none" rtlCol="0">
            <a:spAutoFit/>
          </a:bodyPr>
          <a:lstStyle/>
          <a:p>
            <a:r>
              <a:rPr lang="nl-BE" dirty="0"/>
              <a:t>Standard CR</a:t>
            </a:r>
          </a:p>
          <a:p>
            <a:r>
              <a:rPr lang="en-GB" dirty="0"/>
              <a:t>25-40 minutes/session</a:t>
            </a:r>
          </a:p>
          <a:p>
            <a:r>
              <a:rPr lang="en-GB" dirty="0"/>
              <a:t>65</a:t>
            </a:r>
            <a:r>
              <a:rPr lang="en-GB" dirty="0"/>
              <a:t>% to 70% </a:t>
            </a:r>
            <a:r>
              <a:rPr lang="en-GB" dirty="0"/>
              <a:t>VO</a:t>
            </a:r>
            <a:r>
              <a:rPr lang="en-GB" baseline="-25000" dirty="0"/>
              <a:t>2peak</a:t>
            </a:r>
            <a:endParaRPr lang="en-GB" baseline="-25000" dirty="0"/>
          </a:p>
          <a:p>
            <a:r>
              <a:rPr lang="nl-BE" dirty="0"/>
              <a:t>3 </a:t>
            </a:r>
            <a:r>
              <a:rPr lang="nl-BE" dirty="0" err="1"/>
              <a:t>days</a:t>
            </a:r>
            <a:r>
              <a:rPr lang="nl-BE" dirty="0"/>
              <a:t>/week</a:t>
            </a:r>
            <a:endParaRPr lang="en-GB" dirty="0"/>
          </a:p>
          <a:p>
            <a:endParaRPr lang="nl-BE" dirty="0"/>
          </a:p>
          <a:p>
            <a:r>
              <a:rPr lang="nl-BE" dirty="0" err="1"/>
              <a:t>Adapted</a:t>
            </a:r>
            <a:r>
              <a:rPr lang="nl-BE" dirty="0"/>
              <a:t> CR</a:t>
            </a:r>
          </a:p>
          <a:p>
            <a:r>
              <a:rPr lang="en-GB" dirty="0"/>
              <a:t>45 </a:t>
            </a:r>
            <a:r>
              <a:rPr lang="en-GB" dirty="0"/>
              <a:t>to 60 </a:t>
            </a:r>
            <a:r>
              <a:rPr lang="en-GB" dirty="0"/>
              <a:t>min/sessions</a:t>
            </a:r>
          </a:p>
          <a:p>
            <a:r>
              <a:rPr lang="en-GB" dirty="0"/>
              <a:t>50-60% VO</a:t>
            </a:r>
            <a:r>
              <a:rPr lang="en-GB" baseline="-25000" dirty="0"/>
              <a:t>2peak</a:t>
            </a:r>
          </a:p>
          <a:p>
            <a:r>
              <a:rPr lang="nl-BE" dirty="0"/>
              <a:t>5-7 </a:t>
            </a:r>
            <a:r>
              <a:rPr lang="nl-BE" dirty="0" err="1"/>
              <a:t>days</a:t>
            </a:r>
            <a:r>
              <a:rPr lang="nl-BE" dirty="0"/>
              <a:t>/week</a:t>
            </a:r>
            <a:endParaRPr lang="en-GB" dirty="0"/>
          </a:p>
        </p:txBody>
      </p:sp>
      <p:pic>
        <p:nvPicPr>
          <p:cNvPr id="15" name="Afbeelding 14"/>
          <p:cNvPicPr>
            <a:picLocks noChangeAspect="1"/>
          </p:cNvPicPr>
          <p:nvPr/>
        </p:nvPicPr>
        <p:blipFill>
          <a:blip r:embed="rId5"/>
          <a:stretch>
            <a:fillRect/>
          </a:stretch>
        </p:blipFill>
        <p:spPr>
          <a:xfrm>
            <a:off x="0" y="5424411"/>
            <a:ext cx="1567543" cy="1433589"/>
          </a:xfrm>
          <a:prstGeom prst="rect">
            <a:avLst/>
          </a:prstGeom>
        </p:spPr>
      </p:pic>
    </p:spTree>
    <p:extLst>
      <p:ext uri="{BB962C8B-B14F-4D97-AF65-F5344CB8AC3E}">
        <p14:creationId xmlns:p14="http://schemas.microsoft.com/office/powerpoint/2010/main" val="23056969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xfrm>
            <a:off x="0" y="267582"/>
            <a:ext cx="8990013" cy="550862"/>
          </a:xfrm>
        </p:spPr>
        <p:txBody>
          <a:bodyPr>
            <a:normAutofit fontScale="90000"/>
          </a:bodyPr>
          <a:lstStyle/>
          <a:p>
            <a:r>
              <a:rPr lang="nl-BE" dirty="0"/>
              <a:t>Physical fitness (</a:t>
            </a:r>
            <a:r>
              <a:rPr lang="nl-BE" dirty="0" err="1"/>
              <a:t>deconditioning</a:t>
            </a:r>
            <a:r>
              <a:rPr lang="nl-BE" dirty="0"/>
              <a:t>)</a:t>
            </a:r>
            <a:endParaRPr lang="nl-NL" dirty="0" smtClean="0">
              <a:ea typeface="ＭＳ Ｐゴシック"/>
              <a:cs typeface="ＭＳ Ｐゴシック"/>
            </a:endParaRPr>
          </a:p>
        </p:txBody>
      </p:sp>
      <p:grpSp>
        <p:nvGrpSpPr>
          <p:cNvPr id="3" name="Group 4"/>
          <p:cNvGrpSpPr>
            <a:grpSpLocks noChangeAspect="1"/>
          </p:cNvGrpSpPr>
          <p:nvPr/>
        </p:nvGrpSpPr>
        <p:grpSpPr bwMode="auto">
          <a:xfrm>
            <a:off x="0" y="1332185"/>
            <a:ext cx="3638550" cy="1511300"/>
            <a:chOff x="82" y="482"/>
            <a:chExt cx="2292" cy="952"/>
          </a:xfrm>
        </p:grpSpPr>
        <p:sp>
          <p:nvSpPr>
            <p:cNvPr id="4" name="AutoShape 3"/>
            <p:cNvSpPr>
              <a:spLocks noChangeAspect="1" noChangeArrowheads="1" noTextEdit="1"/>
            </p:cNvSpPr>
            <p:nvPr/>
          </p:nvSpPr>
          <p:spPr bwMode="auto">
            <a:xfrm>
              <a:off x="82" y="482"/>
              <a:ext cx="2292"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3317"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2" y="482"/>
              <a:ext cx="2295" cy="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Afbeelding 4"/>
          <p:cNvPicPr>
            <a:picLocks noChangeAspect="1"/>
          </p:cNvPicPr>
          <p:nvPr/>
        </p:nvPicPr>
        <p:blipFill>
          <a:blip r:embed="rId4"/>
          <a:stretch>
            <a:fillRect/>
          </a:stretch>
        </p:blipFill>
        <p:spPr>
          <a:xfrm>
            <a:off x="97135" y="6492600"/>
            <a:ext cx="1413675" cy="365400"/>
          </a:xfrm>
          <a:prstGeom prst="rect">
            <a:avLst/>
          </a:prstGeom>
        </p:spPr>
      </p:pic>
      <p:grpSp>
        <p:nvGrpSpPr>
          <p:cNvPr id="7" name="Group 8"/>
          <p:cNvGrpSpPr>
            <a:grpSpLocks noChangeAspect="1"/>
          </p:cNvGrpSpPr>
          <p:nvPr/>
        </p:nvGrpSpPr>
        <p:grpSpPr bwMode="auto">
          <a:xfrm>
            <a:off x="4169839" y="2190540"/>
            <a:ext cx="7796526" cy="3839875"/>
            <a:chOff x="521" y="1509"/>
            <a:chExt cx="4540" cy="2236"/>
          </a:xfrm>
        </p:grpSpPr>
        <p:sp>
          <p:nvSpPr>
            <p:cNvPr id="8" name="AutoShape 7"/>
            <p:cNvSpPr>
              <a:spLocks noChangeAspect="1" noChangeArrowheads="1" noTextEdit="1"/>
            </p:cNvSpPr>
            <p:nvPr/>
          </p:nvSpPr>
          <p:spPr bwMode="auto">
            <a:xfrm>
              <a:off x="521" y="1509"/>
              <a:ext cx="4540" cy="2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3321" name="Picture 9"/>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21" y="1509"/>
              <a:ext cx="4544" cy="2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321058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0" y="284873"/>
            <a:ext cx="8990013" cy="550862"/>
          </a:xfrm>
        </p:spPr>
        <p:txBody>
          <a:bodyPr>
            <a:normAutofit fontScale="90000"/>
          </a:bodyPr>
          <a:lstStyle/>
          <a:p>
            <a:r>
              <a:rPr lang="nl-BE" dirty="0"/>
              <a:t>Physical fitness (</a:t>
            </a:r>
            <a:r>
              <a:rPr lang="nl-BE" dirty="0" err="1"/>
              <a:t>deconditioning</a:t>
            </a:r>
            <a:r>
              <a:rPr lang="nl-BE" dirty="0"/>
              <a:t>)</a:t>
            </a:r>
            <a:endParaRPr lang="nl-NL" dirty="0" smtClean="0">
              <a:ea typeface="ＭＳ Ｐゴシック"/>
              <a:cs typeface="ＭＳ Ｐゴシック"/>
            </a:endParaRPr>
          </a:p>
        </p:txBody>
      </p:sp>
      <p:grpSp>
        <p:nvGrpSpPr>
          <p:cNvPr id="3" name="Group 4"/>
          <p:cNvGrpSpPr>
            <a:grpSpLocks noChangeAspect="1"/>
          </p:cNvGrpSpPr>
          <p:nvPr/>
        </p:nvGrpSpPr>
        <p:grpSpPr bwMode="auto">
          <a:xfrm>
            <a:off x="0" y="1272039"/>
            <a:ext cx="3387174" cy="1591741"/>
            <a:chOff x="1267" y="1402"/>
            <a:chExt cx="3226" cy="1516"/>
          </a:xfrm>
        </p:grpSpPr>
        <p:sp>
          <p:nvSpPr>
            <p:cNvPr id="4" name="AutoShape 3"/>
            <p:cNvSpPr>
              <a:spLocks noChangeAspect="1" noChangeArrowheads="1" noTextEdit="1"/>
            </p:cNvSpPr>
            <p:nvPr/>
          </p:nvSpPr>
          <p:spPr bwMode="auto">
            <a:xfrm>
              <a:off x="1267" y="1402"/>
              <a:ext cx="3226" cy="1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29"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67" y="1402"/>
              <a:ext cx="3230" cy="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8"/>
          <p:cNvGrpSpPr>
            <a:grpSpLocks noChangeAspect="1"/>
          </p:cNvGrpSpPr>
          <p:nvPr/>
        </p:nvGrpSpPr>
        <p:grpSpPr bwMode="auto">
          <a:xfrm>
            <a:off x="3804532" y="1909706"/>
            <a:ext cx="7020446" cy="3635053"/>
            <a:chOff x="771" y="1068"/>
            <a:chExt cx="4218" cy="2184"/>
          </a:xfrm>
        </p:grpSpPr>
        <p:sp>
          <p:nvSpPr>
            <p:cNvPr id="8" name="AutoShape 7"/>
            <p:cNvSpPr>
              <a:spLocks noChangeAspect="1" noChangeArrowheads="1" noTextEdit="1"/>
            </p:cNvSpPr>
            <p:nvPr/>
          </p:nvSpPr>
          <p:spPr bwMode="auto">
            <a:xfrm>
              <a:off x="771" y="1068"/>
              <a:ext cx="4218" cy="2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33"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71" y="1068"/>
              <a:ext cx="4222" cy="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12"/>
          <p:cNvGrpSpPr>
            <a:grpSpLocks noChangeAspect="1"/>
          </p:cNvGrpSpPr>
          <p:nvPr/>
        </p:nvGrpSpPr>
        <p:grpSpPr bwMode="auto">
          <a:xfrm>
            <a:off x="4038391" y="5754500"/>
            <a:ext cx="6552728" cy="610102"/>
            <a:chOff x="646" y="1952"/>
            <a:chExt cx="4468" cy="416"/>
          </a:xfrm>
        </p:grpSpPr>
        <p:sp>
          <p:nvSpPr>
            <p:cNvPr id="11" name="AutoShape 11"/>
            <p:cNvSpPr>
              <a:spLocks noChangeAspect="1" noChangeArrowheads="1" noTextEdit="1"/>
            </p:cNvSpPr>
            <p:nvPr/>
          </p:nvSpPr>
          <p:spPr bwMode="auto">
            <a:xfrm>
              <a:off x="646" y="1952"/>
              <a:ext cx="4468"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37" name="Picture 1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46" y="1952"/>
              <a:ext cx="4472"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hthoek 1"/>
          <p:cNvSpPr/>
          <p:nvPr/>
        </p:nvSpPr>
        <p:spPr>
          <a:xfrm>
            <a:off x="0" y="6567685"/>
            <a:ext cx="4572000" cy="276999"/>
          </a:xfrm>
          <a:prstGeom prst="rect">
            <a:avLst/>
          </a:prstGeom>
        </p:spPr>
        <p:txBody>
          <a:bodyPr>
            <a:spAutoFit/>
          </a:bodyPr>
          <a:lstStyle/>
          <a:p>
            <a:r>
              <a:rPr lang="en-GB" sz="1200" dirty="0" err="1"/>
              <a:t>Eur</a:t>
            </a:r>
            <a:r>
              <a:rPr lang="en-GB" sz="1200" dirty="0"/>
              <a:t> J </a:t>
            </a:r>
            <a:r>
              <a:rPr lang="en-GB" sz="1200" dirty="0" err="1"/>
              <a:t>Prev</a:t>
            </a:r>
            <a:r>
              <a:rPr lang="en-GB" sz="1200" dirty="0"/>
              <a:t> </a:t>
            </a:r>
            <a:r>
              <a:rPr lang="en-GB" sz="1200" dirty="0" err="1"/>
              <a:t>Cardiol</a:t>
            </a:r>
            <a:r>
              <a:rPr lang="en-GB" sz="1200" dirty="0"/>
              <a:t>. </a:t>
            </a:r>
            <a:r>
              <a:rPr lang="en-GB" sz="1200" dirty="0"/>
              <a:t>2017;24:1696-707</a:t>
            </a:r>
            <a:endParaRPr lang="en-GB" sz="1200" dirty="0"/>
          </a:p>
        </p:txBody>
      </p:sp>
      <p:pic>
        <p:nvPicPr>
          <p:cNvPr id="45058" name="Picture 2" descr="Afbeeldingsresultaat voor high intensity interval traini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284375"/>
            <a:ext cx="3691823" cy="2121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6078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Grp="1" noChangeArrowheads="1"/>
          </p:cNvSpPr>
          <p:nvPr>
            <p:ph type="title"/>
          </p:nvPr>
        </p:nvSpPr>
        <p:spPr>
          <a:xfrm>
            <a:off x="0" y="297240"/>
            <a:ext cx="8990013" cy="550862"/>
          </a:xfrm>
        </p:spPr>
        <p:txBody>
          <a:bodyPr>
            <a:normAutofit fontScale="90000"/>
          </a:bodyPr>
          <a:lstStyle/>
          <a:p>
            <a:r>
              <a:rPr lang="nl-BE" dirty="0"/>
              <a:t>Physical fitness (</a:t>
            </a:r>
            <a:r>
              <a:rPr lang="nl-BE" dirty="0" err="1"/>
              <a:t>deconditioning</a:t>
            </a:r>
            <a:r>
              <a:rPr lang="nl-BE" dirty="0"/>
              <a:t>)</a:t>
            </a:r>
            <a:endParaRPr lang="nl-NL" dirty="0" smtClean="0">
              <a:ea typeface="ＭＳ Ｐゴシック"/>
              <a:cs typeface="ＭＳ Ｐゴシック"/>
            </a:endParaRPr>
          </a:p>
        </p:txBody>
      </p:sp>
      <p:grpSp>
        <p:nvGrpSpPr>
          <p:cNvPr id="4" name="Group 4"/>
          <p:cNvGrpSpPr>
            <a:grpSpLocks noChangeAspect="1"/>
          </p:cNvGrpSpPr>
          <p:nvPr/>
        </p:nvGrpSpPr>
        <p:grpSpPr bwMode="auto">
          <a:xfrm>
            <a:off x="0" y="1273595"/>
            <a:ext cx="5040560" cy="1257453"/>
            <a:chOff x="1004" y="1692"/>
            <a:chExt cx="3752" cy="936"/>
          </a:xfrm>
        </p:grpSpPr>
        <p:sp>
          <p:nvSpPr>
            <p:cNvPr id="5" name="AutoShape 3"/>
            <p:cNvSpPr>
              <a:spLocks noChangeAspect="1" noChangeArrowheads="1" noTextEdit="1"/>
            </p:cNvSpPr>
            <p:nvPr/>
          </p:nvSpPr>
          <p:spPr bwMode="auto">
            <a:xfrm>
              <a:off x="1004" y="1692"/>
              <a:ext cx="3752" cy="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7413"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04" y="1692"/>
              <a:ext cx="3756" cy="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Afbeelding 5"/>
          <p:cNvPicPr>
            <a:picLocks noChangeAspect="1"/>
          </p:cNvPicPr>
          <p:nvPr/>
        </p:nvPicPr>
        <p:blipFill>
          <a:blip r:embed="rId4"/>
          <a:stretch>
            <a:fillRect/>
          </a:stretch>
        </p:blipFill>
        <p:spPr>
          <a:xfrm>
            <a:off x="0" y="6724600"/>
            <a:ext cx="2271150" cy="133400"/>
          </a:xfrm>
          <a:prstGeom prst="rect">
            <a:avLst/>
          </a:prstGeom>
        </p:spPr>
      </p:pic>
      <p:grpSp>
        <p:nvGrpSpPr>
          <p:cNvPr id="8" name="Group 8"/>
          <p:cNvGrpSpPr>
            <a:grpSpLocks noChangeAspect="1"/>
          </p:cNvGrpSpPr>
          <p:nvPr/>
        </p:nvGrpSpPr>
        <p:grpSpPr bwMode="auto">
          <a:xfrm>
            <a:off x="4631754" y="2500904"/>
            <a:ext cx="6070600" cy="2320925"/>
            <a:chOff x="968" y="1429"/>
            <a:chExt cx="3824" cy="1462"/>
          </a:xfrm>
        </p:grpSpPr>
        <p:sp>
          <p:nvSpPr>
            <p:cNvPr id="9" name="AutoShape 7"/>
            <p:cNvSpPr>
              <a:spLocks noChangeAspect="1" noChangeArrowheads="1" noTextEdit="1"/>
            </p:cNvSpPr>
            <p:nvPr/>
          </p:nvSpPr>
          <p:spPr bwMode="auto">
            <a:xfrm>
              <a:off x="968" y="1429"/>
              <a:ext cx="3824" cy="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7417" name="Picture 9"/>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968" y="1429"/>
              <a:ext cx="3828" cy="1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Group 12"/>
          <p:cNvGrpSpPr>
            <a:grpSpLocks noChangeAspect="1"/>
          </p:cNvGrpSpPr>
          <p:nvPr/>
        </p:nvGrpSpPr>
        <p:grpSpPr bwMode="auto">
          <a:xfrm>
            <a:off x="4631754" y="4836963"/>
            <a:ext cx="5934075" cy="1711325"/>
            <a:chOff x="1011" y="1621"/>
            <a:chExt cx="3738" cy="1078"/>
          </a:xfrm>
        </p:grpSpPr>
        <p:sp>
          <p:nvSpPr>
            <p:cNvPr id="19" name="AutoShape 11"/>
            <p:cNvSpPr>
              <a:spLocks noChangeAspect="1" noChangeArrowheads="1" noTextEdit="1"/>
            </p:cNvSpPr>
            <p:nvPr/>
          </p:nvSpPr>
          <p:spPr bwMode="auto">
            <a:xfrm>
              <a:off x="1011" y="1621"/>
              <a:ext cx="3738"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7421" name="Picture 13"/>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11" y="1621"/>
              <a:ext cx="3742" cy="1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4" name="Picture 2" descr="Afbeeldingsresultaat voor high intensity interval traini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284375"/>
            <a:ext cx="3691823" cy="2121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2448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10091"/>
            <a:ext cx="10515600" cy="1325563"/>
          </a:xfrm>
        </p:spPr>
        <p:txBody>
          <a:bodyPr/>
          <a:lstStyle/>
          <a:p>
            <a:r>
              <a:rPr lang="nl-BE" dirty="0"/>
              <a:t>Physical fitness (</a:t>
            </a:r>
            <a:r>
              <a:rPr lang="nl-BE" dirty="0" err="1"/>
              <a:t>deconditioning</a:t>
            </a:r>
            <a:r>
              <a:rPr lang="nl-BE" dirty="0"/>
              <a:t>)</a:t>
            </a:r>
            <a:endParaRPr lang="en-GB" dirty="0"/>
          </a:p>
        </p:txBody>
      </p:sp>
      <p:grpSp>
        <p:nvGrpSpPr>
          <p:cNvPr id="5" name="Group 4"/>
          <p:cNvGrpSpPr>
            <a:grpSpLocks noChangeAspect="1"/>
          </p:cNvGrpSpPr>
          <p:nvPr/>
        </p:nvGrpSpPr>
        <p:grpSpPr bwMode="auto">
          <a:xfrm>
            <a:off x="100785" y="1414435"/>
            <a:ext cx="5751093" cy="752397"/>
            <a:chOff x="204" y="465"/>
            <a:chExt cx="3883" cy="508"/>
          </a:xfrm>
        </p:grpSpPr>
        <p:sp>
          <p:nvSpPr>
            <p:cNvPr id="6" name="AutoShape 3"/>
            <p:cNvSpPr>
              <a:spLocks noChangeAspect="1" noChangeArrowheads="1" noTextEdit="1"/>
            </p:cNvSpPr>
            <p:nvPr/>
          </p:nvSpPr>
          <p:spPr bwMode="auto">
            <a:xfrm>
              <a:off x="204" y="465"/>
              <a:ext cx="3883" cy="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pic>
          <p:nvPicPr>
            <p:cNvPr id="2053"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04" y="465"/>
              <a:ext cx="3887"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Afbeelding 6"/>
          <p:cNvPicPr>
            <a:picLocks noChangeAspect="1"/>
          </p:cNvPicPr>
          <p:nvPr/>
        </p:nvPicPr>
        <p:blipFill>
          <a:blip r:embed="rId3"/>
          <a:stretch>
            <a:fillRect/>
          </a:stretch>
        </p:blipFill>
        <p:spPr>
          <a:xfrm>
            <a:off x="100785" y="6710177"/>
            <a:ext cx="1685981" cy="130500"/>
          </a:xfrm>
          <a:prstGeom prst="rect">
            <a:avLst/>
          </a:prstGeom>
        </p:spPr>
      </p:pic>
      <p:grpSp>
        <p:nvGrpSpPr>
          <p:cNvPr id="10" name="Group 4"/>
          <p:cNvGrpSpPr>
            <a:grpSpLocks noChangeAspect="1"/>
          </p:cNvGrpSpPr>
          <p:nvPr/>
        </p:nvGrpSpPr>
        <p:grpSpPr bwMode="auto">
          <a:xfrm>
            <a:off x="1914886" y="2713516"/>
            <a:ext cx="8362227" cy="3461375"/>
            <a:chOff x="1114" y="1429"/>
            <a:chExt cx="3532" cy="1462"/>
          </a:xfrm>
        </p:grpSpPr>
        <p:sp>
          <p:nvSpPr>
            <p:cNvPr id="11" name="AutoShape 3"/>
            <p:cNvSpPr>
              <a:spLocks noChangeAspect="1" noChangeArrowheads="1" noTextEdit="1"/>
            </p:cNvSpPr>
            <p:nvPr/>
          </p:nvSpPr>
          <p:spPr bwMode="auto">
            <a:xfrm>
              <a:off x="1114" y="1429"/>
              <a:ext cx="3532" cy="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pic>
          <p:nvPicPr>
            <p:cNvPr id="12" name="Picture 5"/>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14" y="1429"/>
              <a:ext cx="3536" cy="1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388" name="Picture 4" descr="Gerelateerde afbeeldin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386869" y="1608996"/>
            <a:ext cx="1464097" cy="1220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4919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lstStyle/>
          <a:p>
            <a:r>
              <a:rPr lang="nl-BE" dirty="0" smtClean="0"/>
              <a:t>Case 1</a:t>
            </a:r>
            <a:endParaRPr lang="nl-BE" dirty="0"/>
          </a:p>
        </p:txBody>
      </p:sp>
      <p:sp>
        <p:nvSpPr>
          <p:cNvPr id="3" name="Tijdelijke aanduiding voor inhoud 2"/>
          <p:cNvSpPr>
            <a:spLocks noGrp="1"/>
          </p:cNvSpPr>
          <p:nvPr>
            <p:ph idx="1"/>
          </p:nvPr>
        </p:nvSpPr>
        <p:spPr>
          <a:xfrm>
            <a:off x="586990" y="1325563"/>
            <a:ext cx="10515600" cy="4351338"/>
          </a:xfrm>
        </p:spPr>
        <p:txBody>
          <a:bodyPr>
            <a:noAutofit/>
          </a:bodyPr>
          <a:lstStyle/>
          <a:p>
            <a:pPr marL="0" indent="0">
              <a:lnSpc>
                <a:spcPct val="120000"/>
              </a:lnSpc>
              <a:spcBef>
                <a:spcPts val="0"/>
              </a:spcBef>
              <a:buNone/>
            </a:pPr>
            <a:r>
              <a:rPr lang="en-US" sz="1400" b="1" dirty="0"/>
              <a:t>INTENSITY</a:t>
            </a:r>
            <a:endParaRPr lang="nl-BE" sz="1400" b="1" dirty="0"/>
          </a:p>
          <a:p>
            <a:pPr marL="0" indent="0">
              <a:lnSpc>
                <a:spcPct val="120000"/>
              </a:lnSpc>
              <a:spcBef>
                <a:spcPts val="0"/>
              </a:spcBef>
              <a:buNone/>
            </a:pPr>
            <a:r>
              <a:rPr lang="en-US" sz="1400" dirty="0"/>
              <a:t>Moderate</a:t>
            </a:r>
            <a:r>
              <a:rPr lang="en-US" sz="1400" dirty="0"/>
              <a:t>: HR </a:t>
            </a:r>
            <a:r>
              <a:rPr lang="en-US" sz="1400" dirty="0"/>
              <a:t>going up to 144 </a:t>
            </a:r>
            <a:r>
              <a:rPr lang="en-US" sz="1400" dirty="0" err="1"/>
              <a:t>bts</a:t>
            </a:r>
            <a:r>
              <a:rPr lang="en-US" sz="1400" dirty="0"/>
              <a:t>/min</a:t>
            </a:r>
            <a:endParaRPr lang="nl-BE" sz="1400" dirty="0"/>
          </a:p>
          <a:p>
            <a:pPr marL="0" indent="0">
              <a:lnSpc>
                <a:spcPct val="120000"/>
              </a:lnSpc>
              <a:spcBef>
                <a:spcPts val="0"/>
              </a:spcBef>
              <a:buNone/>
            </a:pPr>
            <a:r>
              <a:rPr lang="en-US" sz="1400" dirty="0"/>
              <a:t>Low-intensity </a:t>
            </a:r>
            <a:r>
              <a:rPr lang="en-US" sz="1400" dirty="0"/>
              <a:t>exercise training may lead to suboptimal training adaptations. </a:t>
            </a:r>
            <a:endParaRPr lang="en-US" sz="1400" dirty="0"/>
          </a:p>
          <a:p>
            <a:pPr marL="0" indent="0">
              <a:lnSpc>
                <a:spcPct val="120000"/>
              </a:lnSpc>
              <a:spcBef>
                <a:spcPts val="0"/>
              </a:spcBef>
              <a:buNone/>
            </a:pPr>
            <a:r>
              <a:rPr lang="en-US" sz="1400" i="1" dirty="0"/>
              <a:t>Potential modifier: beta blocker treatment, chronotropic incompetence in obesity</a:t>
            </a:r>
            <a:endParaRPr lang="nl-BE" sz="1400" i="1" dirty="0"/>
          </a:p>
          <a:p>
            <a:pPr marL="0" indent="0">
              <a:lnSpc>
                <a:spcPct val="120000"/>
              </a:lnSpc>
              <a:spcBef>
                <a:spcPts val="0"/>
              </a:spcBef>
              <a:buNone/>
            </a:pPr>
            <a:r>
              <a:rPr lang="en-US" sz="1400" dirty="0"/>
              <a:t> </a:t>
            </a:r>
            <a:endParaRPr lang="nl-BE" sz="1400" dirty="0"/>
          </a:p>
          <a:p>
            <a:pPr marL="0" indent="0">
              <a:lnSpc>
                <a:spcPct val="120000"/>
              </a:lnSpc>
              <a:spcBef>
                <a:spcPts val="0"/>
              </a:spcBef>
              <a:buNone/>
            </a:pPr>
            <a:r>
              <a:rPr lang="en-US" sz="1400" b="1" dirty="0"/>
              <a:t>SESSION DURATION</a:t>
            </a:r>
            <a:endParaRPr lang="nl-BE" sz="1400" b="1" dirty="0"/>
          </a:p>
          <a:p>
            <a:pPr marL="0" indent="0">
              <a:lnSpc>
                <a:spcPct val="120000"/>
              </a:lnSpc>
              <a:spcBef>
                <a:spcPts val="0"/>
              </a:spcBef>
              <a:buNone/>
            </a:pPr>
            <a:r>
              <a:rPr lang="en-US" sz="1400" dirty="0"/>
              <a:t>20 up to 60 </a:t>
            </a:r>
            <a:r>
              <a:rPr lang="en-US" sz="1400" dirty="0"/>
              <a:t>min: try to progress as soon as possible</a:t>
            </a:r>
            <a:r>
              <a:rPr lang="nl-BE" sz="1400" dirty="0"/>
              <a:t>: </a:t>
            </a:r>
            <a:r>
              <a:rPr lang="en-US" sz="1400" dirty="0"/>
              <a:t>a</a:t>
            </a:r>
            <a:r>
              <a:rPr lang="en-US" sz="1400" dirty="0"/>
              <a:t> weekly energy expenditure &gt;2500 kcal should be aimed at.</a:t>
            </a:r>
            <a:endParaRPr lang="nl-BE" sz="1400" dirty="0"/>
          </a:p>
          <a:p>
            <a:pPr marL="0" indent="0">
              <a:lnSpc>
                <a:spcPct val="120000"/>
              </a:lnSpc>
              <a:spcBef>
                <a:spcPts val="0"/>
              </a:spcBef>
              <a:buNone/>
            </a:pPr>
            <a:r>
              <a:rPr lang="en-US" sz="1400" dirty="0"/>
              <a:t> </a:t>
            </a:r>
            <a:endParaRPr lang="nl-BE" sz="1400" dirty="0"/>
          </a:p>
          <a:p>
            <a:pPr marL="0" indent="0">
              <a:lnSpc>
                <a:spcPct val="120000"/>
              </a:lnSpc>
              <a:spcBef>
                <a:spcPts val="0"/>
              </a:spcBef>
              <a:buNone/>
            </a:pPr>
            <a:r>
              <a:rPr lang="en-US" sz="1400" b="1" dirty="0"/>
              <a:t>FREQUENCY</a:t>
            </a:r>
            <a:endParaRPr lang="nl-BE" sz="1400" b="1" dirty="0"/>
          </a:p>
          <a:p>
            <a:pPr marL="0" indent="0">
              <a:lnSpc>
                <a:spcPct val="120000"/>
              </a:lnSpc>
              <a:spcBef>
                <a:spcPts val="0"/>
              </a:spcBef>
              <a:buNone/>
            </a:pPr>
            <a:r>
              <a:rPr lang="en-US" sz="1400" dirty="0"/>
              <a:t>Go for 5 days/week</a:t>
            </a:r>
            <a:r>
              <a:rPr lang="nl-BE" sz="1400" dirty="0"/>
              <a:t>, </a:t>
            </a:r>
            <a:r>
              <a:rPr lang="en-US" sz="1400" dirty="0"/>
              <a:t>t</a:t>
            </a:r>
            <a:r>
              <a:rPr lang="en-US" sz="1400" dirty="0"/>
              <a:t>o maximize energy expenditure.</a:t>
            </a:r>
            <a:endParaRPr lang="nl-BE" sz="1400" dirty="0"/>
          </a:p>
          <a:p>
            <a:pPr marL="0" indent="0">
              <a:lnSpc>
                <a:spcPct val="120000"/>
              </a:lnSpc>
              <a:spcBef>
                <a:spcPts val="0"/>
              </a:spcBef>
              <a:buNone/>
            </a:pPr>
            <a:r>
              <a:rPr lang="en-US" sz="1400" dirty="0"/>
              <a:t> </a:t>
            </a:r>
            <a:endParaRPr lang="nl-BE" sz="1400" dirty="0"/>
          </a:p>
          <a:p>
            <a:pPr marL="0" indent="0">
              <a:lnSpc>
                <a:spcPct val="120000"/>
              </a:lnSpc>
              <a:spcBef>
                <a:spcPts val="0"/>
              </a:spcBef>
              <a:buNone/>
            </a:pPr>
            <a:r>
              <a:rPr lang="en-US" sz="1400" b="1" dirty="0"/>
              <a:t>MINIMAL PROGRAM DURATION</a:t>
            </a:r>
            <a:endParaRPr lang="nl-BE" sz="1400" b="1" dirty="0"/>
          </a:p>
          <a:p>
            <a:pPr marL="0" indent="0">
              <a:lnSpc>
                <a:spcPct val="120000"/>
              </a:lnSpc>
              <a:spcBef>
                <a:spcPts val="0"/>
              </a:spcBef>
              <a:buNone/>
            </a:pPr>
            <a:r>
              <a:rPr lang="en-US" sz="1400" dirty="0"/>
              <a:t>24 weeks</a:t>
            </a:r>
            <a:r>
              <a:rPr lang="nl-BE" sz="1400" dirty="0"/>
              <a:t>: </a:t>
            </a:r>
            <a:r>
              <a:rPr lang="nl-BE" sz="1400" dirty="0" err="1"/>
              <a:t>Prolonged</a:t>
            </a:r>
            <a:r>
              <a:rPr lang="nl-BE" sz="1400" dirty="0"/>
              <a:t> </a:t>
            </a:r>
            <a:r>
              <a:rPr lang="nl-BE" sz="1400" dirty="0" err="1"/>
              <a:t>exercise</a:t>
            </a:r>
            <a:r>
              <a:rPr lang="nl-BE" sz="1400" dirty="0"/>
              <a:t> </a:t>
            </a:r>
            <a:r>
              <a:rPr lang="nl-BE" sz="1400" dirty="0" err="1"/>
              <a:t>interventions</a:t>
            </a:r>
            <a:r>
              <a:rPr lang="nl-BE" sz="1400" dirty="0"/>
              <a:t> are </a:t>
            </a:r>
            <a:r>
              <a:rPr lang="nl-BE" sz="1400" dirty="0" err="1"/>
              <a:t>needed</a:t>
            </a:r>
            <a:r>
              <a:rPr lang="nl-BE" sz="1400" dirty="0"/>
              <a:t> </a:t>
            </a:r>
            <a:r>
              <a:rPr lang="nl-BE" sz="1400" dirty="0" err="1"/>
              <a:t>to</a:t>
            </a:r>
            <a:r>
              <a:rPr lang="nl-BE" sz="1400" dirty="0"/>
              <a:t> </a:t>
            </a:r>
            <a:r>
              <a:rPr lang="nl-BE" sz="1400" dirty="0" err="1"/>
              <a:t>significantly</a:t>
            </a:r>
            <a:r>
              <a:rPr lang="nl-BE" sz="1400" dirty="0"/>
              <a:t> affect </a:t>
            </a:r>
            <a:r>
              <a:rPr lang="nl-BE" sz="1400" dirty="0" err="1"/>
              <a:t>adipose</a:t>
            </a:r>
            <a:r>
              <a:rPr lang="nl-BE" sz="1400" dirty="0"/>
              <a:t> tissue </a:t>
            </a:r>
            <a:r>
              <a:rPr lang="nl-BE" sz="1400" dirty="0" err="1"/>
              <a:t>mass</a:t>
            </a:r>
            <a:r>
              <a:rPr lang="nl-BE" sz="1400" dirty="0"/>
              <a:t>.</a:t>
            </a:r>
            <a:endParaRPr lang="nl-BE" sz="1400" dirty="0"/>
          </a:p>
          <a:p>
            <a:pPr marL="0" indent="0">
              <a:lnSpc>
                <a:spcPct val="120000"/>
              </a:lnSpc>
              <a:spcBef>
                <a:spcPts val="0"/>
              </a:spcBef>
              <a:buNone/>
            </a:pPr>
            <a:r>
              <a:rPr lang="en-US" sz="1400" dirty="0"/>
              <a:t> </a:t>
            </a:r>
            <a:endParaRPr lang="nl-BE" sz="1400" dirty="0"/>
          </a:p>
          <a:p>
            <a:pPr marL="0" indent="0">
              <a:lnSpc>
                <a:spcPct val="120000"/>
              </a:lnSpc>
              <a:spcBef>
                <a:spcPts val="0"/>
              </a:spcBef>
              <a:buNone/>
            </a:pPr>
            <a:r>
              <a:rPr lang="en-US" sz="1400" b="1" dirty="0"/>
              <a:t>STRENGTH TRAINING</a:t>
            </a:r>
            <a:endParaRPr lang="nl-BE" sz="1400" b="1" dirty="0"/>
          </a:p>
          <a:p>
            <a:pPr marL="0" indent="0">
              <a:lnSpc>
                <a:spcPct val="120000"/>
              </a:lnSpc>
              <a:spcBef>
                <a:spcPts val="0"/>
              </a:spcBef>
              <a:buNone/>
            </a:pPr>
            <a:r>
              <a:rPr lang="nl-BE" sz="1400" dirty="0"/>
              <a:t>Yes: </a:t>
            </a:r>
            <a:r>
              <a:rPr lang="nl-BE" sz="1400" i="1" dirty="0" err="1"/>
              <a:t>muscle</a:t>
            </a:r>
            <a:r>
              <a:rPr lang="nl-BE" sz="1400" i="1" dirty="0"/>
              <a:t> </a:t>
            </a:r>
            <a:r>
              <a:rPr lang="nl-BE" sz="1400" i="1" dirty="0" err="1"/>
              <a:t>weakness</a:t>
            </a:r>
            <a:r>
              <a:rPr lang="nl-BE" sz="1400" i="1" dirty="0"/>
              <a:t>?</a:t>
            </a:r>
            <a:endParaRPr lang="nl-BE" sz="1400" dirty="0"/>
          </a:p>
          <a:p>
            <a:pPr marL="0" indent="0">
              <a:lnSpc>
                <a:spcPct val="120000"/>
              </a:lnSpc>
              <a:spcBef>
                <a:spcPts val="0"/>
              </a:spcBef>
              <a:buNone/>
            </a:pPr>
            <a:r>
              <a:rPr lang="nl-BE" sz="1400" i="1" dirty="0"/>
              <a:t>Be </a:t>
            </a:r>
            <a:r>
              <a:rPr lang="nl-BE" sz="1400" i="1" dirty="0" err="1"/>
              <a:t>aware</a:t>
            </a:r>
            <a:r>
              <a:rPr lang="nl-BE" sz="1400" i="1" dirty="0"/>
              <a:t>: type 2 diabetes, </a:t>
            </a:r>
            <a:r>
              <a:rPr lang="nl-BE" sz="1400" i="1" dirty="0" err="1"/>
              <a:t>diet</a:t>
            </a:r>
            <a:endParaRPr lang="nl-BE" sz="1400" i="1" dirty="0"/>
          </a:p>
          <a:p>
            <a:pPr marL="0" indent="0">
              <a:lnSpc>
                <a:spcPct val="120000"/>
              </a:lnSpc>
              <a:spcBef>
                <a:spcPts val="0"/>
              </a:spcBef>
              <a:buNone/>
            </a:pPr>
            <a:r>
              <a:rPr lang="en-US" sz="1400" dirty="0"/>
              <a:t> </a:t>
            </a:r>
            <a:endParaRPr lang="nl-BE" sz="1400" dirty="0"/>
          </a:p>
          <a:p>
            <a:pPr marL="0" indent="0">
              <a:lnSpc>
                <a:spcPct val="120000"/>
              </a:lnSpc>
              <a:spcBef>
                <a:spcPts val="0"/>
              </a:spcBef>
              <a:buNone/>
            </a:pPr>
            <a:r>
              <a:rPr lang="en-US" sz="1400" b="1" dirty="0"/>
              <a:t>ADDITIONAL TRAINING </a:t>
            </a:r>
            <a:r>
              <a:rPr lang="en-US" sz="1400" b="1" dirty="0"/>
              <a:t>STRATEGIES</a:t>
            </a:r>
            <a:endParaRPr lang="nl-BE" sz="1400" b="1" dirty="0"/>
          </a:p>
          <a:p>
            <a:pPr marL="0" indent="0">
              <a:lnSpc>
                <a:spcPct val="120000"/>
              </a:lnSpc>
              <a:spcBef>
                <a:spcPts val="0"/>
              </a:spcBef>
              <a:buNone/>
            </a:pPr>
            <a:r>
              <a:rPr lang="en-US" sz="1400" dirty="0"/>
              <a:t>Consider every high-caloric exercise type</a:t>
            </a:r>
          </a:p>
          <a:p>
            <a:pPr marL="0" indent="0">
              <a:lnSpc>
                <a:spcPct val="120000"/>
              </a:lnSpc>
              <a:spcBef>
                <a:spcPts val="0"/>
              </a:spcBef>
              <a:buNone/>
            </a:pPr>
            <a:endParaRPr lang="nl-BE" sz="1400" i="1" dirty="0"/>
          </a:p>
        </p:txBody>
      </p:sp>
      <p:pic>
        <p:nvPicPr>
          <p:cNvPr id="4" name="Picture 4" descr="Afbeeldingsresultaat voor young overweight man"/>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945144" y="1325563"/>
            <a:ext cx="1113225" cy="1669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6962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lstStyle/>
          <a:p>
            <a:r>
              <a:rPr lang="nl-BE" dirty="0" smtClean="0"/>
              <a:t>Case 2</a:t>
            </a:r>
            <a:endParaRPr lang="nl-BE" dirty="0"/>
          </a:p>
        </p:txBody>
      </p:sp>
      <p:sp>
        <p:nvSpPr>
          <p:cNvPr id="3" name="Tijdelijke aanduiding voor inhoud 2"/>
          <p:cNvSpPr>
            <a:spLocks noGrp="1"/>
          </p:cNvSpPr>
          <p:nvPr>
            <p:ph idx="1"/>
          </p:nvPr>
        </p:nvSpPr>
        <p:spPr>
          <a:xfrm>
            <a:off x="368751" y="1557616"/>
            <a:ext cx="8640960" cy="5040560"/>
          </a:xfrm>
        </p:spPr>
        <p:txBody>
          <a:bodyPr>
            <a:normAutofit fontScale="62500" lnSpcReduction="20000"/>
          </a:bodyPr>
          <a:lstStyle/>
          <a:p>
            <a:pPr marL="0" indent="0">
              <a:buNone/>
            </a:pPr>
            <a:r>
              <a:rPr lang="nl-BE" b="1" dirty="0" smtClean="0"/>
              <a:t>Julie</a:t>
            </a:r>
            <a:endParaRPr lang="nl-BE" b="1" dirty="0" smtClean="0"/>
          </a:p>
          <a:p>
            <a:r>
              <a:rPr lang="nl-BE" dirty="0" smtClean="0"/>
              <a:t>Age:  53  </a:t>
            </a:r>
            <a:r>
              <a:rPr lang="nl-BE" dirty="0" err="1" smtClean="0"/>
              <a:t>years</a:t>
            </a:r>
            <a:endParaRPr lang="nl-BE" dirty="0" smtClean="0"/>
          </a:p>
          <a:p>
            <a:r>
              <a:rPr lang="nl-BE" dirty="0" smtClean="0"/>
              <a:t>Body </a:t>
            </a:r>
            <a:r>
              <a:rPr lang="nl-BE" dirty="0" err="1" smtClean="0"/>
              <a:t>height</a:t>
            </a:r>
            <a:r>
              <a:rPr lang="nl-BE" dirty="0" smtClean="0"/>
              <a:t>: 160 cm</a:t>
            </a:r>
          </a:p>
          <a:p>
            <a:r>
              <a:rPr lang="nl-BE" dirty="0" smtClean="0"/>
              <a:t>Body </a:t>
            </a:r>
            <a:r>
              <a:rPr lang="nl-BE" dirty="0" err="1" smtClean="0"/>
              <a:t>weight</a:t>
            </a:r>
            <a:r>
              <a:rPr lang="nl-BE" dirty="0" smtClean="0"/>
              <a:t>: 56 kg</a:t>
            </a:r>
          </a:p>
          <a:p>
            <a:r>
              <a:rPr lang="nl-BE" dirty="0" err="1" smtClean="0"/>
              <a:t>Sex</a:t>
            </a:r>
            <a:r>
              <a:rPr lang="nl-BE" dirty="0" smtClean="0"/>
              <a:t>: </a:t>
            </a:r>
            <a:r>
              <a:rPr lang="nl-BE" dirty="0" err="1" smtClean="0"/>
              <a:t>female</a:t>
            </a:r>
            <a:endParaRPr lang="nl-BE" dirty="0" smtClean="0"/>
          </a:p>
          <a:p>
            <a:r>
              <a:rPr lang="nl-BE" dirty="0" smtClean="0"/>
              <a:t>VO2max:  1350 ml/min (96% of </a:t>
            </a:r>
            <a:r>
              <a:rPr lang="nl-BE" dirty="0" err="1" smtClean="0"/>
              <a:t>predicted</a:t>
            </a:r>
            <a:r>
              <a:rPr lang="nl-BE" dirty="0" smtClean="0"/>
              <a:t> </a:t>
            </a:r>
            <a:r>
              <a:rPr lang="nl-BE" dirty="0" err="1" smtClean="0"/>
              <a:t>normal</a:t>
            </a:r>
            <a:r>
              <a:rPr lang="nl-BE" dirty="0" smtClean="0"/>
              <a:t> </a:t>
            </a:r>
            <a:r>
              <a:rPr lang="nl-BE" dirty="0" err="1" smtClean="0"/>
              <a:t>value</a:t>
            </a:r>
            <a:r>
              <a:rPr lang="nl-BE" dirty="0" smtClean="0"/>
              <a:t>)</a:t>
            </a:r>
          </a:p>
          <a:p>
            <a:r>
              <a:rPr lang="nl-BE" dirty="0" err="1" smtClean="0"/>
              <a:t>Resting</a:t>
            </a:r>
            <a:r>
              <a:rPr lang="nl-BE" dirty="0" smtClean="0"/>
              <a:t> HR: 65  </a:t>
            </a:r>
            <a:r>
              <a:rPr lang="nl-BE" dirty="0" err="1" smtClean="0"/>
              <a:t>bts</a:t>
            </a:r>
            <a:r>
              <a:rPr lang="nl-BE" dirty="0" smtClean="0"/>
              <a:t>/min</a:t>
            </a:r>
          </a:p>
          <a:p>
            <a:r>
              <a:rPr lang="nl-BE" dirty="0" smtClean="0"/>
              <a:t>Peak </a:t>
            </a:r>
            <a:r>
              <a:rPr lang="nl-BE" dirty="0" err="1" smtClean="0"/>
              <a:t>exercise</a:t>
            </a:r>
            <a:r>
              <a:rPr lang="nl-BE" dirty="0" smtClean="0"/>
              <a:t> HR:  135 </a:t>
            </a:r>
            <a:r>
              <a:rPr lang="nl-BE" dirty="0" err="1" smtClean="0"/>
              <a:t>bts</a:t>
            </a:r>
            <a:r>
              <a:rPr lang="nl-BE" dirty="0" smtClean="0"/>
              <a:t>/min</a:t>
            </a:r>
          </a:p>
          <a:p>
            <a:r>
              <a:rPr lang="nl-BE" dirty="0" smtClean="0"/>
              <a:t>Total cholesterol:  165 mg/dl</a:t>
            </a:r>
          </a:p>
          <a:p>
            <a:r>
              <a:rPr lang="nl-BE" dirty="0" smtClean="0"/>
              <a:t>Fasting </a:t>
            </a:r>
            <a:r>
              <a:rPr lang="nl-BE" dirty="0" err="1" smtClean="0"/>
              <a:t>glycemia</a:t>
            </a:r>
            <a:r>
              <a:rPr lang="nl-BE" dirty="0" smtClean="0"/>
              <a:t>:  129 mg/dl</a:t>
            </a:r>
          </a:p>
          <a:p>
            <a:r>
              <a:rPr lang="nl-BE" dirty="0" smtClean="0"/>
              <a:t>Blood </a:t>
            </a:r>
            <a:r>
              <a:rPr lang="nl-BE" dirty="0" err="1" smtClean="0"/>
              <a:t>pressure</a:t>
            </a:r>
            <a:r>
              <a:rPr lang="nl-BE" dirty="0" smtClean="0"/>
              <a:t>:  125/75 </a:t>
            </a:r>
            <a:r>
              <a:rPr lang="nl-BE" dirty="0" err="1" smtClean="0"/>
              <a:t>mmHg</a:t>
            </a:r>
            <a:endParaRPr lang="nl-BE" dirty="0" smtClean="0"/>
          </a:p>
          <a:p>
            <a:r>
              <a:rPr lang="nl-BE" dirty="0" err="1" smtClean="0"/>
              <a:t>Medication</a:t>
            </a:r>
            <a:r>
              <a:rPr lang="nl-BE" dirty="0" smtClean="0"/>
              <a:t> intake: </a:t>
            </a:r>
            <a:r>
              <a:rPr lang="nl-BE" dirty="0" err="1" smtClean="0"/>
              <a:t>statin</a:t>
            </a:r>
            <a:r>
              <a:rPr lang="nl-BE" dirty="0" smtClean="0"/>
              <a:t>, </a:t>
            </a:r>
            <a:r>
              <a:rPr lang="nl-BE" dirty="0" err="1" smtClean="0"/>
              <a:t>beta-blocker</a:t>
            </a:r>
            <a:r>
              <a:rPr lang="nl-BE" dirty="0" smtClean="0"/>
              <a:t>, </a:t>
            </a:r>
            <a:r>
              <a:rPr lang="nl-BE" dirty="0" err="1" smtClean="0"/>
              <a:t>antiplatelets</a:t>
            </a:r>
            <a:endParaRPr lang="nl-BE" dirty="0" smtClean="0"/>
          </a:p>
          <a:p>
            <a:r>
              <a:rPr lang="nl-BE" dirty="0" err="1" smtClean="0"/>
              <a:t>Referred</a:t>
            </a:r>
            <a:r>
              <a:rPr lang="nl-BE" dirty="0" smtClean="0"/>
              <a:t> </a:t>
            </a:r>
            <a:r>
              <a:rPr lang="nl-BE" dirty="0" err="1" smtClean="0"/>
              <a:t>to</a:t>
            </a:r>
            <a:r>
              <a:rPr lang="nl-BE" dirty="0" smtClean="0"/>
              <a:t> </a:t>
            </a:r>
            <a:r>
              <a:rPr lang="nl-BE" dirty="0" err="1" smtClean="0"/>
              <a:t>rehabilitation</a:t>
            </a:r>
            <a:r>
              <a:rPr lang="nl-BE" dirty="0" smtClean="0"/>
              <a:t> </a:t>
            </a:r>
            <a:r>
              <a:rPr lang="nl-BE" dirty="0" err="1" smtClean="0"/>
              <a:t>for</a:t>
            </a:r>
            <a:r>
              <a:rPr lang="nl-BE" dirty="0" smtClean="0"/>
              <a:t>: PCI</a:t>
            </a:r>
          </a:p>
          <a:p>
            <a:r>
              <a:rPr lang="nl-BE" dirty="0" smtClean="0"/>
              <a:t>Co-</a:t>
            </a:r>
            <a:r>
              <a:rPr lang="nl-BE" dirty="0" err="1" smtClean="0"/>
              <a:t>morbidities</a:t>
            </a:r>
            <a:r>
              <a:rPr lang="nl-BE" dirty="0" smtClean="0"/>
              <a:t>: none</a:t>
            </a:r>
          </a:p>
          <a:p>
            <a:r>
              <a:rPr lang="nl-BE" dirty="0" err="1" smtClean="0"/>
              <a:t>Additional</a:t>
            </a:r>
            <a:r>
              <a:rPr lang="nl-BE" dirty="0" smtClean="0"/>
              <a:t> information: </a:t>
            </a:r>
            <a:r>
              <a:rPr lang="nl-BE" dirty="0" err="1" smtClean="0"/>
              <a:t>gonarthrosis</a:t>
            </a:r>
            <a:r>
              <a:rPr lang="nl-BE" dirty="0" smtClean="0"/>
              <a:t> present</a:t>
            </a:r>
          </a:p>
        </p:txBody>
      </p:sp>
      <p:sp>
        <p:nvSpPr>
          <p:cNvPr id="4" name="Tekstvak 3"/>
          <p:cNvSpPr txBox="1"/>
          <p:nvPr/>
        </p:nvSpPr>
        <p:spPr>
          <a:xfrm>
            <a:off x="8090551" y="4077896"/>
            <a:ext cx="3226268" cy="1754326"/>
          </a:xfrm>
          <a:prstGeom prst="rect">
            <a:avLst/>
          </a:prstGeom>
          <a:noFill/>
        </p:spPr>
        <p:txBody>
          <a:bodyPr wrap="none" rtlCol="0">
            <a:spAutoFit/>
          </a:bodyPr>
          <a:lstStyle/>
          <a:p>
            <a:r>
              <a:rPr lang="nl-BE" b="1" dirty="0" err="1">
                <a:solidFill>
                  <a:srgbClr val="92D050"/>
                </a:solidFill>
              </a:rPr>
              <a:t>Exercise</a:t>
            </a:r>
            <a:r>
              <a:rPr lang="nl-BE" b="1" dirty="0">
                <a:solidFill>
                  <a:srgbClr val="92D050"/>
                </a:solidFill>
              </a:rPr>
              <a:t> </a:t>
            </a:r>
            <a:r>
              <a:rPr lang="nl-BE" b="1" dirty="0" err="1">
                <a:solidFill>
                  <a:srgbClr val="92D050"/>
                </a:solidFill>
              </a:rPr>
              <a:t>intensity</a:t>
            </a:r>
            <a:r>
              <a:rPr lang="nl-BE" b="1" dirty="0">
                <a:solidFill>
                  <a:srgbClr val="92D050"/>
                </a:solidFill>
              </a:rPr>
              <a:t> (</a:t>
            </a:r>
            <a:r>
              <a:rPr lang="nl-BE" b="1" dirty="0" err="1">
                <a:solidFill>
                  <a:srgbClr val="92D050"/>
                </a:solidFill>
              </a:rPr>
              <a:t>based</a:t>
            </a:r>
            <a:r>
              <a:rPr lang="nl-BE" b="1" dirty="0">
                <a:solidFill>
                  <a:srgbClr val="92D050"/>
                </a:solidFill>
              </a:rPr>
              <a:t> on HR)</a:t>
            </a:r>
          </a:p>
          <a:p>
            <a:r>
              <a:rPr lang="nl-BE" b="1" dirty="0" err="1">
                <a:solidFill>
                  <a:srgbClr val="92D050"/>
                </a:solidFill>
              </a:rPr>
              <a:t>Exercise</a:t>
            </a:r>
            <a:r>
              <a:rPr lang="nl-BE" b="1" dirty="0">
                <a:solidFill>
                  <a:srgbClr val="92D050"/>
                </a:solidFill>
              </a:rPr>
              <a:t> </a:t>
            </a:r>
            <a:r>
              <a:rPr lang="nl-BE" b="1" dirty="0" err="1">
                <a:solidFill>
                  <a:srgbClr val="92D050"/>
                </a:solidFill>
              </a:rPr>
              <a:t>session</a:t>
            </a:r>
            <a:r>
              <a:rPr lang="nl-BE" b="1" dirty="0">
                <a:solidFill>
                  <a:srgbClr val="92D050"/>
                </a:solidFill>
              </a:rPr>
              <a:t> </a:t>
            </a:r>
            <a:r>
              <a:rPr lang="nl-BE" b="1" dirty="0" err="1">
                <a:solidFill>
                  <a:srgbClr val="92D050"/>
                </a:solidFill>
              </a:rPr>
              <a:t>duration</a:t>
            </a:r>
            <a:endParaRPr lang="nl-BE" b="1" dirty="0">
              <a:solidFill>
                <a:srgbClr val="92D050"/>
              </a:solidFill>
            </a:endParaRPr>
          </a:p>
          <a:p>
            <a:r>
              <a:rPr lang="nl-BE" b="1" dirty="0" err="1">
                <a:solidFill>
                  <a:srgbClr val="92D050"/>
                </a:solidFill>
              </a:rPr>
              <a:t>Exercise</a:t>
            </a:r>
            <a:r>
              <a:rPr lang="nl-BE" b="1" dirty="0">
                <a:solidFill>
                  <a:srgbClr val="92D050"/>
                </a:solidFill>
              </a:rPr>
              <a:t> </a:t>
            </a:r>
            <a:r>
              <a:rPr lang="nl-BE" b="1" dirty="0" err="1">
                <a:solidFill>
                  <a:srgbClr val="92D050"/>
                </a:solidFill>
              </a:rPr>
              <a:t>frequency</a:t>
            </a:r>
            <a:endParaRPr lang="nl-BE" b="1" dirty="0">
              <a:solidFill>
                <a:srgbClr val="92D050"/>
              </a:solidFill>
            </a:endParaRPr>
          </a:p>
          <a:p>
            <a:r>
              <a:rPr lang="nl-BE" b="1" dirty="0" err="1">
                <a:solidFill>
                  <a:srgbClr val="92D050"/>
                </a:solidFill>
              </a:rPr>
              <a:t>Minimal</a:t>
            </a:r>
            <a:r>
              <a:rPr lang="nl-BE" b="1" dirty="0">
                <a:solidFill>
                  <a:srgbClr val="92D050"/>
                </a:solidFill>
              </a:rPr>
              <a:t> program </a:t>
            </a:r>
            <a:r>
              <a:rPr lang="nl-BE" b="1" dirty="0" err="1">
                <a:solidFill>
                  <a:srgbClr val="92D050"/>
                </a:solidFill>
              </a:rPr>
              <a:t>duration</a:t>
            </a:r>
            <a:endParaRPr lang="nl-BE" b="1" dirty="0">
              <a:solidFill>
                <a:srgbClr val="92D050"/>
              </a:solidFill>
            </a:endParaRPr>
          </a:p>
          <a:p>
            <a:r>
              <a:rPr lang="nl-BE" b="1" dirty="0" err="1">
                <a:solidFill>
                  <a:srgbClr val="92D050"/>
                </a:solidFill>
              </a:rPr>
              <a:t>Addition</a:t>
            </a:r>
            <a:r>
              <a:rPr lang="nl-BE" b="1" dirty="0">
                <a:solidFill>
                  <a:srgbClr val="92D050"/>
                </a:solidFill>
              </a:rPr>
              <a:t> of </a:t>
            </a:r>
            <a:r>
              <a:rPr lang="nl-BE" b="1" dirty="0" err="1">
                <a:solidFill>
                  <a:srgbClr val="92D050"/>
                </a:solidFill>
              </a:rPr>
              <a:t>strength</a:t>
            </a:r>
            <a:r>
              <a:rPr lang="nl-BE" b="1" dirty="0">
                <a:solidFill>
                  <a:srgbClr val="92D050"/>
                </a:solidFill>
              </a:rPr>
              <a:t> training?</a:t>
            </a:r>
          </a:p>
          <a:p>
            <a:r>
              <a:rPr lang="nl-BE" b="1" dirty="0" err="1">
                <a:solidFill>
                  <a:srgbClr val="92D050"/>
                </a:solidFill>
              </a:rPr>
              <a:t>Additional</a:t>
            </a:r>
            <a:r>
              <a:rPr lang="nl-BE" b="1" dirty="0">
                <a:solidFill>
                  <a:srgbClr val="92D050"/>
                </a:solidFill>
              </a:rPr>
              <a:t> </a:t>
            </a:r>
            <a:r>
              <a:rPr lang="nl-BE" b="1" dirty="0" err="1">
                <a:solidFill>
                  <a:srgbClr val="92D050"/>
                </a:solidFill>
              </a:rPr>
              <a:t>exercise</a:t>
            </a:r>
            <a:r>
              <a:rPr lang="nl-BE" b="1" dirty="0">
                <a:solidFill>
                  <a:srgbClr val="92D050"/>
                </a:solidFill>
              </a:rPr>
              <a:t> types?</a:t>
            </a:r>
            <a:endParaRPr lang="nl-BE" b="1" dirty="0">
              <a:solidFill>
                <a:srgbClr val="92D050"/>
              </a:solidFill>
            </a:endParaRPr>
          </a:p>
        </p:txBody>
      </p:sp>
      <p:pic>
        <p:nvPicPr>
          <p:cNvPr id="10" name="Afbeelding 9"/>
          <p:cNvPicPr>
            <a:picLocks noChangeAspect="1"/>
          </p:cNvPicPr>
          <p:nvPr/>
        </p:nvPicPr>
        <p:blipFill>
          <a:blip r:embed="rId2"/>
          <a:stretch>
            <a:fillRect/>
          </a:stretch>
        </p:blipFill>
        <p:spPr>
          <a:xfrm>
            <a:off x="8404327" y="2103831"/>
            <a:ext cx="2012153" cy="1207292"/>
          </a:xfrm>
          <a:prstGeom prst="rect">
            <a:avLst/>
          </a:prstGeom>
        </p:spPr>
      </p:pic>
    </p:spTree>
    <p:extLst>
      <p:ext uri="{BB962C8B-B14F-4D97-AF65-F5344CB8AC3E}">
        <p14:creationId xmlns:p14="http://schemas.microsoft.com/office/powerpoint/2010/main" val="36030505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normAutofit/>
          </a:bodyPr>
          <a:lstStyle/>
          <a:p>
            <a:r>
              <a:rPr lang="nl-BE" dirty="0" smtClean="0"/>
              <a:t>Case 2</a:t>
            </a:r>
            <a:endParaRPr lang="nl-BE" dirty="0"/>
          </a:p>
        </p:txBody>
      </p:sp>
      <p:sp>
        <p:nvSpPr>
          <p:cNvPr id="3" name="Tijdelijke aanduiding voor inhoud 2"/>
          <p:cNvSpPr>
            <a:spLocks noGrp="1"/>
          </p:cNvSpPr>
          <p:nvPr>
            <p:ph idx="1"/>
          </p:nvPr>
        </p:nvSpPr>
        <p:spPr>
          <a:xfrm>
            <a:off x="373113" y="1620484"/>
            <a:ext cx="8640960" cy="5040560"/>
          </a:xfrm>
        </p:spPr>
        <p:txBody>
          <a:bodyPr/>
          <a:lstStyle/>
          <a:p>
            <a:pPr lvl="1"/>
            <a:r>
              <a:rPr lang="nl-BE" dirty="0" smtClean="0"/>
              <a:t>Start </a:t>
            </a:r>
            <a:r>
              <a:rPr lang="nl-BE" dirty="0" err="1" smtClean="0"/>
              <a:t>from</a:t>
            </a:r>
            <a:r>
              <a:rPr lang="nl-BE" dirty="0" smtClean="0"/>
              <a:t> </a:t>
            </a:r>
            <a:r>
              <a:rPr lang="nl-BE" dirty="0" err="1" smtClean="0"/>
              <a:t>regular</a:t>
            </a:r>
            <a:r>
              <a:rPr lang="nl-BE" dirty="0" smtClean="0"/>
              <a:t> </a:t>
            </a:r>
            <a:r>
              <a:rPr lang="nl-BE" dirty="0" err="1" smtClean="0"/>
              <a:t>exercise</a:t>
            </a:r>
            <a:r>
              <a:rPr lang="nl-BE" dirty="0" smtClean="0"/>
              <a:t> </a:t>
            </a:r>
            <a:r>
              <a:rPr lang="nl-BE" dirty="0" err="1" smtClean="0"/>
              <a:t>prescription</a:t>
            </a:r>
            <a:endParaRPr lang="nl-BE" dirty="0" smtClean="0"/>
          </a:p>
          <a:p>
            <a:pPr lvl="2"/>
            <a:r>
              <a:rPr lang="en-US" dirty="0" smtClean="0"/>
              <a:t>150 </a:t>
            </a:r>
            <a:r>
              <a:rPr lang="en-US" dirty="0"/>
              <a:t>min low-to-moderate intense endurance exercise training per week (spread over 3-5 </a:t>
            </a:r>
            <a:r>
              <a:rPr lang="en-US" dirty="0" smtClean="0"/>
              <a:t>days) </a:t>
            </a:r>
            <a:r>
              <a:rPr lang="en-US" dirty="0"/>
              <a:t>for at least 12 weeks</a:t>
            </a:r>
            <a:endParaRPr lang="nl-BE" dirty="0" smtClean="0"/>
          </a:p>
          <a:p>
            <a:pPr lvl="1"/>
            <a:endParaRPr lang="nl-BE" sz="1200" dirty="0"/>
          </a:p>
          <a:p>
            <a:pPr lvl="1"/>
            <a:r>
              <a:rPr lang="nl-BE" dirty="0" smtClean="0"/>
              <a:t>But </a:t>
            </a:r>
            <a:r>
              <a:rPr lang="nl-BE" dirty="0" err="1" smtClean="0"/>
              <a:t>further</a:t>
            </a:r>
            <a:r>
              <a:rPr lang="nl-BE" dirty="0" smtClean="0"/>
              <a:t> </a:t>
            </a:r>
            <a:r>
              <a:rPr lang="nl-BE" dirty="0" err="1" smtClean="0"/>
              <a:t>adjust</a:t>
            </a:r>
            <a:r>
              <a:rPr lang="nl-BE" dirty="0" smtClean="0"/>
              <a:t> </a:t>
            </a:r>
            <a:r>
              <a:rPr lang="nl-BE" dirty="0" err="1" smtClean="0"/>
              <a:t>for</a:t>
            </a:r>
            <a:r>
              <a:rPr lang="nl-BE" dirty="0" smtClean="0"/>
              <a:t>:</a:t>
            </a:r>
            <a:endParaRPr lang="nl-BE" dirty="0"/>
          </a:p>
          <a:p>
            <a:pPr lvl="2"/>
            <a:endParaRPr lang="nl-BE" dirty="0" smtClean="0"/>
          </a:p>
          <a:p>
            <a:pPr lvl="2"/>
            <a:r>
              <a:rPr lang="nl-BE" dirty="0" err="1" smtClean="0"/>
              <a:t>Beta-blocker</a:t>
            </a:r>
            <a:r>
              <a:rPr lang="nl-BE" dirty="0" smtClean="0"/>
              <a:t> intake = </a:t>
            </a:r>
            <a:r>
              <a:rPr lang="nl-BE" dirty="0" err="1" smtClean="0"/>
              <a:t>hypertensive</a:t>
            </a:r>
            <a:endParaRPr lang="nl-BE" dirty="0" smtClean="0"/>
          </a:p>
          <a:p>
            <a:pPr lvl="3"/>
            <a:endParaRPr lang="nl-BE" dirty="0" smtClean="0"/>
          </a:p>
          <a:p>
            <a:pPr lvl="2"/>
            <a:r>
              <a:rPr lang="nl-BE" dirty="0" err="1" smtClean="0"/>
              <a:t>Elevated</a:t>
            </a:r>
            <a:r>
              <a:rPr lang="nl-BE" dirty="0" smtClean="0"/>
              <a:t> </a:t>
            </a:r>
            <a:r>
              <a:rPr lang="nl-BE" dirty="0" err="1" smtClean="0"/>
              <a:t>blood</a:t>
            </a:r>
            <a:r>
              <a:rPr lang="nl-BE" dirty="0" smtClean="0"/>
              <a:t> glucose (T2DM)</a:t>
            </a:r>
          </a:p>
          <a:p>
            <a:pPr lvl="3"/>
            <a:endParaRPr lang="nl-BE" dirty="0" smtClean="0"/>
          </a:p>
          <a:p>
            <a:pPr lvl="2"/>
            <a:r>
              <a:rPr lang="nl-BE" dirty="0" err="1" smtClean="0"/>
              <a:t>Statin</a:t>
            </a:r>
            <a:r>
              <a:rPr lang="nl-BE" dirty="0" smtClean="0"/>
              <a:t> intake = </a:t>
            </a:r>
            <a:r>
              <a:rPr lang="nl-BE" dirty="0" err="1" smtClean="0"/>
              <a:t>dyslipidemic</a:t>
            </a:r>
            <a:endParaRPr lang="nl-BE" dirty="0" smtClean="0"/>
          </a:p>
        </p:txBody>
      </p:sp>
    </p:spTree>
    <p:extLst>
      <p:ext uri="{BB962C8B-B14F-4D97-AF65-F5344CB8AC3E}">
        <p14:creationId xmlns:p14="http://schemas.microsoft.com/office/powerpoint/2010/main" val="29405550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4762"/>
            <a:ext cx="10515600" cy="1325563"/>
          </a:xfrm>
        </p:spPr>
        <p:txBody>
          <a:bodyPr/>
          <a:lstStyle/>
          <a:p>
            <a:r>
              <a:rPr lang="nl-BE" dirty="0" smtClean="0"/>
              <a:t>Blood </a:t>
            </a:r>
            <a:r>
              <a:rPr lang="nl-BE" dirty="0" err="1" smtClean="0"/>
              <a:t>pressure</a:t>
            </a:r>
            <a:r>
              <a:rPr lang="nl-BE" dirty="0" smtClean="0"/>
              <a:t> </a:t>
            </a:r>
            <a:r>
              <a:rPr lang="nl-BE" dirty="0" err="1" smtClean="0"/>
              <a:t>reduction</a:t>
            </a:r>
            <a:r>
              <a:rPr lang="nl-BE" dirty="0" smtClean="0"/>
              <a:t> (</a:t>
            </a:r>
            <a:r>
              <a:rPr lang="nl-BE" dirty="0" err="1" smtClean="0"/>
              <a:t>hypertension</a:t>
            </a:r>
            <a:r>
              <a:rPr lang="nl-BE" dirty="0" smtClean="0"/>
              <a:t>)</a:t>
            </a:r>
            <a:endParaRPr lang="nl-BE" dirty="0"/>
          </a:p>
        </p:txBody>
      </p:sp>
      <p:pic>
        <p:nvPicPr>
          <p:cNvPr id="5" name="Afbeelding 4"/>
          <p:cNvPicPr>
            <a:picLocks noChangeAspect="1"/>
          </p:cNvPicPr>
          <p:nvPr/>
        </p:nvPicPr>
        <p:blipFill>
          <a:blip r:embed="rId2"/>
          <a:stretch>
            <a:fillRect/>
          </a:stretch>
        </p:blipFill>
        <p:spPr>
          <a:xfrm>
            <a:off x="22300" y="6677285"/>
            <a:ext cx="2516113" cy="180715"/>
          </a:xfrm>
          <a:prstGeom prst="rect">
            <a:avLst/>
          </a:prstGeom>
        </p:spPr>
      </p:pic>
      <p:grpSp>
        <p:nvGrpSpPr>
          <p:cNvPr id="7" name="Group 4"/>
          <p:cNvGrpSpPr>
            <a:grpSpLocks noChangeAspect="1"/>
          </p:cNvGrpSpPr>
          <p:nvPr/>
        </p:nvGrpSpPr>
        <p:grpSpPr bwMode="auto">
          <a:xfrm>
            <a:off x="3180819" y="2485034"/>
            <a:ext cx="7115175" cy="749300"/>
            <a:chOff x="639" y="1924"/>
            <a:chExt cx="4482" cy="472"/>
          </a:xfrm>
        </p:grpSpPr>
        <p:sp>
          <p:nvSpPr>
            <p:cNvPr id="9" name="AutoShape 3"/>
            <p:cNvSpPr>
              <a:spLocks noChangeAspect="1" noChangeArrowheads="1" noTextEdit="1"/>
            </p:cNvSpPr>
            <p:nvPr/>
          </p:nvSpPr>
          <p:spPr bwMode="auto">
            <a:xfrm>
              <a:off x="639" y="1924"/>
              <a:ext cx="4482" cy="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2293"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39" y="1924"/>
              <a:ext cx="4486"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8"/>
          <p:cNvGrpSpPr>
            <a:grpSpLocks noChangeAspect="1"/>
          </p:cNvGrpSpPr>
          <p:nvPr/>
        </p:nvGrpSpPr>
        <p:grpSpPr bwMode="auto">
          <a:xfrm>
            <a:off x="3268150" y="3243663"/>
            <a:ext cx="6997700" cy="819150"/>
            <a:chOff x="676" y="1902"/>
            <a:chExt cx="4408" cy="516"/>
          </a:xfrm>
        </p:grpSpPr>
        <p:sp>
          <p:nvSpPr>
            <p:cNvPr id="13" name="AutoShape 7"/>
            <p:cNvSpPr>
              <a:spLocks noChangeAspect="1" noChangeArrowheads="1" noTextEdit="1"/>
            </p:cNvSpPr>
            <p:nvPr/>
          </p:nvSpPr>
          <p:spPr bwMode="auto">
            <a:xfrm>
              <a:off x="676" y="1902"/>
              <a:ext cx="4408"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2297"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76" y="1902"/>
              <a:ext cx="4412"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12"/>
          <p:cNvGrpSpPr>
            <a:grpSpLocks noChangeAspect="1"/>
          </p:cNvGrpSpPr>
          <p:nvPr/>
        </p:nvGrpSpPr>
        <p:grpSpPr bwMode="auto">
          <a:xfrm>
            <a:off x="3251524" y="4056926"/>
            <a:ext cx="6997700" cy="819150"/>
            <a:chOff x="676" y="1902"/>
            <a:chExt cx="4408" cy="516"/>
          </a:xfrm>
        </p:grpSpPr>
        <p:sp>
          <p:nvSpPr>
            <p:cNvPr id="16" name="AutoShape 11"/>
            <p:cNvSpPr>
              <a:spLocks noChangeAspect="1" noChangeArrowheads="1" noTextEdit="1"/>
            </p:cNvSpPr>
            <p:nvPr/>
          </p:nvSpPr>
          <p:spPr bwMode="auto">
            <a:xfrm>
              <a:off x="676" y="1902"/>
              <a:ext cx="4408"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2301" name="Picture 1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76" y="1902"/>
              <a:ext cx="4412"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Group 16"/>
          <p:cNvGrpSpPr>
            <a:grpSpLocks noChangeAspect="1"/>
          </p:cNvGrpSpPr>
          <p:nvPr/>
        </p:nvGrpSpPr>
        <p:grpSpPr bwMode="auto">
          <a:xfrm>
            <a:off x="3246509" y="4881700"/>
            <a:ext cx="7021513" cy="777875"/>
            <a:chOff x="686" y="2712"/>
            <a:chExt cx="4423" cy="490"/>
          </a:xfrm>
        </p:grpSpPr>
        <p:sp>
          <p:nvSpPr>
            <p:cNvPr id="19" name="AutoShape 15"/>
            <p:cNvSpPr>
              <a:spLocks noChangeAspect="1" noChangeArrowheads="1" noTextEdit="1"/>
            </p:cNvSpPr>
            <p:nvPr/>
          </p:nvSpPr>
          <p:spPr bwMode="auto">
            <a:xfrm>
              <a:off x="686" y="2712"/>
              <a:ext cx="4423"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2305" name="Picture 17"/>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86" y="2712"/>
              <a:ext cx="4427"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Group 20"/>
          <p:cNvGrpSpPr>
            <a:grpSpLocks noChangeAspect="1"/>
          </p:cNvGrpSpPr>
          <p:nvPr/>
        </p:nvGrpSpPr>
        <p:grpSpPr bwMode="auto">
          <a:xfrm>
            <a:off x="22300" y="1291295"/>
            <a:ext cx="7091363" cy="904875"/>
            <a:chOff x="204" y="465"/>
            <a:chExt cx="4467" cy="570"/>
          </a:xfrm>
        </p:grpSpPr>
        <p:sp>
          <p:nvSpPr>
            <p:cNvPr id="21" name="AutoShape 19"/>
            <p:cNvSpPr>
              <a:spLocks noChangeAspect="1" noChangeArrowheads="1" noTextEdit="1"/>
            </p:cNvSpPr>
            <p:nvPr/>
          </p:nvSpPr>
          <p:spPr bwMode="auto">
            <a:xfrm>
              <a:off x="204" y="465"/>
              <a:ext cx="4467" cy="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2309" name="Picture 21"/>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204" y="465"/>
              <a:ext cx="4471"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7106" name="Picture 2" descr="Afbeeldingsresultaat voor blood pressure"/>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2252" y="3240684"/>
            <a:ext cx="3116937" cy="2077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1524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lstStyle/>
          <a:p>
            <a:r>
              <a:rPr lang="nl-BE" dirty="0" smtClean="0"/>
              <a:t>Blood </a:t>
            </a:r>
            <a:r>
              <a:rPr lang="nl-BE" dirty="0" err="1" smtClean="0"/>
              <a:t>pressure</a:t>
            </a:r>
            <a:r>
              <a:rPr lang="nl-BE" dirty="0" smtClean="0"/>
              <a:t> </a:t>
            </a:r>
            <a:r>
              <a:rPr lang="nl-BE" dirty="0" err="1" smtClean="0"/>
              <a:t>reduction</a:t>
            </a:r>
            <a:r>
              <a:rPr lang="nl-BE" dirty="0" smtClean="0"/>
              <a:t> (</a:t>
            </a:r>
            <a:r>
              <a:rPr lang="nl-BE" dirty="0" err="1" smtClean="0"/>
              <a:t>hypertension</a:t>
            </a:r>
            <a:r>
              <a:rPr lang="nl-BE" dirty="0" smtClean="0"/>
              <a:t>)</a:t>
            </a:r>
            <a:endParaRPr lang="nl-BE" dirty="0"/>
          </a:p>
        </p:txBody>
      </p:sp>
      <p:pic>
        <p:nvPicPr>
          <p:cNvPr id="5" name="Afbeelding 4"/>
          <p:cNvPicPr>
            <a:picLocks noChangeAspect="1"/>
          </p:cNvPicPr>
          <p:nvPr/>
        </p:nvPicPr>
        <p:blipFill>
          <a:blip r:embed="rId2"/>
          <a:stretch>
            <a:fillRect/>
          </a:stretch>
        </p:blipFill>
        <p:spPr>
          <a:xfrm>
            <a:off x="84059" y="6677285"/>
            <a:ext cx="2516113" cy="180715"/>
          </a:xfrm>
          <a:prstGeom prst="rect">
            <a:avLst/>
          </a:prstGeom>
        </p:spPr>
      </p:pic>
      <p:grpSp>
        <p:nvGrpSpPr>
          <p:cNvPr id="6" name="Group 4"/>
          <p:cNvGrpSpPr>
            <a:grpSpLocks noChangeAspect="1"/>
          </p:cNvGrpSpPr>
          <p:nvPr/>
        </p:nvGrpSpPr>
        <p:grpSpPr bwMode="auto">
          <a:xfrm>
            <a:off x="3778420" y="2108996"/>
            <a:ext cx="6407733" cy="4568289"/>
            <a:chOff x="661" y="578"/>
            <a:chExt cx="4438" cy="3164"/>
          </a:xfrm>
        </p:grpSpPr>
        <p:sp>
          <p:nvSpPr>
            <p:cNvPr id="8" name="AutoShape 3"/>
            <p:cNvSpPr>
              <a:spLocks noChangeAspect="1" noChangeArrowheads="1" noTextEdit="1"/>
            </p:cNvSpPr>
            <p:nvPr/>
          </p:nvSpPr>
          <p:spPr bwMode="auto">
            <a:xfrm>
              <a:off x="661" y="578"/>
              <a:ext cx="4438" cy="3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3317"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61" y="578"/>
              <a:ext cx="4442" cy="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8"/>
          <p:cNvGrpSpPr>
            <a:grpSpLocks noChangeAspect="1"/>
          </p:cNvGrpSpPr>
          <p:nvPr/>
        </p:nvGrpSpPr>
        <p:grpSpPr bwMode="auto">
          <a:xfrm>
            <a:off x="0" y="1275006"/>
            <a:ext cx="7091363" cy="904875"/>
            <a:chOff x="204" y="465"/>
            <a:chExt cx="4467" cy="570"/>
          </a:xfrm>
        </p:grpSpPr>
        <p:sp>
          <p:nvSpPr>
            <p:cNvPr id="12" name="AutoShape 7"/>
            <p:cNvSpPr>
              <a:spLocks noChangeAspect="1" noChangeArrowheads="1" noTextEdit="1"/>
            </p:cNvSpPr>
            <p:nvPr/>
          </p:nvSpPr>
          <p:spPr bwMode="auto">
            <a:xfrm>
              <a:off x="204" y="465"/>
              <a:ext cx="4467" cy="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3321"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4" y="465"/>
              <a:ext cx="4471"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 name="Picture 2" descr="Afbeeldingsresultaat voor blood pressure"/>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2252" y="3240684"/>
            <a:ext cx="3116937" cy="2077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84960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3858" name="Text Box 4"/>
          <p:cNvSpPr txBox="1">
            <a:spLocks noChangeArrowheads="1"/>
          </p:cNvSpPr>
          <p:nvPr/>
        </p:nvSpPr>
        <p:spPr bwMode="auto">
          <a:xfrm>
            <a:off x="0" y="6603440"/>
            <a:ext cx="2710999" cy="246221"/>
          </a:xfrm>
          <a:prstGeom prst="rect">
            <a:avLst/>
          </a:prstGeom>
          <a:noFill/>
          <a:ln w="9525">
            <a:noFill/>
            <a:miter lim="800000"/>
            <a:headEnd/>
            <a:tailEnd/>
          </a:ln>
        </p:spPr>
        <p:txBody>
          <a:bodyPr wrap="none">
            <a:spAutoFit/>
          </a:bodyPr>
          <a:lstStyle/>
          <a:p>
            <a:r>
              <a:rPr lang="nl-BE" sz="1000" dirty="0" err="1">
                <a:cs typeface="ＭＳ Ｐゴシック"/>
              </a:rPr>
              <a:t>Umpierre</a:t>
            </a:r>
            <a:r>
              <a:rPr lang="nl-BE" sz="1000" dirty="0">
                <a:cs typeface="ＭＳ Ｐゴシック"/>
              </a:rPr>
              <a:t> D, et al. </a:t>
            </a:r>
            <a:r>
              <a:rPr lang="nl-BE" sz="1000" dirty="0" err="1">
                <a:cs typeface="ＭＳ Ｐゴシック"/>
              </a:rPr>
              <a:t>Diabetologia</a:t>
            </a:r>
            <a:r>
              <a:rPr lang="nl-BE" sz="1000" dirty="0">
                <a:cs typeface="ＭＳ Ｐゴシック"/>
              </a:rPr>
              <a:t> </a:t>
            </a:r>
            <a:r>
              <a:rPr lang="nl-BE" sz="1000" dirty="0">
                <a:cs typeface="ＭＳ Ｐゴシック"/>
              </a:rPr>
              <a:t>2013; 56: 242-51</a:t>
            </a:r>
            <a:endParaRPr lang="nl-NL" sz="1000" dirty="0">
              <a:cs typeface="ＭＳ Ｐゴシック"/>
            </a:endParaRPr>
          </a:p>
        </p:txBody>
      </p:sp>
      <p:pic>
        <p:nvPicPr>
          <p:cNvPr id="931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3866" y="1738365"/>
            <a:ext cx="6317644" cy="4687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el 2"/>
          <p:cNvSpPr>
            <a:spLocks noGrp="1"/>
          </p:cNvSpPr>
          <p:nvPr>
            <p:ph type="title"/>
          </p:nvPr>
        </p:nvSpPr>
        <p:spPr>
          <a:xfrm>
            <a:off x="0" y="0"/>
            <a:ext cx="11545556" cy="1325563"/>
          </a:xfrm>
        </p:spPr>
        <p:txBody>
          <a:bodyPr/>
          <a:lstStyle/>
          <a:p>
            <a:r>
              <a:rPr lang="nl-BE" dirty="0"/>
              <a:t>Glycaemic control </a:t>
            </a:r>
            <a:r>
              <a:rPr lang="nl-BE" dirty="0" err="1"/>
              <a:t>improvement</a:t>
            </a:r>
            <a:r>
              <a:rPr lang="nl-BE" dirty="0"/>
              <a:t> (type 2 diabetes)</a:t>
            </a:r>
            <a:endParaRPr lang="en-GB" dirty="0"/>
          </a:p>
        </p:txBody>
      </p:sp>
      <p:pic>
        <p:nvPicPr>
          <p:cNvPr id="49158" name="Picture 6" descr="Gerelateerde afbeel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33634"/>
            <a:ext cx="3221422" cy="2143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8592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1353800" cy="1325563"/>
          </a:xfrm>
        </p:spPr>
        <p:txBody>
          <a:bodyPr/>
          <a:lstStyle/>
          <a:p>
            <a:r>
              <a:rPr lang="nl-BE" dirty="0"/>
              <a:t>Glycaemic control </a:t>
            </a:r>
            <a:r>
              <a:rPr lang="nl-BE" dirty="0" err="1"/>
              <a:t>improvement</a:t>
            </a:r>
            <a:r>
              <a:rPr lang="nl-BE" dirty="0"/>
              <a:t> (type 2 diabetes)</a:t>
            </a:r>
            <a:endParaRPr lang="en-GB" dirty="0"/>
          </a:p>
        </p:txBody>
      </p:sp>
      <p:pic>
        <p:nvPicPr>
          <p:cNvPr id="4" name="Afbeelding 3"/>
          <p:cNvPicPr>
            <a:picLocks noChangeAspect="1"/>
          </p:cNvPicPr>
          <p:nvPr/>
        </p:nvPicPr>
        <p:blipFill>
          <a:blip r:embed="rId2"/>
          <a:stretch>
            <a:fillRect/>
          </a:stretch>
        </p:blipFill>
        <p:spPr>
          <a:xfrm>
            <a:off x="0" y="1341385"/>
            <a:ext cx="4072102" cy="955492"/>
          </a:xfrm>
          <a:prstGeom prst="rect">
            <a:avLst/>
          </a:prstGeom>
        </p:spPr>
      </p:pic>
      <p:pic>
        <p:nvPicPr>
          <p:cNvPr id="5" name="Afbeelding 4"/>
          <p:cNvPicPr>
            <a:picLocks noChangeAspect="1"/>
          </p:cNvPicPr>
          <p:nvPr/>
        </p:nvPicPr>
        <p:blipFill>
          <a:blip r:embed="rId3"/>
          <a:stretch>
            <a:fillRect/>
          </a:stretch>
        </p:blipFill>
        <p:spPr>
          <a:xfrm>
            <a:off x="0" y="6701400"/>
            <a:ext cx="1436850" cy="156600"/>
          </a:xfrm>
          <a:prstGeom prst="rect">
            <a:avLst/>
          </a:prstGeom>
        </p:spPr>
      </p:pic>
      <p:grpSp>
        <p:nvGrpSpPr>
          <p:cNvPr id="10" name="Group 8"/>
          <p:cNvGrpSpPr>
            <a:grpSpLocks noChangeAspect="1"/>
          </p:cNvGrpSpPr>
          <p:nvPr/>
        </p:nvGrpSpPr>
        <p:grpSpPr bwMode="auto">
          <a:xfrm>
            <a:off x="3883579" y="2196517"/>
            <a:ext cx="6431111" cy="4316876"/>
            <a:chOff x="521" y="1026"/>
            <a:chExt cx="4292" cy="2881"/>
          </a:xfrm>
        </p:grpSpPr>
        <p:sp>
          <p:nvSpPr>
            <p:cNvPr id="11" name="AutoShape 7"/>
            <p:cNvSpPr>
              <a:spLocks noChangeAspect="1" noChangeArrowheads="1" noTextEdit="1"/>
            </p:cNvSpPr>
            <p:nvPr/>
          </p:nvSpPr>
          <p:spPr bwMode="auto">
            <a:xfrm>
              <a:off x="521" y="1026"/>
              <a:ext cx="4292" cy="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2297"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21" y="1026"/>
              <a:ext cx="4297" cy="2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6" descr="Gerelateerde afbeeld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833634"/>
            <a:ext cx="3221422" cy="2143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8898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10304"/>
            <a:ext cx="10515600" cy="1325563"/>
          </a:xfrm>
        </p:spPr>
        <p:txBody>
          <a:bodyPr/>
          <a:lstStyle/>
          <a:p>
            <a:r>
              <a:rPr lang="nl-BE" dirty="0" smtClean="0"/>
              <a:t>Blood </a:t>
            </a:r>
            <a:r>
              <a:rPr lang="nl-BE" dirty="0" err="1" smtClean="0"/>
              <a:t>lipid</a:t>
            </a:r>
            <a:r>
              <a:rPr lang="nl-BE" dirty="0" smtClean="0"/>
              <a:t> </a:t>
            </a:r>
            <a:r>
              <a:rPr lang="nl-BE" dirty="0" err="1" smtClean="0"/>
              <a:t>improvement</a:t>
            </a:r>
            <a:r>
              <a:rPr lang="nl-BE" dirty="0" smtClean="0"/>
              <a:t> (</a:t>
            </a:r>
            <a:r>
              <a:rPr lang="nl-BE" dirty="0" err="1" smtClean="0"/>
              <a:t>dyslipidemia</a:t>
            </a:r>
            <a:r>
              <a:rPr lang="nl-BE" dirty="0" smtClean="0"/>
              <a:t>)</a:t>
            </a:r>
            <a:endParaRPr lang="nl-BE" dirty="0"/>
          </a:p>
        </p:txBody>
      </p:sp>
      <p:grpSp>
        <p:nvGrpSpPr>
          <p:cNvPr id="6" name="Group 4"/>
          <p:cNvGrpSpPr>
            <a:grpSpLocks noChangeAspect="1"/>
          </p:cNvGrpSpPr>
          <p:nvPr/>
        </p:nvGrpSpPr>
        <p:grpSpPr bwMode="auto">
          <a:xfrm>
            <a:off x="77039" y="1321609"/>
            <a:ext cx="4345491" cy="1075743"/>
            <a:chOff x="836" y="1654"/>
            <a:chExt cx="4088" cy="1012"/>
          </a:xfrm>
        </p:grpSpPr>
        <p:sp>
          <p:nvSpPr>
            <p:cNvPr id="8" name="AutoShape 3"/>
            <p:cNvSpPr>
              <a:spLocks noChangeAspect="1" noChangeArrowheads="1" noTextEdit="1"/>
            </p:cNvSpPr>
            <p:nvPr/>
          </p:nvSpPr>
          <p:spPr bwMode="auto">
            <a:xfrm>
              <a:off x="836" y="1654"/>
              <a:ext cx="4088" cy="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5365"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36" y="1654"/>
              <a:ext cx="409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Afbeelding 8"/>
          <p:cNvPicPr>
            <a:picLocks noChangeAspect="1"/>
          </p:cNvPicPr>
          <p:nvPr/>
        </p:nvPicPr>
        <p:blipFill>
          <a:blip r:embed="rId3"/>
          <a:stretch>
            <a:fillRect/>
          </a:stretch>
        </p:blipFill>
        <p:spPr>
          <a:xfrm>
            <a:off x="77039" y="6678200"/>
            <a:ext cx="1969875" cy="179800"/>
          </a:xfrm>
          <a:prstGeom prst="rect">
            <a:avLst/>
          </a:prstGeom>
        </p:spPr>
      </p:pic>
      <p:grpSp>
        <p:nvGrpSpPr>
          <p:cNvPr id="11" name="Group 8"/>
          <p:cNvGrpSpPr>
            <a:grpSpLocks noChangeAspect="1"/>
          </p:cNvGrpSpPr>
          <p:nvPr/>
        </p:nvGrpSpPr>
        <p:grpSpPr bwMode="auto">
          <a:xfrm>
            <a:off x="6697889" y="1315259"/>
            <a:ext cx="4264025" cy="5536391"/>
            <a:chOff x="1537" y="388"/>
            <a:chExt cx="2686" cy="3544"/>
          </a:xfrm>
        </p:grpSpPr>
        <p:sp>
          <p:nvSpPr>
            <p:cNvPr id="12" name="AutoShape 7"/>
            <p:cNvSpPr>
              <a:spLocks noChangeAspect="1" noChangeArrowheads="1" noTextEdit="1"/>
            </p:cNvSpPr>
            <p:nvPr/>
          </p:nvSpPr>
          <p:spPr bwMode="auto">
            <a:xfrm>
              <a:off x="1537" y="388"/>
              <a:ext cx="2686" cy="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5369"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37" y="388"/>
              <a:ext cx="2690" cy="3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2"/>
          <p:cNvGrpSpPr>
            <a:grpSpLocks noChangeAspect="1"/>
          </p:cNvGrpSpPr>
          <p:nvPr/>
        </p:nvGrpSpPr>
        <p:grpSpPr bwMode="auto">
          <a:xfrm>
            <a:off x="1061976" y="2866269"/>
            <a:ext cx="4311650" cy="2524125"/>
            <a:chOff x="1522" y="1365"/>
            <a:chExt cx="2716" cy="1590"/>
          </a:xfrm>
        </p:grpSpPr>
        <p:sp>
          <p:nvSpPr>
            <p:cNvPr id="15" name="AutoShape 11"/>
            <p:cNvSpPr>
              <a:spLocks noChangeAspect="1" noChangeArrowheads="1" noTextEdit="1"/>
            </p:cNvSpPr>
            <p:nvPr/>
          </p:nvSpPr>
          <p:spPr bwMode="auto">
            <a:xfrm>
              <a:off x="1522" y="1365"/>
              <a:ext cx="2716" cy="1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5373" name="Picture 1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522" y="1365"/>
              <a:ext cx="2720" cy="1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072903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7176"/>
            <a:ext cx="10515600" cy="1325563"/>
          </a:xfrm>
        </p:spPr>
        <p:txBody>
          <a:bodyPr/>
          <a:lstStyle/>
          <a:p>
            <a:r>
              <a:rPr lang="nl-BE" dirty="0" smtClean="0"/>
              <a:t>Case 2</a:t>
            </a:r>
            <a:endParaRPr lang="nl-BE" dirty="0"/>
          </a:p>
        </p:txBody>
      </p:sp>
      <p:sp>
        <p:nvSpPr>
          <p:cNvPr id="3" name="Tijdelijke aanduiding voor inhoud 2"/>
          <p:cNvSpPr>
            <a:spLocks noGrp="1"/>
          </p:cNvSpPr>
          <p:nvPr>
            <p:ph idx="1"/>
          </p:nvPr>
        </p:nvSpPr>
        <p:spPr>
          <a:xfrm>
            <a:off x="549621" y="1332739"/>
            <a:ext cx="8640960" cy="5040560"/>
          </a:xfrm>
        </p:spPr>
        <p:txBody>
          <a:bodyPr>
            <a:noAutofit/>
          </a:bodyPr>
          <a:lstStyle/>
          <a:p>
            <a:pPr marL="0" indent="0" algn="just">
              <a:lnSpc>
                <a:spcPct val="120000"/>
              </a:lnSpc>
              <a:spcBef>
                <a:spcPts val="0"/>
              </a:spcBef>
              <a:buNone/>
            </a:pPr>
            <a:r>
              <a:rPr lang="en-US" sz="1200" b="1" dirty="0">
                <a:ea typeface="Times New Roman"/>
                <a:cs typeface="Times New Roman"/>
              </a:rPr>
              <a:t>INTENSITY</a:t>
            </a:r>
            <a:endParaRPr lang="nl-BE" sz="1200" b="1" dirty="0">
              <a:ea typeface="Times New Roman"/>
              <a:cs typeface="Times New Roman"/>
            </a:endParaRPr>
          </a:p>
          <a:p>
            <a:pPr marL="0" indent="0" algn="just">
              <a:lnSpc>
                <a:spcPct val="120000"/>
              </a:lnSpc>
              <a:spcBef>
                <a:spcPts val="0"/>
              </a:spcBef>
              <a:buNone/>
            </a:pPr>
            <a:r>
              <a:rPr lang="en-US" sz="1200" dirty="0">
                <a:ea typeface="Times New Roman"/>
                <a:cs typeface="Times New Roman"/>
              </a:rPr>
              <a:t>Moderate: HR </a:t>
            </a:r>
            <a:r>
              <a:rPr lang="en-US" sz="1200" dirty="0">
                <a:ea typeface="Times New Roman"/>
                <a:cs typeface="Times New Roman"/>
              </a:rPr>
              <a:t>up to 120 </a:t>
            </a:r>
            <a:r>
              <a:rPr lang="en-US" sz="1200" dirty="0" err="1">
                <a:ea typeface="Times New Roman"/>
                <a:cs typeface="Times New Roman"/>
              </a:rPr>
              <a:t>bts</a:t>
            </a:r>
            <a:r>
              <a:rPr lang="en-US" sz="1200" dirty="0">
                <a:ea typeface="Times New Roman"/>
                <a:cs typeface="Times New Roman"/>
              </a:rPr>
              <a:t>/min, or go higher</a:t>
            </a:r>
            <a:endParaRPr lang="nl-BE" sz="1200" dirty="0">
              <a:ea typeface="Times New Roman"/>
              <a:cs typeface="Times New Roman"/>
            </a:endParaRPr>
          </a:p>
          <a:p>
            <a:pPr marL="0" indent="0" algn="just">
              <a:lnSpc>
                <a:spcPct val="120000"/>
              </a:lnSpc>
              <a:spcBef>
                <a:spcPts val="0"/>
              </a:spcBef>
              <a:buNone/>
            </a:pPr>
            <a:r>
              <a:rPr lang="en-US" sz="1200" dirty="0">
                <a:ea typeface="Times New Roman"/>
                <a:cs typeface="Times New Roman"/>
              </a:rPr>
              <a:t>Good fitness, hypertension. </a:t>
            </a:r>
            <a:endParaRPr lang="en-US" sz="1200" dirty="0">
              <a:ea typeface="Times New Roman"/>
              <a:cs typeface="Times New Roman"/>
            </a:endParaRPr>
          </a:p>
          <a:p>
            <a:pPr marL="400050" lvl="1" indent="0" algn="just">
              <a:lnSpc>
                <a:spcPct val="120000"/>
              </a:lnSpc>
              <a:spcBef>
                <a:spcPts val="0"/>
              </a:spcBef>
              <a:buNone/>
              <a:tabLst>
                <a:tab pos="1190625" algn="l"/>
              </a:tabLst>
            </a:pPr>
            <a:r>
              <a:rPr lang="en-US" sz="1200" dirty="0">
                <a:ea typeface="Times New Roman"/>
                <a:cs typeface="Times New Roman"/>
              </a:rPr>
              <a:t>	</a:t>
            </a:r>
            <a:endParaRPr lang="nl-BE" sz="1200" dirty="0">
              <a:ea typeface="Times New Roman"/>
              <a:cs typeface="Times New Roman"/>
            </a:endParaRPr>
          </a:p>
          <a:p>
            <a:pPr marL="0" indent="0" algn="just">
              <a:lnSpc>
                <a:spcPct val="120000"/>
              </a:lnSpc>
              <a:spcBef>
                <a:spcPts val="0"/>
              </a:spcBef>
              <a:buNone/>
            </a:pPr>
            <a:r>
              <a:rPr lang="en-US" sz="1200" b="1" dirty="0">
                <a:ea typeface="Times New Roman"/>
                <a:cs typeface="Times New Roman"/>
              </a:rPr>
              <a:t>SESSION DURATION</a:t>
            </a:r>
            <a:endParaRPr lang="nl-BE" sz="1200" b="1" dirty="0">
              <a:ea typeface="Times New Roman"/>
              <a:cs typeface="Times New Roman"/>
            </a:endParaRPr>
          </a:p>
          <a:p>
            <a:pPr marL="0" indent="0" algn="just">
              <a:lnSpc>
                <a:spcPct val="120000"/>
              </a:lnSpc>
              <a:spcBef>
                <a:spcPts val="0"/>
              </a:spcBef>
              <a:buNone/>
            </a:pPr>
            <a:r>
              <a:rPr lang="en-US" sz="1200" dirty="0">
                <a:ea typeface="Times New Roman"/>
                <a:cs typeface="Times New Roman"/>
              </a:rPr>
              <a:t>From 30 building up to 60 </a:t>
            </a:r>
            <a:r>
              <a:rPr lang="en-US" sz="1200" dirty="0">
                <a:ea typeface="Times New Roman"/>
                <a:cs typeface="Times New Roman"/>
              </a:rPr>
              <a:t>min</a:t>
            </a:r>
            <a:endParaRPr lang="nl-BE" sz="1200" dirty="0">
              <a:ea typeface="Times New Roman"/>
              <a:cs typeface="Times New Roman"/>
            </a:endParaRPr>
          </a:p>
          <a:p>
            <a:pPr marL="0" indent="0" algn="just">
              <a:lnSpc>
                <a:spcPct val="120000"/>
              </a:lnSpc>
              <a:spcBef>
                <a:spcPts val="0"/>
              </a:spcBef>
              <a:buNone/>
            </a:pPr>
            <a:r>
              <a:rPr lang="en-US" sz="1200" dirty="0">
                <a:ea typeface="Times New Roman"/>
                <a:cs typeface="Times New Roman"/>
              </a:rPr>
              <a:t>Dyslipidemia: a </a:t>
            </a:r>
            <a:r>
              <a:rPr lang="en-US" sz="1200" dirty="0">
                <a:ea typeface="Times New Roman"/>
                <a:cs typeface="Times New Roman"/>
              </a:rPr>
              <a:t>weekly exercise energy expenditure &gt;900 kcal is advised. </a:t>
            </a:r>
            <a:endParaRPr lang="en-US" sz="1200" dirty="0">
              <a:ea typeface="Times New Roman"/>
              <a:cs typeface="Times New Roman"/>
            </a:endParaRPr>
          </a:p>
          <a:p>
            <a:pPr marL="400050" lvl="1" indent="0" algn="just">
              <a:lnSpc>
                <a:spcPct val="120000"/>
              </a:lnSpc>
              <a:spcBef>
                <a:spcPts val="0"/>
              </a:spcBef>
              <a:buNone/>
            </a:pPr>
            <a:r>
              <a:rPr lang="en-US" sz="1200" dirty="0">
                <a:ea typeface="Times New Roman"/>
                <a:cs typeface="Times New Roman"/>
              </a:rPr>
              <a:t> </a:t>
            </a:r>
            <a:endParaRPr lang="nl-BE" sz="1200" dirty="0">
              <a:ea typeface="Times New Roman"/>
              <a:cs typeface="Times New Roman"/>
            </a:endParaRPr>
          </a:p>
          <a:p>
            <a:pPr marL="0" indent="0" algn="just">
              <a:lnSpc>
                <a:spcPct val="120000"/>
              </a:lnSpc>
              <a:spcBef>
                <a:spcPts val="0"/>
              </a:spcBef>
              <a:buNone/>
            </a:pPr>
            <a:r>
              <a:rPr lang="en-US" sz="1200" b="1" dirty="0">
                <a:ea typeface="Times New Roman"/>
                <a:cs typeface="Times New Roman"/>
              </a:rPr>
              <a:t>FREQUENCY</a:t>
            </a:r>
            <a:endParaRPr lang="nl-BE" sz="1200" b="1" dirty="0">
              <a:ea typeface="Times New Roman"/>
              <a:cs typeface="Times New Roman"/>
            </a:endParaRPr>
          </a:p>
          <a:p>
            <a:pPr marL="0" indent="0" algn="just">
              <a:lnSpc>
                <a:spcPct val="120000"/>
              </a:lnSpc>
              <a:spcBef>
                <a:spcPts val="0"/>
              </a:spcBef>
              <a:buNone/>
            </a:pPr>
            <a:r>
              <a:rPr lang="en-US" sz="1200" dirty="0">
                <a:ea typeface="Times New Roman"/>
                <a:cs typeface="Times New Roman"/>
              </a:rPr>
              <a:t>5 </a:t>
            </a:r>
            <a:r>
              <a:rPr lang="en-US" sz="1200" dirty="0">
                <a:ea typeface="Times New Roman"/>
                <a:cs typeface="Times New Roman"/>
              </a:rPr>
              <a:t>days/week</a:t>
            </a:r>
            <a:r>
              <a:rPr lang="nl-BE" sz="1200" dirty="0">
                <a:ea typeface="Times New Roman"/>
                <a:cs typeface="Times New Roman"/>
              </a:rPr>
              <a:t>: </a:t>
            </a:r>
            <a:r>
              <a:rPr lang="en-US" sz="1200" dirty="0">
                <a:ea typeface="Times New Roman"/>
                <a:cs typeface="Times New Roman"/>
              </a:rPr>
              <a:t>The </a:t>
            </a:r>
            <a:r>
              <a:rPr lang="en-US" sz="1200" dirty="0">
                <a:ea typeface="Times New Roman"/>
                <a:cs typeface="Times New Roman"/>
              </a:rPr>
              <a:t>patient </a:t>
            </a:r>
            <a:r>
              <a:rPr lang="en-US" sz="1200" dirty="0">
                <a:ea typeface="Times New Roman"/>
                <a:cs typeface="Times New Roman"/>
              </a:rPr>
              <a:t>suffers from type </a:t>
            </a:r>
            <a:r>
              <a:rPr lang="en-US" sz="1200" dirty="0">
                <a:ea typeface="Times New Roman"/>
                <a:cs typeface="Times New Roman"/>
              </a:rPr>
              <a:t>2 </a:t>
            </a:r>
            <a:r>
              <a:rPr lang="en-US" sz="1200" dirty="0">
                <a:ea typeface="Times New Roman"/>
                <a:cs typeface="Times New Roman"/>
              </a:rPr>
              <a:t>diabetes (T2DM). </a:t>
            </a:r>
            <a:r>
              <a:rPr lang="en-US" sz="1200" dirty="0">
                <a:ea typeface="Times New Roman"/>
                <a:cs typeface="Times New Roman"/>
              </a:rPr>
              <a:t>To lower blood pressure and sufficiently improve glycemic control, daily exercise training is recommended.</a:t>
            </a:r>
            <a:endParaRPr lang="nl-BE" sz="1200" dirty="0">
              <a:ea typeface="Times New Roman"/>
              <a:cs typeface="Times New Roman"/>
            </a:endParaRPr>
          </a:p>
          <a:p>
            <a:pPr marL="0" indent="0" algn="just">
              <a:lnSpc>
                <a:spcPct val="120000"/>
              </a:lnSpc>
              <a:spcBef>
                <a:spcPts val="0"/>
              </a:spcBef>
              <a:buNone/>
            </a:pPr>
            <a:r>
              <a:rPr lang="en-US" sz="1200" dirty="0">
                <a:ea typeface="Times New Roman"/>
                <a:cs typeface="Times New Roman"/>
              </a:rPr>
              <a:t> </a:t>
            </a:r>
            <a:endParaRPr lang="nl-BE" sz="1200" dirty="0">
              <a:ea typeface="Times New Roman"/>
              <a:cs typeface="Times New Roman"/>
            </a:endParaRPr>
          </a:p>
          <a:p>
            <a:pPr marL="0" indent="0" algn="just">
              <a:lnSpc>
                <a:spcPct val="120000"/>
              </a:lnSpc>
              <a:spcBef>
                <a:spcPts val="0"/>
              </a:spcBef>
              <a:buNone/>
            </a:pPr>
            <a:r>
              <a:rPr lang="en-US" sz="1200" b="1" dirty="0">
                <a:ea typeface="Times New Roman"/>
                <a:cs typeface="Times New Roman"/>
              </a:rPr>
              <a:t>MINIMAL PROGRAM DURATION</a:t>
            </a:r>
            <a:endParaRPr lang="nl-BE" sz="1200" b="1" dirty="0">
              <a:ea typeface="Times New Roman"/>
              <a:cs typeface="Times New Roman"/>
            </a:endParaRPr>
          </a:p>
          <a:p>
            <a:pPr marL="0" indent="0" algn="just">
              <a:lnSpc>
                <a:spcPct val="120000"/>
              </a:lnSpc>
              <a:spcBef>
                <a:spcPts val="0"/>
              </a:spcBef>
              <a:buNone/>
            </a:pPr>
            <a:r>
              <a:rPr lang="en-US" sz="1200" dirty="0">
                <a:ea typeface="Times New Roman"/>
                <a:cs typeface="Times New Roman"/>
              </a:rPr>
              <a:t>12 weeks (but actually much longer)</a:t>
            </a:r>
            <a:r>
              <a:rPr lang="nl-BE" sz="1200" dirty="0">
                <a:ea typeface="Times New Roman"/>
                <a:cs typeface="Times New Roman"/>
              </a:rPr>
              <a:t>: </a:t>
            </a:r>
            <a:r>
              <a:rPr lang="en-US" sz="1200" dirty="0">
                <a:ea typeface="Times New Roman"/>
                <a:cs typeface="Times New Roman"/>
              </a:rPr>
              <a:t>For </a:t>
            </a:r>
            <a:r>
              <a:rPr lang="en-US" sz="1200" dirty="0">
                <a:ea typeface="Times New Roman"/>
                <a:cs typeface="Times New Roman"/>
              </a:rPr>
              <a:t>the treatment of </a:t>
            </a:r>
            <a:r>
              <a:rPr lang="en-US" sz="1200" dirty="0">
                <a:ea typeface="Times New Roman"/>
                <a:cs typeface="Times New Roman"/>
              </a:rPr>
              <a:t>dyslipidemia and T2DM prolonged </a:t>
            </a:r>
            <a:r>
              <a:rPr lang="en-US" sz="1200" dirty="0">
                <a:ea typeface="Times New Roman"/>
                <a:cs typeface="Times New Roman"/>
              </a:rPr>
              <a:t>exercise interventions are recommended. </a:t>
            </a:r>
            <a:endParaRPr lang="en-US" sz="1200" dirty="0">
              <a:ea typeface="Times New Roman"/>
              <a:cs typeface="Times New Roman"/>
            </a:endParaRPr>
          </a:p>
          <a:p>
            <a:pPr marL="400050" lvl="1" indent="0" algn="just">
              <a:lnSpc>
                <a:spcPct val="120000"/>
              </a:lnSpc>
              <a:spcBef>
                <a:spcPts val="0"/>
              </a:spcBef>
              <a:buNone/>
            </a:pPr>
            <a:r>
              <a:rPr lang="en-US" sz="1200" dirty="0">
                <a:ea typeface="Times New Roman"/>
                <a:cs typeface="Times New Roman"/>
              </a:rPr>
              <a:t> </a:t>
            </a:r>
            <a:endParaRPr lang="nl-BE" sz="1200" dirty="0">
              <a:ea typeface="Times New Roman"/>
              <a:cs typeface="Times New Roman"/>
            </a:endParaRPr>
          </a:p>
          <a:p>
            <a:pPr marL="0" indent="0" algn="just">
              <a:lnSpc>
                <a:spcPct val="120000"/>
              </a:lnSpc>
              <a:spcBef>
                <a:spcPts val="0"/>
              </a:spcBef>
              <a:buNone/>
            </a:pPr>
            <a:r>
              <a:rPr lang="en-US" sz="1200" b="1" dirty="0">
                <a:ea typeface="Times New Roman"/>
                <a:cs typeface="Times New Roman"/>
              </a:rPr>
              <a:t>STRENGTH TRAINING</a:t>
            </a:r>
            <a:endParaRPr lang="nl-BE" sz="1200" b="1" dirty="0">
              <a:ea typeface="Times New Roman"/>
              <a:cs typeface="Times New Roman"/>
            </a:endParaRPr>
          </a:p>
          <a:p>
            <a:pPr marL="0" indent="0" algn="just">
              <a:lnSpc>
                <a:spcPct val="120000"/>
              </a:lnSpc>
              <a:spcBef>
                <a:spcPts val="0"/>
              </a:spcBef>
              <a:buNone/>
            </a:pPr>
            <a:r>
              <a:rPr lang="en-US" sz="1200" dirty="0">
                <a:ea typeface="Times New Roman"/>
                <a:cs typeface="Times New Roman"/>
              </a:rPr>
              <a:t>Yes: glycemic </a:t>
            </a:r>
            <a:r>
              <a:rPr lang="en-US" sz="1200" dirty="0">
                <a:ea typeface="Times New Roman"/>
                <a:cs typeface="Times New Roman"/>
              </a:rPr>
              <a:t>control is affected significantly by strength training </a:t>
            </a:r>
            <a:r>
              <a:rPr lang="en-US" sz="1200" dirty="0">
                <a:ea typeface="Times New Roman"/>
                <a:cs typeface="Times New Roman"/>
              </a:rPr>
              <a:t>exercises.</a:t>
            </a:r>
            <a:endParaRPr lang="nl-BE" sz="1200" dirty="0">
              <a:ea typeface="Times New Roman"/>
              <a:cs typeface="Times New Roman"/>
            </a:endParaRPr>
          </a:p>
          <a:p>
            <a:pPr marL="0" indent="0" algn="just">
              <a:lnSpc>
                <a:spcPct val="120000"/>
              </a:lnSpc>
              <a:spcBef>
                <a:spcPts val="0"/>
              </a:spcBef>
              <a:buNone/>
            </a:pPr>
            <a:r>
              <a:rPr lang="en-US" sz="1200" dirty="0">
                <a:ea typeface="Times New Roman"/>
                <a:cs typeface="Times New Roman"/>
              </a:rPr>
              <a:t> </a:t>
            </a:r>
            <a:endParaRPr lang="nl-BE" sz="1200" dirty="0">
              <a:ea typeface="Times New Roman"/>
              <a:cs typeface="Times New Roman"/>
            </a:endParaRPr>
          </a:p>
          <a:p>
            <a:pPr marL="0" indent="0" algn="just">
              <a:lnSpc>
                <a:spcPct val="120000"/>
              </a:lnSpc>
              <a:spcBef>
                <a:spcPts val="0"/>
              </a:spcBef>
              <a:buNone/>
            </a:pPr>
            <a:r>
              <a:rPr lang="en-US" sz="1200" b="1" dirty="0">
                <a:ea typeface="Times New Roman"/>
                <a:cs typeface="Times New Roman"/>
              </a:rPr>
              <a:t>ADDITIONAL TRAINING </a:t>
            </a:r>
            <a:r>
              <a:rPr lang="en-US" sz="1200" b="1" dirty="0">
                <a:ea typeface="Times New Roman"/>
                <a:cs typeface="Times New Roman"/>
              </a:rPr>
              <a:t>STRATEGIES</a:t>
            </a:r>
            <a:endParaRPr lang="nl-BE" sz="1200" b="1" dirty="0">
              <a:ea typeface="Times New Roman"/>
              <a:cs typeface="Times New Roman"/>
            </a:endParaRPr>
          </a:p>
          <a:p>
            <a:pPr marL="0" indent="0" algn="just">
              <a:lnSpc>
                <a:spcPct val="120000"/>
              </a:lnSpc>
              <a:spcBef>
                <a:spcPts val="0"/>
              </a:spcBef>
              <a:buNone/>
            </a:pPr>
            <a:r>
              <a:rPr lang="en-US" sz="1200" dirty="0">
                <a:ea typeface="Times New Roman"/>
                <a:cs typeface="Times New Roman"/>
              </a:rPr>
              <a:t>Additional </a:t>
            </a:r>
            <a:r>
              <a:rPr lang="en-US" sz="1200" dirty="0">
                <a:ea typeface="Times New Roman"/>
                <a:cs typeface="Times New Roman"/>
              </a:rPr>
              <a:t>isometric handgrip exercise training is advised to lower blood pressure. </a:t>
            </a:r>
            <a:endParaRPr lang="en-US" sz="1200" i="1" dirty="0">
              <a:ea typeface="Times New Roman"/>
              <a:cs typeface="Times New Roman"/>
            </a:endParaRPr>
          </a:p>
          <a:p>
            <a:pPr marL="0" indent="0" algn="just">
              <a:lnSpc>
                <a:spcPct val="120000"/>
              </a:lnSpc>
              <a:spcBef>
                <a:spcPts val="0"/>
              </a:spcBef>
              <a:buNone/>
            </a:pPr>
            <a:endParaRPr lang="en-US" sz="1200" i="1" dirty="0">
              <a:ea typeface="Times New Roman"/>
              <a:cs typeface="Times New Roman"/>
            </a:endParaRPr>
          </a:p>
          <a:p>
            <a:pPr marL="0" indent="0" algn="just">
              <a:lnSpc>
                <a:spcPct val="120000"/>
              </a:lnSpc>
              <a:spcBef>
                <a:spcPts val="0"/>
              </a:spcBef>
              <a:buNone/>
            </a:pPr>
            <a:r>
              <a:rPr lang="en-US" sz="1200" i="1" dirty="0">
                <a:ea typeface="Times New Roman"/>
                <a:cs typeface="Times New Roman"/>
              </a:rPr>
              <a:t>Potential modifier: choice of antidiabetic drug</a:t>
            </a:r>
            <a:endParaRPr lang="en-US" sz="1200" i="1" dirty="0">
              <a:ea typeface="Times New Roman"/>
              <a:cs typeface="Times New Roman"/>
            </a:endParaRPr>
          </a:p>
        </p:txBody>
      </p:sp>
      <p:pic>
        <p:nvPicPr>
          <p:cNvPr id="4" name="Afbeelding 3"/>
          <p:cNvPicPr>
            <a:picLocks noChangeAspect="1"/>
          </p:cNvPicPr>
          <p:nvPr/>
        </p:nvPicPr>
        <p:blipFill>
          <a:blip r:embed="rId2"/>
          <a:stretch>
            <a:fillRect/>
          </a:stretch>
        </p:blipFill>
        <p:spPr>
          <a:xfrm>
            <a:off x="10052256" y="1430591"/>
            <a:ext cx="2012153" cy="1207292"/>
          </a:xfrm>
          <a:prstGeom prst="rect">
            <a:avLst/>
          </a:prstGeom>
        </p:spPr>
      </p:pic>
    </p:spTree>
    <p:extLst>
      <p:ext uri="{BB962C8B-B14F-4D97-AF65-F5344CB8AC3E}">
        <p14:creationId xmlns:p14="http://schemas.microsoft.com/office/powerpoint/2010/main" val="804338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lstStyle/>
          <a:p>
            <a:r>
              <a:rPr lang="nl-BE" dirty="0" smtClean="0"/>
              <a:t>Case 3</a:t>
            </a:r>
            <a:endParaRPr lang="nl-BE" dirty="0"/>
          </a:p>
        </p:txBody>
      </p:sp>
      <p:sp>
        <p:nvSpPr>
          <p:cNvPr id="3" name="Tijdelijke aanduiding voor inhoud 2"/>
          <p:cNvSpPr>
            <a:spLocks noGrp="1"/>
          </p:cNvSpPr>
          <p:nvPr>
            <p:ph idx="1"/>
          </p:nvPr>
        </p:nvSpPr>
        <p:spPr>
          <a:xfrm>
            <a:off x="479377" y="1442195"/>
            <a:ext cx="8640960" cy="5040560"/>
          </a:xfrm>
        </p:spPr>
        <p:txBody>
          <a:bodyPr>
            <a:normAutofit/>
          </a:bodyPr>
          <a:lstStyle/>
          <a:p>
            <a:pPr marL="0" indent="0">
              <a:buNone/>
            </a:pPr>
            <a:r>
              <a:rPr lang="nl-BE" sz="1800" b="1" dirty="0"/>
              <a:t>Jack</a:t>
            </a:r>
          </a:p>
          <a:p>
            <a:r>
              <a:rPr lang="nl-BE" sz="1800" dirty="0"/>
              <a:t>Age:  70 </a:t>
            </a:r>
            <a:r>
              <a:rPr lang="nl-BE" sz="1800" dirty="0" err="1"/>
              <a:t>years</a:t>
            </a:r>
            <a:endParaRPr lang="nl-BE" sz="1800" dirty="0"/>
          </a:p>
          <a:p>
            <a:r>
              <a:rPr lang="nl-BE" sz="1800" dirty="0"/>
              <a:t>Body </a:t>
            </a:r>
            <a:r>
              <a:rPr lang="nl-BE" sz="1800" dirty="0" err="1"/>
              <a:t>height</a:t>
            </a:r>
            <a:r>
              <a:rPr lang="nl-BE" sz="1800" dirty="0"/>
              <a:t>:  175 cm</a:t>
            </a:r>
          </a:p>
          <a:p>
            <a:r>
              <a:rPr lang="nl-BE" sz="1800" dirty="0"/>
              <a:t>Body </a:t>
            </a:r>
            <a:r>
              <a:rPr lang="nl-BE" sz="1800" dirty="0" err="1"/>
              <a:t>weight</a:t>
            </a:r>
            <a:r>
              <a:rPr lang="nl-BE" sz="1800" dirty="0"/>
              <a:t>:  65 kg</a:t>
            </a:r>
          </a:p>
          <a:p>
            <a:r>
              <a:rPr lang="nl-BE" sz="1800" dirty="0"/>
              <a:t>VO2max:  1050 ml/min (57% of </a:t>
            </a:r>
            <a:r>
              <a:rPr lang="nl-BE" sz="1800" dirty="0" err="1"/>
              <a:t>predicted</a:t>
            </a:r>
            <a:r>
              <a:rPr lang="nl-BE" sz="1800" dirty="0"/>
              <a:t> </a:t>
            </a:r>
            <a:r>
              <a:rPr lang="nl-BE" sz="1800" dirty="0" err="1"/>
              <a:t>normal</a:t>
            </a:r>
            <a:r>
              <a:rPr lang="nl-BE" sz="1800" dirty="0"/>
              <a:t> </a:t>
            </a:r>
            <a:r>
              <a:rPr lang="nl-BE" sz="1800" dirty="0" err="1"/>
              <a:t>value</a:t>
            </a:r>
            <a:r>
              <a:rPr lang="nl-BE" sz="1800" dirty="0"/>
              <a:t>)</a:t>
            </a:r>
          </a:p>
          <a:p>
            <a:r>
              <a:rPr lang="nl-BE" sz="1800" dirty="0" err="1"/>
              <a:t>Resting</a:t>
            </a:r>
            <a:r>
              <a:rPr lang="nl-BE" sz="1800" dirty="0"/>
              <a:t> HR: 56 </a:t>
            </a:r>
            <a:r>
              <a:rPr lang="nl-BE" sz="1800" dirty="0" err="1"/>
              <a:t>bts</a:t>
            </a:r>
            <a:r>
              <a:rPr lang="nl-BE" sz="1800" dirty="0"/>
              <a:t>/min</a:t>
            </a:r>
          </a:p>
          <a:p>
            <a:r>
              <a:rPr lang="nl-BE" sz="1800" dirty="0"/>
              <a:t>Peak </a:t>
            </a:r>
            <a:r>
              <a:rPr lang="nl-BE" sz="1800" dirty="0" err="1"/>
              <a:t>exercise</a:t>
            </a:r>
            <a:r>
              <a:rPr lang="nl-BE" sz="1800" dirty="0"/>
              <a:t> HR: 112 </a:t>
            </a:r>
            <a:r>
              <a:rPr lang="nl-BE" sz="1800" dirty="0" err="1"/>
              <a:t>bts</a:t>
            </a:r>
            <a:r>
              <a:rPr lang="nl-BE" sz="1800" dirty="0"/>
              <a:t>/min</a:t>
            </a:r>
          </a:p>
          <a:p>
            <a:r>
              <a:rPr lang="nl-BE" sz="1800" dirty="0"/>
              <a:t>Total cholesterol:  167 mg/dl</a:t>
            </a:r>
          </a:p>
          <a:p>
            <a:r>
              <a:rPr lang="nl-BE" sz="1800" dirty="0"/>
              <a:t>Fasting </a:t>
            </a:r>
            <a:r>
              <a:rPr lang="nl-BE" sz="1800" dirty="0" err="1"/>
              <a:t>glycemia</a:t>
            </a:r>
            <a:r>
              <a:rPr lang="nl-BE" sz="1800" dirty="0"/>
              <a:t>:  89 mg/dl</a:t>
            </a:r>
          </a:p>
          <a:p>
            <a:r>
              <a:rPr lang="nl-BE" sz="1800" dirty="0"/>
              <a:t>Blood </a:t>
            </a:r>
            <a:r>
              <a:rPr lang="nl-BE" sz="1800" dirty="0" err="1"/>
              <a:t>pressure</a:t>
            </a:r>
            <a:r>
              <a:rPr lang="nl-BE" sz="1800" dirty="0"/>
              <a:t>:  135/65 </a:t>
            </a:r>
            <a:r>
              <a:rPr lang="nl-BE" sz="1800" dirty="0" err="1"/>
              <a:t>mmHg</a:t>
            </a:r>
            <a:endParaRPr lang="nl-BE" sz="1800" dirty="0"/>
          </a:p>
          <a:p>
            <a:r>
              <a:rPr lang="nl-BE" sz="1800" dirty="0" err="1"/>
              <a:t>Medication</a:t>
            </a:r>
            <a:r>
              <a:rPr lang="nl-BE" sz="1800" dirty="0"/>
              <a:t> intake: </a:t>
            </a:r>
            <a:r>
              <a:rPr lang="nl-BE" sz="1800" dirty="0" err="1"/>
              <a:t>statin</a:t>
            </a:r>
            <a:r>
              <a:rPr lang="nl-BE" sz="1800" dirty="0"/>
              <a:t>, </a:t>
            </a:r>
            <a:r>
              <a:rPr lang="nl-BE" sz="1800" dirty="0" err="1"/>
              <a:t>beta-blocker</a:t>
            </a:r>
            <a:r>
              <a:rPr lang="nl-BE" sz="1800" dirty="0"/>
              <a:t>, </a:t>
            </a:r>
            <a:r>
              <a:rPr lang="nl-BE" sz="1800" dirty="0" err="1"/>
              <a:t>antiplatelets</a:t>
            </a:r>
            <a:r>
              <a:rPr lang="nl-BE" sz="1800" dirty="0"/>
              <a:t>,…</a:t>
            </a:r>
          </a:p>
          <a:p>
            <a:r>
              <a:rPr lang="nl-BE" sz="1800" dirty="0" err="1"/>
              <a:t>Referred</a:t>
            </a:r>
            <a:r>
              <a:rPr lang="nl-BE" sz="1800" dirty="0"/>
              <a:t> </a:t>
            </a:r>
            <a:r>
              <a:rPr lang="nl-BE" sz="1800" dirty="0" err="1"/>
              <a:t>to</a:t>
            </a:r>
            <a:r>
              <a:rPr lang="nl-BE" sz="1800" dirty="0"/>
              <a:t> </a:t>
            </a:r>
            <a:r>
              <a:rPr lang="nl-BE" sz="1800" dirty="0" err="1"/>
              <a:t>rehabilitation</a:t>
            </a:r>
            <a:r>
              <a:rPr lang="nl-BE" sz="1800" dirty="0"/>
              <a:t> </a:t>
            </a:r>
            <a:r>
              <a:rPr lang="nl-BE" sz="1800" dirty="0" err="1"/>
              <a:t>for</a:t>
            </a:r>
            <a:r>
              <a:rPr lang="nl-BE" sz="1800" dirty="0"/>
              <a:t>: CHF</a:t>
            </a:r>
          </a:p>
          <a:p>
            <a:r>
              <a:rPr lang="nl-BE" sz="1800" dirty="0"/>
              <a:t>Co-</a:t>
            </a:r>
            <a:r>
              <a:rPr lang="nl-BE" sz="1800" dirty="0" err="1"/>
              <a:t>morbidities</a:t>
            </a:r>
            <a:r>
              <a:rPr lang="nl-BE" sz="1800" dirty="0"/>
              <a:t>: </a:t>
            </a:r>
            <a:r>
              <a:rPr lang="nl-BE" sz="1800" dirty="0" err="1"/>
              <a:t>frailty</a:t>
            </a:r>
            <a:r>
              <a:rPr lang="nl-BE" sz="1800" dirty="0"/>
              <a:t>, T1DM</a:t>
            </a:r>
          </a:p>
        </p:txBody>
      </p:sp>
      <p:sp>
        <p:nvSpPr>
          <p:cNvPr id="4" name="Tekstvak 3"/>
          <p:cNvSpPr txBox="1"/>
          <p:nvPr/>
        </p:nvSpPr>
        <p:spPr>
          <a:xfrm>
            <a:off x="7796526" y="3468338"/>
            <a:ext cx="3226268" cy="1754326"/>
          </a:xfrm>
          <a:prstGeom prst="rect">
            <a:avLst/>
          </a:prstGeom>
          <a:noFill/>
        </p:spPr>
        <p:txBody>
          <a:bodyPr wrap="none" rtlCol="0">
            <a:spAutoFit/>
          </a:bodyPr>
          <a:lstStyle/>
          <a:p>
            <a:r>
              <a:rPr lang="nl-BE" b="1" dirty="0" err="1">
                <a:solidFill>
                  <a:srgbClr val="92D050"/>
                </a:solidFill>
              </a:rPr>
              <a:t>Exercise</a:t>
            </a:r>
            <a:r>
              <a:rPr lang="nl-BE" b="1" dirty="0">
                <a:solidFill>
                  <a:srgbClr val="92D050"/>
                </a:solidFill>
              </a:rPr>
              <a:t> </a:t>
            </a:r>
            <a:r>
              <a:rPr lang="nl-BE" b="1" dirty="0" err="1">
                <a:solidFill>
                  <a:srgbClr val="92D050"/>
                </a:solidFill>
              </a:rPr>
              <a:t>intensity</a:t>
            </a:r>
            <a:r>
              <a:rPr lang="nl-BE" b="1" dirty="0">
                <a:solidFill>
                  <a:srgbClr val="92D050"/>
                </a:solidFill>
              </a:rPr>
              <a:t> (</a:t>
            </a:r>
            <a:r>
              <a:rPr lang="nl-BE" b="1" dirty="0" err="1">
                <a:solidFill>
                  <a:srgbClr val="92D050"/>
                </a:solidFill>
              </a:rPr>
              <a:t>based</a:t>
            </a:r>
            <a:r>
              <a:rPr lang="nl-BE" b="1" dirty="0">
                <a:solidFill>
                  <a:srgbClr val="92D050"/>
                </a:solidFill>
              </a:rPr>
              <a:t> on HR)</a:t>
            </a:r>
          </a:p>
          <a:p>
            <a:r>
              <a:rPr lang="nl-BE" b="1" dirty="0" err="1">
                <a:solidFill>
                  <a:srgbClr val="92D050"/>
                </a:solidFill>
              </a:rPr>
              <a:t>Exercise</a:t>
            </a:r>
            <a:r>
              <a:rPr lang="nl-BE" b="1" dirty="0">
                <a:solidFill>
                  <a:srgbClr val="92D050"/>
                </a:solidFill>
              </a:rPr>
              <a:t> </a:t>
            </a:r>
            <a:r>
              <a:rPr lang="nl-BE" b="1" dirty="0" err="1">
                <a:solidFill>
                  <a:srgbClr val="92D050"/>
                </a:solidFill>
              </a:rPr>
              <a:t>session</a:t>
            </a:r>
            <a:r>
              <a:rPr lang="nl-BE" b="1" dirty="0">
                <a:solidFill>
                  <a:srgbClr val="92D050"/>
                </a:solidFill>
              </a:rPr>
              <a:t> </a:t>
            </a:r>
            <a:r>
              <a:rPr lang="nl-BE" b="1" dirty="0" err="1">
                <a:solidFill>
                  <a:srgbClr val="92D050"/>
                </a:solidFill>
              </a:rPr>
              <a:t>duration</a:t>
            </a:r>
            <a:endParaRPr lang="nl-BE" b="1" dirty="0">
              <a:solidFill>
                <a:srgbClr val="92D050"/>
              </a:solidFill>
            </a:endParaRPr>
          </a:p>
          <a:p>
            <a:r>
              <a:rPr lang="nl-BE" b="1" dirty="0" err="1">
                <a:solidFill>
                  <a:srgbClr val="92D050"/>
                </a:solidFill>
              </a:rPr>
              <a:t>Exercise</a:t>
            </a:r>
            <a:r>
              <a:rPr lang="nl-BE" b="1" dirty="0">
                <a:solidFill>
                  <a:srgbClr val="92D050"/>
                </a:solidFill>
              </a:rPr>
              <a:t> </a:t>
            </a:r>
            <a:r>
              <a:rPr lang="nl-BE" b="1" dirty="0" err="1">
                <a:solidFill>
                  <a:srgbClr val="92D050"/>
                </a:solidFill>
              </a:rPr>
              <a:t>frequency</a:t>
            </a:r>
            <a:endParaRPr lang="nl-BE" b="1" dirty="0">
              <a:solidFill>
                <a:srgbClr val="92D050"/>
              </a:solidFill>
            </a:endParaRPr>
          </a:p>
          <a:p>
            <a:r>
              <a:rPr lang="nl-BE" b="1" dirty="0" err="1">
                <a:solidFill>
                  <a:srgbClr val="92D050"/>
                </a:solidFill>
              </a:rPr>
              <a:t>Minimal</a:t>
            </a:r>
            <a:r>
              <a:rPr lang="nl-BE" b="1" dirty="0">
                <a:solidFill>
                  <a:srgbClr val="92D050"/>
                </a:solidFill>
              </a:rPr>
              <a:t> program </a:t>
            </a:r>
            <a:r>
              <a:rPr lang="nl-BE" b="1" dirty="0" err="1">
                <a:solidFill>
                  <a:srgbClr val="92D050"/>
                </a:solidFill>
              </a:rPr>
              <a:t>duration</a:t>
            </a:r>
            <a:endParaRPr lang="nl-BE" b="1" dirty="0">
              <a:solidFill>
                <a:srgbClr val="92D050"/>
              </a:solidFill>
            </a:endParaRPr>
          </a:p>
          <a:p>
            <a:r>
              <a:rPr lang="nl-BE" b="1" dirty="0" err="1">
                <a:solidFill>
                  <a:srgbClr val="92D050"/>
                </a:solidFill>
              </a:rPr>
              <a:t>Addition</a:t>
            </a:r>
            <a:r>
              <a:rPr lang="nl-BE" b="1" dirty="0">
                <a:solidFill>
                  <a:srgbClr val="92D050"/>
                </a:solidFill>
              </a:rPr>
              <a:t> of </a:t>
            </a:r>
            <a:r>
              <a:rPr lang="nl-BE" b="1" dirty="0" err="1">
                <a:solidFill>
                  <a:srgbClr val="92D050"/>
                </a:solidFill>
              </a:rPr>
              <a:t>strength</a:t>
            </a:r>
            <a:r>
              <a:rPr lang="nl-BE" b="1" dirty="0">
                <a:solidFill>
                  <a:srgbClr val="92D050"/>
                </a:solidFill>
              </a:rPr>
              <a:t> training?</a:t>
            </a:r>
          </a:p>
          <a:p>
            <a:r>
              <a:rPr lang="nl-BE" b="1" dirty="0" err="1">
                <a:solidFill>
                  <a:srgbClr val="92D050"/>
                </a:solidFill>
              </a:rPr>
              <a:t>Additional</a:t>
            </a:r>
            <a:r>
              <a:rPr lang="nl-BE" b="1" dirty="0">
                <a:solidFill>
                  <a:srgbClr val="92D050"/>
                </a:solidFill>
              </a:rPr>
              <a:t> </a:t>
            </a:r>
            <a:r>
              <a:rPr lang="nl-BE" b="1" dirty="0" err="1">
                <a:solidFill>
                  <a:srgbClr val="92D050"/>
                </a:solidFill>
              </a:rPr>
              <a:t>exercise</a:t>
            </a:r>
            <a:r>
              <a:rPr lang="nl-BE" b="1" dirty="0">
                <a:solidFill>
                  <a:srgbClr val="92D050"/>
                </a:solidFill>
              </a:rPr>
              <a:t> types?</a:t>
            </a:r>
            <a:endParaRPr lang="nl-BE" b="1" dirty="0">
              <a:solidFill>
                <a:srgbClr val="92D050"/>
              </a:solidFill>
            </a:endParaRPr>
          </a:p>
        </p:txBody>
      </p:sp>
      <p:pic>
        <p:nvPicPr>
          <p:cNvPr id="3074" name="Picture 2" descr="Afbeeldingsresultaat voor older man"/>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289374" y="1377656"/>
            <a:ext cx="1661925" cy="1290762"/>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Afbeeldingsresultaat voor minion going crazy"/>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884184" y="5526593"/>
            <a:ext cx="1307815" cy="1331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66556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normAutofit/>
          </a:bodyPr>
          <a:lstStyle/>
          <a:p>
            <a:r>
              <a:rPr lang="nl-BE" dirty="0" smtClean="0"/>
              <a:t>Case 3</a:t>
            </a:r>
            <a:endParaRPr lang="nl-BE" dirty="0"/>
          </a:p>
        </p:txBody>
      </p:sp>
      <p:sp>
        <p:nvSpPr>
          <p:cNvPr id="3" name="Tijdelijke aanduiding voor inhoud 2"/>
          <p:cNvSpPr>
            <a:spLocks noGrp="1"/>
          </p:cNvSpPr>
          <p:nvPr>
            <p:ph idx="1"/>
          </p:nvPr>
        </p:nvSpPr>
        <p:spPr>
          <a:xfrm>
            <a:off x="624322" y="1499903"/>
            <a:ext cx="8640960" cy="5040560"/>
          </a:xfrm>
        </p:spPr>
        <p:txBody>
          <a:bodyPr/>
          <a:lstStyle/>
          <a:p>
            <a:pPr lvl="1"/>
            <a:r>
              <a:rPr lang="nl-BE" dirty="0" smtClean="0"/>
              <a:t>Start </a:t>
            </a:r>
            <a:r>
              <a:rPr lang="nl-BE" dirty="0" err="1" smtClean="0"/>
              <a:t>from</a:t>
            </a:r>
            <a:r>
              <a:rPr lang="nl-BE" dirty="0" smtClean="0"/>
              <a:t> </a:t>
            </a:r>
            <a:r>
              <a:rPr lang="nl-BE" dirty="0" err="1" smtClean="0"/>
              <a:t>regular</a:t>
            </a:r>
            <a:r>
              <a:rPr lang="nl-BE" dirty="0" smtClean="0"/>
              <a:t> </a:t>
            </a:r>
            <a:r>
              <a:rPr lang="nl-BE" dirty="0" err="1" smtClean="0"/>
              <a:t>exercise</a:t>
            </a:r>
            <a:r>
              <a:rPr lang="nl-BE" dirty="0" smtClean="0"/>
              <a:t> </a:t>
            </a:r>
            <a:r>
              <a:rPr lang="nl-BE" dirty="0" err="1" smtClean="0"/>
              <a:t>prescription</a:t>
            </a:r>
            <a:endParaRPr lang="nl-BE" dirty="0" smtClean="0"/>
          </a:p>
          <a:p>
            <a:pPr lvl="2"/>
            <a:r>
              <a:rPr lang="en-US" dirty="0" smtClean="0"/>
              <a:t>150 </a:t>
            </a:r>
            <a:r>
              <a:rPr lang="en-US" dirty="0"/>
              <a:t>min low-to-moderate intense endurance exercise training per week (spread over 3-5 </a:t>
            </a:r>
            <a:r>
              <a:rPr lang="en-US" dirty="0" smtClean="0"/>
              <a:t>days) </a:t>
            </a:r>
            <a:r>
              <a:rPr lang="en-US" dirty="0"/>
              <a:t>for at least 12 weeks</a:t>
            </a:r>
            <a:endParaRPr lang="nl-BE" dirty="0" smtClean="0"/>
          </a:p>
          <a:p>
            <a:pPr lvl="1"/>
            <a:endParaRPr lang="nl-BE" sz="1800" dirty="0"/>
          </a:p>
          <a:p>
            <a:pPr lvl="1"/>
            <a:r>
              <a:rPr lang="nl-BE" dirty="0" smtClean="0"/>
              <a:t>But </a:t>
            </a:r>
            <a:r>
              <a:rPr lang="nl-BE" dirty="0" err="1" smtClean="0"/>
              <a:t>further</a:t>
            </a:r>
            <a:r>
              <a:rPr lang="nl-BE" dirty="0" smtClean="0"/>
              <a:t> </a:t>
            </a:r>
            <a:r>
              <a:rPr lang="nl-BE" dirty="0" err="1" smtClean="0"/>
              <a:t>adjust</a:t>
            </a:r>
            <a:r>
              <a:rPr lang="nl-BE" dirty="0" smtClean="0"/>
              <a:t> </a:t>
            </a:r>
            <a:r>
              <a:rPr lang="nl-BE" dirty="0" err="1" smtClean="0"/>
              <a:t>for</a:t>
            </a:r>
            <a:r>
              <a:rPr lang="nl-BE" dirty="0" smtClean="0"/>
              <a:t>:</a:t>
            </a:r>
            <a:endParaRPr lang="nl-BE" dirty="0"/>
          </a:p>
          <a:p>
            <a:pPr lvl="2"/>
            <a:r>
              <a:rPr lang="nl-BE" dirty="0" smtClean="0"/>
              <a:t>Low </a:t>
            </a:r>
            <a:r>
              <a:rPr lang="nl-BE" dirty="0" err="1" smtClean="0"/>
              <a:t>exercise</a:t>
            </a:r>
            <a:r>
              <a:rPr lang="nl-BE" dirty="0" smtClean="0"/>
              <a:t> </a:t>
            </a:r>
            <a:r>
              <a:rPr lang="nl-BE" dirty="0" err="1" smtClean="0"/>
              <a:t>capacity</a:t>
            </a:r>
            <a:endParaRPr lang="nl-BE" dirty="0" smtClean="0"/>
          </a:p>
          <a:p>
            <a:pPr lvl="3"/>
            <a:r>
              <a:rPr lang="nl-BE" dirty="0" err="1" smtClean="0"/>
              <a:t>Patient</a:t>
            </a:r>
            <a:r>
              <a:rPr lang="nl-BE" dirty="0" smtClean="0"/>
              <a:t> </a:t>
            </a:r>
            <a:r>
              <a:rPr lang="nl-BE" dirty="0" err="1" smtClean="0"/>
              <a:t>needs</a:t>
            </a:r>
            <a:r>
              <a:rPr lang="nl-BE" dirty="0" smtClean="0"/>
              <a:t> </a:t>
            </a:r>
            <a:r>
              <a:rPr lang="nl-BE" dirty="0" err="1" smtClean="0"/>
              <a:t>progression</a:t>
            </a:r>
            <a:endParaRPr lang="nl-BE" dirty="0" smtClean="0"/>
          </a:p>
          <a:p>
            <a:pPr lvl="2"/>
            <a:r>
              <a:rPr lang="nl-BE" dirty="0" err="1" smtClean="0"/>
              <a:t>Beta-blocker</a:t>
            </a:r>
            <a:r>
              <a:rPr lang="nl-BE" dirty="0" smtClean="0"/>
              <a:t> intake </a:t>
            </a:r>
            <a:r>
              <a:rPr lang="nl-BE" dirty="0" err="1" smtClean="0"/>
              <a:t>and</a:t>
            </a:r>
            <a:r>
              <a:rPr lang="nl-BE" dirty="0" smtClean="0"/>
              <a:t> </a:t>
            </a:r>
            <a:r>
              <a:rPr lang="nl-BE" dirty="0" err="1" smtClean="0"/>
              <a:t>statin</a:t>
            </a:r>
            <a:r>
              <a:rPr lang="nl-BE" dirty="0" smtClean="0"/>
              <a:t> intake</a:t>
            </a:r>
          </a:p>
          <a:p>
            <a:pPr lvl="3"/>
            <a:r>
              <a:rPr lang="nl-BE" dirty="0" smtClean="0"/>
              <a:t>Handgrip </a:t>
            </a:r>
            <a:r>
              <a:rPr lang="nl-BE" dirty="0" err="1" smtClean="0"/>
              <a:t>strength</a:t>
            </a:r>
            <a:r>
              <a:rPr lang="nl-BE" dirty="0" smtClean="0"/>
              <a:t> training, </a:t>
            </a:r>
            <a:r>
              <a:rPr lang="nl-BE" dirty="0" err="1" smtClean="0"/>
              <a:t>higher</a:t>
            </a:r>
            <a:r>
              <a:rPr lang="nl-BE" dirty="0" smtClean="0"/>
              <a:t> volume</a:t>
            </a:r>
          </a:p>
          <a:p>
            <a:pPr lvl="2"/>
            <a:r>
              <a:rPr lang="nl-BE" dirty="0" smtClean="0"/>
              <a:t>T1DM</a:t>
            </a:r>
          </a:p>
          <a:p>
            <a:pPr lvl="3"/>
            <a:r>
              <a:rPr lang="nl-BE" dirty="0" err="1" smtClean="0"/>
              <a:t>Consider</a:t>
            </a:r>
            <a:r>
              <a:rPr lang="nl-BE" dirty="0" smtClean="0"/>
              <a:t> </a:t>
            </a:r>
            <a:r>
              <a:rPr lang="nl-BE" dirty="0" err="1" smtClean="0"/>
              <a:t>additional</a:t>
            </a:r>
            <a:r>
              <a:rPr lang="nl-BE" dirty="0" smtClean="0"/>
              <a:t> </a:t>
            </a:r>
            <a:r>
              <a:rPr lang="nl-BE" dirty="0" err="1" smtClean="0"/>
              <a:t>measures</a:t>
            </a:r>
            <a:endParaRPr lang="nl-BE" dirty="0" smtClean="0"/>
          </a:p>
          <a:p>
            <a:pPr lvl="2"/>
            <a:r>
              <a:rPr lang="nl-BE" dirty="0" smtClean="0"/>
              <a:t>CHF</a:t>
            </a:r>
          </a:p>
          <a:p>
            <a:pPr lvl="3"/>
            <a:r>
              <a:rPr lang="nl-BE" dirty="0" smtClean="0"/>
              <a:t>IMT</a:t>
            </a:r>
          </a:p>
          <a:p>
            <a:pPr lvl="2"/>
            <a:r>
              <a:rPr lang="nl-BE" dirty="0" err="1" smtClean="0"/>
              <a:t>Frailty</a:t>
            </a:r>
            <a:endParaRPr lang="nl-BE" dirty="0" smtClean="0"/>
          </a:p>
          <a:p>
            <a:pPr lvl="3"/>
            <a:r>
              <a:rPr lang="nl-BE" dirty="0" err="1" smtClean="0"/>
              <a:t>Strength</a:t>
            </a:r>
            <a:r>
              <a:rPr lang="nl-BE" dirty="0" smtClean="0"/>
              <a:t> training, </a:t>
            </a:r>
            <a:r>
              <a:rPr lang="nl-BE" dirty="0" err="1" smtClean="0"/>
              <a:t>balance</a:t>
            </a:r>
            <a:r>
              <a:rPr lang="nl-BE" dirty="0" smtClean="0"/>
              <a:t> training</a:t>
            </a:r>
          </a:p>
        </p:txBody>
      </p:sp>
    </p:spTree>
    <p:extLst>
      <p:ext uri="{BB962C8B-B14F-4D97-AF65-F5344CB8AC3E}">
        <p14:creationId xmlns:p14="http://schemas.microsoft.com/office/powerpoint/2010/main" val="17496970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lstStyle/>
          <a:p>
            <a:r>
              <a:rPr lang="nl-BE" dirty="0" err="1"/>
              <a:t>E</a:t>
            </a:r>
            <a:r>
              <a:rPr lang="nl-BE" dirty="0" err="1" smtClean="0"/>
              <a:t>xercise</a:t>
            </a:r>
            <a:r>
              <a:rPr lang="nl-BE" dirty="0" smtClean="0"/>
              <a:t> </a:t>
            </a:r>
            <a:r>
              <a:rPr lang="nl-BE" dirty="0" err="1" smtClean="0"/>
              <a:t>for</a:t>
            </a:r>
            <a:r>
              <a:rPr lang="nl-BE" dirty="0" smtClean="0"/>
              <a:t> T1DM</a:t>
            </a:r>
            <a:endParaRPr lang="en-GB" dirty="0"/>
          </a:p>
        </p:txBody>
      </p:sp>
      <p:sp>
        <p:nvSpPr>
          <p:cNvPr id="4" name="Rechthoek 3"/>
          <p:cNvSpPr/>
          <p:nvPr/>
        </p:nvSpPr>
        <p:spPr>
          <a:xfrm>
            <a:off x="0" y="6581001"/>
            <a:ext cx="5094312" cy="276999"/>
          </a:xfrm>
          <a:prstGeom prst="rect">
            <a:avLst/>
          </a:prstGeom>
        </p:spPr>
        <p:txBody>
          <a:bodyPr wrap="square">
            <a:spAutoFit/>
          </a:bodyPr>
          <a:lstStyle/>
          <a:p>
            <a:r>
              <a:rPr lang="en-GB" sz="1200" dirty="0" err="1">
                <a:latin typeface="Source Sans Pro"/>
              </a:rPr>
              <a:t>Codella</a:t>
            </a:r>
            <a:r>
              <a:rPr lang="en-GB" sz="1200" dirty="0">
                <a:latin typeface="Source Sans Pro"/>
              </a:rPr>
              <a:t> R, et al. Acta </a:t>
            </a:r>
            <a:r>
              <a:rPr lang="en-GB" sz="1200" dirty="0" err="1">
                <a:latin typeface="Source Sans Pro"/>
              </a:rPr>
              <a:t>Diabetologica</a:t>
            </a:r>
            <a:r>
              <a:rPr lang="en-GB" sz="1200" dirty="0">
                <a:latin typeface="Source Sans Pro"/>
              </a:rPr>
              <a:t> </a:t>
            </a:r>
            <a:r>
              <a:rPr lang="en-GB" sz="1200" dirty="0">
                <a:latin typeface="Source Sans Pro"/>
              </a:rPr>
              <a:t>2017;54;615-30</a:t>
            </a:r>
            <a:endParaRPr lang="en-GB" sz="1200" dirty="0">
              <a:latin typeface="Source Sans Pro"/>
            </a:endParaRPr>
          </a:p>
        </p:txBody>
      </p:sp>
      <p:grpSp>
        <p:nvGrpSpPr>
          <p:cNvPr id="6" name="Group 4"/>
          <p:cNvGrpSpPr>
            <a:grpSpLocks noChangeAspect="1"/>
          </p:cNvGrpSpPr>
          <p:nvPr/>
        </p:nvGrpSpPr>
        <p:grpSpPr bwMode="auto">
          <a:xfrm>
            <a:off x="2035702" y="1937468"/>
            <a:ext cx="8321562" cy="4430622"/>
            <a:chOff x="968" y="1142"/>
            <a:chExt cx="3824" cy="2036"/>
          </a:xfrm>
        </p:grpSpPr>
        <p:sp>
          <p:nvSpPr>
            <p:cNvPr id="7" name="AutoShape 3"/>
            <p:cNvSpPr>
              <a:spLocks noChangeAspect="1" noChangeArrowheads="1" noTextEdit="1"/>
            </p:cNvSpPr>
            <p:nvPr/>
          </p:nvSpPr>
          <p:spPr bwMode="auto">
            <a:xfrm>
              <a:off x="968" y="1142"/>
              <a:ext cx="3824" cy="2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3077"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68" y="1142"/>
              <a:ext cx="3828" cy="2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284332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lstStyle/>
          <a:p>
            <a:r>
              <a:rPr lang="nl-BE" dirty="0" smtClean="0"/>
              <a:t>IMT </a:t>
            </a:r>
            <a:r>
              <a:rPr lang="nl-BE" dirty="0" err="1" smtClean="0"/>
              <a:t>for</a:t>
            </a:r>
            <a:r>
              <a:rPr lang="nl-BE" dirty="0" smtClean="0"/>
              <a:t> </a:t>
            </a:r>
            <a:r>
              <a:rPr lang="nl-BE" dirty="0" err="1" smtClean="0"/>
              <a:t>heart</a:t>
            </a:r>
            <a:r>
              <a:rPr lang="nl-BE" dirty="0" smtClean="0"/>
              <a:t> failure</a:t>
            </a:r>
            <a:endParaRPr lang="en-GB" dirty="0"/>
          </a:p>
        </p:txBody>
      </p:sp>
      <p:grpSp>
        <p:nvGrpSpPr>
          <p:cNvPr id="5" name="Group 4"/>
          <p:cNvGrpSpPr>
            <a:grpSpLocks noChangeAspect="1"/>
          </p:cNvGrpSpPr>
          <p:nvPr/>
        </p:nvGrpSpPr>
        <p:grpSpPr bwMode="auto">
          <a:xfrm>
            <a:off x="0" y="1334153"/>
            <a:ext cx="3744416" cy="1990975"/>
            <a:chOff x="181" y="475"/>
            <a:chExt cx="4335" cy="2305"/>
          </a:xfrm>
        </p:grpSpPr>
        <p:sp>
          <p:nvSpPr>
            <p:cNvPr id="6" name="AutoShape 3"/>
            <p:cNvSpPr>
              <a:spLocks noChangeAspect="1" noChangeArrowheads="1" noTextEdit="1"/>
            </p:cNvSpPr>
            <p:nvPr/>
          </p:nvSpPr>
          <p:spPr bwMode="auto">
            <a:xfrm>
              <a:off x="181" y="475"/>
              <a:ext cx="4335" cy="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53"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81" y="475"/>
              <a:ext cx="4339" cy="2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8"/>
          <p:cNvGrpSpPr>
            <a:grpSpLocks noChangeAspect="1"/>
          </p:cNvGrpSpPr>
          <p:nvPr/>
        </p:nvGrpSpPr>
        <p:grpSpPr bwMode="auto">
          <a:xfrm>
            <a:off x="8832501" y="2329640"/>
            <a:ext cx="2954601" cy="3716861"/>
            <a:chOff x="2004" y="1058"/>
            <a:chExt cx="1752" cy="2204"/>
          </a:xfrm>
        </p:grpSpPr>
        <p:sp>
          <p:nvSpPr>
            <p:cNvPr id="9" name="AutoShape 7"/>
            <p:cNvSpPr>
              <a:spLocks noChangeAspect="1" noChangeArrowheads="1" noTextEdit="1"/>
            </p:cNvSpPr>
            <p:nvPr/>
          </p:nvSpPr>
          <p:spPr bwMode="auto">
            <a:xfrm>
              <a:off x="2004" y="1058"/>
              <a:ext cx="1752" cy="2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57" name="Picture 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04" y="1058"/>
              <a:ext cx="1756" cy="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12"/>
          <p:cNvGrpSpPr>
            <a:grpSpLocks noChangeAspect="1"/>
          </p:cNvGrpSpPr>
          <p:nvPr/>
        </p:nvGrpSpPr>
        <p:grpSpPr bwMode="auto">
          <a:xfrm>
            <a:off x="5112003" y="2329640"/>
            <a:ext cx="3168352" cy="1817039"/>
            <a:chOff x="1982" y="1645"/>
            <a:chExt cx="1796" cy="1030"/>
          </a:xfrm>
        </p:grpSpPr>
        <p:sp>
          <p:nvSpPr>
            <p:cNvPr id="12" name="AutoShape 11"/>
            <p:cNvSpPr>
              <a:spLocks noChangeAspect="1" noChangeArrowheads="1" noTextEdit="1"/>
            </p:cNvSpPr>
            <p:nvPr/>
          </p:nvSpPr>
          <p:spPr bwMode="auto">
            <a:xfrm>
              <a:off x="1982" y="1645"/>
              <a:ext cx="1796" cy="1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61" name="Picture 1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982" y="1645"/>
              <a:ext cx="1800" cy="1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6"/>
          <p:cNvGrpSpPr>
            <a:grpSpLocks noChangeAspect="1"/>
          </p:cNvGrpSpPr>
          <p:nvPr/>
        </p:nvGrpSpPr>
        <p:grpSpPr bwMode="auto">
          <a:xfrm>
            <a:off x="486920" y="4511710"/>
            <a:ext cx="7651758" cy="1319139"/>
            <a:chOff x="844" y="1809"/>
            <a:chExt cx="4072" cy="702"/>
          </a:xfrm>
        </p:grpSpPr>
        <p:sp>
          <p:nvSpPr>
            <p:cNvPr id="15" name="AutoShape 15"/>
            <p:cNvSpPr>
              <a:spLocks noChangeAspect="1" noChangeArrowheads="1" noTextEdit="1"/>
            </p:cNvSpPr>
            <p:nvPr/>
          </p:nvSpPr>
          <p:spPr bwMode="auto">
            <a:xfrm>
              <a:off x="844" y="1809"/>
              <a:ext cx="4072" cy="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65" name="Picture 17"/>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44" y="1809"/>
              <a:ext cx="4076" cy="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113126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lstStyle/>
          <a:p>
            <a:r>
              <a:rPr lang="nl-BE" dirty="0" smtClean="0"/>
              <a:t>Case 3 </a:t>
            </a:r>
            <a:endParaRPr lang="nl-BE" dirty="0"/>
          </a:p>
        </p:txBody>
      </p:sp>
      <p:sp>
        <p:nvSpPr>
          <p:cNvPr id="3" name="Tijdelijke aanduiding voor inhoud 2"/>
          <p:cNvSpPr>
            <a:spLocks noGrp="1"/>
          </p:cNvSpPr>
          <p:nvPr>
            <p:ph idx="1"/>
          </p:nvPr>
        </p:nvSpPr>
        <p:spPr>
          <a:xfrm>
            <a:off x="579766" y="1522255"/>
            <a:ext cx="8640960" cy="5040560"/>
          </a:xfrm>
        </p:spPr>
        <p:txBody>
          <a:bodyPr>
            <a:noAutofit/>
          </a:bodyPr>
          <a:lstStyle/>
          <a:p>
            <a:pPr marL="0" indent="0">
              <a:spcBef>
                <a:spcPts val="0"/>
              </a:spcBef>
              <a:buNone/>
            </a:pPr>
            <a:r>
              <a:rPr lang="en-US" sz="1300" b="1" dirty="0"/>
              <a:t>INTENSITY</a:t>
            </a:r>
          </a:p>
          <a:p>
            <a:pPr marL="0" indent="0">
              <a:spcBef>
                <a:spcPts val="0"/>
              </a:spcBef>
              <a:buNone/>
            </a:pPr>
            <a:r>
              <a:rPr lang="en-US" sz="1300" dirty="0"/>
              <a:t>Start low, go to moderate: HR up to 89 </a:t>
            </a:r>
            <a:r>
              <a:rPr lang="en-US" sz="1300" dirty="0" err="1"/>
              <a:t>bts</a:t>
            </a:r>
            <a:r>
              <a:rPr lang="en-US" sz="1300" dirty="0"/>
              <a:t>/min</a:t>
            </a:r>
          </a:p>
          <a:p>
            <a:pPr marL="0" indent="0">
              <a:spcBef>
                <a:spcPts val="0"/>
              </a:spcBef>
              <a:buNone/>
            </a:pPr>
            <a:r>
              <a:rPr lang="en-US" sz="1300" dirty="0"/>
              <a:t>Due to deconditioning, it may be relevant to start at a lower exercise intensity but reach the target exercise intensity as soon as possible. </a:t>
            </a:r>
          </a:p>
          <a:p>
            <a:pPr marL="0" indent="0">
              <a:spcBef>
                <a:spcPts val="0"/>
              </a:spcBef>
              <a:buNone/>
            </a:pPr>
            <a:endParaRPr lang="en-US" sz="1100" dirty="0"/>
          </a:p>
          <a:p>
            <a:pPr marL="0" indent="0">
              <a:spcBef>
                <a:spcPts val="0"/>
              </a:spcBef>
              <a:buNone/>
            </a:pPr>
            <a:r>
              <a:rPr lang="en-US" sz="1300" b="1" dirty="0"/>
              <a:t>SESSION DURATION</a:t>
            </a:r>
          </a:p>
          <a:p>
            <a:pPr marL="0" indent="0">
              <a:spcBef>
                <a:spcPts val="0"/>
              </a:spcBef>
              <a:buNone/>
            </a:pPr>
            <a:r>
              <a:rPr lang="en-US" sz="1300" dirty="0"/>
              <a:t>20 up to 60 min: To affect blood lipid profile, a weekly exercise energy expenditure &gt;900 kcal is advised. To achieve this goal exercise duration must be sufficiently long.</a:t>
            </a:r>
          </a:p>
          <a:p>
            <a:pPr>
              <a:spcBef>
                <a:spcPts val="0"/>
              </a:spcBef>
            </a:pPr>
            <a:endParaRPr lang="en-US" sz="1100" dirty="0"/>
          </a:p>
          <a:p>
            <a:pPr marL="0" indent="0">
              <a:spcBef>
                <a:spcPts val="0"/>
              </a:spcBef>
              <a:buNone/>
            </a:pPr>
            <a:r>
              <a:rPr lang="en-US" sz="1300" b="1" dirty="0"/>
              <a:t>FREQUENCY</a:t>
            </a:r>
          </a:p>
          <a:p>
            <a:pPr marL="0" indent="0">
              <a:spcBef>
                <a:spcPts val="0"/>
              </a:spcBef>
              <a:buNone/>
            </a:pPr>
            <a:r>
              <a:rPr lang="en-US" sz="1300" dirty="0"/>
              <a:t>3-5 days/week: The patient needs many different intervention types.</a:t>
            </a:r>
          </a:p>
          <a:p>
            <a:pPr>
              <a:spcBef>
                <a:spcPts val="0"/>
              </a:spcBef>
            </a:pPr>
            <a:endParaRPr lang="en-US" sz="1100" dirty="0"/>
          </a:p>
          <a:p>
            <a:pPr marL="0" indent="0">
              <a:spcBef>
                <a:spcPts val="0"/>
              </a:spcBef>
              <a:buNone/>
            </a:pPr>
            <a:r>
              <a:rPr lang="en-US" sz="1300" b="1" dirty="0"/>
              <a:t>MINIMAL PROGRAM DURATION</a:t>
            </a:r>
          </a:p>
          <a:p>
            <a:pPr marL="0" indent="0">
              <a:spcBef>
                <a:spcPts val="0"/>
              </a:spcBef>
              <a:buNone/>
            </a:pPr>
            <a:r>
              <a:rPr lang="en-US" sz="1300" dirty="0"/>
              <a:t>12 weeks (but actually a lot longer): This patient suffers from CHF: this co-morbidity leads to prolongation of the exercise intervention. It is thus advised to try to elevate daily physical activity level for this period after the in- our out-patient rehabilitation program.</a:t>
            </a:r>
          </a:p>
          <a:p>
            <a:pPr>
              <a:spcBef>
                <a:spcPts val="0"/>
              </a:spcBef>
            </a:pPr>
            <a:endParaRPr lang="en-US" sz="1100" dirty="0"/>
          </a:p>
          <a:p>
            <a:pPr marL="0" indent="0">
              <a:spcBef>
                <a:spcPts val="0"/>
              </a:spcBef>
              <a:buNone/>
            </a:pPr>
            <a:r>
              <a:rPr lang="en-US" sz="1300" b="1" dirty="0"/>
              <a:t>STRENGTH TRAINING</a:t>
            </a:r>
          </a:p>
          <a:p>
            <a:pPr marL="0" indent="0">
              <a:spcBef>
                <a:spcPts val="0"/>
              </a:spcBef>
              <a:buNone/>
            </a:pPr>
            <a:r>
              <a:rPr lang="en-US" sz="1300" dirty="0"/>
              <a:t>Yes, because of frailty. </a:t>
            </a:r>
          </a:p>
          <a:p>
            <a:pPr>
              <a:spcBef>
                <a:spcPts val="0"/>
              </a:spcBef>
            </a:pPr>
            <a:endParaRPr lang="en-US" sz="1100" dirty="0"/>
          </a:p>
          <a:p>
            <a:pPr marL="0" indent="0">
              <a:spcBef>
                <a:spcPts val="0"/>
              </a:spcBef>
              <a:buNone/>
            </a:pPr>
            <a:r>
              <a:rPr lang="en-US" sz="1300" b="1" dirty="0"/>
              <a:t>ADDITIONAL TRAINING STRATEGIES</a:t>
            </a:r>
          </a:p>
          <a:p>
            <a:pPr marL="0" indent="0">
              <a:spcBef>
                <a:spcPts val="0"/>
              </a:spcBef>
              <a:buNone/>
            </a:pPr>
            <a:r>
              <a:rPr lang="en-US" sz="1300" dirty="0"/>
              <a:t>Add inspiratory muscle training (IMT) because CHF is present. Additional isometric handgrip exercise training is advised for the treatment of hypertension. Balance training may be indicated to lower fall risk.</a:t>
            </a:r>
          </a:p>
          <a:p>
            <a:pPr marL="0" indent="0">
              <a:spcBef>
                <a:spcPts val="0"/>
              </a:spcBef>
              <a:buNone/>
            </a:pPr>
            <a:endParaRPr lang="en-US" sz="1300" dirty="0"/>
          </a:p>
          <a:p>
            <a:pPr marL="0" indent="0">
              <a:spcBef>
                <a:spcPts val="0"/>
              </a:spcBef>
              <a:buNone/>
            </a:pPr>
            <a:endParaRPr lang="en-US" sz="1300" dirty="0"/>
          </a:p>
          <a:p>
            <a:pPr marL="0" indent="0">
              <a:spcBef>
                <a:spcPts val="0"/>
              </a:spcBef>
              <a:buNone/>
            </a:pPr>
            <a:r>
              <a:rPr lang="en-US" sz="1300" dirty="0"/>
              <a:t>Additional issues: (re-)consider CHO intake, insulin dose and assessments of blood glucose.</a:t>
            </a:r>
          </a:p>
        </p:txBody>
      </p:sp>
      <p:pic>
        <p:nvPicPr>
          <p:cNvPr id="4" name="Picture 2" descr="Afbeeldingsresultaat voor older man"/>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416886" y="1340892"/>
            <a:ext cx="1661925" cy="1290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9911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Afbeeldingsresultaat voor controvers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7512" y="1476468"/>
            <a:ext cx="7239000" cy="5124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6587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4274"/>
            <a:ext cx="10515600" cy="1325563"/>
          </a:xfrm>
        </p:spPr>
        <p:txBody>
          <a:bodyPr/>
          <a:lstStyle/>
          <a:p>
            <a:r>
              <a:rPr lang="nl-BE" dirty="0" smtClean="0"/>
              <a:t>Controversies in </a:t>
            </a:r>
            <a:r>
              <a:rPr lang="nl-BE" dirty="0" err="1" smtClean="0"/>
              <a:t>cardiovascular</a:t>
            </a:r>
            <a:r>
              <a:rPr lang="nl-BE" dirty="0" smtClean="0"/>
              <a:t> </a:t>
            </a:r>
            <a:r>
              <a:rPr lang="nl-BE" dirty="0" err="1" smtClean="0"/>
              <a:t>rehabilitation</a:t>
            </a:r>
            <a:endParaRPr lang="en-GB" dirty="0"/>
          </a:p>
        </p:txBody>
      </p:sp>
      <p:grpSp>
        <p:nvGrpSpPr>
          <p:cNvPr id="6" name="Group 4"/>
          <p:cNvGrpSpPr>
            <a:grpSpLocks noChangeAspect="1"/>
          </p:cNvGrpSpPr>
          <p:nvPr/>
        </p:nvGrpSpPr>
        <p:grpSpPr bwMode="auto">
          <a:xfrm>
            <a:off x="0" y="1321289"/>
            <a:ext cx="3719154" cy="1538388"/>
            <a:chOff x="1311" y="1511"/>
            <a:chExt cx="3138" cy="1298"/>
          </a:xfrm>
        </p:grpSpPr>
        <p:sp>
          <p:nvSpPr>
            <p:cNvPr id="7" name="AutoShape 3"/>
            <p:cNvSpPr>
              <a:spLocks noChangeAspect="1" noChangeArrowheads="1" noTextEdit="1"/>
            </p:cNvSpPr>
            <p:nvPr/>
          </p:nvSpPr>
          <p:spPr bwMode="auto">
            <a:xfrm>
              <a:off x="1311" y="1511"/>
              <a:ext cx="3138" cy="1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4101"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311" y="1511"/>
              <a:ext cx="3142" cy="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8"/>
          <p:cNvGrpSpPr>
            <a:grpSpLocks noChangeAspect="1"/>
          </p:cNvGrpSpPr>
          <p:nvPr/>
        </p:nvGrpSpPr>
        <p:grpSpPr bwMode="auto">
          <a:xfrm>
            <a:off x="10577512" y="1321289"/>
            <a:ext cx="1552575" cy="723900"/>
            <a:chOff x="2391" y="1932"/>
            <a:chExt cx="978" cy="456"/>
          </a:xfrm>
        </p:grpSpPr>
        <p:sp>
          <p:nvSpPr>
            <p:cNvPr id="10" name="AutoShape 7"/>
            <p:cNvSpPr>
              <a:spLocks noChangeAspect="1" noChangeArrowheads="1" noTextEdit="1"/>
            </p:cNvSpPr>
            <p:nvPr/>
          </p:nvSpPr>
          <p:spPr bwMode="auto">
            <a:xfrm>
              <a:off x="2391" y="1932"/>
              <a:ext cx="978" cy="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4105" name="Picture 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391" y="1932"/>
              <a:ext cx="982"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Rechthoek 13"/>
          <p:cNvSpPr/>
          <p:nvPr/>
        </p:nvSpPr>
        <p:spPr>
          <a:xfrm>
            <a:off x="2939333" y="3416441"/>
            <a:ext cx="6074037" cy="2893100"/>
          </a:xfrm>
          <a:prstGeom prst="rect">
            <a:avLst/>
          </a:prstGeom>
        </p:spPr>
        <p:txBody>
          <a:bodyPr wrap="square">
            <a:spAutoFit/>
          </a:bodyPr>
          <a:lstStyle/>
          <a:p>
            <a:pPr algn="ctr"/>
            <a:r>
              <a:rPr lang="en-GB" sz="2400" dirty="0"/>
              <a:t>‘General </a:t>
            </a:r>
            <a:r>
              <a:rPr lang="en-GB" sz="2400" dirty="0"/>
              <a:t>recommendations for training</a:t>
            </a:r>
          </a:p>
          <a:p>
            <a:pPr algn="ctr"/>
            <a:r>
              <a:rPr lang="en-GB" sz="2400" dirty="0"/>
              <a:t>regimens include using 30–40% of the </a:t>
            </a:r>
            <a:r>
              <a:rPr lang="en-GB" sz="2400" dirty="0"/>
              <a:t>1-repetition maximum </a:t>
            </a:r>
            <a:r>
              <a:rPr lang="en-GB" sz="2400" dirty="0"/>
              <a:t>for the upper body and 40–50% of the </a:t>
            </a:r>
            <a:r>
              <a:rPr lang="en-GB" sz="2400" dirty="0"/>
              <a:t>1-repetition maximum </a:t>
            </a:r>
            <a:r>
              <a:rPr lang="en-GB" sz="2400" dirty="0"/>
              <a:t>for lower body exercises, with 12 to 15 </a:t>
            </a:r>
            <a:r>
              <a:rPr lang="en-GB" sz="2400" dirty="0"/>
              <a:t>repetitions in </a:t>
            </a:r>
            <a:r>
              <a:rPr lang="en-GB" sz="2400" dirty="0"/>
              <a:t>1 set repeated two to three times weekly</a:t>
            </a:r>
            <a:r>
              <a:rPr lang="en-GB" sz="2400" dirty="0"/>
              <a:t>.’</a:t>
            </a:r>
          </a:p>
          <a:p>
            <a:pPr algn="ctr"/>
            <a:endParaRPr lang="nl-BE" sz="2400" dirty="0"/>
          </a:p>
          <a:p>
            <a:pPr algn="ctr"/>
            <a:r>
              <a:rPr lang="nl-BE" sz="1400" dirty="0" err="1"/>
              <a:t>Piepoli</a:t>
            </a:r>
            <a:r>
              <a:rPr lang="nl-BE" sz="1400" dirty="0"/>
              <a:t> MF, et al. </a:t>
            </a:r>
            <a:r>
              <a:rPr lang="nl-BE" sz="1400" dirty="0" err="1"/>
              <a:t>Eur</a:t>
            </a:r>
            <a:r>
              <a:rPr lang="nl-BE" sz="1400" dirty="0"/>
              <a:t> </a:t>
            </a:r>
            <a:r>
              <a:rPr lang="nl-BE" sz="1400" dirty="0" err="1"/>
              <a:t>Heart</a:t>
            </a:r>
            <a:r>
              <a:rPr lang="nl-BE" sz="1400" dirty="0"/>
              <a:t> J 2010; 31: 1967-76 </a:t>
            </a:r>
            <a:endParaRPr lang="en-GB" sz="1400" dirty="0"/>
          </a:p>
        </p:txBody>
      </p:sp>
    </p:spTree>
    <p:extLst>
      <p:ext uri="{BB962C8B-B14F-4D97-AF65-F5344CB8AC3E}">
        <p14:creationId xmlns:p14="http://schemas.microsoft.com/office/powerpoint/2010/main" val="17573758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p:cNvGrpSpPr>
            <a:grpSpLocks noChangeAspect="1"/>
          </p:cNvGrpSpPr>
          <p:nvPr/>
        </p:nvGrpSpPr>
        <p:grpSpPr bwMode="auto">
          <a:xfrm>
            <a:off x="0" y="1283910"/>
            <a:ext cx="3719154" cy="1538388"/>
            <a:chOff x="1311" y="1511"/>
            <a:chExt cx="3138" cy="1298"/>
          </a:xfrm>
        </p:grpSpPr>
        <p:sp>
          <p:nvSpPr>
            <p:cNvPr id="7" name="AutoShape 3"/>
            <p:cNvSpPr>
              <a:spLocks noChangeAspect="1" noChangeArrowheads="1" noTextEdit="1"/>
            </p:cNvSpPr>
            <p:nvPr/>
          </p:nvSpPr>
          <p:spPr bwMode="auto">
            <a:xfrm>
              <a:off x="1311" y="1511"/>
              <a:ext cx="3138" cy="1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4101"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311" y="1511"/>
              <a:ext cx="3142" cy="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8"/>
          <p:cNvGrpSpPr>
            <a:grpSpLocks noChangeAspect="1"/>
          </p:cNvGrpSpPr>
          <p:nvPr/>
        </p:nvGrpSpPr>
        <p:grpSpPr bwMode="auto">
          <a:xfrm>
            <a:off x="10542846" y="1283910"/>
            <a:ext cx="1552575" cy="723900"/>
            <a:chOff x="2391" y="1932"/>
            <a:chExt cx="978" cy="456"/>
          </a:xfrm>
        </p:grpSpPr>
        <p:sp>
          <p:nvSpPr>
            <p:cNvPr id="10" name="AutoShape 7"/>
            <p:cNvSpPr>
              <a:spLocks noChangeAspect="1" noChangeArrowheads="1" noTextEdit="1"/>
            </p:cNvSpPr>
            <p:nvPr/>
          </p:nvSpPr>
          <p:spPr bwMode="auto">
            <a:xfrm>
              <a:off x="2391" y="1932"/>
              <a:ext cx="978" cy="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4105" name="Picture 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391" y="1932"/>
              <a:ext cx="982"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12"/>
          <p:cNvGrpSpPr>
            <a:grpSpLocks noChangeAspect="1"/>
          </p:cNvGrpSpPr>
          <p:nvPr/>
        </p:nvGrpSpPr>
        <p:grpSpPr bwMode="auto">
          <a:xfrm>
            <a:off x="3339583" y="2667087"/>
            <a:ext cx="5765448" cy="3897067"/>
            <a:chOff x="1291" y="1124"/>
            <a:chExt cx="3129" cy="2115"/>
          </a:xfrm>
        </p:grpSpPr>
        <p:sp>
          <p:nvSpPr>
            <p:cNvPr id="13" name="AutoShape 11"/>
            <p:cNvSpPr>
              <a:spLocks noChangeAspect="1" noChangeArrowheads="1" noTextEdit="1"/>
            </p:cNvSpPr>
            <p:nvPr/>
          </p:nvSpPr>
          <p:spPr bwMode="auto">
            <a:xfrm>
              <a:off x="1340" y="1124"/>
              <a:ext cx="3080" cy="2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4109" name="Picture 1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91" y="1163"/>
              <a:ext cx="3084" cy="2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Rechthoek 2"/>
          <p:cNvSpPr/>
          <p:nvPr/>
        </p:nvSpPr>
        <p:spPr>
          <a:xfrm>
            <a:off x="3702478" y="4277336"/>
            <a:ext cx="5112568" cy="19442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 name="Group 4"/>
          <p:cNvGrpSpPr>
            <a:grpSpLocks noChangeAspect="1"/>
          </p:cNvGrpSpPr>
          <p:nvPr/>
        </p:nvGrpSpPr>
        <p:grpSpPr bwMode="auto">
          <a:xfrm>
            <a:off x="3651924" y="4525988"/>
            <a:ext cx="5178425" cy="798513"/>
            <a:chOff x="1357" y="2436"/>
            <a:chExt cx="3262" cy="503"/>
          </a:xfrm>
        </p:grpSpPr>
        <p:sp>
          <p:nvSpPr>
            <p:cNvPr id="15" name="AutoShape 3"/>
            <p:cNvSpPr>
              <a:spLocks noChangeAspect="1" noChangeArrowheads="1" noTextEdit="1"/>
            </p:cNvSpPr>
            <p:nvPr/>
          </p:nvSpPr>
          <p:spPr bwMode="auto">
            <a:xfrm>
              <a:off x="1357" y="2436"/>
              <a:ext cx="3262"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6" name="Picture 5"/>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357" y="2436"/>
              <a:ext cx="3266"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Group 8"/>
          <p:cNvGrpSpPr>
            <a:grpSpLocks noChangeAspect="1"/>
          </p:cNvGrpSpPr>
          <p:nvPr/>
        </p:nvGrpSpPr>
        <p:grpSpPr bwMode="auto">
          <a:xfrm>
            <a:off x="3708828" y="5570971"/>
            <a:ext cx="5114925" cy="893763"/>
            <a:chOff x="1372" y="3006"/>
            <a:chExt cx="3222" cy="563"/>
          </a:xfrm>
        </p:grpSpPr>
        <p:sp>
          <p:nvSpPr>
            <p:cNvPr id="18" name="AutoShape 7"/>
            <p:cNvSpPr>
              <a:spLocks noChangeAspect="1" noChangeArrowheads="1" noTextEdit="1"/>
            </p:cNvSpPr>
            <p:nvPr/>
          </p:nvSpPr>
          <p:spPr bwMode="auto">
            <a:xfrm>
              <a:off x="1372" y="3006"/>
              <a:ext cx="3222" cy="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9" name="Picture 9"/>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372" y="3006"/>
              <a:ext cx="3226"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Tekstvak 22"/>
          <p:cNvSpPr txBox="1"/>
          <p:nvPr/>
        </p:nvSpPr>
        <p:spPr>
          <a:xfrm>
            <a:off x="0" y="6581001"/>
            <a:ext cx="1855188" cy="276999"/>
          </a:xfrm>
          <a:prstGeom prst="rect">
            <a:avLst/>
          </a:prstGeom>
          <a:noFill/>
        </p:spPr>
        <p:txBody>
          <a:bodyPr wrap="none" rtlCol="0">
            <a:spAutoFit/>
          </a:bodyPr>
          <a:lstStyle/>
          <a:p>
            <a:r>
              <a:rPr lang="nl-BE" sz="1200" dirty="0"/>
              <a:t>2019; E-pub </a:t>
            </a:r>
            <a:r>
              <a:rPr lang="nl-BE" sz="1200" dirty="0" err="1"/>
              <a:t>ahead</a:t>
            </a:r>
            <a:r>
              <a:rPr lang="nl-BE" sz="1200" dirty="0"/>
              <a:t> of print</a:t>
            </a:r>
            <a:endParaRPr lang="en-GB" sz="1200" dirty="0"/>
          </a:p>
        </p:txBody>
      </p:sp>
      <p:sp>
        <p:nvSpPr>
          <p:cNvPr id="20" name="Titel 1"/>
          <p:cNvSpPr>
            <a:spLocks noGrp="1"/>
          </p:cNvSpPr>
          <p:nvPr>
            <p:ph type="title"/>
          </p:nvPr>
        </p:nvSpPr>
        <p:spPr>
          <a:xfrm>
            <a:off x="0" y="-4274"/>
            <a:ext cx="10515600" cy="1325563"/>
          </a:xfrm>
        </p:spPr>
        <p:txBody>
          <a:bodyPr/>
          <a:lstStyle/>
          <a:p>
            <a:r>
              <a:rPr lang="nl-BE" dirty="0" smtClean="0"/>
              <a:t>Controversies in </a:t>
            </a:r>
            <a:r>
              <a:rPr lang="nl-BE" dirty="0" err="1" smtClean="0"/>
              <a:t>cardiovascular</a:t>
            </a:r>
            <a:r>
              <a:rPr lang="nl-BE" dirty="0" smtClean="0"/>
              <a:t> </a:t>
            </a:r>
            <a:r>
              <a:rPr lang="nl-BE" dirty="0" err="1" smtClean="0"/>
              <a:t>rehabilitation</a:t>
            </a:r>
            <a:endParaRPr lang="en-GB" dirty="0"/>
          </a:p>
        </p:txBody>
      </p:sp>
    </p:spTree>
    <p:extLst>
      <p:ext uri="{BB962C8B-B14F-4D97-AF65-F5344CB8AC3E}">
        <p14:creationId xmlns:p14="http://schemas.microsoft.com/office/powerpoint/2010/main" val="41648230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8"/>
          <p:cNvGrpSpPr>
            <a:grpSpLocks noChangeAspect="1"/>
          </p:cNvGrpSpPr>
          <p:nvPr/>
        </p:nvGrpSpPr>
        <p:grpSpPr bwMode="auto">
          <a:xfrm>
            <a:off x="10476901" y="1274851"/>
            <a:ext cx="1552575" cy="723900"/>
            <a:chOff x="2391" y="1932"/>
            <a:chExt cx="978" cy="456"/>
          </a:xfrm>
        </p:grpSpPr>
        <p:sp>
          <p:nvSpPr>
            <p:cNvPr id="4" name="AutoShape 7"/>
            <p:cNvSpPr>
              <a:spLocks noChangeAspect="1" noChangeArrowheads="1" noTextEdit="1"/>
            </p:cNvSpPr>
            <p:nvPr/>
          </p:nvSpPr>
          <p:spPr bwMode="auto">
            <a:xfrm>
              <a:off x="2391" y="1932"/>
              <a:ext cx="978" cy="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 name="Picture 9"/>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391" y="1932"/>
              <a:ext cx="982"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4"/>
          <p:cNvGrpSpPr>
            <a:grpSpLocks noChangeAspect="1"/>
          </p:cNvGrpSpPr>
          <p:nvPr/>
        </p:nvGrpSpPr>
        <p:grpSpPr bwMode="auto">
          <a:xfrm>
            <a:off x="0" y="1274851"/>
            <a:ext cx="3896257" cy="1754412"/>
            <a:chOff x="1281" y="1440"/>
            <a:chExt cx="3198" cy="1440"/>
          </a:xfrm>
        </p:grpSpPr>
        <p:sp>
          <p:nvSpPr>
            <p:cNvPr id="8" name="AutoShape 3"/>
            <p:cNvSpPr>
              <a:spLocks noChangeAspect="1" noChangeArrowheads="1" noTextEdit="1"/>
            </p:cNvSpPr>
            <p:nvPr/>
          </p:nvSpPr>
          <p:spPr bwMode="auto">
            <a:xfrm>
              <a:off x="1281" y="1440"/>
              <a:ext cx="3198"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125"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81" y="1440"/>
              <a:ext cx="3202" cy="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8"/>
          <p:cNvGrpSpPr>
            <a:grpSpLocks noChangeAspect="1"/>
          </p:cNvGrpSpPr>
          <p:nvPr/>
        </p:nvGrpSpPr>
        <p:grpSpPr bwMode="auto">
          <a:xfrm>
            <a:off x="3896257" y="3023553"/>
            <a:ext cx="4480421" cy="3103645"/>
            <a:chOff x="1741" y="1371"/>
            <a:chExt cx="2278" cy="1578"/>
          </a:xfrm>
        </p:grpSpPr>
        <p:sp>
          <p:nvSpPr>
            <p:cNvPr id="11" name="AutoShape 7"/>
            <p:cNvSpPr>
              <a:spLocks noChangeAspect="1" noChangeArrowheads="1" noTextEdit="1"/>
            </p:cNvSpPr>
            <p:nvPr/>
          </p:nvSpPr>
          <p:spPr bwMode="auto">
            <a:xfrm>
              <a:off x="1741" y="1371"/>
              <a:ext cx="2278" cy="1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129"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41" y="1371"/>
              <a:ext cx="2282" cy="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 12"/>
          <p:cNvGrpSpPr>
            <a:grpSpLocks noChangeAspect="1"/>
          </p:cNvGrpSpPr>
          <p:nvPr/>
        </p:nvGrpSpPr>
        <p:grpSpPr bwMode="auto">
          <a:xfrm>
            <a:off x="1948128" y="3087499"/>
            <a:ext cx="8528773" cy="3039699"/>
            <a:chOff x="592" y="1351"/>
            <a:chExt cx="4551" cy="1622"/>
          </a:xfrm>
        </p:grpSpPr>
        <p:sp>
          <p:nvSpPr>
            <p:cNvPr id="14" name="AutoShape 11"/>
            <p:cNvSpPr>
              <a:spLocks noChangeAspect="1" noChangeArrowheads="1" noTextEdit="1"/>
            </p:cNvSpPr>
            <p:nvPr/>
          </p:nvSpPr>
          <p:spPr bwMode="auto">
            <a:xfrm>
              <a:off x="617" y="1351"/>
              <a:ext cx="4526" cy="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133" name="Picture 1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92" y="1351"/>
              <a:ext cx="4530" cy="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ekstvak 8"/>
          <p:cNvSpPr txBox="1"/>
          <p:nvPr/>
        </p:nvSpPr>
        <p:spPr>
          <a:xfrm>
            <a:off x="0" y="6581001"/>
            <a:ext cx="1855188" cy="276999"/>
          </a:xfrm>
          <a:prstGeom prst="rect">
            <a:avLst/>
          </a:prstGeom>
          <a:noFill/>
        </p:spPr>
        <p:txBody>
          <a:bodyPr wrap="none" rtlCol="0">
            <a:spAutoFit/>
          </a:bodyPr>
          <a:lstStyle/>
          <a:p>
            <a:r>
              <a:rPr lang="nl-BE" sz="1200" dirty="0"/>
              <a:t>2019; E-pub </a:t>
            </a:r>
            <a:r>
              <a:rPr lang="nl-BE" sz="1200" dirty="0" err="1"/>
              <a:t>ahead</a:t>
            </a:r>
            <a:r>
              <a:rPr lang="nl-BE" sz="1200" dirty="0"/>
              <a:t> of print</a:t>
            </a:r>
            <a:endParaRPr lang="en-GB" sz="1200" dirty="0"/>
          </a:p>
        </p:txBody>
      </p:sp>
      <p:sp>
        <p:nvSpPr>
          <p:cNvPr id="15" name="Titel 1"/>
          <p:cNvSpPr>
            <a:spLocks noGrp="1"/>
          </p:cNvSpPr>
          <p:nvPr>
            <p:ph type="title"/>
          </p:nvPr>
        </p:nvSpPr>
        <p:spPr>
          <a:xfrm>
            <a:off x="0" y="-4274"/>
            <a:ext cx="10515600" cy="1325563"/>
          </a:xfrm>
        </p:spPr>
        <p:txBody>
          <a:bodyPr/>
          <a:lstStyle/>
          <a:p>
            <a:r>
              <a:rPr lang="nl-BE" dirty="0" smtClean="0"/>
              <a:t>Controversies in </a:t>
            </a:r>
            <a:r>
              <a:rPr lang="nl-BE" dirty="0" err="1" smtClean="0"/>
              <a:t>cardiovascular</a:t>
            </a:r>
            <a:r>
              <a:rPr lang="nl-BE" dirty="0" smtClean="0"/>
              <a:t> </a:t>
            </a:r>
            <a:r>
              <a:rPr lang="nl-BE" dirty="0" err="1" smtClean="0"/>
              <a:t>rehabilitation</a:t>
            </a:r>
            <a:endParaRPr lang="en-GB" dirty="0"/>
          </a:p>
        </p:txBody>
      </p:sp>
    </p:spTree>
    <p:extLst>
      <p:ext uri="{BB962C8B-B14F-4D97-AF65-F5344CB8AC3E}">
        <p14:creationId xmlns:p14="http://schemas.microsoft.com/office/powerpoint/2010/main" val="4044690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0515600" cy="1325563"/>
          </a:xfrm>
        </p:spPr>
        <p:txBody>
          <a:bodyPr/>
          <a:lstStyle/>
          <a:p>
            <a:r>
              <a:rPr lang="nl-BE" dirty="0" err="1" smtClean="0"/>
              <a:t>Conclusions</a:t>
            </a:r>
            <a:endParaRPr lang="nl-BE" dirty="0"/>
          </a:p>
        </p:txBody>
      </p:sp>
      <p:sp>
        <p:nvSpPr>
          <p:cNvPr id="3" name="Tijdelijke aanduiding voor inhoud 2"/>
          <p:cNvSpPr>
            <a:spLocks noGrp="1"/>
          </p:cNvSpPr>
          <p:nvPr>
            <p:ph idx="1"/>
          </p:nvPr>
        </p:nvSpPr>
        <p:spPr>
          <a:xfrm>
            <a:off x="431502" y="1985532"/>
            <a:ext cx="11294924" cy="3168352"/>
          </a:xfrm>
        </p:spPr>
        <p:txBody>
          <a:bodyPr/>
          <a:lstStyle/>
          <a:p>
            <a:r>
              <a:rPr lang="nl-BE" dirty="0" err="1" smtClean="0"/>
              <a:t>Exercise</a:t>
            </a:r>
            <a:r>
              <a:rPr lang="nl-BE" dirty="0" smtClean="0"/>
              <a:t> </a:t>
            </a:r>
            <a:r>
              <a:rPr lang="nl-BE" dirty="0" err="1" smtClean="0"/>
              <a:t>intervention</a:t>
            </a:r>
            <a:r>
              <a:rPr lang="nl-BE" dirty="0" smtClean="0"/>
              <a:t> is potent </a:t>
            </a:r>
            <a:r>
              <a:rPr lang="nl-BE" dirty="0" err="1" smtClean="0"/>
              <a:t>to</a:t>
            </a:r>
            <a:r>
              <a:rPr lang="nl-BE" dirty="0" smtClean="0"/>
              <a:t> </a:t>
            </a:r>
            <a:r>
              <a:rPr lang="nl-BE" dirty="0" err="1" smtClean="0"/>
              <a:t>improve</a:t>
            </a:r>
            <a:r>
              <a:rPr lang="nl-BE" dirty="0" smtClean="0"/>
              <a:t>  CVD risk, but correct </a:t>
            </a:r>
            <a:r>
              <a:rPr lang="nl-BE" dirty="0" err="1" smtClean="0"/>
              <a:t>exercise</a:t>
            </a:r>
            <a:r>
              <a:rPr lang="nl-BE" dirty="0" smtClean="0"/>
              <a:t> </a:t>
            </a:r>
            <a:r>
              <a:rPr lang="nl-BE" dirty="0" err="1" smtClean="0"/>
              <a:t>prescription</a:t>
            </a:r>
            <a:r>
              <a:rPr lang="nl-BE" dirty="0" smtClean="0"/>
              <a:t> is </a:t>
            </a:r>
            <a:r>
              <a:rPr lang="nl-BE" dirty="0" err="1" smtClean="0"/>
              <a:t>mandatory</a:t>
            </a:r>
            <a:r>
              <a:rPr lang="nl-BE" dirty="0" smtClean="0"/>
              <a:t> </a:t>
            </a:r>
            <a:r>
              <a:rPr lang="nl-BE" dirty="0" err="1" smtClean="0"/>
              <a:t>and</a:t>
            </a:r>
            <a:r>
              <a:rPr lang="nl-BE" dirty="0" smtClean="0"/>
              <a:t> </a:t>
            </a:r>
            <a:r>
              <a:rPr lang="nl-BE" dirty="0" err="1" smtClean="0"/>
              <a:t>requires</a:t>
            </a:r>
            <a:r>
              <a:rPr lang="nl-BE" dirty="0" smtClean="0"/>
              <a:t> </a:t>
            </a:r>
            <a:r>
              <a:rPr lang="nl-BE" dirty="0" err="1" smtClean="0"/>
              <a:t>standardisation</a:t>
            </a:r>
            <a:endParaRPr lang="nl-BE" dirty="0"/>
          </a:p>
          <a:p>
            <a:endParaRPr lang="nl-BE" dirty="0" smtClean="0"/>
          </a:p>
          <a:p>
            <a:pPr marL="0" indent="0">
              <a:buNone/>
            </a:pPr>
            <a:endParaRPr lang="nl-BE" dirty="0"/>
          </a:p>
          <a:p>
            <a:r>
              <a:rPr lang="nl-BE" dirty="0" err="1" smtClean="0"/>
              <a:t>Tailor</a:t>
            </a:r>
            <a:r>
              <a:rPr lang="nl-BE" dirty="0" smtClean="0"/>
              <a:t> </a:t>
            </a:r>
            <a:r>
              <a:rPr lang="nl-BE" dirty="0" err="1" smtClean="0"/>
              <a:t>your</a:t>
            </a:r>
            <a:r>
              <a:rPr lang="nl-BE" dirty="0" smtClean="0"/>
              <a:t> </a:t>
            </a:r>
            <a:r>
              <a:rPr lang="nl-BE" dirty="0" err="1" smtClean="0"/>
              <a:t>exercise</a:t>
            </a:r>
            <a:r>
              <a:rPr lang="nl-BE" dirty="0" smtClean="0"/>
              <a:t> </a:t>
            </a:r>
            <a:r>
              <a:rPr lang="nl-BE" dirty="0" err="1" smtClean="0"/>
              <a:t>prescription</a:t>
            </a:r>
            <a:r>
              <a:rPr lang="nl-BE" dirty="0" smtClean="0"/>
              <a:t> </a:t>
            </a:r>
            <a:r>
              <a:rPr lang="nl-BE" dirty="0" err="1" smtClean="0"/>
              <a:t>to</a:t>
            </a:r>
            <a:r>
              <a:rPr lang="nl-BE" dirty="0" smtClean="0"/>
              <a:t> </a:t>
            </a:r>
            <a:r>
              <a:rPr lang="nl-BE" dirty="0" err="1" smtClean="0"/>
              <a:t>every</a:t>
            </a:r>
            <a:r>
              <a:rPr lang="nl-BE" dirty="0" smtClean="0"/>
              <a:t> different </a:t>
            </a:r>
            <a:r>
              <a:rPr lang="nl-BE" dirty="0" err="1" smtClean="0"/>
              <a:t>individual</a:t>
            </a:r>
            <a:r>
              <a:rPr lang="nl-BE" dirty="0" smtClean="0"/>
              <a:t>…but </a:t>
            </a:r>
            <a:r>
              <a:rPr lang="nl-BE" dirty="0" err="1" smtClean="0"/>
              <a:t>be</a:t>
            </a:r>
            <a:r>
              <a:rPr lang="nl-BE" dirty="0" smtClean="0"/>
              <a:t> </a:t>
            </a:r>
            <a:r>
              <a:rPr lang="nl-BE" dirty="0" err="1" smtClean="0"/>
              <a:t>aware</a:t>
            </a:r>
            <a:r>
              <a:rPr lang="nl-BE" dirty="0" smtClean="0"/>
              <a:t> of </a:t>
            </a:r>
            <a:r>
              <a:rPr lang="nl-BE" dirty="0" err="1" smtClean="0"/>
              <a:t>its</a:t>
            </a:r>
            <a:r>
              <a:rPr lang="nl-BE" dirty="0" smtClean="0"/>
              <a:t> </a:t>
            </a:r>
            <a:r>
              <a:rPr lang="nl-BE" dirty="0" err="1" smtClean="0"/>
              <a:t>complexity</a:t>
            </a:r>
            <a:endParaRPr lang="nl-BE" dirty="0" smtClean="0"/>
          </a:p>
        </p:txBody>
      </p:sp>
    </p:spTree>
    <p:extLst>
      <p:ext uri="{BB962C8B-B14F-4D97-AF65-F5344CB8AC3E}">
        <p14:creationId xmlns:p14="http://schemas.microsoft.com/office/powerpoint/2010/main" val="11866950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1775520" y="4553744"/>
            <a:ext cx="8640960" cy="2304256"/>
          </a:xfrm>
        </p:spPr>
        <p:txBody>
          <a:bodyPr/>
          <a:lstStyle/>
          <a:p>
            <a:pPr marL="0" indent="0">
              <a:buNone/>
            </a:pPr>
            <a:endParaRPr lang="nl-BE" sz="1600" dirty="0"/>
          </a:p>
          <a:p>
            <a:pPr marL="0" indent="0" algn="ctr">
              <a:buNone/>
            </a:pPr>
            <a:r>
              <a:rPr lang="nl-BE" sz="1600" dirty="0"/>
              <a:t>Dominique.hansen@uhasselt.be</a:t>
            </a:r>
          </a:p>
          <a:p>
            <a:pPr marL="0" indent="0" algn="ctr">
              <a:buNone/>
            </a:pPr>
            <a:endParaRPr lang="en-GB" sz="1600" dirty="0"/>
          </a:p>
          <a:p>
            <a:pPr marL="0" indent="0" algn="ctr">
              <a:buNone/>
            </a:pPr>
            <a:r>
              <a:rPr lang="en-GB" sz="1600" dirty="0"/>
              <a:t>https</a:t>
            </a:r>
            <a:r>
              <a:rPr lang="en-GB" sz="1600" dirty="0"/>
              <a:t>://</a:t>
            </a:r>
            <a:r>
              <a:rPr lang="en-GB" sz="1600" dirty="0"/>
              <a:t>twitter.com/hansen_phd</a:t>
            </a:r>
          </a:p>
          <a:p>
            <a:pPr marL="0" indent="0" algn="ctr">
              <a:buNone/>
            </a:pPr>
            <a:endParaRPr lang="en-GB" sz="1600" dirty="0"/>
          </a:p>
          <a:p>
            <a:pPr marL="0" indent="0" algn="ctr">
              <a:buNone/>
            </a:pPr>
            <a:r>
              <a:rPr lang="en-GB" sz="1600" dirty="0"/>
              <a:t>https</a:t>
            </a:r>
            <a:r>
              <a:rPr lang="en-GB" sz="1600" dirty="0"/>
              <a:t>://</a:t>
            </a:r>
            <a:r>
              <a:rPr lang="en-GB" sz="1600" dirty="0"/>
              <a:t>www.researchgate.net/profile/Dominique_Hansen2</a:t>
            </a:r>
          </a:p>
          <a:p>
            <a:pPr marL="0" indent="0">
              <a:buNone/>
            </a:pPr>
            <a:endParaRPr lang="en-GB" sz="1600" dirty="0"/>
          </a:p>
        </p:txBody>
      </p:sp>
      <p:pic>
        <p:nvPicPr>
          <p:cNvPr id="18434" name="Picture 2" descr="Afbeeldingsresultaat voor minion thank you atten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6821" y="1617144"/>
            <a:ext cx="5718358" cy="2584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3419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4DB0B76CE105D459F58063C0D0B3831" ma:contentTypeVersion="10" ma:contentTypeDescription="Create a new document." ma:contentTypeScope="" ma:versionID="b5698b635db848892298e7bbf4d8287d">
  <xsd:schema xmlns:xsd="http://www.w3.org/2001/XMLSchema" xmlns:xs="http://www.w3.org/2001/XMLSchema" xmlns:p="http://schemas.microsoft.com/office/2006/metadata/properties" xmlns:ns2="6911e96c-4cc4-42d5-8e43-f93924cf6a05" xmlns:ns3="9c8a2b7b-0bee-4c48-b0a6-23db8982d3bc" targetNamespace="http://schemas.microsoft.com/office/2006/metadata/properties" ma:root="true" ma:fieldsID="81b94e971b6b6ee05a488a6b0e151f68" ns2:_="" ns3:_="">
    <xsd:import namespace="6911e96c-4cc4-42d5-8e43-f93924cf6a05"/>
    <xsd:import namespace="9c8a2b7b-0bee-4c48-b0a6-23db8982d3b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11e96c-4cc4-42d5-8e43-f93924cf6a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c8a2b7b-0bee-4c48-b0a6-23db8982d3b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12ABD9-7F2C-45C1-8EF1-1EF70670A652}">
  <ds:schemaRefs>
    <ds:schemaRef ds:uri="http://schemas.microsoft.com/sharepoint/v3/contenttype/forms"/>
  </ds:schemaRefs>
</ds:datastoreItem>
</file>

<file path=customXml/itemProps2.xml><?xml version="1.0" encoding="utf-8"?>
<ds:datastoreItem xmlns:ds="http://schemas.openxmlformats.org/officeDocument/2006/customXml" ds:itemID="{1AE66003-F09C-4BBA-AA3F-A39ED5EB061E}">
  <ds:schemaRefs>
    <ds:schemaRef ds:uri="6911e96c-4cc4-42d5-8e43-f93924cf6a05"/>
    <ds:schemaRef ds:uri="http://purl.org/dc/terms/"/>
    <ds:schemaRef ds:uri="http://schemas.microsoft.com/office/2006/metadata/properties"/>
    <ds:schemaRef ds:uri="http://schemas.microsoft.com/office/2006/documentManagement/types"/>
    <ds:schemaRef ds:uri="http://purl.org/dc/elements/1.1/"/>
    <ds:schemaRef ds:uri="9c8a2b7b-0bee-4c48-b0a6-23db8982d3bc"/>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35A39F50-098D-4682-95AE-B00743ED03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11e96c-4cc4-42d5-8e43-f93924cf6a05"/>
    <ds:schemaRef ds:uri="9c8a2b7b-0bee-4c48-b0a6-23db8982d3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1539</TotalTime>
  <Words>1253</Words>
  <Application>Microsoft Office PowerPoint</Application>
  <PresentationFormat>Breedbeeld</PresentationFormat>
  <Paragraphs>265</Paragraphs>
  <Slides>43</Slides>
  <Notes>6</Notes>
  <HiddenSlides>0</HiddenSlides>
  <MMClips>0</MMClips>
  <ScaleCrop>false</ScaleCrop>
  <HeadingPairs>
    <vt:vector size="6" baseType="variant">
      <vt:variant>
        <vt:lpstr>Gebruikte lettertypen</vt:lpstr>
      </vt:variant>
      <vt:variant>
        <vt:i4>10</vt:i4>
      </vt:variant>
      <vt:variant>
        <vt:lpstr>Thema</vt:lpstr>
      </vt:variant>
      <vt:variant>
        <vt:i4>2</vt:i4>
      </vt:variant>
      <vt:variant>
        <vt:lpstr>Diatitels</vt:lpstr>
      </vt:variant>
      <vt:variant>
        <vt:i4>43</vt:i4>
      </vt:variant>
    </vt:vector>
  </HeadingPairs>
  <TitlesOfParts>
    <vt:vector size="55" baseType="lpstr">
      <vt:lpstr>ＭＳ Ｐゴシック</vt:lpstr>
      <vt:lpstr>Arial</vt:lpstr>
      <vt:lpstr>Calibri</vt:lpstr>
      <vt:lpstr>Calibri Light</vt:lpstr>
      <vt:lpstr>Geneva</vt:lpstr>
      <vt:lpstr>Source Sans Pro</vt:lpstr>
      <vt:lpstr>Times New Roman</vt:lpstr>
      <vt:lpstr>Verdana</vt:lpstr>
      <vt:lpstr>Verdana Italic</vt:lpstr>
      <vt:lpstr>Wingdings</vt:lpstr>
      <vt:lpstr>Office Theme</vt:lpstr>
      <vt:lpstr>1_Office Theme</vt:lpstr>
      <vt:lpstr>Exercise training/prescription in obesity, diabetes, cardiovascular disease</vt:lpstr>
      <vt:lpstr>Faculty Disclosure</vt:lpstr>
      <vt:lpstr>Exercise in cardiovascular disease: guidelines</vt:lpstr>
      <vt:lpstr>Exercise in cardiovascular disease: guidelines</vt:lpstr>
      <vt:lpstr>PowerPoint-presentatie</vt:lpstr>
      <vt:lpstr>Compare exercise prescriptions from different clinicians to the same patient  …and observe whether they agree between themselves </vt:lpstr>
      <vt:lpstr>Comparing different clinicians</vt:lpstr>
      <vt:lpstr>Comparing different clinicians</vt:lpstr>
      <vt:lpstr>Comparing different clinicians</vt:lpstr>
      <vt:lpstr>Comparing different clinicians</vt:lpstr>
      <vt:lpstr>A gap is present</vt:lpstr>
      <vt:lpstr>PowerPoint-presentatie</vt:lpstr>
      <vt:lpstr>Approach in tailoring exercise</vt:lpstr>
      <vt:lpstr>Exercise prescription in CVD is not easy</vt:lpstr>
      <vt:lpstr>EXPERT Tool</vt:lpstr>
      <vt:lpstr>EXPERT Tool</vt:lpstr>
      <vt:lpstr>Case 1</vt:lpstr>
      <vt:lpstr>Case 1</vt:lpstr>
      <vt:lpstr>Fat mass reduction (obesity)</vt:lpstr>
      <vt:lpstr>Physical fitness (deconditioning)</vt:lpstr>
      <vt:lpstr>Physical fitness (deconditioning)</vt:lpstr>
      <vt:lpstr>Physical fitness (deconditioning)</vt:lpstr>
      <vt:lpstr>Physical fitness (deconditioning)</vt:lpstr>
      <vt:lpstr>Case 1</vt:lpstr>
      <vt:lpstr>Case 2</vt:lpstr>
      <vt:lpstr>Case 2</vt:lpstr>
      <vt:lpstr>Blood pressure reduction (hypertension)</vt:lpstr>
      <vt:lpstr>Blood pressure reduction (hypertension)</vt:lpstr>
      <vt:lpstr>Glycaemic control improvement (type 2 diabetes)</vt:lpstr>
      <vt:lpstr>Glycaemic control improvement (type 2 diabetes)</vt:lpstr>
      <vt:lpstr>Blood lipid improvement (dyslipidemia)</vt:lpstr>
      <vt:lpstr>Case 2</vt:lpstr>
      <vt:lpstr>Case 3</vt:lpstr>
      <vt:lpstr>Case 3</vt:lpstr>
      <vt:lpstr>Exercise for T1DM</vt:lpstr>
      <vt:lpstr>IMT for heart failure</vt:lpstr>
      <vt:lpstr>Case 3 </vt:lpstr>
      <vt:lpstr>PowerPoint-presentatie</vt:lpstr>
      <vt:lpstr>Controversies in cardiovascular rehabilitation</vt:lpstr>
      <vt:lpstr>Controversies in cardiovascular rehabilitation</vt:lpstr>
      <vt:lpstr>Controversies in cardiovascular rehabilitation</vt:lpstr>
      <vt:lpstr>Conclusions</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Wilson</dc:creator>
  <cp:lastModifiedBy>HANSEN Dominique</cp:lastModifiedBy>
  <cp:revision>55</cp:revision>
  <dcterms:created xsi:type="dcterms:W3CDTF">2018-02-26T20:22:59Z</dcterms:created>
  <dcterms:modified xsi:type="dcterms:W3CDTF">2019-08-08T04:14:21Z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0x01010004DB0B76CE105D459F58063C0D0B3831</vt:lpwstr>
  </property>
  <property fmtid="{D5CDD505-2E9C-101B-9397-08002B2CF9AE}" pid="3" name="AuthorIds_UIVersion_512">
    <vt:lpwstr>175</vt:lpwstr>
  </property>
</Properties>
</file>