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9" r:id="rId2"/>
    <p:sldId id="265" r:id="rId3"/>
    <p:sldId id="266" r:id="rId4"/>
    <p:sldId id="268" r:id="rId5"/>
    <p:sldId id="299" r:id="rId6"/>
    <p:sldId id="300" r:id="rId7"/>
    <p:sldId id="272" r:id="rId8"/>
    <p:sldId id="274" r:id="rId9"/>
    <p:sldId id="275" r:id="rId10"/>
    <p:sldId id="298" r:id="rId11"/>
    <p:sldId id="273" r:id="rId12"/>
    <p:sldId id="269" r:id="rId13"/>
    <p:sldId id="261" r:id="rId14"/>
    <p:sldId id="277" r:id="rId15"/>
    <p:sldId id="279" r:id="rId16"/>
    <p:sldId id="294" r:id="rId17"/>
    <p:sldId id="288" r:id="rId18"/>
    <p:sldId id="282" r:id="rId19"/>
    <p:sldId id="283" r:id="rId20"/>
    <p:sldId id="284" r:id="rId21"/>
    <p:sldId id="290" r:id="rId22"/>
    <p:sldId id="263" r:id="rId23"/>
    <p:sldId id="291" r:id="rId24"/>
    <p:sldId id="292" r:id="rId25"/>
    <p:sldId id="264" r:id="rId26"/>
    <p:sldId id="295" r:id="rId27"/>
    <p:sldId id="296" r:id="rId28"/>
    <p:sldId id="297" r:id="rId29"/>
    <p:sldId id="293" r:id="rId30"/>
  </p:sldIdLst>
  <p:sldSz cx="9144000" cy="6858000" type="screen4x3"/>
  <p:notesSz cx="6858000" cy="9144000"/>
  <p:defaultTextStyle>
    <a:defPPr>
      <a:defRPr lang="nl-B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4F4F4F"/>
    <a:srgbClr val="141313"/>
    <a:srgbClr val="474746"/>
    <a:srgbClr val="323030"/>
    <a:srgbClr val="811A20"/>
    <a:srgbClr val="18233A"/>
    <a:srgbClr val="631D1D"/>
    <a:srgbClr val="62616E"/>
    <a:srgbClr val="053C7B"/>
    <a:srgbClr val="ACD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02" autoAdjust="0"/>
    <p:restoredTop sz="94660"/>
  </p:normalViewPr>
  <p:slideViewPr>
    <p:cSldViewPr>
      <p:cViewPr varScale="1">
        <p:scale>
          <a:sx n="118" d="100"/>
          <a:sy n="118" d="100"/>
        </p:scale>
        <p:origin x="128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4D8A6-E91F-2349-9524-29B4C5A5DC24}" type="datetimeFigureOut">
              <a:rPr lang="nl-NL" smtClean="0"/>
              <a:t>19-10-2019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 smtClean="0"/>
              <a:t>Klik om de tekststijl van het model te bewerken</a:t>
            </a:r>
          </a:p>
          <a:p>
            <a:pPr lvl="1"/>
            <a:r>
              <a:rPr lang="nl-BE" smtClean="0"/>
              <a:t>Tweede niveau</a:t>
            </a:r>
          </a:p>
          <a:p>
            <a:pPr lvl="2"/>
            <a:r>
              <a:rPr lang="nl-BE" smtClean="0"/>
              <a:t>Derde niveau</a:t>
            </a:r>
          </a:p>
          <a:p>
            <a:pPr lvl="3"/>
            <a:r>
              <a:rPr lang="nl-BE" smtClean="0"/>
              <a:t>Vierde niveau</a:t>
            </a:r>
          </a:p>
          <a:p>
            <a:pPr lvl="4"/>
            <a:r>
              <a:rPr lang="nl-BE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621A2C-3C7C-D545-A329-5793AF5DBC8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862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09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6610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 smtClean="0"/>
          </a:p>
        </p:txBody>
      </p:sp>
      <p:sp>
        <p:nvSpPr>
          <p:cNvPr id="196611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FD4839F-443E-4173-AA67-16F580AAD0A3}" type="slidenum">
              <a:rPr lang="nl-NL">
                <a:ea typeface="ＭＳ Ｐゴシック"/>
                <a:cs typeface="ＭＳ Ｐゴシック"/>
              </a:rPr>
              <a:pPr/>
              <a:t>17</a:t>
            </a:fld>
            <a:endParaRPr lang="nl-NL"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714325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 descr="foto-1.jp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5"/>
          <a:stretch/>
        </p:blipFill>
        <p:spPr>
          <a:xfrm>
            <a:off x="0" y="0"/>
            <a:ext cx="9144000" cy="3870745"/>
          </a:xfrm>
          <a:prstGeom prst="rect">
            <a:avLst/>
          </a:prstGeom>
        </p:spPr>
      </p:pic>
      <p:pic>
        <p:nvPicPr>
          <p:cNvPr id="14" name="Afbeelding 13" descr="logo-slide-titel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8784976" cy="65356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3648" y="4293096"/>
            <a:ext cx="6984776" cy="630982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4941122"/>
            <a:ext cx="6984776" cy="43204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4F4F4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214823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logo-slide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76200"/>
            <a:ext cx="8869680" cy="66873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549844"/>
          </a:xfrm>
          <a:ln>
            <a:noFill/>
          </a:ln>
        </p:spPr>
        <p:txBody>
          <a:bodyPr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040560"/>
          </a:xfrm>
        </p:spPr>
        <p:txBody>
          <a:bodyPr/>
          <a:lstStyle>
            <a:lvl1pPr>
              <a:buFont typeface="Wingdings" pitchFamily="2" charset="2"/>
              <a:buChar char="§"/>
              <a:defRPr sz="2800">
                <a:solidFill>
                  <a:srgbClr val="47474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buFont typeface="Wingdings" pitchFamily="2" charset="2"/>
              <a:buChar char="§"/>
              <a:defRPr sz="2400">
                <a:solidFill>
                  <a:srgbClr val="47474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buFont typeface="Wingdings" pitchFamily="2" charset="2"/>
              <a:buChar char="§"/>
              <a:defRPr sz="2000">
                <a:solidFill>
                  <a:srgbClr val="47474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buFont typeface="Wingdings" pitchFamily="2" charset="2"/>
              <a:buChar char="§"/>
              <a:defRPr sz="1600">
                <a:solidFill>
                  <a:srgbClr val="47474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buFont typeface="Wingdings" pitchFamily="2" charset="2"/>
              <a:buChar char="§"/>
              <a:defRPr sz="1600">
                <a:solidFill>
                  <a:srgbClr val="47474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>
          <a:xfrm>
            <a:off x="179512" y="638132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6559652E-C199-334F-9320-471B095246A8}" type="datetime1">
              <a:rPr lang="nl-BE"/>
              <a:pPr/>
              <a:t>19/10/2019</a:t>
            </a:fld>
            <a:endParaRPr lang="nl-BE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381328"/>
            <a:ext cx="4464496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48264" y="6382916"/>
            <a:ext cx="752475" cy="365125"/>
          </a:xfrm>
        </p:spPr>
        <p:txBody>
          <a:bodyPr/>
          <a:lstStyle>
            <a:lvl1pPr>
              <a:defRPr/>
            </a:lvl1pPr>
          </a:lstStyle>
          <a:p>
            <a:fld id="{BBB2625E-E22D-324D-B6D3-F6234E5E9FE9}" type="slidenum">
              <a:rPr lang="nl-BE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76644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62C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 descr="logo-slide-titel-wit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24468"/>
            <a:ext cx="8640960" cy="640267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755576" y="836712"/>
            <a:ext cx="6984776" cy="630982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err="1" smtClean="0"/>
              <a:t>Titel</a:t>
            </a:r>
            <a:r>
              <a:rPr lang="en-US" dirty="0" smtClean="0"/>
              <a:t> </a:t>
            </a:r>
            <a:r>
              <a:rPr lang="en-US" dirty="0" err="1" smtClean="0"/>
              <a:t>tussenslide</a:t>
            </a:r>
            <a:endParaRPr lang="nl-BE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55576" y="1484738"/>
            <a:ext cx="6984776" cy="43204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 smtClean="0"/>
              <a:t>Ondertitel</a:t>
            </a:r>
            <a:r>
              <a:rPr lang="en-US" dirty="0" smtClean="0"/>
              <a:t> </a:t>
            </a:r>
            <a:r>
              <a:rPr lang="en-US" dirty="0" err="1" smtClean="0"/>
              <a:t>tussenslide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863296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0C988CC6-97EB-4A45-9195-47EF7C52919D}" type="datetime1">
              <a:rPr lang="nl-BE"/>
              <a:pPr/>
              <a:t>19/10/2019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0476D89C-E8B9-AE4E-B6DF-5DF853DAFA02}" type="slidenum">
              <a:rPr lang="nl-BE"/>
              <a:pPr/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eg"/><Relationship Id="rId4" Type="http://schemas.openxmlformats.org/officeDocument/2006/relationships/image" Target="../media/image7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7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1403648" y="4293096"/>
            <a:ext cx="7416824" cy="630982"/>
          </a:xfrm>
        </p:spPr>
        <p:txBody>
          <a:bodyPr>
            <a:noAutofit/>
          </a:bodyPr>
          <a:lstStyle/>
          <a:p>
            <a:r>
              <a:rPr lang="en-GB" sz="2400" dirty="0"/>
              <a:t>Exercise after ACS: what should be unquestionably done and the potential role of decision support </a:t>
            </a:r>
            <a:r>
              <a:rPr lang="en-GB" sz="2400" dirty="0" smtClean="0"/>
              <a:t>systems</a:t>
            </a:r>
            <a:endParaRPr lang="nl-NL" sz="2400" dirty="0"/>
          </a:p>
        </p:txBody>
      </p:sp>
      <p:sp>
        <p:nvSpPr>
          <p:cNvPr id="5" name="Subtitel 4"/>
          <p:cNvSpPr>
            <a:spLocks noGrp="1"/>
          </p:cNvSpPr>
          <p:nvPr>
            <p:ph type="subTitle" idx="1"/>
          </p:nvPr>
        </p:nvSpPr>
        <p:spPr>
          <a:xfrm>
            <a:off x="1403648" y="5157192"/>
            <a:ext cx="6984776" cy="432048"/>
          </a:xfrm>
        </p:spPr>
        <p:txBody>
          <a:bodyPr/>
          <a:lstStyle/>
          <a:p>
            <a:r>
              <a:rPr lang="nl-NL" dirty="0" smtClean="0"/>
              <a:t>Dominique Hansen, PhD, FESC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7160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440" y="339108"/>
            <a:ext cx="6120680" cy="525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54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251520" y="188640"/>
            <a:ext cx="4968552" cy="1425029"/>
            <a:chOff x="924" y="1599"/>
            <a:chExt cx="3912" cy="1122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924" y="1599"/>
              <a:ext cx="3912" cy="1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" y="1599"/>
              <a:ext cx="3916" cy="1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6643400"/>
            <a:ext cx="1529550" cy="214600"/>
          </a:xfrm>
          <a:prstGeom prst="rect">
            <a:avLst/>
          </a:prstGeom>
        </p:spPr>
      </p:pic>
      <p:grpSp>
        <p:nvGrpSpPr>
          <p:cNvPr id="12" name="Group 12"/>
          <p:cNvGrpSpPr>
            <a:grpSpLocks noChangeAspect="1"/>
          </p:cNvGrpSpPr>
          <p:nvPr/>
        </p:nvGrpSpPr>
        <p:grpSpPr bwMode="auto">
          <a:xfrm>
            <a:off x="717976" y="2060459"/>
            <a:ext cx="7740416" cy="3519016"/>
            <a:chOff x="698" y="1168"/>
            <a:chExt cx="4364" cy="1984"/>
          </a:xfrm>
        </p:grpSpPr>
        <p:sp>
          <p:nvSpPr>
            <p:cNvPr id="13" name="AutoShape 11"/>
            <p:cNvSpPr>
              <a:spLocks noChangeAspect="1" noChangeArrowheads="1" noTextEdit="1"/>
            </p:cNvSpPr>
            <p:nvPr/>
          </p:nvSpPr>
          <p:spPr bwMode="auto">
            <a:xfrm>
              <a:off x="698" y="1168"/>
              <a:ext cx="4364" cy="1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061" name="Picture 1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" y="1168"/>
              <a:ext cx="4368" cy="1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Rechthoek 13"/>
          <p:cNvSpPr/>
          <p:nvPr/>
        </p:nvSpPr>
        <p:spPr>
          <a:xfrm>
            <a:off x="771760" y="4357012"/>
            <a:ext cx="7632848" cy="703896"/>
          </a:xfrm>
          <a:prstGeom prst="rect">
            <a:avLst/>
          </a:prstGeom>
          <a:solidFill>
            <a:srgbClr val="00B050">
              <a:alpha val="3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hthoek 14"/>
          <p:cNvSpPr/>
          <p:nvPr/>
        </p:nvSpPr>
        <p:spPr>
          <a:xfrm>
            <a:off x="771760" y="5536936"/>
            <a:ext cx="7040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solidFill>
                  <a:srgbClr val="00B050"/>
                </a:solidFill>
              </a:rPr>
              <a:t>Improvements in LV function after AMI are mainly related to recovery from myocardial stunning, defined as the dysfunctional but viable myocardial regions. </a:t>
            </a:r>
          </a:p>
          <a:p>
            <a:r>
              <a:rPr lang="en-GB" sz="1400" b="1" dirty="0" smtClean="0">
                <a:solidFill>
                  <a:srgbClr val="00B050"/>
                </a:solidFill>
              </a:rPr>
              <a:t>Exercise intervention </a:t>
            </a:r>
            <a:r>
              <a:rPr lang="en-GB" sz="1400" b="1" dirty="0">
                <a:solidFill>
                  <a:srgbClr val="00B050"/>
                </a:solidFill>
              </a:rPr>
              <a:t>could accelerate this recovery process</a:t>
            </a:r>
            <a:r>
              <a:rPr lang="en-GB" sz="1400" b="1" dirty="0" smtClean="0">
                <a:solidFill>
                  <a:srgbClr val="00B050"/>
                </a:solidFill>
              </a:rPr>
              <a:t>.</a:t>
            </a:r>
            <a:endParaRPr lang="en-GB" sz="1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515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251520" y="188640"/>
            <a:ext cx="4320480" cy="1323545"/>
            <a:chOff x="1114" y="1619"/>
            <a:chExt cx="3532" cy="1082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114" y="1619"/>
              <a:ext cx="3532" cy="1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4" y="1619"/>
              <a:ext cx="3536" cy="10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21" y="6630213"/>
            <a:ext cx="2317500" cy="203000"/>
          </a:xfrm>
          <a:prstGeom prst="rect">
            <a:avLst/>
          </a:prstGeom>
        </p:spPr>
      </p:pic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611560" y="2780928"/>
            <a:ext cx="7604405" cy="1724149"/>
            <a:chOff x="785" y="1685"/>
            <a:chExt cx="4190" cy="950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785" y="1685"/>
              <a:ext cx="4190" cy="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4105" name="Picture 9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" y="1685"/>
              <a:ext cx="4194" cy="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2"/>
          <p:cNvGrpSpPr>
            <a:grpSpLocks noChangeAspect="1"/>
          </p:cNvGrpSpPr>
          <p:nvPr/>
        </p:nvGrpSpPr>
        <p:grpSpPr bwMode="auto">
          <a:xfrm>
            <a:off x="474368" y="1906174"/>
            <a:ext cx="7716989" cy="3480916"/>
            <a:chOff x="734" y="1192"/>
            <a:chExt cx="4292" cy="1936"/>
          </a:xfrm>
        </p:grpSpPr>
        <p:sp>
          <p:nvSpPr>
            <p:cNvPr id="13" name="AutoShape 11"/>
            <p:cNvSpPr>
              <a:spLocks noChangeAspect="1" noChangeArrowheads="1" noTextEdit="1"/>
            </p:cNvSpPr>
            <p:nvPr/>
          </p:nvSpPr>
          <p:spPr bwMode="auto">
            <a:xfrm>
              <a:off x="734" y="1192"/>
              <a:ext cx="4292" cy="1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4109" name="Picture 13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" y="1192"/>
              <a:ext cx="4296" cy="1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Rechthoek 13"/>
          <p:cNvSpPr/>
          <p:nvPr/>
        </p:nvSpPr>
        <p:spPr>
          <a:xfrm>
            <a:off x="251520" y="5677069"/>
            <a:ext cx="74888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 smtClean="0">
                <a:solidFill>
                  <a:srgbClr val="00B050"/>
                </a:solidFill>
              </a:rPr>
              <a:t>Exercise </a:t>
            </a:r>
            <a:r>
              <a:rPr lang="en-GB" sz="1600" b="1" dirty="0">
                <a:solidFill>
                  <a:srgbClr val="00B050"/>
                </a:solidFill>
              </a:rPr>
              <a:t>training early </a:t>
            </a:r>
            <a:r>
              <a:rPr lang="en-GB" sz="1600" b="1" dirty="0" smtClean="0">
                <a:solidFill>
                  <a:srgbClr val="00B050"/>
                </a:solidFill>
              </a:rPr>
              <a:t>after acute </a:t>
            </a:r>
            <a:r>
              <a:rPr lang="en-GB" sz="1600" b="1" dirty="0">
                <a:solidFill>
                  <a:srgbClr val="00B050"/>
                </a:solidFill>
              </a:rPr>
              <a:t>myocardial infarction reduces the amount of </a:t>
            </a:r>
            <a:r>
              <a:rPr lang="en-GB" sz="1600" b="1" dirty="0" err="1" smtClean="0">
                <a:solidFill>
                  <a:srgbClr val="00B050"/>
                </a:solidFill>
              </a:rPr>
              <a:t>postinfarction</a:t>
            </a:r>
            <a:r>
              <a:rPr lang="en-GB" sz="1600" b="1" dirty="0" smtClean="0">
                <a:solidFill>
                  <a:srgbClr val="00B050"/>
                </a:solidFill>
              </a:rPr>
              <a:t> stress-induced </a:t>
            </a:r>
            <a:r>
              <a:rPr lang="en-GB" sz="1600" b="1" dirty="0" err="1" smtClean="0">
                <a:solidFill>
                  <a:srgbClr val="00B050"/>
                </a:solidFill>
              </a:rPr>
              <a:t>hypoperfusion</a:t>
            </a:r>
            <a:r>
              <a:rPr lang="en-GB" sz="1600" b="1" dirty="0" smtClean="0">
                <a:solidFill>
                  <a:srgbClr val="00B050"/>
                </a:solidFill>
              </a:rPr>
              <a:t>.</a:t>
            </a:r>
            <a:endParaRPr lang="en-GB" sz="1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79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251521" y="188641"/>
            <a:ext cx="4176464" cy="1272696"/>
            <a:chOff x="1062" y="1606"/>
            <a:chExt cx="3636" cy="1108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062" y="1606"/>
              <a:ext cx="3636" cy="1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9461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2" y="1606"/>
              <a:ext cx="3640" cy="1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3" y="6735393"/>
            <a:ext cx="1089225" cy="104400"/>
          </a:xfrm>
          <a:prstGeom prst="rect">
            <a:avLst/>
          </a:prstGeom>
        </p:spPr>
      </p:pic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4572000" y="260648"/>
            <a:ext cx="4286250" cy="1346200"/>
            <a:chOff x="1530" y="1736"/>
            <a:chExt cx="2700" cy="848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1530" y="1736"/>
              <a:ext cx="2700" cy="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9465" name="Picture 9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0" y="1736"/>
              <a:ext cx="2704" cy="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2"/>
          <p:cNvGrpSpPr>
            <a:grpSpLocks noChangeAspect="1"/>
          </p:cNvGrpSpPr>
          <p:nvPr/>
        </p:nvGrpSpPr>
        <p:grpSpPr bwMode="auto">
          <a:xfrm>
            <a:off x="1129574" y="1862838"/>
            <a:ext cx="5957881" cy="2233229"/>
            <a:chOff x="1354" y="1588"/>
            <a:chExt cx="3052" cy="1144"/>
          </a:xfrm>
        </p:grpSpPr>
        <p:sp>
          <p:nvSpPr>
            <p:cNvPr id="13" name="AutoShape 11"/>
            <p:cNvSpPr>
              <a:spLocks noChangeAspect="1" noChangeArrowheads="1" noTextEdit="1"/>
            </p:cNvSpPr>
            <p:nvPr/>
          </p:nvSpPr>
          <p:spPr bwMode="auto">
            <a:xfrm>
              <a:off x="1354" y="1588"/>
              <a:ext cx="3052" cy="1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9469" name="Picture 13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4" y="1588"/>
              <a:ext cx="3056" cy="1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Group 16"/>
          <p:cNvGrpSpPr>
            <a:grpSpLocks noChangeAspect="1"/>
          </p:cNvGrpSpPr>
          <p:nvPr/>
        </p:nvGrpSpPr>
        <p:grpSpPr bwMode="auto">
          <a:xfrm>
            <a:off x="2627784" y="4221088"/>
            <a:ext cx="3384376" cy="1948580"/>
            <a:chOff x="2121" y="1723"/>
            <a:chExt cx="1518" cy="874"/>
          </a:xfrm>
        </p:grpSpPr>
        <p:sp>
          <p:nvSpPr>
            <p:cNvPr id="16" name="AutoShape 15"/>
            <p:cNvSpPr>
              <a:spLocks noChangeAspect="1" noChangeArrowheads="1" noTextEdit="1"/>
            </p:cNvSpPr>
            <p:nvPr/>
          </p:nvSpPr>
          <p:spPr bwMode="auto">
            <a:xfrm>
              <a:off x="2121" y="1723"/>
              <a:ext cx="1518" cy="8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9473" name="Picture 17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1" y="1723"/>
              <a:ext cx="1522" cy="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7104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251521" y="188641"/>
            <a:ext cx="4176464" cy="1272696"/>
            <a:chOff x="1062" y="1606"/>
            <a:chExt cx="3636" cy="1108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062" y="1606"/>
              <a:ext cx="3636" cy="1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9461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2" y="1606"/>
              <a:ext cx="3640" cy="1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3" y="6735393"/>
            <a:ext cx="1089225" cy="104400"/>
          </a:xfrm>
          <a:prstGeom prst="rect">
            <a:avLst/>
          </a:prstGeom>
        </p:spPr>
      </p:pic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4572000" y="260648"/>
            <a:ext cx="4286250" cy="1346200"/>
            <a:chOff x="1530" y="1736"/>
            <a:chExt cx="2700" cy="848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1530" y="1736"/>
              <a:ext cx="2700" cy="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9465" name="Picture 9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0" y="1736"/>
              <a:ext cx="2704" cy="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1331640" y="1772816"/>
            <a:ext cx="2392144" cy="4381872"/>
            <a:chOff x="2238" y="984"/>
            <a:chExt cx="1284" cy="2352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2238" y="984"/>
              <a:ext cx="1284" cy="2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0485" name="Picture 5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8" y="984"/>
              <a:ext cx="1288" cy="2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oup 8"/>
          <p:cNvGrpSpPr>
            <a:grpSpLocks noChangeAspect="1"/>
          </p:cNvGrpSpPr>
          <p:nvPr/>
        </p:nvGrpSpPr>
        <p:grpSpPr bwMode="auto">
          <a:xfrm>
            <a:off x="4283968" y="1790201"/>
            <a:ext cx="2376264" cy="4248029"/>
            <a:chOff x="2230" y="998"/>
            <a:chExt cx="1300" cy="2324"/>
          </a:xfrm>
        </p:grpSpPr>
        <p:sp>
          <p:nvSpPr>
            <p:cNvPr id="14" name="AutoShape 7"/>
            <p:cNvSpPr>
              <a:spLocks noChangeAspect="1" noChangeArrowheads="1" noTextEdit="1"/>
            </p:cNvSpPr>
            <p:nvPr/>
          </p:nvSpPr>
          <p:spPr bwMode="auto">
            <a:xfrm>
              <a:off x="2230" y="998"/>
              <a:ext cx="1300" cy="2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0489" name="Picture 9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0" y="998"/>
              <a:ext cx="1304" cy="2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3628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01" name="Text Box 15"/>
          <p:cNvSpPr txBox="1">
            <a:spLocks noChangeArrowheads="1"/>
          </p:cNvSpPr>
          <p:nvPr/>
        </p:nvSpPr>
        <p:spPr bwMode="auto">
          <a:xfrm>
            <a:off x="5065085" y="1317394"/>
            <a:ext cx="364074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BE" dirty="0" smtClean="0">
                <a:cs typeface="ＭＳ Ｐゴシック"/>
              </a:rPr>
              <a:t>Change in fat </a:t>
            </a:r>
            <a:r>
              <a:rPr lang="nl-BE" dirty="0" err="1">
                <a:cs typeface="ＭＳ Ｐゴシック"/>
              </a:rPr>
              <a:t>mass</a:t>
            </a:r>
            <a:r>
              <a:rPr lang="nl-BE" dirty="0">
                <a:cs typeface="ＭＳ Ｐゴシック"/>
              </a:rPr>
              <a:t> = -1.4 kg</a:t>
            </a:r>
          </a:p>
          <a:p>
            <a:r>
              <a:rPr lang="nl-BE" dirty="0" smtClean="0">
                <a:cs typeface="ＭＳ Ｐゴシック"/>
              </a:rPr>
              <a:t>Change in </a:t>
            </a:r>
            <a:r>
              <a:rPr lang="nl-BE" dirty="0">
                <a:cs typeface="ＭＳ Ｐゴシック"/>
              </a:rPr>
              <a:t>f</a:t>
            </a:r>
            <a:r>
              <a:rPr lang="nl-BE" dirty="0" smtClean="0">
                <a:cs typeface="ＭＳ Ｐゴシック"/>
              </a:rPr>
              <a:t>at-free </a:t>
            </a:r>
            <a:r>
              <a:rPr lang="nl-BE" dirty="0" err="1">
                <a:cs typeface="ＭＳ Ｐゴシック"/>
              </a:rPr>
              <a:t>mass</a:t>
            </a:r>
            <a:r>
              <a:rPr lang="nl-BE" dirty="0">
                <a:cs typeface="ＭＳ Ｐゴシック"/>
              </a:rPr>
              <a:t> = </a:t>
            </a:r>
            <a:r>
              <a:rPr lang="nl-BE" b="1" dirty="0">
                <a:solidFill>
                  <a:srgbClr val="FF0000"/>
                </a:solidFill>
                <a:cs typeface="ＭＳ Ｐゴシック"/>
              </a:rPr>
              <a:t>-</a:t>
            </a:r>
            <a:r>
              <a:rPr lang="nl-BE" b="1" dirty="0" smtClean="0">
                <a:solidFill>
                  <a:srgbClr val="FF0000"/>
                </a:solidFill>
                <a:cs typeface="ＭＳ Ｐゴシック"/>
              </a:rPr>
              <a:t>1.9 </a:t>
            </a:r>
            <a:r>
              <a:rPr lang="nl-BE" b="1" dirty="0">
                <a:solidFill>
                  <a:srgbClr val="FF0000"/>
                </a:solidFill>
                <a:cs typeface="ＭＳ Ｐゴシック"/>
              </a:rPr>
              <a:t>kg</a:t>
            </a:r>
            <a:endParaRPr lang="nl-NL" b="1" dirty="0">
              <a:solidFill>
                <a:srgbClr val="FF0000"/>
              </a:solidFill>
              <a:cs typeface="ＭＳ Ｐゴシック"/>
            </a:endParaRPr>
          </a:p>
        </p:txBody>
      </p:sp>
      <p:pic>
        <p:nvPicPr>
          <p:cNvPr id="2" name="Picture 17" descr="http://www.bupa.co.uk/jahia/webdav/site/bupacouk/shared/Images/Text%20Block/health-information/health-factsheets/Photos/Bupa_Cromwell_DEXA-Scan_490x30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448118"/>
            <a:ext cx="233362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804" name="Picture 2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132856"/>
            <a:ext cx="5115301" cy="4059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395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61" y="143214"/>
            <a:ext cx="4601817" cy="1019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hoek 2"/>
          <p:cNvSpPr/>
          <p:nvPr/>
        </p:nvSpPr>
        <p:spPr>
          <a:xfrm>
            <a:off x="0" y="6581001"/>
            <a:ext cx="23166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 err="1">
                <a:solidFill>
                  <a:srgbClr val="000000"/>
                </a:solidFill>
                <a:latin typeface="arial" panose="020B0604020202020204" pitchFamily="34" charset="0"/>
              </a:rPr>
              <a:t>Exp</a:t>
            </a:r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12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Physiol</a:t>
            </a:r>
            <a:r>
              <a:rPr lang="en-GB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 2015;100:818-28</a:t>
            </a:r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. </a:t>
            </a:r>
            <a:endParaRPr lang="en-GB" sz="12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79" y="2147610"/>
            <a:ext cx="5974598" cy="412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66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80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251520" y="188641"/>
            <a:ext cx="4752528" cy="938744"/>
            <a:chOff x="698" y="1729"/>
            <a:chExt cx="4364" cy="862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698" y="1729"/>
              <a:ext cx="4364" cy="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7413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" y="1729"/>
              <a:ext cx="4368" cy="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0" y="6689725"/>
            <a:ext cx="2990850" cy="168275"/>
            <a:chOff x="1938" y="2107"/>
            <a:chExt cx="1884" cy="106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1938" y="2107"/>
              <a:ext cx="188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7417" name="Picture 9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8" y="2107"/>
              <a:ext cx="1888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2"/>
          <p:cNvGrpSpPr>
            <a:grpSpLocks noChangeAspect="1"/>
          </p:cNvGrpSpPr>
          <p:nvPr/>
        </p:nvGrpSpPr>
        <p:grpSpPr bwMode="auto">
          <a:xfrm>
            <a:off x="467544" y="1844824"/>
            <a:ext cx="8084309" cy="3600400"/>
            <a:chOff x="931" y="1292"/>
            <a:chExt cx="3898" cy="1736"/>
          </a:xfrm>
        </p:grpSpPr>
        <p:sp>
          <p:nvSpPr>
            <p:cNvPr id="13" name="AutoShape 11"/>
            <p:cNvSpPr>
              <a:spLocks noChangeAspect="1" noChangeArrowheads="1" noTextEdit="1"/>
            </p:cNvSpPr>
            <p:nvPr/>
          </p:nvSpPr>
          <p:spPr bwMode="auto">
            <a:xfrm>
              <a:off x="931" y="1292"/>
              <a:ext cx="3898" cy="1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7421" name="Picture 1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1" y="1292"/>
              <a:ext cx="3902" cy="1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9120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251520" y="188640"/>
            <a:ext cx="4613275" cy="1025712"/>
            <a:chOff x="982" y="1738"/>
            <a:chExt cx="3796" cy="844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982" y="1738"/>
              <a:ext cx="3796" cy="8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1269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2" y="1738"/>
              <a:ext cx="3800" cy="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8"/>
          <p:cNvGrpSpPr>
            <a:grpSpLocks noChangeAspect="1"/>
          </p:cNvGrpSpPr>
          <p:nvPr/>
        </p:nvGrpSpPr>
        <p:grpSpPr bwMode="auto">
          <a:xfrm>
            <a:off x="1307" y="6648450"/>
            <a:ext cx="2641600" cy="209550"/>
            <a:chOff x="2048" y="2094"/>
            <a:chExt cx="1664" cy="132"/>
          </a:xfrm>
        </p:grpSpPr>
        <p:sp>
          <p:nvSpPr>
            <p:cNvPr id="9" name="AutoShape 7"/>
            <p:cNvSpPr>
              <a:spLocks noChangeAspect="1" noChangeArrowheads="1" noTextEdit="1"/>
            </p:cNvSpPr>
            <p:nvPr/>
          </p:nvSpPr>
          <p:spPr bwMode="auto">
            <a:xfrm>
              <a:off x="2048" y="2094"/>
              <a:ext cx="166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1273" name="Picture 9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8" y="2094"/>
              <a:ext cx="166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oup 12"/>
          <p:cNvGrpSpPr>
            <a:grpSpLocks noChangeAspect="1"/>
          </p:cNvGrpSpPr>
          <p:nvPr/>
        </p:nvGrpSpPr>
        <p:grpSpPr bwMode="auto">
          <a:xfrm>
            <a:off x="1073150" y="2547051"/>
            <a:ext cx="6997700" cy="2428875"/>
            <a:chOff x="676" y="1395"/>
            <a:chExt cx="4408" cy="1530"/>
          </a:xfrm>
        </p:grpSpPr>
        <p:sp>
          <p:nvSpPr>
            <p:cNvPr id="12" name="AutoShape 11"/>
            <p:cNvSpPr>
              <a:spLocks noChangeAspect="1" noChangeArrowheads="1" noTextEdit="1"/>
            </p:cNvSpPr>
            <p:nvPr/>
          </p:nvSpPr>
          <p:spPr bwMode="auto">
            <a:xfrm>
              <a:off x="676" y="1395"/>
              <a:ext cx="4408" cy="1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1277" name="Picture 1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" y="1395"/>
              <a:ext cx="4412" cy="1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Group 16"/>
          <p:cNvGrpSpPr>
            <a:grpSpLocks noChangeAspect="1"/>
          </p:cNvGrpSpPr>
          <p:nvPr/>
        </p:nvGrpSpPr>
        <p:grpSpPr bwMode="auto">
          <a:xfrm>
            <a:off x="673100" y="2249488"/>
            <a:ext cx="7842250" cy="2732087"/>
            <a:chOff x="424" y="1417"/>
            <a:chExt cx="4940" cy="1721"/>
          </a:xfrm>
        </p:grpSpPr>
        <p:sp>
          <p:nvSpPr>
            <p:cNvPr id="15" name="AutoShape 15"/>
            <p:cNvSpPr>
              <a:spLocks noChangeAspect="1" noChangeArrowheads="1" noTextEdit="1"/>
            </p:cNvSpPr>
            <p:nvPr/>
          </p:nvSpPr>
          <p:spPr bwMode="auto">
            <a:xfrm>
              <a:off x="424" y="1417"/>
              <a:ext cx="4940" cy="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1281" name="Picture 17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" y="1417"/>
              <a:ext cx="4944" cy="1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362" name="Picture 2" descr="Afbeeldingsresultaat voor inspiratory muscle traini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32825"/>
            <a:ext cx="2830616" cy="201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889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fbeeldingsresultaat voor inspiratory muscle traini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32825"/>
            <a:ext cx="2830616" cy="201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251521" y="201937"/>
            <a:ext cx="5040559" cy="1196845"/>
            <a:chOff x="471" y="1588"/>
            <a:chExt cx="4818" cy="1144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471" y="1588"/>
              <a:ext cx="4818" cy="1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8437" name="Picture 5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" y="1588"/>
              <a:ext cx="4822" cy="1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0" y="6453336"/>
            <a:ext cx="4658097" cy="289518"/>
            <a:chOff x="354" y="2003"/>
            <a:chExt cx="5052" cy="314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354" y="2003"/>
              <a:ext cx="5052" cy="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8441" name="Picture 9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" y="2003"/>
              <a:ext cx="5056" cy="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Group 16"/>
          <p:cNvGrpSpPr>
            <a:grpSpLocks noChangeAspect="1"/>
          </p:cNvGrpSpPr>
          <p:nvPr/>
        </p:nvGrpSpPr>
        <p:grpSpPr bwMode="auto">
          <a:xfrm>
            <a:off x="1403648" y="1484784"/>
            <a:ext cx="5656896" cy="4519946"/>
            <a:chOff x="646" y="375"/>
            <a:chExt cx="4468" cy="3570"/>
          </a:xfrm>
        </p:grpSpPr>
        <p:sp>
          <p:nvSpPr>
            <p:cNvPr id="16" name="AutoShape 15"/>
            <p:cNvSpPr>
              <a:spLocks noChangeAspect="1" noChangeArrowheads="1" noTextEdit="1"/>
            </p:cNvSpPr>
            <p:nvPr/>
          </p:nvSpPr>
          <p:spPr bwMode="auto">
            <a:xfrm>
              <a:off x="646" y="375"/>
              <a:ext cx="4468" cy="3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8449" name="Picture 17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" y="375"/>
              <a:ext cx="4472" cy="3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1495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fbeeldingsresultaat voor different exercises ic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48680"/>
            <a:ext cx="5715000" cy="537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142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251520" y="188641"/>
            <a:ext cx="1944216" cy="935898"/>
            <a:chOff x="1135" y="1320"/>
            <a:chExt cx="3490" cy="1680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135" y="1320"/>
              <a:ext cx="3490" cy="1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6149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5" y="1320"/>
              <a:ext cx="3494" cy="1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8"/>
          <p:cNvGrpSpPr>
            <a:grpSpLocks noChangeAspect="1"/>
          </p:cNvGrpSpPr>
          <p:nvPr/>
        </p:nvGrpSpPr>
        <p:grpSpPr bwMode="auto">
          <a:xfrm>
            <a:off x="3232348" y="4761848"/>
            <a:ext cx="5543847" cy="542715"/>
            <a:chOff x="295" y="3203"/>
            <a:chExt cx="5036" cy="493"/>
          </a:xfrm>
        </p:grpSpPr>
        <p:sp>
          <p:nvSpPr>
            <p:cNvPr id="9" name="AutoShape 7"/>
            <p:cNvSpPr>
              <a:spLocks noChangeAspect="1" noChangeArrowheads="1" noTextEdit="1"/>
            </p:cNvSpPr>
            <p:nvPr/>
          </p:nvSpPr>
          <p:spPr bwMode="auto">
            <a:xfrm>
              <a:off x="295" y="3203"/>
              <a:ext cx="5036" cy="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6153" name="Picture 9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3203"/>
              <a:ext cx="5040" cy="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oup 12"/>
          <p:cNvGrpSpPr>
            <a:grpSpLocks noChangeAspect="1"/>
          </p:cNvGrpSpPr>
          <p:nvPr/>
        </p:nvGrpSpPr>
        <p:grpSpPr bwMode="auto">
          <a:xfrm>
            <a:off x="2843808" y="907201"/>
            <a:ext cx="5932387" cy="2049990"/>
            <a:chOff x="617" y="1378"/>
            <a:chExt cx="4526" cy="1564"/>
          </a:xfrm>
        </p:grpSpPr>
        <p:sp>
          <p:nvSpPr>
            <p:cNvPr id="12" name="AutoShape 11"/>
            <p:cNvSpPr>
              <a:spLocks noChangeAspect="1" noChangeArrowheads="1" noTextEdit="1"/>
            </p:cNvSpPr>
            <p:nvPr/>
          </p:nvSpPr>
          <p:spPr bwMode="auto">
            <a:xfrm>
              <a:off x="617" y="1378"/>
              <a:ext cx="4526" cy="15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6157" name="Picture 1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" y="1378"/>
              <a:ext cx="4530" cy="1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Group 20"/>
          <p:cNvGrpSpPr>
            <a:grpSpLocks noChangeAspect="1"/>
          </p:cNvGrpSpPr>
          <p:nvPr/>
        </p:nvGrpSpPr>
        <p:grpSpPr bwMode="auto">
          <a:xfrm>
            <a:off x="2969820" y="3317554"/>
            <a:ext cx="5878738" cy="1121064"/>
            <a:chOff x="566" y="1638"/>
            <a:chExt cx="4628" cy="1044"/>
          </a:xfrm>
        </p:grpSpPr>
        <p:sp>
          <p:nvSpPr>
            <p:cNvPr id="18" name="AutoShape 19"/>
            <p:cNvSpPr>
              <a:spLocks noChangeAspect="1" noChangeArrowheads="1" noTextEdit="1"/>
            </p:cNvSpPr>
            <p:nvPr/>
          </p:nvSpPr>
          <p:spPr bwMode="auto">
            <a:xfrm>
              <a:off x="566" y="1638"/>
              <a:ext cx="4628" cy="1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6165" name="Picture 21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6" y="1638"/>
              <a:ext cx="4632" cy="1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hthoek 18"/>
          <p:cNvSpPr/>
          <p:nvPr/>
        </p:nvSpPr>
        <p:spPr>
          <a:xfrm>
            <a:off x="0" y="6616533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200" dirty="0" err="1"/>
              <a:t>Eur</a:t>
            </a:r>
            <a:r>
              <a:rPr lang="en-GB" sz="1200" dirty="0"/>
              <a:t> J </a:t>
            </a:r>
            <a:r>
              <a:rPr lang="en-GB" sz="1200" dirty="0" err="1"/>
              <a:t>Prev</a:t>
            </a:r>
            <a:r>
              <a:rPr lang="en-GB" sz="1200" dirty="0"/>
              <a:t> </a:t>
            </a:r>
            <a:r>
              <a:rPr lang="en-GB" sz="1200" dirty="0" err="1"/>
              <a:t>Cardiol</a:t>
            </a:r>
            <a:r>
              <a:rPr lang="en-GB" sz="1200" dirty="0"/>
              <a:t>. </a:t>
            </a:r>
            <a:r>
              <a:rPr lang="en-GB" sz="1200" dirty="0" smtClean="0"/>
              <a:t>2017;24:1696-1707</a:t>
            </a:r>
            <a:r>
              <a:rPr lang="en-GB" sz="1200" dirty="0"/>
              <a:t>. </a:t>
            </a:r>
          </a:p>
        </p:txBody>
      </p:sp>
      <p:pic>
        <p:nvPicPr>
          <p:cNvPr id="6167" name="Picture 23" descr="Gerelateerde afbeeldi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01" y="2348880"/>
            <a:ext cx="2745357" cy="231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531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8" y="6695600"/>
            <a:ext cx="2085750" cy="162400"/>
          </a:xfrm>
          <a:prstGeom prst="rect">
            <a:avLst/>
          </a:prstGeom>
        </p:spPr>
      </p:pic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251520" y="188640"/>
            <a:ext cx="5864225" cy="1073150"/>
            <a:chOff x="1033" y="1822"/>
            <a:chExt cx="3694" cy="676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1033" y="1822"/>
              <a:ext cx="3694" cy="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7173" name="Picture 5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3" y="1822"/>
              <a:ext cx="3698" cy="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Group 8"/>
          <p:cNvGrpSpPr>
            <a:grpSpLocks noChangeAspect="1"/>
          </p:cNvGrpSpPr>
          <p:nvPr/>
        </p:nvGrpSpPr>
        <p:grpSpPr bwMode="auto">
          <a:xfrm>
            <a:off x="395536" y="2204864"/>
            <a:ext cx="8465112" cy="2620243"/>
            <a:chOff x="625" y="1462"/>
            <a:chExt cx="4510" cy="1396"/>
          </a:xfrm>
        </p:grpSpPr>
        <p:sp>
          <p:nvSpPr>
            <p:cNvPr id="11" name="AutoShape 7"/>
            <p:cNvSpPr>
              <a:spLocks noChangeAspect="1" noChangeArrowheads="1" noTextEdit="1"/>
            </p:cNvSpPr>
            <p:nvPr/>
          </p:nvSpPr>
          <p:spPr bwMode="auto">
            <a:xfrm>
              <a:off x="625" y="1462"/>
              <a:ext cx="4510" cy="1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7177" name="Picture 9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" y="1462"/>
              <a:ext cx="4514" cy="1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5758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88640"/>
            <a:ext cx="4627265" cy="609653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27500"/>
            <a:ext cx="1685981" cy="130500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908720"/>
            <a:ext cx="6864691" cy="5084505"/>
          </a:xfrm>
          <a:prstGeom prst="rect">
            <a:avLst/>
          </a:prstGeom>
        </p:spPr>
      </p:pic>
      <p:pic>
        <p:nvPicPr>
          <p:cNvPr id="8199" name="Picture 7" descr="Afbeeldingsresultaat voor weight bar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628800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20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285296" y="174736"/>
            <a:ext cx="3478728" cy="1438938"/>
            <a:chOff x="1311" y="1511"/>
            <a:chExt cx="3138" cy="1298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11" y="1511"/>
              <a:ext cx="3138" cy="1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1" y="1511"/>
              <a:ext cx="3142" cy="1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Rechthoek 2"/>
          <p:cNvSpPr/>
          <p:nvPr/>
        </p:nvSpPr>
        <p:spPr>
          <a:xfrm>
            <a:off x="2776859" y="4065252"/>
            <a:ext cx="3834426" cy="1458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hthoek 3"/>
          <p:cNvSpPr/>
          <p:nvPr/>
        </p:nvSpPr>
        <p:spPr>
          <a:xfrm>
            <a:off x="0" y="6616533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200" dirty="0" err="1"/>
              <a:t>Eur</a:t>
            </a:r>
            <a:r>
              <a:rPr lang="en-GB" sz="1200" dirty="0"/>
              <a:t> J </a:t>
            </a:r>
            <a:r>
              <a:rPr lang="en-GB" sz="1200" dirty="0" err="1"/>
              <a:t>Prev</a:t>
            </a:r>
            <a:r>
              <a:rPr lang="en-GB" sz="1200" dirty="0"/>
              <a:t> </a:t>
            </a:r>
            <a:r>
              <a:rPr lang="en-GB" sz="1200" dirty="0" err="1"/>
              <a:t>Cardiol</a:t>
            </a:r>
            <a:r>
              <a:rPr lang="en-GB" sz="1200" dirty="0"/>
              <a:t>. </a:t>
            </a:r>
            <a:r>
              <a:rPr lang="en-GB" sz="1200" dirty="0" smtClean="0"/>
              <a:t>2019;26:1483-1492</a:t>
            </a:r>
            <a:r>
              <a:rPr lang="en-GB" sz="1200" dirty="0"/>
              <a:t>.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1604534" y="1700808"/>
            <a:ext cx="6179076" cy="4018185"/>
            <a:chOff x="1150" y="1035"/>
            <a:chExt cx="3460" cy="2250"/>
          </a:xfrm>
        </p:grpSpPr>
        <p:sp>
          <p:nvSpPr>
            <p:cNvPr id="1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150" y="1035"/>
              <a:ext cx="3460" cy="2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9221" name="Picture 5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0" y="1035"/>
              <a:ext cx="3464" cy="2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" name="Group 8"/>
          <p:cNvGrpSpPr>
            <a:grpSpLocks noChangeAspect="1"/>
          </p:cNvGrpSpPr>
          <p:nvPr/>
        </p:nvGrpSpPr>
        <p:grpSpPr bwMode="auto">
          <a:xfrm>
            <a:off x="1910122" y="5776162"/>
            <a:ext cx="5323755" cy="388029"/>
            <a:chOff x="479" y="1985"/>
            <a:chExt cx="4802" cy="350"/>
          </a:xfrm>
        </p:grpSpPr>
        <p:sp>
          <p:nvSpPr>
            <p:cNvPr id="24" name="AutoShape 7"/>
            <p:cNvSpPr>
              <a:spLocks noChangeAspect="1" noChangeArrowheads="1" noTextEdit="1"/>
            </p:cNvSpPr>
            <p:nvPr/>
          </p:nvSpPr>
          <p:spPr bwMode="auto">
            <a:xfrm>
              <a:off x="479" y="1985"/>
              <a:ext cx="4802" cy="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9225" name="Picture 9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" y="1985"/>
              <a:ext cx="4806" cy="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113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Gerelateerde afbeeld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40768"/>
            <a:ext cx="6624736" cy="331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94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95" name="Text Box 13"/>
          <p:cNvSpPr txBox="1">
            <a:spLocks noChangeArrowheads="1"/>
          </p:cNvSpPr>
          <p:nvPr/>
        </p:nvSpPr>
        <p:spPr bwMode="auto">
          <a:xfrm>
            <a:off x="1379061" y="4307468"/>
            <a:ext cx="1458162" cy="1131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l-BE" sz="900" dirty="0" err="1">
                <a:cs typeface="ＭＳ Ｐゴシック"/>
              </a:rPr>
              <a:t>Patient</a:t>
            </a:r>
            <a:r>
              <a:rPr lang="nl-BE" sz="900" dirty="0">
                <a:cs typeface="ＭＳ Ｐゴシック"/>
              </a:rPr>
              <a:t> </a:t>
            </a:r>
            <a:r>
              <a:rPr lang="nl-BE" sz="900" dirty="0" err="1">
                <a:cs typeface="ＭＳ Ｐゴシック"/>
              </a:rPr>
              <a:t>phenotype</a:t>
            </a:r>
            <a:endParaRPr lang="nl-BE" sz="900" dirty="0">
              <a:cs typeface="ＭＳ Ｐゴシック"/>
            </a:endParaRPr>
          </a:p>
          <a:p>
            <a:endParaRPr lang="nl-BE" sz="900" dirty="0">
              <a:cs typeface="ＭＳ Ｐゴシック"/>
            </a:endParaRPr>
          </a:p>
          <a:p>
            <a:r>
              <a:rPr lang="nl-BE" sz="900" dirty="0">
                <a:cs typeface="ＭＳ Ｐゴシック"/>
              </a:rPr>
              <a:t>Prevalent CV </a:t>
            </a:r>
            <a:r>
              <a:rPr lang="nl-BE" sz="900" dirty="0" err="1">
                <a:cs typeface="ＭＳ Ｐゴシック"/>
              </a:rPr>
              <a:t>diseases</a:t>
            </a:r>
            <a:endParaRPr lang="nl-NL" sz="900" dirty="0">
              <a:cs typeface="ＭＳ Ｐゴシック"/>
            </a:endParaRPr>
          </a:p>
          <a:p>
            <a:endParaRPr lang="nl-BE" sz="900" dirty="0">
              <a:cs typeface="ＭＳ Ｐゴシック"/>
            </a:endParaRPr>
          </a:p>
          <a:p>
            <a:r>
              <a:rPr lang="nl-BE" sz="900" dirty="0">
                <a:cs typeface="ＭＳ Ｐゴシック"/>
              </a:rPr>
              <a:t>CVD risk profile</a:t>
            </a:r>
          </a:p>
          <a:p>
            <a:r>
              <a:rPr lang="nl-BE" sz="750" dirty="0">
                <a:cs typeface="ＭＳ Ｐゴシック"/>
              </a:rPr>
              <a:t>Blood </a:t>
            </a:r>
            <a:r>
              <a:rPr lang="nl-BE" sz="750" dirty="0" err="1">
                <a:cs typeface="ＭＳ Ｐゴシック"/>
              </a:rPr>
              <a:t>lipid</a:t>
            </a:r>
            <a:r>
              <a:rPr lang="nl-BE" sz="750" dirty="0">
                <a:cs typeface="ＭＳ Ｐゴシック"/>
              </a:rPr>
              <a:t> profile</a:t>
            </a:r>
          </a:p>
          <a:p>
            <a:r>
              <a:rPr lang="nl-BE" sz="750" dirty="0" err="1">
                <a:cs typeface="ＭＳ Ｐゴシック"/>
              </a:rPr>
              <a:t>Glycemic</a:t>
            </a:r>
            <a:r>
              <a:rPr lang="nl-BE" sz="750" dirty="0">
                <a:cs typeface="ＭＳ Ｐゴシック"/>
              </a:rPr>
              <a:t> control</a:t>
            </a:r>
          </a:p>
          <a:p>
            <a:r>
              <a:rPr lang="nl-BE" sz="750" dirty="0">
                <a:cs typeface="ＭＳ Ｐゴシック"/>
              </a:rPr>
              <a:t>Fat </a:t>
            </a:r>
            <a:r>
              <a:rPr lang="nl-BE" sz="750" dirty="0" err="1">
                <a:cs typeface="ＭＳ Ｐゴシック"/>
              </a:rPr>
              <a:t>mass</a:t>
            </a:r>
            <a:endParaRPr lang="nl-NL" sz="750" dirty="0">
              <a:cs typeface="ＭＳ Ｐゴシック"/>
            </a:endParaRPr>
          </a:p>
        </p:txBody>
      </p:sp>
      <p:sp>
        <p:nvSpPr>
          <p:cNvPr id="2" name="Pijl-rechts 1"/>
          <p:cNvSpPr/>
          <p:nvPr/>
        </p:nvSpPr>
        <p:spPr>
          <a:xfrm>
            <a:off x="2880087" y="3283910"/>
            <a:ext cx="485588" cy="853976"/>
          </a:xfrm>
          <a:prstGeom prst="rightArrow">
            <a:avLst/>
          </a:prstGeom>
          <a:solidFill>
            <a:srgbClr val="0BA51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66832" y="19444"/>
            <a:ext cx="7886700" cy="994172"/>
          </a:xfrm>
        </p:spPr>
        <p:txBody>
          <a:bodyPr/>
          <a:lstStyle/>
          <a:p>
            <a:r>
              <a:rPr lang="nl-BE" dirty="0" smtClean="0"/>
              <a:t>Approach in </a:t>
            </a:r>
            <a:r>
              <a:rPr lang="nl-BE" dirty="0" err="1" smtClean="0"/>
              <a:t>tailoring</a:t>
            </a:r>
            <a:r>
              <a:rPr lang="nl-BE" dirty="0" smtClean="0"/>
              <a:t> </a:t>
            </a:r>
            <a:r>
              <a:rPr lang="nl-BE" dirty="0" err="1" smtClean="0"/>
              <a:t>exercise</a:t>
            </a:r>
            <a:endParaRPr lang="en-GB" dirty="0"/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3632998" y="4307467"/>
            <a:ext cx="1154369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l-BE" sz="900" dirty="0" err="1">
                <a:cs typeface="ＭＳ Ｐゴシック"/>
              </a:rPr>
              <a:t>Medication</a:t>
            </a:r>
            <a:r>
              <a:rPr lang="nl-BE" sz="900" dirty="0">
                <a:cs typeface="ＭＳ Ｐゴシック"/>
              </a:rPr>
              <a:t> intake</a:t>
            </a:r>
            <a:endParaRPr lang="nl-NL" sz="900" dirty="0">
              <a:cs typeface="ＭＳ Ｐゴシック"/>
            </a:endParaRPr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>
            <a:off x="5521975" y="4307467"/>
            <a:ext cx="115436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nl-BE" sz="900" dirty="0">
                <a:cs typeface="ＭＳ Ｐゴシック"/>
              </a:rPr>
              <a:t>Physical fitness </a:t>
            </a:r>
            <a:r>
              <a:rPr lang="nl-BE" sz="900" dirty="0" err="1">
                <a:cs typeface="ＭＳ Ｐゴシック"/>
              </a:rPr>
              <a:t>and</a:t>
            </a:r>
            <a:endParaRPr lang="nl-BE" sz="900" dirty="0">
              <a:cs typeface="ＭＳ Ｐゴシック"/>
            </a:endParaRPr>
          </a:p>
          <a:p>
            <a:pPr algn="ctr"/>
            <a:r>
              <a:rPr lang="nl-BE" sz="900" dirty="0" err="1">
                <a:cs typeface="ＭＳ Ｐゴシック"/>
              </a:rPr>
              <a:t>exercise</a:t>
            </a:r>
            <a:r>
              <a:rPr lang="nl-BE" sz="900" dirty="0">
                <a:cs typeface="ＭＳ Ｐゴシック"/>
              </a:rPr>
              <a:t> response</a:t>
            </a:r>
            <a:endParaRPr lang="nl-NL" sz="900" dirty="0">
              <a:cs typeface="ＭＳ Ｐゴシック"/>
            </a:endParaRPr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7633753" y="4307467"/>
            <a:ext cx="11543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nl-BE" sz="900" dirty="0" err="1">
                <a:cs typeface="ＭＳ Ｐゴシック"/>
              </a:rPr>
              <a:t>Exercise</a:t>
            </a:r>
            <a:r>
              <a:rPr lang="nl-BE" sz="900" dirty="0">
                <a:cs typeface="ＭＳ Ｐゴシック"/>
              </a:rPr>
              <a:t> </a:t>
            </a:r>
            <a:r>
              <a:rPr lang="nl-BE" sz="900" dirty="0" err="1">
                <a:cs typeface="ＭＳ Ｐゴシック"/>
              </a:rPr>
              <a:t>prescription</a:t>
            </a:r>
            <a:endParaRPr lang="nl-NL" sz="900" dirty="0">
              <a:cs typeface="ＭＳ Ｐゴシック"/>
            </a:endParaRPr>
          </a:p>
        </p:txBody>
      </p:sp>
      <p:pic>
        <p:nvPicPr>
          <p:cNvPr id="4" name="Picture 2" descr="Afbeeldingsresultaat voor patient ico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029" y="3125980"/>
            <a:ext cx="1024097" cy="1024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fbeeldingsresultaat voor medication icon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522" y="3242661"/>
            <a:ext cx="426365" cy="822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fbeeldingsresultaat voor exercise test icon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975" y="3246348"/>
            <a:ext cx="1038661" cy="830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fbeeldingsresultaat voor prescription icon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6523" y="3329116"/>
            <a:ext cx="608826" cy="74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fbeeldingsresultaat voor changing icon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9625" y="2787733"/>
            <a:ext cx="386057" cy="386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Pijl-rechts 25"/>
          <p:cNvSpPr/>
          <p:nvPr/>
        </p:nvSpPr>
        <p:spPr>
          <a:xfrm>
            <a:off x="7004145" y="3280078"/>
            <a:ext cx="485588" cy="853976"/>
          </a:xfrm>
          <a:prstGeom prst="rightArrow">
            <a:avLst/>
          </a:prstGeom>
          <a:solidFill>
            <a:srgbClr val="0BA51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Pijl-rechts 26"/>
          <p:cNvSpPr/>
          <p:nvPr/>
        </p:nvSpPr>
        <p:spPr>
          <a:xfrm>
            <a:off x="4717222" y="3280366"/>
            <a:ext cx="485588" cy="853976"/>
          </a:xfrm>
          <a:prstGeom prst="rightArrow">
            <a:avLst/>
          </a:prstGeom>
          <a:solidFill>
            <a:srgbClr val="0BA51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Rechte verbindingslijn met pijl 7"/>
          <p:cNvCxnSpPr/>
          <p:nvPr/>
        </p:nvCxnSpPr>
        <p:spPr>
          <a:xfrm flipH="1">
            <a:off x="3433439" y="2469786"/>
            <a:ext cx="821513" cy="300089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chte verbindingslijn met pijl 31"/>
          <p:cNvCxnSpPr/>
          <p:nvPr/>
        </p:nvCxnSpPr>
        <p:spPr>
          <a:xfrm>
            <a:off x="4953537" y="2478790"/>
            <a:ext cx="1" cy="242498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echte verbindingslijn met pijl 32"/>
          <p:cNvCxnSpPr/>
          <p:nvPr/>
        </p:nvCxnSpPr>
        <p:spPr>
          <a:xfrm>
            <a:off x="6041305" y="2481086"/>
            <a:ext cx="723158" cy="283193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hthoek 6"/>
          <p:cNvSpPr/>
          <p:nvPr/>
        </p:nvSpPr>
        <p:spPr>
          <a:xfrm>
            <a:off x="4439" y="6662811"/>
            <a:ext cx="3429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900" dirty="0"/>
              <a:t>Hansen D, et al. </a:t>
            </a:r>
            <a:r>
              <a:rPr lang="en-GB" sz="900" dirty="0" err="1"/>
              <a:t>Eur</a:t>
            </a:r>
            <a:r>
              <a:rPr lang="en-GB" sz="900" dirty="0"/>
              <a:t> J </a:t>
            </a:r>
            <a:r>
              <a:rPr lang="en-GB" sz="900" dirty="0" err="1"/>
              <a:t>Prev</a:t>
            </a:r>
            <a:r>
              <a:rPr lang="en-GB" sz="900" dirty="0"/>
              <a:t> </a:t>
            </a:r>
            <a:r>
              <a:rPr lang="en-GB" sz="900" dirty="0" err="1"/>
              <a:t>Cardiol</a:t>
            </a:r>
            <a:r>
              <a:rPr lang="en-GB" sz="900" dirty="0"/>
              <a:t>. 2019;26:273-6.</a:t>
            </a:r>
          </a:p>
        </p:txBody>
      </p:sp>
      <p:pic>
        <p:nvPicPr>
          <p:cNvPr id="28" name="Picture 10" descr="Afbeeldingsresultaat voor changing icon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509" y="2773164"/>
            <a:ext cx="386057" cy="386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0" descr="Afbeeldingsresultaat voor changing icon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710" y="2787733"/>
            <a:ext cx="386057" cy="386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2" descr="Afbeeldingsresultaat voor clinician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704" y="929295"/>
            <a:ext cx="2181296" cy="147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23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7886700" cy="994172"/>
          </a:xfrm>
        </p:spPr>
        <p:txBody>
          <a:bodyPr/>
          <a:lstStyle/>
          <a:p>
            <a:r>
              <a:rPr lang="nl-BE" dirty="0" err="1" smtClean="0"/>
              <a:t>Comparing</a:t>
            </a:r>
            <a:r>
              <a:rPr lang="nl-BE" dirty="0" smtClean="0"/>
              <a:t> different </a:t>
            </a:r>
            <a:r>
              <a:rPr lang="nl-BE" dirty="0" err="1" smtClean="0"/>
              <a:t>clinicians</a:t>
            </a:r>
            <a:endParaRPr lang="en-GB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1347871" y="2051416"/>
            <a:ext cx="6438916" cy="2178242"/>
            <a:chOff x="595" y="1387"/>
            <a:chExt cx="4570" cy="1546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595" y="1387"/>
              <a:ext cx="4570" cy="1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" y="1387"/>
              <a:ext cx="4574" cy="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2"/>
          <p:cNvGrpSpPr>
            <a:grpSpLocks noChangeAspect="1"/>
          </p:cNvGrpSpPr>
          <p:nvPr/>
        </p:nvGrpSpPr>
        <p:grpSpPr bwMode="auto">
          <a:xfrm>
            <a:off x="1347871" y="4289782"/>
            <a:ext cx="6459330" cy="1026114"/>
            <a:chOff x="639" y="1804"/>
            <a:chExt cx="4482" cy="712"/>
          </a:xfrm>
        </p:grpSpPr>
        <p:sp>
          <p:nvSpPr>
            <p:cNvPr id="13" name="AutoShape 11"/>
            <p:cNvSpPr>
              <a:spLocks noChangeAspect="1" noChangeArrowheads="1" noTextEdit="1"/>
            </p:cNvSpPr>
            <p:nvPr/>
          </p:nvSpPr>
          <p:spPr bwMode="auto">
            <a:xfrm>
              <a:off x="639" y="1804"/>
              <a:ext cx="4482" cy="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037" name="Picture 13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" y="1804"/>
              <a:ext cx="4486" cy="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Rechthoek 2"/>
          <p:cNvSpPr/>
          <p:nvPr/>
        </p:nvSpPr>
        <p:spPr>
          <a:xfrm>
            <a:off x="0" y="6627168"/>
            <a:ext cx="3429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900" dirty="0"/>
              <a:t>Hansen D, et al. </a:t>
            </a:r>
            <a:r>
              <a:rPr lang="en-GB" sz="900" dirty="0" err="1"/>
              <a:t>Eur</a:t>
            </a:r>
            <a:r>
              <a:rPr lang="en-GB" sz="900" dirty="0"/>
              <a:t> J </a:t>
            </a:r>
            <a:r>
              <a:rPr lang="en-GB" sz="900" dirty="0" err="1"/>
              <a:t>Prev</a:t>
            </a:r>
            <a:r>
              <a:rPr lang="en-GB" sz="900" dirty="0"/>
              <a:t> </a:t>
            </a:r>
            <a:r>
              <a:rPr lang="en-GB" sz="900" dirty="0" err="1"/>
              <a:t>Cardiol</a:t>
            </a:r>
            <a:r>
              <a:rPr lang="en-GB" sz="900" dirty="0"/>
              <a:t>. 2018;25:682-91.</a:t>
            </a:r>
          </a:p>
        </p:txBody>
      </p:sp>
      <p:pic>
        <p:nvPicPr>
          <p:cNvPr id="11" name="Afbeelding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24" y="2136934"/>
            <a:ext cx="1446922" cy="3114277"/>
          </a:xfrm>
          <a:prstGeom prst="rect">
            <a:avLst/>
          </a:prstGeom>
        </p:spPr>
      </p:pic>
      <p:pic>
        <p:nvPicPr>
          <p:cNvPr id="14" name="Afbeelding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8687" y="2136933"/>
            <a:ext cx="1446922" cy="311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643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838816" y="1909192"/>
            <a:ext cx="7314575" cy="3037256"/>
            <a:chOff x="1252" y="1484"/>
            <a:chExt cx="3256" cy="1352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52" y="1484"/>
              <a:ext cx="3256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2" y="1484"/>
              <a:ext cx="3260" cy="1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8"/>
          <p:cNvGrpSpPr>
            <a:grpSpLocks noChangeAspect="1"/>
          </p:cNvGrpSpPr>
          <p:nvPr/>
        </p:nvGrpSpPr>
        <p:grpSpPr bwMode="auto">
          <a:xfrm>
            <a:off x="1819579" y="5399193"/>
            <a:ext cx="5353050" cy="400050"/>
            <a:chOff x="632" y="1992"/>
            <a:chExt cx="4496" cy="336"/>
          </a:xfrm>
        </p:grpSpPr>
        <p:sp>
          <p:nvSpPr>
            <p:cNvPr id="14" name="AutoShape 7"/>
            <p:cNvSpPr>
              <a:spLocks noChangeAspect="1" noChangeArrowheads="1" noTextEdit="1"/>
            </p:cNvSpPr>
            <p:nvPr/>
          </p:nvSpPr>
          <p:spPr bwMode="auto">
            <a:xfrm>
              <a:off x="632" y="1992"/>
              <a:ext cx="4496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5" name="Picture 9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" y="1992"/>
              <a:ext cx="4500" cy="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Rechthoek 15"/>
          <p:cNvSpPr/>
          <p:nvPr/>
        </p:nvSpPr>
        <p:spPr>
          <a:xfrm>
            <a:off x="0" y="6627168"/>
            <a:ext cx="3429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900" dirty="0"/>
              <a:t>Hansen D, et al. </a:t>
            </a:r>
            <a:r>
              <a:rPr lang="en-GB" sz="900" dirty="0" err="1"/>
              <a:t>Eur</a:t>
            </a:r>
            <a:r>
              <a:rPr lang="en-GB" sz="900" dirty="0"/>
              <a:t> J </a:t>
            </a:r>
            <a:r>
              <a:rPr lang="en-GB" sz="900" dirty="0" err="1"/>
              <a:t>Prev</a:t>
            </a:r>
            <a:r>
              <a:rPr lang="en-GB" sz="900" dirty="0"/>
              <a:t> </a:t>
            </a:r>
            <a:r>
              <a:rPr lang="en-GB" sz="900" dirty="0" err="1"/>
              <a:t>Cardiol</a:t>
            </a:r>
            <a:r>
              <a:rPr lang="en-GB" sz="900" dirty="0"/>
              <a:t>. 2018;25:682-91.</a:t>
            </a:r>
          </a:p>
        </p:txBody>
      </p:sp>
      <p:sp>
        <p:nvSpPr>
          <p:cNvPr id="17" name="Titel 1"/>
          <p:cNvSpPr>
            <a:spLocks noGrp="1"/>
          </p:cNvSpPr>
          <p:nvPr>
            <p:ph type="title"/>
          </p:nvPr>
        </p:nvSpPr>
        <p:spPr>
          <a:xfrm>
            <a:off x="179512" y="109134"/>
            <a:ext cx="7886700" cy="994172"/>
          </a:xfrm>
        </p:spPr>
        <p:txBody>
          <a:bodyPr/>
          <a:lstStyle/>
          <a:p>
            <a:r>
              <a:rPr lang="nl-BE" dirty="0" err="1" smtClean="0"/>
              <a:t>Comparing</a:t>
            </a:r>
            <a:r>
              <a:rPr lang="nl-BE" dirty="0" smtClean="0"/>
              <a:t> different </a:t>
            </a:r>
            <a:r>
              <a:rPr lang="nl-BE" dirty="0" err="1" smtClean="0"/>
              <a:t>clinicians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098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8"/>
          <p:cNvGrpSpPr>
            <a:grpSpLocks noChangeAspect="1"/>
          </p:cNvGrpSpPr>
          <p:nvPr/>
        </p:nvGrpSpPr>
        <p:grpSpPr bwMode="auto">
          <a:xfrm>
            <a:off x="1819579" y="5399193"/>
            <a:ext cx="5353050" cy="400050"/>
            <a:chOff x="632" y="1992"/>
            <a:chExt cx="4496" cy="336"/>
          </a:xfrm>
        </p:grpSpPr>
        <p:sp>
          <p:nvSpPr>
            <p:cNvPr id="14" name="AutoShape 7"/>
            <p:cNvSpPr>
              <a:spLocks noChangeAspect="1" noChangeArrowheads="1" noTextEdit="1"/>
            </p:cNvSpPr>
            <p:nvPr/>
          </p:nvSpPr>
          <p:spPr bwMode="auto">
            <a:xfrm>
              <a:off x="632" y="1992"/>
              <a:ext cx="4496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5" name="Picture 9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" y="1992"/>
              <a:ext cx="4500" cy="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Rechthoek 15"/>
          <p:cNvSpPr/>
          <p:nvPr/>
        </p:nvSpPr>
        <p:spPr>
          <a:xfrm>
            <a:off x="0" y="6600587"/>
            <a:ext cx="3429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900" dirty="0"/>
              <a:t>Hansen D, et al. </a:t>
            </a:r>
            <a:r>
              <a:rPr lang="en-GB" sz="900" dirty="0" err="1"/>
              <a:t>Eur</a:t>
            </a:r>
            <a:r>
              <a:rPr lang="en-GB" sz="900" dirty="0"/>
              <a:t> J </a:t>
            </a:r>
            <a:r>
              <a:rPr lang="en-GB" sz="900" dirty="0" err="1"/>
              <a:t>Prev</a:t>
            </a:r>
            <a:r>
              <a:rPr lang="en-GB" sz="900" dirty="0"/>
              <a:t> </a:t>
            </a:r>
            <a:r>
              <a:rPr lang="en-GB" sz="900" dirty="0" err="1"/>
              <a:t>Cardiol</a:t>
            </a:r>
            <a:r>
              <a:rPr lang="en-GB" sz="900" dirty="0"/>
              <a:t>. 2018;25:682-91.</a:t>
            </a:r>
          </a:p>
        </p:txBody>
      </p:sp>
      <p:sp>
        <p:nvSpPr>
          <p:cNvPr id="17" name="Titel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7886700" cy="994172"/>
          </a:xfrm>
        </p:spPr>
        <p:txBody>
          <a:bodyPr/>
          <a:lstStyle/>
          <a:p>
            <a:r>
              <a:rPr lang="nl-BE" dirty="0" err="1" smtClean="0"/>
              <a:t>Comparing</a:t>
            </a:r>
            <a:r>
              <a:rPr lang="nl-BE" dirty="0" smtClean="0"/>
              <a:t> different </a:t>
            </a:r>
            <a:r>
              <a:rPr lang="nl-BE" dirty="0" err="1" smtClean="0"/>
              <a:t>clinicians</a:t>
            </a:r>
            <a:endParaRPr lang="en-GB" dirty="0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1330275" y="1907385"/>
            <a:ext cx="6331657" cy="2972222"/>
            <a:chOff x="1114" y="1331"/>
            <a:chExt cx="3532" cy="1658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114" y="1331"/>
              <a:ext cx="3532" cy="16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6389" name="Picture 5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4" y="1331"/>
              <a:ext cx="3536" cy="1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7548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395536" y="1052736"/>
            <a:ext cx="5529904" cy="4755167"/>
            <a:chOff x="1274" y="779"/>
            <a:chExt cx="3212" cy="2762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74" y="779"/>
              <a:ext cx="3212" cy="2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4" y="779"/>
              <a:ext cx="3216" cy="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Tekstvak 10"/>
          <p:cNvSpPr txBox="1"/>
          <p:nvPr/>
        </p:nvSpPr>
        <p:spPr>
          <a:xfrm>
            <a:off x="11749" y="6617827"/>
            <a:ext cx="341632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050" dirty="0"/>
              <a:t>Hansen D, et al. </a:t>
            </a:r>
            <a:r>
              <a:rPr lang="nl-BE" sz="1050" dirty="0" err="1"/>
              <a:t>Eur</a:t>
            </a:r>
            <a:r>
              <a:rPr lang="nl-BE" sz="1050" dirty="0"/>
              <a:t> J </a:t>
            </a:r>
            <a:r>
              <a:rPr lang="nl-BE" sz="1050" dirty="0" err="1"/>
              <a:t>Prev</a:t>
            </a:r>
            <a:r>
              <a:rPr lang="nl-BE" sz="1050" dirty="0"/>
              <a:t> </a:t>
            </a:r>
            <a:r>
              <a:rPr lang="nl-BE" sz="1050" dirty="0" err="1"/>
              <a:t>Cardiol</a:t>
            </a:r>
            <a:r>
              <a:rPr lang="nl-BE" sz="1050" dirty="0"/>
              <a:t> 2017; 24: 1017-31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11749" y="6415927"/>
            <a:ext cx="300274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050" dirty="0"/>
              <a:t>Hansen D, et al. </a:t>
            </a:r>
            <a:r>
              <a:rPr lang="nl-BE" sz="1050" dirty="0" err="1"/>
              <a:t>Eur</a:t>
            </a:r>
            <a:r>
              <a:rPr lang="nl-BE" sz="1050" dirty="0"/>
              <a:t> </a:t>
            </a:r>
            <a:r>
              <a:rPr lang="nl-BE" sz="1050" dirty="0" err="1"/>
              <a:t>Heart</a:t>
            </a:r>
            <a:r>
              <a:rPr lang="nl-BE" sz="1050" dirty="0"/>
              <a:t> J 2017; 38: 2318-20</a:t>
            </a:r>
          </a:p>
        </p:txBody>
      </p:sp>
      <p:pic>
        <p:nvPicPr>
          <p:cNvPr id="2050" name="Picture 2" descr="Afbeeldingsresultaat voor minion computer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204864"/>
            <a:ext cx="2891273" cy="289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79512" y="-117468"/>
            <a:ext cx="7886700" cy="994172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Verdana" pitchFamily="34" charset="0"/>
                <a:cs typeface="Verdana Italic"/>
              </a:rPr>
              <a:t>EXPERT Tool</a:t>
            </a:r>
            <a:endParaRPr lang="en-GB" dirty="0">
              <a:latin typeface="Verdana" pitchFamily="34" charset="0"/>
              <a:cs typeface="Verdana Italic"/>
            </a:endParaRPr>
          </a:p>
        </p:txBody>
      </p:sp>
    </p:spTree>
    <p:extLst>
      <p:ext uri="{BB962C8B-B14F-4D97-AF65-F5344CB8AC3E}">
        <p14:creationId xmlns:p14="http://schemas.microsoft.com/office/powerpoint/2010/main" val="66513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Afbeeldingsresultaat voor continuation icon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764704"/>
            <a:ext cx="5040559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36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79700"/>
            <a:ext cx="1025494" cy="78300"/>
          </a:xfrm>
          <a:prstGeom prst="rect">
            <a:avLst/>
          </a:prstGeom>
        </p:spPr>
      </p:pic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4932040" y="953004"/>
            <a:ext cx="3240360" cy="4448440"/>
            <a:chOff x="2019" y="978"/>
            <a:chExt cx="1722" cy="2364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2019" y="978"/>
              <a:ext cx="1722" cy="2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pic>
          <p:nvPicPr>
            <p:cNvPr id="13321" name="Picture 9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9" y="978"/>
              <a:ext cx="1726" cy="2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2"/>
          <p:cNvGrpSpPr>
            <a:grpSpLocks noChangeAspect="1"/>
          </p:cNvGrpSpPr>
          <p:nvPr/>
        </p:nvGrpSpPr>
        <p:grpSpPr bwMode="auto">
          <a:xfrm>
            <a:off x="1432398" y="1844824"/>
            <a:ext cx="2786168" cy="2551269"/>
            <a:chOff x="2113" y="1215"/>
            <a:chExt cx="1708" cy="1564"/>
          </a:xfrm>
        </p:grpSpPr>
        <p:sp>
          <p:nvSpPr>
            <p:cNvPr id="13" name="AutoShape 11"/>
            <p:cNvSpPr>
              <a:spLocks noChangeAspect="1" noChangeArrowheads="1" noTextEdit="1"/>
            </p:cNvSpPr>
            <p:nvPr/>
          </p:nvSpPr>
          <p:spPr bwMode="auto">
            <a:xfrm>
              <a:off x="2113" y="1215"/>
              <a:ext cx="1708" cy="15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pic>
          <p:nvPicPr>
            <p:cNvPr id="13325" name="Picture 1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3" y="1215"/>
              <a:ext cx="1712" cy="1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9" name="Picture 2" descr="Afbeeldingsresultaat voor rehabilitation heart failure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13" y="4797152"/>
            <a:ext cx="2174859" cy="1449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4"/>
          <p:cNvGrpSpPr>
            <a:grpSpLocks noChangeAspect="1"/>
          </p:cNvGrpSpPr>
          <p:nvPr/>
        </p:nvGrpSpPr>
        <p:grpSpPr bwMode="auto">
          <a:xfrm>
            <a:off x="250113" y="180548"/>
            <a:ext cx="4152041" cy="944196"/>
            <a:chOff x="1508" y="1848"/>
            <a:chExt cx="2744" cy="624"/>
          </a:xfrm>
        </p:grpSpPr>
        <p:sp>
          <p:nvSpPr>
            <p:cNvPr id="2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508" y="1848"/>
              <a:ext cx="2744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pic>
          <p:nvPicPr>
            <p:cNvPr id="24" name="Picture 5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8" y="1848"/>
              <a:ext cx="2748" cy="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4003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6770688"/>
            <a:ext cx="1025494" cy="78300"/>
          </a:xfrm>
          <a:prstGeom prst="rect">
            <a:avLst/>
          </a:prstGeom>
        </p:spPr>
      </p:pic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3851920" y="1458790"/>
            <a:ext cx="3799995" cy="4463660"/>
            <a:chOff x="1066" y="1979"/>
            <a:chExt cx="1712" cy="2011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1066" y="1979"/>
              <a:ext cx="1708" cy="1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pic>
          <p:nvPicPr>
            <p:cNvPr id="14341" name="Picture 5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" y="2039"/>
              <a:ext cx="1712" cy="19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Group 4"/>
          <p:cNvGrpSpPr>
            <a:grpSpLocks noChangeAspect="1"/>
          </p:cNvGrpSpPr>
          <p:nvPr/>
        </p:nvGrpSpPr>
        <p:grpSpPr bwMode="auto">
          <a:xfrm>
            <a:off x="250113" y="180548"/>
            <a:ext cx="4152041" cy="944196"/>
            <a:chOff x="1508" y="1848"/>
            <a:chExt cx="2744" cy="624"/>
          </a:xfrm>
        </p:grpSpPr>
        <p:sp>
          <p:nvSpPr>
            <p:cNvPr id="15" name="AutoShape 3"/>
            <p:cNvSpPr>
              <a:spLocks noChangeAspect="1" noChangeArrowheads="1" noTextEdit="1"/>
            </p:cNvSpPr>
            <p:nvPr/>
          </p:nvSpPr>
          <p:spPr bwMode="auto">
            <a:xfrm>
              <a:off x="1508" y="1848"/>
              <a:ext cx="2744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pic>
          <p:nvPicPr>
            <p:cNvPr id="16" name="Picture 5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8" y="1848"/>
              <a:ext cx="2748" cy="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Picture 2" descr="Afbeeldingsresultaat voor rehabilitation heart failure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13" y="4797152"/>
            <a:ext cx="2174859" cy="1449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106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979712" y="188640"/>
            <a:ext cx="4981575" cy="1171575"/>
            <a:chOff x="1311" y="1791"/>
            <a:chExt cx="3138" cy="738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11" y="1791"/>
              <a:ext cx="3138" cy="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2293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1" y="1791"/>
              <a:ext cx="3142" cy="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7200"/>
            <a:ext cx="1436850" cy="150800"/>
          </a:xfrm>
          <a:prstGeom prst="rect">
            <a:avLst/>
          </a:prstGeom>
        </p:spPr>
      </p:pic>
      <p:grpSp>
        <p:nvGrpSpPr>
          <p:cNvPr id="12" name="Group 12"/>
          <p:cNvGrpSpPr>
            <a:grpSpLocks noChangeAspect="1"/>
          </p:cNvGrpSpPr>
          <p:nvPr/>
        </p:nvGrpSpPr>
        <p:grpSpPr bwMode="auto">
          <a:xfrm>
            <a:off x="1907704" y="1484784"/>
            <a:ext cx="3017552" cy="4598666"/>
            <a:chOff x="2004" y="825"/>
            <a:chExt cx="1752" cy="2670"/>
          </a:xfrm>
        </p:grpSpPr>
        <p:sp>
          <p:nvSpPr>
            <p:cNvPr id="13" name="AutoShape 11"/>
            <p:cNvSpPr>
              <a:spLocks noChangeAspect="1" noChangeArrowheads="1" noTextEdit="1"/>
            </p:cNvSpPr>
            <p:nvPr/>
          </p:nvSpPr>
          <p:spPr bwMode="auto">
            <a:xfrm>
              <a:off x="2004" y="825"/>
              <a:ext cx="1752" cy="2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2301" name="Picture 1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4" y="825"/>
              <a:ext cx="1756" cy="2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Rechthoek 13"/>
          <p:cNvSpPr/>
          <p:nvPr/>
        </p:nvSpPr>
        <p:spPr>
          <a:xfrm>
            <a:off x="5131433" y="2060848"/>
            <a:ext cx="36724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00B050"/>
                </a:solidFill>
              </a:rPr>
              <a:t>After adjustment, each additional 6 cardiac </a:t>
            </a:r>
            <a:r>
              <a:rPr lang="en-GB" sz="1400" b="1" dirty="0" smtClean="0">
                <a:solidFill>
                  <a:srgbClr val="00B050"/>
                </a:solidFill>
              </a:rPr>
              <a:t>rehabilitation sessions is </a:t>
            </a:r>
            <a:r>
              <a:rPr lang="en-GB" sz="1400" b="1" dirty="0">
                <a:solidFill>
                  <a:srgbClr val="00B050"/>
                </a:solidFill>
              </a:rPr>
              <a:t>associated </a:t>
            </a:r>
            <a:r>
              <a:rPr lang="en-GB" sz="1400" b="1" dirty="0" smtClean="0">
                <a:solidFill>
                  <a:srgbClr val="00B050"/>
                </a:solidFill>
              </a:rPr>
              <a:t>with: </a:t>
            </a:r>
          </a:p>
          <a:p>
            <a:pPr marL="285750" indent="-285750">
              <a:buFontTx/>
              <a:buChar char="-"/>
            </a:pPr>
            <a:endParaRPr lang="en-GB" sz="1400" b="1" dirty="0" smtClean="0">
              <a:solidFill>
                <a:srgbClr val="00B050"/>
              </a:solidFill>
            </a:endParaRPr>
          </a:p>
          <a:p>
            <a:pPr marL="285750" indent="-285750">
              <a:buFontTx/>
              <a:buChar char="-"/>
            </a:pPr>
            <a:r>
              <a:rPr lang="en-GB" sz="1400" b="1" dirty="0" smtClean="0">
                <a:solidFill>
                  <a:srgbClr val="00B050"/>
                </a:solidFill>
              </a:rPr>
              <a:t>a </a:t>
            </a:r>
            <a:r>
              <a:rPr lang="en-GB" sz="1400" b="1" dirty="0">
                <a:solidFill>
                  <a:srgbClr val="00B050"/>
                </a:solidFill>
              </a:rPr>
              <a:t>5</a:t>
            </a:r>
            <a:r>
              <a:rPr lang="en-GB" sz="1400" b="1" dirty="0" smtClean="0">
                <a:solidFill>
                  <a:srgbClr val="00B050"/>
                </a:solidFill>
              </a:rPr>
              <a:t>% lower </a:t>
            </a:r>
            <a:r>
              <a:rPr lang="en-GB" sz="1400" b="1" dirty="0">
                <a:solidFill>
                  <a:srgbClr val="00B050"/>
                </a:solidFill>
              </a:rPr>
              <a:t>risk of MI among patients who underwent </a:t>
            </a:r>
            <a:r>
              <a:rPr lang="en-GB" sz="1400" b="1" dirty="0" smtClean="0">
                <a:solidFill>
                  <a:srgbClr val="00B050"/>
                </a:solidFill>
              </a:rPr>
              <a:t>CABG</a:t>
            </a:r>
          </a:p>
          <a:p>
            <a:pPr marL="285750" indent="-285750">
              <a:buFontTx/>
              <a:buChar char="-"/>
            </a:pPr>
            <a:endParaRPr lang="en-GB" sz="1400" b="1" dirty="0" smtClean="0">
              <a:solidFill>
                <a:srgbClr val="00B050"/>
              </a:solidFill>
            </a:endParaRPr>
          </a:p>
          <a:p>
            <a:pPr marL="285750" indent="-285750">
              <a:buFontTx/>
              <a:buChar char="-"/>
            </a:pPr>
            <a:r>
              <a:rPr lang="en-GB" sz="1400" b="1" dirty="0" smtClean="0">
                <a:solidFill>
                  <a:srgbClr val="00B050"/>
                </a:solidFill>
              </a:rPr>
              <a:t>a </a:t>
            </a:r>
            <a:r>
              <a:rPr lang="en-GB" sz="1400" b="1" dirty="0">
                <a:solidFill>
                  <a:srgbClr val="00B050"/>
                </a:solidFill>
              </a:rPr>
              <a:t>6</a:t>
            </a:r>
            <a:r>
              <a:rPr lang="en-GB" sz="1400" b="1" dirty="0" smtClean="0">
                <a:solidFill>
                  <a:srgbClr val="00B050"/>
                </a:solidFill>
              </a:rPr>
              <a:t>% </a:t>
            </a:r>
            <a:r>
              <a:rPr lang="en-GB" sz="1400" b="1" dirty="0">
                <a:solidFill>
                  <a:srgbClr val="00B050"/>
                </a:solidFill>
              </a:rPr>
              <a:t>lower risk among patients with a </a:t>
            </a:r>
            <a:r>
              <a:rPr lang="en-GB" sz="1400" b="1" dirty="0" smtClean="0">
                <a:solidFill>
                  <a:srgbClr val="00B050"/>
                </a:solidFill>
              </a:rPr>
              <a:t>previous MI</a:t>
            </a:r>
            <a:endParaRPr lang="en-GB" sz="1400" b="1" dirty="0">
              <a:solidFill>
                <a:srgbClr val="00B050"/>
              </a:solidFill>
            </a:endParaRPr>
          </a:p>
          <a:p>
            <a:pPr marL="285750" indent="-285750">
              <a:buFontTx/>
              <a:buChar char="-"/>
            </a:pPr>
            <a:endParaRPr lang="en-GB" sz="1400" b="1" dirty="0" smtClean="0">
              <a:solidFill>
                <a:srgbClr val="00B050"/>
              </a:solidFill>
            </a:endParaRPr>
          </a:p>
          <a:p>
            <a:pPr marL="285750" indent="-285750">
              <a:buFontTx/>
              <a:buChar char="-"/>
            </a:pPr>
            <a:r>
              <a:rPr lang="en-GB" sz="1400" b="1" dirty="0" smtClean="0">
                <a:solidFill>
                  <a:srgbClr val="00B050"/>
                </a:solidFill>
              </a:rPr>
              <a:t>an </a:t>
            </a:r>
            <a:r>
              <a:rPr lang="en-GB" sz="1400" b="1" dirty="0">
                <a:solidFill>
                  <a:srgbClr val="00B050"/>
                </a:solidFill>
              </a:rPr>
              <a:t>11</a:t>
            </a:r>
            <a:r>
              <a:rPr lang="en-GB" sz="1400" b="1" dirty="0" smtClean="0">
                <a:solidFill>
                  <a:srgbClr val="00B050"/>
                </a:solidFill>
              </a:rPr>
              <a:t>% </a:t>
            </a:r>
            <a:r>
              <a:rPr lang="en-GB" sz="1400" b="1" dirty="0">
                <a:solidFill>
                  <a:srgbClr val="00B050"/>
                </a:solidFill>
              </a:rPr>
              <a:t>lower risk </a:t>
            </a:r>
            <a:r>
              <a:rPr lang="en-GB" sz="1400" b="1" dirty="0" smtClean="0">
                <a:solidFill>
                  <a:srgbClr val="00B050"/>
                </a:solidFill>
              </a:rPr>
              <a:t>among patients </a:t>
            </a:r>
            <a:r>
              <a:rPr lang="en-GB" sz="1400" b="1" dirty="0">
                <a:solidFill>
                  <a:srgbClr val="00B050"/>
                </a:solidFill>
              </a:rPr>
              <a:t>with stable </a:t>
            </a:r>
            <a:r>
              <a:rPr lang="en-GB" sz="1400" b="1" dirty="0" smtClean="0">
                <a:solidFill>
                  <a:srgbClr val="00B050"/>
                </a:solidFill>
              </a:rPr>
              <a:t>angina</a:t>
            </a:r>
            <a:endParaRPr lang="en-GB" sz="1400" b="1" dirty="0">
              <a:solidFill>
                <a:srgbClr val="00B050"/>
              </a:solidFill>
            </a:endParaRPr>
          </a:p>
        </p:txBody>
      </p:sp>
      <p:pic>
        <p:nvPicPr>
          <p:cNvPr id="18" name="Afbeelding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4366" y="2996952"/>
            <a:ext cx="2906126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519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251521" y="188640"/>
            <a:ext cx="3816424" cy="1309194"/>
            <a:chOff x="1026" y="1524"/>
            <a:chExt cx="3708" cy="1272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026" y="1524"/>
              <a:ext cx="3708" cy="1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3317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6" y="1524"/>
              <a:ext cx="3712" cy="1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5" y="6689800"/>
            <a:ext cx="1251450" cy="168200"/>
          </a:xfrm>
          <a:prstGeom prst="rect">
            <a:avLst/>
          </a:prstGeom>
        </p:spPr>
      </p:pic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539552" y="1772816"/>
            <a:ext cx="8092582" cy="4174773"/>
            <a:chOff x="581" y="974"/>
            <a:chExt cx="4598" cy="2372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581" y="974"/>
              <a:ext cx="4598" cy="2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3321" name="Picture 9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" y="974"/>
              <a:ext cx="4602" cy="2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1110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251520" y="4581128"/>
            <a:ext cx="5922169" cy="1423972"/>
            <a:chOff x="289" y="1537"/>
            <a:chExt cx="5182" cy="1246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9" y="1537"/>
              <a:ext cx="5182" cy="1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4341" name="Picture 5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" y="1537"/>
              <a:ext cx="5186" cy="1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Afbeelding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6093296"/>
            <a:ext cx="2410200" cy="150800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0616" y="260648"/>
            <a:ext cx="5720280" cy="381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67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Conclusions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err="1" smtClean="0"/>
              <a:t>Exercise</a:t>
            </a:r>
            <a:r>
              <a:rPr lang="nl-BE" dirty="0" smtClean="0"/>
              <a:t> </a:t>
            </a:r>
            <a:r>
              <a:rPr lang="nl-BE" dirty="0" err="1" smtClean="0"/>
              <a:t>intervention</a:t>
            </a:r>
            <a:r>
              <a:rPr lang="nl-BE" dirty="0" smtClean="0"/>
              <a:t> </a:t>
            </a:r>
            <a:r>
              <a:rPr lang="nl-BE" dirty="0" err="1" smtClean="0"/>
              <a:t>after</a:t>
            </a:r>
            <a:r>
              <a:rPr lang="nl-BE" dirty="0" smtClean="0"/>
              <a:t> ACS: </a:t>
            </a:r>
            <a:r>
              <a:rPr lang="nl-BE" dirty="0" err="1" smtClean="0"/>
              <a:t>what</a:t>
            </a:r>
            <a:r>
              <a:rPr lang="nl-BE" dirty="0" smtClean="0"/>
              <a:t> </a:t>
            </a:r>
            <a:r>
              <a:rPr lang="nl-BE" dirty="0" err="1" smtClean="0"/>
              <a:t>should</a:t>
            </a:r>
            <a:r>
              <a:rPr lang="nl-BE" dirty="0" smtClean="0"/>
              <a:t> </a:t>
            </a:r>
            <a:r>
              <a:rPr lang="nl-BE" dirty="0" err="1" smtClean="0"/>
              <a:t>be</a:t>
            </a:r>
            <a:r>
              <a:rPr lang="nl-BE" dirty="0" smtClean="0"/>
              <a:t> in </a:t>
            </a:r>
            <a:r>
              <a:rPr lang="nl-BE" dirty="0" err="1" smtClean="0"/>
              <a:t>there</a:t>
            </a:r>
            <a:r>
              <a:rPr lang="nl-BE" dirty="0" smtClean="0"/>
              <a:t>?</a:t>
            </a:r>
          </a:p>
          <a:p>
            <a:pPr lvl="1"/>
            <a:r>
              <a:rPr lang="nl-BE" dirty="0" err="1" smtClean="0"/>
              <a:t>Early</a:t>
            </a:r>
            <a:r>
              <a:rPr lang="nl-BE" dirty="0" smtClean="0"/>
              <a:t> start</a:t>
            </a:r>
          </a:p>
          <a:p>
            <a:pPr lvl="1"/>
            <a:r>
              <a:rPr lang="nl-BE" dirty="0" err="1" smtClean="0"/>
              <a:t>Tailoring</a:t>
            </a:r>
            <a:r>
              <a:rPr lang="nl-BE" dirty="0" smtClean="0"/>
              <a:t> of </a:t>
            </a:r>
            <a:r>
              <a:rPr lang="nl-BE" dirty="0" err="1" smtClean="0"/>
              <a:t>exercise</a:t>
            </a:r>
            <a:r>
              <a:rPr lang="nl-BE" dirty="0" smtClean="0"/>
              <a:t> </a:t>
            </a:r>
            <a:r>
              <a:rPr lang="nl-BE" dirty="0" err="1" smtClean="0"/>
              <a:t>prescription</a:t>
            </a:r>
            <a:endParaRPr lang="nl-BE" dirty="0" smtClean="0"/>
          </a:p>
          <a:p>
            <a:pPr lvl="2"/>
            <a:r>
              <a:rPr lang="nl-BE" dirty="0" smtClean="0"/>
              <a:t>Correct </a:t>
            </a:r>
            <a:r>
              <a:rPr lang="nl-BE" dirty="0" err="1" smtClean="0"/>
              <a:t>selection</a:t>
            </a:r>
            <a:r>
              <a:rPr lang="nl-BE" dirty="0" smtClean="0"/>
              <a:t> of </a:t>
            </a:r>
            <a:r>
              <a:rPr lang="nl-BE" dirty="0" err="1" smtClean="0"/>
              <a:t>exercise</a:t>
            </a:r>
            <a:r>
              <a:rPr lang="nl-BE" dirty="0" smtClean="0"/>
              <a:t> </a:t>
            </a:r>
            <a:r>
              <a:rPr lang="nl-BE" dirty="0" err="1" smtClean="0"/>
              <a:t>modalitie</a:t>
            </a:r>
            <a:r>
              <a:rPr lang="en-GB" dirty="0" smtClean="0"/>
              <a:t>s</a:t>
            </a:r>
          </a:p>
          <a:p>
            <a:pPr lvl="1"/>
            <a:r>
              <a:rPr lang="nl-BE" dirty="0" err="1" smtClean="0"/>
              <a:t>Prolonged</a:t>
            </a:r>
            <a:r>
              <a:rPr lang="nl-BE" dirty="0" smtClean="0"/>
              <a:t> </a:t>
            </a:r>
            <a:r>
              <a:rPr lang="nl-BE" dirty="0" err="1" smtClean="0"/>
              <a:t>intervention</a:t>
            </a:r>
            <a:endParaRPr lang="nl-BE" dirty="0" smtClean="0"/>
          </a:p>
          <a:p>
            <a:endParaRPr lang="nl-BE" dirty="0" smtClean="0"/>
          </a:p>
          <a:p>
            <a:r>
              <a:rPr lang="nl-BE" dirty="0" smtClean="0"/>
              <a:t>How </a:t>
            </a:r>
            <a:r>
              <a:rPr lang="nl-BE" dirty="0" err="1" smtClean="0"/>
              <a:t>can</a:t>
            </a:r>
            <a:r>
              <a:rPr lang="nl-BE" dirty="0" smtClean="0"/>
              <a:t> </a:t>
            </a:r>
            <a:r>
              <a:rPr lang="nl-BE" dirty="0" err="1" smtClean="0"/>
              <a:t>decision</a:t>
            </a:r>
            <a:r>
              <a:rPr lang="nl-BE" dirty="0" smtClean="0"/>
              <a:t> support systems help?</a:t>
            </a:r>
          </a:p>
          <a:p>
            <a:pPr lvl="1"/>
            <a:r>
              <a:rPr lang="nl-BE" dirty="0" smtClean="0"/>
              <a:t>In </a:t>
            </a:r>
            <a:r>
              <a:rPr lang="nl-BE" dirty="0" err="1" smtClean="0"/>
              <a:t>the</a:t>
            </a:r>
            <a:r>
              <a:rPr lang="nl-BE" dirty="0" smtClean="0"/>
              <a:t> </a:t>
            </a:r>
            <a:r>
              <a:rPr lang="nl-BE" dirty="0" err="1" smtClean="0"/>
              <a:t>tailoring</a:t>
            </a:r>
            <a:r>
              <a:rPr lang="nl-BE" dirty="0" smtClean="0"/>
              <a:t> </a:t>
            </a:r>
            <a:r>
              <a:rPr lang="nl-BE" dirty="0" err="1" smtClean="0"/>
              <a:t>process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</a:t>
            </a:r>
            <a:r>
              <a:rPr lang="nl-BE" dirty="0" err="1" smtClean="0"/>
              <a:t>optimisation</a:t>
            </a:r>
            <a:r>
              <a:rPr lang="nl-BE" dirty="0" smtClean="0"/>
              <a:t> of </a:t>
            </a:r>
            <a:r>
              <a:rPr lang="nl-BE" dirty="0" err="1" smtClean="0"/>
              <a:t>exercise</a:t>
            </a:r>
            <a:r>
              <a:rPr lang="nl-BE" dirty="0" smtClean="0"/>
              <a:t> </a:t>
            </a:r>
            <a:r>
              <a:rPr lang="nl-BE" dirty="0" err="1" smtClean="0"/>
              <a:t>prescription</a:t>
            </a:r>
            <a:endParaRPr lang="nl-BE" dirty="0" smtClean="0"/>
          </a:p>
        </p:txBody>
      </p:sp>
    </p:spTree>
    <p:extLst>
      <p:ext uri="{BB962C8B-B14F-4D97-AF65-F5344CB8AC3E}">
        <p14:creationId xmlns:p14="http://schemas.microsoft.com/office/powerpoint/2010/main" val="47499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ndertitel 4"/>
          <p:cNvSpPr>
            <a:spLocks noGrp="1"/>
          </p:cNvSpPr>
          <p:nvPr>
            <p:ph idx="1"/>
          </p:nvPr>
        </p:nvSpPr>
        <p:spPr>
          <a:xfrm>
            <a:off x="206206" y="158530"/>
            <a:ext cx="8640960" cy="45823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BE" sz="1600" dirty="0"/>
              <a:t>Contact: </a:t>
            </a:r>
          </a:p>
          <a:p>
            <a:endParaRPr lang="nl-BE" sz="1600" dirty="0"/>
          </a:p>
          <a:p>
            <a:r>
              <a:rPr lang="nl-BE" sz="1600" dirty="0"/>
              <a:t>Dominique.hansen@uhasselt.be</a:t>
            </a:r>
          </a:p>
          <a:p>
            <a:endParaRPr lang="nl-BE" sz="1600" dirty="0"/>
          </a:p>
          <a:p>
            <a:r>
              <a:rPr lang="nl-BE" sz="1600" dirty="0"/>
              <a:t>https://twitter.com/hansen_phd</a:t>
            </a:r>
          </a:p>
          <a:p>
            <a:endParaRPr lang="nl-BE" sz="1600" dirty="0"/>
          </a:p>
          <a:p>
            <a:r>
              <a:rPr lang="nl-BE" sz="1600" dirty="0"/>
              <a:t>https://www.researchgate.net/profile/Dominique_Hansen2</a:t>
            </a:r>
          </a:p>
          <a:p>
            <a:endParaRPr lang="nl-BE" sz="1600" dirty="0"/>
          </a:p>
        </p:txBody>
      </p:sp>
      <p:pic>
        <p:nvPicPr>
          <p:cNvPr id="18438" name="Picture 6" descr="Afbeeldingsresultaat voor hartcentrum hasselt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1" y="4870783"/>
            <a:ext cx="2067961" cy="71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0" name="Picture 8" descr="Gerelateerde afbeeldi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938" y="4357329"/>
            <a:ext cx="1768223" cy="846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2" name="Picture 10" descr="Gerelateerde afbeeldi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5" y="4543625"/>
            <a:ext cx="1446729" cy="104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2" descr="Afbeeldingsresultaat voor hasselt university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233" y="2708921"/>
            <a:ext cx="3649820" cy="1824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Afbeeldingsresultaat voor jessa ziekenhuis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502" y="2708921"/>
            <a:ext cx="3898381" cy="1817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93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8037</TotalTime>
  <Words>322</Words>
  <Application>Microsoft Office PowerPoint</Application>
  <PresentationFormat>Diavoorstelling (4:3)</PresentationFormat>
  <Paragraphs>57</Paragraphs>
  <Slides>29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29</vt:i4>
      </vt:variant>
    </vt:vector>
  </HeadingPairs>
  <TitlesOfParts>
    <vt:vector size="37" baseType="lpstr">
      <vt:lpstr>ＭＳ Ｐゴシック</vt:lpstr>
      <vt:lpstr>Arial</vt:lpstr>
      <vt:lpstr>Arial</vt:lpstr>
      <vt:lpstr>Calibri</vt:lpstr>
      <vt:lpstr>Verdana</vt:lpstr>
      <vt:lpstr>Verdana Italic</vt:lpstr>
      <vt:lpstr>Wingdings</vt:lpstr>
      <vt:lpstr>Office Theme</vt:lpstr>
      <vt:lpstr>Exercise after ACS: what should be unquestionably done and the potential role of decision support systems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Approach in tailoring exercise</vt:lpstr>
      <vt:lpstr>Comparing different clinicians</vt:lpstr>
      <vt:lpstr>Comparing different clinicians</vt:lpstr>
      <vt:lpstr>Comparing different clinicians</vt:lpstr>
      <vt:lpstr>EXPERT Tool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Conclusions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lambr</dc:creator>
  <cp:lastModifiedBy>HANSEN Dominique</cp:lastModifiedBy>
  <cp:revision>127</cp:revision>
  <cp:lastPrinted>2016-12-19T08:56:06Z</cp:lastPrinted>
  <dcterms:created xsi:type="dcterms:W3CDTF">2009-12-01T15:52:26Z</dcterms:created>
  <dcterms:modified xsi:type="dcterms:W3CDTF">2019-10-19T08:28:51Z</dcterms:modified>
</cp:coreProperties>
</file>