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319" r:id="rId3"/>
    <p:sldId id="355" r:id="rId4"/>
    <p:sldId id="336" r:id="rId5"/>
    <p:sldId id="313" r:id="rId6"/>
    <p:sldId id="299" r:id="rId7"/>
    <p:sldId id="356" r:id="rId8"/>
    <p:sldId id="358" r:id="rId9"/>
    <p:sldId id="357" r:id="rId10"/>
    <p:sldId id="360" r:id="rId11"/>
    <p:sldId id="362" r:id="rId12"/>
    <p:sldId id="294" r:id="rId13"/>
    <p:sldId id="363" r:id="rId14"/>
    <p:sldId id="332" r:id="rId15"/>
  </p:sldIdLst>
  <p:sldSz cx="9144000" cy="6858000" type="screen4x3"/>
  <p:notesSz cx="6797675" cy="9926638"/>
  <p:defaultTextStyle>
    <a:defPPr>
      <a:defRPr lang="nl-BE"/>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5942" autoAdjust="0"/>
  </p:normalViewPr>
  <p:slideViewPr>
    <p:cSldViewPr snapToGrid="0">
      <p:cViewPr varScale="1">
        <p:scale>
          <a:sx n="58" d="100"/>
          <a:sy n="58" d="100"/>
        </p:scale>
        <p:origin x="1544" y="48"/>
      </p:cViewPr>
      <p:guideLst>
        <p:guide orient="horz" pos="2160"/>
        <p:guide pos="2880"/>
      </p:guideLst>
    </p:cSldViewPr>
  </p:slideViewPr>
  <p:notesTextViewPr>
    <p:cViewPr>
      <p:scale>
        <a:sx n="1" d="1"/>
        <a:sy n="1" d="1"/>
      </p:scale>
      <p:origin x="0" y="-97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6776437-69C1-44B6-9851-1D3199E57945}" type="datetimeFigureOut">
              <a:rPr lang="en-GB" smtClean="0"/>
              <a:t>23/12/2019</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6C4DD52-7E1E-47A0-B67F-AEC9F2A44101}" type="slidenum">
              <a:rPr lang="en-GB" smtClean="0"/>
              <a:t>‹#›</a:t>
            </a:fld>
            <a:endParaRPr lang="en-GB"/>
          </a:p>
        </p:txBody>
      </p:sp>
    </p:spTree>
    <p:extLst>
      <p:ext uri="{BB962C8B-B14F-4D97-AF65-F5344CB8AC3E}">
        <p14:creationId xmlns:p14="http://schemas.microsoft.com/office/powerpoint/2010/main" val="940425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DF68DD2-8540-4E35-9A55-9F8647C2A448}" type="datetimeFigureOut">
              <a:rPr lang="en-US" smtClean="0"/>
              <a:t>12/23/2019</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7AB835B-1B21-4528-8C69-150A2C431FFB}" type="slidenum">
              <a:rPr lang="en-US" smtClean="0"/>
              <a:t>‹#›</a:t>
            </a:fld>
            <a:endParaRPr lang="en-US"/>
          </a:p>
        </p:txBody>
      </p:sp>
    </p:spTree>
    <p:extLst>
      <p:ext uri="{BB962C8B-B14F-4D97-AF65-F5344CB8AC3E}">
        <p14:creationId xmlns:p14="http://schemas.microsoft.com/office/powerpoint/2010/main" val="568942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 </a:t>
            </a:r>
            <a:r>
              <a:rPr lang="nl-BE" dirty="0" err="1"/>
              <a:t>Early</a:t>
            </a:r>
            <a:r>
              <a:rPr lang="nl-BE" dirty="0"/>
              <a:t> </a:t>
            </a:r>
            <a:r>
              <a:rPr lang="nl-BE" dirty="0" err="1"/>
              <a:t>phase</a:t>
            </a:r>
            <a:r>
              <a:rPr lang="nl-BE" dirty="0"/>
              <a:t> </a:t>
            </a:r>
            <a:r>
              <a:rPr lang="nl-BE" dirty="0" err="1"/>
              <a:t>to</a:t>
            </a:r>
            <a:r>
              <a:rPr lang="nl-BE" dirty="0"/>
              <a:t> present </a:t>
            </a:r>
            <a:r>
              <a:rPr lang="nl-BE" dirty="0" err="1"/>
              <a:t>work</a:t>
            </a:r>
            <a:r>
              <a:rPr lang="nl-BE" dirty="0"/>
              <a:t>!</a:t>
            </a:r>
          </a:p>
        </p:txBody>
      </p:sp>
      <p:sp>
        <p:nvSpPr>
          <p:cNvPr id="4" name="Tijdelijke aanduiding voor dianummer 3"/>
          <p:cNvSpPr>
            <a:spLocks noGrp="1"/>
          </p:cNvSpPr>
          <p:nvPr>
            <p:ph type="sldNum" sz="quarter" idx="10"/>
          </p:nvPr>
        </p:nvSpPr>
        <p:spPr/>
        <p:txBody>
          <a:bodyPr/>
          <a:lstStyle/>
          <a:p>
            <a:fld id="{97AB835B-1B21-4528-8C69-150A2C431FFB}" type="slidenum">
              <a:rPr lang="en-US" smtClean="0"/>
              <a:t>1</a:t>
            </a:fld>
            <a:endParaRPr lang="en-US"/>
          </a:p>
        </p:txBody>
      </p:sp>
    </p:spTree>
    <p:extLst>
      <p:ext uri="{BB962C8B-B14F-4D97-AF65-F5344CB8AC3E}">
        <p14:creationId xmlns:p14="http://schemas.microsoft.com/office/powerpoint/2010/main" val="2774734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Where to draw the line?</a:t>
            </a:r>
          </a:p>
        </p:txBody>
      </p:sp>
      <p:sp>
        <p:nvSpPr>
          <p:cNvPr id="4" name="Slide Number Placeholder 3"/>
          <p:cNvSpPr>
            <a:spLocks noGrp="1"/>
          </p:cNvSpPr>
          <p:nvPr>
            <p:ph type="sldNum" sz="quarter" idx="10"/>
          </p:nvPr>
        </p:nvSpPr>
        <p:spPr/>
        <p:txBody>
          <a:bodyPr/>
          <a:lstStyle/>
          <a:p>
            <a:fld id="{97AB835B-1B21-4528-8C69-150A2C431FFB}" type="slidenum">
              <a:rPr lang="en-US" smtClean="0"/>
              <a:t>12</a:t>
            </a:fld>
            <a:endParaRPr lang="en-US"/>
          </a:p>
        </p:txBody>
      </p:sp>
    </p:spTree>
    <p:extLst>
      <p:ext uri="{BB962C8B-B14F-4D97-AF65-F5344CB8AC3E}">
        <p14:creationId xmlns:p14="http://schemas.microsoft.com/office/powerpoint/2010/main" val="3345819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Client</a:t>
            </a:r>
            <a:r>
              <a:rPr lang="nl-BE" baseline="0" dirty="0"/>
              <a:t> is </a:t>
            </a:r>
            <a:r>
              <a:rPr lang="nl-BE" baseline="0" dirty="0" err="1"/>
              <a:t>main</a:t>
            </a:r>
            <a:r>
              <a:rPr lang="nl-BE" baseline="0" dirty="0"/>
              <a:t> focus, </a:t>
            </a:r>
            <a:r>
              <a:rPr lang="nl-BE" baseline="0" dirty="0" err="1"/>
              <a:t>ethnic</a:t>
            </a:r>
            <a:r>
              <a:rPr lang="nl-BE" baseline="0" dirty="0"/>
              <a:t> </a:t>
            </a:r>
            <a:r>
              <a:rPr lang="nl-BE" baseline="0" dirty="0" err="1"/>
              <a:t>minority</a:t>
            </a:r>
            <a:r>
              <a:rPr lang="nl-BE" baseline="0" dirty="0"/>
              <a:t> </a:t>
            </a:r>
            <a:r>
              <a:rPr lang="nl-BE" baseline="0" dirty="0" err="1"/>
              <a:t>workers</a:t>
            </a:r>
            <a:r>
              <a:rPr lang="nl-BE" baseline="0" dirty="0"/>
              <a:t> </a:t>
            </a:r>
            <a:r>
              <a:rPr lang="nl-BE" baseline="0" dirty="0" err="1"/>
              <a:t>used</a:t>
            </a:r>
            <a:r>
              <a:rPr lang="nl-BE" baseline="0" dirty="0"/>
              <a:t> </a:t>
            </a:r>
            <a:r>
              <a:rPr lang="nl-BE" baseline="0" dirty="0" err="1"/>
              <a:t>to</a:t>
            </a:r>
            <a:r>
              <a:rPr lang="nl-BE" baseline="0" dirty="0"/>
              <a:t> </a:t>
            </a:r>
            <a:r>
              <a:rPr lang="nl-BE" baseline="0" dirty="0" err="1"/>
              <a:t>please</a:t>
            </a:r>
            <a:r>
              <a:rPr lang="nl-BE" baseline="0" dirty="0"/>
              <a:t> </a:t>
            </a:r>
            <a:r>
              <a:rPr lang="nl-BE" baseline="0" dirty="0" err="1"/>
              <a:t>the</a:t>
            </a:r>
            <a:r>
              <a:rPr lang="nl-BE" baseline="0" dirty="0"/>
              <a:t> </a:t>
            </a:r>
            <a:r>
              <a:rPr lang="nl-BE" baseline="0" dirty="0" err="1"/>
              <a:t>client</a:t>
            </a:r>
            <a:endParaRPr lang="nl-BE" dirty="0"/>
          </a:p>
        </p:txBody>
      </p:sp>
      <p:sp>
        <p:nvSpPr>
          <p:cNvPr id="4" name="Tijdelijke aanduiding voor dianummer 3"/>
          <p:cNvSpPr>
            <a:spLocks noGrp="1"/>
          </p:cNvSpPr>
          <p:nvPr>
            <p:ph type="sldNum" sz="quarter" idx="10"/>
          </p:nvPr>
        </p:nvSpPr>
        <p:spPr/>
        <p:txBody>
          <a:bodyPr/>
          <a:lstStyle/>
          <a:p>
            <a:fld id="{97AB835B-1B21-4528-8C69-150A2C431FFB}" type="slidenum">
              <a:rPr lang="en-US" smtClean="0"/>
              <a:t>2</a:t>
            </a:fld>
            <a:endParaRPr lang="en-US"/>
          </a:p>
        </p:txBody>
      </p:sp>
    </p:spTree>
    <p:extLst>
      <p:ext uri="{BB962C8B-B14F-4D97-AF65-F5344CB8AC3E}">
        <p14:creationId xmlns:p14="http://schemas.microsoft.com/office/powerpoint/2010/main" val="3577008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baseline="0" dirty="0" err="1"/>
              <a:t>Employer</a:t>
            </a:r>
            <a:r>
              <a:rPr lang="nl-BE" baseline="0" dirty="0"/>
              <a:t> </a:t>
            </a:r>
            <a:r>
              <a:rPr lang="nl-BE" baseline="0" dirty="0" err="1"/>
              <a:t>focuses</a:t>
            </a:r>
            <a:r>
              <a:rPr lang="nl-BE" baseline="0" dirty="0"/>
              <a:t> on </a:t>
            </a:r>
            <a:r>
              <a:rPr lang="nl-BE" baseline="0" dirty="0" err="1"/>
              <a:t>workers</a:t>
            </a:r>
            <a:r>
              <a:rPr lang="nl-BE" baseline="0" dirty="0"/>
              <a:t> </a:t>
            </a:r>
            <a:r>
              <a:rPr lang="nl-BE" baseline="0" dirty="0" err="1"/>
              <a:t>instead</a:t>
            </a:r>
            <a:r>
              <a:rPr lang="nl-BE" baseline="0" dirty="0"/>
              <a:t> of </a:t>
            </a:r>
            <a:r>
              <a:rPr lang="nl-BE" baseline="0" dirty="0" err="1"/>
              <a:t>clients</a:t>
            </a:r>
            <a:r>
              <a:rPr lang="nl-BE" baseline="0" dirty="0"/>
              <a:t>, </a:t>
            </a:r>
            <a:r>
              <a:rPr lang="nl-BE" baseline="0" dirty="0" err="1"/>
              <a:t>focussing</a:t>
            </a:r>
            <a:r>
              <a:rPr lang="nl-BE" baseline="0" dirty="0"/>
              <a:t> on </a:t>
            </a:r>
            <a:r>
              <a:rPr lang="nl-BE" b="1" baseline="0" dirty="0" err="1"/>
              <a:t>worker</a:t>
            </a:r>
            <a:r>
              <a:rPr lang="nl-BE" b="1" baseline="0" dirty="0"/>
              <a:t> </a:t>
            </a:r>
            <a:r>
              <a:rPr lang="nl-BE" b="1" baseline="0" dirty="0" err="1"/>
              <a:t>interests</a:t>
            </a:r>
            <a:endParaRPr lang="nl-BE" b="1" baseline="0" dirty="0"/>
          </a:p>
          <a:p>
            <a:r>
              <a:rPr lang="nl-BE" baseline="0" dirty="0" err="1"/>
              <a:t>However</a:t>
            </a:r>
            <a:r>
              <a:rPr lang="nl-BE" baseline="0" dirty="0"/>
              <a:t>, is at </a:t>
            </a:r>
            <a:r>
              <a:rPr lang="nl-BE" baseline="0" dirty="0" err="1"/>
              <a:t>tension</a:t>
            </a:r>
            <a:r>
              <a:rPr lang="nl-BE" baseline="0" dirty="0"/>
              <a:t> </a:t>
            </a:r>
            <a:r>
              <a:rPr lang="nl-BE" baseline="0" dirty="0" err="1"/>
              <a:t>with</a:t>
            </a:r>
            <a:r>
              <a:rPr lang="nl-BE" baseline="0" dirty="0"/>
              <a:t> </a:t>
            </a:r>
            <a:r>
              <a:rPr lang="nl-BE" b="1" baseline="0" dirty="0" err="1"/>
              <a:t>client</a:t>
            </a:r>
            <a:r>
              <a:rPr lang="nl-BE" b="1" baseline="0" dirty="0"/>
              <a:t> </a:t>
            </a:r>
            <a:r>
              <a:rPr lang="nl-BE" b="1" baseline="0" dirty="0" err="1"/>
              <a:t>interests</a:t>
            </a:r>
            <a:endParaRPr lang="nl-BE" b="1" dirty="0"/>
          </a:p>
        </p:txBody>
      </p:sp>
      <p:sp>
        <p:nvSpPr>
          <p:cNvPr id="4" name="Tijdelijke aanduiding voor dianummer 3"/>
          <p:cNvSpPr>
            <a:spLocks noGrp="1"/>
          </p:cNvSpPr>
          <p:nvPr>
            <p:ph type="sldNum" sz="quarter" idx="10"/>
          </p:nvPr>
        </p:nvSpPr>
        <p:spPr/>
        <p:txBody>
          <a:bodyPr/>
          <a:lstStyle/>
          <a:p>
            <a:fld id="{97AB835B-1B21-4528-8C69-150A2C431FFB}" type="slidenum">
              <a:rPr lang="en-US" smtClean="0"/>
              <a:t>3</a:t>
            </a:fld>
            <a:endParaRPr lang="en-US"/>
          </a:p>
        </p:txBody>
      </p:sp>
    </p:spTree>
    <p:extLst>
      <p:ext uri="{BB962C8B-B14F-4D97-AF65-F5344CB8AC3E}">
        <p14:creationId xmlns:p14="http://schemas.microsoft.com/office/powerpoint/2010/main" val="2994988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kern="1200" dirty="0">
                <a:solidFill>
                  <a:schemeClr val="tx1"/>
                </a:solidFill>
                <a:effectLst/>
                <a:latin typeface="+mn-lt"/>
                <a:ea typeface="+mn-ea"/>
                <a:cs typeface="+mn-cs"/>
              </a:rPr>
              <a:t>hoe mensen relationeel vorm geven en aan elkaar in relaties betekenis geven, hun positie in de relatie versterken, invloed uitoefenen door betekenis te geven aan de realiteit</a:t>
            </a:r>
          </a:p>
          <a:p>
            <a:r>
              <a:rPr lang="nl-BE" sz="1200" kern="1200" dirty="0" err="1">
                <a:solidFill>
                  <a:schemeClr val="tx1"/>
                </a:solidFill>
                <a:effectLst/>
                <a:latin typeface="+mn-lt"/>
                <a:ea typeface="+mn-ea"/>
                <a:cs typeface="+mn-cs"/>
              </a:rPr>
              <a:t>Social</a:t>
            </a:r>
            <a:r>
              <a:rPr lang="nl-BE" sz="1200" kern="1200" dirty="0">
                <a:solidFill>
                  <a:schemeClr val="tx1"/>
                </a:solidFill>
                <a:effectLst/>
                <a:latin typeface="+mn-lt"/>
                <a:ea typeface="+mn-ea"/>
                <a:cs typeface="+mn-cs"/>
              </a:rPr>
              <a:t> </a:t>
            </a:r>
            <a:r>
              <a:rPr lang="nl-BE" sz="1200" kern="1200" dirty="0" err="1">
                <a:solidFill>
                  <a:schemeClr val="tx1"/>
                </a:solidFill>
                <a:effectLst/>
                <a:latin typeface="+mn-lt"/>
                <a:ea typeface="+mn-ea"/>
                <a:cs typeface="+mn-cs"/>
              </a:rPr>
              <a:t>constructivism</a:t>
            </a:r>
            <a:r>
              <a:rPr lang="nl-BE" sz="1200" kern="1200" baseline="0" dirty="0">
                <a:solidFill>
                  <a:schemeClr val="tx1"/>
                </a:solidFill>
                <a:effectLst/>
                <a:latin typeface="+mn-lt"/>
                <a:ea typeface="+mn-ea"/>
                <a:cs typeface="+mn-cs"/>
              </a:rPr>
              <a:t> = </a:t>
            </a:r>
            <a:r>
              <a:rPr lang="en-GB" sz="1200" b="0" i="0" kern="1200" dirty="0">
                <a:solidFill>
                  <a:schemeClr val="tx1"/>
                </a:solidFill>
                <a:effectLst/>
                <a:latin typeface="+mn-lt"/>
                <a:ea typeface="+mn-ea"/>
                <a:cs typeface="+mn-cs"/>
              </a:rPr>
              <a:t>people work together to construct </a:t>
            </a:r>
            <a:r>
              <a:rPr lang="en-GB" sz="1200" b="0" i="0" kern="1200" dirty="0" err="1">
                <a:solidFill>
                  <a:schemeClr val="tx1"/>
                </a:solidFill>
                <a:effectLst/>
                <a:latin typeface="+mn-lt"/>
                <a:ea typeface="+mn-ea"/>
                <a:cs typeface="+mn-cs"/>
              </a:rPr>
              <a:t>artifacts</a:t>
            </a:r>
            <a:endParaRPr lang="nl-BE" dirty="0"/>
          </a:p>
        </p:txBody>
      </p:sp>
      <p:sp>
        <p:nvSpPr>
          <p:cNvPr id="4" name="Tijdelijke aanduiding voor dianummer 3"/>
          <p:cNvSpPr>
            <a:spLocks noGrp="1"/>
          </p:cNvSpPr>
          <p:nvPr>
            <p:ph type="sldNum" sz="quarter" idx="10"/>
          </p:nvPr>
        </p:nvSpPr>
        <p:spPr/>
        <p:txBody>
          <a:bodyPr/>
          <a:lstStyle/>
          <a:p>
            <a:fld id="{97AB835B-1B21-4528-8C69-150A2C431FFB}" type="slidenum">
              <a:rPr lang="en-US" smtClean="0"/>
              <a:t>4</a:t>
            </a:fld>
            <a:endParaRPr lang="en-US"/>
          </a:p>
        </p:txBody>
      </p:sp>
    </p:spTree>
    <p:extLst>
      <p:ext uri="{BB962C8B-B14F-4D97-AF65-F5344CB8AC3E}">
        <p14:creationId xmlns:p14="http://schemas.microsoft.com/office/powerpoint/2010/main" val="174963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Client as manager</a:t>
            </a:r>
          </a:p>
        </p:txBody>
      </p:sp>
      <p:sp>
        <p:nvSpPr>
          <p:cNvPr id="4" name="Tijdelijke aanduiding voor dianummer 3"/>
          <p:cNvSpPr>
            <a:spLocks noGrp="1"/>
          </p:cNvSpPr>
          <p:nvPr>
            <p:ph type="sldNum" sz="quarter" idx="10"/>
          </p:nvPr>
        </p:nvSpPr>
        <p:spPr/>
        <p:txBody>
          <a:bodyPr/>
          <a:lstStyle/>
          <a:p>
            <a:fld id="{97AB835B-1B21-4528-8C69-150A2C431FFB}" type="slidenum">
              <a:rPr lang="en-US" smtClean="0"/>
              <a:t>5</a:t>
            </a:fld>
            <a:endParaRPr lang="en-US"/>
          </a:p>
        </p:txBody>
      </p:sp>
    </p:spTree>
    <p:extLst>
      <p:ext uri="{BB962C8B-B14F-4D97-AF65-F5344CB8AC3E}">
        <p14:creationId xmlns:p14="http://schemas.microsoft.com/office/powerpoint/2010/main" val="1895105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Text = written or spoken text</a:t>
            </a:r>
          </a:p>
          <a:p>
            <a:r>
              <a:rPr lang="en-GB" dirty="0"/>
              <a:t>Discursive</a:t>
            </a:r>
            <a:r>
              <a:rPr lang="en-GB" baseline="0" dirty="0"/>
              <a:t> practice = how agents produce texts, struggle to </a:t>
            </a:r>
            <a:r>
              <a:rPr lang="en-GB" b="1" baseline="0" dirty="0"/>
              <a:t>fix advantageous meanings</a:t>
            </a:r>
          </a:p>
          <a:p>
            <a:r>
              <a:rPr lang="en-GB" baseline="0" dirty="0"/>
              <a:t>Social practice = what they do, as shaped by the discursive and how social practices shape the discursive</a:t>
            </a:r>
            <a:endParaRPr lang="en-GB" dirty="0"/>
          </a:p>
        </p:txBody>
      </p:sp>
      <p:sp>
        <p:nvSpPr>
          <p:cNvPr id="4" name="Slide Number Placeholder 3"/>
          <p:cNvSpPr>
            <a:spLocks noGrp="1"/>
          </p:cNvSpPr>
          <p:nvPr>
            <p:ph type="sldNum" sz="quarter" idx="10"/>
          </p:nvPr>
        </p:nvSpPr>
        <p:spPr/>
        <p:txBody>
          <a:bodyPr/>
          <a:lstStyle/>
          <a:p>
            <a:fld id="{97AB835B-1B21-4528-8C69-150A2C431FFB}" type="slidenum">
              <a:rPr lang="en-US" smtClean="0"/>
              <a:t>6</a:t>
            </a:fld>
            <a:endParaRPr lang="en-US"/>
          </a:p>
        </p:txBody>
      </p:sp>
    </p:spTree>
    <p:extLst>
      <p:ext uri="{BB962C8B-B14F-4D97-AF65-F5344CB8AC3E}">
        <p14:creationId xmlns:p14="http://schemas.microsoft.com/office/powerpoint/2010/main" val="2716601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Competence/productivity </a:t>
            </a:r>
            <a:r>
              <a:rPr lang="en-US" dirty="0" err="1"/>
              <a:t>en</a:t>
            </a:r>
            <a:r>
              <a:rPr lang="en-US" dirty="0"/>
              <a:t> </a:t>
            </a:r>
            <a:r>
              <a:rPr lang="en-US" dirty="0" err="1"/>
              <a:t>culturele</a:t>
            </a:r>
            <a:r>
              <a:rPr lang="en-US" dirty="0"/>
              <a:t> </a:t>
            </a:r>
            <a:r>
              <a:rPr lang="en-US" dirty="0" err="1"/>
              <a:t>verschillen</a:t>
            </a:r>
            <a:endParaRPr lang="en-GB" dirty="0"/>
          </a:p>
        </p:txBody>
      </p:sp>
      <p:sp>
        <p:nvSpPr>
          <p:cNvPr id="4" name="Slide Number Placeholder 3"/>
          <p:cNvSpPr>
            <a:spLocks noGrp="1"/>
          </p:cNvSpPr>
          <p:nvPr>
            <p:ph type="sldNum" sz="quarter" idx="5"/>
          </p:nvPr>
        </p:nvSpPr>
        <p:spPr/>
        <p:txBody>
          <a:bodyPr/>
          <a:lstStyle/>
          <a:p>
            <a:fld id="{97AB835B-1B21-4528-8C69-150A2C431FFB}" type="slidenum">
              <a:rPr lang="en-US" smtClean="0"/>
              <a:t>9</a:t>
            </a:fld>
            <a:endParaRPr lang="en-US"/>
          </a:p>
        </p:txBody>
      </p:sp>
    </p:spTree>
    <p:extLst>
      <p:ext uri="{BB962C8B-B14F-4D97-AF65-F5344CB8AC3E}">
        <p14:creationId xmlns:p14="http://schemas.microsoft.com/office/powerpoint/2010/main" val="1876561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Discours</a:t>
            </a:r>
            <a:r>
              <a:rPr lang="en-US" dirty="0"/>
              <a:t> </a:t>
            </a:r>
            <a:r>
              <a:rPr lang="en-US" dirty="0" err="1"/>
              <a:t>dat</a:t>
            </a:r>
            <a:r>
              <a:rPr lang="en-US" dirty="0"/>
              <a:t> affect </a:t>
            </a:r>
            <a:r>
              <a:rPr lang="en-US" dirty="0" err="1"/>
              <a:t>erin</a:t>
            </a:r>
            <a:r>
              <a:rPr lang="en-US" dirty="0"/>
              <a:t> zit, I’m empathetic, maar </a:t>
            </a:r>
            <a:r>
              <a:rPr lang="en-US" dirty="0" err="1"/>
              <a:t>ook</a:t>
            </a:r>
            <a:r>
              <a:rPr lang="en-US" dirty="0"/>
              <a:t> </a:t>
            </a:r>
            <a:r>
              <a:rPr lang="en-US" dirty="0" err="1"/>
              <a:t>culturele</a:t>
            </a:r>
            <a:r>
              <a:rPr lang="en-US" dirty="0"/>
              <a:t> </a:t>
            </a:r>
            <a:r>
              <a:rPr lang="en-US" dirty="0" err="1"/>
              <a:t>verschillen</a:t>
            </a:r>
            <a:r>
              <a:rPr lang="en-US" dirty="0"/>
              <a:t>, </a:t>
            </a:r>
            <a:r>
              <a:rPr lang="en-US" dirty="0" err="1"/>
              <a:t>en</a:t>
            </a:r>
            <a:r>
              <a:rPr lang="en-US" dirty="0"/>
              <a:t> </a:t>
            </a:r>
            <a:r>
              <a:rPr lang="en-US" dirty="0" err="1"/>
              <a:t>ook</a:t>
            </a:r>
            <a:r>
              <a:rPr lang="en-US" dirty="0"/>
              <a:t> </a:t>
            </a:r>
            <a:r>
              <a:rPr lang="en-US" dirty="0" err="1"/>
              <a:t>nog</a:t>
            </a:r>
            <a:r>
              <a:rPr lang="en-US" dirty="0"/>
              <a:t> </a:t>
            </a:r>
            <a:r>
              <a:rPr lang="en-US" dirty="0" err="1"/>
              <a:t>discours</a:t>
            </a:r>
            <a:r>
              <a:rPr lang="en-US" dirty="0"/>
              <a:t> van </a:t>
            </a:r>
            <a:r>
              <a:rPr lang="en-US" dirty="0" err="1"/>
              <a:t>competenties</a:t>
            </a:r>
            <a:r>
              <a:rPr lang="en-US" dirty="0"/>
              <a:t>. </a:t>
            </a:r>
          </a:p>
          <a:p>
            <a:r>
              <a:rPr lang="en-US" dirty="0" err="1"/>
              <a:t>Culturele</a:t>
            </a:r>
            <a:r>
              <a:rPr lang="en-US" dirty="0"/>
              <a:t> </a:t>
            </a:r>
            <a:r>
              <a:rPr lang="en-US" dirty="0" err="1"/>
              <a:t>verschillen</a:t>
            </a:r>
            <a:r>
              <a:rPr lang="en-US" dirty="0"/>
              <a:t> (</a:t>
            </a:r>
            <a:r>
              <a:rPr lang="en-US" dirty="0" err="1"/>
              <a:t>taal</a:t>
            </a:r>
            <a:r>
              <a:rPr lang="en-US" dirty="0"/>
              <a:t>), productivity/</a:t>
            </a:r>
            <a:r>
              <a:rPr lang="en-US" dirty="0" err="1"/>
              <a:t>competenties</a:t>
            </a:r>
            <a:r>
              <a:rPr lang="en-US" dirty="0"/>
              <a:t>. </a:t>
            </a:r>
            <a:r>
              <a:rPr lang="en-US" dirty="0">
                <a:sym typeface="Wingdings" panose="05000000000000000000" pitchFamily="2" charset="2"/>
              </a:rPr>
              <a:t> </a:t>
            </a:r>
            <a:r>
              <a:rPr lang="en-US" dirty="0" err="1">
                <a:sym typeface="Wingdings" panose="05000000000000000000" pitchFamily="2" charset="2"/>
              </a:rPr>
              <a:t>omwillen</a:t>
            </a:r>
            <a:r>
              <a:rPr lang="en-US" dirty="0">
                <a:sym typeface="Wingdings" panose="05000000000000000000" pitchFamily="2" charset="2"/>
              </a:rPr>
              <a:t> van </a:t>
            </a:r>
            <a:r>
              <a:rPr lang="en-US" dirty="0" err="1">
                <a:sym typeface="Wingdings" panose="05000000000000000000" pitchFamily="2" charset="2"/>
              </a:rPr>
              <a:t>culturele</a:t>
            </a:r>
            <a:r>
              <a:rPr lang="en-US" dirty="0">
                <a:sym typeface="Wingdings" panose="05000000000000000000" pitchFamily="2" charset="2"/>
              </a:rPr>
              <a:t> </a:t>
            </a:r>
            <a:r>
              <a:rPr lang="en-US" dirty="0" err="1">
                <a:sym typeface="Wingdings" panose="05000000000000000000" pitchFamily="2" charset="2"/>
              </a:rPr>
              <a:t>verschillen</a:t>
            </a:r>
            <a:r>
              <a:rPr lang="en-US" dirty="0">
                <a:sym typeface="Wingdings" panose="05000000000000000000" pitchFamily="2" charset="2"/>
              </a:rPr>
              <a:t> </a:t>
            </a:r>
            <a:r>
              <a:rPr lang="en-US" dirty="0" err="1">
                <a:sym typeface="Wingdings" panose="05000000000000000000" pitchFamily="2" charset="2"/>
              </a:rPr>
              <a:t>dat</a:t>
            </a:r>
            <a:r>
              <a:rPr lang="en-US" dirty="0">
                <a:sym typeface="Wingdings" panose="05000000000000000000" pitchFamily="2" charset="2"/>
              </a:rPr>
              <a:t> ze </a:t>
            </a:r>
            <a:r>
              <a:rPr lang="en-US" dirty="0" err="1">
                <a:sym typeface="Wingdings" panose="05000000000000000000" pitchFamily="2" charset="2"/>
              </a:rPr>
              <a:t>niet</a:t>
            </a:r>
            <a:r>
              <a:rPr lang="en-US" dirty="0">
                <a:sym typeface="Wingdings" panose="05000000000000000000" pitchFamily="2" charset="2"/>
              </a:rPr>
              <a:t> </a:t>
            </a:r>
            <a:r>
              <a:rPr lang="en-US" dirty="0" err="1">
                <a:sym typeface="Wingdings" panose="05000000000000000000" pitchFamily="2" charset="2"/>
              </a:rPr>
              <a:t>productief</a:t>
            </a:r>
            <a:r>
              <a:rPr lang="en-US" dirty="0">
                <a:sym typeface="Wingdings" panose="05000000000000000000" pitchFamily="2" charset="2"/>
              </a:rPr>
              <a:t> </a:t>
            </a:r>
            <a:r>
              <a:rPr lang="en-US" dirty="0" err="1">
                <a:sym typeface="Wingdings" panose="05000000000000000000" pitchFamily="2" charset="2"/>
              </a:rPr>
              <a:t>zijn</a:t>
            </a:r>
            <a:r>
              <a:rPr lang="en-US" dirty="0">
                <a:sym typeface="Wingdings" panose="05000000000000000000" pitchFamily="2" charset="2"/>
              </a:rPr>
              <a:t>. (want van </a:t>
            </a:r>
            <a:r>
              <a:rPr lang="en-US" dirty="0" err="1">
                <a:sym typeface="Wingdings" panose="05000000000000000000" pitchFamily="2" charset="2"/>
              </a:rPr>
              <a:t>ander</a:t>
            </a:r>
            <a:r>
              <a:rPr lang="en-US" dirty="0">
                <a:sym typeface="Wingdings" panose="05000000000000000000" pitchFamily="2" charset="2"/>
              </a:rPr>
              <a:t> land) Of via discourse of affect </a:t>
            </a:r>
            <a:r>
              <a:rPr lang="en-US" dirty="0" err="1">
                <a:sym typeface="Wingdings" panose="05000000000000000000" pitchFamily="2" charset="2"/>
              </a:rPr>
              <a:t>zeggen</a:t>
            </a:r>
            <a:r>
              <a:rPr lang="en-US" dirty="0">
                <a:sym typeface="Wingdings" panose="05000000000000000000" pitchFamily="2" charset="2"/>
              </a:rPr>
              <a:t>: </a:t>
            </a:r>
            <a:r>
              <a:rPr lang="en-US" dirty="0" err="1">
                <a:sym typeface="Wingdings" panose="05000000000000000000" pitchFamily="2" charset="2"/>
              </a:rPr>
              <a:t>ik</a:t>
            </a:r>
            <a:r>
              <a:rPr lang="en-US" dirty="0">
                <a:sym typeface="Wingdings" panose="05000000000000000000" pitchFamily="2" charset="2"/>
              </a:rPr>
              <a:t> </a:t>
            </a:r>
            <a:r>
              <a:rPr lang="en-US" dirty="0" err="1">
                <a:sym typeface="Wingdings" panose="05000000000000000000" pitchFamily="2" charset="2"/>
              </a:rPr>
              <a:t>verdraag</a:t>
            </a:r>
            <a:r>
              <a:rPr lang="en-US" dirty="0">
                <a:sym typeface="Wingdings" panose="05000000000000000000" pitchFamily="2" charset="2"/>
              </a:rPr>
              <a:t> dat.</a:t>
            </a:r>
            <a:endParaRPr lang="en-GB" dirty="0"/>
          </a:p>
        </p:txBody>
      </p:sp>
      <p:sp>
        <p:nvSpPr>
          <p:cNvPr id="4" name="Slide Number Placeholder 3"/>
          <p:cNvSpPr>
            <a:spLocks noGrp="1"/>
          </p:cNvSpPr>
          <p:nvPr>
            <p:ph type="sldNum" sz="quarter" idx="5"/>
          </p:nvPr>
        </p:nvSpPr>
        <p:spPr/>
        <p:txBody>
          <a:bodyPr/>
          <a:lstStyle/>
          <a:p>
            <a:fld id="{97AB835B-1B21-4528-8C69-150A2C431FFB}" type="slidenum">
              <a:rPr lang="en-US" smtClean="0"/>
              <a:t>10</a:t>
            </a:fld>
            <a:endParaRPr lang="en-US"/>
          </a:p>
        </p:txBody>
      </p:sp>
    </p:spTree>
    <p:extLst>
      <p:ext uri="{BB962C8B-B14F-4D97-AF65-F5344CB8AC3E}">
        <p14:creationId xmlns:p14="http://schemas.microsoft.com/office/powerpoint/2010/main" val="1369626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Duidelijk</a:t>
            </a:r>
            <a:r>
              <a:rPr lang="en-US" dirty="0"/>
              <a:t> over affect. / benevolence. </a:t>
            </a:r>
            <a:r>
              <a:rPr lang="en-US" dirty="0">
                <a:sym typeface="Wingdings" panose="05000000000000000000" pitchFamily="2" charset="2"/>
              </a:rPr>
              <a:t> </a:t>
            </a:r>
            <a:r>
              <a:rPr lang="en-US" dirty="0" err="1">
                <a:sym typeface="Wingdings" panose="05000000000000000000" pitchFamily="2" charset="2"/>
              </a:rPr>
              <a:t>linken</a:t>
            </a:r>
            <a:r>
              <a:rPr lang="en-US" dirty="0">
                <a:sym typeface="Wingdings" panose="05000000000000000000" pitchFamily="2" charset="2"/>
              </a:rPr>
              <a:t> </a:t>
            </a:r>
            <a:r>
              <a:rPr lang="en-US" dirty="0" err="1">
                <a:sym typeface="Wingdings" panose="05000000000000000000" pitchFamily="2" charset="2"/>
              </a:rPr>
              <a:t>aan</a:t>
            </a:r>
            <a:r>
              <a:rPr lang="en-US" dirty="0">
                <a:sym typeface="Wingdings" panose="05000000000000000000" pitchFamily="2" charset="2"/>
              </a:rPr>
              <a:t> FH. </a:t>
            </a:r>
            <a:r>
              <a:rPr lang="en-US" dirty="0" err="1">
                <a:sym typeface="Wingdings" panose="05000000000000000000" pitchFamily="2" charset="2"/>
              </a:rPr>
              <a:t>Productiviteit</a:t>
            </a:r>
            <a:r>
              <a:rPr lang="en-US" dirty="0">
                <a:sym typeface="Wingdings" panose="05000000000000000000" pitchFamily="2" charset="2"/>
              </a:rPr>
              <a:t>: negotiation. Who is the productive employee? Justice: </a:t>
            </a:r>
            <a:r>
              <a:rPr lang="en-US" dirty="0" err="1">
                <a:sym typeface="Wingdings" panose="05000000000000000000" pitchFamily="2" charset="2"/>
              </a:rPr>
              <a:t>eerder</a:t>
            </a:r>
            <a:r>
              <a:rPr lang="en-US" dirty="0">
                <a:sym typeface="Wingdings" panose="05000000000000000000" pitchFamily="2" charset="2"/>
              </a:rPr>
              <a:t> hoe  </a:t>
            </a:r>
            <a:r>
              <a:rPr lang="en-US" dirty="0" err="1">
                <a:sym typeface="Wingdings" panose="05000000000000000000" pitchFamily="2" charset="2"/>
              </a:rPr>
              <a:t>moet</a:t>
            </a:r>
            <a:r>
              <a:rPr lang="en-US" dirty="0">
                <a:sym typeface="Wingdings" panose="05000000000000000000" pitchFamily="2" charset="2"/>
              </a:rPr>
              <a:t> je </a:t>
            </a:r>
            <a:r>
              <a:rPr lang="en-US" dirty="0" err="1">
                <a:sym typeface="Wingdings" panose="05000000000000000000" pitchFamily="2" charset="2"/>
              </a:rPr>
              <a:t>omgaan</a:t>
            </a:r>
            <a:r>
              <a:rPr lang="en-US" dirty="0">
                <a:sym typeface="Wingdings" panose="05000000000000000000" pitchFamily="2" charset="2"/>
              </a:rPr>
              <a:t> met </a:t>
            </a:r>
            <a:r>
              <a:rPr lang="en-US" dirty="0" err="1">
                <a:sym typeface="Wingdings" panose="05000000000000000000" pitchFamily="2" charset="2"/>
              </a:rPr>
              <a:t>culturele</a:t>
            </a:r>
            <a:r>
              <a:rPr lang="en-US" dirty="0">
                <a:sym typeface="Wingdings" panose="05000000000000000000" pitchFamily="2" charset="2"/>
              </a:rPr>
              <a:t> </a:t>
            </a:r>
            <a:r>
              <a:rPr lang="en-US" dirty="0" err="1">
                <a:sym typeface="Wingdings" panose="05000000000000000000" pitchFamily="2" charset="2"/>
              </a:rPr>
              <a:t>verschillen</a:t>
            </a:r>
            <a:r>
              <a:rPr lang="en-US" dirty="0">
                <a:sym typeface="Wingdings" panose="05000000000000000000" pitchFamily="2" charset="2"/>
              </a:rPr>
              <a:t>? </a:t>
            </a:r>
            <a:r>
              <a:rPr lang="en-US" dirty="0" err="1">
                <a:sym typeface="Wingdings" panose="05000000000000000000" pitchFamily="2" charset="2"/>
              </a:rPr>
              <a:t>Zowel</a:t>
            </a:r>
            <a:r>
              <a:rPr lang="en-US" dirty="0">
                <a:sym typeface="Wingdings" panose="05000000000000000000" pitchFamily="2" charset="2"/>
              </a:rPr>
              <a:t> het </a:t>
            </a:r>
            <a:r>
              <a:rPr lang="en-US" dirty="0" err="1">
                <a:sym typeface="Wingdings" panose="05000000000000000000" pitchFamily="2" charset="2"/>
              </a:rPr>
              <a:t>niet</a:t>
            </a:r>
            <a:r>
              <a:rPr lang="en-US" dirty="0">
                <a:sym typeface="Wingdings" panose="05000000000000000000" pitchFamily="2" charset="2"/>
              </a:rPr>
              <a:t> </a:t>
            </a:r>
            <a:r>
              <a:rPr lang="en-US" dirty="0" err="1">
                <a:sym typeface="Wingdings" panose="05000000000000000000" pitchFamily="2" charset="2"/>
              </a:rPr>
              <a:t>aanvaarden</a:t>
            </a:r>
            <a:r>
              <a:rPr lang="en-US" dirty="0">
                <a:sym typeface="Wingdings" panose="05000000000000000000" pitchFamily="2" charset="2"/>
              </a:rPr>
              <a:t> van </a:t>
            </a:r>
            <a:r>
              <a:rPr lang="en-US" dirty="0" err="1">
                <a:sym typeface="Wingdings" panose="05000000000000000000" pitchFamily="2" charset="2"/>
              </a:rPr>
              <a:t>discriminatie</a:t>
            </a:r>
            <a:r>
              <a:rPr lang="en-US" dirty="0">
                <a:sym typeface="Wingdings" panose="05000000000000000000" pitchFamily="2" charset="2"/>
              </a:rPr>
              <a:t> </a:t>
            </a:r>
            <a:r>
              <a:rPr lang="en-US" dirty="0" err="1">
                <a:sym typeface="Wingdings" panose="05000000000000000000" pitchFamily="2" charset="2"/>
              </a:rPr>
              <a:t>als</a:t>
            </a:r>
            <a:r>
              <a:rPr lang="en-US" dirty="0">
                <a:sym typeface="Wingdings" panose="05000000000000000000" pitchFamily="2" charset="2"/>
              </a:rPr>
              <a:t> de </a:t>
            </a:r>
            <a:r>
              <a:rPr lang="en-US" dirty="0" err="1">
                <a:sym typeface="Wingdings" panose="05000000000000000000" pitchFamily="2" charset="2"/>
              </a:rPr>
              <a:t>taal</a:t>
            </a:r>
            <a:r>
              <a:rPr lang="en-US" dirty="0">
                <a:sym typeface="Wingdings" panose="05000000000000000000" pitchFamily="2" charset="2"/>
              </a:rPr>
              <a:t> </a:t>
            </a:r>
            <a:r>
              <a:rPr lang="en-US" dirty="0" err="1">
                <a:sym typeface="Wingdings" panose="05000000000000000000" pitchFamily="2" charset="2"/>
              </a:rPr>
              <a:t>eronder</a:t>
            </a:r>
            <a:r>
              <a:rPr lang="en-US" dirty="0">
                <a:sym typeface="Wingdings" panose="05000000000000000000" pitchFamily="2" charset="2"/>
              </a:rPr>
              <a:t>, </a:t>
            </a:r>
            <a:r>
              <a:rPr lang="en-US" dirty="0" err="1">
                <a:sym typeface="Wingdings" panose="05000000000000000000" pitchFamily="2" charset="2"/>
              </a:rPr>
              <a:t>zien</a:t>
            </a:r>
            <a:r>
              <a:rPr lang="en-US" dirty="0">
                <a:sym typeface="Wingdings" panose="05000000000000000000" pitchFamily="2" charset="2"/>
              </a:rPr>
              <a:t> hoe </a:t>
            </a:r>
            <a:r>
              <a:rPr lang="en-US" dirty="0" err="1">
                <a:sym typeface="Wingdings" panose="05000000000000000000" pitchFamily="2" charset="2"/>
              </a:rPr>
              <a:t>dat</a:t>
            </a:r>
            <a:r>
              <a:rPr lang="en-US" dirty="0">
                <a:sym typeface="Wingdings" panose="05000000000000000000" pitchFamily="2" charset="2"/>
              </a:rPr>
              <a:t> </a:t>
            </a:r>
            <a:r>
              <a:rPr lang="en-US" dirty="0" err="1">
                <a:sym typeface="Wingdings" panose="05000000000000000000" pitchFamily="2" charset="2"/>
              </a:rPr>
              <a:t>culturele</a:t>
            </a:r>
            <a:r>
              <a:rPr lang="en-US" dirty="0">
                <a:sym typeface="Wingdings" panose="05000000000000000000" pitchFamily="2" charset="2"/>
              </a:rPr>
              <a:t> </a:t>
            </a:r>
            <a:r>
              <a:rPr lang="en-US" dirty="0" err="1">
                <a:sym typeface="Wingdings" panose="05000000000000000000" pitchFamily="2" charset="2"/>
              </a:rPr>
              <a:t>verschillen</a:t>
            </a:r>
            <a:r>
              <a:rPr lang="en-US" dirty="0">
                <a:sym typeface="Wingdings" panose="05000000000000000000" pitchFamily="2" charset="2"/>
              </a:rPr>
              <a:t> met </a:t>
            </a:r>
            <a:r>
              <a:rPr lang="en-US" dirty="0" err="1">
                <a:sym typeface="Wingdings" panose="05000000000000000000" pitchFamily="2" charset="2"/>
              </a:rPr>
              <a:t>productiviteit</a:t>
            </a:r>
            <a:r>
              <a:rPr lang="en-US" dirty="0">
                <a:sym typeface="Wingdings" panose="05000000000000000000" pitchFamily="2" charset="2"/>
              </a:rPr>
              <a:t> </a:t>
            </a:r>
            <a:r>
              <a:rPr lang="en-US" dirty="0" err="1">
                <a:sym typeface="Wingdings" panose="05000000000000000000" pitchFamily="2" charset="2"/>
              </a:rPr>
              <a:t>gelinkt</a:t>
            </a:r>
            <a:r>
              <a:rPr lang="en-US" dirty="0">
                <a:sym typeface="Wingdings" panose="05000000000000000000" pitchFamily="2" charset="2"/>
              </a:rPr>
              <a:t> </a:t>
            </a:r>
            <a:r>
              <a:rPr lang="en-US" dirty="0" err="1">
                <a:sym typeface="Wingdings" panose="05000000000000000000" pitchFamily="2" charset="2"/>
              </a:rPr>
              <a:t>zijn</a:t>
            </a:r>
            <a:r>
              <a:rPr lang="en-US" dirty="0">
                <a:sym typeface="Wingdings" panose="05000000000000000000" pitchFamily="2" charset="2"/>
              </a:rPr>
              <a:t>. </a:t>
            </a:r>
            <a:r>
              <a:rPr lang="en-US" dirty="0" err="1">
                <a:sym typeface="Wingdings" panose="05000000000000000000" pitchFamily="2" charset="2"/>
              </a:rPr>
              <a:t>En</a:t>
            </a:r>
            <a:r>
              <a:rPr lang="en-US" dirty="0">
                <a:sym typeface="Wingdings" panose="05000000000000000000" pitchFamily="2" charset="2"/>
              </a:rPr>
              <a:t> dan </a:t>
            </a:r>
            <a:r>
              <a:rPr lang="en-US" dirty="0" err="1">
                <a:sym typeface="Wingdings" panose="05000000000000000000" pitchFamily="2" charset="2"/>
              </a:rPr>
              <a:t>wie</a:t>
            </a:r>
            <a:r>
              <a:rPr lang="en-US" dirty="0">
                <a:sym typeface="Wingdings" panose="05000000000000000000" pitchFamily="2" charset="2"/>
              </a:rPr>
              <a:t> heft de </a:t>
            </a:r>
            <a:r>
              <a:rPr lang="en-US" dirty="0" err="1">
                <a:sym typeface="Wingdings" panose="05000000000000000000" pitchFamily="2" charset="2"/>
              </a:rPr>
              <a:t>taak</a:t>
            </a:r>
            <a:r>
              <a:rPr lang="en-US" dirty="0">
                <a:sym typeface="Wingdings" panose="05000000000000000000" pitchFamily="2" charset="2"/>
              </a:rPr>
              <a:t> om met die </a:t>
            </a:r>
            <a:r>
              <a:rPr lang="en-US" dirty="0" err="1">
                <a:sym typeface="Wingdings" panose="05000000000000000000" pitchFamily="2" charset="2"/>
              </a:rPr>
              <a:t>culturele</a:t>
            </a:r>
            <a:r>
              <a:rPr lang="en-US" dirty="0">
                <a:sym typeface="Wingdings" panose="05000000000000000000" pitchFamily="2" charset="2"/>
              </a:rPr>
              <a:t> </a:t>
            </a:r>
            <a:r>
              <a:rPr lang="en-US" dirty="0" err="1">
                <a:sym typeface="Wingdings" panose="05000000000000000000" pitchFamily="2" charset="2"/>
              </a:rPr>
              <a:t>verschillen</a:t>
            </a:r>
            <a:r>
              <a:rPr lang="en-US" dirty="0">
                <a:sym typeface="Wingdings" panose="05000000000000000000" pitchFamily="2" charset="2"/>
              </a:rPr>
              <a:t> om </a:t>
            </a:r>
            <a:r>
              <a:rPr lang="en-US" dirty="0" err="1">
                <a:sym typeface="Wingdings" panose="05000000000000000000" pitchFamily="2" charset="2"/>
              </a:rPr>
              <a:t>te</a:t>
            </a:r>
            <a:r>
              <a:rPr lang="en-US" dirty="0">
                <a:sym typeface="Wingdings" panose="05000000000000000000" pitchFamily="2" charset="2"/>
              </a:rPr>
              <a:t> </a:t>
            </a:r>
            <a:r>
              <a:rPr lang="en-US" dirty="0" err="1">
                <a:sym typeface="Wingdings" panose="05000000000000000000" pitchFamily="2" charset="2"/>
              </a:rPr>
              <a:t>gaan</a:t>
            </a:r>
            <a:r>
              <a:rPr lang="en-US" dirty="0">
                <a:sym typeface="Wingdings" panose="05000000000000000000" pitchFamily="2" charset="2"/>
              </a:rPr>
              <a:t>? </a:t>
            </a:r>
            <a:r>
              <a:rPr lang="en-US" b="1" dirty="0" err="1">
                <a:sym typeface="Wingdings" panose="05000000000000000000" pitchFamily="2" charset="2"/>
              </a:rPr>
              <a:t>Dat</a:t>
            </a:r>
            <a:r>
              <a:rPr lang="en-US" b="1" dirty="0">
                <a:sym typeface="Wingdings" panose="05000000000000000000" pitchFamily="2" charset="2"/>
              </a:rPr>
              <a:t> </a:t>
            </a:r>
            <a:r>
              <a:rPr lang="en-US" b="1" dirty="0" err="1">
                <a:sym typeface="Wingdings" panose="05000000000000000000" pitchFamily="2" charset="2"/>
              </a:rPr>
              <a:t>verlies</a:t>
            </a:r>
            <a:r>
              <a:rPr lang="en-US" b="1" dirty="0">
                <a:sym typeface="Wingdings" panose="05000000000000000000" pitchFamily="2" charset="2"/>
              </a:rPr>
              <a:t> je nu met </a:t>
            </a:r>
            <a:r>
              <a:rPr lang="en-US" b="1" dirty="0" err="1">
                <a:sym typeface="Wingdings" panose="05000000000000000000" pitchFamily="2" charset="2"/>
              </a:rPr>
              <a:t>deze</a:t>
            </a:r>
            <a:r>
              <a:rPr lang="en-US" b="1" dirty="0">
                <a:sym typeface="Wingdings" panose="05000000000000000000" pitchFamily="2" charset="2"/>
              </a:rPr>
              <a:t> </a:t>
            </a:r>
            <a:r>
              <a:rPr lang="en-US" b="1" dirty="0" err="1">
                <a:sym typeface="Wingdings" panose="05000000000000000000" pitchFamily="2" charset="2"/>
              </a:rPr>
              <a:t>opdeling</a:t>
            </a:r>
            <a:r>
              <a:rPr lang="en-US" b="1" dirty="0">
                <a:sym typeface="Wingdings" panose="05000000000000000000" pitchFamily="2" charset="2"/>
              </a:rPr>
              <a:t>. </a:t>
            </a:r>
            <a:r>
              <a:rPr lang="en-US" b="1" dirty="0" err="1">
                <a:sym typeface="Wingdings" panose="05000000000000000000" pitchFamily="2" charset="2"/>
              </a:rPr>
              <a:t>Fh</a:t>
            </a:r>
            <a:r>
              <a:rPr lang="en-US" b="1" dirty="0">
                <a:sym typeface="Wingdings" panose="05000000000000000000" pitchFamily="2" charset="2"/>
              </a:rPr>
              <a:t>, person </a:t>
            </a:r>
            <a:r>
              <a:rPr lang="en-US" b="1" dirty="0" err="1">
                <a:sym typeface="Wingdings" panose="05000000000000000000" pitchFamily="2" charset="2"/>
              </a:rPr>
              <a:t>zelf</a:t>
            </a:r>
            <a:r>
              <a:rPr lang="en-US" b="1" dirty="0">
                <a:sym typeface="Wingdings" panose="05000000000000000000" pitchFamily="2" charset="2"/>
              </a:rPr>
              <a:t>, of de </a:t>
            </a:r>
            <a:r>
              <a:rPr lang="en-US" b="1" dirty="0" err="1">
                <a:sym typeface="Wingdings" panose="05000000000000000000" pitchFamily="2" charset="2"/>
              </a:rPr>
              <a:t>klant</a:t>
            </a:r>
            <a:r>
              <a:rPr lang="en-US" b="1" dirty="0">
                <a:sym typeface="Wingdings" panose="05000000000000000000" pitchFamily="2" charset="2"/>
              </a:rPr>
              <a:t>? </a:t>
            </a:r>
            <a:r>
              <a:rPr lang="en-US" b="0" dirty="0" err="1">
                <a:sym typeface="Wingdings" panose="05000000000000000000" pitchFamily="2" charset="2"/>
              </a:rPr>
              <a:t>En</a:t>
            </a:r>
            <a:r>
              <a:rPr lang="en-US" b="0" dirty="0">
                <a:sym typeface="Wingdings" panose="05000000000000000000" pitchFamily="2" charset="2"/>
              </a:rPr>
              <a:t> </a:t>
            </a:r>
            <a:r>
              <a:rPr lang="en-US" b="0" dirty="0" err="1">
                <a:sym typeface="Wingdings" panose="05000000000000000000" pitchFamily="2" charset="2"/>
              </a:rPr>
              <a:t>iets</a:t>
            </a:r>
            <a:r>
              <a:rPr lang="en-US" b="0" dirty="0">
                <a:sym typeface="Wingdings" panose="05000000000000000000" pitchFamily="2" charset="2"/>
              </a:rPr>
              <a:t> </a:t>
            </a:r>
            <a:r>
              <a:rPr lang="en-US" b="0" dirty="0" err="1">
                <a:sym typeface="Wingdings" panose="05000000000000000000" pitchFamily="2" charset="2"/>
              </a:rPr>
              <a:t>te</a:t>
            </a:r>
            <a:r>
              <a:rPr lang="en-US" b="0" dirty="0">
                <a:sym typeface="Wingdings" panose="05000000000000000000" pitchFamily="2" charset="2"/>
              </a:rPr>
              <a:t> </a:t>
            </a:r>
            <a:r>
              <a:rPr lang="en-US" b="0" dirty="0" err="1">
                <a:sym typeface="Wingdings" panose="05000000000000000000" pitchFamily="2" charset="2"/>
              </a:rPr>
              <a:t>maken</a:t>
            </a:r>
            <a:r>
              <a:rPr lang="en-US" b="0" dirty="0">
                <a:sym typeface="Wingdings" panose="05000000000000000000" pitchFamily="2" charset="2"/>
              </a:rPr>
              <a:t> met </a:t>
            </a:r>
            <a:r>
              <a:rPr lang="en-US" b="0" dirty="0" err="1">
                <a:sym typeface="Wingdings" panose="05000000000000000000" pitchFamily="2" charset="2"/>
              </a:rPr>
              <a:t>gevoelsmatige</a:t>
            </a:r>
            <a:r>
              <a:rPr lang="en-US" b="0" dirty="0">
                <a:sym typeface="Wingdings" panose="05000000000000000000" pitchFamily="2" charset="2"/>
              </a:rPr>
              <a:t>, empathy, of benevolence. Meer de </a:t>
            </a:r>
            <a:r>
              <a:rPr lang="en-US" b="0" dirty="0" err="1">
                <a:sym typeface="Wingdings" panose="05000000000000000000" pitchFamily="2" charset="2"/>
              </a:rPr>
              <a:t>dingen</a:t>
            </a:r>
            <a:r>
              <a:rPr lang="en-US" b="0" dirty="0">
                <a:sym typeface="Wingdings" panose="05000000000000000000" pitchFamily="2" charset="2"/>
              </a:rPr>
              <a:t> </a:t>
            </a:r>
            <a:r>
              <a:rPr lang="en-US" b="0" dirty="0" err="1">
                <a:sym typeface="Wingdings" panose="05000000000000000000" pitchFamily="2" charset="2"/>
              </a:rPr>
              <a:t>capteren</a:t>
            </a:r>
            <a:r>
              <a:rPr lang="en-US" b="0" dirty="0">
                <a:sym typeface="Wingdings" panose="05000000000000000000" pitchFamily="2" charset="2"/>
              </a:rPr>
              <a:t> di </a:t>
            </a:r>
            <a:r>
              <a:rPr lang="en-US" b="0" dirty="0" err="1">
                <a:sym typeface="Wingdings" panose="05000000000000000000" pitchFamily="2" charset="2"/>
              </a:rPr>
              <a:t>eminder</a:t>
            </a:r>
            <a:r>
              <a:rPr lang="en-US" b="0" dirty="0">
                <a:sym typeface="Wingdings" panose="05000000000000000000" pitchFamily="2" charset="2"/>
              </a:rPr>
              <a:t> </a:t>
            </a:r>
            <a:r>
              <a:rPr lang="en-US" b="0" dirty="0" err="1">
                <a:sym typeface="Wingdings" panose="05000000000000000000" pitchFamily="2" charset="2"/>
              </a:rPr>
              <a:t>te</a:t>
            </a:r>
            <a:r>
              <a:rPr lang="en-US" b="0" dirty="0">
                <a:sym typeface="Wingdings" panose="05000000000000000000" pitchFamily="2" charset="2"/>
              </a:rPr>
              <a:t> </a:t>
            </a:r>
            <a:r>
              <a:rPr lang="en-US" b="0" dirty="0" err="1">
                <a:sym typeface="Wingdings" panose="05000000000000000000" pitchFamily="2" charset="2"/>
              </a:rPr>
              <a:t>maken</a:t>
            </a:r>
            <a:r>
              <a:rPr lang="en-US" b="0" dirty="0">
                <a:sym typeface="Wingdings" panose="05000000000000000000" pitchFamily="2" charset="2"/>
              </a:rPr>
              <a:t> </a:t>
            </a:r>
            <a:r>
              <a:rPr lang="en-US" b="0" dirty="0" err="1">
                <a:sym typeface="Wingdings" panose="05000000000000000000" pitchFamily="2" charset="2"/>
              </a:rPr>
              <a:t>hebben</a:t>
            </a:r>
            <a:r>
              <a:rPr lang="en-US" b="0" dirty="0">
                <a:sym typeface="Wingdings" panose="05000000000000000000" pitchFamily="2" charset="2"/>
              </a:rPr>
              <a:t> met </a:t>
            </a:r>
            <a:r>
              <a:rPr lang="en-US" b="0" dirty="0" err="1">
                <a:sym typeface="Wingdings" panose="05000000000000000000" pitchFamily="2" charset="2"/>
              </a:rPr>
              <a:t>productiviteit</a:t>
            </a:r>
            <a:r>
              <a:rPr lang="en-US" b="0" dirty="0">
                <a:sym typeface="Wingdings" panose="05000000000000000000" pitchFamily="2" charset="2"/>
              </a:rPr>
              <a:t>, of </a:t>
            </a:r>
            <a:r>
              <a:rPr lang="en-US" b="0" dirty="0" err="1">
                <a:sym typeface="Wingdings" panose="05000000000000000000" pitchFamily="2" charset="2"/>
              </a:rPr>
              <a:t>culturele</a:t>
            </a:r>
            <a:r>
              <a:rPr lang="en-US" b="0" dirty="0">
                <a:sym typeface="Wingdings" panose="05000000000000000000" pitchFamily="2" charset="2"/>
              </a:rPr>
              <a:t> </a:t>
            </a:r>
            <a:r>
              <a:rPr lang="en-US" b="0" dirty="0" err="1">
                <a:sym typeface="Wingdings" panose="05000000000000000000" pitchFamily="2" charset="2"/>
              </a:rPr>
              <a:t>vershcillen</a:t>
            </a:r>
            <a:r>
              <a:rPr lang="en-US" b="0" dirty="0">
                <a:sym typeface="Wingdings" panose="05000000000000000000" pitchFamily="2" charset="2"/>
              </a:rPr>
              <a:t>, maar </a:t>
            </a:r>
            <a:r>
              <a:rPr lang="en-US" b="0" dirty="0" err="1">
                <a:sym typeface="Wingdings" panose="05000000000000000000" pitchFamily="2" charset="2"/>
              </a:rPr>
              <a:t>zien</a:t>
            </a:r>
            <a:r>
              <a:rPr lang="en-US" b="0" dirty="0">
                <a:sym typeface="Wingdings" panose="05000000000000000000" pitchFamily="2" charset="2"/>
              </a:rPr>
              <a:t> </a:t>
            </a:r>
            <a:r>
              <a:rPr lang="en-US" b="0" dirty="0" err="1">
                <a:sym typeface="Wingdings" panose="05000000000000000000" pitchFamily="2" charset="2"/>
              </a:rPr>
              <a:t>dat</a:t>
            </a:r>
            <a:r>
              <a:rPr lang="en-US" b="0" dirty="0">
                <a:sym typeface="Wingdings" panose="05000000000000000000" pitchFamily="2" charset="2"/>
              </a:rPr>
              <a:t> </a:t>
            </a:r>
            <a:r>
              <a:rPr lang="en-US" b="0" dirty="0" err="1">
                <a:sym typeface="Wingdings" panose="05000000000000000000" pitchFamily="2" charset="2"/>
              </a:rPr>
              <a:t>mensen</a:t>
            </a:r>
            <a:r>
              <a:rPr lang="en-US" b="0" dirty="0">
                <a:sym typeface="Wingdings" panose="05000000000000000000" pitchFamily="2" charset="2"/>
              </a:rPr>
              <a:t> in </a:t>
            </a:r>
            <a:r>
              <a:rPr lang="en-US" b="0" dirty="0" err="1">
                <a:sym typeface="Wingdings" panose="05000000000000000000" pitchFamily="2" charset="2"/>
              </a:rPr>
              <a:t>moeilijke</a:t>
            </a:r>
            <a:r>
              <a:rPr lang="en-US" b="0" dirty="0">
                <a:sym typeface="Wingdings" panose="05000000000000000000" pitchFamily="2" charset="2"/>
              </a:rPr>
              <a:t> </a:t>
            </a:r>
            <a:r>
              <a:rPr lang="en-US" b="0" dirty="0" err="1">
                <a:sym typeface="Wingdings" panose="05000000000000000000" pitchFamily="2" charset="2"/>
              </a:rPr>
              <a:t>situatie</a:t>
            </a:r>
            <a:r>
              <a:rPr lang="en-US" b="0" dirty="0">
                <a:sym typeface="Wingdings" panose="05000000000000000000" pitchFamily="2" charset="2"/>
              </a:rPr>
              <a:t> </a:t>
            </a:r>
            <a:r>
              <a:rPr lang="en-US" b="0" dirty="0" err="1">
                <a:sym typeface="Wingdings" panose="05000000000000000000" pitchFamily="2" charset="2"/>
              </a:rPr>
              <a:t>zitten</a:t>
            </a:r>
            <a:r>
              <a:rPr lang="en-US" b="0" dirty="0">
                <a:sym typeface="Wingdings" panose="05000000000000000000" pitchFamily="2" charset="2"/>
              </a:rPr>
              <a:t>. </a:t>
            </a:r>
            <a:r>
              <a:rPr lang="en-US" b="0" dirty="0" err="1">
                <a:sym typeface="Wingdings" panose="05000000000000000000" pitchFamily="2" charset="2"/>
              </a:rPr>
              <a:t>Hier</a:t>
            </a:r>
            <a:r>
              <a:rPr lang="en-US" b="0" dirty="0">
                <a:sym typeface="Wingdings" panose="05000000000000000000" pitchFamily="2" charset="2"/>
              </a:rPr>
              <a:t> </a:t>
            </a:r>
            <a:r>
              <a:rPr lang="en-US" b="0" dirty="0" err="1">
                <a:sym typeface="Wingdings" panose="05000000000000000000" pitchFamily="2" charset="2"/>
              </a:rPr>
              <a:t>komt</a:t>
            </a:r>
            <a:r>
              <a:rPr lang="en-US" b="0" dirty="0">
                <a:sym typeface="Wingdings" panose="05000000000000000000" pitchFamily="2" charset="2"/>
              </a:rPr>
              <a:t> het </a:t>
            </a:r>
            <a:r>
              <a:rPr lang="en-US" b="0" dirty="0" err="1">
                <a:sym typeface="Wingdings" panose="05000000000000000000" pitchFamily="2" charset="2"/>
              </a:rPr>
              <a:t>affectieve</a:t>
            </a:r>
            <a:r>
              <a:rPr lang="en-US" b="0" dirty="0">
                <a:sym typeface="Wingdings" panose="05000000000000000000" pitchFamily="2" charset="2"/>
              </a:rPr>
              <a:t> </a:t>
            </a:r>
            <a:r>
              <a:rPr lang="en-US" b="0" dirty="0" err="1">
                <a:sym typeface="Wingdings" panose="05000000000000000000" pitchFamily="2" charset="2"/>
              </a:rPr>
              <a:t>bij</a:t>
            </a:r>
            <a:r>
              <a:rPr lang="en-US" b="0" dirty="0">
                <a:sym typeface="Wingdings" panose="05000000000000000000" pitchFamily="2" charset="2"/>
              </a:rPr>
              <a:t>, maar </a:t>
            </a:r>
            <a:r>
              <a:rPr lang="en-US" b="0" dirty="0" err="1">
                <a:sym typeface="Wingdings" panose="05000000000000000000" pitchFamily="2" charset="2"/>
              </a:rPr>
              <a:t>dichter</a:t>
            </a:r>
            <a:r>
              <a:rPr lang="en-US" b="0" dirty="0">
                <a:sym typeface="Wingdings" panose="05000000000000000000" pitchFamily="2" charset="2"/>
              </a:rPr>
              <a:t> </a:t>
            </a:r>
            <a:r>
              <a:rPr lang="en-US" b="0" dirty="0" err="1">
                <a:sym typeface="Wingdings" panose="05000000000000000000" pitchFamily="2" charset="2"/>
              </a:rPr>
              <a:t>bij</a:t>
            </a:r>
            <a:r>
              <a:rPr lang="en-US" b="0" dirty="0">
                <a:sym typeface="Wingdings" panose="05000000000000000000" pitchFamily="2" charset="2"/>
              </a:rPr>
              <a:t> data </a:t>
            </a:r>
            <a:r>
              <a:rPr lang="en-US" b="0" dirty="0" err="1">
                <a:sym typeface="Wingdings" panose="05000000000000000000" pitchFamily="2" charset="2"/>
              </a:rPr>
              <a:t>houden</a:t>
            </a:r>
            <a:r>
              <a:rPr lang="en-US" b="0" dirty="0">
                <a:sym typeface="Wingdings" panose="05000000000000000000" pitchFamily="2" charset="2"/>
              </a:rPr>
              <a:t>. </a:t>
            </a:r>
            <a:r>
              <a:rPr lang="en-US" b="0" dirty="0" err="1">
                <a:sym typeface="Wingdings" panose="05000000000000000000" pitchFamily="2" charset="2"/>
              </a:rPr>
              <a:t>En</a:t>
            </a:r>
            <a:r>
              <a:rPr lang="en-US" b="0" dirty="0">
                <a:sym typeface="Wingdings" panose="05000000000000000000" pitchFamily="2" charset="2"/>
              </a:rPr>
              <a:t> </a:t>
            </a:r>
            <a:r>
              <a:rPr lang="en-US" b="0" dirty="0" err="1">
                <a:sym typeface="Wingdings" panose="05000000000000000000" pitchFamily="2" charset="2"/>
              </a:rPr>
              <a:t>zoeken</a:t>
            </a:r>
            <a:r>
              <a:rPr lang="en-US" b="0" dirty="0">
                <a:sym typeface="Wingdings" panose="05000000000000000000" pitchFamily="2" charset="2"/>
              </a:rPr>
              <a:t>, </a:t>
            </a:r>
            <a:r>
              <a:rPr lang="en-US" b="0" dirty="0" err="1">
                <a:sym typeface="Wingdings" panose="05000000000000000000" pitchFamily="2" charset="2"/>
              </a:rPr>
              <a:t>zeker</a:t>
            </a:r>
            <a:r>
              <a:rPr lang="en-US" b="0" dirty="0">
                <a:sym typeface="Wingdings" panose="05000000000000000000" pitchFamily="2" charset="2"/>
              </a:rPr>
              <a:t> </a:t>
            </a:r>
            <a:r>
              <a:rPr lang="en-US" b="0" dirty="0" err="1">
                <a:sym typeface="Wingdings" panose="05000000000000000000" pitchFamily="2" charset="2"/>
              </a:rPr>
              <a:t>voor</a:t>
            </a:r>
            <a:r>
              <a:rPr lang="en-US" b="0" dirty="0">
                <a:sym typeface="Wingdings" panose="05000000000000000000" pitchFamily="2" charset="2"/>
              </a:rPr>
              <a:t> </a:t>
            </a:r>
            <a:r>
              <a:rPr lang="en-US" b="0" dirty="0" err="1">
                <a:sym typeface="Wingdings" panose="05000000000000000000" pitchFamily="2" charset="2"/>
              </a:rPr>
              <a:t>beide</a:t>
            </a:r>
            <a:r>
              <a:rPr lang="en-US" b="0" dirty="0">
                <a:sym typeface="Wingdings" panose="05000000000000000000" pitchFamily="2" charset="2"/>
              </a:rPr>
              <a:t> </a:t>
            </a:r>
            <a:r>
              <a:rPr lang="en-US" b="0" dirty="0" err="1">
                <a:sym typeface="Wingdings" panose="05000000000000000000" pitchFamily="2" charset="2"/>
              </a:rPr>
              <a:t>partijen</a:t>
            </a:r>
            <a:r>
              <a:rPr lang="en-US" b="0" dirty="0">
                <a:sym typeface="Wingdings" panose="05000000000000000000" pitchFamily="2" charset="2"/>
              </a:rPr>
              <a:t> de 3 </a:t>
            </a:r>
            <a:r>
              <a:rPr lang="en-US" b="0" dirty="0" err="1">
                <a:sym typeface="Wingdings" panose="05000000000000000000" pitchFamily="2" charset="2"/>
              </a:rPr>
              <a:t>discoursen</a:t>
            </a:r>
            <a:r>
              <a:rPr lang="en-US" b="0" dirty="0">
                <a:sym typeface="Wingdings" panose="05000000000000000000" pitchFamily="2" charset="2"/>
              </a:rPr>
              <a:t> </a:t>
            </a:r>
            <a:r>
              <a:rPr lang="en-US" b="0" dirty="0" err="1">
                <a:sym typeface="Wingdings" panose="05000000000000000000" pitchFamily="2" charset="2"/>
              </a:rPr>
              <a:t>aan</a:t>
            </a:r>
            <a:r>
              <a:rPr lang="en-US" b="0" dirty="0">
                <a:sym typeface="Wingdings" panose="05000000000000000000" pitchFamily="2" charset="2"/>
              </a:rPr>
              <a:t> </a:t>
            </a:r>
            <a:r>
              <a:rPr lang="en-US" b="0" dirty="0" err="1">
                <a:sym typeface="Wingdings" panose="05000000000000000000" pitchFamily="2" charset="2"/>
              </a:rPr>
              <a:t>werk</a:t>
            </a:r>
            <a:r>
              <a:rPr lang="en-US" b="0" dirty="0">
                <a:sym typeface="Wingdings" panose="05000000000000000000" pitchFamily="2" charset="2"/>
              </a:rPr>
              <a:t> </a:t>
            </a:r>
            <a:r>
              <a:rPr lang="en-US" b="0" dirty="0" err="1">
                <a:sym typeface="Wingdings" panose="05000000000000000000" pitchFamily="2" charset="2"/>
              </a:rPr>
              <a:t>moten</a:t>
            </a:r>
            <a:r>
              <a:rPr lang="en-US" b="0" dirty="0">
                <a:sym typeface="Wingdings" panose="05000000000000000000" pitchFamily="2" charset="2"/>
              </a:rPr>
              <a:t> </a:t>
            </a:r>
            <a:r>
              <a:rPr lang="en-US" b="0" dirty="0" err="1">
                <a:sym typeface="Wingdings" panose="05000000000000000000" pitchFamily="2" charset="2"/>
              </a:rPr>
              <a:t>kunnen</a:t>
            </a:r>
            <a:r>
              <a:rPr lang="en-US" b="0" dirty="0">
                <a:sym typeface="Wingdings" panose="05000000000000000000" pitchFamily="2" charset="2"/>
              </a:rPr>
              <a:t> </a:t>
            </a:r>
            <a:r>
              <a:rPr lang="en-US" b="0" dirty="0" err="1">
                <a:sym typeface="Wingdings" panose="05000000000000000000" pitchFamily="2" charset="2"/>
              </a:rPr>
              <a:t>zien</a:t>
            </a:r>
            <a:r>
              <a:rPr lang="en-US" b="0" dirty="0">
                <a:sym typeface="Wingdings" panose="05000000000000000000" pitchFamily="2" charset="2"/>
              </a:rPr>
              <a:t>. 2 </a:t>
            </a:r>
            <a:r>
              <a:rPr lang="en-US" b="0" dirty="0" err="1">
                <a:sym typeface="Wingdings" panose="05000000000000000000" pitchFamily="2" charset="2"/>
              </a:rPr>
              <a:t>mogelijkheden</a:t>
            </a:r>
            <a:r>
              <a:rPr lang="en-US" b="0" dirty="0">
                <a:sym typeface="Wingdings" panose="05000000000000000000" pitchFamily="2" charset="2"/>
              </a:rPr>
              <a:t>: </a:t>
            </a:r>
            <a:r>
              <a:rPr lang="en-US" b="0" dirty="0" err="1">
                <a:sym typeface="Wingdings" panose="05000000000000000000" pitchFamily="2" charset="2"/>
              </a:rPr>
              <a:t>ofwel</a:t>
            </a:r>
            <a:r>
              <a:rPr lang="en-US" b="0" dirty="0">
                <a:sym typeface="Wingdings" panose="05000000000000000000" pitchFamily="2" charset="2"/>
              </a:rPr>
              <a:t> via de actor, </a:t>
            </a:r>
            <a:r>
              <a:rPr lang="en-US" b="0" dirty="0" err="1">
                <a:sym typeface="Wingdings" panose="05000000000000000000" pitchFamily="2" charset="2"/>
              </a:rPr>
              <a:t>ofwel</a:t>
            </a:r>
            <a:r>
              <a:rPr lang="en-US" b="0" dirty="0">
                <a:sym typeface="Wingdings" panose="05000000000000000000" pitchFamily="2" charset="2"/>
              </a:rPr>
              <a:t> via het </a:t>
            </a:r>
            <a:r>
              <a:rPr lang="en-US" b="0" dirty="0" err="1">
                <a:sym typeface="Wingdings" panose="05000000000000000000" pitchFamily="2" charset="2"/>
              </a:rPr>
              <a:t>discours</a:t>
            </a:r>
            <a:r>
              <a:rPr lang="en-US" b="0" dirty="0">
                <a:sym typeface="Wingdings" panose="05000000000000000000" pitchFamily="2" charset="2"/>
              </a:rPr>
              <a:t>. </a:t>
            </a:r>
            <a:r>
              <a:rPr lang="en-US" b="0" dirty="0" err="1">
                <a:sym typeface="Wingdings" panose="05000000000000000000" pitchFamily="2" charset="2"/>
              </a:rPr>
              <a:t>Afhankelijk</a:t>
            </a:r>
            <a:r>
              <a:rPr lang="en-US" b="0" dirty="0">
                <a:sym typeface="Wingdings" panose="05000000000000000000" pitchFamily="2" charset="2"/>
              </a:rPr>
              <a:t> van wat je </a:t>
            </a:r>
            <a:r>
              <a:rPr lang="en-US" b="0" dirty="0" err="1">
                <a:sym typeface="Wingdings" panose="05000000000000000000" pitchFamily="2" charset="2"/>
              </a:rPr>
              <a:t>wil</a:t>
            </a:r>
            <a:r>
              <a:rPr lang="en-US" b="0" dirty="0">
                <a:sym typeface="Wingdings" panose="05000000000000000000" pitchFamily="2" charset="2"/>
              </a:rPr>
              <a:t> </a:t>
            </a:r>
            <a:r>
              <a:rPr lang="en-US" b="0" dirty="0" err="1">
                <a:sym typeface="Wingdings" panose="05000000000000000000" pitchFamily="2" charset="2"/>
              </a:rPr>
              <a:t>tonen</a:t>
            </a:r>
            <a:r>
              <a:rPr lang="en-US" b="0" dirty="0">
                <a:sym typeface="Wingdings" panose="05000000000000000000" pitchFamily="2" charset="2"/>
              </a:rPr>
              <a:t>. </a:t>
            </a:r>
            <a:r>
              <a:rPr lang="en-US" b="0" dirty="0" err="1">
                <a:sym typeface="Wingdings" panose="05000000000000000000" pitchFamily="2" charset="2"/>
              </a:rPr>
              <a:t>Gaat</a:t>
            </a:r>
            <a:r>
              <a:rPr lang="en-US" b="0" dirty="0">
                <a:sym typeface="Wingdings" panose="05000000000000000000" pitchFamily="2" charset="2"/>
              </a:rPr>
              <a:t> </a:t>
            </a:r>
            <a:r>
              <a:rPr lang="en-US" b="0" dirty="0" err="1">
                <a:sym typeface="Wingdings" panose="05000000000000000000" pitchFamily="2" charset="2"/>
              </a:rPr>
              <a:t>nite</a:t>
            </a:r>
            <a:r>
              <a:rPr lang="en-US" b="0" dirty="0">
                <a:sym typeface="Wingdings" panose="05000000000000000000" pitchFamily="2" charset="2"/>
              </a:rPr>
              <a:t> over actor, maar </a:t>
            </a:r>
            <a:r>
              <a:rPr lang="en-US" b="0" dirty="0" err="1">
                <a:sym typeface="Wingdings" panose="05000000000000000000" pitchFamily="2" charset="2"/>
              </a:rPr>
              <a:t>kan</a:t>
            </a:r>
            <a:r>
              <a:rPr lang="en-US" b="0" dirty="0">
                <a:sym typeface="Wingdings" panose="05000000000000000000" pitchFamily="2" charset="2"/>
              </a:rPr>
              <a:t> </a:t>
            </a:r>
            <a:r>
              <a:rPr lang="en-US" b="0" dirty="0" err="1">
                <a:sym typeface="Wingdings" panose="05000000000000000000" pitchFamily="2" charset="2"/>
              </a:rPr>
              <a:t>wel</a:t>
            </a:r>
            <a:r>
              <a:rPr lang="en-US" b="0" dirty="0">
                <a:sym typeface="Wingdings" panose="05000000000000000000" pitchFamily="2" charset="2"/>
              </a:rPr>
              <a:t> </a:t>
            </a:r>
            <a:r>
              <a:rPr lang="en-US" b="0" dirty="0" err="1">
                <a:sym typeface="Wingdings" panose="05000000000000000000" pitchFamily="2" charset="2"/>
              </a:rPr>
              <a:t>interdiscursiviteit</a:t>
            </a:r>
            <a:r>
              <a:rPr lang="en-US" b="0" dirty="0">
                <a:sym typeface="Wingdings" panose="05000000000000000000" pitchFamily="2" charset="2"/>
              </a:rPr>
              <a:t> </a:t>
            </a:r>
            <a:r>
              <a:rPr lang="en-US" b="0" dirty="0" err="1">
                <a:sym typeface="Wingdings" panose="05000000000000000000" pitchFamily="2" charset="2"/>
              </a:rPr>
              <a:t>benadrukken</a:t>
            </a:r>
            <a:r>
              <a:rPr lang="en-US" b="0" dirty="0">
                <a:sym typeface="Wingdings" panose="05000000000000000000" pitchFamily="2" charset="2"/>
              </a:rPr>
              <a:t>. </a:t>
            </a:r>
            <a:r>
              <a:rPr lang="en-US" b="0" dirty="0" err="1">
                <a:sym typeface="Wingdings" panose="05000000000000000000" pitchFamily="2" charset="2"/>
              </a:rPr>
              <a:t>Kijken</a:t>
            </a:r>
            <a:r>
              <a:rPr lang="en-US" b="0" dirty="0">
                <a:sym typeface="Wingdings" panose="05000000000000000000" pitchFamily="2" charset="2"/>
              </a:rPr>
              <a:t>, sexuality paper Koen. </a:t>
            </a:r>
            <a:r>
              <a:rPr lang="en-US" b="0" dirty="0" err="1">
                <a:sym typeface="Wingdings" panose="05000000000000000000" pitchFamily="2" charset="2"/>
              </a:rPr>
              <a:t>Ofwel</a:t>
            </a:r>
            <a:r>
              <a:rPr lang="en-US" b="0" dirty="0">
                <a:sym typeface="Wingdings" panose="05000000000000000000" pitchFamily="2" charset="2"/>
              </a:rPr>
              <a:t> struggle </a:t>
            </a:r>
            <a:r>
              <a:rPr lang="en-US" b="0" dirty="0" err="1">
                <a:sym typeface="Wingdings" panose="05000000000000000000" pitchFamily="2" charset="2"/>
              </a:rPr>
              <a:t>binnen</a:t>
            </a:r>
            <a:r>
              <a:rPr lang="en-US" b="0" dirty="0">
                <a:sym typeface="Wingdings" panose="05000000000000000000" pitchFamily="2" charset="2"/>
              </a:rPr>
              <a:t> het </a:t>
            </a:r>
            <a:r>
              <a:rPr lang="en-US" b="0" dirty="0" err="1">
                <a:sym typeface="Wingdings" panose="05000000000000000000" pitchFamily="2" charset="2"/>
              </a:rPr>
              <a:t>discours</a:t>
            </a:r>
            <a:r>
              <a:rPr lang="en-US" b="0" dirty="0">
                <a:sym typeface="Wingdings" panose="05000000000000000000" pitchFamily="2" charset="2"/>
              </a:rPr>
              <a:t>, </a:t>
            </a:r>
            <a:r>
              <a:rPr lang="en-US" b="0" dirty="0" err="1">
                <a:sym typeface="Wingdings" panose="05000000000000000000" pitchFamily="2" charset="2"/>
              </a:rPr>
              <a:t>ofwel</a:t>
            </a:r>
            <a:r>
              <a:rPr lang="en-US" b="0" dirty="0">
                <a:sym typeface="Wingdings" panose="05000000000000000000" pitchFamily="2" charset="2"/>
              </a:rPr>
              <a:t> struggle over de positive die het </a:t>
            </a:r>
            <a:r>
              <a:rPr lang="en-US" b="0" dirty="0" err="1">
                <a:sym typeface="Wingdings" panose="05000000000000000000" pitchFamily="2" charset="2"/>
              </a:rPr>
              <a:t>oplevert</a:t>
            </a:r>
            <a:r>
              <a:rPr lang="en-US" b="0" dirty="0">
                <a:sym typeface="Wingdings" panose="05000000000000000000" pitchFamily="2" charset="2"/>
              </a:rPr>
              <a:t>. Over </a:t>
            </a:r>
            <a:r>
              <a:rPr lang="en-US" b="0" dirty="0" err="1">
                <a:sym typeface="Wingdings" panose="05000000000000000000" pitchFamily="2" charset="2"/>
              </a:rPr>
              <a:t>relaites</a:t>
            </a:r>
            <a:r>
              <a:rPr lang="en-US" b="0" dirty="0">
                <a:sym typeface="Wingdings" panose="05000000000000000000" pitchFamily="2" charset="2"/>
              </a:rPr>
              <a:t>, </a:t>
            </a:r>
            <a:r>
              <a:rPr lang="en-US" b="0" dirty="0" err="1">
                <a:sym typeface="Wingdings" panose="05000000000000000000" pitchFamily="2" charset="2"/>
              </a:rPr>
              <a:t>wie</a:t>
            </a:r>
            <a:r>
              <a:rPr lang="en-US" b="0" dirty="0">
                <a:sym typeface="Wingdings" panose="05000000000000000000" pitchFamily="2" charset="2"/>
              </a:rPr>
              <a:t> de </a:t>
            </a:r>
            <a:r>
              <a:rPr lang="en-US" b="0" dirty="0" err="1">
                <a:sym typeface="Wingdings" panose="05000000000000000000" pitchFamily="2" charset="2"/>
              </a:rPr>
              <a:t>macht</a:t>
            </a:r>
            <a:r>
              <a:rPr lang="en-US" b="0" dirty="0">
                <a:sym typeface="Wingdings" panose="05000000000000000000" pitchFamily="2" charset="2"/>
              </a:rPr>
              <a:t> heft in de </a:t>
            </a:r>
            <a:r>
              <a:rPr lang="en-US" b="0" dirty="0" err="1">
                <a:sym typeface="Wingdings" panose="05000000000000000000" pitchFamily="2" charset="2"/>
              </a:rPr>
              <a:t>relatie</a:t>
            </a:r>
            <a:r>
              <a:rPr lang="en-US" b="0" dirty="0">
                <a:sym typeface="Wingdings" panose="05000000000000000000" pitchFamily="2" charset="2"/>
              </a:rPr>
              <a:t>. </a:t>
            </a:r>
            <a:r>
              <a:rPr lang="en-US" b="0" dirty="0" err="1">
                <a:sym typeface="Wingdings" panose="05000000000000000000" pitchFamily="2" charset="2"/>
              </a:rPr>
              <a:t>Zelfde</a:t>
            </a:r>
            <a:r>
              <a:rPr lang="en-US" b="0" dirty="0">
                <a:sym typeface="Wingdings" panose="05000000000000000000" pitchFamily="2" charset="2"/>
              </a:rPr>
              <a:t> discourse op </a:t>
            </a:r>
            <a:r>
              <a:rPr lang="en-US" b="0" dirty="0" err="1">
                <a:sym typeface="Wingdings" panose="05000000000000000000" pitchFamily="2" charset="2"/>
              </a:rPr>
              <a:t>bepaalde</a:t>
            </a:r>
            <a:r>
              <a:rPr lang="en-US" b="0" dirty="0">
                <a:sym typeface="Wingdings" panose="05000000000000000000" pitchFamily="2" charset="2"/>
              </a:rPr>
              <a:t> </a:t>
            </a:r>
            <a:r>
              <a:rPr lang="en-US" b="0" dirty="0" err="1">
                <a:sym typeface="Wingdings" panose="05000000000000000000" pitchFamily="2" charset="2"/>
              </a:rPr>
              <a:t>manieren</a:t>
            </a:r>
            <a:r>
              <a:rPr lang="en-US" b="0" dirty="0">
                <a:sym typeface="Wingdings" panose="05000000000000000000" pitchFamily="2" charset="2"/>
              </a:rPr>
              <a:t> </a:t>
            </a:r>
            <a:r>
              <a:rPr lang="en-US" b="0" dirty="0" err="1">
                <a:sym typeface="Wingdings" panose="05000000000000000000" pitchFamily="2" charset="2"/>
              </a:rPr>
              <a:t>gebruikt</a:t>
            </a:r>
            <a:r>
              <a:rPr lang="en-US" b="0" dirty="0">
                <a:sym typeface="Wingdings" panose="05000000000000000000" pitchFamily="2" charset="2"/>
              </a:rPr>
              <a:t>. </a:t>
            </a:r>
            <a:r>
              <a:rPr lang="en-US" b="0" dirty="0" err="1">
                <a:sym typeface="Wingdings" panose="05000000000000000000" pitchFamily="2" charset="2"/>
              </a:rPr>
              <a:t>Waar</a:t>
            </a:r>
            <a:r>
              <a:rPr lang="en-US" b="0" dirty="0">
                <a:sym typeface="Wingdings" panose="05000000000000000000" pitchFamily="2" charset="2"/>
              </a:rPr>
              <a:t> </a:t>
            </a:r>
            <a:r>
              <a:rPr lang="en-US" b="0" dirty="0" err="1">
                <a:sym typeface="Wingdings" panose="05000000000000000000" pitchFamily="2" charset="2"/>
              </a:rPr>
              <a:t>kom</a:t>
            </a:r>
            <a:r>
              <a:rPr lang="en-US" b="0" dirty="0">
                <a:sym typeface="Wingdings" panose="05000000000000000000" pitchFamily="2" charset="2"/>
              </a:rPr>
              <a:t> je </a:t>
            </a:r>
            <a:r>
              <a:rPr lang="en-US" b="0" dirty="0" err="1">
                <a:sym typeface="Wingdings" panose="05000000000000000000" pitchFamily="2" charset="2"/>
              </a:rPr>
              <a:t>uit</a:t>
            </a:r>
            <a:r>
              <a:rPr lang="en-US" b="0" dirty="0">
                <a:sym typeface="Wingdings" panose="05000000000000000000" pitchFamily="2" charset="2"/>
              </a:rPr>
              <a:t> met de </a:t>
            </a:r>
            <a:r>
              <a:rPr lang="en-US" b="0" dirty="0" err="1">
                <a:sym typeface="Wingdings" panose="05000000000000000000" pitchFamily="2" charset="2"/>
              </a:rPr>
              <a:t>slinger?Op</a:t>
            </a:r>
            <a:r>
              <a:rPr lang="en-US" b="0" dirty="0">
                <a:sym typeface="Wingdings" panose="05000000000000000000" pitchFamily="2" charset="2"/>
              </a:rPr>
              <a:t> </a:t>
            </a:r>
            <a:r>
              <a:rPr lang="en-US" b="0" dirty="0" err="1">
                <a:sym typeface="Wingdings" panose="05000000000000000000" pitchFamily="2" charset="2"/>
              </a:rPr>
              <a:t>verschillende</a:t>
            </a:r>
            <a:r>
              <a:rPr lang="en-US" b="0" dirty="0">
                <a:sym typeface="Wingdings" panose="05000000000000000000" pitchFamily="2" charset="2"/>
              </a:rPr>
              <a:t> </a:t>
            </a:r>
            <a:r>
              <a:rPr lang="en-US" b="0" dirty="0" err="1">
                <a:sym typeface="Wingdings" panose="05000000000000000000" pitchFamily="2" charset="2"/>
              </a:rPr>
              <a:t>niveaus</a:t>
            </a:r>
            <a:r>
              <a:rPr lang="en-US" b="0" dirty="0">
                <a:sym typeface="Wingdings" panose="05000000000000000000" pitchFamily="2" charset="2"/>
              </a:rPr>
              <a:t> </a:t>
            </a:r>
            <a:r>
              <a:rPr lang="en-US" b="0" dirty="0" err="1">
                <a:sym typeface="Wingdings" panose="05000000000000000000" pitchFamily="2" charset="2"/>
              </a:rPr>
              <a:t>bezig</a:t>
            </a:r>
            <a:r>
              <a:rPr lang="en-US" b="0" dirty="0">
                <a:sym typeface="Wingdings" panose="05000000000000000000" pitchFamily="2" charset="2"/>
              </a:rPr>
              <a:t>. </a:t>
            </a:r>
            <a:r>
              <a:rPr lang="en-US" b="0" dirty="0" err="1">
                <a:sym typeface="Wingdings" panose="05000000000000000000" pitchFamily="2" charset="2"/>
              </a:rPr>
              <a:t>Komt</a:t>
            </a:r>
            <a:r>
              <a:rPr lang="en-US" b="0" dirty="0">
                <a:sym typeface="Wingdings" panose="05000000000000000000" pitchFamily="2" charset="2"/>
              </a:rPr>
              <a:t> </a:t>
            </a:r>
            <a:r>
              <a:rPr lang="en-US" b="0" dirty="0" err="1">
                <a:sym typeface="Wingdings" panose="05000000000000000000" pitchFamily="2" charset="2"/>
              </a:rPr>
              <a:t>daar</a:t>
            </a:r>
            <a:r>
              <a:rPr lang="en-US" b="0" dirty="0">
                <a:sym typeface="Wingdings" panose="05000000000000000000" pitchFamily="2" charset="2"/>
              </a:rPr>
              <a:t> nu </a:t>
            </a:r>
            <a:r>
              <a:rPr lang="en-US" b="0" dirty="0" err="1">
                <a:sym typeface="Wingdings" panose="05000000000000000000" pitchFamily="2" charset="2"/>
              </a:rPr>
              <a:t>te</a:t>
            </a:r>
            <a:r>
              <a:rPr lang="en-US" b="0" dirty="0">
                <a:sym typeface="Wingdings" panose="05000000000000000000" pitchFamily="2" charset="2"/>
              </a:rPr>
              <a:t> </a:t>
            </a:r>
            <a:r>
              <a:rPr lang="en-US" b="0" dirty="0" err="1">
                <a:sym typeface="Wingdings" panose="05000000000000000000" pitchFamily="2" charset="2"/>
              </a:rPr>
              <a:t>weinig</a:t>
            </a:r>
            <a:r>
              <a:rPr lang="en-US" b="0" dirty="0">
                <a:sym typeface="Wingdings" panose="05000000000000000000" pitchFamily="2" charset="2"/>
              </a:rPr>
              <a:t> op </a:t>
            </a:r>
            <a:r>
              <a:rPr lang="en-US" b="0" dirty="0" err="1">
                <a:sym typeface="Wingdings" panose="05000000000000000000" pitchFamily="2" charset="2"/>
              </a:rPr>
              <a:t>uit</a:t>
            </a:r>
            <a:r>
              <a:rPr lang="en-US" b="0" dirty="0">
                <a:sym typeface="Wingdings" panose="05000000000000000000" pitchFamily="2" charset="2"/>
              </a:rPr>
              <a:t>. </a:t>
            </a:r>
            <a:r>
              <a:rPr lang="en-US" b="0" dirty="0" err="1">
                <a:sym typeface="Wingdings" panose="05000000000000000000" pitchFamily="2" charset="2"/>
              </a:rPr>
              <a:t>Teruggrijpen</a:t>
            </a:r>
            <a:r>
              <a:rPr lang="en-US" b="0" dirty="0">
                <a:sym typeface="Wingdings" panose="05000000000000000000" pitchFamily="2" charset="2"/>
              </a:rPr>
              <a:t> </a:t>
            </a:r>
            <a:r>
              <a:rPr lang="en-US" b="0" dirty="0" err="1">
                <a:sym typeface="Wingdings" panose="05000000000000000000" pitchFamily="2" charset="2"/>
              </a:rPr>
              <a:t>naar</a:t>
            </a:r>
            <a:r>
              <a:rPr lang="en-US" b="0" dirty="0">
                <a:sym typeface="Wingdings" panose="05000000000000000000" pitchFamily="2" charset="2"/>
              </a:rPr>
              <a:t> wat </a:t>
            </a:r>
            <a:r>
              <a:rPr lang="en-US" b="0" dirty="0" err="1">
                <a:sym typeface="Wingdings" panose="05000000000000000000" pitchFamily="2" charset="2"/>
              </a:rPr>
              <a:t>ik</a:t>
            </a:r>
            <a:r>
              <a:rPr lang="en-US" b="0" dirty="0">
                <a:sym typeface="Wingdings" panose="05000000000000000000" pitchFamily="2" charset="2"/>
              </a:rPr>
              <a:t> had in de slides. Order of </a:t>
            </a:r>
            <a:r>
              <a:rPr lang="en-US" b="0" dirty="0" err="1">
                <a:sym typeface="Wingdings" panose="05000000000000000000" pitchFamily="2" charset="2"/>
              </a:rPr>
              <a:t>dicousre</a:t>
            </a:r>
            <a:r>
              <a:rPr lang="en-US" b="0" dirty="0">
                <a:sym typeface="Wingdings" panose="05000000000000000000" pitchFamily="2" charset="2"/>
              </a:rPr>
              <a:t> van slides </a:t>
            </a:r>
            <a:r>
              <a:rPr lang="en-US" b="0" dirty="0" err="1">
                <a:sym typeface="Wingdings" panose="05000000000000000000" pitchFamily="2" charset="2"/>
              </a:rPr>
              <a:t>terug</a:t>
            </a:r>
            <a:r>
              <a:rPr lang="en-US" b="0" dirty="0">
                <a:sym typeface="Wingdings" panose="05000000000000000000" pitchFamily="2" charset="2"/>
              </a:rPr>
              <a:t> </a:t>
            </a:r>
            <a:r>
              <a:rPr lang="en-US" b="0" dirty="0" err="1">
                <a:sym typeface="Wingdings" panose="05000000000000000000" pitchFamily="2" charset="2"/>
              </a:rPr>
              <a:t>samen</a:t>
            </a:r>
            <a:r>
              <a:rPr lang="en-US" b="0" dirty="0">
                <a:sym typeface="Wingdings" panose="05000000000000000000" pitchFamily="2" charset="2"/>
              </a:rPr>
              <a:t> </a:t>
            </a:r>
            <a:r>
              <a:rPr lang="en-US" b="0" dirty="0" err="1">
                <a:sym typeface="Wingdings" panose="05000000000000000000" pitchFamily="2" charset="2"/>
              </a:rPr>
              <a:t>brengen</a:t>
            </a:r>
            <a:r>
              <a:rPr lang="en-US" b="0" dirty="0">
                <a:sym typeface="Wingdings" panose="05000000000000000000" pitchFamily="2" charset="2"/>
              </a:rPr>
              <a:t> van 3. 1e </a:t>
            </a:r>
            <a:r>
              <a:rPr lang="en-US" b="0" dirty="0" err="1">
                <a:sym typeface="Wingdings" panose="05000000000000000000" pitchFamily="2" charset="2"/>
              </a:rPr>
              <a:t>klopt</a:t>
            </a:r>
            <a:r>
              <a:rPr lang="en-US" b="0" dirty="0">
                <a:sym typeface="Wingdings" panose="05000000000000000000" pitchFamily="2" charset="2"/>
              </a:rPr>
              <a:t>, justice is de </a:t>
            </a:r>
            <a:r>
              <a:rPr lang="en-US" b="0" dirty="0" err="1">
                <a:sym typeface="Wingdings" panose="05000000000000000000" pitchFamily="2" charset="2"/>
              </a:rPr>
              <a:t>vraag</a:t>
            </a:r>
            <a:r>
              <a:rPr lang="en-US" b="0" dirty="0">
                <a:sym typeface="Wingdings" panose="05000000000000000000" pitchFamily="2" charset="2"/>
              </a:rPr>
              <a:t> (</a:t>
            </a:r>
            <a:r>
              <a:rPr lang="en-US" b="0" dirty="0" err="1">
                <a:sym typeface="Wingdings" panose="05000000000000000000" pitchFamily="2" charset="2"/>
              </a:rPr>
              <a:t>klopt</a:t>
            </a:r>
            <a:r>
              <a:rPr lang="en-US" b="0" dirty="0">
                <a:sym typeface="Wingdings" panose="05000000000000000000" pitchFamily="2" charset="2"/>
              </a:rPr>
              <a:t> </a:t>
            </a:r>
            <a:r>
              <a:rPr lang="en-US" b="0" dirty="0" err="1">
                <a:sym typeface="Wingdings" panose="05000000000000000000" pitchFamily="2" charset="2"/>
              </a:rPr>
              <a:t>voor</a:t>
            </a:r>
            <a:r>
              <a:rPr lang="en-US" b="0" dirty="0">
                <a:sym typeface="Wingdings" panose="05000000000000000000" pitchFamily="2" charset="2"/>
              </a:rPr>
              <a:t> </a:t>
            </a:r>
            <a:r>
              <a:rPr lang="en-US" b="0" dirty="0" err="1">
                <a:sym typeface="Wingdings" panose="05000000000000000000" pitchFamily="2" charset="2"/>
              </a:rPr>
              <a:t>discriminatie</a:t>
            </a:r>
            <a:r>
              <a:rPr lang="en-US" b="0" dirty="0">
                <a:sym typeface="Wingdings" panose="05000000000000000000" pitchFamily="2" charset="2"/>
              </a:rPr>
              <a:t>, maar </a:t>
            </a:r>
            <a:r>
              <a:rPr lang="en-US" b="0" dirty="0" err="1">
                <a:sym typeface="Wingdings" panose="05000000000000000000" pitchFamily="2" charset="2"/>
              </a:rPr>
              <a:t>ook</a:t>
            </a:r>
            <a:r>
              <a:rPr lang="en-US" b="0" dirty="0">
                <a:sym typeface="Wingdings" panose="05000000000000000000" pitchFamily="2" charset="2"/>
              </a:rPr>
              <a:t> </a:t>
            </a:r>
            <a:r>
              <a:rPr lang="en-US" b="0" dirty="0" err="1">
                <a:sym typeface="Wingdings" panose="05000000000000000000" pitchFamily="2" charset="2"/>
              </a:rPr>
              <a:t>voor</a:t>
            </a:r>
            <a:r>
              <a:rPr lang="en-US" b="0" dirty="0">
                <a:sym typeface="Wingdings" panose="05000000000000000000" pitchFamily="2" charset="2"/>
              </a:rPr>
              <a:t> </a:t>
            </a:r>
            <a:r>
              <a:rPr lang="en-US" b="0" dirty="0" err="1">
                <a:sym typeface="Wingdings" panose="05000000000000000000" pitchFamily="2" charset="2"/>
              </a:rPr>
              <a:t>anderen</a:t>
            </a:r>
            <a:r>
              <a:rPr lang="en-US" b="0" dirty="0">
                <a:sym typeface="Wingdings" panose="05000000000000000000" pitchFamily="2" charset="2"/>
              </a:rPr>
              <a:t>?), </a:t>
            </a:r>
            <a:r>
              <a:rPr lang="en-US" b="0" dirty="0" err="1">
                <a:sym typeface="Wingdings" panose="05000000000000000000" pitchFamily="2" charset="2"/>
              </a:rPr>
              <a:t>aanta</a:t>
            </a:r>
            <a:r>
              <a:rPr lang="en-US" b="0" dirty="0">
                <a:sym typeface="Wingdings" panose="05000000000000000000" pitchFamily="2" charset="2"/>
              </a:rPr>
              <a:t> l3 is ok,1 over het </a:t>
            </a:r>
            <a:r>
              <a:rPr lang="en-US" b="0" dirty="0" err="1">
                <a:sym typeface="Wingdings" panose="05000000000000000000" pitchFamily="2" charset="2"/>
              </a:rPr>
              <a:t>werk</a:t>
            </a:r>
            <a:r>
              <a:rPr lang="en-US" b="0" dirty="0">
                <a:sym typeface="Wingdings" panose="05000000000000000000" pitchFamily="2" charset="2"/>
              </a:rPr>
              <a:t>, justice over hoe </a:t>
            </a:r>
            <a:r>
              <a:rPr lang="en-US" b="0" dirty="0" err="1">
                <a:sym typeface="Wingdings" panose="05000000000000000000" pitchFamily="2" charset="2"/>
              </a:rPr>
              <a:t>omgaan</a:t>
            </a:r>
            <a:r>
              <a:rPr lang="en-US" b="0" dirty="0">
                <a:sym typeface="Wingdings" panose="05000000000000000000" pitchFamily="2" charset="2"/>
              </a:rPr>
              <a:t> met </a:t>
            </a:r>
            <a:r>
              <a:rPr lang="en-US" b="0" dirty="0" err="1">
                <a:sym typeface="Wingdings" panose="05000000000000000000" pitchFamily="2" charset="2"/>
              </a:rPr>
              <a:t>verschil</a:t>
            </a:r>
            <a:r>
              <a:rPr lang="en-US" b="0" dirty="0">
                <a:sym typeface="Wingdings" panose="05000000000000000000" pitchFamily="2" charset="2"/>
              </a:rPr>
              <a:t>. </a:t>
            </a:r>
            <a:r>
              <a:rPr lang="en-US" b="0" dirty="0" err="1">
                <a:sym typeface="Wingdings" panose="05000000000000000000" pitchFamily="2" charset="2"/>
              </a:rPr>
              <a:t>Omgaan</a:t>
            </a:r>
            <a:r>
              <a:rPr lang="en-US" b="0" dirty="0">
                <a:sym typeface="Wingdings" panose="05000000000000000000" pitchFamily="2" charset="2"/>
              </a:rPr>
              <a:t> met </a:t>
            </a:r>
            <a:r>
              <a:rPr lang="en-US" b="0" dirty="0" err="1">
                <a:sym typeface="Wingdings" panose="05000000000000000000" pitchFamily="2" charset="2"/>
              </a:rPr>
              <a:t>specifieke</a:t>
            </a:r>
            <a:r>
              <a:rPr lang="en-US" b="0" dirty="0">
                <a:sym typeface="Wingdings" panose="05000000000000000000" pitchFamily="2" charset="2"/>
              </a:rPr>
              <a:t> </a:t>
            </a:r>
            <a:r>
              <a:rPr lang="en-US" b="0" dirty="0" err="1">
                <a:sym typeface="Wingdings" panose="05000000000000000000" pitchFamily="2" charset="2"/>
              </a:rPr>
              <a:t>problemen</a:t>
            </a:r>
            <a:r>
              <a:rPr lang="en-US" b="0" dirty="0">
                <a:sym typeface="Wingdings" panose="05000000000000000000" pitchFamily="2" charset="2"/>
              </a:rPr>
              <a:t>. </a:t>
            </a:r>
            <a:r>
              <a:rPr lang="en-US" b="0" dirty="0" err="1">
                <a:sym typeface="Wingdings" panose="05000000000000000000" pitchFamily="2" charset="2"/>
              </a:rPr>
              <a:t>Waar</a:t>
            </a:r>
            <a:r>
              <a:rPr lang="en-US" b="0" dirty="0">
                <a:sym typeface="Wingdings" panose="05000000000000000000" pitchFamily="2" charset="2"/>
              </a:rPr>
              <a:t> </a:t>
            </a:r>
            <a:r>
              <a:rPr lang="en-US" b="0" dirty="0" err="1">
                <a:sym typeface="Wingdings" panose="05000000000000000000" pitchFamily="2" charset="2"/>
              </a:rPr>
              <a:t>grensen</a:t>
            </a:r>
            <a:r>
              <a:rPr lang="en-US" b="0" dirty="0">
                <a:sym typeface="Wingdings" panose="05000000000000000000" pitchFamily="2" charset="2"/>
              </a:rPr>
              <a:t> </a:t>
            </a:r>
            <a:r>
              <a:rPr lang="en-US" b="0" dirty="0" err="1">
                <a:sym typeface="Wingdings" panose="05000000000000000000" pitchFamily="2" charset="2"/>
              </a:rPr>
              <a:t>trekkeN</a:t>
            </a:r>
            <a:r>
              <a:rPr lang="en-US" b="0" dirty="0">
                <a:sym typeface="Wingdings" panose="05000000000000000000" pitchFamily="2" charset="2"/>
              </a:rPr>
              <a:t>? </a:t>
            </a:r>
            <a:r>
              <a:rPr lang="en-US" b="0" dirty="0" err="1">
                <a:sym typeface="Wingdings" panose="05000000000000000000" pitchFamily="2" charset="2"/>
              </a:rPr>
              <a:t>Taal</a:t>
            </a:r>
            <a:r>
              <a:rPr lang="en-US" b="0" dirty="0">
                <a:sym typeface="Wingdings" panose="05000000000000000000" pitchFamily="2" charset="2"/>
              </a:rPr>
              <a:t> </a:t>
            </a:r>
            <a:r>
              <a:rPr lang="en-US" b="0" dirty="0" err="1">
                <a:sym typeface="Wingdings" panose="05000000000000000000" pitchFamily="2" charset="2"/>
              </a:rPr>
              <a:t>komt</a:t>
            </a:r>
            <a:r>
              <a:rPr lang="en-US" b="0" dirty="0">
                <a:sym typeface="Wingdings" panose="05000000000000000000" pitchFamily="2" charset="2"/>
              </a:rPr>
              <a:t> </a:t>
            </a:r>
            <a:r>
              <a:rPr lang="en-US" b="0" dirty="0" err="1">
                <a:sym typeface="Wingdings" panose="05000000000000000000" pitchFamily="2" charset="2"/>
              </a:rPr>
              <a:t>binnen</a:t>
            </a:r>
            <a:r>
              <a:rPr lang="en-US" b="0" dirty="0">
                <a:sym typeface="Wingdings" panose="05000000000000000000" pitchFamily="2" charset="2"/>
              </a:rPr>
              <a:t> </a:t>
            </a:r>
            <a:r>
              <a:rPr lang="en-US" b="0" dirty="0" err="1">
                <a:sym typeface="Wingdings" panose="05000000000000000000" pitchFamily="2" charset="2"/>
              </a:rPr>
              <a:t>als</a:t>
            </a:r>
            <a:r>
              <a:rPr lang="en-US" b="0" dirty="0">
                <a:sym typeface="Wingdings" panose="05000000000000000000" pitchFamily="2" charset="2"/>
              </a:rPr>
              <a:t> </a:t>
            </a:r>
            <a:r>
              <a:rPr lang="en-US" b="0" dirty="0" err="1">
                <a:sym typeface="Wingdings" panose="05000000000000000000" pitchFamily="2" charset="2"/>
              </a:rPr>
              <a:t>er</a:t>
            </a:r>
            <a:r>
              <a:rPr lang="en-US" b="0" dirty="0">
                <a:sym typeface="Wingdings" panose="05000000000000000000" pitchFamily="2" charset="2"/>
              </a:rPr>
              <a:t> over </a:t>
            </a:r>
            <a:r>
              <a:rPr lang="en-US" b="0" dirty="0" err="1">
                <a:sym typeface="Wingdings" panose="05000000000000000000" pitchFamily="2" charset="2"/>
              </a:rPr>
              <a:t>productiviteit</a:t>
            </a:r>
            <a:r>
              <a:rPr lang="en-US" b="0" dirty="0">
                <a:sym typeface="Wingdings" panose="05000000000000000000" pitchFamily="2" charset="2"/>
              </a:rPr>
              <a:t> </a:t>
            </a:r>
            <a:r>
              <a:rPr lang="en-US" b="0" dirty="0" err="1">
                <a:sym typeface="Wingdings" panose="05000000000000000000" pitchFamily="2" charset="2"/>
              </a:rPr>
              <a:t>wordt</a:t>
            </a:r>
            <a:r>
              <a:rPr lang="en-US" b="0" dirty="0">
                <a:sym typeface="Wingdings" panose="05000000000000000000" pitchFamily="2" charset="2"/>
              </a:rPr>
              <a:t> </a:t>
            </a:r>
            <a:r>
              <a:rPr lang="en-US" b="0" dirty="0" err="1">
                <a:sym typeface="Wingdings" panose="05000000000000000000" pitchFamily="2" charset="2"/>
              </a:rPr>
              <a:t>gesproken</a:t>
            </a:r>
            <a:r>
              <a:rPr lang="en-US" b="0" dirty="0">
                <a:sym typeface="Wingdings" panose="05000000000000000000" pitchFamily="2" charset="2"/>
              </a:rPr>
              <a:t>, </a:t>
            </a:r>
            <a:r>
              <a:rPr lang="en-US" b="0" dirty="0" err="1">
                <a:sym typeface="Wingdings" panose="05000000000000000000" pitchFamily="2" charset="2"/>
              </a:rPr>
              <a:t>nite</a:t>
            </a:r>
            <a:r>
              <a:rPr lang="en-US" b="0" dirty="0">
                <a:sym typeface="Wingdings" panose="05000000000000000000" pitchFamily="2" charset="2"/>
              </a:rPr>
              <a:t> </a:t>
            </a:r>
            <a:r>
              <a:rPr lang="en-US" b="0" dirty="0" err="1">
                <a:sym typeface="Wingdings" panose="05000000000000000000" pitchFamily="2" charset="2"/>
              </a:rPr>
              <a:t>noodzakelijk</a:t>
            </a:r>
            <a:r>
              <a:rPr lang="en-US" b="0" dirty="0">
                <a:sym typeface="Wingdings" panose="05000000000000000000" pitchFamily="2" charset="2"/>
              </a:rPr>
              <a:t> </a:t>
            </a:r>
            <a:r>
              <a:rPr lang="en-US" b="0" dirty="0" err="1">
                <a:sym typeface="Wingdings" panose="05000000000000000000" pitchFamily="2" charset="2"/>
              </a:rPr>
              <a:t>hetzelfde</a:t>
            </a:r>
            <a:r>
              <a:rPr lang="en-US" b="0" dirty="0">
                <a:sym typeface="Wingdings" panose="05000000000000000000" pitchFamily="2" charset="2"/>
              </a:rPr>
              <a:t>. Affect, je </a:t>
            </a:r>
            <a:r>
              <a:rPr lang="en-US" b="0" dirty="0" err="1">
                <a:sym typeface="Wingdings" panose="05000000000000000000" pitchFamily="2" charset="2"/>
              </a:rPr>
              <a:t>moet</a:t>
            </a:r>
            <a:r>
              <a:rPr lang="en-US" b="0" dirty="0">
                <a:sym typeface="Wingdings" panose="05000000000000000000" pitchFamily="2" charset="2"/>
              </a:rPr>
              <a:t> </a:t>
            </a:r>
            <a:r>
              <a:rPr lang="en-US" b="0" dirty="0" err="1">
                <a:sym typeface="Wingdings" panose="05000000000000000000" pitchFamily="2" charset="2"/>
              </a:rPr>
              <a:t>goed</a:t>
            </a:r>
            <a:r>
              <a:rPr lang="en-US" b="0" dirty="0">
                <a:sym typeface="Wingdings" panose="05000000000000000000" pitchFamily="2" charset="2"/>
              </a:rPr>
              <a:t> </a:t>
            </a:r>
            <a:r>
              <a:rPr lang="en-US" b="0" dirty="0" err="1">
                <a:sym typeface="Wingdings" panose="05000000000000000000" pitchFamily="2" charset="2"/>
              </a:rPr>
              <a:t>zijn</a:t>
            </a:r>
            <a:r>
              <a:rPr lang="en-US" b="0" dirty="0">
                <a:sym typeface="Wingdings" panose="05000000000000000000" pitchFamily="2" charset="2"/>
              </a:rPr>
              <a:t>, begrip </a:t>
            </a:r>
            <a:r>
              <a:rPr lang="en-US" b="0" dirty="0" err="1">
                <a:sym typeface="Wingdings" panose="05000000000000000000" pitchFamily="2" charset="2"/>
              </a:rPr>
              <a:t>opbrengen</a:t>
            </a:r>
            <a:r>
              <a:rPr lang="en-US" b="0" dirty="0">
                <a:sym typeface="Wingdings" panose="05000000000000000000" pitchFamily="2" charset="2"/>
              </a:rPr>
              <a:t>. </a:t>
            </a:r>
            <a:r>
              <a:rPr lang="en-US" b="0" dirty="0" err="1">
                <a:sym typeface="Wingdings" panose="05000000000000000000" pitchFamily="2" charset="2"/>
              </a:rPr>
              <a:t>Duidelikj</a:t>
            </a:r>
            <a:r>
              <a:rPr lang="en-US" b="0" dirty="0">
                <a:sym typeface="Wingdings" panose="05000000000000000000" pitchFamily="2" charset="2"/>
              </a:rPr>
              <a:t> </a:t>
            </a:r>
            <a:r>
              <a:rPr lang="en-US" b="0" dirty="0" err="1">
                <a:sym typeface="Wingdings" panose="05000000000000000000" pitchFamily="2" charset="2"/>
              </a:rPr>
              <a:t>waarover</a:t>
            </a:r>
            <a:r>
              <a:rPr lang="en-US" b="0" dirty="0">
                <a:sym typeface="Wingdings" panose="05000000000000000000" pitchFamily="2" charset="2"/>
              </a:rPr>
              <a:t> het </a:t>
            </a:r>
            <a:r>
              <a:rPr lang="en-US" b="0" dirty="0" err="1">
                <a:sym typeface="Wingdings" panose="05000000000000000000" pitchFamily="2" charset="2"/>
              </a:rPr>
              <a:t>gaat</a:t>
            </a:r>
            <a:r>
              <a:rPr lang="en-US" b="0" dirty="0">
                <a:sym typeface="Wingdings" panose="05000000000000000000" pitchFamily="2" charset="2"/>
              </a:rPr>
              <a:t>, </a:t>
            </a:r>
            <a:r>
              <a:rPr lang="en-US" b="0" dirty="0" err="1">
                <a:sym typeface="Wingdings" panose="05000000000000000000" pitchFamily="2" charset="2"/>
              </a:rPr>
              <a:t>kijken</a:t>
            </a:r>
            <a:r>
              <a:rPr lang="en-US" b="0" dirty="0">
                <a:sym typeface="Wingdings" panose="05000000000000000000" pitchFamily="2" charset="2"/>
              </a:rPr>
              <a:t> </a:t>
            </a:r>
            <a:r>
              <a:rPr lang="en-US" b="0" dirty="0" err="1">
                <a:sym typeface="Wingdings" panose="05000000000000000000" pitchFamily="2" charset="2"/>
              </a:rPr>
              <a:t>vanuit</a:t>
            </a:r>
            <a:r>
              <a:rPr lang="en-US" b="0" dirty="0">
                <a:sym typeface="Wingdings" panose="05000000000000000000" pitchFamily="2" charset="2"/>
              </a:rPr>
              <a:t> FH </a:t>
            </a:r>
            <a:r>
              <a:rPr lang="en-US" b="0" dirty="0" err="1">
                <a:sym typeface="Wingdings" panose="05000000000000000000" pitchFamily="2" charset="2"/>
              </a:rPr>
              <a:t>dat</a:t>
            </a:r>
            <a:r>
              <a:rPr lang="en-US" b="0" dirty="0">
                <a:sym typeface="Wingdings" panose="05000000000000000000" pitchFamily="2" charset="2"/>
              </a:rPr>
              <a:t> het </a:t>
            </a:r>
            <a:r>
              <a:rPr lang="en-US" b="0" dirty="0" err="1">
                <a:sym typeface="Wingdings" panose="05000000000000000000" pitchFamily="2" charset="2"/>
              </a:rPr>
              <a:t>ook</a:t>
            </a:r>
            <a:r>
              <a:rPr lang="en-US" b="0" dirty="0">
                <a:sym typeface="Wingdings" panose="05000000000000000000" pitchFamily="2" charset="2"/>
              </a:rPr>
              <a:t> </a:t>
            </a:r>
            <a:r>
              <a:rPr lang="en-US" b="0" dirty="0" err="1">
                <a:sym typeface="Wingdings" panose="05000000000000000000" pitchFamily="2" charset="2"/>
              </a:rPr>
              <a:t>plaatsvindt</a:t>
            </a:r>
            <a:r>
              <a:rPr lang="en-US" b="0" dirty="0">
                <a:sym typeface="Wingdings" panose="05000000000000000000" pitchFamily="2" charset="2"/>
              </a:rPr>
              <a:t>. Nu </a:t>
            </a:r>
            <a:r>
              <a:rPr lang="en-US" b="0" dirty="0" err="1">
                <a:sym typeface="Wingdings" panose="05000000000000000000" pitchFamily="2" charset="2"/>
              </a:rPr>
              <a:t>zie</a:t>
            </a:r>
            <a:r>
              <a:rPr lang="en-US" b="0" dirty="0">
                <a:sym typeface="Wingdings" panose="05000000000000000000" pitchFamily="2" charset="2"/>
              </a:rPr>
              <a:t> je het </a:t>
            </a:r>
            <a:r>
              <a:rPr lang="en-US" b="0" dirty="0" err="1">
                <a:sym typeface="Wingdings" panose="05000000000000000000" pitchFamily="2" charset="2"/>
              </a:rPr>
              <a:t>niet</a:t>
            </a:r>
            <a:r>
              <a:rPr lang="en-US" b="0" dirty="0">
                <a:sym typeface="Wingdings" panose="05000000000000000000" pitchFamily="2" charset="2"/>
              </a:rPr>
              <a:t> </a:t>
            </a:r>
            <a:r>
              <a:rPr lang="en-US" b="0" dirty="0" err="1">
                <a:sym typeface="Wingdings" panose="05000000000000000000" pitchFamily="2" charset="2"/>
              </a:rPr>
              <a:t>inde</a:t>
            </a:r>
            <a:r>
              <a:rPr lang="en-US" b="0" dirty="0">
                <a:sym typeface="Wingdings" panose="05000000000000000000" pitchFamily="2" charset="2"/>
              </a:rPr>
              <a:t> data. Wat </a:t>
            </a:r>
            <a:r>
              <a:rPr lang="en-US" b="0" dirty="0" err="1">
                <a:sym typeface="Wingdings" panose="05000000000000000000" pitchFamily="2" charset="2"/>
              </a:rPr>
              <a:t>ik</a:t>
            </a:r>
            <a:r>
              <a:rPr lang="en-US" b="0" dirty="0">
                <a:sym typeface="Wingdings" panose="05000000000000000000" pitchFamily="2" charset="2"/>
              </a:rPr>
              <a:t> had was al </a:t>
            </a:r>
            <a:r>
              <a:rPr lang="en-US" b="0" dirty="0" err="1">
                <a:sym typeface="Wingdings" panose="05000000000000000000" pitchFamily="2" charset="2"/>
              </a:rPr>
              <a:t>sterk</a:t>
            </a:r>
            <a:r>
              <a:rPr lang="en-US" b="0" dirty="0">
                <a:sym typeface="Wingdings" panose="05000000000000000000" pitchFamily="2" charset="2"/>
              </a:rPr>
              <a:t>, 3 </a:t>
            </a:r>
            <a:r>
              <a:rPr lang="en-US" b="0" dirty="0" err="1">
                <a:sym typeface="Wingdings" panose="05000000000000000000" pitchFamily="2" charset="2"/>
              </a:rPr>
              <a:t>discouresen</a:t>
            </a:r>
            <a:r>
              <a:rPr lang="en-US" b="0" dirty="0">
                <a:sym typeface="Wingdings" panose="05000000000000000000" pitchFamily="2" charset="2"/>
              </a:rPr>
              <a:t>, </a:t>
            </a:r>
            <a:r>
              <a:rPr lang="en-US" b="0" dirty="0" err="1">
                <a:sym typeface="Wingdings" panose="05000000000000000000" pitchFamily="2" charset="2"/>
              </a:rPr>
              <a:t>en</a:t>
            </a:r>
            <a:r>
              <a:rPr lang="en-US" b="0" dirty="0">
                <a:sym typeface="Wingdings" panose="05000000000000000000" pitchFamily="2" charset="2"/>
              </a:rPr>
              <a:t> </a:t>
            </a:r>
            <a:r>
              <a:rPr lang="en-US" b="0" dirty="0" err="1">
                <a:sym typeface="Wingdings" panose="05000000000000000000" pitchFamily="2" charset="2"/>
              </a:rPr>
              <a:t>moet</a:t>
            </a:r>
            <a:r>
              <a:rPr lang="en-US" b="0" dirty="0">
                <a:sym typeface="Wingdings" panose="05000000000000000000" pitchFamily="2" charset="2"/>
              </a:rPr>
              <a:t> </a:t>
            </a:r>
            <a:r>
              <a:rPr lang="en-US" b="0" dirty="0" err="1">
                <a:sym typeface="Wingdings" panose="05000000000000000000" pitchFamily="2" charset="2"/>
              </a:rPr>
              <a:t>lijst</a:t>
            </a:r>
            <a:r>
              <a:rPr lang="en-US" b="0" dirty="0">
                <a:sym typeface="Wingdings" panose="05000000000000000000" pitchFamily="2" charset="2"/>
              </a:rPr>
              <a:t> met </a:t>
            </a:r>
            <a:r>
              <a:rPr lang="en-US" b="0" dirty="0" err="1">
                <a:sym typeface="Wingdings" panose="05000000000000000000" pitchFamily="2" charset="2"/>
              </a:rPr>
              <a:t>discoursen</a:t>
            </a:r>
            <a:r>
              <a:rPr lang="en-US" b="0" dirty="0">
                <a:sym typeface="Wingdings" panose="05000000000000000000" pitchFamily="2" charset="2"/>
              </a:rPr>
              <a:t> </a:t>
            </a:r>
            <a:r>
              <a:rPr lang="en-US" b="0" dirty="0" err="1">
                <a:sym typeface="Wingdings" panose="05000000000000000000" pitchFamily="2" charset="2"/>
              </a:rPr>
              <a:t>samenbrengen</a:t>
            </a:r>
            <a:r>
              <a:rPr lang="en-US" b="0" dirty="0">
                <a:sym typeface="Wingdings" panose="05000000000000000000" pitchFamily="2" charset="2"/>
              </a:rPr>
              <a:t>, </a:t>
            </a:r>
            <a:r>
              <a:rPr lang="en-US" b="0" dirty="0" err="1">
                <a:sym typeface="Wingdings" panose="05000000000000000000" pitchFamily="2" charset="2"/>
              </a:rPr>
              <a:t>en</a:t>
            </a:r>
            <a:r>
              <a:rPr lang="en-US" b="0" dirty="0">
                <a:sym typeface="Wingdings" panose="05000000000000000000" pitchFamily="2" charset="2"/>
              </a:rPr>
              <a:t> </a:t>
            </a:r>
            <a:r>
              <a:rPr lang="en-US" b="0" dirty="0" err="1">
                <a:sym typeface="Wingdings" panose="05000000000000000000" pitchFamily="2" charset="2"/>
              </a:rPr>
              <a:t>lables</a:t>
            </a:r>
            <a:r>
              <a:rPr lang="en-US" b="0" dirty="0">
                <a:sym typeface="Wingdings" panose="05000000000000000000" pitchFamily="2" charset="2"/>
              </a:rPr>
              <a:t> </a:t>
            </a:r>
            <a:r>
              <a:rPr lang="en-US" b="0" dirty="0" err="1">
                <a:sym typeface="Wingdings" panose="05000000000000000000" pitchFamily="2" charset="2"/>
              </a:rPr>
              <a:t>passen</a:t>
            </a:r>
            <a:r>
              <a:rPr lang="en-US" b="0" dirty="0">
                <a:sym typeface="Wingdings" panose="05000000000000000000" pitchFamily="2" charset="2"/>
              </a:rPr>
              <a:t> op </a:t>
            </a:r>
            <a:r>
              <a:rPr lang="en-US" b="0" dirty="0" err="1">
                <a:sym typeface="Wingdings" panose="05000000000000000000" pitchFamily="2" charset="2"/>
              </a:rPr>
              <a:t>allemaal</a:t>
            </a:r>
            <a:r>
              <a:rPr lang="en-US" b="0" dirty="0">
                <a:sym typeface="Wingdings" panose="05000000000000000000" pitchFamily="2" charset="2"/>
              </a:rPr>
              <a:t>. Moet </a:t>
            </a:r>
            <a:r>
              <a:rPr lang="en-US" b="0" dirty="0" err="1">
                <a:sym typeface="Wingdings" panose="05000000000000000000" pitchFamily="2" charset="2"/>
              </a:rPr>
              <a:t>kloppen</a:t>
            </a:r>
            <a:r>
              <a:rPr lang="en-US" b="0" dirty="0">
                <a:sym typeface="Wingdings" panose="05000000000000000000" pitchFamily="2" charset="2"/>
              </a:rPr>
              <a:t> met </a:t>
            </a:r>
            <a:r>
              <a:rPr lang="en-US" b="0" dirty="0" err="1">
                <a:sym typeface="Wingdings" panose="05000000000000000000" pitchFamily="2" charset="2"/>
              </a:rPr>
              <a:t>mijn</a:t>
            </a:r>
            <a:r>
              <a:rPr lang="en-US" b="0" dirty="0">
                <a:sym typeface="Wingdings" panose="05000000000000000000" pitchFamily="2" charset="2"/>
              </a:rPr>
              <a:t> data</a:t>
            </a:r>
            <a:r>
              <a:rPr lang="en-US" b="0">
                <a:sym typeface="Wingdings" panose="05000000000000000000" pitchFamily="2" charset="2"/>
              </a:rPr>
              <a:t>. </a:t>
            </a:r>
            <a:endParaRPr lang="en-GB" b="0" dirty="0"/>
          </a:p>
        </p:txBody>
      </p:sp>
      <p:sp>
        <p:nvSpPr>
          <p:cNvPr id="4" name="Slide Number Placeholder 3"/>
          <p:cNvSpPr>
            <a:spLocks noGrp="1"/>
          </p:cNvSpPr>
          <p:nvPr>
            <p:ph type="sldNum" sz="quarter" idx="5"/>
          </p:nvPr>
        </p:nvSpPr>
        <p:spPr/>
        <p:txBody>
          <a:bodyPr/>
          <a:lstStyle/>
          <a:p>
            <a:fld id="{97AB835B-1B21-4528-8C69-150A2C431FFB}" type="slidenum">
              <a:rPr lang="en-US" smtClean="0"/>
              <a:t>11</a:t>
            </a:fld>
            <a:endParaRPr lang="en-US"/>
          </a:p>
        </p:txBody>
      </p:sp>
    </p:spTree>
    <p:extLst>
      <p:ext uri="{BB962C8B-B14F-4D97-AF65-F5344CB8AC3E}">
        <p14:creationId xmlns:p14="http://schemas.microsoft.com/office/powerpoint/2010/main" val="25823120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6_Title Slide">
    <p:spTree>
      <p:nvGrpSpPr>
        <p:cNvPr id="1" name=""/>
        <p:cNvGrpSpPr/>
        <p:nvPr/>
      </p:nvGrpSpPr>
      <p:grpSpPr>
        <a:xfrm>
          <a:off x="0" y="0"/>
          <a:ext cx="0" cy="0"/>
          <a:chOff x="0" y="0"/>
          <a:chExt cx="0" cy="0"/>
        </a:xfrm>
      </p:grpSpPr>
      <p:pic>
        <p:nvPicPr>
          <p:cNvPr id="4" name="Afbeelding 3" descr="logo-slide-titel-zwart-bew-eng.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75961" y="132022"/>
            <a:ext cx="8788528" cy="6593956"/>
          </a:xfrm>
          <a:prstGeom prst="rect">
            <a:avLst/>
          </a:prstGeom>
        </p:spPr>
      </p:pic>
      <p:sp>
        <p:nvSpPr>
          <p:cNvPr id="2" name="Title 1"/>
          <p:cNvSpPr>
            <a:spLocks noGrp="1"/>
          </p:cNvSpPr>
          <p:nvPr>
            <p:ph type="ctrTitle"/>
          </p:nvPr>
        </p:nvSpPr>
        <p:spPr>
          <a:xfrm>
            <a:off x="1403648" y="4293096"/>
            <a:ext cx="6984776" cy="630982"/>
          </a:xfrm>
        </p:spPr>
        <p:txBody>
          <a:bodyPr>
            <a:normAutofit/>
          </a:bodyPr>
          <a:lstStyle>
            <a:lvl1pPr algn="l">
              <a:defRPr sz="3200" b="1">
                <a:solidFill>
                  <a:schemeClr val="tx1"/>
                </a:solidFill>
                <a:latin typeface="Verdana" pitchFamily="34" charset="0"/>
                <a:ea typeface="Verdana" pitchFamily="34" charset="0"/>
                <a:cs typeface="Verdana" pitchFamily="34" charset="0"/>
              </a:defRPr>
            </a:lvl1pPr>
          </a:lstStyle>
          <a:p>
            <a:r>
              <a:rPr lang="en-US"/>
              <a:t>Click to edit Master title style</a:t>
            </a:r>
            <a:endParaRPr lang="nl-BE" dirty="0"/>
          </a:p>
        </p:txBody>
      </p:sp>
      <p:sp>
        <p:nvSpPr>
          <p:cNvPr id="3" name="Subtitle 2"/>
          <p:cNvSpPr>
            <a:spLocks noGrp="1"/>
          </p:cNvSpPr>
          <p:nvPr>
            <p:ph type="subTitle" idx="1"/>
          </p:nvPr>
        </p:nvSpPr>
        <p:spPr>
          <a:xfrm>
            <a:off x="1403648" y="4941122"/>
            <a:ext cx="6984776" cy="432048"/>
          </a:xfrm>
        </p:spPr>
        <p:txBody>
          <a:bodyPr>
            <a:normAutofit/>
          </a:bodyPr>
          <a:lstStyle>
            <a:lvl1pPr marL="0" indent="0" algn="l">
              <a:buNone/>
              <a:defRPr sz="2000">
                <a:solidFill>
                  <a:srgbClr val="4F4F4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BE" dirty="0"/>
          </a:p>
        </p:txBody>
      </p:sp>
    </p:spTree>
    <p:extLst>
      <p:ext uri="{BB962C8B-B14F-4D97-AF65-F5344CB8AC3E}">
        <p14:creationId xmlns:p14="http://schemas.microsoft.com/office/powerpoint/2010/main" val="51567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8" name="Rechthoek 7"/>
          <p:cNvSpPr/>
          <p:nvPr/>
        </p:nvSpPr>
        <p:spPr>
          <a:xfrm>
            <a:off x="0" y="0"/>
            <a:ext cx="9144000" cy="6858000"/>
          </a:xfrm>
          <a:prstGeom prst="rect">
            <a:avLst/>
          </a:prstGeom>
          <a:solidFill>
            <a:srgbClr val="0092D2"/>
          </a:solidFill>
          <a:ln>
            <a:solidFill>
              <a:srgbClr val="FFFFF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2" name="Afbeelding 1" descr="logo-slide-titel-wit-bew-eng.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75961" y="132022"/>
            <a:ext cx="8788528" cy="6593956"/>
          </a:xfrm>
          <a:prstGeom prst="rect">
            <a:avLst/>
          </a:prstGeom>
        </p:spPr>
      </p:pic>
      <p:sp>
        <p:nvSpPr>
          <p:cNvPr id="10" name="Title 1"/>
          <p:cNvSpPr>
            <a:spLocks noGrp="1"/>
          </p:cNvSpPr>
          <p:nvPr>
            <p:ph type="ctrTitle" hasCustomPrompt="1"/>
          </p:nvPr>
        </p:nvSpPr>
        <p:spPr>
          <a:xfrm>
            <a:off x="755576" y="836712"/>
            <a:ext cx="6984776" cy="630982"/>
          </a:xfrm>
        </p:spPr>
        <p:txBody>
          <a:bodyPr>
            <a:normAutofit/>
          </a:bodyPr>
          <a:lstStyle>
            <a:lvl1pPr algn="l">
              <a:defRPr sz="3200" b="1">
                <a:solidFill>
                  <a:schemeClr val="bg1"/>
                </a:solidFill>
                <a:latin typeface="Verdana" pitchFamily="34" charset="0"/>
                <a:ea typeface="Verdana" pitchFamily="34" charset="0"/>
                <a:cs typeface="Verdana" pitchFamily="34" charset="0"/>
              </a:defRPr>
            </a:lvl1pPr>
          </a:lstStyle>
          <a:p>
            <a:r>
              <a:rPr lang="en-US" dirty="0" err="1"/>
              <a:t>Titel</a:t>
            </a:r>
            <a:r>
              <a:rPr lang="en-US" dirty="0"/>
              <a:t> </a:t>
            </a:r>
            <a:r>
              <a:rPr lang="en-US" dirty="0" err="1"/>
              <a:t>tussenslide</a:t>
            </a:r>
            <a:endParaRPr lang="nl-BE" dirty="0"/>
          </a:p>
        </p:txBody>
      </p:sp>
      <p:sp>
        <p:nvSpPr>
          <p:cNvPr id="11" name="Subtitle 2"/>
          <p:cNvSpPr>
            <a:spLocks noGrp="1"/>
          </p:cNvSpPr>
          <p:nvPr>
            <p:ph type="subTitle" idx="1" hasCustomPrompt="1"/>
          </p:nvPr>
        </p:nvSpPr>
        <p:spPr>
          <a:xfrm>
            <a:off x="755576" y="1484738"/>
            <a:ext cx="6984776" cy="432048"/>
          </a:xfrm>
        </p:spPr>
        <p:txBody>
          <a:bodyPr>
            <a:normAutofit/>
          </a:bodyPr>
          <a:lstStyle>
            <a:lvl1pPr marL="0" indent="0" algn="l">
              <a:buNone/>
              <a:defRPr sz="20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Ondertitel</a:t>
            </a:r>
            <a:r>
              <a:rPr lang="en-US" dirty="0"/>
              <a:t> </a:t>
            </a:r>
            <a:r>
              <a:rPr lang="en-US" dirty="0" err="1"/>
              <a:t>tussenslide</a:t>
            </a:r>
            <a:endParaRPr lang="nl-BE" dirty="0"/>
          </a:p>
        </p:txBody>
      </p:sp>
    </p:spTree>
    <p:extLst>
      <p:ext uri="{BB962C8B-B14F-4D97-AF65-F5344CB8AC3E}">
        <p14:creationId xmlns:p14="http://schemas.microsoft.com/office/powerpoint/2010/main" val="2569998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549844"/>
          </a:xfrm>
          <a:ln>
            <a:noFill/>
          </a:ln>
        </p:spPr>
        <p:txBody>
          <a:bodyPr>
            <a:normAutofit/>
          </a:bodyPr>
          <a:lstStyle>
            <a:lvl1pPr algn="l">
              <a:defRPr sz="2400">
                <a:solidFill>
                  <a:schemeClr val="tx1"/>
                </a:solidFill>
                <a:latin typeface="Verdana" pitchFamily="34" charset="0"/>
                <a:ea typeface="Verdana" pitchFamily="34" charset="0"/>
                <a:cs typeface="Verdana" pitchFamily="34" charset="0"/>
              </a:defRPr>
            </a:lvl1pPr>
          </a:lstStyle>
          <a:p>
            <a:r>
              <a:rPr lang="en-US"/>
              <a:t>Click to edit Master title style</a:t>
            </a:r>
            <a:endParaRPr lang="nl-BE" dirty="0"/>
          </a:p>
        </p:txBody>
      </p:sp>
      <p:sp>
        <p:nvSpPr>
          <p:cNvPr id="3" name="Content Placeholder 2"/>
          <p:cNvSpPr>
            <a:spLocks noGrp="1"/>
          </p:cNvSpPr>
          <p:nvPr>
            <p:ph idx="1"/>
          </p:nvPr>
        </p:nvSpPr>
        <p:spPr>
          <a:xfrm>
            <a:off x="251520" y="836712"/>
            <a:ext cx="8640960" cy="5040560"/>
          </a:xfrm>
        </p:spPr>
        <p:txBody>
          <a:bodyPr/>
          <a:lstStyle>
            <a:lvl1pPr>
              <a:buFont typeface="Wingdings" pitchFamily="2" charset="2"/>
              <a:buChar char="§"/>
              <a:defRPr sz="2800">
                <a:solidFill>
                  <a:srgbClr val="474746"/>
                </a:solidFill>
                <a:latin typeface="Verdana" pitchFamily="34" charset="0"/>
                <a:ea typeface="Verdana" pitchFamily="34" charset="0"/>
                <a:cs typeface="Verdana" pitchFamily="34" charset="0"/>
              </a:defRPr>
            </a:lvl1pPr>
            <a:lvl2pPr>
              <a:buFont typeface="Wingdings" pitchFamily="2" charset="2"/>
              <a:buChar char="§"/>
              <a:defRPr sz="2400">
                <a:solidFill>
                  <a:srgbClr val="474746"/>
                </a:solidFill>
                <a:latin typeface="Verdana" pitchFamily="34" charset="0"/>
                <a:ea typeface="Verdana" pitchFamily="34" charset="0"/>
                <a:cs typeface="Verdana" pitchFamily="34" charset="0"/>
              </a:defRPr>
            </a:lvl2pPr>
            <a:lvl3pPr>
              <a:buFont typeface="Wingdings" pitchFamily="2" charset="2"/>
              <a:buChar char="§"/>
              <a:defRPr sz="2000">
                <a:solidFill>
                  <a:srgbClr val="474746"/>
                </a:solidFill>
                <a:latin typeface="Verdana" pitchFamily="34" charset="0"/>
                <a:ea typeface="Verdana" pitchFamily="34" charset="0"/>
                <a:cs typeface="Verdana" pitchFamily="34" charset="0"/>
              </a:defRPr>
            </a:lvl3pPr>
            <a:lvl4pPr>
              <a:buFont typeface="Wingdings" pitchFamily="2" charset="2"/>
              <a:buChar char="§"/>
              <a:defRPr sz="1600">
                <a:solidFill>
                  <a:srgbClr val="474746"/>
                </a:solidFill>
                <a:latin typeface="Verdana" pitchFamily="34" charset="0"/>
                <a:ea typeface="Verdana" pitchFamily="34" charset="0"/>
                <a:cs typeface="Verdana" pitchFamily="34" charset="0"/>
              </a:defRPr>
            </a:lvl4pPr>
            <a:lvl5pPr>
              <a:buFont typeface="Wingdings" pitchFamily="2" charset="2"/>
              <a:buChar char="§"/>
              <a:defRPr sz="1600">
                <a:solidFill>
                  <a:srgbClr val="474746"/>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sp>
        <p:nvSpPr>
          <p:cNvPr id="16" name="Date Placeholder 3"/>
          <p:cNvSpPr>
            <a:spLocks noGrp="1"/>
          </p:cNvSpPr>
          <p:nvPr>
            <p:ph type="dt" sz="half" idx="10"/>
          </p:nvPr>
        </p:nvSpPr>
        <p:spPr>
          <a:xfrm>
            <a:off x="3635896" y="6381328"/>
            <a:ext cx="1080120" cy="365125"/>
          </a:xfrm>
        </p:spPr>
        <p:txBody>
          <a:bodyPr/>
          <a:lstStyle>
            <a:lvl1pPr>
              <a:defRPr/>
            </a:lvl1pPr>
          </a:lstStyle>
          <a:p>
            <a:fld id="{6559652E-C199-334F-9320-471B095246A8}" type="datetime1">
              <a:rPr lang="nl-BE"/>
              <a:pPr/>
              <a:t>23/12/2019</a:t>
            </a:fld>
            <a:endParaRPr lang="nl-BE" dirty="0"/>
          </a:p>
        </p:txBody>
      </p:sp>
      <p:sp>
        <p:nvSpPr>
          <p:cNvPr id="17" name="Footer Placeholder 4"/>
          <p:cNvSpPr>
            <a:spLocks noGrp="1"/>
          </p:cNvSpPr>
          <p:nvPr>
            <p:ph type="ftr" sz="quarter" idx="11"/>
          </p:nvPr>
        </p:nvSpPr>
        <p:spPr>
          <a:xfrm>
            <a:off x="4788024" y="6381328"/>
            <a:ext cx="3312368" cy="365125"/>
          </a:xfrm>
        </p:spPr>
        <p:txBody>
          <a:bodyPr/>
          <a:lstStyle>
            <a:lvl1pPr>
              <a:defRPr/>
            </a:lvl1pPr>
          </a:lstStyle>
          <a:p>
            <a:pPr>
              <a:defRPr/>
            </a:pPr>
            <a:endParaRPr lang="nl-BE" dirty="0"/>
          </a:p>
        </p:txBody>
      </p:sp>
      <p:sp>
        <p:nvSpPr>
          <p:cNvPr id="18" name="Slide Number Placeholder 5"/>
          <p:cNvSpPr>
            <a:spLocks noGrp="1"/>
          </p:cNvSpPr>
          <p:nvPr>
            <p:ph type="sldNum" sz="quarter" idx="12"/>
          </p:nvPr>
        </p:nvSpPr>
        <p:spPr>
          <a:xfrm>
            <a:off x="8172400" y="6382916"/>
            <a:ext cx="752475" cy="365125"/>
          </a:xfrm>
        </p:spPr>
        <p:txBody>
          <a:bodyPr/>
          <a:lstStyle>
            <a:lvl1pPr>
              <a:defRPr/>
            </a:lvl1pPr>
          </a:lstStyle>
          <a:p>
            <a:fld id="{BBB2625E-E22D-324D-B6D3-F6234E5E9FE9}" type="slidenum">
              <a:rPr lang="nl-BE"/>
              <a:pPr/>
              <a:t>‹#›</a:t>
            </a:fld>
            <a:endParaRPr lang="nl-BE" dirty="0"/>
          </a:p>
        </p:txBody>
      </p:sp>
      <p:pic>
        <p:nvPicPr>
          <p:cNvPr id="5" name="Afbeelding 4" descr="logo-slide-bew-eng.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52400" y="76200"/>
            <a:ext cx="8820912" cy="6705600"/>
          </a:xfrm>
          <a:prstGeom prst="rect">
            <a:avLst/>
          </a:prstGeom>
        </p:spPr>
      </p:pic>
    </p:spTree>
    <p:extLst>
      <p:ext uri="{BB962C8B-B14F-4D97-AF65-F5344CB8AC3E}">
        <p14:creationId xmlns:p14="http://schemas.microsoft.com/office/powerpoint/2010/main" val="424323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549844"/>
          </a:xfrm>
          <a:ln>
            <a:noFill/>
          </a:ln>
        </p:spPr>
        <p:txBody>
          <a:bodyPr>
            <a:normAutofit/>
          </a:bodyPr>
          <a:lstStyle>
            <a:lvl1pPr algn="l">
              <a:defRPr sz="2400">
                <a:solidFill>
                  <a:schemeClr val="tx1"/>
                </a:solidFill>
                <a:latin typeface="Verdana" pitchFamily="34" charset="0"/>
                <a:ea typeface="Verdana" pitchFamily="34" charset="0"/>
                <a:cs typeface="Verdana" pitchFamily="34" charset="0"/>
              </a:defRPr>
            </a:lvl1pPr>
          </a:lstStyle>
          <a:p>
            <a:r>
              <a:rPr lang="en-US"/>
              <a:t>Click to edit Master title style</a:t>
            </a:r>
            <a:endParaRPr lang="nl-BE" dirty="0"/>
          </a:p>
        </p:txBody>
      </p:sp>
      <p:sp>
        <p:nvSpPr>
          <p:cNvPr id="3" name="Content Placeholder 2"/>
          <p:cNvSpPr>
            <a:spLocks noGrp="1"/>
          </p:cNvSpPr>
          <p:nvPr>
            <p:ph idx="1"/>
          </p:nvPr>
        </p:nvSpPr>
        <p:spPr>
          <a:xfrm>
            <a:off x="251520" y="836712"/>
            <a:ext cx="8640960" cy="5040560"/>
          </a:xfrm>
        </p:spPr>
        <p:txBody>
          <a:bodyPr/>
          <a:lstStyle>
            <a:lvl1pPr>
              <a:buFont typeface="Wingdings" pitchFamily="2" charset="2"/>
              <a:buChar char="§"/>
              <a:defRPr sz="2800">
                <a:solidFill>
                  <a:srgbClr val="474746"/>
                </a:solidFill>
                <a:latin typeface="Verdana" pitchFamily="34" charset="0"/>
                <a:ea typeface="Verdana" pitchFamily="34" charset="0"/>
                <a:cs typeface="Verdana" pitchFamily="34" charset="0"/>
              </a:defRPr>
            </a:lvl1pPr>
            <a:lvl2pPr>
              <a:buFont typeface="Wingdings" pitchFamily="2" charset="2"/>
              <a:buChar char="§"/>
              <a:defRPr sz="2400">
                <a:solidFill>
                  <a:srgbClr val="474746"/>
                </a:solidFill>
                <a:latin typeface="Verdana" pitchFamily="34" charset="0"/>
                <a:ea typeface="Verdana" pitchFamily="34" charset="0"/>
                <a:cs typeface="Verdana" pitchFamily="34" charset="0"/>
              </a:defRPr>
            </a:lvl2pPr>
            <a:lvl3pPr>
              <a:buFont typeface="Wingdings" pitchFamily="2" charset="2"/>
              <a:buChar char="§"/>
              <a:defRPr sz="2000">
                <a:solidFill>
                  <a:srgbClr val="474746"/>
                </a:solidFill>
                <a:latin typeface="Verdana" pitchFamily="34" charset="0"/>
                <a:ea typeface="Verdana" pitchFamily="34" charset="0"/>
                <a:cs typeface="Verdana" pitchFamily="34" charset="0"/>
              </a:defRPr>
            </a:lvl3pPr>
            <a:lvl4pPr>
              <a:buFont typeface="Wingdings" pitchFamily="2" charset="2"/>
              <a:buChar char="§"/>
              <a:defRPr sz="1600">
                <a:solidFill>
                  <a:srgbClr val="474746"/>
                </a:solidFill>
                <a:latin typeface="Verdana" pitchFamily="34" charset="0"/>
                <a:ea typeface="Verdana" pitchFamily="34" charset="0"/>
                <a:cs typeface="Verdana" pitchFamily="34" charset="0"/>
              </a:defRPr>
            </a:lvl4pPr>
            <a:lvl5pPr>
              <a:buFont typeface="Wingdings" pitchFamily="2" charset="2"/>
              <a:buChar char="§"/>
              <a:defRPr sz="1600">
                <a:solidFill>
                  <a:srgbClr val="474746"/>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sp>
        <p:nvSpPr>
          <p:cNvPr id="16" name="Date Placeholder 3"/>
          <p:cNvSpPr>
            <a:spLocks noGrp="1"/>
          </p:cNvSpPr>
          <p:nvPr>
            <p:ph type="dt" sz="half" idx="10"/>
          </p:nvPr>
        </p:nvSpPr>
        <p:spPr>
          <a:xfrm>
            <a:off x="2915816" y="6381328"/>
            <a:ext cx="1080120" cy="365125"/>
          </a:xfrm>
        </p:spPr>
        <p:txBody>
          <a:bodyPr/>
          <a:lstStyle>
            <a:lvl1pPr>
              <a:defRPr/>
            </a:lvl1pPr>
          </a:lstStyle>
          <a:p>
            <a:fld id="{6559652E-C199-334F-9320-471B095246A8}" type="datetime1">
              <a:rPr lang="nl-BE"/>
              <a:pPr/>
              <a:t>23/12/2019</a:t>
            </a:fld>
            <a:endParaRPr lang="nl-BE" dirty="0"/>
          </a:p>
        </p:txBody>
      </p:sp>
      <p:sp>
        <p:nvSpPr>
          <p:cNvPr id="17" name="Footer Placeholder 4"/>
          <p:cNvSpPr>
            <a:spLocks noGrp="1"/>
          </p:cNvSpPr>
          <p:nvPr>
            <p:ph type="ftr" sz="quarter" idx="11"/>
          </p:nvPr>
        </p:nvSpPr>
        <p:spPr>
          <a:xfrm>
            <a:off x="4067944" y="6381328"/>
            <a:ext cx="4032448" cy="365125"/>
          </a:xfrm>
        </p:spPr>
        <p:txBody>
          <a:bodyPr/>
          <a:lstStyle>
            <a:lvl1pPr>
              <a:defRPr/>
            </a:lvl1pPr>
          </a:lstStyle>
          <a:p>
            <a:pPr>
              <a:defRPr/>
            </a:pPr>
            <a:endParaRPr lang="nl-BE" dirty="0"/>
          </a:p>
        </p:txBody>
      </p:sp>
      <p:sp>
        <p:nvSpPr>
          <p:cNvPr id="18" name="Slide Number Placeholder 5"/>
          <p:cNvSpPr>
            <a:spLocks noGrp="1"/>
          </p:cNvSpPr>
          <p:nvPr>
            <p:ph type="sldNum" sz="quarter" idx="12"/>
          </p:nvPr>
        </p:nvSpPr>
        <p:spPr>
          <a:xfrm>
            <a:off x="8172400" y="6382916"/>
            <a:ext cx="752475" cy="365125"/>
          </a:xfrm>
        </p:spPr>
        <p:txBody>
          <a:bodyPr/>
          <a:lstStyle>
            <a:lvl1pPr>
              <a:defRPr/>
            </a:lvl1pPr>
          </a:lstStyle>
          <a:p>
            <a:fld id="{BBB2625E-E22D-324D-B6D3-F6234E5E9FE9}" type="slidenum">
              <a:rPr lang="nl-BE"/>
              <a:pPr/>
              <a:t>‹#›</a:t>
            </a:fld>
            <a:endParaRPr lang="nl-BE" dirty="0"/>
          </a:p>
        </p:txBody>
      </p:sp>
      <p:pic>
        <p:nvPicPr>
          <p:cNvPr id="4" name="Afbeelding 3" descr="BEW-liggend-eng.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79512" y="5937843"/>
            <a:ext cx="2592288" cy="821717"/>
          </a:xfrm>
          <a:prstGeom prst="rect">
            <a:avLst/>
          </a:prstGeom>
        </p:spPr>
      </p:pic>
    </p:spTree>
    <p:extLst>
      <p:ext uri="{BB962C8B-B14F-4D97-AF65-F5344CB8AC3E}">
        <p14:creationId xmlns:p14="http://schemas.microsoft.com/office/powerpoint/2010/main" val="150976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Afbeelding 11" descr="foto-1.jpg"/>
          <p:cNvPicPr>
            <a:picLocks noChangeAspect="1"/>
          </p:cNvPicPr>
          <p:nvPr/>
        </p:nvPicPr>
        <p:blipFill rotWithShape="1">
          <a:blip r:embed="rId2" cstate="email">
            <a:extLst>
              <a:ext uri="{28A0092B-C50C-407E-A947-70E740481C1C}">
                <a14:useLocalDpi xmlns:a14="http://schemas.microsoft.com/office/drawing/2010/main" val="0"/>
              </a:ext>
            </a:extLst>
          </a:blip>
          <a:srcRect t="7535"/>
          <a:stretch/>
        </p:blipFill>
        <p:spPr>
          <a:xfrm>
            <a:off x="0" y="0"/>
            <a:ext cx="9144000" cy="3870745"/>
          </a:xfrm>
          <a:prstGeom prst="rect">
            <a:avLst/>
          </a:prstGeom>
        </p:spPr>
      </p:pic>
      <p:pic>
        <p:nvPicPr>
          <p:cNvPr id="14" name="Afbeelding 13" descr="logo-slide-titel.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79512" y="188640"/>
            <a:ext cx="8784976" cy="6535682"/>
          </a:xfrm>
          <a:prstGeom prst="rect">
            <a:avLst/>
          </a:prstGeom>
        </p:spPr>
      </p:pic>
      <p:sp>
        <p:nvSpPr>
          <p:cNvPr id="2" name="Title 1"/>
          <p:cNvSpPr>
            <a:spLocks noGrp="1"/>
          </p:cNvSpPr>
          <p:nvPr>
            <p:ph type="ctrTitle"/>
          </p:nvPr>
        </p:nvSpPr>
        <p:spPr>
          <a:xfrm>
            <a:off x="1403648" y="4293096"/>
            <a:ext cx="6984776" cy="630982"/>
          </a:xfrm>
        </p:spPr>
        <p:txBody>
          <a:bodyPr>
            <a:normAutofit/>
          </a:bodyPr>
          <a:lstStyle>
            <a:lvl1pPr algn="l">
              <a:defRPr sz="3200" b="1">
                <a:solidFill>
                  <a:schemeClr val="tx1"/>
                </a:solidFill>
                <a:latin typeface="Verdana" pitchFamily="34" charset="0"/>
                <a:ea typeface="Verdana" pitchFamily="34" charset="0"/>
                <a:cs typeface="Verdana" pitchFamily="34" charset="0"/>
              </a:defRPr>
            </a:lvl1pPr>
          </a:lstStyle>
          <a:p>
            <a:r>
              <a:rPr lang="en-US"/>
              <a:t>Click to edit Master title style</a:t>
            </a:r>
            <a:endParaRPr lang="nl-BE" dirty="0"/>
          </a:p>
        </p:txBody>
      </p:sp>
      <p:sp>
        <p:nvSpPr>
          <p:cNvPr id="3" name="Subtitle 2"/>
          <p:cNvSpPr>
            <a:spLocks noGrp="1"/>
          </p:cNvSpPr>
          <p:nvPr>
            <p:ph type="subTitle" idx="1"/>
          </p:nvPr>
        </p:nvSpPr>
        <p:spPr>
          <a:xfrm>
            <a:off x="1403648" y="4941122"/>
            <a:ext cx="6984776" cy="432048"/>
          </a:xfrm>
        </p:spPr>
        <p:txBody>
          <a:bodyPr>
            <a:normAutofit/>
          </a:bodyPr>
          <a:lstStyle>
            <a:lvl1pPr marL="0" indent="0" algn="l">
              <a:buNone/>
              <a:defRPr sz="2000">
                <a:solidFill>
                  <a:srgbClr val="4F4F4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BE" dirty="0"/>
          </a:p>
        </p:txBody>
      </p:sp>
    </p:spTree>
    <p:extLst>
      <p:ext uri="{BB962C8B-B14F-4D97-AF65-F5344CB8AC3E}">
        <p14:creationId xmlns:p14="http://schemas.microsoft.com/office/powerpoint/2010/main" val="1214823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8" name="Rechthoek 7"/>
          <p:cNvSpPr/>
          <p:nvPr/>
        </p:nvSpPr>
        <p:spPr>
          <a:xfrm>
            <a:off x="0" y="0"/>
            <a:ext cx="9144000" cy="6858000"/>
          </a:xfrm>
          <a:prstGeom prst="rect">
            <a:avLst/>
          </a:prstGeom>
          <a:solidFill>
            <a:srgbClr val="C62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descr="logo-slide-titel-wit.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1520" y="224468"/>
            <a:ext cx="8640960" cy="6402670"/>
          </a:xfrm>
          <a:prstGeom prst="rect">
            <a:avLst/>
          </a:prstGeom>
        </p:spPr>
      </p:pic>
      <p:sp>
        <p:nvSpPr>
          <p:cNvPr id="10" name="Title 1"/>
          <p:cNvSpPr>
            <a:spLocks noGrp="1"/>
          </p:cNvSpPr>
          <p:nvPr>
            <p:ph type="ctrTitle" hasCustomPrompt="1"/>
          </p:nvPr>
        </p:nvSpPr>
        <p:spPr>
          <a:xfrm>
            <a:off x="755576" y="836712"/>
            <a:ext cx="6984776" cy="630982"/>
          </a:xfrm>
        </p:spPr>
        <p:txBody>
          <a:bodyPr>
            <a:normAutofit/>
          </a:bodyPr>
          <a:lstStyle>
            <a:lvl1pPr algn="l">
              <a:defRPr sz="3200" b="1">
                <a:solidFill>
                  <a:schemeClr val="bg1"/>
                </a:solidFill>
                <a:latin typeface="Verdana" pitchFamily="34" charset="0"/>
                <a:ea typeface="Verdana" pitchFamily="34" charset="0"/>
                <a:cs typeface="Verdana" pitchFamily="34" charset="0"/>
              </a:defRPr>
            </a:lvl1pPr>
          </a:lstStyle>
          <a:p>
            <a:r>
              <a:rPr lang="en-US" dirty="0" err="1"/>
              <a:t>Titel</a:t>
            </a:r>
            <a:r>
              <a:rPr lang="en-US" dirty="0"/>
              <a:t> </a:t>
            </a:r>
            <a:r>
              <a:rPr lang="en-US" dirty="0" err="1"/>
              <a:t>tussenslide</a:t>
            </a:r>
            <a:endParaRPr lang="nl-BE" dirty="0"/>
          </a:p>
        </p:txBody>
      </p:sp>
      <p:sp>
        <p:nvSpPr>
          <p:cNvPr id="11" name="Subtitle 2"/>
          <p:cNvSpPr>
            <a:spLocks noGrp="1"/>
          </p:cNvSpPr>
          <p:nvPr>
            <p:ph type="subTitle" idx="1" hasCustomPrompt="1"/>
          </p:nvPr>
        </p:nvSpPr>
        <p:spPr>
          <a:xfrm>
            <a:off x="755576" y="1484738"/>
            <a:ext cx="6984776" cy="432048"/>
          </a:xfrm>
        </p:spPr>
        <p:txBody>
          <a:bodyPr>
            <a:normAutofit/>
          </a:bodyPr>
          <a:lstStyle>
            <a:lvl1pPr marL="0" indent="0" algn="l">
              <a:buNone/>
              <a:defRPr sz="20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Ondertitel</a:t>
            </a:r>
            <a:r>
              <a:rPr lang="en-US" dirty="0"/>
              <a:t> </a:t>
            </a:r>
            <a:r>
              <a:rPr lang="en-US" dirty="0" err="1"/>
              <a:t>tussenslide</a:t>
            </a:r>
            <a:endParaRPr lang="nl-BE" dirty="0"/>
          </a:p>
        </p:txBody>
      </p:sp>
    </p:spTree>
    <p:extLst>
      <p:ext uri="{BB962C8B-B14F-4D97-AF65-F5344CB8AC3E}">
        <p14:creationId xmlns:p14="http://schemas.microsoft.com/office/powerpoint/2010/main" val="386329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Afbeelding 6" descr="logo-slide.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27000" y="76200"/>
            <a:ext cx="8869680" cy="6687312"/>
          </a:xfrm>
          <a:prstGeom prst="rect">
            <a:avLst/>
          </a:prstGeom>
        </p:spPr>
      </p:pic>
      <p:sp>
        <p:nvSpPr>
          <p:cNvPr id="2" name="Title 1"/>
          <p:cNvSpPr>
            <a:spLocks noGrp="1"/>
          </p:cNvSpPr>
          <p:nvPr>
            <p:ph type="title"/>
          </p:nvPr>
        </p:nvSpPr>
        <p:spPr>
          <a:xfrm>
            <a:off x="251520" y="188640"/>
            <a:ext cx="8640960" cy="549844"/>
          </a:xfrm>
          <a:ln>
            <a:noFill/>
          </a:ln>
        </p:spPr>
        <p:txBody>
          <a:bodyPr>
            <a:normAutofit/>
          </a:bodyPr>
          <a:lstStyle>
            <a:lvl1pPr algn="l">
              <a:defRPr sz="2400">
                <a:solidFill>
                  <a:schemeClr val="tx1"/>
                </a:solidFill>
                <a:latin typeface="Verdana" pitchFamily="34" charset="0"/>
                <a:ea typeface="Verdana" pitchFamily="34" charset="0"/>
                <a:cs typeface="Verdana" pitchFamily="34" charset="0"/>
              </a:defRPr>
            </a:lvl1pPr>
          </a:lstStyle>
          <a:p>
            <a:r>
              <a:rPr lang="en-US"/>
              <a:t>Click to edit Master title style</a:t>
            </a:r>
            <a:endParaRPr lang="nl-BE" dirty="0"/>
          </a:p>
        </p:txBody>
      </p:sp>
      <p:sp>
        <p:nvSpPr>
          <p:cNvPr id="3" name="Content Placeholder 2"/>
          <p:cNvSpPr>
            <a:spLocks noGrp="1"/>
          </p:cNvSpPr>
          <p:nvPr>
            <p:ph idx="1"/>
          </p:nvPr>
        </p:nvSpPr>
        <p:spPr>
          <a:xfrm>
            <a:off x="251520" y="836712"/>
            <a:ext cx="8640960" cy="5040560"/>
          </a:xfrm>
        </p:spPr>
        <p:txBody>
          <a:bodyPr/>
          <a:lstStyle>
            <a:lvl1pPr>
              <a:buFont typeface="Wingdings" pitchFamily="2" charset="2"/>
              <a:buChar char="§"/>
              <a:defRPr sz="2800">
                <a:solidFill>
                  <a:srgbClr val="474746"/>
                </a:solidFill>
                <a:latin typeface="Verdana" pitchFamily="34" charset="0"/>
                <a:ea typeface="Verdana" pitchFamily="34" charset="0"/>
                <a:cs typeface="Verdana" pitchFamily="34" charset="0"/>
              </a:defRPr>
            </a:lvl1pPr>
            <a:lvl2pPr>
              <a:buFont typeface="Wingdings" pitchFamily="2" charset="2"/>
              <a:buChar char="§"/>
              <a:defRPr sz="2400">
                <a:solidFill>
                  <a:srgbClr val="474746"/>
                </a:solidFill>
                <a:latin typeface="Verdana" pitchFamily="34" charset="0"/>
                <a:ea typeface="Verdana" pitchFamily="34" charset="0"/>
                <a:cs typeface="Verdana" pitchFamily="34" charset="0"/>
              </a:defRPr>
            </a:lvl2pPr>
            <a:lvl3pPr>
              <a:buFont typeface="Wingdings" pitchFamily="2" charset="2"/>
              <a:buChar char="§"/>
              <a:defRPr sz="2000">
                <a:solidFill>
                  <a:srgbClr val="474746"/>
                </a:solidFill>
                <a:latin typeface="Verdana" pitchFamily="34" charset="0"/>
                <a:ea typeface="Verdana" pitchFamily="34" charset="0"/>
                <a:cs typeface="Verdana" pitchFamily="34" charset="0"/>
              </a:defRPr>
            </a:lvl3pPr>
            <a:lvl4pPr>
              <a:buFont typeface="Wingdings" pitchFamily="2" charset="2"/>
              <a:buChar char="§"/>
              <a:defRPr sz="1600">
                <a:solidFill>
                  <a:srgbClr val="474746"/>
                </a:solidFill>
                <a:latin typeface="Verdana" pitchFamily="34" charset="0"/>
                <a:ea typeface="Verdana" pitchFamily="34" charset="0"/>
                <a:cs typeface="Verdana" pitchFamily="34" charset="0"/>
              </a:defRPr>
            </a:lvl4pPr>
            <a:lvl5pPr>
              <a:buFont typeface="Wingdings" pitchFamily="2" charset="2"/>
              <a:buChar char="§"/>
              <a:defRPr sz="1600">
                <a:solidFill>
                  <a:srgbClr val="474746"/>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sp>
        <p:nvSpPr>
          <p:cNvPr id="16" name="Date Placeholder 3"/>
          <p:cNvSpPr>
            <a:spLocks noGrp="1"/>
          </p:cNvSpPr>
          <p:nvPr>
            <p:ph type="dt" sz="half" idx="10"/>
          </p:nvPr>
        </p:nvSpPr>
        <p:spPr>
          <a:xfrm>
            <a:off x="179512" y="6381328"/>
            <a:ext cx="2133600" cy="365125"/>
          </a:xfrm>
        </p:spPr>
        <p:txBody>
          <a:bodyPr/>
          <a:lstStyle>
            <a:lvl1pPr>
              <a:defRPr/>
            </a:lvl1pPr>
          </a:lstStyle>
          <a:p>
            <a:fld id="{6559652E-C199-334F-9320-471B095246A8}" type="datetime1">
              <a:rPr lang="nl-BE"/>
              <a:pPr/>
              <a:t>23/12/2019</a:t>
            </a:fld>
            <a:endParaRPr lang="nl-BE" dirty="0"/>
          </a:p>
        </p:txBody>
      </p:sp>
      <p:sp>
        <p:nvSpPr>
          <p:cNvPr id="17" name="Footer Placeholder 4"/>
          <p:cNvSpPr>
            <a:spLocks noGrp="1"/>
          </p:cNvSpPr>
          <p:nvPr>
            <p:ph type="ftr" sz="quarter" idx="11"/>
          </p:nvPr>
        </p:nvSpPr>
        <p:spPr>
          <a:xfrm>
            <a:off x="2411760" y="6381328"/>
            <a:ext cx="4464496" cy="365125"/>
          </a:xfrm>
        </p:spPr>
        <p:txBody>
          <a:bodyPr/>
          <a:lstStyle>
            <a:lvl1pPr>
              <a:defRPr/>
            </a:lvl1pPr>
          </a:lstStyle>
          <a:p>
            <a:pPr>
              <a:defRPr/>
            </a:pPr>
            <a:endParaRPr lang="nl-BE" dirty="0"/>
          </a:p>
        </p:txBody>
      </p:sp>
      <p:sp>
        <p:nvSpPr>
          <p:cNvPr id="18" name="Slide Number Placeholder 5"/>
          <p:cNvSpPr>
            <a:spLocks noGrp="1"/>
          </p:cNvSpPr>
          <p:nvPr>
            <p:ph type="sldNum" sz="quarter" idx="12"/>
          </p:nvPr>
        </p:nvSpPr>
        <p:spPr>
          <a:xfrm>
            <a:off x="6948264" y="6382916"/>
            <a:ext cx="752475" cy="365125"/>
          </a:xfrm>
        </p:spPr>
        <p:txBody>
          <a:bodyPr/>
          <a:lstStyle>
            <a:lvl1pPr>
              <a:defRPr/>
            </a:lvl1pPr>
          </a:lstStyle>
          <a:p>
            <a:fld id="{BBB2625E-E22D-324D-B6D3-F6234E5E9FE9}" type="slidenum">
              <a:rPr lang="nl-BE"/>
              <a:pPr/>
              <a:t>‹#›</a:t>
            </a:fld>
            <a:endParaRPr lang="nl-BE"/>
          </a:p>
        </p:txBody>
      </p:sp>
    </p:spTree>
    <p:extLst>
      <p:ext uri="{BB962C8B-B14F-4D97-AF65-F5344CB8AC3E}">
        <p14:creationId xmlns:p14="http://schemas.microsoft.com/office/powerpoint/2010/main" val="1476644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549844"/>
          </a:xfrm>
          <a:ln>
            <a:noFill/>
          </a:ln>
        </p:spPr>
        <p:txBody>
          <a:bodyPr>
            <a:normAutofit/>
          </a:bodyPr>
          <a:lstStyle>
            <a:lvl1pPr algn="l">
              <a:defRPr sz="2400">
                <a:solidFill>
                  <a:schemeClr val="tx1"/>
                </a:solidFill>
                <a:latin typeface="Verdana" pitchFamily="34" charset="0"/>
                <a:ea typeface="Verdana" pitchFamily="34" charset="0"/>
                <a:cs typeface="Verdana" pitchFamily="34" charset="0"/>
              </a:defRPr>
            </a:lvl1pPr>
          </a:lstStyle>
          <a:p>
            <a:r>
              <a:rPr lang="en-US"/>
              <a:t>Click to edit Master title style</a:t>
            </a:r>
            <a:endParaRPr lang="nl-BE" dirty="0"/>
          </a:p>
        </p:txBody>
      </p:sp>
      <p:sp>
        <p:nvSpPr>
          <p:cNvPr id="3" name="Content Placeholder 2"/>
          <p:cNvSpPr>
            <a:spLocks noGrp="1"/>
          </p:cNvSpPr>
          <p:nvPr>
            <p:ph idx="1"/>
          </p:nvPr>
        </p:nvSpPr>
        <p:spPr>
          <a:xfrm>
            <a:off x="251520" y="836712"/>
            <a:ext cx="8640960" cy="5040560"/>
          </a:xfrm>
        </p:spPr>
        <p:txBody>
          <a:bodyPr/>
          <a:lstStyle>
            <a:lvl1pPr>
              <a:buFont typeface="Wingdings" pitchFamily="2" charset="2"/>
              <a:buChar char="§"/>
              <a:defRPr sz="2800">
                <a:solidFill>
                  <a:srgbClr val="474746"/>
                </a:solidFill>
                <a:latin typeface="Verdana" pitchFamily="34" charset="0"/>
                <a:ea typeface="Verdana" pitchFamily="34" charset="0"/>
                <a:cs typeface="Verdana" pitchFamily="34" charset="0"/>
              </a:defRPr>
            </a:lvl1pPr>
            <a:lvl2pPr>
              <a:buFont typeface="Wingdings" pitchFamily="2" charset="2"/>
              <a:buChar char="§"/>
              <a:defRPr sz="2400">
                <a:solidFill>
                  <a:srgbClr val="474746"/>
                </a:solidFill>
                <a:latin typeface="Verdana" pitchFamily="34" charset="0"/>
                <a:ea typeface="Verdana" pitchFamily="34" charset="0"/>
                <a:cs typeface="Verdana" pitchFamily="34" charset="0"/>
              </a:defRPr>
            </a:lvl2pPr>
            <a:lvl3pPr>
              <a:buFont typeface="Wingdings" pitchFamily="2" charset="2"/>
              <a:buChar char="§"/>
              <a:defRPr sz="2000">
                <a:solidFill>
                  <a:srgbClr val="474746"/>
                </a:solidFill>
                <a:latin typeface="Verdana" pitchFamily="34" charset="0"/>
                <a:ea typeface="Verdana" pitchFamily="34" charset="0"/>
                <a:cs typeface="Verdana" pitchFamily="34" charset="0"/>
              </a:defRPr>
            </a:lvl3pPr>
            <a:lvl4pPr>
              <a:buFont typeface="Wingdings" pitchFamily="2" charset="2"/>
              <a:buChar char="§"/>
              <a:defRPr sz="1600">
                <a:solidFill>
                  <a:srgbClr val="474746"/>
                </a:solidFill>
                <a:latin typeface="Verdana" pitchFamily="34" charset="0"/>
                <a:ea typeface="Verdana" pitchFamily="34" charset="0"/>
                <a:cs typeface="Verdana" pitchFamily="34" charset="0"/>
              </a:defRPr>
            </a:lvl4pPr>
            <a:lvl5pPr>
              <a:buFont typeface="Wingdings" pitchFamily="2" charset="2"/>
              <a:buChar char="§"/>
              <a:defRPr sz="1600">
                <a:solidFill>
                  <a:srgbClr val="474746"/>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sp>
        <p:nvSpPr>
          <p:cNvPr id="16" name="Date Placeholder 3"/>
          <p:cNvSpPr>
            <a:spLocks noGrp="1"/>
          </p:cNvSpPr>
          <p:nvPr>
            <p:ph type="dt" sz="half" idx="10"/>
          </p:nvPr>
        </p:nvSpPr>
        <p:spPr>
          <a:xfrm>
            <a:off x="179512" y="6381328"/>
            <a:ext cx="2133600" cy="365125"/>
          </a:xfrm>
        </p:spPr>
        <p:txBody>
          <a:bodyPr/>
          <a:lstStyle>
            <a:lvl1pPr>
              <a:defRPr/>
            </a:lvl1pPr>
          </a:lstStyle>
          <a:p>
            <a:fld id="{6559652E-C199-334F-9320-471B095246A8}" type="datetime1">
              <a:rPr lang="nl-BE"/>
              <a:pPr/>
              <a:t>23/12/2019</a:t>
            </a:fld>
            <a:endParaRPr lang="nl-BE" dirty="0"/>
          </a:p>
        </p:txBody>
      </p:sp>
      <p:sp>
        <p:nvSpPr>
          <p:cNvPr id="17" name="Footer Placeholder 4"/>
          <p:cNvSpPr>
            <a:spLocks noGrp="1"/>
          </p:cNvSpPr>
          <p:nvPr>
            <p:ph type="ftr" sz="quarter" idx="11"/>
          </p:nvPr>
        </p:nvSpPr>
        <p:spPr>
          <a:xfrm>
            <a:off x="2411760" y="6381328"/>
            <a:ext cx="4464496" cy="365125"/>
          </a:xfrm>
        </p:spPr>
        <p:txBody>
          <a:bodyPr/>
          <a:lstStyle>
            <a:lvl1pPr>
              <a:defRPr/>
            </a:lvl1pPr>
          </a:lstStyle>
          <a:p>
            <a:pPr>
              <a:defRPr/>
            </a:pPr>
            <a:endParaRPr lang="nl-BE" dirty="0"/>
          </a:p>
        </p:txBody>
      </p:sp>
      <p:sp>
        <p:nvSpPr>
          <p:cNvPr id="18" name="Slide Number Placeholder 5"/>
          <p:cNvSpPr>
            <a:spLocks noGrp="1"/>
          </p:cNvSpPr>
          <p:nvPr>
            <p:ph type="sldNum" sz="quarter" idx="12"/>
          </p:nvPr>
        </p:nvSpPr>
        <p:spPr>
          <a:xfrm>
            <a:off x="6948264" y="6382916"/>
            <a:ext cx="752475" cy="365125"/>
          </a:xfrm>
        </p:spPr>
        <p:txBody>
          <a:bodyPr/>
          <a:lstStyle>
            <a:lvl1pPr>
              <a:defRPr/>
            </a:lvl1pPr>
          </a:lstStyle>
          <a:p>
            <a:fld id="{BBB2625E-E22D-324D-B6D3-F6234E5E9FE9}" type="slidenum">
              <a:rPr lang="nl-BE"/>
              <a:pPr/>
              <a:t>‹#›</a:t>
            </a:fld>
            <a:endParaRPr lang="nl-BE"/>
          </a:p>
        </p:txBody>
      </p:sp>
      <p:pic>
        <p:nvPicPr>
          <p:cNvPr id="4" name="Afbeelding 3" descr="UHasselt-standaard.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884368" y="5959194"/>
            <a:ext cx="1080576" cy="776893"/>
          </a:xfrm>
          <a:prstGeom prst="rect">
            <a:avLst/>
          </a:prstGeom>
        </p:spPr>
      </p:pic>
    </p:spTree>
    <p:extLst>
      <p:ext uri="{BB962C8B-B14F-4D97-AF65-F5344CB8AC3E}">
        <p14:creationId xmlns:p14="http://schemas.microsoft.com/office/powerpoint/2010/main" val="1197983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nl-BE"/>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0C988CC6-97EB-4A45-9195-47EF7C52919D}" type="datetime1">
              <a:rPr lang="nl-BE"/>
              <a:pPr/>
              <a:t>23/12/2019</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0476D89C-E8B9-AE4E-B6DF-5DF853DAFA02}" type="slidenum">
              <a:rPr lang="nl-BE"/>
              <a:pPr/>
              <a:t>‹#›</a:t>
            </a:fld>
            <a:endParaRPr lang="nl-BE"/>
          </a:p>
        </p:txBody>
      </p:sp>
    </p:spTree>
  </p:cSld>
  <p:clrMap bg1="lt1" tx1="dk1" bg2="lt2" tx2="dk2" accent1="accent1" accent2="accent2" accent3="accent3" accent4="accent4" accent5="accent5" accent6="accent6" hlink="hlink" folHlink="folHlink"/>
  <p:sldLayoutIdLst>
    <p:sldLayoutId id="2147483705" r:id="rId1"/>
    <p:sldLayoutId id="2147483688" r:id="rId2"/>
    <p:sldLayoutId id="2147483689" r:id="rId3"/>
    <p:sldLayoutId id="2147483707" r:id="rId4"/>
    <p:sldLayoutId id="2147483683" r:id="rId5"/>
    <p:sldLayoutId id="2147483685" r:id="rId6"/>
    <p:sldLayoutId id="2147483684" r:id="rId7"/>
    <p:sldLayoutId id="2147483706" r:id="rId8"/>
  </p:sldLayoutIdLst>
  <p:txStyles>
    <p:titleStyle>
      <a:lvl1pPr algn="ctr" rtl="0" eaLnBrk="1" fontAlgn="base" hangingPunct="1">
        <a:spcBef>
          <a:spcPct val="0"/>
        </a:spcBef>
        <a:spcAft>
          <a:spcPct val="0"/>
        </a:spcAft>
        <a:defRPr sz="4400" kern="1200">
          <a:solidFill>
            <a:schemeClr val="tx1"/>
          </a:solidFill>
          <a:latin typeface="+mj-lt"/>
          <a:ea typeface="ＭＳ Ｐゴシック" pitchFamily="-105" charset="-128"/>
          <a:cs typeface="ＭＳ Ｐゴシック" pitchFamily="-105"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ne.theunissen@uhasselt.b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koen.vanlaer@uhasselt.be"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koen.vanlaer@uhasselt.be" TargetMode="External"/><Relationship Id="rId2" Type="http://schemas.openxmlformats.org/officeDocument/2006/relationships/hyperlink" Target="mailto:anne.theunissen@uhasselt.be"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367854" y="873899"/>
            <a:ext cx="8497071" cy="2097901"/>
          </a:xfrm>
        </p:spPr>
        <p:txBody>
          <a:bodyPr>
            <a:normAutofit fontScale="90000"/>
          </a:bodyPr>
          <a:lstStyle/>
          <a:p>
            <a:r>
              <a:rPr lang="nl-BE" dirty="0" err="1"/>
              <a:t>Shifting</a:t>
            </a:r>
            <a:r>
              <a:rPr lang="nl-BE" dirty="0"/>
              <a:t> power relations in a context of </a:t>
            </a:r>
            <a:r>
              <a:rPr lang="nl-BE" dirty="0" err="1"/>
              <a:t>labour</a:t>
            </a:r>
            <a:r>
              <a:rPr lang="nl-BE" dirty="0"/>
              <a:t> </a:t>
            </a:r>
            <a:r>
              <a:rPr lang="nl-BE" dirty="0" err="1"/>
              <a:t>shortage</a:t>
            </a:r>
            <a:r>
              <a:rPr lang="nl-BE" dirty="0"/>
              <a:t>: a </a:t>
            </a:r>
            <a:r>
              <a:rPr lang="nl-BE" dirty="0" err="1"/>
              <a:t>critical</a:t>
            </a:r>
            <a:r>
              <a:rPr lang="nl-BE" dirty="0"/>
              <a:t> discourse analysis of </a:t>
            </a:r>
            <a:r>
              <a:rPr lang="nl-BE" dirty="0" err="1"/>
              <a:t>the</a:t>
            </a:r>
            <a:r>
              <a:rPr lang="nl-BE" dirty="0"/>
              <a:t> </a:t>
            </a:r>
            <a:r>
              <a:rPr lang="nl-BE" dirty="0" err="1"/>
              <a:t>struggle</a:t>
            </a:r>
            <a:r>
              <a:rPr lang="nl-BE" dirty="0"/>
              <a:t> </a:t>
            </a:r>
            <a:r>
              <a:rPr lang="nl-BE" dirty="0" err="1"/>
              <a:t>between</a:t>
            </a:r>
            <a:r>
              <a:rPr lang="nl-BE" dirty="0"/>
              <a:t> </a:t>
            </a:r>
            <a:r>
              <a:rPr lang="nl-BE" dirty="0" err="1"/>
              <a:t>employer</a:t>
            </a:r>
            <a:r>
              <a:rPr lang="nl-BE" dirty="0"/>
              <a:t> </a:t>
            </a:r>
            <a:r>
              <a:rPr lang="nl-BE" dirty="0" err="1"/>
              <a:t>and</a:t>
            </a:r>
            <a:r>
              <a:rPr lang="nl-BE" dirty="0"/>
              <a:t> </a:t>
            </a:r>
            <a:r>
              <a:rPr lang="nl-BE" dirty="0" err="1"/>
              <a:t>clients</a:t>
            </a:r>
            <a:r>
              <a:rPr lang="nl-BE" dirty="0"/>
              <a:t> over </a:t>
            </a:r>
            <a:r>
              <a:rPr lang="nl-BE" dirty="0" err="1"/>
              <a:t>ethnic</a:t>
            </a:r>
            <a:r>
              <a:rPr lang="nl-BE" dirty="0"/>
              <a:t> </a:t>
            </a:r>
            <a:r>
              <a:rPr lang="nl-BE" dirty="0" err="1"/>
              <a:t>minority</a:t>
            </a:r>
            <a:r>
              <a:rPr lang="nl-BE" dirty="0"/>
              <a:t> </a:t>
            </a:r>
            <a:r>
              <a:rPr lang="nl-BE" dirty="0" err="1"/>
              <a:t>workers</a:t>
            </a:r>
            <a:endParaRPr lang="nl-BE" dirty="0"/>
          </a:p>
        </p:txBody>
      </p:sp>
      <p:sp>
        <p:nvSpPr>
          <p:cNvPr id="4" name="Title 1"/>
          <p:cNvSpPr txBox="1">
            <a:spLocks/>
          </p:cNvSpPr>
          <p:nvPr/>
        </p:nvSpPr>
        <p:spPr bwMode="auto">
          <a:xfrm>
            <a:off x="260644" y="3504853"/>
            <a:ext cx="8604281" cy="10265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normAutofit fontScale="97500"/>
          </a:bodyPr>
          <a:lstStyle>
            <a:lvl1pPr algn="l" rtl="0" eaLnBrk="1" fontAlgn="base" hangingPunct="1">
              <a:spcBef>
                <a:spcPct val="0"/>
              </a:spcBef>
              <a:spcAft>
                <a:spcPct val="0"/>
              </a:spcAft>
              <a:defRPr sz="3200" b="1" kern="1200">
                <a:solidFill>
                  <a:schemeClr val="bg1"/>
                </a:solidFill>
                <a:latin typeface="Verdana" pitchFamily="34" charset="0"/>
                <a:ea typeface="Verdana" pitchFamily="34" charset="0"/>
                <a:cs typeface="Verdana" pitchFamily="34" charset="0"/>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GB" sz="1600" dirty="0">
                <a:solidFill>
                  <a:schemeClr val="tx1"/>
                </a:solidFill>
                <a:cs typeface="Arial" charset="0"/>
              </a:rPr>
              <a:t>Anne </a:t>
            </a:r>
            <a:r>
              <a:rPr lang="en-GB" sz="1600" dirty="0" err="1">
                <a:solidFill>
                  <a:schemeClr val="tx1"/>
                </a:solidFill>
                <a:cs typeface="Arial" charset="0"/>
              </a:rPr>
              <a:t>Theunissen</a:t>
            </a:r>
            <a:r>
              <a:rPr lang="en-GB" sz="1600" dirty="0">
                <a:solidFill>
                  <a:schemeClr val="tx1"/>
                </a:solidFill>
                <a:cs typeface="Arial" charset="0"/>
              </a:rPr>
              <a:t>, </a:t>
            </a:r>
            <a:r>
              <a:rPr lang="en-US" sz="1600" dirty="0">
                <a:solidFill>
                  <a:schemeClr val="tx1"/>
                </a:solidFill>
              </a:rPr>
              <a:t>SEIN, Hasselt University, </a:t>
            </a:r>
            <a:r>
              <a:rPr lang="en-US" sz="1600" dirty="0">
                <a:solidFill>
                  <a:schemeClr val="tx1"/>
                </a:solidFill>
                <a:hlinkClick r:id="rId3"/>
              </a:rPr>
              <a:t>anne.theunissen@uhasselt.be</a:t>
            </a:r>
            <a:endParaRPr lang="en-GB" sz="1600" dirty="0">
              <a:solidFill>
                <a:schemeClr val="tx1"/>
              </a:solidFill>
              <a:cs typeface="Arial" charset="0"/>
            </a:endParaRPr>
          </a:p>
          <a:p>
            <a:r>
              <a:rPr lang="en-GB" sz="1600" dirty="0">
                <a:solidFill>
                  <a:schemeClr val="tx1"/>
                </a:solidFill>
                <a:cs typeface="Arial" charset="0"/>
              </a:rPr>
              <a:t>Koen Van </a:t>
            </a:r>
            <a:r>
              <a:rPr lang="en-GB" sz="1600" dirty="0" err="1">
                <a:solidFill>
                  <a:schemeClr val="tx1"/>
                </a:solidFill>
                <a:cs typeface="Arial" charset="0"/>
              </a:rPr>
              <a:t>Laer</a:t>
            </a:r>
            <a:r>
              <a:rPr lang="en-GB" sz="1600" dirty="0">
                <a:solidFill>
                  <a:schemeClr val="tx1"/>
                </a:solidFill>
                <a:cs typeface="Arial" charset="0"/>
              </a:rPr>
              <a:t>, </a:t>
            </a:r>
            <a:r>
              <a:rPr lang="en-US" sz="1600" dirty="0">
                <a:solidFill>
                  <a:schemeClr val="tx1"/>
                </a:solidFill>
              </a:rPr>
              <a:t>SEIN, Hasselt University, </a:t>
            </a:r>
            <a:r>
              <a:rPr lang="en-US" sz="1600" dirty="0">
                <a:solidFill>
                  <a:schemeClr val="tx1"/>
                </a:solidFill>
                <a:hlinkClick r:id="rId4"/>
              </a:rPr>
              <a:t>koen.vanlaer@uhasselt.be</a:t>
            </a:r>
            <a:endParaRPr lang="en-US" sz="1600" dirty="0">
              <a:solidFill>
                <a:schemeClr val="tx1"/>
              </a:solidFill>
            </a:endParaRPr>
          </a:p>
          <a:p>
            <a:endParaRPr lang="en-GB" sz="1600" dirty="0">
              <a:solidFill>
                <a:schemeClr val="tx1"/>
              </a:solidFill>
              <a:cs typeface="Arial" charset="0"/>
            </a:endParaRPr>
          </a:p>
        </p:txBody>
      </p:sp>
    </p:spTree>
    <p:extLst>
      <p:ext uri="{BB962C8B-B14F-4D97-AF65-F5344CB8AC3E}">
        <p14:creationId xmlns:p14="http://schemas.microsoft.com/office/powerpoint/2010/main" val="1726273123"/>
      </p:ext>
    </p:extLst>
  </p:cSld>
  <p:clrMapOvr>
    <a:masterClrMapping/>
  </p:clrMapOvr>
  <mc:AlternateContent xmlns:mc="http://schemas.openxmlformats.org/markup-compatibility/2006" xmlns:p14="http://schemas.microsoft.com/office/powerpoint/2010/main">
    <mc:Choice Requires="p14">
      <p:transition spd="slow" p14:dur="2000" advTm="22248"/>
    </mc:Choice>
    <mc:Fallback xmlns="">
      <p:transition spd="slow" advTm="2224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35527" y="629144"/>
            <a:ext cx="3054926" cy="2594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7175" indent="-257175">
              <a:buFont typeface="Arial" panose="020B0604020202020204" pitchFamily="34" charset="0"/>
              <a:buChar char="•"/>
            </a:pPr>
            <a:r>
              <a:rPr lang="en-GB" sz="2100" dirty="0"/>
              <a:t>Client as reasonable demander</a:t>
            </a:r>
          </a:p>
          <a:p>
            <a:pPr marL="257175" indent="-257175">
              <a:buFont typeface="Arial" panose="020B0604020202020204" pitchFamily="34" charset="0"/>
              <a:buChar char="•"/>
            </a:pPr>
            <a:r>
              <a:rPr lang="en-GB" sz="2100" dirty="0" err="1"/>
              <a:t>CareSupport</a:t>
            </a:r>
            <a:r>
              <a:rPr lang="en-GB" sz="2100" dirty="0"/>
              <a:t> as professional organisation</a:t>
            </a:r>
          </a:p>
          <a:p>
            <a:pPr marL="257175" indent="-257175">
              <a:buFont typeface="Arial" panose="020B0604020202020204" pitchFamily="34" charset="0"/>
              <a:buChar char="•"/>
            </a:pPr>
            <a:r>
              <a:rPr lang="en-GB" sz="2100" dirty="0"/>
              <a:t>Ethnic minority worker as incompetent employee</a:t>
            </a:r>
          </a:p>
        </p:txBody>
      </p:sp>
      <p:sp>
        <p:nvSpPr>
          <p:cNvPr id="17" name="Rectangle 16"/>
          <p:cNvSpPr/>
          <p:nvPr/>
        </p:nvSpPr>
        <p:spPr>
          <a:xfrm>
            <a:off x="3352798" y="629145"/>
            <a:ext cx="2396838" cy="2594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700" dirty="0"/>
              <a:t>Discourse of reasonability, discourse of incompetence</a:t>
            </a:r>
            <a:endParaRPr lang="en-GB" sz="2700" dirty="0">
              <a:solidFill>
                <a:srgbClr val="FF0000"/>
              </a:solidFill>
            </a:endParaRPr>
          </a:p>
          <a:p>
            <a:pPr algn="ctr"/>
            <a:endParaRPr lang="en-GB" dirty="0"/>
          </a:p>
        </p:txBody>
      </p:sp>
      <p:sp>
        <p:nvSpPr>
          <p:cNvPr id="19" name="Rectangle 18"/>
          <p:cNvSpPr/>
          <p:nvPr/>
        </p:nvSpPr>
        <p:spPr>
          <a:xfrm>
            <a:off x="235527" y="201384"/>
            <a:ext cx="3054926" cy="33250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100" b="1" dirty="0"/>
              <a:t>Subject position</a:t>
            </a:r>
          </a:p>
        </p:txBody>
      </p:sp>
      <p:sp>
        <p:nvSpPr>
          <p:cNvPr id="20" name="Rectangle 19"/>
          <p:cNvSpPr/>
          <p:nvPr/>
        </p:nvSpPr>
        <p:spPr>
          <a:xfrm>
            <a:off x="3387434" y="201384"/>
            <a:ext cx="2362202" cy="33250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t>Order(s) of discourse</a:t>
            </a:r>
          </a:p>
        </p:txBody>
      </p:sp>
      <p:sp>
        <p:nvSpPr>
          <p:cNvPr id="28" name="Rectangle 27"/>
          <p:cNvSpPr/>
          <p:nvPr/>
        </p:nvSpPr>
        <p:spPr>
          <a:xfrm>
            <a:off x="242953" y="3800823"/>
            <a:ext cx="8614609" cy="2478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900" dirty="0"/>
              <a:t>‘I’ve seen a lot of the world […], and I’m not distrustful of people of another origin. I have a lot of understanding, I’m empathetic. Maybe they see things from a different point of view? […] But they do have to fulfil certain criteria’ (Client 1). </a:t>
            </a:r>
          </a:p>
          <a:p>
            <a:pPr algn="just"/>
            <a:endParaRPr lang="en-GB" sz="1900" dirty="0"/>
          </a:p>
          <a:p>
            <a:pPr algn="just"/>
            <a:r>
              <a:rPr lang="en-GB" sz="1900" dirty="0"/>
              <a:t>‘It’s all about communication. If you want them to clean a specific room, and you tell them they have to clean the room in front of the house, on the top floor, at the side of the house that faces the street, they tell you: ‘Yes!’. But they don’t do it. […] And they say: ‘Yes, yes!’, but they don’t understand you’ (Client 1). </a:t>
            </a:r>
            <a:endParaRPr lang="en-GB" sz="1900" dirty="0">
              <a:latin typeface="Verdana" panose="020B0604030504040204" pitchFamily="34" charset="0"/>
              <a:ea typeface="Verdana" panose="020B0604030504040204" pitchFamily="34" charset="0"/>
            </a:endParaRPr>
          </a:p>
        </p:txBody>
      </p:sp>
      <p:sp>
        <p:nvSpPr>
          <p:cNvPr id="29" name="Rectangle 28"/>
          <p:cNvSpPr/>
          <p:nvPr/>
        </p:nvSpPr>
        <p:spPr>
          <a:xfrm>
            <a:off x="242953" y="3344815"/>
            <a:ext cx="8614609" cy="33482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b="1" dirty="0"/>
              <a:t>Text</a:t>
            </a:r>
            <a:endParaRPr lang="en-GB" b="1" dirty="0"/>
          </a:p>
        </p:txBody>
      </p:sp>
      <p:sp>
        <p:nvSpPr>
          <p:cNvPr id="8" name="Rectangle 7"/>
          <p:cNvSpPr/>
          <p:nvPr/>
        </p:nvSpPr>
        <p:spPr>
          <a:xfrm>
            <a:off x="5846618" y="201383"/>
            <a:ext cx="3010944" cy="3325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t>Social Practice</a:t>
            </a:r>
          </a:p>
        </p:txBody>
      </p:sp>
      <p:sp>
        <p:nvSpPr>
          <p:cNvPr id="9" name="Rectangle 8"/>
          <p:cNvSpPr/>
          <p:nvPr/>
        </p:nvSpPr>
        <p:spPr>
          <a:xfrm>
            <a:off x="5860473" y="629145"/>
            <a:ext cx="2997090" cy="2594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100" u="sng" dirty="0"/>
              <a:t>Up to a certain point</a:t>
            </a:r>
            <a:r>
              <a:rPr lang="en-GB" sz="2100" dirty="0"/>
              <a:t>: Trying to speak different languages with ethnic minority workers, repeating requests, trying to resolve misunderstandings </a:t>
            </a:r>
          </a:p>
        </p:txBody>
      </p:sp>
    </p:spTree>
    <p:extLst>
      <p:ext uri="{BB962C8B-B14F-4D97-AF65-F5344CB8AC3E}">
        <p14:creationId xmlns:p14="http://schemas.microsoft.com/office/powerpoint/2010/main" val="1968142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35527" y="629144"/>
            <a:ext cx="3054926" cy="2594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7175" indent="-257175">
              <a:buFont typeface="Arial" panose="020B0604020202020204" pitchFamily="34" charset="0"/>
              <a:buChar char="•"/>
            </a:pPr>
            <a:r>
              <a:rPr lang="en-GB" sz="2000" dirty="0"/>
              <a:t>Client as helper of ethnic minority workers</a:t>
            </a:r>
          </a:p>
          <a:p>
            <a:pPr marL="257175" indent="-257175">
              <a:buFont typeface="Arial" panose="020B0604020202020204" pitchFamily="34" charset="0"/>
              <a:buChar char="•"/>
            </a:pPr>
            <a:r>
              <a:rPr lang="en-GB" sz="2000" dirty="0"/>
              <a:t>Ethnic minority workers as in need of help</a:t>
            </a:r>
          </a:p>
          <a:p>
            <a:pPr marL="257175" indent="-257175">
              <a:buFont typeface="Arial" panose="020B0604020202020204" pitchFamily="34" charset="0"/>
              <a:buChar char="•"/>
            </a:pPr>
            <a:r>
              <a:rPr lang="en-GB" sz="2000" dirty="0" err="1"/>
              <a:t>CareSupport</a:t>
            </a:r>
            <a:r>
              <a:rPr lang="en-GB" sz="2000" dirty="0"/>
              <a:t> as the distant employer</a:t>
            </a:r>
          </a:p>
          <a:p>
            <a:pPr marL="257175" indent="-257175">
              <a:buFont typeface="Arial" panose="020B0604020202020204" pitchFamily="34" charset="0"/>
              <a:buChar char="•"/>
            </a:pPr>
            <a:endParaRPr lang="en-GB" sz="2000" dirty="0"/>
          </a:p>
        </p:txBody>
      </p:sp>
      <p:sp>
        <p:nvSpPr>
          <p:cNvPr id="17" name="Rectangle 16"/>
          <p:cNvSpPr/>
          <p:nvPr/>
        </p:nvSpPr>
        <p:spPr>
          <a:xfrm>
            <a:off x="3352798" y="629145"/>
            <a:ext cx="2396838" cy="2594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700" dirty="0"/>
              <a:t>Discourse of benevolence</a:t>
            </a:r>
            <a:endParaRPr lang="en-GB" sz="2700" dirty="0">
              <a:solidFill>
                <a:srgbClr val="FF0000"/>
              </a:solidFill>
            </a:endParaRPr>
          </a:p>
          <a:p>
            <a:pPr algn="ctr"/>
            <a:endParaRPr lang="en-GB" dirty="0"/>
          </a:p>
        </p:txBody>
      </p:sp>
      <p:sp>
        <p:nvSpPr>
          <p:cNvPr id="19" name="Rectangle 18"/>
          <p:cNvSpPr/>
          <p:nvPr/>
        </p:nvSpPr>
        <p:spPr>
          <a:xfrm>
            <a:off x="235527" y="201384"/>
            <a:ext cx="3054926" cy="33250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100" b="1" dirty="0"/>
              <a:t>Subject position</a:t>
            </a:r>
          </a:p>
        </p:txBody>
      </p:sp>
      <p:sp>
        <p:nvSpPr>
          <p:cNvPr id="20" name="Rectangle 19"/>
          <p:cNvSpPr/>
          <p:nvPr/>
        </p:nvSpPr>
        <p:spPr>
          <a:xfrm>
            <a:off x="3387434" y="201384"/>
            <a:ext cx="2362202" cy="33250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t>Order(s) of discourse</a:t>
            </a:r>
          </a:p>
        </p:txBody>
      </p:sp>
      <p:sp>
        <p:nvSpPr>
          <p:cNvPr id="28" name="Rectangle 27"/>
          <p:cNvSpPr/>
          <p:nvPr/>
        </p:nvSpPr>
        <p:spPr>
          <a:xfrm>
            <a:off x="242953" y="3877937"/>
            <a:ext cx="8614609" cy="20381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t>‘She had been in [name village] for 14 days when she came to work here. So she didn’t know anything. So my husband told her: ‘Stop working, I will show you around’. He showed here where the library is, and the town hall. […] I think you have to do that. We find that very normal’ (Client 3). </a:t>
            </a:r>
          </a:p>
        </p:txBody>
      </p:sp>
      <p:sp>
        <p:nvSpPr>
          <p:cNvPr id="29" name="Rectangle 28"/>
          <p:cNvSpPr/>
          <p:nvPr/>
        </p:nvSpPr>
        <p:spPr>
          <a:xfrm>
            <a:off x="242953" y="3344814"/>
            <a:ext cx="8614609" cy="41193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b="1" dirty="0"/>
              <a:t>Text</a:t>
            </a:r>
            <a:endParaRPr lang="en-GB" b="1" dirty="0"/>
          </a:p>
        </p:txBody>
      </p:sp>
      <p:sp>
        <p:nvSpPr>
          <p:cNvPr id="8" name="Rectangle 7"/>
          <p:cNvSpPr/>
          <p:nvPr/>
        </p:nvSpPr>
        <p:spPr>
          <a:xfrm>
            <a:off x="5846618" y="201383"/>
            <a:ext cx="3010944" cy="3325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t>Social Practice</a:t>
            </a:r>
          </a:p>
        </p:txBody>
      </p:sp>
      <p:sp>
        <p:nvSpPr>
          <p:cNvPr id="9" name="Rectangle 8"/>
          <p:cNvSpPr/>
          <p:nvPr/>
        </p:nvSpPr>
        <p:spPr>
          <a:xfrm>
            <a:off x="5860473" y="629145"/>
            <a:ext cx="2997090" cy="2594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GB" sz="2100" dirty="0"/>
              <a:t>Helping ethnic minority workers to learn Dutch</a:t>
            </a:r>
          </a:p>
          <a:p>
            <a:pPr marL="457200" indent="-457200">
              <a:buFont typeface="Arial" panose="020B0604020202020204" pitchFamily="34" charset="0"/>
              <a:buChar char="•"/>
            </a:pPr>
            <a:r>
              <a:rPr lang="en-GB" sz="2100" dirty="0"/>
              <a:t>Helping ethnic minority workers with challenges in the private sphere</a:t>
            </a:r>
          </a:p>
        </p:txBody>
      </p:sp>
    </p:spTree>
    <p:extLst>
      <p:ext uri="{BB962C8B-B14F-4D97-AF65-F5344CB8AC3E}">
        <p14:creationId xmlns:p14="http://schemas.microsoft.com/office/powerpoint/2010/main" val="190802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5311" y="304800"/>
            <a:ext cx="8292662" cy="461665"/>
          </a:xfrm>
          <a:prstGeom prst="rect">
            <a:avLst/>
          </a:prstGeom>
          <a:noFill/>
        </p:spPr>
        <p:txBody>
          <a:bodyPr wrap="square" rtlCol="0">
            <a:spAutoFit/>
          </a:bodyPr>
          <a:lstStyle/>
          <a:p>
            <a:pPr algn="just"/>
            <a:r>
              <a:rPr lang="en-GB" sz="2300" b="1" dirty="0">
                <a:latin typeface="Verdana" pitchFamily="34" charset="0"/>
                <a:ea typeface="Verdana" pitchFamily="34" charset="0"/>
                <a:cs typeface="Verdana" pitchFamily="34" charset="0"/>
              </a:rPr>
              <a:t>Discussion/preliminary conclusions</a:t>
            </a:r>
          </a:p>
        </p:txBody>
      </p:sp>
      <p:pic>
        <p:nvPicPr>
          <p:cNvPr id="29" name="Picture 28"/>
          <p:cNvPicPr>
            <a:picLocks noChangeAspect="1"/>
          </p:cNvPicPr>
          <p:nvPr/>
        </p:nvPicPr>
        <p:blipFill>
          <a:blip r:embed="rId3"/>
          <a:stretch>
            <a:fillRect/>
          </a:stretch>
        </p:blipFill>
        <p:spPr>
          <a:xfrm>
            <a:off x="2844953" y="1033148"/>
            <a:ext cx="3449913" cy="2634170"/>
          </a:xfrm>
          <a:prstGeom prst="rect">
            <a:avLst/>
          </a:prstGeom>
        </p:spPr>
      </p:pic>
      <p:sp>
        <p:nvSpPr>
          <p:cNvPr id="30" name="TextBox 29"/>
          <p:cNvSpPr txBox="1"/>
          <p:nvPr/>
        </p:nvSpPr>
        <p:spPr>
          <a:xfrm>
            <a:off x="531846" y="3479434"/>
            <a:ext cx="2813535" cy="2308324"/>
          </a:xfrm>
          <a:prstGeom prst="rect">
            <a:avLst/>
          </a:prstGeom>
          <a:noFill/>
        </p:spPr>
        <p:txBody>
          <a:bodyPr wrap="square" rtlCol="0">
            <a:spAutoFit/>
          </a:bodyPr>
          <a:lstStyle/>
          <a:p>
            <a:r>
              <a:rPr lang="en-GB" sz="2400" dirty="0">
                <a:latin typeface="Verdana" panose="020B0604030504040204" pitchFamily="34" charset="0"/>
                <a:ea typeface="Verdana" panose="020B0604030504040204" pitchFamily="34" charset="0"/>
              </a:rPr>
              <a:t>Professionalism, competence, service for clients, worker adapts to the client</a:t>
            </a:r>
          </a:p>
        </p:txBody>
      </p:sp>
      <p:sp>
        <p:nvSpPr>
          <p:cNvPr id="31" name="TextBox 30"/>
          <p:cNvSpPr txBox="1"/>
          <p:nvPr/>
        </p:nvSpPr>
        <p:spPr>
          <a:xfrm>
            <a:off x="5977980" y="3479434"/>
            <a:ext cx="2629993" cy="1569660"/>
          </a:xfrm>
          <a:prstGeom prst="rect">
            <a:avLst/>
          </a:prstGeom>
          <a:noFill/>
        </p:spPr>
        <p:txBody>
          <a:bodyPr wrap="square" rtlCol="0">
            <a:spAutoFit/>
          </a:bodyPr>
          <a:lstStyle/>
          <a:p>
            <a:r>
              <a:rPr lang="en-GB" sz="2400" dirty="0">
                <a:latin typeface="Verdana" panose="020B0604030504040204" pitchFamily="34" charset="0"/>
                <a:ea typeface="Verdana" panose="020B0604030504040204" pitchFamily="34" charset="0"/>
              </a:rPr>
              <a:t>Benevolence, empathy, client adapting to the worker</a:t>
            </a:r>
          </a:p>
        </p:txBody>
      </p:sp>
    </p:spTree>
    <p:extLst>
      <p:ext uri="{BB962C8B-B14F-4D97-AF65-F5344CB8AC3E}">
        <p14:creationId xmlns:p14="http://schemas.microsoft.com/office/powerpoint/2010/main" val="2712868621"/>
      </p:ext>
    </p:extLst>
  </p:cSld>
  <p:clrMapOvr>
    <a:masterClrMapping/>
  </p:clrMapOvr>
  <mc:AlternateContent xmlns:mc="http://schemas.openxmlformats.org/markup-compatibility/2006" xmlns:p14="http://schemas.microsoft.com/office/powerpoint/2010/main">
    <mc:Choice Requires="p14">
      <p:transition spd="slow" p14:dur="2000" advTm="95362"/>
    </mc:Choice>
    <mc:Fallback xmlns="">
      <p:transition spd="slow" advTm="9536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5311" y="304800"/>
            <a:ext cx="8292662" cy="461665"/>
          </a:xfrm>
          <a:prstGeom prst="rect">
            <a:avLst/>
          </a:prstGeom>
          <a:noFill/>
        </p:spPr>
        <p:txBody>
          <a:bodyPr wrap="square" rtlCol="0">
            <a:spAutoFit/>
          </a:bodyPr>
          <a:lstStyle/>
          <a:p>
            <a:pPr algn="just"/>
            <a:r>
              <a:rPr lang="en-GB" sz="2300" b="1" dirty="0">
                <a:latin typeface="Verdana" pitchFamily="34" charset="0"/>
                <a:ea typeface="Verdana" pitchFamily="34" charset="0"/>
                <a:cs typeface="Verdana" pitchFamily="34" charset="0"/>
              </a:rPr>
              <a:t>Discussion/preliminary conclusions</a:t>
            </a:r>
          </a:p>
        </p:txBody>
      </p:sp>
      <p:sp>
        <p:nvSpPr>
          <p:cNvPr id="6" name="TextBox 5"/>
          <p:cNvSpPr txBox="1"/>
          <p:nvPr/>
        </p:nvSpPr>
        <p:spPr>
          <a:xfrm>
            <a:off x="315311" y="766465"/>
            <a:ext cx="8345305" cy="3447098"/>
          </a:xfrm>
          <a:prstGeom prst="rect">
            <a:avLst/>
          </a:prstGeom>
          <a:noFill/>
        </p:spPr>
        <p:txBody>
          <a:bodyPr wrap="square" rtlCol="0">
            <a:spAutoFit/>
          </a:bodyPr>
          <a:lstStyle/>
          <a:p>
            <a:endParaRPr lang="en-GB" dirty="0"/>
          </a:p>
          <a:p>
            <a:pPr marL="342900" indent="-342900">
              <a:buFont typeface="Wingdings" panose="05000000000000000000" pitchFamily="2" charset="2"/>
              <a:buChar char="à"/>
            </a:pPr>
            <a:r>
              <a:rPr lang="en-GB" sz="2000" dirty="0">
                <a:latin typeface="Verdana" panose="020B0604030504040204" pitchFamily="34" charset="0"/>
                <a:ea typeface="Verdana" panose="020B0604030504040204" pitchFamily="34" charset="0"/>
                <a:sym typeface="Wingdings" panose="05000000000000000000" pitchFamily="2" charset="2"/>
              </a:rPr>
              <a:t>Struggle over blatant discrimination has been decided</a:t>
            </a:r>
          </a:p>
          <a:p>
            <a:endParaRPr lang="en-GB" sz="2000" dirty="0">
              <a:latin typeface="Verdana" panose="020B0604030504040204" pitchFamily="34" charset="0"/>
              <a:ea typeface="Verdana" panose="020B0604030504040204" pitchFamily="34" charset="0"/>
              <a:sym typeface="Wingdings" panose="05000000000000000000" pitchFamily="2" charset="2"/>
            </a:endParaRPr>
          </a:p>
          <a:p>
            <a:pPr marL="342900" indent="-342900">
              <a:buFont typeface="Wingdings" panose="05000000000000000000" pitchFamily="2" charset="2"/>
              <a:buChar char="à"/>
            </a:pPr>
            <a:r>
              <a:rPr lang="en-GB" sz="2000" dirty="0">
                <a:latin typeface="Verdana" panose="020B0604030504040204" pitchFamily="34" charset="0"/>
                <a:ea typeface="Verdana" panose="020B0604030504040204" pitchFamily="34" charset="0"/>
                <a:sym typeface="Wingdings" panose="05000000000000000000" pitchFamily="2" charset="2"/>
              </a:rPr>
              <a:t>In other cases: </a:t>
            </a:r>
            <a:r>
              <a:rPr lang="en-GB" sz="2000" dirty="0" err="1">
                <a:latin typeface="Verdana" panose="020B0604030504040204" pitchFamily="34" charset="0"/>
                <a:ea typeface="Verdana" panose="020B0604030504040204" pitchFamily="34" charset="0"/>
                <a:sym typeface="Wingdings" panose="05000000000000000000" pitchFamily="2" charset="2"/>
              </a:rPr>
              <a:t>CareSupport</a:t>
            </a:r>
            <a:r>
              <a:rPr lang="en-GB" sz="2000" dirty="0">
                <a:latin typeface="Verdana" panose="020B0604030504040204" pitchFamily="34" charset="0"/>
                <a:ea typeface="Verdana" panose="020B0604030504040204" pitchFamily="34" charset="0"/>
                <a:sym typeface="Wingdings" panose="05000000000000000000" pitchFamily="2" charset="2"/>
              </a:rPr>
              <a:t> wants to decide where to draw the line, but clients have their own perspectives! </a:t>
            </a:r>
          </a:p>
          <a:p>
            <a:endParaRPr lang="en-GB" sz="2000" dirty="0">
              <a:latin typeface="Verdana" panose="020B0604030504040204" pitchFamily="34" charset="0"/>
              <a:ea typeface="Verdana" panose="020B0604030504040204" pitchFamily="34" charset="0"/>
              <a:sym typeface="Wingdings" panose="05000000000000000000" pitchFamily="2" charset="2"/>
            </a:endParaRPr>
          </a:p>
          <a:p>
            <a:pPr marL="342900" indent="-342900">
              <a:buFont typeface="Wingdings" panose="05000000000000000000" pitchFamily="2" charset="2"/>
              <a:buChar char="à"/>
            </a:pPr>
            <a:r>
              <a:rPr lang="en-GB" sz="2000" dirty="0">
                <a:latin typeface="Verdana" panose="020B0604030504040204" pitchFamily="34" charset="0"/>
                <a:ea typeface="Verdana" panose="020B0604030504040204" pitchFamily="34" charset="0"/>
                <a:sym typeface="Wingdings" panose="05000000000000000000" pitchFamily="2" charset="2"/>
              </a:rPr>
              <a:t>Struggle takes place via competing discourses in which subject positions of various actors in the employment relation are differently constructed!</a:t>
            </a:r>
          </a:p>
          <a:p>
            <a:pPr marL="342900" indent="-342900">
              <a:buFont typeface="Wingdings" panose="05000000000000000000" pitchFamily="2" charset="2"/>
              <a:buChar char="à"/>
            </a:pPr>
            <a:endParaRPr lang="en-GB" sz="2000" dirty="0">
              <a:latin typeface="Verdana" panose="020B0604030504040204" pitchFamily="34" charset="0"/>
              <a:ea typeface="Verdana" panose="020B0604030504040204" pitchFamily="34" charset="0"/>
              <a:sym typeface="Wingdings" panose="05000000000000000000" pitchFamily="2" charset="2"/>
            </a:endParaRPr>
          </a:p>
          <a:p>
            <a:endParaRPr lang="en-GB" sz="2000" dirty="0">
              <a:latin typeface="Verdana" panose="020B0604030504040204" pitchFamily="34" charset="0"/>
              <a:ea typeface="Verdana" panose="020B0604030504040204" pitchFamily="34" charset="0"/>
              <a:sym typeface="Wingdings" panose="05000000000000000000" pitchFamily="2" charset="2"/>
            </a:endParaRPr>
          </a:p>
        </p:txBody>
      </p:sp>
    </p:spTree>
    <p:extLst>
      <p:ext uri="{BB962C8B-B14F-4D97-AF65-F5344CB8AC3E}">
        <p14:creationId xmlns:p14="http://schemas.microsoft.com/office/powerpoint/2010/main" val="3631218019"/>
      </p:ext>
    </p:extLst>
  </p:cSld>
  <p:clrMapOvr>
    <a:masterClrMapping/>
  </p:clrMapOvr>
  <mc:AlternateContent xmlns:mc="http://schemas.openxmlformats.org/markup-compatibility/2006" xmlns:p14="http://schemas.microsoft.com/office/powerpoint/2010/main">
    <mc:Choice Requires="p14">
      <p:transition spd="slow" p14:dur="2000" advTm="95362"/>
    </mc:Choice>
    <mc:Fallback xmlns="">
      <p:transition spd="slow" advTm="9536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5310" y="823242"/>
            <a:ext cx="8443679" cy="3293209"/>
          </a:xfrm>
          <a:prstGeom prst="rect">
            <a:avLst/>
          </a:prstGeom>
          <a:noFill/>
        </p:spPr>
        <p:txBody>
          <a:bodyPr wrap="square" rtlCol="0">
            <a:spAutoFit/>
          </a:bodyPr>
          <a:lstStyle/>
          <a:p>
            <a:pPr algn="ctr"/>
            <a:r>
              <a:rPr lang="en-GB" sz="3200" b="1" dirty="0">
                <a:latin typeface="Verdana" panose="020B0604030504040204" pitchFamily="34" charset="0"/>
                <a:ea typeface="Verdana" panose="020B0604030504040204" pitchFamily="34" charset="0"/>
              </a:rPr>
              <a:t>Thank you!</a:t>
            </a:r>
          </a:p>
          <a:p>
            <a:pPr algn="ctr"/>
            <a:endParaRPr lang="en-GB" sz="3200" b="1" dirty="0">
              <a:latin typeface="Verdana" panose="020B0604030504040204" pitchFamily="34" charset="0"/>
              <a:ea typeface="Verdana" panose="020B0604030504040204" pitchFamily="34" charset="0"/>
            </a:endParaRPr>
          </a:p>
          <a:p>
            <a:pPr algn="ctr"/>
            <a:r>
              <a:rPr lang="en-GB" sz="2400" dirty="0">
                <a:latin typeface="Verdana" panose="020B0604030504040204" pitchFamily="34" charset="0"/>
                <a:ea typeface="Verdana" panose="020B0604030504040204" pitchFamily="34" charset="0"/>
              </a:rPr>
              <a:t>Anne </a:t>
            </a:r>
            <a:r>
              <a:rPr lang="en-GB" sz="2400" dirty="0" err="1">
                <a:latin typeface="Verdana" panose="020B0604030504040204" pitchFamily="34" charset="0"/>
                <a:ea typeface="Verdana" panose="020B0604030504040204" pitchFamily="34" charset="0"/>
              </a:rPr>
              <a:t>Theunissen</a:t>
            </a:r>
            <a:r>
              <a:rPr lang="en-GB" sz="2400" dirty="0">
                <a:latin typeface="Verdana" panose="020B0604030504040204" pitchFamily="34" charset="0"/>
                <a:ea typeface="Verdana" panose="020B0604030504040204" pitchFamily="34" charset="0"/>
              </a:rPr>
              <a:t>, </a:t>
            </a:r>
            <a:r>
              <a:rPr lang="en-US" sz="2400" dirty="0">
                <a:latin typeface="Verdana" panose="020B0604030504040204" pitchFamily="34" charset="0"/>
                <a:ea typeface="Verdana" panose="020B0604030504040204" pitchFamily="34" charset="0"/>
              </a:rPr>
              <a:t>SEIN, Hasselt University, </a:t>
            </a:r>
            <a:r>
              <a:rPr lang="en-US" sz="2400" dirty="0">
                <a:latin typeface="Verdana" panose="020B0604030504040204" pitchFamily="34" charset="0"/>
                <a:ea typeface="Verdana" panose="020B0604030504040204" pitchFamily="34" charset="0"/>
                <a:hlinkClick r:id="rId2"/>
              </a:rPr>
              <a:t>anne.theunissen@uhasselt.be</a:t>
            </a:r>
            <a:endParaRPr lang="en-US" sz="2400" dirty="0">
              <a:latin typeface="Verdana" panose="020B0604030504040204" pitchFamily="34" charset="0"/>
              <a:ea typeface="Verdana" panose="020B0604030504040204" pitchFamily="34" charset="0"/>
            </a:endParaRPr>
          </a:p>
          <a:p>
            <a:pPr algn="ctr"/>
            <a:endParaRPr lang="en-US" sz="2400" dirty="0">
              <a:latin typeface="Verdana" panose="020B0604030504040204" pitchFamily="34" charset="0"/>
              <a:ea typeface="Verdana" panose="020B0604030504040204" pitchFamily="34" charset="0"/>
            </a:endParaRPr>
          </a:p>
          <a:p>
            <a:pPr algn="ctr"/>
            <a:r>
              <a:rPr lang="en-GB" sz="2400" dirty="0">
                <a:latin typeface="Verdana" panose="020B0604030504040204" pitchFamily="34" charset="0"/>
                <a:ea typeface="Verdana" panose="020B0604030504040204" pitchFamily="34" charset="0"/>
              </a:rPr>
              <a:t>Koen Van </a:t>
            </a:r>
            <a:r>
              <a:rPr lang="en-GB" sz="2400" dirty="0" err="1">
                <a:latin typeface="Verdana" panose="020B0604030504040204" pitchFamily="34" charset="0"/>
                <a:ea typeface="Verdana" panose="020B0604030504040204" pitchFamily="34" charset="0"/>
              </a:rPr>
              <a:t>Laer</a:t>
            </a:r>
            <a:r>
              <a:rPr lang="en-GB" sz="2400" dirty="0">
                <a:latin typeface="Verdana" panose="020B0604030504040204" pitchFamily="34" charset="0"/>
                <a:ea typeface="Verdana" panose="020B0604030504040204" pitchFamily="34" charset="0"/>
              </a:rPr>
              <a:t>, </a:t>
            </a:r>
            <a:r>
              <a:rPr lang="en-US" sz="2400" dirty="0">
                <a:latin typeface="Verdana" panose="020B0604030504040204" pitchFamily="34" charset="0"/>
                <a:ea typeface="Verdana" panose="020B0604030504040204" pitchFamily="34" charset="0"/>
              </a:rPr>
              <a:t>SEIN, Hasselt University, </a:t>
            </a:r>
            <a:r>
              <a:rPr lang="en-US" sz="2400" dirty="0">
                <a:latin typeface="Verdana" panose="020B0604030504040204" pitchFamily="34" charset="0"/>
                <a:ea typeface="Verdana" panose="020B0604030504040204" pitchFamily="34" charset="0"/>
                <a:hlinkClick r:id="rId3"/>
              </a:rPr>
              <a:t>koen.vanlaer@uhasselt.be</a:t>
            </a:r>
            <a:endParaRPr lang="en-GB" sz="2400" dirty="0">
              <a:latin typeface="Verdana" panose="020B0604030504040204" pitchFamily="34" charset="0"/>
              <a:ea typeface="Verdana" panose="020B0604030504040204" pitchFamily="34" charset="0"/>
            </a:endParaRPr>
          </a:p>
          <a:p>
            <a:pPr algn="ctr"/>
            <a:endParaRPr lang="en-GB"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55534705"/>
      </p:ext>
    </p:extLst>
  </p:cSld>
  <p:clrMapOvr>
    <a:masterClrMapping/>
  </p:clrMapOvr>
  <mc:AlternateContent xmlns:mc="http://schemas.openxmlformats.org/markup-compatibility/2006" xmlns:p14="http://schemas.microsoft.com/office/powerpoint/2010/main">
    <mc:Choice Requires="p14">
      <p:transition spd="slow" p14:dur="2000" advTm="95362"/>
    </mc:Choice>
    <mc:Fallback xmlns="">
      <p:transition spd="slow" advTm="9536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5311" y="304800"/>
            <a:ext cx="8292662" cy="461665"/>
          </a:xfrm>
          <a:prstGeom prst="rect">
            <a:avLst/>
          </a:prstGeom>
          <a:noFill/>
        </p:spPr>
        <p:txBody>
          <a:bodyPr wrap="square" rtlCol="0">
            <a:spAutoFit/>
          </a:bodyPr>
          <a:lstStyle/>
          <a:p>
            <a:r>
              <a:rPr lang="en-GB" sz="2400" b="1" dirty="0">
                <a:latin typeface="Verdana" panose="020B0604030504040204" pitchFamily="34" charset="0"/>
                <a:ea typeface="Verdana" panose="020B0604030504040204" pitchFamily="34" charset="0"/>
              </a:rPr>
              <a:t>Literature &amp; gap</a:t>
            </a:r>
            <a:endParaRPr lang="en-GB" sz="2400" dirty="0"/>
          </a:p>
        </p:txBody>
      </p:sp>
      <p:sp>
        <p:nvSpPr>
          <p:cNvPr id="7" name="TextBox 6"/>
          <p:cNvSpPr txBox="1"/>
          <p:nvPr/>
        </p:nvSpPr>
        <p:spPr>
          <a:xfrm>
            <a:off x="4051278" y="1024824"/>
            <a:ext cx="4744279" cy="1908215"/>
          </a:xfrm>
          <a:prstGeom prst="rect">
            <a:avLst/>
          </a:prstGeom>
          <a:noFill/>
        </p:spPr>
        <p:txBody>
          <a:bodyPr wrap="square" rtlCol="0">
            <a:spAutoFit/>
          </a:bodyPr>
          <a:lstStyle/>
          <a:p>
            <a:r>
              <a:rPr lang="en-GB" u="sng" dirty="0">
                <a:latin typeface="Verdana" panose="020B0604030504040204" pitchFamily="34" charset="0"/>
                <a:ea typeface="Verdana" panose="020B0604030504040204" pitchFamily="34" charset="0"/>
                <a:sym typeface="Wingdings" panose="05000000000000000000" pitchFamily="2" charset="2"/>
              </a:rPr>
              <a:t>Power relations in the service industry</a:t>
            </a:r>
            <a:r>
              <a:rPr lang="en-GB" dirty="0">
                <a:latin typeface="Verdana" panose="020B0604030504040204" pitchFamily="34" charset="0"/>
                <a:ea typeface="Verdana" panose="020B0604030504040204" pitchFamily="34" charset="0"/>
                <a:sym typeface="Wingdings" panose="05000000000000000000" pitchFamily="2" charset="2"/>
              </a:rPr>
              <a:t>: </a:t>
            </a:r>
          </a:p>
          <a:p>
            <a:pPr marL="285750" indent="-285750">
              <a:buFontTx/>
              <a:buChar char="-"/>
            </a:pPr>
            <a:r>
              <a:rPr lang="en-GB" dirty="0">
                <a:latin typeface="Verdana" panose="020B0604030504040204" pitchFamily="34" charset="0"/>
                <a:ea typeface="Verdana" panose="020B0604030504040204" pitchFamily="34" charset="0"/>
                <a:sym typeface="Wingdings" panose="05000000000000000000" pitchFamily="2" charset="2"/>
              </a:rPr>
              <a:t>Organisations compete for clients</a:t>
            </a:r>
          </a:p>
          <a:p>
            <a:pPr marL="285750" indent="-285750">
              <a:buFontTx/>
              <a:buChar char="-"/>
            </a:pPr>
            <a:r>
              <a:rPr lang="en-GB" dirty="0">
                <a:latin typeface="Verdana" panose="020B0604030504040204" pitchFamily="34" charset="0"/>
                <a:ea typeface="Verdana" panose="020B0604030504040204" pitchFamily="34" charset="0"/>
                <a:sym typeface="Wingdings" panose="05000000000000000000" pitchFamily="2" charset="2"/>
              </a:rPr>
              <a:t>Employers select workers on basis of client preferences </a:t>
            </a:r>
            <a:r>
              <a:rPr lang="en-GB" sz="1400" dirty="0">
                <a:latin typeface="Verdana" panose="020B0604030504040204" pitchFamily="34" charset="0"/>
                <a:ea typeface="Verdana" panose="020B0604030504040204" pitchFamily="34" charset="0"/>
              </a:rPr>
              <a:t>(</a:t>
            </a:r>
            <a:r>
              <a:rPr lang="en-GB" sz="1400" dirty="0" err="1">
                <a:latin typeface="Verdana" panose="020B0604030504040204" pitchFamily="34" charset="0"/>
                <a:ea typeface="Verdana" panose="020B0604030504040204" pitchFamily="34" charset="0"/>
              </a:rPr>
              <a:t>Mirchandani</a:t>
            </a:r>
            <a:r>
              <a:rPr lang="en-GB" sz="1400" dirty="0">
                <a:latin typeface="Verdana" panose="020B0604030504040204" pitchFamily="34" charset="0"/>
                <a:ea typeface="Verdana" panose="020B0604030504040204" pitchFamily="34" charset="0"/>
              </a:rPr>
              <a:t>, 2015; </a:t>
            </a:r>
            <a:r>
              <a:rPr lang="en-GB" sz="1400" dirty="0" err="1">
                <a:latin typeface="Verdana" panose="020B0604030504040204" pitchFamily="34" charset="0"/>
                <a:ea typeface="Verdana" panose="020B0604030504040204" pitchFamily="34" charset="0"/>
              </a:rPr>
              <a:t>Nath</a:t>
            </a:r>
            <a:r>
              <a:rPr lang="en-GB" sz="1400" dirty="0">
                <a:latin typeface="Verdana" panose="020B0604030504040204" pitchFamily="34" charset="0"/>
                <a:ea typeface="Verdana" panose="020B0604030504040204" pitchFamily="34" charset="0"/>
              </a:rPr>
              <a:t>, 2011; </a:t>
            </a:r>
            <a:r>
              <a:rPr lang="en-GB" sz="1400" dirty="0" err="1">
                <a:latin typeface="Verdana" panose="020B0604030504040204" pitchFamily="34" charset="0"/>
                <a:ea typeface="Verdana" panose="020B0604030504040204" pitchFamily="34" charset="0"/>
              </a:rPr>
              <a:t>Warhurst</a:t>
            </a:r>
            <a:r>
              <a:rPr lang="en-GB" sz="1400" dirty="0">
                <a:latin typeface="Verdana" panose="020B0604030504040204" pitchFamily="34" charset="0"/>
                <a:ea typeface="Verdana" panose="020B0604030504040204" pitchFamily="34" charset="0"/>
              </a:rPr>
              <a:t> &amp; </a:t>
            </a:r>
            <a:r>
              <a:rPr lang="en-GB" sz="1400" dirty="0" err="1">
                <a:latin typeface="Verdana" panose="020B0604030504040204" pitchFamily="34" charset="0"/>
                <a:ea typeface="Verdana" panose="020B0604030504040204" pitchFamily="34" charset="0"/>
              </a:rPr>
              <a:t>Nickson</a:t>
            </a:r>
            <a:r>
              <a:rPr lang="en-GB" sz="1400" dirty="0">
                <a:latin typeface="Verdana" panose="020B0604030504040204" pitchFamily="34" charset="0"/>
                <a:ea typeface="Verdana" panose="020B0604030504040204" pitchFamily="34" charset="0"/>
              </a:rPr>
              <a:t>, 2007) </a:t>
            </a:r>
            <a:endParaRPr lang="en-GB" dirty="0">
              <a:latin typeface="Verdana" panose="020B0604030504040204" pitchFamily="34" charset="0"/>
              <a:ea typeface="Verdana" panose="020B0604030504040204" pitchFamily="34" charset="0"/>
              <a:sym typeface="Wingdings" panose="05000000000000000000" pitchFamily="2" charset="2"/>
            </a:endParaRPr>
          </a:p>
          <a:p>
            <a:pPr marL="285750" indent="-285750">
              <a:buFontTx/>
              <a:buChar char="-"/>
            </a:pPr>
            <a:r>
              <a:rPr lang="en-GB" dirty="0">
                <a:latin typeface="Verdana" panose="020B0604030504040204" pitchFamily="34" charset="0"/>
                <a:ea typeface="Verdana" panose="020B0604030504040204" pitchFamily="34" charset="0"/>
                <a:sym typeface="Wingdings" panose="05000000000000000000" pitchFamily="2" charset="2"/>
              </a:rPr>
              <a:t>Tolerating worker discrimination </a:t>
            </a:r>
            <a:r>
              <a:rPr lang="en-GB" sz="1400" dirty="0">
                <a:latin typeface="Verdana" panose="020B0604030504040204" pitchFamily="34" charset="0"/>
                <a:ea typeface="Verdana" panose="020B0604030504040204" pitchFamily="34" charset="0"/>
                <a:sym typeface="Wingdings" panose="05000000000000000000" pitchFamily="2" charset="2"/>
              </a:rPr>
              <a:t>(</a:t>
            </a:r>
            <a:r>
              <a:rPr lang="en-GB" sz="1400" dirty="0">
                <a:latin typeface="Verdana" panose="020B0604030504040204" pitchFamily="34" charset="0"/>
                <a:ea typeface="Verdana" panose="020B0604030504040204" pitchFamily="34" charset="0"/>
              </a:rPr>
              <a:t>Aslan &amp; </a:t>
            </a:r>
            <a:r>
              <a:rPr lang="en-GB" sz="1400" dirty="0" err="1">
                <a:latin typeface="Verdana" panose="020B0604030504040204" pitchFamily="34" charset="0"/>
                <a:ea typeface="Verdana" panose="020B0604030504040204" pitchFamily="34" charset="0"/>
              </a:rPr>
              <a:t>Kozak</a:t>
            </a:r>
            <a:r>
              <a:rPr lang="en-GB" sz="1400" dirty="0">
                <a:latin typeface="Verdana" panose="020B0604030504040204" pitchFamily="34" charset="0"/>
                <a:ea typeface="Verdana" panose="020B0604030504040204" pitchFamily="34" charset="0"/>
              </a:rPr>
              <a:t>, 2012)</a:t>
            </a:r>
            <a:endParaRPr lang="en-GB" sz="1400" dirty="0">
              <a:latin typeface="Verdana" panose="020B0604030504040204" pitchFamily="34" charset="0"/>
              <a:ea typeface="Verdana" panose="020B0604030504040204" pitchFamily="34" charset="0"/>
              <a:sym typeface="Wingdings" panose="05000000000000000000" pitchFamily="2" charset="2"/>
            </a:endParaRPr>
          </a:p>
        </p:txBody>
      </p:sp>
      <p:sp>
        <p:nvSpPr>
          <p:cNvPr id="2" name="Oval 1"/>
          <p:cNvSpPr/>
          <p:nvPr/>
        </p:nvSpPr>
        <p:spPr>
          <a:xfrm>
            <a:off x="2431773" y="1009214"/>
            <a:ext cx="1361661" cy="121257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315311" y="3879574"/>
            <a:ext cx="1361661" cy="121257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4078356" y="3385932"/>
            <a:ext cx="2232992" cy="202095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Connector 3"/>
          <p:cNvCxnSpPr/>
          <p:nvPr/>
        </p:nvCxnSpPr>
        <p:spPr>
          <a:xfrm flipH="1">
            <a:off x="1672002" y="2418521"/>
            <a:ext cx="1202635" cy="1461053"/>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Straight Connector 8"/>
          <p:cNvCxnSpPr/>
          <p:nvPr/>
        </p:nvCxnSpPr>
        <p:spPr>
          <a:xfrm>
            <a:off x="3296478" y="2480147"/>
            <a:ext cx="924339" cy="1000540"/>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flipH="1" flipV="1">
            <a:off x="1843708" y="4208335"/>
            <a:ext cx="2112066" cy="3159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p:nvPr/>
        </p:nvSpPr>
        <p:spPr>
          <a:xfrm>
            <a:off x="2486437" y="1430835"/>
            <a:ext cx="1252331" cy="369332"/>
          </a:xfrm>
          <a:prstGeom prst="rect">
            <a:avLst/>
          </a:prstGeom>
          <a:noFill/>
        </p:spPr>
        <p:txBody>
          <a:bodyPr wrap="square" rtlCol="0">
            <a:spAutoFit/>
          </a:bodyPr>
          <a:lstStyle/>
          <a:p>
            <a:r>
              <a:rPr lang="en-GB" dirty="0"/>
              <a:t>Employer</a:t>
            </a:r>
          </a:p>
        </p:txBody>
      </p:sp>
      <p:sp>
        <p:nvSpPr>
          <p:cNvPr id="14" name="TextBox 13"/>
          <p:cNvSpPr txBox="1"/>
          <p:nvPr/>
        </p:nvSpPr>
        <p:spPr>
          <a:xfrm>
            <a:off x="547223" y="4024196"/>
            <a:ext cx="1252331" cy="923330"/>
          </a:xfrm>
          <a:prstGeom prst="rect">
            <a:avLst/>
          </a:prstGeom>
          <a:noFill/>
        </p:spPr>
        <p:txBody>
          <a:bodyPr wrap="square" rtlCol="0">
            <a:spAutoFit/>
          </a:bodyPr>
          <a:lstStyle/>
          <a:p>
            <a:r>
              <a:rPr lang="en-GB" dirty="0"/>
              <a:t>Ethnic minority worker</a:t>
            </a:r>
          </a:p>
        </p:txBody>
      </p:sp>
      <p:sp>
        <p:nvSpPr>
          <p:cNvPr id="15" name="TextBox 14"/>
          <p:cNvSpPr txBox="1"/>
          <p:nvPr/>
        </p:nvSpPr>
        <p:spPr>
          <a:xfrm>
            <a:off x="4737652" y="4208335"/>
            <a:ext cx="1252331" cy="369332"/>
          </a:xfrm>
          <a:prstGeom prst="rect">
            <a:avLst/>
          </a:prstGeom>
          <a:noFill/>
        </p:spPr>
        <p:txBody>
          <a:bodyPr wrap="square" rtlCol="0">
            <a:spAutoFit/>
          </a:bodyPr>
          <a:lstStyle/>
          <a:p>
            <a:r>
              <a:rPr lang="en-GB" dirty="0"/>
              <a:t>Clients</a:t>
            </a:r>
          </a:p>
        </p:txBody>
      </p:sp>
    </p:spTree>
    <p:extLst>
      <p:ext uri="{BB962C8B-B14F-4D97-AF65-F5344CB8AC3E}">
        <p14:creationId xmlns:p14="http://schemas.microsoft.com/office/powerpoint/2010/main" val="3694518809"/>
      </p:ext>
    </p:extLst>
  </p:cSld>
  <p:clrMapOvr>
    <a:masterClrMapping/>
  </p:clrMapOvr>
  <mc:AlternateContent xmlns:mc="http://schemas.openxmlformats.org/markup-compatibility/2006" xmlns:p14="http://schemas.microsoft.com/office/powerpoint/2010/main">
    <mc:Choice Requires="p14">
      <p:transition spd="slow" p14:dur="2000" advTm="183578"/>
    </mc:Choice>
    <mc:Fallback xmlns="">
      <p:transition spd="slow" advTm="18357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5311" y="304800"/>
            <a:ext cx="8292662" cy="461665"/>
          </a:xfrm>
          <a:prstGeom prst="rect">
            <a:avLst/>
          </a:prstGeom>
          <a:noFill/>
        </p:spPr>
        <p:txBody>
          <a:bodyPr wrap="square" rtlCol="0">
            <a:spAutoFit/>
          </a:bodyPr>
          <a:lstStyle/>
          <a:p>
            <a:r>
              <a:rPr lang="en-GB" sz="2400" b="1" dirty="0">
                <a:latin typeface="Verdana" panose="020B0604030504040204" pitchFamily="34" charset="0"/>
                <a:ea typeface="Verdana" panose="020B0604030504040204" pitchFamily="34" charset="0"/>
              </a:rPr>
              <a:t>Literature &amp; gap</a:t>
            </a:r>
            <a:endParaRPr lang="en-GB" sz="2400" dirty="0"/>
          </a:p>
        </p:txBody>
      </p:sp>
      <p:sp>
        <p:nvSpPr>
          <p:cNvPr id="7" name="TextBox 6"/>
          <p:cNvSpPr txBox="1"/>
          <p:nvPr/>
        </p:nvSpPr>
        <p:spPr>
          <a:xfrm>
            <a:off x="5122539" y="353093"/>
            <a:ext cx="3717235" cy="4062651"/>
          </a:xfrm>
          <a:prstGeom prst="rect">
            <a:avLst/>
          </a:prstGeom>
          <a:noFill/>
        </p:spPr>
        <p:txBody>
          <a:bodyPr wrap="square" rtlCol="0">
            <a:spAutoFit/>
          </a:bodyPr>
          <a:lstStyle/>
          <a:p>
            <a:r>
              <a:rPr lang="en-GB" dirty="0">
                <a:latin typeface="Verdana" panose="020B0604030504040204" pitchFamily="34" charset="0"/>
                <a:ea typeface="Verdana" panose="020B0604030504040204" pitchFamily="34" charset="0"/>
              </a:rPr>
              <a:t>BUT</a:t>
            </a:r>
          </a:p>
          <a:p>
            <a:endParaRPr lang="en-GB" dirty="0">
              <a:latin typeface="Verdana" panose="020B0604030504040204" pitchFamily="34" charset="0"/>
              <a:ea typeface="Verdana" panose="020B0604030504040204" pitchFamily="34" charset="0"/>
            </a:endParaRPr>
          </a:p>
          <a:p>
            <a:r>
              <a:rPr lang="en-GB" dirty="0">
                <a:latin typeface="Verdana" panose="020B0604030504040204" pitchFamily="34" charset="0"/>
                <a:ea typeface="Verdana" panose="020B0604030504040204" pitchFamily="34" charset="0"/>
              </a:rPr>
              <a:t>Labour shortages increase organisations’ reliance on migrants and ethnic minority workers </a:t>
            </a:r>
            <a:r>
              <a:rPr lang="en-GB" sz="1400" dirty="0">
                <a:latin typeface="Verdana" panose="020B0604030504040204" pitchFamily="34" charset="0"/>
                <a:ea typeface="Verdana" panose="020B0604030504040204" pitchFamily="34" charset="0"/>
              </a:rPr>
              <a:t>(Hudson, </a:t>
            </a:r>
            <a:r>
              <a:rPr lang="en-GB" sz="1400" dirty="0" err="1">
                <a:latin typeface="Verdana" panose="020B0604030504040204" pitchFamily="34" charset="0"/>
                <a:ea typeface="Verdana" panose="020B0604030504040204" pitchFamily="34" charset="0"/>
              </a:rPr>
              <a:t>Netto</a:t>
            </a:r>
            <a:r>
              <a:rPr lang="en-GB" sz="1400" dirty="0">
                <a:latin typeface="Verdana" panose="020B0604030504040204" pitchFamily="34" charset="0"/>
                <a:ea typeface="Verdana" panose="020B0604030504040204" pitchFamily="34" charset="0"/>
              </a:rPr>
              <a:t>, Noon, </a:t>
            </a:r>
            <a:r>
              <a:rPr lang="en-GB" sz="1400" dirty="0" err="1">
                <a:latin typeface="Verdana" panose="020B0604030504040204" pitchFamily="34" charset="0"/>
                <a:ea typeface="Verdana" panose="020B0604030504040204" pitchFamily="34" charset="0"/>
              </a:rPr>
              <a:t>Sosenko</a:t>
            </a:r>
            <a:r>
              <a:rPr lang="en-GB" sz="1400" dirty="0">
                <a:latin typeface="Verdana" panose="020B0604030504040204" pitchFamily="34" charset="0"/>
                <a:ea typeface="Verdana" panose="020B0604030504040204" pitchFamily="34" charset="0"/>
              </a:rPr>
              <a:t>, de Lima, and </a:t>
            </a:r>
            <a:r>
              <a:rPr lang="en-GB" sz="1400" dirty="0" err="1">
                <a:latin typeface="Verdana" panose="020B0604030504040204" pitchFamily="34" charset="0"/>
                <a:ea typeface="Verdana" panose="020B0604030504040204" pitchFamily="34" charset="0"/>
              </a:rPr>
              <a:t>Kamenou-Aigbekaen</a:t>
            </a:r>
            <a:r>
              <a:rPr lang="en-GB" sz="1400" dirty="0">
                <a:latin typeface="Verdana" panose="020B0604030504040204" pitchFamily="34" charset="0"/>
                <a:ea typeface="Verdana" panose="020B0604030504040204" pitchFamily="34" charset="0"/>
              </a:rPr>
              <a:t>, 2017; McDowell, </a:t>
            </a:r>
            <a:r>
              <a:rPr lang="en-GB" sz="1400" dirty="0" err="1">
                <a:latin typeface="Verdana" panose="020B0604030504040204" pitchFamily="34" charset="0"/>
                <a:ea typeface="Verdana" panose="020B0604030504040204" pitchFamily="34" charset="0"/>
              </a:rPr>
              <a:t>Batnitzky</a:t>
            </a:r>
            <a:r>
              <a:rPr lang="en-GB" sz="1400" dirty="0">
                <a:latin typeface="Verdana" panose="020B0604030504040204" pitchFamily="34" charset="0"/>
                <a:ea typeface="Verdana" panose="020B0604030504040204" pitchFamily="34" charset="0"/>
              </a:rPr>
              <a:t> &amp; Dyer, 2008)</a:t>
            </a:r>
          </a:p>
          <a:p>
            <a:endParaRPr lang="en-GB" dirty="0">
              <a:latin typeface="Verdana" panose="020B0604030504040204" pitchFamily="34" charset="0"/>
              <a:ea typeface="Verdana" panose="020B0604030504040204" pitchFamily="34" charset="0"/>
            </a:endParaRPr>
          </a:p>
          <a:p>
            <a:pPr marL="285750" indent="-285750">
              <a:buFont typeface="Wingdings" panose="05000000000000000000" pitchFamily="2" charset="2"/>
              <a:buChar char="à"/>
            </a:pPr>
            <a:r>
              <a:rPr lang="en-GB" dirty="0">
                <a:latin typeface="Verdana" panose="020B0604030504040204" pitchFamily="34" charset="0"/>
                <a:ea typeface="Verdana" panose="020B0604030504040204" pitchFamily="34" charset="0"/>
                <a:sym typeface="Wingdings" panose="05000000000000000000" pitchFamily="2" charset="2"/>
              </a:rPr>
              <a:t>Shifting power relations!</a:t>
            </a:r>
          </a:p>
          <a:p>
            <a:pPr marL="285750" indent="-285750">
              <a:buFont typeface="Wingdings" panose="05000000000000000000" pitchFamily="2" charset="2"/>
              <a:buChar char="à"/>
            </a:pPr>
            <a:r>
              <a:rPr lang="en-GB" dirty="0">
                <a:latin typeface="Verdana" panose="020B0604030504040204" pitchFamily="34" charset="0"/>
                <a:ea typeface="Verdana" panose="020B0604030504040204" pitchFamily="34" charset="0"/>
                <a:sym typeface="Wingdings" panose="05000000000000000000" pitchFamily="2" charset="2"/>
              </a:rPr>
              <a:t>What happens to the treatment of ethnic minority workers in this context?</a:t>
            </a:r>
          </a:p>
        </p:txBody>
      </p:sp>
      <p:sp>
        <p:nvSpPr>
          <p:cNvPr id="2" name="Oval 1"/>
          <p:cNvSpPr/>
          <p:nvPr/>
        </p:nvSpPr>
        <p:spPr>
          <a:xfrm>
            <a:off x="2781872" y="1517117"/>
            <a:ext cx="1361661" cy="121257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4925412" y="4395771"/>
            <a:ext cx="1361661" cy="121257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505239" y="3894227"/>
            <a:ext cx="2276633" cy="204937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Connector 3"/>
          <p:cNvCxnSpPr/>
          <p:nvPr/>
        </p:nvCxnSpPr>
        <p:spPr>
          <a:xfrm flipH="1">
            <a:off x="2474588" y="2965542"/>
            <a:ext cx="844827" cy="1078338"/>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Straight Connector 8"/>
          <p:cNvCxnSpPr/>
          <p:nvPr/>
        </p:nvCxnSpPr>
        <p:spPr>
          <a:xfrm>
            <a:off x="3736030" y="2986717"/>
            <a:ext cx="1189382" cy="1605675"/>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flipH="1">
            <a:off x="2919110" y="4849418"/>
            <a:ext cx="1801977"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p:nvPr/>
        </p:nvSpPr>
        <p:spPr>
          <a:xfrm>
            <a:off x="2836536" y="1938738"/>
            <a:ext cx="1252331" cy="369332"/>
          </a:xfrm>
          <a:prstGeom prst="rect">
            <a:avLst/>
          </a:prstGeom>
          <a:noFill/>
        </p:spPr>
        <p:txBody>
          <a:bodyPr wrap="square" rtlCol="0">
            <a:spAutoFit/>
          </a:bodyPr>
          <a:lstStyle/>
          <a:p>
            <a:r>
              <a:rPr lang="en-GB" dirty="0"/>
              <a:t>Employer</a:t>
            </a:r>
          </a:p>
        </p:txBody>
      </p:sp>
      <p:sp>
        <p:nvSpPr>
          <p:cNvPr id="14" name="TextBox 13"/>
          <p:cNvSpPr txBox="1"/>
          <p:nvPr/>
        </p:nvSpPr>
        <p:spPr>
          <a:xfrm>
            <a:off x="1149274" y="4457249"/>
            <a:ext cx="1252331" cy="923330"/>
          </a:xfrm>
          <a:prstGeom prst="rect">
            <a:avLst/>
          </a:prstGeom>
          <a:noFill/>
        </p:spPr>
        <p:txBody>
          <a:bodyPr wrap="square" rtlCol="0">
            <a:spAutoFit/>
          </a:bodyPr>
          <a:lstStyle/>
          <a:p>
            <a:r>
              <a:rPr lang="en-GB" dirty="0"/>
              <a:t>Ethnic minority worker</a:t>
            </a:r>
          </a:p>
        </p:txBody>
      </p:sp>
      <p:sp>
        <p:nvSpPr>
          <p:cNvPr id="15" name="TextBox 14"/>
          <p:cNvSpPr txBox="1"/>
          <p:nvPr/>
        </p:nvSpPr>
        <p:spPr>
          <a:xfrm>
            <a:off x="5135789" y="4772688"/>
            <a:ext cx="1252331" cy="369332"/>
          </a:xfrm>
          <a:prstGeom prst="rect">
            <a:avLst/>
          </a:prstGeom>
          <a:noFill/>
        </p:spPr>
        <p:txBody>
          <a:bodyPr wrap="square" rtlCol="0">
            <a:spAutoFit/>
          </a:bodyPr>
          <a:lstStyle/>
          <a:p>
            <a:r>
              <a:rPr lang="en-GB" dirty="0"/>
              <a:t>Clients</a:t>
            </a:r>
          </a:p>
        </p:txBody>
      </p:sp>
    </p:spTree>
    <p:extLst>
      <p:ext uri="{BB962C8B-B14F-4D97-AF65-F5344CB8AC3E}">
        <p14:creationId xmlns:p14="http://schemas.microsoft.com/office/powerpoint/2010/main" val="2796047874"/>
      </p:ext>
    </p:extLst>
  </p:cSld>
  <p:clrMapOvr>
    <a:masterClrMapping/>
  </p:clrMapOvr>
  <mc:AlternateContent xmlns:mc="http://schemas.openxmlformats.org/markup-compatibility/2006" xmlns:p14="http://schemas.microsoft.com/office/powerpoint/2010/main">
    <mc:Choice Requires="p14">
      <p:transition spd="slow" p14:dur="2000" advTm="183578"/>
    </mc:Choice>
    <mc:Fallback xmlns="">
      <p:transition spd="slow" advTm="18357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5311" y="304800"/>
            <a:ext cx="8292662" cy="461665"/>
          </a:xfrm>
          <a:prstGeom prst="rect">
            <a:avLst/>
          </a:prstGeom>
          <a:noFill/>
        </p:spPr>
        <p:txBody>
          <a:bodyPr wrap="square" rtlCol="0">
            <a:spAutoFit/>
          </a:bodyPr>
          <a:lstStyle/>
          <a:p>
            <a:r>
              <a:rPr lang="en-GB" sz="2400" b="1" dirty="0">
                <a:latin typeface="Verdana" panose="020B0604030504040204" pitchFamily="34" charset="0"/>
                <a:ea typeface="Verdana" panose="020B0604030504040204" pitchFamily="34" charset="0"/>
              </a:rPr>
              <a:t>Goal &amp; approach</a:t>
            </a:r>
            <a:endParaRPr lang="en-GB" sz="2400" dirty="0"/>
          </a:p>
        </p:txBody>
      </p:sp>
      <p:sp>
        <p:nvSpPr>
          <p:cNvPr id="7" name="TextBox 6"/>
          <p:cNvSpPr txBox="1"/>
          <p:nvPr/>
        </p:nvSpPr>
        <p:spPr>
          <a:xfrm>
            <a:off x="315310" y="784300"/>
            <a:ext cx="8142890" cy="7294305"/>
          </a:xfrm>
          <a:prstGeom prst="rect">
            <a:avLst/>
          </a:prstGeom>
          <a:noFill/>
        </p:spPr>
        <p:txBody>
          <a:bodyPr wrap="square" rtlCol="0">
            <a:spAutoFit/>
          </a:bodyPr>
          <a:lstStyle/>
          <a:p>
            <a:pPr marL="285750" indent="-285750">
              <a:buFont typeface="Wingdings" panose="05000000000000000000" pitchFamily="2" charset="2"/>
              <a:buChar char="Ø"/>
            </a:pPr>
            <a:endParaRPr lang="en-GB" dirty="0"/>
          </a:p>
          <a:p>
            <a:pPr marL="285750" indent="-285750" algn="just">
              <a:buFont typeface="Wingdings" panose="05000000000000000000" pitchFamily="2" charset="2"/>
              <a:buChar char="Ø"/>
            </a:pPr>
            <a:r>
              <a:rPr lang="en-GB" dirty="0">
                <a:latin typeface="Verdana" panose="020B0604030504040204" pitchFamily="34" charset="0"/>
                <a:ea typeface="Verdana" panose="020B0604030504040204" pitchFamily="34" charset="0"/>
                <a:sym typeface="Wingdings" panose="05000000000000000000" pitchFamily="2" charset="2"/>
              </a:rPr>
              <a:t>Examine how clients and employer struggle over the treatment of ethnic minority workers</a:t>
            </a:r>
          </a:p>
          <a:p>
            <a:pPr marL="285750" indent="-285750" algn="just">
              <a:buFont typeface="Wingdings" panose="05000000000000000000" pitchFamily="2" charset="2"/>
              <a:buChar char="Ø"/>
            </a:pPr>
            <a:endParaRPr lang="en-GB" dirty="0">
              <a:latin typeface="Verdana" panose="020B0604030504040204" pitchFamily="34" charset="0"/>
              <a:ea typeface="Verdana" panose="020B0604030504040204" pitchFamily="34" charset="0"/>
              <a:sym typeface="Wingdings" panose="05000000000000000000" pitchFamily="2" charset="2"/>
            </a:endParaRPr>
          </a:p>
          <a:p>
            <a:pPr marL="285750" indent="-285750" algn="just">
              <a:buFont typeface="Wingdings" panose="05000000000000000000" pitchFamily="2" charset="2"/>
              <a:buChar char="Ø"/>
            </a:pPr>
            <a:r>
              <a:rPr lang="en-GB" dirty="0">
                <a:latin typeface="Verdana" panose="020B0604030504040204" pitchFamily="34" charset="0"/>
                <a:ea typeface="Verdana" panose="020B0604030504040204" pitchFamily="34" charset="0"/>
                <a:sym typeface="Wingdings" panose="05000000000000000000" pitchFamily="2" charset="2"/>
              </a:rPr>
              <a:t>Critical Discourse Analysis (CDA) </a:t>
            </a:r>
            <a:r>
              <a:rPr lang="en-GB" dirty="0">
                <a:latin typeface="Verdana" panose="020B0604030504040204" pitchFamily="34" charset="0"/>
                <a:ea typeface="Verdana" panose="020B0604030504040204" pitchFamily="34" charset="0"/>
              </a:rPr>
              <a:t>(</a:t>
            </a:r>
            <a:r>
              <a:rPr lang="en-GB" dirty="0" err="1">
                <a:latin typeface="Verdana" panose="020B0604030504040204" pitchFamily="34" charset="0"/>
                <a:ea typeface="Verdana" panose="020B0604030504040204" pitchFamily="34" charset="0"/>
              </a:rPr>
              <a:t>Fairclough</a:t>
            </a:r>
            <a:r>
              <a:rPr lang="en-GB" dirty="0">
                <a:latin typeface="Verdana" panose="020B0604030504040204" pitchFamily="34" charset="0"/>
                <a:ea typeface="Verdana" panose="020B0604030504040204" pitchFamily="34" charset="0"/>
              </a:rPr>
              <a:t>, 1992)</a:t>
            </a:r>
          </a:p>
          <a:p>
            <a:pPr marL="285750" indent="-285750" algn="just">
              <a:buFont typeface="Wingdings" panose="05000000000000000000" pitchFamily="2" charset="2"/>
              <a:buChar char="Ø"/>
            </a:pPr>
            <a:endParaRPr lang="en-GB" dirty="0">
              <a:latin typeface="Verdana" panose="020B0604030504040204" pitchFamily="34" charset="0"/>
              <a:ea typeface="Verdana" panose="020B0604030504040204" pitchFamily="34" charset="0"/>
            </a:endParaRPr>
          </a:p>
          <a:p>
            <a:pPr marL="285750" indent="-285750" algn="just">
              <a:buFont typeface="Wingdings" panose="05000000000000000000" pitchFamily="2" charset="2"/>
              <a:buChar char="Ø"/>
            </a:pPr>
            <a:r>
              <a:rPr lang="en-GB" dirty="0">
                <a:latin typeface="Verdana" panose="020B0604030504040204" pitchFamily="34" charset="0"/>
                <a:ea typeface="Verdana" panose="020B0604030504040204" pitchFamily="34" charset="0"/>
              </a:rPr>
              <a:t>Social constructivist epistemology</a:t>
            </a:r>
          </a:p>
          <a:p>
            <a:pPr marL="285750" indent="-285750" algn="just">
              <a:buFont typeface="Wingdings" panose="05000000000000000000" pitchFamily="2" charset="2"/>
              <a:buChar char="Ø"/>
            </a:pPr>
            <a:endParaRPr lang="en-GB" dirty="0">
              <a:latin typeface="Verdana" panose="020B0604030504040204" pitchFamily="34" charset="0"/>
              <a:ea typeface="Verdana" panose="020B0604030504040204" pitchFamily="34" charset="0"/>
            </a:endParaRPr>
          </a:p>
          <a:p>
            <a:pPr marL="285750" indent="-285750" algn="just">
              <a:buFont typeface="Wingdings" panose="05000000000000000000" pitchFamily="2" charset="2"/>
              <a:buChar char="Ø"/>
            </a:pPr>
            <a:r>
              <a:rPr lang="en-GB" dirty="0">
                <a:latin typeface="Verdana" panose="020B0604030504040204" pitchFamily="34" charset="0"/>
                <a:ea typeface="Verdana" panose="020B0604030504040204" pitchFamily="34" charset="0"/>
              </a:rPr>
              <a:t>Examine how ‘speakers (…) enter a struggle with other social actors to fix meanings and definitions advantageous to them’ (</a:t>
            </a:r>
            <a:r>
              <a:rPr lang="en-GB" dirty="0" err="1">
                <a:latin typeface="Verdana" panose="020B0604030504040204" pitchFamily="34" charset="0"/>
                <a:ea typeface="Verdana" panose="020B0604030504040204" pitchFamily="34" charset="0"/>
              </a:rPr>
              <a:t>Zanoni</a:t>
            </a:r>
            <a:r>
              <a:rPr lang="en-GB" dirty="0">
                <a:latin typeface="Verdana" panose="020B0604030504040204" pitchFamily="34" charset="0"/>
                <a:ea typeface="Verdana" panose="020B0604030504040204" pitchFamily="34" charset="0"/>
              </a:rPr>
              <a:t> &amp; </a:t>
            </a:r>
            <a:r>
              <a:rPr lang="en-GB" dirty="0" err="1">
                <a:latin typeface="Verdana" panose="020B0604030504040204" pitchFamily="34" charset="0"/>
                <a:ea typeface="Verdana" panose="020B0604030504040204" pitchFamily="34" charset="0"/>
              </a:rPr>
              <a:t>Janssens</a:t>
            </a:r>
            <a:r>
              <a:rPr lang="en-GB" dirty="0">
                <a:latin typeface="Verdana" panose="020B0604030504040204" pitchFamily="34" charset="0"/>
                <a:ea typeface="Verdana" panose="020B0604030504040204" pitchFamily="34" charset="0"/>
              </a:rPr>
              <a:t>, 2018: 173).</a:t>
            </a:r>
          </a:p>
          <a:p>
            <a:pPr marL="285750" indent="-285750" algn="just">
              <a:buFont typeface="Wingdings" panose="05000000000000000000" pitchFamily="2" charset="2"/>
              <a:buChar char="Ø"/>
            </a:pPr>
            <a:endParaRPr lang="en-GB" dirty="0">
              <a:latin typeface="Verdana" panose="020B0604030504040204" pitchFamily="34" charset="0"/>
              <a:ea typeface="Verdana" panose="020B0604030504040204" pitchFamily="34" charset="0"/>
            </a:endParaRPr>
          </a:p>
          <a:p>
            <a:pPr marL="285750" indent="-285750" algn="just">
              <a:buFont typeface="Wingdings" panose="05000000000000000000" pitchFamily="2" charset="2"/>
              <a:buChar char="Ø"/>
            </a:pPr>
            <a:r>
              <a:rPr lang="en-GB" dirty="0">
                <a:latin typeface="Verdana" panose="020B0604030504040204" pitchFamily="34" charset="0"/>
                <a:ea typeface="Verdana" panose="020B0604030504040204" pitchFamily="34" charset="0"/>
              </a:rPr>
              <a:t>‘The practice of discourse “rules in” certain ways of talking about objects and subjects that are deemed as acceptable, legitimate and intelligible’ (Grant, </a:t>
            </a:r>
            <a:r>
              <a:rPr lang="en-GB" dirty="0" err="1">
                <a:latin typeface="Verdana" panose="020B0604030504040204" pitchFamily="34" charset="0"/>
                <a:ea typeface="Verdana" panose="020B0604030504040204" pitchFamily="34" charset="0"/>
              </a:rPr>
              <a:t>Iedema</a:t>
            </a:r>
            <a:r>
              <a:rPr lang="en-GB" dirty="0">
                <a:latin typeface="Verdana" panose="020B0604030504040204" pitchFamily="34" charset="0"/>
                <a:ea typeface="Verdana" panose="020B0604030504040204" pitchFamily="34" charset="0"/>
              </a:rPr>
              <a:t> &amp; </a:t>
            </a:r>
            <a:r>
              <a:rPr lang="en-GB" dirty="0" err="1">
                <a:latin typeface="Verdana" panose="020B0604030504040204" pitchFamily="34" charset="0"/>
                <a:ea typeface="Verdana" panose="020B0604030504040204" pitchFamily="34" charset="0"/>
              </a:rPr>
              <a:t>Oswick</a:t>
            </a:r>
            <a:r>
              <a:rPr lang="en-GB" dirty="0">
                <a:latin typeface="Verdana" panose="020B0604030504040204" pitchFamily="34" charset="0"/>
                <a:ea typeface="Verdana" panose="020B0604030504040204" pitchFamily="34" charset="0"/>
              </a:rPr>
              <a:t>, 2011: 216)</a:t>
            </a:r>
            <a:endParaRPr lang="en-GB" dirty="0">
              <a:latin typeface="Verdana" panose="020B0604030504040204" pitchFamily="34" charset="0"/>
              <a:ea typeface="Verdana" panose="020B0604030504040204" pitchFamily="34" charset="0"/>
              <a:sym typeface="Wingdings" panose="05000000000000000000" pitchFamily="2" charset="2"/>
            </a:endParaRPr>
          </a:p>
          <a:p>
            <a:endParaRPr lang="en-GB" dirty="0"/>
          </a:p>
          <a:p>
            <a:endParaRPr lang="en-GB" dirty="0"/>
          </a:p>
          <a:p>
            <a:endParaRPr lang="en-GB" dirty="0">
              <a:latin typeface="Verdana" panose="020B0604030504040204" pitchFamily="34" charset="0"/>
              <a:ea typeface="Verdana" panose="020B0604030504040204" pitchFamily="34" charset="0"/>
            </a:endParaRPr>
          </a:p>
          <a:p>
            <a:endParaRPr lang="en-GB" dirty="0">
              <a:latin typeface="Verdana" panose="020B0604030504040204" pitchFamily="34" charset="0"/>
              <a:ea typeface="Verdana" panose="020B0604030504040204" pitchFamily="34" charset="0"/>
            </a:endParaRPr>
          </a:p>
          <a:p>
            <a:endParaRPr lang="en-GB" dirty="0">
              <a:latin typeface="Verdana" panose="020B0604030504040204" pitchFamily="34" charset="0"/>
              <a:ea typeface="Verdana" panose="020B0604030504040204" pitchFamily="34" charset="0"/>
            </a:endParaRPr>
          </a:p>
          <a:p>
            <a:endParaRPr lang="en-GB" dirty="0">
              <a:latin typeface="Verdana" panose="020B0604030504040204" pitchFamily="34" charset="0"/>
              <a:ea typeface="Verdana" panose="020B0604030504040204" pitchFamily="34" charset="0"/>
            </a:endParaRPr>
          </a:p>
          <a:p>
            <a:endParaRPr lang="en-GB" b="1" dirty="0">
              <a:latin typeface="Verdana" panose="020B0604030504040204" pitchFamily="34" charset="0"/>
              <a:ea typeface="Verdana" panose="020B0604030504040204" pitchFamily="34" charset="0"/>
            </a:endParaRPr>
          </a:p>
          <a:p>
            <a:endParaRPr lang="en-GB" dirty="0">
              <a:latin typeface="Verdana" panose="020B0604030504040204" pitchFamily="34" charset="0"/>
              <a:ea typeface="Verdana" panose="020B0604030504040204" pitchFamily="34" charset="0"/>
              <a:sym typeface="Wingdings" panose="05000000000000000000" pitchFamily="2" charset="2"/>
            </a:endParaRPr>
          </a:p>
          <a:p>
            <a:endParaRPr lang="en-GB" dirty="0">
              <a:latin typeface="Verdana" panose="020B0604030504040204" pitchFamily="34" charset="0"/>
              <a:ea typeface="Verdana" panose="020B0604030504040204" pitchFamily="34" charset="0"/>
              <a:sym typeface="Wingdings" panose="05000000000000000000" pitchFamily="2" charset="2"/>
            </a:endParaRPr>
          </a:p>
          <a:p>
            <a:endParaRPr lang="en-GB"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endParaRPr lang="en-GB"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45414622"/>
      </p:ext>
    </p:extLst>
  </p:cSld>
  <p:clrMapOvr>
    <a:masterClrMapping/>
  </p:clrMapOvr>
  <mc:AlternateContent xmlns:mc="http://schemas.openxmlformats.org/markup-compatibility/2006" xmlns:p14="http://schemas.microsoft.com/office/powerpoint/2010/main">
    <mc:Choice Requires="p14">
      <p:transition spd="slow" p14:dur="2000" advTm="183578"/>
    </mc:Choice>
    <mc:Fallback xmlns="">
      <p:transition spd="slow" advTm="18357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5309" y="137652"/>
            <a:ext cx="8292662" cy="894735"/>
          </a:xfrm>
          <a:prstGeom prst="rect">
            <a:avLst/>
          </a:prstGeom>
          <a:noFill/>
          <a:ln>
            <a:noFill/>
          </a:ln>
        </p:spPr>
        <p:txBody>
          <a:bodyPr vert="horz" wrap="square" lIns="91440" tIns="45720" rIns="91440" bIns="45720" numCol="1" anchor="ctr" anchorCtr="0" compatLnSpc="1">
            <a:prstTxWarp prst="textNoShape">
              <a:avLst/>
            </a:prstTxWarp>
            <a:normAutofit fontScale="97500"/>
          </a:bodyPr>
          <a:lstStyle>
            <a:lvl1pPr eaLnBrk="1" hangingPunct="1">
              <a:defRPr sz="3200" b="1">
                <a:latin typeface="Verdana" pitchFamily="34" charset="0"/>
                <a:ea typeface="Verdana" pitchFamily="34" charset="0"/>
                <a:cs typeface="Verdana" pitchFamily="34" charset="0"/>
              </a:defRPr>
            </a:lvl1pPr>
            <a:lvl2pPr algn="ctr" eaLnBrk="1" hangingPunct="1">
              <a:defRPr sz="4400">
                <a:latin typeface="Calibri" pitchFamily="34" charset="0"/>
                <a:ea typeface="ＭＳ Ｐゴシック" pitchFamily="-105" charset="-128"/>
                <a:cs typeface="ＭＳ Ｐゴシック" pitchFamily="-105" charset="-128"/>
              </a:defRPr>
            </a:lvl2pPr>
            <a:lvl3pPr algn="ctr" eaLnBrk="1" hangingPunct="1">
              <a:defRPr sz="4400">
                <a:latin typeface="Calibri" pitchFamily="34" charset="0"/>
                <a:ea typeface="ＭＳ Ｐゴシック" pitchFamily="-105" charset="-128"/>
                <a:cs typeface="ＭＳ Ｐゴシック" pitchFamily="-105" charset="-128"/>
              </a:defRPr>
            </a:lvl3pPr>
            <a:lvl4pPr algn="ctr" eaLnBrk="1" hangingPunct="1">
              <a:defRPr sz="4400">
                <a:latin typeface="Calibri" pitchFamily="34" charset="0"/>
                <a:ea typeface="ＭＳ Ｐゴシック" pitchFamily="-105" charset="-128"/>
                <a:cs typeface="ＭＳ Ｐゴシック" pitchFamily="-105" charset="-128"/>
              </a:defRPr>
            </a:lvl4pPr>
            <a:lvl5pPr algn="ctr" eaLnBrk="1" hangingPunct="1">
              <a:defRPr sz="4400">
                <a:latin typeface="Calibri" pitchFamily="34" charset="0"/>
                <a:ea typeface="ＭＳ Ｐゴシック" pitchFamily="-105" charset="-128"/>
                <a:cs typeface="ＭＳ Ｐゴシック" pitchFamily="-105" charset="-128"/>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lang="en-GB" sz="2400" dirty="0"/>
              <a:t>Case</a:t>
            </a:r>
          </a:p>
        </p:txBody>
      </p:sp>
      <p:sp>
        <p:nvSpPr>
          <p:cNvPr id="7" name="TextBox 6"/>
          <p:cNvSpPr txBox="1"/>
          <p:nvPr/>
        </p:nvSpPr>
        <p:spPr>
          <a:xfrm>
            <a:off x="315309" y="784300"/>
            <a:ext cx="8013441" cy="3416320"/>
          </a:xfrm>
          <a:prstGeom prst="rect">
            <a:avLst/>
          </a:prstGeom>
          <a:noFill/>
        </p:spPr>
        <p:txBody>
          <a:bodyPr wrap="square" rtlCol="0">
            <a:spAutoFit/>
          </a:bodyPr>
          <a:lstStyle/>
          <a:p>
            <a:pPr marL="285750" indent="-285750">
              <a:buFont typeface="Wingdings" panose="05000000000000000000" pitchFamily="2" charset="2"/>
              <a:buChar char="Ø"/>
            </a:pPr>
            <a:endParaRPr lang="en-GB" dirty="0">
              <a:latin typeface="Verdana" panose="020B0604030504040204" pitchFamily="34" charset="0"/>
              <a:ea typeface="Verdana" panose="020B0604030504040204" pitchFamily="34" charset="0"/>
            </a:endParaRPr>
          </a:p>
          <a:p>
            <a:pPr marL="285750" indent="-285750">
              <a:buFont typeface="Wingdings" panose="05000000000000000000" pitchFamily="2" charset="2"/>
              <a:buChar char="Ø"/>
            </a:pPr>
            <a:r>
              <a:rPr lang="en-GB" dirty="0">
                <a:latin typeface="Verdana" panose="020B0604030504040204" pitchFamily="34" charset="0"/>
                <a:ea typeface="Verdana" panose="020B0604030504040204" pitchFamily="34" charset="0"/>
              </a:rPr>
              <a:t>Organisation in the care sector (pseudonym </a:t>
            </a:r>
            <a:r>
              <a:rPr lang="en-GB" dirty="0" err="1">
                <a:latin typeface="Verdana" panose="020B0604030504040204" pitchFamily="34" charset="0"/>
                <a:ea typeface="Verdana" panose="020B0604030504040204" pitchFamily="34" charset="0"/>
              </a:rPr>
              <a:t>CareSupport</a:t>
            </a:r>
            <a:r>
              <a:rPr lang="en-GB" dirty="0">
                <a:latin typeface="Verdana" panose="020B0604030504040204" pitchFamily="34" charset="0"/>
                <a:ea typeface="Verdana" panose="020B0604030504040204" pitchFamily="34" charset="0"/>
              </a:rPr>
              <a:t>) </a:t>
            </a:r>
          </a:p>
          <a:p>
            <a:pPr marL="285750" indent="-285750">
              <a:buFont typeface="Wingdings" panose="05000000000000000000" pitchFamily="2" charset="2"/>
              <a:buChar char="Ø"/>
            </a:pPr>
            <a:endParaRPr lang="en-GB" dirty="0">
              <a:latin typeface="Verdana" panose="020B0604030504040204" pitchFamily="34" charset="0"/>
              <a:ea typeface="Verdana" panose="020B0604030504040204" pitchFamily="34" charset="0"/>
            </a:endParaRPr>
          </a:p>
          <a:p>
            <a:pPr marL="285750" indent="-285750">
              <a:buFont typeface="Wingdings" panose="05000000000000000000" pitchFamily="2" charset="2"/>
              <a:buChar char="Ø"/>
            </a:pPr>
            <a:r>
              <a:rPr lang="en-GB" dirty="0">
                <a:latin typeface="Verdana" panose="020B0604030504040204" pitchFamily="34" charset="0"/>
                <a:ea typeface="Verdana" panose="020B0604030504040204" pitchFamily="34" charset="0"/>
              </a:rPr>
              <a:t>Employs ethnic minority workers to provide clients domestic support at home (mainly cleaning)</a:t>
            </a:r>
          </a:p>
          <a:p>
            <a:pPr marL="285750" indent="-285750">
              <a:buFont typeface="Wingdings" panose="05000000000000000000" pitchFamily="2" charset="2"/>
              <a:buChar char="Ø"/>
            </a:pPr>
            <a:endParaRPr lang="en-GB" dirty="0">
              <a:latin typeface="Verdana" panose="020B0604030504040204" pitchFamily="34" charset="0"/>
              <a:ea typeface="Verdana" panose="020B0604030504040204" pitchFamily="34" charset="0"/>
            </a:endParaRPr>
          </a:p>
          <a:p>
            <a:pPr marL="285750" indent="-285750">
              <a:buFont typeface="Wingdings" panose="05000000000000000000" pitchFamily="2" charset="2"/>
              <a:buChar char="Ø"/>
            </a:pPr>
            <a:r>
              <a:rPr lang="en-GB" dirty="0">
                <a:latin typeface="Verdana" panose="020B0604030504040204" pitchFamily="34" charset="0"/>
                <a:ea typeface="Verdana" panose="020B0604030504040204" pitchFamily="34" charset="0"/>
              </a:rPr>
              <a:t>Context of labour shortage, role of government involvement via service cheques, high demand</a:t>
            </a:r>
          </a:p>
          <a:p>
            <a:pPr marL="285750" indent="-285750">
              <a:buFont typeface="Wingdings" panose="05000000000000000000" pitchFamily="2" charset="2"/>
              <a:buChar char="Ø"/>
            </a:pPr>
            <a:endParaRPr lang="en-GB" dirty="0">
              <a:latin typeface="Verdana" panose="020B0604030504040204" pitchFamily="34" charset="0"/>
              <a:ea typeface="Verdana" panose="020B0604030504040204" pitchFamily="34" charset="0"/>
            </a:endParaRPr>
          </a:p>
          <a:p>
            <a:pPr marL="285750" indent="-285750">
              <a:buFont typeface="Wingdings" panose="05000000000000000000" pitchFamily="2" charset="2"/>
              <a:buChar char="Ø"/>
            </a:pPr>
            <a:r>
              <a:rPr lang="en-GB" dirty="0">
                <a:latin typeface="Verdana" panose="020B0604030504040204" pitchFamily="34" charset="0"/>
                <a:ea typeface="Verdana" panose="020B0604030504040204" pitchFamily="34" charset="0"/>
              </a:rPr>
              <a:t>Client-worker proximity in the daily work environment</a:t>
            </a:r>
          </a:p>
          <a:p>
            <a:pPr marL="285750" indent="-285750">
              <a:buFont typeface="Wingdings" panose="05000000000000000000" pitchFamily="2" charset="2"/>
              <a:buChar char="Ø"/>
            </a:pPr>
            <a:endParaRPr lang="en-GB" dirty="0">
              <a:latin typeface="Verdana" panose="020B0604030504040204" pitchFamily="34" charset="0"/>
              <a:ea typeface="Verdana" panose="020B0604030504040204" pitchFamily="34" charset="0"/>
            </a:endParaRPr>
          </a:p>
          <a:p>
            <a:pPr marL="285750" indent="-285750">
              <a:buFont typeface="Wingdings" panose="05000000000000000000" pitchFamily="2" charset="2"/>
              <a:buChar char="Ø"/>
            </a:pPr>
            <a:endParaRPr lang="en-GB"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9364505"/>
      </p:ext>
    </p:extLst>
  </p:cSld>
  <p:clrMapOvr>
    <a:masterClrMapping/>
  </p:clrMapOvr>
  <mc:AlternateContent xmlns:mc="http://schemas.openxmlformats.org/markup-compatibility/2006" xmlns:p14="http://schemas.microsoft.com/office/powerpoint/2010/main">
    <mc:Choice Requires="p14">
      <p:transition spd="slow" p14:dur="2000" advTm="152615"/>
    </mc:Choice>
    <mc:Fallback xmlns="">
      <p:transition spd="slow" advTm="15261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5311" y="304800"/>
            <a:ext cx="8292662" cy="461665"/>
          </a:xfrm>
          <a:prstGeom prst="rect">
            <a:avLst/>
          </a:prstGeom>
          <a:noFill/>
        </p:spPr>
        <p:txBody>
          <a:bodyPr wrap="square" rtlCol="0">
            <a:spAutoFit/>
          </a:bodyPr>
          <a:lstStyle/>
          <a:p>
            <a:r>
              <a:rPr lang="en-GB" sz="2400" b="1" dirty="0">
                <a:latin typeface="Verdana" panose="020B0604030504040204" pitchFamily="34" charset="0"/>
                <a:ea typeface="Verdana" panose="020B0604030504040204" pitchFamily="34" charset="0"/>
              </a:rPr>
              <a:t>Methodology</a:t>
            </a:r>
          </a:p>
        </p:txBody>
      </p:sp>
      <p:sp>
        <p:nvSpPr>
          <p:cNvPr id="6" name="TextBox 5"/>
          <p:cNvSpPr txBox="1"/>
          <p:nvPr/>
        </p:nvSpPr>
        <p:spPr>
          <a:xfrm>
            <a:off x="315311" y="766465"/>
            <a:ext cx="8433273" cy="3693319"/>
          </a:xfrm>
          <a:prstGeom prst="rect">
            <a:avLst/>
          </a:prstGeom>
          <a:noFill/>
        </p:spPr>
        <p:txBody>
          <a:bodyPr wrap="square" rtlCol="0">
            <a:spAutoFit/>
          </a:bodyPr>
          <a:lstStyle/>
          <a:p>
            <a:endParaRPr lang="en-GB" dirty="0">
              <a:latin typeface="Verdana" panose="020B0604030504040204" pitchFamily="34" charset="0"/>
              <a:ea typeface="Verdana" panose="020B0604030504040204" pitchFamily="34" charset="0"/>
            </a:endParaRPr>
          </a:p>
          <a:p>
            <a:r>
              <a:rPr lang="en-GB" dirty="0">
                <a:latin typeface="Verdana" panose="020B0604030504040204" pitchFamily="34" charset="0"/>
                <a:ea typeface="Verdana" panose="020B0604030504040204" pitchFamily="34" charset="0"/>
              </a:rPr>
              <a:t>Data collection: </a:t>
            </a:r>
          </a:p>
          <a:p>
            <a:pPr marL="742950" lvl="1" indent="-285750">
              <a:buFont typeface="Wingdings" panose="05000000000000000000" pitchFamily="2" charset="2"/>
              <a:buChar char="Ø"/>
            </a:pPr>
            <a:r>
              <a:rPr lang="en-GB" dirty="0">
                <a:latin typeface="Verdana" panose="020B0604030504040204" pitchFamily="34" charset="0"/>
                <a:ea typeface="Verdana" panose="020B0604030504040204" pitchFamily="34" charset="0"/>
              </a:rPr>
              <a:t>68 semi-structured interviews </a:t>
            </a:r>
          </a:p>
          <a:p>
            <a:pPr marL="742950" lvl="1" indent="-285750">
              <a:buFont typeface="Wingdings" panose="05000000000000000000" pitchFamily="2" charset="2"/>
              <a:buChar char="Ø"/>
            </a:pPr>
            <a:r>
              <a:rPr lang="en-GB" dirty="0">
                <a:latin typeface="Verdana" panose="020B0604030504040204" pitchFamily="34" charset="0"/>
                <a:ea typeface="Verdana" panose="020B0604030504040204" pitchFamily="34" charset="0"/>
              </a:rPr>
              <a:t>Analysis of organisational documents </a:t>
            </a:r>
          </a:p>
          <a:p>
            <a:pPr marL="742950" lvl="1" indent="-285750">
              <a:buFont typeface="Wingdings" panose="05000000000000000000" pitchFamily="2" charset="2"/>
              <a:buChar char="Ø"/>
            </a:pPr>
            <a:r>
              <a:rPr lang="en-GB" dirty="0">
                <a:latin typeface="Verdana" panose="020B0604030504040204" pitchFamily="34" charset="0"/>
                <a:ea typeface="Verdana" panose="020B0604030504040204" pitchFamily="34" charset="0"/>
              </a:rPr>
              <a:t>Observations during 4 events</a:t>
            </a:r>
          </a:p>
          <a:p>
            <a:endParaRPr lang="en-GB" dirty="0">
              <a:latin typeface="Verdana" panose="020B0604030504040204" pitchFamily="34" charset="0"/>
              <a:ea typeface="Verdana" panose="020B0604030504040204" pitchFamily="34" charset="0"/>
            </a:endParaRPr>
          </a:p>
          <a:p>
            <a:r>
              <a:rPr lang="en-GB" dirty="0">
                <a:latin typeface="Verdana" panose="020B0604030504040204" pitchFamily="34" charset="0"/>
                <a:ea typeface="Verdana" panose="020B0604030504040204" pitchFamily="34" charset="0"/>
              </a:rPr>
              <a:t>Data analysis:</a:t>
            </a:r>
          </a:p>
          <a:p>
            <a:pPr marL="742950" lvl="1" indent="-285750">
              <a:buFont typeface="Wingdings" panose="05000000000000000000" pitchFamily="2" charset="2"/>
              <a:buChar char="Ø"/>
            </a:pPr>
            <a:r>
              <a:rPr lang="en-GB" dirty="0">
                <a:latin typeface="Verdana" panose="020B0604030504040204" pitchFamily="34" charset="0"/>
                <a:ea typeface="Verdana" panose="020B0604030504040204" pitchFamily="34" charset="0"/>
              </a:rPr>
              <a:t>Critical Discourse Analysis</a:t>
            </a:r>
          </a:p>
          <a:p>
            <a:pPr marL="742950" lvl="1" indent="-285750">
              <a:buFont typeface="Wingdings" panose="05000000000000000000" pitchFamily="2" charset="2"/>
              <a:buChar char="Ø"/>
            </a:pPr>
            <a:r>
              <a:rPr lang="en-GB" dirty="0" err="1">
                <a:latin typeface="Verdana" panose="020B0604030504040204" pitchFamily="34" charset="0"/>
                <a:ea typeface="Verdana" panose="020B0604030504040204" pitchFamily="34" charset="0"/>
              </a:rPr>
              <a:t>Fairclough’s</a:t>
            </a:r>
            <a:r>
              <a:rPr lang="en-GB" dirty="0">
                <a:latin typeface="Verdana" panose="020B0604030504040204" pitchFamily="34" charset="0"/>
                <a:ea typeface="Verdana" panose="020B0604030504040204" pitchFamily="34" charset="0"/>
              </a:rPr>
              <a:t> 1992 social theory of discourse as:</a:t>
            </a:r>
          </a:p>
          <a:p>
            <a:pPr marL="1200150" lvl="2" indent="-285750">
              <a:buFont typeface="Courier New" panose="02070309020205020404" pitchFamily="49" charset="0"/>
              <a:buChar char="o"/>
            </a:pPr>
            <a:r>
              <a:rPr lang="en-GB" dirty="0">
                <a:latin typeface="Verdana" panose="020B0604030504040204" pitchFamily="34" charset="0"/>
                <a:ea typeface="Verdana" panose="020B0604030504040204" pitchFamily="34" charset="0"/>
              </a:rPr>
              <a:t>Text</a:t>
            </a:r>
          </a:p>
          <a:p>
            <a:pPr marL="1200150" lvl="2" indent="-285750">
              <a:buFont typeface="Courier New" panose="02070309020205020404" pitchFamily="49" charset="0"/>
              <a:buChar char="o"/>
            </a:pPr>
            <a:r>
              <a:rPr lang="en-GB" dirty="0">
                <a:latin typeface="Verdana" panose="020B0604030504040204" pitchFamily="34" charset="0"/>
                <a:ea typeface="Verdana" panose="020B0604030504040204" pitchFamily="34" charset="0"/>
              </a:rPr>
              <a:t>Discursive practice</a:t>
            </a:r>
          </a:p>
          <a:p>
            <a:pPr marL="1200150" lvl="2" indent="-285750">
              <a:buFont typeface="Courier New" panose="02070309020205020404" pitchFamily="49" charset="0"/>
              <a:buChar char="o"/>
            </a:pPr>
            <a:r>
              <a:rPr lang="en-GB" dirty="0">
                <a:latin typeface="Verdana" panose="020B0604030504040204" pitchFamily="34" charset="0"/>
                <a:ea typeface="Verdana" panose="020B0604030504040204" pitchFamily="34" charset="0"/>
              </a:rPr>
              <a:t>Social practice</a:t>
            </a:r>
          </a:p>
          <a:p>
            <a:pPr lvl="1"/>
            <a:endParaRPr lang="en-GB"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70114929"/>
      </p:ext>
    </p:extLst>
  </p:cSld>
  <p:clrMapOvr>
    <a:masterClrMapping/>
  </p:clrMapOvr>
  <mc:AlternateContent xmlns:mc="http://schemas.openxmlformats.org/markup-compatibility/2006" xmlns:p14="http://schemas.microsoft.com/office/powerpoint/2010/main">
    <mc:Choice Requires="p14">
      <p:transition spd="slow" p14:dur="2000" advTm="66737"/>
    </mc:Choice>
    <mc:Fallback xmlns="">
      <p:transition spd="slow" advTm="6673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35527" y="629144"/>
            <a:ext cx="3054926" cy="2594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7175" indent="-257175">
              <a:buFont typeface="Arial" panose="020B0604020202020204" pitchFamily="34" charset="0"/>
              <a:buChar char="•"/>
            </a:pPr>
            <a:r>
              <a:rPr lang="en-GB" sz="2000" dirty="0"/>
              <a:t>Ethnic minority worker as victims of client discrimination</a:t>
            </a:r>
          </a:p>
          <a:p>
            <a:pPr marL="257175" indent="-257175">
              <a:buFont typeface="Arial" panose="020B0604020202020204" pitchFamily="34" charset="0"/>
              <a:buChar char="•"/>
            </a:pPr>
            <a:r>
              <a:rPr lang="en-GB" sz="2000" dirty="0"/>
              <a:t>Clients as discriminators of ethnic minority workers</a:t>
            </a:r>
          </a:p>
          <a:p>
            <a:pPr marL="214313" indent="-214313">
              <a:buFont typeface="Arial" panose="020B0604020202020204" pitchFamily="34" charset="0"/>
              <a:buChar char="•"/>
            </a:pPr>
            <a:r>
              <a:rPr lang="en-GB" sz="2000" dirty="0" err="1"/>
              <a:t>CareSupport</a:t>
            </a:r>
            <a:r>
              <a:rPr lang="en-GB" sz="2000" dirty="0"/>
              <a:t> as protector of discriminated workers</a:t>
            </a:r>
          </a:p>
        </p:txBody>
      </p:sp>
      <p:sp>
        <p:nvSpPr>
          <p:cNvPr id="17" name="Rectangle 16"/>
          <p:cNvSpPr/>
          <p:nvPr/>
        </p:nvSpPr>
        <p:spPr>
          <a:xfrm>
            <a:off x="3352798" y="629145"/>
            <a:ext cx="2396838" cy="2594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700" dirty="0"/>
              <a:t>Discourse of no compromise</a:t>
            </a:r>
            <a:endParaRPr lang="en-GB" sz="2700" dirty="0">
              <a:solidFill>
                <a:srgbClr val="FF0000"/>
              </a:solidFill>
            </a:endParaRPr>
          </a:p>
          <a:p>
            <a:pPr algn="ctr"/>
            <a:endParaRPr lang="en-GB" dirty="0"/>
          </a:p>
        </p:txBody>
      </p:sp>
      <p:sp>
        <p:nvSpPr>
          <p:cNvPr id="19" name="Rectangle 18"/>
          <p:cNvSpPr/>
          <p:nvPr/>
        </p:nvSpPr>
        <p:spPr>
          <a:xfrm>
            <a:off x="235527" y="201384"/>
            <a:ext cx="3054926" cy="33250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100" b="1" dirty="0"/>
              <a:t>Subject position</a:t>
            </a:r>
          </a:p>
        </p:txBody>
      </p:sp>
      <p:sp>
        <p:nvSpPr>
          <p:cNvPr id="20" name="Rectangle 19"/>
          <p:cNvSpPr/>
          <p:nvPr/>
        </p:nvSpPr>
        <p:spPr>
          <a:xfrm>
            <a:off x="3387434" y="201384"/>
            <a:ext cx="2362202" cy="33250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t>Order(s) of discourse</a:t>
            </a:r>
          </a:p>
        </p:txBody>
      </p:sp>
      <p:sp>
        <p:nvSpPr>
          <p:cNvPr id="28" name="Rectangle 27"/>
          <p:cNvSpPr/>
          <p:nvPr/>
        </p:nvSpPr>
        <p:spPr>
          <a:xfrm>
            <a:off x="242953" y="3877937"/>
            <a:ext cx="8614609" cy="20381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2700" dirty="0"/>
              <a:t>‘I have a black lady […] who was threatened. […] [The client] was like: “Don’t stand against that wall, because you might leave black marks.” In such situation, </a:t>
            </a:r>
            <a:r>
              <a:rPr lang="en-GB" sz="2700" dirty="0" err="1"/>
              <a:t>CareSupport</a:t>
            </a:r>
            <a:r>
              <a:rPr lang="en-GB" sz="2700" dirty="0"/>
              <a:t> clearly says: “Ok, we won’t come back here!”’ (Trainer 3). </a:t>
            </a:r>
          </a:p>
        </p:txBody>
      </p:sp>
      <p:sp>
        <p:nvSpPr>
          <p:cNvPr id="29" name="Rectangle 28"/>
          <p:cNvSpPr/>
          <p:nvPr/>
        </p:nvSpPr>
        <p:spPr>
          <a:xfrm>
            <a:off x="242953" y="3344814"/>
            <a:ext cx="8614609" cy="41193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b="1" dirty="0"/>
              <a:t>Text</a:t>
            </a:r>
            <a:endParaRPr lang="en-GB" b="1" dirty="0"/>
          </a:p>
        </p:txBody>
      </p:sp>
      <p:sp>
        <p:nvSpPr>
          <p:cNvPr id="8" name="Rectangle 7"/>
          <p:cNvSpPr/>
          <p:nvPr/>
        </p:nvSpPr>
        <p:spPr>
          <a:xfrm>
            <a:off x="5846618" y="201383"/>
            <a:ext cx="3010944" cy="3325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t>Social Practice</a:t>
            </a:r>
          </a:p>
        </p:txBody>
      </p:sp>
      <p:sp>
        <p:nvSpPr>
          <p:cNvPr id="9" name="Rectangle 8"/>
          <p:cNvSpPr/>
          <p:nvPr/>
        </p:nvSpPr>
        <p:spPr>
          <a:xfrm>
            <a:off x="5860473" y="629145"/>
            <a:ext cx="2997090" cy="2594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700" dirty="0"/>
              <a:t>Not serving discriminating clients</a:t>
            </a:r>
            <a:endParaRPr lang="en-GB" sz="2700" dirty="0">
              <a:solidFill>
                <a:srgbClr val="FF0000"/>
              </a:solidFill>
            </a:endParaRPr>
          </a:p>
          <a:p>
            <a:pPr algn="ctr"/>
            <a:endParaRPr lang="en-GB" dirty="0"/>
          </a:p>
        </p:txBody>
      </p:sp>
    </p:spTree>
    <p:extLst>
      <p:ext uri="{BB962C8B-B14F-4D97-AF65-F5344CB8AC3E}">
        <p14:creationId xmlns:p14="http://schemas.microsoft.com/office/powerpoint/2010/main" val="3926491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35527" y="629144"/>
            <a:ext cx="3587326" cy="2918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7175" indent="-257175">
              <a:buFont typeface="Arial" panose="020B0604020202020204" pitchFamily="34" charset="0"/>
              <a:buChar char="•"/>
            </a:pPr>
            <a:r>
              <a:rPr lang="en-GB" sz="2000" dirty="0" err="1"/>
              <a:t>CareSupport</a:t>
            </a:r>
            <a:r>
              <a:rPr lang="en-GB" sz="2000" dirty="0"/>
              <a:t> as fair judge of what discrimination is</a:t>
            </a:r>
          </a:p>
          <a:p>
            <a:pPr marL="257175" indent="-257175">
              <a:buFont typeface="Arial" panose="020B0604020202020204" pitchFamily="34" charset="0"/>
              <a:buChar char="•"/>
            </a:pPr>
            <a:r>
              <a:rPr lang="en-GB" sz="2000" dirty="0"/>
              <a:t>Ethnic minority workers as potential victims of client discrimination, </a:t>
            </a:r>
            <a:r>
              <a:rPr lang="en-GB" sz="2000" b="1" dirty="0"/>
              <a:t>or</a:t>
            </a:r>
            <a:r>
              <a:rPr lang="en-GB" sz="2000" dirty="0"/>
              <a:t> as potential incompetent workers</a:t>
            </a:r>
          </a:p>
          <a:p>
            <a:pPr marL="257175" indent="-257175">
              <a:buFont typeface="Arial" panose="020B0604020202020204" pitchFamily="34" charset="0"/>
              <a:buChar char="•"/>
            </a:pPr>
            <a:r>
              <a:rPr lang="en-GB" sz="2000" dirty="0"/>
              <a:t>Clients as potential discriminators, </a:t>
            </a:r>
            <a:r>
              <a:rPr lang="en-GB" sz="2000" b="1" dirty="0"/>
              <a:t>or</a:t>
            </a:r>
            <a:r>
              <a:rPr lang="en-GB" sz="2000" dirty="0"/>
              <a:t> as victims of worker incompetence</a:t>
            </a:r>
          </a:p>
        </p:txBody>
      </p:sp>
      <p:sp>
        <p:nvSpPr>
          <p:cNvPr id="17" name="Rectangle 16"/>
          <p:cNvSpPr/>
          <p:nvPr/>
        </p:nvSpPr>
        <p:spPr>
          <a:xfrm>
            <a:off x="3922004" y="629145"/>
            <a:ext cx="2368627" cy="2918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700" dirty="0"/>
              <a:t>Discourse of subtle discrimination, discourse of competence</a:t>
            </a:r>
            <a:endParaRPr lang="en-GB" sz="2700" dirty="0">
              <a:solidFill>
                <a:srgbClr val="FF0000"/>
              </a:solidFill>
            </a:endParaRPr>
          </a:p>
          <a:p>
            <a:pPr algn="ctr"/>
            <a:endParaRPr lang="en-GB" dirty="0"/>
          </a:p>
        </p:txBody>
      </p:sp>
      <p:sp>
        <p:nvSpPr>
          <p:cNvPr id="19" name="Rectangle 18"/>
          <p:cNvSpPr/>
          <p:nvPr/>
        </p:nvSpPr>
        <p:spPr>
          <a:xfrm>
            <a:off x="235527" y="201384"/>
            <a:ext cx="3587326" cy="32876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100" b="1" dirty="0"/>
              <a:t>Subject position</a:t>
            </a:r>
          </a:p>
        </p:txBody>
      </p:sp>
      <p:sp>
        <p:nvSpPr>
          <p:cNvPr id="20" name="Rectangle 19"/>
          <p:cNvSpPr/>
          <p:nvPr/>
        </p:nvSpPr>
        <p:spPr>
          <a:xfrm>
            <a:off x="3922004" y="197636"/>
            <a:ext cx="2362202" cy="33250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t>Order(s) of discourse</a:t>
            </a:r>
          </a:p>
        </p:txBody>
      </p:sp>
      <p:sp>
        <p:nvSpPr>
          <p:cNvPr id="28" name="Rectangle 27"/>
          <p:cNvSpPr/>
          <p:nvPr/>
        </p:nvSpPr>
        <p:spPr>
          <a:xfrm>
            <a:off x="242953" y="4157367"/>
            <a:ext cx="8614609" cy="2119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dirty="0">
                <a:latin typeface="Verdana" panose="020B0604030504040204" pitchFamily="34" charset="0"/>
                <a:ea typeface="Verdana" panose="020B0604030504040204" pitchFamily="34" charset="0"/>
              </a:rPr>
              <a:t>‘Uh, sometimes we notice, that there are difficult clients, who know that they can’t say [that they reject workers on the basis of their ethnicity], so they let them come once, and then they immediately call to say: “Yes, she does not clean as I expected, and I don’t want her.” And very often, we first ask: “Ok, what is it exactly that dissatisfies you?” and then we also listen to the worker: “How did you experience it? Which tasks did you do? Did it go well?”’ (Coach 1).</a:t>
            </a:r>
          </a:p>
        </p:txBody>
      </p:sp>
      <p:sp>
        <p:nvSpPr>
          <p:cNvPr id="29" name="Rectangle 28"/>
          <p:cNvSpPr/>
          <p:nvPr/>
        </p:nvSpPr>
        <p:spPr>
          <a:xfrm>
            <a:off x="235527" y="3646430"/>
            <a:ext cx="8614609" cy="41193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b="1" dirty="0"/>
              <a:t>Text</a:t>
            </a:r>
            <a:endParaRPr lang="en-GB" b="1" dirty="0"/>
          </a:p>
        </p:txBody>
      </p:sp>
      <p:sp>
        <p:nvSpPr>
          <p:cNvPr id="8" name="Rectangle 7"/>
          <p:cNvSpPr/>
          <p:nvPr/>
        </p:nvSpPr>
        <p:spPr>
          <a:xfrm>
            <a:off x="6422832" y="201383"/>
            <a:ext cx="2434729" cy="32876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t>Social Practice</a:t>
            </a:r>
          </a:p>
        </p:txBody>
      </p:sp>
      <p:sp>
        <p:nvSpPr>
          <p:cNvPr id="9" name="Rectangle 8"/>
          <p:cNvSpPr/>
          <p:nvPr/>
        </p:nvSpPr>
        <p:spPr>
          <a:xfrm>
            <a:off x="6422833" y="629145"/>
            <a:ext cx="2434729" cy="2918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700" dirty="0"/>
              <a:t>Verifying whether clients discriminate, or whether workers are incompetence</a:t>
            </a:r>
            <a:endParaRPr lang="en-GB" sz="2700" dirty="0">
              <a:solidFill>
                <a:srgbClr val="FF0000"/>
              </a:solidFill>
            </a:endParaRPr>
          </a:p>
          <a:p>
            <a:pPr algn="ctr"/>
            <a:endParaRPr lang="en-GB" dirty="0"/>
          </a:p>
        </p:txBody>
      </p:sp>
    </p:spTree>
    <p:extLst>
      <p:ext uri="{BB962C8B-B14F-4D97-AF65-F5344CB8AC3E}">
        <p14:creationId xmlns:p14="http://schemas.microsoft.com/office/powerpoint/2010/main" val="825436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35527" y="629144"/>
            <a:ext cx="3054926" cy="2594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7175" indent="-257175">
              <a:buFont typeface="Arial" panose="020B0604020202020204" pitchFamily="34" charset="0"/>
              <a:buChar char="•"/>
            </a:pPr>
            <a:r>
              <a:rPr lang="en-GB" sz="2000" dirty="0" err="1"/>
              <a:t>CareSupport</a:t>
            </a:r>
            <a:r>
              <a:rPr lang="en-GB" sz="2000" dirty="0"/>
              <a:t> as fair judge of what discrimination is</a:t>
            </a:r>
          </a:p>
          <a:p>
            <a:pPr marL="257175" indent="-257175">
              <a:buFont typeface="Arial" panose="020B0604020202020204" pitchFamily="34" charset="0"/>
              <a:buChar char="•"/>
            </a:pPr>
            <a:r>
              <a:rPr lang="en-GB" sz="2000" dirty="0"/>
              <a:t>Ethnic minority workers as potentially unqualified workers</a:t>
            </a:r>
          </a:p>
          <a:p>
            <a:pPr marL="214313" indent="-214313">
              <a:buFont typeface="Arial" panose="020B0604020202020204" pitchFamily="34" charset="0"/>
              <a:buChar char="•"/>
            </a:pPr>
            <a:r>
              <a:rPr lang="en-GB" sz="2000" dirty="0"/>
              <a:t>Clients as potential victims of worker incompetence</a:t>
            </a:r>
          </a:p>
        </p:txBody>
      </p:sp>
      <p:sp>
        <p:nvSpPr>
          <p:cNvPr id="17" name="Rectangle 16"/>
          <p:cNvSpPr/>
          <p:nvPr/>
        </p:nvSpPr>
        <p:spPr>
          <a:xfrm>
            <a:off x="3352798" y="629145"/>
            <a:ext cx="2396838" cy="2594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700" dirty="0"/>
              <a:t>Discourse of the reasonable employer</a:t>
            </a:r>
            <a:endParaRPr lang="en-GB" sz="2700" dirty="0">
              <a:solidFill>
                <a:srgbClr val="FF0000"/>
              </a:solidFill>
            </a:endParaRPr>
          </a:p>
          <a:p>
            <a:pPr algn="ctr"/>
            <a:endParaRPr lang="en-GB" dirty="0"/>
          </a:p>
        </p:txBody>
      </p:sp>
      <p:sp>
        <p:nvSpPr>
          <p:cNvPr id="19" name="Rectangle 18"/>
          <p:cNvSpPr/>
          <p:nvPr/>
        </p:nvSpPr>
        <p:spPr>
          <a:xfrm>
            <a:off x="235527" y="201384"/>
            <a:ext cx="3054926" cy="33250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100" b="1" dirty="0"/>
              <a:t>Subject position</a:t>
            </a:r>
          </a:p>
        </p:txBody>
      </p:sp>
      <p:sp>
        <p:nvSpPr>
          <p:cNvPr id="20" name="Rectangle 19"/>
          <p:cNvSpPr/>
          <p:nvPr/>
        </p:nvSpPr>
        <p:spPr>
          <a:xfrm>
            <a:off x="3387434" y="201384"/>
            <a:ext cx="2362202" cy="33250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t>Order(s) of discourse</a:t>
            </a:r>
          </a:p>
        </p:txBody>
      </p:sp>
      <p:sp>
        <p:nvSpPr>
          <p:cNvPr id="28" name="Rectangle 27"/>
          <p:cNvSpPr/>
          <p:nvPr/>
        </p:nvSpPr>
        <p:spPr>
          <a:xfrm>
            <a:off x="242953" y="3877937"/>
            <a:ext cx="8614609" cy="20381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dirty="0">
                <a:latin typeface="Verdana" panose="020B0604030504040204" pitchFamily="34" charset="0"/>
                <a:ea typeface="Verdana" panose="020B0604030504040204" pitchFamily="34" charset="0"/>
              </a:rPr>
              <a:t>There was a Slovak lady, who didn’t speak Dutch. Her work was OK, but there were communication issues. For example, when she had to replace someone, she ended up not going to work because she didn’t understand what was expected from her. So we initiated extra support for her, and we told her: ‘Look, you have to work on your Dutch language skills. As your employer, we have the right to demand this from you’ (Manager 1). </a:t>
            </a:r>
          </a:p>
        </p:txBody>
      </p:sp>
      <p:sp>
        <p:nvSpPr>
          <p:cNvPr id="29" name="Rectangle 28"/>
          <p:cNvSpPr/>
          <p:nvPr/>
        </p:nvSpPr>
        <p:spPr>
          <a:xfrm>
            <a:off x="242953" y="3344814"/>
            <a:ext cx="8614609" cy="41193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b="1" dirty="0"/>
              <a:t>Text</a:t>
            </a:r>
            <a:endParaRPr lang="en-GB" b="1" dirty="0"/>
          </a:p>
        </p:txBody>
      </p:sp>
      <p:sp>
        <p:nvSpPr>
          <p:cNvPr id="8" name="Rectangle 7"/>
          <p:cNvSpPr/>
          <p:nvPr/>
        </p:nvSpPr>
        <p:spPr>
          <a:xfrm>
            <a:off x="5846618" y="201383"/>
            <a:ext cx="3010944" cy="3325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t>Social Practice</a:t>
            </a:r>
          </a:p>
        </p:txBody>
      </p:sp>
      <p:sp>
        <p:nvSpPr>
          <p:cNvPr id="9" name="Rectangle 8"/>
          <p:cNvSpPr/>
          <p:nvPr/>
        </p:nvSpPr>
        <p:spPr>
          <a:xfrm>
            <a:off x="5860473" y="629145"/>
            <a:ext cx="2997090" cy="2594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700" dirty="0"/>
              <a:t>Demanding workers to learn Dutch</a:t>
            </a:r>
            <a:endParaRPr lang="en-GB" sz="2700" dirty="0">
              <a:solidFill>
                <a:srgbClr val="FF0000"/>
              </a:solidFill>
            </a:endParaRPr>
          </a:p>
          <a:p>
            <a:pPr algn="ctr"/>
            <a:endParaRPr lang="en-GB" dirty="0"/>
          </a:p>
        </p:txBody>
      </p:sp>
    </p:spTree>
    <p:extLst>
      <p:ext uri="{BB962C8B-B14F-4D97-AF65-F5344CB8AC3E}">
        <p14:creationId xmlns:p14="http://schemas.microsoft.com/office/powerpoint/2010/main" val="2848971588"/>
      </p:ext>
    </p:extLst>
  </p:cSld>
  <p:clrMapOvr>
    <a:masterClrMapping/>
  </p:clrMapOvr>
</p:sld>
</file>

<file path=ppt/theme/theme1.xml><?xml version="1.0" encoding="utf-8"?>
<a:theme xmlns:a="http://schemas.openxmlformats.org/drawingml/2006/main" name="bew e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ew eng" id="{DFC363D4-1A21-4F6F-A3D4-1A5C18BF4703}" vid="{24B22DE2-4746-4F23-8833-493BA33EC5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bew eng</Template>
  <TotalTime>3731</TotalTime>
  <Words>1761</Words>
  <Application>Microsoft Office PowerPoint</Application>
  <PresentationFormat>On-screen Show (4:3)</PresentationFormat>
  <Paragraphs>156</Paragraphs>
  <Slides>14</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Calibri</vt:lpstr>
      <vt:lpstr>Courier New</vt:lpstr>
      <vt:lpstr>Verdana</vt:lpstr>
      <vt:lpstr>Wingdings</vt:lpstr>
      <vt:lpstr>bew eng</vt:lpstr>
      <vt:lpstr>Shifting power relations in a context of labour shortage: a critical discourse analysis of the struggle between employer and clients over ethnic minority workers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Disabling organizational spaces:  Exploring the role of material organizational environments in disadvantaging employees with disabilities</dc:title>
  <dc:creator>VAN LAER Koen</dc:creator>
  <cp:lastModifiedBy>THEUNISSEN Anne</cp:lastModifiedBy>
  <cp:revision>281</cp:revision>
  <cp:lastPrinted>2018-09-10T19:53:58Z</cp:lastPrinted>
  <dcterms:created xsi:type="dcterms:W3CDTF">2017-04-05T09:21:43Z</dcterms:created>
  <dcterms:modified xsi:type="dcterms:W3CDTF">2019-12-23T13:35:37Z</dcterms:modified>
</cp:coreProperties>
</file>