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20"/>
  </p:notesMasterIdLst>
  <p:handoutMasterIdLst>
    <p:handoutMasterId r:id="rId21"/>
  </p:handoutMasterIdLst>
  <p:sldIdLst>
    <p:sldId id="325" r:id="rId2"/>
    <p:sldId id="351" r:id="rId3"/>
    <p:sldId id="349" r:id="rId4"/>
    <p:sldId id="350" r:id="rId5"/>
    <p:sldId id="330" r:id="rId6"/>
    <p:sldId id="346" r:id="rId7"/>
    <p:sldId id="343" r:id="rId8"/>
    <p:sldId id="333" r:id="rId9"/>
    <p:sldId id="345" r:id="rId10"/>
    <p:sldId id="335" r:id="rId11"/>
    <p:sldId id="339" r:id="rId12"/>
    <p:sldId id="347" r:id="rId13"/>
    <p:sldId id="344" r:id="rId14"/>
    <p:sldId id="338" r:id="rId15"/>
    <p:sldId id="340" r:id="rId16"/>
    <p:sldId id="341" r:id="rId17"/>
    <p:sldId id="348" r:id="rId18"/>
    <p:sldId id="329" r:id="rId19"/>
  </p:sldIdLst>
  <p:sldSz cx="12192000" cy="6858000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hi Anna" initials="BA" lastIdx="1" clrIdx="0">
    <p:extLst>
      <p:ext uri="{19B8F6BF-5375-455C-9EA6-DF929625EA0E}">
        <p15:presenceInfo xmlns:p15="http://schemas.microsoft.com/office/powerpoint/2012/main" userId="S-1-5-21-2143564435-1125984783-857296014-37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9FF"/>
    <a:srgbClr val="0309FB"/>
    <a:srgbClr val="2C0579"/>
    <a:srgbClr val="B60823"/>
    <a:srgbClr val="FF3333"/>
    <a:srgbClr val="FF0000"/>
    <a:srgbClr val="007DC3"/>
    <a:srgbClr val="5C81CE"/>
    <a:srgbClr val="FFFFFF"/>
    <a:srgbClr val="957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58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F-4286-AFDF-1ECF58BC443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F-4286-AFDF-1ECF58BC44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0.11764705882352941</c:v>
                </c:pt>
                <c:pt idx="1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F-4286-AFDF-1ECF58BC4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A8-43B3-8288-6C99EB4AFB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A8-43B3-8288-6C99EB4AFB8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A8-43B3-8288-6C99EB4AFB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A8-43B3-8288-6C99EB4AFB8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A8-43B3-8288-6C99EB4AFB8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A8-43B3-8288-6C99EB4AFB83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A8-43B3-8288-6C99EB4AFB83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A8-43B3-8288-6C99EB4AFB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0.70588235294117652</c:v>
                </c:pt>
                <c:pt idx="1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A8-43B3-8288-6C99EB4A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66-4994-9551-A9A3D2D1093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66-4994-9551-A9A3D2D1093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66-4994-9551-A9A3D2D1093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66-4994-9551-A9A3D2D1093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66-4994-9551-A9A3D2D1093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66-4994-9551-A9A3D2D1093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66-4994-9551-A9A3D2D1093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66-4994-9551-A9A3D2D109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0.82352941176470584</c:v>
                </c:pt>
                <c:pt idx="1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66-4994-9551-A9A3D2D10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1-46A6-872D-C610ED64F86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1-46A6-872D-C610ED64F86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11-46A6-872D-C610ED64F86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11-46A6-872D-C610ED64F86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11-46A6-872D-C610ED64F86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11-46A6-872D-C610ED64F867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11-46A6-872D-C610ED64F86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11-46A6-872D-C610ED64F86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0.88235294117647056</c:v>
                </c:pt>
                <c:pt idx="1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11-46A6-872D-C610ED64F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5-47A9-A937-2BEF6363D26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5-47A9-A937-2BEF6363D26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5-47A9-A937-2BEF6363D26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E5-47A9-A937-2BEF6363D26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E5-47A9-A937-2BEF6363D26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E5-47A9-A937-2BEF6363D26D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E5-47A9-A937-2BEF6363D26D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E5-47A9-A937-2BEF6363D2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0.94117647058823528</c:v>
                </c:pt>
                <c:pt idx="1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E5-47A9-A937-2BEF6363D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7-46A3-916D-8B258B12E45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87-46A3-916D-8B258B12E45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87-46A3-916D-8B258B12E45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87-46A3-916D-8B258B12E45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87-46A3-916D-8B258B12E45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87-46A3-916D-8B258B12E452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87-46A3-916D-8B258B12E452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87-46A3-916D-8B258B12E4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87-46A3-916D-8B258B12E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01-4D60-9AAB-6FB337CAE3B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01-4D60-9AAB-6FB337CAE3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0.17647058823529413</c:v>
                </c:pt>
                <c:pt idx="1">
                  <c:v>0.82352941176470584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01-4D60-9AAB-6FB337CAE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98-4A90-AA14-725410EAFA4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98-4A90-AA14-725410EAFA4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0.23529411764705882</c:v>
                </c:pt>
                <c:pt idx="1">
                  <c:v>0.76470588235294112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98-4A90-AA14-725410EAF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2B-4A7D-8090-5960626313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2B-4A7D-8090-5960626313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0.29411764705882354</c:v>
                </c:pt>
                <c:pt idx="1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5-4B2D-B468-92925D78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3-4BA4-9FA5-93A4ADC579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3-4BA4-9FA5-93A4ADC5799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3-4BA4-9FA5-93A4ADC5799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3-4BA4-9FA5-93A4ADC5799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73-4BA4-9FA5-93A4ADC5799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73-4BA4-9FA5-93A4ADC5799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73-4BA4-9FA5-93A4ADC5799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73-4BA4-9FA5-93A4ADC579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0.35294117647058826</c:v>
                </c:pt>
                <c:pt idx="1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73-4BA4-9FA5-93A4ADC57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4-46EB-A47D-9DD4C4A49A8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C4-46EB-A47D-9DD4C4A49A8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C4-46EB-A47D-9DD4C4A49A8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C4-46EB-A47D-9DD4C4A49A8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C4-46EB-A47D-9DD4C4A49A8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C4-46EB-A47D-9DD4C4A49A8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C4-46EB-A47D-9DD4C4A49A8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C4-46EB-A47D-9DD4C4A49A8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0.47058823529411764</c:v>
                </c:pt>
                <c:pt idx="1">
                  <c:v>0.52941176470588236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C4-46EB-A47D-9DD4C4A49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C-4F5D-A528-292C3F93597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C-4F5D-A528-292C3F93597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7C-4F5D-A528-292C3F93597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C-4F5D-A528-292C3F93597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C-4F5D-A528-292C3F93597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C-4F5D-A528-292C3F93597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C-4F5D-A528-292C3F93597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C-4F5D-A528-292C3F9359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0.52941176470588236</c:v>
                </c:pt>
                <c:pt idx="1">
                  <c:v>0.47058823529411764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A7C-4F5D-A528-292C3F935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0F-40BA-97BC-A49976B30A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0F-40BA-97BC-A49976B30A9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F-40BA-97BC-A49976B30A9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0F-40BA-97BC-A49976B30A9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0F-40BA-97BC-A49976B30A9E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0F-40BA-97BC-A49976B30A9E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0F-40BA-97BC-A49976B30A9E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0F-40BA-97BC-A49976B30A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0.58823529411764708</c:v>
                </c:pt>
                <c:pt idx="1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0F-40BA-97BC-A49976B30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A1-41C8-8724-942824D646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A1-41C8-8724-942824D646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A1-41C8-8724-942824D646B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A1-41C8-8724-942824D646B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A1-41C8-8724-942824D646B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A1-41C8-8724-942824D646B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A1-41C8-8724-942824D646B1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A1-41C8-8724-942824D646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0.6470588235294118</c:v>
                </c:pt>
                <c:pt idx="1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1A1-41C8-8724-942824D64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3038" y="517525"/>
            <a:ext cx="450215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4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5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0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CAL-4: (Centre Antoine Lacassagne-4) melanoma human cells form metastatic site: </a:t>
            </a:r>
            <a:r>
              <a:rPr lang="en-US" dirty="0" smtClean="0">
                <a:effectLst/>
              </a:rPr>
              <a:t>Axillary lymph node</a:t>
            </a:r>
          </a:p>
          <a:p>
            <a:r>
              <a:rPr lang="en-US" baseline="0" dirty="0" smtClean="0">
                <a:effectLst/>
              </a:rPr>
              <a:t>SCC-25: </a:t>
            </a:r>
            <a:r>
              <a:rPr lang="en-US" baseline="0" dirty="0" smtClean="0"/>
              <a:t> Human tongue 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311564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7525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23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4454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855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7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9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9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76" y="2130426"/>
            <a:ext cx="11416857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886200"/>
            <a:ext cx="11446389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4F62BE9F-5BEF-4469-BE2A-24575F8CFC44}" type="datetime1">
              <a:rPr lang="nl-BE" smtClean="0"/>
              <a:t>14/06/2019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5071531" y="6456308"/>
            <a:ext cx="2058389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z="1400" smtClean="0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467834"/>
            <a:ext cx="11439761" cy="50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48317"/>
            <a:ext cx="11431181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EFBB39B-4C80-4F41-A6EA-26C23EEF9A14}" type="datetime1">
              <a:rPr lang="nl-BE" smtClean="0"/>
              <a:t>14/06/2019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522515" y="1054833"/>
            <a:ext cx="1119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5D4C3E93-1621-4144-BBB7-9FE82CDCF899}" type="datetime1">
              <a:rPr lang="nl-BE" smtClean="0"/>
              <a:t>14/06/2019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542" y="541339"/>
            <a:ext cx="1144127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595" y="1443842"/>
            <a:ext cx="1141700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8A34CA3C-7B09-41C7-8A41-891940A98377}" type="datetime1">
              <a:rPr lang="nl-BE" smtClean="0"/>
              <a:t>14/06/2019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9423400" y="6437189"/>
            <a:ext cx="2271563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224459" y="6551107"/>
            <a:ext cx="1967541" cy="15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600" b="0" dirty="0" smtClean="0"/>
              <a:t>© SCK</a:t>
            </a:r>
            <a:r>
              <a:rPr lang="en-GB" sz="600" b="0" dirty="0" smtClean="0">
                <a:sym typeface="Wingdings" pitchFamily="2" charset="2"/>
              </a:rPr>
              <a:t></a:t>
            </a:r>
            <a:r>
              <a:rPr lang="en-GB" sz="600" b="0" dirty="0" smtClean="0"/>
              <a:t>CEN</a:t>
            </a:r>
            <a:r>
              <a:rPr lang="en-GB" sz="600" b="0" baseline="0" dirty="0" smtClean="0"/>
              <a:t>, </a:t>
            </a:r>
            <a:r>
              <a:rPr lang="en-GB" sz="600" b="0" dirty="0" smtClean="0"/>
              <a:t>2018</a:t>
            </a:r>
            <a:endParaRPr lang="en-GB" sz="600" b="0" dirty="0"/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chart" Target="../charts/chart8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hyperlink" Target="mailto:abianchi@sckcen.be" TargetMode="External"/><Relationship Id="rId4" Type="http://schemas.openxmlformats.org/officeDocument/2006/relationships/image" Target="../media/image28.emf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bianchi@sckcen.b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image" Target="../media/image33.jpe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hyperlink" Target="mailto:abianchi@sckcen.be" TargetMode="External"/><Relationship Id="rId4" Type="http://schemas.openxmlformats.org/officeDocument/2006/relationships/chart" Target="../charts/chart12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hyperlink" Target="mailto:abianchi@sckcen.be" TargetMode="Externa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bianchi@sckcen.be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mailto:abianchi@sckcen.b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mailto:abianchi@sckcen.b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hyperlink" Target="mailto:abianchi@sckcen.b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hyperlink" Target="mailto:abianchi@sckcen.be" TargetMode="External"/><Relationship Id="rId5" Type="http://schemas.openxmlformats.org/officeDocument/2006/relationships/image" Target="../media/image13.png"/><Relationship Id="rId10" Type="http://schemas.openxmlformats.org/officeDocument/2006/relationships/chart" Target="../charts/chart4.xm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mailto:abianchi@sckcen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bianchi@sckcen.be" TargetMode="External"/><Relationship Id="rId5" Type="http://schemas.openxmlformats.org/officeDocument/2006/relationships/chart" Target="../charts/char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hyperlink" Target="mailto:abianchi@sckcen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8726" y="353293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en-US" sz="3200" b="1" dirty="0">
                <a:solidFill>
                  <a:srgbClr val="007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 with a sealed mini-TEPC at the SOBP of CATANA</a:t>
            </a:r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900" y="5402496"/>
            <a:ext cx="632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Belgian Nuclear Research Center, SCK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CEN, Boeretang 200, 2400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Belgium</a:t>
            </a:r>
            <a:endParaRPr lang="en-US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Uhasselt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Faculty of Engineering Technology, Campus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Diepenbeek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Agoralaan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3590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Diepenbeek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Belgium</a:t>
            </a:r>
          </a:p>
          <a:p>
            <a:r>
              <a:rPr lang="en-US" sz="11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INFN </a:t>
            </a:r>
            <a:r>
              <a:rPr lang="it-IT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Laboratori Nazionali di Legnaro, Viale dell’università 2, I-35020 Legnaro, Padova, </a:t>
            </a:r>
            <a:r>
              <a:rPr lang="it-IT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1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INFN Laboratori Nazionali del Sud, Via Santa Sofia 62, 95125 Catania, </a:t>
            </a:r>
            <a:r>
              <a:rPr lang="it-IT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47" y="1720112"/>
            <a:ext cx="2301506" cy="155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36" y="2086782"/>
            <a:ext cx="3473013" cy="823175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5"/>
          <a:srcRect b="9866"/>
          <a:stretch/>
        </p:blipFill>
        <p:spPr>
          <a:xfrm>
            <a:off x="1967272" y="1921986"/>
            <a:ext cx="2016292" cy="124907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74" y="4246551"/>
            <a:ext cx="12039599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fr-FR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Bianchi</a:t>
            </a:r>
            <a:r>
              <a:rPr lang="fr-FR" sz="20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Conte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Selva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Colautti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Petringa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A. P. Cirrone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Parisi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Reniers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Vanhavere</a:t>
            </a:r>
            <a:r>
              <a:rPr lang="fr-FR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eaLnBrk="1" fontAlgn="ctr" hangingPunct="1"/>
            <a:endParaRPr lang="fr-FR" sz="2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ctr" hangingPunct="1"/>
            <a:endParaRPr lang="fr-FR" sz="2600" baseline="30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/>
            <a:r>
              <a:rPr lang="en-US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fr-FR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fr-FR" sz="2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A. Bianchi (abianchi@sckcen.be)</a:t>
            </a:r>
            <a:r>
              <a:rPr lang="fr-F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7776613" y="629778"/>
            <a:ext cx="4336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on Radiation Measurements</a:t>
            </a:r>
          </a:p>
          <a:p>
            <a:r>
              <a:rPr lang="en-GB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June 2019</a:t>
            </a:r>
            <a:endParaRPr lang="en-GB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8549"/>
          <a:stretch/>
        </p:blipFill>
        <p:spPr>
          <a:xfrm>
            <a:off x="164767" y="331380"/>
            <a:ext cx="7620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5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01977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LET-High Rate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307050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MeV proton beam of CATANA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 rotWithShape="1">
          <a:blip r:embed="rId3"/>
          <a:srcRect t="5301" r="2996" b="1454"/>
          <a:stretch/>
        </p:blipFill>
        <p:spPr>
          <a:xfrm>
            <a:off x="6130104" y="2357976"/>
            <a:ext cx="6051263" cy="3785935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 rotWithShape="1">
          <a:blip r:embed="rId4"/>
          <a:srcRect t="11947" r="1664"/>
          <a:stretch/>
        </p:blipFill>
        <p:spPr>
          <a:xfrm>
            <a:off x="-19665" y="1628095"/>
            <a:ext cx="6191865" cy="4112870"/>
          </a:xfrm>
          <a:prstGeom prst="rect">
            <a:avLst/>
          </a:prstGeom>
        </p:spPr>
      </p:pic>
      <p:sp>
        <p:nvSpPr>
          <p:cNvPr id="6" name="CasellaDiTesto 8"/>
          <p:cNvSpPr txBox="1"/>
          <p:nvPr/>
        </p:nvSpPr>
        <p:spPr>
          <a:xfrm>
            <a:off x="6606891" y="1823122"/>
            <a:ext cx="534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measurement campaigns 4 months apart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63391814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6"/>
          <p:cNvGrpSpPr/>
          <p:nvPr/>
        </p:nvGrpSpPr>
        <p:grpSpPr>
          <a:xfrm>
            <a:off x="329407" y="929815"/>
            <a:ext cx="11493816" cy="5450447"/>
            <a:chOff x="329407" y="1006015"/>
            <a:chExt cx="11493816" cy="5450447"/>
          </a:xfrm>
        </p:grpSpPr>
        <p:grpSp>
          <p:nvGrpSpPr>
            <p:cNvPr id="4" name="Gruppo 25"/>
            <p:cNvGrpSpPr/>
            <p:nvPr/>
          </p:nvGrpSpPr>
          <p:grpSpPr>
            <a:xfrm>
              <a:off x="8488404" y="1006015"/>
              <a:ext cx="3334819" cy="5450447"/>
              <a:chOff x="8014432" y="1016811"/>
              <a:chExt cx="3334819" cy="5450447"/>
            </a:xfrm>
          </p:grpSpPr>
          <p:pic>
            <p:nvPicPr>
              <p:cNvPr id="11" name="Immagine 5"/>
              <p:cNvPicPr>
                <a:picLocks noChangeAspect="1"/>
              </p:cNvPicPr>
              <p:nvPr/>
            </p:nvPicPr>
            <p:blipFill rotWithShape="1">
              <a:blip r:embed="rId3"/>
              <a:srcRect l="861" t="4498" r="2982" b="1472"/>
              <a:stretch/>
            </p:blipFill>
            <p:spPr>
              <a:xfrm>
                <a:off x="8014432" y="3722063"/>
                <a:ext cx="3298203" cy="2745195"/>
              </a:xfrm>
              <a:prstGeom prst="rect">
                <a:avLst/>
              </a:prstGeom>
            </p:spPr>
          </p:pic>
          <p:pic>
            <p:nvPicPr>
              <p:cNvPr id="12" name="Immagine 19"/>
              <p:cNvPicPr>
                <a:picLocks noChangeAspect="1"/>
              </p:cNvPicPr>
              <p:nvPr/>
            </p:nvPicPr>
            <p:blipFill rotWithShape="1">
              <a:blip r:embed="rId4"/>
              <a:srcRect l="1086" t="4216" r="3611" b="1191"/>
              <a:stretch/>
            </p:blipFill>
            <p:spPr>
              <a:xfrm>
                <a:off x="8014432" y="1016811"/>
                <a:ext cx="3334819" cy="2745195"/>
              </a:xfrm>
              <a:prstGeom prst="rect">
                <a:avLst/>
              </a:prstGeom>
            </p:spPr>
          </p:pic>
        </p:grpSp>
        <p:grpSp>
          <p:nvGrpSpPr>
            <p:cNvPr id="5" name="Gruppo 22"/>
            <p:cNvGrpSpPr/>
            <p:nvPr/>
          </p:nvGrpSpPr>
          <p:grpSpPr>
            <a:xfrm>
              <a:off x="4476000" y="1006015"/>
              <a:ext cx="3294162" cy="5438385"/>
              <a:chOff x="4257913" y="1006015"/>
              <a:chExt cx="3294162" cy="5438385"/>
            </a:xfrm>
          </p:grpSpPr>
          <p:pic>
            <p:nvPicPr>
              <p:cNvPr id="9" name="Immagine 17"/>
              <p:cNvPicPr>
                <a:picLocks noChangeAspect="1"/>
              </p:cNvPicPr>
              <p:nvPr/>
            </p:nvPicPr>
            <p:blipFill rotWithShape="1">
              <a:blip r:embed="rId5"/>
              <a:srcRect l="853" t="4599" r="2775" b="796"/>
              <a:stretch/>
            </p:blipFill>
            <p:spPr>
              <a:xfrm>
                <a:off x="4257913" y="3699205"/>
                <a:ext cx="3285398" cy="2745195"/>
              </a:xfrm>
              <a:prstGeom prst="rect">
                <a:avLst/>
              </a:prstGeom>
            </p:spPr>
          </p:pic>
          <p:pic>
            <p:nvPicPr>
              <p:cNvPr id="10" name="Immagine 20"/>
              <p:cNvPicPr>
                <a:picLocks noChangeAspect="1"/>
              </p:cNvPicPr>
              <p:nvPr/>
            </p:nvPicPr>
            <p:blipFill rotWithShape="1">
              <a:blip r:embed="rId6"/>
              <a:srcRect l="1096" t="4639" r="2863" b="1331"/>
              <a:stretch/>
            </p:blipFill>
            <p:spPr>
              <a:xfrm>
                <a:off x="4257913" y="1006015"/>
                <a:ext cx="3294162" cy="2745195"/>
              </a:xfrm>
              <a:prstGeom prst="rect">
                <a:avLst/>
              </a:prstGeom>
            </p:spPr>
          </p:pic>
        </p:grpSp>
        <p:grpSp>
          <p:nvGrpSpPr>
            <p:cNvPr id="6" name="Gruppo 24"/>
            <p:cNvGrpSpPr/>
            <p:nvPr/>
          </p:nvGrpSpPr>
          <p:grpSpPr>
            <a:xfrm>
              <a:off x="329407" y="1006015"/>
              <a:ext cx="3354793" cy="5449181"/>
              <a:chOff x="357356" y="1006015"/>
              <a:chExt cx="3354793" cy="5449181"/>
            </a:xfrm>
          </p:grpSpPr>
          <p:pic>
            <p:nvPicPr>
              <p:cNvPr id="7" name="Immagine 18"/>
              <p:cNvPicPr>
                <a:picLocks noChangeAspect="1"/>
              </p:cNvPicPr>
              <p:nvPr/>
            </p:nvPicPr>
            <p:blipFill rotWithShape="1">
              <a:blip r:embed="rId7"/>
              <a:srcRect l="979" t="4498" r="3217" b="1050"/>
              <a:stretch/>
            </p:blipFill>
            <p:spPr>
              <a:xfrm>
                <a:off x="357356" y="3710001"/>
                <a:ext cx="3271383" cy="2745195"/>
              </a:xfrm>
              <a:prstGeom prst="rect">
                <a:avLst/>
              </a:prstGeom>
            </p:spPr>
          </p:pic>
          <p:pic>
            <p:nvPicPr>
              <p:cNvPr id="8" name="Immagine 21"/>
              <p:cNvPicPr>
                <a:picLocks noChangeAspect="1"/>
              </p:cNvPicPr>
              <p:nvPr/>
            </p:nvPicPr>
            <p:blipFill rotWithShape="1">
              <a:blip r:embed="rId8"/>
              <a:srcRect l="971" t="4780" r="3725" b="1190"/>
              <a:stretch/>
            </p:blipFill>
            <p:spPr>
              <a:xfrm>
                <a:off x="357356" y="1006015"/>
                <a:ext cx="3354793" cy="2745195"/>
              </a:xfrm>
              <a:prstGeom prst="rect">
                <a:avLst/>
              </a:prstGeom>
            </p:spPr>
          </p:pic>
        </p:grpSp>
      </p:grpSp>
      <p:cxnSp>
        <p:nvCxnSpPr>
          <p:cNvPr id="1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" y="316575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MeV proton beam of CATANA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51608152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1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316882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335" y="1313286"/>
            <a:ext cx="7188796" cy="3039907"/>
            <a:chOff x="345335" y="1313286"/>
            <a:chExt cx="7188796" cy="3039907"/>
          </a:xfrm>
        </p:grpSpPr>
        <p:sp>
          <p:nvSpPr>
            <p:cNvPr id="4" name="TextBox 3"/>
            <p:cNvSpPr txBox="1"/>
            <p:nvPr/>
          </p:nvSpPr>
          <p:spPr>
            <a:xfrm>
              <a:off x="552091" y="2044869"/>
              <a:ext cx="698204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stability in 4 months		 </a:t>
              </a:r>
              <a:r>
                <a:rPr lang="en-US" sz="2400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LET (&lt;100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m)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counting rate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335" y="1313286"/>
              <a:ext cx="4222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32799493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5664490" y="3030952"/>
            <a:ext cx="457200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4751473" y="3753047"/>
            <a:ext cx="441452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314155" y="2298826"/>
            <a:ext cx="826541" cy="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4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8064"/>
            <a:ext cx="12191999" cy="802387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6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at 1µm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1999" cy="50292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the CATANA 62 MeV proton SOBP with a sealed mini-TEPC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4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" y="316882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 of the 62 MeV proton beam CATANA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41577" y="3023405"/>
            <a:ext cx="4281860" cy="1304046"/>
            <a:chOff x="7613293" y="1280117"/>
            <a:chExt cx="4798841" cy="1286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2"/>
                <p:cNvSpPr txBox="1"/>
                <p:nvPr/>
              </p:nvSpPr>
              <p:spPr>
                <a:xfrm>
                  <a:off x="8553060" y="1920412"/>
                  <a:ext cx="3704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3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3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it-IT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it-IT" sz="3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sz="3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3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𝐿𝐸𝑇</m:t>
                                </m:r>
                              </m:e>
                              <m:sub>
                                <m:r>
                                  <a:rPr lang="it-IT" sz="3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sz="3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CasellaDiTes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060" y="1920412"/>
                  <a:ext cx="3704156" cy="646331"/>
                </a:xfrm>
                <a:prstGeom prst="rect">
                  <a:avLst/>
                </a:prstGeom>
                <a:blipFill>
                  <a:blip r:embed="rId3"/>
                  <a:stretch>
                    <a:fillRect r="-44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7613293" y="1280117"/>
              <a:ext cx="2534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Dose-averaged lineal energy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42230" y="1280117"/>
              <a:ext cx="1843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Dose-averaged LET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Elbow Connector 13"/>
            <p:cNvCxnSpPr>
              <a:stCxn id="9" idx="1"/>
              <a:endCxn id="2" idx="2"/>
            </p:cNvCxnSpPr>
            <p:nvPr/>
          </p:nvCxnSpPr>
          <p:spPr bwMode="auto">
            <a:xfrm rot="10800000" flipH="1">
              <a:off x="8553059" y="1618672"/>
              <a:ext cx="327311" cy="624907"/>
            </a:xfrm>
            <a:prstGeom prst="bentConnector4">
              <a:avLst>
                <a:gd name="adj1" fmla="val -77123"/>
                <a:gd name="adj2" fmla="val 75857"/>
              </a:avLst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/>
            <p:cNvCxnSpPr/>
            <p:nvPr/>
          </p:nvCxnSpPr>
          <p:spPr bwMode="auto">
            <a:xfrm flipH="1" flipV="1">
              <a:off x="11868973" y="1607957"/>
              <a:ext cx="543161" cy="635620"/>
            </a:xfrm>
            <a:prstGeom prst="bentConnector4">
              <a:avLst>
                <a:gd name="adj1" fmla="val -40586"/>
                <a:gd name="adj2" fmla="val 75421"/>
              </a:avLst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02785369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87"/>
            <a:ext cx="7417633" cy="4966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7125195" y="4235167"/>
            <a:ext cx="4739631" cy="2167101"/>
            <a:chOff x="6478471" y="4660804"/>
            <a:chExt cx="4739631" cy="2167101"/>
          </a:xfrm>
        </p:grpSpPr>
        <p:sp>
          <p:nvSpPr>
            <p:cNvPr id="12" name="CasellaDiTesto 4"/>
            <p:cNvSpPr txBox="1"/>
            <p:nvPr/>
          </p:nvSpPr>
          <p:spPr>
            <a:xfrm>
              <a:off x="6478471" y="4660804"/>
              <a:ext cx="4739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b="1" u="sng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Advantages of microdosimetry: </a:t>
              </a:r>
            </a:p>
          </p:txBody>
        </p:sp>
        <p:sp>
          <p:nvSpPr>
            <p:cNvPr id="13" name="CasellaDiTesto 6"/>
            <p:cNvSpPr txBox="1"/>
            <p:nvPr/>
          </p:nvSpPr>
          <p:spPr>
            <a:xfrm>
              <a:off x="6564727" y="5196689"/>
              <a:ext cx="462819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FAST measurement technique</a:t>
              </a:r>
            </a:p>
            <a:p>
              <a:pPr marL="342900" indent="-342900">
                <a:buAutoNum type="arabicPeriod"/>
              </a:pPr>
              <a:endPara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results</a:t>
              </a:r>
            </a:p>
            <a:p>
              <a:pPr marL="342900" indent="-342900">
                <a:buAutoNum type="arabicPeriod"/>
              </a:pPr>
              <a:endPara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 detector for online monitoring</a:t>
              </a:r>
              <a:endPara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 of the 62 MeV proton beam CATANA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84794163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50"/>
            <a:ext cx="7259748" cy="493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89899" y="885481"/>
            <a:ext cx="5098873" cy="3386126"/>
            <a:chOff x="7309439" y="885481"/>
            <a:chExt cx="4695749" cy="29951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" t="1660" r="723" b="1127"/>
            <a:stretch/>
          </p:blipFill>
          <p:spPr>
            <a:xfrm>
              <a:off x="7309439" y="885481"/>
              <a:ext cx="4695749" cy="29951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991977" y="1549444"/>
                  <a:ext cx="2557367" cy="73424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𝑅𝐵𝐸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)∙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977" y="1549444"/>
                  <a:ext cx="2557367" cy="7342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927899" y="2877989"/>
              <a:ext cx="3458827" cy="40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Gy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neutrons,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intestinal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tolerance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assessed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crypt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regeneration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vivo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55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216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912956" y="904260"/>
            <a:ext cx="775540" cy="5539712"/>
          </a:xfrm>
          <a:prstGeom prst="rightBrace">
            <a:avLst>
              <a:gd name="adj1" fmla="val 38441"/>
              <a:gd name="adj2" fmla="val 47784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2247" y="2599506"/>
            <a:ext cx="484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of mini-TEPCs optimized for gas-steady modality   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749182424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-61802" y="3740141"/>
            <a:ext cx="6808178" cy="2664839"/>
            <a:chOff x="345335" y="3898174"/>
            <a:chExt cx="6808178" cy="2664839"/>
          </a:xfrm>
        </p:grpSpPr>
        <p:sp>
          <p:nvSpPr>
            <p:cNvPr id="43" name="TextBox 42"/>
            <p:cNvSpPr txBox="1"/>
            <p:nvPr/>
          </p:nvSpPr>
          <p:spPr>
            <a:xfrm>
              <a:off x="552091" y="4624021"/>
              <a:ext cx="6601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and consistent in 2 different measurement campaigns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 with MC simulations and </a:t>
              </a:r>
              <a:r>
                <a:rPr lang="en-US" sz="240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reproduces 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RBE data trend</a:t>
              </a:r>
              <a:endPara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5335" y="3898174"/>
              <a:ext cx="3823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0" y="972000"/>
            <a:ext cx="7056000" cy="2664000"/>
            <a:chOff x="358088" y="1303761"/>
            <a:chExt cx="7040234" cy="2650034"/>
          </a:xfrm>
        </p:grpSpPr>
        <p:grpSp>
          <p:nvGrpSpPr>
            <p:cNvPr id="46" name="Group 45"/>
            <p:cNvGrpSpPr/>
            <p:nvPr/>
          </p:nvGrpSpPr>
          <p:grpSpPr>
            <a:xfrm>
              <a:off x="358088" y="1303761"/>
              <a:ext cx="7040234" cy="2650034"/>
              <a:chOff x="354860" y="1303761"/>
              <a:chExt cx="7040234" cy="2650034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55094" y="2009795"/>
                <a:ext cx="6840000" cy="1944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stability in 4 months		 </a:t>
                </a:r>
                <a:r>
                  <a:rPr lang="en-US" sz="2400" u="sng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LET (&lt;100 </a:t>
                </a:r>
                <a:r>
                  <a:rPr lang="en-US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/µm)	 </a:t>
                </a:r>
                <a:r>
                  <a:rPr lang="en-US" sz="2400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counting rate	 </a:t>
                </a:r>
                <a:r>
                  <a:rPr lang="en-US" sz="2400" u="sng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54860" y="1303761"/>
                <a:ext cx="4222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Characterization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>
              <a:off x="5674183" y="2986891"/>
              <a:ext cx="45720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4776194" y="3703116"/>
              <a:ext cx="441452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309383" y="2270665"/>
              <a:ext cx="826541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72000"/>
            <a:ext cx="7060887" cy="2763975"/>
            <a:chOff x="96166" y="1102366"/>
            <a:chExt cx="7187248" cy="3127481"/>
          </a:xfrm>
          <a:solidFill>
            <a:schemeClr val="bg2"/>
          </a:solidFill>
        </p:grpSpPr>
        <p:sp>
          <p:nvSpPr>
            <p:cNvPr id="31" name="TextBox 30"/>
            <p:cNvSpPr txBox="1"/>
            <p:nvPr/>
          </p:nvSpPr>
          <p:spPr>
            <a:xfrm>
              <a:off x="301374" y="1921524"/>
              <a:ext cx="6982040" cy="23083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stability in 4 months		 </a:t>
              </a:r>
              <a:r>
                <a:rPr lang="en-US" sz="2400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LET (&lt;100 </a:t>
              </a:r>
              <a:r>
                <a:rPr lang="en-US" sz="2400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keV</a:t>
              </a: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/µm)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 aging due to counting rate	 </a:t>
              </a:r>
              <a:r>
                <a: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ABSENT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166" y="1102366"/>
              <a:ext cx="422263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5519515" y="3016890"/>
              <a:ext cx="457200" cy="0"/>
            </a:xfrm>
            <a:prstGeom prst="straightConnector1">
              <a:avLst/>
            </a:prstGeom>
            <a:grpFill/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603409" y="3831581"/>
              <a:ext cx="441452" cy="0"/>
            </a:xfrm>
            <a:prstGeom prst="straightConnector1">
              <a:avLst/>
            </a:prstGeom>
            <a:grpFill/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127034" y="2202199"/>
              <a:ext cx="826541" cy="0"/>
            </a:xfrm>
            <a:prstGeom prst="straightConnector1">
              <a:avLst/>
            </a:prstGeom>
            <a:grpFill/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53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1" y="317496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216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7690898" y="1098863"/>
            <a:ext cx="484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of mini-TEPCs optimized for gas-steady modality   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455572762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-61802" y="3740141"/>
            <a:ext cx="6808178" cy="2664839"/>
            <a:chOff x="345335" y="3898174"/>
            <a:chExt cx="6808178" cy="2664839"/>
          </a:xfrm>
        </p:grpSpPr>
        <p:sp>
          <p:nvSpPr>
            <p:cNvPr id="98" name="TextBox 97"/>
            <p:cNvSpPr txBox="1"/>
            <p:nvPr/>
          </p:nvSpPr>
          <p:spPr>
            <a:xfrm>
              <a:off x="552091" y="4624021"/>
              <a:ext cx="66014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Reproducible and consistent in 2 different measurement campaigns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 with MC simulations and it reproduces RBE data trend</a:t>
              </a:r>
              <a:endPara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5335" y="3898174"/>
              <a:ext cx="3823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Beam Characterization</a:t>
              </a:r>
              <a:endPara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03740" y="2495125"/>
            <a:ext cx="3878059" cy="3839247"/>
            <a:chOff x="7903740" y="2495125"/>
            <a:chExt cx="3878059" cy="383924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7" t="8750" r="7286" b="8472"/>
            <a:stretch/>
          </p:blipFill>
          <p:spPr>
            <a:xfrm>
              <a:off x="8947456" y="2495125"/>
              <a:ext cx="2834343" cy="383924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03740" y="2607078"/>
              <a:ext cx="2366020" cy="60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1557E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you!</a:t>
              </a:r>
              <a:endParaRPr lang="en-US" sz="3200" dirty="0">
                <a:solidFill>
                  <a:srgbClr val="1557E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ight Brace 24"/>
          <p:cNvSpPr/>
          <p:nvPr/>
        </p:nvSpPr>
        <p:spPr bwMode="auto">
          <a:xfrm>
            <a:off x="6912956" y="904260"/>
            <a:ext cx="775540" cy="5539712"/>
          </a:xfrm>
          <a:prstGeom prst="rightBrace">
            <a:avLst>
              <a:gd name="adj1" fmla="val 38441"/>
              <a:gd name="adj2" fmla="val 1393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972000"/>
            <a:ext cx="7182722" cy="3018079"/>
            <a:chOff x="358088" y="1303761"/>
            <a:chExt cx="7166673" cy="3002257"/>
          </a:xfrm>
        </p:grpSpPr>
        <p:grpSp>
          <p:nvGrpSpPr>
            <p:cNvPr id="27" name="Group 26"/>
            <p:cNvGrpSpPr/>
            <p:nvPr/>
          </p:nvGrpSpPr>
          <p:grpSpPr>
            <a:xfrm>
              <a:off x="358088" y="1303761"/>
              <a:ext cx="7166673" cy="3002257"/>
              <a:chOff x="354860" y="1303761"/>
              <a:chExt cx="7166673" cy="300225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55094" y="2009795"/>
                <a:ext cx="6966439" cy="2296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stability in 4 months		 </a:t>
                </a:r>
                <a:r>
                  <a:rPr lang="en-US" sz="2400" u="sng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LET (&lt;100 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/µm)	 </a:t>
                </a:r>
                <a:r>
                  <a:rPr lang="en-US" sz="2400" u="sng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aging due to counting rate	 </a:t>
                </a:r>
                <a:r>
                  <a:rPr lang="en-US" sz="2400" u="sng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4860" y="1303761"/>
                <a:ext cx="4222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Characterization</a:t>
                </a:r>
                <a:endParaRPr lang="en-US" sz="28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>
              <a:off x="5674183" y="2986891"/>
              <a:ext cx="457200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76194" y="3703116"/>
              <a:ext cx="44145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309383" y="2270665"/>
              <a:ext cx="82654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247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24087" y="777142"/>
            <a:ext cx="7743825" cy="39290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/>
              <a:t>Copyright © 2018 - SCK</a:t>
            </a:r>
            <a:r>
              <a:rPr lang="en-GB" sz="1100" b="1" dirty="0">
                <a:sym typeface="Wingdings" pitchFamily="2" charset="2"/>
              </a:rPr>
              <a:t></a:t>
            </a:r>
            <a:r>
              <a:rPr lang="en-GB" sz="1100" b="1" dirty="0"/>
              <a:t>CEN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100" dirty="0" err="1"/>
              <a:t>SCK•CEN</a:t>
            </a:r>
            <a:r>
              <a:rPr lang="en-US" sz="1100" dirty="0"/>
              <a:t>.</a:t>
            </a:r>
            <a:br>
              <a:rPr lang="en-US" sz="1100" dirty="0"/>
            </a:br>
            <a:r>
              <a:rPr lang="en-US" sz="1100" dirty="0"/>
              <a:t>If this explicit written permission has been obtained, please reference the author, followed by ‘by courtesy of </a:t>
            </a:r>
            <a:r>
              <a:rPr lang="en-US" sz="1100" dirty="0" err="1"/>
              <a:t>SCK•CEN</a:t>
            </a:r>
            <a:r>
              <a:rPr lang="en-US" sz="1100" dirty="0"/>
              <a:t>’.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 err="1"/>
              <a:t>SCK•CEN</a:t>
            </a:r>
            <a:endParaRPr lang="en-GB" sz="11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Studiecentrum</a:t>
            </a:r>
            <a:r>
              <a:rPr lang="en-GB" sz="1100" dirty="0"/>
              <a:t> </a:t>
            </a:r>
            <a:r>
              <a:rPr lang="en-GB" sz="1100" dirty="0" err="1"/>
              <a:t>voor</a:t>
            </a:r>
            <a:r>
              <a:rPr lang="en-GB" sz="1100" dirty="0"/>
              <a:t> </a:t>
            </a:r>
            <a:r>
              <a:rPr lang="en-GB" sz="1100" dirty="0" err="1"/>
              <a:t>Kernenergie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Centre </a:t>
            </a:r>
            <a:r>
              <a:rPr lang="en-GB" sz="1100" dirty="0" err="1"/>
              <a:t>d'Etude</a:t>
            </a:r>
            <a:r>
              <a:rPr lang="en-GB" sz="1100" dirty="0"/>
              <a:t> de </a:t>
            </a:r>
            <a:r>
              <a:rPr lang="en-GB" sz="1100" dirty="0" err="1"/>
              <a:t>l'Energie</a:t>
            </a:r>
            <a:r>
              <a:rPr lang="en-GB" sz="1100" dirty="0"/>
              <a:t> </a:t>
            </a:r>
            <a:r>
              <a:rPr lang="en-GB" sz="1100" dirty="0" err="1"/>
              <a:t>Nucléaire</a:t>
            </a: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Belgian Nuclear </a:t>
            </a:r>
            <a:r>
              <a:rPr lang="en-US" sz="1100" dirty="0"/>
              <a:t>Research</a:t>
            </a:r>
            <a:r>
              <a:rPr lang="en-GB" sz="1100" dirty="0"/>
              <a:t> Centre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Stichting</a:t>
            </a:r>
            <a:r>
              <a:rPr lang="en-GB" sz="1100" dirty="0"/>
              <a:t> van </a:t>
            </a:r>
            <a:r>
              <a:rPr lang="en-GB" sz="1100" dirty="0" err="1"/>
              <a:t>Openbaar</a:t>
            </a:r>
            <a:r>
              <a:rPr lang="en-GB" sz="1100" dirty="0"/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/>
              <a:t>Fondation</a:t>
            </a:r>
            <a:r>
              <a:rPr lang="en-GB" sz="1100" dirty="0"/>
              <a:t> </a:t>
            </a:r>
            <a:r>
              <a:rPr lang="en-GB" sz="1100" dirty="0" err="1"/>
              <a:t>d'Utilité</a:t>
            </a:r>
            <a:r>
              <a:rPr lang="en-GB" sz="1100" dirty="0"/>
              <a:t> </a:t>
            </a:r>
            <a:r>
              <a:rPr lang="en-GB" sz="1100" dirty="0" err="1"/>
              <a:t>Publique</a:t>
            </a:r>
            <a:r>
              <a:rPr lang="en-GB" sz="1100" dirty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Foundation of Public Utility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Registered Office: Avenue Herrmann-</a:t>
            </a:r>
            <a:r>
              <a:rPr lang="en-GB" sz="1100" dirty="0" err="1"/>
              <a:t>Debrouxlaan</a:t>
            </a:r>
            <a:r>
              <a:rPr lang="en-GB" sz="1100" dirty="0"/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/>
              <a:t>Operational Office: </a:t>
            </a:r>
            <a:r>
              <a:rPr lang="en-GB" sz="1100" dirty="0" err="1"/>
              <a:t>Boeretang</a:t>
            </a:r>
            <a:r>
              <a:rPr lang="en-GB" sz="1100" dirty="0"/>
              <a:t> 200 – BE-2400 </a:t>
            </a:r>
            <a:r>
              <a:rPr lang="en-GB" sz="1100" dirty="0" err="1"/>
              <a:t>MOL</a:t>
            </a:r>
            <a:r>
              <a:rPr lang="en-GB" sz="11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0" y="5018568"/>
            <a:ext cx="1802697" cy="112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6000"/>
            <a:ext cx="12193200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Hadrontherapy</a:t>
            </a:r>
            <a:endParaRPr lang="en-US" sz="40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84"/>
          <p:cNvSpPr txBox="1"/>
          <p:nvPr/>
        </p:nvSpPr>
        <p:spPr>
          <a:xfrm>
            <a:off x="120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treatment with accelerated charged particles</a:t>
            </a:r>
            <a:endParaRPr lang="en-GB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asellaDiTesto 1"/>
          <p:cNvSpPr txBox="1"/>
          <p:nvPr/>
        </p:nvSpPr>
        <p:spPr>
          <a:xfrm>
            <a:off x="1278416" y="1656000"/>
            <a:ext cx="29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it-IT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it-IT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86"/>
          <p:cNvSpPr txBox="1"/>
          <p:nvPr/>
        </p:nvSpPr>
        <p:spPr>
          <a:xfrm>
            <a:off x="7626694" y="1656000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it-IT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it-IT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isultati immagini per depth dose distrib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8348" r="4392" b="3847"/>
          <a:stretch/>
        </p:blipFill>
        <p:spPr bwMode="auto">
          <a:xfrm>
            <a:off x="249013" y="2372521"/>
            <a:ext cx="52416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hadrontherapy treatment p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29" y="3052761"/>
            <a:ext cx="4376087" cy="2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7"/>
          <p:cNvGrpSpPr/>
          <p:nvPr/>
        </p:nvGrpSpPr>
        <p:grpSpPr>
          <a:xfrm>
            <a:off x="6366356" y="2440510"/>
            <a:ext cx="5549650" cy="3439082"/>
            <a:chOff x="6628512" y="2389199"/>
            <a:chExt cx="5549650" cy="3384000"/>
          </a:xfrm>
        </p:grpSpPr>
        <p:grpSp>
          <p:nvGrpSpPr>
            <p:cNvPr id="11" name="Gruppo 88"/>
            <p:cNvGrpSpPr>
              <a:grpSpLocks noChangeAspect="1"/>
            </p:cNvGrpSpPr>
            <p:nvPr/>
          </p:nvGrpSpPr>
          <p:grpSpPr>
            <a:xfrm>
              <a:off x="6628512" y="2389199"/>
              <a:ext cx="5549650" cy="3384000"/>
              <a:chOff x="6213881" y="2864271"/>
              <a:chExt cx="5641406" cy="3198238"/>
            </a:xfrm>
          </p:grpSpPr>
          <p:pic>
            <p:nvPicPr>
              <p:cNvPr id="13" name="Immagin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881" y="2864271"/>
                <a:ext cx="5641406" cy="3198238"/>
              </a:xfrm>
              <a:prstGeom prst="rect">
                <a:avLst/>
              </a:prstGeom>
              <a:ln w="28575">
                <a:solidFill>
                  <a:schemeClr val="accent2"/>
                </a:solidFill>
              </a:ln>
            </p:spPr>
          </p:pic>
          <p:cxnSp>
            <p:nvCxnSpPr>
              <p:cNvPr id="14" name="Connettore 1 9"/>
              <p:cNvCxnSpPr/>
              <p:nvPr/>
            </p:nvCxnSpPr>
            <p:spPr bwMode="auto">
              <a:xfrm>
                <a:off x="6678756" y="4745992"/>
                <a:ext cx="3990607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90"/>
              <p:cNvCxnSpPr/>
              <p:nvPr/>
            </p:nvCxnSpPr>
            <p:spPr bwMode="auto">
              <a:xfrm>
                <a:off x="9363407" y="4745992"/>
                <a:ext cx="0" cy="736617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91"/>
              <p:cNvCxnSpPr/>
              <p:nvPr/>
            </p:nvCxnSpPr>
            <p:spPr bwMode="auto">
              <a:xfrm>
                <a:off x="10663913" y="4745992"/>
                <a:ext cx="0" cy="736617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ttangolo 92"/>
            <p:cNvSpPr/>
            <p:nvPr/>
          </p:nvSpPr>
          <p:spPr>
            <a:xfrm>
              <a:off x="9154902" y="2396629"/>
              <a:ext cx="2752199" cy="227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Doria D. et al., AIP </a:t>
              </a:r>
              <a:r>
                <a: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Conference </a:t>
              </a:r>
              <a:r>
                <a:rPr lang="it-IT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Proceedings</a:t>
              </a:r>
              <a:r>
                <a:rPr lang="it-IT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it-IT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(2012)</a:t>
              </a:r>
              <a:endParaRPr lang="it-IT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po 17"/>
          <p:cNvGrpSpPr/>
          <p:nvPr/>
        </p:nvGrpSpPr>
        <p:grpSpPr>
          <a:xfrm>
            <a:off x="6244098" y="3495063"/>
            <a:ext cx="5485476" cy="2458238"/>
            <a:chOff x="6244098" y="3495063"/>
            <a:chExt cx="5485476" cy="2458238"/>
          </a:xfrm>
        </p:grpSpPr>
        <p:sp>
          <p:nvSpPr>
            <p:cNvPr id="18" name="CasellaDiTesto 2"/>
            <p:cNvSpPr txBox="1"/>
            <p:nvPr/>
          </p:nvSpPr>
          <p:spPr>
            <a:xfrm>
              <a:off x="6471909" y="4752972"/>
              <a:ext cx="1954412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elative</a:t>
              </a:r>
            </a:p>
            <a:p>
              <a:r>
                <a:rPr lang="it-IT" sz="2400" b="1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sz="2400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iological</a:t>
              </a:r>
              <a:endParaRPr lang="it-IT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sz="2400" b="1" dirty="0" err="1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sz="2400" dirty="0" err="1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ffectiveness</a:t>
              </a:r>
              <a:endParaRPr lang="it-IT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asellaDiTesto 89"/>
            <p:cNvSpPr txBox="1"/>
            <p:nvPr/>
          </p:nvSpPr>
          <p:spPr>
            <a:xfrm>
              <a:off x="6244098" y="3495063"/>
              <a:ext cx="5485476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it-IT" sz="36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</a:t>
              </a:r>
              <a:r>
                <a:rPr lang="it-IT" sz="3600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</a:t>
              </a:r>
              <a:r>
                <a:rPr lang="it-IT" sz="36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it-IT" sz="3600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cell</a:t>
              </a:r>
              <a:r>
                <a:rPr lang="it-IT" sz="36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3600" dirty="0" err="1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killing</a:t>
              </a:r>
              <a:endParaRPr lang="it-IT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900352586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157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5" name="Gruppo 12"/>
          <p:cNvGrpSpPr/>
          <p:nvPr/>
        </p:nvGrpSpPr>
        <p:grpSpPr>
          <a:xfrm>
            <a:off x="504182" y="1734186"/>
            <a:ext cx="2734149" cy="4198764"/>
            <a:chOff x="878653" y="1714686"/>
            <a:chExt cx="2468452" cy="3749777"/>
          </a:xfrm>
        </p:grpSpPr>
        <p:sp>
          <p:nvSpPr>
            <p:cNvPr id="54" name="Shape 216"/>
            <p:cNvSpPr/>
            <p:nvPr/>
          </p:nvSpPr>
          <p:spPr>
            <a:xfrm>
              <a:off x="878654" y="5052165"/>
              <a:ext cx="2468451" cy="4122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1Gy – </a:t>
              </a:r>
              <a:r>
                <a:rPr lang="it-IT" sz="2400" dirty="0" err="1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Photons</a:t>
              </a:r>
              <a:endParaRPr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240"/>
            <p:cNvGrpSpPr/>
            <p:nvPr/>
          </p:nvGrpSpPr>
          <p:grpSpPr>
            <a:xfrm>
              <a:off x="878653" y="1714686"/>
              <a:ext cx="2468451" cy="3150111"/>
              <a:chOff x="0" y="0"/>
              <a:chExt cx="2468450" cy="3150111"/>
            </a:xfrm>
          </p:grpSpPr>
          <p:sp>
            <p:nvSpPr>
              <p:cNvPr id="56" name="Shape 219"/>
              <p:cNvSpPr/>
              <p:nvPr/>
            </p:nvSpPr>
            <p:spPr>
              <a:xfrm>
                <a:off x="0" y="0"/>
                <a:ext cx="2468450" cy="3150111"/>
              </a:xfrm>
              <a:prstGeom prst="roundRect">
                <a:avLst>
                  <a:gd name="adj" fmla="val 16667"/>
                </a:avLst>
              </a:prstGeom>
              <a:solidFill>
                <a:srgbClr val="F7FDFF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" name="Shape 220"/>
              <p:cNvSpPr/>
              <p:nvPr/>
            </p:nvSpPr>
            <p:spPr>
              <a:xfrm>
                <a:off x="394666" y="634061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" name="Shape 221"/>
              <p:cNvSpPr/>
              <p:nvPr/>
            </p:nvSpPr>
            <p:spPr>
              <a:xfrm>
                <a:off x="1127119" y="362264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" name="Shape 222"/>
              <p:cNvSpPr/>
              <p:nvPr/>
            </p:nvSpPr>
            <p:spPr>
              <a:xfrm>
                <a:off x="974300" y="1697285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" name="Shape 223"/>
              <p:cNvSpPr/>
              <p:nvPr/>
            </p:nvSpPr>
            <p:spPr>
              <a:xfrm>
                <a:off x="1844699" y="2319263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" name="Shape 224"/>
              <p:cNvSpPr/>
              <p:nvPr/>
            </p:nvSpPr>
            <p:spPr>
              <a:xfrm>
                <a:off x="497697" y="2557521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2" name="Shape 225"/>
              <p:cNvSpPr/>
              <p:nvPr/>
            </p:nvSpPr>
            <p:spPr>
              <a:xfrm>
                <a:off x="1476667" y="977447"/>
                <a:ext cx="103030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" name="Shape 226"/>
              <p:cNvSpPr/>
              <p:nvPr/>
            </p:nvSpPr>
            <p:spPr>
              <a:xfrm>
                <a:off x="349641" y="1441967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4" name="Shape 227"/>
              <p:cNvSpPr/>
              <p:nvPr/>
            </p:nvSpPr>
            <p:spPr>
              <a:xfrm>
                <a:off x="1162114" y="2396427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5" name="Shape 228"/>
              <p:cNvSpPr/>
              <p:nvPr/>
            </p:nvSpPr>
            <p:spPr>
              <a:xfrm>
                <a:off x="745644" y="1467713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6" name="Shape 229"/>
              <p:cNvSpPr/>
              <p:nvPr/>
            </p:nvSpPr>
            <p:spPr>
              <a:xfrm>
                <a:off x="1610083" y="2142355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Shape 230"/>
              <p:cNvSpPr/>
              <p:nvPr/>
            </p:nvSpPr>
            <p:spPr>
              <a:xfrm>
                <a:off x="852356" y="54511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" name="Shape 231"/>
              <p:cNvSpPr/>
              <p:nvPr/>
            </p:nvSpPr>
            <p:spPr>
              <a:xfrm>
                <a:off x="93192" y="320739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" name="Shape 232"/>
              <p:cNvSpPr/>
              <p:nvPr/>
            </p:nvSpPr>
            <p:spPr>
              <a:xfrm>
                <a:off x="204027" y="2319263"/>
                <a:ext cx="601015" cy="63106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" name="Shape 233"/>
              <p:cNvSpPr/>
              <p:nvPr/>
            </p:nvSpPr>
            <p:spPr>
              <a:xfrm>
                <a:off x="152424" y="1140412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" name="Shape 234"/>
              <p:cNvSpPr/>
              <p:nvPr/>
            </p:nvSpPr>
            <p:spPr>
              <a:xfrm>
                <a:off x="896384" y="2153289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" name="Shape 235"/>
              <p:cNvSpPr/>
              <p:nvPr/>
            </p:nvSpPr>
            <p:spPr>
              <a:xfrm>
                <a:off x="1644734" y="174638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" name="Shape 236"/>
              <p:cNvSpPr/>
              <p:nvPr/>
            </p:nvSpPr>
            <p:spPr>
              <a:xfrm>
                <a:off x="1771320" y="1420345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4" name="Shape 237"/>
              <p:cNvSpPr/>
              <p:nvPr/>
            </p:nvSpPr>
            <p:spPr>
              <a:xfrm>
                <a:off x="1152862" y="865118"/>
                <a:ext cx="601014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5" name="Shape 238"/>
              <p:cNvSpPr/>
              <p:nvPr/>
            </p:nvSpPr>
            <p:spPr>
              <a:xfrm>
                <a:off x="1925187" y="472638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" name="Shape 239"/>
              <p:cNvSpPr/>
              <p:nvPr/>
            </p:nvSpPr>
            <p:spPr>
              <a:xfrm>
                <a:off x="2050757" y="1612921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" name="Gruppo 36"/>
          <p:cNvGrpSpPr/>
          <p:nvPr/>
        </p:nvGrpSpPr>
        <p:grpSpPr>
          <a:xfrm>
            <a:off x="4675544" y="2042155"/>
            <a:ext cx="2734148" cy="4181809"/>
            <a:chOff x="5211323" y="2056166"/>
            <a:chExt cx="2468452" cy="3734635"/>
          </a:xfrm>
          <a:noFill/>
        </p:grpSpPr>
        <p:sp>
          <p:nvSpPr>
            <p:cNvPr id="31" name="Shape 217"/>
            <p:cNvSpPr/>
            <p:nvPr/>
          </p:nvSpPr>
          <p:spPr>
            <a:xfrm>
              <a:off x="5211323" y="2056166"/>
              <a:ext cx="2468452" cy="412298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1Gy </a:t>
              </a:r>
              <a:r>
                <a:rPr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it-IT"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60MeV</a:t>
              </a:r>
              <a:r>
                <a:rPr lang="en-US"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aseline="300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262"/>
            <p:cNvGrpSpPr/>
            <p:nvPr/>
          </p:nvGrpSpPr>
          <p:grpSpPr>
            <a:xfrm>
              <a:off x="5211323" y="2640691"/>
              <a:ext cx="2468452" cy="3150110"/>
              <a:chOff x="0" y="-316884"/>
              <a:chExt cx="2468451" cy="3150110"/>
            </a:xfrm>
            <a:grpFill/>
          </p:grpSpPr>
          <p:sp>
            <p:nvSpPr>
              <p:cNvPr id="33" name="Shape 241"/>
              <p:cNvSpPr/>
              <p:nvPr/>
            </p:nvSpPr>
            <p:spPr>
              <a:xfrm>
                <a:off x="0" y="-316884"/>
                <a:ext cx="2468451" cy="3150110"/>
              </a:xfrm>
              <a:prstGeom prst="roundRect">
                <a:avLst>
                  <a:gd name="adj" fmla="val 16667"/>
                </a:avLst>
              </a:prstGeom>
              <a:solidFill>
                <a:srgbClr val="F7FDFF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 242"/>
              <p:cNvSpPr/>
              <p:nvPr/>
            </p:nvSpPr>
            <p:spPr>
              <a:xfrm>
                <a:off x="1189946" y="492606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 243"/>
              <p:cNvSpPr/>
              <p:nvPr/>
            </p:nvSpPr>
            <p:spPr>
              <a:xfrm>
                <a:off x="1334834" y="515473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 244"/>
              <p:cNvSpPr/>
              <p:nvPr/>
            </p:nvSpPr>
            <p:spPr>
              <a:xfrm>
                <a:off x="1235013" y="289428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 245"/>
              <p:cNvSpPr/>
              <p:nvPr/>
            </p:nvSpPr>
            <p:spPr>
              <a:xfrm>
                <a:off x="748536" y="1649751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 246"/>
              <p:cNvSpPr/>
              <p:nvPr/>
            </p:nvSpPr>
            <p:spPr>
              <a:xfrm>
                <a:off x="601528" y="1511915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 247"/>
              <p:cNvSpPr/>
              <p:nvPr/>
            </p:nvSpPr>
            <p:spPr>
              <a:xfrm>
                <a:off x="1824754" y="1546721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Shape 248"/>
              <p:cNvSpPr/>
              <p:nvPr/>
            </p:nvSpPr>
            <p:spPr>
              <a:xfrm>
                <a:off x="1898257" y="1726376"/>
                <a:ext cx="103030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" name="Shape 249"/>
              <p:cNvSpPr/>
              <p:nvPr/>
            </p:nvSpPr>
            <p:spPr>
              <a:xfrm>
                <a:off x="1728146" y="1726376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" name="Shape 250"/>
              <p:cNvSpPr/>
              <p:nvPr/>
            </p:nvSpPr>
            <p:spPr>
              <a:xfrm>
                <a:off x="1670712" y="2438432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Shape 251"/>
              <p:cNvSpPr/>
              <p:nvPr/>
            </p:nvSpPr>
            <p:spPr>
              <a:xfrm>
                <a:off x="1511581" y="2427049"/>
                <a:ext cx="103030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Shape 252"/>
              <p:cNvSpPr/>
              <p:nvPr/>
            </p:nvSpPr>
            <p:spPr>
              <a:xfrm>
                <a:off x="1580401" y="1404743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" name="Shape 253"/>
              <p:cNvSpPr/>
              <p:nvPr/>
            </p:nvSpPr>
            <p:spPr>
              <a:xfrm>
                <a:off x="383323" y="1320671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" name="Shape 254"/>
              <p:cNvSpPr/>
              <p:nvPr/>
            </p:nvSpPr>
            <p:spPr>
              <a:xfrm>
                <a:off x="1027699" y="95578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" name="Shape 255"/>
              <p:cNvSpPr/>
              <p:nvPr/>
            </p:nvSpPr>
            <p:spPr>
              <a:xfrm>
                <a:off x="344673" y="-250296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" name="Shape 256"/>
              <p:cNvSpPr/>
              <p:nvPr/>
            </p:nvSpPr>
            <p:spPr>
              <a:xfrm>
                <a:off x="1731760" y="-175725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" name="Shape 257"/>
              <p:cNvSpPr/>
              <p:nvPr/>
            </p:nvSpPr>
            <p:spPr>
              <a:xfrm>
                <a:off x="1386348" y="2138421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Shape 258"/>
              <p:cNvSpPr/>
              <p:nvPr/>
            </p:nvSpPr>
            <p:spPr>
              <a:xfrm>
                <a:off x="1682519" y="711837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" name="Shape 259"/>
              <p:cNvSpPr/>
              <p:nvPr/>
            </p:nvSpPr>
            <p:spPr>
              <a:xfrm>
                <a:off x="284447" y="501881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" name="Shape 260"/>
              <p:cNvSpPr/>
              <p:nvPr/>
            </p:nvSpPr>
            <p:spPr>
              <a:xfrm>
                <a:off x="412581" y="2019497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" name="Shape 261"/>
              <p:cNvSpPr/>
              <p:nvPr/>
            </p:nvSpPr>
            <p:spPr>
              <a:xfrm>
                <a:off x="1048248" y="838055"/>
                <a:ext cx="601015" cy="631065"/>
              </a:xfrm>
              <a:prstGeom prst="ellipse">
                <a:avLst/>
              </a:prstGeom>
              <a:grpFill/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7" name="Gruppo 60"/>
          <p:cNvGrpSpPr/>
          <p:nvPr/>
        </p:nvGrpSpPr>
        <p:grpSpPr>
          <a:xfrm>
            <a:off x="8841560" y="1734186"/>
            <a:ext cx="2734149" cy="4081414"/>
            <a:chOff x="8640766" y="1353182"/>
            <a:chExt cx="2468452" cy="3644976"/>
          </a:xfrm>
        </p:grpSpPr>
        <p:sp>
          <p:nvSpPr>
            <p:cNvPr id="8" name="Shape 218"/>
            <p:cNvSpPr/>
            <p:nvPr/>
          </p:nvSpPr>
          <p:spPr>
            <a:xfrm>
              <a:off x="8640766" y="4585860"/>
              <a:ext cx="2468452" cy="4122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1Gy – </a:t>
              </a:r>
              <a:r>
                <a:rPr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150MeV </a:t>
              </a:r>
              <a:r>
                <a:rPr sz="2400" baseline="300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sz="2400" dirty="0" smtClean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284"/>
            <p:cNvGrpSpPr/>
            <p:nvPr/>
          </p:nvGrpSpPr>
          <p:grpSpPr>
            <a:xfrm>
              <a:off x="8640766" y="1353182"/>
              <a:ext cx="2468452" cy="3150111"/>
              <a:chOff x="0" y="-1"/>
              <a:chExt cx="2468451" cy="3150111"/>
            </a:xfrm>
          </p:grpSpPr>
          <p:sp>
            <p:nvSpPr>
              <p:cNvPr id="10" name="Shape 263"/>
              <p:cNvSpPr/>
              <p:nvPr/>
            </p:nvSpPr>
            <p:spPr>
              <a:xfrm>
                <a:off x="0" y="-1"/>
                <a:ext cx="2468451" cy="3150111"/>
              </a:xfrm>
              <a:prstGeom prst="roundRect">
                <a:avLst>
                  <a:gd name="adj" fmla="val 16667"/>
                </a:avLst>
              </a:prstGeom>
              <a:solidFill>
                <a:srgbClr val="F7FDFF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264"/>
              <p:cNvSpPr/>
              <p:nvPr/>
            </p:nvSpPr>
            <p:spPr>
              <a:xfrm>
                <a:off x="1158709" y="1926273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Shape 265"/>
              <p:cNvSpPr/>
              <p:nvPr/>
            </p:nvSpPr>
            <p:spPr>
              <a:xfrm>
                <a:off x="962684" y="2104310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266"/>
              <p:cNvSpPr/>
              <p:nvPr/>
            </p:nvSpPr>
            <p:spPr>
              <a:xfrm>
                <a:off x="1026695" y="1896683"/>
                <a:ext cx="103030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267"/>
              <p:cNvSpPr/>
              <p:nvPr/>
            </p:nvSpPr>
            <p:spPr>
              <a:xfrm>
                <a:off x="1063959" y="2031352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268"/>
              <p:cNvSpPr/>
              <p:nvPr/>
            </p:nvSpPr>
            <p:spPr>
              <a:xfrm>
                <a:off x="923664" y="1985764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269"/>
              <p:cNvSpPr/>
              <p:nvPr/>
            </p:nvSpPr>
            <p:spPr>
              <a:xfrm>
                <a:off x="1107193" y="2187947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 270"/>
              <p:cNvSpPr/>
              <p:nvPr/>
            </p:nvSpPr>
            <p:spPr>
              <a:xfrm>
                <a:off x="1182710" y="2091432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 271"/>
              <p:cNvSpPr/>
              <p:nvPr/>
            </p:nvSpPr>
            <p:spPr>
              <a:xfrm>
                <a:off x="1784835" y="1854980"/>
                <a:ext cx="601015" cy="63106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272"/>
              <p:cNvSpPr/>
              <p:nvPr/>
            </p:nvSpPr>
            <p:spPr>
              <a:xfrm>
                <a:off x="1297151" y="1973321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273"/>
              <p:cNvSpPr/>
              <p:nvPr/>
            </p:nvSpPr>
            <p:spPr>
              <a:xfrm>
                <a:off x="982472" y="2227799"/>
                <a:ext cx="103031" cy="103030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274"/>
              <p:cNvSpPr/>
              <p:nvPr/>
            </p:nvSpPr>
            <p:spPr>
              <a:xfrm>
                <a:off x="1262825" y="2226583"/>
                <a:ext cx="103031" cy="103031"/>
              </a:xfrm>
              <a:prstGeom prst="ellipse">
                <a:avLst/>
              </a:prstGeom>
              <a:solidFill>
                <a:srgbClr val="002060"/>
              </a:solidFill>
              <a:ln w="15875" cap="rnd">
                <a:solidFill>
                  <a:srgbClr val="00206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275"/>
              <p:cNvSpPr/>
              <p:nvPr/>
            </p:nvSpPr>
            <p:spPr>
              <a:xfrm>
                <a:off x="1172061" y="40335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276"/>
              <p:cNvSpPr/>
              <p:nvPr/>
            </p:nvSpPr>
            <p:spPr>
              <a:xfrm>
                <a:off x="195213" y="182152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277"/>
              <p:cNvSpPr/>
              <p:nvPr/>
            </p:nvSpPr>
            <p:spPr>
              <a:xfrm>
                <a:off x="180375" y="2209558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 278"/>
              <p:cNvSpPr/>
              <p:nvPr/>
            </p:nvSpPr>
            <p:spPr>
              <a:xfrm>
                <a:off x="1754845" y="588169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 279"/>
              <p:cNvSpPr/>
              <p:nvPr/>
            </p:nvSpPr>
            <p:spPr>
              <a:xfrm>
                <a:off x="160322" y="1220791"/>
                <a:ext cx="601015" cy="63106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 280"/>
              <p:cNvSpPr/>
              <p:nvPr/>
            </p:nvSpPr>
            <p:spPr>
              <a:xfrm>
                <a:off x="796228" y="700911"/>
                <a:ext cx="613699" cy="63106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 281"/>
              <p:cNvSpPr/>
              <p:nvPr/>
            </p:nvSpPr>
            <p:spPr>
              <a:xfrm>
                <a:off x="1297151" y="2388989"/>
                <a:ext cx="601015" cy="632422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Shape 282"/>
              <p:cNvSpPr/>
              <p:nvPr/>
            </p:nvSpPr>
            <p:spPr>
              <a:xfrm>
                <a:off x="1472568" y="1252041"/>
                <a:ext cx="601015" cy="63106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Shape 283"/>
              <p:cNvSpPr/>
              <p:nvPr/>
            </p:nvSpPr>
            <p:spPr>
              <a:xfrm>
                <a:off x="859794" y="1802715"/>
                <a:ext cx="601015" cy="63106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0" y="306000"/>
            <a:ext cx="12193200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</a:t>
            </a:r>
            <a:endParaRPr lang="en-US" sz="40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CasellaDiTesto 84"/>
          <p:cNvSpPr txBox="1"/>
          <p:nvPr/>
        </p:nvSpPr>
        <p:spPr>
          <a:xfrm>
            <a:off x="120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Stochastic Nature of Energy Deposition</a:t>
            </a:r>
            <a:endParaRPr lang="en-GB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100688351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18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 rotWithShape="1">
          <a:blip r:embed="rId2"/>
          <a:srcRect t="5301" r="2996" b="1454"/>
          <a:stretch/>
        </p:blipFill>
        <p:spPr>
          <a:xfrm>
            <a:off x="5926287" y="2440212"/>
            <a:ext cx="6265713" cy="392010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6000"/>
            <a:ext cx="12193200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Microdosimetry</a:t>
            </a:r>
            <a:endParaRPr lang="en-US" sz="40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asellaDiTesto 84"/>
          <p:cNvSpPr txBox="1"/>
          <p:nvPr/>
        </p:nvSpPr>
        <p:spPr>
          <a:xfrm>
            <a:off x="120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Monitor of Radiation Quality</a:t>
            </a:r>
            <a:endParaRPr lang="en-GB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6"/>
          <p:cNvPicPr>
            <a:picLocks noChangeAspect="1"/>
          </p:cNvPicPr>
          <p:nvPr/>
        </p:nvPicPr>
        <p:blipFill rotWithShape="1">
          <a:blip r:embed="rId3"/>
          <a:srcRect t="11947" r="1664"/>
          <a:stretch/>
        </p:blipFill>
        <p:spPr>
          <a:xfrm>
            <a:off x="0" y="1592774"/>
            <a:ext cx="5926287" cy="3936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41666267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663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7050"/>
            <a:ext cx="12192001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Mini-TEPC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210" y="1883682"/>
            <a:ext cx="2688247" cy="20220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5"/>
          <p:cNvSpPr txBox="1"/>
          <p:nvPr/>
        </p:nvSpPr>
        <p:spPr>
          <a:xfrm>
            <a:off x="108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it-IT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it-IT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Immagine 25"/>
          <p:cNvPicPr>
            <a:picLocks noChangeAspect="1"/>
          </p:cNvPicPr>
          <p:nvPr/>
        </p:nvPicPr>
        <p:blipFill rotWithShape="1">
          <a:blip r:embed="rId5"/>
          <a:srcRect l="13216" r="-1751"/>
          <a:stretch/>
        </p:blipFill>
        <p:spPr>
          <a:xfrm>
            <a:off x="7650318" y="3399088"/>
            <a:ext cx="1799819" cy="2710534"/>
          </a:xfrm>
          <a:prstGeom prst="rect">
            <a:avLst/>
          </a:prstGeom>
        </p:spPr>
      </p:pic>
      <p:pic>
        <p:nvPicPr>
          <p:cNvPr id="19" name="Immagine 8"/>
          <p:cNvPicPr>
            <a:picLocks noChangeAspect="1"/>
          </p:cNvPicPr>
          <p:nvPr/>
        </p:nvPicPr>
        <p:blipFill rotWithShape="1">
          <a:blip r:embed="rId6"/>
          <a:srcRect l="6722" t="3164" r="3922" b="3012"/>
          <a:stretch/>
        </p:blipFill>
        <p:spPr>
          <a:xfrm>
            <a:off x="7466581" y="1645791"/>
            <a:ext cx="2135903" cy="1682023"/>
          </a:xfrm>
          <a:prstGeom prst="rect">
            <a:avLst/>
          </a:prstGeom>
        </p:spPr>
      </p:pic>
      <p:pic>
        <p:nvPicPr>
          <p:cNvPr id="20" name="Immagine 2"/>
          <p:cNvPicPr>
            <a:picLocks noChangeAspect="1"/>
          </p:cNvPicPr>
          <p:nvPr/>
        </p:nvPicPr>
        <p:blipFill rotWithShape="1">
          <a:blip r:embed="rId7"/>
          <a:srcRect l="19612" t="8400" r="37054" b="9333"/>
          <a:stretch/>
        </p:blipFill>
        <p:spPr>
          <a:xfrm>
            <a:off x="381376" y="1577537"/>
            <a:ext cx="2250781" cy="2670637"/>
          </a:xfrm>
          <a:prstGeom prst="rect">
            <a:avLst/>
          </a:prstGeom>
        </p:spPr>
      </p:pic>
      <p:sp>
        <p:nvSpPr>
          <p:cNvPr id="21" name="Più 3"/>
          <p:cNvSpPr/>
          <p:nvPr/>
        </p:nvSpPr>
        <p:spPr bwMode="auto">
          <a:xfrm>
            <a:off x="3024018" y="2743006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iù 28"/>
          <p:cNvSpPr/>
          <p:nvPr/>
        </p:nvSpPr>
        <p:spPr bwMode="auto">
          <a:xfrm>
            <a:off x="6559281" y="2728609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0980" y="2204591"/>
            <a:ext cx="1942902" cy="1449704"/>
          </a:xfrm>
          <a:prstGeom prst="rect">
            <a:avLst/>
          </a:prstGeom>
        </p:spPr>
      </p:pic>
      <p:sp>
        <p:nvSpPr>
          <p:cNvPr id="24" name="Più 29"/>
          <p:cNvSpPr/>
          <p:nvPr/>
        </p:nvSpPr>
        <p:spPr bwMode="auto">
          <a:xfrm>
            <a:off x="9842896" y="2751779"/>
            <a:ext cx="356644" cy="372875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197822" y="1190833"/>
            <a:ext cx="3409176" cy="3417463"/>
            <a:chOff x="-130043" y="1477951"/>
            <a:chExt cx="3265961" cy="3269697"/>
          </a:xfrm>
        </p:grpSpPr>
        <p:sp>
          <p:nvSpPr>
            <p:cNvPr id="26" name="Cross 25"/>
            <p:cNvSpPr/>
            <p:nvPr/>
          </p:nvSpPr>
          <p:spPr bwMode="auto">
            <a:xfrm rot="2625655">
              <a:off x="-130043" y="1477951"/>
              <a:ext cx="3265961" cy="3269697"/>
            </a:xfrm>
            <a:prstGeom prst="plus">
              <a:avLst>
                <a:gd name="adj" fmla="val 45915"/>
              </a:avLst>
            </a:prstGeom>
            <a:solidFill>
              <a:srgbClr val="FF0000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9773" y="2920536"/>
              <a:ext cx="2606327" cy="441703"/>
            </a:xfrm>
            <a:prstGeom prst="rect">
              <a:avLst/>
            </a:prstGeom>
            <a:solidFill>
              <a:srgbClr val="FF3333"/>
            </a:solidFill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Gas-steady modality</a:t>
              </a:r>
              <a:endPara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57237" y="1573871"/>
            <a:ext cx="2692325" cy="4584060"/>
            <a:chOff x="7072570" y="1711219"/>
            <a:chExt cx="2692325" cy="458406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181409" y="1711219"/>
              <a:ext cx="2433729" cy="458406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072570" y="2385502"/>
              <a:ext cx="2692325" cy="1380126"/>
              <a:chOff x="1236483" y="690792"/>
              <a:chExt cx="9869027" cy="40005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483" y="690792"/>
                <a:ext cx="9869027" cy="400050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 rot="331508">
                <a:off x="8392948" y="3080992"/>
                <a:ext cx="1242825" cy="376285"/>
              </a:xfrm>
              <a:prstGeom prst="rect">
                <a:avLst/>
              </a:prstGeom>
              <a:solidFill>
                <a:srgbClr val="B6082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uppo 4"/>
          <p:cNvGrpSpPr/>
          <p:nvPr/>
        </p:nvGrpSpPr>
        <p:grpSpPr>
          <a:xfrm>
            <a:off x="2386773" y="3913184"/>
            <a:ext cx="5131119" cy="2316667"/>
            <a:chOff x="3331198" y="4061542"/>
            <a:chExt cx="5131119" cy="2316667"/>
          </a:xfrm>
        </p:grpSpPr>
        <p:grpSp>
          <p:nvGrpSpPr>
            <p:cNvPr id="6" name="Gruppo 21"/>
            <p:cNvGrpSpPr/>
            <p:nvPr/>
          </p:nvGrpSpPr>
          <p:grpSpPr>
            <a:xfrm>
              <a:off x="4214264" y="4061542"/>
              <a:ext cx="4248053" cy="2101075"/>
              <a:chOff x="3042303" y="4202533"/>
              <a:chExt cx="4248053" cy="2101075"/>
            </a:xfrm>
          </p:grpSpPr>
          <p:grpSp>
            <p:nvGrpSpPr>
              <p:cNvPr id="9" name="Gruppo 10"/>
              <p:cNvGrpSpPr/>
              <p:nvPr/>
            </p:nvGrpSpPr>
            <p:grpSpPr>
              <a:xfrm>
                <a:off x="5164453" y="4202533"/>
                <a:ext cx="2125903" cy="2101075"/>
                <a:chOff x="-60416" y="4270899"/>
                <a:chExt cx="2125903" cy="2101075"/>
              </a:xfrm>
            </p:grpSpPr>
            <p:sp>
              <p:nvSpPr>
                <p:cNvPr id="12" name="CasellaDiTesto 8"/>
                <p:cNvSpPr txBox="1"/>
                <p:nvPr/>
              </p:nvSpPr>
              <p:spPr>
                <a:xfrm>
                  <a:off x="-60416" y="4270899"/>
                  <a:ext cx="118333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issue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CasellaDiTesto 17"/>
                <p:cNvSpPr txBox="1"/>
                <p:nvPr/>
              </p:nvSpPr>
              <p:spPr>
                <a:xfrm>
                  <a:off x="-60416" y="4753023"/>
                  <a:ext cx="18004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quivalent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CasellaDiTesto 18"/>
                <p:cNvSpPr txBox="1"/>
                <p:nvPr/>
              </p:nvSpPr>
              <p:spPr>
                <a:xfrm>
                  <a:off x="-60416" y="5239333"/>
                  <a:ext cx="21259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roportional</a:t>
                  </a:r>
                  <a:r>
                    <a:rPr lang="en-US" sz="2800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CasellaDiTesto 19"/>
                <p:cNvSpPr txBox="1"/>
                <p:nvPr/>
              </p:nvSpPr>
              <p:spPr>
                <a:xfrm>
                  <a:off x="-60416" y="5725643"/>
                  <a:ext cx="14093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800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ounter</a:t>
                  </a:r>
                  <a:endPara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CasellaDiTesto 16"/>
              <p:cNvSpPr txBox="1"/>
              <p:nvPr/>
            </p:nvSpPr>
            <p:spPr>
              <a:xfrm>
                <a:off x="3042303" y="4847802"/>
                <a:ext cx="1082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</a:t>
                </a:r>
                <a:endPara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asellaDiTesto 20"/>
              <p:cNvSpPr txBox="1"/>
              <p:nvPr/>
            </p:nvSpPr>
            <p:spPr>
              <a:xfrm>
                <a:off x="4457198" y="4786246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4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CasellaDiTesto 22"/>
            <p:cNvSpPr txBox="1"/>
            <p:nvPr/>
          </p:nvSpPr>
          <p:spPr>
            <a:xfrm>
              <a:off x="3331198" y="5916544"/>
              <a:ext cx="2860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intensity beams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nettore 2 24"/>
            <p:cNvCxnSpPr>
              <a:stCxn id="10" idx="2"/>
              <a:endCxn id="7" idx="0"/>
            </p:cNvCxnSpPr>
            <p:nvPr/>
          </p:nvCxnSpPr>
          <p:spPr bwMode="auto">
            <a:xfrm>
              <a:off x="4755438" y="5353142"/>
              <a:ext cx="5848" cy="563402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027705737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18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07050"/>
            <a:ext cx="12191999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– Steady Modality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12"/>
          <p:cNvSpPr txBox="1"/>
          <p:nvPr/>
        </p:nvSpPr>
        <p:spPr>
          <a:xfrm>
            <a:off x="4692831" y="1046127"/>
            <a:ext cx="2806339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it-IT" sz="4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endParaRPr lang="it-IT" sz="4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098909" y="2496341"/>
            <a:ext cx="1995983" cy="3687560"/>
            <a:chOff x="5092207" y="2498986"/>
            <a:chExt cx="1995983" cy="3687560"/>
          </a:xfrm>
        </p:grpSpPr>
        <p:sp>
          <p:nvSpPr>
            <p:cNvPr id="29" name="CasellaDiTesto 13"/>
            <p:cNvSpPr txBox="1"/>
            <p:nvPr/>
          </p:nvSpPr>
          <p:spPr>
            <a:xfrm>
              <a:off x="5653446" y="2498986"/>
              <a:ext cx="873502" cy="523220"/>
            </a:xfrm>
            <a:prstGeom prst="rect">
              <a:avLst/>
            </a:prstGeom>
            <a:solidFill>
              <a:srgbClr val="F7FD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</a:t>
              </a:r>
              <a:endPara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5092207" y="3065169"/>
              <a:ext cx="1995983" cy="3121377"/>
              <a:chOff x="2585150" y="3266819"/>
              <a:chExt cx="1995983" cy="3121377"/>
            </a:xfrm>
          </p:grpSpPr>
          <p:sp>
            <p:nvSpPr>
              <p:cNvPr id="35" name="Flowchart: Magnetic Disk 9"/>
              <p:cNvSpPr/>
              <p:nvPr/>
            </p:nvSpPr>
            <p:spPr>
              <a:xfrm>
                <a:off x="2611278" y="3266819"/>
                <a:ext cx="1950721" cy="3121377"/>
              </a:xfrm>
              <a:prstGeom prst="flowChartMagneticDisk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5150" y="4233291"/>
                <a:ext cx="1995983" cy="1874230"/>
              </a:xfrm>
              <a:prstGeom prst="rect">
                <a:avLst/>
              </a:prstGeom>
            </p:spPr>
          </p:pic>
        </p:grpSp>
      </p:grpSp>
      <p:grpSp>
        <p:nvGrpSpPr>
          <p:cNvPr id="104" name="Group 103"/>
          <p:cNvGrpSpPr/>
          <p:nvPr/>
        </p:nvGrpSpPr>
        <p:grpSpPr>
          <a:xfrm>
            <a:off x="9552000" y="2426368"/>
            <a:ext cx="2296507" cy="3827507"/>
            <a:chOff x="9032309" y="2501840"/>
            <a:chExt cx="2296507" cy="3827507"/>
          </a:xfrm>
        </p:grpSpPr>
        <p:sp>
          <p:nvSpPr>
            <p:cNvPr id="31" name="CasellaDiTesto 14"/>
            <p:cNvSpPr txBox="1"/>
            <p:nvPr/>
          </p:nvSpPr>
          <p:spPr>
            <a:xfrm>
              <a:off x="9079328" y="2501840"/>
              <a:ext cx="2138000" cy="523220"/>
            </a:xfrm>
            <a:prstGeom prst="rect">
              <a:avLst/>
            </a:prstGeom>
            <a:solidFill>
              <a:srgbClr val="F7FDFF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Counting</a:t>
              </a:r>
              <a:r>
                <a:rPr lang="it-IT" sz="2800" dirty="0" smtClean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rate</a:t>
              </a:r>
              <a:endParaRPr lang="it-IT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uppo 20"/>
            <p:cNvGrpSpPr/>
            <p:nvPr/>
          </p:nvGrpSpPr>
          <p:grpSpPr>
            <a:xfrm>
              <a:off x="9032309" y="3065169"/>
              <a:ext cx="2296507" cy="3264178"/>
              <a:chOff x="8048859" y="3266819"/>
              <a:chExt cx="2296507" cy="3264178"/>
            </a:xfrm>
          </p:grpSpPr>
          <p:grpSp>
            <p:nvGrpSpPr>
              <p:cNvPr id="38" name="Group 31"/>
              <p:cNvGrpSpPr/>
              <p:nvPr/>
            </p:nvGrpSpPr>
            <p:grpSpPr>
              <a:xfrm>
                <a:off x="8189518" y="3266819"/>
                <a:ext cx="1966121" cy="3130141"/>
                <a:chOff x="8223838" y="2854115"/>
                <a:chExt cx="1966121" cy="3130141"/>
              </a:xfrm>
            </p:grpSpPr>
            <p:sp>
              <p:nvSpPr>
                <p:cNvPr id="62" name="Flowchart: Magnetic Disk 11"/>
                <p:cNvSpPr/>
                <p:nvPr/>
              </p:nvSpPr>
              <p:spPr>
                <a:xfrm>
                  <a:off x="8223838" y="2854115"/>
                  <a:ext cx="1950721" cy="3121377"/>
                </a:xfrm>
                <a:prstGeom prst="flowChartMagneticDisk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3" name="Group 18"/>
                <p:cNvGrpSpPr/>
                <p:nvPr/>
              </p:nvGrpSpPr>
              <p:grpSpPr>
                <a:xfrm>
                  <a:off x="8340505" y="4453665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6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7" name="Straight Connector 16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19"/>
                <p:cNvGrpSpPr/>
                <p:nvPr/>
              </p:nvGrpSpPr>
              <p:grpSpPr>
                <a:xfrm rot="1528823">
                  <a:off x="8525814" y="4683633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4" name="Picture 2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5" name="Straight Connector 21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22"/>
                <p:cNvGrpSpPr/>
                <p:nvPr/>
              </p:nvGrpSpPr>
              <p:grpSpPr>
                <a:xfrm rot="7074385">
                  <a:off x="8539561" y="4427779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2" name="Picture 23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3" name="Straight Connector 24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25"/>
                <p:cNvGrpSpPr/>
                <p:nvPr/>
              </p:nvGrpSpPr>
              <p:grpSpPr>
                <a:xfrm rot="1190095">
                  <a:off x="8357584" y="3980710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70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71" name="Straight Connector 27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28"/>
                <p:cNvGrpSpPr/>
                <p:nvPr/>
              </p:nvGrpSpPr>
              <p:grpSpPr>
                <a:xfrm rot="18842344">
                  <a:off x="8488952" y="4960044"/>
                  <a:ext cx="1664145" cy="384280"/>
                  <a:chOff x="3848381" y="3064274"/>
                  <a:chExt cx="4495238" cy="907168"/>
                </a:xfrm>
              </p:grpSpPr>
              <p:pic>
                <p:nvPicPr>
                  <p:cNvPr id="68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8692" b="33182"/>
                  <a:stretch/>
                </p:blipFill>
                <p:spPr>
                  <a:xfrm>
                    <a:off x="3848381" y="3064274"/>
                    <a:ext cx="4495238" cy="907168"/>
                  </a:xfrm>
                  <a:prstGeom prst="rect">
                    <a:avLst/>
                  </a:prstGeom>
                </p:spPr>
              </p:pic>
              <p:cxnSp>
                <p:nvCxnSpPr>
                  <p:cNvPr id="69" name="Straight Connector 30"/>
                  <p:cNvCxnSpPr/>
                  <p:nvPr/>
                </p:nvCxnSpPr>
                <p:spPr>
                  <a:xfrm flipV="1">
                    <a:off x="3857897" y="3552770"/>
                    <a:ext cx="4320187" cy="327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9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8842344">
                <a:off x="8049488" y="4830055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0" name="Straight Connector 30"/>
              <p:cNvCxnSpPr/>
              <p:nvPr/>
            </p:nvCxnSpPr>
            <p:spPr>
              <a:xfrm rot="18842344" flipV="1">
                <a:off x="8072497" y="5053214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443767">
                <a:off x="8204854" y="5518262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2" name="Straight Connector 30"/>
              <p:cNvCxnSpPr/>
              <p:nvPr/>
            </p:nvCxnSpPr>
            <p:spPr>
              <a:xfrm rot="1443767" flipV="1">
                <a:off x="8227862" y="5741422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18842344">
                <a:off x="8699079" y="5506785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4" name="Straight Connector 30"/>
              <p:cNvCxnSpPr/>
              <p:nvPr/>
            </p:nvCxnSpPr>
            <p:spPr>
              <a:xfrm rot="18842344" flipV="1">
                <a:off x="8722087" y="5729945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2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692" b="33182"/>
              <a:stretch/>
            </p:blipFill>
            <p:spPr>
              <a:xfrm rot="20504823">
                <a:off x="8139338" y="5269371"/>
                <a:ext cx="1664145" cy="384280"/>
              </a:xfrm>
              <a:prstGeom prst="rect">
                <a:avLst/>
              </a:prstGeom>
            </p:spPr>
          </p:pic>
          <p:cxnSp>
            <p:nvCxnSpPr>
              <p:cNvPr id="46" name="Straight Connector 30"/>
              <p:cNvCxnSpPr/>
              <p:nvPr/>
            </p:nvCxnSpPr>
            <p:spPr>
              <a:xfrm rot="20504823" flipV="1">
                <a:off x="8162346" y="5492531"/>
                <a:ext cx="1599341" cy="13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o 30"/>
              <p:cNvGrpSpPr/>
              <p:nvPr/>
            </p:nvGrpSpPr>
            <p:grpSpPr>
              <a:xfrm>
                <a:off x="8048859" y="4539606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60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61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o 31"/>
              <p:cNvGrpSpPr/>
              <p:nvPr/>
            </p:nvGrpSpPr>
            <p:grpSpPr>
              <a:xfrm>
                <a:off x="8163435" y="5213723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8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9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o 32"/>
              <p:cNvGrpSpPr/>
              <p:nvPr/>
            </p:nvGrpSpPr>
            <p:grpSpPr>
              <a:xfrm rot="5781243">
                <a:off x="8106843" y="4881469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6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7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o 33"/>
              <p:cNvGrpSpPr/>
              <p:nvPr/>
            </p:nvGrpSpPr>
            <p:grpSpPr>
              <a:xfrm rot="10264378">
                <a:off x="8681221" y="4960022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4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5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uppo 34"/>
              <p:cNvGrpSpPr/>
              <p:nvPr/>
            </p:nvGrpSpPr>
            <p:grpSpPr>
              <a:xfrm rot="9498966">
                <a:off x="8139338" y="4901751"/>
                <a:ext cx="1664145" cy="384280"/>
                <a:chOff x="8168155" y="4284760"/>
                <a:chExt cx="1664145" cy="384280"/>
              </a:xfrm>
            </p:grpSpPr>
            <p:pic>
              <p:nvPicPr>
                <p:cNvPr id="52" name="Picture 2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8692" b="33182"/>
                <a:stretch/>
              </p:blipFill>
              <p:spPr>
                <a:xfrm rot="19180661">
                  <a:off x="8168155" y="4284760"/>
                  <a:ext cx="1664145" cy="384280"/>
                </a:xfrm>
                <a:prstGeom prst="rect">
                  <a:avLst/>
                </a:prstGeom>
              </p:spPr>
            </p:pic>
            <p:cxnSp>
              <p:nvCxnSpPr>
                <p:cNvPr id="53" name="Straight Connector 30"/>
                <p:cNvCxnSpPr/>
                <p:nvPr/>
              </p:nvCxnSpPr>
              <p:spPr>
                <a:xfrm rot="19180661" flipV="1">
                  <a:off x="8191163" y="4507920"/>
                  <a:ext cx="1599341" cy="13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1" name="Straight Arrow Connector 10"/>
          <p:cNvCxnSpPr>
            <a:stCxn id="27" idx="2"/>
            <a:endCxn id="29" idx="0"/>
          </p:cNvCxnSpPr>
          <p:nvPr/>
        </p:nvCxnSpPr>
        <p:spPr bwMode="auto">
          <a:xfrm>
            <a:off x="6096001" y="1877124"/>
            <a:ext cx="898" cy="61921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7" idx="2"/>
            <a:endCxn id="31" idx="0"/>
          </p:cNvCxnSpPr>
          <p:nvPr/>
        </p:nvCxnSpPr>
        <p:spPr bwMode="auto">
          <a:xfrm>
            <a:off x="6096001" y="1877124"/>
            <a:ext cx="4572018" cy="54924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val="1601537606"/>
              </p:ext>
            </p:extLst>
          </p:nvPr>
        </p:nvGraphicFramePr>
        <p:xfrm>
          <a:off x="11412000" y="144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96000" y="2459126"/>
            <a:ext cx="1964851" cy="3761991"/>
            <a:chOff x="696000" y="2367327"/>
            <a:chExt cx="1964851" cy="3761991"/>
          </a:xfrm>
        </p:grpSpPr>
        <p:grpSp>
          <p:nvGrpSpPr>
            <p:cNvPr id="18" name="Group 17"/>
            <p:cNvGrpSpPr/>
            <p:nvPr/>
          </p:nvGrpSpPr>
          <p:grpSpPr>
            <a:xfrm>
              <a:off x="696000" y="2367327"/>
              <a:ext cx="1964851" cy="3761991"/>
              <a:chOff x="1673442" y="2348277"/>
              <a:chExt cx="1964851" cy="376199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73442" y="2348277"/>
                <a:ext cx="1964851" cy="3761991"/>
                <a:chOff x="507072" y="2467955"/>
                <a:chExt cx="1950721" cy="368756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507072" y="2467955"/>
                  <a:ext cx="1950721" cy="3687560"/>
                  <a:chOff x="5118335" y="2498986"/>
                  <a:chExt cx="1950721" cy="3687560"/>
                </a:xfrm>
              </p:grpSpPr>
              <p:sp>
                <p:nvSpPr>
                  <p:cNvPr id="83" name="CasellaDiTesto 13"/>
                  <p:cNvSpPr txBox="1"/>
                  <p:nvPr/>
                </p:nvSpPr>
                <p:spPr>
                  <a:xfrm>
                    <a:off x="5653445" y="2498986"/>
                    <a:ext cx="963387" cy="523220"/>
                  </a:xfrm>
                  <a:prstGeom prst="rect">
                    <a:avLst/>
                  </a:prstGeom>
                  <a:solidFill>
                    <a:srgbClr val="F7FDFF"/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Time</a:t>
                    </a:r>
                    <a:endParaRPr lang="it-IT" sz="2800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Flowchart: Magnetic Disk 9"/>
                  <p:cNvSpPr/>
                  <p:nvPr/>
                </p:nvSpPr>
                <p:spPr>
                  <a:xfrm>
                    <a:off x="5118335" y="3065169"/>
                    <a:ext cx="1950721" cy="3121377"/>
                  </a:xfrm>
                  <a:prstGeom prst="flowChartMagneticDisk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287" y="4119706"/>
                  <a:ext cx="1727565" cy="1727565"/>
                </a:xfrm>
                <a:prstGeom prst="rect">
                  <a:avLst/>
                </a:prstGeom>
              </p:spPr>
            </p:pic>
          </p:grpSp>
          <p:sp>
            <p:nvSpPr>
              <p:cNvPr id="14" name="Freeform 13"/>
              <p:cNvSpPr/>
              <p:nvPr/>
            </p:nvSpPr>
            <p:spPr bwMode="auto">
              <a:xfrm>
                <a:off x="1743075" y="3962400"/>
                <a:ext cx="1181100" cy="1885950"/>
              </a:xfrm>
              <a:custGeom>
                <a:avLst/>
                <a:gdLst>
                  <a:gd name="connsiteX0" fmla="*/ 690563 w 1181100"/>
                  <a:gd name="connsiteY0" fmla="*/ 204788 h 1885950"/>
                  <a:gd name="connsiteX1" fmla="*/ 533400 w 1181100"/>
                  <a:gd name="connsiteY1" fmla="*/ 266700 h 1885950"/>
                  <a:gd name="connsiteX2" fmla="*/ 419100 w 1181100"/>
                  <a:gd name="connsiteY2" fmla="*/ 357188 h 1885950"/>
                  <a:gd name="connsiteX3" fmla="*/ 323850 w 1181100"/>
                  <a:gd name="connsiteY3" fmla="*/ 447675 h 1885950"/>
                  <a:gd name="connsiteX4" fmla="*/ 209550 w 1181100"/>
                  <a:gd name="connsiteY4" fmla="*/ 638175 h 1885950"/>
                  <a:gd name="connsiteX5" fmla="*/ 161925 w 1181100"/>
                  <a:gd name="connsiteY5" fmla="*/ 762000 h 1885950"/>
                  <a:gd name="connsiteX6" fmla="*/ 133350 w 1181100"/>
                  <a:gd name="connsiteY6" fmla="*/ 1028700 h 1885950"/>
                  <a:gd name="connsiteX7" fmla="*/ 180975 w 1181100"/>
                  <a:gd name="connsiteY7" fmla="*/ 1266825 h 1885950"/>
                  <a:gd name="connsiteX8" fmla="*/ 304800 w 1181100"/>
                  <a:gd name="connsiteY8" fmla="*/ 1481138 h 1885950"/>
                  <a:gd name="connsiteX9" fmla="*/ 414338 w 1181100"/>
                  <a:gd name="connsiteY9" fmla="*/ 1595438 h 1885950"/>
                  <a:gd name="connsiteX10" fmla="*/ 514350 w 1181100"/>
                  <a:gd name="connsiteY10" fmla="*/ 1676400 h 1885950"/>
                  <a:gd name="connsiteX11" fmla="*/ 609600 w 1181100"/>
                  <a:gd name="connsiteY11" fmla="*/ 1719263 h 1885950"/>
                  <a:gd name="connsiteX12" fmla="*/ 785813 w 1181100"/>
                  <a:gd name="connsiteY12" fmla="*/ 1781175 h 1885950"/>
                  <a:gd name="connsiteX13" fmla="*/ 1038225 w 1181100"/>
                  <a:gd name="connsiteY13" fmla="*/ 1790700 h 1885950"/>
                  <a:gd name="connsiteX14" fmla="*/ 1166813 w 1181100"/>
                  <a:gd name="connsiteY14" fmla="*/ 1757363 h 1885950"/>
                  <a:gd name="connsiteX15" fmla="*/ 1181100 w 1181100"/>
                  <a:gd name="connsiteY15" fmla="*/ 1833563 h 1885950"/>
                  <a:gd name="connsiteX16" fmla="*/ 114300 w 1181100"/>
                  <a:gd name="connsiteY16" fmla="*/ 1885950 h 1885950"/>
                  <a:gd name="connsiteX17" fmla="*/ 0 w 1181100"/>
                  <a:gd name="connsiteY17" fmla="*/ 1776413 h 1885950"/>
                  <a:gd name="connsiteX18" fmla="*/ 14288 w 1181100"/>
                  <a:gd name="connsiteY18" fmla="*/ 0 h 1885950"/>
                  <a:gd name="connsiteX19" fmla="*/ 914400 w 1181100"/>
                  <a:gd name="connsiteY19" fmla="*/ 90488 h 1885950"/>
                  <a:gd name="connsiteX20" fmla="*/ 690563 w 1181100"/>
                  <a:gd name="connsiteY20" fmla="*/ 204788 h 188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1100" h="1885950">
                    <a:moveTo>
                      <a:pt x="690563" y="204788"/>
                    </a:moveTo>
                    <a:lnTo>
                      <a:pt x="533400" y="266700"/>
                    </a:lnTo>
                    <a:lnTo>
                      <a:pt x="419100" y="357188"/>
                    </a:lnTo>
                    <a:lnTo>
                      <a:pt x="323850" y="447675"/>
                    </a:lnTo>
                    <a:lnTo>
                      <a:pt x="209550" y="638175"/>
                    </a:lnTo>
                    <a:lnTo>
                      <a:pt x="161925" y="762000"/>
                    </a:lnTo>
                    <a:lnTo>
                      <a:pt x="133350" y="1028700"/>
                    </a:lnTo>
                    <a:lnTo>
                      <a:pt x="180975" y="1266825"/>
                    </a:lnTo>
                    <a:lnTo>
                      <a:pt x="304800" y="1481138"/>
                    </a:lnTo>
                    <a:lnTo>
                      <a:pt x="414338" y="1595438"/>
                    </a:lnTo>
                    <a:lnTo>
                      <a:pt x="514350" y="1676400"/>
                    </a:lnTo>
                    <a:lnTo>
                      <a:pt x="609600" y="1719263"/>
                    </a:lnTo>
                    <a:lnTo>
                      <a:pt x="785813" y="1781175"/>
                    </a:lnTo>
                    <a:lnTo>
                      <a:pt x="1038225" y="1790700"/>
                    </a:lnTo>
                    <a:lnTo>
                      <a:pt x="1166813" y="1757363"/>
                    </a:lnTo>
                    <a:lnTo>
                      <a:pt x="1181100" y="1833563"/>
                    </a:lnTo>
                    <a:lnTo>
                      <a:pt x="114300" y="1885950"/>
                    </a:lnTo>
                    <a:lnTo>
                      <a:pt x="0" y="1776413"/>
                    </a:lnTo>
                    <a:lnTo>
                      <a:pt x="14288" y="0"/>
                    </a:lnTo>
                    <a:lnTo>
                      <a:pt x="914400" y="90488"/>
                    </a:lnTo>
                    <a:lnTo>
                      <a:pt x="690563" y="204788"/>
                    </a:lnTo>
                    <a:close/>
                  </a:path>
                </a:pathLst>
              </a:custGeom>
              <a:solidFill>
                <a:srgbClr val="EEF9FF"/>
              </a:solidFill>
              <a:ln w="12700" cap="flat" cmpd="sng" algn="ctr">
                <a:solidFill>
                  <a:srgbClr val="EEF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 bwMode="auto">
            <a:xfrm>
              <a:off x="1482725" y="3984625"/>
              <a:ext cx="1079500" cy="1885950"/>
            </a:xfrm>
            <a:custGeom>
              <a:avLst/>
              <a:gdLst>
                <a:gd name="connsiteX0" fmla="*/ 0 w 1079500"/>
                <a:gd name="connsiteY0" fmla="*/ 193675 h 1885950"/>
                <a:gd name="connsiteX1" fmla="*/ 130175 w 1079500"/>
                <a:gd name="connsiteY1" fmla="*/ 168275 h 1885950"/>
                <a:gd name="connsiteX2" fmla="*/ 209550 w 1079500"/>
                <a:gd name="connsiteY2" fmla="*/ 165100 h 1885950"/>
                <a:gd name="connsiteX3" fmla="*/ 314325 w 1079500"/>
                <a:gd name="connsiteY3" fmla="*/ 165100 h 1885950"/>
                <a:gd name="connsiteX4" fmla="*/ 406400 w 1079500"/>
                <a:gd name="connsiteY4" fmla="*/ 184150 h 1885950"/>
                <a:gd name="connsiteX5" fmla="*/ 498475 w 1079500"/>
                <a:gd name="connsiteY5" fmla="*/ 215900 h 1885950"/>
                <a:gd name="connsiteX6" fmla="*/ 587375 w 1079500"/>
                <a:gd name="connsiteY6" fmla="*/ 247650 h 1885950"/>
                <a:gd name="connsiteX7" fmla="*/ 644525 w 1079500"/>
                <a:gd name="connsiteY7" fmla="*/ 285750 h 1885950"/>
                <a:gd name="connsiteX8" fmla="*/ 730250 w 1079500"/>
                <a:gd name="connsiteY8" fmla="*/ 349250 h 1885950"/>
                <a:gd name="connsiteX9" fmla="*/ 777875 w 1079500"/>
                <a:gd name="connsiteY9" fmla="*/ 377825 h 1885950"/>
                <a:gd name="connsiteX10" fmla="*/ 835025 w 1079500"/>
                <a:gd name="connsiteY10" fmla="*/ 454025 h 1885950"/>
                <a:gd name="connsiteX11" fmla="*/ 908050 w 1079500"/>
                <a:gd name="connsiteY11" fmla="*/ 549275 h 1885950"/>
                <a:gd name="connsiteX12" fmla="*/ 977900 w 1079500"/>
                <a:gd name="connsiteY12" fmla="*/ 688975 h 1885950"/>
                <a:gd name="connsiteX13" fmla="*/ 1016000 w 1079500"/>
                <a:gd name="connsiteY13" fmla="*/ 819150 h 1885950"/>
                <a:gd name="connsiteX14" fmla="*/ 1031875 w 1079500"/>
                <a:gd name="connsiteY14" fmla="*/ 1003300 h 1885950"/>
                <a:gd name="connsiteX15" fmla="*/ 1006475 w 1079500"/>
                <a:gd name="connsiteY15" fmla="*/ 1165225 h 1885950"/>
                <a:gd name="connsiteX16" fmla="*/ 952500 w 1079500"/>
                <a:gd name="connsiteY16" fmla="*/ 1333500 h 1885950"/>
                <a:gd name="connsiteX17" fmla="*/ 869950 w 1079500"/>
                <a:gd name="connsiteY17" fmla="*/ 1466850 h 1885950"/>
                <a:gd name="connsiteX18" fmla="*/ 781050 w 1079500"/>
                <a:gd name="connsiteY18" fmla="*/ 1568450 h 1885950"/>
                <a:gd name="connsiteX19" fmla="*/ 688975 w 1079500"/>
                <a:gd name="connsiteY19" fmla="*/ 1641475 h 1885950"/>
                <a:gd name="connsiteX20" fmla="*/ 590550 w 1079500"/>
                <a:gd name="connsiteY20" fmla="*/ 1708150 h 1885950"/>
                <a:gd name="connsiteX21" fmla="*/ 495300 w 1079500"/>
                <a:gd name="connsiteY21" fmla="*/ 1743075 h 1885950"/>
                <a:gd name="connsiteX22" fmla="*/ 425450 w 1079500"/>
                <a:gd name="connsiteY22" fmla="*/ 1765300 h 1885950"/>
                <a:gd name="connsiteX23" fmla="*/ 431800 w 1079500"/>
                <a:gd name="connsiteY23" fmla="*/ 1838325 h 1885950"/>
                <a:gd name="connsiteX24" fmla="*/ 911225 w 1079500"/>
                <a:gd name="connsiteY24" fmla="*/ 1885950 h 1885950"/>
                <a:gd name="connsiteX25" fmla="*/ 1044575 w 1079500"/>
                <a:gd name="connsiteY25" fmla="*/ 1838325 h 1885950"/>
                <a:gd name="connsiteX26" fmla="*/ 1079500 w 1079500"/>
                <a:gd name="connsiteY26" fmla="*/ 1816100 h 1885950"/>
                <a:gd name="connsiteX27" fmla="*/ 1073150 w 1079500"/>
                <a:gd name="connsiteY27" fmla="*/ 0 h 1885950"/>
                <a:gd name="connsiteX28" fmla="*/ 15875 w 1079500"/>
                <a:gd name="connsiteY28" fmla="*/ 60325 h 1885950"/>
                <a:gd name="connsiteX29" fmla="*/ 0 w 1079500"/>
                <a:gd name="connsiteY29" fmla="*/ 193675 h 188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9500" h="1885950">
                  <a:moveTo>
                    <a:pt x="0" y="193675"/>
                  </a:moveTo>
                  <a:lnTo>
                    <a:pt x="130175" y="168275"/>
                  </a:lnTo>
                  <a:lnTo>
                    <a:pt x="209550" y="165100"/>
                  </a:lnTo>
                  <a:lnTo>
                    <a:pt x="314325" y="165100"/>
                  </a:lnTo>
                  <a:lnTo>
                    <a:pt x="406400" y="184150"/>
                  </a:lnTo>
                  <a:lnTo>
                    <a:pt x="498475" y="215900"/>
                  </a:lnTo>
                  <a:lnTo>
                    <a:pt x="587375" y="247650"/>
                  </a:lnTo>
                  <a:lnTo>
                    <a:pt x="644525" y="285750"/>
                  </a:lnTo>
                  <a:lnTo>
                    <a:pt x="730250" y="349250"/>
                  </a:lnTo>
                  <a:lnTo>
                    <a:pt x="777875" y="377825"/>
                  </a:lnTo>
                  <a:lnTo>
                    <a:pt x="835025" y="454025"/>
                  </a:lnTo>
                  <a:lnTo>
                    <a:pt x="908050" y="549275"/>
                  </a:lnTo>
                  <a:lnTo>
                    <a:pt x="977900" y="688975"/>
                  </a:lnTo>
                  <a:lnTo>
                    <a:pt x="1016000" y="819150"/>
                  </a:lnTo>
                  <a:lnTo>
                    <a:pt x="1031875" y="1003300"/>
                  </a:lnTo>
                  <a:lnTo>
                    <a:pt x="1006475" y="1165225"/>
                  </a:lnTo>
                  <a:lnTo>
                    <a:pt x="952500" y="1333500"/>
                  </a:lnTo>
                  <a:lnTo>
                    <a:pt x="869950" y="1466850"/>
                  </a:lnTo>
                  <a:lnTo>
                    <a:pt x="781050" y="1568450"/>
                  </a:lnTo>
                  <a:lnTo>
                    <a:pt x="688975" y="1641475"/>
                  </a:lnTo>
                  <a:lnTo>
                    <a:pt x="590550" y="1708150"/>
                  </a:lnTo>
                  <a:lnTo>
                    <a:pt x="495300" y="1743075"/>
                  </a:lnTo>
                  <a:lnTo>
                    <a:pt x="425450" y="1765300"/>
                  </a:lnTo>
                  <a:lnTo>
                    <a:pt x="431800" y="1838325"/>
                  </a:lnTo>
                  <a:lnTo>
                    <a:pt x="911225" y="1885950"/>
                  </a:lnTo>
                  <a:lnTo>
                    <a:pt x="1044575" y="1838325"/>
                  </a:lnTo>
                  <a:lnTo>
                    <a:pt x="1079500" y="1816100"/>
                  </a:lnTo>
                  <a:cubicBezTo>
                    <a:pt x="1077383" y="1210733"/>
                    <a:pt x="1075267" y="605367"/>
                    <a:pt x="1073150" y="0"/>
                  </a:cubicBezTo>
                  <a:lnTo>
                    <a:pt x="15875" y="60325"/>
                  </a:lnTo>
                  <a:lnTo>
                    <a:pt x="0" y="193675"/>
                  </a:lnTo>
                  <a:close/>
                </a:path>
              </a:pathLst>
            </a:custGeom>
            <a:solidFill>
              <a:srgbClr val="EEF9FF"/>
            </a:solidFill>
            <a:ln w="12700" cap="flat" cmpd="sng" algn="ctr">
              <a:solidFill>
                <a:srgbClr val="EEF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4" name="Straight Arrow Connector 93"/>
          <p:cNvCxnSpPr>
            <a:stCxn id="27" idx="2"/>
            <a:endCxn id="83" idx="0"/>
          </p:cNvCxnSpPr>
          <p:nvPr/>
        </p:nvCxnSpPr>
        <p:spPr bwMode="auto">
          <a:xfrm flipH="1">
            <a:off x="1720169" y="1877124"/>
            <a:ext cx="4375832" cy="58200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56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8064"/>
            <a:ext cx="12191999" cy="802387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Characterization at 1µm</a:t>
            </a:r>
            <a:endParaRPr lang="en-US" sz="6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1999" cy="50292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Gas-steady modality feasibility study in different radiation fields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4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811" y="1608995"/>
            <a:ext cx="5943393" cy="4446662"/>
            <a:chOff x="6709484" y="2205008"/>
            <a:chExt cx="5391303" cy="4193519"/>
          </a:xfrm>
        </p:grpSpPr>
        <p:pic>
          <p:nvPicPr>
            <p:cNvPr id="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84" y="2205008"/>
              <a:ext cx="5391303" cy="41361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9659" y="6112777"/>
              <a:ext cx="2438400" cy="285750"/>
            </a:xfrm>
            <a:prstGeom prst="rect">
              <a:avLst/>
            </a:prstGeom>
          </p:spPr>
        </p:pic>
      </p:grp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07050"/>
            <a:ext cx="12202633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rays radiation field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12"/>
          <p:cNvSpPr txBox="1"/>
          <p:nvPr/>
        </p:nvSpPr>
        <p:spPr>
          <a:xfrm>
            <a:off x="120000" y="936814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LET-</a:t>
            </a:r>
            <a:r>
              <a:rPr lang="it-IT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cxnSp>
        <p:nvCxnSpPr>
          <p:cNvPr id="6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55" name="Slide Number Placeholder 155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684110506"/>
              </p:ext>
            </p:extLst>
          </p:nvPr>
        </p:nvGraphicFramePr>
        <p:xfrm>
          <a:off x="11412000" y="126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335758" y="1608995"/>
            <a:ext cx="5358862" cy="4475550"/>
            <a:chOff x="4096" y="1168"/>
            <a:chExt cx="3543" cy="2959"/>
          </a:xfrm>
        </p:grpSpPr>
        <p:grpSp>
          <p:nvGrpSpPr>
            <p:cNvPr id="15" name="Group 205"/>
            <p:cNvGrpSpPr>
              <a:grpSpLocks/>
            </p:cNvGrpSpPr>
            <p:nvPr/>
          </p:nvGrpSpPr>
          <p:grpSpPr bwMode="auto">
            <a:xfrm>
              <a:off x="4565" y="1237"/>
              <a:ext cx="3023" cy="2533"/>
              <a:chOff x="4565" y="1237"/>
              <a:chExt cx="3023" cy="2533"/>
            </a:xfrm>
          </p:grpSpPr>
          <p:sp>
            <p:nvSpPr>
              <p:cNvPr id="1645" name="Freeform 5"/>
              <p:cNvSpPr>
                <a:spLocks/>
              </p:cNvSpPr>
              <p:nvPr/>
            </p:nvSpPr>
            <p:spPr bwMode="auto">
              <a:xfrm>
                <a:off x="4565" y="3770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6"/>
              <p:cNvSpPr>
                <a:spLocks/>
              </p:cNvSpPr>
              <p:nvPr/>
            </p:nvSpPr>
            <p:spPr bwMode="auto">
              <a:xfrm>
                <a:off x="4565" y="3575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7"/>
              <p:cNvSpPr>
                <a:spLocks/>
              </p:cNvSpPr>
              <p:nvPr/>
            </p:nvSpPr>
            <p:spPr bwMode="auto">
              <a:xfrm>
                <a:off x="4565" y="3388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8"/>
              <p:cNvSpPr>
                <a:spLocks/>
              </p:cNvSpPr>
              <p:nvPr/>
            </p:nvSpPr>
            <p:spPr bwMode="auto">
              <a:xfrm>
                <a:off x="4565" y="3192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9"/>
              <p:cNvSpPr>
                <a:spLocks/>
              </p:cNvSpPr>
              <p:nvPr/>
            </p:nvSpPr>
            <p:spPr bwMode="auto">
              <a:xfrm>
                <a:off x="4565" y="2997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10"/>
              <p:cNvSpPr>
                <a:spLocks/>
              </p:cNvSpPr>
              <p:nvPr/>
            </p:nvSpPr>
            <p:spPr bwMode="auto">
              <a:xfrm>
                <a:off x="4565" y="2801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11"/>
              <p:cNvSpPr>
                <a:spLocks/>
              </p:cNvSpPr>
              <p:nvPr/>
            </p:nvSpPr>
            <p:spPr bwMode="auto">
              <a:xfrm>
                <a:off x="4565" y="2605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12"/>
              <p:cNvSpPr>
                <a:spLocks/>
              </p:cNvSpPr>
              <p:nvPr/>
            </p:nvSpPr>
            <p:spPr bwMode="auto">
              <a:xfrm>
                <a:off x="4565" y="2393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13"/>
              <p:cNvSpPr>
                <a:spLocks/>
              </p:cNvSpPr>
              <p:nvPr/>
            </p:nvSpPr>
            <p:spPr bwMode="auto">
              <a:xfrm>
                <a:off x="4565" y="2206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14"/>
              <p:cNvSpPr>
                <a:spLocks/>
              </p:cNvSpPr>
              <p:nvPr/>
            </p:nvSpPr>
            <p:spPr bwMode="auto">
              <a:xfrm>
                <a:off x="4565" y="2010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15"/>
              <p:cNvSpPr>
                <a:spLocks/>
              </p:cNvSpPr>
              <p:nvPr/>
            </p:nvSpPr>
            <p:spPr bwMode="auto">
              <a:xfrm>
                <a:off x="4565" y="1815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16"/>
              <p:cNvSpPr>
                <a:spLocks/>
              </p:cNvSpPr>
              <p:nvPr/>
            </p:nvSpPr>
            <p:spPr bwMode="auto">
              <a:xfrm>
                <a:off x="4565" y="1628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17"/>
              <p:cNvSpPr>
                <a:spLocks/>
              </p:cNvSpPr>
              <p:nvPr/>
            </p:nvSpPr>
            <p:spPr bwMode="auto">
              <a:xfrm>
                <a:off x="4565" y="1432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18"/>
              <p:cNvSpPr>
                <a:spLocks/>
              </p:cNvSpPr>
              <p:nvPr/>
            </p:nvSpPr>
            <p:spPr bwMode="auto">
              <a:xfrm>
                <a:off x="4565" y="1237"/>
                <a:ext cx="3023" cy="0"/>
              </a:xfrm>
              <a:custGeom>
                <a:avLst/>
                <a:gdLst>
                  <a:gd name="T0" fmla="*/ 0 w 361"/>
                  <a:gd name="T1" fmla="*/ 360 w 361"/>
                  <a:gd name="T2" fmla="*/ 361 w 3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12700">
                <a:solidFill>
                  <a:srgbClr val="A4A4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19"/>
              <p:cNvSpPr>
                <a:spLocks/>
              </p:cNvSpPr>
              <p:nvPr/>
            </p:nvSpPr>
            <p:spPr bwMode="auto">
              <a:xfrm>
                <a:off x="4632" y="3039"/>
                <a:ext cx="0" cy="187"/>
              </a:xfrm>
              <a:custGeom>
                <a:avLst/>
                <a:gdLst>
                  <a:gd name="T0" fmla="*/ 22 h 22"/>
                  <a:gd name="T1" fmla="*/ 1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20"/>
              <p:cNvSpPr>
                <a:spLocks/>
              </p:cNvSpPr>
              <p:nvPr/>
            </p:nvSpPr>
            <p:spPr bwMode="auto">
              <a:xfrm>
                <a:off x="4615" y="3048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21"/>
              <p:cNvSpPr>
                <a:spLocks/>
              </p:cNvSpPr>
              <p:nvPr/>
            </p:nvSpPr>
            <p:spPr bwMode="auto">
              <a:xfrm>
                <a:off x="4632" y="3226"/>
                <a:ext cx="0" cy="196"/>
              </a:xfrm>
              <a:custGeom>
                <a:avLst/>
                <a:gdLst>
                  <a:gd name="T0" fmla="*/ 0 h 23"/>
                  <a:gd name="T1" fmla="*/ 22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22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22"/>
              <p:cNvSpPr>
                <a:spLocks/>
              </p:cNvSpPr>
              <p:nvPr/>
            </p:nvSpPr>
            <p:spPr bwMode="auto">
              <a:xfrm>
                <a:off x="4615" y="3413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23"/>
              <p:cNvSpPr>
                <a:spLocks/>
              </p:cNvSpPr>
              <p:nvPr/>
            </p:nvSpPr>
            <p:spPr bwMode="auto">
              <a:xfrm>
                <a:off x="5092" y="2954"/>
                <a:ext cx="0" cy="196"/>
              </a:xfrm>
              <a:custGeom>
                <a:avLst/>
                <a:gdLst>
                  <a:gd name="T0" fmla="*/ 23 h 23"/>
                  <a:gd name="T1" fmla="*/ 1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24"/>
              <p:cNvSpPr>
                <a:spLocks/>
              </p:cNvSpPr>
              <p:nvPr/>
            </p:nvSpPr>
            <p:spPr bwMode="auto">
              <a:xfrm>
                <a:off x="5076" y="2963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25"/>
              <p:cNvSpPr>
                <a:spLocks/>
              </p:cNvSpPr>
              <p:nvPr/>
            </p:nvSpPr>
            <p:spPr bwMode="auto">
              <a:xfrm>
                <a:off x="5092" y="3150"/>
                <a:ext cx="0" cy="195"/>
              </a:xfrm>
              <a:custGeom>
                <a:avLst/>
                <a:gdLst>
                  <a:gd name="T0" fmla="*/ 0 h 23"/>
                  <a:gd name="T1" fmla="*/ 22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22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26"/>
              <p:cNvSpPr>
                <a:spLocks/>
              </p:cNvSpPr>
              <p:nvPr/>
            </p:nvSpPr>
            <p:spPr bwMode="auto">
              <a:xfrm>
                <a:off x="5076" y="3337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27"/>
              <p:cNvSpPr>
                <a:spLocks/>
              </p:cNvSpPr>
              <p:nvPr/>
            </p:nvSpPr>
            <p:spPr bwMode="auto">
              <a:xfrm>
                <a:off x="5218" y="2750"/>
                <a:ext cx="0" cy="204"/>
              </a:xfrm>
              <a:custGeom>
                <a:avLst/>
                <a:gdLst>
                  <a:gd name="T0" fmla="*/ 24 h 24"/>
                  <a:gd name="T1" fmla="*/ 1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28"/>
              <p:cNvSpPr>
                <a:spLocks/>
              </p:cNvSpPr>
              <p:nvPr/>
            </p:nvSpPr>
            <p:spPr bwMode="auto">
              <a:xfrm>
                <a:off x="5201" y="2759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29"/>
              <p:cNvSpPr>
                <a:spLocks/>
              </p:cNvSpPr>
              <p:nvPr/>
            </p:nvSpPr>
            <p:spPr bwMode="auto">
              <a:xfrm>
                <a:off x="5218" y="2954"/>
                <a:ext cx="0" cy="204"/>
              </a:xfrm>
              <a:custGeom>
                <a:avLst/>
                <a:gdLst>
                  <a:gd name="T0" fmla="*/ 0 h 24"/>
                  <a:gd name="T1" fmla="*/ 23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30"/>
              <p:cNvSpPr>
                <a:spLocks/>
              </p:cNvSpPr>
              <p:nvPr/>
            </p:nvSpPr>
            <p:spPr bwMode="auto">
              <a:xfrm>
                <a:off x="5201" y="3150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31"/>
              <p:cNvSpPr>
                <a:spLocks/>
              </p:cNvSpPr>
              <p:nvPr/>
            </p:nvSpPr>
            <p:spPr bwMode="auto">
              <a:xfrm>
                <a:off x="5453" y="3048"/>
                <a:ext cx="0" cy="187"/>
              </a:xfrm>
              <a:custGeom>
                <a:avLst/>
                <a:gdLst>
                  <a:gd name="T0" fmla="*/ 22 h 22"/>
                  <a:gd name="T1" fmla="*/ 1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32"/>
              <p:cNvSpPr>
                <a:spLocks/>
              </p:cNvSpPr>
              <p:nvPr/>
            </p:nvSpPr>
            <p:spPr bwMode="auto">
              <a:xfrm>
                <a:off x="5436" y="3056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33"/>
              <p:cNvSpPr>
                <a:spLocks/>
              </p:cNvSpPr>
              <p:nvPr/>
            </p:nvSpPr>
            <p:spPr bwMode="auto">
              <a:xfrm>
                <a:off x="5453" y="3235"/>
                <a:ext cx="0" cy="195"/>
              </a:xfrm>
              <a:custGeom>
                <a:avLst/>
                <a:gdLst>
                  <a:gd name="T0" fmla="*/ 0 h 23"/>
                  <a:gd name="T1" fmla="*/ 22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22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34"/>
              <p:cNvSpPr>
                <a:spLocks/>
              </p:cNvSpPr>
              <p:nvPr/>
            </p:nvSpPr>
            <p:spPr bwMode="auto">
              <a:xfrm>
                <a:off x="5436" y="3422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35"/>
              <p:cNvSpPr>
                <a:spLocks/>
              </p:cNvSpPr>
              <p:nvPr/>
            </p:nvSpPr>
            <p:spPr bwMode="auto">
              <a:xfrm>
                <a:off x="5620" y="3022"/>
                <a:ext cx="0" cy="187"/>
              </a:xfrm>
              <a:custGeom>
                <a:avLst/>
                <a:gdLst>
                  <a:gd name="T0" fmla="*/ 22 h 22"/>
                  <a:gd name="T1" fmla="*/ 1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36"/>
              <p:cNvSpPr>
                <a:spLocks/>
              </p:cNvSpPr>
              <p:nvPr/>
            </p:nvSpPr>
            <p:spPr bwMode="auto">
              <a:xfrm>
                <a:off x="5603" y="3031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37"/>
              <p:cNvSpPr>
                <a:spLocks/>
              </p:cNvSpPr>
              <p:nvPr/>
            </p:nvSpPr>
            <p:spPr bwMode="auto">
              <a:xfrm>
                <a:off x="5620" y="3209"/>
                <a:ext cx="0" cy="196"/>
              </a:xfrm>
              <a:custGeom>
                <a:avLst/>
                <a:gdLst>
                  <a:gd name="T0" fmla="*/ 0 h 23"/>
                  <a:gd name="T1" fmla="*/ 22 h 23"/>
                  <a:gd name="T2" fmla="*/ 23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22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38"/>
              <p:cNvSpPr>
                <a:spLocks/>
              </p:cNvSpPr>
              <p:nvPr/>
            </p:nvSpPr>
            <p:spPr bwMode="auto">
              <a:xfrm>
                <a:off x="5603" y="3396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39"/>
              <p:cNvSpPr>
                <a:spLocks/>
              </p:cNvSpPr>
              <p:nvPr/>
            </p:nvSpPr>
            <p:spPr bwMode="auto">
              <a:xfrm>
                <a:off x="7463" y="3209"/>
                <a:ext cx="0" cy="187"/>
              </a:xfrm>
              <a:custGeom>
                <a:avLst/>
                <a:gdLst>
                  <a:gd name="T0" fmla="*/ 22 h 22"/>
                  <a:gd name="T1" fmla="*/ 1 h 22"/>
                  <a:gd name="T2" fmla="*/ 0 h 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2">
                    <a:moveTo>
                      <a:pt x="0" y="2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40"/>
              <p:cNvSpPr>
                <a:spLocks/>
              </p:cNvSpPr>
              <p:nvPr/>
            </p:nvSpPr>
            <p:spPr bwMode="auto">
              <a:xfrm>
                <a:off x="7446" y="3218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41"/>
              <p:cNvSpPr>
                <a:spLocks/>
              </p:cNvSpPr>
              <p:nvPr/>
            </p:nvSpPr>
            <p:spPr bwMode="auto">
              <a:xfrm>
                <a:off x="7463" y="3396"/>
                <a:ext cx="0" cy="179"/>
              </a:xfrm>
              <a:custGeom>
                <a:avLst/>
                <a:gdLst>
                  <a:gd name="T0" fmla="*/ 0 h 21"/>
                  <a:gd name="T1" fmla="*/ 20 h 21"/>
                  <a:gd name="T2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">
                    <a:moveTo>
                      <a:pt x="0" y="0"/>
                    </a:moveTo>
                    <a:lnTo>
                      <a:pt x="0" y="20"/>
                    </a:lnTo>
                    <a:lnTo>
                      <a:pt x="0" y="2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42"/>
              <p:cNvSpPr>
                <a:spLocks/>
              </p:cNvSpPr>
              <p:nvPr/>
            </p:nvSpPr>
            <p:spPr bwMode="auto">
              <a:xfrm>
                <a:off x="7446" y="3566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43"/>
              <p:cNvSpPr>
                <a:spLocks/>
              </p:cNvSpPr>
              <p:nvPr/>
            </p:nvSpPr>
            <p:spPr bwMode="auto">
              <a:xfrm>
                <a:off x="4632" y="322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44"/>
              <p:cNvSpPr>
                <a:spLocks/>
              </p:cNvSpPr>
              <p:nvPr/>
            </p:nvSpPr>
            <p:spPr bwMode="auto">
              <a:xfrm>
                <a:off x="4665" y="322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45"/>
              <p:cNvSpPr>
                <a:spLocks/>
              </p:cNvSpPr>
              <p:nvPr/>
            </p:nvSpPr>
            <p:spPr bwMode="auto">
              <a:xfrm>
                <a:off x="4699" y="321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46"/>
              <p:cNvSpPr>
                <a:spLocks/>
              </p:cNvSpPr>
              <p:nvPr/>
            </p:nvSpPr>
            <p:spPr bwMode="auto">
              <a:xfrm>
                <a:off x="4732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47"/>
              <p:cNvSpPr>
                <a:spLocks/>
              </p:cNvSpPr>
              <p:nvPr/>
            </p:nvSpPr>
            <p:spPr bwMode="auto">
              <a:xfrm>
                <a:off x="4766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48"/>
              <p:cNvSpPr>
                <a:spLocks/>
              </p:cNvSpPr>
              <p:nvPr/>
            </p:nvSpPr>
            <p:spPr bwMode="auto">
              <a:xfrm>
                <a:off x="4799" y="320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49"/>
              <p:cNvSpPr>
                <a:spLocks/>
              </p:cNvSpPr>
              <p:nvPr/>
            </p:nvSpPr>
            <p:spPr bwMode="auto">
              <a:xfrm>
                <a:off x="4833" y="319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50"/>
              <p:cNvSpPr>
                <a:spLocks/>
              </p:cNvSpPr>
              <p:nvPr/>
            </p:nvSpPr>
            <p:spPr bwMode="auto">
              <a:xfrm>
                <a:off x="4866" y="319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51"/>
              <p:cNvSpPr>
                <a:spLocks/>
              </p:cNvSpPr>
              <p:nvPr/>
            </p:nvSpPr>
            <p:spPr bwMode="auto">
              <a:xfrm>
                <a:off x="4900" y="3184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52"/>
              <p:cNvSpPr>
                <a:spLocks/>
              </p:cNvSpPr>
              <p:nvPr/>
            </p:nvSpPr>
            <p:spPr bwMode="auto">
              <a:xfrm>
                <a:off x="4933" y="317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53"/>
              <p:cNvSpPr>
                <a:spLocks/>
              </p:cNvSpPr>
              <p:nvPr/>
            </p:nvSpPr>
            <p:spPr bwMode="auto">
              <a:xfrm>
                <a:off x="4967" y="316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54"/>
              <p:cNvSpPr>
                <a:spLocks/>
              </p:cNvSpPr>
              <p:nvPr/>
            </p:nvSpPr>
            <p:spPr bwMode="auto">
              <a:xfrm>
                <a:off x="5000" y="316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55"/>
              <p:cNvSpPr>
                <a:spLocks/>
              </p:cNvSpPr>
              <p:nvPr/>
            </p:nvSpPr>
            <p:spPr bwMode="auto">
              <a:xfrm>
                <a:off x="5034" y="315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56"/>
              <p:cNvSpPr>
                <a:spLocks/>
              </p:cNvSpPr>
              <p:nvPr/>
            </p:nvSpPr>
            <p:spPr bwMode="auto">
              <a:xfrm>
                <a:off x="5067" y="315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57"/>
              <p:cNvSpPr>
                <a:spLocks/>
              </p:cNvSpPr>
              <p:nvPr/>
            </p:nvSpPr>
            <p:spPr bwMode="auto">
              <a:xfrm>
                <a:off x="5101" y="3133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58"/>
              <p:cNvSpPr>
                <a:spLocks/>
              </p:cNvSpPr>
              <p:nvPr/>
            </p:nvSpPr>
            <p:spPr bwMode="auto">
              <a:xfrm>
                <a:off x="5126" y="3099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59"/>
              <p:cNvSpPr>
                <a:spLocks/>
              </p:cNvSpPr>
              <p:nvPr/>
            </p:nvSpPr>
            <p:spPr bwMode="auto">
              <a:xfrm>
                <a:off x="5143" y="3065"/>
                <a:ext cx="16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60"/>
              <p:cNvSpPr>
                <a:spLocks/>
              </p:cNvSpPr>
              <p:nvPr/>
            </p:nvSpPr>
            <p:spPr bwMode="auto">
              <a:xfrm>
                <a:off x="5168" y="3031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61"/>
              <p:cNvSpPr>
                <a:spLocks/>
              </p:cNvSpPr>
              <p:nvPr/>
            </p:nvSpPr>
            <p:spPr bwMode="auto">
              <a:xfrm>
                <a:off x="5193" y="2997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62"/>
              <p:cNvSpPr>
                <a:spLocks/>
              </p:cNvSpPr>
              <p:nvPr/>
            </p:nvSpPr>
            <p:spPr bwMode="auto">
              <a:xfrm>
                <a:off x="5210" y="2963"/>
                <a:ext cx="16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63"/>
              <p:cNvSpPr>
                <a:spLocks/>
              </p:cNvSpPr>
              <p:nvPr/>
            </p:nvSpPr>
            <p:spPr bwMode="auto">
              <a:xfrm>
                <a:off x="5235" y="2971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64"/>
              <p:cNvSpPr>
                <a:spLocks/>
              </p:cNvSpPr>
              <p:nvPr/>
            </p:nvSpPr>
            <p:spPr bwMode="auto">
              <a:xfrm>
                <a:off x="5260" y="3005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65"/>
              <p:cNvSpPr>
                <a:spLocks/>
              </p:cNvSpPr>
              <p:nvPr/>
            </p:nvSpPr>
            <p:spPr bwMode="auto">
              <a:xfrm>
                <a:off x="5285" y="3039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66"/>
              <p:cNvSpPr>
                <a:spLocks/>
              </p:cNvSpPr>
              <p:nvPr/>
            </p:nvSpPr>
            <p:spPr bwMode="auto">
              <a:xfrm>
                <a:off x="5319" y="3073"/>
                <a:ext cx="16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67"/>
              <p:cNvSpPr>
                <a:spLocks/>
              </p:cNvSpPr>
              <p:nvPr/>
            </p:nvSpPr>
            <p:spPr bwMode="auto">
              <a:xfrm>
                <a:off x="5344" y="3107"/>
                <a:ext cx="16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68"/>
              <p:cNvSpPr>
                <a:spLocks/>
              </p:cNvSpPr>
              <p:nvPr/>
            </p:nvSpPr>
            <p:spPr bwMode="auto">
              <a:xfrm>
                <a:off x="5377" y="3141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69"/>
              <p:cNvSpPr>
                <a:spLocks/>
              </p:cNvSpPr>
              <p:nvPr/>
            </p:nvSpPr>
            <p:spPr bwMode="auto">
              <a:xfrm>
                <a:off x="5402" y="3175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70"/>
              <p:cNvSpPr>
                <a:spLocks/>
              </p:cNvSpPr>
              <p:nvPr/>
            </p:nvSpPr>
            <p:spPr bwMode="auto">
              <a:xfrm>
                <a:off x="5436" y="3209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71"/>
              <p:cNvSpPr>
                <a:spLocks/>
              </p:cNvSpPr>
              <p:nvPr/>
            </p:nvSpPr>
            <p:spPr bwMode="auto">
              <a:xfrm>
                <a:off x="5461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72"/>
              <p:cNvSpPr>
                <a:spLocks/>
              </p:cNvSpPr>
              <p:nvPr/>
            </p:nvSpPr>
            <p:spPr bwMode="auto">
              <a:xfrm>
                <a:off x="5494" y="322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73"/>
              <p:cNvSpPr>
                <a:spLocks/>
              </p:cNvSpPr>
              <p:nvPr/>
            </p:nvSpPr>
            <p:spPr bwMode="auto">
              <a:xfrm>
                <a:off x="5528" y="321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74"/>
              <p:cNvSpPr>
                <a:spLocks/>
              </p:cNvSpPr>
              <p:nvPr/>
            </p:nvSpPr>
            <p:spPr bwMode="auto">
              <a:xfrm>
                <a:off x="5561" y="321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75"/>
              <p:cNvSpPr>
                <a:spLocks/>
              </p:cNvSpPr>
              <p:nvPr/>
            </p:nvSpPr>
            <p:spPr bwMode="auto">
              <a:xfrm>
                <a:off x="5595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76"/>
              <p:cNvSpPr>
                <a:spLocks/>
              </p:cNvSpPr>
              <p:nvPr/>
            </p:nvSpPr>
            <p:spPr bwMode="auto">
              <a:xfrm>
                <a:off x="5628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77"/>
              <p:cNvSpPr>
                <a:spLocks/>
              </p:cNvSpPr>
              <p:nvPr/>
            </p:nvSpPr>
            <p:spPr bwMode="auto">
              <a:xfrm>
                <a:off x="5662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78"/>
              <p:cNvSpPr>
                <a:spLocks/>
              </p:cNvSpPr>
              <p:nvPr/>
            </p:nvSpPr>
            <p:spPr bwMode="auto">
              <a:xfrm>
                <a:off x="5695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79"/>
              <p:cNvSpPr>
                <a:spLocks/>
              </p:cNvSpPr>
              <p:nvPr/>
            </p:nvSpPr>
            <p:spPr bwMode="auto">
              <a:xfrm>
                <a:off x="5729" y="320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80"/>
              <p:cNvSpPr>
                <a:spLocks/>
              </p:cNvSpPr>
              <p:nvPr/>
            </p:nvSpPr>
            <p:spPr bwMode="auto">
              <a:xfrm>
                <a:off x="5762" y="321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81"/>
              <p:cNvSpPr>
                <a:spLocks/>
              </p:cNvSpPr>
              <p:nvPr/>
            </p:nvSpPr>
            <p:spPr bwMode="auto">
              <a:xfrm>
                <a:off x="5796" y="322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82"/>
              <p:cNvSpPr>
                <a:spLocks/>
              </p:cNvSpPr>
              <p:nvPr/>
            </p:nvSpPr>
            <p:spPr bwMode="auto">
              <a:xfrm>
                <a:off x="5829" y="322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83"/>
              <p:cNvSpPr>
                <a:spLocks/>
              </p:cNvSpPr>
              <p:nvPr/>
            </p:nvSpPr>
            <p:spPr bwMode="auto">
              <a:xfrm>
                <a:off x="5863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84"/>
              <p:cNvSpPr>
                <a:spLocks/>
              </p:cNvSpPr>
              <p:nvPr/>
            </p:nvSpPr>
            <p:spPr bwMode="auto">
              <a:xfrm>
                <a:off x="5896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85"/>
              <p:cNvSpPr>
                <a:spLocks/>
              </p:cNvSpPr>
              <p:nvPr/>
            </p:nvSpPr>
            <p:spPr bwMode="auto">
              <a:xfrm>
                <a:off x="5930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86"/>
              <p:cNvSpPr>
                <a:spLocks/>
              </p:cNvSpPr>
              <p:nvPr/>
            </p:nvSpPr>
            <p:spPr bwMode="auto">
              <a:xfrm>
                <a:off x="5963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87"/>
              <p:cNvSpPr>
                <a:spLocks/>
              </p:cNvSpPr>
              <p:nvPr/>
            </p:nvSpPr>
            <p:spPr bwMode="auto">
              <a:xfrm>
                <a:off x="5997" y="323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88"/>
              <p:cNvSpPr>
                <a:spLocks/>
              </p:cNvSpPr>
              <p:nvPr/>
            </p:nvSpPr>
            <p:spPr bwMode="auto">
              <a:xfrm>
                <a:off x="6030" y="3243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89"/>
              <p:cNvSpPr>
                <a:spLocks/>
              </p:cNvSpPr>
              <p:nvPr/>
            </p:nvSpPr>
            <p:spPr bwMode="auto">
              <a:xfrm>
                <a:off x="6064" y="325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90"/>
              <p:cNvSpPr>
                <a:spLocks/>
              </p:cNvSpPr>
              <p:nvPr/>
            </p:nvSpPr>
            <p:spPr bwMode="auto">
              <a:xfrm>
                <a:off x="6097" y="325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91"/>
              <p:cNvSpPr>
                <a:spLocks/>
              </p:cNvSpPr>
              <p:nvPr/>
            </p:nvSpPr>
            <p:spPr bwMode="auto">
              <a:xfrm>
                <a:off x="6131" y="326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92"/>
              <p:cNvSpPr>
                <a:spLocks/>
              </p:cNvSpPr>
              <p:nvPr/>
            </p:nvSpPr>
            <p:spPr bwMode="auto">
              <a:xfrm>
                <a:off x="6164" y="326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93"/>
              <p:cNvSpPr>
                <a:spLocks/>
              </p:cNvSpPr>
              <p:nvPr/>
            </p:nvSpPr>
            <p:spPr bwMode="auto">
              <a:xfrm>
                <a:off x="6198" y="326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94"/>
              <p:cNvSpPr>
                <a:spLocks/>
              </p:cNvSpPr>
              <p:nvPr/>
            </p:nvSpPr>
            <p:spPr bwMode="auto">
              <a:xfrm>
                <a:off x="6231" y="326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95"/>
              <p:cNvSpPr>
                <a:spLocks/>
              </p:cNvSpPr>
              <p:nvPr/>
            </p:nvSpPr>
            <p:spPr bwMode="auto">
              <a:xfrm>
                <a:off x="6265" y="326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96"/>
              <p:cNvSpPr>
                <a:spLocks/>
              </p:cNvSpPr>
              <p:nvPr/>
            </p:nvSpPr>
            <p:spPr bwMode="auto">
              <a:xfrm>
                <a:off x="6299" y="3269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97"/>
              <p:cNvSpPr>
                <a:spLocks/>
              </p:cNvSpPr>
              <p:nvPr/>
            </p:nvSpPr>
            <p:spPr bwMode="auto">
              <a:xfrm>
                <a:off x="6332" y="327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98"/>
              <p:cNvSpPr>
                <a:spLocks/>
              </p:cNvSpPr>
              <p:nvPr/>
            </p:nvSpPr>
            <p:spPr bwMode="auto">
              <a:xfrm>
                <a:off x="6366" y="3277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99"/>
              <p:cNvSpPr>
                <a:spLocks/>
              </p:cNvSpPr>
              <p:nvPr/>
            </p:nvSpPr>
            <p:spPr bwMode="auto">
              <a:xfrm>
                <a:off x="6399" y="328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100"/>
              <p:cNvSpPr>
                <a:spLocks/>
              </p:cNvSpPr>
              <p:nvPr/>
            </p:nvSpPr>
            <p:spPr bwMode="auto">
              <a:xfrm>
                <a:off x="6433" y="3286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101"/>
              <p:cNvSpPr>
                <a:spLocks/>
              </p:cNvSpPr>
              <p:nvPr/>
            </p:nvSpPr>
            <p:spPr bwMode="auto">
              <a:xfrm>
                <a:off x="6466" y="328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102"/>
              <p:cNvSpPr>
                <a:spLocks/>
              </p:cNvSpPr>
              <p:nvPr/>
            </p:nvSpPr>
            <p:spPr bwMode="auto">
              <a:xfrm>
                <a:off x="6500" y="3286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103"/>
              <p:cNvSpPr>
                <a:spLocks/>
              </p:cNvSpPr>
              <p:nvPr/>
            </p:nvSpPr>
            <p:spPr bwMode="auto">
              <a:xfrm>
                <a:off x="6533" y="328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104"/>
              <p:cNvSpPr>
                <a:spLocks/>
              </p:cNvSpPr>
              <p:nvPr/>
            </p:nvSpPr>
            <p:spPr bwMode="auto">
              <a:xfrm>
                <a:off x="6567" y="3294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105"/>
              <p:cNvSpPr>
                <a:spLocks/>
              </p:cNvSpPr>
              <p:nvPr/>
            </p:nvSpPr>
            <p:spPr bwMode="auto">
              <a:xfrm>
                <a:off x="6600" y="3303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106"/>
              <p:cNvSpPr>
                <a:spLocks/>
              </p:cNvSpPr>
              <p:nvPr/>
            </p:nvSpPr>
            <p:spPr bwMode="auto">
              <a:xfrm>
                <a:off x="6634" y="3303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107"/>
              <p:cNvSpPr>
                <a:spLocks/>
              </p:cNvSpPr>
              <p:nvPr/>
            </p:nvSpPr>
            <p:spPr bwMode="auto">
              <a:xfrm>
                <a:off x="6667" y="331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108"/>
              <p:cNvSpPr>
                <a:spLocks/>
              </p:cNvSpPr>
              <p:nvPr/>
            </p:nvSpPr>
            <p:spPr bwMode="auto">
              <a:xfrm>
                <a:off x="6701" y="3311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109"/>
              <p:cNvSpPr>
                <a:spLocks/>
              </p:cNvSpPr>
              <p:nvPr/>
            </p:nvSpPr>
            <p:spPr bwMode="auto">
              <a:xfrm>
                <a:off x="6734" y="331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110"/>
              <p:cNvSpPr>
                <a:spLocks/>
              </p:cNvSpPr>
              <p:nvPr/>
            </p:nvSpPr>
            <p:spPr bwMode="auto">
              <a:xfrm>
                <a:off x="6768" y="3311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111"/>
              <p:cNvSpPr>
                <a:spLocks/>
              </p:cNvSpPr>
              <p:nvPr/>
            </p:nvSpPr>
            <p:spPr bwMode="auto">
              <a:xfrm>
                <a:off x="6801" y="331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112"/>
              <p:cNvSpPr>
                <a:spLocks/>
              </p:cNvSpPr>
              <p:nvPr/>
            </p:nvSpPr>
            <p:spPr bwMode="auto">
              <a:xfrm>
                <a:off x="6835" y="3320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113"/>
              <p:cNvSpPr>
                <a:spLocks/>
              </p:cNvSpPr>
              <p:nvPr/>
            </p:nvSpPr>
            <p:spPr bwMode="auto">
              <a:xfrm>
                <a:off x="6868" y="332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114"/>
              <p:cNvSpPr>
                <a:spLocks/>
              </p:cNvSpPr>
              <p:nvPr/>
            </p:nvSpPr>
            <p:spPr bwMode="auto">
              <a:xfrm>
                <a:off x="6902" y="3328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115"/>
              <p:cNvSpPr>
                <a:spLocks/>
              </p:cNvSpPr>
              <p:nvPr/>
            </p:nvSpPr>
            <p:spPr bwMode="auto">
              <a:xfrm>
                <a:off x="6935" y="333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116"/>
              <p:cNvSpPr>
                <a:spLocks/>
              </p:cNvSpPr>
              <p:nvPr/>
            </p:nvSpPr>
            <p:spPr bwMode="auto">
              <a:xfrm>
                <a:off x="6969" y="3337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117"/>
              <p:cNvSpPr>
                <a:spLocks/>
              </p:cNvSpPr>
              <p:nvPr/>
            </p:nvSpPr>
            <p:spPr bwMode="auto">
              <a:xfrm>
                <a:off x="7002" y="333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118"/>
              <p:cNvSpPr>
                <a:spLocks/>
              </p:cNvSpPr>
              <p:nvPr/>
            </p:nvSpPr>
            <p:spPr bwMode="auto">
              <a:xfrm>
                <a:off x="7036" y="3345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119"/>
              <p:cNvSpPr>
                <a:spLocks/>
              </p:cNvSpPr>
              <p:nvPr/>
            </p:nvSpPr>
            <p:spPr bwMode="auto">
              <a:xfrm>
                <a:off x="7069" y="334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120"/>
              <p:cNvSpPr>
                <a:spLocks/>
              </p:cNvSpPr>
              <p:nvPr/>
            </p:nvSpPr>
            <p:spPr bwMode="auto">
              <a:xfrm>
                <a:off x="7103" y="3354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121"/>
              <p:cNvSpPr>
                <a:spLocks/>
              </p:cNvSpPr>
              <p:nvPr/>
            </p:nvSpPr>
            <p:spPr bwMode="auto">
              <a:xfrm>
                <a:off x="7136" y="336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122"/>
              <p:cNvSpPr>
                <a:spLocks/>
              </p:cNvSpPr>
              <p:nvPr/>
            </p:nvSpPr>
            <p:spPr bwMode="auto">
              <a:xfrm>
                <a:off x="7170" y="3362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123"/>
              <p:cNvSpPr>
                <a:spLocks/>
              </p:cNvSpPr>
              <p:nvPr/>
            </p:nvSpPr>
            <p:spPr bwMode="auto">
              <a:xfrm>
                <a:off x="7203" y="337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124"/>
              <p:cNvSpPr>
                <a:spLocks/>
              </p:cNvSpPr>
              <p:nvPr/>
            </p:nvSpPr>
            <p:spPr bwMode="auto">
              <a:xfrm>
                <a:off x="7237" y="3371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125"/>
              <p:cNvSpPr>
                <a:spLocks/>
              </p:cNvSpPr>
              <p:nvPr/>
            </p:nvSpPr>
            <p:spPr bwMode="auto">
              <a:xfrm>
                <a:off x="7270" y="337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126"/>
              <p:cNvSpPr>
                <a:spLocks/>
              </p:cNvSpPr>
              <p:nvPr/>
            </p:nvSpPr>
            <p:spPr bwMode="auto">
              <a:xfrm>
                <a:off x="7304" y="3371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127"/>
              <p:cNvSpPr>
                <a:spLocks/>
              </p:cNvSpPr>
              <p:nvPr/>
            </p:nvSpPr>
            <p:spPr bwMode="auto">
              <a:xfrm>
                <a:off x="7337" y="337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128"/>
              <p:cNvSpPr>
                <a:spLocks/>
              </p:cNvSpPr>
              <p:nvPr/>
            </p:nvSpPr>
            <p:spPr bwMode="auto">
              <a:xfrm>
                <a:off x="7371" y="3379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129"/>
              <p:cNvSpPr>
                <a:spLocks/>
              </p:cNvSpPr>
              <p:nvPr/>
            </p:nvSpPr>
            <p:spPr bwMode="auto">
              <a:xfrm>
                <a:off x="7404" y="338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30"/>
              <p:cNvSpPr>
                <a:spLocks/>
              </p:cNvSpPr>
              <p:nvPr/>
            </p:nvSpPr>
            <p:spPr bwMode="auto">
              <a:xfrm>
                <a:off x="7438" y="3396"/>
                <a:ext cx="1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0000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31"/>
              <p:cNvSpPr>
                <a:spLocks/>
              </p:cNvSpPr>
              <p:nvPr/>
            </p:nvSpPr>
            <p:spPr bwMode="auto">
              <a:xfrm>
                <a:off x="4632" y="1704"/>
                <a:ext cx="0" cy="213"/>
              </a:xfrm>
              <a:custGeom>
                <a:avLst/>
                <a:gdLst>
                  <a:gd name="T0" fmla="*/ 25 h 25"/>
                  <a:gd name="T1" fmla="*/ 1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32"/>
              <p:cNvSpPr>
                <a:spLocks/>
              </p:cNvSpPr>
              <p:nvPr/>
            </p:nvSpPr>
            <p:spPr bwMode="auto">
              <a:xfrm>
                <a:off x="4615" y="1713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33"/>
              <p:cNvSpPr>
                <a:spLocks/>
              </p:cNvSpPr>
              <p:nvPr/>
            </p:nvSpPr>
            <p:spPr bwMode="auto">
              <a:xfrm>
                <a:off x="4632" y="1917"/>
                <a:ext cx="0" cy="204"/>
              </a:xfrm>
              <a:custGeom>
                <a:avLst/>
                <a:gdLst>
                  <a:gd name="T0" fmla="*/ 0 h 24"/>
                  <a:gd name="T1" fmla="*/ 23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34"/>
              <p:cNvSpPr>
                <a:spLocks/>
              </p:cNvSpPr>
              <p:nvPr/>
            </p:nvSpPr>
            <p:spPr bwMode="auto">
              <a:xfrm>
                <a:off x="4615" y="2112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35"/>
              <p:cNvSpPr>
                <a:spLocks/>
              </p:cNvSpPr>
              <p:nvPr/>
            </p:nvSpPr>
            <p:spPr bwMode="auto">
              <a:xfrm>
                <a:off x="5092" y="1526"/>
                <a:ext cx="0" cy="212"/>
              </a:xfrm>
              <a:custGeom>
                <a:avLst/>
                <a:gdLst>
                  <a:gd name="T0" fmla="*/ 25 h 25"/>
                  <a:gd name="T1" fmla="*/ 1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36"/>
              <p:cNvSpPr>
                <a:spLocks/>
              </p:cNvSpPr>
              <p:nvPr/>
            </p:nvSpPr>
            <p:spPr bwMode="auto">
              <a:xfrm>
                <a:off x="5076" y="1534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37"/>
              <p:cNvSpPr>
                <a:spLocks/>
              </p:cNvSpPr>
              <p:nvPr/>
            </p:nvSpPr>
            <p:spPr bwMode="auto">
              <a:xfrm>
                <a:off x="5092" y="1738"/>
                <a:ext cx="0" cy="221"/>
              </a:xfrm>
              <a:custGeom>
                <a:avLst/>
                <a:gdLst>
                  <a:gd name="T0" fmla="*/ 0 h 26"/>
                  <a:gd name="T1" fmla="*/ 25 h 26"/>
                  <a:gd name="T2" fmla="*/ 26 h 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38"/>
              <p:cNvSpPr>
                <a:spLocks/>
              </p:cNvSpPr>
              <p:nvPr/>
            </p:nvSpPr>
            <p:spPr bwMode="auto">
              <a:xfrm>
                <a:off x="5076" y="1951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39"/>
              <p:cNvSpPr>
                <a:spLocks/>
              </p:cNvSpPr>
              <p:nvPr/>
            </p:nvSpPr>
            <p:spPr bwMode="auto">
              <a:xfrm>
                <a:off x="5218" y="1441"/>
                <a:ext cx="0" cy="212"/>
              </a:xfrm>
              <a:custGeom>
                <a:avLst/>
                <a:gdLst>
                  <a:gd name="T0" fmla="*/ 25 h 25"/>
                  <a:gd name="T1" fmla="*/ 1 h 25"/>
                  <a:gd name="T2" fmla="*/ 0 h 2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40"/>
              <p:cNvSpPr>
                <a:spLocks/>
              </p:cNvSpPr>
              <p:nvPr/>
            </p:nvSpPr>
            <p:spPr bwMode="auto">
              <a:xfrm>
                <a:off x="5201" y="1449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41"/>
              <p:cNvSpPr>
                <a:spLocks/>
              </p:cNvSpPr>
              <p:nvPr/>
            </p:nvSpPr>
            <p:spPr bwMode="auto">
              <a:xfrm>
                <a:off x="5218" y="1653"/>
                <a:ext cx="0" cy="221"/>
              </a:xfrm>
              <a:custGeom>
                <a:avLst/>
                <a:gdLst>
                  <a:gd name="T0" fmla="*/ 0 h 26"/>
                  <a:gd name="T1" fmla="*/ 25 h 26"/>
                  <a:gd name="T2" fmla="*/ 26 h 2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">
                    <a:moveTo>
                      <a:pt x="0" y="0"/>
                    </a:move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42"/>
              <p:cNvSpPr>
                <a:spLocks/>
              </p:cNvSpPr>
              <p:nvPr/>
            </p:nvSpPr>
            <p:spPr bwMode="auto">
              <a:xfrm>
                <a:off x="5201" y="1866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43"/>
              <p:cNvSpPr>
                <a:spLocks/>
              </p:cNvSpPr>
              <p:nvPr/>
            </p:nvSpPr>
            <p:spPr bwMode="auto">
              <a:xfrm>
                <a:off x="5453" y="1721"/>
                <a:ext cx="0" cy="204"/>
              </a:xfrm>
              <a:custGeom>
                <a:avLst/>
                <a:gdLst>
                  <a:gd name="T0" fmla="*/ 24 h 24"/>
                  <a:gd name="T1" fmla="*/ 1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44"/>
              <p:cNvSpPr>
                <a:spLocks/>
              </p:cNvSpPr>
              <p:nvPr/>
            </p:nvSpPr>
            <p:spPr bwMode="auto">
              <a:xfrm>
                <a:off x="5436" y="1730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45"/>
              <p:cNvSpPr>
                <a:spLocks/>
              </p:cNvSpPr>
              <p:nvPr/>
            </p:nvSpPr>
            <p:spPr bwMode="auto">
              <a:xfrm>
                <a:off x="5453" y="1925"/>
                <a:ext cx="0" cy="204"/>
              </a:xfrm>
              <a:custGeom>
                <a:avLst/>
                <a:gdLst>
                  <a:gd name="T0" fmla="*/ 0 h 24"/>
                  <a:gd name="T1" fmla="*/ 23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46"/>
              <p:cNvSpPr>
                <a:spLocks/>
              </p:cNvSpPr>
              <p:nvPr/>
            </p:nvSpPr>
            <p:spPr bwMode="auto">
              <a:xfrm>
                <a:off x="5436" y="2121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47"/>
              <p:cNvSpPr>
                <a:spLocks/>
              </p:cNvSpPr>
              <p:nvPr/>
            </p:nvSpPr>
            <p:spPr bwMode="auto">
              <a:xfrm>
                <a:off x="5620" y="1755"/>
                <a:ext cx="0" cy="204"/>
              </a:xfrm>
              <a:custGeom>
                <a:avLst/>
                <a:gdLst>
                  <a:gd name="T0" fmla="*/ 24 h 24"/>
                  <a:gd name="T1" fmla="*/ 1 h 24"/>
                  <a:gd name="T2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48"/>
              <p:cNvSpPr>
                <a:spLocks/>
              </p:cNvSpPr>
              <p:nvPr/>
            </p:nvSpPr>
            <p:spPr bwMode="auto">
              <a:xfrm>
                <a:off x="5603" y="1764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49"/>
              <p:cNvSpPr>
                <a:spLocks/>
              </p:cNvSpPr>
              <p:nvPr/>
            </p:nvSpPr>
            <p:spPr bwMode="auto">
              <a:xfrm>
                <a:off x="5620" y="1959"/>
                <a:ext cx="0" cy="204"/>
              </a:xfrm>
              <a:custGeom>
                <a:avLst/>
                <a:gdLst>
                  <a:gd name="T0" fmla="*/ 0 h 24"/>
                  <a:gd name="T1" fmla="*/ 23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50"/>
              <p:cNvSpPr>
                <a:spLocks/>
              </p:cNvSpPr>
              <p:nvPr/>
            </p:nvSpPr>
            <p:spPr bwMode="auto">
              <a:xfrm>
                <a:off x="5603" y="2155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51"/>
              <p:cNvSpPr>
                <a:spLocks/>
              </p:cNvSpPr>
              <p:nvPr/>
            </p:nvSpPr>
            <p:spPr bwMode="auto">
              <a:xfrm>
                <a:off x="7463" y="1908"/>
                <a:ext cx="0" cy="196"/>
              </a:xfrm>
              <a:custGeom>
                <a:avLst/>
                <a:gdLst>
                  <a:gd name="T0" fmla="*/ 23 h 23"/>
                  <a:gd name="T1" fmla="*/ 1 h 23"/>
                  <a:gd name="T2" fmla="*/ 0 h 2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52"/>
              <p:cNvSpPr>
                <a:spLocks/>
              </p:cNvSpPr>
              <p:nvPr/>
            </p:nvSpPr>
            <p:spPr bwMode="auto">
              <a:xfrm>
                <a:off x="7446" y="1917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53"/>
              <p:cNvSpPr>
                <a:spLocks/>
              </p:cNvSpPr>
              <p:nvPr/>
            </p:nvSpPr>
            <p:spPr bwMode="auto">
              <a:xfrm>
                <a:off x="7463" y="2104"/>
                <a:ext cx="0" cy="204"/>
              </a:xfrm>
              <a:custGeom>
                <a:avLst/>
                <a:gdLst>
                  <a:gd name="T0" fmla="*/ 0 h 24"/>
                  <a:gd name="T1" fmla="*/ 23 h 24"/>
                  <a:gd name="T2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3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54"/>
              <p:cNvSpPr>
                <a:spLocks/>
              </p:cNvSpPr>
              <p:nvPr/>
            </p:nvSpPr>
            <p:spPr bwMode="auto">
              <a:xfrm>
                <a:off x="7446" y="2299"/>
                <a:ext cx="42" cy="0"/>
              </a:xfrm>
              <a:custGeom>
                <a:avLst/>
                <a:gdLst>
                  <a:gd name="T0" fmla="*/ 0 w 5"/>
                  <a:gd name="T1" fmla="*/ 4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DD080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55"/>
              <p:cNvSpPr>
                <a:spLocks/>
              </p:cNvSpPr>
              <p:nvPr/>
            </p:nvSpPr>
            <p:spPr bwMode="auto">
              <a:xfrm>
                <a:off x="4632" y="191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56"/>
              <p:cNvSpPr>
                <a:spLocks/>
              </p:cNvSpPr>
              <p:nvPr/>
            </p:nvSpPr>
            <p:spPr bwMode="auto">
              <a:xfrm>
                <a:off x="4665" y="190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57"/>
              <p:cNvSpPr>
                <a:spLocks/>
              </p:cNvSpPr>
              <p:nvPr/>
            </p:nvSpPr>
            <p:spPr bwMode="auto">
              <a:xfrm>
                <a:off x="4699" y="1900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58"/>
              <p:cNvSpPr>
                <a:spLocks/>
              </p:cNvSpPr>
              <p:nvPr/>
            </p:nvSpPr>
            <p:spPr bwMode="auto">
              <a:xfrm>
                <a:off x="4732" y="189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59"/>
              <p:cNvSpPr>
                <a:spLocks/>
              </p:cNvSpPr>
              <p:nvPr/>
            </p:nvSpPr>
            <p:spPr bwMode="auto">
              <a:xfrm>
                <a:off x="4766" y="1874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60"/>
              <p:cNvSpPr>
                <a:spLocks/>
              </p:cNvSpPr>
              <p:nvPr/>
            </p:nvSpPr>
            <p:spPr bwMode="auto">
              <a:xfrm>
                <a:off x="4799" y="1857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61"/>
              <p:cNvSpPr>
                <a:spLocks/>
              </p:cNvSpPr>
              <p:nvPr/>
            </p:nvSpPr>
            <p:spPr bwMode="auto">
              <a:xfrm>
                <a:off x="4833" y="1840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62"/>
              <p:cNvSpPr>
                <a:spLocks/>
              </p:cNvSpPr>
              <p:nvPr/>
            </p:nvSpPr>
            <p:spPr bwMode="auto">
              <a:xfrm>
                <a:off x="4866" y="1823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63"/>
              <p:cNvSpPr>
                <a:spLocks/>
              </p:cNvSpPr>
              <p:nvPr/>
            </p:nvSpPr>
            <p:spPr bwMode="auto">
              <a:xfrm>
                <a:off x="4900" y="181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64"/>
              <p:cNvSpPr>
                <a:spLocks/>
              </p:cNvSpPr>
              <p:nvPr/>
            </p:nvSpPr>
            <p:spPr bwMode="auto">
              <a:xfrm>
                <a:off x="4933" y="180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65"/>
              <p:cNvSpPr>
                <a:spLocks/>
              </p:cNvSpPr>
              <p:nvPr/>
            </p:nvSpPr>
            <p:spPr bwMode="auto">
              <a:xfrm>
                <a:off x="4967" y="179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66"/>
              <p:cNvSpPr>
                <a:spLocks/>
              </p:cNvSpPr>
              <p:nvPr/>
            </p:nvSpPr>
            <p:spPr bwMode="auto">
              <a:xfrm>
                <a:off x="5000" y="178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67"/>
              <p:cNvSpPr>
                <a:spLocks/>
              </p:cNvSpPr>
              <p:nvPr/>
            </p:nvSpPr>
            <p:spPr bwMode="auto">
              <a:xfrm>
                <a:off x="5034" y="1764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68"/>
              <p:cNvSpPr>
                <a:spLocks/>
              </p:cNvSpPr>
              <p:nvPr/>
            </p:nvSpPr>
            <p:spPr bwMode="auto">
              <a:xfrm>
                <a:off x="5067" y="1747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69"/>
              <p:cNvSpPr>
                <a:spLocks/>
              </p:cNvSpPr>
              <p:nvPr/>
            </p:nvSpPr>
            <p:spPr bwMode="auto">
              <a:xfrm>
                <a:off x="5101" y="1721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70"/>
              <p:cNvSpPr>
                <a:spLocks/>
              </p:cNvSpPr>
              <p:nvPr/>
            </p:nvSpPr>
            <p:spPr bwMode="auto">
              <a:xfrm>
                <a:off x="5134" y="1696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71"/>
              <p:cNvSpPr>
                <a:spLocks/>
              </p:cNvSpPr>
              <p:nvPr/>
            </p:nvSpPr>
            <p:spPr bwMode="auto">
              <a:xfrm>
                <a:off x="5168" y="1679"/>
                <a:ext cx="17" cy="8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72"/>
              <p:cNvSpPr>
                <a:spLocks/>
              </p:cNvSpPr>
              <p:nvPr/>
            </p:nvSpPr>
            <p:spPr bwMode="auto">
              <a:xfrm>
                <a:off x="5201" y="1653"/>
                <a:ext cx="17" cy="9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173"/>
              <p:cNvSpPr>
                <a:spLocks/>
              </p:cNvSpPr>
              <p:nvPr/>
            </p:nvSpPr>
            <p:spPr bwMode="auto">
              <a:xfrm>
                <a:off x="5235" y="1670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174"/>
              <p:cNvSpPr>
                <a:spLocks/>
              </p:cNvSpPr>
              <p:nvPr/>
            </p:nvSpPr>
            <p:spPr bwMode="auto">
              <a:xfrm>
                <a:off x="5268" y="1704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175"/>
              <p:cNvSpPr>
                <a:spLocks/>
              </p:cNvSpPr>
              <p:nvPr/>
            </p:nvSpPr>
            <p:spPr bwMode="auto">
              <a:xfrm>
                <a:off x="5302" y="1738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176"/>
              <p:cNvSpPr>
                <a:spLocks/>
              </p:cNvSpPr>
              <p:nvPr/>
            </p:nvSpPr>
            <p:spPr bwMode="auto">
              <a:xfrm>
                <a:off x="5327" y="1772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177"/>
              <p:cNvSpPr>
                <a:spLocks/>
              </p:cNvSpPr>
              <p:nvPr/>
            </p:nvSpPr>
            <p:spPr bwMode="auto">
              <a:xfrm>
                <a:off x="5352" y="1806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178"/>
              <p:cNvSpPr>
                <a:spLocks/>
              </p:cNvSpPr>
              <p:nvPr/>
            </p:nvSpPr>
            <p:spPr bwMode="auto">
              <a:xfrm>
                <a:off x="5386" y="1840"/>
                <a:ext cx="16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179"/>
              <p:cNvSpPr>
                <a:spLocks/>
              </p:cNvSpPr>
              <p:nvPr/>
            </p:nvSpPr>
            <p:spPr bwMode="auto">
              <a:xfrm>
                <a:off x="5411" y="1874"/>
                <a:ext cx="16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180"/>
              <p:cNvSpPr>
                <a:spLocks/>
              </p:cNvSpPr>
              <p:nvPr/>
            </p:nvSpPr>
            <p:spPr bwMode="auto">
              <a:xfrm>
                <a:off x="5436" y="1908"/>
                <a:ext cx="17" cy="9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181"/>
              <p:cNvSpPr>
                <a:spLocks/>
              </p:cNvSpPr>
              <p:nvPr/>
            </p:nvSpPr>
            <p:spPr bwMode="auto">
              <a:xfrm>
                <a:off x="5469" y="192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182"/>
              <p:cNvSpPr>
                <a:spLocks/>
              </p:cNvSpPr>
              <p:nvPr/>
            </p:nvSpPr>
            <p:spPr bwMode="auto">
              <a:xfrm>
                <a:off x="5503" y="1934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183"/>
              <p:cNvSpPr>
                <a:spLocks/>
              </p:cNvSpPr>
              <p:nvPr/>
            </p:nvSpPr>
            <p:spPr bwMode="auto">
              <a:xfrm>
                <a:off x="5536" y="194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184"/>
              <p:cNvSpPr>
                <a:spLocks/>
              </p:cNvSpPr>
              <p:nvPr/>
            </p:nvSpPr>
            <p:spPr bwMode="auto">
              <a:xfrm>
                <a:off x="5570" y="1951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185"/>
              <p:cNvSpPr>
                <a:spLocks/>
              </p:cNvSpPr>
              <p:nvPr/>
            </p:nvSpPr>
            <p:spPr bwMode="auto">
              <a:xfrm>
                <a:off x="5603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186"/>
              <p:cNvSpPr>
                <a:spLocks/>
              </p:cNvSpPr>
              <p:nvPr/>
            </p:nvSpPr>
            <p:spPr bwMode="auto">
              <a:xfrm>
                <a:off x="5637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187"/>
              <p:cNvSpPr>
                <a:spLocks/>
              </p:cNvSpPr>
              <p:nvPr/>
            </p:nvSpPr>
            <p:spPr bwMode="auto">
              <a:xfrm>
                <a:off x="5670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188"/>
              <p:cNvSpPr>
                <a:spLocks/>
              </p:cNvSpPr>
              <p:nvPr/>
            </p:nvSpPr>
            <p:spPr bwMode="auto">
              <a:xfrm>
                <a:off x="5704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189"/>
              <p:cNvSpPr>
                <a:spLocks/>
              </p:cNvSpPr>
              <p:nvPr/>
            </p:nvSpPr>
            <p:spPr bwMode="auto">
              <a:xfrm>
                <a:off x="5737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190"/>
              <p:cNvSpPr>
                <a:spLocks/>
              </p:cNvSpPr>
              <p:nvPr/>
            </p:nvSpPr>
            <p:spPr bwMode="auto">
              <a:xfrm>
                <a:off x="5771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191"/>
              <p:cNvSpPr>
                <a:spLocks/>
              </p:cNvSpPr>
              <p:nvPr/>
            </p:nvSpPr>
            <p:spPr bwMode="auto">
              <a:xfrm>
                <a:off x="5804" y="1959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192"/>
              <p:cNvSpPr>
                <a:spLocks/>
              </p:cNvSpPr>
              <p:nvPr/>
            </p:nvSpPr>
            <p:spPr bwMode="auto">
              <a:xfrm>
                <a:off x="5838" y="1968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193"/>
              <p:cNvSpPr>
                <a:spLocks/>
              </p:cNvSpPr>
              <p:nvPr/>
            </p:nvSpPr>
            <p:spPr bwMode="auto">
              <a:xfrm>
                <a:off x="5871" y="197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194"/>
              <p:cNvSpPr>
                <a:spLocks/>
              </p:cNvSpPr>
              <p:nvPr/>
            </p:nvSpPr>
            <p:spPr bwMode="auto">
              <a:xfrm>
                <a:off x="5905" y="1976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195"/>
              <p:cNvSpPr>
                <a:spLocks/>
              </p:cNvSpPr>
              <p:nvPr/>
            </p:nvSpPr>
            <p:spPr bwMode="auto">
              <a:xfrm>
                <a:off x="5938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196"/>
              <p:cNvSpPr>
                <a:spLocks/>
              </p:cNvSpPr>
              <p:nvPr/>
            </p:nvSpPr>
            <p:spPr bwMode="auto">
              <a:xfrm>
                <a:off x="5972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197"/>
              <p:cNvSpPr>
                <a:spLocks/>
              </p:cNvSpPr>
              <p:nvPr/>
            </p:nvSpPr>
            <p:spPr bwMode="auto">
              <a:xfrm>
                <a:off x="6005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198"/>
              <p:cNvSpPr>
                <a:spLocks/>
              </p:cNvSpPr>
              <p:nvPr/>
            </p:nvSpPr>
            <p:spPr bwMode="auto">
              <a:xfrm>
                <a:off x="6039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199"/>
              <p:cNvSpPr>
                <a:spLocks/>
              </p:cNvSpPr>
              <p:nvPr/>
            </p:nvSpPr>
            <p:spPr bwMode="auto">
              <a:xfrm>
                <a:off x="6072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00"/>
              <p:cNvSpPr>
                <a:spLocks/>
              </p:cNvSpPr>
              <p:nvPr/>
            </p:nvSpPr>
            <p:spPr bwMode="auto">
              <a:xfrm>
                <a:off x="6106" y="1985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01"/>
              <p:cNvSpPr>
                <a:spLocks/>
              </p:cNvSpPr>
              <p:nvPr/>
            </p:nvSpPr>
            <p:spPr bwMode="auto">
              <a:xfrm>
                <a:off x="6139" y="1993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02"/>
              <p:cNvSpPr>
                <a:spLocks/>
              </p:cNvSpPr>
              <p:nvPr/>
            </p:nvSpPr>
            <p:spPr bwMode="auto">
              <a:xfrm>
                <a:off x="6173" y="1993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03"/>
              <p:cNvSpPr>
                <a:spLocks/>
              </p:cNvSpPr>
              <p:nvPr/>
            </p:nvSpPr>
            <p:spPr bwMode="auto">
              <a:xfrm>
                <a:off x="6206" y="200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04"/>
              <p:cNvSpPr>
                <a:spLocks/>
              </p:cNvSpPr>
              <p:nvPr/>
            </p:nvSpPr>
            <p:spPr bwMode="auto">
              <a:xfrm>
                <a:off x="6240" y="2002"/>
                <a:ext cx="1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FF070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206"/>
            <p:cNvSpPr>
              <a:spLocks/>
            </p:cNvSpPr>
            <p:nvPr/>
          </p:nvSpPr>
          <p:spPr bwMode="auto">
            <a:xfrm>
              <a:off x="6273" y="2002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7"/>
            <p:cNvSpPr>
              <a:spLocks/>
            </p:cNvSpPr>
            <p:nvPr/>
          </p:nvSpPr>
          <p:spPr bwMode="auto">
            <a:xfrm>
              <a:off x="6307" y="2002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6340" y="2002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6374" y="201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6407" y="2019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1"/>
            <p:cNvSpPr>
              <a:spLocks/>
            </p:cNvSpPr>
            <p:nvPr/>
          </p:nvSpPr>
          <p:spPr bwMode="auto">
            <a:xfrm>
              <a:off x="6441" y="2019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6474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6508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4"/>
            <p:cNvSpPr>
              <a:spLocks/>
            </p:cNvSpPr>
            <p:nvPr/>
          </p:nvSpPr>
          <p:spPr bwMode="auto">
            <a:xfrm>
              <a:off x="6541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6575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6"/>
            <p:cNvSpPr>
              <a:spLocks/>
            </p:cNvSpPr>
            <p:nvPr/>
          </p:nvSpPr>
          <p:spPr bwMode="auto">
            <a:xfrm>
              <a:off x="6608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6642" y="202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8"/>
            <p:cNvSpPr>
              <a:spLocks/>
            </p:cNvSpPr>
            <p:nvPr/>
          </p:nvSpPr>
          <p:spPr bwMode="auto">
            <a:xfrm>
              <a:off x="6675" y="2036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6709" y="2036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220"/>
            <p:cNvSpPr>
              <a:spLocks/>
            </p:cNvSpPr>
            <p:nvPr/>
          </p:nvSpPr>
          <p:spPr bwMode="auto">
            <a:xfrm>
              <a:off x="6742" y="204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221"/>
            <p:cNvSpPr>
              <a:spLocks/>
            </p:cNvSpPr>
            <p:nvPr/>
          </p:nvSpPr>
          <p:spPr bwMode="auto">
            <a:xfrm>
              <a:off x="6776" y="204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22"/>
            <p:cNvSpPr>
              <a:spLocks/>
            </p:cNvSpPr>
            <p:nvPr/>
          </p:nvSpPr>
          <p:spPr bwMode="auto">
            <a:xfrm>
              <a:off x="6809" y="204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223"/>
            <p:cNvSpPr>
              <a:spLocks/>
            </p:cNvSpPr>
            <p:nvPr/>
          </p:nvSpPr>
          <p:spPr bwMode="auto">
            <a:xfrm>
              <a:off x="6843" y="204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224"/>
            <p:cNvSpPr>
              <a:spLocks/>
            </p:cNvSpPr>
            <p:nvPr/>
          </p:nvSpPr>
          <p:spPr bwMode="auto">
            <a:xfrm>
              <a:off x="6876" y="204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225"/>
            <p:cNvSpPr>
              <a:spLocks/>
            </p:cNvSpPr>
            <p:nvPr/>
          </p:nvSpPr>
          <p:spPr bwMode="auto">
            <a:xfrm>
              <a:off x="6910" y="2053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226"/>
            <p:cNvSpPr>
              <a:spLocks/>
            </p:cNvSpPr>
            <p:nvPr/>
          </p:nvSpPr>
          <p:spPr bwMode="auto">
            <a:xfrm>
              <a:off x="6943" y="2061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227"/>
            <p:cNvSpPr>
              <a:spLocks/>
            </p:cNvSpPr>
            <p:nvPr/>
          </p:nvSpPr>
          <p:spPr bwMode="auto">
            <a:xfrm>
              <a:off x="6977" y="2061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228"/>
            <p:cNvSpPr>
              <a:spLocks/>
            </p:cNvSpPr>
            <p:nvPr/>
          </p:nvSpPr>
          <p:spPr bwMode="auto">
            <a:xfrm>
              <a:off x="7010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229"/>
            <p:cNvSpPr>
              <a:spLocks/>
            </p:cNvSpPr>
            <p:nvPr/>
          </p:nvSpPr>
          <p:spPr bwMode="auto">
            <a:xfrm>
              <a:off x="7044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230"/>
            <p:cNvSpPr>
              <a:spLocks/>
            </p:cNvSpPr>
            <p:nvPr/>
          </p:nvSpPr>
          <p:spPr bwMode="auto">
            <a:xfrm>
              <a:off x="7077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231"/>
            <p:cNvSpPr>
              <a:spLocks/>
            </p:cNvSpPr>
            <p:nvPr/>
          </p:nvSpPr>
          <p:spPr bwMode="auto">
            <a:xfrm>
              <a:off x="7111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232"/>
            <p:cNvSpPr>
              <a:spLocks/>
            </p:cNvSpPr>
            <p:nvPr/>
          </p:nvSpPr>
          <p:spPr bwMode="auto">
            <a:xfrm>
              <a:off x="7144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233"/>
            <p:cNvSpPr>
              <a:spLocks/>
            </p:cNvSpPr>
            <p:nvPr/>
          </p:nvSpPr>
          <p:spPr bwMode="auto">
            <a:xfrm>
              <a:off x="7178" y="2070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234"/>
            <p:cNvSpPr>
              <a:spLocks/>
            </p:cNvSpPr>
            <p:nvPr/>
          </p:nvSpPr>
          <p:spPr bwMode="auto">
            <a:xfrm>
              <a:off x="7211" y="2078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235"/>
            <p:cNvSpPr>
              <a:spLocks/>
            </p:cNvSpPr>
            <p:nvPr/>
          </p:nvSpPr>
          <p:spPr bwMode="auto">
            <a:xfrm>
              <a:off x="7245" y="2078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236"/>
            <p:cNvSpPr>
              <a:spLocks/>
            </p:cNvSpPr>
            <p:nvPr/>
          </p:nvSpPr>
          <p:spPr bwMode="auto">
            <a:xfrm>
              <a:off x="7278" y="208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237"/>
            <p:cNvSpPr>
              <a:spLocks/>
            </p:cNvSpPr>
            <p:nvPr/>
          </p:nvSpPr>
          <p:spPr bwMode="auto">
            <a:xfrm>
              <a:off x="7312" y="208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238"/>
            <p:cNvSpPr>
              <a:spLocks/>
            </p:cNvSpPr>
            <p:nvPr/>
          </p:nvSpPr>
          <p:spPr bwMode="auto">
            <a:xfrm>
              <a:off x="7345" y="208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239"/>
            <p:cNvSpPr>
              <a:spLocks/>
            </p:cNvSpPr>
            <p:nvPr/>
          </p:nvSpPr>
          <p:spPr bwMode="auto">
            <a:xfrm>
              <a:off x="7379" y="2087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240"/>
            <p:cNvSpPr>
              <a:spLocks/>
            </p:cNvSpPr>
            <p:nvPr/>
          </p:nvSpPr>
          <p:spPr bwMode="auto">
            <a:xfrm>
              <a:off x="7412" y="209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41"/>
            <p:cNvSpPr>
              <a:spLocks/>
            </p:cNvSpPr>
            <p:nvPr/>
          </p:nvSpPr>
          <p:spPr bwMode="auto">
            <a:xfrm>
              <a:off x="7446" y="210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42"/>
            <p:cNvSpPr>
              <a:spLocks/>
            </p:cNvSpPr>
            <p:nvPr/>
          </p:nvSpPr>
          <p:spPr bwMode="auto">
            <a:xfrm>
              <a:off x="4565" y="3770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43"/>
            <p:cNvSpPr>
              <a:spLocks/>
            </p:cNvSpPr>
            <p:nvPr/>
          </p:nvSpPr>
          <p:spPr bwMode="auto">
            <a:xfrm>
              <a:off x="4565" y="3575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244"/>
            <p:cNvSpPr>
              <a:spLocks/>
            </p:cNvSpPr>
            <p:nvPr/>
          </p:nvSpPr>
          <p:spPr bwMode="auto">
            <a:xfrm>
              <a:off x="4565" y="3388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245"/>
            <p:cNvSpPr>
              <a:spLocks/>
            </p:cNvSpPr>
            <p:nvPr/>
          </p:nvSpPr>
          <p:spPr bwMode="auto">
            <a:xfrm>
              <a:off x="4565" y="3192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246"/>
            <p:cNvSpPr>
              <a:spLocks/>
            </p:cNvSpPr>
            <p:nvPr/>
          </p:nvSpPr>
          <p:spPr bwMode="auto">
            <a:xfrm>
              <a:off x="4565" y="2997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247"/>
            <p:cNvSpPr>
              <a:spLocks/>
            </p:cNvSpPr>
            <p:nvPr/>
          </p:nvSpPr>
          <p:spPr bwMode="auto">
            <a:xfrm>
              <a:off x="4565" y="2801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248"/>
            <p:cNvSpPr>
              <a:spLocks/>
            </p:cNvSpPr>
            <p:nvPr/>
          </p:nvSpPr>
          <p:spPr bwMode="auto">
            <a:xfrm>
              <a:off x="4565" y="2605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249"/>
            <p:cNvSpPr>
              <a:spLocks/>
            </p:cNvSpPr>
            <p:nvPr/>
          </p:nvSpPr>
          <p:spPr bwMode="auto">
            <a:xfrm>
              <a:off x="4565" y="2393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250"/>
            <p:cNvSpPr>
              <a:spLocks/>
            </p:cNvSpPr>
            <p:nvPr/>
          </p:nvSpPr>
          <p:spPr bwMode="auto">
            <a:xfrm>
              <a:off x="4565" y="2206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" name="Freeform 251"/>
            <p:cNvSpPr>
              <a:spLocks/>
            </p:cNvSpPr>
            <p:nvPr/>
          </p:nvSpPr>
          <p:spPr bwMode="auto">
            <a:xfrm>
              <a:off x="4565" y="2010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" name="Freeform 252"/>
            <p:cNvSpPr>
              <a:spLocks/>
            </p:cNvSpPr>
            <p:nvPr/>
          </p:nvSpPr>
          <p:spPr bwMode="auto">
            <a:xfrm>
              <a:off x="4565" y="1815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" name="Freeform 253"/>
            <p:cNvSpPr>
              <a:spLocks/>
            </p:cNvSpPr>
            <p:nvPr/>
          </p:nvSpPr>
          <p:spPr bwMode="auto">
            <a:xfrm>
              <a:off x="4565" y="1628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" name="Freeform 254"/>
            <p:cNvSpPr>
              <a:spLocks/>
            </p:cNvSpPr>
            <p:nvPr/>
          </p:nvSpPr>
          <p:spPr bwMode="auto">
            <a:xfrm>
              <a:off x="4565" y="1432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" name="Freeform 255"/>
            <p:cNvSpPr>
              <a:spLocks/>
            </p:cNvSpPr>
            <p:nvPr/>
          </p:nvSpPr>
          <p:spPr bwMode="auto">
            <a:xfrm>
              <a:off x="4565" y="1237"/>
              <a:ext cx="58" cy="0"/>
            </a:xfrm>
            <a:custGeom>
              <a:avLst/>
              <a:gdLst>
                <a:gd name="T0" fmla="*/ 0 w 7"/>
                <a:gd name="T1" fmla="*/ 6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" name="Freeform 256"/>
            <p:cNvSpPr>
              <a:spLocks/>
            </p:cNvSpPr>
            <p:nvPr/>
          </p:nvSpPr>
          <p:spPr bwMode="auto">
            <a:xfrm>
              <a:off x="7580" y="3770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" name="Freeform 257"/>
            <p:cNvSpPr>
              <a:spLocks/>
            </p:cNvSpPr>
            <p:nvPr/>
          </p:nvSpPr>
          <p:spPr bwMode="auto">
            <a:xfrm>
              <a:off x="7580" y="3575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" name="Freeform 258"/>
            <p:cNvSpPr>
              <a:spLocks/>
            </p:cNvSpPr>
            <p:nvPr/>
          </p:nvSpPr>
          <p:spPr bwMode="auto">
            <a:xfrm>
              <a:off x="7580" y="3388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" name="Freeform 259"/>
            <p:cNvSpPr>
              <a:spLocks/>
            </p:cNvSpPr>
            <p:nvPr/>
          </p:nvSpPr>
          <p:spPr bwMode="auto">
            <a:xfrm>
              <a:off x="7580" y="3192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" name="Freeform 260"/>
            <p:cNvSpPr>
              <a:spLocks/>
            </p:cNvSpPr>
            <p:nvPr/>
          </p:nvSpPr>
          <p:spPr bwMode="auto">
            <a:xfrm>
              <a:off x="7580" y="2997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" name="Freeform 261"/>
            <p:cNvSpPr>
              <a:spLocks/>
            </p:cNvSpPr>
            <p:nvPr/>
          </p:nvSpPr>
          <p:spPr bwMode="auto">
            <a:xfrm>
              <a:off x="7580" y="2801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" name="Freeform 262"/>
            <p:cNvSpPr>
              <a:spLocks/>
            </p:cNvSpPr>
            <p:nvPr/>
          </p:nvSpPr>
          <p:spPr bwMode="auto">
            <a:xfrm>
              <a:off x="7580" y="2605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" name="Freeform 263"/>
            <p:cNvSpPr>
              <a:spLocks/>
            </p:cNvSpPr>
            <p:nvPr/>
          </p:nvSpPr>
          <p:spPr bwMode="auto">
            <a:xfrm>
              <a:off x="7580" y="2393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" name="Freeform 264"/>
            <p:cNvSpPr>
              <a:spLocks/>
            </p:cNvSpPr>
            <p:nvPr/>
          </p:nvSpPr>
          <p:spPr bwMode="auto">
            <a:xfrm>
              <a:off x="7580" y="2206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" name="Freeform 265"/>
            <p:cNvSpPr>
              <a:spLocks/>
            </p:cNvSpPr>
            <p:nvPr/>
          </p:nvSpPr>
          <p:spPr bwMode="auto">
            <a:xfrm>
              <a:off x="7580" y="2010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" name="Freeform 266"/>
            <p:cNvSpPr>
              <a:spLocks/>
            </p:cNvSpPr>
            <p:nvPr/>
          </p:nvSpPr>
          <p:spPr bwMode="auto">
            <a:xfrm>
              <a:off x="7580" y="1815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" name="Freeform 267"/>
            <p:cNvSpPr>
              <a:spLocks/>
            </p:cNvSpPr>
            <p:nvPr/>
          </p:nvSpPr>
          <p:spPr bwMode="auto">
            <a:xfrm>
              <a:off x="7580" y="1628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" name="Freeform 268"/>
            <p:cNvSpPr>
              <a:spLocks/>
            </p:cNvSpPr>
            <p:nvPr/>
          </p:nvSpPr>
          <p:spPr bwMode="auto">
            <a:xfrm>
              <a:off x="7580" y="1432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4" name="Freeform 269"/>
            <p:cNvSpPr>
              <a:spLocks/>
            </p:cNvSpPr>
            <p:nvPr/>
          </p:nvSpPr>
          <p:spPr bwMode="auto">
            <a:xfrm>
              <a:off x="7580" y="1237"/>
              <a:ext cx="59" cy="0"/>
            </a:xfrm>
            <a:custGeom>
              <a:avLst/>
              <a:gdLst>
                <a:gd name="T0" fmla="*/ 7 w 7"/>
                <a:gd name="T1" fmla="*/ 1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6" name="Freeform 270"/>
            <p:cNvSpPr>
              <a:spLocks/>
            </p:cNvSpPr>
            <p:nvPr/>
          </p:nvSpPr>
          <p:spPr bwMode="auto">
            <a:xfrm>
              <a:off x="4632" y="3711"/>
              <a:ext cx="0" cy="59"/>
            </a:xfrm>
            <a:custGeom>
              <a:avLst/>
              <a:gdLst>
                <a:gd name="T0" fmla="*/ 7 h 7"/>
                <a:gd name="T1" fmla="*/ 1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7" name="Freeform 271"/>
            <p:cNvSpPr>
              <a:spLocks/>
            </p:cNvSpPr>
            <p:nvPr/>
          </p:nvSpPr>
          <p:spPr bwMode="auto">
            <a:xfrm>
              <a:off x="5285" y="3711"/>
              <a:ext cx="0" cy="59"/>
            </a:xfrm>
            <a:custGeom>
              <a:avLst/>
              <a:gdLst>
                <a:gd name="T0" fmla="*/ 7 h 7"/>
                <a:gd name="T1" fmla="*/ 1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8" name="Freeform 272"/>
            <p:cNvSpPr>
              <a:spLocks/>
            </p:cNvSpPr>
            <p:nvPr/>
          </p:nvSpPr>
          <p:spPr bwMode="auto">
            <a:xfrm>
              <a:off x="5938" y="3711"/>
              <a:ext cx="0" cy="59"/>
            </a:xfrm>
            <a:custGeom>
              <a:avLst/>
              <a:gdLst>
                <a:gd name="T0" fmla="*/ 7 h 7"/>
                <a:gd name="T1" fmla="*/ 1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9" name="Freeform 273"/>
            <p:cNvSpPr>
              <a:spLocks/>
            </p:cNvSpPr>
            <p:nvPr/>
          </p:nvSpPr>
          <p:spPr bwMode="auto">
            <a:xfrm>
              <a:off x="6600" y="3711"/>
              <a:ext cx="0" cy="59"/>
            </a:xfrm>
            <a:custGeom>
              <a:avLst/>
              <a:gdLst>
                <a:gd name="T0" fmla="*/ 7 h 7"/>
                <a:gd name="T1" fmla="*/ 1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0" name="Freeform 274"/>
            <p:cNvSpPr>
              <a:spLocks/>
            </p:cNvSpPr>
            <p:nvPr/>
          </p:nvSpPr>
          <p:spPr bwMode="auto">
            <a:xfrm>
              <a:off x="7253" y="3711"/>
              <a:ext cx="0" cy="59"/>
            </a:xfrm>
            <a:custGeom>
              <a:avLst/>
              <a:gdLst>
                <a:gd name="T0" fmla="*/ 7 h 7"/>
                <a:gd name="T1" fmla="*/ 1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1" name="Freeform 275"/>
            <p:cNvSpPr>
              <a:spLocks/>
            </p:cNvSpPr>
            <p:nvPr/>
          </p:nvSpPr>
          <p:spPr bwMode="auto">
            <a:xfrm>
              <a:off x="4632" y="1237"/>
              <a:ext cx="0" cy="59"/>
            </a:xfrm>
            <a:custGeom>
              <a:avLst/>
              <a:gdLst>
                <a:gd name="T0" fmla="*/ 0 h 7"/>
                <a:gd name="T1" fmla="*/ 6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2" name="Freeform 276"/>
            <p:cNvSpPr>
              <a:spLocks/>
            </p:cNvSpPr>
            <p:nvPr/>
          </p:nvSpPr>
          <p:spPr bwMode="auto">
            <a:xfrm>
              <a:off x="5285" y="1237"/>
              <a:ext cx="0" cy="59"/>
            </a:xfrm>
            <a:custGeom>
              <a:avLst/>
              <a:gdLst>
                <a:gd name="T0" fmla="*/ 0 h 7"/>
                <a:gd name="T1" fmla="*/ 6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" name="Freeform 277"/>
            <p:cNvSpPr>
              <a:spLocks/>
            </p:cNvSpPr>
            <p:nvPr/>
          </p:nvSpPr>
          <p:spPr bwMode="auto">
            <a:xfrm>
              <a:off x="5938" y="1237"/>
              <a:ext cx="0" cy="59"/>
            </a:xfrm>
            <a:custGeom>
              <a:avLst/>
              <a:gdLst>
                <a:gd name="T0" fmla="*/ 0 h 7"/>
                <a:gd name="T1" fmla="*/ 6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4" name="Freeform 278"/>
            <p:cNvSpPr>
              <a:spLocks/>
            </p:cNvSpPr>
            <p:nvPr/>
          </p:nvSpPr>
          <p:spPr bwMode="auto">
            <a:xfrm>
              <a:off x="6600" y="1237"/>
              <a:ext cx="0" cy="59"/>
            </a:xfrm>
            <a:custGeom>
              <a:avLst/>
              <a:gdLst>
                <a:gd name="T0" fmla="*/ 0 h 7"/>
                <a:gd name="T1" fmla="*/ 6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" name="Freeform 279"/>
            <p:cNvSpPr>
              <a:spLocks/>
            </p:cNvSpPr>
            <p:nvPr/>
          </p:nvSpPr>
          <p:spPr bwMode="auto">
            <a:xfrm>
              <a:off x="7253" y="1237"/>
              <a:ext cx="0" cy="59"/>
            </a:xfrm>
            <a:custGeom>
              <a:avLst/>
              <a:gdLst>
                <a:gd name="T0" fmla="*/ 0 h 7"/>
                <a:gd name="T1" fmla="*/ 6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6" name="Freeform 280"/>
            <p:cNvSpPr>
              <a:spLocks/>
            </p:cNvSpPr>
            <p:nvPr/>
          </p:nvSpPr>
          <p:spPr bwMode="auto">
            <a:xfrm>
              <a:off x="4565" y="2597"/>
              <a:ext cx="0" cy="1173"/>
            </a:xfrm>
            <a:custGeom>
              <a:avLst/>
              <a:gdLst>
                <a:gd name="T0" fmla="*/ 138 h 138"/>
                <a:gd name="T1" fmla="*/ 1 h 138"/>
                <a:gd name="T2" fmla="*/ 0 h 1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7" name="Freeform 281"/>
            <p:cNvSpPr>
              <a:spLocks/>
            </p:cNvSpPr>
            <p:nvPr/>
          </p:nvSpPr>
          <p:spPr bwMode="auto">
            <a:xfrm>
              <a:off x="4565" y="1228"/>
              <a:ext cx="0" cy="1165"/>
            </a:xfrm>
            <a:custGeom>
              <a:avLst/>
              <a:gdLst>
                <a:gd name="T0" fmla="*/ 137 h 137"/>
                <a:gd name="T1" fmla="*/ 1 h 137"/>
                <a:gd name="T2" fmla="*/ 0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8" name="Freeform 282"/>
            <p:cNvSpPr>
              <a:spLocks/>
            </p:cNvSpPr>
            <p:nvPr/>
          </p:nvSpPr>
          <p:spPr bwMode="auto">
            <a:xfrm>
              <a:off x="7639" y="2597"/>
              <a:ext cx="0" cy="1173"/>
            </a:xfrm>
            <a:custGeom>
              <a:avLst/>
              <a:gdLst>
                <a:gd name="T0" fmla="*/ 138 h 138"/>
                <a:gd name="T1" fmla="*/ 1 h 138"/>
                <a:gd name="T2" fmla="*/ 0 h 1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8">
                  <a:moveTo>
                    <a:pt x="0" y="13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9" name="Freeform 283"/>
            <p:cNvSpPr>
              <a:spLocks/>
            </p:cNvSpPr>
            <p:nvPr/>
          </p:nvSpPr>
          <p:spPr bwMode="auto">
            <a:xfrm>
              <a:off x="7639" y="1228"/>
              <a:ext cx="0" cy="1165"/>
            </a:xfrm>
            <a:custGeom>
              <a:avLst/>
              <a:gdLst>
                <a:gd name="T0" fmla="*/ 137 h 137"/>
                <a:gd name="T1" fmla="*/ 1 h 137"/>
                <a:gd name="T2" fmla="*/ 0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0" name="Freeform 284"/>
            <p:cNvSpPr>
              <a:spLocks/>
            </p:cNvSpPr>
            <p:nvPr/>
          </p:nvSpPr>
          <p:spPr bwMode="auto">
            <a:xfrm>
              <a:off x="4565" y="3770"/>
              <a:ext cx="3023" cy="0"/>
            </a:xfrm>
            <a:custGeom>
              <a:avLst/>
              <a:gdLst>
                <a:gd name="T0" fmla="*/ 0 w 361"/>
                <a:gd name="T1" fmla="*/ 360 w 361"/>
                <a:gd name="T2" fmla="*/ 361 w 3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1">
                  <a:moveTo>
                    <a:pt x="0" y="0"/>
                  </a:moveTo>
                  <a:lnTo>
                    <a:pt x="360" y="0"/>
                  </a:lnTo>
                  <a:lnTo>
                    <a:pt x="36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1" name="Freeform 285"/>
            <p:cNvSpPr>
              <a:spLocks/>
            </p:cNvSpPr>
            <p:nvPr/>
          </p:nvSpPr>
          <p:spPr bwMode="auto">
            <a:xfrm>
              <a:off x="4565" y="1237"/>
              <a:ext cx="3023" cy="0"/>
            </a:xfrm>
            <a:custGeom>
              <a:avLst/>
              <a:gdLst>
                <a:gd name="T0" fmla="*/ 0 w 361"/>
                <a:gd name="T1" fmla="*/ 360 w 361"/>
                <a:gd name="T2" fmla="*/ 361 w 3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1">
                  <a:moveTo>
                    <a:pt x="0" y="0"/>
                  </a:moveTo>
                  <a:lnTo>
                    <a:pt x="360" y="0"/>
                  </a:lnTo>
                  <a:lnTo>
                    <a:pt x="36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2" name="Freeform 286"/>
            <p:cNvSpPr>
              <a:spLocks/>
            </p:cNvSpPr>
            <p:nvPr/>
          </p:nvSpPr>
          <p:spPr bwMode="auto">
            <a:xfrm>
              <a:off x="4607" y="3201"/>
              <a:ext cx="58" cy="59"/>
            </a:xfrm>
            <a:custGeom>
              <a:avLst/>
              <a:gdLst>
                <a:gd name="T0" fmla="*/ 33 w 58"/>
                <a:gd name="T1" fmla="*/ 0 h 59"/>
                <a:gd name="T2" fmla="*/ 33 w 58"/>
                <a:gd name="T3" fmla="*/ 0 h 59"/>
                <a:gd name="T4" fmla="*/ 42 w 58"/>
                <a:gd name="T5" fmla="*/ 0 h 59"/>
                <a:gd name="T6" fmla="*/ 42 w 58"/>
                <a:gd name="T7" fmla="*/ 0 h 59"/>
                <a:gd name="T8" fmla="*/ 50 w 58"/>
                <a:gd name="T9" fmla="*/ 8 h 59"/>
                <a:gd name="T10" fmla="*/ 50 w 58"/>
                <a:gd name="T11" fmla="*/ 8 h 59"/>
                <a:gd name="T12" fmla="*/ 50 w 58"/>
                <a:gd name="T13" fmla="*/ 8 h 59"/>
                <a:gd name="T14" fmla="*/ 58 w 58"/>
                <a:gd name="T15" fmla="*/ 17 h 59"/>
                <a:gd name="T16" fmla="*/ 58 w 58"/>
                <a:gd name="T17" fmla="*/ 17 h 59"/>
                <a:gd name="T18" fmla="*/ 58 w 58"/>
                <a:gd name="T19" fmla="*/ 25 h 59"/>
                <a:gd name="T20" fmla="*/ 58 w 58"/>
                <a:gd name="T21" fmla="*/ 25 h 59"/>
                <a:gd name="T22" fmla="*/ 58 w 58"/>
                <a:gd name="T23" fmla="*/ 34 h 59"/>
                <a:gd name="T24" fmla="*/ 58 w 58"/>
                <a:gd name="T25" fmla="*/ 34 h 59"/>
                <a:gd name="T26" fmla="*/ 58 w 58"/>
                <a:gd name="T27" fmla="*/ 42 h 59"/>
                <a:gd name="T28" fmla="*/ 58 w 58"/>
                <a:gd name="T29" fmla="*/ 42 h 59"/>
                <a:gd name="T30" fmla="*/ 50 w 58"/>
                <a:gd name="T31" fmla="*/ 42 h 59"/>
                <a:gd name="T32" fmla="*/ 50 w 58"/>
                <a:gd name="T33" fmla="*/ 51 h 59"/>
                <a:gd name="T34" fmla="*/ 50 w 58"/>
                <a:gd name="T35" fmla="*/ 51 h 59"/>
                <a:gd name="T36" fmla="*/ 42 w 58"/>
                <a:gd name="T37" fmla="*/ 51 h 59"/>
                <a:gd name="T38" fmla="*/ 42 w 58"/>
                <a:gd name="T39" fmla="*/ 59 h 59"/>
                <a:gd name="T40" fmla="*/ 33 w 58"/>
                <a:gd name="T41" fmla="*/ 59 h 59"/>
                <a:gd name="T42" fmla="*/ 33 w 58"/>
                <a:gd name="T43" fmla="*/ 59 h 59"/>
                <a:gd name="T44" fmla="*/ 33 w 58"/>
                <a:gd name="T45" fmla="*/ 59 h 59"/>
                <a:gd name="T46" fmla="*/ 25 w 58"/>
                <a:gd name="T47" fmla="*/ 59 h 59"/>
                <a:gd name="T48" fmla="*/ 25 w 58"/>
                <a:gd name="T49" fmla="*/ 59 h 59"/>
                <a:gd name="T50" fmla="*/ 16 w 58"/>
                <a:gd name="T51" fmla="*/ 59 h 59"/>
                <a:gd name="T52" fmla="*/ 16 w 58"/>
                <a:gd name="T53" fmla="*/ 51 h 59"/>
                <a:gd name="T54" fmla="*/ 8 w 58"/>
                <a:gd name="T55" fmla="*/ 51 h 59"/>
                <a:gd name="T56" fmla="*/ 8 w 58"/>
                <a:gd name="T57" fmla="*/ 51 h 59"/>
                <a:gd name="T58" fmla="*/ 8 w 58"/>
                <a:gd name="T59" fmla="*/ 42 h 59"/>
                <a:gd name="T60" fmla="*/ 0 w 58"/>
                <a:gd name="T61" fmla="*/ 42 h 59"/>
                <a:gd name="T62" fmla="*/ 0 w 58"/>
                <a:gd name="T63" fmla="*/ 42 h 59"/>
                <a:gd name="T64" fmla="*/ 0 w 58"/>
                <a:gd name="T65" fmla="*/ 34 h 59"/>
                <a:gd name="T66" fmla="*/ 0 w 58"/>
                <a:gd name="T67" fmla="*/ 34 h 59"/>
                <a:gd name="T68" fmla="*/ 0 w 58"/>
                <a:gd name="T69" fmla="*/ 25 h 59"/>
                <a:gd name="T70" fmla="*/ 0 w 58"/>
                <a:gd name="T71" fmla="*/ 25 h 59"/>
                <a:gd name="T72" fmla="*/ 0 w 58"/>
                <a:gd name="T73" fmla="*/ 17 h 59"/>
                <a:gd name="T74" fmla="*/ 0 w 58"/>
                <a:gd name="T75" fmla="*/ 17 h 59"/>
                <a:gd name="T76" fmla="*/ 8 w 58"/>
                <a:gd name="T77" fmla="*/ 8 h 59"/>
                <a:gd name="T78" fmla="*/ 8 w 58"/>
                <a:gd name="T79" fmla="*/ 8 h 59"/>
                <a:gd name="T80" fmla="*/ 8 w 58"/>
                <a:gd name="T81" fmla="*/ 8 h 59"/>
                <a:gd name="T82" fmla="*/ 16 w 58"/>
                <a:gd name="T83" fmla="*/ 0 h 59"/>
                <a:gd name="T84" fmla="*/ 16 w 58"/>
                <a:gd name="T85" fmla="*/ 0 h 59"/>
                <a:gd name="T86" fmla="*/ 25 w 58"/>
                <a:gd name="T87" fmla="*/ 0 h 59"/>
                <a:gd name="T88" fmla="*/ 25 w 58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3" name="Freeform 287"/>
            <p:cNvSpPr>
              <a:spLocks/>
            </p:cNvSpPr>
            <p:nvPr/>
          </p:nvSpPr>
          <p:spPr bwMode="auto">
            <a:xfrm>
              <a:off x="4607" y="3201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8 h 51"/>
                <a:gd name="T10" fmla="*/ 42 w 50"/>
                <a:gd name="T11" fmla="*/ 8 h 51"/>
                <a:gd name="T12" fmla="*/ 42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2 h 51"/>
                <a:gd name="T32" fmla="*/ 42 w 50"/>
                <a:gd name="T33" fmla="*/ 42 h 51"/>
                <a:gd name="T34" fmla="*/ 42 w 50"/>
                <a:gd name="T35" fmla="*/ 42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6 w 50"/>
                <a:gd name="T49" fmla="*/ 51 h 51"/>
                <a:gd name="T50" fmla="*/ 16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6 w 50"/>
                <a:gd name="T83" fmla="*/ 0 h 51"/>
                <a:gd name="T84" fmla="*/ 16 w 50"/>
                <a:gd name="T85" fmla="*/ 0 h 51"/>
                <a:gd name="T86" fmla="*/ 16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4" name="Freeform 288"/>
            <p:cNvSpPr>
              <a:spLocks/>
            </p:cNvSpPr>
            <p:nvPr/>
          </p:nvSpPr>
          <p:spPr bwMode="auto">
            <a:xfrm>
              <a:off x="5067" y="3124"/>
              <a:ext cx="59" cy="60"/>
            </a:xfrm>
            <a:custGeom>
              <a:avLst/>
              <a:gdLst>
                <a:gd name="T0" fmla="*/ 34 w 59"/>
                <a:gd name="T1" fmla="*/ 0 h 60"/>
                <a:gd name="T2" fmla="*/ 34 w 59"/>
                <a:gd name="T3" fmla="*/ 0 h 60"/>
                <a:gd name="T4" fmla="*/ 42 w 59"/>
                <a:gd name="T5" fmla="*/ 0 h 60"/>
                <a:gd name="T6" fmla="*/ 42 w 59"/>
                <a:gd name="T7" fmla="*/ 0 h 60"/>
                <a:gd name="T8" fmla="*/ 51 w 59"/>
                <a:gd name="T9" fmla="*/ 9 h 60"/>
                <a:gd name="T10" fmla="*/ 51 w 59"/>
                <a:gd name="T11" fmla="*/ 9 h 60"/>
                <a:gd name="T12" fmla="*/ 51 w 59"/>
                <a:gd name="T13" fmla="*/ 9 h 60"/>
                <a:gd name="T14" fmla="*/ 59 w 59"/>
                <a:gd name="T15" fmla="*/ 17 h 60"/>
                <a:gd name="T16" fmla="*/ 59 w 59"/>
                <a:gd name="T17" fmla="*/ 17 h 60"/>
                <a:gd name="T18" fmla="*/ 59 w 59"/>
                <a:gd name="T19" fmla="*/ 26 h 60"/>
                <a:gd name="T20" fmla="*/ 59 w 59"/>
                <a:gd name="T21" fmla="*/ 26 h 60"/>
                <a:gd name="T22" fmla="*/ 59 w 59"/>
                <a:gd name="T23" fmla="*/ 34 h 60"/>
                <a:gd name="T24" fmla="*/ 59 w 59"/>
                <a:gd name="T25" fmla="*/ 34 h 60"/>
                <a:gd name="T26" fmla="*/ 59 w 59"/>
                <a:gd name="T27" fmla="*/ 43 h 60"/>
                <a:gd name="T28" fmla="*/ 59 w 59"/>
                <a:gd name="T29" fmla="*/ 43 h 60"/>
                <a:gd name="T30" fmla="*/ 51 w 59"/>
                <a:gd name="T31" fmla="*/ 43 h 60"/>
                <a:gd name="T32" fmla="*/ 51 w 59"/>
                <a:gd name="T33" fmla="*/ 51 h 60"/>
                <a:gd name="T34" fmla="*/ 51 w 59"/>
                <a:gd name="T35" fmla="*/ 51 h 60"/>
                <a:gd name="T36" fmla="*/ 42 w 59"/>
                <a:gd name="T37" fmla="*/ 51 h 60"/>
                <a:gd name="T38" fmla="*/ 42 w 59"/>
                <a:gd name="T39" fmla="*/ 60 h 60"/>
                <a:gd name="T40" fmla="*/ 34 w 59"/>
                <a:gd name="T41" fmla="*/ 60 h 60"/>
                <a:gd name="T42" fmla="*/ 34 w 59"/>
                <a:gd name="T43" fmla="*/ 60 h 60"/>
                <a:gd name="T44" fmla="*/ 34 w 59"/>
                <a:gd name="T45" fmla="*/ 60 h 60"/>
                <a:gd name="T46" fmla="*/ 25 w 59"/>
                <a:gd name="T47" fmla="*/ 60 h 60"/>
                <a:gd name="T48" fmla="*/ 25 w 59"/>
                <a:gd name="T49" fmla="*/ 60 h 60"/>
                <a:gd name="T50" fmla="*/ 17 w 59"/>
                <a:gd name="T51" fmla="*/ 60 h 60"/>
                <a:gd name="T52" fmla="*/ 17 w 59"/>
                <a:gd name="T53" fmla="*/ 51 h 60"/>
                <a:gd name="T54" fmla="*/ 9 w 59"/>
                <a:gd name="T55" fmla="*/ 51 h 60"/>
                <a:gd name="T56" fmla="*/ 9 w 59"/>
                <a:gd name="T57" fmla="*/ 51 h 60"/>
                <a:gd name="T58" fmla="*/ 9 w 59"/>
                <a:gd name="T59" fmla="*/ 43 h 60"/>
                <a:gd name="T60" fmla="*/ 0 w 59"/>
                <a:gd name="T61" fmla="*/ 43 h 60"/>
                <a:gd name="T62" fmla="*/ 0 w 59"/>
                <a:gd name="T63" fmla="*/ 43 h 60"/>
                <a:gd name="T64" fmla="*/ 0 w 59"/>
                <a:gd name="T65" fmla="*/ 34 h 60"/>
                <a:gd name="T66" fmla="*/ 0 w 59"/>
                <a:gd name="T67" fmla="*/ 34 h 60"/>
                <a:gd name="T68" fmla="*/ 0 w 59"/>
                <a:gd name="T69" fmla="*/ 26 h 60"/>
                <a:gd name="T70" fmla="*/ 0 w 59"/>
                <a:gd name="T71" fmla="*/ 26 h 60"/>
                <a:gd name="T72" fmla="*/ 0 w 59"/>
                <a:gd name="T73" fmla="*/ 17 h 60"/>
                <a:gd name="T74" fmla="*/ 0 w 59"/>
                <a:gd name="T75" fmla="*/ 17 h 60"/>
                <a:gd name="T76" fmla="*/ 9 w 59"/>
                <a:gd name="T77" fmla="*/ 9 h 60"/>
                <a:gd name="T78" fmla="*/ 9 w 59"/>
                <a:gd name="T79" fmla="*/ 9 h 60"/>
                <a:gd name="T80" fmla="*/ 9 w 59"/>
                <a:gd name="T81" fmla="*/ 9 h 60"/>
                <a:gd name="T82" fmla="*/ 17 w 59"/>
                <a:gd name="T83" fmla="*/ 0 h 60"/>
                <a:gd name="T84" fmla="*/ 17 w 59"/>
                <a:gd name="T85" fmla="*/ 0 h 60"/>
                <a:gd name="T86" fmla="*/ 25 w 59"/>
                <a:gd name="T87" fmla="*/ 0 h 60"/>
                <a:gd name="T88" fmla="*/ 25 w 59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60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2" y="51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5" name="Freeform 289"/>
            <p:cNvSpPr>
              <a:spLocks/>
            </p:cNvSpPr>
            <p:nvPr/>
          </p:nvSpPr>
          <p:spPr bwMode="auto">
            <a:xfrm>
              <a:off x="5067" y="3124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34 w 51"/>
                <a:gd name="T3" fmla="*/ 0 h 51"/>
                <a:gd name="T4" fmla="*/ 34 w 51"/>
                <a:gd name="T5" fmla="*/ 0 h 51"/>
                <a:gd name="T6" fmla="*/ 34 w 51"/>
                <a:gd name="T7" fmla="*/ 0 h 51"/>
                <a:gd name="T8" fmla="*/ 42 w 51"/>
                <a:gd name="T9" fmla="*/ 9 h 51"/>
                <a:gd name="T10" fmla="*/ 42 w 51"/>
                <a:gd name="T11" fmla="*/ 9 h 51"/>
                <a:gd name="T12" fmla="*/ 42 w 51"/>
                <a:gd name="T13" fmla="*/ 9 h 51"/>
                <a:gd name="T14" fmla="*/ 51 w 51"/>
                <a:gd name="T15" fmla="*/ 17 h 51"/>
                <a:gd name="T16" fmla="*/ 51 w 51"/>
                <a:gd name="T17" fmla="*/ 17 h 51"/>
                <a:gd name="T18" fmla="*/ 51 w 51"/>
                <a:gd name="T19" fmla="*/ 17 h 51"/>
                <a:gd name="T20" fmla="*/ 51 w 51"/>
                <a:gd name="T21" fmla="*/ 26 h 51"/>
                <a:gd name="T22" fmla="*/ 51 w 51"/>
                <a:gd name="T23" fmla="*/ 26 h 51"/>
                <a:gd name="T24" fmla="*/ 51 w 51"/>
                <a:gd name="T25" fmla="*/ 34 h 51"/>
                <a:gd name="T26" fmla="*/ 51 w 51"/>
                <a:gd name="T27" fmla="*/ 34 h 51"/>
                <a:gd name="T28" fmla="*/ 51 w 51"/>
                <a:gd name="T29" fmla="*/ 34 h 51"/>
                <a:gd name="T30" fmla="*/ 42 w 51"/>
                <a:gd name="T31" fmla="*/ 43 h 51"/>
                <a:gd name="T32" fmla="*/ 42 w 51"/>
                <a:gd name="T33" fmla="*/ 43 h 51"/>
                <a:gd name="T34" fmla="*/ 42 w 51"/>
                <a:gd name="T35" fmla="*/ 43 h 51"/>
                <a:gd name="T36" fmla="*/ 42 w 51"/>
                <a:gd name="T37" fmla="*/ 51 h 51"/>
                <a:gd name="T38" fmla="*/ 34 w 51"/>
                <a:gd name="T39" fmla="*/ 51 h 51"/>
                <a:gd name="T40" fmla="*/ 34 w 51"/>
                <a:gd name="T41" fmla="*/ 51 h 51"/>
                <a:gd name="T42" fmla="*/ 25 w 51"/>
                <a:gd name="T43" fmla="*/ 51 h 51"/>
                <a:gd name="T44" fmla="*/ 25 w 51"/>
                <a:gd name="T45" fmla="*/ 51 h 51"/>
                <a:gd name="T46" fmla="*/ 25 w 51"/>
                <a:gd name="T47" fmla="*/ 51 h 51"/>
                <a:gd name="T48" fmla="*/ 17 w 51"/>
                <a:gd name="T49" fmla="*/ 51 h 51"/>
                <a:gd name="T50" fmla="*/ 17 w 51"/>
                <a:gd name="T51" fmla="*/ 51 h 51"/>
                <a:gd name="T52" fmla="*/ 9 w 51"/>
                <a:gd name="T53" fmla="*/ 51 h 51"/>
                <a:gd name="T54" fmla="*/ 9 w 51"/>
                <a:gd name="T55" fmla="*/ 43 h 51"/>
                <a:gd name="T56" fmla="*/ 9 w 51"/>
                <a:gd name="T57" fmla="*/ 43 h 51"/>
                <a:gd name="T58" fmla="*/ 9 w 51"/>
                <a:gd name="T59" fmla="*/ 43 h 51"/>
                <a:gd name="T60" fmla="*/ 0 w 51"/>
                <a:gd name="T61" fmla="*/ 34 h 51"/>
                <a:gd name="T62" fmla="*/ 0 w 51"/>
                <a:gd name="T63" fmla="*/ 34 h 51"/>
                <a:gd name="T64" fmla="*/ 0 w 51"/>
                <a:gd name="T65" fmla="*/ 34 h 51"/>
                <a:gd name="T66" fmla="*/ 0 w 51"/>
                <a:gd name="T67" fmla="*/ 26 h 51"/>
                <a:gd name="T68" fmla="*/ 0 w 51"/>
                <a:gd name="T69" fmla="*/ 26 h 51"/>
                <a:gd name="T70" fmla="*/ 0 w 51"/>
                <a:gd name="T71" fmla="*/ 17 h 51"/>
                <a:gd name="T72" fmla="*/ 0 w 51"/>
                <a:gd name="T73" fmla="*/ 17 h 51"/>
                <a:gd name="T74" fmla="*/ 0 w 51"/>
                <a:gd name="T75" fmla="*/ 17 h 51"/>
                <a:gd name="T76" fmla="*/ 9 w 51"/>
                <a:gd name="T77" fmla="*/ 9 h 51"/>
                <a:gd name="T78" fmla="*/ 9 w 51"/>
                <a:gd name="T79" fmla="*/ 9 h 51"/>
                <a:gd name="T80" fmla="*/ 9 w 51"/>
                <a:gd name="T81" fmla="*/ 9 h 51"/>
                <a:gd name="T82" fmla="*/ 17 w 51"/>
                <a:gd name="T83" fmla="*/ 0 h 51"/>
                <a:gd name="T84" fmla="*/ 17 w 51"/>
                <a:gd name="T85" fmla="*/ 0 h 51"/>
                <a:gd name="T86" fmla="*/ 17 w 51"/>
                <a:gd name="T87" fmla="*/ 0 h 51"/>
                <a:gd name="T88" fmla="*/ 25 w 51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6" name="Freeform 290"/>
            <p:cNvSpPr>
              <a:spLocks/>
            </p:cNvSpPr>
            <p:nvPr/>
          </p:nvSpPr>
          <p:spPr bwMode="auto">
            <a:xfrm>
              <a:off x="5193" y="2929"/>
              <a:ext cx="59" cy="59"/>
            </a:xfrm>
            <a:custGeom>
              <a:avLst/>
              <a:gdLst>
                <a:gd name="T0" fmla="*/ 33 w 59"/>
                <a:gd name="T1" fmla="*/ 0 h 59"/>
                <a:gd name="T2" fmla="*/ 33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0 w 59"/>
                <a:gd name="T9" fmla="*/ 8 h 59"/>
                <a:gd name="T10" fmla="*/ 50 w 59"/>
                <a:gd name="T11" fmla="*/ 8 h 59"/>
                <a:gd name="T12" fmla="*/ 50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0 w 59"/>
                <a:gd name="T31" fmla="*/ 42 h 59"/>
                <a:gd name="T32" fmla="*/ 50 w 59"/>
                <a:gd name="T33" fmla="*/ 51 h 59"/>
                <a:gd name="T34" fmla="*/ 50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3 w 59"/>
                <a:gd name="T41" fmla="*/ 59 h 59"/>
                <a:gd name="T42" fmla="*/ 33 w 59"/>
                <a:gd name="T43" fmla="*/ 59 h 59"/>
                <a:gd name="T44" fmla="*/ 33 w 59"/>
                <a:gd name="T45" fmla="*/ 59 h 59"/>
                <a:gd name="T46" fmla="*/ 25 w 59"/>
                <a:gd name="T47" fmla="*/ 59 h 59"/>
                <a:gd name="T48" fmla="*/ 25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8 w 59"/>
                <a:gd name="T55" fmla="*/ 51 h 59"/>
                <a:gd name="T56" fmla="*/ 8 w 59"/>
                <a:gd name="T57" fmla="*/ 51 h 59"/>
                <a:gd name="T58" fmla="*/ 8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8 w 59"/>
                <a:gd name="T77" fmla="*/ 8 h 59"/>
                <a:gd name="T78" fmla="*/ 8 w 59"/>
                <a:gd name="T79" fmla="*/ 8 h 59"/>
                <a:gd name="T80" fmla="*/ 8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5 w 59"/>
                <a:gd name="T87" fmla="*/ 0 h 59"/>
                <a:gd name="T88" fmla="*/ 25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7" name="Freeform 291"/>
            <p:cNvSpPr>
              <a:spLocks/>
            </p:cNvSpPr>
            <p:nvPr/>
          </p:nvSpPr>
          <p:spPr bwMode="auto">
            <a:xfrm>
              <a:off x="5193" y="2929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8 h 51"/>
                <a:gd name="T10" fmla="*/ 42 w 50"/>
                <a:gd name="T11" fmla="*/ 8 h 51"/>
                <a:gd name="T12" fmla="*/ 42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2 h 51"/>
                <a:gd name="T32" fmla="*/ 42 w 50"/>
                <a:gd name="T33" fmla="*/ 42 h 51"/>
                <a:gd name="T34" fmla="*/ 42 w 50"/>
                <a:gd name="T35" fmla="*/ 42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8" name="Freeform 292"/>
            <p:cNvSpPr>
              <a:spLocks/>
            </p:cNvSpPr>
            <p:nvPr/>
          </p:nvSpPr>
          <p:spPr bwMode="auto">
            <a:xfrm>
              <a:off x="5427" y="3209"/>
              <a:ext cx="59" cy="60"/>
            </a:xfrm>
            <a:custGeom>
              <a:avLst/>
              <a:gdLst>
                <a:gd name="T0" fmla="*/ 34 w 59"/>
                <a:gd name="T1" fmla="*/ 0 h 60"/>
                <a:gd name="T2" fmla="*/ 34 w 59"/>
                <a:gd name="T3" fmla="*/ 0 h 60"/>
                <a:gd name="T4" fmla="*/ 42 w 59"/>
                <a:gd name="T5" fmla="*/ 0 h 60"/>
                <a:gd name="T6" fmla="*/ 42 w 59"/>
                <a:gd name="T7" fmla="*/ 0 h 60"/>
                <a:gd name="T8" fmla="*/ 51 w 59"/>
                <a:gd name="T9" fmla="*/ 9 h 60"/>
                <a:gd name="T10" fmla="*/ 51 w 59"/>
                <a:gd name="T11" fmla="*/ 9 h 60"/>
                <a:gd name="T12" fmla="*/ 51 w 59"/>
                <a:gd name="T13" fmla="*/ 9 h 60"/>
                <a:gd name="T14" fmla="*/ 59 w 59"/>
                <a:gd name="T15" fmla="*/ 17 h 60"/>
                <a:gd name="T16" fmla="*/ 59 w 59"/>
                <a:gd name="T17" fmla="*/ 17 h 60"/>
                <a:gd name="T18" fmla="*/ 59 w 59"/>
                <a:gd name="T19" fmla="*/ 26 h 60"/>
                <a:gd name="T20" fmla="*/ 59 w 59"/>
                <a:gd name="T21" fmla="*/ 26 h 60"/>
                <a:gd name="T22" fmla="*/ 59 w 59"/>
                <a:gd name="T23" fmla="*/ 34 h 60"/>
                <a:gd name="T24" fmla="*/ 59 w 59"/>
                <a:gd name="T25" fmla="*/ 34 h 60"/>
                <a:gd name="T26" fmla="*/ 59 w 59"/>
                <a:gd name="T27" fmla="*/ 43 h 60"/>
                <a:gd name="T28" fmla="*/ 59 w 59"/>
                <a:gd name="T29" fmla="*/ 43 h 60"/>
                <a:gd name="T30" fmla="*/ 51 w 59"/>
                <a:gd name="T31" fmla="*/ 43 h 60"/>
                <a:gd name="T32" fmla="*/ 51 w 59"/>
                <a:gd name="T33" fmla="*/ 51 h 60"/>
                <a:gd name="T34" fmla="*/ 51 w 59"/>
                <a:gd name="T35" fmla="*/ 51 h 60"/>
                <a:gd name="T36" fmla="*/ 42 w 59"/>
                <a:gd name="T37" fmla="*/ 51 h 60"/>
                <a:gd name="T38" fmla="*/ 42 w 59"/>
                <a:gd name="T39" fmla="*/ 60 h 60"/>
                <a:gd name="T40" fmla="*/ 34 w 59"/>
                <a:gd name="T41" fmla="*/ 60 h 60"/>
                <a:gd name="T42" fmla="*/ 34 w 59"/>
                <a:gd name="T43" fmla="*/ 60 h 60"/>
                <a:gd name="T44" fmla="*/ 34 w 59"/>
                <a:gd name="T45" fmla="*/ 60 h 60"/>
                <a:gd name="T46" fmla="*/ 26 w 59"/>
                <a:gd name="T47" fmla="*/ 60 h 60"/>
                <a:gd name="T48" fmla="*/ 26 w 59"/>
                <a:gd name="T49" fmla="*/ 60 h 60"/>
                <a:gd name="T50" fmla="*/ 17 w 59"/>
                <a:gd name="T51" fmla="*/ 60 h 60"/>
                <a:gd name="T52" fmla="*/ 17 w 59"/>
                <a:gd name="T53" fmla="*/ 51 h 60"/>
                <a:gd name="T54" fmla="*/ 9 w 59"/>
                <a:gd name="T55" fmla="*/ 51 h 60"/>
                <a:gd name="T56" fmla="*/ 9 w 59"/>
                <a:gd name="T57" fmla="*/ 51 h 60"/>
                <a:gd name="T58" fmla="*/ 9 w 59"/>
                <a:gd name="T59" fmla="*/ 43 h 60"/>
                <a:gd name="T60" fmla="*/ 0 w 59"/>
                <a:gd name="T61" fmla="*/ 43 h 60"/>
                <a:gd name="T62" fmla="*/ 0 w 59"/>
                <a:gd name="T63" fmla="*/ 43 h 60"/>
                <a:gd name="T64" fmla="*/ 0 w 59"/>
                <a:gd name="T65" fmla="*/ 34 h 60"/>
                <a:gd name="T66" fmla="*/ 0 w 59"/>
                <a:gd name="T67" fmla="*/ 34 h 60"/>
                <a:gd name="T68" fmla="*/ 0 w 59"/>
                <a:gd name="T69" fmla="*/ 26 h 60"/>
                <a:gd name="T70" fmla="*/ 0 w 59"/>
                <a:gd name="T71" fmla="*/ 26 h 60"/>
                <a:gd name="T72" fmla="*/ 0 w 59"/>
                <a:gd name="T73" fmla="*/ 17 h 60"/>
                <a:gd name="T74" fmla="*/ 0 w 59"/>
                <a:gd name="T75" fmla="*/ 17 h 60"/>
                <a:gd name="T76" fmla="*/ 9 w 59"/>
                <a:gd name="T77" fmla="*/ 9 h 60"/>
                <a:gd name="T78" fmla="*/ 9 w 59"/>
                <a:gd name="T79" fmla="*/ 9 h 60"/>
                <a:gd name="T80" fmla="*/ 9 w 59"/>
                <a:gd name="T81" fmla="*/ 9 h 60"/>
                <a:gd name="T82" fmla="*/ 17 w 59"/>
                <a:gd name="T83" fmla="*/ 0 h 60"/>
                <a:gd name="T84" fmla="*/ 17 w 59"/>
                <a:gd name="T85" fmla="*/ 0 h 60"/>
                <a:gd name="T86" fmla="*/ 26 w 59"/>
                <a:gd name="T87" fmla="*/ 0 h 60"/>
                <a:gd name="T88" fmla="*/ 26 w 59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60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2" y="51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9" name="Freeform 293"/>
            <p:cNvSpPr>
              <a:spLocks/>
            </p:cNvSpPr>
            <p:nvPr/>
          </p:nvSpPr>
          <p:spPr bwMode="auto">
            <a:xfrm>
              <a:off x="5427" y="3209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34 w 51"/>
                <a:gd name="T3" fmla="*/ 0 h 51"/>
                <a:gd name="T4" fmla="*/ 34 w 51"/>
                <a:gd name="T5" fmla="*/ 0 h 51"/>
                <a:gd name="T6" fmla="*/ 34 w 51"/>
                <a:gd name="T7" fmla="*/ 0 h 51"/>
                <a:gd name="T8" fmla="*/ 42 w 51"/>
                <a:gd name="T9" fmla="*/ 9 h 51"/>
                <a:gd name="T10" fmla="*/ 42 w 51"/>
                <a:gd name="T11" fmla="*/ 9 h 51"/>
                <a:gd name="T12" fmla="*/ 42 w 51"/>
                <a:gd name="T13" fmla="*/ 9 h 51"/>
                <a:gd name="T14" fmla="*/ 51 w 51"/>
                <a:gd name="T15" fmla="*/ 17 h 51"/>
                <a:gd name="T16" fmla="*/ 51 w 51"/>
                <a:gd name="T17" fmla="*/ 17 h 51"/>
                <a:gd name="T18" fmla="*/ 51 w 51"/>
                <a:gd name="T19" fmla="*/ 17 h 51"/>
                <a:gd name="T20" fmla="*/ 51 w 51"/>
                <a:gd name="T21" fmla="*/ 26 h 51"/>
                <a:gd name="T22" fmla="*/ 51 w 51"/>
                <a:gd name="T23" fmla="*/ 26 h 51"/>
                <a:gd name="T24" fmla="*/ 51 w 51"/>
                <a:gd name="T25" fmla="*/ 34 h 51"/>
                <a:gd name="T26" fmla="*/ 51 w 51"/>
                <a:gd name="T27" fmla="*/ 34 h 51"/>
                <a:gd name="T28" fmla="*/ 51 w 51"/>
                <a:gd name="T29" fmla="*/ 34 h 51"/>
                <a:gd name="T30" fmla="*/ 42 w 51"/>
                <a:gd name="T31" fmla="*/ 43 h 51"/>
                <a:gd name="T32" fmla="*/ 42 w 51"/>
                <a:gd name="T33" fmla="*/ 43 h 51"/>
                <a:gd name="T34" fmla="*/ 42 w 51"/>
                <a:gd name="T35" fmla="*/ 43 h 51"/>
                <a:gd name="T36" fmla="*/ 42 w 51"/>
                <a:gd name="T37" fmla="*/ 51 h 51"/>
                <a:gd name="T38" fmla="*/ 34 w 51"/>
                <a:gd name="T39" fmla="*/ 51 h 51"/>
                <a:gd name="T40" fmla="*/ 34 w 51"/>
                <a:gd name="T41" fmla="*/ 51 h 51"/>
                <a:gd name="T42" fmla="*/ 26 w 51"/>
                <a:gd name="T43" fmla="*/ 51 h 51"/>
                <a:gd name="T44" fmla="*/ 26 w 51"/>
                <a:gd name="T45" fmla="*/ 51 h 51"/>
                <a:gd name="T46" fmla="*/ 26 w 51"/>
                <a:gd name="T47" fmla="*/ 51 h 51"/>
                <a:gd name="T48" fmla="*/ 17 w 51"/>
                <a:gd name="T49" fmla="*/ 51 h 51"/>
                <a:gd name="T50" fmla="*/ 17 w 51"/>
                <a:gd name="T51" fmla="*/ 51 h 51"/>
                <a:gd name="T52" fmla="*/ 9 w 51"/>
                <a:gd name="T53" fmla="*/ 51 h 51"/>
                <a:gd name="T54" fmla="*/ 9 w 51"/>
                <a:gd name="T55" fmla="*/ 43 h 51"/>
                <a:gd name="T56" fmla="*/ 9 w 51"/>
                <a:gd name="T57" fmla="*/ 43 h 51"/>
                <a:gd name="T58" fmla="*/ 9 w 51"/>
                <a:gd name="T59" fmla="*/ 43 h 51"/>
                <a:gd name="T60" fmla="*/ 0 w 51"/>
                <a:gd name="T61" fmla="*/ 34 h 51"/>
                <a:gd name="T62" fmla="*/ 0 w 51"/>
                <a:gd name="T63" fmla="*/ 34 h 51"/>
                <a:gd name="T64" fmla="*/ 0 w 51"/>
                <a:gd name="T65" fmla="*/ 34 h 51"/>
                <a:gd name="T66" fmla="*/ 0 w 51"/>
                <a:gd name="T67" fmla="*/ 26 h 51"/>
                <a:gd name="T68" fmla="*/ 0 w 51"/>
                <a:gd name="T69" fmla="*/ 26 h 51"/>
                <a:gd name="T70" fmla="*/ 0 w 51"/>
                <a:gd name="T71" fmla="*/ 17 h 51"/>
                <a:gd name="T72" fmla="*/ 0 w 51"/>
                <a:gd name="T73" fmla="*/ 17 h 51"/>
                <a:gd name="T74" fmla="*/ 0 w 51"/>
                <a:gd name="T75" fmla="*/ 17 h 51"/>
                <a:gd name="T76" fmla="*/ 9 w 51"/>
                <a:gd name="T77" fmla="*/ 9 h 51"/>
                <a:gd name="T78" fmla="*/ 9 w 51"/>
                <a:gd name="T79" fmla="*/ 9 h 51"/>
                <a:gd name="T80" fmla="*/ 9 w 51"/>
                <a:gd name="T81" fmla="*/ 9 h 51"/>
                <a:gd name="T82" fmla="*/ 17 w 51"/>
                <a:gd name="T83" fmla="*/ 0 h 51"/>
                <a:gd name="T84" fmla="*/ 17 w 51"/>
                <a:gd name="T85" fmla="*/ 0 h 51"/>
                <a:gd name="T86" fmla="*/ 17 w 51"/>
                <a:gd name="T87" fmla="*/ 0 h 51"/>
                <a:gd name="T88" fmla="*/ 26 w 51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0" name="Freeform 294"/>
            <p:cNvSpPr>
              <a:spLocks/>
            </p:cNvSpPr>
            <p:nvPr/>
          </p:nvSpPr>
          <p:spPr bwMode="auto">
            <a:xfrm>
              <a:off x="5595" y="3184"/>
              <a:ext cx="59" cy="59"/>
            </a:xfrm>
            <a:custGeom>
              <a:avLst/>
              <a:gdLst>
                <a:gd name="T0" fmla="*/ 33 w 59"/>
                <a:gd name="T1" fmla="*/ 0 h 59"/>
                <a:gd name="T2" fmla="*/ 33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0 w 59"/>
                <a:gd name="T9" fmla="*/ 8 h 59"/>
                <a:gd name="T10" fmla="*/ 50 w 59"/>
                <a:gd name="T11" fmla="*/ 8 h 59"/>
                <a:gd name="T12" fmla="*/ 50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0 w 59"/>
                <a:gd name="T31" fmla="*/ 42 h 59"/>
                <a:gd name="T32" fmla="*/ 50 w 59"/>
                <a:gd name="T33" fmla="*/ 51 h 59"/>
                <a:gd name="T34" fmla="*/ 50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3 w 59"/>
                <a:gd name="T41" fmla="*/ 59 h 59"/>
                <a:gd name="T42" fmla="*/ 33 w 59"/>
                <a:gd name="T43" fmla="*/ 59 h 59"/>
                <a:gd name="T44" fmla="*/ 33 w 59"/>
                <a:gd name="T45" fmla="*/ 59 h 59"/>
                <a:gd name="T46" fmla="*/ 25 w 59"/>
                <a:gd name="T47" fmla="*/ 59 h 59"/>
                <a:gd name="T48" fmla="*/ 25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8 w 59"/>
                <a:gd name="T55" fmla="*/ 51 h 59"/>
                <a:gd name="T56" fmla="*/ 8 w 59"/>
                <a:gd name="T57" fmla="*/ 51 h 59"/>
                <a:gd name="T58" fmla="*/ 8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8 w 59"/>
                <a:gd name="T77" fmla="*/ 8 h 59"/>
                <a:gd name="T78" fmla="*/ 8 w 59"/>
                <a:gd name="T79" fmla="*/ 8 h 59"/>
                <a:gd name="T80" fmla="*/ 8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5 w 59"/>
                <a:gd name="T87" fmla="*/ 0 h 59"/>
                <a:gd name="T88" fmla="*/ 25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1" name="Freeform 295"/>
            <p:cNvSpPr>
              <a:spLocks/>
            </p:cNvSpPr>
            <p:nvPr/>
          </p:nvSpPr>
          <p:spPr bwMode="auto">
            <a:xfrm>
              <a:off x="5595" y="3184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8 h 51"/>
                <a:gd name="T10" fmla="*/ 42 w 50"/>
                <a:gd name="T11" fmla="*/ 8 h 51"/>
                <a:gd name="T12" fmla="*/ 42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2 h 51"/>
                <a:gd name="T32" fmla="*/ 42 w 50"/>
                <a:gd name="T33" fmla="*/ 42 h 51"/>
                <a:gd name="T34" fmla="*/ 42 w 50"/>
                <a:gd name="T35" fmla="*/ 42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2" name="Freeform 296"/>
            <p:cNvSpPr>
              <a:spLocks/>
            </p:cNvSpPr>
            <p:nvPr/>
          </p:nvSpPr>
          <p:spPr bwMode="auto">
            <a:xfrm>
              <a:off x="7438" y="3371"/>
              <a:ext cx="58" cy="59"/>
            </a:xfrm>
            <a:custGeom>
              <a:avLst/>
              <a:gdLst>
                <a:gd name="T0" fmla="*/ 33 w 58"/>
                <a:gd name="T1" fmla="*/ 0 h 59"/>
                <a:gd name="T2" fmla="*/ 33 w 58"/>
                <a:gd name="T3" fmla="*/ 0 h 59"/>
                <a:gd name="T4" fmla="*/ 41 w 58"/>
                <a:gd name="T5" fmla="*/ 0 h 59"/>
                <a:gd name="T6" fmla="*/ 41 w 58"/>
                <a:gd name="T7" fmla="*/ 0 h 59"/>
                <a:gd name="T8" fmla="*/ 50 w 58"/>
                <a:gd name="T9" fmla="*/ 8 h 59"/>
                <a:gd name="T10" fmla="*/ 50 w 58"/>
                <a:gd name="T11" fmla="*/ 8 h 59"/>
                <a:gd name="T12" fmla="*/ 50 w 58"/>
                <a:gd name="T13" fmla="*/ 8 h 59"/>
                <a:gd name="T14" fmla="*/ 58 w 58"/>
                <a:gd name="T15" fmla="*/ 17 h 59"/>
                <a:gd name="T16" fmla="*/ 58 w 58"/>
                <a:gd name="T17" fmla="*/ 17 h 59"/>
                <a:gd name="T18" fmla="*/ 58 w 58"/>
                <a:gd name="T19" fmla="*/ 25 h 59"/>
                <a:gd name="T20" fmla="*/ 58 w 58"/>
                <a:gd name="T21" fmla="*/ 25 h 59"/>
                <a:gd name="T22" fmla="*/ 58 w 58"/>
                <a:gd name="T23" fmla="*/ 34 h 59"/>
                <a:gd name="T24" fmla="*/ 58 w 58"/>
                <a:gd name="T25" fmla="*/ 34 h 59"/>
                <a:gd name="T26" fmla="*/ 58 w 58"/>
                <a:gd name="T27" fmla="*/ 42 h 59"/>
                <a:gd name="T28" fmla="*/ 58 w 58"/>
                <a:gd name="T29" fmla="*/ 42 h 59"/>
                <a:gd name="T30" fmla="*/ 50 w 58"/>
                <a:gd name="T31" fmla="*/ 42 h 59"/>
                <a:gd name="T32" fmla="*/ 50 w 58"/>
                <a:gd name="T33" fmla="*/ 51 h 59"/>
                <a:gd name="T34" fmla="*/ 50 w 58"/>
                <a:gd name="T35" fmla="*/ 51 h 59"/>
                <a:gd name="T36" fmla="*/ 41 w 58"/>
                <a:gd name="T37" fmla="*/ 51 h 59"/>
                <a:gd name="T38" fmla="*/ 41 w 58"/>
                <a:gd name="T39" fmla="*/ 59 h 59"/>
                <a:gd name="T40" fmla="*/ 33 w 58"/>
                <a:gd name="T41" fmla="*/ 59 h 59"/>
                <a:gd name="T42" fmla="*/ 33 w 58"/>
                <a:gd name="T43" fmla="*/ 59 h 59"/>
                <a:gd name="T44" fmla="*/ 33 w 58"/>
                <a:gd name="T45" fmla="*/ 59 h 59"/>
                <a:gd name="T46" fmla="*/ 25 w 58"/>
                <a:gd name="T47" fmla="*/ 59 h 59"/>
                <a:gd name="T48" fmla="*/ 25 w 58"/>
                <a:gd name="T49" fmla="*/ 59 h 59"/>
                <a:gd name="T50" fmla="*/ 16 w 58"/>
                <a:gd name="T51" fmla="*/ 59 h 59"/>
                <a:gd name="T52" fmla="*/ 16 w 58"/>
                <a:gd name="T53" fmla="*/ 51 h 59"/>
                <a:gd name="T54" fmla="*/ 8 w 58"/>
                <a:gd name="T55" fmla="*/ 51 h 59"/>
                <a:gd name="T56" fmla="*/ 8 w 58"/>
                <a:gd name="T57" fmla="*/ 51 h 59"/>
                <a:gd name="T58" fmla="*/ 8 w 58"/>
                <a:gd name="T59" fmla="*/ 42 h 59"/>
                <a:gd name="T60" fmla="*/ 0 w 58"/>
                <a:gd name="T61" fmla="*/ 42 h 59"/>
                <a:gd name="T62" fmla="*/ 0 w 58"/>
                <a:gd name="T63" fmla="*/ 42 h 59"/>
                <a:gd name="T64" fmla="*/ 0 w 58"/>
                <a:gd name="T65" fmla="*/ 34 h 59"/>
                <a:gd name="T66" fmla="*/ 0 w 58"/>
                <a:gd name="T67" fmla="*/ 34 h 59"/>
                <a:gd name="T68" fmla="*/ 0 w 58"/>
                <a:gd name="T69" fmla="*/ 25 h 59"/>
                <a:gd name="T70" fmla="*/ 0 w 58"/>
                <a:gd name="T71" fmla="*/ 25 h 59"/>
                <a:gd name="T72" fmla="*/ 0 w 58"/>
                <a:gd name="T73" fmla="*/ 17 h 59"/>
                <a:gd name="T74" fmla="*/ 0 w 58"/>
                <a:gd name="T75" fmla="*/ 17 h 59"/>
                <a:gd name="T76" fmla="*/ 8 w 58"/>
                <a:gd name="T77" fmla="*/ 8 h 59"/>
                <a:gd name="T78" fmla="*/ 8 w 58"/>
                <a:gd name="T79" fmla="*/ 8 h 59"/>
                <a:gd name="T80" fmla="*/ 8 w 58"/>
                <a:gd name="T81" fmla="*/ 8 h 59"/>
                <a:gd name="T82" fmla="*/ 16 w 58"/>
                <a:gd name="T83" fmla="*/ 0 h 59"/>
                <a:gd name="T84" fmla="*/ 16 w 58"/>
                <a:gd name="T85" fmla="*/ 0 h 59"/>
                <a:gd name="T86" fmla="*/ 25 w 58"/>
                <a:gd name="T87" fmla="*/ 0 h 59"/>
                <a:gd name="T88" fmla="*/ 25 w 58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1" y="51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3" name="Freeform 297"/>
            <p:cNvSpPr>
              <a:spLocks/>
            </p:cNvSpPr>
            <p:nvPr/>
          </p:nvSpPr>
          <p:spPr bwMode="auto">
            <a:xfrm>
              <a:off x="7438" y="3371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1 w 50"/>
                <a:gd name="T9" fmla="*/ 8 h 51"/>
                <a:gd name="T10" fmla="*/ 41 w 50"/>
                <a:gd name="T11" fmla="*/ 8 h 51"/>
                <a:gd name="T12" fmla="*/ 41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1 w 50"/>
                <a:gd name="T31" fmla="*/ 42 h 51"/>
                <a:gd name="T32" fmla="*/ 41 w 50"/>
                <a:gd name="T33" fmla="*/ 42 h 51"/>
                <a:gd name="T34" fmla="*/ 41 w 50"/>
                <a:gd name="T35" fmla="*/ 42 h 51"/>
                <a:gd name="T36" fmla="*/ 41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6 w 50"/>
                <a:gd name="T49" fmla="*/ 51 h 51"/>
                <a:gd name="T50" fmla="*/ 16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6 w 50"/>
                <a:gd name="T83" fmla="*/ 0 h 51"/>
                <a:gd name="T84" fmla="*/ 16 w 50"/>
                <a:gd name="T85" fmla="*/ 0 h 51"/>
                <a:gd name="T86" fmla="*/ 16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1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4" name="Freeform 298"/>
            <p:cNvSpPr>
              <a:spLocks/>
            </p:cNvSpPr>
            <p:nvPr/>
          </p:nvSpPr>
          <p:spPr bwMode="auto">
            <a:xfrm>
              <a:off x="4607" y="1891"/>
              <a:ext cx="58" cy="60"/>
            </a:xfrm>
            <a:custGeom>
              <a:avLst/>
              <a:gdLst>
                <a:gd name="T0" fmla="*/ 33 w 58"/>
                <a:gd name="T1" fmla="*/ 0 h 60"/>
                <a:gd name="T2" fmla="*/ 33 w 58"/>
                <a:gd name="T3" fmla="*/ 0 h 60"/>
                <a:gd name="T4" fmla="*/ 42 w 58"/>
                <a:gd name="T5" fmla="*/ 0 h 60"/>
                <a:gd name="T6" fmla="*/ 42 w 58"/>
                <a:gd name="T7" fmla="*/ 0 h 60"/>
                <a:gd name="T8" fmla="*/ 50 w 58"/>
                <a:gd name="T9" fmla="*/ 9 h 60"/>
                <a:gd name="T10" fmla="*/ 50 w 58"/>
                <a:gd name="T11" fmla="*/ 9 h 60"/>
                <a:gd name="T12" fmla="*/ 50 w 58"/>
                <a:gd name="T13" fmla="*/ 9 h 60"/>
                <a:gd name="T14" fmla="*/ 58 w 58"/>
                <a:gd name="T15" fmla="*/ 17 h 60"/>
                <a:gd name="T16" fmla="*/ 58 w 58"/>
                <a:gd name="T17" fmla="*/ 17 h 60"/>
                <a:gd name="T18" fmla="*/ 58 w 58"/>
                <a:gd name="T19" fmla="*/ 26 h 60"/>
                <a:gd name="T20" fmla="*/ 58 w 58"/>
                <a:gd name="T21" fmla="*/ 26 h 60"/>
                <a:gd name="T22" fmla="*/ 58 w 58"/>
                <a:gd name="T23" fmla="*/ 34 h 60"/>
                <a:gd name="T24" fmla="*/ 58 w 58"/>
                <a:gd name="T25" fmla="*/ 34 h 60"/>
                <a:gd name="T26" fmla="*/ 58 w 58"/>
                <a:gd name="T27" fmla="*/ 43 h 60"/>
                <a:gd name="T28" fmla="*/ 58 w 58"/>
                <a:gd name="T29" fmla="*/ 43 h 60"/>
                <a:gd name="T30" fmla="*/ 50 w 58"/>
                <a:gd name="T31" fmla="*/ 43 h 60"/>
                <a:gd name="T32" fmla="*/ 50 w 58"/>
                <a:gd name="T33" fmla="*/ 51 h 60"/>
                <a:gd name="T34" fmla="*/ 50 w 58"/>
                <a:gd name="T35" fmla="*/ 51 h 60"/>
                <a:gd name="T36" fmla="*/ 42 w 58"/>
                <a:gd name="T37" fmla="*/ 51 h 60"/>
                <a:gd name="T38" fmla="*/ 42 w 58"/>
                <a:gd name="T39" fmla="*/ 60 h 60"/>
                <a:gd name="T40" fmla="*/ 33 w 58"/>
                <a:gd name="T41" fmla="*/ 60 h 60"/>
                <a:gd name="T42" fmla="*/ 33 w 58"/>
                <a:gd name="T43" fmla="*/ 60 h 60"/>
                <a:gd name="T44" fmla="*/ 33 w 58"/>
                <a:gd name="T45" fmla="*/ 60 h 60"/>
                <a:gd name="T46" fmla="*/ 25 w 58"/>
                <a:gd name="T47" fmla="*/ 60 h 60"/>
                <a:gd name="T48" fmla="*/ 25 w 58"/>
                <a:gd name="T49" fmla="*/ 60 h 60"/>
                <a:gd name="T50" fmla="*/ 16 w 58"/>
                <a:gd name="T51" fmla="*/ 60 h 60"/>
                <a:gd name="T52" fmla="*/ 16 w 58"/>
                <a:gd name="T53" fmla="*/ 51 h 60"/>
                <a:gd name="T54" fmla="*/ 8 w 58"/>
                <a:gd name="T55" fmla="*/ 51 h 60"/>
                <a:gd name="T56" fmla="*/ 8 w 58"/>
                <a:gd name="T57" fmla="*/ 51 h 60"/>
                <a:gd name="T58" fmla="*/ 8 w 58"/>
                <a:gd name="T59" fmla="*/ 43 h 60"/>
                <a:gd name="T60" fmla="*/ 0 w 58"/>
                <a:gd name="T61" fmla="*/ 43 h 60"/>
                <a:gd name="T62" fmla="*/ 0 w 58"/>
                <a:gd name="T63" fmla="*/ 43 h 60"/>
                <a:gd name="T64" fmla="*/ 0 w 58"/>
                <a:gd name="T65" fmla="*/ 34 h 60"/>
                <a:gd name="T66" fmla="*/ 0 w 58"/>
                <a:gd name="T67" fmla="*/ 34 h 60"/>
                <a:gd name="T68" fmla="*/ 0 w 58"/>
                <a:gd name="T69" fmla="*/ 26 h 60"/>
                <a:gd name="T70" fmla="*/ 0 w 58"/>
                <a:gd name="T71" fmla="*/ 26 h 60"/>
                <a:gd name="T72" fmla="*/ 0 w 58"/>
                <a:gd name="T73" fmla="*/ 17 h 60"/>
                <a:gd name="T74" fmla="*/ 0 w 58"/>
                <a:gd name="T75" fmla="*/ 17 h 60"/>
                <a:gd name="T76" fmla="*/ 8 w 58"/>
                <a:gd name="T77" fmla="*/ 9 h 60"/>
                <a:gd name="T78" fmla="*/ 8 w 58"/>
                <a:gd name="T79" fmla="*/ 9 h 60"/>
                <a:gd name="T80" fmla="*/ 8 w 58"/>
                <a:gd name="T81" fmla="*/ 9 h 60"/>
                <a:gd name="T82" fmla="*/ 16 w 58"/>
                <a:gd name="T83" fmla="*/ 0 h 60"/>
                <a:gd name="T84" fmla="*/ 16 w 58"/>
                <a:gd name="T85" fmla="*/ 0 h 60"/>
                <a:gd name="T86" fmla="*/ 25 w 58"/>
                <a:gd name="T87" fmla="*/ 0 h 60"/>
                <a:gd name="T88" fmla="*/ 25 w 58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0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0" y="43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5" name="Freeform 299"/>
            <p:cNvSpPr>
              <a:spLocks/>
            </p:cNvSpPr>
            <p:nvPr/>
          </p:nvSpPr>
          <p:spPr bwMode="auto">
            <a:xfrm>
              <a:off x="4607" y="1891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9 h 51"/>
                <a:gd name="T10" fmla="*/ 42 w 50"/>
                <a:gd name="T11" fmla="*/ 9 h 51"/>
                <a:gd name="T12" fmla="*/ 42 w 50"/>
                <a:gd name="T13" fmla="*/ 9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6 h 51"/>
                <a:gd name="T22" fmla="*/ 50 w 50"/>
                <a:gd name="T23" fmla="*/ 26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3 h 51"/>
                <a:gd name="T32" fmla="*/ 42 w 50"/>
                <a:gd name="T33" fmla="*/ 43 h 51"/>
                <a:gd name="T34" fmla="*/ 42 w 50"/>
                <a:gd name="T35" fmla="*/ 43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6 w 50"/>
                <a:gd name="T49" fmla="*/ 51 h 51"/>
                <a:gd name="T50" fmla="*/ 16 w 50"/>
                <a:gd name="T51" fmla="*/ 51 h 51"/>
                <a:gd name="T52" fmla="*/ 8 w 50"/>
                <a:gd name="T53" fmla="*/ 51 h 51"/>
                <a:gd name="T54" fmla="*/ 8 w 50"/>
                <a:gd name="T55" fmla="*/ 43 h 51"/>
                <a:gd name="T56" fmla="*/ 8 w 50"/>
                <a:gd name="T57" fmla="*/ 43 h 51"/>
                <a:gd name="T58" fmla="*/ 8 w 50"/>
                <a:gd name="T59" fmla="*/ 43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6 h 51"/>
                <a:gd name="T68" fmla="*/ 0 w 50"/>
                <a:gd name="T69" fmla="*/ 26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9 h 51"/>
                <a:gd name="T78" fmla="*/ 8 w 50"/>
                <a:gd name="T79" fmla="*/ 9 h 51"/>
                <a:gd name="T80" fmla="*/ 8 w 50"/>
                <a:gd name="T81" fmla="*/ 9 h 51"/>
                <a:gd name="T82" fmla="*/ 16 w 50"/>
                <a:gd name="T83" fmla="*/ 0 h 51"/>
                <a:gd name="T84" fmla="*/ 16 w 50"/>
                <a:gd name="T85" fmla="*/ 0 h 51"/>
                <a:gd name="T86" fmla="*/ 16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6" name="Freeform 300"/>
            <p:cNvSpPr>
              <a:spLocks/>
            </p:cNvSpPr>
            <p:nvPr/>
          </p:nvSpPr>
          <p:spPr bwMode="auto">
            <a:xfrm>
              <a:off x="5067" y="1713"/>
              <a:ext cx="59" cy="59"/>
            </a:xfrm>
            <a:custGeom>
              <a:avLst/>
              <a:gdLst>
                <a:gd name="T0" fmla="*/ 34 w 59"/>
                <a:gd name="T1" fmla="*/ 0 h 59"/>
                <a:gd name="T2" fmla="*/ 34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1 w 59"/>
                <a:gd name="T9" fmla="*/ 8 h 59"/>
                <a:gd name="T10" fmla="*/ 51 w 59"/>
                <a:gd name="T11" fmla="*/ 8 h 59"/>
                <a:gd name="T12" fmla="*/ 51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1 w 59"/>
                <a:gd name="T31" fmla="*/ 42 h 59"/>
                <a:gd name="T32" fmla="*/ 51 w 59"/>
                <a:gd name="T33" fmla="*/ 51 h 59"/>
                <a:gd name="T34" fmla="*/ 51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4 w 59"/>
                <a:gd name="T41" fmla="*/ 59 h 59"/>
                <a:gd name="T42" fmla="*/ 34 w 59"/>
                <a:gd name="T43" fmla="*/ 59 h 59"/>
                <a:gd name="T44" fmla="*/ 34 w 59"/>
                <a:gd name="T45" fmla="*/ 59 h 59"/>
                <a:gd name="T46" fmla="*/ 25 w 59"/>
                <a:gd name="T47" fmla="*/ 59 h 59"/>
                <a:gd name="T48" fmla="*/ 25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9 w 59"/>
                <a:gd name="T55" fmla="*/ 51 h 59"/>
                <a:gd name="T56" fmla="*/ 9 w 59"/>
                <a:gd name="T57" fmla="*/ 51 h 59"/>
                <a:gd name="T58" fmla="*/ 9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9 w 59"/>
                <a:gd name="T77" fmla="*/ 8 h 59"/>
                <a:gd name="T78" fmla="*/ 9 w 59"/>
                <a:gd name="T79" fmla="*/ 8 h 59"/>
                <a:gd name="T80" fmla="*/ 9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5 w 59"/>
                <a:gd name="T87" fmla="*/ 0 h 59"/>
                <a:gd name="T88" fmla="*/ 25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1" y="42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7" name="Freeform 301"/>
            <p:cNvSpPr>
              <a:spLocks/>
            </p:cNvSpPr>
            <p:nvPr/>
          </p:nvSpPr>
          <p:spPr bwMode="auto">
            <a:xfrm>
              <a:off x="5067" y="1713"/>
              <a:ext cx="51" cy="51"/>
            </a:xfrm>
            <a:custGeom>
              <a:avLst/>
              <a:gdLst>
                <a:gd name="T0" fmla="*/ 25 w 51"/>
                <a:gd name="T1" fmla="*/ 0 h 51"/>
                <a:gd name="T2" fmla="*/ 34 w 51"/>
                <a:gd name="T3" fmla="*/ 0 h 51"/>
                <a:gd name="T4" fmla="*/ 34 w 51"/>
                <a:gd name="T5" fmla="*/ 0 h 51"/>
                <a:gd name="T6" fmla="*/ 34 w 51"/>
                <a:gd name="T7" fmla="*/ 0 h 51"/>
                <a:gd name="T8" fmla="*/ 42 w 51"/>
                <a:gd name="T9" fmla="*/ 8 h 51"/>
                <a:gd name="T10" fmla="*/ 42 w 51"/>
                <a:gd name="T11" fmla="*/ 8 h 51"/>
                <a:gd name="T12" fmla="*/ 42 w 51"/>
                <a:gd name="T13" fmla="*/ 8 h 51"/>
                <a:gd name="T14" fmla="*/ 51 w 51"/>
                <a:gd name="T15" fmla="*/ 17 h 51"/>
                <a:gd name="T16" fmla="*/ 51 w 51"/>
                <a:gd name="T17" fmla="*/ 17 h 51"/>
                <a:gd name="T18" fmla="*/ 51 w 51"/>
                <a:gd name="T19" fmla="*/ 17 h 51"/>
                <a:gd name="T20" fmla="*/ 51 w 51"/>
                <a:gd name="T21" fmla="*/ 25 h 51"/>
                <a:gd name="T22" fmla="*/ 51 w 51"/>
                <a:gd name="T23" fmla="*/ 25 h 51"/>
                <a:gd name="T24" fmla="*/ 51 w 51"/>
                <a:gd name="T25" fmla="*/ 34 h 51"/>
                <a:gd name="T26" fmla="*/ 51 w 51"/>
                <a:gd name="T27" fmla="*/ 34 h 51"/>
                <a:gd name="T28" fmla="*/ 51 w 51"/>
                <a:gd name="T29" fmla="*/ 34 h 51"/>
                <a:gd name="T30" fmla="*/ 42 w 51"/>
                <a:gd name="T31" fmla="*/ 42 h 51"/>
                <a:gd name="T32" fmla="*/ 42 w 51"/>
                <a:gd name="T33" fmla="*/ 42 h 51"/>
                <a:gd name="T34" fmla="*/ 42 w 51"/>
                <a:gd name="T35" fmla="*/ 42 h 51"/>
                <a:gd name="T36" fmla="*/ 42 w 51"/>
                <a:gd name="T37" fmla="*/ 51 h 51"/>
                <a:gd name="T38" fmla="*/ 34 w 51"/>
                <a:gd name="T39" fmla="*/ 51 h 51"/>
                <a:gd name="T40" fmla="*/ 34 w 51"/>
                <a:gd name="T41" fmla="*/ 51 h 51"/>
                <a:gd name="T42" fmla="*/ 25 w 51"/>
                <a:gd name="T43" fmla="*/ 51 h 51"/>
                <a:gd name="T44" fmla="*/ 25 w 51"/>
                <a:gd name="T45" fmla="*/ 51 h 51"/>
                <a:gd name="T46" fmla="*/ 25 w 51"/>
                <a:gd name="T47" fmla="*/ 51 h 51"/>
                <a:gd name="T48" fmla="*/ 17 w 51"/>
                <a:gd name="T49" fmla="*/ 51 h 51"/>
                <a:gd name="T50" fmla="*/ 17 w 51"/>
                <a:gd name="T51" fmla="*/ 51 h 51"/>
                <a:gd name="T52" fmla="*/ 9 w 51"/>
                <a:gd name="T53" fmla="*/ 51 h 51"/>
                <a:gd name="T54" fmla="*/ 9 w 51"/>
                <a:gd name="T55" fmla="*/ 42 h 51"/>
                <a:gd name="T56" fmla="*/ 9 w 51"/>
                <a:gd name="T57" fmla="*/ 42 h 51"/>
                <a:gd name="T58" fmla="*/ 9 w 51"/>
                <a:gd name="T59" fmla="*/ 42 h 51"/>
                <a:gd name="T60" fmla="*/ 0 w 51"/>
                <a:gd name="T61" fmla="*/ 34 h 51"/>
                <a:gd name="T62" fmla="*/ 0 w 51"/>
                <a:gd name="T63" fmla="*/ 34 h 51"/>
                <a:gd name="T64" fmla="*/ 0 w 51"/>
                <a:gd name="T65" fmla="*/ 34 h 51"/>
                <a:gd name="T66" fmla="*/ 0 w 51"/>
                <a:gd name="T67" fmla="*/ 25 h 51"/>
                <a:gd name="T68" fmla="*/ 0 w 51"/>
                <a:gd name="T69" fmla="*/ 25 h 51"/>
                <a:gd name="T70" fmla="*/ 0 w 51"/>
                <a:gd name="T71" fmla="*/ 17 h 51"/>
                <a:gd name="T72" fmla="*/ 0 w 51"/>
                <a:gd name="T73" fmla="*/ 17 h 51"/>
                <a:gd name="T74" fmla="*/ 0 w 51"/>
                <a:gd name="T75" fmla="*/ 17 h 51"/>
                <a:gd name="T76" fmla="*/ 9 w 51"/>
                <a:gd name="T77" fmla="*/ 8 h 51"/>
                <a:gd name="T78" fmla="*/ 9 w 51"/>
                <a:gd name="T79" fmla="*/ 8 h 51"/>
                <a:gd name="T80" fmla="*/ 9 w 51"/>
                <a:gd name="T81" fmla="*/ 8 h 51"/>
                <a:gd name="T82" fmla="*/ 17 w 51"/>
                <a:gd name="T83" fmla="*/ 0 h 51"/>
                <a:gd name="T84" fmla="*/ 17 w 51"/>
                <a:gd name="T85" fmla="*/ 0 h 51"/>
                <a:gd name="T86" fmla="*/ 17 w 51"/>
                <a:gd name="T87" fmla="*/ 0 h 51"/>
                <a:gd name="T88" fmla="*/ 25 w 51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8" name="Freeform 302"/>
            <p:cNvSpPr>
              <a:spLocks/>
            </p:cNvSpPr>
            <p:nvPr/>
          </p:nvSpPr>
          <p:spPr bwMode="auto">
            <a:xfrm>
              <a:off x="5193" y="1628"/>
              <a:ext cx="59" cy="59"/>
            </a:xfrm>
            <a:custGeom>
              <a:avLst/>
              <a:gdLst>
                <a:gd name="T0" fmla="*/ 33 w 59"/>
                <a:gd name="T1" fmla="*/ 0 h 59"/>
                <a:gd name="T2" fmla="*/ 33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0 w 59"/>
                <a:gd name="T9" fmla="*/ 8 h 59"/>
                <a:gd name="T10" fmla="*/ 50 w 59"/>
                <a:gd name="T11" fmla="*/ 8 h 59"/>
                <a:gd name="T12" fmla="*/ 50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0 w 59"/>
                <a:gd name="T31" fmla="*/ 42 h 59"/>
                <a:gd name="T32" fmla="*/ 50 w 59"/>
                <a:gd name="T33" fmla="*/ 51 h 59"/>
                <a:gd name="T34" fmla="*/ 50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3 w 59"/>
                <a:gd name="T41" fmla="*/ 59 h 59"/>
                <a:gd name="T42" fmla="*/ 33 w 59"/>
                <a:gd name="T43" fmla="*/ 59 h 59"/>
                <a:gd name="T44" fmla="*/ 33 w 59"/>
                <a:gd name="T45" fmla="*/ 59 h 59"/>
                <a:gd name="T46" fmla="*/ 25 w 59"/>
                <a:gd name="T47" fmla="*/ 59 h 59"/>
                <a:gd name="T48" fmla="*/ 25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8 w 59"/>
                <a:gd name="T55" fmla="*/ 51 h 59"/>
                <a:gd name="T56" fmla="*/ 8 w 59"/>
                <a:gd name="T57" fmla="*/ 51 h 59"/>
                <a:gd name="T58" fmla="*/ 8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8 w 59"/>
                <a:gd name="T77" fmla="*/ 8 h 59"/>
                <a:gd name="T78" fmla="*/ 8 w 59"/>
                <a:gd name="T79" fmla="*/ 8 h 59"/>
                <a:gd name="T80" fmla="*/ 8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5 w 59"/>
                <a:gd name="T87" fmla="*/ 0 h 59"/>
                <a:gd name="T88" fmla="*/ 25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9" name="Freeform 303"/>
            <p:cNvSpPr>
              <a:spLocks/>
            </p:cNvSpPr>
            <p:nvPr/>
          </p:nvSpPr>
          <p:spPr bwMode="auto">
            <a:xfrm>
              <a:off x="5193" y="1628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8 h 51"/>
                <a:gd name="T10" fmla="*/ 42 w 50"/>
                <a:gd name="T11" fmla="*/ 8 h 51"/>
                <a:gd name="T12" fmla="*/ 42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2 h 51"/>
                <a:gd name="T32" fmla="*/ 42 w 50"/>
                <a:gd name="T33" fmla="*/ 42 h 51"/>
                <a:gd name="T34" fmla="*/ 42 w 50"/>
                <a:gd name="T35" fmla="*/ 42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0" name="Freeform 304"/>
            <p:cNvSpPr>
              <a:spLocks/>
            </p:cNvSpPr>
            <p:nvPr/>
          </p:nvSpPr>
          <p:spPr bwMode="auto">
            <a:xfrm>
              <a:off x="5427" y="1900"/>
              <a:ext cx="59" cy="59"/>
            </a:xfrm>
            <a:custGeom>
              <a:avLst/>
              <a:gdLst>
                <a:gd name="T0" fmla="*/ 34 w 59"/>
                <a:gd name="T1" fmla="*/ 0 h 59"/>
                <a:gd name="T2" fmla="*/ 34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1 w 59"/>
                <a:gd name="T9" fmla="*/ 8 h 59"/>
                <a:gd name="T10" fmla="*/ 51 w 59"/>
                <a:gd name="T11" fmla="*/ 8 h 59"/>
                <a:gd name="T12" fmla="*/ 51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1 w 59"/>
                <a:gd name="T31" fmla="*/ 42 h 59"/>
                <a:gd name="T32" fmla="*/ 51 w 59"/>
                <a:gd name="T33" fmla="*/ 51 h 59"/>
                <a:gd name="T34" fmla="*/ 51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4 w 59"/>
                <a:gd name="T41" fmla="*/ 59 h 59"/>
                <a:gd name="T42" fmla="*/ 34 w 59"/>
                <a:gd name="T43" fmla="*/ 59 h 59"/>
                <a:gd name="T44" fmla="*/ 34 w 59"/>
                <a:gd name="T45" fmla="*/ 59 h 59"/>
                <a:gd name="T46" fmla="*/ 26 w 59"/>
                <a:gd name="T47" fmla="*/ 59 h 59"/>
                <a:gd name="T48" fmla="*/ 26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9 w 59"/>
                <a:gd name="T55" fmla="*/ 51 h 59"/>
                <a:gd name="T56" fmla="*/ 9 w 59"/>
                <a:gd name="T57" fmla="*/ 51 h 59"/>
                <a:gd name="T58" fmla="*/ 9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9 w 59"/>
                <a:gd name="T77" fmla="*/ 8 h 59"/>
                <a:gd name="T78" fmla="*/ 9 w 59"/>
                <a:gd name="T79" fmla="*/ 8 h 59"/>
                <a:gd name="T80" fmla="*/ 9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6 w 59"/>
                <a:gd name="T87" fmla="*/ 0 h 59"/>
                <a:gd name="T88" fmla="*/ 26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1" y="42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1" name="Freeform 305"/>
            <p:cNvSpPr>
              <a:spLocks/>
            </p:cNvSpPr>
            <p:nvPr/>
          </p:nvSpPr>
          <p:spPr bwMode="auto">
            <a:xfrm>
              <a:off x="5427" y="1900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34 w 51"/>
                <a:gd name="T3" fmla="*/ 0 h 51"/>
                <a:gd name="T4" fmla="*/ 34 w 51"/>
                <a:gd name="T5" fmla="*/ 0 h 51"/>
                <a:gd name="T6" fmla="*/ 34 w 51"/>
                <a:gd name="T7" fmla="*/ 0 h 51"/>
                <a:gd name="T8" fmla="*/ 42 w 51"/>
                <a:gd name="T9" fmla="*/ 8 h 51"/>
                <a:gd name="T10" fmla="*/ 42 w 51"/>
                <a:gd name="T11" fmla="*/ 8 h 51"/>
                <a:gd name="T12" fmla="*/ 42 w 51"/>
                <a:gd name="T13" fmla="*/ 8 h 51"/>
                <a:gd name="T14" fmla="*/ 51 w 51"/>
                <a:gd name="T15" fmla="*/ 17 h 51"/>
                <a:gd name="T16" fmla="*/ 51 w 51"/>
                <a:gd name="T17" fmla="*/ 17 h 51"/>
                <a:gd name="T18" fmla="*/ 51 w 51"/>
                <a:gd name="T19" fmla="*/ 17 h 51"/>
                <a:gd name="T20" fmla="*/ 51 w 51"/>
                <a:gd name="T21" fmla="*/ 25 h 51"/>
                <a:gd name="T22" fmla="*/ 51 w 51"/>
                <a:gd name="T23" fmla="*/ 25 h 51"/>
                <a:gd name="T24" fmla="*/ 51 w 51"/>
                <a:gd name="T25" fmla="*/ 34 h 51"/>
                <a:gd name="T26" fmla="*/ 51 w 51"/>
                <a:gd name="T27" fmla="*/ 34 h 51"/>
                <a:gd name="T28" fmla="*/ 51 w 51"/>
                <a:gd name="T29" fmla="*/ 34 h 51"/>
                <a:gd name="T30" fmla="*/ 42 w 51"/>
                <a:gd name="T31" fmla="*/ 42 h 51"/>
                <a:gd name="T32" fmla="*/ 42 w 51"/>
                <a:gd name="T33" fmla="*/ 42 h 51"/>
                <a:gd name="T34" fmla="*/ 42 w 51"/>
                <a:gd name="T35" fmla="*/ 42 h 51"/>
                <a:gd name="T36" fmla="*/ 42 w 51"/>
                <a:gd name="T37" fmla="*/ 51 h 51"/>
                <a:gd name="T38" fmla="*/ 34 w 51"/>
                <a:gd name="T39" fmla="*/ 51 h 51"/>
                <a:gd name="T40" fmla="*/ 34 w 51"/>
                <a:gd name="T41" fmla="*/ 51 h 51"/>
                <a:gd name="T42" fmla="*/ 26 w 51"/>
                <a:gd name="T43" fmla="*/ 51 h 51"/>
                <a:gd name="T44" fmla="*/ 26 w 51"/>
                <a:gd name="T45" fmla="*/ 51 h 51"/>
                <a:gd name="T46" fmla="*/ 26 w 51"/>
                <a:gd name="T47" fmla="*/ 51 h 51"/>
                <a:gd name="T48" fmla="*/ 17 w 51"/>
                <a:gd name="T49" fmla="*/ 51 h 51"/>
                <a:gd name="T50" fmla="*/ 17 w 51"/>
                <a:gd name="T51" fmla="*/ 51 h 51"/>
                <a:gd name="T52" fmla="*/ 9 w 51"/>
                <a:gd name="T53" fmla="*/ 51 h 51"/>
                <a:gd name="T54" fmla="*/ 9 w 51"/>
                <a:gd name="T55" fmla="*/ 42 h 51"/>
                <a:gd name="T56" fmla="*/ 9 w 51"/>
                <a:gd name="T57" fmla="*/ 42 h 51"/>
                <a:gd name="T58" fmla="*/ 9 w 51"/>
                <a:gd name="T59" fmla="*/ 42 h 51"/>
                <a:gd name="T60" fmla="*/ 0 w 51"/>
                <a:gd name="T61" fmla="*/ 34 h 51"/>
                <a:gd name="T62" fmla="*/ 0 w 51"/>
                <a:gd name="T63" fmla="*/ 34 h 51"/>
                <a:gd name="T64" fmla="*/ 0 w 51"/>
                <a:gd name="T65" fmla="*/ 34 h 51"/>
                <a:gd name="T66" fmla="*/ 0 w 51"/>
                <a:gd name="T67" fmla="*/ 25 h 51"/>
                <a:gd name="T68" fmla="*/ 0 w 51"/>
                <a:gd name="T69" fmla="*/ 25 h 51"/>
                <a:gd name="T70" fmla="*/ 0 w 51"/>
                <a:gd name="T71" fmla="*/ 17 h 51"/>
                <a:gd name="T72" fmla="*/ 0 w 51"/>
                <a:gd name="T73" fmla="*/ 17 h 51"/>
                <a:gd name="T74" fmla="*/ 0 w 51"/>
                <a:gd name="T75" fmla="*/ 17 h 51"/>
                <a:gd name="T76" fmla="*/ 9 w 51"/>
                <a:gd name="T77" fmla="*/ 8 h 51"/>
                <a:gd name="T78" fmla="*/ 9 w 51"/>
                <a:gd name="T79" fmla="*/ 8 h 51"/>
                <a:gd name="T80" fmla="*/ 9 w 51"/>
                <a:gd name="T81" fmla="*/ 8 h 51"/>
                <a:gd name="T82" fmla="*/ 17 w 51"/>
                <a:gd name="T83" fmla="*/ 0 h 51"/>
                <a:gd name="T84" fmla="*/ 17 w 51"/>
                <a:gd name="T85" fmla="*/ 0 h 51"/>
                <a:gd name="T86" fmla="*/ 17 w 51"/>
                <a:gd name="T87" fmla="*/ 0 h 51"/>
                <a:gd name="T88" fmla="*/ 26 w 51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2" name="Freeform 306"/>
            <p:cNvSpPr>
              <a:spLocks/>
            </p:cNvSpPr>
            <p:nvPr/>
          </p:nvSpPr>
          <p:spPr bwMode="auto">
            <a:xfrm>
              <a:off x="5595" y="1934"/>
              <a:ext cx="59" cy="59"/>
            </a:xfrm>
            <a:custGeom>
              <a:avLst/>
              <a:gdLst>
                <a:gd name="T0" fmla="*/ 33 w 59"/>
                <a:gd name="T1" fmla="*/ 0 h 59"/>
                <a:gd name="T2" fmla="*/ 33 w 59"/>
                <a:gd name="T3" fmla="*/ 0 h 59"/>
                <a:gd name="T4" fmla="*/ 42 w 59"/>
                <a:gd name="T5" fmla="*/ 0 h 59"/>
                <a:gd name="T6" fmla="*/ 42 w 59"/>
                <a:gd name="T7" fmla="*/ 0 h 59"/>
                <a:gd name="T8" fmla="*/ 50 w 59"/>
                <a:gd name="T9" fmla="*/ 8 h 59"/>
                <a:gd name="T10" fmla="*/ 50 w 59"/>
                <a:gd name="T11" fmla="*/ 8 h 59"/>
                <a:gd name="T12" fmla="*/ 50 w 59"/>
                <a:gd name="T13" fmla="*/ 8 h 59"/>
                <a:gd name="T14" fmla="*/ 59 w 59"/>
                <a:gd name="T15" fmla="*/ 17 h 59"/>
                <a:gd name="T16" fmla="*/ 59 w 59"/>
                <a:gd name="T17" fmla="*/ 17 h 59"/>
                <a:gd name="T18" fmla="*/ 59 w 59"/>
                <a:gd name="T19" fmla="*/ 25 h 59"/>
                <a:gd name="T20" fmla="*/ 59 w 59"/>
                <a:gd name="T21" fmla="*/ 25 h 59"/>
                <a:gd name="T22" fmla="*/ 59 w 59"/>
                <a:gd name="T23" fmla="*/ 34 h 59"/>
                <a:gd name="T24" fmla="*/ 59 w 59"/>
                <a:gd name="T25" fmla="*/ 34 h 59"/>
                <a:gd name="T26" fmla="*/ 59 w 59"/>
                <a:gd name="T27" fmla="*/ 42 h 59"/>
                <a:gd name="T28" fmla="*/ 59 w 59"/>
                <a:gd name="T29" fmla="*/ 42 h 59"/>
                <a:gd name="T30" fmla="*/ 50 w 59"/>
                <a:gd name="T31" fmla="*/ 42 h 59"/>
                <a:gd name="T32" fmla="*/ 50 w 59"/>
                <a:gd name="T33" fmla="*/ 51 h 59"/>
                <a:gd name="T34" fmla="*/ 50 w 59"/>
                <a:gd name="T35" fmla="*/ 51 h 59"/>
                <a:gd name="T36" fmla="*/ 42 w 59"/>
                <a:gd name="T37" fmla="*/ 51 h 59"/>
                <a:gd name="T38" fmla="*/ 42 w 59"/>
                <a:gd name="T39" fmla="*/ 59 h 59"/>
                <a:gd name="T40" fmla="*/ 33 w 59"/>
                <a:gd name="T41" fmla="*/ 59 h 59"/>
                <a:gd name="T42" fmla="*/ 33 w 59"/>
                <a:gd name="T43" fmla="*/ 59 h 59"/>
                <a:gd name="T44" fmla="*/ 33 w 59"/>
                <a:gd name="T45" fmla="*/ 59 h 59"/>
                <a:gd name="T46" fmla="*/ 25 w 59"/>
                <a:gd name="T47" fmla="*/ 59 h 59"/>
                <a:gd name="T48" fmla="*/ 25 w 59"/>
                <a:gd name="T49" fmla="*/ 59 h 59"/>
                <a:gd name="T50" fmla="*/ 17 w 59"/>
                <a:gd name="T51" fmla="*/ 59 h 59"/>
                <a:gd name="T52" fmla="*/ 17 w 59"/>
                <a:gd name="T53" fmla="*/ 51 h 59"/>
                <a:gd name="T54" fmla="*/ 8 w 59"/>
                <a:gd name="T55" fmla="*/ 51 h 59"/>
                <a:gd name="T56" fmla="*/ 8 w 59"/>
                <a:gd name="T57" fmla="*/ 51 h 59"/>
                <a:gd name="T58" fmla="*/ 8 w 59"/>
                <a:gd name="T59" fmla="*/ 42 h 59"/>
                <a:gd name="T60" fmla="*/ 0 w 59"/>
                <a:gd name="T61" fmla="*/ 42 h 59"/>
                <a:gd name="T62" fmla="*/ 0 w 59"/>
                <a:gd name="T63" fmla="*/ 42 h 59"/>
                <a:gd name="T64" fmla="*/ 0 w 59"/>
                <a:gd name="T65" fmla="*/ 34 h 59"/>
                <a:gd name="T66" fmla="*/ 0 w 59"/>
                <a:gd name="T67" fmla="*/ 34 h 59"/>
                <a:gd name="T68" fmla="*/ 0 w 59"/>
                <a:gd name="T69" fmla="*/ 25 h 59"/>
                <a:gd name="T70" fmla="*/ 0 w 59"/>
                <a:gd name="T71" fmla="*/ 25 h 59"/>
                <a:gd name="T72" fmla="*/ 0 w 59"/>
                <a:gd name="T73" fmla="*/ 17 h 59"/>
                <a:gd name="T74" fmla="*/ 0 w 59"/>
                <a:gd name="T75" fmla="*/ 17 h 59"/>
                <a:gd name="T76" fmla="*/ 8 w 59"/>
                <a:gd name="T77" fmla="*/ 8 h 59"/>
                <a:gd name="T78" fmla="*/ 8 w 59"/>
                <a:gd name="T79" fmla="*/ 8 h 59"/>
                <a:gd name="T80" fmla="*/ 8 w 59"/>
                <a:gd name="T81" fmla="*/ 8 h 59"/>
                <a:gd name="T82" fmla="*/ 17 w 59"/>
                <a:gd name="T83" fmla="*/ 0 h 59"/>
                <a:gd name="T84" fmla="*/ 17 w 59"/>
                <a:gd name="T85" fmla="*/ 0 h 59"/>
                <a:gd name="T86" fmla="*/ 25 w 59"/>
                <a:gd name="T87" fmla="*/ 0 h 59"/>
                <a:gd name="T88" fmla="*/ 25 w 5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0" y="42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" name="Freeform 307"/>
            <p:cNvSpPr>
              <a:spLocks/>
            </p:cNvSpPr>
            <p:nvPr/>
          </p:nvSpPr>
          <p:spPr bwMode="auto">
            <a:xfrm>
              <a:off x="5595" y="1934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2 w 50"/>
                <a:gd name="T9" fmla="*/ 8 h 51"/>
                <a:gd name="T10" fmla="*/ 42 w 50"/>
                <a:gd name="T11" fmla="*/ 8 h 51"/>
                <a:gd name="T12" fmla="*/ 42 w 50"/>
                <a:gd name="T13" fmla="*/ 8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5 h 51"/>
                <a:gd name="T22" fmla="*/ 50 w 50"/>
                <a:gd name="T23" fmla="*/ 25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2 h 51"/>
                <a:gd name="T32" fmla="*/ 42 w 50"/>
                <a:gd name="T33" fmla="*/ 42 h 51"/>
                <a:gd name="T34" fmla="*/ 42 w 50"/>
                <a:gd name="T35" fmla="*/ 42 h 51"/>
                <a:gd name="T36" fmla="*/ 42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8 w 50"/>
                <a:gd name="T53" fmla="*/ 51 h 51"/>
                <a:gd name="T54" fmla="*/ 8 w 50"/>
                <a:gd name="T55" fmla="*/ 42 h 51"/>
                <a:gd name="T56" fmla="*/ 8 w 50"/>
                <a:gd name="T57" fmla="*/ 42 h 51"/>
                <a:gd name="T58" fmla="*/ 8 w 50"/>
                <a:gd name="T59" fmla="*/ 42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5 h 51"/>
                <a:gd name="T68" fmla="*/ 0 w 50"/>
                <a:gd name="T69" fmla="*/ 25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8 h 51"/>
                <a:gd name="T78" fmla="*/ 8 w 50"/>
                <a:gd name="T79" fmla="*/ 8 h 51"/>
                <a:gd name="T80" fmla="*/ 8 w 50"/>
                <a:gd name="T81" fmla="*/ 8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4" name="Freeform 308"/>
            <p:cNvSpPr>
              <a:spLocks/>
            </p:cNvSpPr>
            <p:nvPr/>
          </p:nvSpPr>
          <p:spPr bwMode="auto">
            <a:xfrm>
              <a:off x="7438" y="2078"/>
              <a:ext cx="58" cy="60"/>
            </a:xfrm>
            <a:custGeom>
              <a:avLst/>
              <a:gdLst>
                <a:gd name="T0" fmla="*/ 33 w 58"/>
                <a:gd name="T1" fmla="*/ 0 h 60"/>
                <a:gd name="T2" fmla="*/ 33 w 58"/>
                <a:gd name="T3" fmla="*/ 0 h 60"/>
                <a:gd name="T4" fmla="*/ 41 w 58"/>
                <a:gd name="T5" fmla="*/ 0 h 60"/>
                <a:gd name="T6" fmla="*/ 41 w 58"/>
                <a:gd name="T7" fmla="*/ 0 h 60"/>
                <a:gd name="T8" fmla="*/ 50 w 58"/>
                <a:gd name="T9" fmla="*/ 9 h 60"/>
                <a:gd name="T10" fmla="*/ 50 w 58"/>
                <a:gd name="T11" fmla="*/ 9 h 60"/>
                <a:gd name="T12" fmla="*/ 50 w 58"/>
                <a:gd name="T13" fmla="*/ 9 h 60"/>
                <a:gd name="T14" fmla="*/ 58 w 58"/>
                <a:gd name="T15" fmla="*/ 17 h 60"/>
                <a:gd name="T16" fmla="*/ 58 w 58"/>
                <a:gd name="T17" fmla="*/ 17 h 60"/>
                <a:gd name="T18" fmla="*/ 58 w 58"/>
                <a:gd name="T19" fmla="*/ 26 h 60"/>
                <a:gd name="T20" fmla="*/ 58 w 58"/>
                <a:gd name="T21" fmla="*/ 26 h 60"/>
                <a:gd name="T22" fmla="*/ 58 w 58"/>
                <a:gd name="T23" fmla="*/ 34 h 60"/>
                <a:gd name="T24" fmla="*/ 58 w 58"/>
                <a:gd name="T25" fmla="*/ 34 h 60"/>
                <a:gd name="T26" fmla="*/ 58 w 58"/>
                <a:gd name="T27" fmla="*/ 43 h 60"/>
                <a:gd name="T28" fmla="*/ 58 w 58"/>
                <a:gd name="T29" fmla="*/ 43 h 60"/>
                <a:gd name="T30" fmla="*/ 50 w 58"/>
                <a:gd name="T31" fmla="*/ 43 h 60"/>
                <a:gd name="T32" fmla="*/ 50 w 58"/>
                <a:gd name="T33" fmla="*/ 51 h 60"/>
                <a:gd name="T34" fmla="*/ 50 w 58"/>
                <a:gd name="T35" fmla="*/ 51 h 60"/>
                <a:gd name="T36" fmla="*/ 41 w 58"/>
                <a:gd name="T37" fmla="*/ 51 h 60"/>
                <a:gd name="T38" fmla="*/ 41 w 58"/>
                <a:gd name="T39" fmla="*/ 60 h 60"/>
                <a:gd name="T40" fmla="*/ 33 w 58"/>
                <a:gd name="T41" fmla="*/ 60 h 60"/>
                <a:gd name="T42" fmla="*/ 33 w 58"/>
                <a:gd name="T43" fmla="*/ 60 h 60"/>
                <a:gd name="T44" fmla="*/ 33 w 58"/>
                <a:gd name="T45" fmla="*/ 60 h 60"/>
                <a:gd name="T46" fmla="*/ 25 w 58"/>
                <a:gd name="T47" fmla="*/ 60 h 60"/>
                <a:gd name="T48" fmla="*/ 25 w 58"/>
                <a:gd name="T49" fmla="*/ 60 h 60"/>
                <a:gd name="T50" fmla="*/ 16 w 58"/>
                <a:gd name="T51" fmla="*/ 60 h 60"/>
                <a:gd name="T52" fmla="*/ 16 w 58"/>
                <a:gd name="T53" fmla="*/ 51 h 60"/>
                <a:gd name="T54" fmla="*/ 8 w 58"/>
                <a:gd name="T55" fmla="*/ 51 h 60"/>
                <a:gd name="T56" fmla="*/ 8 w 58"/>
                <a:gd name="T57" fmla="*/ 51 h 60"/>
                <a:gd name="T58" fmla="*/ 8 w 58"/>
                <a:gd name="T59" fmla="*/ 43 h 60"/>
                <a:gd name="T60" fmla="*/ 0 w 58"/>
                <a:gd name="T61" fmla="*/ 43 h 60"/>
                <a:gd name="T62" fmla="*/ 0 w 58"/>
                <a:gd name="T63" fmla="*/ 43 h 60"/>
                <a:gd name="T64" fmla="*/ 0 w 58"/>
                <a:gd name="T65" fmla="*/ 34 h 60"/>
                <a:gd name="T66" fmla="*/ 0 w 58"/>
                <a:gd name="T67" fmla="*/ 34 h 60"/>
                <a:gd name="T68" fmla="*/ 0 w 58"/>
                <a:gd name="T69" fmla="*/ 26 h 60"/>
                <a:gd name="T70" fmla="*/ 0 w 58"/>
                <a:gd name="T71" fmla="*/ 26 h 60"/>
                <a:gd name="T72" fmla="*/ 0 w 58"/>
                <a:gd name="T73" fmla="*/ 17 h 60"/>
                <a:gd name="T74" fmla="*/ 0 w 58"/>
                <a:gd name="T75" fmla="*/ 17 h 60"/>
                <a:gd name="T76" fmla="*/ 8 w 58"/>
                <a:gd name="T77" fmla="*/ 9 h 60"/>
                <a:gd name="T78" fmla="*/ 8 w 58"/>
                <a:gd name="T79" fmla="*/ 9 h 60"/>
                <a:gd name="T80" fmla="*/ 8 w 58"/>
                <a:gd name="T81" fmla="*/ 9 h 60"/>
                <a:gd name="T82" fmla="*/ 16 w 58"/>
                <a:gd name="T83" fmla="*/ 0 h 60"/>
                <a:gd name="T84" fmla="*/ 16 w 58"/>
                <a:gd name="T85" fmla="*/ 0 h 60"/>
                <a:gd name="T86" fmla="*/ 25 w 58"/>
                <a:gd name="T87" fmla="*/ 0 h 60"/>
                <a:gd name="T88" fmla="*/ 25 w 58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60">
                  <a:moveTo>
                    <a:pt x="33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0" y="43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1" y="51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5" name="Freeform 309"/>
            <p:cNvSpPr>
              <a:spLocks/>
            </p:cNvSpPr>
            <p:nvPr/>
          </p:nvSpPr>
          <p:spPr bwMode="auto">
            <a:xfrm>
              <a:off x="7438" y="2078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3 w 50"/>
                <a:gd name="T3" fmla="*/ 0 h 51"/>
                <a:gd name="T4" fmla="*/ 33 w 50"/>
                <a:gd name="T5" fmla="*/ 0 h 51"/>
                <a:gd name="T6" fmla="*/ 33 w 50"/>
                <a:gd name="T7" fmla="*/ 0 h 51"/>
                <a:gd name="T8" fmla="*/ 41 w 50"/>
                <a:gd name="T9" fmla="*/ 9 h 51"/>
                <a:gd name="T10" fmla="*/ 41 w 50"/>
                <a:gd name="T11" fmla="*/ 9 h 51"/>
                <a:gd name="T12" fmla="*/ 41 w 50"/>
                <a:gd name="T13" fmla="*/ 9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6 h 51"/>
                <a:gd name="T22" fmla="*/ 50 w 50"/>
                <a:gd name="T23" fmla="*/ 26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1 w 50"/>
                <a:gd name="T31" fmla="*/ 43 h 51"/>
                <a:gd name="T32" fmla="*/ 41 w 50"/>
                <a:gd name="T33" fmla="*/ 43 h 51"/>
                <a:gd name="T34" fmla="*/ 41 w 50"/>
                <a:gd name="T35" fmla="*/ 43 h 51"/>
                <a:gd name="T36" fmla="*/ 41 w 50"/>
                <a:gd name="T37" fmla="*/ 51 h 51"/>
                <a:gd name="T38" fmla="*/ 33 w 50"/>
                <a:gd name="T39" fmla="*/ 51 h 51"/>
                <a:gd name="T40" fmla="*/ 33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6 w 50"/>
                <a:gd name="T49" fmla="*/ 51 h 51"/>
                <a:gd name="T50" fmla="*/ 16 w 50"/>
                <a:gd name="T51" fmla="*/ 51 h 51"/>
                <a:gd name="T52" fmla="*/ 8 w 50"/>
                <a:gd name="T53" fmla="*/ 51 h 51"/>
                <a:gd name="T54" fmla="*/ 8 w 50"/>
                <a:gd name="T55" fmla="*/ 43 h 51"/>
                <a:gd name="T56" fmla="*/ 8 w 50"/>
                <a:gd name="T57" fmla="*/ 43 h 51"/>
                <a:gd name="T58" fmla="*/ 8 w 50"/>
                <a:gd name="T59" fmla="*/ 43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6 h 51"/>
                <a:gd name="T68" fmla="*/ 0 w 50"/>
                <a:gd name="T69" fmla="*/ 26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8 w 50"/>
                <a:gd name="T77" fmla="*/ 9 h 51"/>
                <a:gd name="T78" fmla="*/ 8 w 50"/>
                <a:gd name="T79" fmla="*/ 9 h 51"/>
                <a:gd name="T80" fmla="*/ 8 w 50"/>
                <a:gd name="T81" fmla="*/ 9 h 51"/>
                <a:gd name="T82" fmla="*/ 16 w 50"/>
                <a:gd name="T83" fmla="*/ 0 h 51"/>
                <a:gd name="T84" fmla="*/ 16 w 50"/>
                <a:gd name="T85" fmla="*/ 0 h 51"/>
                <a:gd name="T86" fmla="*/ 16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1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6" name="Rectangle 310"/>
            <p:cNvSpPr>
              <a:spLocks noChangeArrowheads="1"/>
            </p:cNvSpPr>
            <p:nvPr/>
          </p:nvSpPr>
          <p:spPr bwMode="auto">
            <a:xfrm>
              <a:off x="4288" y="3702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7" name="Rectangle 311"/>
            <p:cNvSpPr>
              <a:spLocks noChangeArrowheads="1"/>
            </p:cNvSpPr>
            <p:nvPr/>
          </p:nvSpPr>
          <p:spPr bwMode="auto">
            <a:xfrm>
              <a:off x="4288" y="3506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8" name="Rectangle 312"/>
            <p:cNvSpPr>
              <a:spLocks noChangeArrowheads="1"/>
            </p:cNvSpPr>
            <p:nvPr/>
          </p:nvSpPr>
          <p:spPr bwMode="auto">
            <a:xfrm>
              <a:off x="4288" y="3319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9" name="Rectangle 313"/>
            <p:cNvSpPr>
              <a:spLocks noChangeArrowheads="1"/>
            </p:cNvSpPr>
            <p:nvPr/>
          </p:nvSpPr>
          <p:spPr bwMode="auto">
            <a:xfrm>
              <a:off x="4288" y="3124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0.38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0" name="Rectangle 314"/>
            <p:cNvSpPr>
              <a:spLocks noChangeArrowheads="1"/>
            </p:cNvSpPr>
            <p:nvPr/>
          </p:nvSpPr>
          <p:spPr bwMode="auto">
            <a:xfrm>
              <a:off x="4347" y="2928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1" name="Rectangle 315"/>
            <p:cNvSpPr>
              <a:spLocks noChangeArrowheads="1"/>
            </p:cNvSpPr>
            <p:nvPr/>
          </p:nvSpPr>
          <p:spPr bwMode="auto">
            <a:xfrm>
              <a:off x="4288" y="2733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2" name="Rectangle 316"/>
            <p:cNvSpPr>
              <a:spLocks noChangeArrowheads="1"/>
            </p:cNvSpPr>
            <p:nvPr/>
          </p:nvSpPr>
          <p:spPr bwMode="auto">
            <a:xfrm>
              <a:off x="4288" y="2537"/>
              <a:ext cx="2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0.44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3" name="Rectangle 317"/>
            <p:cNvSpPr>
              <a:spLocks noChangeArrowheads="1"/>
            </p:cNvSpPr>
            <p:nvPr/>
          </p:nvSpPr>
          <p:spPr bwMode="auto">
            <a:xfrm>
              <a:off x="4347" y="2324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4" name="Rectangle 318"/>
            <p:cNvSpPr>
              <a:spLocks noChangeArrowheads="1"/>
            </p:cNvSpPr>
            <p:nvPr/>
          </p:nvSpPr>
          <p:spPr bwMode="auto">
            <a:xfrm>
              <a:off x="4347" y="2137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5" name="Rectangle 319"/>
            <p:cNvSpPr>
              <a:spLocks noChangeArrowheads="1"/>
            </p:cNvSpPr>
            <p:nvPr/>
          </p:nvSpPr>
          <p:spPr bwMode="auto">
            <a:xfrm>
              <a:off x="4431" y="1942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6" name="Rectangle 320"/>
            <p:cNvSpPr>
              <a:spLocks noChangeArrowheads="1"/>
            </p:cNvSpPr>
            <p:nvPr/>
          </p:nvSpPr>
          <p:spPr bwMode="auto">
            <a:xfrm>
              <a:off x="4347" y="1746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7" name="Rectangle 321"/>
            <p:cNvSpPr>
              <a:spLocks noChangeArrowheads="1"/>
            </p:cNvSpPr>
            <p:nvPr/>
          </p:nvSpPr>
          <p:spPr bwMode="auto">
            <a:xfrm>
              <a:off x="4347" y="1559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8" name="Rectangle 322"/>
            <p:cNvSpPr>
              <a:spLocks noChangeArrowheads="1"/>
            </p:cNvSpPr>
            <p:nvPr/>
          </p:nvSpPr>
          <p:spPr bwMode="auto">
            <a:xfrm>
              <a:off x="4347" y="1364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9" name="Rectangle 323"/>
            <p:cNvSpPr>
              <a:spLocks noChangeArrowheads="1"/>
            </p:cNvSpPr>
            <p:nvPr/>
          </p:nvSpPr>
          <p:spPr bwMode="auto">
            <a:xfrm>
              <a:off x="4347" y="1168"/>
              <a:ext cx="18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0" name="Rectangle 324"/>
            <p:cNvSpPr>
              <a:spLocks noChangeArrowheads="1"/>
            </p:cNvSpPr>
            <p:nvPr/>
          </p:nvSpPr>
          <p:spPr bwMode="auto">
            <a:xfrm>
              <a:off x="4607" y="3829"/>
              <a:ext cx="1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1" name="Rectangle 325"/>
            <p:cNvSpPr>
              <a:spLocks noChangeArrowheads="1"/>
            </p:cNvSpPr>
            <p:nvPr/>
          </p:nvSpPr>
          <p:spPr bwMode="auto">
            <a:xfrm>
              <a:off x="5201" y="382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2" name="Rectangle 326"/>
            <p:cNvSpPr>
              <a:spLocks noChangeArrowheads="1"/>
            </p:cNvSpPr>
            <p:nvPr/>
          </p:nvSpPr>
          <p:spPr bwMode="auto">
            <a:xfrm>
              <a:off x="5855" y="382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3" name="Rectangle 327"/>
            <p:cNvSpPr>
              <a:spLocks noChangeArrowheads="1"/>
            </p:cNvSpPr>
            <p:nvPr/>
          </p:nvSpPr>
          <p:spPr bwMode="auto">
            <a:xfrm>
              <a:off x="6516" y="382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4" name="Rectangle 328"/>
            <p:cNvSpPr>
              <a:spLocks noChangeArrowheads="1"/>
            </p:cNvSpPr>
            <p:nvPr/>
          </p:nvSpPr>
          <p:spPr bwMode="auto">
            <a:xfrm>
              <a:off x="7170" y="3829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5" name="Rectangle 329"/>
            <p:cNvSpPr>
              <a:spLocks noChangeArrowheads="1"/>
            </p:cNvSpPr>
            <p:nvPr/>
          </p:nvSpPr>
          <p:spPr bwMode="auto">
            <a:xfrm>
              <a:off x="6776" y="1364"/>
              <a:ext cx="561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6" name="Freeform 330"/>
            <p:cNvSpPr>
              <a:spLocks/>
            </p:cNvSpPr>
            <p:nvPr/>
          </p:nvSpPr>
          <p:spPr bwMode="auto">
            <a:xfrm>
              <a:off x="6776" y="1364"/>
              <a:ext cx="0" cy="349"/>
            </a:xfrm>
            <a:custGeom>
              <a:avLst/>
              <a:gdLst>
                <a:gd name="T0" fmla="*/ 0 h 41"/>
                <a:gd name="T1" fmla="*/ 40 h 41"/>
                <a:gd name="T2" fmla="*/ 41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0"/>
                  </a:lnTo>
                  <a:lnTo>
                    <a:pt x="0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" name="Freeform 331"/>
            <p:cNvSpPr>
              <a:spLocks/>
            </p:cNvSpPr>
            <p:nvPr/>
          </p:nvSpPr>
          <p:spPr bwMode="auto">
            <a:xfrm>
              <a:off x="6776" y="1704"/>
              <a:ext cx="561" cy="0"/>
            </a:xfrm>
            <a:custGeom>
              <a:avLst/>
              <a:gdLst>
                <a:gd name="T0" fmla="*/ 0 w 67"/>
                <a:gd name="T1" fmla="*/ 66 w 67"/>
                <a:gd name="T2" fmla="*/ 67 w 6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">
                  <a:moveTo>
                    <a:pt x="0" y="0"/>
                  </a:moveTo>
                  <a:lnTo>
                    <a:pt x="66" y="0"/>
                  </a:lnTo>
                  <a:lnTo>
                    <a:pt x="6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8" name="Freeform 332"/>
            <p:cNvSpPr>
              <a:spLocks/>
            </p:cNvSpPr>
            <p:nvPr/>
          </p:nvSpPr>
          <p:spPr bwMode="auto">
            <a:xfrm>
              <a:off x="7329" y="1356"/>
              <a:ext cx="0" cy="348"/>
            </a:xfrm>
            <a:custGeom>
              <a:avLst/>
              <a:gdLst>
                <a:gd name="T0" fmla="*/ 41 h 41"/>
                <a:gd name="T1" fmla="*/ 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4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9" name="Freeform 333"/>
            <p:cNvSpPr>
              <a:spLocks/>
            </p:cNvSpPr>
            <p:nvPr/>
          </p:nvSpPr>
          <p:spPr bwMode="auto">
            <a:xfrm>
              <a:off x="6768" y="1364"/>
              <a:ext cx="561" cy="0"/>
            </a:xfrm>
            <a:custGeom>
              <a:avLst/>
              <a:gdLst>
                <a:gd name="T0" fmla="*/ 67 w 67"/>
                <a:gd name="T1" fmla="*/ 1 w 67"/>
                <a:gd name="T2" fmla="*/ 0 w 6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">
                  <a:moveTo>
                    <a:pt x="67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0" name="Freeform 334"/>
            <p:cNvSpPr>
              <a:spLocks/>
            </p:cNvSpPr>
            <p:nvPr/>
          </p:nvSpPr>
          <p:spPr bwMode="auto">
            <a:xfrm>
              <a:off x="6843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1" name="Freeform 335"/>
            <p:cNvSpPr>
              <a:spLocks/>
            </p:cNvSpPr>
            <p:nvPr/>
          </p:nvSpPr>
          <p:spPr bwMode="auto">
            <a:xfrm>
              <a:off x="6876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2" name="Freeform 336"/>
            <p:cNvSpPr>
              <a:spLocks/>
            </p:cNvSpPr>
            <p:nvPr/>
          </p:nvSpPr>
          <p:spPr bwMode="auto">
            <a:xfrm>
              <a:off x="6910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3" name="Freeform 337"/>
            <p:cNvSpPr>
              <a:spLocks/>
            </p:cNvSpPr>
            <p:nvPr/>
          </p:nvSpPr>
          <p:spPr bwMode="auto">
            <a:xfrm>
              <a:off x="6943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4" name="Freeform 338"/>
            <p:cNvSpPr>
              <a:spLocks/>
            </p:cNvSpPr>
            <p:nvPr/>
          </p:nvSpPr>
          <p:spPr bwMode="auto">
            <a:xfrm>
              <a:off x="6977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5" name="Freeform 339"/>
            <p:cNvSpPr>
              <a:spLocks/>
            </p:cNvSpPr>
            <p:nvPr/>
          </p:nvSpPr>
          <p:spPr bwMode="auto">
            <a:xfrm>
              <a:off x="7010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6" name="Freeform 340"/>
            <p:cNvSpPr>
              <a:spLocks/>
            </p:cNvSpPr>
            <p:nvPr/>
          </p:nvSpPr>
          <p:spPr bwMode="auto">
            <a:xfrm>
              <a:off x="7044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7" name="Freeform 341"/>
            <p:cNvSpPr>
              <a:spLocks/>
            </p:cNvSpPr>
            <p:nvPr/>
          </p:nvSpPr>
          <p:spPr bwMode="auto">
            <a:xfrm>
              <a:off x="7077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8" name="Freeform 342"/>
            <p:cNvSpPr>
              <a:spLocks/>
            </p:cNvSpPr>
            <p:nvPr/>
          </p:nvSpPr>
          <p:spPr bwMode="auto">
            <a:xfrm>
              <a:off x="7111" y="1475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9" name="Freeform 343"/>
            <p:cNvSpPr>
              <a:spLocks/>
            </p:cNvSpPr>
            <p:nvPr/>
          </p:nvSpPr>
          <p:spPr bwMode="auto">
            <a:xfrm>
              <a:off x="6960" y="1449"/>
              <a:ext cx="59" cy="60"/>
            </a:xfrm>
            <a:custGeom>
              <a:avLst/>
              <a:gdLst>
                <a:gd name="T0" fmla="*/ 34 w 59"/>
                <a:gd name="T1" fmla="*/ 0 h 60"/>
                <a:gd name="T2" fmla="*/ 34 w 59"/>
                <a:gd name="T3" fmla="*/ 0 h 60"/>
                <a:gd name="T4" fmla="*/ 42 w 59"/>
                <a:gd name="T5" fmla="*/ 0 h 60"/>
                <a:gd name="T6" fmla="*/ 42 w 59"/>
                <a:gd name="T7" fmla="*/ 0 h 60"/>
                <a:gd name="T8" fmla="*/ 50 w 59"/>
                <a:gd name="T9" fmla="*/ 9 h 60"/>
                <a:gd name="T10" fmla="*/ 50 w 59"/>
                <a:gd name="T11" fmla="*/ 9 h 60"/>
                <a:gd name="T12" fmla="*/ 50 w 59"/>
                <a:gd name="T13" fmla="*/ 9 h 60"/>
                <a:gd name="T14" fmla="*/ 59 w 59"/>
                <a:gd name="T15" fmla="*/ 17 h 60"/>
                <a:gd name="T16" fmla="*/ 59 w 59"/>
                <a:gd name="T17" fmla="*/ 17 h 60"/>
                <a:gd name="T18" fmla="*/ 59 w 59"/>
                <a:gd name="T19" fmla="*/ 26 h 60"/>
                <a:gd name="T20" fmla="*/ 59 w 59"/>
                <a:gd name="T21" fmla="*/ 26 h 60"/>
                <a:gd name="T22" fmla="*/ 59 w 59"/>
                <a:gd name="T23" fmla="*/ 34 h 60"/>
                <a:gd name="T24" fmla="*/ 59 w 59"/>
                <a:gd name="T25" fmla="*/ 34 h 60"/>
                <a:gd name="T26" fmla="*/ 59 w 59"/>
                <a:gd name="T27" fmla="*/ 43 h 60"/>
                <a:gd name="T28" fmla="*/ 59 w 59"/>
                <a:gd name="T29" fmla="*/ 43 h 60"/>
                <a:gd name="T30" fmla="*/ 50 w 59"/>
                <a:gd name="T31" fmla="*/ 43 h 60"/>
                <a:gd name="T32" fmla="*/ 50 w 59"/>
                <a:gd name="T33" fmla="*/ 51 h 60"/>
                <a:gd name="T34" fmla="*/ 50 w 59"/>
                <a:gd name="T35" fmla="*/ 51 h 60"/>
                <a:gd name="T36" fmla="*/ 42 w 59"/>
                <a:gd name="T37" fmla="*/ 51 h 60"/>
                <a:gd name="T38" fmla="*/ 42 w 59"/>
                <a:gd name="T39" fmla="*/ 60 h 60"/>
                <a:gd name="T40" fmla="*/ 34 w 59"/>
                <a:gd name="T41" fmla="*/ 60 h 60"/>
                <a:gd name="T42" fmla="*/ 34 w 59"/>
                <a:gd name="T43" fmla="*/ 60 h 60"/>
                <a:gd name="T44" fmla="*/ 34 w 59"/>
                <a:gd name="T45" fmla="*/ 60 h 60"/>
                <a:gd name="T46" fmla="*/ 25 w 59"/>
                <a:gd name="T47" fmla="*/ 60 h 60"/>
                <a:gd name="T48" fmla="*/ 25 w 59"/>
                <a:gd name="T49" fmla="*/ 60 h 60"/>
                <a:gd name="T50" fmla="*/ 17 w 59"/>
                <a:gd name="T51" fmla="*/ 60 h 60"/>
                <a:gd name="T52" fmla="*/ 17 w 59"/>
                <a:gd name="T53" fmla="*/ 51 h 60"/>
                <a:gd name="T54" fmla="*/ 9 w 59"/>
                <a:gd name="T55" fmla="*/ 51 h 60"/>
                <a:gd name="T56" fmla="*/ 9 w 59"/>
                <a:gd name="T57" fmla="*/ 51 h 60"/>
                <a:gd name="T58" fmla="*/ 9 w 59"/>
                <a:gd name="T59" fmla="*/ 43 h 60"/>
                <a:gd name="T60" fmla="*/ 0 w 59"/>
                <a:gd name="T61" fmla="*/ 43 h 60"/>
                <a:gd name="T62" fmla="*/ 0 w 59"/>
                <a:gd name="T63" fmla="*/ 43 h 60"/>
                <a:gd name="T64" fmla="*/ 0 w 59"/>
                <a:gd name="T65" fmla="*/ 34 h 60"/>
                <a:gd name="T66" fmla="*/ 0 w 59"/>
                <a:gd name="T67" fmla="*/ 34 h 60"/>
                <a:gd name="T68" fmla="*/ 0 w 59"/>
                <a:gd name="T69" fmla="*/ 26 h 60"/>
                <a:gd name="T70" fmla="*/ 0 w 59"/>
                <a:gd name="T71" fmla="*/ 26 h 60"/>
                <a:gd name="T72" fmla="*/ 0 w 59"/>
                <a:gd name="T73" fmla="*/ 17 h 60"/>
                <a:gd name="T74" fmla="*/ 0 w 59"/>
                <a:gd name="T75" fmla="*/ 17 h 60"/>
                <a:gd name="T76" fmla="*/ 9 w 59"/>
                <a:gd name="T77" fmla="*/ 9 h 60"/>
                <a:gd name="T78" fmla="*/ 9 w 59"/>
                <a:gd name="T79" fmla="*/ 9 h 60"/>
                <a:gd name="T80" fmla="*/ 9 w 59"/>
                <a:gd name="T81" fmla="*/ 9 h 60"/>
                <a:gd name="T82" fmla="*/ 17 w 59"/>
                <a:gd name="T83" fmla="*/ 0 h 60"/>
                <a:gd name="T84" fmla="*/ 17 w 59"/>
                <a:gd name="T85" fmla="*/ 0 h 60"/>
                <a:gd name="T86" fmla="*/ 25 w 59"/>
                <a:gd name="T87" fmla="*/ 0 h 60"/>
                <a:gd name="T88" fmla="*/ 25 w 59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60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0" y="43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0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0" name="Freeform 344"/>
            <p:cNvSpPr>
              <a:spLocks/>
            </p:cNvSpPr>
            <p:nvPr/>
          </p:nvSpPr>
          <p:spPr bwMode="auto">
            <a:xfrm>
              <a:off x="6960" y="1449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4 w 50"/>
                <a:gd name="T3" fmla="*/ 0 h 51"/>
                <a:gd name="T4" fmla="*/ 34 w 50"/>
                <a:gd name="T5" fmla="*/ 0 h 51"/>
                <a:gd name="T6" fmla="*/ 34 w 50"/>
                <a:gd name="T7" fmla="*/ 0 h 51"/>
                <a:gd name="T8" fmla="*/ 42 w 50"/>
                <a:gd name="T9" fmla="*/ 9 h 51"/>
                <a:gd name="T10" fmla="*/ 42 w 50"/>
                <a:gd name="T11" fmla="*/ 9 h 51"/>
                <a:gd name="T12" fmla="*/ 42 w 50"/>
                <a:gd name="T13" fmla="*/ 9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6 h 51"/>
                <a:gd name="T22" fmla="*/ 50 w 50"/>
                <a:gd name="T23" fmla="*/ 26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3 h 51"/>
                <a:gd name="T32" fmla="*/ 42 w 50"/>
                <a:gd name="T33" fmla="*/ 43 h 51"/>
                <a:gd name="T34" fmla="*/ 42 w 50"/>
                <a:gd name="T35" fmla="*/ 43 h 51"/>
                <a:gd name="T36" fmla="*/ 42 w 50"/>
                <a:gd name="T37" fmla="*/ 51 h 51"/>
                <a:gd name="T38" fmla="*/ 34 w 50"/>
                <a:gd name="T39" fmla="*/ 51 h 51"/>
                <a:gd name="T40" fmla="*/ 34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9 w 50"/>
                <a:gd name="T53" fmla="*/ 51 h 51"/>
                <a:gd name="T54" fmla="*/ 9 w 50"/>
                <a:gd name="T55" fmla="*/ 43 h 51"/>
                <a:gd name="T56" fmla="*/ 9 w 50"/>
                <a:gd name="T57" fmla="*/ 43 h 51"/>
                <a:gd name="T58" fmla="*/ 9 w 50"/>
                <a:gd name="T59" fmla="*/ 43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6 h 51"/>
                <a:gd name="T68" fmla="*/ 0 w 50"/>
                <a:gd name="T69" fmla="*/ 26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9 w 50"/>
                <a:gd name="T77" fmla="*/ 9 h 51"/>
                <a:gd name="T78" fmla="*/ 9 w 50"/>
                <a:gd name="T79" fmla="*/ 9 h 51"/>
                <a:gd name="T80" fmla="*/ 9 w 50"/>
                <a:gd name="T81" fmla="*/ 9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FF070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1" name="Rectangle 345"/>
            <p:cNvSpPr>
              <a:spLocks noChangeArrowheads="1"/>
            </p:cNvSpPr>
            <p:nvPr/>
          </p:nvSpPr>
          <p:spPr bwMode="auto">
            <a:xfrm>
              <a:off x="7161" y="1423"/>
              <a:ext cx="1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FF0705"/>
                  </a:solidFill>
                  <a:effectLst/>
                  <a:latin typeface="Arial" panose="020B0604020202020204" pitchFamily="34" charset="0"/>
                </a:rPr>
                <a:t>Yd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2" name="Freeform 346"/>
            <p:cNvSpPr>
              <a:spLocks/>
            </p:cNvSpPr>
            <p:nvPr/>
          </p:nvSpPr>
          <p:spPr bwMode="auto">
            <a:xfrm>
              <a:off x="6843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3" name="Freeform 347"/>
            <p:cNvSpPr>
              <a:spLocks/>
            </p:cNvSpPr>
            <p:nvPr/>
          </p:nvSpPr>
          <p:spPr bwMode="auto">
            <a:xfrm>
              <a:off x="6876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4" name="Freeform 348"/>
            <p:cNvSpPr>
              <a:spLocks/>
            </p:cNvSpPr>
            <p:nvPr/>
          </p:nvSpPr>
          <p:spPr bwMode="auto">
            <a:xfrm>
              <a:off x="6910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5" name="Freeform 349"/>
            <p:cNvSpPr>
              <a:spLocks/>
            </p:cNvSpPr>
            <p:nvPr/>
          </p:nvSpPr>
          <p:spPr bwMode="auto">
            <a:xfrm>
              <a:off x="6943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6" name="Freeform 350"/>
            <p:cNvSpPr>
              <a:spLocks/>
            </p:cNvSpPr>
            <p:nvPr/>
          </p:nvSpPr>
          <p:spPr bwMode="auto">
            <a:xfrm>
              <a:off x="6977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7" name="Freeform 351"/>
            <p:cNvSpPr>
              <a:spLocks/>
            </p:cNvSpPr>
            <p:nvPr/>
          </p:nvSpPr>
          <p:spPr bwMode="auto">
            <a:xfrm>
              <a:off x="7010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" name="Freeform 352"/>
            <p:cNvSpPr>
              <a:spLocks/>
            </p:cNvSpPr>
            <p:nvPr/>
          </p:nvSpPr>
          <p:spPr bwMode="auto">
            <a:xfrm>
              <a:off x="7044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" name="Freeform 353"/>
            <p:cNvSpPr>
              <a:spLocks/>
            </p:cNvSpPr>
            <p:nvPr/>
          </p:nvSpPr>
          <p:spPr bwMode="auto">
            <a:xfrm>
              <a:off x="7077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" name="Freeform 354"/>
            <p:cNvSpPr>
              <a:spLocks/>
            </p:cNvSpPr>
            <p:nvPr/>
          </p:nvSpPr>
          <p:spPr bwMode="auto">
            <a:xfrm>
              <a:off x="7111" y="1594"/>
              <a:ext cx="17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" name="Freeform 355"/>
            <p:cNvSpPr>
              <a:spLocks/>
            </p:cNvSpPr>
            <p:nvPr/>
          </p:nvSpPr>
          <p:spPr bwMode="auto">
            <a:xfrm>
              <a:off x="6960" y="1568"/>
              <a:ext cx="59" cy="60"/>
            </a:xfrm>
            <a:custGeom>
              <a:avLst/>
              <a:gdLst>
                <a:gd name="T0" fmla="*/ 34 w 59"/>
                <a:gd name="T1" fmla="*/ 0 h 60"/>
                <a:gd name="T2" fmla="*/ 34 w 59"/>
                <a:gd name="T3" fmla="*/ 0 h 60"/>
                <a:gd name="T4" fmla="*/ 42 w 59"/>
                <a:gd name="T5" fmla="*/ 0 h 60"/>
                <a:gd name="T6" fmla="*/ 42 w 59"/>
                <a:gd name="T7" fmla="*/ 0 h 60"/>
                <a:gd name="T8" fmla="*/ 50 w 59"/>
                <a:gd name="T9" fmla="*/ 9 h 60"/>
                <a:gd name="T10" fmla="*/ 50 w 59"/>
                <a:gd name="T11" fmla="*/ 9 h 60"/>
                <a:gd name="T12" fmla="*/ 50 w 59"/>
                <a:gd name="T13" fmla="*/ 9 h 60"/>
                <a:gd name="T14" fmla="*/ 59 w 59"/>
                <a:gd name="T15" fmla="*/ 17 h 60"/>
                <a:gd name="T16" fmla="*/ 59 w 59"/>
                <a:gd name="T17" fmla="*/ 17 h 60"/>
                <a:gd name="T18" fmla="*/ 59 w 59"/>
                <a:gd name="T19" fmla="*/ 26 h 60"/>
                <a:gd name="T20" fmla="*/ 59 w 59"/>
                <a:gd name="T21" fmla="*/ 26 h 60"/>
                <a:gd name="T22" fmla="*/ 59 w 59"/>
                <a:gd name="T23" fmla="*/ 34 h 60"/>
                <a:gd name="T24" fmla="*/ 59 w 59"/>
                <a:gd name="T25" fmla="*/ 34 h 60"/>
                <a:gd name="T26" fmla="*/ 59 w 59"/>
                <a:gd name="T27" fmla="*/ 43 h 60"/>
                <a:gd name="T28" fmla="*/ 59 w 59"/>
                <a:gd name="T29" fmla="*/ 43 h 60"/>
                <a:gd name="T30" fmla="*/ 50 w 59"/>
                <a:gd name="T31" fmla="*/ 43 h 60"/>
                <a:gd name="T32" fmla="*/ 50 w 59"/>
                <a:gd name="T33" fmla="*/ 51 h 60"/>
                <a:gd name="T34" fmla="*/ 50 w 59"/>
                <a:gd name="T35" fmla="*/ 51 h 60"/>
                <a:gd name="T36" fmla="*/ 42 w 59"/>
                <a:gd name="T37" fmla="*/ 51 h 60"/>
                <a:gd name="T38" fmla="*/ 42 w 59"/>
                <a:gd name="T39" fmla="*/ 60 h 60"/>
                <a:gd name="T40" fmla="*/ 34 w 59"/>
                <a:gd name="T41" fmla="*/ 60 h 60"/>
                <a:gd name="T42" fmla="*/ 34 w 59"/>
                <a:gd name="T43" fmla="*/ 60 h 60"/>
                <a:gd name="T44" fmla="*/ 34 w 59"/>
                <a:gd name="T45" fmla="*/ 60 h 60"/>
                <a:gd name="T46" fmla="*/ 25 w 59"/>
                <a:gd name="T47" fmla="*/ 60 h 60"/>
                <a:gd name="T48" fmla="*/ 25 w 59"/>
                <a:gd name="T49" fmla="*/ 60 h 60"/>
                <a:gd name="T50" fmla="*/ 17 w 59"/>
                <a:gd name="T51" fmla="*/ 60 h 60"/>
                <a:gd name="T52" fmla="*/ 17 w 59"/>
                <a:gd name="T53" fmla="*/ 51 h 60"/>
                <a:gd name="T54" fmla="*/ 9 w 59"/>
                <a:gd name="T55" fmla="*/ 51 h 60"/>
                <a:gd name="T56" fmla="*/ 9 w 59"/>
                <a:gd name="T57" fmla="*/ 51 h 60"/>
                <a:gd name="T58" fmla="*/ 9 w 59"/>
                <a:gd name="T59" fmla="*/ 43 h 60"/>
                <a:gd name="T60" fmla="*/ 0 w 59"/>
                <a:gd name="T61" fmla="*/ 43 h 60"/>
                <a:gd name="T62" fmla="*/ 0 w 59"/>
                <a:gd name="T63" fmla="*/ 43 h 60"/>
                <a:gd name="T64" fmla="*/ 0 w 59"/>
                <a:gd name="T65" fmla="*/ 34 h 60"/>
                <a:gd name="T66" fmla="*/ 0 w 59"/>
                <a:gd name="T67" fmla="*/ 34 h 60"/>
                <a:gd name="T68" fmla="*/ 0 w 59"/>
                <a:gd name="T69" fmla="*/ 26 h 60"/>
                <a:gd name="T70" fmla="*/ 0 w 59"/>
                <a:gd name="T71" fmla="*/ 26 h 60"/>
                <a:gd name="T72" fmla="*/ 0 w 59"/>
                <a:gd name="T73" fmla="*/ 17 h 60"/>
                <a:gd name="T74" fmla="*/ 0 w 59"/>
                <a:gd name="T75" fmla="*/ 17 h 60"/>
                <a:gd name="T76" fmla="*/ 9 w 59"/>
                <a:gd name="T77" fmla="*/ 9 h 60"/>
                <a:gd name="T78" fmla="*/ 9 w 59"/>
                <a:gd name="T79" fmla="*/ 9 h 60"/>
                <a:gd name="T80" fmla="*/ 9 w 59"/>
                <a:gd name="T81" fmla="*/ 9 h 60"/>
                <a:gd name="T82" fmla="*/ 17 w 59"/>
                <a:gd name="T83" fmla="*/ 0 h 60"/>
                <a:gd name="T84" fmla="*/ 17 w 59"/>
                <a:gd name="T85" fmla="*/ 0 h 60"/>
                <a:gd name="T86" fmla="*/ 25 w 59"/>
                <a:gd name="T87" fmla="*/ 0 h 60"/>
                <a:gd name="T88" fmla="*/ 25 w 59"/>
                <a:gd name="T8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60">
                  <a:moveTo>
                    <a:pt x="3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0" y="43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2" y="51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" name="Freeform 356"/>
            <p:cNvSpPr>
              <a:spLocks/>
            </p:cNvSpPr>
            <p:nvPr/>
          </p:nvSpPr>
          <p:spPr bwMode="auto">
            <a:xfrm>
              <a:off x="6960" y="1568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34 w 50"/>
                <a:gd name="T3" fmla="*/ 0 h 51"/>
                <a:gd name="T4" fmla="*/ 34 w 50"/>
                <a:gd name="T5" fmla="*/ 0 h 51"/>
                <a:gd name="T6" fmla="*/ 34 w 50"/>
                <a:gd name="T7" fmla="*/ 0 h 51"/>
                <a:gd name="T8" fmla="*/ 42 w 50"/>
                <a:gd name="T9" fmla="*/ 9 h 51"/>
                <a:gd name="T10" fmla="*/ 42 w 50"/>
                <a:gd name="T11" fmla="*/ 9 h 51"/>
                <a:gd name="T12" fmla="*/ 42 w 50"/>
                <a:gd name="T13" fmla="*/ 9 h 51"/>
                <a:gd name="T14" fmla="*/ 50 w 50"/>
                <a:gd name="T15" fmla="*/ 17 h 51"/>
                <a:gd name="T16" fmla="*/ 50 w 50"/>
                <a:gd name="T17" fmla="*/ 17 h 51"/>
                <a:gd name="T18" fmla="*/ 50 w 50"/>
                <a:gd name="T19" fmla="*/ 17 h 51"/>
                <a:gd name="T20" fmla="*/ 50 w 50"/>
                <a:gd name="T21" fmla="*/ 26 h 51"/>
                <a:gd name="T22" fmla="*/ 50 w 50"/>
                <a:gd name="T23" fmla="*/ 26 h 51"/>
                <a:gd name="T24" fmla="*/ 50 w 50"/>
                <a:gd name="T25" fmla="*/ 34 h 51"/>
                <a:gd name="T26" fmla="*/ 50 w 50"/>
                <a:gd name="T27" fmla="*/ 34 h 51"/>
                <a:gd name="T28" fmla="*/ 50 w 50"/>
                <a:gd name="T29" fmla="*/ 34 h 51"/>
                <a:gd name="T30" fmla="*/ 42 w 50"/>
                <a:gd name="T31" fmla="*/ 43 h 51"/>
                <a:gd name="T32" fmla="*/ 42 w 50"/>
                <a:gd name="T33" fmla="*/ 43 h 51"/>
                <a:gd name="T34" fmla="*/ 42 w 50"/>
                <a:gd name="T35" fmla="*/ 43 h 51"/>
                <a:gd name="T36" fmla="*/ 42 w 50"/>
                <a:gd name="T37" fmla="*/ 51 h 51"/>
                <a:gd name="T38" fmla="*/ 34 w 50"/>
                <a:gd name="T39" fmla="*/ 51 h 51"/>
                <a:gd name="T40" fmla="*/ 34 w 50"/>
                <a:gd name="T41" fmla="*/ 51 h 51"/>
                <a:gd name="T42" fmla="*/ 25 w 50"/>
                <a:gd name="T43" fmla="*/ 51 h 51"/>
                <a:gd name="T44" fmla="*/ 25 w 50"/>
                <a:gd name="T45" fmla="*/ 51 h 51"/>
                <a:gd name="T46" fmla="*/ 25 w 50"/>
                <a:gd name="T47" fmla="*/ 51 h 51"/>
                <a:gd name="T48" fmla="*/ 17 w 50"/>
                <a:gd name="T49" fmla="*/ 51 h 51"/>
                <a:gd name="T50" fmla="*/ 17 w 50"/>
                <a:gd name="T51" fmla="*/ 51 h 51"/>
                <a:gd name="T52" fmla="*/ 9 w 50"/>
                <a:gd name="T53" fmla="*/ 51 h 51"/>
                <a:gd name="T54" fmla="*/ 9 w 50"/>
                <a:gd name="T55" fmla="*/ 43 h 51"/>
                <a:gd name="T56" fmla="*/ 9 w 50"/>
                <a:gd name="T57" fmla="*/ 43 h 51"/>
                <a:gd name="T58" fmla="*/ 9 w 50"/>
                <a:gd name="T59" fmla="*/ 43 h 51"/>
                <a:gd name="T60" fmla="*/ 0 w 50"/>
                <a:gd name="T61" fmla="*/ 34 h 51"/>
                <a:gd name="T62" fmla="*/ 0 w 50"/>
                <a:gd name="T63" fmla="*/ 34 h 51"/>
                <a:gd name="T64" fmla="*/ 0 w 50"/>
                <a:gd name="T65" fmla="*/ 34 h 51"/>
                <a:gd name="T66" fmla="*/ 0 w 50"/>
                <a:gd name="T67" fmla="*/ 26 h 51"/>
                <a:gd name="T68" fmla="*/ 0 w 50"/>
                <a:gd name="T69" fmla="*/ 26 h 51"/>
                <a:gd name="T70" fmla="*/ 0 w 50"/>
                <a:gd name="T71" fmla="*/ 17 h 51"/>
                <a:gd name="T72" fmla="*/ 0 w 50"/>
                <a:gd name="T73" fmla="*/ 17 h 51"/>
                <a:gd name="T74" fmla="*/ 0 w 50"/>
                <a:gd name="T75" fmla="*/ 17 h 51"/>
                <a:gd name="T76" fmla="*/ 9 w 50"/>
                <a:gd name="T77" fmla="*/ 9 h 51"/>
                <a:gd name="T78" fmla="*/ 9 w 50"/>
                <a:gd name="T79" fmla="*/ 9 h 51"/>
                <a:gd name="T80" fmla="*/ 9 w 50"/>
                <a:gd name="T81" fmla="*/ 9 h 51"/>
                <a:gd name="T82" fmla="*/ 17 w 50"/>
                <a:gd name="T83" fmla="*/ 0 h 51"/>
                <a:gd name="T84" fmla="*/ 17 w 50"/>
                <a:gd name="T85" fmla="*/ 0 h 51"/>
                <a:gd name="T86" fmla="*/ 17 w 50"/>
                <a:gd name="T87" fmla="*/ 0 h 51"/>
                <a:gd name="T88" fmla="*/ 25 w 50"/>
                <a:gd name="T8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12700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" name="Rectangle 357"/>
            <p:cNvSpPr>
              <a:spLocks noChangeArrowheads="1"/>
            </p:cNvSpPr>
            <p:nvPr/>
          </p:nvSpPr>
          <p:spPr bwMode="auto">
            <a:xfrm>
              <a:off x="7161" y="1542"/>
              <a:ext cx="1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D4"/>
                  </a:solidFill>
                  <a:effectLst/>
                  <a:latin typeface="Arial" panose="020B0604020202020204" pitchFamily="34" charset="0"/>
                </a:rPr>
                <a:t>Yf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382" name="Picture 35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543"/>
              <a:ext cx="201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" name="Rectangle 359"/>
            <p:cNvSpPr>
              <a:spLocks noChangeArrowheads="1"/>
            </p:cNvSpPr>
            <p:nvPr/>
          </p:nvSpPr>
          <p:spPr bwMode="auto">
            <a:xfrm>
              <a:off x="5888" y="3965"/>
              <a:ext cx="4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Hours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52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3002" y="1816081"/>
            <a:ext cx="5203996" cy="4000267"/>
            <a:chOff x="633002" y="1904569"/>
            <a:chExt cx="5203996" cy="4000267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0" t="18500" r="16869" b="4380"/>
            <a:stretch/>
          </p:blipFill>
          <p:spPr>
            <a:xfrm>
              <a:off x="633002" y="1904569"/>
              <a:ext cx="5203996" cy="40002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8029" y="5619086"/>
              <a:ext cx="2438400" cy="2857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308986" y="1816081"/>
            <a:ext cx="5441047" cy="4000267"/>
            <a:chOff x="6308986" y="1904569"/>
            <a:chExt cx="5441047" cy="4000267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2" t="16329" r="16869" b="7071"/>
            <a:stretch/>
          </p:blipFill>
          <p:spPr>
            <a:xfrm>
              <a:off x="6308986" y="1904569"/>
              <a:ext cx="5441047" cy="40002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3375" y="5619086"/>
              <a:ext cx="2438400" cy="28575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95D34B-0000-4401-9708-96760D6E4A55}" type="slidenum">
              <a:rPr lang="en-GB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307050"/>
            <a:ext cx="12181366" cy="522000"/>
          </a:xfrm>
          <a:prstGeom prst="rect">
            <a:avLst/>
          </a:prstGeom>
        </p:spPr>
        <p:txBody>
          <a:bodyPr/>
          <a:lstStyle>
            <a:lvl1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 b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r" defTabSz="6858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6173788" algn="l"/>
              </a:tabLs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radiation field</a:t>
            </a:r>
            <a:endParaRPr lang="en-US" sz="3600" kern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9"/>
          <p:cNvSpPr txBox="1"/>
          <p:nvPr/>
        </p:nvSpPr>
        <p:spPr>
          <a:xfrm>
            <a:off x="108000" y="936000"/>
            <a:ext cx="11952000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LET-</a:t>
            </a:r>
            <a:r>
              <a:rPr lang="it-IT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it-IT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3333639" y="3661604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14"/>
          <p:cNvSpPr txBox="1"/>
          <p:nvPr/>
        </p:nvSpPr>
        <p:spPr>
          <a:xfrm>
            <a:off x="7737428" y="3616159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it-IT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endParaRPr lang="it-IT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2"/>
          <p:cNvCxnSpPr/>
          <p:nvPr/>
        </p:nvCxnSpPr>
        <p:spPr bwMode="auto">
          <a:xfrm flipH="1">
            <a:off x="0" y="864000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58" y="1643335"/>
            <a:ext cx="5989084" cy="462839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6062184"/>
              </p:ext>
            </p:extLst>
          </p:nvPr>
        </p:nvGraphicFramePr>
        <p:xfrm>
          <a:off x="11412000" y="126000"/>
          <a:ext cx="828000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61868" y="6503007"/>
            <a:ext cx="35541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Bianchi (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abianchi@sckcen.be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RAD7, </a:t>
            </a:r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Herceg</a:t>
            </a:r>
            <a:r>
              <a:rPr lang="it-IT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Novi – 14/06/2019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44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7|4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9|0.9"/>
</p:tagLst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KCEN ppt template 20180129.potx" id="{2C9AB229-2C21-4BE7-8473-F041D61EF2E4}" vid="{F60CE9FA-A255-400D-89DC-1590CEF942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</TotalTime>
  <Pages>22</Pages>
  <Words>713</Words>
  <Application>Microsoft Office PowerPoint</Application>
  <PresentationFormat>Widescreen</PresentationFormat>
  <Paragraphs>185</Paragraphs>
  <Slides>18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Segoe UI</vt:lpstr>
      <vt:lpstr>Symbol</vt:lpstr>
      <vt:lpstr>Times New Roman</vt:lpstr>
      <vt:lpstr>Wingdings</vt:lpstr>
      <vt:lpstr>_SCK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Detector Characterization at 1µm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Characterization at 1µm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Bianchi Anna</dc:creator>
  <cp:lastModifiedBy>Bianchi Anna</cp:lastModifiedBy>
  <cp:revision>143</cp:revision>
  <cp:lastPrinted>2019-05-24T13:36:23Z</cp:lastPrinted>
  <dcterms:created xsi:type="dcterms:W3CDTF">2019-05-13T10:17:58Z</dcterms:created>
  <dcterms:modified xsi:type="dcterms:W3CDTF">2019-06-14T11:45:00Z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