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0" r:id="rId1"/>
  </p:sldMasterIdLst>
  <p:notesMasterIdLst>
    <p:notesMasterId r:id="rId17"/>
  </p:notesMasterIdLst>
  <p:handoutMasterIdLst>
    <p:handoutMasterId r:id="rId18"/>
  </p:handoutMasterIdLst>
  <p:sldIdLst>
    <p:sldId id="325" r:id="rId2"/>
    <p:sldId id="330" r:id="rId3"/>
    <p:sldId id="346" r:id="rId4"/>
    <p:sldId id="343" r:id="rId5"/>
    <p:sldId id="333" r:id="rId6"/>
    <p:sldId id="345" r:id="rId7"/>
    <p:sldId id="335" r:id="rId8"/>
    <p:sldId id="339" r:id="rId9"/>
    <p:sldId id="347" r:id="rId10"/>
    <p:sldId id="344" r:id="rId11"/>
    <p:sldId id="338" r:id="rId12"/>
    <p:sldId id="340" r:id="rId13"/>
    <p:sldId id="341" r:id="rId14"/>
    <p:sldId id="348" r:id="rId15"/>
    <p:sldId id="329" r:id="rId16"/>
  </p:sldIdLst>
  <p:sldSz cx="12192000" cy="6858000"/>
  <p:notesSz cx="9926638" cy="6797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anchi Anna" initials="BA" lastIdx="1" clrIdx="0">
    <p:extLst>
      <p:ext uri="{19B8F6BF-5375-455C-9EA6-DF929625EA0E}">
        <p15:presenceInfo xmlns:p15="http://schemas.microsoft.com/office/powerpoint/2012/main" userId="S-1-5-21-2143564435-1125984783-857296014-37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F9FF"/>
    <a:srgbClr val="0309FB"/>
    <a:srgbClr val="2C0579"/>
    <a:srgbClr val="B60823"/>
    <a:srgbClr val="FF3333"/>
    <a:srgbClr val="FF0000"/>
    <a:srgbClr val="007DC3"/>
    <a:srgbClr val="5C81CE"/>
    <a:srgbClr val="FFFFFF"/>
    <a:srgbClr val="957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89767" autoAdjust="0"/>
  </p:normalViewPr>
  <p:slideViewPr>
    <p:cSldViewPr snapToGrid="0">
      <p:cViewPr varScale="1">
        <p:scale>
          <a:sx n="62" d="100"/>
          <a:sy n="62" d="100"/>
        </p:scale>
        <p:origin x="90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33" d="100"/>
          <a:sy n="133" d="100"/>
        </p:scale>
        <p:origin x="1572" y="12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2B-4A7D-8090-5960626313F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2B-4A7D-8090-5960626313F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0.15384615384615385</c:v>
                </c:pt>
                <c:pt idx="1">
                  <c:v>0.84615384615384615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5-4B2D-B468-92925D783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E5-47A9-A937-2BEF6363D26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E5-47A9-A937-2BEF6363D26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E5-47A9-A937-2BEF6363D26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E5-47A9-A937-2BEF6363D26D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E5-47A9-A937-2BEF6363D26D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1E5-47A9-A937-2BEF6363D26D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1E5-47A9-A937-2BEF6363D26D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1E5-47A9-A937-2BEF6363D2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1E5-47A9-A937-2BEF6363D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87-46A3-916D-8B258B12E45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87-46A3-916D-8B258B12E45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87-46A3-916D-8B258B12E45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87-46A3-916D-8B258B12E452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887-46A3-916D-8B258B12E452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887-46A3-916D-8B258B12E452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887-46A3-916D-8B258B12E452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887-46A3-916D-8B258B12E45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887-46A3-916D-8B258B12E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73-4BA4-9FA5-93A4ADC5799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73-4BA4-9FA5-93A4ADC5799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73-4BA4-9FA5-93A4ADC5799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73-4BA4-9FA5-93A4ADC57990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73-4BA4-9FA5-93A4ADC57990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73-4BA4-9FA5-93A4ADC57990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73-4BA4-9FA5-93A4ADC57990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D73-4BA4-9FA5-93A4ADC579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0.23076923076923078</c:v>
                </c:pt>
                <c:pt idx="1">
                  <c:v>0.76923076923076927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D73-4BA4-9FA5-93A4ADC57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C4-46EB-A47D-9DD4C4A49A8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C4-46EB-A47D-9DD4C4A49A8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C4-46EB-A47D-9DD4C4A49A8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C4-46EB-A47D-9DD4C4A49A8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C4-46EB-A47D-9DD4C4A49A86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FC4-46EB-A47D-9DD4C4A49A86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FC4-46EB-A47D-9DD4C4A49A86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FC4-46EB-A47D-9DD4C4A49A8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0.38461538461538464</c:v>
                </c:pt>
                <c:pt idx="1">
                  <c:v>0.61538461538461542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FC4-46EB-A47D-9DD4C4A49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7C-4F5D-A528-292C3F93597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7C-4F5D-A528-292C3F93597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7C-4F5D-A528-292C3F93597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7C-4F5D-A528-292C3F935970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C-4F5D-A528-292C3F935970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A7C-4F5D-A528-292C3F935970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A7C-4F5D-A528-292C3F935970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A7C-4F5D-A528-292C3F93597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0.46153846153846156</c:v>
                </c:pt>
                <c:pt idx="1">
                  <c:v>0.53846153846153844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A7C-4F5D-A528-292C3F935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0F-40BA-97BC-A49976B30A9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0F-40BA-97BC-A49976B30A9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0F-40BA-97BC-A49976B30A9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0F-40BA-97BC-A49976B30A9E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0F-40BA-97BC-A49976B30A9E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70F-40BA-97BC-A49976B30A9E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70F-40BA-97BC-A49976B30A9E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70F-40BA-97BC-A49976B30A9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0.53846153846153844</c:v>
                </c:pt>
                <c:pt idx="1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70F-40BA-97BC-A49976B30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A1-41C8-8724-942824D646B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A1-41C8-8724-942824D646B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A1-41C8-8724-942824D646B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A1-41C8-8724-942824D646B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A1-41C8-8724-942824D646B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1A1-41C8-8724-942824D646B1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1A1-41C8-8724-942824D646B1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1A1-41C8-8724-942824D646B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0.61538461538461542</c:v>
                </c:pt>
                <c:pt idx="1">
                  <c:v>0.38461538461538464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1A1-41C8-8724-942824D64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A8-43B3-8288-6C99EB4AFB8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A8-43B3-8288-6C99EB4AFB8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A8-43B3-8288-6C99EB4AFB8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A8-43B3-8288-6C99EB4AFB83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9A8-43B3-8288-6C99EB4AFB83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9A8-43B3-8288-6C99EB4AFB83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9A8-43B3-8288-6C99EB4AFB83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9A8-43B3-8288-6C99EB4AFB8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0.69230769230769229</c:v>
                </c:pt>
                <c:pt idx="1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9A8-43B3-8288-6C99EB4AF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66-4994-9551-A9A3D2D1093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66-4994-9551-A9A3D2D1093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66-4994-9551-A9A3D2D1093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66-4994-9551-A9A3D2D1093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B66-4994-9551-A9A3D2D1093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B66-4994-9551-A9A3D2D10938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B66-4994-9551-A9A3D2D10938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B66-4994-9551-A9A3D2D1093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0.84615384615384615</c:v>
                </c:pt>
                <c:pt idx="1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B66-4994-9551-A9A3D2D10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11-46A6-872D-C610ED64F86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11-46A6-872D-C610ED64F86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11-46A6-872D-C610ED64F86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11-46A6-872D-C610ED64F867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111-46A6-872D-C610ED64F867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111-46A6-872D-C610ED64F867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111-46A6-872D-C610ED64F867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111-46A6-872D-C610ED64F86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0.92307692307692313</c:v>
                </c:pt>
                <c:pt idx="1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111-46A6-872D-C610ED64F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3050" y="64658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95" tIns="45747" rIns="91495" bIns="4574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sz="1400" smtClean="0">
              <a:latin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2018 - SCK•CEN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59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7150" y="3249613"/>
            <a:ext cx="7270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6" tIns="45157" rIns="91926" bIns="4515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noProof="0" smtClean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3038" y="517525"/>
            <a:ext cx="4502150" cy="2533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2018 - SCK•CEN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9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620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17525"/>
            <a:ext cx="4502150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0" dirty="0" smtClean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45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57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02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CAL-4: (Centre Antoine Lacassagne-4) melanoma human cells form metastatic site: </a:t>
            </a:r>
            <a:r>
              <a:rPr lang="en-US" dirty="0" smtClean="0">
                <a:effectLst/>
              </a:rPr>
              <a:t>Axillary lymph node</a:t>
            </a:r>
          </a:p>
          <a:p>
            <a:r>
              <a:rPr lang="en-US" baseline="0" dirty="0" smtClean="0">
                <a:effectLst/>
              </a:rPr>
              <a:t>SCC-25: </a:t>
            </a:r>
            <a:r>
              <a:rPr lang="en-US" baseline="0" dirty="0" smtClean="0"/>
              <a:t> Human tongue squamous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3115647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2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5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17525"/>
            <a:ext cx="4502150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723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24454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85591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8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7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1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92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1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9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176" y="2130426"/>
            <a:ext cx="11416857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43" y="3886200"/>
            <a:ext cx="11446389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4F62BE9F-5BEF-4469-BE2A-24575F8CFC44}" type="datetime1">
              <a:rPr lang="nl-BE" smtClean="0"/>
              <a:t>26/05/2019</a:t>
            </a:fld>
            <a:endParaRPr lang="nl-BE" dirty="0"/>
          </a:p>
        </p:txBody>
      </p:sp>
      <p:sp>
        <p:nvSpPr>
          <p:cNvPr id="9" name="Rectangle 16"/>
          <p:cNvSpPr txBox="1">
            <a:spLocks noChangeArrowheads="1"/>
          </p:cNvSpPr>
          <p:nvPr userDrawn="1"/>
        </p:nvSpPr>
        <p:spPr>
          <a:xfrm>
            <a:off x="5071531" y="6456308"/>
            <a:ext cx="2058389" cy="3251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95D34B-0000-4401-9708-96760D6E4A55}" type="slidenum">
              <a:rPr lang="en-GB" sz="1400" smtClean="0"/>
              <a:pPr>
                <a:defRPr/>
              </a:pPr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93868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57" y="467834"/>
            <a:ext cx="11439761" cy="500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20" y="1148317"/>
            <a:ext cx="11431181" cy="5092126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BEFBB39B-4C80-4F41-A6EA-26C23EEF9A14}" type="datetime1">
              <a:rPr lang="nl-BE" smtClean="0"/>
              <a:t>26/05/2019</a:t>
            </a:fld>
            <a:endParaRPr lang="nl-BE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522515" y="1054833"/>
            <a:ext cx="111944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1803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5D4C3E93-1621-4144-BBB7-9FE82CDCF899}" type="datetime1">
              <a:rPr lang="nl-BE" smtClean="0"/>
              <a:t>26/05/2019</a:t>
            </a:fld>
            <a:endParaRPr lang="nl-BE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939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:\DOKUMENT\Diensten\COM\MPR\mpr\Corporate_design\SCKCEN\60jaar SCK•CEN\huisstijl\elements\balk60yon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6425"/>
            <a:ext cx="1219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542" y="541339"/>
            <a:ext cx="11441276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595" y="1443842"/>
            <a:ext cx="11417004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</p:txBody>
      </p:sp>
      <p:pic>
        <p:nvPicPr>
          <p:cNvPr id="6" name="Picture 2" descr="O:\DOKUMENT\Diensten\COM\MPR\mpr\Corporate_design\SCKCEN\60jaar SCK•CEN\huisstijl\elements\balk_60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2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8A34CA3C-7B09-41C7-8A41-891940A98377}" type="datetime1">
              <a:rPr lang="nl-BE" smtClean="0"/>
              <a:t>26/05/2019</a:t>
            </a:fld>
            <a:endParaRPr lang="nl-BE" dirty="0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3" descr="O:\DOKUMENT\Diensten\COM\MPR\mpr\Corporate_design\SCKCEN\60jaar SCK•CEN\huisstijl\elements\balk60yonde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0" b="50167"/>
          <a:stretch/>
        </p:blipFill>
        <p:spPr bwMode="auto">
          <a:xfrm>
            <a:off x="9423400" y="6437189"/>
            <a:ext cx="2271563" cy="2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224459" y="6551107"/>
            <a:ext cx="1967541" cy="158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GB" sz="600" b="0" dirty="0" smtClean="0"/>
              <a:t>© SCK</a:t>
            </a:r>
            <a:r>
              <a:rPr lang="en-GB" sz="600" b="0" dirty="0" smtClean="0">
                <a:sym typeface="Wingdings" pitchFamily="2" charset="2"/>
              </a:rPr>
              <a:t></a:t>
            </a:r>
            <a:r>
              <a:rPr lang="en-GB" sz="600" b="0" dirty="0" smtClean="0"/>
              <a:t>CEN</a:t>
            </a:r>
            <a:r>
              <a:rPr lang="en-GB" sz="600" b="0" baseline="0" dirty="0" smtClean="0"/>
              <a:t>, </a:t>
            </a:r>
            <a:r>
              <a:rPr lang="en-GB" sz="600" b="0" dirty="0" smtClean="0"/>
              <a:t>2018</a:t>
            </a:r>
            <a:endParaRPr lang="en-GB" sz="600" b="0" dirty="0"/>
          </a:p>
        </p:txBody>
      </p:sp>
    </p:spTree>
    <p:extLst>
      <p:ext uri="{BB962C8B-B14F-4D97-AF65-F5344CB8AC3E}">
        <p14:creationId xmlns:p14="http://schemas.microsoft.com/office/powerpoint/2010/main" val="212574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 b="0">
          <a:solidFill>
            <a:srgbClr val="007DC3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2pPr>
      <a:lvl3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3pPr>
      <a:lvl4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4pPr>
      <a:lvl5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5pPr>
      <a:lvl6pPr marL="4572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1" fontAlgn="base" hangingPunct="1">
        <a:spcBef>
          <a:spcPct val="20000"/>
        </a:spcBef>
        <a:spcAft>
          <a:spcPct val="0"/>
        </a:spcAft>
        <a:buClr>
          <a:srgbClr val="007DC3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666750" indent="-244475" algn="l" defTabSz="685800" rtl="0" eaLnBrk="1" fontAlgn="base" hangingPunct="1">
        <a:spcBef>
          <a:spcPct val="20000"/>
        </a:spcBef>
        <a:spcAft>
          <a:spcPct val="0"/>
        </a:spcAft>
        <a:buClr>
          <a:srgbClr val="11AAFF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028700" indent="-206375" algn="l" defTabSz="685800" rtl="0" eaLnBrk="1" fontAlgn="base" hangingPunct="1">
        <a:spcBef>
          <a:spcPct val="20000"/>
        </a:spcBef>
        <a:spcAft>
          <a:spcPct val="0"/>
        </a:spcAft>
        <a:buClr>
          <a:srgbClr val="8FD7FF"/>
        </a:buClr>
        <a:buSzPct val="100000"/>
        <a:buFont typeface="Wingdings" pitchFamily="2" charset="2"/>
        <a:buChar char="l"/>
        <a:defRPr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439863" indent="-204788" algn="l" defTabSz="685800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hyperlink" Target="mailto:abianchi@sckcen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bianchi@sckcen.be" TargetMode="External"/><Relationship Id="rId5" Type="http://schemas.openxmlformats.org/officeDocument/2006/relationships/image" Target="../media/image32.jpeg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hart" Target="../charts/chart9.xml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hyperlink" Target="mailto:abianchi@sckcen.b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abianchi@sckcen.be" TargetMode="Externa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hyperlink" Target="mailto:abianchi@sckcen.b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mailto:abianchi@sckcen.be" TargetMode="External"/><Relationship Id="rId4" Type="http://schemas.openxmlformats.org/officeDocument/2006/relationships/image" Target="../media/image8.png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bianchi@sckcen.be" TargetMode="External"/><Relationship Id="rId5" Type="http://schemas.openxmlformats.org/officeDocument/2006/relationships/chart" Target="../charts/char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mailto:abianchi@sckcen.b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abianchi@sckcen.be" TargetMode="External"/><Relationship Id="rId3" Type="http://schemas.openxmlformats.org/officeDocument/2006/relationships/image" Target="../media/image21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bianchi@sckcen.be" TargetMode="External"/><Relationship Id="rId5" Type="http://schemas.openxmlformats.org/officeDocument/2006/relationships/chart" Target="../charts/chart5.xml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10" Type="http://schemas.openxmlformats.org/officeDocument/2006/relationships/hyperlink" Target="mailto:abianchi@sckcen.be" TargetMode="External"/><Relationship Id="rId4" Type="http://schemas.openxmlformats.org/officeDocument/2006/relationships/image" Target="../media/image27.emf"/><Relationship Id="rId9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bianchi@sckcen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2974232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ctr" hangingPunct="1"/>
            <a:r>
              <a:rPr lang="en-US" sz="4000" b="1" dirty="0" smtClean="0">
                <a:solidFill>
                  <a:srgbClr val="007DC3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First Microdosimetric measurements with a sealed mini-TEPC </a:t>
            </a:r>
            <a:r>
              <a:rPr lang="en-US" sz="4000" b="1" dirty="0">
                <a:solidFill>
                  <a:srgbClr val="007DC3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at the clinical proton SOBP of </a:t>
            </a:r>
            <a:r>
              <a:rPr lang="en-US" sz="4000" b="1" dirty="0" smtClean="0">
                <a:solidFill>
                  <a:srgbClr val="007DC3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CATANA</a:t>
            </a:r>
            <a:r>
              <a:rPr lang="nl-BE" sz="2800" b="1" dirty="0">
                <a:solidFill>
                  <a:srgbClr val="007D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2673" y="5716284"/>
            <a:ext cx="5787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Belgian Nuclear Research Center, SCK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 CEN, Boeretang 200, 2400 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Mol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Belgium</a:t>
            </a:r>
            <a:endParaRPr lang="en-US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Uhasselt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Faculty of Engineering Technology, Campus 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Diepenbeek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Agoralaan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3590 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Diepenbeek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Belgium</a:t>
            </a:r>
          </a:p>
          <a:p>
            <a:r>
              <a:rPr lang="en-US" sz="10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INFN </a:t>
            </a:r>
            <a:r>
              <a:rPr lang="it-IT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Laboratori Nazionali di Legnaro, Viale dell’università 2, I-35020 Legnaro, Padova, </a:t>
            </a:r>
            <a:r>
              <a:rPr lang="it-IT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it-IT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0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INFN Laboratori Nazionali del Sud, Via Santa Sofia 62, 95125 Catania, </a:t>
            </a:r>
            <a:r>
              <a:rPr lang="it-IT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it-IT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79" y="1421353"/>
            <a:ext cx="2073621" cy="130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37" y="1660547"/>
            <a:ext cx="3473013" cy="823175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 rotWithShape="1">
          <a:blip r:embed="rId5"/>
          <a:srcRect b="9866"/>
          <a:stretch/>
        </p:blipFill>
        <p:spPr>
          <a:xfrm>
            <a:off x="2171250" y="1451180"/>
            <a:ext cx="2016292" cy="1249072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4559681"/>
            <a:ext cx="12039599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ctr" hangingPunct="1"/>
            <a:r>
              <a:rPr lang="fr-FR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Bianchi</a:t>
            </a:r>
            <a:r>
              <a:rPr lang="fr-FR" sz="2400" u="sng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 Conte</a:t>
            </a: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Selva</a:t>
            </a: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Colautti</a:t>
            </a: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Petringa</a:t>
            </a: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A. P. Cirrone</a:t>
            </a: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Parisi</a:t>
            </a: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Reniers</a:t>
            </a: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 Vanhavere</a:t>
            </a: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 eaLnBrk="1" fontAlgn="ctr" hangingPunct="1"/>
            <a:endParaRPr lang="fr-FR" sz="26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ctr" hangingPunct="1"/>
            <a:endParaRPr lang="fr-FR" sz="2600" baseline="30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/>
            <a:r>
              <a:rPr lang="en-US" sz="2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</a:t>
            </a:r>
            <a:r>
              <a:rPr lang="fr-FR" sz="2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fr-FR" sz="2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A. Bianchi (abianchi@sckcen.be)</a:t>
            </a:r>
            <a:r>
              <a:rPr lang="fr-FR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5" y="346774"/>
            <a:ext cx="2040285" cy="1062737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2247900" y="360479"/>
            <a:ext cx="82761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Conference on Dosimetry and Applications </a:t>
            </a:r>
          </a:p>
          <a:p>
            <a:r>
              <a:rPr lang="en-GB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on Micro and </a:t>
            </a:r>
            <a:r>
              <a:rPr lang="en-GB" sz="16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Nanodosimetry</a:t>
            </a:r>
            <a:r>
              <a:rPr lang="en-GB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r>
              <a:rPr lang="en-GB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May 2019</a:t>
            </a:r>
            <a:endParaRPr lang="en-GB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7003" y="6530305"/>
            <a:ext cx="33522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ICDA3,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Lisbon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27/05/2019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51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98064"/>
            <a:ext cx="12191999" cy="802387"/>
          </a:xfrm>
        </p:spPr>
        <p:txBody>
          <a:bodyPr/>
          <a:lstStyle/>
          <a:p>
            <a:r>
              <a:rPr lang="en-US" sz="6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sz="6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at 1µm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2191999" cy="50292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the CATANA 62 MeV proton SOBP with a sealed mini-TEPC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48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" y="316882"/>
            <a:ext cx="12181366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Microdosimetry of the 62 MeV proton beam CATANA</a:t>
            </a:r>
            <a:endParaRPr lang="en-US" sz="36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41577" y="3023405"/>
            <a:ext cx="4281860" cy="1304046"/>
            <a:chOff x="7613293" y="1280117"/>
            <a:chExt cx="4798841" cy="1286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2"/>
                <p:cNvSpPr txBox="1"/>
                <p:nvPr/>
              </p:nvSpPr>
              <p:spPr>
                <a:xfrm>
                  <a:off x="8553060" y="1920412"/>
                  <a:ext cx="370415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3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36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it-IT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it-IT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it-IT" sz="3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it-IT" sz="3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36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𝐿𝐸𝑇</m:t>
                                </m:r>
                              </m:e>
                              <m:sub>
                                <m:r>
                                  <a:rPr lang="it-IT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it-IT" sz="36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CasellaDiTes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060" y="1920412"/>
                  <a:ext cx="3704156" cy="646331"/>
                </a:xfrm>
                <a:prstGeom prst="rect">
                  <a:avLst/>
                </a:prstGeom>
                <a:blipFill>
                  <a:blip r:embed="rId3"/>
                  <a:stretch>
                    <a:fillRect r="-44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7613293" y="1280117"/>
              <a:ext cx="2534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Dose-averaged lineal energy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542230" y="1280117"/>
              <a:ext cx="18437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Dose-averaged LET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Elbow Connector 13"/>
            <p:cNvCxnSpPr>
              <a:stCxn id="9" idx="1"/>
              <a:endCxn id="2" idx="2"/>
            </p:cNvCxnSpPr>
            <p:nvPr/>
          </p:nvCxnSpPr>
          <p:spPr bwMode="auto">
            <a:xfrm rot="10800000" flipH="1">
              <a:off x="8553059" y="1618672"/>
              <a:ext cx="327311" cy="624907"/>
            </a:xfrm>
            <a:prstGeom prst="bentConnector4">
              <a:avLst>
                <a:gd name="adj1" fmla="val -77123"/>
                <a:gd name="adj2" fmla="val 75857"/>
              </a:avLst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Elbow Connector 17"/>
            <p:cNvCxnSpPr/>
            <p:nvPr/>
          </p:nvCxnSpPr>
          <p:spPr bwMode="auto">
            <a:xfrm flipH="1" flipV="1">
              <a:off x="11868973" y="1607957"/>
              <a:ext cx="543161" cy="635620"/>
            </a:xfrm>
            <a:prstGeom prst="bentConnector4">
              <a:avLst>
                <a:gd name="adj1" fmla="val -40586"/>
                <a:gd name="adj2" fmla="val 75421"/>
              </a:avLst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501774429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787"/>
            <a:ext cx="7417633" cy="496660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147003" y="6530305"/>
            <a:ext cx="33522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ICDA3,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Lisbon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27/05/2019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81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7125195" y="4235167"/>
            <a:ext cx="4739631" cy="2167101"/>
            <a:chOff x="6478471" y="4660804"/>
            <a:chExt cx="4739631" cy="2167101"/>
          </a:xfrm>
        </p:grpSpPr>
        <p:sp>
          <p:nvSpPr>
            <p:cNvPr id="12" name="CasellaDiTesto 4"/>
            <p:cNvSpPr txBox="1"/>
            <p:nvPr/>
          </p:nvSpPr>
          <p:spPr>
            <a:xfrm>
              <a:off x="6478471" y="4660804"/>
              <a:ext cx="4739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b="1" u="sng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Advantages of microdosimetry: </a:t>
              </a:r>
            </a:p>
          </p:txBody>
        </p:sp>
        <p:sp>
          <p:nvSpPr>
            <p:cNvPr id="13" name="CasellaDiTesto 6"/>
            <p:cNvSpPr txBox="1"/>
            <p:nvPr/>
          </p:nvSpPr>
          <p:spPr>
            <a:xfrm>
              <a:off x="6564727" y="5196689"/>
              <a:ext cx="4628190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20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FAST measurement technique</a:t>
              </a:r>
            </a:p>
            <a:p>
              <a:pPr marL="342900" indent="-342900">
                <a:buAutoNum type="arabicPeriod"/>
              </a:pPr>
              <a:endPara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r>
                <a:rPr lang="en-US" sz="20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REPRODUCIBLE results</a:t>
              </a:r>
            </a:p>
            <a:p>
              <a:pPr marL="342900" indent="-342900">
                <a:buAutoNum type="arabicPeriod"/>
              </a:pPr>
              <a:endPara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r>
                <a:rPr lang="en-US" sz="20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ACTIVE detector for online monitoring</a:t>
              </a:r>
              <a:endPara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" y="317496"/>
            <a:ext cx="12181366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Microdosimetry of the 62 MeV proton beam CATANA</a:t>
            </a:r>
            <a:endParaRPr lang="en-US" sz="36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908410028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650"/>
            <a:ext cx="7259748" cy="49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650"/>
            <a:ext cx="7259748" cy="49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650"/>
            <a:ext cx="7259748" cy="4932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89899" y="885481"/>
            <a:ext cx="5098873" cy="3386126"/>
            <a:chOff x="7309439" y="885481"/>
            <a:chExt cx="4695749" cy="299517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" t="1660" r="723" b="1127"/>
            <a:stretch/>
          </p:blipFill>
          <p:spPr>
            <a:xfrm>
              <a:off x="7309439" y="885481"/>
              <a:ext cx="4695749" cy="299517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991977" y="1549444"/>
                  <a:ext cx="2557367" cy="734240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𝑅𝐵𝐸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+∞</m:t>
                            </m:r>
                          </m:sup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)∙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1977" y="1549444"/>
                  <a:ext cx="2557367" cy="7342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7927899" y="2877989"/>
              <a:ext cx="3458827" cy="40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en-US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Gy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neutrons,</a:t>
              </a:r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early</a:t>
              </a:r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intestinal</a:t>
              </a:r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tolerance</a:t>
              </a:r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assessed</a:t>
              </a:r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by </a:t>
              </a:r>
              <a:r>
                <a:rPr lang="it-IT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crypt</a:t>
              </a:r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regeneration</a:t>
              </a:r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 </a:t>
              </a:r>
              <a:r>
                <a:rPr lang="it-IT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vivo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</p:spPr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12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47003" y="6530305"/>
            <a:ext cx="33522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ICDA3,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Lisbon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27/05/2019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52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" y="317496"/>
            <a:ext cx="12181366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6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2216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</p:spPr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13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6912956" y="904260"/>
            <a:ext cx="775540" cy="5539712"/>
          </a:xfrm>
          <a:prstGeom prst="rightBrace">
            <a:avLst>
              <a:gd name="adj1" fmla="val 38441"/>
              <a:gd name="adj2" fmla="val 47784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82247" y="2599506"/>
            <a:ext cx="4847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generation of mini-TEPCs optimized for gas-steady modality   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3678412095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8375" y="-7705508"/>
            <a:ext cx="1643478" cy="216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85975" y="-7372350"/>
            <a:ext cx="1643478" cy="21600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-61802" y="3740141"/>
            <a:ext cx="6808178" cy="2664839"/>
            <a:chOff x="345335" y="3898174"/>
            <a:chExt cx="6808178" cy="2664839"/>
          </a:xfrm>
        </p:grpSpPr>
        <p:sp>
          <p:nvSpPr>
            <p:cNvPr id="43" name="TextBox 42"/>
            <p:cNvSpPr txBox="1"/>
            <p:nvPr/>
          </p:nvSpPr>
          <p:spPr>
            <a:xfrm>
              <a:off x="552091" y="4624021"/>
              <a:ext cx="66014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Reproducible and consistent in 2 different measurement campaigns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Consistent with MC simulations and </a:t>
              </a:r>
              <a:r>
                <a:rPr lang="en-US" sz="240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 reproduces </a:t>
              </a: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RBE data trend</a:t>
              </a:r>
              <a:endPara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5335" y="3898174"/>
              <a:ext cx="38234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Beam Characterization</a:t>
              </a:r>
              <a:endPara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56234" y="949966"/>
            <a:ext cx="7188796" cy="3039907"/>
            <a:chOff x="358088" y="1303761"/>
            <a:chExt cx="7188796" cy="3039907"/>
          </a:xfrm>
        </p:grpSpPr>
        <p:grpSp>
          <p:nvGrpSpPr>
            <p:cNvPr id="46" name="Group 45"/>
            <p:cNvGrpSpPr/>
            <p:nvPr/>
          </p:nvGrpSpPr>
          <p:grpSpPr>
            <a:xfrm>
              <a:off x="358088" y="1303761"/>
              <a:ext cx="7188796" cy="3039907"/>
              <a:chOff x="354860" y="1303761"/>
              <a:chExt cx="7188796" cy="3039907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561616" y="2035344"/>
                <a:ext cx="6982040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stability in 4 months		 </a:t>
                </a:r>
                <a:r>
                  <a:rPr lang="en-US" sz="2400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Gas aging due to LET (&lt;100 </a:t>
                </a:r>
                <a:r>
                  <a:rPr lang="en-US" sz="24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/µm)	 </a:t>
                </a:r>
                <a:r>
                  <a:rPr lang="en-US" sz="2400" u="sn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Gas aging due to counting rate	 </a:t>
                </a:r>
                <a:r>
                  <a:rPr lang="en-US" sz="2400" u="sn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u="sng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54860" y="1303761"/>
                <a:ext cx="42226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Detector Characterization</a:t>
                </a:r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7" name="Straight Arrow Connector 46"/>
            <p:cNvCxnSpPr/>
            <p:nvPr/>
          </p:nvCxnSpPr>
          <p:spPr bwMode="auto">
            <a:xfrm>
              <a:off x="5659718" y="3032322"/>
              <a:ext cx="457200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4746701" y="3757024"/>
              <a:ext cx="441452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4309383" y="2300196"/>
              <a:ext cx="826541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-56240" y="950400"/>
            <a:ext cx="7188796" cy="3036866"/>
            <a:chOff x="358088" y="1296169"/>
            <a:chExt cx="7188796" cy="3036866"/>
          </a:xfrm>
        </p:grpSpPr>
        <p:grpSp>
          <p:nvGrpSpPr>
            <p:cNvPr id="53" name="Group 52"/>
            <p:cNvGrpSpPr/>
            <p:nvPr/>
          </p:nvGrpSpPr>
          <p:grpSpPr>
            <a:xfrm>
              <a:off x="358088" y="1296169"/>
              <a:ext cx="7188796" cy="3036866"/>
              <a:chOff x="354860" y="1296169"/>
              <a:chExt cx="7188796" cy="3036866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561616" y="2024711"/>
                <a:ext cx="6982040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stability in 4 months		 </a:t>
                </a:r>
                <a:r>
                  <a:rPr lang="en-US" sz="2400" u="sng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Gas aging due to LET (&lt;100 </a:t>
                </a:r>
                <a:r>
                  <a:rPr lang="en-US" sz="2400" dirty="0" err="1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/µm)	 </a:t>
                </a:r>
                <a:r>
                  <a:rPr lang="en-US" sz="2400" u="sng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u="sng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Gas aging due to counting rate	 </a:t>
                </a:r>
                <a:r>
                  <a:rPr lang="en-US" sz="2400" u="sng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u="sng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54860" y="1296169"/>
                <a:ext cx="4222631" cy="522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Detector Characterization</a:t>
                </a:r>
                <a:endParaRPr lang="en-US" sz="2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 bwMode="auto">
            <a:xfrm>
              <a:off x="5659718" y="3024296"/>
              <a:ext cx="457200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4746701" y="3746391"/>
              <a:ext cx="441452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4309383" y="2292170"/>
              <a:ext cx="826541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85975" y="-7553108"/>
            <a:ext cx="1643478" cy="2160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147003" y="6530305"/>
            <a:ext cx="33522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ICDA3,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Lisbon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27/05/2019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33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</p:spPr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>
          <a:xfrm>
            <a:off x="1" y="317496"/>
            <a:ext cx="12181366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6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 flipH="1">
            <a:off x="2216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7690898" y="1098863"/>
            <a:ext cx="4847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generation of mini-TEPCs optimized for gas-steady modality   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" name="Chart 81"/>
          <p:cNvGraphicFramePr/>
          <p:nvPr>
            <p:extLst>
              <p:ext uri="{D42A27DB-BD31-4B8C-83A1-F6EECF244321}">
                <p14:modId xmlns:p14="http://schemas.microsoft.com/office/powerpoint/2010/main" val="455572762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6" name="TextBox 95"/>
          <p:cNvSpPr txBox="1"/>
          <p:nvPr/>
        </p:nvSpPr>
        <p:spPr>
          <a:xfrm>
            <a:off x="8147003" y="6530305"/>
            <a:ext cx="33522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ICDA3,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Lisbon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27/05/2019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-61802" y="3740141"/>
            <a:ext cx="6808178" cy="2664839"/>
            <a:chOff x="345335" y="3898174"/>
            <a:chExt cx="6808178" cy="2664839"/>
          </a:xfrm>
        </p:grpSpPr>
        <p:sp>
          <p:nvSpPr>
            <p:cNvPr id="98" name="TextBox 97"/>
            <p:cNvSpPr txBox="1"/>
            <p:nvPr/>
          </p:nvSpPr>
          <p:spPr>
            <a:xfrm>
              <a:off x="552091" y="4624021"/>
              <a:ext cx="66014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Reproducible and consistent in 2 different measurement campaigns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Consistent with MC simulations and it reproduces RBE data trend</a:t>
              </a:r>
              <a:endPara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45335" y="3898174"/>
              <a:ext cx="38234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Beam Characterization</a:t>
              </a:r>
              <a:endPara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50516" y="1678942"/>
            <a:ext cx="6982040" cy="2308324"/>
            <a:chOff x="564844" y="2024711"/>
            <a:chExt cx="6982040" cy="2308324"/>
          </a:xfrm>
        </p:grpSpPr>
        <p:sp>
          <p:nvSpPr>
            <p:cNvPr id="105" name="TextBox 104"/>
            <p:cNvSpPr txBox="1"/>
            <p:nvPr/>
          </p:nvSpPr>
          <p:spPr>
            <a:xfrm>
              <a:off x="564844" y="2024711"/>
              <a:ext cx="6982040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stability in 4 months		 </a:t>
              </a:r>
              <a:r>
                <a:rPr lang="en-US" sz="2400" u="sng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Gas aging due to LET (&lt;100 </a:t>
              </a:r>
              <a:r>
                <a:rPr lang="en-US" sz="2400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keV</a:t>
              </a: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/µm)	 </a:t>
              </a:r>
              <a:r>
                <a:rPr lang="en-US" sz="2400" u="sng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ABSENT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Gas aging due to counting rate	 </a:t>
              </a:r>
              <a:r>
                <a:rPr lang="en-US" sz="2400" u="sng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ABSENT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 bwMode="auto">
            <a:xfrm>
              <a:off x="5659718" y="3024296"/>
              <a:ext cx="457200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auto">
            <a:xfrm>
              <a:off x="4746701" y="3746391"/>
              <a:ext cx="441452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 bwMode="auto">
            <a:xfrm>
              <a:off x="4309383" y="2292170"/>
              <a:ext cx="826541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07" name="TextBox 106"/>
          <p:cNvSpPr txBox="1"/>
          <p:nvPr/>
        </p:nvSpPr>
        <p:spPr>
          <a:xfrm>
            <a:off x="-56240" y="950400"/>
            <a:ext cx="42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Characterization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903740" y="2495125"/>
            <a:ext cx="3878059" cy="3839247"/>
            <a:chOff x="7903740" y="2495125"/>
            <a:chExt cx="3878059" cy="383924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7" t="8750" r="7286" b="8472"/>
            <a:stretch/>
          </p:blipFill>
          <p:spPr>
            <a:xfrm>
              <a:off x="8947456" y="2495125"/>
              <a:ext cx="2834343" cy="383924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903740" y="2607078"/>
              <a:ext cx="2366020" cy="60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1557E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Thank you!</a:t>
              </a:r>
              <a:endParaRPr lang="en-US" sz="3200" dirty="0">
                <a:solidFill>
                  <a:srgbClr val="1557E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ight Brace 24"/>
          <p:cNvSpPr/>
          <p:nvPr/>
        </p:nvSpPr>
        <p:spPr bwMode="auto">
          <a:xfrm>
            <a:off x="6912956" y="904260"/>
            <a:ext cx="775540" cy="5539712"/>
          </a:xfrm>
          <a:prstGeom prst="rightBrace">
            <a:avLst>
              <a:gd name="adj1" fmla="val 38441"/>
              <a:gd name="adj2" fmla="val 1393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2474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20828" y="901221"/>
            <a:ext cx="7743825" cy="39290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GB" sz="1100" b="1" dirty="0"/>
              <a:t>Copyright © 2018 - SCK</a:t>
            </a:r>
            <a:r>
              <a:rPr lang="en-GB" sz="1100" b="1" dirty="0">
                <a:sym typeface="Wingdings" pitchFamily="2" charset="2"/>
              </a:rPr>
              <a:t></a:t>
            </a:r>
            <a:r>
              <a:rPr lang="en-GB" sz="1100" b="1" dirty="0"/>
              <a:t>CEN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sz="1100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PLEASE NOTE!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100" dirty="0"/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1100" dirty="0" err="1"/>
              <a:t>SCK•CEN</a:t>
            </a:r>
            <a:r>
              <a:rPr lang="en-US" sz="1100" dirty="0"/>
              <a:t>.</a:t>
            </a:r>
            <a:br>
              <a:rPr lang="en-US" sz="1100" dirty="0"/>
            </a:br>
            <a:r>
              <a:rPr lang="en-US" sz="1100" dirty="0"/>
              <a:t>If this explicit written permission has been obtained, please reference the author, followed by ‘by courtesy of </a:t>
            </a:r>
            <a:r>
              <a:rPr lang="en-US" sz="1100" dirty="0" err="1"/>
              <a:t>SCK•CEN</a:t>
            </a:r>
            <a:r>
              <a:rPr lang="en-US" sz="1100" dirty="0"/>
              <a:t>’.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1100" dirty="0"/>
              <a:t>Any infringement to this rule is illegal and entitles to claim damages from the infringer, without prejudice to any other right in case of granting a patent or registration in the field of intellectual property.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b="1" dirty="0" err="1"/>
              <a:t>SCK•CEN</a:t>
            </a:r>
            <a:endParaRPr lang="en-GB" sz="1100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err="1"/>
              <a:t>Studiecentrum</a:t>
            </a:r>
            <a:r>
              <a:rPr lang="en-GB" sz="1100" dirty="0"/>
              <a:t> </a:t>
            </a:r>
            <a:r>
              <a:rPr lang="en-GB" sz="1100" dirty="0" err="1"/>
              <a:t>voor</a:t>
            </a:r>
            <a:r>
              <a:rPr lang="en-GB" sz="1100" dirty="0"/>
              <a:t> </a:t>
            </a:r>
            <a:r>
              <a:rPr lang="en-GB" sz="1100" dirty="0" err="1"/>
              <a:t>Kernenergie</a:t>
            </a: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Centre </a:t>
            </a:r>
            <a:r>
              <a:rPr lang="en-GB" sz="1100" dirty="0" err="1"/>
              <a:t>d'Etude</a:t>
            </a:r>
            <a:r>
              <a:rPr lang="en-GB" sz="1100" dirty="0"/>
              <a:t> de </a:t>
            </a:r>
            <a:r>
              <a:rPr lang="en-GB" sz="1100" dirty="0" err="1"/>
              <a:t>l'Energie</a:t>
            </a:r>
            <a:r>
              <a:rPr lang="en-GB" sz="1100" dirty="0"/>
              <a:t> </a:t>
            </a:r>
            <a:r>
              <a:rPr lang="en-GB" sz="1100" dirty="0" err="1"/>
              <a:t>Nucléaire</a:t>
            </a: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Belgian Nuclear </a:t>
            </a:r>
            <a:r>
              <a:rPr lang="en-US" sz="1100" dirty="0"/>
              <a:t>Research</a:t>
            </a:r>
            <a:r>
              <a:rPr lang="en-GB" sz="1100" dirty="0"/>
              <a:t> Centre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err="1"/>
              <a:t>Stichting</a:t>
            </a:r>
            <a:r>
              <a:rPr lang="en-GB" sz="1100" dirty="0"/>
              <a:t> van </a:t>
            </a:r>
            <a:r>
              <a:rPr lang="en-GB" sz="1100" dirty="0" err="1"/>
              <a:t>Openbaar</a:t>
            </a:r>
            <a:r>
              <a:rPr lang="en-GB" sz="1100" dirty="0"/>
              <a:t> Nut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err="1"/>
              <a:t>Fondation</a:t>
            </a:r>
            <a:r>
              <a:rPr lang="en-GB" sz="1100" dirty="0"/>
              <a:t> </a:t>
            </a:r>
            <a:r>
              <a:rPr lang="en-GB" sz="1100" dirty="0" err="1"/>
              <a:t>d'Utilité</a:t>
            </a:r>
            <a:r>
              <a:rPr lang="en-GB" sz="1100" dirty="0"/>
              <a:t> </a:t>
            </a:r>
            <a:r>
              <a:rPr lang="en-GB" sz="1100" dirty="0" err="1"/>
              <a:t>Publique</a:t>
            </a:r>
            <a:r>
              <a:rPr lang="en-GB" sz="1100" dirty="0"/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Foundation of Public Utility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Registered Office: Avenue Herrmann-</a:t>
            </a:r>
            <a:r>
              <a:rPr lang="en-GB" sz="1100" dirty="0" err="1"/>
              <a:t>Debrouxlaan</a:t>
            </a:r>
            <a:r>
              <a:rPr lang="en-GB" sz="1100" dirty="0"/>
              <a:t> 40 – BE-1160 BRUSSELS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Operational Office: </a:t>
            </a:r>
            <a:r>
              <a:rPr lang="en-GB" sz="1100" dirty="0" err="1"/>
              <a:t>Boeretang</a:t>
            </a:r>
            <a:r>
              <a:rPr lang="en-GB" sz="1100" dirty="0"/>
              <a:t> 200 – BE-2400 </a:t>
            </a:r>
            <a:r>
              <a:rPr lang="en-GB" sz="1100" dirty="0" err="1"/>
              <a:t>MOL</a:t>
            </a:r>
            <a:r>
              <a:rPr lang="en-GB" sz="1100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60" y="5018568"/>
            <a:ext cx="1802697" cy="1124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340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307050"/>
            <a:ext cx="12192001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Mini-TEPC</a:t>
            </a:r>
            <a:endParaRPr lang="en-US" sz="36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210" y="1883682"/>
            <a:ext cx="2688247" cy="20220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sellaDiTesto 5"/>
          <p:cNvSpPr txBox="1"/>
          <p:nvPr/>
        </p:nvSpPr>
        <p:spPr>
          <a:xfrm>
            <a:off x="108000" y="936000"/>
            <a:ext cx="11952000" cy="58477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</a:t>
            </a:r>
            <a:r>
              <a:rPr lang="it-IT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endParaRPr lang="it-IT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Immagine 25"/>
          <p:cNvPicPr>
            <a:picLocks noChangeAspect="1"/>
          </p:cNvPicPr>
          <p:nvPr/>
        </p:nvPicPr>
        <p:blipFill rotWithShape="1">
          <a:blip r:embed="rId4"/>
          <a:srcRect l="13216" r="-1751"/>
          <a:stretch/>
        </p:blipFill>
        <p:spPr>
          <a:xfrm>
            <a:off x="7650318" y="3399088"/>
            <a:ext cx="1799819" cy="2710534"/>
          </a:xfrm>
          <a:prstGeom prst="rect">
            <a:avLst/>
          </a:prstGeom>
        </p:spPr>
      </p:pic>
      <p:pic>
        <p:nvPicPr>
          <p:cNvPr id="19" name="Immagine 8"/>
          <p:cNvPicPr>
            <a:picLocks noChangeAspect="1"/>
          </p:cNvPicPr>
          <p:nvPr/>
        </p:nvPicPr>
        <p:blipFill rotWithShape="1">
          <a:blip r:embed="rId5"/>
          <a:srcRect l="6722" t="3164" r="3922" b="3012"/>
          <a:stretch/>
        </p:blipFill>
        <p:spPr>
          <a:xfrm>
            <a:off x="7466581" y="1645791"/>
            <a:ext cx="2135903" cy="1682023"/>
          </a:xfrm>
          <a:prstGeom prst="rect">
            <a:avLst/>
          </a:prstGeom>
        </p:spPr>
      </p:pic>
      <p:pic>
        <p:nvPicPr>
          <p:cNvPr id="20" name="Immagine 2"/>
          <p:cNvPicPr>
            <a:picLocks noChangeAspect="1"/>
          </p:cNvPicPr>
          <p:nvPr/>
        </p:nvPicPr>
        <p:blipFill rotWithShape="1">
          <a:blip r:embed="rId6"/>
          <a:srcRect l="19612" t="8400" r="37054" b="9333"/>
          <a:stretch/>
        </p:blipFill>
        <p:spPr>
          <a:xfrm>
            <a:off x="381376" y="1577537"/>
            <a:ext cx="2250781" cy="2670637"/>
          </a:xfrm>
          <a:prstGeom prst="rect">
            <a:avLst/>
          </a:prstGeom>
        </p:spPr>
      </p:pic>
      <p:sp>
        <p:nvSpPr>
          <p:cNvPr id="21" name="Più 3"/>
          <p:cNvSpPr/>
          <p:nvPr/>
        </p:nvSpPr>
        <p:spPr bwMode="auto">
          <a:xfrm>
            <a:off x="3024018" y="2743006"/>
            <a:ext cx="356644" cy="372875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Più 28"/>
          <p:cNvSpPr/>
          <p:nvPr/>
        </p:nvSpPr>
        <p:spPr bwMode="auto">
          <a:xfrm>
            <a:off x="6559281" y="2728609"/>
            <a:ext cx="356644" cy="372875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0980" y="2204591"/>
            <a:ext cx="1942902" cy="1449704"/>
          </a:xfrm>
          <a:prstGeom prst="rect">
            <a:avLst/>
          </a:prstGeom>
        </p:spPr>
      </p:pic>
      <p:sp>
        <p:nvSpPr>
          <p:cNvPr id="24" name="Più 29"/>
          <p:cNvSpPr/>
          <p:nvPr/>
        </p:nvSpPr>
        <p:spPr bwMode="auto">
          <a:xfrm>
            <a:off x="9842896" y="2751779"/>
            <a:ext cx="356644" cy="372875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197822" y="1190833"/>
            <a:ext cx="3409176" cy="3417463"/>
            <a:chOff x="-130043" y="1477951"/>
            <a:chExt cx="3265961" cy="3269697"/>
          </a:xfrm>
        </p:grpSpPr>
        <p:sp>
          <p:nvSpPr>
            <p:cNvPr id="26" name="Cross 25"/>
            <p:cNvSpPr/>
            <p:nvPr/>
          </p:nvSpPr>
          <p:spPr bwMode="auto">
            <a:xfrm rot="2625655">
              <a:off x="-130043" y="1477951"/>
              <a:ext cx="3265961" cy="3269697"/>
            </a:xfrm>
            <a:prstGeom prst="plus">
              <a:avLst>
                <a:gd name="adj" fmla="val 45915"/>
              </a:avLst>
            </a:prstGeom>
            <a:solidFill>
              <a:srgbClr val="FF0000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9773" y="2920536"/>
              <a:ext cx="2606327" cy="441703"/>
            </a:xfrm>
            <a:prstGeom prst="rect">
              <a:avLst/>
            </a:prstGeom>
            <a:solidFill>
              <a:srgbClr val="FF3333"/>
            </a:solidFill>
            <a:ln>
              <a:solidFill>
                <a:srgbClr val="C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Gas-steady modality</a:t>
              </a:r>
              <a:endPara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57237" y="1573871"/>
            <a:ext cx="2692325" cy="4584060"/>
            <a:chOff x="7072570" y="1711219"/>
            <a:chExt cx="2692325" cy="458406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181409" y="1711219"/>
              <a:ext cx="2433729" cy="458406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072570" y="2385502"/>
              <a:ext cx="2692325" cy="1380126"/>
              <a:chOff x="1236483" y="690792"/>
              <a:chExt cx="9869027" cy="400050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6483" y="690792"/>
                <a:ext cx="9869027" cy="4000500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 bwMode="auto">
              <a:xfrm rot="331508">
                <a:off x="8392948" y="3080992"/>
                <a:ext cx="1242825" cy="376285"/>
              </a:xfrm>
              <a:prstGeom prst="rect">
                <a:avLst/>
              </a:prstGeom>
              <a:solidFill>
                <a:srgbClr val="B60823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uppo 4"/>
          <p:cNvGrpSpPr/>
          <p:nvPr/>
        </p:nvGrpSpPr>
        <p:grpSpPr>
          <a:xfrm>
            <a:off x="2386773" y="3913184"/>
            <a:ext cx="5131119" cy="2316667"/>
            <a:chOff x="3331198" y="4061542"/>
            <a:chExt cx="5131119" cy="2316667"/>
          </a:xfrm>
        </p:grpSpPr>
        <p:grpSp>
          <p:nvGrpSpPr>
            <p:cNvPr id="6" name="Gruppo 21"/>
            <p:cNvGrpSpPr/>
            <p:nvPr/>
          </p:nvGrpSpPr>
          <p:grpSpPr>
            <a:xfrm>
              <a:off x="4214264" y="4061542"/>
              <a:ext cx="4248053" cy="2101075"/>
              <a:chOff x="3042303" y="4202533"/>
              <a:chExt cx="4248053" cy="2101075"/>
            </a:xfrm>
          </p:grpSpPr>
          <p:grpSp>
            <p:nvGrpSpPr>
              <p:cNvPr id="9" name="Gruppo 10"/>
              <p:cNvGrpSpPr/>
              <p:nvPr/>
            </p:nvGrpSpPr>
            <p:grpSpPr>
              <a:xfrm>
                <a:off x="5164453" y="4202533"/>
                <a:ext cx="2125903" cy="2101075"/>
                <a:chOff x="-60416" y="4270899"/>
                <a:chExt cx="2125903" cy="2101075"/>
              </a:xfrm>
            </p:grpSpPr>
            <p:sp>
              <p:nvSpPr>
                <p:cNvPr id="12" name="CasellaDiTesto 8"/>
                <p:cNvSpPr txBox="1"/>
                <p:nvPr/>
              </p:nvSpPr>
              <p:spPr>
                <a:xfrm>
                  <a:off x="-60416" y="4270899"/>
                  <a:ext cx="118333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2800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issue</a:t>
                  </a:r>
                  <a:endParaRPr lang="en-US" sz="28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CasellaDiTesto 17"/>
                <p:cNvSpPr txBox="1"/>
                <p:nvPr/>
              </p:nvSpPr>
              <p:spPr>
                <a:xfrm>
                  <a:off x="-60416" y="4753023"/>
                  <a:ext cx="18004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r>
                    <a:rPr lang="en-US" sz="2800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quivalent</a:t>
                  </a:r>
                  <a:endParaRPr lang="en-US" sz="28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CasellaDiTesto 18"/>
                <p:cNvSpPr txBox="1"/>
                <p:nvPr/>
              </p:nvSpPr>
              <p:spPr>
                <a:xfrm>
                  <a:off x="-60416" y="5239333"/>
                  <a:ext cx="21259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sz="2800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roportional</a:t>
                  </a:r>
                  <a:r>
                    <a:rPr lang="en-US" sz="2800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800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CasellaDiTesto 19"/>
                <p:cNvSpPr txBox="1"/>
                <p:nvPr/>
              </p:nvSpPr>
              <p:spPr>
                <a:xfrm>
                  <a:off x="-60416" y="5725643"/>
                  <a:ext cx="140936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800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ounter</a:t>
                  </a:r>
                  <a:endParaRPr lang="en-US" sz="28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asellaDiTesto 16"/>
              <p:cNvSpPr txBox="1"/>
              <p:nvPr/>
            </p:nvSpPr>
            <p:spPr>
              <a:xfrm>
                <a:off x="3042303" y="4847802"/>
                <a:ext cx="10823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</a:t>
                </a:r>
                <a:endParaRPr lang="en-US" sz="3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asellaDiTesto 20"/>
              <p:cNvSpPr txBox="1"/>
              <p:nvPr/>
            </p:nvSpPr>
            <p:spPr>
              <a:xfrm>
                <a:off x="4457198" y="4786246"/>
                <a:ext cx="3722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sz="4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CasellaDiTesto 22"/>
            <p:cNvSpPr txBox="1"/>
            <p:nvPr/>
          </p:nvSpPr>
          <p:spPr>
            <a:xfrm>
              <a:off x="3331198" y="5916544"/>
              <a:ext cx="2860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intensity beams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Connettore 2 24"/>
            <p:cNvCxnSpPr>
              <a:stCxn id="10" idx="2"/>
              <a:endCxn id="7" idx="0"/>
            </p:cNvCxnSpPr>
            <p:nvPr/>
          </p:nvCxnSpPr>
          <p:spPr bwMode="auto">
            <a:xfrm>
              <a:off x="4755438" y="5353142"/>
              <a:ext cx="5848" cy="563402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864192586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8147003" y="6530305"/>
            <a:ext cx="33522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ICDA3,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Lisbon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27/05/2019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8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307050"/>
            <a:ext cx="12191999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– Steady Modality</a:t>
            </a:r>
            <a:endParaRPr lang="en-US" sz="36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12"/>
          <p:cNvSpPr txBox="1"/>
          <p:nvPr/>
        </p:nvSpPr>
        <p:spPr>
          <a:xfrm>
            <a:off x="4692831" y="1046127"/>
            <a:ext cx="2806339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lang="it-IT" sz="4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aging</a:t>
            </a:r>
            <a:endParaRPr lang="it-IT" sz="4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5098909" y="2496341"/>
            <a:ext cx="1995983" cy="3687560"/>
            <a:chOff x="5092207" y="2498986"/>
            <a:chExt cx="1995983" cy="3687560"/>
          </a:xfrm>
        </p:grpSpPr>
        <p:sp>
          <p:nvSpPr>
            <p:cNvPr id="29" name="CasellaDiTesto 13"/>
            <p:cNvSpPr txBox="1"/>
            <p:nvPr/>
          </p:nvSpPr>
          <p:spPr>
            <a:xfrm>
              <a:off x="5653446" y="2498986"/>
              <a:ext cx="873502" cy="523220"/>
            </a:xfrm>
            <a:prstGeom prst="rect">
              <a:avLst/>
            </a:prstGeom>
            <a:solidFill>
              <a:srgbClr val="F7FD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800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LET</a:t>
              </a:r>
              <a:endParaRPr lang="it-IT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10"/>
            <p:cNvGrpSpPr/>
            <p:nvPr/>
          </p:nvGrpSpPr>
          <p:grpSpPr>
            <a:xfrm>
              <a:off x="5092207" y="3065169"/>
              <a:ext cx="1995983" cy="3121377"/>
              <a:chOff x="2585150" y="3266819"/>
              <a:chExt cx="1995983" cy="3121377"/>
            </a:xfrm>
          </p:grpSpPr>
          <p:sp>
            <p:nvSpPr>
              <p:cNvPr id="35" name="Flowchart: Magnetic Disk 9"/>
              <p:cNvSpPr/>
              <p:nvPr/>
            </p:nvSpPr>
            <p:spPr>
              <a:xfrm>
                <a:off x="2611278" y="3266819"/>
                <a:ext cx="1950721" cy="3121377"/>
              </a:xfrm>
              <a:prstGeom prst="flowChartMagneticDisk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5150" y="4233291"/>
                <a:ext cx="1995983" cy="1874230"/>
              </a:xfrm>
              <a:prstGeom prst="rect">
                <a:avLst/>
              </a:prstGeom>
            </p:spPr>
          </p:pic>
        </p:grpSp>
      </p:grpSp>
      <p:grpSp>
        <p:nvGrpSpPr>
          <p:cNvPr id="104" name="Group 103"/>
          <p:cNvGrpSpPr/>
          <p:nvPr/>
        </p:nvGrpSpPr>
        <p:grpSpPr>
          <a:xfrm>
            <a:off x="9552000" y="2426368"/>
            <a:ext cx="2296507" cy="3827507"/>
            <a:chOff x="9032309" y="2501840"/>
            <a:chExt cx="2296507" cy="3827507"/>
          </a:xfrm>
        </p:grpSpPr>
        <p:sp>
          <p:nvSpPr>
            <p:cNvPr id="31" name="CasellaDiTesto 14"/>
            <p:cNvSpPr txBox="1"/>
            <p:nvPr/>
          </p:nvSpPr>
          <p:spPr>
            <a:xfrm>
              <a:off x="9079328" y="2501840"/>
              <a:ext cx="2138000" cy="523220"/>
            </a:xfrm>
            <a:prstGeom prst="rect">
              <a:avLst/>
            </a:prstGeom>
            <a:solidFill>
              <a:srgbClr val="F7FD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800" dirty="0" err="1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Counting</a:t>
              </a:r>
              <a:r>
                <a:rPr lang="it-IT" sz="2800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rate</a:t>
              </a:r>
              <a:endParaRPr lang="it-IT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" name="Gruppo 20"/>
            <p:cNvGrpSpPr/>
            <p:nvPr/>
          </p:nvGrpSpPr>
          <p:grpSpPr>
            <a:xfrm>
              <a:off x="9032309" y="3065169"/>
              <a:ext cx="2296507" cy="3264178"/>
              <a:chOff x="8048859" y="3266819"/>
              <a:chExt cx="2296507" cy="3264178"/>
            </a:xfrm>
          </p:grpSpPr>
          <p:grpSp>
            <p:nvGrpSpPr>
              <p:cNvPr id="38" name="Group 31"/>
              <p:cNvGrpSpPr/>
              <p:nvPr/>
            </p:nvGrpSpPr>
            <p:grpSpPr>
              <a:xfrm>
                <a:off x="8189518" y="3266819"/>
                <a:ext cx="1966121" cy="3130141"/>
                <a:chOff x="8223838" y="2854115"/>
                <a:chExt cx="1966121" cy="3130141"/>
              </a:xfrm>
            </p:grpSpPr>
            <p:sp>
              <p:nvSpPr>
                <p:cNvPr id="62" name="Flowchart: Magnetic Disk 11"/>
                <p:cNvSpPr/>
                <p:nvPr/>
              </p:nvSpPr>
              <p:spPr>
                <a:xfrm>
                  <a:off x="8223838" y="2854115"/>
                  <a:ext cx="1950721" cy="3121377"/>
                </a:xfrm>
                <a:prstGeom prst="flowChartMagneticDisk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3" name="Group 18"/>
                <p:cNvGrpSpPr/>
                <p:nvPr/>
              </p:nvGrpSpPr>
              <p:grpSpPr>
                <a:xfrm>
                  <a:off x="8340505" y="4453665"/>
                  <a:ext cx="1664145" cy="384280"/>
                  <a:chOff x="3848381" y="3064274"/>
                  <a:chExt cx="4495238" cy="907168"/>
                </a:xfrm>
              </p:grpSpPr>
              <p:pic>
                <p:nvPicPr>
                  <p:cNvPr id="76" name="Picture 14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8692" b="33182"/>
                  <a:stretch/>
                </p:blipFill>
                <p:spPr>
                  <a:xfrm>
                    <a:off x="3848381" y="3064274"/>
                    <a:ext cx="4495238" cy="907168"/>
                  </a:xfrm>
                  <a:prstGeom prst="rect">
                    <a:avLst/>
                  </a:prstGeom>
                </p:spPr>
              </p:pic>
              <p:cxnSp>
                <p:nvCxnSpPr>
                  <p:cNvPr id="77" name="Straight Connector 16"/>
                  <p:cNvCxnSpPr/>
                  <p:nvPr/>
                </p:nvCxnSpPr>
                <p:spPr>
                  <a:xfrm flipV="1">
                    <a:off x="3857897" y="3552770"/>
                    <a:ext cx="4320187" cy="327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Group 19"/>
                <p:cNvGrpSpPr/>
                <p:nvPr/>
              </p:nvGrpSpPr>
              <p:grpSpPr>
                <a:xfrm rot="1528823">
                  <a:off x="8525814" y="4683633"/>
                  <a:ext cx="1664145" cy="384280"/>
                  <a:chOff x="3848381" y="3064274"/>
                  <a:chExt cx="4495238" cy="907168"/>
                </a:xfrm>
              </p:grpSpPr>
              <p:pic>
                <p:nvPicPr>
                  <p:cNvPr id="74" name="Picture 20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8692" b="33182"/>
                  <a:stretch/>
                </p:blipFill>
                <p:spPr>
                  <a:xfrm>
                    <a:off x="3848381" y="3064274"/>
                    <a:ext cx="4495238" cy="907168"/>
                  </a:xfrm>
                  <a:prstGeom prst="rect">
                    <a:avLst/>
                  </a:prstGeom>
                </p:spPr>
              </p:pic>
              <p:cxnSp>
                <p:nvCxnSpPr>
                  <p:cNvPr id="75" name="Straight Connector 21"/>
                  <p:cNvCxnSpPr/>
                  <p:nvPr/>
                </p:nvCxnSpPr>
                <p:spPr>
                  <a:xfrm flipV="1">
                    <a:off x="3857897" y="3552770"/>
                    <a:ext cx="4320187" cy="327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Group 22"/>
                <p:cNvGrpSpPr/>
                <p:nvPr/>
              </p:nvGrpSpPr>
              <p:grpSpPr>
                <a:xfrm rot="7074385">
                  <a:off x="8539561" y="4427779"/>
                  <a:ext cx="1664145" cy="384280"/>
                  <a:chOff x="3848381" y="3064274"/>
                  <a:chExt cx="4495238" cy="907168"/>
                </a:xfrm>
              </p:grpSpPr>
              <p:pic>
                <p:nvPicPr>
                  <p:cNvPr id="72" name="Picture 23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8692" b="33182"/>
                  <a:stretch/>
                </p:blipFill>
                <p:spPr>
                  <a:xfrm>
                    <a:off x="3848381" y="3064274"/>
                    <a:ext cx="4495238" cy="907168"/>
                  </a:xfrm>
                  <a:prstGeom prst="rect">
                    <a:avLst/>
                  </a:prstGeom>
                </p:spPr>
              </p:pic>
              <p:cxnSp>
                <p:nvCxnSpPr>
                  <p:cNvPr id="73" name="Straight Connector 24"/>
                  <p:cNvCxnSpPr/>
                  <p:nvPr/>
                </p:nvCxnSpPr>
                <p:spPr>
                  <a:xfrm flipV="1">
                    <a:off x="3857897" y="3552770"/>
                    <a:ext cx="4320187" cy="327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25"/>
                <p:cNvGrpSpPr/>
                <p:nvPr/>
              </p:nvGrpSpPr>
              <p:grpSpPr>
                <a:xfrm rot="1190095">
                  <a:off x="8357584" y="3980710"/>
                  <a:ext cx="1664145" cy="384280"/>
                  <a:chOff x="3848381" y="3064274"/>
                  <a:chExt cx="4495238" cy="907168"/>
                </a:xfrm>
              </p:grpSpPr>
              <p:pic>
                <p:nvPicPr>
                  <p:cNvPr id="70" name="Picture 26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8692" b="33182"/>
                  <a:stretch/>
                </p:blipFill>
                <p:spPr>
                  <a:xfrm>
                    <a:off x="3848381" y="3064274"/>
                    <a:ext cx="4495238" cy="907168"/>
                  </a:xfrm>
                  <a:prstGeom prst="rect">
                    <a:avLst/>
                  </a:prstGeom>
                </p:spPr>
              </p:pic>
              <p:cxnSp>
                <p:nvCxnSpPr>
                  <p:cNvPr id="71" name="Straight Connector 27"/>
                  <p:cNvCxnSpPr/>
                  <p:nvPr/>
                </p:nvCxnSpPr>
                <p:spPr>
                  <a:xfrm flipV="1">
                    <a:off x="3857897" y="3552770"/>
                    <a:ext cx="4320187" cy="327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" name="Group 28"/>
                <p:cNvGrpSpPr/>
                <p:nvPr/>
              </p:nvGrpSpPr>
              <p:grpSpPr>
                <a:xfrm rot="18842344">
                  <a:off x="8488952" y="4960044"/>
                  <a:ext cx="1664145" cy="384280"/>
                  <a:chOff x="3848381" y="3064274"/>
                  <a:chExt cx="4495238" cy="907168"/>
                </a:xfrm>
              </p:grpSpPr>
              <p:pic>
                <p:nvPicPr>
                  <p:cNvPr id="68" name="Picture 29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8692" b="33182"/>
                  <a:stretch/>
                </p:blipFill>
                <p:spPr>
                  <a:xfrm>
                    <a:off x="3848381" y="3064274"/>
                    <a:ext cx="4495238" cy="907168"/>
                  </a:xfrm>
                  <a:prstGeom prst="rect">
                    <a:avLst/>
                  </a:prstGeom>
                </p:spPr>
              </p:pic>
              <p:cxnSp>
                <p:nvCxnSpPr>
                  <p:cNvPr id="69" name="Straight Connector 30"/>
                  <p:cNvCxnSpPr/>
                  <p:nvPr/>
                </p:nvCxnSpPr>
                <p:spPr>
                  <a:xfrm flipV="1">
                    <a:off x="3857897" y="3552770"/>
                    <a:ext cx="4320187" cy="327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39" name="Picture 2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692" b="33182"/>
              <a:stretch/>
            </p:blipFill>
            <p:spPr>
              <a:xfrm rot="18842344">
                <a:off x="8049488" y="4830055"/>
                <a:ext cx="1664145" cy="384280"/>
              </a:xfrm>
              <a:prstGeom prst="rect">
                <a:avLst/>
              </a:prstGeom>
            </p:spPr>
          </p:pic>
          <p:cxnSp>
            <p:nvCxnSpPr>
              <p:cNvPr id="40" name="Straight Connector 30"/>
              <p:cNvCxnSpPr/>
              <p:nvPr/>
            </p:nvCxnSpPr>
            <p:spPr>
              <a:xfrm rot="18842344" flipV="1">
                <a:off x="8072497" y="5053214"/>
                <a:ext cx="1599341" cy="13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2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692" b="33182"/>
              <a:stretch/>
            </p:blipFill>
            <p:spPr>
              <a:xfrm rot="1443767">
                <a:off x="8204854" y="5518262"/>
                <a:ext cx="1664145" cy="384280"/>
              </a:xfrm>
              <a:prstGeom prst="rect">
                <a:avLst/>
              </a:prstGeom>
            </p:spPr>
          </p:pic>
          <p:cxnSp>
            <p:nvCxnSpPr>
              <p:cNvPr id="42" name="Straight Connector 30"/>
              <p:cNvCxnSpPr/>
              <p:nvPr/>
            </p:nvCxnSpPr>
            <p:spPr>
              <a:xfrm rot="1443767" flipV="1">
                <a:off x="8227862" y="5741422"/>
                <a:ext cx="1599341" cy="13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2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692" b="33182"/>
              <a:stretch/>
            </p:blipFill>
            <p:spPr>
              <a:xfrm rot="18842344">
                <a:off x="8699079" y="5506785"/>
                <a:ext cx="1664145" cy="384280"/>
              </a:xfrm>
              <a:prstGeom prst="rect">
                <a:avLst/>
              </a:prstGeom>
            </p:spPr>
          </p:pic>
          <p:cxnSp>
            <p:nvCxnSpPr>
              <p:cNvPr id="44" name="Straight Connector 30"/>
              <p:cNvCxnSpPr/>
              <p:nvPr/>
            </p:nvCxnSpPr>
            <p:spPr>
              <a:xfrm rot="18842344" flipV="1">
                <a:off x="8722087" y="5729945"/>
                <a:ext cx="1599341" cy="13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2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692" b="33182"/>
              <a:stretch/>
            </p:blipFill>
            <p:spPr>
              <a:xfrm rot="20504823">
                <a:off x="8139338" y="5269371"/>
                <a:ext cx="1664145" cy="384280"/>
              </a:xfrm>
              <a:prstGeom prst="rect">
                <a:avLst/>
              </a:prstGeom>
            </p:spPr>
          </p:pic>
          <p:cxnSp>
            <p:nvCxnSpPr>
              <p:cNvPr id="46" name="Straight Connector 30"/>
              <p:cNvCxnSpPr/>
              <p:nvPr/>
            </p:nvCxnSpPr>
            <p:spPr>
              <a:xfrm rot="20504823" flipV="1">
                <a:off x="8162346" y="5492531"/>
                <a:ext cx="1599341" cy="13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po 30"/>
              <p:cNvGrpSpPr/>
              <p:nvPr/>
            </p:nvGrpSpPr>
            <p:grpSpPr>
              <a:xfrm>
                <a:off x="8048859" y="4539606"/>
                <a:ext cx="1664145" cy="384280"/>
                <a:chOff x="8168155" y="4284760"/>
                <a:chExt cx="1664145" cy="384280"/>
              </a:xfrm>
            </p:grpSpPr>
            <p:pic>
              <p:nvPicPr>
                <p:cNvPr id="60" name="Picture 2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8692" b="33182"/>
                <a:stretch/>
              </p:blipFill>
              <p:spPr>
                <a:xfrm rot="19180661">
                  <a:off x="8168155" y="4284760"/>
                  <a:ext cx="1664145" cy="384280"/>
                </a:xfrm>
                <a:prstGeom prst="rect">
                  <a:avLst/>
                </a:prstGeom>
              </p:spPr>
            </p:pic>
            <p:cxnSp>
              <p:nvCxnSpPr>
                <p:cNvPr id="61" name="Straight Connector 30"/>
                <p:cNvCxnSpPr/>
                <p:nvPr/>
              </p:nvCxnSpPr>
              <p:spPr>
                <a:xfrm rot="19180661" flipV="1">
                  <a:off x="8191163" y="4507920"/>
                  <a:ext cx="1599341" cy="13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uppo 31"/>
              <p:cNvGrpSpPr/>
              <p:nvPr/>
            </p:nvGrpSpPr>
            <p:grpSpPr>
              <a:xfrm>
                <a:off x="8163435" y="5213723"/>
                <a:ext cx="1664145" cy="384280"/>
                <a:chOff x="8168155" y="4284760"/>
                <a:chExt cx="1664145" cy="384280"/>
              </a:xfrm>
            </p:grpSpPr>
            <p:pic>
              <p:nvPicPr>
                <p:cNvPr id="58" name="Picture 2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8692" b="33182"/>
                <a:stretch/>
              </p:blipFill>
              <p:spPr>
                <a:xfrm rot="19180661">
                  <a:off x="8168155" y="4284760"/>
                  <a:ext cx="1664145" cy="384280"/>
                </a:xfrm>
                <a:prstGeom prst="rect">
                  <a:avLst/>
                </a:prstGeom>
              </p:spPr>
            </p:pic>
            <p:cxnSp>
              <p:nvCxnSpPr>
                <p:cNvPr id="59" name="Straight Connector 30"/>
                <p:cNvCxnSpPr/>
                <p:nvPr/>
              </p:nvCxnSpPr>
              <p:spPr>
                <a:xfrm rot="19180661" flipV="1">
                  <a:off x="8191163" y="4507920"/>
                  <a:ext cx="1599341" cy="13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uppo 32"/>
              <p:cNvGrpSpPr/>
              <p:nvPr/>
            </p:nvGrpSpPr>
            <p:grpSpPr>
              <a:xfrm rot="5781243">
                <a:off x="8106843" y="4881469"/>
                <a:ext cx="1664145" cy="384280"/>
                <a:chOff x="8168155" y="4284760"/>
                <a:chExt cx="1664145" cy="384280"/>
              </a:xfrm>
            </p:grpSpPr>
            <p:pic>
              <p:nvPicPr>
                <p:cNvPr id="56" name="Picture 2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8692" b="33182"/>
                <a:stretch/>
              </p:blipFill>
              <p:spPr>
                <a:xfrm rot="19180661">
                  <a:off x="8168155" y="4284760"/>
                  <a:ext cx="1664145" cy="384280"/>
                </a:xfrm>
                <a:prstGeom prst="rect">
                  <a:avLst/>
                </a:prstGeom>
              </p:spPr>
            </p:pic>
            <p:cxnSp>
              <p:nvCxnSpPr>
                <p:cNvPr id="57" name="Straight Connector 30"/>
                <p:cNvCxnSpPr/>
                <p:nvPr/>
              </p:nvCxnSpPr>
              <p:spPr>
                <a:xfrm rot="19180661" flipV="1">
                  <a:off x="8191163" y="4507920"/>
                  <a:ext cx="1599341" cy="13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uppo 33"/>
              <p:cNvGrpSpPr/>
              <p:nvPr/>
            </p:nvGrpSpPr>
            <p:grpSpPr>
              <a:xfrm rot="10264378">
                <a:off x="8681221" y="4960022"/>
                <a:ext cx="1664145" cy="384280"/>
                <a:chOff x="8168155" y="4284760"/>
                <a:chExt cx="1664145" cy="384280"/>
              </a:xfrm>
            </p:grpSpPr>
            <p:pic>
              <p:nvPicPr>
                <p:cNvPr id="54" name="Picture 2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8692" b="33182"/>
                <a:stretch/>
              </p:blipFill>
              <p:spPr>
                <a:xfrm rot="19180661">
                  <a:off x="8168155" y="4284760"/>
                  <a:ext cx="1664145" cy="384280"/>
                </a:xfrm>
                <a:prstGeom prst="rect">
                  <a:avLst/>
                </a:prstGeom>
              </p:spPr>
            </p:pic>
            <p:cxnSp>
              <p:nvCxnSpPr>
                <p:cNvPr id="55" name="Straight Connector 30"/>
                <p:cNvCxnSpPr/>
                <p:nvPr/>
              </p:nvCxnSpPr>
              <p:spPr>
                <a:xfrm rot="19180661" flipV="1">
                  <a:off x="8191163" y="4507920"/>
                  <a:ext cx="1599341" cy="13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uppo 34"/>
              <p:cNvGrpSpPr/>
              <p:nvPr/>
            </p:nvGrpSpPr>
            <p:grpSpPr>
              <a:xfrm rot="9498966">
                <a:off x="8139338" y="4901751"/>
                <a:ext cx="1664145" cy="384280"/>
                <a:chOff x="8168155" y="4284760"/>
                <a:chExt cx="1664145" cy="384280"/>
              </a:xfrm>
            </p:grpSpPr>
            <p:pic>
              <p:nvPicPr>
                <p:cNvPr id="52" name="Picture 2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8692" b="33182"/>
                <a:stretch/>
              </p:blipFill>
              <p:spPr>
                <a:xfrm rot="19180661">
                  <a:off x="8168155" y="4284760"/>
                  <a:ext cx="1664145" cy="384280"/>
                </a:xfrm>
                <a:prstGeom prst="rect">
                  <a:avLst/>
                </a:prstGeom>
              </p:spPr>
            </p:pic>
            <p:cxnSp>
              <p:nvCxnSpPr>
                <p:cNvPr id="53" name="Straight Connector 30"/>
                <p:cNvCxnSpPr/>
                <p:nvPr/>
              </p:nvCxnSpPr>
              <p:spPr>
                <a:xfrm rot="19180661" flipV="1">
                  <a:off x="8191163" y="4507920"/>
                  <a:ext cx="1599341" cy="13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1" name="Straight Arrow Connector 10"/>
          <p:cNvCxnSpPr>
            <a:stCxn id="27" idx="2"/>
            <a:endCxn id="29" idx="0"/>
          </p:cNvCxnSpPr>
          <p:nvPr/>
        </p:nvCxnSpPr>
        <p:spPr bwMode="auto">
          <a:xfrm>
            <a:off x="6096001" y="1877124"/>
            <a:ext cx="898" cy="619217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27" idx="2"/>
            <a:endCxn id="31" idx="0"/>
          </p:cNvCxnSpPr>
          <p:nvPr/>
        </p:nvCxnSpPr>
        <p:spPr bwMode="auto">
          <a:xfrm>
            <a:off x="6096001" y="1877124"/>
            <a:ext cx="4572018" cy="54924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Chart 77"/>
          <p:cNvGraphicFramePr/>
          <p:nvPr>
            <p:extLst>
              <p:ext uri="{D42A27DB-BD31-4B8C-83A1-F6EECF244321}">
                <p14:modId xmlns:p14="http://schemas.microsoft.com/office/powerpoint/2010/main" val="223774377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8147003" y="6530305"/>
            <a:ext cx="33522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ICDA3,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Lisbon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27/05/2019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96000" y="2459126"/>
            <a:ext cx="1964851" cy="3761991"/>
            <a:chOff x="696000" y="2367327"/>
            <a:chExt cx="1964851" cy="3761991"/>
          </a:xfrm>
        </p:grpSpPr>
        <p:grpSp>
          <p:nvGrpSpPr>
            <p:cNvPr id="18" name="Group 17"/>
            <p:cNvGrpSpPr/>
            <p:nvPr/>
          </p:nvGrpSpPr>
          <p:grpSpPr>
            <a:xfrm>
              <a:off x="696000" y="2367327"/>
              <a:ext cx="1964851" cy="3761991"/>
              <a:chOff x="1673442" y="2348277"/>
              <a:chExt cx="1964851" cy="376199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673442" y="2348277"/>
                <a:ext cx="1964851" cy="3761991"/>
                <a:chOff x="507072" y="2467955"/>
                <a:chExt cx="1950721" cy="3687560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507072" y="2467955"/>
                  <a:ext cx="1950721" cy="3687560"/>
                  <a:chOff x="5118335" y="2498986"/>
                  <a:chExt cx="1950721" cy="3687560"/>
                </a:xfrm>
              </p:grpSpPr>
              <p:sp>
                <p:nvSpPr>
                  <p:cNvPr id="83" name="CasellaDiTesto 13"/>
                  <p:cNvSpPr txBox="1"/>
                  <p:nvPr/>
                </p:nvSpPr>
                <p:spPr>
                  <a:xfrm>
                    <a:off x="5653445" y="2498986"/>
                    <a:ext cx="963387" cy="523220"/>
                  </a:xfrm>
                  <a:prstGeom prst="rect">
                    <a:avLst/>
                  </a:prstGeom>
                  <a:solidFill>
                    <a:srgbClr val="F7FDFF"/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28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Time</a:t>
                    </a:r>
                    <a:endParaRPr lang="it-IT" sz="2800" dirty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Flowchart: Magnetic Disk 9"/>
                  <p:cNvSpPr/>
                  <p:nvPr/>
                </p:nvSpPr>
                <p:spPr>
                  <a:xfrm>
                    <a:off x="5118335" y="3065169"/>
                    <a:ext cx="1950721" cy="3121377"/>
                  </a:xfrm>
                  <a:prstGeom prst="flowChartMagneticDisk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8287" y="4119706"/>
                  <a:ext cx="1727565" cy="1727565"/>
                </a:xfrm>
                <a:prstGeom prst="rect">
                  <a:avLst/>
                </a:prstGeom>
              </p:spPr>
            </p:pic>
          </p:grpSp>
          <p:sp>
            <p:nvSpPr>
              <p:cNvPr id="14" name="Freeform 13"/>
              <p:cNvSpPr/>
              <p:nvPr/>
            </p:nvSpPr>
            <p:spPr bwMode="auto">
              <a:xfrm>
                <a:off x="1743075" y="3962400"/>
                <a:ext cx="1181100" cy="1885950"/>
              </a:xfrm>
              <a:custGeom>
                <a:avLst/>
                <a:gdLst>
                  <a:gd name="connsiteX0" fmla="*/ 690563 w 1181100"/>
                  <a:gd name="connsiteY0" fmla="*/ 204788 h 1885950"/>
                  <a:gd name="connsiteX1" fmla="*/ 533400 w 1181100"/>
                  <a:gd name="connsiteY1" fmla="*/ 266700 h 1885950"/>
                  <a:gd name="connsiteX2" fmla="*/ 419100 w 1181100"/>
                  <a:gd name="connsiteY2" fmla="*/ 357188 h 1885950"/>
                  <a:gd name="connsiteX3" fmla="*/ 323850 w 1181100"/>
                  <a:gd name="connsiteY3" fmla="*/ 447675 h 1885950"/>
                  <a:gd name="connsiteX4" fmla="*/ 209550 w 1181100"/>
                  <a:gd name="connsiteY4" fmla="*/ 638175 h 1885950"/>
                  <a:gd name="connsiteX5" fmla="*/ 161925 w 1181100"/>
                  <a:gd name="connsiteY5" fmla="*/ 762000 h 1885950"/>
                  <a:gd name="connsiteX6" fmla="*/ 133350 w 1181100"/>
                  <a:gd name="connsiteY6" fmla="*/ 1028700 h 1885950"/>
                  <a:gd name="connsiteX7" fmla="*/ 180975 w 1181100"/>
                  <a:gd name="connsiteY7" fmla="*/ 1266825 h 1885950"/>
                  <a:gd name="connsiteX8" fmla="*/ 304800 w 1181100"/>
                  <a:gd name="connsiteY8" fmla="*/ 1481138 h 1885950"/>
                  <a:gd name="connsiteX9" fmla="*/ 414338 w 1181100"/>
                  <a:gd name="connsiteY9" fmla="*/ 1595438 h 1885950"/>
                  <a:gd name="connsiteX10" fmla="*/ 514350 w 1181100"/>
                  <a:gd name="connsiteY10" fmla="*/ 1676400 h 1885950"/>
                  <a:gd name="connsiteX11" fmla="*/ 609600 w 1181100"/>
                  <a:gd name="connsiteY11" fmla="*/ 1719263 h 1885950"/>
                  <a:gd name="connsiteX12" fmla="*/ 785813 w 1181100"/>
                  <a:gd name="connsiteY12" fmla="*/ 1781175 h 1885950"/>
                  <a:gd name="connsiteX13" fmla="*/ 1038225 w 1181100"/>
                  <a:gd name="connsiteY13" fmla="*/ 1790700 h 1885950"/>
                  <a:gd name="connsiteX14" fmla="*/ 1166813 w 1181100"/>
                  <a:gd name="connsiteY14" fmla="*/ 1757363 h 1885950"/>
                  <a:gd name="connsiteX15" fmla="*/ 1181100 w 1181100"/>
                  <a:gd name="connsiteY15" fmla="*/ 1833563 h 1885950"/>
                  <a:gd name="connsiteX16" fmla="*/ 114300 w 1181100"/>
                  <a:gd name="connsiteY16" fmla="*/ 1885950 h 1885950"/>
                  <a:gd name="connsiteX17" fmla="*/ 0 w 1181100"/>
                  <a:gd name="connsiteY17" fmla="*/ 1776413 h 1885950"/>
                  <a:gd name="connsiteX18" fmla="*/ 14288 w 1181100"/>
                  <a:gd name="connsiteY18" fmla="*/ 0 h 1885950"/>
                  <a:gd name="connsiteX19" fmla="*/ 914400 w 1181100"/>
                  <a:gd name="connsiteY19" fmla="*/ 90488 h 1885950"/>
                  <a:gd name="connsiteX20" fmla="*/ 690563 w 1181100"/>
                  <a:gd name="connsiteY20" fmla="*/ 204788 h 188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1100" h="1885950">
                    <a:moveTo>
                      <a:pt x="690563" y="204788"/>
                    </a:moveTo>
                    <a:lnTo>
                      <a:pt x="533400" y="266700"/>
                    </a:lnTo>
                    <a:lnTo>
                      <a:pt x="419100" y="357188"/>
                    </a:lnTo>
                    <a:lnTo>
                      <a:pt x="323850" y="447675"/>
                    </a:lnTo>
                    <a:lnTo>
                      <a:pt x="209550" y="638175"/>
                    </a:lnTo>
                    <a:lnTo>
                      <a:pt x="161925" y="762000"/>
                    </a:lnTo>
                    <a:lnTo>
                      <a:pt x="133350" y="1028700"/>
                    </a:lnTo>
                    <a:lnTo>
                      <a:pt x="180975" y="1266825"/>
                    </a:lnTo>
                    <a:lnTo>
                      <a:pt x="304800" y="1481138"/>
                    </a:lnTo>
                    <a:lnTo>
                      <a:pt x="414338" y="1595438"/>
                    </a:lnTo>
                    <a:lnTo>
                      <a:pt x="514350" y="1676400"/>
                    </a:lnTo>
                    <a:lnTo>
                      <a:pt x="609600" y="1719263"/>
                    </a:lnTo>
                    <a:lnTo>
                      <a:pt x="785813" y="1781175"/>
                    </a:lnTo>
                    <a:lnTo>
                      <a:pt x="1038225" y="1790700"/>
                    </a:lnTo>
                    <a:lnTo>
                      <a:pt x="1166813" y="1757363"/>
                    </a:lnTo>
                    <a:lnTo>
                      <a:pt x="1181100" y="1833563"/>
                    </a:lnTo>
                    <a:lnTo>
                      <a:pt x="114300" y="1885950"/>
                    </a:lnTo>
                    <a:lnTo>
                      <a:pt x="0" y="1776413"/>
                    </a:lnTo>
                    <a:lnTo>
                      <a:pt x="14288" y="0"/>
                    </a:lnTo>
                    <a:lnTo>
                      <a:pt x="914400" y="90488"/>
                    </a:lnTo>
                    <a:lnTo>
                      <a:pt x="690563" y="204788"/>
                    </a:lnTo>
                    <a:close/>
                  </a:path>
                </a:pathLst>
              </a:custGeom>
              <a:solidFill>
                <a:srgbClr val="EEF9FF"/>
              </a:solidFill>
              <a:ln w="12700" cap="flat" cmpd="sng" algn="ctr">
                <a:solidFill>
                  <a:srgbClr val="EEF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2" name="Freeform 21"/>
            <p:cNvSpPr/>
            <p:nvPr/>
          </p:nvSpPr>
          <p:spPr bwMode="auto">
            <a:xfrm>
              <a:off x="1482725" y="3984625"/>
              <a:ext cx="1079500" cy="1885950"/>
            </a:xfrm>
            <a:custGeom>
              <a:avLst/>
              <a:gdLst>
                <a:gd name="connsiteX0" fmla="*/ 0 w 1079500"/>
                <a:gd name="connsiteY0" fmla="*/ 193675 h 1885950"/>
                <a:gd name="connsiteX1" fmla="*/ 130175 w 1079500"/>
                <a:gd name="connsiteY1" fmla="*/ 168275 h 1885950"/>
                <a:gd name="connsiteX2" fmla="*/ 209550 w 1079500"/>
                <a:gd name="connsiteY2" fmla="*/ 165100 h 1885950"/>
                <a:gd name="connsiteX3" fmla="*/ 314325 w 1079500"/>
                <a:gd name="connsiteY3" fmla="*/ 165100 h 1885950"/>
                <a:gd name="connsiteX4" fmla="*/ 406400 w 1079500"/>
                <a:gd name="connsiteY4" fmla="*/ 184150 h 1885950"/>
                <a:gd name="connsiteX5" fmla="*/ 498475 w 1079500"/>
                <a:gd name="connsiteY5" fmla="*/ 215900 h 1885950"/>
                <a:gd name="connsiteX6" fmla="*/ 587375 w 1079500"/>
                <a:gd name="connsiteY6" fmla="*/ 247650 h 1885950"/>
                <a:gd name="connsiteX7" fmla="*/ 644525 w 1079500"/>
                <a:gd name="connsiteY7" fmla="*/ 285750 h 1885950"/>
                <a:gd name="connsiteX8" fmla="*/ 730250 w 1079500"/>
                <a:gd name="connsiteY8" fmla="*/ 349250 h 1885950"/>
                <a:gd name="connsiteX9" fmla="*/ 777875 w 1079500"/>
                <a:gd name="connsiteY9" fmla="*/ 377825 h 1885950"/>
                <a:gd name="connsiteX10" fmla="*/ 835025 w 1079500"/>
                <a:gd name="connsiteY10" fmla="*/ 454025 h 1885950"/>
                <a:gd name="connsiteX11" fmla="*/ 908050 w 1079500"/>
                <a:gd name="connsiteY11" fmla="*/ 549275 h 1885950"/>
                <a:gd name="connsiteX12" fmla="*/ 977900 w 1079500"/>
                <a:gd name="connsiteY12" fmla="*/ 688975 h 1885950"/>
                <a:gd name="connsiteX13" fmla="*/ 1016000 w 1079500"/>
                <a:gd name="connsiteY13" fmla="*/ 819150 h 1885950"/>
                <a:gd name="connsiteX14" fmla="*/ 1031875 w 1079500"/>
                <a:gd name="connsiteY14" fmla="*/ 1003300 h 1885950"/>
                <a:gd name="connsiteX15" fmla="*/ 1006475 w 1079500"/>
                <a:gd name="connsiteY15" fmla="*/ 1165225 h 1885950"/>
                <a:gd name="connsiteX16" fmla="*/ 952500 w 1079500"/>
                <a:gd name="connsiteY16" fmla="*/ 1333500 h 1885950"/>
                <a:gd name="connsiteX17" fmla="*/ 869950 w 1079500"/>
                <a:gd name="connsiteY17" fmla="*/ 1466850 h 1885950"/>
                <a:gd name="connsiteX18" fmla="*/ 781050 w 1079500"/>
                <a:gd name="connsiteY18" fmla="*/ 1568450 h 1885950"/>
                <a:gd name="connsiteX19" fmla="*/ 688975 w 1079500"/>
                <a:gd name="connsiteY19" fmla="*/ 1641475 h 1885950"/>
                <a:gd name="connsiteX20" fmla="*/ 590550 w 1079500"/>
                <a:gd name="connsiteY20" fmla="*/ 1708150 h 1885950"/>
                <a:gd name="connsiteX21" fmla="*/ 495300 w 1079500"/>
                <a:gd name="connsiteY21" fmla="*/ 1743075 h 1885950"/>
                <a:gd name="connsiteX22" fmla="*/ 425450 w 1079500"/>
                <a:gd name="connsiteY22" fmla="*/ 1765300 h 1885950"/>
                <a:gd name="connsiteX23" fmla="*/ 431800 w 1079500"/>
                <a:gd name="connsiteY23" fmla="*/ 1838325 h 1885950"/>
                <a:gd name="connsiteX24" fmla="*/ 911225 w 1079500"/>
                <a:gd name="connsiteY24" fmla="*/ 1885950 h 1885950"/>
                <a:gd name="connsiteX25" fmla="*/ 1044575 w 1079500"/>
                <a:gd name="connsiteY25" fmla="*/ 1838325 h 1885950"/>
                <a:gd name="connsiteX26" fmla="*/ 1079500 w 1079500"/>
                <a:gd name="connsiteY26" fmla="*/ 1816100 h 1885950"/>
                <a:gd name="connsiteX27" fmla="*/ 1073150 w 1079500"/>
                <a:gd name="connsiteY27" fmla="*/ 0 h 1885950"/>
                <a:gd name="connsiteX28" fmla="*/ 15875 w 1079500"/>
                <a:gd name="connsiteY28" fmla="*/ 60325 h 1885950"/>
                <a:gd name="connsiteX29" fmla="*/ 0 w 1079500"/>
                <a:gd name="connsiteY29" fmla="*/ 193675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9500" h="1885950">
                  <a:moveTo>
                    <a:pt x="0" y="193675"/>
                  </a:moveTo>
                  <a:lnTo>
                    <a:pt x="130175" y="168275"/>
                  </a:lnTo>
                  <a:lnTo>
                    <a:pt x="209550" y="165100"/>
                  </a:lnTo>
                  <a:lnTo>
                    <a:pt x="314325" y="165100"/>
                  </a:lnTo>
                  <a:lnTo>
                    <a:pt x="406400" y="184150"/>
                  </a:lnTo>
                  <a:lnTo>
                    <a:pt x="498475" y="215900"/>
                  </a:lnTo>
                  <a:lnTo>
                    <a:pt x="587375" y="247650"/>
                  </a:lnTo>
                  <a:lnTo>
                    <a:pt x="644525" y="285750"/>
                  </a:lnTo>
                  <a:lnTo>
                    <a:pt x="730250" y="349250"/>
                  </a:lnTo>
                  <a:lnTo>
                    <a:pt x="777875" y="377825"/>
                  </a:lnTo>
                  <a:lnTo>
                    <a:pt x="835025" y="454025"/>
                  </a:lnTo>
                  <a:lnTo>
                    <a:pt x="908050" y="549275"/>
                  </a:lnTo>
                  <a:lnTo>
                    <a:pt x="977900" y="688975"/>
                  </a:lnTo>
                  <a:lnTo>
                    <a:pt x="1016000" y="819150"/>
                  </a:lnTo>
                  <a:lnTo>
                    <a:pt x="1031875" y="1003300"/>
                  </a:lnTo>
                  <a:lnTo>
                    <a:pt x="1006475" y="1165225"/>
                  </a:lnTo>
                  <a:lnTo>
                    <a:pt x="952500" y="1333500"/>
                  </a:lnTo>
                  <a:lnTo>
                    <a:pt x="869950" y="1466850"/>
                  </a:lnTo>
                  <a:lnTo>
                    <a:pt x="781050" y="1568450"/>
                  </a:lnTo>
                  <a:lnTo>
                    <a:pt x="688975" y="1641475"/>
                  </a:lnTo>
                  <a:lnTo>
                    <a:pt x="590550" y="1708150"/>
                  </a:lnTo>
                  <a:lnTo>
                    <a:pt x="495300" y="1743075"/>
                  </a:lnTo>
                  <a:lnTo>
                    <a:pt x="425450" y="1765300"/>
                  </a:lnTo>
                  <a:lnTo>
                    <a:pt x="431800" y="1838325"/>
                  </a:lnTo>
                  <a:lnTo>
                    <a:pt x="911225" y="1885950"/>
                  </a:lnTo>
                  <a:lnTo>
                    <a:pt x="1044575" y="1838325"/>
                  </a:lnTo>
                  <a:lnTo>
                    <a:pt x="1079500" y="1816100"/>
                  </a:lnTo>
                  <a:cubicBezTo>
                    <a:pt x="1077383" y="1210733"/>
                    <a:pt x="1075267" y="605367"/>
                    <a:pt x="1073150" y="0"/>
                  </a:cubicBezTo>
                  <a:lnTo>
                    <a:pt x="15875" y="60325"/>
                  </a:lnTo>
                  <a:lnTo>
                    <a:pt x="0" y="193675"/>
                  </a:lnTo>
                  <a:close/>
                </a:path>
              </a:pathLst>
            </a:custGeom>
            <a:solidFill>
              <a:srgbClr val="EEF9FF"/>
            </a:solidFill>
            <a:ln w="12700" cap="flat" cmpd="sng" algn="ctr">
              <a:solidFill>
                <a:srgbClr val="EEF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94" name="Straight Arrow Connector 93"/>
          <p:cNvCxnSpPr>
            <a:stCxn id="27" idx="2"/>
            <a:endCxn id="83" idx="0"/>
          </p:cNvCxnSpPr>
          <p:nvPr/>
        </p:nvCxnSpPr>
        <p:spPr bwMode="auto">
          <a:xfrm flipH="1">
            <a:off x="1720169" y="1877124"/>
            <a:ext cx="4375832" cy="58200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56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98064"/>
            <a:ext cx="12191999" cy="802387"/>
          </a:xfrm>
        </p:spPr>
        <p:txBody>
          <a:bodyPr/>
          <a:lstStyle/>
          <a:p>
            <a:r>
              <a:rPr lang="en-US" sz="6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Characterization at 1µm</a:t>
            </a:r>
            <a:endParaRPr lang="en-US" sz="6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2191999" cy="50292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Gas-steady modality feasibility study in different radiation fields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45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2016713"/>
            <a:ext cx="5483655" cy="4186843"/>
            <a:chOff x="0" y="2154363"/>
            <a:chExt cx="5483655" cy="41868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154363"/>
              <a:ext cx="5483655" cy="418684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7038" y="6029676"/>
              <a:ext cx="139652" cy="31153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709484" y="2067358"/>
            <a:ext cx="5391303" cy="4193519"/>
            <a:chOff x="6709484" y="2205008"/>
            <a:chExt cx="5391303" cy="4193519"/>
          </a:xfrm>
        </p:grpSpPr>
        <p:pic>
          <p:nvPicPr>
            <p:cNvPr id="4" name="Immagin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484" y="2205008"/>
              <a:ext cx="5391303" cy="41361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9659" y="6112777"/>
              <a:ext cx="2438400" cy="285750"/>
            </a:xfrm>
            <a:prstGeom prst="rect">
              <a:avLst/>
            </a:prstGeom>
          </p:spPr>
        </p:pic>
      </p:grpSp>
      <p:sp>
        <p:nvSpPr>
          <p:cNvPr id="8" name="Freccia circolare in giù 1"/>
          <p:cNvSpPr/>
          <p:nvPr/>
        </p:nvSpPr>
        <p:spPr bwMode="auto">
          <a:xfrm>
            <a:off x="4594578" y="1573569"/>
            <a:ext cx="3597102" cy="564108"/>
          </a:xfrm>
          <a:prstGeom prst="curvedDownArrow">
            <a:avLst>
              <a:gd name="adj1" fmla="val 29315"/>
              <a:gd name="adj2" fmla="val 80769"/>
              <a:gd name="adj3" fmla="val 4008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2"/>
          <p:cNvSpPr txBox="1"/>
          <p:nvPr/>
        </p:nvSpPr>
        <p:spPr>
          <a:xfrm>
            <a:off x="5235290" y="1587382"/>
            <a:ext cx="2225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calibration</a:t>
            </a:r>
            <a:endParaRPr lang="it-IT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307050"/>
            <a:ext cx="12202633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 rays radiation field</a:t>
            </a:r>
            <a:endParaRPr lang="en-US" sz="36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12"/>
          <p:cNvSpPr txBox="1"/>
          <p:nvPr/>
        </p:nvSpPr>
        <p:spPr>
          <a:xfrm>
            <a:off x="120000" y="936814"/>
            <a:ext cx="11952000" cy="58477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it-IT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LET-</a:t>
            </a:r>
            <a:r>
              <a:rPr lang="it-IT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it-IT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</a:p>
        </p:txBody>
      </p:sp>
      <p:cxnSp>
        <p:nvCxnSpPr>
          <p:cNvPr id="6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86" name="Immagin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t="4923" r="3612" b="1541"/>
          <a:stretch/>
        </p:blipFill>
        <p:spPr bwMode="auto">
          <a:xfrm>
            <a:off x="3348241" y="1638225"/>
            <a:ext cx="5678801" cy="4684627"/>
          </a:xfrm>
          <a:prstGeom prst="rect">
            <a:avLst/>
          </a:prstGeom>
          <a:solidFill>
            <a:srgbClr val="FFFFFF"/>
          </a:solidFill>
          <a:ln w="76200">
            <a:solidFill>
              <a:srgbClr val="00517E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55" name="Slide Number Placeholder 155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643153920"/>
              </p:ext>
            </p:extLst>
          </p:nvPr>
        </p:nvGraphicFramePr>
        <p:xfrm>
          <a:off x="11412000" y="126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147003" y="6530305"/>
            <a:ext cx="33522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ICDA3,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Lisbon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27/05/2019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22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33002" y="1816081"/>
            <a:ext cx="5203996" cy="4000267"/>
            <a:chOff x="633002" y="1904569"/>
            <a:chExt cx="5203996" cy="4000267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0" t="18500" r="16869" b="4380"/>
            <a:stretch/>
          </p:blipFill>
          <p:spPr>
            <a:xfrm>
              <a:off x="633002" y="1904569"/>
              <a:ext cx="5203996" cy="400026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8029" y="5619086"/>
              <a:ext cx="2438400" cy="28575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308986" y="1816081"/>
            <a:ext cx="5441047" cy="4000267"/>
            <a:chOff x="6308986" y="1904569"/>
            <a:chExt cx="5441047" cy="4000267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52" t="16329" r="16869" b="7071"/>
            <a:stretch/>
          </p:blipFill>
          <p:spPr>
            <a:xfrm>
              <a:off x="6308986" y="1904569"/>
              <a:ext cx="5441047" cy="40002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53375" y="5619086"/>
              <a:ext cx="2438400" cy="285750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" y="307050"/>
            <a:ext cx="12181366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radiation field</a:t>
            </a:r>
            <a:endParaRPr lang="en-US" sz="36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9"/>
          <p:cNvSpPr txBox="1"/>
          <p:nvPr/>
        </p:nvSpPr>
        <p:spPr>
          <a:xfrm>
            <a:off x="108000" y="936000"/>
            <a:ext cx="11952000" cy="58477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r>
              <a:rPr lang="it-IT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LET-</a:t>
            </a:r>
            <a:r>
              <a:rPr lang="it-IT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it-IT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</a:p>
        </p:txBody>
      </p:sp>
      <p:sp>
        <p:nvSpPr>
          <p:cNvPr id="7" name="CasellaDiTesto 5"/>
          <p:cNvSpPr txBox="1"/>
          <p:nvPr/>
        </p:nvSpPr>
        <p:spPr>
          <a:xfrm>
            <a:off x="3333639" y="3661604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it-IT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endParaRPr lang="it-IT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14"/>
          <p:cNvSpPr txBox="1"/>
          <p:nvPr/>
        </p:nvSpPr>
        <p:spPr>
          <a:xfrm>
            <a:off x="7737428" y="3616159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it-IT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endParaRPr lang="it-IT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458" y="1643335"/>
            <a:ext cx="5989084" cy="462839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537494718"/>
              </p:ext>
            </p:extLst>
          </p:nvPr>
        </p:nvGraphicFramePr>
        <p:xfrm>
          <a:off x="11412000" y="126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147003" y="6530305"/>
            <a:ext cx="33522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ICDA3,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Lisbon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27/05/2019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41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"/>
          <p:cNvSpPr txBox="1"/>
          <p:nvPr/>
        </p:nvSpPr>
        <p:spPr>
          <a:xfrm>
            <a:off x="101977" y="936000"/>
            <a:ext cx="11952000" cy="58477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</a:t>
            </a:r>
            <a:r>
              <a:rPr lang="it-IT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LET-High Rate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" y="307050"/>
            <a:ext cx="12181366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MeV proton beam of CATANA</a:t>
            </a:r>
            <a:endParaRPr lang="en-US" sz="36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7"/>
          <p:cNvPicPr>
            <a:picLocks noChangeAspect="1"/>
          </p:cNvPicPr>
          <p:nvPr/>
        </p:nvPicPr>
        <p:blipFill rotWithShape="1">
          <a:blip r:embed="rId3"/>
          <a:srcRect t="5301" r="2996" b="1454"/>
          <a:stretch/>
        </p:blipFill>
        <p:spPr>
          <a:xfrm>
            <a:off x="6130104" y="2262440"/>
            <a:ext cx="6051263" cy="3785935"/>
          </a:xfrm>
          <a:prstGeom prst="rect">
            <a:avLst/>
          </a:prstGeom>
        </p:spPr>
      </p:pic>
      <p:pic>
        <p:nvPicPr>
          <p:cNvPr id="5" name="Immagine 6"/>
          <p:cNvPicPr>
            <a:picLocks noChangeAspect="1"/>
          </p:cNvPicPr>
          <p:nvPr/>
        </p:nvPicPr>
        <p:blipFill rotWithShape="1">
          <a:blip r:embed="rId4"/>
          <a:srcRect t="11947" r="1664"/>
          <a:stretch/>
        </p:blipFill>
        <p:spPr>
          <a:xfrm>
            <a:off x="-19665" y="1532559"/>
            <a:ext cx="6191865" cy="4112870"/>
          </a:xfrm>
          <a:prstGeom prst="rect">
            <a:avLst/>
          </a:prstGeom>
        </p:spPr>
      </p:pic>
      <p:sp>
        <p:nvSpPr>
          <p:cNvPr id="6" name="CasellaDiTesto 8"/>
          <p:cNvSpPr txBox="1"/>
          <p:nvPr/>
        </p:nvSpPr>
        <p:spPr>
          <a:xfrm>
            <a:off x="6606891" y="1727586"/>
            <a:ext cx="5349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measurement campaigns 4 months apart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68915506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47003" y="6530305"/>
            <a:ext cx="33522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ICDA3,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Lisbon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27/05/2019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02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6"/>
          <p:cNvGrpSpPr/>
          <p:nvPr/>
        </p:nvGrpSpPr>
        <p:grpSpPr>
          <a:xfrm>
            <a:off x="329407" y="929815"/>
            <a:ext cx="11493816" cy="5450447"/>
            <a:chOff x="329407" y="1006015"/>
            <a:chExt cx="11493816" cy="5450447"/>
          </a:xfrm>
        </p:grpSpPr>
        <p:grpSp>
          <p:nvGrpSpPr>
            <p:cNvPr id="4" name="Gruppo 25"/>
            <p:cNvGrpSpPr/>
            <p:nvPr/>
          </p:nvGrpSpPr>
          <p:grpSpPr>
            <a:xfrm>
              <a:off x="8488404" y="1006015"/>
              <a:ext cx="3334819" cy="5450447"/>
              <a:chOff x="8014432" y="1016811"/>
              <a:chExt cx="3334819" cy="5450447"/>
            </a:xfrm>
          </p:grpSpPr>
          <p:pic>
            <p:nvPicPr>
              <p:cNvPr id="11" name="Immagine 5"/>
              <p:cNvPicPr>
                <a:picLocks noChangeAspect="1"/>
              </p:cNvPicPr>
              <p:nvPr/>
            </p:nvPicPr>
            <p:blipFill rotWithShape="1">
              <a:blip r:embed="rId3"/>
              <a:srcRect l="861" t="4498" r="2982" b="1472"/>
              <a:stretch/>
            </p:blipFill>
            <p:spPr>
              <a:xfrm>
                <a:off x="8014432" y="3722063"/>
                <a:ext cx="3298203" cy="2745195"/>
              </a:xfrm>
              <a:prstGeom prst="rect">
                <a:avLst/>
              </a:prstGeom>
            </p:spPr>
          </p:pic>
          <p:pic>
            <p:nvPicPr>
              <p:cNvPr id="12" name="Immagine 19"/>
              <p:cNvPicPr>
                <a:picLocks noChangeAspect="1"/>
              </p:cNvPicPr>
              <p:nvPr/>
            </p:nvPicPr>
            <p:blipFill rotWithShape="1">
              <a:blip r:embed="rId4"/>
              <a:srcRect l="1086" t="4216" r="3611" b="1191"/>
              <a:stretch/>
            </p:blipFill>
            <p:spPr>
              <a:xfrm>
                <a:off x="8014432" y="1016811"/>
                <a:ext cx="3334819" cy="2745195"/>
              </a:xfrm>
              <a:prstGeom prst="rect">
                <a:avLst/>
              </a:prstGeom>
            </p:spPr>
          </p:pic>
        </p:grpSp>
        <p:grpSp>
          <p:nvGrpSpPr>
            <p:cNvPr id="5" name="Gruppo 22"/>
            <p:cNvGrpSpPr/>
            <p:nvPr/>
          </p:nvGrpSpPr>
          <p:grpSpPr>
            <a:xfrm>
              <a:off x="4476000" y="1006015"/>
              <a:ext cx="3294162" cy="5438385"/>
              <a:chOff x="4257913" y="1006015"/>
              <a:chExt cx="3294162" cy="5438385"/>
            </a:xfrm>
          </p:grpSpPr>
          <p:pic>
            <p:nvPicPr>
              <p:cNvPr id="9" name="Immagine 17"/>
              <p:cNvPicPr>
                <a:picLocks noChangeAspect="1"/>
              </p:cNvPicPr>
              <p:nvPr/>
            </p:nvPicPr>
            <p:blipFill rotWithShape="1">
              <a:blip r:embed="rId5"/>
              <a:srcRect l="853" t="4599" r="2775" b="796"/>
              <a:stretch/>
            </p:blipFill>
            <p:spPr>
              <a:xfrm>
                <a:off x="4257913" y="3699205"/>
                <a:ext cx="3285398" cy="2745195"/>
              </a:xfrm>
              <a:prstGeom prst="rect">
                <a:avLst/>
              </a:prstGeom>
            </p:spPr>
          </p:pic>
          <p:pic>
            <p:nvPicPr>
              <p:cNvPr id="10" name="Immagine 20"/>
              <p:cNvPicPr>
                <a:picLocks noChangeAspect="1"/>
              </p:cNvPicPr>
              <p:nvPr/>
            </p:nvPicPr>
            <p:blipFill rotWithShape="1">
              <a:blip r:embed="rId6"/>
              <a:srcRect l="1096" t="4639" r="2863" b="1331"/>
              <a:stretch/>
            </p:blipFill>
            <p:spPr>
              <a:xfrm>
                <a:off x="4257913" y="1006015"/>
                <a:ext cx="3294162" cy="2745195"/>
              </a:xfrm>
              <a:prstGeom prst="rect">
                <a:avLst/>
              </a:prstGeom>
            </p:spPr>
          </p:pic>
        </p:grpSp>
        <p:grpSp>
          <p:nvGrpSpPr>
            <p:cNvPr id="6" name="Gruppo 24"/>
            <p:cNvGrpSpPr/>
            <p:nvPr/>
          </p:nvGrpSpPr>
          <p:grpSpPr>
            <a:xfrm>
              <a:off x="329407" y="1006015"/>
              <a:ext cx="3354793" cy="5449181"/>
              <a:chOff x="357356" y="1006015"/>
              <a:chExt cx="3354793" cy="5449181"/>
            </a:xfrm>
          </p:grpSpPr>
          <p:pic>
            <p:nvPicPr>
              <p:cNvPr id="7" name="Immagine 18"/>
              <p:cNvPicPr>
                <a:picLocks noChangeAspect="1"/>
              </p:cNvPicPr>
              <p:nvPr/>
            </p:nvPicPr>
            <p:blipFill rotWithShape="1">
              <a:blip r:embed="rId7"/>
              <a:srcRect l="979" t="4498" r="3217" b="1050"/>
              <a:stretch/>
            </p:blipFill>
            <p:spPr>
              <a:xfrm>
                <a:off x="357356" y="3710001"/>
                <a:ext cx="3271383" cy="2745195"/>
              </a:xfrm>
              <a:prstGeom prst="rect">
                <a:avLst/>
              </a:prstGeom>
            </p:spPr>
          </p:pic>
          <p:pic>
            <p:nvPicPr>
              <p:cNvPr id="8" name="Immagine 21"/>
              <p:cNvPicPr>
                <a:picLocks noChangeAspect="1"/>
              </p:cNvPicPr>
              <p:nvPr/>
            </p:nvPicPr>
            <p:blipFill rotWithShape="1">
              <a:blip r:embed="rId8"/>
              <a:srcRect l="971" t="4780" r="3725" b="1190"/>
              <a:stretch/>
            </p:blipFill>
            <p:spPr>
              <a:xfrm>
                <a:off x="357356" y="1006015"/>
                <a:ext cx="3354793" cy="2745195"/>
              </a:xfrm>
              <a:prstGeom prst="rect">
                <a:avLst/>
              </a:prstGeom>
            </p:spPr>
          </p:pic>
        </p:grpSp>
      </p:grpSp>
      <p:cxnSp>
        <p:nvCxnSpPr>
          <p:cNvPr id="13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" y="316575"/>
            <a:ext cx="12181366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MeV proton beam of CATANA</a:t>
            </a:r>
            <a:endParaRPr lang="en-US" sz="36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62216068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47003" y="6530305"/>
            <a:ext cx="33522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ICDA3,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Lisbon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27/05/2019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12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" y="316882"/>
            <a:ext cx="12181366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6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5335" y="1313286"/>
            <a:ext cx="7188796" cy="3039907"/>
            <a:chOff x="345335" y="1313286"/>
            <a:chExt cx="7188796" cy="3039907"/>
          </a:xfrm>
        </p:grpSpPr>
        <p:sp>
          <p:nvSpPr>
            <p:cNvPr id="4" name="TextBox 3"/>
            <p:cNvSpPr txBox="1"/>
            <p:nvPr/>
          </p:nvSpPr>
          <p:spPr>
            <a:xfrm>
              <a:off x="552091" y="2044869"/>
              <a:ext cx="6982040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stability in 4 months		 </a:t>
              </a:r>
              <a:r>
                <a:rPr lang="en-US" sz="2400" u="sng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Gas aging due to LET (&lt;100 </a:t>
              </a:r>
              <a:r>
                <a:rPr lang="en-US" sz="2400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keV</a:t>
              </a: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m)	 </a:t>
              </a:r>
              <a:r>
                <a:rPr lang="en-US" sz="2400" u="sng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ABSENT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Gas aging due to counting rate	 </a:t>
              </a:r>
              <a:r>
                <a:rPr lang="en-US" sz="2400" u="sng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ABSENT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5335" y="1313286"/>
              <a:ext cx="4222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Detector Characterization</a:t>
              </a:r>
              <a:endPara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072567483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47003" y="6530305"/>
            <a:ext cx="33522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ICDA3,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Lisbon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27/05/2019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664490" y="3030952"/>
            <a:ext cx="457200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4751473" y="3753047"/>
            <a:ext cx="441452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4314155" y="2298826"/>
            <a:ext cx="826541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146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SCK">
  <a:themeElements>
    <a:clrScheme name="SCKCEN">
      <a:dk1>
        <a:srgbClr val="000000"/>
      </a:dk1>
      <a:lt1>
        <a:srgbClr val="ABE1FF"/>
      </a:lt1>
      <a:dk2>
        <a:srgbClr val="0DA9FF"/>
      </a:dk2>
      <a:lt2>
        <a:srgbClr val="FFFFFF"/>
      </a:lt2>
      <a:accent1>
        <a:srgbClr val="00517E"/>
      </a:accent1>
      <a:accent2>
        <a:srgbClr val="007DC3"/>
      </a:accent2>
      <a:accent3>
        <a:srgbClr val="0DA9FF"/>
      </a:accent3>
      <a:accent4>
        <a:srgbClr val="69C9FF"/>
      </a:accent4>
      <a:accent5>
        <a:srgbClr val="ABE1FF"/>
      </a:accent5>
      <a:accent6>
        <a:srgbClr val="D9F1FF"/>
      </a:accent6>
      <a:hlink>
        <a:srgbClr val="007DC3"/>
      </a:hlink>
      <a:folHlink>
        <a:srgbClr val="000000"/>
      </a:folHlink>
    </a:clrScheme>
    <a:fontScheme name="SCK•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CKCEN ppt template 20180129.potx" id="{2C9AB229-2C21-4BE7-8473-F041D61EF2E4}" vid="{F60CE9FA-A255-400D-89DC-1590CEF942C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_SCK</Template>
  <TotalTime>2303</TotalTime>
  <Pages>22</Pages>
  <Words>600</Words>
  <Application>Microsoft Office PowerPoint</Application>
  <PresentationFormat>Widescreen</PresentationFormat>
  <Paragraphs>143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Cambria Math</vt:lpstr>
      <vt:lpstr>Segoe UI</vt:lpstr>
      <vt:lpstr>Symbol</vt:lpstr>
      <vt:lpstr>Times New Roman</vt:lpstr>
      <vt:lpstr>Wingdings</vt:lpstr>
      <vt:lpstr>_SCK</vt:lpstr>
      <vt:lpstr>PowerPoint Presentation</vt:lpstr>
      <vt:lpstr>PowerPoint Presentation</vt:lpstr>
      <vt:lpstr>PowerPoint Presentation</vt:lpstr>
      <vt:lpstr>Detector Characterization at 1µm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Beam Characterization at 1µm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Bianchi Anna</dc:creator>
  <cp:lastModifiedBy>Bianchi Anna</cp:lastModifiedBy>
  <cp:revision>124</cp:revision>
  <cp:lastPrinted>2019-05-24T13:36:23Z</cp:lastPrinted>
  <dcterms:created xsi:type="dcterms:W3CDTF">2019-05-13T10:17:58Z</dcterms:created>
  <dcterms:modified xsi:type="dcterms:W3CDTF">2019-05-26T14:24:17Z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/>
  </property>
</Properties>
</file>