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293" r:id="rId2"/>
    <p:sldId id="270" r:id="rId3"/>
    <p:sldId id="290" r:id="rId4"/>
    <p:sldId id="273" r:id="rId5"/>
    <p:sldId id="274" r:id="rId6"/>
    <p:sldId id="284" r:id="rId7"/>
    <p:sldId id="282" r:id="rId8"/>
    <p:sldId id="283" r:id="rId9"/>
    <p:sldId id="285" r:id="rId10"/>
    <p:sldId id="296" r:id="rId11"/>
    <p:sldId id="298" r:id="rId12"/>
    <p:sldId id="295" r:id="rId13"/>
  </p:sldIdLst>
  <p:sldSz cx="9144000" cy="6858000" type="screen4x3"/>
  <p:notesSz cx="6881813" cy="10002838"/>
  <p:defaultTextStyle>
    <a:defPPr>
      <a:defRPr lang="nl-BE"/>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85627" autoAdjust="0"/>
  </p:normalViewPr>
  <p:slideViewPr>
    <p:cSldViewPr snapToGrid="0">
      <p:cViewPr varScale="1">
        <p:scale>
          <a:sx n="72" d="100"/>
          <a:sy n="72" d="100"/>
        </p:scale>
        <p:origin x="1819"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2119" cy="501879"/>
          </a:xfrm>
          <a:prstGeom prst="rect">
            <a:avLst/>
          </a:prstGeom>
        </p:spPr>
        <p:txBody>
          <a:bodyPr vert="horz" lIns="93031" tIns="46516" rIns="93031" bIns="46516" rtlCol="0"/>
          <a:lstStyle>
            <a:lvl1pPr algn="l">
              <a:defRPr sz="1200"/>
            </a:lvl1pPr>
          </a:lstStyle>
          <a:p>
            <a:endParaRPr lang="nl-NL"/>
          </a:p>
        </p:txBody>
      </p:sp>
      <p:sp>
        <p:nvSpPr>
          <p:cNvPr id="3" name="Tijdelijke aanduiding voor datum 2"/>
          <p:cNvSpPr>
            <a:spLocks noGrp="1"/>
          </p:cNvSpPr>
          <p:nvPr>
            <p:ph type="dt" sz="quarter" idx="1"/>
          </p:nvPr>
        </p:nvSpPr>
        <p:spPr>
          <a:xfrm>
            <a:off x="3898102" y="0"/>
            <a:ext cx="2982119" cy="501879"/>
          </a:xfrm>
          <a:prstGeom prst="rect">
            <a:avLst/>
          </a:prstGeom>
        </p:spPr>
        <p:txBody>
          <a:bodyPr vert="horz" lIns="93031" tIns="46516" rIns="93031" bIns="46516" rtlCol="0"/>
          <a:lstStyle>
            <a:lvl1pPr algn="r">
              <a:defRPr sz="1200"/>
            </a:lvl1pPr>
          </a:lstStyle>
          <a:p>
            <a:fld id="{824BD7EC-C2B3-4266-8A9B-05ABF4B4D992}" type="datetimeFigureOut">
              <a:rPr lang="nl-NL" smtClean="0"/>
              <a:t>3-9-2019</a:t>
            </a:fld>
            <a:endParaRPr lang="nl-NL"/>
          </a:p>
        </p:txBody>
      </p:sp>
      <p:sp>
        <p:nvSpPr>
          <p:cNvPr id="4" name="Tijdelijke aanduiding voor voettekst 3"/>
          <p:cNvSpPr>
            <a:spLocks noGrp="1"/>
          </p:cNvSpPr>
          <p:nvPr>
            <p:ph type="ftr" sz="quarter" idx="2"/>
          </p:nvPr>
        </p:nvSpPr>
        <p:spPr>
          <a:xfrm>
            <a:off x="0" y="9500961"/>
            <a:ext cx="2982119" cy="501878"/>
          </a:xfrm>
          <a:prstGeom prst="rect">
            <a:avLst/>
          </a:prstGeom>
        </p:spPr>
        <p:txBody>
          <a:bodyPr vert="horz" lIns="93031" tIns="46516" rIns="93031" bIns="46516"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98102" y="9500961"/>
            <a:ext cx="2982119" cy="501878"/>
          </a:xfrm>
          <a:prstGeom prst="rect">
            <a:avLst/>
          </a:prstGeom>
        </p:spPr>
        <p:txBody>
          <a:bodyPr vert="horz" lIns="93031" tIns="46516" rIns="93031" bIns="46516" rtlCol="0" anchor="b"/>
          <a:lstStyle>
            <a:lvl1pPr algn="r">
              <a:defRPr sz="1200"/>
            </a:lvl1pPr>
          </a:lstStyle>
          <a:p>
            <a:fld id="{2F304AF3-586A-4A8E-B66D-4086A59BF93E}" type="slidenum">
              <a:rPr lang="nl-NL" smtClean="0"/>
              <a:t>‹nr.›</a:t>
            </a:fld>
            <a:endParaRPr lang="nl-NL"/>
          </a:p>
        </p:txBody>
      </p:sp>
    </p:spTree>
    <p:extLst>
      <p:ext uri="{BB962C8B-B14F-4D97-AF65-F5344CB8AC3E}">
        <p14:creationId xmlns:p14="http://schemas.microsoft.com/office/powerpoint/2010/main" val="1464988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1409" cy="500702"/>
          </a:xfrm>
          <a:prstGeom prst="rect">
            <a:avLst/>
          </a:prstGeom>
        </p:spPr>
        <p:txBody>
          <a:bodyPr vert="horz" lIns="93031" tIns="46516" rIns="93031" bIns="46516" rtlCol="0"/>
          <a:lstStyle>
            <a:lvl1pPr algn="l">
              <a:defRPr sz="1200"/>
            </a:lvl1pPr>
          </a:lstStyle>
          <a:p>
            <a:endParaRPr lang="nl-BE"/>
          </a:p>
        </p:txBody>
      </p:sp>
      <p:sp>
        <p:nvSpPr>
          <p:cNvPr id="3" name="Tijdelijke aanduiding voor datum 2"/>
          <p:cNvSpPr>
            <a:spLocks noGrp="1"/>
          </p:cNvSpPr>
          <p:nvPr>
            <p:ph type="dt" idx="1"/>
          </p:nvPr>
        </p:nvSpPr>
        <p:spPr>
          <a:xfrm>
            <a:off x="3898765" y="0"/>
            <a:ext cx="2981409" cy="500702"/>
          </a:xfrm>
          <a:prstGeom prst="rect">
            <a:avLst/>
          </a:prstGeom>
        </p:spPr>
        <p:txBody>
          <a:bodyPr vert="horz" lIns="93031" tIns="46516" rIns="93031" bIns="46516" rtlCol="0"/>
          <a:lstStyle>
            <a:lvl1pPr algn="r">
              <a:defRPr sz="1200"/>
            </a:lvl1pPr>
          </a:lstStyle>
          <a:p>
            <a:fld id="{23BAE022-D8BC-4F16-8855-55E82387CE7B}" type="datetimeFigureOut">
              <a:rPr lang="nl-BE" smtClean="0"/>
              <a:t>3/09/2019</a:t>
            </a:fld>
            <a:endParaRPr lang="nl-BE"/>
          </a:p>
        </p:txBody>
      </p:sp>
      <p:sp>
        <p:nvSpPr>
          <p:cNvPr id="4" name="Tijdelijke aanduiding voor dia-afbeelding 3"/>
          <p:cNvSpPr>
            <a:spLocks noGrp="1" noRot="1" noChangeAspect="1"/>
          </p:cNvSpPr>
          <p:nvPr>
            <p:ph type="sldImg" idx="2"/>
          </p:nvPr>
        </p:nvSpPr>
        <p:spPr>
          <a:xfrm>
            <a:off x="1190625" y="1250950"/>
            <a:ext cx="4500563" cy="3375025"/>
          </a:xfrm>
          <a:prstGeom prst="rect">
            <a:avLst/>
          </a:prstGeom>
          <a:noFill/>
          <a:ln w="12700">
            <a:solidFill>
              <a:prstClr val="black"/>
            </a:solidFill>
          </a:ln>
        </p:spPr>
        <p:txBody>
          <a:bodyPr vert="horz" lIns="93031" tIns="46516" rIns="93031" bIns="46516" rtlCol="0" anchor="ctr"/>
          <a:lstStyle/>
          <a:p>
            <a:endParaRPr lang="nl-BE"/>
          </a:p>
        </p:txBody>
      </p:sp>
      <p:sp>
        <p:nvSpPr>
          <p:cNvPr id="5" name="Tijdelijke aanduiding voor notities 4"/>
          <p:cNvSpPr>
            <a:spLocks noGrp="1"/>
          </p:cNvSpPr>
          <p:nvPr>
            <p:ph type="body" sz="quarter" idx="3"/>
          </p:nvPr>
        </p:nvSpPr>
        <p:spPr>
          <a:xfrm>
            <a:off x="688018" y="4813457"/>
            <a:ext cx="5505778" cy="3938427"/>
          </a:xfrm>
          <a:prstGeom prst="rect">
            <a:avLst/>
          </a:prstGeom>
        </p:spPr>
        <p:txBody>
          <a:bodyPr vert="horz" lIns="93031" tIns="46516" rIns="93031" bIns="46516"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502136"/>
            <a:ext cx="2981409" cy="500702"/>
          </a:xfrm>
          <a:prstGeom prst="rect">
            <a:avLst/>
          </a:prstGeom>
        </p:spPr>
        <p:txBody>
          <a:bodyPr vert="horz" lIns="93031" tIns="46516" rIns="93031" bIns="46516"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98765" y="9502136"/>
            <a:ext cx="2981409" cy="500702"/>
          </a:xfrm>
          <a:prstGeom prst="rect">
            <a:avLst/>
          </a:prstGeom>
        </p:spPr>
        <p:txBody>
          <a:bodyPr vert="horz" lIns="93031" tIns="46516" rIns="93031" bIns="46516" rtlCol="0" anchor="b"/>
          <a:lstStyle>
            <a:lvl1pPr algn="r">
              <a:defRPr sz="1200"/>
            </a:lvl1pPr>
          </a:lstStyle>
          <a:p>
            <a:fld id="{2A651D3D-7D03-4F3D-8838-6D29962431D6}" type="slidenum">
              <a:rPr lang="nl-BE" smtClean="0"/>
              <a:t>‹nr.›</a:t>
            </a:fld>
            <a:endParaRPr lang="nl-BE"/>
          </a:p>
        </p:txBody>
      </p:sp>
    </p:spTree>
    <p:extLst>
      <p:ext uri="{BB962C8B-B14F-4D97-AF65-F5344CB8AC3E}">
        <p14:creationId xmlns:p14="http://schemas.microsoft.com/office/powerpoint/2010/main" val="2265974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smtClean="0"/>
              <a:t>Despite the business</a:t>
            </a:r>
            <a:r>
              <a:rPr lang="en-US" baseline="0" dirty="0" smtClean="0"/>
              <a:t> case for diversity in mainstream organizational literature, ethnic organizational inequality persists</a:t>
            </a:r>
          </a:p>
          <a:p>
            <a:r>
              <a:rPr lang="en-US" baseline="0" dirty="0" smtClean="0"/>
              <a:t>In critical organization studies, there are generally two explanations to be found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While both emphasize</a:t>
            </a:r>
            <a:r>
              <a:rPr lang="en-US" baseline="0" dirty="0" smtClean="0"/>
              <a:t> the role of compliance of the ethnic </a:t>
            </a:r>
            <a:r>
              <a:rPr lang="en-US" baseline="0" dirty="0" err="1" smtClean="0"/>
              <a:t>minoiryt</a:t>
            </a:r>
            <a:r>
              <a:rPr lang="en-US" baseline="0" dirty="0" smtClean="0"/>
              <a:t> worker in the employment relationship, they differ on the relation between compliance and ethnicity. </a:t>
            </a:r>
          </a:p>
          <a:p>
            <a:endParaRPr lang="en-US" dirty="0" smtClean="0"/>
          </a:p>
          <a:p>
            <a:pPr marL="171450" indent="-171450">
              <a:buFont typeface="Wingdings" panose="05000000000000000000" pitchFamily="2" charset="2"/>
              <a:buChar char="à"/>
            </a:pPr>
            <a:r>
              <a:rPr lang="en-US" baseline="0" dirty="0" smtClean="0">
                <a:sym typeface="Wingdings" panose="05000000000000000000" pitchFamily="2" charset="2"/>
              </a:rPr>
              <a:t>Ethnicity is instrumental </a:t>
            </a:r>
          </a:p>
          <a:p>
            <a:pPr marL="171450" indent="-171450">
              <a:buFont typeface="Wingdings" panose="05000000000000000000" pitchFamily="2" charset="2"/>
              <a:buChar char="à"/>
            </a:pPr>
            <a:r>
              <a:rPr lang="en-US" baseline="0" dirty="0" smtClean="0">
                <a:sym typeface="Wingdings" panose="05000000000000000000" pitchFamily="2" charset="2"/>
              </a:rPr>
              <a:t> ethnicity as deficiency, requires negotiation</a:t>
            </a:r>
          </a:p>
          <a:p>
            <a:pPr marL="171450" indent="-171450">
              <a:buFont typeface="Wingdings" panose="05000000000000000000" pitchFamily="2" charset="2"/>
              <a:buChar char="à"/>
            </a:pPr>
            <a:endParaRPr lang="en-US" baseline="0" dirty="0" smtClean="0">
              <a:sym typeface="Wingdings" panose="05000000000000000000" pitchFamily="2" charset="2"/>
            </a:endParaRPr>
          </a:p>
          <a:p>
            <a:pPr marL="171450" indent="-171450">
              <a:buFont typeface="Wingdings" panose="05000000000000000000" pitchFamily="2" charset="2"/>
              <a:buChar char="à"/>
            </a:pPr>
            <a:r>
              <a:rPr lang="en-US" baseline="0" dirty="0" smtClean="0">
                <a:sym typeface="Wingdings" panose="05000000000000000000" pitchFamily="2" charset="2"/>
              </a:rPr>
              <a:t>So different perspectives on what this compliance entails, and how it relates to ethnic inequality </a:t>
            </a:r>
          </a:p>
        </p:txBody>
      </p:sp>
      <p:sp>
        <p:nvSpPr>
          <p:cNvPr id="4" name="Tijdelijke aanduiding voor dianummer 3"/>
          <p:cNvSpPr>
            <a:spLocks noGrp="1"/>
          </p:cNvSpPr>
          <p:nvPr>
            <p:ph type="sldNum" sz="quarter" idx="10"/>
          </p:nvPr>
        </p:nvSpPr>
        <p:spPr/>
        <p:txBody>
          <a:bodyPr/>
          <a:lstStyle/>
          <a:p>
            <a:fld id="{2A651D3D-7D03-4F3D-8838-6D29962431D6}" type="slidenum">
              <a:rPr lang="nl-BE" smtClean="0"/>
              <a:t>2</a:t>
            </a:fld>
            <a:endParaRPr lang="nl-BE"/>
          </a:p>
        </p:txBody>
      </p:sp>
    </p:spTree>
    <p:extLst>
      <p:ext uri="{BB962C8B-B14F-4D97-AF65-F5344CB8AC3E}">
        <p14:creationId xmlns:p14="http://schemas.microsoft.com/office/powerpoint/2010/main" val="3446931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smtClean="0"/>
              <a:t>Mimicry = become like the colonizer, but always remain</a:t>
            </a:r>
            <a:r>
              <a:rPr lang="en-US" baseline="0" dirty="0" smtClean="0"/>
              <a:t> different, as the anti-self </a:t>
            </a:r>
          </a:p>
          <a:p>
            <a:r>
              <a:rPr lang="en-US" baseline="0" dirty="0" smtClean="0"/>
              <a:t>It inserts ambiguity, opening space of resistance to destabilize hierarchy</a:t>
            </a:r>
            <a:endParaRPr lang="en-US" dirty="0" smtClean="0"/>
          </a:p>
        </p:txBody>
      </p:sp>
      <p:sp>
        <p:nvSpPr>
          <p:cNvPr id="4" name="Tijdelijke aanduiding voor dianummer 3"/>
          <p:cNvSpPr>
            <a:spLocks noGrp="1"/>
          </p:cNvSpPr>
          <p:nvPr>
            <p:ph type="sldNum" sz="quarter" idx="10"/>
          </p:nvPr>
        </p:nvSpPr>
        <p:spPr/>
        <p:txBody>
          <a:bodyPr/>
          <a:lstStyle/>
          <a:p>
            <a:fld id="{2A651D3D-7D03-4F3D-8838-6D29962431D6}" type="slidenum">
              <a:rPr lang="nl-BE" smtClean="0"/>
              <a:t>3</a:t>
            </a:fld>
            <a:endParaRPr lang="nl-BE"/>
          </a:p>
        </p:txBody>
      </p:sp>
    </p:spTree>
    <p:extLst>
      <p:ext uri="{BB962C8B-B14F-4D97-AF65-F5344CB8AC3E}">
        <p14:creationId xmlns:p14="http://schemas.microsoft.com/office/powerpoint/2010/main" val="3268872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651D3D-7D03-4F3D-8838-6D29962431D6}" type="slidenum">
              <a:rPr lang="nl-BE" smtClean="0"/>
              <a:t>6</a:t>
            </a:fld>
            <a:endParaRPr lang="nl-BE"/>
          </a:p>
        </p:txBody>
      </p:sp>
    </p:spTree>
    <p:extLst>
      <p:ext uri="{BB962C8B-B14F-4D97-AF65-F5344CB8AC3E}">
        <p14:creationId xmlns:p14="http://schemas.microsoft.com/office/powerpoint/2010/main" val="3975428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651D3D-7D03-4F3D-8838-6D29962431D6}" type="slidenum">
              <a:rPr lang="nl-BE" smtClean="0"/>
              <a:t>7</a:t>
            </a:fld>
            <a:endParaRPr lang="nl-BE"/>
          </a:p>
        </p:txBody>
      </p:sp>
    </p:spTree>
    <p:extLst>
      <p:ext uri="{BB962C8B-B14F-4D97-AF65-F5344CB8AC3E}">
        <p14:creationId xmlns:p14="http://schemas.microsoft.com/office/powerpoint/2010/main" val="1162244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651D3D-7D03-4F3D-8838-6D29962431D6}" type="slidenum">
              <a:rPr lang="nl-BE" smtClean="0"/>
              <a:t>8</a:t>
            </a:fld>
            <a:endParaRPr lang="nl-BE"/>
          </a:p>
        </p:txBody>
      </p:sp>
    </p:spTree>
    <p:extLst>
      <p:ext uri="{BB962C8B-B14F-4D97-AF65-F5344CB8AC3E}">
        <p14:creationId xmlns:p14="http://schemas.microsoft.com/office/powerpoint/2010/main" val="769948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651D3D-7D03-4F3D-8838-6D29962431D6}" type="slidenum">
              <a:rPr lang="nl-BE" smtClean="0"/>
              <a:t>9</a:t>
            </a:fld>
            <a:endParaRPr lang="nl-BE"/>
          </a:p>
        </p:txBody>
      </p:sp>
    </p:spTree>
    <p:extLst>
      <p:ext uri="{BB962C8B-B14F-4D97-AF65-F5344CB8AC3E}">
        <p14:creationId xmlns:p14="http://schemas.microsoft.com/office/powerpoint/2010/main" val="2796101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651D3D-7D03-4F3D-8838-6D29962431D6}" type="slidenum">
              <a:rPr lang="nl-BE" smtClean="0"/>
              <a:t>10</a:t>
            </a:fld>
            <a:endParaRPr lang="nl-BE"/>
          </a:p>
        </p:txBody>
      </p:sp>
    </p:spTree>
    <p:extLst>
      <p:ext uri="{BB962C8B-B14F-4D97-AF65-F5344CB8AC3E}">
        <p14:creationId xmlns:p14="http://schemas.microsoft.com/office/powerpoint/2010/main" val="190561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A651D3D-7D03-4F3D-8838-6D29962431D6}" type="slidenum">
              <a:rPr lang="nl-BE" smtClean="0"/>
              <a:t>11</a:t>
            </a:fld>
            <a:endParaRPr lang="nl-BE"/>
          </a:p>
        </p:txBody>
      </p:sp>
    </p:spTree>
    <p:extLst>
      <p:ext uri="{BB962C8B-B14F-4D97-AF65-F5344CB8AC3E}">
        <p14:creationId xmlns:p14="http://schemas.microsoft.com/office/powerpoint/2010/main" val="1361598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4293096"/>
            <a:ext cx="6984776"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nl-BE" dirty="0"/>
          </a:p>
        </p:txBody>
      </p:sp>
      <p:sp>
        <p:nvSpPr>
          <p:cNvPr id="3" name="Subtitle 2"/>
          <p:cNvSpPr>
            <a:spLocks noGrp="1"/>
          </p:cNvSpPr>
          <p:nvPr>
            <p:ph type="subTitle" idx="1"/>
          </p:nvPr>
        </p:nvSpPr>
        <p:spPr>
          <a:xfrm>
            <a:off x="1403648" y="4941122"/>
            <a:ext cx="6984776"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dirty="0"/>
          </a:p>
        </p:txBody>
      </p:sp>
      <p:pic>
        <p:nvPicPr>
          <p:cNvPr id="6" name="Afbeelding 5" descr="bew.jpg"/>
          <p:cNvPicPr>
            <a:picLocks noChangeAspect="1"/>
          </p:cNvPicPr>
          <p:nvPr/>
        </p:nvPicPr>
        <p:blipFill rotWithShape="1">
          <a:blip r:embed="rId2" cstate="email">
            <a:extLst>
              <a:ext uri="{28A0092B-C50C-407E-A947-70E740481C1C}">
                <a14:useLocalDpi xmlns:a14="http://schemas.microsoft.com/office/drawing/2010/main" val="0"/>
              </a:ext>
            </a:extLst>
          </a:blip>
          <a:srcRect t="23232" b="8611"/>
          <a:stretch/>
        </p:blipFill>
        <p:spPr>
          <a:xfrm>
            <a:off x="0" y="1"/>
            <a:ext cx="9144000" cy="4160234"/>
          </a:xfrm>
          <a:prstGeom prst="rect">
            <a:avLst/>
          </a:prstGeom>
        </p:spPr>
      </p:pic>
      <p:pic>
        <p:nvPicPr>
          <p:cNvPr id="7" name="Afbeelding 6" descr="logo-slide-titel-zwart-bew.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7969" y="186049"/>
            <a:ext cx="8644512" cy="6485902"/>
          </a:xfrm>
          <a:prstGeom prst="rect">
            <a:avLst/>
          </a:prstGeom>
        </p:spPr>
      </p:pic>
    </p:spTree>
    <p:extLst>
      <p:ext uri="{BB962C8B-B14F-4D97-AF65-F5344CB8AC3E}">
        <p14:creationId xmlns:p14="http://schemas.microsoft.com/office/powerpoint/2010/main" val="308381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8" name="Rechthoek 7"/>
          <p:cNvSpPr/>
          <p:nvPr/>
        </p:nvSpPr>
        <p:spPr>
          <a:xfrm>
            <a:off x="0" y="0"/>
            <a:ext cx="9144000" cy="6858000"/>
          </a:xfrm>
          <a:prstGeom prst="rect">
            <a:avLst/>
          </a:prstGeom>
          <a:solidFill>
            <a:srgbClr val="0092D2"/>
          </a:solidFill>
          <a:ln>
            <a:solidFill>
              <a:srgbClr val="FFFFF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3" name="Afbeelding 2" descr="logo-slide-titel-wit-bew.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1521" y="188713"/>
            <a:ext cx="8637508" cy="6480648"/>
          </a:xfrm>
          <a:prstGeom prst="rect">
            <a:avLst/>
          </a:prstGeom>
        </p:spPr>
      </p:pic>
      <p:sp>
        <p:nvSpPr>
          <p:cNvPr id="10" name="Title 1"/>
          <p:cNvSpPr>
            <a:spLocks noGrp="1"/>
          </p:cNvSpPr>
          <p:nvPr>
            <p:ph type="ctrTitle" hasCustomPrompt="1"/>
          </p:nvPr>
        </p:nvSpPr>
        <p:spPr>
          <a:xfrm>
            <a:off x="755576" y="836712"/>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smtClean="0"/>
              <a:t>Titel</a:t>
            </a:r>
            <a:r>
              <a:rPr lang="en-US" dirty="0" smtClean="0"/>
              <a:t> </a:t>
            </a:r>
            <a:r>
              <a:rPr lang="en-US" dirty="0" err="1" smtClean="0"/>
              <a:t>tussenslide</a:t>
            </a:r>
            <a:endParaRPr lang="nl-BE" dirty="0"/>
          </a:p>
        </p:txBody>
      </p:sp>
      <p:sp>
        <p:nvSpPr>
          <p:cNvPr id="11" name="Subtitle 2"/>
          <p:cNvSpPr>
            <a:spLocks noGrp="1"/>
          </p:cNvSpPr>
          <p:nvPr>
            <p:ph type="subTitle" idx="1" hasCustomPrompt="1"/>
          </p:nvPr>
        </p:nvSpPr>
        <p:spPr>
          <a:xfrm>
            <a:off x="755576" y="1484738"/>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Ondertitel</a:t>
            </a:r>
            <a:r>
              <a:rPr lang="en-US" dirty="0" smtClean="0"/>
              <a:t> </a:t>
            </a:r>
            <a:r>
              <a:rPr lang="en-US" dirty="0" err="1" smtClean="0"/>
              <a:t>tussenslide</a:t>
            </a:r>
            <a:endParaRPr lang="nl-BE" dirty="0"/>
          </a:p>
        </p:txBody>
      </p:sp>
    </p:spTree>
    <p:extLst>
      <p:ext uri="{BB962C8B-B14F-4D97-AF65-F5344CB8AC3E}">
        <p14:creationId xmlns:p14="http://schemas.microsoft.com/office/powerpoint/2010/main" val="92608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nl-BE" dirty="0"/>
          </a:p>
        </p:txBody>
      </p:sp>
      <p:sp>
        <p:nvSpPr>
          <p:cNvPr id="3" name="Content Placeholder 2"/>
          <p:cNvSpPr>
            <a:spLocks noGrp="1"/>
          </p:cNvSpPr>
          <p:nvPr>
            <p:ph idx="1"/>
          </p:nvPr>
        </p:nvSpPr>
        <p:spPr>
          <a:xfrm>
            <a:off x="251520" y="836712"/>
            <a:ext cx="8640960" cy="5040560"/>
          </a:xfrm>
        </p:spPr>
        <p:txBody>
          <a:bodyPr/>
          <a:lstStyle>
            <a:lvl1pP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16" name="Date Placeholder 3"/>
          <p:cNvSpPr>
            <a:spLocks noGrp="1"/>
          </p:cNvSpPr>
          <p:nvPr>
            <p:ph type="dt" sz="half" idx="10"/>
          </p:nvPr>
        </p:nvSpPr>
        <p:spPr>
          <a:xfrm>
            <a:off x="3635896" y="6381328"/>
            <a:ext cx="1080120" cy="365125"/>
          </a:xfrm>
        </p:spPr>
        <p:txBody>
          <a:bodyPr/>
          <a:lstStyle>
            <a:lvl1pPr>
              <a:defRPr/>
            </a:lvl1pPr>
          </a:lstStyle>
          <a:p>
            <a:fld id="{6559652E-C199-334F-9320-471B095246A8}" type="datetime1">
              <a:rPr lang="nl-BE" smtClean="0"/>
              <a:pPr/>
              <a:t>3/09/2019</a:t>
            </a:fld>
            <a:endParaRPr lang="nl-BE" dirty="0"/>
          </a:p>
        </p:txBody>
      </p:sp>
      <p:sp>
        <p:nvSpPr>
          <p:cNvPr id="17" name="Footer Placeholder 4"/>
          <p:cNvSpPr>
            <a:spLocks noGrp="1"/>
          </p:cNvSpPr>
          <p:nvPr>
            <p:ph type="ftr" sz="quarter" idx="11"/>
          </p:nvPr>
        </p:nvSpPr>
        <p:spPr>
          <a:xfrm>
            <a:off x="4788024" y="6381328"/>
            <a:ext cx="3312368"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8172400" y="6382916"/>
            <a:ext cx="752475" cy="365125"/>
          </a:xfrm>
        </p:spPr>
        <p:txBody>
          <a:bodyPr/>
          <a:lstStyle>
            <a:lvl1pPr>
              <a:defRPr/>
            </a:lvl1pPr>
          </a:lstStyle>
          <a:p>
            <a:fld id="{BBB2625E-E22D-324D-B6D3-F6234E5E9FE9}" type="slidenum">
              <a:rPr lang="nl-BE" smtClean="0"/>
              <a:pPr/>
              <a:t>‹nr.›</a:t>
            </a:fld>
            <a:endParaRPr lang="nl-BE" dirty="0"/>
          </a:p>
        </p:txBody>
      </p:sp>
      <p:pic>
        <p:nvPicPr>
          <p:cNvPr id="4" name="Afbeelding 3" descr="logo-slide-bew.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2400" y="76200"/>
            <a:ext cx="8820912" cy="6702552"/>
          </a:xfrm>
          <a:prstGeom prst="rect">
            <a:avLst/>
          </a:prstGeom>
        </p:spPr>
      </p:pic>
    </p:spTree>
    <p:extLst>
      <p:ext uri="{BB962C8B-B14F-4D97-AF65-F5344CB8AC3E}">
        <p14:creationId xmlns:p14="http://schemas.microsoft.com/office/powerpoint/2010/main" val="132764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Afbeelding 11" descr="foto-1.jpg"/>
          <p:cNvPicPr>
            <a:picLocks noChangeAspect="1"/>
          </p:cNvPicPr>
          <p:nvPr/>
        </p:nvPicPr>
        <p:blipFill rotWithShape="1">
          <a:blip r:embed="rId2" cstate="email">
            <a:extLst>
              <a:ext uri="{28A0092B-C50C-407E-A947-70E740481C1C}">
                <a14:useLocalDpi xmlns:a14="http://schemas.microsoft.com/office/drawing/2010/main" val="0"/>
              </a:ext>
            </a:extLst>
          </a:blip>
          <a:srcRect t="7535"/>
          <a:stretch/>
        </p:blipFill>
        <p:spPr>
          <a:xfrm>
            <a:off x="0" y="0"/>
            <a:ext cx="9144000" cy="3870745"/>
          </a:xfrm>
          <a:prstGeom prst="rect">
            <a:avLst/>
          </a:prstGeom>
        </p:spPr>
      </p:pic>
      <p:pic>
        <p:nvPicPr>
          <p:cNvPr id="14" name="Afbeelding 13" descr="logo-slide-titel.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79512" y="188640"/>
            <a:ext cx="8784976" cy="6535682"/>
          </a:xfrm>
          <a:prstGeom prst="rect">
            <a:avLst/>
          </a:prstGeom>
        </p:spPr>
      </p:pic>
      <p:sp>
        <p:nvSpPr>
          <p:cNvPr id="2" name="Title 1"/>
          <p:cNvSpPr>
            <a:spLocks noGrp="1"/>
          </p:cNvSpPr>
          <p:nvPr>
            <p:ph type="ctrTitle"/>
          </p:nvPr>
        </p:nvSpPr>
        <p:spPr>
          <a:xfrm>
            <a:off x="1403648" y="4293096"/>
            <a:ext cx="6984776"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nl-BE" dirty="0"/>
          </a:p>
        </p:txBody>
      </p:sp>
      <p:sp>
        <p:nvSpPr>
          <p:cNvPr id="3" name="Subtitle 2"/>
          <p:cNvSpPr>
            <a:spLocks noGrp="1"/>
          </p:cNvSpPr>
          <p:nvPr>
            <p:ph type="subTitle" idx="1"/>
          </p:nvPr>
        </p:nvSpPr>
        <p:spPr>
          <a:xfrm>
            <a:off x="1403648" y="4941122"/>
            <a:ext cx="6984776"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dirty="0"/>
          </a:p>
        </p:txBody>
      </p:sp>
    </p:spTree>
    <p:extLst>
      <p:ext uri="{BB962C8B-B14F-4D97-AF65-F5344CB8AC3E}">
        <p14:creationId xmlns:p14="http://schemas.microsoft.com/office/powerpoint/2010/main" val="4260233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8" name="Rechthoek 7"/>
          <p:cNvSpPr/>
          <p:nvPr/>
        </p:nvSpPr>
        <p:spPr>
          <a:xfrm>
            <a:off x="0" y="0"/>
            <a:ext cx="9144000" cy="6858000"/>
          </a:xfrm>
          <a:prstGeom prst="rect">
            <a:avLst/>
          </a:prstGeom>
          <a:solidFill>
            <a:srgbClr val="C62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descr="logo-slide-titel-wit.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1520" y="224468"/>
            <a:ext cx="8640960" cy="6402670"/>
          </a:xfrm>
          <a:prstGeom prst="rect">
            <a:avLst/>
          </a:prstGeom>
        </p:spPr>
      </p:pic>
      <p:sp>
        <p:nvSpPr>
          <p:cNvPr id="10" name="Title 1"/>
          <p:cNvSpPr>
            <a:spLocks noGrp="1"/>
          </p:cNvSpPr>
          <p:nvPr>
            <p:ph type="ctrTitle" hasCustomPrompt="1"/>
          </p:nvPr>
        </p:nvSpPr>
        <p:spPr>
          <a:xfrm>
            <a:off x="755576" y="836712"/>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err="1" smtClean="0"/>
              <a:t>Titel</a:t>
            </a:r>
            <a:r>
              <a:rPr lang="en-US" dirty="0" smtClean="0"/>
              <a:t> </a:t>
            </a:r>
            <a:r>
              <a:rPr lang="en-US" dirty="0" err="1" smtClean="0"/>
              <a:t>tussenslide</a:t>
            </a:r>
            <a:endParaRPr lang="nl-BE" dirty="0"/>
          </a:p>
        </p:txBody>
      </p:sp>
      <p:sp>
        <p:nvSpPr>
          <p:cNvPr id="11" name="Subtitle 2"/>
          <p:cNvSpPr>
            <a:spLocks noGrp="1"/>
          </p:cNvSpPr>
          <p:nvPr>
            <p:ph type="subTitle" idx="1" hasCustomPrompt="1"/>
          </p:nvPr>
        </p:nvSpPr>
        <p:spPr>
          <a:xfrm>
            <a:off x="755576" y="1484738"/>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Ondertitel</a:t>
            </a:r>
            <a:r>
              <a:rPr lang="en-US" dirty="0" smtClean="0"/>
              <a:t> </a:t>
            </a:r>
            <a:r>
              <a:rPr lang="en-US" dirty="0" err="1" smtClean="0"/>
              <a:t>tussenslide</a:t>
            </a:r>
            <a:endParaRPr lang="nl-BE" dirty="0"/>
          </a:p>
        </p:txBody>
      </p:sp>
    </p:spTree>
    <p:extLst>
      <p:ext uri="{BB962C8B-B14F-4D97-AF65-F5344CB8AC3E}">
        <p14:creationId xmlns:p14="http://schemas.microsoft.com/office/powerpoint/2010/main" val="223189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Afbeelding 6" descr="logo-slide.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7000" y="76200"/>
            <a:ext cx="8869680" cy="6687312"/>
          </a:xfrm>
          <a:prstGeom prst="rect">
            <a:avLst/>
          </a:prstGeom>
        </p:spPr>
      </p:pic>
      <p:sp>
        <p:nvSpPr>
          <p:cNvPr id="2" name="Title 1"/>
          <p:cNvSpPr>
            <a:spLocks noGrp="1"/>
          </p:cNvSpPr>
          <p:nvPr>
            <p:ph type="title"/>
          </p:nvPr>
        </p:nvSpPr>
        <p:spPr>
          <a:xfrm>
            <a:off x="251520" y="188640"/>
            <a:ext cx="8640960" cy="549844"/>
          </a:xfrm>
          <a:ln>
            <a:noFill/>
          </a:ln>
        </p:spPr>
        <p:txBody>
          <a:bodyPr>
            <a:normAutofit/>
          </a:bodyPr>
          <a:lstStyle>
            <a:lvl1pPr algn="l">
              <a:defRPr sz="24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nl-BE" dirty="0"/>
          </a:p>
        </p:txBody>
      </p:sp>
      <p:sp>
        <p:nvSpPr>
          <p:cNvPr id="3" name="Content Placeholder 2"/>
          <p:cNvSpPr>
            <a:spLocks noGrp="1"/>
          </p:cNvSpPr>
          <p:nvPr>
            <p:ph idx="1"/>
          </p:nvPr>
        </p:nvSpPr>
        <p:spPr>
          <a:xfrm>
            <a:off x="251520" y="836712"/>
            <a:ext cx="8640960" cy="5040560"/>
          </a:xfrm>
        </p:spPr>
        <p:txBody>
          <a:bodyPr/>
          <a:lstStyle>
            <a:lvl1pP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16" name="Date Placeholder 3"/>
          <p:cNvSpPr>
            <a:spLocks noGrp="1"/>
          </p:cNvSpPr>
          <p:nvPr>
            <p:ph type="dt" sz="half" idx="10"/>
          </p:nvPr>
        </p:nvSpPr>
        <p:spPr>
          <a:xfrm>
            <a:off x="179512" y="6381328"/>
            <a:ext cx="2133600" cy="365125"/>
          </a:xfrm>
        </p:spPr>
        <p:txBody>
          <a:bodyPr/>
          <a:lstStyle>
            <a:lvl1pPr>
              <a:defRPr/>
            </a:lvl1pPr>
          </a:lstStyle>
          <a:p>
            <a:fld id="{6559652E-C199-334F-9320-471B095246A8}" type="datetime1">
              <a:rPr lang="nl-BE" smtClean="0"/>
              <a:pPr/>
              <a:t>3/09/2019</a:t>
            </a:fld>
            <a:endParaRPr lang="nl-BE" dirty="0"/>
          </a:p>
        </p:txBody>
      </p:sp>
      <p:sp>
        <p:nvSpPr>
          <p:cNvPr id="17" name="Footer Placeholder 4"/>
          <p:cNvSpPr>
            <a:spLocks noGrp="1"/>
          </p:cNvSpPr>
          <p:nvPr>
            <p:ph type="ftr" sz="quarter" idx="11"/>
          </p:nvPr>
        </p:nvSpPr>
        <p:spPr>
          <a:xfrm>
            <a:off x="2411760" y="6381328"/>
            <a:ext cx="4464496"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6948264" y="6382916"/>
            <a:ext cx="752475" cy="365125"/>
          </a:xfrm>
        </p:spPr>
        <p:txBody>
          <a:bodyPr/>
          <a:lstStyle>
            <a:lvl1pPr>
              <a:defRPr/>
            </a:lvl1pPr>
          </a:lstStyle>
          <a:p>
            <a:fld id="{BBB2625E-E22D-324D-B6D3-F6234E5E9FE9}" type="slidenum">
              <a:rPr lang="nl-BE" smtClean="0"/>
              <a:pPr/>
              <a:t>‹nr.›</a:t>
            </a:fld>
            <a:endParaRPr lang="nl-BE"/>
          </a:p>
        </p:txBody>
      </p:sp>
    </p:spTree>
    <p:extLst>
      <p:ext uri="{BB962C8B-B14F-4D97-AF65-F5344CB8AC3E}">
        <p14:creationId xmlns:p14="http://schemas.microsoft.com/office/powerpoint/2010/main" val="34605774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B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C988CC6-97EB-4A45-9195-47EF7C52919D}" type="datetime1">
              <a:rPr lang="nl-BE" smtClean="0"/>
              <a:pPr/>
              <a:t>3/09/2019</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0476D89C-E8B9-AE4E-B6DF-5DF853DAFA02}" type="slidenum">
              <a:rPr lang="nl-BE" smtClean="0"/>
              <a:pPr/>
              <a:t>‹nr.›</a:t>
            </a:fld>
            <a:endParaRPr lang="nl-BE"/>
          </a:p>
        </p:txBody>
      </p:sp>
    </p:spTree>
    <p:extLst>
      <p:ext uri="{BB962C8B-B14F-4D97-AF65-F5344CB8AC3E}">
        <p14:creationId xmlns:p14="http://schemas.microsoft.com/office/powerpoint/2010/main" val="28731049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Lst>
  <p:txStyles>
    <p:titleStyle>
      <a:lvl1pPr algn="ctr" rtl="0" eaLnBrk="1" fontAlgn="base" hangingPunct="1">
        <a:spcBef>
          <a:spcPct val="0"/>
        </a:spcBef>
        <a:spcAft>
          <a:spcPct val="0"/>
        </a:spcAft>
        <a:defRPr sz="4400" kern="1200">
          <a:solidFill>
            <a:schemeClr val="tx1"/>
          </a:solidFill>
          <a:latin typeface="+mj-lt"/>
          <a:ea typeface="ＭＳ Ｐゴシック" pitchFamily="-105" charset="-128"/>
          <a:cs typeface="ＭＳ Ｐゴシック" pitchFamily="-105"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927022" y="2027337"/>
            <a:ext cx="7662283" cy="1026594"/>
          </a:xfrm>
        </p:spPr>
        <p:txBody>
          <a:bodyPr>
            <a:normAutofit fontScale="90000"/>
          </a:bodyPr>
          <a:lstStyle/>
          <a:p>
            <a:r>
              <a:rPr lang="nl-BE" b="0" dirty="0">
                <a:latin typeface="Arial" panose="020B0604020202020204" pitchFamily="34" charset="0"/>
                <a:cs typeface="Arial" panose="020B0604020202020204" pitchFamily="34" charset="0"/>
              </a:rPr>
              <a:t/>
            </a:r>
            <a:br>
              <a:rPr lang="nl-BE" b="0" dirty="0">
                <a:latin typeface="Arial" panose="020B0604020202020204" pitchFamily="34" charset="0"/>
                <a:cs typeface="Arial" panose="020B0604020202020204" pitchFamily="34" charset="0"/>
              </a:rPr>
            </a:br>
            <a:r>
              <a:rPr lang="nl-BE" dirty="0" smtClean="0">
                <a:latin typeface="Arial" panose="020B0604020202020204" pitchFamily="34" charset="0"/>
                <a:cs typeface="Arial" panose="020B0604020202020204" pitchFamily="34" charset="0"/>
              </a:rPr>
              <a:t>The </a:t>
            </a:r>
            <a:r>
              <a:rPr lang="nl-BE" dirty="0">
                <a:latin typeface="Arial" panose="020B0604020202020204" pitchFamily="34" charset="0"/>
                <a:cs typeface="Arial" panose="020B0604020202020204" pitchFamily="34" charset="0"/>
              </a:rPr>
              <a:t>other </a:t>
            </a:r>
            <a:r>
              <a:rPr lang="nl-BE" dirty="0" err="1">
                <a:latin typeface="Arial" panose="020B0604020202020204" pitchFamily="34" charset="0"/>
                <a:cs typeface="Arial" panose="020B0604020202020204" pitchFamily="34" charset="0"/>
              </a:rPr>
              <a:t>ideal</a:t>
            </a:r>
            <a:r>
              <a:rPr lang="nl-BE" dirty="0">
                <a:latin typeface="Arial" panose="020B0604020202020204" pitchFamily="34" charset="0"/>
                <a:cs typeface="Arial" panose="020B0604020202020204" pitchFamily="34" charset="0"/>
              </a:rPr>
              <a:t> </a:t>
            </a:r>
            <a:r>
              <a:rPr lang="nl-BE" dirty="0" err="1" smtClean="0">
                <a:latin typeface="Arial" panose="020B0604020202020204" pitchFamily="34" charset="0"/>
                <a:cs typeface="Arial" panose="020B0604020202020204" pitchFamily="34" charset="0"/>
              </a:rPr>
              <a:t>worker</a:t>
            </a:r>
            <a:r>
              <a:rPr lang="nl-BE" dirty="0" smtClean="0">
                <a:latin typeface="Arial" panose="020B0604020202020204" pitchFamily="34" charset="0"/>
                <a:cs typeface="Arial" panose="020B0604020202020204" pitchFamily="34" charset="0"/>
              </a:rPr>
              <a:t>: </a:t>
            </a:r>
            <a:r>
              <a:rPr lang="nl-BE" b="0" dirty="0">
                <a:latin typeface="Arial" panose="020B0604020202020204" pitchFamily="34" charset="0"/>
                <a:cs typeface="Arial" panose="020B0604020202020204" pitchFamily="34" charset="0"/>
              </a:rPr>
              <a:t/>
            </a:r>
            <a:br>
              <a:rPr lang="nl-BE" b="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e</a:t>
            </a:r>
            <a:r>
              <a:rPr lang="en-US" sz="2700" dirty="0" smtClean="0">
                <a:latin typeface="Arial" panose="020B0604020202020204" pitchFamily="34" charset="0"/>
                <a:cs typeface="Arial" panose="020B0604020202020204" pitchFamily="34" charset="0"/>
              </a:rPr>
              <a:t>mployers</a:t>
            </a:r>
            <a:r>
              <a:rPr lang="en-US" sz="2700" dirty="0">
                <a:latin typeface="Arial" panose="020B0604020202020204" pitchFamily="34" charset="0"/>
                <a:cs typeface="Arial" panose="020B0604020202020204" pitchFamily="34" charset="0"/>
              </a:rPr>
              <a:t>’ construction </a:t>
            </a:r>
            <a:r>
              <a:rPr lang="en-US" sz="2700" dirty="0" smtClean="0">
                <a:latin typeface="Arial" panose="020B0604020202020204" pitchFamily="34" charset="0"/>
                <a:cs typeface="Arial" panose="020B0604020202020204" pitchFamily="34" charset="0"/>
              </a:rPr>
              <a:t>of compliant </a:t>
            </a:r>
            <a:r>
              <a:rPr lang="en-US" sz="2700" dirty="0">
                <a:latin typeface="Arial" panose="020B0604020202020204" pitchFamily="34" charset="0"/>
                <a:cs typeface="Arial" panose="020B0604020202020204" pitchFamily="34" charset="0"/>
              </a:rPr>
              <a:t>ethnic minority </a:t>
            </a:r>
            <a:r>
              <a:rPr lang="en-US" sz="2700" dirty="0" smtClean="0">
                <a:latin typeface="Arial" panose="020B0604020202020204" pitchFamily="34" charset="0"/>
                <a:cs typeface="Arial" panose="020B0604020202020204" pitchFamily="34" charset="0"/>
              </a:rPr>
              <a:t>workers </a:t>
            </a:r>
            <a:endParaRPr lang="nl-BE" sz="1300" dirty="0">
              <a:latin typeface="Arial" panose="020B0604020202020204" pitchFamily="34" charset="0"/>
              <a:cs typeface="Arial" panose="020B0604020202020204" pitchFamily="34" charset="0"/>
            </a:endParaRPr>
          </a:p>
        </p:txBody>
      </p:sp>
      <p:sp>
        <p:nvSpPr>
          <p:cNvPr id="7" name="Title 1"/>
          <p:cNvSpPr txBox="1">
            <a:spLocks/>
          </p:cNvSpPr>
          <p:nvPr/>
        </p:nvSpPr>
        <p:spPr bwMode="auto">
          <a:xfrm>
            <a:off x="6022898" y="4589562"/>
            <a:ext cx="2921078" cy="10265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rmAutofit fontScale="97500"/>
          </a:bodyPr>
          <a:lstStyle>
            <a:lvl1pPr algn="l" rtl="0" eaLnBrk="1" fontAlgn="base" hangingPunct="1">
              <a:spcBef>
                <a:spcPct val="0"/>
              </a:spcBef>
              <a:spcAft>
                <a:spcPct val="0"/>
              </a:spcAft>
              <a:defRPr sz="3200" b="1" kern="1200">
                <a:solidFill>
                  <a:schemeClr val="bg1"/>
                </a:solidFill>
                <a:latin typeface="Verdana" pitchFamily="34" charset="0"/>
                <a:ea typeface="Verdana" pitchFamily="34" charset="0"/>
                <a:cs typeface="Verdana" pitchFamily="34" charset="0"/>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GB" sz="1800" dirty="0" smtClean="0">
                <a:latin typeface="Arial" panose="020B0604020202020204" pitchFamily="34" charset="0"/>
                <a:cs typeface="Arial" panose="020B0604020202020204" pitchFamily="34" charset="0"/>
              </a:rPr>
              <a:t>Drs. Sandra Bogaers</a:t>
            </a:r>
          </a:p>
          <a:p>
            <a:r>
              <a:rPr lang="en-GB" sz="1800" dirty="0" err="1" smtClean="0">
                <a:latin typeface="Arial" panose="020B0604020202020204" pitchFamily="34" charset="0"/>
                <a:cs typeface="Arial" panose="020B0604020202020204" pitchFamily="34" charset="0"/>
              </a:rPr>
              <a:t>Prof.</a:t>
            </a:r>
            <a:r>
              <a:rPr lang="en-GB" sz="1800" dirty="0" smtClean="0">
                <a:latin typeface="Arial" panose="020B0604020202020204" pitchFamily="34" charset="0"/>
                <a:cs typeface="Arial" panose="020B0604020202020204" pitchFamily="34" charset="0"/>
              </a:rPr>
              <a:t> dr. Koen Van Laer</a:t>
            </a:r>
          </a:p>
          <a:p>
            <a:r>
              <a:rPr lang="en-GB" sz="1800" dirty="0" err="1" smtClean="0">
                <a:latin typeface="Arial" panose="020B0604020202020204" pitchFamily="34" charset="0"/>
                <a:cs typeface="Arial" panose="020B0604020202020204" pitchFamily="34" charset="0"/>
              </a:rPr>
              <a:t>Prof.</a:t>
            </a:r>
            <a:r>
              <a:rPr lang="en-GB" sz="1800" dirty="0" smtClean="0">
                <a:latin typeface="Arial" panose="020B0604020202020204" pitchFamily="34" charset="0"/>
                <a:cs typeface="Arial" panose="020B0604020202020204" pitchFamily="34" charset="0"/>
              </a:rPr>
              <a:t> dr. </a:t>
            </a:r>
            <a:r>
              <a:rPr lang="en-GB" sz="1800" dirty="0" err="1" smtClean="0">
                <a:latin typeface="Arial" panose="020B0604020202020204" pitchFamily="34" charset="0"/>
                <a:cs typeface="Arial" panose="020B0604020202020204" pitchFamily="34" charset="0"/>
              </a:rPr>
              <a:t>Patrizia</a:t>
            </a:r>
            <a:r>
              <a:rPr lang="en-GB" sz="1800" dirty="0" smtClean="0">
                <a:latin typeface="Arial" panose="020B0604020202020204" pitchFamily="34" charset="0"/>
                <a:cs typeface="Arial" panose="020B0604020202020204" pitchFamily="34" charset="0"/>
              </a:rPr>
              <a:t> Zanoni</a:t>
            </a:r>
            <a:endParaRPr lang="nl-B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4521433"/>
      </p:ext>
    </p:extLst>
  </p:cSld>
  <p:clrMapOvr>
    <a:masterClrMapping/>
  </p:clrMapOvr>
  <mc:AlternateContent xmlns:mc="http://schemas.openxmlformats.org/markup-compatibility/2006">
    <mc:Choice xmlns:p14="http://schemas.microsoft.com/office/powerpoint/2010/main" Requires="p14">
      <p:transition spd="slow" p14:dur="2000" advTm="1358"/>
    </mc:Choice>
    <mc:Fallback>
      <p:transition spd="slow" advTm="135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352425" y="1593397"/>
            <a:ext cx="8505825" cy="1661993"/>
          </a:xfrm>
          <a:prstGeom prst="rect">
            <a:avLst/>
          </a:prstGeom>
          <a:noFill/>
        </p:spPr>
        <p:txBody>
          <a:bodyPr wrap="square" rtlCol="0">
            <a:spAutoFit/>
          </a:bodyPr>
          <a:lstStyle/>
          <a:p>
            <a:r>
              <a:rPr lang="en-GB" sz="1600" dirty="0"/>
              <a:t>= embedded in </a:t>
            </a:r>
            <a:r>
              <a:rPr lang="en-GB" sz="1600" b="1" dirty="0">
                <a:solidFill>
                  <a:schemeClr val="accent2">
                    <a:lumMod val="50000"/>
                  </a:schemeClr>
                </a:solidFill>
                <a:latin typeface="Arial" panose="020B0604020202020204" pitchFamily="34" charset="0"/>
                <a:cs typeface="Arial" panose="020B0604020202020204" pitchFamily="34" charset="0"/>
              </a:rPr>
              <a:t>coloniality of </a:t>
            </a:r>
            <a:r>
              <a:rPr lang="en-GB" sz="1600" b="1" dirty="0" smtClean="0">
                <a:solidFill>
                  <a:schemeClr val="accent2">
                    <a:lumMod val="50000"/>
                  </a:schemeClr>
                </a:solidFill>
                <a:latin typeface="Arial" panose="020B0604020202020204" pitchFamily="34" charset="0"/>
                <a:cs typeface="Arial" panose="020B0604020202020204" pitchFamily="34" charset="0"/>
              </a:rPr>
              <a:t>power</a:t>
            </a:r>
          </a:p>
          <a:p>
            <a:endParaRPr lang="en-GB" sz="1600" dirty="0" smtClean="0"/>
          </a:p>
          <a:p>
            <a:pPr marL="742950" lvl="1" indent="-285750">
              <a:buFont typeface="Arial" panose="020B0604020202020204" pitchFamily="34" charset="0"/>
              <a:buChar char="•"/>
            </a:pPr>
            <a:r>
              <a:rPr lang="en-GB" sz="1400" dirty="0" smtClean="0"/>
              <a:t>A</a:t>
            </a:r>
            <a:r>
              <a:rPr lang="en-GB" sz="1400" dirty="0" smtClean="0"/>
              <a:t>uthorised version of otherness</a:t>
            </a:r>
          </a:p>
          <a:p>
            <a:pPr marL="742950" lvl="1" indent="-285750">
              <a:buFont typeface="Arial" panose="020B0604020202020204" pitchFamily="34" charset="0"/>
              <a:buChar char="•"/>
            </a:pPr>
            <a:r>
              <a:rPr lang="en-GB" sz="1400" dirty="0" smtClean="0"/>
              <a:t>Cultural division of labour </a:t>
            </a:r>
          </a:p>
          <a:p>
            <a:pPr marL="742950" lvl="1" indent="-285750">
              <a:buFont typeface="Arial" panose="020B0604020202020204" pitchFamily="34" charset="0"/>
              <a:buChar char="•"/>
            </a:pPr>
            <a:r>
              <a:rPr lang="en-GB" sz="1400" dirty="0" smtClean="0"/>
              <a:t>Continuous repetition of differences </a:t>
            </a:r>
          </a:p>
          <a:p>
            <a:pPr marL="742950" lvl="1" indent="-285750">
              <a:buFont typeface="Arial" panose="020B0604020202020204" pitchFamily="34" charset="0"/>
              <a:buChar char="•"/>
            </a:pPr>
            <a:r>
              <a:rPr lang="en-GB" sz="1400" dirty="0" smtClean="0"/>
              <a:t>Disallowing empowerment &amp; agency</a:t>
            </a:r>
          </a:p>
          <a:p>
            <a:pPr lvl="1"/>
            <a:endParaRPr lang="en-GB" sz="1400" b="1" dirty="0" smtClean="0"/>
          </a:p>
        </p:txBody>
      </p:sp>
      <p:sp>
        <p:nvSpPr>
          <p:cNvPr id="4" name="Rechthoek 3"/>
          <p:cNvSpPr/>
          <p:nvPr/>
        </p:nvSpPr>
        <p:spPr>
          <a:xfrm>
            <a:off x="184845" y="102915"/>
            <a:ext cx="8759130" cy="54984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latin typeface="Verdana" panose="020B0604030504040204" pitchFamily="34" charset="0"/>
                <a:ea typeface="Verdana" panose="020B0604030504040204" pitchFamily="34" charset="0"/>
                <a:cs typeface="Verdana" panose="020B0604030504040204" pitchFamily="34" charset="0"/>
              </a:rPr>
              <a:t>Findings and discussion</a:t>
            </a:r>
            <a:endParaRPr lang="nl-BE" sz="20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Rechthoek 5"/>
          <p:cNvSpPr/>
          <p:nvPr/>
        </p:nvSpPr>
        <p:spPr>
          <a:xfrm>
            <a:off x="352425" y="3418499"/>
            <a:ext cx="7881257" cy="830997"/>
          </a:xfrm>
          <a:prstGeom prst="rect">
            <a:avLst/>
          </a:prstGeom>
        </p:spPr>
        <p:txBody>
          <a:bodyPr wrap="square">
            <a:spAutoFit/>
          </a:bodyPr>
          <a:lstStyle/>
          <a:p>
            <a:pPr>
              <a:lnSpc>
                <a:spcPct val="150000"/>
              </a:lnSpc>
            </a:pPr>
            <a:r>
              <a:rPr lang="en-GB" sz="1600" dirty="0" smtClean="0"/>
              <a:t>~ </a:t>
            </a:r>
            <a:r>
              <a:rPr lang="en-GB" sz="1600" b="1" dirty="0" smtClean="0">
                <a:solidFill>
                  <a:schemeClr val="accent2">
                    <a:lumMod val="50000"/>
                  </a:schemeClr>
                </a:solidFill>
              </a:rPr>
              <a:t>ambivalence</a:t>
            </a:r>
            <a:r>
              <a:rPr lang="en-GB" sz="1600" dirty="0" smtClean="0"/>
              <a:t> of ethnic minority = desire for a revised Other </a:t>
            </a:r>
          </a:p>
          <a:p>
            <a:pPr algn="ctr">
              <a:lnSpc>
                <a:spcPct val="150000"/>
              </a:lnSpc>
            </a:pPr>
            <a:r>
              <a:rPr lang="en-GB" sz="1600" i="1" dirty="0" smtClean="0"/>
              <a:t>“</a:t>
            </a:r>
            <a:r>
              <a:rPr lang="en-GB" sz="1600" i="1" dirty="0"/>
              <a:t>almost the same, but not quite” </a:t>
            </a:r>
            <a:r>
              <a:rPr lang="en-GB" sz="1200" dirty="0"/>
              <a:t>–</a:t>
            </a:r>
            <a:r>
              <a:rPr lang="en-GB" sz="1600" i="1" dirty="0"/>
              <a:t> </a:t>
            </a:r>
            <a:r>
              <a:rPr lang="en-GB" sz="1200" dirty="0"/>
              <a:t>Bhabha, </a:t>
            </a:r>
            <a:r>
              <a:rPr lang="en-GB" sz="1200" dirty="0" smtClean="0"/>
              <a:t>1994:86</a:t>
            </a:r>
            <a:r>
              <a:rPr lang="en-GB" sz="1600" dirty="0" smtClean="0"/>
              <a:t> </a:t>
            </a:r>
            <a:endParaRPr lang="nl-BE" sz="1600" dirty="0"/>
          </a:p>
        </p:txBody>
      </p:sp>
      <p:sp>
        <p:nvSpPr>
          <p:cNvPr id="10" name="Rechthoek 9"/>
          <p:cNvSpPr/>
          <p:nvPr/>
        </p:nvSpPr>
        <p:spPr>
          <a:xfrm>
            <a:off x="17977" y="4628048"/>
            <a:ext cx="7975933" cy="830997"/>
          </a:xfrm>
          <a:prstGeom prst="rect">
            <a:avLst/>
          </a:prstGeom>
        </p:spPr>
        <p:txBody>
          <a:bodyPr wrap="square">
            <a:spAutoFit/>
          </a:bodyPr>
          <a:lstStyle/>
          <a:p>
            <a:pPr algn="ctr">
              <a:lnSpc>
                <a:spcPct val="150000"/>
              </a:lnSpc>
            </a:pPr>
            <a:r>
              <a:rPr lang="en-GB" sz="1600" dirty="0"/>
              <a:t>e</a:t>
            </a:r>
            <a:r>
              <a:rPr lang="en-GB" sz="1600" dirty="0" smtClean="0"/>
              <a:t>qually construction of the ethnic majority </a:t>
            </a:r>
            <a:r>
              <a:rPr lang="nl-BE" sz="1600" dirty="0" smtClean="0"/>
              <a:t> </a:t>
            </a:r>
          </a:p>
          <a:p>
            <a:pPr algn="ctr">
              <a:lnSpc>
                <a:spcPct val="150000"/>
              </a:lnSpc>
            </a:pPr>
            <a:r>
              <a:rPr lang="nl-BE" sz="1600" i="1" dirty="0" smtClean="0"/>
              <a:t>“</a:t>
            </a:r>
            <a:r>
              <a:rPr lang="nl-BE" sz="1600" i="1" dirty="0" err="1" smtClean="0"/>
              <a:t>be</a:t>
            </a:r>
            <a:r>
              <a:rPr lang="nl-BE" sz="1600" i="1" dirty="0" smtClean="0"/>
              <a:t> the </a:t>
            </a:r>
            <a:r>
              <a:rPr lang="nl-BE" sz="1600" i="1" dirty="0" err="1" smtClean="0"/>
              <a:t>father</a:t>
            </a:r>
            <a:r>
              <a:rPr lang="nl-BE" sz="1600" i="1" dirty="0" smtClean="0"/>
              <a:t> </a:t>
            </a:r>
            <a:r>
              <a:rPr lang="nl-BE" sz="1600" i="1" dirty="0" err="1" smtClean="0"/>
              <a:t>and</a:t>
            </a:r>
            <a:r>
              <a:rPr lang="nl-BE" sz="1600" i="1" dirty="0" smtClean="0"/>
              <a:t> the </a:t>
            </a:r>
            <a:r>
              <a:rPr lang="nl-BE" sz="1600" i="1" dirty="0" err="1" smtClean="0"/>
              <a:t>oppressor</a:t>
            </a:r>
            <a:r>
              <a:rPr lang="nl-BE" sz="1600" i="1" dirty="0" smtClean="0"/>
              <a:t>”</a:t>
            </a:r>
            <a:r>
              <a:rPr lang="nl-BE" sz="1200" dirty="0" smtClean="0"/>
              <a:t>- Bhabha, 1994: 95</a:t>
            </a:r>
            <a:endParaRPr lang="nl-BE" sz="1200" dirty="0"/>
          </a:p>
        </p:txBody>
      </p:sp>
      <p:sp>
        <p:nvSpPr>
          <p:cNvPr id="12" name="Rechthoek 11"/>
          <p:cNvSpPr/>
          <p:nvPr/>
        </p:nvSpPr>
        <p:spPr>
          <a:xfrm>
            <a:off x="-130629" y="839481"/>
            <a:ext cx="7195457" cy="646331"/>
          </a:xfrm>
          <a:prstGeom prst="rect">
            <a:avLst/>
          </a:prstGeom>
        </p:spPr>
        <p:txBody>
          <a:bodyPr wrap="square">
            <a:spAutoFit/>
          </a:bodyPr>
          <a:lstStyle/>
          <a:p>
            <a:pPr algn="ctr"/>
            <a:r>
              <a:rPr lang="en-GB" b="1" dirty="0"/>
              <a:t>Construction of the compliant ethnic minority </a:t>
            </a:r>
            <a:r>
              <a:rPr lang="en-GB" b="1" dirty="0" smtClean="0"/>
              <a:t>worker …</a:t>
            </a:r>
            <a:endParaRPr lang="en-GB" b="1" dirty="0"/>
          </a:p>
          <a:p>
            <a:pPr algn="ctr"/>
            <a:r>
              <a:rPr lang="en-GB" dirty="0"/>
              <a:t> </a:t>
            </a:r>
            <a:endParaRPr lang="en-GB" b="1" dirty="0">
              <a:solidFill>
                <a:schemeClr val="accent2">
                  <a:lumMod val="50000"/>
                </a:schemeClr>
              </a:solidFill>
              <a:latin typeface="Arial" panose="020B0604020202020204" pitchFamily="34" charset="0"/>
              <a:cs typeface="Arial" panose="020B0604020202020204" pitchFamily="34" charset="0"/>
            </a:endParaRPr>
          </a:p>
        </p:txBody>
      </p:sp>
      <p:sp>
        <p:nvSpPr>
          <p:cNvPr id="13" name="Pijl-omlaag 12"/>
          <p:cNvSpPr/>
          <p:nvPr/>
        </p:nvSpPr>
        <p:spPr>
          <a:xfrm>
            <a:off x="3897087" y="4332514"/>
            <a:ext cx="217714" cy="295534"/>
          </a:xfrm>
          <a:prstGeom prst="down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4" name="Rechthoek 13"/>
          <p:cNvSpPr/>
          <p:nvPr/>
        </p:nvSpPr>
        <p:spPr>
          <a:xfrm>
            <a:off x="564711" y="5546509"/>
            <a:ext cx="8081251" cy="416140"/>
          </a:xfrm>
          <a:prstGeom prst="rect">
            <a:avLst/>
          </a:prstGeom>
        </p:spPr>
        <p:txBody>
          <a:bodyPr wrap="none">
            <a:spAutoFit/>
          </a:bodyPr>
          <a:lstStyle/>
          <a:p>
            <a:pPr>
              <a:lnSpc>
                <a:spcPct val="150000"/>
              </a:lnSpc>
            </a:pPr>
            <a:r>
              <a:rPr lang="nl-BE" sz="1600" b="1" dirty="0" smtClean="0">
                <a:solidFill>
                  <a:schemeClr val="accent2">
                    <a:lumMod val="50000"/>
                  </a:schemeClr>
                </a:solidFill>
                <a:sym typeface="Wingdings" panose="05000000000000000000" pitchFamily="2" charset="2"/>
              </a:rPr>
              <a:t> </a:t>
            </a:r>
            <a:r>
              <a:rPr lang="nl-BE" sz="1600" b="1" dirty="0" err="1" smtClean="0">
                <a:solidFill>
                  <a:schemeClr val="accent2">
                    <a:lumMod val="50000"/>
                  </a:schemeClr>
                </a:solidFill>
                <a:sym typeface="Wingdings" panose="05000000000000000000" pitchFamily="2" charset="2"/>
              </a:rPr>
              <a:t>Resistance</a:t>
            </a:r>
            <a:r>
              <a:rPr lang="nl-BE" sz="1600" b="1" dirty="0" smtClean="0">
                <a:solidFill>
                  <a:schemeClr val="accent2">
                    <a:lumMod val="50000"/>
                  </a:schemeClr>
                </a:solidFill>
                <a:sym typeface="Wingdings" panose="05000000000000000000" pitchFamily="2" charset="2"/>
              </a:rPr>
              <a:t> </a:t>
            </a:r>
            <a:r>
              <a:rPr lang="nl-BE" sz="1600" dirty="0" err="1" smtClean="0">
                <a:sym typeface="Wingdings" panose="05000000000000000000" pitchFamily="2" charset="2"/>
              </a:rPr>
              <a:t>possible</a:t>
            </a:r>
            <a:r>
              <a:rPr lang="nl-BE" sz="1600" b="1" dirty="0" smtClean="0">
                <a:solidFill>
                  <a:schemeClr val="accent2">
                    <a:lumMod val="50000"/>
                  </a:schemeClr>
                </a:solidFill>
                <a:sym typeface="Wingdings" panose="05000000000000000000" pitchFamily="2" charset="2"/>
              </a:rPr>
              <a:t> </a:t>
            </a:r>
            <a:r>
              <a:rPr lang="nl-BE" sz="1600" dirty="0" err="1" smtClean="0">
                <a:sym typeface="Wingdings" panose="05000000000000000000" pitchFamily="2" charset="2"/>
              </a:rPr>
              <a:t>between</a:t>
            </a:r>
            <a:r>
              <a:rPr lang="nl-BE" sz="1600" dirty="0" smtClean="0">
                <a:sym typeface="Wingdings" panose="05000000000000000000" pitchFamily="2" charset="2"/>
              </a:rPr>
              <a:t> </a:t>
            </a:r>
            <a:r>
              <a:rPr lang="nl-BE" sz="1600" dirty="0" err="1" smtClean="0">
                <a:sym typeface="Wingdings" panose="05000000000000000000" pitchFamily="2" charset="2"/>
              </a:rPr>
              <a:t>employer’s</a:t>
            </a:r>
            <a:r>
              <a:rPr lang="nl-BE" sz="1600" dirty="0" smtClean="0">
                <a:sym typeface="Wingdings" panose="05000000000000000000" pitchFamily="2" charset="2"/>
              </a:rPr>
              <a:t> </a:t>
            </a:r>
            <a:r>
              <a:rPr lang="nl-BE" sz="1600" dirty="0" err="1" smtClean="0">
                <a:sym typeface="Wingdings" panose="05000000000000000000" pitchFamily="2" charset="2"/>
              </a:rPr>
              <a:t>expectation</a:t>
            </a:r>
            <a:r>
              <a:rPr lang="nl-BE" sz="1600" dirty="0" smtClean="0">
                <a:sym typeface="Wingdings" panose="05000000000000000000" pitchFamily="2" charset="2"/>
              </a:rPr>
              <a:t> &amp; </a:t>
            </a:r>
            <a:r>
              <a:rPr lang="nl-BE" sz="1600" dirty="0" err="1" smtClean="0">
                <a:sym typeface="Wingdings" panose="05000000000000000000" pitchFamily="2" charset="2"/>
              </a:rPr>
              <a:t>ethnic</a:t>
            </a:r>
            <a:r>
              <a:rPr lang="nl-BE" sz="1600" dirty="0" smtClean="0">
                <a:sym typeface="Wingdings" panose="05000000000000000000" pitchFamily="2" charset="2"/>
              </a:rPr>
              <a:t> </a:t>
            </a:r>
            <a:r>
              <a:rPr lang="nl-BE" sz="1600" dirty="0" err="1" smtClean="0">
                <a:sym typeface="Wingdings" panose="05000000000000000000" pitchFamily="2" charset="2"/>
              </a:rPr>
              <a:t>minority’s</a:t>
            </a:r>
            <a:r>
              <a:rPr lang="nl-BE" sz="1600" dirty="0" smtClean="0">
                <a:sym typeface="Wingdings" panose="05000000000000000000" pitchFamily="2" charset="2"/>
              </a:rPr>
              <a:t> response </a:t>
            </a:r>
            <a:endParaRPr lang="en-GB" sz="1600" dirty="0"/>
          </a:p>
        </p:txBody>
      </p:sp>
    </p:spTree>
    <p:custDataLst>
      <p:tags r:id="rId1"/>
    </p:custDataLst>
    <p:extLst>
      <p:ext uri="{BB962C8B-B14F-4D97-AF65-F5344CB8AC3E}">
        <p14:creationId xmlns:p14="http://schemas.microsoft.com/office/powerpoint/2010/main" val="3906680760"/>
      </p:ext>
    </p:extLst>
  </p:cSld>
  <p:clrMapOvr>
    <a:masterClrMapping/>
  </p:clrMapOvr>
  <mc:AlternateContent xmlns:mc="http://schemas.openxmlformats.org/markup-compatibility/2006" xmlns:p14="http://schemas.microsoft.com/office/powerpoint/2010/main">
    <mc:Choice Requires="p14">
      <p:transition spd="slow" p14:dur="2000" advTm="6930"/>
    </mc:Choice>
    <mc:Fallback xmlns="">
      <p:transition spd="slow" advTm="693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84845" y="102915"/>
            <a:ext cx="8759130" cy="54984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latin typeface="Verdana" panose="020B0604030504040204" pitchFamily="34" charset="0"/>
                <a:ea typeface="Verdana" panose="020B0604030504040204" pitchFamily="34" charset="0"/>
                <a:cs typeface="Verdana" panose="020B0604030504040204" pitchFamily="34" charset="0"/>
              </a:rPr>
              <a:t>Findings and discussion</a:t>
            </a:r>
            <a:endParaRPr lang="nl-BE" sz="20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374196" y="767034"/>
            <a:ext cx="7975933" cy="1200329"/>
          </a:xfrm>
          <a:prstGeom prst="rect">
            <a:avLst/>
          </a:prstGeom>
        </p:spPr>
        <p:txBody>
          <a:bodyPr wrap="square">
            <a:spAutoFit/>
          </a:bodyPr>
          <a:lstStyle/>
          <a:p>
            <a:pPr>
              <a:lnSpc>
                <a:spcPct val="150000"/>
              </a:lnSpc>
            </a:pPr>
            <a:r>
              <a:rPr lang="en-GB" sz="1600" dirty="0" smtClean="0"/>
              <a:t>°</a:t>
            </a:r>
            <a:r>
              <a:rPr lang="en-GB" sz="1600" b="1" dirty="0" smtClean="0">
                <a:solidFill>
                  <a:schemeClr val="accent2">
                    <a:lumMod val="50000"/>
                  </a:schemeClr>
                </a:solidFill>
              </a:rPr>
              <a:t>Other Ideal Worker</a:t>
            </a:r>
            <a:endParaRPr lang="en-GB" sz="1600" dirty="0" smtClean="0"/>
          </a:p>
          <a:p>
            <a:pPr algn="ctr">
              <a:lnSpc>
                <a:spcPct val="150000"/>
              </a:lnSpc>
            </a:pPr>
            <a:r>
              <a:rPr lang="en-GB" sz="1600" dirty="0" smtClean="0"/>
              <a:t>= simultaneous </a:t>
            </a:r>
            <a:r>
              <a:rPr lang="en-GB" sz="1600" b="1" dirty="0" smtClean="0">
                <a:solidFill>
                  <a:schemeClr val="accent2">
                    <a:lumMod val="50000"/>
                  </a:schemeClr>
                </a:solidFill>
              </a:rPr>
              <a:t>economic and cultural subordination</a:t>
            </a:r>
          </a:p>
          <a:p>
            <a:pPr algn="ctr">
              <a:lnSpc>
                <a:spcPct val="150000"/>
              </a:lnSpc>
            </a:pPr>
            <a:r>
              <a:rPr lang="en-GB" sz="1600" dirty="0" smtClean="0"/>
              <a:t> + </a:t>
            </a:r>
            <a:r>
              <a:rPr lang="en-GB" sz="1600" b="1" dirty="0" smtClean="0">
                <a:solidFill>
                  <a:schemeClr val="accent2">
                    <a:lumMod val="50000"/>
                  </a:schemeClr>
                </a:solidFill>
              </a:rPr>
              <a:t>active disavowal of resistance </a:t>
            </a:r>
            <a:r>
              <a:rPr lang="en-GB" sz="1600" dirty="0" smtClean="0"/>
              <a:t>through attributes </a:t>
            </a:r>
          </a:p>
        </p:txBody>
      </p:sp>
      <p:sp>
        <p:nvSpPr>
          <p:cNvPr id="2" name="Rechthoek 1"/>
          <p:cNvSpPr/>
          <p:nvPr/>
        </p:nvSpPr>
        <p:spPr>
          <a:xfrm>
            <a:off x="374196" y="2364667"/>
            <a:ext cx="9173362" cy="3508653"/>
          </a:xfrm>
          <a:prstGeom prst="rect">
            <a:avLst/>
          </a:prstGeom>
        </p:spPr>
        <p:txBody>
          <a:bodyPr wrap="square">
            <a:spAutoFit/>
          </a:bodyPr>
          <a:lstStyle/>
          <a:p>
            <a:pPr marL="285750" indent="-285750">
              <a:lnSpc>
                <a:spcPct val="150000"/>
              </a:lnSpc>
              <a:spcBef>
                <a:spcPts val="1200"/>
              </a:spcBef>
              <a:buFont typeface="Arial" panose="020B0604020202020204" pitchFamily="34" charset="0"/>
              <a:buChar char="‒"/>
            </a:pPr>
            <a:r>
              <a:rPr lang="en-GB" sz="1600" dirty="0" smtClean="0"/>
              <a:t>Assimilation</a:t>
            </a:r>
            <a:br>
              <a:rPr lang="en-GB" sz="1600" dirty="0" smtClean="0"/>
            </a:br>
            <a:r>
              <a:rPr lang="en-GB" sz="1600" b="1" dirty="0" smtClean="0">
                <a:solidFill>
                  <a:schemeClr val="accent2">
                    <a:lumMod val="50000"/>
                  </a:schemeClr>
                </a:solidFill>
              </a:rPr>
              <a:t>Not </a:t>
            </a:r>
            <a:r>
              <a:rPr lang="en-GB" sz="1600" b="1" dirty="0">
                <a:solidFill>
                  <a:schemeClr val="accent2">
                    <a:lumMod val="50000"/>
                  </a:schemeClr>
                </a:solidFill>
              </a:rPr>
              <a:t>undermining </a:t>
            </a:r>
            <a:r>
              <a:rPr lang="en-GB" sz="1600" dirty="0"/>
              <a:t>the </a:t>
            </a:r>
            <a:r>
              <a:rPr lang="en-GB" sz="1600" dirty="0" smtClean="0"/>
              <a:t>status-quo of </a:t>
            </a:r>
            <a:r>
              <a:rPr lang="en-GB" sz="1600" dirty="0"/>
              <a:t>the </a:t>
            </a:r>
            <a:r>
              <a:rPr lang="en-GB" sz="1600" b="1" dirty="0">
                <a:solidFill>
                  <a:schemeClr val="accent2">
                    <a:lumMod val="50000"/>
                  </a:schemeClr>
                </a:solidFill>
              </a:rPr>
              <a:t>majority’s culture</a:t>
            </a:r>
            <a:r>
              <a:rPr lang="en-GB" sz="1600" dirty="0"/>
              <a:t> and </a:t>
            </a:r>
            <a:r>
              <a:rPr lang="en-GB" sz="1600" dirty="0" smtClean="0"/>
              <a:t>employer’s dominating self</a:t>
            </a:r>
            <a:endParaRPr lang="en-GB" sz="1600" dirty="0"/>
          </a:p>
          <a:p>
            <a:pPr marL="285750" indent="-285750">
              <a:lnSpc>
                <a:spcPct val="150000"/>
              </a:lnSpc>
              <a:spcBef>
                <a:spcPts val="1200"/>
              </a:spcBef>
              <a:buFont typeface="Arial" panose="020B0604020202020204" pitchFamily="34" charset="0"/>
              <a:buChar char="‒"/>
            </a:pPr>
            <a:r>
              <a:rPr lang="en-GB" sz="1600" dirty="0" smtClean="0"/>
              <a:t>Gratitude</a:t>
            </a:r>
            <a:br>
              <a:rPr lang="en-GB" sz="1600" dirty="0" smtClean="0"/>
            </a:br>
            <a:r>
              <a:rPr lang="en-GB" sz="1600" b="1" dirty="0" smtClean="0">
                <a:solidFill>
                  <a:schemeClr val="accent2">
                    <a:lumMod val="50000"/>
                  </a:schemeClr>
                </a:solidFill>
              </a:rPr>
              <a:t>Recognises</a:t>
            </a:r>
            <a:r>
              <a:rPr lang="en-GB" sz="1600" dirty="0" smtClean="0"/>
              <a:t> of </a:t>
            </a:r>
            <a:r>
              <a:rPr lang="en-GB" sz="1600" dirty="0"/>
              <a:t>the employer’s self and the </a:t>
            </a:r>
            <a:r>
              <a:rPr lang="en-GB" sz="1600" b="1" dirty="0">
                <a:solidFill>
                  <a:schemeClr val="accent2">
                    <a:lumMod val="50000"/>
                  </a:schemeClr>
                </a:solidFill>
              </a:rPr>
              <a:t>morality of the colonial </a:t>
            </a:r>
            <a:r>
              <a:rPr lang="en-GB" sz="1600" b="1" dirty="0" smtClean="0">
                <a:solidFill>
                  <a:schemeClr val="accent2">
                    <a:lumMod val="50000"/>
                  </a:schemeClr>
                </a:solidFill>
              </a:rPr>
              <a:t>system</a:t>
            </a:r>
            <a:endParaRPr lang="en-GB" sz="1600" b="1" dirty="0">
              <a:solidFill>
                <a:schemeClr val="accent2">
                  <a:lumMod val="50000"/>
                </a:schemeClr>
              </a:solidFill>
            </a:endParaRPr>
          </a:p>
          <a:p>
            <a:pPr marL="285750" indent="-285750">
              <a:lnSpc>
                <a:spcPct val="150000"/>
              </a:lnSpc>
              <a:spcBef>
                <a:spcPts val="1200"/>
              </a:spcBef>
              <a:buFont typeface="Arial" panose="020B0604020202020204" pitchFamily="34" charset="0"/>
              <a:buChar char="‒"/>
            </a:pPr>
            <a:r>
              <a:rPr lang="en-GB" sz="1600" dirty="0" smtClean="0"/>
              <a:t>Acceptance </a:t>
            </a:r>
            <a:r>
              <a:rPr lang="en-GB" sz="1600" dirty="0"/>
              <a:t>discriminatory remarks </a:t>
            </a:r>
            <a:r>
              <a:rPr lang="en-GB" sz="1600" dirty="0" smtClean="0"/>
              <a:t/>
            </a:r>
            <a:br>
              <a:rPr lang="en-GB" sz="1600" dirty="0" smtClean="0"/>
            </a:br>
            <a:r>
              <a:rPr lang="en-GB" sz="1600" b="1" dirty="0" smtClean="0">
                <a:solidFill>
                  <a:schemeClr val="accent2">
                    <a:lumMod val="50000"/>
                  </a:schemeClr>
                </a:solidFill>
              </a:rPr>
              <a:t>Accept</a:t>
            </a:r>
            <a:r>
              <a:rPr lang="en-GB" sz="1600" dirty="0" smtClean="0"/>
              <a:t> </a:t>
            </a:r>
            <a:r>
              <a:rPr lang="en-GB" sz="1600" dirty="0"/>
              <a:t>the employer as the </a:t>
            </a:r>
            <a:r>
              <a:rPr lang="en-GB" sz="1600" b="1" dirty="0">
                <a:solidFill>
                  <a:schemeClr val="accent2">
                    <a:lumMod val="50000"/>
                  </a:schemeClr>
                </a:solidFill>
              </a:rPr>
              <a:t>authorised manager </a:t>
            </a:r>
            <a:r>
              <a:rPr lang="en-GB" sz="1600" dirty="0"/>
              <a:t>of the Other’s identity</a:t>
            </a:r>
          </a:p>
          <a:p>
            <a:pPr marL="285750" indent="-285750">
              <a:lnSpc>
                <a:spcPct val="150000"/>
              </a:lnSpc>
              <a:spcBef>
                <a:spcPts val="1200"/>
              </a:spcBef>
              <a:buFont typeface="Arial" panose="020B0604020202020204" pitchFamily="34" charset="0"/>
              <a:buChar char="‒"/>
            </a:pPr>
            <a:r>
              <a:rPr lang="en-GB" sz="1600" dirty="0"/>
              <a:t>Distancing </a:t>
            </a:r>
            <a:r>
              <a:rPr lang="en-GB" sz="1600" dirty="0" smtClean="0"/>
              <a:t/>
            </a:r>
            <a:br>
              <a:rPr lang="en-GB" sz="1600" dirty="0" smtClean="0"/>
            </a:br>
            <a:r>
              <a:rPr lang="en-GB" sz="1600" b="1" dirty="0" smtClean="0">
                <a:solidFill>
                  <a:schemeClr val="accent2">
                    <a:lumMod val="50000"/>
                  </a:schemeClr>
                </a:solidFill>
              </a:rPr>
              <a:t>Not </a:t>
            </a:r>
            <a:r>
              <a:rPr lang="en-GB" sz="1600" b="1" dirty="0">
                <a:solidFill>
                  <a:schemeClr val="accent2">
                    <a:lumMod val="50000"/>
                  </a:schemeClr>
                </a:solidFill>
              </a:rPr>
              <a:t>posing a threat </a:t>
            </a:r>
            <a:r>
              <a:rPr lang="en-GB" sz="1600" dirty="0"/>
              <a:t>by collectivisation </a:t>
            </a:r>
            <a:r>
              <a:rPr lang="en-GB" sz="1600" b="1" dirty="0">
                <a:solidFill>
                  <a:schemeClr val="accent2">
                    <a:lumMod val="50000"/>
                  </a:schemeClr>
                </a:solidFill>
              </a:rPr>
              <a:t>of Otherness </a:t>
            </a:r>
            <a:endParaRPr lang="en-GB" sz="1600" b="1" dirty="0">
              <a:solidFill>
                <a:schemeClr val="accent2">
                  <a:lumMod val="50000"/>
                </a:schemeClr>
              </a:solidFill>
            </a:endParaRPr>
          </a:p>
        </p:txBody>
      </p:sp>
    </p:spTree>
    <p:custDataLst>
      <p:tags r:id="rId1"/>
    </p:custDataLst>
    <p:extLst>
      <p:ext uri="{BB962C8B-B14F-4D97-AF65-F5344CB8AC3E}">
        <p14:creationId xmlns:p14="http://schemas.microsoft.com/office/powerpoint/2010/main" val="3441481030"/>
      </p:ext>
    </p:extLst>
  </p:cSld>
  <p:clrMapOvr>
    <a:masterClrMapping/>
  </p:clrMapOvr>
  <mc:AlternateContent xmlns:mc="http://schemas.openxmlformats.org/markup-compatibility/2006" xmlns:p14="http://schemas.microsoft.com/office/powerpoint/2010/main">
    <mc:Choice Requires="p14">
      <p:transition spd="slow" p14:dur="2000" advTm="6930"/>
    </mc:Choice>
    <mc:Fallback xmlns="">
      <p:transition spd="slow" advTm="693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31776" y="1158556"/>
            <a:ext cx="6984776" cy="630982"/>
          </a:xfrm>
        </p:spPr>
        <p:txBody>
          <a:bodyPr>
            <a:normAutofit/>
          </a:bodyPr>
          <a:lstStyle/>
          <a:p>
            <a:r>
              <a:rPr lang="en-GB" sz="2000" dirty="0" smtClean="0">
                <a:latin typeface="Arial" panose="020B0604020202020204" pitchFamily="34" charset="0"/>
                <a:cs typeface="Arial" panose="020B0604020202020204" pitchFamily="34" charset="0"/>
              </a:rPr>
              <a:t>For further discussion</a:t>
            </a:r>
            <a:endParaRPr lang="nl-BE" sz="2000" dirty="0">
              <a:latin typeface="Arial" panose="020B0604020202020204" pitchFamily="34" charset="0"/>
              <a:cs typeface="Arial" panose="020B0604020202020204" pitchFamily="34" charset="0"/>
            </a:endParaRPr>
          </a:p>
        </p:txBody>
      </p:sp>
      <p:sp>
        <p:nvSpPr>
          <p:cNvPr id="3" name="Ondertitel 2"/>
          <p:cNvSpPr>
            <a:spLocks noGrp="1"/>
          </p:cNvSpPr>
          <p:nvPr>
            <p:ph type="subTitle" idx="1"/>
          </p:nvPr>
        </p:nvSpPr>
        <p:spPr>
          <a:xfrm>
            <a:off x="831776" y="2351513"/>
            <a:ext cx="6984776" cy="432048"/>
          </a:xfrm>
        </p:spPr>
        <p:txBody>
          <a:bodyPr>
            <a:noAutofit/>
          </a:bodyPr>
          <a:lstStyle/>
          <a:p>
            <a:pPr>
              <a:lnSpc>
                <a:spcPct val="150000"/>
              </a:lnSpc>
            </a:pPr>
            <a:r>
              <a:rPr lang="en-GB" dirty="0" smtClean="0">
                <a:latin typeface="Arial" panose="020B0604020202020204" pitchFamily="34" charset="0"/>
                <a:cs typeface="Arial" panose="020B0604020202020204" pitchFamily="34" charset="0"/>
              </a:rPr>
              <a:t>Drs. Sandra Bogaers</a:t>
            </a:r>
          </a:p>
          <a:p>
            <a:pPr>
              <a:lnSpc>
                <a:spcPct val="150000"/>
              </a:lnSpc>
            </a:pPr>
            <a:r>
              <a:rPr lang="en-GB" b="1" dirty="0" smtClean="0">
                <a:latin typeface="Arial" panose="020B0604020202020204" pitchFamily="34" charset="0"/>
                <a:cs typeface="Arial" panose="020B0604020202020204" pitchFamily="34" charset="0"/>
              </a:rPr>
              <a:t>sandra.bogaers@uhasselt.be</a:t>
            </a:r>
            <a:endParaRPr lang="nl-BE"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8641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hthoek 22"/>
          <p:cNvSpPr/>
          <p:nvPr/>
        </p:nvSpPr>
        <p:spPr>
          <a:xfrm>
            <a:off x="194370" y="5791200"/>
            <a:ext cx="520005" cy="4667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3" name="Rechthoek 12"/>
          <p:cNvSpPr/>
          <p:nvPr/>
        </p:nvSpPr>
        <p:spPr>
          <a:xfrm>
            <a:off x="184845" y="102915"/>
            <a:ext cx="8759130" cy="54984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latin typeface="Verdana" panose="020B0604030504040204" pitchFamily="34" charset="0"/>
                <a:ea typeface="Verdana" panose="020B0604030504040204" pitchFamily="34" charset="0"/>
                <a:cs typeface="Verdana" panose="020B0604030504040204" pitchFamily="34" charset="0"/>
              </a:rPr>
              <a:t>Background: ethnic organisational inequality</a:t>
            </a:r>
            <a:endParaRPr lang="nl-BE" sz="20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24" name="Groep 23"/>
          <p:cNvGrpSpPr/>
          <p:nvPr/>
        </p:nvGrpSpPr>
        <p:grpSpPr>
          <a:xfrm>
            <a:off x="278159" y="941011"/>
            <a:ext cx="8572501" cy="5130605"/>
            <a:chOff x="257175" y="2476917"/>
            <a:chExt cx="8572501" cy="3650454"/>
          </a:xfrm>
        </p:grpSpPr>
        <p:sp>
          <p:nvSpPr>
            <p:cNvPr id="15" name="Tekstvak 14"/>
            <p:cNvSpPr txBox="1"/>
            <p:nvPr/>
          </p:nvSpPr>
          <p:spPr>
            <a:xfrm>
              <a:off x="509588" y="3298071"/>
              <a:ext cx="3895725" cy="678852"/>
            </a:xfrm>
            <a:prstGeom prst="rect">
              <a:avLst/>
            </a:prstGeom>
            <a:noFill/>
            <a:ln>
              <a:noFill/>
            </a:ln>
          </p:spPr>
          <p:txBody>
            <a:bodyPr wrap="square" rtlCol="0">
              <a:spAutoFit/>
            </a:bodyPr>
            <a:lstStyle/>
            <a:p>
              <a:pPr algn="ctr"/>
              <a:r>
                <a:rPr lang="en-GB" sz="1400" dirty="0" smtClean="0"/>
                <a:t>compliant ethnic minority workers =</a:t>
              </a:r>
            </a:p>
            <a:p>
              <a:pPr algn="ctr"/>
              <a:r>
                <a:rPr lang="en-GB" sz="1400" dirty="0" smtClean="0"/>
                <a:t> connected to their willingness to subordinate in the employment relation, </a:t>
              </a:r>
            </a:p>
            <a:p>
              <a:pPr algn="ctr"/>
              <a:r>
                <a:rPr lang="en-GB" sz="1400" b="1" dirty="0" smtClean="0">
                  <a:solidFill>
                    <a:schemeClr val="accent2">
                      <a:lumMod val="50000"/>
                    </a:schemeClr>
                  </a:solidFill>
                </a:rPr>
                <a:t>originating from their </a:t>
              </a:r>
              <a:r>
                <a:rPr lang="en-GB" sz="1400" b="1" dirty="0" smtClean="0">
                  <a:solidFill>
                    <a:schemeClr val="accent2">
                      <a:lumMod val="50000"/>
                    </a:schemeClr>
                  </a:solidFill>
                </a:rPr>
                <a:t>ethnicity</a:t>
              </a:r>
              <a:endParaRPr lang="en-GB" sz="1400" b="1" dirty="0" smtClean="0">
                <a:solidFill>
                  <a:schemeClr val="accent2">
                    <a:lumMod val="50000"/>
                  </a:schemeClr>
                </a:solidFill>
              </a:endParaRPr>
            </a:p>
          </p:txBody>
        </p:sp>
        <p:sp>
          <p:nvSpPr>
            <p:cNvPr id="18" name="Rechthoek 17"/>
            <p:cNvSpPr/>
            <p:nvPr/>
          </p:nvSpPr>
          <p:spPr>
            <a:xfrm>
              <a:off x="257175" y="2476917"/>
              <a:ext cx="8572501" cy="3650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0" name="Tekstvak 19"/>
            <p:cNvSpPr txBox="1"/>
            <p:nvPr/>
          </p:nvSpPr>
          <p:spPr>
            <a:xfrm>
              <a:off x="1062694" y="2611762"/>
              <a:ext cx="2361544" cy="240883"/>
            </a:xfrm>
            <a:prstGeom prst="rect">
              <a:avLst/>
            </a:prstGeom>
            <a:noFill/>
            <a:ln>
              <a:noFill/>
            </a:ln>
          </p:spPr>
          <p:txBody>
            <a:bodyPr wrap="none" rtlCol="0">
              <a:spAutoFit/>
            </a:bodyPr>
            <a:lstStyle/>
            <a:p>
              <a:r>
                <a:rPr lang="en-GB" sz="1600" b="1" dirty="0" smtClean="0">
                  <a:solidFill>
                    <a:schemeClr val="accent2">
                      <a:lumMod val="50000"/>
                    </a:schemeClr>
                  </a:solidFill>
                </a:rPr>
                <a:t>Economic explanation</a:t>
              </a:r>
              <a:endParaRPr lang="nl-BE" sz="1600" b="1" dirty="0">
                <a:solidFill>
                  <a:schemeClr val="accent2">
                    <a:lumMod val="50000"/>
                  </a:schemeClr>
                </a:solidFill>
              </a:endParaRPr>
            </a:p>
          </p:txBody>
        </p:sp>
        <p:sp>
          <p:nvSpPr>
            <p:cNvPr id="21" name="Tekstvak 20"/>
            <p:cNvSpPr txBox="1"/>
            <p:nvPr/>
          </p:nvSpPr>
          <p:spPr>
            <a:xfrm>
              <a:off x="5584952" y="2579855"/>
              <a:ext cx="2157963" cy="240883"/>
            </a:xfrm>
            <a:prstGeom prst="rect">
              <a:avLst/>
            </a:prstGeom>
            <a:noFill/>
            <a:ln>
              <a:noFill/>
            </a:ln>
          </p:spPr>
          <p:txBody>
            <a:bodyPr wrap="none" rtlCol="0">
              <a:spAutoFit/>
            </a:bodyPr>
            <a:lstStyle/>
            <a:p>
              <a:r>
                <a:rPr lang="en-GB" sz="1600" b="1" dirty="0" smtClean="0">
                  <a:solidFill>
                    <a:schemeClr val="accent2">
                      <a:lumMod val="50000"/>
                    </a:schemeClr>
                  </a:solidFill>
                </a:rPr>
                <a:t>Cultural </a:t>
              </a:r>
              <a:r>
                <a:rPr lang="en-GB" sz="1600" b="1" dirty="0" smtClean="0">
                  <a:solidFill>
                    <a:schemeClr val="accent2">
                      <a:lumMod val="50000"/>
                    </a:schemeClr>
                  </a:solidFill>
                </a:rPr>
                <a:t>explanation</a:t>
              </a:r>
              <a:endParaRPr lang="nl-BE" sz="1600" b="1" dirty="0">
                <a:solidFill>
                  <a:schemeClr val="accent2">
                    <a:lumMod val="50000"/>
                  </a:schemeClr>
                </a:solidFill>
              </a:endParaRPr>
            </a:p>
          </p:txBody>
        </p:sp>
        <p:sp>
          <p:nvSpPr>
            <p:cNvPr id="22" name="Tekstvak 21"/>
            <p:cNvSpPr txBox="1"/>
            <p:nvPr/>
          </p:nvSpPr>
          <p:spPr>
            <a:xfrm>
              <a:off x="4743450" y="3227015"/>
              <a:ext cx="3952876" cy="525564"/>
            </a:xfrm>
            <a:prstGeom prst="rect">
              <a:avLst/>
            </a:prstGeom>
            <a:noFill/>
            <a:ln>
              <a:noFill/>
            </a:ln>
          </p:spPr>
          <p:txBody>
            <a:bodyPr wrap="square" rtlCol="0">
              <a:spAutoFit/>
            </a:bodyPr>
            <a:lstStyle/>
            <a:p>
              <a:pPr algn="ctr"/>
              <a:r>
                <a:rPr lang="en-GB" sz="1400" dirty="0" smtClean="0"/>
                <a:t>compliant ethnic minority worker = </a:t>
              </a:r>
            </a:p>
            <a:p>
              <a:pPr algn="ctr"/>
              <a:r>
                <a:rPr lang="en-GB" sz="1400" dirty="0" smtClean="0"/>
                <a:t>connected to the normative pressure of </a:t>
              </a:r>
              <a:r>
                <a:rPr lang="en-GB" sz="1400" dirty="0" smtClean="0"/>
                <a:t>the ethnic majority, </a:t>
              </a:r>
              <a:r>
                <a:rPr lang="en-GB" sz="1400" b="1" dirty="0" smtClean="0">
                  <a:solidFill>
                    <a:schemeClr val="accent2">
                      <a:lumMod val="50000"/>
                    </a:schemeClr>
                  </a:solidFill>
                </a:rPr>
                <a:t>supressing their </a:t>
              </a:r>
              <a:r>
                <a:rPr lang="en-GB" sz="1400" b="1" dirty="0" smtClean="0">
                  <a:solidFill>
                    <a:schemeClr val="accent2">
                      <a:lumMod val="50000"/>
                    </a:schemeClr>
                  </a:solidFill>
                </a:rPr>
                <a:t>ethnicity</a:t>
              </a:r>
            </a:p>
          </p:txBody>
        </p:sp>
      </p:grpSp>
      <p:grpSp>
        <p:nvGrpSpPr>
          <p:cNvPr id="27" name="Groep 26"/>
          <p:cNvGrpSpPr/>
          <p:nvPr/>
        </p:nvGrpSpPr>
        <p:grpSpPr>
          <a:xfrm>
            <a:off x="530572" y="4979509"/>
            <a:ext cx="8186738" cy="523439"/>
            <a:chOff x="509588" y="5251496"/>
            <a:chExt cx="8186738" cy="523439"/>
          </a:xfrm>
        </p:grpSpPr>
        <p:sp>
          <p:nvSpPr>
            <p:cNvPr id="25" name="Rechthoek 24"/>
            <p:cNvSpPr/>
            <p:nvPr/>
          </p:nvSpPr>
          <p:spPr>
            <a:xfrm>
              <a:off x="509588" y="5251715"/>
              <a:ext cx="4114799" cy="523220"/>
            </a:xfrm>
            <a:prstGeom prst="rect">
              <a:avLst/>
            </a:prstGeom>
          </p:spPr>
          <p:txBody>
            <a:bodyPr wrap="square">
              <a:spAutoFit/>
            </a:bodyPr>
            <a:lstStyle/>
            <a:p>
              <a:pPr algn="ctr"/>
              <a:r>
                <a:rPr lang="en-GB" sz="1400" b="1" dirty="0">
                  <a:solidFill>
                    <a:schemeClr val="accent2">
                      <a:lumMod val="50000"/>
                    </a:schemeClr>
                  </a:solidFill>
                </a:rPr>
                <a:t>downplays cultural constructions of ethnic minorities</a:t>
              </a:r>
            </a:p>
          </p:txBody>
        </p:sp>
        <p:sp>
          <p:nvSpPr>
            <p:cNvPr id="26" name="Rechthoek 25"/>
            <p:cNvSpPr/>
            <p:nvPr/>
          </p:nvSpPr>
          <p:spPr>
            <a:xfrm>
              <a:off x="5010150" y="5251496"/>
              <a:ext cx="3686176" cy="523220"/>
            </a:xfrm>
            <a:prstGeom prst="rect">
              <a:avLst/>
            </a:prstGeom>
          </p:spPr>
          <p:txBody>
            <a:bodyPr wrap="square">
              <a:spAutoFit/>
            </a:bodyPr>
            <a:lstStyle/>
            <a:p>
              <a:pPr algn="ctr"/>
              <a:r>
                <a:rPr lang="en-GB" sz="1400" b="1" dirty="0" smtClean="0">
                  <a:solidFill>
                    <a:schemeClr val="accent2">
                      <a:lumMod val="50000"/>
                    </a:schemeClr>
                  </a:solidFill>
                </a:rPr>
                <a:t>downplays economic relations of power in organisations</a:t>
              </a:r>
              <a:endParaRPr lang="en-GB" sz="1400" b="1" dirty="0">
                <a:solidFill>
                  <a:schemeClr val="accent2">
                    <a:lumMod val="50000"/>
                  </a:schemeClr>
                </a:solidFill>
              </a:endParaRPr>
            </a:p>
          </p:txBody>
        </p:sp>
      </p:grpSp>
      <p:sp>
        <p:nvSpPr>
          <p:cNvPr id="2" name="Rechthoek 1"/>
          <p:cNvSpPr/>
          <p:nvPr/>
        </p:nvSpPr>
        <p:spPr>
          <a:xfrm>
            <a:off x="714375" y="3521212"/>
            <a:ext cx="3774538" cy="954107"/>
          </a:xfrm>
          <a:prstGeom prst="rect">
            <a:avLst/>
          </a:prstGeom>
        </p:spPr>
        <p:txBody>
          <a:bodyPr wrap="square">
            <a:spAutoFit/>
          </a:bodyPr>
          <a:lstStyle/>
          <a:p>
            <a:pPr marL="285750" indent="-285750">
              <a:buFont typeface="Arial" panose="020B0604020202020204" pitchFamily="34" charset="0"/>
              <a:buChar char="•"/>
            </a:pPr>
            <a:r>
              <a:rPr lang="en-GB" sz="1400" dirty="0"/>
              <a:t>macro-economic and socio-political vulnerabilities </a:t>
            </a:r>
          </a:p>
          <a:p>
            <a:pPr marL="285750" indent="-285750">
              <a:buFont typeface="Arial" panose="020B0604020202020204" pitchFamily="34" charset="0"/>
              <a:buChar char="•"/>
            </a:pPr>
            <a:r>
              <a:rPr lang="en-GB" sz="1400" dirty="0"/>
              <a:t>subordinated position in the employment relation</a:t>
            </a:r>
          </a:p>
        </p:txBody>
      </p:sp>
      <p:sp>
        <p:nvSpPr>
          <p:cNvPr id="4" name="Rechthoek 3"/>
          <p:cNvSpPr/>
          <p:nvPr/>
        </p:nvSpPr>
        <p:spPr>
          <a:xfrm>
            <a:off x="4792109" y="3579625"/>
            <a:ext cx="3785616" cy="830997"/>
          </a:xfrm>
          <a:prstGeom prst="rect">
            <a:avLst/>
          </a:prstGeom>
        </p:spPr>
        <p:txBody>
          <a:bodyPr wrap="square">
            <a:spAutoFit/>
          </a:bodyPr>
          <a:lstStyle/>
          <a:p>
            <a:pPr marL="285750" indent="-285750">
              <a:buFont typeface="Arial" panose="020B0604020202020204" pitchFamily="34" charset="0"/>
              <a:buChar char="•"/>
            </a:pPr>
            <a:r>
              <a:rPr lang="en-GB" sz="1400" dirty="0"/>
              <a:t>broader societal and political discourses</a:t>
            </a:r>
          </a:p>
          <a:p>
            <a:pPr marL="285750" indent="-285750">
              <a:buFont typeface="Arial" panose="020B0604020202020204" pitchFamily="34" charset="0"/>
              <a:buChar char="•"/>
            </a:pPr>
            <a:r>
              <a:rPr lang="en-GB" sz="1400" dirty="0"/>
              <a:t>culturally inferior to ethnic majority</a:t>
            </a:r>
            <a:endParaRPr lang="en-GB" sz="1600" dirty="0"/>
          </a:p>
          <a:p>
            <a:endParaRPr lang="en-GB" sz="2000" dirty="0"/>
          </a:p>
        </p:txBody>
      </p:sp>
      <p:cxnSp>
        <p:nvCxnSpPr>
          <p:cNvPr id="6" name="Rechte verbindingslijn 5"/>
          <p:cNvCxnSpPr>
            <a:stCxn id="18" idx="0"/>
            <a:endCxn id="18" idx="2"/>
          </p:cNvCxnSpPr>
          <p:nvPr/>
        </p:nvCxnSpPr>
        <p:spPr>
          <a:xfrm>
            <a:off x="4564410" y="941011"/>
            <a:ext cx="0" cy="5130605"/>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68696887"/>
      </p:ext>
    </p:extLst>
  </p:cSld>
  <p:clrMapOvr>
    <a:masterClrMapping/>
  </p:clrMapOvr>
  <mc:AlternateContent xmlns:mc="http://schemas.openxmlformats.org/markup-compatibility/2006">
    <mc:Choice xmlns:p14="http://schemas.microsoft.com/office/powerpoint/2010/main" Requires="p14">
      <p:transition spd="slow" p14:dur="2000" advTm="381"/>
    </mc:Choice>
    <mc:Fallback>
      <p:transition spd="slow" advTm="38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hoek 12"/>
          <p:cNvSpPr/>
          <p:nvPr/>
        </p:nvSpPr>
        <p:spPr>
          <a:xfrm>
            <a:off x="184845" y="102915"/>
            <a:ext cx="8759130" cy="54984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latin typeface="Verdana" panose="020B0604030504040204" pitchFamily="34" charset="0"/>
                <a:ea typeface="Verdana" panose="020B0604030504040204" pitchFamily="34" charset="0"/>
                <a:cs typeface="Verdana" panose="020B0604030504040204" pitchFamily="34" charset="0"/>
              </a:rPr>
              <a:t>Background: postcolonial framework</a:t>
            </a:r>
            <a:endParaRPr lang="nl-BE" sz="20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Tekstvak 13"/>
          <p:cNvSpPr txBox="1"/>
          <p:nvPr/>
        </p:nvSpPr>
        <p:spPr>
          <a:xfrm>
            <a:off x="400051" y="905945"/>
            <a:ext cx="6048374" cy="338554"/>
          </a:xfrm>
          <a:prstGeom prst="rect">
            <a:avLst/>
          </a:prstGeom>
          <a:noFill/>
        </p:spPr>
        <p:txBody>
          <a:bodyPr wrap="square" rtlCol="0">
            <a:spAutoFit/>
          </a:bodyPr>
          <a:lstStyle/>
          <a:p>
            <a:r>
              <a:rPr lang="en-GB" sz="1600" b="1" dirty="0" smtClean="0">
                <a:solidFill>
                  <a:schemeClr val="accent2">
                    <a:lumMod val="50000"/>
                  </a:schemeClr>
                </a:solidFill>
              </a:rPr>
              <a:t>links economic and cultural power relations</a:t>
            </a:r>
            <a:endParaRPr lang="en-GB" sz="1600" b="1" dirty="0" smtClean="0">
              <a:solidFill>
                <a:schemeClr val="accent2">
                  <a:lumMod val="50000"/>
                </a:schemeClr>
              </a:solidFill>
            </a:endParaRPr>
          </a:p>
        </p:txBody>
      </p:sp>
      <p:grpSp>
        <p:nvGrpSpPr>
          <p:cNvPr id="21" name="Groep 20"/>
          <p:cNvGrpSpPr/>
          <p:nvPr/>
        </p:nvGrpSpPr>
        <p:grpSpPr>
          <a:xfrm>
            <a:off x="2334818" y="1527799"/>
            <a:ext cx="4619624" cy="1545183"/>
            <a:chOff x="2334818" y="1743906"/>
            <a:chExt cx="4619624" cy="1545183"/>
          </a:xfrm>
        </p:grpSpPr>
        <p:sp>
          <p:nvSpPr>
            <p:cNvPr id="12" name="Tekstvak 11"/>
            <p:cNvSpPr txBox="1"/>
            <p:nvPr/>
          </p:nvSpPr>
          <p:spPr>
            <a:xfrm>
              <a:off x="2334818" y="1743906"/>
              <a:ext cx="4619624" cy="584775"/>
            </a:xfrm>
            <a:prstGeom prst="rect">
              <a:avLst/>
            </a:prstGeom>
            <a:noFill/>
          </p:spPr>
          <p:txBody>
            <a:bodyPr wrap="square" rtlCol="0">
              <a:spAutoFit/>
            </a:bodyPr>
            <a:lstStyle/>
            <a:p>
              <a:r>
                <a:rPr lang="en-GB" sz="1600" dirty="0" smtClean="0"/>
                <a:t>the Other = </a:t>
              </a:r>
              <a:r>
                <a:rPr lang="en-GB" sz="1600" dirty="0"/>
                <a:t>an object of knowledge</a:t>
              </a:r>
            </a:p>
            <a:p>
              <a:r>
                <a:rPr lang="en-GB" sz="1600" dirty="0" smtClean="0"/>
                <a:t>	= constructed as the binary opposition</a:t>
              </a:r>
            </a:p>
          </p:txBody>
        </p:sp>
        <p:sp>
          <p:nvSpPr>
            <p:cNvPr id="7" name="Rechthoek 6"/>
            <p:cNvSpPr/>
            <p:nvPr/>
          </p:nvSpPr>
          <p:spPr>
            <a:xfrm>
              <a:off x="2799609" y="2704314"/>
              <a:ext cx="3729036" cy="584775"/>
            </a:xfrm>
            <a:prstGeom prst="rect">
              <a:avLst/>
            </a:prstGeom>
          </p:spPr>
          <p:txBody>
            <a:bodyPr wrap="square">
              <a:spAutoFit/>
            </a:bodyPr>
            <a:lstStyle/>
            <a:p>
              <a:pPr algn="ctr"/>
              <a:r>
                <a:rPr lang="en-GB" sz="1600" dirty="0"/>
                <a:t>moral justification of claiming the right </a:t>
              </a:r>
              <a:endParaRPr lang="en-GB" sz="1600" dirty="0" smtClean="0"/>
            </a:p>
            <a:p>
              <a:pPr algn="ctr"/>
              <a:r>
                <a:rPr lang="en-GB" sz="1600" dirty="0" smtClean="0"/>
                <a:t>to </a:t>
              </a:r>
              <a:r>
                <a:rPr lang="en-GB" sz="1600" dirty="0"/>
                <a:t>have authority over the Other</a:t>
              </a:r>
            </a:p>
          </p:txBody>
        </p:sp>
        <p:sp>
          <p:nvSpPr>
            <p:cNvPr id="15" name="Pijl-omlaag 14"/>
            <p:cNvSpPr/>
            <p:nvPr/>
          </p:nvSpPr>
          <p:spPr>
            <a:xfrm>
              <a:off x="4526758" y="2358292"/>
              <a:ext cx="235743" cy="316411"/>
            </a:xfrm>
            <a:prstGeom prst="down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grpSp>
      <p:grpSp>
        <p:nvGrpSpPr>
          <p:cNvPr id="20" name="Groep 19"/>
          <p:cNvGrpSpPr/>
          <p:nvPr/>
        </p:nvGrpSpPr>
        <p:grpSpPr>
          <a:xfrm>
            <a:off x="400051" y="3664722"/>
            <a:ext cx="8724900" cy="1796859"/>
            <a:chOff x="400051" y="3664722"/>
            <a:chExt cx="8724900" cy="1796859"/>
          </a:xfrm>
        </p:grpSpPr>
        <p:sp>
          <p:nvSpPr>
            <p:cNvPr id="16" name="Rechthoek 15"/>
            <p:cNvSpPr/>
            <p:nvPr/>
          </p:nvSpPr>
          <p:spPr>
            <a:xfrm>
              <a:off x="400051" y="3664722"/>
              <a:ext cx="8724900" cy="1323439"/>
            </a:xfrm>
            <a:prstGeom prst="rect">
              <a:avLst/>
            </a:prstGeom>
          </p:spPr>
          <p:txBody>
            <a:bodyPr wrap="square">
              <a:spAutoFit/>
            </a:bodyPr>
            <a:lstStyle/>
            <a:p>
              <a:r>
                <a:rPr lang="en-GB" sz="1600" dirty="0" smtClean="0"/>
                <a:t>Bhabha </a:t>
              </a:r>
              <a:r>
                <a:rPr lang="en-GB" sz="1600" dirty="0"/>
                <a:t>~ </a:t>
              </a:r>
              <a:r>
                <a:rPr lang="en-GB" sz="1600" b="1" dirty="0" smtClean="0">
                  <a:solidFill>
                    <a:schemeClr val="accent2">
                      <a:lumMod val="50000"/>
                    </a:schemeClr>
                  </a:solidFill>
                </a:rPr>
                <a:t>inherent contradiction </a:t>
              </a:r>
              <a:r>
                <a:rPr lang="en-GB" sz="1600" dirty="0" smtClean="0"/>
                <a:t>in colonial discourse</a:t>
              </a:r>
            </a:p>
            <a:p>
              <a:endParaRPr lang="en-GB" sz="1600" dirty="0"/>
            </a:p>
            <a:p>
              <a:r>
                <a:rPr lang="en-GB" sz="1600" b="1" i="1" dirty="0" smtClean="0">
                  <a:solidFill>
                    <a:schemeClr val="accent2">
                      <a:lumMod val="50000"/>
                    </a:schemeClr>
                  </a:solidFill>
                </a:rPr>
                <a:t>Mimicry</a:t>
              </a:r>
              <a:endParaRPr lang="en-GB" sz="1600" dirty="0"/>
            </a:p>
            <a:p>
              <a:pPr marL="742950" lvl="1" indent="-285750">
                <a:buFont typeface="Arial" panose="020B0604020202020204" pitchFamily="34" charset="0"/>
                <a:buChar char="•"/>
              </a:pPr>
              <a:r>
                <a:rPr lang="en-GB" sz="1600" dirty="0" smtClean="0"/>
                <a:t>ensures regulation and control by colonizer</a:t>
              </a:r>
            </a:p>
            <a:p>
              <a:pPr marL="742950" lvl="1" indent="-285750">
                <a:buFont typeface="Arial" panose="020B0604020202020204" pitchFamily="34" charset="0"/>
                <a:buChar char="•"/>
              </a:pPr>
              <a:r>
                <a:rPr lang="en-GB" sz="1600" b="1" dirty="0" smtClean="0">
                  <a:solidFill>
                    <a:schemeClr val="accent2">
                      <a:lumMod val="50000"/>
                    </a:schemeClr>
                  </a:solidFill>
                </a:rPr>
                <a:t>AND</a:t>
              </a:r>
              <a:r>
                <a:rPr lang="en-GB" sz="1600" dirty="0" smtClean="0"/>
                <a:t> area </a:t>
              </a:r>
              <a:r>
                <a:rPr lang="en-GB" sz="1600" dirty="0"/>
                <a:t>for resistance of the </a:t>
              </a:r>
              <a:r>
                <a:rPr lang="en-GB" sz="1600" dirty="0" smtClean="0"/>
                <a:t>colonized</a:t>
              </a:r>
            </a:p>
          </p:txBody>
        </p:sp>
        <p:sp>
          <p:nvSpPr>
            <p:cNvPr id="18" name="Pijl-rechts 17"/>
            <p:cNvSpPr/>
            <p:nvPr/>
          </p:nvSpPr>
          <p:spPr>
            <a:xfrm>
              <a:off x="480271" y="5194517"/>
              <a:ext cx="304800" cy="200025"/>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accent2">
                    <a:lumMod val="50000"/>
                  </a:schemeClr>
                </a:solidFill>
              </a:endParaRPr>
            </a:p>
          </p:txBody>
        </p:sp>
        <p:sp>
          <p:nvSpPr>
            <p:cNvPr id="19" name="Rechthoek 18"/>
            <p:cNvSpPr/>
            <p:nvPr/>
          </p:nvSpPr>
          <p:spPr>
            <a:xfrm>
              <a:off x="400051" y="5123027"/>
              <a:ext cx="7200900" cy="338554"/>
            </a:xfrm>
            <a:prstGeom prst="rect">
              <a:avLst/>
            </a:prstGeom>
          </p:spPr>
          <p:txBody>
            <a:bodyPr wrap="square">
              <a:spAutoFit/>
            </a:bodyPr>
            <a:lstStyle/>
            <a:p>
              <a:pPr lvl="1"/>
              <a:r>
                <a:rPr lang="en-GB" sz="1600" dirty="0"/>
                <a:t>to maintain hierarchy: repeated fixed </a:t>
              </a:r>
              <a:r>
                <a:rPr lang="en-GB" sz="1600" b="1" dirty="0" err="1">
                  <a:solidFill>
                    <a:schemeClr val="accent2">
                      <a:lumMod val="50000"/>
                    </a:schemeClr>
                  </a:solidFill>
                </a:rPr>
                <a:t>subjectification</a:t>
              </a:r>
              <a:r>
                <a:rPr lang="en-GB" sz="1600" dirty="0"/>
                <a:t> of the colonized </a:t>
              </a:r>
            </a:p>
          </p:txBody>
        </p:sp>
      </p:grpSp>
    </p:spTree>
    <p:custDataLst>
      <p:tags r:id="rId1"/>
    </p:custDataLst>
    <p:extLst>
      <p:ext uri="{BB962C8B-B14F-4D97-AF65-F5344CB8AC3E}">
        <p14:creationId xmlns:p14="http://schemas.microsoft.com/office/powerpoint/2010/main" val="3800996640"/>
      </p:ext>
    </p:extLst>
  </p:cSld>
  <p:clrMapOvr>
    <a:masterClrMapping/>
  </p:clrMapOvr>
  <mc:AlternateContent xmlns:mc="http://schemas.openxmlformats.org/markup-compatibility/2006">
    <mc:Choice xmlns:p14="http://schemas.microsoft.com/office/powerpoint/2010/main" Requires="p14">
      <p:transition spd="slow" p14:dur="2000" advTm="61189"/>
    </mc:Choice>
    <mc:Fallback>
      <p:transition spd="slow" advTm="611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91276" y="1240125"/>
            <a:ext cx="7359515" cy="4551076"/>
          </a:xfrm>
        </p:spPr>
        <p:txBody>
          <a:bodyPr/>
          <a:lstStyle/>
          <a:p>
            <a:pPr marL="0" indent="0">
              <a:buNone/>
            </a:pPr>
            <a:r>
              <a:rPr lang="en-GB" sz="1600" dirty="0" smtClean="0">
                <a:solidFill>
                  <a:schemeClr val="tx1"/>
                </a:solidFill>
                <a:latin typeface="Arial" panose="020B0604020202020204" pitchFamily="34" charset="0"/>
                <a:cs typeface="Arial" panose="020B0604020202020204" pitchFamily="34" charset="0"/>
              </a:rPr>
              <a:t>Discursive construction of compliance</a:t>
            </a:r>
          </a:p>
          <a:p>
            <a:pPr marL="0" indent="0">
              <a:buNone/>
            </a:pPr>
            <a:endParaRPr lang="en-GB" sz="1600" dirty="0" smtClean="0">
              <a:solidFill>
                <a:schemeClr val="tx1"/>
              </a:solidFill>
              <a:latin typeface="Arial" panose="020B0604020202020204" pitchFamily="34" charset="0"/>
              <a:cs typeface="Arial" panose="020B0604020202020204" pitchFamily="34" charset="0"/>
            </a:endParaRPr>
          </a:p>
          <a:p>
            <a:pPr marL="0" indent="0">
              <a:buNone/>
            </a:pPr>
            <a:endParaRPr lang="en-GB" sz="1600" dirty="0" smtClean="0">
              <a:solidFill>
                <a:schemeClr val="tx1"/>
              </a:solidFill>
              <a:latin typeface="Arial" panose="020B0604020202020204" pitchFamily="34" charset="0"/>
              <a:cs typeface="Arial" panose="020B0604020202020204" pitchFamily="34" charset="0"/>
            </a:endParaRPr>
          </a:p>
          <a:p>
            <a:pPr marL="0" indent="0">
              <a:buNone/>
            </a:pPr>
            <a:r>
              <a:rPr lang="en-GB" sz="1600" dirty="0" smtClean="0">
                <a:solidFill>
                  <a:schemeClr val="tx1"/>
                </a:solidFill>
                <a:latin typeface="Arial" panose="020B0604020202020204" pitchFamily="34" charset="0"/>
                <a:cs typeface="Arial" panose="020B0604020202020204" pitchFamily="34" charset="0"/>
              </a:rPr>
              <a:t>Limburg, Flanders, Belgium</a:t>
            </a:r>
          </a:p>
          <a:p>
            <a:pPr marL="569913"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History of low-skilled immigration </a:t>
            </a:r>
          </a:p>
          <a:p>
            <a:pPr marL="569913" indent="-285750">
              <a:buFont typeface="Arial" panose="020B0604020202020204" pitchFamily="34" charset="0"/>
              <a:buChar char="•"/>
            </a:pPr>
            <a:r>
              <a:rPr lang="en-GB" sz="1600" dirty="0" smtClean="0">
                <a:solidFill>
                  <a:schemeClr val="tx1"/>
                </a:solidFill>
                <a:latin typeface="Arial" panose="020B0604020202020204" pitchFamily="34" charset="0"/>
                <a:cs typeface="Arial" panose="020B0604020202020204" pitchFamily="34" charset="0"/>
              </a:rPr>
              <a:t>Characterised </a:t>
            </a:r>
            <a:r>
              <a:rPr lang="en-GB" sz="1600" dirty="0" smtClean="0">
                <a:solidFill>
                  <a:schemeClr val="tx1"/>
                </a:solidFill>
                <a:latin typeface="Arial" panose="020B0604020202020204" pitchFamily="34" charset="0"/>
                <a:cs typeface="Arial" panose="020B0604020202020204" pitchFamily="34" charset="0"/>
              </a:rPr>
              <a:t>by highly ethnically diverse population </a:t>
            </a:r>
            <a:endParaRPr lang="en-GB" sz="1600" dirty="0" smtClean="0">
              <a:solidFill>
                <a:schemeClr val="tx1"/>
              </a:solidFill>
              <a:latin typeface="Arial" panose="020B0604020202020204" pitchFamily="34" charset="0"/>
              <a:cs typeface="Arial" panose="020B0604020202020204" pitchFamily="34" charset="0"/>
            </a:endParaRPr>
          </a:p>
          <a:p>
            <a:pPr marL="0" indent="0">
              <a:buNone/>
            </a:pPr>
            <a:endParaRPr lang="en-GB" sz="1600" dirty="0" smtClean="0">
              <a:solidFill>
                <a:schemeClr val="tx1"/>
              </a:solidFill>
              <a:latin typeface="Arial" panose="020B0604020202020204" pitchFamily="34" charset="0"/>
              <a:cs typeface="Arial" panose="020B0604020202020204" pitchFamily="34" charset="0"/>
            </a:endParaRPr>
          </a:p>
          <a:p>
            <a:pPr marL="0" indent="0">
              <a:buNone/>
            </a:pPr>
            <a:endParaRPr lang="en-GB" sz="1600" dirty="0">
              <a:solidFill>
                <a:schemeClr val="tx1"/>
              </a:solidFill>
              <a:latin typeface="Arial" panose="020B0604020202020204" pitchFamily="34" charset="0"/>
              <a:cs typeface="Arial" panose="020B0604020202020204" pitchFamily="34" charset="0"/>
            </a:endParaRPr>
          </a:p>
          <a:p>
            <a:pPr marL="0" indent="0">
              <a:buNone/>
            </a:pPr>
            <a:r>
              <a:rPr lang="en-GB" sz="1600" dirty="0" smtClean="0">
                <a:solidFill>
                  <a:schemeClr val="tx1"/>
                </a:solidFill>
                <a:latin typeface="Arial" panose="020B0604020202020204" pitchFamily="34" charset="0"/>
                <a:cs typeface="Arial" panose="020B0604020202020204" pitchFamily="34" charset="0"/>
              </a:rPr>
              <a:t>22 semi-structured interviews with employers</a:t>
            </a:r>
          </a:p>
          <a:p>
            <a:pPr marL="538163">
              <a:buFont typeface="Arial" panose="020B0604020202020204" pitchFamily="34" charset="0"/>
              <a:buChar char="•"/>
            </a:pPr>
            <a:r>
              <a:rPr lang="en-GB" sz="1600" dirty="0" smtClean="0">
                <a:solidFill>
                  <a:schemeClr val="tx1"/>
                </a:solidFill>
                <a:latin typeface="Arial" panose="020B0604020202020204" pitchFamily="34" charset="0"/>
                <a:cs typeface="Arial" panose="020B0604020202020204" pitchFamily="34" charset="0"/>
              </a:rPr>
              <a:t>Diversity size &amp; sector, reflecting the region </a:t>
            </a:r>
          </a:p>
          <a:p>
            <a:pPr marL="538163">
              <a:buFont typeface="Arial" panose="020B0604020202020204" pitchFamily="34" charset="0"/>
              <a:buChar char="•"/>
            </a:pPr>
            <a:r>
              <a:rPr lang="en-GB" sz="1600" dirty="0" smtClean="0">
                <a:solidFill>
                  <a:schemeClr val="tx1"/>
                </a:solidFill>
                <a:latin typeface="Arial" panose="020B0604020202020204" pitchFamily="34" charset="0"/>
                <a:cs typeface="Arial" panose="020B0604020202020204" pitchFamily="34" charset="0"/>
              </a:rPr>
              <a:t>Employers ethnic majority </a:t>
            </a:r>
            <a:endParaRPr lang="en-GB" sz="1600" baseline="30000" dirty="0" smtClean="0">
              <a:solidFill>
                <a:schemeClr val="tx1"/>
              </a:solidFill>
              <a:latin typeface="Arial" panose="020B0604020202020204" pitchFamily="34" charset="0"/>
              <a:cs typeface="Arial" panose="020B0604020202020204" pitchFamily="34" charset="0"/>
            </a:endParaRPr>
          </a:p>
          <a:p>
            <a:pPr marL="538163">
              <a:buFont typeface="Arial" panose="020B0604020202020204" pitchFamily="34" charset="0"/>
              <a:buChar char="•"/>
            </a:pPr>
            <a:r>
              <a:rPr lang="en-GB" sz="1600" dirty="0" smtClean="0">
                <a:solidFill>
                  <a:schemeClr val="tx1"/>
                </a:solidFill>
                <a:latin typeface="Arial" panose="020B0604020202020204" pitchFamily="34" charset="0"/>
                <a:cs typeface="Arial" panose="020B0604020202020204" pitchFamily="34" charset="0"/>
              </a:rPr>
              <a:t>Employees ethnic minority employed in low-skilled or technical jobs </a:t>
            </a:r>
          </a:p>
          <a:p>
            <a:pPr marL="0" indent="0">
              <a:buNone/>
            </a:pPr>
            <a:endParaRPr lang="en-GB" sz="1600" dirty="0" smtClean="0">
              <a:solidFill>
                <a:schemeClr val="tx1"/>
              </a:solidFill>
              <a:latin typeface="Arial" panose="020B0604020202020204" pitchFamily="34" charset="0"/>
              <a:cs typeface="Arial" panose="020B0604020202020204" pitchFamily="34" charset="0"/>
            </a:endParaRPr>
          </a:p>
          <a:p>
            <a:pPr marL="0" indent="0">
              <a:buNone/>
            </a:pPr>
            <a:endParaRPr lang="en-GB" sz="1600" dirty="0" smtClean="0">
              <a:solidFill>
                <a:schemeClr val="tx1"/>
              </a:solidFill>
              <a:latin typeface="Arial" panose="020B0604020202020204" pitchFamily="34" charset="0"/>
              <a:cs typeface="Arial" panose="020B0604020202020204" pitchFamily="34" charset="0"/>
            </a:endParaRPr>
          </a:p>
          <a:p>
            <a:pPr marL="0" indent="0">
              <a:buNone/>
            </a:pPr>
            <a:r>
              <a:rPr lang="en-GB" sz="1600" dirty="0" smtClean="0">
                <a:solidFill>
                  <a:schemeClr val="tx1"/>
                </a:solidFill>
                <a:latin typeface="Arial" panose="020B0604020202020204" pitchFamily="34" charset="0"/>
                <a:cs typeface="Arial" panose="020B0604020202020204" pitchFamily="34" charset="0"/>
              </a:rPr>
              <a:t>Analysis: </a:t>
            </a:r>
            <a:r>
              <a:rPr lang="en-GB" sz="1600" dirty="0">
                <a:solidFill>
                  <a:schemeClr val="tx1"/>
                </a:solidFill>
                <a:latin typeface="Arial" panose="020B0604020202020204" pitchFamily="34" charset="0"/>
                <a:cs typeface="Arial" panose="020B0604020202020204" pitchFamily="34" charset="0"/>
              </a:rPr>
              <a:t>o</a:t>
            </a:r>
            <a:r>
              <a:rPr lang="en-GB" sz="1600" dirty="0" smtClean="0">
                <a:solidFill>
                  <a:schemeClr val="tx1"/>
                </a:solidFill>
                <a:latin typeface="Arial" panose="020B0604020202020204" pitchFamily="34" charset="0"/>
                <a:cs typeface="Arial" panose="020B0604020202020204" pitchFamily="34" charset="0"/>
              </a:rPr>
              <a:t>pen, two phase coding </a:t>
            </a:r>
            <a:r>
              <a:rPr lang="en-GB" sz="1000" dirty="0" smtClean="0">
                <a:solidFill>
                  <a:schemeClr val="tx1"/>
                </a:solidFill>
                <a:latin typeface="Arial" panose="020B0604020202020204" pitchFamily="34" charset="0"/>
                <a:cs typeface="Arial" panose="020B0604020202020204" pitchFamily="34" charset="0"/>
              </a:rPr>
              <a:t>(</a:t>
            </a:r>
            <a:r>
              <a:rPr lang="en-GB" sz="1000" dirty="0" err="1" smtClean="0">
                <a:solidFill>
                  <a:schemeClr val="tx1"/>
                </a:solidFill>
                <a:latin typeface="Arial" panose="020B0604020202020204" pitchFamily="34" charset="0"/>
                <a:cs typeface="Arial" panose="020B0604020202020204" pitchFamily="34" charset="0"/>
              </a:rPr>
              <a:t>Saldaña</a:t>
            </a:r>
            <a:r>
              <a:rPr lang="en-GB" sz="1000" dirty="0" smtClean="0">
                <a:solidFill>
                  <a:schemeClr val="tx1"/>
                </a:solidFill>
                <a:latin typeface="Arial" panose="020B0604020202020204" pitchFamily="34" charset="0"/>
                <a:cs typeface="Arial" panose="020B0604020202020204" pitchFamily="34" charset="0"/>
              </a:rPr>
              <a:t>, 2009)</a:t>
            </a:r>
            <a:endParaRPr lang="en-GB" sz="1600" dirty="0" smtClean="0"/>
          </a:p>
          <a:p>
            <a:pPr marL="0" indent="0">
              <a:buNone/>
            </a:pPr>
            <a:endParaRPr lang="en-GB" sz="2000" dirty="0" smtClean="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6317" y="2055159"/>
            <a:ext cx="1935684" cy="1625975"/>
          </a:xfrm>
          <a:prstGeom prst="rect">
            <a:avLst/>
          </a:prstGeom>
        </p:spPr>
      </p:pic>
      <p:sp>
        <p:nvSpPr>
          <p:cNvPr id="6" name="Rechthoek 5"/>
          <p:cNvSpPr/>
          <p:nvPr/>
        </p:nvSpPr>
        <p:spPr>
          <a:xfrm>
            <a:off x="184845" y="102915"/>
            <a:ext cx="8759130" cy="54984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latin typeface="Verdana" panose="020B0604030504040204" pitchFamily="34" charset="0"/>
                <a:ea typeface="Verdana" panose="020B0604030504040204" pitchFamily="34" charset="0"/>
                <a:cs typeface="Verdana" panose="020B0604030504040204" pitchFamily="34" charset="0"/>
              </a:rPr>
              <a:t>Methodology</a:t>
            </a:r>
            <a:endParaRPr lang="nl-BE"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74831186"/>
      </p:ext>
    </p:extLst>
  </p:cSld>
  <p:clrMapOvr>
    <a:masterClrMapping/>
  </p:clrMapOvr>
  <mc:AlternateContent xmlns:mc="http://schemas.openxmlformats.org/markup-compatibility/2006" xmlns:p14="http://schemas.microsoft.com/office/powerpoint/2010/main">
    <mc:Choice Requires="p14">
      <p:transition spd="slow" p14:dur="2000" advTm="68758"/>
    </mc:Choice>
    <mc:Fallback xmlns="">
      <p:transition spd="slow" advTm="6875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03040" y="1387774"/>
            <a:ext cx="8640960" cy="1868388"/>
          </a:xfrm>
        </p:spPr>
        <p:txBody>
          <a:bodyPr/>
          <a:lstStyle/>
          <a:p>
            <a:pPr marL="0" indent="0">
              <a:lnSpc>
                <a:spcPct val="150000"/>
              </a:lnSpc>
              <a:buNone/>
            </a:pPr>
            <a:endParaRPr lang="en-GB" sz="1800" dirty="0" smtClean="0">
              <a:solidFill>
                <a:schemeClr val="tx1"/>
              </a:solidFill>
              <a:latin typeface="Arial" panose="020B0604020202020204" pitchFamily="34" charset="0"/>
              <a:cs typeface="Arial" panose="020B0604020202020204" pitchFamily="34" charset="0"/>
            </a:endParaRPr>
          </a:p>
          <a:p>
            <a:pPr marL="0" indent="0">
              <a:lnSpc>
                <a:spcPct val="150000"/>
              </a:lnSpc>
              <a:buNone/>
            </a:pPr>
            <a:r>
              <a:rPr lang="en-GB" sz="1800" dirty="0">
                <a:solidFill>
                  <a:schemeClr val="tx1"/>
                </a:solidFill>
                <a:latin typeface="Arial" panose="020B0604020202020204" pitchFamily="34" charset="0"/>
                <a:cs typeface="Arial" panose="020B0604020202020204" pitchFamily="34" charset="0"/>
              </a:rPr>
              <a:t>E</a:t>
            </a:r>
            <a:r>
              <a:rPr lang="en-GB" sz="1800" dirty="0" smtClean="0">
                <a:solidFill>
                  <a:schemeClr val="tx1"/>
                </a:solidFill>
                <a:latin typeface="Arial" panose="020B0604020202020204" pitchFamily="34" charset="0"/>
                <a:cs typeface="Arial" panose="020B0604020202020204" pitchFamily="34" charset="0"/>
              </a:rPr>
              <a:t>mployer’s construction of a </a:t>
            </a:r>
            <a:r>
              <a:rPr lang="en-GB" sz="1800" dirty="0" smtClean="0">
                <a:solidFill>
                  <a:schemeClr val="tx1"/>
                </a:solidFill>
                <a:latin typeface="Arial" panose="020B0604020202020204" pitchFamily="34" charset="0"/>
                <a:cs typeface="Arial" panose="020B0604020202020204" pitchFamily="34" charset="0"/>
              </a:rPr>
              <a:t>compliant ethnic minority worker </a:t>
            </a:r>
            <a:r>
              <a:rPr lang="en-GB" sz="1800" dirty="0" smtClean="0">
                <a:solidFill>
                  <a:schemeClr val="tx1"/>
                </a:solidFill>
                <a:latin typeface="Arial" panose="020B0604020202020204" pitchFamily="34" charset="0"/>
                <a:cs typeface="Arial" panose="020B0604020202020204" pitchFamily="34" charset="0"/>
              </a:rPr>
              <a:t>: </a:t>
            </a:r>
            <a:endParaRPr lang="en-GB" sz="1800" dirty="0" smtClean="0">
              <a:solidFill>
                <a:schemeClr val="tx1"/>
              </a:solidFill>
              <a:latin typeface="Arial" panose="020B0604020202020204" pitchFamily="34" charset="0"/>
              <a:cs typeface="Arial" panose="020B0604020202020204" pitchFamily="34" charset="0"/>
            </a:endParaRPr>
          </a:p>
          <a:p>
            <a:pPr marL="0" indent="0">
              <a:lnSpc>
                <a:spcPct val="150000"/>
              </a:lnSpc>
              <a:buNone/>
            </a:pPr>
            <a:r>
              <a:rPr lang="en-GB" sz="1800" dirty="0" smtClean="0">
                <a:solidFill>
                  <a:schemeClr val="tx1"/>
                </a:solidFill>
                <a:latin typeface="Arial" panose="020B0604020202020204" pitchFamily="34" charset="0"/>
                <a:cs typeface="Arial" panose="020B0604020202020204" pitchFamily="34" charset="0"/>
              </a:rPr>
              <a:t> </a:t>
            </a:r>
            <a:endParaRPr lang="en-GB" sz="1800" dirty="0" smtClean="0">
              <a:solidFill>
                <a:schemeClr val="tx1"/>
              </a:solidFill>
              <a:latin typeface="Arial" panose="020B0604020202020204" pitchFamily="34" charset="0"/>
              <a:cs typeface="Arial" panose="020B0604020202020204" pitchFamily="34" charset="0"/>
            </a:endParaRPr>
          </a:p>
        </p:txBody>
      </p:sp>
      <p:sp>
        <p:nvSpPr>
          <p:cNvPr id="4" name="Rechthoek 3"/>
          <p:cNvSpPr/>
          <p:nvPr/>
        </p:nvSpPr>
        <p:spPr>
          <a:xfrm>
            <a:off x="184845" y="102915"/>
            <a:ext cx="8759130" cy="54984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latin typeface="Verdana" panose="020B0604030504040204" pitchFamily="34" charset="0"/>
                <a:ea typeface="Verdana" panose="020B0604030504040204" pitchFamily="34" charset="0"/>
                <a:cs typeface="Verdana" panose="020B0604030504040204" pitchFamily="34" charset="0"/>
              </a:rPr>
              <a:t>Findings and discussion</a:t>
            </a:r>
            <a:endParaRPr lang="nl-BE" sz="20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Rechthoek 1"/>
          <p:cNvSpPr/>
          <p:nvPr/>
        </p:nvSpPr>
        <p:spPr>
          <a:xfrm>
            <a:off x="681718" y="2560427"/>
            <a:ext cx="5876925" cy="1836400"/>
          </a:xfrm>
          <a:prstGeom prst="rect">
            <a:avLst/>
          </a:prstGeom>
        </p:spPr>
        <p:txBody>
          <a:bodyPr wrap="square">
            <a:spAutoFit/>
          </a:bodyPr>
          <a:lstStyle/>
          <a:p>
            <a:pPr marL="1095375" indent="-285750">
              <a:lnSpc>
                <a:spcPts val="2500"/>
              </a:lnSpc>
              <a:buFont typeface="Arial" panose="020B0604020202020204" pitchFamily="34" charset="0"/>
              <a:buChar char="•"/>
            </a:pPr>
            <a:r>
              <a:rPr lang="en-GB" b="1" dirty="0" smtClean="0">
                <a:solidFill>
                  <a:schemeClr val="accent2">
                    <a:lumMod val="50000"/>
                  </a:schemeClr>
                </a:solidFill>
                <a:latin typeface="Arial" panose="020B0604020202020204" pitchFamily="34" charset="0"/>
                <a:cs typeface="Arial" panose="020B0604020202020204" pitchFamily="34" charset="0"/>
              </a:rPr>
              <a:t>assimilation</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to ethnic majority behaviour</a:t>
            </a:r>
          </a:p>
          <a:p>
            <a:pPr marL="1095375" indent="-285750">
              <a:lnSpc>
                <a:spcPts val="2500"/>
              </a:lnSpc>
              <a:buFont typeface="Arial" panose="020B0604020202020204" pitchFamily="34" charset="0"/>
              <a:buChar char="•"/>
            </a:pPr>
            <a:r>
              <a:rPr lang="en-GB" b="1" dirty="0" smtClean="0">
                <a:solidFill>
                  <a:schemeClr val="accent2">
                    <a:lumMod val="50000"/>
                  </a:schemeClr>
                </a:solidFill>
                <a:latin typeface="Arial" panose="020B0604020202020204" pitchFamily="34" charset="0"/>
                <a:cs typeface="Arial" panose="020B0604020202020204" pitchFamily="34" charset="0"/>
              </a:rPr>
              <a:t>gratitude</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towards employer </a:t>
            </a:r>
          </a:p>
          <a:p>
            <a:pPr marL="1095375" indent="-285750">
              <a:lnSpc>
                <a:spcPts val="2500"/>
              </a:lnSpc>
              <a:buFont typeface="Arial" panose="020B0604020202020204" pitchFamily="34" charset="0"/>
              <a:buChar char="•"/>
            </a:pPr>
            <a:r>
              <a:rPr lang="en-GB" b="1" dirty="0" smtClean="0">
                <a:solidFill>
                  <a:schemeClr val="accent2">
                    <a:lumMod val="50000"/>
                  </a:schemeClr>
                </a:solidFill>
                <a:latin typeface="Arial" panose="020B0604020202020204" pitchFamily="34" charset="0"/>
                <a:cs typeface="Arial" panose="020B0604020202020204" pitchFamily="34" charset="0"/>
              </a:rPr>
              <a:t>tolerance</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for discriminatory remarks </a:t>
            </a:r>
          </a:p>
          <a:p>
            <a:pPr marL="1095375" indent="-285750">
              <a:lnSpc>
                <a:spcPts val="2500"/>
              </a:lnSpc>
              <a:buFont typeface="Arial" panose="020B0604020202020204" pitchFamily="34" charset="0"/>
              <a:buChar char="•"/>
            </a:pPr>
            <a:r>
              <a:rPr lang="en-GB" b="1" dirty="0">
                <a:solidFill>
                  <a:schemeClr val="accent2">
                    <a:lumMod val="50000"/>
                  </a:schemeClr>
                </a:solidFill>
                <a:latin typeface="Arial" panose="020B0604020202020204" pitchFamily="34" charset="0"/>
                <a:cs typeface="Arial" panose="020B0604020202020204" pitchFamily="34" charset="0"/>
              </a:rPr>
              <a:t>distancing</a:t>
            </a:r>
            <a:r>
              <a:rPr lang="en-GB" dirty="0">
                <a:latin typeface="Arial" panose="020B0604020202020204" pitchFamily="34" charset="0"/>
                <a:cs typeface="Arial" panose="020B0604020202020204" pitchFamily="34" charset="0"/>
              </a:rPr>
              <a:t> from own ethnic minority group</a:t>
            </a:r>
            <a:endParaRPr lang="en-GB" dirty="0"/>
          </a:p>
          <a:p>
            <a:pPr>
              <a:lnSpc>
                <a:spcPct val="150000"/>
              </a:lnSpc>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0022173"/>
      </p:ext>
    </p:extLst>
  </p:cSld>
  <p:clrMapOvr>
    <a:masterClrMapping/>
  </p:clrMapOvr>
  <mc:AlternateContent xmlns:mc="http://schemas.openxmlformats.org/markup-compatibility/2006" xmlns:p14="http://schemas.microsoft.com/office/powerpoint/2010/main">
    <mc:Choice Requires="p14">
      <p:transition spd="slow" p14:dur="2000" advTm="444"/>
    </mc:Choice>
    <mc:Fallback xmlns="">
      <p:transition spd="slow" advTm="44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251520" y="914400"/>
            <a:ext cx="5349180" cy="400110"/>
          </a:xfrm>
          <a:prstGeom prst="rect">
            <a:avLst/>
          </a:prstGeom>
          <a:noFill/>
        </p:spPr>
        <p:txBody>
          <a:bodyPr wrap="square" rtlCol="0">
            <a:spAutoFit/>
          </a:bodyPr>
          <a:lstStyle/>
          <a:p>
            <a:r>
              <a:rPr lang="en-GB" sz="2000" b="1" dirty="0" smtClean="0">
                <a:solidFill>
                  <a:schemeClr val="accent2">
                    <a:lumMod val="50000"/>
                  </a:schemeClr>
                </a:solidFill>
              </a:rPr>
              <a:t>Assimilation to ethnic majority behaviour  </a:t>
            </a:r>
            <a:endParaRPr lang="nl-BE" sz="2000" b="1" dirty="0">
              <a:solidFill>
                <a:schemeClr val="accent2">
                  <a:lumMod val="50000"/>
                </a:schemeClr>
              </a:solidFill>
            </a:endParaRPr>
          </a:p>
        </p:txBody>
      </p:sp>
      <p:sp>
        <p:nvSpPr>
          <p:cNvPr id="8" name="Rechthoek 7"/>
          <p:cNvSpPr/>
          <p:nvPr/>
        </p:nvSpPr>
        <p:spPr>
          <a:xfrm>
            <a:off x="732246" y="1994421"/>
            <a:ext cx="7664315" cy="1261884"/>
          </a:xfrm>
          <a:prstGeom prst="rect">
            <a:avLst/>
          </a:prstGeom>
        </p:spPr>
        <p:txBody>
          <a:bodyPr wrap="square">
            <a:spAutoFit/>
          </a:bodyPr>
          <a:lstStyle/>
          <a:p>
            <a:pPr algn="ctr"/>
            <a:r>
              <a:rPr lang="en-US" sz="1600" i="1" dirty="0">
                <a:solidFill>
                  <a:schemeClr val="tx1">
                    <a:lumMod val="50000"/>
                    <a:lumOff val="50000"/>
                  </a:schemeClr>
                </a:solidFill>
              </a:rPr>
              <a:t>“</a:t>
            </a:r>
            <a:r>
              <a:rPr lang="en-US" sz="1600" i="1" dirty="0">
                <a:solidFill>
                  <a:schemeClr val="bg1">
                    <a:lumMod val="50000"/>
                  </a:schemeClr>
                </a:solidFill>
              </a:rPr>
              <a:t>It sounds racist, but it is not. Yo</a:t>
            </a:r>
            <a:r>
              <a:rPr lang="en-US" sz="1600" i="1" dirty="0">
                <a:solidFill>
                  <a:schemeClr val="tx1">
                    <a:lumMod val="50000"/>
                    <a:lumOff val="50000"/>
                  </a:schemeClr>
                </a:solidFill>
              </a:rPr>
              <a:t>u have to make a selection […] </a:t>
            </a:r>
            <a:r>
              <a:rPr lang="en-US" sz="1600" i="1" dirty="0" smtClean="0">
                <a:solidFill>
                  <a:schemeClr val="tx1">
                    <a:lumMod val="50000"/>
                    <a:lumOff val="50000"/>
                  </a:schemeClr>
                </a:solidFill>
              </a:rPr>
              <a:t>Getting </a:t>
            </a:r>
            <a:r>
              <a:rPr lang="en-US" sz="1600" i="1" dirty="0">
                <a:solidFill>
                  <a:schemeClr val="tx1">
                    <a:lumMod val="50000"/>
                    <a:lumOff val="50000"/>
                  </a:schemeClr>
                </a:solidFill>
              </a:rPr>
              <a:t>the </a:t>
            </a:r>
            <a:r>
              <a:rPr lang="en-US" sz="1600" b="1" i="1" dirty="0">
                <a:solidFill>
                  <a:srgbClr val="C00000"/>
                </a:solidFill>
              </a:rPr>
              <a:t>right people</a:t>
            </a:r>
            <a:r>
              <a:rPr lang="en-US" sz="1600" i="1" dirty="0">
                <a:solidFill>
                  <a:schemeClr val="tx1">
                    <a:lumMod val="50000"/>
                    <a:lumOff val="50000"/>
                  </a:schemeClr>
                </a:solidFill>
              </a:rPr>
              <a:t>. What I would find horrible, is if we would have somebody who brings his little carpet to the building site and starts praying. We don’t want that here. I’m like, you have to adapt yourself. </a:t>
            </a:r>
            <a:r>
              <a:rPr lang="en-US" sz="1600" b="1" i="1" dirty="0">
                <a:solidFill>
                  <a:srgbClr val="C00000"/>
                </a:solidFill>
              </a:rPr>
              <a:t>They have to adapt themselves</a:t>
            </a:r>
            <a:r>
              <a:rPr lang="en-US" sz="1600" i="1" dirty="0" smtClean="0">
                <a:solidFill>
                  <a:schemeClr val="tx1">
                    <a:lumMod val="50000"/>
                    <a:lumOff val="50000"/>
                  </a:schemeClr>
                </a:solidFill>
              </a:rPr>
              <a:t>.”</a:t>
            </a:r>
            <a:endParaRPr lang="en-US" sz="1600" i="1" dirty="0" smtClean="0">
              <a:solidFill>
                <a:schemeClr val="tx1">
                  <a:lumMod val="50000"/>
                  <a:lumOff val="50000"/>
                </a:schemeClr>
              </a:solidFill>
            </a:endParaRPr>
          </a:p>
          <a:p>
            <a:pPr algn="ctr"/>
            <a:r>
              <a:rPr lang="en-US" sz="1200" dirty="0" smtClean="0">
                <a:solidFill>
                  <a:schemeClr val="tx1">
                    <a:lumMod val="50000"/>
                    <a:lumOff val="50000"/>
                  </a:schemeClr>
                </a:solidFill>
              </a:rPr>
              <a:t>– Employer </a:t>
            </a:r>
            <a:r>
              <a:rPr lang="en-US" sz="1200" dirty="0" smtClean="0">
                <a:solidFill>
                  <a:schemeClr val="tx1">
                    <a:lumMod val="50000"/>
                    <a:lumOff val="50000"/>
                  </a:schemeClr>
                </a:solidFill>
              </a:rPr>
              <a:t>10</a:t>
            </a:r>
            <a:endParaRPr lang="en-US" sz="1200" dirty="0">
              <a:solidFill>
                <a:schemeClr val="tx1">
                  <a:lumMod val="50000"/>
                  <a:lumOff val="50000"/>
                </a:schemeClr>
              </a:solidFill>
              <a:latin typeface="Verdana" pitchFamily="34" charset="0"/>
              <a:ea typeface="Verdana" pitchFamily="34" charset="0"/>
              <a:cs typeface="Verdana" pitchFamily="34" charset="0"/>
            </a:endParaRPr>
          </a:p>
        </p:txBody>
      </p:sp>
      <p:sp>
        <p:nvSpPr>
          <p:cNvPr id="2" name="Rechthoek 1"/>
          <p:cNvSpPr/>
          <p:nvPr/>
        </p:nvSpPr>
        <p:spPr>
          <a:xfrm>
            <a:off x="1016342" y="3936216"/>
            <a:ext cx="7096125" cy="1323439"/>
          </a:xfrm>
          <a:prstGeom prst="rect">
            <a:avLst/>
          </a:prstGeom>
        </p:spPr>
        <p:txBody>
          <a:bodyPr wrap="square">
            <a:spAutoFit/>
          </a:bodyPr>
          <a:lstStyle/>
          <a:p>
            <a:pPr algn="ctr"/>
            <a:r>
              <a:rPr lang="en-US" sz="1600" i="1" dirty="0" smtClean="0">
                <a:solidFill>
                  <a:schemeClr val="tx1">
                    <a:lumMod val="50000"/>
                    <a:lumOff val="50000"/>
                  </a:schemeClr>
                </a:solidFill>
              </a:rPr>
              <a:t>“It’s </a:t>
            </a:r>
            <a:r>
              <a:rPr lang="en-US" sz="1600" i="1" dirty="0">
                <a:solidFill>
                  <a:schemeClr val="tx1">
                    <a:lumMod val="50000"/>
                    <a:lumOff val="50000"/>
                  </a:schemeClr>
                </a:solidFill>
              </a:rPr>
              <a:t>immediately a much greater challenge, a headscarf. </a:t>
            </a:r>
            <a:r>
              <a:rPr lang="en-US" sz="1600" i="1" dirty="0">
                <a:solidFill>
                  <a:schemeClr val="tx1">
                    <a:lumMod val="50000"/>
                    <a:lumOff val="50000"/>
                  </a:schemeClr>
                </a:solidFill>
              </a:rPr>
              <a:t>[…] It’s just a </a:t>
            </a:r>
            <a:r>
              <a:rPr lang="en-US" sz="1600" b="1" i="1" dirty="0">
                <a:solidFill>
                  <a:srgbClr val="C00000"/>
                </a:solidFill>
              </a:rPr>
              <a:t>too large difference</a:t>
            </a:r>
            <a:r>
              <a:rPr lang="en-US" sz="1600" i="1" dirty="0">
                <a:solidFill>
                  <a:schemeClr val="tx1">
                    <a:lumMod val="50000"/>
                    <a:lumOff val="50000"/>
                  </a:schemeClr>
                </a:solidFill>
              </a:rPr>
              <a:t>. It’s very clear. If you have somebody walking with you, and </a:t>
            </a:r>
            <a:r>
              <a:rPr lang="en-US" sz="1600" b="1" i="1" dirty="0">
                <a:solidFill>
                  <a:srgbClr val="C00000"/>
                </a:solidFill>
              </a:rPr>
              <a:t>they don’t eat, that doesn’t bother you</a:t>
            </a:r>
            <a:r>
              <a:rPr lang="en-US" sz="1600" i="1" dirty="0">
                <a:solidFill>
                  <a:schemeClr val="tx1">
                    <a:lumMod val="50000"/>
                    <a:lumOff val="50000"/>
                  </a:schemeClr>
                </a:solidFill>
              </a:rPr>
              <a:t>. </a:t>
            </a:r>
            <a:r>
              <a:rPr lang="en-US" sz="1600" b="1" i="1" dirty="0">
                <a:solidFill>
                  <a:srgbClr val="C00000"/>
                </a:solidFill>
              </a:rPr>
              <a:t>But a headscarf </a:t>
            </a:r>
            <a:r>
              <a:rPr lang="en-US" sz="1600" i="1" dirty="0">
                <a:solidFill>
                  <a:schemeClr val="tx1">
                    <a:lumMod val="50000"/>
                    <a:lumOff val="50000"/>
                  </a:schemeClr>
                </a:solidFill>
              </a:rPr>
              <a:t>is immediately visually very present.” </a:t>
            </a:r>
            <a:r>
              <a:rPr lang="en-US" sz="1200" i="1" dirty="0">
                <a:solidFill>
                  <a:schemeClr val="tx1">
                    <a:lumMod val="50000"/>
                    <a:lumOff val="50000"/>
                  </a:schemeClr>
                </a:solidFill>
              </a:rPr>
              <a:t>– Employer 13</a:t>
            </a:r>
            <a:endParaRPr lang="nl-BE" sz="1200" i="1" dirty="0">
              <a:solidFill>
                <a:schemeClr val="tx1">
                  <a:lumMod val="50000"/>
                  <a:lumOff val="50000"/>
                </a:schemeClr>
              </a:solidFill>
            </a:endParaRPr>
          </a:p>
          <a:p>
            <a:pPr algn="ctr"/>
            <a:endParaRPr lang="nl-BE" sz="1600" i="1" dirty="0">
              <a:solidFill>
                <a:schemeClr val="tx1">
                  <a:lumMod val="50000"/>
                  <a:lumOff val="50000"/>
                </a:schemeClr>
              </a:solidFill>
            </a:endParaRPr>
          </a:p>
        </p:txBody>
      </p:sp>
      <p:sp>
        <p:nvSpPr>
          <p:cNvPr id="9" name="Rechthoek 8"/>
          <p:cNvSpPr/>
          <p:nvPr/>
        </p:nvSpPr>
        <p:spPr>
          <a:xfrm>
            <a:off x="184845" y="102915"/>
            <a:ext cx="8759130" cy="54984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latin typeface="Verdana" panose="020B0604030504040204" pitchFamily="34" charset="0"/>
                <a:ea typeface="Verdana" panose="020B0604030504040204" pitchFamily="34" charset="0"/>
                <a:cs typeface="Verdana" panose="020B0604030504040204" pitchFamily="34" charset="0"/>
              </a:rPr>
              <a:t>Findings and discussion</a:t>
            </a:r>
            <a:endParaRPr lang="nl-BE" sz="2000" b="1" dirty="0">
              <a:latin typeface="Verdana" panose="020B0604030504040204" pitchFamily="34" charset="0"/>
              <a:ea typeface="Verdana" panose="020B0604030504040204" pitchFamily="34" charset="0"/>
              <a:cs typeface="Verdana" panose="020B0604030504040204" pitchFamily="34" charset="0"/>
            </a:endParaRPr>
          </a:p>
        </p:txBody>
      </p:sp>
    </p:spTree>
    <p:custDataLst>
      <p:tags r:id="rId1"/>
    </p:custDataLst>
    <p:extLst>
      <p:ext uri="{BB962C8B-B14F-4D97-AF65-F5344CB8AC3E}">
        <p14:creationId xmlns:p14="http://schemas.microsoft.com/office/powerpoint/2010/main" val="399239437"/>
      </p:ext>
    </p:extLst>
  </p:cSld>
  <p:clrMapOvr>
    <a:masterClrMapping/>
  </p:clrMapOvr>
  <mc:AlternateContent xmlns:mc="http://schemas.openxmlformats.org/markup-compatibility/2006" xmlns:p14="http://schemas.microsoft.com/office/powerpoint/2010/main">
    <mc:Choice Requires="p14">
      <p:transition spd="slow" p14:dur="2000" advTm="4033"/>
    </mc:Choice>
    <mc:Fallback xmlns="">
      <p:transition spd="slow" advTm="40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309581" y="3530872"/>
            <a:ext cx="7019592" cy="1592011"/>
          </a:xfrm>
        </p:spPr>
        <p:txBody>
          <a:bodyPr/>
          <a:lstStyle/>
          <a:p>
            <a:pPr marL="0" indent="0" algn="ctr">
              <a:spcBef>
                <a:spcPct val="0"/>
              </a:spcBef>
              <a:buNone/>
            </a:pPr>
            <a:r>
              <a:rPr lang="en-US" sz="1600" i="1" dirty="0">
                <a:solidFill>
                  <a:schemeClr val="bg1">
                    <a:lumMod val="50000"/>
                  </a:schemeClr>
                </a:solidFill>
                <a:latin typeface="Arial" charset="0"/>
                <a:ea typeface="ＭＳ Ｐゴシック" charset="0"/>
                <a:cs typeface="Arial" charset="0"/>
              </a:rPr>
              <a:t>“So I tell </a:t>
            </a:r>
            <a:r>
              <a:rPr lang="en-US" sz="1600" i="1" dirty="0" smtClean="0">
                <a:solidFill>
                  <a:schemeClr val="bg1">
                    <a:lumMod val="50000"/>
                  </a:schemeClr>
                </a:solidFill>
                <a:latin typeface="Arial" charset="0"/>
                <a:ea typeface="ＭＳ Ｐゴシック" charset="0"/>
                <a:cs typeface="Arial" charset="0"/>
              </a:rPr>
              <a:t>in a job interview that </a:t>
            </a:r>
            <a:r>
              <a:rPr lang="en-US" sz="1600" i="1" dirty="0">
                <a:solidFill>
                  <a:schemeClr val="bg1">
                    <a:lumMod val="50000"/>
                  </a:schemeClr>
                </a:solidFill>
                <a:latin typeface="Arial" charset="0"/>
                <a:ea typeface="ＭＳ Ｐゴシック" charset="0"/>
                <a:cs typeface="Arial" charset="0"/>
              </a:rPr>
              <a:t>once another worker was stuck in a sewage pit. If they hadn’t pulled him out, he would have been </a:t>
            </a:r>
            <a:r>
              <a:rPr lang="en-US" sz="1600" b="1" i="1" dirty="0">
                <a:solidFill>
                  <a:srgbClr val="C00000"/>
                </a:solidFill>
                <a:latin typeface="Arial" charset="0"/>
                <a:ea typeface="ＭＳ Ｐゴシック" charset="0"/>
                <a:cs typeface="Arial" charset="0"/>
              </a:rPr>
              <a:t>death</a:t>
            </a:r>
            <a:r>
              <a:rPr lang="en-US" sz="1600" i="1" dirty="0">
                <a:solidFill>
                  <a:schemeClr val="bg1">
                    <a:lumMod val="50000"/>
                  </a:schemeClr>
                </a:solidFill>
                <a:latin typeface="Arial" charset="0"/>
                <a:ea typeface="ＭＳ Ｐゴシック" charset="0"/>
                <a:cs typeface="Arial" charset="0"/>
              </a:rPr>
              <a:t> […] And so I tell these stories to give a heads-up, but then, to come back to diversity and migration background: after hearing this, </a:t>
            </a:r>
            <a:r>
              <a:rPr lang="en-US" sz="1600" b="1" i="1" dirty="0">
                <a:solidFill>
                  <a:srgbClr val="C00000"/>
                </a:solidFill>
                <a:latin typeface="Arial" charset="0"/>
                <a:ea typeface="ＭＳ Ｐゴシック" charset="0"/>
                <a:cs typeface="Arial" charset="0"/>
              </a:rPr>
              <a:t>they didn’t want to work here anymore</a:t>
            </a:r>
            <a:r>
              <a:rPr lang="en-US" sz="1600" i="1" dirty="0">
                <a:solidFill>
                  <a:schemeClr val="bg1">
                    <a:lumMod val="50000"/>
                  </a:schemeClr>
                </a:solidFill>
                <a:latin typeface="Arial" charset="0"/>
                <a:ea typeface="ＭＳ Ｐゴシック" charset="0"/>
                <a:cs typeface="Arial" charset="0"/>
              </a:rPr>
              <a:t>. I guess </a:t>
            </a:r>
            <a:r>
              <a:rPr lang="en-US" sz="1600" b="1" i="1" dirty="0">
                <a:solidFill>
                  <a:srgbClr val="C00000"/>
                </a:solidFill>
                <a:latin typeface="Arial" charset="0"/>
                <a:ea typeface="ＭＳ Ｐゴシック" charset="0"/>
                <a:cs typeface="Arial" charset="0"/>
              </a:rPr>
              <a:t>they just don’t have the motivation </a:t>
            </a:r>
            <a:r>
              <a:rPr lang="en-US" sz="1600" i="1" dirty="0">
                <a:solidFill>
                  <a:schemeClr val="bg1">
                    <a:lumMod val="50000"/>
                  </a:schemeClr>
                </a:solidFill>
                <a:latin typeface="Arial" charset="0"/>
                <a:ea typeface="ＭＳ Ｐゴシック" charset="0"/>
                <a:cs typeface="Arial" charset="0"/>
              </a:rPr>
              <a:t>to want to work</a:t>
            </a:r>
            <a:r>
              <a:rPr lang="en-US" sz="1600" i="1" dirty="0" smtClean="0">
                <a:solidFill>
                  <a:schemeClr val="bg1">
                    <a:lumMod val="50000"/>
                  </a:schemeClr>
                </a:solidFill>
                <a:latin typeface="Arial" charset="0"/>
                <a:ea typeface="ＭＳ Ｐゴシック" charset="0"/>
                <a:cs typeface="Arial" charset="0"/>
              </a:rPr>
              <a:t>”</a:t>
            </a:r>
            <a:br>
              <a:rPr lang="en-US" sz="1600" i="1" dirty="0" smtClean="0">
                <a:solidFill>
                  <a:schemeClr val="bg1">
                    <a:lumMod val="50000"/>
                  </a:schemeClr>
                </a:solidFill>
                <a:latin typeface="Arial" charset="0"/>
                <a:ea typeface="ＭＳ Ｐゴシック" charset="0"/>
                <a:cs typeface="Arial" charset="0"/>
              </a:rPr>
            </a:br>
            <a:r>
              <a:rPr lang="en-US" sz="1200" i="1" dirty="0" smtClean="0">
                <a:solidFill>
                  <a:schemeClr val="bg1">
                    <a:lumMod val="50000"/>
                  </a:schemeClr>
                </a:solidFill>
                <a:latin typeface="Arial" charset="0"/>
                <a:ea typeface="ＭＳ Ｐゴシック" charset="0"/>
                <a:cs typeface="Arial" charset="0"/>
              </a:rPr>
              <a:t>– </a:t>
            </a:r>
            <a:r>
              <a:rPr lang="en-US" sz="1200" i="1" dirty="0">
                <a:solidFill>
                  <a:schemeClr val="bg1">
                    <a:lumMod val="50000"/>
                  </a:schemeClr>
                </a:solidFill>
                <a:latin typeface="Arial" charset="0"/>
                <a:ea typeface="ＭＳ Ｐゴシック" charset="0"/>
                <a:cs typeface="Arial" charset="0"/>
              </a:rPr>
              <a:t>Employer 4</a:t>
            </a:r>
          </a:p>
          <a:p>
            <a:pPr algn="ctr">
              <a:spcBef>
                <a:spcPct val="0"/>
              </a:spcBef>
            </a:pPr>
            <a:endParaRPr lang="nl-BE" sz="2400" i="1" dirty="0">
              <a:solidFill>
                <a:schemeClr val="bg1">
                  <a:lumMod val="50000"/>
                </a:schemeClr>
              </a:solidFill>
              <a:latin typeface="Arial" charset="0"/>
              <a:ea typeface="ＭＳ Ｐゴシック" charset="0"/>
              <a:cs typeface="Arial" charset="0"/>
            </a:endParaRPr>
          </a:p>
        </p:txBody>
      </p:sp>
      <p:sp>
        <p:nvSpPr>
          <p:cNvPr id="6" name="Tekstvak 5"/>
          <p:cNvSpPr txBox="1"/>
          <p:nvPr/>
        </p:nvSpPr>
        <p:spPr>
          <a:xfrm>
            <a:off x="251520" y="914400"/>
            <a:ext cx="4061012" cy="400110"/>
          </a:xfrm>
          <a:prstGeom prst="rect">
            <a:avLst/>
          </a:prstGeom>
          <a:noFill/>
        </p:spPr>
        <p:txBody>
          <a:bodyPr wrap="square" rtlCol="0">
            <a:spAutoFit/>
          </a:bodyPr>
          <a:lstStyle/>
          <a:p>
            <a:r>
              <a:rPr lang="en-GB" sz="2000" b="1" dirty="0" smtClean="0">
                <a:solidFill>
                  <a:schemeClr val="accent2">
                    <a:lumMod val="50000"/>
                  </a:schemeClr>
                </a:solidFill>
              </a:rPr>
              <a:t>Gratitude towards employer </a:t>
            </a:r>
            <a:endParaRPr lang="nl-BE" sz="2000" b="1" dirty="0">
              <a:solidFill>
                <a:schemeClr val="accent2">
                  <a:lumMod val="50000"/>
                </a:schemeClr>
              </a:solidFill>
            </a:endParaRPr>
          </a:p>
        </p:txBody>
      </p:sp>
      <p:sp>
        <p:nvSpPr>
          <p:cNvPr id="8" name="Rechthoek 7"/>
          <p:cNvSpPr/>
          <p:nvPr/>
        </p:nvSpPr>
        <p:spPr>
          <a:xfrm>
            <a:off x="1211610" y="2122026"/>
            <a:ext cx="6705600" cy="830997"/>
          </a:xfrm>
          <a:prstGeom prst="rect">
            <a:avLst/>
          </a:prstGeom>
        </p:spPr>
        <p:txBody>
          <a:bodyPr wrap="square">
            <a:spAutoFit/>
          </a:bodyPr>
          <a:lstStyle/>
          <a:p>
            <a:pPr algn="ctr"/>
            <a:r>
              <a:rPr lang="en-US" sz="1600" i="1" dirty="0">
                <a:solidFill>
                  <a:schemeClr val="tx1">
                    <a:lumMod val="50000"/>
                    <a:lumOff val="50000"/>
                  </a:schemeClr>
                </a:solidFill>
              </a:rPr>
              <a:t>“People with a migration background […] they are </a:t>
            </a:r>
            <a:r>
              <a:rPr lang="en-US" sz="1600" b="1" i="1" dirty="0">
                <a:solidFill>
                  <a:srgbClr val="C00000"/>
                </a:solidFill>
              </a:rPr>
              <a:t>happy that they found work</a:t>
            </a:r>
            <a:r>
              <a:rPr lang="en-US" sz="1600" i="1" dirty="0">
                <a:solidFill>
                  <a:schemeClr val="tx1">
                    <a:lumMod val="50000"/>
                    <a:lumOff val="50000"/>
                  </a:schemeClr>
                </a:solidFill>
              </a:rPr>
              <a:t>. They are </a:t>
            </a:r>
            <a:r>
              <a:rPr lang="en-US" sz="1600" b="1" i="1" dirty="0">
                <a:solidFill>
                  <a:srgbClr val="C00000"/>
                </a:solidFill>
              </a:rPr>
              <a:t>grateful</a:t>
            </a:r>
            <a:r>
              <a:rPr lang="en-US" sz="1600" i="1" dirty="0">
                <a:solidFill>
                  <a:schemeClr val="tx1">
                    <a:lumMod val="50000"/>
                    <a:lumOff val="50000"/>
                  </a:schemeClr>
                </a:solidFill>
              </a:rPr>
              <a:t> that they found work and are loyal.” </a:t>
            </a:r>
            <a:endParaRPr lang="en-US" sz="1600" i="1" dirty="0" smtClean="0">
              <a:solidFill>
                <a:schemeClr val="tx1">
                  <a:lumMod val="50000"/>
                  <a:lumOff val="50000"/>
                </a:schemeClr>
              </a:solidFill>
            </a:endParaRPr>
          </a:p>
          <a:p>
            <a:pPr algn="ctr"/>
            <a:r>
              <a:rPr lang="en-US" sz="1400" i="1" dirty="0" smtClean="0">
                <a:solidFill>
                  <a:schemeClr val="tx1">
                    <a:lumMod val="50000"/>
                    <a:lumOff val="50000"/>
                  </a:schemeClr>
                </a:solidFill>
              </a:rPr>
              <a:t>- </a:t>
            </a:r>
            <a:r>
              <a:rPr lang="en-US" sz="1200" i="1" dirty="0">
                <a:solidFill>
                  <a:schemeClr val="tx1">
                    <a:lumMod val="50000"/>
                    <a:lumOff val="50000"/>
                  </a:schemeClr>
                </a:solidFill>
              </a:rPr>
              <a:t>Employer 17 </a:t>
            </a:r>
            <a:endParaRPr lang="nl-BE" sz="1400" i="1" dirty="0">
              <a:solidFill>
                <a:schemeClr val="tx1">
                  <a:lumMod val="50000"/>
                  <a:lumOff val="50000"/>
                </a:schemeClr>
              </a:solidFill>
            </a:endParaRPr>
          </a:p>
        </p:txBody>
      </p:sp>
      <p:sp>
        <p:nvSpPr>
          <p:cNvPr id="10" name="Rechthoek 9"/>
          <p:cNvSpPr/>
          <p:nvPr/>
        </p:nvSpPr>
        <p:spPr>
          <a:xfrm>
            <a:off x="184845" y="102915"/>
            <a:ext cx="8759130" cy="54984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latin typeface="Verdana" panose="020B0604030504040204" pitchFamily="34" charset="0"/>
                <a:ea typeface="Verdana" panose="020B0604030504040204" pitchFamily="34" charset="0"/>
                <a:cs typeface="Verdana" panose="020B0604030504040204" pitchFamily="34" charset="0"/>
              </a:rPr>
              <a:t>Findings and discussion</a:t>
            </a:r>
            <a:endParaRPr lang="nl-BE" sz="2000" b="1" dirty="0">
              <a:latin typeface="Verdana" panose="020B0604030504040204" pitchFamily="34" charset="0"/>
              <a:ea typeface="Verdana" panose="020B0604030504040204" pitchFamily="34" charset="0"/>
              <a:cs typeface="Verdana" panose="020B0604030504040204" pitchFamily="34" charset="0"/>
            </a:endParaRPr>
          </a:p>
        </p:txBody>
      </p:sp>
    </p:spTree>
    <p:custDataLst>
      <p:tags r:id="rId1"/>
    </p:custDataLst>
    <p:extLst>
      <p:ext uri="{BB962C8B-B14F-4D97-AF65-F5344CB8AC3E}">
        <p14:creationId xmlns:p14="http://schemas.microsoft.com/office/powerpoint/2010/main" val="3917652944"/>
      </p:ext>
    </p:extLst>
  </p:cSld>
  <p:clrMapOvr>
    <a:masterClrMapping/>
  </p:clrMapOvr>
  <mc:AlternateContent xmlns:mc="http://schemas.openxmlformats.org/markup-compatibility/2006" xmlns:p14="http://schemas.microsoft.com/office/powerpoint/2010/main">
    <mc:Choice Requires="p14">
      <p:transition spd="slow" p14:dur="2000" advTm="6650"/>
    </mc:Choice>
    <mc:Fallback xmlns="">
      <p:transition spd="slow" advTm="66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32248" y="2089067"/>
            <a:ext cx="7534328" cy="1178715"/>
          </a:xfrm>
        </p:spPr>
        <p:txBody>
          <a:bodyPr/>
          <a:lstStyle/>
          <a:p>
            <a:pPr marL="0" indent="0" algn="ctr">
              <a:buNone/>
            </a:pPr>
            <a:r>
              <a:rPr lang="en-US" sz="1600" i="1" dirty="0" smtClean="0">
                <a:solidFill>
                  <a:schemeClr val="tx1">
                    <a:lumMod val="50000"/>
                    <a:lumOff val="50000"/>
                  </a:schemeClr>
                </a:solidFill>
                <a:latin typeface="Arial" charset="0"/>
                <a:ea typeface="ＭＳ Ｐゴシック" charset="0"/>
                <a:cs typeface="Arial" charset="0"/>
              </a:rPr>
              <a:t>“</a:t>
            </a:r>
            <a:r>
              <a:rPr lang="en-US" sz="1600" b="1" i="1" dirty="0" smtClean="0">
                <a:solidFill>
                  <a:srgbClr val="C00000"/>
                </a:solidFill>
                <a:latin typeface="Arial" charset="0"/>
                <a:ea typeface="ＭＳ Ｐゴシック" charset="0"/>
                <a:cs typeface="Arial" charset="0"/>
              </a:rPr>
              <a:t>I have no prejudice, but not everybody is like that</a:t>
            </a:r>
            <a:r>
              <a:rPr lang="en-US" sz="1600" i="1" dirty="0" smtClean="0">
                <a:solidFill>
                  <a:schemeClr val="tx1">
                    <a:lumMod val="50000"/>
                    <a:lumOff val="50000"/>
                  </a:schemeClr>
                </a:solidFill>
                <a:latin typeface="Arial" charset="0"/>
                <a:ea typeface="ＭＳ Ｐゴシック" charset="0"/>
                <a:cs typeface="Arial" charset="0"/>
              </a:rPr>
              <a:t> […] I almost experience racism myself if what I say is understood wrongly […]  We </a:t>
            </a:r>
            <a:r>
              <a:rPr lang="en-US" sz="1600" i="1" dirty="0">
                <a:solidFill>
                  <a:schemeClr val="tx1">
                    <a:lumMod val="50000"/>
                    <a:lumOff val="50000"/>
                  </a:schemeClr>
                </a:solidFill>
                <a:latin typeface="Arial" charset="0"/>
                <a:ea typeface="ＭＳ Ｐゴシック" charset="0"/>
                <a:cs typeface="Arial" charset="0"/>
              </a:rPr>
              <a:t>have a friend and he has a Moroccan as </a:t>
            </a:r>
            <a:r>
              <a:rPr lang="en-US" sz="1600" i="1" dirty="0" smtClean="0">
                <a:solidFill>
                  <a:schemeClr val="tx1">
                    <a:lumMod val="50000"/>
                    <a:lumOff val="50000"/>
                  </a:schemeClr>
                </a:solidFill>
                <a:latin typeface="Arial" charset="0"/>
                <a:ea typeface="ＭＳ Ｐゴシック" charset="0"/>
                <a:cs typeface="Arial" charset="0"/>
              </a:rPr>
              <a:t>employee […] </a:t>
            </a:r>
            <a:r>
              <a:rPr lang="en-US" sz="1600" b="1" i="1" dirty="0">
                <a:solidFill>
                  <a:srgbClr val="C00000"/>
                </a:solidFill>
                <a:latin typeface="Arial" charset="0"/>
                <a:ea typeface="ＭＳ Ｐゴシック" charset="0"/>
                <a:cs typeface="Arial" charset="0"/>
              </a:rPr>
              <a:t>I also want such people</a:t>
            </a:r>
            <a:r>
              <a:rPr lang="en-US" sz="1600" i="1" dirty="0">
                <a:solidFill>
                  <a:schemeClr val="tx1">
                    <a:lumMod val="50000"/>
                    <a:lumOff val="50000"/>
                  </a:schemeClr>
                </a:solidFill>
                <a:latin typeface="Arial" charset="0"/>
                <a:ea typeface="ＭＳ Ｐゴシック" charset="0"/>
                <a:cs typeface="Arial" charset="0"/>
              </a:rPr>
              <a:t>. You can say to him: ‘Ali, you are not wearing your bombs belt today’, and </a:t>
            </a:r>
            <a:r>
              <a:rPr lang="en-US" sz="1600" b="1" i="1" dirty="0">
                <a:solidFill>
                  <a:srgbClr val="C00000"/>
                </a:solidFill>
                <a:latin typeface="Arial" charset="0"/>
                <a:ea typeface="ＭＳ Ｐゴシック" charset="0"/>
                <a:cs typeface="Arial" charset="0"/>
              </a:rPr>
              <a:t>he can laugh with that</a:t>
            </a:r>
            <a:r>
              <a:rPr lang="en-US" sz="1600" i="1" dirty="0" smtClean="0">
                <a:solidFill>
                  <a:schemeClr val="tx1">
                    <a:lumMod val="50000"/>
                    <a:lumOff val="50000"/>
                  </a:schemeClr>
                </a:solidFill>
                <a:latin typeface="Arial" charset="0"/>
                <a:ea typeface="ＭＳ Ｐゴシック" charset="0"/>
                <a:cs typeface="Arial" charset="0"/>
              </a:rPr>
              <a:t>” </a:t>
            </a:r>
            <a:br>
              <a:rPr lang="en-US" sz="1600" i="1" dirty="0" smtClean="0">
                <a:solidFill>
                  <a:schemeClr val="tx1">
                    <a:lumMod val="50000"/>
                    <a:lumOff val="50000"/>
                  </a:schemeClr>
                </a:solidFill>
                <a:latin typeface="Arial" charset="0"/>
                <a:ea typeface="ＭＳ Ｐゴシック" charset="0"/>
                <a:cs typeface="Arial" charset="0"/>
              </a:rPr>
            </a:br>
            <a:r>
              <a:rPr lang="en-US" sz="1200" dirty="0" smtClean="0">
                <a:solidFill>
                  <a:schemeClr val="tx1">
                    <a:lumMod val="50000"/>
                    <a:lumOff val="50000"/>
                  </a:schemeClr>
                </a:solidFill>
                <a:latin typeface="Arial" charset="0"/>
                <a:ea typeface="ＭＳ Ｐゴシック" charset="0"/>
                <a:cs typeface="Arial" charset="0"/>
              </a:rPr>
              <a:t>– </a:t>
            </a:r>
            <a:r>
              <a:rPr lang="en-US" sz="1200" dirty="0">
                <a:solidFill>
                  <a:schemeClr val="tx1">
                    <a:lumMod val="50000"/>
                    <a:lumOff val="50000"/>
                  </a:schemeClr>
                </a:solidFill>
                <a:latin typeface="Arial" charset="0"/>
                <a:ea typeface="ＭＳ Ｐゴシック" charset="0"/>
                <a:cs typeface="Arial" charset="0"/>
              </a:rPr>
              <a:t>Employer 3</a:t>
            </a:r>
            <a:endParaRPr lang="en-GB" sz="1200" dirty="0">
              <a:solidFill>
                <a:schemeClr val="tx1">
                  <a:lumMod val="50000"/>
                  <a:lumOff val="50000"/>
                </a:schemeClr>
              </a:solidFill>
              <a:latin typeface="Arial" charset="0"/>
              <a:ea typeface="ＭＳ Ｐゴシック" charset="0"/>
              <a:cs typeface="Arial" charset="0"/>
            </a:endParaRPr>
          </a:p>
          <a:p>
            <a:endParaRPr lang="nl-BE" sz="1800" i="1" dirty="0">
              <a:solidFill>
                <a:schemeClr val="tx1">
                  <a:lumMod val="50000"/>
                  <a:lumOff val="50000"/>
                </a:schemeClr>
              </a:solidFill>
              <a:latin typeface="Arial" charset="0"/>
              <a:ea typeface="ＭＳ Ｐゴシック" charset="0"/>
              <a:cs typeface="Arial" charset="0"/>
            </a:endParaRPr>
          </a:p>
        </p:txBody>
      </p:sp>
      <p:sp>
        <p:nvSpPr>
          <p:cNvPr id="6" name="Tekstvak 5"/>
          <p:cNvSpPr txBox="1"/>
          <p:nvPr/>
        </p:nvSpPr>
        <p:spPr>
          <a:xfrm>
            <a:off x="251520" y="914400"/>
            <a:ext cx="4739580" cy="400110"/>
          </a:xfrm>
          <a:prstGeom prst="rect">
            <a:avLst/>
          </a:prstGeom>
          <a:noFill/>
        </p:spPr>
        <p:txBody>
          <a:bodyPr wrap="square" rtlCol="0">
            <a:spAutoFit/>
          </a:bodyPr>
          <a:lstStyle/>
          <a:p>
            <a:r>
              <a:rPr lang="en-GB" sz="2000" b="1" dirty="0" smtClean="0">
                <a:solidFill>
                  <a:schemeClr val="accent2">
                    <a:lumMod val="50000"/>
                  </a:schemeClr>
                </a:solidFill>
              </a:rPr>
              <a:t>Tolerance for discriminatory remarks</a:t>
            </a:r>
            <a:endParaRPr lang="nl-BE" sz="2000" b="1" dirty="0">
              <a:solidFill>
                <a:schemeClr val="accent2">
                  <a:lumMod val="50000"/>
                </a:schemeClr>
              </a:solidFill>
            </a:endParaRPr>
          </a:p>
        </p:txBody>
      </p:sp>
      <p:sp>
        <p:nvSpPr>
          <p:cNvPr id="8" name="Rechthoek 7"/>
          <p:cNvSpPr/>
          <p:nvPr/>
        </p:nvSpPr>
        <p:spPr>
          <a:xfrm>
            <a:off x="732247" y="4057759"/>
            <a:ext cx="7664315" cy="1292662"/>
          </a:xfrm>
          <a:prstGeom prst="rect">
            <a:avLst/>
          </a:prstGeom>
        </p:spPr>
        <p:txBody>
          <a:bodyPr wrap="square">
            <a:spAutoFit/>
          </a:bodyPr>
          <a:lstStyle/>
          <a:p>
            <a:pPr algn="ctr"/>
            <a:r>
              <a:rPr lang="en-US" sz="1600" i="1" dirty="0">
                <a:solidFill>
                  <a:schemeClr val="tx1">
                    <a:lumMod val="50000"/>
                    <a:lumOff val="50000"/>
                  </a:schemeClr>
                </a:solidFill>
              </a:rPr>
              <a:t>“We really hear clients sometimes say “go back to your country” and “go work for </a:t>
            </a:r>
            <a:r>
              <a:rPr lang="en-US" sz="1600" i="1" dirty="0" smtClean="0">
                <a:solidFill>
                  <a:schemeClr val="tx1">
                    <a:lumMod val="50000"/>
                    <a:lumOff val="50000"/>
                  </a:schemeClr>
                </a:solidFill>
              </a:rPr>
              <a:t>ISIS”, </a:t>
            </a:r>
            <a:r>
              <a:rPr lang="en-US" sz="1600" i="1" dirty="0">
                <a:solidFill>
                  <a:schemeClr val="tx1">
                    <a:lumMod val="50000"/>
                    <a:lumOff val="50000"/>
                  </a:schemeClr>
                </a:solidFill>
              </a:rPr>
              <a:t>you hear that once in a while. […] but we need all the customers we can get […] </a:t>
            </a:r>
            <a:r>
              <a:rPr lang="en-US" sz="1600" b="1" i="1" dirty="0">
                <a:solidFill>
                  <a:srgbClr val="C00000"/>
                </a:solidFill>
              </a:rPr>
              <a:t>We ask our employees if they can handle that</a:t>
            </a:r>
            <a:r>
              <a:rPr lang="en-US" sz="1600" i="1" dirty="0">
                <a:solidFill>
                  <a:schemeClr val="tx1">
                    <a:lumMod val="50000"/>
                    <a:lumOff val="50000"/>
                  </a:schemeClr>
                </a:solidFill>
              </a:rPr>
              <a:t>. Do </a:t>
            </a:r>
            <a:r>
              <a:rPr lang="en-US" sz="1600" b="1" i="1" dirty="0">
                <a:solidFill>
                  <a:srgbClr val="C00000"/>
                </a:solidFill>
              </a:rPr>
              <a:t>you think you are strong enough </a:t>
            </a:r>
            <a:r>
              <a:rPr lang="en-US" sz="1600" i="1" dirty="0">
                <a:solidFill>
                  <a:schemeClr val="tx1">
                    <a:lumMod val="50000"/>
                    <a:lumOff val="50000"/>
                  </a:schemeClr>
                </a:solidFill>
              </a:rPr>
              <a:t>to handle such remarks?” </a:t>
            </a:r>
            <a:endParaRPr lang="en-US" sz="1600" i="1" dirty="0" smtClean="0">
              <a:solidFill>
                <a:schemeClr val="tx1">
                  <a:lumMod val="50000"/>
                  <a:lumOff val="50000"/>
                </a:schemeClr>
              </a:solidFill>
            </a:endParaRPr>
          </a:p>
          <a:p>
            <a:pPr algn="ctr"/>
            <a:r>
              <a:rPr lang="en-US" sz="1200" dirty="0" smtClean="0">
                <a:solidFill>
                  <a:schemeClr val="tx1">
                    <a:lumMod val="50000"/>
                    <a:lumOff val="50000"/>
                  </a:schemeClr>
                </a:solidFill>
              </a:rPr>
              <a:t>– </a:t>
            </a:r>
            <a:r>
              <a:rPr lang="en-US" sz="1200" dirty="0">
                <a:solidFill>
                  <a:schemeClr val="tx1">
                    <a:lumMod val="50000"/>
                    <a:lumOff val="50000"/>
                  </a:schemeClr>
                </a:solidFill>
              </a:rPr>
              <a:t>Employer 1</a:t>
            </a:r>
            <a:endParaRPr lang="nl-BE" sz="1200" dirty="0">
              <a:solidFill>
                <a:schemeClr val="tx1">
                  <a:lumMod val="50000"/>
                  <a:lumOff val="50000"/>
                </a:schemeClr>
              </a:solidFill>
            </a:endParaRPr>
          </a:p>
        </p:txBody>
      </p:sp>
      <p:sp>
        <p:nvSpPr>
          <p:cNvPr id="10" name="Rechthoek 9"/>
          <p:cNvSpPr/>
          <p:nvPr/>
        </p:nvSpPr>
        <p:spPr>
          <a:xfrm>
            <a:off x="184845" y="102915"/>
            <a:ext cx="8759130" cy="54984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latin typeface="Verdana" panose="020B0604030504040204" pitchFamily="34" charset="0"/>
                <a:ea typeface="Verdana" panose="020B0604030504040204" pitchFamily="34" charset="0"/>
                <a:cs typeface="Verdana" panose="020B0604030504040204" pitchFamily="34" charset="0"/>
              </a:rPr>
              <a:t>Findings and discussion</a:t>
            </a:r>
            <a:endParaRPr lang="nl-BE" sz="2000" b="1" dirty="0">
              <a:latin typeface="Verdana" panose="020B0604030504040204" pitchFamily="34" charset="0"/>
              <a:ea typeface="Verdana" panose="020B0604030504040204" pitchFamily="34" charset="0"/>
              <a:cs typeface="Verdana" panose="020B0604030504040204" pitchFamily="34" charset="0"/>
            </a:endParaRPr>
          </a:p>
        </p:txBody>
      </p:sp>
    </p:spTree>
    <p:custDataLst>
      <p:tags r:id="rId1"/>
    </p:custDataLst>
    <p:extLst>
      <p:ext uri="{BB962C8B-B14F-4D97-AF65-F5344CB8AC3E}">
        <p14:creationId xmlns:p14="http://schemas.microsoft.com/office/powerpoint/2010/main" val="542593066"/>
      </p:ext>
    </p:extLst>
  </p:cSld>
  <p:clrMapOvr>
    <a:masterClrMapping/>
  </p:clrMapOvr>
  <mc:AlternateContent xmlns:mc="http://schemas.openxmlformats.org/markup-compatibility/2006" xmlns:p14="http://schemas.microsoft.com/office/powerpoint/2010/main">
    <mc:Choice Requires="p14">
      <p:transition spd="slow" p14:dur="2000" advTm="1133"/>
    </mc:Choice>
    <mc:Fallback xmlns="">
      <p:transition spd="slow" advTm="11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251519" y="914400"/>
            <a:ext cx="5682555" cy="400110"/>
          </a:xfrm>
          <a:prstGeom prst="rect">
            <a:avLst/>
          </a:prstGeom>
          <a:noFill/>
        </p:spPr>
        <p:txBody>
          <a:bodyPr wrap="square" rtlCol="0">
            <a:spAutoFit/>
          </a:bodyPr>
          <a:lstStyle/>
          <a:p>
            <a:r>
              <a:rPr lang="en-GB" sz="2000" b="1" dirty="0" smtClean="0">
                <a:solidFill>
                  <a:schemeClr val="accent2">
                    <a:lumMod val="50000"/>
                  </a:schemeClr>
                </a:solidFill>
              </a:rPr>
              <a:t>Distancing from own ethnic minority group </a:t>
            </a:r>
            <a:endParaRPr lang="nl-BE" sz="2000" b="1" dirty="0">
              <a:solidFill>
                <a:schemeClr val="accent2">
                  <a:lumMod val="50000"/>
                </a:schemeClr>
              </a:solidFill>
            </a:endParaRPr>
          </a:p>
        </p:txBody>
      </p:sp>
      <p:sp>
        <p:nvSpPr>
          <p:cNvPr id="4" name="Rechthoek 3"/>
          <p:cNvSpPr/>
          <p:nvPr/>
        </p:nvSpPr>
        <p:spPr>
          <a:xfrm>
            <a:off x="500003" y="1893463"/>
            <a:ext cx="7919810" cy="1354217"/>
          </a:xfrm>
          <a:prstGeom prst="rect">
            <a:avLst/>
          </a:prstGeom>
        </p:spPr>
        <p:txBody>
          <a:bodyPr wrap="square">
            <a:spAutoFit/>
          </a:bodyPr>
          <a:lstStyle/>
          <a:p>
            <a:pPr algn="ctr"/>
            <a:r>
              <a:rPr lang="en-US" i="1" dirty="0" smtClean="0">
                <a:solidFill>
                  <a:schemeClr val="tx1">
                    <a:lumMod val="50000"/>
                    <a:lumOff val="50000"/>
                  </a:schemeClr>
                </a:solidFill>
              </a:rPr>
              <a:t>“</a:t>
            </a:r>
            <a:r>
              <a:rPr lang="en-US" sz="1600" i="1" dirty="0" smtClean="0">
                <a:solidFill>
                  <a:schemeClr val="tx1">
                    <a:lumMod val="50000"/>
                    <a:lumOff val="50000"/>
                  </a:schemeClr>
                </a:solidFill>
              </a:rPr>
              <a:t>We </a:t>
            </a:r>
            <a:r>
              <a:rPr lang="en-US" sz="1600" i="1" dirty="0">
                <a:solidFill>
                  <a:schemeClr val="tx1">
                    <a:lumMod val="50000"/>
                    <a:lumOff val="50000"/>
                  </a:schemeClr>
                </a:solidFill>
              </a:rPr>
              <a:t>had the feeling that the amount of Turks increased in the </a:t>
            </a:r>
            <a:r>
              <a:rPr lang="en-US" sz="1600" i="1" dirty="0" smtClean="0">
                <a:solidFill>
                  <a:schemeClr val="tx1">
                    <a:lumMod val="50000"/>
                    <a:lumOff val="50000"/>
                  </a:schemeClr>
                </a:solidFill>
              </a:rPr>
              <a:t>company [...] then suddenly</a:t>
            </a:r>
            <a:r>
              <a:rPr lang="en-US" sz="1600" i="1" dirty="0">
                <a:solidFill>
                  <a:schemeClr val="tx1">
                    <a:lumMod val="50000"/>
                    <a:lumOff val="50000"/>
                  </a:schemeClr>
                </a:solidFill>
              </a:rPr>
              <a:t>, those people really started to </a:t>
            </a:r>
            <a:r>
              <a:rPr lang="en-US" sz="1600" b="1" i="1" dirty="0">
                <a:solidFill>
                  <a:srgbClr val="C00000"/>
                </a:solidFill>
              </a:rPr>
              <a:t>stand together during </a:t>
            </a:r>
            <a:r>
              <a:rPr lang="en-US" sz="1600" b="1" i="1" dirty="0" smtClean="0">
                <a:solidFill>
                  <a:srgbClr val="C00000"/>
                </a:solidFill>
              </a:rPr>
              <a:t>breaks</a:t>
            </a:r>
            <a:r>
              <a:rPr lang="en-US" sz="1600" b="1" i="1" dirty="0">
                <a:solidFill>
                  <a:srgbClr val="C00000"/>
                </a:solidFill>
              </a:rPr>
              <a:t> </a:t>
            </a:r>
            <a:r>
              <a:rPr lang="en-US" sz="1600" i="1" dirty="0" smtClean="0">
                <a:solidFill>
                  <a:schemeClr val="tx1">
                    <a:lumMod val="50000"/>
                    <a:lumOff val="50000"/>
                  </a:schemeClr>
                </a:solidFill>
              </a:rPr>
              <a:t>[…] </a:t>
            </a:r>
            <a:r>
              <a:rPr lang="en-US" sz="1600" i="1" dirty="0" smtClean="0">
                <a:solidFill>
                  <a:schemeClr val="tx1">
                    <a:lumMod val="50000"/>
                    <a:lumOff val="50000"/>
                  </a:schemeClr>
                </a:solidFill>
              </a:rPr>
              <a:t>They </a:t>
            </a:r>
            <a:r>
              <a:rPr lang="en-US" sz="1600" i="1" dirty="0">
                <a:solidFill>
                  <a:schemeClr val="tx1">
                    <a:lumMod val="50000"/>
                    <a:lumOff val="50000"/>
                  </a:schemeClr>
                </a:solidFill>
              </a:rPr>
              <a:t>are </a:t>
            </a:r>
            <a:r>
              <a:rPr lang="en-US" sz="1600" b="1" i="1" dirty="0">
                <a:solidFill>
                  <a:srgbClr val="C00000"/>
                </a:solidFill>
              </a:rPr>
              <a:t>one big family</a:t>
            </a:r>
            <a:r>
              <a:rPr lang="en-US" sz="1600" i="1" dirty="0">
                <a:solidFill>
                  <a:schemeClr val="tx1">
                    <a:lumMod val="50000"/>
                    <a:lumOff val="50000"/>
                  </a:schemeClr>
                </a:solidFill>
              </a:rPr>
              <a:t>. If you have one against you, you have them all against you. They </a:t>
            </a:r>
            <a:r>
              <a:rPr lang="en-US" sz="1600" b="1" i="1" dirty="0">
                <a:solidFill>
                  <a:srgbClr val="C00000"/>
                </a:solidFill>
              </a:rPr>
              <a:t>gang up on you</a:t>
            </a:r>
            <a:r>
              <a:rPr lang="en-US" sz="1600" dirty="0" smtClean="0">
                <a:solidFill>
                  <a:schemeClr val="tx1">
                    <a:lumMod val="50000"/>
                    <a:lumOff val="50000"/>
                  </a:schemeClr>
                </a:solidFill>
              </a:rPr>
              <a:t>”</a:t>
            </a:r>
          </a:p>
          <a:p>
            <a:pPr algn="ctr"/>
            <a:r>
              <a:rPr lang="en-US" sz="1600" dirty="0" smtClean="0">
                <a:solidFill>
                  <a:schemeClr val="tx1">
                    <a:lumMod val="50000"/>
                    <a:lumOff val="50000"/>
                  </a:schemeClr>
                </a:solidFill>
              </a:rPr>
              <a:t> </a:t>
            </a:r>
            <a:r>
              <a:rPr lang="en-US" sz="1200" dirty="0" smtClean="0">
                <a:solidFill>
                  <a:schemeClr val="tx1">
                    <a:lumMod val="50000"/>
                    <a:lumOff val="50000"/>
                  </a:schemeClr>
                </a:solidFill>
              </a:rPr>
              <a:t>– Employer 8</a:t>
            </a:r>
            <a:endParaRPr lang="en-US" sz="1200" i="1" dirty="0">
              <a:solidFill>
                <a:schemeClr val="tx1">
                  <a:lumMod val="50000"/>
                  <a:lumOff val="50000"/>
                </a:schemeClr>
              </a:solidFill>
              <a:latin typeface="Verdana" pitchFamily="34" charset="0"/>
              <a:ea typeface="Verdana" pitchFamily="34" charset="0"/>
              <a:cs typeface="Verdana" pitchFamily="34" charset="0"/>
            </a:endParaRPr>
          </a:p>
        </p:txBody>
      </p:sp>
      <p:sp>
        <p:nvSpPr>
          <p:cNvPr id="9" name="Rechthoek 8"/>
          <p:cNvSpPr/>
          <p:nvPr/>
        </p:nvSpPr>
        <p:spPr>
          <a:xfrm>
            <a:off x="184845" y="102915"/>
            <a:ext cx="8759130" cy="54984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latin typeface="Verdana" panose="020B0604030504040204" pitchFamily="34" charset="0"/>
                <a:ea typeface="Verdana" panose="020B0604030504040204" pitchFamily="34" charset="0"/>
                <a:cs typeface="Verdana" panose="020B0604030504040204" pitchFamily="34" charset="0"/>
              </a:rPr>
              <a:t>Findings and discussion</a:t>
            </a:r>
            <a:endParaRPr lang="nl-BE" sz="20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Rechthoek 6"/>
          <p:cNvSpPr/>
          <p:nvPr/>
        </p:nvSpPr>
        <p:spPr>
          <a:xfrm>
            <a:off x="608860" y="3826633"/>
            <a:ext cx="7911099" cy="1261884"/>
          </a:xfrm>
          <a:prstGeom prst="rect">
            <a:avLst/>
          </a:prstGeom>
        </p:spPr>
        <p:txBody>
          <a:bodyPr wrap="square">
            <a:spAutoFit/>
          </a:bodyPr>
          <a:lstStyle/>
          <a:p>
            <a:pPr algn="ctr"/>
            <a:r>
              <a:rPr lang="en-US" sz="1600" i="1" dirty="0" smtClean="0">
                <a:solidFill>
                  <a:schemeClr val="tx1">
                    <a:lumMod val="50000"/>
                    <a:lumOff val="50000"/>
                  </a:schemeClr>
                </a:solidFill>
              </a:rPr>
              <a:t>“Because </a:t>
            </a:r>
            <a:r>
              <a:rPr lang="en-US" sz="1600" b="1" i="1" dirty="0">
                <a:solidFill>
                  <a:srgbClr val="C00000"/>
                </a:solidFill>
              </a:rPr>
              <a:t>together, they feel strong</a:t>
            </a:r>
            <a:r>
              <a:rPr lang="en-US" sz="1600" i="1" dirty="0">
                <a:solidFill>
                  <a:schemeClr val="tx1">
                    <a:lumMod val="50000"/>
                    <a:lumOff val="50000"/>
                  </a:schemeClr>
                </a:solidFill>
              </a:rPr>
              <a:t> and they start expressing that. </a:t>
            </a:r>
            <a:r>
              <a:rPr lang="en-US" sz="1600" dirty="0">
                <a:solidFill>
                  <a:schemeClr val="tx1">
                    <a:lumMod val="50000"/>
                    <a:lumOff val="50000"/>
                  </a:schemeClr>
                </a:solidFill>
              </a:rPr>
              <a:t>[…] </a:t>
            </a:r>
            <a:r>
              <a:rPr lang="en-US" sz="1600" i="1" dirty="0">
                <a:solidFill>
                  <a:schemeClr val="tx1">
                    <a:lumMod val="50000"/>
                    <a:lumOff val="50000"/>
                  </a:schemeClr>
                </a:solidFill>
              </a:rPr>
              <a:t>Then you get a </a:t>
            </a:r>
            <a:r>
              <a:rPr lang="en-US" sz="1600" b="1" i="1" dirty="0">
                <a:solidFill>
                  <a:srgbClr val="C00000"/>
                </a:solidFill>
              </a:rPr>
              <a:t>cultural problem</a:t>
            </a:r>
            <a:r>
              <a:rPr lang="en-US" sz="1600" i="1" dirty="0">
                <a:solidFill>
                  <a:schemeClr val="tx1">
                    <a:lumMod val="50000"/>
                    <a:lumOff val="50000"/>
                  </a:schemeClr>
                </a:solidFill>
              </a:rPr>
              <a:t>. They </a:t>
            </a:r>
            <a:r>
              <a:rPr lang="en-US" sz="1600" b="1" i="1" dirty="0">
                <a:solidFill>
                  <a:srgbClr val="C00000"/>
                </a:solidFill>
              </a:rPr>
              <a:t>don’t accept </a:t>
            </a:r>
            <a:r>
              <a:rPr lang="en-US" sz="1600" b="1" i="1" dirty="0" smtClean="0">
                <a:solidFill>
                  <a:srgbClr val="C00000"/>
                </a:solidFill>
              </a:rPr>
              <a:t>your</a:t>
            </a:r>
            <a:r>
              <a:rPr lang="en-US" sz="1600" b="1" i="1" dirty="0">
                <a:solidFill>
                  <a:srgbClr val="C00000"/>
                </a:solidFill>
              </a:rPr>
              <a:t> </a:t>
            </a:r>
            <a:r>
              <a:rPr lang="en-US" sz="1600" b="1" i="1" dirty="0" smtClean="0">
                <a:solidFill>
                  <a:srgbClr val="C00000"/>
                </a:solidFill>
              </a:rPr>
              <a:t>authority </a:t>
            </a:r>
            <a:r>
              <a:rPr lang="en-US" sz="1600" i="1" dirty="0">
                <a:solidFill>
                  <a:schemeClr val="tx1">
                    <a:lumMod val="50000"/>
                    <a:lumOff val="50000"/>
                  </a:schemeClr>
                </a:solidFill>
              </a:rPr>
              <a:t>anymore. So we limit the amount of Turkish and Moroccan people in one </a:t>
            </a:r>
            <a:r>
              <a:rPr lang="en-US" sz="1600" i="1" dirty="0" smtClean="0">
                <a:solidFill>
                  <a:schemeClr val="tx1">
                    <a:lumMod val="50000"/>
                    <a:lumOff val="50000"/>
                  </a:schemeClr>
                </a:solidFill>
              </a:rPr>
              <a:t>team</a:t>
            </a:r>
            <a:r>
              <a:rPr lang="en-US" sz="1600" i="1" dirty="0" smtClean="0">
                <a:solidFill>
                  <a:schemeClr val="tx1">
                    <a:lumMod val="50000"/>
                    <a:lumOff val="50000"/>
                  </a:schemeClr>
                </a:solidFill>
              </a:rPr>
              <a:t>. I’m not saying that they are all like that. There are also good ones among them</a:t>
            </a:r>
            <a:r>
              <a:rPr lang="en-US" sz="1600" dirty="0" smtClean="0">
                <a:solidFill>
                  <a:schemeClr val="tx1">
                    <a:lumMod val="50000"/>
                    <a:lumOff val="50000"/>
                  </a:schemeClr>
                </a:solidFill>
              </a:rPr>
              <a:t>.</a:t>
            </a:r>
            <a:r>
              <a:rPr lang="en-US" sz="1600" dirty="0" smtClean="0">
                <a:solidFill>
                  <a:schemeClr val="tx1">
                    <a:lumMod val="50000"/>
                    <a:lumOff val="50000"/>
                  </a:schemeClr>
                </a:solidFill>
              </a:rPr>
              <a:t>” </a:t>
            </a:r>
            <a:endParaRPr lang="en-US" sz="1600" dirty="0" smtClean="0">
              <a:solidFill>
                <a:schemeClr val="tx1">
                  <a:lumMod val="50000"/>
                  <a:lumOff val="50000"/>
                </a:schemeClr>
              </a:solidFill>
            </a:endParaRPr>
          </a:p>
          <a:p>
            <a:pPr algn="ctr"/>
            <a:r>
              <a:rPr lang="en-US" sz="1200" dirty="0" smtClean="0">
                <a:solidFill>
                  <a:schemeClr val="tx1">
                    <a:lumMod val="50000"/>
                    <a:lumOff val="50000"/>
                  </a:schemeClr>
                </a:solidFill>
              </a:rPr>
              <a:t>– </a:t>
            </a:r>
            <a:r>
              <a:rPr lang="en-US" sz="1200" dirty="0">
                <a:solidFill>
                  <a:schemeClr val="tx1">
                    <a:lumMod val="50000"/>
                    <a:lumOff val="50000"/>
                  </a:schemeClr>
                </a:solidFill>
              </a:rPr>
              <a:t>Employer 18 </a:t>
            </a:r>
            <a:endParaRPr lang="en-US" sz="1200" i="1" dirty="0">
              <a:solidFill>
                <a:schemeClr val="tx1">
                  <a:lumMod val="50000"/>
                  <a:lumOff val="50000"/>
                </a:schemeClr>
              </a:solidFill>
              <a:latin typeface="Verdana" pitchFamily="34" charset="0"/>
              <a:ea typeface="Verdana" pitchFamily="34" charset="0"/>
              <a:cs typeface="Verdana" pitchFamily="34" charset="0"/>
            </a:endParaRPr>
          </a:p>
        </p:txBody>
      </p:sp>
    </p:spTree>
    <p:custDataLst>
      <p:tags r:id="rId1"/>
    </p:custDataLst>
    <p:extLst>
      <p:ext uri="{BB962C8B-B14F-4D97-AF65-F5344CB8AC3E}">
        <p14:creationId xmlns:p14="http://schemas.microsoft.com/office/powerpoint/2010/main" val="3050718886"/>
      </p:ext>
    </p:extLst>
  </p:cSld>
  <p:clrMapOvr>
    <a:masterClrMapping/>
  </p:clrMapOvr>
  <mc:AlternateContent xmlns:mc="http://schemas.openxmlformats.org/markup-compatibility/2006" xmlns:p14="http://schemas.microsoft.com/office/powerpoint/2010/main">
    <mc:Choice Requires="p14">
      <p:transition spd="slow" p14:dur="2000" advTm="1073"/>
    </mc:Choice>
    <mc:Fallback xmlns="">
      <p:transition spd="slow" advTm="10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2|127.3"/>
</p:tagLst>
</file>

<file path=ppt/tags/tag2.xml><?xml version="1.0" encoding="utf-8"?>
<p:tagLst xmlns:a="http://schemas.openxmlformats.org/drawingml/2006/main" xmlns:r="http://schemas.openxmlformats.org/officeDocument/2006/relationships" xmlns:p="http://schemas.openxmlformats.org/presentationml/2006/main">
  <p:tag name="TIMING" val="|20.9|0.7"/>
</p:tagLst>
</file>

<file path=ppt/tags/tag3.xml><?xml version="1.0" encoding="utf-8"?>
<p:tagLst xmlns:a="http://schemas.openxmlformats.org/drawingml/2006/main" xmlns:r="http://schemas.openxmlformats.org/officeDocument/2006/relationships" xmlns:p="http://schemas.openxmlformats.org/presentationml/2006/main">
  <p:tag name="TIMING" val="|3.3|0.3"/>
</p:tagLst>
</file>

<file path=ppt/tags/tag4.xml><?xml version="1.0" encoding="utf-8"?>
<p:tagLst xmlns:a="http://schemas.openxmlformats.org/drawingml/2006/main" xmlns:r="http://schemas.openxmlformats.org/officeDocument/2006/relationships" xmlns:p="http://schemas.openxmlformats.org/presentationml/2006/main">
  <p:tag name="TIMING" val="|5.6|0.5"/>
</p:tagLst>
</file>

<file path=ppt/tags/tag5.xml><?xml version="1.0" encoding="utf-8"?>
<p:tagLst xmlns:a="http://schemas.openxmlformats.org/drawingml/2006/main" xmlns:r="http://schemas.openxmlformats.org/officeDocument/2006/relationships" xmlns:p="http://schemas.openxmlformats.org/presentationml/2006/main">
  <p:tag name="TIMING" val="|0.5|0.3"/>
</p:tagLst>
</file>

<file path=ppt/tags/tag6.xml><?xml version="1.0" encoding="utf-8"?>
<p:tagLst xmlns:a="http://schemas.openxmlformats.org/drawingml/2006/main" xmlns:r="http://schemas.openxmlformats.org/officeDocument/2006/relationships" xmlns:p="http://schemas.openxmlformats.org/presentationml/2006/main">
  <p:tag name="TIMING" val="|0.4|0.3"/>
</p:tagLst>
</file>

<file path=ppt/tags/tag7.xml><?xml version="1.0" encoding="utf-8"?>
<p:tagLst xmlns:a="http://schemas.openxmlformats.org/drawingml/2006/main" xmlns:r="http://schemas.openxmlformats.org/officeDocument/2006/relationships" xmlns:p="http://schemas.openxmlformats.org/presentationml/2006/main">
  <p:tag name="TIMING" val="|0.7|0.4"/>
</p:tagLst>
</file>

<file path=ppt/tags/tag8.xml><?xml version="1.0" encoding="utf-8"?>
<p:tagLst xmlns:a="http://schemas.openxmlformats.org/drawingml/2006/main" xmlns:r="http://schemas.openxmlformats.org/officeDocument/2006/relationships" xmlns:p="http://schemas.openxmlformats.org/presentationml/2006/main">
  <p:tag name="TIMING" val="|0.7|0.4"/>
</p:tagLst>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29FE5E57-C8A6-4E93-A2EF-D20F7B219DDF}" vid="{2612A6A6-7569-493C-B6CF-90BB741AE8C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9520</TotalTime>
  <Words>996</Words>
  <Application>Microsoft Office PowerPoint</Application>
  <PresentationFormat>Diavoorstelling (4:3)</PresentationFormat>
  <Paragraphs>118</Paragraphs>
  <Slides>12</Slides>
  <Notes>8</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ＭＳ Ｐゴシック</vt:lpstr>
      <vt:lpstr>Arial</vt:lpstr>
      <vt:lpstr>Calibri</vt:lpstr>
      <vt:lpstr>Verdana</vt:lpstr>
      <vt:lpstr>Wingdings</vt:lpstr>
      <vt:lpstr>Theme1</vt:lpstr>
      <vt:lpstr> The other ideal worker:  employers’ construction of compliant ethnic minority workers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For further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Overzicht onderzoek</dc:title>
  <dc:creator>VAN LAER Koen</dc:creator>
  <cp:lastModifiedBy>BOGAERS Sandra</cp:lastModifiedBy>
  <cp:revision>211</cp:revision>
  <cp:lastPrinted>2018-02-07T20:47:47Z</cp:lastPrinted>
  <dcterms:created xsi:type="dcterms:W3CDTF">2017-09-26T15:40:46Z</dcterms:created>
  <dcterms:modified xsi:type="dcterms:W3CDTF">2019-09-04T13:23:05Z</dcterms:modified>
</cp:coreProperties>
</file>