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"/>
  </p:notesMasterIdLst>
  <p:sldIdLst>
    <p:sldId id="257" r:id="rId2"/>
  </p:sldIdLst>
  <p:sldSz cx="42484675" cy="30243463"/>
  <p:notesSz cx="42329100" cy="29819600"/>
  <p:defaultTextStyle>
    <a:defPPr>
      <a:defRPr lang="en-US"/>
    </a:defPPr>
    <a:lvl1pPr marL="0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28636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657273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485904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314541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143176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0971813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800445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629080" algn="l" defTabSz="3657273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6">
          <p15:clr>
            <a:srgbClr val="A4A3A4"/>
          </p15:clr>
        </p15:guide>
        <p15:guide id="2" pos="9537">
          <p15:clr>
            <a:srgbClr val="A4A3A4"/>
          </p15:clr>
        </p15:guide>
        <p15:guide id="3" orient="horz" pos="9526">
          <p15:clr>
            <a:srgbClr val="A4A3A4"/>
          </p15:clr>
        </p15:guide>
        <p15:guide id="4" pos="13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o Furno" initials="AF" lastIdx="5" clrIdx="0"/>
  <p:cmAuthor id="2" name="FEKIH Mariem IMT TECHNO" initials="FMIT" lastIdx="3" clrIdx="1"/>
  <p:cmAuthor id="3" name="Fekih Mariem" initials="FM" lastIdx="1" clrIdx="2">
    <p:extLst>
      <p:ext uri="{19B8F6BF-5375-455C-9EA6-DF929625EA0E}">
        <p15:presenceInfo xmlns:p15="http://schemas.microsoft.com/office/powerpoint/2012/main" userId="829472c280861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6808"/>
    <a:srgbClr val="005288"/>
    <a:srgbClr val="BE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3" autoAdjust="0"/>
    <p:restoredTop sz="96086" autoAdjust="0"/>
  </p:normalViewPr>
  <p:slideViewPr>
    <p:cSldViewPr>
      <p:cViewPr>
        <p:scale>
          <a:sx n="75" d="100"/>
          <a:sy n="75" d="100"/>
        </p:scale>
        <p:origin x="-4664" y="-4912"/>
      </p:cViewPr>
      <p:guideLst>
        <p:guide orient="horz" pos="6736"/>
        <p:guide pos="9537"/>
        <p:guide orient="horz" pos="9526"/>
        <p:guide pos="13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341975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3976013" y="0"/>
            <a:ext cx="18343562" cy="1490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7343A-E82F-4BC3-BFDC-EB47972B360A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309600" y="2236788"/>
            <a:ext cx="157099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232275" y="14163675"/>
            <a:ext cx="33864550" cy="134191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28324175"/>
            <a:ext cx="18341975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3976013" y="28324175"/>
            <a:ext cx="18343562" cy="1490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77C7D-1408-4769-B0FA-237750F5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6115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2230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38345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84460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30575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76690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22805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68920" algn="l" defTabSz="12922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309600" y="2236788"/>
            <a:ext cx="15709900" cy="111823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9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129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129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1292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sz="1800" kern="120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77C7D-1408-4769-B0FA-237750F564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3982653" rtl="0" eaLnBrk="1" latinLnBrk="0" hangingPunct="1">
        <a:lnSpc>
          <a:spcPts val="9408"/>
        </a:lnSpc>
        <a:spcBef>
          <a:spcPct val="0"/>
        </a:spcBef>
        <a:buNone/>
        <a:defRPr sz="7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493495" indent="-1493495" algn="l" defTabSz="3982653" rtl="0" eaLnBrk="1" latinLnBrk="0" hangingPunct="1">
        <a:spcBef>
          <a:spcPct val="20000"/>
        </a:spcBef>
        <a:buFont typeface="Arial" pitchFamily="34" charset="0"/>
        <a:buChar char="•"/>
        <a:defRPr sz="14000" kern="1200">
          <a:solidFill>
            <a:schemeClr val="tx1"/>
          </a:solidFill>
          <a:latin typeface="+mn-lt"/>
          <a:ea typeface="+mn-ea"/>
          <a:cs typeface="+mn-cs"/>
        </a:defRPr>
      </a:lvl1pPr>
      <a:lvl2pPr marL="3235906" indent="-1244580" algn="l" defTabSz="3982653" rtl="0" eaLnBrk="1" latinLnBrk="0" hangingPunct="1">
        <a:spcBef>
          <a:spcPct val="20000"/>
        </a:spcBef>
        <a:buFont typeface="Arial" pitchFamily="34" charset="0"/>
        <a:buChar char="–"/>
        <a:defRPr sz="12200" kern="1200">
          <a:solidFill>
            <a:schemeClr val="tx1"/>
          </a:solidFill>
          <a:latin typeface="+mn-lt"/>
          <a:ea typeface="+mn-ea"/>
          <a:cs typeface="+mn-cs"/>
        </a:defRPr>
      </a:lvl2pPr>
      <a:lvl3pPr marL="4978316" indent="-995663" algn="l" defTabSz="3982653" rtl="0" eaLnBrk="1" latinLnBrk="0" hangingPunct="1">
        <a:spcBef>
          <a:spcPct val="20000"/>
        </a:spcBef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6969642" indent="-995663" algn="l" defTabSz="3982653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970" indent="-995663" algn="l" defTabSz="3982653" rtl="0" eaLnBrk="1" latinLnBrk="0" hangingPunct="1">
        <a:spcBef>
          <a:spcPct val="20000"/>
        </a:spcBef>
        <a:buFont typeface="Arial" pitchFamily="34" charset="0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0952296" indent="-995663" algn="l" defTabSz="398265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43623" indent="-995663" algn="l" defTabSz="398265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4934949" indent="-995663" algn="l" defTabSz="398265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6275" indent="-995663" algn="l" defTabSz="398265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91326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82653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73979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65307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56633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47959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939286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930612" algn="l" defTabSz="3982653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G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" Type="http://schemas.openxmlformats.org/officeDocument/2006/relationships/hyperlink" Target="mailto:mariem.fekih@uhasselt.be" TargetMode="External"/><Relationship Id="rId21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5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trick.bonnel@entpe.fr" TargetMode="External"/><Relationship Id="rId11" Type="http://schemas.openxmlformats.org/officeDocument/2006/relationships/image" Target="../media/image5.tiff"/><Relationship Id="rId24" Type="http://schemas.openxmlformats.org/officeDocument/2006/relationships/image" Target="../media/image17.jpeg"/><Relationship Id="rId5" Type="http://schemas.openxmlformats.org/officeDocument/2006/relationships/hyperlink" Target="mailto:loic.bonnetain@entpe.fr" TargetMode="External"/><Relationship Id="rId15" Type="http://schemas.openxmlformats.org/officeDocument/2006/relationships/image" Target="../media/image9.png"/><Relationship Id="rId23" Type="http://schemas.openxmlformats.org/officeDocument/2006/relationships/hyperlink" Target="http://promenade.licit-lyon.eu/" TargetMode="External"/><Relationship Id="rId28" Type="http://schemas.openxmlformats.org/officeDocument/2006/relationships/image" Target="../media/image21.png"/><Relationship Id="rId10" Type="http://schemas.openxmlformats.org/officeDocument/2006/relationships/image" Target="../media/image4.emf"/><Relationship Id="rId19" Type="http://schemas.openxmlformats.org/officeDocument/2006/relationships/image" Target="../media/image13.png"/><Relationship Id="rId4" Type="http://schemas.openxmlformats.org/officeDocument/2006/relationships/hyperlink" Target="mailto:angelo.furno@univ-eiffel.fr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 Diagonal Corner Rectangle 45"/>
          <p:cNvSpPr/>
          <p:nvPr/>
        </p:nvSpPr>
        <p:spPr bwMode="auto">
          <a:xfrm>
            <a:off x="31899521" y="288083"/>
            <a:ext cx="10441160" cy="3945425"/>
          </a:xfrm>
          <a:prstGeom prst="round2DiagRect">
            <a:avLst>
              <a:gd name="adj1" fmla="val 29639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9223" tIns="64612" rIns="129223" bIns="64612" rtlCol="0" anchor="ctr"/>
          <a:lstStyle/>
          <a:p>
            <a:pPr algn="ctr"/>
            <a:endParaRPr lang="en-US"/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0" y="4585042"/>
            <a:ext cx="42484675" cy="256367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129223" bIns="0" anchor="t" anchorCtr="0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endParaRPr lang="en-US" altLang="en-US" dirty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60017" y="648123"/>
            <a:ext cx="31302608" cy="21577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ctr" defTabSz="3982653">
              <a:lnSpc>
                <a:spcPts val="6783"/>
              </a:lnSpc>
              <a:spcBef>
                <a:spcPct val="0"/>
              </a:spcBef>
              <a:spcAft>
                <a:spcPts val="2178"/>
              </a:spcAft>
              <a:defRPr/>
            </a:pPr>
            <a:r>
              <a:rPr lang="en-GB" sz="6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THE POTENTIAL OF CELLULAR SIGNALING DATA TO GENERATE DYNAMIC TRAVEL PATTERNS: A COMPARATIVE STUDY WITH TRAVEL SURVEY DATA </a:t>
            </a:r>
            <a:endParaRPr lang="en-GB" sz="6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86" y="29172072"/>
            <a:ext cx="37947347" cy="9859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8265" tIns="199133" rIns="398265" bIns="199133" rtlCol="0" anchor="ctr"/>
          <a:lstStyle/>
          <a:p>
            <a:pPr algn="ctr"/>
            <a:endParaRPr lang="en-GB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4679562" y="29361116"/>
            <a:ext cx="28683796" cy="86070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algn="ctr" defTabSz="3982653">
              <a:lnSpc>
                <a:spcPts val="4791"/>
              </a:lnSpc>
              <a:spcBef>
                <a:spcPct val="0"/>
              </a:spcBef>
              <a:spcAft>
                <a:spcPts val="2178"/>
              </a:spcAft>
              <a:defRPr/>
            </a:pPr>
            <a:r>
              <a:rPr lang="en-US" sz="34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Contact information: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/>
              </a:rPr>
              <a:t>mariem.fekih@uhasselt.be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angelo.furno@univ-eiffel.fr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5"/>
              </a:rPr>
              <a:t>loic.bonnetain@entpe.fr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6"/>
              </a:rPr>
              <a:t>patrick.bonnel@entpe.fr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itle Placeholder 1"/>
          <p:cNvSpPr txBox="1">
            <a:spLocks/>
          </p:cNvSpPr>
          <p:nvPr/>
        </p:nvSpPr>
        <p:spPr>
          <a:xfrm>
            <a:off x="28377738" y="4759765"/>
            <a:ext cx="13824000" cy="17898579"/>
          </a:xfrm>
          <a:prstGeom prst="rect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</a:ln>
          <a:effectLst/>
        </p:spPr>
        <p:txBody>
          <a:bodyPr vert="horz" lIns="101750" tIns="50875" rIns="203501" bIns="156797" rtlCol="0" anchor="t">
            <a:noAutofit/>
          </a:bodyPr>
          <a:lstStyle/>
          <a:p>
            <a:pPr defTabSz="3982653">
              <a:spcBef>
                <a:spcPct val="0"/>
              </a:spcBef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Temporal debiasing:</a:t>
            </a:r>
          </a:p>
          <a:p>
            <a:pPr marL="457200" indent="-457200" defTabSz="398265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 ratio of 1.3 between the afternoon and the morning peak of the LAU 24-hours profile has been observed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All mobile phone trips starting in [5AM, 8AM] are scaled of a 1.3 correction factor</a:t>
            </a:r>
          </a:p>
          <a:p>
            <a:pPr marL="457200" indent="-457200" defTabSz="398265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sz="800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  <a:p>
            <a:pPr defTabSz="3982653">
              <a:spcBef>
                <a:spcPct val="0"/>
              </a:spcBef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Spatial debiasing:</a:t>
            </a:r>
          </a:p>
          <a:p>
            <a:pPr marL="457200" indent="-457200" defTabSz="398265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 linear correlation has been observed between the difference of the sector-emitted demand from survey and mobile phone data and the sector urban density </a:t>
            </a: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 spatial correction factor has been estimated per zone based on the regression equation, to remove such correlation</a:t>
            </a:r>
          </a:p>
          <a:p>
            <a:pPr marL="457200" indent="-457200" defTabSz="398265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83314" indent="-483314" defTabSz="3982653">
              <a:lnSpc>
                <a:spcPts val="4355"/>
              </a:lnSpc>
              <a:spcBef>
                <a:spcPct val="0"/>
              </a:spcBef>
              <a:spcAft>
                <a:spcPts val="500"/>
              </a:spcAft>
              <a:defRPr/>
            </a:pP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Spatial zone clustering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>
                <a:latin typeface="Arial" pitchFamily="34" charset="0"/>
                <a:ea typeface="+mj-ea"/>
                <a:cs typeface="Arial" pitchFamily="34" charset="0"/>
              </a:rPr>
              <a:t>using hierarchical agglomerative clustering.</a:t>
            </a:r>
          </a:p>
          <a:p>
            <a:pPr marL="457200" indent="-457200" defTabSz="398265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Correlation coefficient as similarity measure between temporal profiles</a:t>
            </a:r>
          </a:p>
          <a:p>
            <a:pPr marL="457200" indent="-457200" defTabSz="398265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Number of clusters: 9 based on 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silhouette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and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 Davies-Bouldin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scores</a:t>
            </a:r>
          </a:p>
          <a:p>
            <a:pPr marL="483314" indent="-483314"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83314" indent="-483314"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endParaRPr lang="en-US" sz="3400" dirty="0">
              <a:highlight>
                <a:srgbClr val="FFFF00"/>
              </a:highlight>
              <a:latin typeface="Arial" pitchFamily="34" charset="0"/>
              <a:ea typeface="+mj-ea"/>
              <a:cs typeface="Arial" pitchFamily="34" charset="0"/>
            </a:endParaRPr>
          </a:p>
          <a:p>
            <a:pPr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endParaRPr lang="en-US" sz="3400" dirty="0">
              <a:latin typeface="Arial" pitchFamily="34" charset="0"/>
              <a:ea typeface="+mj-ea"/>
              <a:cs typeface="Arial" pitchFamily="34" charset="0"/>
            </a:endParaRPr>
          </a:p>
          <a:p>
            <a:pPr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endParaRPr lang="en-US" sz="3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" name="Picture 19" descr="RGB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587880" y="1152179"/>
            <a:ext cx="2504329" cy="25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Placeholder 1"/>
          <p:cNvSpPr txBox="1">
            <a:spLocks/>
          </p:cNvSpPr>
          <p:nvPr/>
        </p:nvSpPr>
        <p:spPr>
          <a:xfrm>
            <a:off x="360017" y="4752579"/>
            <a:ext cx="13680000" cy="6748625"/>
          </a:xfrm>
          <a:prstGeom prst="round2DiagRect">
            <a:avLst>
              <a:gd name="adj1" fmla="val 11833"/>
              <a:gd name="adj2" fmla="val 0"/>
            </a:avLst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</a:ln>
          <a:effectLst/>
        </p:spPr>
        <p:txBody>
          <a:bodyPr vert="horz" lIns="0" tIns="0" rIns="0" bIns="0" rtlCol="0" anchor="t">
            <a:noAutofit/>
          </a:bodyPr>
          <a:lstStyle/>
          <a:p>
            <a:pPr marL="787453" indent="-787453" defTabSz="3982653">
              <a:lnSpc>
                <a:spcPts val="5226"/>
              </a:lnSpc>
              <a:spcBef>
                <a:spcPct val="0"/>
              </a:spcBef>
              <a:spcAft>
                <a:spcPts val="2178"/>
              </a:spcAft>
              <a:tabLst>
                <a:tab pos="374658" algn="l"/>
              </a:tabLst>
              <a:defRPr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Introduction</a:t>
            </a:r>
          </a:p>
          <a:p>
            <a:pPr algn="just" defTabSz="3982653">
              <a:spcBef>
                <a:spcPct val="0"/>
              </a:spcBef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Dynamic Origin-Destination flows are critical inputs to mobility studies for transportation planning and urban management purposes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defTabSz="3982653">
              <a:spcBef>
                <a:spcPct val="0"/>
              </a:spcBef>
              <a:defRPr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Traditional approaches rely on high-cost and rapidly obsolescent  household travel surveys to collect mobility data </a:t>
            </a:r>
            <a:r>
              <a:rPr lang="en-GB" sz="2300" baseline="300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600"/>
              </a:spcAft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study proposes a data-driven approach to infer trip flows and dynamic travel demand patterns based on passively-collected cellular signaling data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 [2]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the Rhône-Alpes region, France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results of our comparative analysis, performed using data from regional travel survey, prove the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potential of cellular signaling data to unveil meaningful and reliable dynamic mobility behaviors.</a:t>
            </a:r>
            <a:endParaRPr lang="en-US" sz="3400" dirty="0">
              <a:latin typeface="Arial" pitchFamily="34" charset="0"/>
              <a:cs typeface="Arial" pitchFamily="34" charset="0"/>
            </a:endParaRPr>
          </a:p>
          <a:p>
            <a:pPr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endParaRPr lang="en-US" sz="35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Placeholder 1"/>
              <p:cNvSpPr txBox="1">
                <a:spLocks/>
              </p:cNvSpPr>
              <p:nvPr/>
            </p:nvSpPr>
            <p:spPr>
              <a:xfrm>
                <a:off x="14293020" y="4752580"/>
                <a:ext cx="13824000" cy="10904510"/>
              </a:xfrm>
              <a:prstGeom prst="rect">
                <a:avLst/>
              </a:prstGeom>
              <a:noFill/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 vert="horz" lIns="101750" tIns="101750" rIns="101750" bIns="101750" rtlCol="0" anchor="t">
                <a:noAutofit/>
              </a:bodyPr>
              <a:lstStyle/>
              <a:p>
                <a:pPr defTabSz="3982653">
                  <a:lnSpc>
                    <a:spcPts val="4355"/>
                  </a:lnSpc>
                  <a:spcBef>
                    <a:spcPts val="1800"/>
                  </a:spcBef>
                  <a:spcAft>
                    <a:spcPts val="424"/>
                  </a:spcAft>
                  <a:defRPr/>
                </a:pPr>
                <a:r>
                  <a:rPr lang="en-US" sz="3500" b="1" dirty="0">
                    <a:solidFill>
                      <a:srgbClr val="FF000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 Trip Extraction and O-D Expansion</a:t>
                </a:r>
              </a:p>
              <a:p>
                <a:pPr algn="just" defTabSz="3982653">
                  <a:lnSpc>
                    <a:spcPts val="4355"/>
                  </a:lnSpc>
                  <a:spcBef>
                    <a:spcPts val="424"/>
                  </a:spcBef>
                  <a:spcAft>
                    <a:spcPts val="424"/>
                  </a:spcAft>
                  <a:defRPr/>
                </a:pPr>
                <a:r>
                  <a:rPr lang="en-US" sz="3200" b="1" dirty="0">
                    <a:latin typeface="Arial" pitchFamily="34" charset="0"/>
                    <a:ea typeface="+mj-ea"/>
                    <a:cs typeface="Arial" pitchFamily="34" charset="0"/>
                  </a:rPr>
                  <a:t>Trip definition</a:t>
                </a: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: “</a:t>
                </a:r>
                <a:r>
                  <a:rPr lang="en-US" sz="3200" i="1" dirty="0">
                    <a:latin typeface="Arial" pitchFamily="34" charset="0"/>
                    <a:ea typeface="+mj-ea"/>
                    <a:cs typeface="Arial" pitchFamily="34" charset="0"/>
                  </a:rPr>
                  <a:t>A movement of one person for a certain purpose between an origin and a destination with a departure time and an arrival time”</a:t>
                </a: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 </a:t>
                </a:r>
                <a:r>
                  <a:rPr lang="en-GB" sz="2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[3] </a:t>
                </a:r>
                <a:r>
                  <a:rPr lang="en-US" sz="2800" dirty="0">
                    <a:latin typeface="Arial" pitchFamily="34" charset="0"/>
                    <a:ea typeface="+mj-ea"/>
                    <a:cs typeface="Arial" pitchFamily="34" charset="0"/>
                  </a:rPr>
                  <a:t>.</a:t>
                </a:r>
              </a:p>
              <a:p>
                <a:pPr marL="484586" indent="-484586" algn="just" defTabSz="3982653">
                  <a:spcBef>
                    <a:spcPct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Extract all observed user’s traces and map them to sectors</a:t>
                </a:r>
              </a:p>
              <a:p>
                <a:pPr marL="484586" indent="-484586" algn="just" defTabSz="3982653">
                  <a:spcBef>
                    <a:spcPct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Sort the extracted locations by timestamp</a:t>
                </a:r>
              </a:p>
              <a:p>
                <a:pPr marL="484586" indent="-484586" algn="just" defTabSz="3982653">
                  <a:spcBef>
                    <a:spcPct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Identify </a:t>
                </a:r>
                <a:r>
                  <a:rPr lang="en-US" sz="3200" b="1" dirty="0">
                    <a:latin typeface="Arial" pitchFamily="34" charset="0"/>
                    <a:ea typeface="+mj-ea"/>
                    <a:cs typeface="Arial" pitchFamily="34" charset="0"/>
                  </a:rPr>
                  <a:t>stationary activities {A</a:t>
                </a:r>
                <a:r>
                  <a:rPr lang="en-US" sz="3200" b="1" baseline="-25000" dirty="0">
                    <a:latin typeface="Arial" pitchFamily="34" charset="0"/>
                    <a:ea typeface="+mj-ea"/>
                    <a:cs typeface="Arial" pitchFamily="34" charset="0"/>
                  </a:rPr>
                  <a:t>i</a:t>
                </a:r>
                <a:r>
                  <a:rPr lang="en-US" sz="3200" b="1" dirty="0">
                    <a:latin typeface="Arial" pitchFamily="34" charset="0"/>
                    <a:ea typeface="+mj-ea"/>
                    <a:cs typeface="Arial" pitchFamily="34" charset="0"/>
                  </a:rPr>
                  <a:t>}</a:t>
                </a: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: successive events within the same sector for at least a time interval threshold: t </a:t>
                </a: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≥ </a:t>
                </a:r>
                <a:r>
                  <a:rPr lang="en-US" sz="3200" b="1" dirty="0">
                    <a:latin typeface="Arial" pitchFamily="34" charset="0"/>
                    <a:cs typeface="Arial" pitchFamily="34" charset="0"/>
                  </a:rPr>
                  <a:t>threshold </a:t>
                </a:r>
                <a:r>
                  <a:rPr lang="en-US" sz="3200" b="1" baseline="-24000" dirty="0">
                    <a:latin typeface="Arial" pitchFamily="34" charset="0"/>
                    <a:cs typeface="Arial" pitchFamily="34" charset="0"/>
                  </a:rPr>
                  <a:t>min</a:t>
                </a:r>
                <a:r>
                  <a:rPr lang="en-US" sz="3200" b="1" baseline="-24000" dirty="0">
                    <a:latin typeface="Arial" pitchFamily="34" charset="0"/>
                    <a:ea typeface="+mj-ea"/>
                    <a:cs typeface="Arial" pitchFamily="34" charset="0"/>
                  </a:rPr>
                  <a:t> </a:t>
                </a:r>
                <a:endParaRPr lang="en-US" sz="3200" b="1" dirty="0">
                  <a:latin typeface="Arial" pitchFamily="34" charset="0"/>
                  <a:ea typeface="+mj-ea"/>
                  <a:cs typeface="Arial" pitchFamily="34" charset="0"/>
                </a:endParaRPr>
              </a:p>
              <a:p>
                <a:pPr marL="484586" indent="-484586" algn="just" defTabSz="3982653">
                  <a:spcBef>
                    <a:spcPct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each trip, estimate the </a:t>
                </a:r>
                <a:r>
                  <a:rPr lang="en-US" sz="32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start time T </a:t>
                </a:r>
                <a:r>
                  <a:rPr lang="en-US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from the origin and destination stationary activities (A</a:t>
                </a:r>
                <a:r>
                  <a:rPr lang="en-US" sz="3200" b="1" baseline="-25000" dirty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</a:t>
                </a:r>
                <a:r>
                  <a:rPr lang="en-US" sz="3200" b="1" baseline="-25000" dirty="0">
                    <a:latin typeface="Arial" pitchFamily="34" charset="0"/>
                    <a:cs typeface="Arial" pitchFamily="34" charset="0"/>
                  </a:rPr>
                  <a:t>i+1</a:t>
                </a:r>
                <a:r>
                  <a:rPr lang="en-US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using 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probability distribution based on fuzzy logic theory 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 probability of the user being at the location of activity </a:t>
                </a:r>
                <a:r>
                  <a:rPr lang="en-US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b="1" baseline="-25000" dirty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(or </a:t>
                </a:r>
                <a:r>
                  <a:rPr lang="en-US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b="1" baseline="-25000" dirty="0">
                    <a:latin typeface="Arial" pitchFamily="34" charset="0"/>
                    <a:cs typeface="Arial" pitchFamily="34" charset="0"/>
                  </a:rPr>
                  <a:t>i+1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) is linearly distributed in [</a:t>
                </a:r>
                <a:r>
                  <a:rPr lang="en-GB" sz="3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32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ei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</a:t>
                </a:r>
                <a:r>
                  <a:rPr lang="en-GB" sz="32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ei+1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defTabSz="3982653">
                  <a:spcBef>
                    <a:spcPct val="0"/>
                  </a:spcBef>
                  <a:defRPr/>
                </a:pPr>
                <a:endParaRPr lang="en-US" sz="3200" b="1" baseline="-24000" dirty="0">
                  <a:latin typeface="Arial" panose="020B0604020202020204" pitchFamily="34" charset="0"/>
                  <a:ea typeface="+mj-ea"/>
                  <a:cs typeface="Arial" pitchFamily="34" charset="0"/>
                </a:endParaRPr>
              </a:p>
              <a:p>
                <a:pPr indent="72000" defTabSz="3982653">
                  <a:spcBef>
                    <a:spcPts val="2000"/>
                  </a:spcBef>
                  <a:spcAft>
                    <a:spcPts val="600"/>
                  </a:spcAft>
                  <a:defRPr/>
                </a:pP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72000" defTabSz="3982653">
                  <a:spcBef>
                    <a:spcPts val="2000"/>
                  </a:spcBef>
                  <a:spcAft>
                    <a:spcPts val="600"/>
                  </a:spcAft>
                  <a:defRPr/>
                </a:pP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defTabSz="3982653">
                  <a:spcBef>
                    <a:spcPts val="20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Start time T is uniformly distributed in 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[</a:t>
                </a:r>
                <a:r>
                  <a:rPr lang="en-GB" sz="32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3200" baseline="-25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ei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</a:t>
                </a:r>
                <a:r>
                  <a:rPr lang="en-GB" sz="3200" baseline="-25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ei+1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] </a:t>
                </a:r>
                <a:r>
                  <a:rPr lang="en-GB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GB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32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sz="3200" i="1" baseline="-2500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fr-FR" sz="3200" i="1" baseline="-25000" dirty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+1</m:t>
                        </m:r>
                        <m:r>
                          <a:rPr lang="en-GB" sz="3200" i="1" baseline="-25000" dirty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3200" i="1" dirty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GB" sz="3200" i="1" dirty="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fr-FR" sz="3200" i="1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sz="3200" i="1" baseline="-25000">
                            <a:solidFill>
                              <a:sysClr val="windowText" lastClr="000000">
                                <a:lumMod val="65000"/>
                                <a:lumOff val="35000"/>
                              </a:sys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num>
                      <m:den>
                        <m:r>
                          <a:rPr lang="en-GB" sz="3200" i="1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72000" defTabSz="3982653">
                  <a:spcBef>
                    <a:spcPts val="2000"/>
                  </a:spcBef>
                  <a:spcAft>
                    <a:spcPts val="600"/>
                  </a:spcAft>
                  <a:defRPr/>
                </a:pP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Expansion Factor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 on sector level </a:t>
                </a:r>
                <a:r>
                  <a:rPr lang="en-US" sz="3200" dirty="0"/>
                  <a:t>:</a:t>
                </a:r>
              </a:p>
              <a:p>
                <a:pPr defTabSz="3982653">
                  <a:spcBef>
                    <a:spcPct val="0"/>
                  </a:spcBef>
                  <a:defRPr/>
                </a:pPr>
                <a:r>
                  <a:rPr lang="en-US" sz="34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i="1">
                            <a:latin typeface="Cambria Math"/>
                          </a:rPr>
                          <m:t> </m:t>
                        </m:r>
                        <m:r>
                          <a:rPr lang="en-GB" sz="34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sz="3400" i="1">
                            <a:latin typeface="Cambria Math"/>
                          </a:rPr>
                          <m:t>𝑒𝑥𝑝</m:t>
                        </m:r>
                      </m:sub>
                    </m:sSub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sz="3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340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400" i="1">
                            <a:latin typeface="Cambria Math"/>
                          </a:rPr>
                          <m:t>𝑃𝑜𝑝𝑢𝑙𝑎𝑡𝑖𝑜𝑛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r>
                          <a:rPr lang="en-GB" sz="3400" i="1">
                            <a:latin typeface="Cambria Math"/>
                          </a:rPr>
                          <m:t>𝑜𝑓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sz="3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34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400" i="1">
                                <a:latin typeface="Cambria Math"/>
                              </a:rPr>
                              <m:t>𝑜𝑣𝑒𝑟</m:t>
                            </m:r>
                            <m:r>
                              <a:rPr lang="en-GB" sz="3400" i="1">
                                <a:latin typeface="Cambria Math"/>
                              </a:rPr>
                              <m:t> 11 </m:t>
                            </m:r>
                            <m:r>
                              <a:rPr lang="en-GB" sz="3400" i="1">
                                <a:latin typeface="Cambria Math"/>
                              </a:rPr>
                              <m:t>𝑦𝑒𝑎𝑟𝑠</m:t>
                            </m:r>
                          </m:e>
                        </m:d>
                      </m:num>
                      <m:den>
                        <m:r>
                          <a:rPr lang="en-GB" sz="3400" i="1">
                            <a:latin typeface="Cambria Math"/>
                          </a:rPr>
                          <m:t>𝑁𝑏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r>
                          <a:rPr lang="en-GB" sz="3400" i="1">
                            <a:latin typeface="Cambria Math"/>
                          </a:rPr>
                          <m:t>𝑜𝑓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r>
                          <a:rPr lang="en-GB" sz="3400" i="1">
                            <a:latin typeface="Cambria Math"/>
                          </a:rPr>
                          <m:t>h𝑜𝑚𝑒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r>
                          <a:rPr lang="en-GB" sz="3400" i="1">
                            <a:latin typeface="Cambria Math"/>
                          </a:rPr>
                          <m:t>𝑙𝑜𝑐𝑎𝑡𝑖𝑜𝑛𝑠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r>
                          <a:rPr lang="en-GB" sz="3400" i="1">
                            <a:latin typeface="Cambria Math"/>
                          </a:rPr>
                          <m:t>𝑑𝑒𝑡𝑒𝑐𝑡𝑒𝑑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r>
                          <a:rPr lang="en-GB" sz="3400" i="1">
                            <a:latin typeface="Cambria Math"/>
                          </a:rPr>
                          <m:t>𝑖𝑛</m:t>
                        </m:r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3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sz="3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340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3400" dirty="0"/>
                  <a:t> </a:t>
                </a:r>
                <a:endParaRPr lang="en-US" sz="3400" dirty="0">
                  <a:latin typeface="Arial" pitchFamily="34" charset="0"/>
                  <a:cs typeface="Arial" pitchFamily="34" charset="0"/>
                </a:endParaRPr>
              </a:p>
              <a:p>
                <a:pPr marL="788233" lvl="0" indent="-788233" defTabSz="3982653">
                  <a:lnSpc>
                    <a:spcPct val="15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endParaRPr lang="en-US" sz="1800" b="1" dirty="0">
                  <a:solidFill>
                    <a:srgbClr val="B06808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788233" lvl="0" indent="-788233" defTabSz="3982653">
                  <a:lnSpc>
                    <a:spcPct val="150000"/>
                  </a:lnSpc>
                  <a:spcBef>
                    <a:spcPct val="0"/>
                  </a:spcBef>
                  <a:spcAft>
                    <a:spcPts val="600"/>
                  </a:spcAft>
                  <a:defRPr/>
                </a:pPr>
                <a:r>
                  <a:rPr lang="en-US" sz="4500" b="1" dirty="0">
                    <a:solidFill>
                      <a:srgbClr val="B06808"/>
                    </a:solidFill>
                    <a:latin typeface="Arial" pitchFamily="34" charset="0"/>
                    <a:cs typeface="Arial" pitchFamily="34" charset="0"/>
                  </a:rPr>
                  <a:t> Case study</a:t>
                </a:r>
              </a:p>
              <a:p>
                <a:pPr marL="457200" indent="-457200" defTabSz="3982653">
                  <a:spcBef>
                    <a:spcPct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Activity time threshold of 30min, inter-zone flows</a:t>
                </a:r>
              </a:p>
              <a:p>
                <a:pPr marL="457200" indent="-457200" defTabSz="3982653">
                  <a:spcBef>
                    <a:spcPct val="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latin typeface="Arial" pitchFamily="34" charset="0"/>
                    <a:ea typeface="+mj-ea"/>
                    <a:cs typeface="Arial" pitchFamily="34" charset="0"/>
                  </a:rPr>
                  <a:t>Comparative analyses with respect to travel survey data</a:t>
                </a:r>
              </a:p>
              <a:p>
                <a:pPr defTabSz="3982653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3500" b="1" dirty="0">
                    <a:solidFill>
                      <a:srgbClr val="FF000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 Temporal and Spatial Demand Patterns </a:t>
                </a:r>
              </a:p>
            </p:txBody>
          </p:sp>
        </mc:Choice>
        <mc:Fallback xmlns="">
          <p:sp>
            <p:nvSpPr>
              <p:cNvPr id="27" name="Title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3020" y="4752580"/>
                <a:ext cx="13824000" cy="10904510"/>
              </a:xfrm>
              <a:prstGeom prst="rect">
                <a:avLst/>
              </a:prstGeom>
              <a:blipFill>
                <a:blip r:embed="rId8"/>
                <a:stretch>
                  <a:fillRect l="-823" t="-232" r="-823" b="-28969"/>
                </a:stretch>
              </a:blipFill>
              <a:ln w="38100" cap="flat" cmpd="sng">
                <a:solidFill>
                  <a:schemeClr val="tx2">
                    <a:lumMod val="75000"/>
                  </a:schemeClr>
                </a:solidFill>
                <a:prstDash val="solid"/>
                <a:rou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Placeholder 1"/>
          <p:cNvSpPr txBox="1">
            <a:spLocks/>
          </p:cNvSpPr>
          <p:nvPr/>
        </p:nvSpPr>
        <p:spPr>
          <a:xfrm>
            <a:off x="360017" y="11690248"/>
            <a:ext cx="13680000" cy="17400915"/>
          </a:xfrm>
          <a:prstGeom prst="rect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</a:ln>
          <a:effectLst/>
        </p:spPr>
        <p:txBody>
          <a:bodyPr vert="horz" wrap="square" lIns="36000" tIns="36000" rIns="152626" bIns="0" rtlCol="0" anchor="t">
            <a:noAutofit/>
          </a:bodyPr>
          <a:lstStyle/>
          <a:p>
            <a:pPr marL="787453" indent="-787453" defTabSz="3982653">
              <a:lnSpc>
                <a:spcPts val="5226"/>
              </a:lnSpc>
              <a:spcBef>
                <a:spcPct val="0"/>
              </a:spcBef>
              <a:spcAft>
                <a:spcPts val="2178"/>
              </a:spcAft>
              <a:defRPr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Methodology</a:t>
            </a:r>
            <a:endParaRPr lang="en-US" sz="450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2178"/>
              </a:spcAft>
              <a:defRPr/>
            </a:pPr>
            <a:endParaRPr lang="en-US" sz="3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2178"/>
              </a:spcAft>
              <a:defRPr/>
            </a:pPr>
            <a:endParaRPr lang="en-US" sz="3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2178"/>
              </a:spcAft>
              <a:defRPr/>
            </a:pPr>
            <a:endParaRPr lang="en-US" sz="3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2178"/>
              </a:spcAft>
              <a:defRPr/>
            </a:pPr>
            <a:endParaRPr lang="en-US" sz="3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2178"/>
              </a:spcAft>
              <a:defRPr/>
            </a:pPr>
            <a:endParaRPr lang="en-US" sz="3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2178"/>
              </a:spcAft>
              <a:defRPr/>
            </a:pPr>
            <a:endParaRPr lang="en-US" sz="37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 defTabSz="3982653">
              <a:spcBef>
                <a:spcPct val="0"/>
              </a:spcBef>
              <a:spcAft>
                <a:spcPts val="848"/>
              </a:spcAft>
              <a:defRPr/>
            </a:pPr>
            <a:r>
              <a:rPr lang="en-US" sz="37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just" defTabSz="3982653">
              <a:spcBef>
                <a:spcPct val="0"/>
              </a:spcBef>
              <a:spcAft>
                <a:spcPts val="2178"/>
              </a:spcAft>
              <a:defRPr/>
            </a:pPr>
            <a:endParaRPr lang="en-US" sz="3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7" name="Title Placeholder 1"/>
          <p:cNvSpPr txBox="1">
            <a:spLocks/>
          </p:cNvSpPr>
          <p:nvPr/>
        </p:nvSpPr>
        <p:spPr>
          <a:xfrm>
            <a:off x="28372665" y="27291283"/>
            <a:ext cx="13824000" cy="1800000"/>
          </a:xfrm>
          <a:prstGeom prst="round2Diag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1750" tIns="0" rIns="156797" bIns="0" rtlCol="0" anchor="t">
            <a:noAutofit/>
          </a:bodyPr>
          <a:lstStyle/>
          <a:p>
            <a:pPr marL="788233" indent="-788233" defTabSz="3982653">
              <a:spcBef>
                <a:spcPct val="0"/>
              </a:spcBef>
              <a:spcAft>
                <a:spcPts val="200"/>
              </a:spcAft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References</a:t>
            </a:r>
          </a:p>
          <a:p>
            <a:pPr defTabSz="3982653">
              <a:spcBef>
                <a:spcPct val="0"/>
              </a:spcBef>
              <a:spcAft>
                <a:spcPts val="848"/>
              </a:spcAft>
              <a:defRPr/>
            </a:pPr>
            <a:r>
              <a:rPr lang="fr-FR" sz="2000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[1] </a:t>
            </a:r>
            <a:r>
              <a:rPr lang="fr-FR" sz="2000" dirty="0" err="1">
                <a:latin typeface="Arial" pitchFamily="34" charset="0"/>
                <a:ea typeface="+mj-ea"/>
                <a:cs typeface="Arial" pitchFamily="34" charset="0"/>
              </a:rPr>
              <a:t>Nitsche</a:t>
            </a:r>
            <a:r>
              <a:rPr lang="fr-FR" sz="2000" dirty="0">
                <a:latin typeface="Arial" pitchFamily="34" charset="0"/>
                <a:ea typeface="+mj-ea"/>
                <a:cs typeface="Arial" pitchFamily="34" charset="0"/>
              </a:rPr>
              <a:t> et al. (2014) </a:t>
            </a: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Supporting large-scale travel surveys with smartphones – A practical approach.</a:t>
            </a:r>
          </a:p>
          <a:p>
            <a:pPr defTabSz="3982653">
              <a:spcBef>
                <a:spcPct val="0"/>
              </a:spcBef>
              <a:spcAft>
                <a:spcPts val="848"/>
              </a:spcAft>
              <a:defRPr/>
            </a:pPr>
            <a:r>
              <a:rPr lang="en-US" sz="2000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[2] </a:t>
            </a:r>
            <a:r>
              <a:rPr lang="en-US" sz="2000" dirty="0">
                <a:latin typeface="Arial" pitchFamily="34" charset="0"/>
                <a:ea typeface="+mj-ea"/>
                <a:cs typeface="Arial" pitchFamily="34" charset="0"/>
              </a:rPr>
              <a:t>Fekih et al. (2018) Suitability of cellular network signaling data for Origin-Destination matrix construction</a:t>
            </a:r>
          </a:p>
          <a:p>
            <a:pPr defTabSz="3982653">
              <a:spcBef>
                <a:spcPct val="0"/>
              </a:spcBef>
              <a:spcAft>
                <a:spcPts val="848"/>
              </a:spcAft>
              <a:defRPr/>
            </a:pPr>
            <a:r>
              <a:rPr lang="fr-FR" sz="2000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[3]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CERTU (2008) L’enquête ménages déplacements standard CERTU.</a:t>
            </a:r>
          </a:p>
          <a:p>
            <a:pPr defTabSz="3982653">
              <a:spcBef>
                <a:spcPct val="0"/>
              </a:spcBef>
              <a:spcAft>
                <a:spcPts val="848"/>
              </a:spcAft>
              <a:defRPr/>
            </a:pPr>
            <a:endParaRPr lang="fr-FR" sz="23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4" name="Title Placeholder 1"/>
          <p:cNvSpPr txBox="1">
            <a:spLocks/>
          </p:cNvSpPr>
          <p:nvPr/>
        </p:nvSpPr>
        <p:spPr>
          <a:xfrm>
            <a:off x="504032" y="2559638"/>
            <a:ext cx="30315317" cy="18329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algn="ctr" defTabSz="3982653">
              <a:lnSpc>
                <a:spcPts val="6098"/>
              </a:lnSpc>
              <a:spcBef>
                <a:spcPct val="0"/>
              </a:spcBef>
              <a:defRPr/>
            </a:pPr>
            <a:r>
              <a:rPr lang="en-US" sz="4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Mariem Fekih</a:t>
            </a:r>
            <a:r>
              <a:rPr lang="en-US" sz="4200" baseline="30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1,2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, Tom Bellemans</a:t>
            </a:r>
            <a:r>
              <a:rPr lang="en-US" sz="4200" baseline="30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Angelo Furno</a:t>
            </a:r>
            <a:r>
              <a:rPr lang="en-US" sz="4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3,4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, Loïc Bonnetain</a:t>
            </a:r>
            <a:r>
              <a:rPr lang="en-US" sz="4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3,4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, Patrick Bonnel</a:t>
            </a:r>
            <a:r>
              <a:rPr lang="en-US" sz="4200" baseline="30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,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Zbigniew Smoreda</a:t>
            </a:r>
            <a:r>
              <a:rPr lang="en-US" sz="4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Stéphane Galland</a:t>
            </a:r>
            <a:r>
              <a:rPr lang="en-US" sz="4200" baseline="300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lang="en-US" sz="4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ctr" defTabSz="3982653">
              <a:lnSpc>
                <a:spcPts val="9146"/>
              </a:lnSpc>
              <a:spcBef>
                <a:spcPct val="0"/>
              </a:spcBef>
              <a:defRPr/>
            </a:pPr>
            <a:r>
              <a:rPr lang="en-US" sz="3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Orange Labs , </a:t>
            </a:r>
            <a:r>
              <a:rPr lang="en-US" sz="3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IMOB (</a:t>
            </a:r>
            <a:r>
              <a:rPr lang="en-GB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Hasselt university) , </a:t>
            </a:r>
            <a:r>
              <a:rPr lang="en-US" sz="3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GB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ENTPE , </a:t>
            </a:r>
            <a:r>
              <a:rPr lang="en-US" sz="3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GB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IFSTTAR, </a:t>
            </a:r>
            <a:r>
              <a:rPr lang="en-US" sz="34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GB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UTBM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682" y="1152179"/>
            <a:ext cx="3333239" cy="2515993"/>
          </a:xfrm>
          <a:prstGeom prst="rect">
            <a:avLst/>
          </a:prstGeom>
        </p:spPr>
      </p:pic>
      <p:sp>
        <p:nvSpPr>
          <p:cNvPr id="57" name="Title Placeholder 1"/>
          <p:cNvSpPr txBox="1">
            <a:spLocks/>
          </p:cNvSpPr>
          <p:nvPr/>
        </p:nvSpPr>
        <p:spPr>
          <a:xfrm>
            <a:off x="28372665" y="22772217"/>
            <a:ext cx="13824000" cy="4374849"/>
          </a:xfrm>
          <a:prstGeom prst="rect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</a:ln>
          <a:effectLst/>
        </p:spPr>
        <p:txBody>
          <a:bodyPr vert="horz" wrap="square" lIns="101750" tIns="36000" rIns="152626" bIns="0" rtlCol="0" anchor="t">
            <a:noAutofit/>
          </a:bodyPr>
          <a:lstStyle/>
          <a:p>
            <a:pPr marL="787453" indent="-787453" defTabSz="3982653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Conclusion &amp; Perspectives</a:t>
            </a:r>
            <a:endParaRPr lang="en-US" sz="45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84586" indent="-484586" algn="just" defTabSz="3982653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Full workflow to parse, filter, scale-up trips and extract relevant dynamic mobility patterns from a large-scale cellular network signaling dataset </a:t>
            </a:r>
            <a:r>
              <a:rPr lang="en-US" sz="3200" dirty="0">
                <a:latin typeface="Arial" pitchFamily="34" charset="0"/>
                <a:ea typeface="+mj-ea"/>
                <a:cs typeface="Arial" pitchFamily="34" charset="0"/>
              </a:rPr>
              <a:t>as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an alternative for travel demand modeling</a:t>
            </a: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  <a:p>
            <a:pPr marL="484586" indent="-484586" algn="just" defTabSz="3982653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latin typeface="Arial" pitchFamily="34" charset="0"/>
                <a:ea typeface="+mj-ea"/>
                <a:cs typeface="Arial" pitchFamily="34" charset="0"/>
              </a:rPr>
              <a:t>Low-cost and time-efficient method, an opportunity to up-to-date travel models for transport planners and policy-makers</a:t>
            </a:r>
          </a:p>
          <a:p>
            <a:pPr marL="484586" indent="-484586" algn="just" defTabSz="3982653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latin typeface="Arial" pitchFamily="34" charset="0"/>
                <a:ea typeface="+mj-ea"/>
                <a:cs typeface="Arial" pitchFamily="34" charset="0"/>
              </a:rPr>
              <a:t>Future work</a:t>
            </a:r>
            <a:r>
              <a:rPr lang="en-US" sz="3200" dirty="0">
                <a:latin typeface="Arial" pitchFamily="34" charset="0"/>
                <a:ea typeface="+mj-ea"/>
                <a:cs typeface="Arial" pitchFamily="34" charset="0"/>
              </a:rPr>
              <a:t>: improve the method to detect activity’s start/end time; analysis of individual’s motifs and typical patterns (e.g., route choice)</a:t>
            </a:r>
          </a:p>
          <a:p>
            <a:pPr marL="484586" indent="-484586" algn="just" defTabSz="3982653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en-US" sz="3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49F2BDA-3B7A-1448-9A2D-6D8D5829505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1795"/>
          <a:stretch/>
        </p:blipFill>
        <p:spPr>
          <a:xfrm>
            <a:off x="38443583" y="144067"/>
            <a:ext cx="3465050" cy="1675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75C100-4DDF-F149-A919-E32BF543C5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43583" y="2736355"/>
            <a:ext cx="3465050" cy="143768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3650649" y="19947712"/>
            <a:ext cx="8402002" cy="3382931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0" tIns="156797" rIns="156797" bIns="156797" rtlCol="0" anchor="t">
            <a:noAutofit/>
          </a:bodyPr>
          <a:lstStyle/>
          <a:p>
            <a:pPr marL="468000" indent="-504000" algn="just" defTabSz="3982653">
              <a:spcBef>
                <a:spcPct val="0"/>
              </a:spcBef>
              <a:spcAft>
                <a:spcPts val="424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Very  similar shapes for urban (C#5 and C#6) and mixed/rural areas (C#4 and C#2)</a:t>
            </a:r>
          </a:p>
          <a:p>
            <a:pPr marL="468000" indent="-504000" algn="just" defTabSz="3982653">
              <a:spcBef>
                <a:spcPct val="0"/>
              </a:spcBef>
              <a:spcAft>
                <a:spcPts val="424"/>
              </a:spcAft>
              <a:buFont typeface="Wingdings" panose="05000000000000000000" pitchFamily="2" charset="2"/>
              <a:buChar char="Ø"/>
            </a:pPr>
            <a:r>
              <a:rPr lang="en-GB" sz="32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Signaling</a:t>
            </a:r>
            <a:r>
              <a:rPr lang="en-GB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data indicate higher flows surrounding the midday period, hardly observable via the survey</a:t>
            </a:r>
            <a:endParaRPr lang="en-US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3982653">
              <a:spcBef>
                <a:spcPct val="0"/>
              </a:spcBef>
              <a:spcAft>
                <a:spcPts val="424"/>
              </a:spcAft>
            </a:pPr>
            <a:endParaRPr lang="en-US" sz="31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BB6B38B-C1F5-4623-A48F-632DB1AAC9D4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841" y="12601451"/>
            <a:ext cx="5508600" cy="44810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5F0AE9-179B-44E4-913F-E6D33576C3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9" y="12621384"/>
            <a:ext cx="5612540" cy="5792992"/>
          </a:xfrm>
          <a:prstGeom prst="rect">
            <a:avLst/>
          </a:prstGeom>
        </p:spPr>
      </p:pic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8C016520-A6D1-45F8-99BE-B57485FBF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31611"/>
              </p:ext>
            </p:extLst>
          </p:nvPr>
        </p:nvGraphicFramePr>
        <p:xfrm>
          <a:off x="504032" y="19370203"/>
          <a:ext cx="13359174" cy="23965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3465985399"/>
                    </a:ext>
                  </a:extLst>
                </a:gridCol>
                <a:gridCol w="7238493">
                  <a:extLst>
                    <a:ext uri="{9D8B030D-6E8A-4147-A177-3AD203B41FA5}">
                      <a16:colId xmlns:a16="http://schemas.microsoft.com/office/drawing/2014/main" val="2968508926"/>
                    </a:ext>
                  </a:extLst>
                </a:gridCol>
              </a:tblGrid>
              <a:tr h="2396511">
                <a:tc>
                  <a:txBody>
                    <a:bodyPr/>
                    <a:lstStyle/>
                    <a:p>
                      <a:pPr lvl="0" algn="just" defTabSz="3982653">
                        <a:lnSpc>
                          <a:spcPts val="4355"/>
                        </a:lnSpc>
                        <a:spcBef>
                          <a:spcPct val="0"/>
                        </a:spcBef>
                        <a:spcAft>
                          <a:spcPts val="848"/>
                        </a:spcAft>
                        <a:defRPr/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 2G/3G signaling data (2017)</a:t>
                      </a:r>
                      <a:endParaRPr lang="en-US" sz="3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76586" lvl="0" indent="-376586" algn="just" defTabSz="3982653"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~2 million users, 24-hour period</a:t>
                      </a:r>
                    </a:p>
                    <a:p>
                      <a:pPr marL="376586" lvl="0" indent="-376586" algn="just" defTabSz="3982653"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User ID, timestamp &amp; cell tower ID</a:t>
                      </a:r>
                    </a:p>
                    <a:p>
                      <a:pPr marL="376586" lvl="0" indent="-376586" algn="just" defTabSz="3982653">
                        <a:spcBef>
                          <a:spcPct val="0"/>
                        </a:spcBef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Call, SMS, data, attach/detach, handover, Location area update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3982653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48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Household Travel Survey (EDR 2015)</a:t>
                      </a:r>
                    </a:p>
                    <a:p>
                      <a:pPr marL="0" marR="0" lvl="0" indent="-254376" algn="l" defTabSz="3982653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24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~37,000 individuals; 143,000 trips</a:t>
                      </a:r>
                    </a:p>
                    <a:p>
                      <a:pPr marL="0" marR="0" lvl="0" indent="-254376" algn="l" defTabSz="3982653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24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Temporal and spatial trip attributes </a:t>
                      </a:r>
                    </a:p>
                    <a:p>
                      <a:pPr marL="0" marR="0" lvl="0" indent="-254376" algn="l" defTabSz="3982653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24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77 zones called “EDR sectors”</a:t>
                      </a:r>
                    </a:p>
                  </a:txBody>
                  <a:tcPr marL="108000" marR="0" marT="0" marB="0"/>
                </a:tc>
                <a:extLst>
                  <a:ext uri="{0D108BD9-81ED-4DB2-BD59-A6C34878D82A}">
                    <a16:rowId xmlns:a16="http://schemas.microsoft.com/office/drawing/2014/main" val="240664048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EE59811-8790-40C2-9ACA-A86F1022D748}"/>
              </a:ext>
            </a:extLst>
          </p:cNvPr>
          <p:cNvSpPr txBox="1"/>
          <p:nvPr/>
        </p:nvSpPr>
        <p:spPr>
          <a:xfrm>
            <a:off x="468017" y="18557868"/>
            <a:ext cx="4428504" cy="811357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110952" tIns="110952" rIns="110952" bIns="110952" rtlCol="0" anchor="t">
            <a:noAutofit/>
          </a:bodyPr>
          <a:lstStyle/>
          <a:p>
            <a:pPr marL="108000" lvl="0" algn="just" defTabSz="3982653">
              <a:spcBef>
                <a:spcPts val="3400"/>
              </a:spcBef>
              <a:spcAft>
                <a:spcPts val="1200"/>
              </a:spcAft>
              <a:defRPr/>
            </a:pP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Datasets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9FBE69-51FA-4DB6-A8E5-678CA1F94327}"/>
              </a:ext>
            </a:extLst>
          </p:cNvPr>
          <p:cNvSpPr txBox="1"/>
          <p:nvPr/>
        </p:nvSpPr>
        <p:spPr>
          <a:xfrm>
            <a:off x="7415838" y="17281971"/>
            <a:ext cx="6121643" cy="1338756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110952" tIns="110952" rIns="110952" bIns="110952" rtlCol="0" anchor="t">
            <a:noAutofit/>
          </a:bodyPr>
          <a:lstStyle/>
          <a:p>
            <a:pPr marL="108000" lvl="0" algn="just" defTabSz="3982653">
              <a:spcBef>
                <a:spcPts val="3400"/>
              </a:spcBef>
              <a:spcAft>
                <a:spcPts val="1200"/>
              </a:spcAft>
              <a:defRPr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tower (2G /3G) distribution and administrative sector zoning in the Rhône-Alpes region (5.2 million population aged over 11 years old)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2AF69C6-E981-4531-929F-857CBCAA2B5A}"/>
              </a:ext>
            </a:extLst>
          </p:cNvPr>
          <p:cNvGrpSpPr/>
          <p:nvPr/>
        </p:nvGrpSpPr>
        <p:grpSpPr>
          <a:xfrm>
            <a:off x="28587153" y="11161291"/>
            <a:ext cx="4483965" cy="2880000"/>
            <a:chOff x="28678658" y="10195995"/>
            <a:chExt cx="4483965" cy="2880000"/>
          </a:xfrm>
        </p:grpSpPr>
        <p:pic>
          <p:nvPicPr>
            <p:cNvPr id="75" name="Image 34">
              <a:extLst>
                <a:ext uri="{FF2B5EF4-FFF2-40B4-BE49-F238E27FC236}">
                  <a16:creationId xmlns:a16="http://schemas.microsoft.com/office/drawing/2014/main" id="{8CCFDB3D-4467-4223-B8AA-DA874777B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0884" y="10195995"/>
              <a:ext cx="3881739" cy="2880000"/>
            </a:xfrm>
            <a:prstGeom prst="rect">
              <a:avLst/>
            </a:prstGeom>
          </p:spPr>
        </p:pic>
        <p:sp>
          <p:nvSpPr>
            <p:cNvPr id="80" name="ZoneTexte 41">
              <a:extLst>
                <a:ext uri="{FF2B5EF4-FFF2-40B4-BE49-F238E27FC236}">
                  <a16:creationId xmlns:a16="http://schemas.microsoft.com/office/drawing/2014/main" id="{F944514C-A211-4E80-936B-FCC0B7C0C3DA}"/>
                </a:ext>
              </a:extLst>
            </p:cNvPr>
            <p:cNvSpPr txBox="1"/>
            <p:nvPr/>
          </p:nvSpPr>
          <p:spPr>
            <a:xfrm>
              <a:off x="28678658" y="10271912"/>
              <a:ext cx="624329" cy="249228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  <a:effectLst/>
          </p:spPr>
          <p:txBody>
            <a:bodyPr vert="horz" wrap="square" lIns="156797" tIns="0" rIns="156797" bIns="0" rtlCol="0" anchor="t">
              <a:noAutofit/>
            </a:bodyPr>
            <a:lstStyle/>
            <a:p>
              <a:pPr defTabSz="3982653">
                <a:spcBef>
                  <a:spcPct val="0"/>
                </a:spcBef>
              </a:pPr>
              <a:r>
                <a:rPr lang="en-US" sz="1700" b="1" dirty="0">
                  <a:latin typeface="Arial" pitchFamily="34" charset="0"/>
                  <a:ea typeface="+mj-ea"/>
                  <a:cs typeface="Arial" pitchFamily="34" charset="0"/>
                </a:rPr>
                <a:t>(a)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FCACDD8-A73B-49A1-8805-A225C8937270}"/>
              </a:ext>
            </a:extLst>
          </p:cNvPr>
          <p:cNvGrpSpPr/>
          <p:nvPr/>
        </p:nvGrpSpPr>
        <p:grpSpPr>
          <a:xfrm>
            <a:off x="33591453" y="16326533"/>
            <a:ext cx="8317180" cy="3823454"/>
            <a:chOff x="34473091" y="17890270"/>
            <a:chExt cx="6816921" cy="3229922"/>
          </a:xfrm>
        </p:grpSpPr>
        <p:pic>
          <p:nvPicPr>
            <p:cNvPr id="78" name="Image 29">
              <a:extLst>
                <a:ext uri="{FF2B5EF4-FFF2-40B4-BE49-F238E27FC236}">
                  <a16:creationId xmlns:a16="http://schemas.microsoft.com/office/drawing/2014/main" id="{A8C68038-E0E4-4E3F-89FB-549F3D0827BB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059" y="17890270"/>
              <a:ext cx="6078953" cy="3229922"/>
            </a:xfrm>
            <a:prstGeom prst="rect">
              <a:avLst/>
            </a:prstGeom>
          </p:spPr>
        </p:pic>
        <p:sp>
          <p:nvSpPr>
            <p:cNvPr id="81" name="ZoneTexte 41">
              <a:extLst>
                <a:ext uri="{FF2B5EF4-FFF2-40B4-BE49-F238E27FC236}">
                  <a16:creationId xmlns:a16="http://schemas.microsoft.com/office/drawing/2014/main" id="{7B2279E1-FC13-48A6-8CD1-933FC5F1E2AE}"/>
                </a:ext>
              </a:extLst>
            </p:cNvPr>
            <p:cNvSpPr txBox="1"/>
            <p:nvPr/>
          </p:nvSpPr>
          <p:spPr>
            <a:xfrm>
              <a:off x="34473091" y="17925960"/>
              <a:ext cx="888428" cy="580147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  <a:effectLst/>
          </p:spPr>
          <p:txBody>
            <a:bodyPr vert="horz" wrap="square" lIns="156797" tIns="0" rIns="156797" bIns="0" rtlCol="0" anchor="t">
              <a:noAutofit/>
            </a:bodyPr>
            <a:lstStyle/>
            <a:p>
              <a:pPr defTabSz="3982653">
                <a:spcBef>
                  <a:spcPct val="0"/>
                </a:spcBef>
              </a:pPr>
              <a:r>
                <a:rPr lang="en-US" sz="1700" b="1" dirty="0">
                  <a:latin typeface="Arial" pitchFamily="34" charset="0"/>
                  <a:ea typeface="+mj-ea"/>
                  <a:cs typeface="Arial" pitchFamily="34" charset="0"/>
                </a:rPr>
                <a:t>(f)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301056A-A581-4A44-9F08-9EEEC3301933}"/>
              </a:ext>
            </a:extLst>
          </p:cNvPr>
          <p:cNvSpPr txBox="1"/>
          <p:nvPr/>
        </p:nvSpPr>
        <p:spPr>
          <a:xfrm>
            <a:off x="33650649" y="14471305"/>
            <a:ext cx="8040284" cy="2012059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72000" tIns="110952" rIns="0" bIns="110952" rtlCol="0" anchor="t">
            <a:noAutofit/>
          </a:bodyPr>
          <a:lstStyle/>
          <a:p>
            <a:pPr algn="just" defTabSz="2818181">
              <a:lnSpc>
                <a:spcPts val="3698"/>
              </a:lnSpc>
              <a:spcBef>
                <a:spcPct val="0"/>
              </a:spcBef>
              <a:spcAft>
                <a:spcPts val="1541"/>
              </a:spcAft>
            </a:pPr>
            <a:r>
              <a:rPr lang="en-US" sz="2200" i="1" dirty="0">
                <a:latin typeface="Arial" pitchFamily="34" charset="0"/>
                <a:cs typeface="Arial" pitchFamily="34" charset="0"/>
              </a:rPr>
              <a:t>Comparison of hourly travel demands from signaling and EDR data per each cluster, i.e.: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(a)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#2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(b)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#4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(c)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#5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(d)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#6. </a:t>
            </a:r>
            <a:br>
              <a:rPr lang="en-US" sz="2200" i="1" dirty="0"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latin typeface="Arial" pitchFamily="34" charset="0"/>
                <a:cs typeface="Arial" pitchFamily="34" charset="0"/>
              </a:rPr>
              <a:t>(e) 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Map of generated clusters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(f)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Land use coverage per cluster </a:t>
            </a:r>
            <a:endParaRPr lang="en-GB" sz="2200" b="1" i="1" dirty="0">
              <a:latin typeface="Arial" pitchFamily="34" charset="0"/>
              <a:cs typeface="Arial" pitchFamily="34" charset="0"/>
            </a:endParaRPr>
          </a:p>
          <a:p>
            <a:pPr defTabSz="2818181">
              <a:lnSpc>
                <a:spcPts val="3698"/>
              </a:lnSpc>
              <a:spcBef>
                <a:spcPct val="0"/>
              </a:spcBef>
              <a:spcAft>
                <a:spcPts val="1541"/>
              </a:spcAft>
            </a:pPr>
            <a:endParaRPr lang="en-GB" sz="2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7ACA866-B0E0-448C-AF68-5774A28E2CB1}"/>
              </a:ext>
            </a:extLst>
          </p:cNvPr>
          <p:cNvGrpSpPr/>
          <p:nvPr/>
        </p:nvGrpSpPr>
        <p:grpSpPr>
          <a:xfrm>
            <a:off x="28659161" y="14041931"/>
            <a:ext cx="4414942" cy="2880000"/>
            <a:chOff x="28708613" y="13356157"/>
            <a:chExt cx="4414942" cy="2880000"/>
          </a:xfrm>
        </p:grpSpPr>
        <p:pic>
          <p:nvPicPr>
            <p:cNvPr id="73" name="Image 30">
              <a:extLst>
                <a:ext uri="{FF2B5EF4-FFF2-40B4-BE49-F238E27FC236}">
                  <a16:creationId xmlns:a16="http://schemas.microsoft.com/office/drawing/2014/main" id="{C418FB31-A1D5-4C76-9CF3-69D9DFB28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816" y="13356157"/>
              <a:ext cx="3881739" cy="2880000"/>
            </a:xfrm>
            <a:prstGeom prst="rect">
              <a:avLst/>
            </a:prstGeom>
          </p:spPr>
        </p:pic>
        <p:sp>
          <p:nvSpPr>
            <p:cNvPr id="83" name="ZoneTexte 41">
              <a:extLst>
                <a:ext uri="{FF2B5EF4-FFF2-40B4-BE49-F238E27FC236}">
                  <a16:creationId xmlns:a16="http://schemas.microsoft.com/office/drawing/2014/main" id="{90D9D9EF-79FC-43C0-955B-1D29A44246D3}"/>
                </a:ext>
              </a:extLst>
            </p:cNvPr>
            <p:cNvSpPr txBox="1"/>
            <p:nvPr/>
          </p:nvSpPr>
          <p:spPr>
            <a:xfrm>
              <a:off x="28708613" y="13478967"/>
              <a:ext cx="707276" cy="267891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  <a:effectLst/>
          </p:spPr>
          <p:txBody>
            <a:bodyPr vert="horz" wrap="square" lIns="156797" tIns="0" rIns="156797" bIns="0" rtlCol="0" anchor="t">
              <a:noAutofit/>
            </a:bodyPr>
            <a:lstStyle/>
            <a:p>
              <a:pPr defTabSz="3982653">
                <a:spcBef>
                  <a:spcPct val="0"/>
                </a:spcBef>
              </a:pPr>
              <a:r>
                <a:rPr lang="en-US" sz="1700" b="1" dirty="0">
                  <a:latin typeface="Arial" pitchFamily="34" charset="0"/>
                  <a:ea typeface="+mj-ea"/>
                  <a:cs typeface="Arial" pitchFamily="34" charset="0"/>
                </a:rPr>
                <a:t>(b)</a:t>
              </a:r>
            </a:p>
          </p:txBody>
        </p:sp>
      </p:grpSp>
      <p:sp>
        <p:nvSpPr>
          <p:cNvPr id="85" name="ZoneTexte 41">
            <a:extLst>
              <a:ext uri="{FF2B5EF4-FFF2-40B4-BE49-F238E27FC236}">
                <a16:creationId xmlns:a16="http://schemas.microsoft.com/office/drawing/2014/main" id="{9E102AC4-E500-49A2-BACC-DF2DEE357505}"/>
              </a:ext>
            </a:extLst>
          </p:cNvPr>
          <p:cNvSpPr txBox="1"/>
          <p:nvPr/>
        </p:nvSpPr>
        <p:spPr>
          <a:xfrm>
            <a:off x="32758405" y="17303715"/>
            <a:ext cx="437260" cy="338296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156797" tIns="0" rIns="156797" bIns="0" rtlCol="0" anchor="t">
            <a:noAutofit/>
          </a:bodyPr>
          <a:lstStyle/>
          <a:p>
            <a:pPr defTabSz="3982653">
              <a:spcBef>
                <a:spcPct val="0"/>
              </a:spcBef>
            </a:pPr>
            <a:r>
              <a:rPr lang="en-US" sz="1700" b="1" dirty="0">
                <a:latin typeface="Arial" pitchFamily="34" charset="0"/>
                <a:ea typeface="+mj-ea"/>
                <a:cs typeface="Arial" pitchFamily="34" charset="0"/>
              </a:rPr>
              <a:t>d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DA09DAB-9784-4138-9A47-53E5F978C571}"/>
              </a:ext>
            </a:extLst>
          </p:cNvPr>
          <p:cNvGrpSpPr/>
          <p:nvPr/>
        </p:nvGrpSpPr>
        <p:grpSpPr>
          <a:xfrm>
            <a:off x="28587153" y="16849923"/>
            <a:ext cx="4461129" cy="2880000"/>
            <a:chOff x="28701571" y="16388243"/>
            <a:chExt cx="4461129" cy="2880000"/>
          </a:xfrm>
        </p:grpSpPr>
        <p:pic>
          <p:nvPicPr>
            <p:cNvPr id="76" name="Image 37">
              <a:extLst>
                <a:ext uri="{FF2B5EF4-FFF2-40B4-BE49-F238E27FC236}">
                  <a16:creationId xmlns:a16="http://schemas.microsoft.com/office/drawing/2014/main" id="{36E740E2-159D-4D87-A1F5-44AE11AEC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0961" y="16388243"/>
              <a:ext cx="3881739" cy="2880000"/>
            </a:xfrm>
            <a:prstGeom prst="rect">
              <a:avLst/>
            </a:prstGeom>
          </p:spPr>
        </p:pic>
        <p:sp>
          <p:nvSpPr>
            <p:cNvPr id="86" name="ZoneTexte 41">
              <a:extLst>
                <a:ext uri="{FF2B5EF4-FFF2-40B4-BE49-F238E27FC236}">
                  <a16:creationId xmlns:a16="http://schemas.microsoft.com/office/drawing/2014/main" id="{0B435C6D-926B-4196-A556-C6D9E27B6F9F}"/>
                </a:ext>
              </a:extLst>
            </p:cNvPr>
            <p:cNvSpPr txBox="1"/>
            <p:nvPr/>
          </p:nvSpPr>
          <p:spPr>
            <a:xfrm>
              <a:off x="28701571" y="16525837"/>
              <a:ext cx="660392" cy="439756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  <a:effectLst/>
          </p:spPr>
          <p:txBody>
            <a:bodyPr vert="horz" wrap="square" lIns="156797" tIns="0" rIns="156797" bIns="0" rtlCol="0" anchor="t">
              <a:noAutofit/>
            </a:bodyPr>
            <a:lstStyle/>
            <a:p>
              <a:pPr defTabSz="3982653">
                <a:spcBef>
                  <a:spcPct val="0"/>
                </a:spcBef>
              </a:pPr>
              <a:r>
                <a:rPr lang="en-US" sz="1700" b="1" dirty="0">
                  <a:latin typeface="Arial" pitchFamily="34" charset="0"/>
                  <a:ea typeface="+mj-ea"/>
                  <a:cs typeface="Arial" pitchFamily="34" charset="0"/>
                </a:rPr>
                <a:t>(c) 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CB98A81B-4F57-476E-98D1-1ADA772DEDAB}"/>
              </a:ext>
            </a:extLst>
          </p:cNvPr>
          <p:cNvGrpSpPr/>
          <p:nvPr/>
        </p:nvGrpSpPr>
        <p:grpSpPr>
          <a:xfrm>
            <a:off x="28587153" y="19730563"/>
            <a:ext cx="4559060" cy="2880000"/>
            <a:chOff x="28708613" y="19505231"/>
            <a:chExt cx="4559060" cy="2880000"/>
          </a:xfrm>
        </p:grpSpPr>
        <p:pic>
          <p:nvPicPr>
            <p:cNvPr id="77" name="Image 41">
              <a:extLst>
                <a:ext uri="{FF2B5EF4-FFF2-40B4-BE49-F238E27FC236}">
                  <a16:creationId xmlns:a16="http://schemas.microsoft.com/office/drawing/2014/main" id="{E9303CF5-D9B2-44C8-954E-909D3DD42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5934" y="19505231"/>
              <a:ext cx="3881739" cy="2880000"/>
            </a:xfrm>
            <a:prstGeom prst="rect">
              <a:avLst/>
            </a:prstGeom>
          </p:spPr>
        </p:pic>
        <p:sp>
          <p:nvSpPr>
            <p:cNvPr id="51" name="ZoneTexte 41">
              <a:extLst>
                <a:ext uri="{FF2B5EF4-FFF2-40B4-BE49-F238E27FC236}">
                  <a16:creationId xmlns:a16="http://schemas.microsoft.com/office/drawing/2014/main" id="{70C22931-2FBE-456B-A6FA-929E4941AC01}"/>
                </a:ext>
              </a:extLst>
            </p:cNvPr>
            <p:cNvSpPr txBox="1"/>
            <p:nvPr/>
          </p:nvSpPr>
          <p:spPr>
            <a:xfrm>
              <a:off x="28708613" y="19744572"/>
              <a:ext cx="660392" cy="439756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  <a:effectLst/>
          </p:spPr>
          <p:txBody>
            <a:bodyPr vert="horz" wrap="square" lIns="156797" tIns="0" rIns="156797" bIns="0" rtlCol="0" anchor="t">
              <a:noAutofit/>
            </a:bodyPr>
            <a:lstStyle/>
            <a:p>
              <a:pPr defTabSz="3982653">
                <a:spcBef>
                  <a:spcPct val="0"/>
                </a:spcBef>
              </a:pPr>
              <a:r>
                <a:rPr lang="en-US" sz="1700" b="1" dirty="0">
                  <a:latin typeface="Arial" pitchFamily="34" charset="0"/>
                  <a:ea typeface="+mj-ea"/>
                  <a:cs typeface="Arial" pitchFamily="34" charset="0"/>
                </a:rPr>
                <a:t>(d)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0639DEA-7F0F-4602-AD0E-7C23DE895A1C}"/>
              </a:ext>
            </a:extLst>
          </p:cNvPr>
          <p:cNvGrpSpPr/>
          <p:nvPr/>
        </p:nvGrpSpPr>
        <p:grpSpPr>
          <a:xfrm>
            <a:off x="33663674" y="11089283"/>
            <a:ext cx="7416801" cy="3534011"/>
            <a:chOff x="35284665" y="13429843"/>
            <a:chExt cx="5210534" cy="4320000"/>
          </a:xfrm>
        </p:grpSpPr>
        <p:pic>
          <p:nvPicPr>
            <p:cNvPr id="68" name="Image 44">
              <a:extLst>
                <a:ext uri="{FF2B5EF4-FFF2-40B4-BE49-F238E27FC236}">
                  <a16:creationId xmlns:a16="http://schemas.microsoft.com/office/drawing/2014/main" id="{92BFF859-25B7-49E5-ACD8-98E75E0114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34"/>
            <a:stretch/>
          </p:blipFill>
          <p:spPr bwMode="auto">
            <a:xfrm>
              <a:off x="35284665" y="13429843"/>
              <a:ext cx="5210534" cy="432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ZoneTexte 41">
              <a:extLst>
                <a:ext uri="{FF2B5EF4-FFF2-40B4-BE49-F238E27FC236}">
                  <a16:creationId xmlns:a16="http://schemas.microsoft.com/office/drawing/2014/main" id="{3E65EB57-20D1-4536-AD92-F5C10D90B28C}"/>
                </a:ext>
              </a:extLst>
            </p:cNvPr>
            <p:cNvSpPr txBox="1"/>
            <p:nvPr/>
          </p:nvSpPr>
          <p:spPr>
            <a:xfrm>
              <a:off x="35298217" y="13642156"/>
              <a:ext cx="660392" cy="439756"/>
            </a:xfrm>
            <a:prstGeom prst="rect">
              <a:avLst/>
            </a:prstGeom>
            <a:noFill/>
            <a:ln w="12700" cap="flat" cmpd="sng">
              <a:noFill/>
              <a:prstDash val="solid"/>
              <a:round/>
            </a:ln>
            <a:effectLst/>
          </p:spPr>
          <p:txBody>
            <a:bodyPr vert="horz" wrap="square" lIns="156797" tIns="0" rIns="156797" bIns="0" rtlCol="0" anchor="t">
              <a:noAutofit/>
            </a:bodyPr>
            <a:lstStyle/>
            <a:p>
              <a:pPr defTabSz="3982653">
                <a:spcBef>
                  <a:spcPct val="0"/>
                </a:spcBef>
              </a:pPr>
              <a:r>
                <a:rPr lang="en-US" sz="1700" b="1" dirty="0">
                  <a:latin typeface="Arial" pitchFamily="34" charset="0"/>
                  <a:ea typeface="+mj-ea"/>
                  <a:cs typeface="Arial" pitchFamily="34" charset="0"/>
                </a:rPr>
                <a:t>(e)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934B794-7530-4AD5-BC1A-A9D018803E13}"/>
                  </a:ext>
                </a:extLst>
              </p:cNvPr>
              <p:cNvSpPr txBox="1"/>
              <p:nvPr/>
            </p:nvSpPr>
            <p:spPr>
              <a:xfrm>
                <a:off x="468017" y="25873687"/>
                <a:ext cx="12964748" cy="308643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round/>
              </a:ln>
              <a:effectLst/>
            </p:spPr>
            <p:txBody>
              <a:bodyPr vert="horz" wrap="square" lIns="110952" tIns="110952" rIns="110952" bIns="110952" rtlCol="0" anchor="t">
                <a:noAutofit/>
              </a:bodyPr>
              <a:lstStyle/>
              <a:p>
                <a:pPr defTabSz="3982653">
                  <a:lnSpc>
                    <a:spcPts val="4355"/>
                  </a:lnSpc>
                  <a:spcBef>
                    <a:spcPts val="800"/>
                  </a:spcBef>
                  <a:spcAft>
                    <a:spcPts val="848"/>
                  </a:spcAft>
                  <a:defRPr/>
                </a:pPr>
                <a:r>
                  <a:rPr lang="en-US" sz="35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Residents Filtering based on cell phone activity indicators</a:t>
                </a:r>
              </a:p>
              <a:p>
                <a:pPr marL="483314" lvl="0" indent="-483314" defTabSz="3982653">
                  <a:spcBef>
                    <a:spcPct val="0"/>
                  </a:spcBef>
                  <a:spcAft>
                    <a:spcPts val="848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Maximum Inter-event Time (MIT) [7am-10pm] ≤ 180min (presence)</a:t>
                </a:r>
              </a:p>
              <a:p>
                <a:pPr marL="483314" lvl="0" indent="-483314" defTabSz="3982653">
                  <a:spcBef>
                    <a:spcPct val="0"/>
                  </a:spcBef>
                  <a:spcAft>
                    <a:spcPts val="848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Entropy (H) ≤ 0.9 ;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GB" sz="3200" i="1">
                        <a:solidFill>
                          <a:prstClr val="black"/>
                        </a:solidFill>
                        <a:latin typeface="Cambria Math"/>
                      </a:rPr>
                      <m:t>= −</m:t>
                    </m:r>
                    <m:nary>
                      <m:naryPr>
                        <m:chr m:val="∑"/>
                        <m:limLoc m:val="undOvr"/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(uniformity)</a:t>
                </a:r>
              </a:p>
              <a:p>
                <a:pPr marL="483314" lvl="0" indent="-483314" defTabSz="3982653">
                  <a:spcBef>
                    <a:spcPct val="0"/>
                  </a:spcBef>
                  <a:spcAft>
                    <a:spcPts val="848"/>
                  </a:spcAft>
                  <a:buFont typeface="Wingdings" panose="05000000000000000000" pitchFamily="2" charset="2"/>
                  <a:buChar char="§"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Number of observations (NO) ≥ 4 (frequency)</a:t>
                </a:r>
              </a:p>
              <a:p>
                <a:pPr marL="483314" lvl="0" indent="-483314" defTabSz="3982653">
                  <a:spcBef>
                    <a:spcPct val="0"/>
                  </a:spcBef>
                  <a:spcAft>
                    <a:spcPts val="848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Filtering of outlier, non-uniform and machine-generated behaviors,</a:t>
                </a:r>
              </a:p>
              <a:p>
                <a:pPr defTabSz="3982653">
                  <a:lnSpc>
                    <a:spcPts val="4355"/>
                  </a:lnSpc>
                  <a:spcBef>
                    <a:spcPts val="800"/>
                  </a:spcBef>
                  <a:spcAft>
                    <a:spcPts val="848"/>
                  </a:spcAft>
                  <a:defRPr/>
                </a:pPr>
                <a:endParaRPr lang="en-US" sz="35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934B794-7530-4AD5-BC1A-A9D01880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17" y="25873687"/>
                <a:ext cx="12964748" cy="3086433"/>
              </a:xfrm>
              <a:prstGeom prst="rect">
                <a:avLst/>
              </a:prstGeom>
              <a:blipFill>
                <a:blip r:embed="rId20"/>
                <a:stretch>
                  <a:fillRect l="-1174" t="-820" b="-5738"/>
                </a:stretch>
              </a:blipFill>
              <a:ln w="12700" cap="flat" cmpd="sng">
                <a:noFill/>
                <a:prstDash val="solid"/>
                <a:round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7FC9E1E-B8A4-4E12-BE2D-6661FA7C225C}"/>
              </a:ext>
            </a:extLst>
          </p:cNvPr>
          <p:cNvSpPr txBox="1"/>
          <p:nvPr/>
        </p:nvSpPr>
        <p:spPr>
          <a:xfrm>
            <a:off x="23745831" y="11089283"/>
            <a:ext cx="4049234" cy="144016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36000" tIns="110952" rIns="110952" bIns="110952" rtlCol="0" anchor="t">
            <a:noAutofit/>
          </a:bodyPr>
          <a:lstStyle/>
          <a:p>
            <a:pPr indent="180000" defTabSz="2818181">
              <a:lnSpc>
                <a:spcPts val="3698"/>
              </a:lnSpc>
              <a:spcBef>
                <a:spcPct val="0"/>
              </a:spcBef>
              <a:spcAft>
                <a:spcPts val="1541"/>
              </a:spcAft>
              <a:buFont typeface="Arial" panose="020B0604020202020204" pitchFamily="34" charset="0"/>
              <a:buChar char="•"/>
            </a:pPr>
            <a:r>
              <a:rPr lang="fr-FR" sz="30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000" baseline="-250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 </a:t>
            </a:r>
            <a:r>
              <a:rPr lang="fr-FR" sz="30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sz="300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FR" sz="30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</a:t>
            </a:r>
            <a:r>
              <a:rPr lang="fr-FR" sz="3000" baseline="-250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i+1</a:t>
            </a:r>
          </a:p>
          <a:p>
            <a:pPr indent="180000" defTabSz="2818181">
              <a:spcBef>
                <a:spcPct val="0"/>
              </a:spcBef>
              <a:spcAft>
                <a:spcPts val="1541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200" baseline="-250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32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</a:t>
            </a:r>
            <a:r>
              <a:rPr lang="fr-FR" sz="320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fr-FR" sz="32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</a:t>
            </a:r>
            <a:r>
              <a:rPr lang="fr-FR" sz="3200" baseline="-2500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E12FC82-0C29-4EBC-96CC-E996E6A69B6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833625" y="10873259"/>
            <a:ext cx="7796627" cy="2022310"/>
          </a:xfrm>
          <a:prstGeom prst="rect">
            <a:avLst/>
          </a:prstGeom>
        </p:spPr>
      </p:pic>
      <p:pic>
        <p:nvPicPr>
          <p:cNvPr id="25" name="Image 2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FEF70D0-17C4-4E23-8C4B-A8183BE62B8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48" y="1347774"/>
            <a:ext cx="4672480" cy="1437686"/>
          </a:xfrm>
          <a:prstGeom prst="rect">
            <a:avLst/>
          </a:prstGeom>
        </p:spPr>
      </p:pic>
      <p:sp>
        <p:nvSpPr>
          <p:cNvPr id="67" name="Title Placeholder 1">
            <a:extLst>
              <a:ext uri="{FF2B5EF4-FFF2-40B4-BE49-F238E27FC236}">
                <a16:creationId xmlns:a16="http://schemas.microsoft.com/office/drawing/2014/main" id="{99A9C96D-95E5-F049-9E45-B2AB2BE39011}"/>
              </a:ext>
            </a:extLst>
          </p:cNvPr>
          <p:cNvSpPr txBox="1">
            <a:spLocks/>
          </p:cNvSpPr>
          <p:nvPr/>
        </p:nvSpPr>
        <p:spPr>
          <a:xfrm>
            <a:off x="14292821" y="15824629"/>
            <a:ext cx="13824000" cy="13266534"/>
          </a:xfrm>
          <a:prstGeom prst="rect">
            <a:avLst/>
          </a:prstGeom>
          <a:noFill/>
          <a:ln w="38100" cap="flat" cmpd="sng">
            <a:solidFill>
              <a:schemeClr val="tx2">
                <a:lumMod val="75000"/>
              </a:schemeClr>
            </a:solidFill>
            <a:prstDash val="solid"/>
            <a:round/>
          </a:ln>
          <a:effectLst/>
        </p:spPr>
        <p:txBody>
          <a:bodyPr vert="horz" lIns="101750" tIns="101750" rIns="101750" bIns="101750" rtlCol="0" anchor="t">
            <a:noAutofit/>
          </a:bodyPr>
          <a:lstStyle/>
          <a:p>
            <a:pPr defTabSz="3982653">
              <a:lnSpc>
                <a:spcPts val="4355"/>
              </a:lnSpc>
              <a:spcBef>
                <a:spcPts val="1800"/>
              </a:spcBef>
              <a:spcAft>
                <a:spcPts val="424"/>
              </a:spcAft>
              <a:defRPr/>
            </a:pPr>
            <a:endParaRPr lang="en-US" sz="35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A96BB6-BA69-C24E-9600-6958B0AC383C}"/>
              </a:ext>
            </a:extLst>
          </p:cNvPr>
          <p:cNvSpPr txBox="1"/>
          <p:nvPr/>
        </p:nvSpPr>
        <p:spPr>
          <a:xfrm>
            <a:off x="38294725" y="29602061"/>
            <a:ext cx="6854268" cy="1111954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none" lIns="110952" tIns="110952" rIns="110952" bIns="110952" rtlCol="0" anchor="t">
            <a:noAutofit/>
          </a:bodyPr>
          <a:lstStyle/>
          <a:p>
            <a:pPr marL="557765" indent="-557765" defTabSz="2818181">
              <a:lnSpc>
                <a:spcPts val="3698"/>
              </a:lnSpc>
              <a:spcBef>
                <a:spcPct val="0"/>
              </a:spcBef>
              <a:spcAft>
                <a:spcPts val="1541"/>
              </a:spcAft>
            </a:pPr>
            <a:r>
              <a:rPr lang="it-IT" sz="2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http://promenade.licit-lyon.eu</a:t>
            </a:r>
            <a:r>
              <a:rPr lang="it-IT" sz="2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F4F379-EEAC-6E40-A72B-C00335EC4AC3}"/>
              </a:ext>
            </a:extLst>
          </p:cNvPr>
          <p:cNvSpPr txBox="1"/>
          <p:nvPr/>
        </p:nvSpPr>
        <p:spPr>
          <a:xfrm>
            <a:off x="504033" y="22034499"/>
            <a:ext cx="13176877" cy="383918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110952" tIns="110952" rIns="110952" bIns="110952" rtlCol="0" anchor="t">
            <a:noAutofit/>
          </a:bodyPr>
          <a:lstStyle/>
          <a:p>
            <a:pPr lvl="0" algn="just" defTabSz="3982653">
              <a:lnSpc>
                <a:spcPts val="4355"/>
              </a:lnSpc>
              <a:spcBef>
                <a:spcPct val="0"/>
              </a:spcBef>
              <a:spcAft>
                <a:spcPts val="848"/>
              </a:spcAft>
              <a:defRPr/>
            </a:pPr>
            <a:r>
              <a:rPr lang="en-US" sz="3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Home Location Detection</a:t>
            </a:r>
            <a:endParaRPr lang="en-US" sz="3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84586" lvl="0" indent="-484586" algn="just" defTabSz="398265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 user traces at night-time periods, i.e., [3am-7am] and [10pm-3am], highly likely generated in a stationary state</a:t>
            </a:r>
          </a:p>
          <a:p>
            <a:pPr marL="484586" lvl="0" indent="-484586" algn="just" defTabSz="398265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Extract all observed cell towers from the selected user traces</a:t>
            </a:r>
          </a:p>
          <a:p>
            <a:pPr marL="484586" lvl="0" indent="-484586" algn="just" defTabSz="398265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Derive the most frequent observed cell tower and map it to the sector zoning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user home sector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84586" lvl="0" indent="-484586" algn="just" defTabSz="3982653">
              <a:lnSpc>
                <a:spcPts val="4355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1.27 million resident users, 25% of total region population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1" r="-1" b="3620"/>
          <a:stretch/>
        </p:blipFill>
        <p:spPr>
          <a:xfrm>
            <a:off x="14545593" y="26611959"/>
            <a:ext cx="498045" cy="535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118137" y="23292122"/>
            <a:ext cx="324000" cy="326553"/>
          </a:xfrm>
          <a:prstGeom prst="rect">
            <a:avLst/>
          </a:prstGeom>
        </p:spPr>
      </p:pic>
      <p:pic>
        <p:nvPicPr>
          <p:cNvPr id="63" name="Image 59">
            <a:extLst>
              <a:ext uri="{FF2B5EF4-FFF2-40B4-BE49-F238E27FC236}">
                <a16:creationId xmlns:a16="http://schemas.microsoft.com/office/drawing/2014/main" id="{839FE45F-CD6E-4E74-9D67-0550F90C61B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76" y="19128591"/>
            <a:ext cx="5273067" cy="3869004"/>
          </a:xfrm>
          <a:prstGeom prst="rect">
            <a:avLst/>
          </a:prstGeom>
        </p:spPr>
      </p:pic>
      <p:pic>
        <p:nvPicPr>
          <p:cNvPr id="64" name="Image 61">
            <a:extLst>
              <a:ext uri="{FF2B5EF4-FFF2-40B4-BE49-F238E27FC236}">
                <a16:creationId xmlns:a16="http://schemas.microsoft.com/office/drawing/2014/main" id="{023F1EFA-83EF-4B8D-BF0C-9FFD7166EE0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585" y="23330643"/>
            <a:ext cx="4477765" cy="2880320"/>
          </a:xfrm>
          <a:prstGeom prst="rect">
            <a:avLst/>
          </a:prstGeom>
        </p:spPr>
      </p:pic>
      <p:pic>
        <p:nvPicPr>
          <p:cNvPr id="65" name="Image 18">
            <a:extLst>
              <a:ext uri="{FF2B5EF4-FFF2-40B4-BE49-F238E27FC236}">
                <a16:creationId xmlns:a16="http://schemas.microsoft.com/office/drawing/2014/main" id="{2F0EF67C-82CF-467A-9647-21A917FBC00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9041" y="18722611"/>
            <a:ext cx="7015608" cy="4209365"/>
          </a:xfrm>
          <a:prstGeom prst="rect">
            <a:avLst/>
          </a:prstGeom>
        </p:spPr>
      </p:pic>
      <p:pic>
        <p:nvPicPr>
          <p:cNvPr id="66" name="Image 1">
            <a:extLst>
              <a:ext uri="{FF2B5EF4-FFF2-40B4-BE49-F238E27FC236}">
                <a16:creationId xmlns:a16="http://schemas.microsoft.com/office/drawing/2014/main" id="{4F759CB4-9B36-403D-B342-F30E9519202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393" y="25622995"/>
            <a:ext cx="5307631" cy="339628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EDF935-9767-458B-879C-3B274B06158C}"/>
              </a:ext>
            </a:extLst>
          </p:cNvPr>
          <p:cNvSpPr txBox="1"/>
          <p:nvPr/>
        </p:nvSpPr>
        <p:spPr>
          <a:xfrm>
            <a:off x="19323606" y="23036955"/>
            <a:ext cx="8570089" cy="2813968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288000" tIns="110952" rIns="72000" bIns="110952" rtlCol="0" anchor="t">
            <a:noAutofit/>
          </a:bodyPr>
          <a:lstStyle/>
          <a:p>
            <a:pPr lvl="0" algn="just"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r>
              <a:rPr lang="en-GB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total demand from </a:t>
            </a:r>
            <a:r>
              <a:rPr lang="en-GB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signaling</a:t>
            </a:r>
            <a:r>
              <a:rPr lang="en-GB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data is lower than the one observed from the survey</a:t>
            </a:r>
          </a:p>
          <a:p>
            <a:pPr lvl="0" algn="just"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r>
              <a:rPr lang="en-GB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emitted demand tends to be higher in rural areas and lower in urban dense areas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821A9D14-B54E-4B0B-8DBF-A676596251C5}"/>
              </a:ext>
            </a:extLst>
          </p:cNvPr>
          <p:cNvSpPr txBox="1"/>
          <p:nvPr/>
        </p:nvSpPr>
        <p:spPr>
          <a:xfrm>
            <a:off x="14905633" y="26403996"/>
            <a:ext cx="6468303" cy="2471263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288000" tIns="110952" rIns="72000" bIns="110952" rtlCol="0" anchor="t">
            <a:noAutofit/>
          </a:bodyPr>
          <a:lstStyle/>
          <a:p>
            <a:pPr defTabSz="3982653">
              <a:lnSpc>
                <a:spcPts val="4355"/>
              </a:lnSpc>
              <a:spcBef>
                <a:spcPct val="0"/>
              </a:spcBef>
              <a:spcAft>
                <a:spcPts val="2178"/>
              </a:spcAft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A de-biasing procedure is applied by defining temporal and spatial correction factors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FD0A8D-0ED4-4B97-9C3A-8F8B04F06760}"/>
              </a:ext>
            </a:extLst>
          </p:cNvPr>
          <p:cNvSpPr txBox="1"/>
          <p:nvPr/>
        </p:nvSpPr>
        <p:spPr>
          <a:xfrm>
            <a:off x="14712871" y="19544177"/>
            <a:ext cx="6355381" cy="1548682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  <a:effectLst/>
        </p:spPr>
        <p:txBody>
          <a:bodyPr vert="horz" wrap="square" lIns="110952" tIns="110952" rIns="110952" bIns="110952" rtlCol="0" anchor="t">
            <a:noAutofit/>
          </a:bodyPr>
          <a:lstStyle/>
          <a:p>
            <a:pPr lvl="0" algn="just" defTabSz="3982653">
              <a:spcBef>
                <a:spcPct val="0"/>
              </a:spcBef>
              <a:defRPr/>
            </a:pP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02D0B5E-D42E-0E4C-BDE8-84CBBD0D266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118137" y="24684782"/>
            <a:ext cx="324000" cy="32655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1833C30-887C-3044-930A-13A6959E3CFA}"/>
              </a:ext>
            </a:extLst>
          </p:cNvPr>
          <p:cNvSpPr txBox="1"/>
          <p:nvPr/>
        </p:nvSpPr>
        <p:spPr>
          <a:xfrm>
            <a:off x="43072050" y="21374100"/>
            <a:ext cx="0" cy="0"/>
          </a:xfrm>
          <a:prstGeom prst="rect">
            <a:avLst/>
          </a:prstGeom>
          <a:noFill/>
          <a:ln w="12700" cap="flat" cmpd="sng">
            <a:solidFill>
              <a:schemeClr val="bg2">
                <a:lumMod val="75000"/>
              </a:schemeClr>
            </a:solidFill>
            <a:prstDash val="solid"/>
            <a:round/>
          </a:ln>
          <a:effectLst/>
        </p:spPr>
        <p:txBody>
          <a:bodyPr vert="horz" wrap="none" lIns="110952" tIns="110952" rIns="110952" bIns="110952" rtlCol="0" anchor="t">
            <a:noAutofit/>
          </a:bodyPr>
          <a:lstStyle/>
          <a:p>
            <a:pPr marL="557765" indent="-557765" defTabSz="2818181">
              <a:lnSpc>
                <a:spcPts val="3698"/>
              </a:lnSpc>
              <a:spcBef>
                <a:spcPct val="0"/>
              </a:spcBef>
              <a:spcAft>
                <a:spcPts val="1541"/>
              </a:spcAft>
            </a:pPr>
            <a:endParaRPr lang="it-IT" sz="28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3" name="Picture 32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B161EDA5-5354-374F-85AB-EEDCDD120CC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042" y="29229309"/>
            <a:ext cx="4195639" cy="5820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p Blue Poster">
  <a:themeElements>
    <a:clrScheme name="Custom 77">
      <a:dk1>
        <a:sysClr val="windowText" lastClr="000000"/>
      </a:dk1>
      <a:lt1>
        <a:sysClr val="window" lastClr="FFFFFF"/>
      </a:lt1>
      <a:dk2>
        <a:srgbClr val="1F497D"/>
      </a:dk2>
      <a:lt2>
        <a:srgbClr val="00659E"/>
      </a:lt2>
      <a:accent1>
        <a:srgbClr val="008CA8"/>
      </a:accent1>
      <a:accent2>
        <a:srgbClr val="D94242"/>
      </a:accent2>
      <a:accent3>
        <a:srgbClr val="8EB831"/>
      </a:accent3>
      <a:accent4>
        <a:srgbClr val="60295E"/>
      </a:accent4>
      <a:accent5>
        <a:srgbClr val="26A699"/>
      </a:accent5>
      <a:accent6>
        <a:srgbClr val="D8831C"/>
      </a:accent6>
      <a:hlink>
        <a:srgbClr val="FFFFFF"/>
      </a:hlink>
      <a:folHlink>
        <a:srgbClr val="008C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>
          <a:defRPr/>
        </a:defPPr>
      </a:lstStyle>
    </a:spDef>
    <a:txDef>
      <a:spPr>
        <a:noFill/>
        <a:ln w="12700" cap="flat" cmpd="sng">
          <a:solidFill>
            <a:schemeClr val="bg2">
              <a:lumMod val="75000"/>
            </a:schemeClr>
          </a:solidFill>
          <a:prstDash val="solid"/>
          <a:round/>
        </a:ln>
        <a:effectLst/>
      </a:spPr>
      <a:bodyPr vert="horz" lIns="110952" tIns="110952" rIns="110952" bIns="110952" rtlCol="0" anchor="t">
        <a:noAutofit/>
      </a:bodyPr>
      <a:lstStyle>
        <a:defPPr marL="557765" indent="-557765" defTabSz="2818181">
          <a:lnSpc>
            <a:spcPts val="3698"/>
          </a:lnSpc>
          <a:spcBef>
            <a:spcPct val="0"/>
          </a:spcBef>
          <a:spcAft>
            <a:spcPts val="1541"/>
          </a:spcAft>
          <a:defRPr sz="2800" b="1" dirty="0"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10234</TotalTime>
  <Words>1042</Words>
  <Application>Microsoft Macintosh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Corp Blue Poster</vt:lpstr>
      <vt:lpstr>PowerPoint Presentation</vt:lpstr>
    </vt:vector>
  </TitlesOfParts>
  <Company>University of Leicester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Mariem Fekih</dc:creator>
  <cp:lastModifiedBy>Angelo Furno</cp:lastModifiedBy>
  <cp:revision>764</cp:revision>
  <dcterms:created xsi:type="dcterms:W3CDTF">2009-07-16T14:58:43Z</dcterms:created>
  <dcterms:modified xsi:type="dcterms:W3CDTF">2020-01-07T13:35:52Z</dcterms:modified>
</cp:coreProperties>
</file>