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30279975" cy="42808525"/>
  <p:notesSz cx="6797675" cy="9926638"/>
  <p:defaultTextStyle>
    <a:defPPr>
      <a:defRPr lang="en-US"/>
    </a:defPPr>
    <a:lvl1pPr algn="ctr" rtl="0" fontAlgn="base">
      <a:spcBef>
        <a:spcPct val="0"/>
      </a:spcBef>
      <a:spcAft>
        <a:spcPct val="0"/>
      </a:spcAft>
      <a:defRPr sz="8300" kern="1200">
        <a:solidFill>
          <a:schemeClr val="tx1"/>
        </a:solidFill>
        <a:latin typeface="Arial" charset="0"/>
        <a:ea typeface="+mn-ea"/>
        <a:cs typeface="+mn-cs"/>
      </a:defRPr>
    </a:lvl1pPr>
    <a:lvl2pPr marL="457200" algn="ctr" rtl="0" fontAlgn="base">
      <a:spcBef>
        <a:spcPct val="0"/>
      </a:spcBef>
      <a:spcAft>
        <a:spcPct val="0"/>
      </a:spcAft>
      <a:defRPr sz="8300" kern="1200">
        <a:solidFill>
          <a:schemeClr val="tx1"/>
        </a:solidFill>
        <a:latin typeface="Arial" charset="0"/>
        <a:ea typeface="+mn-ea"/>
        <a:cs typeface="+mn-cs"/>
      </a:defRPr>
    </a:lvl2pPr>
    <a:lvl3pPr marL="914400" algn="ctr" rtl="0" fontAlgn="base">
      <a:spcBef>
        <a:spcPct val="0"/>
      </a:spcBef>
      <a:spcAft>
        <a:spcPct val="0"/>
      </a:spcAft>
      <a:defRPr sz="8300" kern="1200">
        <a:solidFill>
          <a:schemeClr val="tx1"/>
        </a:solidFill>
        <a:latin typeface="Arial" charset="0"/>
        <a:ea typeface="+mn-ea"/>
        <a:cs typeface="+mn-cs"/>
      </a:defRPr>
    </a:lvl3pPr>
    <a:lvl4pPr marL="1371600" algn="ctr" rtl="0" fontAlgn="base">
      <a:spcBef>
        <a:spcPct val="0"/>
      </a:spcBef>
      <a:spcAft>
        <a:spcPct val="0"/>
      </a:spcAft>
      <a:defRPr sz="8300" kern="1200">
        <a:solidFill>
          <a:schemeClr val="tx1"/>
        </a:solidFill>
        <a:latin typeface="Arial" charset="0"/>
        <a:ea typeface="+mn-ea"/>
        <a:cs typeface="+mn-cs"/>
      </a:defRPr>
    </a:lvl4pPr>
    <a:lvl5pPr marL="1828800" algn="ctr" rtl="0" fontAlgn="base">
      <a:spcBef>
        <a:spcPct val="0"/>
      </a:spcBef>
      <a:spcAft>
        <a:spcPct val="0"/>
      </a:spcAft>
      <a:defRPr sz="8300" kern="1200">
        <a:solidFill>
          <a:schemeClr val="tx1"/>
        </a:solidFill>
        <a:latin typeface="Arial" charset="0"/>
        <a:ea typeface="+mn-ea"/>
        <a:cs typeface="+mn-cs"/>
      </a:defRPr>
    </a:lvl5pPr>
    <a:lvl6pPr marL="2286000" algn="l" defTabSz="914400" rtl="0" eaLnBrk="1" latinLnBrk="0" hangingPunct="1">
      <a:defRPr sz="8300" kern="1200">
        <a:solidFill>
          <a:schemeClr val="tx1"/>
        </a:solidFill>
        <a:latin typeface="Arial" charset="0"/>
        <a:ea typeface="+mn-ea"/>
        <a:cs typeface="+mn-cs"/>
      </a:defRPr>
    </a:lvl6pPr>
    <a:lvl7pPr marL="2743200" algn="l" defTabSz="914400" rtl="0" eaLnBrk="1" latinLnBrk="0" hangingPunct="1">
      <a:defRPr sz="8300" kern="1200">
        <a:solidFill>
          <a:schemeClr val="tx1"/>
        </a:solidFill>
        <a:latin typeface="Arial" charset="0"/>
        <a:ea typeface="+mn-ea"/>
        <a:cs typeface="+mn-cs"/>
      </a:defRPr>
    </a:lvl7pPr>
    <a:lvl8pPr marL="3200400" algn="l" defTabSz="914400" rtl="0" eaLnBrk="1" latinLnBrk="0" hangingPunct="1">
      <a:defRPr sz="8300" kern="1200">
        <a:solidFill>
          <a:schemeClr val="tx1"/>
        </a:solidFill>
        <a:latin typeface="Arial" charset="0"/>
        <a:ea typeface="+mn-ea"/>
        <a:cs typeface="+mn-cs"/>
      </a:defRPr>
    </a:lvl8pPr>
    <a:lvl9pPr marL="3657600" algn="l" defTabSz="914400" rtl="0" eaLnBrk="1" latinLnBrk="0" hangingPunct="1">
      <a:defRPr sz="8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C3"/>
    <a:srgbClr val="63AFDA"/>
    <a:srgbClr val="3196CF"/>
    <a:srgbClr val="FF0000"/>
    <a:srgbClr val="75CEFF"/>
    <a:srgbClr val="0066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33" d="100"/>
          <a:sy n="33" d="100"/>
        </p:scale>
        <p:origin x="758" y="-1565"/>
      </p:cViewPr>
      <p:guideLst>
        <p:guide orient="horz" pos="13483"/>
        <p:guide pos="95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defRPr>
            </a:lvl1pPr>
          </a:lstStyle>
          <a:p>
            <a:pPr>
              <a:defRPr/>
            </a:pPr>
            <a:endParaRPr lang="nl-BE"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pitchFamily="34" charset="0"/>
              </a:defRPr>
            </a:lvl1pPr>
          </a:lstStyle>
          <a:p>
            <a:pPr>
              <a:defRPr/>
            </a:pPr>
            <a:fld id="{25BE1C24-A161-4117-B03E-66B19B194AA9}" type="datetimeFigureOut">
              <a:rPr lang="nl-BE"/>
              <a:pPr>
                <a:defRPr/>
              </a:pPr>
              <a:t>12/12/2019</a:t>
            </a:fld>
            <a:endParaRPr lang="nl-BE"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defRPr>
            </a:lvl1pPr>
          </a:lstStyle>
          <a:p>
            <a:pPr>
              <a:defRPr/>
            </a:pPr>
            <a:endParaRPr lang="nl-BE"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defRPr>
            </a:lvl1pPr>
          </a:lstStyle>
          <a:p>
            <a:pPr>
              <a:defRPr/>
            </a:pPr>
            <a:fld id="{9E35E318-4EA0-4E26-B9E9-DB254B1E9F0F}" type="slidenum">
              <a:rPr lang="nl-BE"/>
              <a:pPr>
                <a:defRPr/>
              </a:pPr>
              <a:t>‹#›</a:t>
            </a:fld>
            <a:endParaRPr lang="nl-BE" dirty="0"/>
          </a:p>
        </p:txBody>
      </p:sp>
    </p:spTree>
    <p:extLst>
      <p:ext uri="{BB962C8B-B14F-4D97-AF65-F5344CB8AC3E}">
        <p14:creationId xmlns:p14="http://schemas.microsoft.com/office/powerpoint/2010/main" val="12602066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713" y="13298488"/>
            <a:ext cx="25736550" cy="9175750"/>
          </a:xfrm>
        </p:spPr>
        <p:txBody>
          <a:bodyPr/>
          <a:lstStyle/>
          <a:p>
            <a:r>
              <a:rPr lang="en-US" smtClean="0"/>
              <a:t>Click to edit Master title style</a:t>
            </a:r>
            <a:endParaRPr lang="nl-BE"/>
          </a:p>
        </p:txBody>
      </p:sp>
      <p:sp>
        <p:nvSpPr>
          <p:cNvPr id="3" name="Subtitle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17A1D6B-AF33-4D3C-A6CE-7CD3AF62E12C}" type="slidenum">
              <a:rPr lang="en-US"/>
              <a:pPr>
                <a:defRPr/>
              </a:pPr>
              <a:t>‹#›</a:t>
            </a:fld>
            <a:endParaRPr lang="en-US" dirty="0"/>
          </a:p>
        </p:txBody>
      </p:sp>
    </p:spTree>
    <p:extLst>
      <p:ext uri="{BB962C8B-B14F-4D97-AF65-F5344CB8AC3E}">
        <p14:creationId xmlns:p14="http://schemas.microsoft.com/office/powerpoint/2010/main" val="58823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3C2EC6-F18A-40DC-B475-7DF4A8AFC436}" type="slidenum">
              <a:rPr lang="en-US"/>
              <a:pPr>
                <a:defRPr/>
              </a:pPr>
              <a:t>‹#›</a:t>
            </a:fld>
            <a:endParaRPr lang="en-US" dirty="0"/>
          </a:p>
        </p:txBody>
      </p:sp>
    </p:spTree>
    <p:extLst>
      <p:ext uri="{BB962C8B-B14F-4D97-AF65-F5344CB8AC3E}">
        <p14:creationId xmlns:p14="http://schemas.microsoft.com/office/powerpoint/2010/main" val="221264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5125" y="1716088"/>
            <a:ext cx="6811963" cy="36523612"/>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1516063" y="1716088"/>
            <a:ext cx="20286662" cy="365236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D1D558-BC04-46E9-82FF-267943E2E942}" type="slidenum">
              <a:rPr lang="en-US"/>
              <a:pPr>
                <a:defRPr/>
              </a:pPr>
              <a:t>‹#›</a:t>
            </a:fld>
            <a:endParaRPr lang="en-US" dirty="0"/>
          </a:p>
        </p:txBody>
      </p:sp>
    </p:spTree>
    <p:extLst>
      <p:ext uri="{BB962C8B-B14F-4D97-AF65-F5344CB8AC3E}">
        <p14:creationId xmlns:p14="http://schemas.microsoft.com/office/powerpoint/2010/main" val="331340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4D934E-9BC1-43B6-8D42-8B15A5D5585D}" type="slidenum">
              <a:rPr lang="en-US"/>
              <a:pPr>
                <a:defRPr/>
              </a:pPr>
              <a:t>‹#›</a:t>
            </a:fld>
            <a:endParaRPr lang="en-US" dirty="0"/>
          </a:p>
        </p:txBody>
      </p:sp>
    </p:spTree>
    <p:extLst>
      <p:ext uri="{BB962C8B-B14F-4D97-AF65-F5344CB8AC3E}">
        <p14:creationId xmlns:p14="http://schemas.microsoft.com/office/powerpoint/2010/main" val="236289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2363" y="27508200"/>
            <a:ext cx="25738137" cy="8502650"/>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5FF15B-DA97-4DA5-A7B2-843E91D2ABA3}" type="slidenum">
              <a:rPr lang="en-US"/>
              <a:pPr>
                <a:defRPr/>
              </a:pPr>
              <a:t>‹#›</a:t>
            </a:fld>
            <a:endParaRPr lang="en-US" dirty="0"/>
          </a:p>
        </p:txBody>
      </p:sp>
    </p:spTree>
    <p:extLst>
      <p:ext uri="{BB962C8B-B14F-4D97-AF65-F5344CB8AC3E}">
        <p14:creationId xmlns:p14="http://schemas.microsoft.com/office/powerpoint/2010/main" val="28312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1516063" y="9990138"/>
            <a:ext cx="13549312" cy="2824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15217775" y="9990138"/>
            <a:ext cx="13549313" cy="28249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DB37FC6-DC18-4A7D-90F9-B49724F29B26}" type="slidenum">
              <a:rPr lang="en-US"/>
              <a:pPr>
                <a:defRPr/>
              </a:pPr>
              <a:t>‹#›</a:t>
            </a:fld>
            <a:endParaRPr lang="en-US" dirty="0"/>
          </a:p>
        </p:txBody>
      </p:sp>
    </p:spTree>
    <p:extLst>
      <p:ext uri="{BB962C8B-B14F-4D97-AF65-F5344CB8AC3E}">
        <p14:creationId xmlns:p14="http://schemas.microsoft.com/office/powerpoint/2010/main" val="211561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4475" y="1714500"/>
            <a:ext cx="27251025" cy="7134225"/>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D60B1D3-BA4F-43D9-A30C-03FE12FCB238}" type="slidenum">
              <a:rPr lang="en-US"/>
              <a:pPr>
                <a:defRPr/>
              </a:pPr>
              <a:t>‹#›</a:t>
            </a:fld>
            <a:endParaRPr lang="en-US" dirty="0"/>
          </a:p>
        </p:txBody>
      </p:sp>
    </p:spTree>
    <p:extLst>
      <p:ext uri="{BB962C8B-B14F-4D97-AF65-F5344CB8AC3E}">
        <p14:creationId xmlns:p14="http://schemas.microsoft.com/office/powerpoint/2010/main" val="3868571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2532ED-EEF4-4D99-AA2A-59FAC001963B}" type="slidenum">
              <a:rPr lang="en-US"/>
              <a:pPr>
                <a:defRPr/>
              </a:pPr>
              <a:t>‹#›</a:t>
            </a:fld>
            <a:endParaRPr lang="en-US" dirty="0"/>
          </a:p>
        </p:txBody>
      </p:sp>
    </p:spTree>
    <p:extLst>
      <p:ext uri="{BB962C8B-B14F-4D97-AF65-F5344CB8AC3E}">
        <p14:creationId xmlns:p14="http://schemas.microsoft.com/office/powerpoint/2010/main" val="337577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CD1B0DD-6104-4591-A822-EE578F3CB0FB}" type="slidenum">
              <a:rPr lang="en-US"/>
              <a:pPr>
                <a:defRPr/>
              </a:pPr>
              <a:t>‹#›</a:t>
            </a:fld>
            <a:endParaRPr lang="en-US" dirty="0"/>
          </a:p>
        </p:txBody>
      </p:sp>
    </p:spTree>
    <p:extLst>
      <p:ext uri="{BB962C8B-B14F-4D97-AF65-F5344CB8AC3E}">
        <p14:creationId xmlns:p14="http://schemas.microsoft.com/office/powerpoint/2010/main" val="172690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475" y="1704975"/>
            <a:ext cx="9961563" cy="7253288"/>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3DEA551-4C66-4885-9076-7F58A40BDADC}" type="slidenum">
              <a:rPr lang="en-US"/>
              <a:pPr>
                <a:defRPr/>
              </a:pPr>
              <a:t>‹#›</a:t>
            </a:fld>
            <a:endParaRPr lang="en-US" dirty="0"/>
          </a:p>
        </p:txBody>
      </p:sp>
    </p:spTree>
    <p:extLst>
      <p:ext uri="{BB962C8B-B14F-4D97-AF65-F5344CB8AC3E}">
        <p14:creationId xmlns:p14="http://schemas.microsoft.com/office/powerpoint/2010/main" val="239094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663" y="29965650"/>
            <a:ext cx="18167350" cy="35385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5935663" y="3824288"/>
            <a:ext cx="18167350" cy="256857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nl-BE" noProof="0" dirty="0" smtClean="0"/>
          </a:p>
        </p:txBody>
      </p:sp>
      <p:sp>
        <p:nvSpPr>
          <p:cNvPr id="4" name="Text Placehold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3190A3-0847-4407-B0BA-5E5E50345F16}" type="slidenum">
              <a:rPr lang="en-US"/>
              <a:pPr>
                <a:defRPr/>
              </a:pPr>
              <a:t>‹#›</a:t>
            </a:fld>
            <a:endParaRPr lang="en-US" dirty="0"/>
          </a:p>
        </p:txBody>
      </p:sp>
    </p:spTree>
    <p:extLst>
      <p:ext uri="{BB962C8B-B14F-4D97-AF65-F5344CB8AC3E}">
        <p14:creationId xmlns:p14="http://schemas.microsoft.com/office/powerpoint/2010/main" val="38318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6063" y="1716088"/>
            <a:ext cx="2725102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588" tIns="208794" rIns="417588" bIns="20879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16063" y="9990138"/>
            <a:ext cx="27251025" cy="2824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588" tIns="208794" rIns="417588" bIns="208794"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16063" y="38984238"/>
            <a:ext cx="70643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588" tIns="208794" rIns="417588" bIns="208794" numCol="1" anchor="t" anchorCtr="0" compatLnSpc="1">
            <a:prstTxWarp prst="textNoShape">
              <a:avLst/>
            </a:prstTxWarp>
          </a:bodyPr>
          <a:lstStyle>
            <a:lvl1pPr algn="l" defTabSz="4175125">
              <a:defRPr sz="6300">
                <a:latin typeface="Arial"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10347325" y="38984238"/>
            <a:ext cx="95885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588" tIns="208794" rIns="417588" bIns="208794" numCol="1" anchor="t" anchorCtr="0" compatLnSpc="1">
            <a:prstTxWarp prst="textNoShape">
              <a:avLst/>
            </a:prstTxWarp>
          </a:bodyPr>
          <a:lstStyle>
            <a:lvl1pPr defTabSz="4175125">
              <a:defRPr sz="6300">
                <a:latin typeface="Arial"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21702713" y="38984238"/>
            <a:ext cx="70643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588" tIns="208794" rIns="417588" bIns="208794" numCol="1" anchor="t" anchorCtr="0" compatLnSpc="1">
            <a:prstTxWarp prst="textNoShape">
              <a:avLst/>
            </a:prstTxWarp>
          </a:bodyPr>
          <a:lstStyle>
            <a:lvl1pPr algn="r" defTabSz="4175125">
              <a:defRPr sz="6300">
                <a:latin typeface="Arial" pitchFamily="34" charset="0"/>
              </a:defRPr>
            </a:lvl1pPr>
          </a:lstStyle>
          <a:p>
            <a:pPr>
              <a:defRPr/>
            </a:pPr>
            <a:fld id="{ED1FA092-7184-4ECF-9342-665F508CECD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1" fontAlgn="base" hangingPunct="1">
        <a:spcBef>
          <a:spcPct val="0"/>
        </a:spcBef>
        <a:spcAft>
          <a:spcPct val="0"/>
        </a:spcAft>
        <a:defRPr sz="20100">
          <a:solidFill>
            <a:schemeClr val="tx2"/>
          </a:solidFill>
          <a:latin typeface="+mj-lt"/>
          <a:ea typeface="+mj-ea"/>
          <a:cs typeface="+mj-cs"/>
        </a:defRPr>
      </a:lvl1pPr>
      <a:lvl2pPr algn="ctr" defTabSz="4175125" rtl="0" eaLnBrk="1" fontAlgn="base" hangingPunct="1">
        <a:spcBef>
          <a:spcPct val="0"/>
        </a:spcBef>
        <a:spcAft>
          <a:spcPct val="0"/>
        </a:spcAft>
        <a:defRPr sz="20100">
          <a:solidFill>
            <a:schemeClr val="tx2"/>
          </a:solidFill>
          <a:latin typeface="Arial" pitchFamily="34" charset="0"/>
        </a:defRPr>
      </a:lvl2pPr>
      <a:lvl3pPr algn="ctr" defTabSz="4175125" rtl="0" eaLnBrk="1" fontAlgn="base" hangingPunct="1">
        <a:spcBef>
          <a:spcPct val="0"/>
        </a:spcBef>
        <a:spcAft>
          <a:spcPct val="0"/>
        </a:spcAft>
        <a:defRPr sz="20100">
          <a:solidFill>
            <a:schemeClr val="tx2"/>
          </a:solidFill>
          <a:latin typeface="Arial" pitchFamily="34" charset="0"/>
        </a:defRPr>
      </a:lvl3pPr>
      <a:lvl4pPr algn="ctr" defTabSz="4175125" rtl="0" eaLnBrk="1" fontAlgn="base" hangingPunct="1">
        <a:spcBef>
          <a:spcPct val="0"/>
        </a:spcBef>
        <a:spcAft>
          <a:spcPct val="0"/>
        </a:spcAft>
        <a:defRPr sz="20100">
          <a:solidFill>
            <a:schemeClr val="tx2"/>
          </a:solidFill>
          <a:latin typeface="Arial" pitchFamily="34" charset="0"/>
        </a:defRPr>
      </a:lvl4pPr>
      <a:lvl5pPr algn="ctr" defTabSz="4175125" rtl="0" eaLnBrk="1" fontAlgn="base" hangingPunct="1">
        <a:spcBef>
          <a:spcPct val="0"/>
        </a:spcBef>
        <a:spcAft>
          <a:spcPct val="0"/>
        </a:spcAft>
        <a:defRPr sz="20100">
          <a:solidFill>
            <a:schemeClr val="tx2"/>
          </a:solidFill>
          <a:latin typeface="Arial" pitchFamily="34" charset="0"/>
        </a:defRPr>
      </a:lvl5pPr>
      <a:lvl6pPr marL="457200" algn="ctr" defTabSz="4175125" rtl="0" eaLnBrk="1" fontAlgn="base" hangingPunct="1">
        <a:spcBef>
          <a:spcPct val="0"/>
        </a:spcBef>
        <a:spcAft>
          <a:spcPct val="0"/>
        </a:spcAft>
        <a:defRPr sz="20100">
          <a:solidFill>
            <a:schemeClr val="tx2"/>
          </a:solidFill>
          <a:latin typeface="Arial" pitchFamily="34" charset="0"/>
        </a:defRPr>
      </a:lvl6pPr>
      <a:lvl7pPr marL="914400" algn="ctr" defTabSz="4175125" rtl="0" eaLnBrk="1" fontAlgn="base" hangingPunct="1">
        <a:spcBef>
          <a:spcPct val="0"/>
        </a:spcBef>
        <a:spcAft>
          <a:spcPct val="0"/>
        </a:spcAft>
        <a:defRPr sz="20100">
          <a:solidFill>
            <a:schemeClr val="tx2"/>
          </a:solidFill>
          <a:latin typeface="Arial" pitchFamily="34" charset="0"/>
        </a:defRPr>
      </a:lvl7pPr>
      <a:lvl8pPr marL="1371600" algn="ctr" defTabSz="4175125" rtl="0" eaLnBrk="1" fontAlgn="base" hangingPunct="1">
        <a:spcBef>
          <a:spcPct val="0"/>
        </a:spcBef>
        <a:spcAft>
          <a:spcPct val="0"/>
        </a:spcAft>
        <a:defRPr sz="20100">
          <a:solidFill>
            <a:schemeClr val="tx2"/>
          </a:solidFill>
          <a:latin typeface="Arial" pitchFamily="34" charset="0"/>
        </a:defRPr>
      </a:lvl8pPr>
      <a:lvl9pPr marL="1828800" algn="ctr" defTabSz="4175125" rtl="0" eaLnBrk="1" fontAlgn="base" hangingPunct="1">
        <a:spcBef>
          <a:spcPct val="0"/>
        </a:spcBef>
        <a:spcAft>
          <a:spcPct val="0"/>
        </a:spcAft>
        <a:defRPr sz="20100">
          <a:solidFill>
            <a:schemeClr val="tx2"/>
          </a:solidFill>
          <a:latin typeface="Arial" pitchFamily="34" charset="0"/>
        </a:defRPr>
      </a:lvl9pPr>
    </p:titleStyle>
    <p:bodyStyle>
      <a:lvl1pPr marL="1565275" indent="-1565275" algn="l" defTabSz="4175125" rtl="0" eaLnBrk="1" fontAlgn="base" hangingPunct="1">
        <a:spcBef>
          <a:spcPct val="20000"/>
        </a:spcBef>
        <a:spcAft>
          <a:spcPct val="0"/>
        </a:spcAft>
        <a:buChar char="•"/>
        <a:defRPr sz="14600">
          <a:solidFill>
            <a:schemeClr val="tx1"/>
          </a:solidFill>
          <a:latin typeface="+mn-lt"/>
          <a:ea typeface="+mn-ea"/>
          <a:cs typeface="+mn-cs"/>
        </a:defRPr>
      </a:lvl1pPr>
      <a:lvl2pPr marL="3392488" indent="-1304925" algn="l" defTabSz="4175125" rtl="0" eaLnBrk="1" fontAlgn="base" hangingPunct="1">
        <a:spcBef>
          <a:spcPct val="20000"/>
        </a:spcBef>
        <a:spcAft>
          <a:spcPct val="0"/>
        </a:spcAft>
        <a:buChar char="–"/>
        <a:defRPr sz="12700">
          <a:solidFill>
            <a:schemeClr val="tx1"/>
          </a:solidFill>
          <a:latin typeface="+mn-lt"/>
        </a:defRPr>
      </a:lvl2pPr>
      <a:lvl3pPr marL="5219700" indent="-1044575" algn="l" defTabSz="4175125" rtl="0" eaLnBrk="1" fontAlgn="base" hangingPunct="1">
        <a:spcBef>
          <a:spcPct val="20000"/>
        </a:spcBef>
        <a:spcAft>
          <a:spcPct val="0"/>
        </a:spcAft>
        <a:buChar char="•"/>
        <a:defRPr sz="11000">
          <a:solidFill>
            <a:schemeClr val="tx1"/>
          </a:solidFill>
          <a:latin typeface="+mn-lt"/>
        </a:defRPr>
      </a:lvl3pPr>
      <a:lvl4pPr marL="7308850" indent="-1044575" algn="l" defTabSz="4175125" rtl="0" eaLnBrk="1" fontAlgn="base" hangingPunct="1">
        <a:spcBef>
          <a:spcPct val="20000"/>
        </a:spcBef>
        <a:spcAft>
          <a:spcPct val="0"/>
        </a:spcAft>
        <a:buChar char="–"/>
        <a:defRPr sz="9100">
          <a:solidFill>
            <a:schemeClr val="tx1"/>
          </a:solidFill>
          <a:latin typeface="+mn-lt"/>
        </a:defRPr>
      </a:lvl4pPr>
      <a:lvl5pPr marL="9396413" indent="-1042988" algn="l" defTabSz="4175125" rtl="0" eaLnBrk="1" fontAlgn="base" hangingPunct="1">
        <a:spcBef>
          <a:spcPct val="20000"/>
        </a:spcBef>
        <a:spcAft>
          <a:spcPct val="0"/>
        </a:spcAft>
        <a:buChar char="»"/>
        <a:defRPr sz="9100">
          <a:solidFill>
            <a:schemeClr val="tx1"/>
          </a:solidFill>
          <a:latin typeface="+mn-lt"/>
        </a:defRPr>
      </a:lvl5pPr>
      <a:lvl6pPr marL="9853613" indent="-1042988" algn="l" defTabSz="4175125" rtl="0" eaLnBrk="1" fontAlgn="base" hangingPunct="1">
        <a:spcBef>
          <a:spcPct val="20000"/>
        </a:spcBef>
        <a:spcAft>
          <a:spcPct val="0"/>
        </a:spcAft>
        <a:buChar char="»"/>
        <a:defRPr sz="9100">
          <a:solidFill>
            <a:schemeClr val="tx1"/>
          </a:solidFill>
          <a:latin typeface="+mn-lt"/>
        </a:defRPr>
      </a:lvl6pPr>
      <a:lvl7pPr marL="10310813" indent="-1042988" algn="l" defTabSz="4175125" rtl="0" eaLnBrk="1" fontAlgn="base" hangingPunct="1">
        <a:spcBef>
          <a:spcPct val="20000"/>
        </a:spcBef>
        <a:spcAft>
          <a:spcPct val="0"/>
        </a:spcAft>
        <a:buChar char="»"/>
        <a:defRPr sz="9100">
          <a:solidFill>
            <a:schemeClr val="tx1"/>
          </a:solidFill>
          <a:latin typeface="+mn-lt"/>
        </a:defRPr>
      </a:lvl7pPr>
      <a:lvl8pPr marL="10768013" indent="-1042988" algn="l" defTabSz="4175125" rtl="0" eaLnBrk="1" fontAlgn="base" hangingPunct="1">
        <a:spcBef>
          <a:spcPct val="20000"/>
        </a:spcBef>
        <a:spcAft>
          <a:spcPct val="0"/>
        </a:spcAft>
        <a:buChar char="»"/>
        <a:defRPr sz="9100">
          <a:solidFill>
            <a:schemeClr val="tx1"/>
          </a:solidFill>
          <a:latin typeface="+mn-lt"/>
        </a:defRPr>
      </a:lvl8pPr>
      <a:lvl9pPr marL="11225213" indent="-1042988" algn="l" defTabSz="4175125" rtl="0" eaLnBrk="1" fontAlgn="base" hangingPunct="1">
        <a:spcBef>
          <a:spcPct val="20000"/>
        </a:spcBef>
        <a:spcAft>
          <a:spcPct val="0"/>
        </a:spcAft>
        <a:buChar char="»"/>
        <a:defRPr sz="9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 name="Rectangle 490"/>
          <p:cNvSpPr/>
          <p:nvPr/>
        </p:nvSpPr>
        <p:spPr bwMode="auto">
          <a:xfrm>
            <a:off x="1258888" y="5922964"/>
            <a:ext cx="27720925" cy="2652780"/>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p:pic>
        <p:nvPicPr>
          <p:cNvPr id="2051" name="Picture 4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343138"/>
            <a:ext cx="3027997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lgn="ctr">
                <a:solidFill>
                  <a:srgbClr val="00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Rectangle 6"/>
          <p:cNvSpPr>
            <a:spLocks noGrp="1" noChangeArrowheads="1"/>
          </p:cNvSpPr>
          <p:nvPr>
            <p:ph type="subTitle" idx="1"/>
          </p:nvPr>
        </p:nvSpPr>
        <p:spPr>
          <a:xfrm>
            <a:off x="6329363" y="1373188"/>
            <a:ext cx="17405350" cy="4319587"/>
          </a:xfrm>
        </p:spPr>
        <p:txBody>
          <a:bodyPr anchor="ctr"/>
          <a:lstStyle/>
          <a:p>
            <a:pPr eaLnBrk="1" hangingPunct="1">
              <a:lnSpc>
                <a:spcPct val="90000"/>
              </a:lnSpc>
            </a:pPr>
            <a:r>
              <a:rPr lang="en-AU" sz="5000" b="1" dirty="0" smtClean="0">
                <a:solidFill>
                  <a:srgbClr val="007DC3"/>
                </a:solidFill>
                <a:latin typeface="Segoe UI" pitchFamily="34" charset="0"/>
                <a:cs typeface="Segoe UI" pitchFamily="34" charset="0"/>
              </a:rPr>
              <a:t>Efficiency of a drone measuring radioactivity</a:t>
            </a:r>
            <a:endParaRPr lang="en-AU" sz="3600" b="1" dirty="0" smtClean="0">
              <a:latin typeface="Segoe UI" pitchFamily="34" charset="0"/>
              <a:cs typeface="Segoe UI" pitchFamily="34" charset="0"/>
            </a:endParaRPr>
          </a:p>
          <a:p>
            <a:pPr>
              <a:lnSpc>
                <a:spcPct val="90000"/>
              </a:lnSpc>
            </a:pPr>
            <a:r>
              <a:rPr lang="en-AU" sz="2500" b="1" i="1" dirty="0" smtClean="0">
                <a:solidFill>
                  <a:srgbClr val="007DC3"/>
                </a:solidFill>
                <a:latin typeface="Segoe UI" pitchFamily="34" charset="0"/>
                <a:cs typeface="Segoe UI" pitchFamily="34" charset="0"/>
              </a:rPr>
              <a:t>Stef Geelen</a:t>
            </a:r>
            <a:r>
              <a:rPr lang="en-AU" sz="2500" b="1" i="1" baseline="30000" dirty="0" smtClean="0">
                <a:solidFill>
                  <a:srgbClr val="007DC3"/>
                </a:solidFill>
                <a:latin typeface="Segoe UI" pitchFamily="34" charset="0"/>
                <a:cs typeface="Segoe UI" pitchFamily="34" charset="0"/>
              </a:rPr>
              <a:t> 1,2</a:t>
            </a:r>
            <a:r>
              <a:rPr lang="en-AU" sz="2500" b="1" i="1" dirty="0">
                <a:solidFill>
                  <a:srgbClr val="007DC3"/>
                </a:solidFill>
                <a:latin typeface="Segoe UI" pitchFamily="34" charset="0"/>
                <a:cs typeface="Segoe UI" pitchFamily="34" charset="0"/>
              </a:rPr>
              <a:t>,</a:t>
            </a:r>
            <a:r>
              <a:rPr lang="en-AU" sz="2500" b="1" i="1" dirty="0" smtClean="0">
                <a:solidFill>
                  <a:srgbClr val="007DC3"/>
                </a:solidFill>
                <a:latin typeface="Segoe UI" pitchFamily="34" charset="0"/>
                <a:cs typeface="Segoe UI" pitchFamily="34" charset="0"/>
              </a:rPr>
              <a:t> Johan Camps</a:t>
            </a:r>
            <a:r>
              <a:rPr lang="en-AU" sz="2500" b="1" i="1" baseline="30000" dirty="0">
                <a:solidFill>
                  <a:srgbClr val="007DC3"/>
                </a:solidFill>
                <a:latin typeface="Segoe UI" pitchFamily="34" charset="0"/>
                <a:cs typeface="Segoe UI" pitchFamily="34" charset="0"/>
              </a:rPr>
              <a:t> </a:t>
            </a:r>
            <a:r>
              <a:rPr lang="en-AU" sz="2500" b="1" i="1" baseline="30000" dirty="0" smtClean="0">
                <a:solidFill>
                  <a:srgbClr val="007DC3"/>
                </a:solidFill>
                <a:latin typeface="Segoe UI" pitchFamily="34" charset="0"/>
                <a:cs typeface="Segoe UI" pitchFamily="34" charset="0"/>
              </a:rPr>
              <a:t>1</a:t>
            </a:r>
            <a:r>
              <a:rPr lang="en-AU" sz="2500" b="1" i="1" dirty="0" smtClean="0">
                <a:solidFill>
                  <a:srgbClr val="007DC3"/>
                </a:solidFill>
                <a:latin typeface="Segoe UI" pitchFamily="34" charset="0"/>
                <a:cs typeface="Segoe UI" pitchFamily="34" charset="0"/>
              </a:rPr>
              <a:t>, Tim Vidmar</a:t>
            </a:r>
            <a:r>
              <a:rPr lang="en-AU" sz="2500" b="1" i="1" baseline="30000" dirty="0" smtClean="0">
                <a:solidFill>
                  <a:srgbClr val="007DC3"/>
                </a:solidFill>
                <a:latin typeface="Segoe UI" pitchFamily="34" charset="0"/>
                <a:cs typeface="Segoe UI" pitchFamily="34" charset="0"/>
              </a:rPr>
              <a:t> 1</a:t>
            </a:r>
            <a:r>
              <a:rPr lang="en-AU" sz="2500" b="1" i="1" dirty="0">
                <a:solidFill>
                  <a:srgbClr val="007DC3"/>
                </a:solidFill>
                <a:latin typeface="Segoe UI" pitchFamily="34" charset="0"/>
                <a:cs typeface="Segoe UI" pitchFamily="34" charset="0"/>
              </a:rPr>
              <a:t>, </a:t>
            </a:r>
            <a:r>
              <a:rPr lang="en-AU" sz="2500" b="1" i="1" dirty="0" err="1">
                <a:solidFill>
                  <a:srgbClr val="007DC3"/>
                </a:solidFill>
                <a:latin typeface="Segoe UI" pitchFamily="34" charset="0"/>
                <a:cs typeface="Segoe UI" pitchFamily="34" charset="0"/>
              </a:rPr>
              <a:t>Wouter</a:t>
            </a:r>
            <a:r>
              <a:rPr lang="en-AU" sz="2500" b="1" i="1" dirty="0">
                <a:solidFill>
                  <a:srgbClr val="007DC3"/>
                </a:solidFill>
                <a:latin typeface="Segoe UI" pitchFamily="34" charset="0"/>
                <a:cs typeface="Segoe UI" pitchFamily="34" charset="0"/>
              </a:rPr>
              <a:t> Schroeyers</a:t>
            </a:r>
            <a:r>
              <a:rPr lang="en-AU" sz="2500" b="1" i="1" baseline="30000" dirty="0">
                <a:solidFill>
                  <a:srgbClr val="007DC3"/>
                </a:solidFill>
                <a:latin typeface="Segoe UI" pitchFamily="34" charset="0"/>
                <a:cs typeface="Segoe UI" pitchFamily="34" charset="0"/>
              </a:rPr>
              <a:t>2</a:t>
            </a:r>
            <a:endParaRPr lang="en-AU" sz="2500" b="1" i="1" dirty="0" smtClean="0">
              <a:solidFill>
                <a:srgbClr val="007DC3"/>
              </a:solidFill>
              <a:latin typeface="Segoe UI" pitchFamily="34" charset="0"/>
              <a:cs typeface="Segoe UI" pitchFamily="34" charset="0"/>
            </a:endParaRPr>
          </a:p>
          <a:p>
            <a:pPr eaLnBrk="1" hangingPunct="1">
              <a:lnSpc>
                <a:spcPct val="90000"/>
              </a:lnSpc>
            </a:pPr>
            <a:r>
              <a:rPr lang="en-AU" sz="2500" i="1" baseline="30000" dirty="0" smtClean="0">
                <a:solidFill>
                  <a:srgbClr val="007DC3"/>
                </a:solidFill>
                <a:latin typeface="Segoe UI" pitchFamily="34" charset="0"/>
                <a:cs typeface="Segoe UI" pitchFamily="34" charset="0"/>
              </a:rPr>
              <a:t>1</a:t>
            </a:r>
            <a:r>
              <a:rPr lang="en-AU" sz="2500" i="1" dirty="0" smtClean="0">
                <a:solidFill>
                  <a:srgbClr val="007DC3"/>
                </a:solidFill>
                <a:latin typeface="Segoe UI" pitchFamily="34" charset="0"/>
                <a:cs typeface="Segoe UI" pitchFamily="34" charset="0"/>
              </a:rPr>
              <a:t> Belgian Nuclear Research Centre, SCK•CEN, Mol, Belgium</a:t>
            </a:r>
          </a:p>
          <a:p>
            <a:pPr>
              <a:lnSpc>
                <a:spcPct val="90000"/>
              </a:lnSpc>
            </a:pPr>
            <a:r>
              <a:rPr lang="en-AU" sz="2500" i="1" baseline="30000" dirty="0" smtClean="0">
                <a:solidFill>
                  <a:srgbClr val="007DC3"/>
                </a:solidFill>
                <a:latin typeface="Segoe UI" pitchFamily="34" charset="0"/>
                <a:cs typeface="Segoe UI" pitchFamily="34" charset="0"/>
              </a:rPr>
              <a:t>2</a:t>
            </a:r>
            <a:r>
              <a:rPr lang="en-AU" sz="2500" i="1" dirty="0" smtClean="0">
                <a:solidFill>
                  <a:srgbClr val="007DC3"/>
                </a:solidFill>
                <a:latin typeface="Segoe UI" pitchFamily="34" charset="0"/>
                <a:cs typeface="Segoe UI" pitchFamily="34" charset="0"/>
              </a:rPr>
              <a:t> University of Hasselt, UHasselt, </a:t>
            </a:r>
            <a:r>
              <a:rPr lang="en-AU" sz="2500" i="1" dirty="0" err="1" smtClean="0">
                <a:solidFill>
                  <a:srgbClr val="007DC3"/>
                </a:solidFill>
                <a:latin typeface="Segoe UI" pitchFamily="34" charset="0"/>
                <a:cs typeface="Segoe UI" pitchFamily="34" charset="0"/>
              </a:rPr>
              <a:t>NuTeC</a:t>
            </a:r>
            <a:r>
              <a:rPr lang="en-AU" sz="2500" i="1" dirty="0" smtClean="0">
                <a:solidFill>
                  <a:srgbClr val="007DC3"/>
                </a:solidFill>
                <a:latin typeface="Segoe UI" pitchFamily="34" charset="0"/>
                <a:cs typeface="Segoe UI" pitchFamily="34" charset="0"/>
              </a:rPr>
              <a:t>, Diepenbeek, Belgium</a:t>
            </a:r>
          </a:p>
          <a:p>
            <a:pPr eaLnBrk="1" hangingPunct="1">
              <a:lnSpc>
                <a:spcPct val="90000"/>
              </a:lnSpc>
            </a:pPr>
            <a:r>
              <a:rPr lang="en-AU" sz="2500" b="1" i="1" dirty="0" smtClean="0">
                <a:solidFill>
                  <a:srgbClr val="007DC3"/>
                </a:solidFill>
                <a:latin typeface="Segoe UI" pitchFamily="34" charset="0"/>
                <a:cs typeface="Segoe UI" pitchFamily="34" charset="0"/>
              </a:rPr>
              <a:t>E-mail: stef.geelen@sckcen.be</a:t>
            </a:r>
            <a:endParaRPr lang="en-US" sz="4600" dirty="0" smtClean="0">
              <a:latin typeface="Segoe UI" pitchFamily="34" charset="0"/>
              <a:cs typeface="Segoe UI" pitchFamily="34" charset="0"/>
            </a:endParaRPr>
          </a:p>
        </p:txBody>
      </p:sp>
      <p:sp>
        <p:nvSpPr>
          <p:cNvPr id="2053" name="Text Box 12"/>
          <p:cNvSpPr txBox="1">
            <a:spLocks noChangeArrowheads="1"/>
          </p:cNvSpPr>
          <p:nvPr/>
        </p:nvSpPr>
        <p:spPr bwMode="auto">
          <a:xfrm>
            <a:off x="1970537" y="5972778"/>
            <a:ext cx="26563638" cy="2410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4000" b="1" dirty="0" smtClean="0">
                <a:solidFill>
                  <a:srgbClr val="007DC3"/>
                </a:solidFill>
                <a:latin typeface="Segoe UI" pitchFamily="34" charset="0"/>
                <a:cs typeface="Segoe UI" pitchFamily="34" charset="0"/>
              </a:rPr>
              <a:t>Introduction</a:t>
            </a:r>
            <a:endParaRPr lang="en-AU" sz="4000" b="1" dirty="0">
              <a:solidFill>
                <a:srgbClr val="007DC3"/>
              </a:solidFill>
              <a:latin typeface="Segoe UI" pitchFamily="34" charset="0"/>
              <a:cs typeface="Segoe UI" pitchFamily="34" charset="0"/>
            </a:endParaRPr>
          </a:p>
          <a:p>
            <a:pPr algn="just" eaLnBrk="1" hangingPunct="1"/>
            <a:r>
              <a:rPr lang="en-AU" sz="2800" dirty="0" smtClean="0">
                <a:latin typeface="Segoe UI" pitchFamily="34" charset="0"/>
                <a:cs typeface="Segoe UI" pitchFamily="34" charset="0"/>
              </a:rPr>
              <a:t>Unmanned Aerial Vehicles (UAV’s) or drones are a very flexible and easy to use tool for first responders to locate lost sources or to evaluate a contaminated area after a radiological of nuclear event. However, the obtained results of the measurements are not always easy to interpret. Therefor, first responders would need a better understanding of the measurements these drones do and the capabilities and the limitations these drones have. By simulating different scenarios in Python, 3 parameters were investigated, to have a first insight of the possibilities and limitations that these drones have.</a:t>
            </a:r>
            <a:endParaRPr lang="en-AU" sz="2800" dirty="0">
              <a:latin typeface="Segoe UI" pitchFamily="34" charset="0"/>
              <a:cs typeface="Segoe UI" pitchFamily="34" charset="0"/>
            </a:endParaRPr>
          </a:p>
        </p:txBody>
      </p:sp>
      <p:sp>
        <p:nvSpPr>
          <p:cNvPr id="2054" name="Text Box 23"/>
          <p:cNvSpPr txBox="1">
            <a:spLocks noChangeArrowheads="1"/>
          </p:cNvSpPr>
          <p:nvPr/>
        </p:nvSpPr>
        <p:spPr bwMode="auto">
          <a:xfrm>
            <a:off x="1980830" y="39730498"/>
            <a:ext cx="26242963"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eaLnBrk="1" hangingPunct="1">
              <a:spcBef>
                <a:spcPct val="50000"/>
              </a:spcBef>
            </a:pPr>
            <a:r>
              <a:rPr lang="en-AU" sz="2400" b="1" dirty="0">
                <a:solidFill>
                  <a:srgbClr val="007DC3"/>
                </a:solidFill>
                <a:latin typeface="Segoe UI" pitchFamily="34" charset="0"/>
                <a:cs typeface="Segoe UI" pitchFamily="34" charset="0"/>
              </a:rPr>
              <a:t>Acknowledgements: </a:t>
            </a:r>
          </a:p>
        </p:txBody>
      </p:sp>
      <p:pic>
        <p:nvPicPr>
          <p:cNvPr id="2055" name="Picture 48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2799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lgn="ctr">
                <a:solidFill>
                  <a:srgbClr val="00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4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295525"/>
            <a:ext cx="3959225" cy="247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lgn="ctr">
                <a:solidFill>
                  <a:srgbClr val="00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6" name="Rectangle 495"/>
          <p:cNvSpPr/>
          <p:nvPr/>
        </p:nvSpPr>
        <p:spPr bwMode="auto">
          <a:xfrm>
            <a:off x="1258888" y="8886587"/>
            <a:ext cx="27720925" cy="2732570"/>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p:sp>
        <p:nvSpPr>
          <p:cNvPr id="2060" name="Text Box 12"/>
          <p:cNvSpPr txBox="1">
            <a:spLocks noChangeArrowheads="1"/>
          </p:cNvSpPr>
          <p:nvPr/>
        </p:nvSpPr>
        <p:spPr bwMode="auto">
          <a:xfrm>
            <a:off x="1888806" y="8902154"/>
            <a:ext cx="26645368" cy="2287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4000" b="1" dirty="0" smtClean="0">
                <a:solidFill>
                  <a:srgbClr val="007DC3"/>
                </a:solidFill>
                <a:latin typeface="Segoe UI" pitchFamily="34" charset="0"/>
                <a:cs typeface="Segoe UI" pitchFamily="34" charset="0"/>
              </a:rPr>
              <a:t>Objectives</a:t>
            </a:r>
          </a:p>
          <a:p>
            <a:pPr algn="just" eaLnBrk="1" hangingPunct="1"/>
            <a:endParaRPr lang="en-AU" sz="1600" dirty="0" smtClean="0">
              <a:latin typeface="Segoe UI" pitchFamily="34" charset="0"/>
              <a:cs typeface="Segoe UI" pitchFamily="34" charset="0"/>
            </a:endParaRPr>
          </a:p>
          <a:p>
            <a:pPr marL="514350" indent="-514350" algn="just" eaLnBrk="1" hangingPunct="1">
              <a:buAutoNum type="arabicParenR"/>
            </a:pPr>
            <a:r>
              <a:rPr lang="en-AU" sz="2800" dirty="0" smtClean="0">
                <a:latin typeface="Segoe UI" pitchFamily="34" charset="0"/>
                <a:cs typeface="Segoe UI" pitchFamily="34" charset="0"/>
              </a:rPr>
              <a:t>Calculate the </a:t>
            </a:r>
            <a:r>
              <a:rPr lang="en-AU" sz="2800" dirty="0">
                <a:latin typeface="Segoe UI" pitchFamily="34" charset="0"/>
                <a:cs typeface="Segoe UI" pitchFamily="34" charset="0"/>
              </a:rPr>
              <a:t>minimum detectable activity </a:t>
            </a:r>
            <a:r>
              <a:rPr lang="en-AU" sz="2800" dirty="0" smtClean="0">
                <a:latin typeface="Segoe UI" pitchFamily="34" charset="0"/>
                <a:cs typeface="Segoe UI" pitchFamily="34" charset="0"/>
              </a:rPr>
              <a:t>for a </a:t>
            </a:r>
            <a:r>
              <a:rPr lang="en-AU" sz="2800" b="1" dirty="0">
                <a:solidFill>
                  <a:srgbClr val="007DC3"/>
                </a:solidFill>
                <a:latin typeface="Segoe UI" pitchFamily="34" charset="0"/>
                <a:cs typeface="Segoe UI" pitchFamily="34" charset="0"/>
              </a:rPr>
              <a:t>point </a:t>
            </a:r>
            <a:r>
              <a:rPr lang="en-AU" sz="2800" b="1" dirty="0" smtClean="0">
                <a:solidFill>
                  <a:srgbClr val="007DC3"/>
                </a:solidFill>
                <a:latin typeface="Segoe UI" pitchFamily="34" charset="0"/>
                <a:cs typeface="Segoe UI" pitchFamily="34" charset="0"/>
              </a:rPr>
              <a:t>source</a:t>
            </a:r>
            <a:r>
              <a:rPr lang="en-AU" sz="2800" dirty="0" smtClean="0">
                <a:latin typeface="Segoe UI" pitchFamily="34" charset="0"/>
                <a:cs typeface="Segoe UI" pitchFamily="34" charset="0"/>
              </a:rPr>
              <a:t>.</a:t>
            </a:r>
          </a:p>
          <a:p>
            <a:pPr marL="514350" indent="-514350" algn="just" eaLnBrk="1" hangingPunct="1">
              <a:buAutoNum type="arabicParenR"/>
            </a:pPr>
            <a:r>
              <a:rPr lang="en-AU" sz="2800" dirty="0" smtClean="0">
                <a:latin typeface="Segoe UI" pitchFamily="34" charset="0"/>
                <a:cs typeface="Segoe UI" pitchFamily="34" charset="0"/>
              </a:rPr>
              <a:t>Calculate the </a:t>
            </a:r>
            <a:r>
              <a:rPr lang="en-AU" sz="2800" dirty="0">
                <a:latin typeface="Segoe UI" pitchFamily="34" charset="0"/>
                <a:cs typeface="Segoe UI" pitchFamily="34" charset="0"/>
              </a:rPr>
              <a:t>minimum detectable </a:t>
            </a:r>
            <a:r>
              <a:rPr lang="en-AU" sz="2800" dirty="0" smtClean="0">
                <a:latin typeface="Segoe UI" pitchFamily="34" charset="0"/>
                <a:cs typeface="Segoe UI" pitchFamily="34" charset="0"/>
              </a:rPr>
              <a:t>activity concentration for a </a:t>
            </a:r>
            <a:r>
              <a:rPr lang="en-AU" sz="2800" b="1" dirty="0" smtClean="0">
                <a:solidFill>
                  <a:schemeClr val="accent2"/>
                </a:solidFill>
                <a:latin typeface="Segoe UI" pitchFamily="34" charset="0"/>
                <a:cs typeface="Segoe UI" pitchFamily="34" charset="0"/>
              </a:rPr>
              <a:t>homogenous </a:t>
            </a:r>
            <a:r>
              <a:rPr lang="en-AU" sz="2800" b="1" dirty="0">
                <a:solidFill>
                  <a:schemeClr val="accent2"/>
                </a:solidFill>
                <a:latin typeface="Segoe UI" pitchFamily="34" charset="0"/>
                <a:cs typeface="Segoe UI" pitchFamily="34" charset="0"/>
              </a:rPr>
              <a:t>surface </a:t>
            </a:r>
            <a:r>
              <a:rPr lang="en-AU" sz="2800" b="1" dirty="0" smtClean="0">
                <a:solidFill>
                  <a:schemeClr val="accent2"/>
                </a:solidFill>
                <a:latin typeface="Segoe UI" pitchFamily="34" charset="0"/>
                <a:cs typeface="Segoe UI" pitchFamily="34" charset="0"/>
              </a:rPr>
              <a:t>contamination</a:t>
            </a:r>
            <a:r>
              <a:rPr lang="en-AU" sz="2800" dirty="0" smtClean="0">
                <a:latin typeface="Segoe UI" pitchFamily="34" charset="0"/>
                <a:cs typeface="Segoe UI" pitchFamily="34" charset="0"/>
              </a:rPr>
              <a:t>.</a:t>
            </a:r>
          </a:p>
          <a:p>
            <a:pPr marL="514350" indent="-514350" algn="just" eaLnBrk="1" hangingPunct="1">
              <a:buAutoNum type="arabicParenR"/>
            </a:pPr>
            <a:r>
              <a:rPr lang="en-AU" sz="2800" dirty="0" smtClean="0">
                <a:latin typeface="Segoe UI" pitchFamily="34" charset="0"/>
                <a:cs typeface="Segoe UI" pitchFamily="34" charset="0"/>
              </a:rPr>
              <a:t>Investigate the </a:t>
            </a:r>
            <a:r>
              <a:rPr lang="en-AU" sz="2800" dirty="0">
                <a:latin typeface="Segoe UI" pitchFamily="34" charset="0"/>
                <a:cs typeface="Segoe UI" pitchFamily="34" charset="0"/>
              </a:rPr>
              <a:t>influence of height on the detector’s </a:t>
            </a:r>
            <a:r>
              <a:rPr lang="en-AU" sz="2800" b="1" dirty="0">
                <a:solidFill>
                  <a:schemeClr val="accent2"/>
                </a:solidFill>
                <a:latin typeface="Segoe UI" pitchFamily="34" charset="0"/>
                <a:cs typeface="Segoe UI" pitchFamily="34" charset="0"/>
              </a:rPr>
              <a:t>resolution</a:t>
            </a:r>
            <a:r>
              <a:rPr lang="en-AU" sz="2800" dirty="0" smtClean="0">
                <a:latin typeface="Segoe UI" pitchFamily="34" charset="0"/>
                <a:cs typeface="Segoe UI" pitchFamily="34" charset="0"/>
              </a:rPr>
              <a:t>.</a:t>
            </a:r>
          </a:p>
        </p:txBody>
      </p:sp>
      <p:sp>
        <p:nvSpPr>
          <p:cNvPr id="499" name="Rectangle 498"/>
          <p:cNvSpPr/>
          <p:nvPr/>
        </p:nvSpPr>
        <p:spPr bwMode="auto">
          <a:xfrm>
            <a:off x="1288256" y="11837812"/>
            <a:ext cx="27720925" cy="4828440"/>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mc:AlternateContent xmlns:mc="http://schemas.openxmlformats.org/markup-compatibility/2006" xmlns:a14="http://schemas.microsoft.com/office/drawing/2010/main">
        <mc:Choice Requires="a14">
          <p:sp>
            <p:nvSpPr>
              <p:cNvPr id="2062" name="Text Box 12"/>
              <p:cNvSpPr txBox="1">
                <a:spLocks noChangeArrowheads="1"/>
              </p:cNvSpPr>
              <p:nvPr/>
            </p:nvSpPr>
            <p:spPr bwMode="auto">
              <a:xfrm>
                <a:off x="1797719" y="11875405"/>
                <a:ext cx="26715666" cy="16023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4000" b="1" dirty="0" smtClean="0">
                    <a:solidFill>
                      <a:srgbClr val="007DC3"/>
                    </a:solidFill>
                    <a:latin typeface="Segoe UI" pitchFamily="34" charset="0"/>
                    <a:cs typeface="Segoe UI" pitchFamily="34" charset="0"/>
                  </a:rPr>
                  <a:t>Materials and methods</a:t>
                </a:r>
              </a:p>
              <a:p>
                <a:pPr algn="just" eaLnBrk="1" hangingPunct="1"/>
                <a:r>
                  <a:rPr lang="en-AU" sz="2800" dirty="0" smtClean="0">
                    <a:latin typeface="Segoe UI" pitchFamily="34" charset="0"/>
                    <a:cs typeface="Segoe UI" pitchFamily="34" charset="0"/>
                  </a:rPr>
                  <a:t>For the simulations of the drone and point source Anaconda was used, a free and open source Python distribution in the environment Spyder. The simulations were done analytically with Formula 1</a:t>
                </a:r>
                <a:r>
                  <a:rPr lang="en-AU" sz="2800" dirty="0">
                    <a:latin typeface="Segoe UI" pitchFamily="34" charset="0"/>
                    <a:cs typeface="Segoe UI" pitchFamily="34" charset="0"/>
                  </a:rPr>
                  <a:t> </a:t>
                </a:r>
                <a:r>
                  <a:rPr lang="en-AU" sz="2800" dirty="0" smtClean="0">
                    <a:latin typeface="Segoe UI" pitchFamily="34" charset="0"/>
                    <a:cs typeface="Segoe UI" pitchFamily="34" charset="0"/>
                  </a:rPr>
                  <a:t>[1] that calculates the Air Kerma rate </a:t>
                </a:r>
                <a:r>
                  <a:rPr lang="en-AU" sz="2800" dirty="0">
                    <a:latin typeface="Segoe UI" pitchFamily="34" charset="0"/>
                    <a:cs typeface="Segoe UI" pitchFamily="34" charset="0"/>
                  </a:rPr>
                  <a:t>free-in-air</a:t>
                </a:r>
                <a:r>
                  <a:rPr lang="en-AU" sz="2800" dirty="0" smtClean="0">
                    <a:latin typeface="Segoe UI" pitchFamily="34" charset="0"/>
                    <a:cs typeface="Segoe UI" pitchFamily="34" charset="0"/>
                  </a:rPr>
                  <a:t>, </a:t>
                </a:r>
                <a14:m>
                  <m:oMath xmlns:m="http://schemas.openxmlformats.org/officeDocument/2006/math">
                    <m:acc>
                      <m:accPr>
                        <m:chr m:val="̇"/>
                        <m:ctrlPr>
                          <a:rPr lang="en-AU" sz="2800" i="1" smtClean="0">
                            <a:latin typeface="Cambria Math" panose="02040503050406030204" pitchFamily="18" charset="0"/>
                            <a:cs typeface="Segoe UI" pitchFamily="34" charset="0"/>
                          </a:rPr>
                        </m:ctrlPr>
                      </m:accPr>
                      <m:e>
                        <m:r>
                          <a:rPr lang="nl-BE" sz="2800" b="0" i="1" smtClean="0">
                            <a:latin typeface="Cambria Math" panose="02040503050406030204" pitchFamily="18" charset="0"/>
                            <a:cs typeface="Segoe UI" pitchFamily="34" charset="0"/>
                          </a:rPr>
                          <m:t>𝐾</m:t>
                        </m:r>
                      </m:e>
                    </m:acc>
                  </m:oMath>
                </a14:m>
                <a:r>
                  <a:rPr lang="en-AU" sz="2800" dirty="0" smtClean="0">
                    <a:latin typeface="Segoe UI" pitchFamily="34" charset="0"/>
                    <a:cs typeface="Segoe UI" pitchFamily="34" charset="0"/>
                  </a:rPr>
                  <a:t>.</a:t>
                </a:r>
                <a:endParaRPr lang="en-AU" sz="2800" dirty="0">
                  <a:latin typeface="Segoe UI" pitchFamily="34" charset="0"/>
                  <a:cs typeface="Segoe UI" pitchFamily="34" charset="0"/>
                </a:endParaRPr>
              </a:p>
            </p:txBody>
          </p:sp>
        </mc:Choice>
        <mc:Fallback xmlns="">
          <p:sp>
            <p:nvSpPr>
              <p:cNvPr id="2062" name="Text Box 12"/>
              <p:cNvSpPr txBox="1">
                <a:spLocks noRot="1" noChangeAspect="1" noMove="1" noResize="1" noEditPoints="1" noAdjustHandles="1" noChangeArrowheads="1" noChangeShapeType="1" noTextEdit="1"/>
              </p:cNvSpPr>
              <p:nvPr/>
            </p:nvSpPr>
            <p:spPr bwMode="auto">
              <a:xfrm>
                <a:off x="1797719" y="11875405"/>
                <a:ext cx="26715666" cy="1602337"/>
              </a:xfrm>
              <a:prstGeom prst="rect">
                <a:avLst/>
              </a:prstGeom>
              <a:blipFill>
                <a:blip r:embed="rId5"/>
                <a:stretch>
                  <a:fillRect l="-890" t="-7605" r="-548" b="-760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501" name="Rectangle 500"/>
          <p:cNvSpPr/>
          <p:nvPr/>
        </p:nvSpPr>
        <p:spPr bwMode="auto">
          <a:xfrm>
            <a:off x="1260091" y="17089577"/>
            <a:ext cx="27737184" cy="13082070"/>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p:sp>
        <p:nvSpPr>
          <p:cNvPr id="2064" name="Text Box 12"/>
          <p:cNvSpPr txBox="1">
            <a:spLocks noChangeArrowheads="1"/>
          </p:cNvSpPr>
          <p:nvPr/>
        </p:nvSpPr>
        <p:spPr bwMode="auto">
          <a:xfrm>
            <a:off x="1818508" y="17133770"/>
            <a:ext cx="19328182" cy="5549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l" eaLnBrk="1" hangingPunct="1"/>
            <a:r>
              <a:rPr lang="en-AU" sz="4000" b="1" dirty="0" smtClean="0">
                <a:solidFill>
                  <a:srgbClr val="007DC3"/>
                </a:solidFill>
                <a:latin typeface="Segoe UI" pitchFamily="34" charset="0"/>
                <a:cs typeface="Segoe UI" pitchFamily="34" charset="0"/>
              </a:rPr>
              <a:t>Results</a:t>
            </a:r>
            <a:endParaRPr lang="en-AU" sz="3200" b="1" dirty="0" smtClean="0">
              <a:solidFill>
                <a:srgbClr val="007DC3"/>
              </a:solidFill>
              <a:latin typeface="Segoe UI" pitchFamily="34" charset="0"/>
              <a:cs typeface="Segoe UI" pitchFamily="34" charset="0"/>
            </a:endParaRPr>
          </a:p>
          <a:p>
            <a:pPr algn="l" eaLnBrk="1" hangingPunct="1"/>
            <a:r>
              <a:rPr lang="en-AU" sz="3200" b="1" dirty="0" smtClean="0">
                <a:solidFill>
                  <a:srgbClr val="007DC3"/>
                </a:solidFill>
                <a:latin typeface="Segoe UI" pitchFamily="34" charset="0"/>
                <a:cs typeface="Segoe UI" pitchFamily="34" charset="0"/>
              </a:rPr>
              <a:t>Minimal detectable activity</a:t>
            </a:r>
          </a:p>
          <a:p>
            <a:pPr algn="just" eaLnBrk="1" hangingPunct="1"/>
            <a:r>
              <a:rPr lang="en-AU" sz="2800" dirty="0" smtClean="0">
                <a:latin typeface="Segoe UI" pitchFamily="34" charset="0"/>
                <a:cs typeface="Segoe UI" pitchFamily="34" charset="0"/>
              </a:rPr>
              <a:t>In Figures 1 and 2 the minimal detectable activity is shown for respectively a point source and a surface contamination for gamma energies between 50 keV and 5 MeV. As a </a:t>
            </a:r>
            <a:r>
              <a:rPr lang="en-AU" sz="2800" b="1" dirty="0" smtClean="0">
                <a:solidFill>
                  <a:srgbClr val="007DC3"/>
                </a:solidFill>
                <a:latin typeface="Segoe UI" pitchFamily="34" charset="0"/>
                <a:cs typeface="Segoe UI" pitchFamily="34" charset="0"/>
              </a:rPr>
              <a:t>dose rate limit 150 nSv/h </a:t>
            </a:r>
            <a:r>
              <a:rPr lang="en-AU" sz="2800" dirty="0" smtClean="0">
                <a:latin typeface="Segoe UI" pitchFamily="34" charset="0"/>
                <a:cs typeface="Segoe UI" pitchFamily="34" charset="0"/>
              </a:rPr>
              <a:t>was chosen because it is approximately the double of the background in Flanders, Belgium. However, when a more robust or specific dose rate limit has to be chosen this is easily adaptable.</a:t>
            </a:r>
          </a:p>
          <a:p>
            <a:pPr algn="just" eaLnBrk="1" hangingPunct="1"/>
            <a:endParaRPr lang="en-AU" sz="2800" dirty="0" smtClean="0">
              <a:latin typeface="Segoe UI" pitchFamily="34" charset="0"/>
              <a:cs typeface="Segoe UI" pitchFamily="34" charset="0"/>
            </a:endParaRPr>
          </a:p>
          <a:p>
            <a:pPr algn="just" eaLnBrk="1" hangingPunct="1"/>
            <a:r>
              <a:rPr lang="en-AU" sz="3200" b="1" dirty="0">
                <a:solidFill>
                  <a:srgbClr val="007DC3"/>
                </a:solidFill>
                <a:latin typeface="Segoe UI" pitchFamily="34" charset="0"/>
                <a:cs typeface="Segoe UI" pitchFamily="34" charset="0"/>
              </a:rPr>
              <a:t>Point Spread Function</a:t>
            </a:r>
          </a:p>
          <a:p>
            <a:pPr algn="just" eaLnBrk="1" hangingPunct="1"/>
            <a:r>
              <a:rPr lang="en-AU" sz="2800" dirty="0" smtClean="0">
                <a:latin typeface="Segoe UI" pitchFamily="34" charset="0"/>
                <a:cs typeface="Segoe UI" pitchFamily="34" charset="0"/>
              </a:rPr>
              <a:t>In </a:t>
            </a:r>
            <a:r>
              <a:rPr lang="en-AU" sz="2800" dirty="0">
                <a:latin typeface="Segoe UI" pitchFamily="34" charset="0"/>
                <a:cs typeface="Segoe UI" pitchFamily="34" charset="0"/>
              </a:rPr>
              <a:t>Figure 3 a point spread </a:t>
            </a:r>
            <a:r>
              <a:rPr lang="en-AU" sz="2800" dirty="0" smtClean="0">
                <a:latin typeface="Segoe UI" pitchFamily="34" charset="0"/>
                <a:cs typeface="Segoe UI" pitchFamily="34" charset="0"/>
              </a:rPr>
              <a:t>function, PSF, </a:t>
            </a:r>
            <a:r>
              <a:rPr lang="en-AU" sz="2800" dirty="0">
                <a:latin typeface="Segoe UI" pitchFamily="34" charset="0"/>
                <a:cs typeface="Segoe UI" pitchFamily="34" charset="0"/>
              </a:rPr>
              <a:t>is shown at a height of 10 m with a Cs-137 point source at (0,0,0). </a:t>
            </a:r>
            <a:r>
              <a:rPr lang="en-AU" sz="2800" dirty="0" smtClean="0">
                <a:latin typeface="Segoe UI" pitchFamily="34" charset="0"/>
                <a:cs typeface="Segoe UI" pitchFamily="34" charset="0"/>
              </a:rPr>
              <a:t>The PSF was calculated by simulating a drone flying directly above the point source and measuring the ambient dose rate H*(10). From </a:t>
            </a:r>
            <a:r>
              <a:rPr lang="en-AU" sz="2800" dirty="0">
                <a:latin typeface="Segoe UI" pitchFamily="34" charset="0"/>
                <a:cs typeface="Segoe UI" pitchFamily="34" charset="0"/>
              </a:rPr>
              <a:t>this </a:t>
            </a:r>
            <a:r>
              <a:rPr lang="en-AU" sz="2800" dirty="0" smtClean="0">
                <a:latin typeface="Segoe UI" pitchFamily="34" charset="0"/>
                <a:cs typeface="Segoe UI" pitchFamily="34" charset="0"/>
              </a:rPr>
              <a:t>PSF the </a:t>
            </a:r>
            <a:r>
              <a:rPr lang="en-AU" sz="2800" dirty="0">
                <a:latin typeface="Segoe UI" pitchFamily="34" charset="0"/>
                <a:cs typeface="Segoe UI" pitchFamily="34" charset="0"/>
              </a:rPr>
              <a:t>full width half maximum (FWHM) can be used as a measure for the resolution. The </a:t>
            </a:r>
            <a:r>
              <a:rPr lang="en-AU" sz="2800" dirty="0" smtClean="0">
                <a:latin typeface="Segoe UI" pitchFamily="34" charset="0"/>
                <a:cs typeface="Segoe UI" pitchFamily="34" charset="0"/>
              </a:rPr>
              <a:t>FWHM of a PSF of a Cs-137 point source </a:t>
            </a:r>
            <a:r>
              <a:rPr lang="en-AU" sz="2800" dirty="0">
                <a:latin typeface="Segoe UI" pitchFamily="34" charset="0"/>
                <a:cs typeface="Segoe UI" pitchFamily="34" charset="0"/>
              </a:rPr>
              <a:t>and the </a:t>
            </a:r>
            <a:r>
              <a:rPr lang="en-AU" sz="2800" dirty="0" smtClean="0">
                <a:latin typeface="Segoe UI" pitchFamily="34" charset="0"/>
                <a:cs typeface="Segoe UI" pitchFamily="34" charset="0"/>
              </a:rPr>
              <a:t>height </a:t>
            </a:r>
            <a:r>
              <a:rPr lang="en-AU" sz="2800" dirty="0">
                <a:latin typeface="Segoe UI" pitchFamily="34" charset="0"/>
                <a:cs typeface="Segoe UI" pitchFamily="34" charset="0"/>
              </a:rPr>
              <a:t>are correlated through the following formula: FWHM(z)=</a:t>
            </a:r>
            <a:r>
              <a:rPr lang="en-US" sz="2800" dirty="0" smtClean="0">
                <a:latin typeface="Segoe UI" pitchFamily="34" charset="0"/>
                <a:cs typeface="Segoe UI" pitchFamily="34" charset="0"/>
              </a:rPr>
              <a:t>1.981z+0.103.</a:t>
            </a:r>
            <a:endParaRPr lang="en-AU" sz="2800" dirty="0">
              <a:latin typeface="Segoe UI" pitchFamily="34" charset="0"/>
              <a:cs typeface="Segoe UI" pitchFamily="34" charset="0"/>
            </a:endParaRPr>
          </a:p>
        </p:txBody>
      </p:sp>
      <p:sp>
        <p:nvSpPr>
          <p:cNvPr id="503" name="Rectangle 502"/>
          <p:cNvSpPr/>
          <p:nvPr/>
        </p:nvSpPr>
        <p:spPr bwMode="auto">
          <a:xfrm>
            <a:off x="1258888" y="30532009"/>
            <a:ext cx="27738387" cy="3884748"/>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p:sp>
        <p:nvSpPr>
          <p:cNvPr id="2066" name="Text Box 12"/>
          <p:cNvSpPr txBox="1">
            <a:spLocks noChangeArrowheads="1"/>
          </p:cNvSpPr>
          <p:nvPr/>
        </p:nvSpPr>
        <p:spPr bwMode="auto">
          <a:xfrm>
            <a:off x="2004643" y="30548262"/>
            <a:ext cx="26425897" cy="3703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4000" b="1" dirty="0">
                <a:solidFill>
                  <a:srgbClr val="007DC3"/>
                </a:solidFill>
                <a:latin typeface="Segoe UI" pitchFamily="34" charset="0"/>
                <a:cs typeface="Segoe UI" pitchFamily="34" charset="0"/>
              </a:rPr>
              <a:t>Discussion</a:t>
            </a:r>
          </a:p>
          <a:p>
            <a:pPr algn="just" eaLnBrk="1" hangingPunct="1"/>
            <a:r>
              <a:rPr lang="en-AU" sz="2800" dirty="0" smtClean="0">
                <a:latin typeface="Segoe UI" pitchFamily="34" charset="0"/>
                <a:cs typeface="Segoe UI" pitchFamily="34" charset="0"/>
              </a:rPr>
              <a:t>The influence of height is more pronounced with the minimal activity of a point source than with the minimal activity concentration of a surface contamination.</a:t>
            </a:r>
            <a:r>
              <a:rPr lang="en-AU" sz="2800" dirty="0" smtClean="0">
                <a:solidFill>
                  <a:srgbClr val="00B050"/>
                </a:solidFill>
                <a:latin typeface="Segoe UI" pitchFamily="34" charset="0"/>
                <a:cs typeface="Segoe UI" pitchFamily="34" charset="0"/>
              </a:rPr>
              <a:t> </a:t>
            </a:r>
            <a:r>
              <a:rPr lang="en-AU" sz="2800" dirty="0" smtClean="0">
                <a:latin typeface="Segoe UI" pitchFamily="34" charset="0"/>
                <a:cs typeface="Segoe UI" pitchFamily="34" charset="0"/>
              </a:rPr>
              <a:t>In case of the point source, the distance r is solely dependent on the position of the point source. In case of the homogenous surface contamination the complete surface has to be accounted for and by increasing the off axis distance the influence of the height on the distance r is reduced. Therefor, the influence of the height is more pronounced in Figure 1. However, the minimal activity that is listed here was theoretically calculated with a detector that has an efficiency of 1 and no angular dependence. This means that in reality the activity should be even higher to pass the dose limit.</a:t>
            </a:r>
          </a:p>
          <a:p>
            <a:pPr algn="just" eaLnBrk="1" hangingPunct="1"/>
            <a:r>
              <a:rPr lang="en-AU" sz="2800" dirty="0" smtClean="0">
                <a:latin typeface="Segoe UI" pitchFamily="34" charset="0"/>
                <a:cs typeface="Segoe UI" pitchFamily="34" charset="0"/>
              </a:rPr>
              <a:t>The FWHM of a PSF is approximately equal to the double of the height for any gamma energy in the range of 50 keV to 5 MeV. Further it was also found that the gamma energy has a minimal influence on the FWHM when the height is kept to reasonable values for a drone.</a:t>
            </a:r>
            <a:endParaRPr lang="en-AU" sz="2800" dirty="0" smtClean="0">
              <a:solidFill>
                <a:srgbClr val="00B050"/>
              </a:solidFill>
              <a:latin typeface="Segoe UI" pitchFamily="34" charset="0"/>
              <a:cs typeface="Segoe UI" pitchFamily="34" charset="0"/>
            </a:endParaRPr>
          </a:p>
        </p:txBody>
      </p:sp>
      <p:sp>
        <p:nvSpPr>
          <p:cNvPr id="505" name="Rectangle 504"/>
          <p:cNvSpPr/>
          <p:nvPr/>
        </p:nvSpPr>
        <p:spPr bwMode="auto">
          <a:xfrm>
            <a:off x="1258888" y="34752160"/>
            <a:ext cx="27720925" cy="2174452"/>
          </a:xfrm>
          <a:prstGeom prst="rect">
            <a:avLst/>
          </a:prstGeom>
          <a:solidFill>
            <a:schemeClr val="bg2"/>
          </a:solidFill>
          <a:ln w="76200" cap="flat" cmpd="sng" algn="ctr">
            <a:solidFill>
              <a:srgbClr val="007DC3"/>
            </a:solidFill>
            <a:prstDash val="solid"/>
            <a:round/>
            <a:headEnd type="none" w="med" len="med"/>
            <a:tailEnd type="none" w="med" len="med"/>
          </a:ln>
          <a:effectLst>
            <a:outerShdw blurRad="63500" dist="63500" dir="2700000" algn="tl" rotWithShape="0">
              <a:prstClr val="black">
                <a:alpha val="40000"/>
              </a:prstClr>
            </a:outerShdw>
          </a:effectLst>
        </p:spPr>
        <p:txBody>
          <a:bodyPr wrap="none" anchor="ctr"/>
          <a:lstStyle/>
          <a:p>
            <a:pPr defTabSz="4175125">
              <a:defRPr/>
            </a:pPr>
            <a:endParaRPr lang="nl-BE" dirty="0">
              <a:latin typeface="Segoe UI" pitchFamily="34" charset="0"/>
              <a:ea typeface="Segoe UI" pitchFamily="34" charset="0"/>
              <a:cs typeface="Segoe UI" pitchFamily="34" charset="0"/>
            </a:endParaRPr>
          </a:p>
        </p:txBody>
      </p:sp>
      <p:sp>
        <p:nvSpPr>
          <p:cNvPr id="2068" name="Text Box 12"/>
          <p:cNvSpPr txBox="1">
            <a:spLocks noChangeArrowheads="1"/>
          </p:cNvSpPr>
          <p:nvPr/>
        </p:nvSpPr>
        <p:spPr bwMode="auto">
          <a:xfrm>
            <a:off x="1818508" y="34770092"/>
            <a:ext cx="26562871" cy="1979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4000" b="1" dirty="0">
                <a:solidFill>
                  <a:srgbClr val="007DC3"/>
                </a:solidFill>
                <a:latin typeface="Segoe UI" pitchFamily="34" charset="0"/>
                <a:cs typeface="Segoe UI" pitchFamily="34" charset="0"/>
              </a:rPr>
              <a:t>Conclusion</a:t>
            </a:r>
          </a:p>
          <a:p>
            <a:pPr algn="just" eaLnBrk="1" hangingPunct="1"/>
            <a:r>
              <a:rPr lang="en-AU" sz="2800" dirty="0" smtClean="0">
                <a:latin typeface="Segoe UI" pitchFamily="34" charset="0"/>
                <a:cs typeface="Segoe UI" pitchFamily="34" charset="0"/>
              </a:rPr>
              <a:t>A </a:t>
            </a:r>
            <a:r>
              <a:rPr lang="en-AU" sz="2800" dirty="0" err="1" smtClean="0">
                <a:latin typeface="Segoe UI" pitchFamily="34" charset="0"/>
                <a:cs typeface="Segoe UI" pitchFamily="34" charset="0"/>
              </a:rPr>
              <a:t>methoddology</a:t>
            </a:r>
            <a:r>
              <a:rPr lang="en-AU" sz="2800" dirty="0" smtClean="0">
                <a:latin typeface="Segoe UI" pitchFamily="34" charset="0"/>
                <a:cs typeface="Segoe UI" pitchFamily="34" charset="0"/>
              </a:rPr>
              <a:t> of calculating the minimal detectable activity was executed with Python. The influence of the height is clearly visible in the results of a point source and a surface contamination. A next goal is introducing correction factors for the angular dependency and efficiency of the detector underneath the drone. </a:t>
            </a:r>
          </a:p>
          <a:p>
            <a:pPr algn="just" eaLnBrk="1" hangingPunct="1"/>
            <a:r>
              <a:rPr lang="en-AU" sz="2800" dirty="0" smtClean="0">
                <a:latin typeface="Segoe UI" pitchFamily="34" charset="0"/>
                <a:cs typeface="Segoe UI" pitchFamily="34" charset="0"/>
              </a:rPr>
              <a:t>The FWHM of a PSF is found to be an adequate measure of resolution. Besides this, it could also serve as a method </a:t>
            </a:r>
            <a:r>
              <a:rPr lang="en-AU" sz="2800" smtClean="0">
                <a:latin typeface="Segoe UI" pitchFamily="34" charset="0"/>
                <a:cs typeface="Segoe UI" pitchFamily="34" charset="0"/>
              </a:rPr>
              <a:t>to discriminate </a:t>
            </a:r>
            <a:r>
              <a:rPr lang="en-AU" sz="2800" dirty="0" smtClean="0">
                <a:latin typeface="Segoe UI" pitchFamily="34" charset="0"/>
                <a:cs typeface="Segoe UI" pitchFamily="34" charset="0"/>
              </a:rPr>
              <a:t>2 closely placed point sources.</a:t>
            </a:r>
            <a:endParaRPr lang="en-AU" sz="2800" dirty="0">
              <a:latin typeface="Segoe UI" pitchFamily="34" charset="0"/>
              <a:cs typeface="Segoe UI" pitchFamily="34" charset="0"/>
            </a:endParaRPr>
          </a:p>
        </p:txBody>
      </p:sp>
      <p:sp>
        <p:nvSpPr>
          <p:cNvPr id="34" name="TextBox 2"/>
          <p:cNvSpPr txBox="1">
            <a:spLocks noChangeArrowheads="1"/>
          </p:cNvSpPr>
          <p:nvPr/>
        </p:nvSpPr>
        <p:spPr bwMode="auto">
          <a:xfrm>
            <a:off x="1300163" y="41278175"/>
            <a:ext cx="276971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algn="ctr" eaLnBrk="0" fontAlgn="base" hangingPunct="0">
              <a:spcBef>
                <a:spcPct val="0"/>
              </a:spcBef>
              <a:spcAft>
                <a:spcPct val="0"/>
              </a:spcAft>
              <a:defRPr sz="8300">
                <a:solidFill>
                  <a:schemeClr val="tx1"/>
                </a:solidFill>
                <a:latin typeface="Arial" charset="0"/>
              </a:defRPr>
            </a:lvl6pPr>
            <a:lvl7pPr marL="2971800" indent="-228600" algn="ctr" eaLnBrk="0" fontAlgn="base" hangingPunct="0">
              <a:spcBef>
                <a:spcPct val="0"/>
              </a:spcBef>
              <a:spcAft>
                <a:spcPct val="0"/>
              </a:spcAft>
              <a:defRPr sz="8300">
                <a:solidFill>
                  <a:schemeClr val="tx1"/>
                </a:solidFill>
                <a:latin typeface="Arial" charset="0"/>
              </a:defRPr>
            </a:lvl7pPr>
            <a:lvl8pPr marL="3429000" indent="-228600" algn="ctr" eaLnBrk="0" fontAlgn="base" hangingPunct="0">
              <a:spcBef>
                <a:spcPct val="0"/>
              </a:spcBef>
              <a:spcAft>
                <a:spcPct val="0"/>
              </a:spcAft>
              <a:defRPr sz="8300">
                <a:solidFill>
                  <a:schemeClr val="tx1"/>
                </a:solidFill>
                <a:latin typeface="Arial" charset="0"/>
              </a:defRPr>
            </a:lvl8pPr>
            <a:lvl9pPr marL="3886200" indent="-228600" algn="ctr" eaLnBrk="0" fontAlgn="base" hangingPunct="0">
              <a:spcBef>
                <a:spcPct val="0"/>
              </a:spcBef>
              <a:spcAft>
                <a:spcPct val="0"/>
              </a:spcAft>
              <a:defRPr sz="8300">
                <a:solidFill>
                  <a:schemeClr val="tx1"/>
                </a:solidFill>
                <a:latin typeface="Arial" charset="0"/>
              </a:defRPr>
            </a:lvl9pPr>
          </a:lstStyle>
          <a:p>
            <a:pPr eaLnBrk="1" hangingPunct="1">
              <a:defRPr/>
            </a:pPr>
            <a:r>
              <a:rPr lang="nl-BE" sz="2500" dirty="0" smtClean="0">
                <a:solidFill>
                  <a:schemeClr val="bg1">
                    <a:lumMod val="50000"/>
                  </a:schemeClr>
                </a:solidFill>
                <a:latin typeface="Segoe UI" pitchFamily="34" charset="0"/>
                <a:ea typeface="Segoe UI" pitchFamily="34" charset="0"/>
                <a:cs typeface="Segoe UI" pitchFamily="34" charset="0"/>
              </a:rPr>
              <a:t>SCK•CEN    </a:t>
            </a:r>
            <a:r>
              <a:rPr lang="nl-BE" sz="2500" dirty="0">
                <a:solidFill>
                  <a:schemeClr val="bg1">
                    <a:lumMod val="50000"/>
                  </a:schemeClr>
                </a:solidFill>
                <a:latin typeface="Segoe UI" pitchFamily="34" charset="0"/>
                <a:ea typeface="Segoe UI" pitchFamily="34" charset="0"/>
                <a:cs typeface="Segoe UI" pitchFamily="34" charset="0"/>
              </a:rPr>
              <a:t>|| </a:t>
            </a:r>
            <a:r>
              <a:rPr lang="nl-BE" sz="2500" dirty="0" smtClean="0">
                <a:solidFill>
                  <a:schemeClr val="bg1">
                    <a:lumMod val="50000"/>
                  </a:schemeClr>
                </a:solidFill>
                <a:latin typeface="Segoe UI" pitchFamily="34" charset="0"/>
                <a:ea typeface="Segoe UI" pitchFamily="34" charset="0"/>
                <a:cs typeface="Segoe UI" pitchFamily="34" charset="0"/>
              </a:rPr>
              <a:t>   Boeretang 200    ||    BE-2400 Mol    </a:t>
            </a:r>
            <a:r>
              <a:rPr lang="nl-BE" sz="2500" dirty="0">
                <a:solidFill>
                  <a:schemeClr val="bg1">
                    <a:lumMod val="50000"/>
                  </a:schemeClr>
                </a:solidFill>
                <a:latin typeface="Segoe UI" pitchFamily="34" charset="0"/>
                <a:ea typeface="Segoe UI" pitchFamily="34" charset="0"/>
                <a:cs typeface="Segoe UI" pitchFamily="34" charset="0"/>
              </a:rPr>
              <a:t>|| </a:t>
            </a:r>
            <a:r>
              <a:rPr lang="nl-BE" sz="2500" dirty="0" smtClean="0">
                <a:solidFill>
                  <a:schemeClr val="bg1">
                    <a:lumMod val="50000"/>
                  </a:schemeClr>
                </a:solidFill>
                <a:latin typeface="Segoe UI" pitchFamily="34" charset="0"/>
                <a:ea typeface="Segoe UI" pitchFamily="34" charset="0"/>
                <a:cs typeface="Segoe UI" pitchFamily="34" charset="0"/>
              </a:rPr>
              <a:t>   www.sckcen.be    ||    info@sckcen.be    ||    Posternr</a:t>
            </a:r>
            <a:r>
              <a:rPr lang="nl-BE" sz="2500" dirty="0">
                <a:solidFill>
                  <a:schemeClr val="bg1">
                    <a:lumMod val="50000"/>
                  </a:schemeClr>
                </a:solidFill>
                <a:latin typeface="Segoe UI" pitchFamily="34" charset="0"/>
                <a:ea typeface="Segoe UI" pitchFamily="34" charset="0"/>
                <a:cs typeface="Segoe UI" pitchFamily="34" charset="0"/>
              </a:rPr>
              <a:t>:</a:t>
            </a: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539069" y="2295525"/>
            <a:ext cx="5401056" cy="1280160"/>
          </a:xfrm>
          <a:prstGeom prst="rect">
            <a:avLst/>
          </a:prstGeom>
        </p:spPr>
      </p:pic>
      <p:sp>
        <p:nvSpPr>
          <p:cNvPr id="4" name="TextBox 3"/>
          <p:cNvSpPr txBox="1"/>
          <p:nvPr/>
        </p:nvSpPr>
        <p:spPr>
          <a:xfrm>
            <a:off x="18204893" y="13705185"/>
            <a:ext cx="762000" cy="584775"/>
          </a:xfrm>
          <a:prstGeom prst="rect">
            <a:avLst/>
          </a:prstGeom>
          <a:noFill/>
        </p:spPr>
        <p:txBody>
          <a:bodyPr wrap="square" rtlCol="0">
            <a:spAutoFit/>
          </a:bodyPr>
          <a:lstStyle/>
          <a:p>
            <a:r>
              <a:rPr lang="en-US" sz="3200" dirty="0" smtClean="0"/>
              <a:t>(1)</a:t>
            </a:r>
            <a:endParaRPr lang="en-US" sz="3200" dirty="0"/>
          </a:p>
        </p:txBody>
      </p:sp>
      <p:sp>
        <p:nvSpPr>
          <p:cNvPr id="23" name="Text Box 12"/>
          <p:cNvSpPr txBox="1">
            <a:spLocks noChangeArrowheads="1"/>
          </p:cNvSpPr>
          <p:nvPr/>
        </p:nvSpPr>
        <p:spPr bwMode="auto">
          <a:xfrm>
            <a:off x="1853658" y="14706507"/>
            <a:ext cx="26645366" cy="1795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0778" tIns="35389" rIns="70778" bIns="35389">
            <a:spAutoFit/>
          </a:bodyPr>
          <a:lstStyle>
            <a:lvl1pPr defTabSz="4175125" eaLnBrk="0" hangingPunct="0">
              <a:defRPr sz="8300">
                <a:solidFill>
                  <a:schemeClr val="tx1"/>
                </a:solidFill>
                <a:latin typeface="Arial" charset="0"/>
              </a:defRPr>
            </a:lvl1pPr>
            <a:lvl2pPr marL="742950" indent="-285750" defTabSz="4175125" eaLnBrk="0" hangingPunct="0">
              <a:defRPr sz="8300">
                <a:solidFill>
                  <a:schemeClr val="tx1"/>
                </a:solidFill>
                <a:latin typeface="Arial" charset="0"/>
              </a:defRPr>
            </a:lvl2pPr>
            <a:lvl3pPr marL="1143000" indent="-228600" defTabSz="4175125" eaLnBrk="0" hangingPunct="0">
              <a:defRPr sz="8300">
                <a:solidFill>
                  <a:schemeClr val="tx1"/>
                </a:solidFill>
                <a:latin typeface="Arial" charset="0"/>
              </a:defRPr>
            </a:lvl3pPr>
            <a:lvl4pPr marL="1600200" indent="-228600" defTabSz="4175125" eaLnBrk="0" hangingPunct="0">
              <a:defRPr sz="8300">
                <a:solidFill>
                  <a:schemeClr val="tx1"/>
                </a:solidFill>
                <a:latin typeface="Arial" charset="0"/>
              </a:defRPr>
            </a:lvl4pPr>
            <a:lvl5pPr marL="2057400" indent="-228600" defTabSz="4175125" eaLnBrk="0" hangingPunct="0">
              <a:defRPr sz="8300">
                <a:solidFill>
                  <a:schemeClr val="tx1"/>
                </a:solidFill>
                <a:latin typeface="Arial" charset="0"/>
              </a:defRPr>
            </a:lvl5pPr>
            <a:lvl6pPr marL="2514600" indent="-228600" algn="ctr" defTabSz="4175125" eaLnBrk="0" fontAlgn="base" hangingPunct="0">
              <a:spcBef>
                <a:spcPct val="0"/>
              </a:spcBef>
              <a:spcAft>
                <a:spcPct val="0"/>
              </a:spcAft>
              <a:defRPr sz="8300">
                <a:solidFill>
                  <a:schemeClr val="tx1"/>
                </a:solidFill>
                <a:latin typeface="Arial" charset="0"/>
              </a:defRPr>
            </a:lvl6pPr>
            <a:lvl7pPr marL="2971800" indent="-228600" algn="ctr" defTabSz="4175125" eaLnBrk="0" fontAlgn="base" hangingPunct="0">
              <a:spcBef>
                <a:spcPct val="0"/>
              </a:spcBef>
              <a:spcAft>
                <a:spcPct val="0"/>
              </a:spcAft>
              <a:defRPr sz="8300">
                <a:solidFill>
                  <a:schemeClr val="tx1"/>
                </a:solidFill>
                <a:latin typeface="Arial" charset="0"/>
              </a:defRPr>
            </a:lvl7pPr>
            <a:lvl8pPr marL="3429000" indent="-228600" algn="ctr" defTabSz="4175125" eaLnBrk="0" fontAlgn="base" hangingPunct="0">
              <a:spcBef>
                <a:spcPct val="0"/>
              </a:spcBef>
              <a:spcAft>
                <a:spcPct val="0"/>
              </a:spcAft>
              <a:defRPr sz="8300">
                <a:solidFill>
                  <a:schemeClr val="tx1"/>
                </a:solidFill>
                <a:latin typeface="Arial" charset="0"/>
              </a:defRPr>
            </a:lvl8pPr>
            <a:lvl9pPr marL="3886200" indent="-228600" algn="ctr" defTabSz="4175125" eaLnBrk="0" fontAlgn="base" hangingPunct="0">
              <a:spcBef>
                <a:spcPct val="0"/>
              </a:spcBef>
              <a:spcAft>
                <a:spcPct val="0"/>
              </a:spcAft>
              <a:defRPr sz="8300">
                <a:solidFill>
                  <a:schemeClr val="tx1"/>
                </a:solidFill>
                <a:latin typeface="Arial" charset="0"/>
              </a:defRPr>
            </a:lvl9pPr>
          </a:lstStyle>
          <a:p>
            <a:pPr algn="just" eaLnBrk="1" hangingPunct="1"/>
            <a:r>
              <a:rPr lang="en-AU" sz="2800" dirty="0" smtClean="0">
                <a:latin typeface="Segoe UI" pitchFamily="34" charset="0"/>
                <a:cs typeface="Segoe UI" pitchFamily="34" charset="0"/>
              </a:rPr>
              <a:t>Herein, </a:t>
            </a:r>
            <a:r>
              <a:rPr lang="en-AU" sz="2800" i="1" dirty="0" smtClean="0">
                <a:latin typeface="Times New Roman" panose="02020603050405020304" pitchFamily="18" charset="0"/>
                <a:cs typeface="Times New Roman" panose="02020603050405020304" pitchFamily="18" charset="0"/>
              </a:rPr>
              <a:t>k</a:t>
            </a:r>
            <a:r>
              <a:rPr lang="en-AU" sz="2800" dirty="0" smtClean="0">
                <a:latin typeface="Segoe UI" pitchFamily="34" charset="0"/>
                <a:cs typeface="Segoe UI" pitchFamily="34" charset="0"/>
              </a:rPr>
              <a:t> is the conversion factor from </a:t>
            </a:r>
            <a:r>
              <a:rPr lang="en-AU" sz="2800" i="1" dirty="0" smtClean="0">
                <a:latin typeface="Times New Roman" panose="02020603050405020304" pitchFamily="18" charset="0"/>
                <a:cs typeface="Times New Roman" panose="02020603050405020304" pitchFamily="18" charset="0"/>
              </a:rPr>
              <a:t>eV</a:t>
            </a:r>
            <a:r>
              <a:rPr lang="en-AU" sz="2800" dirty="0" smtClean="0">
                <a:latin typeface="Segoe UI" pitchFamily="34" charset="0"/>
                <a:cs typeface="Segoe UI" pitchFamily="34" charset="0"/>
              </a:rPr>
              <a:t> </a:t>
            </a:r>
            <a:r>
              <a:rPr lang="en-AU" sz="2800" dirty="0" smtClean="0">
                <a:latin typeface="Segoe UI" pitchFamily="34" charset="0"/>
                <a:cs typeface="Segoe UI" pitchFamily="34" charset="0"/>
                <a:sym typeface="Wingdings" panose="05000000000000000000" pitchFamily="2" charset="2"/>
              </a:rPr>
              <a:t> </a:t>
            </a:r>
            <a:r>
              <a:rPr lang="en-AU" sz="2800" i="1" dirty="0" smtClean="0">
                <a:latin typeface="Times New Roman" panose="02020603050405020304" pitchFamily="18" charset="0"/>
                <a:cs typeface="Times New Roman" panose="02020603050405020304" pitchFamily="18" charset="0"/>
                <a:sym typeface="Wingdings" panose="05000000000000000000" pitchFamily="2" charset="2"/>
              </a:rPr>
              <a:t>J</a:t>
            </a:r>
            <a:r>
              <a:rPr lang="en-AU" sz="2800" dirty="0" smtClean="0">
                <a:latin typeface="Segoe UI" pitchFamily="34" charset="0"/>
                <a:cs typeface="Segoe UI" pitchFamily="34" charset="0"/>
                <a:sym typeface="Wingdings" panose="05000000000000000000" pitchFamily="2" charset="2"/>
              </a:rPr>
              <a:t>, </a:t>
            </a:r>
            <a:r>
              <a:rPr lang="el-GR" sz="2800" i="1" dirty="0">
                <a:latin typeface="Times New Roman" panose="02020603050405020304" pitchFamily="18" charset="0"/>
                <a:cs typeface="Times New Roman" panose="02020603050405020304" pitchFamily="18" charset="0"/>
                <a:sym typeface="Wingdings" panose="05000000000000000000" pitchFamily="2" charset="2"/>
              </a:rPr>
              <a:t>μ</a:t>
            </a:r>
            <a:r>
              <a:rPr lang="nl-BE" sz="1600" i="1" dirty="0" smtClean="0">
                <a:latin typeface="Times New Roman" panose="02020603050405020304" pitchFamily="18" charset="0"/>
                <a:cs typeface="Times New Roman" panose="02020603050405020304" pitchFamily="18" charset="0"/>
                <a:sym typeface="Wingdings" panose="05000000000000000000" pitchFamily="2" charset="2"/>
              </a:rPr>
              <a:t>en</a:t>
            </a:r>
            <a:r>
              <a:rPr lang="nl-BE" sz="2800" dirty="0" smtClean="0">
                <a:latin typeface="Segoe UI" pitchFamily="34" charset="0"/>
                <a:cs typeface="Segoe UI" pitchFamily="34" charset="0"/>
                <a:sym typeface="Wingdings" panose="05000000000000000000" pitchFamily="2" charset="2"/>
              </a:rPr>
              <a:t> </a:t>
            </a:r>
            <a:r>
              <a:rPr lang="nl-BE" sz="2800" dirty="0" smtClean="0">
                <a:latin typeface="Segoe UI" pitchFamily="34" charset="0"/>
                <a:cs typeface="Segoe UI" pitchFamily="34" charset="0"/>
                <a:sym typeface="Wingdings" panose="05000000000000000000" pitchFamily="2" charset="2"/>
              </a:rPr>
              <a:t>is </a:t>
            </a:r>
            <a:r>
              <a:rPr lang="en-US" sz="2800" dirty="0" smtClean="0">
                <a:latin typeface="Segoe UI" pitchFamily="34" charset="0"/>
                <a:cs typeface="Segoe UI" pitchFamily="34" charset="0"/>
                <a:sym typeface="Wingdings" panose="05000000000000000000" pitchFamily="2" charset="2"/>
              </a:rPr>
              <a:t>the</a:t>
            </a:r>
            <a:r>
              <a:rPr lang="nl-BE" sz="2800" dirty="0" smtClean="0">
                <a:latin typeface="Segoe UI" pitchFamily="34" charset="0"/>
                <a:cs typeface="Segoe UI" pitchFamily="34" charset="0"/>
                <a:sym typeface="Wingdings" panose="05000000000000000000" pitchFamily="2" charset="2"/>
              </a:rPr>
              <a:t> </a:t>
            </a:r>
            <a:r>
              <a:rPr lang="nl-BE" sz="2800" dirty="0">
                <a:latin typeface="Segoe UI" pitchFamily="34" charset="0"/>
                <a:cs typeface="Segoe UI" pitchFamily="34" charset="0"/>
                <a:sym typeface="Wingdings" panose="05000000000000000000" pitchFamily="2" charset="2"/>
              </a:rPr>
              <a:t>energy </a:t>
            </a:r>
            <a:r>
              <a:rPr lang="en-US" sz="2800" dirty="0" smtClean="0">
                <a:latin typeface="Segoe UI" pitchFamily="34" charset="0"/>
                <a:cs typeface="Segoe UI" pitchFamily="34" charset="0"/>
                <a:sym typeface="Wingdings" panose="05000000000000000000" pitchFamily="2" charset="2"/>
              </a:rPr>
              <a:t>absorption coefficient</a:t>
            </a:r>
            <a:r>
              <a:rPr lang="nl-BE" sz="2800" dirty="0" smtClean="0">
                <a:latin typeface="Segoe UI" pitchFamily="34" charset="0"/>
                <a:cs typeface="Segoe UI" pitchFamily="34" charset="0"/>
                <a:sym typeface="Wingdings" panose="05000000000000000000" pitchFamily="2" charset="2"/>
              </a:rPr>
              <a:t>, </a:t>
            </a:r>
            <a:r>
              <a:rPr lang="nl-BE" sz="2800" i="1" dirty="0" smtClean="0">
                <a:latin typeface="Segoe UI" pitchFamily="34" charset="0"/>
                <a:cs typeface="Segoe UI" pitchFamily="34" charset="0"/>
                <a:sym typeface="Wingdings" panose="05000000000000000000" pitchFamily="2" charset="2"/>
              </a:rPr>
              <a:t>g</a:t>
            </a:r>
            <a:r>
              <a:rPr lang="nl-BE" sz="2800" dirty="0" smtClean="0">
                <a:latin typeface="Segoe UI" pitchFamily="34" charset="0"/>
                <a:cs typeface="Segoe UI" pitchFamily="34" charset="0"/>
                <a:sym typeface="Wingdings" panose="05000000000000000000" pitchFamily="2" charset="2"/>
              </a:rPr>
              <a:t> is </a:t>
            </a:r>
            <a:r>
              <a:rPr lang="nl-BE" sz="2800" dirty="0" err="1" smtClean="0">
                <a:latin typeface="Segoe UI" pitchFamily="34" charset="0"/>
                <a:cs typeface="Segoe UI" pitchFamily="34" charset="0"/>
                <a:sym typeface="Wingdings" panose="05000000000000000000" pitchFamily="2" charset="2"/>
              </a:rPr>
              <a:t>the</a:t>
            </a:r>
            <a:r>
              <a:rPr lang="nl-BE" sz="2800" dirty="0" smtClean="0">
                <a:latin typeface="Segoe UI" pitchFamily="34" charset="0"/>
                <a:cs typeface="Segoe UI" pitchFamily="34" charset="0"/>
                <a:sym typeface="Wingdings" panose="05000000000000000000" pitchFamily="2" charset="2"/>
              </a:rPr>
              <a:t> </a:t>
            </a:r>
            <a:r>
              <a:rPr lang="nl-BE" sz="2800" dirty="0" err="1" smtClean="0">
                <a:latin typeface="Segoe UI" pitchFamily="34" charset="0"/>
                <a:cs typeface="Segoe UI" pitchFamily="34" charset="0"/>
                <a:sym typeface="Wingdings" panose="05000000000000000000" pitchFamily="2" charset="2"/>
              </a:rPr>
              <a:t>bremsstrahlung</a:t>
            </a:r>
            <a:r>
              <a:rPr lang="nl-BE" sz="2800" dirty="0" smtClean="0">
                <a:latin typeface="Segoe UI" pitchFamily="34" charset="0"/>
                <a:cs typeface="Segoe UI" pitchFamily="34" charset="0"/>
                <a:sym typeface="Wingdings" panose="05000000000000000000" pitchFamily="2" charset="2"/>
              </a:rPr>
              <a:t> </a:t>
            </a:r>
            <a:r>
              <a:rPr lang="nl-BE" sz="2800" dirty="0" err="1" smtClean="0">
                <a:latin typeface="Segoe UI" pitchFamily="34" charset="0"/>
                <a:cs typeface="Segoe UI" pitchFamily="34" charset="0"/>
                <a:sym typeface="Wingdings" panose="05000000000000000000" pitchFamily="2" charset="2"/>
              </a:rPr>
              <a:t>fraction</a:t>
            </a:r>
            <a:r>
              <a:rPr lang="nl-BE" sz="2800" dirty="0" smtClean="0">
                <a:latin typeface="Segoe UI" pitchFamily="34" charset="0"/>
                <a:cs typeface="Segoe UI" pitchFamily="34" charset="0"/>
                <a:sym typeface="Wingdings" panose="05000000000000000000" pitchFamily="2" charset="2"/>
              </a:rPr>
              <a:t>, </a:t>
            </a:r>
            <a:r>
              <a:rPr lang="nl-BE" sz="2800" i="1" dirty="0" smtClean="0">
                <a:latin typeface="Times New Roman" panose="02020603050405020304" pitchFamily="18" charset="0"/>
                <a:cs typeface="Times New Roman" panose="02020603050405020304" pitchFamily="18" charset="0"/>
                <a:sym typeface="Wingdings" panose="05000000000000000000" pitchFamily="2" charset="2"/>
              </a:rPr>
              <a:t>E</a:t>
            </a:r>
            <a:r>
              <a:rPr lang="el-GR" sz="1600" i="1" dirty="0" smtClean="0">
                <a:latin typeface="Times New Roman" panose="02020603050405020304" pitchFamily="18" charset="0"/>
                <a:cs typeface="Times New Roman" panose="02020603050405020304" pitchFamily="18" charset="0"/>
                <a:sym typeface="Wingdings" panose="05000000000000000000" pitchFamily="2" charset="2"/>
              </a:rPr>
              <a:t>ϒ</a:t>
            </a:r>
            <a:r>
              <a:rPr lang="nl-BE" sz="2800" dirty="0">
                <a:latin typeface="Segoe UI" pitchFamily="34" charset="0"/>
                <a:cs typeface="Segoe UI" pitchFamily="34" charset="0"/>
                <a:sym typeface="Wingdings" panose="05000000000000000000" pitchFamily="2" charset="2"/>
              </a:rPr>
              <a:t> </a:t>
            </a:r>
            <a:r>
              <a:rPr lang="en-US" sz="2800" dirty="0" smtClean="0">
                <a:latin typeface="Segoe UI" pitchFamily="34" charset="0"/>
                <a:cs typeface="Segoe UI" pitchFamily="34" charset="0"/>
                <a:sym typeface="Wingdings" panose="05000000000000000000" pitchFamily="2" charset="2"/>
              </a:rPr>
              <a:t>is the gamma energy, </a:t>
            </a:r>
            <a:r>
              <a:rPr lang="en-US" sz="2800" i="1" dirty="0" smtClean="0">
                <a:latin typeface="Times New Roman" panose="02020603050405020304" pitchFamily="18" charset="0"/>
                <a:cs typeface="Times New Roman" panose="02020603050405020304" pitchFamily="18" charset="0"/>
                <a:sym typeface="Wingdings" panose="05000000000000000000" pitchFamily="2" charset="2"/>
              </a:rPr>
              <a:t>B</a:t>
            </a:r>
            <a:r>
              <a:rPr lang="en-US" sz="2800" dirty="0" smtClean="0">
                <a:latin typeface="Segoe UI" pitchFamily="34" charset="0"/>
                <a:cs typeface="Segoe UI" pitchFamily="34" charset="0"/>
                <a:sym typeface="Wingdings" panose="05000000000000000000" pitchFamily="2" charset="2"/>
              </a:rPr>
              <a:t> is the buildup factor, </a:t>
            </a:r>
            <a:r>
              <a:rPr lang="en-US" sz="2800" i="1" dirty="0" smtClean="0">
                <a:latin typeface="Times New Roman" panose="02020603050405020304" pitchFamily="18" charset="0"/>
                <a:cs typeface="Times New Roman" panose="02020603050405020304" pitchFamily="18" charset="0"/>
                <a:sym typeface="Wingdings" panose="05000000000000000000" pitchFamily="2" charset="2"/>
              </a:rPr>
              <a:t>r</a:t>
            </a:r>
            <a:r>
              <a:rPr lang="en-US" sz="2800" dirty="0" smtClean="0">
                <a:latin typeface="Segoe UI" pitchFamily="34" charset="0"/>
                <a:cs typeface="Segoe UI" pitchFamily="34" charset="0"/>
                <a:sym typeface="Wingdings" panose="05000000000000000000" pitchFamily="2" charset="2"/>
              </a:rPr>
              <a:t> is the distance to the source, </a:t>
            </a:r>
            <a:r>
              <a:rPr lang="en-US" sz="2800" i="1" dirty="0" smtClean="0">
                <a:latin typeface="Times New Roman" panose="02020603050405020304" pitchFamily="18" charset="0"/>
                <a:cs typeface="Times New Roman" panose="02020603050405020304" pitchFamily="18" charset="0"/>
                <a:sym typeface="Wingdings" panose="05000000000000000000" pitchFamily="2" charset="2"/>
              </a:rPr>
              <a:t>µ</a:t>
            </a:r>
            <a:r>
              <a:rPr lang="en-US" sz="2800" dirty="0" smtClean="0">
                <a:latin typeface="Segoe UI" pitchFamily="34" charset="0"/>
                <a:cs typeface="Segoe UI" pitchFamily="34" charset="0"/>
                <a:sym typeface="Wingdings" panose="05000000000000000000" pitchFamily="2" charset="2"/>
              </a:rPr>
              <a:t> is the attenuation coefficient and </a:t>
            </a:r>
            <a:r>
              <a:rPr lang="en-US" sz="2800" i="1" dirty="0" smtClean="0">
                <a:latin typeface="Times New Roman" panose="02020603050405020304" pitchFamily="18" charset="0"/>
                <a:cs typeface="Times New Roman" panose="02020603050405020304" pitchFamily="18" charset="0"/>
                <a:sym typeface="Wingdings" panose="05000000000000000000" pitchFamily="2" charset="2"/>
              </a:rPr>
              <a:t>C</a:t>
            </a:r>
            <a:r>
              <a:rPr lang="en-US" sz="2800" dirty="0" smtClean="0">
                <a:latin typeface="Segoe UI" pitchFamily="34" charset="0"/>
                <a:cs typeface="Segoe UI" pitchFamily="34" charset="0"/>
                <a:sym typeface="Wingdings" panose="05000000000000000000" pitchFamily="2" charset="2"/>
              </a:rPr>
              <a:t> is the activity</a:t>
            </a:r>
            <a:r>
              <a:rPr lang="nl-BE" sz="2800" dirty="0" smtClean="0">
                <a:latin typeface="Segoe UI" pitchFamily="34" charset="0"/>
                <a:cs typeface="Segoe UI" pitchFamily="34" charset="0"/>
                <a:sym typeface="Wingdings" panose="05000000000000000000" pitchFamily="2" charset="2"/>
              </a:rPr>
              <a:t>. </a:t>
            </a:r>
            <a:r>
              <a:rPr lang="en-AU" sz="2800" dirty="0" smtClean="0">
                <a:latin typeface="Segoe UI" pitchFamily="34" charset="0"/>
                <a:cs typeface="Segoe UI" pitchFamily="34" charset="0"/>
              </a:rPr>
              <a:t>The Air kerma rate was used with conversion coefficients </a:t>
            </a:r>
            <a:r>
              <a:rPr lang="en-AU" sz="2800" i="1" dirty="0" smtClean="0">
                <a:latin typeface="Times New Roman" panose="02020603050405020304" pitchFamily="18" charset="0"/>
                <a:cs typeface="Times New Roman" panose="02020603050405020304" pitchFamily="18" charset="0"/>
              </a:rPr>
              <a:t>KH</a:t>
            </a:r>
            <a:r>
              <a:rPr lang="en-AU" sz="2800" dirty="0" smtClean="0">
                <a:latin typeface="Segoe UI" pitchFamily="34" charset="0"/>
                <a:cs typeface="Segoe UI" pitchFamily="34" charset="0"/>
              </a:rPr>
              <a:t> [2</a:t>
            </a:r>
            <a:r>
              <a:rPr lang="en-AU" sz="2800" dirty="0" smtClean="0">
                <a:latin typeface="Segoe UI" pitchFamily="34" charset="0"/>
                <a:cs typeface="Segoe UI" pitchFamily="34" charset="0"/>
              </a:rPr>
              <a:t>] to get the Ambient dose rate H*(10). The obtained results were then compared to the dose rate calculator of [3].  Nuclide data was retrieved from [4] and the attenuation coefficients and buildup factors from [5].</a:t>
            </a:r>
            <a:endParaRPr lang="en-AU" sz="2800" dirty="0">
              <a:latin typeface="Segoe UI" pitchFamily="34" charset="0"/>
              <a:cs typeface="Segoe UI" pitchFamily="34" charset="0"/>
            </a:endParaRPr>
          </a:p>
        </p:txBody>
      </p:sp>
      <p:grpSp>
        <p:nvGrpSpPr>
          <p:cNvPr id="7" name="Group 6"/>
          <p:cNvGrpSpPr/>
          <p:nvPr/>
        </p:nvGrpSpPr>
        <p:grpSpPr>
          <a:xfrm>
            <a:off x="1797719" y="23300358"/>
            <a:ext cx="26701305" cy="5741970"/>
            <a:chOff x="1794161" y="22720876"/>
            <a:chExt cx="26701305" cy="5741970"/>
          </a:xfrm>
        </p:grpSpPr>
        <p:pic>
          <p:nvPicPr>
            <p:cNvPr id="9" name="Picture 8"/>
            <p:cNvPicPr>
              <a:picLocks noChangeAspect="1"/>
            </p:cNvPicPr>
            <p:nvPr/>
          </p:nvPicPr>
          <p:blipFill rotWithShape="1">
            <a:blip r:embed="rId7">
              <a:extLst>
                <a:ext uri="{28A0092B-C50C-407E-A947-70E740481C1C}">
                  <a14:useLocalDpi xmlns:a14="http://schemas.microsoft.com/office/drawing/2010/main" val="0"/>
                </a:ext>
              </a:extLst>
            </a:blip>
            <a:srcRect l="6322" t="9546" r="9463" b="3276"/>
            <a:stretch/>
          </p:blipFill>
          <p:spPr>
            <a:xfrm>
              <a:off x="1958406" y="22720876"/>
              <a:ext cx="9291823" cy="4754260"/>
            </a:xfrm>
            <a:prstGeom prst="rect">
              <a:avLst/>
            </a:prstGeom>
          </p:spPr>
        </p:pic>
        <p:pic>
          <p:nvPicPr>
            <p:cNvPr id="10" name="Picture 9"/>
            <p:cNvPicPr preferRelativeResize="0">
              <a:picLocks/>
            </p:cNvPicPr>
            <p:nvPr/>
          </p:nvPicPr>
          <p:blipFill rotWithShape="1">
            <a:blip r:embed="rId8">
              <a:extLst>
                <a:ext uri="{28A0092B-C50C-407E-A947-70E740481C1C}">
                  <a14:useLocalDpi xmlns:a14="http://schemas.microsoft.com/office/drawing/2010/main" val="0"/>
                </a:ext>
              </a:extLst>
            </a:blip>
            <a:srcRect l="7197" t="9199" r="9215" b="2139"/>
            <a:stretch/>
          </p:blipFill>
          <p:spPr>
            <a:xfrm>
              <a:off x="11616129" y="22734499"/>
              <a:ext cx="9290304" cy="4754880"/>
            </a:xfrm>
            <a:prstGeom prst="rect">
              <a:avLst/>
            </a:prstGeom>
          </p:spPr>
        </p:pic>
        <p:sp>
          <p:nvSpPr>
            <p:cNvPr id="12" name="TextBox 11"/>
            <p:cNvSpPr txBox="1"/>
            <p:nvPr/>
          </p:nvSpPr>
          <p:spPr>
            <a:xfrm>
              <a:off x="1794161" y="27513899"/>
              <a:ext cx="9305859"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2"/>
                  </a:solidFill>
                </a:rPr>
                <a:t>Figure 1: Graph depicting the minimal detectable activity of a point source in function of the energy with a dose rate limit of 150 nSv/h.</a:t>
              </a:r>
              <a:endParaRPr lang="en-US" sz="2000" dirty="0">
                <a:solidFill>
                  <a:schemeClr val="tx2"/>
                </a:solidFill>
              </a:endParaRPr>
            </a:p>
          </p:txBody>
        </p:sp>
        <p:sp>
          <p:nvSpPr>
            <p:cNvPr id="32" name="TextBox 31"/>
            <p:cNvSpPr txBox="1"/>
            <p:nvPr/>
          </p:nvSpPr>
          <p:spPr>
            <a:xfrm>
              <a:off x="11614313" y="27417381"/>
              <a:ext cx="9173577" cy="101566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2"/>
                  </a:solidFill>
                </a:rPr>
                <a:t>Figure 2: Graph depicting the minimal detectable activity concentration of a surface contamination in function of the energy with a dose rate limit of 150 nSv/h.</a:t>
              </a:r>
              <a:endParaRPr lang="en-US" sz="2000" dirty="0">
                <a:solidFill>
                  <a:schemeClr val="tx2"/>
                </a:solidFill>
              </a:endParaRPr>
            </a:p>
          </p:txBody>
        </p:sp>
        <p:sp>
          <p:nvSpPr>
            <p:cNvPr id="36" name="TextBox 35"/>
            <p:cNvSpPr txBox="1"/>
            <p:nvPr/>
          </p:nvSpPr>
          <p:spPr>
            <a:xfrm>
              <a:off x="21421920" y="27754960"/>
              <a:ext cx="707354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2"/>
                  </a:solidFill>
                </a:rPr>
                <a:t>Figure 3: Point Spread Function of a 1 GBq Cs-137 point source at a height of 10 m.</a:t>
              </a:r>
              <a:endParaRPr lang="en-US" sz="2000" dirty="0">
                <a:solidFill>
                  <a:schemeClr val="tx2"/>
                </a:solidFill>
              </a:endParaRPr>
            </a:p>
          </p:txBody>
        </p:sp>
        <p:pic>
          <p:nvPicPr>
            <p:cNvPr id="5" name="Picture 4"/>
            <p:cNvPicPr>
              <a:picLocks noChangeAspect="1"/>
            </p:cNvPicPr>
            <p:nvPr/>
          </p:nvPicPr>
          <p:blipFill rotWithShape="1">
            <a:blip r:embed="rId9">
              <a:extLst>
                <a:ext uri="{28A0092B-C50C-407E-A947-70E740481C1C}">
                  <a14:useLocalDpi xmlns:a14="http://schemas.microsoft.com/office/drawing/2010/main" val="0"/>
                </a:ext>
              </a:extLst>
            </a:blip>
            <a:srcRect t="11112" r="8072"/>
            <a:stretch/>
          </p:blipFill>
          <p:spPr>
            <a:xfrm>
              <a:off x="21456576" y="22791543"/>
              <a:ext cx="6921245" cy="4963417"/>
            </a:xfrm>
            <a:prstGeom prst="rect">
              <a:avLst/>
            </a:prstGeom>
          </p:spPr>
        </p:pic>
      </p:gr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460134" y="17458642"/>
            <a:ext cx="7038890" cy="4692593"/>
          </a:xfrm>
          <a:prstGeom prst="rect">
            <a:avLst/>
          </a:prstGeom>
        </p:spPr>
      </p:pic>
      <p:sp>
        <p:nvSpPr>
          <p:cNvPr id="11" name="TextBox 10"/>
          <p:cNvSpPr txBox="1"/>
          <p:nvPr/>
        </p:nvSpPr>
        <p:spPr>
          <a:xfrm>
            <a:off x="1191419" y="36926612"/>
            <a:ext cx="27681237" cy="2807820"/>
          </a:xfrm>
          <a:prstGeom prst="rect">
            <a:avLst/>
          </a:prstGeom>
          <a:noFill/>
        </p:spPr>
        <p:txBody>
          <a:bodyPr wrap="square" rtlCol="0">
            <a:spAutoFit/>
          </a:bodyPr>
          <a:lstStyle/>
          <a:p>
            <a:pPr marL="406400" marR="0" indent="-406400" algn="l">
              <a:lnSpc>
                <a:spcPct val="107000"/>
              </a:lnSpc>
              <a:spcBef>
                <a:spcPts val="0"/>
              </a:spcBef>
              <a:spcAft>
                <a:spcPts val="800"/>
              </a:spcAft>
            </a:pPr>
            <a:r>
              <a:rPr lang="en-US" sz="2800" dirty="0" smtClean="0">
                <a:latin typeface="Calibri" panose="020F0502020204030204" pitchFamily="34" charset="0"/>
                <a:ea typeface="Calibri" panose="020F0502020204030204" pitchFamily="34" charset="0"/>
                <a:cs typeface="Calibri" panose="020F0502020204030204" pitchFamily="34" charset="0"/>
              </a:rPr>
              <a:t>[1]	</a:t>
            </a:r>
            <a:r>
              <a:rPr lang="en-US" sz="2800" dirty="0">
                <a:latin typeface="Calibri" panose="020F0502020204030204" pitchFamily="34" charset="0"/>
                <a:ea typeface="Calibri" panose="020F0502020204030204" pitchFamily="34" charset="0"/>
                <a:cs typeface="Calibri" panose="020F0502020204030204" pitchFamily="34" charset="0"/>
              </a:rPr>
              <a:t>	</a:t>
            </a:r>
            <a:r>
              <a:rPr lang="en-US" sz="2800" dirty="0" smtClean="0">
                <a:latin typeface="Calibri" panose="020F0502020204030204" pitchFamily="34" charset="0"/>
                <a:ea typeface="Calibri" panose="020F0502020204030204" pitchFamily="34" charset="0"/>
                <a:cs typeface="Calibri" panose="020F0502020204030204" pitchFamily="34" charset="0"/>
              </a:rPr>
              <a:t>K</a:t>
            </a:r>
            <a:r>
              <a:rPr lang="en-US" sz="2800" dirty="0">
                <a:latin typeface="Calibri" panose="020F0502020204030204" pitchFamily="34" charset="0"/>
                <a:ea typeface="Calibri" panose="020F0502020204030204" pitchFamily="34" charset="0"/>
                <a:cs typeface="Calibri" panose="020F0502020204030204" pitchFamily="34" charset="0"/>
              </a:rPr>
              <a:t>. </a:t>
            </a:r>
            <a:r>
              <a:rPr lang="en-US" sz="2800" dirty="0" err="1">
                <a:latin typeface="Calibri" panose="020F0502020204030204" pitchFamily="34" charset="0"/>
                <a:ea typeface="Calibri" panose="020F0502020204030204" pitchFamily="34" charset="0"/>
                <a:cs typeface="Calibri" panose="020F0502020204030204" pitchFamily="34" charset="0"/>
              </a:rPr>
              <a:t>Kenis</a:t>
            </a:r>
            <a:r>
              <a:rPr lang="en-US" sz="2800" dirty="0">
                <a:latin typeface="Calibri" panose="020F0502020204030204" pitchFamily="34" charset="0"/>
                <a:ea typeface="Calibri" panose="020F0502020204030204" pitchFamily="34" charset="0"/>
                <a:cs typeface="Calibri" panose="020F0502020204030204" pitchFamily="34" charset="0"/>
              </a:rPr>
              <a:t>, L. </a:t>
            </a:r>
            <a:r>
              <a:rPr lang="en-US" sz="2800" dirty="0" err="1">
                <a:latin typeface="Calibri" panose="020F0502020204030204" pitchFamily="34" charset="0"/>
                <a:ea typeface="Calibri" panose="020F0502020204030204" pitchFamily="34" charset="0"/>
                <a:cs typeface="Calibri" panose="020F0502020204030204" pitchFamily="34" charset="0"/>
              </a:rPr>
              <a:t>Vervecken</a:t>
            </a:r>
            <a:r>
              <a:rPr lang="en-US" sz="2800" dirty="0">
                <a:latin typeface="Calibri" panose="020F0502020204030204" pitchFamily="34" charset="0"/>
                <a:ea typeface="Calibri" panose="020F0502020204030204" pitchFamily="34" charset="0"/>
                <a:cs typeface="Calibri" panose="020F0502020204030204" pitchFamily="34" charset="0"/>
              </a:rPr>
              <a:t>, and J. Camps, </a:t>
            </a:r>
            <a:r>
              <a:rPr lang="en-US" sz="2800" dirty="0" smtClean="0">
                <a:latin typeface="Calibri" panose="020F0502020204030204" pitchFamily="34" charset="0"/>
                <a:ea typeface="Calibri" panose="020F0502020204030204" pitchFamily="34" charset="0"/>
                <a:cs typeface="Calibri" panose="020F0502020204030204" pitchFamily="34" charset="0"/>
              </a:rPr>
              <a:t>“Gamma </a:t>
            </a:r>
            <a:r>
              <a:rPr lang="en-US" sz="2800" dirty="0">
                <a:latin typeface="Calibri" panose="020F0502020204030204" pitchFamily="34" charset="0"/>
                <a:ea typeface="Calibri" panose="020F0502020204030204" pitchFamily="34" charset="0"/>
                <a:cs typeface="Calibri" panose="020F0502020204030204" pitchFamily="34" charset="0"/>
              </a:rPr>
              <a:t>dose assessment </a:t>
            </a:r>
            <a:r>
              <a:rPr lang="en-US" sz="2800" dirty="0" smtClean="0">
                <a:latin typeface="Calibri" panose="020F0502020204030204" pitchFamily="34" charset="0"/>
                <a:ea typeface="Calibri" panose="020F0502020204030204" pitchFamily="34" charset="0"/>
                <a:cs typeface="Calibri" panose="020F0502020204030204" pitchFamily="34" charset="0"/>
              </a:rPr>
              <a:t>in near-range </a:t>
            </a:r>
            <a:r>
              <a:rPr lang="en-US" sz="2800" dirty="0">
                <a:latin typeface="Calibri" panose="020F0502020204030204" pitchFamily="34" charset="0"/>
                <a:ea typeface="Calibri" panose="020F0502020204030204" pitchFamily="34" charset="0"/>
                <a:cs typeface="Calibri" panose="020F0502020204030204" pitchFamily="34" charset="0"/>
              </a:rPr>
              <a:t>atmospheric dispersion </a:t>
            </a:r>
            <a:r>
              <a:rPr lang="en-US" sz="2800" dirty="0" smtClean="0">
                <a:latin typeface="Calibri" panose="020F0502020204030204" pitchFamily="34" charset="0"/>
                <a:ea typeface="Calibri" panose="020F0502020204030204" pitchFamily="34" charset="0"/>
                <a:cs typeface="Calibri" panose="020F0502020204030204" pitchFamily="34" charset="0"/>
              </a:rPr>
              <a:t>simulations." </a:t>
            </a:r>
            <a:r>
              <a:rPr lang="en-US" sz="2800" dirty="0">
                <a:latin typeface="Calibri" panose="020F0502020204030204" pitchFamily="34" charset="0"/>
                <a:ea typeface="Calibri" panose="020F0502020204030204" pitchFamily="34" charset="0"/>
                <a:cs typeface="Calibri" panose="020F0502020204030204" pitchFamily="34" charset="0"/>
              </a:rPr>
              <a:t>SCK-CEN, Mol, </a:t>
            </a:r>
            <a:r>
              <a:rPr lang="en-US" sz="2800" dirty="0" smtClean="0">
                <a:latin typeface="Calibri" panose="020F0502020204030204" pitchFamily="34" charset="0"/>
                <a:ea typeface="Calibri" panose="020F0502020204030204" pitchFamily="34" charset="0"/>
                <a:cs typeface="Calibri" panose="020F0502020204030204" pitchFamily="34" charset="0"/>
              </a:rPr>
              <a:t>Belgium</a:t>
            </a:r>
            <a:r>
              <a:rPr lang="en-US" sz="2800" dirty="0">
                <a:latin typeface="Calibri" panose="020F0502020204030204" pitchFamily="34" charset="0"/>
                <a:ea typeface="Calibri" panose="020F0502020204030204" pitchFamily="34" charset="0"/>
                <a:cs typeface="Calibri" panose="020F0502020204030204" pitchFamily="34" charset="0"/>
              </a:rPr>
              <a:t>, Tech. Rep. ER-242, 2013. </a:t>
            </a:r>
            <a:endParaRPr lang="en-US" sz="2800" dirty="0" smtClean="0">
              <a:latin typeface="Calibri" panose="020F0502020204030204" pitchFamily="34" charset="0"/>
              <a:ea typeface="Calibri" panose="020F0502020204030204" pitchFamily="34" charset="0"/>
              <a:cs typeface="Calibri" panose="020F0502020204030204" pitchFamily="34" charset="0"/>
            </a:endParaRPr>
          </a:p>
          <a:p>
            <a:pPr marL="406400" indent="-406400" algn="l">
              <a:lnSpc>
                <a:spcPct val="107000"/>
              </a:lnSpc>
              <a:spcBef>
                <a:spcPts val="0"/>
              </a:spcBef>
              <a:spcAft>
                <a:spcPts val="800"/>
              </a:spcAft>
            </a:pPr>
            <a:r>
              <a:rPr lang="en-US" sz="2800" dirty="0" smtClean="0">
                <a:latin typeface="Calibri" panose="020F0502020204030204" pitchFamily="34" charset="0"/>
                <a:ea typeface="Calibri" panose="020F0502020204030204" pitchFamily="34" charset="0"/>
                <a:cs typeface="Calibri" panose="020F0502020204030204" pitchFamily="34" charset="0"/>
              </a:rPr>
              <a:t>[2]		ICRP, 1996. Conversion Coefficients for use in Radiological Protection against External Radiation. ICRP Publication 74. Ann. ICRP 26 (3-4).</a:t>
            </a:r>
            <a:r>
              <a:rPr lang="en-US" sz="2800" dirty="0">
                <a:latin typeface="Calibri" panose="020F0502020204030204" pitchFamily="34" charset="0"/>
                <a:ea typeface="Calibri" panose="020F0502020204030204" pitchFamily="34" charset="0"/>
                <a:cs typeface="Calibri" panose="020F0502020204030204" pitchFamily="34" charset="0"/>
              </a:rPr>
              <a:t> </a:t>
            </a:r>
            <a:endParaRPr lang="en-US" sz="2800" dirty="0" smtClean="0">
              <a:latin typeface="Calibri" panose="020F0502020204030204" pitchFamily="34" charset="0"/>
              <a:ea typeface="Calibri" panose="020F0502020204030204" pitchFamily="34" charset="0"/>
              <a:cs typeface="Calibri" panose="020F0502020204030204" pitchFamily="34" charset="0"/>
            </a:endParaRPr>
          </a:p>
          <a:p>
            <a:pPr marL="406400" indent="-406400" algn="l">
              <a:lnSpc>
                <a:spcPct val="107000"/>
              </a:lnSpc>
              <a:spcBef>
                <a:spcPts val="0"/>
              </a:spcBef>
              <a:spcAft>
                <a:spcPts val="800"/>
              </a:spcAft>
            </a:pPr>
            <a:r>
              <a:rPr lang="en-US" sz="2800" dirty="0" smtClean="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Calibri" panose="020F0502020204030204" pitchFamily="34" charset="0"/>
              </a:rPr>
              <a:t>3]		Nucleonica, “App Portal.” [Online]. Available: https://nucleonica.com/Application/AppPortal.aspx. [Accessed: 18-Jan-2019</a:t>
            </a:r>
            <a:r>
              <a:rPr lang="en-US" sz="2800" dirty="0" smtClean="0">
                <a:latin typeface="Calibri" panose="020F0502020204030204" pitchFamily="34" charset="0"/>
                <a:ea typeface="Calibri" panose="020F0502020204030204" pitchFamily="34" charset="0"/>
                <a:cs typeface="Calibri" panose="020F0502020204030204" pitchFamily="34" charset="0"/>
              </a:rPr>
              <a:t>].</a:t>
            </a:r>
          </a:p>
          <a:p>
            <a:pPr marL="406400" marR="0" indent="-406400" algn="l">
              <a:lnSpc>
                <a:spcPct val="107000"/>
              </a:lnSpc>
              <a:spcBef>
                <a:spcPts val="0"/>
              </a:spcBef>
              <a:spcAft>
                <a:spcPts val="800"/>
              </a:spcAft>
            </a:pPr>
            <a:r>
              <a:rPr lang="en-US" sz="2800" dirty="0" smtClean="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Calibri" panose="020F0502020204030204" pitchFamily="34" charset="0"/>
              </a:rPr>
              <a:t>4</a:t>
            </a:r>
            <a:r>
              <a:rPr lang="en-US" sz="2800" dirty="0" smtClean="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Calibri" panose="020F0502020204030204" pitchFamily="34" charset="0"/>
              </a:rPr>
              <a:t>		</a:t>
            </a:r>
            <a:r>
              <a:rPr lang="en-US" sz="2800" dirty="0" err="1">
                <a:latin typeface="Calibri" panose="020F0502020204030204" pitchFamily="34" charset="0"/>
                <a:ea typeface="Calibri" panose="020F0502020204030204" pitchFamily="34" charset="0"/>
                <a:cs typeface="Calibri" panose="020F0502020204030204" pitchFamily="34" charset="0"/>
              </a:rPr>
              <a:t>Laboratoire</a:t>
            </a:r>
            <a:r>
              <a:rPr lang="en-US" sz="2800" dirty="0">
                <a:latin typeface="Calibri" panose="020F0502020204030204" pitchFamily="34" charset="0"/>
                <a:ea typeface="Calibri" panose="020F0502020204030204" pitchFamily="34" charset="0"/>
                <a:cs typeface="Calibri" panose="020F0502020204030204" pitchFamily="34" charset="0"/>
              </a:rPr>
              <a:t> National Henri Becquerel, </a:t>
            </a:r>
            <a:r>
              <a:rPr lang="en-US" sz="2800" dirty="0" smtClean="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Calibri" panose="020F0502020204030204" pitchFamily="34" charset="0"/>
              </a:rPr>
              <a:t>Lara Application – </a:t>
            </a:r>
            <a:r>
              <a:rPr lang="en-US" sz="2800" dirty="0" err="1">
                <a:latin typeface="Calibri" panose="020F0502020204030204" pitchFamily="34" charset="0"/>
                <a:ea typeface="Calibri" panose="020F0502020204030204" pitchFamily="34" charset="0"/>
                <a:cs typeface="Calibri" panose="020F0502020204030204" pitchFamily="34" charset="0"/>
              </a:rPr>
              <a:t>Laboratoire</a:t>
            </a:r>
            <a:r>
              <a:rPr lang="en-US" sz="2800" dirty="0">
                <a:latin typeface="Calibri" panose="020F0502020204030204" pitchFamily="34" charset="0"/>
                <a:ea typeface="Calibri" panose="020F0502020204030204" pitchFamily="34" charset="0"/>
                <a:cs typeface="Calibri" panose="020F0502020204030204" pitchFamily="34" charset="0"/>
              </a:rPr>
              <a:t> National Henri Becquerel,” 2017. [Online]. Available: http://www.lnhb.fr/nuclear-data/module-lara/. </a:t>
            </a:r>
          </a:p>
          <a:p>
            <a:pPr marL="406400" indent="-406400" algn="l">
              <a:lnSpc>
                <a:spcPct val="107000"/>
              </a:lnSpc>
              <a:spcBef>
                <a:spcPts val="0"/>
              </a:spcBef>
              <a:spcAft>
                <a:spcPts val="800"/>
              </a:spcAft>
            </a:pPr>
            <a:r>
              <a:rPr lang="en-US" sz="2800" dirty="0" smtClean="0">
                <a:latin typeface="Calibri" panose="020F0502020204030204" pitchFamily="34" charset="0"/>
                <a:ea typeface="Calibri" panose="020F0502020204030204" pitchFamily="34" charset="0"/>
                <a:cs typeface="Calibri" panose="020F0502020204030204" pitchFamily="34" charset="0"/>
              </a:rPr>
              <a:t>[5]</a:t>
            </a:r>
            <a:r>
              <a:rPr lang="en-US" sz="2800" dirty="0">
                <a:latin typeface="Calibri" panose="020F0502020204030204" pitchFamily="34" charset="0"/>
                <a:ea typeface="Calibri" panose="020F0502020204030204" pitchFamily="34" charset="0"/>
                <a:cs typeface="Calibri" panose="020F0502020204030204" pitchFamily="34" charset="0"/>
              </a:rPr>
              <a:t>		American Nuclear Society, “gamma-ray attenuation coefficients and buildup factors for engineering materials,” 1991</a:t>
            </a:r>
            <a:r>
              <a:rPr lang="en-US" sz="2800" dirty="0" smtClean="0">
                <a:latin typeface="Calibri" panose="020F0502020204030204" pitchFamily="34" charset="0"/>
                <a:ea typeface="Calibri" panose="020F0502020204030204" pitchFamily="34" charset="0"/>
                <a:cs typeface="Calibri" panose="020F0502020204030204" pitchFamily="34"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6" name="TextBox 55"/>
          <p:cNvSpPr txBox="1"/>
          <p:nvPr/>
        </p:nvSpPr>
        <p:spPr>
          <a:xfrm>
            <a:off x="21460134" y="22263441"/>
            <a:ext cx="703889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2"/>
                </a:solidFill>
              </a:rPr>
              <a:t>Figure 4: Drone with GM-tube available at the SCK•CEN for dose rate measurements.</a:t>
            </a:r>
            <a:endParaRPr lang="en-US" sz="2000" dirty="0">
              <a:solidFill>
                <a:schemeClr val="tx2"/>
              </a:solidFill>
            </a:endParaRPr>
          </a:p>
        </p:txBody>
      </p:sp>
      <p:pic>
        <p:nvPicPr>
          <p:cNvPr id="484" name="Picture 48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716307" y="13442345"/>
            <a:ext cx="8511665" cy="120763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SCK•CEN">
      <a:dk1>
        <a:srgbClr val="000000"/>
      </a:dk1>
      <a:lt1>
        <a:srgbClr val="7F7F7F"/>
      </a:lt1>
      <a:dk2>
        <a:srgbClr val="FFFFFF"/>
      </a:dk2>
      <a:lt2>
        <a:srgbClr val="FFFFFF"/>
      </a:lt2>
      <a:accent1>
        <a:srgbClr val="00517E"/>
      </a:accent1>
      <a:accent2>
        <a:srgbClr val="007DC3"/>
      </a:accent2>
      <a:accent3>
        <a:srgbClr val="0DA9FF"/>
      </a:accent3>
      <a:accent4>
        <a:srgbClr val="69C9FF"/>
      </a:accent4>
      <a:accent5>
        <a:srgbClr val="ABE1FF"/>
      </a:accent5>
      <a:accent6>
        <a:srgbClr val="D9F1FF"/>
      </a:accent6>
      <a:hlink>
        <a:srgbClr val="007DC3"/>
      </a:hlink>
      <a:folHlink>
        <a:srgbClr val="69C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sng" algn="ctr">
          <a:solidFill>
            <a:srgbClr val="0066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8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76200" cap="flat" cmpd="sng" algn="ctr">
          <a:solidFill>
            <a:srgbClr val="0066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175125" rtl="0" eaLnBrk="1" fontAlgn="base" latinLnBrk="0" hangingPunct="1">
          <a:lnSpc>
            <a:spcPct val="100000"/>
          </a:lnSpc>
          <a:spcBef>
            <a:spcPct val="0"/>
          </a:spcBef>
          <a:spcAft>
            <a:spcPct val="0"/>
          </a:spcAft>
          <a:buClrTx/>
          <a:buSzTx/>
          <a:buFontTx/>
          <a:buNone/>
          <a:tabLst/>
          <a:defRPr kumimoji="0" lang="en-US" sz="8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posterA0 template portrait</Template>
  <TotalTime>2764</TotalTime>
  <Words>916</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Cambria Math</vt:lpstr>
      <vt:lpstr>Segoe UI</vt:lpstr>
      <vt:lpstr>Times New Roman</vt:lpstr>
      <vt:lpstr>Wingdings</vt:lpstr>
      <vt:lpstr>Default Design</vt:lpstr>
      <vt:lpstr>PowerPoint Presentation</vt:lpstr>
    </vt:vector>
  </TitlesOfParts>
  <Company>SCK-CEN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Geelen Stef</dc:creator>
  <cp:lastModifiedBy>Geelen Stef</cp:lastModifiedBy>
  <cp:revision>73</cp:revision>
  <cp:lastPrinted>2012-06-14T10:13:29Z</cp:lastPrinted>
  <dcterms:created xsi:type="dcterms:W3CDTF">2019-02-21T09:41:32Z</dcterms:created>
  <dcterms:modified xsi:type="dcterms:W3CDTF">2019-12-12T12:19:04Z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ies>
</file>