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0" r:id="rId1"/>
  </p:sldMasterIdLst>
  <p:notesMasterIdLst>
    <p:notesMasterId r:id="rId14"/>
  </p:notesMasterIdLst>
  <p:handoutMasterIdLst>
    <p:handoutMasterId r:id="rId15"/>
  </p:handoutMasterIdLst>
  <p:sldIdLst>
    <p:sldId id="325" r:id="rId2"/>
    <p:sldId id="354" r:id="rId3"/>
    <p:sldId id="349" r:id="rId4"/>
    <p:sldId id="355" r:id="rId5"/>
    <p:sldId id="364" r:id="rId6"/>
    <p:sldId id="356" r:id="rId7"/>
    <p:sldId id="357" r:id="rId8"/>
    <p:sldId id="359" r:id="rId9"/>
    <p:sldId id="360" r:id="rId10"/>
    <p:sldId id="361" r:id="rId11"/>
    <p:sldId id="362" r:id="rId12"/>
    <p:sldId id="340" r:id="rId13"/>
  </p:sldIdLst>
  <p:sldSz cx="9144000" cy="6858000" type="screen4x3"/>
  <p:notesSz cx="6797675" cy="992663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8FCD"/>
    <a:srgbClr val="BFD730"/>
    <a:srgbClr val="FFFFFF"/>
    <a:srgbClr val="007DC3"/>
    <a:srgbClr val="5C81CE"/>
    <a:srgbClr val="9578F2"/>
    <a:srgbClr val="00FFCC"/>
    <a:srgbClr val="F9FDDB"/>
    <a:srgbClr val="CC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80467" autoAdjust="0"/>
  </p:normalViewPr>
  <p:slideViewPr>
    <p:cSldViewPr snapToGrid="0">
      <p:cViewPr varScale="1">
        <p:scale>
          <a:sx n="70" d="100"/>
          <a:sy n="70" d="100"/>
        </p:scale>
        <p:origin x="1805" y="38"/>
      </p:cViewPr>
      <p:guideLst>
        <p:guide orient="horz" pos="2160"/>
        <p:guide pos="2880"/>
      </p:guideLst>
    </p:cSldViewPr>
  </p:slideViewPr>
  <p:notesTextViewPr>
    <p:cViewPr>
      <p:scale>
        <a:sx n="3" d="2"/>
        <a:sy n="3" d="2"/>
      </p:scale>
      <p:origin x="0" y="0"/>
    </p:cViewPr>
  </p:notesTextViewPr>
  <p:notesViewPr>
    <p:cSldViewPr snapToGrid="0">
      <p:cViewPr>
        <p:scale>
          <a:sx n="140" d="100"/>
          <a:sy n="140" d="100"/>
        </p:scale>
        <p:origin x="-1764" y="413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6982" y="9442130"/>
            <a:ext cx="184842" cy="3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95" tIns="45747" rIns="91495" bIns="45747">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3188">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eaLnBrk="0" fontAlgn="base" hangingPunct="0">
              <a:spcBef>
                <a:spcPct val="0"/>
              </a:spcBef>
              <a:spcAft>
                <a:spcPct val="0"/>
              </a:spcAft>
              <a:defRPr sz="2400">
                <a:solidFill>
                  <a:schemeClr val="tx1"/>
                </a:solidFill>
                <a:latin typeface="Times New Roman" pitchFamily="18" charset="0"/>
              </a:defRPr>
            </a:lvl6pPr>
            <a:lvl7pPr marL="2744788" eaLnBrk="0" fontAlgn="base" hangingPunct="0">
              <a:spcBef>
                <a:spcPct val="0"/>
              </a:spcBef>
              <a:spcAft>
                <a:spcPct val="0"/>
              </a:spcAft>
              <a:defRPr sz="2400">
                <a:solidFill>
                  <a:schemeClr val="tx1"/>
                </a:solidFill>
                <a:latin typeface="Times New Roman" pitchFamily="18" charset="0"/>
              </a:defRPr>
            </a:lvl7pPr>
            <a:lvl8pPr marL="3201988" eaLnBrk="0" fontAlgn="base" hangingPunct="0">
              <a:spcBef>
                <a:spcPct val="0"/>
              </a:spcBef>
              <a:spcAft>
                <a:spcPct val="0"/>
              </a:spcAft>
              <a:defRPr sz="2400">
                <a:solidFill>
                  <a:schemeClr val="tx1"/>
                </a:solidFill>
                <a:latin typeface="Times New Roman" pitchFamily="18" charset="0"/>
              </a:defRPr>
            </a:lvl8pPr>
            <a:lvl9pPr marL="3659188" eaLnBrk="0" fontAlgn="base" hangingPunct="0">
              <a:spcBef>
                <a:spcPct val="0"/>
              </a:spcBef>
              <a:spcAft>
                <a:spcPct val="0"/>
              </a:spcAft>
              <a:defRPr sz="2400">
                <a:solidFill>
                  <a:schemeClr val="tx1"/>
                </a:solidFill>
                <a:latin typeface="Times New Roman" pitchFamily="18" charset="0"/>
              </a:defRPr>
            </a:lvl9pPr>
          </a:lstStyle>
          <a:p>
            <a:pPr>
              <a:defRPr/>
            </a:pPr>
            <a:endParaRPr lang="en-GB" sz="1400" smtClean="0">
              <a:latin typeface="Arial" charset="0"/>
            </a:endParaRPr>
          </a:p>
        </p:txBody>
      </p:sp>
      <p:sp>
        <p:nvSpPr>
          <p:cNvPr id="4" name="Text Box 2"/>
          <p:cNvSpPr txBox="1">
            <a:spLocks noChangeArrowheads="1"/>
          </p:cNvSpPr>
          <p:nvPr/>
        </p:nvSpPr>
        <p:spPr bwMode="auto">
          <a:xfrm>
            <a:off x="1124744" y="9149714"/>
            <a:ext cx="4623030" cy="40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65313" rIns="0" bIns="65313">
            <a:spAutoFit/>
          </a:bodyPr>
          <a:lstStyle>
            <a:lvl1pPr>
              <a:tabLst>
                <a:tab pos="9139238" algn="r"/>
              </a:tabLst>
              <a:defRPr sz="2200">
                <a:solidFill>
                  <a:schemeClr val="tx1"/>
                </a:solidFill>
                <a:latin typeface="Arial" pitchFamily="34" charset="0"/>
              </a:defRPr>
            </a:lvl1pPr>
            <a:lvl2pPr marL="742950" indent="-285750">
              <a:tabLst>
                <a:tab pos="9139238" algn="r"/>
              </a:tabLst>
              <a:defRPr sz="2200">
                <a:solidFill>
                  <a:schemeClr val="tx1"/>
                </a:solidFill>
                <a:latin typeface="Arial" pitchFamily="34" charset="0"/>
              </a:defRPr>
            </a:lvl2pPr>
            <a:lvl3pPr marL="1143000" indent="-228600">
              <a:tabLst>
                <a:tab pos="9139238" algn="r"/>
              </a:tabLst>
              <a:defRPr sz="2200">
                <a:solidFill>
                  <a:schemeClr val="tx1"/>
                </a:solidFill>
                <a:latin typeface="Arial" pitchFamily="34" charset="0"/>
              </a:defRPr>
            </a:lvl3pPr>
            <a:lvl4pPr marL="1600200" indent="-228600">
              <a:tabLst>
                <a:tab pos="9139238" algn="r"/>
              </a:tabLst>
              <a:defRPr sz="2200">
                <a:solidFill>
                  <a:schemeClr val="tx1"/>
                </a:solidFill>
                <a:latin typeface="Arial" pitchFamily="34" charset="0"/>
              </a:defRPr>
            </a:lvl4pPr>
            <a:lvl5pPr marL="2057400" indent="-228600">
              <a:tabLst>
                <a:tab pos="9139238" algn="r"/>
              </a:tabLst>
              <a:defRPr sz="2200">
                <a:solidFill>
                  <a:schemeClr val="tx1"/>
                </a:solidFill>
                <a:latin typeface="Arial" pitchFamily="34" charset="0"/>
              </a:defRPr>
            </a:lvl5pPr>
            <a:lvl6pPr marL="2514600" indent="-228600" eaLnBrk="0" fontAlgn="base" hangingPunct="0">
              <a:spcBef>
                <a:spcPct val="0"/>
              </a:spcBef>
              <a:spcAft>
                <a:spcPct val="0"/>
              </a:spcAft>
              <a:tabLst>
                <a:tab pos="9139238" algn="r"/>
              </a:tabLst>
              <a:defRPr sz="2200">
                <a:solidFill>
                  <a:schemeClr val="tx1"/>
                </a:solidFill>
                <a:latin typeface="Arial" pitchFamily="34" charset="0"/>
              </a:defRPr>
            </a:lvl6pPr>
            <a:lvl7pPr marL="2971800" indent="-228600" eaLnBrk="0" fontAlgn="base" hangingPunct="0">
              <a:spcBef>
                <a:spcPct val="0"/>
              </a:spcBef>
              <a:spcAft>
                <a:spcPct val="0"/>
              </a:spcAft>
              <a:tabLst>
                <a:tab pos="9139238" algn="r"/>
              </a:tabLst>
              <a:defRPr sz="2200">
                <a:solidFill>
                  <a:schemeClr val="tx1"/>
                </a:solidFill>
                <a:latin typeface="Arial" pitchFamily="34" charset="0"/>
              </a:defRPr>
            </a:lvl7pPr>
            <a:lvl8pPr marL="3429000" indent="-228600" eaLnBrk="0" fontAlgn="base" hangingPunct="0">
              <a:spcBef>
                <a:spcPct val="0"/>
              </a:spcBef>
              <a:spcAft>
                <a:spcPct val="0"/>
              </a:spcAft>
              <a:tabLst>
                <a:tab pos="9139238" algn="r"/>
              </a:tabLst>
              <a:defRPr sz="2200">
                <a:solidFill>
                  <a:schemeClr val="tx1"/>
                </a:solidFill>
                <a:latin typeface="Arial" pitchFamily="34" charset="0"/>
              </a:defRPr>
            </a:lvl8pPr>
            <a:lvl9pPr marL="3886200" indent="-228600" eaLnBrk="0" fontAlgn="base" hangingPunct="0">
              <a:spcBef>
                <a:spcPct val="0"/>
              </a:spcBef>
              <a:spcAft>
                <a:spcPct val="0"/>
              </a:spcAft>
              <a:tabLst>
                <a:tab pos="9139238" algn="r"/>
              </a:tabLst>
              <a:defRPr sz="2200">
                <a:solidFill>
                  <a:schemeClr val="tx1"/>
                </a:solidFill>
                <a:latin typeface="Arial" pitchFamily="34" charset="0"/>
              </a:defRPr>
            </a:lvl9pPr>
          </a:lstStyle>
          <a:p>
            <a:pPr>
              <a:defRPr/>
            </a:pPr>
            <a:r>
              <a:rPr lang="en-US" sz="900" dirty="0">
                <a:latin typeface="Segoe UI" pitchFamily="34" charset="0"/>
                <a:ea typeface="Segoe UI" pitchFamily="34" charset="0"/>
                <a:cs typeface="Segoe UI" pitchFamily="34" charset="0"/>
              </a:rPr>
              <a:t>© </a:t>
            </a:r>
            <a:r>
              <a:rPr lang="en-US" sz="900" dirty="0" err="1">
                <a:latin typeface="Segoe UI" pitchFamily="34" charset="0"/>
                <a:ea typeface="Segoe UI" pitchFamily="34" charset="0"/>
                <a:cs typeface="Segoe UI" pitchFamily="34" charset="0"/>
              </a:rPr>
              <a:t>SCK•CEN’s</a:t>
            </a:r>
            <a:r>
              <a:rPr lang="en-US" sz="900" dirty="0">
                <a:latin typeface="Segoe UI" pitchFamily="34" charset="0"/>
                <a:ea typeface="Segoe UI" pitchFamily="34" charset="0"/>
                <a:cs typeface="Segoe UI" pitchFamily="34" charset="0"/>
              </a:rPr>
              <a:t> Academy for Nuclear Science and Technology	</a:t>
            </a:r>
            <a:fld id="{85EDC313-23C5-468C-A470-ECCB990893C3}" type="slidenum">
              <a:rPr lang="en-US" sz="900">
                <a:latin typeface="Segoe UI" pitchFamily="34" charset="0"/>
                <a:ea typeface="Segoe UI" pitchFamily="34" charset="0"/>
                <a:cs typeface="Segoe UI" pitchFamily="34" charset="0"/>
              </a:rPr>
              <a:pPr>
                <a:defRPr/>
              </a:pPr>
              <a:t>‹#›</a:t>
            </a:fld>
            <a:endParaRPr lang="en-US" sz="900" dirty="0">
              <a:latin typeface="Segoe UI" pitchFamily="34" charset="0"/>
              <a:ea typeface="Segoe UI" pitchFamily="34" charset="0"/>
              <a:cs typeface="Segoe UI" pitchFamily="34" charset="0"/>
            </a:endParaRPr>
          </a:p>
          <a:p>
            <a:pPr>
              <a:defRPr/>
            </a:pPr>
            <a:r>
              <a:rPr lang="en-US" sz="900" dirty="0">
                <a:latin typeface="Segoe UI" pitchFamily="34" charset="0"/>
                <a:ea typeface="Segoe UI" pitchFamily="34" charset="0"/>
                <a:cs typeface="Segoe UI" pitchFamily="34" charset="0"/>
              </a:rPr>
              <a:t>       	</a:t>
            </a:r>
          </a:p>
        </p:txBody>
      </p:sp>
      <p:sp>
        <p:nvSpPr>
          <p:cNvPr id="5" name="Text Box 3"/>
          <p:cNvSpPr txBox="1">
            <a:spLocks noChangeArrowheads="1"/>
          </p:cNvSpPr>
          <p:nvPr/>
        </p:nvSpPr>
        <p:spPr bwMode="auto">
          <a:xfrm>
            <a:off x="1124744" y="203227"/>
            <a:ext cx="4704107" cy="40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63121" rIns="0" bIns="63121">
            <a:spAutoFit/>
          </a:bodyPr>
          <a:lstStyle>
            <a:lvl1pPr>
              <a:tabLst>
                <a:tab pos="5197475" algn="r"/>
                <a:tab pos="5305425" algn="r"/>
              </a:tabLst>
              <a:defRPr sz="2400">
                <a:solidFill>
                  <a:schemeClr val="tx1"/>
                </a:solidFill>
                <a:latin typeface="Gill Sans" pitchFamily="34" charset="0"/>
              </a:defRPr>
            </a:lvl1pPr>
            <a:lvl2pPr marL="742950" indent="-285750">
              <a:tabLst>
                <a:tab pos="5197475" algn="r"/>
                <a:tab pos="5305425" algn="r"/>
              </a:tabLst>
              <a:defRPr sz="2400">
                <a:solidFill>
                  <a:schemeClr val="tx1"/>
                </a:solidFill>
                <a:latin typeface="Gill Sans" pitchFamily="34" charset="0"/>
              </a:defRPr>
            </a:lvl2pPr>
            <a:lvl3pPr marL="1143000" indent="-228600">
              <a:tabLst>
                <a:tab pos="5197475" algn="r"/>
                <a:tab pos="5305425" algn="r"/>
              </a:tabLst>
              <a:defRPr sz="2400">
                <a:solidFill>
                  <a:schemeClr val="tx1"/>
                </a:solidFill>
                <a:latin typeface="Gill Sans" pitchFamily="34" charset="0"/>
              </a:defRPr>
            </a:lvl3pPr>
            <a:lvl4pPr marL="1600200" indent="-228600">
              <a:tabLst>
                <a:tab pos="5197475" algn="r"/>
                <a:tab pos="5305425" algn="r"/>
              </a:tabLst>
              <a:defRPr sz="2400">
                <a:solidFill>
                  <a:schemeClr val="tx1"/>
                </a:solidFill>
                <a:latin typeface="Gill Sans" pitchFamily="34" charset="0"/>
              </a:defRPr>
            </a:lvl4pPr>
            <a:lvl5pPr marL="2057400" indent="-228600">
              <a:tabLst>
                <a:tab pos="5197475" algn="r"/>
                <a:tab pos="5305425" algn="r"/>
              </a:tabLst>
              <a:defRPr sz="2400">
                <a:solidFill>
                  <a:schemeClr val="tx1"/>
                </a:solidFill>
                <a:latin typeface="Gill Sans" pitchFamily="34" charset="0"/>
              </a:defRPr>
            </a:lvl5pPr>
            <a:lvl6pPr marL="2514600" indent="-228600" eaLnBrk="0" fontAlgn="base" hangingPunct="0">
              <a:spcBef>
                <a:spcPct val="0"/>
              </a:spcBef>
              <a:spcAft>
                <a:spcPct val="0"/>
              </a:spcAft>
              <a:tabLst>
                <a:tab pos="5197475" algn="r"/>
                <a:tab pos="5305425" algn="r"/>
              </a:tabLst>
              <a:defRPr sz="2400">
                <a:solidFill>
                  <a:schemeClr val="tx1"/>
                </a:solidFill>
                <a:latin typeface="Gill Sans" pitchFamily="34" charset="0"/>
              </a:defRPr>
            </a:lvl6pPr>
            <a:lvl7pPr marL="2971800" indent="-228600" eaLnBrk="0" fontAlgn="base" hangingPunct="0">
              <a:spcBef>
                <a:spcPct val="0"/>
              </a:spcBef>
              <a:spcAft>
                <a:spcPct val="0"/>
              </a:spcAft>
              <a:tabLst>
                <a:tab pos="5197475" algn="r"/>
                <a:tab pos="5305425" algn="r"/>
              </a:tabLst>
              <a:defRPr sz="2400">
                <a:solidFill>
                  <a:schemeClr val="tx1"/>
                </a:solidFill>
                <a:latin typeface="Gill Sans" pitchFamily="34" charset="0"/>
              </a:defRPr>
            </a:lvl7pPr>
            <a:lvl8pPr marL="3429000" indent="-228600" eaLnBrk="0" fontAlgn="base" hangingPunct="0">
              <a:spcBef>
                <a:spcPct val="0"/>
              </a:spcBef>
              <a:spcAft>
                <a:spcPct val="0"/>
              </a:spcAft>
              <a:tabLst>
                <a:tab pos="5197475" algn="r"/>
                <a:tab pos="5305425" algn="r"/>
              </a:tabLst>
              <a:defRPr sz="2400">
                <a:solidFill>
                  <a:schemeClr val="tx1"/>
                </a:solidFill>
                <a:latin typeface="Gill Sans" pitchFamily="34" charset="0"/>
              </a:defRPr>
            </a:lvl8pPr>
            <a:lvl9pPr marL="3886200" indent="-228600" eaLnBrk="0" fontAlgn="base" hangingPunct="0">
              <a:spcBef>
                <a:spcPct val="0"/>
              </a:spcBef>
              <a:spcAft>
                <a:spcPct val="0"/>
              </a:spcAft>
              <a:tabLst>
                <a:tab pos="5197475" algn="r"/>
                <a:tab pos="5305425" algn="r"/>
              </a:tabLst>
              <a:defRPr sz="2400">
                <a:solidFill>
                  <a:schemeClr val="tx1"/>
                </a:solidFill>
                <a:latin typeface="Gill Sans" pitchFamily="34" charset="0"/>
              </a:defRPr>
            </a:lvl9pPr>
          </a:lstStyle>
          <a:p>
            <a:pPr>
              <a:spcBef>
                <a:spcPts val="0"/>
              </a:spcBef>
              <a:defRPr/>
            </a:pPr>
            <a:r>
              <a:rPr lang="en-US" sz="900" dirty="0" smtClean="0">
                <a:latin typeface="Segoe UI" pitchFamily="34" charset="0"/>
                <a:ea typeface="Segoe UI" pitchFamily="34" charset="0"/>
                <a:cs typeface="Segoe UI" pitchFamily="34" charset="0"/>
              </a:rPr>
              <a:t>Title of the event/training course</a:t>
            </a:r>
            <a:endParaRPr lang="en-US" sz="900" dirty="0">
              <a:latin typeface="Segoe UI" pitchFamily="34" charset="0"/>
              <a:ea typeface="Segoe UI" pitchFamily="34" charset="0"/>
              <a:cs typeface="Segoe UI" pitchFamily="34" charset="0"/>
            </a:endParaRPr>
          </a:p>
          <a:p>
            <a:pPr>
              <a:spcBef>
                <a:spcPts val="0"/>
              </a:spcBef>
              <a:defRPr/>
            </a:pPr>
            <a:r>
              <a:rPr lang="en-US" sz="900" dirty="0" smtClean="0">
                <a:latin typeface="Segoe UI" pitchFamily="34" charset="0"/>
                <a:ea typeface="Segoe UI" pitchFamily="34" charset="0"/>
                <a:cs typeface="Segoe UI" pitchFamily="34" charset="0"/>
              </a:rPr>
              <a:t>Date &amp; venue</a:t>
            </a:r>
            <a:r>
              <a:rPr lang="en-US" sz="900" dirty="0">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25790596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821" y="4745408"/>
            <a:ext cx="4978946" cy="26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26" tIns="45157" rIns="91926" bIns="45157" numCol="1" anchor="t" anchorCtr="0" compatLnSpc="1">
            <a:prstTxWarp prst="textNoShape">
              <a:avLst/>
            </a:prstTxWarp>
            <a:spAutoFit/>
          </a:bodyPr>
          <a:lstStyle/>
          <a:p>
            <a:pPr lvl="0"/>
            <a:endParaRPr lang="en-GB" noProof="0" smtClean="0"/>
          </a:p>
        </p:txBody>
      </p:sp>
      <p:sp>
        <p:nvSpPr>
          <p:cNvPr id="16387" name="Rectangle 3"/>
          <p:cNvSpPr>
            <a:spLocks noGrp="1" noRot="1" noChangeAspect="1" noChangeArrowheads="1" noTextEdit="1"/>
          </p:cNvSpPr>
          <p:nvPr>
            <p:ph type="sldImg" idx="2"/>
          </p:nvPr>
        </p:nvSpPr>
        <p:spPr bwMode="auto">
          <a:xfrm>
            <a:off x="933450" y="755650"/>
            <a:ext cx="4932363" cy="37004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Text Box 10"/>
          <p:cNvSpPr txBox="1">
            <a:spLocks noChangeArrowheads="1"/>
          </p:cNvSpPr>
          <p:nvPr/>
        </p:nvSpPr>
        <p:spPr bwMode="auto">
          <a:xfrm>
            <a:off x="0" y="9458357"/>
            <a:ext cx="6797675" cy="3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800" dirty="0" smtClean="0">
                <a:solidFill>
                  <a:srgbClr val="000000"/>
                </a:solidFill>
                <a:latin typeface="Arial" charset="0"/>
                <a:ea typeface="Times New Roman" pitchFamily="18" charset="0"/>
                <a:cs typeface="Arial" charset="0"/>
              </a:rPr>
              <a:t>Copyright © 2012 - SCK•CEN - This is a copyright protected publication (2012). No part of this publication may be reproduced and/or made public without the express written consent of SCK•CEN.</a:t>
            </a:r>
            <a:r>
              <a:rPr lang="nl-NL" sz="800" dirty="0" smtClean="0">
                <a:solidFill>
                  <a:srgbClr val="000000"/>
                </a:solidFill>
                <a:latin typeface="Arial" charset="0"/>
                <a:ea typeface="Times New Roman" pitchFamily="18" charset="0"/>
                <a:cs typeface="Arial" charset="0"/>
              </a:rPr>
              <a:t> </a:t>
            </a:r>
            <a:endParaRPr lang="en-US" sz="800" dirty="0" smtClean="0">
              <a:solidFill>
                <a:srgbClr val="000000"/>
              </a:solidFill>
              <a:latin typeface="Arial" charset="0"/>
              <a:ea typeface="Times New Roman" pitchFamily="18" charset="0"/>
              <a:cs typeface="Arial" charset="0"/>
            </a:endParaRPr>
          </a:p>
        </p:txBody>
      </p:sp>
    </p:spTree>
    <p:extLst>
      <p:ext uri="{BB962C8B-B14F-4D97-AF65-F5344CB8AC3E}">
        <p14:creationId xmlns:p14="http://schemas.microsoft.com/office/powerpoint/2010/main" val="116289635"/>
      </p:ext>
    </p:extLst>
  </p:cSld>
  <p:clrMap bg1="lt1" tx1="dk1" bg2="lt2" tx2="dk2" accent1="accent1" accent2="accent2" accent3="accent3" accent4="accent4" accent5="accent5" accent6="accent6" hlink="hlink" folHlink="folHlink"/>
  <p:hf hdr="0" ftr="0"/>
  <p:notesStyle>
    <a:lvl1pPr algn="l" defTabSz="762000" rtl="0" eaLnBrk="0" fontAlgn="base" hangingPunct="0">
      <a:spcBef>
        <a:spcPct val="30000"/>
      </a:spcBef>
      <a:spcAft>
        <a:spcPct val="0"/>
      </a:spcAft>
      <a:defRPr sz="1100" kern="1200">
        <a:solidFill>
          <a:schemeClr val="tx1"/>
        </a:solidFill>
        <a:latin typeface="Arial" charset="0"/>
        <a:ea typeface="+mn-ea"/>
        <a:cs typeface="+mn-cs"/>
      </a:defRPr>
    </a:lvl1pPr>
    <a:lvl2pPr marL="742950" indent="-28575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p>
          <a:p>
            <a:r>
              <a:rPr lang="en-US" dirty="0" smtClean="0"/>
              <a:t>Detection and Discrimination of point sources and surface contaminations with</a:t>
            </a:r>
            <a:r>
              <a:rPr lang="en-US" baseline="0" dirty="0" smtClean="0"/>
              <a:t> a drone-borne dose rate detector</a:t>
            </a:r>
          </a:p>
          <a:p>
            <a:r>
              <a:rPr lang="en-US" baseline="0" dirty="0" smtClean="0"/>
              <a:t>First of all, I would like you to imagine that a dirty bomb exploded at the campus at this moment.</a:t>
            </a:r>
          </a:p>
          <a:p>
            <a:r>
              <a:rPr lang="en-US" baseline="0" dirty="0" smtClean="0"/>
              <a:t>I don’t know about you but I would be running now. However, afterwards civil protection will have to clean up debris from this event. This will give multiple people an unnecessary dose when they are looking for sources. My answer to solve this would be:</a:t>
            </a:r>
          </a:p>
        </p:txBody>
      </p:sp>
    </p:spTree>
    <p:extLst>
      <p:ext uri="{BB962C8B-B14F-4D97-AF65-F5344CB8AC3E}">
        <p14:creationId xmlns:p14="http://schemas.microsoft.com/office/powerpoint/2010/main" val="80082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a:t>
            </a:r>
            <a:r>
              <a:rPr lang="en-US" baseline="0" dirty="0" smtClean="0"/>
              <a:t> </a:t>
            </a:r>
          </a:p>
          <a:p>
            <a:r>
              <a:rPr lang="en-US" baseline="0" dirty="0" smtClean="0"/>
              <a:t>Remote controlled </a:t>
            </a:r>
            <a:r>
              <a:rPr lang="en-US" baseline="0" dirty="0" smtClean="0"/>
              <a:t>(no </a:t>
            </a:r>
            <a:r>
              <a:rPr lang="en-US" baseline="0" dirty="0" smtClean="0"/>
              <a:t>personal dose)</a:t>
            </a:r>
          </a:p>
          <a:p>
            <a:r>
              <a:rPr lang="en-US" baseline="0" dirty="0" smtClean="0"/>
              <a:t>Easy to control </a:t>
            </a:r>
            <a:r>
              <a:rPr lang="en-US" baseline="0" dirty="0" smtClean="0"/>
              <a:t>(harder </a:t>
            </a:r>
            <a:r>
              <a:rPr lang="en-US" baseline="0" dirty="0" smtClean="0"/>
              <a:t>as the toys you can buy but still)</a:t>
            </a:r>
          </a:p>
          <a:p>
            <a:r>
              <a:rPr lang="en-US" baseline="0" dirty="0" smtClean="0"/>
              <a:t>They can be deployed fast and scan a relatively large area fast</a:t>
            </a:r>
          </a:p>
          <a:p>
            <a:r>
              <a:rPr lang="en-US" baseline="0" dirty="0" smtClean="0"/>
              <a:t>They are rather small what gives the opportunity to do measurements inside buildings</a:t>
            </a:r>
          </a:p>
          <a:p>
            <a:r>
              <a:rPr lang="en-US" baseline="0" dirty="0" smtClean="0"/>
              <a:t>And the most obvious one: they can fly what gives them the ability to reach difficult places</a:t>
            </a:r>
          </a:p>
        </p:txBody>
      </p:sp>
    </p:spTree>
    <p:extLst>
      <p:ext uri="{BB962C8B-B14F-4D97-AF65-F5344CB8AC3E}">
        <p14:creationId xmlns:p14="http://schemas.microsoft.com/office/powerpoint/2010/main" val="344980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developed a model that calculates the ambient dose rate at the position of a drone.</a:t>
            </a:r>
          </a:p>
          <a:p>
            <a:r>
              <a:rPr lang="en-US" baseline="0" dirty="0" smtClean="0"/>
              <a:t>This is done by calculating the Air Kerma rate and converting it to the Ambient dose rate with conversion factors taken from the ICRP 74.</a:t>
            </a:r>
            <a:endParaRPr lang="en-US" dirty="0"/>
          </a:p>
        </p:txBody>
      </p:sp>
    </p:spTree>
    <p:extLst>
      <p:ext uri="{BB962C8B-B14F-4D97-AF65-F5344CB8AC3E}">
        <p14:creationId xmlns:p14="http://schemas.microsoft.com/office/powerpoint/2010/main" val="392110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Hereafter, I validated my model by </a:t>
            </a:r>
            <a:r>
              <a:rPr lang="en-US" dirty="0" err="1" smtClean="0"/>
              <a:t>monte</a:t>
            </a:r>
            <a:r>
              <a:rPr lang="en-US" dirty="0" smtClean="0"/>
              <a:t> </a:t>
            </a:r>
            <a:r>
              <a:rPr lang="en-US" dirty="0" err="1" smtClean="0"/>
              <a:t>carlo</a:t>
            </a:r>
            <a:r>
              <a:rPr lang="en-US" dirty="0" smtClean="0"/>
              <a:t> simulations done with the </a:t>
            </a:r>
            <a:r>
              <a:rPr lang="en-US" dirty="0" err="1" smtClean="0"/>
              <a:t>monte</a:t>
            </a:r>
            <a:r>
              <a:rPr lang="en-US" dirty="0" smtClean="0"/>
              <a:t> </a:t>
            </a:r>
            <a:r>
              <a:rPr lang="en-US" dirty="0" err="1" smtClean="0"/>
              <a:t>carlo</a:t>
            </a:r>
            <a:r>
              <a:rPr lang="en-US" baseline="0" dirty="0" smtClean="0"/>
              <a:t> code Penelope.</a:t>
            </a:r>
          </a:p>
          <a:p>
            <a:r>
              <a:rPr lang="en-US" baseline="0" dirty="0" smtClean="0"/>
              <a:t>This resulted in a relative difference of less than 6 % for the investigated energies. And a mean relative difference of approximately 4 %.</a:t>
            </a:r>
            <a:endParaRPr lang="en-US" dirty="0"/>
          </a:p>
        </p:txBody>
      </p:sp>
    </p:spTree>
    <p:extLst>
      <p:ext uri="{BB962C8B-B14F-4D97-AF65-F5344CB8AC3E}">
        <p14:creationId xmlns:p14="http://schemas.microsoft.com/office/powerpoint/2010/main" val="222441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validated model I was able to calculate</a:t>
            </a:r>
            <a:r>
              <a:rPr lang="en-US" baseline="0" dirty="0" smtClean="0"/>
              <a:t> the </a:t>
            </a:r>
            <a:r>
              <a:rPr lang="en-US" baseline="0" dirty="0" smtClean="0"/>
              <a:t>minimum </a:t>
            </a:r>
            <a:r>
              <a:rPr lang="en-US" baseline="0" dirty="0" smtClean="0"/>
              <a:t>detectable activity for a dose rate measurement. To do this I us a detection limit of 2 times the background. For Stockholm this would be approximately 220 nSv/h.(FOTO).</a:t>
            </a:r>
          </a:p>
          <a:p>
            <a:r>
              <a:rPr lang="en-US" baseline="0" dirty="0" smtClean="0"/>
              <a:t>I calculated the MDA for a point source and a surface contamination</a:t>
            </a:r>
          </a:p>
          <a:p>
            <a:endParaRPr lang="en-US" dirty="0"/>
          </a:p>
        </p:txBody>
      </p:sp>
    </p:spTree>
    <p:extLst>
      <p:ext uri="{BB962C8B-B14F-4D97-AF65-F5344CB8AC3E}">
        <p14:creationId xmlns:p14="http://schemas.microsoft.com/office/powerpoint/2010/main" val="29898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34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5989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Text Placeholder 12"/>
          <p:cNvSpPr>
            <a:spLocks noGrp="1"/>
          </p:cNvSpPr>
          <p:nvPr>
            <p:ph type="body" sz="quarter" idx="12" hasCustomPrompt="1"/>
          </p:nvPr>
        </p:nvSpPr>
        <p:spPr>
          <a:xfrm>
            <a:off x="436419" y="3345396"/>
            <a:ext cx="8271164" cy="439208"/>
          </a:xfrm>
          <a:prstGeom prst="rect">
            <a:avLst/>
          </a:prstGeom>
        </p:spPr>
        <p:txBody>
          <a:bodyPr/>
          <a:lstStyle>
            <a:lvl1pPr marL="0" marR="0" indent="0" algn="ctr" defTabSz="685800" rtl="0" eaLnBrk="1" fontAlgn="base" latinLnBrk="0" hangingPunct="1">
              <a:lnSpc>
                <a:spcPct val="100000"/>
              </a:lnSpc>
              <a:spcBef>
                <a:spcPct val="20000"/>
              </a:spcBef>
              <a:spcAft>
                <a:spcPct val="0"/>
              </a:spcAft>
              <a:buClr>
                <a:srgbClr val="007DC3"/>
              </a:buClr>
              <a:buSzPct val="100000"/>
              <a:buFont typeface="Wingdings" pitchFamily="2" charset="2"/>
              <a:buNone/>
              <a:tabLst/>
              <a:defRPr sz="2200">
                <a:solidFill>
                  <a:schemeClr val="tx1"/>
                </a:solidFill>
                <a:latin typeface="+mj-lt"/>
              </a:defRPr>
            </a:lvl1pPr>
          </a:lstStyle>
          <a:p>
            <a:pPr algn="ctr" eaLnBrk="1" hangingPunct="1"/>
            <a:r>
              <a:rPr lang="nl-BE" sz="2200" dirty="0" smtClean="0">
                <a:solidFill>
                  <a:schemeClr val="tx1"/>
                </a:solidFill>
                <a:latin typeface="Segoe UI" pitchFamily="34" charset="0"/>
                <a:ea typeface="Segoe UI" pitchFamily="34" charset="0"/>
                <a:cs typeface="Segoe UI" pitchFamily="34" charset="0"/>
              </a:rPr>
              <a:t>Name </a:t>
            </a:r>
            <a:r>
              <a:rPr lang="nl-BE" sz="2200" dirty="0" err="1" smtClean="0">
                <a:solidFill>
                  <a:schemeClr val="tx1"/>
                </a:solidFill>
                <a:latin typeface="Segoe UI" pitchFamily="34" charset="0"/>
                <a:ea typeface="Segoe UI" pitchFamily="34" charset="0"/>
                <a:cs typeface="Segoe UI" pitchFamily="34" charset="0"/>
              </a:rPr>
              <a:t>lecturer</a:t>
            </a:r>
            <a:endParaRPr lang="nl-BE" sz="2200" dirty="0" smtClean="0">
              <a:solidFill>
                <a:schemeClr val="tx1"/>
              </a:solidFill>
              <a:latin typeface="Segoe UI" pitchFamily="34" charset="0"/>
              <a:ea typeface="Segoe UI" pitchFamily="34" charset="0"/>
              <a:cs typeface="Segoe UI" pitchFamily="34" charset="0"/>
            </a:endParaRPr>
          </a:p>
          <a:p>
            <a:pPr algn="ctr" eaLnBrk="1" hangingPunct="1"/>
            <a:endParaRPr lang="nl-BE" sz="2200" dirty="0" smtClean="0">
              <a:solidFill>
                <a:schemeClr val="tx1"/>
              </a:solidFill>
              <a:latin typeface="Segoe UI" pitchFamily="34" charset="0"/>
              <a:ea typeface="Segoe UI" pitchFamily="34" charset="0"/>
              <a:cs typeface="Segoe UI" pitchFamily="34" charset="0"/>
            </a:endParaRPr>
          </a:p>
        </p:txBody>
      </p:sp>
      <p:sp>
        <p:nvSpPr>
          <p:cNvPr id="24" name="Text Placeholder 12"/>
          <p:cNvSpPr>
            <a:spLocks noGrp="1"/>
          </p:cNvSpPr>
          <p:nvPr>
            <p:ph type="body" sz="quarter" idx="13" hasCustomPrompt="1"/>
          </p:nvPr>
        </p:nvSpPr>
        <p:spPr>
          <a:xfrm>
            <a:off x="436419" y="3886201"/>
            <a:ext cx="8271164" cy="439208"/>
          </a:xfrm>
          <a:prstGeom prst="rect">
            <a:avLst/>
          </a:prstGeom>
        </p:spPr>
        <p:txBody>
          <a:bodyPr/>
          <a:lstStyle>
            <a:lvl1pPr marL="0" marR="0" indent="0" algn="ctr" defTabSz="685800" rtl="0" eaLnBrk="1" fontAlgn="base" latinLnBrk="0" hangingPunct="1">
              <a:lnSpc>
                <a:spcPct val="100000"/>
              </a:lnSpc>
              <a:spcBef>
                <a:spcPct val="20000"/>
              </a:spcBef>
              <a:spcAft>
                <a:spcPct val="0"/>
              </a:spcAft>
              <a:buClr>
                <a:srgbClr val="007DC3"/>
              </a:buClr>
              <a:buSzPct val="100000"/>
              <a:buFont typeface="Wingdings" pitchFamily="2" charset="2"/>
              <a:buNone/>
              <a:tabLst/>
              <a:defRPr sz="2200">
                <a:solidFill>
                  <a:srgbClr val="418FCD"/>
                </a:solidFill>
                <a:latin typeface="+mj-lt"/>
              </a:defRPr>
            </a:lvl1pPr>
          </a:lstStyle>
          <a:p>
            <a:pPr algn="ctr" eaLnBrk="1" hangingPunct="1"/>
            <a:r>
              <a:rPr lang="nl-BE" sz="2200" dirty="0" smtClean="0">
                <a:solidFill>
                  <a:srgbClr val="418FCD"/>
                </a:solidFill>
                <a:latin typeface="Segoe UI" pitchFamily="34" charset="0"/>
                <a:ea typeface="Segoe UI" pitchFamily="34" charset="0"/>
                <a:cs typeface="Segoe UI" pitchFamily="34" charset="0"/>
              </a:rPr>
              <a:t>Email </a:t>
            </a:r>
            <a:r>
              <a:rPr lang="nl-BE" sz="2200" dirty="0" err="1" smtClean="0">
                <a:solidFill>
                  <a:srgbClr val="418FCD"/>
                </a:solidFill>
                <a:latin typeface="Segoe UI" pitchFamily="34" charset="0"/>
                <a:ea typeface="Segoe UI" pitchFamily="34" charset="0"/>
                <a:cs typeface="Segoe UI" pitchFamily="34" charset="0"/>
              </a:rPr>
              <a:t>adress</a:t>
            </a:r>
            <a:r>
              <a:rPr lang="nl-BE" sz="2200" dirty="0" smtClean="0">
                <a:solidFill>
                  <a:srgbClr val="418FCD"/>
                </a:solidFill>
                <a:latin typeface="Segoe UI" pitchFamily="34" charset="0"/>
                <a:ea typeface="Segoe UI" pitchFamily="34" charset="0"/>
                <a:cs typeface="Segoe UI" pitchFamily="34" charset="0"/>
              </a:rPr>
              <a:t> </a:t>
            </a:r>
            <a:r>
              <a:rPr lang="nl-BE" sz="2200" dirty="0" err="1" smtClean="0">
                <a:solidFill>
                  <a:srgbClr val="418FCD"/>
                </a:solidFill>
                <a:latin typeface="Segoe UI" pitchFamily="34" charset="0"/>
                <a:ea typeface="Segoe UI" pitchFamily="34" charset="0"/>
                <a:cs typeface="Segoe UI" pitchFamily="34" charset="0"/>
              </a:rPr>
              <a:t>lecturer</a:t>
            </a:r>
            <a:endParaRPr lang="nl-BE" sz="2200" dirty="0" smtClean="0">
              <a:solidFill>
                <a:srgbClr val="418FCD"/>
              </a:solidFill>
              <a:latin typeface="Segoe UI" pitchFamily="34" charset="0"/>
              <a:ea typeface="Segoe UI" pitchFamily="34" charset="0"/>
              <a:cs typeface="Segoe UI" pitchFamily="34" charset="0"/>
            </a:endParaRPr>
          </a:p>
          <a:p>
            <a:pPr algn="ctr" eaLnBrk="1" hangingPunct="1"/>
            <a:endParaRPr lang="nl-BE" sz="2200" dirty="0" smtClean="0">
              <a:solidFill>
                <a:srgbClr val="418FCD"/>
              </a:solidFill>
              <a:latin typeface="Segoe UI" pitchFamily="34" charset="0"/>
              <a:ea typeface="Segoe UI" pitchFamily="34" charset="0"/>
              <a:cs typeface="Segoe UI" pitchFamily="34" charset="0"/>
            </a:endParaRPr>
          </a:p>
        </p:txBody>
      </p:sp>
      <p:sp>
        <p:nvSpPr>
          <p:cNvPr id="18" name="Text Placeholder 17"/>
          <p:cNvSpPr>
            <a:spLocks noGrp="1"/>
          </p:cNvSpPr>
          <p:nvPr>
            <p:ph type="body" sz="quarter" idx="14" hasCustomPrompt="1"/>
          </p:nvPr>
        </p:nvSpPr>
        <p:spPr>
          <a:xfrm>
            <a:off x="415926" y="1770063"/>
            <a:ext cx="8304213" cy="1295400"/>
          </a:xfrm>
          <a:prstGeom prst="rect">
            <a:avLst/>
          </a:prstGeom>
        </p:spPr>
        <p:txBody>
          <a:bodyPr/>
          <a:lstStyle>
            <a:lvl1pPr marL="0" indent="0" algn="ctr">
              <a:buNone/>
              <a:defRPr lang="nl-BE" sz="4000" dirty="0">
                <a:solidFill>
                  <a:srgbClr val="418FCD"/>
                </a:solidFill>
                <a:latin typeface="Segoe UI Light" pitchFamily="34" charset="0"/>
              </a:defRPr>
            </a:lvl1pPr>
          </a:lstStyle>
          <a:p>
            <a:pPr lvl="0"/>
            <a:r>
              <a:rPr lang="nl-BE" sz="4000" dirty="0" err="1" smtClean="0">
                <a:solidFill>
                  <a:srgbClr val="418FCD"/>
                </a:solidFill>
                <a:latin typeface="Segoe UI Light" pitchFamily="34" charset="0"/>
              </a:rPr>
              <a:t>Title</a:t>
            </a:r>
            <a:r>
              <a:rPr lang="nl-BE" sz="4000" dirty="0" smtClean="0">
                <a:solidFill>
                  <a:srgbClr val="418FCD"/>
                </a:solidFill>
                <a:latin typeface="Segoe UI Light" pitchFamily="34" charset="0"/>
              </a:rPr>
              <a:t> of </a:t>
            </a:r>
            <a:r>
              <a:rPr lang="nl-BE" sz="4000" dirty="0" err="1" smtClean="0">
                <a:solidFill>
                  <a:srgbClr val="418FCD"/>
                </a:solidFill>
                <a:latin typeface="Segoe UI Light" pitchFamily="34" charset="0"/>
              </a:rPr>
              <a:t>your</a:t>
            </a:r>
            <a:r>
              <a:rPr lang="nl-BE" sz="4000" dirty="0" smtClean="0">
                <a:solidFill>
                  <a:srgbClr val="418FCD"/>
                </a:solidFill>
                <a:latin typeface="Segoe UI Light" pitchFamily="34" charset="0"/>
              </a:rPr>
              <a:t> </a:t>
            </a:r>
            <a:r>
              <a:rPr lang="nl-BE" sz="4000" dirty="0" err="1" smtClean="0">
                <a:solidFill>
                  <a:srgbClr val="418FCD"/>
                </a:solidFill>
                <a:latin typeface="Segoe UI Light" pitchFamily="34" charset="0"/>
              </a:rPr>
              <a:t>presentation</a:t>
            </a:r>
            <a:r>
              <a:rPr lang="nl-BE" sz="4000" dirty="0" smtClean="0">
                <a:solidFill>
                  <a:srgbClr val="418FCD"/>
                </a:solidFill>
                <a:latin typeface="Segoe UI Light" pitchFamily="34" charset="0"/>
              </a:rPr>
              <a:t/>
            </a:r>
            <a:br>
              <a:rPr lang="nl-BE" sz="4000" dirty="0" smtClean="0">
                <a:solidFill>
                  <a:srgbClr val="418FCD"/>
                </a:solidFill>
                <a:latin typeface="Segoe UI Light" pitchFamily="34" charset="0"/>
              </a:rPr>
            </a:br>
            <a:r>
              <a:rPr lang="nl-BE" sz="4000" dirty="0" smtClean="0">
                <a:solidFill>
                  <a:srgbClr val="418FCD"/>
                </a:solidFill>
                <a:latin typeface="Segoe UI Light" pitchFamily="34" charset="0"/>
              </a:rPr>
              <a:t>in </a:t>
            </a:r>
            <a:r>
              <a:rPr lang="nl-BE" sz="4000" dirty="0" err="1" smtClean="0">
                <a:solidFill>
                  <a:srgbClr val="418FCD"/>
                </a:solidFill>
                <a:latin typeface="Segoe UI Light" pitchFamily="34" charset="0"/>
              </a:rPr>
              <a:t>two</a:t>
            </a:r>
            <a:r>
              <a:rPr lang="nl-BE" sz="4000" dirty="0" smtClean="0">
                <a:solidFill>
                  <a:srgbClr val="418FCD"/>
                </a:solidFill>
                <a:latin typeface="Segoe UI Light" pitchFamily="34" charset="0"/>
              </a:rPr>
              <a:t> </a:t>
            </a:r>
            <a:r>
              <a:rPr lang="nl-BE" sz="4000" dirty="0" err="1" smtClean="0">
                <a:solidFill>
                  <a:srgbClr val="418FCD"/>
                </a:solidFill>
                <a:latin typeface="Segoe UI Light" pitchFamily="34" charset="0"/>
              </a:rPr>
              <a:t>lines</a:t>
            </a:r>
            <a:r>
              <a:rPr lang="nl-BE" sz="4000" dirty="0" smtClean="0">
                <a:solidFill>
                  <a:srgbClr val="418FCD"/>
                </a:solidFill>
                <a:latin typeface="Segoe UI Light" pitchFamily="34" charset="0"/>
              </a:rPr>
              <a:t> </a:t>
            </a:r>
            <a:r>
              <a:rPr lang="nl-BE" sz="4000" dirty="0" err="1" smtClean="0">
                <a:solidFill>
                  <a:srgbClr val="418FCD"/>
                </a:solidFill>
                <a:latin typeface="Segoe UI Light" pitchFamily="34" charset="0"/>
              </a:rPr>
              <a:t>if</a:t>
            </a:r>
            <a:r>
              <a:rPr lang="nl-BE" sz="4000" dirty="0" smtClean="0">
                <a:solidFill>
                  <a:srgbClr val="418FCD"/>
                </a:solidFill>
                <a:latin typeface="Segoe UI Light" pitchFamily="34" charset="0"/>
              </a:rPr>
              <a:t> </a:t>
            </a:r>
            <a:r>
              <a:rPr lang="nl-BE" sz="4000" dirty="0" err="1" smtClean="0">
                <a:solidFill>
                  <a:srgbClr val="418FCD"/>
                </a:solidFill>
                <a:latin typeface="Segoe UI Light" pitchFamily="34" charset="0"/>
              </a:rPr>
              <a:t>necessary</a:t>
            </a:r>
            <a:endParaRPr lang="nl-BE"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511980" y="8068"/>
            <a:ext cx="8518744" cy="11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68946"/>
      </p:ext>
    </p:extLst>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11" name="Straight Connector 10"/>
          <p:cNvCxnSpPr/>
          <p:nvPr userDrawn="1"/>
        </p:nvCxnSpPr>
        <p:spPr bwMode="auto">
          <a:xfrm flipH="1">
            <a:off x="391886" y="1341912"/>
            <a:ext cx="8395855" cy="0"/>
          </a:xfrm>
          <a:prstGeom prst="line">
            <a:avLst/>
          </a:prstGeom>
          <a:solidFill>
            <a:schemeClr val="accent1"/>
          </a:solidFill>
          <a:ln w="28575" cap="flat" cmpd="sng" algn="ctr">
            <a:solidFill>
              <a:srgbClr val="BFD73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ontent Placeholder 39"/>
          <p:cNvSpPr>
            <a:spLocks noGrp="1"/>
          </p:cNvSpPr>
          <p:nvPr>
            <p:ph sz="quarter" idx="10"/>
          </p:nvPr>
        </p:nvSpPr>
        <p:spPr>
          <a:xfrm>
            <a:off x="295275" y="1600200"/>
            <a:ext cx="8562976" cy="4943476"/>
          </a:xfrm>
          <a:prstGeom prst="rect">
            <a:avLst/>
          </a:prstGeom>
        </p:spPr>
        <p:txBody>
          <a:bodyPr/>
          <a:lstStyle>
            <a:lvl1pPr marL="309563" indent="-309563">
              <a:buClr>
                <a:srgbClr val="BFD730"/>
              </a:buClr>
              <a:buFont typeface="Wingdings" pitchFamily="2" charset="2"/>
              <a:buChar char="n"/>
              <a:defRPr>
                <a:latin typeface="Segoe UI" pitchFamily="34" charset="0"/>
                <a:ea typeface="Segoe UI" pitchFamily="34" charset="0"/>
                <a:cs typeface="Segoe UI" pitchFamily="34" charset="0"/>
              </a:defRPr>
            </a:lvl1pPr>
            <a:lvl2pPr marL="666750" indent="-244475">
              <a:buClr>
                <a:srgbClr val="418FCD"/>
              </a:buClr>
              <a:buFont typeface="Wingdings" pitchFamily="2" charset="2"/>
              <a:buChar char="n"/>
              <a:defRPr>
                <a:latin typeface="Segoe UI" pitchFamily="34" charset="0"/>
                <a:ea typeface="Segoe UI" pitchFamily="34" charset="0"/>
                <a:cs typeface="Segoe UI" pitchFamily="34" charset="0"/>
              </a:defRPr>
            </a:lvl2pPr>
            <a:lvl3pPr marL="1028700" indent="-206375">
              <a:buClr>
                <a:srgbClr val="418FCD"/>
              </a:buClr>
              <a:buFont typeface="Wingdings" pitchFamily="2" charset="2"/>
              <a:buChar cha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86" y="337458"/>
            <a:ext cx="737398" cy="737398"/>
          </a:xfrm>
          <a:prstGeom prst="rect">
            <a:avLst/>
          </a:prstGeom>
        </p:spPr>
      </p:pic>
      <p:sp>
        <p:nvSpPr>
          <p:cNvPr id="5" name="Title 4"/>
          <p:cNvSpPr>
            <a:spLocks noGrp="1"/>
          </p:cNvSpPr>
          <p:nvPr>
            <p:ph type="title"/>
          </p:nvPr>
        </p:nvSpPr>
        <p:spPr>
          <a:xfrm>
            <a:off x="395535" y="511728"/>
            <a:ext cx="8454849" cy="746622"/>
          </a:xfrm>
          <a:prstGeom prst="rect">
            <a:avLst/>
          </a:prstGeom>
        </p:spPr>
        <p:txBody>
          <a:bodyPr/>
          <a:lstStyle/>
          <a:p>
            <a:r>
              <a:rPr lang="en-US" smtClean="0"/>
              <a:t>Click to edit Master title style</a:t>
            </a:r>
            <a:endParaRPr lang="nl-BE" dirty="0"/>
          </a:p>
        </p:txBody>
      </p:sp>
      <p:sp>
        <p:nvSpPr>
          <p:cNvPr id="6" name="Slide Number Placeholder 5"/>
          <p:cNvSpPr>
            <a:spLocks noGrp="1"/>
          </p:cNvSpPr>
          <p:nvPr>
            <p:ph type="sldNum" sz="quarter" idx="11"/>
          </p:nvPr>
        </p:nvSpPr>
        <p:spPr/>
        <p:txBody>
          <a:bodyPr/>
          <a:lstStyle/>
          <a:p>
            <a:fld id="{6BF8636E-AFBA-4C2F-AA9E-34AEC97BD133}" type="slidenum">
              <a:rPr lang="nl-BE" smtClean="0"/>
              <a:pPr/>
              <a:t>‹#›</a:t>
            </a:fld>
            <a:endParaRPr lang="nl-BE" dirty="0"/>
          </a:p>
        </p:txBody>
      </p:sp>
    </p:spTree>
    <p:extLst>
      <p:ext uri="{BB962C8B-B14F-4D97-AF65-F5344CB8AC3E}">
        <p14:creationId xmlns:p14="http://schemas.microsoft.com/office/powerpoint/2010/main" val="4252939244"/>
      </p:ext>
    </p:extLst>
  </p:cSld>
  <p:clrMapOvr>
    <a:masterClrMapping/>
  </p:clrMapOvr>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F8636E-AFBA-4C2F-AA9E-34AEC97BD133}" type="slidenum">
              <a:rPr lang="nl-BE" smtClean="0"/>
              <a:pPr/>
              <a:t>‹#›</a:t>
            </a:fld>
            <a:endParaRPr lang="nl-BE" dirty="0"/>
          </a:p>
        </p:txBody>
      </p:sp>
    </p:spTree>
    <p:extLst>
      <p:ext uri="{BB962C8B-B14F-4D97-AF65-F5344CB8AC3E}">
        <p14:creationId xmlns:p14="http://schemas.microsoft.com/office/powerpoint/2010/main" val="409180364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1" y="6685807"/>
            <a:ext cx="9155875" cy="184069"/>
          </a:xfrm>
          <a:prstGeom prst="rect">
            <a:avLst/>
          </a:prstGeom>
          <a:solidFill>
            <a:srgbClr val="418FCD"/>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chemeClr val="tx1"/>
              </a:solidFill>
              <a:effectLst/>
              <a:latin typeface="Arial" charset="0"/>
            </a:endParaRPr>
          </a:p>
        </p:txBody>
      </p:sp>
      <p:sp>
        <p:nvSpPr>
          <p:cNvPr id="3" name="Rectangle 2"/>
          <p:cNvSpPr/>
          <p:nvPr/>
        </p:nvSpPr>
        <p:spPr bwMode="auto">
          <a:xfrm>
            <a:off x="4102100" y="105926"/>
            <a:ext cx="5053776" cy="137556"/>
          </a:xfrm>
          <a:prstGeom prst="rect">
            <a:avLst/>
          </a:prstGeom>
          <a:solidFill>
            <a:srgbClr val="BFD73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rgbClr val="BFD730"/>
              </a:solidFill>
              <a:effectLst/>
              <a:latin typeface="Arial" charset="0"/>
            </a:endParaRPr>
          </a:p>
        </p:txBody>
      </p:sp>
      <p:sp>
        <p:nvSpPr>
          <p:cNvPr id="4" name="Rectangle 3"/>
          <p:cNvSpPr/>
          <p:nvPr/>
        </p:nvSpPr>
        <p:spPr bwMode="auto">
          <a:xfrm>
            <a:off x="1" y="1"/>
            <a:ext cx="9155875" cy="120029"/>
          </a:xfrm>
          <a:prstGeom prst="rect">
            <a:avLst/>
          </a:prstGeom>
          <a:solidFill>
            <a:srgbClr val="418FCD"/>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rgbClr val="BFD730"/>
              </a:solidFill>
              <a:effectLst/>
              <a:latin typeface="Arial" charset="0"/>
            </a:endParaRPr>
          </a:p>
        </p:txBody>
      </p:sp>
      <p:sp>
        <p:nvSpPr>
          <p:cNvPr id="5" name="Text Box 4"/>
          <p:cNvSpPr txBox="1">
            <a:spLocks noChangeArrowheads="1"/>
          </p:cNvSpPr>
          <p:nvPr/>
        </p:nvSpPr>
        <p:spPr bwMode="auto">
          <a:xfrm>
            <a:off x="415637" y="6639340"/>
            <a:ext cx="83127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GB" sz="1100" dirty="0" smtClean="0">
                <a:solidFill>
                  <a:schemeClr val="bg1"/>
                </a:solidFill>
                <a:latin typeface="Segoe UI" pitchFamily="34" charset="0"/>
                <a:ea typeface="Segoe UI" pitchFamily="34" charset="0"/>
                <a:cs typeface="Segoe UI" pitchFamily="34" charset="0"/>
              </a:rPr>
              <a:t>© SCK•CEN Academy</a:t>
            </a:r>
            <a:endParaRPr lang="en-GB" sz="1100" dirty="0">
              <a:solidFill>
                <a:schemeClr val="bg1"/>
              </a:solidFill>
              <a:latin typeface="Segoe UI" pitchFamily="34" charset="0"/>
              <a:ea typeface="Segoe UI" pitchFamily="34" charset="0"/>
              <a:cs typeface="Segoe UI" pitchFamily="34" charset="0"/>
            </a:endParaRPr>
          </a:p>
        </p:txBody>
      </p:sp>
      <p:sp>
        <p:nvSpPr>
          <p:cNvPr id="7" name="Slide Number Placeholder 5"/>
          <p:cNvSpPr>
            <a:spLocks noGrp="1"/>
          </p:cNvSpPr>
          <p:nvPr>
            <p:ph type="sldNum" sz="quarter" idx="4"/>
          </p:nvPr>
        </p:nvSpPr>
        <p:spPr>
          <a:xfrm>
            <a:off x="0" y="6685807"/>
            <a:ext cx="2133600" cy="172194"/>
          </a:xfrm>
          <a:prstGeom prst="rect">
            <a:avLst/>
          </a:prstGeom>
        </p:spPr>
        <p:txBody>
          <a:bodyPr anchor="ctr"/>
          <a:lstStyle>
            <a:lvl1pPr>
              <a:defRPr sz="1200">
                <a:solidFill>
                  <a:schemeClr val="bg1"/>
                </a:solidFill>
                <a:latin typeface="+mj-lt"/>
              </a:defRPr>
            </a:lvl1pPr>
          </a:lstStyle>
          <a:p>
            <a:fld id="{6BF8636E-AFBA-4C2F-AA9E-34AEC97BD133}" type="slidenum">
              <a:rPr lang="nl-BE" smtClean="0"/>
              <a:pPr/>
              <a:t>‹#›</a:t>
            </a:fld>
            <a:endParaRPr lang="nl-BE" dirty="0"/>
          </a:p>
        </p:txBody>
      </p:sp>
    </p:spTree>
    <p:extLst>
      <p:ext uri="{BB962C8B-B14F-4D97-AF65-F5344CB8AC3E}">
        <p14:creationId xmlns:p14="http://schemas.microsoft.com/office/powerpoint/2010/main" val="2125744252"/>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2" r:id="rId3"/>
  </p:sldLayoutIdLst>
  <p:transition/>
  <p:timing>
    <p:tnLst>
      <p:par>
        <p:cTn id="1" dur="indefinite" restart="never" nodeType="tmRoot"/>
      </p:par>
    </p:tnLst>
  </p:timing>
  <p:hf sldNum="0" hdr="0" dt="0"/>
  <p:txStyles>
    <p:titleStyle>
      <a:lvl1pPr algn="r" defTabSz="685800" rtl="0" eaLnBrk="1" fontAlgn="base" hangingPunct="1">
        <a:lnSpc>
          <a:spcPct val="80000"/>
        </a:lnSpc>
        <a:spcBef>
          <a:spcPct val="0"/>
        </a:spcBef>
        <a:spcAft>
          <a:spcPct val="0"/>
        </a:spcAft>
        <a:tabLst>
          <a:tab pos="6173788" algn="l"/>
        </a:tabLst>
        <a:defRPr sz="2600" b="0">
          <a:solidFill>
            <a:srgbClr val="007DC3"/>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p:titleStyle>
    <p:bodyStyle>
      <a:lvl1pPr marL="309563" indent="-309563" algn="l" defTabSz="685800" rtl="0" eaLnBrk="1" fontAlgn="base" hangingPunct="1">
        <a:spcBef>
          <a:spcPct val="20000"/>
        </a:spcBef>
        <a:spcAft>
          <a:spcPct val="0"/>
        </a:spcAft>
        <a:buClr>
          <a:srgbClr val="007DC3"/>
        </a:buClr>
        <a:buSzPct val="100000"/>
        <a:buFont typeface="Wingdings"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rgbClr val="11AAFF"/>
        </a:buClr>
        <a:buSzPct val="100000"/>
        <a:buFont typeface="Wingdings" pitchFamily="2" charset="2"/>
        <a:buChar char="l"/>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rgbClr val="8FD7FF"/>
        </a:buClr>
        <a:buSzPct val="100000"/>
        <a:buFont typeface="Wingdings" pitchFamily="2" charset="2"/>
        <a:buChar char="l"/>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Times New Roman" pitchFamily="18" charset="0"/>
        </a:defRPr>
      </a:lvl4pPr>
      <a:lvl5pPr marL="1852613" indent="-206375" algn="l" defTabSz="685800" rtl="0" eaLnBrk="1" fontAlgn="base" hangingPunct="1">
        <a:spcBef>
          <a:spcPct val="20000"/>
        </a:spcBef>
        <a:spcAft>
          <a:spcPct val="0"/>
        </a:spcAft>
        <a:buChar char="»"/>
        <a:defRPr sz="1900">
          <a:solidFill>
            <a:schemeClr val="tx1"/>
          </a:solidFill>
          <a:latin typeface="Times New Roman" pitchFamily="18"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4102100" y="105926"/>
            <a:ext cx="5053776" cy="137556"/>
          </a:xfrm>
          <a:prstGeom prst="rect">
            <a:avLst/>
          </a:prstGeom>
          <a:solidFill>
            <a:srgbClr val="BFD73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rgbClr val="BFD730"/>
              </a:solidFill>
              <a:effectLst/>
              <a:latin typeface="Arial" charset="0"/>
            </a:endParaRPr>
          </a:p>
        </p:txBody>
      </p:sp>
      <p:sp>
        <p:nvSpPr>
          <p:cNvPr id="18" name="Rectangle 17"/>
          <p:cNvSpPr/>
          <p:nvPr/>
        </p:nvSpPr>
        <p:spPr bwMode="auto">
          <a:xfrm>
            <a:off x="1633540" y="413"/>
            <a:ext cx="7522337" cy="119616"/>
          </a:xfrm>
          <a:prstGeom prst="rect">
            <a:avLst/>
          </a:prstGeom>
          <a:solidFill>
            <a:srgbClr val="418FCD"/>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rgbClr val="BFD730"/>
              </a:solidFill>
              <a:effectLst/>
              <a:latin typeface="Arial" charset="0"/>
            </a:endParaRPr>
          </a:p>
        </p:txBody>
      </p:sp>
      <p:sp>
        <p:nvSpPr>
          <p:cNvPr id="9" name="Text Placeholder 8"/>
          <p:cNvSpPr>
            <a:spLocks noGrp="1"/>
          </p:cNvSpPr>
          <p:nvPr>
            <p:ph type="body" sz="quarter" idx="12"/>
          </p:nvPr>
        </p:nvSpPr>
        <p:spPr>
          <a:xfrm>
            <a:off x="415926" y="3815179"/>
            <a:ext cx="8271164" cy="439208"/>
          </a:xfrm>
        </p:spPr>
        <p:txBody>
          <a:bodyPr/>
          <a:lstStyle/>
          <a:p>
            <a:r>
              <a:rPr lang="nl-BE" dirty="0" smtClean="0"/>
              <a:t>Stef Geelen</a:t>
            </a:r>
            <a:endParaRPr lang="nl-BE" dirty="0"/>
          </a:p>
        </p:txBody>
      </p:sp>
      <p:sp>
        <p:nvSpPr>
          <p:cNvPr id="13" name="Text Placeholder 12"/>
          <p:cNvSpPr>
            <a:spLocks noGrp="1"/>
          </p:cNvSpPr>
          <p:nvPr>
            <p:ph type="body" sz="quarter" idx="13"/>
          </p:nvPr>
        </p:nvSpPr>
        <p:spPr>
          <a:xfrm>
            <a:off x="415926" y="4355984"/>
            <a:ext cx="8271164" cy="439208"/>
          </a:xfrm>
        </p:spPr>
        <p:txBody>
          <a:bodyPr/>
          <a:lstStyle/>
          <a:p>
            <a:r>
              <a:rPr lang="nl-BE" dirty="0" smtClean="0"/>
              <a:t>Stef.geelen@sckcen.be</a:t>
            </a:r>
          </a:p>
          <a:p>
            <a:r>
              <a:rPr lang="nl-BE" dirty="0" smtClean="0"/>
              <a:t>Stef.geelen@uhasselt.be</a:t>
            </a:r>
            <a:endParaRPr lang="nl-BE" dirty="0"/>
          </a:p>
        </p:txBody>
      </p:sp>
      <p:sp>
        <p:nvSpPr>
          <p:cNvPr id="14" name="Text Placeholder 13"/>
          <p:cNvSpPr>
            <a:spLocks noGrp="1"/>
          </p:cNvSpPr>
          <p:nvPr>
            <p:ph type="body" sz="quarter" idx="14"/>
          </p:nvPr>
        </p:nvSpPr>
        <p:spPr>
          <a:xfrm>
            <a:off x="415926" y="1770062"/>
            <a:ext cx="8304213" cy="1746023"/>
          </a:xfrm>
        </p:spPr>
        <p:txBody>
          <a:bodyPr/>
          <a:lstStyle/>
          <a:p>
            <a:r>
              <a:rPr lang="en-US" sz="3600" dirty="0"/>
              <a:t> </a:t>
            </a:r>
            <a:r>
              <a:rPr lang="en-US" sz="3600" b="1" dirty="0"/>
              <a:t>Detection and </a:t>
            </a:r>
            <a:r>
              <a:rPr lang="en-US" sz="3600" b="1" dirty="0" smtClean="0"/>
              <a:t>Discrimination </a:t>
            </a:r>
            <a:r>
              <a:rPr lang="en-US" sz="3600" b="1" dirty="0"/>
              <a:t>of </a:t>
            </a:r>
            <a:r>
              <a:rPr lang="en-US" sz="3600" b="1" dirty="0" smtClean="0"/>
              <a:t>Point </a:t>
            </a:r>
            <a:r>
              <a:rPr lang="en-US" sz="3600" b="1" dirty="0"/>
              <a:t>S</a:t>
            </a:r>
            <a:r>
              <a:rPr lang="en-US" sz="3600" b="1" dirty="0" smtClean="0"/>
              <a:t>ources </a:t>
            </a:r>
            <a:r>
              <a:rPr lang="en-US" sz="3600" b="1" dirty="0"/>
              <a:t>and </a:t>
            </a:r>
            <a:r>
              <a:rPr lang="en-US" sz="3600" b="1" dirty="0" smtClean="0"/>
              <a:t>Surface Contaminations </a:t>
            </a:r>
            <a:r>
              <a:rPr lang="en-US" sz="3600" b="1" dirty="0"/>
              <a:t>with </a:t>
            </a:r>
            <a:r>
              <a:rPr lang="en-US" sz="3600" b="1" dirty="0" smtClean="0"/>
              <a:t>a Drone-Borne </a:t>
            </a:r>
            <a:r>
              <a:rPr lang="en-US" sz="3600" b="1" dirty="0"/>
              <a:t>D</a:t>
            </a:r>
            <a:r>
              <a:rPr lang="en-US" sz="3600" b="1" dirty="0" smtClean="0"/>
              <a:t>ose </a:t>
            </a:r>
            <a:r>
              <a:rPr lang="en-US" sz="3600" b="1" dirty="0"/>
              <a:t>R</a:t>
            </a:r>
            <a:r>
              <a:rPr lang="en-US" sz="3600" b="1" dirty="0" smtClean="0"/>
              <a:t>ate </a:t>
            </a:r>
            <a:r>
              <a:rPr lang="en-US" sz="3600" b="1" dirty="0"/>
              <a:t>D</a:t>
            </a:r>
            <a:r>
              <a:rPr lang="en-US" sz="3600" b="1" dirty="0" smtClean="0"/>
              <a:t>etector</a:t>
            </a:r>
            <a:endParaRPr lang="nl-BE"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0246" y="550141"/>
            <a:ext cx="2696844" cy="639207"/>
          </a:xfrm>
          <a:prstGeom prst="rect">
            <a:avLst/>
          </a:prstGeom>
        </p:spPr>
      </p:pic>
    </p:spTree>
    <p:extLst>
      <p:ext uri="{BB962C8B-B14F-4D97-AF65-F5344CB8AC3E}">
        <p14:creationId xmlns:p14="http://schemas.microsoft.com/office/powerpoint/2010/main" val="12223512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0880" t="9462" r="9369" b="9628"/>
          <a:stretch/>
        </p:blipFill>
        <p:spPr>
          <a:xfrm>
            <a:off x="154554" y="1504985"/>
            <a:ext cx="8695830" cy="4259483"/>
          </a:xfrm>
        </p:spPr>
      </p:pic>
      <p:sp>
        <p:nvSpPr>
          <p:cNvPr id="3" name="Title 2"/>
          <p:cNvSpPr>
            <a:spLocks noGrp="1"/>
          </p:cNvSpPr>
          <p:nvPr>
            <p:ph type="title"/>
          </p:nvPr>
        </p:nvSpPr>
        <p:spPr>
          <a:xfrm>
            <a:off x="1360714" y="511728"/>
            <a:ext cx="7489670" cy="746622"/>
          </a:xfrm>
        </p:spPr>
        <p:txBody>
          <a:bodyPr/>
          <a:lstStyle/>
          <a:p>
            <a:r>
              <a:rPr lang="nl-BE" sz="3200" dirty="0" err="1" smtClean="0"/>
              <a:t>Discrimination</a:t>
            </a:r>
            <a:r>
              <a:rPr lang="nl-BE" sz="3200" dirty="0" smtClean="0"/>
              <a:t> Surface </a:t>
            </a:r>
            <a:r>
              <a:rPr lang="nl-BE" sz="3200" dirty="0" err="1" smtClean="0"/>
              <a:t>Contamination</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10</a:t>
            </a:fld>
            <a:endParaRPr lang="nl-BE" dirty="0"/>
          </a:p>
        </p:txBody>
      </p:sp>
      <p:sp>
        <p:nvSpPr>
          <p:cNvPr id="6" name="TextBox 5"/>
          <p:cNvSpPr txBox="1"/>
          <p:nvPr/>
        </p:nvSpPr>
        <p:spPr>
          <a:xfrm>
            <a:off x="1273630" y="5854310"/>
            <a:ext cx="6564084" cy="707886"/>
          </a:xfrm>
          <a:prstGeom prst="rect">
            <a:avLst/>
          </a:prstGeom>
          <a:noFill/>
        </p:spPr>
        <p:txBody>
          <a:bodyPr wrap="square" rtlCol="0">
            <a:spAutoFit/>
          </a:bodyPr>
          <a:lstStyle/>
          <a:p>
            <a:pPr algn="ctr"/>
            <a:r>
              <a:rPr lang="en-US" sz="2000" dirty="0" smtClean="0">
                <a:solidFill>
                  <a:srgbClr val="418FCD"/>
                </a:solidFill>
                <a:latin typeface="Segoe UI Light" pitchFamily="34" charset="0"/>
              </a:rPr>
              <a:t>               10² m / 15² m ≠ 233 nSv/h / 385 nSv/h</a:t>
            </a:r>
          </a:p>
          <a:p>
            <a:pPr algn="ctr"/>
            <a:r>
              <a:rPr lang="en-US" sz="2000" dirty="0" smtClean="0">
                <a:solidFill>
                  <a:srgbClr val="418FCD"/>
                </a:solidFill>
                <a:latin typeface="Segoe UI Light" pitchFamily="34" charset="0"/>
              </a:rPr>
              <a:t>0.4444 ≠ 0.6060</a:t>
            </a:r>
          </a:p>
        </p:txBody>
      </p:sp>
    </p:spTree>
    <p:extLst>
      <p:ext uri="{BB962C8B-B14F-4D97-AF65-F5344CB8AC3E}">
        <p14:creationId xmlns:p14="http://schemas.microsoft.com/office/powerpoint/2010/main" val="3052176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800" dirty="0" smtClean="0"/>
              <a:t>Dose rate calculations agreed within 6 % relative difference</a:t>
            </a:r>
          </a:p>
          <a:p>
            <a:r>
              <a:rPr lang="en-US" sz="2800" dirty="0" smtClean="0"/>
              <a:t>MDA for point sources and surface contaminations for a preset limit</a:t>
            </a:r>
          </a:p>
          <a:p>
            <a:r>
              <a:rPr lang="en-US" sz="2800" dirty="0" smtClean="0"/>
              <a:t>Discriminate between point sources and large                      surface contaminations</a:t>
            </a:r>
          </a:p>
          <a:p>
            <a:endParaRPr lang="en-US" sz="2800" dirty="0" smtClean="0"/>
          </a:p>
          <a:p>
            <a:endParaRPr lang="en-US" sz="2800" dirty="0" smtClean="0"/>
          </a:p>
          <a:p>
            <a:endParaRPr lang="en-US" sz="2800" dirty="0"/>
          </a:p>
        </p:txBody>
      </p:sp>
      <p:sp>
        <p:nvSpPr>
          <p:cNvPr id="3" name="Title 2"/>
          <p:cNvSpPr>
            <a:spLocks noGrp="1"/>
          </p:cNvSpPr>
          <p:nvPr>
            <p:ph type="title"/>
          </p:nvPr>
        </p:nvSpPr>
        <p:spPr>
          <a:xfrm>
            <a:off x="1360714" y="511728"/>
            <a:ext cx="7489670" cy="746622"/>
          </a:xfrm>
        </p:spPr>
        <p:txBody>
          <a:bodyPr/>
          <a:lstStyle/>
          <a:p>
            <a:r>
              <a:rPr lang="nl-BE" sz="3200" dirty="0" err="1" smtClean="0"/>
              <a:t>Conclusion</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11</a:t>
            </a:fld>
            <a:endParaRPr lang="nl-BE" dirty="0"/>
          </a:p>
        </p:txBody>
      </p:sp>
    </p:spTree>
    <p:extLst>
      <p:ext uri="{BB962C8B-B14F-4D97-AF65-F5344CB8AC3E}">
        <p14:creationId xmlns:p14="http://schemas.microsoft.com/office/powerpoint/2010/main" val="58658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F8636E-AFBA-4C2F-AA9E-34AEC97BD133}" type="slidenum">
              <a:rPr lang="nl-BE" smtClean="0"/>
              <a:pPr/>
              <a:t>12</a:t>
            </a:fld>
            <a:endParaRPr lang="nl-BE" dirty="0"/>
          </a:p>
        </p:txBody>
      </p:sp>
      <p:sp>
        <p:nvSpPr>
          <p:cNvPr id="3" name="Subtitle 2"/>
          <p:cNvSpPr txBox="1">
            <a:spLocks/>
          </p:cNvSpPr>
          <p:nvPr/>
        </p:nvSpPr>
        <p:spPr bwMode="auto">
          <a:xfrm>
            <a:off x="261257" y="1982438"/>
            <a:ext cx="8584792" cy="39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19" tIns="41610" rIns="83219" bIns="41610" numCol="1" anchor="t" anchorCtr="0" compatLnSpc="1">
            <a:prstTxWarp prst="textNoShape">
              <a:avLst/>
            </a:prstTxWarp>
          </a:bodyPr>
          <a:lstStyle>
            <a:lvl1pPr marL="309563" indent="-309563" algn="l" defTabSz="685800" rtl="0" eaLnBrk="1" fontAlgn="base" hangingPunct="1">
              <a:spcBef>
                <a:spcPct val="20000"/>
              </a:spcBef>
              <a:spcAft>
                <a:spcPct val="0"/>
              </a:spcAft>
              <a:buClr>
                <a:srgbClr val="007DC3"/>
              </a:buClr>
              <a:buSzPct val="100000"/>
              <a:buFont typeface="Wingdings"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rgbClr val="11AAFF"/>
              </a:buClr>
              <a:buSzPct val="100000"/>
              <a:buFont typeface="Wingdings" pitchFamily="2" charset="2"/>
              <a:buChar char="l"/>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rgbClr val="8FD7FF"/>
              </a:buClr>
              <a:buSzPct val="100000"/>
              <a:buFont typeface="Wingdings" pitchFamily="2" charset="2"/>
              <a:buChar char="l"/>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Times New Roman" pitchFamily="18" charset="0"/>
              </a:defRPr>
            </a:lvl4pPr>
            <a:lvl5pPr marL="1852613" indent="-206375" algn="l" defTabSz="685800" rtl="0" eaLnBrk="1" fontAlgn="base" hangingPunct="1">
              <a:spcBef>
                <a:spcPct val="20000"/>
              </a:spcBef>
              <a:spcAft>
                <a:spcPct val="0"/>
              </a:spcAft>
              <a:buChar char="»"/>
              <a:defRPr sz="1900">
                <a:solidFill>
                  <a:schemeClr val="tx1"/>
                </a:solidFill>
                <a:latin typeface="Times New Roman" pitchFamily="18"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a:lstStyle>
          <a:p>
            <a:pPr marL="0" indent="0">
              <a:spcBef>
                <a:spcPct val="0"/>
              </a:spcBef>
              <a:buClr>
                <a:srgbClr val="418FCD"/>
              </a:buClr>
              <a:buNone/>
            </a:pPr>
            <a:r>
              <a:rPr lang="en-US" sz="1200" b="1" dirty="0" smtClean="0"/>
              <a:t>Copyright © 2014 - SCK</a:t>
            </a:r>
            <a:r>
              <a:rPr lang="en-US" sz="1200" b="1" dirty="0" smtClean="0">
                <a:sym typeface="Wingdings" pitchFamily="2" charset="2"/>
              </a:rPr>
              <a:t></a:t>
            </a:r>
            <a:r>
              <a:rPr lang="en-US" sz="1200" b="1" dirty="0" smtClean="0"/>
              <a:t>CEN</a:t>
            </a:r>
            <a:endParaRPr lang="en-GB" sz="1200" b="1" dirty="0" smtClean="0"/>
          </a:p>
          <a:p>
            <a:pPr>
              <a:spcBef>
                <a:spcPct val="0"/>
              </a:spcBef>
              <a:buClr>
                <a:srgbClr val="418FCD"/>
              </a:buClr>
            </a:pPr>
            <a:endParaRPr lang="en-GB" sz="1200" b="1" dirty="0" smtClean="0"/>
          </a:p>
          <a:p>
            <a:pPr marL="0" indent="0">
              <a:spcBef>
                <a:spcPct val="0"/>
              </a:spcBef>
              <a:buClr>
                <a:srgbClr val="418FCD"/>
              </a:buClr>
              <a:buNone/>
            </a:pPr>
            <a:r>
              <a:rPr lang="en-GB" sz="1200" dirty="0" smtClean="0"/>
              <a:t>All property rights and copyright are reserved. </a:t>
            </a:r>
          </a:p>
          <a:p>
            <a:pPr marL="0" indent="0">
              <a:spcBef>
                <a:spcPct val="0"/>
              </a:spcBef>
              <a:buClr>
                <a:srgbClr val="418FCD"/>
              </a:buClr>
              <a:buNone/>
            </a:pPr>
            <a:r>
              <a:rPr lang="en-GB" sz="1200" dirty="0" smtClean="0"/>
              <a:t>Any communication or reproduction of this document, and any communication or use of its content without explicit authorization is prohibited. Any infringement to this rule is illegal and entitles to claim damages from the infringer, without prejudice to any other right in case </a:t>
            </a:r>
            <a:br>
              <a:rPr lang="en-GB" sz="1200" dirty="0" smtClean="0"/>
            </a:br>
            <a:r>
              <a:rPr lang="en-GB" sz="1200" dirty="0" smtClean="0"/>
              <a:t>of granting a patent or registration in the field of intellectual property.</a:t>
            </a:r>
            <a:endParaRPr lang="nl-BE" sz="1200" dirty="0" smtClean="0"/>
          </a:p>
          <a:p>
            <a:pPr>
              <a:spcBef>
                <a:spcPct val="0"/>
              </a:spcBef>
              <a:buClr>
                <a:srgbClr val="418FCD"/>
              </a:buClr>
            </a:pPr>
            <a:endParaRPr lang="nl-BE" sz="1200" dirty="0" smtClean="0"/>
          </a:p>
          <a:p>
            <a:pPr>
              <a:spcBef>
                <a:spcPct val="0"/>
              </a:spcBef>
              <a:buClr>
                <a:srgbClr val="418FCD"/>
              </a:buClr>
            </a:pPr>
            <a:endParaRPr lang="nl-BE" sz="1200" dirty="0" smtClean="0"/>
          </a:p>
          <a:p>
            <a:pPr marL="0" indent="0">
              <a:spcBef>
                <a:spcPct val="0"/>
              </a:spcBef>
              <a:buClr>
                <a:srgbClr val="418FCD"/>
              </a:buClr>
              <a:buNone/>
            </a:pPr>
            <a:r>
              <a:rPr lang="nl-BE" sz="1200" b="1" dirty="0" smtClean="0"/>
              <a:t>SCK•CEN</a:t>
            </a:r>
          </a:p>
          <a:p>
            <a:pPr marL="0" indent="0">
              <a:spcBef>
                <a:spcPct val="0"/>
              </a:spcBef>
              <a:buClr>
                <a:srgbClr val="418FCD"/>
              </a:buClr>
              <a:buNone/>
            </a:pPr>
            <a:r>
              <a:rPr lang="nl-BE" sz="1200" dirty="0" smtClean="0"/>
              <a:t>Studiecentrum voor Kernenergie</a:t>
            </a:r>
          </a:p>
          <a:p>
            <a:pPr marL="0" indent="0">
              <a:spcBef>
                <a:spcPct val="0"/>
              </a:spcBef>
              <a:buClr>
                <a:srgbClr val="418FCD"/>
              </a:buClr>
              <a:buNone/>
            </a:pPr>
            <a:r>
              <a:rPr lang="nl-BE" sz="1200" dirty="0" smtClean="0"/>
              <a:t>Centre </a:t>
            </a:r>
            <a:r>
              <a:rPr lang="en-US" sz="1200" dirty="0" err="1" smtClean="0"/>
              <a:t>d'Etude</a:t>
            </a:r>
            <a:r>
              <a:rPr lang="nl-BE" sz="1200" dirty="0" smtClean="0"/>
              <a:t> de </a:t>
            </a:r>
            <a:r>
              <a:rPr lang="nl-BE" sz="1200" dirty="0" err="1" smtClean="0"/>
              <a:t>l'Energie</a:t>
            </a:r>
            <a:r>
              <a:rPr lang="nl-BE" sz="1200" dirty="0" smtClean="0"/>
              <a:t> Nucléaire</a:t>
            </a:r>
            <a:endParaRPr lang="en-US" sz="1200" dirty="0" smtClean="0"/>
          </a:p>
          <a:p>
            <a:pPr marL="0" indent="0">
              <a:spcBef>
                <a:spcPct val="0"/>
              </a:spcBef>
              <a:buClr>
                <a:srgbClr val="418FCD"/>
              </a:buClr>
              <a:buNone/>
            </a:pPr>
            <a:r>
              <a:rPr lang="en-US" sz="1200" dirty="0" smtClean="0"/>
              <a:t>Belgian Nuclear Research Centre</a:t>
            </a:r>
          </a:p>
          <a:p>
            <a:pPr>
              <a:spcBef>
                <a:spcPct val="0"/>
              </a:spcBef>
              <a:buClr>
                <a:srgbClr val="418FCD"/>
              </a:buClr>
            </a:pPr>
            <a:endParaRPr lang="en-US" sz="1200" dirty="0" smtClean="0"/>
          </a:p>
          <a:p>
            <a:pPr marL="0" indent="0">
              <a:spcBef>
                <a:spcPct val="0"/>
              </a:spcBef>
              <a:buClr>
                <a:srgbClr val="418FCD"/>
              </a:buClr>
              <a:buNone/>
            </a:pPr>
            <a:r>
              <a:rPr lang="en-US" sz="1200" dirty="0" err="1" smtClean="0"/>
              <a:t>Stichting</a:t>
            </a:r>
            <a:r>
              <a:rPr lang="en-US" sz="1200" dirty="0" smtClean="0"/>
              <a:t> van </a:t>
            </a:r>
            <a:r>
              <a:rPr lang="en-US" sz="1200" dirty="0" err="1" smtClean="0"/>
              <a:t>Openbaar</a:t>
            </a:r>
            <a:r>
              <a:rPr lang="en-US" sz="1200" dirty="0" smtClean="0"/>
              <a:t> Nut </a:t>
            </a:r>
          </a:p>
          <a:p>
            <a:pPr marL="0" indent="0">
              <a:spcBef>
                <a:spcPct val="0"/>
              </a:spcBef>
              <a:buClr>
                <a:srgbClr val="418FCD"/>
              </a:buClr>
              <a:buNone/>
            </a:pPr>
            <a:r>
              <a:rPr lang="en-US" sz="1200" dirty="0" err="1" smtClean="0"/>
              <a:t>Fondation</a:t>
            </a:r>
            <a:r>
              <a:rPr lang="en-US" sz="1200" dirty="0" smtClean="0"/>
              <a:t> </a:t>
            </a:r>
            <a:r>
              <a:rPr lang="en-US" sz="1200" dirty="0" err="1" smtClean="0"/>
              <a:t>d'Utilité</a:t>
            </a:r>
            <a:r>
              <a:rPr lang="en-US" sz="1200" dirty="0" smtClean="0"/>
              <a:t> </a:t>
            </a:r>
            <a:r>
              <a:rPr lang="en-US" sz="1200" dirty="0" err="1" smtClean="0"/>
              <a:t>Publique</a:t>
            </a:r>
            <a:r>
              <a:rPr lang="en-US" sz="1200" dirty="0" smtClean="0"/>
              <a:t> </a:t>
            </a:r>
          </a:p>
          <a:p>
            <a:pPr marL="0" indent="0">
              <a:spcBef>
                <a:spcPct val="0"/>
              </a:spcBef>
              <a:buClr>
                <a:srgbClr val="418FCD"/>
              </a:buClr>
              <a:buNone/>
            </a:pPr>
            <a:r>
              <a:rPr lang="en-US" sz="1200" dirty="0" smtClean="0"/>
              <a:t>Foundation of Public Utility</a:t>
            </a:r>
            <a:endParaRPr lang="en-GB" sz="1200" dirty="0" smtClean="0"/>
          </a:p>
          <a:p>
            <a:pPr>
              <a:spcBef>
                <a:spcPct val="0"/>
              </a:spcBef>
              <a:buClr>
                <a:srgbClr val="418FCD"/>
              </a:buClr>
            </a:pPr>
            <a:endParaRPr lang="en-GB" sz="1200" dirty="0" smtClean="0"/>
          </a:p>
          <a:p>
            <a:pPr marL="0" indent="0">
              <a:spcBef>
                <a:spcPct val="0"/>
              </a:spcBef>
              <a:buClr>
                <a:srgbClr val="418FCD"/>
              </a:buClr>
              <a:buNone/>
            </a:pPr>
            <a:r>
              <a:rPr lang="en-GB" sz="1200" dirty="0" smtClean="0"/>
              <a:t>Registered Office: Avenue Herrmann-</a:t>
            </a:r>
            <a:r>
              <a:rPr lang="en-GB" sz="1200" dirty="0" err="1" smtClean="0"/>
              <a:t>Debrouxlaan</a:t>
            </a:r>
            <a:r>
              <a:rPr lang="en-GB" sz="1200" dirty="0" smtClean="0"/>
              <a:t> 40 – BE-1160 </a:t>
            </a:r>
            <a:r>
              <a:rPr lang="en-GB" sz="1200" dirty="0" err="1" smtClean="0"/>
              <a:t>BRUSSEL</a:t>
            </a:r>
            <a:endParaRPr lang="en-GB" sz="1200" dirty="0" smtClean="0"/>
          </a:p>
          <a:p>
            <a:pPr marL="0" indent="0">
              <a:spcBef>
                <a:spcPct val="0"/>
              </a:spcBef>
              <a:buClr>
                <a:srgbClr val="418FCD"/>
              </a:buClr>
              <a:buNone/>
            </a:pPr>
            <a:r>
              <a:rPr lang="en-GB" sz="1200" dirty="0" smtClean="0"/>
              <a:t>Operational Office: </a:t>
            </a:r>
            <a:r>
              <a:rPr lang="en-GB" sz="1200" dirty="0" err="1" smtClean="0"/>
              <a:t>Boeretang</a:t>
            </a:r>
            <a:r>
              <a:rPr lang="en-GB" sz="1200" dirty="0" smtClean="0"/>
              <a:t> 200 – BE-2400 </a:t>
            </a:r>
            <a:r>
              <a:rPr lang="en-GB" sz="1200" dirty="0" err="1" smtClean="0"/>
              <a:t>MOL</a:t>
            </a:r>
            <a:r>
              <a:rPr lang="nl-NL" sz="1200" dirty="0" smtClean="0"/>
              <a:t> </a:t>
            </a:r>
            <a:endParaRPr lang="en-GB" sz="1200" dirty="0" smtClean="0"/>
          </a:p>
          <a:p>
            <a:pPr>
              <a:buClr>
                <a:srgbClr val="418FCD"/>
              </a:buClr>
            </a:pPr>
            <a:endParaRPr lang="nl-BE" sz="1200" dirty="0"/>
          </a:p>
        </p:txBody>
      </p:sp>
      <p:cxnSp>
        <p:nvCxnSpPr>
          <p:cNvPr id="5" name="Straight Connector 4"/>
          <p:cNvCxnSpPr/>
          <p:nvPr/>
        </p:nvCxnSpPr>
        <p:spPr bwMode="auto">
          <a:xfrm flipH="1">
            <a:off x="391886" y="1341912"/>
            <a:ext cx="8395855" cy="0"/>
          </a:xfrm>
          <a:prstGeom prst="line">
            <a:avLst/>
          </a:prstGeom>
          <a:solidFill>
            <a:schemeClr val="accent1"/>
          </a:solidFill>
          <a:ln w="28575" cap="flat" cmpd="sng" algn="ctr">
            <a:solidFill>
              <a:srgbClr val="BFD73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44862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800" dirty="0" smtClean="0"/>
              <a:t>Remote controlled</a:t>
            </a:r>
          </a:p>
          <a:p>
            <a:r>
              <a:rPr lang="en-US" sz="2800" dirty="0" smtClean="0"/>
              <a:t>Easy to control</a:t>
            </a:r>
          </a:p>
          <a:p>
            <a:r>
              <a:rPr lang="en-US" sz="2800" dirty="0" smtClean="0"/>
              <a:t>Fast</a:t>
            </a:r>
          </a:p>
          <a:p>
            <a:r>
              <a:rPr lang="en-US" sz="2800" dirty="0" smtClean="0"/>
              <a:t>Small</a:t>
            </a:r>
          </a:p>
          <a:p>
            <a:r>
              <a:rPr lang="en-US" sz="2800" dirty="0" smtClean="0"/>
              <a:t>Fly</a:t>
            </a:r>
          </a:p>
        </p:txBody>
      </p:sp>
      <p:sp>
        <p:nvSpPr>
          <p:cNvPr id="3" name="Title 2"/>
          <p:cNvSpPr>
            <a:spLocks noGrp="1"/>
          </p:cNvSpPr>
          <p:nvPr>
            <p:ph type="title"/>
          </p:nvPr>
        </p:nvSpPr>
        <p:spPr>
          <a:xfrm>
            <a:off x="1360714" y="511728"/>
            <a:ext cx="7489670" cy="746622"/>
          </a:xfrm>
        </p:spPr>
        <p:txBody>
          <a:bodyPr/>
          <a:lstStyle/>
          <a:p>
            <a:r>
              <a:rPr lang="en-US" sz="3200" dirty="0" smtClean="0"/>
              <a:t>Drones</a:t>
            </a:r>
            <a:endParaRPr lang="en-US" sz="3200" dirty="0"/>
          </a:p>
        </p:txBody>
      </p:sp>
      <p:sp>
        <p:nvSpPr>
          <p:cNvPr id="4" name="Slide Number Placeholder 3"/>
          <p:cNvSpPr>
            <a:spLocks noGrp="1"/>
          </p:cNvSpPr>
          <p:nvPr>
            <p:ph type="sldNum" sz="quarter" idx="11"/>
          </p:nvPr>
        </p:nvSpPr>
        <p:spPr/>
        <p:txBody>
          <a:bodyPr/>
          <a:lstStyle/>
          <a:p>
            <a:fld id="{6BF8636E-AFBA-4C2F-AA9E-34AEC97BD133}"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600200"/>
            <a:ext cx="8500815" cy="4943476"/>
          </a:xfrm>
          <a:prstGeom prst="rect">
            <a:avLst/>
          </a:prstGeom>
        </p:spPr>
      </p:pic>
    </p:spTree>
    <p:extLst>
      <p:ext uri="{BB962C8B-B14F-4D97-AF65-F5344CB8AC3E}">
        <p14:creationId xmlns:p14="http://schemas.microsoft.com/office/powerpoint/2010/main" val="319582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par>
                                <p:cTn id="7" presetID="6" presetClass="emph" presetSubtype="0" fill="hold" nodeType="withEffect">
                                  <p:stCondLst>
                                    <p:cond delay="0"/>
                                  </p:stCondLst>
                                  <p:childTnLst>
                                    <p:animScale>
                                      <p:cBhvr>
                                        <p:cTn id="8" dur="2000" fill="hold"/>
                                        <p:tgtEl>
                                          <p:spTgt spid="5"/>
                                        </p:tgtEl>
                                      </p:cBhvr>
                                      <p:by x="60000" y="60000"/>
                                    </p:animScale>
                                  </p:childTnLst>
                                </p:cTn>
                              </p:par>
                              <p:par>
                                <p:cTn id="9" presetID="49" presetClass="path" presetSubtype="0" accel="30000" decel="30000" fill="hold" nodeType="withEffect">
                                  <p:stCondLst>
                                    <p:cond delay="0"/>
                                  </p:stCondLst>
                                  <p:childTnLst>
                                    <p:animMotion origin="layout" path="M 1.38889E-6 1.11022E-16 L 0.20173 0.11852 " pathEditMode="relative" rAng="0" ptsTypes="AA">
                                      <p:cBhvr>
                                        <p:cTn id="10" dur="2000" fill="hold"/>
                                        <p:tgtEl>
                                          <p:spTgt spid="5"/>
                                        </p:tgtEl>
                                        <p:attrNameLst>
                                          <p:attrName>ppt_x</p:attrName>
                                          <p:attrName>ppt_y</p:attrName>
                                        </p:attrNameLst>
                                      </p:cBhvr>
                                      <p:rCtr x="10087" y="59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714" y="511728"/>
            <a:ext cx="7489670" cy="746622"/>
          </a:xfrm>
        </p:spPr>
        <p:txBody>
          <a:bodyPr/>
          <a:lstStyle/>
          <a:p>
            <a:r>
              <a:rPr lang="nl-BE" sz="3200" dirty="0" err="1" smtClean="0"/>
              <a:t>Ambient</a:t>
            </a:r>
            <a:r>
              <a:rPr lang="nl-BE" sz="3200" dirty="0" smtClean="0"/>
              <a:t> </a:t>
            </a:r>
            <a:r>
              <a:rPr lang="nl-BE" sz="3200" dirty="0" err="1" smtClean="0"/>
              <a:t>Dose</a:t>
            </a:r>
            <a:r>
              <a:rPr lang="nl-BE" sz="3200" dirty="0" smtClean="0"/>
              <a:t> </a:t>
            </a:r>
            <a:r>
              <a:rPr lang="nl-BE" sz="3200" dirty="0" err="1" smtClean="0"/>
              <a:t>rate</a:t>
            </a:r>
            <a:r>
              <a:rPr lang="nl-BE" sz="3200" dirty="0"/>
              <a:t> </a:t>
            </a:r>
            <a:r>
              <a:rPr lang="nl-BE" sz="3200" dirty="0" smtClean="0"/>
              <a:t>H*(10)</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3</a:t>
            </a:fld>
            <a:endParaRPr lang="nl-BE" dirty="0"/>
          </a:p>
        </p:txBody>
      </p:sp>
      <p:pic>
        <p:nvPicPr>
          <p:cNvPr id="5" name="Content Placeholder 4"/>
          <p:cNvPicPr>
            <a:picLocks noGrp="1" noChangeAspect="1"/>
          </p:cNvPicPr>
          <p:nvPr>
            <p:ph sz="quarter" idx="10"/>
          </p:nvPr>
        </p:nvPicPr>
        <p:blipFill>
          <a:blip r:embed="rId3"/>
          <a:stretch>
            <a:fillRect/>
          </a:stretch>
        </p:blipFill>
        <p:spPr>
          <a:xfrm>
            <a:off x="287409" y="1702993"/>
            <a:ext cx="8562975" cy="1219184"/>
          </a:xfrm>
          <a:prstGeom prst="rect">
            <a:avLst/>
          </a:prstGeom>
        </p:spPr>
      </p:pic>
      <p:cxnSp>
        <p:nvCxnSpPr>
          <p:cNvPr id="7" name="Straight Connector 6"/>
          <p:cNvCxnSpPr/>
          <p:nvPr/>
        </p:nvCxnSpPr>
        <p:spPr bwMode="auto">
          <a:xfrm flipV="1">
            <a:off x="287409" y="2919817"/>
            <a:ext cx="1252024" cy="2361"/>
          </a:xfrm>
          <a:prstGeom prst="line">
            <a:avLst/>
          </a:prstGeom>
          <a:ln w="57150">
            <a:solidFill>
              <a:srgbClr val="418FCD"/>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3210436" y="2919817"/>
            <a:ext cx="5530380" cy="0"/>
          </a:xfrm>
          <a:prstGeom prst="line">
            <a:avLst/>
          </a:prstGeom>
          <a:ln w="57150">
            <a:solidFill>
              <a:srgbClr val="418FCD"/>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flipV="1">
            <a:off x="2270929" y="2917458"/>
            <a:ext cx="796362" cy="2361"/>
          </a:xfrm>
          <a:prstGeom prst="line">
            <a:avLst/>
          </a:prstGeom>
          <a:ln w="57150">
            <a:solidFill>
              <a:srgbClr val="418FCD"/>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9330" y="2952236"/>
            <a:ext cx="648181" cy="861774"/>
          </a:xfrm>
          <a:prstGeom prst="rect">
            <a:avLst/>
          </a:prstGeom>
          <a:noFill/>
        </p:spPr>
        <p:txBody>
          <a:bodyPr wrap="square" rtlCol="0">
            <a:spAutoFit/>
          </a:bodyPr>
          <a:lstStyle/>
          <a:p>
            <a:pPr algn="ctr"/>
            <a:r>
              <a:rPr lang="en-US" sz="5000" b="1" dirty="0" smtClean="0">
                <a:solidFill>
                  <a:srgbClr val="418FCD"/>
                </a:solidFill>
                <a:latin typeface="Segoe UI Light" pitchFamily="34" charset="0"/>
              </a:rPr>
              <a:t>1</a:t>
            </a:r>
          </a:p>
        </p:txBody>
      </p:sp>
      <p:sp>
        <p:nvSpPr>
          <p:cNvPr id="19" name="TextBox 18"/>
          <p:cNvSpPr txBox="1"/>
          <p:nvPr/>
        </p:nvSpPr>
        <p:spPr>
          <a:xfrm>
            <a:off x="370390" y="4352081"/>
            <a:ext cx="8479994" cy="1557349"/>
          </a:xfrm>
          <a:prstGeom prst="rect">
            <a:avLst/>
          </a:prstGeom>
          <a:noFill/>
        </p:spPr>
        <p:txBody>
          <a:bodyPr wrap="square" rtlCol="0">
            <a:spAutoFit/>
          </a:bodyPr>
          <a:lstStyle/>
          <a:p>
            <a:pPr marL="514350" indent="-514350" defTabSz="685800" eaLnBrk="1" hangingPunct="1">
              <a:spcBef>
                <a:spcPct val="20000"/>
              </a:spcBef>
              <a:buClr>
                <a:srgbClr val="418FCD"/>
              </a:buClr>
              <a:buSzPct val="100000"/>
              <a:buFont typeface="+mj-lt"/>
              <a:buAutoNum type="arabicPeriod"/>
            </a:pPr>
            <a:r>
              <a:rPr lang="en-US" sz="2800" dirty="0">
                <a:latin typeface="Segoe UI" pitchFamily="34" charset="0"/>
                <a:ea typeface="Segoe UI" pitchFamily="34" charset="0"/>
                <a:cs typeface="Segoe UI" pitchFamily="34" charset="0"/>
              </a:rPr>
              <a:t>Ambient Dose Rate [</a:t>
            </a:r>
            <a:r>
              <a:rPr lang="en-US" sz="2800" dirty="0" err="1">
                <a:latin typeface="Segoe UI" pitchFamily="34" charset="0"/>
                <a:ea typeface="Segoe UI" pitchFamily="34" charset="0"/>
                <a:cs typeface="Segoe UI" pitchFamily="34" charset="0"/>
              </a:rPr>
              <a:t>Sv</a:t>
            </a:r>
            <a:r>
              <a:rPr lang="en-US" sz="2800" dirty="0">
                <a:latin typeface="Segoe UI" pitchFamily="34" charset="0"/>
                <a:ea typeface="Segoe UI" pitchFamily="34" charset="0"/>
                <a:cs typeface="Segoe UI" pitchFamily="34" charset="0"/>
              </a:rPr>
              <a:t>/h]</a:t>
            </a:r>
          </a:p>
          <a:p>
            <a:pPr marL="514350" indent="-514350" defTabSz="685800" eaLnBrk="1" hangingPunct="1">
              <a:spcBef>
                <a:spcPct val="20000"/>
              </a:spcBef>
              <a:buClr>
                <a:srgbClr val="418FCD"/>
              </a:buClr>
              <a:buSzPct val="100000"/>
              <a:buFont typeface="+mj-lt"/>
              <a:buAutoNum type="arabicPeriod"/>
            </a:pPr>
            <a:r>
              <a:rPr lang="en-US" sz="2800" dirty="0" smtClean="0">
                <a:latin typeface="Segoe UI" pitchFamily="34" charset="0"/>
                <a:ea typeface="Segoe UI" pitchFamily="34" charset="0"/>
                <a:cs typeface="Segoe UI" pitchFamily="34" charset="0"/>
              </a:rPr>
              <a:t>Ambient Dose / Air Kerma [</a:t>
            </a:r>
            <a:r>
              <a:rPr lang="en-US" sz="2800" dirty="0" err="1" smtClean="0">
                <a:latin typeface="Segoe UI" pitchFamily="34" charset="0"/>
                <a:ea typeface="Segoe UI" pitchFamily="34" charset="0"/>
                <a:cs typeface="Segoe UI" pitchFamily="34" charset="0"/>
              </a:rPr>
              <a:t>Sv</a:t>
            </a:r>
            <a:r>
              <a:rPr lang="en-US" sz="2800" dirty="0" smtClean="0">
                <a:latin typeface="Segoe UI" pitchFamily="34" charset="0"/>
                <a:ea typeface="Segoe UI" pitchFamily="34" charset="0"/>
                <a:cs typeface="Segoe UI" pitchFamily="34" charset="0"/>
              </a:rPr>
              <a:t>/Gy]</a:t>
            </a:r>
            <a:endParaRPr lang="en-US" sz="2800" dirty="0">
              <a:latin typeface="Segoe UI" pitchFamily="34" charset="0"/>
              <a:ea typeface="Segoe UI" pitchFamily="34" charset="0"/>
              <a:cs typeface="Segoe UI" pitchFamily="34" charset="0"/>
            </a:endParaRPr>
          </a:p>
          <a:p>
            <a:pPr marL="514350" indent="-514350" defTabSz="685800" eaLnBrk="1" hangingPunct="1">
              <a:spcBef>
                <a:spcPct val="20000"/>
              </a:spcBef>
              <a:buClr>
                <a:srgbClr val="418FCD"/>
              </a:buClr>
              <a:buSzPct val="100000"/>
              <a:buFont typeface="+mj-lt"/>
              <a:buAutoNum type="arabicPeriod"/>
            </a:pPr>
            <a:r>
              <a:rPr lang="en-US" sz="2800" dirty="0">
                <a:latin typeface="Segoe UI" pitchFamily="34" charset="0"/>
                <a:ea typeface="Segoe UI" pitchFamily="34" charset="0"/>
                <a:cs typeface="Segoe UI" pitchFamily="34" charset="0"/>
              </a:rPr>
              <a:t>Air Kerma Rate [Gy/h]</a:t>
            </a:r>
          </a:p>
        </p:txBody>
      </p:sp>
      <p:sp>
        <p:nvSpPr>
          <p:cNvPr id="20" name="TextBox 19"/>
          <p:cNvSpPr txBox="1"/>
          <p:nvPr/>
        </p:nvSpPr>
        <p:spPr>
          <a:xfrm>
            <a:off x="2345019" y="2976051"/>
            <a:ext cx="648181" cy="861774"/>
          </a:xfrm>
          <a:prstGeom prst="rect">
            <a:avLst/>
          </a:prstGeom>
          <a:noFill/>
        </p:spPr>
        <p:txBody>
          <a:bodyPr wrap="square" rtlCol="0">
            <a:spAutoFit/>
          </a:bodyPr>
          <a:lstStyle/>
          <a:p>
            <a:pPr algn="ctr"/>
            <a:r>
              <a:rPr lang="en-US" sz="5000" b="1" dirty="0">
                <a:solidFill>
                  <a:srgbClr val="418FCD"/>
                </a:solidFill>
                <a:latin typeface="Segoe UI Light" pitchFamily="34" charset="0"/>
              </a:rPr>
              <a:t>2</a:t>
            </a:r>
            <a:endParaRPr lang="en-US" sz="5000" b="1" dirty="0" smtClean="0">
              <a:solidFill>
                <a:srgbClr val="418FCD"/>
              </a:solidFill>
              <a:latin typeface="Segoe UI Light" pitchFamily="34" charset="0"/>
            </a:endParaRPr>
          </a:p>
        </p:txBody>
      </p:sp>
      <p:sp>
        <p:nvSpPr>
          <p:cNvPr id="21" name="TextBox 20"/>
          <p:cNvSpPr txBox="1"/>
          <p:nvPr/>
        </p:nvSpPr>
        <p:spPr>
          <a:xfrm>
            <a:off x="5651535" y="2976051"/>
            <a:ext cx="648181" cy="861774"/>
          </a:xfrm>
          <a:prstGeom prst="rect">
            <a:avLst/>
          </a:prstGeom>
          <a:noFill/>
        </p:spPr>
        <p:txBody>
          <a:bodyPr wrap="square" rtlCol="0">
            <a:spAutoFit/>
          </a:bodyPr>
          <a:lstStyle/>
          <a:p>
            <a:pPr algn="ctr"/>
            <a:r>
              <a:rPr lang="en-US" sz="5000" b="1" dirty="0" smtClean="0">
                <a:solidFill>
                  <a:srgbClr val="418FCD"/>
                </a:solidFill>
                <a:latin typeface="Segoe UI Light" pitchFamily="34" charset="0"/>
              </a:rPr>
              <a:t>3</a:t>
            </a:r>
          </a:p>
        </p:txBody>
      </p:sp>
    </p:spTree>
    <p:extLst>
      <p:ext uri="{BB962C8B-B14F-4D97-AF65-F5344CB8AC3E}">
        <p14:creationId xmlns:p14="http://schemas.microsoft.com/office/powerpoint/2010/main" val="126730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714" y="511728"/>
            <a:ext cx="7489670" cy="746622"/>
          </a:xfrm>
        </p:spPr>
        <p:txBody>
          <a:bodyPr/>
          <a:lstStyle/>
          <a:p>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4</a:t>
            </a:fld>
            <a:endParaRPr lang="nl-BE" dirty="0"/>
          </a:p>
        </p:txBody>
      </p:sp>
      <p:pic>
        <p:nvPicPr>
          <p:cNvPr id="7" name="Content Placeholder 6"/>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066800" y="1426006"/>
            <a:ext cx="6873433" cy="5259801"/>
          </a:xfrm>
        </p:spPr>
      </p:pic>
    </p:spTree>
    <p:extLst>
      <p:ext uri="{BB962C8B-B14F-4D97-AF65-F5344CB8AC3E}">
        <p14:creationId xmlns:p14="http://schemas.microsoft.com/office/powerpoint/2010/main" val="26357417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800" dirty="0" smtClean="0"/>
              <a:t>Dose Rate detector</a:t>
            </a:r>
          </a:p>
          <a:p>
            <a:pPr lvl="1"/>
            <a:r>
              <a:rPr lang="en-US" sz="2600" dirty="0" smtClean="0"/>
              <a:t>2 x Background as detection limit</a:t>
            </a:r>
          </a:p>
          <a:p>
            <a:pPr lvl="1"/>
            <a:r>
              <a:rPr lang="en-US" sz="2600" dirty="0" smtClean="0"/>
              <a:t>Stockholm: 220 nSv/h</a:t>
            </a:r>
          </a:p>
          <a:p>
            <a:r>
              <a:rPr lang="en-US" sz="3000" dirty="0" smtClean="0"/>
              <a:t>Point source</a:t>
            </a:r>
          </a:p>
          <a:p>
            <a:r>
              <a:rPr lang="en-US" sz="3000" dirty="0" smtClean="0"/>
              <a:t>Surface contamination</a:t>
            </a:r>
          </a:p>
          <a:p>
            <a:pPr marL="0" indent="0">
              <a:buNone/>
            </a:pPr>
            <a:endParaRPr lang="en-US" sz="3000" dirty="0" smtClean="0"/>
          </a:p>
          <a:p>
            <a:endParaRPr lang="en-US" sz="3000" dirty="0" smtClean="0"/>
          </a:p>
          <a:p>
            <a:endParaRPr lang="en-US" sz="2800" dirty="0"/>
          </a:p>
        </p:txBody>
      </p:sp>
      <p:sp>
        <p:nvSpPr>
          <p:cNvPr id="3" name="Title 2"/>
          <p:cNvSpPr>
            <a:spLocks noGrp="1"/>
          </p:cNvSpPr>
          <p:nvPr>
            <p:ph type="title"/>
          </p:nvPr>
        </p:nvSpPr>
        <p:spPr>
          <a:xfrm>
            <a:off x="1360714" y="511728"/>
            <a:ext cx="7489670" cy="746622"/>
          </a:xfrm>
        </p:spPr>
        <p:txBody>
          <a:bodyPr/>
          <a:lstStyle/>
          <a:p>
            <a:r>
              <a:rPr lang="nl-BE" sz="3200" dirty="0" smtClean="0"/>
              <a:t>Minimum </a:t>
            </a:r>
            <a:r>
              <a:rPr lang="nl-BE" sz="3200" dirty="0" err="1" smtClean="0"/>
              <a:t>Detectable</a:t>
            </a:r>
            <a:r>
              <a:rPr lang="nl-BE" sz="3200" dirty="0" smtClean="0"/>
              <a:t> Activity (MDA)</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5</a:t>
            </a:fld>
            <a:endParaRPr lang="nl-BE" dirty="0"/>
          </a:p>
        </p:txBody>
      </p:sp>
      <p:pic>
        <p:nvPicPr>
          <p:cNvPr id="6" name="Picture 5"/>
          <p:cNvPicPr>
            <a:picLocks noChangeAspect="1"/>
          </p:cNvPicPr>
          <p:nvPr/>
        </p:nvPicPr>
        <p:blipFill rotWithShape="1">
          <a:blip r:embed="rId3"/>
          <a:srcRect l="3736"/>
          <a:stretch/>
        </p:blipFill>
        <p:spPr>
          <a:xfrm>
            <a:off x="229165" y="1600200"/>
            <a:ext cx="8695196" cy="4582205"/>
          </a:xfrm>
          <a:prstGeom prst="rect">
            <a:avLst/>
          </a:prstGeom>
        </p:spPr>
      </p:pic>
    </p:spTree>
    <p:extLst>
      <p:ext uri="{BB962C8B-B14F-4D97-AF65-F5344CB8AC3E}">
        <p14:creationId xmlns:p14="http://schemas.microsoft.com/office/powerpoint/2010/main" val="2861715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5975" t="5701" r="9076"/>
          <a:stretch/>
        </p:blipFill>
        <p:spPr>
          <a:xfrm>
            <a:off x="81022" y="1516285"/>
            <a:ext cx="8894583" cy="4880212"/>
          </a:xfrm>
        </p:spPr>
      </p:pic>
      <p:sp>
        <p:nvSpPr>
          <p:cNvPr id="3" name="Title 2"/>
          <p:cNvSpPr>
            <a:spLocks noGrp="1"/>
          </p:cNvSpPr>
          <p:nvPr>
            <p:ph type="title"/>
          </p:nvPr>
        </p:nvSpPr>
        <p:spPr>
          <a:xfrm>
            <a:off x="1360714" y="511728"/>
            <a:ext cx="7489670" cy="746622"/>
          </a:xfrm>
        </p:spPr>
        <p:txBody>
          <a:bodyPr/>
          <a:lstStyle/>
          <a:p>
            <a:r>
              <a:rPr lang="nl-BE" sz="3200" dirty="0" smtClean="0"/>
              <a:t>MDA point source</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6</a:t>
            </a:fld>
            <a:endParaRPr lang="nl-BE" dirty="0"/>
          </a:p>
        </p:txBody>
      </p:sp>
    </p:spTree>
    <p:extLst>
      <p:ext uri="{BB962C8B-B14F-4D97-AF65-F5344CB8AC3E}">
        <p14:creationId xmlns:p14="http://schemas.microsoft.com/office/powerpoint/2010/main" val="21192442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5203" t="6382" r="3152"/>
          <a:stretch/>
        </p:blipFill>
        <p:spPr>
          <a:xfrm>
            <a:off x="115748" y="1792430"/>
            <a:ext cx="8838798" cy="4359296"/>
          </a:xfrm>
        </p:spPr>
      </p:pic>
      <p:sp>
        <p:nvSpPr>
          <p:cNvPr id="3" name="Title 2"/>
          <p:cNvSpPr>
            <a:spLocks noGrp="1"/>
          </p:cNvSpPr>
          <p:nvPr>
            <p:ph type="title"/>
          </p:nvPr>
        </p:nvSpPr>
        <p:spPr>
          <a:xfrm>
            <a:off x="1360714" y="511728"/>
            <a:ext cx="7489670" cy="746622"/>
          </a:xfrm>
        </p:spPr>
        <p:txBody>
          <a:bodyPr/>
          <a:lstStyle/>
          <a:p>
            <a:r>
              <a:rPr lang="nl-BE" sz="3200" dirty="0" smtClean="0"/>
              <a:t>MDA </a:t>
            </a:r>
            <a:r>
              <a:rPr lang="nl-BE" sz="3200" dirty="0" err="1" smtClean="0"/>
              <a:t>surface</a:t>
            </a:r>
            <a:r>
              <a:rPr lang="nl-BE" sz="3200" dirty="0" smtClean="0"/>
              <a:t> </a:t>
            </a:r>
            <a:r>
              <a:rPr lang="nl-BE" sz="3200" dirty="0" err="1" smtClean="0"/>
              <a:t>contamination</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7</a:t>
            </a:fld>
            <a:endParaRPr lang="nl-BE" dirty="0"/>
          </a:p>
        </p:txBody>
      </p:sp>
    </p:spTree>
    <p:extLst>
      <p:ext uri="{BB962C8B-B14F-4D97-AF65-F5344CB8AC3E}">
        <p14:creationId xmlns:p14="http://schemas.microsoft.com/office/powerpoint/2010/main" val="34173329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514350" indent="-514350">
              <a:buFont typeface="+mj-lt"/>
              <a:buAutoNum type="arabicPeriod"/>
            </a:pPr>
            <a:r>
              <a:rPr lang="en-US" sz="2800" dirty="0" smtClean="0"/>
              <a:t>Scanning pattern until maximum</a:t>
            </a:r>
          </a:p>
          <a:p>
            <a:pPr lvl="1"/>
            <a:r>
              <a:rPr lang="en-US" sz="2600" dirty="0" smtClean="0"/>
              <a:t>x coordinate</a:t>
            </a:r>
          </a:p>
          <a:p>
            <a:pPr marL="514350" indent="-514350">
              <a:buFont typeface="+mj-lt"/>
              <a:buAutoNum type="arabicPeriod"/>
            </a:pPr>
            <a:r>
              <a:rPr lang="en-US" sz="2800" dirty="0" smtClean="0"/>
              <a:t>Perpendicular scanning pattern until maximum</a:t>
            </a:r>
          </a:p>
          <a:p>
            <a:pPr lvl="1"/>
            <a:r>
              <a:rPr lang="en-US" sz="2600" dirty="0" smtClean="0"/>
              <a:t>y coordinate</a:t>
            </a:r>
          </a:p>
          <a:p>
            <a:pPr marL="514350" indent="-514350">
              <a:buFont typeface="+mj-lt"/>
              <a:buAutoNum type="arabicPeriod"/>
            </a:pPr>
            <a:r>
              <a:rPr lang="en-US" sz="2800" dirty="0" smtClean="0"/>
              <a:t>At (</a:t>
            </a:r>
            <a:r>
              <a:rPr lang="en-US" sz="2800" dirty="0" err="1" smtClean="0"/>
              <a:t>x,y</a:t>
            </a:r>
            <a:r>
              <a:rPr lang="en-US" sz="2800" dirty="0" smtClean="0"/>
              <a:t>)</a:t>
            </a:r>
          </a:p>
          <a:p>
            <a:pPr lvl="1"/>
            <a:r>
              <a:rPr lang="en-US" sz="2600" dirty="0" smtClean="0"/>
              <a:t>Dose Rate at height= 10 m</a:t>
            </a:r>
          </a:p>
          <a:p>
            <a:pPr lvl="1"/>
            <a:r>
              <a:rPr lang="en-US" sz="2600" dirty="0" smtClean="0"/>
              <a:t>Dose Rate at height= 15 m</a:t>
            </a:r>
          </a:p>
          <a:p>
            <a:pPr marL="514350" indent="-514350">
              <a:buFont typeface="+mj-lt"/>
              <a:buAutoNum type="arabicPeriod"/>
            </a:pPr>
            <a:r>
              <a:rPr lang="en-US" sz="2800" dirty="0" smtClean="0"/>
              <a:t>Inverse r²-law</a:t>
            </a:r>
          </a:p>
        </p:txBody>
      </p:sp>
      <p:sp>
        <p:nvSpPr>
          <p:cNvPr id="3" name="Title 2"/>
          <p:cNvSpPr>
            <a:spLocks noGrp="1"/>
          </p:cNvSpPr>
          <p:nvPr>
            <p:ph type="title"/>
          </p:nvPr>
        </p:nvSpPr>
        <p:spPr>
          <a:xfrm>
            <a:off x="1360714" y="511728"/>
            <a:ext cx="7489670" cy="746622"/>
          </a:xfrm>
        </p:spPr>
        <p:txBody>
          <a:bodyPr/>
          <a:lstStyle/>
          <a:p>
            <a:r>
              <a:rPr lang="nl-BE" sz="3200" dirty="0" err="1" smtClean="0"/>
              <a:t>Discrimination</a:t>
            </a:r>
            <a:r>
              <a:rPr lang="nl-BE" sz="3200" dirty="0" smtClean="0"/>
              <a:t> </a:t>
            </a:r>
            <a:r>
              <a:rPr lang="nl-BE" sz="3200" dirty="0" err="1" smtClean="0"/>
              <a:t>between</a:t>
            </a:r>
            <a:r>
              <a:rPr lang="nl-BE" sz="3200" dirty="0" smtClean="0"/>
              <a:t> point source </a:t>
            </a:r>
            <a:r>
              <a:rPr lang="nl-BE" sz="3200" dirty="0" err="1" smtClean="0"/>
              <a:t>and</a:t>
            </a:r>
            <a:r>
              <a:rPr lang="nl-BE" sz="3200" dirty="0" smtClean="0"/>
              <a:t> </a:t>
            </a:r>
            <a:r>
              <a:rPr lang="nl-BE" sz="3200" dirty="0" err="1" smtClean="0"/>
              <a:t>surface</a:t>
            </a:r>
            <a:r>
              <a:rPr lang="nl-BE" sz="3200" dirty="0" smtClean="0"/>
              <a:t> </a:t>
            </a:r>
            <a:r>
              <a:rPr lang="nl-BE" sz="3200" dirty="0" err="1" smtClean="0"/>
              <a:t>contamination</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8</a:t>
            </a:fld>
            <a:endParaRPr lang="nl-BE" dirty="0"/>
          </a:p>
        </p:txBody>
      </p:sp>
    </p:spTree>
    <p:extLst>
      <p:ext uri="{BB962C8B-B14F-4D97-AF65-F5344CB8AC3E}">
        <p14:creationId xmlns:p14="http://schemas.microsoft.com/office/powerpoint/2010/main" val="4276974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8180" t="9182" r="10045" b="9348"/>
          <a:stretch/>
        </p:blipFill>
        <p:spPr>
          <a:xfrm>
            <a:off x="1014323" y="1559971"/>
            <a:ext cx="7836061" cy="4294339"/>
          </a:xfrm>
        </p:spPr>
      </p:pic>
      <p:sp>
        <p:nvSpPr>
          <p:cNvPr id="3" name="Title 2"/>
          <p:cNvSpPr>
            <a:spLocks noGrp="1"/>
          </p:cNvSpPr>
          <p:nvPr>
            <p:ph type="title"/>
          </p:nvPr>
        </p:nvSpPr>
        <p:spPr>
          <a:xfrm>
            <a:off x="1360714" y="511728"/>
            <a:ext cx="7489670" cy="746622"/>
          </a:xfrm>
        </p:spPr>
        <p:txBody>
          <a:bodyPr/>
          <a:lstStyle/>
          <a:p>
            <a:r>
              <a:rPr lang="nl-BE" sz="3200" dirty="0" err="1" smtClean="0"/>
              <a:t>Discrimination</a:t>
            </a:r>
            <a:r>
              <a:rPr lang="nl-BE" sz="3200" dirty="0" smtClean="0"/>
              <a:t> Point Source</a:t>
            </a:r>
            <a:endParaRPr lang="nl-BE" sz="3200" dirty="0"/>
          </a:p>
        </p:txBody>
      </p:sp>
      <p:sp>
        <p:nvSpPr>
          <p:cNvPr id="4" name="Slide Number Placeholder 3"/>
          <p:cNvSpPr>
            <a:spLocks noGrp="1"/>
          </p:cNvSpPr>
          <p:nvPr>
            <p:ph type="sldNum" sz="quarter" idx="11"/>
          </p:nvPr>
        </p:nvSpPr>
        <p:spPr/>
        <p:txBody>
          <a:bodyPr/>
          <a:lstStyle/>
          <a:p>
            <a:fld id="{6BF8636E-AFBA-4C2F-AA9E-34AEC97BD133}" type="slidenum">
              <a:rPr lang="nl-BE" smtClean="0"/>
              <a:pPr/>
              <a:t>9</a:t>
            </a:fld>
            <a:endParaRPr lang="nl-BE" dirty="0"/>
          </a:p>
        </p:txBody>
      </p:sp>
      <p:sp>
        <p:nvSpPr>
          <p:cNvPr id="6" name="TextBox 5"/>
          <p:cNvSpPr txBox="1"/>
          <p:nvPr/>
        </p:nvSpPr>
        <p:spPr>
          <a:xfrm>
            <a:off x="1665513" y="5854310"/>
            <a:ext cx="5976257" cy="707886"/>
          </a:xfrm>
          <a:prstGeom prst="rect">
            <a:avLst/>
          </a:prstGeom>
          <a:noFill/>
        </p:spPr>
        <p:txBody>
          <a:bodyPr wrap="square" rtlCol="0">
            <a:spAutoFit/>
          </a:bodyPr>
          <a:lstStyle/>
          <a:p>
            <a:pPr algn="ctr"/>
            <a:r>
              <a:rPr lang="en-US" sz="2000" dirty="0" smtClean="0">
                <a:solidFill>
                  <a:srgbClr val="418FCD"/>
                </a:solidFill>
                <a:latin typeface="Segoe UI Light" pitchFamily="34" charset="0"/>
              </a:rPr>
              <a:t>              10² m / 15² m ≈ 406 nSv/h / 915 nSv/h</a:t>
            </a:r>
          </a:p>
          <a:p>
            <a:pPr algn="ctr"/>
            <a:r>
              <a:rPr lang="en-US" sz="2000" dirty="0" smtClean="0">
                <a:solidFill>
                  <a:srgbClr val="418FCD"/>
                </a:solidFill>
                <a:latin typeface="Segoe UI Light" pitchFamily="34" charset="0"/>
              </a:rPr>
              <a:t>0.4444 ≈ 0.4436</a:t>
            </a:r>
          </a:p>
        </p:txBody>
      </p:sp>
    </p:spTree>
    <p:extLst>
      <p:ext uri="{BB962C8B-B14F-4D97-AF65-F5344CB8AC3E}">
        <p14:creationId xmlns:p14="http://schemas.microsoft.com/office/powerpoint/2010/main" val="4218927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AC_presentation_general">
  <a:themeElements>
    <a:clrScheme name="SCK-CEN Academy">
      <a:dk1>
        <a:srgbClr val="181818"/>
      </a:dk1>
      <a:lt1>
        <a:srgbClr val="FFFFFF"/>
      </a:lt1>
      <a:dk2>
        <a:srgbClr val="181818"/>
      </a:dk2>
      <a:lt2>
        <a:srgbClr val="FFFFFF"/>
      </a:lt2>
      <a:accent1>
        <a:srgbClr val="418FCD"/>
      </a:accent1>
      <a:accent2>
        <a:srgbClr val="C0D731"/>
      </a:accent2>
      <a:accent3>
        <a:srgbClr val="BFBFBF"/>
      </a:accent3>
      <a:accent4>
        <a:srgbClr val="92BEE2"/>
      </a:accent4>
      <a:accent5>
        <a:srgbClr val="D8690E"/>
      </a:accent5>
      <a:accent6>
        <a:srgbClr val="D8D8D8"/>
      </a:accent6>
      <a:hlink>
        <a:srgbClr val="418FCD"/>
      </a:hlink>
      <a:folHlink>
        <a:srgbClr val="7F7F7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ctr">
          <a:defRPr sz="5000" dirty="0" err="1" smtClean="0">
            <a:solidFill>
              <a:srgbClr val="418FCD"/>
            </a:solidFill>
            <a:latin typeface="Segoe UI Light" pitchFamily="34" charset="0"/>
          </a:defRPr>
        </a:defPPr>
      </a:lstStyle>
    </a:txDef>
  </a:objectDefaults>
  <a:extraClrSchemeLst>
    <a:extraClrScheme>
      <a:clrScheme name="2__S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_SC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_SC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_SC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_SC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_SC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_SC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SCK-CEN Academy">
      <a:dk1>
        <a:srgbClr val="181818"/>
      </a:dk1>
      <a:lt1>
        <a:srgbClr val="FFFFFF"/>
      </a:lt1>
      <a:dk2>
        <a:srgbClr val="181818"/>
      </a:dk2>
      <a:lt2>
        <a:srgbClr val="FFFFFF"/>
      </a:lt2>
      <a:accent1>
        <a:srgbClr val="418FCD"/>
      </a:accent1>
      <a:accent2>
        <a:srgbClr val="C0D731"/>
      </a:accent2>
      <a:accent3>
        <a:srgbClr val="BFBFBF"/>
      </a:accent3>
      <a:accent4>
        <a:srgbClr val="92BEE2"/>
      </a:accent4>
      <a:accent5>
        <a:srgbClr val="D8690E"/>
      </a:accent5>
      <a:accent6>
        <a:srgbClr val="D8D8D8"/>
      </a:accent6>
      <a:hlink>
        <a:srgbClr val="418FCD"/>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CK-CEN Academy">
      <a:dk1>
        <a:srgbClr val="181818"/>
      </a:dk1>
      <a:lt1>
        <a:srgbClr val="FFFFFF"/>
      </a:lt1>
      <a:dk2>
        <a:srgbClr val="181818"/>
      </a:dk2>
      <a:lt2>
        <a:srgbClr val="FFFFFF"/>
      </a:lt2>
      <a:accent1>
        <a:srgbClr val="418FCD"/>
      </a:accent1>
      <a:accent2>
        <a:srgbClr val="C0D731"/>
      </a:accent2>
      <a:accent3>
        <a:srgbClr val="BFBFBF"/>
      </a:accent3>
      <a:accent4>
        <a:srgbClr val="92BEE2"/>
      </a:accent4>
      <a:accent5>
        <a:srgbClr val="D8690E"/>
      </a:accent5>
      <a:accent6>
        <a:srgbClr val="D8D8D8"/>
      </a:accent6>
      <a:hlink>
        <a:srgbClr val="418FCD"/>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AC_presentation_general</Template>
  <TotalTime>1050</TotalTime>
  <Pages>22</Pages>
  <Words>546</Words>
  <Application>Microsoft Office PowerPoint</Application>
  <PresentationFormat>On-screen Show (4:3)</PresentationFormat>
  <Paragraphs>90</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Segoe UI</vt:lpstr>
      <vt:lpstr>Segoe UI Light</vt:lpstr>
      <vt:lpstr>Times New Roman</vt:lpstr>
      <vt:lpstr>Wingdings</vt:lpstr>
      <vt:lpstr>AC_presentation_general</vt:lpstr>
      <vt:lpstr>PowerPoint Presentation</vt:lpstr>
      <vt:lpstr>Drones</vt:lpstr>
      <vt:lpstr>Ambient Dose rate H*(10)</vt:lpstr>
      <vt:lpstr>PowerPoint Presentation</vt:lpstr>
      <vt:lpstr>Minimum Detectable Activity (MDA)</vt:lpstr>
      <vt:lpstr>MDA point source</vt:lpstr>
      <vt:lpstr>MDA surface contamination</vt:lpstr>
      <vt:lpstr>Discrimination between point source and surface contamination</vt:lpstr>
      <vt:lpstr>Discrimination Point Source</vt:lpstr>
      <vt:lpstr>Discrimination Surface Contamination</vt:lpstr>
      <vt:lpstr>Conclusion</vt:lpstr>
      <vt:lpstr>PowerPoint Presentation</vt:lpstr>
    </vt:vector>
  </TitlesOfParts>
  <Company>SCK-CEN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Geelen Stef</dc:creator>
  <cp:lastModifiedBy>Geelen Stef</cp:lastModifiedBy>
  <cp:revision>39</cp:revision>
  <cp:lastPrinted>2011-12-22T07:31:06Z</cp:lastPrinted>
  <dcterms:created xsi:type="dcterms:W3CDTF">2019-10-08T07:12:14Z</dcterms:created>
  <dcterms:modified xsi:type="dcterms:W3CDTF">2019-10-15T13:53:09Z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ies>
</file>