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16"/>
  </p:notesMasterIdLst>
  <p:handoutMasterIdLst>
    <p:handoutMasterId r:id="rId17"/>
  </p:handoutMasterIdLst>
  <p:sldIdLst>
    <p:sldId id="344" r:id="rId2"/>
    <p:sldId id="347" r:id="rId3"/>
    <p:sldId id="348" r:id="rId4"/>
    <p:sldId id="349" r:id="rId5"/>
    <p:sldId id="362" r:id="rId6"/>
    <p:sldId id="351" r:id="rId7"/>
    <p:sldId id="352" r:id="rId8"/>
    <p:sldId id="353" r:id="rId9"/>
    <p:sldId id="354" r:id="rId10"/>
    <p:sldId id="355" r:id="rId11"/>
    <p:sldId id="356" r:id="rId12"/>
    <p:sldId id="358" r:id="rId13"/>
    <p:sldId id="359" r:id="rId14"/>
    <p:sldId id="360" r:id="rId15"/>
  </p:sldIdLst>
  <p:sldSz cx="9144000" cy="6858000" type="screen4x3"/>
  <p:notesSz cx="6877050" cy="9656763"/>
  <p:defaultTextStyle>
    <a:defPPr>
      <a:defRPr lang="nl-BE"/>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99"/>
    <a:srgbClr val="D05C4F"/>
    <a:srgbClr val="365980"/>
    <a:srgbClr val="F0D933"/>
    <a:srgbClr val="4FB09C"/>
    <a:srgbClr val="AECC2A"/>
    <a:srgbClr val="4F4F4F"/>
    <a:srgbClr val="0092D2"/>
    <a:srgbClr val="1DB9FF"/>
    <a:srgbClr val="C308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4" autoAdjust="0"/>
    <p:restoredTop sz="71253" autoAdjust="0"/>
  </p:normalViewPr>
  <p:slideViewPr>
    <p:cSldViewPr>
      <p:cViewPr varScale="1">
        <p:scale>
          <a:sx n="62" d="100"/>
          <a:sy n="62" d="100"/>
        </p:scale>
        <p:origin x="16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s>
</file>

<file path=ppt/diagrams/_rels/data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s>
</file>

<file path=ppt/diagrams/_rels/drawing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4569B-FDCB-4100-A361-4C716E67059E}"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30249134-8D84-4FFB-A2B9-936730D1D998}">
      <dgm:prSet phldrT="[Text]" custT="1"/>
      <dgm:spPr/>
      <dgm:t>
        <a:bodyPr/>
        <a:lstStyle/>
        <a:p>
          <a:r>
            <a:rPr lang="nl-BE" sz="1600" dirty="0" smtClean="0">
              <a:latin typeface="Verdana" panose="020B0604030504040204" pitchFamily="34" charset="0"/>
              <a:ea typeface="Verdana" panose="020B0604030504040204" pitchFamily="34" charset="0"/>
            </a:rPr>
            <a:t>Human employee</a:t>
          </a:r>
          <a:endParaRPr lang="en-US" sz="1600" dirty="0">
            <a:latin typeface="Verdana" panose="020B0604030504040204" pitchFamily="34" charset="0"/>
            <a:ea typeface="Verdana" panose="020B0604030504040204" pitchFamily="34" charset="0"/>
          </a:endParaRPr>
        </a:p>
      </dgm:t>
    </dgm:pt>
    <dgm:pt modelId="{F263A05B-D85D-4729-8AF9-8A38CAB200B6}" type="parTrans" cxnId="{5DB860A4-9C8F-499B-B23A-A1160049AA04}">
      <dgm:prSet/>
      <dgm:spPr/>
      <dgm:t>
        <a:bodyPr/>
        <a:lstStyle/>
        <a:p>
          <a:endParaRPr lang="en-US" sz="1100">
            <a:latin typeface="Verdana" panose="020B0604030504040204" pitchFamily="34" charset="0"/>
            <a:ea typeface="Verdana" panose="020B0604030504040204" pitchFamily="34" charset="0"/>
          </a:endParaRPr>
        </a:p>
      </dgm:t>
    </dgm:pt>
    <dgm:pt modelId="{0336CB53-FBDA-4E75-ABF6-4657AD4186B0}" type="sibTrans" cxnId="{5DB860A4-9C8F-499B-B23A-A1160049AA0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t>
        <a:bodyPr/>
        <a:lstStyle/>
        <a:p>
          <a:endParaRPr lang="en-US" sz="1100">
            <a:latin typeface="Verdana" panose="020B0604030504040204" pitchFamily="34" charset="0"/>
            <a:ea typeface="Verdana" panose="020B0604030504040204" pitchFamily="34" charset="0"/>
          </a:endParaRPr>
        </a:p>
      </dgm:t>
    </dgm:pt>
    <dgm:pt modelId="{FC81250E-2187-463A-926A-DB493181FDFA}">
      <dgm:prSet phldrT="[Text]" custT="1"/>
      <dgm:spPr/>
      <dgm:t>
        <a:bodyPr/>
        <a:lstStyle/>
        <a:p>
          <a:r>
            <a:rPr lang="nl-BE" sz="1600" dirty="0" smtClean="0">
              <a:latin typeface="Verdana" panose="020B0604030504040204" pitchFamily="34" charset="0"/>
              <a:ea typeface="Verdana" panose="020B0604030504040204" pitchFamily="34" charset="0"/>
            </a:rPr>
            <a:t>Service robot (SR)</a:t>
          </a:r>
          <a:endParaRPr lang="en-US" sz="1600" dirty="0">
            <a:latin typeface="Verdana" panose="020B0604030504040204" pitchFamily="34" charset="0"/>
            <a:ea typeface="Verdana" panose="020B0604030504040204" pitchFamily="34" charset="0"/>
          </a:endParaRPr>
        </a:p>
      </dgm:t>
    </dgm:pt>
    <dgm:pt modelId="{36B4B17D-B248-48E9-BABE-7EB1EE4D1D83}" type="parTrans" cxnId="{C9B75642-8D01-476B-9B1C-0C7A30DAFC6A}">
      <dgm:prSet/>
      <dgm:spPr/>
      <dgm:t>
        <a:bodyPr/>
        <a:lstStyle/>
        <a:p>
          <a:endParaRPr lang="en-US" sz="1100">
            <a:latin typeface="Verdana" panose="020B0604030504040204" pitchFamily="34" charset="0"/>
            <a:ea typeface="Verdana" panose="020B0604030504040204" pitchFamily="34" charset="0"/>
          </a:endParaRPr>
        </a:p>
      </dgm:t>
    </dgm:pt>
    <dgm:pt modelId="{BA9773DA-EA38-4CBA-AE9E-1A7AC56C3BB9}" type="sibTrans" cxnId="{C9B75642-8D01-476B-9B1C-0C7A30DAFC6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t>
        <a:bodyPr/>
        <a:lstStyle/>
        <a:p>
          <a:endParaRPr lang="en-US" sz="1100">
            <a:latin typeface="Verdana" panose="020B0604030504040204" pitchFamily="34" charset="0"/>
            <a:ea typeface="Verdana" panose="020B0604030504040204" pitchFamily="34" charset="0"/>
          </a:endParaRPr>
        </a:p>
      </dgm:t>
    </dgm:pt>
    <dgm:pt modelId="{450F4208-C9CC-42EA-B96C-88CBC92B940F}">
      <dgm:prSet phldrT="[Text]" custT="1"/>
      <dgm:spPr/>
      <dgm:t>
        <a:bodyPr/>
        <a:lstStyle/>
        <a:p>
          <a:r>
            <a:rPr lang="nl-BE" sz="1600" dirty="0" err="1" smtClean="0">
              <a:latin typeface="Verdana" panose="020B0604030504040204" pitchFamily="34" charset="0"/>
              <a:ea typeface="Verdana" panose="020B0604030504040204" pitchFamily="34" charset="0"/>
            </a:rPr>
            <a:t>Self-service</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technology</a:t>
          </a:r>
          <a:r>
            <a:rPr lang="nl-BE" sz="1600" dirty="0" smtClean="0">
              <a:latin typeface="Verdana" panose="020B0604030504040204" pitchFamily="34" charset="0"/>
              <a:ea typeface="Verdana" panose="020B0604030504040204" pitchFamily="34" charset="0"/>
            </a:rPr>
            <a:t> (SST)</a:t>
          </a:r>
          <a:endParaRPr lang="en-US" sz="1600" dirty="0">
            <a:latin typeface="Verdana" panose="020B0604030504040204" pitchFamily="34" charset="0"/>
            <a:ea typeface="Verdana" panose="020B0604030504040204" pitchFamily="34" charset="0"/>
          </a:endParaRPr>
        </a:p>
      </dgm:t>
    </dgm:pt>
    <dgm:pt modelId="{F59ACE37-CE3F-49C3-946A-4E1FF541DEF4}" type="parTrans" cxnId="{7E46AA16-2E06-46EB-AB01-3435B8E63A30}">
      <dgm:prSet/>
      <dgm:spPr/>
      <dgm:t>
        <a:bodyPr/>
        <a:lstStyle/>
        <a:p>
          <a:endParaRPr lang="en-US" sz="1100">
            <a:latin typeface="Verdana" panose="020B0604030504040204" pitchFamily="34" charset="0"/>
            <a:ea typeface="Verdana" panose="020B0604030504040204" pitchFamily="34" charset="0"/>
          </a:endParaRPr>
        </a:p>
      </dgm:t>
    </dgm:pt>
    <dgm:pt modelId="{C3B48BF4-23C0-4149-9E93-C91FFB04AE70}" type="sibTrans" cxnId="{7E46AA16-2E06-46EB-AB01-3435B8E63A3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t>
        <a:bodyPr/>
        <a:lstStyle/>
        <a:p>
          <a:endParaRPr lang="en-US" sz="1100">
            <a:latin typeface="Verdana" panose="020B0604030504040204" pitchFamily="34" charset="0"/>
            <a:ea typeface="Verdana" panose="020B0604030504040204" pitchFamily="34" charset="0"/>
          </a:endParaRPr>
        </a:p>
      </dgm:t>
    </dgm:pt>
    <dgm:pt modelId="{71D22767-D091-4A49-8E6E-EC8A089B1CFD}" type="pres">
      <dgm:prSet presAssocID="{7C14569B-FDCB-4100-A361-4C716E67059E}" presName="Name0" presStyleCnt="0">
        <dgm:presLayoutVars>
          <dgm:chMax val="7"/>
          <dgm:chPref val="7"/>
          <dgm:dir/>
        </dgm:presLayoutVars>
      </dgm:prSet>
      <dgm:spPr/>
      <dgm:t>
        <a:bodyPr/>
        <a:lstStyle/>
        <a:p>
          <a:endParaRPr lang="en-US"/>
        </a:p>
      </dgm:t>
    </dgm:pt>
    <dgm:pt modelId="{D7C605E5-4F10-4488-AF3C-F2F615829727}" type="pres">
      <dgm:prSet presAssocID="{7C14569B-FDCB-4100-A361-4C716E67059E}" presName="Name1" presStyleCnt="0"/>
      <dgm:spPr/>
    </dgm:pt>
    <dgm:pt modelId="{D26FEA75-43C6-44C5-8D40-5679A4AC052A}" type="pres">
      <dgm:prSet presAssocID="{0336CB53-FBDA-4E75-ABF6-4657AD4186B0}" presName="picture_1" presStyleCnt="0"/>
      <dgm:spPr/>
    </dgm:pt>
    <dgm:pt modelId="{D109ED6E-6A95-40C2-866E-F97E8DC00689}" type="pres">
      <dgm:prSet presAssocID="{0336CB53-FBDA-4E75-ABF6-4657AD4186B0}" presName="pictureRepeatNode" presStyleLbl="alignImgPlace1" presStyleIdx="0" presStyleCnt="3"/>
      <dgm:spPr/>
      <dgm:t>
        <a:bodyPr/>
        <a:lstStyle/>
        <a:p>
          <a:endParaRPr lang="en-US"/>
        </a:p>
      </dgm:t>
    </dgm:pt>
    <dgm:pt modelId="{84197A31-2B15-49C4-8E11-BE75352CAAC2}" type="pres">
      <dgm:prSet presAssocID="{30249134-8D84-4FFB-A2B9-936730D1D998}" presName="text_1" presStyleLbl="node1" presStyleIdx="0" presStyleCnt="0" custScaleX="48596" custScaleY="39394" custLinFactNeighborX="-1774" custLinFactNeighborY="-86990">
        <dgm:presLayoutVars>
          <dgm:bulletEnabled val="1"/>
        </dgm:presLayoutVars>
      </dgm:prSet>
      <dgm:spPr/>
      <dgm:t>
        <a:bodyPr/>
        <a:lstStyle/>
        <a:p>
          <a:endParaRPr lang="en-US"/>
        </a:p>
      </dgm:t>
    </dgm:pt>
    <dgm:pt modelId="{C220478A-C18A-4925-AAA6-03895172C346}" type="pres">
      <dgm:prSet presAssocID="{BA9773DA-EA38-4CBA-AE9E-1A7AC56C3BB9}" presName="picture_2" presStyleCnt="0"/>
      <dgm:spPr/>
    </dgm:pt>
    <dgm:pt modelId="{9FCC45E7-901C-4658-821A-EAAEE128DCCE}" type="pres">
      <dgm:prSet presAssocID="{BA9773DA-EA38-4CBA-AE9E-1A7AC56C3BB9}" presName="pictureRepeatNode" presStyleLbl="alignImgPlace1" presStyleIdx="1" presStyleCnt="3"/>
      <dgm:spPr/>
      <dgm:t>
        <a:bodyPr/>
        <a:lstStyle/>
        <a:p>
          <a:endParaRPr lang="en-US"/>
        </a:p>
      </dgm:t>
    </dgm:pt>
    <dgm:pt modelId="{665A5C0D-8091-49AC-87BB-AC329547C366}" type="pres">
      <dgm:prSet presAssocID="{FC81250E-2187-463A-926A-DB493181FDFA}" presName="line_2" presStyleLbl="parChTrans1D1" presStyleIdx="0" presStyleCnt="2"/>
      <dgm:spPr/>
    </dgm:pt>
    <dgm:pt modelId="{FCDB9207-629F-4351-ACDD-DB302FF9D74E}" type="pres">
      <dgm:prSet presAssocID="{FC81250E-2187-463A-926A-DB493181FDFA}" presName="textparent_2" presStyleLbl="node1" presStyleIdx="0" presStyleCnt="0"/>
      <dgm:spPr/>
    </dgm:pt>
    <dgm:pt modelId="{6633C466-5ABA-45F8-98F8-A9ACCB7D5FAA}" type="pres">
      <dgm:prSet presAssocID="{FC81250E-2187-463A-926A-DB493181FDFA}" presName="text_2" presStyleLbl="revTx" presStyleIdx="0" presStyleCnt="2" custScaleX="181818">
        <dgm:presLayoutVars>
          <dgm:bulletEnabled val="1"/>
        </dgm:presLayoutVars>
      </dgm:prSet>
      <dgm:spPr/>
      <dgm:t>
        <a:bodyPr/>
        <a:lstStyle/>
        <a:p>
          <a:endParaRPr lang="en-US"/>
        </a:p>
      </dgm:t>
    </dgm:pt>
    <dgm:pt modelId="{C742A5C7-61FA-441D-B62B-6A0438A507F5}" type="pres">
      <dgm:prSet presAssocID="{C3B48BF4-23C0-4149-9E93-C91FFB04AE70}" presName="picture_3" presStyleCnt="0"/>
      <dgm:spPr/>
    </dgm:pt>
    <dgm:pt modelId="{15026770-B03D-4027-94FA-7454D74A9384}" type="pres">
      <dgm:prSet presAssocID="{C3B48BF4-23C0-4149-9E93-C91FFB04AE70}" presName="pictureRepeatNode" presStyleLbl="alignImgPlace1" presStyleIdx="2" presStyleCnt="3"/>
      <dgm:spPr/>
      <dgm:t>
        <a:bodyPr/>
        <a:lstStyle/>
        <a:p>
          <a:endParaRPr lang="en-US"/>
        </a:p>
      </dgm:t>
    </dgm:pt>
    <dgm:pt modelId="{381850D3-FF7B-4914-BA39-3AC915E7C389}" type="pres">
      <dgm:prSet presAssocID="{450F4208-C9CC-42EA-B96C-88CBC92B940F}" presName="line_3" presStyleLbl="parChTrans1D1" presStyleIdx="1" presStyleCnt="2"/>
      <dgm:spPr/>
    </dgm:pt>
    <dgm:pt modelId="{D6BFCA3A-80D1-4AD2-80EF-E84AD7ED38E9}" type="pres">
      <dgm:prSet presAssocID="{450F4208-C9CC-42EA-B96C-88CBC92B940F}" presName="textparent_3" presStyleLbl="node1" presStyleIdx="0" presStyleCnt="0"/>
      <dgm:spPr/>
    </dgm:pt>
    <dgm:pt modelId="{D96DEDCC-6AC0-4324-8526-557E490C9FF1}" type="pres">
      <dgm:prSet presAssocID="{450F4208-C9CC-42EA-B96C-88CBC92B940F}" presName="text_3" presStyleLbl="revTx" presStyleIdx="1" presStyleCnt="2" custScaleX="149027">
        <dgm:presLayoutVars>
          <dgm:bulletEnabled val="1"/>
        </dgm:presLayoutVars>
      </dgm:prSet>
      <dgm:spPr/>
      <dgm:t>
        <a:bodyPr/>
        <a:lstStyle/>
        <a:p>
          <a:endParaRPr lang="en-US"/>
        </a:p>
      </dgm:t>
    </dgm:pt>
  </dgm:ptLst>
  <dgm:cxnLst>
    <dgm:cxn modelId="{3C90A368-D0C1-46D2-94A1-23A368B0FFA9}" type="presOf" srcId="{7C14569B-FDCB-4100-A361-4C716E67059E}" destId="{71D22767-D091-4A49-8E6E-EC8A089B1CFD}" srcOrd="0" destOrd="0" presId="urn:microsoft.com/office/officeart/2008/layout/CircularPictureCallout"/>
    <dgm:cxn modelId="{C2C1CBC9-08A6-4AFE-BAB8-854DAAF8B668}" type="presOf" srcId="{450F4208-C9CC-42EA-B96C-88CBC92B940F}" destId="{D96DEDCC-6AC0-4324-8526-557E490C9FF1}" srcOrd="0" destOrd="0" presId="urn:microsoft.com/office/officeart/2008/layout/CircularPictureCallout"/>
    <dgm:cxn modelId="{858ED5C3-6E20-45B5-AE69-4B507713D16C}" type="presOf" srcId="{30249134-8D84-4FFB-A2B9-936730D1D998}" destId="{84197A31-2B15-49C4-8E11-BE75352CAAC2}" srcOrd="0" destOrd="0" presId="urn:microsoft.com/office/officeart/2008/layout/CircularPictureCallout"/>
    <dgm:cxn modelId="{C9B75642-8D01-476B-9B1C-0C7A30DAFC6A}" srcId="{7C14569B-FDCB-4100-A361-4C716E67059E}" destId="{FC81250E-2187-463A-926A-DB493181FDFA}" srcOrd="1" destOrd="0" parTransId="{36B4B17D-B248-48E9-BABE-7EB1EE4D1D83}" sibTransId="{BA9773DA-EA38-4CBA-AE9E-1A7AC56C3BB9}"/>
    <dgm:cxn modelId="{5DB860A4-9C8F-499B-B23A-A1160049AA04}" srcId="{7C14569B-FDCB-4100-A361-4C716E67059E}" destId="{30249134-8D84-4FFB-A2B9-936730D1D998}" srcOrd="0" destOrd="0" parTransId="{F263A05B-D85D-4729-8AF9-8A38CAB200B6}" sibTransId="{0336CB53-FBDA-4E75-ABF6-4657AD4186B0}"/>
    <dgm:cxn modelId="{FAE9BFB5-EC5C-4479-85FD-517FA0E18A0D}" type="presOf" srcId="{C3B48BF4-23C0-4149-9E93-C91FFB04AE70}" destId="{15026770-B03D-4027-94FA-7454D74A9384}" srcOrd="0" destOrd="0" presId="urn:microsoft.com/office/officeart/2008/layout/CircularPictureCallout"/>
    <dgm:cxn modelId="{63D6A015-595F-43BB-95D1-44FC09D32162}" type="presOf" srcId="{BA9773DA-EA38-4CBA-AE9E-1A7AC56C3BB9}" destId="{9FCC45E7-901C-4658-821A-EAAEE128DCCE}" srcOrd="0" destOrd="0" presId="urn:microsoft.com/office/officeart/2008/layout/CircularPictureCallout"/>
    <dgm:cxn modelId="{7E46AA16-2E06-46EB-AB01-3435B8E63A30}" srcId="{7C14569B-FDCB-4100-A361-4C716E67059E}" destId="{450F4208-C9CC-42EA-B96C-88CBC92B940F}" srcOrd="2" destOrd="0" parTransId="{F59ACE37-CE3F-49C3-946A-4E1FF541DEF4}" sibTransId="{C3B48BF4-23C0-4149-9E93-C91FFB04AE70}"/>
    <dgm:cxn modelId="{F876C88A-B9B7-46D6-9E65-2ECB81372156}" type="presOf" srcId="{0336CB53-FBDA-4E75-ABF6-4657AD4186B0}" destId="{D109ED6E-6A95-40C2-866E-F97E8DC00689}" srcOrd="0" destOrd="0" presId="urn:microsoft.com/office/officeart/2008/layout/CircularPictureCallout"/>
    <dgm:cxn modelId="{245F7991-3124-4C9F-8797-C71E74D7B573}" type="presOf" srcId="{FC81250E-2187-463A-926A-DB493181FDFA}" destId="{6633C466-5ABA-45F8-98F8-A9ACCB7D5FAA}" srcOrd="0" destOrd="0" presId="urn:microsoft.com/office/officeart/2008/layout/CircularPictureCallout"/>
    <dgm:cxn modelId="{7D2D796A-3C48-4CEB-8B0C-C3EC7A552869}" type="presParOf" srcId="{71D22767-D091-4A49-8E6E-EC8A089B1CFD}" destId="{D7C605E5-4F10-4488-AF3C-F2F615829727}" srcOrd="0" destOrd="0" presId="urn:microsoft.com/office/officeart/2008/layout/CircularPictureCallout"/>
    <dgm:cxn modelId="{DAEC7FCC-6F78-4030-A7B2-F2CD1F0BA4F7}" type="presParOf" srcId="{D7C605E5-4F10-4488-AF3C-F2F615829727}" destId="{D26FEA75-43C6-44C5-8D40-5679A4AC052A}" srcOrd="0" destOrd="0" presId="urn:microsoft.com/office/officeart/2008/layout/CircularPictureCallout"/>
    <dgm:cxn modelId="{E4E5332D-92DD-47FB-9FCC-23A83ABF589E}" type="presParOf" srcId="{D26FEA75-43C6-44C5-8D40-5679A4AC052A}" destId="{D109ED6E-6A95-40C2-866E-F97E8DC00689}" srcOrd="0" destOrd="0" presId="urn:microsoft.com/office/officeart/2008/layout/CircularPictureCallout"/>
    <dgm:cxn modelId="{C4E604CD-8232-4D86-9148-76AA02D8BB35}" type="presParOf" srcId="{D7C605E5-4F10-4488-AF3C-F2F615829727}" destId="{84197A31-2B15-49C4-8E11-BE75352CAAC2}" srcOrd="1" destOrd="0" presId="urn:microsoft.com/office/officeart/2008/layout/CircularPictureCallout"/>
    <dgm:cxn modelId="{D37F3B2D-F86A-4519-99C6-EC788985DC35}" type="presParOf" srcId="{D7C605E5-4F10-4488-AF3C-F2F615829727}" destId="{C220478A-C18A-4925-AAA6-03895172C346}" srcOrd="2" destOrd="0" presId="urn:microsoft.com/office/officeart/2008/layout/CircularPictureCallout"/>
    <dgm:cxn modelId="{EAF31D8B-16A9-4910-8017-A0962BE712F4}" type="presParOf" srcId="{C220478A-C18A-4925-AAA6-03895172C346}" destId="{9FCC45E7-901C-4658-821A-EAAEE128DCCE}" srcOrd="0" destOrd="0" presId="urn:microsoft.com/office/officeart/2008/layout/CircularPictureCallout"/>
    <dgm:cxn modelId="{5F2E4765-2AB6-4183-BB74-533CA27ABDF2}" type="presParOf" srcId="{D7C605E5-4F10-4488-AF3C-F2F615829727}" destId="{665A5C0D-8091-49AC-87BB-AC329547C366}" srcOrd="3" destOrd="0" presId="urn:microsoft.com/office/officeart/2008/layout/CircularPictureCallout"/>
    <dgm:cxn modelId="{C9ECAA2E-265C-4FAF-99E2-266205CC94D1}" type="presParOf" srcId="{D7C605E5-4F10-4488-AF3C-F2F615829727}" destId="{FCDB9207-629F-4351-ACDD-DB302FF9D74E}" srcOrd="4" destOrd="0" presId="urn:microsoft.com/office/officeart/2008/layout/CircularPictureCallout"/>
    <dgm:cxn modelId="{C157E8AB-9440-46CC-AE47-0A4253D2E8D2}" type="presParOf" srcId="{FCDB9207-629F-4351-ACDD-DB302FF9D74E}" destId="{6633C466-5ABA-45F8-98F8-A9ACCB7D5FAA}" srcOrd="0" destOrd="0" presId="urn:microsoft.com/office/officeart/2008/layout/CircularPictureCallout"/>
    <dgm:cxn modelId="{FFF217DF-30ED-4605-95D2-236552C20C95}" type="presParOf" srcId="{D7C605E5-4F10-4488-AF3C-F2F615829727}" destId="{C742A5C7-61FA-441D-B62B-6A0438A507F5}" srcOrd="5" destOrd="0" presId="urn:microsoft.com/office/officeart/2008/layout/CircularPictureCallout"/>
    <dgm:cxn modelId="{0FFAC422-0F90-4F79-BEB3-F10822437CAC}" type="presParOf" srcId="{C742A5C7-61FA-441D-B62B-6A0438A507F5}" destId="{15026770-B03D-4027-94FA-7454D74A9384}" srcOrd="0" destOrd="0" presId="urn:microsoft.com/office/officeart/2008/layout/CircularPictureCallout"/>
    <dgm:cxn modelId="{B27E0772-BD9A-4F95-BBF2-01CE1873090F}" type="presParOf" srcId="{D7C605E5-4F10-4488-AF3C-F2F615829727}" destId="{381850D3-FF7B-4914-BA39-3AC915E7C389}" srcOrd="6" destOrd="0" presId="urn:microsoft.com/office/officeart/2008/layout/CircularPictureCallout"/>
    <dgm:cxn modelId="{7B62FB9C-BF99-43B2-883C-6C1B9AACC2D1}" type="presParOf" srcId="{D7C605E5-4F10-4488-AF3C-F2F615829727}" destId="{D6BFCA3A-80D1-4AD2-80EF-E84AD7ED38E9}" srcOrd="7" destOrd="0" presId="urn:microsoft.com/office/officeart/2008/layout/CircularPictureCallout"/>
    <dgm:cxn modelId="{43E2F82D-1280-41A7-8650-ACA289E6B5F8}" type="presParOf" srcId="{D6BFCA3A-80D1-4AD2-80EF-E84AD7ED38E9}" destId="{D96DEDCC-6AC0-4324-8526-557E490C9FF1}"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B2385-D532-49ED-B52D-5FB066FAF852}" type="doc">
      <dgm:prSet loTypeId="urn:microsoft.com/office/officeart/2005/8/layout/vList3" loCatId="picture" qsTypeId="urn:microsoft.com/office/officeart/2005/8/quickstyle/simple1" qsCatId="simple" csTypeId="urn:microsoft.com/office/officeart/2005/8/colors/accent0_3" csCatId="mainScheme" phldr="1"/>
      <dgm:spPr/>
    </dgm:pt>
    <dgm:pt modelId="{094C0E8C-2A81-4F18-B09C-9135BF14816D}">
      <dgm:prSet phldrT="[Text]"/>
      <dgm:spPr/>
      <dgm:t>
        <a:bodyPr/>
        <a:lstStyle/>
        <a:p>
          <a:r>
            <a:rPr lang="en-GB" dirty="0" smtClean="0"/>
            <a:t>This study aims to develop </a:t>
          </a:r>
          <a:r>
            <a:rPr lang="en-GB" b="1" dirty="0" smtClean="0"/>
            <a:t>a consumer-based framework of human versus automated interactions</a:t>
          </a:r>
          <a:r>
            <a:rPr lang="en-GB" dirty="0" smtClean="0"/>
            <a:t> that presents an </a:t>
          </a:r>
          <a:r>
            <a:rPr lang="en-US" dirty="0" smtClean="0"/>
            <a:t>overview of the relevant characteristics that should be taken into account when examining customers preferences for human versus technological interfaces</a:t>
          </a:r>
          <a:endParaRPr lang="en-US" dirty="0"/>
        </a:p>
      </dgm:t>
    </dgm:pt>
    <dgm:pt modelId="{C1633A35-C6AB-4793-98D1-0C9DD24DA265}" type="parTrans" cxnId="{36F3F6B1-3667-493B-A017-CECE16C22F4F}">
      <dgm:prSet/>
      <dgm:spPr/>
      <dgm:t>
        <a:bodyPr/>
        <a:lstStyle/>
        <a:p>
          <a:endParaRPr lang="en-US"/>
        </a:p>
      </dgm:t>
    </dgm:pt>
    <dgm:pt modelId="{8CCAB698-7601-4285-AC1E-61F96F036D4D}" type="sibTrans" cxnId="{36F3F6B1-3667-493B-A017-CECE16C22F4F}">
      <dgm:prSet/>
      <dgm:spPr/>
      <dgm:t>
        <a:bodyPr/>
        <a:lstStyle/>
        <a:p>
          <a:endParaRPr lang="en-US"/>
        </a:p>
      </dgm:t>
    </dgm:pt>
    <dgm:pt modelId="{D15B7BD3-2CD0-4ABF-9680-98075099D438}" type="pres">
      <dgm:prSet presAssocID="{EE3B2385-D532-49ED-B52D-5FB066FAF852}" presName="linearFlow" presStyleCnt="0">
        <dgm:presLayoutVars>
          <dgm:dir/>
          <dgm:resizeHandles val="exact"/>
        </dgm:presLayoutVars>
      </dgm:prSet>
      <dgm:spPr/>
    </dgm:pt>
    <dgm:pt modelId="{27B54D80-998B-4430-A029-86A74AAF6719}" type="pres">
      <dgm:prSet presAssocID="{094C0E8C-2A81-4F18-B09C-9135BF14816D}" presName="composite" presStyleCnt="0"/>
      <dgm:spPr/>
    </dgm:pt>
    <dgm:pt modelId="{85C12807-6EB0-4903-900F-FD08641327DA}" type="pres">
      <dgm:prSet presAssocID="{094C0E8C-2A81-4F18-B09C-9135BF14816D}" presName="imgShp" presStyleLbl="fgImgPlace1" presStyleIdx="0" presStyleCnt="1"/>
      <dgm:spPr>
        <a:solidFill>
          <a:schemeClr val="bg1"/>
        </a:solidFill>
        <a:ln>
          <a:solidFill>
            <a:srgbClr val="1F497D"/>
          </a:solidFill>
        </a:ln>
      </dgm:spPr>
    </dgm:pt>
    <dgm:pt modelId="{29656426-745E-473F-AA65-F12FF4D11CFB}" type="pres">
      <dgm:prSet presAssocID="{094C0E8C-2A81-4F18-B09C-9135BF14816D}" presName="txShp" presStyleLbl="node1" presStyleIdx="0" presStyleCnt="1">
        <dgm:presLayoutVars>
          <dgm:bulletEnabled val="1"/>
        </dgm:presLayoutVars>
      </dgm:prSet>
      <dgm:spPr/>
      <dgm:t>
        <a:bodyPr/>
        <a:lstStyle/>
        <a:p>
          <a:endParaRPr lang="en-US"/>
        </a:p>
      </dgm:t>
    </dgm:pt>
  </dgm:ptLst>
  <dgm:cxnLst>
    <dgm:cxn modelId="{36F3F6B1-3667-493B-A017-CECE16C22F4F}" srcId="{EE3B2385-D532-49ED-B52D-5FB066FAF852}" destId="{094C0E8C-2A81-4F18-B09C-9135BF14816D}" srcOrd="0" destOrd="0" parTransId="{C1633A35-C6AB-4793-98D1-0C9DD24DA265}" sibTransId="{8CCAB698-7601-4285-AC1E-61F96F036D4D}"/>
    <dgm:cxn modelId="{3C28F103-317D-49C0-AF94-C01441C53FB2}" type="presOf" srcId="{EE3B2385-D532-49ED-B52D-5FB066FAF852}" destId="{D15B7BD3-2CD0-4ABF-9680-98075099D438}" srcOrd="0" destOrd="0" presId="urn:microsoft.com/office/officeart/2005/8/layout/vList3"/>
    <dgm:cxn modelId="{A51B5D47-1791-4467-AE43-CB36FE094BF0}" type="presOf" srcId="{094C0E8C-2A81-4F18-B09C-9135BF14816D}" destId="{29656426-745E-473F-AA65-F12FF4D11CFB}" srcOrd="0" destOrd="0" presId="urn:microsoft.com/office/officeart/2005/8/layout/vList3"/>
    <dgm:cxn modelId="{BCACEEAC-605E-4CF7-BF5B-713A517D894B}" type="presParOf" srcId="{D15B7BD3-2CD0-4ABF-9680-98075099D438}" destId="{27B54D80-998B-4430-A029-86A74AAF6719}" srcOrd="0" destOrd="0" presId="urn:microsoft.com/office/officeart/2005/8/layout/vList3"/>
    <dgm:cxn modelId="{67D4BFF9-6594-4D01-88C3-6CD8E971DAEE}" type="presParOf" srcId="{27B54D80-998B-4430-A029-86A74AAF6719}" destId="{85C12807-6EB0-4903-900F-FD08641327DA}" srcOrd="0" destOrd="0" presId="urn:microsoft.com/office/officeart/2005/8/layout/vList3"/>
    <dgm:cxn modelId="{44282BEE-8EBB-4704-849B-769B1BAFDF5E}" type="presParOf" srcId="{27B54D80-998B-4430-A029-86A74AAF6719}" destId="{29656426-745E-473F-AA65-F12FF4D11CF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836F2-AAEF-44EA-8F6D-7BB167A23CAA}" type="doc">
      <dgm:prSet loTypeId="urn:microsoft.com/office/officeart/2008/layout/TitlePictureLineup" loCatId="picture" qsTypeId="urn:microsoft.com/office/officeart/2005/8/quickstyle/simple1" qsCatId="simple" csTypeId="urn:microsoft.com/office/officeart/2005/8/colors/accent0_3" csCatId="mainScheme" phldr="1"/>
      <dgm:spPr/>
      <dgm:t>
        <a:bodyPr/>
        <a:lstStyle/>
        <a:p>
          <a:endParaRPr lang="en-US"/>
        </a:p>
      </dgm:t>
    </dgm:pt>
    <dgm:pt modelId="{45BCA36C-A0F3-4533-93F1-F7C70BB9A370}">
      <dgm:prSet phldrT="[Text]"/>
      <dgm:spPr/>
      <dgm:t>
        <a:bodyPr/>
        <a:lstStyle/>
        <a:p>
          <a:r>
            <a:rPr lang="nl-BE" dirty="0" err="1" smtClean="0"/>
            <a:t>Diary</a:t>
          </a:r>
          <a:r>
            <a:rPr lang="nl-BE" dirty="0" smtClean="0"/>
            <a:t> </a:t>
          </a:r>
          <a:r>
            <a:rPr lang="nl-BE" dirty="0" err="1" smtClean="0"/>
            <a:t>study</a:t>
          </a:r>
          <a:endParaRPr lang="en-US" dirty="0"/>
        </a:p>
      </dgm:t>
    </dgm:pt>
    <dgm:pt modelId="{3DACB8B9-2C26-40AF-923F-B3150246EB6A}" type="parTrans" cxnId="{95E4DBB2-1990-417C-A55C-B1EBBF917464}">
      <dgm:prSet/>
      <dgm:spPr/>
      <dgm:t>
        <a:bodyPr/>
        <a:lstStyle/>
        <a:p>
          <a:endParaRPr lang="en-US"/>
        </a:p>
      </dgm:t>
    </dgm:pt>
    <dgm:pt modelId="{AE78078D-4855-419E-9FF6-4B5A0881146F}" type="sibTrans" cxnId="{95E4DBB2-1990-417C-A55C-B1EBBF917464}">
      <dgm:prSet/>
      <dgm:spPr/>
      <dgm:t>
        <a:bodyPr/>
        <a:lstStyle/>
        <a:p>
          <a:endParaRPr lang="en-US"/>
        </a:p>
      </dgm:t>
    </dgm:pt>
    <dgm:pt modelId="{15460FA4-671D-47B1-B137-5CE2755E6B36}">
      <dgm:prSet phldrT="[Text]" custT="1"/>
      <dgm:spPr/>
      <dgm:t>
        <a:bodyPr/>
        <a:lstStyle/>
        <a:p>
          <a:pPr algn="ctr"/>
          <a:r>
            <a:rPr lang="nl-BE" sz="1600" dirty="0" err="1" smtClean="0">
              <a:latin typeface="Verdana" panose="020B0604030504040204" pitchFamily="34" charset="0"/>
              <a:ea typeface="Verdana" panose="020B0604030504040204" pitchFamily="34" charset="0"/>
            </a:rPr>
            <a:t>To</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explore</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various</a:t>
          </a:r>
          <a:r>
            <a:rPr lang="nl-BE" sz="1600" dirty="0" smtClean="0">
              <a:latin typeface="Verdana" panose="020B0604030504040204" pitchFamily="34" charset="0"/>
              <a:ea typeface="Verdana" panose="020B0604030504040204" pitchFamily="34" charset="0"/>
            </a:rPr>
            <a:t> service </a:t>
          </a:r>
          <a:r>
            <a:rPr lang="nl-BE" sz="1600" dirty="0" err="1" smtClean="0">
              <a:latin typeface="Verdana" panose="020B0604030504040204" pitchFamily="34" charset="0"/>
              <a:ea typeface="Verdana" panose="020B0604030504040204" pitchFamily="34" charset="0"/>
            </a:rPr>
            <a:t>experiences</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to</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understand</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customers</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and</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their</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contexts</a:t>
          </a:r>
          <a:endParaRPr lang="nl-BE" sz="1600" dirty="0" smtClean="0">
            <a:latin typeface="Verdana" panose="020B0604030504040204" pitchFamily="34" charset="0"/>
            <a:ea typeface="Verdana" panose="020B0604030504040204" pitchFamily="34" charset="0"/>
          </a:endParaRPr>
        </a:p>
        <a:p>
          <a:pPr algn="ctr"/>
          <a:endParaRPr lang="nl-BE" sz="1600" dirty="0" smtClean="0">
            <a:latin typeface="Verdana" panose="020B0604030504040204" pitchFamily="34" charset="0"/>
            <a:ea typeface="Verdana" panose="020B0604030504040204" pitchFamily="34" charset="0"/>
          </a:endParaRPr>
        </a:p>
        <a:p>
          <a:pPr algn="ctr"/>
          <a:r>
            <a:rPr lang="nl-BE" sz="1600" dirty="0" smtClean="0">
              <a:latin typeface="Verdana" panose="020B0604030504040204" pitchFamily="34" charset="0"/>
              <a:ea typeface="Verdana" panose="020B0604030504040204" pitchFamily="34" charset="0"/>
            </a:rPr>
            <a:t>30</a:t>
          </a:r>
        </a:p>
        <a:p>
          <a:pPr algn="ctr"/>
          <a:endParaRPr lang="nl-BE" sz="1600" dirty="0" smtClean="0">
            <a:latin typeface="Verdana" panose="020B0604030504040204" pitchFamily="34" charset="0"/>
            <a:ea typeface="Verdana" panose="020B0604030504040204" pitchFamily="34" charset="0"/>
          </a:endParaRPr>
        </a:p>
        <a:p>
          <a:pPr algn="ctr"/>
          <a:r>
            <a:rPr lang="nl-BE" sz="1600" dirty="0" err="1" smtClean="0">
              <a:latin typeface="Verdana" panose="020B0604030504040204" pitchFamily="34" charset="0"/>
              <a:ea typeface="Verdana" panose="020B0604030504040204" pitchFamily="34" charset="0"/>
            </a:rPr>
            <a:t>Diary</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for</a:t>
          </a:r>
          <a:r>
            <a:rPr lang="nl-BE" sz="1600" dirty="0" smtClean="0">
              <a:latin typeface="Verdana" panose="020B0604030504040204" pitchFamily="34" charset="0"/>
              <a:ea typeface="Verdana" panose="020B0604030504040204" pitchFamily="34" charset="0"/>
            </a:rPr>
            <a:t> 3 weeks</a:t>
          </a:r>
        </a:p>
        <a:p>
          <a:pPr algn="ctr"/>
          <a:r>
            <a:rPr lang="nl-BE" sz="1600" dirty="0" smtClean="0">
              <a:latin typeface="Verdana" panose="020B0604030504040204" pitchFamily="34" charset="0"/>
              <a:ea typeface="Verdana" panose="020B0604030504040204" pitchFamily="34" charset="0"/>
            </a:rPr>
            <a:t>Event-</a:t>
          </a:r>
          <a:r>
            <a:rPr lang="nl-BE" sz="1600" dirty="0" err="1" smtClean="0">
              <a:latin typeface="Verdana" panose="020B0604030504040204" pitchFamily="34" charset="0"/>
              <a:ea typeface="Verdana" panose="020B0604030504040204" pitchFamily="34" charset="0"/>
            </a:rPr>
            <a:t>based</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diary</a:t>
          </a:r>
          <a:r>
            <a:rPr lang="nl-BE" sz="1600" dirty="0" smtClean="0">
              <a:latin typeface="Verdana" panose="020B0604030504040204" pitchFamily="34" charset="0"/>
              <a:ea typeface="Verdana" panose="020B0604030504040204" pitchFamily="34" charset="0"/>
            </a:rPr>
            <a:t> design</a:t>
          </a:r>
        </a:p>
        <a:p>
          <a:pPr algn="ctr"/>
          <a:endParaRPr lang="nl-BE" sz="1600" dirty="0" smtClean="0">
            <a:latin typeface="Verdana" panose="020B0604030504040204" pitchFamily="34" charset="0"/>
            <a:ea typeface="Verdana" panose="020B0604030504040204" pitchFamily="34" charset="0"/>
          </a:endParaRPr>
        </a:p>
        <a:p>
          <a:pPr algn="ctr"/>
          <a:r>
            <a:rPr lang="nl-BE" sz="1600" dirty="0" smtClean="0">
              <a:latin typeface="Verdana" panose="020B0604030504040204" pitchFamily="34" charset="0"/>
              <a:ea typeface="Verdana" panose="020B0604030504040204" pitchFamily="34" charset="0"/>
            </a:rPr>
            <a:t>Gioia </a:t>
          </a:r>
          <a:r>
            <a:rPr lang="nl-BE" sz="1600" dirty="0" err="1" smtClean="0">
              <a:latin typeface="Verdana" panose="020B0604030504040204" pitchFamily="34" charset="0"/>
              <a:ea typeface="Verdana" panose="020B0604030504040204" pitchFamily="34" charset="0"/>
            </a:rPr>
            <a:t>method</a:t>
          </a:r>
          <a:endParaRPr lang="nl-BE" sz="1600" dirty="0" smtClean="0">
            <a:latin typeface="Verdana" panose="020B0604030504040204" pitchFamily="34" charset="0"/>
            <a:ea typeface="Verdana" panose="020B0604030504040204" pitchFamily="34" charset="0"/>
          </a:endParaRPr>
        </a:p>
        <a:p>
          <a:pPr algn="ctr"/>
          <a:r>
            <a:rPr lang="nl-BE" sz="1600" dirty="0" err="1" smtClean="0">
              <a:latin typeface="Verdana" panose="020B0604030504040204" pitchFamily="34" charset="0"/>
              <a:ea typeface="Verdana" panose="020B0604030504040204" pitchFamily="34" charset="0"/>
            </a:rPr>
            <a:t>Nvivo</a:t>
          </a:r>
          <a:endParaRPr lang="nl-BE" sz="1600" dirty="0" smtClean="0">
            <a:latin typeface="Verdana" panose="020B0604030504040204" pitchFamily="34" charset="0"/>
            <a:ea typeface="Verdana" panose="020B0604030504040204" pitchFamily="34" charset="0"/>
          </a:endParaRPr>
        </a:p>
        <a:p>
          <a:pPr algn="ctr"/>
          <a:endParaRPr lang="nl-BE" sz="1600" dirty="0" smtClean="0">
            <a:latin typeface="Verdana" panose="020B0604030504040204" pitchFamily="34" charset="0"/>
            <a:ea typeface="Verdana" panose="020B0604030504040204" pitchFamily="34" charset="0"/>
          </a:endParaRPr>
        </a:p>
        <a:p>
          <a:pPr algn="ctr"/>
          <a:r>
            <a:rPr lang="nl-BE" sz="1600" dirty="0" smtClean="0">
              <a:latin typeface="Verdana" panose="020B0604030504040204" pitchFamily="34" charset="0"/>
              <a:ea typeface="Verdana" panose="020B0604030504040204" pitchFamily="34" charset="0"/>
            </a:rPr>
            <a:t>  </a:t>
          </a:r>
          <a:endParaRPr lang="en-US" sz="1600" dirty="0">
            <a:latin typeface="Verdana" panose="020B0604030504040204" pitchFamily="34" charset="0"/>
            <a:ea typeface="Verdana" panose="020B0604030504040204" pitchFamily="34" charset="0"/>
          </a:endParaRPr>
        </a:p>
      </dgm:t>
    </dgm:pt>
    <dgm:pt modelId="{BC8B0FED-7C3E-44C2-804E-2B834A9CD496}" type="parTrans" cxnId="{F876AAE3-4A46-4C2E-BB02-69D86141AAC4}">
      <dgm:prSet/>
      <dgm:spPr/>
      <dgm:t>
        <a:bodyPr/>
        <a:lstStyle/>
        <a:p>
          <a:endParaRPr lang="en-US"/>
        </a:p>
      </dgm:t>
    </dgm:pt>
    <dgm:pt modelId="{D07271E0-B1BF-488D-83DF-1ACF94C2683C}" type="sibTrans" cxnId="{F876AAE3-4A46-4C2E-BB02-69D86141AAC4}">
      <dgm:prSet/>
      <dgm:spPr/>
      <dgm:t>
        <a:bodyPr/>
        <a:lstStyle/>
        <a:p>
          <a:endParaRPr lang="en-US"/>
        </a:p>
      </dgm:t>
    </dgm:pt>
    <dgm:pt modelId="{0DF6A259-EE4D-4B33-BAD4-35336DEC3FC4}">
      <dgm:prSet phldrT="[Text]"/>
      <dgm:spPr/>
      <dgm:t>
        <a:bodyPr/>
        <a:lstStyle/>
        <a:p>
          <a:r>
            <a:rPr lang="nl-BE" dirty="0" smtClean="0"/>
            <a:t>Follow-up interviews</a:t>
          </a:r>
          <a:endParaRPr lang="en-US" dirty="0"/>
        </a:p>
      </dgm:t>
    </dgm:pt>
    <dgm:pt modelId="{D929F01F-4940-40BB-923E-4A6AE3A89CFB}" type="parTrans" cxnId="{0BBB771B-7DC0-435F-963C-45CEFFA7D87E}">
      <dgm:prSet/>
      <dgm:spPr/>
      <dgm:t>
        <a:bodyPr/>
        <a:lstStyle/>
        <a:p>
          <a:endParaRPr lang="en-US"/>
        </a:p>
      </dgm:t>
    </dgm:pt>
    <dgm:pt modelId="{C417B58D-DD91-4C55-99E9-70733691F5B9}" type="sibTrans" cxnId="{0BBB771B-7DC0-435F-963C-45CEFFA7D87E}">
      <dgm:prSet/>
      <dgm:spPr/>
      <dgm:t>
        <a:bodyPr/>
        <a:lstStyle/>
        <a:p>
          <a:endParaRPr lang="en-US"/>
        </a:p>
      </dgm:t>
    </dgm:pt>
    <dgm:pt modelId="{269D5426-72F3-4831-A2EA-0EA55E15DA13}">
      <dgm:prSet phldrT="[Text]" custT="1"/>
      <dgm:spPr/>
      <dgm:t>
        <a:bodyPr/>
        <a:lstStyle/>
        <a:p>
          <a:r>
            <a:rPr lang="nl-BE" sz="1600" dirty="0" err="1" smtClean="0">
              <a:latin typeface="Verdana" panose="020B0604030504040204" pitchFamily="34" charset="0"/>
              <a:ea typeface="Verdana" panose="020B0604030504040204" pitchFamily="34" charset="0"/>
            </a:rPr>
            <a:t>To</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clarify</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diaries</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and</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understand</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perceptions</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about</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automating</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interactions</a:t>
          </a:r>
          <a:r>
            <a:rPr lang="nl-BE" sz="1600" dirty="0" smtClean="0">
              <a:latin typeface="Verdana" panose="020B0604030504040204" pitchFamily="34" charset="0"/>
              <a:ea typeface="Verdana" panose="020B0604030504040204" pitchFamily="34" charset="0"/>
            </a:rPr>
            <a:t> </a:t>
          </a:r>
        </a:p>
        <a:p>
          <a:endParaRPr lang="nl-BE" sz="1600" dirty="0" smtClean="0">
            <a:latin typeface="Verdana" panose="020B0604030504040204" pitchFamily="34" charset="0"/>
            <a:ea typeface="Verdana" panose="020B0604030504040204" pitchFamily="34" charset="0"/>
          </a:endParaRPr>
        </a:p>
        <a:p>
          <a:r>
            <a:rPr lang="nl-BE" sz="1600" dirty="0" smtClean="0">
              <a:latin typeface="Verdana" panose="020B0604030504040204" pitchFamily="34" charset="0"/>
              <a:ea typeface="Verdana" panose="020B0604030504040204" pitchFamily="34" charset="0"/>
            </a:rPr>
            <a:t>27</a:t>
          </a:r>
        </a:p>
        <a:p>
          <a:endParaRPr lang="nl-BE" sz="1600" dirty="0" smtClean="0">
            <a:latin typeface="Verdana" panose="020B0604030504040204" pitchFamily="34" charset="0"/>
            <a:ea typeface="Verdana" panose="020B0604030504040204" pitchFamily="34" charset="0"/>
          </a:endParaRPr>
        </a:p>
        <a:p>
          <a:r>
            <a:rPr lang="nl-BE" sz="1600" dirty="0" smtClean="0">
              <a:latin typeface="Verdana" panose="020B0604030504040204" pitchFamily="34" charset="0"/>
              <a:ea typeface="Verdana" panose="020B0604030504040204" pitchFamily="34" charset="0"/>
            </a:rPr>
            <a:t>Semi-</a:t>
          </a:r>
          <a:r>
            <a:rPr lang="nl-BE" sz="1600" dirty="0" err="1" smtClean="0">
              <a:latin typeface="Verdana" panose="020B0604030504040204" pitchFamily="34" charset="0"/>
              <a:ea typeface="Verdana" panose="020B0604030504040204" pitchFamily="34" charset="0"/>
            </a:rPr>
            <a:t>structured</a:t>
          </a:r>
          <a:endParaRPr lang="nl-BE" sz="1600" dirty="0" smtClean="0">
            <a:latin typeface="Verdana" panose="020B0604030504040204" pitchFamily="34" charset="0"/>
            <a:ea typeface="Verdana" panose="020B0604030504040204" pitchFamily="34" charset="0"/>
          </a:endParaRPr>
        </a:p>
        <a:p>
          <a:r>
            <a:rPr lang="nl-BE" sz="1600" dirty="0" smtClean="0">
              <a:latin typeface="Verdana" panose="020B0604030504040204" pitchFamily="34" charset="0"/>
              <a:ea typeface="Verdana" panose="020B0604030504040204" pitchFamily="34" charset="0"/>
            </a:rPr>
            <a:t>SIT – </a:t>
          </a:r>
          <a:r>
            <a:rPr lang="nl-BE" sz="1600" dirty="0" err="1" smtClean="0">
              <a:latin typeface="Verdana" panose="020B0604030504040204" pitchFamily="34" charset="0"/>
              <a:ea typeface="Verdana" panose="020B0604030504040204" pitchFamily="34" charset="0"/>
            </a:rPr>
            <a:t>guided</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by</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blueprints</a:t>
          </a:r>
          <a:endParaRPr lang="nl-BE" sz="1600" dirty="0" smtClean="0">
            <a:latin typeface="Verdana" panose="020B0604030504040204" pitchFamily="34" charset="0"/>
            <a:ea typeface="Verdana" panose="020B0604030504040204" pitchFamily="34" charset="0"/>
          </a:endParaRPr>
        </a:p>
        <a:p>
          <a:endParaRPr lang="nl-BE" sz="1600" dirty="0" smtClean="0">
            <a:latin typeface="Verdana" panose="020B0604030504040204" pitchFamily="34" charset="0"/>
            <a:ea typeface="Verdana" panose="020B0604030504040204" pitchFamily="34" charset="0"/>
          </a:endParaRPr>
        </a:p>
        <a:p>
          <a:r>
            <a:rPr lang="nl-BE" sz="1600" dirty="0" smtClean="0">
              <a:latin typeface="Verdana" panose="020B0604030504040204" pitchFamily="34" charset="0"/>
              <a:ea typeface="Verdana" panose="020B0604030504040204" pitchFamily="34" charset="0"/>
            </a:rPr>
            <a:t>Gioia </a:t>
          </a:r>
          <a:r>
            <a:rPr lang="nl-BE" sz="1600" dirty="0" err="1" smtClean="0">
              <a:latin typeface="Verdana" panose="020B0604030504040204" pitchFamily="34" charset="0"/>
              <a:ea typeface="Verdana" panose="020B0604030504040204" pitchFamily="34" charset="0"/>
            </a:rPr>
            <a:t>method</a:t>
          </a:r>
          <a:r>
            <a:rPr lang="nl-BE" sz="1600" dirty="0" smtClean="0">
              <a:latin typeface="Verdana" panose="020B0604030504040204" pitchFamily="34" charset="0"/>
              <a:ea typeface="Verdana" panose="020B0604030504040204" pitchFamily="34" charset="0"/>
            </a:rPr>
            <a:t> </a:t>
          </a:r>
        </a:p>
        <a:p>
          <a:r>
            <a:rPr lang="nl-BE" sz="1600" dirty="0" err="1" smtClean="0">
              <a:latin typeface="Verdana" panose="020B0604030504040204" pitchFamily="34" charset="0"/>
              <a:ea typeface="Verdana" panose="020B0604030504040204" pitchFamily="34" charset="0"/>
            </a:rPr>
            <a:t>Nvivo</a:t>
          </a:r>
          <a:endParaRPr lang="en-US" sz="1600" dirty="0">
            <a:latin typeface="Verdana" panose="020B0604030504040204" pitchFamily="34" charset="0"/>
            <a:ea typeface="Verdana" panose="020B0604030504040204" pitchFamily="34" charset="0"/>
          </a:endParaRPr>
        </a:p>
      </dgm:t>
    </dgm:pt>
    <dgm:pt modelId="{F51EFD09-6C58-4B99-9D59-E2EC2F0187C7}" type="parTrans" cxnId="{6375CB3F-B153-4331-AC50-C80776A8795D}">
      <dgm:prSet/>
      <dgm:spPr/>
      <dgm:t>
        <a:bodyPr/>
        <a:lstStyle/>
        <a:p>
          <a:endParaRPr lang="en-US"/>
        </a:p>
      </dgm:t>
    </dgm:pt>
    <dgm:pt modelId="{9EBA93CA-CB01-49C1-9067-A686EBA01FBC}" type="sibTrans" cxnId="{6375CB3F-B153-4331-AC50-C80776A8795D}">
      <dgm:prSet/>
      <dgm:spPr/>
      <dgm:t>
        <a:bodyPr/>
        <a:lstStyle/>
        <a:p>
          <a:endParaRPr lang="en-US"/>
        </a:p>
      </dgm:t>
    </dgm:pt>
    <dgm:pt modelId="{37294760-81A5-4247-811C-ECC19295BDF0}" type="pres">
      <dgm:prSet presAssocID="{162836F2-AAEF-44EA-8F6D-7BB167A23CAA}" presName="Name0" presStyleCnt="0">
        <dgm:presLayoutVars>
          <dgm:dir/>
        </dgm:presLayoutVars>
      </dgm:prSet>
      <dgm:spPr/>
      <dgm:t>
        <a:bodyPr/>
        <a:lstStyle/>
        <a:p>
          <a:endParaRPr lang="en-US"/>
        </a:p>
      </dgm:t>
    </dgm:pt>
    <dgm:pt modelId="{7E0E54B3-8E00-44F3-915A-1642B76B21BF}" type="pres">
      <dgm:prSet presAssocID="{45BCA36C-A0F3-4533-93F1-F7C70BB9A370}" presName="composite" presStyleCnt="0"/>
      <dgm:spPr/>
    </dgm:pt>
    <dgm:pt modelId="{4DA5131F-3676-4ED4-A8A5-EDD18C9906EC}" type="pres">
      <dgm:prSet presAssocID="{45BCA36C-A0F3-4533-93F1-F7C70BB9A370}" presName="Accent" presStyleLbl="alignAcc1" presStyleIdx="0" presStyleCnt="2"/>
      <dgm:spPr>
        <a:ln>
          <a:solidFill>
            <a:schemeClr val="bg1"/>
          </a:solidFill>
        </a:ln>
      </dgm:spPr>
    </dgm:pt>
    <dgm:pt modelId="{5D6EB8B1-B426-4F6A-B6DA-9866113B598A}" type="pres">
      <dgm:prSet presAssocID="{45BCA36C-A0F3-4533-93F1-F7C70BB9A370}" presName="Image" presStyleLbl="node1" presStyleIdx="0" presStyleCnt="2" custScaleX="48133" custScaleY="51687" custLinFactNeighborX="-269" custLinFactNeighborY="-22031"/>
      <dgm:spPr>
        <a:prstGeom prst="roundRect">
          <a:avLst/>
        </a:prstGeom>
        <a:noFill/>
        <a:ln>
          <a:solidFill>
            <a:srgbClr val="1F497D"/>
          </a:solidFill>
        </a:ln>
      </dgm:spPr>
    </dgm:pt>
    <dgm:pt modelId="{D0FEEADF-A99A-4AD2-925C-2D15389FDA61}" type="pres">
      <dgm:prSet presAssocID="{45BCA36C-A0F3-4533-93F1-F7C70BB9A370}" presName="Child" presStyleLbl="revTx" presStyleIdx="0" presStyleCnt="2" custScaleX="146363" custScaleY="143102" custLinFactNeighborX="1045" custLinFactNeighborY="-11345">
        <dgm:presLayoutVars>
          <dgm:bulletEnabled val="1"/>
        </dgm:presLayoutVars>
      </dgm:prSet>
      <dgm:spPr/>
      <dgm:t>
        <a:bodyPr/>
        <a:lstStyle/>
        <a:p>
          <a:endParaRPr lang="en-US"/>
        </a:p>
      </dgm:t>
    </dgm:pt>
    <dgm:pt modelId="{497567AB-7E58-4F45-8189-51721DA1016C}" type="pres">
      <dgm:prSet presAssocID="{45BCA36C-A0F3-4533-93F1-F7C70BB9A370}" presName="Parent" presStyleLbl="alignNode1" presStyleIdx="0" presStyleCnt="2">
        <dgm:presLayoutVars>
          <dgm:bulletEnabled val="1"/>
        </dgm:presLayoutVars>
      </dgm:prSet>
      <dgm:spPr>
        <a:prstGeom prst="ellipse">
          <a:avLst/>
        </a:prstGeom>
      </dgm:spPr>
      <dgm:t>
        <a:bodyPr/>
        <a:lstStyle/>
        <a:p>
          <a:endParaRPr lang="en-US"/>
        </a:p>
      </dgm:t>
    </dgm:pt>
    <dgm:pt modelId="{BDAA3996-4D15-4A32-8411-E27D3CEBC86F}" type="pres">
      <dgm:prSet presAssocID="{AE78078D-4855-419E-9FF6-4B5A0881146F}" presName="sibTrans" presStyleCnt="0"/>
      <dgm:spPr/>
    </dgm:pt>
    <dgm:pt modelId="{69C85115-1B3A-4977-915A-84A0F1BC63DE}" type="pres">
      <dgm:prSet presAssocID="{0DF6A259-EE4D-4B33-BAD4-35336DEC3FC4}" presName="composite" presStyleCnt="0"/>
      <dgm:spPr/>
    </dgm:pt>
    <dgm:pt modelId="{B07AF5F6-BF6F-44E7-A07A-FC19AEDAB686}" type="pres">
      <dgm:prSet presAssocID="{0DF6A259-EE4D-4B33-BAD4-35336DEC3FC4}" presName="Accent" presStyleLbl="alignAcc1" presStyleIdx="1" presStyleCnt="2"/>
      <dgm:spPr>
        <a:ln>
          <a:solidFill>
            <a:schemeClr val="bg1"/>
          </a:solidFill>
        </a:ln>
      </dgm:spPr>
    </dgm:pt>
    <dgm:pt modelId="{B514C300-FB4E-4257-94A2-0CC75C61574C}" type="pres">
      <dgm:prSet presAssocID="{0DF6A259-EE4D-4B33-BAD4-35336DEC3FC4}" presName="Image" presStyleLbl="node1" presStyleIdx="1" presStyleCnt="2" custScaleX="46168" custScaleY="51687" custLinFactNeighborX="1734" custLinFactNeighborY="-22031"/>
      <dgm:spPr>
        <a:prstGeom prst="roundRect">
          <a:avLst/>
        </a:prstGeom>
        <a:solidFill>
          <a:schemeClr val="bg1"/>
        </a:solidFill>
        <a:ln>
          <a:solidFill>
            <a:srgbClr val="1F497D"/>
          </a:solidFill>
        </a:ln>
      </dgm:spPr>
    </dgm:pt>
    <dgm:pt modelId="{BD78708E-8C2C-4FE8-ADE0-6064D8BC1671}" type="pres">
      <dgm:prSet presAssocID="{0DF6A259-EE4D-4B33-BAD4-35336DEC3FC4}" presName="Child" presStyleLbl="revTx" presStyleIdx="1" presStyleCnt="2" custScaleX="145392" custScaleY="156411" custLinFactNeighborX="-5077" custLinFactNeighborY="-4635">
        <dgm:presLayoutVars>
          <dgm:bulletEnabled val="1"/>
        </dgm:presLayoutVars>
      </dgm:prSet>
      <dgm:spPr/>
      <dgm:t>
        <a:bodyPr/>
        <a:lstStyle/>
        <a:p>
          <a:endParaRPr lang="en-US"/>
        </a:p>
      </dgm:t>
    </dgm:pt>
    <dgm:pt modelId="{AD23638A-ABCB-48B1-B2B4-6505AA3498C9}" type="pres">
      <dgm:prSet presAssocID="{0DF6A259-EE4D-4B33-BAD4-35336DEC3FC4}" presName="Parent" presStyleLbl="alignNode1" presStyleIdx="1" presStyleCnt="2">
        <dgm:presLayoutVars>
          <dgm:bulletEnabled val="1"/>
        </dgm:presLayoutVars>
      </dgm:prSet>
      <dgm:spPr>
        <a:prstGeom prst="ellipse">
          <a:avLst/>
        </a:prstGeom>
      </dgm:spPr>
      <dgm:t>
        <a:bodyPr/>
        <a:lstStyle/>
        <a:p>
          <a:endParaRPr lang="en-US"/>
        </a:p>
      </dgm:t>
    </dgm:pt>
  </dgm:ptLst>
  <dgm:cxnLst>
    <dgm:cxn modelId="{266F380F-E3A6-4F25-BAA6-B520BCD3DF50}" type="presOf" srcId="{45BCA36C-A0F3-4533-93F1-F7C70BB9A370}" destId="{497567AB-7E58-4F45-8189-51721DA1016C}" srcOrd="0" destOrd="0" presId="urn:microsoft.com/office/officeart/2008/layout/TitlePictureLineup"/>
    <dgm:cxn modelId="{F876AAE3-4A46-4C2E-BB02-69D86141AAC4}" srcId="{45BCA36C-A0F3-4533-93F1-F7C70BB9A370}" destId="{15460FA4-671D-47B1-B137-5CE2755E6B36}" srcOrd="0" destOrd="0" parTransId="{BC8B0FED-7C3E-44C2-804E-2B834A9CD496}" sibTransId="{D07271E0-B1BF-488D-83DF-1ACF94C2683C}"/>
    <dgm:cxn modelId="{7E68CE1C-1FCE-4F55-BDFA-863B1CDA9BBE}" type="presOf" srcId="{0DF6A259-EE4D-4B33-BAD4-35336DEC3FC4}" destId="{AD23638A-ABCB-48B1-B2B4-6505AA3498C9}" srcOrd="0" destOrd="0" presId="urn:microsoft.com/office/officeart/2008/layout/TitlePictureLineup"/>
    <dgm:cxn modelId="{0BBB771B-7DC0-435F-963C-45CEFFA7D87E}" srcId="{162836F2-AAEF-44EA-8F6D-7BB167A23CAA}" destId="{0DF6A259-EE4D-4B33-BAD4-35336DEC3FC4}" srcOrd="1" destOrd="0" parTransId="{D929F01F-4940-40BB-923E-4A6AE3A89CFB}" sibTransId="{C417B58D-DD91-4C55-99E9-70733691F5B9}"/>
    <dgm:cxn modelId="{95E4DBB2-1990-417C-A55C-B1EBBF917464}" srcId="{162836F2-AAEF-44EA-8F6D-7BB167A23CAA}" destId="{45BCA36C-A0F3-4533-93F1-F7C70BB9A370}" srcOrd="0" destOrd="0" parTransId="{3DACB8B9-2C26-40AF-923F-B3150246EB6A}" sibTransId="{AE78078D-4855-419E-9FF6-4B5A0881146F}"/>
    <dgm:cxn modelId="{6375CB3F-B153-4331-AC50-C80776A8795D}" srcId="{0DF6A259-EE4D-4B33-BAD4-35336DEC3FC4}" destId="{269D5426-72F3-4831-A2EA-0EA55E15DA13}" srcOrd="0" destOrd="0" parTransId="{F51EFD09-6C58-4B99-9D59-E2EC2F0187C7}" sibTransId="{9EBA93CA-CB01-49C1-9067-A686EBA01FBC}"/>
    <dgm:cxn modelId="{3038D0A9-7921-41C5-8FB7-1A83AD429418}" type="presOf" srcId="{269D5426-72F3-4831-A2EA-0EA55E15DA13}" destId="{BD78708E-8C2C-4FE8-ADE0-6064D8BC1671}" srcOrd="0" destOrd="0" presId="urn:microsoft.com/office/officeart/2008/layout/TitlePictureLineup"/>
    <dgm:cxn modelId="{2FD82B35-79AC-4718-A14C-4DC4928D0FA6}" type="presOf" srcId="{15460FA4-671D-47B1-B137-5CE2755E6B36}" destId="{D0FEEADF-A99A-4AD2-925C-2D15389FDA61}" srcOrd="0" destOrd="0" presId="urn:microsoft.com/office/officeart/2008/layout/TitlePictureLineup"/>
    <dgm:cxn modelId="{A8D27853-F646-4021-B814-7E0DD4044890}" type="presOf" srcId="{162836F2-AAEF-44EA-8F6D-7BB167A23CAA}" destId="{37294760-81A5-4247-811C-ECC19295BDF0}" srcOrd="0" destOrd="0" presId="urn:microsoft.com/office/officeart/2008/layout/TitlePictureLineup"/>
    <dgm:cxn modelId="{63A96045-5C44-41DD-856D-4AE21B8DC64B}" type="presParOf" srcId="{37294760-81A5-4247-811C-ECC19295BDF0}" destId="{7E0E54B3-8E00-44F3-915A-1642B76B21BF}" srcOrd="0" destOrd="0" presId="urn:microsoft.com/office/officeart/2008/layout/TitlePictureLineup"/>
    <dgm:cxn modelId="{E9877205-BD29-4D98-8857-3DFC3552DF58}" type="presParOf" srcId="{7E0E54B3-8E00-44F3-915A-1642B76B21BF}" destId="{4DA5131F-3676-4ED4-A8A5-EDD18C9906EC}" srcOrd="0" destOrd="0" presId="urn:microsoft.com/office/officeart/2008/layout/TitlePictureLineup"/>
    <dgm:cxn modelId="{EF5868F2-D2ED-4570-BA8F-0AD8CDFAF940}" type="presParOf" srcId="{7E0E54B3-8E00-44F3-915A-1642B76B21BF}" destId="{5D6EB8B1-B426-4F6A-B6DA-9866113B598A}" srcOrd="1" destOrd="0" presId="urn:microsoft.com/office/officeart/2008/layout/TitlePictureLineup"/>
    <dgm:cxn modelId="{AAECBAD0-173B-4BE7-A6D9-A1FFD04DF3A7}" type="presParOf" srcId="{7E0E54B3-8E00-44F3-915A-1642B76B21BF}" destId="{D0FEEADF-A99A-4AD2-925C-2D15389FDA61}" srcOrd="2" destOrd="0" presId="urn:microsoft.com/office/officeart/2008/layout/TitlePictureLineup"/>
    <dgm:cxn modelId="{393834E2-677E-46EE-8A7E-15D3C313BE04}" type="presParOf" srcId="{7E0E54B3-8E00-44F3-915A-1642B76B21BF}" destId="{497567AB-7E58-4F45-8189-51721DA1016C}" srcOrd="3" destOrd="0" presId="urn:microsoft.com/office/officeart/2008/layout/TitlePictureLineup"/>
    <dgm:cxn modelId="{28C34397-C524-472D-B321-F598CBBCF4D9}" type="presParOf" srcId="{37294760-81A5-4247-811C-ECC19295BDF0}" destId="{BDAA3996-4D15-4A32-8411-E27D3CEBC86F}" srcOrd="1" destOrd="0" presId="urn:microsoft.com/office/officeart/2008/layout/TitlePictureLineup"/>
    <dgm:cxn modelId="{8D25F36F-0FFB-4C4D-A6F7-4BEB06D296C4}" type="presParOf" srcId="{37294760-81A5-4247-811C-ECC19295BDF0}" destId="{69C85115-1B3A-4977-915A-84A0F1BC63DE}" srcOrd="2" destOrd="0" presId="urn:microsoft.com/office/officeart/2008/layout/TitlePictureLineup"/>
    <dgm:cxn modelId="{473171B2-B31E-4D3D-9BEF-D48B64938F80}" type="presParOf" srcId="{69C85115-1B3A-4977-915A-84A0F1BC63DE}" destId="{B07AF5F6-BF6F-44E7-A07A-FC19AEDAB686}" srcOrd="0" destOrd="0" presId="urn:microsoft.com/office/officeart/2008/layout/TitlePictureLineup"/>
    <dgm:cxn modelId="{328CDD3B-1D2A-4F0D-8582-61C45BC9DFD0}" type="presParOf" srcId="{69C85115-1B3A-4977-915A-84A0F1BC63DE}" destId="{B514C300-FB4E-4257-94A2-0CC75C61574C}" srcOrd="1" destOrd="0" presId="urn:microsoft.com/office/officeart/2008/layout/TitlePictureLineup"/>
    <dgm:cxn modelId="{EA5011AB-7CC0-4E92-9F03-3F0DBB6CDCCA}" type="presParOf" srcId="{69C85115-1B3A-4977-915A-84A0F1BC63DE}" destId="{BD78708E-8C2C-4FE8-ADE0-6064D8BC1671}" srcOrd="2" destOrd="0" presId="urn:microsoft.com/office/officeart/2008/layout/TitlePictureLineup"/>
    <dgm:cxn modelId="{287840AE-B6A2-43CC-9247-ADDA0C5E17E1}" type="presParOf" srcId="{69C85115-1B3A-4977-915A-84A0F1BC63DE}" destId="{AD23638A-ABCB-48B1-B2B4-6505AA3498C9}"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836F2-AAEF-44EA-8F6D-7BB167A23CAA}" type="doc">
      <dgm:prSet loTypeId="urn:microsoft.com/office/officeart/2008/layout/TitlePictureLineup" loCatId="picture" qsTypeId="urn:microsoft.com/office/officeart/2005/8/quickstyle/simple1" qsCatId="simple" csTypeId="urn:microsoft.com/office/officeart/2005/8/colors/accent0_3" csCatId="mainScheme" phldr="1"/>
      <dgm:spPr/>
      <dgm:t>
        <a:bodyPr/>
        <a:lstStyle/>
        <a:p>
          <a:endParaRPr lang="en-US"/>
        </a:p>
      </dgm:t>
    </dgm:pt>
    <dgm:pt modelId="{45BCA36C-A0F3-4533-93F1-F7C70BB9A370}">
      <dgm:prSet phldrT="[Text]"/>
      <dgm:spPr/>
      <dgm:t>
        <a:bodyPr/>
        <a:lstStyle/>
        <a:p>
          <a:r>
            <a:rPr lang="nl-BE" dirty="0" smtClean="0"/>
            <a:t>Storyboarding</a:t>
          </a:r>
          <a:endParaRPr lang="en-US" dirty="0"/>
        </a:p>
      </dgm:t>
    </dgm:pt>
    <dgm:pt modelId="{3DACB8B9-2C26-40AF-923F-B3150246EB6A}" type="parTrans" cxnId="{95E4DBB2-1990-417C-A55C-B1EBBF917464}">
      <dgm:prSet/>
      <dgm:spPr/>
      <dgm:t>
        <a:bodyPr/>
        <a:lstStyle/>
        <a:p>
          <a:endParaRPr lang="en-US"/>
        </a:p>
      </dgm:t>
    </dgm:pt>
    <dgm:pt modelId="{AE78078D-4855-419E-9FF6-4B5A0881146F}" type="sibTrans" cxnId="{95E4DBB2-1990-417C-A55C-B1EBBF917464}">
      <dgm:prSet/>
      <dgm:spPr/>
      <dgm:t>
        <a:bodyPr/>
        <a:lstStyle/>
        <a:p>
          <a:endParaRPr lang="en-US"/>
        </a:p>
      </dgm:t>
    </dgm:pt>
    <dgm:pt modelId="{15460FA4-671D-47B1-B137-5CE2755E6B36}">
      <dgm:prSet phldrT="[Text]" custT="1"/>
      <dgm:spPr/>
      <dgm:t>
        <a:bodyPr/>
        <a:lstStyle/>
        <a:p>
          <a:pPr algn="ctr"/>
          <a:r>
            <a:rPr lang="nl-BE" sz="1600" dirty="0" err="1" smtClean="0">
              <a:latin typeface="Verdana" panose="020B0604030504040204" pitchFamily="34" charset="0"/>
              <a:ea typeface="Verdana" panose="020B0604030504040204" pitchFamily="34" charset="0"/>
            </a:rPr>
            <a:t>Reflect</a:t>
          </a:r>
          <a:r>
            <a:rPr lang="nl-BE" sz="1600" dirty="0" smtClean="0">
              <a:latin typeface="Verdana" panose="020B0604030504040204" pitchFamily="34" charset="0"/>
              <a:ea typeface="Verdana" panose="020B0604030504040204" pitchFamily="34" charset="0"/>
            </a:rPr>
            <a:t> on </a:t>
          </a:r>
          <a:r>
            <a:rPr lang="nl-BE" sz="1600" dirty="0" err="1" smtClean="0">
              <a:latin typeface="Verdana" panose="020B0604030504040204" pitchFamily="34" charset="0"/>
              <a:ea typeface="Verdana" panose="020B0604030504040204" pitchFamily="34" charset="0"/>
            </a:rPr>
            <a:t>findings</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to</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refine</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framework</a:t>
          </a:r>
          <a:r>
            <a:rPr lang="nl-BE" sz="1600" dirty="0" smtClean="0">
              <a:latin typeface="Verdana" panose="020B0604030504040204" pitchFamily="34" charset="0"/>
              <a:ea typeface="Verdana" panose="020B0604030504040204" pitchFamily="34" charset="0"/>
            </a:rPr>
            <a:t> </a:t>
          </a:r>
        </a:p>
        <a:p>
          <a:pPr algn="ctr"/>
          <a:endParaRPr lang="nl-BE" sz="1600" dirty="0" smtClean="0">
            <a:latin typeface="Verdana" panose="020B0604030504040204" pitchFamily="34" charset="0"/>
            <a:ea typeface="Verdana" panose="020B0604030504040204" pitchFamily="34" charset="0"/>
          </a:endParaRPr>
        </a:p>
        <a:p>
          <a:pPr algn="ctr"/>
          <a:r>
            <a:rPr lang="nl-BE" sz="1600" dirty="0" smtClean="0">
              <a:latin typeface="Verdana" panose="020B0604030504040204" pitchFamily="34" charset="0"/>
              <a:ea typeface="Verdana" panose="020B0604030504040204" pitchFamily="34" charset="0"/>
            </a:rPr>
            <a:t>~20</a:t>
          </a:r>
        </a:p>
        <a:p>
          <a:pPr algn="ctr"/>
          <a:endParaRPr lang="nl-BE" sz="1600" dirty="0" smtClean="0">
            <a:latin typeface="Verdana" panose="020B0604030504040204" pitchFamily="34" charset="0"/>
            <a:ea typeface="Verdana" panose="020B0604030504040204" pitchFamily="34" charset="0"/>
          </a:endParaRPr>
        </a:p>
        <a:p>
          <a:pPr algn="ctr"/>
          <a:endParaRPr lang="nl-BE" sz="1600" dirty="0" smtClean="0">
            <a:latin typeface="Verdana" panose="020B0604030504040204" pitchFamily="34" charset="0"/>
            <a:ea typeface="Verdana" panose="020B0604030504040204" pitchFamily="34" charset="0"/>
          </a:endParaRPr>
        </a:p>
        <a:p>
          <a:pPr algn="ctr"/>
          <a:r>
            <a:rPr lang="nl-BE" sz="1600" dirty="0" smtClean="0">
              <a:latin typeface="Verdana" panose="020B0604030504040204" pitchFamily="34" charset="0"/>
              <a:ea typeface="Verdana" panose="020B0604030504040204" pitchFamily="34" charset="0"/>
            </a:rPr>
            <a:t>Combination of storyboards </a:t>
          </a:r>
          <a:r>
            <a:rPr lang="nl-BE" sz="1600" dirty="0" err="1" smtClean="0">
              <a:latin typeface="Verdana" panose="020B0604030504040204" pitchFamily="34" charset="0"/>
              <a:ea typeface="Verdana" panose="020B0604030504040204" pitchFamily="34" charset="0"/>
            </a:rPr>
            <a:t>and</a:t>
          </a:r>
          <a:r>
            <a:rPr lang="nl-BE" sz="1600" dirty="0" smtClean="0">
              <a:latin typeface="Verdana" panose="020B0604030504040204" pitchFamily="34" charset="0"/>
              <a:ea typeface="Verdana" panose="020B0604030504040204" pitchFamily="34" charset="0"/>
            </a:rPr>
            <a:t> context </a:t>
          </a:r>
          <a:r>
            <a:rPr lang="nl-BE" sz="1600" dirty="0" err="1" smtClean="0">
              <a:latin typeface="Verdana" panose="020B0604030504040204" pitchFamily="34" charset="0"/>
              <a:ea typeface="Verdana" panose="020B0604030504040204" pitchFamily="34" charset="0"/>
            </a:rPr>
            <a:t>disruption</a:t>
          </a:r>
          <a:r>
            <a:rPr lang="nl-BE" sz="1600" dirty="0" smtClean="0">
              <a:latin typeface="Verdana" panose="020B0604030504040204" pitchFamily="34" charset="0"/>
              <a:ea typeface="Verdana" panose="020B0604030504040204" pitchFamily="34" charset="0"/>
            </a:rPr>
            <a:t> interview protocol</a:t>
          </a:r>
        </a:p>
        <a:p>
          <a:pPr algn="ctr"/>
          <a:endParaRPr lang="nl-BE" sz="1600" dirty="0" smtClean="0">
            <a:latin typeface="Verdana" panose="020B0604030504040204" pitchFamily="34" charset="0"/>
            <a:ea typeface="Verdana" panose="020B0604030504040204" pitchFamily="34" charset="0"/>
          </a:endParaRPr>
        </a:p>
        <a:p>
          <a:pPr algn="ctr"/>
          <a:endParaRPr lang="nl-BE" sz="1600" dirty="0" smtClean="0">
            <a:latin typeface="Verdana" panose="020B0604030504040204" pitchFamily="34" charset="0"/>
            <a:ea typeface="Verdana" panose="020B0604030504040204" pitchFamily="34" charset="0"/>
          </a:endParaRPr>
        </a:p>
        <a:p>
          <a:pPr algn="ctr"/>
          <a:r>
            <a:rPr lang="nl-BE" sz="1600" dirty="0" smtClean="0">
              <a:latin typeface="Verdana" panose="020B0604030504040204" pitchFamily="34" charset="0"/>
              <a:ea typeface="Verdana" panose="020B0604030504040204" pitchFamily="34" charset="0"/>
            </a:rPr>
            <a:t>  </a:t>
          </a:r>
          <a:endParaRPr lang="en-US" sz="1600" dirty="0">
            <a:latin typeface="Verdana" panose="020B0604030504040204" pitchFamily="34" charset="0"/>
            <a:ea typeface="Verdana" panose="020B0604030504040204" pitchFamily="34" charset="0"/>
          </a:endParaRPr>
        </a:p>
      </dgm:t>
    </dgm:pt>
    <dgm:pt modelId="{BC8B0FED-7C3E-44C2-804E-2B834A9CD496}" type="parTrans" cxnId="{F876AAE3-4A46-4C2E-BB02-69D86141AAC4}">
      <dgm:prSet/>
      <dgm:spPr/>
      <dgm:t>
        <a:bodyPr/>
        <a:lstStyle/>
        <a:p>
          <a:endParaRPr lang="en-US"/>
        </a:p>
      </dgm:t>
    </dgm:pt>
    <dgm:pt modelId="{D07271E0-B1BF-488D-83DF-1ACF94C2683C}" type="sibTrans" cxnId="{F876AAE3-4A46-4C2E-BB02-69D86141AAC4}">
      <dgm:prSet/>
      <dgm:spPr/>
      <dgm:t>
        <a:bodyPr/>
        <a:lstStyle/>
        <a:p>
          <a:endParaRPr lang="en-US"/>
        </a:p>
      </dgm:t>
    </dgm:pt>
    <dgm:pt modelId="{0DF6A259-EE4D-4B33-BAD4-35336DEC3FC4}">
      <dgm:prSet phldrT="[Text]"/>
      <dgm:spPr/>
      <dgm:t>
        <a:bodyPr/>
        <a:lstStyle/>
        <a:p>
          <a:r>
            <a:rPr lang="nl-BE" dirty="0" smtClean="0"/>
            <a:t>Experts</a:t>
          </a:r>
          <a:endParaRPr lang="en-US" dirty="0"/>
        </a:p>
      </dgm:t>
    </dgm:pt>
    <dgm:pt modelId="{D929F01F-4940-40BB-923E-4A6AE3A89CFB}" type="parTrans" cxnId="{0BBB771B-7DC0-435F-963C-45CEFFA7D87E}">
      <dgm:prSet/>
      <dgm:spPr/>
      <dgm:t>
        <a:bodyPr/>
        <a:lstStyle/>
        <a:p>
          <a:endParaRPr lang="en-US"/>
        </a:p>
      </dgm:t>
    </dgm:pt>
    <dgm:pt modelId="{C417B58D-DD91-4C55-99E9-70733691F5B9}" type="sibTrans" cxnId="{0BBB771B-7DC0-435F-963C-45CEFFA7D87E}">
      <dgm:prSet/>
      <dgm:spPr/>
      <dgm:t>
        <a:bodyPr/>
        <a:lstStyle/>
        <a:p>
          <a:endParaRPr lang="en-US"/>
        </a:p>
      </dgm:t>
    </dgm:pt>
    <dgm:pt modelId="{269D5426-72F3-4831-A2EA-0EA55E15DA13}">
      <dgm:prSet phldrT="[Text]" custT="1"/>
      <dgm:spPr/>
      <dgm:t>
        <a:bodyPr/>
        <a:lstStyle/>
        <a:p>
          <a:r>
            <a:rPr lang="nl-BE" sz="1600" dirty="0" smtClean="0">
              <a:latin typeface="Verdana" panose="020B0604030504040204" pitchFamily="34" charset="0"/>
              <a:ea typeface="Verdana" panose="020B0604030504040204" pitchFamily="34" charset="0"/>
            </a:rPr>
            <a:t>Check </a:t>
          </a:r>
          <a:r>
            <a:rPr lang="nl-BE" sz="1600" dirty="0" err="1" smtClean="0">
              <a:latin typeface="Verdana" panose="020B0604030504040204" pitchFamily="34" charset="0"/>
              <a:ea typeface="Verdana" panose="020B0604030504040204" pitchFamily="34" charset="0"/>
            </a:rPr>
            <a:t>if</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framework</a:t>
          </a:r>
          <a:r>
            <a:rPr lang="nl-BE" sz="1600" dirty="0" smtClean="0">
              <a:latin typeface="Verdana" panose="020B0604030504040204" pitchFamily="34" charset="0"/>
              <a:ea typeface="Verdana" panose="020B0604030504040204" pitchFamily="34" charset="0"/>
            </a:rPr>
            <a:t> is complete</a:t>
          </a:r>
        </a:p>
        <a:p>
          <a:endParaRPr lang="nl-BE" sz="1600" dirty="0" smtClean="0">
            <a:latin typeface="Verdana" panose="020B0604030504040204" pitchFamily="34" charset="0"/>
            <a:ea typeface="Verdana" panose="020B0604030504040204" pitchFamily="34" charset="0"/>
          </a:endParaRPr>
        </a:p>
        <a:p>
          <a:r>
            <a:rPr lang="nl-BE" sz="1600" dirty="0" smtClean="0">
              <a:latin typeface="Verdana" panose="020B0604030504040204" pitchFamily="34" charset="0"/>
              <a:ea typeface="Verdana" panose="020B0604030504040204" pitchFamily="34" charset="0"/>
            </a:rPr>
            <a:t>~10</a:t>
          </a:r>
        </a:p>
        <a:p>
          <a:endParaRPr lang="nl-BE" sz="1600" dirty="0" smtClean="0">
            <a:latin typeface="Verdana" panose="020B0604030504040204" pitchFamily="34" charset="0"/>
            <a:ea typeface="Verdana" panose="020B0604030504040204" pitchFamily="34" charset="0"/>
          </a:endParaRPr>
        </a:p>
        <a:p>
          <a:endParaRPr lang="nl-BE" sz="1600" dirty="0" smtClean="0">
            <a:latin typeface="Verdana" panose="020B0604030504040204" pitchFamily="34" charset="0"/>
            <a:ea typeface="Verdana" panose="020B0604030504040204" pitchFamily="34" charset="0"/>
          </a:endParaRPr>
        </a:p>
        <a:p>
          <a:r>
            <a:rPr lang="nl-BE" sz="1600" dirty="0" smtClean="0">
              <a:latin typeface="Verdana" panose="020B0604030504040204" pitchFamily="34" charset="0"/>
              <a:ea typeface="Verdana" panose="020B0604030504040204" pitchFamily="34" charset="0"/>
            </a:rPr>
            <a:t>Collect </a:t>
          </a:r>
          <a:r>
            <a:rPr lang="nl-BE" sz="1600" dirty="0" err="1" smtClean="0">
              <a:latin typeface="Verdana" panose="020B0604030504040204" pitchFamily="34" charset="0"/>
              <a:ea typeface="Verdana" panose="020B0604030504040204" pitchFamily="34" charset="0"/>
            </a:rPr>
            <a:t>reflections</a:t>
          </a:r>
          <a:r>
            <a:rPr lang="nl-BE" sz="1600" dirty="0" smtClean="0">
              <a:latin typeface="Verdana" panose="020B0604030504040204" pitchFamily="34" charset="0"/>
              <a:ea typeface="Verdana" panose="020B0604030504040204" pitchFamily="34" charset="0"/>
            </a:rPr>
            <a:t> on </a:t>
          </a:r>
          <a:r>
            <a:rPr lang="nl-BE" sz="1600" dirty="0" err="1" smtClean="0">
              <a:latin typeface="Verdana" panose="020B0604030504040204" pitchFamily="34" charset="0"/>
              <a:ea typeface="Verdana" panose="020B0604030504040204" pitchFamily="34" charset="0"/>
            </a:rPr>
            <a:t>framework</a:t>
          </a:r>
          <a:r>
            <a:rPr lang="nl-BE" sz="1600" dirty="0" smtClean="0">
              <a:latin typeface="Verdana" panose="020B0604030504040204" pitchFamily="34" charset="0"/>
              <a:ea typeface="Verdana" panose="020B0604030504040204" pitchFamily="34" charset="0"/>
            </a:rPr>
            <a:t> </a:t>
          </a:r>
          <a:r>
            <a:rPr lang="nl-BE" sz="1600" dirty="0" err="1" smtClean="0">
              <a:latin typeface="Verdana" panose="020B0604030504040204" pitchFamily="34" charset="0"/>
              <a:ea typeface="Verdana" panose="020B0604030504040204" pitchFamily="34" charset="0"/>
            </a:rPr>
            <a:t>from</a:t>
          </a:r>
          <a:r>
            <a:rPr lang="nl-BE" sz="1600" dirty="0" smtClean="0">
              <a:latin typeface="Verdana" panose="020B0604030504040204" pitchFamily="34" charset="0"/>
              <a:ea typeface="Verdana" panose="020B0604030504040204" pitchFamily="34" charset="0"/>
            </a:rPr>
            <a:t> experts via e-mail</a:t>
          </a:r>
        </a:p>
        <a:p>
          <a:endParaRPr lang="nl-BE" sz="1600" dirty="0" smtClean="0">
            <a:latin typeface="Verdana" panose="020B0604030504040204" pitchFamily="34" charset="0"/>
            <a:ea typeface="Verdana" panose="020B0604030504040204" pitchFamily="34" charset="0"/>
          </a:endParaRPr>
        </a:p>
        <a:p>
          <a:endParaRPr lang="nl-BE" sz="1600" dirty="0" smtClean="0">
            <a:latin typeface="Verdana" panose="020B0604030504040204" pitchFamily="34" charset="0"/>
            <a:ea typeface="Verdana" panose="020B0604030504040204" pitchFamily="34" charset="0"/>
          </a:endParaRPr>
        </a:p>
      </dgm:t>
    </dgm:pt>
    <dgm:pt modelId="{F51EFD09-6C58-4B99-9D59-E2EC2F0187C7}" type="parTrans" cxnId="{6375CB3F-B153-4331-AC50-C80776A8795D}">
      <dgm:prSet/>
      <dgm:spPr/>
      <dgm:t>
        <a:bodyPr/>
        <a:lstStyle/>
        <a:p>
          <a:endParaRPr lang="en-US"/>
        </a:p>
      </dgm:t>
    </dgm:pt>
    <dgm:pt modelId="{9EBA93CA-CB01-49C1-9067-A686EBA01FBC}" type="sibTrans" cxnId="{6375CB3F-B153-4331-AC50-C80776A8795D}">
      <dgm:prSet/>
      <dgm:spPr/>
      <dgm:t>
        <a:bodyPr/>
        <a:lstStyle/>
        <a:p>
          <a:endParaRPr lang="en-US"/>
        </a:p>
      </dgm:t>
    </dgm:pt>
    <dgm:pt modelId="{37294760-81A5-4247-811C-ECC19295BDF0}" type="pres">
      <dgm:prSet presAssocID="{162836F2-AAEF-44EA-8F6D-7BB167A23CAA}" presName="Name0" presStyleCnt="0">
        <dgm:presLayoutVars>
          <dgm:dir/>
        </dgm:presLayoutVars>
      </dgm:prSet>
      <dgm:spPr/>
      <dgm:t>
        <a:bodyPr/>
        <a:lstStyle/>
        <a:p>
          <a:endParaRPr lang="en-US"/>
        </a:p>
      </dgm:t>
    </dgm:pt>
    <dgm:pt modelId="{7E0E54B3-8E00-44F3-915A-1642B76B21BF}" type="pres">
      <dgm:prSet presAssocID="{45BCA36C-A0F3-4533-93F1-F7C70BB9A370}" presName="composite" presStyleCnt="0"/>
      <dgm:spPr/>
    </dgm:pt>
    <dgm:pt modelId="{4DA5131F-3676-4ED4-A8A5-EDD18C9906EC}" type="pres">
      <dgm:prSet presAssocID="{45BCA36C-A0F3-4533-93F1-F7C70BB9A370}" presName="Accent" presStyleLbl="alignAcc1" presStyleIdx="0" presStyleCnt="2"/>
      <dgm:spPr>
        <a:ln>
          <a:solidFill>
            <a:schemeClr val="bg1"/>
          </a:solidFill>
        </a:ln>
      </dgm:spPr>
    </dgm:pt>
    <dgm:pt modelId="{5D6EB8B1-B426-4F6A-B6DA-9866113B598A}" type="pres">
      <dgm:prSet presAssocID="{45BCA36C-A0F3-4533-93F1-F7C70BB9A370}" presName="Image" presStyleLbl="node1" presStyleIdx="0" presStyleCnt="2" custScaleX="48133" custScaleY="51687" custLinFactNeighborX="1333" custLinFactNeighborY="-22492"/>
      <dgm:spPr>
        <a:prstGeom prst="roundRect">
          <a:avLst/>
        </a:prstGeom>
        <a:solidFill>
          <a:schemeClr val="bg1"/>
        </a:solidFill>
        <a:ln>
          <a:solidFill>
            <a:srgbClr val="1F497D"/>
          </a:solidFill>
        </a:ln>
      </dgm:spPr>
      <dgm:t>
        <a:bodyPr/>
        <a:lstStyle/>
        <a:p>
          <a:endParaRPr lang="en-US"/>
        </a:p>
      </dgm:t>
    </dgm:pt>
    <dgm:pt modelId="{D0FEEADF-A99A-4AD2-925C-2D15389FDA61}" type="pres">
      <dgm:prSet presAssocID="{45BCA36C-A0F3-4533-93F1-F7C70BB9A370}" presName="Child" presStyleLbl="revTx" presStyleIdx="0" presStyleCnt="2" custScaleX="121694" custScaleY="133661" custLinFactNeighborX="54" custLinFactNeighborY="-15105">
        <dgm:presLayoutVars>
          <dgm:bulletEnabled val="1"/>
        </dgm:presLayoutVars>
      </dgm:prSet>
      <dgm:spPr/>
      <dgm:t>
        <a:bodyPr/>
        <a:lstStyle/>
        <a:p>
          <a:endParaRPr lang="en-US"/>
        </a:p>
      </dgm:t>
    </dgm:pt>
    <dgm:pt modelId="{497567AB-7E58-4F45-8189-51721DA1016C}" type="pres">
      <dgm:prSet presAssocID="{45BCA36C-A0F3-4533-93F1-F7C70BB9A370}" presName="Parent" presStyleLbl="alignNode1" presStyleIdx="0" presStyleCnt="2">
        <dgm:presLayoutVars>
          <dgm:bulletEnabled val="1"/>
        </dgm:presLayoutVars>
      </dgm:prSet>
      <dgm:spPr>
        <a:prstGeom prst="ellipse">
          <a:avLst/>
        </a:prstGeom>
      </dgm:spPr>
      <dgm:t>
        <a:bodyPr/>
        <a:lstStyle/>
        <a:p>
          <a:endParaRPr lang="en-US"/>
        </a:p>
      </dgm:t>
    </dgm:pt>
    <dgm:pt modelId="{BDAA3996-4D15-4A32-8411-E27D3CEBC86F}" type="pres">
      <dgm:prSet presAssocID="{AE78078D-4855-419E-9FF6-4B5A0881146F}" presName="sibTrans" presStyleCnt="0"/>
      <dgm:spPr/>
    </dgm:pt>
    <dgm:pt modelId="{69C85115-1B3A-4977-915A-84A0F1BC63DE}" type="pres">
      <dgm:prSet presAssocID="{0DF6A259-EE4D-4B33-BAD4-35336DEC3FC4}" presName="composite" presStyleCnt="0"/>
      <dgm:spPr/>
    </dgm:pt>
    <dgm:pt modelId="{B07AF5F6-BF6F-44E7-A07A-FC19AEDAB686}" type="pres">
      <dgm:prSet presAssocID="{0DF6A259-EE4D-4B33-BAD4-35336DEC3FC4}" presName="Accent" presStyleLbl="alignAcc1" presStyleIdx="1" presStyleCnt="2"/>
      <dgm:spPr>
        <a:ln>
          <a:solidFill>
            <a:schemeClr val="bg1"/>
          </a:solidFill>
        </a:ln>
      </dgm:spPr>
    </dgm:pt>
    <dgm:pt modelId="{B514C300-FB4E-4257-94A2-0CC75C61574C}" type="pres">
      <dgm:prSet presAssocID="{0DF6A259-EE4D-4B33-BAD4-35336DEC3FC4}" presName="Image" presStyleLbl="node1" presStyleIdx="1" presStyleCnt="2" custScaleX="46168" custScaleY="51687" custLinFactNeighborX="1228" custLinFactNeighborY="-19785"/>
      <dgm:spPr>
        <a:prstGeom prst="roundRect">
          <a:avLst/>
        </a:prstGeom>
        <a:solidFill>
          <a:schemeClr val="bg1"/>
        </a:solidFill>
        <a:ln>
          <a:solidFill>
            <a:srgbClr val="1F497D"/>
          </a:solidFill>
        </a:ln>
      </dgm:spPr>
    </dgm:pt>
    <dgm:pt modelId="{BD78708E-8C2C-4FE8-ADE0-6064D8BC1671}" type="pres">
      <dgm:prSet presAssocID="{0DF6A259-EE4D-4B33-BAD4-35336DEC3FC4}" presName="Child" presStyleLbl="revTx" presStyleIdx="1" presStyleCnt="2" custScaleX="120944" custScaleY="125490" custLinFactNeighborX="-338" custLinFactNeighborY="-17212">
        <dgm:presLayoutVars>
          <dgm:bulletEnabled val="1"/>
        </dgm:presLayoutVars>
      </dgm:prSet>
      <dgm:spPr/>
      <dgm:t>
        <a:bodyPr/>
        <a:lstStyle/>
        <a:p>
          <a:endParaRPr lang="en-US"/>
        </a:p>
      </dgm:t>
    </dgm:pt>
    <dgm:pt modelId="{AD23638A-ABCB-48B1-B2B4-6505AA3498C9}" type="pres">
      <dgm:prSet presAssocID="{0DF6A259-EE4D-4B33-BAD4-35336DEC3FC4}" presName="Parent" presStyleLbl="alignNode1" presStyleIdx="1" presStyleCnt="2">
        <dgm:presLayoutVars>
          <dgm:bulletEnabled val="1"/>
        </dgm:presLayoutVars>
      </dgm:prSet>
      <dgm:spPr>
        <a:prstGeom prst="ellipse">
          <a:avLst/>
        </a:prstGeom>
      </dgm:spPr>
      <dgm:t>
        <a:bodyPr/>
        <a:lstStyle/>
        <a:p>
          <a:endParaRPr lang="en-US"/>
        </a:p>
      </dgm:t>
    </dgm:pt>
  </dgm:ptLst>
  <dgm:cxnLst>
    <dgm:cxn modelId="{266F380F-E3A6-4F25-BAA6-B520BCD3DF50}" type="presOf" srcId="{45BCA36C-A0F3-4533-93F1-F7C70BB9A370}" destId="{497567AB-7E58-4F45-8189-51721DA1016C}" srcOrd="0" destOrd="0" presId="urn:microsoft.com/office/officeart/2008/layout/TitlePictureLineup"/>
    <dgm:cxn modelId="{F876AAE3-4A46-4C2E-BB02-69D86141AAC4}" srcId="{45BCA36C-A0F3-4533-93F1-F7C70BB9A370}" destId="{15460FA4-671D-47B1-B137-5CE2755E6B36}" srcOrd="0" destOrd="0" parTransId="{BC8B0FED-7C3E-44C2-804E-2B834A9CD496}" sibTransId="{D07271E0-B1BF-488D-83DF-1ACF94C2683C}"/>
    <dgm:cxn modelId="{7E68CE1C-1FCE-4F55-BDFA-863B1CDA9BBE}" type="presOf" srcId="{0DF6A259-EE4D-4B33-BAD4-35336DEC3FC4}" destId="{AD23638A-ABCB-48B1-B2B4-6505AA3498C9}" srcOrd="0" destOrd="0" presId="urn:microsoft.com/office/officeart/2008/layout/TitlePictureLineup"/>
    <dgm:cxn modelId="{0BBB771B-7DC0-435F-963C-45CEFFA7D87E}" srcId="{162836F2-AAEF-44EA-8F6D-7BB167A23CAA}" destId="{0DF6A259-EE4D-4B33-BAD4-35336DEC3FC4}" srcOrd="1" destOrd="0" parTransId="{D929F01F-4940-40BB-923E-4A6AE3A89CFB}" sibTransId="{C417B58D-DD91-4C55-99E9-70733691F5B9}"/>
    <dgm:cxn modelId="{95E4DBB2-1990-417C-A55C-B1EBBF917464}" srcId="{162836F2-AAEF-44EA-8F6D-7BB167A23CAA}" destId="{45BCA36C-A0F3-4533-93F1-F7C70BB9A370}" srcOrd="0" destOrd="0" parTransId="{3DACB8B9-2C26-40AF-923F-B3150246EB6A}" sibTransId="{AE78078D-4855-419E-9FF6-4B5A0881146F}"/>
    <dgm:cxn modelId="{6375CB3F-B153-4331-AC50-C80776A8795D}" srcId="{0DF6A259-EE4D-4B33-BAD4-35336DEC3FC4}" destId="{269D5426-72F3-4831-A2EA-0EA55E15DA13}" srcOrd="0" destOrd="0" parTransId="{F51EFD09-6C58-4B99-9D59-E2EC2F0187C7}" sibTransId="{9EBA93CA-CB01-49C1-9067-A686EBA01FBC}"/>
    <dgm:cxn modelId="{3038D0A9-7921-41C5-8FB7-1A83AD429418}" type="presOf" srcId="{269D5426-72F3-4831-A2EA-0EA55E15DA13}" destId="{BD78708E-8C2C-4FE8-ADE0-6064D8BC1671}" srcOrd="0" destOrd="0" presId="urn:microsoft.com/office/officeart/2008/layout/TitlePictureLineup"/>
    <dgm:cxn modelId="{2FD82B35-79AC-4718-A14C-4DC4928D0FA6}" type="presOf" srcId="{15460FA4-671D-47B1-B137-5CE2755E6B36}" destId="{D0FEEADF-A99A-4AD2-925C-2D15389FDA61}" srcOrd="0" destOrd="0" presId="urn:microsoft.com/office/officeart/2008/layout/TitlePictureLineup"/>
    <dgm:cxn modelId="{A8D27853-F646-4021-B814-7E0DD4044890}" type="presOf" srcId="{162836F2-AAEF-44EA-8F6D-7BB167A23CAA}" destId="{37294760-81A5-4247-811C-ECC19295BDF0}" srcOrd="0" destOrd="0" presId="urn:microsoft.com/office/officeart/2008/layout/TitlePictureLineup"/>
    <dgm:cxn modelId="{63A96045-5C44-41DD-856D-4AE21B8DC64B}" type="presParOf" srcId="{37294760-81A5-4247-811C-ECC19295BDF0}" destId="{7E0E54B3-8E00-44F3-915A-1642B76B21BF}" srcOrd="0" destOrd="0" presId="urn:microsoft.com/office/officeart/2008/layout/TitlePictureLineup"/>
    <dgm:cxn modelId="{E9877205-BD29-4D98-8857-3DFC3552DF58}" type="presParOf" srcId="{7E0E54B3-8E00-44F3-915A-1642B76B21BF}" destId="{4DA5131F-3676-4ED4-A8A5-EDD18C9906EC}" srcOrd="0" destOrd="0" presId="urn:microsoft.com/office/officeart/2008/layout/TitlePictureLineup"/>
    <dgm:cxn modelId="{EF5868F2-D2ED-4570-BA8F-0AD8CDFAF940}" type="presParOf" srcId="{7E0E54B3-8E00-44F3-915A-1642B76B21BF}" destId="{5D6EB8B1-B426-4F6A-B6DA-9866113B598A}" srcOrd="1" destOrd="0" presId="urn:microsoft.com/office/officeart/2008/layout/TitlePictureLineup"/>
    <dgm:cxn modelId="{AAECBAD0-173B-4BE7-A6D9-A1FFD04DF3A7}" type="presParOf" srcId="{7E0E54B3-8E00-44F3-915A-1642B76B21BF}" destId="{D0FEEADF-A99A-4AD2-925C-2D15389FDA61}" srcOrd="2" destOrd="0" presId="urn:microsoft.com/office/officeart/2008/layout/TitlePictureLineup"/>
    <dgm:cxn modelId="{393834E2-677E-46EE-8A7E-15D3C313BE04}" type="presParOf" srcId="{7E0E54B3-8E00-44F3-915A-1642B76B21BF}" destId="{497567AB-7E58-4F45-8189-51721DA1016C}" srcOrd="3" destOrd="0" presId="urn:microsoft.com/office/officeart/2008/layout/TitlePictureLineup"/>
    <dgm:cxn modelId="{28C34397-C524-472D-B321-F598CBBCF4D9}" type="presParOf" srcId="{37294760-81A5-4247-811C-ECC19295BDF0}" destId="{BDAA3996-4D15-4A32-8411-E27D3CEBC86F}" srcOrd="1" destOrd="0" presId="urn:microsoft.com/office/officeart/2008/layout/TitlePictureLineup"/>
    <dgm:cxn modelId="{8D25F36F-0FFB-4C4D-A6F7-4BEB06D296C4}" type="presParOf" srcId="{37294760-81A5-4247-811C-ECC19295BDF0}" destId="{69C85115-1B3A-4977-915A-84A0F1BC63DE}" srcOrd="2" destOrd="0" presId="urn:microsoft.com/office/officeart/2008/layout/TitlePictureLineup"/>
    <dgm:cxn modelId="{473171B2-B31E-4D3D-9BEF-D48B64938F80}" type="presParOf" srcId="{69C85115-1B3A-4977-915A-84A0F1BC63DE}" destId="{B07AF5F6-BF6F-44E7-A07A-FC19AEDAB686}" srcOrd="0" destOrd="0" presId="urn:microsoft.com/office/officeart/2008/layout/TitlePictureLineup"/>
    <dgm:cxn modelId="{328CDD3B-1D2A-4F0D-8582-61C45BC9DFD0}" type="presParOf" srcId="{69C85115-1B3A-4977-915A-84A0F1BC63DE}" destId="{B514C300-FB4E-4257-94A2-0CC75C61574C}" srcOrd="1" destOrd="0" presId="urn:microsoft.com/office/officeart/2008/layout/TitlePictureLineup"/>
    <dgm:cxn modelId="{EA5011AB-7CC0-4E92-9F03-3F0DBB6CDCCA}" type="presParOf" srcId="{69C85115-1B3A-4977-915A-84A0F1BC63DE}" destId="{BD78708E-8C2C-4FE8-ADE0-6064D8BC1671}" srcOrd="2" destOrd="0" presId="urn:microsoft.com/office/officeart/2008/layout/TitlePictureLineup"/>
    <dgm:cxn modelId="{287840AE-B6A2-43CC-9247-ADDA0C5E17E1}" type="presParOf" srcId="{69C85115-1B3A-4977-915A-84A0F1BC63DE}" destId="{AD23638A-ABCB-48B1-B2B4-6505AA3498C9}"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36E5EE-3039-4C7A-8AFA-32F1054A3458}" type="doc">
      <dgm:prSet loTypeId="urn:microsoft.com/office/officeart/2008/layout/PictureStrips" loCatId="picture" qsTypeId="urn:microsoft.com/office/officeart/2005/8/quickstyle/simple1" qsCatId="simple" csTypeId="urn:microsoft.com/office/officeart/2005/8/colors/accent0_1" csCatId="mainScheme" phldr="1"/>
      <dgm:spPr/>
      <dgm:t>
        <a:bodyPr/>
        <a:lstStyle/>
        <a:p>
          <a:endParaRPr lang="nl-BE"/>
        </a:p>
      </dgm:t>
    </dgm:pt>
    <dgm:pt modelId="{EC351DB5-3BB3-4F8B-A4B5-1FBBDF2A5CA1}">
      <dgm:prSet phldrT="[Text]" custT="1"/>
      <dgm:spPr/>
      <dgm:t>
        <a:bodyPr/>
        <a:lstStyle/>
        <a:p>
          <a:r>
            <a:rPr lang="nl-BE" sz="1600" dirty="0" err="1" smtClean="0">
              <a:latin typeface="Verdana" panose="020B0604030504040204" pitchFamily="34" charset="0"/>
              <a:ea typeface="Verdana" panose="020B0604030504040204" pitchFamily="34" charset="0"/>
              <a:cs typeface="Verdana" panose="020B0604030504040204" pitchFamily="34" charset="0"/>
            </a:rPr>
            <a:t>Theoretical</a:t>
          </a:r>
          <a:r>
            <a:rPr lang="nl-BE" sz="1600" dirty="0" smtClean="0">
              <a:latin typeface="Verdana" panose="020B0604030504040204" pitchFamily="34" charset="0"/>
              <a:ea typeface="Verdana" panose="020B0604030504040204" pitchFamily="34" charset="0"/>
              <a:cs typeface="Verdana" panose="020B0604030504040204" pitchFamily="34" charset="0"/>
            </a:rPr>
            <a:t> </a:t>
          </a:r>
          <a:r>
            <a:rPr lang="nl-BE" sz="1600" dirty="0" err="1" smtClean="0">
              <a:latin typeface="Verdana" panose="020B0604030504040204" pitchFamily="34" charset="0"/>
              <a:ea typeface="Verdana" panose="020B0604030504040204" pitchFamily="34" charset="0"/>
              <a:cs typeface="Verdana" panose="020B0604030504040204" pitchFamily="34" charset="0"/>
            </a:rPr>
            <a:t>contributions</a:t>
          </a:r>
          <a:endParaRPr lang="nl-BE" sz="1600" dirty="0">
            <a:latin typeface="Verdana" panose="020B0604030504040204" pitchFamily="34" charset="0"/>
            <a:ea typeface="Verdana" panose="020B0604030504040204" pitchFamily="34" charset="0"/>
            <a:cs typeface="Verdana" panose="020B0604030504040204" pitchFamily="34" charset="0"/>
          </a:endParaRPr>
        </a:p>
      </dgm:t>
    </dgm:pt>
    <dgm:pt modelId="{DAE86651-6048-4307-AB04-B54E2C6241F2}" type="parTrans" cxnId="{EFB69BFC-03CB-4243-BC47-86D4531C26FB}">
      <dgm:prSet/>
      <dgm:spPr/>
      <dgm:t>
        <a:bodyPr/>
        <a:lstStyle/>
        <a:p>
          <a:endParaRPr lang="nl-BE" sz="1400">
            <a:latin typeface="Verdana" panose="020B0604030504040204" pitchFamily="34" charset="0"/>
            <a:ea typeface="Verdana" panose="020B0604030504040204" pitchFamily="34" charset="0"/>
            <a:cs typeface="Verdana" panose="020B0604030504040204" pitchFamily="34" charset="0"/>
          </a:endParaRPr>
        </a:p>
      </dgm:t>
    </dgm:pt>
    <dgm:pt modelId="{30969612-88A0-48E3-A9EC-D3A27F242DFD}" type="sibTrans" cxnId="{EFB69BFC-03CB-4243-BC47-86D4531C26FB}">
      <dgm:prSet/>
      <dgm:spPr/>
      <dgm:t>
        <a:bodyPr/>
        <a:lstStyle/>
        <a:p>
          <a:endParaRPr lang="nl-BE" sz="1400">
            <a:latin typeface="Verdana" panose="020B0604030504040204" pitchFamily="34" charset="0"/>
            <a:ea typeface="Verdana" panose="020B0604030504040204" pitchFamily="34" charset="0"/>
            <a:cs typeface="Verdana" panose="020B0604030504040204" pitchFamily="34" charset="0"/>
          </a:endParaRPr>
        </a:p>
      </dgm:t>
    </dgm:pt>
    <dgm:pt modelId="{C1E3C447-9535-4BE1-A030-EC524525AAFA}">
      <dgm:prSet phldrT="[Text]" custT="1"/>
      <dgm:spPr/>
      <dgm:t>
        <a:bodyPr/>
        <a:lstStyle/>
        <a:p>
          <a:r>
            <a:rPr lang="nl-BE" sz="1600" dirty="0" smtClean="0">
              <a:latin typeface="Verdana" panose="020B0604030504040204" pitchFamily="34" charset="0"/>
              <a:ea typeface="Verdana" panose="020B0604030504040204" pitchFamily="34" charset="0"/>
              <a:cs typeface="Verdana" panose="020B0604030504040204" pitchFamily="34" charset="0"/>
            </a:rPr>
            <a:t>Managerial </a:t>
          </a:r>
          <a:r>
            <a:rPr lang="nl-BE" sz="1600" dirty="0" err="1" smtClean="0">
              <a:latin typeface="Verdana" panose="020B0604030504040204" pitchFamily="34" charset="0"/>
              <a:ea typeface="Verdana" panose="020B0604030504040204" pitchFamily="34" charset="0"/>
              <a:cs typeface="Verdana" panose="020B0604030504040204" pitchFamily="34" charset="0"/>
            </a:rPr>
            <a:t>implications</a:t>
          </a:r>
          <a:endParaRPr lang="nl-BE" sz="1600" dirty="0">
            <a:latin typeface="Verdana" panose="020B0604030504040204" pitchFamily="34" charset="0"/>
            <a:ea typeface="Verdana" panose="020B0604030504040204" pitchFamily="34" charset="0"/>
            <a:cs typeface="Verdana" panose="020B0604030504040204" pitchFamily="34" charset="0"/>
          </a:endParaRPr>
        </a:p>
      </dgm:t>
    </dgm:pt>
    <dgm:pt modelId="{AE69E5E0-6B15-4067-B017-1130D725EE5C}" type="parTrans" cxnId="{1FC727A4-5191-49EF-8566-0F0132DB94BE}">
      <dgm:prSet/>
      <dgm:spPr/>
      <dgm:t>
        <a:bodyPr/>
        <a:lstStyle/>
        <a:p>
          <a:endParaRPr lang="nl-BE" sz="1400">
            <a:latin typeface="Verdana" panose="020B0604030504040204" pitchFamily="34" charset="0"/>
            <a:ea typeface="Verdana" panose="020B0604030504040204" pitchFamily="34" charset="0"/>
            <a:cs typeface="Verdana" panose="020B0604030504040204" pitchFamily="34" charset="0"/>
          </a:endParaRPr>
        </a:p>
      </dgm:t>
    </dgm:pt>
    <dgm:pt modelId="{CDA4D284-A94F-4C60-927A-1867FDEF5C99}" type="sibTrans" cxnId="{1FC727A4-5191-49EF-8566-0F0132DB94BE}">
      <dgm:prSet/>
      <dgm:spPr/>
      <dgm:t>
        <a:bodyPr/>
        <a:lstStyle/>
        <a:p>
          <a:endParaRPr lang="nl-BE" sz="1400">
            <a:latin typeface="Verdana" panose="020B0604030504040204" pitchFamily="34" charset="0"/>
            <a:ea typeface="Verdana" panose="020B0604030504040204" pitchFamily="34" charset="0"/>
            <a:cs typeface="Verdana" panose="020B0604030504040204" pitchFamily="34" charset="0"/>
          </a:endParaRPr>
        </a:p>
      </dgm:t>
    </dgm:pt>
    <dgm:pt modelId="{8BD157F8-BC85-4A87-A673-27BAB213407D}">
      <dgm:prSet phldrT="[Text]" custT="1"/>
      <dgm:spPr/>
      <dgm:t>
        <a:bodyPr/>
        <a:lstStyle/>
        <a:p>
          <a:r>
            <a:rPr lang="nl-BE" sz="1200" dirty="0" err="1" smtClean="0">
              <a:latin typeface="Verdana" panose="020B0604030504040204" pitchFamily="34" charset="0"/>
              <a:ea typeface="Verdana" panose="020B0604030504040204" pitchFamily="34" charset="0"/>
              <a:cs typeface="Verdana" panose="020B0604030504040204" pitchFamily="34" charset="0"/>
            </a:rPr>
            <a:t>provides</a:t>
          </a:r>
          <a:r>
            <a:rPr lang="nl-BE" sz="1200" dirty="0" smtClean="0">
              <a:latin typeface="Verdana" panose="020B0604030504040204" pitchFamily="34" charset="0"/>
              <a:ea typeface="Verdana" panose="020B0604030504040204" pitchFamily="34" charset="0"/>
              <a:cs typeface="Verdana" panose="020B0604030504040204" pitchFamily="34" charset="0"/>
            </a:rPr>
            <a:t> a </a:t>
          </a:r>
          <a:r>
            <a:rPr lang="nl-BE" sz="1200" dirty="0" err="1" smtClean="0">
              <a:latin typeface="Verdana" panose="020B0604030504040204" pitchFamily="34" charset="0"/>
              <a:ea typeface="Verdana" panose="020B0604030504040204" pitchFamily="34" charset="0"/>
              <a:cs typeface="Verdana" panose="020B0604030504040204" pitchFamily="34" charset="0"/>
            </a:rPr>
            <a:t>useful</a:t>
          </a:r>
          <a:r>
            <a:rPr lang="nl-BE" sz="1200" dirty="0" smtClean="0">
              <a:latin typeface="Verdana" panose="020B0604030504040204" pitchFamily="34" charset="0"/>
              <a:ea typeface="Verdana" panose="020B0604030504040204" pitchFamily="34" charset="0"/>
              <a:cs typeface="Verdana" panose="020B0604030504040204" pitchFamily="34" charset="0"/>
            </a:rPr>
            <a:t> tool </a:t>
          </a:r>
          <a:r>
            <a:rPr lang="nl-BE" sz="1200" dirty="0" err="1" smtClean="0">
              <a:latin typeface="Verdana" panose="020B0604030504040204" pitchFamily="34" charset="0"/>
              <a:ea typeface="Verdana" panose="020B0604030504040204" pitchFamily="34" charset="0"/>
              <a:cs typeface="Verdana" panose="020B0604030504040204" pitchFamily="34" charset="0"/>
            </a:rPr>
            <a:t>for</a:t>
          </a:r>
          <a:r>
            <a:rPr lang="nl-BE" sz="1200" dirty="0" smtClean="0">
              <a:latin typeface="Verdana" panose="020B0604030504040204" pitchFamily="34" charset="0"/>
              <a:ea typeface="Verdana" panose="020B0604030504040204" pitchFamily="34" charset="0"/>
              <a:cs typeface="Verdana" panose="020B0604030504040204" pitchFamily="34" charset="0"/>
            </a:rPr>
            <a:t> </a:t>
          </a:r>
          <a:r>
            <a:rPr lang="nl-BE" sz="1200" dirty="0" err="1" smtClean="0">
              <a:latin typeface="Verdana" panose="020B0604030504040204" pitchFamily="34" charset="0"/>
              <a:ea typeface="Verdana" panose="020B0604030504040204" pitchFamily="34" charset="0"/>
              <a:cs typeface="Verdana" panose="020B0604030504040204" pitchFamily="34" charset="0"/>
            </a:rPr>
            <a:t>strategic</a:t>
          </a:r>
          <a:r>
            <a:rPr lang="nl-BE" sz="1200" dirty="0" smtClean="0">
              <a:latin typeface="Verdana" panose="020B0604030504040204" pitchFamily="34" charset="0"/>
              <a:ea typeface="Verdana" panose="020B0604030504040204" pitchFamily="34" charset="0"/>
              <a:cs typeface="Verdana" panose="020B0604030504040204" pitchFamily="34" charset="0"/>
            </a:rPr>
            <a:t> </a:t>
          </a:r>
          <a:r>
            <a:rPr lang="nl-BE" sz="1200" dirty="0" err="1" smtClean="0">
              <a:latin typeface="Verdana" panose="020B0604030504040204" pitchFamily="34" charset="0"/>
              <a:ea typeface="Verdana" panose="020B0604030504040204" pitchFamily="34" charset="0"/>
              <a:cs typeface="Verdana" panose="020B0604030504040204" pitchFamily="34" charset="0"/>
            </a:rPr>
            <a:t>decisions</a:t>
          </a:r>
          <a:r>
            <a:rPr lang="nl-BE" sz="1200" dirty="0" smtClean="0">
              <a:latin typeface="Verdana" panose="020B0604030504040204" pitchFamily="34" charset="0"/>
              <a:ea typeface="Verdana" panose="020B0604030504040204" pitchFamily="34" charset="0"/>
              <a:cs typeface="Verdana" panose="020B0604030504040204" pitchFamily="34" charset="0"/>
            </a:rPr>
            <a:t> </a:t>
          </a:r>
          <a:r>
            <a:rPr lang="nl-BE" sz="1200" dirty="0" err="1" smtClean="0">
              <a:latin typeface="Verdana" panose="020B0604030504040204" pitchFamily="34" charset="0"/>
              <a:ea typeface="Verdana" panose="020B0604030504040204" pitchFamily="34" charset="0"/>
              <a:cs typeface="Verdana" panose="020B0604030504040204" pitchFamily="34" charset="0"/>
            </a:rPr>
            <a:t>about</a:t>
          </a:r>
          <a:r>
            <a:rPr lang="nl-BE" sz="1200" dirty="0" smtClean="0">
              <a:latin typeface="Verdana" panose="020B0604030504040204" pitchFamily="34" charset="0"/>
              <a:ea typeface="Verdana" panose="020B0604030504040204" pitchFamily="34" charset="0"/>
              <a:cs typeface="Verdana" panose="020B0604030504040204" pitchFamily="34" charset="0"/>
            </a:rPr>
            <a:t> service design </a:t>
          </a:r>
          <a:r>
            <a:rPr lang="nl-BE" sz="1200" dirty="0" err="1" smtClean="0">
              <a:latin typeface="Verdana" panose="020B0604030504040204" pitchFamily="34" charset="0"/>
              <a:ea typeface="Verdana" panose="020B0604030504040204" pitchFamily="34" charset="0"/>
              <a:cs typeface="Verdana" panose="020B0604030504040204" pitchFamily="34" charset="0"/>
            </a:rPr>
            <a:t>from</a:t>
          </a:r>
          <a:r>
            <a:rPr lang="nl-BE" sz="1200" dirty="0" smtClean="0">
              <a:latin typeface="Verdana" panose="020B0604030504040204" pitchFamily="34" charset="0"/>
              <a:ea typeface="Verdana" panose="020B0604030504040204" pitchFamily="34" charset="0"/>
              <a:cs typeface="Verdana" panose="020B0604030504040204" pitchFamily="34" charset="0"/>
            </a:rPr>
            <a:t> a customer </a:t>
          </a:r>
          <a:r>
            <a:rPr lang="nl-BE" sz="1200" dirty="0" err="1" smtClean="0">
              <a:latin typeface="Verdana" panose="020B0604030504040204" pitchFamily="34" charset="0"/>
              <a:ea typeface="Verdana" panose="020B0604030504040204" pitchFamily="34" charset="0"/>
              <a:cs typeface="Verdana" panose="020B0604030504040204" pitchFamily="34" charset="0"/>
            </a:rPr>
            <a:t>perspective</a:t>
          </a:r>
          <a:endParaRPr lang="nl-BE" sz="1200" dirty="0">
            <a:latin typeface="Verdana" panose="020B0604030504040204" pitchFamily="34" charset="0"/>
            <a:ea typeface="Verdana" panose="020B0604030504040204" pitchFamily="34" charset="0"/>
            <a:cs typeface="Verdana" panose="020B0604030504040204" pitchFamily="34" charset="0"/>
          </a:endParaRPr>
        </a:p>
      </dgm:t>
    </dgm:pt>
    <dgm:pt modelId="{F6D0ED6D-A8DA-4272-A922-C8927EDD5C96}" type="parTrans" cxnId="{85099583-0223-47F9-978F-7C2311DCCFAD}">
      <dgm:prSet/>
      <dgm:spPr/>
      <dgm:t>
        <a:bodyPr/>
        <a:lstStyle/>
        <a:p>
          <a:endParaRPr lang="nl-BE" sz="1600"/>
        </a:p>
      </dgm:t>
    </dgm:pt>
    <dgm:pt modelId="{627BFE9E-2FD1-4DBF-9D23-D50D507D252E}" type="sibTrans" cxnId="{85099583-0223-47F9-978F-7C2311DCCFAD}">
      <dgm:prSet/>
      <dgm:spPr/>
      <dgm:t>
        <a:bodyPr/>
        <a:lstStyle/>
        <a:p>
          <a:endParaRPr lang="nl-BE" sz="1600"/>
        </a:p>
      </dgm:t>
    </dgm:pt>
    <dgm:pt modelId="{C13F596D-572E-4464-9DE8-3FDAADCC807F}">
      <dgm:prSet custT="1"/>
      <dgm:spPr/>
      <dgm:t>
        <a:bodyPr/>
        <a:lstStyle/>
        <a:p>
          <a:r>
            <a:rPr lang="en-US" sz="1200" b="0" i="0" u="none" strike="noStrike" baseline="0" smtClean="0">
              <a:solidFill>
                <a:schemeClr val="tx1"/>
              </a:solidFill>
              <a:latin typeface="Verdana" panose="020B0604030504040204" pitchFamily="34" charset="0"/>
              <a:ea typeface="Verdana" panose="020B0604030504040204" pitchFamily="34" charset="0"/>
              <a:cs typeface="+mn-cs"/>
            </a:rPr>
            <a:t>bridges theoretical and conceptual studies about the service experience </a:t>
          </a:r>
          <a:r>
            <a:rPr lang="en-US" sz="1200" smtClean="0">
              <a:solidFill>
                <a:schemeClr val="tx1"/>
              </a:solidFill>
              <a:effectLst/>
              <a:latin typeface="Verdana" panose="020B0604030504040204" pitchFamily="34" charset="0"/>
              <a:ea typeface="Verdana" panose="020B0604030504040204" pitchFamily="34" charset="0"/>
              <a:cs typeface="+mn-cs"/>
            </a:rPr>
            <a:t>(e.g. Lemon and Verhoef 2016; Voorhees et al. 2017) </a:t>
          </a:r>
          <a:r>
            <a:rPr lang="en-US" sz="1200" b="0" i="0" u="none" strike="noStrike" baseline="0" smtClean="0">
              <a:solidFill>
                <a:schemeClr val="tx1"/>
              </a:solidFill>
              <a:latin typeface="Verdana" panose="020B0604030504040204" pitchFamily="34" charset="0"/>
              <a:ea typeface="Verdana" panose="020B0604030504040204" pitchFamily="34" charset="0"/>
              <a:cs typeface="+mn-cs"/>
            </a:rPr>
            <a:t> with empirical studies on specific touch-versus-tech experiments </a:t>
          </a:r>
          <a:r>
            <a:rPr lang="en-US" sz="1200" smtClean="0">
              <a:solidFill>
                <a:schemeClr val="tx1"/>
              </a:solidFill>
              <a:effectLst/>
              <a:latin typeface="Verdana" panose="020B0604030504040204" pitchFamily="34" charset="0"/>
              <a:ea typeface="Verdana" panose="020B0604030504040204" pitchFamily="34" charset="0"/>
              <a:cs typeface="+mn-cs"/>
            </a:rPr>
            <a:t>(e.g. Giebelhausen et al. 2014; Mende et al. 2017)</a:t>
          </a:r>
          <a:endParaRPr lang="nl-BE" sz="1200" dirty="0">
            <a:latin typeface="Verdana" panose="020B0604030504040204" pitchFamily="34" charset="0"/>
            <a:ea typeface="Verdana" panose="020B0604030504040204" pitchFamily="34" charset="0"/>
            <a:cs typeface="Verdana" panose="020B0604030504040204" pitchFamily="34" charset="0"/>
          </a:endParaRPr>
        </a:p>
      </dgm:t>
    </dgm:pt>
    <dgm:pt modelId="{995F6F12-B501-4CF5-AC0D-9EA4635378B4}" type="parTrans" cxnId="{379F8C80-0BDC-432C-84B5-77F10856A287}">
      <dgm:prSet/>
      <dgm:spPr/>
      <dgm:t>
        <a:bodyPr/>
        <a:lstStyle/>
        <a:p>
          <a:endParaRPr lang="nl-BE"/>
        </a:p>
      </dgm:t>
    </dgm:pt>
    <dgm:pt modelId="{0C0036D1-76AC-4FE0-A6AA-FE5ED41A416C}" type="sibTrans" cxnId="{379F8C80-0BDC-432C-84B5-77F10856A287}">
      <dgm:prSet/>
      <dgm:spPr/>
      <dgm:t>
        <a:bodyPr/>
        <a:lstStyle/>
        <a:p>
          <a:endParaRPr lang="nl-BE"/>
        </a:p>
      </dgm:t>
    </dgm:pt>
    <dgm:pt modelId="{C8EEDC6F-C182-4FF7-99B7-909E77BEA309}">
      <dgm:prSet/>
      <dgm:spPr/>
      <dgm:t>
        <a:bodyPr/>
        <a:lstStyle/>
        <a:p>
          <a:endParaRPr lang="nl-BE" sz="1600" dirty="0">
            <a:latin typeface="Verdana" panose="020B0604030504040204" pitchFamily="34" charset="0"/>
            <a:ea typeface="Verdana" panose="020B0604030504040204" pitchFamily="34" charset="0"/>
            <a:cs typeface="Verdana" panose="020B0604030504040204" pitchFamily="34" charset="0"/>
          </a:endParaRPr>
        </a:p>
      </dgm:t>
    </dgm:pt>
    <dgm:pt modelId="{1E3BE541-6ADA-40E3-8EFA-3A2E028502B5}" type="parTrans" cxnId="{2519D273-51D0-48C2-B6CE-ADD844E6ED12}">
      <dgm:prSet/>
      <dgm:spPr/>
      <dgm:t>
        <a:bodyPr/>
        <a:lstStyle/>
        <a:p>
          <a:endParaRPr lang="nl-BE"/>
        </a:p>
      </dgm:t>
    </dgm:pt>
    <dgm:pt modelId="{2F6ADCC6-6754-4964-8833-459ACEACD6FF}" type="sibTrans" cxnId="{2519D273-51D0-48C2-B6CE-ADD844E6ED12}">
      <dgm:prSet/>
      <dgm:spPr/>
      <dgm:t>
        <a:bodyPr/>
        <a:lstStyle/>
        <a:p>
          <a:endParaRPr lang="nl-BE"/>
        </a:p>
      </dgm:t>
    </dgm:pt>
    <dgm:pt modelId="{D24D5BD1-6903-4498-AFA9-A7ECBD0EF6E6}">
      <dgm:prSet custT="1"/>
      <dgm:spPr/>
      <dgm:t>
        <a:bodyPr/>
        <a:lstStyle/>
        <a:p>
          <a:r>
            <a:rPr lang="en-US" sz="1200" b="0" i="0" u="none" strike="noStrike" baseline="0" smtClean="0">
              <a:solidFill>
                <a:schemeClr val="tx1"/>
              </a:solidFill>
              <a:latin typeface="Verdana" panose="020B0604030504040204" pitchFamily="34" charset="0"/>
              <a:ea typeface="Verdana" panose="020B0604030504040204" pitchFamily="34" charset="0"/>
              <a:cs typeface="+mn-cs"/>
            </a:rPr>
            <a:t>provides an excellent starting point to organize existing as well as future research on specific touch versus tech questions</a:t>
          </a:r>
          <a:endParaRPr lang="nl-BE" sz="1200" dirty="0">
            <a:latin typeface="Verdana" panose="020B0604030504040204" pitchFamily="34" charset="0"/>
            <a:ea typeface="Verdana" panose="020B0604030504040204" pitchFamily="34" charset="0"/>
            <a:cs typeface="Verdana" panose="020B0604030504040204" pitchFamily="34" charset="0"/>
          </a:endParaRPr>
        </a:p>
      </dgm:t>
    </dgm:pt>
    <dgm:pt modelId="{194B0560-84D4-47E3-937C-4F9BF9C2C898}" type="parTrans" cxnId="{39AEB3A2-51E0-4BE6-8E9D-5734BC127105}">
      <dgm:prSet/>
      <dgm:spPr/>
      <dgm:t>
        <a:bodyPr/>
        <a:lstStyle/>
        <a:p>
          <a:endParaRPr lang="en-US"/>
        </a:p>
      </dgm:t>
    </dgm:pt>
    <dgm:pt modelId="{9431302A-97B1-41D8-8717-3108B266D506}" type="sibTrans" cxnId="{39AEB3A2-51E0-4BE6-8E9D-5734BC127105}">
      <dgm:prSet/>
      <dgm:spPr/>
      <dgm:t>
        <a:bodyPr/>
        <a:lstStyle/>
        <a:p>
          <a:endParaRPr lang="en-US"/>
        </a:p>
      </dgm:t>
    </dgm:pt>
    <dgm:pt modelId="{AE78290B-90FF-438B-9FAF-458B9C7E7867}">
      <dgm:prSet phldrT="[Text]" custT="1"/>
      <dgm:spPr/>
      <dgm:t>
        <a:bodyPr/>
        <a:lstStyle/>
        <a:p>
          <a:r>
            <a:rPr lang="en-US" sz="1200" b="0" i="0" u="none" strike="noStrike" baseline="0" smtClean="0">
              <a:solidFill>
                <a:schemeClr val="tx1"/>
              </a:solidFill>
              <a:latin typeface="Verdana" panose="020B0604030504040204" pitchFamily="34" charset="0"/>
              <a:ea typeface="Verdana" panose="020B0604030504040204" pitchFamily="34" charset="0"/>
              <a:cs typeface="+mn-cs"/>
            </a:rPr>
            <a:t>widens the lens through which we view the balance between touch and tech</a:t>
          </a:r>
          <a:endParaRPr lang="nl-BE" sz="1200" dirty="0">
            <a:latin typeface="Verdana" panose="020B0604030504040204" pitchFamily="34" charset="0"/>
            <a:ea typeface="Verdana" panose="020B0604030504040204" pitchFamily="34" charset="0"/>
            <a:cs typeface="Verdana" panose="020B0604030504040204" pitchFamily="34" charset="0"/>
          </a:endParaRPr>
        </a:p>
      </dgm:t>
    </dgm:pt>
    <dgm:pt modelId="{7652F09C-0EE9-4B12-8C84-3B940F8981A9}" type="parTrans" cxnId="{7175FBA9-6DEF-4B81-8CD6-19435A7B7AE1}">
      <dgm:prSet/>
      <dgm:spPr/>
      <dgm:t>
        <a:bodyPr/>
        <a:lstStyle/>
        <a:p>
          <a:endParaRPr lang="en-US"/>
        </a:p>
      </dgm:t>
    </dgm:pt>
    <dgm:pt modelId="{C4ECAE48-54E6-4806-B186-13E897AE44BC}" type="sibTrans" cxnId="{7175FBA9-6DEF-4B81-8CD6-19435A7B7AE1}">
      <dgm:prSet/>
      <dgm:spPr/>
      <dgm:t>
        <a:bodyPr/>
        <a:lstStyle/>
        <a:p>
          <a:endParaRPr lang="en-US"/>
        </a:p>
      </dgm:t>
    </dgm:pt>
    <dgm:pt modelId="{E8B1B55F-9277-4E27-B169-4A4DE3F4B238}" type="pres">
      <dgm:prSet presAssocID="{CC36E5EE-3039-4C7A-8AFA-32F1054A3458}" presName="Name0" presStyleCnt="0">
        <dgm:presLayoutVars>
          <dgm:dir/>
          <dgm:resizeHandles val="exact"/>
        </dgm:presLayoutVars>
      </dgm:prSet>
      <dgm:spPr/>
      <dgm:t>
        <a:bodyPr/>
        <a:lstStyle/>
        <a:p>
          <a:endParaRPr lang="nl-BE"/>
        </a:p>
      </dgm:t>
    </dgm:pt>
    <dgm:pt modelId="{91B15B9A-74D8-45ED-B9A8-7280932DF87A}" type="pres">
      <dgm:prSet presAssocID="{EC351DB5-3BB3-4F8B-A4B5-1FBBDF2A5CA1}" presName="composite" presStyleCnt="0"/>
      <dgm:spPr/>
      <dgm:t>
        <a:bodyPr/>
        <a:lstStyle/>
        <a:p>
          <a:endParaRPr lang="nl-BE"/>
        </a:p>
      </dgm:t>
    </dgm:pt>
    <dgm:pt modelId="{AAE8C7DE-95DB-48CB-8BCA-7D06743B0EA4}" type="pres">
      <dgm:prSet presAssocID="{EC351DB5-3BB3-4F8B-A4B5-1FBBDF2A5CA1}" presName="rect1" presStyleLbl="trAlignAcc1" presStyleIdx="0" presStyleCnt="2" custScaleX="107031">
        <dgm:presLayoutVars>
          <dgm:bulletEnabled val="1"/>
        </dgm:presLayoutVars>
      </dgm:prSet>
      <dgm:spPr/>
      <dgm:t>
        <a:bodyPr/>
        <a:lstStyle/>
        <a:p>
          <a:endParaRPr lang="nl-BE"/>
        </a:p>
      </dgm:t>
    </dgm:pt>
    <dgm:pt modelId="{B20E0AED-1380-4B6A-B4B2-A5E88D27EC51}" type="pres">
      <dgm:prSet presAssocID="{EC351DB5-3BB3-4F8B-A4B5-1FBBDF2A5CA1}" presName="rect2" presStyleLbl="fgImgPlace1" presStyleIdx="0" presStyleCnt="2" custScaleX="129732" custLinFactX="-38903" custLinFactNeighborX="-10000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8000" r="-8000"/>
          </a:stretch>
        </a:blipFill>
      </dgm:spPr>
      <dgm:t>
        <a:bodyPr/>
        <a:lstStyle/>
        <a:p>
          <a:endParaRPr lang="nl-BE"/>
        </a:p>
      </dgm:t>
    </dgm:pt>
    <dgm:pt modelId="{F1FC0F32-0C3D-4759-96F5-A28100CA0656}" type="pres">
      <dgm:prSet presAssocID="{30969612-88A0-48E3-A9EC-D3A27F242DFD}" presName="sibTrans" presStyleCnt="0"/>
      <dgm:spPr/>
      <dgm:t>
        <a:bodyPr/>
        <a:lstStyle/>
        <a:p>
          <a:endParaRPr lang="nl-BE"/>
        </a:p>
      </dgm:t>
    </dgm:pt>
    <dgm:pt modelId="{E658995C-8CD1-4DDC-9B56-6F34C69E837E}" type="pres">
      <dgm:prSet presAssocID="{C1E3C447-9535-4BE1-A030-EC524525AAFA}" presName="composite" presStyleCnt="0"/>
      <dgm:spPr/>
      <dgm:t>
        <a:bodyPr/>
        <a:lstStyle/>
        <a:p>
          <a:endParaRPr lang="nl-BE"/>
        </a:p>
      </dgm:t>
    </dgm:pt>
    <dgm:pt modelId="{32D28318-A8F3-410B-8C54-526D56ED9A8E}" type="pres">
      <dgm:prSet presAssocID="{C1E3C447-9535-4BE1-A030-EC524525AAFA}" presName="rect1" presStyleLbl="trAlignAcc1" presStyleIdx="1" presStyleCnt="2" custScaleX="103314">
        <dgm:presLayoutVars>
          <dgm:bulletEnabled val="1"/>
        </dgm:presLayoutVars>
      </dgm:prSet>
      <dgm:spPr/>
      <dgm:t>
        <a:bodyPr/>
        <a:lstStyle/>
        <a:p>
          <a:endParaRPr lang="nl-BE"/>
        </a:p>
      </dgm:t>
    </dgm:pt>
    <dgm:pt modelId="{03DE5355-58A9-49CD-898D-34EC919ABCF2}" type="pres">
      <dgm:prSet presAssocID="{C1E3C447-9535-4BE1-A030-EC524525AAFA}" presName="rect2" presStyleLbl="fgImgPlace1" presStyleIdx="1" presStyleCnt="2" custScaleX="129732" custLinFactX="-38903" custLinFactNeighborX="-100000"/>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55000" r="-55000"/>
          </a:stretch>
        </a:blipFill>
      </dgm:spPr>
      <dgm:t>
        <a:bodyPr/>
        <a:lstStyle/>
        <a:p>
          <a:endParaRPr lang="nl-BE"/>
        </a:p>
      </dgm:t>
    </dgm:pt>
  </dgm:ptLst>
  <dgm:cxnLst>
    <dgm:cxn modelId="{125223E7-07B9-41C7-AC5B-830CC1DE2324}" type="presOf" srcId="{AE78290B-90FF-438B-9FAF-458B9C7E7867}" destId="{32D28318-A8F3-410B-8C54-526D56ED9A8E}" srcOrd="0" destOrd="2" presId="urn:microsoft.com/office/officeart/2008/layout/PictureStrips"/>
    <dgm:cxn modelId="{379F8C80-0BDC-432C-84B5-77F10856A287}" srcId="{EC351DB5-3BB3-4F8B-A4B5-1FBBDF2A5CA1}" destId="{C13F596D-572E-4464-9DE8-3FDAADCC807F}" srcOrd="0" destOrd="0" parTransId="{995F6F12-B501-4CF5-AC0D-9EA4635378B4}" sibTransId="{0C0036D1-76AC-4FE0-A6AA-FE5ED41A416C}"/>
    <dgm:cxn modelId="{39AEB3A2-51E0-4BE6-8E9D-5734BC127105}" srcId="{EC351DB5-3BB3-4F8B-A4B5-1FBBDF2A5CA1}" destId="{D24D5BD1-6903-4498-AFA9-A7ECBD0EF6E6}" srcOrd="1" destOrd="0" parTransId="{194B0560-84D4-47E3-937C-4F9BF9C2C898}" sibTransId="{9431302A-97B1-41D8-8717-3108B266D506}"/>
    <dgm:cxn modelId="{7175FBA9-6DEF-4B81-8CD6-19435A7B7AE1}" srcId="{C1E3C447-9535-4BE1-A030-EC524525AAFA}" destId="{AE78290B-90FF-438B-9FAF-458B9C7E7867}" srcOrd="1" destOrd="0" parTransId="{7652F09C-0EE9-4B12-8C84-3B940F8981A9}" sibTransId="{C4ECAE48-54E6-4806-B186-13E897AE44BC}"/>
    <dgm:cxn modelId="{EFB69BFC-03CB-4243-BC47-86D4531C26FB}" srcId="{CC36E5EE-3039-4C7A-8AFA-32F1054A3458}" destId="{EC351DB5-3BB3-4F8B-A4B5-1FBBDF2A5CA1}" srcOrd="0" destOrd="0" parTransId="{DAE86651-6048-4307-AB04-B54E2C6241F2}" sibTransId="{30969612-88A0-48E3-A9EC-D3A27F242DFD}"/>
    <dgm:cxn modelId="{2CE254E2-7967-4721-9BCB-57578BE88DA9}" type="presOf" srcId="{C8EEDC6F-C182-4FF7-99B7-909E77BEA309}" destId="{AAE8C7DE-95DB-48CB-8BCA-7D06743B0EA4}" srcOrd="0" destOrd="3" presId="urn:microsoft.com/office/officeart/2008/layout/PictureStrips"/>
    <dgm:cxn modelId="{C11A2DCD-B0B1-4CE6-A761-E2E5AF06DFFA}" type="presOf" srcId="{C1E3C447-9535-4BE1-A030-EC524525AAFA}" destId="{32D28318-A8F3-410B-8C54-526D56ED9A8E}" srcOrd="0" destOrd="0" presId="urn:microsoft.com/office/officeart/2008/layout/PictureStrips"/>
    <dgm:cxn modelId="{85099583-0223-47F9-978F-7C2311DCCFAD}" srcId="{C1E3C447-9535-4BE1-A030-EC524525AAFA}" destId="{8BD157F8-BC85-4A87-A673-27BAB213407D}" srcOrd="0" destOrd="0" parTransId="{F6D0ED6D-A8DA-4272-A922-C8927EDD5C96}" sibTransId="{627BFE9E-2FD1-4DBF-9D23-D50D507D252E}"/>
    <dgm:cxn modelId="{2519D273-51D0-48C2-B6CE-ADD844E6ED12}" srcId="{EC351DB5-3BB3-4F8B-A4B5-1FBBDF2A5CA1}" destId="{C8EEDC6F-C182-4FF7-99B7-909E77BEA309}" srcOrd="2" destOrd="0" parTransId="{1E3BE541-6ADA-40E3-8EFA-3A2E028502B5}" sibTransId="{2F6ADCC6-6754-4964-8833-459ACEACD6FF}"/>
    <dgm:cxn modelId="{7A942C98-0177-4187-967A-CDFEFAF3954E}" type="presOf" srcId="{CC36E5EE-3039-4C7A-8AFA-32F1054A3458}" destId="{E8B1B55F-9277-4E27-B169-4A4DE3F4B238}" srcOrd="0" destOrd="0" presId="urn:microsoft.com/office/officeart/2008/layout/PictureStrips"/>
    <dgm:cxn modelId="{5BC954D0-F33C-4B51-B076-47BDDD34AE5D}" type="presOf" srcId="{C13F596D-572E-4464-9DE8-3FDAADCC807F}" destId="{AAE8C7DE-95DB-48CB-8BCA-7D06743B0EA4}" srcOrd="0" destOrd="1" presId="urn:microsoft.com/office/officeart/2008/layout/PictureStrips"/>
    <dgm:cxn modelId="{1FC727A4-5191-49EF-8566-0F0132DB94BE}" srcId="{CC36E5EE-3039-4C7A-8AFA-32F1054A3458}" destId="{C1E3C447-9535-4BE1-A030-EC524525AAFA}" srcOrd="1" destOrd="0" parTransId="{AE69E5E0-6B15-4067-B017-1130D725EE5C}" sibTransId="{CDA4D284-A94F-4C60-927A-1867FDEF5C99}"/>
    <dgm:cxn modelId="{F58C881F-277C-4F27-ABB6-9817780084D4}" type="presOf" srcId="{8BD157F8-BC85-4A87-A673-27BAB213407D}" destId="{32D28318-A8F3-410B-8C54-526D56ED9A8E}" srcOrd="0" destOrd="1" presId="urn:microsoft.com/office/officeart/2008/layout/PictureStrips"/>
    <dgm:cxn modelId="{A2557498-F2B2-4CF7-8C28-4BAA101586BB}" type="presOf" srcId="{EC351DB5-3BB3-4F8B-A4B5-1FBBDF2A5CA1}" destId="{AAE8C7DE-95DB-48CB-8BCA-7D06743B0EA4}" srcOrd="0" destOrd="0" presId="urn:microsoft.com/office/officeart/2008/layout/PictureStrips"/>
    <dgm:cxn modelId="{76451137-9C7E-4311-ADCE-6E11AAC92E5B}" type="presOf" srcId="{D24D5BD1-6903-4498-AFA9-A7ECBD0EF6E6}" destId="{AAE8C7DE-95DB-48CB-8BCA-7D06743B0EA4}" srcOrd="0" destOrd="2" presId="urn:microsoft.com/office/officeart/2008/layout/PictureStrips"/>
    <dgm:cxn modelId="{737B77C7-0A84-4B56-B93D-EB5593D53CC0}" type="presParOf" srcId="{E8B1B55F-9277-4E27-B169-4A4DE3F4B238}" destId="{91B15B9A-74D8-45ED-B9A8-7280932DF87A}" srcOrd="0" destOrd="0" presId="urn:microsoft.com/office/officeart/2008/layout/PictureStrips"/>
    <dgm:cxn modelId="{F893CB13-0E56-47EC-88E2-C754367B8126}" type="presParOf" srcId="{91B15B9A-74D8-45ED-B9A8-7280932DF87A}" destId="{AAE8C7DE-95DB-48CB-8BCA-7D06743B0EA4}" srcOrd="0" destOrd="0" presId="urn:microsoft.com/office/officeart/2008/layout/PictureStrips"/>
    <dgm:cxn modelId="{24B3CFD3-0E03-4670-83A2-93E86361F7AB}" type="presParOf" srcId="{91B15B9A-74D8-45ED-B9A8-7280932DF87A}" destId="{B20E0AED-1380-4B6A-B4B2-A5E88D27EC51}" srcOrd="1" destOrd="0" presId="urn:microsoft.com/office/officeart/2008/layout/PictureStrips"/>
    <dgm:cxn modelId="{F159362D-6891-4B3B-8750-628AAA4559BE}" type="presParOf" srcId="{E8B1B55F-9277-4E27-B169-4A4DE3F4B238}" destId="{F1FC0F32-0C3D-4759-96F5-A28100CA0656}" srcOrd="1" destOrd="0" presId="urn:microsoft.com/office/officeart/2008/layout/PictureStrips"/>
    <dgm:cxn modelId="{CFAFD750-BABE-4471-8534-AE037BC465E9}" type="presParOf" srcId="{E8B1B55F-9277-4E27-B169-4A4DE3F4B238}" destId="{E658995C-8CD1-4DDC-9B56-6F34C69E837E}" srcOrd="2" destOrd="0" presId="urn:microsoft.com/office/officeart/2008/layout/PictureStrips"/>
    <dgm:cxn modelId="{CFFA88E6-9E93-4C4F-9295-3F0EDAA8BFC8}" type="presParOf" srcId="{E658995C-8CD1-4DDC-9B56-6F34C69E837E}" destId="{32D28318-A8F3-410B-8C54-526D56ED9A8E}" srcOrd="0" destOrd="0" presId="urn:microsoft.com/office/officeart/2008/layout/PictureStrips"/>
    <dgm:cxn modelId="{8DF92273-3347-480D-9257-48A296C6AEC9}" type="presParOf" srcId="{E658995C-8CD1-4DDC-9B56-6F34C69E837E}" destId="{03DE5355-58A9-49CD-898D-34EC919ABCF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850D3-FF7B-4914-BA39-3AC915E7C389}">
      <dsp:nvSpPr>
        <dsp:cNvPr id="0" name=""/>
        <dsp:cNvSpPr/>
      </dsp:nvSpPr>
      <dsp:spPr>
        <a:xfrm>
          <a:off x="2161078" y="3919544"/>
          <a:ext cx="387763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5A5C0D-8091-49AC-87BB-AC329547C366}">
      <dsp:nvSpPr>
        <dsp:cNvPr id="0" name=""/>
        <dsp:cNvSpPr/>
      </dsp:nvSpPr>
      <dsp:spPr>
        <a:xfrm>
          <a:off x="2161078" y="1219244"/>
          <a:ext cx="387763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9ED6E-6A95-40C2-866E-F97E8DC00689}">
      <dsp:nvSpPr>
        <dsp:cNvPr id="0" name=""/>
        <dsp:cNvSpPr/>
      </dsp:nvSpPr>
      <dsp:spPr>
        <a:xfrm>
          <a:off x="838" y="409154"/>
          <a:ext cx="4320480" cy="43204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197A31-2B15-49C4-8E11-BE75352CAAC2}">
      <dsp:nvSpPr>
        <dsp:cNvPr id="0" name=""/>
        <dsp:cNvSpPr/>
      </dsp:nvSpPr>
      <dsp:spPr>
        <a:xfrm>
          <a:off x="1440159" y="1895109"/>
          <a:ext cx="1343731" cy="5616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Human employee</a:t>
          </a:r>
          <a:endParaRPr lang="en-US" sz="1600" kern="1200" dirty="0">
            <a:latin typeface="Verdana" panose="020B0604030504040204" pitchFamily="34" charset="0"/>
            <a:ea typeface="Verdana" panose="020B0604030504040204" pitchFamily="34" charset="0"/>
          </a:endParaRPr>
        </a:p>
      </dsp:txBody>
      <dsp:txXfrm>
        <a:off x="1440159" y="1895109"/>
        <a:ext cx="1343731" cy="561663"/>
      </dsp:txXfrm>
    </dsp:sp>
    <dsp:sp modelId="{9FCC45E7-901C-4658-821A-EAAEE128DCCE}">
      <dsp:nvSpPr>
        <dsp:cNvPr id="0" name=""/>
        <dsp:cNvSpPr/>
      </dsp:nvSpPr>
      <dsp:spPr>
        <a:xfrm>
          <a:off x="5228619" y="409154"/>
          <a:ext cx="1620180" cy="16201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3C466-5ABA-45F8-98F8-A9ACCB7D5FAA}">
      <dsp:nvSpPr>
        <dsp:cNvPr id="0" name=""/>
        <dsp:cNvSpPr/>
      </dsp:nvSpPr>
      <dsp:spPr>
        <a:xfrm>
          <a:off x="6848799" y="409154"/>
          <a:ext cx="1609622" cy="162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Service robot (SR)</a:t>
          </a:r>
          <a:endParaRPr lang="en-US" sz="1600" kern="1200" dirty="0">
            <a:latin typeface="Verdana" panose="020B0604030504040204" pitchFamily="34" charset="0"/>
            <a:ea typeface="Verdana" panose="020B0604030504040204" pitchFamily="34" charset="0"/>
          </a:endParaRPr>
        </a:p>
      </dsp:txBody>
      <dsp:txXfrm>
        <a:off x="6848799" y="409154"/>
        <a:ext cx="1609622" cy="1620180"/>
      </dsp:txXfrm>
    </dsp:sp>
    <dsp:sp modelId="{15026770-B03D-4027-94FA-7454D74A9384}">
      <dsp:nvSpPr>
        <dsp:cNvPr id="0" name=""/>
        <dsp:cNvSpPr/>
      </dsp:nvSpPr>
      <dsp:spPr>
        <a:xfrm>
          <a:off x="5228619" y="3109454"/>
          <a:ext cx="1620180" cy="16201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DEDCC-6AC0-4324-8526-557E490C9FF1}">
      <dsp:nvSpPr>
        <dsp:cNvPr id="0" name=""/>
        <dsp:cNvSpPr/>
      </dsp:nvSpPr>
      <dsp:spPr>
        <a:xfrm>
          <a:off x="6848799" y="3109454"/>
          <a:ext cx="1791322" cy="162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nl-BE" sz="1600" kern="1200" dirty="0" err="1" smtClean="0">
              <a:latin typeface="Verdana" panose="020B0604030504040204" pitchFamily="34" charset="0"/>
              <a:ea typeface="Verdana" panose="020B0604030504040204" pitchFamily="34" charset="0"/>
            </a:rPr>
            <a:t>Self-service</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technology</a:t>
          </a:r>
          <a:r>
            <a:rPr lang="nl-BE" sz="1600" kern="1200" dirty="0" smtClean="0">
              <a:latin typeface="Verdana" panose="020B0604030504040204" pitchFamily="34" charset="0"/>
              <a:ea typeface="Verdana" panose="020B0604030504040204" pitchFamily="34" charset="0"/>
            </a:rPr>
            <a:t> (SST)</a:t>
          </a:r>
          <a:endParaRPr lang="en-US" sz="1600" kern="1200" dirty="0">
            <a:latin typeface="Verdana" panose="020B0604030504040204" pitchFamily="34" charset="0"/>
            <a:ea typeface="Verdana" panose="020B0604030504040204" pitchFamily="34" charset="0"/>
          </a:endParaRPr>
        </a:p>
      </dsp:txBody>
      <dsp:txXfrm>
        <a:off x="6848799" y="3109454"/>
        <a:ext cx="1791322" cy="162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56426-745E-473F-AA65-F12FF4D11CFB}">
      <dsp:nvSpPr>
        <dsp:cNvPr id="0" name=""/>
        <dsp:cNvSpPr/>
      </dsp:nvSpPr>
      <dsp:spPr>
        <a:xfrm rot="10800000">
          <a:off x="2189133" y="1168869"/>
          <a:ext cx="5794123" cy="2918844"/>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7129" tIns="72390" rIns="135128" bIns="72390" numCol="1" spcCol="1270" anchor="ctr" anchorCtr="0">
          <a:noAutofit/>
        </a:bodyPr>
        <a:lstStyle/>
        <a:p>
          <a:pPr lvl="0" algn="ctr" defTabSz="844550">
            <a:lnSpc>
              <a:spcPct val="90000"/>
            </a:lnSpc>
            <a:spcBef>
              <a:spcPct val="0"/>
            </a:spcBef>
            <a:spcAft>
              <a:spcPct val="35000"/>
            </a:spcAft>
          </a:pPr>
          <a:r>
            <a:rPr lang="en-GB" sz="1900" kern="1200" dirty="0" smtClean="0"/>
            <a:t>This study aims to develop </a:t>
          </a:r>
          <a:r>
            <a:rPr lang="en-GB" sz="1900" b="1" kern="1200" dirty="0" smtClean="0"/>
            <a:t>a consumer-based framework of human versus automated interactions</a:t>
          </a:r>
          <a:r>
            <a:rPr lang="en-GB" sz="1900" kern="1200" dirty="0" smtClean="0"/>
            <a:t> that presents an </a:t>
          </a:r>
          <a:r>
            <a:rPr lang="en-US" sz="1900" kern="1200" dirty="0" smtClean="0"/>
            <a:t>overview of the relevant characteristics that should be taken into account when examining customers preferences for human versus technological interfaces</a:t>
          </a:r>
          <a:endParaRPr lang="en-US" sz="1900" kern="1200" dirty="0"/>
        </a:p>
      </dsp:txBody>
      <dsp:txXfrm rot="10800000">
        <a:off x="2918844" y="1168869"/>
        <a:ext cx="5064412" cy="2918844"/>
      </dsp:txXfrm>
    </dsp:sp>
    <dsp:sp modelId="{85C12807-6EB0-4903-900F-FD08641327DA}">
      <dsp:nvSpPr>
        <dsp:cNvPr id="0" name=""/>
        <dsp:cNvSpPr/>
      </dsp:nvSpPr>
      <dsp:spPr>
        <a:xfrm>
          <a:off x="729711" y="1168869"/>
          <a:ext cx="2918844" cy="2918844"/>
        </a:xfrm>
        <a:prstGeom prst="ellipse">
          <a:avLst/>
        </a:prstGeom>
        <a:solidFill>
          <a:schemeClr val="bg1"/>
        </a:solidFill>
        <a:ln w="25400" cap="flat" cmpd="sng" algn="ctr">
          <a:solidFill>
            <a:srgbClr val="1F497D"/>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5131F-3676-4ED4-A8A5-EDD18C9906EC}">
      <dsp:nvSpPr>
        <dsp:cNvPr id="0" name=""/>
        <dsp:cNvSpPr/>
      </dsp:nvSpPr>
      <dsp:spPr>
        <a:xfrm>
          <a:off x="430466" y="203879"/>
          <a:ext cx="0" cy="4547388"/>
        </a:xfrm>
        <a:prstGeom prst="line">
          <a:avLst/>
        </a:prstGeom>
        <a:solidFill>
          <a:schemeClr val="lt2">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D6EB8B1-B426-4F6A-B6DA-9866113B598A}">
      <dsp:nvSpPr>
        <dsp:cNvPr id="0" name=""/>
        <dsp:cNvSpPr/>
      </dsp:nvSpPr>
      <dsp:spPr>
        <a:xfrm>
          <a:off x="1170593" y="398954"/>
          <a:ext cx="1151184" cy="1057683"/>
        </a:xfrm>
        <a:prstGeom prst="roundRect">
          <a:avLst/>
        </a:prstGeom>
        <a:noFill/>
        <a:ln w="25400" cap="flat" cmpd="sng" algn="ctr">
          <a:solidFill>
            <a:srgbClr val="1F497D"/>
          </a:solidFill>
          <a:prstDash val="solid"/>
        </a:ln>
        <a:effectLst/>
      </dsp:spPr>
      <dsp:style>
        <a:lnRef idx="2">
          <a:scrgbClr r="0" g="0" b="0"/>
        </a:lnRef>
        <a:fillRef idx="1">
          <a:scrgbClr r="0" g="0" b="0"/>
        </a:fillRef>
        <a:effectRef idx="0">
          <a:scrgbClr r="0" g="0" b="0"/>
        </a:effectRef>
        <a:fontRef idx="minor">
          <a:schemeClr val="lt1"/>
        </a:fontRef>
      </dsp:style>
    </dsp:sp>
    <dsp:sp modelId="{D0FEEADF-A99A-4AD2-925C-2D15389FDA61}">
      <dsp:nvSpPr>
        <dsp:cNvPr id="0" name=""/>
        <dsp:cNvSpPr/>
      </dsp:nvSpPr>
      <dsp:spPr>
        <a:xfrm>
          <a:off x="27349" y="1628898"/>
          <a:ext cx="3500525" cy="336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nl-BE" sz="1600" kern="1200" dirty="0" err="1" smtClean="0">
              <a:latin typeface="Verdana" panose="020B0604030504040204" pitchFamily="34" charset="0"/>
              <a:ea typeface="Verdana" panose="020B0604030504040204" pitchFamily="34" charset="0"/>
            </a:rPr>
            <a:t>To</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explore</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various</a:t>
          </a:r>
          <a:r>
            <a:rPr lang="nl-BE" sz="1600" kern="1200" dirty="0" smtClean="0">
              <a:latin typeface="Verdana" panose="020B0604030504040204" pitchFamily="34" charset="0"/>
              <a:ea typeface="Verdana" panose="020B0604030504040204" pitchFamily="34" charset="0"/>
            </a:rPr>
            <a:t> service </a:t>
          </a:r>
          <a:r>
            <a:rPr lang="nl-BE" sz="1600" kern="1200" dirty="0" err="1" smtClean="0">
              <a:latin typeface="Verdana" panose="020B0604030504040204" pitchFamily="34" charset="0"/>
              <a:ea typeface="Verdana" panose="020B0604030504040204" pitchFamily="34" charset="0"/>
            </a:rPr>
            <a:t>experiences</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to</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understand</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customers</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and</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their</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contexts</a:t>
          </a: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30</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err="1" smtClean="0">
              <a:latin typeface="Verdana" panose="020B0604030504040204" pitchFamily="34" charset="0"/>
              <a:ea typeface="Verdana" panose="020B0604030504040204" pitchFamily="34" charset="0"/>
            </a:rPr>
            <a:t>Diary</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for</a:t>
          </a:r>
          <a:r>
            <a:rPr lang="nl-BE" sz="1600" kern="1200" dirty="0" smtClean="0">
              <a:latin typeface="Verdana" panose="020B0604030504040204" pitchFamily="34" charset="0"/>
              <a:ea typeface="Verdana" panose="020B0604030504040204" pitchFamily="34" charset="0"/>
            </a:rPr>
            <a:t> 3 weeks</a:t>
          </a: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Event-</a:t>
          </a:r>
          <a:r>
            <a:rPr lang="nl-BE" sz="1600" kern="1200" dirty="0" err="1" smtClean="0">
              <a:latin typeface="Verdana" panose="020B0604030504040204" pitchFamily="34" charset="0"/>
              <a:ea typeface="Verdana" panose="020B0604030504040204" pitchFamily="34" charset="0"/>
            </a:rPr>
            <a:t>based</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diary</a:t>
          </a:r>
          <a:r>
            <a:rPr lang="nl-BE" sz="1600" kern="1200" dirty="0" smtClean="0">
              <a:latin typeface="Verdana" panose="020B0604030504040204" pitchFamily="34" charset="0"/>
              <a:ea typeface="Verdana" panose="020B0604030504040204" pitchFamily="34" charset="0"/>
            </a:rPr>
            <a:t> design</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Gioia </a:t>
          </a:r>
          <a:r>
            <a:rPr lang="nl-BE" sz="1600" kern="1200" dirty="0" err="1" smtClean="0">
              <a:latin typeface="Verdana" panose="020B0604030504040204" pitchFamily="34" charset="0"/>
              <a:ea typeface="Verdana" panose="020B0604030504040204" pitchFamily="34" charset="0"/>
            </a:rPr>
            <a:t>method</a:t>
          </a: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err="1" smtClean="0">
              <a:latin typeface="Verdana" panose="020B0604030504040204" pitchFamily="34" charset="0"/>
              <a:ea typeface="Verdana" panose="020B0604030504040204" pitchFamily="34" charset="0"/>
            </a:rPr>
            <a:t>Nvivo</a:t>
          </a: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  </a:t>
          </a:r>
          <a:endParaRPr lang="en-US" sz="1600" kern="1200" dirty="0">
            <a:latin typeface="Verdana" panose="020B0604030504040204" pitchFamily="34" charset="0"/>
            <a:ea typeface="Verdana" panose="020B0604030504040204" pitchFamily="34" charset="0"/>
          </a:endParaRPr>
        </a:p>
      </dsp:txBody>
      <dsp:txXfrm>
        <a:off x="27349" y="1628898"/>
        <a:ext cx="3500525" cy="3362158"/>
      </dsp:txXfrm>
    </dsp:sp>
    <dsp:sp modelId="{497567AB-7E58-4F45-8189-51721DA1016C}">
      <dsp:nvSpPr>
        <dsp:cNvPr id="0" name=""/>
        <dsp:cNvSpPr/>
      </dsp:nvSpPr>
      <dsp:spPr>
        <a:xfrm>
          <a:off x="430466" y="-301385"/>
          <a:ext cx="2526327" cy="505265"/>
        </a:xfrm>
        <a:prstGeom prst="ellips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nl-BE" sz="1500" kern="1200" dirty="0" err="1" smtClean="0"/>
            <a:t>Diary</a:t>
          </a:r>
          <a:r>
            <a:rPr lang="nl-BE" sz="1500" kern="1200" dirty="0" smtClean="0"/>
            <a:t> </a:t>
          </a:r>
          <a:r>
            <a:rPr lang="nl-BE" sz="1500" kern="1200" dirty="0" err="1" smtClean="0"/>
            <a:t>study</a:t>
          </a:r>
          <a:endParaRPr lang="en-US" sz="1500" kern="1200" dirty="0"/>
        </a:p>
      </dsp:txBody>
      <dsp:txXfrm>
        <a:off x="800438" y="-227391"/>
        <a:ext cx="1786383" cy="357277"/>
      </dsp:txXfrm>
    </dsp:sp>
    <dsp:sp modelId="{B07AF5F6-BF6F-44E7-A07A-FC19AEDAB686}">
      <dsp:nvSpPr>
        <dsp:cNvPr id="0" name=""/>
        <dsp:cNvSpPr/>
      </dsp:nvSpPr>
      <dsp:spPr>
        <a:xfrm>
          <a:off x="4282351" y="203879"/>
          <a:ext cx="0" cy="4547388"/>
        </a:xfrm>
        <a:prstGeom prst="line">
          <a:avLst/>
        </a:prstGeom>
        <a:solidFill>
          <a:schemeClr val="lt2">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514C300-FB4E-4257-94A2-0CC75C61574C}">
      <dsp:nvSpPr>
        <dsp:cNvPr id="0" name=""/>
        <dsp:cNvSpPr/>
      </dsp:nvSpPr>
      <dsp:spPr>
        <a:xfrm>
          <a:off x="5093882" y="398954"/>
          <a:ext cx="1104187" cy="1057683"/>
        </a:xfrm>
        <a:prstGeom prst="roundRect">
          <a:avLst/>
        </a:prstGeom>
        <a:solidFill>
          <a:schemeClr val="bg1"/>
        </a:solidFill>
        <a:ln w="25400" cap="flat" cmpd="sng" algn="ctr">
          <a:solidFill>
            <a:srgbClr val="1F497D"/>
          </a:solidFill>
          <a:prstDash val="solid"/>
        </a:ln>
        <a:effectLst/>
      </dsp:spPr>
      <dsp:style>
        <a:lnRef idx="2">
          <a:scrgbClr r="0" g="0" b="0"/>
        </a:lnRef>
        <a:fillRef idx="1">
          <a:scrgbClr r="0" g="0" b="0"/>
        </a:fillRef>
        <a:effectRef idx="0">
          <a:scrgbClr r="0" g="0" b="0"/>
        </a:effectRef>
        <a:fontRef idx="minor">
          <a:schemeClr val="lt1"/>
        </a:fontRef>
      </dsp:style>
    </dsp:sp>
    <dsp:sp modelId="{BD78708E-8C2C-4FE8-ADE0-6064D8BC1671}">
      <dsp:nvSpPr>
        <dsp:cNvPr id="0" name=""/>
        <dsp:cNvSpPr/>
      </dsp:nvSpPr>
      <dsp:spPr>
        <a:xfrm>
          <a:off x="3744428" y="1630202"/>
          <a:ext cx="3477302" cy="3674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nl-BE" sz="1600" kern="1200" dirty="0" err="1" smtClean="0">
              <a:latin typeface="Verdana" panose="020B0604030504040204" pitchFamily="34" charset="0"/>
              <a:ea typeface="Verdana" panose="020B0604030504040204" pitchFamily="34" charset="0"/>
            </a:rPr>
            <a:t>To</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clarify</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diaries</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and</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understand</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perceptions</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about</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automating</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interactions</a:t>
          </a:r>
          <a:r>
            <a:rPr lang="nl-BE" sz="1600" kern="1200" dirty="0" smtClean="0">
              <a:latin typeface="Verdana" panose="020B0604030504040204" pitchFamily="34" charset="0"/>
              <a:ea typeface="Verdana" panose="020B0604030504040204" pitchFamily="34" charset="0"/>
            </a:rPr>
            <a:t> </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27</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Semi-</a:t>
          </a:r>
          <a:r>
            <a:rPr lang="nl-BE" sz="1600" kern="1200" dirty="0" err="1" smtClean="0">
              <a:latin typeface="Verdana" panose="020B0604030504040204" pitchFamily="34" charset="0"/>
              <a:ea typeface="Verdana" panose="020B0604030504040204" pitchFamily="34" charset="0"/>
            </a:rPr>
            <a:t>structured</a:t>
          </a: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SIT – </a:t>
          </a:r>
          <a:r>
            <a:rPr lang="nl-BE" sz="1600" kern="1200" dirty="0" err="1" smtClean="0">
              <a:latin typeface="Verdana" panose="020B0604030504040204" pitchFamily="34" charset="0"/>
              <a:ea typeface="Verdana" panose="020B0604030504040204" pitchFamily="34" charset="0"/>
            </a:rPr>
            <a:t>guided</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by</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blueprints</a:t>
          </a: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Gioia </a:t>
          </a:r>
          <a:r>
            <a:rPr lang="nl-BE" sz="1600" kern="1200" dirty="0" err="1" smtClean="0">
              <a:latin typeface="Verdana" panose="020B0604030504040204" pitchFamily="34" charset="0"/>
              <a:ea typeface="Verdana" panose="020B0604030504040204" pitchFamily="34" charset="0"/>
            </a:rPr>
            <a:t>method</a:t>
          </a:r>
          <a:r>
            <a:rPr lang="nl-BE" sz="1600" kern="1200" dirty="0" smtClean="0">
              <a:latin typeface="Verdana" panose="020B0604030504040204" pitchFamily="34" charset="0"/>
              <a:ea typeface="Verdana" panose="020B0604030504040204" pitchFamily="34" charset="0"/>
            </a:rPr>
            <a:t> </a:t>
          </a:r>
        </a:p>
        <a:p>
          <a:pPr lvl="0" algn="ctr" defTabSz="711200">
            <a:lnSpc>
              <a:spcPct val="90000"/>
            </a:lnSpc>
            <a:spcBef>
              <a:spcPct val="0"/>
            </a:spcBef>
            <a:spcAft>
              <a:spcPct val="35000"/>
            </a:spcAft>
          </a:pPr>
          <a:r>
            <a:rPr lang="nl-BE" sz="1600" kern="1200" dirty="0" err="1" smtClean="0">
              <a:latin typeface="Verdana" panose="020B0604030504040204" pitchFamily="34" charset="0"/>
              <a:ea typeface="Verdana" panose="020B0604030504040204" pitchFamily="34" charset="0"/>
            </a:rPr>
            <a:t>Nvivo</a:t>
          </a:r>
          <a:endParaRPr lang="en-US" sz="1600" kern="1200" dirty="0">
            <a:latin typeface="Verdana" panose="020B0604030504040204" pitchFamily="34" charset="0"/>
            <a:ea typeface="Verdana" panose="020B0604030504040204" pitchFamily="34" charset="0"/>
          </a:endParaRPr>
        </a:p>
      </dsp:txBody>
      <dsp:txXfrm>
        <a:off x="3744428" y="1630202"/>
        <a:ext cx="3477302" cy="3674851"/>
      </dsp:txXfrm>
    </dsp:sp>
    <dsp:sp modelId="{AD23638A-ABCB-48B1-B2B4-6505AA3498C9}">
      <dsp:nvSpPr>
        <dsp:cNvPr id="0" name=""/>
        <dsp:cNvSpPr/>
      </dsp:nvSpPr>
      <dsp:spPr>
        <a:xfrm>
          <a:off x="4282351" y="-301385"/>
          <a:ext cx="2526327" cy="505265"/>
        </a:xfrm>
        <a:prstGeom prst="ellips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nl-BE" sz="1500" kern="1200" dirty="0" smtClean="0"/>
            <a:t>Follow-up interviews</a:t>
          </a:r>
          <a:endParaRPr lang="en-US" sz="1500" kern="1200" dirty="0"/>
        </a:p>
      </dsp:txBody>
      <dsp:txXfrm>
        <a:off x="4652323" y="-227391"/>
        <a:ext cx="1786383" cy="357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5131F-3676-4ED4-A8A5-EDD18C9906EC}">
      <dsp:nvSpPr>
        <dsp:cNvPr id="0" name=""/>
        <dsp:cNvSpPr/>
      </dsp:nvSpPr>
      <dsp:spPr>
        <a:xfrm>
          <a:off x="690759" y="313389"/>
          <a:ext cx="0" cy="4596816"/>
        </a:xfrm>
        <a:prstGeom prst="line">
          <a:avLst/>
        </a:prstGeom>
        <a:solidFill>
          <a:schemeClr val="lt2">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D6EB8B1-B426-4F6A-B6DA-9866113B598A}">
      <dsp:nvSpPr>
        <dsp:cNvPr id="0" name=""/>
        <dsp:cNvSpPr/>
      </dsp:nvSpPr>
      <dsp:spPr>
        <a:xfrm>
          <a:off x="1477663" y="501048"/>
          <a:ext cx="1163697" cy="1069180"/>
        </a:xfrm>
        <a:prstGeom prst="roundRect">
          <a:avLst/>
        </a:prstGeom>
        <a:solidFill>
          <a:schemeClr val="bg1"/>
        </a:solidFill>
        <a:ln w="25400" cap="flat" cmpd="sng" algn="ctr">
          <a:solidFill>
            <a:srgbClr val="1F497D"/>
          </a:solidFill>
          <a:prstDash val="solid"/>
        </a:ln>
        <a:effectLst/>
      </dsp:spPr>
      <dsp:style>
        <a:lnRef idx="2">
          <a:scrgbClr r="0" g="0" b="0"/>
        </a:lnRef>
        <a:fillRef idx="1">
          <a:scrgbClr r="0" g="0" b="0"/>
        </a:fillRef>
        <a:effectRef idx="0">
          <a:scrgbClr r="0" g="0" b="0"/>
        </a:effectRef>
        <a:fontRef idx="minor">
          <a:schemeClr val="lt1"/>
        </a:fontRef>
      </dsp:style>
    </dsp:sp>
    <dsp:sp modelId="{D0FEEADF-A99A-4AD2-925C-2D15389FDA61}">
      <dsp:nvSpPr>
        <dsp:cNvPr id="0" name=""/>
        <dsp:cNvSpPr/>
      </dsp:nvSpPr>
      <dsp:spPr>
        <a:xfrm>
          <a:off x="557510" y="1776709"/>
          <a:ext cx="2942159" cy="3174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nl-BE" sz="1600" kern="1200" dirty="0" err="1" smtClean="0">
              <a:latin typeface="Verdana" panose="020B0604030504040204" pitchFamily="34" charset="0"/>
              <a:ea typeface="Verdana" panose="020B0604030504040204" pitchFamily="34" charset="0"/>
            </a:rPr>
            <a:t>Reflect</a:t>
          </a:r>
          <a:r>
            <a:rPr lang="nl-BE" sz="1600" kern="1200" dirty="0" smtClean="0">
              <a:latin typeface="Verdana" panose="020B0604030504040204" pitchFamily="34" charset="0"/>
              <a:ea typeface="Verdana" panose="020B0604030504040204" pitchFamily="34" charset="0"/>
            </a:rPr>
            <a:t> on </a:t>
          </a:r>
          <a:r>
            <a:rPr lang="nl-BE" sz="1600" kern="1200" dirty="0" err="1" smtClean="0">
              <a:latin typeface="Verdana" panose="020B0604030504040204" pitchFamily="34" charset="0"/>
              <a:ea typeface="Verdana" panose="020B0604030504040204" pitchFamily="34" charset="0"/>
            </a:rPr>
            <a:t>findings</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to</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refine</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framework</a:t>
          </a:r>
          <a:r>
            <a:rPr lang="nl-BE" sz="1600" kern="1200" dirty="0" smtClean="0">
              <a:latin typeface="Verdana" panose="020B0604030504040204" pitchFamily="34" charset="0"/>
              <a:ea typeface="Verdana" panose="020B0604030504040204" pitchFamily="34" charset="0"/>
            </a:rPr>
            <a:t> </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~20</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Combination of storyboards </a:t>
          </a:r>
          <a:r>
            <a:rPr lang="nl-BE" sz="1600" kern="1200" dirty="0" err="1" smtClean="0">
              <a:latin typeface="Verdana" panose="020B0604030504040204" pitchFamily="34" charset="0"/>
              <a:ea typeface="Verdana" panose="020B0604030504040204" pitchFamily="34" charset="0"/>
            </a:rPr>
            <a:t>and</a:t>
          </a:r>
          <a:r>
            <a:rPr lang="nl-BE" sz="1600" kern="1200" dirty="0" smtClean="0">
              <a:latin typeface="Verdana" panose="020B0604030504040204" pitchFamily="34" charset="0"/>
              <a:ea typeface="Verdana" panose="020B0604030504040204" pitchFamily="34" charset="0"/>
            </a:rPr>
            <a:t> context </a:t>
          </a:r>
          <a:r>
            <a:rPr lang="nl-BE" sz="1600" kern="1200" dirty="0" err="1" smtClean="0">
              <a:latin typeface="Verdana" panose="020B0604030504040204" pitchFamily="34" charset="0"/>
              <a:ea typeface="Verdana" panose="020B0604030504040204" pitchFamily="34" charset="0"/>
            </a:rPr>
            <a:t>disruption</a:t>
          </a:r>
          <a:r>
            <a:rPr lang="nl-BE" sz="1600" kern="1200" dirty="0" smtClean="0">
              <a:latin typeface="Verdana" panose="020B0604030504040204" pitchFamily="34" charset="0"/>
              <a:ea typeface="Verdana" panose="020B0604030504040204" pitchFamily="34" charset="0"/>
            </a:rPr>
            <a:t> interview protocol</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  </a:t>
          </a:r>
          <a:endParaRPr lang="en-US" sz="1600" kern="1200" dirty="0">
            <a:latin typeface="Verdana" panose="020B0604030504040204" pitchFamily="34" charset="0"/>
            <a:ea typeface="Verdana" panose="020B0604030504040204" pitchFamily="34" charset="0"/>
          </a:endParaRPr>
        </a:p>
      </dsp:txBody>
      <dsp:txXfrm>
        <a:off x="557510" y="1776709"/>
        <a:ext cx="2942159" cy="3174478"/>
      </dsp:txXfrm>
    </dsp:sp>
    <dsp:sp modelId="{497567AB-7E58-4F45-8189-51721DA1016C}">
      <dsp:nvSpPr>
        <dsp:cNvPr id="0" name=""/>
        <dsp:cNvSpPr/>
      </dsp:nvSpPr>
      <dsp:spPr>
        <a:xfrm>
          <a:off x="690759" y="-197367"/>
          <a:ext cx="2553787" cy="510757"/>
        </a:xfrm>
        <a:prstGeom prst="ellips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nl-BE" sz="1800" kern="1200" dirty="0" smtClean="0"/>
            <a:t>Storyboarding</a:t>
          </a:r>
          <a:endParaRPr lang="en-US" sz="1800" kern="1200" dirty="0"/>
        </a:p>
      </dsp:txBody>
      <dsp:txXfrm>
        <a:off x="1064752" y="-122568"/>
        <a:ext cx="1805801" cy="361159"/>
      </dsp:txXfrm>
    </dsp:sp>
    <dsp:sp modelId="{B07AF5F6-BF6F-44E7-A07A-FC19AEDAB686}">
      <dsp:nvSpPr>
        <dsp:cNvPr id="0" name=""/>
        <dsp:cNvSpPr/>
      </dsp:nvSpPr>
      <dsp:spPr>
        <a:xfrm>
          <a:off x="3990770" y="313389"/>
          <a:ext cx="0" cy="4596816"/>
        </a:xfrm>
        <a:prstGeom prst="line">
          <a:avLst/>
        </a:prstGeom>
        <a:solidFill>
          <a:schemeClr val="lt2">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514C300-FB4E-4257-94A2-0CC75C61574C}">
      <dsp:nvSpPr>
        <dsp:cNvPr id="0" name=""/>
        <dsp:cNvSpPr/>
      </dsp:nvSpPr>
      <dsp:spPr>
        <a:xfrm>
          <a:off x="4798888" y="557044"/>
          <a:ext cx="1116190" cy="1069180"/>
        </a:xfrm>
        <a:prstGeom prst="roundRect">
          <a:avLst/>
        </a:prstGeom>
        <a:solidFill>
          <a:schemeClr val="bg1"/>
        </a:solidFill>
        <a:ln w="25400" cap="flat" cmpd="sng" algn="ctr">
          <a:solidFill>
            <a:srgbClr val="1F497D"/>
          </a:solidFill>
          <a:prstDash val="solid"/>
        </a:ln>
        <a:effectLst/>
      </dsp:spPr>
      <dsp:style>
        <a:lnRef idx="2">
          <a:scrgbClr r="0" g="0" b="0"/>
        </a:lnRef>
        <a:fillRef idx="1">
          <a:scrgbClr r="0" g="0" b="0"/>
        </a:fillRef>
        <a:effectRef idx="0">
          <a:scrgbClr r="0" g="0" b="0"/>
        </a:effectRef>
        <a:fontRef idx="minor">
          <a:schemeClr val="lt1"/>
        </a:fontRef>
      </dsp:style>
    </dsp:sp>
    <dsp:sp modelId="{BD78708E-8C2C-4FE8-ADE0-6064D8BC1671}">
      <dsp:nvSpPr>
        <dsp:cNvPr id="0" name=""/>
        <dsp:cNvSpPr/>
      </dsp:nvSpPr>
      <dsp:spPr>
        <a:xfrm>
          <a:off x="3857109" y="1823699"/>
          <a:ext cx="2924027" cy="298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Check </a:t>
          </a:r>
          <a:r>
            <a:rPr lang="nl-BE" sz="1600" kern="1200" dirty="0" err="1" smtClean="0">
              <a:latin typeface="Verdana" panose="020B0604030504040204" pitchFamily="34" charset="0"/>
              <a:ea typeface="Verdana" panose="020B0604030504040204" pitchFamily="34" charset="0"/>
            </a:rPr>
            <a:t>if</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framework</a:t>
          </a:r>
          <a:r>
            <a:rPr lang="nl-BE" sz="1600" kern="1200" dirty="0" smtClean="0">
              <a:latin typeface="Verdana" panose="020B0604030504040204" pitchFamily="34" charset="0"/>
              <a:ea typeface="Verdana" panose="020B0604030504040204" pitchFamily="34" charset="0"/>
            </a:rPr>
            <a:t> is complete</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~10</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rPr>
            <a:t>Collect </a:t>
          </a:r>
          <a:r>
            <a:rPr lang="nl-BE" sz="1600" kern="1200" dirty="0" err="1" smtClean="0">
              <a:latin typeface="Verdana" panose="020B0604030504040204" pitchFamily="34" charset="0"/>
              <a:ea typeface="Verdana" panose="020B0604030504040204" pitchFamily="34" charset="0"/>
            </a:rPr>
            <a:t>reflections</a:t>
          </a:r>
          <a:r>
            <a:rPr lang="nl-BE" sz="1600" kern="1200" dirty="0" smtClean="0">
              <a:latin typeface="Verdana" panose="020B0604030504040204" pitchFamily="34" charset="0"/>
              <a:ea typeface="Verdana" panose="020B0604030504040204" pitchFamily="34" charset="0"/>
            </a:rPr>
            <a:t> on </a:t>
          </a:r>
          <a:r>
            <a:rPr lang="nl-BE" sz="1600" kern="1200" dirty="0" err="1" smtClean="0">
              <a:latin typeface="Verdana" panose="020B0604030504040204" pitchFamily="34" charset="0"/>
              <a:ea typeface="Verdana" panose="020B0604030504040204" pitchFamily="34" charset="0"/>
            </a:rPr>
            <a:t>framework</a:t>
          </a:r>
          <a:r>
            <a:rPr lang="nl-BE" sz="1600" kern="1200" dirty="0" smtClean="0">
              <a:latin typeface="Verdana" panose="020B0604030504040204" pitchFamily="34" charset="0"/>
              <a:ea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rPr>
            <a:t>from</a:t>
          </a:r>
          <a:r>
            <a:rPr lang="nl-BE" sz="1600" kern="1200" dirty="0" smtClean="0">
              <a:latin typeface="Verdana" panose="020B0604030504040204" pitchFamily="34" charset="0"/>
              <a:ea typeface="Verdana" panose="020B0604030504040204" pitchFamily="34" charset="0"/>
            </a:rPr>
            <a:t> experts via e-mail</a:t>
          </a: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a:p>
          <a:pPr lvl="0" algn="ctr" defTabSz="711200">
            <a:lnSpc>
              <a:spcPct val="90000"/>
            </a:lnSpc>
            <a:spcBef>
              <a:spcPct val="0"/>
            </a:spcBef>
            <a:spcAft>
              <a:spcPct val="35000"/>
            </a:spcAft>
          </a:pPr>
          <a:endParaRPr lang="nl-BE" sz="1600" kern="1200" dirty="0" smtClean="0">
            <a:latin typeface="Verdana" panose="020B0604030504040204" pitchFamily="34" charset="0"/>
            <a:ea typeface="Verdana" panose="020B0604030504040204" pitchFamily="34" charset="0"/>
          </a:endParaRPr>
        </a:p>
      </dsp:txBody>
      <dsp:txXfrm>
        <a:off x="3857109" y="1823699"/>
        <a:ext cx="2924027" cy="2980415"/>
      </dsp:txXfrm>
    </dsp:sp>
    <dsp:sp modelId="{AD23638A-ABCB-48B1-B2B4-6505AA3498C9}">
      <dsp:nvSpPr>
        <dsp:cNvPr id="0" name=""/>
        <dsp:cNvSpPr/>
      </dsp:nvSpPr>
      <dsp:spPr>
        <a:xfrm>
          <a:off x="3990770" y="-197367"/>
          <a:ext cx="2553787" cy="510757"/>
        </a:xfrm>
        <a:prstGeom prst="ellips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nl-BE" sz="1800" kern="1200" dirty="0" smtClean="0"/>
            <a:t>Experts</a:t>
          </a:r>
          <a:endParaRPr lang="en-US" sz="1800" kern="1200" dirty="0"/>
        </a:p>
      </dsp:txBody>
      <dsp:txXfrm>
        <a:off x="4364763" y="-122568"/>
        <a:ext cx="1805801" cy="361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8C7DE-95DB-48CB-8BCA-7D06743B0EA4}">
      <dsp:nvSpPr>
        <dsp:cNvPr id="0" name=""/>
        <dsp:cNvSpPr/>
      </dsp:nvSpPr>
      <dsp:spPr>
        <a:xfrm>
          <a:off x="568906" y="393037"/>
          <a:ext cx="6891041" cy="2011987"/>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786" tIns="60960" rIns="60960" bIns="60960" numCol="1" spcCol="1270" anchor="t" anchorCtr="0">
          <a:noAutofit/>
        </a:bodyPr>
        <a:lstStyle/>
        <a:p>
          <a:pPr lvl="0" algn="l" defTabSz="711200">
            <a:lnSpc>
              <a:spcPct val="90000"/>
            </a:lnSpc>
            <a:spcBef>
              <a:spcPct val="0"/>
            </a:spcBef>
            <a:spcAft>
              <a:spcPct val="35000"/>
            </a:spcAft>
          </a:pPr>
          <a:r>
            <a:rPr lang="nl-BE" sz="1600" kern="1200" dirty="0" err="1" smtClean="0">
              <a:latin typeface="Verdana" panose="020B0604030504040204" pitchFamily="34" charset="0"/>
              <a:ea typeface="Verdana" panose="020B0604030504040204" pitchFamily="34" charset="0"/>
              <a:cs typeface="Verdana" panose="020B0604030504040204" pitchFamily="34" charset="0"/>
            </a:rPr>
            <a:t>Theoretical</a:t>
          </a:r>
          <a:r>
            <a:rPr lang="nl-BE" sz="1600" kern="1200" dirty="0" smtClean="0">
              <a:latin typeface="Verdana" panose="020B0604030504040204" pitchFamily="34" charset="0"/>
              <a:ea typeface="Verdana" panose="020B0604030504040204" pitchFamily="34" charset="0"/>
              <a:cs typeface="Verdana" panose="020B0604030504040204" pitchFamily="34" charset="0"/>
            </a:rPr>
            <a:t> </a:t>
          </a:r>
          <a:r>
            <a:rPr lang="nl-BE" sz="1600" kern="1200" dirty="0" err="1" smtClean="0">
              <a:latin typeface="Verdana" panose="020B0604030504040204" pitchFamily="34" charset="0"/>
              <a:ea typeface="Verdana" panose="020B0604030504040204" pitchFamily="34" charset="0"/>
              <a:cs typeface="Verdana" panose="020B0604030504040204" pitchFamily="34" charset="0"/>
            </a:rPr>
            <a:t>contributions</a:t>
          </a:r>
          <a:endParaRPr lang="nl-BE" sz="16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b="0" i="0" u="none" strike="noStrike" kern="1200" baseline="0" smtClean="0">
              <a:solidFill>
                <a:schemeClr val="tx1"/>
              </a:solidFill>
              <a:latin typeface="Verdana" panose="020B0604030504040204" pitchFamily="34" charset="0"/>
              <a:ea typeface="Verdana" panose="020B0604030504040204" pitchFamily="34" charset="0"/>
              <a:cs typeface="+mn-cs"/>
            </a:rPr>
            <a:t>bridges theoretical and conceptual studies about the service experience </a:t>
          </a:r>
          <a:r>
            <a:rPr lang="en-US" sz="1200" kern="1200" smtClean="0">
              <a:solidFill>
                <a:schemeClr val="tx1"/>
              </a:solidFill>
              <a:effectLst/>
              <a:latin typeface="Verdana" panose="020B0604030504040204" pitchFamily="34" charset="0"/>
              <a:ea typeface="Verdana" panose="020B0604030504040204" pitchFamily="34" charset="0"/>
              <a:cs typeface="+mn-cs"/>
            </a:rPr>
            <a:t>(e.g. Lemon and Verhoef 2016; Voorhees et al. 2017) </a:t>
          </a:r>
          <a:r>
            <a:rPr lang="en-US" sz="1200" b="0" i="0" u="none" strike="noStrike" kern="1200" baseline="0" smtClean="0">
              <a:solidFill>
                <a:schemeClr val="tx1"/>
              </a:solidFill>
              <a:latin typeface="Verdana" panose="020B0604030504040204" pitchFamily="34" charset="0"/>
              <a:ea typeface="Verdana" panose="020B0604030504040204" pitchFamily="34" charset="0"/>
              <a:cs typeface="+mn-cs"/>
            </a:rPr>
            <a:t> with empirical studies on specific touch-versus-tech experiments </a:t>
          </a:r>
          <a:r>
            <a:rPr lang="en-US" sz="1200" kern="1200" smtClean="0">
              <a:solidFill>
                <a:schemeClr val="tx1"/>
              </a:solidFill>
              <a:effectLst/>
              <a:latin typeface="Verdana" panose="020B0604030504040204" pitchFamily="34" charset="0"/>
              <a:ea typeface="Verdana" panose="020B0604030504040204" pitchFamily="34" charset="0"/>
              <a:cs typeface="+mn-cs"/>
            </a:rPr>
            <a:t>(e.g. Giebelhausen et al. 2014; Mende et al. 2017)</a:t>
          </a:r>
          <a:endParaRPr lang="nl-BE"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b="0" i="0" u="none" strike="noStrike" kern="1200" baseline="0" smtClean="0">
              <a:solidFill>
                <a:schemeClr val="tx1"/>
              </a:solidFill>
              <a:latin typeface="Verdana" panose="020B0604030504040204" pitchFamily="34" charset="0"/>
              <a:ea typeface="Verdana" panose="020B0604030504040204" pitchFamily="34" charset="0"/>
              <a:cs typeface="+mn-cs"/>
            </a:rPr>
            <a:t>provides an excellent starting point to organize existing as well as future research on specific touch versus tech questions</a:t>
          </a:r>
          <a:endParaRPr lang="nl-BE" sz="12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15000"/>
            </a:spcAft>
            <a:buChar char="••"/>
          </a:pPr>
          <a:endParaRPr lang="nl-BE" sz="1600" kern="1200" dirty="0">
            <a:latin typeface="Verdana" panose="020B0604030504040204" pitchFamily="34" charset="0"/>
            <a:ea typeface="Verdana" panose="020B0604030504040204" pitchFamily="34" charset="0"/>
            <a:cs typeface="Verdana" panose="020B0604030504040204" pitchFamily="34" charset="0"/>
          </a:endParaRPr>
        </a:p>
      </dsp:txBody>
      <dsp:txXfrm>
        <a:off x="568906" y="393037"/>
        <a:ext cx="6891041" cy="2011987"/>
      </dsp:txXfrm>
    </dsp:sp>
    <dsp:sp modelId="{B20E0AED-1380-4B6A-B4B2-A5E88D27EC51}">
      <dsp:nvSpPr>
        <dsp:cNvPr id="0" name=""/>
        <dsp:cNvSpPr/>
      </dsp:nvSpPr>
      <dsp:spPr>
        <a:xfrm>
          <a:off x="0" y="102417"/>
          <a:ext cx="1827134" cy="211258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8000" r="-8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28318-A8F3-410B-8C54-526D56ED9A8E}">
      <dsp:nvSpPr>
        <dsp:cNvPr id="0" name=""/>
        <dsp:cNvSpPr/>
      </dsp:nvSpPr>
      <dsp:spPr>
        <a:xfrm>
          <a:off x="748392" y="2925906"/>
          <a:ext cx="6651727" cy="2011987"/>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786" tIns="60960" rIns="60960" bIns="60960" numCol="1" spcCol="1270" anchor="t" anchorCtr="0">
          <a:noAutofit/>
        </a:bodyPr>
        <a:lstStyle/>
        <a:p>
          <a:pPr lvl="0" algn="l" defTabSz="711200">
            <a:lnSpc>
              <a:spcPct val="90000"/>
            </a:lnSpc>
            <a:spcBef>
              <a:spcPct val="0"/>
            </a:spcBef>
            <a:spcAft>
              <a:spcPct val="35000"/>
            </a:spcAft>
          </a:pPr>
          <a:r>
            <a:rPr lang="nl-BE" sz="1600" kern="1200" dirty="0" smtClean="0">
              <a:latin typeface="Verdana" panose="020B0604030504040204" pitchFamily="34" charset="0"/>
              <a:ea typeface="Verdana" panose="020B0604030504040204" pitchFamily="34" charset="0"/>
              <a:cs typeface="Verdana" panose="020B0604030504040204" pitchFamily="34" charset="0"/>
            </a:rPr>
            <a:t>Managerial </a:t>
          </a:r>
          <a:r>
            <a:rPr lang="nl-BE" sz="1600" kern="1200" dirty="0" err="1" smtClean="0">
              <a:latin typeface="Verdana" panose="020B0604030504040204" pitchFamily="34" charset="0"/>
              <a:ea typeface="Verdana" panose="020B0604030504040204" pitchFamily="34" charset="0"/>
              <a:cs typeface="Verdana" panose="020B0604030504040204" pitchFamily="34" charset="0"/>
            </a:rPr>
            <a:t>implications</a:t>
          </a:r>
          <a:endParaRPr lang="nl-BE" sz="16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nl-BE" sz="1200" kern="1200" dirty="0" err="1" smtClean="0">
              <a:latin typeface="Verdana" panose="020B0604030504040204" pitchFamily="34" charset="0"/>
              <a:ea typeface="Verdana" panose="020B0604030504040204" pitchFamily="34" charset="0"/>
              <a:cs typeface="Verdana" panose="020B0604030504040204" pitchFamily="34" charset="0"/>
            </a:rPr>
            <a:t>provides</a:t>
          </a:r>
          <a:r>
            <a:rPr lang="nl-BE" sz="1200" kern="1200" dirty="0" smtClean="0">
              <a:latin typeface="Verdana" panose="020B0604030504040204" pitchFamily="34" charset="0"/>
              <a:ea typeface="Verdana" panose="020B0604030504040204" pitchFamily="34" charset="0"/>
              <a:cs typeface="Verdana" panose="020B0604030504040204" pitchFamily="34" charset="0"/>
            </a:rPr>
            <a:t> a </a:t>
          </a:r>
          <a:r>
            <a:rPr lang="nl-BE" sz="1200" kern="1200" dirty="0" err="1" smtClean="0">
              <a:latin typeface="Verdana" panose="020B0604030504040204" pitchFamily="34" charset="0"/>
              <a:ea typeface="Verdana" panose="020B0604030504040204" pitchFamily="34" charset="0"/>
              <a:cs typeface="Verdana" panose="020B0604030504040204" pitchFamily="34" charset="0"/>
            </a:rPr>
            <a:t>useful</a:t>
          </a:r>
          <a:r>
            <a:rPr lang="nl-BE" sz="1200" kern="1200" dirty="0" smtClean="0">
              <a:latin typeface="Verdana" panose="020B0604030504040204" pitchFamily="34" charset="0"/>
              <a:ea typeface="Verdana" panose="020B0604030504040204" pitchFamily="34" charset="0"/>
              <a:cs typeface="Verdana" panose="020B0604030504040204" pitchFamily="34" charset="0"/>
            </a:rPr>
            <a:t> tool </a:t>
          </a:r>
          <a:r>
            <a:rPr lang="nl-BE" sz="1200" kern="1200" dirty="0" err="1" smtClean="0">
              <a:latin typeface="Verdana" panose="020B0604030504040204" pitchFamily="34" charset="0"/>
              <a:ea typeface="Verdana" panose="020B0604030504040204" pitchFamily="34" charset="0"/>
              <a:cs typeface="Verdana" panose="020B0604030504040204" pitchFamily="34" charset="0"/>
            </a:rPr>
            <a:t>for</a:t>
          </a:r>
          <a:r>
            <a:rPr lang="nl-BE" sz="1200" kern="1200" dirty="0" smtClean="0">
              <a:latin typeface="Verdana" panose="020B0604030504040204" pitchFamily="34" charset="0"/>
              <a:ea typeface="Verdana" panose="020B0604030504040204" pitchFamily="34" charset="0"/>
              <a:cs typeface="Verdana" panose="020B0604030504040204" pitchFamily="34" charset="0"/>
            </a:rPr>
            <a:t> </a:t>
          </a:r>
          <a:r>
            <a:rPr lang="nl-BE" sz="1200" kern="1200" dirty="0" err="1" smtClean="0">
              <a:latin typeface="Verdana" panose="020B0604030504040204" pitchFamily="34" charset="0"/>
              <a:ea typeface="Verdana" panose="020B0604030504040204" pitchFamily="34" charset="0"/>
              <a:cs typeface="Verdana" panose="020B0604030504040204" pitchFamily="34" charset="0"/>
            </a:rPr>
            <a:t>strategic</a:t>
          </a:r>
          <a:r>
            <a:rPr lang="nl-BE" sz="1200" kern="1200" dirty="0" smtClean="0">
              <a:latin typeface="Verdana" panose="020B0604030504040204" pitchFamily="34" charset="0"/>
              <a:ea typeface="Verdana" panose="020B0604030504040204" pitchFamily="34" charset="0"/>
              <a:cs typeface="Verdana" panose="020B0604030504040204" pitchFamily="34" charset="0"/>
            </a:rPr>
            <a:t> </a:t>
          </a:r>
          <a:r>
            <a:rPr lang="nl-BE" sz="1200" kern="1200" dirty="0" err="1" smtClean="0">
              <a:latin typeface="Verdana" panose="020B0604030504040204" pitchFamily="34" charset="0"/>
              <a:ea typeface="Verdana" panose="020B0604030504040204" pitchFamily="34" charset="0"/>
              <a:cs typeface="Verdana" panose="020B0604030504040204" pitchFamily="34" charset="0"/>
            </a:rPr>
            <a:t>decisions</a:t>
          </a:r>
          <a:r>
            <a:rPr lang="nl-BE" sz="1200" kern="1200" dirty="0" smtClean="0">
              <a:latin typeface="Verdana" panose="020B0604030504040204" pitchFamily="34" charset="0"/>
              <a:ea typeface="Verdana" panose="020B0604030504040204" pitchFamily="34" charset="0"/>
              <a:cs typeface="Verdana" panose="020B0604030504040204" pitchFamily="34" charset="0"/>
            </a:rPr>
            <a:t> </a:t>
          </a:r>
          <a:r>
            <a:rPr lang="nl-BE" sz="1200" kern="1200" dirty="0" err="1" smtClean="0">
              <a:latin typeface="Verdana" panose="020B0604030504040204" pitchFamily="34" charset="0"/>
              <a:ea typeface="Verdana" panose="020B0604030504040204" pitchFamily="34" charset="0"/>
              <a:cs typeface="Verdana" panose="020B0604030504040204" pitchFamily="34" charset="0"/>
            </a:rPr>
            <a:t>about</a:t>
          </a:r>
          <a:r>
            <a:rPr lang="nl-BE" sz="1200" kern="1200" dirty="0" smtClean="0">
              <a:latin typeface="Verdana" panose="020B0604030504040204" pitchFamily="34" charset="0"/>
              <a:ea typeface="Verdana" panose="020B0604030504040204" pitchFamily="34" charset="0"/>
              <a:cs typeface="Verdana" panose="020B0604030504040204" pitchFamily="34" charset="0"/>
            </a:rPr>
            <a:t> service design </a:t>
          </a:r>
          <a:r>
            <a:rPr lang="nl-BE" sz="1200" kern="1200" dirty="0" err="1" smtClean="0">
              <a:latin typeface="Verdana" panose="020B0604030504040204" pitchFamily="34" charset="0"/>
              <a:ea typeface="Verdana" panose="020B0604030504040204" pitchFamily="34" charset="0"/>
              <a:cs typeface="Verdana" panose="020B0604030504040204" pitchFamily="34" charset="0"/>
            </a:rPr>
            <a:t>from</a:t>
          </a:r>
          <a:r>
            <a:rPr lang="nl-BE" sz="1200" kern="1200" dirty="0" smtClean="0">
              <a:latin typeface="Verdana" panose="020B0604030504040204" pitchFamily="34" charset="0"/>
              <a:ea typeface="Verdana" panose="020B0604030504040204" pitchFamily="34" charset="0"/>
              <a:cs typeface="Verdana" panose="020B0604030504040204" pitchFamily="34" charset="0"/>
            </a:rPr>
            <a:t> a customer </a:t>
          </a:r>
          <a:r>
            <a:rPr lang="nl-BE" sz="1200" kern="1200" dirty="0" err="1" smtClean="0">
              <a:latin typeface="Verdana" panose="020B0604030504040204" pitchFamily="34" charset="0"/>
              <a:ea typeface="Verdana" panose="020B0604030504040204" pitchFamily="34" charset="0"/>
              <a:cs typeface="Verdana" panose="020B0604030504040204" pitchFamily="34" charset="0"/>
            </a:rPr>
            <a:t>perspective</a:t>
          </a:r>
          <a:endParaRPr lang="nl-BE"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b="0" i="0" u="none" strike="noStrike" kern="1200" baseline="0" smtClean="0">
              <a:solidFill>
                <a:schemeClr val="tx1"/>
              </a:solidFill>
              <a:latin typeface="Verdana" panose="020B0604030504040204" pitchFamily="34" charset="0"/>
              <a:ea typeface="Verdana" panose="020B0604030504040204" pitchFamily="34" charset="0"/>
              <a:cs typeface="+mn-cs"/>
            </a:rPr>
            <a:t>widens the lens through which we view the balance between touch and tech</a:t>
          </a:r>
          <a:endParaRPr lang="nl-BE" sz="1200" kern="1200" dirty="0">
            <a:latin typeface="Verdana" panose="020B0604030504040204" pitchFamily="34" charset="0"/>
            <a:ea typeface="Verdana" panose="020B0604030504040204" pitchFamily="34" charset="0"/>
            <a:cs typeface="Verdana" panose="020B0604030504040204" pitchFamily="34" charset="0"/>
          </a:endParaRPr>
        </a:p>
      </dsp:txBody>
      <dsp:txXfrm>
        <a:off x="748392" y="2925906"/>
        <a:ext cx="6651727" cy="2011987"/>
      </dsp:txXfrm>
    </dsp:sp>
    <dsp:sp modelId="{03DE5355-58A9-49CD-898D-34EC919ABCF2}">
      <dsp:nvSpPr>
        <dsp:cNvPr id="0" name=""/>
        <dsp:cNvSpPr/>
      </dsp:nvSpPr>
      <dsp:spPr>
        <a:xfrm>
          <a:off x="0" y="2635286"/>
          <a:ext cx="1827134" cy="2112587"/>
        </a:xfrm>
        <a:prstGeom prst="rect">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55000" r="-55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5725" y="0"/>
            <a:ext cx="2979738" cy="484188"/>
          </a:xfrm>
          <a:prstGeom prst="rect">
            <a:avLst/>
          </a:prstGeom>
        </p:spPr>
        <p:txBody>
          <a:bodyPr vert="horz" lIns="91440" tIns="45720" rIns="91440" bIns="45720" rtlCol="0"/>
          <a:lstStyle>
            <a:lvl1pPr algn="r">
              <a:defRPr sz="1200"/>
            </a:lvl1pPr>
          </a:lstStyle>
          <a:p>
            <a:fld id="{85B7758F-05D0-4338-8B08-F832684B2CBE}" type="datetimeFigureOut">
              <a:rPr lang="en-GB" smtClean="0"/>
              <a:t>12/06/2019</a:t>
            </a:fld>
            <a:endParaRPr lang="en-GB"/>
          </a:p>
        </p:txBody>
      </p:sp>
      <p:sp>
        <p:nvSpPr>
          <p:cNvPr id="4" name="Footer Placeholder 3"/>
          <p:cNvSpPr>
            <a:spLocks noGrp="1"/>
          </p:cNvSpPr>
          <p:nvPr>
            <p:ph type="ftr" sz="quarter" idx="2"/>
          </p:nvPr>
        </p:nvSpPr>
        <p:spPr>
          <a:xfrm>
            <a:off x="0" y="9172575"/>
            <a:ext cx="2979738" cy="4841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5725" y="9172575"/>
            <a:ext cx="2979738" cy="484188"/>
          </a:xfrm>
          <a:prstGeom prst="rect">
            <a:avLst/>
          </a:prstGeom>
        </p:spPr>
        <p:txBody>
          <a:bodyPr vert="horz" lIns="91440" tIns="45720" rIns="91440" bIns="45720" rtlCol="0" anchor="b"/>
          <a:lstStyle>
            <a:lvl1pPr algn="r">
              <a:defRPr sz="1200"/>
            </a:lvl1pPr>
          </a:lstStyle>
          <a:p>
            <a:fld id="{E345FCFB-DEDE-46CD-8660-1CE45265B439}" type="slidenum">
              <a:rPr lang="en-GB" smtClean="0"/>
              <a:t>‹#›</a:t>
            </a:fld>
            <a:endParaRPr lang="en-GB"/>
          </a:p>
        </p:txBody>
      </p:sp>
    </p:spTree>
    <p:extLst>
      <p:ext uri="{BB962C8B-B14F-4D97-AF65-F5344CB8AC3E}">
        <p14:creationId xmlns:p14="http://schemas.microsoft.com/office/powerpoint/2010/main" val="169909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nl-NL"/>
          </a:p>
        </p:txBody>
      </p:sp>
      <p:sp>
        <p:nvSpPr>
          <p:cNvPr id="3" name="Tijdelijke aanduiding voor datum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B534D8A6-E91F-2349-9524-29B4C5A5DC24}" type="datetimeFigureOut">
              <a:rPr lang="nl-NL" smtClean="0"/>
              <a:t>12-6-2019</a:t>
            </a:fld>
            <a:endParaRPr lang="nl-NL"/>
          </a:p>
        </p:txBody>
      </p:sp>
      <p:sp>
        <p:nvSpPr>
          <p:cNvPr id="4" name="Tijdelijke aanduiding voor dia-afbeelding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nl-NL"/>
          </a:p>
        </p:txBody>
      </p:sp>
      <p:sp>
        <p:nvSpPr>
          <p:cNvPr id="5" name="Tijdelijke aanduiding voor notities 4"/>
          <p:cNvSpPr>
            <a:spLocks noGrp="1"/>
          </p:cNvSpPr>
          <p:nvPr>
            <p:ph type="body" sz="quarter" idx="3"/>
          </p:nvPr>
        </p:nvSpPr>
        <p:spPr>
          <a:xfrm>
            <a:off x="687705" y="4586963"/>
            <a:ext cx="5501640" cy="4345543"/>
          </a:xfrm>
          <a:prstGeom prst="rect">
            <a:avLst/>
          </a:prstGeom>
        </p:spPr>
        <p:txBody>
          <a:bodyPr vert="horz" lIns="94476" tIns="47238" rIns="94476" bIns="47238"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02621A2C-3C7C-D545-A329-5793AF5DBC8F}" type="slidenum">
              <a:rPr lang="nl-NL" smtClean="0"/>
              <a:t>‹#›</a:t>
            </a:fld>
            <a:endParaRPr lang="nl-NL"/>
          </a:p>
        </p:txBody>
      </p:sp>
    </p:spTree>
    <p:extLst>
      <p:ext uri="{BB962C8B-B14F-4D97-AF65-F5344CB8AC3E}">
        <p14:creationId xmlns:p14="http://schemas.microsoft.com/office/powerpoint/2010/main" val="1068627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searchgate.net/publication/331688497_Future_Service_Technologies_-Is_Service_Research_on_Track_with_Business_Realit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Hello</a:t>
            </a:r>
            <a:r>
              <a:rPr lang="nl-BE" dirty="0" smtClean="0"/>
              <a:t>, </a:t>
            </a:r>
            <a:r>
              <a:rPr lang="nl-BE" dirty="0" err="1" smtClean="0"/>
              <a:t>I’m</a:t>
            </a:r>
            <a:r>
              <a:rPr lang="nl-BE" baseline="0" dirty="0" smtClean="0"/>
              <a:t> Eline </a:t>
            </a:r>
            <a:r>
              <a:rPr lang="nl-BE" baseline="0" dirty="0" err="1" smtClean="0"/>
              <a:t>and</a:t>
            </a:r>
            <a:r>
              <a:rPr lang="nl-BE" baseline="0" dirty="0" smtClean="0"/>
              <a:t> </a:t>
            </a:r>
            <a:r>
              <a:rPr lang="nl-BE" baseline="0" dirty="0" err="1" smtClean="0"/>
              <a:t>I’m</a:t>
            </a:r>
            <a:r>
              <a:rPr lang="nl-BE" baseline="0" dirty="0" smtClean="0"/>
              <a:t> </a:t>
            </a:r>
            <a:r>
              <a:rPr lang="nl-BE" baseline="0" dirty="0" err="1" smtClean="0"/>
              <a:t>excited</a:t>
            </a:r>
            <a:r>
              <a:rPr lang="nl-BE" baseline="0" dirty="0" smtClean="0"/>
              <a:t> </a:t>
            </a:r>
            <a:r>
              <a:rPr lang="nl-BE" baseline="0" dirty="0" err="1" smtClean="0"/>
              <a:t>to</a:t>
            </a:r>
            <a:r>
              <a:rPr lang="nl-BE" baseline="0" dirty="0" smtClean="0"/>
              <a:t> present </a:t>
            </a:r>
            <a:r>
              <a:rPr lang="nl-BE" baseline="0" dirty="0" err="1" smtClean="0"/>
              <a:t>you</a:t>
            </a:r>
            <a:r>
              <a:rPr lang="nl-BE" baseline="0" dirty="0" smtClean="0"/>
              <a:t> </a:t>
            </a:r>
            <a:r>
              <a:rPr lang="nl-BE" baseline="0" dirty="0" err="1" smtClean="0"/>
              <a:t>my</a:t>
            </a:r>
            <a:r>
              <a:rPr lang="nl-BE" baseline="0" dirty="0" smtClean="0"/>
              <a:t> first </a:t>
            </a:r>
            <a:r>
              <a:rPr lang="nl-BE" baseline="0" dirty="0" err="1" smtClean="0"/>
              <a:t>work</a:t>
            </a:r>
            <a:r>
              <a:rPr lang="nl-BE" baseline="0" dirty="0" smtClean="0"/>
              <a:t> in </a:t>
            </a:r>
            <a:r>
              <a:rPr lang="nl-BE" baseline="0" dirty="0" err="1" smtClean="0"/>
              <a:t>progress</a:t>
            </a:r>
            <a:r>
              <a:rPr lang="nl-BE" baseline="0" dirty="0" smtClean="0"/>
              <a:t> paper </a:t>
            </a:r>
            <a:r>
              <a:rPr lang="nl-BE" baseline="0" dirty="0" err="1" smtClean="0"/>
              <a:t>entitled</a:t>
            </a:r>
            <a:r>
              <a:rPr lang="nl-BE" baseline="0" dirty="0" smtClean="0"/>
              <a:t> “x”</a:t>
            </a:r>
          </a:p>
          <a:p>
            <a:r>
              <a:rPr lang="nl-BE" baseline="0" dirty="0" err="1" smtClean="0"/>
              <a:t>I’m</a:t>
            </a:r>
            <a:r>
              <a:rPr lang="nl-BE" baseline="0" dirty="0" smtClean="0"/>
              <a:t> </a:t>
            </a:r>
            <a:r>
              <a:rPr lang="nl-BE" baseline="0" dirty="0" err="1" smtClean="0"/>
              <a:t>working</a:t>
            </a:r>
            <a:r>
              <a:rPr lang="nl-BE" baseline="0" dirty="0" smtClean="0"/>
              <a:t> on </a:t>
            </a:r>
            <a:r>
              <a:rPr lang="nl-BE" baseline="0" dirty="0" err="1" smtClean="0"/>
              <a:t>this</a:t>
            </a:r>
            <a:r>
              <a:rPr lang="nl-BE" baseline="0" dirty="0" smtClean="0"/>
              <a:t> paper </a:t>
            </a:r>
            <a:r>
              <a:rPr lang="nl-BE" baseline="0" dirty="0" err="1" smtClean="0"/>
              <a:t>together</a:t>
            </a:r>
            <a:r>
              <a:rPr lang="nl-BE" baseline="0" dirty="0" smtClean="0"/>
              <a:t> </a:t>
            </a:r>
            <a:r>
              <a:rPr lang="nl-BE" baseline="0" dirty="0" err="1" smtClean="0"/>
              <a:t>with</a:t>
            </a:r>
            <a:r>
              <a:rPr lang="nl-BE" baseline="0" dirty="0" smtClean="0"/>
              <a:t> </a:t>
            </a:r>
            <a:r>
              <a:rPr lang="nl-BE" baseline="0" dirty="0" err="1" smtClean="0"/>
              <a:t>my</a:t>
            </a:r>
            <a:r>
              <a:rPr lang="nl-BE" baseline="0" dirty="0" smtClean="0"/>
              <a:t> supervisor </a:t>
            </a:r>
            <a:r>
              <a:rPr lang="nl-BE" baseline="0" dirty="0" err="1" smtClean="0"/>
              <a:t>and</a:t>
            </a:r>
            <a:r>
              <a:rPr lang="nl-BE" baseline="0" dirty="0" smtClean="0"/>
              <a:t> co-supervisor</a:t>
            </a:r>
            <a:endParaRPr lang="en-US" dirty="0"/>
          </a:p>
        </p:txBody>
      </p:sp>
      <p:sp>
        <p:nvSpPr>
          <p:cNvPr id="4" name="Tijdelijke aanduiding voor dianummer 3"/>
          <p:cNvSpPr>
            <a:spLocks noGrp="1"/>
          </p:cNvSpPr>
          <p:nvPr>
            <p:ph type="sldNum" sz="quarter" idx="5"/>
          </p:nvPr>
        </p:nvSpPr>
        <p:spPr/>
        <p:txBody>
          <a:bodyPr/>
          <a:lstStyle/>
          <a:p>
            <a:fld id="{02621A2C-3C7C-D545-A329-5793AF5DBC8F}" type="slidenum">
              <a:rPr lang="nl-NL" smtClean="0"/>
              <a:t>1</a:t>
            </a:fld>
            <a:endParaRPr lang="nl-NL"/>
          </a:p>
        </p:txBody>
      </p:sp>
    </p:spTree>
    <p:extLst>
      <p:ext uri="{BB962C8B-B14F-4D97-AF65-F5344CB8AC3E}">
        <p14:creationId xmlns:p14="http://schemas.microsoft.com/office/powerpoint/2010/main" val="260026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Guided by the emerging codes and supported by relevant service research, we developed a framework that outlines the components, relationships, and relevant characteristics which contribute to the understanding of how automation affects customers. </a:t>
            </a:r>
          </a:p>
          <a:p>
            <a:endParaRPr lang="nl-B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Overall</a:t>
            </a:r>
            <a:r>
              <a:rPr lang="en-US" sz="1200" kern="1200" dirty="0" smtClean="0">
                <a:solidFill>
                  <a:schemeClr val="tx1"/>
                </a:solidFill>
                <a:effectLst/>
                <a:latin typeface="+mn-lt"/>
                <a:ea typeface="+mn-ea"/>
                <a:cs typeface="+mn-cs"/>
              </a:rPr>
              <a:t>, we discovered four categories influencing customer perceptions and outcomes: type(s) of FSB performed by service interface, service characteristics, customer characteristics and situational characteristics.</a:t>
            </a:r>
          </a:p>
          <a:p>
            <a:endParaRPr lang="nl-BE" dirty="0" smtClean="0"/>
          </a:p>
          <a:p>
            <a:r>
              <a:rPr lang="nl-BE" dirty="0" err="1" smtClean="0"/>
              <a:t>Social</a:t>
            </a:r>
            <a:r>
              <a:rPr lang="nl-BE" dirty="0" smtClean="0"/>
              <a:t> </a:t>
            </a:r>
            <a:r>
              <a:rPr lang="nl-BE" dirty="0" err="1" smtClean="0"/>
              <a:t>behavior</a:t>
            </a:r>
            <a:r>
              <a:rPr lang="nl-BE" dirty="0" smtClean="0"/>
              <a:t>, information </a:t>
            </a:r>
            <a:r>
              <a:rPr lang="nl-BE" dirty="0" err="1" smtClean="0"/>
              <a:t>sharing</a:t>
            </a:r>
            <a:r>
              <a:rPr lang="nl-BE" dirty="0" smtClean="0"/>
              <a:t> </a:t>
            </a:r>
            <a:r>
              <a:rPr lang="nl-BE" dirty="0" err="1" smtClean="0"/>
              <a:t>behavior</a:t>
            </a:r>
            <a:endParaRPr lang="nl-BE" dirty="0" smtClean="0"/>
          </a:p>
          <a:p>
            <a:r>
              <a:rPr lang="nl-BE" dirty="0" smtClean="0"/>
              <a:t>TR, </a:t>
            </a:r>
            <a:r>
              <a:rPr lang="nl-BE" dirty="0" err="1" smtClean="0"/>
              <a:t>need</a:t>
            </a:r>
            <a:r>
              <a:rPr lang="nl-BE" dirty="0" smtClean="0"/>
              <a:t> </a:t>
            </a:r>
            <a:r>
              <a:rPr lang="nl-BE" dirty="0" err="1" smtClean="0"/>
              <a:t>for</a:t>
            </a:r>
            <a:r>
              <a:rPr lang="nl-BE" dirty="0" smtClean="0"/>
              <a:t> </a:t>
            </a:r>
            <a:r>
              <a:rPr lang="nl-BE" dirty="0" err="1" smtClean="0"/>
              <a:t>interaction</a:t>
            </a:r>
            <a:endParaRPr lang="nl-BE" dirty="0" smtClean="0"/>
          </a:p>
          <a:p>
            <a:r>
              <a:rPr lang="nl-BE" dirty="0" smtClean="0"/>
              <a:t>High </a:t>
            </a:r>
            <a:r>
              <a:rPr lang="nl-BE" dirty="0" err="1" smtClean="0"/>
              <a:t>vs</a:t>
            </a:r>
            <a:r>
              <a:rPr lang="nl-BE" dirty="0" smtClean="0"/>
              <a:t> low, product </a:t>
            </a:r>
            <a:r>
              <a:rPr lang="nl-BE" dirty="0" err="1" smtClean="0"/>
              <a:t>category</a:t>
            </a:r>
            <a:r>
              <a:rPr lang="nl-BE" dirty="0" smtClean="0"/>
              <a:t> risk</a:t>
            </a:r>
          </a:p>
          <a:p>
            <a:r>
              <a:rPr lang="nl-BE" dirty="0" err="1" smtClean="0"/>
              <a:t>Waiting</a:t>
            </a:r>
            <a:r>
              <a:rPr lang="nl-BE" dirty="0" smtClean="0"/>
              <a:t> time, shopping </a:t>
            </a:r>
            <a:r>
              <a:rPr lang="nl-BE" dirty="0" err="1" smtClean="0"/>
              <a:t>orientation</a:t>
            </a:r>
            <a:endParaRPr lang="en-US" dirty="0"/>
          </a:p>
        </p:txBody>
      </p:sp>
      <p:sp>
        <p:nvSpPr>
          <p:cNvPr id="4" name="Slide Number Placeholder 3"/>
          <p:cNvSpPr>
            <a:spLocks noGrp="1"/>
          </p:cNvSpPr>
          <p:nvPr>
            <p:ph type="sldNum" sz="quarter" idx="10"/>
          </p:nvPr>
        </p:nvSpPr>
        <p:spPr/>
        <p:txBody>
          <a:bodyPr/>
          <a:lstStyle/>
          <a:p>
            <a:fld id="{02621A2C-3C7C-D545-A329-5793AF5DBC8F}" type="slidenum">
              <a:rPr lang="nl-NL" smtClean="0"/>
              <a:t>10</a:t>
            </a:fld>
            <a:endParaRPr lang="nl-NL"/>
          </a:p>
        </p:txBody>
      </p:sp>
    </p:spTree>
    <p:extLst>
      <p:ext uri="{BB962C8B-B14F-4D97-AF65-F5344CB8AC3E}">
        <p14:creationId xmlns:p14="http://schemas.microsoft.com/office/powerpoint/2010/main" val="370464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feedback is collected during the reflection phase in light of testing and improving the findings from the previous creation phase (</a:t>
            </a:r>
            <a:r>
              <a:rPr lang="en-US" sz="1200" kern="1200" dirty="0" err="1" smtClean="0">
                <a:solidFill>
                  <a:schemeClr val="tx1"/>
                </a:solidFill>
                <a:effectLst/>
                <a:latin typeface="+mn-lt"/>
                <a:ea typeface="+mn-ea"/>
                <a:cs typeface="+mn-cs"/>
              </a:rPr>
              <a:t>Stickdorn</a:t>
            </a:r>
            <a:r>
              <a:rPr lang="en-US" sz="1200" kern="1200" dirty="0" smtClean="0">
                <a:solidFill>
                  <a:schemeClr val="tx1"/>
                </a:solidFill>
                <a:effectLst/>
                <a:latin typeface="+mn-lt"/>
                <a:ea typeface="+mn-ea"/>
                <a:cs typeface="+mn-cs"/>
              </a:rPr>
              <a:t> and Schneider 2010).</a:t>
            </a:r>
          </a:p>
          <a:p>
            <a:endParaRPr lang="en-US" dirty="0"/>
          </a:p>
        </p:txBody>
      </p:sp>
      <p:sp>
        <p:nvSpPr>
          <p:cNvPr id="4" name="Slide Number Placeholder 3"/>
          <p:cNvSpPr>
            <a:spLocks noGrp="1"/>
          </p:cNvSpPr>
          <p:nvPr>
            <p:ph type="sldNum" sz="quarter" idx="10"/>
          </p:nvPr>
        </p:nvSpPr>
        <p:spPr/>
        <p:txBody>
          <a:bodyPr/>
          <a:lstStyle/>
          <a:p>
            <a:fld id="{02621A2C-3C7C-D545-A329-5793AF5DBC8F}" type="slidenum">
              <a:rPr lang="nl-NL" smtClean="0"/>
              <a:t>11</a:t>
            </a:fld>
            <a:endParaRPr lang="nl-NL"/>
          </a:p>
        </p:txBody>
      </p:sp>
    </p:spTree>
    <p:extLst>
      <p:ext uri="{BB962C8B-B14F-4D97-AF65-F5344CB8AC3E}">
        <p14:creationId xmlns:p14="http://schemas.microsoft.com/office/powerpoint/2010/main" val="277305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dirty="0" smtClean="0"/>
              <a:t>We are planning </a:t>
            </a:r>
            <a:r>
              <a:rPr lang="nl-BE" dirty="0" err="1" smtClean="0"/>
              <a:t>to</a:t>
            </a:r>
            <a:r>
              <a:rPr lang="nl-BE" dirty="0" smtClean="0"/>
              <a:t> </a:t>
            </a:r>
            <a:r>
              <a:rPr lang="nl-BE" dirty="0" err="1" smtClean="0"/>
              <a:t>capture</a:t>
            </a:r>
            <a:r>
              <a:rPr lang="nl-BE" dirty="0" smtClean="0"/>
              <a:t> </a:t>
            </a:r>
            <a:r>
              <a:rPr lang="nl-BE" dirty="0" err="1" smtClean="0"/>
              <a:t>this</a:t>
            </a:r>
            <a:r>
              <a:rPr lang="nl-BE" dirty="0" smtClean="0"/>
              <a:t> </a:t>
            </a:r>
            <a:r>
              <a:rPr lang="nl-BE" dirty="0" err="1" smtClean="0"/>
              <a:t>reflection</a:t>
            </a:r>
            <a:r>
              <a:rPr lang="nl-BE" baseline="0" dirty="0" smtClean="0"/>
              <a:t> </a:t>
            </a:r>
            <a:r>
              <a:rPr lang="nl-BE" baseline="0" dirty="0" err="1" smtClean="0"/>
              <a:t>phase</a:t>
            </a:r>
            <a:r>
              <a:rPr lang="nl-BE" baseline="0" dirty="0" smtClean="0"/>
              <a:t> </a:t>
            </a:r>
            <a:r>
              <a:rPr lang="nl-BE" baseline="0" dirty="0" err="1" smtClean="0"/>
              <a:t>also</a:t>
            </a:r>
            <a:r>
              <a:rPr lang="nl-BE" baseline="0" dirty="0" smtClean="0"/>
              <a:t> </a:t>
            </a:r>
            <a:r>
              <a:rPr lang="nl-BE" baseline="0" dirty="0" err="1" smtClean="0"/>
              <a:t>by</a:t>
            </a:r>
            <a:r>
              <a:rPr lang="nl-BE" baseline="0" dirty="0" smtClean="0"/>
              <a:t> </a:t>
            </a:r>
            <a:r>
              <a:rPr lang="nl-BE" baseline="0" dirty="0" err="1" smtClean="0"/>
              <a:t>using</a:t>
            </a:r>
            <a:r>
              <a:rPr lang="nl-BE" baseline="0" dirty="0" smtClean="0"/>
              <a:t> 2 different </a:t>
            </a:r>
            <a:r>
              <a:rPr lang="nl-BE" baseline="0" dirty="0" err="1" smtClean="0"/>
              <a:t>methods</a:t>
            </a:r>
            <a:r>
              <a:rPr lang="nl-BE"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nl-BE" baseline="0" dirty="0" smtClean="0"/>
          </a:p>
          <a:p>
            <a:r>
              <a:rPr lang="en-US" sz="1200" kern="1200" dirty="0" smtClean="0">
                <a:solidFill>
                  <a:schemeClr val="tx1"/>
                </a:solidFill>
                <a:effectLst/>
                <a:latin typeface="+mn-lt"/>
                <a:ea typeface="+mn-ea"/>
                <a:cs typeface="+mn-cs"/>
              </a:rPr>
              <a:t>Storyboards allow us to combine a process-based visualization with a context disruption interview protocol. </a:t>
            </a:r>
          </a:p>
          <a:p>
            <a:r>
              <a:rPr lang="nl-BE" sz="1200" kern="1200" dirty="0" smtClean="0">
                <a:solidFill>
                  <a:schemeClr val="tx1"/>
                </a:solidFill>
                <a:effectLst/>
                <a:latin typeface="+mn-lt"/>
                <a:ea typeface="+mn-ea"/>
                <a:cs typeface="+mn-cs"/>
              </a:rPr>
              <a:t>Hier uitleg:</a:t>
            </a:r>
          </a:p>
          <a:p>
            <a:pPr lvl="2"/>
            <a:r>
              <a:rPr lang="nl-BE" sz="1200" kern="1200" dirty="0" smtClean="0">
                <a:solidFill>
                  <a:schemeClr val="tx1"/>
                </a:solidFill>
                <a:effectLst/>
                <a:latin typeface="+mn-lt"/>
                <a:ea typeface="+mn-ea"/>
                <a:cs typeface="+mn-cs"/>
              </a:rPr>
              <a:t>1)</a:t>
            </a:r>
            <a:r>
              <a:rPr lang="nl-BE" sz="1200" kern="1200" baseline="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wat is storyboard: </a:t>
            </a:r>
            <a:r>
              <a:rPr lang="en-US" sz="1400" dirty="0" smtClean="0"/>
              <a:t>shows how a service develops over time (visualization of touch points of a service experience)</a:t>
            </a:r>
          </a:p>
          <a:p>
            <a:pPr lvl="2"/>
            <a:r>
              <a:rPr lang="en-US" sz="1400" dirty="0" smtClean="0"/>
              <a:t>consists of graphical representations such as drawings, images or pictures and can be complemented by a narrative </a:t>
            </a:r>
          </a:p>
          <a:p>
            <a:pPr lvl="2"/>
            <a:endParaRPr lang="nl-BE" sz="1400" dirty="0" smtClean="0"/>
          </a:p>
          <a:p>
            <a:pPr lvl="2"/>
            <a:r>
              <a:rPr lang="en-US" sz="1200" i="1" kern="1200" dirty="0" smtClean="0">
                <a:solidFill>
                  <a:schemeClr val="tx1"/>
                </a:solidFill>
                <a:effectLst/>
                <a:latin typeface="+mn-lt"/>
                <a:ea typeface="+mn-ea"/>
                <a:cs typeface="+mn-cs"/>
              </a:rPr>
              <a:t>Introduce disruption and rate its functions.</a:t>
            </a:r>
            <a:r>
              <a:rPr lang="en-US" sz="1200" kern="1200" dirty="0" smtClean="0">
                <a:solidFill>
                  <a:schemeClr val="tx1"/>
                </a:solidFill>
                <a:effectLst/>
                <a:latin typeface="+mn-lt"/>
                <a:ea typeface="+mn-ea"/>
                <a:cs typeface="+mn-cs"/>
              </a:rPr>
              <a:t> In the third phase, we introduced a card that pictured a ‘tablet’ and a card representing a ‘robot’ and explained its properties via an instructive story/ movie. Then, we asked the participants about their general opinion regarding this technology, its features, its use in service visits, and its value creating or destroying possibilities. </a:t>
            </a:r>
            <a:endParaRPr lang="en-US" sz="1400" dirty="0" smtClean="0"/>
          </a:p>
          <a:p>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621A2C-3C7C-D545-A329-5793AF5DBC8F}" type="slidenum">
              <a:rPr lang="nl-NL" smtClean="0"/>
              <a:t>12</a:t>
            </a:fld>
            <a:endParaRPr lang="nl-NL"/>
          </a:p>
        </p:txBody>
      </p:sp>
    </p:spTree>
    <p:extLst>
      <p:ext uri="{BB962C8B-B14F-4D97-AF65-F5344CB8AC3E}">
        <p14:creationId xmlns:p14="http://schemas.microsoft.com/office/powerpoint/2010/main" val="3603970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conclude, </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resulting framework of human versus automated interactions is valuable in multiple ways. First, it bridges theoretical and conceptual studies about the service experience (e.g. Lemon and </a:t>
            </a:r>
            <a:r>
              <a:rPr lang="en-US" sz="1200" kern="1200" dirty="0" err="1" smtClean="0">
                <a:solidFill>
                  <a:schemeClr val="tx1"/>
                </a:solidFill>
                <a:effectLst/>
                <a:latin typeface="+mn-lt"/>
                <a:ea typeface="+mn-ea"/>
                <a:cs typeface="+mn-cs"/>
              </a:rPr>
              <a:t>Verhoef</a:t>
            </a:r>
            <a:r>
              <a:rPr lang="en-US" sz="1200" kern="1200" dirty="0" smtClean="0">
                <a:solidFill>
                  <a:schemeClr val="tx1"/>
                </a:solidFill>
                <a:effectLst/>
                <a:latin typeface="+mn-lt"/>
                <a:ea typeface="+mn-ea"/>
                <a:cs typeface="+mn-cs"/>
              </a:rPr>
              <a:t> 2016; Voorhees et al. 2017) with empirical studies on specific tech-versus-touch experiments (e.g. </a:t>
            </a:r>
            <a:r>
              <a:rPr lang="en-US" sz="1200" kern="1200" dirty="0" err="1" smtClean="0">
                <a:solidFill>
                  <a:schemeClr val="tx1"/>
                </a:solidFill>
                <a:effectLst/>
                <a:latin typeface="+mn-lt"/>
                <a:ea typeface="+mn-ea"/>
                <a:cs typeface="+mn-cs"/>
              </a:rPr>
              <a:t>Giebelhausen</a:t>
            </a:r>
            <a:r>
              <a:rPr lang="en-US" sz="1200" kern="1200" dirty="0" smtClean="0">
                <a:solidFill>
                  <a:schemeClr val="tx1"/>
                </a:solidFill>
                <a:effectLst/>
                <a:latin typeface="+mn-lt"/>
                <a:ea typeface="+mn-ea"/>
                <a:cs typeface="+mn-cs"/>
              </a:rPr>
              <a:t> et al. 2014; Mende et al. 2017). Second, the proposed framework widens the lens through which we view the balance between tech and touch. Third, the framework provides an excellent starting point to organize existing as well as future research on specific tech versus touch questions. More specifically, starting from this framework, a research agenda is put forward to guide future research on the tech-touch balance. Fourth, it provides a useful tool for strategic decisions about service design from a customer perspective. </a:t>
            </a:r>
          </a:p>
        </p:txBody>
      </p:sp>
      <p:sp>
        <p:nvSpPr>
          <p:cNvPr id="4" name="Slide Number Placeholder 3"/>
          <p:cNvSpPr>
            <a:spLocks noGrp="1"/>
          </p:cNvSpPr>
          <p:nvPr>
            <p:ph type="sldNum" sz="quarter" idx="10"/>
          </p:nvPr>
        </p:nvSpPr>
        <p:spPr/>
        <p:txBody>
          <a:bodyPr/>
          <a:lstStyle/>
          <a:p>
            <a:fld id="{02621A2C-3C7C-D545-A329-5793AF5DBC8F}" type="slidenum">
              <a:rPr lang="nl-NL" smtClean="0"/>
              <a:t>13</a:t>
            </a:fld>
            <a:endParaRPr lang="nl-NL"/>
          </a:p>
        </p:txBody>
      </p:sp>
    </p:spTree>
    <p:extLst>
      <p:ext uri="{BB962C8B-B14F-4D97-AF65-F5344CB8AC3E}">
        <p14:creationId xmlns:p14="http://schemas.microsoft.com/office/powerpoint/2010/main" val="98768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Nowadays, it’s becoming increasingly clear that the role of technology in the service context is rising. Consider, for instance, current technological advances in the restaurant industry. </a:t>
            </a:r>
          </a:p>
          <a:p>
            <a:r>
              <a:rPr lang="en-US" sz="1200" kern="1200" dirty="0" smtClean="0">
                <a:solidFill>
                  <a:schemeClr val="tx1"/>
                </a:solidFill>
                <a:effectLst/>
                <a:latin typeface="+mn-lt"/>
                <a:ea typeface="+mn-ea"/>
                <a:cs typeface="+mn-cs"/>
              </a:rPr>
              <a:t>Where once traditional human-to-human interactions between customers and waiters were common practice, you increasingly</a:t>
            </a:r>
            <a:r>
              <a:rPr lang="en-US" sz="1200" kern="1200" baseline="0" dirty="0" smtClean="0">
                <a:solidFill>
                  <a:schemeClr val="tx1"/>
                </a:solidFill>
                <a:effectLst/>
                <a:latin typeface="+mn-lt"/>
                <a:ea typeface="+mn-ea"/>
                <a:cs typeface="+mn-cs"/>
              </a:rPr>
              <a:t> see a shift to human-to-tech interactions.</a:t>
            </a:r>
          </a:p>
          <a:p>
            <a:r>
              <a:rPr lang="nl-BE" sz="1200" kern="1200" baseline="0" dirty="0" smtClean="0">
                <a:solidFill>
                  <a:schemeClr val="tx1"/>
                </a:solidFill>
                <a:effectLst/>
                <a:latin typeface="+mn-lt"/>
                <a:ea typeface="+mn-ea"/>
                <a:cs typeface="+mn-cs"/>
              </a:rPr>
              <a:t>For </a:t>
            </a:r>
            <a:r>
              <a:rPr lang="nl-BE" sz="1200" kern="1200" baseline="0" dirty="0" err="1" smtClean="0">
                <a:solidFill>
                  <a:schemeClr val="tx1"/>
                </a:solidFill>
                <a:effectLst/>
                <a:latin typeface="+mn-lt"/>
                <a:ea typeface="+mn-ea"/>
                <a:cs typeface="+mn-cs"/>
              </a:rPr>
              <a:t>example</a:t>
            </a:r>
            <a:r>
              <a:rPr lang="nl-BE"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restaurants allow customers to order via self-service kiosks (e.g. McDonalds), while other restaurants start to employ service robots to serve customers (e.g. Pizza Hut).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fact, the role of technology is increasingly shifting from supporting service employees to substituting them (Bowen 2016). Moreover, these technological advances are marking a new age of automation - referred to as the ‘The Fourth Industrial Revolution’.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621A2C-3C7C-D545-A329-5793AF5DBC8F}" type="slidenum">
              <a:rPr lang="nl-NL" smtClean="0"/>
              <a:t>2</a:t>
            </a:fld>
            <a:endParaRPr lang="nl-NL"/>
          </a:p>
        </p:txBody>
      </p:sp>
    </p:spTree>
    <p:extLst>
      <p:ext uri="{BB962C8B-B14F-4D97-AF65-F5344CB8AC3E}">
        <p14:creationId xmlns:p14="http://schemas.microsoft.com/office/powerpoint/2010/main" val="219027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increasing role of technology is mainly due to its rising possibilities. For example, where once automation was limited to routine manufacturing tasks, this is nowadays not the case anymore. Even non-routine cognitive tasks and non-predictable manual tasks are becoming automatable.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while automating service interactions can be technically and economically feasible (e.g. lower costs), it should also be feasible from a customer perspective. Prior research (e.g. </a:t>
            </a:r>
            <a:r>
              <a:rPr lang="en-US" sz="1200" kern="1200" dirty="0" err="1" smtClean="0">
                <a:solidFill>
                  <a:schemeClr val="tx1"/>
                </a:solidFill>
                <a:effectLst/>
                <a:latin typeface="+mn-lt"/>
                <a:ea typeface="+mn-ea"/>
                <a:cs typeface="+mn-cs"/>
              </a:rPr>
              <a:t>Gremler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Gwinner</a:t>
            </a:r>
            <a:r>
              <a:rPr lang="en-US" sz="1200" kern="1200" dirty="0" smtClean="0">
                <a:solidFill>
                  <a:schemeClr val="tx1"/>
                </a:solidFill>
                <a:effectLst/>
                <a:latin typeface="+mn-lt"/>
                <a:ea typeface="+mn-ea"/>
                <a:cs typeface="+mn-cs"/>
              </a:rPr>
              <a:t> 2008) indicates that customers’ interactions with frontline service employees (i.e. employees who directly interact with customers) have a significant impact on their customer experience. Hence, automating these interactions has a profound effect on the customer experience and subsequent customer outcomes such as customer satisfaction (Van </a:t>
            </a:r>
            <a:r>
              <a:rPr lang="en-US" sz="1200" kern="1200" dirty="0" err="1" smtClean="0">
                <a:solidFill>
                  <a:schemeClr val="tx1"/>
                </a:solidFill>
                <a:effectLst/>
                <a:latin typeface="+mn-lt"/>
                <a:ea typeface="+mn-ea"/>
                <a:cs typeface="+mn-cs"/>
              </a:rPr>
              <a:t>Doorn</a:t>
            </a:r>
            <a:r>
              <a:rPr lang="en-US" sz="1200" kern="1200" dirty="0" smtClean="0">
                <a:solidFill>
                  <a:schemeClr val="tx1"/>
                </a:solidFill>
                <a:effectLst/>
                <a:latin typeface="+mn-lt"/>
                <a:ea typeface="+mn-ea"/>
                <a:cs typeface="+mn-cs"/>
              </a:rPr>
              <a:t> et al. 2017). This view is supported by </a:t>
            </a:r>
            <a:r>
              <a:rPr lang="en-US" sz="1200" u="none" strike="noStrike" kern="1200" dirty="0" smtClean="0">
                <a:solidFill>
                  <a:schemeClr val="tx1"/>
                </a:solidFill>
                <a:effectLst/>
                <a:latin typeface="+mn-lt"/>
                <a:ea typeface="+mn-ea"/>
                <a:cs typeface="+mn-cs"/>
                <a:hlinkClick r:id="rId3"/>
              </a:rPr>
              <a:t>Kunz, </a:t>
            </a:r>
            <a:r>
              <a:rPr lang="en-US" sz="1200" u="none" strike="noStrike" kern="1200" dirty="0" err="1" smtClean="0">
                <a:solidFill>
                  <a:schemeClr val="tx1"/>
                </a:solidFill>
                <a:effectLst/>
                <a:latin typeface="+mn-lt"/>
                <a:ea typeface="+mn-ea"/>
                <a:cs typeface="+mn-cs"/>
                <a:hlinkClick r:id="rId3"/>
              </a:rPr>
              <a:t>Heinonen</a:t>
            </a:r>
            <a:r>
              <a:rPr lang="en-US" sz="1200" u="none" strike="noStrike" kern="1200" dirty="0" smtClean="0">
                <a:solidFill>
                  <a:schemeClr val="tx1"/>
                </a:solidFill>
                <a:effectLst/>
                <a:latin typeface="+mn-lt"/>
                <a:ea typeface="+mn-ea"/>
                <a:cs typeface="+mn-cs"/>
                <a:hlinkClick r:id="rId3"/>
              </a:rPr>
              <a:t>, and </a:t>
            </a:r>
            <a:r>
              <a:rPr lang="en-US" sz="1200" u="none" strike="noStrike" kern="1200" dirty="0" err="1" smtClean="0">
                <a:solidFill>
                  <a:schemeClr val="tx1"/>
                </a:solidFill>
                <a:effectLst/>
                <a:latin typeface="+mn-lt"/>
                <a:ea typeface="+mn-ea"/>
                <a:cs typeface="+mn-cs"/>
                <a:hlinkClick r:id="rId3"/>
              </a:rPr>
              <a:t>Lemmink</a:t>
            </a:r>
            <a:r>
              <a:rPr lang="en-US" sz="1200" u="none" strike="noStrike" kern="1200" dirty="0" smtClean="0">
                <a:solidFill>
                  <a:schemeClr val="tx1"/>
                </a:solidFill>
                <a:effectLst/>
                <a:latin typeface="+mn-lt"/>
                <a:ea typeface="+mn-ea"/>
                <a:cs typeface="+mn-cs"/>
                <a:hlinkClick r:id="rId3"/>
              </a:rPr>
              <a:t> (2019)</a:t>
            </a:r>
            <a:r>
              <a:rPr lang="en-US" sz="1200" kern="1200" dirty="0" smtClean="0">
                <a:solidFill>
                  <a:schemeClr val="tx1"/>
                </a:solidFill>
                <a:effectLst/>
                <a:latin typeface="+mn-lt"/>
                <a:ea typeface="+mn-ea"/>
                <a:cs typeface="+mn-cs"/>
              </a:rPr>
              <a:t> who state that technologies indeed have the opportunity to change the customer experience significantly.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2621A2C-3C7C-D545-A329-5793AF5DBC8F}" type="slidenum">
              <a:rPr lang="nl-NL" smtClean="0"/>
              <a:t>3</a:t>
            </a:fld>
            <a:endParaRPr lang="nl-NL"/>
          </a:p>
        </p:txBody>
      </p:sp>
    </p:spTree>
    <p:extLst>
      <p:ext uri="{BB962C8B-B14F-4D97-AF65-F5344CB8AC3E}">
        <p14:creationId xmlns:p14="http://schemas.microsoft.com/office/powerpoint/2010/main" val="78838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particular, automation can have a positive or negative effect on the customer experience. For instance, previous studies (</a:t>
            </a:r>
            <a:r>
              <a:rPr lang="en-US" sz="1200" kern="1200" dirty="0" err="1" smtClean="0">
                <a:solidFill>
                  <a:schemeClr val="tx1"/>
                </a:solidFill>
                <a:effectLst/>
                <a:latin typeface="+mn-lt"/>
                <a:ea typeface="+mn-ea"/>
                <a:cs typeface="+mn-cs"/>
              </a:rPr>
              <a:t>Meuter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Bitner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Ostrom</a:t>
            </a:r>
            <a:r>
              <a:rPr lang="en-US" sz="1200" kern="1200" dirty="0" smtClean="0">
                <a:solidFill>
                  <a:schemeClr val="tx1"/>
                </a:solidFill>
                <a:effectLst/>
                <a:latin typeface="+mn-lt"/>
                <a:ea typeface="+mn-ea"/>
                <a:cs typeface="+mn-cs"/>
              </a:rPr>
              <a:t>, and Brown 2005; Scherer, </a:t>
            </a:r>
            <a:r>
              <a:rPr lang="en-US" sz="1200" kern="1200" dirty="0" err="1" smtClean="0">
                <a:solidFill>
                  <a:schemeClr val="tx1"/>
                </a:solidFill>
                <a:effectLst/>
                <a:latin typeface="+mn-lt"/>
                <a:ea typeface="+mn-ea"/>
                <a:cs typeface="+mn-cs"/>
              </a:rPr>
              <a:t>Wünderlich</a:t>
            </a:r>
            <a:r>
              <a:rPr lang="en-US" sz="1200" kern="1200" dirty="0" smtClean="0">
                <a:solidFill>
                  <a:schemeClr val="tx1"/>
                </a:solidFill>
                <a:effectLst/>
                <a:latin typeface="+mn-lt"/>
                <a:ea typeface="+mn-ea"/>
                <a:cs typeface="+mn-cs"/>
              </a:rPr>
              <a:t>, and Von </a:t>
            </a:r>
            <a:r>
              <a:rPr lang="en-US" sz="1200" kern="1200" dirty="0" err="1" smtClean="0">
                <a:solidFill>
                  <a:schemeClr val="tx1"/>
                </a:solidFill>
                <a:effectLst/>
                <a:latin typeface="+mn-lt"/>
                <a:ea typeface="+mn-ea"/>
                <a:cs typeface="+mn-cs"/>
              </a:rPr>
              <a:t>Wangenheim</a:t>
            </a:r>
            <a:r>
              <a:rPr lang="en-US" sz="1200" kern="1200" dirty="0" smtClean="0">
                <a:solidFill>
                  <a:schemeClr val="tx1"/>
                </a:solidFill>
                <a:effectLst/>
                <a:latin typeface="+mn-lt"/>
                <a:ea typeface="+mn-ea"/>
                <a:cs typeface="+mn-cs"/>
              </a:rPr>
              <a:t> 2015) indicate that technologies can enhance the customer experience by providing benefits such as saving time or increasing customers’ control. However, </a:t>
            </a:r>
            <a:r>
              <a:rPr lang="en-US" sz="1200" kern="1200" dirty="0" err="1" smtClean="0">
                <a:solidFill>
                  <a:schemeClr val="tx1"/>
                </a:solidFill>
                <a:effectLst/>
                <a:latin typeface="+mn-lt"/>
                <a:ea typeface="+mn-ea"/>
                <a:cs typeface="+mn-cs"/>
              </a:rPr>
              <a:t>Reinders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Dabholkar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Frambach</a:t>
            </a:r>
            <a:r>
              <a:rPr lang="en-US" sz="1200" kern="1200" dirty="0" smtClean="0">
                <a:solidFill>
                  <a:schemeClr val="tx1"/>
                </a:solidFill>
                <a:effectLst/>
                <a:latin typeface="+mn-lt"/>
                <a:ea typeface="+mn-ea"/>
                <a:cs typeface="+mn-cs"/>
              </a:rPr>
              <a:t> (2008) demonstrate that forcing customers to use a self-service technology (i.e. completely replacing all human service employees by technologies) has a negative effect on the customer experience. In a similar vein, Mende et al. (2017) show that customers report an inferior customer experience when their food is served by a robot versus a human employee.</a:t>
            </a:r>
          </a:p>
          <a:p>
            <a:pPr marL="0" marR="0" indent="0" algn="l" defTabSz="457200"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Although prior studies provide initial insights into the impact of automation from a customer perspective, empirical research examining when automation positively or negatively affects the customer experience is currently lacking: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621A2C-3C7C-D545-A329-5793AF5DBC8F}" type="slidenum">
              <a:rPr lang="nl-NL" smtClean="0"/>
              <a:t>4</a:t>
            </a:fld>
            <a:endParaRPr lang="nl-NL"/>
          </a:p>
        </p:txBody>
      </p:sp>
    </p:spTree>
    <p:extLst>
      <p:ext uri="{BB962C8B-B14F-4D97-AF65-F5344CB8AC3E}">
        <p14:creationId xmlns:p14="http://schemas.microsoft.com/office/powerpoint/2010/main" val="245363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02621A2C-3C7C-D545-A329-5793AF5DBC8F}" type="slidenum">
              <a:rPr lang="nl-NL" smtClean="0"/>
              <a:t>5</a:t>
            </a:fld>
            <a:endParaRPr lang="nl-NL"/>
          </a:p>
        </p:txBody>
      </p:sp>
    </p:spTree>
    <p:extLst>
      <p:ext uri="{BB962C8B-B14F-4D97-AF65-F5344CB8AC3E}">
        <p14:creationId xmlns:p14="http://schemas.microsoft.com/office/powerpoint/2010/main" val="64718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this research gap, we aim to present an overview of the relevant characteristics - with special attention for FSBs - that should be taken into account when examining customers preferences for human versus technological interfaces. More specifically, we develop a consumer-based framework of human versus automated FSBs.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621A2C-3C7C-D545-A329-5793AF5DBC8F}" type="slidenum">
              <a:rPr lang="nl-NL" smtClean="0"/>
              <a:t>6</a:t>
            </a:fld>
            <a:endParaRPr lang="nl-NL"/>
          </a:p>
        </p:txBody>
      </p:sp>
    </p:spTree>
    <p:extLst>
      <p:ext uri="{BB962C8B-B14F-4D97-AF65-F5344CB8AC3E}">
        <p14:creationId xmlns:p14="http://schemas.microsoft.com/office/powerpoint/2010/main" val="18428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our focus on balancing tech and touch to improve the customer experience, a service design thinking approach is suitable. </a:t>
            </a:r>
          </a:p>
          <a:p>
            <a:r>
              <a:rPr lang="en-US" sz="1200" kern="1200" dirty="0" smtClean="0">
                <a:solidFill>
                  <a:schemeClr val="tx1"/>
                </a:solidFill>
                <a:effectLst/>
                <a:latin typeface="+mn-lt"/>
                <a:ea typeface="+mn-ea"/>
                <a:cs typeface="+mn-cs"/>
              </a:rPr>
              <a:t>The exploration phase encompasses the generation of in-depth insights in order to understand the customer. </a:t>
            </a:r>
            <a:endParaRPr lang="en-US" dirty="0" smtClean="0"/>
          </a:p>
          <a:p>
            <a:endParaRPr lang="en-US" dirty="0"/>
          </a:p>
        </p:txBody>
      </p:sp>
      <p:sp>
        <p:nvSpPr>
          <p:cNvPr id="4" name="Slide Number Placeholder 3"/>
          <p:cNvSpPr>
            <a:spLocks noGrp="1"/>
          </p:cNvSpPr>
          <p:nvPr>
            <p:ph type="sldNum" sz="quarter" idx="10"/>
          </p:nvPr>
        </p:nvSpPr>
        <p:spPr/>
        <p:txBody>
          <a:bodyPr/>
          <a:lstStyle/>
          <a:p>
            <a:fld id="{02621A2C-3C7C-D545-A329-5793AF5DBC8F}" type="slidenum">
              <a:rPr lang="nl-NL" smtClean="0"/>
              <a:t>7</a:t>
            </a:fld>
            <a:endParaRPr lang="nl-NL"/>
          </a:p>
        </p:txBody>
      </p:sp>
    </p:spTree>
    <p:extLst>
      <p:ext uri="{BB962C8B-B14F-4D97-AF65-F5344CB8AC3E}">
        <p14:creationId xmlns:p14="http://schemas.microsoft.com/office/powerpoint/2010/main" val="15695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We </a:t>
            </a:r>
            <a:r>
              <a:rPr lang="nl-BE" dirty="0" err="1" smtClean="0"/>
              <a:t>captured</a:t>
            </a:r>
            <a:r>
              <a:rPr lang="nl-BE" dirty="0" smtClean="0"/>
              <a:t> </a:t>
            </a:r>
            <a:r>
              <a:rPr lang="nl-BE" dirty="0" err="1" smtClean="0"/>
              <a:t>this</a:t>
            </a:r>
            <a:r>
              <a:rPr lang="nl-BE" dirty="0" smtClean="0"/>
              <a:t> </a:t>
            </a:r>
            <a:r>
              <a:rPr lang="nl-BE" dirty="0" err="1" smtClean="0"/>
              <a:t>exploration</a:t>
            </a:r>
            <a:r>
              <a:rPr lang="nl-BE" baseline="0" dirty="0" smtClean="0"/>
              <a:t> </a:t>
            </a:r>
            <a:r>
              <a:rPr lang="nl-BE" baseline="0" dirty="0" err="1" smtClean="0"/>
              <a:t>phase</a:t>
            </a:r>
            <a:r>
              <a:rPr lang="nl-BE" baseline="0" dirty="0" smtClean="0"/>
              <a:t> </a:t>
            </a:r>
            <a:r>
              <a:rPr lang="nl-BE" baseline="0" dirty="0" err="1" smtClean="0"/>
              <a:t>by</a:t>
            </a:r>
            <a:r>
              <a:rPr lang="nl-BE" baseline="0" dirty="0" smtClean="0"/>
              <a:t> </a:t>
            </a:r>
            <a:r>
              <a:rPr lang="nl-BE" baseline="0" dirty="0" err="1" smtClean="0"/>
              <a:t>using</a:t>
            </a:r>
            <a:r>
              <a:rPr lang="nl-BE" baseline="0" dirty="0" smtClean="0"/>
              <a:t> 2 different </a:t>
            </a:r>
            <a:r>
              <a:rPr lang="nl-BE" baseline="0" dirty="0" err="1" smtClean="0"/>
              <a:t>methods</a:t>
            </a:r>
            <a:r>
              <a:rPr lang="nl-BE" baseline="0" dirty="0" smtClean="0"/>
              <a:t>.</a:t>
            </a:r>
          </a:p>
          <a:p>
            <a:endParaRPr lang="nl-BE" baseline="0" dirty="0" smtClean="0"/>
          </a:p>
          <a:p>
            <a:r>
              <a:rPr lang="en-US" sz="1200" kern="1200" dirty="0" smtClean="0">
                <a:solidFill>
                  <a:schemeClr val="tx1"/>
                </a:solidFill>
                <a:effectLst/>
                <a:latin typeface="+mn-lt"/>
                <a:ea typeface="+mn-ea"/>
                <a:cs typeface="+mn-cs"/>
              </a:rPr>
              <a:t>Respondents were asked to keep an online or written diary for three weeks. We used an event-based diary design which implies that participants had to report their experiences each time a predefined event occurred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total 30 respondents participated, of which 70 percent are female. The average age is 45 years and varied from 23 to 78 years. Appendix 4 summarizes the key characteristics of the respondents. This recruiting process resulted in a collection of 281 diary inputs with an average of 9 inputs per respondent. </a:t>
            </a:r>
          </a:p>
          <a:p>
            <a:endParaRPr lang="nl-BE" dirty="0" smtClean="0"/>
          </a:p>
          <a:p>
            <a:r>
              <a:rPr lang="en-US" sz="1200" b="1" kern="1200" dirty="0" smtClean="0">
                <a:solidFill>
                  <a:schemeClr val="tx1"/>
                </a:solidFill>
                <a:effectLst/>
                <a:latin typeface="+mn-lt"/>
                <a:ea typeface="+mn-ea"/>
                <a:cs typeface="+mn-cs"/>
              </a:rPr>
              <a:t>Research Protocol.</a:t>
            </a:r>
            <a:r>
              <a:rPr lang="en-US" sz="1200" kern="1200" dirty="0" smtClean="0">
                <a:solidFill>
                  <a:schemeClr val="tx1"/>
                </a:solidFill>
                <a:effectLst/>
                <a:latin typeface="+mn-lt"/>
                <a:ea typeface="+mn-ea"/>
                <a:cs typeface="+mn-cs"/>
              </a:rPr>
              <a:t> An individual semi-structured follow-up interview was conducted guided by the service blueprint and their diary (</a:t>
            </a:r>
            <a:r>
              <a:rPr lang="en-US" sz="1200" kern="1200" dirty="0" err="1" smtClean="0">
                <a:solidFill>
                  <a:schemeClr val="tx1"/>
                </a:solidFill>
                <a:effectLst/>
                <a:latin typeface="+mn-lt"/>
                <a:ea typeface="+mn-ea"/>
                <a:cs typeface="+mn-cs"/>
              </a:rPr>
              <a:t>Stauss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Weinlich</a:t>
            </a:r>
            <a:r>
              <a:rPr lang="en-US" sz="1200" kern="1200" dirty="0" smtClean="0">
                <a:solidFill>
                  <a:schemeClr val="tx1"/>
                </a:solidFill>
                <a:effectLst/>
                <a:latin typeface="+mn-lt"/>
                <a:ea typeface="+mn-ea"/>
                <a:cs typeface="+mn-cs"/>
              </a:rPr>
              <a:t> 1997).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interviews, we followed ‘the Sequential Incidents Technique’ (SIT). The SIT adopts the “describing an incident” approach from the CIT, but instead of only focusing on ‘critical’ (i.e. very positive or very negative) incidents, it also records ‘normal’ incidents. Moreover, the SIT follows a process-based approach by including the subsequent steps in the service process (</a:t>
            </a:r>
            <a:r>
              <a:rPr lang="en-US" sz="1200" kern="1200" dirty="0" err="1" smtClean="0">
                <a:solidFill>
                  <a:schemeClr val="tx1"/>
                </a:solidFill>
                <a:effectLst/>
                <a:latin typeface="+mn-lt"/>
                <a:ea typeface="+mn-ea"/>
                <a:cs typeface="+mn-cs"/>
              </a:rPr>
              <a:t>Stauss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Weinlich</a:t>
            </a:r>
            <a:r>
              <a:rPr lang="en-US" sz="1200" kern="1200" dirty="0" smtClean="0">
                <a:solidFill>
                  <a:schemeClr val="tx1"/>
                </a:solidFill>
                <a:effectLst/>
                <a:latin typeface="+mn-lt"/>
                <a:ea typeface="+mn-ea"/>
                <a:cs typeface="+mn-cs"/>
              </a:rPr>
              <a:t> 1997; </a:t>
            </a:r>
            <a:r>
              <a:rPr lang="en-US" sz="1200" kern="1200" dirty="0" err="1" smtClean="0">
                <a:solidFill>
                  <a:schemeClr val="tx1"/>
                </a:solidFill>
                <a:effectLst/>
                <a:latin typeface="+mn-lt"/>
                <a:ea typeface="+mn-ea"/>
                <a:cs typeface="+mn-cs"/>
              </a:rPr>
              <a:t>Roos</a:t>
            </a:r>
            <a:r>
              <a:rPr lang="en-US" sz="1200" kern="1200" dirty="0" smtClean="0">
                <a:solidFill>
                  <a:schemeClr val="tx1"/>
                </a:solidFill>
                <a:effectLst/>
                <a:latin typeface="+mn-lt"/>
                <a:ea typeface="+mn-ea"/>
                <a:cs typeface="+mn-cs"/>
              </a:rPr>
              <a:t> 2002). </a:t>
            </a:r>
          </a:p>
          <a:p>
            <a:endParaRPr lang="en-US" dirty="0"/>
          </a:p>
        </p:txBody>
      </p:sp>
      <p:sp>
        <p:nvSpPr>
          <p:cNvPr id="4" name="Slide Number Placeholder 3"/>
          <p:cNvSpPr>
            <a:spLocks noGrp="1"/>
          </p:cNvSpPr>
          <p:nvPr>
            <p:ph type="sldNum" sz="quarter" idx="10"/>
          </p:nvPr>
        </p:nvSpPr>
        <p:spPr/>
        <p:txBody>
          <a:bodyPr/>
          <a:lstStyle/>
          <a:p>
            <a:fld id="{02621A2C-3C7C-D545-A329-5793AF5DBC8F}" type="slidenum">
              <a:rPr lang="nl-NL" smtClean="0"/>
              <a:t>8</a:t>
            </a:fld>
            <a:endParaRPr lang="nl-NL"/>
          </a:p>
        </p:txBody>
      </p:sp>
    </p:spTree>
    <p:extLst>
      <p:ext uri="{BB962C8B-B14F-4D97-AF65-F5344CB8AC3E}">
        <p14:creationId xmlns:p14="http://schemas.microsoft.com/office/powerpoint/2010/main" val="311481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During the creation phase service processes are visualized, associations are illustrated and solutions are generated and developed. </a:t>
            </a:r>
            <a:endParaRPr lang="en-US" dirty="0" smtClean="0"/>
          </a:p>
          <a:p>
            <a:endParaRPr lang="en-US" dirty="0"/>
          </a:p>
        </p:txBody>
      </p:sp>
      <p:sp>
        <p:nvSpPr>
          <p:cNvPr id="4" name="Slide Number Placeholder 3"/>
          <p:cNvSpPr>
            <a:spLocks noGrp="1"/>
          </p:cNvSpPr>
          <p:nvPr>
            <p:ph type="sldNum" sz="quarter" idx="10"/>
          </p:nvPr>
        </p:nvSpPr>
        <p:spPr/>
        <p:txBody>
          <a:bodyPr/>
          <a:lstStyle/>
          <a:p>
            <a:fld id="{02621A2C-3C7C-D545-A329-5793AF5DBC8F}" type="slidenum">
              <a:rPr lang="nl-NL" smtClean="0"/>
              <a:t>9</a:t>
            </a:fld>
            <a:endParaRPr lang="nl-NL"/>
          </a:p>
        </p:txBody>
      </p:sp>
    </p:spTree>
    <p:extLst>
      <p:ext uri="{BB962C8B-B14F-4D97-AF65-F5344CB8AC3E}">
        <p14:creationId xmlns:p14="http://schemas.microsoft.com/office/powerpoint/2010/main" val="100346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4293096"/>
            <a:ext cx="6984776" cy="630982"/>
          </a:xfrm>
        </p:spPr>
        <p:txBody>
          <a:bodyPr>
            <a:normAutofit/>
          </a:bodyPr>
          <a:lstStyle>
            <a:lvl1pPr algn="l">
              <a:defRPr sz="3200" b="1">
                <a:solidFill>
                  <a:schemeClr val="tx1"/>
                </a:solidFill>
                <a:latin typeface="Verdana" pitchFamily="34" charset="0"/>
                <a:ea typeface="Verdana" pitchFamily="34" charset="0"/>
                <a:cs typeface="Verdana" pitchFamily="34" charset="0"/>
              </a:defRPr>
            </a:lvl1pPr>
          </a:lstStyle>
          <a:p>
            <a:r>
              <a:rPr lang="en-US"/>
              <a:t>Click to edit Master title style</a:t>
            </a:r>
            <a:endParaRPr lang="nl-BE" dirty="0"/>
          </a:p>
        </p:txBody>
      </p:sp>
      <p:sp>
        <p:nvSpPr>
          <p:cNvPr id="3" name="Subtitle 2"/>
          <p:cNvSpPr>
            <a:spLocks noGrp="1"/>
          </p:cNvSpPr>
          <p:nvPr>
            <p:ph type="subTitle" idx="1"/>
          </p:nvPr>
        </p:nvSpPr>
        <p:spPr>
          <a:xfrm>
            <a:off x="1403648" y="4941122"/>
            <a:ext cx="6984776" cy="432048"/>
          </a:xfrm>
        </p:spPr>
        <p:txBody>
          <a:bodyPr>
            <a:normAutofit/>
          </a:bodyPr>
          <a:lstStyle>
            <a:lvl1pPr marL="0" indent="0" algn="l">
              <a:buNone/>
              <a:defRPr sz="2000">
                <a:solidFill>
                  <a:srgbClr val="4F4F4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pic>
        <p:nvPicPr>
          <p:cNvPr id="6" name="Afbeelding 5" descr="bew.jpg"/>
          <p:cNvPicPr>
            <a:picLocks noChangeAspect="1"/>
          </p:cNvPicPr>
          <p:nvPr/>
        </p:nvPicPr>
        <p:blipFill rotWithShape="1">
          <a:blip r:embed="rId2" cstate="email">
            <a:extLst>
              <a:ext uri="{28A0092B-C50C-407E-A947-70E740481C1C}">
                <a14:useLocalDpi xmlns:a14="http://schemas.microsoft.com/office/drawing/2010/main" val="0"/>
              </a:ext>
            </a:extLst>
          </a:blip>
          <a:srcRect t="23232" b="8611"/>
          <a:stretch/>
        </p:blipFill>
        <p:spPr>
          <a:xfrm>
            <a:off x="0" y="1"/>
            <a:ext cx="9144000" cy="4160234"/>
          </a:xfrm>
          <a:prstGeom prst="rect">
            <a:avLst/>
          </a:prstGeom>
        </p:spPr>
      </p:pic>
      <p:pic>
        <p:nvPicPr>
          <p:cNvPr id="7" name="Afbeelding 6" descr="logo-slide-titel-zwart-bew.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969" y="186049"/>
            <a:ext cx="8644512" cy="6485902"/>
          </a:xfrm>
          <a:prstGeom prst="rect">
            <a:avLst/>
          </a:prstGeom>
        </p:spPr>
      </p:pic>
      <p:pic>
        <p:nvPicPr>
          <p:cNvPr id="8" name="Afbeelding 5" descr="bew.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23232" b="8611"/>
          <a:stretch/>
        </p:blipFill>
        <p:spPr>
          <a:xfrm>
            <a:off x="0" y="1"/>
            <a:ext cx="9144000" cy="4160234"/>
          </a:xfrm>
          <a:prstGeom prst="rect">
            <a:avLst/>
          </a:prstGeom>
        </p:spPr>
      </p:pic>
      <p:pic>
        <p:nvPicPr>
          <p:cNvPr id="9" name="Afbeelding 6" descr="logo-slide-titel-zwart-bew.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47969" y="186049"/>
            <a:ext cx="8644512" cy="6485902"/>
          </a:xfrm>
          <a:prstGeom prst="rect">
            <a:avLst/>
          </a:prstGeom>
        </p:spPr>
      </p:pic>
    </p:spTree>
    <p:extLst>
      <p:ext uri="{BB962C8B-B14F-4D97-AF65-F5344CB8AC3E}">
        <p14:creationId xmlns:p14="http://schemas.microsoft.com/office/powerpoint/2010/main" val="51567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8" name="Rechthoek 7"/>
          <p:cNvSpPr/>
          <p:nvPr userDrawn="1"/>
        </p:nvSpPr>
        <p:spPr>
          <a:xfrm>
            <a:off x="0" y="0"/>
            <a:ext cx="9144000" cy="6858000"/>
          </a:xfrm>
          <a:prstGeom prst="rect">
            <a:avLst/>
          </a:prstGeom>
          <a:solidFill>
            <a:srgbClr val="C62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logo-slide-titel-wi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1520" y="224468"/>
            <a:ext cx="8640960" cy="6402670"/>
          </a:xfrm>
          <a:prstGeom prst="rect">
            <a:avLst/>
          </a:prstGeom>
        </p:spPr>
      </p:pic>
      <p:sp>
        <p:nvSpPr>
          <p:cNvPr id="10" name="Title 1"/>
          <p:cNvSpPr>
            <a:spLocks noGrp="1"/>
          </p:cNvSpPr>
          <p:nvPr>
            <p:ph type="ctrTitle" hasCustomPrompt="1"/>
          </p:nvPr>
        </p:nvSpPr>
        <p:spPr>
          <a:xfrm>
            <a:off x="755576" y="836712"/>
            <a:ext cx="6984776" cy="630982"/>
          </a:xfrm>
        </p:spPr>
        <p:txBody>
          <a:bodyPr>
            <a:normAutofit/>
          </a:bodyPr>
          <a:lstStyle>
            <a:lvl1pPr algn="l">
              <a:defRPr sz="3200" b="1">
                <a:solidFill>
                  <a:schemeClr val="bg1"/>
                </a:solidFill>
                <a:latin typeface="Verdana" pitchFamily="34" charset="0"/>
                <a:ea typeface="Verdana" pitchFamily="34" charset="0"/>
                <a:cs typeface="Verdana" pitchFamily="34" charset="0"/>
              </a:defRPr>
            </a:lvl1pPr>
          </a:lstStyle>
          <a:p>
            <a:r>
              <a:rPr lang="en-US" dirty="0" err="1"/>
              <a:t>Titel</a:t>
            </a:r>
            <a:r>
              <a:rPr lang="en-US" dirty="0"/>
              <a:t> </a:t>
            </a:r>
            <a:r>
              <a:rPr lang="en-US" dirty="0" err="1"/>
              <a:t>tussenslide</a:t>
            </a:r>
            <a:endParaRPr lang="nl-BE" dirty="0"/>
          </a:p>
        </p:txBody>
      </p:sp>
      <p:sp>
        <p:nvSpPr>
          <p:cNvPr id="11" name="Subtitle 2"/>
          <p:cNvSpPr>
            <a:spLocks noGrp="1"/>
          </p:cNvSpPr>
          <p:nvPr>
            <p:ph type="subTitle" idx="1" hasCustomPrompt="1"/>
          </p:nvPr>
        </p:nvSpPr>
        <p:spPr>
          <a:xfrm>
            <a:off x="755576" y="1484738"/>
            <a:ext cx="6984776" cy="432048"/>
          </a:xfrm>
        </p:spPr>
        <p:txBody>
          <a:bodyPr>
            <a:normAutofit/>
          </a:bodyPr>
          <a:lstStyle>
            <a:lvl1pPr marL="0" indent="0" algn="l">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Ondertitel</a:t>
            </a:r>
            <a:r>
              <a:rPr lang="en-US" dirty="0"/>
              <a:t> </a:t>
            </a:r>
            <a:r>
              <a:rPr lang="en-US" dirty="0" err="1"/>
              <a:t>tussenslide</a:t>
            </a:r>
            <a:endParaRPr lang="nl-BE" dirty="0"/>
          </a:p>
        </p:txBody>
      </p:sp>
    </p:spTree>
    <p:extLst>
      <p:ext uri="{BB962C8B-B14F-4D97-AF65-F5344CB8AC3E}">
        <p14:creationId xmlns:p14="http://schemas.microsoft.com/office/powerpoint/2010/main" val="386329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_Title and Content">
    <p:spTree>
      <p:nvGrpSpPr>
        <p:cNvPr id="1" name=""/>
        <p:cNvGrpSpPr/>
        <p:nvPr/>
      </p:nvGrpSpPr>
      <p:grpSpPr>
        <a:xfrm>
          <a:off x="0" y="0"/>
          <a:ext cx="0" cy="0"/>
          <a:chOff x="0" y="0"/>
          <a:chExt cx="0" cy="0"/>
        </a:xfrm>
      </p:grpSpPr>
      <p:sp>
        <p:nvSpPr>
          <p:cNvPr id="8" name="Rechthoek 7"/>
          <p:cNvSpPr/>
          <p:nvPr/>
        </p:nvSpPr>
        <p:spPr>
          <a:xfrm>
            <a:off x="0" y="0"/>
            <a:ext cx="9144000" cy="6858000"/>
          </a:xfrm>
          <a:prstGeom prst="rect">
            <a:avLst/>
          </a:prstGeom>
          <a:solidFill>
            <a:srgbClr val="0092D2"/>
          </a:solidFill>
          <a:ln>
            <a:solidFill>
              <a:srgbClr val="FFFFF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descr="logo-slide-titel-wit-bew.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521" y="188713"/>
            <a:ext cx="8637508" cy="6480648"/>
          </a:xfrm>
          <a:prstGeom prst="rect">
            <a:avLst/>
          </a:prstGeom>
        </p:spPr>
      </p:pic>
      <p:sp>
        <p:nvSpPr>
          <p:cNvPr id="10" name="Title 1"/>
          <p:cNvSpPr>
            <a:spLocks noGrp="1"/>
          </p:cNvSpPr>
          <p:nvPr>
            <p:ph type="ctrTitle" hasCustomPrompt="1"/>
          </p:nvPr>
        </p:nvSpPr>
        <p:spPr>
          <a:xfrm>
            <a:off x="755576" y="836712"/>
            <a:ext cx="6984776" cy="630982"/>
          </a:xfrm>
        </p:spPr>
        <p:txBody>
          <a:bodyPr>
            <a:normAutofit/>
          </a:bodyPr>
          <a:lstStyle>
            <a:lvl1pPr algn="l">
              <a:defRPr sz="3200" b="1">
                <a:solidFill>
                  <a:schemeClr val="bg1"/>
                </a:solidFill>
                <a:latin typeface="Verdana" pitchFamily="34" charset="0"/>
                <a:ea typeface="Verdana" pitchFamily="34" charset="0"/>
                <a:cs typeface="Verdana" pitchFamily="34" charset="0"/>
              </a:defRPr>
            </a:lvl1pPr>
          </a:lstStyle>
          <a:p>
            <a:r>
              <a:rPr lang="en-US" dirty="0" err="1"/>
              <a:t>Titel</a:t>
            </a:r>
            <a:r>
              <a:rPr lang="en-US" dirty="0"/>
              <a:t> </a:t>
            </a:r>
            <a:r>
              <a:rPr lang="en-US" dirty="0" err="1"/>
              <a:t>tussenslide</a:t>
            </a:r>
            <a:endParaRPr lang="nl-BE" dirty="0"/>
          </a:p>
        </p:txBody>
      </p:sp>
      <p:sp>
        <p:nvSpPr>
          <p:cNvPr id="11" name="Subtitle 2"/>
          <p:cNvSpPr>
            <a:spLocks noGrp="1"/>
          </p:cNvSpPr>
          <p:nvPr>
            <p:ph type="subTitle" idx="1" hasCustomPrompt="1"/>
          </p:nvPr>
        </p:nvSpPr>
        <p:spPr>
          <a:xfrm>
            <a:off x="755576" y="1484738"/>
            <a:ext cx="6984776" cy="432048"/>
          </a:xfrm>
        </p:spPr>
        <p:txBody>
          <a:bodyPr>
            <a:normAutofit/>
          </a:bodyPr>
          <a:lstStyle>
            <a:lvl1pPr marL="0" indent="0" algn="l">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Ondertitel</a:t>
            </a:r>
            <a:r>
              <a:rPr lang="en-US" dirty="0"/>
              <a:t> </a:t>
            </a:r>
            <a:r>
              <a:rPr lang="en-US" dirty="0" err="1"/>
              <a:t>tussenslide</a:t>
            </a:r>
            <a:endParaRPr lang="nl-BE" dirty="0"/>
          </a:p>
        </p:txBody>
      </p:sp>
      <p:sp>
        <p:nvSpPr>
          <p:cNvPr id="6" name="Rechthoek 7"/>
          <p:cNvSpPr/>
          <p:nvPr userDrawn="1"/>
        </p:nvSpPr>
        <p:spPr>
          <a:xfrm>
            <a:off x="0" y="0"/>
            <a:ext cx="9144000" cy="6858000"/>
          </a:xfrm>
          <a:prstGeom prst="rect">
            <a:avLst/>
          </a:prstGeom>
          <a:solidFill>
            <a:srgbClr val="0092D2"/>
          </a:solidFill>
          <a:ln>
            <a:solidFill>
              <a:srgbClr val="FFFFF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7" name="Afbeelding 2" descr="logo-slide-titel-wit-bew.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1521" y="188713"/>
            <a:ext cx="8637508" cy="6480648"/>
          </a:xfrm>
          <a:prstGeom prst="rect">
            <a:avLst/>
          </a:prstGeom>
        </p:spPr>
      </p:pic>
    </p:spTree>
    <p:extLst>
      <p:ext uri="{BB962C8B-B14F-4D97-AF65-F5344CB8AC3E}">
        <p14:creationId xmlns:p14="http://schemas.microsoft.com/office/powerpoint/2010/main" val="256999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549844"/>
          </a:xfrm>
          <a:ln>
            <a:noFill/>
          </a:ln>
        </p:spPr>
        <p:txBody>
          <a:bodyPr>
            <a:normAutofit/>
          </a:bodyPr>
          <a:lstStyle>
            <a:lvl1pPr algn="l">
              <a:defRPr sz="2400">
                <a:solidFill>
                  <a:schemeClr val="tx1"/>
                </a:solidFill>
                <a:latin typeface="Verdana" pitchFamily="34" charset="0"/>
                <a:ea typeface="Verdana" pitchFamily="34" charset="0"/>
                <a:cs typeface="Verdana" pitchFamily="34" charset="0"/>
              </a:defRPr>
            </a:lvl1pPr>
          </a:lstStyle>
          <a:p>
            <a:r>
              <a:rPr lang="en-US"/>
              <a:t>Click to edit Master title style</a:t>
            </a:r>
            <a:endParaRPr lang="nl-BE" dirty="0"/>
          </a:p>
        </p:txBody>
      </p:sp>
      <p:sp>
        <p:nvSpPr>
          <p:cNvPr id="3" name="Content Placeholder 2"/>
          <p:cNvSpPr>
            <a:spLocks noGrp="1"/>
          </p:cNvSpPr>
          <p:nvPr>
            <p:ph idx="1"/>
          </p:nvPr>
        </p:nvSpPr>
        <p:spPr>
          <a:xfrm>
            <a:off x="251520" y="836712"/>
            <a:ext cx="8640960" cy="5040560"/>
          </a:xfrm>
        </p:spPr>
        <p:txBody>
          <a:bodyPr/>
          <a:lstStyle>
            <a:lvl1pPr>
              <a:buFont typeface="Wingdings" pitchFamily="2" charset="2"/>
              <a:buChar char="§"/>
              <a:defRPr sz="2800">
                <a:solidFill>
                  <a:srgbClr val="474746"/>
                </a:solidFill>
                <a:latin typeface="Verdana" pitchFamily="34" charset="0"/>
                <a:ea typeface="Verdana" pitchFamily="34" charset="0"/>
                <a:cs typeface="Verdana" pitchFamily="34" charset="0"/>
              </a:defRPr>
            </a:lvl1pPr>
            <a:lvl2pPr>
              <a:buFont typeface="Wingdings" pitchFamily="2" charset="2"/>
              <a:buChar char="§"/>
              <a:defRPr sz="2400">
                <a:solidFill>
                  <a:srgbClr val="474746"/>
                </a:solidFill>
                <a:latin typeface="Verdana" pitchFamily="34" charset="0"/>
                <a:ea typeface="Verdana" pitchFamily="34" charset="0"/>
                <a:cs typeface="Verdana" pitchFamily="34" charset="0"/>
              </a:defRPr>
            </a:lvl2pPr>
            <a:lvl3pPr>
              <a:buFont typeface="Wingdings" pitchFamily="2" charset="2"/>
              <a:buChar char="§"/>
              <a:defRPr sz="2000">
                <a:solidFill>
                  <a:srgbClr val="474746"/>
                </a:solidFill>
                <a:latin typeface="Verdana" pitchFamily="34" charset="0"/>
                <a:ea typeface="Verdana" pitchFamily="34" charset="0"/>
                <a:cs typeface="Verdana" pitchFamily="34" charset="0"/>
              </a:defRPr>
            </a:lvl3pPr>
            <a:lvl4pPr>
              <a:buFont typeface="Wingdings" pitchFamily="2" charset="2"/>
              <a:buChar char="§"/>
              <a:defRPr sz="1600">
                <a:solidFill>
                  <a:srgbClr val="474746"/>
                </a:solidFill>
                <a:latin typeface="Verdana" pitchFamily="34" charset="0"/>
                <a:ea typeface="Verdana" pitchFamily="34" charset="0"/>
                <a:cs typeface="Verdana" pitchFamily="34" charset="0"/>
              </a:defRPr>
            </a:lvl4pPr>
            <a:lvl5pPr>
              <a:buFont typeface="Wingdings" pitchFamily="2" charset="2"/>
              <a:buChar char="§"/>
              <a:defRPr sz="1600">
                <a:solidFill>
                  <a:srgbClr val="474746"/>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16" name="Date Placeholder 3"/>
          <p:cNvSpPr>
            <a:spLocks noGrp="1"/>
          </p:cNvSpPr>
          <p:nvPr>
            <p:ph type="dt" sz="half" idx="10"/>
          </p:nvPr>
        </p:nvSpPr>
        <p:spPr>
          <a:xfrm>
            <a:off x="3635896" y="6381328"/>
            <a:ext cx="1080120" cy="365125"/>
          </a:xfrm>
        </p:spPr>
        <p:txBody>
          <a:bodyPr/>
          <a:lstStyle>
            <a:lvl1pPr>
              <a:defRPr/>
            </a:lvl1pPr>
          </a:lstStyle>
          <a:p>
            <a:fld id="{6559652E-C199-334F-9320-471B095246A8}" type="datetime1">
              <a:rPr lang="nl-BE" smtClean="0"/>
              <a:pPr/>
              <a:t>12/06/2019</a:t>
            </a:fld>
            <a:endParaRPr lang="nl-BE" dirty="0"/>
          </a:p>
        </p:txBody>
      </p:sp>
      <p:sp>
        <p:nvSpPr>
          <p:cNvPr id="17" name="Footer Placeholder 4"/>
          <p:cNvSpPr>
            <a:spLocks noGrp="1"/>
          </p:cNvSpPr>
          <p:nvPr>
            <p:ph type="ftr" sz="quarter" idx="11"/>
          </p:nvPr>
        </p:nvSpPr>
        <p:spPr>
          <a:xfrm>
            <a:off x="4788024" y="6381328"/>
            <a:ext cx="3312368" cy="365125"/>
          </a:xfrm>
        </p:spPr>
        <p:txBody>
          <a:bodyPr/>
          <a:lstStyle>
            <a:lvl1pPr>
              <a:defRPr/>
            </a:lvl1pPr>
          </a:lstStyle>
          <a:p>
            <a:pPr>
              <a:defRPr/>
            </a:pPr>
            <a:endParaRPr lang="nl-BE" dirty="0"/>
          </a:p>
        </p:txBody>
      </p:sp>
      <p:sp>
        <p:nvSpPr>
          <p:cNvPr id="18" name="Slide Number Placeholder 5"/>
          <p:cNvSpPr>
            <a:spLocks noGrp="1"/>
          </p:cNvSpPr>
          <p:nvPr>
            <p:ph type="sldNum" sz="quarter" idx="12"/>
          </p:nvPr>
        </p:nvSpPr>
        <p:spPr>
          <a:xfrm>
            <a:off x="8172400" y="6382916"/>
            <a:ext cx="752475" cy="365125"/>
          </a:xfrm>
        </p:spPr>
        <p:txBody>
          <a:bodyPr/>
          <a:lstStyle>
            <a:lvl1pPr>
              <a:defRPr/>
            </a:lvl1pPr>
          </a:lstStyle>
          <a:p>
            <a:fld id="{BBB2625E-E22D-324D-B6D3-F6234E5E9FE9}" type="slidenum">
              <a:rPr lang="nl-BE" smtClean="0"/>
              <a:pPr/>
              <a:t>‹#›</a:t>
            </a:fld>
            <a:endParaRPr lang="nl-BE" dirty="0"/>
          </a:p>
        </p:txBody>
      </p:sp>
      <p:pic>
        <p:nvPicPr>
          <p:cNvPr id="4" name="Afbeelding 3" descr="logo-slide-bew.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76200"/>
            <a:ext cx="8820912" cy="6702552"/>
          </a:xfrm>
          <a:prstGeom prst="rect">
            <a:avLst/>
          </a:prstGeom>
        </p:spPr>
      </p:pic>
      <p:pic>
        <p:nvPicPr>
          <p:cNvPr id="8" name="Afbeelding 3" descr="logo-slide-bew.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76200"/>
            <a:ext cx="8820912" cy="6702552"/>
          </a:xfrm>
          <a:prstGeom prst="rect">
            <a:avLst/>
          </a:prstGeom>
        </p:spPr>
      </p:pic>
    </p:spTree>
    <p:extLst>
      <p:ext uri="{BB962C8B-B14F-4D97-AF65-F5344CB8AC3E}">
        <p14:creationId xmlns:p14="http://schemas.microsoft.com/office/powerpoint/2010/main" val="424323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549844"/>
          </a:xfrm>
          <a:ln>
            <a:noFill/>
          </a:ln>
        </p:spPr>
        <p:txBody>
          <a:bodyPr>
            <a:normAutofit/>
          </a:bodyPr>
          <a:lstStyle>
            <a:lvl1pPr algn="l">
              <a:defRPr sz="2400">
                <a:solidFill>
                  <a:schemeClr val="tx1"/>
                </a:solidFill>
                <a:latin typeface="Verdana" pitchFamily="34" charset="0"/>
                <a:ea typeface="Verdana" pitchFamily="34" charset="0"/>
                <a:cs typeface="Verdana" pitchFamily="34" charset="0"/>
              </a:defRPr>
            </a:lvl1pPr>
          </a:lstStyle>
          <a:p>
            <a:r>
              <a:rPr lang="en-US"/>
              <a:t>Click to edit Master title style</a:t>
            </a:r>
            <a:endParaRPr lang="nl-BE" dirty="0"/>
          </a:p>
        </p:txBody>
      </p:sp>
      <p:sp>
        <p:nvSpPr>
          <p:cNvPr id="3" name="Content Placeholder 2"/>
          <p:cNvSpPr>
            <a:spLocks noGrp="1"/>
          </p:cNvSpPr>
          <p:nvPr>
            <p:ph idx="1"/>
          </p:nvPr>
        </p:nvSpPr>
        <p:spPr>
          <a:xfrm>
            <a:off x="251520" y="836712"/>
            <a:ext cx="8640960" cy="5040560"/>
          </a:xfrm>
        </p:spPr>
        <p:txBody>
          <a:bodyPr/>
          <a:lstStyle>
            <a:lvl1pPr>
              <a:buFont typeface="Wingdings" pitchFamily="2" charset="2"/>
              <a:buChar char="§"/>
              <a:defRPr sz="2800">
                <a:solidFill>
                  <a:srgbClr val="474746"/>
                </a:solidFill>
                <a:latin typeface="Verdana" pitchFamily="34" charset="0"/>
                <a:ea typeface="Verdana" pitchFamily="34" charset="0"/>
                <a:cs typeface="Verdana" pitchFamily="34" charset="0"/>
              </a:defRPr>
            </a:lvl1pPr>
            <a:lvl2pPr>
              <a:buFont typeface="Wingdings" pitchFamily="2" charset="2"/>
              <a:buChar char="§"/>
              <a:defRPr sz="2400">
                <a:solidFill>
                  <a:srgbClr val="474746"/>
                </a:solidFill>
                <a:latin typeface="Verdana" pitchFamily="34" charset="0"/>
                <a:ea typeface="Verdana" pitchFamily="34" charset="0"/>
                <a:cs typeface="Verdana" pitchFamily="34" charset="0"/>
              </a:defRPr>
            </a:lvl2pPr>
            <a:lvl3pPr>
              <a:buFont typeface="Wingdings" pitchFamily="2" charset="2"/>
              <a:buChar char="§"/>
              <a:defRPr sz="2000">
                <a:solidFill>
                  <a:srgbClr val="474746"/>
                </a:solidFill>
                <a:latin typeface="Verdana" pitchFamily="34" charset="0"/>
                <a:ea typeface="Verdana" pitchFamily="34" charset="0"/>
                <a:cs typeface="Verdana" pitchFamily="34" charset="0"/>
              </a:defRPr>
            </a:lvl3pPr>
            <a:lvl4pPr>
              <a:buFont typeface="Wingdings" pitchFamily="2" charset="2"/>
              <a:buChar char="§"/>
              <a:defRPr sz="1600">
                <a:solidFill>
                  <a:srgbClr val="474746"/>
                </a:solidFill>
                <a:latin typeface="Verdana" pitchFamily="34" charset="0"/>
                <a:ea typeface="Verdana" pitchFamily="34" charset="0"/>
                <a:cs typeface="Verdana" pitchFamily="34" charset="0"/>
              </a:defRPr>
            </a:lvl4pPr>
            <a:lvl5pPr>
              <a:buFont typeface="Wingdings" pitchFamily="2" charset="2"/>
              <a:buChar char="§"/>
              <a:defRPr sz="1600">
                <a:solidFill>
                  <a:srgbClr val="474746"/>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16" name="Date Placeholder 3"/>
          <p:cNvSpPr>
            <a:spLocks noGrp="1"/>
          </p:cNvSpPr>
          <p:nvPr>
            <p:ph type="dt" sz="half" idx="10"/>
          </p:nvPr>
        </p:nvSpPr>
        <p:spPr>
          <a:xfrm>
            <a:off x="3635896" y="6381328"/>
            <a:ext cx="1080120" cy="365125"/>
          </a:xfrm>
        </p:spPr>
        <p:txBody>
          <a:bodyPr/>
          <a:lstStyle>
            <a:lvl1pPr>
              <a:defRPr/>
            </a:lvl1pPr>
          </a:lstStyle>
          <a:p>
            <a:fld id="{0C988CC6-97EB-4A45-9195-47EF7C52919D}" type="datetime1">
              <a:rPr lang="nl-BE" smtClean="0"/>
              <a:pPr/>
              <a:t>12/06/2019</a:t>
            </a:fld>
            <a:endParaRPr lang="nl-BE"/>
          </a:p>
        </p:txBody>
      </p:sp>
      <p:sp>
        <p:nvSpPr>
          <p:cNvPr id="17" name="Footer Placeholder 4"/>
          <p:cNvSpPr>
            <a:spLocks noGrp="1"/>
          </p:cNvSpPr>
          <p:nvPr>
            <p:ph type="ftr" sz="quarter" idx="11"/>
          </p:nvPr>
        </p:nvSpPr>
        <p:spPr>
          <a:xfrm>
            <a:off x="4788024" y="6381328"/>
            <a:ext cx="3312368" cy="365125"/>
          </a:xfrm>
        </p:spPr>
        <p:txBody>
          <a:bodyPr/>
          <a:lstStyle>
            <a:lvl1pPr>
              <a:defRPr/>
            </a:lvl1pPr>
          </a:lstStyle>
          <a:p>
            <a:pPr>
              <a:defRPr/>
            </a:pPr>
            <a:endParaRPr lang="nl-BE"/>
          </a:p>
        </p:txBody>
      </p:sp>
      <p:sp>
        <p:nvSpPr>
          <p:cNvPr id="18" name="Slide Number Placeholder 5"/>
          <p:cNvSpPr>
            <a:spLocks noGrp="1"/>
          </p:cNvSpPr>
          <p:nvPr>
            <p:ph type="sldNum" sz="quarter" idx="12"/>
          </p:nvPr>
        </p:nvSpPr>
        <p:spPr>
          <a:xfrm>
            <a:off x="8172400" y="6382916"/>
            <a:ext cx="752475" cy="365125"/>
          </a:xfrm>
        </p:spPr>
        <p:txBody>
          <a:bodyPr/>
          <a:lstStyle>
            <a:lvl1pPr>
              <a:defRPr/>
            </a:lvl1pPr>
          </a:lstStyle>
          <a:p>
            <a:fld id="{0476D89C-E8B9-AE4E-B6DF-5DF853DAFA02}" type="slidenum">
              <a:rPr lang="nl-BE" smtClean="0"/>
              <a:pPr/>
              <a:t>‹#›</a:t>
            </a:fld>
            <a:endParaRPr lang="nl-BE"/>
          </a:p>
        </p:txBody>
      </p:sp>
      <p:pic>
        <p:nvPicPr>
          <p:cNvPr id="5" name="Afbeelding 4" descr="BEW-liggen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920302"/>
            <a:ext cx="3312368" cy="842452"/>
          </a:xfrm>
          <a:prstGeom prst="rect">
            <a:avLst/>
          </a:prstGeom>
        </p:spPr>
      </p:pic>
    </p:spTree>
    <p:extLst>
      <p:ext uri="{BB962C8B-B14F-4D97-AF65-F5344CB8AC3E}">
        <p14:creationId xmlns:p14="http://schemas.microsoft.com/office/powerpoint/2010/main" val="15097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Afbeelding 11" descr="foto-1.jpg"/>
          <p:cNvPicPr>
            <a:picLocks noChangeAspect="1"/>
          </p:cNvPicPr>
          <p:nvPr/>
        </p:nvPicPr>
        <p:blipFill rotWithShape="1">
          <a:blip r:embed="rId2" cstate="email">
            <a:extLst>
              <a:ext uri="{28A0092B-C50C-407E-A947-70E740481C1C}">
                <a14:useLocalDpi xmlns:a14="http://schemas.microsoft.com/office/drawing/2010/main" val="0"/>
              </a:ext>
            </a:extLst>
          </a:blip>
          <a:srcRect t="7535"/>
          <a:stretch/>
        </p:blipFill>
        <p:spPr>
          <a:xfrm>
            <a:off x="0" y="0"/>
            <a:ext cx="9144000" cy="3870745"/>
          </a:xfrm>
          <a:prstGeom prst="rect">
            <a:avLst/>
          </a:prstGeom>
        </p:spPr>
      </p:pic>
      <p:pic>
        <p:nvPicPr>
          <p:cNvPr id="14" name="Afbeelding 13" descr="logo-slide-titel.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188640"/>
            <a:ext cx="8784976" cy="6535682"/>
          </a:xfrm>
          <a:prstGeom prst="rect">
            <a:avLst/>
          </a:prstGeom>
        </p:spPr>
      </p:pic>
      <p:sp>
        <p:nvSpPr>
          <p:cNvPr id="2" name="Title 1"/>
          <p:cNvSpPr>
            <a:spLocks noGrp="1"/>
          </p:cNvSpPr>
          <p:nvPr>
            <p:ph type="ctrTitle"/>
          </p:nvPr>
        </p:nvSpPr>
        <p:spPr>
          <a:xfrm>
            <a:off x="1403648" y="4293096"/>
            <a:ext cx="6984776" cy="630982"/>
          </a:xfrm>
        </p:spPr>
        <p:txBody>
          <a:bodyPr>
            <a:normAutofit/>
          </a:bodyPr>
          <a:lstStyle>
            <a:lvl1pPr algn="l">
              <a:defRPr sz="3200" b="1">
                <a:solidFill>
                  <a:schemeClr val="tx1"/>
                </a:solidFill>
                <a:latin typeface="Verdana" pitchFamily="34" charset="0"/>
                <a:ea typeface="Verdana" pitchFamily="34" charset="0"/>
                <a:cs typeface="Verdana" pitchFamily="34" charset="0"/>
              </a:defRPr>
            </a:lvl1pPr>
          </a:lstStyle>
          <a:p>
            <a:r>
              <a:rPr lang="en-US"/>
              <a:t>Click to edit Master title style</a:t>
            </a:r>
            <a:endParaRPr lang="nl-BE" dirty="0"/>
          </a:p>
        </p:txBody>
      </p:sp>
      <p:sp>
        <p:nvSpPr>
          <p:cNvPr id="3" name="Subtitle 2"/>
          <p:cNvSpPr>
            <a:spLocks noGrp="1"/>
          </p:cNvSpPr>
          <p:nvPr>
            <p:ph type="subTitle" idx="1"/>
          </p:nvPr>
        </p:nvSpPr>
        <p:spPr>
          <a:xfrm>
            <a:off x="1403648" y="4941122"/>
            <a:ext cx="6984776" cy="432048"/>
          </a:xfrm>
        </p:spPr>
        <p:txBody>
          <a:bodyPr>
            <a:normAutofit/>
          </a:bodyPr>
          <a:lstStyle>
            <a:lvl1pPr marL="0" indent="0" algn="l">
              <a:buNone/>
              <a:defRPr sz="2000">
                <a:solidFill>
                  <a:srgbClr val="4F4F4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pic>
        <p:nvPicPr>
          <p:cNvPr id="6" name="Afbeelding 11" descr="foto-1.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7535"/>
          <a:stretch/>
        </p:blipFill>
        <p:spPr>
          <a:xfrm>
            <a:off x="0" y="0"/>
            <a:ext cx="9144000" cy="3870745"/>
          </a:xfrm>
          <a:prstGeom prst="rect">
            <a:avLst/>
          </a:prstGeom>
        </p:spPr>
      </p:pic>
      <p:pic>
        <p:nvPicPr>
          <p:cNvPr id="7" name="Afbeelding 13" descr="logo-slide-tite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79512" y="188640"/>
            <a:ext cx="8784976" cy="6535682"/>
          </a:xfrm>
          <a:prstGeom prst="rect">
            <a:avLst/>
          </a:prstGeom>
        </p:spPr>
      </p:pic>
    </p:spTree>
    <p:extLst>
      <p:ext uri="{BB962C8B-B14F-4D97-AF65-F5344CB8AC3E}">
        <p14:creationId xmlns:p14="http://schemas.microsoft.com/office/powerpoint/2010/main" val="121482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8" name="Rechthoek 7"/>
          <p:cNvSpPr/>
          <p:nvPr/>
        </p:nvSpPr>
        <p:spPr>
          <a:xfrm>
            <a:off x="0" y="0"/>
            <a:ext cx="9144000" cy="6858000"/>
          </a:xfrm>
          <a:prstGeom prst="rect">
            <a:avLst/>
          </a:prstGeom>
          <a:solidFill>
            <a:srgbClr val="C62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logo-slide-titel-wi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520" y="224468"/>
            <a:ext cx="8640960" cy="6402670"/>
          </a:xfrm>
          <a:prstGeom prst="rect">
            <a:avLst/>
          </a:prstGeom>
        </p:spPr>
      </p:pic>
      <p:sp>
        <p:nvSpPr>
          <p:cNvPr id="10" name="Title 1"/>
          <p:cNvSpPr>
            <a:spLocks noGrp="1"/>
          </p:cNvSpPr>
          <p:nvPr>
            <p:ph type="ctrTitle" hasCustomPrompt="1"/>
          </p:nvPr>
        </p:nvSpPr>
        <p:spPr>
          <a:xfrm>
            <a:off x="755576" y="836712"/>
            <a:ext cx="6984776" cy="630982"/>
          </a:xfrm>
        </p:spPr>
        <p:txBody>
          <a:bodyPr>
            <a:normAutofit/>
          </a:bodyPr>
          <a:lstStyle>
            <a:lvl1pPr algn="l">
              <a:defRPr sz="3200" b="1">
                <a:solidFill>
                  <a:schemeClr val="bg1"/>
                </a:solidFill>
                <a:latin typeface="Verdana" pitchFamily="34" charset="0"/>
                <a:ea typeface="Verdana" pitchFamily="34" charset="0"/>
                <a:cs typeface="Verdana" pitchFamily="34" charset="0"/>
              </a:defRPr>
            </a:lvl1pPr>
          </a:lstStyle>
          <a:p>
            <a:r>
              <a:rPr lang="en-US" dirty="0" err="1"/>
              <a:t>Titel</a:t>
            </a:r>
            <a:r>
              <a:rPr lang="en-US" dirty="0"/>
              <a:t> </a:t>
            </a:r>
            <a:r>
              <a:rPr lang="en-US" dirty="0" err="1"/>
              <a:t>tussenslide</a:t>
            </a:r>
            <a:endParaRPr lang="nl-BE" dirty="0"/>
          </a:p>
        </p:txBody>
      </p:sp>
      <p:sp>
        <p:nvSpPr>
          <p:cNvPr id="11" name="Subtitle 2"/>
          <p:cNvSpPr>
            <a:spLocks noGrp="1"/>
          </p:cNvSpPr>
          <p:nvPr>
            <p:ph type="subTitle" idx="1" hasCustomPrompt="1"/>
          </p:nvPr>
        </p:nvSpPr>
        <p:spPr>
          <a:xfrm>
            <a:off x="755576" y="1484738"/>
            <a:ext cx="6984776" cy="432048"/>
          </a:xfrm>
        </p:spPr>
        <p:txBody>
          <a:bodyPr>
            <a:normAutofit/>
          </a:bodyPr>
          <a:lstStyle>
            <a:lvl1pPr marL="0" indent="0" algn="l">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Ondertitel</a:t>
            </a:r>
            <a:r>
              <a:rPr lang="en-US" dirty="0"/>
              <a:t> </a:t>
            </a:r>
            <a:r>
              <a:rPr lang="en-US" dirty="0" err="1"/>
              <a:t>tussenslide</a:t>
            </a:r>
            <a:endParaRPr lang="nl-BE" dirty="0"/>
          </a:p>
        </p:txBody>
      </p:sp>
      <p:sp>
        <p:nvSpPr>
          <p:cNvPr id="6" name="Rechthoek 7"/>
          <p:cNvSpPr/>
          <p:nvPr userDrawn="1"/>
        </p:nvSpPr>
        <p:spPr>
          <a:xfrm>
            <a:off x="0" y="0"/>
            <a:ext cx="9144000" cy="6858000"/>
          </a:xfrm>
          <a:prstGeom prst="rect">
            <a:avLst/>
          </a:prstGeom>
          <a:solidFill>
            <a:srgbClr val="C62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7" name="Afbeelding 8" descr="logo-slide-titel-wi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1520" y="224468"/>
            <a:ext cx="8640960" cy="6402670"/>
          </a:xfrm>
          <a:prstGeom prst="rect">
            <a:avLst/>
          </a:prstGeom>
        </p:spPr>
      </p:pic>
    </p:spTree>
    <p:extLst>
      <p:ext uri="{BB962C8B-B14F-4D97-AF65-F5344CB8AC3E}">
        <p14:creationId xmlns:p14="http://schemas.microsoft.com/office/powerpoint/2010/main" val="386329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Afbeelding 6" descr="logo-slid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000" y="76200"/>
            <a:ext cx="8869680" cy="6687312"/>
          </a:xfrm>
          <a:prstGeom prst="rect">
            <a:avLst/>
          </a:prstGeom>
        </p:spPr>
      </p:pic>
      <p:sp>
        <p:nvSpPr>
          <p:cNvPr id="2" name="Title 1"/>
          <p:cNvSpPr>
            <a:spLocks noGrp="1"/>
          </p:cNvSpPr>
          <p:nvPr>
            <p:ph type="title"/>
          </p:nvPr>
        </p:nvSpPr>
        <p:spPr>
          <a:xfrm>
            <a:off x="251520" y="188640"/>
            <a:ext cx="8640960" cy="549844"/>
          </a:xfrm>
          <a:ln>
            <a:noFill/>
          </a:ln>
        </p:spPr>
        <p:txBody>
          <a:bodyPr>
            <a:normAutofit/>
          </a:bodyPr>
          <a:lstStyle>
            <a:lvl1pPr algn="l">
              <a:defRPr sz="2400">
                <a:solidFill>
                  <a:schemeClr val="tx1"/>
                </a:solidFill>
                <a:latin typeface="Verdana" pitchFamily="34" charset="0"/>
                <a:ea typeface="Verdana" pitchFamily="34" charset="0"/>
                <a:cs typeface="Verdana" pitchFamily="34" charset="0"/>
              </a:defRPr>
            </a:lvl1pPr>
          </a:lstStyle>
          <a:p>
            <a:r>
              <a:rPr lang="en-US"/>
              <a:t>Click to edit Master title style</a:t>
            </a:r>
            <a:endParaRPr lang="nl-BE" dirty="0"/>
          </a:p>
        </p:txBody>
      </p:sp>
      <p:sp>
        <p:nvSpPr>
          <p:cNvPr id="3" name="Content Placeholder 2"/>
          <p:cNvSpPr>
            <a:spLocks noGrp="1"/>
          </p:cNvSpPr>
          <p:nvPr>
            <p:ph idx="1"/>
          </p:nvPr>
        </p:nvSpPr>
        <p:spPr>
          <a:xfrm>
            <a:off x="251520" y="836712"/>
            <a:ext cx="8640960" cy="5040560"/>
          </a:xfrm>
        </p:spPr>
        <p:txBody>
          <a:bodyPr/>
          <a:lstStyle>
            <a:lvl1pPr>
              <a:buFont typeface="Wingdings" pitchFamily="2" charset="2"/>
              <a:buChar char="§"/>
              <a:defRPr sz="2800">
                <a:solidFill>
                  <a:srgbClr val="474746"/>
                </a:solidFill>
                <a:latin typeface="Verdana" pitchFamily="34" charset="0"/>
                <a:ea typeface="Verdana" pitchFamily="34" charset="0"/>
                <a:cs typeface="Verdana" pitchFamily="34" charset="0"/>
              </a:defRPr>
            </a:lvl1pPr>
            <a:lvl2pPr>
              <a:buFont typeface="Wingdings" pitchFamily="2" charset="2"/>
              <a:buChar char="§"/>
              <a:defRPr sz="2400">
                <a:solidFill>
                  <a:srgbClr val="474746"/>
                </a:solidFill>
                <a:latin typeface="Verdana" pitchFamily="34" charset="0"/>
                <a:ea typeface="Verdana" pitchFamily="34" charset="0"/>
                <a:cs typeface="Verdana" pitchFamily="34" charset="0"/>
              </a:defRPr>
            </a:lvl2pPr>
            <a:lvl3pPr>
              <a:buFont typeface="Wingdings" pitchFamily="2" charset="2"/>
              <a:buChar char="§"/>
              <a:defRPr sz="2000">
                <a:solidFill>
                  <a:srgbClr val="474746"/>
                </a:solidFill>
                <a:latin typeface="Verdana" pitchFamily="34" charset="0"/>
                <a:ea typeface="Verdana" pitchFamily="34" charset="0"/>
                <a:cs typeface="Verdana" pitchFamily="34" charset="0"/>
              </a:defRPr>
            </a:lvl3pPr>
            <a:lvl4pPr>
              <a:buFont typeface="Wingdings" pitchFamily="2" charset="2"/>
              <a:buChar char="§"/>
              <a:defRPr sz="1600">
                <a:solidFill>
                  <a:srgbClr val="474746"/>
                </a:solidFill>
                <a:latin typeface="Verdana" pitchFamily="34" charset="0"/>
                <a:ea typeface="Verdana" pitchFamily="34" charset="0"/>
                <a:cs typeface="Verdana" pitchFamily="34" charset="0"/>
              </a:defRPr>
            </a:lvl4pPr>
            <a:lvl5pPr>
              <a:buFont typeface="Wingdings" pitchFamily="2" charset="2"/>
              <a:buChar char="§"/>
              <a:defRPr sz="1600">
                <a:solidFill>
                  <a:srgbClr val="474746"/>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16" name="Date Placeholder 3"/>
          <p:cNvSpPr>
            <a:spLocks noGrp="1"/>
          </p:cNvSpPr>
          <p:nvPr>
            <p:ph type="dt" sz="half" idx="10"/>
          </p:nvPr>
        </p:nvSpPr>
        <p:spPr>
          <a:xfrm>
            <a:off x="179512" y="6381328"/>
            <a:ext cx="2133600" cy="365125"/>
          </a:xfrm>
        </p:spPr>
        <p:txBody>
          <a:bodyPr/>
          <a:lstStyle>
            <a:lvl1pPr>
              <a:defRPr/>
            </a:lvl1pPr>
          </a:lstStyle>
          <a:p>
            <a:fld id="{6559652E-C199-334F-9320-471B095246A8}" type="datetime1">
              <a:rPr lang="nl-BE" smtClean="0"/>
              <a:pPr/>
              <a:t>12/06/2019</a:t>
            </a:fld>
            <a:endParaRPr lang="nl-BE" dirty="0"/>
          </a:p>
        </p:txBody>
      </p:sp>
      <p:sp>
        <p:nvSpPr>
          <p:cNvPr id="17" name="Footer Placeholder 4"/>
          <p:cNvSpPr>
            <a:spLocks noGrp="1"/>
          </p:cNvSpPr>
          <p:nvPr>
            <p:ph type="ftr" sz="quarter" idx="11"/>
          </p:nvPr>
        </p:nvSpPr>
        <p:spPr>
          <a:xfrm>
            <a:off x="2411760" y="6381328"/>
            <a:ext cx="4464496" cy="365125"/>
          </a:xfrm>
        </p:spPr>
        <p:txBody>
          <a:bodyPr/>
          <a:lstStyle>
            <a:lvl1pPr>
              <a:defRPr/>
            </a:lvl1pPr>
          </a:lstStyle>
          <a:p>
            <a:pPr>
              <a:defRPr/>
            </a:pPr>
            <a:endParaRPr lang="nl-BE" dirty="0"/>
          </a:p>
        </p:txBody>
      </p:sp>
      <p:sp>
        <p:nvSpPr>
          <p:cNvPr id="18" name="Slide Number Placeholder 5"/>
          <p:cNvSpPr>
            <a:spLocks noGrp="1"/>
          </p:cNvSpPr>
          <p:nvPr>
            <p:ph type="sldNum" sz="quarter" idx="12"/>
          </p:nvPr>
        </p:nvSpPr>
        <p:spPr>
          <a:xfrm>
            <a:off x="6948264" y="6382916"/>
            <a:ext cx="752475" cy="365125"/>
          </a:xfrm>
        </p:spPr>
        <p:txBody>
          <a:bodyPr/>
          <a:lstStyle>
            <a:lvl1pPr>
              <a:defRPr/>
            </a:lvl1pPr>
          </a:lstStyle>
          <a:p>
            <a:fld id="{BBB2625E-E22D-324D-B6D3-F6234E5E9FE9}" type="slidenum">
              <a:rPr lang="nl-BE" smtClean="0"/>
              <a:pPr/>
              <a:t>‹#›</a:t>
            </a:fld>
            <a:endParaRPr lang="nl-BE"/>
          </a:p>
        </p:txBody>
      </p:sp>
      <p:pic>
        <p:nvPicPr>
          <p:cNvPr id="8" name="Afbeelding 6" descr="logo-slid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76200"/>
            <a:ext cx="8869680" cy="6687312"/>
          </a:xfrm>
          <a:prstGeom prst="rect">
            <a:avLst/>
          </a:prstGeom>
        </p:spPr>
      </p:pic>
    </p:spTree>
    <p:extLst>
      <p:ext uri="{BB962C8B-B14F-4D97-AF65-F5344CB8AC3E}">
        <p14:creationId xmlns:p14="http://schemas.microsoft.com/office/powerpoint/2010/main" val="147664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549844"/>
          </a:xfrm>
          <a:ln>
            <a:noFill/>
          </a:ln>
        </p:spPr>
        <p:txBody>
          <a:bodyPr>
            <a:normAutofit/>
          </a:bodyPr>
          <a:lstStyle>
            <a:lvl1pPr algn="l">
              <a:defRPr sz="2400">
                <a:solidFill>
                  <a:schemeClr val="tx1"/>
                </a:solidFill>
                <a:latin typeface="Verdana" pitchFamily="34" charset="0"/>
                <a:ea typeface="Verdana" pitchFamily="34" charset="0"/>
                <a:cs typeface="Verdana" pitchFamily="34" charset="0"/>
              </a:defRPr>
            </a:lvl1pPr>
          </a:lstStyle>
          <a:p>
            <a:r>
              <a:rPr lang="en-US"/>
              <a:t>Click to edit Master title style</a:t>
            </a:r>
            <a:endParaRPr lang="nl-BE" dirty="0"/>
          </a:p>
        </p:txBody>
      </p:sp>
      <p:sp>
        <p:nvSpPr>
          <p:cNvPr id="3" name="Content Placeholder 2"/>
          <p:cNvSpPr>
            <a:spLocks noGrp="1"/>
          </p:cNvSpPr>
          <p:nvPr>
            <p:ph idx="1"/>
          </p:nvPr>
        </p:nvSpPr>
        <p:spPr>
          <a:xfrm>
            <a:off x="251520" y="836712"/>
            <a:ext cx="8640960" cy="5040560"/>
          </a:xfrm>
        </p:spPr>
        <p:txBody>
          <a:bodyPr/>
          <a:lstStyle>
            <a:lvl1pPr>
              <a:buFont typeface="Wingdings" pitchFamily="2" charset="2"/>
              <a:buChar char="§"/>
              <a:defRPr sz="2800">
                <a:solidFill>
                  <a:srgbClr val="474746"/>
                </a:solidFill>
                <a:latin typeface="Verdana" pitchFamily="34" charset="0"/>
                <a:ea typeface="Verdana" pitchFamily="34" charset="0"/>
                <a:cs typeface="Verdana" pitchFamily="34" charset="0"/>
              </a:defRPr>
            </a:lvl1pPr>
            <a:lvl2pPr>
              <a:buFont typeface="Wingdings" pitchFamily="2" charset="2"/>
              <a:buChar char="§"/>
              <a:defRPr sz="2400">
                <a:solidFill>
                  <a:srgbClr val="474746"/>
                </a:solidFill>
                <a:latin typeface="Verdana" pitchFamily="34" charset="0"/>
                <a:ea typeface="Verdana" pitchFamily="34" charset="0"/>
                <a:cs typeface="Verdana" pitchFamily="34" charset="0"/>
              </a:defRPr>
            </a:lvl2pPr>
            <a:lvl3pPr>
              <a:buFont typeface="Wingdings" pitchFamily="2" charset="2"/>
              <a:buChar char="§"/>
              <a:defRPr sz="2000">
                <a:solidFill>
                  <a:srgbClr val="474746"/>
                </a:solidFill>
                <a:latin typeface="Verdana" pitchFamily="34" charset="0"/>
                <a:ea typeface="Verdana" pitchFamily="34" charset="0"/>
                <a:cs typeface="Verdana" pitchFamily="34" charset="0"/>
              </a:defRPr>
            </a:lvl3pPr>
            <a:lvl4pPr>
              <a:buFont typeface="Wingdings" pitchFamily="2" charset="2"/>
              <a:buChar char="§"/>
              <a:defRPr sz="1600">
                <a:solidFill>
                  <a:srgbClr val="474746"/>
                </a:solidFill>
                <a:latin typeface="Verdana" pitchFamily="34" charset="0"/>
                <a:ea typeface="Verdana" pitchFamily="34" charset="0"/>
                <a:cs typeface="Verdana" pitchFamily="34" charset="0"/>
              </a:defRPr>
            </a:lvl4pPr>
            <a:lvl5pPr>
              <a:buFont typeface="Wingdings" pitchFamily="2" charset="2"/>
              <a:buChar char="§"/>
              <a:defRPr sz="1600">
                <a:solidFill>
                  <a:srgbClr val="474746"/>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16" name="Date Placeholder 3"/>
          <p:cNvSpPr>
            <a:spLocks noGrp="1"/>
          </p:cNvSpPr>
          <p:nvPr>
            <p:ph type="dt" sz="half" idx="10"/>
          </p:nvPr>
        </p:nvSpPr>
        <p:spPr>
          <a:xfrm>
            <a:off x="179512" y="6381328"/>
            <a:ext cx="2133600" cy="365125"/>
          </a:xfrm>
        </p:spPr>
        <p:txBody>
          <a:bodyPr/>
          <a:lstStyle>
            <a:lvl1pPr>
              <a:defRPr/>
            </a:lvl1pPr>
          </a:lstStyle>
          <a:p>
            <a:fld id="{0C988CC6-97EB-4A45-9195-47EF7C52919D}" type="datetime1">
              <a:rPr lang="nl-BE" smtClean="0"/>
              <a:pPr/>
              <a:t>12/06/2019</a:t>
            </a:fld>
            <a:endParaRPr lang="nl-BE"/>
          </a:p>
        </p:txBody>
      </p:sp>
      <p:sp>
        <p:nvSpPr>
          <p:cNvPr id="17" name="Footer Placeholder 4"/>
          <p:cNvSpPr>
            <a:spLocks noGrp="1"/>
          </p:cNvSpPr>
          <p:nvPr>
            <p:ph type="ftr" sz="quarter" idx="11"/>
          </p:nvPr>
        </p:nvSpPr>
        <p:spPr>
          <a:xfrm>
            <a:off x="2411760" y="6381328"/>
            <a:ext cx="4464496" cy="365125"/>
          </a:xfrm>
        </p:spPr>
        <p:txBody>
          <a:bodyPr/>
          <a:lstStyle>
            <a:lvl1pPr>
              <a:defRPr/>
            </a:lvl1pPr>
          </a:lstStyle>
          <a:p>
            <a:pPr>
              <a:defRPr/>
            </a:pPr>
            <a:endParaRPr lang="nl-BE"/>
          </a:p>
        </p:txBody>
      </p:sp>
      <p:sp>
        <p:nvSpPr>
          <p:cNvPr id="18" name="Slide Number Placeholder 5"/>
          <p:cNvSpPr>
            <a:spLocks noGrp="1"/>
          </p:cNvSpPr>
          <p:nvPr>
            <p:ph type="sldNum" sz="quarter" idx="12"/>
          </p:nvPr>
        </p:nvSpPr>
        <p:spPr>
          <a:xfrm>
            <a:off x="6948264" y="6382916"/>
            <a:ext cx="752475" cy="365125"/>
          </a:xfrm>
        </p:spPr>
        <p:txBody>
          <a:bodyPr/>
          <a:lstStyle>
            <a:lvl1pPr>
              <a:defRPr/>
            </a:lvl1pPr>
          </a:lstStyle>
          <a:p>
            <a:fld id="{0476D89C-E8B9-AE4E-B6DF-5DF853DAFA02}" type="slidenum">
              <a:rPr lang="nl-BE" smtClean="0"/>
              <a:pPr/>
              <a:t>‹#›</a:t>
            </a:fld>
            <a:endParaRPr lang="nl-BE"/>
          </a:p>
        </p:txBody>
      </p:sp>
      <p:pic>
        <p:nvPicPr>
          <p:cNvPr id="4" name="Afbeelding 3" descr="UHasselt-standaar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84368" y="5959194"/>
            <a:ext cx="1080576" cy="776893"/>
          </a:xfrm>
          <a:prstGeom prst="rect">
            <a:avLst/>
          </a:prstGeom>
        </p:spPr>
      </p:pic>
    </p:spTree>
    <p:extLst>
      <p:ext uri="{BB962C8B-B14F-4D97-AF65-F5344CB8AC3E}">
        <p14:creationId xmlns:p14="http://schemas.microsoft.com/office/powerpoint/2010/main" val="119798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8" name="Rechthoek 7"/>
          <p:cNvSpPr/>
          <p:nvPr userDrawn="1"/>
        </p:nvSpPr>
        <p:spPr>
          <a:xfrm>
            <a:off x="0" y="0"/>
            <a:ext cx="9144000" cy="6858000"/>
          </a:xfrm>
          <a:prstGeom prst="rect">
            <a:avLst/>
          </a:prstGeom>
          <a:solidFill>
            <a:srgbClr val="0092D2"/>
          </a:solidFill>
          <a:ln>
            <a:solidFill>
              <a:srgbClr val="FFFFF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descr="logo-slide-titel-wit-bew.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1521" y="188713"/>
            <a:ext cx="8637508" cy="6480648"/>
          </a:xfrm>
          <a:prstGeom prst="rect">
            <a:avLst/>
          </a:prstGeom>
        </p:spPr>
      </p:pic>
      <p:sp>
        <p:nvSpPr>
          <p:cNvPr id="10" name="Title 1"/>
          <p:cNvSpPr>
            <a:spLocks noGrp="1"/>
          </p:cNvSpPr>
          <p:nvPr>
            <p:ph type="ctrTitle" hasCustomPrompt="1"/>
          </p:nvPr>
        </p:nvSpPr>
        <p:spPr>
          <a:xfrm>
            <a:off x="755576" y="836712"/>
            <a:ext cx="6984776" cy="630982"/>
          </a:xfrm>
        </p:spPr>
        <p:txBody>
          <a:bodyPr>
            <a:normAutofit/>
          </a:bodyPr>
          <a:lstStyle>
            <a:lvl1pPr algn="l">
              <a:defRPr sz="3200" b="1">
                <a:solidFill>
                  <a:schemeClr val="bg1"/>
                </a:solidFill>
                <a:latin typeface="Verdana" pitchFamily="34" charset="0"/>
                <a:ea typeface="Verdana" pitchFamily="34" charset="0"/>
                <a:cs typeface="Verdana" pitchFamily="34" charset="0"/>
              </a:defRPr>
            </a:lvl1pPr>
          </a:lstStyle>
          <a:p>
            <a:r>
              <a:rPr lang="en-US" dirty="0" err="1"/>
              <a:t>Titel</a:t>
            </a:r>
            <a:r>
              <a:rPr lang="en-US" dirty="0"/>
              <a:t> </a:t>
            </a:r>
            <a:r>
              <a:rPr lang="en-US" dirty="0" err="1"/>
              <a:t>tussenslide</a:t>
            </a:r>
            <a:endParaRPr lang="nl-BE" dirty="0"/>
          </a:p>
        </p:txBody>
      </p:sp>
      <p:sp>
        <p:nvSpPr>
          <p:cNvPr id="11" name="Subtitle 2"/>
          <p:cNvSpPr>
            <a:spLocks noGrp="1"/>
          </p:cNvSpPr>
          <p:nvPr>
            <p:ph type="subTitle" idx="1" hasCustomPrompt="1"/>
          </p:nvPr>
        </p:nvSpPr>
        <p:spPr>
          <a:xfrm>
            <a:off x="755576" y="1484738"/>
            <a:ext cx="6984776" cy="432048"/>
          </a:xfrm>
        </p:spPr>
        <p:txBody>
          <a:bodyPr>
            <a:normAutofit/>
          </a:bodyPr>
          <a:lstStyle>
            <a:lvl1pPr marL="0" indent="0" algn="l">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Ondertitel</a:t>
            </a:r>
            <a:r>
              <a:rPr lang="en-US" dirty="0"/>
              <a:t> </a:t>
            </a:r>
            <a:r>
              <a:rPr lang="en-US" dirty="0" err="1"/>
              <a:t>tussenslide</a:t>
            </a:r>
            <a:endParaRPr lang="nl-BE" dirty="0"/>
          </a:p>
        </p:txBody>
      </p:sp>
    </p:spTree>
    <p:extLst>
      <p:ext uri="{BB962C8B-B14F-4D97-AF65-F5344CB8AC3E}">
        <p14:creationId xmlns:p14="http://schemas.microsoft.com/office/powerpoint/2010/main" val="256999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C988CC6-97EB-4A45-9195-47EF7C52919D}" type="datetime1">
              <a:rPr lang="nl-BE" smtClean="0"/>
              <a:pPr/>
              <a:t>12/06/2019</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0476D89C-E8B9-AE4E-B6DF-5DF853DAFA02}" type="slidenum">
              <a:rPr lang="nl-BE" smtClean="0"/>
              <a:pPr/>
              <a:t>‹#›</a:t>
            </a:fld>
            <a:endParaRPr lang="nl-BE"/>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688" r:id="rId9"/>
    <p:sldLayoutId id="2147483685" r:id="rId10"/>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27.JPG"/><Relationship Id="rId5" Type="http://schemas.openxmlformats.org/officeDocument/2006/relationships/diagramQuickStyle" Target="../diagrams/quickStyle4.xml"/><Relationship Id="rId10" Type="http://schemas.openxmlformats.org/officeDocument/2006/relationships/image" Target="../media/image26.png"/><Relationship Id="rId4" Type="http://schemas.openxmlformats.org/officeDocument/2006/relationships/diagramLayout" Target="../diagrams/layout4.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be/url?sa=i&amp;rct=j&amp;q=&amp;esrc=s&amp;frm=1&amp;source=images&amp;cd=&amp;cad=rja&amp;uact=8&amp;ved=0CAcQjRw&amp;url=http://itresearch.org.in/objective.php&amp;ei=e7xdVenxIJOv7AaaiYLYCA&amp;bvm=bv.93756505,d.ZGU&amp;psig=AFQjCNHn1eUaHL76M_neaYODg6nngfR5UA&amp;ust=1432292845938427"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3.png"/><Relationship Id="rId4" Type="http://schemas.openxmlformats.org/officeDocument/2006/relationships/diagramLayout" Target="../diagrams/layout3.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 y="0"/>
            <a:ext cx="9144001" cy="3960759"/>
          </a:xfrm>
          <a:prstGeom prst="rect">
            <a:avLst/>
          </a:prstGeom>
          <a:ln>
            <a:noFill/>
          </a:ln>
          <a:effectLst>
            <a:softEdge rad="112500"/>
          </a:effectLst>
        </p:spPr>
      </p:pic>
      <p:grpSp>
        <p:nvGrpSpPr>
          <p:cNvPr id="6" name="Group 5"/>
          <p:cNvGrpSpPr/>
          <p:nvPr/>
        </p:nvGrpSpPr>
        <p:grpSpPr>
          <a:xfrm>
            <a:off x="233958" y="332656"/>
            <a:ext cx="8442498" cy="6268849"/>
            <a:chOff x="233958" y="332656"/>
            <a:chExt cx="8442498" cy="6268849"/>
          </a:xfrm>
        </p:grpSpPr>
        <p:sp>
          <p:nvSpPr>
            <p:cNvPr id="4" name="Rectangle 3"/>
            <p:cNvSpPr/>
            <p:nvPr/>
          </p:nvSpPr>
          <p:spPr>
            <a:xfrm>
              <a:off x="251520" y="332656"/>
              <a:ext cx="8424936" cy="604867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Picture 2" descr="logo universiteit hasse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58" y="5301208"/>
              <a:ext cx="1817762" cy="130029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el 1"/>
          <p:cNvSpPr>
            <a:spLocks noGrp="1"/>
          </p:cNvSpPr>
          <p:nvPr>
            <p:ph type="ctrTitle"/>
          </p:nvPr>
        </p:nvSpPr>
        <p:spPr>
          <a:xfrm>
            <a:off x="251520" y="4117147"/>
            <a:ext cx="8424936" cy="1620264"/>
          </a:xfrm>
        </p:spPr>
        <p:txBody>
          <a:bodyPr>
            <a:noAutofit/>
          </a:bodyPr>
          <a:lstStyle/>
          <a:p>
            <a:pPr algn="ctr">
              <a:lnSpc>
                <a:spcPct val="150000"/>
              </a:lnSpc>
            </a:pPr>
            <a:r>
              <a:rPr lang="en-GB" sz="2400" dirty="0"/>
              <a:t>Toward a Consumer-Based Framework For Balancing Touch &amp; Tech in Service Interactions</a:t>
            </a:r>
            <a:r>
              <a:rPr lang="en-GB" sz="1800" dirty="0"/>
              <a:t/>
            </a:r>
            <a:br>
              <a:rPr lang="en-GB" sz="1800" dirty="0"/>
            </a:br>
            <a:endParaRPr lang="en-GB" sz="1800" dirty="0"/>
          </a:p>
        </p:txBody>
      </p:sp>
      <p:sp>
        <p:nvSpPr>
          <p:cNvPr id="3" name="Subtitel 2"/>
          <p:cNvSpPr>
            <a:spLocks noGrp="1"/>
          </p:cNvSpPr>
          <p:nvPr>
            <p:ph type="subTitle" idx="1"/>
          </p:nvPr>
        </p:nvSpPr>
        <p:spPr>
          <a:xfrm>
            <a:off x="827584" y="5411297"/>
            <a:ext cx="7848872" cy="432048"/>
          </a:xfrm>
        </p:spPr>
        <p:txBody>
          <a:bodyPr>
            <a:noAutofit/>
          </a:bodyPr>
          <a:lstStyle/>
          <a:p>
            <a:pPr algn="r"/>
            <a:r>
              <a:rPr lang="nl-NL" sz="1800" dirty="0" smtClean="0"/>
              <a:t>Eline </a:t>
            </a:r>
            <a:r>
              <a:rPr lang="nl-NL" sz="1800" dirty="0" err="1" smtClean="0"/>
              <a:t>Hottat</a:t>
            </a:r>
            <a:r>
              <a:rPr lang="nl-NL" sz="1800" dirty="0" smtClean="0"/>
              <a:t>, Sara </a:t>
            </a:r>
            <a:r>
              <a:rPr lang="nl-NL" sz="1800" dirty="0" err="1" smtClean="0"/>
              <a:t>Leroi</a:t>
            </a:r>
            <a:r>
              <a:rPr lang="nl-NL" sz="1800" dirty="0" smtClean="0"/>
              <a:t>-Werelds, </a:t>
            </a:r>
            <a:r>
              <a:rPr lang="nl-NL" sz="1800" dirty="0"/>
              <a:t>&amp; Sandra </a:t>
            </a:r>
            <a:r>
              <a:rPr lang="nl-NL" sz="1800" dirty="0" err="1"/>
              <a:t>Streukens</a:t>
            </a:r>
            <a:endParaRPr lang="nl-NL" sz="1800" dirty="0"/>
          </a:p>
        </p:txBody>
      </p:sp>
    </p:spTree>
    <p:extLst>
      <p:ext uri="{BB962C8B-B14F-4D97-AF65-F5344CB8AC3E}">
        <p14:creationId xmlns:p14="http://schemas.microsoft.com/office/powerpoint/2010/main" val="3980173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Simplified </a:t>
            </a:r>
            <a:r>
              <a:rPr lang="en-US" dirty="0"/>
              <a:t>version of the framework</a:t>
            </a:r>
          </a:p>
          <a:p>
            <a:endParaRPr lang="en-US" dirty="0"/>
          </a:p>
        </p:txBody>
      </p:sp>
      <p:sp>
        <p:nvSpPr>
          <p:cNvPr id="4" name="Oval 3"/>
          <p:cNvSpPr/>
          <p:nvPr/>
        </p:nvSpPr>
        <p:spPr>
          <a:xfrm>
            <a:off x="251520" y="139526"/>
            <a:ext cx="684076" cy="598958"/>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83" y="185708"/>
            <a:ext cx="471749" cy="471749"/>
          </a:xfrm>
          <a:prstGeom prst="rect">
            <a:avLst/>
          </a:prstGeom>
        </p:spPr>
      </p:pic>
      <p:sp>
        <p:nvSpPr>
          <p:cNvPr id="6" name="Rounded Rectangle 5"/>
          <p:cNvSpPr/>
          <p:nvPr/>
        </p:nvSpPr>
        <p:spPr>
          <a:xfrm>
            <a:off x="1066513" y="188640"/>
            <a:ext cx="2083302" cy="549844"/>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CREATION</a:t>
            </a:r>
            <a:endParaRPr lang="en-US" sz="2000" dirty="0">
              <a:latin typeface="Verdana" panose="020B0604030504040204" pitchFamily="34" charset="0"/>
              <a:ea typeface="Verdana" panose="020B0604030504040204" pitchFamily="34" charset="0"/>
            </a:endParaRPr>
          </a:p>
        </p:txBody>
      </p:sp>
      <p:pic>
        <p:nvPicPr>
          <p:cNvPr id="7" name="Picture 6"/>
          <p:cNvPicPr/>
          <p:nvPr/>
        </p:nvPicPr>
        <p:blipFill rotWithShape="1">
          <a:blip r:embed="rId4"/>
          <a:srcRect l="2168"/>
          <a:stretch/>
        </p:blipFill>
        <p:spPr bwMode="auto">
          <a:xfrm>
            <a:off x="800899" y="1619572"/>
            <a:ext cx="7344816" cy="4248472"/>
          </a:xfrm>
          <a:prstGeom prst="rect">
            <a:avLst/>
          </a:prstGeom>
          <a:ln>
            <a:noFill/>
          </a:ln>
          <a:extLst>
            <a:ext uri="{53640926-AAD7-44D8-BBD7-CCE9431645EC}">
              <a14:shadowObscured xmlns:a14="http://schemas.microsoft.com/office/drawing/2010/main"/>
            </a:ext>
          </a:extLst>
        </p:spPr>
      </p:pic>
      <p:sp>
        <p:nvSpPr>
          <p:cNvPr id="8"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Tree>
    <p:extLst>
      <p:ext uri="{BB962C8B-B14F-4D97-AF65-F5344CB8AC3E}">
        <p14:creationId xmlns:p14="http://schemas.microsoft.com/office/powerpoint/2010/main" val="2678572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RESEARCH APPROACH</a:t>
            </a:r>
            <a:endParaRPr lang="en-US" dirty="0"/>
          </a:p>
        </p:txBody>
      </p:sp>
      <p:sp>
        <p:nvSpPr>
          <p:cNvPr id="3" name="Content Placeholder 2"/>
          <p:cNvSpPr>
            <a:spLocks noGrp="1"/>
          </p:cNvSpPr>
          <p:nvPr>
            <p:ph idx="1"/>
          </p:nvPr>
        </p:nvSpPr>
        <p:spPr/>
        <p:txBody>
          <a:bodyPr/>
          <a:lstStyle/>
          <a:p>
            <a:r>
              <a:rPr lang="en-US" sz="2000" dirty="0"/>
              <a:t>Service design approach </a:t>
            </a:r>
            <a:r>
              <a:rPr lang="en-US" sz="1600" dirty="0"/>
              <a:t>(Patricio et al. 2018)</a:t>
            </a:r>
            <a:endParaRPr lang="en-US" sz="1200" dirty="0">
              <a:solidFill>
                <a:schemeClr val="tx1"/>
              </a:solidFill>
            </a:endParaRPr>
          </a:p>
          <a:p>
            <a:pPr marL="742950" lvl="2" indent="-342900"/>
            <a:r>
              <a:rPr lang="en-US" sz="1600" dirty="0"/>
              <a:t>This is a human-centered, holistic, and creative approach which offers a mind-set for envisioning service experiences, through an iterative process of exploring, visualizing, and reflecting.</a:t>
            </a:r>
          </a:p>
          <a:p>
            <a:endParaRPr lang="en-US" dirty="0"/>
          </a:p>
        </p:txBody>
      </p:sp>
      <p:sp>
        <p:nvSpPr>
          <p:cNvPr id="5" name="Oval 4"/>
          <p:cNvSpPr/>
          <p:nvPr/>
        </p:nvSpPr>
        <p:spPr>
          <a:xfrm>
            <a:off x="6338978" y="2060848"/>
            <a:ext cx="1368152" cy="1296144"/>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55513" y="2065474"/>
            <a:ext cx="1368152" cy="1296144"/>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4473" y="3383703"/>
            <a:ext cx="2083302" cy="648072"/>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EXPLORATION</a:t>
            </a:r>
            <a:endParaRPr lang="en-US" sz="2000" dirty="0">
              <a:latin typeface="Verdana" panose="020B0604030504040204" pitchFamily="34" charset="0"/>
              <a:ea typeface="Verdana" panose="020B0604030504040204" pitchFamily="34" charset="0"/>
            </a:endParaRPr>
          </a:p>
        </p:txBody>
      </p:sp>
      <p:sp>
        <p:nvSpPr>
          <p:cNvPr id="8" name="Rounded Rectangle 7"/>
          <p:cNvSpPr/>
          <p:nvPr/>
        </p:nvSpPr>
        <p:spPr>
          <a:xfrm>
            <a:off x="3170309" y="3383703"/>
            <a:ext cx="2083302" cy="648072"/>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CREATION</a:t>
            </a:r>
            <a:endParaRPr lang="en-US" sz="2000" dirty="0">
              <a:latin typeface="Verdana" panose="020B0604030504040204" pitchFamily="34" charset="0"/>
              <a:ea typeface="Verdana" panose="020B0604030504040204" pitchFamily="34" charset="0"/>
            </a:endParaRPr>
          </a:p>
        </p:txBody>
      </p:sp>
      <p:sp>
        <p:nvSpPr>
          <p:cNvPr id="9" name="Rounded Rectangle 8"/>
          <p:cNvSpPr/>
          <p:nvPr/>
        </p:nvSpPr>
        <p:spPr>
          <a:xfrm>
            <a:off x="5981403" y="3383703"/>
            <a:ext cx="2083302" cy="648072"/>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REFLECTION</a:t>
            </a:r>
            <a:endParaRPr lang="en-US" sz="2000" dirty="0">
              <a:latin typeface="Verdana" panose="020B0604030504040204" pitchFamily="34" charset="0"/>
              <a:ea typeface="Verdana" panose="020B0604030504040204" pitchFamily="34" charset="0"/>
            </a:endParaRPr>
          </a:p>
        </p:txBody>
      </p:sp>
      <p:cxnSp>
        <p:nvCxnSpPr>
          <p:cNvPr id="13" name="Straight Arrow Connector 12"/>
          <p:cNvCxnSpPr>
            <a:stCxn id="7" idx="3"/>
            <a:endCxn id="8" idx="1"/>
          </p:cNvCxnSpPr>
          <p:nvPr/>
        </p:nvCxnSpPr>
        <p:spPr>
          <a:xfrm>
            <a:off x="2497775" y="3707739"/>
            <a:ext cx="672534" cy="0"/>
          </a:xfrm>
          <a:prstGeom prst="straightConnector1">
            <a:avLst/>
          </a:prstGeom>
          <a:ln w="57150" cap="rnd" cmpd="sng" algn="ctr">
            <a:solidFill>
              <a:srgbClr val="1F497D"/>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a:stCxn id="8" idx="3"/>
            <a:endCxn id="9" idx="1"/>
          </p:cNvCxnSpPr>
          <p:nvPr/>
        </p:nvCxnSpPr>
        <p:spPr>
          <a:xfrm>
            <a:off x="5253611" y="3707739"/>
            <a:ext cx="727792" cy="0"/>
          </a:xfrm>
          <a:prstGeom prst="line">
            <a:avLst/>
          </a:prstGeom>
          <a:ln w="57150" cap="rnd">
            <a:solidFill>
              <a:srgbClr val="1F497D"/>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p:cNvCxnSpPr>
          <p:nvPr/>
        </p:nvCxnSpPr>
        <p:spPr>
          <a:xfrm>
            <a:off x="8064705" y="3707739"/>
            <a:ext cx="672534" cy="0"/>
          </a:xfrm>
          <a:prstGeom prst="straightConnector1">
            <a:avLst/>
          </a:prstGeom>
          <a:ln w="57150" cap="rnd">
            <a:solidFill>
              <a:srgbClr val="1F497D"/>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227" y="2312876"/>
            <a:ext cx="720080" cy="720080"/>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404" y="2299672"/>
            <a:ext cx="539300" cy="746488"/>
          </a:xfrm>
          <a:prstGeom prst="rect">
            <a:avLst/>
          </a:prstGeom>
        </p:spPr>
      </p:pic>
      <p:sp>
        <p:nvSpPr>
          <p:cNvPr id="42" name="Rectangle 41"/>
          <p:cNvSpPr/>
          <p:nvPr/>
        </p:nvSpPr>
        <p:spPr>
          <a:xfrm>
            <a:off x="5981403" y="4157814"/>
            <a:ext cx="2083302" cy="1719458"/>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ysClr val="windowText" lastClr="000000"/>
                </a:solidFill>
                <a:latin typeface="Verdana" panose="020B0604030504040204" pitchFamily="34" charset="0"/>
                <a:ea typeface="Verdana" panose="020B0604030504040204" pitchFamily="34" charset="0"/>
              </a:rPr>
              <a:t>Collection of feedback to test and improve findings from the previous phase</a:t>
            </a:r>
            <a:endParaRPr lang="en-US" dirty="0">
              <a:solidFill>
                <a:sysClr val="windowText" lastClr="000000"/>
              </a:solidFill>
              <a:latin typeface="Verdana" panose="020B0604030504040204" pitchFamily="34" charset="0"/>
              <a:ea typeface="Verdana" panose="020B0604030504040204" pitchFamily="34" charset="0"/>
            </a:endParaRPr>
          </a:p>
        </p:txBody>
      </p:sp>
      <p:sp>
        <p:nvSpPr>
          <p:cNvPr id="71" name="Oval 70"/>
          <p:cNvSpPr/>
          <p:nvPr/>
        </p:nvSpPr>
        <p:spPr>
          <a:xfrm>
            <a:off x="772048" y="2060848"/>
            <a:ext cx="1368152" cy="1296144"/>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2312876"/>
            <a:ext cx="733284" cy="733284"/>
          </a:xfrm>
          <a:prstGeom prst="rect">
            <a:avLst/>
          </a:prstGeom>
        </p:spPr>
      </p:pic>
      <p:sp>
        <p:nvSpPr>
          <p:cNvPr id="75"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Tree>
    <p:extLst>
      <p:ext uri="{BB962C8B-B14F-4D97-AF65-F5344CB8AC3E}">
        <p14:creationId xmlns:p14="http://schemas.microsoft.com/office/powerpoint/2010/main" val="30712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25" presetClass="emph" presetSubtype="0" fill="hold" grpId="0" nodeType="withEffect">
                                  <p:stCondLst>
                                    <p:cond delay="0"/>
                                  </p:stCondLst>
                                  <p:childTnLst>
                                    <p:animClr clrSpc="hsl" dir="cw">
                                      <p:cBhvr override="childStyle">
                                        <p:cTn id="8" dur="500" fill="hold"/>
                                        <p:tgtEl>
                                          <p:spTgt spid="6"/>
                                        </p:tgtEl>
                                        <p:attrNameLst>
                                          <p:attrName>style.color</p:attrName>
                                        </p:attrNameLst>
                                      </p:cBhvr>
                                      <p:by>
                                        <p:hsl h="0" s="-70588" l="0"/>
                                      </p:by>
                                    </p:animClr>
                                    <p:animClr clrSpc="hsl" dir="cw">
                                      <p:cBhvr>
                                        <p:cTn id="9" dur="500" fill="hold"/>
                                        <p:tgtEl>
                                          <p:spTgt spid="6"/>
                                        </p:tgtEl>
                                        <p:attrNameLst>
                                          <p:attrName>fillcolor</p:attrName>
                                        </p:attrNameLst>
                                      </p:cBhvr>
                                      <p:by>
                                        <p:hsl h="0" s="-70588" l="0"/>
                                      </p:by>
                                    </p:animClr>
                                    <p:animClr clrSpc="hsl" dir="cw">
                                      <p:cBhvr>
                                        <p:cTn id="10" dur="500" fill="hold"/>
                                        <p:tgtEl>
                                          <p:spTgt spid="6"/>
                                        </p:tgtEl>
                                        <p:attrNameLst>
                                          <p:attrName>stroke.color</p:attrName>
                                        </p:attrNameLst>
                                      </p:cBhvr>
                                      <p:by>
                                        <p:hsl h="0" s="-70588" l="0"/>
                                      </p:by>
                                    </p:animClr>
                                    <p:set>
                                      <p:cBhvr>
                                        <p:cTn id="11" dur="500" fill="hold"/>
                                        <p:tgtEl>
                                          <p:spTgt spid="6"/>
                                        </p:tgtEl>
                                        <p:attrNameLst>
                                          <p:attrName>fill.type</p:attrName>
                                        </p:attrNameLst>
                                      </p:cBhvr>
                                      <p:to>
                                        <p:strVal val="solid"/>
                                      </p:to>
                                    </p:set>
                                  </p:childTnLst>
                                </p:cTn>
                              </p:par>
                              <p:par>
                                <p:cTn id="12" presetID="25" presetClass="emph" presetSubtype="0" fill="hold" grpId="0" nodeType="withEffect">
                                  <p:stCondLst>
                                    <p:cond delay="0"/>
                                  </p:stCondLst>
                                  <p:childTnLst>
                                    <p:animClr clrSpc="hsl" dir="cw">
                                      <p:cBhvr override="childStyle">
                                        <p:cTn id="13" dur="500" fill="hold"/>
                                        <p:tgtEl>
                                          <p:spTgt spid="8"/>
                                        </p:tgtEl>
                                        <p:attrNameLst>
                                          <p:attrName>style.color</p:attrName>
                                        </p:attrNameLst>
                                      </p:cBhvr>
                                      <p:by>
                                        <p:hsl h="0" s="-70588" l="0"/>
                                      </p:by>
                                    </p:animClr>
                                    <p:animClr clrSpc="hsl" dir="cw">
                                      <p:cBhvr>
                                        <p:cTn id="14" dur="500" fill="hold"/>
                                        <p:tgtEl>
                                          <p:spTgt spid="8"/>
                                        </p:tgtEl>
                                        <p:attrNameLst>
                                          <p:attrName>fillcolor</p:attrName>
                                        </p:attrNameLst>
                                      </p:cBhvr>
                                      <p:by>
                                        <p:hsl h="0" s="-70588" l="0"/>
                                      </p:by>
                                    </p:animClr>
                                    <p:animClr clrSpc="hsl" dir="cw">
                                      <p:cBhvr>
                                        <p:cTn id="15" dur="500" fill="hold"/>
                                        <p:tgtEl>
                                          <p:spTgt spid="8"/>
                                        </p:tgtEl>
                                        <p:attrNameLst>
                                          <p:attrName>stroke.color</p:attrName>
                                        </p:attrNameLst>
                                      </p:cBhvr>
                                      <p:by>
                                        <p:hsl h="0" s="-70588" l="0"/>
                                      </p:by>
                                    </p:animClr>
                                    <p:set>
                                      <p:cBhvr>
                                        <p:cTn id="16" dur="500" fill="hold"/>
                                        <p:tgtEl>
                                          <p:spTgt spid="8"/>
                                        </p:tgtEl>
                                        <p:attrNameLst>
                                          <p:attrName>fill.type</p:attrName>
                                        </p:attrNameLst>
                                      </p:cBhvr>
                                      <p:to>
                                        <p:strVal val="solid"/>
                                      </p:to>
                                    </p:set>
                                  </p:childTnLst>
                                </p:cTn>
                              </p:par>
                              <p:par>
                                <p:cTn id="17" presetID="25" presetClass="emph" presetSubtype="0" fill="hold" grpId="0" nodeType="withEffect">
                                  <p:stCondLst>
                                    <p:cond delay="0"/>
                                  </p:stCondLst>
                                  <p:childTnLst>
                                    <p:animClr clrSpc="hsl" dir="cw">
                                      <p:cBhvr override="childStyle">
                                        <p:cTn id="18" dur="500" fill="hold"/>
                                        <p:tgtEl>
                                          <p:spTgt spid="71"/>
                                        </p:tgtEl>
                                        <p:attrNameLst>
                                          <p:attrName>style.color</p:attrName>
                                        </p:attrNameLst>
                                      </p:cBhvr>
                                      <p:by>
                                        <p:hsl h="0" s="-70588" l="0"/>
                                      </p:by>
                                    </p:animClr>
                                    <p:animClr clrSpc="hsl" dir="cw">
                                      <p:cBhvr>
                                        <p:cTn id="19" dur="500" fill="hold"/>
                                        <p:tgtEl>
                                          <p:spTgt spid="71"/>
                                        </p:tgtEl>
                                        <p:attrNameLst>
                                          <p:attrName>fillcolor</p:attrName>
                                        </p:attrNameLst>
                                      </p:cBhvr>
                                      <p:by>
                                        <p:hsl h="0" s="-70588" l="0"/>
                                      </p:by>
                                    </p:animClr>
                                    <p:animClr clrSpc="hsl" dir="cw">
                                      <p:cBhvr>
                                        <p:cTn id="20" dur="500" fill="hold"/>
                                        <p:tgtEl>
                                          <p:spTgt spid="71"/>
                                        </p:tgtEl>
                                        <p:attrNameLst>
                                          <p:attrName>stroke.color</p:attrName>
                                        </p:attrNameLst>
                                      </p:cBhvr>
                                      <p:by>
                                        <p:hsl h="0" s="-70588" l="0"/>
                                      </p:by>
                                    </p:animClr>
                                    <p:set>
                                      <p:cBhvr>
                                        <p:cTn id="21" dur="500" fill="hold"/>
                                        <p:tgtEl>
                                          <p:spTgt spid="71"/>
                                        </p:tgtEl>
                                        <p:attrNameLst>
                                          <p:attrName>fill.type</p:attrName>
                                        </p:attrNameLst>
                                      </p:cBhvr>
                                      <p:to>
                                        <p:strVal val="solid"/>
                                      </p:to>
                                    </p:set>
                                  </p:childTnLst>
                                </p:cTn>
                              </p:par>
                              <p:par>
                                <p:cTn id="22" presetID="25" presetClass="emph" presetSubtype="0" fill="hold" grpId="0" nodeType="withEffect">
                                  <p:stCondLst>
                                    <p:cond delay="0"/>
                                  </p:stCondLst>
                                  <p:childTnLst>
                                    <p:animClr clrSpc="hsl" dir="cw">
                                      <p:cBhvr override="childStyle">
                                        <p:cTn id="23" dur="500" fill="hold"/>
                                        <p:tgtEl>
                                          <p:spTgt spid="7"/>
                                        </p:tgtEl>
                                        <p:attrNameLst>
                                          <p:attrName>style.color</p:attrName>
                                        </p:attrNameLst>
                                      </p:cBhvr>
                                      <p:by>
                                        <p:hsl h="0" s="-70588" l="0"/>
                                      </p:by>
                                    </p:animClr>
                                    <p:animClr clrSpc="hsl" dir="cw">
                                      <p:cBhvr>
                                        <p:cTn id="24" dur="500" fill="hold"/>
                                        <p:tgtEl>
                                          <p:spTgt spid="7"/>
                                        </p:tgtEl>
                                        <p:attrNameLst>
                                          <p:attrName>fillcolor</p:attrName>
                                        </p:attrNameLst>
                                      </p:cBhvr>
                                      <p:by>
                                        <p:hsl h="0" s="-70588" l="0"/>
                                      </p:by>
                                    </p:animClr>
                                    <p:animClr clrSpc="hsl" dir="cw">
                                      <p:cBhvr>
                                        <p:cTn id="25" dur="500" fill="hold"/>
                                        <p:tgtEl>
                                          <p:spTgt spid="7"/>
                                        </p:tgtEl>
                                        <p:attrNameLst>
                                          <p:attrName>stroke.color</p:attrName>
                                        </p:attrNameLst>
                                      </p:cBhvr>
                                      <p:by>
                                        <p:hsl h="0" s="-70588" l="0"/>
                                      </p:by>
                                    </p:animClr>
                                    <p:set>
                                      <p:cBhvr>
                                        <p:cTn id="26" dur="500" fill="hold"/>
                                        <p:tgtEl>
                                          <p:spTgt spid="7"/>
                                        </p:tgtEl>
                                        <p:attrNameLst>
                                          <p:attrName>fill.type</p:attrName>
                                        </p:attrNameLst>
                                      </p:cBhvr>
                                      <p:to>
                                        <p:strVal val="solid"/>
                                      </p:to>
                                    </p:set>
                                  </p:childTnLst>
                                </p:cTn>
                              </p:par>
                              <p:par>
                                <p:cTn id="27" presetID="26" presetClass="emph" presetSubtype="0" fill="hold" grpId="0" nodeType="withEffect">
                                  <p:stCondLst>
                                    <p:cond delay="0"/>
                                  </p:stCondLst>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9"/>
                                        </p:tgtEl>
                                      </p:cBhvr>
                                    </p:animEffect>
                                    <p:animScale>
                                      <p:cBhvr>
                                        <p:cTn id="32" dur="250" autoRev="1" fill="hold"/>
                                        <p:tgtEl>
                                          <p:spTgt spid="9"/>
                                        </p:tgtEl>
                                      </p:cBhvr>
                                      <p:by x="105000" y="105000"/>
                                    </p:animScale>
                                  </p:childTnLst>
                                </p:cTn>
                              </p:par>
                              <p:par>
                                <p:cTn id="33" presetID="26" presetClass="emph" presetSubtype="0" fill="hold" grpId="1" nodeType="withEffect">
                                  <p:stCondLst>
                                    <p:cond delay="0"/>
                                  </p:stCondLst>
                                  <p:childTnLst>
                                    <p:animEffect transition="out" filter="fade">
                                      <p:cBhvr>
                                        <p:cTn id="34" dur="500" tmFilter="0, 0; .2, .5; .8, .5; 1, 0"/>
                                        <p:tgtEl>
                                          <p:spTgt spid="42"/>
                                        </p:tgtEl>
                                      </p:cBhvr>
                                    </p:animEffect>
                                    <p:animScale>
                                      <p:cBhvr>
                                        <p:cTn id="35" dur="250" autoRev="1" fill="hold"/>
                                        <p:tgtEl>
                                          <p:spTgt spid="42"/>
                                        </p:tgtEl>
                                      </p:cBhvr>
                                      <p:by x="105000" y="105000"/>
                                    </p:animScale>
                                  </p:childTnLst>
                                </p:cTn>
                              </p:par>
                              <p:par>
                                <p:cTn id="36" presetID="25" presetClass="emph" presetSubtype="0" fill="hold" nodeType="withEffect">
                                  <p:stCondLst>
                                    <p:cond delay="0"/>
                                  </p:stCondLst>
                                  <p:childTnLst>
                                    <p:animClr clrSpc="hsl" dir="cw">
                                      <p:cBhvr override="childStyle">
                                        <p:cTn id="37" dur="500" fill="hold"/>
                                        <p:tgtEl>
                                          <p:spTgt spid="13"/>
                                        </p:tgtEl>
                                        <p:attrNameLst>
                                          <p:attrName>style.color</p:attrName>
                                        </p:attrNameLst>
                                      </p:cBhvr>
                                      <p:by>
                                        <p:hsl h="0" s="-70588" l="0"/>
                                      </p:by>
                                    </p:animClr>
                                    <p:animClr clrSpc="hsl" dir="cw">
                                      <p:cBhvr>
                                        <p:cTn id="38" dur="500" fill="hold"/>
                                        <p:tgtEl>
                                          <p:spTgt spid="13"/>
                                        </p:tgtEl>
                                        <p:attrNameLst>
                                          <p:attrName>fillcolor</p:attrName>
                                        </p:attrNameLst>
                                      </p:cBhvr>
                                      <p:by>
                                        <p:hsl h="0" s="-70588" l="0"/>
                                      </p:by>
                                    </p:animClr>
                                    <p:animClr clrSpc="hsl" dir="cw">
                                      <p:cBhvr>
                                        <p:cTn id="39" dur="500" fill="hold"/>
                                        <p:tgtEl>
                                          <p:spTgt spid="13"/>
                                        </p:tgtEl>
                                        <p:attrNameLst>
                                          <p:attrName>stroke.color</p:attrName>
                                        </p:attrNameLst>
                                      </p:cBhvr>
                                      <p:by>
                                        <p:hsl h="0" s="-70588" l="0"/>
                                      </p:by>
                                    </p:animClr>
                                    <p:set>
                                      <p:cBhvr>
                                        <p:cTn id="40" dur="500" fill="hold"/>
                                        <p:tgtEl>
                                          <p:spTgt spid="13"/>
                                        </p:tgtEl>
                                        <p:attrNameLst>
                                          <p:attrName>fill.type</p:attrName>
                                        </p:attrNameLst>
                                      </p:cBhvr>
                                      <p:to>
                                        <p:strVal val="solid"/>
                                      </p:to>
                                    </p:set>
                                  </p:childTnLst>
                                </p:cTn>
                              </p:par>
                              <p:par>
                                <p:cTn id="41" presetID="25" presetClass="emph" presetSubtype="0" fill="hold" nodeType="withEffect">
                                  <p:stCondLst>
                                    <p:cond delay="0"/>
                                  </p:stCondLst>
                                  <p:childTnLst>
                                    <p:animClr clrSpc="hsl" dir="cw">
                                      <p:cBhvr override="childStyle">
                                        <p:cTn id="42" dur="500" fill="hold"/>
                                        <p:tgtEl>
                                          <p:spTgt spid="15"/>
                                        </p:tgtEl>
                                        <p:attrNameLst>
                                          <p:attrName>style.color</p:attrName>
                                        </p:attrNameLst>
                                      </p:cBhvr>
                                      <p:by>
                                        <p:hsl h="0" s="-70588" l="0"/>
                                      </p:by>
                                    </p:animClr>
                                    <p:animClr clrSpc="hsl" dir="cw">
                                      <p:cBhvr>
                                        <p:cTn id="43" dur="500" fill="hold"/>
                                        <p:tgtEl>
                                          <p:spTgt spid="15"/>
                                        </p:tgtEl>
                                        <p:attrNameLst>
                                          <p:attrName>fillcolor</p:attrName>
                                        </p:attrNameLst>
                                      </p:cBhvr>
                                      <p:by>
                                        <p:hsl h="0" s="-70588" l="0"/>
                                      </p:by>
                                    </p:animClr>
                                    <p:animClr clrSpc="hsl" dir="cw">
                                      <p:cBhvr>
                                        <p:cTn id="44" dur="500" fill="hold"/>
                                        <p:tgtEl>
                                          <p:spTgt spid="15"/>
                                        </p:tgtEl>
                                        <p:attrNameLst>
                                          <p:attrName>stroke.color</p:attrName>
                                        </p:attrNameLst>
                                      </p:cBhvr>
                                      <p:by>
                                        <p:hsl h="0" s="-70588" l="0"/>
                                      </p:by>
                                    </p:animClr>
                                    <p:set>
                                      <p:cBhvr>
                                        <p:cTn id="45" dur="500" fill="hold"/>
                                        <p:tgtEl>
                                          <p:spTgt spid="15"/>
                                        </p:tgtEl>
                                        <p:attrNameLst>
                                          <p:attrName>fill.type</p:attrName>
                                        </p:attrNameLst>
                                      </p:cBhvr>
                                      <p:to>
                                        <p:strVal val="solid"/>
                                      </p:to>
                                    </p:set>
                                  </p:childTnLst>
                                </p:cTn>
                              </p:par>
                              <p:par>
                                <p:cTn id="46" presetID="25" presetClass="emph" presetSubtype="0" fill="hold" nodeType="withEffect">
                                  <p:stCondLst>
                                    <p:cond delay="0"/>
                                  </p:stCondLst>
                                  <p:childTnLst>
                                    <p:animClr clrSpc="hsl" dir="cw">
                                      <p:cBhvr override="childStyle">
                                        <p:cTn id="47" dur="500" fill="hold"/>
                                        <p:tgtEl>
                                          <p:spTgt spid="20"/>
                                        </p:tgtEl>
                                        <p:attrNameLst>
                                          <p:attrName>style.color</p:attrName>
                                        </p:attrNameLst>
                                      </p:cBhvr>
                                      <p:by>
                                        <p:hsl h="0" s="-70588" l="0"/>
                                      </p:by>
                                    </p:animClr>
                                    <p:animClr clrSpc="hsl" dir="cw">
                                      <p:cBhvr>
                                        <p:cTn id="48" dur="500" fill="hold"/>
                                        <p:tgtEl>
                                          <p:spTgt spid="20"/>
                                        </p:tgtEl>
                                        <p:attrNameLst>
                                          <p:attrName>fillcolor</p:attrName>
                                        </p:attrNameLst>
                                      </p:cBhvr>
                                      <p:by>
                                        <p:hsl h="0" s="-70588" l="0"/>
                                      </p:by>
                                    </p:animClr>
                                    <p:animClr clrSpc="hsl" dir="cw">
                                      <p:cBhvr>
                                        <p:cTn id="49" dur="500" fill="hold"/>
                                        <p:tgtEl>
                                          <p:spTgt spid="20"/>
                                        </p:tgtEl>
                                        <p:attrNameLst>
                                          <p:attrName>stroke.color</p:attrName>
                                        </p:attrNameLst>
                                      </p:cBhvr>
                                      <p:by>
                                        <p:hsl h="0" s="-70588" l="0"/>
                                      </p:by>
                                    </p:animClr>
                                    <p:set>
                                      <p:cBhvr>
                                        <p:cTn id="50"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2" grpId="0" animBg="1"/>
      <p:bldP spid="42" grpId="1"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1547661" y="1124744"/>
          <a:ext cx="7345513" cy="5112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251520" y="139526"/>
            <a:ext cx="684076" cy="598958"/>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66513" y="188640"/>
            <a:ext cx="2083302" cy="549844"/>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REFLECTION</a:t>
            </a:r>
            <a:endParaRPr lang="en-US" sz="2000" dirty="0">
              <a:latin typeface="Verdana" panose="020B0604030504040204" pitchFamily="34" charset="0"/>
              <a:ea typeface="Verdana" panose="020B0604030504040204" pitchFamily="34" charset="0"/>
            </a:endParaRPr>
          </a:p>
        </p:txBody>
      </p:sp>
      <p:sp>
        <p:nvSpPr>
          <p:cNvPr id="14"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
        <p:nvSpPr>
          <p:cNvPr id="16" name="Rectangle 15"/>
          <p:cNvSpPr/>
          <p:nvPr/>
        </p:nvSpPr>
        <p:spPr>
          <a:xfrm>
            <a:off x="202414" y="2927722"/>
            <a:ext cx="1345248" cy="564816"/>
          </a:xfrm>
          <a:prstGeom prst="rect">
            <a:avLst/>
          </a:prstGeom>
          <a:solidFill>
            <a:srgbClr val="BDC1CC"/>
          </a:solidFill>
          <a:ln>
            <a:solidFill>
              <a:srgbClr val="BDC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smtClean="0">
                <a:solidFill>
                  <a:sysClr val="windowText" lastClr="000000"/>
                </a:solidFill>
                <a:latin typeface="Verdana" panose="020B0604030504040204" pitchFamily="34" charset="0"/>
                <a:ea typeface="Verdana" panose="020B0604030504040204" pitchFamily="34" charset="0"/>
              </a:rPr>
              <a:t>Aim</a:t>
            </a:r>
            <a:endParaRPr lang="en-US" sz="1600" dirty="0">
              <a:solidFill>
                <a:sysClr val="windowText" lastClr="000000"/>
              </a:solidFill>
              <a:latin typeface="Verdana" panose="020B0604030504040204" pitchFamily="34" charset="0"/>
              <a:ea typeface="Verdana" panose="020B0604030504040204" pitchFamily="34" charset="0"/>
            </a:endParaRPr>
          </a:p>
        </p:txBody>
      </p:sp>
      <p:sp>
        <p:nvSpPr>
          <p:cNvPr id="17" name="Rectangle 16"/>
          <p:cNvSpPr/>
          <p:nvPr/>
        </p:nvSpPr>
        <p:spPr>
          <a:xfrm>
            <a:off x="202413" y="4716272"/>
            <a:ext cx="1345250" cy="564816"/>
          </a:xfrm>
          <a:prstGeom prst="rect">
            <a:avLst/>
          </a:prstGeom>
          <a:solidFill>
            <a:srgbClr val="BDC1CC"/>
          </a:solidFill>
          <a:ln>
            <a:solidFill>
              <a:srgbClr val="BDC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ysClr val="windowText" lastClr="000000"/>
                </a:solidFill>
                <a:latin typeface="Verdana" panose="020B0604030504040204" pitchFamily="34" charset="0"/>
                <a:ea typeface="Verdana" panose="020B0604030504040204" pitchFamily="34" charset="0"/>
              </a:rPr>
              <a:t>Research procedure</a:t>
            </a:r>
            <a:endParaRPr lang="en-US" sz="1600" dirty="0">
              <a:solidFill>
                <a:sysClr val="windowText" lastClr="000000"/>
              </a:solidFill>
              <a:latin typeface="Verdana" panose="020B0604030504040204" pitchFamily="34" charset="0"/>
              <a:ea typeface="Verdana" panose="020B0604030504040204" pitchFamily="34" charset="0"/>
            </a:endParaRPr>
          </a:p>
        </p:txBody>
      </p:sp>
      <p:sp>
        <p:nvSpPr>
          <p:cNvPr id="18" name="Rectangle 17"/>
          <p:cNvSpPr/>
          <p:nvPr/>
        </p:nvSpPr>
        <p:spPr>
          <a:xfrm>
            <a:off x="202415" y="3760049"/>
            <a:ext cx="1345249" cy="564816"/>
          </a:xfrm>
          <a:prstGeom prst="rect">
            <a:avLst/>
          </a:prstGeom>
          <a:solidFill>
            <a:srgbClr val="BDC1CC"/>
          </a:solidFill>
          <a:ln>
            <a:solidFill>
              <a:srgbClr val="BDC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ysClr val="windowText" lastClr="000000"/>
                </a:solidFill>
                <a:latin typeface="Verdana" panose="020B0604030504040204" pitchFamily="34" charset="0"/>
                <a:ea typeface="Verdana" panose="020B0604030504040204" pitchFamily="34" charset="0"/>
              </a:rPr>
              <a:t>Sample </a:t>
            </a:r>
            <a:r>
              <a:rPr lang="nl-BE" sz="1600" dirty="0" err="1" smtClean="0">
                <a:solidFill>
                  <a:sysClr val="windowText" lastClr="000000"/>
                </a:solidFill>
                <a:latin typeface="Verdana" panose="020B0604030504040204" pitchFamily="34" charset="0"/>
                <a:ea typeface="Verdana" panose="020B0604030504040204" pitchFamily="34" charset="0"/>
              </a:rPr>
              <a:t>size</a:t>
            </a:r>
            <a:endParaRPr lang="en-US" sz="1600" dirty="0">
              <a:solidFill>
                <a:sysClr val="windowText" lastClr="000000"/>
              </a:solidFill>
              <a:latin typeface="Verdana" panose="020B0604030504040204" pitchFamily="34" charset="0"/>
              <a:ea typeface="Verdana" panose="020B0604030504040204" pitchFamily="34"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6216" y="1772816"/>
            <a:ext cx="864096" cy="864096"/>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987" y="260681"/>
            <a:ext cx="293142" cy="405761"/>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9832" y="1602183"/>
            <a:ext cx="1122875" cy="1122875"/>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083" y="0"/>
            <a:ext cx="9169793" cy="7101407"/>
          </a:xfrm>
          <a:prstGeom prst="rect">
            <a:avLst/>
          </a:prstGeom>
        </p:spPr>
      </p:pic>
      <p:sp>
        <p:nvSpPr>
          <p:cNvPr id="20" name="Rounded Rectangle 19"/>
          <p:cNvSpPr/>
          <p:nvPr/>
        </p:nvSpPr>
        <p:spPr>
          <a:xfrm>
            <a:off x="251520" y="2844097"/>
            <a:ext cx="8640960" cy="1004098"/>
          </a:xfrm>
          <a:prstGeom prst="round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1600" dirty="0" smtClean="0">
                <a:latin typeface="Verdana" panose="020B0604030504040204" pitchFamily="34" charset="0"/>
                <a:ea typeface="Verdana" panose="020B0604030504040204" pitchFamily="34" charset="0"/>
              </a:rPr>
              <a:t>A storyboard </a:t>
            </a:r>
            <a:r>
              <a:rPr lang="en-US" sz="1600" dirty="0">
                <a:latin typeface="Verdana" panose="020B0604030504040204" pitchFamily="34" charset="0"/>
                <a:ea typeface="Verdana" panose="020B0604030504040204" pitchFamily="34" charset="0"/>
              </a:rPr>
              <a:t>shows how a service develops over </a:t>
            </a:r>
            <a:r>
              <a:rPr lang="en-US" sz="1600" dirty="0" smtClean="0">
                <a:latin typeface="Verdana" panose="020B0604030504040204" pitchFamily="34" charset="0"/>
                <a:ea typeface="Verdana" panose="020B0604030504040204" pitchFamily="34" charset="0"/>
              </a:rPr>
              <a:t>time.</a:t>
            </a:r>
          </a:p>
          <a:p>
            <a:pPr lvl="2"/>
            <a:r>
              <a:rPr lang="en-US" sz="1600" dirty="0" smtClean="0">
                <a:latin typeface="Verdana" panose="020B0604030504040204" pitchFamily="34" charset="0"/>
                <a:ea typeface="Verdana" panose="020B0604030504040204" pitchFamily="34" charset="0"/>
              </a:rPr>
              <a:t>It consists </a:t>
            </a:r>
            <a:r>
              <a:rPr lang="en-US" sz="1600" dirty="0">
                <a:latin typeface="Verdana" panose="020B0604030504040204" pitchFamily="34" charset="0"/>
                <a:ea typeface="Verdana" panose="020B0604030504040204" pitchFamily="34" charset="0"/>
              </a:rPr>
              <a:t>of graphical representations such as drawings, images or pictures and can be complemented by a </a:t>
            </a:r>
            <a:r>
              <a:rPr lang="en-US" sz="1600" dirty="0" smtClean="0">
                <a:latin typeface="Verdana" panose="020B0604030504040204" pitchFamily="34" charset="0"/>
                <a:ea typeface="Verdana" panose="020B0604030504040204" pitchFamily="34" charset="0"/>
              </a:rPr>
              <a:t>narrative. </a:t>
            </a:r>
            <a:endParaRPr lang="en-US" sz="1600" dirty="0">
              <a:latin typeface="Verdana" panose="020B0604030504040204" pitchFamily="34" charset="0"/>
              <a:ea typeface="Verdana" panose="020B0604030504040204" pitchFamily="34" charset="0"/>
            </a:endParaRPr>
          </a:p>
        </p:txBody>
      </p:sp>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l="9050" t="12182" r="42913" b="53152"/>
          <a:stretch/>
        </p:blipFill>
        <p:spPr>
          <a:xfrm>
            <a:off x="3059831" y="945668"/>
            <a:ext cx="3098544" cy="1779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440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CONSLUSION</a:t>
            </a:r>
            <a:endParaRPr lang="en-US" dirty="0"/>
          </a:p>
        </p:txBody>
      </p:sp>
      <p:graphicFrame>
        <p:nvGraphicFramePr>
          <p:cNvPr id="4" name="Content Placeholder 4"/>
          <p:cNvGraphicFramePr>
            <a:graphicFrameLocks noGrp="1"/>
          </p:cNvGraphicFramePr>
          <p:nvPr>
            <p:ph idx="1"/>
            <p:extLst/>
          </p:nvPr>
        </p:nvGraphicFramePr>
        <p:xfrm>
          <a:off x="683220" y="836712"/>
          <a:ext cx="7777559" cy="50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Tree>
    <p:extLst>
      <p:ext uri="{BB962C8B-B14F-4D97-AF65-F5344CB8AC3E}">
        <p14:creationId xmlns:p14="http://schemas.microsoft.com/office/powerpoint/2010/main" val="2724753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or suggestions?</a:t>
            </a:r>
            <a:endParaRPr lang="en-US" dirty="0"/>
          </a:p>
        </p:txBody>
      </p:sp>
      <p:sp>
        <p:nvSpPr>
          <p:cNvPr id="3" name="Subtitle 2"/>
          <p:cNvSpPr>
            <a:spLocks noGrp="1"/>
          </p:cNvSpPr>
          <p:nvPr>
            <p:ph type="subTitle" idx="1"/>
          </p:nvPr>
        </p:nvSpPr>
        <p:spPr/>
        <p:txBody>
          <a:bodyPr/>
          <a:lstStyle/>
          <a:p>
            <a:r>
              <a:rPr lang="en-US" dirty="0" smtClean="0"/>
              <a:t>eline.hottat@uhasselt.be</a:t>
            </a:r>
            <a:endParaRPr lang="en-US" dirty="0"/>
          </a:p>
        </p:txBody>
      </p:sp>
    </p:spTree>
    <p:extLst>
      <p:ext uri="{BB962C8B-B14F-4D97-AF65-F5344CB8AC3E}">
        <p14:creationId xmlns:p14="http://schemas.microsoft.com/office/powerpoint/2010/main" val="395396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INTRODUCTION</a:t>
            </a:r>
            <a:endParaRPr lang="en-US" dirty="0"/>
          </a:p>
        </p:txBody>
      </p:sp>
      <p:sp>
        <p:nvSpPr>
          <p:cNvPr id="3" name="Content Placeholder 2"/>
          <p:cNvSpPr>
            <a:spLocks noGrp="1"/>
          </p:cNvSpPr>
          <p:nvPr>
            <p:ph idx="1"/>
          </p:nvPr>
        </p:nvSpPr>
        <p:spPr/>
        <p:txBody>
          <a:bodyPr/>
          <a:lstStyle/>
          <a:p>
            <a:endParaRPr lang="nl-BE" sz="2000" dirty="0" smtClean="0"/>
          </a:p>
        </p:txBody>
      </p:sp>
      <p:graphicFrame>
        <p:nvGraphicFramePr>
          <p:cNvPr id="4" name="Content Placeholder 8"/>
          <p:cNvGraphicFramePr>
            <a:graphicFrameLocks/>
          </p:cNvGraphicFramePr>
          <p:nvPr>
            <p:extLst/>
          </p:nvPr>
        </p:nvGraphicFramePr>
        <p:xfrm>
          <a:off x="251520" y="836712"/>
          <a:ext cx="8640960" cy="513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Tree>
    <p:extLst>
      <p:ext uri="{BB962C8B-B14F-4D97-AF65-F5344CB8AC3E}">
        <p14:creationId xmlns:p14="http://schemas.microsoft.com/office/powerpoint/2010/main" val="1157973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THEORETICAL BACKGROUND</a:t>
            </a:r>
            <a:endParaRPr lang="en-US" dirty="0"/>
          </a:p>
        </p:txBody>
      </p:sp>
      <p:sp>
        <p:nvSpPr>
          <p:cNvPr id="3" name="Content Placeholder 2"/>
          <p:cNvSpPr>
            <a:spLocks noGrp="1"/>
          </p:cNvSpPr>
          <p:nvPr>
            <p:ph idx="1"/>
          </p:nvPr>
        </p:nvSpPr>
        <p:spPr/>
        <p:txBody>
          <a:bodyPr/>
          <a:lstStyle/>
          <a:p>
            <a:r>
              <a:rPr lang="en-US" sz="2000" dirty="0" smtClean="0"/>
              <a:t>Increasing role of technology </a:t>
            </a:r>
            <a:r>
              <a:rPr lang="en-US" sz="2000" dirty="0"/>
              <a:t>is mainly due to </a:t>
            </a:r>
            <a:r>
              <a:rPr lang="en-US" sz="2000" dirty="0" smtClean="0"/>
              <a:t>its </a:t>
            </a:r>
            <a:r>
              <a:rPr lang="en-US" sz="2000" dirty="0"/>
              <a:t>rising </a:t>
            </a:r>
            <a:r>
              <a:rPr lang="en-US" sz="2000" dirty="0" smtClean="0"/>
              <a:t>possibilities</a:t>
            </a:r>
          </a:p>
          <a:p>
            <a:endParaRPr lang="en-US" sz="2000" dirty="0" smtClean="0"/>
          </a:p>
          <a:p>
            <a:r>
              <a:rPr lang="en-US" sz="2000" dirty="0"/>
              <a:t>Although automating service interactions can be technically and economically </a:t>
            </a:r>
            <a:r>
              <a:rPr lang="en-US" sz="2000" dirty="0" smtClean="0"/>
              <a:t>feasible, </a:t>
            </a:r>
            <a:r>
              <a:rPr lang="en-US" sz="2000" dirty="0"/>
              <a:t>it should also be feasible from a </a:t>
            </a:r>
            <a:r>
              <a:rPr lang="en-US" sz="2000" b="1" dirty="0"/>
              <a:t>customer </a:t>
            </a:r>
            <a:r>
              <a:rPr lang="en-US" sz="2000" b="1" dirty="0" smtClean="0"/>
              <a:t>perspective</a:t>
            </a:r>
            <a:endParaRPr lang="en-US" sz="2000" dirty="0"/>
          </a:p>
          <a:p>
            <a:pPr lvl="1"/>
            <a:r>
              <a:rPr lang="en-US" sz="1600" dirty="0"/>
              <a:t>Prior research </a:t>
            </a:r>
            <a:r>
              <a:rPr lang="en-US" sz="1200" dirty="0" smtClean="0"/>
              <a:t>(e.g. </a:t>
            </a:r>
            <a:r>
              <a:rPr lang="en-US" sz="1200" dirty="0" err="1" smtClean="0"/>
              <a:t>Gremler</a:t>
            </a:r>
            <a:r>
              <a:rPr lang="en-US" sz="1200" dirty="0" smtClean="0"/>
              <a:t> </a:t>
            </a:r>
            <a:r>
              <a:rPr lang="en-US" sz="1200" dirty="0"/>
              <a:t>&amp; </a:t>
            </a:r>
            <a:r>
              <a:rPr lang="en-US" sz="1200" dirty="0" err="1"/>
              <a:t>Gwinner</a:t>
            </a:r>
            <a:r>
              <a:rPr lang="en-US" sz="1200" dirty="0"/>
              <a:t> 2008) </a:t>
            </a:r>
            <a:r>
              <a:rPr lang="en-US" sz="1600" dirty="0"/>
              <a:t>indicates that the behaviors of frontline service employees have a significant impact on customers’ experiences which affects their satisfaction, loyalty, and </a:t>
            </a:r>
            <a:r>
              <a:rPr lang="en-US" sz="1600" dirty="0" smtClean="0"/>
              <a:t>word-of-mouth </a:t>
            </a:r>
          </a:p>
          <a:p>
            <a:pPr lvl="1"/>
            <a:r>
              <a:rPr lang="en-US" sz="1600" dirty="0" smtClean="0"/>
              <a:t>Hence</a:t>
            </a:r>
            <a:r>
              <a:rPr lang="en-US" sz="1600" dirty="0"/>
              <a:t>, the automation of these behaviors has a profound effect on the customer experience and its outcomes </a:t>
            </a:r>
            <a:r>
              <a:rPr lang="en-US" sz="1200" dirty="0"/>
              <a:t>(Van </a:t>
            </a:r>
            <a:r>
              <a:rPr lang="en-US" sz="1200" dirty="0" err="1"/>
              <a:t>Doorn</a:t>
            </a:r>
            <a:r>
              <a:rPr lang="en-US" sz="1200" dirty="0"/>
              <a:t> et al. 2017</a:t>
            </a:r>
            <a:r>
              <a:rPr lang="en-US" sz="1200" dirty="0" smtClean="0"/>
              <a:t>) </a:t>
            </a:r>
            <a:endParaRPr lang="en-US" sz="1200"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429454"/>
            <a:ext cx="2543175" cy="1687357"/>
          </a:xfrm>
          <a:prstGeom prst="rect">
            <a:avLst/>
          </a:prstGeom>
        </p:spPr>
      </p:pic>
      <p:sp>
        <p:nvSpPr>
          <p:cNvPr id="6"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Tree>
    <p:extLst>
      <p:ext uri="{BB962C8B-B14F-4D97-AF65-F5344CB8AC3E}">
        <p14:creationId xmlns:p14="http://schemas.microsoft.com/office/powerpoint/2010/main" val="1608434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THEORETICAL BACKGROUND</a:t>
            </a:r>
            <a:endParaRPr lang="en-GB" dirty="0"/>
          </a:p>
        </p:txBody>
      </p:sp>
      <p:sp>
        <p:nvSpPr>
          <p:cNvPr id="3" name="Content Placeholder 2"/>
          <p:cNvSpPr>
            <a:spLocks noGrp="1"/>
          </p:cNvSpPr>
          <p:nvPr>
            <p:ph idx="1"/>
          </p:nvPr>
        </p:nvSpPr>
        <p:spPr/>
        <p:txBody>
          <a:bodyPr/>
          <a:lstStyle/>
          <a:p>
            <a:r>
              <a:rPr lang="en-US" sz="2000" dirty="0"/>
              <a:t>Prior studies provide preliminary insights into the impact of replacing touch </a:t>
            </a:r>
            <a:r>
              <a:rPr lang="en-US" sz="2000" dirty="0" smtClean="0"/>
              <a:t>by </a:t>
            </a:r>
            <a:r>
              <a:rPr lang="en-US" sz="2000" dirty="0"/>
              <a:t>tech </a:t>
            </a:r>
            <a:r>
              <a:rPr lang="en-US" sz="2000" dirty="0" smtClean="0"/>
              <a:t>on the customer experience:</a:t>
            </a:r>
            <a:endParaRPr lang="en-US" sz="2400" dirty="0" smtClean="0"/>
          </a:p>
          <a:p>
            <a:pPr marL="0" indent="0">
              <a:buNone/>
            </a:pPr>
            <a:endParaRPr lang="en-US" dirty="0" smtClean="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59026137"/>
              </p:ext>
            </p:extLst>
          </p:nvPr>
        </p:nvGraphicFramePr>
        <p:xfrm>
          <a:off x="287524" y="1772816"/>
          <a:ext cx="8568952" cy="4083928"/>
        </p:xfrm>
        <a:graphic>
          <a:graphicData uri="http://schemas.openxmlformats.org/drawingml/2006/table">
            <a:tbl>
              <a:tblPr firstRow="1" bandRow="1">
                <a:tableStyleId>{BC89EF96-8CEA-46FF-86C4-4CE0E7609802}</a:tableStyleId>
              </a:tblPr>
              <a:tblGrid>
                <a:gridCol w="2880320">
                  <a:extLst>
                    <a:ext uri="{9D8B030D-6E8A-4147-A177-3AD203B41FA5}">
                      <a16:colId xmlns:a16="http://schemas.microsoft.com/office/drawing/2014/main" val="524015360"/>
                    </a:ext>
                  </a:extLst>
                </a:gridCol>
                <a:gridCol w="5688632">
                  <a:extLst>
                    <a:ext uri="{9D8B030D-6E8A-4147-A177-3AD203B41FA5}">
                      <a16:colId xmlns:a16="http://schemas.microsoft.com/office/drawing/2014/main" val="3825044723"/>
                    </a:ext>
                  </a:extLst>
                </a:gridCol>
              </a:tblGrid>
              <a:tr h="792088">
                <a:tc>
                  <a:txBody>
                    <a:bodyPr/>
                    <a:lstStyle/>
                    <a:p>
                      <a:r>
                        <a:rPr lang="en-US" sz="1600" b="0" kern="1200" dirty="0" err="1" smtClean="0">
                          <a:solidFill>
                            <a:srgbClr val="474746"/>
                          </a:solidFill>
                          <a:latin typeface="Verdana" pitchFamily="34" charset="0"/>
                          <a:ea typeface="Verdana" pitchFamily="34" charset="0"/>
                          <a:cs typeface="Verdana" pitchFamily="34" charset="0"/>
                        </a:rPr>
                        <a:t>Meuter</a:t>
                      </a:r>
                      <a:r>
                        <a:rPr lang="en-US" sz="1600" b="0" kern="1200" dirty="0" smtClean="0">
                          <a:solidFill>
                            <a:srgbClr val="474746"/>
                          </a:solidFill>
                          <a:latin typeface="Verdana" pitchFamily="34" charset="0"/>
                          <a:ea typeface="Verdana" pitchFamily="34" charset="0"/>
                          <a:cs typeface="Verdana" pitchFamily="34" charset="0"/>
                        </a:rPr>
                        <a:t> et al. (2005) and Scherer et al. (2015) </a:t>
                      </a:r>
                      <a:endParaRPr lang="en-GB" sz="1600" b="0" kern="1200" dirty="0">
                        <a:solidFill>
                          <a:srgbClr val="474746"/>
                        </a:solidFill>
                        <a:latin typeface="Verdana" pitchFamily="34" charset="0"/>
                        <a:ea typeface="Verdana" pitchFamily="34" charset="0"/>
                        <a:cs typeface="Verdana" pitchFamily="34" charset="0"/>
                      </a:endParaRPr>
                    </a:p>
                  </a:txBody>
                  <a:tcPr>
                    <a:lnB w="6350" cap="flat" cmpd="sng" algn="ctr">
                      <a:solidFill>
                        <a:srgbClr val="0070C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474746"/>
                          </a:solidFill>
                          <a:latin typeface="Verdana" pitchFamily="34" charset="0"/>
                          <a:ea typeface="Verdana" pitchFamily="34" charset="0"/>
                          <a:cs typeface="Verdana" pitchFamily="34" charset="0"/>
                        </a:rPr>
                        <a:t>technologies can </a:t>
                      </a:r>
                      <a:r>
                        <a:rPr lang="en-US" sz="1600" b="1" kern="1200" dirty="0" smtClean="0">
                          <a:solidFill>
                            <a:srgbClr val="474746"/>
                          </a:solidFill>
                          <a:latin typeface="Verdana" pitchFamily="34" charset="0"/>
                          <a:ea typeface="Verdana" pitchFamily="34" charset="0"/>
                          <a:cs typeface="Verdana" pitchFamily="34" charset="0"/>
                        </a:rPr>
                        <a:t>enhance</a:t>
                      </a:r>
                      <a:r>
                        <a:rPr lang="en-US" sz="1600" b="0" kern="1200" dirty="0" smtClean="0">
                          <a:solidFill>
                            <a:srgbClr val="474746"/>
                          </a:solidFill>
                          <a:latin typeface="Verdana" pitchFamily="34" charset="0"/>
                          <a:ea typeface="Verdana" pitchFamily="34" charset="0"/>
                          <a:cs typeface="Verdana" pitchFamily="34" charset="0"/>
                        </a:rPr>
                        <a:t> the customer experience by providing benefits (e.g. more control).</a:t>
                      </a:r>
                    </a:p>
                  </a:txBody>
                  <a:tcPr>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59582745"/>
                  </a:ext>
                </a:extLst>
              </a:tr>
              <a:tr h="800465">
                <a:tc>
                  <a:txBody>
                    <a:bodyPr/>
                    <a:lstStyle/>
                    <a:p>
                      <a:r>
                        <a:rPr lang="en-US" sz="1600" b="0" kern="1200" dirty="0" err="1" smtClean="0">
                          <a:solidFill>
                            <a:srgbClr val="474746"/>
                          </a:solidFill>
                          <a:latin typeface="Verdana" pitchFamily="34" charset="0"/>
                          <a:ea typeface="Verdana" pitchFamily="34" charset="0"/>
                          <a:cs typeface="Verdana" pitchFamily="34" charset="0"/>
                        </a:rPr>
                        <a:t>Caic</a:t>
                      </a:r>
                      <a:r>
                        <a:rPr lang="en-US" sz="1600" b="0" kern="1200" dirty="0" smtClean="0">
                          <a:solidFill>
                            <a:srgbClr val="474746"/>
                          </a:solidFill>
                          <a:latin typeface="Verdana" pitchFamily="34" charset="0"/>
                          <a:ea typeface="Verdana" pitchFamily="34" charset="0"/>
                          <a:cs typeface="Verdana" pitchFamily="34" charset="0"/>
                        </a:rPr>
                        <a:t> et al. (2018) </a:t>
                      </a:r>
                      <a:endParaRPr lang="en-GB" sz="1600" b="0" kern="1200" dirty="0">
                        <a:solidFill>
                          <a:srgbClr val="474746"/>
                        </a:solidFill>
                        <a:latin typeface="Verdana" pitchFamily="34" charset="0"/>
                        <a:ea typeface="Verdana" pitchFamily="34" charset="0"/>
                        <a:cs typeface="Verdana" pitchFamily="34" charset="0"/>
                      </a:endParaRPr>
                    </a:p>
                  </a:txBody>
                  <a:tcPr>
                    <a:lnT w="6350" cap="flat" cmpd="sng" algn="ctr">
                      <a:solidFill>
                        <a:srgbClr val="0070C0"/>
                      </a:solidFill>
                      <a:prstDash val="solid"/>
                      <a:round/>
                      <a:headEnd type="none" w="med" len="med"/>
                      <a:tailEnd type="none" w="med" len="med"/>
                    </a:lnT>
                    <a:solidFill>
                      <a:srgbClr val="002060">
                        <a:alpha val="20000"/>
                      </a:srgb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474746"/>
                          </a:solidFill>
                          <a:latin typeface="Verdana" pitchFamily="34" charset="0"/>
                          <a:ea typeface="Verdana" pitchFamily="34" charset="0"/>
                          <a:cs typeface="Verdana" pitchFamily="34" charset="0"/>
                        </a:rPr>
                        <a:t>contrasting results </a:t>
                      </a:r>
                      <a:r>
                        <a:rPr lang="en-US" sz="1600" b="0" kern="1200" dirty="0" smtClean="0">
                          <a:solidFill>
                            <a:srgbClr val="474746"/>
                          </a:solidFill>
                          <a:latin typeface="Verdana" pitchFamily="34" charset="0"/>
                          <a:ea typeface="Verdana" pitchFamily="34" charset="0"/>
                          <a:cs typeface="Verdana" pitchFamily="34" charset="0"/>
                        </a:rPr>
                        <a:t>regarding the potential roles for service robots in value networks of elderly care </a:t>
                      </a:r>
                      <a:br>
                        <a:rPr lang="en-US" sz="1600" b="0" kern="1200" dirty="0" smtClean="0">
                          <a:solidFill>
                            <a:srgbClr val="474746"/>
                          </a:solidFill>
                          <a:latin typeface="Verdana" pitchFamily="34" charset="0"/>
                          <a:ea typeface="Verdana" pitchFamily="34" charset="0"/>
                          <a:cs typeface="Verdana" pitchFamily="34" charset="0"/>
                        </a:rPr>
                      </a:br>
                      <a:r>
                        <a:rPr lang="en-US" sz="1600" b="0" kern="1200" dirty="0" smtClean="0">
                          <a:solidFill>
                            <a:srgbClr val="474746"/>
                          </a:solidFill>
                          <a:latin typeface="Verdana" pitchFamily="34" charset="0"/>
                          <a:ea typeface="Verdana" pitchFamily="34" charset="0"/>
                          <a:cs typeface="Verdana" pitchFamily="34" charset="0"/>
                        </a:rPr>
                        <a:t>(i.e. value creation versus value destruction).</a:t>
                      </a:r>
                    </a:p>
                  </a:txBody>
                  <a:tcPr>
                    <a:lnT w="6350" cap="flat" cmpd="sng" algn="ctr">
                      <a:solidFill>
                        <a:srgbClr val="0070C0"/>
                      </a:solidFill>
                      <a:prstDash val="solid"/>
                      <a:round/>
                      <a:headEnd type="none" w="med" len="med"/>
                      <a:tailEnd type="none" w="med" len="med"/>
                    </a:lnT>
                    <a:solidFill>
                      <a:srgbClr val="002060">
                        <a:alpha val="20000"/>
                      </a:srgbClr>
                    </a:solidFill>
                  </a:tcPr>
                </a:tc>
                <a:extLst>
                  <a:ext uri="{0D108BD9-81ED-4DB2-BD59-A6C34878D82A}">
                    <a16:rowId xmlns:a16="http://schemas.microsoft.com/office/drawing/2014/main" val="3178875685"/>
                  </a:ext>
                </a:extLst>
              </a:tr>
              <a:tr h="800465">
                <a:tc>
                  <a:txBody>
                    <a:bodyPr/>
                    <a:lstStyle/>
                    <a:p>
                      <a:r>
                        <a:rPr lang="en-US" sz="1600" b="0" kern="1200" dirty="0" smtClean="0">
                          <a:solidFill>
                            <a:srgbClr val="474746"/>
                          </a:solidFill>
                          <a:latin typeface="Verdana" pitchFamily="34" charset="0"/>
                          <a:ea typeface="Verdana" pitchFamily="34" charset="0"/>
                          <a:cs typeface="Verdana" pitchFamily="34" charset="0"/>
                        </a:rPr>
                        <a:t>Mende et al. (2017) </a:t>
                      </a:r>
                      <a:endParaRPr lang="en-GB" sz="1600" b="0" kern="1200" dirty="0">
                        <a:solidFill>
                          <a:srgbClr val="474746"/>
                        </a:solidFill>
                        <a:latin typeface="Verdana" pitchFamily="34" charset="0"/>
                        <a:ea typeface="Verdana" pitchFamily="34" charset="0"/>
                        <a:cs typeface="Verdana"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474746"/>
                          </a:solidFill>
                          <a:latin typeface="Verdana" pitchFamily="34" charset="0"/>
                          <a:ea typeface="Verdana" pitchFamily="34" charset="0"/>
                          <a:cs typeface="Verdana" pitchFamily="34" charset="0"/>
                        </a:rPr>
                        <a:t>customers report an </a:t>
                      </a:r>
                      <a:r>
                        <a:rPr lang="en-US" sz="1600" b="1" kern="1200" dirty="0" smtClean="0">
                          <a:solidFill>
                            <a:srgbClr val="474746"/>
                          </a:solidFill>
                          <a:latin typeface="Verdana" pitchFamily="34" charset="0"/>
                          <a:ea typeface="Verdana" pitchFamily="34" charset="0"/>
                          <a:cs typeface="Verdana" pitchFamily="34" charset="0"/>
                        </a:rPr>
                        <a:t>inferior</a:t>
                      </a:r>
                      <a:r>
                        <a:rPr lang="en-US" sz="1600" b="0" kern="1200" dirty="0" smtClean="0">
                          <a:solidFill>
                            <a:srgbClr val="474746"/>
                          </a:solidFill>
                          <a:latin typeface="Verdana" pitchFamily="34" charset="0"/>
                          <a:ea typeface="Verdana" pitchFamily="34" charset="0"/>
                          <a:cs typeface="Verdana" pitchFamily="34" charset="0"/>
                        </a:rPr>
                        <a:t> customer experience when their food is served by a robot versus a human waiter.</a:t>
                      </a:r>
                      <a:endParaRPr lang="en-GB" sz="1600" b="0" kern="1200" dirty="0" smtClean="0">
                        <a:solidFill>
                          <a:srgbClr val="474746"/>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3747098947"/>
                  </a:ext>
                </a:extLst>
              </a:tr>
              <a:tr h="800465">
                <a:tc>
                  <a:txBody>
                    <a:bodyPr/>
                    <a:lstStyle/>
                    <a:p>
                      <a:r>
                        <a:rPr lang="en-US" sz="1600" b="0" kern="1200" dirty="0" err="1" smtClean="0">
                          <a:solidFill>
                            <a:srgbClr val="474746"/>
                          </a:solidFill>
                          <a:latin typeface="Verdana" pitchFamily="34" charset="0"/>
                          <a:ea typeface="Verdana" pitchFamily="34" charset="0"/>
                          <a:cs typeface="Verdana" pitchFamily="34" charset="0"/>
                        </a:rPr>
                        <a:t>Reinders</a:t>
                      </a:r>
                      <a:r>
                        <a:rPr lang="en-US" sz="1600" b="0" kern="1200" dirty="0" smtClean="0">
                          <a:solidFill>
                            <a:srgbClr val="474746"/>
                          </a:solidFill>
                          <a:latin typeface="Verdana" pitchFamily="34" charset="0"/>
                          <a:ea typeface="Verdana" pitchFamily="34" charset="0"/>
                          <a:cs typeface="Verdana" pitchFamily="34" charset="0"/>
                        </a:rPr>
                        <a:t> et al. (2008) </a:t>
                      </a:r>
                      <a:endParaRPr lang="en-GB" sz="1600" b="0" kern="1200" dirty="0">
                        <a:solidFill>
                          <a:srgbClr val="474746"/>
                        </a:solidFill>
                        <a:latin typeface="Verdana" pitchFamily="34" charset="0"/>
                        <a:ea typeface="Verdana" pitchFamily="34" charset="0"/>
                        <a:cs typeface="Verdana" pitchFamily="34" charset="0"/>
                      </a:endParaRPr>
                    </a:p>
                  </a:txBody>
                  <a:tcPr>
                    <a:solidFill>
                      <a:srgbClr val="002060">
                        <a:alpha val="20000"/>
                      </a:srgb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474746"/>
                          </a:solidFill>
                          <a:latin typeface="Verdana" pitchFamily="34" charset="0"/>
                          <a:ea typeface="Verdana" pitchFamily="34" charset="0"/>
                          <a:cs typeface="Verdana" pitchFamily="34" charset="0"/>
                        </a:rPr>
                        <a:t>completely replacing all human service employees by technologies has a </a:t>
                      </a:r>
                      <a:r>
                        <a:rPr lang="en-US" sz="1600" b="1" kern="1200" dirty="0" smtClean="0">
                          <a:solidFill>
                            <a:srgbClr val="474746"/>
                          </a:solidFill>
                          <a:latin typeface="Verdana" pitchFamily="34" charset="0"/>
                          <a:ea typeface="Verdana" pitchFamily="34" charset="0"/>
                          <a:cs typeface="Verdana" pitchFamily="34" charset="0"/>
                        </a:rPr>
                        <a:t>negative </a:t>
                      </a:r>
                      <a:r>
                        <a:rPr lang="en-US" sz="1600" b="0" kern="1200" dirty="0" smtClean="0">
                          <a:solidFill>
                            <a:srgbClr val="474746"/>
                          </a:solidFill>
                          <a:latin typeface="Verdana" pitchFamily="34" charset="0"/>
                          <a:ea typeface="Verdana" pitchFamily="34" charset="0"/>
                          <a:cs typeface="Verdana" pitchFamily="34" charset="0"/>
                        </a:rPr>
                        <a:t>effect on the customer experience. </a:t>
                      </a:r>
                    </a:p>
                  </a:txBody>
                  <a:tcPr>
                    <a:solidFill>
                      <a:srgbClr val="002060">
                        <a:alpha val="20000"/>
                      </a:srgbClr>
                    </a:solidFill>
                  </a:tcPr>
                </a:tc>
                <a:extLst>
                  <a:ext uri="{0D108BD9-81ED-4DB2-BD59-A6C34878D82A}">
                    <a16:rowId xmlns:a16="http://schemas.microsoft.com/office/drawing/2014/main" val="4288263668"/>
                  </a:ext>
                </a:extLst>
              </a:tr>
              <a:tr h="800465">
                <a:tc>
                  <a:txBody>
                    <a:bodyPr/>
                    <a:lstStyle/>
                    <a:p>
                      <a:r>
                        <a:rPr lang="en-GB" sz="1600" b="0" kern="1200" dirty="0" err="1" smtClean="0">
                          <a:solidFill>
                            <a:srgbClr val="474746"/>
                          </a:solidFill>
                          <a:latin typeface="Verdana" pitchFamily="34" charset="0"/>
                          <a:ea typeface="Verdana" pitchFamily="34" charset="0"/>
                          <a:cs typeface="Verdana" pitchFamily="34" charset="0"/>
                        </a:rPr>
                        <a:t>Giebelhausen</a:t>
                      </a:r>
                      <a:r>
                        <a:rPr lang="en-GB" sz="1600" b="0" kern="1200" dirty="0" smtClean="0">
                          <a:solidFill>
                            <a:srgbClr val="474746"/>
                          </a:solidFill>
                          <a:latin typeface="Verdana" pitchFamily="34" charset="0"/>
                          <a:ea typeface="Verdana" pitchFamily="34" charset="0"/>
                          <a:cs typeface="Verdana" pitchFamily="34" charset="0"/>
                        </a:rPr>
                        <a:t> et al. (2014)</a:t>
                      </a:r>
                      <a:endParaRPr lang="en-GB" sz="1600" b="0" kern="1200" dirty="0">
                        <a:solidFill>
                          <a:srgbClr val="474746"/>
                        </a:solidFill>
                        <a:latin typeface="Verdana" pitchFamily="34" charset="0"/>
                        <a:ea typeface="Verdana" pitchFamily="34" charset="0"/>
                        <a:cs typeface="Verdana" pitchFamily="34" charset="0"/>
                      </a:endParaRPr>
                    </a:p>
                  </a:txBody>
                  <a:tcPr>
                    <a:solidFill>
                      <a:schemeClr val="bg1">
                        <a:alpha val="20000"/>
                      </a:schemeClr>
                    </a:solidFill>
                  </a:tcPr>
                </a:tc>
                <a:tc>
                  <a:txBody>
                    <a:bodyPr/>
                    <a:lstStyle/>
                    <a:p>
                      <a:r>
                        <a:rPr lang="en-GB" sz="1600" b="0" kern="1200" dirty="0" smtClean="0">
                          <a:solidFill>
                            <a:srgbClr val="474746"/>
                          </a:solidFill>
                          <a:latin typeface="Verdana" pitchFamily="34" charset="0"/>
                          <a:ea typeface="Verdana" pitchFamily="34" charset="0"/>
                          <a:cs typeface="Verdana" pitchFamily="34" charset="0"/>
                        </a:rPr>
                        <a:t>customers’ reactions to technology-induced service interactions </a:t>
                      </a:r>
                      <a:r>
                        <a:rPr lang="en-GB" sz="1600" b="1" kern="1200" dirty="0" smtClean="0">
                          <a:solidFill>
                            <a:srgbClr val="474746"/>
                          </a:solidFill>
                          <a:latin typeface="Verdana" pitchFamily="34" charset="0"/>
                          <a:ea typeface="Verdana" pitchFamily="34" charset="0"/>
                          <a:cs typeface="Verdana" pitchFamily="34" charset="0"/>
                        </a:rPr>
                        <a:t>depend</a:t>
                      </a:r>
                      <a:r>
                        <a:rPr lang="en-GB" sz="1600" b="0" kern="1200" dirty="0" smtClean="0">
                          <a:solidFill>
                            <a:srgbClr val="474746"/>
                          </a:solidFill>
                          <a:latin typeface="Verdana" pitchFamily="34" charset="0"/>
                          <a:ea typeface="Verdana" pitchFamily="34" charset="0"/>
                          <a:cs typeface="Verdana" pitchFamily="34" charset="0"/>
                        </a:rPr>
                        <a:t> on the presence of employee rapport.</a:t>
                      </a:r>
                      <a:endParaRPr lang="en-GB" sz="1600" b="0" kern="1200" dirty="0">
                        <a:solidFill>
                          <a:srgbClr val="474746"/>
                        </a:solidFill>
                        <a:latin typeface="Verdana" pitchFamily="34" charset="0"/>
                        <a:ea typeface="Verdana" pitchFamily="34" charset="0"/>
                        <a:cs typeface="Verdana" pitchFamily="34" charset="0"/>
                      </a:endParaRPr>
                    </a:p>
                  </a:txBody>
                  <a:tcPr>
                    <a:solidFill>
                      <a:schemeClr val="bg1">
                        <a:alpha val="20000"/>
                      </a:schemeClr>
                    </a:solidFill>
                  </a:tcPr>
                </a:tc>
                <a:extLst>
                  <a:ext uri="{0D108BD9-81ED-4DB2-BD59-A6C34878D82A}">
                    <a16:rowId xmlns:a16="http://schemas.microsoft.com/office/drawing/2014/main" val="1225806164"/>
                  </a:ext>
                </a:extLst>
              </a:tr>
            </a:tbl>
          </a:graphicData>
        </a:graphic>
      </p:graphicFrame>
      <p:sp>
        <p:nvSpPr>
          <p:cNvPr id="7"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Tree>
    <p:extLst>
      <p:ext uri="{BB962C8B-B14F-4D97-AF65-F5344CB8AC3E}">
        <p14:creationId xmlns:p14="http://schemas.microsoft.com/office/powerpoint/2010/main" val="1278705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381" t="24319"/>
          <a:stretch/>
        </p:blipFill>
        <p:spPr>
          <a:xfrm>
            <a:off x="6911642" y="162420"/>
            <a:ext cx="2016224" cy="1152128"/>
          </a:xfrm>
          <a:prstGeom prst="rect">
            <a:avLst/>
          </a:prstGeom>
        </p:spPr>
      </p:pic>
      <p:sp>
        <p:nvSpPr>
          <p:cNvPr id="2" name="Title 1"/>
          <p:cNvSpPr>
            <a:spLocks noGrp="1"/>
          </p:cNvSpPr>
          <p:nvPr>
            <p:ph type="title"/>
          </p:nvPr>
        </p:nvSpPr>
        <p:spPr/>
        <p:txBody>
          <a:bodyPr/>
          <a:lstStyle/>
          <a:p>
            <a:r>
              <a:rPr lang="en-GB" dirty="0" smtClean="0"/>
              <a:t>RESEARCH GAP</a:t>
            </a:r>
            <a:endParaRPr lang="en-GB" dirty="0"/>
          </a:p>
        </p:txBody>
      </p:sp>
      <p:sp>
        <p:nvSpPr>
          <p:cNvPr id="3" name="Content Placeholder 2"/>
          <p:cNvSpPr>
            <a:spLocks noGrp="1"/>
          </p:cNvSpPr>
          <p:nvPr>
            <p:ph idx="1"/>
          </p:nvPr>
        </p:nvSpPr>
        <p:spPr>
          <a:xfrm>
            <a:off x="251520" y="1196752"/>
            <a:ext cx="8640960" cy="5040560"/>
          </a:xfrm>
        </p:spPr>
        <p:txBody>
          <a:bodyPr/>
          <a:lstStyle/>
          <a:p>
            <a:r>
              <a:rPr lang="en-US" sz="2000" dirty="0" smtClean="0"/>
              <a:t>“Considering </a:t>
            </a:r>
            <a:r>
              <a:rPr lang="en-US" sz="2000" dirty="0"/>
              <a:t>the prevalence of technology in service encounters and the conflicting viewpoints about its merits, it seems that clarity is needed with respect to when technology functions as a barrier or benefit to service exchanges” </a:t>
            </a:r>
            <a:r>
              <a:rPr lang="en-US" sz="1600" dirty="0"/>
              <a:t>(</a:t>
            </a:r>
            <a:r>
              <a:rPr lang="en-US" sz="1600" dirty="0" err="1"/>
              <a:t>Giebelhausen</a:t>
            </a:r>
            <a:r>
              <a:rPr lang="en-US" sz="1600" dirty="0"/>
              <a:t> et al. 2014, p. 113)</a:t>
            </a:r>
            <a:r>
              <a:rPr lang="en-US" sz="2000" dirty="0"/>
              <a:t>. </a:t>
            </a:r>
            <a:endParaRPr lang="en-US" sz="2000" dirty="0" smtClean="0"/>
          </a:p>
          <a:p>
            <a:endParaRPr lang="nl-BE" sz="2000" dirty="0"/>
          </a:p>
          <a:p>
            <a:pPr lvl="1"/>
            <a:r>
              <a:rPr lang="en-GB" sz="1600" dirty="0"/>
              <a:t>Do restaurant customers prefer to be welcomed by a human or by a robot? </a:t>
            </a:r>
          </a:p>
          <a:p>
            <a:pPr lvl="1"/>
            <a:r>
              <a:rPr lang="en-GB" sz="1600" dirty="0"/>
              <a:t>Do they like ordering their meals via a tablet or do they prefer ordering via a human waiter? </a:t>
            </a:r>
          </a:p>
          <a:p>
            <a:pPr lvl="1"/>
            <a:r>
              <a:rPr lang="en-US" sz="1600" dirty="0"/>
              <a:t>Is there a difference between fast-food restaurants and luxury restaurants?</a:t>
            </a:r>
          </a:p>
          <a:p>
            <a:endParaRPr lang="en-GB" sz="2000" dirty="0"/>
          </a:p>
          <a:p>
            <a:pPr marL="457200" lvl="1" indent="0">
              <a:buNone/>
            </a:pPr>
            <a:endParaRPr lang="en-GB" sz="1600" dirty="0"/>
          </a:p>
          <a:p>
            <a:pPr lvl="1"/>
            <a:endParaRPr lang="en-GB" sz="1600" dirty="0" smtClean="0"/>
          </a:p>
          <a:p>
            <a:pPr lvl="1"/>
            <a:endParaRPr lang="en-GB" sz="1600" dirty="0"/>
          </a:p>
          <a:p>
            <a:pPr lvl="1"/>
            <a:endParaRPr lang="en-GB" sz="1600" dirty="0" smtClean="0"/>
          </a:p>
          <a:p>
            <a:pPr lvl="1"/>
            <a:endParaRPr lang="en-US" sz="1600" dirty="0" smtClean="0"/>
          </a:p>
        </p:txBody>
      </p:sp>
      <p:sp>
        <p:nvSpPr>
          <p:cNvPr id="4"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Tree>
    <p:extLst>
      <p:ext uri="{BB962C8B-B14F-4D97-AF65-F5344CB8AC3E}">
        <p14:creationId xmlns:p14="http://schemas.microsoft.com/office/powerpoint/2010/main" val="644136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RESEARCH OBJECTIVE</a:t>
            </a:r>
            <a:endParaRPr lang="en-GB" dirty="0"/>
          </a:p>
        </p:txBody>
      </p:sp>
      <p:sp>
        <p:nvSpPr>
          <p:cNvPr id="6"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graphicFrame>
        <p:nvGraphicFramePr>
          <p:cNvPr id="5" name="Diagram 4"/>
          <p:cNvGraphicFramePr/>
          <p:nvPr>
            <p:extLst>
              <p:ext uri="{D42A27DB-BD31-4B8C-83A1-F6EECF244321}">
                <p14:modId xmlns:p14="http://schemas.microsoft.com/office/powerpoint/2010/main" val="907910794"/>
              </p:ext>
            </p:extLst>
          </p:nvPr>
        </p:nvGraphicFramePr>
        <p:xfrm>
          <a:off x="179512" y="908720"/>
          <a:ext cx="871296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http://itresearch.org.in/images/objective.gif">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331640" y="2780928"/>
            <a:ext cx="2163483"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90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RESEARCH APPROACH</a:t>
            </a:r>
            <a:endParaRPr lang="en-US" dirty="0"/>
          </a:p>
        </p:txBody>
      </p:sp>
      <p:sp>
        <p:nvSpPr>
          <p:cNvPr id="3" name="Content Placeholder 2"/>
          <p:cNvSpPr>
            <a:spLocks noGrp="1"/>
          </p:cNvSpPr>
          <p:nvPr>
            <p:ph idx="1"/>
          </p:nvPr>
        </p:nvSpPr>
        <p:spPr/>
        <p:txBody>
          <a:bodyPr/>
          <a:lstStyle/>
          <a:p>
            <a:r>
              <a:rPr lang="en-US" sz="2000" dirty="0"/>
              <a:t>Service design approach </a:t>
            </a:r>
            <a:r>
              <a:rPr lang="en-US" sz="1600" dirty="0"/>
              <a:t>(Patricio et al. 2018)</a:t>
            </a:r>
            <a:endParaRPr lang="en-US" sz="1200" dirty="0">
              <a:solidFill>
                <a:schemeClr val="tx1"/>
              </a:solidFill>
            </a:endParaRPr>
          </a:p>
          <a:p>
            <a:pPr marL="742950" lvl="2" indent="-342900"/>
            <a:r>
              <a:rPr lang="en-US" sz="1600" dirty="0"/>
              <a:t>This is a human-centered, holistic, and creative approach which offers a mind-set for envisioning service experiences, through an iterative process of exploring, visualizing, and reflecting.</a:t>
            </a:r>
          </a:p>
          <a:p>
            <a:endParaRPr lang="en-US" dirty="0"/>
          </a:p>
        </p:txBody>
      </p:sp>
      <p:sp>
        <p:nvSpPr>
          <p:cNvPr id="5" name="Oval 4"/>
          <p:cNvSpPr/>
          <p:nvPr/>
        </p:nvSpPr>
        <p:spPr>
          <a:xfrm>
            <a:off x="6338978" y="2060848"/>
            <a:ext cx="1368152" cy="1296144"/>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55513" y="2065474"/>
            <a:ext cx="1368152" cy="1296144"/>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4473" y="3383703"/>
            <a:ext cx="2083302" cy="648072"/>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EXPLORATION</a:t>
            </a:r>
            <a:endParaRPr lang="en-US" sz="2000" dirty="0">
              <a:latin typeface="Verdana" panose="020B0604030504040204" pitchFamily="34" charset="0"/>
              <a:ea typeface="Verdana" panose="020B0604030504040204" pitchFamily="34" charset="0"/>
            </a:endParaRPr>
          </a:p>
        </p:txBody>
      </p:sp>
      <p:sp>
        <p:nvSpPr>
          <p:cNvPr id="8" name="Rounded Rectangle 7"/>
          <p:cNvSpPr/>
          <p:nvPr/>
        </p:nvSpPr>
        <p:spPr>
          <a:xfrm>
            <a:off x="3170309" y="3383703"/>
            <a:ext cx="2083302" cy="648072"/>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CREATION</a:t>
            </a:r>
            <a:endParaRPr lang="en-US" sz="2000" dirty="0">
              <a:latin typeface="Verdana" panose="020B0604030504040204" pitchFamily="34" charset="0"/>
              <a:ea typeface="Verdana" panose="020B0604030504040204" pitchFamily="34" charset="0"/>
            </a:endParaRPr>
          </a:p>
        </p:txBody>
      </p:sp>
      <p:sp>
        <p:nvSpPr>
          <p:cNvPr id="9" name="Rounded Rectangle 8"/>
          <p:cNvSpPr/>
          <p:nvPr/>
        </p:nvSpPr>
        <p:spPr>
          <a:xfrm>
            <a:off x="5981403" y="3383703"/>
            <a:ext cx="2083302" cy="648072"/>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REFLECTION</a:t>
            </a:r>
            <a:endParaRPr lang="en-US" sz="2000" dirty="0">
              <a:latin typeface="Verdana" panose="020B0604030504040204" pitchFamily="34" charset="0"/>
              <a:ea typeface="Verdana" panose="020B0604030504040204" pitchFamily="34" charset="0"/>
            </a:endParaRPr>
          </a:p>
        </p:txBody>
      </p:sp>
      <p:cxnSp>
        <p:nvCxnSpPr>
          <p:cNvPr id="13" name="Straight Arrow Connector 12"/>
          <p:cNvCxnSpPr>
            <a:stCxn id="7" idx="3"/>
            <a:endCxn id="8" idx="1"/>
          </p:cNvCxnSpPr>
          <p:nvPr/>
        </p:nvCxnSpPr>
        <p:spPr>
          <a:xfrm>
            <a:off x="2497775" y="3707739"/>
            <a:ext cx="672534" cy="0"/>
          </a:xfrm>
          <a:prstGeom prst="straightConnector1">
            <a:avLst/>
          </a:prstGeom>
          <a:ln w="57150" cap="rnd" cmpd="sng" algn="ctr">
            <a:solidFill>
              <a:srgbClr val="1F497D"/>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a:stCxn id="8" idx="3"/>
            <a:endCxn id="9" idx="1"/>
          </p:cNvCxnSpPr>
          <p:nvPr/>
        </p:nvCxnSpPr>
        <p:spPr>
          <a:xfrm>
            <a:off x="5253611" y="3707739"/>
            <a:ext cx="727792" cy="0"/>
          </a:xfrm>
          <a:prstGeom prst="line">
            <a:avLst/>
          </a:prstGeom>
          <a:ln w="57150" cap="rnd">
            <a:solidFill>
              <a:srgbClr val="1F497D"/>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p:cNvCxnSpPr>
          <p:nvPr/>
        </p:nvCxnSpPr>
        <p:spPr>
          <a:xfrm>
            <a:off x="8064705" y="3707739"/>
            <a:ext cx="672534" cy="0"/>
          </a:xfrm>
          <a:prstGeom prst="straightConnector1">
            <a:avLst/>
          </a:prstGeom>
          <a:ln w="57150" cap="rnd">
            <a:solidFill>
              <a:srgbClr val="1F497D"/>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227" y="2312876"/>
            <a:ext cx="720080" cy="720080"/>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404" y="2299672"/>
            <a:ext cx="539300" cy="746488"/>
          </a:xfrm>
          <a:prstGeom prst="rect">
            <a:avLst/>
          </a:prstGeom>
        </p:spPr>
      </p:pic>
      <p:sp>
        <p:nvSpPr>
          <p:cNvPr id="42" name="Rectangle 41"/>
          <p:cNvSpPr/>
          <p:nvPr/>
        </p:nvSpPr>
        <p:spPr>
          <a:xfrm>
            <a:off x="414473" y="4157814"/>
            <a:ext cx="2083302" cy="1719458"/>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ysClr val="windowText" lastClr="000000"/>
                </a:solidFill>
                <a:latin typeface="Verdana" panose="020B0604030504040204" pitchFamily="34" charset="0"/>
                <a:ea typeface="Verdana" panose="020B0604030504040204" pitchFamily="34" charset="0"/>
              </a:rPr>
              <a:t>G</a:t>
            </a:r>
            <a:r>
              <a:rPr lang="en-US" dirty="0" smtClean="0">
                <a:solidFill>
                  <a:sysClr val="windowText" lastClr="000000"/>
                </a:solidFill>
                <a:latin typeface="Verdana" panose="020B0604030504040204" pitchFamily="34" charset="0"/>
                <a:ea typeface="Verdana" panose="020B0604030504040204" pitchFamily="34" charset="0"/>
              </a:rPr>
              <a:t>eneration </a:t>
            </a:r>
            <a:r>
              <a:rPr lang="en-US" dirty="0">
                <a:solidFill>
                  <a:sysClr val="windowText" lastClr="000000"/>
                </a:solidFill>
                <a:latin typeface="Verdana" panose="020B0604030504040204" pitchFamily="34" charset="0"/>
                <a:ea typeface="Verdana" panose="020B0604030504040204" pitchFamily="34" charset="0"/>
              </a:rPr>
              <a:t>of in-depth insights </a:t>
            </a:r>
            <a:r>
              <a:rPr lang="en-US" dirty="0" smtClean="0">
                <a:solidFill>
                  <a:sysClr val="windowText" lastClr="000000"/>
                </a:solidFill>
                <a:latin typeface="Verdana" panose="020B0604030504040204" pitchFamily="34" charset="0"/>
                <a:ea typeface="Verdana" panose="020B0604030504040204" pitchFamily="34" charset="0"/>
              </a:rPr>
              <a:t>to </a:t>
            </a:r>
            <a:r>
              <a:rPr lang="en-US" dirty="0">
                <a:solidFill>
                  <a:sysClr val="windowText" lastClr="000000"/>
                </a:solidFill>
                <a:latin typeface="Verdana" panose="020B0604030504040204" pitchFamily="34" charset="0"/>
                <a:ea typeface="Verdana" panose="020B0604030504040204" pitchFamily="34" charset="0"/>
              </a:rPr>
              <a:t>understand </a:t>
            </a:r>
            <a:r>
              <a:rPr lang="en-US" dirty="0" smtClean="0">
                <a:solidFill>
                  <a:sysClr val="windowText" lastClr="000000"/>
                </a:solidFill>
                <a:latin typeface="Verdana" panose="020B0604030504040204" pitchFamily="34" charset="0"/>
                <a:ea typeface="Verdana" panose="020B0604030504040204" pitchFamily="34" charset="0"/>
              </a:rPr>
              <a:t>customer</a:t>
            </a:r>
            <a:endParaRPr lang="en-US" dirty="0">
              <a:solidFill>
                <a:sysClr val="windowText" lastClr="000000"/>
              </a:solidFill>
              <a:latin typeface="Verdana" panose="020B0604030504040204" pitchFamily="34" charset="0"/>
              <a:ea typeface="Verdana" panose="020B0604030504040204" pitchFamily="34" charset="0"/>
            </a:endParaRPr>
          </a:p>
        </p:txBody>
      </p:sp>
      <p:sp>
        <p:nvSpPr>
          <p:cNvPr id="71" name="Oval 70"/>
          <p:cNvSpPr/>
          <p:nvPr/>
        </p:nvSpPr>
        <p:spPr>
          <a:xfrm>
            <a:off x="772048" y="2060848"/>
            <a:ext cx="1368152" cy="1296144"/>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2312876"/>
            <a:ext cx="733284" cy="733284"/>
          </a:xfrm>
          <a:prstGeom prst="rect">
            <a:avLst/>
          </a:prstGeom>
        </p:spPr>
      </p:pic>
      <p:sp>
        <p:nvSpPr>
          <p:cNvPr id="75"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Tree>
    <p:extLst>
      <p:ext uri="{BB962C8B-B14F-4D97-AF65-F5344CB8AC3E}">
        <p14:creationId xmlns:p14="http://schemas.microsoft.com/office/powerpoint/2010/main" val="64949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25" presetClass="emph" presetSubtype="0" fill="hold" grpId="0" nodeType="withEffect">
                                  <p:stCondLst>
                                    <p:cond delay="0"/>
                                  </p:stCondLst>
                                  <p:childTnLst>
                                    <p:animClr clrSpc="hsl" dir="cw">
                                      <p:cBhvr override="childStyle">
                                        <p:cTn id="8" dur="500" fill="hold"/>
                                        <p:tgtEl>
                                          <p:spTgt spid="6"/>
                                        </p:tgtEl>
                                        <p:attrNameLst>
                                          <p:attrName>style.color</p:attrName>
                                        </p:attrNameLst>
                                      </p:cBhvr>
                                      <p:by>
                                        <p:hsl h="0" s="-70588" l="0"/>
                                      </p:by>
                                    </p:animClr>
                                    <p:animClr clrSpc="hsl" dir="cw">
                                      <p:cBhvr>
                                        <p:cTn id="9" dur="500" fill="hold"/>
                                        <p:tgtEl>
                                          <p:spTgt spid="6"/>
                                        </p:tgtEl>
                                        <p:attrNameLst>
                                          <p:attrName>fillcolor</p:attrName>
                                        </p:attrNameLst>
                                      </p:cBhvr>
                                      <p:by>
                                        <p:hsl h="0" s="-70588" l="0"/>
                                      </p:by>
                                    </p:animClr>
                                    <p:animClr clrSpc="hsl" dir="cw">
                                      <p:cBhvr>
                                        <p:cTn id="10" dur="500" fill="hold"/>
                                        <p:tgtEl>
                                          <p:spTgt spid="6"/>
                                        </p:tgtEl>
                                        <p:attrNameLst>
                                          <p:attrName>stroke.color</p:attrName>
                                        </p:attrNameLst>
                                      </p:cBhvr>
                                      <p:by>
                                        <p:hsl h="0" s="-70588" l="0"/>
                                      </p:by>
                                    </p:animClr>
                                    <p:set>
                                      <p:cBhvr>
                                        <p:cTn id="11" dur="500" fill="hold"/>
                                        <p:tgtEl>
                                          <p:spTgt spid="6"/>
                                        </p:tgtEl>
                                        <p:attrNameLst>
                                          <p:attrName>fill.type</p:attrName>
                                        </p:attrNameLst>
                                      </p:cBhvr>
                                      <p:to>
                                        <p:strVal val="solid"/>
                                      </p:to>
                                    </p:set>
                                  </p:childTnLst>
                                </p:cTn>
                              </p:par>
                              <p:par>
                                <p:cTn id="12" presetID="25" presetClass="emph" presetSubtype="0" fill="hold" grpId="0" nodeType="withEffect">
                                  <p:stCondLst>
                                    <p:cond delay="0"/>
                                  </p:stCondLst>
                                  <p:childTnLst>
                                    <p:animClr clrSpc="hsl" dir="cw">
                                      <p:cBhvr override="childStyle">
                                        <p:cTn id="13" dur="500" fill="hold"/>
                                        <p:tgtEl>
                                          <p:spTgt spid="8"/>
                                        </p:tgtEl>
                                        <p:attrNameLst>
                                          <p:attrName>style.color</p:attrName>
                                        </p:attrNameLst>
                                      </p:cBhvr>
                                      <p:by>
                                        <p:hsl h="0" s="-70588" l="0"/>
                                      </p:by>
                                    </p:animClr>
                                    <p:animClr clrSpc="hsl" dir="cw">
                                      <p:cBhvr>
                                        <p:cTn id="14" dur="500" fill="hold"/>
                                        <p:tgtEl>
                                          <p:spTgt spid="8"/>
                                        </p:tgtEl>
                                        <p:attrNameLst>
                                          <p:attrName>fillcolor</p:attrName>
                                        </p:attrNameLst>
                                      </p:cBhvr>
                                      <p:by>
                                        <p:hsl h="0" s="-70588" l="0"/>
                                      </p:by>
                                    </p:animClr>
                                    <p:animClr clrSpc="hsl" dir="cw">
                                      <p:cBhvr>
                                        <p:cTn id="15" dur="500" fill="hold"/>
                                        <p:tgtEl>
                                          <p:spTgt spid="8"/>
                                        </p:tgtEl>
                                        <p:attrNameLst>
                                          <p:attrName>stroke.color</p:attrName>
                                        </p:attrNameLst>
                                      </p:cBhvr>
                                      <p:by>
                                        <p:hsl h="0" s="-70588" l="0"/>
                                      </p:by>
                                    </p:animClr>
                                    <p:set>
                                      <p:cBhvr>
                                        <p:cTn id="16" dur="500" fill="hold"/>
                                        <p:tgtEl>
                                          <p:spTgt spid="8"/>
                                        </p:tgtEl>
                                        <p:attrNameLst>
                                          <p:attrName>fill.type</p:attrName>
                                        </p:attrNameLst>
                                      </p:cBhvr>
                                      <p:to>
                                        <p:strVal val="solid"/>
                                      </p:to>
                                    </p:set>
                                  </p:childTnLst>
                                </p:cTn>
                              </p:par>
                              <p:par>
                                <p:cTn id="17" presetID="25" presetClass="emph" presetSubtype="0" fill="hold" grpId="0" nodeType="withEffect">
                                  <p:stCondLst>
                                    <p:cond delay="0"/>
                                  </p:stCondLst>
                                  <p:childTnLst>
                                    <p:animClr clrSpc="hsl" dir="cw">
                                      <p:cBhvr override="childStyle">
                                        <p:cTn id="18" dur="500" fill="hold"/>
                                        <p:tgtEl>
                                          <p:spTgt spid="5"/>
                                        </p:tgtEl>
                                        <p:attrNameLst>
                                          <p:attrName>style.color</p:attrName>
                                        </p:attrNameLst>
                                      </p:cBhvr>
                                      <p:by>
                                        <p:hsl h="0" s="-70588" l="0"/>
                                      </p:by>
                                    </p:animClr>
                                    <p:animClr clrSpc="hsl" dir="cw">
                                      <p:cBhvr>
                                        <p:cTn id="19" dur="500" fill="hold"/>
                                        <p:tgtEl>
                                          <p:spTgt spid="5"/>
                                        </p:tgtEl>
                                        <p:attrNameLst>
                                          <p:attrName>fillcolor</p:attrName>
                                        </p:attrNameLst>
                                      </p:cBhvr>
                                      <p:by>
                                        <p:hsl h="0" s="-70588" l="0"/>
                                      </p:by>
                                    </p:animClr>
                                    <p:animClr clrSpc="hsl" dir="cw">
                                      <p:cBhvr>
                                        <p:cTn id="20" dur="500" fill="hold"/>
                                        <p:tgtEl>
                                          <p:spTgt spid="5"/>
                                        </p:tgtEl>
                                        <p:attrNameLst>
                                          <p:attrName>stroke.color</p:attrName>
                                        </p:attrNameLst>
                                      </p:cBhvr>
                                      <p:by>
                                        <p:hsl h="0" s="-70588" l="0"/>
                                      </p:by>
                                    </p:animClr>
                                    <p:set>
                                      <p:cBhvr>
                                        <p:cTn id="21" dur="500" fill="hold"/>
                                        <p:tgtEl>
                                          <p:spTgt spid="5"/>
                                        </p:tgtEl>
                                        <p:attrNameLst>
                                          <p:attrName>fill.type</p:attrName>
                                        </p:attrNameLst>
                                      </p:cBhvr>
                                      <p:to>
                                        <p:strVal val="solid"/>
                                      </p:to>
                                    </p:set>
                                  </p:childTnLst>
                                </p:cTn>
                              </p:par>
                              <p:par>
                                <p:cTn id="22" presetID="25" presetClass="emph" presetSubtype="0" fill="hold" grpId="0" nodeType="withEffect">
                                  <p:stCondLst>
                                    <p:cond delay="0"/>
                                  </p:stCondLst>
                                  <p:childTnLst>
                                    <p:animClr clrSpc="hsl" dir="cw">
                                      <p:cBhvr override="childStyle">
                                        <p:cTn id="23" dur="500" fill="hold"/>
                                        <p:tgtEl>
                                          <p:spTgt spid="9"/>
                                        </p:tgtEl>
                                        <p:attrNameLst>
                                          <p:attrName>style.color</p:attrName>
                                        </p:attrNameLst>
                                      </p:cBhvr>
                                      <p:by>
                                        <p:hsl h="0" s="-70588" l="0"/>
                                      </p:by>
                                    </p:animClr>
                                    <p:animClr clrSpc="hsl" dir="cw">
                                      <p:cBhvr>
                                        <p:cTn id="24" dur="500" fill="hold"/>
                                        <p:tgtEl>
                                          <p:spTgt spid="9"/>
                                        </p:tgtEl>
                                        <p:attrNameLst>
                                          <p:attrName>fillcolor</p:attrName>
                                        </p:attrNameLst>
                                      </p:cBhvr>
                                      <p:by>
                                        <p:hsl h="0" s="-70588" l="0"/>
                                      </p:by>
                                    </p:animClr>
                                    <p:animClr clrSpc="hsl" dir="cw">
                                      <p:cBhvr>
                                        <p:cTn id="25" dur="500" fill="hold"/>
                                        <p:tgtEl>
                                          <p:spTgt spid="9"/>
                                        </p:tgtEl>
                                        <p:attrNameLst>
                                          <p:attrName>stroke.color</p:attrName>
                                        </p:attrNameLst>
                                      </p:cBhvr>
                                      <p:by>
                                        <p:hsl h="0" s="-70588" l="0"/>
                                      </p:by>
                                    </p:animClr>
                                    <p:set>
                                      <p:cBhvr>
                                        <p:cTn id="26" dur="500" fill="hold"/>
                                        <p:tgtEl>
                                          <p:spTgt spid="9"/>
                                        </p:tgtEl>
                                        <p:attrNameLst>
                                          <p:attrName>fill.type</p:attrName>
                                        </p:attrNameLst>
                                      </p:cBhvr>
                                      <p:to>
                                        <p:strVal val="solid"/>
                                      </p:to>
                                    </p:set>
                                  </p:childTnLst>
                                </p:cTn>
                              </p:par>
                              <p:par>
                                <p:cTn id="27" presetID="26" presetClass="emph" presetSubtype="0" fill="hold" grpId="0" nodeType="withEffect">
                                  <p:stCondLst>
                                    <p:cond delay="0"/>
                                  </p:stCondLst>
                                  <p:childTnLst>
                                    <p:animEffect transition="out" filter="fade">
                                      <p:cBhvr>
                                        <p:cTn id="28" dur="500" tmFilter="0, 0; .2, .5; .8, .5; 1, 0"/>
                                        <p:tgtEl>
                                          <p:spTgt spid="71"/>
                                        </p:tgtEl>
                                      </p:cBhvr>
                                    </p:animEffect>
                                    <p:animScale>
                                      <p:cBhvr>
                                        <p:cTn id="29" dur="250" autoRev="1" fill="hold"/>
                                        <p:tgtEl>
                                          <p:spTgt spid="71"/>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42"/>
                                        </p:tgtEl>
                                      </p:cBhvr>
                                    </p:animEffect>
                                    <p:animScale>
                                      <p:cBhvr>
                                        <p:cTn id="35" dur="250" autoRev="1" fill="hold"/>
                                        <p:tgtEl>
                                          <p:spTgt spid="42"/>
                                        </p:tgtEl>
                                      </p:cBhvr>
                                      <p:by x="105000" y="105000"/>
                                    </p:animScale>
                                  </p:childTnLst>
                                </p:cTn>
                              </p:par>
                              <p:par>
                                <p:cTn id="36" presetID="25" presetClass="emph" presetSubtype="0" fill="hold" nodeType="withEffect">
                                  <p:stCondLst>
                                    <p:cond delay="0"/>
                                  </p:stCondLst>
                                  <p:childTnLst>
                                    <p:animClr clrSpc="hsl" dir="cw">
                                      <p:cBhvr override="childStyle">
                                        <p:cTn id="37" dur="500" fill="hold"/>
                                        <p:tgtEl>
                                          <p:spTgt spid="13"/>
                                        </p:tgtEl>
                                        <p:attrNameLst>
                                          <p:attrName>style.color</p:attrName>
                                        </p:attrNameLst>
                                      </p:cBhvr>
                                      <p:by>
                                        <p:hsl h="0" s="-70588" l="0"/>
                                      </p:by>
                                    </p:animClr>
                                    <p:animClr clrSpc="hsl" dir="cw">
                                      <p:cBhvr>
                                        <p:cTn id="38" dur="500" fill="hold"/>
                                        <p:tgtEl>
                                          <p:spTgt spid="13"/>
                                        </p:tgtEl>
                                        <p:attrNameLst>
                                          <p:attrName>fillcolor</p:attrName>
                                        </p:attrNameLst>
                                      </p:cBhvr>
                                      <p:by>
                                        <p:hsl h="0" s="-70588" l="0"/>
                                      </p:by>
                                    </p:animClr>
                                    <p:animClr clrSpc="hsl" dir="cw">
                                      <p:cBhvr>
                                        <p:cTn id="39" dur="500" fill="hold"/>
                                        <p:tgtEl>
                                          <p:spTgt spid="13"/>
                                        </p:tgtEl>
                                        <p:attrNameLst>
                                          <p:attrName>stroke.color</p:attrName>
                                        </p:attrNameLst>
                                      </p:cBhvr>
                                      <p:by>
                                        <p:hsl h="0" s="-70588" l="0"/>
                                      </p:by>
                                    </p:animClr>
                                    <p:set>
                                      <p:cBhvr>
                                        <p:cTn id="40" dur="500" fill="hold"/>
                                        <p:tgtEl>
                                          <p:spTgt spid="13"/>
                                        </p:tgtEl>
                                        <p:attrNameLst>
                                          <p:attrName>fill.type</p:attrName>
                                        </p:attrNameLst>
                                      </p:cBhvr>
                                      <p:to>
                                        <p:strVal val="solid"/>
                                      </p:to>
                                    </p:set>
                                  </p:childTnLst>
                                </p:cTn>
                              </p:par>
                              <p:par>
                                <p:cTn id="41" presetID="25" presetClass="emph" presetSubtype="0" fill="hold" nodeType="withEffect">
                                  <p:stCondLst>
                                    <p:cond delay="0"/>
                                  </p:stCondLst>
                                  <p:childTnLst>
                                    <p:animClr clrSpc="hsl" dir="cw">
                                      <p:cBhvr override="childStyle">
                                        <p:cTn id="42" dur="500" fill="hold"/>
                                        <p:tgtEl>
                                          <p:spTgt spid="15"/>
                                        </p:tgtEl>
                                        <p:attrNameLst>
                                          <p:attrName>style.color</p:attrName>
                                        </p:attrNameLst>
                                      </p:cBhvr>
                                      <p:by>
                                        <p:hsl h="0" s="-70588" l="0"/>
                                      </p:by>
                                    </p:animClr>
                                    <p:animClr clrSpc="hsl" dir="cw">
                                      <p:cBhvr>
                                        <p:cTn id="43" dur="500" fill="hold"/>
                                        <p:tgtEl>
                                          <p:spTgt spid="15"/>
                                        </p:tgtEl>
                                        <p:attrNameLst>
                                          <p:attrName>fillcolor</p:attrName>
                                        </p:attrNameLst>
                                      </p:cBhvr>
                                      <p:by>
                                        <p:hsl h="0" s="-70588" l="0"/>
                                      </p:by>
                                    </p:animClr>
                                    <p:animClr clrSpc="hsl" dir="cw">
                                      <p:cBhvr>
                                        <p:cTn id="44" dur="500" fill="hold"/>
                                        <p:tgtEl>
                                          <p:spTgt spid="15"/>
                                        </p:tgtEl>
                                        <p:attrNameLst>
                                          <p:attrName>stroke.color</p:attrName>
                                        </p:attrNameLst>
                                      </p:cBhvr>
                                      <p:by>
                                        <p:hsl h="0" s="-70588" l="0"/>
                                      </p:by>
                                    </p:animClr>
                                    <p:set>
                                      <p:cBhvr>
                                        <p:cTn id="45" dur="500" fill="hold"/>
                                        <p:tgtEl>
                                          <p:spTgt spid="15"/>
                                        </p:tgtEl>
                                        <p:attrNameLst>
                                          <p:attrName>fill.type</p:attrName>
                                        </p:attrNameLst>
                                      </p:cBhvr>
                                      <p:to>
                                        <p:strVal val="solid"/>
                                      </p:to>
                                    </p:set>
                                  </p:childTnLst>
                                </p:cTn>
                              </p:par>
                              <p:par>
                                <p:cTn id="46" presetID="25" presetClass="emph" presetSubtype="0" fill="hold" nodeType="withEffect">
                                  <p:stCondLst>
                                    <p:cond delay="0"/>
                                  </p:stCondLst>
                                  <p:childTnLst>
                                    <p:animClr clrSpc="hsl" dir="cw">
                                      <p:cBhvr override="childStyle">
                                        <p:cTn id="47" dur="500" fill="hold"/>
                                        <p:tgtEl>
                                          <p:spTgt spid="20"/>
                                        </p:tgtEl>
                                        <p:attrNameLst>
                                          <p:attrName>style.color</p:attrName>
                                        </p:attrNameLst>
                                      </p:cBhvr>
                                      <p:by>
                                        <p:hsl h="0" s="-70588" l="0"/>
                                      </p:by>
                                    </p:animClr>
                                    <p:animClr clrSpc="hsl" dir="cw">
                                      <p:cBhvr>
                                        <p:cTn id="48" dur="500" fill="hold"/>
                                        <p:tgtEl>
                                          <p:spTgt spid="20"/>
                                        </p:tgtEl>
                                        <p:attrNameLst>
                                          <p:attrName>fillcolor</p:attrName>
                                        </p:attrNameLst>
                                      </p:cBhvr>
                                      <p:by>
                                        <p:hsl h="0" s="-70588" l="0"/>
                                      </p:by>
                                    </p:animClr>
                                    <p:animClr clrSpc="hsl" dir="cw">
                                      <p:cBhvr>
                                        <p:cTn id="49" dur="500" fill="hold"/>
                                        <p:tgtEl>
                                          <p:spTgt spid="20"/>
                                        </p:tgtEl>
                                        <p:attrNameLst>
                                          <p:attrName>stroke.color</p:attrName>
                                        </p:attrNameLst>
                                      </p:cBhvr>
                                      <p:by>
                                        <p:hsl h="0" s="-70588" l="0"/>
                                      </p:by>
                                    </p:animClr>
                                    <p:set>
                                      <p:cBhvr>
                                        <p:cTn id="50"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2" grpId="0" animBg="1"/>
      <p:bldP spid="42" grpId="1"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1331361"/>
              </p:ext>
            </p:extLst>
          </p:nvPr>
        </p:nvGraphicFramePr>
        <p:xfrm>
          <a:off x="1547661" y="1124744"/>
          <a:ext cx="7345513" cy="5112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251520" y="139526"/>
            <a:ext cx="684076" cy="598958"/>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66513" y="188640"/>
            <a:ext cx="2083302" cy="549844"/>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EXPLORATION</a:t>
            </a:r>
            <a:endParaRPr lang="en-US" sz="2000" dirty="0">
              <a:latin typeface="Verdana" panose="020B0604030504040204" pitchFamily="34" charset="0"/>
              <a:ea typeface="Verdana" panose="020B0604030504040204" pitchFamily="34" charset="0"/>
            </a:endParaRPr>
          </a:p>
        </p:txBody>
      </p:sp>
      <p:sp>
        <p:nvSpPr>
          <p:cNvPr id="14"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237" y="255684"/>
            <a:ext cx="366642" cy="366642"/>
          </a:xfrm>
          <a:prstGeom prst="rect">
            <a:avLst/>
          </a:prstGeom>
        </p:spPr>
      </p:pic>
      <p:sp>
        <p:nvSpPr>
          <p:cNvPr id="16" name="Rectangle 15"/>
          <p:cNvSpPr/>
          <p:nvPr/>
        </p:nvSpPr>
        <p:spPr>
          <a:xfrm>
            <a:off x="202414" y="2808973"/>
            <a:ext cx="1345248" cy="564816"/>
          </a:xfrm>
          <a:prstGeom prst="rect">
            <a:avLst/>
          </a:prstGeom>
          <a:solidFill>
            <a:srgbClr val="BDC1CC"/>
          </a:solidFill>
          <a:ln>
            <a:solidFill>
              <a:srgbClr val="BDC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smtClean="0">
                <a:solidFill>
                  <a:sysClr val="windowText" lastClr="000000"/>
                </a:solidFill>
                <a:latin typeface="Verdana" panose="020B0604030504040204" pitchFamily="34" charset="0"/>
                <a:ea typeface="Verdana" panose="020B0604030504040204" pitchFamily="34" charset="0"/>
              </a:rPr>
              <a:t>Aim</a:t>
            </a:r>
            <a:endParaRPr lang="en-US" sz="1600" dirty="0">
              <a:solidFill>
                <a:sysClr val="windowText" lastClr="000000"/>
              </a:solidFill>
              <a:latin typeface="Verdana" panose="020B0604030504040204" pitchFamily="34" charset="0"/>
              <a:ea typeface="Verdana" panose="020B0604030504040204" pitchFamily="34" charset="0"/>
            </a:endParaRPr>
          </a:p>
        </p:txBody>
      </p:sp>
      <p:sp>
        <p:nvSpPr>
          <p:cNvPr id="17" name="Rectangle 16"/>
          <p:cNvSpPr/>
          <p:nvPr/>
        </p:nvSpPr>
        <p:spPr>
          <a:xfrm>
            <a:off x="199520" y="4462041"/>
            <a:ext cx="1345250" cy="564816"/>
          </a:xfrm>
          <a:prstGeom prst="rect">
            <a:avLst/>
          </a:prstGeom>
          <a:solidFill>
            <a:srgbClr val="BDC1CC"/>
          </a:solidFill>
          <a:ln>
            <a:solidFill>
              <a:srgbClr val="BDC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ysClr val="windowText" lastClr="000000"/>
                </a:solidFill>
                <a:latin typeface="Verdana" panose="020B0604030504040204" pitchFamily="34" charset="0"/>
                <a:ea typeface="Verdana" panose="020B0604030504040204" pitchFamily="34" charset="0"/>
              </a:rPr>
              <a:t>Research procedure</a:t>
            </a:r>
            <a:endParaRPr lang="en-US" sz="1600" dirty="0">
              <a:solidFill>
                <a:sysClr val="windowText" lastClr="000000"/>
              </a:solidFill>
              <a:latin typeface="Verdana" panose="020B0604030504040204" pitchFamily="34" charset="0"/>
              <a:ea typeface="Verdana" panose="020B0604030504040204" pitchFamily="34" charset="0"/>
            </a:endParaRPr>
          </a:p>
        </p:txBody>
      </p:sp>
      <p:sp>
        <p:nvSpPr>
          <p:cNvPr id="18" name="Rectangle 17"/>
          <p:cNvSpPr/>
          <p:nvPr/>
        </p:nvSpPr>
        <p:spPr>
          <a:xfrm>
            <a:off x="199521" y="3635507"/>
            <a:ext cx="1345249" cy="564816"/>
          </a:xfrm>
          <a:prstGeom prst="rect">
            <a:avLst/>
          </a:prstGeom>
          <a:solidFill>
            <a:srgbClr val="BDC1CC"/>
          </a:solidFill>
          <a:ln>
            <a:solidFill>
              <a:srgbClr val="BDC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ysClr val="windowText" lastClr="000000"/>
                </a:solidFill>
                <a:latin typeface="Verdana" panose="020B0604030504040204" pitchFamily="34" charset="0"/>
                <a:ea typeface="Verdana" panose="020B0604030504040204" pitchFamily="34" charset="0"/>
              </a:rPr>
              <a:t>Sample </a:t>
            </a:r>
            <a:r>
              <a:rPr lang="nl-BE" sz="1600" dirty="0" err="1" smtClean="0">
                <a:solidFill>
                  <a:sysClr val="windowText" lastClr="000000"/>
                </a:solidFill>
                <a:latin typeface="Verdana" panose="020B0604030504040204" pitchFamily="34" charset="0"/>
                <a:ea typeface="Verdana" panose="020B0604030504040204" pitchFamily="34" charset="0"/>
              </a:rPr>
              <a:t>size</a:t>
            </a:r>
            <a:endParaRPr lang="en-US" sz="1600" dirty="0">
              <a:solidFill>
                <a:sysClr val="windowText" lastClr="000000"/>
              </a:solidFill>
              <a:latin typeface="Verdana" panose="020B0604030504040204" pitchFamily="34" charset="0"/>
              <a:ea typeface="Verdana" panose="020B0604030504040204" pitchFamily="34" charset="0"/>
            </a:endParaRPr>
          </a:p>
        </p:txBody>
      </p:sp>
      <p:sp>
        <p:nvSpPr>
          <p:cNvPr id="19" name="Rectangle 18"/>
          <p:cNvSpPr/>
          <p:nvPr/>
        </p:nvSpPr>
        <p:spPr>
          <a:xfrm>
            <a:off x="199520" y="5288575"/>
            <a:ext cx="1345250" cy="564816"/>
          </a:xfrm>
          <a:prstGeom prst="rect">
            <a:avLst/>
          </a:prstGeom>
          <a:solidFill>
            <a:srgbClr val="BDC1CC"/>
          </a:solidFill>
          <a:ln>
            <a:solidFill>
              <a:srgbClr val="BDC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ysClr val="windowText" lastClr="000000"/>
                </a:solidFill>
                <a:latin typeface="Verdana" panose="020B0604030504040204" pitchFamily="34" charset="0"/>
                <a:ea typeface="Verdana" panose="020B0604030504040204" pitchFamily="34" charset="0"/>
              </a:rPr>
              <a:t>Data analysis</a:t>
            </a:r>
            <a:endParaRPr lang="en-US" sz="1600" dirty="0">
              <a:solidFill>
                <a:sysClr val="windowText" lastClr="000000"/>
              </a:solidFill>
              <a:latin typeface="Verdana" panose="020B0604030504040204" pitchFamily="34" charset="0"/>
              <a:ea typeface="Verdana" panose="020B0604030504040204" pitchFamily="34" charset="0"/>
            </a:endParaRP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9655" y="1591132"/>
            <a:ext cx="900101" cy="900101"/>
          </a:xfrm>
          <a:prstGeom prst="rect">
            <a:avLst/>
          </a:prstGeom>
        </p:spPr>
      </p:pic>
      <p:pic>
        <p:nvPicPr>
          <p:cNvPr id="21" name="Content Placeholder 10"/>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6732240" y="1591132"/>
            <a:ext cx="922803" cy="922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990500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RESEARCH APPROACH</a:t>
            </a:r>
            <a:endParaRPr lang="en-US" dirty="0"/>
          </a:p>
        </p:txBody>
      </p:sp>
      <p:sp>
        <p:nvSpPr>
          <p:cNvPr id="3" name="Content Placeholder 2"/>
          <p:cNvSpPr>
            <a:spLocks noGrp="1"/>
          </p:cNvSpPr>
          <p:nvPr>
            <p:ph idx="1"/>
          </p:nvPr>
        </p:nvSpPr>
        <p:spPr/>
        <p:txBody>
          <a:bodyPr/>
          <a:lstStyle/>
          <a:p>
            <a:r>
              <a:rPr lang="en-US" sz="2000" dirty="0"/>
              <a:t>Service design approach </a:t>
            </a:r>
            <a:r>
              <a:rPr lang="en-US" sz="1600" dirty="0"/>
              <a:t>(Patricio et al. 2018)</a:t>
            </a:r>
            <a:endParaRPr lang="en-US" sz="1200" dirty="0">
              <a:solidFill>
                <a:schemeClr val="tx1"/>
              </a:solidFill>
            </a:endParaRPr>
          </a:p>
          <a:p>
            <a:pPr marL="742950" lvl="2" indent="-342900"/>
            <a:r>
              <a:rPr lang="en-US" sz="1600" dirty="0"/>
              <a:t>This is a human-centered, holistic, and creative approach which offers a mind-set for envisioning service experiences, through an iterative process of exploring, visualizing, and reflecting.</a:t>
            </a:r>
          </a:p>
          <a:p>
            <a:endParaRPr lang="en-US" dirty="0"/>
          </a:p>
        </p:txBody>
      </p:sp>
      <p:sp>
        <p:nvSpPr>
          <p:cNvPr id="5" name="Oval 4"/>
          <p:cNvSpPr/>
          <p:nvPr/>
        </p:nvSpPr>
        <p:spPr>
          <a:xfrm>
            <a:off x="6338978" y="2060848"/>
            <a:ext cx="1368152" cy="1296144"/>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55513" y="2065474"/>
            <a:ext cx="1368152" cy="1296144"/>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4473" y="3383703"/>
            <a:ext cx="2083302" cy="648072"/>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EXPLORATION</a:t>
            </a:r>
            <a:endParaRPr lang="en-US" sz="2000" dirty="0">
              <a:latin typeface="Verdana" panose="020B0604030504040204" pitchFamily="34" charset="0"/>
              <a:ea typeface="Verdana" panose="020B0604030504040204" pitchFamily="34" charset="0"/>
            </a:endParaRPr>
          </a:p>
        </p:txBody>
      </p:sp>
      <p:sp>
        <p:nvSpPr>
          <p:cNvPr id="8" name="Rounded Rectangle 7"/>
          <p:cNvSpPr/>
          <p:nvPr/>
        </p:nvSpPr>
        <p:spPr>
          <a:xfrm>
            <a:off x="3170309" y="3383703"/>
            <a:ext cx="2083302" cy="648072"/>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CREATION</a:t>
            </a:r>
            <a:endParaRPr lang="en-US" sz="2000" dirty="0">
              <a:latin typeface="Verdana" panose="020B0604030504040204" pitchFamily="34" charset="0"/>
              <a:ea typeface="Verdana" panose="020B0604030504040204" pitchFamily="34" charset="0"/>
            </a:endParaRPr>
          </a:p>
        </p:txBody>
      </p:sp>
      <p:sp>
        <p:nvSpPr>
          <p:cNvPr id="9" name="Rounded Rectangle 8"/>
          <p:cNvSpPr/>
          <p:nvPr/>
        </p:nvSpPr>
        <p:spPr>
          <a:xfrm>
            <a:off x="5981403" y="3383703"/>
            <a:ext cx="2083302" cy="648072"/>
          </a:xfrm>
          <a:prstGeom prst="roundRect">
            <a:avLst/>
          </a:prstGeom>
          <a:solidFill>
            <a:srgbClr val="1F49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latin typeface="Verdana" panose="020B0604030504040204" pitchFamily="34" charset="0"/>
                <a:ea typeface="Verdana" panose="020B0604030504040204" pitchFamily="34" charset="0"/>
              </a:rPr>
              <a:t>REFLECTION</a:t>
            </a:r>
            <a:endParaRPr lang="en-US" sz="2000" dirty="0">
              <a:latin typeface="Verdana" panose="020B0604030504040204" pitchFamily="34" charset="0"/>
              <a:ea typeface="Verdana" panose="020B0604030504040204" pitchFamily="34" charset="0"/>
            </a:endParaRPr>
          </a:p>
        </p:txBody>
      </p:sp>
      <p:cxnSp>
        <p:nvCxnSpPr>
          <p:cNvPr id="13" name="Straight Arrow Connector 12"/>
          <p:cNvCxnSpPr>
            <a:stCxn id="7" idx="3"/>
            <a:endCxn id="8" idx="1"/>
          </p:cNvCxnSpPr>
          <p:nvPr/>
        </p:nvCxnSpPr>
        <p:spPr>
          <a:xfrm>
            <a:off x="2497775" y="3707739"/>
            <a:ext cx="672534" cy="0"/>
          </a:xfrm>
          <a:prstGeom prst="straightConnector1">
            <a:avLst/>
          </a:prstGeom>
          <a:ln w="57150" cap="rnd" cmpd="sng" algn="ctr">
            <a:solidFill>
              <a:srgbClr val="1F497D"/>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a:stCxn id="8" idx="3"/>
            <a:endCxn id="9" idx="1"/>
          </p:cNvCxnSpPr>
          <p:nvPr/>
        </p:nvCxnSpPr>
        <p:spPr>
          <a:xfrm>
            <a:off x="5253611" y="3707739"/>
            <a:ext cx="727792" cy="0"/>
          </a:xfrm>
          <a:prstGeom prst="line">
            <a:avLst/>
          </a:prstGeom>
          <a:ln w="57150" cap="rnd">
            <a:solidFill>
              <a:srgbClr val="1F497D"/>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p:cNvCxnSpPr>
          <p:nvPr/>
        </p:nvCxnSpPr>
        <p:spPr>
          <a:xfrm>
            <a:off x="8064705" y="3707739"/>
            <a:ext cx="672534" cy="0"/>
          </a:xfrm>
          <a:prstGeom prst="straightConnector1">
            <a:avLst/>
          </a:prstGeom>
          <a:ln w="57150" cap="rnd">
            <a:solidFill>
              <a:srgbClr val="1F497D"/>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227" y="2312876"/>
            <a:ext cx="720080" cy="720080"/>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404" y="2299672"/>
            <a:ext cx="539300" cy="746488"/>
          </a:xfrm>
          <a:prstGeom prst="rect">
            <a:avLst/>
          </a:prstGeom>
        </p:spPr>
      </p:pic>
      <p:sp>
        <p:nvSpPr>
          <p:cNvPr id="42" name="Rectangle 41"/>
          <p:cNvSpPr/>
          <p:nvPr/>
        </p:nvSpPr>
        <p:spPr>
          <a:xfrm>
            <a:off x="3070691" y="4186818"/>
            <a:ext cx="2337795" cy="1937856"/>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ysClr val="windowText" lastClr="000000"/>
                </a:solidFill>
                <a:latin typeface="Verdana" panose="020B0604030504040204" pitchFamily="34" charset="0"/>
                <a:ea typeface="Verdana" panose="020B0604030504040204" pitchFamily="34" charset="0"/>
              </a:rPr>
              <a:t>Visualization of service processes, illustration of associations, and development of solutions</a:t>
            </a:r>
            <a:endParaRPr lang="en-US" dirty="0">
              <a:solidFill>
                <a:sysClr val="windowText" lastClr="000000"/>
              </a:solidFill>
              <a:latin typeface="Verdana" panose="020B0604030504040204" pitchFamily="34" charset="0"/>
              <a:ea typeface="Verdana" panose="020B0604030504040204" pitchFamily="34" charset="0"/>
            </a:endParaRPr>
          </a:p>
        </p:txBody>
      </p:sp>
      <p:sp>
        <p:nvSpPr>
          <p:cNvPr id="71" name="Oval 70"/>
          <p:cNvSpPr/>
          <p:nvPr/>
        </p:nvSpPr>
        <p:spPr>
          <a:xfrm>
            <a:off x="772048" y="2060848"/>
            <a:ext cx="1368152" cy="1296144"/>
          </a:xfrm>
          <a:prstGeom prst="ellipse">
            <a:avLst/>
          </a:prstGeom>
          <a:solidFill>
            <a:srgbClr val="BDC1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2312876"/>
            <a:ext cx="733284" cy="733284"/>
          </a:xfrm>
          <a:prstGeom prst="rect">
            <a:avLst/>
          </a:prstGeom>
        </p:spPr>
      </p:pic>
      <p:sp>
        <p:nvSpPr>
          <p:cNvPr id="75" name="Footer Placeholder 3"/>
          <p:cNvSpPr>
            <a:spLocks noGrp="1"/>
          </p:cNvSpPr>
          <p:nvPr>
            <p:ph type="ftr" sz="quarter" idx="11"/>
          </p:nvPr>
        </p:nvSpPr>
        <p:spPr>
          <a:xfrm>
            <a:off x="3124200" y="6356350"/>
            <a:ext cx="2895600" cy="365125"/>
          </a:xfrm>
        </p:spPr>
        <p:txBody>
          <a:bodyPr/>
          <a:lstStyle/>
          <a:p>
            <a:pPr>
              <a:defRPr/>
            </a:pPr>
            <a:r>
              <a:rPr lang="en-US" dirty="0" smtClean="0"/>
              <a:t>QUIS16 2019 - Karlstad</a:t>
            </a:r>
            <a:endParaRPr lang="nl-BE" dirty="0"/>
          </a:p>
        </p:txBody>
      </p:sp>
    </p:spTree>
    <p:extLst>
      <p:ext uri="{BB962C8B-B14F-4D97-AF65-F5344CB8AC3E}">
        <p14:creationId xmlns:p14="http://schemas.microsoft.com/office/powerpoint/2010/main" val="51325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25" presetClass="emph" presetSubtype="0" fill="hold" grpId="0" nodeType="withEffect">
                                  <p:stCondLst>
                                    <p:cond delay="0"/>
                                  </p:stCondLst>
                                  <p:childTnLst>
                                    <p:animClr clrSpc="hsl" dir="cw">
                                      <p:cBhvr override="childStyle">
                                        <p:cTn id="8" dur="500" fill="hold"/>
                                        <p:tgtEl>
                                          <p:spTgt spid="5"/>
                                        </p:tgtEl>
                                        <p:attrNameLst>
                                          <p:attrName>style.color</p:attrName>
                                        </p:attrNameLst>
                                      </p:cBhvr>
                                      <p:by>
                                        <p:hsl h="0" s="-70588" l="0"/>
                                      </p:by>
                                    </p:animClr>
                                    <p:animClr clrSpc="hsl" dir="cw">
                                      <p:cBhvr>
                                        <p:cTn id="9" dur="500" fill="hold"/>
                                        <p:tgtEl>
                                          <p:spTgt spid="5"/>
                                        </p:tgtEl>
                                        <p:attrNameLst>
                                          <p:attrName>fillcolor</p:attrName>
                                        </p:attrNameLst>
                                      </p:cBhvr>
                                      <p:by>
                                        <p:hsl h="0" s="-70588" l="0"/>
                                      </p:by>
                                    </p:animClr>
                                    <p:animClr clrSpc="hsl" dir="cw">
                                      <p:cBhvr>
                                        <p:cTn id="10" dur="500" fill="hold"/>
                                        <p:tgtEl>
                                          <p:spTgt spid="5"/>
                                        </p:tgtEl>
                                        <p:attrNameLst>
                                          <p:attrName>stroke.color</p:attrName>
                                        </p:attrNameLst>
                                      </p:cBhvr>
                                      <p:by>
                                        <p:hsl h="0" s="-70588" l="0"/>
                                      </p:by>
                                    </p:animClr>
                                    <p:set>
                                      <p:cBhvr>
                                        <p:cTn id="11" dur="500" fill="hold"/>
                                        <p:tgtEl>
                                          <p:spTgt spid="5"/>
                                        </p:tgtEl>
                                        <p:attrNameLst>
                                          <p:attrName>fill.type</p:attrName>
                                        </p:attrNameLst>
                                      </p:cBhvr>
                                      <p:to>
                                        <p:strVal val="solid"/>
                                      </p:to>
                                    </p:set>
                                  </p:childTnLst>
                                </p:cTn>
                              </p:par>
                              <p:par>
                                <p:cTn id="12" presetID="25" presetClass="emph" presetSubtype="0" fill="hold" grpId="0" nodeType="withEffect">
                                  <p:stCondLst>
                                    <p:cond delay="0"/>
                                  </p:stCondLst>
                                  <p:childTnLst>
                                    <p:animClr clrSpc="hsl" dir="cw">
                                      <p:cBhvr override="childStyle">
                                        <p:cTn id="13" dur="500" fill="hold"/>
                                        <p:tgtEl>
                                          <p:spTgt spid="9"/>
                                        </p:tgtEl>
                                        <p:attrNameLst>
                                          <p:attrName>style.color</p:attrName>
                                        </p:attrNameLst>
                                      </p:cBhvr>
                                      <p:by>
                                        <p:hsl h="0" s="-70588" l="0"/>
                                      </p:by>
                                    </p:animClr>
                                    <p:animClr clrSpc="hsl" dir="cw">
                                      <p:cBhvr>
                                        <p:cTn id="14" dur="500" fill="hold"/>
                                        <p:tgtEl>
                                          <p:spTgt spid="9"/>
                                        </p:tgtEl>
                                        <p:attrNameLst>
                                          <p:attrName>fillcolor</p:attrName>
                                        </p:attrNameLst>
                                      </p:cBhvr>
                                      <p:by>
                                        <p:hsl h="0" s="-70588" l="0"/>
                                      </p:by>
                                    </p:animClr>
                                    <p:animClr clrSpc="hsl" dir="cw">
                                      <p:cBhvr>
                                        <p:cTn id="15" dur="500" fill="hold"/>
                                        <p:tgtEl>
                                          <p:spTgt spid="9"/>
                                        </p:tgtEl>
                                        <p:attrNameLst>
                                          <p:attrName>stroke.color</p:attrName>
                                        </p:attrNameLst>
                                      </p:cBhvr>
                                      <p:by>
                                        <p:hsl h="0" s="-70588" l="0"/>
                                      </p:by>
                                    </p:animClr>
                                    <p:set>
                                      <p:cBhvr>
                                        <p:cTn id="16" dur="500" fill="hold"/>
                                        <p:tgtEl>
                                          <p:spTgt spid="9"/>
                                        </p:tgtEl>
                                        <p:attrNameLst>
                                          <p:attrName>fill.type</p:attrName>
                                        </p:attrNameLst>
                                      </p:cBhvr>
                                      <p:to>
                                        <p:strVal val="solid"/>
                                      </p:to>
                                    </p:set>
                                  </p:childTnLst>
                                </p:cTn>
                              </p:par>
                              <p:par>
                                <p:cTn id="17" presetID="25" presetClass="emph" presetSubtype="0" fill="hold" grpId="0" nodeType="withEffect">
                                  <p:stCondLst>
                                    <p:cond delay="0"/>
                                  </p:stCondLst>
                                  <p:childTnLst>
                                    <p:animClr clrSpc="hsl" dir="cw">
                                      <p:cBhvr override="childStyle">
                                        <p:cTn id="18" dur="500" fill="hold"/>
                                        <p:tgtEl>
                                          <p:spTgt spid="71"/>
                                        </p:tgtEl>
                                        <p:attrNameLst>
                                          <p:attrName>style.color</p:attrName>
                                        </p:attrNameLst>
                                      </p:cBhvr>
                                      <p:by>
                                        <p:hsl h="0" s="-70588" l="0"/>
                                      </p:by>
                                    </p:animClr>
                                    <p:animClr clrSpc="hsl" dir="cw">
                                      <p:cBhvr>
                                        <p:cTn id="19" dur="500" fill="hold"/>
                                        <p:tgtEl>
                                          <p:spTgt spid="71"/>
                                        </p:tgtEl>
                                        <p:attrNameLst>
                                          <p:attrName>fillcolor</p:attrName>
                                        </p:attrNameLst>
                                      </p:cBhvr>
                                      <p:by>
                                        <p:hsl h="0" s="-70588" l="0"/>
                                      </p:by>
                                    </p:animClr>
                                    <p:animClr clrSpc="hsl" dir="cw">
                                      <p:cBhvr>
                                        <p:cTn id="20" dur="500" fill="hold"/>
                                        <p:tgtEl>
                                          <p:spTgt spid="71"/>
                                        </p:tgtEl>
                                        <p:attrNameLst>
                                          <p:attrName>stroke.color</p:attrName>
                                        </p:attrNameLst>
                                      </p:cBhvr>
                                      <p:by>
                                        <p:hsl h="0" s="-70588" l="0"/>
                                      </p:by>
                                    </p:animClr>
                                    <p:set>
                                      <p:cBhvr>
                                        <p:cTn id="21" dur="500" fill="hold"/>
                                        <p:tgtEl>
                                          <p:spTgt spid="71"/>
                                        </p:tgtEl>
                                        <p:attrNameLst>
                                          <p:attrName>fill.type</p:attrName>
                                        </p:attrNameLst>
                                      </p:cBhvr>
                                      <p:to>
                                        <p:strVal val="solid"/>
                                      </p:to>
                                    </p:set>
                                  </p:childTnLst>
                                </p:cTn>
                              </p:par>
                              <p:par>
                                <p:cTn id="22" presetID="25" presetClass="emph" presetSubtype="0" fill="hold" grpId="0" nodeType="withEffect">
                                  <p:stCondLst>
                                    <p:cond delay="0"/>
                                  </p:stCondLst>
                                  <p:childTnLst>
                                    <p:animClr clrSpc="hsl" dir="cw">
                                      <p:cBhvr override="childStyle">
                                        <p:cTn id="23" dur="500" fill="hold"/>
                                        <p:tgtEl>
                                          <p:spTgt spid="7"/>
                                        </p:tgtEl>
                                        <p:attrNameLst>
                                          <p:attrName>style.color</p:attrName>
                                        </p:attrNameLst>
                                      </p:cBhvr>
                                      <p:by>
                                        <p:hsl h="0" s="-70588" l="0"/>
                                      </p:by>
                                    </p:animClr>
                                    <p:animClr clrSpc="hsl" dir="cw">
                                      <p:cBhvr>
                                        <p:cTn id="24" dur="500" fill="hold"/>
                                        <p:tgtEl>
                                          <p:spTgt spid="7"/>
                                        </p:tgtEl>
                                        <p:attrNameLst>
                                          <p:attrName>fillcolor</p:attrName>
                                        </p:attrNameLst>
                                      </p:cBhvr>
                                      <p:by>
                                        <p:hsl h="0" s="-70588" l="0"/>
                                      </p:by>
                                    </p:animClr>
                                    <p:animClr clrSpc="hsl" dir="cw">
                                      <p:cBhvr>
                                        <p:cTn id="25" dur="500" fill="hold"/>
                                        <p:tgtEl>
                                          <p:spTgt spid="7"/>
                                        </p:tgtEl>
                                        <p:attrNameLst>
                                          <p:attrName>stroke.color</p:attrName>
                                        </p:attrNameLst>
                                      </p:cBhvr>
                                      <p:by>
                                        <p:hsl h="0" s="-70588" l="0"/>
                                      </p:by>
                                    </p:animClr>
                                    <p:set>
                                      <p:cBhvr>
                                        <p:cTn id="26" dur="500" fill="hold"/>
                                        <p:tgtEl>
                                          <p:spTgt spid="7"/>
                                        </p:tgtEl>
                                        <p:attrNameLst>
                                          <p:attrName>fill.type</p:attrName>
                                        </p:attrNameLst>
                                      </p:cBhvr>
                                      <p:to>
                                        <p:strVal val="solid"/>
                                      </p:to>
                                    </p:set>
                                  </p:childTnLst>
                                </p:cTn>
                              </p:par>
                              <p:par>
                                <p:cTn id="27" presetID="26" presetClass="emph" presetSubtype="0" fill="hold" grpId="0" nodeType="withEffect">
                                  <p:stCondLst>
                                    <p:cond delay="0"/>
                                  </p:stCondLst>
                                  <p:childTnLst>
                                    <p:animEffect transition="out" filter="fade">
                                      <p:cBhvr>
                                        <p:cTn id="28" dur="500" tmFilter="0, 0; .2, .5; .8, .5; 1, 0"/>
                                        <p:tgtEl>
                                          <p:spTgt spid="6"/>
                                        </p:tgtEl>
                                      </p:cBhvr>
                                    </p:animEffect>
                                    <p:animScale>
                                      <p:cBhvr>
                                        <p:cTn id="29" dur="250" autoRev="1" fill="hold"/>
                                        <p:tgtEl>
                                          <p:spTgt spid="6"/>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par>
                                <p:cTn id="33" presetID="26" presetClass="emph" presetSubtype="0" fill="hold" grpId="1" nodeType="withEffect">
                                  <p:stCondLst>
                                    <p:cond delay="0"/>
                                  </p:stCondLst>
                                  <p:childTnLst>
                                    <p:animEffect transition="out" filter="fade">
                                      <p:cBhvr>
                                        <p:cTn id="34" dur="500" tmFilter="0, 0; .2, .5; .8, .5; 1, 0"/>
                                        <p:tgtEl>
                                          <p:spTgt spid="42"/>
                                        </p:tgtEl>
                                      </p:cBhvr>
                                    </p:animEffect>
                                    <p:animScale>
                                      <p:cBhvr>
                                        <p:cTn id="35" dur="250" autoRev="1" fill="hold"/>
                                        <p:tgtEl>
                                          <p:spTgt spid="42"/>
                                        </p:tgtEl>
                                      </p:cBhvr>
                                      <p:by x="105000" y="105000"/>
                                    </p:animScale>
                                  </p:childTnLst>
                                </p:cTn>
                              </p:par>
                              <p:par>
                                <p:cTn id="36" presetID="25" presetClass="emph" presetSubtype="0" fill="hold" nodeType="withEffect">
                                  <p:stCondLst>
                                    <p:cond delay="0"/>
                                  </p:stCondLst>
                                  <p:childTnLst>
                                    <p:animClr clrSpc="hsl" dir="cw">
                                      <p:cBhvr override="childStyle">
                                        <p:cTn id="37" dur="500" fill="hold"/>
                                        <p:tgtEl>
                                          <p:spTgt spid="13"/>
                                        </p:tgtEl>
                                        <p:attrNameLst>
                                          <p:attrName>style.color</p:attrName>
                                        </p:attrNameLst>
                                      </p:cBhvr>
                                      <p:by>
                                        <p:hsl h="0" s="-70588" l="0"/>
                                      </p:by>
                                    </p:animClr>
                                    <p:animClr clrSpc="hsl" dir="cw">
                                      <p:cBhvr>
                                        <p:cTn id="38" dur="500" fill="hold"/>
                                        <p:tgtEl>
                                          <p:spTgt spid="13"/>
                                        </p:tgtEl>
                                        <p:attrNameLst>
                                          <p:attrName>fillcolor</p:attrName>
                                        </p:attrNameLst>
                                      </p:cBhvr>
                                      <p:by>
                                        <p:hsl h="0" s="-70588" l="0"/>
                                      </p:by>
                                    </p:animClr>
                                    <p:animClr clrSpc="hsl" dir="cw">
                                      <p:cBhvr>
                                        <p:cTn id="39" dur="500" fill="hold"/>
                                        <p:tgtEl>
                                          <p:spTgt spid="13"/>
                                        </p:tgtEl>
                                        <p:attrNameLst>
                                          <p:attrName>stroke.color</p:attrName>
                                        </p:attrNameLst>
                                      </p:cBhvr>
                                      <p:by>
                                        <p:hsl h="0" s="-70588" l="0"/>
                                      </p:by>
                                    </p:animClr>
                                    <p:set>
                                      <p:cBhvr>
                                        <p:cTn id="40" dur="500" fill="hold"/>
                                        <p:tgtEl>
                                          <p:spTgt spid="13"/>
                                        </p:tgtEl>
                                        <p:attrNameLst>
                                          <p:attrName>fill.type</p:attrName>
                                        </p:attrNameLst>
                                      </p:cBhvr>
                                      <p:to>
                                        <p:strVal val="solid"/>
                                      </p:to>
                                    </p:set>
                                  </p:childTnLst>
                                </p:cTn>
                              </p:par>
                              <p:par>
                                <p:cTn id="41" presetID="25" presetClass="emph" presetSubtype="0" fill="hold" nodeType="withEffect">
                                  <p:stCondLst>
                                    <p:cond delay="0"/>
                                  </p:stCondLst>
                                  <p:childTnLst>
                                    <p:animClr clrSpc="hsl" dir="cw">
                                      <p:cBhvr override="childStyle">
                                        <p:cTn id="42" dur="500" fill="hold"/>
                                        <p:tgtEl>
                                          <p:spTgt spid="15"/>
                                        </p:tgtEl>
                                        <p:attrNameLst>
                                          <p:attrName>style.color</p:attrName>
                                        </p:attrNameLst>
                                      </p:cBhvr>
                                      <p:by>
                                        <p:hsl h="0" s="-70588" l="0"/>
                                      </p:by>
                                    </p:animClr>
                                    <p:animClr clrSpc="hsl" dir="cw">
                                      <p:cBhvr>
                                        <p:cTn id="43" dur="500" fill="hold"/>
                                        <p:tgtEl>
                                          <p:spTgt spid="15"/>
                                        </p:tgtEl>
                                        <p:attrNameLst>
                                          <p:attrName>fillcolor</p:attrName>
                                        </p:attrNameLst>
                                      </p:cBhvr>
                                      <p:by>
                                        <p:hsl h="0" s="-70588" l="0"/>
                                      </p:by>
                                    </p:animClr>
                                    <p:animClr clrSpc="hsl" dir="cw">
                                      <p:cBhvr>
                                        <p:cTn id="44" dur="500" fill="hold"/>
                                        <p:tgtEl>
                                          <p:spTgt spid="15"/>
                                        </p:tgtEl>
                                        <p:attrNameLst>
                                          <p:attrName>stroke.color</p:attrName>
                                        </p:attrNameLst>
                                      </p:cBhvr>
                                      <p:by>
                                        <p:hsl h="0" s="-70588" l="0"/>
                                      </p:by>
                                    </p:animClr>
                                    <p:set>
                                      <p:cBhvr>
                                        <p:cTn id="45" dur="500" fill="hold"/>
                                        <p:tgtEl>
                                          <p:spTgt spid="15"/>
                                        </p:tgtEl>
                                        <p:attrNameLst>
                                          <p:attrName>fill.type</p:attrName>
                                        </p:attrNameLst>
                                      </p:cBhvr>
                                      <p:to>
                                        <p:strVal val="solid"/>
                                      </p:to>
                                    </p:set>
                                  </p:childTnLst>
                                </p:cTn>
                              </p:par>
                              <p:par>
                                <p:cTn id="46" presetID="25" presetClass="emph" presetSubtype="0" fill="hold" nodeType="withEffect">
                                  <p:stCondLst>
                                    <p:cond delay="0"/>
                                  </p:stCondLst>
                                  <p:childTnLst>
                                    <p:animClr clrSpc="hsl" dir="cw">
                                      <p:cBhvr override="childStyle">
                                        <p:cTn id="47" dur="500" fill="hold"/>
                                        <p:tgtEl>
                                          <p:spTgt spid="20"/>
                                        </p:tgtEl>
                                        <p:attrNameLst>
                                          <p:attrName>style.color</p:attrName>
                                        </p:attrNameLst>
                                      </p:cBhvr>
                                      <p:by>
                                        <p:hsl h="0" s="-70588" l="0"/>
                                      </p:by>
                                    </p:animClr>
                                    <p:animClr clrSpc="hsl" dir="cw">
                                      <p:cBhvr>
                                        <p:cTn id="48" dur="500" fill="hold"/>
                                        <p:tgtEl>
                                          <p:spTgt spid="20"/>
                                        </p:tgtEl>
                                        <p:attrNameLst>
                                          <p:attrName>fillcolor</p:attrName>
                                        </p:attrNameLst>
                                      </p:cBhvr>
                                      <p:by>
                                        <p:hsl h="0" s="-70588" l="0"/>
                                      </p:by>
                                    </p:animClr>
                                    <p:animClr clrSpc="hsl" dir="cw">
                                      <p:cBhvr>
                                        <p:cTn id="49" dur="500" fill="hold"/>
                                        <p:tgtEl>
                                          <p:spTgt spid="20"/>
                                        </p:tgtEl>
                                        <p:attrNameLst>
                                          <p:attrName>stroke.color</p:attrName>
                                        </p:attrNameLst>
                                      </p:cBhvr>
                                      <p:by>
                                        <p:hsl h="0" s="-70588" l="0"/>
                                      </p:by>
                                    </p:animClr>
                                    <p:set>
                                      <p:cBhvr>
                                        <p:cTn id="50"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2" grpId="0" animBg="1"/>
      <p:bldP spid="42" grpId="1" animBg="1"/>
      <p:bldP spid="71" grpId="0" animBg="1"/>
    </p:bldLst>
  </p:timing>
</p:sld>
</file>

<file path=ppt/theme/theme1.xml><?xml version="1.0" encoding="utf-8"?>
<a:theme xmlns:a="http://schemas.openxmlformats.org/drawingml/2006/main" name="Nieuwe powerpoint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Nieuwe powerpointtemplate 2</Template>
  <TotalTime>10832</TotalTime>
  <Words>2103</Words>
  <Application>Microsoft Office PowerPoint</Application>
  <PresentationFormat>On-screen Show (4:3)</PresentationFormat>
  <Paragraphs>194</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Verdana</vt:lpstr>
      <vt:lpstr>Wingdings</vt:lpstr>
      <vt:lpstr>Nieuwe powerpointtemplate 2</vt:lpstr>
      <vt:lpstr>Toward a Consumer-Based Framework For Balancing Touch &amp; Tech in Service Interactions </vt:lpstr>
      <vt:lpstr>INTRODUCTION</vt:lpstr>
      <vt:lpstr>THEORETICAL BACKGROUND</vt:lpstr>
      <vt:lpstr>THEORETICAL BACKGROUND</vt:lpstr>
      <vt:lpstr>RESEARCH GAP</vt:lpstr>
      <vt:lpstr>RESEARCH OBJECTIVE</vt:lpstr>
      <vt:lpstr>RESEARCH APPROACH</vt:lpstr>
      <vt:lpstr>PowerPoint Presentation</vt:lpstr>
      <vt:lpstr>RESEARCH APPROACH</vt:lpstr>
      <vt:lpstr>PowerPoint Presentation</vt:lpstr>
      <vt:lpstr>RESEARCH APPROACH</vt:lpstr>
      <vt:lpstr>PowerPoint Presentation</vt:lpstr>
      <vt:lpstr>CONSLUSION</vt:lpstr>
      <vt:lpstr>Questions or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lambr</dc:creator>
  <cp:lastModifiedBy>HOTTAT Eline</cp:lastModifiedBy>
  <cp:revision>1836</cp:revision>
  <cp:lastPrinted>2019-05-12T08:33:22Z</cp:lastPrinted>
  <dcterms:created xsi:type="dcterms:W3CDTF">2009-12-01T15:52:26Z</dcterms:created>
  <dcterms:modified xsi:type="dcterms:W3CDTF">2019-06-12T05:51:04Z</dcterms:modified>
</cp:coreProperties>
</file>