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2" r:id="rId2"/>
    <p:sldId id="264" r:id="rId3"/>
    <p:sldId id="266" r:id="rId4"/>
    <p:sldId id="265" r:id="rId5"/>
    <p:sldId id="267" r:id="rId6"/>
    <p:sldId id="268" r:id="rId7"/>
    <p:sldId id="269" r:id="rId8"/>
    <p:sldId id="273" r:id="rId9"/>
    <p:sldId id="274" r:id="rId10"/>
    <p:sldId id="275" r:id="rId11"/>
    <p:sldId id="276" r:id="rId12"/>
    <p:sldId id="277" r:id="rId13"/>
    <p:sldId id="278" r:id="rId14"/>
    <p:sldId id="279" r:id="rId15"/>
    <p:sldId id="270" r:id="rId16"/>
    <p:sldId id="271" r:id="rId17"/>
    <p:sldId id="272" r:id="rId18"/>
    <p:sldId id="26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215"/>
  </p:normalViewPr>
  <p:slideViewPr>
    <p:cSldViewPr snapToGrid="0">
      <p:cViewPr varScale="1">
        <p:scale>
          <a:sx n="47" d="100"/>
          <a:sy n="47" d="100"/>
        </p:scale>
        <p:origin x="132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dirty="0"/>
              <a:t>Cape Town, Spier Arts Academy, Yellowwood Arts</a:t>
            </a:r>
          </a:p>
          <a:p>
            <a:r>
              <a:rPr lang="nl-BE" dirty="0"/>
              <a:t>Grabouw, Crafting Hope through Arts  </a:t>
            </a:r>
          </a:p>
        </p:txBody>
      </p:sp>
    </p:spTree>
    <p:extLst>
      <p:ext uri="{BB962C8B-B14F-4D97-AF65-F5344CB8AC3E}">
        <p14:creationId xmlns:p14="http://schemas.microsoft.com/office/powerpoint/2010/main" val="330908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dirty="0"/>
              <a:t>Criteria!!</a:t>
            </a:r>
          </a:p>
          <a:p>
            <a:r>
              <a:rPr lang="nl-BE" dirty="0"/>
              <a:t>Skills in the workshops: artistic &amp; economic</a:t>
            </a:r>
          </a:p>
          <a:p>
            <a:endParaRPr lang="nl-BE" dirty="0"/>
          </a:p>
        </p:txBody>
      </p:sp>
    </p:spTree>
    <p:extLst>
      <p:ext uri="{BB962C8B-B14F-4D97-AF65-F5344CB8AC3E}">
        <p14:creationId xmlns:p14="http://schemas.microsoft.com/office/powerpoint/2010/main" val="389322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sz="2400" b="0" dirty="0"/>
              <a:t>Co-creation!!</a:t>
            </a:r>
          </a:p>
          <a:p>
            <a:r>
              <a:rPr lang="nl-BE" sz="2400" b="0" dirty="0"/>
              <a:t>A walkabout was presented by Elizabeth Miller-vermeulen (curator and exhibition coordinator of the exhibition).</a:t>
            </a:r>
            <a:endParaRPr lang="nl-BE" dirty="0"/>
          </a:p>
        </p:txBody>
      </p:sp>
    </p:spTree>
    <p:extLst>
      <p:ext uri="{BB962C8B-B14F-4D97-AF65-F5344CB8AC3E}">
        <p14:creationId xmlns:p14="http://schemas.microsoft.com/office/powerpoint/2010/main" val="37753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sz="2400" dirty="0"/>
              <a:t>Career-support: networking/identifying opportunities, inclusion in collaborations, marketing of own work and </a:t>
            </a:r>
            <a:br>
              <a:rPr lang="nl-BE" sz="2400" dirty="0"/>
            </a:br>
            <a:r>
              <a:rPr lang="nl-BE" sz="2400" dirty="0"/>
              <a:t>establishing/developing of own artistic profile.</a:t>
            </a:r>
            <a:endParaRPr lang="nl-BE" dirty="0"/>
          </a:p>
        </p:txBody>
      </p:sp>
    </p:spTree>
    <p:extLst>
      <p:ext uri="{BB962C8B-B14F-4D97-AF65-F5344CB8AC3E}">
        <p14:creationId xmlns:p14="http://schemas.microsoft.com/office/powerpoint/2010/main" val="146691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7"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a:defRPr sz="3600"/>
            </a:lvl1pPr>
          </a:lstStyle>
          <a:p>
            <a:r>
              <a:t>Author and Date</a:t>
            </a:r>
          </a:p>
        </p:txBody>
      </p:sp>
      <p:sp>
        <p:nvSpPr>
          <p:cNvPr id="18" name="Presentation Title"/>
          <p:cNvSpPr txBox="1">
            <a:spLocks noGrp="1"/>
          </p:cNvSpPr>
          <p:nvPr>
            <p:ph type="title" hasCustomPrompt="1"/>
          </p:nvPr>
        </p:nvSpPr>
        <p:spPr>
          <a:prstGeom prst="rect">
            <a:avLst/>
          </a:prstGeom>
        </p:spPr>
        <p:txBody>
          <a:bodyPr/>
          <a:lstStyle/>
          <a:p>
            <a:r>
              <a:t>Presentation Title</a:t>
            </a:r>
          </a:p>
        </p:txBody>
      </p:sp>
      <p:sp>
        <p:nvSpPr>
          <p:cNvPr id="19"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7"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8" name="Presentation Title"/>
          <p:cNvSpPr txBox="1">
            <a:spLocks noGrp="1"/>
          </p:cNvSpPr>
          <p:nvPr>
            <p:ph type="title" hasCustomPrompt="1"/>
          </p:nvPr>
        </p:nvSpPr>
        <p:spPr>
          <a:xfrm>
            <a:off x="1206500" y="7124700"/>
            <a:ext cx="21971000" cy="4648200"/>
          </a:xfrm>
          <a:prstGeom prst="rect">
            <a:avLst/>
          </a:prstGeom>
        </p:spPr>
        <p:txBody>
          <a:bodyPr/>
          <a:lstStyle/>
          <a:p>
            <a:r>
              <a:t>Presentation Title</a:t>
            </a:r>
          </a:p>
        </p:txBody>
      </p:sp>
      <p:sp>
        <p:nvSpPr>
          <p:cNvPr id="29"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a:defRPr sz="3600"/>
            </a:lvl1pPr>
          </a:lstStyle>
          <a:p>
            <a:r>
              <a:t>Author and Date</a:t>
            </a:r>
          </a:p>
        </p:txBody>
      </p:sp>
      <p:sp>
        <p:nvSpPr>
          <p:cNvPr id="30" name="Body Level One…"/>
          <p:cNvSpPr txBox="1">
            <a:spLocks noGrp="1"/>
          </p:cNvSpPr>
          <p:nvPr>
            <p:ph type="body" sz="quarter" idx="1" hasCustomPrompt="1"/>
          </p:nvPr>
        </p:nvSpPr>
        <p:spPr>
          <a:xfrm>
            <a:off x="1206500" y="11609910"/>
            <a:ext cx="21971000" cy="1116952"/>
          </a:xfrm>
          <a:prstGeom prst="rect">
            <a:avLst/>
          </a:prstGeom>
        </p:spPr>
        <p:txBody>
          <a:bodyPr/>
          <a:lstStyle/>
          <a:p>
            <a:r>
              <a:t>Presentation Subtitle</a:t>
            </a:r>
          </a:p>
          <a:p>
            <a:pPr lvl="1"/>
            <a:endParaRPr/>
          </a:p>
          <a:p>
            <a:pPr lvl="2"/>
            <a:endParaRPr/>
          </a:p>
          <a:p>
            <a:pPr lvl="3"/>
            <a:endParaRPr/>
          </a:p>
          <a:p>
            <a:pPr lvl="4"/>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291112" y="-13810"/>
            <a:ext cx="27145272" cy="3161096"/>
          </a:xfrm>
          <a:prstGeom prst="rect">
            <a:avLst/>
          </a:prstGeom>
          <a:gradFill>
            <a:gsLst>
              <a:gs pos="0">
                <a:srgbClr val="F28000">
                  <a:alpha val="83029"/>
                </a:srgbClr>
              </a:gs>
              <a:gs pos="100000">
                <a:srgbClr val="FFFFFF"/>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 name="Image" descr="Image"/>
          <p:cNvPicPr>
            <a:picLocks noChangeAspect="1"/>
          </p:cNvPicPr>
          <p:nvPr/>
        </p:nvPicPr>
        <p:blipFill>
          <a:blip r:embed="rId4"/>
          <a:stretch>
            <a:fillRect/>
          </a:stretch>
        </p:blipFill>
        <p:spPr>
          <a:xfrm>
            <a:off x="5900684" y="942729"/>
            <a:ext cx="7589534" cy="2536560"/>
          </a:xfrm>
          <a:prstGeom prst="rect">
            <a:avLst/>
          </a:prstGeom>
          <a:ln w="12700">
            <a:miter lim="400000"/>
          </a:ln>
        </p:spPr>
      </p:pic>
      <p:pic>
        <p:nvPicPr>
          <p:cNvPr id="4" name="Image" descr="Image"/>
          <p:cNvPicPr>
            <a:picLocks noChangeAspect="1"/>
          </p:cNvPicPr>
          <p:nvPr/>
        </p:nvPicPr>
        <p:blipFill>
          <a:blip r:embed="rId5"/>
          <a:stretch>
            <a:fillRect/>
          </a:stretch>
        </p:blipFill>
        <p:spPr>
          <a:xfrm>
            <a:off x="1199551" y="404160"/>
            <a:ext cx="4356661" cy="3161096"/>
          </a:xfrm>
          <a:prstGeom prst="rect">
            <a:avLst/>
          </a:prstGeom>
          <a:ln w="12700">
            <a:miter lim="400000"/>
          </a:ln>
        </p:spPr>
      </p:pic>
      <p:pic>
        <p:nvPicPr>
          <p:cNvPr id="5" name="Screenshot 2020-10-14 at 13.03.25.png" descr="Screenshot 2020-10-14 at 13.03.25.png"/>
          <p:cNvPicPr>
            <a:picLocks noChangeAspect="1"/>
          </p:cNvPicPr>
          <p:nvPr/>
        </p:nvPicPr>
        <p:blipFill>
          <a:blip r:embed="rId6"/>
          <a:stretch>
            <a:fillRect/>
          </a:stretch>
        </p:blipFill>
        <p:spPr>
          <a:xfrm>
            <a:off x="1102079" y="12151092"/>
            <a:ext cx="12547441" cy="1448584"/>
          </a:xfrm>
          <a:prstGeom prst="rect">
            <a:avLst/>
          </a:prstGeom>
          <a:ln w="12700">
            <a:miter lim="400000"/>
          </a:ln>
        </p:spPr>
      </p:pic>
      <p:sp>
        <p:nvSpPr>
          <p:cNvPr id="6" name="Line"/>
          <p:cNvSpPr/>
          <p:nvPr/>
        </p:nvSpPr>
        <p:spPr>
          <a:xfrm>
            <a:off x="1271501" y="11959222"/>
            <a:ext cx="21971003" cy="1"/>
          </a:xfrm>
          <a:prstGeom prst="line">
            <a:avLst/>
          </a:prstGeom>
          <a:ln w="25400" cap="rnd">
            <a:solidFill>
              <a:srgbClr val="000000"/>
            </a:solidFill>
            <a:custDash>
              <a:ds d="100000" sp="200000"/>
            </a:custDash>
          </a:ln>
        </p:spPr>
        <p:txBody>
          <a:bodyPr lIns="50800" tIns="50800" rIns="50800" bIns="50800" anchor="ctr"/>
          <a:lstStyle/>
          <a:p>
            <a:endParaRPr/>
          </a:p>
        </p:txBody>
      </p:sp>
      <p:sp>
        <p:nvSpPr>
          <p:cNvPr id="7" name="Line"/>
          <p:cNvSpPr/>
          <p:nvPr/>
        </p:nvSpPr>
        <p:spPr>
          <a:xfrm>
            <a:off x="1271501" y="3998672"/>
            <a:ext cx="21971003" cy="1"/>
          </a:xfrm>
          <a:prstGeom prst="line">
            <a:avLst/>
          </a:prstGeom>
          <a:ln w="25400" cap="rnd">
            <a:solidFill>
              <a:srgbClr val="000000"/>
            </a:solidFill>
            <a:custDash>
              <a:ds d="100000" sp="200000"/>
            </a:custDash>
          </a:ln>
        </p:spPr>
        <p:txBody>
          <a:bodyPr lIns="50800" tIns="50800" rIns="50800" bIns="50800" anchor="ctr"/>
          <a:lstStyle/>
          <a:p>
            <a:endParaRPr/>
          </a:p>
        </p:txBody>
      </p:sp>
      <p:sp>
        <p:nvSpPr>
          <p:cNvPr id="8"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9"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10"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Bert Willems &amp; Dirk Kenis, PXL University of Applied Sciences and Arts…"/>
          <p:cNvSpPr txBox="1">
            <a:spLocks noGrp="1"/>
          </p:cNvSpPr>
          <p:nvPr>
            <p:ph type="body" idx="21"/>
          </p:nvPr>
        </p:nvSpPr>
        <p:spPr>
          <a:xfrm>
            <a:off x="1201340" y="9132692"/>
            <a:ext cx="21971003" cy="16370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defTabSz="457200">
              <a:lnSpc>
                <a:spcPct val="120000"/>
              </a:lnSpc>
              <a:defRPr b="0">
                <a:solidFill>
                  <a:srgbClr val="333333"/>
                </a:solidFill>
                <a:latin typeface="Arial"/>
                <a:ea typeface="Arial"/>
                <a:cs typeface="Arial"/>
                <a:sym typeface="Arial"/>
              </a:defRPr>
            </a:pPr>
            <a:r>
              <a:rPr b="1" dirty="0">
                <a:solidFill>
                  <a:schemeClr val="accent4">
                    <a:hueOff val="-1247790"/>
                    <a:lumOff val="-12326"/>
                  </a:schemeClr>
                </a:solidFill>
              </a:rPr>
              <a:t>Bert Willems &amp; Dirk Kenis,</a:t>
            </a:r>
            <a:r>
              <a:rPr dirty="0"/>
              <a:t> </a:t>
            </a:r>
            <a:r>
              <a:rPr i="1" dirty="0"/>
              <a:t>PXL</a:t>
            </a:r>
            <a:r>
              <a:rPr lang="nl-BE" i="1" dirty="0"/>
              <a:t>-MAD, School of Arts, Hasselt</a:t>
            </a:r>
            <a:endParaRPr i="1" dirty="0"/>
          </a:p>
          <a:p>
            <a:pPr defTabSz="457200">
              <a:lnSpc>
                <a:spcPct val="120000"/>
              </a:lnSpc>
              <a:defRPr b="0">
                <a:solidFill>
                  <a:srgbClr val="333333"/>
                </a:solidFill>
                <a:latin typeface="Arial"/>
                <a:ea typeface="Arial"/>
                <a:cs typeface="Arial"/>
                <a:sym typeface="Arial"/>
              </a:defRPr>
            </a:pPr>
            <a:r>
              <a:rPr lang="nl-BE" b="1" dirty="0">
                <a:solidFill>
                  <a:schemeClr val="accent4">
                    <a:hueOff val="-1247790"/>
                    <a:lumOff val="-12326"/>
                  </a:schemeClr>
                </a:solidFill>
              </a:rPr>
              <a:t>Elizabeth Miller-Vermeulen</a:t>
            </a:r>
            <a:r>
              <a:rPr b="1" dirty="0">
                <a:solidFill>
                  <a:schemeClr val="accent4">
                    <a:hueOff val="-1247790"/>
                    <a:lumOff val="-12326"/>
                  </a:schemeClr>
                </a:solidFill>
              </a:rPr>
              <a:t>,</a:t>
            </a:r>
            <a:r>
              <a:rPr dirty="0"/>
              <a:t> </a:t>
            </a:r>
            <a:r>
              <a:rPr lang="en-ZA" i="1" dirty="0"/>
              <a:t>EECI Project Coordinator for </a:t>
            </a:r>
            <a:r>
              <a:rPr i="1" dirty="0"/>
              <a:t>Stellenbosch University, South-Africa</a:t>
            </a:r>
          </a:p>
        </p:txBody>
      </p:sp>
      <p:sp>
        <p:nvSpPr>
          <p:cNvPr id="65" name="Economic Empowerment through Cultural Inclusion in Stellenbosch"/>
          <p:cNvSpPr txBox="1">
            <a:spLocks noGrp="1"/>
          </p:cNvSpPr>
          <p:nvPr>
            <p:ph type="ctrTitle"/>
          </p:nvPr>
        </p:nvSpPr>
        <p:spPr>
          <a:xfrm>
            <a:off x="1206496" y="635227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dirty="0"/>
              <a:t>Economic Empowerment through</a:t>
            </a:r>
            <a:br>
              <a:rPr dirty="0"/>
            </a:br>
            <a:r>
              <a:rPr dirty="0"/>
              <a:t>Cultural Inclusion in Stellenbosch</a:t>
            </a:r>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Workshop</a:t>
            </a:r>
            <a:r>
              <a:rPr dirty="0"/>
              <a:t> 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636799" y="6707274"/>
            <a:ext cx="22625055" cy="4439661"/>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Zacharia Mukwira </a:t>
            </a:r>
            <a:br>
              <a:rPr lang="nl-BE" sz="3600" dirty="0"/>
            </a:br>
            <a:br>
              <a:rPr lang="nl-BE" sz="3600" dirty="0"/>
            </a:br>
            <a:r>
              <a:rPr lang="nl-BE" sz="3600" dirty="0"/>
              <a:t>Visual art and collagraph printing </a:t>
            </a:r>
            <a:br>
              <a:rPr lang="nl-BE" sz="3600" dirty="0"/>
            </a:br>
            <a:br>
              <a:rPr lang="nl-BE" sz="3600" dirty="0"/>
            </a:br>
            <a:r>
              <a:rPr lang="nl-BE" sz="3600" dirty="0"/>
              <a:t>Originally from Zimbabwe</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17" name="Picture 16">
            <a:extLst>
              <a:ext uri="{FF2B5EF4-FFF2-40B4-BE49-F238E27FC236}">
                <a16:creationId xmlns:a16="http://schemas.microsoft.com/office/drawing/2014/main" id="{01530164-3D7B-4CC1-85C5-9CCBB82A5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79"/>
          <a:stretch/>
        </p:blipFill>
        <p:spPr>
          <a:xfrm>
            <a:off x="12949326" y="5018310"/>
            <a:ext cx="8605925" cy="5577972"/>
          </a:xfrm>
          <a:prstGeom prst="rect">
            <a:avLst/>
          </a:prstGeom>
        </p:spPr>
      </p:pic>
    </p:spTree>
    <p:extLst>
      <p:ext uri="{BB962C8B-B14F-4D97-AF65-F5344CB8AC3E}">
        <p14:creationId xmlns:p14="http://schemas.microsoft.com/office/powerpoint/2010/main" val="35558161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2174680" y="6895532"/>
            <a:ext cx="22625055" cy="3480955"/>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Nomsa Mukwira </a:t>
            </a:r>
            <a:br>
              <a:rPr lang="nl-BE" sz="3600" dirty="0"/>
            </a:br>
            <a:br>
              <a:rPr lang="nl-BE" sz="3600" dirty="0"/>
            </a:br>
            <a:r>
              <a:rPr lang="nl-BE" sz="3600" dirty="0"/>
              <a:t>Beadwork </a:t>
            </a:r>
            <a:br>
              <a:rPr lang="nl-BE" sz="3600" dirty="0"/>
            </a:br>
            <a:br>
              <a:rPr lang="nl-BE" sz="3600" dirty="0"/>
            </a:br>
            <a:r>
              <a:rPr lang="nl-BE" sz="3600" dirty="0"/>
              <a:t>Creating functional and decorative glass bead bowls</a:t>
            </a:r>
            <a:br>
              <a:rPr lang="nl-BE" sz="3600" dirty="0"/>
            </a:br>
            <a:br>
              <a:rPr lang="nl-BE" sz="3600" dirty="0"/>
            </a:br>
            <a:r>
              <a:rPr lang="nl-BE" sz="3600" dirty="0"/>
              <a:t>Originally from Zimbabwe</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7" name="Picture 6">
            <a:extLst>
              <a:ext uri="{FF2B5EF4-FFF2-40B4-BE49-F238E27FC236}">
                <a16:creationId xmlns:a16="http://schemas.microsoft.com/office/drawing/2014/main" id="{E8378C42-1B34-4B38-AD37-CD1435887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8431" y="5281056"/>
            <a:ext cx="6410889" cy="5670983"/>
          </a:xfrm>
          <a:prstGeom prst="rect">
            <a:avLst/>
          </a:prstGeom>
        </p:spPr>
      </p:pic>
    </p:spTree>
    <p:extLst>
      <p:ext uri="{BB962C8B-B14F-4D97-AF65-F5344CB8AC3E}">
        <p14:creationId xmlns:p14="http://schemas.microsoft.com/office/powerpoint/2010/main" val="34644685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2040209" y="6761064"/>
            <a:ext cx="22625055" cy="5341288"/>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Tiaan Jacobs</a:t>
            </a:r>
            <a:br>
              <a:rPr lang="nl-BE" sz="3600" dirty="0"/>
            </a:br>
            <a:br>
              <a:rPr lang="nl-BE" sz="3600" dirty="0"/>
            </a:br>
            <a:r>
              <a:rPr lang="nl-BE" sz="3600" dirty="0"/>
              <a:t>Visual art </a:t>
            </a:r>
            <a:br>
              <a:rPr lang="nl-BE" sz="3600" dirty="0"/>
            </a:br>
            <a:br>
              <a:rPr lang="nl-BE" sz="3600" dirty="0"/>
            </a:br>
            <a:r>
              <a:rPr lang="nl-BE" sz="3600" dirty="0"/>
              <a:t>Also trained in mosaics</a:t>
            </a:r>
            <a:br>
              <a:rPr lang="nl-BE" sz="3600" dirty="0"/>
            </a:br>
            <a:br>
              <a:rPr lang="nl-BE" sz="3600" dirty="0"/>
            </a:br>
            <a:r>
              <a:rPr lang="nl-BE" sz="3600" dirty="0"/>
              <a:t>Lives in Kylemore</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9" name="Picture 8">
            <a:extLst>
              <a:ext uri="{FF2B5EF4-FFF2-40B4-BE49-F238E27FC236}">
                <a16:creationId xmlns:a16="http://schemas.microsoft.com/office/drawing/2014/main" id="{E2D16656-C387-4D26-836B-621F6569D080}"/>
              </a:ext>
            </a:extLst>
          </p:cNvPr>
          <p:cNvPicPr>
            <a:picLocks noChangeAspect="1"/>
          </p:cNvPicPr>
          <p:nvPr/>
        </p:nvPicPr>
        <p:blipFill rotWithShape="1">
          <a:blip r:embed="rId2">
            <a:extLst>
              <a:ext uri="{28A0092B-C50C-407E-A947-70E740481C1C}">
                <a14:useLocalDpi xmlns:a14="http://schemas.microsoft.com/office/drawing/2010/main" val="0"/>
              </a:ext>
            </a:extLst>
          </a:blip>
          <a:srcRect t="5054"/>
          <a:stretch/>
        </p:blipFill>
        <p:spPr>
          <a:xfrm>
            <a:off x="11730860" y="4792047"/>
            <a:ext cx="7934062" cy="6490407"/>
          </a:xfrm>
          <a:prstGeom prst="rect">
            <a:avLst/>
          </a:prstGeom>
        </p:spPr>
      </p:pic>
    </p:spTree>
    <p:extLst>
      <p:ext uri="{BB962C8B-B14F-4D97-AF65-F5344CB8AC3E}">
        <p14:creationId xmlns:p14="http://schemas.microsoft.com/office/powerpoint/2010/main" val="16537674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758945" y="6597869"/>
            <a:ext cx="22625055" cy="455253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Thando Dyantyi </a:t>
            </a:r>
            <a:br>
              <a:rPr lang="nl-BE" sz="3600" dirty="0"/>
            </a:br>
            <a:br>
              <a:rPr lang="nl-BE" sz="3600" dirty="0"/>
            </a:br>
            <a:r>
              <a:rPr lang="nl-BE" sz="3600" dirty="0"/>
              <a:t>Videographer and short film editor and director </a:t>
            </a:r>
            <a:br>
              <a:rPr lang="nl-BE" sz="3600" dirty="0"/>
            </a:br>
            <a:br>
              <a:rPr lang="nl-BE" sz="3600" dirty="0"/>
            </a:br>
            <a:r>
              <a:rPr lang="nl-BE" sz="3600" dirty="0"/>
              <a:t>Lives in Kayamandi, Stellenbosch.</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19" name="Picture 18">
            <a:extLst>
              <a:ext uri="{FF2B5EF4-FFF2-40B4-BE49-F238E27FC236}">
                <a16:creationId xmlns:a16="http://schemas.microsoft.com/office/drawing/2014/main" id="{1F837F1B-D3E0-4EF4-AA4B-EFB8EC549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7141" y="4624028"/>
            <a:ext cx="6739659" cy="6778881"/>
          </a:xfrm>
          <a:prstGeom prst="rect">
            <a:avLst/>
          </a:prstGeom>
        </p:spPr>
      </p:pic>
    </p:spTree>
    <p:extLst>
      <p:ext uri="{BB962C8B-B14F-4D97-AF65-F5344CB8AC3E}">
        <p14:creationId xmlns:p14="http://schemas.microsoft.com/office/powerpoint/2010/main" val="42903762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959530" y="6946547"/>
            <a:ext cx="22625055" cy="4211735"/>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Portia Mphangwa </a:t>
            </a:r>
            <a:br>
              <a:rPr lang="nl-BE" sz="3600" dirty="0"/>
            </a:br>
            <a:br>
              <a:rPr lang="nl-BE" sz="3600" dirty="0"/>
            </a:br>
            <a:r>
              <a:rPr lang="nl-BE" sz="3600" dirty="0"/>
              <a:t>Jeweller using recycled material including cable and buttons </a:t>
            </a:r>
            <a:br>
              <a:rPr lang="nl-BE" sz="3600" dirty="0"/>
            </a:br>
            <a:br>
              <a:rPr lang="nl-BE" sz="3600" dirty="0"/>
            </a:br>
            <a:r>
              <a:rPr lang="nl-BE" sz="3600" dirty="0"/>
              <a:t>Lives in Kayamandi</a:t>
            </a:r>
            <a:br>
              <a:rPr lang="nl-BE" sz="3600" dirty="0"/>
            </a:b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21" name="Picture 20">
            <a:extLst>
              <a:ext uri="{FF2B5EF4-FFF2-40B4-BE49-F238E27FC236}">
                <a16:creationId xmlns:a16="http://schemas.microsoft.com/office/drawing/2014/main" id="{3D74D258-D0B8-4A66-9B2F-58D4301D0F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7904" y="4817494"/>
            <a:ext cx="6128412" cy="6128412"/>
          </a:xfrm>
          <a:prstGeom prst="rect">
            <a:avLst/>
          </a:prstGeom>
        </p:spPr>
      </p:pic>
    </p:spTree>
    <p:extLst>
      <p:ext uri="{BB962C8B-B14F-4D97-AF65-F5344CB8AC3E}">
        <p14:creationId xmlns:p14="http://schemas.microsoft.com/office/powerpoint/2010/main" val="712052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206496" y="5839870"/>
            <a:ext cx="22567904" cy="5859071"/>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Visual Arts Department, Stellenbosch University Campus</a:t>
            </a:r>
            <a:br>
              <a:rPr lang="nl-BE" sz="3600" dirty="0"/>
            </a:br>
            <a:r>
              <a:rPr lang="nl-BE" sz="3600" b="0" dirty="0"/>
              <a:t>		- Seven participants</a:t>
            </a:r>
            <a:br>
              <a:rPr lang="nl-BE" sz="3600" b="0" dirty="0"/>
            </a:br>
            <a:r>
              <a:rPr lang="nl-BE" sz="3600" b="0" dirty="0"/>
              <a:t>		- Prof Elmarie Costandius (SU) </a:t>
            </a:r>
            <a:br>
              <a:rPr lang="nl-BE" sz="3600" b="0" dirty="0"/>
            </a:br>
            <a:r>
              <a:rPr lang="nl-BE" sz="3600" b="0" dirty="0"/>
              <a:t>		- Elizabeth Miller-Vermeulen (Project coordinator)</a:t>
            </a:r>
            <a:br>
              <a:rPr lang="nl-BE" sz="3600" b="0" dirty="0"/>
            </a:br>
            <a:r>
              <a:rPr lang="nl-BE" sz="3600" b="0" dirty="0"/>
              <a:t>		- PXL-MAD (Hasselt, BE) &amp; UWC (Cape Town, SA) via Teams</a:t>
            </a:r>
            <a:br>
              <a:rPr lang="nl-BE" sz="3600" b="0" dirty="0"/>
            </a:br>
            <a:br>
              <a:rPr lang="nl-BE" sz="3600" b="0" dirty="0"/>
            </a:br>
            <a:r>
              <a:rPr lang="nl-BE" sz="3600" dirty="0"/>
              <a:t>Introduction </a:t>
            </a:r>
            <a:r>
              <a:rPr lang="nl-BE" sz="3600" b="0" dirty="0"/>
              <a:t>(focusing on individual participants’ profiles) </a:t>
            </a:r>
            <a:r>
              <a:rPr lang="nl-BE" sz="3600" dirty="0"/>
              <a:t>&amp; Presentation</a:t>
            </a:r>
            <a:br>
              <a:rPr lang="nl-BE" sz="3600" b="0" dirty="0"/>
            </a:br>
            <a:br>
              <a:rPr lang="nl-BE" sz="3600" b="0" dirty="0"/>
            </a:br>
            <a:r>
              <a:rPr lang="nl-BE" sz="3600" dirty="0"/>
              <a:t>SCIENCE MEETS ART exhibition </a:t>
            </a:r>
            <a:r>
              <a:rPr lang="nl-BE" sz="3600" b="0" dirty="0"/>
              <a:t>(Rupert Museum, Stellenbosch)</a:t>
            </a:r>
            <a:endParaRPr sz="3600" b="0" dirty="0"/>
          </a:p>
        </p:txBody>
      </p:sp>
      <p:sp>
        <p:nvSpPr>
          <p:cNvPr id="66" name="Workshop 4"/>
          <p:cNvSpPr txBox="1">
            <a:spLocks noGrp="1"/>
          </p:cNvSpPr>
          <p:nvPr>
            <p:ph type="subTitle" sz="quarter" idx="1"/>
          </p:nvPr>
        </p:nvSpPr>
        <p:spPr>
          <a:xfrm>
            <a:off x="1206500" y="4528024"/>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Introductory workshop – 14 November 2020</a:t>
            </a:r>
            <a:endParaRPr dirty="0"/>
          </a:p>
        </p:txBody>
      </p:sp>
      <p:pic>
        <p:nvPicPr>
          <p:cNvPr id="11" name="Picture 10">
            <a:extLst>
              <a:ext uri="{FF2B5EF4-FFF2-40B4-BE49-F238E27FC236}">
                <a16:creationId xmlns:a16="http://schemas.microsoft.com/office/drawing/2014/main" id="{6CABEA68-DA5B-41F1-BB5E-389EF74D0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0266" y="6437222"/>
            <a:ext cx="7082862" cy="5312147"/>
          </a:xfrm>
          <a:prstGeom prst="rect">
            <a:avLst/>
          </a:prstGeom>
        </p:spPr>
      </p:pic>
      <p:pic>
        <p:nvPicPr>
          <p:cNvPr id="17" name="Picture 16">
            <a:extLst>
              <a:ext uri="{FF2B5EF4-FFF2-40B4-BE49-F238E27FC236}">
                <a16:creationId xmlns:a16="http://schemas.microsoft.com/office/drawing/2014/main" id="{CC8AF5F8-16DA-4B22-BE13-C23E91E18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5894" y="671146"/>
            <a:ext cx="5751606" cy="4313705"/>
          </a:xfrm>
          <a:prstGeom prst="rect">
            <a:avLst/>
          </a:prstGeom>
        </p:spPr>
      </p:pic>
    </p:spTree>
    <p:extLst>
      <p:ext uri="{BB962C8B-B14F-4D97-AF65-F5344CB8AC3E}">
        <p14:creationId xmlns:p14="http://schemas.microsoft.com/office/powerpoint/2010/main" val="18825100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206495" y="6081916"/>
            <a:ext cx="22196430" cy="5380023"/>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Three EECI participants are included in the current SCIENCE MEETS ART exhibition at the Rupert Museum, Stellenbosch. </a:t>
            </a:r>
            <a:r>
              <a:rPr lang="nl-BE" sz="3600" b="0" dirty="0"/>
              <a:t>(31 Oct 2020 – 21 Feb 2021). This is a transdisciplinary project exhibition between the Stellenbosch University Physiological Sciences and Visual Arts departments, community members, six artists and crafters. Addressing stigma in illness, art and micrograph images are exhibited together, creating a unique opportunity for cross-talk and discussion. A 30 page exhibition document augments the project.</a:t>
            </a:r>
            <a:br>
              <a:rPr lang="nl-BE" sz="3600" b="0" dirty="0"/>
            </a:br>
            <a:br>
              <a:rPr lang="nl-BE" sz="3600" b="0" dirty="0"/>
            </a:br>
            <a:r>
              <a:rPr lang="nl-BE" sz="3600" dirty="0"/>
              <a:t>Four participants are included in the REIMAGINING THE ARTS group exhibition at GUS gallery, Stellenbosch, Feb 2021. </a:t>
            </a:r>
            <a:r>
              <a:rPr lang="nl-BE" sz="3600" b="0" dirty="0"/>
              <a:t>This is a Social Impact Project Exhibition of the Department of Visual Arts, Stellenbosch University, focusing on the collection of material culture, namely objects, traces and/or events among local communities in and around Stellenbosch.</a:t>
            </a:r>
            <a:endParaRPr sz="3600" b="0" dirty="0"/>
          </a:p>
        </p:txBody>
      </p:sp>
      <p:sp>
        <p:nvSpPr>
          <p:cNvPr id="66" name="Workshop 4"/>
          <p:cNvSpPr txBox="1">
            <a:spLocks noGrp="1"/>
          </p:cNvSpPr>
          <p:nvPr>
            <p:ph type="subTitle" sz="quarter" idx="1"/>
          </p:nvPr>
        </p:nvSpPr>
        <p:spPr>
          <a:xfrm>
            <a:off x="1206500" y="4770070"/>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Impact</a:t>
            </a:r>
            <a:endParaRPr dirty="0"/>
          </a:p>
        </p:txBody>
      </p:sp>
    </p:spTree>
    <p:extLst>
      <p:ext uri="{BB962C8B-B14F-4D97-AF65-F5344CB8AC3E}">
        <p14:creationId xmlns:p14="http://schemas.microsoft.com/office/powerpoint/2010/main" val="40439142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2362940" y="6592902"/>
            <a:ext cx="22539329" cy="4551347"/>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Continuation of intake interviews, identifying potential participants</a:t>
            </a:r>
            <a:br>
              <a:rPr lang="nl-BE" sz="3600" dirty="0"/>
            </a:br>
            <a:br>
              <a:rPr lang="nl-BE" sz="3600" dirty="0"/>
            </a:br>
            <a:r>
              <a:rPr lang="nl-BE" sz="3600" dirty="0"/>
              <a:t>All new participants to be included/presented on the RADA website</a:t>
            </a:r>
            <a:br>
              <a:rPr lang="nl-BE" sz="3600" dirty="0"/>
            </a:br>
            <a:br>
              <a:rPr lang="nl-BE" sz="3600" dirty="0"/>
            </a:br>
            <a:r>
              <a:rPr lang="nl-BE" sz="3600" dirty="0"/>
              <a:t>All participants to be assigned to buddies</a:t>
            </a:r>
            <a:br>
              <a:rPr lang="nl-BE" sz="3600" dirty="0"/>
            </a:br>
            <a:br>
              <a:rPr lang="nl-BE" sz="3600" dirty="0"/>
            </a:br>
            <a:r>
              <a:rPr lang="nl-BE" sz="3600" dirty="0"/>
              <a:t>All participants to be assigned to various workshops on a needs-analysis basis</a:t>
            </a:r>
            <a:br>
              <a:rPr lang="nl-BE" sz="3600" dirty="0"/>
            </a:br>
            <a:br>
              <a:rPr lang="nl-BE" sz="3600" dirty="0"/>
            </a:br>
            <a:r>
              <a:rPr lang="nl-BE" sz="3600" dirty="0"/>
              <a:t>All current participants to be supported re developement of own artistic careers</a:t>
            </a:r>
            <a:br>
              <a:rPr lang="nl-BE" sz="3600" dirty="0"/>
            </a:br>
            <a:br>
              <a:rPr lang="nl-BE" sz="3600" dirty="0"/>
            </a:b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Plans for the future</a:t>
            </a:r>
            <a:endParaRPr dirty="0"/>
          </a:p>
        </p:txBody>
      </p:sp>
    </p:spTree>
    <p:extLst>
      <p:ext uri="{BB962C8B-B14F-4D97-AF65-F5344CB8AC3E}">
        <p14:creationId xmlns:p14="http://schemas.microsoft.com/office/powerpoint/2010/main" val="13676044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rt Willems &amp; Dirk Kenis, PXL University of Applied Sciences and Arts…"/>
          <p:cNvSpPr txBox="1">
            <a:spLocks noGrp="1"/>
          </p:cNvSpPr>
          <p:nvPr>
            <p:ph type="body" idx="21"/>
          </p:nvPr>
        </p:nvSpPr>
        <p:spPr>
          <a:xfrm>
            <a:off x="1201340" y="9132692"/>
            <a:ext cx="21971003" cy="16370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defTabSz="457200">
              <a:lnSpc>
                <a:spcPct val="120000"/>
              </a:lnSpc>
              <a:defRPr b="0">
                <a:solidFill>
                  <a:srgbClr val="333333"/>
                </a:solidFill>
                <a:latin typeface="Arial"/>
                <a:ea typeface="Arial"/>
                <a:cs typeface="Arial"/>
                <a:sym typeface="Arial"/>
              </a:defRPr>
            </a:pPr>
            <a:r>
              <a:rPr b="1" dirty="0">
                <a:solidFill>
                  <a:schemeClr val="accent4">
                    <a:hueOff val="-1247790"/>
                    <a:lumOff val="-12326"/>
                  </a:schemeClr>
                </a:solidFill>
              </a:rPr>
              <a:t>Bert Willems &amp; Dirk Kenis,</a:t>
            </a:r>
            <a:r>
              <a:rPr dirty="0"/>
              <a:t> </a:t>
            </a:r>
            <a:r>
              <a:rPr i="1" dirty="0"/>
              <a:t>PXL</a:t>
            </a:r>
            <a:r>
              <a:rPr lang="nl-BE" i="1" dirty="0"/>
              <a:t>-MAD, School of Arts, Hasselt</a:t>
            </a:r>
            <a:endParaRPr i="1" dirty="0"/>
          </a:p>
          <a:p>
            <a:pPr defTabSz="457200">
              <a:lnSpc>
                <a:spcPct val="120000"/>
              </a:lnSpc>
              <a:defRPr b="0">
                <a:solidFill>
                  <a:srgbClr val="333333"/>
                </a:solidFill>
                <a:latin typeface="Arial"/>
                <a:ea typeface="Arial"/>
                <a:cs typeface="Arial"/>
                <a:sym typeface="Arial"/>
              </a:defRPr>
            </a:pPr>
            <a:r>
              <a:rPr lang="nl-BE" b="1" dirty="0">
                <a:solidFill>
                  <a:schemeClr val="accent4">
                    <a:hueOff val="-1247790"/>
                    <a:lumOff val="-12326"/>
                  </a:schemeClr>
                </a:solidFill>
              </a:rPr>
              <a:t>Elizabeth Miller-Vermeulen</a:t>
            </a:r>
            <a:r>
              <a:rPr b="1" dirty="0">
                <a:solidFill>
                  <a:schemeClr val="accent4">
                    <a:hueOff val="-1247790"/>
                    <a:lumOff val="-12326"/>
                  </a:schemeClr>
                </a:solidFill>
              </a:rPr>
              <a:t>,</a:t>
            </a:r>
            <a:r>
              <a:rPr dirty="0"/>
              <a:t> </a:t>
            </a:r>
            <a:r>
              <a:rPr lang="en-ZA" i="1" dirty="0"/>
              <a:t>EECI Project Coordinator for </a:t>
            </a:r>
            <a:r>
              <a:rPr i="1" dirty="0"/>
              <a:t>Stellenbosch University, South-Africa</a:t>
            </a:r>
          </a:p>
        </p:txBody>
      </p:sp>
      <p:sp>
        <p:nvSpPr>
          <p:cNvPr id="69"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Workshop</a:t>
            </a:r>
            <a:r>
              <a:rPr dirty="0"/>
              <a:t> 4</a:t>
            </a:r>
          </a:p>
        </p:txBody>
      </p:sp>
      <p:sp>
        <p:nvSpPr>
          <p:cNvPr id="70" name="Thank you for your participation."/>
          <p:cNvSpPr txBox="1">
            <a:spLocks noGrp="1"/>
          </p:cNvSpPr>
          <p:nvPr>
            <p:ph type="ctrTitle"/>
          </p:nvPr>
        </p:nvSpPr>
        <p:spPr>
          <a:xfrm>
            <a:off x="1206496" y="6352273"/>
            <a:ext cx="21971004" cy="2389262"/>
          </a:xfrm>
          <a:prstGeom prst="rect">
            <a:avLst/>
          </a:prstGeom>
        </p:spPr>
        <p:txBody>
          <a:bodyPr lIns="0" tIns="0" rIns="0" bIns="0" anchor="t">
            <a:noAutofit/>
          </a:bodyPr>
          <a:lstStyle>
            <a:lvl1pPr defTabSz="457200">
              <a:lnSpc>
                <a:spcPct val="100000"/>
              </a:lnSpc>
              <a:defRPr sz="6900" spc="0">
                <a:latin typeface="Arial"/>
                <a:ea typeface="Arial"/>
                <a:cs typeface="Arial"/>
                <a:sym typeface="Arial"/>
              </a:defRPr>
            </a:lvl1pPr>
          </a:lstStyle>
          <a:p>
            <a:r>
              <a:rPr dirty="0"/>
              <a:t>Thank you for your participation.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628524" y="659290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4000" dirty="0"/>
              <a:t>Talented South African artists from historically deprived communities</a:t>
            </a:r>
            <a:br>
              <a:rPr lang="nl-BE" sz="4000" dirty="0"/>
            </a:br>
            <a:br>
              <a:rPr lang="nl-BE" sz="4000" dirty="0"/>
            </a:br>
            <a:r>
              <a:rPr lang="nl-BE" sz="4000" dirty="0"/>
              <a:t>Cultural and socio-economic difficulties</a:t>
            </a:r>
            <a:br>
              <a:rPr lang="nl-BE" sz="4000" dirty="0"/>
            </a:br>
            <a:br>
              <a:rPr lang="nl-BE" sz="4000" dirty="0"/>
            </a:br>
            <a:r>
              <a:rPr lang="nl-BE" sz="4000" dirty="0"/>
              <a:t>No acces to networks of enablers</a:t>
            </a:r>
            <a:br>
              <a:rPr lang="nl-BE" sz="4000" dirty="0"/>
            </a:br>
            <a:br>
              <a:rPr lang="nl-BE" sz="4000" dirty="0"/>
            </a:br>
            <a:r>
              <a:rPr lang="nl-BE" sz="4000" dirty="0"/>
              <a:t>Essential attitudes and skills are missing</a:t>
            </a:r>
            <a:br>
              <a:rPr lang="nl-BE" sz="4000" dirty="0"/>
            </a:br>
            <a:r>
              <a:rPr lang="nl-BE" sz="4000" dirty="0"/>
              <a:t> </a:t>
            </a:r>
            <a:endParaRPr sz="40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Why?</a:t>
            </a:r>
            <a:endParaRPr dirty="0"/>
          </a:p>
        </p:txBody>
      </p:sp>
    </p:spTree>
    <p:extLst>
      <p:ext uri="{BB962C8B-B14F-4D97-AF65-F5344CB8AC3E}">
        <p14:creationId xmlns:p14="http://schemas.microsoft.com/office/powerpoint/2010/main" val="33803138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698862" y="659290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4000" dirty="0"/>
              <a:t>PXL-MAD @ Stellenbosch 2018</a:t>
            </a:r>
            <a:br>
              <a:rPr lang="nl-BE" sz="4000" dirty="0"/>
            </a:br>
            <a:br>
              <a:rPr lang="nl-BE" sz="4000" dirty="0"/>
            </a:br>
            <a:r>
              <a:rPr lang="nl-BE" sz="4000" dirty="0"/>
              <a:t>RADA</a:t>
            </a:r>
            <a:endParaRPr sz="40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Context</a:t>
            </a:r>
            <a:endParaRPr dirty="0"/>
          </a:p>
        </p:txBody>
      </p:sp>
    </p:spTree>
    <p:extLst>
      <p:ext uri="{BB962C8B-B14F-4D97-AF65-F5344CB8AC3E}">
        <p14:creationId xmlns:p14="http://schemas.microsoft.com/office/powerpoint/2010/main" val="3200814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932634" y="659290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4000" dirty="0"/>
              <a:t>Preparing these artists for the art market</a:t>
            </a:r>
            <a:br>
              <a:rPr lang="nl-BE" sz="4000" dirty="0"/>
            </a:br>
            <a:br>
              <a:rPr lang="nl-BE" sz="4000" dirty="0"/>
            </a:br>
            <a:r>
              <a:rPr lang="nl-BE" sz="4000" dirty="0"/>
              <a:t>Preparing the art market for these artists</a:t>
            </a:r>
            <a:br>
              <a:rPr lang="nl-BE" sz="4000" dirty="0"/>
            </a:br>
            <a:br>
              <a:rPr lang="nl-BE" sz="4000" dirty="0"/>
            </a:br>
            <a:r>
              <a:rPr lang="nl-BE" sz="4000" dirty="0"/>
              <a:t>		&gt; Cultural inclusion </a:t>
            </a:r>
            <a:br>
              <a:rPr lang="nl-BE" sz="4000" dirty="0"/>
            </a:br>
            <a:r>
              <a:rPr lang="nl-BE" sz="4000" dirty="0"/>
              <a:t>		&gt; Socio-economic empowerment</a:t>
            </a:r>
            <a:endParaRPr sz="40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Aims</a:t>
            </a:r>
            <a:endParaRPr dirty="0"/>
          </a:p>
        </p:txBody>
      </p:sp>
    </p:spTree>
    <p:extLst>
      <p:ext uri="{BB962C8B-B14F-4D97-AF65-F5344CB8AC3E}">
        <p14:creationId xmlns:p14="http://schemas.microsoft.com/office/powerpoint/2010/main" val="943184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2309151" y="659290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Talented South African artists from historically deprived communities</a:t>
            </a:r>
            <a:br>
              <a:rPr lang="nl-BE" sz="3600" dirty="0"/>
            </a:br>
            <a:br>
              <a:rPr lang="nl-BE" sz="3600" dirty="0"/>
            </a:br>
            <a:r>
              <a:rPr lang="nl-BE" sz="3600" dirty="0"/>
              <a:t>Stellenbosch University (visual arts)</a:t>
            </a:r>
            <a:br>
              <a:rPr lang="nl-BE" sz="3600" dirty="0"/>
            </a:br>
            <a:br>
              <a:rPr lang="nl-BE" sz="3600" dirty="0"/>
            </a:br>
            <a:r>
              <a:rPr lang="nl-BE" sz="3600" dirty="0"/>
              <a:t>University of Western Cape (business)</a:t>
            </a:r>
            <a:br>
              <a:rPr lang="nl-BE" sz="3600" dirty="0"/>
            </a:br>
            <a:br>
              <a:rPr lang="nl-BE" sz="3600" dirty="0"/>
            </a:br>
            <a:r>
              <a:rPr lang="nl-BE" sz="3600" dirty="0"/>
              <a:t>PXL (visual arts, communication, business) &amp; UHasselt (business)</a:t>
            </a:r>
            <a:br>
              <a:rPr lang="nl-BE" sz="3600" dirty="0"/>
            </a:br>
            <a:br>
              <a:rPr lang="nl-BE" sz="3600" dirty="0"/>
            </a:br>
            <a:r>
              <a:rPr lang="nl-BE" sz="3600" dirty="0"/>
              <a:t>		&gt; Co-creation</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Who?</a:t>
            </a:r>
            <a:endParaRPr dirty="0"/>
          </a:p>
        </p:txBody>
      </p:sp>
      <p:pic>
        <p:nvPicPr>
          <p:cNvPr id="5" name="Afbeelding 4">
            <a:extLst>
              <a:ext uri="{FF2B5EF4-FFF2-40B4-BE49-F238E27FC236}">
                <a16:creationId xmlns:a16="http://schemas.microsoft.com/office/drawing/2014/main" id="{EF5BD72E-FFB6-8F4F-BBB1-536AEB0F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6048" y="6960985"/>
            <a:ext cx="3254934" cy="3762929"/>
          </a:xfrm>
          <a:prstGeom prst="rect">
            <a:avLst/>
          </a:prstGeom>
        </p:spPr>
      </p:pic>
      <p:pic>
        <p:nvPicPr>
          <p:cNvPr id="7" name="Afbeelding 6">
            <a:extLst>
              <a:ext uri="{FF2B5EF4-FFF2-40B4-BE49-F238E27FC236}">
                <a16:creationId xmlns:a16="http://schemas.microsoft.com/office/drawing/2014/main" id="{47FE1D37-EC03-7449-AE7A-36CDB6CB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8060" y="7535028"/>
            <a:ext cx="4997988" cy="1881203"/>
          </a:xfrm>
          <a:prstGeom prst="rect">
            <a:avLst/>
          </a:prstGeom>
        </p:spPr>
      </p:pic>
      <p:pic>
        <p:nvPicPr>
          <p:cNvPr id="9" name="Afbeelding 8">
            <a:extLst>
              <a:ext uri="{FF2B5EF4-FFF2-40B4-BE49-F238E27FC236}">
                <a16:creationId xmlns:a16="http://schemas.microsoft.com/office/drawing/2014/main" id="{69F526CC-F79F-5843-BC60-F45AE915D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0412" y="10907581"/>
            <a:ext cx="6451600" cy="1739900"/>
          </a:xfrm>
          <a:prstGeom prst="rect">
            <a:avLst/>
          </a:prstGeom>
        </p:spPr>
      </p:pic>
    </p:spTree>
    <p:extLst>
      <p:ext uri="{BB962C8B-B14F-4D97-AF65-F5344CB8AC3E}">
        <p14:creationId xmlns:p14="http://schemas.microsoft.com/office/powerpoint/2010/main" val="28750150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2EF3840-5F26-D34B-915E-9239AD095B41}"/>
              </a:ext>
            </a:extLst>
          </p:cNvPr>
          <p:cNvSpPr/>
          <p:nvPr/>
        </p:nvSpPr>
        <p:spPr>
          <a:xfrm>
            <a:off x="16620564" y="9412940"/>
            <a:ext cx="5405718" cy="1536809"/>
          </a:xfrm>
          <a:prstGeom prst="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B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5" name="Economic Empowerment through Cultural Inclusion in Stellenbosch"/>
          <p:cNvSpPr txBox="1">
            <a:spLocks noGrp="1"/>
          </p:cNvSpPr>
          <p:nvPr>
            <p:ph type="ctrTitle"/>
          </p:nvPr>
        </p:nvSpPr>
        <p:spPr>
          <a:xfrm>
            <a:off x="1959528" y="6592903"/>
            <a:ext cx="21971004" cy="2389262"/>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Selection participants</a:t>
            </a:r>
            <a:br>
              <a:rPr lang="nl-BE" sz="3600" dirty="0"/>
            </a:br>
            <a:br>
              <a:rPr lang="nl-BE" sz="3600" dirty="0"/>
            </a:br>
            <a:r>
              <a:rPr lang="nl-BE" sz="3600" dirty="0"/>
              <a:t>Workshop &amp; course-development</a:t>
            </a:r>
            <a:br>
              <a:rPr lang="nl-BE" sz="3600" dirty="0"/>
            </a:br>
            <a:br>
              <a:rPr lang="nl-BE" sz="3600" dirty="0"/>
            </a:br>
            <a:r>
              <a:rPr lang="nl-BE" sz="3600" dirty="0"/>
              <a:t>Buddies</a:t>
            </a:r>
            <a:br>
              <a:rPr lang="nl-BE" sz="3600" dirty="0"/>
            </a:br>
            <a:br>
              <a:rPr lang="nl-BE" sz="3600" dirty="0"/>
            </a:br>
            <a:r>
              <a:rPr lang="nl-BE" sz="3600" dirty="0"/>
              <a:t>Contact with enablers (active network)</a:t>
            </a:r>
            <a:br>
              <a:rPr lang="nl-BE" sz="3600" dirty="0"/>
            </a:br>
            <a:br>
              <a:rPr lang="nl-BE" sz="3600" dirty="0"/>
            </a:br>
            <a:r>
              <a:rPr lang="nl-BE" sz="3600" dirty="0"/>
              <a:t>…</a:t>
            </a: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What?</a:t>
            </a:r>
            <a:endParaRPr dirty="0"/>
          </a:p>
        </p:txBody>
      </p:sp>
      <p:sp>
        <p:nvSpPr>
          <p:cNvPr id="2" name="Tekstvak 1">
            <a:extLst>
              <a:ext uri="{FF2B5EF4-FFF2-40B4-BE49-F238E27FC236}">
                <a16:creationId xmlns:a16="http://schemas.microsoft.com/office/drawing/2014/main" id="{B6EB05CF-C17B-7840-86F9-A4B1D8B0093E}"/>
              </a:ext>
            </a:extLst>
          </p:cNvPr>
          <p:cNvSpPr txBox="1"/>
          <p:nvPr/>
        </p:nvSpPr>
        <p:spPr>
          <a:xfrm>
            <a:off x="18136322" y="9892129"/>
            <a:ext cx="202459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BE" sz="3200" b="0" i="0" u="none" strike="noStrike" cap="none" spc="0" normalizeH="0" baseline="0" dirty="0">
                <a:ln>
                  <a:noFill/>
                </a:ln>
                <a:solidFill>
                  <a:srgbClr val="5E5E5E"/>
                </a:solidFill>
                <a:effectLst/>
                <a:uFillTx/>
                <a:latin typeface="+mn-lt"/>
                <a:ea typeface="+mn-ea"/>
                <a:cs typeface="+mn-cs"/>
                <a:sym typeface="Helvetica Neue"/>
              </a:rPr>
              <a:t>Art Market</a:t>
            </a:r>
          </a:p>
        </p:txBody>
      </p:sp>
      <p:sp>
        <p:nvSpPr>
          <p:cNvPr id="6" name="Rechthoek 5">
            <a:extLst>
              <a:ext uri="{FF2B5EF4-FFF2-40B4-BE49-F238E27FC236}">
                <a16:creationId xmlns:a16="http://schemas.microsoft.com/office/drawing/2014/main" id="{0302CCA7-17F3-9A47-8418-493D9CF059EC}"/>
              </a:ext>
            </a:extLst>
          </p:cNvPr>
          <p:cNvSpPr/>
          <p:nvPr/>
        </p:nvSpPr>
        <p:spPr>
          <a:xfrm>
            <a:off x="13016753" y="7160557"/>
            <a:ext cx="1613647" cy="1536809"/>
          </a:xfrm>
          <a:prstGeom prst="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B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kstvak 6">
            <a:extLst>
              <a:ext uri="{FF2B5EF4-FFF2-40B4-BE49-F238E27FC236}">
                <a16:creationId xmlns:a16="http://schemas.microsoft.com/office/drawing/2014/main" id="{E409E782-D714-2C40-BAAC-61386E59357C}"/>
              </a:ext>
            </a:extLst>
          </p:cNvPr>
          <p:cNvSpPr txBox="1"/>
          <p:nvPr/>
        </p:nvSpPr>
        <p:spPr>
          <a:xfrm>
            <a:off x="13294148" y="7639746"/>
            <a:ext cx="100508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BE" sz="3200" b="0" i="0" u="none" strike="noStrike" cap="none" spc="0" normalizeH="0" baseline="0" dirty="0">
                <a:ln>
                  <a:noFill/>
                </a:ln>
                <a:solidFill>
                  <a:srgbClr val="5E5E5E"/>
                </a:solidFill>
                <a:effectLst/>
                <a:uFillTx/>
                <a:latin typeface="+mn-lt"/>
                <a:ea typeface="+mn-ea"/>
                <a:cs typeface="+mn-cs"/>
                <a:sym typeface="Helvetica Neue"/>
              </a:rPr>
              <a:t>EECI</a:t>
            </a:r>
          </a:p>
        </p:txBody>
      </p:sp>
      <p:sp>
        <p:nvSpPr>
          <p:cNvPr id="8" name="Rechthoek 7">
            <a:extLst>
              <a:ext uri="{FF2B5EF4-FFF2-40B4-BE49-F238E27FC236}">
                <a16:creationId xmlns:a16="http://schemas.microsoft.com/office/drawing/2014/main" id="{2C2659C4-0DCF-224C-A2DD-B9584D9DBF49}"/>
              </a:ext>
            </a:extLst>
          </p:cNvPr>
          <p:cNvSpPr/>
          <p:nvPr/>
        </p:nvSpPr>
        <p:spPr>
          <a:xfrm>
            <a:off x="16620564" y="4948518"/>
            <a:ext cx="5405718" cy="1536809"/>
          </a:xfrm>
          <a:prstGeom prst="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B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Tekstvak 8">
            <a:extLst>
              <a:ext uri="{FF2B5EF4-FFF2-40B4-BE49-F238E27FC236}">
                <a16:creationId xmlns:a16="http://schemas.microsoft.com/office/drawing/2014/main" id="{11256A8E-EAE0-B549-BE0E-2EB82A6DBD15}"/>
              </a:ext>
            </a:extLst>
          </p:cNvPr>
          <p:cNvSpPr txBox="1"/>
          <p:nvPr/>
        </p:nvSpPr>
        <p:spPr>
          <a:xfrm>
            <a:off x="18515429" y="5427707"/>
            <a:ext cx="126637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BE" sz="3200" b="0" i="0" u="none" strike="noStrike" cap="none" spc="0" normalizeH="0" baseline="0" dirty="0">
                <a:ln>
                  <a:noFill/>
                </a:ln>
                <a:solidFill>
                  <a:srgbClr val="5E5E5E"/>
                </a:solidFill>
                <a:effectLst/>
                <a:uFillTx/>
                <a:latin typeface="+mn-lt"/>
                <a:ea typeface="+mn-ea"/>
                <a:cs typeface="+mn-cs"/>
                <a:sym typeface="Helvetica Neue"/>
              </a:rPr>
              <a:t>Artists</a:t>
            </a:r>
          </a:p>
        </p:txBody>
      </p:sp>
      <p:cxnSp>
        <p:nvCxnSpPr>
          <p:cNvPr id="5" name="Rechte verbindingslijn met pijl 4">
            <a:extLst>
              <a:ext uri="{FF2B5EF4-FFF2-40B4-BE49-F238E27FC236}">
                <a16:creationId xmlns:a16="http://schemas.microsoft.com/office/drawing/2014/main" id="{B3654C9D-0544-DD4B-8E72-5044F73FDC19}"/>
              </a:ext>
            </a:extLst>
          </p:cNvPr>
          <p:cNvCxnSpPr>
            <a:cxnSpLocks/>
          </p:cNvCxnSpPr>
          <p:nvPr/>
        </p:nvCxnSpPr>
        <p:spPr>
          <a:xfrm flipH="1">
            <a:off x="19229294" y="6485327"/>
            <a:ext cx="13447" cy="2927613"/>
          </a:xfrm>
          <a:prstGeom prst="straightConnector1">
            <a:avLst/>
          </a:prstGeom>
          <a:noFill/>
          <a:ln w="381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11" name="Rechte verbindingslijn met pijl 10">
            <a:extLst>
              <a:ext uri="{FF2B5EF4-FFF2-40B4-BE49-F238E27FC236}">
                <a16:creationId xmlns:a16="http://schemas.microsoft.com/office/drawing/2014/main" id="{72F07F0B-8C0B-9547-874C-AA65636ED793}"/>
              </a:ext>
            </a:extLst>
          </p:cNvPr>
          <p:cNvCxnSpPr>
            <a:stCxn id="6" idx="3"/>
          </p:cNvCxnSpPr>
          <p:nvPr/>
        </p:nvCxnSpPr>
        <p:spPr>
          <a:xfrm flipV="1">
            <a:off x="14630400" y="7915275"/>
            <a:ext cx="4400550" cy="13687"/>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Kromme verbindingslijn 12">
            <a:extLst>
              <a:ext uri="{FF2B5EF4-FFF2-40B4-BE49-F238E27FC236}">
                <a16:creationId xmlns:a16="http://schemas.microsoft.com/office/drawing/2014/main" id="{855E4179-A7F8-BE42-834F-590088688E6B}"/>
              </a:ext>
            </a:extLst>
          </p:cNvPr>
          <p:cNvCxnSpPr>
            <a:cxnSpLocks/>
            <a:stCxn id="6" idx="3"/>
          </p:cNvCxnSpPr>
          <p:nvPr/>
        </p:nvCxnSpPr>
        <p:spPr>
          <a:xfrm>
            <a:off x="14630400" y="7928962"/>
            <a:ext cx="2689412" cy="1963167"/>
          </a:xfrm>
          <a:prstGeom prst="curvedConnector3">
            <a:avLst>
              <a:gd name="adj1" fmla="val 50000"/>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Kromme verbindingslijn 17">
            <a:extLst>
              <a:ext uri="{FF2B5EF4-FFF2-40B4-BE49-F238E27FC236}">
                <a16:creationId xmlns:a16="http://schemas.microsoft.com/office/drawing/2014/main" id="{BCF390FA-79F2-4B48-B69E-D6E46C37F787}"/>
              </a:ext>
            </a:extLst>
          </p:cNvPr>
          <p:cNvCxnSpPr>
            <a:cxnSpLocks/>
          </p:cNvCxnSpPr>
          <p:nvPr/>
        </p:nvCxnSpPr>
        <p:spPr>
          <a:xfrm flipV="1">
            <a:off x="14630400" y="6036429"/>
            <a:ext cx="2904565" cy="1892533"/>
          </a:xfrm>
          <a:prstGeom prst="curvedConnector3">
            <a:avLst>
              <a:gd name="adj1" fmla="val 50000"/>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Tekstvak 18">
            <a:extLst>
              <a:ext uri="{FF2B5EF4-FFF2-40B4-BE49-F238E27FC236}">
                <a16:creationId xmlns:a16="http://schemas.microsoft.com/office/drawing/2014/main" id="{ADA193FB-18DF-4540-8717-218D052F9246}"/>
              </a:ext>
            </a:extLst>
          </p:cNvPr>
          <p:cNvSpPr txBox="1"/>
          <p:nvPr/>
        </p:nvSpPr>
        <p:spPr>
          <a:xfrm>
            <a:off x="16035093" y="8531317"/>
            <a:ext cx="14635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BE" sz="2400" b="0" i="0" u="none" strike="noStrike" cap="none" spc="0" normalizeH="0" baseline="0" dirty="0">
                <a:ln>
                  <a:noFill/>
                </a:ln>
                <a:solidFill>
                  <a:srgbClr val="5E5E5E"/>
                </a:solidFill>
                <a:effectLst/>
                <a:uFillTx/>
                <a:latin typeface="+mn-lt"/>
                <a:ea typeface="+mn-ea"/>
                <a:cs typeface="+mn-cs"/>
                <a:sym typeface="Helvetica Neue"/>
              </a:rPr>
              <a:t>Activation</a:t>
            </a:r>
          </a:p>
        </p:txBody>
      </p:sp>
      <p:sp>
        <p:nvSpPr>
          <p:cNvPr id="22" name="Tekstvak 21">
            <a:extLst>
              <a:ext uri="{FF2B5EF4-FFF2-40B4-BE49-F238E27FC236}">
                <a16:creationId xmlns:a16="http://schemas.microsoft.com/office/drawing/2014/main" id="{A21AD5A5-1BFF-254A-92B7-1B119117AAC9}"/>
              </a:ext>
            </a:extLst>
          </p:cNvPr>
          <p:cNvSpPr txBox="1"/>
          <p:nvPr/>
        </p:nvSpPr>
        <p:spPr>
          <a:xfrm>
            <a:off x="16106338" y="6971460"/>
            <a:ext cx="121347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BE" sz="2400" b="0" i="0" u="none" strike="noStrike" cap="none" spc="0" normalizeH="0" baseline="0" dirty="0">
                <a:ln>
                  <a:noFill/>
                </a:ln>
                <a:solidFill>
                  <a:srgbClr val="5E5E5E"/>
                </a:solidFill>
                <a:effectLst/>
                <a:uFillTx/>
                <a:latin typeface="+mn-lt"/>
                <a:ea typeface="+mn-ea"/>
                <a:cs typeface="+mn-cs"/>
                <a:sym typeface="Helvetica Neue"/>
              </a:rPr>
              <a:t>Support</a:t>
            </a:r>
          </a:p>
        </p:txBody>
      </p:sp>
      <p:pic>
        <p:nvPicPr>
          <p:cNvPr id="23" name="Afbeelding 22">
            <a:extLst>
              <a:ext uri="{FF2B5EF4-FFF2-40B4-BE49-F238E27FC236}">
                <a16:creationId xmlns:a16="http://schemas.microsoft.com/office/drawing/2014/main" id="{284BCF04-73F3-D041-BB09-D87FB42554D1}"/>
              </a:ext>
            </a:extLst>
          </p:cNvPr>
          <p:cNvPicPr>
            <a:picLocks noChangeAspect="1"/>
          </p:cNvPicPr>
          <p:nvPr/>
        </p:nvPicPr>
        <p:blipFill rotWithShape="1">
          <a:blip r:embed="rId3">
            <a:extLst>
              <a:ext uri="{28A0092B-C50C-407E-A947-70E740481C1C}">
                <a14:useLocalDpi xmlns:a14="http://schemas.microsoft.com/office/drawing/2010/main" val="0"/>
              </a:ext>
            </a:extLst>
          </a:blip>
          <a:srcRect t="-1" b="27692"/>
          <a:stretch/>
        </p:blipFill>
        <p:spPr>
          <a:xfrm>
            <a:off x="11558039" y="8379673"/>
            <a:ext cx="1292874" cy="1080752"/>
          </a:xfrm>
          <a:prstGeom prst="rect">
            <a:avLst/>
          </a:prstGeom>
        </p:spPr>
      </p:pic>
      <p:pic>
        <p:nvPicPr>
          <p:cNvPr id="24" name="Afbeelding 23">
            <a:extLst>
              <a:ext uri="{FF2B5EF4-FFF2-40B4-BE49-F238E27FC236}">
                <a16:creationId xmlns:a16="http://schemas.microsoft.com/office/drawing/2014/main" id="{BF265CFC-D6C1-024D-8A7A-E9EF1AC210F9}"/>
              </a:ext>
            </a:extLst>
          </p:cNvPr>
          <p:cNvPicPr>
            <a:picLocks noChangeAspect="1"/>
          </p:cNvPicPr>
          <p:nvPr/>
        </p:nvPicPr>
        <p:blipFill rotWithShape="1">
          <a:blip r:embed="rId4">
            <a:extLst>
              <a:ext uri="{28A0092B-C50C-407E-A947-70E740481C1C}">
                <a14:useLocalDpi xmlns:a14="http://schemas.microsoft.com/office/drawing/2010/main" val="0"/>
              </a:ext>
            </a:extLst>
          </a:blip>
          <a:srcRect r="65749"/>
          <a:stretch/>
        </p:blipFill>
        <p:spPr>
          <a:xfrm>
            <a:off x="11801963" y="6518183"/>
            <a:ext cx="808363" cy="888339"/>
          </a:xfrm>
          <a:prstGeom prst="rect">
            <a:avLst/>
          </a:prstGeom>
        </p:spPr>
      </p:pic>
      <p:pic>
        <p:nvPicPr>
          <p:cNvPr id="25" name="Afbeelding 24">
            <a:extLst>
              <a:ext uri="{FF2B5EF4-FFF2-40B4-BE49-F238E27FC236}">
                <a16:creationId xmlns:a16="http://schemas.microsoft.com/office/drawing/2014/main" id="{C87178E1-238C-E544-888C-8CAF675CE493}"/>
              </a:ext>
            </a:extLst>
          </p:cNvPr>
          <p:cNvPicPr>
            <a:picLocks noChangeAspect="1"/>
          </p:cNvPicPr>
          <p:nvPr/>
        </p:nvPicPr>
        <p:blipFill rotWithShape="1">
          <a:blip r:embed="rId5">
            <a:extLst>
              <a:ext uri="{28A0092B-C50C-407E-A947-70E740481C1C}">
                <a14:useLocalDpi xmlns:a14="http://schemas.microsoft.com/office/drawing/2010/main" val="0"/>
              </a:ext>
            </a:extLst>
          </a:blip>
          <a:srcRect r="50829"/>
          <a:stretch/>
        </p:blipFill>
        <p:spPr>
          <a:xfrm>
            <a:off x="11494992" y="7576500"/>
            <a:ext cx="1347330" cy="738963"/>
          </a:xfrm>
          <a:prstGeom prst="rect">
            <a:avLst/>
          </a:prstGeom>
        </p:spPr>
      </p:pic>
    </p:spTree>
    <p:extLst>
      <p:ext uri="{BB962C8B-B14F-4D97-AF65-F5344CB8AC3E}">
        <p14:creationId xmlns:p14="http://schemas.microsoft.com/office/powerpoint/2010/main" val="33692469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825057" y="6814850"/>
            <a:ext cx="22625055" cy="3086067"/>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Sascha-Lee Lawrence</a:t>
            </a:r>
            <a:br>
              <a:rPr lang="nl-BE" sz="3600" dirty="0"/>
            </a:br>
            <a:br>
              <a:rPr lang="nl-BE" sz="3600" dirty="0"/>
            </a:br>
            <a:r>
              <a:rPr lang="nl-BE" sz="3600" dirty="0"/>
              <a:t>Visual art</a:t>
            </a:r>
            <a:r>
              <a:rPr lang="nl-BE" sz="3600" b="0" dirty="0"/>
              <a:t> </a:t>
            </a:r>
            <a:br>
              <a:rPr lang="nl-BE" sz="3600" b="0" dirty="0"/>
            </a:br>
            <a:br>
              <a:rPr lang="nl-BE" sz="3600" b="0" dirty="0"/>
            </a:br>
            <a:r>
              <a:rPr lang="nl-BE" sz="3600" dirty="0"/>
              <a:t>Also works as a model </a:t>
            </a:r>
            <a:br>
              <a:rPr lang="nl-BE" sz="3600" dirty="0"/>
            </a:br>
            <a:br>
              <a:rPr lang="nl-BE" sz="3600" dirty="0"/>
            </a:br>
            <a:r>
              <a:rPr lang="nl-BE" sz="3600" dirty="0"/>
              <a:t>Originally from the rural village of Pniel</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23" name="Picture 22">
            <a:extLst>
              <a:ext uri="{FF2B5EF4-FFF2-40B4-BE49-F238E27FC236}">
                <a16:creationId xmlns:a16="http://schemas.microsoft.com/office/drawing/2014/main" id="{5BC5CEE7-0D36-4CE5-935E-98C158B8F1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6400" y="4724815"/>
            <a:ext cx="7655099" cy="6265840"/>
          </a:xfrm>
          <a:prstGeom prst="rect">
            <a:avLst/>
          </a:prstGeom>
        </p:spPr>
      </p:pic>
    </p:spTree>
    <p:extLst>
      <p:ext uri="{BB962C8B-B14F-4D97-AF65-F5344CB8AC3E}">
        <p14:creationId xmlns:p14="http://schemas.microsoft.com/office/powerpoint/2010/main" val="2623064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717481" y="6519017"/>
            <a:ext cx="22625055" cy="5183166"/>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Nathan Petersen </a:t>
            </a:r>
            <a:br>
              <a:rPr lang="nl-BE" sz="3600" dirty="0"/>
            </a:br>
            <a:br>
              <a:rPr lang="nl-BE" sz="3600" dirty="0"/>
            </a:br>
            <a:r>
              <a:rPr lang="nl-BE" sz="3600" dirty="0"/>
              <a:t>Visual art </a:t>
            </a:r>
            <a:br>
              <a:rPr lang="nl-BE" sz="3600" dirty="0"/>
            </a:br>
            <a:br>
              <a:rPr lang="nl-BE" sz="3600" dirty="0"/>
            </a:br>
            <a:r>
              <a:rPr lang="nl-BE" sz="3600" dirty="0"/>
              <a:t>From Paarl </a:t>
            </a:r>
            <a:br>
              <a:rPr lang="nl-BE" sz="3600" dirty="0"/>
            </a:br>
            <a:br>
              <a:rPr lang="nl-BE" sz="3600" dirty="0"/>
            </a:br>
            <a:r>
              <a:rPr lang="nl-BE" sz="3600" dirty="0"/>
              <a:t>Worked as a graphic designer at a media house</a:t>
            </a: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12" name="Picture 10">
            <a:extLst>
              <a:ext uri="{FF2B5EF4-FFF2-40B4-BE49-F238E27FC236}">
                <a16:creationId xmlns:a16="http://schemas.microsoft.com/office/drawing/2014/main" id="{F6386118-F36B-214F-AFD0-B38A03765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6629" y="5048752"/>
            <a:ext cx="4770477" cy="6074905"/>
          </a:xfrm>
          <a:prstGeom prst="rect">
            <a:avLst/>
          </a:prstGeom>
        </p:spPr>
      </p:pic>
    </p:spTree>
    <p:extLst>
      <p:ext uri="{BB962C8B-B14F-4D97-AF65-F5344CB8AC3E}">
        <p14:creationId xmlns:p14="http://schemas.microsoft.com/office/powerpoint/2010/main" val="32652397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conomic Empowerment through Cultural Inclusion in Stellenbosch"/>
          <p:cNvSpPr txBox="1">
            <a:spLocks noGrp="1"/>
          </p:cNvSpPr>
          <p:nvPr>
            <p:ph type="ctrTitle"/>
          </p:nvPr>
        </p:nvSpPr>
        <p:spPr>
          <a:xfrm>
            <a:off x="1905739" y="6599698"/>
            <a:ext cx="22625055" cy="7546605"/>
          </a:xfrm>
          <a:prstGeom prst="rect">
            <a:avLst/>
          </a:prstGeom>
        </p:spPr>
        <p:txBody>
          <a:bodyPr lIns="0" tIns="0" rIns="0" bIns="0" anchor="t">
            <a:noAutofit/>
          </a:bodyPr>
          <a:lstStyle/>
          <a:p>
            <a:pPr defTabSz="457200">
              <a:lnSpc>
                <a:spcPct val="100000"/>
              </a:lnSpc>
              <a:defRPr sz="6900" spc="0">
                <a:latin typeface="Arial"/>
                <a:ea typeface="Arial"/>
                <a:cs typeface="Arial"/>
                <a:sym typeface="Arial"/>
              </a:defRPr>
            </a:pPr>
            <a:r>
              <a:rPr lang="nl-BE" sz="3600" dirty="0"/>
              <a:t>Gerald Maketees </a:t>
            </a:r>
            <a:br>
              <a:rPr lang="nl-BE" sz="3600" dirty="0"/>
            </a:br>
            <a:br>
              <a:rPr lang="nl-BE" sz="3600" dirty="0"/>
            </a:br>
            <a:r>
              <a:rPr lang="nl-BE" sz="3600" dirty="0"/>
              <a:t>Visual art </a:t>
            </a:r>
            <a:br>
              <a:rPr lang="nl-BE" sz="3600" dirty="0"/>
            </a:br>
            <a:br>
              <a:rPr lang="nl-BE" sz="3600" dirty="0"/>
            </a:br>
            <a:r>
              <a:rPr lang="nl-BE" sz="3600" dirty="0"/>
              <a:t>From Kylemore, a small rural village </a:t>
            </a:r>
            <a:br>
              <a:rPr lang="nl-BE" sz="3600" dirty="0"/>
            </a:br>
            <a:r>
              <a:rPr lang="nl-BE" sz="3600" dirty="0"/>
              <a:t>	located in the mountains outside Stellenbosch </a:t>
            </a:r>
            <a:br>
              <a:rPr lang="nl-BE" sz="3600" dirty="0"/>
            </a:br>
            <a:br>
              <a:rPr lang="nl-BE" sz="3600" dirty="0"/>
            </a:br>
            <a:r>
              <a:rPr lang="nl-BE" sz="3600" dirty="0"/>
              <a:t>Works as a forklift operator at a winery in Stellenbosch</a:t>
            </a:r>
            <a:br>
              <a:rPr lang="nl-BE" sz="3600" dirty="0"/>
            </a:br>
            <a:br>
              <a:rPr lang="nl-BE" sz="3600" dirty="0"/>
            </a:br>
            <a:endParaRPr sz="3600" dirty="0"/>
          </a:p>
        </p:txBody>
      </p:sp>
      <p:sp>
        <p:nvSpPr>
          <p:cNvPr id="66" name="Workshop 4"/>
          <p:cNvSpPr txBox="1">
            <a:spLocks noGrp="1"/>
          </p:cNvSpPr>
          <p:nvPr>
            <p:ph type="subTitle" sz="quarter" idx="1"/>
          </p:nvPr>
        </p:nvSpPr>
        <p:spPr>
          <a:xfrm>
            <a:off x="1206500" y="5281056"/>
            <a:ext cx="21971000" cy="888339"/>
          </a:xfrm>
          <a:prstGeom prst="rect">
            <a:avLst/>
          </a:prstGeom>
        </p:spPr>
        <p:txBody>
          <a:bodyPr lIns="0" tIns="0" rIns="0" bIns="0">
            <a:noAutofit/>
          </a:bodyPr>
          <a:lstStyle>
            <a:lvl1pPr>
              <a:defRPr>
                <a:solidFill>
                  <a:schemeClr val="accent4">
                    <a:hueOff val="-1247790"/>
                    <a:lumOff val="-12326"/>
                  </a:schemeClr>
                </a:solidFill>
              </a:defRPr>
            </a:lvl1pPr>
          </a:lstStyle>
          <a:p>
            <a:r>
              <a:rPr lang="nl-BE" dirty="0"/>
              <a:t>Participants</a:t>
            </a:r>
            <a:endParaRPr dirty="0"/>
          </a:p>
        </p:txBody>
      </p:sp>
      <p:pic>
        <p:nvPicPr>
          <p:cNvPr id="5" name="Picture 4">
            <a:extLst>
              <a:ext uri="{FF2B5EF4-FFF2-40B4-BE49-F238E27FC236}">
                <a16:creationId xmlns:a16="http://schemas.microsoft.com/office/drawing/2014/main" id="{0E5A6283-995E-4E29-9DD6-56602DD80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8807" y="4407169"/>
            <a:ext cx="8138693" cy="6278874"/>
          </a:xfrm>
          <a:prstGeom prst="rect">
            <a:avLst/>
          </a:prstGeom>
        </p:spPr>
      </p:pic>
    </p:spTree>
    <p:extLst>
      <p:ext uri="{BB962C8B-B14F-4D97-AF65-F5344CB8AC3E}">
        <p14:creationId xmlns:p14="http://schemas.microsoft.com/office/powerpoint/2010/main" val="38438013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8378</TotalTime>
  <Words>768</Words>
  <Application>Microsoft Macintosh PowerPoint</Application>
  <PresentationFormat>Aangepast</PresentationFormat>
  <Paragraphs>52</Paragraphs>
  <Slides>18</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Helvetica Neue</vt:lpstr>
      <vt:lpstr>Helvetica Neue Medium</vt:lpstr>
      <vt:lpstr>21_BasicWhite</vt:lpstr>
      <vt:lpstr>Economic Empowerment through Cultural Inclusion in Stellenbosch</vt:lpstr>
      <vt:lpstr>Talented South African artists from historically deprived communities  Cultural and socio-economic difficulties  No acces to networks of enablers  Essential attitudes and skills are missing  </vt:lpstr>
      <vt:lpstr>PXL-MAD @ Stellenbosch 2018  RADA</vt:lpstr>
      <vt:lpstr>Preparing these artists for the art market  Preparing the art market for these artists    &gt; Cultural inclusion    &gt; Socio-economic empowerment</vt:lpstr>
      <vt:lpstr>Talented South African artists from historically deprived communities  Stellenbosch University (visual arts)  University of Western Cape (business)  PXL (visual arts, communication, business) &amp; UHasselt (business)    &gt; Co-creation </vt:lpstr>
      <vt:lpstr>Selection participants  Workshop &amp; course-development  Buddies  Contact with enablers (active network)  …</vt:lpstr>
      <vt:lpstr>Sascha-Lee Lawrence  Visual art   Also works as a model   Originally from the rural village of Pniel </vt:lpstr>
      <vt:lpstr>Nathan Petersen   Visual art   From Paarl   Worked as a graphic designer at a media house </vt:lpstr>
      <vt:lpstr>Gerald Maketees   Visual art   From Kylemore, a small rural village   located in the mountains outside Stellenbosch   Works as a forklift operator at a winery in Stellenbosch  </vt:lpstr>
      <vt:lpstr>Zacharia Mukwira   Visual art and collagraph printing   Originally from Zimbabwe </vt:lpstr>
      <vt:lpstr>Nomsa Mukwira   Beadwork   Creating functional and decorative glass bead bowls  Originally from Zimbabwe </vt:lpstr>
      <vt:lpstr>Tiaan Jacobs  Visual art   Also trained in mosaics  Lives in Kylemore </vt:lpstr>
      <vt:lpstr>Thando Dyantyi   Videographer and short film editor and director   Lives in Kayamandi, Stellenbosch. </vt:lpstr>
      <vt:lpstr>Portia Mphangwa   Jeweller using recycled material including cable and buttons   Lives in Kayamandi  </vt:lpstr>
      <vt:lpstr>Visual Arts Department, Stellenbosch University Campus   - Seven participants   - Prof Elmarie Costandius (SU)    - Elizabeth Miller-Vermeulen (Project coordinator)   - PXL-MAD (Hasselt, BE) &amp; UWC (Cape Town, SA) via Teams  Introduction (focusing on individual participants’ profiles) &amp; Presentation  SCIENCE MEETS ART exhibition (Rupert Museum, Stellenbosch)</vt:lpstr>
      <vt:lpstr>Three EECI participants are included in the current SCIENCE MEETS ART exhibition at the Rupert Museum, Stellenbosch. (31 Oct 2020 – 21 Feb 2021). This is a transdisciplinary project exhibition between the Stellenbosch University Physiological Sciences and Visual Arts departments, community members, six artists and crafters. Addressing stigma in illness, art and micrograph images are exhibited together, creating a unique opportunity for cross-talk and discussion. A 30 page exhibition document augments the project.  Four participants are included in the REIMAGINING THE ARTS group exhibition at GUS gallery, Stellenbosch, Feb 2021. This is a Social Impact Project Exhibition of the Department of Visual Arts, Stellenbosch University, focusing on the collection of material culture, namely objects, traces and/or events among local communities in and around Stellenbosch.</vt:lpstr>
      <vt:lpstr>Continuation of intake interviews, identifying potential participants  All new participants to be included/presented on the RADA website  All participants to be assigned to buddies  All participants to be assigned to various workshops on a needs-analysis basis  All current participants to be supported re developement of own artistic careers   </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 Ugandan labor needs in hospitality through professional training courses</dc:title>
  <dc:creator>Elizabeth Miller-Vermeulen</dc:creator>
  <cp:lastModifiedBy>Bert Willems</cp:lastModifiedBy>
  <cp:revision>61</cp:revision>
  <dcterms:modified xsi:type="dcterms:W3CDTF">2020-12-10T16:20:38Z</dcterms:modified>
</cp:coreProperties>
</file>