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A45D-769E-4938-926D-FE3A6455F0D1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EF5F5-F5E6-429C-8ED0-7A3040F3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5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2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9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3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2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2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6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8BE5-BACC-4A85-95A9-6436D594E9B2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C675-35AC-4F30-AE3E-F02D17AE8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937" y="477928"/>
            <a:ext cx="9444426" cy="2718117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Probabilistic index models (PIM) for differential gene expression analysis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936" y="3803969"/>
            <a:ext cx="9444426" cy="165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Alemu Takele Assefa</a:t>
            </a:r>
            <a:r>
              <a:rPr lang="en-US" b="1" baseline="30000" dirty="0">
                <a:solidFill>
                  <a:srgbClr val="00B0F0"/>
                </a:solidFill>
              </a:rPr>
              <a:t>1</a:t>
            </a:r>
            <a:r>
              <a:rPr lang="en-US" b="1" dirty="0" smtClean="0"/>
              <a:t>, Jo Vandesompele</a:t>
            </a:r>
            <a:r>
              <a:rPr lang="en-US" b="1" baseline="30000" dirty="0" smtClean="0">
                <a:solidFill>
                  <a:srgbClr val="00B0F0"/>
                </a:solidFill>
              </a:rPr>
              <a:t>2,3,4</a:t>
            </a:r>
            <a:r>
              <a:rPr lang="en-US" b="1" dirty="0" smtClean="0"/>
              <a:t>, Olivier Thas </a:t>
            </a:r>
            <a:r>
              <a:rPr lang="en-US" b="1" baseline="30000" dirty="0" smtClean="0">
                <a:solidFill>
                  <a:srgbClr val="00B0F0"/>
                </a:solidFill>
              </a:rPr>
              <a:t>1,3,5,6</a:t>
            </a:r>
          </a:p>
          <a:p>
            <a:pPr algn="l"/>
            <a:r>
              <a:rPr lang="en-US" sz="1400" b="1" baseline="30000" dirty="0" smtClean="0">
                <a:solidFill>
                  <a:srgbClr val="00B0F0"/>
                </a:solidFill>
              </a:rPr>
              <a:t>1</a:t>
            </a:r>
            <a:r>
              <a:rPr lang="en-US" sz="1400" dirty="0" smtClean="0"/>
              <a:t>Department of Data Analysis and Mathematical Modeling, Ghent University, Belgium; </a:t>
            </a:r>
            <a:r>
              <a:rPr lang="en-US" sz="1400" b="1" baseline="30000" dirty="0">
                <a:solidFill>
                  <a:srgbClr val="00B0F0"/>
                </a:solidFill>
              </a:rPr>
              <a:t>2</a:t>
            </a:r>
            <a:r>
              <a:rPr lang="en-US" sz="1400" dirty="0" smtClean="0"/>
              <a:t>Department of </a:t>
            </a:r>
            <a:r>
              <a:rPr lang="en-US" sz="1400" dirty="0" err="1" smtClean="0"/>
              <a:t>Biomolecular</a:t>
            </a:r>
            <a:r>
              <a:rPr lang="en-US" sz="1400" dirty="0" smtClean="0"/>
              <a:t> Medicine, Ghent University, Belgium; </a:t>
            </a:r>
            <a:r>
              <a:rPr lang="en-US" sz="1400" b="1" baseline="30000" dirty="0" smtClean="0">
                <a:solidFill>
                  <a:srgbClr val="00B0F0"/>
                </a:solidFill>
              </a:rPr>
              <a:t>3</a:t>
            </a:r>
            <a:r>
              <a:rPr lang="en-US" sz="1400" dirty="0" smtClean="0"/>
              <a:t>Cancer Research Institute Ghent, Ghent University, Belgium; </a:t>
            </a:r>
            <a:r>
              <a:rPr lang="en-US" sz="1400" b="1" baseline="30000" dirty="0" smtClean="0">
                <a:solidFill>
                  <a:srgbClr val="00B0F0"/>
                </a:solidFill>
              </a:rPr>
              <a:t>4</a:t>
            </a:r>
            <a:r>
              <a:rPr lang="en-US" sz="1400" dirty="0" smtClean="0"/>
              <a:t>Center for Medical Genetics, Ghent University, Belgium; </a:t>
            </a:r>
            <a:r>
              <a:rPr lang="en-US" sz="1400" b="1" baseline="30000" dirty="0">
                <a:solidFill>
                  <a:srgbClr val="00B0F0"/>
                </a:solidFill>
              </a:rPr>
              <a:t>5</a:t>
            </a:r>
            <a:r>
              <a:rPr lang="en-US" sz="1400" dirty="0" smtClean="0"/>
              <a:t>National Institute for Applied Statistics Research, University of Wollongong, Australia; </a:t>
            </a:r>
            <a:r>
              <a:rPr lang="en-US" sz="1400" b="1" baseline="30000" dirty="0">
                <a:solidFill>
                  <a:srgbClr val="00B0F0"/>
                </a:solidFill>
              </a:rPr>
              <a:t>6</a:t>
            </a:r>
            <a:r>
              <a:rPr lang="en-US" sz="1400" dirty="0" smtClean="0"/>
              <a:t>I-BioStat, Hasselt University, Belgium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79269" y="653147"/>
            <a:ext cx="17426" cy="2743196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87" y="5239260"/>
            <a:ext cx="1648211" cy="143395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0040987" y="208446"/>
            <a:ext cx="2046516" cy="1951281"/>
            <a:chOff x="10070212" y="2185983"/>
            <a:chExt cx="2121789" cy="199680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2356" y="3629193"/>
              <a:ext cx="1909645" cy="5535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0212" y="2185983"/>
              <a:ext cx="2121789" cy="82110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8195" y="3013772"/>
              <a:ext cx="1963805" cy="561087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748935" y="3065417"/>
            <a:ext cx="7437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Application to single cell RNA-sequencing data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0857" y="5586907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December 5 2018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0857" y="6226629"/>
            <a:ext cx="3262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CRIG single </a:t>
            </a:r>
            <a:r>
              <a:rPr lang="en-US" b="1" dirty="0">
                <a:solidFill>
                  <a:srgbClr val="0070C0"/>
                </a:solidFill>
              </a:rPr>
              <a:t>cell mini-symposium</a:t>
            </a:r>
          </a:p>
        </p:txBody>
      </p:sp>
    </p:spTree>
    <p:extLst>
      <p:ext uri="{BB962C8B-B14F-4D97-AF65-F5344CB8AC3E}">
        <p14:creationId xmlns:p14="http://schemas.microsoft.com/office/powerpoint/2010/main" val="182152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82"/>
            <a:ext cx="10515600" cy="1325563"/>
          </a:xfrm>
        </p:spPr>
        <p:txBody>
          <a:bodyPr/>
          <a:lstStyle/>
          <a:p>
            <a:r>
              <a:rPr lang="en-US" dirty="0" smtClean="0"/>
              <a:t>PIM offers a flexible and robust approach for testing differential gene expression (DGE).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2177143"/>
            <a:ext cx="7323908" cy="427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PIM is a regression framework,</a:t>
            </a:r>
          </a:p>
          <a:p>
            <a:pPr lvl="1"/>
            <a:r>
              <a:rPr lang="en-US" sz="2800" dirty="0" smtClean="0"/>
              <a:t>generalizes rank based tests, 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2800" dirty="0" smtClean="0"/>
              <a:t>can be used for simple and complex experimental designs,</a:t>
            </a:r>
          </a:p>
          <a:p>
            <a:pPr lvl="2"/>
            <a:r>
              <a:rPr lang="en-US" sz="2400" dirty="0" smtClean="0"/>
              <a:t>e.g. multi-group comparison, </a:t>
            </a:r>
          </a:p>
          <a:p>
            <a:pPr lvl="2"/>
            <a:endParaRPr lang="en-US" dirty="0" smtClean="0"/>
          </a:p>
          <a:p>
            <a:pPr lvl="1"/>
            <a:r>
              <a:rPr lang="en-US" sz="2800" dirty="0" smtClean="0"/>
              <a:t>PIM requires no distributional assumption,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800" dirty="0" smtClean="0"/>
              <a:t>adaptable to various gene expression units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96686" y="719682"/>
            <a:ext cx="8716" cy="1232263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5" t="5819"/>
          <a:stretch/>
        </p:blipFill>
        <p:spPr>
          <a:xfrm>
            <a:off x="9022876" y="3230880"/>
            <a:ext cx="2893556" cy="2711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9" r="49413"/>
          <a:stretch/>
        </p:blipFill>
        <p:spPr>
          <a:xfrm>
            <a:off x="8612777" y="2849245"/>
            <a:ext cx="3323343" cy="3092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79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0257"/>
            <a:ext cx="10515600" cy="1325563"/>
          </a:xfrm>
        </p:spPr>
        <p:txBody>
          <a:bodyPr/>
          <a:lstStyle/>
          <a:p>
            <a:r>
              <a:rPr lang="en-US" dirty="0" smtClean="0"/>
              <a:t>PIM augments DGE with informative effect size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8" y="2682239"/>
            <a:ext cx="6627222" cy="3494723"/>
          </a:xfrm>
        </p:spPr>
        <p:txBody>
          <a:bodyPr/>
          <a:lstStyle/>
          <a:p>
            <a:r>
              <a:rPr lang="en-US" dirty="0" smtClean="0"/>
              <a:t>Effect size in terms of </a:t>
            </a:r>
            <a:r>
              <a:rPr lang="en-US" b="1" dirty="0" smtClean="0">
                <a:solidFill>
                  <a:srgbClr val="00B0F0"/>
                </a:solidFill>
              </a:rPr>
              <a:t>probabilistic index</a:t>
            </a:r>
          </a:p>
          <a:p>
            <a:pPr lvl="1"/>
            <a:r>
              <a:rPr lang="en-US" dirty="0" smtClean="0"/>
              <a:t>Straightforward for interpretation</a:t>
            </a:r>
          </a:p>
          <a:p>
            <a:pPr lvl="1"/>
            <a:r>
              <a:rPr lang="en-US" dirty="0" smtClean="0"/>
              <a:t>Ranking genes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accounts for different sources of variation</a:t>
            </a:r>
          </a:p>
          <a:p>
            <a:pPr lvl="3"/>
            <a:r>
              <a:rPr lang="en-US" sz="2000" dirty="0" smtClean="0"/>
              <a:t>e.g. sequencing depth, batch effect, 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87978" y="693557"/>
            <a:ext cx="8716" cy="1232263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92" y="2060779"/>
            <a:ext cx="4319634" cy="4319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39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906"/>
            <a:ext cx="10515600" cy="1835037"/>
          </a:xfrm>
        </p:spPr>
        <p:txBody>
          <a:bodyPr>
            <a:normAutofit/>
          </a:bodyPr>
          <a:lstStyle/>
          <a:p>
            <a:r>
              <a:rPr lang="en-US" dirty="0" smtClean="0"/>
              <a:t>PIM has competitive performance to the parametric tools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83" y="2481942"/>
            <a:ext cx="6635923" cy="41487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696686" y="693557"/>
            <a:ext cx="8" cy="146616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6686" y="2821354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Simulation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9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193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Probabilistic index models (PIM) for differential gene expression analysis</vt:lpstr>
      <vt:lpstr>PIM offers a flexible and robust approach for testing differential gene expression (DGE).</vt:lpstr>
      <vt:lpstr>PIM augments DGE with informative effect size parameters</vt:lpstr>
      <vt:lpstr>PIM has competitive performance to the parametric tools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index models for differential gene expression analysis</dc:title>
  <dc:creator>Alemu Takele</dc:creator>
  <cp:lastModifiedBy>Alemu Takele</cp:lastModifiedBy>
  <cp:revision>20</cp:revision>
  <cp:lastPrinted>2018-12-02T12:49:55Z</cp:lastPrinted>
  <dcterms:created xsi:type="dcterms:W3CDTF">2018-12-02T08:51:22Z</dcterms:created>
  <dcterms:modified xsi:type="dcterms:W3CDTF">2018-12-03T10:56:24Z</dcterms:modified>
</cp:coreProperties>
</file>