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9" r:id="rId2"/>
    <p:sldId id="256" r:id="rId3"/>
    <p:sldId id="266" r:id="rId4"/>
    <p:sldId id="260" r:id="rId5"/>
    <p:sldId id="257" r:id="rId6"/>
    <p:sldId id="277" r:id="rId7"/>
    <p:sldId id="265" r:id="rId8"/>
    <p:sldId id="268" r:id="rId9"/>
    <p:sldId id="283" r:id="rId10"/>
    <p:sldId id="267" r:id="rId11"/>
    <p:sldId id="275" r:id="rId12"/>
    <p:sldId id="279" r:id="rId13"/>
    <p:sldId id="281" r:id="rId14"/>
    <p:sldId id="280" r:id="rId15"/>
    <p:sldId id="282" r:id="rId16"/>
    <p:sldId id="269" r:id="rId17"/>
    <p:sldId id="270" r:id="rId18"/>
    <p:sldId id="284" r:id="rId19"/>
    <p:sldId id="285" r:id="rId20"/>
    <p:sldId id="286" r:id="rId21"/>
    <p:sldId id="287" r:id="rId22"/>
    <p:sldId id="271" r:id="rId23"/>
    <p:sldId id="288" r:id="rId24"/>
    <p:sldId id="272" r:id="rId25"/>
    <p:sldId id="273" r:id="rId26"/>
    <p:sldId id="274" r:id="rId27"/>
    <p:sldId id="264" r:id="rId28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ivier Thas" initials="OT [7]" lastIdx="1" clrIdx="6">
    <p:extLst/>
  </p:cmAuthor>
  <p:cmAuthor id="1" name="Olivier Thas" initials="OT" lastIdx="1" clrIdx="0">
    <p:extLst/>
  </p:cmAuthor>
  <p:cmAuthor id="2" name="Olivier Thas" initials="OT [2]" lastIdx="1" clrIdx="1">
    <p:extLst/>
  </p:cmAuthor>
  <p:cmAuthor id="3" name="Olivier Thas" initials="OT [3]" lastIdx="1" clrIdx="2">
    <p:extLst/>
  </p:cmAuthor>
  <p:cmAuthor id="4" name="Olivier Thas" initials="OT [4]" lastIdx="1" clrIdx="3">
    <p:extLst/>
  </p:cmAuthor>
  <p:cmAuthor id="5" name="Olivier Thas" initials="OT [5]" lastIdx="1" clrIdx="4">
    <p:extLst/>
  </p:cmAuthor>
  <p:cmAuthor id="6" name="Olivier Thas" initials="OT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2" autoAdjust="0"/>
  </p:normalViewPr>
  <p:slideViewPr>
    <p:cSldViewPr snapToGrid="0" showGuides="1">
      <p:cViewPr varScale="1">
        <p:scale>
          <a:sx n="55" d="100"/>
          <a:sy n="55" d="100"/>
        </p:scale>
        <p:origin x="77" y="163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03T12:27:45.281" idx="1">
    <p:pos x="10583" y="2711"/>
    <p:text>I would not use "statistically different" as it is not a conventional term. Perhaps: "statistically significant different average number of ..."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7-03T12:58:12.647" idx="1">
    <p:pos x="3281" y="4082"/>
    <p:text>the correct term here is "False Positive Rate" (FPP). The FDR is the average of the FPP</p:text>
    <p:extLst>
      <p:ext uri="{C676402C-5697-4E1C-873F-D02D1690AC5C}">
        <p15:threadingInfo xmlns:p15="http://schemas.microsoft.com/office/powerpoint/2012/main" timeZoneBias="-120"/>
      </p:ext>
    </p:extLst>
  </p:cm>
  <p:cm authorId="3" dt="2018-07-03T12:58:52.944" idx="1">
    <p:pos x="3243" y="4683"/>
    <p:text>sensitivity is the average of the "True Positive Proportions"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07-03T13:01:12.536" idx="1">
    <p:pos x="10" y="10"/>
    <p:text>I think it is better to remove this slide. Your presentation is already very long. Better to focus.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8-07-03T13:04:37.117" idx="1">
    <p:pos x="4846" y="1039"/>
    <p:text>This is a very vague formulation</p:text>
    <p:extLst>
      <p:ext uri="{C676402C-5697-4E1C-873F-D02D1690AC5C}">
        <p15:threadingInfo xmlns:p15="http://schemas.microsoft.com/office/powerpoint/2012/main" timeZoneBias="-120"/>
      </p:ext>
    </p:extLst>
  </p:cm>
  <p:cm authorId="7" dt="2018-07-03T13:04:49.161" idx="1">
    <p:pos x="2492" y="2554"/>
    <p:text>Idem: very vague formulation. It's better to be precise: FDR not controlled, 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4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459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2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9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2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98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9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01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60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8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82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2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02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7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7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04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4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70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4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97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9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11/07/2018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11/07/2018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11/07/2018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11/07/2018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11/07/2018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7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11/07/2018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age.exct.net/lib/fe5a1570726d07757713/m/1/IBC+Long+Header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://statapps.ugent.be/tools/AppDG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Comparison of DGE tools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553075"/>
          </a:xfrm>
        </p:spPr>
        <p:txBody>
          <a:bodyPr/>
          <a:lstStyle/>
          <a:p>
            <a:r>
              <a:rPr lang="en-GB" cap="none" dirty="0" smtClean="0"/>
              <a:t>Previous comparative studies lack comprehensiveness and realistic simulation 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2222499"/>
            <a:ext cx="15699575" cy="653357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DGE software tools have been compared in various studies, </a:t>
            </a:r>
          </a:p>
          <a:p>
            <a:r>
              <a:rPr lang="en-GB" dirty="0" smtClean="0"/>
              <a:t>However, these studies </a:t>
            </a:r>
          </a:p>
          <a:p>
            <a:pPr lvl="1"/>
            <a:r>
              <a:rPr lang="en-GB" dirty="0" smtClean="0"/>
              <a:t>focus on mRNA-</a:t>
            </a:r>
            <a:r>
              <a:rPr lang="en-GB" dirty="0" err="1" smtClean="0"/>
              <a:t>seq</a:t>
            </a:r>
            <a:r>
              <a:rPr lang="en-GB" dirty="0" smtClean="0"/>
              <a:t> data </a:t>
            </a:r>
          </a:p>
          <a:p>
            <a:pPr lvl="1"/>
            <a:r>
              <a:rPr lang="en-GB" dirty="0" smtClean="0"/>
              <a:t>rely on parametric simulation procedures</a:t>
            </a:r>
          </a:p>
          <a:p>
            <a:pPr lvl="1"/>
            <a:r>
              <a:rPr lang="en-GB" dirty="0" smtClean="0"/>
              <a:t>limited use of real RNA-</a:t>
            </a:r>
            <a:r>
              <a:rPr lang="en-GB" dirty="0" err="1" smtClean="0"/>
              <a:t>seq</a:t>
            </a:r>
            <a:r>
              <a:rPr lang="en-GB" dirty="0" smtClean="0"/>
              <a:t> data</a:t>
            </a:r>
          </a:p>
          <a:p>
            <a:pPr lvl="1"/>
            <a:r>
              <a:rPr lang="en-GB" dirty="0" smtClean="0"/>
              <a:t>not comprehensive (limited number of DE tools, scenarios, …)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060" y="136025"/>
            <a:ext cx="16614140" cy="816475"/>
          </a:xfrm>
        </p:spPr>
        <p:txBody>
          <a:bodyPr/>
          <a:lstStyle/>
          <a:p>
            <a:r>
              <a:rPr lang="en-GB" cap="none" dirty="0" smtClean="0">
                <a:solidFill>
                  <a:schemeClr val="accent5"/>
                </a:solidFill>
              </a:rPr>
              <a:t>Overview of common RNA-</a:t>
            </a:r>
            <a:r>
              <a:rPr lang="en-GB" cap="none" dirty="0" err="1" smtClean="0">
                <a:solidFill>
                  <a:schemeClr val="accent5"/>
                </a:solidFill>
              </a:rPr>
              <a:t>seq</a:t>
            </a:r>
            <a:r>
              <a:rPr lang="en-GB" cap="none" dirty="0" smtClean="0">
                <a:solidFill>
                  <a:schemeClr val="accent5"/>
                </a:solidFill>
              </a:rPr>
              <a:t> simulation procedures</a:t>
            </a:r>
            <a:endParaRPr lang="en-GB" cap="none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18" y="1275644"/>
            <a:ext cx="16264082" cy="7869203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Parametric:</a:t>
            </a:r>
            <a:r>
              <a:rPr lang="en-GB" dirty="0" smtClean="0"/>
              <a:t> </a:t>
            </a:r>
            <a:r>
              <a:rPr lang="en-US" dirty="0" smtClean="0"/>
              <a:t>generate counts from </a:t>
            </a:r>
            <a:r>
              <a:rPr lang="en-US" dirty="0"/>
              <a:t>a distribution (e.g. NB) with parameters </a:t>
            </a:r>
            <a:r>
              <a:rPr lang="en-US" dirty="0" smtClean="0"/>
              <a:t>learned from real data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pros:</a:t>
            </a:r>
            <a:r>
              <a:rPr lang="en-US" dirty="0" smtClean="0"/>
              <a:t> easy, flexible, many scenarios can be simulated, truth is known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cons:</a:t>
            </a:r>
            <a:r>
              <a:rPr lang="en-US" dirty="0" smtClean="0"/>
              <a:t> unrealistic, biased (beneficial to tools relying on the distribution)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Re-sampling (from one population): </a:t>
            </a:r>
            <a:r>
              <a:rPr lang="en-US" dirty="0" smtClean="0"/>
              <a:t>sampling from one group and divide into two mock groups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pros:</a:t>
            </a:r>
            <a:r>
              <a:rPr lang="en-US" dirty="0" smtClean="0"/>
              <a:t> realistic,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cons:</a:t>
            </a:r>
            <a:r>
              <a:rPr lang="en-US" dirty="0" smtClean="0"/>
              <a:t> single scenario (no DE genes), not flexible, requires large </a:t>
            </a:r>
            <a:r>
              <a:rPr lang="en-US" u="sng" dirty="0" smtClean="0"/>
              <a:t>datasets</a:t>
            </a:r>
            <a:r>
              <a:rPr lang="en-US" dirty="0" smtClean="0"/>
              <a:t> to start from</a:t>
            </a:r>
          </a:p>
          <a:p>
            <a:r>
              <a:rPr lang="en-US" b="1" dirty="0">
                <a:solidFill>
                  <a:schemeClr val="accent5"/>
                </a:solidFill>
              </a:rPr>
              <a:t>Re-sampling (from </a:t>
            </a:r>
            <a:r>
              <a:rPr lang="en-US" b="1" dirty="0" smtClean="0">
                <a:solidFill>
                  <a:schemeClr val="accent5"/>
                </a:solidFill>
              </a:rPr>
              <a:t>two populations):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pros:</a:t>
            </a:r>
            <a:r>
              <a:rPr lang="en-US" dirty="0" smtClean="0"/>
              <a:t> realistic, some flexibility, several scenario can be simulated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cons:</a:t>
            </a:r>
            <a:r>
              <a:rPr lang="en-US" dirty="0" smtClean="0"/>
              <a:t> not fully flexible, </a:t>
            </a:r>
            <a:r>
              <a:rPr lang="en-US" dirty="0"/>
              <a:t>requires large </a:t>
            </a:r>
            <a:r>
              <a:rPr lang="en-US" dirty="0" smtClean="0"/>
              <a:t>datasets </a:t>
            </a:r>
            <a:r>
              <a:rPr lang="en-US" dirty="0"/>
              <a:t>to start </a:t>
            </a:r>
            <a:r>
              <a:rPr lang="en-US" dirty="0" smtClean="0"/>
              <a:t>from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12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09700" y="6362700"/>
            <a:ext cx="15519400" cy="24384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460" y="6502399"/>
            <a:ext cx="784095" cy="55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553075"/>
          </a:xfrm>
        </p:spPr>
        <p:txBody>
          <a:bodyPr/>
          <a:lstStyle/>
          <a:p>
            <a:r>
              <a:rPr lang="en-US" cap="none" dirty="0" smtClean="0"/>
              <a:t>Monte Carlo simulations of RNA-</a:t>
            </a:r>
            <a:r>
              <a:rPr lang="en-US" cap="none" dirty="0" err="1" smtClean="0"/>
              <a:t>seq</a:t>
            </a:r>
            <a:r>
              <a:rPr lang="en-US" cap="none" dirty="0" smtClean="0"/>
              <a:t> experiments allow </a:t>
            </a:r>
            <a:r>
              <a:rPr lang="en-GB" cap="none" dirty="0"/>
              <a:t>evaluation of </a:t>
            </a:r>
            <a:r>
              <a:rPr lang="en-GB" cap="none" dirty="0" smtClean="0"/>
              <a:t>DGE tools performance </a:t>
            </a:r>
            <a:endParaRPr lang="en-GB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5825" y="2222500"/>
                <a:ext cx="12092775" cy="6824518"/>
              </a:xfr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>
                <a:normAutofit fontScale="92500" lnSpcReduction="10000"/>
              </a:bodyPr>
              <a:lstStyle/>
              <a:p>
                <a:pPr marL="1000800" indent="-914400">
                  <a:buFont typeface="+mj-lt"/>
                  <a:buAutoNum type="arabicPeriod"/>
                </a:pP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 RNA-</a:t>
                </a:r>
                <a:r>
                  <a:rPr lang="en-GB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for a given scenario (</a:t>
                </a:r>
                <a:r>
                  <a:rPr lang="en-GB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N, n, m, </a:t>
                </a:r>
                <a:r>
                  <a:rPr lang="el-GR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level of variability, …)</a:t>
                </a:r>
              </a:p>
              <a:p>
                <a:pPr marL="1000800" indent="-914400">
                  <a:buFont typeface="+mj-lt"/>
                  <a:buAutoNum type="arabicPeriod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DEG tool (test DGE) and calculate p-values</a:t>
                </a:r>
              </a:p>
              <a:p>
                <a:pPr marL="1000800" indent="-914400">
                  <a:buFont typeface="+mj-lt"/>
                  <a:buAutoNum type="arabicPeriod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adjust p-values to control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FDR at </a:t>
                </a:r>
                <a:r>
                  <a:rPr lang="el-GR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construct the classification table</a:t>
                </a:r>
              </a:p>
              <a:p>
                <a:pPr marL="1000800" indent="-914400">
                  <a:buFont typeface="+mj-lt"/>
                  <a:buAutoNum type="arabicPeriod"/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</a:p>
              <a:p>
                <a:pPr marL="86400" indent="0">
                  <a:buNone/>
                </a:pP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FPP (=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TPP (=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GB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00800" indent="-914400">
                  <a:buFont typeface="+mj-lt"/>
                  <a:buAutoNum type="arabicPeriod"/>
                </a:pP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 1 – 4 many times </a:t>
                </a:r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6400" indent="0">
                  <a:buNone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(e.g. 1000) and compute the</a:t>
                </a:r>
              </a:p>
              <a:p>
                <a:pPr marL="86400" indent="0">
                  <a:buNone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FDR and sensitivity as</a:t>
                </a:r>
              </a:p>
              <a:p>
                <a:pPr marL="86400" indent="0">
                  <a:buNone/>
                </a:pPr>
                <a:r>
                  <a:rPr lang="en-GB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FDR = average of FPP,  and sensitivity = the average of TPP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825" y="2222500"/>
                <a:ext cx="12092775" cy="6824518"/>
              </a:xfrm>
              <a:blipFill>
                <a:blip r:embed="rId3"/>
                <a:stretch>
                  <a:fillRect l="-403" t="-1070" r="-35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13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055601" y="2222500"/>
            <a:ext cx="4178300" cy="4579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dirty="0" smtClean="0"/>
              <a:t> = # genes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dirty="0" smtClean="0"/>
              <a:t> = # samples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500" dirty="0" smtClean="0"/>
              <a:t> = # DE genes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smtClean="0"/>
              <a:t> = nominal FDR </a:t>
            </a:r>
            <a:r>
              <a:rPr lang="en-US" sz="2400" u="sng" dirty="0" smtClean="0"/>
              <a:t>level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/>
              <a:t> = # rejected null hypotheses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/>
              <a:t> = # rejected true null hypotheses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/>
              <a:t> = # rejected false </a:t>
            </a:r>
            <a:r>
              <a:rPr lang="en-US" sz="2400" dirty="0"/>
              <a:t>null </a:t>
            </a:r>
            <a:r>
              <a:rPr lang="en-US" sz="2400" dirty="0" smtClean="0"/>
              <a:t>hypotheses</a:t>
            </a:r>
            <a:endParaRPr lang="en-US" sz="2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055600" y="7471375"/>
            <a:ext cx="4178302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Hypothesis </a:t>
            </a:r>
            <a:r>
              <a:rPr lang="en-US" sz="2500" i="1" dirty="0" smtClean="0"/>
              <a:t>i</a:t>
            </a:r>
            <a:r>
              <a:rPr lang="en-US" sz="2500" dirty="0" smtClean="0"/>
              <a:t> ( </a:t>
            </a:r>
            <a:r>
              <a:rPr lang="en-US" sz="2500" i="1" dirty="0" smtClean="0"/>
              <a:t>i </a:t>
            </a:r>
            <a:r>
              <a:rPr lang="en-US" sz="2500" dirty="0" smtClean="0"/>
              <a:t>= 1, 2, .. </a:t>
            </a:r>
            <a:r>
              <a:rPr lang="en-US" sz="2500" i="1" dirty="0" smtClean="0"/>
              <a:t>N</a:t>
            </a:r>
            <a:r>
              <a:rPr lang="en-US" sz="2500" dirty="0" smtClean="0"/>
              <a:t>)</a:t>
            </a:r>
            <a:endParaRPr lang="en-US" sz="2500" dirty="0"/>
          </a:p>
          <a:p>
            <a:pPr>
              <a:lnSpc>
                <a:spcPct val="120000"/>
              </a:lnSpc>
            </a:pPr>
            <a:r>
              <a:rPr lang="en-US" sz="2500" dirty="0" smtClean="0"/>
              <a:t>   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 smtClean="0"/>
              <a:t> gene </a:t>
            </a:r>
            <a:r>
              <a:rPr lang="en-US" sz="2500" i="1" dirty="0" smtClean="0"/>
              <a:t>i</a:t>
            </a:r>
            <a:r>
              <a:rPr lang="en-US" sz="2500" dirty="0" smtClean="0"/>
              <a:t> is not DE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   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 smtClean="0"/>
              <a:t> </a:t>
            </a:r>
            <a:r>
              <a:rPr lang="en-US" sz="2500" dirty="0"/>
              <a:t>gene </a:t>
            </a:r>
            <a:r>
              <a:rPr lang="en-US" sz="2500" i="1" dirty="0"/>
              <a:t>i</a:t>
            </a:r>
            <a:r>
              <a:rPr lang="en-US" sz="2500" dirty="0"/>
              <a:t> is </a:t>
            </a:r>
            <a:r>
              <a:rPr lang="en-US" sz="2500" dirty="0" smtClean="0"/>
              <a:t>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62942"/>
              </p:ext>
            </p:extLst>
          </p:nvPr>
        </p:nvGraphicFramePr>
        <p:xfrm>
          <a:off x="7386780" y="4512357"/>
          <a:ext cx="5541820" cy="27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141">
                  <a:extLst>
                    <a:ext uri="{9D8B030D-6E8A-4147-A177-3AD203B41FA5}">
                      <a16:colId xmlns:a16="http://schemas.microsoft.com/office/drawing/2014/main" val="412499147"/>
                    </a:ext>
                  </a:extLst>
                </a:gridCol>
                <a:gridCol w="884009">
                  <a:extLst>
                    <a:ext uri="{9D8B030D-6E8A-4147-A177-3AD203B41FA5}">
                      <a16:colId xmlns:a16="http://schemas.microsoft.com/office/drawing/2014/main" val="1548117696"/>
                    </a:ext>
                  </a:extLst>
                </a:gridCol>
                <a:gridCol w="761928">
                  <a:extLst>
                    <a:ext uri="{9D8B030D-6E8A-4147-A177-3AD203B41FA5}">
                      <a16:colId xmlns:a16="http://schemas.microsoft.com/office/drawing/2014/main" val="312157512"/>
                    </a:ext>
                  </a:extLst>
                </a:gridCol>
                <a:gridCol w="789804">
                  <a:extLst>
                    <a:ext uri="{9D8B030D-6E8A-4147-A177-3AD203B41FA5}">
                      <a16:colId xmlns:a16="http://schemas.microsoft.com/office/drawing/2014/main" val="783445009"/>
                    </a:ext>
                  </a:extLst>
                </a:gridCol>
                <a:gridCol w="1430938">
                  <a:extLst>
                    <a:ext uri="{9D8B030D-6E8A-4147-A177-3AD203B41FA5}">
                      <a16:colId xmlns:a16="http://schemas.microsoft.com/office/drawing/2014/main" val="2446937664"/>
                    </a:ext>
                  </a:extLst>
                </a:gridCol>
              </a:tblGrid>
              <a:tr h="422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Truth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62382"/>
                  </a:ext>
                </a:extLst>
              </a:tr>
              <a:tr h="507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+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-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row</a:t>
                      </a:r>
                      <a:r>
                        <a:rPr lang="en-US" baseline="0" dirty="0" smtClean="0"/>
                        <a:t> 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28290"/>
                  </a:ext>
                </a:extLst>
              </a:tr>
              <a:tr h="507814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+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096251"/>
                  </a:ext>
                </a:extLst>
              </a:tr>
              <a:tr h="507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-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endParaRPr lang="en-US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09775"/>
                  </a:ext>
                </a:extLst>
              </a:tr>
              <a:tr h="422288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column total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2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2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553075"/>
          </a:xfrm>
        </p:spPr>
        <p:txBody>
          <a:bodyPr/>
          <a:lstStyle/>
          <a:p>
            <a:r>
              <a:rPr lang="en-GB" cap="none" dirty="0" smtClean="0">
                <a:solidFill>
                  <a:schemeClr val="accent2"/>
                </a:solidFill>
              </a:rPr>
              <a:t>Non-parametric</a:t>
            </a:r>
            <a:r>
              <a:rPr lang="en-GB" cap="none" dirty="0" smtClean="0"/>
              <a:t> procedures are used to simulate realistic gene expression data.</a:t>
            </a:r>
            <a:endParaRPr lang="en-GB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14</a:t>
            </a:fld>
            <a:endParaRPr lang="en-GB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0" y="2222500"/>
            <a:ext cx="8410113" cy="5871064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GB" dirty="0" smtClean="0"/>
              <a:t>Sub-sampling of samples from a real RNA-</a:t>
            </a:r>
            <a:r>
              <a:rPr lang="en-GB" dirty="0" err="1" smtClean="0"/>
              <a:t>seq</a:t>
            </a:r>
            <a:r>
              <a:rPr lang="en-GB" dirty="0" smtClean="0"/>
              <a:t> dataset</a:t>
            </a:r>
          </a:p>
          <a:p>
            <a:pPr lvl="2"/>
            <a:r>
              <a:rPr lang="en-GB" dirty="0" smtClean="0"/>
              <a:t>using </a:t>
            </a:r>
            <a:r>
              <a:rPr lang="en-GB" i="1" dirty="0" err="1" smtClean="0"/>
              <a:t>SimSeq</a:t>
            </a:r>
            <a:r>
              <a:rPr lang="en-GB" dirty="0" smtClean="0"/>
              <a:t> R software package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3 sets of simulations, each starting from a different source data</a:t>
            </a:r>
          </a:p>
          <a:p>
            <a:pPr lvl="2"/>
            <a:r>
              <a:rPr lang="en-GB" dirty="0" smtClean="0"/>
              <a:t>each source data represent a different level of biological variability: low, intermediate, and high</a:t>
            </a:r>
          </a:p>
          <a:p>
            <a:pPr lvl="1"/>
            <a:endParaRPr lang="en-GB" dirty="0" smtClean="0"/>
          </a:p>
        </p:txBody>
      </p:sp>
      <p:grpSp>
        <p:nvGrpSpPr>
          <p:cNvPr id="68" name="Group 67"/>
          <p:cNvGrpSpPr/>
          <p:nvPr/>
        </p:nvGrpSpPr>
        <p:grpSpPr>
          <a:xfrm>
            <a:off x="8514169" y="2808306"/>
            <a:ext cx="8722316" cy="5525902"/>
            <a:chOff x="8298269" y="2555950"/>
            <a:chExt cx="8722316" cy="5525902"/>
          </a:xfrm>
        </p:grpSpPr>
        <p:sp>
          <p:nvSpPr>
            <p:cNvPr id="6" name="Down Arrow 5"/>
            <p:cNvSpPr/>
            <p:nvPr/>
          </p:nvSpPr>
          <p:spPr>
            <a:xfrm>
              <a:off x="14542338" y="3842591"/>
              <a:ext cx="283228" cy="206928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4542338" y="5362417"/>
              <a:ext cx="283228" cy="206928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298269" y="2555950"/>
              <a:ext cx="8722316" cy="5525902"/>
              <a:chOff x="7802969" y="4063767"/>
              <a:chExt cx="8722316" cy="552590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7802969" y="4063767"/>
                <a:ext cx="8722316" cy="5525902"/>
                <a:chOff x="7802969" y="4063767"/>
                <a:chExt cx="8722316" cy="552590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0701250" y="4076700"/>
                  <a:ext cx="2852512" cy="4177368"/>
                  <a:chOff x="32071" y="0"/>
                  <a:chExt cx="2065020" cy="2506980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32071" y="0"/>
                    <a:ext cx="2065020" cy="2506980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ED7D3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endParaRPr lang="en-US" sz="1600" dirty="0" smtClean="0">
                      <a:solidFill>
                        <a:srgbClr val="C55A1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6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Non-parametric procedures</a:t>
                    </a: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6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various </a:t>
                    </a:r>
                    <a:r>
                      <a:rPr lang="en-US" sz="1600" dirty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samples sizes</a:t>
                    </a:r>
                    <a:endParaRPr lang="en-US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600" dirty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different level of </a:t>
                    </a:r>
                    <a:r>
                      <a:rPr lang="en-US" sz="16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intra-group variability</a:t>
                    </a:r>
                    <a:endParaRPr lang="en-US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600" dirty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different proportion of DE genes</a:t>
                    </a:r>
                    <a:endParaRPr lang="en-US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600" dirty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constituting of mRNA &amp; lncRNA</a:t>
                    </a:r>
                    <a:endParaRPr lang="en-US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Flowchart: Multidocument 30"/>
                  <p:cNvSpPr/>
                  <p:nvPr/>
                </p:nvSpPr>
                <p:spPr>
                  <a:xfrm>
                    <a:off x="243840" y="83820"/>
                    <a:ext cx="1531620" cy="630243"/>
                  </a:xfrm>
                  <a:prstGeom prst="flowChartMultidocumen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800" b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Simulations</a:t>
                    </a:r>
                    <a:endPara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2" name="Right Arrow 11"/>
                <p:cNvSpPr/>
                <p:nvPr/>
              </p:nvSpPr>
              <p:spPr>
                <a:xfrm>
                  <a:off x="10340237" y="4475411"/>
                  <a:ext cx="332337" cy="338472"/>
                </a:xfrm>
                <a:prstGeom prst="right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7802969" y="4063767"/>
                  <a:ext cx="2508592" cy="419030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>
                  <a:off x="7902452" y="4813883"/>
                  <a:ext cx="2343549" cy="2547806"/>
                  <a:chOff x="7394375" y="4813883"/>
                  <a:chExt cx="2343549" cy="2547806"/>
                </a:xfrm>
              </p:grpSpPr>
              <p:sp>
                <p:nvSpPr>
                  <p:cNvPr id="28" name="Flowchart: Terminator 27"/>
                  <p:cNvSpPr/>
                  <p:nvPr/>
                </p:nvSpPr>
                <p:spPr>
                  <a:xfrm>
                    <a:off x="7927287" y="5706262"/>
                    <a:ext cx="1810637" cy="750115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000" dirty="0" smtClean="0"/>
                      <a:t>Normal tissue</a:t>
                    </a:r>
                    <a:endParaRPr lang="en-US" sz="2000" dirty="0"/>
                  </a:p>
                </p:txBody>
              </p:sp>
              <p:sp>
                <p:nvSpPr>
                  <p:cNvPr id="29" name="Flowchart: Terminator 28"/>
                  <p:cNvSpPr/>
                  <p:nvPr/>
                </p:nvSpPr>
                <p:spPr>
                  <a:xfrm>
                    <a:off x="7927287" y="6585708"/>
                    <a:ext cx="1810637" cy="750115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000" dirty="0" smtClean="0"/>
                      <a:t>Cancer Tissues</a:t>
                    </a:r>
                    <a:endParaRPr lang="en-US" sz="2000" dirty="0"/>
                  </a:p>
                </p:txBody>
              </p: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7394375" y="4813883"/>
                    <a:ext cx="2306286" cy="2547806"/>
                    <a:chOff x="7431638" y="4813883"/>
                    <a:chExt cx="2306286" cy="2547806"/>
                  </a:xfrm>
                </p:grpSpPr>
                <p:sp>
                  <p:nvSpPr>
                    <p:cNvPr id="27" name="Flowchart: Terminator 26"/>
                    <p:cNvSpPr/>
                    <p:nvPr/>
                  </p:nvSpPr>
                  <p:spPr>
                    <a:xfrm>
                      <a:off x="7927287" y="4813883"/>
                      <a:ext cx="1810637" cy="750115"/>
                    </a:xfrm>
                    <a:prstGeom prst="flowChartTerminator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r>
                        <a:rPr lang="en-US" sz="2000" dirty="0" smtClean="0"/>
                        <a:t>Cultured cell line</a:t>
                      </a:r>
                      <a:endParaRPr lang="en-US" sz="2000" dirty="0"/>
                    </a:p>
                  </p:txBody>
                </p:sp>
                <p:sp>
                  <p:nvSpPr>
                    <p:cNvPr id="26" name="Down Arrow 25"/>
                    <p:cNvSpPr/>
                    <p:nvPr/>
                  </p:nvSpPr>
                  <p:spPr>
                    <a:xfrm>
                      <a:off x="7431638" y="4826816"/>
                      <a:ext cx="485534" cy="2534873"/>
                    </a:xfrm>
                    <a:prstGeom prst="downArrow">
                      <a:avLst>
                        <a:gd name="adj1" fmla="val 66667"/>
                        <a:gd name="adj2" fmla="val 50000"/>
                      </a:avLst>
                    </a:prstGeom>
                    <a:gradFill>
                      <a:gsLst>
                        <a:gs pos="0">
                          <a:schemeClr val="accent6"/>
                        </a:gs>
                        <a:gs pos="4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rgbClr val="FF0000"/>
                        </a:gs>
                        <a:gs pos="100000">
                          <a:srgbClr val="FF0000"/>
                        </a:gs>
                      </a:gsLst>
                      <a:lin ang="5400000" scaled="1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vert270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</a:rPr>
                        <a:t>Intra-group variability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13854848" y="4203700"/>
                  <a:ext cx="2670437" cy="1075773"/>
                  <a:chOff x="0" y="0"/>
                  <a:chExt cx="2011680" cy="596172"/>
                </a:xfrm>
              </p:grpSpPr>
              <p:sp>
                <p:nvSpPr>
                  <p:cNvPr id="22" name="Rounded Rectangle 21"/>
                  <p:cNvSpPr/>
                  <p:nvPr/>
                </p:nvSpPr>
                <p:spPr>
                  <a:xfrm>
                    <a:off x="0" y="0"/>
                    <a:ext cx="2011680" cy="596172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ED7D3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Symbol" panose="05050102010706020507" pitchFamily="18" charset="2"/>
                      <a:buChar char=""/>
                    </a:pPr>
                    <a:endParaRPr lang="en-US" sz="1100" dirty="0" smtClean="0">
                      <a:solidFill>
                        <a:srgbClr val="C55A1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1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24 </a:t>
                    </a:r>
                    <a:r>
                      <a:rPr lang="en-US" sz="1100" dirty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DE pipelines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Flowchart: Terminator 22"/>
                  <p:cNvSpPr/>
                  <p:nvPr/>
                </p:nvSpPr>
                <p:spPr>
                  <a:xfrm>
                    <a:off x="99060" y="30480"/>
                    <a:ext cx="1759292" cy="327660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Analysis of Simulated Data</a:t>
                    </a:r>
                    <a:endParaRPr lang="en-US" sz="2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3854849" y="5603030"/>
                  <a:ext cx="2670435" cy="1202771"/>
                  <a:chOff x="-7619" y="-7732"/>
                  <a:chExt cx="2011679" cy="732281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-7619" y="-7732"/>
                    <a:ext cx="2011679" cy="732281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ED7D3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endParaRPr lang="en-US" sz="1100" dirty="0" smtClean="0">
                      <a:solidFill>
                        <a:srgbClr val="C55A1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endParaRPr lang="en-US" sz="1100" dirty="0">
                      <a:solidFill>
                        <a:srgbClr val="C55A1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1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Actual </a:t>
                    </a:r>
                    <a:r>
                      <a:rPr lang="en-US" sz="1100" dirty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FDR and TPR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22860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ED7D3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Flowchart: Terminator 20"/>
                  <p:cNvSpPr/>
                  <p:nvPr/>
                </p:nvSpPr>
                <p:spPr>
                  <a:xfrm>
                    <a:off x="137160" y="38100"/>
                    <a:ext cx="1805940" cy="365760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Performance Evaluation</a:t>
                    </a:r>
                    <a:endParaRPr lang="en-US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13854848" y="7077162"/>
                  <a:ext cx="2670437" cy="1189838"/>
                  <a:chOff x="0" y="0"/>
                  <a:chExt cx="2011680" cy="655469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0" y="0"/>
                    <a:ext cx="2011680" cy="655469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rgbClr val="ED7D3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endParaRPr lang="en-US" sz="1100" dirty="0" smtClean="0">
                      <a:solidFill>
                        <a:srgbClr val="C55A1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endParaRPr lang="en-US" sz="1100" dirty="0">
                      <a:solidFill>
                        <a:srgbClr val="C55A1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endParaRPr lang="en-US" sz="1100" dirty="0" smtClean="0">
                      <a:solidFill>
                        <a:srgbClr val="C55A1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1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 </a:t>
                    </a:r>
                    <a:r>
                      <a:rPr lang="en-US" sz="1100" dirty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shiny application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22860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ED7D3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Flowchart: Terminator 18"/>
                  <p:cNvSpPr/>
                  <p:nvPr/>
                </p:nvSpPr>
                <p:spPr>
                  <a:xfrm>
                    <a:off x="137160" y="38100"/>
                    <a:ext cx="1805940" cy="365760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b="1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Web Tool</a:t>
                    </a:r>
                    <a:endParaRPr lang="en-US" sz="16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" name="Right Arrow 16"/>
                <p:cNvSpPr/>
                <p:nvPr/>
              </p:nvSpPr>
              <p:spPr>
                <a:xfrm>
                  <a:off x="13541363" y="4444767"/>
                  <a:ext cx="304926" cy="382049"/>
                </a:xfrm>
                <a:prstGeom prst="right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10656949" y="8513896"/>
                  <a:ext cx="2670437" cy="1075773"/>
                  <a:chOff x="0" y="0"/>
                  <a:chExt cx="2011680" cy="596172"/>
                </a:xfrm>
              </p:grpSpPr>
              <p:sp>
                <p:nvSpPr>
                  <p:cNvPr id="59" name="Rounded Rectangle 58"/>
                  <p:cNvSpPr/>
                  <p:nvPr/>
                </p:nvSpPr>
                <p:spPr>
                  <a:xfrm>
                    <a:off x="0" y="0"/>
                    <a:ext cx="2011680" cy="596172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solidFill>
                          <a:srgbClr val="ED7D3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Symbol" panose="05050102010706020507" pitchFamily="18" charset="2"/>
                      <a:buChar char=""/>
                    </a:pPr>
                    <a:endParaRPr lang="en-US" sz="1100" dirty="0" smtClean="0">
                      <a:solidFill>
                        <a:srgbClr val="C55A1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Font typeface="Symbol" panose="05050102010706020507" pitchFamily="18" charset="2"/>
                      <a:buChar char=""/>
                    </a:pPr>
                    <a:r>
                      <a:rPr lang="en-US" sz="11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Using </a:t>
                    </a:r>
                    <a:r>
                      <a:rPr lang="en-US" sz="1100" i="1" dirty="0" err="1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countsimQC</a:t>
                    </a:r>
                    <a:r>
                      <a:rPr lang="en-US" sz="1100" dirty="0" smtClean="0">
                        <a:solidFill>
                          <a:srgbClr val="C55A11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R package</a:t>
                    </a:r>
                    <a:endParaRPr lang="en-US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Flowchart: Terminator 59"/>
                  <p:cNvSpPr/>
                  <p:nvPr/>
                </p:nvSpPr>
                <p:spPr>
                  <a:xfrm>
                    <a:off x="99060" y="30480"/>
                    <a:ext cx="1759292" cy="327660"/>
                  </a:xfrm>
                  <a:prstGeom prst="flowChartTerminator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b="1" dirty="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Simulation quality assessment</a:t>
                    </a:r>
                    <a:endParaRPr lang="en-US" sz="2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1" name="Down Arrow 60"/>
              <p:cNvSpPr/>
              <p:nvPr/>
            </p:nvSpPr>
            <p:spPr>
              <a:xfrm>
                <a:off x="11805883" y="8302768"/>
                <a:ext cx="283228" cy="206928"/>
              </a:xfrm>
              <a:prstGeom prst="down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3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7118" y="370191"/>
            <a:ext cx="15705282" cy="879203"/>
          </a:xfrm>
        </p:spPr>
        <p:txBody>
          <a:bodyPr/>
          <a:lstStyle/>
          <a:p>
            <a:r>
              <a:rPr lang="en-GB" cap="none" dirty="0" smtClean="0">
                <a:solidFill>
                  <a:schemeClr val="accent2"/>
                </a:solidFill>
              </a:rPr>
              <a:t>Further reading on our paper</a:t>
            </a:r>
            <a:endParaRPr lang="en-GB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15</a:t>
            </a:fld>
            <a:endParaRPr lang="en-GB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0" y="1737359"/>
            <a:ext cx="16041189" cy="6805749"/>
          </a:xfrm>
        </p:spPr>
        <p:txBody>
          <a:bodyPr>
            <a:normAutofit fontScale="92500"/>
          </a:bodyPr>
          <a:lstStyle/>
          <a:p>
            <a:pPr lvl="1"/>
            <a:r>
              <a:rPr lang="en-GB" dirty="0" smtClean="0"/>
              <a:t>Concordance analysis between </a:t>
            </a:r>
            <a:r>
              <a:rPr lang="en-GB" dirty="0" smtClean="0"/>
              <a:t>25 </a:t>
            </a:r>
            <a:r>
              <a:rPr lang="en-GB" dirty="0" smtClean="0"/>
              <a:t>DE tools using 6 diverse type of real RNA-</a:t>
            </a:r>
            <a:r>
              <a:rPr lang="en-GB" dirty="0" err="1" smtClean="0"/>
              <a:t>seq</a:t>
            </a:r>
            <a:r>
              <a:rPr lang="en-GB" dirty="0" smtClean="0"/>
              <a:t> data</a:t>
            </a:r>
          </a:p>
          <a:p>
            <a:pPr lvl="2"/>
            <a:r>
              <a:rPr lang="en-GB" sz="3900" dirty="0" smtClean="0"/>
              <a:t>similarity in the number of SDE genes</a:t>
            </a:r>
          </a:p>
          <a:p>
            <a:pPr lvl="2"/>
            <a:r>
              <a:rPr lang="en-GB" sz="3900" dirty="0"/>
              <a:t>o</a:t>
            </a:r>
            <a:r>
              <a:rPr lang="en-GB" sz="3900" dirty="0" smtClean="0"/>
              <a:t>verlapping in the set of SDE</a:t>
            </a:r>
          </a:p>
          <a:p>
            <a:pPr lvl="2"/>
            <a:r>
              <a:rPr lang="en-GB" sz="3900" dirty="0"/>
              <a:t>s</a:t>
            </a:r>
            <a:r>
              <a:rPr lang="en-GB" sz="3900" dirty="0" smtClean="0"/>
              <a:t>imilarity of log-FC estimates</a:t>
            </a:r>
          </a:p>
          <a:p>
            <a:pPr lvl="2"/>
            <a:r>
              <a:rPr lang="en-GB" sz="3900" dirty="0"/>
              <a:t>g</a:t>
            </a:r>
            <a:r>
              <a:rPr lang="en-GB" sz="3900" dirty="0" smtClean="0"/>
              <a:t>ene ranking agreement</a:t>
            </a:r>
          </a:p>
          <a:p>
            <a:pPr lvl="2"/>
            <a:r>
              <a:rPr lang="en-GB" sz="3900" dirty="0"/>
              <a:t>s</a:t>
            </a:r>
            <a:r>
              <a:rPr lang="en-GB" sz="3900" dirty="0" smtClean="0"/>
              <a:t>ensitivity to outliers</a:t>
            </a:r>
          </a:p>
          <a:p>
            <a:pPr lvl="2"/>
            <a:r>
              <a:rPr lang="en-GB" sz="3900" dirty="0"/>
              <a:t>c</a:t>
            </a:r>
            <a:r>
              <a:rPr lang="en-GB" sz="3900" dirty="0" smtClean="0"/>
              <a:t>omputation time</a:t>
            </a:r>
          </a:p>
          <a:p>
            <a:pPr lvl="1"/>
            <a:r>
              <a:rPr lang="en-GB" dirty="0" smtClean="0"/>
              <a:t>DGE pipelines’ recovering ability of a known biological truth</a:t>
            </a:r>
          </a:p>
        </p:txBody>
      </p:sp>
      <p:pic>
        <p:nvPicPr>
          <p:cNvPr id="1026" name="Picture 2" descr="Image result for 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388" y="276289"/>
            <a:ext cx="2182143" cy="21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418455"/>
          </a:xfrm>
        </p:spPr>
        <p:txBody>
          <a:bodyPr/>
          <a:lstStyle/>
          <a:p>
            <a:r>
              <a:rPr lang="en-GB" cap="none" dirty="0" smtClean="0"/>
              <a:t>DGE tools perform worse for lncRNAs (also low abundance mRNAs)</a:t>
            </a:r>
            <a:endParaRPr lang="en-GB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17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755" y="2277683"/>
            <a:ext cx="11932920" cy="66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" y="2537460"/>
            <a:ext cx="5177790" cy="52260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e.g. at 5% nominal FDR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edgeR (robust GLM) 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mRNA :  TPR = 0.82 FDR = </a:t>
            </a:r>
            <a:r>
              <a:rPr lang="en-US" sz="2000" dirty="0" smtClean="0">
                <a:solidFill>
                  <a:schemeClr val="accent5"/>
                </a:solidFill>
              </a:rPr>
              <a:t>0.051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lncRNA: TPR = 0.53 FDR = </a:t>
            </a:r>
            <a:r>
              <a:rPr lang="en-US" sz="2000" dirty="0" smtClean="0">
                <a:solidFill>
                  <a:srgbClr val="FF0000"/>
                </a:solidFill>
              </a:rPr>
              <a:t>0.12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limma (</a:t>
            </a:r>
            <a:r>
              <a:rPr lang="en-US" sz="2400" dirty="0" err="1" smtClean="0"/>
              <a:t>voom</a:t>
            </a:r>
            <a:r>
              <a:rPr lang="en-US" sz="2400" dirty="0" smtClean="0"/>
              <a:t>)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mRNA :  TPR = </a:t>
            </a:r>
            <a:r>
              <a:rPr lang="en-US" sz="2000" dirty="0" smtClean="0"/>
              <a:t>0.79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rgbClr val="00B050"/>
                </a:solidFill>
              </a:rPr>
              <a:t>0.02</a:t>
            </a:r>
            <a:endParaRPr lang="en-US" sz="2000" dirty="0">
              <a:solidFill>
                <a:srgbClr val="00B050"/>
              </a:solidFill>
            </a:endParaRP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lncRNA: TPR = </a:t>
            </a:r>
            <a:r>
              <a:rPr lang="en-US" sz="2000" dirty="0" smtClean="0"/>
              <a:t>0.45 FDR = </a:t>
            </a:r>
            <a:r>
              <a:rPr lang="en-US" sz="2000" dirty="0" smtClean="0">
                <a:solidFill>
                  <a:schemeClr val="accent5"/>
                </a:solidFill>
              </a:rPr>
              <a:t>0.052</a:t>
            </a:r>
          </a:p>
          <a:p>
            <a:pPr lvl="1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SAMSeq (Wilcoxon rank sum test)</a:t>
            </a:r>
            <a:endParaRPr lang="en-US" sz="2400" dirty="0"/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mRNA :  TPR = </a:t>
            </a:r>
            <a:r>
              <a:rPr lang="en-US" sz="2000" dirty="0" smtClean="0"/>
              <a:t>0.81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chemeClr val="accent5"/>
                </a:solidFill>
              </a:rPr>
              <a:t>0.052</a:t>
            </a:r>
            <a:endParaRPr lang="en-US" sz="2000" dirty="0">
              <a:solidFill>
                <a:schemeClr val="accent5"/>
              </a:solidFill>
            </a:endParaRP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lncRNA: TPR = </a:t>
            </a:r>
            <a:r>
              <a:rPr lang="en-US" sz="2000" dirty="0" smtClean="0"/>
              <a:t>0.44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chemeClr val="accent5"/>
                </a:solidFill>
              </a:rPr>
              <a:t>0.0525</a:t>
            </a:r>
            <a:endParaRPr lang="en-U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465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418455"/>
          </a:xfrm>
        </p:spPr>
        <p:txBody>
          <a:bodyPr/>
          <a:lstStyle/>
          <a:p>
            <a:r>
              <a:rPr lang="en-GB" cap="none" dirty="0" smtClean="0"/>
              <a:t>Intra-group biological variability markedly affect the performance of DGE tools</a:t>
            </a:r>
            <a:endParaRPr lang="en-GB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7160" y="2537460"/>
            <a:ext cx="5177790" cy="52260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e.g. at 5% nominal FDR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edgeR (robust GLM) 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Sim 1: TPR = 0.31 FDR = </a:t>
            </a:r>
            <a:r>
              <a:rPr lang="en-US" sz="2000" dirty="0" smtClean="0">
                <a:solidFill>
                  <a:srgbClr val="FF0000"/>
                </a:solidFill>
              </a:rPr>
              <a:t>0.20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 2</a:t>
            </a:r>
            <a:r>
              <a:rPr lang="en-US" sz="2000" dirty="0" smtClean="0"/>
              <a:t>: TPR = 0.53 FDR = </a:t>
            </a:r>
            <a:r>
              <a:rPr lang="en-US" sz="2000" dirty="0" smtClean="0">
                <a:solidFill>
                  <a:srgbClr val="FF0000"/>
                </a:solidFill>
              </a:rPr>
              <a:t>0.12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limma (</a:t>
            </a:r>
            <a:r>
              <a:rPr lang="en-US" sz="2400" dirty="0" err="1" smtClean="0"/>
              <a:t>voom</a:t>
            </a:r>
            <a:r>
              <a:rPr lang="en-US" sz="2400" dirty="0" smtClean="0"/>
              <a:t>)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 </a:t>
            </a:r>
            <a:r>
              <a:rPr lang="en-US" sz="2000" dirty="0" smtClean="0"/>
              <a:t>1: TPR </a:t>
            </a:r>
            <a:r>
              <a:rPr lang="en-US" sz="2000" dirty="0"/>
              <a:t>= </a:t>
            </a:r>
            <a:r>
              <a:rPr lang="en-US" sz="2000" dirty="0" smtClean="0"/>
              <a:t>0.22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chemeClr val="accent5"/>
                </a:solidFill>
              </a:rPr>
              <a:t>0.051</a:t>
            </a:r>
            <a:endParaRPr lang="en-US" sz="2000" dirty="0">
              <a:solidFill>
                <a:schemeClr val="accent5"/>
              </a:solidFill>
            </a:endParaRP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 2</a:t>
            </a:r>
            <a:r>
              <a:rPr lang="en-US" sz="2000" dirty="0" smtClean="0"/>
              <a:t>: </a:t>
            </a:r>
            <a:r>
              <a:rPr lang="en-US" sz="2000" dirty="0"/>
              <a:t>TPR = </a:t>
            </a:r>
            <a:r>
              <a:rPr lang="en-US" sz="2000" dirty="0" smtClean="0"/>
              <a:t>0.45 FDR = </a:t>
            </a:r>
            <a:r>
              <a:rPr lang="en-US" sz="2000" dirty="0" smtClean="0">
                <a:solidFill>
                  <a:schemeClr val="accent5"/>
                </a:solidFill>
              </a:rPr>
              <a:t>0.052</a:t>
            </a:r>
          </a:p>
          <a:p>
            <a:pPr lvl="1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SAMSeq (Wilcoxon rank sum test)</a:t>
            </a:r>
            <a:endParaRPr lang="en-US" sz="2400" dirty="0"/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 </a:t>
            </a:r>
            <a:r>
              <a:rPr lang="en-US" sz="2000" dirty="0" smtClean="0"/>
              <a:t>1: TPR </a:t>
            </a:r>
            <a:r>
              <a:rPr lang="en-US" sz="2000" dirty="0"/>
              <a:t>= </a:t>
            </a:r>
            <a:r>
              <a:rPr lang="en-US" sz="2000" dirty="0" smtClean="0"/>
              <a:t>0.24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chemeClr val="accent5"/>
                </a:solidFill>
              </a:rPr>
              <a:t>0.052</a:t>
            </a:r>
            <a:endParaRPr lang="en-US" sz="2000" dirty="0">
              <a:solidFill>
                <a:schemeClr val="accent5"/>
              </a:solidFill>
            </a:endParaRP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Sim 2</a:t>
            </a:r>
            <a:r>
              <a:rPr lang="en-US" sz="2000" dirty="0" smtClean="0"/>
              <a:t>: </a:t>
            </a:r>
            <a:r>
              <a:rPr lang="en-US" sz="2000" dirty="0"/>
              <a:t>TPR = </a:t>
            </a:r>
            <a:r>
              <a:rPr lang="en-US" sz="2000" dirty="0" smtClean="0"/>
              <a:t>0.44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chemeClr val="accent5"/>
                </a:solidFill>
              </a:rPr>
              <a:t>0.0525</a:t>
            </a:r>
            <a:endParaRPr lang="en-U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351958" y="1880317"/>
            <a:ext cx="16450141" cy="7747876"/>
            <a:chOff x="386248" y="1886330"/>
            <a:chExt cx="16450141" cy="7747876"/>
          </a:xfrm>
        </p:grpSpPr>
        <p:grpSp>
          <p:nvGrpSpPr>
            <p:cNvPr id="13" name="Group 12"/>
            <p:cNvGrpSpPr/>
            <p:nvPr/>
          </p:nvGrpSpPr>
          <p:grpSpPr>
            <a:xfrm>
              <a:off x="386248" y="1886330"/>
              <a:ext cx="14222872" cy="7747876"/>
              <a:chOff x="386248" y="1886330"/>
              <a:chExt cx="14222872" cy="774787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016" y="1886330"/>
                <a:ext cx="5351688" cy="5876546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373180" y="8618543"/>
                <a:ext cx="13235940" cy="1015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500" dirty="0" smtClean="0"/>
                  <a:t>Sim 1: starts from the Zhang data (cancer tissues) </a:t>
                </a:r>
                <a:r>
                  <a:rPr lang="en-US" sz="2500" dirty="0" smtClean="0">
                    <a:sym typeface="Wingdings" panose="05000000000000000000" pitchFamily="2" charset="2"/>
                  </a:rPr>
                  <a:t> high intra-group variability</a:t>
                </a:r>
                <a:endParaRPr lang="en-US" sz="25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500" dirty="0" smtClean="0"/>
                  <a:t>Sim 2: starts from the NGP </a:t>
                </a:r>
                <a:r>
                  <a:rPr lang="en-US" sz="2500" dirty="0" err="1" smtClean="0"/>
                  <a:t>nutlin</a:t>
                </a:r>
                <a:r>
                  <a:rPr lang="en-US" sz="2500" dirty="0" smtClean="0"/>
                  <a:t> data (cultured cell line data) </a:t>
                </a:r>
                <a:r>
                  <a:rPr lang="en-US" sz="2500" dirty="0" smtClean="0">
                    <a:sym typeface="Wingdings" panose="05000000000000000000" pitchFamily="2" charset="2"/>
                  </a:rPr>
                  <a:t> low intra-group variability</a:t>
                </a:r>
                <a:endParaRPr lang="en-US" sz="2500" dirty="0" smtClean="0"/>
              </a:p>
            </p:txBody>
          </p:sp>
          <p:pic>
            <p:nvPicPr>
              <p:cNvPr id="2052" name="Picture 4" descr="Image result for information sig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48" y="8139259"/>
                <a:ext cx="1122512" cy="1122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3850" y="7744359"/>
              <a:ext cx="10102539" cy="649989"/>
            </a:xfrm>
            <a:prstGeom prst="rect">
              <a:avLst/>
            </a:prstGeom>
          </p:spPr>
        </p:pic>
      </p:grp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2080578"/>
            <a:ext cx="5257800" cy="5474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7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418455"/>
          </a:xfrm>
        </p:spPr>
        <p:txBody>
          <a:bodyPr/>
          <a:lstStyle/>
          <a:p>
            <a:r>
              <a:rPr lang="en-GB" cap="none" dirty="0" smtClean="0"/>
              <a:t>Increasing sample size improves the performance of DGE tools</a:t>
            </a:r>
            <a:endParaRPr lang="en-GB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19</a:t>
            </a:fld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7"/>
          <a:stretch/>
        </p:blipFill>
        <p:spPr>
          <a:xfrm>
            <a:off x="4905131" y="1782586"/>
            <a:ext cx="11870159" cy="7006590"/>
          </a:xfrm>
        </p:spPr>
      </p:pic>
      <p:sp>
        <p:nvSpPr>
          <p:cNvPr id="9" name="TextBox 8"/>
          <p:cNvSpPr txBox="1"/>
          <p:nvPr/>
        </p:nvSpPr>
        <p:spPr>
          <a:xfrm>
            <a:off x="400050" y="2526030"/>
            <a:ext cx="410337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Increasing number of replicate samples results in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Reduced FDR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Increased sensitivity (TPR) </a:t>
            </a:r>
          </a:p>
        </p:txBody>
      </p:sp>
    </p:spTree>
    <p:extLst>
      <p:ext uri="{BB962C8B-B14F-4D97-AF65-F5344CB8AC3E}">
        <p14:creationId xmlns:p14="http://schemas.microsoft.com/office/powerpoint/2010/main" val="25506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084217" y="1764909"/>
            <a:ext cx="15183366" cy="23942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400" b="1" u="none" cap="none" dirty="0" smtClean="0"/>
              <a:t>Differential Gene Expression Analysis of RNA-sequencing</a:t>
            </a:r>
            <a:r>
              <a:rPr lang="nl-NL" sz="4400" b="1" u="none" cap="non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4400" b="1" u="none" cap="none" dirty="0" smtClean="0"/>
              <a:t>Data</a:t>
            </a:r>
            <a:endParaRPr lang="nl-NL" sz="4400" b="1" u="none" cap="none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1175657" y="4415247"/>
            <a:ext cx="15298783" cy="3683724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Evaluation of DGE tools for long non-coding RNA-sequencing data</a:t>
            </a:r>
          </a:p>
          <a:p>
            <a:endParaRPr lang="nl-NL" dirty="0" smtClean="0"/>
          </a:p>
          <a:p>
            <a:r>
              <a:rPr lang="nl-NL" b="1" u="sng" dirty="0" smtClean="0"/>
              <a:t>Alemu Takele Assefa</a:t>
            </a:r>
            <a:r>
              <a:rPr lang="nl-NL" b="1" i="1" u="sng" baseline="30000" dirty="0" smtClean="0"/>
              <a:t>1</a:t>
            </a:r>
            <a:r>
              <a:rPr lang="nl-NL" dirty="0" smtClean="0"/>
              <a:t>, prof.dr.ir. Olivier Thas</a:t>
            </a:r>
            <a:r>
              <a:rPr lang="nl-NL" b="1" i="1" baseline="30000" dirty="0" smtClean="0"/>
              <a:t>1,2</a:t>
            </a:r>
            <a:r>
              <a:rPr lang="nl-NL" dirty="0" smtClean="0"/>
              <a:t>, </a:t>
            </a:r>
            <a:r>
              <a:rPr lang="nl-NL" dirty="0"/>
              <a:t>prof.dr.ir. Jo </a:t>
            </a:r>
            <a:r>
              <a:rPr lang="nl-NL" dirty="0" smtClean="0"/>
              <a:t>Vandesompele</a:t>
            </a:r>
            <a:r>
              <a:rPr lang="nl-NL" b="1" i="1" baseline="30000" dirty="0" smtClean="0"/>
              <a:t>3</a:t>
            </a:r>
          </a:p>
          <a:p>
            <a:endParaRPr lang="nl-NL" dirty="0" smtClean="0"/>
          </a:p>
          <a:p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1600" b="1" i="1" u="sng" baseline="30000" dirty="0"/>
              <a:t>1</a:t>
            </a:r>
            <a:r>
              <a:rPr lang="nl-NL" sz="1600" i="1" dirty="0" smtClean="0"/>
              <a:t>Depertment of Data Analysis and Mathematical Modeling, Ghent University </a:t>
            </a:r>
          </a:p>
          <a:p>
            <a:pPr>
              <a:lnSpc>
                <a:spcPct val="100000"/>
              </a:lnSpc>
            </a:pPr>
            <a:r>
              <a:rPr lang="en-US" sz="1600" i="1" baseline="30000" dirty="0" smtClean="0"/>
              <a:t>2</a:t>
            </a:r>
            <a:r>
              <a:rPr lang="en-US" sz="1600" i="1" dirty="0" smtClean="0"/>
              <a:t>National Institute or </a:t>
            </a:r>
            <a:r>
              <a:rPr lang="en-US" sz="1600" i="1" dirty="0"/>
              <a:t>Applied Statistics Research, University of Wollongong, Wollongong, </a:t>
            </a:r>
            <a:r>
              <a:rPr lang="en-US" sz="1600" i="1" dirty="0" smtClean="0"/>
              <a:t>Australia</a:t>
            </a:r>
          </a:p>
          <a:p>
            <a:pPr>
              <a:lnSpc>
                <a:spcPct val="100000"/>
              </a:lnSpc>
            </a:pPr>
            <a:r>
              <a:rPr lang="en-US" sz="1600" i="1" baseline="30000" dirty="0" smtClean="0"/>
              <a:t>3</a:t>
            </a:r>
            <a:r>
              <a:rPr lang="en-US" sz="1600" i="1" dirty="0" smtClean="0"/>
              <a:t>Department </a:t>
            </a:r>
            <a:r>
              <a:rPr lang="en-US" sz="1600" i="1" dirty="0"/>
              <a:t>of Pediatrics and Medical Genetics, Ghent University, Ghent, Belgium</a:t>
            </a:r>
            <a:endParaRPr lang="nl-NL" sz="1600" i="1" dirty="0" smtClean="0"/>
          </a:p>
          <a:p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>
          <a:xfrm>
            <a:off x="8875097" y="318808"/>
            <a:ext cx="8294400" cy="540000"/>
          </a:xfrm>
        </p:spPr>
        <p:txBody>
          <a:bodyPr/>
          <a:lstStyle/>
          <a:p>
            <a:r>
              <a:rPr lang="en-GB" dirty="0" smtClean="0"/>
              <a:t>department of Data analysis and mathematical </a:t>
            </a:r>
            <a:r>
              <a:rPr lang="en-GB" dirty="0" err="1" smtClean="0"/>
              <a:t>modeling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Biostatistics Research group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1419"/>
          <a:stretch>
            <a:fillRect/>
          </a:stretch>
        </p:blipFill>
        <p:spPr>
          <a:xfrm>
            <a:off x="2035393" y="8358518"/>
            <a:ext cx="2286000" cy="9288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93" y="8408879"/>
            <a:ext cx="3286329" cy="93895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914400" y="5097780"/>
            <a:ext cx="16424275" cy="22861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IBC Long Header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97" y="8358518"/>
            <a:ext cx="7543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418455"/>
          </a:xfrm>
        </p:spPr>
        <p:txBody>
          <a:bodyPr/>
          <a:lstStyle/>
          <a:p>
            <a:r>
              <a:rPr lang="en-GB" cap="none" dirty="0" smtClean="0"/>
              <a:t>Sample filtering improves the performance of DGE tools</a:t>
            </a:r>
            <a:endParaRPr lang="en-GB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411979" y="7933040"/>
            <a:ext cx="1261808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Principal component analysis based on genes with no zero expression after variance stabilizing (DESeq2) transformation of counts.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Samples with the most 10% extreme values of PC1 and PC2 are filtered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80" y="1421795"/>
            <a:ext cx="12818084" cy="6141019"/>
          </a:xfrm>
        </p:spPr>
      </p:pic>
      <p:pic>
        <p:nvPicPr>
          <p:cNvPr id="10" name="Picture 4" descr="Image result for information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88" y="7549192"/>
            <a:ext cx="1122512" cy="11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979" y="2335844"/>
            <a:ext cx="3870961" cy="31947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first two principal components (PC1 and PC2) demonstrate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intra-group variability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inter-group variability</a:t>
            </a:r>
          </a:p>
        </p:txBody>
      </p:sp>
    </p:spTree>
    <p:extLst>
      <p:ext uri="{BB962C8B-B14F-4D97-AF65-F5344CB8AC3E}">
        <p14:creationId xmlns:p14="http://schemas.microsoft.com/office/powerpoint/2010/main" val="4510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1418455"/>
          </a:xfrm>
        </p:spPr>
        <p:txBody>
          <a:bodyPr/>
          <a:lstStyle/>
          <a:p>
            <a:r>
              <a:rPr lang="en-GB" cap="none" dirty="0" smtClean="0"/>
              <a:t>Sample filtering improves the performance of DGE tools</a:t>
            </a:r>
            <a:endParaRPr lang="en-GB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21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0977" y="1993993"/>
            <a:ext cx="7654291" cy="2622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Before outlying samples are filtered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e.g. at 5% nominal FDR threshold </a:t>
            </a:r>
          </a:p>
          <a:p>
            <a:pPr marL="1643268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edgeR (robust GLM) </a:t>
            </a:r>
          </a:p>
          <a:p>
            <a:pPr marL="229345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mRNA :  TPR = </a:t>
            </a:r>
            <a:r>
              <a:rPr lang="en-US" sz="2000" dirty="0" smtClean="0"/>
              <a:t>0.25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chemeClr val="accent5"/>
                </a:solidFill>
              </a:rPr>
              <a:t>0.09</a:t>
            </a:r>
            <a:endParaRPr lang="en-US" sz="2000" dirty="0">
              <a:solidFill>
                <a:schemeClr val="accent5"/>
              </a:solidFill>
            </a:endParaRPr>
          </a:p>
          <a:p>
            <a:pPr marL="229345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lncRNA: TPR = </a:t>
            </a:r>
            <a:r>
              <a:rPr lang="en-US" sz="2000" dirty="0" smtClean="0"/>
              <a:t>0.17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rgbClr val="FF0000"/>
                </a:solidFill>
              </a:rPr>
              <a:t>0.25</a:t>
            </a:r>
            <a:endParaRPr lang="en-US" sz="2000" dirty="0">
              <a:solidFill>
                <a:srgbClr val="FF0000"/>
              </a:solidFill>
            </a:endParaRPr>
          </a:p>
          <a:p>
            <a:pPr marL="1643268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8"/>
          <a:stretch/>
        </p:blipFill>
        <p:spPr>
          <a:xfrm>
            <a:off x="8835390" y="953698"/>
            <a:ext cx="7813987" cy="4102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19" y="5273084"/>
            <a:ext cx="7436981" cy="39352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253" y="6086642"/>
            <a:ext cx="7825741" cy="2622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After outlying samples are filtered</a:t>
            </a:r>
          </a:p>
          <a:p>
            <a:pPr marL="99308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e.g. at 5% nominal FDR threshold </a:t>
            </a:r>
          </a:p>
          <a:p>
            <a:pPr marL="1643268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edgeR (robust GLM) </a:t>
            </a:r>
          </a:p>
          <a:p>
            <a:pPr marL="229345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mRNA :  TPR = </a:t>
            </a:r>
            <a:r>
              <a:rPr lang="en-US" sz="2000" dirty="0" smtClean="0"/>
              <a:t>0.33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chemeClr val="accent5"/>
                </a:solidFill>
              </a:rPr>
              <a:t>0.053</a:t>
            </a:r>
            <a:endParaRPr lang="en-US" sz="2000" dirty="0">
              <a:solidFill>
                <a:schemeClr val="accent5"/>
              </a:solidFill>
            </a:endParaRPr>
          </a:p>
          <a:p>
            <a:pPr marL="2293452" lvl="3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lncRNA: TPR = </a:t>
            </a:r>
            <a:r>
              <a:rPr lang="en-US" sz="2000" dirty="0" smtClean="0"/>
              <a:t>0.20 </a:t>
            </a:r>
            <a:r>
              <a:rPr lang="en-US" sz="2000" dirty="0"/>
              <a:t>FDR = </a:t>
            </a:r>
            <a:r>
              <a:rPr lang="en-US" sz="2000" dirty="0" smtClean="0">
                <a:solidFill>
                  <a:srgbClr val="FF0000"/>
                </a:solidFill>
              </a:rPr>
              <a:t>0.21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5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Concluding Remarks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600199"/>
            <a:ext cx="15699575" cy="68510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Tools lose control of FDR and have low sensitivity for lncRNAs (also low abundance genes)</a:t>
            </a:r>
          </a:p>
          <a:p>
            <a:endParaRPr lang="en-US" sz="2900" dirty="0" smtClean="0"/>
          </a:p>
          <a:p>
            <a:r>
              <a:rPr lang="en-US" dirty="0" smtClean="0"/>
              <a:t>desirable performance (low FDR and high TPR) </a:t>
            </a:r>
            <a:r>
              <a:rPr lang="en-US" dirty="0"/>
              <a:t>is guaranteed only for a </a:t>
            </a:r>
            <a:endParaRPr lang="en-US" dirty="0" smtClean="0"/>
          </a:p>
          <a:p>
            <a:pPr lvl="1"/>
            <a:r>
              <a:rPr lang="en-US" dirty="0" smtClean="0"/>
              <a:t>reasonably </a:t>
            </a:r>
            <a:r>
              <a:rPr lang="en-US" dirty="0"/>
              <a:t>large number of replicates </a:t>
            </a:r>
          </a:p>
          <a:p>
            <a:pPr lvl="1"/>
            <a:r>
              <a:rPr lang="en-US" dirty="0" smtClean="0"/>
              <a:t>for samples </a:t>
            </a:r>
            <a:r>
              <a:rPr lang="en-US" dirty="0"/>
              <a:t>with low variability</a:t>
            </a:r>
            <a:r>
              <a:rPr lang="en-US" dirty="0" smtClean="0"/>
              <a:t>.</a:t>
            </a:r>
          </a:p>
          <a:p>
            <a:pPr lvl="1"/>
            <a:endParaRPr lang="en-US" sz="3600" dirty="0"/>
          </a:p>
          <a:p>
            <a:r>
              <a:rPr lang="en-US" dirty="0" smtClean="0"/>
              <a:t>accurate DE </a:t>
            </a:r>
            <a:r>
              <a:rPr lang="en-US" dirty="0"/>
              <a:t>inference of lncRNAs requires more samples than </a:t>
            </a:r>
            <a:r>
              <a:rPr lang="en-US" dirty="0" smtClean="0"/>
              <a:t>for mRNAs</a:t>
            </a:r>
          </a:p>
          <a:p>
            <a:endParaRPr lang="en-US" sz="2900" dirty="0" smtClean="0"/>
          </a:p>
          <a:p>
            <a:r>
              <a:rPr lang="en-US" dirty="0" smtClean="0"/>
              <a:t>No tool uniformly performs better but</a:t>
            </a:r>
          </a:p>
          <a:p>
            <a:pPr lvl="1"/>
            <a:r>
              <a:rPr lang="en-US" b="1" dirty="0" smtClean="0"/>
              <a:t> limma</a:t>
            </a:r>
            <a:r>
              <a:rPr lang="en-US" dirty="0" smtClean="0"/>
              <a:t> </a:t>
            </a:r>
            <a:r>
              <a:rPr lang="en-US" dirty="0"/>
              <a:t>(with </a:t>
            </a:r>
            <a:r>
              <a:rPr lang="en-US" dirty="0" smtClean="0"/>
              <a:t>VST; </a:t>
            </a:r>
            <a:r>
              <a:rPr lang="en-US" dirty="0" err="1" smtClean="0"/>
              <a:t>voom</a:t>
            </a:r>
            <a:r>
              <a:rPr lang="en-US" dirty="0" smtClean="0"/>
              <a:t>; </a:t>
            </a:r>
            <a:r>
              <a:rPr lang="en-US" dirty="0"/>
              <a:t>trend), and </a:t>
            </a:r>
            <a:r>
              <a:rPr lang="en-US" b="1" dirty="0"/>
              <a:t>SAMSeq</a:t>
            </a:r>
            <a:r>
              <a:rPr lang="en-US" dirty="0"/>
              <a:t> </a:t>
            </a:r>
            <a:r>
              <a:rPr lang="en-US" dirty="0" smtClean="0"/>
              <a:t>control the </a:t>
            </a:r>
            <a:r>
              <a:rPr lang="en-US" dirty="0"/>
              <a:t>actual FDR reasonably well, while not sacrificing sensitivity.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4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Concluding Remarks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0580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light of promoting reproducible science, it is essential to </a:t>
            </a:r>
            <a:r>
              <a:rPr lang="en-US" b="1" dirty="0"/>
              <a:t>select a DE </a:t>
            </a:r>
            <a:r>
              <a:rPr lang="en-US" b="1" dirty="0" smtClean="0"/>
              <a:t>tool that </a:t>
            </a:r>
            <a:r>
              <a:rPr lang="en-US" b="1" dirty="0"/>
              <a:t>succeeds in controlling the FDR </a:t>
            </a:r>
            <a:r>
              <a:rPr lang="en-US" dirty="0"/>
              <a:t>level </a:t>
            </a:r>
            <a:endParaRPr lang="en-US" dirty="0" smtClean="0"/>
          </a:p>
          <a:p>
            <a:pPr lvl="1"/>
            <a:r>
              <a:rPr lang="en-US" dirty="0" smtClean="0"/>
              <a:t>among these </a:t>
            </a:r>
            <a:r>
              <a:rPr lang="en-US" dirty="0"/>
              <a:t>DE tools, one can select one with a high </a:t>
            </a:r>
            <a:r>
              <a:rPr lang="en-US" dirty="0" smtClean="0"/>
              <a:t>sensitivity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sensitivities are illusive in the </a:t>
            </a:r>
            <a:r>
              <a:rPr lang="en-US" dirty="0" smtClean="0"/>
              <a:t>light of </a:t>
            </a:r>
            <a:r>
              <a:rPr lang="en-US" dirty="0"/>
              <a:t>the large proportion of false </a:t>
            </a:r>
            <a:r>
              <a:rPr lang="en-US" dirty="0" smtClean="0"/>
              <a:t>discoveries</a:t>
            </a:r>
          </a:p>
          <a:p>
            <a:pPr marL="720000" lvl="1" indent="0">
              <a:buNone/>
            </a:pPr>
            <a:endParaRPr lang="en-US" dirty="0"/>
          </a:p>
          <a:p>
            <a:r>
              <a:rPr lang="en-US" dirty="0" smtClean="0"/>
              <a:t>Increasing number of replicate samples and removing outlying samples can boost DE tools performance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 tool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Web </a:t>
            </a:r>
            <a:r>
              <a:rPr lang="en-GB" cap="none" dirty="0" smtClean="0"/>
              <a:t>tool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4364"/>
            <a:ext cx="6608617" cy="41534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detailed </a:t>
            </a:r>
            <a:r>
              <a:rPr lang="en-US" dirty="0"/>
              <a:t>results of </a:t>
            </a:r>
            <a:r>
              <a:rPr lang="en-US" dirty="0" smtClean="0"/>
              <a:t>our simulation study </a:t>
            </a:r>
            <a:r>
              <a:rPr lang="en-US" dirty="0"/>
              <a:t>can be consulted through a user-friendly web application, </a:t>
            </a:r>
            <a:endParaRPr lang="en-US" dirty="0" smtClean="0"/>
          </a:p>
          <a:p>
            <a:pPr lvl="1"/>
            <a:r>
              <a:rPr lang="en-US" dirty="0" smtClean="0"/>
              <a:t>giving guidance on </a:t>
            </a:r>
            <a:r>
              <a:rPr lang="en-US" dirty="0"/>
              <a:t>selection of the optimal DE </a:t>
            </a:r>
            <a:r>
              <a:rPr lang="en-US" dirty="0" smtClean="0"/>
              <a:t>tool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26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38" y="136025"/>
            <a:ext cx="10173489" cy="4569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934" y="6414654"/>
            <a:ext cx="5850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tool can be found at </a:t>
            </a:r>
          </a:p>
          <a:p>
            <a:pPr marL="86400" indent="0" algn="ctr">
              <a:buNone/>
            </a:pPr>
            <a:r>
              <a:rPr lang="en-US" sz="2400" dirty="0">
                <a:hlinkClick r:id="rId4"/>
              </a:rPr>
              <a:t>http://statapps.ugent.be/tools/AppDGE/</a:t>
            </a:r>
            <a:r>
              <a:rPr lang="en-US" sz="2400" dirty="0"/>
              <a:t> </a:t>
            </a:r>
            <a:endParaRPr lang="en-GB" sz="2400" dirty="0"/>
          </a:p>
          <a:p>
            <a:pPr>
              <a:lnSpc>
                <a:spcPct val="120000"/>
              </a:lnSpc>
            </a:pPr>
            <a:endParaRPr lang="en-US" sz="25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659" y="5001491"/>
            <a:ext cx="10095880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 smtClean="0"/>
              <a:t>Alemu Takele Assefa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PhD student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Department of Data Analysis And Mathematical Modelling</a:t>
            </a:r>
            <a:r>
              <a:rPr lang="en-GB" cap="all" dirty="0" smtClean="0"/>
              <a:t/>
            </a:r>
            <a:br>
              <a:rPr lang="en-GB" cap="all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E	</a:t>
            </a:r>
            <a:r>
              <a:rPr lang="en-GB" dirty="0" smtClean="0"/>
              <a:t>AlemuTakele.Assefa@ugent.be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	+32 </a:t>
            </a:r>
            <a:r>
              <a:rPr lang="en-GB" dirty="0" smtClean="0"/>
              <a:t>92 64 59 38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	+32 </a:t>
            </a:r>
            <a:r>
              <a:rPr lang="en-GB" dirty="0" smtClean="0"/>
              <a:t>486 76 84 55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US" b="1" dirty="0"/>
              <a:t>http://biostat.ugent.be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Ghent University</a:t>
            </a:r>
            <a:br>
              <a:rPr lang="nl-NL" dirty="0"/>
            </a:br>
            <a:r>
              <a:rPr lang="en-US" b="1" dirty="0"/>
              <a:t>@</a:t>
            </a:r>
            <a:r>
              <a:rPr lang="en-US" u="sng" dirty="0" err="1"/>
              <a:t>AlemuTakele</a:t>
            </a:r>
            <a:r>
              <a:rPr lang="nl-NL" dirty="0"/>
              <a:t/>
            </a:r>
            <a:br>
              <a:rPr lang="nl-NL" dirty="0"/>
            </a:br>
            <a:r>
              <a:rPr lang="en-GB" dirty="0"/>
              <a:t>Alemu Takele Assefa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1389" y="665894"/>
            <a:ext cx="13839131" cy="766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485130" y="8913994"/>
            <a:ext cx="215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Accepted by </a:t>
            </a:r>
          </a:p>
        </p:txBody>
      </p:sp>
      <p:pic>
        <p:nvPicPr>
          <p:cNvPr id="1026" name="Picture 2" descr="Image result for Genome biolog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8661400"/>
            <a:ext cx="5431263" cy="9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800" cap="none" dirty="0" smtClean="0"/>
              <a:t>lnc</a:t>
            </a:r>
            <a:r>
              <a:rPr lang="en-GB" sz="8800" dirty="0" smtClean="0"/>
              <a:t>RNA </a:t>
            </a:r>
            <a:r>
              <a:rPr lang="en-GB" sz="8800" dirty="0" smtClean="0"/>
              <a:t> </a:t>
            </a:r>
            <a:br>
              <a:rPr lang="en-GB" sz="8800" dirty="0" smtClean="0"/>
            </a:br>
            <a:r>
              <a:rPr lang="en-GB" sz="8800" cap="none" dirty="0" smtClean="0"/>
              <a:t>lnc</a:t>
            </a:r>
            <a:r>
              <a:rPr lang="en-GB" sz="8800" dirty="0" smtClean="0"/>
              <a:t>RNA-</a:t>
            </a:r>
            <a:r>
              <a:rPr lang="en-GB" sz="8800" cap="none" dirty="0" smtClean="0"/>
              <a:t>sequencing</a:t>
            </a:r>
            <a:r>
              <a:rPr lang="en-GB" sz="8800" dirty="0" smtClean="0"/>
              <a:t> </a:t>
            </a:r>
            <a:r>
              <a:rPr lang="en-GB" sz="8800" cap="none" dirty="0" smtClean="0"/>
              <a:t>Data</a:t>
            </a:r>
            <a:endParaRPr lang="en-GB" sz="8800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7118" y="241071"/>
            <a:ext cx="15705282" cy="1419727"/>
          </a:xfrm>
        </p:spPr>
        <p:txBody>
          <a:bodyPr/>
          <a:lstStyle/>
          <a:p>
            <a:r>
              <a:rPr lang="en-US" sz="4800" cap="none" dirty="0" smtClean="0"/>
              <a:t>The study of </a:t>
            </a:r>
            <a:r>
              <a:rPr lang="en-GB" sz="4800" b="1" cap="none" dirty="0" smtClean="0">
                <a:solidFill>
                  <a:schemeClr val="accent2"/>
                </a:solidFill>
              </a:rPr>
              <a:t>lncRNA</a:t>
            </a:r>
            <a:r>
              <a:rPr lang="en-US" sz="4800" cap="none" dirty="0" smtClean="0"/>
              <a:t> is of a major relevance to human health and disease</a:t>
            </a:r>
            <a:endParaRPr lang="en-GB" sz="4800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5825" y="2009274"/>
                <a:ext cx="9078884" cy="5881090"/>
              </a:xfrm>
            </p:spPr>
            <p:txBody>
              <a:bodyPr>
                <a:normAutofit fontScale="85000" lnSpcReduction="20000"/>
              </a:bodyPr>
              <a:lstStyle/>
              <a:p>
                <a:pPr marL="86400" indent="0">
                  <a:buNone/>
                </a:pPr>
                <a:r>
                  <a:rPr lang="en-US" dirty="0" smtClean="0"/>
                  <a:t>lncRNA</a:t>
                </a:r>
              </a:p>
              <a:p>
                <a:r>
                  <a:rPr lang="en-US" dirty="0" smtClean="0"/>
                  <a:t>form </a:t>
                </a:r>
                <a:r>
                  <a:rPr lang="en-US" dirty="0"/>
                  <a:t>a large and diverse class of transcribed RNA molecules</a:t>
                </a:r>
                <a:endParaRPr lang="en-US" dirty="0" smtClean="0"/>
              </a:p>
              <a:p>
                <a:r>
                  <a:rPr lang="en-US" dirty="0" smtClean="0"/>
                  <a:t>constituting </a:t>
                </a:r>
                <a:r>
                  <a:rPr lang="en-US" dirty="0"/>
                  <a:t>up to 70% of the </a:t>
                </a:r>
                <a:r>
                  <a:rPr lang="en-US" dirty="0" smtClean="0"/>
                  <a:t>tran</a:t>
                </a:r>
                <a:r>
                  <a:rPr lang="en-US" dirty="0"/>
                  <a:t>scriptome with a defined length of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200 </a:t>
                </a:r>
                <a:r>
                  <a:rPr lang="en-US" dirty="0"/>
                  <a:t>nucleotides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represent </a:t>
                </a:r>
                <a:r>
                  <a:rPr lang="en-US" dirty="0"/>
                  <a:t>an extensive, largely unexplored, and functional component of the genome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5825" y="2009274"/>
                <a:ext cx="9078884" cy="5881090"/>
              </a:xfrm>
              <a:blipFill>
                <a:blip r:embed="rId3"/>
                <a:stretch>
                  <a:fillRect l="-1478" t="-1971" r="-806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837" y="8001000"/>
            <a:ext cx="8077200" cy="1752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76836"/>
              </p:ext>
            </p:extLst>
          </p:nvPr>
        </p:nvGraphicFramePr>
        <p:xfrm>
          <a:off x="10037649" y="1782899"/>
          <a:ext cx="6878750" cy="5324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375">
                  <a:extLst>
                    <a:ext uri="{9D8B030D-6E8A-4147-A177-3AD203B41FA5}">
                      <a16:colId xmlns:a16="http://schemas.microsoft.com/office/drawing/2014/main" val="1768497154"/>
                    </a:ext>
                  </a:extLst>
                </a:gridCol>
                <a:gridCol w="3439375">
                  <a:extLst>
                    <a:ext uri="{9D8B030D-6E8A-4147-A177-3AD203B41FA5}">
                      <a16:colId xmlns:a16="http://schemas.microsoft.com/office/drawing/2014/main" val="1576038393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</a:rPr>
                        <a:t>mRNA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</a:rPr>
                        <a:t>lncRNA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/>
                </a:tc>
                <a:extLst>
                  <a:ext uri="{0D108BD9-81ED-4DB2-BD59-A6C34878D82A}">
                    <a16:rowId xmlns:a16="http://schemas.microsoft.com/office/drawing/2014/main" val="2216387020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Important roles in dieases and development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Important roles in diseases and development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8532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Protein coding transcript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Non-protein coding, regulatory functions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4261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Well conserved between species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Poorly conserved between species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63468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Present in both nucleus and cytoplasm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Many predominantly nuclear, others nuclear and/or cytoplasmic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88464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Total 20-24,000 mRNAs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Currently ~30,000 lncRNA transcripts, predicted 3-100 fold of mRNA in number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146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Expression level: low to high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Expression level: very low to moderate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80" marR="43180" marT="21590" marB="2159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56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8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7118" y="241071"/>
            <a:ext cx="15705282" cy="1676629"/>
          </a:xfrm>
        </p:spPr>
        <p:txBody>
          <a:bodyPr/>
          <a:lstStyle/>
          <a:p>
            <a:r>
              <a:rPr lang="en-US" sz="4800" cap="none" dirty="0" smtClean="0"/>
              <a:t>lncRNA-</a:t>
            </a:r>
            <a:r>
              <a:rPr lang="en-US" sz="4800" cap="none" dirty="0" err="1" smtClean="0"/>
              <a:t>seq</a:t>
            </a:r>
            <a:r>
              <a:rPr lang="en-US" sz="4800" cap="none" dirty="0" smtClean="0"/>
              <a:t> data is characterized by </a:t>
            </a:r>
            <a:r>
              <a:rPr lang="en-US" sz="4800" b="1" cap="none" dirty="0" smtClean="0">
                <a:solidFill>
                  <a:schemeClr val="accent2"/>
                </a:solidFill>
              </a:rPr>
              <a:t>low signal</a:t>
            </a:r>
            <a:r>
              <a:rPr lang="en-US" sz="4800" b="1" cap="non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cap="none" dirty="0" smtClean="0"/>
              <a:t>and </a:t>
            </a:r>
            <a:r>
              <a:rPr lang="en-US" sz="4800" b="1" cap="none" dirty="0" smtClean="0">
                <a:solidFill>
                  <a:schemeClr val="accent2"/>
                </a:solidFill>
              </a:rPr>
              <a:t>high noise</a:t>
            </a:r>
            <a:endParaRPr lang="en-GB" sz="4800" b="1" cap="none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489200"/>
            <a:ext cx="9230799" cy="713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 contrast to mRNA, </a:t>
            </a:r>
            <a:r>
              <a:rPr lang="en-US" sz="4400" u="sng" dirty="0" err="1" smtClean="0"/>
              <a:t>lncRNAs</a:t>
            </a:r>
            <a:r>
              <a:rPr lang="en-US" sz="4400" dirty="0" smtClean="0"/>
              <a:t> have </a:t>
            </a:r>
            <a:r>
              <a:rPr lang="en-US" sz="4400" dirty="0" smtClean="0">
                <a:solidFill>
                  <a:schemeClr val="accent2"/>
                </a:solidFill>
              </a:rPr>
              <a:t>lower expression </a:t>
            </a:r>
            <a:r>
              <a:rPr lang="en-US" sz="4400" dirty="0" smtClean="0"/>
              <a:t>and </a:t>
            </a:r>
            <a:r>
              <a:rPr lang="en-US" sz="4400" dirty="0" smtClean="0">
                <a:solidFill>
                  <a:schemeClr val="accent2"/>
                </a:solidFill>
              </a:rPr>
              <a:t>higher variability</a:t>
            </a:r>
            <a:endParaRPr lang="en-US" sz="4400" dirty="0" smtClean="0"/>
          </a:p>
          <a:p>
            <a:endParaRPr lang="en-US" sz="1600" dirty="0" smtClean="0"/>
          </a:p>
          <a:p>
            <a:r>
              <a:rPr lang="en-US" sz="4400" dirty="0" smtClean="0"/>
              <a:t>… a fundamental challenge for DGE analysis</a:t>
            </a:r>
          </a:p>
          <a:p>
            <a:pPr lvl="1"/>
            <a:r>
              <a:rPr lang="en-US" dirty="0" smtClean="0"/>
              <a:t>noisier </a:t>
            </a:r>
            <a:r>
              <a:rPr lang="en-US" dirty="0"/>
              <a:t>inferential behavior</a:t>
            </a:r>
            <a:endParaRPr lang="en-US" dirty="0" smtClean="0"/>
          </a:p>
          <a:p>
            <a:pPr marL="86400" indent="0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6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0005959" y="1676541"/>
            <a:ext cx="7520041" cy="7791450"/>
            <a:chOff x="9675759" y="1676542"/>
            <a:chExt cx="7520041" cy="7791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759" y="1676542"/>
              <a:ext cx="5334000" cy="7791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ight Brace 5"/>
            <p:cNvSpPr/>
            <p:nvPr/>
          </p:nvSpPr>
          <p:spPr>
            <a:xfrm>
              <a:off x="15142210" y="3729282"/>
              <a:ext cx="617220" cy="5059118"/>
            </a:xfrm>
            <a:prstGeom prst="rightBrace">
              <a:avLst/>
            </a:prstGeom>
            <a:ln w="31750">
              <a:solidFill>
                <a:srgbClr val="1E64C8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15125700" y="1930400"/>
              <a:ext cx="617220" cy="1460500"/>
            </a:xfrm>
            <a:prstGeom prst="rightBrace">
              <a:avLst/>
            </a:prstGeom>
            <a:ln w="31750">
              <a:solidFill>
                <a:srgbClr val="1E64C8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51460" y="2383651"/>
              <a:ext cx="1144340" cy="51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500" b="1" dirty="0" smtClean="0"/>
                <a:t>noise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40230" y="5833867"/>
              <a:ext cx="1144340" cy="511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500" b="1" dirty="0" smtClean="0"/>
                <a:t>signal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85726" y="9212184"/>
            <a:ext cx="5475498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</a:rPr>
              <a:t>DGE: differential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5171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Differential Gene </a:t>
            </a:r>
            <a:r>
              <a:rPr lang="en-GB" smtClean="0"/>
              <a:t>expression analysis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2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987381"/>
          </a:xfrm>
        </p:spPr>
        <p:txBody>
          <a:bodyPr/>
          <a:lstStyle/>
          <a:p>
            <a:r>
              <a:rPr lang="en-GB" dirty="0" smtClean="0"/>
              <a:t>DGE </a:t>
            </a:r>
            <a:r>
              <a:rPr lang="en-GB" cap="none" dirty="0" smtClean="0"/>
              <a:t>analysis of RNA-</a:t>
            </a:r>
            <a:r>
              <a:rPr lang="en-GB" cap="none" dirty="0" err="1" smtClean="0"/>
              <a:t>seq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4" y="1593669"/>
            <a:ext cx="13520256" cy="711925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identifies </a:t>
            </a:r>
            <a:r>
              <a:rPr lang="en-GB" dirty="0" smtClean="0"/>
              <a:t>a set of genes/transcripts </a:t>
            </a:r>
            <a:r>
              <a:rPr lang="en-GB" dirty="0"/>
              <a:t>that </a:t>
            </a:r>
            <a:r>
              <a:rPr lang="en-GB" dirty="0" smtClean="0"/>
              <a:t>are </a:t>
            </a:r>
            <a:r>
              <a:rPr lang="en-GB" dirty="0"/>
              <a:t>transcribed with </a:t>
            </a:r>
            <a:r>
              <a:rPr lang="en-GB" dirty="0" smtClean="0">
                <a:solidFill>
                  <a:schemeClr val="accent2"/>
                </a:solidFill>
              </a:rPr>
              <a:t>statistically significantly different number</a:t>
            </a:r>
            <a:r>
              <a:rPr lang="en-GB" dirty="0" smtClean="0"/>
              <a:t> of </a:t>
            </a:r>
            <a:r>
              <a:rPr lang="en-GB" dirty="0"/>
              <a:t>RNA molecules across </a:t>
            </a:r>
            <a:r>
              <a:rPr lang="en-GB" dirty="0" smtClean="0"/>
              <a:t>conditions</a:t>
            </a:r>
          </a:p>
          <a:p>
            <a:pPr lvl="1"/>
            <a:r>
              <a:rPr lang="en-GB" dirty="0" smtClean="0"/>
              <a:t>e.g. treatment vs control</a:t>
            </a:r>
          </a:p>
          <a:p>
            <a:pPr lvl="1"/>
            <a:endParaRPr lang="en-GB" sz="3000" dirty="0" smtClean="0"/>
          </a:p>
          <a:p>
            <a:r>
              <a:rPr lang="en-GB" dirty="0" smtClean="0"/>
              <a:t>The </a:t>
            </a:r>
            <a:r>
              <a:rPr lang="en-GB" b="1" dirty="0" smtClean="0"/>
              <a:t>assessment of DE </a:t>
            </a:r>
            <a:r>
              <a:rPr lang="en-GB" dirty="0" smtClean="0"/>
              <a:t>can be affected by the analysis pipelines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xperiment design, quantification algorithm, normalization procedure, </a:t>
            </a:r>
            <a:r>
              <a:rPr lang="en-GB" dirty="0" smtClean="0">
                <a:solidFill>
                  <a:schemeClr val="accent2"/>
                </a:solidFill>
              </a:rPr>
              <a:t>statistical methods</a:t>
            </a:r>
            <a:r>
              <a:rPr lang="en-GB" dirty="0" smtClean="0"/>
              <a:t>, …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smtClean="0">
                <a:solidFill>
                  <a:schemeClr val="accent2"/>
                </a:solidFill>
              </a:rPr>
              <a:t>expression magnitude </a:t>
            </a:r>
            <a:r>
              <a:rPr lang="en-GB" dirty="0" smtClean="0"/>
              <a:t>of a gene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946" y="274320"/>
            <a:ext cx="3766729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987381"/>
          </a:xfrm>
        </p:spPr>
        <p:txBody>
          <a:bodyPr/>
          <a:lstStyle/>
          <a:p>
            <a:r>
              <a:rPr lang="en-GB" dirty="0" smtClean="0"/>
              <a:t>DGE </a:t>
            </a:r>
            <a:r>
              <a:rPr lang="en-GB" cap="none" dirty="0" smtClean="0"/>
              <a:t>analysis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593669"/>
            <a:ext cx="10842370" cy="71192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DGE tools have been introduced each with a unique statistical approach</a:t>
            </a:r>
          </a:p>
          <a:p>
            <a:pPr lvl="1"/>
            <a:r>
              <a:rPr lang="en-US" sz="4300" dirty="0" smtClean="0"/>
              <a:t>Negative binomial models (edgeR, DESeq(2), …)</a:t>
            </a:r>
          </a:p>
          <a:p>
            <a:pPr lvl="1"/>
            <a:r>
              <a:rPr lang="en-US" sz="4300" dirty="0" smtClean="0"/>
              <a:t>Normal linear models (limma)</a:t>
            </a:r>
            <a:endParaRPr lang="en-US" sz="4300" u="sng" dirty="0" smtClean="0"/>
          </a:p>
          <a:p>
            <a:pPr lvl="1"/>
            <a:r>
              <a:rPr lang="en-US" sz="4300" dirty="0"/>
              <a:t>(Empirical) Bayesian models </a:t>
            </a:r>
            <a:r>
              <a:rPr lang="en-US" sz="4300" dirty="0" smtClean="0"/>
              <a:t>(baySeq, </a:t>
            </a:r>
            <a:r>
              <a:rPr lang="en-US" sz="4300" dirty="0" err="1" smtClean="0"/>
              <a:t>EBSeq</a:t>
            </a:r>
            <a:r>
              <a:rPr lang="en-US" sz="4300" dirty="0" smtClean="0"/>
              <a:t>)</a:t>
            </a:r>
          </a:p>
          <a:p>
            <a:pPr lvl="1"/>
            <a:r>
              <a:rPr lang="en-US" sz="4300" dirty="0" smtClean="0"/>
              <a:t>Non-parametric approaches (</a:t>
            </a:r>
            <a:r>
              <a:rPr lang="en-US" sz="4300" dirty="0" err="1" smtClean="0"/>
              <a:t>SAMSeq</a:t>
            </a:r>
            <a:r>
              <a:rPr lang="en-US" sz="4300" dirty="0" smtClean="0"/>
              <a:t>, NOISeq)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76720"/>
              </p:ext>
            </p:extLst>
          </p:nvPr>
        </p:nvGraphicFramePr>
        <p:xfrm>
          <a:off x="11678195" y="1593669"/>
          <a:ext cx="5538652" cy="72481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29943">
                  <a:extLst>
                    <a:ext uri="{9D8B030D-6E8A-4147-A177-3AD203B41FA5}">
                      <a16:colId xmlns:a16="http://schemas.microsoft.com/office/drawing/2014/main" val="2324625568"/>
                    </a:ext>
                  </a:extLst>
                </a:gridCol>
                <a:gridCol w="3508709">
                  <a:extLst>
                    <a:ext uri="{9D8B030D-6E8A-4147-A177-3AD203B41FA5}">
                      <a16:colId xmlns:a16="http://schemas.microsoft.com/office/drawing/2014/main" val="2695740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pipelines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4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test, GLM, robust GLM, QL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 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90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DESeq2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6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voom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woom+QW</a:t>
                      </a:r>
                      <a:r>
                        <a:rPr lang="en-US" dirty="0" smtClean="0"/>
                        <a:t>, trend, 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0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Wilcoxon rank-sum 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4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NOISeq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Nonparametric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3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QuasiSeq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GLM, QL, 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6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PoissonSeq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Poisson</a:t>
                      </a:r>
                      <a:r>
                        <a:rPr lang="en-US" baseline="0" dirty="0" smtClean="0"/>
                        <a:t> l</a:t>
                      </a:r>
                      <a:r>
                        <a:rPr lang="en-US" dirty="0" smtClean="0"/>
                        <a:t>og-linear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1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baySeq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empirical Bayesian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310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10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6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BW_1_0_13.potx" id="{635C08EF-CEA9-4F82-B6A2-B4CDA9B74742}" vid="{27BFB179-BAE0-4ED4-A2C1-0250200087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Powerpoint_UGent_EN_BW</Template>
  <TotalTime>4666</TotalTime>
  <Words>1459</Words>
  <Application>Microsoft Office PowerPoint</Application>
  <PresentationFormat>Custom</PresentationFormat>
  <Paragraphs>306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Differential Gene Expression Analysis of RNA-sequencing Data</vt:lpstr>
      <vt:lpstr>PowerPoint Presentation</vt:lpstr>
      <vt:lpstr>lncRNA   lncRNA-sequencing Data</vt:lpstr>
      <vt:lpstr>The study of lncRNA is of a major relevance to human health and disease</vt:lpstr>
      <vt:lpstr>lncRNA-seq data is characterized by low signal and high noise</vt:lpstr>
      <vt:lpstr>Differential Gene expression analysis</vt:lpstr>
      <vt:lpstr>DGE analysis of RNA-seq</vt:lpstr>
      <vt:lpstr>DGE analysis tools</vt:lpstr>
      <vt:lpstr>Comparison of DGE tools</vt:lpstr>
      <vt:lpstr>Previous comparative studies lack comprehensiveness and realistic simulation </vt:lpstr>
      <vt:lpstr>Overview of common RNA-seq simulation procedures</vt:lpstr>
      <vt:lpstr>Monte Carlo simulations of RNA-seq experiments allow evaluation of DGE tools performance </vt:lpstr>
      <vt:lpstr>Non-parametric procedures are used to simulate realistic gene expression data.</vt:lpstr>
      <vt:lpstr>Further reading on our paper</vt:lpstr>
      <vt:lpstr>Results</vt:lpstr>
      <vt:lpstr>DGE tools perform worse for lncRNAs (also low abundance mRNAs)</vt:lpstr>
      <vt:lpstr>Intra-group biological variability markedly affect the performance of DGE tools</vt:lpstr>
      <vt:lpstr>Increasing sample size improves the performance of DGE tools</vt:lpstr>
      <vt:lpstr>Sample filtering improves the performance of DGE tools</vt:lpstr>
      <vt:lpstr>Sample filtering improves the performance of DGE tools</vt:lpstr>
      <vt:lpstr>Conclusions</vt:lpstr>
      <vt:lpstr>Concluding Remarks</vt:lpstr>
      <vt:lpstr>Concluding Remarks</vt:lpstr>
      <vt:lpstr>Web tool</vt:lpstr>
      <vt:lpstr>Web tool</vt:lpstr>
      <vt:lpstr>Alemu Takele Assefa PhD student Department of Data Analysis And Mathematical Modelling  E AlemuTakele.Assefa@ugent.be T +32 92 64 59 38 M +32 486 76 84 55  http://biostat.ugent.be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Alemu Takele Assefa</dc:creator>
  <cp:lastModifiedBy>Alemu Takele</cp:lastModifiedBy>
  <cp:revision>242</cp:revision>
  <dcterms:created xsi:type="dcterms:W3CDTF">2018-06-20T14:05:40Z</dcterms:created>
  <dcterms:modified xsi:type="dcterms:W3CDTF">2018-07-12T12:31:25Z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