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324" r:id="rId3"/>
    <p:sldId id="318" r:id="rId4"/>
    <p:sldId id="319" r:id="rId5"/>
    <p:sldId id="259" r:id="rId6"/>
    <p:sldId id="271" r:id="rId7"/>
    <p:sldId id="272" r:id="rId8"/>
    <p:sldId id="273" r:id="rId9"/>
    <p:sldId id="322" r:id="rId10"/>
    <p:sldId id="295" r:id="rId11"/>
    <p:sldId id="303" r:id="rId12"/>
    <p:sldId id="260" r:id="rId13"/>
    <p:sldId id="261" r:id="rId14"/>
    <p:sldId id="263" r:id="rId15"/>
    <p:sldId id="265" r:id="rId16"/>
    <p:sldId id="304" r:id="rId17"/>
    <p:sldId id="305" r:id="rId18"/>
    <p:sldId id="306" r:id="rId19"/>
    <p:sldId id="307" r:id="rId20"/>
    <p:sldId id="309" r:id="rId21"/>
    <p:sldId id="320" r:id="rId22"/>
    <p:sldId id="321" r:id="rId23"/>
    <p:sldId id="310" r:id="rId24"/>
    <p:sldId id="311" r:id="rId25"/>
    <p:sldId id="323" r:id="rId26"/>
    <p:sldId id="317" r:id="rId27"/>
    <p:sldId id="312" r:id="rId28"/>
    <p:sldId id="31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58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0CC4B-BF07-4EA3-ABF3-46AB5C0FA77E}" type="datetimeFigureOut">
              <a:rPr lang="en-GB" smtClean="0"/>
              <a:t>10/05/2021</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D4322-D91F-4D0C-B7D8-47337C0D843F}" type="slidenum">
              <a:rPr lang="en-GB" smtClean="0"/>
              <a:t>‹nr.›</a:t>
            </a:fld>
            <a:endParaRPr lang="en-GB"/>
          </a:p>
        </p:txBody>
      </p:sp>
    </p:spTree>
    <p:extLst>
      <p:ext uri="{BB962C8B-B14F-4D97-AF65-F5344CB8AC3E}">
        <p14:creationId xmlns:p14="http://schemas.microsoft.com/office/powerpoint/2010/main" val="26786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jdelijke aanduiding voor dia-afbeelding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925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9251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3DB52-C3B4-483D-9F29-3FA1B6CB8799}" type="slidenum">
              <a:rPr lang="nl-NL">
                <a:ea typeface="ＭＳ Ｐゴシック"/>
                <a:cs typeface="ＭＳ Ｐゴシック"/>
              </a:rPr>
              <a:pPr/>
              <a:t>10</a:t>
            </a:fld>
            <a:endParaRPr lang="nl-NL">
              <a:ea typeface="ＭＳ Ｐゴシック"/>
              <a:cs typeface="ＭＳ Ｐゴシック"/>
            </a:endParaRPr>
          </a:p>
        </p:txBody>
      </p:sp>
    </p:spTree>
    <p:extLst>
      <p:ext uri="{BB962C8B-B14F-4D97-AF65-F5344CB8AC3E}">
        <p14:creationId xmlns:p14="http://schemas.microsoft.com/office/powerpoint/2010/main" val="39651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02621A2C-3C7C-D545-A329-5793AF5DBC8F}" type="slidenum">
              <a:rPr lang="nl-NL" smtClean="0"/>
              <a:t>12</a:t>
            </a:fld>
            <a:endParaRPr lang="nl-NL"/>
          </a:p>
        </p:txBody>
      </p:sp>
    </p:spTree>
    <p:extLst>
      <p:ext uri="{BB962C8B-B14F-4D97-AF65-F5344CB8AC3E}">
        <p14:creationId xmlns:p14="http://schemas.microsoft.com/office/powerpoint/2010/main" val="135715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02621A2C-3C7C-D545-A329-5793AF5DBC8F}" type="slidenum">
              <a:rPr lang="nl-NL" smtClean="0"/>
              <a:t>13</a:t>
            </a:fld>
            <a:endParaRPr lang="nl-NL"/>
          </a:p>
        </p:txBody>
      </p:sp>
    </p:spTree>
    <p:extLst>
      <p:ext uri="{BB962C8B-B14F-4D97-AF65-F5344CB8AC3E}">
        <p14:creationId xmlns:p14="http://schemas.microsoft.com/office/powerpoint/2010/main" val="131553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F675E7D-6BF5-49A0-BE7D-9C762A60B8AF}" type="slidenum">
              <a:rPr lang="nl-NL" sz="1200">
                <a:cs typeface="ＭＳ Ｐゴシック"/>
              </a:rPr>
              <a:pPr algn="r"/>
              <a:t>14</a:t>
            </a:fld>
            <a:endParaRPr lang="nl-NL" sz="1200">
              <a:cs typeface="ＭＳ Ｐゴシック"/>
            </a:endParaRPr>
          </a:p>
        </p:txBody>
      </p:sp>
      <p:sp>
        <p:nvSpPr>
          <p:cNvPr id="1095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68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135733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84E257-8911-4C00-A284-0A278964AEC5}" type="slidenum">
              <a:rPr kumimoji="0" lang="nl-NL"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16149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jdelijke aanduiding voor dia-afbeelding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240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0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755668-5475-4878-8EC5-05CFAF8E8179}" type="slidenum">
              <a:rPr lang="nl-NL">
                <a:ea typeface="ＭＳ Ｐゴシック"/>
                <a:cs typeface="ＭＳ Ｐゴシック"/>
              </a:rPr>
              <a:pPr/>
              <a:t>23</a:t>
            </a:fld>
            <a:endParaRPr lang="nl-NL">
              <a:ea typeface="ＭＳ Ｐゴシック"/>
              <a:cs typeface="ＭＳ Ｐゴシック"/>
            </a:endParaRPr>
          </a:p>
        </p:txBody>
      </p:sp>
    </p:spTree>
    <p:extLst>
      <p:ext uri="{BB962C8B-B14F-4D97-AF65-F5344CB8AC3E}">
        <p14:creationId xmlns:p14="http://schemas.microsoft.com/office/powerpoint/2010/main" val="68270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8DCFB2-2FC4-4A48-85D8-914292BD17B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9273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10"/>
          </p:nvPr>
        </p:nvSpPr>
        <p:spPr>
          <a:xfrm>
            <a:off x="970781" y="6307161"/>
            <a:ext cx="2592288" cy="365125"/>
          </a:xfrm>
        </p:spPr>
        <p:txBody>
          <a:bodyPr/>
          <a:lstStyle>
            <a:lvl1pPr>
              <a:defRPr sz="2400" b="1">
                <a:solidFill>
                  <a:schemeClr val="tx1"/>
                </a:solidFill>
              </a:defRPr>
            </a:lvl1pPr>
          </a:lstStyle>
          <a:p>
            <a:pPr>
              <a:defRPr/>
            </a:pPr>
            <a:r>
              <a:rPr lang="en-GB" altLang="en-US" dirty="0" smtClean="0"/>
              <a:t>#bacpr2020</a:t>
            </a:r>
            <a:endParaRPr lang="en-GB" altLang="en-US" dirty="0"/>
          </a:p>
        </p:txBody>
      </p:sp>
      <p:pic>
        <p:nvPicPr>
          <p:cNvPr id="5" name="Picture 9" descr="twitter_logo.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6237312"/>
            <a:ext cx="5032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75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Slide Number Placeholder 5"/>
          <p:cNvSpPr>
            <a:spLocks noGrp="1"/>
          </p:cNvSpPr>
          <p:nvPr>
            <p:ph type="sldNum" sz="quarter" idx="10"/>
          </p:nvPr>
        </p:nvSpPr>
        <p:spPr/>
        <p:txBody>
          <a:bodyPr/>
          <a:lstStyle>
            <a:lvl1pPr>
              <a:defRPr/>
            </a:lvl1pPr>
          </a:lstStyle>
          <a:p>
            <a:pPr>
              <a:defRPr/>
            </a:pPr>
            <a:fld id="{728D11EC-0621-4A8F-B669-A744FA8CC456}" type="slidenum">
              <a:rPr lang="en-GB" altLang="en-US"/>
              <a:pPr>
                <a:defRPr/>
              </a:pPr>
              <a:t>‹nr.›</a:t>
            </a:fld>
            <a:endParaRPr lang="en-GB" altLang="en-US"/>
          </a:p>
        </p:txBody>
      </p:sp>
    </p:spTree>
    <p:extLst>
      <p:ext uri="{BB962C8B-B14F-4D97-AF65-F5344CB8AC3E}">
        <p14:creationId xmlns:p14="http://schemas.microsoft.com/office/powerpoint/2010/main" val="77326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71068BAB-CFD4-4F28-A200-5A9769938B24}" type="slidenum">
              <a:rPr lang="en-GB" altLang="en-US"/>
              <a:pPr>
                <a:defRPr/>
              </a:pPr>
              <a:t>‹nr.›</a:t>
            </a:fld>
            <a:endParaRPr lang="en-GB" altLang="en-US"/>
          </a:p>
        </p:txBody>
      </p:sp>
    </p:spTree>
    <p:extLst>
      <p:ext uri="{BB962C8B-B14F-4D97-AF65-F5344CB8AC3E}">
        <p14:creationId xmlns:p14="http://schemas.microsoft.com/office/powerpoint/2010/main" val="328171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pPr>
              <a:defRPr/>
            </a:pPr>
            <a:fld id="{9A1D52EA-2B69-49CE-94CC-97644F0A15DC}" type="slidenum">
              <a:rPr lang="en-GB" altLang="en-US"/>
              <a:pPr>
                <a:defRPr/>
              </a:pPr>
              <a:t>‹nr.›</a:t>
            </a:fld>
            <a:endParaRPr lang="en-GB" altLang="en-US"/>
          </a:p>
        </p:txBody>
      </p:sp>
    </p:spTree>
    <p:extLst>
      <p:ext uri="{BB962C8B-B14F-4D97-AF65-F5344CB8AC3E}">
        <p14:creationId xmlns:p14="http://schemas.microsoft.com/office/powerpoint/2010/main" val="393568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5023321-426D-4BCE-9478-F5D6E88A8CDC}" type="slidenum">
              <a:rPr lang="en-GB" altLang="en-US"/>
              <a:pPr>
                <a:defRPr/>
              </a:pPr>
              <a:t>‹nr.›</a:t>
            </a:fld>
            <a:endParaRPr lang="en-GB" altLang="en-US"/>
          </a:p>
        </p:txBody>
      </p:sp>
    </p:spTree>
    <p:extLst>
      <p:ext uri="{BB962C8B-B14F-4D97-AF65-F5344CB8AC3E}">
        <p14:creationId xmlns:p14="http://schemas.microsoft.com/office/powerpoint/2010/main" val="1877400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92150"/>
            <a:ext cx="8229600" cy="725488"/>
          </a:xfrm>
          <a:prstGeom prst="rect">
            <a:avLst/>
          </a:prstGeom>
          <a:solidFill>
            <a:schemeClr val="bg1"/>
          </a:solid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468313" y="6356350"/>
            <a:ext cx="73025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itchFamily="34" charset="0"/>
                <a:cs typeface="Arial" charset="0"/>
              </a:defRPr>
            </a:lvl1pPr>
          </a:lstStyle>
          <a:p>
            <a:pPr fontAlgn="base">
              <a:spcBef>
                <a:spcPct val="0"/>
              </a:spcBef>
              <a:spcAft>
                <a:spcPct val="0"/>
              </a:spcAft>
              <a:defRPr/>
            </a:pPr>
            <a:fld id="{DE8FB278-4AEF-4E62-8002-3B57E259C941}" type="slidenum">
              <a:rPr lang="en-GB" altLang="en-US">
                <a:ea typeface="ＭＳ Ｐゴシック" pitchFamily="34" charset="-128"/>
              </a:rPr>
              <a:pPr fontAlgn="base">
                <a:spcBef>
                  <a:spcPct val="0"/>
                </a:spcBef>
                <a:spcAft>
                  <a:spcPct val="0"/>
                </a:spcAft>
                <a:defRPr/>
              </a:pPr>
              <a:t>‹nr.›</a:t>
            </a:fld>
            <a:endParaRPr lang="en-GB" altLang="en-US">
              <a:ea typeface="ＭＳ Ｐゴシック" pitchFamily="34" charset="-128"/>
            </a:endParaRPr>
          </a:p>
        </p:txBody>
      </p:sp>
      <p:sp>
        <p:nvSpPr>
          <p:cNvPr id="2" name="Rectangle 1"/>
          <p:cNvSpPr>
            <a:spLocks noChangeArrowheads="1"/>
          </p:cNvSpPr>
          <p:nvPr userDrawn="1"/>
        </p:nvSpPr>
        <p:spPr bwMode="auto">
          <a:xfrm>
            <a:off x="0" y="0"/>
            <a:ext cx="2843213" cy="476250"/>
          </a:xfrm>
          <a:prstGeom prst="rect">
            <a:avLst/>
          </a:prstGeom>
          <a:solidFill>
            <a:srgbClr val="7CB852"/>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0" fontAlgn="base" hangingPunct="0">
              <a:spcBef>
                <a:spcPct val="0"/>
              </a:spcBef>
              <a:spcAft>
                <a:spcPct val="0"/>
              </a:spcAft>
              <a:defRPr/>
            </a:pPr>
            <a:endParaRPr lang="en-US">
              <a:solidFill>
                <a:prstClr val="white"/>
              </a:solidFill>
              <a:ea typeface="ＭＳ Ｐゴシック" pitchFamily="34" charset="-128"/>
            </a:endParaRPr>
          </a:p>
        </p:txBody>
      </p:sp>
      <p:sp>
        <p:nvSpPr>
          <p:cNvPr id="8" name="Rectangle 7"/>
          <p:cNvSpPr>
            <a:spLocks noChangeArrowheads="1"/>
          </p:cNvSpPr>
          <p:nvPr userDrawn="1"/>
        </p:nvSpPr>
        <p:spPr bwMode="auto">
          <a:xfrm>
            <a:off x="3132138" y="0"/>
            <a:ext cx="2879725" cy="476250"/>
          </a:xfrm>
          <a:prstGeom prst="rect">
            <a:avLst/>
          </a:prstGeom>
          <a:solidFill>
            <a:srgbClr val="CD2029"/>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0" fontAlgn="base" hangingPunct="0">
              <a:spcBef>
                <a:spcPct val="0"/>
              </a:spcBef>
              <a:spcAft>
                <a:spcPct val="0"/>
              </a:spcAft>
              <a:defRPr/>
            </a:pPr>
            <a:endParaRPr lang="en-US">
              <a:solidFill>
                <a:prstClr val="white"/>
              </a:solidFill>
              <a:ea typeface="ＭＳ Ｐゴシック" pitchFamily="34" charset="-128"/>
            </a:endParaRPr>
          </a:p>
        </p:txBody>
      </p:sp>
      <p:sp>
        <p:nvSpPr>
          <p:cNvPr id="9" name="Rectangle 8"/>
          <p:cNvSpPr>
            <a:spLocks noChangeArrowheads="1"/>
          </p:cNvSpPr>
          <p:nvPr userDrawn="1"/>
        </p:nvSpPr>
        <p:spPr bwMode="auto">
          <a:xfrm>
            <a:off x="6300788" y="-9525"/>
            <a:ext cx="2843212" cy="476250"/>
          </a:xfrm>
          <a:prstGeom prst="rect">
            <a:avLst/>
          </a:prstGeom>
          <a:solidFill>
            <a:srgbClr val="8A5BA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0" fontAlgn="base" hangingPunct="0">
              <a:spcBef>
                <a:spcPct val="0"/>
              </a:spcBef>
              <a:spcAft>
                <a:spcPct val="0"/>
              </a:spcAft>
              <a:defRPr/>
            </a:pPr>
            <a:endParaRPr lang="en-US">
              <a:solidFill>
                <a:prstClr val="white"/>
              </a:solidFill>
              <a:ea typeface="ＭＳ Ｐゴシック" pitchFamily="34" charset="-128"/>
            </a:endParaRPr>
          </a:p>
        </p:txBody>
      </p:sp>
      <p:pic>
        <p:nvPicPr>
          <p:cNvPr id="1032" name="Picture 3" descr="New CR Model 2017(v3).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740650" y="5661025"/>
            <a:ext cx="110013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353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rtl="0" eaLnBrk="0" fontAlgn="base" hangingPunct="0">
        <a:spcBef>
          <a:spcPct val="0"/>
        </a:spcBef>
        <a:spcAft>
          <a:spcPct val="0"/>
        </a:spcAft>
        <a:defRPr sz="3200" b="1" kern="1200">
          <a:solidFill>
            <a:schemeClr val="tx1"/>
          </a:solidFill>
          <a:latin typeface="Tahoma" pitchFamily="34" charset="0"/>
          <a:ea typeface="ＭＳ Ｐゴシック" pitchFamily="34" charset="-128"/>
          <a:cs typeface="Tahoma" pitchFamily="34" charset="0"/>
        </a:defRPr>
      </a:lvl1pPr>
      <a:lvl2pPr algn="ctr" rtl="0" eaLnBrk="0" fontAlgn="base" hangingPunct="0">
        <a:spcBef>
          <a:spcPct val="0"/>
        </a:spcBef>
        <a:spcAft>
          <a:spcPct val="0"/>
        </a:spcAft>
        <a:defRPr sz="3200" b="1">
          <a:solidFill>
            <a:schemeClr val="tx1"/>
          </a:solidFill>
          <a:latin typeface="Tahoma" pitchFamily="34" charset="0"/>
          <a:ea typeface="ＭＳ Ｐゴシック" pitchFamily="34" charset="-128"/>
          <a:cs typeface="Tahoma" pitchFamily="34" charset="0"/>
        </a:defRPr>
      </a:lvl2pPr>
      <a:lvl3pPr algn="ctr" rtl="0" eaLnBrk="0" fontAlgn="base" hangingPunct="0">
        <a:spcBef>
          <a:spcPct val="0"/>
        </a:spcBef>
        <a:spcAft>
          <a:spcPct val="0"/>
        </a:spcAft>
        <a:defRPr sz="3200" b="1">
          <a:solidFill>
            <a:schemeClr val="tx1"/>
          </a:solidFill>
          <a:latin typeface="Tahoma" pitchFamily="34" charset="0"/>
          <a:ea typeface="ＭＳ Ｐゴシック" pitchFamily="34" charset="-128"/>
          <a:cs typeface="Tahoma" pitchFamily="34" charset="0"/>
        </a:defRPr>
      </a:lvl3pPr>
      <a:lvl4pPr algn="ctr" rtl="0" eaLnBrk="0" fontAlgn="base" hangingPunct="0">
        <a:spcBef>
          <a:spcPct val="0"/>
        </a:spcBef>
        <a:spcAft>
          <a:spcPct val="0"/>
        </a:spcAft>
        <a:defRPr sz="3200" b="1">
          <a:solidFill>
            <a:schemeClr val="tx1"/>
          </a:solidFill>
          <a:latin typeface="Tahoma" pitchFamily="34" charset="0"/>
          <a:ea typeface="ＭＳ Ｐゴシック" pitchFamily="34" charset="-128"/>
          <a:cs typeface="Tahoma" pitchFamily="34" charset="0"/>
        </a:defRPr>
      </a:lvl4pPr>
      <a:lvl5pPr algn="ctr" rtl="0" eaLnBrk="0" fontAlgn="base" hangingPunct="0">
        <a:spcBef>
          <a:spcPct val="0"/>
        </a:spcBef>
        <a:spcAft>
          <a:spcPct val="0"/>
        </a:spcAft>
        <a:defRPr sz="3200" b="1">
          <a:solidFill>
            <a:schemeClr val="tx1"/>
          </a:solidFill>
          <a:latin typeface="Tahoma" pitchFamily="34" charset="0"/>
          <a:ea typeface="ＭＳ Ｐゴシック" pitchFamily="34" charset="-128"/>
          <a:cs typeface="Tahom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ＭＳ Ｐゴシック" pitchFamily="34" charset="-128"/>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Tahoma" pitchFamily="-107" charset="0"/>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Tahoma" pitchFamily="-107" charset="0"/>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Tahoma" pitchFamily="-107" charset="0"/>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Tahoma" pitchFamily="-107"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3.tiff"/><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361856"/>
            <a:ext cx="1728192" cy="369332"/>
          </a:xfrm>
          <a:prstGeom prst="rect">
            <a:avLst/>
          </a:prstGeom>
          <a:noFill/>
        </p:spPr>
        <p:txBody>
          <a:bodyPr wrap="square" rtlCol="0">
            <a:spAutoFit/>
          </a:bodyPr>
          <a:lstStyle/>
          <a:p>
            <a:r>
              <a:rPr lang="en-GB" dirty="0" smtClean="0"/>
              <a:t>#</a:t>
            </a:r>
            <a:r>
              <a:rPr lang="en-GB" smtClean="0"/>
              <a:t>BACPRlive</a:t>
            </a:r>
            <a:endParaRPr lang="en-GB" dirty="0"/>
          </a:p>
        </p:txBody>
      </p:sp>
      <p:sp>
        <p:nvSpPr>
          <p:cNvPr id="4" name="Rechthoek 3"/>
          <p:cNvSpPr/>
          <p:nvPr/>
        </p:nvSpPr>
        <p:spPr>
          <a:xfrm>
            <a:off x="827584" y="1484784"/>
            <a:ext cx="7488832" cy="2400657"/>
          </a:xfrm>
          <a:prstGeom prst="rect">
            <a:avLst/>
          </a:prstGeom>
        </p:spPr>
        <p:txBody>
          <a:bodyPr wrap="square">
            <a:spAutoFit/>
          </a:bodyPr>
          <a:lstStyle/>
          <a:p>
            <a:pPr algn="ctr"/>
            <a:r>
              <a:rPr lang="en-GB" sz="3600" dirty="0"/>
              <a:t>Exercise prescription in patients with </a:t>
            </a:r>
            <a:r>
              <a:rPr lang="en-GB" sz="3600" dirty="0" smtClean="0"/>
              <a:t>cardiometabolic disease</a:t>
            </a:r>
          </a:p>
          <a:p>
            <a:pPr algn="ctr"/>
            <a:endParaRPr lang="nl-BE" dirty="0"/>
          </a:p>
          <a:p>
            <a:pPr algn="ctr"/>
            <a:r>
              <a:rPr lang="nl-BE" dirty="0" smtClean="0"/>
              <a:t>Dominique Hansen, PhD, FESC</a:t>
            </a:r>
          </a:p>
          <a:p>
            <a:pPr algn="ctr"/>
            <a:r>
              <a:rPr lang="nl-BE" sz="1400" dirty="0" smtClean="0"/>
              <a:t>Hasselt University, </a:t>
            </a:r>
            <a:r>
              <a:rPr lang="nl-BE" sz="1400" dirty="0" err="1" smtClean="0"/>
              <a:t>Faculty</a:t>
            </a:r>
            <a:r>
              <a:rPr lang="nl-BE" sz="1400" dirty="0" smtClean="0"/>
              <a:t> of </a:t>
            </a:r>
            <a:r>
              <a:rPr lang="nl-BE" sz="1400" dirty="0" err="1" smtClean="0"/>
              <a:t>Rehabilitation</a:t>
            </a:r>
            <a:r>
              <a:rPr lang="nl-BE" sz="1400" dirty="0" smtClean="0"/>
              <a:t> Sciences</a:t>
            </a:r>
          </a:p>
          <a:p>
            <a:pPr algn="ctr"/>
            <a:r>
              <a:rPr lang="nl-BE" sz="1400" dirty="0" err="1" smtClean="0"/>
              <a:t>Heart</a:t>
            </a:r>
            <a:r>
              <a:rPr lang="nl-BE" sz="1400" dirty="0" smtClean="0"/>
              <a:t> Centre Hasselt, </a:t>
            </a:r>
            <a:r>
              <a:rPr lang="nl-BE" sz="1400" dirty="0" err="1" smtClean="0"/>
              <a:t>Jessa</a:t>
            </a:r>
            <a:r>
              <a:rPr lang="nl-BE" sz="1400" dirty="0" smtClean="0"/>
              <a:t> </a:t>
            </a:r>
            <a:r>
              <a:rPr lang="nl-BE" sz="1400" dirty="0" err="1"/>
              <a:t>H</a:t>
            </a:r>
            <a:r>
              <a:rPr lang="nl-BE" sz="1400" dirty="0" err="1" smtClean="0"/>
              <a:t>ospital</a:t>
            </a:r>
            <a:endParaRPr lang="nl-BE" sz="1400" dirty="0" smtClean="0"/>
          </a:p>
          <a:p>
            <a:pPr algn="ctr"/>
            <a:r>
              <a:rPr lang="nl-BE" sz="1400" dirty="0" smtClean="0"/>
              <a:t>Hasselt, Belgium</a:t>
            </a:r>
            <a:endParaRPr lang="en-GB" sz="1400" dirty="0"/>
          </a:p>
        </p:txBody>
      </p:sp>
      <p:pic>
        <p:nvPicPr>
          <p:cNvPr id="10242" name="Picture 2" descr="Universiteit Hasselt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4424227"/>
            <a:ext cx="1945087" cy="139884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artcentrum Hasselt | Future Graphics - Grafisch ontwerp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853677"/>
            <a:ext cx="2976721" cy="297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52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4"/>
          <p:cNvSpPr txBox="1">
            <a:spLocks noChangeArrowheads="1"/>
          </p:cNvSpPr>
          <p:nvPr/>
        </p:nvSpPr>
        <p:spPr bwMode="auto">
          <a:xfrm>
            <a:off x="3084338" y="6599152"/>
            <a:ext cx="2505814" cy="230832"/>
          </a:xfrm>
          <a:prstGeom prst="rect">
            <a:avLst/>
          </a:prstGeom>
          <a:noFill/>
          <a:ln w="9525">
            <a:noFill/>
            <a:miter lim="800000"/>
            <a:headEnd/>
            <a:tailEnd/>
          </a:ln>
        </p:spPr>
        <p:txBody>
          <a:bodyPr wrap="none">
            <a:spAutoFit/>
          </a:bodyPr>
          <a:lstStyle/>
          <a:p>
            <a:r>
              <a:rPr lang="nl-BE" sz="900" dirty="0" err="1">
                <a:cs typeface="ＭＳ Ｐゴシック"/>
              </a:rPr>
              <a:t>Eur</a:t>
            </a:r>
            <a:r>
              <a:rPr lang="nl-BE" sz="900" dirty="0">
                <a:cs typeface="ＭＳ Ｐゴシック"/>
              </a:rPr>
              <a:t> J </a:t>
            </a:r>
            <a:r>
              <a:rPr lang="nl-BE" sz="900" dirty="0" err="1">
                <a:cs typeface="ＭＳ Ｐゴシック"/>
              </a:rPr>
              <a:t>Prev</a:t>
            </a:r>
            <a:r>
              <a:rPr lang="nl-BE" sz="900" dirty="0">
                <a:cs typeface="ＭＳ Ｐゴシック"/>
              </a:rPr>
              <a:t> </a:t>
            </a:r>
            <a:r>
              <a:rPr lang="nl-BE" sz="900" dirty="0" err="1">
                <a:cs typeface="ＭＳ Ｐゴシック"/>
              </a:rPr>
              <a:t>Cardiol</a:t>
            </a:r>
            <a:r>
              <a:rPr lang="nl-BE" sz="900" dirty="0">
                <a:cs typeface="ＭＳ Ｐゴシック"/>
              </a:rPr>
              <a:t> 2020; e-pub </a:t>
            </a:r>
            <a:r>
              <a:rPr lang="nl-BE" sz="900" dirty="0" err="1">
                <a:cs typeface="ＭＳ Ｐゴシック"/>
              </a:rPr>
              <a:t>ahead</a:t>
            </a:r>
            <a:r>
              <a:rPr lang="nl-BE" sz="900" dirty="0">
                <a:cs typeface="ＭＳ Ｐゴシック"/>
              </a:rPr>
              <a:t> of print</a:t>
            </a:r>
            <a:endParaRPr lang="nl-NL" sz="900" dirty="0">
              <a:cs typeface="ＭＳ Ｐゴシック"/>
            </a:endParaRPr>
          </a:p>
        </p:txBody>
      </p:sp>
      <p:grpSp>
        <p:nvGrpSpPr>
          <p:cNvPr id="3" name="Group 4"/>
          <p:cNvGrpSpPr>
            <a:grpSpLocks noChangeAspect="1"/>
          </p:cNvGrpSpPr>
          <p:nvPr/>
        </p:nvGrpSpPr>
        <p:grpSpPr bwMode="auto">
          <a:xfrm>
            <a:off x="129235" y="574840"/>
            <a:ext cx="3028286" cy="1271133"/>
            <a:chOff x="1179" y="1446"/>
            <a:chExt cx="3402" cy="1428"/>
          </a:xfrm>
        </p:grpSpPr>
        <p:sp>
          <p:nvSpPr>
            <p:cNvPr id="4" name="AutoShape 3"/>
            <p:cNvSpPr>
              <a:spLocks noChangeAspect="1" noChangeArrowheads="1" noTextEdit="1"/>
            </p:cNvSpPr>
            <p:nvPr/>
          </p:nvSpPr>
          <p:spPr bwMode="auto">
            <a:xfrm>
              <a:off x="1179" y="1446"/>
              <a:ext cx="3402"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79" y="1446"/>
              <a:ext cx="3406"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noChangeAspect="1"/>
          </p:cNvGrpSpPr>
          <p:nvPr/>
        </p:nvGrpSpPr>
        <p:grpSpPr bwMode="auto">
          <a:xfrm>
            <a:off x="253142" y="2024195"/>
            <a:ext cx="8018575" cy="379597"/>
            <a:chOff x="493" y="2047"/>
            <a:chExt cx="4774" cy="226"/>
          </a:xfrm>
        </p:grpSpPr>
        <p:sp>
          <p:nvSpPr>
            <p:cNvPr id="12" name="AutoShape 11"/>
            <p:cNvSpPr>
              <a:spLocks noChangeAspect="1" noChangeArrowheads="1" noTextEdit="1"/>
            </p:cNvSpPr>
            <p:nvPr/>
          </p:nvSpPr>
          <p:spPr bwMode="auto">
            <a:xfrm>
              <a:off x="493" y="2047"/>
              <a:ext cx="477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037" name="Picture 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3" y="2047"/>
              <a:ext cx="477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6"/>
          <p:cNvGrpSpPr>
            <a:grpSpLocks noChangeAspect="1"/>
          </p:cNvGrpSpPr>
          <p:nvPr/>
        </p:nvGrpSpPr>
        <p:grpSpPr bwMode="auto">
          <a:xfrm>
            <a:off x="1158341" y="2638050"/>
            <a:ext cx="7653606" cy="327445"/>
            <a:chOff x="566" y="2061"/>
            <a:chExt cx="4628" cy="198"/>
          </a:xfrm>
        </p:grpSpPr>
        <p:sp>
          <p:nvSpPr>
            <p:cNvPr id="15" name="AutoShape 15"/>
            <p:cNvSpPr>
              <a:spLocks noChangeAspect="1" noChangeArrowheads="1" noTextEdit="1"/>
            </p:cNvSpPr>
            <p:nvPr/>
          </p:nvSpPr>
          <p:spPr bwMode="auto">
            <a:xfrm>
              <a:off x="566" y="2061"/>
              <a:ext cx="462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041" name="Picture 1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66" y="2061"/>
              <a:ext cx="463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0"/>
          <p:cNvGrpSpPr>
            <a:grpSpLocks noChangeAspect="1"/>
          </p:cNvGrpSpPr>
          <p:nvPr/>
        </p:nvGrpSpPr>
        <p:grpSpPr bwMode="auto">
          <a:xfrm>
            <a:off x="1158341" y="3210977"/>
            <a:ext cx="7080962" cy="951857"/>
            <a:chOff x="559" y="1848"/>
            <a:chExt cx="4642" cy="624"/>
          </a:xfrm>
        </p:grpSpPr>
        <p:sp>
          <p:nvSpPr>
            <p:cNvPr id="18" name="AutoShape 19"/>
            <p:cNvSpPr>
              <a:spLocks noChangeAspect="1" noChangeArrowheads="1" noTextEdit="1"/>
            </p:cNvSpPr>
            <p:nvPr/>
          </p:nvSpPr>
          <p:spPr bwMode="auto">
            <a:xfrm>
              <a:off x="559" y="1848"/>
              <a:ext cx="464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045" name="Picture 2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9" y="1848"/>
              <a:ext cx="4646"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24"/>
          <p:cNvGrpSpPr>
            <a:grpSpLocks noChangeAspect="1"/>
          </p:cNvGrpSpPr>
          <p:nvPr/>
        </p:nvGrpSpPr>
        <p:grpSpPr bwMode="auto">
          <a:xfrm>
            <a:off x="1043608" y="4528156"/>
            <a:ext cx="4207139" cy="195764"/>
            <a:chOff x="1698" y="2105"/>
            <a:chExt cx="2364" cy="110"/>
          </a:xfrm>
        </p:grpSpPr>
        <p:sp>
          <p:nvSpPr>
            <p:cNvPr id="21" name="AutoShape 23"/>
            <p:cNvSpPr>
              <a:spLocks noChangeAspect="1" noChangeArrowheads="1" noTextEdit="1"/>
            </p:cNvSpPr>
            <p:nvPr/>
          </p:nvSpPr>
          <p:spPr bwMode="auto">
            <a:xfrm>
              <a:off x="1698" y="2105"/>
              <a:ext cx="236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049" name="Picture 2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698" y="2105"/>
              <a:ext cx="236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8"/>
          <p:cNvGrpSpPr>
            <a:grpSpLocks noChangeAspect="1"/>
          </p:cNvGrpSpPr>
          <p:nvPr/>
        </p:nvGrpSpPr>
        <p:grpSpPr bwMode="auto">
          <a:xfrm>
            <a:off x="1120282" y="5070216"/>
            <a:ext cx="6433927" cy="858488"/>
            <a:chOff x="613" y="2572"/>
            <a:chExt cx="4759" cy="635"/>
          </a:xfrm>
        </p:grpSpPr>
        <p:sp>
          <p:nvSpPr>
            <p:cNvPr id="24" name="AutoShape 27"/>
            <p:cNvSpPr>
              <a:spLocks noChangeAspect="1" noChangeArrowheads="1" noTextEdit="1"/>
            </p:cNvSpPr>
            <p:nvPr/>
          </p:nvSpPr>
          <p:spPr bwMode="auto">
            <a:xfrm>
              <a:off x="613" y="2572"/>
              <a:ext cx="475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053" name="Picture 2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13" y="2572"/>
              <a:ext cx="4763"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a:grpSpLocks noChangeAspect="1"/>
          </p:cNvGrpSpPr>
          <p:nvPr/>
        </p:nvGrpSpPr>
        <p:grpSpPr bwMode="auto">
          <a:xfrm>
            <a:off x="4337245" y="604261"/>
            <a:ext cx="4644182" cy="638603"/>
            <a:chOff x="771" y="1870"/>
            <a:chExt cx="4218" cy="580"/>
          </a:xfrm>
        </p:grpSpPr>
        <p:sp>
          <p:nvSpPr>
            <p:cNvPr id="6" name="AutoShape 3"/>
            <p:cNvSpPr>
              <a:spLocks noChangeAspect="1" noChangeArrowheads="1" noTextEdit="1"/>
            </p:cNvSpPr>
            <p:nvPr/>
          </p:nvSpPr>
          <p:spPr bwMode="auto">
            <a:xfrm>
              <a:off x="771" y="1870"/>
              <a:ext cx="421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9221"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1" y="1870"/>
              <a:ext cx="4222"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3680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1598924" y="1268760"/>
            <a:ext cx="4928083" cy="810343"/>
            <a:chOff x="1238" y="1890"/>
            <a:chExt cx="3284" cy="540"/>
          </a:xfrm>
        </p:grpSpPr>
        <p:sp>
          <p:nvSpPr>
            <p:cNvPr id="9" name="AutoShape 3"/>
            <p:cNvSpPr>
              <a:spLocks noChangeAspect="1" noChangeArrowheads="1" noTextEdit="1"/>
            </p:cNvSpPr>
            <p:nvPr/>
          </p:nvSpPr>
          <p:spPr bwMode="auto">
            <a:xfrm>
              <a:off x="1238" y="1890"/>
              <a:ext cx="328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0245"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38" y="1890"/>
              <a:ext cx="3288"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Afbeelding 9"/>
          <p:cNvPicPr>
            <a:picLocks noChangeAspect="1"/>
          </p:cNvPicPr>
          <p:nvPr/>
        </p:nvPicPr>
        <p:blipFill>
          <a:blip r:embed="rId3"/>
          <a:stretch>
            <a:fillRect/>
          </a:stretch>
        </p:blipFill>
        <p:spPr>
          <a:xfrm>
            <a:off x="3851920" y="6727500"/>
            <a:ext cx="1494788" cy="130500"/>
          </a:xfrm>
          <a:prstGeom prst="rect">
            <a:avLst/>
          </a:prstGeom>
        </p:spPr>
      </p:pic>
      <p:grpSp>
        <p:nvGrpSpPr>
          <p:cNvPr id="12" name="Group 8"/>
          <p:cNvGrpSpPr>
            <a:grpSpLocks noChangeAspect="1"/>
          </p:cNvGrpSpPr>
          <p:nvPr/>
        </p:nvGrpSpPr>
        <p:grpSpPr bwMode="auto">
          <a:xfrm>
            <a:off x="714027" y="2378899"/>
            <a:ext cx="4312014" cy="3528391"/>
            <a:chOff x="1851" y="1318"/>
            <a:chExt cx="2058" cy="1684"/>
          </a:xfrm>
        </p:grpSpPr>
        <p:sp>
          <p:nvSpPr>
            <p:cNvPr id="13" name="AutoShape 7"/>
            <p:cNvSpPr>
              <a:spLocks noChangeAspect="1" noChangeArrowheads="1" noTextEdit="1"/>
            </p:cNvSpPr>
            <p:nvPr/>
          </p:nvSpPr>
          <p:spPr bwMode="auto">
            <a:xfrm>
              <a:off x="1851" y="1318"/>
              <a:ext cx="2058" cy="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0249"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51" y="1318"/>
              <a:ext cx="2062"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kstvak 13"/>
          <p:cNvSpPr txBox="1"/>
          <p:nvPr/>
        </p:nvSpPr>
        <p:spPr>
          <a:xfrm>
            <a:off x="5026041" y="2564905"/>
            <a:ext cx="2646878" cy="2585323"/>
          </a:xfrm>
          <a:prstGeom prst="rect">
            <a:avLst/>
          </a:prstGeom>
          <a:noFill/>
        </p:spPr>
        <p:txBody>
          <a:bodyPr wrap="none" rtlCol="0">
            <a:spAutoFit/>
          </a:bodyPr>
          <a:lstStyle/>
          <a:p>
            <a:r>
              <a:rPr lang="nl-BE" b="1" dirty="0" smtClean="0">
                <a:solidFill>
                  <a:srgbClr val="FF0000"/>
                </a:solidFill>
              </a:rPr>
              <a:t>Standard CR</a:t>
            </a:r>
          </a:p>
          <a:p>
            <a:r>
              <a:rPr lang="en-GB" b="1" dirty="0" smtClean="0">
                <a:solidFill>
                  <a:srgbClr val="FF0000"/>
                </a:solidFill>
              </a:rPr>
              <a:t>25-40 minutes/session</a:t>
            </a:r>
          </a:p>
          <a:p>
            <a:r>
              <a:rPr lang="en-GB" b="1" dirty="0" smtClean="0">
                <a:solidFill>
                  <a:srgbClr val="FF0000"/>
                </a:solidFill>
              </a:rPr>
              <a:t>65</a:t>
            </a:r>
            <a:r>
              <a:rPr lang="en-GB" b="1" dirty="0">
                <a:solidFill>
                  <a:srgbClr val="FF0000"/>
                </a:solidFill>
              </a:rPr>
              <a:t>% to 70% </a:t>
            </a:r>
            <a:r>
              <a:rPr lang="en-GB" b="1" dirty="0" smtClean="0">
                <a:solidFill>
                  <a:srgbClr val="FF0000"/>
                </a:solidFill>
              </a:rPr>
              <a:t>VO</a:t>
            </a:r>
            <a:r>
              <a:rPr lang="en-GB" b="1" baseline="-25000" dirty="0" smtClean="0">
                <a:solidFill>
                  <a:srgbClr val="FF0000"/>
                </a:solidFill>
              </a:rPr>
              <a:t>2peak</a:t>
            </a:r>
            <a:endParaRPr lang="en-GB" b="1" baseline="-25000" dirty="0">
              <a:solidFill>
                <a:srgbClr val="FF0000"/>
              </a:solidFill>
            </a:endParaRPr>
          </a:p>
          <a:p>
            <a:r>
              <a:rPr lang="nl-BE" b="1" dirty="0" smtClean="0">
                <a:solidFill>
                  <a:srgbClr val="FF0000"/>
                </a:solidFill>
              </a:rPr>
              <a:t>3 </a:t>
            </a:r>
            <a:r>
              <a:rPr lang="nl-BE" b="1" dirty="0" err="1" smtClean="0">
                <a:solidFill>
                  <a:srgbClr val="FF0000"/>
                </a:solidFill>
              </a:rPr>
              <a:t>days</a:t>
            </a:r>
            <a:r>
              <a:rPr lang="nl-BE" b="1" dirty="0" smtClean="0">
                <a:solidFill>
                  <a:srgbClr val="FF0000"/>
                </a:solidFill>
              </a:rPr>
              <a:t>/week</a:t>
            </a:r>
            <a:endParaRPr lang="en-GB" b="1" dirty="0" smtClean="0">
              <a:solidFill>
                <a:srgbClr val="FF0000"/>
              </a:solidFill>
            </a:endParaRPr>
          </a:p>
          <a:p>
            <a:endParaRPr lang="nl-BE" dirty="0"/>
          </a:p>
          <a:p>
            <a:r>
              <a:rPr lang="nl-BE" b="1" dirty="0" err="1" smtClean="0">
                <a:solidFill>
                  <a:srgbClr val="00B050"/>
                </a:solidFill>
              </a:rPr>
              <a:t>Adapted</a:t>
            </a:r>
            <a:r>
              <a:rPr lang="nl-BE" b="1" dirty="0" smtClean="0">
                <a:solidFill>
                  <a:srgbClr val="00B050"/>
                </a:solidFill>
              </a:rPr>
              <a:t> CR</a:t>
            </a:r>
          </a:p>
          <a:p>
            <a:r>
              <a:rPr lang="en-GB" b="1" dirty="0" smtClean="0">
                <a:solidFill>
                  <a:srgbClr val="00B050"/>
                </a:solidFill>
              </a:rPr>
              <a:t>45 </a:t>
            </a:r>
            <a:r>
              <a:rPr lang="en-GB" b="1" dirty="0">
                <a:solidFill>
                  <a:srgbClr val="00B050"/>
                </a:solidFill>
              </a:rPr>
              <a:t>to 60 </a:t>
            </a:r>
            <a:r>
              <a:rPr lang="en-GB" b="1" dirty="0" smtClean="0">
                <a:solidFill>
                  <a:srgbClr val="00B050"/>
                </a:solidFill>
              </a:rPr>
              <a:t>min/sessions</a:t>
            </a:r>
          </a:p>
          <a:p>
            <a:r>
              <a:rPr lang="en-GB" b="1" dirty="0" smtClean="0">
                <a:solidFill>
                  <a:srgbClr val="00B050"/>
                </a:solidFill>
              </a:rPr>
              <a:t>50-60% VO</a:t>
            </a:r>
            <a:r>
              <a:rPr lang="en-GB" b="1" baseline="-25000" dirty="0" smtClean="0">
                <a:solidFill>
                  <a:srgbClr val="00B050"/>
                </a:solidFill>
              </a:rPr>
              <a:t>2peak</a:t>
            </a:r>
          </a:p>
          <a:p>
            <a:r>
              <a:rPr lang="nl-BE" b="1" dirty="0" smtClean="0">
                <a:solidFill>
                  <a:srgbClr val="00B050"/>
                </a:solidFill>
              </a:rPr>
              <a:t>5-7 </a:t>
            </a:r>
            <a:r>
              <a:rPr lang="nl-BE" b="1" dirty="0" err="1" smtClean="0">
                <a:solidFill>
                  <a:srgbClr val="00B050"/>
                </a:solidFill>
              </a:rPr>
              <a:t>days</a:t>
            </a:r>
            <a:r>
              <a:rPr lang="nl-BE" b="1" dirty="0" smtClean="0">
                <a:solidFill>
                  <a:srgbClr val="00B050"/>
                </a:solidFill>
              </a:rPr>
              <a:t>/week</a:t>
            </a:r>
            <a:endParaRPr lang="en-GB" b="1" dirty="0">
              <a:solidFill>
                <a:srgbClr val="00B050"/>
              </a:solidFill>
            </a:endParaRPr>
          </a:p>
        </p:txBody>
      </p:sp>
      <p:sp>
        <p:nvSpPr>
          <p:cNvPr id="20" name="Vrije vorm 19"/>
          <p:cNvSpPr/>
          <p:nvPr/>
        </p:nvSpPr>
        <p:spPr>
          <a:xfrm>
            <a:off x="2059225" y="2756210"/>
            <a:ext cx="2224743" cy="744797"/>
          </a:xfrm>
          <a:custGeom>
            <a:avLst/>
            <a:gdLst>
              <a:gd name="connsiteX0" fmla="*/ 0 w 2453951"/>
              <a:gd name="connsiteY0" fmla="*/ 0 h 855730"/>
              <a:gd name="connsiteX1" fmla="*/ 1212979 w 2453951"/>
              <a:gd name="connsiteY1" fmla="*/ 821094 h 855730"/>
              <a:gd name="connsiteX2" fmla="*/ 2453951 w 2453951"/>
              <a:gd name="connsiteY2" fmla="*/ 625151 h 855730"/>
            </a:gdLst>
            <a:ahLst/>
            <a:cxnLst>
              <a:cxn ang="0">
                <a:pos x="connsiteX0" y="connsiteY0"/>
              </a:cxn>
              <a:cxn ang="0">
                <a:pos x="connsiteX1" y="connsiteY1"/>
              </a:cxn>
              <a:cxn ang="0">
                <a:pos x="connsiteX2" y="connsiteY2"/>
              </a:cxn>
            </a:cxnLst>
            <a:rect l="l" t="t" r="r" b="b"/>
            <a:pathLst>
              <a:path w="2453951" h="855730">
                <a:moveTo>
                  <a:pt x="0" y="0"/>
                </a:moveTo>
                <a:cubicBezTo>
                  <a:pt x="401993" y="358451"/>
                  <a:pt x="803987" y="716902"/>
                  <a:pt x="1212979" y="821094"/>
                </a:cubicBezTo>
                <a:cubicBezTo>
                  <a:pt x="1621971" y="925286"/>
                  <a:pt x="2037961" y="775218"/>
                  <a:pt x="2453951" y="62515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Vrije vorm 20"/>
          <p:cNvSpPr/>
          <p:nvPr/>
        </p:nvSpPr>
        <p:spPr>
          <a:xfrm>
            <a:off x="2051720" y="2764592"/>
            <a:ext cx="2232248" cy="1672520"/>
          </a:xfrm>
          <a:custGeom>
            <a:avLst/>
            <a:gdLst>
              <a:gd name="connsiteX0" fmla="*/ 0 w 2463281"/>
              <a:gd name="connsiteY0" fmla="*/ 0 h 1876136"/>
              <a:gd name="connsiteX1" fmla="*/ 1212979 w 2463281"/>
              <a:gd name="connsiteY1" fmla="*/ 1810138 h 1876136"/>
              <a:gd name="connsiteX2" fmla="*/ 2463281 w 2463281"/>
              <a:gd name="connsiteY2" fmla="*/ 1511559 h 1876136"/>
              <a:gd name="connsiteX3" fmla="*/ 2463281 w 2463281"/>
              <a:gd name="connsiteY3" fmla="*/ 1511559 h 1876136"/>
            </a:gdLst>
            <a:ahLst/>
            <a:cxnLst>
              <a:cxn ang="0">
                <a:pos x="connsiteX0" y="connsiteY0"/>
              </a:cxn>
              <a:cxn ang="0">
                <a:pos x="connsiteX1" y="connsiteY1"/>
              </a:cxn>
              <a:cxn ang="0">
                <a:pos x="connsiteX2" y="connsiteY2"/>
              </a:cxn>
              <a:cxn ang="0">
                <a:pos x="connsiteX3" y="connsiteY3"/>
              </a:cxn>
            </a:cxnLst>
            <a:rect l="l" t="t" r="r" b="b"/>
            <a:pathLst>
              <a:path w="2463281" h="1876136">
                <a:moveTo>
                  <a:pt x="0" y="0"/>
                </a:moveTo>
                <a:cubicBezTo>
                  <a:pt x="401216" y="779105"/>
                  <a:pt x="802432" y="1558211"/>
                  <a:pt x="1212979" y="1810138"/>
                </a:cubicBezTo>
                <a:cubicBezTo>
                  <a:pt x="1623526" y="2062065"/>
                  <a:pt x="2463281" y="1511559"/>
                  <a:pt x="2463281" y="1511559"/>
                </a:cubicBezTo>
                <a:lnTo>
                  <a:pt x="2463281" y="1511559"/>
                </a:lnTo>
              </a:path>
            </a:pathLst>
          </a:custGeom>
          <a:noFill/>
          <a:ln>
            <a:solidFill>
              <a:srgbClr val="009B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944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982705" y="6581001"/>
            <a:ext cx="3452035" cy="276999"/>
          </a:xfrm>
          <a:prstGeom prst="rect">
            <a:avLst/>
          </a:prstGeom>
          <a:noFill/>
        </p:spPr>
        <p:txBody>
          <a:bodyPr wrap="none" rtlCol="0">
            <a:spAutoFit/>
          </a:bodyPr>
          <a:lstStyle/>
          <a:p>
            <a:r>
              <a:rPr lang="nl-BE" sz="1200" dirty="0" smtClean="0"/>
              <a:t>Westerterp K. </a:t>
            </a:r>
            <a:r>
              <a:rPr lang="nl-BE" sz="1200" dirty="0" err="1" smtClean="0"/>
              <a:t>Eur</a:t>
            </a:r>
            <a:r>
              <a:rPr lang="nl-BE" sz="1200" dirty="0" smtClean="0"/>
              <a:t> J </a:t>
            </a:r>
            <a:r>
              <a:rPr lang="nl-BE" sz="1200" dirty="0" err="1" smtClean="0"/>
              <a:t>Clin</a:t>
            </a:r>
            <a:r>
              <a:rPr lang="nl-BE" sz="1200" dirty="0" smtClean="0"/>
              <a:t> </a:t>
            </a:r>
            <a:r>
              <a:rPr lang="nl-BE" sz="1200" dirty="0" err="1" smtClean="0"/>
              <a:t>Nutr</a:t>
            </a:r>
            <a:r>
              <a:rPr lang="nl-BE" sz="1200" dirty="0" smtClean="0"/>
              <a:t> 2018; 72: 1246-50</a:t>
            </a:r>
            <a:endParaRPr lang="en-GB" sz="1200" dirty="0"/>
          </a:p>
        </p:txBody>
      </p:sp>
      <p:grpSp>
        <p:nvGrpSpPr>
          <p:cNvPr id="7" name="Group 4"/>
          <p:cNvGrpSpPr>
            <a:grpSpLocks noChangeAspect="1"/>
          </p:cNvGrpSpPr>
          <p:nvPr/>
        </p:nvGrpSpPr>
        <p:grpSpPr bwMode="auto">
          <a:xfrm>
            <a:off x="2411760" y="1043944"/>
            <a:ext cx="4593927" cy="5085037"/>
            <a:chOff x="1982" y="1166"/>
            <a:chExt cx="1796" cy="1988"/>
          </a:xfrm>
        </p:grpSpPr>
        <p:sp>
          <p:nvSpPr>
            <p:cNvPr id="10" name="AutoShape 3"/>
            <p:cNvSpPr>
              <a:spLocks noChangeAspect="1" noChangeArrowheads="1" noTextEdit="1"/>
            </p:cNvSpPr>
            <p:nvPr/>
          </p:nvSpPr>
          <p:spPr bwMode="auto">
            <a:xfrm>
              <a:off x="1982" y="1166"/>
              <a:ext cx="1796" cy="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5125"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2" y="1166"/>
              <a:ext cx="1800"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05818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26099" y="548680"/>
            <a:ext cx="4721088" cy="1177174"/>
            <a:chOff x="975" y="1685"/>
            <a:chExt cx="3810" cy="950"/>
          </a:xfrm>
        </p:grpSpPr>
        <p:sp>
          <p:nvSpPr>
            <p:cNvPr id="6" name="AutoShape 3"/>
            <p:cNvSpPr>
              <a:spLocks noChangeAspect="1" noChangeArrowheads="1" noTextEdit="1"/>
            </p:cNvSpPr>
            <p:nvPr/>
          </p:nvSpPr>
          <p:spPr bwMode="auto">
            <a:xfrm>
              <a:off x="975" y="1685"/>
              <a:ext cx="3810"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10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5" y="1685"/>
              <a:ext cx="3814" cy="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3187948" y="6603513"/>
            <a:ext cx="2689225" cy="184150"/>
            <a:chOff x="2033" y="2102"/>
            <a:chExt cx="1694" cy="116"/>
          </a:xfrm>
        </p:grpSpPr>
        <p:sp>
          <p:nvSpPr>
            <p:cNvPr id="9" name="AutoShape 7"/>
            <p:cNvSpPr>
              <a:spLocks noChangeAspect="1" noChangeArrowheads="1" noTextEdit="1"/>
            </p:cNvSpPr>
            <p:nvPr/>
          </p:nvSpPr>
          <p:spPr bwMode="auto">
            <a:xfrm>
              <a:off x="2033" y="2102"/>
              <a:ext cx="16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105"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33" y="2102"/>
              <a:ext cx="169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noChangeAspect="1"/>
          </p:cNvGrpSpPr>
          <p:nvPr/>
        </p:nvGrpSpPr>
        <p:grpSpPr bwMode="auto">
          <a:xfrm>
            <a:off x="395536" y="2204864"/>
            <a:ext cx="8274050" cy="3467100"/>
            <a:chOff x="274" y="1068"/>
            <a:chExt cx="5212" cy="2184"/>
          </a:xfrm>
        </p:grpSpPr>
        <p:sp>
          <p:nvSpPr>
            <p:cNvPr id="12" name="AutoShape 11"/>
            <p:cNvSpPr>
              <a:spLocks noChangeAspect="1" noChangeArrowheads="1" noTextEdit="1"/>
            </p:cNvSpPr>
            <p:nvPr/>
          </p:nvSpPr>
          <p:spPr bwMode="auto">
            <a:xfrm>
              <a:off x="274" y="1068"/>
              <a:ext cx="5212" cy="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109" name="Picture 1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74" y="1068"/>
              <a:ext cx="5216" cy="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8543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42" y="908720"/>
            <a:ext cx="7591515" cy="448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
          <p:cNvSpPr txBox="1">
            <a:spLocks noChangeArrowheads="1"/>
          </p:cNvSpPr>
          <p:nvPr/>
        </p:nvSpPr>
        <p:spPr bwMode="auto">
          <a:xfrm>
            <a:off x="3144836" y="6613525"/>
            <a:ext cx="2854325" cy="244475"/>
          </a:xfrm>
          <a:prstGeom prst="rect">
            <a:avLst/>
          </a:prstGeom>
          <a:noFill/>
          <a:ln w="9525">
            <a:noFill/>
            <a:miter lim="800000"/>
            <a:headEnd/>
            <a:tailEnd/>
          </a:ln>
        </p:spPr>
        <p:txBody>
          <a:bodyPr wrap="none">
            <a:spAutoFit/>
          </a:bodyPr>
          <a:lstStyle/>
          <a:p>
            <a:r>
              <a:rPr lang="nl-BE" sz="1000" dirty="0" err="1">
                <a:latin typeface="Times New Roman" pitchFamily="18" charset="0"/>
                <a:cs typeface="ＭＳ Ｐゴシック"/>
              </a:rPr>
              <a:t>Mittendorfer</a:t>
            </a:r>
            <a:r>
              <a:rPr lang="nl-BE" sz="1000" dirty="0">
                <a:latin typeface="Times New Roman" pitchFamily="18" charset="0"/>
                <a:cs typeface="ＭＳ Ｐゴシック"/>
              </a:rPr>
              <a:t> B, et al. Am J </a:t>
            </a:r>
            <a:r>
              <a:rPr lang="nl-BE" sz="1000" dirty="0" err="1">
                <a:latin typeface="Times New Roman" pitchFamily="18" charset="0"/>
                <a:cs typeface="ＭＳ Ｐゴシック"/>
              </a:rPr>
              <a:t>Physiol</a:t>
            </a:r>
            <a:r>
              <a:rPr lang="nl-BE" sz="1000" dirty="0">
                <a:latin typeface="Times New Roman" pitchFamily="18" charset="0"/>
                <a:cs typeface="ＭＳ Ｐゴシック"/>
              </a:rPr>
              <a:t> 2004; 286: E354</a:t>
            </a:r>
            <a:endParaRPr lang="en-GB" sz="1000" dirty="0">
              <a:latin typeface="Times New Roman" pitchFamily="18" charset="0"/>
              <a:cs typeface="ＭＳ Ｐゴシック"/>
            </a:endParaRPr>
          </a:p>
        </p:txBody>
      </p:sp>
      <p:sp>
        <p:nvSpPr>
          <p:cNvPr id="3" name="Tekstvak 2"/>
          <p:cNvSpPr txBox="1"/>
          <p:nvPr/>
        </p:nvSpPr>
        <p:spPr>
          <a:xfrm>
            <a:off x="1691680" y="5397239"/>
            <a:ext cx="6365910" cy="646331"/>
          </a:xfrm>
          <a:prstGeom prst="rect">
            <a:avLst/>
          </a:prstGeom>
          <a:noFill/>
        </p:spPr>
        <p:txBody>
          <a:bodyPr wrap="none" rtlCol="0">
            <a:spAutoFit/>
          </a:bodyPr>
          <a:lstStyle/>
          <a:p>
            <a:r>
              <a:rPr lang="nl-BE" dirty="0" err="1" smtClean="0">
                <a:solidFill>
                  <a:srgbClr val="FF0000"/>
                </a:solidFill>
              </a:rPr>
              <a:t>Lowered</a:t>
            </a:r>
            <a:r>
              <a:rPr lang="nl-BE" dirty="0" smtClean="0">
                <a:solidFill>
                  <a:srgbClr val="FF0000"/>
                </a:solidFill>
              </a:rPr>
              <a:t> </a:t>
            </a:r>
            <a:r>
              <a:rPr lang="nl-BE" dirty="0" err="1" smtClean="0">
                <a:solidFill>
                  <a:srgbClr val="FF0000"/>
                </a:solidFill>
              </a:rPr>
              <a:t>secretion</a:t>
            </a:r>
            <a:r>
              <a:rPr lang="nl-BE" dirty="0" smtClean="0">
                <a:solidFill>
                  <a:srgbClr val="FF0000"/>
                </a:solidFill>
              </a:rPr>
              <a:t> of </a:t>
            </a:r>
            <a:r>
              <a:rPr lang="nl-BE" dirty="0" err="1" smtClean="0">
                <a:solidFill>
                  <a:srgbClr val="FF0000"/>
                </a:solidFill>
              </a:rPr>
              <a:t>growth</a:t>
            </a:r>
            <a:r>
              <a:rPr lang="nl-BE" dirty="0" smtClean="0">
                <a:solidFill>
                  <a:srgbClr val="FF0000"/>
                </a:solidFill>
              </a:rPr>
              <a:t> </a:t>
            </a:r>
            <a:r>
              <a:rPr lang="nl-BE" dirty="0" err="1" smtClean="0">
                <a:solidFill>
                  <a:srgbClr val="FF0000"/>
                </a:solidFill>
              </a:rPr>
              <a:t>hormone</a:t>
            </a:r>
            <a:r>
              <a:rPr lang="nl-BE" dirty="0" smtClean="0">
                <a:solidFill>
                  <a:srgbClr val="FF0000"/>
                </a:solidFill>
              </a:rPr>
              <a:t>, </a:t>
            </a:r>
            <a:r>
              <a:rPr lang="nl-BE" dirty="0" err="1" smtClean="0">
                <a:solidFill>
                  <a:srgbClr val="FF0000"/>
                </a:solidFill>
              </a:rPr>
              <a:t>epinephrine</a:t>
            </a:r>
            <a:r>
              <a:rPr lang="nl-BE" dirty="0" smtClean="0">
                <a:solidFill>
                  <a:srgbClr val="FF0000"/>
                </a:solidFill>
              </a:rPr>
              <a:t> </a:t>
            </a:r>
            <a:r>
              <a:rPr lang="nl-BE" dirty="0" err="1" smtClean="0">
                <a:solidFill>
                  <a:srgbClr val="FF0000"/>
                </a:solidFill>
              </a:rPr>
              <a:t>and</a:t>
            </a:r>
            <a:r>
              <a:rPr lang="nl-BE" dirty="0" smtClean="0">
                <a:solidFill>
                  <a:srgbClr val="FF0000"/>
                </a:solidFill>
              </a:rPr>
              <a:t> ANP</a:t>
            </a:r>
          </a:p>
          <a:p>
            <a:r>
              <a:rPr lang="nl-BE" dirty="0" err="1" smtClean="0">
                <a:solidFill>
                  <a:srgbClr val="FF0000"/>
                </a:solidFill>
              </a:rPr>
              <a:t>Elevated</a:t>
            </a:r>
            <a:r>
              <a:rPr lang="nl-BE" dirty="0" smtClean="0">
                <a:solidFill>
                  <a:srgbClr val="FF0000"/>
                </a:solidFill>
              </a:rPr>
              <a:t> </a:t>
            </a:r>
            <a:r>
              <a:rPr lang="nl-BE" dirty="0" err="1" smtClean="0">
                <a:solidFill>
                  <a:srgbClr val="FF0000"/>
                </a:solidFill>
              </a:rPr>
              <a:t>blood</a:t>
            </a:r>
            <a:r>
              <a:rPr lang="nl-BE" dirty="0" smtClean="0">
                <a:solidFill>
                  <a:srgbClr val="FF0000"/>
                </a:solidFill>
              </a:rPr>
              <a:t> </a:t>
            </a:r>
            <a:r>
              <a:rPr lang="nl-BE" dirty="0" err="1" smtClean="0">
                <a:solidFill>
                  <a:srgbClr val="FF0000"/>
                </a:solidFill>
              </a:rPr>
              <a:t>insulin</a:t>
            </a:r>
            <a:r>
              <a:rPr lang="nl-BE" dirty="0" smtClean="0">
                <a:solidFill>
                  <a:srgbClr val="FF0000"/>
                </a:solidFill>
              </a:rPr>
              <a:t> </a:t>
            </a:r>
            <a:r>
              <a:rPr lang="nl-BE" dirty="0" err="1" smtClean="0">
                <a:solidFill>
                  <a:srgbClr val="FF0000"/>
                </a:solidFill>
              </a:rPr>
              <a:t>concentrations</a:t>
            </a:r>
            <a:endParaRPr lang="en-GB" dirty="0">
              <a:solidFill>
                <a:srgbClr val="FF0000"/>
              </a:solidFill>
            </a:endParaRPr>
          </a:p>
        </p:txBody>
      </p:sp>
      <p:cxnSp>
        <p:nvCxnSpPr>
          <p:cNvPr id="5" name="Rechte verbindingslijn 4"/>
          <p:cNvCxnSpPr/>
          <p:nvPr/>
        </p:nvCxnSpPr>
        <p:spPr>
          <a:xfrm flipV="1">
            <a:off x="2267744" y="1628800"/>
            <a:ext cx="5472608" cy="2620282"/>
          </a:xfrm>
          <a:prstGeom prst="line">
            <a:avLst/>
          </a:prstGeom>
          <a:ln w="53975">
            <a:tailEnd type="stealt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flipV="1">
            <a:off x="2267744" y="3573016"/>
            <a:ext cx="5472608" cy="676066"/>
          </a:xfrm>
          <a:prstGeom prst="line">
            <a:avLst/>
          </a:prstGeom>
          <a:ln w="53975">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27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251520" y="896360"/>
            <a:ext cx="3945731" cy="661988"/>
            <a:chOff x="2183" y="1882"/>
            <a:chExt cx="3314" cy="556"/>
          </a:xfrm>
        </p:grpSpPr>
        <p:sp>
          <p:nvSpPr>
            <p:cNvPr id="10" name="AutoShape 3"/>
            <p:cNvSpPr>
              <a:spLocks noChangeAspect="1" noChangeArrowheads="1" noTextEdit="1"/>
            </p:cNvSpPr>
            <p:nvPr/>
          </p:nvSpPr>
          <p:spPr bwMode="auto">
            <a:xfrm>
              <a:off x="2183" y="1882"/>
              <a:ext cx="3314"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25605"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83" y="1882"/>
              <a:ext cx="331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Afbeelding 10"/>
          <p:cNvPicPr>
            <a:picLocks noChangeAspect="1"/>
          </p:cNvPicPr>
          <p:nvPr/>
        </p:nvPicPr>
        <p:blipFill>
          <a:blip r:embed="rId4"/>
          <a:stretch>
            <a:fillRect/>
          </a:stretch>
        </p:blipFill>
        <p:spPr>
          <a:xfrm>
            <a:off x="3323000" y="6713501"/>
            <a:ext cx="1764193" cy="144499"/>
          </a:xfrm>
          <a:prstGeom prst="rect">
            <a:avLst/>
          </a:prstGeom>
        </p:spPr>
      </p:pic>
      <p:pic>
        <p:nvPicPr>
          <p:cNvPr id="2" name="Afbeelding 1"/>
          <p:cNvPicPr>
            <a:picLocks noChangeAspect="1"/>
          </p:cNvPicPr>
          <p:nvPr/>
        </p:nvPicPr>
        <p:blipFill>
          <a:blip r:embed="rId5"/>
          <a:stretch>
            <a:fillRect/>
          </a:stretch>
        </p:blipFill>
        <p:spPr>
          <a:xfrm>
            <a:off x="209319" y="2563416"/>
            <a:ext cx="3778323" cy="2737792"/>
          </a:xfrm>
          <a:prstGeom prst="rect">
            <a:avLst/>
          </a:prstGeom>
        </p:spPr>
      </p:pic>
      <p:sp>
        <p:nvSpPr>
          <p:cNvPr id="5" name="Pijl-rechts 4"/>
          <p:cNvSpPr/>
          <p:nvPr/>
        </p:nvSpPr>
        <p:spPr>
          <a:xfrm>
            <a:off x="3838194" y="3518589"/>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4"/>
          <p:cNvGrpSpPr>
            <a:grpSpLocks noChangeAspect="1"/>
          </p:cNvGrpSpPr>
          <p:nvPr/>
        </p:nvGrpSpPr>
        <p:grpSpPr bwMode="auto">
          <a:xfrm>
            <a:off x="4721447" y="2780928"/>
            <a:ext cx="4202112" cy="2618534"/>
            <a:chOff x="3113" y="1756"/>
            <a:chExt cx="2091" cy="1303"/>
          </a:xfrm>
        </p:grpSpPr>
        <p:sp>
          <p:nvSpPr>
            <p:cNvPr id="8" name="AutoShape 3"/>
            <p:cNvSpPr>
              <a:spLocks noChangeAspect="1" noChangeArrowheads="1" noTextEdit="1"/>
            </p:cNvSpPr>
            <p:nvPr/>
          </p:nvSpPr>
          <p:spPr bwMode="auto">
            <a:xfrm>
              <a:off x="3113" y="1756"/>
              <a:ext cx="2091" cy="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101"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13" y="1756"/>
              <a:ext cx="2095"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kstvak 8"/>
          <p:cNvSpPr txBox="1"/>
          <p:nvPr/>
        </p:nvSpPr>
        <p:spPr>
          <a:xfrm>
            <a:off x="1259632" y="5438346"/>
            <a:ext cx="2185214" cy="369332"/>
          </a:xfrm>
          <a:prstGeom prst="rect">
            <a:avLst/>
          </a:prstGeom>
          <a:noFill/>
        </p:spPr>
        <p:txBody>
          <a:bodyPr wrap="none" rtlCol="0">
            <a:spAutoFit/>
          </a:bodyPr>
          <a:lstStyle/>
          <a:p>
            <a:r>
              <a:rPr lang="nl-BE" dirty="0" smtClean="0"/>
              <a:t>Start of </a:t>
            </a:r>
            <a:r>
              <a:rPr lang="nl-BE" dirty="0" err="1" smtClean="0"/>
              <a:t>intervention</a:t>
            </a:r>
            <a:endParaRPr lang="en-GB" dirty="0"/>
          </a:p>
        </p:txBody>
      </p:sp>
      <p:sp>
        <p:nvSpPr>
          <p:cNvPr id="14" name="Tekstvak 13"/>
          <p:cNvSpPr txBox="1"/>
          <p:nvPr/>
        </p:nvSpPr>
        <p:spPr>
          <a:xfrm>
            <a:off x="5940152" y="5438346"/>
            <a:ext cx="2672526" cy="369332"/>
          </a:xfrm>
          <a:prstGeom prst="rect">
            <a:avLst/>
          </a:prstGeom>
          <a:noFill/>
        </p:spPr>
        <p:txBody>
          <a:bodyPr wrap="none" rtlCol="0">
            <a:spAutoFit/>
          </a:bodyPr>
          <a:lstStyle/>
          <a:p>
            <a:r>
              <a:rPr lang="nl-BE" dirty="0" smtClean="0"/>
              <a:t>12 weeks of </a:t>
            </a:r>
            <a:r>
              <a:rPr lang="nl-BE" dirty="0" err="1" smtClean="0"/>
              <a:t>intervention</a:t>
            </a:r>
            <a:endParaRPr lang="en-GB" dirty="0"/>
          </a:p>
        </p:txBody>
      </p:sp>
      <p:pic>
        <p:nvPicPr>
          <p:cNvPr id="12290" name="Picture 2" descr="MICRODIALYSIS AS A TOOL FOR THE MANAGEMENT OF DIABETES MELLITUS ..."/>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280049" y="594705"/>
            <a:ext cx="2852491" cy="2139368"/>
          </a:xfrm>
          <a:prstGeom prst="rect">
            <a:avLst/>
          </a:prstGeom>
          <a:noFill/>
          <a:extLst>
            <a:ext uri="{909E8E84-426E-40DD-AFC4-6F175D3DCCD1}">
              <a14:hiddenFill xmlns:a14="http://schemas.microsoft.com/office/drawing/2010/main">
                <a:solidFill>
                  <a:srgbClr val="FFFFFF"/>
                </a:solidFill>
              </a14:hiddenFill>
            </a:ext>
          </a:extLst>
        </p:spPr>
      </p:pic>
      <p:sp>
        <p:nvSpPr>
          <p:cNvPr id="12" name="Pijl-omlaag 11"/>
          <p:cNvSpPr/>
          <p:nvPr/>
        </p:nvSpPr>
        <p:spPr>
          <a:xfrm>
            <a:off x="2483768" y="3052938"/>
            <a:ext cx="216024" cy="66408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hthoek 12"/>
          <p:cNvSpPr/>
          <p:nvPr/>
        </p:nvSpPr>
        <p:spPr>
          <a:xfrm>
            <a:off x="1475656" y="2563416"/>
            <a:ext cx="1800200" cy="289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hthoek 18"/>
          <p:cNvSpPr/>
          <p:nvPr/>
        </p:nvSpPr>
        <p:spPr>
          <a:xfrm>
            <a:off x="6407709" y="2734073"/>
            <a:ext cx="1800200" cy="289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ijl-omlaag 16"/>
          <p:cNvSpPr/>
          <p:nvPr/>
        </p:nvSpPr>
        <p:spPr>
          <a:xfrm>
            <a:off x="7307809" y="2734073"/>
            <a:ext cx="216024" cy="66408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85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91680" y="752621"/>
            <a:ext cx="6048672" cy="5738139"/>
          </a:xfrm>
        </p:spPr>
      </p:pic>
      <p:grpSp>
        <p:nvGrpSpPr>
          <p:cNvPr id="9" name="Group 8"/>
          <p:cNvGrpSpPr>
            <a:grpSpLocks noChangeAspect="1"/>
          </p:cNvGrpSpPr>
          <p:nvPr/>
        </p:nvGrpSpPr>
        <p:grpSpPr bwMode="auto">
          <a:xfrm>
            <a:off x="3702347" y="6474552"/>
            <a:ext cx="1883322" cy="312167"/>
            <a:chOff x="2150" y="2039"/>
            <a:chExt cx="1460" cy="242"/>
          </a:xfrm>
        </p:grpSpPr>
        <p:sp>
          <p:nvSpPr>
            <p:cNvPr id="10" name="AutoShape 7"/>
            <p:cNvSpPr>
              <a:spLocks noChangeAspect="1" noChangeArrowheads="1" noTextEdit="1"/>
            </p:cNvSpPr>
            <p:nvPr/>
          </p:nvSpPr>
          <p:spPr bwMode="auto">
            <a:xfrm>
              <a:off x="2150" y="2039"/>
              <a:ext cx="146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3081"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50" y="2039"/>
              <a:ext cx="146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noChangeAspect="1"/>
          </p:cNvGrpSpPr>
          <p:nvPr/>
        </p:nvGrpSpPr>
        <p:grpSpPr bwMode="auto">
          <a:xfrm>
            <a:off x="73451" y="499667"/>
            <a:ext cx="2483740" cy="1057125"/>
            <a:chOff x="413" y="1110"/>
            <a:chExt cx="4934" cy="2100"/>
          </a:xfrm>
        </p:grpSpPr>
        <p:sp>
          <p:nvSpPr>
            <p:cNvPr id="5" name="AutoShape 3"/>
            <p:cNvSpPr>
              <a:spLocks noChangeAspect="1" noChangeArrowheads="1" noTextEdit="1"/>
            </p:cNvSpPr>
            <p:nvPr/>
          </p:nvSpPr>
          <p:spPr bwMode="auto">
            <a:xfrm>
              <a:off x="413" y="1110"/>
              <a:ext cx="4934" cy="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 y="1110"/>
              <a:ext cx="4938" cy="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hthoek 14"/>
          <p:cNvSpPr/>
          <p:nvPr/>
        </p:nvSpPr>
        <p:spPr>
          <a:xfrm rot="5400000">
            <a:off x="2450430" y="2886274"/>
            <a:ext cx="1656185" cy="1157462"/>
          </a:xfrm>
          <a:prstGeom prst="rect">
            <a:avLst/>
          </a:prstGeom>
          <a:solidFill>
            <a:srgbClr val="00B050">
              <a:alpha val="2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086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3330292" y="6722464"/>
            <a:ext cx="1887085" cy="135536"/>
          </a:xfrm>
          <a:prstGeom prst="rect">
            <a:avLst/>
          </a:prstGeom>
        </p:spPr>
      </p:pic>
      <p:grpSp>
        <p:nvGrpSpPr>
          <p:cNvPr id="7" name="Group 4"/>
          <p:cNvGrpSpPr>
            <a:grpSpLocks noChangeAspect="1"/>
          </p:cNvGrpSpPr>
          <p:nvPr/>
        </p:nvGrpSpPr>
        <p:grpSpPr bwMode="auto">
          <a:xfrm>
            <a:off x="1219328" y="2149027"/>
            <a:ext cx="6020864" cy="634058"/>
            <a:chOff x="639" y="1924"/>
            <a:chExt cx="4482" cy="472"/>
          </a:xfrm>
        </p:grpSpPr>
        <p:sp>
          <p:nvSpPr>
            <p:cNvPr id="9" name="AutoShape 3"/>
            <p:cNvSpPr>
              <a:spLocks noChangeAspect="1" noChangeArrowheads="1" noTextEdit="1"/>
            </p:cNvSpPr>
            <p:nvPr/>
          </p:nvSpPr>
          <p:spPr bwMode="auto">
            <a:xfrm>
              <a:off x="639" y="1924"/>
              <a:ext cx="4482"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229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9" y="1924"/>
              <a:ext cx="448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
          <p:cNvGrpSpPr>
            <a:grpSpLocks noChangeAspect="1"/>
          </p:cNvGrpSpPr>
          <p:nvPr/>
        </p:nvGrpSpPr>
        <p:grpSpPr bwMode="auto">
          <a:xfrm>
            <a:off x="1331641" y="2787846"/>
            <a:ext cx="5879054" cy="688202"/>
            <a:chOff x="676" y="1902"/>
            <a:chExt cx="4408" cy="516"/>
          </a:xfrm>
        </p:grpSpPr>
        <p:sp>
          <p:nvSpPr>
            <p:cNvPr id="13" name="AutoShape 7"/>
            <p:cNvSpPr>
              <a:spLocks noChangeAspect="1" noChangeArrowheads="1" noTextEdit="1"/>
            </p:cNvSpPr>
            <p:nvPr/>
          </p:nvSpPr>
          <p:spPr bwMode="auto">
            <a:xfrm>
              <a:off x="676" y="1902"/>
              <a:ext cx="440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2297"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6" y="1902"/>
              <a:ext cx="441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2"/>
          <p:cNvGrpSpPr>
            <a:grpSpLocks noChangeAspect="1"/>
          </p:cNvGrpSpPr>
          <p:nvPr/>
        </p:nvGrpSpPr>
        <p:grpSpPr bwMode="auto">
          <a:xfrm>
            <a:off x="1326306" y="3467288"/>
            <a:ext cx="5878289" cy="688112"/>
            <a:chOff x="676" y="1902"/>
            <a:chExt cx="4408" cy="516"/>
          </a:xfrm>
        </p:grpSpPr>
        <p:sp>
          <p:nvSpPr>
            <p:cNvPr id="16" name="AutoShape 11"/>
            <p:cNvSpPr>
              <a:spLocks noChangeAspect="1" noChangeArrowheads="1" noTextEdit="1"/>
            </p:cNvSpPr>
            <p:nvPr/>
          </p:nvSpPr>
          <p:spPr bwMode="auto">
            <a:xfrm>
              <a:off x="676" y="1902"/>
              <a:ext cx="440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2301" name="Picture 1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6" y="1902"/>
              <a:ext cx="441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6"/>
          <p:cNvGrpSpPr>
            <a:grpSpLocks noChangeAspect="1"/>
          </p:cNvGrpSpPr>
          <p:nvPr/>
        </p:nvGrpSpPr>
        <p:grpSpPr bwMode="auto">
          <a:xfrm>
            <a:off x="1329409" y="4158235"/>
            <a:ext cx="5875186" cy="650879"/>
            <a:chOff x="686" y="2712"/>
            <a:chExt cx="4423" cy="490"/>
          </a:xfrm>
        </p:grpSpPr>
        <p:sp>
          <p:nvSpPr>
            <p:cNvPr id="19" name="AutoShape 15"/>
            <p:cNvSpPr>
              <a:spLocks noChangeAspect="1" noChangeArrowheads="1" noTextEdit="1"/>
            </p:cNvSpPr>
            <p:nvPr/>
          </p:nvSpPr>
          <p:spPr bwMode="auto">
            <a:xfrm>
              <a:off x="686" y="2712"/>
              <a:ext cx="4423"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2305" name="Picture 1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86" y="2712"/>
              <a:ext cx="4427"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20"/>
          <p:cNvGrpSpPr>
            <a:grpSpLocks noChangeAspect="1"/>
          </p:cNvGrpSpPr>
          <p:nvPr/>
        </p:nvGrpSpPr>
        <p:grpSpPr bwMode="auto">
          <a:xfrm>
            <a:off x="179512" y="598026"/>
            <a:ext cx="6206139" cy="791918"/>
            <a:chOff x="204" y="465"/>
            <a:chExt cx="4467" cy="570"/>
          </a:xfrm>
        </p:grpSpPr>
        <p:sp>
          <p:nvSpPr>
            <p:cNvPr id="21" name="AutoShape 19"/>
            <p:cNvSpPr>
              <a:spLocks noChangeAspect="1" noChangeArrowheads="1" noTextEdit="1"/>
            </p:cNvSpPr>
            <p:nvPr/>
          </p:nvSpPr>
          <p:spPr bwMode="auto">
            <a:xfrm>
              <a:off x="204" y="465"/>
              <a:ext cx="4467"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2309" name="Picture 2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04" y="465"/>
              <a:ext cx="4471"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hthoek 22"/>
          <p:cNvSpPr/>
          <p:nvPr/>
        </p:nvSpPr>
        <p:spPr>
          <a:xfrm rot="5400000">
            <a:off x="3921261" y="1222514"/>
            <a:ext cx="288032" cy="5477942"/>
          </a:xfrm>
          <a:prstGeom prst="rect">
            <a:avLst/>
          </a:prstGeom>
          <a:solidFill>
            <a:srgbClr val="00B050">
              <a:alpha val="2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hthoek 23"/>
          <p:cNvSpPr/>
          <p:nvPr/>
        </p:nvSpPr>
        <p:spPr>
          <a:xfrm rot="5400000">
            <a:off x="3938056" y="1896530"/>
            <a:ext cx="288032" cy="5477942"/>
          </a:xfrm>
          <a:prstGeom prst="rect">
            <a:avLst/>
          </a:prstGeom>
          <a:solidFill>
            <a:srgbClr val="00B050">
              <a:alpha val="2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509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Text Box 4"/>
          <p:cNvSpPr txBox="1">
            <a:spLocks noChangeArrowheads="1"/>
          </p:cNvSpPr>
          <p:nvPr/>
        </p:nvSpPr>
        <p:spPr bwMode="auto">
          <a:xfrm>
            <a:off x="3598966" y="6650251"/>
            <a:ext cx="2242922" cy="207749"/>
          </a:xfrm>
          <a:prstGeom prst="rect">
            <a:avLst/>
          </a:prstGeom>
          <a:noFill/>
          <a:ln w="9525">
            <a:noFill/>
            <a:miter lim="800000"/>
            <a:headEnd/>
            <a:tailEnd/>
          </a:ln>
        </p:spPr>
        <p:txBody>
          <a:bodyPr wrap="none">
            <a:spAutoFit/>
          </a:bodyPr>
          <a:lstStyle/>
          <a:p>
            <a:r>
              <a:rPr lang="nl-BE" sz="750" dirty="0" err="1">
                <a:cs typeface="ＭＳ Ｐゴシック"/>
              </a:rPr>
              <a:t>Umpierre</a:t>
            </a:r>
            <a:r>
              <a:rPr lang="nl-BE" sz="750" dirty="0">
                <a:cs typeface="ＭＳ Ｐゴシック"/>
              </a:rPr>
              <a:t> D, et al. </a:t>
            </a:r>
            <a:r>
              <a:rPr lang="nl-BE" sz="750" dirty="0" err="1">
                <a:cs typeface="ＭＳ Ｐゴシック"/>
              </a:rPr>
              <a:t>Diabetologia</a:t>
            </a:r>
            <a:r>
              <a:rPr lang="nl-BE" sz="750" dirty="0">
                <a:cs typeface="ＭＳ Ｐゴシック"/>
              </a:rPr>
              <a:t> 2013; 56: 242-51</a:t>
            </a:r>
            <a:endParaRPr lang="nl-NL" sz="750" dirty="0">
              <a:cs typeface="ＭＳ Ｐゴシック"/>
            </a:endParaRPr>
          </a:p>
        </p:txBody>
      </p:sp>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84784"/>
            <a:ext cx="533741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278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323528" y="738484"/>
            <a:ext cx="3487454" cy="818308"/>
          </a:xfrm>
          <a:prstGeom prst="rect">
            <a:avLst/>
          </a:prstGeom>
        </p:spPr>
      </p:pic>
      <p:pic>
        <p:nvPicPr>
          <p:cNvPr id="5" name="Afbeelding 4"/>
          <p:cNvPicPr>
            <a:picLocks noChangeAspect="1"/>
          </p:cNvPicPr>
          <p:nvPr/>
        </p:nvPicPr>
        <p:blipFill>
          <a:blip r:embed="rId3"/>
          <a:stretch>
            <a:fillRect/>
          </a:stretch>
        </p:blipFill>
        <p:spPr>
          <a:xfrm>
            <a:off x="3774193" y="6720633"/>
            <a:ext cx="1077638" cy="117450"/>
          </a:xfrm>
          <a:prstGeom prst="rect">
            <a:avLst/>
          </a:prstGeom>
        </p:spPr>
      </p:pic>
      <p:grpSp>
        <p:nvGrpSpPr>
          <p:cNvPr id="10" name="Group 8"/>
          <p:cNvGrpSpPr>
            <a:grpSpLocks noChangeAspect="1"/>
          </p:cNvGrpSpPr>
          <p:nvPr/>
        </p:nvGrpSpPr>
        <p:grpSpPr bwMode="auto">
          <a:xfrm>
            <a:off x="1559007" y="1871423"/>
            <a:ext cx="5508011" cy="3697246"/>
            <a:chOff x="521" y="1026"/>
            <a:chExt cx="4292" cy="2881"/>
          </a:xfrm>
        </p:grpSpPr>
        <p:sp>
          <p:nvSpPr>
            <p:cNvPr id="11" name="AutoShape 7"/>
            <p:cNvSpPr>
              <a:spLocks noChangeAspect="1" noChangeArrowheads="1" noTextEdit="1"/>
            </p:cNvSpPr>
            <p:nvPr/>
          </p:nvSpPr>
          <p:spPr bwMode="auto">
            <a:xfrm>
              <a:off x="521" y="1026"/>
              <a:ext cx="4292" cy="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2297"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1" y="1026"/>
              <a:ext cx="4297" cy="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descr="The truth about exercise and calorie bur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36296" y="3245570"/>
            <a:ext cx="1423427" cy="948952"/>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p:cNvSpPr/>
          <p:nvPr/>
        </p:nvSpPr>
        <p:spPr>
          <a:xfrm rot="5400000">
            <a:off x="3839831" y="2319206"/>
            <a:ext cx="432048" cy="4920723"/>
          </a:xfrm>
          <a:prstGeom prst="rect">
            <a:avLst/>
          </a:prstGeom>
          <a:solidFill>
            <a:srgbClr val="00B050">
              <a:alpha val="2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574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endParaRPr lang="nl-BE" dirty="0" smtClean="0"/>
          </a:p>
          <a:p>
            <a:pPr marL="0" indent="0">
              <a:buNone/>
            </a:pPr>
            <a:endParaRPr lang="nl-BE" dirty="0"/>
          </a:p>
          <a:p>
            <a:pPr marL="0" indent="0" algn="ctr">
              <a:buNone/>
            </a:pPr>
            <a:r>
              <a:rPr lang="nl-BE" dirty="0" smtClean="0"/>
              <a:t>No </a:t>
            </a:r>
            <a:r>
              <a:rPr lang="nl-BE" dirty="0" err="1" smtClean="0"/>
              <a:t>conflicts</a:t>
            </a:r>
            <a:r>
              <a:rPr lang="nl-BE" dirty="0" smtClean="0"/>
              <a:t> of interest </a:t>
            </a:r>
            <a:r>
              <a:rPr lang="nl-BE" dirty="0" err="1" smtClean="0"/>
              <a:t>to</a:t>
            </a:r>
            <a:r>
              <a:rPr lang="nl-BE" dirty="0" smtClean="0"/>
              <a:t> </a:t>
            </a:r>
            <a:r>
              <a:rPr lang="nl-BE" dirty="0" err="1" smtClean="0"/>
              <a:t>be</a:t>
            </a:r>
            <a:r>
              <a:rPr lang="nl-BE" dirty="0" smtClean="0"/>
              <a:t> </a:t>
            </a:r>
            <a:r>
              <a:rPr lang="nl-BE" dirty="0" err="1" smtClean="0"/>
              <a:t>declared</a:t>
            </a:r>
            <a:endParaRPr lang="en-GB" dirty="0"/>
          </a:p>
        </p:txBody>
      </p:sp>
    </p:spTree>
    <p:extLst>
      <p:ext uri="{BB962C8B-B14F-4D97-AF65-F5344CB8AC3E}">
        <p14:creationId xmlns:p14="http://schemas.microsoft.com/office/powerpoint/2010/main" val="2763081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4647530" y="1248164"/>
            <a:ext cx="3259118" cy="806807"/>
            <a:chOff x="836" y="1654"/>
            <a:chExt cx="4088" cy="1012"/>
          </a:xfrm>
        </p:grpSpPr>
        <p:sp>
          <p:nvSpPr>
            <p:cNvPr id="8" name="AutoShape 3"/>
            <p:cNvSpPr>
              <a:spLocks noChangeAspect="1" noChangeArrowheads="1" noTextEdit="1"/>
            </p:cNvSpPr>
            <p:nvPr/>
          </p:nvSpPr>
          <p:spPr bwMode="auto">
            <a:xfrm>
              <a:off x="836" y="1654"/>
              <a:ext cx="4088"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5365"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6" y="1654"/>
              <a:ext cx="409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Afbeelding 8"/>
          <p:cNvPicPr>
            <a:picLocks noChangeAspect="1"/>
          </p:cNvPicPr>
          <p:nvPr/>
        </p:nvPicPr>
        <p:blipFill>
          <a:blip r:embed="rId3"/>
          <a:stretch>
            <a:fillRect/>
          </a:stretch>
        </p:blipFill>
        <p:spPr>
          <a:xfrm>
            <a:off x="3725376" y="6701564"/>
            <a:ext cx="1477406" cy="134850"/>
          </a:xfrm>
          <a:prstGeom prst="rect">
            <a:avLst/>
          </a:prstGeom>
        </p:spPr>
      </p:pic>
      <p:grpSp>
        <p:nvGrpSpPr>
          <p:cNvPr id="11" name="Group 8"/>
          <p:cNvGrpSpPr>
            <a:grpSpLocks noChangeAspect="1"/>
          </p:cNvGrpSpPr>
          <p:nvPr/>
        </p:nvGrpSpPr>
        <p:grpSpPr bwMode="auto">
          <a:xfrm>
            <a:off x="678007" y="1052736"/>
            <a:ext cx="3786072" cy="4995472"/>
            <a:chOff x="1537" y="388"/>
            <a:chExt cx="2686" cy="3544"/>
          </a:xfrm>
        </p:grpSpPr>
        <p:sp>
          <p:nvSpPr>
            <p:cNvPr id="12" name="AutoShape 7"/>
            <p:cNvSpPr>
              <a:spLocks noChangeAspect="1" noChangeArrowheads="1" noTextEdit="1"/>
            </p:cNvSpPr>
            <p:nvPr/>
          </p:nvSpPr>
          <p:spPr bwMode="auto">
            <a:xfrm>
              <a:off x="1537" y="388"/>
              <a:ext cx="2686" cy="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5369"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37" y="388"/>
              <a:ext cx="2690" cy="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2"/>
          <p:cNvGrpSpPr>
            <a:grpSpLocks noChangeAspect="1"/>
          </p:cNvGrpSpPr>
          <p:nvPr/>
        </p:nvGrpSpPr>
        <p:grpSpPr bwMode="auto">
          <a:xfrm>
            <a:off x="4578531" y="2420888"/>
            <a:ext cx="3713281" cy="2173828"/>
            <a:chOff x="1522" y="1365"/>
            <a:chExt cx="2716" cy="1590"/>
          </a:xfrm>
        </p:grpSpPr>
        <p:sp>
          <p:nvSpPr>
            <p:cNvPr id="15" name="AutoShape 11"/>
            <p:cNvSpPr>
              <a:spLocks noChangeAspect="1" noChangeArrowheads="1" noTextEdit="1"/>
            </p:cNvSpPr>
            <p:nvPr/>
          </p:nvSpPr>
          <p:spPr bwMode="auto">
            <a:xfrm>
              <a:off x="1522" y="1365"/>
              <a:ext cx="2716" cy="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5373" name="Picture 1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22" y="1365"/>
              <a:ext cx="2720" cy="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hthoek 15"/>
          <p:cNvSpPr/>
          <p:nvPr/>
        </p:nvSpPr>
        <p:spPr>
          <a:xfrm>
            <a:off x="827584" y="1551382"/>
            <a:ext cx="1728192" cy="1661593"/>
          </a:xfrm>
          <a:prstGeom prst="rect">
            <a:avLst/>
          </a:prstGeom>
          <a:solidFill>
            <a:srgbClr val="009B77">
              <a:alpha val="10000"/>
            </a:srgbClr>
          </a:solidFill>
          <a:ln w="38100">
            <a:solidFill>
              <a:srgbClr val="009B77">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hthoek 17"/>
          <p:cNvSpPr/>
          <p:nvPr/>
        </p:nvSpPr>
        <p:spPr>
          <a:xfrm rot="5400000">
            <a:off x="6369507" y="2019581"/>
            <a:ext cx="203826" cy="3384376"/>
          </a:xfrm>
          <a:prstGeom prst="rect">
            <a:avLst/>
          </a:prstGeom>
          <a:solidFill>
            <a:srgbClr val="00B050">
              <a:alpha val="2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97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179512" y="542224"/>
            <a:ext cx="4620148" cy="923449"/>
            <a:chOff x="2249" y="1842"/>
            <a:chExt cx="3182" cy="636"/>
          </a:xfrm>
        </p:grpSpPr>
        <p:sp>
          <p:nvSpPr>
            <p:cNvPr id="6" name="AutoShape 3"/>
            <p:cNvSpPr>
              <a:spLocks noChangeAspect="1" noChangeArrowheads="1" noTextEdit="1"/>
            </p:cNvSpPr>
            <p:nvPr/>
          </p:nvSpPr>
          <p:spPr bwMode="auto">
            <a:xfrm>
              <a:off x="2249" y="1842"/>
              <a:ext cx="318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 y="1842"/>
              <a:ext cx="3186"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4139952" y="6597352"/>
            <a:ext cx="1600200" cy="142875"/>
            <a:chOff x="3168" y="2100"/>
            <a:chExt cx="1344" cy="120"/>
          </a:xfrm>
        </p:grpSpPr>
        <p:sp>
          <p:nvSpPr>
            <p:cNvPr id="9" name="AutoShape 7"/>
            <p:cNvSpPr>
              <a:spLocks noChangeAspect="1" noChangeArrowheads="1" noTextEdit="1"/>
            </p:cNvSpPr>
            <p:nvPr/>
          </p:nvSpPr>
          <p:spPr bwMode="auto">
            <a:xfrm>
              <a:off x="3168" y="2100"/>
              <a:ext cx="134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 y="2100"/>
              <a:ext cx="134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noChangeAspect="1"/>
          </p:cNvGrpSpPr>
          <p:nvPr/>
        </p:nvGrpSpPr>
        <p:grpSpPr bwMode="auto">
          <a:xfrm>
            <a:off x="335782" y="2579370"/>
            <a:ext cx="8356076" cy="1783080"/>
            <a:chOff x="1614" y="1685"/>
            <a:chExt cx="4452" cy="950"/>
          </a:xfrm>
        </p:grpSpPr>
        <p:sp>
          <p:nvSpPr>
            <p:cNvPr id="12" name="AutoShape 11"/>
            <p:cNvSpPr>
              <a:spLocks noChangeAspect="1" noChangeArrowheads="1" noTextEdit="1"/>
            </p:cNvSpPr>
            <p:nvPr/>
          </p:nvSpPr>
          <p:spPr bwMode="auto">
            <a:xfrm>
              <a:off x="1614" y="1685"/>
              <a:ext cx="4452"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718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 y="1685"/>
              <a:ext cx="4456" cy="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hthoek 13"/>
          <p:cNvSpPr/>
          <p:nvPr/>
        </p:nvSpPr>
        <p:spPr>
          <a:xfrm rot="5400000">
            <a:off x="3679340" y="564078"/>
            <a:ext cx="148392" cy="6480720"/>
          </a:xfrm>
          <a:prstGeom prst="rect">
            <a:avLst/>
          </a:prstGeom>
          <a:solidFill>
            <a:srgbClr val="00B050">
              <a:alpha val="2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hthoek 14"/>
          <p:cNvSpPr/>
          <p:nvPr/>
        </p:nvSpPr>
        <p:spPr>
          <a:xfrm rot="5400000">
            <a:off x="3681150" y="406698"/>
            <a:ext cx="137263" cy="6488228"/>
          </a:xfrm>
          <a:prstGeom prst="rect">
            <a:avLst/>
          </a:prstGeom>
          <a:solidFill>
            <a:srgbClr val="FFC000">
              <a:alpha val="2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334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107504" y="552637"/>
            <a:ext cx="5356860" cy="1022459"/>
            <a:chOff x="2022" y="1813"/>
            <a:chExt cx="3636" cy="694"/>
          </a:xfrm>
        </p:grpSpPr>
        <p:sp>
          <p:nvSpPr>
            <p:cNvPr id="6" name="AutoShape 3"/>
            <p:cNvSpPr>
              <a:spLocks noChangeAspect="1" noChangeArrowheads="1" noTextEdit="1"/>
            </p:cNvSpPr>
            <p:nvPr/>
          </p:nvSpPr>
          <p:spPr bwMode="auto">
            <a:xfrm>
              <a:off x="2022" y="1813"/>
              <a:ext cx="3636"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 y="1813"/>
              <a:ext cx="3640"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3995936" y="6597352"/>
            <a:ext cx="1564481" cy="147638"/>
            <a:chOff x="3183" y="2098"/>
            <a:chExt cx="1314" cy="124"/>
          </a:xfrm>
        </p:grpSpPr>
        <p:sp>
          <p:nvSpPr>
            <p:cNvPr id="9" name="AutoShape 7"/>
            <p:cNvSpPr>
              <a:spLocks noChangeAspect="1" noChangeArrowheads="1" noTextEdit="1"/>
            </p:cNvSpPr>
            <p:nvPr/>
          </p:nvSpPr>
          <p:spPr bwMode="auto">
            <a:xfrm>
              <a:off x="3183" y="2098"/>
              <a:ext cx="13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82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 y="2098"/>
              <a:ext cx="131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noChangeAspect="1"/>
          </p:cNvGrpSpPr>
          <p:nvPr/>
        </p:nvGrpSpPr>
        <p:grpSpPr bwMode="auto">
          <a:xfrm>
            <a:off x="474697" y="2162103"/>
            <a:ext cx="7869203" cy="2510838"/>
            <a:chOff x="1643" y="1459"/>
            <a:chExt cx="4394" cy="1402"/>
          </a:xfrm>
        </p:grpSpPr>
        <p:sp>
          <p:nvSpPr>
            <p:cNvPr id="12" name="AutoShape 11"/>
            <p:cNvSpPr>
              <a:spLocks noChangeAspect="1" noChangeArrowheads="1" noTextEdit="1"/>
            </p:cNvSpPr>
            <p:nvPr/>
          </p:nvSpPr>
          <p:spPr bwMode="auto">
            <a:xfrm>
              <a:off x="1643" y="1459"/>
              <a:ext cx="4394" cy="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820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 y="1459"/>
              <a:ext cx="4398"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hthoek 12"/>
          <p:cNvSpPr/>
          <p:nvPr/>
        </p:nvSpPr>
        <p:spPr>
          <a:xfrm rot="5400000">
            <a:off x="3768932" y="-51572"/>
            <a:ext cx="148392" cy="6480720"/>
          </a:xfrm>
          <a:prstGeom prst="rect">
            <a:avLst/>
          </a:prstGeom>
          <a:solidFill>
            <a:srgbClr val="00B050">
              <a:alpha val="2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hthoek 13"/>
          <p:cNvSpPr/>
          <p:nvPr/>
        </p:nvSpPr>
        <p:spPr>
          <a:xfrm rot="5400000">
            <a:off x="3796642" y="675250"/>
            <a:ext cx="148392" cy="6480720"/>
          </a:xfrm>
          <a:prstGeom prst="rect">
            <a:avLst/>
          </a:prstGeom>
          <a:solidFill>
            <a:srgbClr val="FF0000">
              <a:alpha val="2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418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1"/>
          <p:cNvSpPr>
            <a:spLocks noChangeAspect="1" noChangeArrowheads="1" noTextEdit="1"/>
          </p:cNvSpPr>
          <p:nvPr/>
        </p:nvSpPr>
        <p:spPr bwMode="auto">
          <a:xfrm>
            <a:off x="2358858" y="1844824"/>
            <a:ext cx="4892568" cy="47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4" name="Group 4"/>
          <p:cNvGrpSpPr>
            <a:grpSpLocks noChangeAspect="1"/>
          </p:cNvGrpSpPr>
          <p:nvPr/>
        </p:nvGrpSpPr>
        <p:grpSpPr bwMode="auto">
          <a:xfrm>
            <a:off x="13910" y="548680"/>
            <a:ext cx="5459139" cy="1199019"/>
            <a:chOff x="303" y="1594"/>
            <a:chExt cx="5154" cy="1132"/>
          </a:xfrm>
        </p:grpSpPr>
        <p:sp>
          <p:nvSpPr>
            <p:cNvPr id="5" name="AutoShape 3"/>
            <p:cNvSpPr>
              <a:spLocks noChangeAspect="1" noChangeArrowheads="1" noTextEdit="1"/>
            </p:cNvSpPr>
            <p:nvPr/>
          </p:nvSpPr>
          <p:spPr bwMode="auto">
            <a:xfrm>
              <a:off x="303" y="1594"/>
              <a:ext cx="5154" cy="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 y="1594"/>
              <a:ext cx="5158"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8"/>
          <p:cNvGrpSpPr>
            <a:grpSpLocks noChangeAspect="1"/>
          </p:cNvGrpSpPr>
          <p:nvPr/>
        </p:nvGrpSpPr>
        <p:grpSpPr bwMode="auto">
          <a:xfrm>
            <a:off x="3333529" y="6668397"/>
            <a:ext cx="2943225" cy="184150"/>
            <a:chOff x="1953" y="2102"/>
            <a:chExt cx="1854" cy="116"/>
          </a:xfrm>
        </p:grpSpPr>
        <p:sp>
          <p:nvSpPr>
            <p:cNvPr id="8" name="AutoShape 7"/>
            <p:cNvSpPr>
              <a:spLocks noChangeAspect="1" noChangeArrowheads="1" noTextEdit="1"/>
            </p:cNvSpPr>
            <p:nvPr/>
          </p:nvSpPr>
          <p:spPr bwMode="auto">
            <a:xfrm>
              <a:off x="1953" y="2102"/>
              <a:ext cx="18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 y="2102"/>
              <a:ext cx="185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2"/>
          <p:cNvGrpSpPr>
            <a:grpSpLocks noChangeAspect="1"/>
          </p:cNvGrpSpPr>
          <p:nvPr/>
        </p:nvGrpSpPr>
        <p:grpSpPr bwMode="auto">
          <a:xfrm>
            <a:off x="2123728" y="2851268"/>
            <a:ext cx="4775200" cy="596900"/>
            <a:chOff x="1376" y="1972"/>
            <a:chExt cx="3008" cy="376"/>
          </a:xfrm>
        </p:grpSpPr>
        <p:sp>
          <p:nvSpPr>
            <p:cNvPr id="11" name="AutoShape 11"/>
            <p:cNvSpPr>
              <a:spLocks noChangeAspect="1" noChangeArrowheads="1" noTextEdit="1"/>
            </p:cNvSpPr>
            <p:nvPr/>
          </p:nvSpPr>
          <p:spPr bwMode="auto">
            <a:xfrm>
              <a:off x="1376" y="1972"/>
              <a:ext cx="300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18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 y="1972"/>
              <a:ext cx="301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6"/>
          <p:cNvGrpSpPr>
            <a:grpSpLocks noChangeAspect="1"/>
          </p:cNvGrpSpPr>
          <p:nvPr/>
        </p:nvGrpSpPr>
        <p:grpSpPr bwMode="auto">
          <a:xfrm>
            <a:off x="4301392" y="4149080"/>
            <a:ext cx="787400" cy="1543050"/>
            <a:chOff x="2632" y="1674"/>
            <a:chExt cx="496" cy="972"/>
          </a:xfrm>
        </p:grpSpPr>
        <p:sp>
          <p:nvSpPr>
            <p:cNvPr id="14" name="AutoShape 15"/>
            <p:cNvSpPr>
              <a:spLocks noChangeAspect="1" noChangeArrowheads="1" noTextEdit="1"/>
            </p:cNvSpPr>
            <p:nvPr/>
          </p:nvSpPr>
          <p:spPr bwMode="auto">
            <a:xfrm>
              <a:off x="2632" y="1674"/>
              <a:ext cx="496"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18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2" y="1674"/>
              <a:ext cx="500"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0"/>
          <p:cNvGrpSpPr>
            <a:grpSpLocks noChangeAspect="1"/>
          </p:cNvGrpSpPr>
          <p:nvPr/>
        </p:nvGrpSpPr>
        <p:grpSpPr bwMode="auto">
          <a:xfrm>
            <a:off x="2713892" y="3455626"/>
            <a:ext cx="3962400" cy="527050"/>
            <a:chOff x="1632" y="1994"/>
            <a:chExt cx="2496" cy="332"/>
          </a:xfrm>
        </p:grpSpPr>
        <p:sp>
          <p:nvSpPr>
            <p:cNvPr id="30" name="AutoShape 19"/>
            <p:cNvSpPr>
              <a:spLocks noChangeAspect="1" noChangeArrowheads="1" noTextEdit="1"/>
            </p:cNvSpPr>
            <p:nvPr/>
          </p:nvSpPr>
          <p:spPr bwMode="auto">
            <a:xfrm>
              <a:off x="1632" y="1994"/>
              <a:ext cx="249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189"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 y="1994"/>
              <a:ext cx="250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68" name="Group 24"/>
          <p:cNvGrpSpPr>
            <a:grpSpLocks noChangeAspect="1"/>
          </p:cNvGrpSpPr>
          <p:nvPr/>
        </p:nvGrpSpPr>
        <p:grpSpPr bwMode="auto">
          <a:xfrm>
            <a:off x="2218384" y="1781427"/>
            <a:ext cx="4490081" cy="4735306"/>
            <a:chOff x="2041" y="1188"/>
            <a:chExt cx="1678" cy="1944"/>
          </a:xfrm>
        </p:grpSpPr>
        <p:sp>
          <p:nvSpPr>
            <p:cNvPr id="7169" name="AutoShape 23"/>
            <p:cNvSpPr>
              <a:spLocks noChangeAspect="1" noChangeArrowheads="1" noTextEdit="1"/>
            </p:cNvSpPr>
            <p:nvPr/>
          </p:nvSpPr>
          <p:spPr bwMode="auto">
            <a:xfrm>
              <a:off x="2041" y="1188"/>
              <a:ext cx="1678" cy="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193"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1" y="1188"/>
              <a:ext cx="1682" cy="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4124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8"/>
                                        </p:tgtEl>
                                        <p:attrNameLst>
                                          <p:attrName>style.visibility</p:attrName>
                                        </p:attrNameLst>
                                      </p:cBhvr>
                                      <p:to>
                                        <p:strVal val="visible"/>
                                      </p:to>
                                    </p:set>
                                    <p:animEffect transition="in" filter="fade">
                                      <p:cBhvr>
                                        <p:cTn id="7"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283796" y="738484"/>
            <a:ext cx="3857625" cy="821531"/>
            <a:chOff x="1260" y="1815"/>
            <a:chExt cx="3240" cy="690"/>
          </a:xfrm>
        </p:grpSpPr>
        <p:sp>
          <p:nvSpPr>
            <p:cNvPr id="8" name="AutoShape 3"/>
            <p:cNvSpPr>
              <a:spLocks noChangeAspect="1" noChangeArrowheads="1" noTextEdit="1"/>
            </p:cNvSpPr>
            <p:nvPr/>
          </p:nvSpPr>
          <p:spPr bwMode="auto">
            <a:xfrm>
              <a:off x="1260" y="1815"/>
              <a:ext cx="3240"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0245"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60" y="1815"/>
              <a:ext cx="3244"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8"/>
          <p:cNvGrpSpPr>
            <a:grpSpLocks noChangeAspect="1"/>
          </p:cNvGrpSpPr>
          <p:nvPr/>
        </p:nvGrpSpPr>
        <p:grpSpPr bwMode="auto">
          <a:xfrm>
            <a:off x="3308820" y="6650104"/>
            <a:ext cx="2085975" cy="116681"/>
            <a:chOff x="2004" y="2111"/>
            <a:chExt cx="1752" cy="98"/>
          </a:xfrm>
        </p:grpSpPr>
        <p:sp>
          <p:nvSpPr>
            <p:cNvPr id="14" name="AutoShape 7"/>
            <p:cNvSpPr>
              <a:spLocks noChangeAspect="1" noChangeArrowheads="1" noTextEdit="1"/>
            </p:cNvSpPr>
            <p:nvPr/>
          </p:nvSpPr>
          <p:spPr bwMode="auto">
            <a:xfrm>
              <a:off x="2004" y="2111"/>
              <a:ext cx="175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0249"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04" y="2111"/>
              <a:ext cx="175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2"/>
          <p:cNvGrpSpPr>
            <a:grpSpLocks noChangeAspect="1"/>
          </p:cNvGrpSpPr>
          <p:nvPr/>
        </p:nvGrpSpPr>
        <p:grpSpPr bwMode="auto">
          <a:xfrm>
            <a:off x="827584" y="2384628"/>
            <a:ext cx="7048448" cy="2628292"/>
            <a:chOff x="807" y="1387"/>
            <a:chExt cx="4146" cy="1546"/>
          </a:xfrm>
        </p:grpSpPr>
        <p:sp>
          <p:nvSpPr>
            <p:cNvPr id="17" name="AutoShape 11"/>
            <p:cNvSpPr>
              <a:spLocks noChangeAspect="1" noChangeArrowheads="1" noTextEdit="1"/>
            </p:cNvSpPr>
            <p:nvPr/>
          </p:nvSpPr>
          <p:spPr bwMode="auto">
            <a:xfrm>
              <a:off x="807" y="1387"/>
              <a:ext cx="4146" cy="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10253" name="Picture 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7" y="1387"/>
              <a:ext cx="4150" cy="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2293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107504" y="553761"/>
            <a:ext cx="3659521" cy="1513721"/>
            <a:chOff x="1311" y="1511"/>
            <a:chExt cx="3138" cy="1298"/>
          </a:xfrm>
        </p:grpSpPr>
        <p:sp>
          <p:nvSpPr>
            <p:cNvPr id="7" name="AutoShape 3"/>
            <p:cNvSpPr>
              <a:spLocks noChangeAspect="1" noChangeArrowheads="1" noTextEdit="1"/>
            </p:cNvSpPr>
            <p:nvPr/>
          </p:nvSpPr>
          <p:spPr bwMode="auto">
            <a:xfrm>
              <a:off x="1311" y="1511"/>
              <a:ext cx="3138" cy="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4101"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11" y="1511"/>
              <a:ext cx="3142"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hthoek 13"/>
          <p:cNvSpPr/>
          <p:nvPr/>
        </p:nvSpPr>
        <p:spPr>
          <a:xfrm>
            <a:off x="2573778" y="3106303"/>
            <a:ext cx="3834426" cy="3000821"/>
          </a:xfrm>
          <a:prstGeom prst="rect">
            <a:avLst/>
          </a:prstGeom>
        </p:spPr>
        <p:txBody>
          <a:bodyPr wrap="square">
            <a:spAutoFit/>
          </a:bodyPr>
          <a:lstStyle/>
          <a:p>
            <a:pPr algn="ctr"/>
            <a:r>
              <a:rPr lang="en-GB" dirty="0" smtClean="0"/>
              <a:t>‘General </a:t>
            </a:r>
            <a:r>
              <a:rPr lang="en-GB" dirty="0"/>
              <a:t>recommendations for training</a:t>
            </a:r>
          </a:p>
          <a:p>
            <a:pPr algn="ctr"/>
            <a:r>
              <a:rPr lang="en-GB" dirty="0"/>
              <a:t>regimens include using </a:t>
            </a:r>
            <a:r>
              <a:rPr lang="en-GB" b="1" dirty="0" smtClean="0"/>
              <a:t>30–70</a:t>
            </a:r>
            <a:r>
              <a:rPr lang="en-GB" b="1" dirty="0"/>
              <a:t>%</a:t>
            </a:r>
            <a:r>
              <a:rPr lang="en-GB" dirty="0"/>
              <a:t> of the </a:t>
            </a:r>
            <a:r>
              <a:rPr lang="en-GB" dirty="0" smtClean="0"/>
              <a:t>1-repetition maximum </a:t>
            </a:r>
            <a:r>
              <a:rPr lang="en-GB" dirty="0"/>
              <a:t>for the upper body and </a:t>
            </a:r>
            <a:r>
              <a:rPr lang="en-GB" b="1" dirty="0" smtClean="0"/>
              <a:t>40–80</a:t>
            </a:r>
            <a:r>
              <a:rPr lang="en-GB" b="1" dirty="0"/>
              <a:t>%</a:t>
            </a:r>
            <a:r>
              <a:rPr lang="en-GB" dirty="0"/>
              <a:t> of the </a:t>
            </a:r>
            <a:r>
              <a:rPr lang="en-GB" dirty="0" smtClean="0"/>
              <a:t>1-repetition maximum </a:t>
            </a:r>
            <a:r>
              <a:rPr lang="en-GB" dirty="0"/>
              <a:t>for lower body exercises, with 12 to 15 </a:t>
            </a:r>
            <a:r>
              <a:rPr lang="en-GB" dirty="0" smtClean="0"/>
              <a:t>repetitions in </a:t>
            </a:r>
            <a:r>
              <a:rPr lang="en-GB" dirty="0"/>
              <a:t>1 set repeated two to three times weekly</a:t>
            </a:r>
            <a:r>
              <a:rPr lang="en-GB" dirty="0" smtClean="0"/>
              <a:t>.’</a:t>
            </a:r>
          </a:p>
          <a:p>
            <a:pPr algn="ctr"/>
            <a:endParaRPr lang="nl-BE" dirty="0"/>
          </a:p>
          <a:p>
            <a:pPr algn="ctr"/>
            <a:r>
              <a:rPr lang="nl-BE" sz="900" dirty="0" err="1"/>
              <a:t>Ambrosetti</a:t>
            </a:r>
            <a:r>
              <a:rPr lang="nl-BE" sz="900" dirty="0"/>
              <a:t> M, et al. </a:t>
            </a:r>
            <a:r>
              <a:rPr lang="nl-BE" sz="900" dirty="0" err="1"/>
              <a:t>Eur</a:t>
            </a:r>
            <a:r>
              <a:rPr lang="nl-BE" sz="900" dirty="0"/>
              <a:t> J </a:t>
            </a:r>
            <a:r>
              <a:rPr lang="nl-BE" sz="900" dirty="0" err="1"/>
              <a:t>Prev</a:t>
            </a:r>
            <a:r>
              <a:rPr lang="nl-BE" sz="900" dirty="0"/>
              <a:t> </a:t>
            </a:r>
            <a:r>
              <a:rPr lang="nl-BE" sz="900" dirty="0" err="1"/>
              <a:t>Cardiol</a:t>
            </a:r>
            <a:r>
              <a:rPr lang="nl-BE" sz="900" dirty="0"/>
              <a:t> 2020 </a:t>
            </a:r>
            <a:endParaRPr lang="en-GB" sz="900" dirty="0"/>
          </a:p>
        </p:txBody>
      </p:sp>
      <p:grpSp>
        <p:nvGrpSpPr>
          <p:cNvPr id="12" name="Group 12"/>
          <p:cNvGrpSpPr>
            <a:grpSpLocks noChangeAspect="1"/>
          </p:cNvGrpSpPr>
          <p:nvPr/>
        </p:nvGrpSpPr>
        <p:grpSpPr bwMode="auto">
          <a:xfrm>
            <a:off x="1363389" y="1924434"/>
            <a:ext cx="6255203" cy="4208045"/>
            <a:chOff x="1340" y="1124"/>
            <a:chExt cx="3080" cy="2072"/>
          </a:xfrm>
        </p:grpSpPr>
        <p:sp>
          <p:nvSpPr>
            <p:cNvPr id="13" name="AutoShape 11"/>
            <p:cNvSpPr>
              <a:spLocks noChangeAspect="1" noChangeArrowheads="1" noTextEdit="1"/>
            </p:cNvSpPr>
            <p:nvPr/>
          </p:nvSpPr>
          <p:spPr bwMode="auto">
            <a:xfrm>
              <a:off x="1340" y="1124"/>
              <a:ext cx="3080" cy="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pic>
          <p:nvPicPr>
            <p:cNvPr id="4109"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40" y="1124"/>
              <a:ext cx="3084" cy="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kstvak 2"/>
          <p:cNvSpPr txBox="1"/>
          <p:nvPr/>
        </p:nvSpPr>
        <p:spPr>
          <a:xfrm>
            <a:off x="3462503" y="6627168"/>
            <a:ext cx="2056973" cy="230832"/>
          </a:xfrm>
          <a:prstGeom prst="rect">
            <a:avLst/>
          </a:prstGeom>
          <a:noFill/>
        </p:spPr>
        <p:txBody>
          <a:bodyPr wrap="none" rtlCol="0">
            <a:spAutoFit/>
          </a:bodyPr>
          <a:lstStyle/>
          <a:p>
            <a:r>
              <a:rPr lang="nl-BE" sz="900" dirty="0" err="1"/>
              <a:t>Eur</a:t>
            </a:r>
            <a:r>
              <a:rPr lang="nl-BE" sz="900" dirty="0"/>
              <a:t> J </a:t>
            </a:r>
            <a:r>
              <a:rPr lang="nl-BE" sz="900" dirty="0" err="1"/>
              <a:t>Prev</a:t>
            </a:r>
            <a:r>
              <a:rPr lang="nl-BE" sz="900" dirty="0"/>
              <a:t> </a:t>
            </a:r>
            <a:r>
              <a:rPr lang="nl-BE" sz="900" dirty="0" err="1"/>
              <a:t>Cardiol</a:t>
            </a:r>
            <a:r>
              <a:rPr lang="nl-BE" sz="900" dirty="0"/>
              <a:t> 2019; 26:1483-92</a:t>
            </a:r>
            <a:endParaRPr lang="en-GB" sz="900" dirty="0"/>
          </a:p>
        </p:txBody>
      </p:sp>
    </p:spTree>
    <p:extLst>
      <p:ext uri="{BB962C8B-B14F-4D97-AF65-F5344CB8AC3E}">
        <p14:creationId xmlns:p14="http://schemas.microsoft.com/office/powerpoint/2010/main" val="70025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27992" y="539310"/>
            <a:ext cx="3846562" cy="1258523"/>
            <a:chOff x="1092" y="1575"/>
            <a:chExt cx="3576" cy="1170"/>
          </a:xfrm>
        </p:grpSpPr>
        <p:sp>
          <p:nvSpPr>
            <p:cNvPr id="6" name="AutoShape 3"/>
            <p:cNvSpPr>
              <a:spLocks noChangeAspect="1" noChangeArrowheads="1" noTextEdit="1"/>
            </p:cNvSpPr>
            <p:nvPr/>
          </p:nvSpPr>
          <p:spPr bwMode="auto">
            <a:xfrm>
              <a:off x="1092" y="1575"/>
              <a:ext cx="3576"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2293"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92" y="1575"/>
              <a:ext cx="3580" cy="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3874554" y="6453336"/>
            <a:ext cx="1368425" cy="295275"/>
            <a:chOff x="2449" y="2067"/>
            <a:chExt cx="862" cy="186"/>
          </a:xfrm>
        </p:grpSpPr>
        <p:sp>
          <p:nvSpPr>
            <p:cNvPr id="9" name="AutoShape 7"/>
            <p:cNvSpPr>
              <a:spLocks noChangeAspect="1" noChangeArrowheads="1" noTextEdit="1"/>
            </p:cNvSpPr>
            <p:nvPr/>
          </p:nvSpPr>
          <p:spPr bwMode="auto">
            <a:xfrm>
              <a:off x="2449" y="2067"/>
              <a:ext cx="86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2297"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49" y="2067"/>
              <a:ext cx="86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noChangeAspect="1"/>
          </p:cNvGrpSpPr>
          <p:nvPr/>
        </p:nvGrpSpPr>
        <p:grpSpPr bwMode="auto">
          <a:xfrm>
            <a:off x="4932040" y="687943"/>
            <a:ext cx="3542315" cy="5003666"/>
            <a:chOff x="1668" y="448"/>
            <a:chExt cx="2424" cy="3424"/>
          </a:xfrm>
        </p:grpSpPr>
        <p:sp>
          <p:nvSpPr>
            <p:cNvPr id="12" name="AutoShape 11"/>
            <p:cNvSpPr>
              <a:spLocks noChangeAspect="1" noChangeArrowheads="1" noTextEdit="1"/>
            </p:cNvSpPr>
            <p:nvPr/>
          </p:nvSpPr>
          <p:spPr bwMode="auto">
            <a:xfrm>
              <a:off x="1668" y="448"/>
              <a:ext cx="2424" cy="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2301" name="Picture 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68" y="448"/>
              <a:ext cx="2428" cy="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6"/>
          <p:cNvGrpSpPr>
            <a:grpSpLocks noChangeAspect="1"/>
          </p:cNvGrpSpPr>
          <p:nvPr/>
        </p:nvGrpSpPr>
        <p:grpSpPr bwMode="auto">
          <a:xfrm>
            <a:off x="611560" y="1779250"/>
            <a:ext cx="3848100" cy="2616200"/>
            <a:chOff x="1668" y="1336"/>
            <a:chExt cx="2424" cy="1648"/>
          </a:xfrm>
        </p:grpSpPr>
        <p:sp>
          <p:nvSpPr>
            <p:cNvPr id="15" name="AutoShape 15"/>
            <p:cNvSpPr>
              <a:spLocks noChangeAspect="1" noChangeArrowheads="1" noTextEdit="1"/>
            </p:cNvSpPr>
            <p:nvPr/>
          </p:nvSpPr>
          <p:spPr bwMode="auto">
            <a:xfrm>
              <a:off x="1668" y="1336"/>
              <a:ext cx="2424" cy="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2305" name="Picture 1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68" y="1336"/>
              <a:ext cx="2428" cy="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0"/>
          <p:cNvGrpSpPr>
            <a:grpSpLocks noChangeAspect="1"/>
          </p:cNvGrpSpPr>
          <p:nvPr/>
        </p:nvGrpSpPr>
        <p:grpSpPr bwMode="auto">
          <a:xfrm>
            <a:off x="643310" y="4729584"/>
            <a:ext cx="3822700" cy="962025"/>
            <a:chOff x="1676" y="1857"/>
            <a:chExt cx="2408" cy="606"/>
          </a:xfrm>
        </p:grpSpPr>
        <p:sp>
          <p:nvSpPr>
            <p:cNvPr id="18" name="AutoShape 19"/>
            <p:cNvSpPr>
              <a:spLocks noChangeAspect="1" noChangeArrowheads="1" noTextEdit="1"/>
            </p:cNvSpPr>
            <p:nvPr/>
          </p:nvSpPr>
          <p:spPr bwMode="auto">
            <a:xfrm>
              <a:off x="1676" y="1857"/>
              <a:ext cx="2408"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2309" name="Picture 2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76" y="1857"/>
              <a:ext cx="2412"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68885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kstvak 2"/>
          <p:cNvSpPr txBox="1">
            <a:spLocks noChangeArrowheads="1"/>
          </p:cNvSpPr>
          <p:nvPr/>
        </p:nvSpPr>
        <p:spPr bwMode="auto">
          <a:xfrm>
            <a:off x="539552" y="879343"/>
            <a:ext cx="6733406" cy="271462"/>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Consider the patient’s phenotype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Text Box 65"/>
          <p:cNvSpPr txBox="1">
            <a:spLocks noChangeArrowheads="1"/>
          </p:cNvSpPr>
          <p:nvPr/>
        </p:nvSpPr>
        <p:spPr bwMode="auto">
          <a:xfrm>
            <a:off x="1804262" y="1420673"/>
            <a:ext cx="1971675" cy="98150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Assess cardiovascular risk</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°Fat mass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°Blood pressure</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°Blood lipid profile</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°Glycemic control</a:t>
            </a:r>
            <a:endParaRPr kumimoji="0" lang="en-US" altLang="en-US" sz="600" b="0" i="0" u="none" strike="noStrike" cap="none" normalizeH="0" baseline="0" dirty="0" smtClean="0">
              <a:ln>
                <a:noFill/>
              </a:ln>
              <a:solidFill>
                <a:schemeClr val="tx1"/>
              </a:solidFill>
              <a:effectLst/>
            </a:endParaRPr>
          </a:p>
        </p:txBody>
      </p:sp>
      <p:sp>
        <p:nvSpPr>
          <p:cNvPr id="39" name="Text Box 66"/>
          <p:cNvSpPr txBox="1">
            <a:spLocks noChangeArrowheads="1"/>
          </p:cNvSpPr>
          <p:nvPr/>
        </p:nvSpPr>
        <p:spPr bwMode="auto">
          <a:xfrm>
            <a:off x="4363088" y="1226546"/>
            <a:ext cx="1971675" cy="1314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Register co-morbidities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°Respiratory, neurologic, orthopedic diseases or symptoms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°Previous cancer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°Frailty</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i="1" dirty="0" smtClean="0">
                <a:latin typeface="Calibri" panose="020F0502020204030204" pitchFamily="34" charset="0"/>
                <a:cs typeface="Times New Roman" panose="02020603050405020304" pitchFamily="18" charset="0"/>
              </a:rPr>
              <a:t>Sarcopenia</a:t>
            </a:r>
            <a:endParaRPr lang="en-US" altLang="en-US" dirty="0">
              <a:latin typeface="Arial" panose="020B0604020202020204" pitchFamily="34" charset="0"/>
            </a:endParaRPr>
          </a:p>
        </p:txBody>
      </p:sp>
      <p:sp>
        <p:nvSpPr>
          <p:cNvPr id="40" name="Pijl-omlaag 3"/>
          <p:cNvSpPr>
            <a:spLocks noChangeArrowheads="1"/>
          </p:cNvSpPr>
          <p:nvPr/>
        </p:nvSpPr>
        <p:spPr bwMode="auto">
          <a:xfrm>
            <a:off x="167192" y="1230498"/>
            <a:ext cx="1500313" cy="1276805"/>
          </a:xfrm>
          <a:prstGeom prst="downArrow">
            <a:avLst>
              <a:gd name="adj1" fmla="val 50000"/>
              <a:gd name="adj2" fmla="val 50004"/>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en-US" sz="1000" b="1" i="0" u="none" strike="noStrike" cap="none" normalizeH="0" baseline="0" dirty="0" err="1"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Optimise</a:t>
            </a:r>
            <a:r>
              <a:rPr kumimoji="0" lang="nl-BE" altLang="en-US" sz="1000" b="1"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BE" altLang="en-US" sz="1000" b="1" i="0" u="none" strike="noStrike" cap="none" normalizeH="0" baseline="0" dirty="0" err="1"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exercise</a:t>
            </a:r>
            <a:r>
              <a:rPr kumimoji="0" lang="nl-BE" altLang="en-US" sz="1000" b="1"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BE" altLang="en-US" sz="1000" b="1" i="0" u="none" strike="noStrike" cap="none" normalizeH="0" baseline="0" dirty="0" err="1"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modalities</a:t>
            </a:r>
            <a:endParaRPr kumimoji="0" lang="nl-BE" altLang="en-US" sz="1800" b="0" i="0" u="none" strike="noStrike" cap="none" normalizeH="0" baseline="0" dirty="0" smtClean="0">
              <a:ln>
                <a:noFill/>
              </a:ln>
              <a:solidFill>
                <a:schemeClr val="bg1"/>
              </a:solidFill>
              <a:effectLst/>
              <a:latin typeface="Arial" panose="020B0604020202020204" pitchFamily="34" charset="0"/>
            </a:endParaRPr>
          </a:p>
        </p:txBody>
      </p:sp>
      <p:sp>
        <p:nvSpPr>
          <p:cNvPr id="41" name="Text Box 64"/>
          <p:cNvSpPr txBox="1">
            <a:spLocks noChangeArrowheads="1"/>
          </p:cNvSpPr>
          <p:nvPr/>
        </p:nvSpPr>
        <p:spPr bwMode="auto">
          <a:xfrm>
            <a:off x="539552" y="2580555"/>
            <a:ext cx="6733406" cy="271463"/>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Consider the patient’s functional status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Text Box 61"/>
          <p:cNvSpPr txBox="1">
            <a:spLocks noChangeArrowheads="1"/>
          </p:cNvSpPr>
          <p:nvPr/>
        </p:nvSpPr>
        <p:spPr bwMode="auto">
          <a:xfrm>
            <a:off x="1672530" y="3059981"/>
            <a:ext cx="1971675" cy="3143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Endurance capacity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Text Box 62"/>
          <p:cNvSpPr txBox="1">
            <a:spLocks noChangeArrowheads="1"/>
          </p:cNvSpPr>
          <p:nvPr/>
        </p:nvSpPr>
        <p:spPr bwMode="auto">
          <a:xfrm>
            <a:off x="4363088" y="3056662"/>
            <a:ext cx="1971675" cy="3143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Muscle strength</a:t>
            </a:r>
            <a:endParaRPr kumimoji="0" lang="nl-BE"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Pijl-omlaag 8"/>
          <p:cNvSpPr>
            <a:spLocks noChangeArrowheads="1"/>
          </p:cNvSpPr>
          <p:nvPr/>
        </p:nvSpPr>
        <p:spPr bwMode="auto">
          <a:xfrm>
            <a:off x="186532" y="2925270"/>
            <a:ext cx="1480973" cy="1267414"/>
          </a:xfrm>
          <a:prstGeom prst="downArrow">
            <a:avLst>
              <a:gd name="adj1" fmla="val 50000"/>
              <a:gd name="adj2" fmla="val 50004"/>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en-US" sz="1000" b="1" i="0" u="none" strike="noStrike" cap="none" normalizeH="0" baseline="0" dirty="0" err="1"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Optimise</a:t>
            </a:r>
            <a:r>
              <a:rPr kumimoji="0" lang="nl-BE" altLang="en-US" sz="10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BE" altLang="en-US" sz="1000" b="1" i="0" u="none" strike="noStrike" cap="none" normalizeH="0" baseline="0" dirty="0" err="1"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exercise</a:t>
            </a:r>
            <a:r>
              <a:rPr kumimoji="0" lang="nl-BE" altLang="en-US" sz="10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BE" altLang="en-US" sz="1000" b="1" i="0" u="none" strike="noStrike" cap="none" normalizeH="0" baseline="0" dirty="0" err="1"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modalities</a:t>
            </a:r>
            <a:endParaRPr kumimoji="0" lang="nl-BE"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5" name="Text Box 58"/>
          <p:cNvSpPr txBox="1">
            <a:spLocks noChangeArrowheads="1"/>
          </p:cNvSpPr>
          <p:nvPr/>
        </p:nvSpPr>
        <p:spPr bwMode="auto">
          <a:xfrm>
            <a:off x="573056" y="4247407"/>
            <a:ext cx="6744527" cy="271463"/>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Consider the patient’s perspective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Text Box 55"/>
          <p:cNvSpPr txBox="1">
            <a:spLocks noChangeArrowheads="1"/>
          </p:cNvSpPr>
          <p:nvPr/>
        </p:nvSpPr>
        <p:spPr bwMode="auto">
          <a:xfrm>
            <a:off x="1797088" y="4833159"/>
            <a:ext cx="1971675" cy="3143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Preferences/dislikes</a:t>
            </a:r>
            <a:endParaRPr kumimoji="0" lang="nl-BE"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Text Box 56"/>
          <p:cNvSpPr txBox="1">
            <a:spLocks noChangeArrowheads="1"/>
          </p:cNvSpPr>
          <p:nvPr/>
        </p:nvSpPr>
        <p:spPr bwMode="auto">
          <a:xfrm>
            <a:off x="5151820" y="4834225"/>
            <a:ext cx="1971675" cy="3143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Barriers</a:t>
            </a:r>
            <a:endParaRPr kumimoji="0" lang="nl-BE" altLang="en-US" sz="1800" b="0" i="0" u="none" strike="noStrike" cap="none" normalizeH="0" baseline="0" smtClean="0">
              <a:ln>
                <a:noFill/>
              </a:ln>
              <a:solidFill>
                <a:schemeClr val="tx1"/>
              </a:solidFill>
              <a:effectLst/>
              <a:latin typeface="Arial" panose="020B0604020202020204" pitchFamily="34" charset="0"/>
            </a:endParaRPr>
          </a:p>
        </p:txBody>
      </p:sp>
      <p:sp>
        <p:nvSpPr>
          <p:cNvPr id="48" name="Text Box 54"/>
          <p:cNvSpPr txBox="1">
            <a:spLocks noChangeArrowheads="1"/>
          </p:cNvSpPr>
          <p:nvPr/>
        </p:nvSpPr>
        <p:spPr bwMode="auto">
          <a:xfrm>
            <a:off x="1788539" y="5294385"/>
            <a:ext cx="1971675" cy="3143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Personal goals</a:t>
            </a:r>
            <a:endParaRPr kumimoji="0" lang="nl-BE"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Text Box 59"/>
          <p:cNvSpPr txBox="1">
            <a:spLocks noChangeArrowheads="1"/>
          </p:cNvSpPr>
          <p:nvPr/>
        </p:nvSpPr>
        <p:spPr bwMode="auto">
          <a:xfrm>
            <a:off x="2572134" y="3549942"/>
            <a:ext cx="2746370" cy="590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latin typeface="Calibri" panose="020F0502020204030204" pitchFamily="34" charset="0"/>
                <a:ea typeface="Calibri" panose="020F0502020204030204" pitchFamily="34" charset="0"/>
                <a:cs typeface="Times New Roman" panose="02020603050405020304" pitchFamily="18" charset="0"/>
              </a:rPr>
              <a:t>H</a:t>
            </a: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eart failure: cardiac function</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latin typeface="Calibri" panose="020F0502020204030204" pitchFamily="34" charset="0"/>
                <a:ea typeface="Calibri" panose="020F0502020204030204" pitchFamily="34" charset="0"/>
                <a:cs typeface="Times New Roman" panose="02020603050405020304" pitchFamily="18" charset="0"/>
              </a:rPr>
              <a:t>R</a:t>
            </a: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espiratory disease: pulmonary function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1" name="Text Box 51"/>
          <p:cNvSpPr txBox="1">
            <a:spLocks noChangeArrowheads="1"/>
          </p:cNvSpPr>
          <p:nvPr/>
        </p:nvSpPr>
        <p:spPr bwMode="auto">
          <a:xfrm>
            <a:off x="573056" y="5946507"/>
            <a:ext cx="6711023" cy="271462"/>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Finalise the exercise prescription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Text Box 53"/>
          <p:cNvSpPr txBox="1">
            <a:spLocks noChangeArrowheads="1"/>
          </p:cNvSpPr>
          <p:nvPr/>
        </p:nvSpPr>
        <p:spPr bwMode="auto">
          <a:xfrm>
            <a:off x="5162165" y="5294386"/>
            <a:ext cx="1971675" cy="3143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Current PA, history of PA</a:t>
            </a:r>
            <a:endParaRPr kumimoji="0" lang="nl-BE" altLang="en-US" sz="1800" b="0" i="0" u="none" strike="noStrike" cap="none" normalizeH="0" baseline="0" smtClean="0">
              <a:ln>
                <a:noFill/>
              </a:ln>
              <a:solidFill>
                <a:schemeClr val="tx1"/>
              </a:solidFill>
              <a:effectLst/>
              <a:latin typeface="Arial" panose="020B0604020202020204" pitchFamily="34" charset="0"/>
            </a:endParaRPr>
          </a:p>
        </p:txBody>
      </p:sp>
      <p:cxnSp>
        <p:nvCxnSpPr>
          <p:cNvPr id="54" name="Rechte verbindingslijn 53"/>
          <p:cNvCxnSpPr/>
          <p:nvPr/>
        </p:nvCxnSpPr>
        <p:spPr>
          <a:xfrm>
            <a:off x="7972728" y="9539520"/>
            <a:ext cx="352425" cy="0"/>
          </a:xfrm>
          <a:prstGeom prst="line">
            <a:avLst/>
          </a:prstGeom>
          <a:noFill/>
          <a:ln w="107950" cap="flat" cmpd="sng" algn="ctr">
            <a:solidFill>
              <a:srgbClr val="5B9BD5"/>
            </a:solidFill>
            <a:prstDash val="solid"/>
            <a:miter lim="800000"/>
          </a:ln>
          <a:effectLst/>
        </p:spPr>
      </p:cxnSp>
      <p:sp>
        <p:nvSpPr>
          <p:cNvPr id="57" name="Rectangle 71"/>
          <p:cNvSpPr>
            <a:spLocks noChangeArrowheads="1"/>
          </p:cNvSpPr>
          <p:nvPr/>
        </p:nvSpPr>
        <p:spPr bwMode="auto">
          <a:xfrm>
            <a:off x="1043608" y="4025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9" name="Rectangle 74"/>
          <p:cNvSpPr>
            <a:spLocks noChangeArrowheads="1"/>
          </p:cNvSpPr>
          <p:nvPr/>
        </p:nvSpPr>
        <p:spPr bwMode="auto">
          <a:xfrm>
            <a:off x="1043608" y="13169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0" name="Rectangle 78"/>
          <p:cNvSpPr>
            <a:spLocks noChangeArrowheads="1"/>
          </p:cNvSpPr>
          <p:nvPr/>
        </p:nvSpPr>
        <p:spPr bwMode="auto">
          <a:xfrm>
            <a:off x="1043608" y="17741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Rectangle 80"/>
          <p:cNvSpPr>
            <a:spLocks noChangeArrowheads="1"/>
          </p:cNvSpPr>
          <p:nvPr/>
        </p:nvSpPr>
        <p:spPr bwMode="auto">
          <a:xfrm>
            <a:off x="1043608" y="22313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Rectangle 86"/>
          <p:cNvSpPr>
            <a:spLocks noChangeArrowheads="1"/>
          </p:cNvSpPr>
          <p:nvPr/>
        </p:nvSpPr>
        <p:spPr bwMode="auto">
          <a:xfrm>
            <a:off x="1043608" y="26885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4" name="Rectangle 88"/>
          <p:cNvSpPr>
            <a:spLocks noChangeArrowheads="1"/>
          </p:cNvSpPr>
          <p:nvPr/>
        </p:nvSpPr>
        <p:spPr bwMode="auto">
          <a:xfrm>
            <a:off x="1043608" y="31457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5" name="Rectangle 90"/>
          <p:cNvSpPr>
            <a:spLocks noChangeArrowheads="1"/>
          </p:cNvSpPr>
          <p:nvPr/>
        </p:nvSpPr>
        <p:spPr bwMode="auto">
          <a:xfrm>
            <a:off x="1043608" y="31457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6" name="Rectangle 92"/>
          <p:cNvSpPr>
            <a:spLocks noChangeArrowheads="1"/>
          </p:cNvSpPr>
          <p:nvPr/>
        </p:nvSpPr>
        <p:spPr bwMode="auto">
          <a:xfrm>
            <a:off x="1043608" y="36029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72" name="Pijl-omlaag 8"/>
          <p:cNvSpPr>
            <a:spLocks noChangeArrowheads="1"/>
          </p:cNvSpPr>
          <p:nvPr/>
        </p:nvSpPr>
        <p:spPr bwMode="auto">
          <a:xfrm>
            <a:off x="168495" y="4583208"/>
            <a:ext cx="1480973" cy="1267414"/>
          </a:xfrm>
          <a:prstGeom prst="downArrow">
            <a:avLst>
              <a:gd name="adj1" fmla="val 50000"/>
              <a:gd name="adj2" fmla="val 50004"/>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en-US" sz="1000" b="1" i="0" u="none" strike="noStrike" cap="none" normalizeH="0" baseline="0" dirty="0" err="1"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Optimise</a:t>
            </a:r>
            <a:r>
              <a:rPr kumimoji="0" lang="nl-BE" altLang="en-US" sz="10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BE" altLang="en-US" sz="1000" b="1" i="0" u="none" strike="noStrike" cap="none" normalizeH="0" baseline="0" dirty="0" err="1"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exercise</a:t>
            </a:r>
            <a:r>
              <a:rPr kumimoji="0" lang="nl-BE" altLang="en-US" sz="10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BE" altLang="en-US" sz="1000" b="1" i="0" u="none" strike="noStrike" cap="none" normalizeH="0" baseline="0" dirty="0" err="1"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modalities</a:t>
            </a:r>
            <a:endParaRPr kumimoji="0" lang="nl-BE"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4" name="Tekstvak 73"/>
          <p:cNvSpPr txBox="1"/>
          <p:nvPr/>
        </p:nvSpPr>
        <p:spPr>
          <a:xfrm>
            <a:off x="1056293" y="6626137"/>
            <a:ext cx="7180171" cy="246221"/>
          </a:xfrm>
          <a:prstGeom prst="rect">
            <a:avLst/>
          </a:prstGeom>
          <a:noFill/>
        </p:spPr>
        <p:txBody>
          <a:bodyPr wrap="none" rtlCol="0">
            <a:spAutoFit/>
          </a:bodyPr>
          <a:lstStyle/>
          <a:p>
            <a:r>
              <a:rPr lang="nl-BE" sz="1000" dirty="0" smtClean="0"/>
              <a:t>Hansen D, et al. </a:t>
            </a:r>
            <a:r>
              <a:rPr lang="nl-BE" sz="1000" dirty="0" err="1" smtClean="0"/>
              <a:t>Chapter</a:t>
            </a:r>
            <a:r>
              <a:rPr lang="nl-BE" sz="1000" dirty="0" smtClean="0"/>
              <a:t> 7, </a:t>
            </a:r>
            <a:r>
              <a:rPr lang="en-GB" sz="1000" dirty="0" smtClean="0"/>
              <a:t>ESC </a:t>
            </a:r>
            <a:r>
              <a:rPr lang="en-GB" sz="1000" dirty="0"/>
              <a:t>Handbook of Cardiovascular </a:t>
            </a:r>
            <a:r>
              <a:rPr lang="en-GB" sz="1000" dirty="0" smtClean="0"/>
              <a:t>Rehabilitation</a:t>
            </a:r>
            <a:r>
              <a:rPr lang="en-GB" sz="1000" dirty="0"/>
              <a:t> </a:t>
            </a:r>
            <a:r>
              <a:rPr lang="en-GB" sz="1000" dirty="0" smtClean="0"/>
              <a:t>(The </a:t>
            </a:r>
            <a:r>
              <a:rPr lang="en-GB" sz="1000" dirty="0"/>
              <a:t>European Society of Cardiology Series</a:t>
            </a:r>
            <a:r>
              <a:rPr lang="en-GB" sz="1000" dirty="0" smtClean="0"/>
              <a:t>)</a:t>
            </a:r>
            <a:endParaRPr lang="en-GB" sz="1000" dirty="0"/>
          </a:p>
        </p:txBody>
      </p:sp>
    </p:spTree>
    <p:extLst>
      <p:ext uri="{BB962C8B-B14F-4D97-AF65-F5344CB8AC3E}">
        <p14:creationId xmlns:p14="http://schemas.microsoft.com/office/powerpoint/2010/main" val="1484727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Verdana" pitchFamily="34" charset="0"/>
                <a:cs typeface="Verdana Italic"/>
              </a:rPr>
              <a:t>Conclusions</a:t>
            </a:r>
            <a:endParaRPr lang="en-GB" dirty="0">
              <a:latin typeface="Verdana" pitchFamily="34" charset="0"/>
              <a:cs typeface="Verdana Italic"/>
            </a:endParaRPr>
          </a:p>
        </p:txBody>
      </p:sp>
      <p:sp>
        <p:nvSpPr>
          <p:cNvPr id="3" name="Content Placeholder 2"/>
          <p:cNvSpPr>
            <a:spLocks noGrp="1"/>
          </p:cNvSpPr>
          <p:nvPr>
            <p:ph idx="1"/>
          </p:nvPr>
        </p:nvSpPr>
        <p:spPr>
          <a:xfrm>
            <a:off x="468001" y="1872946"/>
            <a:ext cx="8390280" cy="3246848"/>
          </a:xfrm>
        </p:spPr>
        <p:txBody>
          <a:bodyPr/>
          <a:lstStyle/>
          <a:p>
            <a:r>
              <a:rPr lang="en-US" dirty="0" smtClean="0"/>
              <a:t>Exercise is highly effective to improve the CVD risk factors and physical fitness</a:t>
            </a:r>
          </a:p>
          <a:p>
            <a:endParaRPr lang="en-US" b="0" dirty="0" smtClean="0"/>
          </a:p>
          <a:p>
            <a:r>
              <a:rPr lang="en-US" b="0" dirty="0" smtClean="0"/>
              <a:t>CR programs however do require personalization in exercise prescription</a:t>
            </a:r>
          </a:p>
          <a:p>
            <a:pPr lvl="1"/>
            <a:r>
              <a:rPr lang="en-US" dirty="0" smtClean="0"/>
              <a:t>Assess and adapt accordingly</a:t>
            </a:r>
            <a:endParaRPr lang="en-US" b="0" dirty="0"/>
          </a:p>
          <a:p>
            <a:pPr>
              <a:buNone/>
            </a:pPr>
            <a:endParaRPr lang="en-US" sz="1400" b="0" dirty="0"/>
          </a:p>
          <a:p>
            <a:pPr>
              <a:buNone/>
            </a:pPr>
            <a:endParaRPr lang="en-US" sz="1400" b="0" dirty="0"/>
          </a:p>
          <a:p>
            <a:pPr>
              <a:buNone/>
            </a:pPr>
            <a:endParaRPr lang="en-US" sz="1400" b="0" dirty="0"/>
          </a:p>
          <a:p>
            <a:pPr>
              <a:buNone/>
            </a:pPr>
            <a:endParaRPr lang="en-US" sz="700" b="0" dirty="0"/>
          </a:p>
        </p:txBody>
      </p:sp>
      <p:sp>
        <p:nvSpPr>
          <p:cNvPr id="9" name="Tijdelijke aanduiding voor inhoud 2"/>
          <p:cNvSpPr txBox="1">
            <a:spLocks/>
          </p:cNvSpPr>
          <p:nvPr/>
        </p:nvSpPr>
        <p:spPr bwMode="auto">
          <a:xfrm>
            <a:off x="251520" y="5301208"/>
            <a:ext cx="864096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Wingdings" pitchFamily="2" charset="2"/>
              <a:buChar char="§"/>
              <a:defRPr sz="3200" kern="1200">
                <a:solidFill>
                  <a:schemeClr val="tx1"/>
                </a:solidFill>
                <a:latin typeface="Tahoma" pitchFamily="34" charset="0"/>
                <a:ea typeface="ＭＳ Ｐゴシック" pitchFamily="34" charset="-128"/>
                <a:cs typeface="Tahoma" pitchFamily="34" charset="0"/>
              </a:defRPr>
            </a:lvl1pPr>
            <a:lvl2pPr marL="742950" indent="-285750" algn="l" rtl="0" eaLnBrk="0" fontAlgn="base" hangingPunct="0">
              <a:spcBef>
                <a:spcPct val="20000"/>
              </a:spcBef>
              <a:spcAft>
                <a:spcPct val="0"/>
              </a:spcAft>
              <a:buFont typeface="Wingdings" pitchFamily="2" charset="2"/>
              <a:buChar char="§"/>
              <a:defRPr sz="2800" kern="1200">
                <a:solidFill>
                  <a:schemeClr val="tx1"/>
                </a:solidFill>
                <a:latin typeface="Tahoma" pitchFamily="34" charset="0"/>
                <a:ea typeface="Tahoma" pitchFamily="-107" charset="0"/>
                <a:cs typeface="Tahoma" pitchFamily="34" charset="0"/>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Tahoma" pitchFamily="34" charset="0"/>
                <a:ea typeface="Tahoma" pitchFamily="-107" charset="0"/>
                <a:cs typeface="Tahoma" pitchFamily="34" charset="0"/>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Tahoma" pitchFamily="34" charset="0"/>
                <a:ea typeface="Tahoma" pitchFamily="-107" charset="0"/>
                <a:cs typeface="Tahoma" pitchFamily="34" charset="0"/>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Tahoma" pitchFamily="34" charset="0"/>
                <a:ea typeface="Tahoma" pitchFamily="-107"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nl-BE" sz="1600" smtClean="0"/>
          </a:p>
          <a:p>
            <a:pPr marL="0" indent="0" algn="ctr">
              <a:buFont typeface="Wingdings" pitchFamily="2" charset="2"/>
              <a:buNone/>
            </a:pPr>
            <a:r>
              <a:rPr lang="nl-BE" sz="1600" smtClean="0"/>
              <a:t>Dominique.hansen@uhasselt.be</a:t>
            </a:r>
          </a:p>
          <a:p>
            <a:pPr marL="0" indent="0" algn="ctr">
              <a:buFont typeface="Wingdings" pitchFamily="2" charset="2"/>
              <a:buNone/>
            </a:pPr>
            <a:endParaRPr lang="en-GB" sz="1600" smtClean="0"/>
          </a:p>
          <a:p>
            <a:pPr marL="0" indent="0" algn="ctr">
              <a:buFont typeface="Wingdings" pitchFamily="2" charset="2"/>
              <a:buNone/>
            </a:pPr>
            <a:r>
              <a:rPr lang="en-GB" sz="1600" smtClean="0"/>
              <a:t>https://twitter.com/hansen_phd</a:t>
            </a:r>
          </a:p>
          <a:p>
            <a:pPr marL="0" indent="0" algn="ctr">
              <a:buFont typeface="Wingdings" pitchFamily="2" charset="2"/>
              <a:buNone/>
            </a:pPr>
            <a:endParaRPr lang="en-GB" sz="1600" smtClean="0"/>
          </a:p>
          <a:p>
            <a:pPr marL="0" indent="0" algn="ctr">
              <a:buFont typeface="Wingdings" pitchFamily="2" charset="2"/>
              <a:buNone/>
            </a:pPr>
            <a:r>
              <a:rPr lang="en-GB" sz="1600" smtClean="0"/>
              <a:t>https://www.researchgate.net/profile/Dominique_Hansen2</a:t>
            </a:r>
          </a:p>
          <a:p>
            <a:pPr marL="0" indent="0">
              <a:buFont typeface="Wingdings" pitchFamily="2" charset="2"/>
              <a:buNone/>
            </a:pPr>
            <a:endParaRPr lang="en-GB" sz="1600" dirty="0"/>
          </a:p>
        </p:txBody>
      </p:sp>
    </p:spTree>
    <p:extLst>
      <p:ext uri="{BB962C8B-B14F-4D97-AF65-F5344CB8AC3E}">
        <p14:creationId xmlns:p14="http://schemas.microsoft.com/office/powerpoint/2010/main" val="3660328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33609" y="590868"/>
            <a:ext cx="6073652" cy="861060"/>
            <a:chOff x="1738" y="1862"/>
            <a:chExt cx="4204" cy="596"/>
          </a:xfrm>
        </p:grpSpPr>
        <p:sp>
          <p:nvSpPr>
            <p:cNvPr id="6" name="AutoShape 3"/>
            <p:cNvSpPr>
              <a:spLocks noChangeAspect="1" noChangeArrowheads="1" noTextEdit="1"/>
            </p:cNvSpPr>
            <p:nvPr/>
          </p:nvSpPr>
          <p:spPr bwMode="auto">
            <a:xfrm>
              <a:off x="1738" y="1862"/>
              <a:ext cx="4204"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 y="1862"/>
              <a:ext cx="4208"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3996213" y="6669360"/>
            <a:ext cx="1547813" cy="135731"/>
            <a:chOff x="3190" y="2103"/>
            <a:chExt cx="1300" cy="114"/>
          </a:xfrm>
        </p:grpSpPr>
        <p:sp>
          <p:nvSpPr>
            <p:cNvPr id="9" name="AutoShape 7"/>
            <p:cNvSpPr>
              <a:spLocks noChangeAspect="1" noChangeArrowheads="1" noTextEdit="1"/>
            </p:cNvSpPr>
            <p:nvPr/>
          </p:nvSpPr>
          <p:spPr bwMode="auto">
            <a:xfrm>
              <a:off x="3190" y="2103"/>
              <a:ext cx="130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92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 y="2103"/>
              <a:ext cx="130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hthoek 12"/>
          <p:cNvSpPr/>
          <p:nvPr/>
        </p:nvSpPr>
        <p:spPr>
          <a:xfrm>
            <a:off x="2484119" y="5301208"/>
            <a:ext cx="4572000" cy="1131079"/>
          </a:xfrm>
          <a:prstGeom prst="rect">
            <a:avLst/>
          </a:prstGeom>
        </p:spPr>
        <p:txBody>
          <a:bodyPr>
            <a:spAutoFit/>
          </a:bodyPr>
          <a:lstStyle/>
          <a:p>
            <a:pPr algn="ctr"/>
            <a:r>
              <a:rPr lang="en-GB" sz="1350" b="1" dirty="0"/>
              <a:t>Patients </a:t>
            </a:r>
            <a:r>
              <a:rPr lang="en-GB" sz="1350" b="1" dirty="0" smtClean="0"/>
              <a:t>follow </a:t>
            </a:r>
            <a:r>
              <a:rPr lang="en-GB" sz="1350" b="1" dirty="0"/>
              <a:t>16 supervised training sessions in which the first exercise sessions lasted for 12 min and increased up to 23 min at the final exercise session, while the exercise intensity increased from 46% of the heart rate reserve (HRR) up to 54% of HRR</a:t>
            </a:r>
          </a:p>
        </p:txBody>
      </p:sp>
      <p:grpSp>
        <p:nvGrpSpPr>
          <p:cNvPr id="3" name="Group 4"/>
          <p:cNvGrpSpPr>
            <a:grpSpLocks noChangeAspect="1"/>
          </p:cNvGrpSpPr>
          <p:nvPr/>
        </p:nvGrpSpPr>
        <p:grpSpPr bwMode="auto">
          <a:xfrm>
            <a:off x="755576" y="2082050"/>
            <a:ext cx="7469651" cy="2522265"/>
            <a:chOff x="727" y="1433"/>
            <a:chExt cx="4306" cy="1454"/>
          </a:xfrm>
        </p:grpSpPr>
        <p:sp>
          <p:nvSpPr>
            <p:cNvPr id="4" name="AutoShape 3"/>
            <p:cNvSpPr>
              <a:spLocks noChangeAspect="1" noChangeArrowheads="1" noTextEdit="1"/>
            </p:cNvSpPr>
            <p:nvPr/>
          </p:nvSpPr>
          <p:spPr bwMode="auto">
            <a:xfrm>
              <a:off x="727" y="1433"/>
              <a:ext cx="4306"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 y="1433"/>
              <a:ext cx="4310"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hthoek 17"/>
          <p:cNvSpPr/>
          <p:nvPr/>
        </p:nvSpPr>
        <p:spPr>
          <a:xfrm>
            <a:off x="6813040" y="2558881"/>
            <a:ext cx="251871" cy="1446183"/>
          </a:xfrm>
          <a:prstGeom prst="rect">
            <a:avLst/>
          </a:prstGeom>
          <a:solidFill>
            <a:srgbClr val="FF0000">
              <a:alpha val="2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212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33609" y="590868"/>
            <a:ext cx="6073652" cy="861060"/>
            <a:chOff x="1738" y="1862"/>
            <a:chExt cx="4204" cy="596"/>
          </a:xfrm>
        </p:grpSpPr>
        <p:sp>
          <p:nvSpPr>
            <p:cNvPr id="6" name="AutoShape 3"/>
            <p:cNvSpPr>
              <a:spLocks noChangeAspect="1" noChangeArrowheads="1" noTextEdit="1"/>
            </p:cNvSpPr>
            <p:nvPr/>
          </p:nvSpPr>
          <p:spPr bwMode="auto">
            <a:xfrm>
              <a:off x="1738" y="1862"/>
              <a:ext cx="4204"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 y="1862"/>
              <a:ext cx="4208"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3996213" y="6669360"/>
            <a:ext cx="1547813" cy="135731"/>
            <a:chOff x="3190" y="2103"/>
            <a:chExt cx="1300" cy="114"/>
          </a:xfrm>
        </p:grpSpPr>
        <p:sp>
          <p:nvSpPr>
            <p:cNvPr id="9" name="AutoShape 7"/>
            <p:cNvSpPr>
              <a:spLocks noChangeAspect="1" noChangeArrowheads="1" noTextEdit="1"/>
            </p:cNvSpPr>
            <p:nvPr/>
          </p:nvSpPr>
          <p:spPr bwMode="auto">
            <a:xfrm>
              <a:off x="3190" y="2103"/>
              <a:ext cx="130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92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 y="2103"/>
              <a:ext cx="130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hthoek 13"/>
          <p:cNvSpPr/>
          <p:nvPr/>
        </p:nvSpPr>
        <p:spPr>
          <a:xfrm>
            <a:off x="2484119" y="5301208"/>
            <a:ext cx="4572000" cy="1131079"/>
          </a:xfrm>
          <a:prstGeom prst="rect">
            <a:avLst/>
          </a:prstGeom>
        </p:spPr>
        <p:txBody>
          <a:bodyPr>
            <a:spAutoFit/>
          </a:bodyPr>
          <a:lstStyle/>
          <a:p>
            <a:pPr algn="ctr"/>
            <a:r>
              <a:rPr lang="en-GB" sz="1350" b="1" dirty="0"/>
              <a:t>Patients </a:t>
            </a:r>
            <a:r>
              <a:rPr lang="en-GB" sz="1350" b="1" dirty="0" smtClean="0"/>
              <a:t>follow </a:t>
            </a:r>
            <a:r>
              <a:rPr lang="en-GB" sz="1350" b="1" dirty="0"/>
              <a:t>16 supervised training sessions in which the first exercise sessions lasted for 12 min and increased up to 23 min at the final exercise session, while the exercise intensity increased from 46% of the heart rate reserve (HRR) up to 54% of HRR</a:t>
            </a:r>
          </a:p>
        </p:txBody>
      </p:sp>
      <p:grpSp>
        <p:nvGrpSpPr>
          <p:cNvPr id="3" name="Group 4"/>
          <p:cNvGrpSpPr>
            <a:grpSpLocks noChangeAspect="1"/>
          </p:cNvGrpSpPr>
          <p:nvPr/>
        </p:nvGrpSpPr>
        <p:grpSpPr bwMode="auto">
          <a:xfrm>
            <a:off x="1141413" y="1825625"/>
            <a:ext cx="6861175" cy="3206750"/>
            <a:chOff x="719" y="1150"/>
            <a:chExt cx="4322" cy="2020"/>
          </a:xfrm>
        </p:grpSpPr>
        <p:sp>
          <p:nvSpPr>
            <p:cNvPr id="4" name="AutoShape 3"/>
            <p:cNvSpPr>
              <a:spLocks noChangeAspect="1" noChangeArrowheads="1" noTextEdit="1"/>
            </p:cNvSpPr>
            <p:nvPr/>
          </p:nvSpPr>
          <p:spPr bwMode="auto">
            <a:xfrm>
              <a:off x="719" y="1150"/>
              <a:ext cx="4322" cy="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 y="1150"/>
              <a:ext cx="4326"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hthoek 17"/>
          <p:cNvSpPr/>
          <p:nvPr/>
        </p:nvSpPr>
        <p:spPr>
          <a:xfrm>
            <a:off x="6885727" y="2304084"/>
            <a:ext cx="288032" cy="1556964"/>
          </a:xfrm>
          <a:prstGeom prst="rect">
            <a:avLst/>
          </a:prstGeom>
          <a:solidFill>
            <a:srgbClr val="FF0000">
              <a:alpha val="2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743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280323" y="836712"/>
            <a:ext cx="5286672" cy="1551310"/>
            <a:chOff x="457" y="1449"/>
            <a:chExt cx="4846" cy="1422"/>
          </a:xfrm>
        </p:grpSpPr>
        <p:sp>
          <p:nvSpPr>
            <p:cNvPr id="6" name="AutoShape 3"/>
            <p:cNvSpPr>
              <a:spLocks noChangeAspect="1" noChangeArrowheads="1" noTextEdit="1"/>
            </p:cNvSpPr>
            <p:nvPr/>
          </p:nvSpPr>
          <p:spPr bwMode="auto">
            <a:xfrm>
              <a:off x="457" y="1449"/>
              <a:ext cx="4846" cy="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 y="1449"/>
              <a:ext cx="4850"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ijdelijke aanduiding voor inhoud 4"/>
          <p:cNvSpPr>
            <a:spLocks noGrp="1"/>
          </p:cNvSpPr>
          <p:nvPr>
            <p:ph idx="1"/>
          </p:nvPr>
        </p:nvSpPr>
        <p:spPr>
          <a:xfrm>
            <a:off x="305473" y="2508367"/>
            <a:ext cx="8640960" cy="3168352"/>
          </a:xfrm>
          <a:solidFill>
            <a:schemeClr val="bg1"/>
          </a:solidFill>
        </p:spPr>
        <p:txBody>
          <a:bodyPr/>
          <a:lstStyle/>
          <a:p>
            <a:pPr marL="0" indent="0">
              <a:buNone/>
            </a:pPr>
            <a:r>
              <a:rPr lang="nl-NL" sz="2800" dirty="0" smtClean="0"/>
              <a:t>In </a:t>
            </a:r>
            <a:r>
              <a:rPr lang="nl-NL" sz="2800" dirty="0" err="1" smtClean="0"/>
              <a:t>only</a:t>
            </a:r>
            <a:r>
              <a:rPr lang="nl-NL" sz="2800" dirty="0" smtClean="0"/>
              <a:t> </a:t>
            </a:r>
            <a:r>
              <a:rPr lang="nl-NL" sz="2800" b="1" dirty="0" smtClean="0">
                <a:solidFill>
                  <a:srgbClr val="FF0000"/>
                </a:solidFill>
              </a:rPr>
              <a:t>7 of 23</a:t>
            </a:r>
            <a:r>
              <a:rPr lang="nl-NL" sz="2800" dirty="0" smtClean="0"/>
              <a:t> </a:t>
            </a:r>
            <a:r>
              <a:rPr lang="nl-NL" sz="2800" dirty="0" err="1" smtClean="0"/>
              <a:t>RCT’s</a:t>
            </a:r>
            <a:r>
              <a:rPr lang="nl-NL" sz="2800" dirty="0" smtClean="0"/>
              <a:t> </a:t>
            </a:r>
            <a:r>
              <a:rPr lang="nl-NL" sz="2800" dirty="0" err="1" smtClean="0"/>
              <a:t>an</a:t>
            </a:r>
            <a:r>
              <a:rPr lang="nl-NL" sz="2800" dirty="0" smtClean="0"/>
              <a:t> effect </a:t>
            </a:r>
            <a:r>
              <a:rPr lang="nl-NL" sz="2800" dirty="0" err="1" smtClean="0"/>
              <a:t>size</a:t>
            </a:r>
            <a:r>
              <a:rPr lang="nl-NL" sz="2800" dirty="0" smtClean="0"/>
              <a:t> of &gt;0.5 in body </a:t>
            </a:r>
            <a:r>
              <a:rPr lang="nl-NL" sz="2800" dirty="0" err="1" smtClean="0"/>
              <a:t>weight</a:t>
            </a:r>
            <a:r>
              <a:rPr lang="nl-NL" sz="2800" dirty="0" smtClean="0"/>
              <a:t> </a:t>
            </a:r>
            <a:r>
              <a:rPr lang="nl-NL" sz="2800" dirty="0" err="1" smtClean="0"/>
              <a:t>reduction</a:t>
            </a:r>
            <a:r>
              <a:rPr lang="nl-NL" sz="2800" dirty="0" smtClean="0"/>
              <a:t>, as </a:t>
            </a:r>
            <a:r>
              <a:rPr lang="nl-NL" sz="2800" dirty="0" err="1" smtClean="0"/>
              <a:t>result</a:t>
            </a:r>
            <a:r>
              <a:rPr lang="nl-NL" sz="2800" dirty="0" smtClean="0"/>
              <a:t> of </a:t>
            </a:r>
            <a:r>
              <a:rPr lang="nl-NL" sz="2800" dirty="0" err="1" smtClean="0"/>
              <a:t>exercise</a:t>
            </a:r>
            <a:r>
              <a:rPr lang="nl-NL" sz="2800" dirty="0" smtClean="0"/>
              <a:t>/</a:t>
            </a:r>
            <a:r>
              <a:rPr lang="nl-NL" sz="2800" dirty="0" err="1" smtClean="0"/>
              <a:t>physical</a:t>
            </a:r>
            <a:r>
              <a:rPr lang="nl-NL" sz="2800" dirty="0" smtClean="0"/>
              <a:t> </a:t>
            </a:r>
            <a:r>
              <a:rPr lang="nl-NL" sz="2800" dirty="0" err="1" smtClean="0"/>
              <a:t>activity</a:t>
            </a:r>
            <a:r>
              <a:rPr lang="nl-NL" sz="2800" dirty="0" smtClean="0"/>
              <a:t>, </a:t>
            </a:r>
            <a:r>
              <a:rPr lang="nl-NL" sz="2800" dirty="0" err="1" smtClean="0"/>
              <a:t>could</a:t>
            </a:r>
            <a:r>
              <a:rPr lang="nl-NL" sz="2800" dirty="0" smtClean="0"/>
              <a:t> </a:t>
            </a:r>
            <a:r>
              <a:rPr lang="nl-NL" sz="2800" dirty="0" err="1" smtClean="0"/>
              <a:t>be</a:t>
            </a:r>
            <a:r>
              <a:rPr lang="nl-NL" sz="2800" dirty="0" smtClean="0"/>
              <a:t> </a:t>
            </a:r>
            <a:r>
              <a:rPr lang="nl-NL" sz="2800" dirty="0" err="1" smtClean="0"/>
              <a:t>achieved</a:t>
            </a:r>
            <a:endParaRPr lang="nl-NL" sz="2800" dirty="0" smtClean="0"/>
          </a:p>
          <a:p>
            <a:pPr marL="0" indent="0">
              <a:buNone/>
            </a:pPr>
            <a:endParaRPr lang="nl-NL" sz="2800" dirty="0" smtClean="0"/>
          </a:p>
          <a:p>
            <a:pPr marL="0" indent="0">
              <a:buNone/>
            </a:pPr>
            <a:r>
              <a:rPr lang="nl-NL" sz="2800" dirty="0"/>
              <a:t>I</a:t>
            </a:r>
            <a:r>
              <a:rPr lang="nl-NL" sz="2800" dirty="0" smtClean="0"/>
              <a:t>n </a:t>
            </a:r>
            <a:r>
              <a:rPr lang="nl-NL" sz="2800" b="1" dirty="0" smtClean="0">
                <a:solidFill>
                  <a:srgbClr val="FF0000"/>
                </a:solidFill>
              </a:rPr>
              <a:t>5 of 10 </a:t>
            </a:r>
            <a:r>
              <a:rPr lang="nl-NL" sz="2800" dirty="0" err="1" smtClean="0"/>
              <a:t>RCT’s</a:t>
            </a:r>
            <a:r>
              <a:rPr lang="nl-NL" sz="2800" dirty="0" smtClean="0"/>
              <a:t> </a:t>
            </a:r>
            <a:r>
              <a:rPr lang="nl-NL" sz="2800" dirty="0" err="1" smtClean="0"/>
              <a:t>an</a:t>
            </a:r>
            <a:r>
              <a:rPr lang="nl-NL" sz="2800" dirty="0" smtClean="0"/>
              <a:t> effect </a:t>
            </a:r>
            <a:r>
              <a:rPr lang="nl-NL" sz="2800" dirty="0" err="1" smtClean="0"/>
              <a:t>size</a:t>
            </a:r>
            <a:r>
              <a:rPr lang="nl-NL" sz="2800" dirty="0" smtClean="0"/>
              <a:t> of &gt;0.5 in fat mass </a:t>
            </a:r>
            <a:r>
              <a:rPr lang="nl-NL" sz="2800" dirty="0" err="1" smtClean="0"/>
              <a:t>reduction</a:t>
            </a:r>
            <a:r>
              <a:rPr lang="nl-NL" sz="2800" dirty="0" smtClean="0"/>
              <a:t>, as </a:t>
            </a:r>
            <a:r>
              <a:rPr lang="nl-NL" sz="2800" dirty="0" err="1" smtClean="0"/>
              <a:t>result</a:t>
            </a:r>
            <a:r>
              <a:rPr lang="nl-NL" sz="2800" dirty="0" smtClean="0"/>
              <a:t> of </a:t>
            </a:r>
            <a:r>
              <a:rPr lang="nl-NL" sz="2800" dirty="0" err="1" smtClean="0"/>
              <a:t>exercise</a:t>
            </a:r>
            <a:r>
              <a:rPr lang="nl-NL" sz="2800" dirty="0" smtClean="0"/>
              <a:t>/</a:t>
            </a:r>
            <a:r>
              <a:rPr lang="nl-NL" sz="2800" dirty="0" err="1" smtClean="0"/>
              <a:t>physical</a:t>
            </a:r>
            <a:r>
              <a:rPr lang="nl-NL" sz="2800" dirty="0" smtClean="0"/>
              <a:t> </a:t>
            </a:r>
            <a:r>
              <a:rPr lang="nl-NL" sz="2800" dirty="0" err="1" smtClean="0"/>
              <a:t>activity</a:t>
            </a:r>
            <a:r>
              <a:rPr lang="nl-NL" sz="2800" dirty="0" smtClean="0"/>
              <a:t>, </a:t>
            </a:r>
            <a:r>
              <a:rPr lang="nl-NL" sz="2800" dirty="0" err="1" smtClean="0"/>
              <a:t>could</a:t>
            </a:r>
            <a:r>
              <a:rPr lang="nl-NL" sz="2800" dirty="0" smtClean="0"/>
              <a:t> </a:t>
            </a:r>
            <a:r>
              <a:rPr lang="nl-NL" sz="2800" dirty="0" err="1" smtClean="0"/>
              <a:t>be</a:t>
            </a:r>
            <a:r>
              <a:rPr lang="nl-NL" sz="2800" dirty="0" smtClean="0"/>
              <a:t> </a:t>
            </a:r>
            <a:r>
              <a:rPr lang="nl-NL" sz="2800" dirty="0" err="1" smtClean="0"/>
              <a:t>achieved</a:t>
            </a:r>
            <a:endParaRPr lang="nl-NL" sz="2800" dirty="0" smtClean="0"/>
          </a:p>
          <a:p>
            <a:pPr marL="0" indent="0">
              <a:buNone/>
            </a:pPr>
            <a:endParaRPr lang="nl-NL" sz="2800" dirty="0"/>
          </a:p>
          <a:p>
            <a:pPr marL="0" indent="0">
              <a:buNone/>
            </a:pPr>
            <a:endParaRPr lang="nl-NL" sz="2800" dirty="0"/>
          </a:p>
        </p:txBody>
      </p:sp>
      <p:grpSp>
        <p:nvGrpSpPr>
          <p:cNvPr id="9" name="Group 8"/>
          <p:cNvGrpSpPr>
            <a:grpSpLocks noChangeAspect="1"/>
          </p:cNvGrpSpPr>
          <p:nvPr/>
        </p:nvGrpSpPr>
        <p:grpSpPr bwMode="auto">
          <a:xfrm>
            <a:off x="3768703" y="6664150"/>
            <a:ext cx="1714500" cy="179387"/>
            <a:chOff x="0" y="4207"/>
            <a:chExt cx="1080" cy="113"/>
          </a:xfrm>
        </p:grpSpPr>
        <p:sp>
          <p:nvSpPr>
            <p:cNvPr id="10" name="AutoShape 7"/>
            <p:cNvSpPr>
              <a:spLocks noChangeAspect="1" noChangeArrowheads="1" noTextEdit="1"/>
            </p:cNvSpPr>
            <p:nvPr/>
          </p:nvSpPr>
          <p:spPr bwMode="auto">
            <a:xfrm>
              <a:off x="0" y="4207"/>
              <a:ext cx="108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207"/>
              <a:ext cx="108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5" name="Picture 11" descr="How to Get Stronger If You're Overweight or Obes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00192" y="531096"/>
            <a:ext cx="2800181" cy="196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93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611560" y="764704"/>
            <a:ext cx="7128792" cy="5148139"/>
            <a:chOff x="1048" y="837"/>
            <a:chExt cx="3664" cy="2646"/>
          </a:xfrm>
        </p:grpSpPr>
        <p:sp>
          <p:nvSpPr>
            <p:cNvPr id="6" name="AutoShape 3"/>
            <p:cNvSpPr>
              <a:spLocks noChangeAspect="1" noChangeArrowheads="1" noTextEdit="1"/>
            </p:cNvSpPr>
            <p:nvPr/>
          </p:nvSpPr>
          <p:spPr bwMode="auto">
            <a:xfrm>
              <a:off x="1048" y="837"/>
              <a:ext cx="3664" cy="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8197"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48" y="837"/>
              <a:ext cx="3668" cy="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4"/>
          <p:cNvGrpSpPr>
            <a:grpSpLocks noChangeAspect="1"/>
          </p:cNvGrpSpPr>
          <p:nvPr/>
        </p:nvGrpSpPr>
        <p:grpSpPr bwMode="auto">
          <a:xfrm>
            <a:off x="3510917" y="6650104"/>
            <a:ext cx="1762125" cy="139700"/>
            <a:chOff x="2325" y="2116"/>
            <a:chExt cx="1110" cy="88"/>
          </a:xfrm>
        </p:grpSpPr>
        <p:sp>
          <p:nvSpPr>
            <p:cNvPr id="9" name="AutoShape 3"/>
            <p:cNvSpPr>
              <a:spLocks noChangeAspect="1" noChangeArrowheads="1" noTextEdit="1"/>
            </p:cNvSpPr>
            <p:nvPr/>
          </p:nvSpPr>
          <p:spPr bwMode="auto">
            <a:xfrm>
              <a:off x="2325" y="2116"/>
              <a:ext cx="111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5" y="2116"/>
              <a:ext cx="111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hthoek 10"/>
          <p:cNvSpPr/>
          <p:nvPr/>
        </p:nvSpPr>
        <p:spPr>
          <a:xfrm rot="5400000">
            <a:off x="2843808" y="503048"/>
            <a:ext cx="216024" cy="4392488"/>
          </a:xfrm>
          <a:prstGeom prst="rect">
            <a:avLst/>
          </a:prstGeom>
          <a:solidFill>
            <a:srgbClr val="FFC000">
              <a:alpha val="2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hthoek 11"/>
          <p:cNvSpPr/>
          <p:nvPr/>
        </p:nvSpPr>
        <p:spPr>
          <a:xfrm rot="5400000">
            <a:off x="2858163" y="2455221"/>
            <a:ext cx="216024" cy="4392488"/>
          </a:xfrm>
          <a:prstGeom prst="rect">
            <a:avLst/>
          </a:prstGeom>
          <a:solidFill>
            <a:srgbClr val="00B050">
              <a:alpha val="2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701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ChangeAspect="1"/>
          </p:cNvGrpSpPr>
          <p:nvPr/>
        </p:nvGrpSpPr>
        <p:grpSpPr bwMode="auto">
          <a:xfrm>
            <a:off x="3887948" y="6543946"/>
            <a:ext cx="1883322" cy="312167"/>
            <a:chOff x="2150" y="2039"/>
            <a:chExt cx="1460" cy="242"/>
          </a:xfrm>
        </p:grpSpPr>
        <p:sp>
          <p:nvSpPr>
            <p:cNvPr id="10" name="AutoShape 7"/>
            <p:cNvSpPr>
              <a:spLocks noChangeAspect="1" noChangeArrowheads="1" noTextEdit="1"/>
            </p:cNvSpPr>
            <p:nvPr/>
          </p:nvSpPr>
          <p:spPr bwMode="auto">
            <a:xfrm>
              <a:off x="2150" y="2039"/>
              <a:ext cx="146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3081"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50" y="2039"/>
              <a:ext cx="146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noChangeAspect="1"/>
          </p:cNvGrpSpPr>
          <p:nvPr/>
        </p:nvGrpSpPr>
        <p:grpSpPr bwMode="auto">
          <a:xfrm>
            <a:off x="4139952" y="1988840"/>
            <a:ext cx="2509118" cy="4167213"/>
            <a:chOff x="2252" y="1117"/>
            <a:chExt cx="1256" cy="2086"/>
          </a:xfrm>
        </p:grpSpPr>
        <p:sp>
          <p:nvSpPr>
            <p:cNvPr id="5" name="AutoShape 3"/>
            <p:cNvSpPr>
              <a:spLocks noChangeAspect="1" noChangeArrowheads="1" noTextEdit="1"/>
            </p:cNvSpPr>
            <p:nvPr/>
          </p:nvSpPr>
          <p:spPr bwMode="auto">
            <a:xfrm>
              <a:off x="2252" y="1117"/>
              <a:ext cx="1256" cy="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 y="1117"/>
              <a:ext cx="1260" cy="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4"/>
          <p:cNvGrpSpPr>
            <a:grpSpLocks noChangeAspect="1"/>
          </p:cNvGrpSpPr>
          <p:nvPr/>
        </p:nvGrpSpPr>
        <p:grpSpPr bwMode="auto">
          <a:xfrm>
            <a:off x="73451" y="499667"/>
            <a:ext cx="3498846" cy="1489173"/>
            <a:chOff x="413" y="1110"/>
            <a:chExt cx="4934" cy="2100"/>
          </a:xfrm>
        </p:grpSpPr>
        <p:sp>
          <p:nvSpPr>
            <p:cNvPr id="17" name="AutoShape 3"/>
            <p:cNvSpPr>
              <a:spLocks noChangeAspect="1" noChangeArrowheads="1" noTextEdit="1"/>
            </p:cNvSpPr>
            <p:nvPr/>
          </p:nvSpPr>
          <p:spPr bwMode="auto">
            <a:xfrm>
              <a:off x="413" y="1110"/>
              <a:ext cx="4934" cy="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 y="1110"/>
              <a:ext cx="4938" cy="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hthoek 18"/>
          <p:cNvSpPr/>
          <p:nvPr/>
        </p:nvSpPr>
        <p:spPr>
          <a:xfrm rot="5400000">
            <a:off x="3935932" y="3192980"/>
            <a:ext cx="1261813" cy="869755"/>
          </a:xfrm>
          <a:prstGeom prst="rect">
            <a:avLst/>
          </a:prstGeom>
          <a:solidFill>
            <a:srgbClr val="00B050">
              <a:alpha val="2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3" name="Picture 7" descr="What are the Best Ways to Lower Blood Pressure Naturally? 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645033"/>
            <a:ext cx="3354671" cy="2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20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412776"/>
            <a:ext cx="7418575" cy="3218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6"/>
          <p:cNvSpPr txBox="1"/>
          <p:nvPr/>
        </p:nvSpPr>
        <p:spPr>
          <a:xfrm>
            <a:off x="3635896" y="6611779"/>
            <a:ext cx="2699778" cy="246221"/>
          </a:xfrm>
          <a:prstGeom prst="rect">
            <a:avLst/>
          </a:prstGeom>
          <a:noFill/>
        </p:spPr>
        <p:txBody>
          <a:bodyPr wrap="none" rtlCol="0">
            <a:spAutoFit/>
          </a:bodyPr>
          <a:lstStyle/>
          <a:p>
            <a:r>
              <a:rPr lang="en-US" sz="1000" dirty="0" err="1" smtClean="0"/>
              <a:t>Umpierre</a:t>
            </a:r>
            <a:r>
              <a:rPr lang="en-US" sz="1000" dirty="0" smtClean="0"/>
              <a:t> D, et al. JAMA 2011; 305: 1790-99</a:t>
            </a:r>
            <a:endParaRPr lang="nl-BE" sz="1000" dirty="0"/>
          </a:p>
        </p:txBody>
      </p:sp>
      <p:pic>
        <p:nvPicPr>
          <p:cNvPr id="6146" name="Picture 2" descr="Mengenali Gejala dan Jenis Diabetes | Ta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 y="4738332"/>
            <a:ext cx="3469432" cy="2119668"/>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p:cNvSpPr/>
          <p:nvPr/>
        </p:nvSpPr>
        <p:spPr>
          <a:xfrm rot="5400000">
            <a:off x="2773715" y="2688756"/>
            <a:ext cx="284202" cy="3600400"/>
          </a:xfrm>
          <a:prstGeom prst="rect">
            <a:avLst/>
          </a:prstGeom>
          <a:solidFill>
            <a:srgbClr val="00B050">
              <a:alpha val="2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87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687925" y="1538343"/>
            <a:ext cx="6905625" cy="4629150"/>
            <a:chOff x="705" y="702"/>
            <a:chExt cx="4350" cy="2916"/>
          </a:xfrm>
        </p:grpSpPr>
        <p:sp>
          <p:nvSpPr>
            <p:cNvPr id="4" name="AutoShape 3"/>
            <p:cNvSpPr>
              <a:spLocks noChangeAspect="1" noChangeArrowheads="1" noTextEdit="1"/>
            </p:cNvSpPr>
            <p:nvPr/>
          </p:nvSpPr>
          <p:spPr bwMode="auto">
            <a:xfrm>
              <a:off x="705" y="702"/>
              <a:ext cx="4350" cy="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 y="702"/>
              <a:ext cx="4354" cy="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a:grpSpLocks noChangeAspect="1"/>
          </p:cNvGrpSpPr>
          <p:nvPr/>
        </p:nvGrpSpPr>
        <p:grpSpPr bwMode="auto">
          <a:xfrm>
            <a:off x="107504" y="552637"/>
            <a:ext cx="5356860" cy="1022459"/>
            <a:chOff x="2022" y="1813"/>
            <a:chExt cx="3636" cy="694"/>
          </a:xfrm>
        </p:grpSpPr>
        <p:sp>
          <p:nvSpPr>
            <p:cNvPr id="6" name="AutoShape 3"/>
            <p:cNvSpPr>
              <a:spLocks noChangeAspect="1" noChangeArrowheads="1" noTextEdit="1"/>
            </p:cNvSpPr>
            <p:nvPr/>
          </p:nvSpPr>
          <p:spPr bwMode="auto">
            <a:xfrm>
              <a:off x="2022" y="1813"/>
              <a:ext cx="3636"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 y="1813"/>
              <a:ext cx="3640"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3995936" y="6597352"/>
            <a:ext cx="1564481" cy="147638"/>
            <a:chOff x="3183" y="2098"/>
            <a:chExt cx="1314" cy="124"/>
          </a:xfrm>
        </p:grpSpPr>
        <p:sp>
          <p:nvSpPr>
            <p:cNvPr id="9" name="AutoShape 7"/>
            <p:cNvSpPr>
              <a:spLocks noChangeAspect="1" noChangeArrowheads="1" noTextEdit="1"/>
            </p:cNvSpPr>
            <p:nvPr/>
          </p:nvSpPr>
          <p:spPr bwMode="auto">
            <a:xfrm>
              <a:off x="3183" y="2098"/>
              <a:ext cx="13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82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 y="2098"/>
              <a:ext cx="131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hthoek 12"/>
          <p:cNvSpPr/>
          <p:nvPr/>
        </p:nvSpPr>
        <p:spPr>
          <a:xfrm rot="5400000">
            <a:off x="3582308" y="2448100"/>
            <a:ext cx="288032" cy="5976664"/>
          </a:xfrm>
          <a:prstGeom prst="rect">
            <a:avLst/>
          </a:prstGeom>
          <a:solidFill>
            <a:srgbClr val="00B050">
              <a:alpha val="2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750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14318</TotalTime>
  <Words>501</Words>
  <Application>Microsoft Office PowerPoint</Application>
  <PresentationFormat>Diavoorstelling (4:3)</PresentationFormat>
  <Paragraphs>90</Paragraphs>
  <Slides>28</Slides>
  <Notes>7</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28</vt:i4>
      </vt:variant>
    </vt:vector>
  </HeadingPairs>
  <TitlesOfParts>
    <vt:vector size="37" baseType="lpstr">
      <vt:lpstr>ＭＳ Ｐゴシック</vt:lpstr>
      <vt:lpstr>Arial</vt:lpstr>
      <vt:lpstr>Calibri</vt:lpstr>
      <vt:lpstr>Tahoma</vt:lpstr>
      <vt:lpstr>Times New Roman</vt:lpstr>
      <vt:lpstr>Verdana</vt:lpstr>
      <vt:lpstr>Verdana Italic</vt:lpstr>
      <vt:lpstr>Wingdings</vt:lpstr>
      <vt:lpstr>1_Office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Conclusions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dc:creator>
  <cp:lastModifiedBy>HANSEN Dominique</cp:lastModifiedBy>
  <cp:revision>36</cp:revision>
  <dcterms:created xsi:type="dcterms:W3CDTF">2020-09-14T13:45:46Z</dcterms:created>
  <dcterms:modified xsi:type="dcterms:W3CDTF">2021-05-14T08:28:15Z</dcterms:modified>
</cp:coreProperties>
</file>