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2" r:id="rId3"/>
    <p:sldId id="281" r:id="rId4"/>
    <p:sldId id="308" r:id="rId5"/>
    <p:sldId id="294" r:id="rId6"/>
    <p:sldId id="282" r:id="rId7"/>
    <p:sldId id="287" r:id="rId8"/>
    <p:sldId id="296" r:id="rId9"/>
    <p:sldId id="311" r:id="rId10"/>
    <p:sldId id="297" r:id="rId11"/>
    <p:sldId id="284" r:id="rId12"/>
    <p:sldId id="312" r:id="rId13"/>
    <p:sldId id="310" r:id="rId14"/>
    <p:sldId id="306" r:id="rId15"/>
    <p:sldId id="304" r:id="rId16"/>
    <p:sldId id="279" r:id="rId17"/>
    <p:sldId id="289" r:id="rId18"/>
    <p:sldId id="30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C"/>
    <a:srgbClr val="33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89938" autoAdjust="0"/>
  </p:normalViewPr>
  <p:slideViewPr>
    <p:cSldViewPr>
      <p:cViewPr>
        <p:scale>
          <a:sx n="102" d="100"/>
          <a:sy n="102" d="100"/>
        </p:scale>
        <p:origin x="1672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7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F00C-6D75-48A8-A194-B96D46F0E30B}" type="datetimeFigureOut">
              <a:rPr lang="en-US" smtClean="0"/>
              <a:t>6/24/21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204BC-D94E-4A4A-A5D3-5EDFD925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51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4DB847-A7C6-423F-B771-46A6092732E3}" type="datetimeFigureOut">
              <a:rPr lang="en-US"/>
              <a:pPr>
                <a:defRPr/>
              </a:pPr>
              <a:t>6/24/21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FC56A9-71FA-49A8-A49B-73E0C4B6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6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Conventional statistical approaches to account for spatial dependence are not feasible for econometric land-use modeling with large samples (n-by-n matrix inversions or simulations)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1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We do not know how policymakers weigh the various benefits and costs that enter the social welfare function.</a:t>
            </a:r>
          </a:p>
          <a:p>
            <a:r>
              <a:rPr lang="en-US" sz="1600" dirty="0"/>
              <a:t>We lack information about the benefits, costs, and constraints associated </a:t>
            </a:r>
            <a:r>
              <a:rPr lang="en-US" sz="1600" i="1" dirty="0"/>
              <a:t>specifically</a:t>
            </a:r>
            <a:r>
              <a:rPr lang="en-US" sz="1600" dirty="0"/>
              <a:t> with the decision to protect unit </a:t>
            </a:r>
            <a:r>
              <a:rPr lang="en-US" sz="1600" i="1" dirty="0"/>
              <a:t>q</a:t>
            </a:r>
            <a:r>
              <a:rPr lang="en-US" sz="1600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Copulas are jointly distributed functions in which the original marginal distributions of random variables are transformed based on a separately specified dependence structure (Nelsen 2006). </a:t>
            </a:r>
            <a:endParaRPr lang="nl-NL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63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Implies that spatial</a:t>
            </a:r>
            <a:r>
              <a:rPr lang="nl-NL" baseline="0" dirty="0"/>
              <a:t> dependence is nearly at 12.5 kilometers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9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9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295400"/>
            <a:ext cx="8077200" cy="9906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7" y="6488113"/>
            <a:ext cx="4176464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Anne Nobel | Hasselt University | anne.nobel@uhasselt.be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4290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6CB4F1-E69D-4458-B775-B121381A0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555958" y="-12032"/>
            <a:ext cx="4588042" cy="560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6042" y="-12032"/>
            <a:ext cx="4572000" cy="5607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95600" y="2819400"/>
            <a:ext cx="3429000" cy="18610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6733-459D-4C68-B614-1F8D3D4A1C30}" type="datetime1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EB02-20BD-4C4F-B59A-1CA3F89D9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593951"/>
            <a:ext cx="4572000" cy="2914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597351"/>
            <a:ext cx="4572000" cy="288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01364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7" y="6610088"/>
            <a:ext cx="4176464" cy="275296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Anne Nobel | Hasselt University | anne.nobel@uhasselt.be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735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780048"/>
            <a:ext cx="9007642" cy="501364"/>
          </a:xfrm>
        </p:spPr>
        <p:txBody>
          <a:bodyPr/>
          <a:lstStyle>
            <a:lvl1pPr marL="182880"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597351"/>
            <a:ext cx="3505200" cy="288033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610088"/>
            <a:ext cx="1066800" cy="247912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C7FEBF-A170-470C-A369-F0D066FB58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495800" y="0"/>
            <a:ext cx="4648200" cy="5514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6016" y="-12032"/>
            <a:ext cx="4572000" cy="5634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16042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Damodar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Rajbhandari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F05D9A-DAC8-4C53-B66B-408BAA307D90}" type="datetime1">
              <a:rPr lang="en-US" smtClean="0"/>
              <a:t>6/24/21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58546F-1E4E-426D-9940-5EB4B4A74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Damodar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Rajbhandari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5075E3A-870C-4809-ABC6-77B21E2CD478}" type="datetime1">
              <a:rPr lang="en-US" smtClean="0"/>
              <a:t>6/24/21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25B14B-C98E-4C14-96E7-18DD3A29C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887963-EBBB-4D80-84C4-5B8B6AB6C924}" type="datetime1">
              <a:rPr lang="en-US" smtClean="0"/>
              <a:t>6/24/21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8ABFDA-DAF0-4496-8136-3108F578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987663-4C68-454D-9341-747DFD21BC94}" type="datetime1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C05FB1-C35B-4870-BC50-C1BF2D042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CDFA-330E-4CAA-8D3D-CB5AEA74F8D2}" type="datetime1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A947-F0B9-4AC8-B617-2CA04D39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67CC-F936-4338-A5BF-4A2F6369C5A4}" type="datetime1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5516-340B-459A-81CA-6701DA508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C681-8D43-4411-94FF-0E685A50AF1A}" type="datetime1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A575-3527-424C-A005-428A5216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732611-0F25-4EBF-9023-C4FFDAAD1EC6}" type="datetime1">
              <a:rPr lang="en-US" smtClean="0"/>
              <a:t>6/24/21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Introduction to Reciprocal Lattices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CB6DE-1033-4C2C-8280-139BC16F7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924800" cy="838200"/>
          </a:xfrm>
        </p:spPr>
        <p:txBody>
          <a:bodyPr/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drives the designation of protected areas? Accounting for spatial dependence using a composite marginal likelihood approach</a:t>
            </a:r>
            <a:endParaRPr lang="en-B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504026"/>
            <a:ext cx="34290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CB4F1-E69D-4458-B775-B121381A0F5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819400"/>
            <a:ext cx="792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Nobel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Sebastien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Lizin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Robert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Malina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Group Environmental Economics, Hasselt University, Belgium</a:t>
            </a:r>
            <a:endParaRPr lang="en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for Aviation and the Environment, Massachusetts Institute of Technology, USA</a:t>
            </a:r>
          </a:p>
          <a:p>
            <a:pPr algn="ctr"/>
            <a:endParaRPr lang="nl-N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25, 2021</a:t>
            </a:r>
          </a:p>
          <a:p>
            <a:pPr algn="ctr"/>
            <a:endParaRPr lang="en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78A405-B566-5843-B6D1-B74DBEF9BDDF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–  Results – Conclusion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84784"/>
                <a:ext cx="8382000" cy="437356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nl-NL" sz="2000" dirty="0"/>
                  <a:t>We approximate the full likelihood function by: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l-NL" sz="1800" dirty="0"/>
                  <a:t>Computing pairwise marginal likelihoods 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l-NL" sz="1800" dirty="0"/>
                  <a:t>Allowing for correlation between proximate observations only (&lt; 15km)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l-NL" sz="1800" dirty="0"/>
                  <a:t>Empirically estimating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  <m:r>
                      <a:rPr lang="nl-NL" sz="18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nl-NL" sz="1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1">
                        <a:sym typeface="Symbol" pitchFamily="2" charset="2"/>
                      </a:rPr>
                      <m:t></m:t>
                    </m:r>
                  </m:oMath>
                </a14:m>
                <a:r>
                  <a:rPr lang="nl-NL" sz="1800" dirty="0"/>
                  <a:t>, and </a:t>
                </a:r>
                <a:r>
                  <a:rPr lang="el-GR" sz="1800" b="1" i="1" dirty="0"/>
                  <a:t>ρ</a:t>
                </a:r>
                <a:r>
                  <a:rPr lang="nl-NL" sz="1800" i="1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l-NL" sz="2000" dirty="0" err="1"/>
                  <a:t>Likelihood</a:t>
                </a:r>
                <a:r>
                  <a:rPr lang="nl-NL" sz="2000" dirty="0"/>
                  <a:t> </a:t>
                </a:r>
                <a:r>
                  <a:rPr lang="nl-NL" sz="2000" dirty="0" err="1"/>
                  <a:t>function</a:t>
                </a:r>
                <a:r>
                  <a:rPr lang="nl-NL" sz="2000" dirty="0"/>
                  <a:t> </a:t>
                </a:r>
                <a:r>
                  <a:rPr lang="nl-NL" sz="2000" dirty="0" err="1"/>
                  <a:t>implemented</a:t>
                </a:r>
                <a:r>
                  <a:rPr lang="nl-NL" sz="2000" dirty="0"/>
                  <a:t> in </a:t>
                </a:r>
                <a:r>
                  <a:rPr lang="nl-NL" sz="2000" dirty="0" err="1"/>
                  <a:t>Matlab</a:t>
                </a: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l-NL" sz="2000" dirty="0"/>
                  <a:t>Model selection based on Composite Likelihood Information Criterion (CLIC)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400" dirty="0"/>
              </a:p>
              <a:p>
                <a:pPr marL="0" indent="0">
                  <a:buNone/>
                </a:pPr>
                <a:endParaRPr lang="nl-NL" sz="200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84784"/>
                <a:ext cx="8382000" cy="4373563"/>
              </a:xfrm>
              <a:blipFill>
                <a:blip r:embed="rId2"/>
                <a:stretch>
                  <a:fillRect t="-870" r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1DF03-3C40-494A-8BE2-37E14D6E9A29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</a:t>
            </a:r>
            <a:r>
              <a:rPr lang="en-US" sz="900" b="1" u="sng" dirty="0">
                <a:solidFill>
                  <a:schemeClr val="bg1"/>
                </a:solidFill>
              </a:rPr>
              <a:t>Econometric model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26859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17748" y="1432965"/>
            <a:ext cx="8382000" cy="4373563"/>
          </a:xfrm>
        </p:spPr>
        <p:txBody>
          <a:bodyPr/>
          <a:lstStyle/>
          <a:p>
            <a:r>
              <a:rPr lang="nl-NL" sz="2000" dirty="0"/>
              <a:t>Study area: Spain (n=45,523) and Italy (n=21,598)</a:t>
            </a:r>
          </a:p>
          <a:p>
            <a:r>
              <a:rPr lang="nl-NL" sz="2000" dirty="0"/>
              <a:t>Protection status in 2018 based on two major conservation networks: IUCN and Natura 2000 (</a:t>
            </a:r>
            <a:r>
              <a:rPr lang="en-US" sz="2000" dirty="0"/>
              <a:t>World Database on Protected Areas )</a:t>
            </a:r>
            <a:endParaRPr lang="nl-NL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 drives the designation of protected areas?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FEBF-A170-470C-A369-F0D066FB58E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7490CD-ED54-D443-BE5F-0968FF4AAFC5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b="1" u="sng" dirty="0">
                <a:solidFill>
                  <a:schemeClr val="bg1"/>
                </a:solidFill>
              </a:rPr>
              <a:t>Data</a:t>
            </a:r>
            <a:r>
              <a:rPr lang="en-US" sz="900" b="1" dirty="0">
                <a:solidFill>
                  <a:schemeClr val="bg1"/>
                </a:solidFill>
              </a:rPr>
              <a:t> – </a:t>
            </a:r>
            <a:r>
              <a:rPr lang="en-US" sz="900" dirty="0">
                <a:solidFill>
                  <a:schemeClr val="bg1"/>
                </a:solidFill>
              </a:rPr>
              <a:t>Results – Conclusion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2308601"/>
                  </p:ext>
                </p:extLst>
              </p:nvPr>
            </p:nvGraphicFramePr>
            <p:xfrm>
              <a:off x="365457" y="2708920"/>
              <a:ext cx="8352927" cy="29682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4309">
                      <a:extLst>
                        <a:ext uri="{9D8B030D-6E8A-4147-A177-3AD203B41FA5}">
                          <a16:colId xmlns:a16="http://schemas.microsoft.com/office/drawing/2014/main" val="3343072129"/>
                        </a:ext>
                      </a:extLst>
                    </a:gridCol>
                    <a:gridCol w="2784309">
                      <a:extLst>
                        <a:ext uri="{9D8B030D-6E8A-4147-A177-3AD203B41FA5}">
                          <a16:colId xmlns:a16="http://schemas.microsoft.com/office/drawing/2014/main" val="3629105396"/>
                        </a:ext>
                      </a:extLst>
                    </a:gridCol>
                    <a:gridCol w="2784309">
                      <a:extLst>
                        <a:ext uri="{9D8B030D-6E8A-4147-A177-3AD203B41FA5}">
                          <a16:colId xmlns:a16="http://schemas.microsoft.com/office/drawing/2014/main" val="2839422571"/>
                        </a:ext>
                      </a:extLst>
                    </a:gridCol>
                  </a:tblGrid>
                  <a:tr h="283975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Variables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nl-NL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sz="1400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nl-NL" sz="14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sub>
                              </m:sSub>
                              <m:r>
                                <a:rPr lang="nl-NL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Unit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92100" indent="-292100"/>
                          <a:r>
                            <a:rPr lang="nl-NL" sz="1400" dirty="0">
                              <a:latin typeface="+mj-lt"/>
                            </a:rPr>
                            <a:t>Source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7848930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Land cover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types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Forest/Semi-natural/Agricultural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CORINE Database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6765951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Species richness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Number of species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World Bank 2019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4641683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Extinction scores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Sum of extinction probabilities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World Bank 2019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6174650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Regional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a</a:t>
                          </a:r>
                          <a:r>
                            <a:rPr lang="nl-NL" sz="1400" dirty="0">
                              <a:latin typeface="+mj-lt"/>
                            </a:rPr>
                            <a:t>verage agricultural rents between 2006-2017 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EUR/ha/year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FADN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2636155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Plot-level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a</a:t>
                          </a:r>
                          <a:r>
                            <a:rPr lang="nl-NL" sz="1400" dirty="0">
                              <a:latin typeface="+mj-lt"/>
                            </a:rPr>
                            <a:t>gricultural suitability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0 = lowest, 100 = highest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Zabel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Putzenlechner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, and </a:t>
                          </a:r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Mauser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 2014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4231304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Remoteness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0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Hours of travel to urban center</a:t>
                          </a:r>
                          <a:endParaRPr lang="en-US" sz="14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Weiss et al.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4330544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Construction suitability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0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= lowest, 4 = highest</a:t>
                          </a:r>
                          <a:endParaRPr lang="en-US" sz="14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Tóth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 and Hermann 2015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4197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2308601"/>
                  </p:ext>
                </p:extLst>
              </p:nvPr>
            </p:nvGraphicFramePr>
            <p:xfrm>
              <a:off x="365457" y="2708920"/>
              <a:ext cx="8352927" cy="29682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4309">
                      <a:extLst>
                        <a:ext uri="{9D8B030D-6E8A-4147-A177-3AD203B41FA5}">
                          <a16:colId xmlns:a16="http://schemas.microsoft.com/office/drawing/2014/main" val="3343072129"/>
                        </a:ext>
                      </a:extLst>
                    </a:gridCol>
                    <a:gridCol w="2784309">
                      <a:extLst>
                        <a:ext uri="{9D8B030D-6E8A-4147-A177-3AD203B41FA5}">
                          <a16:colId xmlns:a16="http://schemas.microsoft.com/office/drawing/2014/main" val="3629105396"/>
                        </a:ext>
                      </a:extLst>
                    </a:gridCol>
                    <a:gridCol w="2784309">
                      <a:extLst>
                        <a:ext uri="{9D8B030D-6E8A-4147-A177-3AD203B41FA5}">
                          <a16:colId xmlns:a16="http://schemas.microsoft.com/office/drawing/2014/main" val="2839422571"/>
                        </a:ext>
                      </a:extLst>
                    </a:gridCol>
                  </a:tblGrid>
                  <a:tr h="3239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9" t="-1887" r="-201094" b="-8377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Unit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92100" indent="-292100"/>
                          <a:r>
                            <a:rPr lang="nl-NL" sz="1400" dirty="0">
                              <a:latin typeface="+mj-lt"/>
                            </a:rPr>
                            <a:t>Source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7848930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Land cover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types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Forest/Semi-natural/Agricultural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CORINE Database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6765951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Species richness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Number of species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World Bank 2019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4641683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Extinction scores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Sum of extinction probabilities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World Bank 2019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617465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Regional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a</a:t>
                          </a:r>
                          <a:r>
                            <a:rPr lang="nl-NL" sz="1400" dirty="0">
                              <a:latin typeface="+mj-lt"/>
                            </a:rPr>
                            <a:t>verage agricultural rents between 2006-2017 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EUR/ha/year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FADN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263615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Plot-level</a:t>
                          </a:r>
                          <a:r>
                            <a:rPr lang="nl-NL" sz="1400" baseline="0" dirty="0">
                              <a:latin typeface="+mj-lt"/>
                            </a:rPr>
                            <a:t> a</a:t>
                          </a:r>
                          <a:r>
                            <a:rPr lang="nl-NL" sz="1400" dirty="0">
                              <a:latin typeface="+mj-lt"/>
                            </a:rPr>
                            <a:t>gricultural suitability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0 = lowest, 100 = highest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Zabel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Putzenlechner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, and </a:t>
                          </a:r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Mauser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 2014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4231304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Remoteness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0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Hours of travel to urban center</a:t>
                          </a:r>
                          <a:endParaRPr lang="en-US" sz="14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Weiss et al. 2018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4330544"/>
                      </a:ext>
                    </a:extLst>
                  </a:tr>
                  <a:tr h="321586"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latin typeface="+mj-lt"/>
                            </a:rPr>
                            <a:t>Construction suitability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0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= lowest, 4 = highest</a:t>
                          </a:r>
                          <a:endParaRPr lang="en-US" sz="14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Tóth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 and Hermann 2015</a:t>
                          </a:r>
                          <a:endParaRPr lang="en-US" sz="140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4197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/>
          <p:cNvSpPr/>
          <p:nvPr/>
        </p:nvSpPr>
        <p:spPr>
          <a:xfrm>
            <a:off x="344608" y="2996952"/>
            <a:ext cx="8778543" cy="2822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5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875" y="1556792"/>
            <a:ext cx="8740942" cy="4373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find significant evidence of strong spatial dependence: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err="1"/>
              <a:t>Logit</a:t>
            </a:r>
            <a:r>
              <a:rPr lang="nl-NL" sz="2000" dirty="0"/>
              <a:t> models that allow (near-)zero correlation may provide biased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err="1"/>
              <a:t>Average</a:t>
            </a:r>
            <a:r>
              <a:rPr lang="nl-NL" sz="2000" dirty="0"/>
              <a:t> </a:t>
            </a:r>
            <a:r>
              <a:rPr lang="nl-NL" sz="2000" dirty="0" err="1"/>
              <a:t>marginal</a:t>
            </a:r>
            <a:r>
              <a:rPr lang="nl-NL" sz="2000" dirty="0"/>
              <a:t> </a:t>
            </a:r>
            <a:r>
              <a:rPr lang="nl-NL" sz="2000" dirty="0" err="1"/>
              <a:t>effects</a:t>
            </a:r>
            <a:r>
              <a:rPr lang="nl-NL" sz="2000" dirty="0"/>
              <a:t> </a:t>
            </a:r>
            <a:r>
              <a:rPr lang="nl-NL" sz="2000" dirty="0" err="1"/>
              <a:t>reflects</a:t>
            </a:r>
            <a:r>
              <a:rPr lang="nl-NL" sz="2000" dirty="0"/>
              <a:t> % </a:t>
            </a:r>
            <a:r>
              <a:rPr lang="nl-NL" sz="2000" dirty="0" err="1"/>
              <a:t>increase</a:t>
            </a:r>
            <a:r>
              <a:rPr lang="nl-NL" sz="2000" dirty="0"/>
              <a:t> in </a:t>
            </a:r>
            <a:r>
              <a:rPr lang="nl-NL" sz="2000" dirty="0" err="1"/>
              <a:t>protection</a:t>
            </a:r>
            <a:r>
              <a:rPr lang="nl-NL" sz="2000" dirty="0"/>
              <a:t> </a:t>
            </a:r>
            <a:r>
              <a:rPr lang="nl-NL" sz="2000" dirty="0" err="1"/>
              <a:t>probability</a:t>
            </a:r>
            <a:r>
              <a:rPr lang="nl-NL" sz="2000" dirty="0"/>
              <a:t> </a:t>
            </a:r>
            <a:r>
              <a:rPr lang="nl-NL" sz="2000" dirty="0" err="1"/>
              <a:t>due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400" dirty="0"/>
              <a:t>1 percent </a:t>
            </a:r>
            <a:r>
              <a:rPr lang="nl-NL" sz="1400" dirty="0" err="1"/>
              <a:t>increase</a:t>
            </a:r>
            <a:r>
              <a:rPr lang="nl-NL" sz="1400" dirty="0"/>
              <a:t> in </a:t>
            </a:r>
            <a:r>
              <a:rPr lang="nl-NL" sz="1400" dirty="0" err="1"/>
              <a:t>continuous</a:t>
            </a:r>
            <a:r>
              <a:rPr lang="nl-NL" sz="1400" dirty="0"/>
              <a:t> variables (</a:t>
            </a:r>
            <a:r>
              <a:rPr lang="nl-NL" sz="1400" dirty="0" err="1"/>
              <a:t>agricultural</a:t>
            </a:r>
            <a:r>
              <a:rPr lang="nl-NL" sz="1400" dirty="0"/>
              <a:t> </a:t>
            </a:r>
            <a:r>
              <a:rPr lang="nl-NL" sz="1400" dirty="0" err="1"/>
              <a:t>rents</a:t>
            </a:r>
            <a:r>
              <a:rPr lang="nl-NL" sz="1400" dirty="0"/>
              <a:t>/</a:t>
            </a:r>
            <a:r>
              <a:rPr lang="nl-NL" sz="1400" dirty="0" err="1"/>
              <a:t>suitability</a:t>
            </a:r>
            <a:r>
              <a:rPr lang="nl-NL" sz="1400" dirty="0"/>
              <a:t>/species </a:t>
            </a:r>
            <a:r>
              <a:rPr lang="nl-NL" sz="1400" dirty="0" err="1"/>
              <a:t>richness</a:t>
            </a:r>
            <a:r>
              <a:rPr lang="nl-NL" sz="1400" dirty="0"/>
              <a:t>/</a:t>
            </a:r>
            <a:r>
              <a:rPr lang="nl-NL" sz="1400" dirty="0" err="1"/>
              <a:t>extinction</a:t>
            </a:r>
            <a:r>
              <a:rPr lang="nl-NL" sz="1400" dirty="0"/>
              <a:t> risk)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400" dirty="0"/>
              <a:t>+ 1 in </a:t>
            </a:r>
            <a:r>
              <a:rPr lang="nl-NL" sz="1400" dirty="0" err="1"/>
              <a:t>ordinal</a:t>
            </a:r>
            <a:r>
              <a:rPr lang="nl-NL" sz="1400" dirty="0"/>
              <a:t> variables (</a:t>
            </a:r>
            <a:r>
              <a:rPr lang="nl-NL" sz="1400" dirty="0" err="1"/>
              <a:t>construction</a:t>
            </a:r>
            <a:r>
              <a:rPr lang="nl-NL" sz="1400" dirty="0"/>
              <a:t> </a:t>
            </a:r>
            <a:r>
              <a:rPr lang="nl-NL" sz="1400" dirty="0" err="1"/>
              <a:t>suitability</a:t>
            </a:r>
            <a:r>
              <a:rPr lang="nl-NL" sz="1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400" dirty="0" err="1"/>
              <a:t>From</a:t>
            </a:r>
            <a:r>
              <a:rPr lang="nl-NL" sz="1400" dirty="0"/>
              <a:t> 0 </a:t>
            </a:r>
            <a:r>
              <a:rPr lang="nl-NL" sz="1400" dirty="0" err="1"/>
              <a:t>to</a:t>
            </a:r>
            <a:r>
              <a:rPr lang="nl-NL" sz="1400" dirty="0"/>
              <a:t> 1 in </a:t>
            </a:r>
            <a:r>
              <a:rPr lang="nl-NL" sz="1400" dirty="0" err="1"/>
              <a:t>categorical</a:t>
            </a:r>
            <a:r>
              <a:rPr lang="nl-NL" sz="1400" dirty="0"/>
              <a:t> variables (land-</a:t>
            </a:r>
            <a:r>
              <a:rPr lang="nl-NL" sz="1400" dirty="0" err="1"/>
              <a:t>use</a:t>
            </a:r>
            <a:r>
              <a:rPr lang="nl-NL" sz="1400" dirty="0"/>
              <a:t> </a:t>
            </a:r>
            <a:r>
              <a:rPr lang="nl-NL" sz="1400" dirty="0" err="1"/>
              <a:t>dummies</a:t>
            </a:r>
            <a:r>
              <a:rPr lang="nl-NL" sz="1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correlation 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D2D81B-A001-6246-A0D2-DC4A7B3E133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Results – </a:t>
            </a:r>
            <a:r>
              <a:rPr lang="en-US" sz="900" b="1" u="sng" dirty="0">
                <a:solidFill>
                  <a:schemeClr val="bg1"/>
                </a:solidFill>
              </a:rPr>
              <a:t>Conclusion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65" y="2162249"/>
            <a:ext cx="5591175" cy="771525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AE4FD6-C928-764B-AECB-DF3504E5C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17786"/>
              </p:ext>
            </p:extLst>
          </p:nvPr>
        </p:nvGraphicFramePr>
        <p:xfrm>
          <a:off x="467544" y="3182524"/>
          <a:ext cx="6084791" cy="69495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010948">
                  <a:extLst>
                    <a:ext uri="{9D8B030D-6E8A-4147-A177-3AD203B41FA5}">
                      <a16:colId xmlns:a16="http://schemas.microsoft.com/office/drawing/2014/main" val="3296137784"/>
                    </a:ext>
                  </a:extLst>
                </a:gridCol>
                <a:gridCol w="711227">
                  <a:extLst>
                    <a:ext uri="{9D8B030D-6E8A-4147-A177-3AD203B41FA5}">
                      <a16:colId xmlns:a16="http://schemas.microsoft.com/office/drawing/2014/main" val="2120201743"/>
                    </a:ext>
                  </a:extLst>
                </a:gridCol>
                <a:gridCol w="1228481">
                  <a:extLst>
                    <a:ext uri="{9D8B030D-6E8A-4147-A177-3AD203B41FA5}">
                      <a16:colId xmlns:a16="http://schemas.microsoft.com/office/drawing/2014/main" val="1458896523"/>
                    </a:ext>
                  </a:extLst>
                </a:gridCol>
                <a:gridCol w="618288">
                  <a:extLst>
                    <a:ext uri="{9D8B030D-6E8A-4147-A177-3AD203B41FA5}">
                      <a16:colId xmlns:a16="http://schemas.microsoft.com/office/drawing/2014/main" val="3094372003"/>
                    </a:ext>
                  </a:extLst>
                </a:gridCol>
                <a:gridCol w="1515847">
                  <a:extLst>
                    <a:ext uri="{9D8B030D-6E8A-4147-A177-3AD203B41FA5}">
                      <a16:colId xmlns:a16="http://schemas.microsoft.com/office/drawing/2014/main" val="274292750"/>
                    </a:ext>
                  </a:extLst>
                </a:gridCol>
              </a:tblGrid>
              <a:tr h="2316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Spain</a:t>
                      </a: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Spatial logit</a:t>
                      </a: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Aspatial logit</a:t>
                      </a: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9299430"/>
                  </a:ext>
                </a:extLst>
              </a:tr>
              <a:tr h="2316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 Composite Likelihood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-22599.6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-23212.4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7796034"/>
                  </a:ext>
                </a:extLst>
              </a:tr>
              <a:tr h="2316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CLIC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-22901.5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-23476.6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5335" marR="1533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88347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5C8555-297E-E34D-BFFB-B8F4F77E3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69136"/>
              </p:ext>
            </p:extLst>
          </p:nvPr>
        </p:nvGraphicFramePr>
        <p:xfrm>
          <a:off x="467544" y="4089380"/>
          <a:ext cx="6097698" cy="59301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165931">
                  <a:extLst>
                    <a:ext uri="{9D8B030D-6E8A-4147-A177-3AD203B41FA5}">
                      <a16:colId xmlns:a16="http://schemas.microsoft.com/office/drawing/2014/main" val="777466668"/>
                    </a:ext>
                  </a:extLst>
                </a:gridCol>
                <a:gridCol w="679110">
                  <a:extLst>
                    <a:ext uri="{9D8B030D-6E8A-4147-A177-3AD203B41FA5}">
                      <a16:colId xmlns:a16="http://schemas.microsoft.com/office/drawing/2014/main" val="2838421213"/>
                    </a:ext>
                  </a:extLst>
                </a:gridCol>
                <a:gridCol w="1150651">
                  <a:extLst>
                    <a:ext uri="{9D8B030D-6E8A-4147-A177-3AD203B41FA5}">
                      <a16:colId xmlns:a16="http://schemas.microsoft.com/office/drawing/2014/main" val="1971001602"/>
                    </a:ext>
                  </a:extLst>
                </a:gridCol>
                <a:gridCol w="644515">
                  <a:extLst>
                    <a:ext uri="{9D8B030D-6E8A-4147-A177-3AD203B41FA5}">
                      <a16:colId xmlns:a16="http://schemas.microsoft.com/office/drawing/2014/main" val="3524256503"/>
                    </a:ext>
                  </a:extLst>
                </a:gridCol>
                <a:gridCol w="1457491">
                  <a:extLst>
                    <a:ext uri="{9D8B030D-6E8A-4147-A177-3AD203B41FA5}">
                      <a16:colId xmlns:a16="http://schemas.microsoft.com/office/drawing/2014/main" val="586591895"/>
                    </a:ext>
                  </a:extLst>
                </a:gridCol>
              </a:tblGrid>
              <a:tr h="1976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Italy</a:t>
                      </a: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Spatial logit</a:t>
                      </a: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Aspatial logit</a:t>
                      </a: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489258"/>
                  </a:ext>
                </a:extLst>
              </a:tr>
              <a:tr h="1976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 Composite Likelihood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-8993.8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-9279.8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100" b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3116057"/>
                  </a:ext>
                </a:extLst>
              </a:tr>
              <a:tr h="1976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CLIC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-9144.2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-9396.9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9302" marR="49302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3125275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79FF44AF-88FA-E540-BF7D-70857F9CB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84" y="2459112"/>
            <a:ext cx="2540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4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152400" eaLnBrk="0" hangingPunct="0"/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Aggregate-level elasticities</a:t>
            </a: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D2D81B-A001-6246-A0D2-DC4A7B3E133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Results – </a:t>
            </a:r>
            <a:r>
              <a:rPr lang="en-US" sz="900" b="1" u="sng" dirty="0">
                <a:solidFill>
                  <a:schemeClr val="bg1"/>
                </a:solidFill>
              </a:rPr>
              <a:t>Conclusion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55418"/>
              </p:ext>
            </p:extLst>
          </p:nvPr>
        </p:nvGraphicFramePr>
        <p:xfrm>
          <a:off x="52650" y="1758287"/>
          <a:ext cx="5995395" cy="1832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8931">
                  <a:extLst>
                    <a:ext uri="{9D8B030D-6E8A-4147-A177-3AD203B41FA5}">
                      <a16:colId xmlns:a16="http://schemas.microsoft.com/office/drawing/2014/main" val="4122166448"/>
                    </a:ext>
                  </a:extLst>
                </a:gridCol>
                <a:gridCol w="640383">
                  <a:extLst>
                    <a:ext uri="{9D8B030D-6E8A-4147-A177-3AD203B41FA5}">
                      <a16:colId xmlns:a16="http://schemas.microsoft.com/office/drawing/2014/main" val="225688328"/>
                    </a:ext>
                  </a:extLst>
                </a:gridCol>
                <a:gridCol w="1663873">
                  <a:extLst>
                    <a:ext uri="{9D8B030D-6E8A-4147-A177-3AD203B41FA5}">
                      <a16:colId xmlns:a16="http://schemas.microsoft.com/office/drawing/2014/main" val="3806830960"/>
                    </a:ext>
                  </a:extLst>
                </a:gridCol>
                <a:gridCol w="649738">
                  <a:extLst>
                    <a:ext uri="{9D8B030D-6E8A-4147-A177-3AD203B41FA5}">
                      <a16:colId xmlns:a16="http://schemas.microsoft.com/office/drawing/2014/main" val="1111164038"/>
                    </a:ext>
                  </a:extLst>
                </a:gridCol>
                <a:gridCol w="1222470">
                  <a:extLst>
                    <a:ext uri="{9D8B030D-6E8A-4147-A177-3AD203B41FA5}">
                      <a16:colId xmlns:a16="http://schemas.microsoft.com/office/drawing/2014/main" val="1722027948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Spain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Spatial logit (Copula-based CML)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A-spatial logit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95732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3453557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Agricultural rent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0.093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[0.017, 0.168]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[0.017, 0.135]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1414578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Soil suitability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[-0.159, 0.032]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[-0.14, 0.026]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43124967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Remoteness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[0.087, 0.276]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[0.053, 0.309]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1663338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Construction suitability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[-0.089, 0.058]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-0.023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[-0.047, 0.001]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778731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Semi-natural area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[0.146, 0.752]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[0.163, 0.720]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866011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Forest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[0.217, 0.720]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[0.213, 0.709]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744803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Species richness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0.590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[-0.224, 1.404]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0.652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[-0.175, 1.478]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8412596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Extinction score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[-0.041, 0.134]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[-0.045, 0.127]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208547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16940"/>
              </p:ext>
            </p:extLst>
          </p:nvPr>
        </p:nvGraphicFramePr>
        <p:xfrm>
          <a:off x="52652" y="3847485"/>
          <a:ext cx="5995393" cy="1924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8928">
                  <a:extLst>
                    <a:ext uri="{9D8B030D-6E8A-4147-A177-3AD203B41FA5}">
                      <a16:colId xmlns:a16="http://schemas.microsoft.com/office/drawing/2014/main" val="4225299374"/>
                    </a:ext>
                  </a:extLst>
                </a:gridCol>
                <a:gridCol w="1010124">
                  <a:extLst>
                    <a:ext uri="{9D8B030D-6E8A-4147-A177-3AD203B41FA5}">
                      <a16:colId xmlns:a16="http://schemas.microsoft.com/office/drawing/2014/main" val="3025626508"/>
                    </a:ext>
                  </a:extLst>
                </a:gridCol>
                <a:gridCol w="1279871">
                  <a:extLst>
                    <a:ext uri="{9D8B030D-6E8A-4147-A177-3AD203B41FA5}">
                      <a16:colId xmlns:a16="http://schemas.microsoft.com/office/drawing/2014/main" val="2533387197"/>
                    </a:ext>
                  </a:extLst>
                </a:gridCol>
                <a:gridCol w="709224">
                  <a:extLst>
                    <a:ext uri="{9D8B030D-6E8A-4147-A177-3AD203B41FA5}">
                      <a16:colId xmlns:a16="http://schemas.microsoft.com/office/drawing/2014/main" val="1540993880"/>
                    </a:ext>
                  </a:extLst>
                </a:gridCol>
                <a:gridCol w="1177246">
                  <a:extLst>
                    <a:ext uri="{9D8B030D-6E8A-4147-A177-3AD203B41FA5}">
                      <a16:colId xmlns:a16="http://schemas.microsoft.com/office/drawing/2014/main" val="2284182759"/>
                    </a:ext>
                  </a:extLst>
                </a:gridCol>
              </a:tblGrid>
              <a:tr h="2273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Italy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Spatial logit (Copula-based CML)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A-spatial logit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33400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</a:pPr>
                      <a:endParaRPr lang="en-US" sz="11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544030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Agricultural rent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[-0.036, 0.037]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[-0.024, 0.077]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637211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Soil suitability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[-0.090, 0.091]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[-0.051, 0.003]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7288780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Remoteness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[-0.017, 0.060]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[-0.020, 0.141]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50525600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Construction suitability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[-0.012, 0.002]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[-0.025, 0.002]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606230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Semi-natural area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[0.163, 0.649]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[0.447, 0.806]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12419183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Forest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[0.159, 0.548]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[0.493, 0.603]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742384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Species richness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0.217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[0.051, 0.382]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0.176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[-0.123, 0.474]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8456130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Extinction score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[-0.021, 0.094]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[-0.037, 0.238]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6439679"/>
                  </a:ext>
                </a:extLst>
              </a:tr>
            </a:tbl>
          </a:graphicData>
        </a:graphic>
      </p:graphicFrame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 txBox="1">
            <a:spLocks/>
          </p:cNvSpPr>
          <p:nvPr/>
        </p:nvSpPr>
        <p:spPr bwMode="auto">
          <a:xfrm>
            <a:off x="6048045" y="1491745"/>
            <a:ext cx="2997697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b="1" dirty="0"/>
              <a:t>Key </a:t>
            </a:r>
            <a:r>
              <a:rPr lang="nl-NL" sz="1800" b="1" dirty="0" err="1"/>
              <a:t>takeaways</a:t>
            </a:r>
            <a:r>
              <a:rPr lang="nl-NL" sz="1800" b="1" dirty="0"/>
              <a:t>: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Mean absolute difference between spatial and a-spatial elasticities: </a:t>
            </a:r>
            <a:r>
              <a:rPr lang="en-US" sz="1800" b="1" dirty="0"/>
              <a:t>36 percent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Protected area locations potentially associated with higher biodiversity levels</a:t>
            </a:r>
          </a:p>
          <a:p>
            <a:pPr marL="0" indent="0">
              <a:buNone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4911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conclude that the copula-based CML approach is a promising solution to estimate and test for spatial dependence in the context of econometric land-use modeling with large datasets (&gt;10,000 observations)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Our study elucidates how accounting for spatial dependence could affect elasticities derived from these models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D2D81B-A001-6246-A0D2-DC4A7B3E133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Results – </a:t>
            </a:r>
            <a:r>
              <a:rPr lang="en-US" sz="900" b="1" u="sng" dirty="0">
                <a:solidFill>
                  <a:schemeClr val="bg1"/>
                </a:solidFill>
              </a:rPr>
              <a:t>Conclusion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5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Previous studies may have drawn biased conclusions about protected area effectiveness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err="1"/>
              <a:t>Future</a:t>
            </a:r>
            <a:r>
              <a:rPr lang="nl-NL" sz="2000" dirty="0"/>
              <a:t> research should consider: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/>
              <a:t>Panel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err="1"/>
              <a:t>Multinomial</a:t>
            </a:r>
            <a:r>
              <a:rPr lang="nl-NL" sz="2000" dirty="0"/>
              <a:t> </a:t>
            </a:r>
            <a:r>
              <a:rPr lang="nl-NL" sz="2000" dirty="0" err="1"/>
              <a:t>logit</a:t>
            </a:r>
            <a:r>
              <a:rPr lang="nl-NL" sz="2000" dirty="0"/>
              <a:t> </a:t>
            </a:r>
            <a:r>
              <a:rPr lang="nl-NL" sz="2000" dirty="0" err="1"/>
              <a:t>models</a:t>
            </a:r>
            <a:endParaRPr lang="nl-NL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/>
              <a:t>Other cost types (e.g. management costs)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/>
              <a:t>Other definitions of biodiversity (e.g. ecosystem </a:t>
            </a:r>
            <a:r>
              <a:rPr lang="nl-NL" sz="2000" dirty="0" err="1"/>
              <a:t>diversity</a:t>
            </a:r>
            <a:r>
              <a:rPr lang="nl-NL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D2D81B-A001-6246-A0D2-DC4A7B3E133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– Data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Results – </a:t>
            </a:r>
            <a:r>
              <a:rPr lang="en-US" sz="900" b="1" u="sng" dirty="0">
                <a:solidFill>
                  <a:schemeClr val="bg1"/>
                </a:solidFill>
              </a:rPr>
              <a:t>Conclusion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58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talk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What drives the designation of protected areas?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66800" y="3124200"/>
            <a:ext cx="70104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attention!</a:t>
            </a:r>
          </a:p>
          <a:p>
            <a:pPr algn="ctr"/>
            <a:endParaRPr lang="en-US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5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(Spain)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BE7923-E2C7-C144-998A-79C7237E0396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Data</a:t>
            </a:r>
            <a:r>
              <a:rPr lang="en-US" sz="900" b="1" dirty="0">
                <a:solidFill>
                  <a:schemeClr val="bg1"/>
                </a:solidFill>
              </a:rPr>
              <a:t> – </a:t>
            </a:r>
            <a:r>
              <a:rPr lang="en-US" sz="900" b="1" u="sng" dirty="0">
                <a:solidFill>
                  <a:schemeClr val="bg1"/>
                </a:solidFill>
              </a:rPr>
              <a:t>Results</a:t>
            </a:r>
            <a:r>
              <a:rPr lang="en-US" sz="900" b="1" dirty="0">
                <a:solidFill>
                  <a:schemeClr val="bg1"/>
                </a:solidFill>
              </a:rPr>
              <a:t> –</a:t>
            </a:r>
            <a:r>
              <a:rPr lang="en-US" sz="900" dirty="0">
                <a:solidFill>
                  <a:schemeClr val="bg1"/>
                </a:solidFill>
              </a:rPr>
              <a:t> Conclusion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4793798"/>
                  </p:ext>
                </p:extLst>
              </p:nvPr>
            </p:nvGraphicFramePr>
            <p:xfrm>
              <a:off x="138306" y="1433326"/>
              <a:ext cx="8867387" cy="4870368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2230965">
                      <a:extLst>
                        <a:ext uri="{9D8B030D-6E8A-4147-A177-3AD203B41FA5}">
                          <a16:colId xmlns:a16="http://schemas.microsoft.com/office/drawing/2014/main" val="3884130149"/>
                        </a:ext>
                      </a:extLst>
                    </a:gridCol>
                    <a:gridCol w="789042">
                      <a:extLst>
                        <a:ext uri="{9D8B030D-6E8A-4147-A177-3AD203B41FA5}">
                          <a16:colId xmlns:a16="http://schemas.microsoft.com/office/drawing/2014/main" val="3512121994"/>
                        </a:ext>
                      </a:extLst>
                    </a:gridCol>
                    <a:gridCol w="1362889">
                      <a:extLst>
                        <a:ext uri="{9D8B030D-6E8A-4147-A177-3AD203B41FA5}">
                          <a16:colId xmlns:a16="http://schemas.microsoft.com/office/drawing/2014/main" val="3311500631"/>
                        </a:ext>
                      </a:extLst>
                    </a:gridCol>
                    <a:gridCol w="760349">
                      <a:extLst>
                        <a:ext uri="{9D8B030D-6E8A-4147-A177-3AD203B41FA5}">
                          <a16:colId xmlns:a16="http://schemas.microsoft.com/office/drawing/2014/main" val="566955"/>
                        </a:ext>
                      </a:extLst>
                    </a:gridCol>
                    <a:gridCol w="1356511">
                      <a:extLst>
                        <a:ext uri="{9D8B030D-6E8A-4147-A177-3AD203B41FA5}">
                          <a16:colId xmlns:a16="http://schemas.microsoft.com/office/drawing/2014/main" val="310638368"/>
                        </a:ext>
                      </a:extLst>
                    </a:gridCol>
                    <a:gridCol w="685936">
                      <a:extLst>
                        <a:ext uri="{9D8B030D-6E8A-4147-A177-3AD203B41FA5}">
                          <a16:colId xmlns:a16="http://schemas.microsoft.com/office/drawing/2014/main" val="1546035803"/>
                        </a:ext>
                      </a:extLst>
                    </a:gridCol>
                    <a:gridCol w="1681695">
                      <a:extLst>
                        <a:ext uri="{9D8B030D-6E8A-4147-A177-3AD203B41FA5}">
                          <a16:colId xmlns:a16="http://schemas.microsoft.com/office/drawing/2014/main" val="3995250038"/>
                        </a:ext>
                      </a:extLst>
                    </a:gridCol>
                  </a:tblGrid>
                  <a:tr h="28312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Unrestricted model</a:t>
                          </a: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Partially restricted model (ρ=0)</a:t>
                          </a: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Fully restricted model (ρ=0, </a:t>
                          </a: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=1)</a:t>
                          </a: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8388119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95584280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Main parameters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2274517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1.925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[0.738, 3.110]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1.975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[0.741, 3.207]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1.451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[0.766, 2.135]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6704599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-0.306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[-0.532, -0.078]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-0.327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[-0.564, -0.089]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-0.350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[-0.466, -0.233]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1168514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Remoteness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1.776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[1.274, 2.276]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1.797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[1.288, 2.306]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1.116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[0.864, 1.368]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57927332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-0.386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[-0.541, -0.231]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-0.383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[-0.537, -0.228]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-0.141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[-0.217, -0.064]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23476869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1.827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[1.382, 2.272]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1.832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[1.381, 2.283]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1.078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[0.897, 1.258]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5508720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2.071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[1.576, 2.565]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2.087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[1.584, 2.588]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1.255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[1.067, 1.442]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94388206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Species richness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0.249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[0.102, 0.396]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0.268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[0.114, 0.421]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0.172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[0.086, 0.257]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99475860"/>
                      </a:ext>
                    </a:extLst>
                  </a:tr>
                  <a:tr h="141564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0.397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[-0.129, 0.923]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0.383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[-0.14, 0.91]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0.222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[-0.143, 0.587]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77726925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Protection status (constant)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-9.633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[-13.375, -5.889]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-10.019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[-13.900, -6.137]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-6.441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[-8.416, -4.464]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90811286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Heteroscedasticity parameters </a:t>
                          </a:r>
                          <a:r>
                            <a:rPr lang="en-US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oMath>
                          </a14:m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2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18285454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>
                              <a:effectLst/>
                            </a:rPr>
                            <a:t>Agricultural rent </a:t>
                          </a:r>
                          <a:endParaRPr lang="en-US" sz="1200" b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0.723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[0.127, 1.318]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0.745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[0.144, 1.345]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13816102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>
                              <a:effectLst/>
                            </a:rPr>
                            <a:t>Agricultural rent x suitability</a:t>
                          </a:r>
                          <a:endParaRPr lang="en-US" sz="1200" b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-0.201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[-0.316, -0.086]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-0.201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[-0.316, -0.084]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05002868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0.156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[0.105, 0.206]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0.155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[0.103, 0.206]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94081224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Spatial dependence parameters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nl-NL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Spain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nl-NL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Italy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41725466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θ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4.451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[3.262, 5.639]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2.999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[2.376, 3.622]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66338017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ρ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0.796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[0.736, 0.854]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0.768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</a:t>
                          </a:r>
                          <a:r>
                            <a:rPr lang="en-US" sz="11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0.748, 0.788]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70553263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Log Composite Likelihood</a:t>
                          </a:r>
                          <a:endParaRPr lang="en-US" sz="12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-22599.6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-23043.4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-23212.4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78398492"/>
                      </a:ext>
                    </a:extLst>
                  </a:tr>
                  <a:tr h="2316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CLIC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-22901.5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-23346.6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-23476.6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41635054"/>
                      </a:ext>
                    </a:extLst>
                  </a:tr>
                  <a:tr h="15878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N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326273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4793798"/>
                  </p:ext>
                </p:extLst>
              </p:nvPr>
            </p:nvGraphicFramePr>
            <p:xfrm>
              <a:off x="138306" y="1433326"/>
              <a:ext cx="8867387" cy="4870368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2230965">
                      <a:extLst>
                        <a:ext uri="{9D8B030D-6E8A-4147-A177-3AD203B41FA5}">
                          <a16:colId xmlns:a16="http://schemas.microsoft.com/office/drawing/2014/main" val="3884130149"/>
                        </a:ext>
                      </a:extLst>
                    </a:gridCol>
                    <a:gridCol w="789042">
                      <a:extLst>
                        <a:ext uri="{9D8B030D-6E8A-4147-A177-3AD203B41FA5}">
                          <a16:colId xmlns:a16="http://schemas.microsoft.com/office/drawing/2014/main" val="3512121994"/>
                        </a:ext>
                      </a:extLst>
                    </a:gridCol>
                    <a:gridCol w="1362889">
                      <a:extLst>
                        <a:ext uri="{9D8B030D-6E8A-4147-A177-3AD203B41FA5}">
                          <a16:colId xmlns:a16="http://schemas.microsoft.com/office/drawing/2014/main" val="3311500631"/>
                        </a:ext>
                      </a:extLst>
                    </a:gridCol>
                    <a:gridCol w="760349">
                      <a:extLst>
                        <a:ext uri="{9D8B030D-6E8A-4147-A177-3AD203B41FA5}">
                          <a16:colId xmlns:a16="http://schemas.microsoft.com/office/drawing/2014/main" val="566955"/>
                        </a:ext>
                      </a:extLst>
                    </a:gridCol>
                    <a:gridCol w="1356511">
                      <a:extLst>
                        <a:ext uri="{9D8B030D-6E8A-4147-A177-3AD203B41FA5}">
                          <a16:colId xmlns:a16="http://schemas.microsoft.com/office/drawing/2014/main" val="310638368"/>
                        </a:ext>
                      </a:extLst>
                    </a:gridCol>
                    <a:gridCol w="685936">
                      <a:extLst>
                        <a:ext uri="{9D8B030D-6E8A-4147-A177-3AD203B41FA5}">
                          <a16:colId xmlns:a16="http://schemas.microsoft.com/office/drawing/2014/main" val="1546035803"/>
                        </a:ext>
                      </a:extLst>
                    </a:gridCol>
                    <a:gridCol w="1681695">
                      <a:extLst>
                        <a:ext uri="{9D8B030D-6E8A-4147-A177-3AD203B41FA5}">
                          <a16:colId xmlns:a16="http://schemas.microsoft.com/office/drawing/2014/main" val="3995250038"/>
                        </a:ext>
                      </a:extLst>
                    </a:gridCol>
                  </a:tblGrid>
                  <a:tr h="28312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Unrestricted model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Partially restricted model (ρ=0)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Fully restricted model (ρ=0, 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8388119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Coeff.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9558428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Main parameters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2274517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1.925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[0.738, 3.110]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1.975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[0.741, 3.207]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1.451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[0.766, 2.135]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6704599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-0.306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[-0.532, -0.078]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-0.327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[-0.564, -0.089]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-0.350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[-0.466, -0.233]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1168514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Remoteness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1.776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[1.274, 2.276]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1.797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[1.288, 2.306]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1.116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[0.864, 1.368]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57927332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-0.386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[-0.541, -0.231]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-0.383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[-0.537, -0.228]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-0.141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[-0.217, -0.064]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23476869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1.827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[1.382, 2.272]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1.832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[1.381, 2.283]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1.078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[0.897, 1.258]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5508720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2.071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[1.576, 2.565]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2.087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[1.584, 2.588]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1.255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[1.067, 1.442]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94388206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Species richness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0.249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[0.102, 0.396]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0.268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[0.114, 0.421]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0.172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[0.086, 0.257]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99475860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0.397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[-0.129, 0.923]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0.383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[-0.14, 0.91]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0.222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[-0.143, 0.587]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77726925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Protection status (constant)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-9.633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[-13.375, -5.889]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-10.019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[-13.900, -6.137]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-6.441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[-8.416, -4.464]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9081128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815556" r="-297814" b="-893333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1828545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>
                              <a:effectLst/>
                            </a:rPr>
                            <a:t>Agricultural rent </a:t>
                          </a:r>
                          <a:endParaRPr lang="en-US" sz="1200" b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0.723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[0.127, 1.318]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0.745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[0.144, 1.345]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1381610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>
                              <a:effectLst/>
                            </a:rPr>
                            <a:t>Agricultural rent x suitability</a:t>
                          </a:r>
                          <a:endParaRPr lang="en-US" sz="1200" b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-0.201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[-0.316, -0.086]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-0.201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[-0.316, -0.084]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0500286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0.156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[0.105, 0.206]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0.155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[0.103, 0.206]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9408122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Spatial dependence parameters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nl-NL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Spain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nl-NL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Italy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4172546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θ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4.451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[3.262, 5.639]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2.999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[2.376, 3.622]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6633801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ρ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0.796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</a:t>
                          </a:r>
                          <a:r>
                            <a:rPr lang="en-US" sz="1100" dirty="0" smtClean="0">
                              <a:effectLst/>
                            </a:rPr>
                            <a:t>0.736, 0.854]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0.768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[</a:t>
                          </a: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0.748, 0.788</a:t>
                          </a: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7055326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Log Composite Likelihood</a:t>
                          </a:r>
                          <a:endParaRPr lang="en-US" sz="12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-22599.6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-23043.4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-23212.4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7839849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CLIC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-22901.5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-23346.6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-23476.6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/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41635054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N</a:t>
                          </a:r>
                          <a:endParaRPr lang="en-US" sz="12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45,523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335" marR="15335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326273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3814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(Italy)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BE7923-E2C7-C144-998A-79C7237E0396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Econometric model </a:t>
            </a:r>
            <a:r>
              <a:rPr lang="en-US" sz="900" b="1" dirty="0">
                <a:solidFill>
                  <a:schemeClr val="bg1"/>
                </a:solidFill>
              </a:rPr>
              <a:t>– </a:t>
            </a:r>
            <a:r>
              <a:rPr lang="en-US" sz="900" dirty="0">
                <a:solidFill>
                  <a:schemeClr val="bg1"/>
                </a:solidFill>
              </a:rPr>
              <a:t>Data</a:t>
            </a:r>
            <a:r>
              <a:rPr lang="en-US" sz="900" b="1" dirty="0">
                <a:solidFill>
                  <a:schemeClr val="bg1"/>
                </a:solidFill>
              </a:rPr>
              <a:t> – </a:t>
            </a:r>
            <a:r>
              <a:rPr lang="en-US" sz="900" b="1" u="sng" dirty="0">
                <a:solidFill>
                  <a:schemeClr val="bg1"/>
                </a:solidFill>
              </a:rPr>
              <a:t>Results</a:t>
            </a:r>
            <a:r>
              <a:rPr lang="en-US" sz="900" b="1" dirty="0">
                <a:solidFill>
                  <a:schemeClr val="bg1"/>
                </a:solidFill>
              </a:rPr>
              <a:t> –</a:t>
            </a:r>
            <a:r>
              <a:rPr lang="en-US" sz="900" dirty="0">
                <a:solidFill>
                  <a:schemeClr val="bg1"/>
                </a:solidFill>
              </a:rPr>
              <a:t> Conclusion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5553309"/>
                  </p:ext>
                </p:extLst>
              </p:nvPr>
            </p:nvGraphicFramePr>
            <p:xfrm>
              <a:off x="210892" y="1484784"/>
              <a:ext cx="8722215" cy="4921064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2363566">
                      <a:extLst>
                        <a:ext uri="{9D8B030D-6E8A-4147-A177-3AD203B41FA5}">
                          <a16:colId xmlns:a16="http://schemas.microsoft.com/office/drawing/2014/main" val="2220497237"/>
                        </a:ext>
                      </a:extLst>
                    </a:gridCol>
                    <a:gridCol w="741076">
                      <a:extLst>
                        <a:ext uri="{9D8B030D-6E8A-4147-A177-3AD203B41FA5}">
                          <a16:colId xmlns:a16="http://schemas.microsoft.com/office/drawing/2014/main" val="1945105278"/>
                        </a:ext>
                      </a:extLst>
                    </a:gridCol>
                    <a:gridCol w="1255644">
                      <a:extLst>
                        <a:ext uri="{9D8B030D-6E8A-4147-A177-3AD203B41FA5}">
                          <a16:colId xmlns:a16="http://schemas.microsoft.com/office/drawing/2014/main" val="431387128"/>
                        </a:ext>
                      </a:extLst>
                    </a:gridCol>
                    <a:gridCol w="738615">
                      <a:extLst>
                        <a:ext uri="{9D8B030D-6E8A-4147-A177-3AD203B41FA5}">
                          <a16:colId xmlns:a16="http://schemas.microsoft.com/office/drawing/2014/main" val="2321195694"/>
                        </a:ext>
                      </a:extLst>
                    </a:gridCol>
                    <a:gridCol w="1329505">
                      <a:extLst>
                        <a:ext uri="{9D8B030D-6E8A-4147-A177-3AD203B41FA5}">
                          <a16:colId xmlns:a16="http://schemas.microsoft.com/office/drawing/2014/main" val="3256427825"/>
                        </a:ext>
                      </a:extLst>
                    </a:gridCol>
                    <a:gridCol w="703325">
                      <a:extLst>
                        <a:ext uri="{9D8B030D-6E8A-4147-A177-3AD203B41FA5}">
                          <a16:colId xmlns:a16="http://schemas.microsoft.com/office/drawing/2014/main" val="4217120651"/>
                        </a:ext>
                      </a:extLst>
                    </a:gridCol>
                    <a:gridCol w="1590484">
                      <a:extLst>
                        <a:ext uri="{9D8B030D-6E8A-4147-A177-3AD203B41FA5}">
                          <a16:colId xmlns:a16="http://schemas.microsoft.com/office/drawing/2014/main" val="324777297"/>
                        </a:ext>
                      </a:extLst>
                    </a:gridCol>
                  </a:tblGrid>
                  <a:tr h="41898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Unrestricted model</a:t>
                          </a: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Partially restricted model (ρ=0)</a:t>
                          </a: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Fully restricted model (ρ=0, </a:t>
                          </a: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11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=1)</a:t>
                          </a: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5624692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95% CI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95% CI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597011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Main parameters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83697561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[-0.099, 0.106]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[-0.099, 0.106]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0.241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[-0.058, 0.539]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8985270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-0.092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[-0.193, 0.009]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-0.093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[-0.195, 0.010]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-0.084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[-0.124, -0.042]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54967016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Remoteness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0.203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[0.028, 0.378]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0.202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[0.022, 0.381]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0.642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[0.340, 0.943]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89054581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-0.032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[-0.076, 0.013]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-0.031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[-0.076, 0.014]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-0.092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[-0.175, -0.008]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5113054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[0.072, 0.951]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0.503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[0.056, 0.9</a:t>
                          </a:r>
                          <a:r>
                            <a:rPr lang="nl-NL" sz="1100">
                              <a:effectLst/>
                            </a:rPr>
                            <a:t>48</a:t>
                          </a:r>
                          <a:r>
                            <a:rPr lang="en-US" sz="1100">
                              <a:effectLst/>
                            </a:rPr>
                            <a:t>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1.906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[1.661, 2.149]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5237387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0.342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[0.015, 0.669]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0.330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[0.005, 0.655]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1.470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[1.271, 1.667]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93888912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Species richness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[0.025, 0.102]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[0.024, 0.102]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[0.003, 0.128]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49173656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[-0.006, 0.644]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[-0.016, 0.648]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1.003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[0.447, 1.558]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72424198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Protection status (constant)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-2.112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[-3.417, -0.807]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-2.075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[-3.418, -0.731]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-4.549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[-6.087, -3.009]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64696789"/>
                      </a:ext>
                    </a:extLst>
                  </a:tr>
                  <a:tr h="24143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Heteroscedasticity parameters </a:t>
                          </a:r>
                          <a:r>
                            <a:rPr lang="en-US" sz="1050" dirty="0">
                              <a:solidFill>
                                <a:schemeClr val="tx1"/>
                              </a:solidFill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r>
                            <a:rPr lang="en-US" sz="1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1352061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0.084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[0.042, 0.126]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0.086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[0.043, 0.127]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56762558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0.402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[-0.040, 0.844]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0.441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[-0.005, 0.88]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4395244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0.261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[-0.058, 0.579]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0.293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[-0.025, 0.612]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5632479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-0.070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[-0.110, -0.029]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-0.071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[-0.113, -0.029]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69480608"/>
                      </a:ext>
                    </a:extLst>
                  </a:tr>
                  <a:tr h="24143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Spatial dependence parameters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4125891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θ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2.999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[2.376, 3.622]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3969629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ρ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0.768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</a:t>
                          </a:r>
                          <a:r>
                            <a:rPr lang="en-US" sz="11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0.748, 0.788]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91779089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Log Composite Likelihood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-8993.8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-9195.4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-9279.8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7019870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CLIC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-9144.2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-9346.8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-9396.9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695567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N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707409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5553309"/>
                  </p:ext>
                </p:extLst>
              </p:nvPr>
            </p:nvGraphicFramePr>
            <p:xfrm>
              <a:off x="210892" y="1484784"/>
              <a:ext cx="8722215" cy="4921064"/>
            </p:xfrm>
            <a:graphic>
              <a:graphicData uri="http://schemas.openxmlformats.org/drawingml/2006/table">
                <a:tbl>
                  <a:tblPr firstRow="1" firstCol="1" bandRow="1">
                    <a:tableStyleId>{616DA210-FB5B-4158-B5E0-FEB733F419BA}</a:tableStyleId>
                  </a:tblPr>
                  <a:tblGrid>
                    <a:gridCol w="2363566">
                      <a:extLst>
                        <a:ext uri="{9D8B030D-6E8A-4147-A177-3AD203B41FA5}">
                          <a16:colId xmlns:a16="http://schemas.microsoft.com/office/drawing/2014/main" val="2220497237"/>
                        </a:ext>
                      </a:extLst>
                    </a:gridCol>
                    <a:gridCol w="741076">
                      <a:extLst>
                        <a:ext uri="{9D8B030D-6E8A-4147-A177-3AD203B41FA5}">
                          <a16:colId xmlns:a16="http://schemas.microsoft.com/office/drawing/2014/main" val="1945105278"/>
                        </a:ext>
                      </a:extLst>
                    </a:gridCol>
                    <a:gridCol w="1255644">
                      <a:extLst>
                        <a:ext uri="{9D8B030D-6E8A-4147-A177-3AD203B41FA5}">
                          <a16:colId xmlns:a16="http://schemas.microsoft.com/office/drawing/2014/main" val="431387128"/>
                        </a:ext>
                      </a:extLst>
                    </a:gridCol>
                    <a:gridCol w="738615">
                      <a:extLst>
                        <a:ext uri="{9D8B030D-6E8A-4147-A177-3AD203B41FA5}">
                          <a16:colId xmlns:a16="http://schemas.microsoft.com/office/drawing/2014/main" val="2321195694"/>
                        </a:ext>
                      </a:extLst>
                    </a:gridCol>
                    <a:gridCol w="1329505">
                      <a:extLst>
                        <a:ext uri="{9D8B030D-6E8A-4147-A177-3AD203B41FA5}">
                          <a16:colId xmlns:a16="http://schemas.microsoft.com/office/drawing/2014/main" val="3256427825"/>
                        </a:ext>
                      </a:extLst>
                    </a:gridCol>
                    <a:gridCol w="703325">
                      <a:extLst>
                        <a:ext uri="{9D8B030D-6E8A-4147-A177-3AD203B41FA5}">
                          <a16:colId xmlns:a16="http://schemas.microsoft.com/office/drawing/2014/main" val="4217120651"/>
                        </a:ext>
                      </a:extLst>
                    </a:gridCol>
                    <a:gridCol w="1590484">
                      <a:extLst>
                        <a:ext uri="{9D8B030D-6E8A-4147-A177-3AD203B41FA5}">
                          <a16:colId xmlns:a16="http://schemas.microsoft.com/office/drawing/2014/main" val="324777297"/>
                        </a:ext>
                      </a:extLst>
                    </a:gridCol>
                  </a:tblGrid>
                  <a:tr h="41898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Unrestricted model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Partially restricted model (ρ=0)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Fully restricted model (ρ=0, 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11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=1)</a:t>
                          </a:r>
                          <a:endParaRPr lang="en-US" sz="11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54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5624692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95% CI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95% CI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Coeff.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95% CI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54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597011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Main parameters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83697561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[-0.099, 0.106]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[-0.099, 0.106]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0.241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[-0.058, 0.539]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8985270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-0.092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[-0.193, 0.009]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-0.093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[-0.195, 0.010]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-0.084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[-0.124, -0.042]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54967016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Remoteness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0.203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[0.028, 0.378]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0.202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[0.022, 0.381]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0.642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[0.340, 0.943]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89054581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Construction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-0.032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[-0.076, 0.013]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-0.031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[-0.076, 0.014]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-0.092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[-0.175, -0.008]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5113054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[0.072, 0.951]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0.503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[0.056, 0.9</a:t>
                          </a:r>
                          <a:r>
                            <a:rPr lang="nl-NL" sz="1100">
                              <a:effectLst/>
                            </a:rPr>
                            <a:t>48</a:t>
                          </a:r>
                          <a:r>
                            <a:rPr lang="en-US" sz="1100">
                              <a:effectLst/>
                            </a:rPr>
                            <a:t>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1.906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[1.661, 2.149]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5237387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0.342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[0.015, 0.669]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0.330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[0.005, 0.655]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1.470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[1.271, 1.667]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93888912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Species richness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[0.025, 0.102]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[0.024, 0.102]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0.066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[0.003, 0.128]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49173656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[-0.006, 0.644]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[-0.016, 0.648]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1.003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[0.447, 1.558]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72424198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Protection status (constant)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-2.112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[-3.417, -0.807]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-2.075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[-3.418, -0.731]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-4.549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[-6.087, -3.009]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6469678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946667" r="-269072" b="-78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1352061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Agricultural rent x suitability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0.084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[0.042, 0.126]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0.086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[0.043, 0.127]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56762558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Semi-natural area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0.402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[-0.040, 0.844]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0.441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[-0.005, 0.88]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4395244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Forest 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0.261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[-0.058, 0.579]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0.293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[-0.025, 0.612]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56324795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Extinction score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-0.070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[-0.110, -0.029]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-0.071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[-0.113, -0.029]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69480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Spatial dependence parameters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lang="en-US" dirty="0"/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4125891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θ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2.999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[2.376, 3.622]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3969629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indent="12700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ρ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0.768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[</a:t>
                          </a: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0.748, 0.788</a:t>
                          </a:r>
                          <a:r>
                            <a:rPr lang="en-US" sz="11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91779089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effectLst/>
                            </a:rPr>
                            <a:t>Log Composite Likelihood</a:t>
                          </a:r>
                          <a:endParaRPr lang="en-US" sz="11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-8993.8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-9195.4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-9279.8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70198703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CLIC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-9144.2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lvl="0" algn="just">
                            <a:lnSpc>
                              <a:spcPct val="100000"/>
                            </a:lnSpc>
                          </a:pPr>
                          <a:endParaRPr lang="en-US" sz="1100" dirty="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-9346.8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-9396.9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</a:pPr>
                          <a:endParaRPr lang="en-US" sz="1100">
                            <a:effectLst/>
                            <a:latin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6955670"/>
                      </a:ext>
                    </a:extLst>
                  </a:tr>
                  <a:tr h="1976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b="0" dirty="0">
                              <a:effectLst/>
                            </a:rPr>
                            <a:t>N</a:t>
                          </a:r>
                          <a:endParaRPr lang="en-US" sz="1100" b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21,598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9302" marR="49302" marT="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707409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8191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Globally, biodiversity is under threat from human activities such as agriculture and residential development (IUCN 2013)</a:t>
            </a:r>
          </a:p>
          <a:p>
            <a:r>
              <a:rPr lang="en-US" sz="2000" dirty="0"/>
              <a:t>Protected areas can help to reduce biodiversity losses (</a:t>
            </a:r>
            <a:r>
              <a:rPr lang="en-US" sz="2000" dirty="0" err="1"/>
              <a:t>Geldmann</a:t>
            </a:r>
            <a:r>
              <a:rPr lang="en-US" sz="2000" dirty="0"/>
              <a:t> et al. 2013)</a:t>
            </a:r>
          </a:p>
          <a:p>
            <a:r>
              <a:rPr lang="en-US" sz="2000" dirty="0"/>
              <a:t>U.N. Agenda for Sustainable Development stipulates that protected areas should cover </a:t>
            </a:r>
            <a:r>
              <a:rPr lang="en-US" sz="2000" b="1" dirty="0"/>
              <a:t>at least 30 percent of the world’s ecosystems by 2030</a:t>
            </a:r>
          </a:p>
          <a:p>
            <a:r>
              <a:rPr lang="nl-NL" sz="2000" dirty="0"/>
              <a:t>Within this policy context, land use planners have to designate lands for the purpose of biodiversity conservation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524286-1EB2-ED4F-863C-8F90C65F2E53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526" y="4653136"/>
            <a:ext cx="2537335" cy="18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4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are concerns that protected areas are </a:t>
            </a:r>
            <a:r>
              <a:rPr lang="en-US" sz="2000" b="1" dirty="0"/>
              <a:t>not</a:t>
            </a:r>
            <a:r>
              <a:rPr lang="en-US" sz="2000" dirty="0"/>
              <a:t> located in places where they can reduce biodiversity loss most (Joppa and Pfaff 2014)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Protected areas are located mainly in places where the baseline rate of biodiversity loss is already 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means that there is little conservation impact because biodiversity loss would have been similar without protection (</a:t>
            </a:r>
            <a:r>
              <a:rPr lang="en-US" sz="2000" dirty="0" err="1"/>
              <a:t>Andam</a:t>
            </a:r>
            <a:r>
              <a:rPr lang="en-US" sz="2000" dirty="0"/>
              <a:t> et al. 2008).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problem?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642A0-AEDE-1441-839C-5F7DEE4333B1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301019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main strands of literature: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Quasi-experimental approaches to estimate </a:t>
            </a:r>
            <a:r>
              <a:rPr lang="en-US" sz="2000" i="1" dirty="0"/>
              <a:t>ex-post </a:t>
            </a:r>
            <a:r>
              <a:rPr lang="en-US" sz="2000" dirty="0"/>
              <a:t>whether protected areas led to significant reductions in habitat or species loss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The present study fits into the second strand of literature: </a:t>
            </a:r>
            <a:r>
              <a:rPr lang="en-US" sz="2000" b="1" dirty="0"/>
              <a:t>can protected areas be expected to reduce future biodiversity loss based on where they are sited?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Higher biodiversity levels imply more conservation impacts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Lesser potential for profitable land-uses implies less conservation impact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work on this topic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642A0-AEDE-1441-839C-5F7DEE4333B1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75560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Two issues in this literature: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/>
              <a:t>Based on highly aggregated input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/>
              <a:t>Spatial </a:t>
            </a:r>
            <a:r>
              <a:rPr lang="nl-NL" sz="2000" dirty="0" err="1"/>
              <a:t>dependence</a:t>
            </a:r>
            <a:r>
              <a:rPr lang="nl-NL" sz="2000" dirty="0"/>
              <a:t> </a:t>
            </a:r>
            <a:r>
              <a:rPr lang="nl-NL" sz="2000" dirty="0" err="1"/>
              <a:t>ignored</a:t>
            </a:r>
            <a:r>
              <a:rPr lang="nl-NL" sz="2000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err="1"/>
              <a:t>Biased</a:t>
            </a:r>
            <a:r>
              <a:rPr lang="nl-NL" sz="1600" dirty="0"/>
              <a:t> parameter </a:t>
            </a:r>
            <a:r>
              <a:rPr lang="nl-NL" sz="1600" dirty="0" err="1"/>
              <a:t>estimates</a:t>
            </a:r>
            <a:endParaRPr lang="nl-NL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err="1"/>
              <a:t>Biased</a:t>
            </a:r>
            <a:r>
              <a:rPr lang="nl-NL" sz="1600" dirty="0"/>
              <a:t> standard </a:t>
            </a:r>
            <a:r>
              <a:rPr lang="nl-NL" sz="1600" dirty="0" err="1"/>
              <a:t>errors</a:t>
            </a:r>
            <a:endParaRPr lang="nl-NL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These could have led to biased results and policy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Specifically: is their conclusion that protected area locations are not associated with local biodiversity levels correct?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work on this topic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642A0-AEDE-1441-839C-5F7DEE4333B1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12933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We estimate ‘protection vs. no protection’ spatial logit models based on higher-resolution biodiversity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Using an emerging statistical approach to account for spatial dependence in nonlinear models that is feasible for large datasets: The copula composite marginal likelihood (CML) approach (Bhat 2009)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Our study represents the </a:t>
            </a:r>
            <a:r>
              <a:rPr lang="en-US" sz="2000" u="sng" dirty="0"/>
              <a:t>first application</a:t>
            </a:r>
            <a:r>
              <a:rPr lang="en-US" sz="2000" dirty="0"/>
              <a:t> of the copula-CML approach in the field of environmental economics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of this study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7ADF9-0B2A-6D42-9FF7-663F7CA19D82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chemeClr val="bg1"/>
                </a:solidFill>
              </a:rPr>
              <a:t>Introduction</a:t>
            </a:r>
            <a:r>
              <a:rPr lang="en-US" sz="900" dirty="0">
                <a:solidFill>
                  <a:schemeClr val="bg1"/>
                </a:solidFill>
              </a:rPr>
              <a:t> – Theory – Econometric model 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16539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84785"/>
                <a:ext cx="8382000" cy="2952328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nl-NL" sz="2000" dirty="0"/>
                  <a:t>Binary outcome variable: 1 (=protected) or 0 (=not protected)</a:t>
                </a: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Latent variable framework: </a:t>
                </a:r>
                <a:r>
                  <a:rPr lang="en-US" sz="2000" u="sng" dirty="0"/>
                  <a:t>probability to protect</a:t>
                </a:r>
                <a:r>
                  <a:rPr lang="en-US" sz="2000" dirty="0"/>
                  <a:t>  based on predictor variables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Under standard assumptions, we can calculate ‘protection probabilities’ with the standard logit model: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1+ 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84785"/>
                <a:ext cx="8382000" cy="2952328"/>
              </a:xfrm>
              <a:blipFill>
                <a:blip r:embed="rId3"/>
                <a:stretch>
                  <a:fillRect t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1DF03-3C40-494A-8BE2-37E14D6E9A29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</a:t>
            </a:r>
            <a:r>
              <a:rPr lang="en-US" sz="900" b="1" u="sng" dirty="0">
                <a:solidFill>
                  <a:schemeClr val="bg1"/>
                </a:solidFill>
              </a:rPr>
              <a:t>Econometric model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– Data – Results – Conclusion </a:t>
            </a:r>
          </a:p>
        </p:txBody>
      </p:sp>
    </p:spTree>
    <p:extLst>
      <p:ext uri="{BB962C8B-B14F-4D97-AF65-F5344CB8AC3E}">
        <p14:creationId xmlns:p14="http://schemas.microsoft.com/office/powerpoint/2010/main" val="421825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E1F49A-7076-A94A-A8D1-DA27F1A82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84784"/>
            <a:ext cx="8382000" cy="4373563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/>
              <a:t>Accounting for spatial error dependence by means of a </a:t>
            </a:r>
            <a:r>
              <a:rPr lang="nl-NL" sz="2000" b="1" dirty="0"/>
              <a:t>copula </a:t>
            </a:r>
            <a:r>
              <a:rPr lang="nl-NL" sz="2000" dirty="0"/>
              <a:t>approach: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1DF03-3C40-494A-8BE2-37E14D6E9A29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</a:t>
            </a:r>
            <a:r>
              <a:rPr lang="en-US" sz="900" b="1" u="sng" dirty="0">
                <a:solidFill>
                  <a:schemeClr val="bg1"/>
                </a:solidFill>
              </a:rPr>
              <a:t>Econometric model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– Data – Results – Conclusion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060" y="29173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Independent random variables: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2343" y="292494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Dependent random variables: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83602" y="3717506"/>
                <a:ext cx="1664452" cy="394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l-NL" b="0" i="0" smtClean="0">
                              <a:latin typeface="Cambria Math" panose="02040503050406030204" pitchFamily="18" charset="0"/>
                            </a:rPr>
                            <m:t>..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602" y="3717506"/>
                <a:ext cx="1664452" cy="394019"/>
              </a:xfrm>
              <a:prstGeom prst="rect">
                <a:avLst/>
              </a:prstGeom>
              <a:blipFill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0" y="350100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Joint  distribution function: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24128" y="3735572"/>
                <a:ext cx="1776512" cy="408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,..,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735572"/>
                <a:ext cx="1776512" cy="408638"/>
              </a:xfrm>
              <a:prstGeom prst="rect">
                <a:avLst/>
              </a:prstGeom>
              <a:blipFill>
                <a:blip r:embed="rId4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84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84784"/>
                <a:ext cx="8382000" cy="4373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l-NL" sz="2000" dirty="0"/>
                  <a:t>Accounting for spatial error dependence: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Many copula functions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000" dirty="0"/>
                  <a:t>) can be used to transform marginal distributions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) (Gaussian, Archimedean, ..)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l-NL" sz="2000" dirty="0"/>
                  <a:t>In this study, we use a generalized Gumbel function to model correlation between pairs of observations: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nl-NL" sz="2000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nl-NL" sz="2000" b="0" dirty="0"/>
                  <a:t> ‘divides’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l-NL" sz="2000" b="0" dirty="0"/>
                  <a:t>  between first and second term</a:t>
                </a:r>
                <a:endParaRPr lang="nl-NL" sz="2000" b="0" i="0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l-GR" sz="2000" i="1" dirty="0"/>
                  <a:t>ρ</a:t>
                </a:r>
                <a:r>
                  <a:rPr lang="nl-NL" sz="2000" dirty="0"/>
                  <a:t> transforms first term</a:t>
                </a:r>
                <a:endParaRPr lang="nl-NL" sz="2000" b="0" i="0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l-NL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l-NL" sz="2000" dirty="0"/>
                  <a:t> = 0 implies independence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l-GR" sz="2000" i="1" dirty="0"/>
                  <a:t>ρ </a:t>
                </a:r>
                <a:r>
                  <a:rPr lang="nl-NL" sz="2000" dirty="0"/>
                  <a:t>= 0 implies independence 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3E1F49A-7076-A94A-A8D1-DA27F1A824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84784"/>
                <a:ext cx="8382000" cy="4373563"/>
              </a:xfrm>
              <a:blipFill>
                <a:blip r:embed="rId2"/>
                <a:stretch>
                  <a:fillRect l="-758" t="-870" r="-1364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F522BDCB-FE85-F047-9F21-6BF0A976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ED7E7-1A77-4E4C-BA66-449692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drives the designation of protected areas?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AB3F8-7E33-044A-9463-C8262091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1DF03-3C40-494A-8BE2-37E14D6E9A29}"/>
              </a:ext>
            </a:extLst>
          </p:cNvPr>
          <p:cNvSpPr txBox="1"/>
          <p:nvPr/>
        </p:nvSpPr>
        <p:spPr>
          <a:xfrm>
            <a:off x="44252" y="0"/>
            <a:ext cx="4464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Introduction – Theory – </a:t>
            </a:r>
            <a:r>
              <a:rPr lang="en-US" sz="900" b="1" u="sng" dirty="0">
                <a:solidFill>
                  <a:schemeClr val="bg1"/>
                </a:solidFill>
              </a:rPr>
              <a:t>Econometric model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– Data – Results – Conclusion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440572" y="3137545"/>
                <a:ext cx="1248612" cy="8713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&amp;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 smtClean="0">
                              <a:latin typeface="Cambria Math" panose="02040503050406030204" pitchFamily="18" charset="0"/>
                            </a:rPr>
                            <m:t>#</m:t>
                          </m:r>
                        </m:e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/>
                      </m:eqAr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572" y="3137545"/>
                <a:ext cx="1248612" cy="8713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-419100" y="3952512"/>
                <a:ext cx="9105900" cy="55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endChr m:val="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ln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nl-NL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 </m:t>
                                                      </m:r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𝑢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nl-NL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1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nl-NL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nl-NL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nl-NL" b="0" i="1" smtClean="0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endChr m:val="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ln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nl-NL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 </m:t>
                                                      </m:r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𝑢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nl-NL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nl-NL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nl-NL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nl-NL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−((</m:t>
                                  </m:r>
                                  <m:r>
                                    <a:rPr lang="nl-NL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nl-NL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a:rPr lang="nl-NL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nl-NL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l-NL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9100" y="3952512"/>
                <a:ext cx="9105900" cy="55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125490" y="3928925"/>
            <a:ext cx="3230486" cy="714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74920" y="3902146"/>
            <a:ext cx="3024336" cy="714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4" grpId="0" animBg="1"/>
    </p:bldLst>
  </p:timing>
</p:sld>
</file>

<file path=ppt/theme/theme1.xml><?xml version="1.0" encoding="utf-8"?>
<a:theme xmlns:a="http://schemas.openxmlformats.org/drawingml/2006/main" name="Beamer_Presentation_tem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mer template for word" id="{A364F6B3-F56E-4B6E-9DB0-D83EC4247E91}" vid="{0F23EA36-EC28-40D6-9B91-DEE419EC1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7F7F7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2417</Words>
  <Application>Microsoft Macintosh PowerPoint</Application>
  <PresentationFormat>On-screen Show (4:3)</PresentationFormat>
  <Paragraphs>555</Paragraphs>
  <Slides>18</Slides>
  <Notes>5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Beamer_Presentation_template</vt:lpstr>
      <vt:lpstr>What drives the designation of protected areas? Accounting for spatial dependence using a composite marginal likelihood approach</vt:lpstr>
      <vt:lpstr>Introduction</vt:lpstr>
      <vt:lpstr>What is the problem?</vt:lpstr>
      <vt:lpstr>Previous work on this topic</vt:lpstr>
      <vt:lpstr>Previous work on this topic</vt:lpstr>
      <vt:lpstr>Contribution of this study</vt:lpstr>
      <vt:lpstr>Econometric model</vt:lpstr>
      <vt:lpstr>Econometric model (cont’d)</vt:lpstr>
      <vt:lpstr>Econometric model (cont’d)</vt:lpstr>
      <vt:lpstr>Econometric model (cont’d)</vt:lpstr>
      <vt:lpstr>Data</vt:lpstr>
      <vt:lpstr>Spatial correlation results</vt:lpstr>
      <vt:lpstr>Aggregate-level elasticities</vt:lpstr>
      <vt:lpstr>Conclusions</vt:lpstr>
      <vt:lpstr>Implications</vt:lpstr>
      <vt:lpstr>End of this talk</vt:lpstr>
      <vt:lpstr>Results (Spain)</vt:lpstr>
      <vt:lpstr>Results (Italy)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2020-03-04T09:14:01Z</dcterms:created>
  <dcterms:modified xsi:type="dcterms:W3CDTF">2021-06-25T12:41:10Z</dcterms:modified>
</cp:coreProperties>
</file>