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27"/>
  </p:notesMasterIdLst>
  <p:sldIdLst>
    <p:sldId id="259" r:id="rId3"/>
    <p:sldId id="369" r:id="rId4"/>
    <p:sldId id="374" r:id="rId5"/>
    <p:sldId id="439" r:id="rId6"/>
    <p:sldId id="377" r:id="rId7"/>
    <p:sldId id="455" r:id="rId8"/>
    <p:sldId id="453" r:id="rId9"/>
    <p:sldId id="454" r:id="rId10"/>
    <p:sldId id="452" r:id="rId11"/>
    <p:sldId id="382" r:id="rId12"/>
    <p:sldId id="383" r:id="rId13"/>
    <p:sldId id="456" r:id="rId14"/>
    <p:sldId id="457" r:id="rId15"/>
    <p:sldId id="458" r:id="rId16"/>
    <p:sldId id="392" r:id="rId17"/>
    <p:sldId id="459" r:id="rId18"/>
    <p:sldId id="396" r:id="rId19"/>
    <p:sldId id="460" r:id="rId20"/>
    <p:sldId id="461" r:id="rId21"/>
    <p:sldId id="462" r:id="rId22"/>
    <p:sldId id="463" r:id="rId23"/>
    <p:sldId id="464" r:id="rId24"/>
    <p:sldId id="400" r:id="rId25"/>
    <p:sldId id="289" r:id="rId26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F4F4F"/>
    <a:srgbClr val="141313"/>
    <a:srgbClr val="474746"/>
    <a:srgbClr val="323030"/>
    <a:srgbClr val="811A20"/>
    <a:srgbClr val="18233A"/>
    <a:srgbClr val="631D1D"/>
    <a:srgbClr val="62616E"/>
    <a:srgbClr val="053C7B"/>
    <a:srgbClr val="ACD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>
      <p:cViewPr varScale="1">
        <p:scale>
          <a:sx n="112" d="100"/>
          <a:sy n="112" d="100"/>
        </p:scale>
        <p:origin x="3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4D8A6-E91F-2349-9524-29B4C5A5DC24}" type="datetimeFigureOut">
              <a:rPr lang="nl-NL" smtClean="0"/>
              <a:t>18-9-2021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1A2C-3C7C-D545-A329-5793AF5DB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2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689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foto-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/>
          <a:stretch/>
        </p:blipFill>
        <p:spPr>
          <a:xfrm>
            <a:off x="0" y="0"/>
            <a:ext cx="9144000" cy="3870745"/>
          </a:xfrm>
          <a:prstGeom prst="rect">
            <a:avLst/>
          </a:prstGeom>
        </p:spPr>
      </p:pic>
      <p:pic>
        <p:nvPicPr>
          <p:cNvPr id="14" name="Afbeelding 13" descr="logo-slide-tite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35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4293096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941122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F4F4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482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18723" y="628800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>Speaker</a:t>
            </a:r>
            <a:endParaRPr lang="en-GB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9568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logo-slid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76200"/>
            <a:ext cx="8869680" cy="668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040560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559652E-C199-334F-9320-471B095246A8}" type="datetime1">
              <a:rPr lang="nl-BE"/>
              <a:pPr/>
              <a:t>18/09/2021</a:t>
            </a:fld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381328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82916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664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62C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logo-slide-titel-wi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4468"/>
            <a:ext cx="8640960" cy="640267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836712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tussenslide</a:t>
            </a:r>
            <a:endParaRPr lang="nl-BE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1484738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Ondertitel</a:t>
            </a:r>
            <a:r>
              <a:rPr lang="en-US" dirty="0" smtClean="0"/>
              <a:t> </a:t>
            </a:r>
            <a:r>
              <a:rPr lang="en-US" dirty="0" err="1" smtClean="0"/>
              <a:t>tussenslide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329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8CC6-97EB-4A45-9195-47EF7C52919D}" type="datetime1">
              <a:rPr lang="nl-BE" smtClean="0"/>
              <a:pPr/>
              <a:t>18/09/2021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D89C-E8B9-AE4E-B6DF-5DF853DAFA0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692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ACPRBackground1.jpg"/>
          <p:cNvPicPr>
            <a:picLocks noChangeAspect="1"/>
          </p:cNvPicPr>
          <p:nvPr userDrawn="1"/>
        </p:nvPicPr>
        <p:blipFill>
          <a:blip r:embed="rId2" cstate="print"/>
          <a:srcRect t="2715"/>
          <a:stretch>
            <a:fillRect/>
          </a:stretch>
        </p:blipFill>
        <p:spPr>
          <a:xfrm>
            <a:off x="4986001" y="1316766"/>
            <a:ext cx="3226003" cy="4184572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0"/>
            <a:ext cx="5760000" cy="6868800"/>
          </a:xfrm>
          <a:prstGeom prst="rect">
            <a:avLst/>
          </a:prstGeom>
          <a:gradFill flip="none" rotWithShape="1">
            <a:gsLst>
              <a:gs pos="0">
                <a:srgbClr val="4D606F"/>
              </a:gs>
              <a:gs pos="100000">
                <a:srgbClr val="384650"/>
              </a:gs>
            </a:gsLst>
            <a:lin ang="5400000" scaled="0"/>
            <a:tileRect/>
          </a:gradFill>
          <a:ln>
            <a:noFill/>
          </a:ln>
          <a:effectLst>
            <a:outerShdw blurRad="76200" dist="76200" dir="138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72000" y="0"/>
            <a:ext cx="72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533400" y="3120000"/>
            <a:ext cx="4800600" cy="1112835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533400" y="4272000"/>
            <a:ext cx="4800600" cy="6858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13" name="Picture 12" descr="H:\Projects\Communications Department Shared\G_Communications Planning\ESC-General\membership2016\Print and design\ESC-ribbo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1"/>
            <a:ext cx="1000100" cy="1627623"/>
          </a:xfrm>
          <a:prstGeom prst="rect">
            <a:avLst/>
          </a:prstGeom>
          <a:noFill/>
        </p:spPr>
      </p:pic>
      <p:pic>
        <p:nvPicPr>
          <p:cNvPr id="15" name="Picture 14" descr="Logo_EAPC_duo_2016 (3)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29520" y="5238763"/>
            <a:ext cx="1429376" cy="142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3778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8723" y="628800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>Speaker</a:t>
            </a:r>
            <a:endParaRPr lang="en-GB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75254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5022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18723" y="628800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>Speaker</a:t>
            </a:r>
            <a:endParaRPr lang="en-GB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3440" y="1598921"/>
            <a:ext cx="4071937" cy="4357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5592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77554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77554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18723" y="628800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>Speaker</a:t>
            </a:r>
            <a:endParaRPr lang="en-GB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11096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18723" y="628800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>Speaker</a:t>
            </a:r>
            <a:endParaRPr lang="en-GB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62048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C988CC6-97EB-4A45-9195-47EF7C52919D}" type="datetime1">
              <a:rPr lang="nl-BE"/>
              <a:pPr/>
              <a:t>18/09/2021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476D89C-E8B9-AE4E-B6DF-5DF853DAFA02}" type="slidenum">
              <a:rPr lang="nl-BE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94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78B84D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" y="1248001"/>
            <a:ext cx="8536800" cy="1588"/>
          </a:xfrm>
          <a:prstGeom prst="line">
            <a:avLst/>
          </a:prstGeom>
          <a:ln w="6350">
            <a:solidFill>
              <a:srgbClr val="78B84D">
                <a:alpha val="6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F28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216000" y="6667200"/>
            <a:ext cx="396000" cy="794"/>
          </a:xfrm>
          <a:prstGeom prst="line">
            <a:avLst/>
          </a:prstGeom>
          <a:ln w="6350">
            <a:solidFill>
              <a:srgbClr val="F28C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2" y="312000"/>
            <a:ext cx="8263229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00201"/>
            <a:ext cx="8253642" cy="4329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3951" y="23127"/>
            <a:ext cx="498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B053499-6FEA-47F6-B45F-E78ED2B25251}" type="slidenum">
              <a:rPr lang="en-GB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8723" y="6288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>Speaker</a:t>
            </a:r>
            <a:endParaRPr lang="en-GB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pic>
        <p:nvPicPr>
          <p:cNvPr id="18" name="Picture 17" descr="Logo_EAPC_duo_2016 (3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48072" y="5524515"/>
            <a:ext cx="1238770" cy="12381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7" y="6191270"/>
            <a:ext cx="2115015" cy="3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ransition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rgbClr val="78B84D"/>
          </a:solidFill>
          <a:latin typeface="Verdana"/>
          <a:ea typeface="+mj-ea"/>
          <a:cs typeface="Verdana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rgbClr val="F28C26"/>
        </a:buClr>
        <a:buFont typeface="Arial" pitchFamily="34" charset="0"/>
        <a:buChar char="•"/>
        <a:defRPr sz="1800" b="1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1pPr>
      <a:lvl2pPr marL="531813" indent="-265113" algn="l" defTabSz="914400" rtl="0" eaLnBrk="1" latinLnBrk="0" hangingPunct="1">
        <a:spcBef>
          <a:spcPct val="20000"/>
        </a:spcBef>
        <a:buClr>
          <a:srgbClr val="F28C26"/>
        </a:buClr>
        <a:buFont typeface="Arial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Verdana Italic"/>
          <a:ea typeface="+mn-ea"/>
          <a:cs typeface="Verdana Italic"/>
        </a:defRPr>
      </a:lvl2pPr>
      <a:lvl3pPr marL="809625" indent="-277813" algn="l" defTabSz="914400" rtl="0" eaLnBrk="1" latinLnBrk="0" hangingPunct="1">
        <a:spcBef>
          <a:spcPct val="20000"/>
        </a:spcBef>
        <a:buClr>
          <a:srgbClr val="F28C26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 Italic"/>
          <a:ea typeface="+mn-ea"/>
          <a:cs typeface="Verdana Italic"/>
        </a:defRPr>
      </a:lvl3pPr>
      <a:lvl4pPr marL="1076325" indent="-266700" algn="l" defTabSz="914400" rtl="0" eaLnBrk="1" latinLnBrk="0" hangingPunct="1">
        <a:spcBef>
          <a:spcPct val="20000"/>
        </a:spcBef>
        <a:buClr>
          <a:srgbClr val="F28C26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 Italic"/>
          <a:ea typeface="+mn-ea"/>
          <a:cs typeface="Verdana Italic"/>
        </a:defRPr>
      </a:lvl4pPr>
      <a:lvl5pPr marL="1343025" indent="-266700" algn="l" defTabSz="914400" rtl="0" eaLnBrk="1" latinLnBrk="0" hangingPunct="1">
        <a:spcBef>
          <a:spcPct val="20000"/>
        </a:spcBef>
        <a:buClr>
          <a:srgbClr val="F28C26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 Italic"/>
          <a:ea typeface="+mn-ea"/>
          <a:cs typeface="Verdana Ital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403648" y="4365104"/>
            <a:ext cx="6840760" cy="630982"/>
          </a:xfrm>
        </p:spPr>
        <p:txBody>
          <a:bodyPr>
            <a:noAutofit/>
          </a:bodyPr>
          <a:lstStyle/>
          <a:p>
            <a:r>
              <a:rPr lang="nl-BE" sz="2400" dirty="0" err="1" smtClean="0"/>
              <a:t>Optimized</a:t>
            </a:r>
            <a:r>
              <a:rPr lang="nl-BE" sz="2400" dirty="0" smtClean="0"/>
              <a:t> care </a:t>
            </a:r>
            <a:r>
              <a:rPr lang="nl-BE" sz="2400" dirty="0" err="1" smtClean="0"/>
              <a:t>after</a:t>
            </a:r>
            <a:r>
              <a:rPr lang="nl-BE" sz="2400" dirty="0" smtClean="0"/>
              <a:t> </a:t>
            </a:r>
            <a:r>
              <a:rPr lang="nl-BE" sz="2400" dirty="0" err="1" smtClean="0"/>
              <a:t>bariatric</a:t>
            </a:r>
            <a:r>
              <a:rPr lang="nl-BE" sz="2400" dirty="0" smtClean="0"/>
              <a:t> </a:t>
            </a:r>
            <a:r>
              <a:rPr lang="nl-BE" sz="2400" dirty="0" err="1" smtClean="0"/>
              <a:t>surgery</a:t>
            </a:r>
            <a:r>
              <a:rPr lang="nl-BE" sz="2400" dirty="0" smtClean="0"/>
              <a:t> </a:t>
            </a:r>
            <a:r>
              <a:rPr lang="nl-BE" sz="2400" dirty="0" err="1" smtClean="0"/>
              <a:t>by</a:t>
            </a:r>
            <a:r>
              <a:rPr lang="nl-BE" sz="2400" dirty="0" smtClean="0"/>
              <a:t> </a:t>
            </a:r>
            <a:r>
              <a:rPr lang="nl-BE" sz="2400" dirty="0" err="1" smtClean="0"/>
              <a:t>physical</a:t>
            </a:r>
            <a:r>
              <a:rPr lang="nl-BE" sz="2400" dirty="0" smtClean="0"/>
              <a:t> </a:t>
            </a:r>
            <a:r>
              <a:rPr lang="nl-BE" sz="2400" dirty="0" err="1" smtClean="0"/>
              <a:t>activity</a:t>
            </a:r>
            <a:r>
              <a:rPr lang="nl-BE" sz="2400" dirty="0" smtClean="0"/>
              <a:t> </a:t>
            </a:r>
            <a:r>
              <a:rPr lang="nl-BE" sz="2400" dirty="0" err="1" smtClean="0"/>
              <a:t>and</a:t>
            </a:r>
            <a:r>
              <a:rPr lang="nl-BE" sz="2400" dirty="0" smtClean="0"/>
              <a:t> </a:t>
            </a:r>
            <a:r>
              <a:rPr lang="nl-BE" sz="2400" dirty="0" err="1" smtClean="0"/>
              <a:t>exercise</a:t>
            </a:r>
            <a:endParaRPr lang="nl-NL" sz="2400" dirty="0"/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>
          <a:xfrm>
            <a:off x="1403648" y="5157192"/>
            <a:ext cx="6984776" cy="432048"/>
          </a:xfrm>
        </p:spPr>
        <p:txBody>
          <a:bodyPr/>
          <a:lstStyle/>
          <a:p>
            <a:r>
              <a:rPr lang="nl-NL" dirty="0" smtClean="0"/>
              <a:t>Dominique Hansen, PhD, FESC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16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57" y="1920207"/>
            <a:ext cx="1622250" cy="1798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827646" y="864577"/>
            <a:ext cx="70214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800" dirty="0" err="1" smtClean="0"/>
              <a:t>Loss</a:t>
            </a:r>
            <a:r>
              <a:rPr lang="nl-BE" sz="2800" dirty="0" smtClean="0"/>
              <a:t> in </a:t>
            </a:r>
            <a:r>
              <a:rPr lang="nl-BE" sz="2800" dirty="0" err="1" smtClean="0"/>
              <a:t>muscle</a:t>
            </a:r>
            <a:r>
              <a:rPr lang="nl-BE" sz="2800" dirty="0" smtClean="0"/>
              <a:t> </a:t>
            </a:r>
            <a:r>
              <a:rPr lang="nl-BE" sz="2800" dirty="0" err="1" smtClean="0"/>
              <a:t>mass</a:t>
            </a:r>
            <a:r>
              <a:rPr lang="nl-BE" sz="2800" dirty="0" smtClean="0"/>
              <a:t> </a:t>
            </a:r>
            <a:r>
              <a:rPr lang="nl-BE" sz="2800" dirty="0" err="1" smtClean="0"/>
              <a:t>after</a:t>
            </a:r>
            <a:r>
              <a:rPr lang="nl-BE" sz="2800" dirty="0" smtClean="0"/>
              <a:t> </a:t>
            </a:r>
            <a:r>
              <a:rPr lang="nl-BE" sz="2800" dirty="0" err="1" smtClean="0"/>
              <a:t>bariatric</a:t>
            </a:r>
            <a:r>
              <a:rPr lang="nl-BE" sz="2800" dirty="0" smtClean="0"/>
              <a:t> </a:t>
            </a:r>
            <a:r>
              <a:rPr lang="nl-BE" sz="2800" dirty="0" err="1" smtClean="0"/>
              <a:t>surgery</a:t>
            </a:r>
            <a:endParaRPr lang="nl-BE" sz="2800" dirty="0"/>
          </a:p>
          <a:p>
            <a:pPr algn="ctr"/>
            <a:r>
              <a:rPr lang="nl-BE" sz="2800" b="1" dirty="0" smtClean="0"/>
              <a:t>10-28% of </a:t>
            </a:r>
            <a:r>
              <a:rPr lang="nl-BE" sz="2800" b="1" dirty="0" err="1" smtClean="0"/>
              <a:t>total</a:t>
            </a:r>
            <a:r>
              <a:rPr lang="nl-BE" sz="2800" b="1" dirty="0" smtClean="0"/>
              <a:t> </a:t>
            </a:r>
            <a:r>
              <a:rPr lang="nl-BE" sz="2800" b="1" dirty="0" err="1" smtClean="0"/>
              <a:t>weight</a:t>
            </a:r>
            <a:r>
              <a:rPr lang="nl-BE" sz="2800" b="1" dirty="0" smtClean="0"/>
              <a:t> </a:t>
            </a:r>
            <a:r>
              <a:rPr lang="nl-BE" sz="2800" b="1" dirty="0" err="1" smtClean="0"/>
              <a:t>loss</a:t>
            </a:r>
            <a:endParaRPr lang="en-GB" sz="2800" b="1" dirty="0"/>
          </a:p>
        </p:txBody>
      </p:sp>
      <p:pic>
        <p:nvPicPr>
          <p:cNvPr id="24578" name="Picture 2" descr="Afbeeldingsresultaat voor imaging skeletal musc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4" y="2632454"/>
            <a:ext cx="2845135" cy="177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683568" y="4941168"/>
            <a:ext cx="770485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800" dirty="0" err="1" smtClean="0"/>
              <a:t>Prevalence</a:t>
            </a:r>
            <a:r>
              <a:rPr lang="nl-BE" sz="2800" dirty="0" smtClean="0"/>
              <a:t> of sarcopenia: </a:t>
            </a:r>
            <a:r>
              <a:rPr lang="nl-BE" sz="2800" dirty="0" err="1" smtClean="0"/>
              <a:t>from</a:t>
            </a:r>
            <a:r>
              <a:rPr lang="nl-BE" sz="2800" dirty="0" smtClean="0"/>
              <a:t> 8 </a:t>
            </a:r>
            <a:r>
              <a:rPr lang="nl-BE" sz="2800" dirty="0" err="1" smtClean="0"/>
              <a:t>to</a:t>
            </a:r>
            <a:r>
              <a:rPr lang="nl-BE" sz="2800" dirty="0" smtClean="0"/>
              <a:t> 32% </a:t>
            </a:r>
            <a:r>
              <a:rPr lang="nl-BE" sz="2800" dirty="0" err="1" smtClean="0"/>
              <a:t>after</a:t>
            </a:r>
            <a:r>
              <a:rPr lang="nl-BE" sz="2800" dirty="0" smtClean="0"/>
              <a:t> 1 </a:t>
            </a:r>
            <a:r>
              <a:rPr lang="nl-BE" sz="2800" dirty="0" err="1" smtClean="0"/>
              <a:t>year</a:t>
            </a:r>
            <a:r>
              <a:rPr lang="nl-BE" sz="2800" dirty="0" smtClean="0"/>
              <a:t> (</a:t>
            </a:r>
            <a:r>
              <a:rPr lang="nl-BE" sz="2800" dirty="0" err="1" smtClean="0"/>
              <a:t>sleeve</a:t>
            </a:r>
            <a:r>
              <a:rPr lang="nl-BE" sz="2800" dirty="0" smtClean="0"/>
              <a:t> </a:t>
            </a:r>
            <a:r>
              <a:rPr lang="nl-BE" sz="2800" dirty="0" err="1" smtClean="0"/>
              <a:t>gastrectomy</a:t>
            </a:r>
            <a:r>
              <a:rPr lang="nl-BE" sz="2800" dirty="0" smtClean="0"/>
              <a:t>)</a:t>
            </a:r>
            <a:endParaRPr lang="en-GB" sz="2800" dirty="0" smtClean="0"/>
          </a:p>
          <a:p>
            <a:pPr algn="ctr"/>
            <a:r>
              <a:rPr lang="en-GB" sz="1400" dirty="0" err="1" smtClean="0"/>
              <a:t>Voican</a:t>
            </a:r>
            <a:r>
              <a:rPr lang="en-GB" sz="1400" dirty="0" smtClean="0"/>
              <a:t> </a:t>
            </a:r>
            <a:r>
              <a:rPr lang="en-GB" sz="1400" dirty="0"/>
              <a:t>CS, </a:t>
            </a:r>
            <a:r>
              <a:rPr lang="en-GB" sz="1400" dirty="0" smtClean="0"/>
              <a:t>et al. </a:t>
            </a:r>
            <a:r>
              <a:rPr lang="en-GB" sz="1400" dirty="0" err="1"/>
              <a:t>PLoS</a:t>
            </a:r>
            <a:r>
              <a:rPr lang="en-GB" sz="1400" dirty="0"/>
              <a:t> </a:t>
            </a:r>
            <a:r>
              <a:rPr lang="en-GB" sz="1400" dirty="0" smtClean="0"/>
              <a:t>One. 2018;13:e0197248</a:t>
            </a:r>
            <a:r>
              <a:rPr lang="en-GB" sz="1400" dirty="0"/>
              <a:t>.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880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Muscle </a:t>
            </a:r>
            <a:r>
              <a:rPr lang="nl-BE" dirty="0" err="1" smtClean="0"/>
              <a:t>mass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strength</a:t>
            </a:r>
            <a:r>
              <a:rPr lang="nl-BE" dirty="0" smtClean="0"/>
              <a:t> </a:t>
            </a:r>
            <a:r>
              <a:rPr lang="nl-BE" dirty="0" err="1" smtClean="0"/>
              <a:t>after</a:t>
            </a:r>
            <a:r>
              <a:rPr lang="nl-BE" dirty="0" smtClean="0"/>
              <a:t> </a:t>
            </a:r>
            <a:r>
              <a:rPr lang="nl-BE" dirty="0" err="1" smtClean="0"/>
              <a:t>surgery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23529" y="908720"/>
            <a:ext cx="3997924" cy="1008112"/>
            <a:chOff x="1143" y="1722"/>
            <a:chExt cx="3474" cy="87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3" y="1722"/>
              <a:ext cx="3474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" y="1722"/>
              <a:ext cx="3478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84000"/>
            <a:ext cx="1807650" cy="174000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3059832" y="2040925"/>
            <a:ext cx="3495001" cy="3921568"/>
            <a:chOff x="1701" y="1389"/>
            <a:chExt cx="2204" cy="2473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1701" y="1389"/>
              <a:ext cx="2204" cy="2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389"/>
              <a:ext cx="2208" cy="2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kstvak 2"/>
          <p:cNvSpPr txBox="1"/>
          <p:nvPr/>
        </p:nvSpPr>
        <p:spPr>
          <a:xfrm>
            <a:off x="4539517" y="2363903"/>
            <a:ext cx="10542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/>
              <a:t>Energy intake </a:t>
            </a:r>
          </a:p>
          <a:p>
            <a:pPr algn="ctr"/>
            <a:r>
              <a:rPr lang="nl-BE" sz="1200" dirty="0" err="1" smtClean="0"/>
              <a:t>restriction</a:t>
            </a:r>
            <a:endParaRPr lang="en-GB" sz="1200" dirty="0"/>
          </a:p>
        </p:txBody>
      </p:sp>
      <p:sp>
        <p:nvSpPr>
          <p:cNvPr id="15" name="Tekstvak 14"/>
          <p:cNvSpPr txBox="1"/>
          <p:nvPr/>
        </p:nvSpPr>
        <p:spPr>
          <a:xfrm>
            <a:off x="5500595" y="2456237"/>
            <a:ext cx="10542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1200" dirty="0" err="1" smtClean="0"/>
              <a:t>Bariatric</a:t>
            </a:r>
            <a:r>
              <a:rPr lang="nl-BE" sz="1200" dirty="0" smtClean="0"/>
              <a:t> </a:t>
            </a:r>
            <a:r>
              <a:rPr lang="nl-BE" sz="1200" dirty="0" err="1" smtClean="0"/>
              <a:t>surgery</a:t>
            </a:r>
            <a:endParaRPr lang="en-GB" sz="1200" dirty="0"/>
          </a:p>
        </p:txBody>
      </p:sp>
      <p:sp>
        <p:nvSpPr>
          <p:cNvPr id="4" name="Rechthoek 3"/>
          <p:cNvSpPr/>
          <p:nvPr/>
        </p:nvSpPr>
        <p:spPr>
          <a:xfrm>
            <a:off x="5796136" y="3072600"/>
            <a:ext cx="504056" cy="2436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04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63706" y="188640"/>
            <a:ext cx="6480720" cy="659236"/>
            <a:chOff x="442" y="1912"/>
            <a:chExt cx="4876" cy="49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2" y="1912"/>
              <a:ext cx="4876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1912"/>
              <a:ext cx="488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0" y="6661320"/>
            <a:ext cx="1831975" cy="168275"/>
            <a:chOff x="2303" y="2107"/>
            <a:chExt cx="1154" cy="106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2303" y="2107"/>
              <a:ext cx="11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" y="2107"/>
              <a:ext cx="115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55576" y="1484784"/>
            <a:ext cx="7751576" cy="3203550"/>
            <a:chOff x="741" y="1276"/>
            <a:chExt cx="4278" cy="1768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741" y="1276"/>
              <a:ext cx="4278" cy="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1276"/>
              <a:ext cx="4282" cy="1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kstvak 16"/>
          <p:cNvSpPr txBox="1"/>
          <p:nvPr/>
        </p:nvSpPr>
        <p:spPr>
          <a:xfrm>
            <a:off x="755576" y="566525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err="1" smtClean="0"/>
              <a:t>To</a:t>
            </a:r>
            <a:r>
              <a:rPr lang="nl-BE" b="1" dirty="0" smtClean="0"/>
              <a:t> tackle </a:t>
            </a:r>
            <a:r>
              <a:rPr lang="nl-BE" b="1" dirty="0" err="1" smtClean="0"/>
              <a:t>muscle</a:t>
            </a:r>
            <a:r>
              <a:rPr lang="nl-BE" b="1" dirty="0" smtClean="0"/>
              <a:t> </a:t>
            </a:r>
            <a:r>
              <a:rPr lang="nl-BE" b="1" dirty="0" err="1" smtClean="0"/>
              <a:t>wasting</a:t>
            </a:r>
            <a:r>
              <a:rPr lang="nl-BE" b="1" dirty="0" smtClean="0"/>
              <a:t> </a:t>
            </a:r>
            <a:r>
              <a:rPr lang="nl-BE" b="1" dirty="0" err="1" smtClean="0"/>
              <a:t>after</a:t>
            </a:r>
            <a:r>
              <a:rPr lang="nl-BE" b="1" dirty="0" smtClean="0"/>
              <a:t> </a:t>
            </a:r>
            <a:r>
              <a:rPr lang="nl-BE" b="1" dirty="0" err="1" smtClean="0"/>
              <a:t>bariatric</a:t>
            </a:r>
            <a:r>
              <a:rPr lang="nl-BE" b="1" dirty="0" smtClean="0"/>
              <a:t> </a:t>
            </a:r>
            <a:r>
              <a:rPr lang="nl-BE" b="1" dirty="0" err="1" smtClean="0"/>
              <a:t>surgery</a:t>
            </a:r>
            <a:r>
              <a:rPr lang="nl-BE" b="1" dirty="0" smtClean="0"/>
              <a:t>, </a:t>
            </a:r>
            <a:r>
              <a:rPr lang="nl-BE" b="1" dirty="0" err="1" smtClean="0"/>
              <a:t>endurance</a:t>
            </a:r>
            <a:r>
              <a:rPr lang="nl-BE" b="1" dirty="0" smtClean="0"/>
              <a:t> training is </a:t>
            </a:r>
            <a:r>
              <a:rPr lang="nl-BE" b="1" dirty="0" err="1" smtClean="0"/>
              <a:t>not</a:t>
            </a:r>
            <a:r>
              <a:rPr lang="nl-BE" b="1" dirty="0" smtClean="0"/>
              <a:t> </a:t>
            </a:r>
            <a:r>
              <a:rPr lang="nl-BE" b="1" dirty="0" err="1" smtClean="0"/>
              <a:t>enough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0574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51520" y="188640"/>
            <a:ext cx="4960664" cy="1045619"/>
            <a:chOff x="617" y="1683"/>
            <a:chExt cx="4526" cy="95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7" y="1683"/>
              <a:ext cx="4526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" y="1683"/>
              <a:ext cx="4530" cy="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7283" y="6628591"/>
            <a:ext cx="1993900" cy="209550"/>
            <a:chOff x="2252" y="2094"/>
            <a:chExt cx="1256" cy="132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2252" y="2094"/>
              <a:ext cx="125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" y="2094"/>
              <a:ext cx="126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467544" y="1844824"/>
            <a:ext cx="7854950" cy="3184525"/>
            <a:chOff x="406" y="1157"/>
            <a:chExt cx="4948" cy="2006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406" y="1157"/>
              <a:ext cx="4948" cy="2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" y="1157"/>
              <a:ext cx="4952" cy="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hthoek 12"/>
          <p:cNvSpPr/>
          <p:nvPr/>
        </p:nvSpPr>
        <p:spPr>
          <a:xfrm>
            <a:off x="6372200" y="1844824"/>
            <a:ext cx="2016224" cy="3312368"/>
          </a:xfrm>
          <a:prstGeom prst="rect">
            <a:avLst/>
          </a:prstGeom>
          <a:solidFill>
            <a:srgbClr val="00B050">
              <a:alpha val="2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35" name="Picture 15" descr="Buy Force USA Rubber Hex Dumbell Onlin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1" y="4653136"/>
            <a:ext cx="2047832" cy="153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2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63706" y="188640"/>
            <a:ext cx="6480720" cy="659236"/>
            <a:chOff x="442" y="1912"/>
            <a:chExt cx="4876" cy="49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2" y="1912"/>
              <a:ext cx="4876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1912"/>
              <a:ext cx="488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0" y="6661320"/>
            <a:ext cx="1831975" cy="168275"/>
            <a:chOff x="2303" y="2107"/>
            <a:chExt cx="1154" cy="106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2303" y="2107"/>
              <a:ext cx="11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" y="2107"/>
              <a:ext cx="115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kstvak 16"/>
          <p:cNvSpPr txBox="1"/>
          <p:nvPr/>
        </p:nvSpPr>
        <p:spPr>
          <a:xfrm>
            <a:off x="755576" y="566525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err="1"/>
              <a:t>M</a:t>
            </a:r>
            <a:r>
              <a:rPr lang="nl-BE" b="1" dirty="0" err="1" smtClean="0"/>
              <a:t>uscle</a:t>
            </a:r>
            <a:r>
              <a:rPr lang="nl-BE" b="1" dirty="0" smtClean="0"/>
              <a:t> mass ≠ </a:t>
            </a:r>
            <a:r>
              <a:rPr lang="nl-BE" b="1" dirty="0" err="1" smtClean="0"/>
              <a:t>Muscle</a:t>
            </a:r>
            <a:r>
              <a:rPr lang="nl-BE" b="1" dirty="0" smtClean="0"/>
              <a:t> </a:t>
            </a:r>
            <a:r>
              <a:rPr lang="nl-BE" b="1" dirty="0" err="1" smtClean="0"/>
              <a:t>strength</a:t>
            </a:r>
            <a:endParaRPr lang="en-GB" b="1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95536" y="1702019"/>
            <a:ext cx="7921824" cy="2890496"/>
            <a:chOff x="756" y="1385"/>
            <a:chExt cx="4248" cy="155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6" y="1385"/>
              <a:ext cx="4248" cy="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" y="1385"/>
              <a:ext cx="4252" cy="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80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" y="6488541"/>
            <a:ext cx="1923525" cy="382800"/>
          </a:xfrm>
          <a:prstGeom prst="rect">
            <a:avLst/>
          </a:prstGeom>
        </p:spPr>
      </p:pic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51520" y="260648"/>
            <a:ext cx="5514975" cy="720725"/>
            <a:chOff x="1143" y="1933"/>
            <a:chExt cx="3474" cy="454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3" y="1933"/>
              <a:ext cx="3474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" y="1933"/>
              <a:ext cx="3478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8"/>
          <p:cNvGrpSpPr>
            <a:grpSpLocks noChangeAspect="1"/>
          </p:cNvGrpSpPr>
          <p:nvPr/>
        </p:nvGrpSpPr>
        <p:grpSpPr bwMode="auto">
          <a:xfrm>
            <a:off x="779848" y="2022890"/>
            <a:ext cx="7584304" cy="2729780"/>
            <a:chOff x="749" y="1393"/>
            <a:chExt cx="4262" cy="1534"/>
          </a:xfrm>
        </p:grpSpPr>
        <p:sp>
          <p:nvSpPr>
            <p:cNvPr id="15" name="AutoShape 7"/>
            <p:cNvSpPr>
              <a:spLocks noChangeAspect="1" noChangeArrowheads="1" noTextEdit="1"/>
            </p:cNvSpPr>
            <p:nvPr/>
          </p:nvSpPr>
          <p:spPr bwMode="auto">
            <a:xfrm>
              <a:off x="749" y="1393"/>
              <a:ext cx="4262" cy="1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93"/>
              <a:ext cx="4266" cy="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2"/>
          <p:cNvGrpSpPr>
            <a:grpSpLocks noChangeAspect="1"/>
          </p:cNvGrpSpPr>
          <p:nvPr/>
        </p:nvGrpSpPr>
        <p:grpSpPr bwMode="auto">
          <a:xfrm>
            <a:off x="683568" y="2022890"/>
            <a:ext cx="7930352" cy="3239746"/>
            <a:chOff x="792" y="1307"/>
            <a:chExt cx="4176" cy="1706"/>
          </a:xfrm>
        </p:grpSpPr>
        <p:sp>
          <p:nvSpPr>
            <p:cNvPr id="18" name="AutoShape 11"/>
            <p:cNvSpPr>
              <a:spLocks noChangeAspect="1" noChangeArrowheads="1" noTextEdit="1"/>
            </p:cNvSpPr>
            <p:nvPr/>
          </p:nvSpPr>
          <p:spPr bwMode="auto">
            <a:xfrm>
              <a:off x="792" y="1307"/>
              <a:ext cx="4176" cy="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1307"/>
              <a:ext cx="4180" cy="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hthoek 18"/>
          <p:cNvSpPr/>
          <p:nvPr/>
        </p:nvSpPr>
        <p:spPr>
          <a:xfrm>
            <a:off x="3419872" y="2276872"/>
            <a:ext cx="432048" cy="259228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59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63706" y="188640"/>
            <a:ext cx="6480720" cy="659236"/>
            <a:chOff x="442" y="1912"/>
            <a:chExt cx="4876" cy="49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2" y="1912"/>
              <a:ext cx="4876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1912"/>
              <a:ext cx="488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0" y="6661320"/>
            <a:ext cx="1831975" cy="168275"/>
            <a:chOff x="2303" y="2107"/>
            <a:chExt cx="1154" cy="106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2303" y="2107"/>
              <a:ext cx="11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" y="2107"/>
              <a:ext cx="115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83568" y="2204864"/>
            <a:ext cx="7541901" cy="2675805"/>
            <a:chOff x="814" y="1427"/>
            <a:chExt cx="4132" cy="146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14" y="1427"/>
              <a:ext cx="4132" cy="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" y="1427"/>
              <a:ext cx="4136" cy="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26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4467"/>
            <a:ext cx="4176464" cy="79987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" y="6730400"/>
            <a:ext cx="1089225" cy="127600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545510" y="1700808"/>
            <a:ext cx="7120264" cy="4399513"/>
            <a:chOff x="1281" y="1172"/>
            <a:chExt cx="3198" cy="1976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81" y="1172"/>
              <a:ext cx="3198" cy="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" y="1172"/>
              <a:ext cx="3202" cy="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22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98" y="145910"/>
            <a:ext cx="4611043" cy="812717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43411" y="6607175"/>
            <a:ext cx="2457450" cy="250825"/>
            <a:chOff x="2106" y="2081"/>
            <a:chExt cx="1548" cy="158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06" y="2081"/>
              <a:ext cx="154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" y="2081"/>
              <a:ext cx="15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2276749" y="958627"/>
            <a:ext cx="4833664" cy="5202461"/>
            <a:chOff x="1281" y="439"/>
            <a:chExt cx="3198" cy="3442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1281" y="439"/>
              <a:ext cx="3198" cy="3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" y="439"/>
              <a:ext cx="3202" cy="3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42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63706" y="188640"/>
            <a:ext cx="6480720" cy="659236"/>
            <a:chOff x="442" y="1912"/>
            <a:chExt cx="4876" cy="49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2" y="1912"/>
              <a:ext cx="4876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1912"/>
              <a:ext cx="488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0" y="6661320"/>
            <a:ext cx="1831975" cy="168275"/>
            <a:chOff x="2303" y="2107"/>
            <a:chExt cx="1154" cy="106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2303" y="2107"/>
              <a:ext cx="11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" y="2107"/>
              <a:ext cx="115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574675" y="2320925"/>
            <a:ext cx="7994650" cy="2216150"/>
            <a:chOff x="362" y="1462"/>
            <a:chExt cx="5036" cy="1396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2" y="1462"/>
              <a:ext cx="5036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" y="1462"/>
              <a:ext cx="5040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hthoek 14"/>
          <p:cNvSpPr/>
          <p:nvPr/>
        </p:nvSpPr>
        <p:spPr>
          <a:xfrm>
            <a:off x="755576" y="3717032"/>
            <a:ext cx="6696744" cy="216024"/>
          </a:xfrm>
          <a:prstGeom prst="rect">
            <a:avLst/>
          </a:prstGeom>
          <a:solidFill>
            <a:srgbClr val="00B050">
              <a:alpha val="2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24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Bariatric</a:t>
            </a:r>
            <a:r>
              <a:rPr lang="nl-BE" dirty="0" smtClean="0"/>
              <a:t> </a:t>
            </a:r>
            <a:r>
              <a:rPr lang="nl-BE" dirty="0" err="1" smtClean="0"/>
              <a:t>surgery</a:t>
            </a:r>
            <a:r>
              <a:rPr lang="nl-BE" dirty="0" smtClean="0"/>
              <a:t> is </a:t>
            </a:r>
            <a:r>
              <a:rPr lang="nl-BE" dirty="0" err="1" smtClean="0"/>
              <a:t>highly</a:t>
            </a:r>
            <a:r>
              <a:rPr lang="nl-BE" dirty="0" smtClean="0"/>
              <a:t> </a:t>
            </a:r>
            <a:r>
              <a:rPr lang="nl-BE" dirty="0" err="1" smtClean="0"/>
              <a:t>effective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reduce</a:t>
            </a:r>
            <a:r>
              <a:rPr lang="nl-BE" dirty="0" smtClean="0"/>
              <a:t> body </a:t>
            </a:r>
            <a:r>
              <a:rPr lang="nl-BE" dirty="0" err="1" smtClean="0"/>
              <a:t>weight</a:t>
            </a:r>
            <a:endParaRPr lang="en-GB" dirty="0"/>
          </a:p>
        </p:txBody>
      </p:sp>
      <p:pic>
        <p:nvPicPr>
          <p:cNvPr id="1026" name="Picture 2" descr="Afbeeldingsresultaat voor bariatric surger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472608" cy="247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627784" y="4653136"/>
            <a:ext cx="409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60-86% 12-month excess weight </a:t>
            </a:r>
            <a:r>
              <a:rPr lang="en-GB" dirty="0" smtClean="0"/>
              <a:t>loss</a:t>
            </a:r>
            <a:endParaRPr lang="en-GB" dirty="0"/>
          </a:p>
        </p:txBody>
      </p:sp>
      <p:sp>
        <p:nvSpPr>
          <p:cNvPr id="5" name="Rechthoek 4"/>
          <p:cNvSpPr/>
          <p:nvPr/>
        </p:nvSpPr>
        <p:spPr>
          <a:xfrm>
            <a:off x="92490" y="6304002"/>
            <a:ext cx="77886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>
                <a:latin typeface="Tahoma" panose="020B0604030504040204" pitchFamily="34" charset="0"/>
                <a:ea typeface="Calibri" panose="020F0502020204030204" pitchFamily="34" charset="0"/>
              </a:rPr>
              <a:t>Osland</a:t>
            </a:r>
            <a:r>
              <a:rPr lang="en-GB" sz="1000" dirty="0">
                <a:latin typeface="Tahoma" panose="020B0604030504040204" pitchFamily="34" charset="0"/>
                <a:ea typeface="Calibri" panose="020F0502020204030204" pitchFamily="34" charset="0"/>
              </a:rPr>
              <a:t> E, et al. Weight Loss Outcomes in Laparoscopic Vertical Sleeve Gastrectomy (LVSG) Versus Laparoscopic Roux-</a:t>
            </a:r>
            <a:r>
              <a:rPr lang="en-GB" sz="1000" dirty="0" err="1">
                <a:latin typeface="Tahoma" panose="020B0604030504040204" pitchFamily="34" charset="0"/>
                <a:ea typeface="Calibri" panose="020F0502020204030204" pitchFamily="34" charset="0"/>
              </a:rPr>
              <a:t>en</a:t>
            </a:r>
            <a:r>
              <a:rPr lang="en-GB" sz="1000" dirty="0">
                <a:latin typeface="Tahoma" panose="020B0604030504040204" pitchFamily="34" charset="0"/>
                <a:ea typeface="Calibri" panose="020F0502020204030204" pitchFamily="34" charset="0"/>
              </a:rPr>
              <a:t>-Y Gastric Bypass (LRYGB) Procedures: A Meta-Analysis and Systematic Review of Randomized Controlled Trials. </a:t>
            </a:r>
            <a:r>
              <a:rPr lang="en-GB" sz="1000" dirty="0" err="1">
                <a:latin typeface="Tahoma" panose="020B0604030504040204" pitchFamily="34" charset="0"/>
                <a:ea typeface="Calibri" panose="020F0502020204030204" pitchFamily="34" charset="0"/>
              </a:rPr>
              <a:t>Surg</a:t>
            </a:r>
            <a:r>
              <a:rPr lang="en-GB" sz="10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1000" dirty="0" err="1">
                <a:latin typeface="Tahoma" panose="020B0604030504040204" pitchFamily="34" charset="0"/>
                <a:ea typeface="Calibri" panose="020F0502020204030204" pitchFamily="34" charset="0"/>
              </a:rPr>
              <a:t>Laparosc</a:t>
            </a:r>
            <a:r>
              <a:rPr lang="en-GB" sz="10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1000" dirty="0" err="1">
                <a:latin typeface="Tahoma" panose="020B0604030504040204" pitchFamily="34" charset="0"/>
                <a:ea typeface="Calibri" panose="020F0502020204030204" pitchFamily="34" charset="0"/>
              </a:rPr>
              <a:t>Endosc</a:t>
            </a:r>
            <a:r>
              <a:rPr lang="en-GB" sz="1000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1000" dirty="0" err="1">
                <a:latin typeface="Tahoma" panose="020B0604030504040204" pitchFamily="34" charset="0"/>
                <a:ea typeface="Calibri" panose="020F0502020204030204" pitchFamily="34" charset="0"/>
              </a:rPr>
              <a:t>Percutan</a:t>
            </a:r>
            <a:r>
              <a:rPr lang="en-GB" sz="1000" dirty="0">
                <a:latin typeface="Tahoma" panose="020B0604030504040204" pitchFamily="34" charset="0"/>
                <a:ea typeface="Calibri" panose="020F0502020204030204" pitchFamily="34" charset="0"/>
              </a:rPr>
              <a:t> Tech 2017;27:8-18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284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51520" y="188640"/>
            <a:ext cx="5709766" cy="813618"/>
            <a:chOff x="508" y="1822"/>
            <a:chExt cx="4744" cy="67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508" y="1822"/>
              <a:ext cx="4744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" y="1822"/>
              <a:ext cx="4748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01750"/>
            <a:ext cx="2151311" cy="2562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556792"/>
            <a:ext cx="8568952" cy="194135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5589240"/>
            <a:ext cx="7642806" cy="330561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4716016" y="5771612"/>
            <a:ext cx="3970398" cy="165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8"/>
          <p:cNvGrpSpPr>
            <a:grpSpLocks noChangeAspect="1"/>
          </p:cNvGrpSpPr>
          <p:nvPr/>
        </p:nvGrpSpPr>
        <p:grpSpPr bwMode="auto">
          <a:xfrm>
            <a:off x="1511808" y="3789985"/>
            <a:ext cx="6048375" cy="1425575"/>
            <a:chOff x="975" y="1711"/>
            <a:chExt cx="3810" cy="898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/>
          </p:nvSpPr>
          <p:spPr bwMode="auto">
            <a:xfrm>
              <a:off x="975" y="1711"/>
              <a:ext cx="3810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1273" name="Picture 9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711"/>
              <a:ext cx="3814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hthoek 15"/>
          <p:cNvSpPr/>
          <p:nvPr/>
        </p:nvSpPr>
        <p:spPr>
          <a:xfrm>
            <a:off x="395536" y="1699378"/>
            <a:ext cx="4176464" cy="187363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hoek 16"/>
          <p:cNvSpPr/>
          <p:nvPr/>
        </p:nvSpPr>
        <p:spPr>
          <a:xfrm>
            <a:off x="4644008" y="1709419"/>
            <a:ext cx="4176464" cy="1873637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hoek 17"/>
          <p:cNvSpPr/>
          <p:nvPr/>
        </p:nvSpPr>
        <p:spPr>
          <a:xfrm>
            <a:off x="3517528" y="3755387"/>
            <a:ext cx="3790776" cy="1534386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84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Pre-operative</a:t>
            </a:r>
            <a:r>
              <a:rPr lang="nl-BE" dirty="0" smtClean="0"/>
              <a:t> </a:t>
            </a:r>
            <a:r>
              <a:rPr lang="nl-BE" dirty="0" err="1" smtClean="0"/>
              <a:t>exercise</a:t>
            </a:r>
            <a:r>
              <a:rPr lang="nl-BE" dirty="0" smtClean="0"/>
              <a:t>?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5446" y="6597352"/>
            <a:ext cx="4356100" cy="174625"/>
            <a:chOff x="1508" y="2105"/>
            <a:chExt cx="2744" cy="11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08" y="2105"/>
              <a:ext cx="274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" y="2105"/>
              <a:ext cx="27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620713" y="1377950"/>
            <a:ext cx="7902575" cy="4102100"/>
            <a:chOff x="391" y="868"/>
            <a:chExt cx="4978" cy="2584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391" y="868"/>
              <a:ext cx="4978" cy="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2297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868"/>
              <a:ext cx="4982" cy="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79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266" y="159243"/>
            <a:ext cx="3525217" cy="10644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962" y="1342189"/>
            <a:ext cx="2478608" cy="124449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930586" y="1540661"/>
            <a:ext cx="5184576" cy="1316631"/>
            <a:chOff x="982" y="1678"/>
            <a:chExt cx="3796" cy="964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982" y="1678"/>
              <a:ext cx="3796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" y="1678"/>
              <a:ext cx="3800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8"/>
          <p:cNvGrpSpPr>
            <a:grpSpLocks noChangeAspect="1"/>
          </p:cNvGrpSpPr>
          <p:nvPr/>
        </p:nvGrpSpPr>
        <p:grpSpPr bwMode="auto">
          <a:xfrm>
            <a:off x="2878224" y="2931315"/>
            <a:ext cx="3289300" cy="1222375"/>
            <a:chOff x="1844" y="1775"/>
            <a:chExt cx="2072" cy="770"/>
          </a:xfrm>
        </p:grpSpPr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844" y="1775"/>
              <a:ext cx="2072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3321" name="Picture 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" y="1775"/>
              <a:ext cx="2076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4716016" y="4222250"/>
            <a:ext cx="1111250" cy="120650"/>
            <a:chOff x="2530" y="2122"/>
            <a:chExt cx="700" cy="76"/>
          </a:xfrm>
        </p:grpSpPr>
        <p:sp>
          <p:nvSpPr>
            <p:cNvPr id="1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530" y="2122"/>
              <a:ext cx="70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3325" name="Picture 1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" y="2122"/>
              <a:ext cx="704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6"/>
          <p:cNvGrpSpPr>
            <a:grpSpLocks noChangeAspect="1"/>
          </p:cNvGrpSpPr>
          <p:nvPr/>
        </p:nvGrpSpPr>
        <p:grpSpPr bwMode="auto">
          <a:xfrm>
            <a:off x="3843370" y="4196612"/>
            <a:ext cx="647700" cy="117475"/>
            <a:chOff x="2676" y="2123"/>
            <a:chExt cx="408" cy="74"/>
          </a:xfrm>
        </p:grpSpPr>
        <p:sp>
          <p:nvSpPr>
            <p:cNvPr id="1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676" y="2123"/>
              <a:ext cx="408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3329" name="Picture 1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" y="2123"/>
              <a:ext cx="41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Afbeelding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4074" y="4509120"/>
            <a:ext cx="3657600" cy="390525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8219" y="4821891"/>
            <a:ext cx="3667125" cy="1190625"/>
          </a:xfrm>
          <a:prstGeom prst="rect">
            <a:avLst/>
          </a:prstGeom>
        </p:spPr>
      </p:pic>
      <p:sp>
        <p:nvSpPr>
          <p:cNvPr id="20" name="Rechthoek 19"/>
          <p:cNvSpPr/>
          <p:nvPr/>
        </p:nvSpPr>
        <p:spPr>
          <a:xfrm>
            <a:off x="2672403" y="1700808"/>
            <a:ext cx="1933781" cy="216024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hthoek 24"/>
          <p:cNvSpPr/>
          <p:nvPr/>
        </p:nvSpPr>
        <p:spPr>
          <a:xfrm>
            <a:off x="2987825" y="2201744"/>
            <a:ext cx="1368152" cy="216024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hthoek 25"/>
          <p:cNvSpPr/>
          <p:nvPr/>
        </p:nvSpPr>
        <p:spPr>
          <a:xfrm>
            <a:off x="4617256" y="2207960"/>
            <a:ext cx="1668228" cy="216024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hthoek 26"/>
          <p:cNvSpPr/>
          <p:nvPr/>
        </p:nvSpPr>
        <p:spPr>
          <a:xfrm>
            <a:off x="3692488" y="4633208"/>
            <a:ext cx="1815616" cy="216024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hthoek 27"/>
          <p:cNvSpPr/>
          <p:nvPr/>
        </p:nvSpPr>
        <p:spPr>
          <a:xfrm>
            <a:off x="4075381" y="4951503"/>
            <a:ext cx="1250883" cy="216024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34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51520" y="188640"/>
            <a:ext cx="5676900" cy="1038225"/>
            <a:chOff x="1092" y="1833"/>
            <a:chExt cx="3576" cy="654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92" y="1833"/>
              <a:ext cx="3576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1833"/>
              <a:ext cx="3580" cy="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8"/>
          <p:cNvGrpSpPr>
            <a:grpSpLocks noChangeAspect="1"/>
          </p:cNvGrpSpPr>
          <p:nvPr/>
        </p:nvGrpSpPr>
        <p:grpSpPr bwMode="auto">
          <a:xfrm>
            <a:off x="188304" y="2204864"/>
            <a:ext cx="8712968" cy="2662659"/>
            <a:chOff x="792" y="1526"/>
            <a:chExt cx="4176" cy="1268"/>
          </a:xfrm>
        </p:grpSpPr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792" y="1526"/>
              <a:ext cx="4176" cy="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1526"/>
              <a:ext cx="4180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hthoek 11"/>
          <p:cNvSpPr/>
          <p:nvPr/>
        </p:nvSpPr>
        <p:spPr>
          <a:xfrm>
            <a:off x="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Hansen D, </a:t>
            </a:r>
            <a:r>
              <a:rPr lang="en-GB" sz="1000" dirty="0" smtClean="0"/>
              <a:t>et al. </a:t>
            </a:r>
            <a:r>
              <a:rPr lang="en-GB" sz="1000" dirty="0" err="1" smtClean="0"/>
              <a:t>Obes</a:t>
            </a:r>
            <a:r>
              <a:rPr lang="en-GB" sz="1000" dirty="0" smtClean="0"/>
              <a:t> </a:t>
            </a:r>
            <a:r>
              <a:rPr lang="en-GB" sz="1000" dirty="0"/>
              <a:t>Surg. </a:t>
            </a:r>
            <a:r>
              <a:rPr lang="en-GB" sz="1000" dirty="0" smtClean="0"/>
              <a:t>2020; 30: 1118-25</a:t>
            </a:r>
            <a:endParaRPr lang="en-GB" sz="1000" dirty="0"/>
          </a:p>
        </p:txBody>
      </p:sp>
      <p:sp>
        <p:nvSpPr>
          <p:cNvPr id="2" name="Rechthoek 1"/>
          <p:cNvSpPr/>
          <p:nvPr/>
        </p:nvSpPr>
        <p:spPr>
          <a:xfrm>
            <a:off x="223472" y="3472960"/>
            <a:ext cx="8632168" cy="1438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94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Conclusions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err="1" smtClean="0"/>
              <a:t>Exercise</a:t>
            </a:r>
            <a:r>
              <a:rPr lang="nl-BE" dirty="0" smtClean="0"/>
              <a:t> </a:t>
            </a:r>
            <a:r>
              <a:rPr lang="nl-BE" dirty="0" smtClean="0"/>
              <a:t>is </a:t>
            </a:r>
            <a:r>
              <a:rPr lang="nl-BE" dirty="0" err="1" smtClean="0"/>
              <a:t>highly</a:t>
            </a:r>
            <a:r>
              <a:rPr lang="nl-BE" dirty="0" smtClean="0"/>
              <a:t> relevant in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post-operative</a:t>
            </a:r>
            <a:r>
              <a:rPr lang="nl-BE" dirty="0" smtClean="0"/>
              <a:t> care of </a:t>
            </a:r>
            <a:r>
              <a:rPr lang="nl-BE" dirty="0" err="1" smtClean="0"/>
              <a:t>bariatric</a:t>
            </a:r>
            <a:r>
              <a:rPr lang="nl-BE" dirty="0" smtClean="0"/>
              <a:t> </a:t>
            </a:r>
            <a:r>
              <a:rPr lang="nl-BE" dirty="0" err="1" smtClean="0"/>
              <a:t>surgery</a:t>
            </a:r>
            <a:r>
              <a:rPr lang="nl-BE" dirty="0" smtClean="0"/>
              <a:t> </a:t>
            </a:r>
            <a:r>
              <a:rPr lang="nl-BE" dirty="0" err="1" smtClean="0"/>
              <a:t>patients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The </a:t>
            </a:r>
            <a:r>
              <a:rPr lang="nl-BE" dirty="0" err="1" smtClean="0"/>
              <a:t>pre-operative</a:t>
            </a:r>
            <a:r>
              <a:rPr lang="nl-BE" dirty="0" smtClean="0"/>
              <a:t> benefits of </a:t>
            </a:r>
            <a:r>
              <a:rPr lang="nl-BE" dirty="0" err="1" smtClean="0"/>
              <a:t>exercise</a:t>
            </a:r>
            <a:r>
              <a:rPr lang="nl-BE" dirty="0" smtClean="0"/>
              <a:t> </a:t>
            </a:r>
            <a:r>
              <a:rPr lang="nl-BE" dirty="0" err="1" smtClean="0"/>
              <a:t>remain</a:t>
            </a:r>
            <a:r>
              <a:rPr lang="nl-BE" dirty="0" smtClean="0"/>
              <a:t> </a:t>
            </a:r>
            <a:r>
              <a:rPr lang="nl-BE" dirty="0" err="1" smtClean="0"/>
              <a:t>however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substantiated</a:t>
            </a:r>
            <a:endParaRPr lang="en-GB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179512" y="5360106"/>
            <a:ext cx="4752528" cy="103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BE" sz="1200" dirty="0" smtClean="0"/>
              <a:t>Contact:</a:t>
            </a:r>
            <a:endParaRPr lang="nl-BE" sz="1200" dirty="0"/>
          </a:p>
          <a:p>
            <a:pPr marL="0" indent="0">
              <a:buFont typeface="Wingdings" pitchFamily="2" charset="2"/>
              <a:buNone/>
            </a:pPr>
            <a:r>
              <a:rPr lang="nl-BE" sz="1200" dirty="0" smtClean="0"/>
              <a:t>Dominique.hansen@uhasselt.be</a:t>
            </a:r>
            <a:endParaRPr lang="en-GB" sz="1200" dirty="0"/>
          </a:p>
          <a:p>
            <a:pPr marL="0" indent="0">
              <a:buFont typeface="Wingdings" pitchFamily="2" charset="2"/>
              <a:buNone/>
            </a:pPr>
            <a:r>
              <a:rPr lang="en-GB" sz="1200" dirty="0" smtClean="0"/>
              <a:t>https://twitter.com/hansen_phd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GB" sz="1200" dirty="0" smtClean="0"/>
              <a:t>https://www.researchgate.net/profile/Dominique_Hansen2</a:t>
            </a:r>
          </a:p>
          <a:p>
            <a:pPr marL="0" indent="0">
              <a:buFont typeface="Wingdings" pitchFamily="2" charset="2"/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80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51520" y="180482"/>
            <a:ext cx="5702300" cy="1130300"/>
            <a:chOff x="1084" y="1804"/>
            <a:chExt cx="3592" cy="71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84" y="1804"/>
              <a:ext cx="3592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1804"/>
              <a:ext cx="3596" cy="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" y="6533200"/>
            <a:ext cx="1923525" cy="324800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539552" y="2016604"/>
            <a:ext cx="7749463" cy="3238475"/>
            <a:chOff x="712" y="1254"/>
            <a:chExt cx="4336" cy="181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/>
          </p:nvSpPr>
          <p:spPr bwMode="auto">
            <a:xfrm>
              <a:off x="712" y="1254"/>
              <a:ext cx="4336" cy="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" y="1254"/>
              <a:ext cx="4340" cy="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kstvak 13"/>
          <p:cNvSpPr txBox="1"/>
          <p:nvPr/>
        </p:nvSpPr>
        <p:spPr>
          <a:xfrm>
            <a:off x="1975153" y="5589240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After</a:t>
            </a:r>
            <a:r>
              <a:rPr lang="nl-BE" dirty="0" smtClean="0"/>
              <a:t> 4 weeks of follow-up,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accelerometry</a:t>
            </a:r>
            <a:endParaRPr lang="en-GB" dirty="0"/>
          </a:p>
        </p:txBody>
      </p:sp>
      <p:sp>
        <p:nvSpPr>
          <p:cNvPr id="4" name="Tekstvak 3"/>
          <p:cNvSpPr txBox="1"/>
          <p:nvPr/>
        </p:nvSpPr>
        <p:spPr>
          <a:xfrm>
            <a:off x="3419872" y="3312532"/>
            <a:ext cx="45961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nl-BE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nl-BE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!?</a:t>
            </a:r>
            <a:endParaRPr lang="en-GB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318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Fitness vs. </a:t>
            </a:r>
            <a:r>
              <a:rPr lang="nl-BE" dirty="0" err="1" smtClean="0"/>
              <a:t>fatness</a:t>
            </a:r>
            <a:r>
              <a:rPr lang="nl-BE" dirty="0" smtClean="0"/>
              <a:t> </a:t>
            </a:r>
            <a:r>
              <a:rPr lang="nl-BE" dirty="0" err="1" smtClean="0"/>
              <a:t>debate</a:t>
            </a:r>
            <a:r>
              <a:rPr lang="nl-BE" dirty="0" smtClean="0"/>
              <a:t>…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11560" y="620688"/>
            <a:ext cx="7623175" cy="4918075"/>
            <a:chOff x="479" y="611"/>
            <a:chExt cx="4802" cy="309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9" y="611"/>
              <a:ext cx="4802" cy="3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" y="611"/>
              <a:ext cx="4806" cy="3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970334" y="5733256"/>
            <a:ext cx="6905625" cy="174625"/>
            <a:chOff x="705" y="2105"/>
            <a:chExt cx="4350" cy="110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705" y="2105"/>
              <a:ext cx="435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" y="2105"/>
              <a:ext cx="4354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107504" y="6536348"/>
            <a:ext cx="7299325" cy="295275"/>
            <a:chOff x="581" y="2067"/>
            <a:chExt cx="4598" cy="186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81" y="2067"/>
              <a:ext cx="459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157" name="Picture 1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" y="2067"/>
              <a:ext cx="460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hthoek 2"/>
          <p:cNvSpPr/>
          <p:nvPr/>
        </p:nvSpPr>
        <p:spPr>
          <a:xfrm>
            <a:off x="6715148" y="2527080"/>
            <a:ext cx="36004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hoek 12"/>
          <p:cNvSpPr/>
          <p:nvPr/>
        </p:nvSpPr>
        <p:spPr>
          <a:xfrm>
            <a:off x="2572868" y="2429434"/>
            <a:ext cx="360040" cy="1834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79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l-BE" dirty="0" smtClean="0"/>
          </a:p>
          <a:p>
            <a:pPr marL="0" indent="0" algn="ctr">
              <a:buNone/>
            </a:pPr>
            <a:r>
              <a:rPr lang="nl-BE" dirty="0" err="1" smtClean="0"/>
              <a:t>After</a:t>
            </a:r>
            <a:r>
              <a:rPr lang="nl-BE" dirty="0" smtClean="0"/>
              <a:t> 1-2 </a:t>
            </a:r>
            <a:r>
              <a:rPr lang="nl-BE" dirty="0" err="1" smtClean="0"/>
              <a:t>years</a:t>
            </a:r>
            <a:r>
              <a:rPr lang="nl-BE" dirty="0" smtClean="0"/>
              <a:t> a significant </a:t>
            </a:r>
            <a:r>
              <a:rPr lang="nl-BE" dirty="0" err="1" smtClean="0"/>
              <a:t>weight</a:t>
            </a:r>
            <a:r>
              <a:rPr lang="nl-BE" dirty="0" smtClean="0"/>
              <a:t> </a:t>
            </a:r>
            <a:r>
              <a:rPr lang="nl-BE" dirty="0" err="1" smtClean="0"/>
              <a:t>regain</a:t>
            </a:r>
            <a:r>
              <a:rPr lang="nl-BE" dirty="0" smtClean="0"/>
              <a:t> is </a:t>
            </a:r>
            <a:r>
              <a:rPr lang="nl-BE" dirty="0" err="1" smtClean="0"/>
              <a:t>observed</a:t>
            </a:r>
            <a:r>
              <a:rPr lang="nl-BE" dirty="0" smtClean="0"/>
              <a:t> in a </a:t>
            </a:r>
            <a:r>
              <a:rPr lang="nl-BE" dirty="0" err="1" smtClean="0"/>
              <a:t>substantial</a:t>
            </a:r>
            <a:r>
              <a:rPr lang="nl-BE" dirty="0" smtClean="0"/>
              <a:t> </a:t>
            </a:r>
            <a:r>
              <a:rPr lang="nl-BE" dirty="0" err="1" smtClean="0"/>
              <a:t>number</a:t>
            </a:r>
            <a:r>
              <a:rPr lang="nl-BE" dirty="0" smtClean="0"/>
              <a:t> of </a:t>
            </a:r>
            <a:r>
              <a:rPr lang="nl-BE" dirty="0" err="1" smtClean="0"/>
              <a:t>patients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359025" y="3041619"/>
            <a:ext cx="4425950" cy="1206500"/>
            <a:chOff x="1486" y="1434"/>
            <a:chExt cx="2788" cy="76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86" y="1434"/>
              <a:ext cx="2788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" y="1434"/>
              <a:ext cx="2792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525" y="4509120"/>
            <a:ext cx="1714950" cy="16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63706" y="188640"/>
            <a:ext cx="6480720" cy="659236"/>
            <a:chOff x="442" y="1912"/>
            <a:chExt cx="4876" cy="49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2" y="1912"/>
              <a:ext cx="4876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1912"/>
              <a:ext cx="488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0" y="6661320"/>
            <a:ext cx="1831975" cy="168275"/>
            <a:chOff x="2303" y="2107"/>
            <a:chExt cx="1154" cy="106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2303" y="2107"/>
              <a:ext cx="11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" y="2107"/>
              <a:ext cx="115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1514569" y="980728"/>
            <a:ext cx="5462969" cy="4500984"/>
            <a:chOff x="705" y="368"/>
            <a:chExt cx="4350" cy="3584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705" y="368"/>
              <a:ext cx="4350" cy="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" y="368"/>
              <a:ext cx="4354" cy="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hthoek 15"/>
          <p:cNvSpPr/>
          <p:nvPr/>
        </p:nvSpPr>
        <p:spPr>
          <a:xfrm>
            <a:off x="1509546" y="3573017"/>
            <a:ext cx="5366710" cy="2036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kstvak 12"/>
          <p:cNvSpPr txBox="1"/>
          <p:nvPr/>
        </p:nvSpPr>
        <p:spPr>
          <a:xfrm>
            <a:off x="755576" y="566525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err="1" smtClean="0"/>
              <a:t>Achieving</a:t>
            </a:r>
            <a:r>
              <a:rPr lang="nl-BE" b="1" dirty="0" smtClean="0"/>
              <a:t> a </a:t>
            </a:r>
            <a:r>
              <a:rPr lang="nl-BE" b="1" dirty="0" err="1" smtClean="0"/>
              <a:t>greater</a:t>
            </a:r>
            <a:r>
              <a:rPr lang="nl-BE" b="1" dirty="0" smtClean="0"/>
              <a:t> </a:t>
            </a:r>
            <a:r>
              <a:rPr lang="nl-BE" b="1" dirty="0" err="1" smtClean="0"/>
              <a:t>weight</a:t>
            </a:r>
            <a:r>
              <a:rPr lang="nl-BE" b="1" dirty="0" smtClean="0"/>
              <a:t>/fat mass </a:t>
            </a:r>
            <a:r>
              <a:rPr lang="nl-BE" b="1" dirty="0" err="1" smtClean="0"/>
              <a:t>reduction</a:t>
            </a:r>
            <a:r>
              <a:rPr lang="nl-BE" b="1" dirty="0" smtClean="0"/>
              <a:t> </a:t>
            </a:r>
            <a:r>
              <a:rPr lang="nl-BE" b="1" dirty="0" err="1" smtClean="0"/>
              <a:t>after</a:t>
            </a:r>
            <a:r>
              <a:rPr lang="nl-BE" b="1" dirty="0" smtClean="0"/>
              <a:t> </a:t>
            </a:r>
            <a:r>
              <a:rPr lang="nl-BE" b="1" dirty="0" err="1" smtClean="0"/>
              <a:t>bariatric</a:t>
            </a:r>
            <a:r>
              <a:rPr lang="nl-BE" b="1" dirty="0" smtClean="0"/>
              <a:t> </a:t>
            </a:r>
            <a:r>
              <a:rPr lang="nl-BE" b="1" dirty="0" err="1" smtClean="0"/>
              <a:t>surgery</a:t>
            </a:r>
            <a:r>
              <a:rPr lang="nl-BE" b="1" dirty="0" smtClean="0"/>
              <a:t> is </a:t>
            </a:r>
            <a:r>
              <a:rPr lang="nl-BE" b="1" dirty="0" err="1" smtClean="0"/>
              <a:t>not</a:t>
            </a:r>
            <a:r>
              <a:rPr lang="nl-BE" b="1" dirty="0" smtClean="0"/>
              <a:t> </a:t>
            </a:r>
            <a:r>
              <a:rPr lang="nl-BE" b="1" dirty="0" err="1" smtClean="0"/>
              <a:t>the</a:t>
            </a:r>
            <a:r>
              <a:rPr lang="nl-BE" b="1" dirty="0" smtClean="0"/>
              <a:t> </a:t>
            </a:r>
            <a:r>
              <a:rPr lang="nl-BE" b="1" dirty="0" err="1" smtClean="0"/>
              <a:t>main</a:t>
            </a:r>
            <a:r>
              <a:rPr lang="nl-BE" b="1" dirty="0" smtClean="0"/>
              <a:t> </a:t>
            </a:r>
            <a:r>
              <a:rPr lang="nl-BE" b="1" dirty="0" err="1" smtClean="0"/>
              <a:t>aim</a:t>
            </a:r>
            <a:r>
              <a:rPr lang="nl-BE" b="1" dirty="0" smtClean="0"/>
              <a:t> of </a:t>
            </a:r>
            <a:r>
              <a:rPr lang="nl-BE" b="1" dirty="0" err="1" smtClean="0"/>
              <a:t>exercise</a:t>
            </a:r>
            <a:r>
              <a:rPr lang="nl-BE" b="1" dirty="0" smtClean="0"/>
              <a:t> </a:t>
            </a:r>
            <a:r>
              <a:rPr lang="nl-BE" b="1" dirty="0" err="1" smtClean="0"/>
              <a:t>intervention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32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Endothelial</a:t>
            </a:r>
            <a:r>
              <a:rPr lang="nl-BE" dirty="0" smtClean="0"/>
              <a:t> </a:t>
            </a:r>
            <a:r>
              <a:rPr lang="nl-BE" dirty="0" err="1" smtClean="0"/>
              <a:t>function</a:t>
            </a:r>
            <a:endParaRPr lang="en-GB" dirty="0"/>
          </a:p>
        </p:txBody>
      </p:sp>
      <p:pic>
        <p:nvPicPr>
          <p:cNvPr id="2050" name="Picture 2" descr="Flow-Mediated Dilation: Can New Approaches Provide Great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5976664" cy="485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in graphic"/>
          <p:cNvPicPr/>
          <p:nvPr/>
        </p:nvPicPr>
        <p:blipFill>
          <a:blip r:embed="rId2"/>
          <a:stretch/>
        </p:blipFill>
        <p:spPr>
          <a:xfrm>
            <a:off x="2051720" y="908720"/>
            <a:ext cx="4340488" cy="4813136"/>
          </a:xfrm>
          <a:prstGeom prst="rect">
            <a:avLst/>
          </a:prstGeom>
          <a:ln>
            <a:noFill/>
          </a:ln>
        </p:spPr>
      </p:pic>
      <p:sp>
        <p:nvSpPr>
          <p:cNvPr id="6" name="Tekstvak 5"/>
          <p:cNvSpPr txBox="1"/>
          <p:nvPr/>
        </p:nvSpPr>
        <p:spPr>
          <a:xfrm>
            <a:off x="0" y="6595635"/>
            <a:ext cx="3390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Green DJ, et al. Hypertension</a:t>
            </a:r>
            <a:r>
              <a:rPr lang="en-GB" sz="1200" dirty="0"/>
              <a:t>. 2011</a:t>
            </a:r>
            <a:r>
              <a:rPr lang="en-GB" sz="1200" dirty="0" smtClean="0"/>
              <a:t>; 57: 363-9</a:t>
            </a:r>
            <a:endParaRPr lang="en-GB" sz="1200" dirty="0"/>
          </a:p>
        </p:txBody>
      </p:sp>
      <p:sp>
        <p:nvSpPr>
          <p:cNvPr id="7" name="Rechthoek 6"/>
          <p:cNvSpPr/>
          <p:nvPr/>
        </p:nvSpPr>
        <p:spPr>
          <a:xfrm>
            <a:off x="1979712" y="4077072"/>
            <a:ext cx="4412496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99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Endothelial</a:t>
            </a:r>
            <a:r>
              <a:rPr lang="nl-BE" dirty="0" smtClean="0"/>
              <a:t> </a:t>
            </a:r>
            <a:r>
              <a:rPr lang="nl-BE" dirty="0" err="1" smtClean="0"/>
              <a:t>function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7452320" y="214928"/>
            <a:ext cx="1320800" cy="279400"/>
            <a:chOff x="2464" y="2072"/>
            <a:chExt cx="832" cy="17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64" y="2072"/>
              <a:ext cx="83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" y="2072"/>
              <a:ext cx="83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827584" y="1349081"/>
            <a:ext cx="7776864" cy="1554659"/>
            <a:chOff x="719" y="1725"/>
            <a:chExt cx="4322" cy="870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719" y="1725"/>
              <a:ext cx="4322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" y="1725"/>
              <a:ext cx="4326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6"/>
          <p:cNvGrpSpPr>
            <a:grpSpLocks noChangeAspect="1"/>
          </p:cNvGrpSpPr>
          <p:nvPr/>
        </p:nvGrpSpPr>
        <p:grpSpPr bwMode="auto">
          <a:xfrm>
            <a:off x="767335" y="2897195"/>
            <a:ext cx="7775196" cy="2285683"/>
            <a:chOff x="719" y="1522"/>
            <a:chExt cx="4322" cy="1276"/>
          </a:xfrm>
        </p:grpSpPr>
        <p:sp>
          <p:nvSpPr>
            <p:cNvPr id="1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719" y="1522"/>
              <a:ext cx="4322" cy="1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" y="1522"/>
              <a:ext cx="4326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hthoek 15"/>
          <p:cNvSpPr/>
          <p:nvPr/>
        </p:nvSpPr>
        <p:spPr>
          <a:xfrm>
            <a:off x="2411760" y="3124341"/>
            <a:ext cx="1598419" cy="898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hoek 20"/>
          <p:cNvSpPr/>
          <p:nvPr/>
        </p:nvSpPr>
        <p:spPr>
          <a:xfrm>
            <a:off x="5292080" y="3123187"/>
            <a:ext cx="1584176" cy="898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38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APC_We are the ESC_16_9">
  <a:themeElements>
    <a:clrScheme name="ESC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8294"/>
      </a:accent1>
      <a:accent2>
        <a:srgbClr val="D00040"/>
      </a:accent2>
      <a:accent3>
        <a:srgbClr val="80C453"/>
      </a:accent3>
      <a:accent4>
        <a:srgbClr val="741472"/>
      </a:accent4>
      <a:accent5>
        <a:srgbClr val="00476C"/>
      </a:accent5>
      <a:accent6>
        <a:srgbClr val="B00B7C"/>
      </a:accent6>
      <a:hlink>
        <a:srgbClr val="F8B836"/>
      </a:hlink>
      <a:folHlink>
        <a:srgbClr val="F583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21890</TotalTime>
  <Words>259</Words>
  <Application>Microsoft Office PowerPoint</Application>
  <PresentationFormat>Diavoorstelling (4:3)</PresentationFormat>
  <Paragraphs>36</Paragraphs>
  <Slides>24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Calibri</vt:lpstr>
      <vt:lpstr>Tahoma</vt:lpstr>
      <vt:lpstr>Verdana</vt:lpstr>
      <vt:lpstr>Verdana Italic</vt:lpstr>
      <vt:lpstr>Wingdings</vt:lpstr>
      <vt:lpstr>Office Theme</vt:lpstr>
      <vt:lpstr>EAPC_We are the ESC_16_9</vt:lpstr>
      <vt:lpstr>Optimized care after bariatric surgery by physical activity and exercise</vt:lpstr>
      <vt:lpstr>Bariatric surgery is highly effective to reduce body weight</vt:lpstr>
      <vt:lpstr>PowerPoint-presentatie</vt:lpstr>
      <vt:lpstr>Fitness vs. fatness debate…</vt:lpstr>
      <vt:lpstr>PowerPoint-presentatie</vt:lpstr>
      <vt:lpstr>PowerPoint-presentatie</vt:lpstr>
      <vt:lpstr>Endothelial function</vt:lpstr>
      <vt:lpstr>PowerPoint-presentatie</vt:lpstr>
      <vt:lpstr>Endothelial function</vt:lpstr>
      <vt:lpstr>PowerPoint-presentatie</vt:lpstr>
      <vt:lpstr>Muscle mass and strength after surgery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Pre-operative exercise?</vt:lpstr>
      <vt:lpstr>PowerPoint-presentatie</vt:lpstr>
      <vt:lpstr>PowerPoint-presentatie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lambr</dc:creator>
  <cp:lastModifiedBy>HANSEN Dominique</cp:lastModifiedBy>
  <cp:revision>234</cp:revision>
  <cp:lastPrinted>2016-12-19T08:56:06Z</cp:lastPrinted>
  <dcterms:created xsi:type="dcterms:W3CDTF">2009-12-01T15:52:26Z</dcterms:created>
  <dcterms:modified xsi:type="dcterms:W3CDTF">2021-09-18T11:58:14Z</dcterms:modified>
</cp:coreProperties>
</file>