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VMwwAk1JrPaTpiVLdOA8fPA+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f9b5ad66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f9b5ad66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ef9b5ad660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nl-BE"/>
              <a:t>Secondary education, bachelor, bachelor+master</a:t>
            </a:r>
            <a:endParaRPr/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f9b5ad6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f9b5ad66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9b5ad66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f9b5ad6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f9b5ad6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ef9b5ad66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/>
              <a:t>PLEASE ADD A LINK TO THE 3 BREAKOUT ROOMS</a:t>
            </a: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6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 descr="foto-1.jpg"/>
          <p:cNvPicPr preferRelativeResize="0"/>
          <p:nvPr/>
        </p:nvPicPr>
        <p:blipFill rotWithShape="1">
          <a:blip r:embed="rId2">
            <a:alphaModFix/>
          </a:blip>
          <a:srcRect t="7535"/>
          <a:stretch/>
        </p:blipFill>
        <p:spPr>
          <a:xfrm>
            <a:off x="0" y="0"/>
            <a:ext cx="9144000" cy="38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 descr="logo-slide-tite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88913"/>
            <a:ext cx="8785225" cy="653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4F4F"/>
              </a:buClr>
              <a:buSzPts val="2000"/>
              <a:buNone/>
              <a:defRPr sz="200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logo-slid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00" y="76200"/>
            <a:ext cx="8869363" cy="66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74746"/>
              </a:buClr>
              <a:buSzPts val="2800"/>
              <a:buFont typeface="Noto Sans Symbols"/>
              <a:buChar char="▪"/>
              <a:defRPr sz="28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74746"/>
              </a:buClr>
              <a:buSzPts val="2400"/>
              <a:buFont typeface="Noto Sans Symbols"/>
              <a:buChar char="▪"/>
              <a:defRPr sz="24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Font typeface="Noto Sans Symbols"/>
              <a:buChar char="▪"/>
              <a:defRPr sz="20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Noto Sans Symbols"/>
              <a:buChar char="▪"/>
              <a:defRPr sz="16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Noto Sans Symbols"/>
              <a:buChar char="▪"/>
              <a:defRPr sz="16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179388" y="6381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2411413" y="6381750"/>
            <a:ext cx="4464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948488" y="6383338"/>
            <a:ext cx="752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lab.nl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uhasselt.be/educatieve-master-wetenschappen-en-technolog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asselt.be/materiomics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maastrichtuniversity.nl/education/bachelor/maastricht-science-programme" TargetMode="External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astrichtuniversity.nl/" TargetMode="External"/><Relationship Id="rId5" Type="http://schemas.openxmlformats.org/officeDocument/2006/relationships/image" Target="../media/image9.jpg"/><Relationship Id="rId10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ctrTitle"/>
          </p:nvPr>
        </p:nvSpPr>
        <p:spPr>
          <a:xfrm>
            <a:off x="1291590" y="4602280"/>
            <a:ext cx="6984900" cy="80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8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t="7709" b="59060"/>
          <a:stretch/>
        </p:blipFill>
        <p:spPr>
          <a:xfrm>
            <a:off x="-49350" y="0"/>
            <a:ext cx="9269725" cy="43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5152" y="4537064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 txBox="1"/>
          <p:nvPr/>
        </p:nvSpPr>
        <p:spPr>
          <a:xfrm>
            <a:off x="960081" y="4537064"/>
            <a:ext cx="21622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in Materiomics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Educational Master S&amp;T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0394" y="4644957"/>
            <a:ext cx="3323451" cy="98454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/>
        </p:nvSpPr>
        <p:spPr>
          <a:xfrm>
            <a:off x="-49350" y="1014400"/>
            <a:ext cx="502140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Interdisciplinary STEM education: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wave of the future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f9b5ad660_0_32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700" b="1"/>
              <a:t>Three topics</a:t>
            </a:r>
            <a:endParaRPr sz="2700" b="1"/>
          </a:p>
        </p:txBody>
      </p:sp>
      <p:sp>
        <p:nvSpPr>
          <p:cNvPr id="69" name="Google Shape;69;gef9b5ad660_0_32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640900" cy="50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nl-BE" sz="2700" dirty="0" err="1">
                <a:solidFill>
                  <a:schemeClr val="dk1"/>
                </a:solidFill>
              </a:rPr>
              <a:t>Interdisciplinary</a:t>
            </a:r>
            <a:r>
              <a:rPr lang="nl-BE" sz="2700" dirty="0">
                <a:solidFill>
                  <a:schemeClr val="dk1"/>
                </a:solidFill>
              </a:rPr>
              <a:t> </a:t>
            </a:r>
            <a:r>
              <a:rPr lang="nl-BE" sz="2700" dirty="0" err="1">
                <a:solidFill>
                  <a:schemeClr val="dk1"/>
                </a:solidFill>
              </a:rPr>
              <a:t>breadth</a:t>
            </a:r>
            <a:r>
              <a:rPr lang="nl-BE" sz="2700" dirty="0">
                <a:solidFill>
                  <a:schemeClr val="dk1"/>
                </a:solidFill>
              </a:rPr>
              <a:t> vs. </a:t>
            </a:r>
            <a:r>
              <a:rPr lang="nl-BE" sz="2700" dirty="0" err="1">
                <a:solidFill>
                  <a:schemeClr val="dk1"/>
                </a:solidFill>
              </a:rPr>
              <a:t>Disciplinary</a:t>
            </a:r>
            <a:r>
              <a:rPr lang="nl-BE" sz="2700" dirty="0">
                <a:solidFill>
                  <a:schemeClr val="dk1"/>
                </a:solidFill>
              </a:rPr>
              <a:t> </a:t>
            </a:r>
            <a:r>
              <a:rPr lang="nl-BE" sz="2700" dirty="0" err="1">
                <a:solidFill>
                  <a:schemeClr val="dk1"/>
                </a:solidFill>
              </a:rPr>
              <a:t>depth</a:t>
            </a:r>
            <a:endParaRPr sz="27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560"/>
              </a:spcBef>
              <a:spcAft>
                <a:spcPts val="0"/>
              </a:spcAft>
              <a:buFont typeface="+mj-lt"/>
              <a:buAutoNum type="arabicPeriod"/>
            </a:pPr>
            <a:endParaRPr sz="2700" dirty="0">
              <a:solidFill>
                <a:schemeClr val="dk1"/>
              </a:solidFill>
            </a:endParaRPr>
          </a:p>
          <a:p>
            <a:pPr marL="57150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nl-BE" sz="2700" dirty="0">
                <a:solidFill>
                  <a:schemeClr val="dk1"/>
                </a:solidFill>
              </a:rPr>
              <a:t>Tools </a:t>
            </a:r>
            <a:r>
              <a:rPr lang="nl-BE" sz="2700" dirty="0" err="1">
                <a:solidFill>
                  <a:schemeClr val="dk1"/>
                </a:solidFill>
              </a:rPr>
              <a:t>and</a:t>
            </a:r>
            <a:r>
              <a:rPr lang="nl-BE" sz="2700" dirty="0">
                <a:solidFill>
                  <a:schemeClr val="dk1"/>
                </a:solidFill>
              </a:rPr>
              <a:t> teaching approaches in </a:t>
            </a:r>
            <a:r>
              <a:rPr lang="nl-BE" sz="2700" dirty="0" err="1">
                <a:solidFill>
                  <a:schemeClr val="dk1"/>
                </a:solidFill>
              </a:rPr>
              <a:t>interdisciplinary</a:t>
            </a:r>
            <a:r>
              <a:rPr lang="nl-BE" sz="2700" dirty="0">
                <a:solidFill>
                  <a:schemeClr val="dk1"/>
                </a:solidFill>
              </a:rPr>
              <a:t> STEM </a:t>
            </a:r>
            <a:r>
              <a:rPr lang="nl-BE" sz="2700" dirty="0" err="1">
                <a:solidFill>
                  <a:schemeClr val="dk1"/>
                </a:solidFill>
              </a:rPr>
              <a:t>degree</a:t>
            </a:r>
            <a:r>
              <a:rPr lang="nl-BE" sz="2700" dirty="0">
                <a:solidFill>
                  <a:schemeClr val="dk1"/>
                </a:solidFill>
              </a:rPr>
              <a:t> </a:t>
            </a:r>
            <a:r>
              <a:rPr lang="nl-BE" sz="2700" dirty="0" err="1">
                <a:solidFill>
                  <a:schemeClr val="dk1"/>
                </a:solidFill>
              </a:rPr>
              <a:t>programmes</a:t>
            </a:r>
            <a:endParaRPr sz="27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560"/>
              </a:spcBef>
              <a:spcAft>
                <a:spcPts val="0"/>
              </a:spcAft>
              <a:buFont typeface="+mj-lt"/>
              <a:buAutoNum type="arabicPeriod"/>
            </a:pPr>
            <a:endParaRPr sz="2700" dirty="0"/>
          </a:p>
          <a:p>
            <a:pPr marL="571500" lvl="0" indent="-51435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nl-BE" sz="2700" dirty="0">
                <a:solidFill>
                  <a:schemeClr val="dk1"/>
                </a:solidFill>
              </a:rPr>
              <a:t>Important criteria </a:t>
            </a:r>
            <a:r>
              <a:rPr lang="nl-BE" sz="2700" dirty="0" err="1">
                <a:solidFill>
                  <a:schemeClr val="dk1"/>
                </a:solidFill>
              </a:rPr>
              <a:t>to</a:t>
            </a:r>
            <a:r>
              <a:rPr lang="nl-BE" sz="2700" dirty="0">
                <a:solidFill>
                  <a:schemeClr val="dk1"/>
                </a:solidFill>
              </a:rPr>
              <a:t> </a:t>
            </a:r>
            <a:r>
              <a:rPr lang="nl-BE" sz="2700" dirty="0" err="1">
                <a:solidFill>
                  <a:schemeClr val="dk1"/>
                </a:solidFill>
              </a:rPr>
              <a:t>consider</a:t>
            </a:r>
            <a:r>
              <a:rPr lang="nl-BE" sz="2700" dirty="0">
                <a:solidFill>
                  <a:schemeClr val="dk1"/>
                </a:solidFill>
              </a:rPr>
              <a:t> in </a:t>
            </a:r>
            <a:r>
              <a:rPr lang="nl-BE" sz="2700" dirty="0" err="1">
                <a:solidFill>
                  <a:schemeClr val="dk1"/>
                </a:solidFill>
              </a:rPr>
              <a:t>the</a:t>
            </a:r>
            <a:r>
              <a:rPr lang="nl-BE" sz="2700" dirty="0">
                <a:solidFill>
                  <a:schemeClr val="dk1"/>
                </a:solidFill>
              </a:rPr>
              <a:t> (</a:t>
            </a:r>
            <a:r>
              <a:rPr lang="nl-BE" sz="2700" dirty="0" err="1">
                <a:solidFill>
                  <a:schemeClr val="dk1"/>
                </a:solidFill>
              </a:rPr>
              <a:t>formative</a:t>
            </a:r>
            <a:r>
              <a:rPr lang="nl-BE" sz="2700" dirty="0">
                <a:solidFill>
                  <a:schemeClr val="dk1"/>
                </a:solidFill>
              </a:rPr>
              <a:t>) assessment of </a:t>
            </a:r>
            <a:r>
              <a:rPr lang="nl-BE" sz="2700" dirty="0" err="1">
                <a:solidFill>
                  <a:schemeClr val="dk1"/>
                </a:solidFill>
              </a:rPr>
              <a:t>interdisciplinary</a:t>
            </a:r>
            <a:r>
              <a:rPr lang="nl-BE" sz="2700" dirty="0">
                <a:solidFill>
                  <a:schemeClr val="dk1"/>
                </a:solidFill>
              </a:rPr>
              <a:t> </a:t>
            </a:r>
            <a:r>
              <a:rPr lang="nl-BE" sz="2700" dirty="0" err="1">
                <a:solidFill>
                  <a:schemeClr val="dk1"/>
                </a:solidFill>
              </a:rPr>
              <a:t>collaborations</a:t>
            </a:r>
            <a:r>
              <a:rPr lang="nl-BE" sz="2700" dirty="0">
                <a:solidFill>
                  <a:schemeClr val="dk1"/>
                </a:solidFill>
              </a:rPr>
              <a:t> </a:t>
            </a:r>
            <a:r>
              <a:rPr lang="nl-BE" sz="2700" dirty="0" err="1">
                <a:solidFill>
                  <a:schemeClr val="dk1"/>
                </a:solidFill>
              </a:rPr>
              <a:t>between</a:t>
            </a:r>
            <a:r>
              <a:rPr lang="nl-BE" sz="2700" dirty="0">
                <a:solidFill>
                  <a:schemeClr val="dk1"/>
                </a:solidFill>
              </a:rPr>
              <a:t> STEM </a:t>
            </a:r>
            <a:r>
              <a:rPr lang="nl-BE" sz="2700" dirty="0" err="1">
                <a:solidFill>
                  <a:schemeClr val="dk1"/>
                </a:solidFill>
              </a:rPr>
              <a:t>students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251520" y="142120"/>
            <a:ext cx="86409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 b="1" dirty="0"/>
              <a:t>Panel </a:t>
            </a:r>
            <a:r>
              <a:rPr lang="nl-BE" b="1" dirty="0" err="1"/>
              <a:t>discussion</a:t>
            </a:r>
            <a:endParaRPr b="1" dirty="0"/>
          </a:p>
        </p:txBody>
      </p:sp>
      <p:pic>
        <p:nvPicPr>
          <p:cNvPr id="48" name="Google Shape;48;p2"/>
          <p:cNvPicPr preferRelativeResize="0"/>
          <p:nvPr/>
        </p:nvPicPr>
        <p:blipFill rotWithShape="1">
          <a:blip r:embed="rId3">
            <a:alphaModFix/>
          </a:blip>
          <a:srcRect t="1" r="1681" b="26781"/>
          <a:stretch/>
        </p:blipFill>
        <p:spPr>
          <a:xfrm>
            <a:off x="2624252" y="866004"/>
            <a:ext cx="1815006" cy="178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0013" y="3669747"/>
            <a:ext cx="1815006" cy="177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4252" y="3673060"/>
            <a:ext cx="1815006" cy="179165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"/>
          <p:cNvSpPr txBox="1"/>
          <p:nvPr/>
        </p:nvSpPr>
        <p:spPr>
          <a:xfrm>
            <a:off x="2545870" y="5596606"/>
            <a:ext cx="18933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Burgert Blom,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Univ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. Maastricht, Maastricht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Science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Programme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2615988" y="2785883"/>
            <a:ext cx="2304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Donna Carroll, EDLAB,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Univ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. Maastricht</a:t>
            </a:r>
            <a:endParaRPr sz="1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84820" y="6420914"/>
            <a:ext cx="755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https://www.maastrichtuniversity.nl/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4761353" y="5591762"/>
            <a:ext cx="2157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Sarah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Doumen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UHasselt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Master in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Materiomics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319352" y="2785883"/>
            <a:ext cx="2304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>
                <a:latin typeface="Verdana"/>
                <a:ea typeface="Verdana"/>
                <a:cs typeface="Verdana"/>
                <a:sym typeface="Verdana"/>
              </a:rPr>
              <a:t>Ilse Engelen, </a:t>
            </a:r>
            <a:r>
              <a:rPr lang="nl-BE" sz="1200" dirty="0" err="1">
                <a:latin typeface="Verdana"/>
                <a:ea typeface="Verdana"/>
                <a:cs typeface="Verdana"/>
                <a:sym typeface="Verdana"/>
              </a:rPr>
              <a:t>UHasselt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Educational</a:t>
            </a:r>
            <a:r>
              <a:rPr lang="nl-BE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Master S&amp;T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719" y="3669747"/>
            <a:ext cx="1815006" cy="177871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/>
        </p:nvSpPr>
        <p:spPr>
          <a:xfrm>
            <a:off x="319352" y="5596606"/>
            <a:ext cx="2304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 err="1">
                <a:latin typeface="Verdana"/>
                <a:ea typeface="Verdana"/>
                <a:cs typeface="Verdana"/>
                <a:sym typeface="Verdana"/>
              </a:rPr>
              <a:t>Katleen</a:t>
            </a:r>
            <a:r>
              <a:rPr lang="nl-BE" sz="12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200" dirty="0" err="1">
                <a:latin typeface="Verdana"/>
                <a:ea typeface="Verdana"/>
                <a:cs typeface="Verdana"/>
                <a:sym typeface="Verdana"/>
              </a:rPr>
              <a:t>Denolf</a:t>
            </a:r>
            <a:r>
              <a:rPr lang="nl-BE" sz="12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nl-BE" sz="1200" dirty="0" err="1">
                <a:latin typeface="Verdana"/>
                <a:ea typeface="Verdana"/>
                <a:cs typeface="Verdana"/>
                <a:sym typeface="Verdana"/>
              </a:rPr>
              <a:t>UHasselt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Educational</a:t>
            </a:r>
            <a:r>
              <a:rPr lang="nl-BE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Master S&amp;T</a:t>
            </a: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8">
            <a:alphaModFix/>
          </a:blip>
          <a:srcRect l="37573" r="15780" b="23982"/>
          <a:stretch/>
        </p:blipFill>
        <p:spPr>
          <a:xfrm>
            <a:off x="7015775" y="866004"/>
            <a:ext cx="1641600" cy="17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4761353" y="2780925"/>
            <a:ext cx="18234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An Hardy,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U</a:t>
            </a:r>
            <a:r>
              <a:rPr lang="nl-BE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Hasselt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Ba Chemistry, Ma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Materiomics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9">
            <a:alphaModFix/>
          </a:blip>
          <a:srcRect t="5597" r="9253" b="31255"/>
          <a:stretch/>
        </p:blipFill>
        <p:spPr>
          <a:xfrm>
            <a:off x="4820013" y="866004"/>
            <a:ext cx="1815006" cy="17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7015775" y="2780925"/>
            <a:ext cx="1641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Jolien Notermans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,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UHasselt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, Master in </a:t>
            </a:r>
            <a:r>
              <a:rPr lang="nl-BE" sz="1200" b="0" i="0" u="none" strike="noStrike" cap="non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Materiomics</a:t>
            </a:r>
            <a:r>
              <a:rPr lang="nl-BE"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2D56A-0FBD-4B65-A43D-1DC9EEF942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279"/>
          <a:stretch/>
        </p:blipFill>
        <p:spPr>
          <a:xfrm>
            <a:off x="423719" y="866004"/>
            <a:ext cx="1819778" cy="17881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251520" y="142120"/>
            <a:ext cx="86409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 b="1"/>
              <a:t>Interdisciplinary breadth vs. Disciplinary depth</a:t>
            </a:r>
            <a:endParaRPr b="1"/>
          </a:p>
        </p:txBody>
      </p:sp>
      <p:sp>
        <p:nvSpPr>
          <p:cNvPr id="76" name="Google Shape;76;p3"/>
          <p:cNvSpPr txBox="1"/>
          <p:nvPr/>
        </p:nvSpPr>
        <p:spPr>
          <a:xfrm>
            <a:off x="342875" y="5115850"/>
            <a:ext cx="8458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AutoNum type="arabicPeriod"/>
            </a:pPr>
            <a:r>
              <a:rPr lang="nl-BE" sz="2000">
                <a:latin typeface="Verdana"/>
                <a:ea typeface="Verdana"/>
                <a:cs typeface="Verdana"/>
                <a:sym typeface="Verdana"/>
              </a:rPr>
              <a:t>How to maintain academic depth in combination with an interdisciplinary approach?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AutoNum type="arabicPeriod"/>
            </a:pPr>
            <a:r>
              <a:rPr lang="nl-BE" sz="2000">
                <a:latin typeface="Verdana"/>
                <a:ea typeface="Verdana"/>
                <a:cs typeface="Verdana"/>
                <a:sym typeface="Verdana"/>
              </a:rPr>
              <a:t>What do interdisciplinary students gain?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125" y="875325"/>
            <a:ext cx="4070451" cy="42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386950" y="6422075"/>
            <a:ext cx="73287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 err="1"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nl-BE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100" dirty="0" err="1"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BE" sz="1100" dirty="0">
                <a:latin typeface="Calibri"/>
                <a:ea typeface="Calibri"/>
                <a:cs typeface="Calibri"/>
                <a:sym typeface="Calibri"/>
              </a:rPr>
              <a:t> https://corporatefinanceinstitute.com/resources/careers/soft-skills/t-shaped-skills/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f9b5ad660_0_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100" b="1"/>
              <a:t>Tools and teaching approaches in interdisciplinary STEM </a:t>
            </a:r>
            <a:endParaRPr sz="3400" b="1"/>
          </a:p>
        </p:txBody>
      </p:sp>
      <p:sp>
        <p:nvSpPr>
          <p:cNvPr id="85" name="Google Shape;85;gef9b5ad660_0_1"/>
          <p:cNvSpPr txBox="1">
            <a:spLocks noGrp="1"/>
          </p:cNvSpPr>
          <p:nvPr>
            <p:ph type="body" idx="1"/>
          </p:nvPr>
        </p:nvSpPr>
        <p:spPr>
          <a:xfrm>
            <a:off x="251525" y="5413536"/>
            <a:ext cx="8640900" cy="4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000" dirty="0">
                <a:solidFill>
                  <a:schemeClr val="dk1"/>
                </a:solidFill>
              </a:rPr>
              <a:t>How </a:t>
            </a:r>
            <a:r>
              <a:rPr lang="nl-BE" sz="2000" dirty="0" err="1">
                <a:solidFill>
                  <a:schemeClr val="dk1"/>
                </a:solidFill>
              </a:rPr>
              <a:t>to</a:t>
            </a:r>
            <a:r>
              <a:rPr lang="nl-BE" sz="2000" dirty="0">
                <a:solidFill>
                  <a:schemeClr val="dk1"/>
                </a:solidFill>
              </a:rPr>
              <a:t> </a:t>
            </a:r>
            <a:r>
              <a:rPr lang="nl-BE" sz="2000" dirty="0" err="1">
                <a:solidFill>
                  <a:schemeClr val="dk1"/>
                </a:solidFill>
              </a:rPr>
              <a:t>foster</a:t>
            </a:r>
            <a:r>
              <a:rPr lang="nl-BE" sz="2000" dirty="0">
                <a:solidFill>
                  <a:schemeClr val="dk1"/>
                </a:solidFill>
              </a:rPr>
              <a:t>  </a:t>
            </a:r>
            <a:r>
              <a:rPr lang="nl-BE" sz="2000" dirty="0" err="1">
                <a:solidFill>
                  <a:schemeClr val="dk1"/>
                </a:solidFill>
              </a:rPr>
              <a:t>interdisciplinary</a:t>
            </a:r>
            <a:r>
              <a:rPr lang="nl-BE" sz="2000" dirty="0">
                <a:solidFill>
                  <a:schemeClr val="dk1"/>
                </a:solidFill>
              </a:rPr>
              <a:t> </a:t>
            </a:r>
            <a:r>
              <a:rPr lang="nl-BE" sz="2000" dirty="0" err="1">
                <a:solidFill>
                  <a:schemeClr val="dk1"/>
                </a:solidFill>
              </a:rPr>
              <a:t>interactions</a:t>
            </a:r>
            <a:r>
              <a:rPr lang="nl-BE" sz="2000" dirty="0">
                <a:solidFill>
                  <a:schemeClr val="dk1"/>
                </a:solidFill>
              </a:rPr>
              <a:t> </a:t>
            </a:r>
            <a:r>
              <a:rPr lang="nl-BE" sz="2000" dirty="0" err="1">
                <a:solidFill>
                  <a:schemeClr val="dk1"/>
                </a:solidFill>
              </a:rPr>
              <a:t>and</a:t>
            </a:r>
            <a:r>
              <a:rPr lang="nl-BE" sz="2000" dirty="0">
                <a:solidFill>
                  <a:schemeClr val="dk1"/>
                </a:solidFill>
              </a:rPr>
              <a:t> </a:t>
            </a:r>
            <a:r>
              <a:rPr lang="nl-BE" sz="2000" dirty="0" err="1">
                <a:solidFill>
                  <a:schemeClr val="dk1"/>
                </a:solidFill>
              </a:rPr>
              <a:t>understanding</a:t>
            </a:r>
            <a:r>
              <a:rPr lang="nl-BE" sz="2000" dirty="0">
                <a:solidFill>
                  <a:schemeClr val="dk1"/>
                </a:solidFill>
              </a:rPr>
              <a:t> </a:t>
            </a:r>
            <a:r>
              <a:rPr lang="nl-BE" sz="2000" dirty="0" err="1">
                <a:solidFill>
                  <a:schemeClr val="dk1"/>
                </a:solidFill>
              </a:rPr>
              <a:t>between</a:t>
            </a:r>
            <a:r>
              <a:rPr lang="nl-BE" sz="2000" dirty="0">
                <a:solidFill>
                  <a:schemeClr val="dk1"/>
                </a:solidFill>
              </a:rPr>
              <a:t> STEM </a:t>
            </a:r>
            <a:r>
              <a:rPr lang="nl-BE" sz="2000" dirty="0" err="1">
                <a:solidFill>
                  <a:schemeClr val="dk1"/>
                </a:solidFill>
              </a:rPr>
              <a:t>students</a:t>
            </a:r>
            <a:r>
              <a:rPr lang="nl-BE" sz="2000" dirty="0">
                <a:solidFill>
                  <a:schemeClr val="dk1"/>
                </a:solidFill>
              </a:rPr>
              <a:t>?</a:t>
            </a:r>
            <a:endParaRPr sz="3700" dirty="0"/>
          </a:p>
        </p:txBody>
      </p:sp>
      <p:pic>
        <p:nvPicPr>
          <p:cNvPr id="86" name="Google Shape;86;gef9b5ad66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125" y="898300"/>
            <a:ext cx="6893450" cy="45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ef9b5ad660_0_1"/>
          <p:cNvSpPr txBox="1"/>
          <p:nvPr/>
        </p:nvSpPr>
        <p:spPr>
          <a:xfrm>
            <a:off x="167100" y="6371650"/>
            <a:ext cx="89769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latin typeface="Calibri"/>
                <a:ea typeface="Calibri"/>
                <a:cs typeface="Calibri"/>
                <a:sym typeface="Calibri"/>
              </a:rPr>
              <a:t>Cartoon </a:t>
            </a:r>
            <a:r>
              <a:rPr lang="nl-BE" sz="1100" dirty="0" err="1"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BE" sz="1100" dirty="0">
                <a:latin typeface="Calibri"/>
                <a:ea typeface="Calibri"/>
                <a:cs typeface="Calibri"/>
                <a:sym typeface="Calibri"/>
              </a:rPr>
              <a:t> https://www.bloomsburycollections.com/book/interdisciplinary-research-journeys-practical-strategies-for-capturing-creativity/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f9b5ad660_0_7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l-BE" sz="2100" b="1"/>
              <a:t>Assessment of interdisciplinary collaborations between STEM students</a:t>
            </a:r>
            <a:endParaRPr sz="2100" b="1"/>
          </a:p>
        </p:txBody>
      </p:sp>
      <p:sp>
        <p:nvSpPr>
          <p:cNvPr id="94" name="Google Shape;94;gef9b5ad660_0_7"/>
          <p:cNvSpPr txBox="1">
            <a:spLocks noGrp="1"/>
          </p:cNvSpPr>
          <p:nvPr>
            <p:ph type="body" idx="1"/>
          </p:nvPr>
        </p:nvSpPr>
        <p:spPr>
          <a:xfrm>
            <a:off x="251525" y="5415911"/>
            <a:ext cx="8640900" cy="46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100">
                <a:solidFill>
                  <a:schemeClr val="dk1"/>
                </a:solidFill>
              </a:rPr>
              <a:t>How to articulate and evaluate students’ interdisciplinary learning process and outcomes?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gef9b5ad66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875" y="890928"/>
            <a:ext cx="7158298" cy="437257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ef9b5ad660_0_7"/>
          <p:cNvSpPr txBox="1"/>
          <p:nvPr/>
        </p:nvSpPr>
        <p:spPr>
          <a:xfrm>
            <a:off x="353325" y="6371650"/>
            <a:ext cx="638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nl-BE" sz="1100" dirty="0" err="1"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BE" sz="1100" dirty="0">
                <a:latin typeface="Calibri"/>
                <a:ea typeface="Calibri"/>
                <a:cs typeface="Calibri"/>
                <a:sym typeface="Calibri"/>
              </a:rPr>
              <a:t> https://indiabioscience.org/columns/opinion/research-and-let-research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 b="1"/>
              <a:t>Breakout rooms</a:t>
            </a: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+mj-lt"/>
              <a:buAutoNum type="arabicPeriod"/>
            </a:pPr>
            <a:r>
              <a:rPr lang="nl-BE" sz="2600" dirty="0" err="1">
                <a:solidFill>
                  <a:schemeClr val="dk1"/>
                </a:solidFill>
              </a:rPr>
              <a:t>Interdisciplinary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breadth</a:t>
            </a:r>
            <a:r>
              <a:rPr lang="nl-BE" sz="2600" dirty="0">
                <a:solidFill>
                  <a:schemeClr val="dk1"/>
                </a:solidFill>
              </a:rPr>
              <a:t> vs. </a:t>
            </a:r>
            <a:r>
              <a:rPr lang="nl-BE" sz="2600" dirty="0" err="1">
                <a:solidFill>
                  <a:schemeClr val="dk1"/>
                </a:solidFill>
              </a:rPr>
              <a:t>Disciplinary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depth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600" dirty="0">
                <a:solidFill>
                  <a:schemeClr val="dk1"/>
                </a:solidFill>
              </a:rPr>
              <a:t>→ An Hardy &amp; Burgert Blom</a:t>
            </a:r>
            <a:endParaRPr sz="26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560"/>
              </a:spcBef>
              <a:spcAft>
                <a:spcPts val="0"/>
              </a:spcAft>
              <a:buFont typeface="+mj-lt"/>
              <a:buAutoNum type="arabicPeriod"/>
            </a:pPr>
            <a:endParaRPr sz="2600" dirty="0">
              <a:solidFill>
                <a:schemeClr val="dk1"/>
              </a:solidFill>
            </a:endParaRPr>
          </a:p>
          <a:p>
            <a:pPr marL="5778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+mj-lt"/>
              <a:buAutoNum type="arabicPeriod" startAt="2"/>
            </a:pPr>
            <a:r>
              <a:rPr lang="nl-BE" sz="2600" dirty="0">
                <a:solidFill>
                  <a:schemeClr val="dk1"/>
                </a:solidFill>
              </a:rPr>
              <a:t>Tools </a:t>
            </a:r>
            <a:r>
              <a:rPr lang="nl-BE" sz="2600" dirty="0" err="1">
                <a:solidFill>
                  <a:schemeClr val="dk1"/>
                </a:solidFill>
              </a:rPr>
              <a:t>and</a:t>
            </a:r>
            <a:r>
              <a:rPr lang="nl-BE" sz="2600" dirty="0">
                <a:solidFill>
                  <a:schemeClr val="dk1"/>
                </a:solidFill>
              </a:rPr>
              <a:t> teaching approaches in </a:t>
            </a:r>
            <a:r>
              <a:rPr lang="nl-BE" sz="2600" dirty="0" err="1">
                <a:solidFill>
                  <a:schemeClr val="dk1"/>
                </a:solidFill>
              </a:rPr>
              <a:t>interdisciplinary</a:t>
            </a:r>
            <a:r>
              <a:rPr lang="nl-BE" sz="2600" dirty="0">
                <a:solidFill>
                  <a:schemeClr val="dk1"/>
                </a:solidFill>
              </a:rPr>
              <a:t> STEM </a:t>
            </a:r>
            <a:r>
              <a:rPr lang="nl-BE" sz="2600" dirty="0" err="1">
                <a:solidFill>
                  <a:schemeClr val="dk1"/>
                </a:solidFill>
              </a:rPr>
              <a:t>degree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programmes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600" dirty="0">
                <a:solidFill>
                  <a:schemeClr val="dk1"/>
                </a:solidFill>
              </a:rPr>
              <a:t>→ </a:t>
            </a:r>
            <a:r>
              <a:rPr lang="nl-BE" sz="2600" dirty="0" err="1">
                <a:solidFill>
                  <a:schemeClr val="dk1"/>
                </a:solidFill>
              </a:rPr>
              <a:t>Katleen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Denolf</a:t>
            </a:r>
            <a:r>
              <a:rPr lang="nl-BE" sz="2600" dirty="0">
                <a:solidFill>
                  <a:schemeClr val="dk1"/>
                </a:solidFill>
              </a:rPr>
              <a:t>, Ilse Engelen, Sarah </a:t>
            </a:r>
            <a:r>
              <a:rPr lang="nl-BE" sz="2600" dirty="0" err="1">
                <a:solidFill>
                  <a:schemeClr val="dk1"/>
                </a:solidFill>
              </a:rPr>
              <a:t>Doumen</a:t>
            </a:r>
            <a:endParaRPr sz="26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560"/>
              </a:spcBef>
              <a:spcAft>
                <a:spcPts val="0"/>
              </a:spcAft>
              <a:buFont typeface="+mj-lt"/>
              <a:buAutoNum type="arabicPeriod"/>
            </a:pPr>
            <a:endParaRPr sz="2600" dirty="0"/>
          </a:p>
          <a:p>
            <a:pPr marL="577850" lvl="0" indent="-514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+mj-lt"/>
              <a:buAutoNum type="arabicPeriod" startAt="3"/>
            </a:pPr>
            <a:r>
              <a:rPr lang="nl-BE" sz="2600" dirty="0">
                <a:solidFill>
                  <a:schemeClr val="dk1"/>
                </a:solidFill>
              </a:rPr>
              <a:t>Important criteria </a:t>
            </a:r>
            <a:r>
              <a:rPr lang="nl-BE" sz="2600" dirty="0" err="1">
                <a:solidFill>
                  <a:schemeClr val="dk1"/>
                </a:solidFill>
              </a:rPr>
              <a:t>to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consider</a:t>
            </a:r>
            <a:r>
              <a:rPr lang="nl-BE" sz="2600" dirty="0">
                <a:solidFill>
                  <a:schemeClr val="dk1"/>
                </a:solidFill>
              </a:rPr>
              <a:t> in </a:t>
            </a:r>
            <a:r>
              <a:rPr lang="nl-BE" sz="2600" dirty="0" err="1">
                <a:solidFill>
                  <a:schemeClr val="dk1"/>
                </a:solidFill>
              </a:rPr>
              <a:t>the</a:t>
            </a:r>
            <a:r>
              <a:rPr lang="nl-BE" sz="2600" dirty="0">
                <a:solidFill>
                  <a:schemeClr val="dk1"/>
                </a:solidFill>
              </a:rPr>
              <a:t> (</a:t>
            </a:r>
            <a:r>
              <a:rPr lang="nl-BE" sz="2600" dirty="0" err="1">
                <a:solidFill>
                  <a:schemeClr val="dk1"/>
                </a:solidFill>
              </a:rPr>
              <a:t>formative</a:t>
            </a:r>
            <a:r>
              <a:rPr lang="nl-BE" sz="2600" dirty="0">
                <a:solidFill>
                  <a:schemeClr val="dk1"/>
                </a:solidFill>
              </a:rPr>
              <a:t>) assessment of </a:t>
            </a:r>
            <a:r>
              <a:rPr lang="nl-BE" sz="2600" dirty="0" err="1">
                <a:solidFill>
                  <a:schemeClr val="dk1"/>
                </a:solidFill>
              </a:rPr>
              <a:t>interdisciplinary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collaborations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between</a:t>
            </a:r>
            <a:r>
              <a:rPr lang="nl-BE" sz="2600" dirty="0">
                <a:solidFill>
                  <a:schemeClr val="dk1"/>
                </a:solidFill>
              </a:rPr>
              <a:t> STEM </a:t>
            </a:r>
            <a:r>
              <a:rPr lang="nl-BE" sz="2600" dirty="0" err="1">
                <a:solidFill>
                  <a:schemeClr val="dk1"/>
                </a:solidFill>
              </a:rPr>
              <a:t>students</a:t>
            </a:r>
            <a:endParaRPr sz="2600" dirty="0">
              <a:solidFill>
                <a:schemeClr val="dk1"/>
              </a:solidFill>
            </a:endParaRPr>
          </a:p>
          <a:p>
            <a:pPr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nl-BE" sz="2600" dirty="0">
                <a:solidFill>
                  <a:schemeClr val="dk1"/>
                </a:solidFill>
              </a:rPr>
              <a:t>→ Donna Carroll &amp; Jolien Notermans</a:t>
            </a: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 b="1"/>
              <a:t>Breakout rooms</a:t>
            </a: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nl-BE" sz="2600" dirty="0" err="1">
                <a:solidFill>
                  <a:schemeClr val="dk1"/>
                </a:solidFill>
              </a:rPr>
              <a:t>You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will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be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automatically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divided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into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the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breakout</a:t>
            </a:r>
            <a:r>
              <a:rPr lang="nl-BE" sz="2600" dirty="0">
                <a:solidFill>
                  <a:schemeClr val="dk1"/>
                </a:solidFill>
              </a:rPr>
              <a:t> rooms.</a:t>
            </a:r>
          </a:p>
          <a:p>
            <a:pPr marL="635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nl-BE" sz="2600" dirty="0">
              <a:solidFill>
                <a:schemeClr val="dk1"/>
              </a:solidFill>
            </a:endParaRPr>
          </a:p>
          <a:p>
            <a:pPr marL="635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nl-BE" sz="2600" dirty="0" err="1">
                <a:solidFill>
                  <a:schemeClr val="dk1"/>
                </a:solidFill>
              </a:rPr>
              <a:t>After</a:t>
            </a:r>
            <a:r>
              <a:rPr lang="nl-BE" sz="2600" dirty="0">
                <a:solidFill>
                  <a:schemeClr val="dk1"/>
                </a:solidFill>
              </a:rPr>
              <a:t> 20 min </a:t>
            </a:r>
            <a:r>
              <a:rPr lang="nl-BE" sz="2600" dirty="0" err="1">
                <a:solidFill>
                  <a:schemeClr val="dk1"/>
                </a:solidFill>
              </a:rPr>
              <a:t>and</a:t>
            </a:r>
            <a:r>
              <a:rPr lang="nl-BE" sz="2600" dirty="0">
                <a:solidFill>
                  <a:schemeClr val="dk1"/>
                </a:solidFill>
              </a:rPr>
              <a:t> </a:t>
            </a:r>
            <a:r>
              <a:rPr lang="nl-BE" sz="2600" dirty="0" err="1">
                <a:solidFill>
                  <a:schemeClr val="dk1"/>
                </a:solidFill>
              </a:rPr>
              <a:t>after</a:t>
            </a:r>
            <a:r>
              <a:rPr lang="nl-BE" sz="2600">
                <a:solidFill>
                  <a:schemeClr val="dk1"/>
                </a:solidFill>
              </a:rPr>
              <a:t> 10 min:</a:t>
            </a:r>
            <a:endParaRPr lang="nl-BE" sz="2600" dirty="0">
              <a:solidFill>
                <a:schemeClr val="dk1"/>
              </a:solidFill>
            </a:endParaRPr>
          </a:p>
          <a:p>
            <a:pPr marL="635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78D9AD-9BF0-4DF2-BB9F-EB5E74B2B289}"/>
              </a:ext>
            </a:extLst>
          </p:cNvPr>
          <p:cNvSpPr/>
          <p:nvPr/>
        </p:nvSpPr>
        <p:spPr>
          <a:xfrm>
            <a:off x="3881535" y="3247054"/>
            <a:ext cx="606489" cy="549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3D01B2-B5DF-43E7-9E8F-D99CD9495299}"/>
              </a:ext>
            </a:extLst>
          </p:cNvPr>
          <p:cNvSpPr/>
          <p:nvPr/>
        </p:nvSpPr>
        <p:spPr>
          <a:xfrm>
            <a:off x="2830284" y="4746173"/>
            <a:ext cx="606489" cy="549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52740C-7E27-4316-8E53-F3B3F23C0433}"/>
              </a:ext>
            </a:extLst>
          </p:cNvPr>
          <p:cNvSpPr/>
          <p:nvPr/>
        </p:nvSpPr>
        <p:spPr>
          <a:xfrm>
            <a:off x="5091402" y="4746173"/>
            <a:ext cx="606489" cy="549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375E9A-135C-4C74-95D0-E52F8BB4BB46}"/>
              </a:ext>
            </a:extLst>
          </p:cNvPr>
          <p:cNvCxnSpPr>
            <a:stCxn id="2" idx="5"/>
            <a:endCxn id="6" idx="1"/>
          </p:cNvCxnSpPr>
          <p:nvPr/>
        </p:nvCxnSpPr>
        <p:spPr>
          <a:xfrm>
            <a:off x="4399206" y="3716375"/>
            <a:ext cx="781014" cy="1110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512FC4-AC81-4F81-9956-8FE13F94A2B2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3436773" y="5021095"/>
            <a:ext cx="16546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620CE5-8666-4036-A759-9435268DDB5C}"/>
              </a:ext>
            </a:extLst>
          </p:cNvPr>
          <p:cNvCxnSpPr>
            <a:stCxn id="5" idx="7"/>
            <a:endCxn id="2" idx="3"/>
          </p:cNvCxnSpPr>
          <p:nvPr/>
        </p:nvCxnSpPr>
        <p:spPr>
          <a:xfrm flipV="1">
            <a:off x="3347955" y="3716375"/>
            <a:ext cx="622398" cy="1110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5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324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Verdana</vt:lpstr>
      <vt:lpstr>Office Theme</vt:lpstr>
      <vt:lpstr> </vt:lpstr>
      <vt:lpstr>Three topics</vt:lpstr>
      <vt:lpstr>Panel discussion</vt:lpstr>
      <vt:lpstr>Interdisciplinary breadth vs. Disciplinary depth</vt:lpstr>
      <vt:lpstr>Tools and teaching approaches in interdisciplinary STEM </vt:lpstr>
      <vt:lpstr>Assessment of interdisciplinary collaborations between STEM students</vt:lpstr>
      <vt:lpstr>Breakout rooms</vt:lpstr>
      <vt:lpstr>Breakout 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DOUMEN Sarah</dc:creator>
  <cp:lastModifiedBy>DOUMEN Sarah</cp:lastModifiedBy>
  <cp:revision>9</cp:revision>
  <dcterms:modified xsi:type="dcterms:W3CDTF">2021-10-14T18:56:57Z</dcterms:modified>
</cp:coreProperties>
</file>