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30275213" cy="42624375"/>
  <p:notesSz cx="9799638" cy="14301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70C0"/>
    <a:srgbClr val="47B148"/>
    <a:srgbClr val="B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432" y="-3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5499" cy="715891"/>
          </a:xfrm>
          <a:prstGeom prst="rect">
            <a:avLst/>
          </a:prstGeom>
        </p:spPr>
        <p:txBody>
          <a:bodyPr vert="horz" lIns="132780" tIns="66389" rIns="132780" bIns="66389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1807" y="0"/>
            <a:ext cx="4245499" cy="715891"/>
          </a:xfrm>
          <a:prstGeom prst="rect">
            <a:avLst/>
          </a:prstGeom>
        </p:spPr>
        <p:txBody>
          <a:bodyPr vert="horz" lIns="132780" tIns="66389" rIns="132780" bIns="66389" rtlCol="0"/>
          <a:lstStyle>
            <a:lvl1pPr algn="r">
              <a:defRPr sz="1700"/>
            </a:lvl1pPr>
          </a:lstStyle>
          <a:p>
            <a:fld id="{DC570A22-B2F7-4CF7-9759-2DDCDB2F514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86113" y="1789113"/>
            <a:ext cx="3427412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80" tIns="66389" rIns="132780" bIns="663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732" y="6882152"/>
            <a:ext cx="7840177" cy="5631057"/>
          </a:xfrm>
          <a:prstGeom prst="rect">
            <a:avLst/>
          </a:prstGeom>
        </p:spPr>
        <p:txBody>
          <a:bodyPr vert="horz" lIns="132780" tIns="66389" rIns="132780" bIns="663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85897"/>
            <a:ext cx="4245499" cy="715891"/>
          </a:xfrm>
          <a:prstGeom prst="rect">
            <a:avLst/>
          </a:prstGeom>
        </p:spPr>
        <p:txBody>
          <a:bodyPr vert="horz" lIns="132780" tIns="66389" rIns="132780" bIns="66389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1807" y="13585897"/>
            <a:ext cx="4245499" cy="715891"/>
          </a:xfrm>
          <a:prstGeom prst="rect">
            <a:avLst/>
          </a:prstGeom>
        </p:spPr>
        <p:txBody>
          <a:bodyPr vert="horz" lIns="132780" tIns="66389" rIns="132780" bIns="66389" rtlCol="0" anchor="b"/>
          <a:lstStyle>
            <a:lvl1pPr algn="r">
              <a:defRPr sz="1700"/>
            </a:lvl1pPr>
          </a:lstStyle>
          <a:p>
            <a:fld id="{82002E40-EC61-4B70-9542-A1A24CC2C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7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1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61E2E733-05E5-46D9-A38E-8BB439CA8C83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27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8146367"/>
            <a:ext cx="12866966" cy="29140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8146367"/>
            <a:ext cx="12866966" cy="29140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61E2E733-05E5-46D9-A38E-8BB439CA8C83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170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7756495"/>
            <a:ext cx="12807832" cy="512084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73" indent="0">
              <a:buNone/>
              <a:defRPr sz="6622" b="1"/>
            </a:lvl2pPr>
            <a:lvl3pPr marL="3027547" indent="0">
              <a:buNone/>
              <a:defRPr sz="5960" b="1"/>
            </a:lvl3pPr>
            <a:lvl4pPr marL="4541320" indent="0">
              <a:buNone/>
              <a:defRPr sz="5298" b="1"/>
            </a:lvl4pPr>
            <a:lvl5pPr marL="6055095" indent="0">
              <a:buNone/>
              <a:defRPr sz="5298" b="1"/>
            </a:lvl5pPr>
            <a:lvl6pPr marL="7568868" indent="0">
              <a:buNone/>
              <a:defRPr sz="5298" b="1"/>
            </a:lvl6pPr>
            <a:lvl7pPr marL="9082641" indent="0">
              <a:buNone/>
              <a:defRPr sz="5298" b="1"/>
            </a:lvl7pPr>
            <a:lvl8pPr marL="10596415" indent="0">
              <a:buNone/>
              <a:defRPr sz="5298" b="1"/>
            </a:lvl8pPr>
            <a:lvl9pPr marL="12110189" indent="0">
              <a:buNone/>
              <a:defRPr sz="52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3519898"/>
            <a:ext cx="12807832" cy="238689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7756495"/>
            <a:ext cx="12870909" cy="512084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73" indent="0">
              <a:buNone/>
              <a:defRPr sz="6622" b="1"/>
            </a:lvl2pPr>
            <a:lvl3pPr marL="3027547" indent="0">
              <a:buNone/>
              <a:defRPr sz="5960" b="1"/>
            </a:lvl3pPr>
            <a:lvl4pPr marL="4541320" indent="0">
              <a:buNone/>
              <a:defRPr sz="5298" b="1"/>
            </a:lvl4pPr>
            <a:lvl5pPr marL="6055095" indent="0">
              <a:buNone/>
              <a:defRPr sz="5298" b="1"/>
            </a:lvl5pPr>
            <a:lvl6pPr marL="7568868" indent="0">
              <a:buNone/>
              <a:defRPr sz="5298" b="1"/>
            </a:lvl6pPr>
            <a:lvl7pPr marL="9082641" indent="0">
              <a:buNone/>
              <a:defRPr sz="5298" b="1"/>
            </a:lvl7pPr>
            <a:lvl8pPr marL="10596415" indent="0">
              <a:buNone/>
              <a:defRPr sz="5298" b="1"/>
            </a:lvl8pPr>
            <a:lvl9pPr marL="12110189" indent="0">
              <a:buNone/>
              <a:defRPr sz="52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3519898"/>
            <a:ext cx="12870909" cy="238689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61E2E733-05E5-46D9-A38E-8BB439CA8C83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A08224-60A1-4B2D-9F02-DB6128DE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2" y="2489200"/>
            <a:ext cx="26112371" cy="4624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19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70" y="39506491"/>
            <a:ext cx="6811923" cy="2269353"/>
          </a:xfrm>
          <a:prstGeom prst="rect">
            <a:avLst/>
          </a:prstGeom>
        </p:spPr>
        <p:txBody>
          <a:bodyPr/>
          <a:lstStyle/>
          <a:p>
            <a:fld id="{23565612-B130-48B4-B3E7-1D0184FAF0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3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09E1-0318-41FE-B277-E0F1A04E3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6975798"/>
            <a:ext cx="22706410" cy="14839597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5B9B-723A-497C-B82E-CCEEF3E94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387668"/>
            <a:ext cx="22706410" cy="1029102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41" indent="0" algn="ctr">
              <a:buNone/>
              <a:defRPr sz="4966"/>
            </a:lvl2pPr>
            <a:lvl3pPr marL="2270683" indent="0" algn="ctr">
              <a:buNone/>
              <a:defRPr sz="4470"/>
            </a:lvl3pPr>
            <a:lvl4pPr marL="3406024" indent="0" algn="ctr">
              <a:buNone/>
              <a:defRPr sz="3973"/>
            </a:lvl4pPr>
            <a:lvl5pPr marL="4541367" indent="0" algn="ctr">
              <a:buNone/>
              <a:defRPr sz="3973"/>
            </a:lvl5pPr>
            <a:lvl6pPr marL="5676708" indent="0" algn="ctr">
              <a:buNone/>
              <a:defRPr sz="3973"/>
            </a:lvl6pPr>
            <a:lvl7pPr marL="6812050" indent="0" algn="ctr">
              <a:buNone/>
              <a:defRPr sz="3973"/>
            </a:lvl7pPr>
            <a:lvl8pPr marL="7947391" indent="0" algn="ctr">
              <a:buNone/>
              <a:defRPr sz="3973"/>
            </a:lvl8pPr>
            <a:lvl9pPr marL="908273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D6B7-84C0-47B4-BB35-CE4FC787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861-37BB-43B9-A8BA-6F627251808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DF2E-015D-4F2B-9FD4-D3792008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1C3B-F549-4DF5-9BEF-F1C1D3DC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884C-DBE2-4354-BB13-BD8E56EF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A5C0B6-4F9F-495C-8381-FCCFA90EE01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38188312"/>
            <a:ext cx="30275209" cy="44360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2" y="2489200"/>
            <a:ext cx="26112371" cy="462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2" y="8432114"/>
            <a:ext cx="26112371" cy="283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506491"/>
            <a:ext cx="10217884" cy="2269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F6113-A3ED-4020-85B4-C42E435561C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001" y="922082"/>
            <a:ext cx="2350013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6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0" r:id="rId6"/>
    <p:sldLayoutId id="2147483671" r:id="rId7"/>
  </p:sldLayoutIdLst>
  <p:txStyles>
    <p:titleStyle>
      <a:lvl1pPr algn="l" defTabSz="3027547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87" indent="-756887" algn="l" defTabSz="302754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60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434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208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981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755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529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301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76" indent="-756887" algn="l" defTabSz="30275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73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547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320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095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868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641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415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189" algn="l" defTabSz="302754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4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13.wmf"/><Relationship Id="rId3" Type="http://schemas.openxmlformats.org/officeDocument/2006/relationships/image" Target="../media/image14.jpeg"/><Relationship Id="rId21" Type="http://schemas.openxmlformats.org/officeDocument/2006/relationships/oleObject" Target="../embeddings/oleObject3.bin"/><Relationship Id="rId34" Type="http://schemas.openxmlformats.org/officeDocument/2006/relationships/oleObject" Target="../embeddings/oleObject9.bin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7.wmf"/><Relationship Id="rId33" Type="http://schemas.openxmlformats.org/officeDocument/2006/relationships/image" Target="../media/image11.emf"/><Relationship Id="rId38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tiff"/><Relationship Id="rId20" Type="http://schemas.openxmlformats.org/officeDocument/2006/relationships/image" Target="../media/image5.emf"/><Relationship Id="rId2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oleObject" Target="../embeddings/oleObject4.bin"/><Relationship Id="rId32" Type="http://schemas.openxmlformats.org/officeDocument/2006/relationships/oleObject" Target="../embeddings/oleObject8.bin"/><Relationship Id="rId37" Type="http://schemas.openxmlformats.org/officeDocument/2006/relationships/image" Target="../media/image30.svg"/><Relationship Id="rId40" Type="http://schemas.openxmlformats.org/officeDocument/2006/relationships/image" Target="../media/image3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28.png"/><Relationship Id="rId28" Type="http://schemas.openxmlformats.org/officeDocument/2006/relationships/oleObject" Target="../embeddings/oleObject6.bin"/><Relationship Id="rId36" Type="http://schemas.openxmlformats.org/officeDocument/2006/relationships/image" Target="../media/image29.png"/><Relationship Id="rId10" Type="http://schemas.openxmlformats.org/officeDocument/2006/relationships/image" Target="../media/image21.svg"/><Relationship Id="rId19" Type="http://schemas.openxmlformats.org/officeDocument/2006/relationships/oleObject" Target="../embeddings/oleObject2.bin"/><Relationship Id="rId31" Type="http://schemas.openxmlformats.org/officeDocument/2006/relationships/image" Target="../media/image10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Relationship Id="rId22" Type="http://schemas.openxmlformats.org/officeDocument/2006/relationships/image" Target="../media/image6.emf"/><Relationship Id="rId27" Type="http://schemas.openxmlformats.org/officeDocument/2006/relationships/image" Target="../media/image8.emf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8645-8DC1-4115-9821-AE2684768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5591" y="16770905"/>
            <a:ext cx="19063969" cy="5928896"/>
          </a:xfrm>
        </p:spPr>
        <p:txBody>
          <a:bodyPr>
            <a:noAutofit/>
          </a:bodyPr>
          <a:lstStyle/>
          <a:p>
            <a:r>
              <a:rPr lang="en-GB" sz="7946" dirty="0">
                <a:latin typeface="Verdana" panose="020B0604030504040204" pitchFamily="34" charset="0"/>
                <a:ea typeface="Verdana" panose="020B0604030504040204" pitchFamily="34" charset="0"/>
              </a:rPr>
              <a:t>Compatibility between polymeric backbone </a:t>
            </a:r>
            <a:r>
              <a:rPr lang="en-GB" sz="7946" dirty="0" err="1">
                <a:latin typeface="Verdana" panose="020B0604030504040204" pitchFamily="34" charset="0"/>
                <a:ea typeface="Verdana" panose="020B0604030504040204" pitchFamily="34" charset="0"/>
              </a:rPr>
              <a:t>eutectogel</a:t>
            </a:r>
            <a:r>
              <a:rPr lang="en-GB" sz="7946" dirty="0">
                <a:latin typeface="Verdana" panose="020B0604030504040204" pitchFamily="34" charset="0"/>
                <a:ea typeface="Verdana" panose="020B0604030504040204" pitchFamily="34" charset="0"/>
              </a:rPr>
              <a:t> solid electrolyte and NMC cathode materials for lithium-ion batteries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486A1-0AFF-4534-9B7D-0E9FB2468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9077" y="23240033"/>
            <a:ext cx="22706409" cy="4111593"/>
          </a:xfrm>
        </p:spPr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An-Sofie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Kelchtermans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264CFA7B-C39C-4509-B356-B683EF81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1" y="17311137"/>
            <a:ext cx="10040489" cy="100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1DB39B-2910-46AD-B03D-0FD9B9D95548}"/>
              </a:ext>
            </a:extLst>
          </p:cNvPr>
          <p:cNvSpPr/>
          <p:nvPr/>
        </p:nvSpPr>
        <p:spPr>
          <a:xfrm>
            <a:off x="26206315" y="389106"/>
            <a:ext cx="2937753" cy="3482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01A05-4EA6-43AA-BA84-F07B825A0784}"/>
              </a:ext>
            </a:extLst>
          </p:cNvPr>
          <p:cNvSpPr/>
          <p:nvPr/>
        </p:nvSpPr>
        <p:spPr>
          <a:xfrm>
            <a:off x="-1" y="38018421"/>
            <a:ext cx="30275213" cy="489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8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F7159036-B519-445A-B017-D5903E6BE1A7}"/>
              </a:ext>
            </a:extLst>
          </p:cNvPr>
          <p:cNvSpPr/>
          <p:nvPr/>
        </p:nvSpPr>
        <p:spPr>
          <a:xfrm>
            <a:off x="1413296" y="19800476"/>
            <a:ext cx="27553877" cy="1580317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5A9FB-6A61-4181-8E87-842B6F641C8C}"/>
              </a:ext>
            </a:extLst>
          </p:cNvPr>
          <p:cNvSpPr/>
          <p:nvPr/>
        </p:nvSpPr>
        <p:spPr>
          <a:xfrm>
            <a:off x="-1" y="38018421"/>
            <a:ext cx="30275213" cy="489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CC3FA669-4B89-44F2-A7EB-2C37CEA99FDF}"/>
              </a:ext>
            </a:extLst>
          </p:cNvPr>
          <p:cNvSpPr/>
          <p:nvPr/>
        </p:nvSpPr>
        <p:spPr>
          <a:xfrm>
            <a:off x="1413295" y="36147294"/>
            <a:ext cx="27553876" cy="300507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2191AB28-8F9E-42B9-B688-F5443CA1D05F}"/>
              </a:ext>
            </a:extLst>
          </p:cNvPr>
          <p:cNvSpPr/>
          <p:nvPr/>
        </p:nvSpPr>
        <p:spPr>
          <a:xfrm>
            <a:off x="1461034" y="6184021"/>
            <a:ext cx="13320000" cy="13320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B4A42A4-BE8F-4BC7-87CF-154B0FAF64C3}"/>
              </a:ext>
            </a:extLst>
          </p:cNvPr>
          <p:cNvSpPr/>
          <p:nvPr/>
        </p:nvSpPr>
        <p:spPr>
          <a:xfrm>
            <a:off x="15706366" y="6184021"/>
            <a:ext cx="13320000" cy="13320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BFCDE99-B731-4D24-A57B-47DBEF209757}"/>
              </a:ext>
            </a:extLst>
          </p:cNvPr>
          <p:cNvSpPr txBox="1">
            <a:spLocks/>
          </p:cNvSpPr>
          <p:nvPr/>
        </p:nvSpPr>
        <p:spPr>
          <a:xfrm>
            <a:off x="1619545" y="306372"/>
            <a:ext cx="23216716" cy="4261483"/>
          </a:xfrm>
          <a:prstGeom prst="rect">
            <a:avLst/>
          </a:prstGeom>
        </p:spPr>
        <p:txBody>
          <a:bodyPr lIns="76581" tIns="38291" rIns="76581" bIns="38291">
            <a:normAutofit fontScale="97500"/>
          </a:bodyPr>
          <a:lstStyle>
            <a:lvl1pPr algn="ctr" defTabSz="1748651" rtl="0" eaLnBrk="1" latinLnBrk="0" hangingPunct="1">
              <a:spcBef>
                <a:spcPct val="0"/>
              </a:spcBef>
              <a:buNone/>
              <a:defRPr sz="4300" b="1" i="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 defTabSz="1748686">
              <a:defRPr/>
            </a:pPr>
            <a:endParaRPr lang="nl-NL" sz="8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6" descr="https://www.uhasselt.be/images/logos/2019/UHasselt-standaard.jpg">
            <a:extLst>
              <a:ext uri="{FF2B5EF4-FFF2-40B4-BE49-F238E27FC236}">
                <a16:creationId xmlns:a16="http://schemas.microsoft.com/office/drawing/2014/main" id="{43E22AC3-1DD2-4307-AD74-ABCB5161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802" y="493677"/>
            <a:ext cx="3926248" cy="28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el 2">
            <a:extLst>
              <a:ext uri="{FF2B5EF4-FFF2-40B4-BE49-F238E27FC236}">
                <a16:creationId xmlns:a16="http://schemas.microsoft.com/office/drawing/2014/main" id="{E4D951A7-37C0-47E3-998F-92C09960A0F8}"/>
              </a:ext>
            </a:extLst>
          </p:cNvPr>
          <p:cNvSpPr txBox="1">
            <a:spLocks/>
          </p:cNvSpPr>
          <p:nvPr/>
        </p:nvSpPr>
        <p:spPr>
          <a:xfrm>
            <a:off x="1659244" y="2982733"/>
            <a:ext cx="23274330" cy="4853412"/>
          </a:xfrm>
          <a:prstGeom prst="rect">
            <a:avLst/>
          </a:prstGeom>
          <a:effectLst/>
        </p:spPr>
        <p:txBody>
          <a:bodyPr lIns="76581" tIns="38291" rIns="76581" bIns="38291">
            <a:normAutofit/>
          </a:bodyPr>
          <a:lstStyle>
            <a:lvl1pPr marL="0" marR="0" indent="0" algn="ctr" defTabSz="1748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D22E2B"/>
                </a:solidFill>
                <a:effectLst/>
                <a:uLnTx/>
                <a:uFillTx/>
                <a:latin typeface="Verdana"/>
                <a:ea typeface="+mn-ea"/>
                <a:cs typeface="Verdana"/>
              </a:defRPr>
            </a:lvl1pPr>
            <a:lvl2pPr marL="38290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10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581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871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3162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1452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743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8033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6324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748686">
              <a:defRPr/>
            </a:pPr>
            <a:endParaRPr lang="nl-NL" sz="4000" baseline="30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5" name="Tekstvak 4">
            <a:extLst>
              <a:ext uri="{FF2B5EF4-FFF2-40B4-BE49-F238E27FC236}">
                <a16:creationId xmlns:a16="http://schemas.microsoft.com/office/drawing/2014/main" id="{F1540CBD-547D-433F-B951-4297E2EAB672}"/>
              </a:ext>
            </a:extLst>
          </p:cNvPr>
          <p:cNvSpPr txBox="1"/>
          <p:nvPr/>
        </p:nvSpPr>
        <p:spPr>
          <a:xfrm>
            <a:off x="1863012" y="7012026"/>
            <a:ext cx="1223992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need for </a:t>
            </a:r>
            <a:r>
              <a:rPr lang="en-US" sz="3200" b="1" dirty="0"/>
              <a:t>sustainable mobility </a:t>
            </a:r>
            <a:r>
              <a:rPr lang="en-US" sz="3200" dirty="0"/>
              <a:t>leads to the growth of the </a:t>
            </a:r>
            <a:r>
              <a:rPr lang="en-US" sz="3200" b="1" dirty="0"/>
              <a:t>electric vehicle </a:t>
            </a:r>
            <a:r>
              <a:rPr lang="en-US" sz="3200" dirty="0"/>
              <a:t>market. For mobile applications the </a:t>
            </a:r>
            <a:r>
              <a:rPr lang="en-US" sz="3200" b="1" dirty="0"/>
              <a:t>energy density </a:t>
            </a:r>
            <a:r>
              <a:rPr lang="en-US" sz="3200" dirty="0"/>
              <a:t>is a crucial factor. </a:t>
            </a:r>
            <a:r>
              <a:rPr lang="en-US" sz="3200" b="1" dirty="0"/>
              <a:t>Lithium ion batteries </a:t>
            </a:r>
            <a:r>
              <a:rPr lang="en-US" sz="3200" dirty="0"/>
              <a:t>are the most suitable technology for electric vehicles due to their high gravimetric and volumetric energy density. </a:t>
            </a:r>
            <a:r>
              <a:rPr lang="en-US" sz="3200" b="1" dirty="0"/>
              <a:t>Solid-state batteries </a:t>
            </a:r>
            <a:r>
              <a:rPr lang="en-US" sz="3200" dirty="0"/>
              <a:t>are the next step after advanced lithium ion batteries as they offer the potential to significantly increase the energy density combined with a potential higher safety due to the absence of the flammable liquid electrolyte. Research on solid-state batteries has increased, but still faces </a:t>
            </a:r>
            <a:r>
              <a:rPr lang="en-US" sz="3200" b="1" dirty="0"/>
              <a:t>fundamental challenges</a:t>
            </a:r>
            <a:r>
              <a:rPr lang="en-US" sz="3200" dirty="0"/>
              <a:t>; such as the development of a high performant solid electrolyte, and the integration of the cathode and anode materials.</a:t>
            </a:r>
            <a:endParaRPr lang="en-US" sz="3200" baseline="30000" dirty="0"/>
          </a:p>
          <a:p>
            <a:pPr algn="just"/>
            <a:endParaRPr lang="en-US" sz="3200" dirty="0"/>
          </a:p>
          <a:p>
            <a:pPr algn="just"/>
            <a:r>
              <a:rPr lang="en-GB" sz="4400" b="1" u="sng" dirty="0">
                <a:solidFill>
                  <a:srgbClr val="0070C0"/>
                </a:solidFill>
              </a:rPr>
              <a:t>AIM:</a:t>
            </a:r>
            <a:r>
              <a:rPr lang="en-GB" sz="4400" dirty="0">
                <a:solidFill>
                  <a:srgbClr val="0070C0"/>
                </a:solidFill>
              </a:rPr>
              <a:t> </a:t>
            </a:r>
            <a:r>
              <a:rPr lang="en-GB" sz="3200" dirty="0"/>
              <a:t>Ob</a:t>
            </a:r>
            <a:r>
              <a:rPr lang="en-GB" sz="3200" dirty="0">
                <a:solidFill>
                  <a:prstClr val="black"/>
                </a:solidFill>
              </a:rPr>
              <a:t>taining insights in and improving the interaction between polymer-based </a:t>
            </a:r>
            <a:r>
              <a:rPr lang="en-GB" sz="3200" dirty="0" err="1">
                <a:solidFill>
                  <a:prstClr val="black"/>
                </a:solidFill>
              </a:rPr>
              <a:t>eutectogel</a:t>
            </a:r>
            <a:r>
              <a:rPr lang="en-GB" sz="3200" dirty="0">
                <a:solidFill>
                  <a:prstClr val="black"/>
                </a:solidFill>
              </a:rPr>
              <a:t> solid electrolyte and state-of-the-art cathode active material.</a:t>
            </a:r>
            <a:r>
              <a:rPr lang="en-US" sz="3200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3333A-12C5-43F1-84D7-26CB14428273}"/>
              </a:ext>
            </a:extLst>
          </p:cNvPr>
          <p:cNvSpPr txBox="1"/>
          <p:nvPr/>
        </p:nvSpPr>
        <p:spPr>
          <a:xfrm>
            <a:off x="5890279" y="5785821"/>
            <a:ext cx="3888052" cy="769441"/>
          </a:xfrm>
          <a:prstGeom prst="rect">
            <a:avLst/>
          </a:prstGeom>
          <a:solidFill>
            <a:srgbClr val="0070C0"/>
          </a:solidFill>
          <a:ln>
            <a:solidFill>
              <a:srgbClr val="2F5597"/>
            </a:solidFill>
          </a:ln>
        </p:spPr>
        <p:txBody>
          <a:bodyPr wrap="none" rtlCol="0">
            <a:spAutoFit/>
          </a:bodyPr>
          <a:lstStyle/>
          <a:p>
            <a:r>
              <a:rPr lang="nl-BE" sz="4400" b="1" dirty="0">
                <a:solidFill>
                  <a:schemeClr val="bg1"/>
                </a:solidFill>
              </a:rPr>
              <a:t>INTRODUCTION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39E8D1-5C47-46B0-90CB-B7F82278D08C}"/>
              </a:ext>
            </a:extLst>
          </p:cNvPr>
          <p:cNvSpPr/>
          <p:nvPr/>
        </p:nvSpPr>
        <p:spPr>
          <a:xfrm>
            <a:off x="16362856" y="7146000"/>
            <a:ext cx="11653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Polymer-based </a:t>
            </a:r>
            <a:r>
              <a:rPr lang="en-US" sz="3200" b="1" dirty="0" err="1"/>
              <a:t>eutectogel</a:t>
            </a:r>
            <a:r>
              <a:rPr lang="en-US" sz="3200" b="1" dirty="0"/>
              <a:t> (ETG): a promising solid electrolyte</a:t>
            </a:r>
            <a:endParaRPr lang="en-US" sz="3200" baseline="30000" dirty="0"/>
          </a:p>
          <a:p>
            <a:pPr marL="571512" indent="-571512" algn="just">
              <a:buFont typeface="Arial" panose="020B0604020202020204" pitchFamily="34" charset="0"/>
              <a:buChar char="•"/>
            </a:pPr>
            <a:r>
              <a:rPr lang="en-US" sz="3200" dirty="0"/>
              <a:t>New class of solid composite electrolytes</a:t>
            </a:r>
          </a:p>
          <a:p>
            <a:pPr marL="571512" indent="-571512" algn="just">
              <a:buFont typeface="Arial" panose="020B0604020202020204" pitchFamily="34" charset="0"/>
              <a:buChar char="•"/>
            </a:pPr>
            <a:r>
              <a:rPr lang="en-US" sz="3200" dirty="0"/>
              <a:t>Deep eutectic solvent (</a:t>
            </a:r>
            <a:r>
              <a:rPr lang="en-US" sz="3200" dirty="0" err="1"/>
              <a:t>MAc</a:t>
            </a:r>
            <a:r>
              <a:rPr lang="en-US" sz="3200" dirty="0"/>
              <a:t>/</a:t>
            </a:r>
            <a:r>
              <a:rPr lang="en-US" sz="3200" dirty="0" err="1"/>
              <a:t>LiTFSI</a:t>
            </a:r>
            <a:r>
              <a:rPr lang="en-US" sz="3200" dirty="0"/>
              <a:t>) confined in a polymeric matrix</a:t>
            </a:r>
          </a:p>
          <a:p>
            <a:pPr marL="571512" indent="-571512" algn="just">
              <a:buFont typeface="Arial" panose="020B0604020202020204" pitchFamily="34" charset="0"/>
              <a:buChar char="•"/>
            </a:pPr>
            <a:r>
              <a:rPr lang="en-US" sz="3200" dirty="0"/>
              <a:t>Allows the combination of the processability advantage of polymers with high Li-ion conductivity of liquid electrolytes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sp>
        <p:nvSpPr>
          <p:cNvPr id="72" name="Tekstvak 29">
            <a:extLst>
              <a:ext uri="{FF2B5EF4-FFF2-40B4-BE49-F238E27FC236}">
                <a16:creationId xmlns:a16="http://schemas.microsoft.com/office/drawing/2014/main" id="{0EAB924B-3484-48B0-A72B-7F027B43D594}"/>
              </a:ext>
            </a:extLst>
          </p:cNvPr>
          <p:cNvSpPr txBox="1"/>
          <p:nvPr/>
        </p:nvSpPr>
        <p:spPr>
          <a:xfrm>
            <a:off x="1473180" y="39732212"/>
            <a:ext cx="1136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73" name="Tekstvak 30">
            <a:extLst>
              <a:ext uri="{FF2B5EF4-FFF2-40B4-BE49-F238E27FC236}">
                <a16:creationId xmlns:a16="http://schemas.microsoft.com/office/drawing/2014/main" id="{EBF8C484-5E6B-413C-95A3-AD5686590ED3}"/>
              </a:ext>
            </a:extLst>
          </p:cNvPr>
          <p:cNvSpPr txBox="1"/>
          <p:nvPr/>
        </p:nvSpPr>
        <p:spPr>
          <a:xfrm>
            <a:off x="15730754" y="39704599"/>
            <a:ext cx="1136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Acknowledgements</a:t>
            </a:r>
            <a:r>
              <a:rPr lang="en-US" sz="2800" dirty="0"/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FF4646-DF24-435D-8F5A-6EFD705E0F48}"/>
              </a:ext>
            </a:extLst>
          </p:cNvPr>
          <p:cNvSpPr txBox="1"/>
          <p:nvPr/>
        </p:nvSpPr>
        <p:spPr>
          <a:xfrm>
            <a:off x="2577289" y="35711921"/>
            <a:ext cx="10071924" cy="769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l-BE" sz="4400" b="1" dirty="0">
                <a:solidFill>
                  <a:schemeClr val="bg1"/>
                </a:solidFill>
              </a:rPr>
              <a:t>CONCLUSIONS  AND FUTURE PERSPECTIVE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94B0B0-23F1-43B5-9512-7549F3A0FDFF}"/>
              </a:ext>
            </a:extLst>
          </p:cNvPr>
          <p:cNvSpPr txBox="1"/>
          <p:nvPr/>
        </p:nvSpPr>
        <p:spPr>
          <a:xfrm>
            <a:off x="1007809" y="24190643"/>
            <a:ext cx="988219" cy="566757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wordArtVert" wrap="none" rtlCol="0">
            <a:spAutoFit/>
          </a:bodyPr>
          <a:lstStyle/>
          <a:p>
            <a:r>
              <a:rPr lang="nl-BE" sz="4400" b="1" dirty="0">
                <a:solidFill>
                  <a:schemeClr val="bg1"/>
                </a:solidFill>
              </a:rPr>
              <a:t>RESULTS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413FB17C-740B-4458-942C-1EDC9ED8E0F2}"/>
              </a:ext>
            </a:extLst>
          </p:cNvPr>
          <p:cNvSpPr/>
          <p:nvPr/>
        </p:nvSpPr>
        <p:spPr>
          <a:xfrm>
            <a:off x="12221581" y="16942368"/>
            <a:ext cx="6120000" cy="540000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9" name="Tijdelijke aanduiding voor inhoud 6">
            <a:extLst>
              <a:ext uri="{FF2B5EF4-FFF2-40B4-BE49-F238E27FC236}">
                <a16:creationId xmlns:a16="http://schemas.microsoft.com/office/drawing/2014/main" id="{61DF477B-A50A-47EC-BFE3-330393989A1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0525" y="14239092"/>
            <a:ext cx="9579355" cy="379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</p:pic>
      <p:sp>
        <p:nvSpPr>
          <p:cNvPr id="150" name="Tekstvak 7">
            <a:extLst>
              <a:ext uri="{FF2B5EF4-FFF2-40B4-BE49-F238E27FC236}">
                <a16:creationId xmlns:a16="http://schemas.microsoft.com/office/drawing/2014/main" id="{DBD07429-EC4C-4369-BDB3-CCF88043715A}"/>
              </a:ext>
            </a:extLst>
          </p:cNvPr>
          <p:cNvSpPr txBox="1"/>
          <p:nvPr/>
        </p:nvSpPr>
        <p:spPr>
          <a:xfrm>
            <a:off x="2376323" y="16594354"/>
            <a:ext cx="25555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Solid electrolyte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Li ion conductivity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Processability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Stability (vs 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anode/cathode)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Tekstvak 9">
            <a:extLst>
              <a:ext uri="{FF2B5EF4-FFF2-40B4-BE49-F238E27FC236}">
                <a16:creationId xmlns:a16="http://schemas.microsoft.com/office/drawing/2014/main" id="{A6BF6B19-5F25-40B5-98B6-512EA06EF6BE}"/>
              </a:ext>
            </a:extLst>
          </p:cNvPr>
          <p:cNvSpPr txBox="1"/>
          <p:nvPr/>
        </p:nvSpPr>
        <p:spPr>
          <a:xfrm>
            <a:off x="4785630" y="17924341"/>
            <a:ext cx="3581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Li-metal anode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Dendrite formation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Stability vs solid electrolyt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kstvak 10">
            <a:extLst>
              <a:ext uri="{FF2B5EF4-FFF2-40B4-BE49-F238E27FC236}">
                <a16:creationId xmlns:a16="http://schemas.microsoft.com/office/drawing/2014/main" id="{C3DD3899-C21D-4990-8608-79DA0FA87AB6}"/>
              </a:ext>
            </a:extLst>
          </p:cNvPr>
          <p:cNvSpPr txBox="1"/>
          <p:nvPr/>
        </p:nvSpPr>
        <p:spPr>
          <a:xfrm>
            <a:off x="6794685" y="17284276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nl-BE" sz="2000" u="sng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Battery</a:t>
            </a:r>
            <a:r>
              <a:rPr lang="nl-BE" sz="2000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nl-BE" sz="2000" u="sng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cell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nl-BE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Cell</a:t>
            </a:r>
            <a:r>
              <a:rPr lang="nl-BE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nl-BE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assembly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kstvak 8">
            <a:extLst>
              <a:ext uri="{FF2B5EF4-FFF2-40B4-BE49-F238E27FC236}">
                <a16:creationId xmlns:a16="http://schemas.microsoft.com/office/drawing/2014/main" id="{B6E977DF-377C-418E-BF41-B7A75F89EDE9}"/>
              </a:ext>
            </a:extLst>
          </p:cNvPr>
          <p:cNvSpPr txBox="1"/>
          <p:nvPr/>
        </p:nvSpPr>
        <p:spPr>
          <a:xfrm>
            <a:off x="9237566" y="16618785"/>
            <a:ext cx="359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Cathode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Stability vs solid electrolyte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7" indent="-342907" fontAlgn="base">
              <a:buFont typeface="Arial" panose="020B0604020202020204" pitchFamily="34" charset="0"/>
              <a:buChar char="•"/>
              <a:tabLst>
                <a:tab pos="457209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Material integration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9" name="Graphic 1068" descr="Electric car">
            <a:extLst>
              <a:ext uri="{FF2B5EF4-FFF2-40B4-BE49-F238E27FC236}">
                <a16:creationId xmlns:a16="http://schemas.microsoft.com/office/drawing/2014/main" id="{45330872-0010-4AC9-A80B-91C68A9D0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7810" y="18145985"/>
            <a:ext cx="3673742" cy="3673742"/>
          </a:xfrm>
          <a:prstGeom prst="rect">
            <a:avLst/>
          </a:prstGeom>
        </p:spPr>
      </p:pic>
      <p:sp>
        <p:nvSpPr>
          <p:cNvPr id="1070" name="Hexagon 1069">
            <a:extLst>
              <a:ext uri="{FF2B5EF4-FFF2-40B4-BE49-F238E27FC236}">
                <a16:creationId xmlns:a16="http://schemas.microsoft.com/office/drawing/2014/main" id="{E0CAD8C5-2860-40AC-8CE4-B41E52FB1713}"/>
              </a:ext>
            </a:extLst>
          </p:cNvPr>
          <p:cNvSpPr/>
          <p:nvPr/>
        </p:nvSpPr>
        <p:spPr>
          <a:xfrm>
            <a:off x="12716305" y="17217146"/>
            <a:ext cx="4931229" cy="4680000"/>
          </a:xfrm>
          <a:prstGeom prst="hexagon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4" name="Graphic 1073" descr="Battery charging">
            <a:extLst>
              <a:ext uri="{FF2B5EF4-FFF2-40B4-BE49-F238E27FC236}">
                <a16:creationId xmlns:a16="http://schemas.microsoft.com/office/drawing/2014/main" id="{4854C4D5-6DCD-4A37-BEB9-8B9D81D85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4800071" y="17767859"/>
            <a:ext cx="914401" cy="914401"/>
          </a:xfrm>
          <a:prstGeom prst="rect">
            <a:avLst/>
          </a:prstGeom>
        </p:spPr>
      </p:pic>
      <p:pic>
        <p:nvPicPr>
          <p:cNvPr id="1077" name="Graphic 1076" descr="Full battery">
            <a:extLst>
              <a:ext uri="{FF2B5EF4-FFF2-40B4-BE49-F238E27FC236}">
                <a16:creationId xmlns:a16="http://schemas.microsoft.com/office/drawing/2014/main" id="{2390E700-8943-40C4-96CF-17AC60D15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5677771" y="17761192"/>
            <a:ext cx="914401" cy="914401"/>
          </a:xfrm>
          <a:prstGeom prst="rect">
            <a:avLst/>
          </a:prstGeom>
        </p:spPr>
      </p:pic>
      <p:sp>
        <p:nvSpPr>
          <p:cNvPr id="1078" name="TextBox 1077">
            <a:extLst>
              <a:ext uri="{FF2B5EF4-FFF2-40B4-BE49-F238E27FC236}">
                <a16:creationId xmlns:a16="http://schemas.microsoft.com/office/drawing/2014/main" id="{E3B1BF3D-BF71-4992-B94F-5F392B40CE8F}"/>
              </a:ext>
            </a:extLst>
          </p:cNvPr>
          <p:cNvSpPr txBox="1"/>
          <p:nvPr/>
        </p:nvSpPr>
        <p:spPr>
          <a:xfrm>
            <a:off x="1501920" y="41572266"/>
            <a:ext cx="615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ansofie.kelchtermans@uhasselt.be</a:t>
            </a:r>
            <a:endParaRPr lang="en-GB" sz="3200" b="1" dirty="0"/>
          </a:p>
        </p:txBody>
      </p:sp>
      <p:pic>
        <p:nvPicPr>
          <p:cNvPr id="173" name="Graphic 172" descr="Empty battery">
            <a:extLst>
              <a:ext uri="{FF2B5EF4-FFF2-40B4-BE49-F238E27FC236}">
                <a16:creationId xmlns:a16="http://schemas.microsoft.com/office/drawing/2014/main" id="{9C2FAE95-91FF-4638-9E5B-B2FBDBB4B4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3938118" y="17761191"/>
            <a:ext cx="914401" cy="914401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08F36E7E-4F34-43AA-B0FA-46AF620FE7B5}"/>
              </a:ext>
            </a:extLst>
          </p:cNvPr>
          <p:cNvSpPr txBox="1"/>
          <p:nvPr/>
        </p:nvSpPr>
        <p:spPr>
          <a:xfrm>
            <a:off x="3681592" y="19010860"/>
            <a:ext cx="8018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aseline="30000" dirty="0"/>
          </a:p>
        </p:txBody>
      </p:sp>
      <p:pic>
        <p:nvPicPr>
          <p:cNvPr id="130" name="Picture 235" descr="Afbeeldingsresultaat voor imo imomec">
            <a:extLst>
              <a:ext uri="{FF2B5EF4-FFF2-40B4-BE49-F238E27FC236}">
                <a16:creationId xmlns:a16="http://schemas.microsoft.com/office/drawing/2014/main" id="{6A0A6F13-32DD-4D2D-9471-4B811FB0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133" y="41335927"/>
            <a:ext cx="3461874" cy="8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9879632-9329-4CDF-9C84-344354175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454" y="41206678"/>
            <a:ext cx="2846847" cy="1090746"/>
          </a:xfrm>
          <a:prstGeom prst="rect">
            <a:avLst/>
          </a:prstGeom>
        </p:spPr>
      </p:pic>
      <p:pic>
        <p:nvPicPr>
          <p:cNvPr id="133" name="Picture 4" descr="Afbeeldingsresultaat voor logo umicore&quot;">
            <a:extLst>
              <a:ext uri="{FF2B5EF4-FFF2-40B4-BE49-F238E27FC236}">
                <a16:creationId xmlns:a16="http://schemas.microsoft.com/office/drawing/2014/main" id="{3FD01B69-6371-470B-A308-EC8EEC8D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169" y="41239601"/>
            <a:ext cx="1774973" cy="10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7AEE0A16-4BB2-4764-9489-8AD3E5703BE2}"/>
              </a:ext>
            </a:extLst>
          </p:cNvPr>
          <p:cNvSpPr/>
          <p:nvPr/>
        </p:nvSpPr>
        <p:spPr>
          <a:xfrm>
            <a:off x="1448157" y="40246834"/>
            <a:ext cx="14659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9">
              <a:defRPr/>
            </a:pPr>
            <a:r>
              <a:rPr lang="en-US" sz="2000" kern="0" dirty="0">
                <a:solidFill>
                  <a:prstClr val="black"/>
                </a:solidFill>
              </a:rPr>
              <a:t>1.	C. Sun, et al., Recent advantages in all-solid state rechargeable lithium batteries, Nano Energy, 2017. </a:t>
            </a:r>
          </a:p>
          <a:p>
            <a:pPr defTabSz="457209">
              <a:defRPr/>
            </a:pPr>
            <a:r>
              <a:rPr lang="en-US" sz="2000" kern="0" dirty="0">
                <a:solidFill>
                  <a:prstClr val="black"/>
                </a:solidFill>
              </a:rPr>
              <a:t>2.	</a:t>
            </a:r>
            <a:r>
              <a:rPr lang="en-US" sz="2000" kern="0" dirty="0" err="1">
                <a:solidFill>
                  <a:prstClr val="black"/>
                </a:solidFill>
              </a:rPr>
              <a:t>Manthiram</a:t>
            </a:r>
            <a:r>
              <a:rPr lang="en-US" sz="2000" kern="0" dirty="0">
                <a:solidFill>
                  <a:prstClr val="black"/>
                </a:solidFill>
              </a:rPr>
              <a:t>, A. et al., Lithium battery chemistries enabled by solid-state electrolytes, Nat. Rev. Mater., 2016.</a:t>
            </a:r>
          </a:p>
          <a:p>
            <a:pPr defTabSz="457209">
              <a:defRPr/>
            </a:pPr>
            <a:r>
              <a:rPr lang="en-US" sz="2000" kern="0" dirty="0">
                <a:solidFill>
                  <a:prstClr val="black"/>
                </a:solidFill>
              </a:rPr>
              <a:t>3.	J. </a:t>
            </a:r>
            <a:r>
              <a:rPr lang="en-US" sz="2000" kern="0" dirty="0" err="1">
                <a:solidFill>
                  <a:prstClr val="black"/>
                </a:solidFill>
              </a:rPr>
              <a:t>Janek</a:t>
            </a:r>
            <a:r>
              <a:rPr lang="en-US" sz="2000" kern="0" dirty="0">
                <a:solidFill>
                  <a:prstClr val="black"/>
                </a:solidFill>
              </a:rPr>
              <a:t>, et al., A solid future for battery development, Nature Energy, 2016.</a:t>
            </a:r>
          </a:p>
          <a:p>
            <a:pPr marL="457209" indent="-457209" defTabSz="457209">
              <a:buFontTx/>
              <a:buAutoNum type="arabicPeriod" startAt="4"/>
              <a:defRPr/>
            </a:pPr>
            <a:r>
              <a:rPr lang="en-US" sz="2000" kern="0" dirty="0">
                <a:solidFill>
                  <a:prstClr val="black"/>
                </a:solidFill>
              </a:rPr>
              <a:t>B. </a:t>
            </a:r>
            <a:r>
              <a:rPr lang="en-US" sz="2000" kern="0" dirty="0" err="1">
                <a:solidFill>
                  <a:prstClr val="black"/>
                </a:solidFill>
              </a:rPr>
              <a:t>Joos</a:t>
            </a:r>
            <a:r>
              <a:rPr lang="en-US" sz="2000" kern="0" dirty="0">
                <a:solidFill>
                  <a:prstClr val="black"/>
                </a:solidFill>
              </a:rPr>
              <a:t>, et al., Polymeric backbone </a:t>
            </a:r>
            <a:r>
              <a:rPr lang="en-US" sz="2000" kern="0" dirty="0" err="1">
                <a:solidFill>
                  <a:prstClr val="black"/>
                </a:solidFill>
              </a:rPr>
              <a:t>eutectogels</a:t>
            </a:r>
            <a:r>
              <a:rPr lang="en-US" sz="2000" kern="0" dirty="0">
                <a:solidFill>
                  <a:prstClr val="black"/>
                </a:solidFill>
              </a:rPr>
              <a:t> as a new generation of hybrid solid-state electrolytes, Chem. Mater., 2020. </a:t>
            </a:r>
            <a:endParaRPr lang="en-US" sz="2200" kern="0" dirty="0">
              <a:solidFill>
                <a:prstClr val="black"/>
              </a:solidFill>
            </a:endParaRPr>
          </a:p>
        </p:txBody>
      </p:sp>
      <p:sp>
        <p:nvSpPr>
          <p:cNvPr id="135" name="Tekstvak 47">
            <a:extLst>
              <a:ext uri="{FF2B5EF4-FFF2-40B4-BE49-F238E27FC236}">
                <a16:creationId xmlns:a16="http://schemas.microsoft.com/office/drawing/2014/main" id="{3F90B159-DDE7-496E-854A-73DC104FB94E}"/>
              </a:ext>
            </a:extLst>
          </p:cNvPr>
          <p:cNvSpPr txBox="1"/>
          <p:nvPr/>
        </p:nvSpPr>
        <p:spPr>
          <a:xfrm>
            <a:off x="15726215" y="40244842"/>
            <a:ext cx="13060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This project receives the financial support from VLAIO and Umicore (</a:t>
            </a:r>
            <a:r>
              <a:rPr lang="en-GB" sz="2000" dirty="0" err="1"/>
              <a:t>Beakeland</a:t>
            </a:r>
            <a:r>
              <a:rPr lang="en-GB" sz="2000" dirty="0"/>
              <a:t> project). The authors thank W. </a:t>
            </a:r>
            <a:r>
              <a:rPr lang="en-GB" sz="2000" dirty="0" err="1"/>
              <a:t>Maes</a:t>
            </a:r>
            <a:r>
              <a:rPr lang="en-GB" sz="2000" dirty="0"/>
              <a:t> for the use of the N</a:t>
            </a:r>
            <a:r>
              <a:rPr lang="en-GB" sz="2000" baseline="-25000" dirty="0"/>
              <a:t>2</a:t>
            </a:r>
            <a:r>
              <a:rPr lang="en-GB" sz="2000" dirty="0"/>
              <a:t> glovebox and (ATR-)FT-IR setup, W. </a:t>
            </a:r>
            <a:r>
              <a:rPr lang="en-GB" sz="2000" dirty="0" err="1"/>
              <a:t>Marchal</a:t>
            </a:r>
            <a:r>
              <a:rPr lang="en-GB" sz="2000" dirty="0"/>
              <a:t> and group members for the use of the ICP-OES device.</a:t>
            </a:r>
          </a:p>
          <a:p>
            <a:pPr algn="just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4374E-1199-46C4-95A0-E4561DF2FF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12582" b="35723"/>
          <a:stretch/>
        </p:blipFill>
        <p:spPr>
          <a:xfrm>
            <a:off x="17816805" y="9779941"/>
            <a:ext cx="9534010" cy="9415584"/>
          </a:xfrm>
          <a:prstGeom prst="rect">
            <a:avLst/>
          </a:prstGeom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EC7420B0-A721-4F26-BB1C-EB9DFD02A63E}"/>
              </a:ext>
            </a:extLst>
          </p:cNvPr>
          <p:cNvSpPr/>
          <p:nvPr/>
        </p:nvSpPr>
        <p:spPr>
          <a:xfrm>
            <a:off x="1" y="1"/>
            <a:ext cx="30275213" cy="547095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" name="Titel 1">
            <a:extLst>
              <a:ext uri="{FF2B5EF4-FFF2-40B4-BE49-F238E27FC236}">
                <a16:creationId xmlns:a16="http://schemas.microsoft.com/office/drawing/2014/main" id="{1B861514-62E4-4FAE-BCB6-2C68D32AC8AE}"/>
              </a:ext>
            </a:extLst>
          </p:cNvPr>
          <p:cNvSpPr txBox="1">
            <a:spLocks/>
          </p:cNvSpPr>
          <p:nvPr/>
        </p:nvSpPr>
        <p:spPr>
          <a:xfrm>
            <a:off x="188108" y="309691"/>
            <a:ext cx="29823257" cy="4261483"/>
          </a:xfrm>
          <a:prstGeom prst="rect">
            <a:avLst/>
          </a:prstGeom>
        </p:spPr>
        <p:txBody>
          <a:bodyPr lIns="76581" tIns="38291" rIns="76581" bIns="38291">
            <a:normAutofit fontScale="97500"/>
          </a:bodyPr>
          <a:lstStyle>
            <a:lvl1pPr algn="ctr" defTabSz="1748651" rtl="0" eaLnBrk="1" latinLnBrk="0" hangingPunct="1">
              <a:spcBef>
                <a:spcPct val="0"/>
              </a:spcBef>
              <a:buNone/>
              <a:defRPr sz="4300" b="1" i="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6601" dirty="0">
                <a:solidFill>
                  <a:schemeClr val="bg1"/>
                </a:solidFill>
              </a:rPr>
              <a:t>Compatibility between polymeric backbone </a:t>
            </a:r>
            <a:r>
              <a:rPr lang="en-GB" sz="6601" dirty="0" err="1">
                <a:solidFill>
                  <a:schemeClr val="bg1"/>
                </a:solidFill>
              </a:rPr>
              <a:t>eutectogel</a:t>
            </a:r>
            <a:r>
              <a:rPr lang="en-GB" sz="6601" dirty="0">
                <a:solidFill>
                  <a:schemeClr val="bg1"/>
                </a:solidFill>
              </a:rPr>
              <a:t> solid electrolyte and NMC cathode materials for lithium-ion batteries</a:t>
            </a:r>
            <a:endParaRPr lang="nl-NL" sz="6601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7" name="Subtitel 2">
            <a:extLst>
              <a:ext uri="{FF2B5EF4-FFF2-40B4-BE49-F238E27FC236}">
                <a16:creationId xmlns:a16="http://schemas.microsoft.com/office/drawing/2014/main" id="{EC51EDFE-6116-4778-8F05-B637990730C2}"/>
              </a:ext>
            </a:extLst>
          </p:cNvPr>
          <p:cNvSpPr txBox="1">
            <a:spLocks/>
          </p:cNvSpPr>
          <p:nvPr/>
        </p:nvSpPr>
        <p:spPr>
          <a:xfrm>
            <a:off x="188106" y="2433731"/>
            <a:ext cx="30275212" cy="4853412"/>
          </a:xfrm>
          <a:prstGeom prst="rect">
            <a:avLst/>
          </a:prstGeom>
          <a:effectLst/>
        </p:spPr>
        <p:txBody>
          <a:bodyPr lIns="76581" tIns="38291" rIns="76581" bIns="38291">
            <a:normAutofit/>
          </a:bodyPr>
          <a:lstStyle>
            <a:lvl1pPr marL="0" marR="0" indent="0" algn="ctr" defTabSz="1748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D22E2B"/>
                </a:solidFill>
                <a:effectLst/>
                <a:uLnTx/>
                <a:uFillTx/>
                <a:latin typeface="Verdana"/>
                <a:ea typeface="+mn-ea"/>
                <a:cs typeface="Verdana"/>
              </a:defRPr>
            </a:lvl1pPr>
            <a:lvl2pPr marL="38290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10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581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9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871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3162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1452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743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80335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63240" indent="0" algn="ctr" defTabSz="1748651" rtl="0" eaLnBrk="1" latinLnBrk="0" hangingPunct="1">
              <a:spcBef>
                <a:spcPct val="20000"/>
              </a:spcBef>
              <a:buFont typeface="Arial"/>
              <a:buNone/>
              <a:defRPr sz="7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nl-NL" sz="4000" u="sng" dirty="0">
                <a:solidFill>
                  <a:schemeClr val="bg1"/>
                </a:solidFill>
                <a:latin typeface="+mn-lt"/>
              </a:rPr>
              <a:t>An-Sofie Kelchtermans</a:t>
            </a:r>
            <a:r>
              <a:rPr lang="nl-NL" sz="4000" u="sng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 Bjorn Joos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1,2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 Dries Desloovere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1,2,3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 Alexander Tesfaye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 Travis Thompson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 Marlies K. Van Bael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1,2,3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,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An Hardy</a:t>
            </a:r>
            <a:r>
              <a:rPr lang="nl-NL" sz="4000" baseline="30000" dirty="0">
                <a:solidFill>
                  <a:schemeClr val="bg1"/>
                </a:solidFill>
                <a:latin typeface="+mn-lt"/>
              </a:rPr>
              <a:t>1,2,3</a:t>
            </a:r>
            <a:r>
              <a:rPr lang="nl-NL" sz="4000" dirty="0">
                <a:solidFill>
                  <a:schemeClr val="bg1"/>
                </a:solidFill>
                <a:latin typeface="+mn-lt"/>
              </a:rPr>
              <a:t> </a:t>
            </a:r>
            <a:endParaRPr lang="nl-NL" sz="4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0" name="Tijdelijke aanduiding voor inhoud 3">
            <a:extLst>
              <a:ext uri="{FF2B5EF4-FFF2-40B4-BE49-F238E27FC236}">
                <a16:creationId xmlns:a16="http://schemas.microsoft.com/office/drawing/2014/main" id="{228B01F1-8A34-465D-9086-2D0814EBEB9C}"/>
              </a:ext>
            </a:extLst>
          </p:cNvPr>
          <p:cNvSpPr txBox="1">
            <a:spLocks/>
          </p:cNvSpPr>
          <p:nvPr/>
        </p:nvSpPr>
        <p:spPr>
          <a:xfrm>
            <a:off x="674958" y="3500485"/>
            <a:ext cx="28186960" cy="1471327"/>
          </a:xfrm>
          <a:prstGeom prst="rect">
            <a:avLst/>
          </a:prstGeom>
        </p:spPr>
        <p:txBody>
          <a:bodyPr lIns="76581" tIns="38291" rIns="76581" bIns="38291"/>
          <a:lstStyle>
            <a:lvl1pPr marL="0" marR="0" indent="0" algn="ctr" defTabSz="1748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D22E2B"/>
                </a:solidFill>
                <a:effectLst/>
                <a:uLnTx/>
                <a:uFillTx/>
                <a:latin typeface="Verdana"/>
                <a:ea typeface="+mn-ea"/>
                <a:cs typeface="Verdana"/>
              </a:defRPr>
            </a:lvl1pPr>
            <a:lvl2pPr marL="2841557" indent="-1092907" algn="l" defTabSz="174865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7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371626" indent="-874325" algn="l" defTabSz="174865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5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120277" indent="-874325" algn="l" defTabSz="174865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3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868927" indent="-874325" algn="l" defTabSz="174865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nl-BE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9617578" indent="-874325" algn="l" defTabSz="174865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66228" indent="-874325" algn="l" defTabSz="174865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14879" indent="-874325" algn="l" defTabSz="174865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63530" indent="-874325" algn="l" defTabSz="174865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GB" sz="27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270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Hasselt University, Institute for materials research,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DESINe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Martelarenlaan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42, 3500 Hasselt, Belgium</a:t>
            </a:r>
          </a:p>
          <a:p>
            <a:pPr algn="l">
              <a:defRPr/>
            </a:pPr>
            <a:r>
              <a:rPr lang="en-GB" sz="27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27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imo-imomec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devision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of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imec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Wetenschapspark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1, 3590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Diepenbeek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, Belgium</a:t>
            </a:r>
          </a:p>
          <a:p>
            <a:pPr algn="l">
              <a:defRPr/>
            </a:pPr>
            <a:r>
              <a:rPr lang="nl-BE" sz="2700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EnergyVille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2, Thor Park 8320 , 3600 Genk, Belgium</a:t>
            </a:r>
          </a:p>
          <a:p>
            <a:pPr algn="l" defTabSz="1748686">
              <a:defRPr/>
            </a:pPr>
            <a:r>
              <a:rPr lang="en-GB" sz="2700" baseline="30000" dirty="0">
                <a:solidFill>
                  <a:schemeClr val="bg1"/>
                </a:solidFill>
                <a:latin typeface="+mn-lt"/>
              </a:rPr>
              <a:t>4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Umicore, Corporate Research &amp; Development, </a:t>
            </a:r>
            <a:r>
              <a:rPr lang="en-GB" sz="2700" dirty="0" err="1">
                <a:solidFill>
                  <a:schemeClr val="bg1"/>
                </a:solidFill>
                <a:latin typeface="+mn-lt"/>
              </a:rPr>
              <a:t>Watertorenstraat</a:t>
            </a:r>
            <a:r>
              <a:rPr lang="en-GB" sz="2700" dirty="0">
                <a:solidFill>
                  <a:schemeClr val="bg1"/>
                </a:solidFill>
                <a:latin typeface="+mn-lt"/>
              </a:rPr>
              <a:t> 33, 2230 Olen, Belgium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E02A0-DC15-423D-ADED-D1A8C2A6CAB2}"/>
              </a:ext>
            </a:extLst>
          </p:cNvPr>
          <p:cNvSpPr txBox="1"/>
          <p:nvPr/>
        </p:nvSpPr>
        <p:spPr>
          <a:xfrm>
            <a:off x="17696493" y="4437819"/>
            <a:ext cx="20733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>
                <a:solidFill>
                  <a:schemeClr val="bg1"/>
                </a:solidFill>
                <a:ea typeface="Verdana" panose="020B0604030504040204" pitchFamily="34" charset="0"/>
              </a:rPr>
              <a:t>Key</a:t>
            </a:r>
            <a:r>
              <a:rPr lang="nl-BE" sz="3000" b="1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BE" sz="3000" b="1" dirty="0" err="1">
                <a:solidFill>
                  <a:schemeClr val="bg1"/>
                </a:solidFill>
                <a:ea typeface="Verdana" panose="020B0604030504040204" pitchFamily="34" charset="0"/>
              </a:rPr>
              <a:t>words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: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polymer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solid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electrolyte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,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litihium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 ion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batteries</a:t>
            </a:r>
            <a:r>
              <a:rPr lang="nl-BE" sz="3000" dirty="0">
                <a:solidFill>
                  <a:schemeClr val="bg1"/>
                </a:solidFill>
                <a:ea typeface="Verdana" panose="020B0604030504040204" pitchFamily="34" charset="0"/>
              </a:rPr>
              <a:t>, interface </a:t>
            </a:r>
            <a:r>
              <a:rPr lang="nl-BE" sz="3000" dirty="0" err="1">
                <a:solidFill>
                  <a:schemeClr val="bg1"/>
                </a:solidFill>
                <a:ea typeface="Verdana" panose="020B0604030504040204" pitchFamily="34" charset="0"/>
              </a:rPr>
              <a:t>stability</a:t>
            </a:r>
            <a:endParaRPr lang="en-GB" sz="30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A57589-4CE9-4C9C-9DD9-59BD7A9A573B}"/>
              </a:ext>
            </a:extLst>
          </p:cNvPr>
          <p:cNvSpPr/>
          <p:nvPr/>
        </p:nvSpPr>
        <p:spPr>
          <a:xfrm>
            <a:off x="24061842" y="5487438"/>
            <a:ext cx="4399965" cy="26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935B42-77BC-4126-BA3A-C808CF5133F8}"/>
              </a:ext>
            </a:extLst>
          </p:cNvPr>
          <p:cNvSpPr txBox="1"/>
          <p:nvPr/>
        </p:nvSpPr>
        <p:spPr>
          <a:xfrm>
            <a:off x="18175964" y="5784692"/>
            <a:ext cx="9360511" cy="769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l-BE" sz="4400" b="1" dirty="0" err="1">
                <a:solidFill>
                  <a:schemeClr val="bg1"/>
                </a:solidFill>
              </a:rPr>
              <a:t>Polymeric</a:t>
            </a:r>
            <a:r>
              <a:rPr lang="nl-BE" sz="4400" b="1" dirty="0">
                <a:solidFill>
                  <a:schemeClr val="bg1"/>
                </a:solidFill>
              </a:rPr>
              <a:t> backbone </a:t>
            </a:r>
            <a:r>
              <a:rPr lang="nl-BE" sz="4400" b="1" dirty="0" err="1">
                <a:solidFill>
                  <a:schemeClr val="bg1"/>
                </a:solidFill>
              </a:rPr>
              <a:t>eutectogel</a:t>
            </a:r>
            <a:r>
              <a:rPr lang="nl-BE" sz="4400" b="1" dirty="0">
                <a:solidFill>
                  <a:schemeClr val="bg1"/>
                </a:solidFill>
              </a:rPr>
              <a:t> (P-ETG)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47C27-FD01-47A0-9EEE-F443B8F08DA6}"/>
              </a:ext>
            </a:extLst>
          </p:cNvPr>
          <p:cNvSpPr txBox="1"/>
          <p:nvPr/>
        </p:nvSpPr>
        <p:spPr>
          <a:xfrm flipH="1">
            <a:off x="4477770" y="20053197"/>
            <a:ext cx="3525635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solidFill>
                  <a:schemeClr val="bg1"/>
                </a:solidFill>
              </a:rPr>
              <a:t>Properties</a:t>
            </a:r>
            <a:r>
              <a:rPr lang="nl-BE" sz="3200" b="1" dirty="0">
                <a:solidFill>
                  <a:schemeClr val="bg1"/>
                </a:solidFill>
              </a:rPr>
              <a:t> of P-ETG 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83D83B4-3C8F-4945-9E74-4FCF039C9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36302"/>
              </p:ext>
            </p:extLst>
          </p:nvPr>
        </p:nvGraphicFramePr>
        <p:xfrm>
          <a:off x="2071224" y="20542828"/>
          <a:ext cx="7920000" cy="54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Graph" r:id="rId17" imgW="4191480" imgH="2938680" progId="Origin50.Graph">
                  <p:embed/>
                </p:oleObj>
              </mc:Choice>
              <mc:Fallback>
                <p:oleObj name="Graph" r:id="rId17" imgW="4191480" imgH="293868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DA3563-A74D-458E-B5B7-CED316DB8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224" y="20542828"/>
                        <a:ext cx="7920000" cy="5428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8D5FCD-2422-4235-8BB3-C2B423B09B90}"/>
              </a:ext>
            </a:extLst>
          </p:cNvPr>
          <p:cNvSpPr txBox="1"/>
          <p:nvPr/>
        </p:nvSpPr>
        <p:spPr>
          <a:xfrm>
            <a:off x="4715751" y="20894205"/>
            <a:ext cx="3143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ANIODIC STABILILTY</a:t>
            </a:r>
            <a:endParaRPr lang="en-GB" sz="28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814D79-BF62-4744-A149-B710B3A3C2AB}"/>
              </a:ext>
            </a:extLst>
          </p:cNvPr>
          <p:cNvSpPr txBox="1"/>
          <p:nvPr/>
        </p:nvSpPr>
        <p:spPr>
          <a:xfrm>
            <a:off x="4400020" y="28978094"/>
            <a:ext cx="347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IONIC CONDUCTIVITY </a:t>
            </a:r>
            <a:endParaRPr lang="en-GB" sz="28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7D75A6-B4C9-4A32-8733-C5CAD3482D9F}"/>
              </a:ext>
            </a:extLst>
          </p:cNvPr>
          <p:cNvCxnSpPr/>
          <p:nvPr/>
        </p:nvCxnSpPr>
        <p:spPr>
          <a:xfrm>
            <a:off x="10589254" y="20095888"/>
            <a:ext cx="0" cy="152999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362B50-1B6C-4D59-AB9C-0F5B7839D040}"/>
              </a:ext>
            </a:extLst>
          </p:cNvPr>
          <p:cNvCxnSpPr/>
          <p:nvPr/>
        </p:nvCxnSpPr>
        <p:spPr>
          <a:xfrm>
            <a:off x="20043072" y="19982858"/>
            <a:ext cx="0" cy="152999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3F156D1-0887-4D1C-8C90-5BC7C686B851}"/>
              </a:ext>
            </a:extLst>
          </p:cNvPr>
          <p:cNvSpPr txBox="1"/>
          <p:nvPr/>
        </p:nvSpPr>
        <p:spPr>
          <a:xfrm flipH="1">
            <a:off x="22856219" y="20095887"/>
            <a:ext cx="3703375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solidFill>
                  <a:schemeClr val="bg1"/>
                </a:solidFill>
              </a:rPr>
              <a:t>Battery</a:t>
            </a:r>
            <a:r>
              <a:rPr lang="nl-BE" sz="3200" b="1" dirty="0">
                <a:solidFill>
                  <a:schemeClr val="bg1"/>
                </a:solidFill>
              </a:rPr>
              <a:t> performance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B1FE2AC-9FCB-474B-B0DA-177F711B9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46376"/>
              </p:ext>
            </p:extLst>
          </p:nvPr>
        </p:nvGraphicFramePr>
        <p:xfrm>
          <a:off x="19858872" y="20584206"/>
          <a:ext cx="8928000" cy="627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Graph" r:id="rId19" imgW="4528401" imgH="3170933" progId="Origin50.Graph">
                  <p:embed/>
                </p:oleObj>
              </mc:Choice>
              <mc:Fallback>
                <p:oleObj name="Graph" r:id="rId19" imgW="4528401" imgH="3170933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39F2E1-2B59-4BE9-BEF9-0C1011BAD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8872" y="20584206"/>
                        <a:ext cx="8928000" cy="6273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9D302D5E-2822-46A7-88A7-2F1330EC4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73982"/>
              </p:ext>
            </p:extLst>
          </p:nvPr>
        </p:nvGraphicFramePr>
        <p:xfrm>
          <a:off x="19858872" y="29323464"/>
          <a:ext cx="8928000" cy="636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Graph" r:id="rId21" imgW="4574959" imgH="3210971" progId="Origin50.Graph">
                  <p:embed/>
                </p:oleObj>
              </mc:Choice>
              <mc:Fallback>
                <p:oleObj name="Graph" r:id="rId21" imgW="4574959" imgH="3210971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4123029-9E4A-4627-82B5-9A160E796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8872" y="29323464"/>
                        <a:ext cx="8928000" cy="6365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B2CFDCC-DFEB-436E-B64B-5359B76E308E}"/>
              </a:ext>
            </a:extLst>
          </p:cNvPr>
          <p:cNvSpPr txBox="1"/>
          <p:nvPr/>
        </p:nvSpPr>
        <p:spPr>
          <a:xfrm flipH="1">
            <a:off x="11535652" y="22130677"/>
            <a:ext cx="7450839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Compatibility </a:t>
            </a:r>
            <a:r>
              <a:rPr lang="nl-BE" sz="3200" b="1" dirty="0" err="1">
                <a:solidFill>
                  <a:schemeClr val="bg1"/>
                </a:solidFill>
              </a:rPr>
              <a:t>with</a:t>
            </a:r>
            <a:r>
              <a:rPr lang="nl-BE" sz="3200" b="1" dirty="0">
                <a:solidFill>
                  <a:schemeClr val="bg1"/>
                </a:solidFill>
              </a:rPr>
              <a:t> NMC </a:t>
            </a:r>
            <a:r>
              <a:rPr lang="nl-BE" sz="3200" b="1" dirty="0" err="1">
                <a:solidFill>
                  <a:schemeClr val="bg1"/>
                </a:solidFill>
              </a:rPr>
              <a:t>cathode</a:t>
            </a:r>
            <a:r>
              <a:rPr lang="nl-BE" sz="3200" b="1" dirty="0">
                <a:solidFill>
                  <a:schemeClr val="bg1"/>
                </a:solidFill>
              </a:rPr>
              <a:t> </a:t>
            </a:r>
            <a:r>
              <a:rPr lang="nl-BE" sz="3200" b="1" dirty="0" err="1">
                <a:solidFill>
                  <a:schemeClr val="bg1"/>
                </a:solidFill>
              </a:rPr>
              <a:t>materials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62" name="Afbeelding 4">
            <a:extLst>
              <a:ext uri="{FF2B5EF4-FFF2-40B4-BE49-F238E27FC236}">
                <a16:creationId xmlns:a16="http://schemas.microsoft.com/office/drawing/2014/main" id="{754C604A-2790-47A2-81E0-665999842E26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159483" y="22863680"/>
            <a:ext cx="4824705" cy="366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5A0C4797-3C9D-455B-93F2-F504608CA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77417"/>
              </p:ext>
            </p:extLst>
          </p:nvPr>
        </p:nvGraphicFramePr>
        <p:xfrm>
          <a:off x="10567989" y="30748289"/>
          <a:ext cx="4910137" cy="3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Graph" r:id="rId24" imgW="4131720" imgH="2879640" progId="Origin50.Graph">
                  <p:embed/>
                </p:oleObj>
              </mc:Choice>
              <mc:Fallback>
                <p:oleObj name="Graph" r:id="rId24" imgW="4131720" imgH="287964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712E92D-568B-4808-B812-346E188FC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7989" y="30748289"/>
                        <a:ext cx="4910137" cy="341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16CEB8A9-8406-4602-9CE3-0CCB413E6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14507"/>
              </p:ext>
            </p:extLst>
          </p:nvPr>
        </p:nvGraphicFramePr>
        <p:xfrm>
          <a:off x="16181102" y="29905208"/>
          <a:ext cx="4320480" cy="300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Graph" r:id="rId26" imgW="4528401" imgH="3170933" progId="Origin50.Graph">
                  <p:embed/>
                </p:oleObj>
              </mc:Choice>
              <mc:Fallback>
                <p:oleObj name="Graph" r:id="rId26" imgW="4528401" imgH="3170933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68973E6-4F92-4D9E-A757-13920BBD8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1102" y="29905208"/>
                        <a:ext cx="4320480" cy="3006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47B4D7BD-07DE-4647-BF5C-DCB357BE0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16491"/>
              </p:ext>
            </p:extLst>
          </p:nvPr>
        </p:nvGraphicFramePr>
        <p:xfrm>
          <a:off x="16181581" y="32552809"/>
          <a:ext cx="4320000" cy="300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Graph" r:id="rId28" imgW="4528401" imgH="3170933" progId="Origin50.Graph">
                  <p:embed/>
                </p:oleObj>
              </mc:Choice>
              <mc:Fallback>
                <p:oleObj name="Graph" r:id="rId28" imgW="4528401" imgH="3170933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240D36B-676A-497B-A6DE-42BF233A6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1581" y="32552809"/>
                        <a:ext cx="4320000" cy="3005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D3D594A3-EC4F-488D-A6EB-6010DFE24232}"/>
              </a:ext>
            </a:extLst>
          </p:cNvPr>
          <p:cNvSpPr/>
          <p:nvPr/>
        </p:nvSpPr>
        <p:spPr>
          <a:xfrm>
            <a:off x="15027265" y="31525192"/>
            <a:ext cx="1507130" cy="446178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NMC|P-ETG|NMC</a:t>
            </a:r>
            <a:endParaRPr lang="en-GB" dirty="0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DD90DF0D-622C-4EDC-BA3A-34490507DD4E}"/>
              </a:ext>
            </a:extLst>
          </p:cNvPr>
          <p:cNvSpPr/>
          <p:nvPr/>
        </p:nvSpPr>
        <p:spPr>
          <a:xfrm>
            <a:off x="15118816" y="33088988"/>
            <a:ext cx="1415578" cy="446178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Li|P-ETG|Li</a:t>
            </a:r>
            <a:endParaRPr lang="en-GB" dirty="0"/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13CC68F5-4EC4-47D0-AF35-3BA21610E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70161"/>
              </p:ext>
            </p:extLst>
          </p:nvPr>
        </p:nvGraphicFramePr>
        <p:xfrm>
          <a:off x="15561430" y="22442023"/>
          <a:ext cx="4680000" cy="339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Graph" r:id="rId30" imgW="4593898" imgH="3235945" progId="Origin50.Graph">
                  <p:embed/>
                </p:oleObj>
              </mc:Choice>
              <mc:Fallback>
                <p:oleObj name="Graph" r:id="rId30" imgW="4593898" imgH="3235945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1D459EC-791D-4821-81A9-6CBD7B182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1430" y="22442023"/>
                        <a:ext cx="4680000" cy="3398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536A62D-C5B8-403C-8646-843A212B7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5857"/>
              </p:ext>
            </p:extLst>
          </p:nvPr>
        </p:nvGraphicFramePr>
        <p:xfrm>
          <a:off x="10820713" y="26223806"/>
          <a:ext cx="4680000" cy="327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Graph" r:id="rId32" imgW="4528401" imgH="3170933" progId="Origin50.Graph">
                  <p:embed/>
                </p:oleObj>
              </mc:Choice>
              <mc:Fallback>
                <p:oleObj name="Graph" r:id="rId32" imgW="4528401" imgH="3170933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AECBC1E-5903-49DE-B1E4-FBF191FD4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713" y="26223806"/>
                        <a:ext cx="4680000" cy="3275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5FB7B4D0-3C11-4225-8377-70657C468AAE}"/>
              </a:ext>
            </a:extLst>
          </p:cNvPr>
          <p:cNvSpPr/>
          <p:nvPr/>
        </p:nvSpPr>
        <p:spPr>
          <a:xfrm>
            <a:off x="14435955" y="25621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/>
              <a:t>X-Ray </a:t>
            </a:r>
            <a:r>
              <a:rPr lang="nl-BE" b="1" dirty="0" err="1"/>
              <a:t>Diffraction</a:t>
            </a:r>
            <a:r>
              <a:rPr lang="nl-BE" b="1" dirty="0"/>
              <a:t> </a:t>
            </a:r>
            <a:r>
              <a:rPr lang="nl-BE" b="1" dirty="0" err="1"/>
              <a:t>diffraction</a:t>
            </a:r>
            <a:r>
              <a:rPr lang="nl-BE" b="1" dirty="0"/>
              <a:t> </a:t>
            </a:r>
          </a:p>
          <a:p>
            <a:pPr algn="ctr"/>
            <a:r>
              <a:rPr lang="nl-BE" dirty="0"/>
              <a:t>Overall </a:t>
            </a:r>
            <a:r>
              <a:rPr lang="nl-BE" dirty="0" err="1"/>
              <a:t>layered</a:t>
            </a:r>
            <a:r>
              <a:rPr lang="nl-BE" dirty="0"/>
              <a:t> </a:t>
            </a:r>
            <a:r>
              <a:rPr lang="nl-BE" dirty="0" err="1"/>
              <a:t>structure</a:t>
            </a:r>
            <a:r>
              <a:rPr lang="nl-BE" dirty="0"/>
              <a:t> is </a:t>
            </a:r>
            <a:r>
              <a:rPr lang="nl-BE" dirty="0" err="1"/>
              <a:t>maintained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cycling</a:t>
            </a:r>
            <a:endParaRPr lang="nl-BE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200BEA-44EA-49B7-966B-76EBC8F2F821}"/>
              </a:ext>
            </a:extLst>
          </p:cNvPr>
          <p:cNvSpPr/>
          <p:nvPr/>
        </p:nvSpPr>
        <p:spPr>
          <a:xfrm>
            <a:off x="10033247" y="2929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/>
              <a:t>ATR-FI-IR</a:t>
            </a:r>
          </a:p>
          <a:p>
            <a:pPr algn="ctr"/>
            <a:r>
              <a:rPr lang="nl-BE" dirty="0"/>
              <a:t>No </a:t>
            </a:r>
            <a:r>
              <a:rPr lang="nl-BE" dirty="0" err="1"/>
              <a:t>degradation</a:t>
            </a:r>
            <a:r>
              <a:rPr lang="nl-BE" dirty="0"/>
              <a:t> of </a:t>
            </a:r>
            <a:r>
              <a:rPr lang="nl-BE" dirty="0" err="1"/>
              <a:t>eutectogel</a:t>
            </a:r>
            <a:r>
              <a:rPr lang="nl-BE" dirty="0"/>
              <a:t> </a:t>
            </a:r>
            <a:r>
              <a:rPr lang="nl-BE" dirty="0" err="1"/>
              <a:t>visible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cycling</a:t>
            </a:r>
            <a:endParaRPr lang="en-GB" b="1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A6FF0D-0EA3-4F95-9B9B-D0E1A21C90B8}"/>
              </a:ext>
            </a:extLst>
          </p:cNvPr>
          <p:cNvSpPr/>
          <p:nvPr/>
        </p:nvSpPr>
        <p:spPr>
          <a:xfrm>
            <a:off x="10975648" y="34241358"/>
            <a:ext cx="43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b="1" dirty="0" err="1"/>
              <a:t>Impedance</a:t>
            </a:r>
            <a:r>
              <a:rPr lang="nl-BE" b="1" dirty="0"/>
              <a:t> </a:t>
            </a:r>
            <a:r>
              <a:rPr lang="nl-BE" b="1" dirty="0" err="1"/>
              <a:t>spectroscopy</a:t>
            </a:r>
            <a:endParaRPr lang="nl-BE" b="1" dirty="0"/>
          </a:p>
          <a:p>
            <a:pPr algn="ctr"/>
            <a:r>
              <a:rPr lang="nl-BE" dirty="0" err="1"/>
              <a:t>Increasing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in </a:t>
            </a:r>
            <a:r>
              <a:rPr lang="nl-BE" dirty="0" err="1"/>
              <a:t>cell</a:t>
            </a:r>
            <a:r>
              <a:rPr lang="nl-BE" dirty="0"/>
              <a:t> over </a:t>
            </a:r>
            <a:r>
              <a:rPr lang="nl-BE" dirty="0" err="1"/>
              <a:t>cycle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Li | P-ETG interface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DF90DAE-FB79-4818-9C2D-AFCC4160525C}"/>
              </a:ext>
            </a:extLst>
          </p:cNvPr>
          <p:cNvSpPr txBox="1"/>
          <p:nvPr/>
        </p:nvSpPr>
        <p:spPr>
          <a:xfrm>
            <a:off x="15561431" y="29297292"/>
            <a:ext cx="451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ICP-AES</a:t>
            </a:r>
          </a:p>
          <a:p>
            <a:pPr algn="ctr"/>
            <a:r>
              <a:rPr lang="nl-BE" dirty="0"/>
              <a:t>Limited </a:t>
            </a:r>
            <a:r>
              <a:rPr lang="nl-BE" dirty="0" err="1"/>
              <a:t>transition</a:t>
            </a:r>
            <a:r>
              <a:rPr lang="nl-BE" dirty="0"/>
              <a:t> metal ion </a:t>
            </a:r>
            <a:r>
              <a:rPr lang="nl-BE" dirty="0" err="1"/>
              <a:t>leaching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DES </a:t>
            </a:r>
            <a:endParaRPr lang="en-GB" dirty="0"/>
          </a:p>
        </p:txBody>
      </p:sp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F4FBCEA2-6F1B-4BE3-A243-87990BBD1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96661"/>
              </p:ext>
            </p:extLst>
          </p:nvPr>
        </p:nvGraphicFramePr>
        <p:xfrm>
          <a:off x="15476306" y="26223695"/>
          <a:ext cx="4680000" cy="326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Graph" r:id="rId34" imgW="4131720" imgH="2879640" progId="Origin50.Graph">
                  <p:embed/>
                </p:oleObj>
              </mc:Choice>
              <mc:Fallback>
                <p:oleObj name="Graph" r:id="rId34" imgW="4131720" imgH="2879640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48B5BDB-993B-4B26-82AD-282924717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476306" y="26223695"/>
                        <a:ext cx="4680000" cy="326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5C97FD-A3DE-430C-B52E-E2CA48CC677C}"/>
              </a:ext>
            </a:extLst>
          </p:cNvPr>
          <p:cNvSpPr txBox="1"/>
          <p:nvPr/>
        </p:nvSpPr>
        <p:spPr>
          <a:xfrm>
            <a:off x="20577057" y="26732603"/>
            <a:ext cx="8107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Stable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cycle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 life at different C-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rates</a:t>
            </a:r>
            <a:endParaRPr lang="nl-B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6" indent="-285756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Loss of capacity after multiple cycles could originate from the continuous SEI layer growth at anode side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Lower capacities at higher discharge rates due to the slower kinetics of ion </a:t>
            </a:r>
            <a:r>
              <a:rPr lang="en-GB" sz="2400">
                <a:latin typeface="Verdana" panose="020B0604030504040204" pitchFamily="34" charset="0"/>
                <a:ea typeface="Verdana" panose="020B0604030504040204" pitchFamily="34" charset="0"/>
              </a:rPr>
              <a:t>transport in P-ETG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AA1F7-DF14-4BE8-977C-1D12FE4CDAE2}"/>
              </a:ext>
            </a:extLst>
          </p:cNvPr>
          <p:cNvSpPr txBox="1"/>
          <p:nvPr/>
        </p:nvSpPr>
        <p:spPr>
          <a:xfrm>
            <a:off x="2481680" y="26339601"/>
            <a:ext cx="74936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loading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in a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better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anodic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stability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ionic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conductivities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</a:rPr>
              <a:t>P-ETG-85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chosen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 best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composition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DBD52-AA12-417A-83B3-DC4D709FFE39}"/>
              </a:ext>
            </a:extLst>
          </p:cNvPr>
          <p:cNvSpPr txBox="1"/>
          <p:nvPr/>
        </p:nvSpPr>
        <p:spPr>
          <a:xfrm>
            <a:off x="1619546" y="36720775"/>
            <a:ext cx="27167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6" indent="-285756" algn="just">
              <a:buBlip>
                <a:blip r:embed="rId36">
                  <a:extLs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</a:buBlip>
            </a:pPr>
            <a:r>
              <a:rPr lang="nl-BE" sz="3200" dirty="0"/>
              <a:t> </a:t>
            </a:r>
            <a:r>
              <a:rPr lang="en-US" sz="3200" dirty="0"/>
              <a:t>P-ETG electrolyte holds potential as an </a:t>
            </a:r>
            <a:r>
              <a:rPr lang="en-US" sz="3200" b="1" dirty="0"/>
              <a:t>inexpensive and flexible solid electrolyte </a:t>
            </a:r>
            <a:r>
              <a:rPr lang="en-US" sz="3200" dirty="0"/>
              <a:t>for the next generation solid state Li-ion  batteries with NMC-622 cathode materials, as they demonstrate a </a:t>
            </a:r>
            <a:r>
              <a:rPr lang="en-US" sz="3200" b="1" dirty="0"/>
              <a:t>broad electrochemical stability window </a:t>
            </a:r>
            <a:r>
              <a:rPr lang="en-US" sz="3200" dirty="0"/>
              <a:t>(1.5 – 4.8 V vs Li/Li</a:t>
            </a:r>
            <a:r>
              <a:rPr lang="en-US" sz="3200" baseline="30000" dirty="0"/>
              <a:t>+</a:t>
            </a:r>
            <a:r>
              <a:rPr lang="en-US" sz="3200" dirty="0"/>
              <a:t>) and </a:t>
            </a:r>
            <a:r>
              <a:rPr lang="en-US" sz="3200" b="1" dirty="0"/>
              <a:t>a high ionic conductivity </a:t>
            </a:r>
            <a:r>
              <a:rPr lang="en-US" sz="3200" dirty="0"/>
              <a:t>at room temperature (0.82 mS cm</a:t>
            </a:r>
            <a:r>
              <a:rPr lang="en-US" sz="3200" baseline="30000" dirty="0"/>
              <a:t>-1</a:t>
            </a:r>
            <a:r>
              <a:rPr lang="en-US" sz="3200" dirty="0"/>
              <a:t>).</a:t>
            </a:r>
          </a:p>
          <a:p>
            <a:pPr marL="285756" indent="-285756" algn="just">
              <a:buBlip>
                <a:blip r:embed="rId36">
                  <a:extLs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</a:buBlip>
            </a:pPr>
            <a:r>
              <a:rPr lang="en-US" sz="3200" dirty="0"/>
              <a:t> As confirmed by means of various techniques, this P-ETG electrolyte and NMC-622 active cathode material </a:t>
            </a:r>
            <a:r>
              <a:rPr lang="en-US" sz="3200" b="1" dirty="0"/>
              <a:t>show chemical compatibility.</a:t>
            </a:r>
          </a:p>
          <a:p>
            <a:pPr marL="285756" indent="-285756" algn="just">
              <a:buBlip>
                <a:blip r:embed="rId36">
                  <a:extLs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</a:buBlip>
            </a:pPr>
            <a:r>
              <a:rPr lang="en-US" sz="3200" dirty="0"/>
              <a:t> Further research is required to integrate the P-ETG in a practical battery in order to improve the solid-solid contact between electrode and electrolyte.</a:t>
            </a:r>
          </a:p>
        </p:txBody>
      </p:sp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03050F8C-6904-484C-8279-BCF6D7A93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888883"/>
              </p:ext>
            </p:extLst>
          </p:nvPr>
        </p:nvGraphicFramePr>
        <p:xfrm>
          <a:off x="1783164" y="29083049"/>
          <a:ext cx="8640000" cy="660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Graph" r:id="rId38" imgW="3920760" imgH="3000960" progId="Origin95.Graph">
                  <p:embed/>
                </p:oleObj>
              </mc:Choice>
              <mc:Fallback>
                <p:oleObj name="Graph" r:id="rId38" imgW="3920760" imgH="3000960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176B014-9051-43E5-8E73-EBFE29400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164" y="29083049"/>
                        <a:ext cx="8640000" cy="6602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0" name="Picture 186" descr="Onderzoek naar duurzame energie en intelligente energiesystemen |  EnergyVille">
            <a:extLst>
              <a:ext uri="{FF2B5EF4-FFF2-40B4-BE49-F238E27FC236}">
                <a16:creationId xmlns:a16="http://schemas.microsoft.com/office/drawing/2014/main" id="{FE601B7D-7B7F-4690-A4C3-8A781872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092" y="41077108"/>
            <a:ext cx="2617493" cy="13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EDB298-3EED-4704-BBE6-1D5F633DD46C}"/>
              </a:ext>
            </a:extLst>
          </p:cNvPr>
          <p:cNvCxnSpPr/>
          <p:nvPr/>
        </p:nvCxnSpPr>
        <p:spPr>
          <a:xfrm>
            <a:off x="11629514" y="30091680"/>
            <a:ext cx="7711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9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18691</TotalTime>
  <Words>737</Words>
  <Application>Microsoft Office PowerPoint</Application>
  <PresentationFormat>Custom</PresentationFormat>
  <Paragraphs>67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Graph</vt:lpstr>
      <vt:lpstr>Compatibility between polymeric backbone eutectogel solid electrolyte and NMC cathode materials for lithium-ion batteries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Karel Haesevoets (----)</dc:creator>
  <cp:lastModifiedBy>KELCHTERMANS An-Sofie</cp:lastModifiedBy>
  <cp:revision>150</cp:revision>
  <cp:lastPrinted>2021-09-21T14:30:08Z</cp:lastPrinted>
  <dcterms:created xsi:type="dcterms:W3CDTF">2018-01-11T20:22:18Z</dcterms:created>
  <dcterms:modified xsi:type="dcterms:W3CDTF">2021-10-04T08:18:37Z</dcterms:modified>
</cp:coreProperties>
</file>