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1" r:id="rId5"/>
    <p:sldId id="258" r:id="rId6"/>
    <p:sldId id="262" r:id="rId7"/>
    <p:sldId id="263" r:id="rId8"/>
    <p:sldId id="274" r:id="rId9"/>
    <p:sldId id="264" r:id="rId10"/>
    <p:sldId id="275" r:id="rId11"/>
    <p:sldId id="267" r:id="rId12"/>
    <p:sldId id="268" r:id="rId13"/>
    <p:sldId id="269" r:id="rId14"/>
    <p:sldId id="270" r:id="rId15"/>
    <p:sldId id="260" r:id="rId16"/>
  </p:sldIdLst>
  <p:sldSz cx="9144000" cy="6858000" type="screen4x3"/>
  <p:notesSz cx="6858000" cy="9144000"/>
  <p:defaultTextStyle>
    <a:defPPr>
      <a:defRPr lang="nl-BE"/>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2C2A"/>
    <a:srgbClr val="4F4F4F"/>
    <a:srgbClr val="141313"/>
    <a:srgbClr val="474746"/>
    <a:srgbClr val="323030"/>
    <a:srgbClr val="811A20"/>
    <a:srgbClr val="18233A"/>
    <a:srgbClr val="631D1D"/>
    <a:srgbClr val="62616E"/>
    <a:srgbClr val="053C7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02" autoAdjust="0"/>
    <p:restoredTop sz="94660"/>
  </p:normalViewPr>
  <p:slideViewPr>
    <p:cSldViewPr>
      <p:cViewPr varScale="1">
        <p:scale>
          <a:sx n="81" d="100"/>
          <a:sy n="81" d="100"/>
        </p:scale>
        <p:origin x="1402" y="6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34D8A6-E91F-2349-9524-29B4C5A5DC24}" type="datetimeFigureOut">
              <a:rPr lang="nl-NL" smtClean="0"/>
              <a:t>8-9-2021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621A2C-3C7C-D545-A329-5793AF5DBC8F}" type="slidenum">
              <a:rPr lang="nl-NL" smtClean="0"/>
              <a:t>‹#›</a:t>
            </a:fld>
            <a:endParaRPr lang="nl-NL"/>
          </a:p>
        </p:txBody>
      </p:sp>
    </p:spTree>
    <p:extLst>
      <p:ext uri="{BB962C8B-B14F-4D97-AF65-F5344CB8AC3E}">
        <p14:creationId xmlns:p14="http://schemas.microsoft.com/office/powerpoint/2010/main" val="10686278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4293096"/>
            <a:ext cx="6984776" cy="630982"/>
          </a:xfrm>
        </p:spPr>
        <p:txBody>
          <a:bodyPr>
            <a:normAutofit/>
          </a:bodyPr>
          <a:lstStyle>
            <a:lvl1pPr algn="l">
              <a:defRPr sz="3200" b="1">
                <a:solidFill>
                  <a:schemeClr val="tx1"/>
                </a:solidFill>
                <a:latin typeface="Verdana" pitchFamily="34" charset="0"/>
                <a:ea typeface="Verdana" pitchFamily="34" charset="0"/>
                <a:cs typeface="Verdana" pitchFamily="34" charset="0"/>
              </a:defRPr>
            </a:lvl1pPr>
          </a:lstStyle>
          <a:p>
            <a:r>
              <a:rPr lang="en-US" dirty="0"/>
              <a:t>Click to edit Master title style</a:t>
            </a:r>
            <a:endParaRPr lang="nl-BE" dirty="0"/>
          </a:p>
        </p:txBody>
      </p:sp>
      <p:sp>
        <p:nvSpPr>
          <p:cNvPr id="3" name="Subtitle 2"/>
          <p:cNvSpPr>
            <a:spLocks noGrp="1"/>
          </p:cNvSpPr>
          <p:nvPr>
            <p:ph type="subTitle" idx="1"/>
          </p:nvPr>
        </p:nvSpPr>
        <p:spPr>
          <a:xfrm>
            <a:off x="1403648" y="4941122"/>
            <a:ext cx="6984776" cy="432048"/>
          </a:xfrm>
        </p:spPr>
        <p:txBody>
          <a:bodyPr>
            <a:normAutofit/>
          </a:bodyPr>
          <a:lstStyle>
            <a:lvl1pPr marL="0" indent="0" algn="l">
              <a:buNone/>
              <a:defRPr sz="2000">
                <a:solidFill>
                  <a:srgbClr val="4F4F4F"/>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nl-BE" dirty="0"/>
          </a:p>
        </p:txBody>
      </p:sp>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val="0"/>
              </a:ext>
            </a:extLst>
          </a:blip>
          <a:srcRect l="2" t="15116" r="2" b="22492"/>
          <a:stretch/>
        </p:blipFill>
        <p:spPr>
          <a:xfrm>
            <a:off x="-36512" y="-27384"/>
            <a:ext cx="9217024" cy="3863752"/>
          </a:xfrm>
          <a:prstGeom prst="rect">
            <a:avLst/>
          </a:prstGeom>
        </p:spPr>
      </p:pic>
      <p:sp>
        <p:nvSpPr>
          <p:cNvPr id="5" name="Rectangle 4"/>
          <p:cNvSpPr/>
          <p:nvPr userDrawn="1"/>
        </p:nvSpPr>
        <p:spPr>
          <a:xfrm>
            <a:off x="251520" y="116632"/>
            <a:ext cx="8690400" cy="6282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06000" y="5661248"/>
            <a:ext cx="1442081" cy="1080000"/>
          </a:xfrm>
          <a:prstGeom prst="rect">
            <a:avLst/>
          </a:prstGeom>
        </p:spPr>
      </p:pic>
    </p:spTree>
    <p:extLst>
      <p:ext uri="{BB962C8B-B14F-4D97-AF65-F5344CB8AC3E}">
        <p14:creationId xmlns:p14="http://schemas.microsoft.com/office/powerpoint/2010/main" val="1214823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549844"/>
          </a:xfrm>
          <a:ln>
            <a:noFill/>
          </a:ln>
        </p:spPr>
        <p:txBody>
          <a:bodyPr>
            <a:noAutofit/>
          </a:bodyPr>
          <a:lstStyle>
            <a:lvl1pPr algn="l">
              <a:defRPr sz="3200" b="1">
                <a:solidFill>
                  <a:schemeClr val="tx1"/>
                </a:solidFill>
                <a:latin typeface="Verdana" pitchFamily="34" charset="0"/>
                <a:ea typeface="Verdana" pitchFamily="34" charset="0"/>
                <a:cs typeface="Verdana" pitchFamily="34" charset="0"/>
              </a:defRPr>
            </a:lvl1pPr>
          </a:lstStyle>
          <a:p>
            <a:r>
              <a:rPr lang="en-US" dirty="0"/>
              <a:t>Click to edit Master title style</a:t>
            </a:r>
            <a:endParaRPr lang="nl-BE" dirty="0"/>
          </a:p>
        </p:txBody>
      </p:sp>
      <p:sp>
        <p:nvSpPr>
          <p:cNvPr id="3" name="Content Placeholder 2"/>
          <p:cNvSpPr>
            <a:spLocks noGrp="1"/>
          </p:cNvSpPr>
          <p:nvPr>
            <p:ph idx="1"/>
          </p:nvPr>
        </p:nvSpPr>
        <p:spPr>
          <a:xfrm>
            <a:off x="251520" y="836712"/>
            <a:ext cx="8640960" cy="5040560"/>
          </a:xfrm>
        </p:spPr>
        <p:txBody>
          <a:bodyPr/>
          <a:lstStyle>
            <a:lvl1pPr>
              <a:buClr>
                <a:srgbClr val="C62C2A"/>
              </a:buClr>
              <a:buFont typeface="Wingdings" pitchFamily="2" charset="2"/>
              <a:buChar char="§"/>
              <a:defRPr sz="2800">
                <a:solidFill>
                  <a:srgbClr val="474746"/>
                </a:solidFill>
                <a:latin typeface="Verdana" pitchFamily="34" charset="0"/>
                <a:ea typeface="Verdana" pitchFamily="34" charset="0"/>
                <a:cs typeface="Verdana" pitchFamily="34" charset="0"/>
              </a:defRPr>
            </a:lvl1pPr>
            <a:lvl2pPr>
              <a:buFont typeface="Wingdings" pitchFamily="2" charset="2"/>
              <a:buChar char="§"/>
              <a:defRPr sz="2400">
                <a:solidFill>
                  <a:srgbClr val="474746"/>
                </a:solidFill>
                <a:latin typeface="Verdana" pitchFamily="34" charset="0"/>
                <a:ea typeface="Verdana" pitchFamily="34" charset="0"/>
                <a:cs typeface="Verdana" pitchFamily="34" charset="0"/>
              </a:defRPr>
            </a:lvl2pPr>
            <a:lvl3pPr>
              <a:buClr>
                <a:srgbClr val="C62C2A"/>
              </a:buClr>
              <a:buFont typeface="Wingdings" pitchFamily="2" charset="2"/>
              <a:buChar char="§"/>
              <a:defRPr sz="2000">
                <a:solidFill>
                  <a:srgbClr val="474746"/>
                </a:solidFill>
                <a:latin typeface="Verdana" pitchFamily="34" charset="0"/>
                <a:ea typeface="Verdana" pitchFamily="34" charset="0"/>
                <a:cs typeface="Verdana" pitchFamily="34" charset="0"/>
              </a:defRPr>
            </a:lvl3pPr>
            <a:lvl4pPr>
              <a:buFont typeface="Wingdings" pitchFamily="2" charset="2"/>
              <a:buChar char="§"/>
              <a:defRPr sz="1600">
                <a:solidFill>
                  <a:srgbClr val="474746"/>
                </a:solidFill>
                <a:latin typeface="Verdana" pitchFamily="34" charset="0"/>
                <a:ea typeface="Verdana" pitchFamily="34" charset="0"/>
                <a:cs typeface="Verdana" pitchFamily="34" charset="0"/>
              </a:defRPr>
            </a:lvl4pPr>
            <a:lvl5pPr>
              <a:buClr>
                <a:srgbClr val="C62C2A"/>
              </a:buClr>
              <a:buFont typeface="Wingdings" pitchFamily="2" charset="2"/>
              <a:buChar char="§"/>
              <a:defRPr sz="1600">
                <a:solidFill>
                  <a:srgbClr val="474746"/>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BE" dirty="0"/>
          </a:p>
        </p:txBody>
      </p:sp>
      <p:sp>
        <p:nvSpPr>
          <p:cNvPr id="16" name="Date Placeholder 3"/>
          <p:cNvSpPr>
            <a:spLocks noGrp="1"/>
          </p:cNvSpPr>
          <p:nvPr>
            <p:ph type="dt" sz="half" idx="10"/>
          </p:nvPr>
        </p:nvSpPr>
        <p:spPr>
          <a:xfrm>
            <a:off x="179512" y="6381328"/>
            <a:ext cx="2133600" cy="365125"/>
          </a:xfrm>
        </p:spPr>
        <p:txBody>
          <a:bodyPr/>
          <a:lstStyle>
            <a:lvl1pPr>
              <a:defRPr/>
            </a:lvl1pPr>
          </a:lstStyle>
          <a:p>
            <a:fld id="{6559652E-C199-334F-9320-471B095246A8}" type="datetime1">
              <a:rPr lang="nl-BE"/>
              <a:pPr/>
              <a:t>8/09/2021</a:t>
            </a:fld>
            <a:endParaRPr lang="nl-BE" dirty="0"/>
          </a:p>
        </p:txBody>
      </p:sp>
      <p:sp>
        <p:nvSpPr>
          <p:cNvPr id="17" name="Footer Placeholder 4"/>
          <p:cNvSpPr>
            <a:spLocks noGrp="1"/>
          </p:cNvSpPr>
          <p:nvPr>
            <p:ph type="ftr" sz="quarter" idx="11"/>
          </p:nvPr>
        </p:nvSpPr>
        <p:spPr>
          <a:xfrm>
            <a:off x="2411760" y="6381328"/>
            <a:ext cx="4464496" cy="365125"/>
          </a:xfrm>
        </p:spPr>
        <p:txBody>
          <a:bodyPr/>
          <a:lstStyle>
            <a:lvl1pPr>
              <a:defRPr/>
            </a:lvl1pPr>
          </a:lstStyle>
          <a:p>
            <a:pPr>
              <a:defRPr/>
            </a:pPr>
            <a:endParaRPr lang="nl-BE" dirty="0"/>
          </a:p>
        </p:txBody>
      </p:sp>
      <p:sp>
        <p:nvSpPr>
          <p:cNvPr id="18" name="Slide Number Placeholder 5"/>
          <p:cNvSpPr>
            <a:spLocks noGrp="1"/>
          </p:cNvSpPr>
          <p:nvPr>
            <p:ph type="sldNum" sz="quarter" idx="12"/>
          </p:nvPr>
        </p:nvSpPr>
        <p:spPr>
          <a:xfrm>
            <a:off x="6948265" y="6382917"/>
            <a:ext cx="504056" cy="358332"/>
          </a:xfrm>
        </p:spPr>
        <p:txBody>
          <a:bodyPr/>
          <a:lstStyle>
            <a:lvl1pPr>
              <a:defRPr/>
            </a:lvl1pPr>
          </a:lstStyle>
          <a:p>
            <a:fld id="{BBB2625E-E22D-324D-B6D3-F6234E5E9FE9}" type="slidenum">
              <a:rPr lang="nl-BE"/>
              <a:pPr/>
              <a:t>‹#›</a:t>
            </a:fld>
            <a:endParaRPr lang="nl-BE"/>
          </a:p>
        </p:txBody>
      </p:sp>
      <p:sp>
        <p:nvSpPr>
          <p:cNvPr id="12" name="Rectangle 11"/>
          <p:cNvSpPr/>
          <p:nvPr userDrawn="1"/>
        </p:nvSpPr>
        <p:spPr>
          <a:xfrm>
            <a:off x="251520" y="116632"/>
            <a:ext cx="8690400" cy="62820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506000" y="5661248"/>
            <a:ext cx="1442081" cy="1080000"/>
          </a:xfrm>
          <a:prstGeom prst="rect">
            <a:avLst/>
          </a:prstGeom>
        </p:spPr>
      </p:pic>
    </p:spTree>
    <p:extLst>
      <p:ext uri="{BB962C8B-B14F-4D97-AF65-F5344CB8AC3E}">
        <p14:creationId xmlns:p14="http://schemas.microsoft.com/office/powerpoint/2010/main" val="1476644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Rechthoek 7"/>
          <p:cNvSpPr/>
          <p:nvPr userDrawn="1"/>
        </p:nvSpPr>
        <p:spPr>
          <a:xfrm>
            <a:off x="0" y="0"/>
            <a:ext cx="9144000" cy="6858000"/>
          </a:xfrm>
          <a:prstGeom prst="rect">
            <a:avLst/>
          </a:prstGeom>
          <a:solidFill>
            <a:srgbClr val="C62C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Title 1"/>
          <p:cNvSpPr>
            <a:spLocks noGrp="1"/>
          </p:cNvSpPr>
          <p:nvPr>
            <p:ph type="ctrTitle" hasCustomPrompt="1"/>
          </p:nvPr>
        </p:nvSpPr>
        <p:spPr>
          <a:xfrm>
            <a:off x="755576" y="836712"/>
            <a:ext cx="6984776" cy="630982"/>
          </a:xfrm>
        </p:spPr>
        <p:txBody>
          <a:bodyPr>
            <a:normAutofit/>
          </a:bodyPr>
          <a:lstStyle>
            <a:lvl1pPr algn="l">
              <a:defRPr sz="3200" b="1">
                <a:solidFill>
                  <a:schemeClr val="bg1"/>
                </a:solidFill>
                <a:latin typeface="Verdana" pitchFamily="34" charset="0"/>
                <a:ea typeface="Verdana" pitchFamily="34" charset="0"/>
                <a:cs typeface="Verdana" pitchFamily="34" charset="0"/>
              </a:defRPr>
            </a:lvl1pPr>
          </a:lstStyle>
          <a:p>
            <a:r>
              <a:rPr lang="en-US" dirty="0"/>
              <a:t>Title section header</a:t>
            </a:r>
            <a:endParaRPr lang="nl-BE" dirty="0"/>
          </a:p>
        </p:txBody>
      </p:sp>
      <p:sp>
        <p:nvSpPr>
          <p:cNvPr id="11" name="Subtitle 2"/>
          <p:cNvSpPr>
            <a:spLocks noGrp="1"/>
          </p:cNvSpPr>
          <p:nvPr>
            <p:ph type="subTitle" idx="1" hasCustomPrompt="1"/>
          </p:nvPr>
        </p:nvSpPr>
        <p:spPr>
          <a:xfrm>
            <a:off x="755576" y="1484738"/>
            <a:ext cx="6984776" cy="432048"/>
          </a:xfrm>
        </p:spPr>
        <p:txBody>
          <a:bodyPr>
            <a:normAutofit/>
          </a:bodyPr>
          <a:lstStyle>
            <a:lvl1pPr marL="0" indent="0" algn="l">
              <a:buNone/>
              <a:defRPr sz="2000">
                <a:solidFill>
                  <a:schemeClr val="bg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section header</a:t>
            </a:r>
            <a:endParaRPr lang="nl-BE" dirty="0"/>
          </a:p>
        </p:txBody>
      </p:sp>
      <p:sp>
        <p:nvSpPr>
          <p:cNvPr id="15" name="Rectangle 14"/>
          <p:cNvSpPr/>
          <p:nvPr userDrawn="1"/>
        </p:nvSpPr>
        <p:spPr>
          <a:xfrm>
            <a:off x="251520" y="116632"/>
            <a:ext cx="8690400" cy="6282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506000" y="5661248"/>
            <a:ext cx="1442081" cy="1080000"/>
          </a:xfrm>
          <a:prstGeom prst="rect">
            <a:avLst/>
          </a:prstGeom>
        </p:spPr>
      </p:pic>
    </p:spTree>
    <p:extLst>
      <p:ext uri="{BB962C8B-B14F-4D97-AF65-F5344CB8AC3E}">
        <p14:creationId xmlns:p14="http://schemas.microsoft.com/office/powerpoint/2010/main" val="3863296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nl-BE"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0C988CC6-97EB-4A45-9195-47EF7C52919D}" type="datetime1">
              <a:rPr lang="nl-BE"/>
              <a:pPr/>
              <a:t>8/09/2021</a:t>
            </a:fld>
            <a:endParaRPr lang="nl-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nl-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0476D89C-E8B9-AE4E-B6DF-5DF853DAFA02}" type="slidenum">
              <a:rPr lang="nl-BE"/>
              <a:pPr/>
              <a:t>‹#›</a:t>
            </a:fld>
            <a:endParaRPr lang="nl-BE"/>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9977" y="404664"/>
            <a:ext cx="8124725" cy="1569660"/>
          </a:xfrm>
          <a:prstGeom prst="rect">
            <a:avLst/>
          </a:prstGeom>
          <a:noFill/>
          <a:ln>
            <a:solidFill>
              <a:schemeClr val="tx1"/>
            </a:solidFill>
          </a:ln>
        </p:spPr>
        <p:txBody>
          <a:bodyPr wrap="none" rtlCol="0">
            <a:spAutoFit/>
          </a:bodyPr>
          <a:lstStyle/>
          <a:p>
            <a:r>
              <a:rPr lang="en-US" sz="3200" dirty="0">
                <a:latin typeface="+mj-lt"/>
              </a:rPr>
              <a:t>An in-depth interview study to explore opinions</a:t>
            </a:r>
          </a:p>
          <a:p>
            <a:r>
              <a:rPr lang="en-US" sz="3200" dirty="0">
                <a:latin typeface="+mj-lt"/>
              </a:rPr>
              <a:t> of traffic police personnel regarding the road</a:t>
            </a:r>
          </a:p>
          <a:p>
            <a:r>
              <a:rPr lang="en-US" sz="3200" dirty="0">
                <a:latin typeface="+mj-lt"/>
              </a:rPr>
              <a:t> safety among young riders in Manipal, India </a:t>
            </a:r>
            <a:endParaRPr lang="en-IN" sz="3200" dirty="0">
              <a:latin typeface="+mj-lt"/>
            </a:endParaRPr>
          </a:p>
        </p:txBody>
      </p:sp>
      <p:sp>
        <p:nvSpPr>
          <p:cNvPr id="8" name="TextBox 7"/>
          <p:cNvSpPr txBox="1"/>
          <p:nvPr/>
        </p:nvSpPr>
        <p:spPr>
          <a:xfrm>
            <a:off x="324337" y="2348880"/>
            <a:ext cx="8492261" cy="3538276"/>
          </a:xfrm>
          <a:prstGeom prst="rect">
            <a:avLst/>
          </a:prstGeom>
          <a:noFill/>
          <a:ln>
            <a:solidFill>
              <a:schemeClr val="tx1"/>
            </a:solidFill>
          </a:ln>
        </p:spPr>
        <p:txBody>
          <a:bodyPr wrap="none" rtlCol="0">
            <a:spAutoFit/>
          </a:bodyPr>
          <a:lstStyle/>
          <a:p>
            <a:pPr lvl="0"/>
            <a:r>
              <a:rPr lang="en-US" b="1" i="1" dirty="0">
                <a:solidFill>
                  <a:prstClr val="black"/>
                </a:solidFill>
                <a:latin typeface="Calibri"/>
              </a:rPr>
              <a:t>Presented by</a:t>
            </a:r>
            <a:r>
              <a:rPr lang="en-US" dirty="0">
                <a:solidFill>
                  <a:prstClr val="black"/>
                </a:solidFill>
                <a:latin typeface="Calibri"/>
              </a:rPr>
              <a:t>-Kumar Sumit (PhD Candidate)</a:t>
            </a:r>
          </a:p>
          <a:p>
            <a:pPr lvl="0"/>
            <a:r>
              <a:rPr lang="en-US" dirty="0">
                <a:solidFill>
                  <a:prstClr val="black"/>
                </a:solidFill>
                <a:latin typeface="Calibri"/>
              </a:rPr>
              <a:t>UHasselt, Belgium and Maastricht University, the Netherlands </a:t>
            </a:r>
          </a:p>
          <a:p>
            <a:pPr lvl="0"/>
            <a:endParaRPr lang="en-US" dirty="0">
              <a:solidFill>
                <a:prstClr val="black"/>
              </a:solidFill>
              <a:latin typeface="Calibri"/>
            </a:endParaRPr>
          </a:p>
          <a:p>
            <a:pPr lvl="0"/>
            <a:r>
              <a:rPr lang="en-US" i="1" dirty="0">
                <a:solidFill>
                  <a:prstClr val="black"/>
                </a:solidFill>
                <a:latin typeface="Calibri"/>
              </a:rPr>
              <a:t>Authors;</a:t>
            </a:r>
          </a:p>
          <a:p>
            <a:pPr>
              <a:lnSpc>
                <a:spcPct val="107000"/>
              </a:lnSpc>
              <a:spcAft>
                <a:spcPts val="800"/>
              </a:spcAft>
            </a:pPr>
            <a:r>
              <a:rPr lang="en-US" dirty="0">
                <a:solidFill>
                  <a:prstClr val="black"/>
                </a:solidFill>
                <a:latin typeface="Calibri"/>
              </a:rPr>
              <a:t>Kumar Sumit</a:t>
            </a:r>
            <a:r>
              <a:rPr lang="en-US" sz="1800" baseline="30000" dirty="0">
                <a:effectLst/>
                <a:latin typeface="Calibri" panose="020F0502020204030204" pitchFamily="34" charset="0"/>
                <a:ea typeface="Calibri" panose="020F0502020204030204" pitchFamily="34" charset="0"/>
                <a:cs typeface="Times New Roman" panose="02020603050405020304" pitchFamily="18" charset="0"/>
              </a:rPr>
              <a:t>1,2</a:t>
            </a:r>
            <a:r>
              <a:rPr lang="en-US" dirty="0">
                <a:solidFill>
                  <a:prstClr val="black"/>
                </a:solidFill>
                <a:latin typeface="Calibri"/>
              </a:rPr>
              <a:t>*, </a:t>
            </a:r>
            <a:r>
              <a:rPr lang="en-US" dirty="0" err="1">
                <a:solidFill>
                  <a:prstClr val="black"/>
                </a:solidFill>
                <a:latin typeface="Calibri"/>
              </a:rPr>
              <a:t>Veerle</a:t>
            </a:r>
            <a:r>
              <a:rPr lang="en-US" dirty="0">
                <a:solidFill>
                  <a:prstClr val="black"/>
                </a:solidFill>
                <a:latin typeface="Calibri"/>
              </a:rPr>
              <a:t> Ross</a:t>
            </a:r>
            <a:r>
              <a:rPr kumimoji="0" lang="en-US" sz="180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a:t>
            </a:r>
            <a:r>
              <a:rPr lang="en-US" dirty="0">
                <a:solidFill>
                  <a:prstClr val="black"/>
                </a:solidFill>
                <a:latin typeface="Calibri"/>
              </a:rPr>
              <a:t>, Kris </a:t>
            </a:r>
            <a:r>
              <a:rPr lang="en-US" dirty="0" err="1">
                <a:solidFill>
                  <a:prstClr val="black"/>
                </a:solidFill>
                <a:latin typeface="Calibri"/>
              </a:rPr>
              <a:t>Brijs</a:t>
            </a:r>
            <a:r>
              <a:rPr kumimoji="0" lang="en-US" sz="180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a:t>
            </a:r>
            <a:r>
              <a:rPr lang="en-US" dirty="0">
                <a:solidFill>
                  <a:prstClr val="black"/>
                </a:solidFill>
                <a:latin typeface="Calibri"/>
              </a:rPr>
              <a:t>, Geert Wets</a:t>
            </a:r>
            <a:r>
              <a:rPr kumimoji="0" lang="en-US" sz="180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1</a:t>
            </a:r>
            <a:r>
              <a:rPr lang="en-US" dirty="0">
                <a:solidFill>
                  <a:prstClr val="black"/>
                </a:solidFill>
                <a:latin typeface="Calibri"/>
              </a:rPr>
              <a:t>, Robert A.C. Ruiter</a:t>
            </a:r>
            <a:r>
              <a:rPr kumimoji="0" lang="en-US" sz="180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2</a:t>
            </a:r>
            <a:endParaRPr lang="en-US" dirty="0">
              <a:solidFill>
                <a:prstClr val="black"/>
              </a:solidFill>
              <a:latin typeface="Calibri"/>
            </a:endParaRPr>
          </a:p>
          <a:p>
            <a:pPr lvl="0"/>
            <a:endParaRPr lang="en-US" dirty="0">
              <a:solidFill>
                <a:prstClr val="black"/>
              </a:solidFill>
              <a:latin typeface="Calibri"/>
            </a:endParaRPr>
          </a:p>
          <a:p>
            <a:pPr lvl="0"/>
            <a:r>
              <a:rPr lang="en-US" dirty="0">
                <a:solidFill>
                  <a:prstClr val="black"/>
                </a:solidFill>
                <a:latin typeface="Calibri"/>
              </a:rPr>
              <a:t>1-UHasselt, School of Transportation Sciences, Agoralaan, 3590 Diepenbeek, Belgium</a:t>
            </a:r>
          </a:p>
          <a:p>
            <a:pPr lvl="0"/>
            <a:r>
              <a:rPr lang="en-US" dirty="0">
                <a:solidFill>
                  <a:prstClr val="black"/>
                </a:solidFill>
                <a:latin typeface="Calibri"/>
              </a:rPr>
              <a:t>2-Maastricht University, Department of Work &amp; Social Psychology, Maastricht University, </a:t>
            </a:r>
          </a:p>
          <a:p>
            <a:pPr lvl="0"/>
            <a:r>
              <a:rPr lang="en-US" dirty="0">
                <a:solidFill>
                  <a:prstClr val="black"/>
                </a:solidFill>
                <a:latin typeface="Calibri"/>
              </a:rPr>
              <a:t>6200 MD, Maastricht, the Netherlands</a:t>
            </a:r>
          </a:p>
          <a:p>
            <a:pPr lvl="0"/>
            <a:endParaRPr lang="en-US" dirty="0">
              <a:solidFill>
                <a:prstClr val="black"/>
              </a:solidFill>
              <a:latin typeface="Calibri"/>
            </a:endParaRPr>
          </a:p>
          <a:p>
            <a:pPr lvl="0"/>
            <a:endParaRPr lang="en-US" dirty="0">
              <a:solidFill>
                <a:prstClr val="black"/>
              </a:solidFill>
              <a:latin typeface="Calibri"/>
            </a:endParaRPr>
          </a:p>
          <a:p>
            <a:pPr marL="285750" lvl="0" indent="-285750">
              <a:buFont typeface="Arial" panose="020B0604020202020204" pitchFamily="34" charset="0"/>
              <a:buChar char="•"/>
            </a:pPr>
            <a:endParaRPr lang="en-US" dirty="0">
              <a:solidFill>
                <a:prstClr val="black"/>
              </a:solidFill>
              <a:latin typeface="Calibri"/>
            </a:endParaRPr>
          </a:p>
        </p:txBody>
      </p:sp>
    </p:spTree>
    <p:extLst>
      <p:ext uri="{BB962C8B-B14F-4D97-AF65-F5344CB8AC3E}">
        <p14:creationId xmlns:p14="http://schemas.microsoft.com/office/powerpoint/2010/main" val="2132256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latin typeface="+mn-lt"/>
              </a:rPr>
              <a:t>Conclusion </a:t>
            </a:r>
            <a:endParaRPr lang="en-IN" i="1" dirty="0">
              <a:latin typeface="+mn-lt"/>
            </a:endParaRPr>
          </a:p>
        </p:txBody>
      </p:sp>
      <p:sp>
        <p:nvSpPr>
          <p:cNvPr id="3" name="Content Placeholder 2"/>
          <p:cNvSpPr>
            <a:spLocks noGrp="1"/>
          </p:cNvSpPr>
          <p:nvPr>
            <p:ph idx="1"/>
          </p:nvPr>
        </p:nvSpPr>
        <p:spPr/>
        <p:txBody>
          <a:bodyPr/>
          <a:lstStyle/>
          <a:p>
            <a:pPr lvl="0"/>
            <a:r>
              <a:rPr lang="en-US" sz="2400" dirty="0">
                <a:latin typeface="+mn-lt"/>
              </a:rPr>
              <a:t>The perspective of the traffic police personnel is important as they have a unique position to judge and evaluate the riding </a:t>
            </a:r>
            <a:r>
              <a:rPr lang="en-US" sz="2400" dirty="0" err="1">
                <a:latin typeface="+mn-lt"/>
              </a:rPr>
              <a:t>behaviours</a:t>
            </a:r>
            <a:r>
              <a:rPr lang="en-US" sz="2400" dirty="0">
                <a:latin typeface="+mn-lt"/>
              </a:rPr>
              <a:t> and the efficiency of the existing interventions.</a:t>
            </a:r>
          </a:p>
          <a:p>
            <a:pPr lvl="0"/>
            <a:endParaRPr lang="en-IN" sz="2400" dirty="0">
              <a:latin typeface="+mn-lt"/>
            </a:endParaRPr>
          </a:p>
          <a:p>
            <a:r>
              <a:rPr lang="en-US" sz="2400" dirty="0">
                <a:latin typeface="+mn-lt"/>
              </a:rPr>
              <a:t>The current study contributes to the existing literature and knowledge regarding the perception of traffic police personnel's perception of road safety among young riders. </a:t>
            </a:r>
          </a:p>
          <a:p>
            <a:endParaRPr lang="en-US" sz="2400" dirty="0">
              <a:latin typeface="+mn-lt"/>
            </a:endParaRPr>
          </a:p>
          <a:p>
            <a:r>
              <a:rPr lang="en-US" sz="2400" dirty="0">
                <a:latin typeface="+mn-lt"/>
              </a:rPr>
              <a:t>The study findings highlight the importance of traffic police personnel's views in understanding the various determinants for road crashes observed among young riders.</a:t>
            </a:r>
            <a:endParaRPr lang="en-IN" sz="2400" dirty="0">
              <a:latin typeface="+mn-lt"/>
            </a:endParaRPr>
          </a:p>
        </p:txBody>
      </p:sp>
    </p:spTree>
    <p:extLst>
      <p:ext uri="{BB962C8B-B14F-4D97-AF65-F5344CB8AC3E}">
        <p14:creationId xmlns:p14="http://schemas.microsoft.com/office/powerpoint/2010/main" val="2598872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latin typeface="+mn-lt"/>
              </a:rPr>
              <a:t>References </a:t>
            </a:r>
            <a:endParaRPr lang="en-IN" i="1" dirty="0">
              <a:latin typeface="+mn-lt"/>
            </a:endParaRPr>
          </a:p>
        </p:txBody>
      </p:sp>
      <p:sp>
        <p:nvSpPr>
          <p:cNvPr id="3" name="Content Placeholder 2"/>
          <p:cNvSpPr>
            <a:spLocks noGrp="1"/>
          </p:cNvSpPr>
          <p:nvPr>
            <p:ph idx="1"/>
          </p:nvPr>
        </p:nvSpPr>
        <p:spPr/>
        <p:txBody>
          <a:bodyPr/>
          <a:lstStyle/>
          <a:p>
            <a:r>
              <a:rPr lang="en-US" sz="1300" dirty="0">
                <a:latin typeface="+mn-lt"/>
              </a:rPr>
              <a:t>GLOBAL STATUS REPORT ON ROAD SAFETY (WHO) (2018): Annual report.</a:t>
            </a:r>
          </a:p>
          <a:p>
            <a:r>
              <a:rPr lang="en-US" sz="1300" dirty="0">
                <a:latin typeface="+mn-lt"/>
              </a:rPr>
              <a:t>Ministry of Road Transport and Highways (</a:t>
            </a:r>
            <a:r>
              <a:rPr lang="en-US" sz="1300" dirty="0" err="1">
                <a:latin typeface="+mn-lt"/>
              </a:rPr>
              <a:t>MoRTH</a:t>
            </a:r>
            <a:r>
              <a:rPr lang="en-US" sz="1300" dirty="0">
                <a:latin typeface="+mn-lt"/>
              </a:rPr>
              <a:t>) (2019). India: Annual report. </a:t>
            </a:r>
          </a:p>
          <a:p>
            <a:r>
              <a:rPr lang="en-US" sz="1300" dirty="0" err="1">
                <a:latin typeface="+mn-lt"/>
              </a:rPr>
              <a:t>Gössling</a:t>
            </a:r>
            <a:r>
              <a:rPr lang="en-US" sz="1300" dirty="0">
                <a:latin typeface="+mn-lt"/>
              </a:rPr>
              <a:t>, S. (2017). Police perspectives on road safety and transport politics in Germany. Sustainability (Switzerland), 9(10), 1–16. https://doi.org/10.3390/su9101771Ruikar, M. (2013). National statistics of road traffic accidents in India. Journal of Orthopedics, Traumatology and Rehabilitation.</a:t>
            </a:r>
          </a:p>
          <a:p>
            <a:r>
              <a:rPr lang="en-US" sz="1300" dirty="0">
                <a:latin typeface="+mn-lt"/>
              </a:rPr>
              <a:t>Pal, R., Ghosh, A., Kumar, R., </a:t>
            </a:r>
            <a:r>
              <a:rPr lang="en-US" sz="1300" dirty="0" err="1">
                <a:latin typeface="+mn-lt"/>
              </a:rPr>
              <a:t>Galwankar</a:t>
            </a:r>
            <a:r>
              <a:rPr lang="en-US" sz="1300" dirty="0">
                <a:latin typeface="+mn-lt"/>
              </a:rPr>
              <a:t>, S., Paul, S., Pal, S., Sinha, D., </a:t>
            </a:r>
            <a:r>
              <a:rPr lang="en-US" sz="1300" dirty="0" err="1">
                <a:latin typeface="+mn-lt"/>
              </a:rPr>
              <a:t>Jaiswal</a:t>
            </a:r>
            <a:r>
              <a:rPr lang="en-US" sz="1300" dirty="0">
                <a:latin typeface="+mn-lt"/>
              </a:rPr>
              <a:t>, A., </a:t>
            </a:r>
            <a:r>
              <a:rPr lang="en-US" sz="1300" dirty="0" err="1">
                <a:latin typeface="+mn-lt"/>
              </a:rPr>
              <a:t>Moscote</a:t>
            </a:r>
            <a:r>
              <a:rPr lang="en-US" sz="1300" dirty="0">
                <a:latin typeface="+mn-lt"/>
              </a:rPr>
              <a:t>-Salazar, L., &amp; Agrawal, A. (2019). Public health crisis of road traffic accidents in India: Risk factor assessment and recommendations on prevention on the behalf of the Academy of Family Physicians of India. Journal of Family Medicine and Primary Care, 8(3), 775.</a:t>
            </a:r>
            <a:endParaRPr lang="en-IN" sz="1300" dirty="0">
              <a:latin typeface="+mn-lt"/>
            </a:endParaRPr>
          </a:p>
          <a:p>
            <a:r>
              <a:rPr lang="en-IN" sz="1300" dirty="0">
                <a:latin typeface="+mn-lt"/>
              </a:rPr>
              <a:t>Gururaj, Gopalkrishna, </a:t>
            </a:r>
            <a:r>
              <a:rPr lang="en-IN" sz="1300" dirty="0" err="1">
                <a:latin typeface="+mn-lt"/>
              </a:rPr>
              <a:t>Uthkarsh</a:t>
            </a:r>
            <a:r>
              <a:rPr lang="en-IN" sz="1300" dirty="0">
                <a:latin typeface="+mn-lt"/>
              </a:rPr>
              <a:t>, P. S., Rao, G. N., Jayaram, A. N., &amp; </a:t>
            </a:r>
            <a:r>
              <a:rPr lang="en-IN" sz="1300" dirty="0" err="1">
                <a:latin typeface="+mn-lt"/>
              </a:rPr>
              <a:t>Panduranganath</a:t>
            </a:r>
            <a:r>
              <a:rPr lang="en-IN" sz="1300" dirty="0">
                <a:latin typeface="+mn-lt"/>
              </a:rPr>
              <a:t>, V. (2016). Burden, pattern, and outcomes of road traffic injuries in a rural district of India. International Journal of Injury Control and Safety Promotion, 23(1), 64–71. https://doi.org/10.1080/17457300.2014.945465</a:t>
            </a:r>
          </a:p>
          <a:p>
            <a:r>
              <a:rPr lang="en-IN" sz="1300" dirty="0">
                <a:latin typeface="+mn-lt"/>
              </a:rPr>
              <a:t>Hassan, T., </a:t>
            </a:r>
            <a:r>
              <a:rPr lang="en-IN" sz="1300" dirty="0" err="1">
                <a:latin typeface="+mn-lt"/>
              </a:rPr>
              <a:t>Vinodkumar</a:t>
            </a:r>
            <a:r>
              <a:rPr lang="en-IN" sz="1300" dirty="0">
                <a:latin typeface="+mn-lt"/>
              </a:rPr>
              <a:t>, M. N., &amp; Vinod, N. (2017). Influence of demographics on risky driving behaviour among powered two wheeler riders in Kerala, India. Transportation Research Part F: Traffic Psychology and Behaviour. https://doi.org/10.1016/j.trf.2016.11.008</a:t>
            </a:r>
          </a:p>
          <a:p>
            <a:r>
              <a:rPr lang="en-IN" sz="1300" dirty="0" err="1">
                <a:latin typeface="+mn-lt"/>
              </a:rPr>
              <a:t>Huth</a:t>
            </a:r>
            <a:r>
              <a:rPr lang="en-IN" sz="1300" dirty="0">
                <a:latin typeface="+mn-lt"/>
              </a:rPr>
              <a:t>, V., </a:t>
            </a:r>
            <a:r>
              <a:rPr lang="en-IN" sz="1300" dirty="0" err="1">
                <a:latin typeface="+mn-lt"/>
              </a:rPr>
              <a:t>Füssl</a:t>
            </a:r>
            <a:r>
              <a:rPr lang="en-IN" sz="1300" dirty="0">
                <a:latin typeface="+mn-lt"/>
              </a:rPr>
              <a:t>, E., &amp; Risser, R. (2014). Motorcycle riders' perceptions, attitudes, and strategies: Findings from a focus group study. Transportation Research Part F: Traffic Psychology and Behaviour. https://doi.org/10.1016/j.trf.2014.05.004</a:t>
            </a:r>
          </a:p>
          <a:p>
            <a:r>
              <a:rPr lang="en-IN" sz="1300" dirty="0" err="1">
                <a:latin typeface="+mn-lt"/>
              </a:rPr>
              <a:t>Ivers</a:t>
            </a:r>
            <a:r>
              <a:rPr lang="en-IN" sz="1300" dirty="0">
                <a:latin typeface="+mn-lt"/>
              </a:rPr>
              <a:t>, R., </a:t>
            </a:r>
            <a:r>
              <a:rPr lang="en-IN" sz="1300" dirty="0" err="1">
                <a:latin typeface="+mn-lt"/>
              </a:rPr>
              <a:t>Senserrick</a:t>
            </a:r>
            <a:r>
              <a:rPr lang="en-IN" sz="1300" dirty="0">
                <a:latin typeface="+mn-lt"/>
              </a:rPr>
              <a:t>, T., </a:t>
            </a:r>
            <a:r>
              <a:rPr lang="en-IN" sz="1300" dirty="0" err="1">
                <a:latin typeface="+mn-lt"/>
              </a:rPr>
              <a:t>Boufous</a:t>
            </a:r>
            <a:r>
              <a:rPr lang="en-IN" sz="1300" dirty="0">
                <a:latin typeface="+mn-lt"/>
              </a:rPr>
              <a:t>, S., Stevenson, M., Chen, H. Y., Woodward, M., &amp; Norton, R. (2009). Novice drivers’ risky driving </a:t>
            </a:r>
            <a:r>
              <a:rPr lang="en-IN" sz="1300" dirty="0" err="1">
                <a:latin typeface="+mn-lt"/>
              </a:rPr>
              <a:t>behavior</a:t>
            </a:r>
            <a:r>
              <a:rPr lang="en-IN" sz="1300" dirty="0">
                <a:latin typeface="+mn-lt"/>
              </a:rPr>
              <a:t>, risk perception, and crash risk: Findings from the DRIVE study. American Journal of Public Health. https://doi.org/10.2105/AJPH.2008.150367</a:t>
            </a:r>
          </a:p>
          <a:p>
            <a:r>
              <a:rPr lang="en-IN" sz="1300" dirty="0" err="1">
                <a:latin typeface="+mn-lt"/>
              </a:rPr>
              <a:t>Jagnoor</a:t>
            </a:r>
            <a:r>
              <a:rPr lang="en-IN" sz="1300" dirty="0">
                <a:latin typeface="+mn-lt"/>
              </a:rPr>
              <a:t>, J., Sharma, P., Parveen, S., Cox, K. L., &amp; </a:t>
            </a:r>
            <a:r>
              <a:rPr lang="en-IN" sz="1300" dirty="0" err="1">
                <a:latin typeface="+mn-lt"/>
              </a:rPr>
              <a:t>Kallakuri</a:t>
            </a:r>
            <a:r>
              <a:rPr lang="en-IN" sz="1300" dirty="0">
                <a:latin typeface="+mn-lt"/>
              </a:rPr>
              <a:t>, S. (2020). Knowledge is not enough: barriers and facilitators for reducing road traffic injuries amongst Indian adolescents, a qualitative study. International Journal of Adolescence and Youth, 25(1), 787–799. https://doi.org/10.1080/02673843.2020.1746675</a:t>
            </a:r>
          </a:p>
          <a:p>
            <a:r>
              <a:rPr lang="en-IN" sz="1300" dirty="0" err="1">
                <a:latin typeface="+mn-lt"/>
              </a:rPr>
              <a:t>Jafarpour</a:t>
            </a:r>
            <a:r>
              <a:rPr lang="en-IN" sz="1300" dirty="0">
                <a:latin typeface="+mn-lt"/>
              </a:rPr>
              <a:t>, S., &amp; Rahimi-</a:t>
            </a:r>
            <a:r>
              <a:rPr lang="en-IN" sz="1300" dirty="0" err="1">
                <a:latin typeface="+mn-lt"/>
              </a:rPr>
              <a:t>Movaghar</a:t>
            </a:r>
            <a:r>
              <a:rPr lang="en-IN" sz="1300" dirty="0">
                <a:latin typeface="+mn-lt"/>
              </a:rPr>
              <a:t>, V. (n.d.). Determinants of risky driving </a:t>
            </a:r>
            <a:r>
              <a:rPr lang="en-IN" sz="1300" dirty="0" err="1">
                <a:latin typeface="+mn-lt"/>
              </a:rPr>
              <a:t>behavior</a:t>
            </a:r>
            <a:r>
              <a:rPr lang="en-IN" sz="1300" dirty="0">
                <a:latin typeface="+mn-lt"/>
              </a:rPr>
              <a:t>: a narrative review. Medical Journal of the Islamic Republic of Iran (MJIRI). Retrieved from http://mjiri.iums.ac.ir</a:t>
            </a:r>
          </a:p>
          <a:p>
            <a:endParaRPr lang="en-IN" sz="1200" dirty="0"/>
          </a:p>
        </p:txBody>
      </p:sp>
    </p:spTree>
    <p:extLst>
      <p:ext uri="{BB962C8B-B14F-4D97-AF65-F5344CB8AC3E}">
        <p14:creationId xmlns:p14="http://schemas.microsoft.com/office/powerpoint/2010/main" val="3639604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31651" y="2852936"/>
            <a:ext cx="2080698" cy="707886"/>
          </a:xfrm>
          <a:prstGeom prst="rect">
            <a:avLst/>
          </a:prstGeom>
          <a:noFill/>
        </p:spPr>
        <p:txBody>
          <a:bodyPr wrap="none" rtlCol="0">
            <a:spAutoFit/>
          </a:bodyPr>
          <a:lstStyle/>
          <a:p>
            <a:r>
              <a:rPr lang="en-US" sz="4000" dirty="0">
                <a:solidFill>
                  <a:schemeClr val="bg1"/>
                </a:solidFill>
                <a:latin typeface="Brush Script MT" panose="03060802040406070304" pitchFamily="66" charset="0"/>
              </a:rPr>
              <a:t>Thank you </a:t>
            </a:r>
            <a:endParaRPr lang="en-IN" sz="4000" dirty="0">
              <a:solidFill>
                <a:schemeClr val="bg1"/>
              </a:solidFill>
              <a:latin typeface="Brush Script MT" panose="03060802040406070304" pitchFamily="66" charset="0"/>
            </a:endParaRPr>
          </a:p>
        </p:txBody>
      </p:sp>
    </p:spTree>
    <p:extLst>
      <p:ext uri="{BB962C8B-B14F-4D97-AF65-F5344CB8AC3E}">
        <p14:creationId xmlns:p14="http://schemas.microsoft.com/office/powerpoint/2010/main" val="3938676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i="1" dirty="0">
                <a:latin typeface="+mj-lt"/>
              </a:rPr>
              <a:t>Introduction </a:t>
            </a:r>
          </a:p>
        </p:txBody>
      </p:sp>
      <p:sp>
        <p:nvSpPr>
          <p:cNvPr id="5" name="Tijdelijke aanduiding voor inhoud 4"/>
          <p:cNvSpPr>
            <a:spLocks noGrp="1"/>
          </p:cNvSpPr>
          <p:nvPr>
            <p:ph idx="1"/>
          </p:nvPr>
        </p:nvSpPr>
        <p:spPr>
          <a:xfrm>
            <a:off x="251520" y="548680"/>
            <a:ext cx="8640960" cy="5328592"/>
          </a:xfrm>
        </p:spPr>
        <p:txBody>
          <a:bodyPr/>
          <a:lstStyle/>
          <a:p>
            <a:endParaRPr lang="en-US" sz="2400" dirty="0">
              <a:latin typeface="+mn-lt"/>
            </a:endParaRPr>
          </a:p>
          <a:p>
            <a:r>
              <a:rPr lang="en-US" sz="2400" dirty="0">
                <a:latin typeface="+mn-lt"/>
              </a:rPr>
              <a:t>Road traffic injuries (RTIs) have become a critical public health issue in many low- and middle-income countries (LMICs) [1]. </a:t>
            </a:r>
          </a:p>
          <a:p>
            <a:endParaRPr lang="en-US" sz="2400" dirty="0">
              <a:latin typeface="+mn-lt"/>
            </a:endParaRPr>
          </a:p>
          <a:p>
            <a:r>
              <a:rPr lang="en-US" sz="2400" dirty="0">
                <a:latin typeface="+mn-lt"/>
              </a:rPr>
              <a:t>Every year more than 1.35 million people lose their life due to road crashes, making it one of the leading causes of death worldwide [1]. </a:t>
            </a:r>
          </a:p>
          <a:p>
            <a:endParaRPr lang="en-US" sz="2400" dirty="0">
              <a:latin typeface="+mn-lt"/>
            </a:endParaRPr>
          </a:p>
          <a:p>
            <a:r>
              <a:rPr lang="en-US" sz="2400" dirty="0">
                <a:latin typeface="+mn-lt"/>
              </a:rPr>
              <a:t>Globally, India accounts for the second-largest number of fatal road traffic crashes. </a:t>
            </a:r>
          </a:p>
          <a:p>
            <a:endParaRPr lang="en-US" sz="2400" dirty="0">
              <a:latin typeface="+mn-lt"/>
            </a:endParaRPr>
          </a:p>
          <a:p>
            <a:r>
              <a:rPr lang="en-US" sz="2400" dirty="0">
                <a:latin typeface="+mn-lt"/>
              </a:rPr>
              <a:t>Riders in the age range of 18-25 years contribute to 41.4% of India's total road crash victims [2]. </a:t>
            </a:r>
          </a:p>
          <a:p>
            <a:endParaRPr lang="en-US" sz="2400" dirty="0">
              <a:latin typeface="+mn-lt"/>
            </a:endParaRPr>
          </a:p>
          <a:p>
            <a:endParaRPr lang="en-US" sz="2400" dirty="0">
              <a:latin typeface="+mn-lt"/>
            </a:endParaRPr>
          </a:p>
          <a:p>
            <a:endParaRPr lang="nl-NL" sz="2400" dirty="0">
              <a:latin typeface="+mn-lt"/>
            </a:endParaRPr>
          </a:p>
        </p:txBody>
      </p:sp>
    </p:spTree>
    <p:extLst>
      <p:ext uri="{BB962C8B-B14F-4D97-AF65-F5344CB8AC3E}">
        <p14:creationId xmlns:p14="http://schemas.microsoft.com/office/powerpoint/2010/main" val="988818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latin typeface="+mn-lt"/>
              </a:rPr>
              <a:t>Rationale &amp; Aim of the study </a:t>
            </a:r>
            <a:endParaRPr lang="en-IN" i="1" dirty="0">
              <a:latin typeface="+mn-lt"/>
            </a:endParaRPr>
          </a:p>
        </p:txBody>
      </p:sp>
      <p:sp>
        <p:nvSpPr>
          <p:cNvPr id="3" name="Content Placeholder 2"/>
          <p:cNvSpPr>
            <a:spLocks noGrp="1"/>
          </p:cNvSpPr>
          <p:nvPr>
            <p:ph idx="1"/>
          </p:nvPr>
        </p:nvSpPr>
        <p:spPr/>
        <p:txBody>
          <a:bodyPr/>
          <a:lstStyle/>
          <a:p>
            <a:r>
              <a:rPr lang="en-US" sz="2400" dirty="0">
                <a:latin typeface="+mn-lt"/>
              </a:rPr>
              <a:t>The perspective of the traffic police personnel is undoubtedly relevant as they have a unique position to judge and evaluate the riding </a:t>
            </a:r>
            <a:r>
              <a:rPr lang="en-US" sz="2400" dirty="0" err="1">
                <a:latin typeface="+mn-lt"/>
              </a:rPr>
              <a:t>behaviours</a:t>
            </a:r>
            <a:r>
              <a:rPr lang="en-US" sz="2400" dirty="0">
                <a:latin typeface="+mn-lt"/>
              </a:rPr>
              <a:t>, the efficiency of the existing interventions [3].</a:t>
            </a:r>
          </a:p>
          <a:p>
            <a:r>
              <a:rPr lang="en-US" sz="2400" dirty="0">
                <a:latin typeface="+mn-lt"/>
              </a:rPr>
              <a:t> </a:t>
            </a:r>
          </a:p>
          <a:p>
            <a:r>
              <a:rPr lang="en-US" sz="2400" dirty="0">
                <a:latin typeface="+mn-lt"/>
              </a:rPr>
              <a:t>Furthermore, their suggestions can be highly effective in developing evidence-based risk reduction </a:t>
            </a:r>
            <a:r>
              <a:rPr lang="en-US" sz="2400" dirty="0" err="1">
                <a:latin typeface="+mn-lt"/>
              </a:rPr>
              <a:t>programmes</a:t>
            </a:r>
            <a:r>
              <a:rPr lang="en-US" sz="2400" dirty="0">
                <a:latin typeface="+mn-lt"/>
              </a:rPr>
              <a:t> [3]. </a:t>
            </a:r>
          </a:p>
          <a:p>
            <a:endParaRPr lang="en-US" sz="2400" dirty="0">
              <a:latin typeface="+mn-lt"/>
            </a:endParaRPr>
          </a:p>
          <a:p>
            <a:r>
              <a:rPr lang="en-US" sz="2400" dirty="0">
                <a:latin typeface="+mn-lt"/>
              </a:rPr>
              <a:t>The present study aimed to explore opinions of traffic police personnel regarding the road safety among young riders in Manipal, India. </a:t>
            </a:r>
          </a:p>
        </p:txBody>
      </p:sp>
    </p:spTree>
    <p:extLst>
      <p:ext uri="{BB962C8B-B14F-4D97-AF65-F5344CB8AC3E}">
        <p14:creationId xmlns:p14="http://schemas.microsoft.com/office/powerpoint/2010/main" val="1179480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i="1" dirty="0">
                <a:latin typeface="+mn-lt"/>
              </a:rPr>
              <a:t>Data and Methodology </a:t>
            </a:r>
          </a:p>
        </p:txBody>
      </p:sp>
      <p:sp>
        <p:nvSpPr>
          <p:cNvPr id="3" name="Content Placeholder 2"/>
          <p:cNvSpPr>
            <a:spLocks noGrp="1"/>
          </p:cNvSpPr>
          <p:nvPr>
            <p:ph idx="1"/>
          </p:nvPr>
        </p:nvSpPr>
        <p:spPr/>
        <p:txBody>
          <a:bodyPr/>
          <a:lstStyle/>
          <a:p>
            <a:r>
              <a:rPr lang="en-IN" sz="2400" i="1" dirty="0">
                <a:latin typeface="+mn-lt"/>
              </a:rPr>
              <a:t>Study area</a:t>
            </a:r>
            <a:r>
              <a:rPr lang="en-IN" sz="2400" dirty="0">
                <a:latin typeface="+mn-lt"/>
              </a:rPr>
              <a:t>-Manipal</a:t>
            </a:r>
          </a:p>
          <a:p>
            <a:endParaRPr lang="en-IN" sz="2400" dirty="0">
              <a:latin typeface="+mn-lt"/>
            </a:endParaRPr>
          </a:p>
          <a:p>
            <a:r>
              <a:rPr lang="en-IN" sz="2400" dirty="0">
                <a:latin typeface="+mn-lt"/>
              </a:rPr>
              <a:t>Study design-Cross-sectional-Qualitative</a:t>
            </a:r>
          </a:p>
          <a:p>
            <a:endParaRPr lang="en-IN" sz="2400" dirty="0">
              <a:latin typeface="+mn-lt"/>
            </a:endParaRPr>
          </a:p>
          <a:p>
            <a:r>
              <a:rPr lang="en-US" sz="2400" dirty="0">
                <a:latin typeface="+mn-lt"/>
              </a:rPr>
              <a:t>Sampling methods and data collection</a:t>
            </a:r>
            <a:r>
              <a:rPr lang="en-US" sz="2400" i="1" dirty="0">
                <a:latin typeface="+mn-lt"/>
              </a:rPr>
              <a:t>-</a:t>
            </a:r>
            <a:r>
              <a:rPr lang="en-US" sz="2400" dirty="0">
                <a:latin typeface="+mn-lt"/>
              </a:rPr>
              <a:t>Convenience sampling technique. Seventeen in-depth interviews were conducted using in-depth interview guide among traffic police personnel. </a:t>
            </a:r>
          </a:p>
          <a:p>
            <a:endParaRPr lang="en-US" sz="2400" dirty="0">
              <a:latin typeface="+mn-lt"/>
            </a:endParaRPr>
          </a:p>
          <a:p>
            <a:r>
              <a:rPr lang="en-IN" sz="2400" dirty="0">
                <a:latin typeface="+mn-lt"/>
              </a:rPr>
              <a:t>Analysis-</a:t>
            </a:r>
            <a:r>
              <a:rPr lang="en-US" sz="2400" dirty="0">
                <a:latin typeface="+mn-lt"/>
              </a:rPr>
              <a:t>Thematic analysis</a:t>
            </a:r>
          </a:p>
          <a:p>
            <a:endParaRPr lang="en-US" sz="2400" dirty="0">
              <a:latin typeface="+mn-lt"/>
            </a:endParaRPr>
          </a:p>
          <a:p>
            <a:r>
              <a:rPr lang="en-US" sz="2400" i="1" dirty="0">
                <a:latin typeface="+mn-lt"/>
              </a:rPr>
              <a:t>Statistical Software</a:t>
            </a:r>
            <a:r>
              <a:rPr lang="en-US" sz="2400" dirty="0">
                <a:latin typeface="+mn-lt"/>
              </a:rPr>
              <a:t>-ATLAS.ti 8 software </a:t>
            </a:r>
          </a:p>
          <a:p>
            <a:endParaRPr lang="en-US" sz="2400" dirty="0">
              <a:latin typeface="+mn-lt"/>
            </a:endParaRPr>
          </a:p>
          <a:p>
            <a:endParaRPr lang="en-IN" sz="2400" dirty="0">
              <a:latin typeface="+mn-lt"/>
            </a:endParaRPr>
          </a:p>
        </p:txBody>
      </p:sp>
    </p:spTree>
    <p:extLst>
      <p:ext uri="{BB962C8B-B14F-4D97-AF65-F5344CB8AC3E}">
        <p14:creationId xmlns:p14="http://schemas.microsoft.com/office/powerpoint/2010/main" val="1133472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Picture 46">
            <a:extLst>
              <a:ext uri="{FF2B5EF4-FFF2-40B4-BE49-F238E27FC236}">
                <a16:creationId xmlns:a16="http://schemas.microsoft.com/office/drawing/2014/main" id="{793476F1-69D2-4DD7-A905-0F4EDAFF2A07}"/>
              </a:ext>
            </a:extLst>
          </p:cNvPr>
          <p:cNvPicPr>
            <a:picLocks noChangeAspect="1"/>
          </p:cNvPicPr>
          <p:nvPr/>
        </p:nvPicPr>
        <p:blipFill>
          <a:blip r:embed="rId2"/>
          <a:stretch>
            <a:fillRect/>
          </a:stretch>
        </p:blipFill>
        <p:spPr>
          <a:xfrm>
            <a:off x="475627" y="188640"/>
            <a:ext cx="8192745" cy="5400600"/>
          </a:xfrm>
          <a:prstGeom prst="rect">
            <a:avLst/>
          </a:prstGeom>
        </p:spPr>
      </p:pic>
    </p:spTree>
    <p:extLst>
      <p:ext uri="{BB962C8B-B14F-4D97-AF65-F5344CB8AC3E}">
        <p14:creationId xmlns:p14="http://schemas.microsoft.com/office/powerpoint/2010/main" val="3143268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latin typeface="+mn-lt"/>
              </a:rPr>
              <a:t>Results </a:t>
            </a:r>
            <a:endParaRPr lang="en-IN" i="1" dirty="0">
              <a:latin typeface="+mn-lt"/>
            </a:endParaRPr>
          </a:p>
        </p:txBody>
      </p:sp>
      <p:sp>
        <p:nvSpPr>
          <p:cNvPr id="3" name="Content Placeholder 2"/>
          <p:cNvSpPr>
            <a:spLocks noGrp="1"/>
          </p:cNvSpPr>
          <p:nvPr>
            <p:ph idx="1"/>
          </p:nvPr>
        </p:nvSpPr>
        <p:spPr/>
        <p:txBody>
          <a:bodyPr/>
          <a:lstStyle/>
          <a:p>
            <a:r>
              <a:rPr lang="en-US" sz="2400" dirty="0">
                <a:latin typeface="+mn-lt"/>
              </a:rPr>
              <a:t>The work experience of the respondents ranged between 2 to 30 years (m =13.82; SD = ±7.7). </a:t>
            </a:r>
          </a:p>
          <a:p>
            <a:endParaRPr lang="en-US" sz="2400" dirty="0">
              <a:latin typeface="+mn-lt"/>
            </a:endParaRPr>
          </a:p>
          <a:p>
            <a:r>
              <a:rPr lang="en-US" sz="2400" dirty="0">
                <a:latin typeface="+mn-lt"/>
              </a:rPr>
              <a:t>All the participants were men, half of them aged between 25 to 40 years. </a:t>
            </a:r>
          </a:p>
          <a:p>
            <a:pPr marL="0" indent="0">
              <a:buNone/>
            </a:pPr>
            <a:endParaRPr lang="en-US" sz="2400" dirty="0">
              <a:latin typeface="+mn-lt"/>
            </a:endParaRPr>
          </a:p>
          <a:p>
            <a:r>
              <a:rPr lang="en-US" sz="2400" dirty="0">
                <a:latin typeface="+mn-lt"/>
              </a:rPr>
              <a:t>Five themes were derived from the transcripts; (1) current traffic situation in the city (2) Common practices observed among the young riders (3) determinants of crashes observed among the young riders (4) Strategies to improve road safety in the city (5) Proposals suggested by the traffic police personnel</a:t>
            </a:r>
          </a:p>
        </p:txBody>
      </p:sp>
    </p:spTree>
    <p:extLst>
      <p:ext uri="{BB962C8B-B14F-4D97-AF65-F5344CB8AC3E}">
        <p14:creationId xmlns:p14="http://schemas.microsoft.com/office/powerpoint/2010/main" val="1453504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C5DBF-62BA-42BF-B647-8E51094440F5}"/>
              </a:ext>
            </a:extLst>
          </p:cNvPr>
          <p:cNvSpPr>
            <a:spLocks noGrp="1"/>
          </p:cNvSpPr>
          <p:nvPr>
            <p:ph type="title"/>
          </p:nvPr>
        </p:nvSpPr>
        <p:spPr/>
        <p:txBody>
          <a:bodyPr/>
          <a:lstStyle/>
          <a:p>
            <a:pPr algn="ctr"/>
            <a:r>
              <a:rPr kumimoji="0" lang="en-US" sz="3200" b="1" i="1" u="none" strike="noStrike" kern="1200" cap="none" spc="0" normalizeH="0" baseline="0" noProof="0" dirty="0">
                <a:ln>
                  <a:noFill/>
                </a:ln>
                <a:solidFill>
                  <a:prstClr val="black"/>
                </a:solidFill>
                <a:effectLst/>
                <a:uLnTx/>
                <a:uFillTx/>
                <a:latin typeface="Calibri"/>
                <a:ea typeface="Verdana" pitchFamily="34" charset="0"/>
              </a:rPr>
              <a:t>Results </a:t>
            </a:r>
            <a:endParaRPr lang="en-IN" dirty="0"/>
          </a:p>
        </p:txBody>
      </p:sp>
      <p:graphicFrame>
        <p:nvGraphicFramePr>
          <p:cNvPr id="4" name="Table 4">
            <a:extLst>
              <a:ext uri="{FF2B5EF4-FFF2-40B4-BE49-F238E27FC236}">
                <a16:creationId xmlns:a16="http://schemas.microsoft.com/office/drawing/2014/main" id="{8CF855FF-48B8-4DEA-8557-5E8361330F65}"/>
              </a:ext>
            </a:extLst>
          </p:cNvPr>
          <p:cNvGraphicFramePr>
            <a:graphicFrameLocks noGrp="1"/>
          </p:cNvGraphicFramePr>
          <p:nvPr>
            <p:ph idx="1"/>
            <p:extLst>
              <p:ext uri="{D42A27DB-BD31-4B8C-83A1-F6EECF244321}">
                <p14:modId xmlns:p14="http://schemas.microsoft.com/office/powerpoint/2010/main" val="836649120"/>
              </p:ext>
            </p:extLst>
          </p:nvPr>
        </p:nvGraphicFramePr>
        <p:xfrm>
          <a:off x="863588" y="726784"/>
          <a:ext cx="7416824" cy="4881880"/>
        </p:xfrm>
        <a:graphic>
          <a:graphicData uri="http://schemas.openxmlformats.org/drawingml/2006/table">
            <a:tbl>
              <a:tblPr firstRow="1" bandRow="1">
                <a:tableStyleId>{5940675A-B579-460E-94D1-54222C63F5DA}</a:tableStyleId>
              </a:tblPr>
              <a:tblGrid>
                <a:gridCol w="3708412">
                  <a:extLst>
                    <a:ext uri="{9D8B030D-6E8A-4147-A177-3AD203B41FA5}">
                      <a16:colId xmlns:a16="http://schemas.microsoft.com/office/drawing/2014/main" val="1205975546"/>
                    </a:ext>
                  </a:extLst>
                </a:gridCol>
                <a:gridCol w="3708412">
                  <a:extLst>
                    <a:ext uri="{9D8B030D-6E8A-4147-A177-3AD203B41FA5}">
                      <a16:colId xmlns:a16="http://schemas.microsoft.com/office/drawing/2014/main" val="3576466383"/>
                    </a:ext>
                  </a:extLst>
                </a:gridCol>
              </a:tblGrid>
              <a:tr h="370840">
                <a:tc>
                  <a:txBody>
                    <a:bodyPr/>
                    <a:lstStyle/>
                    <a:p>
                      <a:pPr algn="ctr"/>
                      <a:r>
                        <a:rPr lang="en-US" sz="1400" b="1" i="1" dirty="0"/>
                        <a:t>Themes </a:t>
                      </a:r>
                      <a:endParaRPr lang="en-IN" sz="1400" b="1" i="1" dirty="0"/>
                    </a:p>
                  </a:txBody>
                  <a:tcPr>
                    <a:solidFill>
                      <a:schemeClr val="accent1">
                        <a:lumMod val="20000"/>
                        <a:lumOff val="80000"/>
                      </a:schemeClr>
                    </a:solidFill>
                  </a:tcPr>
                </a:tc>
                <a:tc>
                  <a:txBody>
                    <a:bodyPr/>
                    <a:lstStyle/>
                    <a:p>
                      <a:pPr algn="ctr"/>
                      <a:r>
                        <a:rPr lang="en-US" sz="1400" b="1" i="1" dirty="0"/>
                        <a:t>Categories </a:t>
                      </a:r>
                      <a:endParaRPr lang="en-IN" sz="1400" b="1" i="1" dirty="0"/>
                    </a:p>
                  </a:txBody>
                  <a:tcPr>
                    <a:solidFill>
                      <a:schemeClr val="accent1">
                        <a:lumMod val="20000"/>
                        <a:lumOff val="80000"/>
                      </a:schemeClr>
                    </a:solidFill>
                  </a:tcPr>
                </a:tc>
                <a:extLst>
                  <a:ext uri="{0D108BD9-81ED-4DB2-BD59-A6C34878D82A}">
                    <a16:rowId xmlns:a16="http://schemas.microsoft.com/office/drawing/2014/main" val="3394349673"/>
                  </a:ext>
                </a:extLst>
              </a:tr>
              <a:tr h="370840">
                <a:tc>
                  <a:txBody>
                    <a:bodyPr/>
                    <a:lstStyle/>
                    <a:p>
                      <a:r>
                        <a:rPr lang="en-US" sz="1400" dirty="0"/>
                        <a:t>Current traffic situation in the city</a:t>
                      </a:r>
                      <a:endParaRPr lang="en-IN" sz="1400" dirty="0"/>
                    </a:p>
                  </a:txBody>
                  <a:tcPr/>
                </a:tc>
                <a:tc>
                  <a:txBody>
                    <a:bodyPr/>
                    <a:lstStyle/>
                    <a:p>
                      <a:pPr marL="342900" indent="-342900">
                        <a:buAutoNum type="arabicPeriod"/>
                      </a:pPr>
                      <a:r>
                        <a:rPr lang="en-US" sz="1400" dirty="0"/>
                        <a:t>Diversity of the city</a:t>
                      </a:r>
                    </a:p>
                    <a:p>
                      <a:pPr marL="342900" indent="-342900">
                        <a:buAutoNum type="arabicPeriod"/>
                      </a:pPr>
                      <a:r>
                        <a:rPr lang="en-US" sz="1400" dirty="0"/>
                        <a:t>Causes for road crashes</a:t>
                      </a:r>
                    </a:p>
                    <a:p>
                      <a:pPr marL="342900" indent="-342900">
                        <a:buAutoNum type="arabicPeriod"/>
                      </a:pPr>
                      <a:r>
                        <a:rPr lang="en-US" sz="1400" dirty="0"/>
                        <a:t>Best traffic practices observed in the city </a:t>
                      </a:r>
                    </a:p>
                    <a:p>
                      <a:pPr marL="342900" indent="-342900">
                        <a:buAutoNum type="arabicPeriod"/>
                      </a:pPr>
                      <a:endParaRPr lang="en-IN" sz="1400" dirty="0"/>
                    </a:p>
                  </a:txBody>
                  <a:tcPr/>
                </a:tc>
                <a:extLst>
                  <a:ext uri="{0D108BD9-81ED-4DB2-BD59-A6C34878D82A}">
                    <a16:rowId xmlns:a16="http://schemas.microsoft.com/office/drawing/2014/main" val="521241021"/>
                  </a:ext>
                </a:extLst>
              </a:tr>
              <a:tr h="370840">
                <a:tc>
                  <a:txBody>
                    <a:bodyPr/>
                    <a:lstStyle/>
                    <a:p>
                      <a:r>
                        <a:rPr lang="en-US" sz="1400" dirty="0"/>
                        <a:t>Common practices observed among the young riders </a:t>
                      </a:r>
                      <a:endParaRPr lang="en-IN" sz="1400" dirty="0"/>
                    </a:p>
                  </a:txBody>
                  <a:tcPr/>
                </a:tc>
                <a:tc>
                  <a:txBody>
                    <a:bodyPr/>
                    <a:lstStyle/>
                    <a:p>
                      <a:pPr marL="342900" indent="-342900">
                        <a:buAutoNum type="arabicPeriod"/>
                      </a:pPr>
                      <a:r>
                        <a:rPr lang="en-US" sz="1400" dirty="0"/>
                        <a:t>Escape tactics from traffic police</a:t>
                      </a:r>
                    </a:p>
                    <a:p>
                      <a:pPr marL="342900" indent="-342900">
                        <a:buAutoNum type="arabicPeriod"/>
                      </a:pPr>
                      <a:r>
                        <a:rPr lang="en-US" sz="1400" dirty="0"/>
                        <a:t>Types of traffic violations</a:t>
                      </a:r>
                    </a:p>
                    <a:p>
                      <a:pPr marL="342900" indent="-342900">
                        <a:buAutoNum type="arabicPeriod"/>
                      </a:pPr>
                      <a:r>
                        <a:rPr lang="en-US" sz="1400" dirty="0"/>
                        <a:t>Current riding trends observed among the young riders</a:t>
                      </a:r>
                    </a:p>
                    <a:p>
                      <a:pPr marL="342900" indent="-342900">
                        <a:buAutoNum type="arabicPeriod"/>
                      </a:pPr>
                      <a:endParaRPr lang="en-US" sz="1400" dirty="0"/>
                    </a:p>
                  </a:txBody>
                  <a:tcPr/>
                </a:tc>
                <a:extLst>
                  <a:ext uri="{0D108BD9-81ED-4DB2-BD59-A6C34878D82A}">
                    <a16:rowId xmlns:a16="http://schemas.microsoft.com/office/drawing/2014/main" val="1057150308"/>
                  </a:ext>
                </a:extLst>
              </a:tr>
              <a:tr h="370840">
                <a:tc>
                  <a:txBody>
                    <a:bodyPr/>
                    <a:lstStyle/>
                    <a:p>
                      <a:r>
                        <a:rPr lang="en-US" sz="1400" dirty="0"/>
                        <a:t>Determinants of crashes observed among the young riders</a:t>
                      </a:r>
                      <a:endParaRPr lang="en-IN" sz="1400" dirty="0"/>
                    </a:p>
                  </a:txBody>
                  <a:tcPr/>
                </a:tc>
                <a:tc>
                  <a:txBody>
                    <a:bodyPr/>
                    <a:lstStyle/>
                    <a:p>
                      <a:pPr marL="342900" indent="-342900">
                        <a:buAutoNum type="arabicPeriod"/>
                      </a:pPr>
                      <a:r>
                        <a:rPr lang="en-US" sz="1400" dirty="0"/>
                        <a:t>Individual behavior</a:t>
                      </a:r>
                    </a:p>
                    <a:p>
                      <a:pPr marL="342900" indent="-342900">
                        <a:buAutoNum type="arabicPeriod"/>
                      </a:pPr>
                      <a:r>
                        <a:rPr lang="en-IN" sz="1400" dirty="0"/>
                        <a:t>Social environment</a:t>
                      </a:r>
                    </a:p>
                    <a:p>
                      <a:pPr marL="342900" indent="-342900">
                        <a:buAutoNum type="arabicPeriod"/>
                      </a:pPr>
                      <a:r>
                        <a:rPr lang="en-IN" sz="1400" dirty="0"/>
                        <a:t>Structural factors</a:t>
                      </a:r>
                    </a:p>
                    <a:p>
                      <a:pPr marL="342900" indent="-342900">
                        <a:buAutoNum type="arabicPeriod"/>
                      </a:pPr>
                      <a:r>
                        <a:rPr lang="en-IN" sz="1400" dirty="0"/>
                        <a:t>Financial reasons</a:t>
                      </a:r>
                    </a:p>
                  </a:txBody>
                  <a:tcPr/>
                </a:tc>
                <a:extLst>
                  <a:ext uri="{0D108BD9-81ED-4DB2-BD59-A6C34878D82A}">
                    <a16:rowId xmlns:a16="http://schemas.microsoft.com/office/drawing/2014/main" val="1401522659"/>
                  </a:ext>
                </a:extLst>
              </a:tr>
              <a:tr h="370840">
                <a:tc>
                  <a:txBody>
                    <a:bodyPr/>
                    <a:lstStyle/>
                    <a:p>
                      <a:r>
                        <a:rPr lang="en-US" sz="1400" dirty="0"/>
                        <a:t>Strategies to improve road safety in the city</a:t>
                      </a:r>
                      <a:endParaRPr lang="en-IN" sz="1400" dirty="0"/>
                    </a:p>
                  </a:txBody>
                  <a:tcPr/>
                </a:tc>
                <a:tc>
                  <a:txBody>
                    <a:bodyPr/>
                    <a:lstStyle/>
                    <a:p>
                      <a:pPr marL="342900" indent="-342900">
                        <a:buAutoNum type="arabicPeriod"/>
                      </a:pPr>
                      <a:r>
                        <a:rPr lang="en-US" sz="1400" dirty="0"/>
                        <a:t>Awareness generation</a:t>
                      </a:r>
                    </a:p>
                    <a:p>
                      <a:pPr marL="342900" indent="-342900">
                        <a:buAutoNum type="arabicPeriod"/>
                      </a:pPr>
                      <a:r>
                        <a:rPr lang="en-IN" sz="1400" dirty="0"/>
                        <a:t>Law enforcement</a:t>
                      </a:r>
                    </a:p>
                    <a:p>
                      <a:pPr marL="342900" indent="-342900">
                        <a:buAutoNum type="arabicPeriod"/>
                      </a:pPr>
                      <a:r>
                        <a:rPr lang="en-US" sz="1400" dirty="0"/>
                        <a:t>Current interventions undertaken in the city</a:t>
                      </a:r>
                      <a:endParaRPr lang="en-IN" sz="1400" dirty="0"/>
                    </a:p>
                  </a:txBody>
                  <a:tcPr/>
                </a:tc>
                <a:extLst>
                  <a:ext uri="{0D108BD9-81ED-4DB2-BD59-A6C34878D82A}">
                    <a16:rowId xmlns:a16="http://schemas.microsoft.com/office/drawing/2014/main" val="1929007354"/>
                  </a:ext>
                </a:extLst>
              </a:tr>
              <a:tr h="370840">
                <a:tc>
                  <a:txBody>
                    <a:bodyPr/>
                    <a:lstStyle/>
                    <a:p>
                      <a:r>
                        <a:rPr lang="en-US" sz="1400" dirty="0"/>
                        <a:t>Proposals suggested by the traffic police personnel </a:t>
                      </a:r>
                      <a:endParaRPr lang="en-IN" sz="1400" dirty="0"/>
                    </a:p>
                  </a:txBody>
                  <a:tcPr/>
                </a:tc>
                <a:tc>
                  <a:txBody>
                    <a:bodyPr/>
                    <a:lstStyle/>
                    <a:p>
                      <a:pPr marL="342900" indent="-342900">
                        <a:buFont typeface="+mj-lt"/>
                        <a:buAutoNum type="arabicPeriod"/>
                      </a:pPr>
                      <a:r>
                        <a:rPr lang="en-IN" sz="1400" dirty="0"/>
                        <a:t>Crash prevention strategies among young riders</a:t>
                      </a:r>
                    </a:p>
                  </a:txBody>
                  <a:tcPr/>
                </a:tc>
                <a:extLst>
                  <a:ext uri="{0D108BD9-81ED-4DB2-BD59-A6C34878D82A}">
                    <a16:rowId xmlns:a16="http://schemas.microsoft.com/office/drawing/2014/main" val="1630046221"/>
                  </a:ext>
                </a:extLst>
              </a:tr>
            </a:tbl>
          </a:graphicData>
        </a:graphic>
      </p:graphicFrame>
    </p:spTree>
    <p:extLst>
      <p:ext uri="{BB962C8B-B14F-4D97-AF65-F5344CB8AC3E}">
        <p14:creationId xmlns:p14="http://schemas.microsoft.com/office/powerpoint/2010/main" val="440906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latin typeface="+mn-lt"/>
              </a:rPr>
              <a:t>Discussion </a:t>
            </a:r>
            <a:endParaRPr lang="en-IN" i="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8824662"/>
              </p:ext>
            </p:extLst>
          </p:nvPr>
        </p:nvGraphicFramePr>
        <p:xfrm>
          <a:off x="971600" y="754864"/>
          <a:ext cx="7344816" cy="4759960"/>
        </p:xfrm>
        <a:graphic>
          <a:graphicData uri="http://schemas.openxmlformats.org/drawingml/2006/table">
            <a:tbl>
              <a:tblPr firstRow="1" bandRow="1">
                <a:tableStyleId>{5940675A-B579-460E-94D1-54222C63F5DA}</a:tableStyleId>
              </a:tblPr>
              <a:tblGrid>
                <a:gridCol w="3672408">
                  <a:extLst>
                    <a:ext uri="{9D8B030D-6E8A-4147-A177-3AD203B41FA5}">
                      <a16:colId xmlns:a16="http://schemas.microsoft.com/office/drawing/2014/main" val="1760853635"/>
                    </a:ext>
                  </a:extLst>
                </a:gridCol>
                <a:gridCol w="3672408">
                  <a:extLst>
                    <a:ext uri="{9D8B030D-6E8A-4147-A177-3AD203B41FA5}">
                      <a16:colId xmlns:a16="http://schemas.microsoft.com/office/drawing/2014/main" val="533729271"/>
                    </a:ext>
                  </a:extLst>
                </a:gridCol>
              </a:tblGrid>
              <a:tr h="370840">
                <a:tc>
                  <a:txBody>
                    <a:bodyPr/>
                    <a:lstStyle/>
                    <a:p>
                      <a:pPr algn="ctr"/>
                      <a:r>
                        <a:rPr lang="en-US" sz="1400" b="1" i="1" dirty="0"/>
                        <a:t>Current study</a:t>
                      </a:r>
                      <a:r>
                        <a:rPr lang="en-US" sz="1400" b="1" i="1" baseline="0" dirty="0"/>
                        <a:t> </a:t>
                      </a:r>
                      <a:endParaRPr lang="en-IN" sz="1400" b="1" i="1" dirty="0"/>
                    </a:p>
                  </a:txBody>
                  <a:tcPr>
                    <a:solidFill>
                      <a:schemeClr val="accent1">
                        <a:lumMod val="20000"/>
                        <a:lumOff val="80000"/>
                      </a:schemeClr>
                    </a:solidFill>
                  </a:tcPr>
                </a:tc>
                <a:tc>
                  <a:txBody>
                    <a:bodyPr/>
                    <a:lstStyle/>
                    <a:p>
                      <a:pPr algn="ctr"/>
                      <a:r>
                        <a:rPr lang="en-US" sz="1400" b="1" i="1" dirty="0"/>
                        <a:t>Previous studies</a:t>
                      </a:r>
                      <a:r>
                        <a:rPr lang="en-US" sz="1400" b="1" i="1" baseline="0" dirty="0"/>
                        <a:t> </a:t>
                      </a:r>
                      <a:endParaRPr lang="en-IN" sz="1400" b="1" i="1" dirty="0"/>
                    </a:p>
                  </a:txBody>
                  <a:tcPr>
                    <a:solidFill>
                      <a:schemeClr val="accent1">
                        <a:lumMod val="20000"/>
                        <a:lumOff val="80000"/>
                      </a:schemeClr>
                    </a:solidFill>
                  </a:tcPr>
                </a:tc>
                <a:extLst>
                  <a:ext uri="{0D108BD9-81ED-4DB2-BD59-A6C34878D82A}">
                    <a16:rowId xmlns:a16="http://schemas.microsoft.com/office/drawing/2014/main" val="2611801599"/>
                  </a:ext>
                </a:extLst>
              </a:tr>
              <a:tr h="370840">
                <a:tc>
                  <a:txBody>
                    <a:bodyPr/>
                    <a:lstStyle/>
                    <a:p>
                      <a:pPr marL="285750" indent="-285750">
                        <a:buFont typeface="Arial" panose="020B0604020202020204" pitchFamily="34" charset="0"/>
                        <a:buChar char="•"/>
                      </a:pPr>
                      <a:r>
                        <a:rPr lang="en-US" sz="1400" dirty="0"/>
                        <a:t>lack of adherence and seriousness to traffic enforcement among the young riders</a:t>
                      </a:r>
                      <a:endParaRPr lang="en-IN" sz="1400" dirty="0"/>
                    </a:p>
                  </a:txBody>
                  <a:tcPr/>
                </a:tc>
                <a:tc>
                  <a:txBody>
                    <a:bodyPr/>
                    <a:lstStyle/>
                    <a:p>
                      <a:pPr marL="285750" indent="-285750">
                        <a:buFont typeface="Arial" panose="020B0604020202020204" pitchFamily="34" charset="0"/>
                        <a:buChar char="•"/>
                      </a:pPr>
                      <a:r>
                        <a:rPr lang="en-US" sz="1400" dirty="0"/>
                        <a:t>Similar to;</a:t>
                      </a:r>
                      <a:r>
                        <a:rPr lang="en-US" sz="1400" baseline="0" dirty="0"/>
                        <a:t> </a:t>
                      </a:r>
                      <a:r>
                        <a:rPr lang="en-US" sz="1400" dirty="0"/>
                        <a:t> </a:t>
                      </a:r>
                    </a:p>
                    <a:p>
                      <a:pPr marL="0" indent="0">
                        <a:buFont typeface="Arial" panose="020B0604020202020204" pitchFamily="34" charset="0"/>
                        <a:buNone/>
                      </a:pPr>
                      <a:r>
                        <a:rPr lang="en-US" sz="1400" dirty="0"/>
                        <a:t>(</a:t>
                      </a:r>
                      <a:r>
                        <a:rPr lang="en-US" sz="1400" dirty="0" err="1">
                          <a:solidFill>
                            <a:schemeClr val="accent1"/>
                          </a:solidFill>
                        </a:rPr>
                        <a:t>Kulothungan</a:t>
                      </a:r>
                      <a:r>
                        <a:rPr lang="en-US" sz="1400" dirty="0">
                          <a:solidFill>
                            <a:schemeClr val="accent1"/>
                          </a:solidFill>
                        </a:rPr>
                        <a:t>, 2015; Tetali et al, 2013</a:t>
                      </a:r>
                      <a:r>
                        <a:rPr lang="en-US" sz="1400" dirty="0"/>
                        <a:t>) </a:t>
                      </a:r>
                    </a:p>
                  </a:txBody>
                  <a:tcPr/>
                </a:tc>
                <a:extLst>
                  <a:ext uri="{0D108BD9-81ED-4DB2-BD59-A6C34878D82A}">
                    <a16:rowId xmlns:a16="http://schemas.microsoft.com/office/drawing/2014/main" val="3331566724"/>
                  </a:ext>
                </a:extLst>
              </a:tr>
              <a:tr h="370840">
                <a:tc>
                  <a:txBody>
                    <a:bodyPr/>
                    <a:lstStyle/>
                    <a:p>
                      <a:pPr marL="285750" indent="-285750">
                        <a:buFont typeface="Arial" panose="020B0604020202020204" pitchFamily="34" charset="0"/>
                        <a:buChar char="•"/>
                      </a:pPr>
                      <a:r>
                        <a:rPr lang="en-US" sz="1400" dirty="0"/>
                        <a:t>Mobile phone usage while riding </a:t>
                      </a:r>
                      <a:endParaRPr lang="en-IN" sz="1400" dirty="0"/>
                    </a:p>
                  </a:txBody>
                  <a:tcPr/>
                </a:tc>
                <a:tc>
                  <a:txBody>
                    <a:bodyPr/>
                    <a:lstStyle/>
                    <a:p>
                      <a:pPr marL="285750" indent="-285750">
                        <a:buFont typeface="Arial" panose="020B0604020202020204" pitchFamily="34" charset="0"/>
                        <a:buChar char="•"/>
                      </a:pPr>
                      <a:r>
                        <a:rPr lang="en-US" sz="1400" dirty="0"/>
                        <a:t>Similar to; </a:t>
                      </a:r>
                    </a:p>
                    <a:p>
                      <a:pPr marL="0" indent="0">
                        <a:buFont typeface="Arial" panose="020B0604020202020204" pitchFamily="34" charset="0"/>
                        <a:buNone/>
                      </a:pPr>
                      <a:r>
                        <a:rPr lang="en-US" sz="1400" dirty="0"/>
                        <a:t>(</a:t>
                      </a:r>
                      <a:r>
                        <a:rPr lang="en-US" sz="1400" dirty="0">
                          <a:solidFill>
                            <a:schemeClr val="accent1"/>
                          </a:solidFill>
                        </a:rPr>
                        <a:t>Save LIFE Foundation, 2017; Hassan et al., 2017</a:t>
                      </a:r>
                      <a:r>
                        <a:rPr lang="en-US" sz="1400" dirty="0"/>
                        <a:t>)</a:t>
                      </a:r>
                    </a:p>
                  </a:txBody>
                  <a:tcPr/>
                </a:tc>
                <a:extLst>
                  <a:ext uri="{0D108BD9-81ED-4DB2-BD59-A6C34878D82A}">
                    <a16:rowId xmlns:a16="http://schemas.microsoft.com/office/drawing/2014/main" val="2754341137"/>
                  </a:ext>
                </a:extLst>
              </a:tr>
              <a:tr h="370840">
                <a:tc>
                  <a:txBody>
                    <a:bodyPr/>
                    <a:lstStyle/>
                    <a:p>
                      <a:pPr marL="285750" indent="-285750">
                        <a:buFont typeface="Arial" panose="020B0604020202020204" pitchFamily="34" charset="0"/>
                        <a:buChar char="•"/>
                      </a:pPr>
                      <a:r>
                        <a:rPr lang="en-US" sz="1400" dirty="0"/>
                        <a:t>Speeding is the main cause of crash </a:t>
                      </a:r>
                    </a:p>
                  </a:txBody>
                  <a:tcPr/>
                </a:tc>
                <a:tc>
                  <a:txBody>
                    <a:bodyPr/>
                    <a:lstStyle/>
                    <a:p>
                      <a:pPr marL="285750" indent="-285750">
                        <a:buFont typeface="Arial" panose="020B0604020202020204" pitchFamily="34" charset="0"/>
                        <a:buChar char="•"/>
                      </a:pPr>
                      <a:r>
                        <a:rPr lang="da-DK" sz="1400" dirty="0"/>
                        <a:t>Similar</a:t>
                      </a:r>
                      <a:r>
                        <a:rPr lang="da-DK" sz="1400" baseline="0" dirty="0"/>
                        <a:t> to;  </a:t>
                      </a:r>
                    </a:p>
                    <a:p>
                      <a:pPr marL="0" indent="0">
                        <a:buFont typeface="Arial" panose="020B0604020202020204" pitchFamily="34" charset="0"/>
                        <a:buNone/>
                      </a:pPr>
                      <a:r>
                        <a:rPr lang="da-DK" sz="1400" dirty="0"/>
                        <a:t>(</a:t>
                      </a:r>
                      <a:r>
                        <a:rPr kumimoji="0" lang="en-US" sz="1400" b="0" i="0" u="none" strike="noStrike" kern="1200" cap="none" spc="0" normalizeH="0" baseline="0" noProof="0" dirty="0">
                          <a:ln>
                            <a:noFill/>
                          </a:ln>
                          <a:solidFill>
                            <a:srgbClr val="4F81BD"/>
                          </a:solidFill>
                          <a:effectLst/>
                          <a:uLnTx/>
                          <a:uFillTx/>
                          <a:latin typeface="+mn-lt"/>
                          <a:ea typeface="+mn-ea"/>
                          <a:cs typeface="+mn-cs"/>
                        </a:rPr>
                        <a:t>Tetali et al, 2013; </a:t>
                      </a:r>
                      <a:r>
                        <a:rPr kumimoji="0" lang="da-DK" sz="1400" b="0" i="0" u="none" strike="noStrike" kern="1200" cap="none" spc="0" normalizeH="0" baseline="0" noProof="0" dirty="0">
                          <a:ln>
                            <a:noFill/>
                          </a:ln>
                          <a:solidFill>
                            <a:srgbClr val="4F81BD"/>
                          </a:solidFill>
                          <a:effectLst/>
                          <a:uLnTx/>
                          <a:uFillTx/>
                          <a:latin typeface="+mn-lt"/>
                          <a:ea typeface="+mn-ea"/>
                          <a:cs typeface="+mn-cs"/>
                        </a:rPr>
                        <a:t>Mishra, 2017; Pal et al., 2019; Sharma et al., 2014</a:t>
                      </a:r>
                      <a:r>
                        <a:rPr kumimoji="0" lang="en-US" sz="1400" b="0" i="0" u="none" strike="noStrike" kern="1200" cap="none" spc="0" normalizeH="0" baseline="0" noProof="0" dirty="0">
                          <a:ln>
                            <a:noFill/>
                          </a:ln>
                          <a:solidFill>
                            <a:schemeClr val="tx1"/>
                          </a:solidFill>
                          <a:effectLst/>
                          <a:uLnTx/>
                          <a:uFillTx/>
                          <a:latin typeface="+mn-lt"/>
                          <a:ea typeface="+mn-ea"/>
                          <a:cs typeface="+mn-cs"/>
                        </a:rPr>
                        <a:t>)</a:t>
                      </a:r>
                      <a:endParaRPr lang="en-IN" sz="1400" dirty="0">
                        <a:solidFill>
                          <a:schemeClr val="tx1"/>
                        </a:solidFill>
                      </a:endParaRPr>
                    </a:p>
                  </a:txBody>
                  <a:tcPr/>
                </a:tc>
                <a:extLst>
                  <a:ext uri="{0D108BD9-81ED-4DB2-BD59-A6C34878D82A}">
                    <a16:rowId xmlns:a16="http://schemas.microsoft.com/office/drawing/2014/main" val="3968737020"/>
                  </a:ext>
                </a:extLst>
              </a:tr>
              <a:tr h="370840">
                <a:tc>
                  <a:txBody>
                    <a:bodyPr/>
                    <a:lstStyle/>
                    <a:p>
                      <a:pPr marL="285750" indent="-285750">
                        <a:buFont typeface="Arial" panose="020B0604020202020204" pitchFamily="34" charset="0"/>
                        <a:buChar char="•"/>
                      </a:pPr>
                      <a:r>
                        <a:rPr lang="en-IN" sz="1400" dirty="0"/>
                        <a:t>Poor road infrastructure</a:t>
                      </a:r>
                    </a:p>
                  </a:txBody>
                  <a:tcPr/>
                </a:tc>
                <a:tc>
                  <a:txBody>
                    <a:bodyPr/>
                    <a:lstStyle/>
                    <a:p>
                      <a:pPr marL="285750" indent="-285750">
                        <a:buFont typeface="Arial" panose="020B0604020202020204" pitchFamily="34" charset="0"/>
                        <a:buChar char="•"/>
                      </a:pPr>
                      <a:r>
                        <a:rPr lang="en-US" sz="1400" dirty="0"/>
                        <a:t>Similar to; </a:t>
                      </a:r>
                    </a:p>
                    <a:p>
                      <a:pPr marL="0" indent="0">
                        <a:buFont typeface="Arial" panose="020B0604020202020204" pitchFamily="34" charset="0"/>
                        <a:buNone/>
                      </a:pPr>
                      <a:r>
                        <a:rPr lang="da-DK" sz="1400" dirty="0"/>
                        <a:t>(</a:t>
                      </a:r>
                      <a:r>
                        <a:rPr lang="da-DK" sz="1400" dirty="0">
                          <a:solidFill>
                            <a:schemeClr val="accent1"/>
                          </a:solidFill>
                        </a:rPr>
                        <a:t>Lukumay, Outwater, Mkoka, Ndile, &amp; Saveman, 2019; Moran et al., 2010; Tetali et al., 2013</a:t>
                      </a:r>
                      <a:r>
                        <a:rPr lang="da-DK" sz="1400" dirty="0"/>
                        <a:t>)</a:t>
                      </a:r>
                      <a:endParaRPr lang="en-US" sz="1400" dirty="0"/>
                    </a:p>
                  </a:txBody>
                  <a:tcPr/>
                </a:tc>
                <a:extLst>
                  <a:ext uri="{0D108BD9-81ED-4DB2-BD59-A6C34878D82A}">
                    <a16:rowId xmlns:a16="http://schemas.microsoft.com/office/drawing/2014/main" val="3493379998"/>
                  </a:ext>
                </a:extLst>
              </a:tr>
              <a:tr h="370840">
                <a:tc>
                  <a:txBody>
                    <a:bodyPr/>
                    <a:lstStyle/>
                    <a:p>
                      <a:pPr marL="285750" indent="-285750">
                        <a:buFont typeface="Arial" panose="020B0604020202020204" pitchFamily="34" charset="0"/>
                        <a:buChar char="•"/>
                      </a:pPr>
                      <a:r>
                        <a:rPr lang="en-US" sz="1400" dirty="0"/>
                        <a:t>Road safety awareness week </a:t>
                      </a:r>
                      <a:endParaRPr lang="en-IN" sz="1400" dirty="0"/>
                    </a:p>
                  </a:txBody>
                  <a:tcPr/>
                </a:tc>
                <a:tc>
                  <a:txBody>
                    <a:bodyPr/>
                    <a:lstStyle/>
                    <a:p>
                      <a:pPr marL="285750" indent="-285750">
                        <a:buFont typeface="Arial" panose="020B0604020202020204" pitchFamily="34" charset="0"/>
                        <a:buChar char="•"/>
                      </a:pPr>
                      <a:r>
                        <a:rPr lang="en-US" sz="1400" dirty="0"/>
                        <a:t>Similar</a:t>
                      </a:r>
                      <a:r>
                        <a:rPr lang="en-US" sz="1400" baseline="0" dirty="0"/>
                        <a:t> to; </a:t>
                      </a:r>
                    </a:p>
                    <a:p>
                      <a:pPr marL="0" indent="0">
                        <a:buFont typeface="Arial" panose="020B0604020202020204" pitchFamily="34" charset="0"/>
                        <a:buNone/>
                      </a:pPr>
                      <a:r>
                        <a:rPr lang="en-US" sz="1400" baseline="0" dirty="0"/>
                        <a:t>(</a:t>
                      </a:r>
                      <a:r>
                        <a:rPr lang="en-US" sz="1400" baseline="0" dirty="0">
                          <a:solidFill>
                            <a:schemeClr val="accent1"/>
                          </a:solidFill>
                        </a:rPr>
                        <a:t>Gururaj et al, 2016; Gopalakrishnan (2012</a:t>
                      </a:r>
                      <a:r>
                        <a:rPr lang="en-US" sz="1400" baseline="0" dirty="0"/>
                        <a:t>)</a:t>
                      </a:r>
                      <a:endParaRPr lang="en-IN" sz="1400" dirty="0"/>
                    </a:p>
                  </a:txBody>
                  <a:tcPr/>
                </a:tc>
                <a:extLst>
                  <a:ext uri="{0D108BD9-81ED-4DB2-BD59-A6C34878D82A}">
                    <a16:rowId xmlns:a16="http://schemas.microsoft.com/office/drawing/2014/main" val="3603568415"/>
                  </a:ext>
                </a:extLst>
              </a:tr>
              <a:tr h="370840">
                <a:tc>
                  <a:txBody>
                    <a:bodyPr/>
                    <a:lstStyle/>
                    <a:p>
                      <a:pPr marL="285750" indent="-285750">
                        <a:buFont typeface="Arial" panose="020B0604020202020204" pitchFamily="34" charset="0"/>
                        <a:buChar char="•"/>
                      </a:pPr>
                      <a:r>
                        <a:rPr lang="en-US" sz="1400" dirty="0"/>
                        <a:t>Interventions like installing traffic barricades to control the speeding of vehicles, reflectors on roads to provide effective night guidance during night hours and in adverse weather conditions</a:t>
                      </a:r>
                      <a:endParaRPr lang="en-IN" sz="14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Similar to;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a:t>
                      </a:r>
                      <a:r>
                        <a:rPr kumimoji="0" lang="da-DK" sz="1400" b="0" i="0" u="none" strike="noStrike" kern="1200" cap="none" spc="0" normalizeH="0" baseline="0" noProof="0" dirty="0">
                          <a:ln>
                            <a:noFill/>
                          </a:ln>
                          <a:solidFill>
                            <a:srgbClr val="4F81BD"/>
                          </a:solidFill>
                          <a:effectLst/>
                          <a:uLnTx/>
                          <a:uFillTx/>
                          <a:latin typeface="+mn-lt"/>
                          <a:ea typeface="+mn-ea"/>
                          <a:cs typeface="+mn-cs"/>
                        </a:rPr>
                        <a:t>Ramos et al, 2010; Pal et al, 2019); Gopalakrishnan, 2012; Singh (2017). </a:t>
                      </a:r>
                      <a:endParaRPr lang="en-IN" sz="1400" dirty="0"/>
                    </a:p>
                  </a:txBody>
                  <a:tcPr/>
                </a:tc>
                <a:extLst>
                  <a:ext uri="{0D108BD9-81ED-4DB2-BD59-A6C34878D82A}">
                    <a16:rowId xmlns:a16="http://schemas.microsoft.com/office/drawing/2014/main" val="364076310"/>
                  </a:ext>
                </a:extLst>
              </a:tr>
            </a:tbl>
          </a:graphicData>
        </a:graphic>
      </p:graphicFrame>
    </p:spTree>
    <p:extLst>
      <p:ext uri="{BB962C8B-B14F-4D97-AF65-F5344CB8AC3E}">
        <p14:creationId xmlns:p14="http://schemas.microsoft.com/office/powerpoint/2010/main" val="1852976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i="1" dirty="0">
                <a:latin typeface="+mn-lt"/>
              </a:rPr>
              <a:t>Practical implications </a:t>
            </a:r>
          </a:p>
        </p:txBody>
      </p:sp>
      <p:sp>
        <p:nvSpPr>
          <p:cNvPr id="3" name="Content Placeholder 2"/>
          <p:cNvSpPr>
            <a:spLocks noGrp="1"/>
          </p:cNvSpPr>
          <p:nvPr>
            <p:ph idx="1"/>
          </p:nvPr>
        </p:nvSpPr>
        <p:spPr/>
        <p:txBody>
          <a:bodyPr/>
          <a:lstStyle/>
          <a:p>
            <a:endParaRPr lang="en-US" sz="2400" dirty="0">
              <a:latin typeface="+mn-lt"/>
            </a:endParaRPr>
          </a:p>
          <a:p>
            <a:r>
              <a:rPr lang="en-US" sz="2000" dirty="0">
                <a:latin typeface="+mn-lt"/>
              </a:rPr>
              <a:t>Suggestions from traffic police personnel can be highly effective in developing evidence-based risk reduction </a:t>
            </a:r>
            <a:r>
              <a:rPr lang="en-US" sz="2000" dirty="0" err="1">
                <a:latin typeface="+mn-lt"/>
              </a:rPr>
              <a:t>programme</a:t>
            </a:r>
            <a:r>
              <a:rPr lang="en-US" sz="2000" dirty="0">
                <a:latin typeface="+mn-lt"/>
              </a:rPr>
              <a:t>.</a:t>
            </a:r>
          </a:p>
          <a:p>
            <a:endParaRPr lang="en-US" sz="2000" dirty="0">
              <a:latin typeface="+mn-lt"/>
            </a:endParaRPr>
          </a:p>
          <a:p>
            <a:r>
              <a:rPr lang="en-US" sz="2000" dirty="0">
                <a:latin typeface="+mn-lt"/>
              </a:rPr>
              <a:t>Need to improvise the city's road safety measures by considering the target population group. </a:t>
            </a:r>
          </a:p>
          <a:p>
            <a:endParaRPr lang="en-US" sz="2000" dirty="0">
              <a:latin typeface="+mn-lt"/>
            </a:endParaRPr>
          </a:p>
          <a:p>
            <a:r>
              <a:rPr lang="en-US" sz="2000" dirty="0">
                <a:latin typeface="+mn-lt"/>
              </a:rPr>
              <a:t>Establishment of a coordination committee that can locally organize awareness </a:t>
            </a:r>
            <a:r>
              <a:rPr lang="en-US" sz="2000" dirty="0" err="1">
                <a:latin typeface="+mn-lt"/>
              </a:rPr>
              <a:t>programme</a:t>
            </a:r>
            <a:r>
              <a:rPr lang="en-US" sz="2000" dirty="0">
                <a:latin typeface="+mn-lt"/>
              </a:rPr>
              <a:t> for road safety and proper traffic police personnel training could improve road safety and reduce crash fatalities.</a:t>
            </a:r>
          </a:p>
          <a:p>
            <a:endParaRPr lang="en-US" sz="2000" dirty="0">
              <a:latin typeface="+mn-lt"/>
            </a:endParaRPr>
          </a:p>
          <a:p>
            <a:r>
              <a:rPr lang="en-US" sz="2000" dirty="0">
                <a:latin typeface="+mn-lt"/>
              </a:rPr>
              <a:t>The findings of the current study may be of some value for decision-makers to implement strict regulations for young riders riding underage or without a proper valid license. </a:t>
            </a:r>
            <a:endParaRPr lang="en-IN" sz="2000" dirty="0"/>
          </a:p>
        </p:txBody>
      </p:sp>
    </p:spTree>
    <p:extLst>
      <p:ext uri="{BB962C8B-B14F-4D97-AF65-F5344CB8AC3E}">
        <p14:creationId xmlns:p14="http://schemas.microsoft.com/office/powerpoint/2010/main" val="2741305726"/>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A4DFAE083CEF4E93FAE24385844D85" ma:contentTypeVersion="1" ma:contentTypeDescription="Een nieuw document maken." ma:contentTypeScope="" ma:versionID="782d9559cda9adaff843bdb9516362fa">
  <xsd:schema xmlns:xsd="http://www.w3.org/2001/XMLSchema" xmlns:xs="http://www.w3.org/2001/XMLSchema" xmlns:p="http://schemas.microsoft.com/office/2006/metadata/properties" xmlns:ns1="http://schemas.microsoft.com/sharepoint/v3" xmlns:ns2="AEDFA47C-3C08-4EEF-93FA-E24385844D85" targetNamespace="http://schemas.microsoft.com/office/2006/metadata/properties" ma:root="true" ma:fieldsID="ac9b093065a9586bbd0016d20a56ca81" ns1:_="" ns2:_="">
    <xsd:import namespace="http://schemas.microsoft.com/sharepoint/v3"/>
    <xsd:import namespace="AEDFA47C-3C08-4EEF-93FA-E24385844D85"/>
    <xsd:element name="properties">
      <xsd:complexType>
        <xsd:sequence>
          <xsd:element name="documentManagement">
            <xsd:complexType>
              <xsd:all>
                <xsd:element ref="ns2:Type_x0020_template" minOccurs="0"/>
                <xsd:element ref="ns2:Naam_x0020_template" minOccurs="0"/>
                <xsd:element ref="ns1:_ModerationComments" minOccurs="0"/>
                <xsd:element ref="ns1:File_x0020_Type" minOccurs="0"/>
                <xsd:element ref="ns1:HTML_x0020_File_x0020_Type" minOccurs="0"/>
                <xsd:element ref="ns1:_SourceUrl" minOccurs="0"/>
                <xsd:element ref="ns1:_SharedFileIndex" minOccurs="0"/>
                <xsd:element ref="ns1:ContentTypeId" minOccurs="0"/>
                <xsd:element ref="ns1:TemplateUrl" minOccurs="0"/>
                <xsd:element ref="ns1:xd_ProgID" minOccurs="0"/>
                <xsd:element ref="ns1:xd_Signature" minOccurs="0"/>
                <xsd:element ref="ns1:CheckoutUser" minOccurs="0"/>
                <xsd:element ref="ns1:ID" minOccurs="0"/>
                <xsd:element ref="ns1:Author" minOccurs="0"/>
                <xsd:element ref="ns1:Editor" minOccurs="0"/>
                <xsd:element ref="ns1:_HasCopyDestinations" minOccurs="0"/>
                <xsd:element ref="ns1:_CopySource" minOccurs="0"/>
                <xsd:element ref="ns1:_ModerationStatus" minOccurs="0"/>
                <xsd:element ref="ns1:FileRef" minOccurs="0"/>
                <xsd:element ref="ns1:FileDirRef" minOccurs="0"/>
                <xsd:element ref="ns1:Last_x0020_Modified" minOccurs="0"/>
                <xsd:element ref="ns1:Created_x0020_Date" minOccurs="0"/>
                <xsd:element ref="ns1:File_x0020_Size" minOccurs="0"/>
                <xsd:element ref="ns1:FSObjType" minOccurs="0"/>
                <xsd:element ref="ns1:CheckedOutUserId" minOccurs="0"/>
                <xsd:element ref="ns1:IsCheckedoutToLocal" minOccurs="0"/>
                <xsd:element ref="ns1:UniqueId" minOccurs="0"/>
                <xsd:element ref="ns1:ProgId" minOccurs="0"/>
                <xsd:element ref="ns1:ScopeId" minOccurs="0"/>
                <xsd:element ref="ns1:VirusStatus" minOccurs="0"/>
                <xsd:element ref="ns1:CheckedOutTitle" minOccurs="0"/>
                <xsd:element ref="ns1:_CheckinComment" minOccurs="0"/>
                <xsd:element ref="ns1:MetaInfo" minOccurs="0"/>
                <xsd:element ref="ns1:_Level" minOccurs="0"/>
                <xsd:element ref="ns1:_IsCurrentVersion" minOccurs="0"/>
                <xsd:element ref="ns1:owshiddenversion" minOccurs="0"/>
                <xsd:element ref="ns1:_UIVersion" minOccurs="0"/>
                <xsd:element ref="ns1:_UIVersionString" minOccurs="0"/>
                <xsd:element ref="ns1:InstanceID" minOccurs="0"/>
                <xsd:element ref="ns1:Order" minOccurs="0"/>
                <xsd:element ref="ns1:GUID" minOccurs="0"/>
                <xsd:element ref="ns1:WorkflowVersion" minOccurs="0"/>
                <xsd:element ref="ns1:WorkflowInstanceID" minOccurs="0"/>
                <xsd:element ref="ns1:ParentVersionString" minOccurs="0"/>
                <xsd:element ref="ns1:ParentLeaf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ModerationComments" ma:index="4" nillable="true" ma:displayName="Opmerkingen van goedkeurder" ma:hidden="true" ma:internalName="_ModerationComments" ma:readOnly="true">
      <xsd:simpleType>
        <xsd:restriction base="dms:Note"/>
      </xsd:simpleType>
    </xsd:element>
    <xsd:element name="File_x0020_Type" ma:index="7" nillable="true" ma:displayName="Bestandstype" ma:hidden="true" ma:internalName="File_x0020_Type" ma:readOnly="true">
      <xsd:simpleType>
        <xsd:restriction base="dms:Text"/>
      </xsd:simpleType>
    </xsd:element>
    <xsd:element name="HTML_x0020_File_x0020_Type" ma:index="8" nillable="true" ma:displayName="HTML-bestandstype" ma:hidden="true" ma:internalName="HTML_x0020_File_x0020_Type" ma:readOnly="true">
      <xsd:simpleType>
        <xsd:restriction base="dms:Text"/>
      </xsd:simpleType>
    </xsd:element>
    <xsd:element name="_SourceUrl" ma:index="9" nillable="true" ma:displayName="Bron-URL" ma:hidden="true" ma:internalName="_SourceUrl">
      <xsd:simpleType>
        <xsd:restriction base="dms:Text"/>
      </xsd:simpleType>
    </xsd:element>
    <xsd:element name="_SharedFileIndex" ma:index="10" nillable="true" ma:displayName="Index voor gedeelde bestanden" ma:hidden="true" ma:internalName="_SharedFileIndex">
      <xsd:simpleType>
        <xsd:restriction base="dms:Text"/>
      </xsd:simpleType>
    </xsd:element>
    <xsd:element name="ContentTypeId" ma:index="11" nillable="true" ma:displayName="Inhoudstype-id" ma:hidden="true" ma:internalName="ContentTypeId" ma:readOnly="true">
      <xsd:simpleType>
        <xsd:restriction base="dms:Unknown"/>
      </xsd:simpleType>
    </xsd:element>
    <xsd:element name="TemplateUrl" ma:index="12" nillable="true" ma:displayName="Sjabloonkoppeling" ma:hidden="true" ma:internalName="TemplateUrl">
      <xsd:simpleType>
        <xsd:restriction base="dms:Text"/>
      </xsd:simpleType>
    </xsd:element>
    <xsd:element name="xd_ProgID" ma:index="13" nillable="true" ma:displayName="HTML-bestandskoppeling" ma:hidden="true" ma:internalName="xd_ProgID">
      <xsd:simpleType>
        <xsd:restriction base="dms:Text"/>
      </xsd:simpleType>
    </xsd:element>
    <xsd:element name="xd_Signature" ma:index="14" nillable="true" ma:displayName="Is ondertekend" ma:hidden="true" ma:internalName="xd_Signature" ma:readOnly="true">
      <xsd:simpleType>
        <xsd:restriction base="dms:Boolean"/>
      </xsd:simpleType>
    </xsd:element>
    <xsd:element name="CheckoutUser" ma:index="15" nillable="true" ma:displayName="Uitgecheckt naar" ma:list="UserInfo" ma:internalName="CheckoutUs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D" ma:index="16" nillable="true" ma:displayName="Id" ma:internalName="ID" ma:readOnly="true">
      <xsd:simpleType>
        <xsd:restriction base="dms:Unknown"/>
      </xsd:simpleType>
    </xsd:element>
    <xsd:element name="Author" ma:index="19" nillable="true" ma:displayName="Gemaakt door" ma:list="UserInfo" ma:internalName="Autho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 ma:index="21" nillable="true" ma:displayName="Gewijzigd door" ma:list="UserInfo" ma:internalName="Edito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HasCopyDestinations" ma:index="22" nillable="true" ma:displayName="Heeft kopieerbestemmingen" ma:hidden="true" ma:internalName="_HasCopyDestinations" ma:readOnly="true">
      <xsd:simpleType>
        <xsd:restriction base="dms:Boolean"/>
      </xsd:simpleType>
    </xsd:element>
    <xsd:element name="_CopySource" ma:index="23" nillable="true" ma:displayName="Bron kopiëren" ma:internalName="_CopySource" ma:readOnly="true">
      <xsd:simpleType>
        <xsd:restriction base="dms:Text"/>
      </xsd:simpleType>
    </xsd:element>
    <xsd:element name="_ModerationStatus" ma:index="24" nillable="true" ma:displayName="Goedkeuringsstatus" ma:default="0" ma:hidden="true" ma:internalName="_ModerationStatus" ma:readOnly="true">
      <xsd:simpleType>
        <xsd:restriction base="dms:Unknown"/>
      </xsd:simpleType>
    </xsd:element>
    <xsd:element name="FileRef" ma:index="25" nillable="true" ma:displayName="Pad van URL" ma:hidden="true" ma:list="Docs" ma:internalName="FileRef" ma:readOnly="true" ma:showField="FullUrl">
      <xsd:simpleType>
        <xsd:restriction base="dms:Lookup"/>
      </xsd:simpleType>
    </xsd:element>
    <xsd:element name="FileDirRef" ma:index="26" nillable="true" ma:displayName="Pad" ma:hidden="true" ma:list="Docs" ma:internalName="FileDirRef" ma:readOnly="true" ma:showField="DirName">
      <xsd:simpleType>
        <xsd:restriction base="dms:Lookup"/>
      </xsd:simpleType>
    </xsd:element>
    <xsd:element name="Last_x0020_Modified" ma:index="27" nillable="true" ma:displayName="Gewijzigd" ma:format="TRUE" ma:hidden="true" ma:list="Docs" ma:internalName="Last_x0020_Modified" ma:readOnly="true" ma:showField="TimeLastModified">
      <xsd:simpleType>
        <xsd:restriction base="dms:Lookup"/>
      </xsd:simpleType>
    </xsd:element>
    <xsd:element name="Created_x0020_Date" ma:index="28" nillable="true" ma:displayName="Gemaakt" ma:format="TRUE" ma:hidden="true" ma:list="Docs" ma:internalName="Created_x0020_Date" ma:readOnly="true" ma:showField="TimeCreated">
      <xsd:simpleType>
        <xsd:restriction base="dms:Lookup"/>
      </xsd:simpleType>
    </xsd:element>
    <xsd:element name="File_x0020_Size" ma:index="29" nillable="true" ma:displayName="Bestandsgrootte" ma:format="TRUE" ma:hidden="true" ma:list="Docs" ma:internalName="File_x0020_Size" ma:readOnly="true" ma:showField="SizeInKB">
      <xsd:simpleType>
        <xsd:restriction base="dms:Lookup"/>
      </xsd:simpleType>
    </xsd:element>
    <xsd:element name="FSObjType" ma:index="30" nillable="true" ma:displayName="Itemtype" ma:hidden="true" ma:list="Docs" ma:internalName="FSObjType" ma:readOnly="true" ma:showField="FSType">
      <xsd:simpleType>
        <xsd:restriction base="dms:Lookup"/>
      </xsd:simpleType>
    </xsd:element>
    <xsd:element name="CheckedOutUserId" ma:index="32" nillable="true" ma:displayName="Id van de gebruiker die het item heeft uitgecheckt" ma:hidden="true" ma:list="Docs" ma:internalName="CheckedOutUserId" ma:readOnly="true" ma:showField="CheckoutUserId">
      <xsd:simpleType>
        <xsd:restriction base="dms:Lookup"/>
      </xsd:simpleType>
    </xsd:element>
    <xsd:element name="IsCheckedoutToLocal" ma:index="33" nillable="true" ma:displayName="Is uitgecheckt naar lokaal" ma:hidden="true" ma:list="Docs" ma:internalName="IsCheckedoutToLocal" ma:readOnly="true" ma:showField="IsCheckoutToLocal">
      <xsd:simpleType>
        <xsd:restriction base="dms:Lookup"/>
      </xsd:simpleType>
    </xsd:element>
    <xsd:element name="UniqueId" ma:index="34" nillable="true" ma:displayName="Unieke id" ma:hidden="true" ma:list="Docs" ma:internalName="UniqueId" ma:readOnly="true" ma:showField="UniqueId">
      <xsd:simpleType>
        <xsd:restriction base="dms:Lookup"/>
      </xsd:simpleType>
    </xsd:element>
    <xsd:element name="ProgId" ma:index="35" nillable="true" ma:displayName="ProgId" ma:hidden="true" ma:list="Docs" ma:internalName="ProgId" ma:readOnly="true" ma:showField="ProgId">
      <xsd:simpleType>
        <xsd:restriction base="dms:Lookup"/>
      </xsd:simpleType>
    </xsd:element>
    <xsd:element name="ScopeId" ma:index="36" nillable="true" ma:displayName="ScopeId" ma:hidden="true" ma:list="Docs" ma:internalName="ScopeId" ma:readOnly="true" ma:showField="ScopeId">
      <xsd:simpleType>
        <xsd:restriction base="dms:Lookup"/>
      </xsd:simpleType>
    </xsd:element>
    <xsd:element name="VirusStatus" ma:index="37" nillable="true" ma:displayName="Virusstatus" ma:format="TRUE" ma:hidden="true" ma:list="Docs" ma:internalName="VirusStatus" ma:readOnly="true" ma:showField="Size">
      <xsd:simpleType>
        <xsd:restriction base="dms:Lookup"/>
      </xsd:simpleType>
    </xsd:element>
    <xsd:element name="CheckedOutTitle" ma:index="38" nillable="true" ma:displayName="Uitgecheckt naar" ma:format="TRUE" ma:hidden="true" ma:list="Docs" ma:internalName="CheckedOutTitle" ma:readOnly="true" ma:showField="CheckedOutTitle">
      <xsd:simpleType>
        <xsd:restriction base="dms:Lookup"/>
      </xsd:simpleType>
    </xsd:element>
    <xsd:element name="_CheckinComment" ma:index="39" nillable="true" ma:displayName="Opmerking bij inchecken" ma:format="TRUE" ma:list="Docs" ma:internalName="_CheckinComment" ma:readOnly="true" ma:showField="CheckinComment">
      <xsd:simpleType>
        <xsd:restriction base="dms:Lookup"/>
      </xsd:simpleType>
    </xsd:element>
    <xsd:element name="MetaInfo" ma:index="50" nillable="true" ma:displayName="Eigenschappenverzameling" ma:hidden="true" ma:list="Docs" ma:internalName="MetaInfo" ma:showField="MetaInfo">
      <xsd:simpleType>
        <xsd:restriction base="dms:Lookup"/>
      </xsd:simpleType>
    </xsd:element>
    <xsd:element name="_Level" ma:index="51" nillable="true" ma:displayName="Niveau" ma:hidden="true" ma:internalName="_Level" ma:readOnly="true">
      <xsd:simpleType>
        <xsd:restriction base="dms:Unknown"/>
      </xsd:simpleType>
    </xsd:element>
    <xsd:element name="_IsCurrentVersion" ma:index="52" nillable="true" ma:displayName="Is huidige versie" ma:hidden="true" ma:internalName="_IsCurrentVersion" ma:readOnly="true">
      <xsd:simpleType>
        <xsd:restriction base="dms:Boolean"/>
      </xsd:simpleType>
    </xsd:element>
    <xsd:element name="owshiddenversion" ma:index="56" nillable="true" ma:displayName="owshiddenversion" ma:hidden="true" ma:internalName="owshiddenversion" ma:readOnly="true">
      <xsd:simpleType>
        <xsd:restriction base="dms:Unknown"/>
      </xsd:simpleType>
    </xsd:element>
    <xsd:element name="_UIVersion" ma:index="57" nillable="true" ma:displayName="Interfaceversie" ma:hidden="true" ma:internalName="_UIVersion" ma:readOnly="true">
      <xsd:simpleType>
        <xsd:restriction base="dms:Unknown"/>
      </xsd:simpleType>
    </xsd:element>
    <xsd:element name="_UIVersionString" ma:index="58" nillable="true" ma:displayName="Versie" ma:internalName="_UIVersionString" ma:readOnly="true">
      <xsd:simpleType>
        <xsd:restriction base="dms:Text"/>
      </xsd:simpleType>
    </xsd:element>
    <xsd:element name="InstanceID" ma:index="59" nillable="true" ma:displayName="Instantie-id" ma:hidden="true" ma:internalName="InstanceID" ma:readOnly="true">
      <xsd:simpleType>
        <xsd:restriction base="dms:Unknown"/>
      </xsd:simpleType>
    </xsd:element>
    <xsd:element name="Order" ma:index="60" nillable="true" ma:displayName="Volgorde" ma:hidden="true" ma:internalName="Order">
      <xsd:simpleType>
        <xsd:restriction base="dms:Number"/>
      </xsd:simpleType>
    </xsd:element>
    <xsd:element name="GUID" ma:index="61" nillable="true" ma:displayName="GUID" ma:hidden="true" ma:internalName="GUID" ma:readOnly="true">
      <xsd:simpleType>
        <xsd:restriction base="dms:Unknown"/>
      </xsd:simpleType>
    </xsd:element>
    <xsd:element name="WorkflowVersion" ma:index="62" nillable="true" ma:displayName="Werkstroomversie" ma:hidden="true" ma:internalName="WorkflowVersion" ma:readOnly="true">
      <xsd:simpleType>
        <xsd:restriction base="dms:Unknown"/>
      </xsd:simpleType>
    </xsd:element>
    <xsd:element name="WorkflowInstanceID" ma:index="63" nillable="true" ma:displayName="Instantie-id van werkstroom" ma:hidden="true" ma:internalName="WorkflowInstanceID" ma:readOnly="true">
      <xsd:simpleType>
        <xsd:restriction base="dms:Unknown"/>
      </xsd:simpleType>
    </xsd:element>
    <xsd:element name="ParentVersionString" ma:index="64" nillable="true" ma:displayName="Bronversie (geconverteerd document)" ma:hidden="true" ma:list="Docs" ma:internalName="ParentVersionString" ma:readOnly="true" ma:showField="ParentVersionString">
      <xsd:simpleType>
        <xsd:restriction base="dms:Lookup"/>
      </xsd:simpleType>
    </xsd:element>
    <xsd:element name="ParentLeafName" ma:index="65" nillable="true" ma:displayName="Bronnaam (geconverteerd document)" ma:hidden="true" ma:list="Docs" ma:internalName="ParentLeafName" ma:readOnly="true" ma:showField="ParentLeafNam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AEDFA47C-3C08-4EEF-93FA-E24385844D85" elementFormDefault="qualified">
    <xsd:import namespace="http://schemas.microsoft.com/office/2006/documentManagement/types"/>
    <xsd:import namespace="http://schemas.microsoft.com/office/infopath/2007/PartnerControls"/>
    <xsd:element name="Type_x0020_template" ma:index="1" nillable="true" ma:displayName="Type template" ma:format="Dropdown" ma:internalName="Type_x0020_template">
      <xsd:simpleType>
        <xsd:restriction base="dms:Choice">
          <xsd:enumeration value="Letter"/>
          <xsd:enumeration value="Fax"/>
          <xsd:enumeration value="Curriculum"/>
          <xsd:enumeration value="Presentation"/>
          <xsd:enumeration value="Insert Sharepoint"/>
          <xsd:enumeration value="Reports, Proposals &amp; Tenders"/>
          <xsd:enumeration value="Expenses claim"/>
          <xsd:enumeration value="Projectfiche"/>
          <xsd:enumeration value="Font"/>
          <xsd:enumeration value="File"/>
          <xsd:enumeration value="Poster"/>
          <xsd:enumeration value="Wetenschappelijke zending"/>
          <xsd:enumeration value="Project leaders"/>
          <xsd:enumeration value="Vergadering/meeting"/>
          <xsd:enumeration value="Steunpunt VV"/>
          <xsd:enumeration value="Internationalisation"/>
        </xsd:restriction>
      </xsd:simpleType>
    </xsd:element>
    <xsd:element name="Naam_x0020_template" ma:index="3" nillable="true" ma:displayName="Naam template" ma:description="Naam template" ma:internalName="Naam_x0020_templ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Inhoudstype"/>
        <xsd:element ref="dc:title" minOccurs="0" maxOccurs="1" ma:index="2"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ntentTypeId xmlns="http://schemas.microsoft.com/sharepoint/v3">0x0101007CA4DFAE083CEF4E93FAE24385844D85</ContentTypeId>
    <TemplateUrl xmlns="http://schemas.microsoft.com/sharepoint/v3" xsi:nil="true"/>
    <Naam_x0020_template xmlns="AEDFA47C-3C08-4EEF-93FA-E24385844D85">11_PPT_EN_IMOB_Template-with-photo-titleslide</Naam_x0020_template>
    <_SourceUrl xmlns="http://schemas.microsoft.com/sharepoint/v3" xsi:nil="true"/>
    <Type_x0020_template xmlns="AEDFA47C-3C08-4EEF-93FA-E24385844D85">Presentation</Type_x0020_template>
    <xd_ProgID xmlns="http://schemas.microsoft.com/sharepoint/v3" xsi:nil="true"/>
    <CheckoutUser xmlns="http://schemas.microsoft.com/sharepoint/v3">
      <UserInfo>
        <DisplayName/>
        <AccountId xsi:nil="true"/>
        <AccountType/>
      </UserInfo>
    </CheckoutUser>
    <Order xmlns="http://schemas.microsoft.com/sharepoint/v3" xsi:nil="true"/>
    <_SharedFileIndex xmlns="http://schemas.microsoft.com/sharepoint/v3" xsi:nil="true"/>
    <MetaInfo xmlns="http://schemas.microsoft.com/sharepoint/v3" xsi:nil="true"/>
  </documentManagement>
</p:properties>
</file>

<file path=customXml/itemProps1.xml><?xml version="1.0" encoding="utf-8"?>
<ds:datastoreItem xmlns:ds="http://schemas.openxmlformats.org/officeDocument/2006/customXml" ds:itemID="{32A7FC50-8CE1-4327-93C1-BA6208B985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EDFA47C-3C08-4EEF-93FA-E24385844D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A7E13A-3D58-4C72-8FE6-AE4898DC25D5}">
  <ds:schemaRefs>
    <ds:schemaRef ds:uri="http://schemas.microsoft.com/sharepoint/v3/contenttype/forms"/>
  </ds:schemaRefs>
</ds:datastoreItem>
</file>

<file path=customXml/itemProps3.xml><?xml version="1.0" encoding="utf-8"?>
<ds:datastoreItem xmlns:ds="http://schemas.openxmlformats.org/officeDocument/2006/customXml" ds:itemID="{00CB7642-D178-4F63-9FC0-3A27ED2B6DAB}">
  <ds:schemaRefs>
    <ds:schemaRef ds:uri="http://schemas.openxmlformats.org/package/2006/metadata/core-properties"/>
    <ds:schemaRef ds:uri="http://schemas.microsoft.com/sharepoint/v3"/>
    <ds:schemaRef ds:uri="http://purl.org/dc/terms/"/>
    <ds:schemaRef ds:uri="http://schemas.microsoft.com/office/2006/documentManagement/types"/>
    <ds:schemaRef ds:uri="http://purl.org/dc/dcmitype/"/>
    <ds:schemaRef ds:uri="http://purl.org/dc/elements/1.1/"/>
    <ds:schemaRef ds:uri="http://schemas.microsoft.com/office/infopath/2007/PartnerControls"/>
    <ds:schemaRef ds:uri="AEDFA47C-3C08-4EEF-93FA-E24385844D85"/>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1237</TotalTime>
  <Words>1392</Words>
  <Application>Microsoft Office PowerPoint</Application>
  <PresentationFormat>On-screen Show (4:3)</PresentationFormat>
  <Paragraphs>115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Brush Script MT</vt:lpstr>
      <vt:lpstr>Calibri</vt:lpstr>
      <vt:lpstr>Verdana</vt:lpstr>
      <vt:lpstr>Wingdings</vt:lpstr>
      <vt:lpstr>Office Theme</vt:lpstr>
      <vt:lpstr>PowerPoint Presentation</vt:lpstr>
      <vt:lpstr>Introduction </vt:lpstr>
      <vt:lpstr>Rationale &amp; Aim of the study </vt:lpstr>
      <vt:lpstr>Data and Methodology </vt:lpstr>
      <vt:lpstr>PowerPoint Presentation</vt:lpstr>
      <vt:lpstr>Results </vt:lpstr>
      <vt:lpstr>Results </vt:lpstr>
      <vt:lpstr>Discussion </vt:lpstr>
      <vt:lpstr>Practical implications </vt:lpstr>
      <vt:lpstr>Conclusion </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11_PPT_EN_IMOB_Template-with-photo-titleslide</dc:title>
  <dc:creator>lambr</dc:creator>
  <cp:lastModifiedBy>Sumit K</cp:lastModifiedBy>
  <cp:revision>122</cp:revision>
  <cp:lastPrinted>2016-12-19T08:56:06Z</cp:lastPrinted>
  <dcterms:created xsi:type="dcterms:W3CDTF">2009-12-01T15:52:26Z</dcterms:created>
  <dcterms:modified xsi:type="dcterms:W3CDTF">2021-09-08T08:37:07Z</dcterms:modified>
</cp:coreProperties>
</file>