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1" r:id="rId5"/>
    <p:sldId id="258" r:id="rId6"/>
    <p:sldId id="262" r:id="rId7"/>
    <p:sldId id="263" r:id="rId8"/>
    <p:sldId id="264" r:id="rId9"/>
    <p:sldId id="271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60" r:id="rId18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C2A"/>
    <a:srgbClr val="4F4F4F"/>
    <a:srgbClr val="141313"/>
    <a:srgbClr val="474746"/>
    <a:srgbClr val="323030"/>
    <a:srgbClr val="811A20"/>
    <a:srgbClr val="18233A"/>
    <a:srgbClr val="631D1D"/>
    <a:srgbClr val="62616E"/>
    <a:srgbClr val="05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 varScale="1">
        <p:scale>
          <a:sx n="83" d="100"/>
          <a:sy n="83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200" dirty="0"/>
              <a:t>AGE</a:t>
            </a:r>
            <a:r>
              <a:rPr lang="en-IN" sz="1200" baseline="0" dirty="0"/>
              <a:t> di</a:t>
            </a:r>
            <a:r>
              <a:rPr lang="en-IN" sz="1200" dirty="0"/>
              <a:t>stribution of riders involved in fatal crash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F9-4BC6-BC1B-96C161BCBE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F9-4BC6-BC1B-96C161BCBE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F9-4BC6-BC1B-96C161BCBE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  <a:p>
                    <a:r>
                      <a:rPr lang="en-US"/>
                      <a:t>18-20 Years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9-4BC6-BC1B-96C161BCBE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  <a:p>
                    <a:r>
                      <a:rPr lang="en-US"/>
                      <a:t>21-24 Years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9-4BC6-BC1B-96C161BCBE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  <a:p>
                    <a:r>
                      <a:rPr lang="en-US"/>
                      <a:t>25-34 Years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9-4BC6-BC1B-96C161BCB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Sheet3!$R$3:$R$5</c:f>
              <c:numCache>
                <c:formatCode>General</c:formatCode>
                <c:ptCount val="3"/>
                <c:pt idx="0">
                  <c:v>194</c:v>
                </c:pt>
                <c:pt idx="1">
                  <c:v>389</c:v>
                </c:pt>
                <c:pt idx="2">
                  <c:v>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F9-4BC6-BC1B-96C161BCBE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3-8-2021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116" r="2" b="22492"/>
          <a:stretch/>
        </p:blipFill>
        <p:spPr>
          <a:xfrm>
            <a:off x="-36512" y="-27384"/>
            <a:ext cx="9217024" cy="38637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Clr>
                <a:srgbClr val="C62C2A"/>
              </a:buCl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C62C2A"/>
              </a:buCl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C62C2A"/>
              </a:buCl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3/08/2021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5" y="6382917"/>
            <a:ext cx="504056" cy="358332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2" name="Rectangle 11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Title section header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section header</a:t>
            </a:r>
            <a:endParaRPr lang="nl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3/08/2021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sindi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620688"/>
            <a:ext cx="73214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An exploration of road crashes in Manipal</a:t>
            </a:r>
            <a:r>
              <a:rPr lang="en-US" sz="3200" dirty="0" smtClean="0">
                <a:latin typeface="+mj-lt"/>
              </a:rPr>
              <a:t>,</a:t>
            </a:r>
          </a:p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India: trends, patterns</a:t>
            </a:r>
            <a:r>
              <a:rPr lang="en-US" sz="3200" dirty="0" smtClean="0">
                <a:latin typeface="+mj-lt"/>
              </a:rPr>
              <a:t>,</a:t>
            </a:r>
          </a:p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causes, and time series analysis prediction</a:t>
            </a:r>
            <a:endParaRPr lang="en-IN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37" y="2348880"/>
            <a:ext cx="854894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  <a:latin typeface="Calibri"/>
              </a:rPr>
              <a:t>Presented by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-Kumar Sumit (PhD Candidate)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</a:rPr>
              <a:t>UHasselt, Belgium and Maastricht University, the Netherlands 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i="1" dirty="0" smtClean="0">
                <a:solidFill>
                  <a:prstClr val="black"/>
                </a:solidFill>
                <a:latin typeface="Calibri"/>
              </a:rPr>
              <a:t>Authors;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</a:rPr>
              <a:t>Kumar Sumit</a:t>
            </a:r>
            <a:r>
              <a:rPr lang="en-US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Veerle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Ross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Robert A.C.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Ruiter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Evelien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Polders</a:t>
            </a:r>
            <a:r>
              <a:rPr lang="en-US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Geert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Wets</a:t>
            </a:r>
            <a:r>
              <a:rPr lang="en-US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Kris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Brijs</a:t>
            </a:r>
            <a:r>
              <a:rPr lang="en-US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1-UHasselt, School of Transportation Sciences, Agoralaan, 3590 Diepenbeek, Belgium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</a:rPr>
              <a:t>2-Maastricht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University, Department of Work &amp; Social Psychology, Maastricht University,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</a:rPr>
              <a:t>6200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MD, Maastricht, the Netherlands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2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Discussion </a:t>
            </a:r>
            <a:endParaRPr lang="en-IN" i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706726"/>
              </p:ext>
            </p:extLst>
          </p:nvPr>
        </p:nvGraphicFramePr>
        <p:xfrm>
          <a:off x="971600" y="754864"/>
          <a:ext cx="7344816" cy="472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760853635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533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Current study</a:t>
                      </a:r>
                      <a:r>
                        <a:rPr lang="en-US" sz="1600" b="1" i="1" baseline="0" dirty="0" smtClean="0"/>
                        <a:t> </a:t>
                      </a:r>
                      <a:endParaRPr lang="en-IN" sz="16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Previous studies</a:t>
                      </a:r>
                      <a:r>
                        <a:rPr lang="en-US" sz="1600" b="1" i="1" baseline="0" dirty="0" smtClean="0"/>
                        <a:t> </a:t>
                      </a:r>
                      <a:endParaRPr lang="en-IN" sz="16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Increase</a:t>
                      </a:r>
                      <a:r>
                        <a:rPr lang="en-US" sz="1600" baseline="0" dirty="0" smtClean="0"/>
                        <a:t> in the number of crash over the last few years.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Similar to;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IN" sz="1600" dirty="0" smtClean="0"/>
                        <a:t>(</a:t>
                      </a:r>
                      <a:r>
                        <a:rPr lang="en-IN" sz="1600" dirty="0" err="1" smtClean="0">
                          <a:solidFill>
                            <a:schemeClr val="accent1"/>
                          </a:solidFill>
                        </a:rPr>
                        <a:t>Dandona</a:t>
                      </a:r>
                      <a:r>
                        <a:rPr lang="en-IN" sz="1600" dirty="0" smtClean="0">
                          <a:solidFill>
                            <a:schemeClr val="accent1"/>
                          </a:solidFill>
                        </a:rPr>
                        <a:t> et al., 2008;</a:t>
                      </a:r>
                      <a:r>
                        <a:rPr lang="en-IN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IN" sz="1600" dirty="0" err="1" smtClean="0">
                          <a:solidFill>
                            <a:schemeClr val="accent1"/>
                          </a:solidFill>
                        </a:rPr>
                        <a:t>Kanchan</a:t>
                      </a:r>
                      <a:r>
                        <a:rPr lang="en-IN" sz="1600" dirty="0" smtClean="0">
                          <a:solidFill>
                            <a:schemeClr val="accent1"/>
                          </a:solidFill>
                        </a:rPr>
                        <a:t> et al., 2012;</a:t>
                      </a:r>
                      <a:r>
                        <a:rPr lang="en-IN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IN" sz="1600" dirty="0" err="1" smtClean="0">
                          <a:solidFill>
                            <a:schemeClr val="accent1"/>
                          </a:solidFill>
                        </a:rPr>
                        <a:t>Sivasankaran</a:t>
                      </a:r>
                      <a:r>
                        <a:rPr lang="en-IN" sz="1600" dirty="0" smtClean="0">
                          <a:solidFill>
                            <a:schemeClr val="accent1"/>
                          </a:solidFill>
                        </a:rPr>
                        <a:t> et al., 2021</a:t>
                      </a:r>
                      <a:r>
                        <a:rPr lang="en-IN" sz="1600" dirty="0" smtClean="0"/>
                        <a:t>).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6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Higher</a:t>
                      </a:r>
                      <a:r>
                        <a:rPr lang="en-US" sz="1600" baseline="0" dirty="0" smtClean="0"/>
                        <a:t> involvement of motorcyclists in crash.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Similar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(</a:t>
                      </a:r>
                      <a:r>
                        <a:rPr lang="da-DK" sz="1600" dirty="0" smtClean="0">
                          <a:solidFill>
                            <a:schemeClr val="accent1"/>
                          </a:solidFill>
                        </a:rPr>
                        <a:t>Bhalla et al., 2017; Mohan et al., 2016.; Singh, 2017; Sivasankaran et al., 2021</a:t>
                      </a:r>
                      <a:r>
                        <a:rPr lang="da-DK" sz="1600" dirty="0" smtClean="0"/>
                        <a:t>)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4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Involvement</a:t>
                      </a:r>
                      <a:r>
                        <a:rPr lang="en-US" sz="1600" baseline="0" dirty="0" smtClean="0"/>
                        <a:t> of young riders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600" dirty="0" smtClean="0"/>
                        <a:t>Similar</a:t>
                      </a:r>
                      <a:r>
                        <a:rPr lang="da-DK" sz="1600" baseline="0" dirty="0" smtClean="0"/>
                        <a:t> to;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(</a:t>
                      </a:r>
                      <a:r>
                        <a:rPr lang="da-DK" sz="1600" dirty="0" smtClean="0">
                          <a:solidFill>
                            <a:schemeClr val="accent1"/>
                          </a:solidFill>
                        </a:rPr>
                        <a:t>Bhalla et al., 2017; Kanchan et al., 2012; Ruikar, 2013; Sivasankaran et al., 2021</a:t>
                      </a:r>
                      <a:r>
                        <a:rPr lang="da-DK" sz="1600" dirty="0" smtClean="0"/>
                        <a:t>)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73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Speeding is</a:t>
                      </a:r>
                      <a:r>
                        <a:rPr lang="en-US" sz="1600" baseline="0" dirty="0" smtClean="0"/>
                        <a:t> the main cause of crash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Similar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(</a:t>
                      </a:r>
                      <a:r>
                        <a:rPr lang="da-DK" sz="1600" dirty="0" smtClean="0">
                          <a:solidFill>
                            <a:schemeClr val="accent1"/>
                          </a:solidFill>
                        </a:rPr>
                        <a:t>Mishra, 2017; Pal et al., 2019; Sharma et al., 2014</a:t>
                      </a:r>
                      <a:r>
                        <a:rPr lang="da-DK" sz="160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7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Prediction</a:t>
                      </a:r>
                      <a:r>
                        <a:rPr lang="en-US" sz="1600" baseline="0" dirty="0" smtClean="0"/>
                        <a:t> for increase in number of crash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Similar</a:t>
                      </a:r>
                      <a:r>
                        <a:rPr lang="en-US" sz="1600" baseline="0" dirty="0" smtClean="0"/>
                        <a:t>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>
                          <a:solidFill>
                            <a:schemeClr val="accent1"/>
                          </a:solidFill>
                        </a:rPr>
                        <a:t>Manikanandan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. et al., 2018; Rakesh &amp; </a:t>
                      </a:r>
                      <a:r>
                        <a:rPr lang="en-US" sz="1600" baseline="0" dirty="0" err="1" smtClean="0">
                          <a:solidFill>
                            <a:schemeClr val="accent1"/>
                          </a:solidFill>
                        </a:rPr>
                        <a:t>Suman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, 2012; Gupta, 2017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6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dirty="0">
                <a:latin typeface="+mn-lt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andom </a:t>
            </a:r>
            <a:r>
              <a:rPr lang="en-US" sz="2400" dirty="0">
                <a:latin typeface="+mn-lt"/>
              </a:rPr>
              <a:t>checkpoints to check for drink-drive &amp; reckless driving can be </a:t>
            </a:r>
            <a:r>
              <a:rPr lang="en-US" sz="2400" dirty="0" smtClean="0">
                <a:latin typeface="+mn-lt"/>
              </a:rPr>
              <a:t>installed.  </a:t>
            </a:r>
          </a:p>
          <a:p>
            <a:r>
              <a:rPr lang="en-US" sz="2400" dirty="0">
                <a:latin typeface="+mn-lt"/>
              </a:rPr>
              <a:t>Awareness programs targeting reckless driving, speeding, and mobile phone usage should be initiated at the local level.</a:t>
            </a:r>
          </a:p>
          <a:p>
            <a:r>
              <a:rPr lang="en-US" sz="2400" dirty="0">
                <a:latin typeface="+mn-lt"/>
              </a:rPr>
              <a:t>Warning signs can be installed at the high-risk crash-prone zones, especially the connecting railway bridges. </a:t>
            </a:r>
          </a:p>
          <a:p>
            <a:r>
              <a:rPr lang="en-US" sz="2400" dirty="0">
                <a:latin typeface="+mn-lt"/>
              </a:rPr>
              <a:t>The local police authorities should try to collect more information about road crashes as it can be used later for a much comprehensive, in-depth analysis.  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study results can be taken up by local authorities for the sensitization and training of police personnel regarding traffic safety enforcement.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130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Conclusion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+mn-lt"/>
              </a:rPr>
              <a:t>The results provide essential leads for the initiation of specific intervention programs targeting the causes of crashes and sensitizing local authorities for priority-based </a:t>
            </a:r>
            <a:r>
              <a:rPr lang="en-US" sz="2400" dirty="0" smtClean="0">
                <a:latin typeface="+mn-lt"/>
              </a:rPr>
              <a:t>actions.</a:t>
            </a:r>
          </a:p>
          <a:p>
            <a:pPr lvl="0"/>
            <a:endParaRPr lang="en-IN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aluable </a:t>
            </a:r>
            <a:r>
              <a:rPr lang="en-US" sz="2400" dirty="0">
                <a:latin typeface="+mn-lt"/>
              </a:rPr>
              <a:t>contribution to the existing literature on the use of crash data in understanding trends, patterns, and causes of road </a:t>
            </a:r>
            <a:r>
              <a:rPr lang="en-US" sz="2400" dirty="0" smtClean="0">
                <a:latin typeface="+mn-lt"/>
              </a:rPr>
              <a:t>crashes.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The findings warrant further studies in other similar settings within India for evidence generation and subsequent localized interventions. </a:t>
            </a:r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8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References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300" dirty="0">
                <a:latin typeface="+mn-lt"/>
              </a:rPr>
              <a:t>GLOBAL STATUS REPORT ON ROAD SAFETY (WHO) (2018): Annual report</a:t>
            </a:r>
            <a:r>
              <a:rPr lang="en-US" sz="1300" dirty="0" smtClean="0">
                <a:latin typeface="+mn-lt"/>
              </a:rPr>
              <a:t>.</a:t>
            </a:r>
          </a:p>
          <a:p>
            <a:r>
              <a:rPr lang="en-US" sz="1300" dirty="0">
                <a:latin typeface="+mn-lt"/>
              </a:rPr>
              <a:t>Ministry of Road Transport and Highways (</a:t>
            </a:r>
            <a:r>
              <a:rPr lang="en-US" sz="1300" dirty="0" err="1">
                <a:latin typeface="+mn-lt"/>
              </a:rPr>
              <a:t>MoRTH</a:t>
            </a:r>
            <a:r>
              <a:rPr lang="en-US" sz="1300" dirty="0">
                <a:latin typeface="+mn-lt"/>
              </a:rPr>
              <a:t>) (2019). India: Annual </a:t>
            </a:r>
            <a:r>
              <a:rPr lang="en-US" sz="1300" dirty="0" smtClean="0">
                <a:latin typeface="+mn-lt"/>
              </a:rPr>
              <a:t>report. </a:t>
            </a:r>
          </a:p>
          <a:p>
            <a:r>
              <a:rPr lang="en-US" sz="1300" dirty="0">
                <a:latin typeface="+mn-lt"/>
              </a:rPr>
              <a:t>Singh, S. K. (2017). Road Traffic Accidents in India: Issues and Challenges. Transportation Research Procedia, 25, 4708–4719. </a:t>
            </a:r>
            <a:endParaRPr lang="en-US" sz="1300" dirty="0" smtClean="0">
              <a:latin typeface="+mn-lt"/>
            </a:endParaRPr>
          </a:p>
          <a:p>
            <a:r>
              <a:rPr lang="en-US" sz="1300" dirty="0" err="1">
                <a:latin typeface="+mn-lt"/>
              </a:rPr>
              <a:t>Ruikar</a:t>
            </a:r>
            <a:r>
              <a:rPr lang="en-US" sz="1300" dirty="0">
                <a:latin typeface="+mn-lt"/>
              </a:rPr>
              <a:t>, M. (2013). National statistics of road traffic accidents in India. Journal of Orthopedics, Traumatology and Rehabilitation</a:t>
            </a:r>
            <a:r>
              <a:rPr lang="en-US" sz="1300" dirty="0" smtClean="0">
                <a:latin typeface="+mn-lt"/>
              </a:rPr>
              <a:t>.</a:t>
            </a:r>
          </a:p>
          <a:p>
            <a:r>
              <a:rPr lang="en-US" sz="1300" dirty="0">
                <a:latin typeface="+mn-lt"/>
              </a:rPr>
              <a:t>Pal, R., Ghosh, A., Kumar, R., </a:t>
            </a:r>
            <a:r>
              <a:rPr lang="en-US" sz="1300" dirty="0" err="1">
                <a:latin typeface="+mn-lt"/>
              </a:rPr>
              <a:t>Galwankar</a:t>
            </a:r>
            <a:r>
              <a:rPr lang="en-US" sz="1300" dirty="0">
                <a:latin typeface="+mn-lt"/>
              </a:rPr>
              <a:t>, S., Paul, S., Pal, S., Sinha, D., </a:t>
            </a:r>
            <a:r>
              <a:rPr lang="en-US" sz="1300" dirty="0" err="1">
                <a:latin typeface="+mn-lt"/>
              </a:rPr>
              <a:t>Jaiswal</a:t>
            </a:r>
            <a:r>
              <a:rPr lang="en-US" sz="1300" dirty="0">
                <a:latin typeface="+mn-lt"/>
              </a:rPr>
              <a:t>, A., </a:t>
            </a:r>
            <a:r>
              <a:rPr lang="en-US" sz="1300" dirty="0" err="1">
                <a:latin typeface="+mn-lt"/>
              </a:rPr>
              <a:t>Moscote</a:t>
            </a:r>
            <a:r>
              <a:rPr lang="en-US" sz="1300" dirty="0">
                <a:latin typeface="+mn-lt"/>
              </a:rPr>
              <a:t>-Salazar, L., &amp; Agrawal, A. (2019). Public health crisis of road traffic accidents in India: Risk factor assessment and recommendations on prevention on the behalf of the Academy of Family Physicians of India. Journal of Family Medicine and Primary Care, 8(3), 775</a:t>
            </a:r>
            <a:r>
              <a:rPr lang="en-US" sz="1300" dirty="0" smtClean="0">
                <a:latin typeface="+mn-lt"/>
              </a:rPr>
              <a:t>.</a:t>
            </a:r>
          </a:p>
          <a:p>
            <a:r>
              <a:rPr lang="en-IN" sz="1300" dirty="0" err="1">
                <a:latin typeface="+mn-lt"/>
              </a:rPr>
              <a:t>Sivasankaran</a:t>
            </a:r>
            <a:r>
              <a:rPr lang="en-IN" sz="1300" dirty="0">
                <a:latin typeface="+mn-lt"/>
              </a:rPr>
              <a:t>, S. K., </a:t>
            </a:r>
            <a:r>
              <a:rPr lang="en-IN" sz="1300" dirty="0" err="1">
                <a:latin typeface="+mn-lt"/>
              </a:rPr>
              <a:t>Rangam</a:t>
            </a:r>
            <a:r>
              <a:rPr lang="en-IN" sz="1300" dirty="0">
                <a:latin typeface="+mn-lt"/>
              </a:rPr>
              <a:t>, H., &amp; </a:t>
            </a:r>
            <a:r>
              <a:rPr lang="en-IN" sz="1300" dirty="0" err="1">
                <a:latin typeface="+mn-lt"/>
              </a:rPr>
              <a:t>Balasubramanian</a:t>
            </a:r>
            <a:r>
              <a:rPr lang="en-IN" sz="1300" dirty="0">
                <a:latin typeface="+mn-lt"/>
              </a:rPr>
              <a:t>, V. (2021). Investigation of factors contributing to injury severity in single vehicle motorcycle crashes in India. International Journal of Injury Control and Safety Promotion, 28(2), 243–254.</a:t>
            </a:r>
          </a:p>
          <a:p>
            <a:r>
              <a:rPr lang="en-IN" sz="1300" dirty="0">
                <a:latin typeface="+mn-lt"/>
              </a:rPr>
              <a:t>Sunny et al., "Forecasting of Road Accident in Kerala: A Case Study," 2018 International Conference on Data Science and Engineering (ICDSE), Kochi, 2018, pp. 1-5, </a:t>
            </a:r>
            <a:r>
              <a:rPr lang="en-IN" sz="1300" dirty="0" err="1">
                <a:latin typeface="+mn-lt"/>
              </a:rPr>
              <a:t>doi</a:t>
            </a:r>
            <a:r>
              <a:rPr lang="en-IN" sz="1300" dirty="0">
                <a:latin typeface="+mn-lt"/>
              </a:rPr>
              <a:t>: 10.1109/ICDSE.2018.8527825</a:t>
            </a:r>
            <a:r>
              <a:rPr lang="en-IN" sz="1300" dirty="0" smtClean="0">
                <a:latin typeface="+mn-lt"/>
              </a:rPr>
              <a:t>.</a:t>
            </a:r>
          </a:p>
          <a:p>
            <a:r>
              <a:rPr lang="en-US" sz="1300" dirty="0" err="1">
                <a:latin typeface="+mn-lt"/>
              </a:rPr>
              <a:t>Dandona</a:t>
            </a:r>
            <a:r>
              <a:rPr lang="en-US" sz="1300" dirty="0">
                <a:latin typeface="+mn-lt"/>
              </a:rPr>
              <a:t>, R., Kumar, G. A., Ameer, M. A., Reddy, G. B., &amp; </a:t>
            </a:r>
            <a:r>
              <a:rPr lang="en-US" sz="1300" dirty="0" err="1">
                <a:latin typeface="+mn-lt"/>
              </a:rPr>
              <a:t>Dandona</a:t>
            </a:r>
            <a:r>
              <a:rPr lang="en-US" sz="1300" dirty="0">
                <a:latin typeface="+mn-lt"/>
              </a:rPr>
              <a:t>, L. (2008). Under-reporting of road traffic injuries to the police: Results from two data sources in urban India. Injury Prevention, 14(6), 360–365. </a:t>
            </a:r>
            <a:endParaRPr lang="en-US" sz="1300" dirty="0" smtClean="0">
              <a:latin typeface="+mn-lt"/>
            </a:endParaRPr>
          </a:p>
          <a:p>
            <a:r>
              <a:rPr lang="en-US" sz="1300" dirty="0" err="1">
                <a:latin typeface="+mn-lt"/>
              </a:rPr>
              <a:t>Bhalla</a:t>
            </a:r>
            <a:r>
              <a:rPr lang="en-US" sz="1300" dirty="0">
                <a:latin typeface="+mn-lt"/>
              </a:rPr>
              <a:t>, K., </a:t>
            </a:r>
            <a:r>
              <a:rPr lang="en-US" sz="1300" dirty="0" err="1">
                <a:latin typeface="+mn-lt"/>
              </a:rPr>
              <a:t>Khurana</a:t>
            </a:r>
            <a:r>
              <a:rPr lang="en-US" sz="1300" dirty="0">
                <a:latin typeface="+mn-lt"/>
              </a:rPr>
              <a:t>, N., Bose, D., </a:t>
            </a:r>
            <a:r>
              <a:rPr lang="en-US" sz="1300" dirty="0" err="1">
                <a:latin typeface="+mn-lt"/>
              </a:rPr>
              <a:t>Navaratne</a:t>
            </a:r>
            <a:r>
              <a:rPr lang="en-US" sz="1300" dirty="0">
                <a:latin typeface="+mn-lt"/>
              </a:rPr>
              <a:t>, K. V., Tiwari, G., &amp; Mohan, D. (2017). Official government statistics of road traffic deaths in India under-represent pedestrians and motorized two-wheeler riders. Injury Prevention, 23(1), 1–7. </a:t>
            </a:r>
          </a:p>
          <a:p>
            <a:r>
              <a:rPr lang="en-US" sz="1300" dirty="0" err="1">
                <a:latin typeface="+mn-lt"/>
              </a:rPr>
              <a:t>Kanchan</a:t>
            </a:r>
            <a:r>
              <a:rPr lang="en-US" sz="1300" dirty="0">
                <a:latin typeface="+mn-lt"/>
              </a:rPr>
              <a:t>, T., Kulkarni, V., </a:t>
            </a:r>
            <a:r>
              <a:rPr lang="en-US" sz="1300" dirty="0" err="1">
                <a:latin typeface="+mn-lt"/>
              </a:rPr>
              <a:t>Bakkannavar</a:t>
            </a:r>
            <a:r>
              <a:rPr lang="en-US" sz="1300" dirty="0">
                <a:latin typeface="+mn-lt"/>
              </a:rPr>
              <a:t>, S. M., Kumar, N., &amp; </a:t>
            </a:r>
            <a:r>
              <a:rPr lang="en-US" sz="1300" dirty="0" err="1">
                <a:latin typeface="+mn-lt"/>
              </a:rPr>
              <a:t>Unnikrishnan</a:t>
            </a:r>
            <a:r>
              <a:rPr lang="en-US" sz="1300" dirty="0">
                <a:latin typeface="+mn-lt"/>
              </a:rPr>
              <a:t>, B. (2012). Analysis of fatal road traffic accidents in a coastal township of South India. Journal of Forensic and Legal Medicine, 19(8), 448–451.</a:t>
            </a:r>
            <a:endParaRPr lang="en-IN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Mishra, P. (2017). Vital Stats Overview of Road Accidents in India. PRS Legislative Research. Institute for Policy Research Studies, 4343(011), 4801–4802. Retrieved from </a:t>
            </a:r>
            <a:r>
              <a:rPr lang="en-US" sz="1300" dirty="0" smtClean="0">
                <a:latin typeface="+mn-lt"/>
                <a:hlinkClick r:id="rId2"/>
              </a:rPr>
              <a:t>www.prsindia.org</a:t>
            </a:r>
            <a:r>
              <a:rPr lang="en-US" sz="1300" dirty="0" smtClean="0">
                <a:latin typeface="+mn-lt"/>
              </a:rPr>
              <a:t>.</a:t>
            </a:r>
          </a:p>
          <a:p>
            <a:r>
              <a:rPr lang="en-IN" sz="1300" dirty="0" smtClean="0">
                <a:latin typeface="+mn-lt"/>
              </a:rPr>
              <a:t>Mohan</a:t>
            </a:r>
            <a:r>
              <a:rPr lang="en-IN" sz="1300" dirty="0">
                <a:latin typeface="+mn-lt"/>
              </a:rPr>
              <a:t>, V. R., Sarkar, R., Abraham, V. J., </a:t>
            </a:r>
            <a:r>
              <a:rPr lang="en-IN" sz="1300" dirty="0" err="1">
                <a:latin typeface="+mn-lt"/>
              </a:rPr>
              <a:t>Balraj</a:t>
            </a:r>
            <a:r>
              <a:rPr lang="en-IN" sz="1300" dirty="0">
                <a:latin typeface="+mn-lt"/>
              </a:rPr>
              <a:t>, V., &amp; </a:t>
            </a:r>
            <a:r>
              <a:rPr lang="en-IN" sz="1300" dirty="0" err="1">
                <a:latin typeface="+mn-lt"/>
              </a:rPr>
              <a:t>Naumova</a:t>
            </a:r>
            <a:r>
              <a:rPr lang="en-IN" sz="1300" dirty="0">
                <a:latin typeface="+mn-lt"/>
              </a:rPr>
              <a:t>, E. N. (2015). Differential patterns, trends and hotspots of road traffic injuries on different road networks in Vellore district, southern India. Tropical Medicine and International Health, 20(3), 293–303. </a:t>
            </a: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6396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04864"/>
            <a:ext cx="632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ush Script MT" panose="03060802040406070304" pitchFamily="66" charset="0"/>
              </a:rPr>
              <a:t>Stop accidents before they stop you!!</a:t>
            </a:r>
            <a:endParaRPr lang="en-IN" sz="4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3645024"/>
            <a:ext cx="208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ush Script MT" panose="03060802040406070304" pitchFamily="66" charset="0"/>
              </a:rPr>
              <a:t>Thank you </a:t>
            </a:r>
            <a:endParaRPr lang="en-IN" sz="4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i="1" dirty="0" smtClean="0">
                <a:latin typeface="+mj-lt"/>
              </a:rPr>
              <a:t>Introduction </a:t>
            </a:r>
            <a:endParaRPr lang="nl-NL" i="1" dirty="0">
              <a:latin typeface="+mj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Internationally, road traffic accidents (RTAs) have become the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major public health challenge of the 21st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century </a:t>
            </a:r>
            <a:r>
              <a:rPr lang="en-US" sz="2400" dirty="0" smtClean="0">
                <a:latin typeface="+mn-lt"/>
              </a:rPr>
              <a:t>[1]. </a:t>
            </a:r>
          </a:p>
          <a:p>
            <a:r>
              <a:rPr lang="en-US" sz="2400" dirty="0" smtClean="0">
                <a:latin typeface="+mn-lt"/>
              </a:rPr>
              <a:t>Annually, more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1.35 million people lose their life due to road crashes,</a:t>
            </a:r>
            <a:r>
              <a:rPr lang="en-US" sz="2400" dirty="0">
                <a:latin typeface="+mn-lt"/>
              </a:rPr>
              <a:t> making it one of the leading causes of death </a:t>
            </a:r>
            <a:r>
              <a:rPr lang="en-US" sz="2400" dirty="0" smtClean="0">
                <a:latin typeface="+mn-lt"/>
              </a:rPr>
              <a:t>worldwide [1]. 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Road </a:t>
            </a:r>
            <a:r>
              <a:rPr lang="en-US" sz="2400" dirty="0">
                <a:latin typeface="+mn-lt"/>
              </a:rPr>
              <a:t>crashes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are the sixth leading cause of death in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India </a:t>
            </a:r>
            <a:r>
              <a:rPr lang="en-US" sz="2400" dirty="0" smtClean="0">
                <a:latin typeface="+mn-lt"/>
              </a:rPr>
              <a:t>and it </a:t>
            </a:r>
            <a:r>
              <a:rPr lang="en-US" sz="2400" dirty="0">
                <a:latin typeface="+mn-lt"/>
              </a:rPr>
              <a:t>causes immense socio-economic losses, especially among the young </a:t>
            </a:r>
            <a:r>
              <a:rPr lang="en-US" sz="2400" dirty="0" smtClean="0">
                <a:latin typeface="+mn-lt"/>
              </a:rPr>
              <a:t>population [2]. </a:t>
            </a:r>
          </a:p>
          <a:p>
            <a:r>
              <a:rPr lang="en-US" sz="2400" dirty="0">
                <a:latin typeface="+mn-lt"/>
              </a:rPr>
              <a:t>Every hour, there are 15 fatalities and 53 injuries associated with road crashes in </a:t>
            </a:r>
            <a:r>
              <a:rPr lang="en-US" sz="2400" dirty="0" smtClean="0">
                <a:latin typeface="+mn-lt"/>
              </a:rPr>
              <a:t>India and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is expected that the total number of deaths related to road crashes will cross the 250,000 mark by 2025 </a:t>
            </a:r>
            <a:r>
              <a:rPr lang="en-US" sz="2400" dirty="0" smtClean="0">
                <a:latin typeface="+mn-lt"/>
              </a:rPr>
              <a:t>[3]. </a:t>
            </a:r>
          </a:p>
          <a:p>
            <a:endParaRPr lang="en-US" sz="2400" dirty="0" smtClean="0">
              <a:latin typeface="+mn-lt"/>
            </a:endParaRPr>
          </a:p>
          <a:p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+mn-lt"/>
              </a:rPr>
              <a:t>Rationale &amp; Aim of the study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A comprehensive analysis of trends, patterns, and causes of crashes are critical for determining the existing gaps causing crashes and proposing solutions for future improvisations for India's diverse road safety </a:t>
            </a:r>
            <a:r>
              <a:rPr lang="en-US" sz="2400" dirty="0" smtClean="0">
                <a:latin typeface="+mn-lt"/>
              </a:rPr>
              <a:t>situations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[4]. 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Roads have become prone for crashes due to an unprecedented </a:t>
            </a:r>
            <a:r>
              <a:rPr lang="en-US" sz="2400" dirty="0">
                <a:latin typeface="+mn-lt"/>
              </a:rPr>
              <a:t>increase in road traffic volume over the last five </a:t>
            </a:r>
            <a:r>
              <a:rPr lang="en-US" sz="2400" dirty="0" smtClean="0">
                <a:latin typeface="+mn-lt"/>
              </a:rPr>
              <a:t>years.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current </a:t>
            </a:r>
            <a:r>
              <a:rPr lang="en-US" sz="2400" dirty="0">
                <a:latin typeface="+mn-lt"/>
              </a:rPr>
              <a:t>study objective is to </a:t>
            </a:r>
            <a:r>
              <a:rPr lang="en-US" sz="2400" dirty="0" smtClean="0">
                <a:latin typeface="+mn-lt"/>
              </a:rPr>
              <a:t>explore road </a:t>
            </a:r>
            <a:r>
              <a:rPr lang="en-US" sz="2400" dirty="0">
                <a:latin typeface="+mn-lt"/>
              </a:rPr>
              <a:t>crashes in </a:t>
            </a:r>
            <a:r>
              <a:rPr lang="en-US" sz="2400" dirty="0" smtClean="0">
                <a:latin typeface="+mn-lt"/>
              </a:rPr>
              <a:t>Manipal, Indi by identifying trends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patterns, causes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and prediction through time </a:t>
            </a:r>
            <a:r>
              <a:rPr lang="en-US" sz="2400" dirty="0">
                <a:latin typeface="+mn-lt"/>
              </a:rPr>
              <a:t>series </a:t>
            </a:r>
            <a:r>
              <a:rPr lang="en-US" sz="2400" dirty="0" smtClean="0">
                <a:latin typeface="+mn-lt"/>
              </a:rPr>
              <a:t>analysis.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4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dirty="0">
                <a:latin typeface="+mn-lt"/>
              </a:rPr>
              <a:t>Data and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i="1" dirty="0" smtClean="0">
                <a:latin typeface="+mn-lt"/>
              </a:rPr>
              <a:t>Study area</a:t>
            </a:r>
            <a:r>
              <a:rPr lang="en-IN" sz="2400" dirty="0" smtClean="0">
                <a:latin typeface="+mn-lt"/>
              </a:rPr>
              <a:t>-Manipal</a:t>
            </a:r>
          </a:p>
          <a:p>
            <a:endParaRPr lang="en-IN" sz="2400" dirty="0" smtClean="0">
              <a:latin typeface="+mn-lt"/>
            </a:endParaRPr>
          </a:p>
          <a:p>
            <a:r>
              <a:rPr lang="en-IN" sz="2400" i="1" dirty="0" smtClean="0">
                <a:latin typeface="+mn-lt"/>
              </a:rPr>
              <a:t>Data source</a:t>
            </a:r>
            <a:r>
              <a:rPr lang="en-IN" sz="2400" dirty="0" smtClean="0">
                <a:latin typeface="+mn-lt"/>
              </a:rPr>
              <a:t>- </a:t>
            </a:r>
            <a:r>
              <a:rPr lang="en-US" sz="2400" dirty="0" smtClean="0">
                <a:latin typeface="+mn-lt"/>
              </a:rPr>
              <a:t>Crash </a:t>
            </a:r>
            <a:r>
              <a:rPr lang="en-US" sz="2400" dirty="0">
                <a:latin typeface="+mn-lt"/>
              </a:rPr>
              <a:t>FIR records of Manipal city police station (2012 to 2018) and district aggregated data (2008 to 2018) retrieved from the Superintendent of the police </a:t>
            </a:r>
            <a:r>
              <a:rPr lang="en-US" sz="2400" dirty="0" smtClean="0">
                <a:latin typeface="+mn-lt"/>
              </a:rPr>
              <a:t>office. 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IN" sz="2400" i="1" dirty="0">
                <a:latin typeface="+mn-lt"/>
              </a:rPr>
              <a:t>Statistical analysis</a:t>
            </a:r>
            <a:r>
              <a:rPr lang="en-IN" sz="2400" dirty="0">
                <a:latin typeface="+mn-lt"/>
              </a:rPr>
              <a:t>-Descriptive </a:t>
            </a:r>
            <a:r>
              <a:rPr lang="en-IN" sz="2400" dirty="0" smtClean="0">
                <a:latin typeface="+mn-lt"/>
              </a:rPr>
              <a:t>statistics </a:t>
            </a:r>
            <a:r>
              <a:rPr lang="en-US" sz="2400" dirty="0">
                <a:latin typeface="+mn-lt"/>
              </a:rPr>
              <a:t>for the </a:t>
            </a:r>
            <a:r>
              <a:rPr lang="en-US" sz="2400" dirty="0" smtClean="0">
                <a:latin typeface="+mn-lt"/>
              </a:rPr>
              <a:t>crash data </a:t>
            </a:r>
            <a:r>
              <a:rPr lang="en-US" sz="2400" dirty="0">
                <a:latin typeface="+mn-lt"/>
              </a:rPr>
              <a:t>extracted from the FIR records and time series analysis forecasting </a:t>
            </a:r>
            <a:r>
              <a:rPr lang="en-US" sz="2400" dirty="0" smtClean="0">
                <a:latin typeface="+mn-lt"/>
              </a:rPr>
              <a:t>method for </a:t>
            </a:r>
            <a:r>
              <a:rPr lang="en-US" sz="2400" dirty="0">
                <a:latin typeface="+mn-lt"/>
              </a:rPr>
              <a:t>the district aggregated </a:t>
            </a:r>
            <a:r>
              <a:rPr lang="en-US" sz="2400" dirty="0" smtClean="0">
                <a:latin typeface="+mn-lt"/>
              </a:rPr>
              <a:t>data.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i="1" dirty="0">
                <a:latin typeface="+mn-lt"/>
              </a:rPr>
              <a:t>Statistical </a:t>
            </a:r>
            <a:r>
              <a:rPr lang="en-US" sz="2400" i="1" dirty="0" smtClean="0">
                <a:latin typeface="+mn-lt"/>
              </a:rPr>
              <a:t>Software</a:t>
            </a:r>
            <a:r>
              <a:rPr lang="en-US" sz="2400" dirty="0" smtClean="0">
                <a:latin typeface="+mn-lt"/>
              </a:rPr>
              <a:t>-IBM SPSS </a:t>
            </a:r>
            <a:r>
              <a:rPr lang="en-US" sz="2400" dirty="0">
                <a:latin typeface="+mn-lt"/>
              </a:rPr>
              <a:t>version </a:t>
            </a:r>
            <a:r>
              <a:rPr lang="en-US" sz="2400" dirty="0" smtClean="0">
                <a:latin typeface="+mn-lt"/>
              </a:rPr>
              <a:t>24 and R </a:t>
            </a:r>
            <a:r>
              <a:rPr lang="en-US" sz="2400" dirty="0">
                <a:latin typeface="+mn-lt"/>
              </a:rPr>
              <a:t>software </a:t>
            </a:r>
            <a:r>
              <a:rPr lang="en-US" sz="2400" dirty="0" smtClean="0">
                <a:latin typeface="+mn-lt"/>
              </a:rPr>
              <a:t>2016. </a:t>
            </a:r>
          </a:p>
          <a:p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4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Results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Increase (3.22%) </a:t>
            </a:r>
            <a:r>
              <a:rPr lang="en-US" sz="2400" dirty="0">
                <a:latin typeface="+mn-lt"/>
              </a:rPr>
              <a:t>in the number of crash deaths in the district in </a:t>
            </a:r>
            <a:r>
              <a:rPr lang="en-US" sz="2400" dirty="0" smtClean="0">
                <a:latin typeface="+mn-lt"/>
              </a:rPr>
              <a:t>last ten years.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Fatal crashes in the last ten years have happened due to speeding head-on collision, rear-end collision, skidding. 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Motorcyclists contributes to maximum fatal road crashes. </a:t>
            </a:r>
          </a:p>
        </p:txBody>
      </p:sp>
    </p:spTree>
    <p:extLst>
      <p:ext uri="{BB962C8B-B14F-4D97-AF65-F5344CB8AC3E}">
        <p14:creationId xmlns:p14="http://schemas.microsoft.com/office/powerpoint/2010/main" val="14535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Results </a:t>
            </a:r>
            <a:endParaRPr lang="en-IN" i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54702"/>
              </p:ext>
            </p:extLst>
          </p:nvPr>
        </p:nvGraphicFramePr>
        <p:xfrm>
          <a:off x="611560" y="1196752"/>
          <a:ext cx="3672407" cy="18722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4449">
                  <a:extLst>
                    <a:ext uri="{9D8B030D-6E8A-4147-A177-3AD203B41FA5}">
                      <a16:colId xmlns:a16="http://schemas.microsoft.com/office/drawing/2014/main" val="1683268442"/>
                    </a:ext>
                  </a:extLst>
                </a:gridCol>
                <a:gridCol w="871116">
                  <a:extLst>
                    <a:ext uri="{9D8B030D-6E8A-4147-A177-3AD203B41FA5}">
                      <a16:colId xmlns:a16="http://schemas.microsoft.com/office/drawing/2014/main" val="3409011543"/>
                    </a:ext>
                  </a:extLst>
                </a:gridCol>
                <a:gridCol w="896842">
                  <a:extLst>
                    <a:ext uri="{9D8B030D-6E8A-4147-A177-3AD203B41FA5}">
                      <a16:colId xmlns:a16="http://schemas.microsoft.com/office/drawing/2014/main" val="2523916032"/>
                    </a:ext>
                  </a:extLst>
                </a:gridCol>
              </a:tblGrid>
              <a:tr h="300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i="1" dirty="0">
                          <a:effectLst/>
                        </a:rPr>
                        <a:t>Cause for the accident</a:t>
                      </a:r>
                      <a:endParaRPr lang="en-IN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i="1" dirty="0">
                          <a:effectLst/>
                        </a:rPr>
                        <a:t>Frequency</a:t>
                      </a:r>
                      <a:endParaRPr lang="en-IN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i="1" dirty="0">
                          <a:effectLst/>
                        </a:rPr>
                        <a:t>Percentage</a:t>
                      </a:r>
                      <a:endParaRPr lang="en-IN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49628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Consumption of Alcohol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16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0.74%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98438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Exceeded Lawful Speed 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2078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96.16%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524377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Driving on the wrong side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16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0.74%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326258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Improper Overtaking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17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0.79%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625331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Other improper actions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34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1.57%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3100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756532"/>
            <a:ext cx="229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+mj-lt"/>
              </a:rPr>
              <a:t>Causes of fatal crashes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47831159"/>
              </p:ext>
            </p:extLst>
          </p:nvPr>
        </p:nvGraphicFramePr>
        <p:xfrm>
          <a:off x="4427984" y="2492896"/>
          <a:ext cx="3960440" cy="343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Results contd…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Crash risk has increased among both the genders in </a:t>
            </a:r>
            <a:r>
              <a:rPr lang="en-US" sz="2400" dirty="0">
                <a:latin typeface="+mn-lt"/>
              </a:rPr>
              <a:t>the last ten </a:t>
            </a:r>
            <a:r>
              <a:rPr lang="en-US" sz="2400" dirty="0" smtClean="0">
                <a:latin typeface="+mn-lt"/>
              </a:rPr>
              <a:t>years. 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Crashes </a:t>
            </a:r>
            <a:r>
              <a:rPr lang="en-US" sz="2400" dirty="0">
                <a:latin typeface="+mn-lt"/>
              </a:rPr>
              <a:t>are more on Saturday evenings (18.03%), followed by Wednesday (16.39%) and Monday (15.57</a:t>
            </a:r>
            <a:r>
              <a:rPr lang="en-US" sz="2400" dirty="0" smtClean="0">
                <a:latin typeface="+mn-lt"/>
              </a:rPr>
              <a:t>%). 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results of the time series analysis </a:t>
            </a:r>
            <a:r>
              <a:rPr lang="en-US" sz="2400" dirty="0">
                <a:latin typeface="+mn-lt"/>
              </a:rPr>
              <a:t>predict 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overall increase of 3% in the number of fatal crashes for the upcoming years in the district</a:t>
            </a:r>
            <a:r>
              <a:rPr lang="en-US" sz="2400" dirty="0" smtClean="0">
                <a:latin typeface="+mn-lt"/>
              </a:rPr>
              <a:t>.</a:t>
            </a:r>
          </a:p>
          <a:p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0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dirty="0">
                <a:latin typeface="+mn-lt"/>
              </a:rPr>
              <a:t>Crash-prone locations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980728"/>
            <a:ext cx="3599808" cy="266429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07158"/>
            <a:ext cx="3240360" cy="263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7268"/>
            <a:ext cx="3527800" cy="22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7268"/>
            <a:ext cx="3312368" cy="22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1335655" y="2852936"/>
            <a:ext cx="978408" cy="3406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 rot="2696076">
            <a:off x="6067938" y="1528094"/>
            <a:ext cx="978408" cy="3586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2927345">
            <a:off x="1011729" y="1514151"/>
            <a:ext cx="978408" cy="3589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 rot="19278780">
            <a:off x="5973543" y="3347306"/>
            <a:ext cx="978408" cy="3586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 rot="6309542">
            <a:off x="2410019" y="4304903"/>
            <a:ext cx="978408" cy="2973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 rot="18836307">
            <a:off x="5926107" y="5341621"/>
            <a:ext cx="978408" cy="2973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2400" i="1" dirty="0">
                <a:latin typeface="+mn-lt"/>
              </a:rPr>
              <a:t>Crash-prone </a:t>
            </a:r>
            <a:r>
              <a:rPr lang="en-IN" sz="2400" i="1" dirty="0" smtClean="0">
                <a:latin typeface="+mn-lt"/>
              </a:rPr>
              <a:t>locations-</a:t>
            </a:r>
            <a:r>
              <a:rPr lang="en-US" sz="2400" i="1" dirty="0">
                <a:latin typeface="+mn-lt"/>
              </a:rPr>
              <a:t>Under repair from March 1, 2021 </a:t>
            </a:r>
            <a:r>
              <a:rPr lang="en-IN" sz="2400" i="1" dirty="0" smtClean="0">
                <a:latin typeface="+mn-lt"/>
              </a:rPr>
              <a:t> </a:t>
            </a:r>
            <a:endParaRPr lang="en-IN" sz="2400" i="1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685381" cy="28946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4DFAE083CEF4E93FAE24385844D85" ma:contentTypeVersion="1" ma:contentTypeDescription="Een nieuw document maken." ma:contentTypeScope="" ma:versionID="782d9559cda9adaff843bdb9516362fa">
  <xsd:schema xmlns:xsd="http://www.w3.org/2001/XMLSchema" xmlns:xs="http://www.w3.org/2001/XMLSchema" xmlns:p="http://schemas.microsoft.com/office/2006/metadata/properties" xmlns:ns1="http://schemas.microsoft.com/sharepoint/v3" xmlns:ns2="AEDFA47C-3C08-4EEF-93FA-E24385844D85" targetNamespace="http://schemas.microsoft.com/office/2006/metadata/properties" ma:root="true" ma:fieldsID="ac9b093065a9586bbd0016d20a56ca81" ns1:_="" ns2:_="">
    <xsd:import namespace="http://schemas.microsoft.com/sharepoint/v3"/>
    <xsd:import namespace="AEDFA47C-3C08-4EEF-93FA-E24385844D85"/>
    <xsd:element name="properties">
      <xsd:complexType>
        <xsd:sequence>
          <xsd:element name="documentManagement">
            <xsd:complexType>
              <xsd:all>
                <xsd:element ref="ns2:Type_x0020_template" minOccurs="0"/>
                <xsd:element ref="ns2:Naam_x0020_template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CheckoutUser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4" nillable="true" ma:displayName="Opmerkingen van goedkeurder" ma:hidden="true" ma:internalName="_ModerationComments" ma:readOnly="true">
      <xsd:simpleType>
        <xsd:restriction base="dms:Note"/>
      </xsd:simpleType>
    </xsd:element>
    <xsd:element name="File_x0020_Type" ma:index="7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8" nillable="true" ma:displayName="HTML-bestandstype" ma:hidden="true" ma:internalName="HTML_x0020_File_x0020_Type" ma:readOnly="true">
      <xsd:simpleType>
        <xsd:restriction base="dms:Text"/>
      </xsd:simpleType>
    </xsd:element>
    <xsd:element name="_SourceUrl" ma:index="9" nillable="true" ma:displayName="Bron-URL" ma:hidden="true" ma:internalName="_SourceUrl">
      <xsd:simpleType>
        <xsd:restriction base="dms:Text"/>
      </xsd:simpleType>
    </xsd:element>
    <xsd:element name="_SharedFileIndex" ma:index="10" nillable="true" ma:displayName="Index voor gedeelde bestanden" ma:hidden="true" ma:internalName="_SharedFileIndex">
      <xsd:simpleType>
        <xsd:restriction base="dms:Text"/>
      </xsd:simpleType>
    </xsd:element>
    <xsd:element name="ContentTypeId" ma:index="11" nillable="true" ma:displayName="Inhoudstype-id" ma:hidden="true" ma:internalName="ContentTypeId" ma:readOnly="true">
      <xsd:simpleType>
        <xsd:restriction base="dms:Unknown"/>
      </xsd:simpleType>
    </xsd:element>
    <xsd:element name="TemplateUrl" ma:index="12" nillable="true" ma:displayName="Sjabloonkoppeling" ma:hidden="true" ma:internalName="TemplateUrl">
      <xsd:simpleType>
        <xsd:restriction base="dms:Text"/>
      </xsd:simpleType>
    </xsd:element>
    <xsd:element name="xd_ProgID" ma:index="13" nillable="true" ma:displayName="HTML-bestandskoppeling" ma:hidden="true" ma:internalName="xd_ProgID">
      <xsd:simpleType>
        <xsd:restriction base="dms:Text"/>
      </xsd:simpleType>
    </xsd:element>
    <xsd:element name="xd_Signature" ma:index="14" nillable="true" ma:displayName="Is ondertekend" ma:hidden="true" ma:internalName="xd_Signature" ma:readOnly="true">
      <xsd:simpleType>
        <xsd:restriction base="dms:Boolean"/>
      </xsd:simpleType>
    </xsd:element>
    <xsd:element name="CheckoutUser" ma:index="15" nillable="true" ma:displayName="Uitgecheckt naar" ma:list="UserInfo" ma:internalName="CheckoutUs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" ma:index="16" nillable="true" ma:displayName="Id" ma:internalName="ID" ma:readOnly="true">
      <xsd:simpleType>
        <xsd:restriction base="dms:Unknown"/>
      </xsd:simpleType>
    </xsd:element>
    <xsd:element name="Author" ma:index="19" nillable="true" ma:displayName="Gemaakt door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1" nillable="true" ma:displayName="Gewijzigd door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2" nillable="true" ma:displayName="Heeft kopieerbestemmingen" ma:hidden="true" ma:internalName="_HasCopyDestinations" ma:readOnly="true">
      <xsd:simpleType>
        <xsd:restriction base="dms:Boolean"/>
      </xsd:simpleType>
    </xsd:element>
    <xsd:element name="_CopySource" ma:index="23" nillable="true" ma:displayName="Bron kopiëren" ma:internalName="_CopySource" ma:readOnly="true">
      <xsd:simpleType>
        <xsd:restriction base="dms:Text"/>
      </xsd:simpleType>
    </xsd:element>
    <xsd:element name="_ModerationStatus" ma:index="24" nillable="true" ma:displayName="Goedkeuringsstatus" ma:default="0" ma:hidden="true" ma:internalName="_ModerationStatus" ma:readOnly="true">
      <xsd:simpleType>
        <xsd:restriction base="dms:Unknown"/>
      </xsd:simpleType>
    </xsd:element>
    <xsd:element name="FileRef" ma:index="25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DirRef" ma:index="26" nillable="true" ma:displayName="Pad" ma:hidden="true" ma:list="Docs" ma:internalName="FileDirRef" ma:readOnly="true" ma:showField="DirName">
      <xsd:simpleType>
        <xsd:restriction base="dms:Lookup"/>
      </xsd:simpleType>
    </xsd:element>
    <xsd:element name="Last_x0020_Modified" ma:index="27" nillable="true" ma:displayName="Gewijzig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8" nillable="true" ma:displayName="Gemaakt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9" nillable="true" ma:displayName="Bestandsgroott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0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CheckedOutUserId" ma:index="32" nillable="true" ma:displayName="Id van de gebruiker die het item heeft uitgecheck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Is uitgecheckt naar lokaal" ma:hidden="true" ma:list="Docs" ma:internalName="IsCheckedoutToLocal" ma:readOnly="true" ma:showField="IsCheckoutToLocal">
      <xsd:simpleType>
        <xsd:restriction base="dms:Lookup"/>
      </xsd:simpleType>
    </xsd:element>
    <xsd:element name="UniqueId" ma:index="34" nillable="true" ma:displayName="Unieke id" ma:hidden="true" ma:list="Docs" ma:internalName="UniqueId" ma:readOnly="true" ma:showField="UniqueId">
      <xsd:simpleType>
        <xsd:restriction base="dms:Lookup"/>
      </xsd:simpleType>
    </xsd:element>
    <xsd:element name="ProgId" ma:index="3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7" nillable="true" ma:displayName="Virus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8" nillable="true" ma:displayName="Uitgecheckt naar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39" nillable="true" ma:displayName="Opmerking bij inchecken" ma:format="TRUE" ma:list="Docs" ma:internalName="_CheckinComment" ma:readOnly="true" ma:showField="CheckinComment">
      <xsd:simpleType>
        <xsd:restriction base="dms:Lookup"/>
      </xsd:simpleType>
    </xsd:element>
    <xsd:element name="MetaInfo" ma:index="50" nillable="true" ma:displayName="Eigenschappenverzameling" ma:hidden="true" ma:list="Docs" ma:internalName="MetaInfo" ma:showField="MetaInfo">
      <xsd:simpleType>
        <xsd:restriction base="dms:Lookup"/>
      </xsd:simpleType>
    </xsd:element>
    <xsd:element name="_Level" ma:index="51" nillable="true" ma:displayName="Niveau" ma:hidden="true" ma:internalName="_Level" ma:readOnly="true">
      <xsd:simpleType>
        <xsd:restriction base="dms:Unknown"/>
      </xsd:simpleType>
    </xsd:element>
    <xsd:element name="_IsCurrentVersion" ma:index="52" nillable="true" ma:displayName="Is huidige versie" ma:hidden="true" ma:internalName="_IsCurrentVersion" ma:readOnly="true">
      <xsd:simpleType>
        <xsd:restriction base="dms:Boolean"/>
      </xsd:simpleType>
    </xsd:element>
    <xsd:element name="owshiddenversion" ma:index="56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7" nillable="true" ma:displayName="Interfaceversie" ma:hidden="true" ma:internalName="_UIVersion" ma:readOnly="true">
      <xsd:simpleType>
        <xsd:restriction base="dms:Unknown"/>
      </xsd:simpleType>
    </xsd:element>
    <xsd:element name="_UIVersionString" ma:index="58" nillable="true" ma:displayName="Versie" ma:internalName="_UIVersionString" ma:readOnly="true">
      <xsd:simpleType>
        <xsd:restriction base="dms:Text"/>
      </xsd:simpleType>
    </xsd:element>
    <xsd:element name="InstanceID" ma:index="59" nillable="true" ma:displayName="Instantie-id" ma:hidden="true" ma:internalName="InstanceID" ma:readOnly="true">
      <xsd:simpleType>
        <xsd:restriction base="dms:Unknown"/>
      </xsd:simpleType>
    </xsd:element>
    <xsd:element name="Order" ma:index="60" nillable="true" ma:displayName="Volgorde" ma:hidden="true" ma:internalName="Order">
      <xsd:simpleType>
        <xsd:restriction base="dms:Number"/>
      </xsd:simpleType>
    </xsd:element>
    <xsd:element name="GUID" ma:index="61" nillable="true" ma:displayName="GUID" ma:hidden="true" ma:internalName="GUID" ma:readOnly="true">
      <xsd:simpleType>
        <xsd:restriction base="dms:Unknown"/>
      </xsd:simpleType>
    </xsd:element>
    <xsd:element name="WorkflowVersion" ma:index="62" nillable="true" ma:displayName="Werkstroomversie" ma:hidden="true" ma:internalName="WorkflowVersion" ma:readOnly="true">
      <xsd:simpleType>
        <xsd:restriction base="dms:Unknown"/>
      </xsd:simpleType>
    </xsd:element>
    <xsd:element name="WorkflowInstanceID" ma:index="63" nillable="true" ma:displayName="Instantie-id van werkstroom" ma:hidden="true" ma:internalName="WorkflowInstanceID" ma:readOnly="true">
      <xsd:simpleType>
        <xsd:restriction base="dms:Unknown"/>
      </xsd:simpleType>
    </xsd:element>
    <xsd:element name="ParentVersionString" ma:index="64" nillable="true" ma:displayName="Bronversie (geconverteer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5" nillable="true" ma:displayName="Bronnaam (geconverteer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FA47C-3C08-4EEF-93FA-E24385844D85" elementFormDefault="qualified">
    <xsd:import namespace="http://schemas.microsoft.com/office/2006/documentManagement/types"/>
    <xsd:import namespace="http://schemas.microsoft.com/office/infopath/2007/PartnerControls"/>
    <xsd:element name="Type_x0020_template" ma:index="1" nillable="true" ma:displayName="Type template" ma:format="Dropdown" ma:internalName="Type_x0020_template">
      <xsd:simpleType>
        <xsd:restriction base="dms:Choice">
          <xsd:enumeration value="Letter"/>
          <xsd:enumeration value="Fax"/>
          <xsd:enumeration value="Curriculum"/>
          <xsd:enumeration value="Presentation"/>
          <xsd:enumeration value="Insert Sharepoint"/>
          <xsd:enumeration value="Reports, Proposals &amp; Tenders"/>
          <xsd:enumeration value="Expenses claim"/>
          <xsd:enumeration value="Projectfiche"/>
          <xsd:enumeration value="Font"/>
          <xsd:enumeration value="File"/>
          <xsd:enumeration value="Poster"/>
          <xsd:enumeration value="Wetenschappelijke zending"/>
          <xsd:enumeration value="Project leaders"/>
          <xsd:enumeration value="Vergadering/meeting"/>
          <xsd:enumeration value="Steunpunt VV"/>
          <xsd:enumeration value="Internationalisation"/>
        </xsd:restriction>
      </xsd:simpleType>
    </xsd:element>
    <xsd:element name="Naam_x0020_template" ma:index="3" nillable="true" ma:displayName="Naam template" ma:description="Naam template" ma:internalName="Naam_x0020_templ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oudstyp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0x0101007CA4DFAE083CEF4E93FAE24385844D85</ContentTypeId>
    <TemplateUrl xmlns="http://schemas.microsoft.com/sharepoint/v3" xsi:nil="true"/>
    <Naam_x0020_template xmlns="AEDFA47C-3C08-4EEF-93FA-E24385844D85">11_PPT_EN_IMOB_Template-with-photo-titleslide</Naam_x0020_template>
    <_SourceUrl xmlns="http://schemas.microsoft.com/sharepoint/v3" xsi:nil="true"/>
    <Type_x0020_template xmlns="AEDFA47C-3C08-4EEF-93FA-E24385844D85">Presentation</Type_x0020_template>
    <xd_ProgID xmlns="http://schemas.microsoft.com/sharepoint/v3" xsi:nil="true"/>
    <CheckoutUser xmlns="http://schemas.microsoft.com/sharepoint/v3">
      <UserInfo>
        <DisplayName/>
        <AccountId xsi:nil="true"/>
        <AccountType/>
      </UserInfo>
    </CheckoutUser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A7FC50-8CE1-4327-93C1-BA6208B98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DFA47C-3C08-4EEF-93FA-E24385844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7E13A-3D58-4C72-8FE6-AE4898DC2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B7642-D178-4F63-9FC0-3A27ED2B6DAB}">
  <ds:schemaRefs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AEDFA47C-3C08-4EEF-93FA-E24385844D8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1402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Brush Script MT</vt:lpstr>
      <vt:lpstr>Calibri</vt:lpstr>
      <vt:lpstr>Times New Roman</vt:lpstr>
      <vt:lpstr>Verdana</vt:lpstr>
      <vt:lpstr>Wingdings</vt:lpstr>
      <vt:lpstr>Office Theme</vt:lpstr>
      <vt:lpstr>PowerPoint Presentation</vt:lpstr>
      <vt:lpstr>Introduction </vt:lpstr>
      <vt:lpstr>Rationale &amp; Aim of the study </vt:lpstr>
      <vt:lpstr>Data and Methodology </vt:lpstr>
      <vt:lpstr>Results </vt:lpstr>
      <vt:lpstr>Results </vt:lpstr>
      <vt:lpstr>Results contd…</vt:lpstr>
      <vt:lpstr>Crash-prone locations </vt:lpstr>
      <vt:lpstr>Crash-prone locations-Under repair from March 1, 2021  </vt:lpstr>
      <vt:lpstr>Discussion </vt:lpstr>
      <vt:lpstr>Recommendations</vt:lpstr>
      <vt:lpstr>Conclusion 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11_PPT_EN_IMOB_Template-with-photo-titleslide</dc:title>
  <dc:creator>lambr</dc:creator>
  <cp:lastModifiedBy>sumit</cp:lastModifiedBy>
  <cp:revision>121</cp:revision>
  <cp:lastPrinted>2016-12-19T08:56:06Z</cp:lastPrinted>
  <dcterms:created xsi:type="dcterms:W3CDTF">2009-12-01T15:52:26Z</dcterms:created>
  <dcterms:modified xsi:type="dcterms:W3CDTF">2021-08-03T09:01:42Z</dcterms:modified>
</cp:coreProperties>
</file>