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58" r:id="rId3"/>
    <p:sldId id="261" r:id="rId4"/>
    <p:sldId id="263" r:id="rId5"/>
    <p:sldId id="272" r:id="rId6"/>
    <p:sldId id="269" r:id="rId7"/>
    <p:sldId id="271" r:id="rId8"/>
    <p:sldId id="274" r:id="rId9"/>
    <p:sldId id="275" r:id="rId10"/>
    <p:sldId id="277" r:id="rId11"/>
    <p:sldId id="279" r:id="rId12"/>
    <p:sldId id="280" r:id="rId13"/>
    <p:sldId id="282" r:id="rId14"/>
    <p:sldId id="283" r:id="rId15"/>
    <p:sldId id="285" r:id="rId16"/>
    <p:sldId id="286" r:id="rId17"/>
    <p:sldId id="287" r:id="rId18"/>
    <p:sldId id="288" r:id="rId19"/>
    <p:sldId id="290" r:id="rId20"/>
    <p:sldId id="289" r:id="rId21"/>
    <p:sldId id="293" r:id="rId22"/>
    <p:sldId id="294" r:id="rId23"/>
    <p:sldId id="295" r:id="rId24"/>
    <p:sldId id="296" r:id="rId25"/>
    <p:sldId id="297" r:id="rId26"/>
    <p:sldId id="299" r:id="rId27"/>
    <p:sldId id="301" r:id="rId28"/>
    <p:sldId id="302" r:id="rId29"/>
    <p:sldId id="303" r:id="rId30"/>
    <p:sldId id="304" r:id="rId31"/>
    <p:sldId id="306" r:id="rId32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4F4F"/>
    <a:srgbClr val="141313"/>
    <a:srgbClr val="474746"/>
    <a:srgbClr val="323030"/>
    <a:srgbClr val="811A20"/>
    <a:srgbClr val="18233A"/>
    <a:srgbClr val="631D1D"/>
    <a:srgbClr val="62616E"/>
    <a:srgbClr val="053C7B"/>
    <a:srgbClr val="AC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4660"/>
  </p:normalViewPr>
  <p:slideViewPr>
    <p:cSldViewPr>
      <p:cViewPr varScale="1">
        <p:scale>
          <a:sx n="101" d="100"/>
          <a:sy n="101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24-10-2021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925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3DB52-C3B4-483D-9F29-3FA1B6CB8799}" type="slidenum">
              <a:rPr lang="nl-NL">
                <a:ea typeface="ＭＳ Ｐゴシック"/>
                <a:cs typeface="ＭＳ Ｐゴシック"/>
              </a:rPr>
              <a:pPr/>
              <a:t>5</a:t>
            </a:fld>
            <a:endParaRPr lang="nl-NL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568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24/10/2021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Ondertitel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24/10/2021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75079" y="4365104"/>
            <a:ext cx="8168921" cy="630982"/>
          </a:xfrm>
        </p:spPr>
        <p:txBody>
          <a:bodyPr>
            <a:noAutofit/>
          </a:bodyPr>
          <a:lstStyle/>
          <a:p>
            <a:r>
              <a:rPr lang="en-GB" sz="2400" dirty="0"/>
              <a:t>The Why and How of Exercise and the Heart: A Position Statement from the European </a:t>
            </a:r>
            <a:r>
              <a:rPr lang="en-GB" sz="2400" dirty="0" smtClean="0"/>
              <a:t>Association of </a:t>
            </a:r>
            <a:r>
              <a:rPr lang="en-GB" sz="2400" dirty="0"/>
              <a:t>Preventive </a:t>
            </a:r>
            <a:r>
              <a:rPr lang="en-GB" sz="2400" dirty="0" smtClean="0"/>
              <a:t>Cardiology</a:t>
            </a:r>
            <a:br>
              <a:rPr lang="en-GB" sz="2400" dirty="0" smtClean="0"/>
            </a:br>
            <a:endParaRPr lang="nl-NL" sz="240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984776" cy="432048"/>
          </a:xfrm>
        </p:spPr>
        <p:txBody>
          <a:bodyPr/>
          <a:lstStyle/>
          <a:p>
            <a:r>
              <a:rPr lang="nl-NL" dirty="0" smtClean="0"/>
              <a:t>Dominique Hansen, PhD, FESC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427" y="4939630"/>
            <a:ext cx="1417573" cy="19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gh-Intensity Interval Training: Your Must-Do Workou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5830"/>
            <a:ext cx="7780496" cy="4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/>
          <p:cNvGrpSpPr>
            <a:grpSpLocks noChangeAspect="1"/>
          </p:cNvGrpSpPr>
          <p:nvPr/>
        </p:nvGrpSpPr>
        <p:grpSpPr bwMode="auto">
          <a:xfrm>
            <a:off x="3746500" y="6525344"/>
            <a:ext cx="2108200" cy="219075"/>
            <a:chOff x="3176" y="2091"/>
            <a:chExt cx="1328" cy="138"/>
          </a:xfrm>
        </p:grpSpPr>
        <p:sp>
          <p:nvSpPr>
            <p:cNvPr id="1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76" y="2091"/>
              <a:ext cx="132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091"/>
              <a:ext cx="133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251521" y="188641"/>
            <a:ext cx="4968552" cy="1222286"/>
            <a:chOff x="2088" y="1729"/>
            <a:chExt cx="3504" cy="862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88" y="1729"/>
              <a:ext cx="3504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" y="1729"/>
              <a:ext cx="3508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2"/>
          <p:cNvGrpSpPr>
            <a:grpSpLocks noChangeAspect="1"/>
          </p:cNvGrpSpPr>
          <p:nvPr/>
        </p:nvGrpSpPr>
        <p:grpSpPr bwMode="auto">
          <a:xfrm>
            <a:off x="1962150" y="1628800"/>
            <a:ext cx="5676900" cy="2225675"/>
            <a:chOff x="2052" y="1459"/>
            <a:chExt cx="3576" cy="1402"/>
          </a:xfrm>
        </p:grpSpPr>
        <p:sp>
          <p:nvSpPr>
            <p:cNvPr id="2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052" y="1459"/>
              <a:ext cx="3576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459"/>
              <a:ext cx="3580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6"/>
          <p:cNvGrpSpPr>
            <a:grpSpLocks noChangeAspect="1"/>
          </p:cNvGrpSpPr>
          <p:nvPr/>
        </p:nvGrpSpPr>
        <p:grpSpPr bwMode="auto">
          <a:xfrm>
            <a:off x="1962150" y="4221088"/>
            <a:ext cx="5607050" cy="1593850"/>
            <a:chOff x="2074" y="1658"/>
            <a:chExt cx="3532" cy="1004"/>
          </a:xfrm>
        </p:grpSpPr>
        <p:sp>
          <p:nvSpPr>
            <p:cNvPr id="2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74" y="1658"/>
              <a:ext cx="3532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" y="1658"/>
              <a:ext cx="35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hthoek 27"/>
          <p:cNvSpPr/>
          <p:nvPr/>
        </p:nvSpPr>
        <p:spPr>
          <a:xfrm>
            <a:off x="1907704" y="1658275"/>
            <a:ext cx="5832648" cy="21961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hoek 28"/>
          <p:cNvSpPr/>
          <p:nvPr/>
        </p:nvSpPr>
        <p:spPr>
          <a:xfrm>
            <a:off x="1904850" y="4197318"/>
            <a:ext cx="5835502" cy="1606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9418"/>
            <a:ext cx="2952261" cy="1424940"/>
            <a:chOff x="2081" y="1311"/>
            <a:chExt cx="3518" cy="169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81" y="1311"/>
              <a:ext cx="3518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1311"/>
              <a:ext cx="3522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6948264" y="152416"/>
            <a:ext cx="208823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dirty="0" err="1"/>
              <a:t>Eur</a:t>
            </a:r>
            <a:r>
              <a:rPr lang="en-GB" sz="825" dirty="0"/>
              <a:t> J </a:t>
            </a:r>
            <a:r>
              <a:rPr lang="en-GB" sz="825" dirty="0" err="1"/>
              <a:t>Prev</a:t>
            </a:r>
            <a:r>
              <a:rPr lang="en-GB" sz="825" dirty="0"/>
              <a:t> </a:t>
            </a:r>
            <a:r>
              <a:rPr lang="en-GB" sz="825" dirty="0" err="1"/>
              <a:t>Cardiol</a:t>
            </a:r>
            <a:r>
              <a:rPr lang="en-GB" sz="825" dirty="0"/>
              <a:t> 2017; 24: 1696-1707</a:t>
            </a: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043608" y="1654705"/>
            <a:ext cx="7159625" cy="2470150"/>
            <a:chOff x="1585" y="1382"/>
            <a:chExt cx="4510" cy="15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1585" y="1382"/>
              <a:ext cx="4510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" y="1382"/>
              <a:ext cx="4514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2"/>
          <p:cNvGrpSpPr>
            <a:grpSpLocks noChangeAspect="1"/>
          </p:cNvGrpSpPr>
          <p:nvPr/>
        </p:nvGrpSpPr>
        <p:grpSpPr bwMode="auto">
          <a:xfrm>
            <a:off x="1026010" y="4183711"/>
            <a:ext cx="7299325" cy="1670050"/>
            <a:chOff x="1541" y="1634"/>
            <a:chExt cx="4598" cy="1052"/>
          </a:xfrm>
        </p:grpSpPr>
        <p:sp>
          <p:nvSpPr>
            <p:cNvPr id="2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541" y="1634"/>
              <a:ext cx="4598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634"/>
              <a:ext cx="460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6"/>
          <p:cNvGrpSpPr>
            <a:grpSpLocks noChangeAspect="1"/>
          </p:cNvGrpSpPr>
          <p:nvPr/>
        </p:nvGrpSpPr>
        <p:grpSpPr bwMode="auto">
          <a:xfrm>
            <a:off x="2019111" y="6093296"/>
            <a:ext cx="5313122" cy="524833"/>
            <a:chOff x="1380" y="1917"/>
            <a:chExt cx="4920" cy="486"/>
          </a:xfrm>
        </p:grpSpPr>
        <p:sp>
          <p:nvSpPr>
            <p:cNvPr id="2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380" y="1917"/>
              <a:ext cx="492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" y="1917"/>
              <a:ext cx="4924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hthoek 25"/>
          <p:cNvSpPr/>
          <p:nvPr/>
        </p:nvSpPr>
        <p:spPr>
          <a:xfrm>
            <a:off x="1052843" y="1732136"/>
            <a:ext cx="7156740" cy="23927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hoek 26"/>
          <p:cNvSpPr/>
          <p:nvPr/>
        </p:nvSpPr>
        <p:spPr>
          <a:xfrm>
            <a:off x="1052843" y="4234669"/>
            <a:ext cx="7156740" cy="1606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752528"/>
          </a:xfrm>
        </p:spPr>
        <p:txBody>
          <a:bodyPr>
            <a:normAutofit/>
          </a:bodyPr>
          <a:lstStyle/>
          <a:p>
            <a:r>
              <a:rPr lang="en-GB" sz="2400" dirty="0"/>
              <a:t>The overall AE rate (all reported events) </a:t>
            </a:r>
            <a:r>
              <a:rPr lang="en-GB" sz="2400" dirty="0" smtClean="0"/>
              <a:t>was: </a:t>
            </a:r>
          </a:p>
          <a:p>
            <a:r>
              <a:rPr lang="en-GB" sz="2400" dirty="0" smtClean="0"/>
              <a:t>1 </a:t>
            </a:r>
            <a:r>
              <a:rPr lang="en-GB" sz="2400" dirty="0"/>
              <a:t>event </a:t>
            </a:r>
            <a:r>
              <a:rPr lang="en-GB" sz="2400" dirty="0" smtClean="0"/>
              <a:t>per 2227 </a:t>
            </a:r>
            <a:r>
              <a:rPr lang="en-GB" sz="2400" dirty="0"/>
              <a:t>training </a:t>
            </a:r>
            <a:r>
              <a:rPr lang="en-GB" sz="2400" dirty="0" smtClean="0"/>
              <a:t>hours </a:t>
            </a:r>
            <a:r>
              <a:rPr lang="en-GB" sz="2400" dirty="0"/>
              <a:t>for </a:t>
            </a:r>
            <a:r>
              <a:rPr lang="en-GB" sz="2400" dirty="0" smtClean="0"/>
              <a:t>HIIT</a:t>
            </a:r>
          </a:p>
          <a:p>
            <a:r>
              <a:rPr lang="en-GB" sz="2400" dirty="0" smtClean="0"/>
              <a:t>1 </a:t>
            </a:r>
            <a:r>
              <a:rPr lang="en-GB" sz="2400" dirty="0"/>
              <a:t>event </a:t>
            </a:r>
            <a:r>
              <a:rPr lang="en-GB" sz="2400" dirty="0" smtClean="0"/>
              <a:t>per 5606 </a:t>
            </a:r>
            <a:r>
              <a:rPr lang="en-GB" sz="2400" dirty="0"/>
              <a:t>training </a:t>
            </a:r>
            <a:r>
              <a:rPr lang="en-GB" sz="2400" dirty="0" smtClean="0"/>
              <a:t>hours </a:t>
            </a:r>
            <a:r>
              <a:rPr lang="en-GB" sz="2400" dirty="0"/>
              <a:t>for MICT. </a:t>
            </a:r>
            <a:endParaRPr lang="en-GB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 smtClean="0"/>
              <a:t>Overall</a:t>
            </a:r>
            <a:r>
              <a:rPr lang="en-GB" sz="2400" b="1" dirty="0"/>
              <a:t>, </a:t>
            </a:r>
            <a:r>
              <a:rPr lang="en-GB" sz="2400" b="1" dirty="0" smtClean="0"/>
              <a:t>the risk </a:t>
            </a:r>
            <a:r>
              <a:rPr lang="en-GB" sz="2400" b="1" dirty="0"/>
              <a:t>difference for all AEs between HIIT and MICT (19 studies, </a:t>
            </a:r>
            <a:r>
              <a:rPr lang="en-GB" sz="2400" b="1" dirty="0" smtClean="0"/>
              <a:t>HIIT=547</a:t>
            </a:r>
            <a:r>
              <a:rPr lang="en-GB" sz="2400" b="1" dirty="0"/>
              <a:t>; MICT=570) </a:t>
            </a:r>
            <a:r>
              <a:rPr lang="en-GB" sz="2400" b="1" dirty="0" smtClean="0"/>
              <a:t>was </a:t>
            </a:r>
            <a:r>
              <a:rPr lang="en-GB" sz="2400" b="1" dirty="0"/>
              <a:t>not observed to be significantly different </a:t>
            </a:r>
            <a:r>
              <a:rPr lang="en-GB" sz="2400" b="1" dirty="0" smtClean="0"/>
              <a:t>(P=0.70)</a:t>
            </a:r>
            <a:endParaRPr lang="en-GB" sz="2400" b="1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9512" y="188640"/>
            <a:ext cx="6458164" cy="868680"/>
            <a:chOff x="1855" y="1893"/>
            <a:chExt cx="3970" cy="53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55" y="1893"/>
              <a:ext cx="397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" y="1893"/>
              <a:ext cx="39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067944" y="6669360"/>
            <a:ext cx="1721644" cy="111919"/>
            <a:chOff x="3117" y="2113"/>
            <a:chExt cx="1446" cy="94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17" y="2113"/>
              <a:ext cx="144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2113"/>
              <a:ext cx="145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40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Impact of HIIT on </a:t>
            </a:r>
            <a:r>
              <a:rPr lang="nl-BE" dirty="0" err="1" smtClean="0"/>
              <a:t>medical</a:t>
            </a:r>
            <a:r>
              <a:rPr lang="nl-BE" dirty="0" smtClean="0"/>
              <a:t> </a:t>
            </a:r>
            <a:r>
              <a:rPr lang="nl-BE" dirty="0" err="1" smtClean="0"/>
              <a:t>safety</a:t>
            </a:r>
            <a:r>
              <a:rPr lang="nl-BE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0741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dirty="0" smtClean="0"/>
              <a:t>But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aware</a:t>
            </a:r>
            <a:r>
              <a:rPr lang="nl-BE" dirty="0" smtClean="0"/>
              <a:t>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Low-risk </a:t>
            </a:r>
            <a:r>
              <a:rPr lang="en-GB" dirty="0"/>
              <a:t>and/or clinically stable patients were </a:t>
            </a:r>
            <a:r>
              <a:rPr lang="en-GB" dirty="0" smtClean="0"/>
              <a:t>examined (</a:t>
            </a:r>
            <a:r>
              <a:rPr lang="nl-BE" dirty="0" err="1"/>
              <a:t>p</a:t>
            </a:r>
            <a:r>
              <a:rPr lang="nl-BE" dirty="0" err="1" smtClean="0"/>
              <a:t>atients</a:t>
            </a:r>
            <a:r>
              <a:rPr lang="nl-BE" dirty="0" smtClean="0"/>
              <a:t> </a:t>
            </a:r>
            <a:r>
              <a:rPr lang="nl-BE" dirty="0" err="1"/>
              <a:t>underwent</a:t>
            </a:r>
            <a:r>
              <a:rPr lang="nl-BE" dirty="0"/>
              <a:t> CPET at entry of </a:t>
            </a:r>
            <a:r>
              <a:rPr lang="nl-BE" dirty="0" smtClean="0"/>
              <a:t>CR)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xercise </a:t>
            </a:r>
            <a:r>
              <a:rPr lang="en-GB" dirty="0"/>
              <a:t>interventions were of a relatively short duration (most often up to three </a:t>
            </a:r>
            <a:r>
              <a:rPr lang="en-GB" dirty="0" smtClean="0"/>
              <a:t>months)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tudies </a:t>
            </a:r>
            <a:r>
              <a:rPr lang="en-GB" dirty="0"/>
              <a:t>were not powered for safety </a:t>
            </a:r>
            <a:r>
              <a:rPr lang="en-GB" dirty="0" smtClean="0"/>
              <a:t>outcomes</a:t>
            </a:r>
          </a:p>
          <a:p>
            <a:pPr lvl="1"/>
            <a:r>
              <a:rPr lang="en-GB" dirty="0" smtClean="0"/>
              <a:t>Exercise training </a:t>
            </a:r>
            <a:r>
              <a:rPr lang="en-GB" dirty="0"/>
              <a:t>was </a:t>
            </a:r>
            <a:r>
              <a:rPr lang="en-GB" dirty="0" smtClean="0"/>
              <a:t>supervised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Absolute risk of CR is </a:t>
            </a:r>
            <a:r>
              <a:rPr lang="nl-BE" dirty="0" err="1" smtClean="0"/>
              <a:t>however</a:t>
            </a:r>
            <a:r>
              <a:rPr lang="nl-BE" dirty="0" smtClean="0"/>
              <a:t> </a:t>
            </a:r>
            <a:r>
              <a:rPr lang="nl-BE" dirty="0" err="1" smtClean="0"/>
              <a:t>very</a:t>
            </a:r>
            <a:r>
              <a:rPr lang="nl-BE" dirty="0" smtClean="0"/>
              <a:t> low: </a:t>
            </a:r>
          </a:p>
          <a:p>
            <a:pPr marL="0" indent="0">
              <a:buNone/>
            </a:pPr>
            <a:r>
              <a:rPr lang="nl-BE" dirty="0" smtClean="0"/>
              <a:t>Major </a:t>
            </a:r>
            <a:r>
              <a:rPr lang="en-GB" dirty="0" smtClean="0"/>
              <a:t>event </a:t>
            </a:r>
            <a:r>
              <a:rPr lang="en-GB" dirty="0"/>
              <a:t>rate </a:t>
            </a:r>
            <a:r>
              <a:rPr lang="en-GB" dirty="0" smtClean="0"/>
              <a:t>of 1 per </a:t>
            </a:r>
            <a:r>
              <a:rPr lang="en-GB" dirty="0"/>
              <a:t>49,565 patient-hours of </a:t>
            </a:r>
            <a:r>
              <a:rPr lang="en-GB" dirty="0" smtClean="0"/>
              <a:t>exercise </a:t>
            </a:r>
            <a:r>
              <a:rPr lang="en-GB" dirty="0"/>
              <a:t>training, and the </a:t>
            </a:r>
            <a:r>
              <a:rPr lang="en-GB" dirty="0" smtClean="0"/>
              <a:t>cardiac </a:t>
            </a:r>
            <a:r>
              <a:rPr lang="en-GB" dirty="0"/>
              <a:t>arrest rate </a:t>
            </a:r>
            <a:r>
              <a:rPr lang="en-GB" dirty="0" smtClean="0"/>
              <a:t>of </a:t>
            </a:r>
            <a:r>
              <a:rPr lang="en-GB" dirty="0"/>
              <a:t>1.3 per </a:t>
            </a:r>
            <a:r>
              <a:rPr lang="en-GB" dirty="0" smtClean="0"/>
              <a:t>1,000,000 </a:t>
            </a:r>
            <a:r>
              <a:rPr lang="en-GB" dirty="0"/>
              <a:t>patient training hours</a:t>
            </a:r>
            <a:endParaRPr lang="en-GB" dirty="0" smtClean="0"/>
          </a:p>
        </p:txBody>
      </p:sp>
      <p:sp>
        <p:nvSpPr>
          <p:cNvPr id="4" name="Rechthoek 3"/>
          <p:cNvSpPr/>
          <p:nvPr/>
        </p:nvSpPr>
        <p:spPr>
          <a:xfrm>
            <a:off x="2267744" y="6534835"/>
            <a:ext cx="4762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dirty="0" err="1"/>
              <a:t>Pavy</a:t>
            </a:r>
            <a:r>
              <a:rPr lang="en-GB" sz="750" dirty="0"/>
              <a:t> B, et al. Safety of Exercise Training for Cardiac Patients. Results of the French Registry of Complications During Cardiac Rehabilitation. Arch Intern Med 2006;166:2329-2334.</a:t>
            </a:r>
          </a:p>
        </p:txBody>
      </p:sp>
    </p:spTree>
    <p:extLst>
      <p:ext uri="{BB962C8B-B14F-4D97-AF65-F5344CB8AC3E}">
        <p14:creationId xmlns:p14="http://schemas.microsoft.com/office/powerpoint/2010/main" val="6509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4710" y="1268760"/>
            <a:ext cx="5874544" cy="1319213"/>
            <a:chOff x="1373" y="1606"/>
            <a:chExt cx="4934" cy="110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3" y="1606"/>
              <a:ext cx="4934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1606"/>
              <a:ext cx="493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3103133" cy="7498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708920"/>
            <a:ext cx="6839558" cy="31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239485"/>
            <a:ext cx="3124200" cy="1343686"/>
            <a:chOff x="2052" y="1391"/>
            <a:chExt cx="3576" cy="15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52" y="1391"/>
              <a:ext cx="3576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391"/>
              <a:ext cx="35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072515" y="2394585"/>
            <a:ext cx="7310961" cy="2592705"/>
            <a:chOff x="1336" y="1272"/>
            <a:chExt cx="5008" cy="177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36" y="1272"/>
              <a:ext cx="500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1272"/>
              <a:ext cx="5012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hthoek 9"/>
          <p:cNvSpPr/>
          <p:nvPr/>
        </p:nvSpPr>
        <p:spPr>
          <a:xfrm>
            <a:off x="0" y="6638709"/>
            <a:ext cx="190629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25" dirty="0" err="1"/>
              <a:t>Eur</a:t>
            </a:r>
            <a:r>
              <a:rPr lang="en-GB" sz="825" dirty="0"/>
              <a:t> J </a:t>
            </a:r>
            <a:r>
              <a:rPr lang="en-GB" sz="825" dirty="0" err="1"/>
              <a:t>Prev</a:t>
            </a:r>
            <a:r>
              <a:rPr lang="en-GB" sz="825" dirty="0"/>
              <a:t> </a:t>
            </a:r>
            <a:r>
              <a:rPr lang="en-GB" sz="825" dirty="0" err="1"/>
              <a:t>Cardiol</a:t>
            </a:r>
            <a:r>
              <a:rPr lang="en-GB" sz="825" dirty="0"/>
              <a:t> 2019; 26: 1921-8.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699793" y="3933056"/>
            <a:ext cx="360040" cy="76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11"/>
          <p:cNvSpPr/>
          <p:nvPr/>
        </p:nvSpPr>
        <p:spPr>
          <a:xfrm>
            <a:off x="5580112" y="3942581"/>
            <a:ext cx="360040" cy="76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hoek 12"/>
          <p:cNvSpPr/>
          <p:nvPr/>
        </p:nvSpPr>
        <p:spPr>
          <a:xfrm>
            <a:off x="7740352" y="3932127"/>
            <a:ext cx="360040" cy="76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Others</a:t>
            </a:r>
            <a:r>
              <a:rPr lang="nl-BE" dirty="0" smtClean="0"/>
              <a:t> </a:t>
            </a:r>
            <a:r>
              <a:rPr lang="nl-BE" dirty="0" err="1" smtClean="0"/>
              <a:t>confirm</a:t>
            </a:r>
            <a:r>
              <a:rPr lang="nl-BE" dirty="0" smtClean="0"/>
              <a:t>…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234298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Pymer</a:t>
            </a:r>
            <a:r>
              <a:rPr lang="en-GB" dirty="0"/>
              <a:t> S, </a:t>
            </a:r>
            <a:r>
              <a:rPr lang="en-GB" dirty="0" smtClean="0"/>
              <a:t>et al. </a:t>
            </a:r>
            <a:r>
              <a:rPr lang="en-GB" dirty="0"/>
              <a:t>Does exercise prescription based on estimated heart rate training zones exceed the ventilatory anaerobic threshold in patients with coronary heart disease undergoing usual-care cardiovascular rehabilitation? A United Kingdom perspective. </a:t>
            </a:r>
            <a:r>
              <a:rPr lang="en-GB" dirty="0" err="1"/>
              <a:t>Eur</a:t>
            </a:r>
            <a:r>
              <a:rPr lang="en-GB" dirty="0"/>
              <a:t> J </a:t>
            </a:r>
            <a:r>
              <a:rPr lang="en-GB" dirty="0" err="1"/>
              <a:t>Prev</a:t>
            </a:r>
            <a:r>
              <a:rPr lang="en-GB" dirty="0"/>
              <a:t> </a:t>
            </a:r>
            <a:r>
              <a:rPr lang="en-GB" dirty="0" err="1"/>
              <a:t>Cardiol</a:t>
            </a:r>
            <a:r>
              <a:rPr lang="en-GB" dirty="0"/>
              <a:t> 2020;27:579-589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Iannetta</a:t>
            </a:r>
            <a:r>
              <a:rPr lang="en-GB" dirty="0" smtClean="0"/>
              <a:t> D, </a:t>
            </a:r>
            <a:r>
              <a:rPr lang="en-GB" dirty="0"/>
              <a:t>et al. A Critical Evaluation of Current Methods for Exercise Prescription in Women and Men. Med </a:t>
            </a:r>
            <a:r>
              <a:rPr lang="en-GB" dirty="0" err="1"/>
              <a:t>Sci</a:t>
            </a:r>
            <a:r>
              <a:rPr lang="en-GB" dirty="0"/>
              <a:t> Sports </a:t>
            </a:r>
            <a:r>
              <a:rPr lang="en-GB" dirty="0" err="1"/>
              <a:t>Exerc</a:t>
            </a:r>
            <a:r>
              <a:rPr lang="en-GB" dirty="0"/>
              <a:t> 2020;52:466-473</a:t>
            </a:r>
            <a:r>
              <a:rPr lang="en-GB" dirty="0" smtClean="0"/>
              <a:t>.</a:t>
            </a:r>
          </a:p>
          <a:p>
            <a:endParaRPr lang="nl-BE" dirty="0"/>
          </a:p>
          <a:p>
            <a:r>
              <a:rPr lang="en-GB" dirty="0" err="1"/>
              <a:t>Jamnick</a:t>
            </a:r>
            <a:r>
              <a:rPr lang="en-GB" dirty="0"/>
              <a:t> NA, </a:t>
            </a:r>
            <a:r>
              <a:rPr lang="en-GB" dirty="0" smtClean="0"/>
              <a:t>et al. </a:t>
            </a:r>
            <a:r>
              <a:rPr lang="en-GB" dirty="0"/>
              <a:t>An Examination and Critique of Current Methods to Determine Exercise Intensity. Sports Med 2020;50:1729-1756</a:t>
            </a:r>
            <a:r>
              <a:rPr lang="en-GB" dirty="0" smtClean="0"/>
              <a:t>.</a:t>
            </a:r>
          </a:p>
          <a:p>
            <a:endParaRPr lang="nl-BE" dirty="0"/>
          </a:p>
          <a:p>
            <a:r>
              <a:rPr lang="en-GB" dirty="0" err="1"/>
              <a:t>Anselmi</a:t>
            </a:r>
            <a:r>
              <a:rPr lang="en-GB" dirty="0"/>
              <a:t> F, </a:t>
            </a:r>
            <a:r>
              <a:rPr lang="en-GB" dirty="0" smtClean="0"/>
              <a:t>et al. </a:t>
            </a:r>
            <a:r>
              <a:rPr lang="en-GB" dirty="0"/>
              <a:t>The importance of ventilatory thresholds to define aerobic exercise intensity in cardiac patients and in healthy subjects. </a:t>
            </a:r>
            <a:r>
              <a:rPr lang="en-GB" dirty="0" err="1"/>
              <a:t>Scand</a:t>
            </a:r>
            <a:r>
              <a:rPr lang="en-GB" dirty="0"/>
              <a:t> J Med </a:t>
            </a:r>
            <a:r>
              <a:rPr lang="en-GB" dirty="0" err="1"/>
              <a:t>Sci</a:t>
            </a:r>
            <a:r>
              <a:rPr lang="en-GB" dirty="0"/>
              <a:t> Sports 2021; e-pub ahead of print. </a:t>
            </a:r>
          </a:p>
        </p:txBody>
      </p:sp>
    </p:spTree>
    <p:extLst>
      <p:ext uri="{BB962C8B-B14F-4D97-AF65-F5344CB8AC3E}">
        <p14:creationId xmlns:p14="http://schemas.microsoft.com/office/powerpoint/2010/main" val="662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/>
          <p:cNvGrpSpPr>
            <a:grpSpLocks noChangeAspect="1"/>
          </p:cNvGrpSpPr>
          <p:nvPr/>
        </p:nvGrpSpPr>
        <p:grpSpPr bwMode="auto">
          <a:xfrm>
            <a:off x="5868144" y="188640"/>
            <a:ext cx="3035300" cy="184150"/>
            <a:chOff x="2884" y="2102"/>
            <a:chExt cx="1912" cy="116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84" y="2102"/>
              <a:ext cx="191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" y="2102"/>
              <a:ext cx="19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171"/>
            <a:ext cx="3694496" cy="9205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51" y="2204864"/>
            <a:ext cx="3956465" cy="2430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487720"/>
            <a:ext cx="3942118" cy="53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08310" y="1711371"/>
            <a:ext cx="8160790" cy="2894919"/>
            <a:chOff x="1971" y="1497"/>
            <a:chExt cx="3738" cy="132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71" y="1497"/>
              <a:ext cx="3738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497"/>
              <a:ext cx="3742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kstvak 8"/>
          <p:cNvSpPr txBox="1"/>
          <p:nvPr/>
        </p:nvSpPr>
        <p:spPr>
          <a:xfrm>
            <a:off x="2987041" y="5154930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Extrapolation</a:t>
            </a:r>
            <a:r>
              <a:rPr lang="nl-BE" b="1" dirty="0" smtClean="0"/>
              <a:t> </a:t>
            </a:r>
            <a:r>
              <a:rPr lang="nl-BE" b="1" dirty="0" err="1" smtClean="0"/>
              <a:t>to</a:t>
            </a:r>
            <a:r>
              <a:rPr lang="nl-BE" b="1" dirty="0" smtClean="0"/>
              <a:t> HR, W, time</a:t>
            </a:r>
            <a:endParaRPr lang="en-GB" b="1" dirty="0"/>
          </a:p>
        </p:txBody>
      </p:sp>
      <p:sp>
        <p:nvSpPr>
          <p:cNvPr id="11" name="Pijl-omhoog 10"/>
          <p:cNvSpPr/>
          <p:nvPr/>
        </p:nvSpPr>
        <p:spPr>
          <a:xfrm>
            <a:off x="6941820" y="3480951"/>
            <a:ext cx="228600" cy="4852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-omhoog 11"/>
          <p:cNvSpPr/>
          <p:nvPr/>
        </p:nvSpPr>
        <p:spPr>
          <a:xfrm>
            <a:off x="4305300" y="3626942"/>
            <a:ext cx="228600" cy="4852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jl-omhoog 12"/>
          <p:cNvSpPr/>
          <p:nvPr/>
        </p:nvSpPr>
        <p:spPr>
          <a:xfrm>
            <a:off x="2212965" y="3187403"/>
            <a:ext cx="228600" cy="48525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jl-omhoog 13"/>
          <p:cNvSpPr/>
          <p:nvPr/>
        </p:nvSpPr>
        <p:spPr>
          <a:xfrm>
            <a:off x="7379325" y="3301703"/>
            <a:ext cx="228600" cy="48525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Conflicts</a:t>
            </a:r>
            <a:r>
              <a:rPr lang="nl-NL" dirty="0" smtClean="0"/>
              <a:t> of interest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None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declared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ltimate Guide to Fitness, Motivation and Strength Training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99" y="1237675"/>
            <a:ext cx="4096124" cy="19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xercising with COPD and Asthma | Body Hap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2" y="1237675"/>
            <a:ext cx="3723799" cy="19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378310" y="3309469"/>
            <a:ext cx="4443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test is suitable in patients with CAD and shows quite </a:t>
            </a:r>
            <a:r>
              <a:rPr lang="en-GB" b="1" dirty="0">
                <a:solidFill>
                  <a:srgbClr val="00B050"/>
                </a:solidFill>
              </a:rPr>
              <a:t>good intra-class </a:t>
            </a:r>
            <a:r>
              <a:rPr lang="en-GB" b="1" dirty="0" smtClean="0">
                <a:solidFill>
                  <a:srgbClr val="00B050"/>
                </a:solidFill>
              </a:rPr>
              <a:t>correlation</a:t>
            </a:r>
            <a:r>
              <a:rPr lang="en-GB" dirty="0" smtClean="0"/>
              <a:t>, </a:t>
            </a:r>
            <a:r>
              <a:rPr lang="en-GB" dirty="0"/>
              <a:t>when comparing self-ratings with external </a:t>
            </a:r>
            <a:r>
              <a:rPr lang="en-GB" dirty="0" smtClean="0"/>
              <a:t>observations.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However</a:t>
            </a:r>
            <a:r>
              <a:rPr lang="en-GB" dirty="0"/>
              <a:t>, when comparing with VT1 and/or VT2, the </a:t>
            </a:r>
            <a:r>
              <a:rPr lang="en-GB" b="1" dirty="0">
                <a:solidFill>
                  <a:srgbClr val="FF0000"/>
                </a:solidFill>
              </a:rPr>
              <a:t>level of agreement demonstrates wide </a:t>
            </a:r>
            <a:r>
              <a:rPr lang="en-GB" b="1" dirty="0" smtClean="0">
                <a:solidFill>
                  <a:srgbClr val="FF0000"/>
                </a:solidFill>
              </a:rPr>
              <a:t>ranges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Rechthoek 5"/>
          <p:cNvSpPr/>
          <p:nvPr/>
        </p:nvSpPr>
        <p:spPr>
          <a:xfrm>
            <a:off x="474822" y="3309469"/>
            <a:ext cx="3670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Although </a:t>
            </a:r>
            <a:r>
              <a:rPr lang="en-GB" dirty="0"/>
              <a:t>Borg's RPE scale </a:t>
            </a:r>
            <a:r>
              <a:rPr lang="en-GB" b="1" dirty="0">
                <a:solidFill>
                  <a:srgbClr val="00B050"/>
                </a:solidFill>
              </a:rPr>
              <a:t>has been shown to be a valid measure</a:t>
            </a:r>
            <a:r>
              <a:rPr lang="en-GB" dirty="0"/>
              <a:t> of exercise intensity, its </a:t>
            </a:r>
            <a:r>
              <a:rPr lang="en-GB" b="1" dirty="0">
                <a:solidFill>
                  <a:srgbClr val="FF0000"/>
                </a:solidFill>
              </a:rPr>
              <a:t>validity may not be as high as previously thought</a:t>
            </a:r>
            <a:r>
              <a:rPr lang="en-GB" dirty="0"/>
              <a:t>, except under specific conditions</a:t>
            </a:r>
          </a:p>
        </p:txBody>
      </p:sp>
    </p:spTree>
    <p:extLst>
      <p:ext uri="{BB962C8B-B14F-4D97-AF65-F5344CB8AC3E}">
        <p14:creationId xmlns:p14="http://schemas.microsoft.com/office/powerpoint/2010/main" val="23090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ltimate Guide to Fitness, Motivation and Strength Training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79" y="1985011"/>
            <a:ext cx="4096124" cy="19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xercising with COPD and Asthma | Body Hap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" y="1984435"/>
            <a:ext cx="3723799" cy="19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36409" y="4218593"/>
            <a:ext cx="7063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Borg RPE and/or </a:t>
            </a:r>
            <a:r>
              <a:rPr lang="en-GB" b="1" dirty="0"/>
              <a:t>the talk test </a:t>
            </a:r>
            <a:r>
              <a:rPr lang="en-GB" b="1" dirty="0" smtClean="0"/>
              <a:t>are </a:t>
            </a:r>
            <a:r>
              <a:rPr lang="en-GB" b="1" dirty="0"/>
              <a:t>used as an </a:t>
            </a:r>
            <a:r>
              <a:rPr lang="en-GB" b="1" u="sng" dirty="0"/>
              <a:t>adjunct</a:t>
            </a:r>
            <a:r>
              <a:rPr lang="en-GB" b="1" dirty="0"/>
              <a:t> practical way to guide exercise intensity in daily activities of CVD </a:t>
            </a:r>
            <a:r>
              <a:rPr lang="en-GB" b="1" dirty="0" smtClean="0"/>
              <a:t>patients.</a:t>
            </a:r>
          </a:p>
          <a:p>
            <a:pPr algn="ctr"/>
            <a:endParaRPr lang="nl-BE" b="1" dirty="0"/>
          </a:p>
          <a:p>
            <a:pPr algn="ctr"/>
            <a:r>
              <a:rPr lang="nl-BE" b="1" dirty="0" err="1" smtClean="0"/>
              <a:t>They</a:t>
            </a:r>
            <a:r>
              <a:rPr lang="nl-BE" b="1" dirty="0" smtClean="0"/>
              <a:t> are </a:t>
            </a:r>
            <a:r>
              <a:rPr lang="nl-BE" b="1" dirty="0" err="1" smtClean="0"/>
              <a:t>an</a:t>
            </a:r>
            <a:r>
              <a:rPr lang="nl-BE" b="1" dirty="0" smtClean="0"/>
              <a:t> </a:t>
            </a:r>
            <a:r>
              <a:rPr lang="nl-BE" b="1" dirty="0" err="1" smtClean="0"/>
              <a:t>essential</a:t>
            </a:r>
            <a:r>
              <a:rPr lang="nl-BE" b="1" dirty="0" smtClean="0"/>
              <a:t> tool </a:t>
            </a:r>
            <a:r>
              <a:rPr lang="nl-BE" b="1" dirty="0" err="1" smtClean="0"/>
              <a:t>for</a:t>
            </a:r>
            <a:r>
              <a:rPr lang="nl-BE" b="1" dirty="0" smtClean="0"/>
              <a:t> shared-</a:t>
            </a:r>
            <a:r>
              <a:rPr lang="nl-BE" b="1" dirty="0" err="1" smtClean="0"/>
              <a:t>decision</a:t>
            </a:r>
            <a:r>
              <a:rPr lang="nl-BE" b="1" dirty="0" smtClean="0"/>
              <a:t> making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8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Position</a:t>
            </a:r>
            <a:r>
              <a:rPr lang="nl-BE" dirty="0" smtClean="0"/>
              <a:t> statements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7886700" cy="3263504"/>
          </a:xfrm>
        </p:spPr>
        <p:txBody>
          <a:bodyPr>
            <a:noAutofit/>
          </a:bodyPr>
          <a:lstStyle/>
          <a:p>
            <a:r>
              <a:rPr lang="en-GB" sz="1800" dirty="0"/>
              <a:t>The assessment of VT1 and VT2 during CPET, preferably by the nadir of the VE/VO2 and VE/VCO2 to WR relationships, provides reliable effort-independent parameters that should be used for the determination of the aerobic exercise intensity in the majority of CVD patients. </a:t>
            </a:r>
          </a:p>
          <a:p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commonly used peak indices such as VO</a:t>
            </a:r>
            <a:r>
              <a:rPr lang="en-GB" sz="1800" baseline="-25000" dirty="0"/>
              <a:t>2peak</a:t>
            </a:r>
            <a:r>
              <a:rPr lang="en-GB" sz="1800" dirty="0"/>
              <a:t>, </a:t>
            </a:r>
            <a:r>
              <a:rPr lang="en-GB" sz="1800" dirty="0" err="1"/>
              <a:t>HR</a:t>
            </a:r>
            <a:r>
              <a:rPr lang="en-GB" sz="1800" baseline="-25000" dirty="0" err="1"/>
              <a:t>peak</a:t>
            </a:r>
            <a:r>
              <a:rPr lang="en-GB" sz="1800" dirty="0"/>
              <a:t>, HRR, and </a:t>
            </a:r>
            <a:r>
              <a:rPr lang="en-GB" sz="1800" dirty="0" err="1"/>
              <a:t>W</a:t>
            </a:r>
            <a:r>
              <a:rPr lang="en-GB" sz="1800" baseline="-25000" dirty="0" err="1"/>
              <a:t>peak</a:t>
            </a:r>
            <a:r>
              <a:rPr lang="en-GB" sz="1800" dirty="0"/>
              <a:t> should be applied with great caution for the prescription of the aerobic exercise training intensity in CVD </a:t>
            </a:r>
            <a:r>
              <a:rPr lang="en-GB" sz="1800" dirty="0" smtClean="0"/>
              <a:t>patients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talk test and Borg RPE scale should only be considered as an adjunct to an objective aerobic exercise intensity determination method in CVD patients.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107504" y="6192538"/>
            <a:ext cx="66247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BE" sz="1000" dirty="0" smtClean="0"/>
          </a:p>
          <a:p>
            <a:pPr marL="0" indent="0">
              <a:buFont typeface="Wingdings" pitchFamily="2" charset="2"/>
              <a:buNone/>
            </a:pPr>
            <a:r>
              <a:rPr lang="nl-BE" sz="1000" dirty="0" smtClean="0"/>
              <a:t>Dominique.hansen@uhasselt.be</a:t>
            </a:r>
            <a:endParaRPr lang="en-GB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GB" sz="1000" dirty="0" smtClean="0"/>
              <a:t>https://twitter.com/hansen_phd</a:t>
            </a:r>
          </a:p>
          <a:p>
            <a:pPr marL="0" indent="0">
              <a:buFont typeface="Wingdings" pitchFamily="2" charset="2"/>
              <a:buNone/>
            </a:pPr>
            <a:r>
              <a:rPr lang="en-GB" sz="1000" dirty="0" smtClean="0"/>
              <a:t>https://www.researchgate.net/profile/Dominique_Hansen2</a:t>
            </a:r>
          </a:p>
        </p:txBody>
      </p:sp>
    </p:spTree>
    <p:extLst>
      <p:ext uri="{BB962C8B-B14F-4D97-AF65-F5344CB8AC3E}">
        <p14:creationId xmlns:p14="http://schemas.microsoft.com/office/powerpoint/2010/main" val="5180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8640"/>
            <a:ext cx="3101340" cy="1282303"/>
            <a:chOff x="2147" y="1460"/>
            <a:chExt cx="3386" cy="1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7" y="1460"/>
              <a:ext cx="3386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460"/>
              <a:ext cx="3390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hoek 6"/>
          <p:cNvSpPr/>
          <p:nvPr/>
        </p:nvSpPr>
        <p:spPr>
          <a:xfrm>
            <a:off x="1772102" y="6627168"/>
            <a:ext cx="6553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Ambrosetti M, et al. Eur </a:t>
            </a:r>
            <a:r>
              <a:rPr lang="pt-BR" sz="900" dirty="0"/>
              <a:t>J Prev Cardiol. 2020 Apr 7:2047487320913379. doi: 10.1177/2047487320913379.</a:t>
            </a:r>
            <a:endParaRPr lang="en-GB" sz="900" dirty="0"/>
          </a:p>
        </p:txBody>
      </p:sp>
      <p:sp>
        <p:nvSpPr>
          <p:cNvPr id="8" name="Rechthoek 7"/>
          <p:cNvSpPr/>
          <p:nvPr/>
        </p:nvSpPr>
        <p:spPr>
          <a:xfrm>
            <a:off x="1550671" y="2685299"/>
            <a:ext cx="5981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 a general rule of thumb:</a:t>
            </a:r>
          </a:p>
          <a:p>
            <a:endParaRPr lang="en-GB" dirty="0" smtClean="0"/>
          </a:p>
          <a:p>
            <a:r>
              <a:rPr lang="en-GB" dirty="0" smtClean="0"/>
              <a:t>The strength training exercise intensity should be set at:</a:t>
            </a:r>
          </a:p>
          <a:p>
            <a:pPr marL="214313" indent="-214313">
              <a:buFontTx/>
              <a:buChar char="-"/>
            </a:pPr>
            <a:r>
              <a:rPr lang="en-GB" dirty="0" smtClean="0"/>
              <a:t>30–70</a:t>
            </a:r>
            <a:r>
              <a:rPr lang="en-GB" dirty="0"/>
              <a:t>% of the 1-RM for </a:t>
            </a:r>
            <a:r>
              <a:rPr lang="en-GB" dirty="0" smtClean="0"/>
              <a:t>the upper body</a:t>
            </a:r>
          </a:p>
          <a:p>
            <a:pPr marL="214313" indent="-214313">
              <a:buFontTx/>
              <a:buChar char="-"/>
            </a:pPr>
            <a:r>
              <a:rPr lang="en-GB" dirty="0" smtClean="0"/>
              <a:t>40–80</a:t>
            </a:r>
            <a:r>
              <a:rPr lang="en-GB" dirty="0"/>
              <a:t>% of </a:t>
            </a:r>
            <a:r>
              <a:rPr lang="en-GB" dirty="0" smtClean="0"/>
              <a:t>the 1-RM </a:t>
            </a:r>
            <a:r>
              <a:rPr lang="en-GB" dirty="0"/>
              <a:t>for lower body </a:t>
            </a:r>
            <a:r>
              <a:rPr lang="en-GB" dirty="0" smtClean="0"/>
              <a:t>exercises</a:t>
            </a:r>
          </a:p>
          <a:p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ith </a:t>
            </a:r>
            <a:r>
              <a:rPr lang="en-GB" dirty="0"/>
              <a:t>12–15 repetitions in one set for resistance/strength </a:t>
            </a:r>
            <a:r>
              <a:rPr lang="en-GB" dirty="0" smtClean="0"/>
              <a:t>training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724128" y="248966"/>
            <a:ext cx="3093720" cy="432647"/>
            <a:chOff x="1752" y="1868"/>
            <a:chExt cx="4176" cy="58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2" y="1868"/>
              <a:ext cx="41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868"/>
              <a:ext cx="4180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2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8640"/>
            <a:ext cx="4623197" cy="604838"/>
            <a:chOff x="204" y="465"/>
            <a:chExt cx="3883" cy="50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465"/>
              <a:ext cx="3883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465"/>
              <a:ext cx="388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669360"/>
            <a:ext cx="1685981" cy="1305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869281" y="5119689"/>
            <a:ext cx="5405438" cy="273844"/>
            <a:chOff x="610" y="3580"/>
            <a:chExt cx="4540" cy="23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610" y="3580"/>
              <a:ext cx="45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3580"/>
              <a:ext cx="454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73268" y="1974686"/>
            <a:ext cx="6797465" cy="2813673"/>
            <a:chOff x="1114" y="1429"/>
            <a:chExt cx="3532" cy="146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14" y="1429"/>
              <a:ext cx="3532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" y="1429"/>
              <a:ext cx="3536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08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260648"/>
            <a:ext cx="4187645" cy="1124812"/>
            <a:chOff x="676" y="1568"/>
            <a:chExt cx="4408" cy="118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6" y="1568"/>
              <a:ext cx="440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1568"/>
              <a:ext cx="4412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3635896" y="6669360"/>
            <a:ext cx="2312194" cy="121444"/>
            <a:chOff x="1909" y="2109"/>
            <a:chExt cx="1942" cy="102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09" y="2109"/>
              <a:ext cx="194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" y="2109"/>
              <a:ext cx="19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1493659" y="2618910"/>
            <a:ext cx="6353710" cy="2578317"/>
            <a:chOff x="603" y="1236"/>
            <a:chExt cx="4554" cy="1848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03" y="1236"/>
              <a:ext cx="455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1236"/>
              <a:ext cx="4558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0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645" y="1666038"/>
            <a:ext cx="638054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3138503" y="5816085"/>
            <a:ext cx="255550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750">
                <a:cs typeface="ＭＳ Ｐゴシック"/>
              </a:rPr>
              <a:t>Marzolini et al. Med Sci Sports Exerc 2008; 40: 1557-64</a:t>
            </a:r>
            <a:endParaRPr lang="nl-NL" sz="75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082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51520" y="188640"/>
            <a:ext cx="3094872" cy="1280160"/>
            <a:chOff x="1311" y="1511"/>
            <a:chExt cx="3138" cy="129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1" y="1511"/>
              <a:ext cx="3138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" y="1511"/>
              <a:ext cx="3142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 noChangeAspect="1"/>
          </p:cNvGrpSpPr>
          <p:nvPr/>
        </p:nvGrpSpPr>
        <p:grpSpPr bwMode="auto">
          <a:xfrm>
            <a:off x="1798956" y="1844824"/>
            <a:ext cx="5321093" cy="3579644"/>
            <a:chOff x="1340" y="1124"/>
            <a:chExt cx="3080" cy="2072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340" y="1124"/>
              <a:ext cx="3080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1124"/>
              <a:ext cx="3084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kstvak 2"/>
          <p:cNvSpPr txBox="1"/>
          <p:nvPr/>
        </p:nvSpPr>
        <p:spPr>
          <a:xfrm>
            <a:off x="3800615" y="6597352"/>
            <a:ext cx="1588897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75" dirty="0" err="1"/>
              <a:t>Eur</a:t>
            </a:r>
            <a:r>
              <a:rPr lang="nl-BE" sz="675" dirty="0"/>
              <a:t> J </a:t>
            </a:r>
            <a:r>
              <a:rPr lang="nl-BE" sz="675" dirty="0" err="1"/>
              <a:t>Prev</a:t>
            </a:r>
            <a:r>
              <a:rPr lang="nl-BE" sz="675" dirty="0"/>
              <a:t> </a:t>
            </a:r>
            <a:r>
              <a:rPr lang="nl-BE" sz="675" dirty="0" err="1"/>
              <a:t>Cardiol</a:t>
            </a:r>
            <a:r>
              <a:rPr lang="nl-BE" sz="675" dirty="0"/>
              <a:t> 2019; 26:1483-92</a:t>
            </a:r>
            <a:endParaRPr lang="en-GB" sz="675" dirty="0"/>
          </a:p>
        </p:txBody>
      </p:sp>
    </p:spTree>
    <p:extLst>
      <p:ext uri="{BB962C8B-B14F-4D97-AF65-F5344CB8AC3E}">
        <p14:creationId xmlns:p14="http://schemas.microsoft.com/office/powerpoint/2010/main" val="28665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Setting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intensity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0" y="1484784"/>
            <a:ext cx="9144000" cy="203692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1RM = applied weight / (102.78 – 2.78 * </a:t>
            </a:r>
            <a:r>
              <a:rPr lang="en-GB" dirty="0" smtClean="0"/>
              <a:t>repetitions)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or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1RM </a:t>
            </a:r>
            <a:r>
              <a:rPr lang="en-GB" dirty="0"/>
              <a:t>= (0.033 * repetitions) * applied weight + applied </a:t>
            </a:r>
            <a:r>
              <a:rPr lang="en-GB" dirty="0" smtClean="0"/>
              <a:t>weight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>
            <a:off x="1455420" y="6433392"/>
            <a:ext cx="65684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dirty="0" err="1"/>
              <a:t>Brzycki</a:t>
            </a:r>
            <a:r>
              <a:rPr lang="en-GB" sz="750" dirty="0"/>
              <a:t> M.  Strength testing – prediction a one rep maximum from reps-to-fatigue.  J </a:t>
            </a:r>
            <a:r>
              <a:rPr lang="en-GB" sz="750" dirty="0" err="1"/>
              <a:t>Phys</a:t>
            </a:r>
            <a:r>
              <a:rPr lang="en-GB" sz="750" dirty="0"/>
              <a:t> </a:t>
            </a:r>
            <a:r>
              <a:rPr lang="en-GB" sz="750" dirty="0" err="1"/>
              <a:t>Educ</a:t>
            </a:r>
            <a:r>
              <a:rPr lang="en-GB" sz="750" dirty="0"/>
              <a:t> </a:t>
            </a:r>
            <a:r>
              <a:rPr lang="en-GB" sz="750" dirty="0" err="1"/>
              <a:t>Recr</a:t>
            </a:r>
            <a:r>
              <a:rPr lang="en-GB" sz="750" dirty="0"/>
              <a:t> Dance 1993;64:88-90.</a:t>
            </a:r>
          </a:p>
          <a:p>
            <a:pPr algn="ctr"/>
            <a:r>
              <a:rPr lang="en-GB" sz="750" dirty="0" err="1"/>
              <a:t>Epley</a:t>
            </a:r>
            <a:r>
              <a:rPr lang="en-GB" sz="750" dirty="0"/>
              <a:t> </a:t>
            </a:r>
            <a:r>
              <a:rPr lang="en-GB" sz="750" dirty="0"/>
              <a:t>B. Poundage Chart. Boyd </a:t>
            </a:r>
            <a:r>
              <a:rPr lang="en-GB" sz="750" dirty="0" err="1"/>
              <a:t>Epley</a:t>
            </a:r>
            <a:r>
              <a:rPr lang="en-GB" sz="750" dirty="0"/>
              <a:t> Workout. Lincoln, NE: Body Enterprises, 1985.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525880" y="5517232"/>
            <a:ext cx="2092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100" b="1" dirty="0">
                <a:solidFill>
                  <a:schemeClr val="accent6"/>
                </a:solidFill>
              </a:rPr>
              <a:t>&lt;10 </a:t>
            </a:r>
            <a:r>
              <a:rPr lang="nl-BE" sz="2100" b="1" dirty="0" err="1">
                <a:solidFill>
                  <a:schemeClr val="accent6"/>
                </a:solidFill>
              </a:rPr>
              <a:t>repetitions</a:t>
            </a:r>
            <a:endParaRPr lang="en-GB" sz="21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1" y="1340768"/>
            <a:ext cx="6949341" cy="381662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835696" y="6534835"/>
            <a:ext cx="61645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dirty="0"/>
              <a:t>Gearhart RF, </a:t>
            </a:r>
            <a:r>
              <a:rPr lang="en-GB" sz="750" dirty="0"/>
              <a:t>et al. </a:t>
            </a:r>
            <a:r>
              <a:rPr lang="en-GB" sz="750" dirty="0"/>
              <a:t>Strength tracking using the OMNI resistance exercise scale in older men and women. J Strength Conditioning Res 2009;23:1011-1015.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OMNI-RES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5645" y="1388331"/>
            <a:ext cx="6480720" cy="1350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BE" b="0" dirty="0"/>
              <a:t>In </a:t>
            </a:r>
            <a:r>
              <a:rPr lang="nl-BE" b="0" dirty="0" smtClean="0"/>
              <a:t>CAD </a:t>
            </a:r>
            <a:r>
              <a:rPr lang="nl-BE" b="0" dirty="0" err="1" smtClean="0"/>
              <a:t>patients</a:t>
            </a:r>
            <a:r>
              <a:rPr lang="nl-BE" b="0" dirty="0" smtClean="0"/>
              <a:t>, CR leads </a:t>
            </a:r>
            <a:r>
              <a:rPr lang="nl-BE" b="0" dirty="0" err="1" smtClean="0"/>
              <a:t>to</a:t>
            </a:r>
            <a:endParaRPr lang="nl-BE" b="0" dirty="0"/>
          </a:p>
          <a:p>
            <a:pPr marL="0" indent="0" algn="ctr">
              <a:buNone/>
            </a:pPr>
            <a:endParaRPr lang="nl-BE" dirty="0" smtClean="0"/>
          </a:p>
          <a:p>
            <a:pPr marL="342900" lvl="1" indent="0" algn="ctr">
              <a:buNone/>
            </a:pPr>
            <a:r>
              <a:rPr lang="nl-BE" b="1" dirty="0" smtClean="0">
                <a:solidFill>
                  <a:srgbClr val="92D050"/>
                </a:solidFill>
              </a:rPr>
              <a:t>Significant </a:t>
            </a:r>
            <a:r>
              <a:rPr lang="nl-BE" b="1" dirty="0" err="1" smtClean="0">
                <a:solidFill>
                  <a:srgbClr val="92D050"/>
                </a:solidFill>
              </a:rPr>
              <a:t>reductions</a:t>
            </a:r>
            <a:r>
              <a:rPr lang="nl-BE" b="1" dirty="0" smtClean="0">
                <a:solidFill>
                  <a:srgbClr val="92D050"/>
                </a:solidFill>
              </a:rPr>
              <a:t> in </a:t>
            </a:r>
            <a:r>
              <a:rPr lang="nl-BE" b="1" dirty="0" err="1" smtClean="0">
                <a:solidFill>
                  <a:srgbClr val="92D050"/>
                </a:solidFill>
              </a:rPr>
              <a:t>total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mortality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after</a:t>
            </a:r>
            <a:r>
              <a:rPr lang="nl-BE" b="1" dirty="0" smtClean="0">
                <a:solidFill>
                  <a:srgbClr val="92D050"/>
                </a:solidFill>
              </a:rPr>
              <a:t> ACS </a:t>
            </a:r>
            <a:r>
              <a:rPr lang="nl-BE" b="1" dirty="0">
                <a:solidFill>
                  <a:srgbClr val="92D050"/>
                </a:solidFill>
              </a:rPr>
              <a:t>(HR 0.37)</a:t>
            </a:r>
          </a:p>
          <a:p>
            <a:pPr marL="0" indent="0" algn="ctr">
              <a:buNone/>
            </a:pPr>
            <a:endParaRPr lang="nl-BE" sz="1800" b="1" dirty="0">
              <a:solidFill>
                <a:srgbClr val="92D050"/>
              </a:solidFill>
            </a:endParaRPr>
          </a:p>
          <a:p>
            <a:pPr marL="342900" lvl="1" indent="0" algn="ctr">
              <a:buNone/>
            </a:pPr>
            <a:r>
              <a:rPr lang="nl-BE" b="1" dirty="0" smtClean="0">
                <a:solidFill>
                  <a:srgbClr val="92D050"/>
                </a:solidFill>
              </a:rPr>
              <a:t>Significant </a:t>
            </a:r>
            <a:r>
              <a:rPr lang="nl-BE" b="1" dirty="0" err="1" smtClean="0">
                <a:solidFill>
                  <a:srgbClr val="92D050"/>
                </a:solidFill>
              </a:rPr>
              <a:t>reductions</a:t>
            </a:r>
            <a:r>
              <a:rPr lang="nl-BE" b="1" dirty="0" smtClean="0">
                <a:solidFill>
                  <a:srgbClr val="92D050"/>
                </a:solidFill>
              </a:rPr>
              <a:t> in </a:t>
            </a:r>
            <a:r>
              <a:rPr lang="nl-BE" b="1" dirty="0" err="1" smtClean="0">
                <a:solidFill>
                  <a:srgbClr val="92D050"/>
                </a:solidFill>
              </a:rPr>
              <a:t>total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mortality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after</a:t>
            </a:r>
            <a:r>
              <a:rPr lang="nl-BE" b="1" dirty="0" smtClean="0">
                <a:solidFill>
                  <a:srgbClr val="92D050"/>
                </a:solidFill>
              </a:rPr>
              <a:t> CABG </a:t>
            </a:r>
            <a:r>
              <a:rPr lang="nl-BE" b="1" dirty="0">
                <a:solidFill>
                  <a:srgbClr val="92D050"/>
                </a:solidFill>
              </a:rPr>
              <a:t>(HR 0.62)</a:t>
            </a:r>
          </a:p>
          <a:p>
            <a:pPr marL="0" indent="0" algn="ctr">
              <a:buNone/>
            </a:pPr>
            <a:endParaRPr lang="nl-BE" sz="1800" b="1" dirty="0">
              <a:solidFill>
                <a:srgbClr val="92D050"/>
              </a:solidFill>
            </a:endParaRPr>
          </a:p>
          <a:p>
            <a:pPr marL="342900" lvl="1" indent="0" algn="ctr">
              <a:buNone/>
            </a:pPr>
            <a:r>
              <a:rPr lang="nl-BE" b="1" dirty="0" smtClean="0">
                <a:solidFill>
                  <a:srgbClr val="92D050"/>
                </a:solidFill>
              </a:rPr>
              <a:t>Significant </a:t>
            </a:r>
            <a:r>
              <a:rPr lang="nl-BE" b="1" dirty="0" err="1" smtClean="0">
                <a:solidFill>
                  <a:srgbClr val="92D050"/>
                </a:solidFill>
              </a:rPr>
              <a:t>reductions</a:t>
            </a:r>
            <a:r>
              <a:rPr lang="nl-BE" b="1" dirty="0" smtClean="0">
                <a:solidFill>
                  <a:srgbClr val="92D050"/>
                </a:solidFill>
              </a:rPr>
              <a:t> in </a:t>
            </a:r>
            <a:r>
              <a:rPr lang="nl-BE" b="1" dirty="0" err="1" smtClean="0">
                <a:solidFill>
                  <a:srgbClr val="92D050"/>
                </a:solidFill>
              </a:rPr>
              <a:t>total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mortality</a:t>
            </a:r>
            <a:r>
              <a:rPr lang="nl-BE" b="1" dirty="0" smtClean="0">
                <a:solidFill>
                  <a:srgbClr val="92D050"/>
                </a:solidFill>
              </a:rPr>
              <a:t> in mixed </a:t>
            </a:r>
            <a:r>
              <a:rPr lang="nl-BE" b="1" dirty="0" err="1" smtClean="0">
                <a:solidFill>
                  <a:srgbClr val="92D050"/>
                </a:solidFill>
              </a:rPr>
              <a:t>populations</a:t>
            </a:r>
            <a:r>
              <a:rPr lang="nl-BE" b="1" dirty="0" smtClean="0">
                <a:solidFill>
                  <a:srgbClr val="92D050"/>
                </a:solidFill>
              </a:rPr>
              <a:t> (</a:t>
            </a:r>
            <a:r>
              <a:rPr lang="nl-BE" b="1" dirty="0">
                <a:solidFill>
                  <a:srgbClr val="92D050"/>
                </a:solidFill>
              </a:rPr>
              <a:t>HR 0.52)</a:t>
            </a:r>
          </a:p>
          <a:p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2517" y="188640"/>
            <a:ext cx="2366257" cy="848693"/>
            <a:chOff x="1143" y="997"/>
            <a:chExt cx="3474" cy="124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3" y="997"/>
              <a:ext cx="3474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97"/>
              <a:ext cx="3478" cy="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0" y="6650251"/>
            <a:ext cx="367874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 err="1"/>
              <a:t>Salzwedel</a:t>
            </a:r>
            <a:r>
              <a:rPr lang="en-GB" sz="750" dirty="0"/>
              <a:t> A, et al. </a:t>
            </a:r>
            <a:r>
              <a:rPr lang="en-GB" sz="750" dirty="0" err="1"/>
              <a:t>Eur</a:t>
            </a:r>
            <a:r>
              <a:rPr lang="en-GB" sz="750" dirty="0"/>
              <a:t> J </a:t>
            </a:r>
            <a:r>
              <a:rPr lang="en-GB" sz="750" dirty="0" err="1"/>
              <a:t>Prev</a:t>
            </a:r>
            <a:r>
              <a:rPr lang="en-GB" sz="750" dirty="0"/>
              <a:t> </a:t>
            </a:r>
            <a:r>
              <a:rPr lang="en-GB" sz="750" dirty="0" err="1"/>
              <a:t>Cardiol</a:t>
            </a:r>
            <a:r>
              <a:rPr lang="en-GB" sz="750" dirty="0"/>
              <a:t>. 2020;27(16):1756-74</a:t>
            </a:r>
          </a:p>
        </p:txBody>
      </p:sp>
    </p:spTree>
    <p:extLst>
      <p:ext uri="{BB962C8B-B14F-4D97-AF65-F5344CB8AC3E}">
        <p14:creationId xmlns:p14="http://schemas.microsoft.com/office/powerpoint/2010/main" val="12647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Position</a:t>
            </a:r>
            <a:r>
              <a:rPr lang="nl-BE" dirty="0" smtClean="0"/>
              <a:t> statements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035969"/>
            <a:ext cx="7886700" cy="326350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To </a:t>
            </a:r>
            <a:r>
              <a:rPr lang="en-GB" dirty="0"/>
              <a:t>properly determine the exercise intensity during resistance training, a &lt;10RM test can be used to set the initial weight, while the OMNI-RES can be used to track the perceived intensity during the exercise sessions.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The selection of the resistance exercise intensity should be done in dialogue with the patient in a shared-decision making process.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45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 txBox="1">
            <a:spLocks/>
          </p:cNvSpPr>
          <p:nvPr/>
        </p:nvSpPr>
        <p:spPr bwMode="auto">
          <a:xfrm>
            <a:off x="107504" y="6192538"/>
            <a:ext cx="66247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BE" sz="1000" dirty="0" smtClean="0"/>
          </a:p>
          <a:p>
            <a:pPr marL="0" indent="0">
              <a:buFont typeface="Wingdings" pitchFamily="2" charset="2"/>
              <a:buNone/>
            </a:pPr>
            <a:r>
              <a:rPr lang="nl-BE" sz="1000" dirty="0" smtClean="0"/>
              <a:t>Dominique.hansen@uhasselt.be</a:t>
            </a:r>
            <a:endParaRPr lang="en-GB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GB" sz="1000" dirty="0" smtClean="0"/>
              <a:t>https://twitter.com/hansen_phd</a:t>
            </a:r>
          </a:p>
          <a:p>
            <a:pPr marL="0" indent="0">
              <a:buFont typeface="Wingdings" pitchFamily="2" charset="2"/>
              <a:buNone/>
            </a:pPr>
            <a:r>
              <a:rPr lang="en-GB" sz="1000" dirty="0" smtClean="0"/>
              <a:t>https://www.researchgate.net/profile/Dominique_Hansen2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689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412776"/>
            <a:ext cx="7056784" cy="37444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BE" b="0" dirty="0"/>
              <a:t>In </a:t>
            </a:r>
            <a:r>
              <a:rPr lang="nl-BE" b="0" dirty="0" smtClean="0"/>
              <a:t>HF </a:t>
            </a:r>
            <a:r>
              <a:rPr lang="nl-BE" b="0" dirty="0" err="1" smtClean="0"/>
              <a:t>patients</a:t>
            </a:r>
            <a:r>
              <a:rPr lang="nl-BE" b="0" dirty="0" smtClean="0"/>
              <a:t>, CR leads </a:t>
            </a:r>
            <a:r>
              <a:rPr lang="nl-BE" b="0" dirty="0" err="1" smtClean="0"/>
              <a:t>to</a:t>
            </a:r>
            <a:endParaRPr lang="nl-BE" b="0" dirty="0"/>
          </a:p>
          <a:p>
            <a:endParaRPr lang="nl-BE" dirty="0"/>
          </a:p>
          <a:p>
            <a:endParaRPr lang="nl-BE" dirty="0"/>
          </a:p>
          <a:p>
            <a:pPr marL="0" indent="0" algn="ctr">
              <a:buNone/>
            </a:pPr>
            <a:r>
              <a:rPr lang="nl-BE" sz="2200" b="1" dirty="0">
                <a:solidFill>
                  <a:srgbClr val="FFC000"/>
                </a:solidFill>
              </a:rPr>
              <a:t>Trends </a:t>
            </a:r>
            <a:r>
              <a:rPr lang="nl-BE" sz="2200" b="1" dirty="0" err="1">
                <a:solidFill>
                  <a:srgbClr val="FFC000"/>
                </a:solidFill>
              </a:rPr>
              <a:t>for</a:t>
            </a:r>
            <a:r>
              <a:rPr lang="nl-BE" sz="2200" b="1" dirty="0">
                <a:solidFill>
                  <a:srgbClr val="FFC000"/>
                </a:solidFill>
              </a:rPr>
              <a:t> </a:t>
            </a:r>
            <a:r>
              <a:rPr lang="nl-BE" sz="2200" b="1" dirty="0" err="1">
                <a:solidFill>
                  <a:srgbClr val="FFC000"/>
                </a:solidFill>
              </a:rPr>
              <a:t>reductions</a:t>
            </a:r>
            <a:r>
              <a:rPr lang="nl-BE" sz="2200" b="1" dirty="0">
                <a:solidFill>
                  <a:srgbClr val="FFC000"/>
                </a:solidFill>
              </a:rPr>
              <a:t> in </a:t>
            </a:r>
            <a:r>
              <a:rPr lang="nl-BE" sz="2200" b="1" dirty="0" err="1">
                <a:solidFill>
                  <a:srgbClr val="FFC000"/>
                </a:solidFill>
              </a:rPr>
              <a:t>total</a:t>
            </a:r>
            <a:r>
              <a:rPr lang="nl-BE" sz="2200" b="1" dirty="0">
                <a:solidFill>
                  <a:srgbClr val="FFC000"/>
                </a:solidFill>
              </a:rPr>
              <a:t> </a:t>
            </a:r>
            <a:r>
              <a:rPr lang="nl-BE" sz="2200" b="1" dirty="0" err="1">
                <a:solidFill>
                  <a:srgbClr val="FFC000"/>
                </a:solidFill>
              </a:rPr>
              <a:t>mortality</a:t>
            </a:r>
            <a:r>
              <a:rPr lang="nl-BE" sz="2200" b="1" dirty="0">
                <a:solidFill>
                  <a:srgbClr val="FFC000"/>
                </a:solidFill>
              </a:rPr>
              <a:t> in </a:t>
            </a:r>
            <a:r>
              <a:rPr lang="nl-BE" sz="2200" b="1" dirty="0" err="1">
                <a:solidFill>
                  <a:srgbClr val="FFC000"/>
                </a:solidFill>
              </a:rPr>
              <a:t>the</a:t>
            </a:r>
            <a:r>
              <a:rPr lang="nl-BE" sz="2200" b="1" dirty="0">
                <a:solidFill>
                  <a:srgbClr val="FFC000"/>
                </a:solidFill>
              </a:rPr>
              <a:t> </a:t>
            </a:r>
            <a:r>
              <a:rPr lang="nl-BE" sz="2200" b="1" dirty="0" err="1">
                <a:solidFill>
                  <a:srgbClr val="FFC000"/>
                </a:solidFill>
              </a:rPr>
              <a:t>longer</a:t>
            </a:r>
            <a:r>
              <a:rPr lang="nl-BE" sz="2200" b="1" dirty="0">
                <a:solidFill>
                  <a:srgbClr val="FFC000"/>
                </a:solidFill>
              </a:rPr>
              <a:t> term (&gt;12 </a:t>
            </a:r>
            <a:r>
              <a:rPr lang="nl-BE" sz="2200" b="1" dirty="0" err="1">
                <a:solidFill>
                  <a:srgbClr val="FFC000"/>
                </a:solidFill>
              </a:rPr>
              <a:t>months</a:t>
            </a:r>
            <a:r>
              <a:rPr lang="nl-BE" sz="2200" b="1" dirty="0">
                <a:solidFill>
                  <a:srgbClr val="FFC000"/>
                </a:solidFill>
              </a:rPr>
              <a:t>, RR 0.88)</a:t>
            </a:r>
          </a:p>
          <a:p>
            <a:pPr algn="ctr"/>
            <a:endParaRPr lang="nl-BE" sz="2200" b="1" dirty="0"/>
          </a:p>
          <a:p>
            <a:pPr algn="ctr"/>
            <a:endParaRPr lang="nl-BE" sz="2200" b="1" dirty="0"/>
          </a:p>
          <a:p>
            <a:pPr marL="0" indent="0" algn="ctr">
              <a:buNone/>
            </a:pPr>
            <a:r>
              <a:rPr lang="nl-BE" sz="2200" b="1" dirty="0">
                <a:solidFill>
                  <a:srgbClr val="92D050"/>
                </a:solidFill>
              </a:rPr>
              <a:t>Significant </a:t>
            </a:r>
            <a:r>
              <a:rPr lang="nl-BE" sz="2200" b="1" dirty="0" err="1">
                <a:solidFill>
                  <a:srgbClr val="92D050"/>
                </a:solidFill>
              </a:rPr>
              <a:t>reductions</a:t>
            </a:r>
            <a:r>
              <a:rPr lang="nl-BE" sz="2200" b="1" dirty="0">
                <a:solidFill>
                  <a:srgbClr val="92D050"/>
                </a:solidFill>
              </a:rPr>
              <a:t> in </a:t>
            </a:r>
            <a:r>
              <a:rPr lang="nl-BE" sz="2200" b="1" dirty="0" err="1">
                <a:solidFill>
                  <a:srgbClr val="92D050"/>
                </a:solidFill>
              </a:rPr>
              <a:t>total</a:t>
            </a:r>
            <a:r>
              <a:rPr lang="nl-BE" sz="2200" b="1" dirty="0">
                <a:solidFill>
                  <a:srgbClr val="92D050"/>
                </a:solidFill>
              </a:rPr>
              <a:t> </a:t>
            </a:r>
            <a:r>
              <a:rPr lang="nl-BE" sz="2200" b="1" dirty="0" err="1">
                <a:solidFill>
                  <a:srgbClr val="92D050"/>
                </a:solidFill>
              </a:rPr>
              <a:t>number</a:t>
            </a:r>
            <a:r>
              <a:rPr lang="nl-BE" sz="2200" b="1" dirty="0">
                <a:solidFill>
                  <a:srgbClr val="92D050"/>
                </a:solidFill>
              </a:rPr>
              <a:t> of </a:t>
            </a:r>
            <a:r>
              <a:rPr lang="nl-BE" sz="2200" b="1" dirty="0" err="1">
                <a:solidFill>
                  <a:srgbClr val="92D050"/>
                </a:solidFill>
              </a:rPr>
              <a:t>hospitalisations</a:t>
            </a:r>
            <a:r>
              <a:rPr lang="nl-BE" sz="2200" b="1" dirty="0">
                <a:solidFill>
                  <a:srgbClr val="92D050"/>
                </a:solidFill>
              </a:rPr>
              <a:t> (up </a:t>
            </a:r>
            <a:r>
              <a:rPr lang="nl-BE" sz="2200" b="1" dirty="0" err="1">
                <a:solidFill>
                  <a:srgbClr val="92D050"/>
                </a:solidFill>
              </a:rPr>
              <a:t>to</a:t>
            </a:r>
            <a:r>
              <a:rPr lang="nl-BE" sz="2200" b="1" dirty="0">
                <a:solidFill>
                  <a:srgbClr val="92D050"/>
                </a:solidFill>
              </a:rPr>
              <a:t> 1 </a:t>
            </a:r>
            <a:r>
              <a:rPr lang="nl-BE" sz="2200" b="1" dirty="0" err="1">
                <a:solidFill>
                  <a:srgbClr val="92D050"/>
                </a:solidFill>
              </a:rPr>
              <a:t>year</a:t>
            </a:r>
            <a:r>
              <a:rPr lang="nl-BE" sz="2200" b="1" dirty="0">
                <a:solidFill>
                  <a:srgbClr val="92D050"/>
                </a:solidFill>
              </a:rPr>
              <a:t> follow-up, RR 0.70), </a:t>
            </a:r>
            <a:r>
              <a:rPr lang="nl-BE" sz="2200" b="1" dirty="0" err="1">
                <a:solidFill>
                  <a:srgbClr val="92D050"/>
                </a:solidFill>
              </a:rPr>
              <a:t>and</a:t>
            </a:r>
            <a:r>
              <a:rPr lang="nl-BE" sz="2200" b="1" dirty="0">
                <a:solidFill>
                  <a:srgbClr val="92D050"/>
                </a:solidFill>
              </a:rPr>
              <a:t> HF-</a:t>
            </a:r>
            <a:r>
              <a:rPr lang="nl-BE" sz="2200" b="1" dirty="0" err="1">
                <a:solidFill>
                  <a:srgbClr val="92D050"/>
                </a:solidFill>
              </a:rPr>
              <a:t>specific</a:t>
            </a:r>
            <a:r>
              <a:rPr lang="nl-BE" sz="2200" b="1" dirty="0">
                <a:solidFill>
                  <a:srgbClr val="92D050"/>
                </a:solidFill>
              </a:rPr>
              <a:t> </a:t>
            </a:r>
            <a:r>
              <a:rPr lang="nl-BE" sz="2200" b="1" dirty="0" err="1">
                <a:solidFill>
                  <a:srgbClr val="92D050"/>
                </a:solidFill>
              </a:rPr>
              <a:t>hospitalisations</a:t>
            </a:r>
            <a:r>
              <a:rPr lang="nl-BE" sz="2200" b="1" dirty="0">
                <a:solidFill>
                  <a:srgbClr val="92D050"/>
                </a:solidFill>
              </a:rPr>
              <a:t> (RR 0.59) </a:t>
            </a:r>
          </a:p>
          <a:p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0" y="6650985"/>
            <a:ext cx="371371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/>
              <a:t>Long L, et al. Cochrane Database </a:t>
            </a:r>
            <a:r>
              <a:rPr lang="en-GB" sz="750" dirty="0" err="1"/>
              <a:t>Syst</a:t>
            </a:r>
            <a:r>
              <a:rPr lang="en-GB" sz="750" dirty="0"/>
              <a:t> Rev. 2019 Jan 29;1:CD003331. 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19490" y="188640"/>
            <a:ext cx="5560730" cy="675724"/>
            <a:chOff x="296" y="1306"/>
            <a:chExt cx="5168" cy="62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6" y="1306"/>
              <a:ext cx="516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1306"/>
              <a:ext cx="5172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82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4"/>
          <p:cNvSpPr txBox="1">
            <a:spLocks noChangeArrowheads="1"/>
          </p:cNvSpPr>
          <p:nvPr/>
        </p:nvSpPr>
        <p:spPr bwMode="auto">
          <a:xfrm>
            <a:off x="0" y="6661792"/>
            <a:ext cx="1925527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675" dirty="0" err="1">
                <a:cs typeface="ＭＳ Ｐゴシック"/>
              </a:rPr>
              <a:t>Eur</a:t>
            </a:r>
            <a:r>
              <a:rPr lang="nl-BE" sz="675" dirty="0">
                <a:cs typeface="ＭＳ Ｐゴシック"/>
              </a:rPr>
              <a:t> J </a:t>
            </a:r>
            <a:r>
              <a:rPr lang="nl-BE" sz="675" dirty="0" err="1">
                <a:cs typeface="ＭＳ Ｐゴシック"/>
              </a:rPr>
              <a:t>Prev</a:t>
            </a:r>
            <a:r>
              <a:rPr lang="nl-BE" sz="675" dirty="0">
                <a:cs typeface="ＭＳ Ｐゴシック"/>
              </a:rPr>
              <a:t> </a:t>
            </a:r>
            <a:r>
              <a:rPr lang="nl-BE" sz="675" dirty="0" err="1">
                <a:cs typeface="ＭＳ Ｐゴシック"/>
              </a:rPr>
              <a:t>Cardiol</a:t>
            </a:r>
            <a:r>
              <a:rPr lang="nl-BE" sz="675" dirty="0">
                <a:cs typeface="ＭＳ Ｐゴシック"/>
              </a:rPr>
              <a:t> 2020; e-pub </a:t>
            </a:r>
            <a:r>
              <a:rPr lang="nl-BE" sz="675" dirty="0" err="1">
                <a:cs typeface="ＭＳ Ｐゴシック"/>
              </a:rPr>
              <a:t>ahead</a:t>
            </a:r>
            <a:r>
              <a:rPr lang="nl-BE" sz="675" dirty="0">
                <a:cs typeface="ＭＳ Ｐゴシック"/>
              </a:rPr>
              <a:t> of print</a:t>
            </a:r>
            <a:endParaRPr lang="nl-NL" sz="675" dirty="0">
              <a:cs typeface="ＭＳ Ｐゴシック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51520" y="231357"/>
            <a:ext cx="2759336" cy="1158240"/>
            <a:chOff x="1179" y="1446"/>
            <a:chExt cx="3402" cy="142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79" y="1446"/>
              <a:ext cx="340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1446"/>
              <a:ext cx="3406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253424" y="1988840"/>
            <a:ext cx="8566395" cy="405531"/>
            <a:chOff x="493" y="2047"/>
            <a:chExt cx="4774" cy="22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93" y="2047"/>
              <a:ext cx="477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" y="2047"/>
              <a:ext cx="47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4746178" y="138931"/>
            <a:ext cx="4124960" cy="576862"/>
            <a:chOff x="1752" y="1868"/>
            <a:chExt cx="4176" cy="584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2" y="1868"/>
              <a:ext cx="41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868"/>
              <a:ext cx="4180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16"/>
          <p:cNvGrpSpPr>
            <a:grpSpLocks noChangeAspect="1"/>
          </p:cNvGrpSpPr>
          <p:nvPr/>
        </p:nvGrpSpPr>
        <p:grpSpPr bwMode="auto">
          <a:xfrm>
            <a:off x="1217532" y="2902532"/>
            <a:ext cx="7653606" cy="327445"/>
            <a:chOff x="566" y="2061"/>
            <a:chExt cx="4628" cy="198"/>
          </a:xfrm>
        </p:grpSpPr>
        <p:sp>
          <p:nvSpPr>
            <p:cNvPr id="2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66" y="2061"/>
              <a:ext cx="462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2061"/>
              <a:ext cx="46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0"/>
          <p:cNvGrpSpPr>
            <a:grpSpLocks noChangeAspect="1"/>
          </p:cNvGrpSpPr>
          <p:nvPr/>
        </p:nvGrpSpPr>
        <p:grpSpPr bwMode="auto">
          <a:xfrm>
            <a:off x="1227281" y="3566882"/>
            <a:ext cx="7592537" cy="951857"/>
            <a:chOff x="559" y="1848"/>
            <a:chExt cx="4642" cy="624"/>
          </a:xfrm>
        </p:grpSpPr>
        <p:sp>
          <p:nvSpPr>
            <p:cNvPr id="3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59" y="1848"/>
              <a:ext cx="464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1848"/>
              <a:ext cx="4646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24"/>
          <p:cNvGrpSpPr>
            <a:grpSpLocks noChangeAspect="1"/>
          </p:cNvGrpSpPr>
          <p:nvPr/>
        </p:nvGrpSpPr>
        <p:grpSpPr bwMode="auto">
          <a:xfrm>
            <a:off x="1207917" y="4746813"/>
            <a:ext cx="4207139" cy="195764"/>
            <a:chOff x="1698" y="2105"/>
            <a:chExt cx="2364" cy="110"/>
          </a:xfrm>
        </p:grpSpPr>
        <p:sp>
          <p:nvSpPr>
            <p:cNvPr id="3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98" y="2105"/>
              <a:ext cx="236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6" name="Picture 2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2105"/>
              <a:ext cx="236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28"/>
          <p:cNvGrpSpPr>
            <a:grpSpLocks noChangeAspect="1"/>
          </p:cNvGrpSpPr>
          <p:nvPr/>
        </p:nvGrpSpPr>
        <p:grpSpPr bwMode="auto">
          <a:xfrm>
            <a:off x="1319657" y="5177087"/>
            <a:ext cx="6433927" cy="858488"/>
            <a:chOff x="613" y="2572"/>
            <a:chExt cx="4759" cy="635"/>
          </a:xfrm>
        </p:grpSpPr>
        <p:sp>
          <p:nvSpPr>
            <p:cNvPr id="3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613" y="2572"/>
              <a:ext cx="475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9" name="Picture 2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572"/>
              <a:ext cx="4763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39552" y="260648"/>
            <a:ext cx="8020050" cy="5470525"/>
            <a:chOff x="354" y="437"/>
            <a:chExt cx="5052" cy="34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" y="437"/>
              <a:ext cx="5052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37"/>
              <a:ext cx="5056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7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err="1" smtClean="0"/>
              <a:t>intensity</a:t>
            </a:r>
            <a:r>
              <a:rPr lang="nl-BE" dirty="0" smtClean="0"/>
              <a:t> affect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clinical</a:t>
            </a:r>
            <a:r>
              <a:rPr lang="nl-BE" dirty="0" smtClean="0"/>
              <a:t> </a:t>
            </a:r>
            <a:r>
              <a:rPr lang="nl-BE" dirty="0" err="1" smtClean="0"/>
              <a:t>effectiveness</a:t>
            </a:r>
            <a:r>
              <a:rPr lang="nl-BE" dirty="0" smtClean="0"/>
              <a:t> of CR?</a:t>
            </a:r>
          </a:p>
          <a:p>
            <a:endParaRPr lang="nl-BE" dirty="0"/>
          </a:p>
          <a:p>
            <a:r>
              <a:rPr lang="nl-BE" dirty="0" smtClean="0"/>
              <a:t>Does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err="1" smtClean="0"/>
              <a:t>intensity</a:t>
            </a:r>
            <a:r>
              <a:rPr lang="nl-BE" dirty="0" smtClean="0"/>
              <a:t> affect </a:t>
            </a:r>
            <a:r>
              <a:rPr lang="nl-BE" dirty="0" err="1" smtClean="0"/>
              <a:t>the</a:t>
            </a:r>
            <a:r>
              <a:rPr lang="nl-BE" dirty="0"/>
              <a:t> </a:t>
            </a:r>
            <a:r>
              <a:rPr lang="nl-BE" dirty="0" err="1" smtClean="0"/>
              <a:t>medical</a:t>
            </a:r>
            <a:r>
              <a:rPr lang="nl-BE" dirty="0" smtClean="0"/>
              <a:t> </a:t>
            </a:r>
            <a:r>
              <a:rPr lang="nl-BE" dirty="0" err="1" smtClean="0"/>
              <a:t>safety</a:t>
            </a:r>
            <a:r>
              <a:rPr lang="nl-BE" dirty="0" smtClean="0"/>
              <a:t> of CR?</a:t>
            </a:r>
          </a:p>
          <a:p>
            <a:endParaRPr lang="nl-BE" dirty="0"/>
          </a:p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properly</a:t>
            </a:r>
            <a:r>
              <a:rPr lang="nl-BE" dirty="0" smtClean="0"/>
              <a:t> </a:t>
            </a:r>
            <a:r>
              <a:rPr lang="nl-BE" dirty="0" err="1" smtClean="0"/>
              <a:t>determine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err="1" smtClean="0"/>
              <a:t>intensity</a:t>
            </a:r>
            <a:r>
              <a:rPr lang="nl-BE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1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335782" y="2579370"/>
            <a:ext cx="8356076" cy="1783080"/>
            <a:chOff x="1614" y="1685"/>
            <a:chExt cx="4452" cy="950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14" y="1685"/>
              <a:ext cx="4452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" y="1685"/>
              <a:ext cx="4456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457200" y="3577590"/>
            <a:ext cx="6515100" cy="144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/>
          <p:cNvSpPr/>
          <p:nvPr/>
        </p:nvSpPr>
        <p:spPr>
          <a:xfrm>
            <a:off x="457200" y="3722370"/>
            <a:ext cx="6515100" cy="1447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3447020" y="6667500"/>
            <a:ext cx="2133600" cy="190500"/>
            <a:chOff x="3168" y="2100"/>
            <a:chExt cx="1344" cy="12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68" y="2100"/>
              <a:ext cx="134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00"/>
              <a:ext cx="134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251521" y="199335"/>
            <a:ext cx="5544616" cy="1108226"/>
            <a:chOff x="2249" y="1842"/>
            <a:chExt cx="3182" cy="63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49" y="1842"/>
              <a:ext cx="3182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1842"/>
              <a:ext cx="318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98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5501" y="153081"/>
            <a:ext cx="5356860" cy="1022459"/>
            <a:chOff x="2022" y="1813"/>
            <a:chExt cx="3636" cy="69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2" y="1813"/>
              <a:ext cx="3636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1813"/>
              <a:ext cx="364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74697" y="2162103"/>
            <a:ext cx="7869203" cy="2510838"/>
            <a:chOff x="1643" y="1459"/>
            <a:chExt cx="4394" cy="1402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43" y="1459"/>
              <a:ext cx="4394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1459"/>
              <a:ext cx="4398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624840" y="3112770"/>
            <a:ext cx="6515100" cy="1447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/>
          <p:cNvSpPr/>
          <p:nvPr/>
        </p:nvSpPr>
        <p:spPr>
          <a:xfrm>
            <a:off x="624840" y="3829175"/>
            <a:ext cx="6515100" cy="144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3707904" y="6525344"/>
            <a:ext cx="2085975" cy="196850"/>
            <a:chOff x="3183" y="2098"/>
            <a:chExt cx="1314" cy="124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83" y="2098"/>
              <a:ext cx="131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2098"/>
              <a:ext cx="13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92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4141</TotalTime>
  <Words>990</Words>
  <Application>Microsoft Office PowerPoint</Application>
  <PresentationFormat>Diavoorstelling (4:3)</PresentationFormat>
  <Paragraphs>106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MS PGothic</vt:lpstr>
      <vt:lpstr>Arial</vt:lpstr>
      <vt:lpstr>Calibri</vt:lpstr>
      <vt:lpstr>Verdana</vt:lpstr>
      <vt:lpstr>Wingdings</vt:lpstr>
      <vt:lpstr>Office Theme</vt:lpstr>
      <vt:lpstr>The Why and How of Exercise and the Heart: A Position Statement from the European Association of Preventive Cardiology </vt:lpstr>
      <vt:lpstr>Conflicts of interest</vt:lpstr>
      <vt:lpstr>PowerPoint-presentatie</vt:lpstr>
      <vt:lpstr>PowerPoint-presentatie</vt:lpstr>
      <vt:lpstr>PowerPoint-presentatie</vt:lpstr>
      <vt:lpstr>PowerPoint-presentatie</vt:lpstr>
      <vt:lpstr>Questions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Impact of HIIT on medical safety?</vt:lpstr>
      <vt:lpstr>PowerPoint-presentatie</vt:lpstr>
      <vt:lpstr>PowerPoint-presentatie</vt:lpstr>
      <vt:lpstr>Others confirm…</vt:lpstr>
      <vt:lpstr>PowerPoint-presentatie</vt:lpstr>
      <vt:lpstr>PowerPoint-presentatie</vt:lpstr>
      <vt:lpstr>PowerPoint-presentatie</vt:lpstr>
      <vt:lpstr>PowerPoint-presentatie</vt:lpstr>
      <vt:lpstr>Position statements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Setting the intensity</vt:lpstr>
      <vt:lpstr>OMNI-RES</vt:lpstr>
      <vt:lpstr>Position statements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HANSEN Dominique</cp:lastModifiedBy>
  <cp:revision>103</cp:revision>
  <cp:lastPrinted>2016-12-19T08:56:06Z</cp:lastPrinted>
  <dcterms:created xsi:type="dcterms:W3CDTF">2009-12-01T15:52:26Z</dcterms:created>
  <dcterms:modified xsi:type="dcterms:W3CDTF">2021-10-24T08:25:32Z</dcterms:modified>
</cp:coreProperties>
</file>