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</p:sldMasterIdLst>
  <p:notesMasterIdLst>
    <p:notesMasterId r:id="rId19"/>
  </p:notesMasterIdLst>
  <p:sldIdLst>
    <p:sldId id="261" r:id="rId6"/>
    <p:sldId id="258" r:id="rId7"/>
    <p:sldId id="262" r:id="rId8"/>
    <p:sldId id="263" r:id="rId9"/>
    <p:sldId id="256" r:id="rId10"/>
    <p:sldId id="264" r:id="rId11"/>
    <p:sldId id="275" r:id="rId12"/>
    <p:sldId id="276" r:id="rId13"/>
    <p:sldId id="267" r:id="rId14"/>
    <p:sldId id="268" r:id="rId15"/>
    <p:sldId id="269" r:id="rId16"/>
    <p:sldId id="270" r:id="rId17"/>
    <p:sldId id="260" r:id="rId18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JS Kris" initials="BK" lastIdx="2" clrIdx="0">
    <p:extLst>
      <p:ext uri="{19B8F6BF-5375-455C-9EA6-DF929625EA0E}">
        <p15:presenceInfo xmlns:p15="http://schemas.microsoft.com/office/powerpoint/2012/main" userId="S-1-5-21-725345543-1993962763-1060284298-1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C2A"/>
    <a:srgbClr val="4F4F4F"/>
    <a:srgbClr val="141313"/>
    <a:srgbClr val="474746"/>
    <a:srgbClr val="323030"/>
    <a:srgbClr val="811A20"/>
    <a:srgbClr val="18233A"/>
    <a:srgbClr val="631D1D"/>
    <a:srgbClr val="62616E"/>
    <a:srgbClr val="05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4660"/>
  </p:normalViewPr>
  <p:slideViewPr>
    <p:cSldViewPr>
      <p:cViewPr varScale="1">
        <p:scale>
          <a:sx n="81" d="100"/>
          <a:sy n="81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5116" r="2" b="22492"/>
          <a:stretch/>
        </p:blipFill>
        <p:spPr>
          <a:xfrm>
            <a:off x="-36512" y="-27384"/>
            <a:ext cx="9217024" cy="38637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51520" y="116632"/>
            <a:ext cx="8690400" cy="628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00" y="5661248"/>
            <a:ext cx="14420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8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Clr>
                <a:srgbClr val="C62C2A"/>
              </a:buCl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C62C2A"/>
              </a:buCl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C62C2A"/>
              </a:buCl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16/11/2021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5" y="6382917"/>
            <a:ext cx="504056" cy="358332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12" name="Rectangle 11"/>
          <p:cNvSpPr/>
          <p:nvPr userDrawn="1"/>
        </p:nvSpPr>
        <p:spPr>
          <a:xfrm>
            <a:off x="251520" y="116632"/>
            <a:ext cx="8690400" cy="628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00" y="5661248"/>
            <a:ext cx="14420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Title section header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section header</a:t>
            </a:r>
            <a:endParaRPr lang="nl-B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51520" y="116632"/>
            <a:ext cx="8690400" cy="628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00" y="5661248"/>
            <a:ext cx="14420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7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0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16/11/2021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969D-5144-4C84-99D2-7C650D5F29C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17EA-7388-4DB3-8696-882EE36D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16" y="404664"/>
            <a:ext cx="874470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A qualitative study to explore risky ridership among</a:t>
            </a:r>
          </a:p>
          <a:p>
            <a:r>
              <a:rPr lang="en-US" sz="3200" dirty="0">
                <a:latin typeface="+mj-lt"/>
              </a:rPr>
              <a:t> young riders in Manipal, India</a:t>
            </a:r>
            <a:endParaRPr lang="en-IN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37" y="2348880"/>
            <a:ext cx="8492261" cy="3538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  <a:latin typeface="Calibri"/>
              </a:rPr>
              <a:t>Presented by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-Kumar Sumit (PhD Candidate)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Maastricht University, the Netherlands and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UHasselt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Belgium</a:t>
            </a: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i="1" dirty="0">
                <a:solidFill>
                  <a:prstClr val="black"/>
                </a:solidFill>
                <a:latin typeface="Calibri"/>
              </a:rPr>
              <a:t>Authors;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Kumar Sumit</a:t>
            </a:r>
            <a:r>
              <a:rPr lang="nl-N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*, Kris Brijs</a:t>
            </a:r>
            <a:r>
              <a:rPr lang="nl-N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Veerle Ross</a:t>
            </a:r>
            <a:r>
              <a:rPr lang="nl-N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Geert Wets</a:t>
            </a:r>
            <a:r>
              <a:rPr lang="nl-NL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A.C. Ruiter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-Maastricht University, Department of Work &amp; Social Psychology, Maastricht University,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charset="0"/>
              </a:rPr>
              <a:t>6200 MD, Maastricht, the Netherlands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2-UHasselt, School of Transportation Sciences, Agoralaan, 3590 Diepenbeek, Belgium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3-Prasanna School of Public Health, Manipal Academy of Higher Education</a:t>
            </a: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25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i="1" dirty="0">
                <a:latin typeface="+mn-lt"/>
              </a:rPr>
              <a:t>Practical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The current study explored the opinions of young riders in understanding typical characteristics of motorized two-wheelers crashes, primarily focusing on the prevalence and role of risky riding behaviours.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Speeding,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Calibri"/>
                <a:ea typeface="Verdana" pitchFamily="34" charset="0"/>
              </a:rPr>
              <a:t>using mobile phones while riding, violations of the traffic rules, and helmet non-use, </a:t>
            </a:r>
            <a:r>
              <a:rPr lang="en-US" sz="2000" dirty="0">
                <a:latin typeface="+mn-lt"/>
              </a:rPr>
              <a:t>riding under the influence of alcohol, and poor maintenance of motorbikes was indicated as leading cause of crashes.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The current study’s findings have also generated evidence for the local authorities about the importance of strict law enforcement for any acts of traffic violations.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Fixing of the infrastructural issues with advanced road engineering with the coordinated multisectoral effort, by and large, will end up a more significant commitment to the reduction of road crashes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74130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Conclusion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latin typeface="+mn-lt"/>
              </a:rPr>
              <a:t>Impatient </a:t>
            </a:r>
            <a:r>
              <a:rPr lang="en-US" sz="2400" dirty="0" err="1">
                <a:latin typeface="+mn-lt"/>
              </a:rPr>
              <a:t>behaviour</a:t>
            </a:r>
            <a:r>
              <a:rPr lang="en-US" sz="2400" dirty="0">
                <a:latin typeface="+mn-lt"/>
              </a:rPr>
              <a:t> among young riders contributed to the risky riding practices, as well as environmental conditions such as bad roads, climatic conditions, and road and safety infrastructure.</a:t>
            </a:r>
          </a:p>
          <a:p>
            <a:pPr marL="0" lvl="0" indent="0">
              <a:buNone/>
            </a:pPr>
            <a:endParaRPr lang="en-IN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To the best of our knowledge, a focused group study exploring the perspectives of young riders on risky riding </a:t>
            </a:r>
            <a:r>
              <a:rPr lang="en-US" sz="2400" dirty="0" err="1">
                <a:latin typeface="+mn-lt"/>
              </a:rPr>
              <a:t>behaviour</a:t>
            </a:r>
            <a:r>
              <a:rPr lang="en-US" sz="2400" dirty="0">
                <a:latin typeface="+mn-lt"/>
              </a:rPr>
              <a:t> has not been conducted in India.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Multisectoral coordination and subsequent interventions by engaging the young riders, government authorities, university officials, and the RTO can bring a reduction in the number of road crashes. </a:t>
            </a:r>
            <a:endParaRPr lang="en-I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87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References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>
                <a:latin typeface="+mn-lt"/>
              </a:rPr>
              <a:t>GLOBAL STATUS REPORT ON ROAD SAFETY (WHO) (2018): Annual report.</a:t>
            </a:r>
          </a:p>
          <a:p>
            <a:r>
              <a:rPr lang="en-US" sz="1050" dirty="0">
                <a:latin typeface="+mn-lt"/>
              </a:rPr>
              <a:t>Ministry of Road Transport and Highways (</a:t>
            </a:r>
            <a:r>
              <a:rPr lang="en-US" sz="1050" dirty="0" err="1">
                <a:latin typeface="+mn-lt"/>
              </a:rPr>
              <a:t>MoRTH</a:t>
            </a:r>
            <a:r>
              <a:rPr lang="en-US" sz="1050" dirty="0">
                <a:latin typeface="+mn-lt"/>
              </a:rPr>
              <a:t>) (2019). India: Annual report. </a:t>
            </a:r>
          </a:p>
          <a:p>
            <a:r>
              <a:rPr lang="en-US" sz="1050" dirty="0"/>
              <a:t>Bhalla, K., Khurana, N., Bose, D., </a:t>
            </a:r>
            <a:r>
              <a:rPr lang="en-US" sz="1050" dirty="0" err="1"/>
              <a:t>Navaratne</a:t>
            </a:r>
            <a:r>
              <a:rPr lang="en-US" sz="1050" dirty="0"/>
              <a:t>, K. V., Tiwari, G., &amp; Mohan, D. (2017). Official government statistics of road traffic deaths in India under-represent pedestrians and motorized two wheeler riders. Injury Prevention, 23(1), 1–7. https://doi.org/10.1136/injuryprev-2016-042053</a:t>
            </a:r>
          </a:p>
          <a:p>
            <a:r>
              <a:rPr lang="en-US" sz="1050" dirty="0"/>
              <a:t>Batool, Z., &amp; Carsten, O. (2012). Driver observations contrasted with self-reported driving behaviours: A case study from Pakistan. Groningen: ICTTP.</a:t>
            </a:r>
          </a:p>
          <a:p>
            <a:r>
              <a:rPr lang="en-US" sz="1050" dirty="0"/>
              <a:t>Broughton, P. S., Fuller, R., Stradling, S., Gormley, M., Kinnear, N., </a:t>
            </a:r>
            <a:r>
              <a:rPr lang="en-US" sz="1050" dirty="0" err="1"/>
              <a:t>O’Dolan</a:t>
            </a:r>
            <a:r>
              <a:rPr lang="en-US" sz="1050" dirty="0"/>
              <a:t>, C., et al. (2009). Conditions for speeding </a:t>
            </a:r>
            <a:r>
              <a:rPr lang="en-US" sz="1050" dirty="0" err="1"/>
              <a:t>behaviour</a:t>
            </a:r>
            <a:r>
              <a:rPr lang="en-US" sz="1050" dirty="0"/>
              <a:t>: A comparison of car drivers and powered two-wheeled riders. Transportation Research Part F: Traffic Psychology, 12, 417–427.</a:t>
            </a:r>
          </a:p>
          <a:p>
            <a:r>
              <a:rPr lang="en-US" sz="1050" dirty="0"/>
              <a:t>Chauhan, A., Ahmed, N., Singh, J. V., Singh, V. K., Singh, A., &amp; Kumar, S. (2017). Disability and mortality following road traffic injury : a follow-up study from a tertiary care </a:t>
            </a:r>
            <a:r>
              <a:rPr lang="en-US" sz="1050" dirty="0" err="1"/>
              <a:t>centre</a:t>
            </a:r>
            <a:r>
              <a:rPr lang="en-US" sz="1050" dirty="0"/>
              <a:t> of India. 4(12), 4712–4717.</a:t>
            </a:r>
          </a:p>
          <a:p>
            <a:r>
              <a:rPr lang="en-US" sz="1050" dirty="0" err="1"/>
              <a:t>Cdr</a:t>
            </a:r>
            <a:r>
              <a:rPr lang="en-US" sz="1050" dirty="0"/>
              <a:t>, S., </a:t>
            </a:r>
            <a:r>
              <a:rPr lang="en-US" sz="1050" dirty="0" err="1"/>
              <a:t>Neelakantan</a:t>
            </a:r>
            <a:r>
              <a:rPr lang="en-US" sz="1050" dirty="0"/>
              <a:t>, A., &amp; Kotwal, B. A. (2016). ScienceDirect Determinants of injuries and Road Traffic Accidents amongst service personnel in a large </a:t>
            </a:r>
            <a:r>
              <a:rPr lang="en-US" sz="1050" dirty="0" err="1"/>
              <a:t>Defence</a:t>
            </a:r>
            <a:r>
              <a:rPr lang="en-US" sz="1050" dirty="0"/>
              <a:t> station. Medical Journal Armed Forces India, 73(3), 216–221. https://doi.org/10.1016/j.mjafi.2016.08.002.</a:t>
            </a:r>
          </a:p>
          <a:p>
            <a:r>
              <a:rPr lang="en-US" sz="1050" dirty="0"/>
              <a:t>Chen, C.-F. (2009). Personality, safety attitudes and risky driving behaviors—Evidence from young Taiwanese motorcyclists. Accident Analysis and Prevention, 41(5), 963–968.</a:t>
            </a:r>
          </a:p>
          <a:p>
            <a:r>
              <a:rPr lang="en-US" sz="1050" dirty="0"/>
              <a:t>Dandona, R., Kumar, G. A., Ameer, A., &amp; </a:t>
            </a:r>
            <a:r>
              <a:rPr lang="en-US" sz="1050" dirty="0" err="1"/>
              <a:t>Brahmananda</a:t>
            </a:r>
            <a:r>
              <a:rPr lang="en-US" sz="1050" dirty="0"/>
              <a:t>, G. (2009). Europe PMC Funders Group Underreporting of road traffic injuries to the police: results from two data sources in urban India. 14(6), 360–365. https://doi.org/10.1136/ip.2008.019638.Underreporting.</a:t>
            </a:r>
          </a:p>
          <a:p>
            <a:r>
              <a:rPr lang="en-US" sz="1050" dirty="0"/>
              <a:t>Elliott, M.A., 2007. Errors and violations in relation to motorcyclists’ crash risk Accident Analysis and Prevention 39, 491–499.</a:t>
            </a:r>
          </a:p>
          <a:p>
            <a:r>
              <a:rPr lang="en-US" sz="1050" dirty="0" err="1"/>
              <a:t>Faryabi</a:t>
            </a:r>
            <a:r>
              <a:rPr lang="en-US" sz="1050" dirty="0"/>
              <a:t>, J., </a:t>
            </a:r>
            <a:r>
              <a:rPr lang="en-US" sz="1050" dirty="0" err="1"/>
              <a:t>Rajabi</a:t>
            </a:r>
            <a:r>
              <a:rPr lang="en-US" sz="1050" dirty="0"/>
              <a:t>, M., &amp; </a:t>
            </a:r>
            <a:r>
              <a:rPr lang="en-US" sz="1050" dirty="0" err="1"/>
              <a:t>Alirezaee</a:t>
            </a:r>
            <a:r>
              <a:rPr lang="en-US" sz="1050" dirty="0"/>
              <a:t>, S. (2014). Evaluation of the Use and Reasons for Not Using a Helmet by Motorcyclists Admitted to the Emergency Ward of Shahid </a:t>
            </a:r>
            <a:r>
              <a:rPr lang="en-US" sz="1050" dirty="0" err="1"/>
              <a:t>Bahonar</a:t>
            </a:r>
            <a:r>
              <a:rPr lang="en-US" sz="1050" dirty="0"/>
              <a:t> Hospital of Kerman. Archives of Trauma Research, 3(3). https://doi.org/10.5812/atr.19122</a:t>
            </a:r>
          </a:p>
          <a:p>
            <a:r>
              <a:rPr lang="en-US" sz="1050" dirty="0"/>
              <a:t>Flores, J. G., &amp; Alonso, C. G. (1995). Using focus groups in educational research. Evaluation Review, 19(1), 84–101.</a:t>
            </a:r>
          </a:p>
          <a:p>
            <a:r>
              <a:rPr lang="en-US" sz="1050" dirty="0"/>
              <a:t>Gopalakrishnan, S. (2012). Review Article A Public Health Perspective of Road Traffic Accidents. 1(2). https://doi.org/10.4103/2249-4863.104987</a:t>
            </a:r>
            <a:r>
              <a:rPr lang="en-US" sz="1200" dirty="0"/>
              <a:t>.</a:t>
            </a: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63960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1651" y="2852936"/>
            <a:ext cx="208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rush Script MT" panose="03060802040406070304" pitchFamily="66" charset="0"/>
              </a:rPr>
              <a:t>Thank you </a:t>
            </a:r>
            <a:endParaRPr lang="en-IN" sz="4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7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i="1" dirty="0">
                <a:latin typeface="+mj-lt"/>
              </a:rPr>
              <a:t>Introduction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328592"/>
          </a:xfrm>
        </p:spPr>
        <p:txBody>
          <a:bodyPr/>
          <a:lstStyle/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Road traffic injuries (RTIs) have become a critical public health issue in many low- and middle-income countries (LMICs) [1].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Every year more than 1.35 million people lose their life due to road crashes, making it one of the leading causes of death worldwide [1].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Globally, India accounts for the second-largest number of fatal road traffic crashes.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Riders in the age range of 18-25 years contribute to 41.4% of India's total road crash victims [2]. 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Rationale &amp; Aim of the study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To assess the dangers associated with risky riding </a:t>
            </a:r>
            <a:r>
              <a:rPr lang="en-US" sz="2400" dirty="0" err="1">
                <a:latin typeface="+mn-lt"/>
              </a:rPr>
              <a:t>behaviour</a:t>
            </a:r>
            <a:r>
              <a:rPr lang="en-US" sz="2400" dirty="0">
                <a:latin typeface="+mn-lt"/>
              </a:rPr>
              <a:t> and associated underlying motives. 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To explore strategies of the riders encountering risk on the roads and their suggestions for improving riding safety.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The findings from the current study will provide valuable leads for designing risk reduction programs targeting young riders to motivate them to follow safe riding practices.</a:t>
            </a:r>
          </a:p>
        </p:txBody>
      </p:sp>
    </p:spTree>
    <p:extLst>
      <p:ext uri="{BB962C8B-B14F-4D97-AF65-F5344CB8AC3E}">
        <p14:creationId xmlns:p14="http://schemas.microsoft.com/office/powerpoint/2010/main" val="117948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i="1" dirty="0">
                <a:latin typeface="+mn-lt"/>
              </a:rPr>
              <a:t>Data and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/>
          <a:lstStyle/>
          <a:p>
            <a:r>
              <a:rPr lang="en-IN" sz="2400" dirty="0">
                <a:latin typeface="+mn-lt"/>
              </a:rPr>
              <a:t>Study area: Manipal</a:t>
            </a:r>
          </a:p>
          <a:p>
            <a:endParaRPr lang="en-IN" sz="2400" dirty="0">
              <a:latin typeface="+mn-lt"/>
            </a:endParaRPr>
          </a:p>
          <a:p>
            <a:r>
              <a:rPr lang="en-IN" sz="2400" dirty="0">
                <a:latin typeface="+mn-lt"/>
              </a:rPr>
              <a:t>Study design: Cross-sectional &amp; Qualitative</a:t>
            </a:r>
          </a:p>
          <a:p>
            <a:endParaRPr lang="en-IN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Sampling methods &amp; data collection</a:t>
            </a:r>
            <a:r>
              <a:rPr lang="en-US" sz="2400" i="1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Convenience sampling technique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Five FGDs were conducted with the participants (two each for boys and girls and one with both boys and girls) </a:t>
            </a:r>
          </a:p>
          <a:p>
            <a:endParaRPr lang="en-US" sz="2400" dirty="0">
              <a:latin typeface="+mn-lt"/>
            </a:endParaRPr>
          </a:p>
          <a:p>
            <a:r>
              <a:rPr lang="en-IN" sz="2400" dirty="0">
                <a:latin typeface="+mn-lt"/>
              </a:rPr>
              <a:t>Analysis: </a:t>
            </a:r>
            <a:r>
              <a:rPr lang="en-US" sz="2400" dirty="0">
                <a:latin typeface="+mn-lt"/>
              </a:rPr>
              <a:t>Thematic analysis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Supportive software: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MAXQDA</a:t>
            </a:r>
            <a:endParaRPr lang="en-US" sz="2400" dirty="0">
              <a:latin typeface="+mn-lt"/>
            </a:endParaRPr>
          </a:p>
          <a:p>
            <a:endParaRPr lang="en-I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47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4973" y="457201"/>
            <a:ext cx="4510458" cy="2464076"/>
            <a:chOff x="0" y="0"/>
            <a:chExt cx="5190380" cy="293132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710847" y="556229"/>
              <a:ext cx="1271270" cy="65230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1108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Alcohol impairment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518699" y="1653871"/>
              <a:ext cx="1195070" cy="33909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Speeding</a:t>
              </a:r>
              <a:endParaRPr lang="en-US" sz="10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1781092" y="604299"/>
              <a:ext cx="390525" cy="219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H="1">
              <a:off x="3880237" y="612250"/>
              <a:ext cx="71120" cy="1390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02797" y="826936"/>
              <a:ext cx="1205230" cy="7524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Poorly Maintained motorbikes</a:t>
              </a:r>
              <a:endParaRPr lang="en-US" sz="10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2470" y="1304014"/>
              <a:ext cx="2327910" cy="963930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1015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Theme 1</a:t>
              </a:r>
              <a:endParaRPr lang="en-US" sz="10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1015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Crashes causative factors</a:t>
              </a:r>
              <a:endParaRPr lang="en-US" sz="10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3045350" y="421419"/>
              <a:ext cx="142875" cy="1905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>
              <a:off x="1359673" y="906449"/>
              <a:ext cx="351790" cy="762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45273" y="206734"/>
              <a:ext cx="1409700" cy="5429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Using 2</a:t>
              </a:r>
              <a:r>
                <a:rPr lang="en-IN" sz="923" baseline="30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nd</a:t>
              </a:r>
              <a:r>
                <a:rPr lang="en-IN" sz="923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 hand motorbikes</a:t>
              </a:r>
              <a:endParaRPr lang="en-US" sz="10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5659" y="826936"/>
              <a:ext cx="1305560" cy="3333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Saving money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0" y="1160890"/>
              <a:ext cx="1362710" cy="5562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Using rented motorbikes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0" y="1773141"/>
              <a:ext cx="1257300" cy="3657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Trill seeking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091193" y="0"/>
              <a:ext cx="1275080" cy="5562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Loss of coordination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81663" y="2202511"/>
              <a:ext cx="1275080" cy="5562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Show offs to peers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442915" y="55659"/>
              <a:ext cx="1275080" cy="5562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Loss of judgment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693628" y="2472856"/>
              <a:ext cx="1275080" cy="45847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Competitions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170706" y="2130950"/>
              <a:ext cx="1275080" cy="34671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84406" tIns="42203" rIns="84406" bIns="42203" anchor="ctr" anchorCtr="0" upright="1">
              <a:noAutofit/>
            </a:bodyPr>
            <a:lstStyle/>
            <a:p>
              <a:pPr algn="ctr" defTabSz="844083" fontAlgn="auto">
                <a:lnSpc>
                  <a:spcPct val="107000"/>
                </a:lnSpc>
                <a:spcBef>
                  <a:spcPts val="0"/>
                </a:spcBef>
                <a:spcAft>
                  <a:spcPts val="738"/>
                </a:spcAft>
              </a:pPr>
              <a:r>
                <a:rPr lang="en-IN" sz="923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unga" panose="020B0502040204020203" pitchFamily="34" charset="0"/>
                </a:rPr>
                <a:t>Empty roads</a:t>
              </a:r>
              <a:endParaRPr lang="en-US" sz="1015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unga" panose="020B0502040204020203" pitchFamily="34" charset="0"/>
              </a:endParaRPr>
            </a:p>
          </p:txBody>
        </p:sp>
        <p:cxnSp>
          <p:nvCxnSpPr>
            <p:cNvPr id="24" name="Straight Connector 23"/>
            <p:cNvCxnSpPr>
              <a:cxnSpLocks/>
            </p:cNvCxnSpPr>
            <p:nvPr/>
          </p:nvCxnSpPr>
          <p:spPr>
            <a:xfrm flipH="1">
              <a:off x="1256306" y="1876508"/>
              <a:ext cx="266700" cy="11811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/>
            <p:cNvCxnSpPr>
              <a:cxnSpLocks/>
            </p:cNvCxnSpPr>
            <p:nvPr/>
          </p:nvCxnSpPr>
          <p:spPr>
            <a:xfrm flipH="1">
              <a:off x="1502797" y="1940118"/>
              <a:ext cx="276225" cy="34544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flipH="1">
              <a:off x="1987826" y="1995777"/>
              <a:ext cx="0" cy="48641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2544418" y="1916264"/>
              <a:ext cx="247015" cy="1981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3069202" y="1176791"/>
              <a:ext cx="172085" cy="247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711395" y="1288111"/>
              <a:ext cx="308610" cy="1752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 flipH="1">
              <a:off x="2544418" y="1693628"/>
              <a:ext cx="32956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 flipH="1">
              <a:off x="1296063" y="1288111"/>
              <a:ext cx="231140" cy="1905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2707509"/>
            <a:ext cx="4686300" cy="3790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13" y="3595195"/>
            <a:ext cx="4432787" cy="2902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31" y="321800"/>
            <a:ext cx="4378569" cy="33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Results </a:t>
            </a:r>
            <a:endParaRPr lang="en-IN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The mean age of the participants was 22.2 (SD = ±2.12).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Out of 35 participants, 18 were males and 17 were females. 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Four themes were derived from the transcripts: </a:t>
            </a:r>
          </a:p>
          <a:p>
            <a:pPr lvl="1"/>
            <a:r>
              <a:rPr lang="en-US" sz="2000" dirty="0">
                <a:latin typeface="+mn-lt"/>
              </a:rPr>
              <a:t>(1) Crash causative factors</a:t>
            </a:r>
          </a:p>
          <a:p>
            <a:pPr lvl="1"/>
            <a:r>
              <a:rPr lang="en-US" sz="2000" dirty="0">
                <a:latin typeface="+mn-lt"/>
              </a:rPr>
              <a:t>(2) Risky behaviours observed among young riders</a:t>
            </a:r>
          </a:p>
          <a:p>
            <a:pPr lvl="1"/>
            <a:r>
              <a:rPr lang="en-US" sz="2000" dirty="0">
                <a:latin typeface="+mn-lt"/>
              </a:rPr>
              <a:t>(3) Environmental factors</a:t>
            </a:r>
          </a:p>
          <a:p>
            <a:pPr lvl="1"/>
            <a:r>
              <a:rPr lang="en-US" sz="2000" dirty="0">
                <a:latin typeface="+mn-lt"/>
              </a:rPr>
              <a:t>(4) Suggestions for crash reduction</a:t>
            </a:r>
          </a:p>
          <a:p>
            <a:pPr marL="457200" lvl="1" indent="0">
              <a:buNone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350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5DBF-62BA-42BF-B647-8E510944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itchFamily="34" charset="0"/>
              </a:rPr>
              <a:t>Results 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F855FF-48B8-4DEA-8557-5E8361330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619099"/>
              </p:ext>
            </p:extLst>
          </p:nvPr>
        </p:nvGraphicFramePr>
        <p:xfrm>
          <a:off x="971600" y="1340768"/>
          <a:ext cx="7416824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1205975546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3576466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Themes </a:t>
                      </a:r>
                    </a:p>
                    <a:p>
                      <a:pPr algn="ctr"/>
                      <a:endParaRPr lang="en-IN" sz="1400" b="1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Categories </a:t>
                      </a:r>
                      <a:endParaRPr lang="en-IN" sz="1400" b="1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4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Crash causative factors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Speeding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Alcohol impairment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Poorly maintained motorbikes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241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Risky </a:t>
                      </a: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behaviours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observed among young riders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Use of mobile phone while riding.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Helmet non-use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Access to motorbikes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5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Environmental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IN" sz="1400" dirty="0"/>
                        <a:t>Climatic and road conditions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Absence of basic safety infrastructure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dirty="0"/>
                        <a:t>Accountability of regulating &amp; enforcement system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52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1" dirty="0"/>
                        <a:t>Suggestions for crash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IN" sz="1400" dirty="0"/>
                        <a:t>Education and awareness activities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IN" sz="1400" dirty="0"/>
                        <a:t>Equipment and technology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IN" sz="1400" dirty="0"/>
                        <a:t>Strict enforcement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0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90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435109-ED06-4D5B-8C2F-F9678D4F263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384376" cy="2520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FB3DC-B7C3-4EC4-8FFC-F6B81600FA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240360" cy="25202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655B84-9D0A-447F-A535-54029BC6E643}"/>
              </a:ext>
            </a:extLst>
          </p:cNvPr>
          <p:cNvSpPr/>
          <p:nvPr/>
        </p:nvSpPr>
        <p:spPr>
          <a:xfrm>
            <a:off x="2051720" y="620688"/>
            <a:ext cx="504056" cy="4033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FE216DF-ABBD-4A98-9040-1C8EC0DB8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60" y="3195172"/>
            <a:ext cx="3599808" cy="2664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AD34F-C631-4959-BD1F-B40D76D3A8F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3284984"/>
            <a:ext cx="331236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9B5E246-6C23-45BA-901E-B3996B512EB7}"/>
              </a:ext>
            </a:extLst>
          </p:cNvPr>
          <p:cNvSpPr/>
          <p:nvPr/>
        </p:nvSpPr>
        <p:spPr>
          <a:xfrm>
            <a:off x="5652120" y="404664"/>
            <a:ext cx="648072" cy="609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30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Discussion </a:t>
            </a:r>
            <a:endParaRPr lang="en-IN" i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817625"/>
              </p:ext>
            </p:extLst>
          </p:nvPr>
        </p:nvGraphicFramePr>
        <p:xfrm>
          <a:off x="971600" y="754864"/>
          <a:ext cx="7344816" cy="433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1760853635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53372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Current study</a:t>
                      </a:r>
                      <a:r>
                        <a:rPr lang="en-US" sz="1400" b="1" i="1" baseline="0" dirty="0"/>
                        <a:t> </a:t>
                      </a:r>
                      <a:endParaRPr lang="en-IN" sz="1400" b="1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Previous studies</a:t>
                      </a:r>
                      <a:r>
                        <a:rPr lang="en-US" sz="1400" b="1" i="1" baseline="0" dirty="0"/>
                        <a:t> </a:t>
                      </a:r>
                      <a:endParaRPr lang="en-IN" sz="1400" b="1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0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Poorly maintained motorbikes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Similar to;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(Gopalakrishnan, 2012; Annadurai et al., 2015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6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Mobile phone usage while riding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Similar to;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(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Save LIFE Foundation, 2017; Hassan et al., 2017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4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Speeding is the main cause of crashes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400" dirty="0"/>
                        <a:t>Similar</a:t>
                      </a:r>
                      <a:r>
                        <a:rPr lang="da-DK" sz="1400" baseline="0" dirty="0"/>
                        <a:t> to;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400" dirty="0"/>
                        <a:t>(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Tetali et al, 2013; </a:t>
                      </a:r>
                      <a:r>
                        <a:rPr kumimoji="0" lang="da-D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Mishra, 2017; Pal et al., 2019; Sharma et al., 2014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73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400" dirty="0"/>
                        <a:t>Poor road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Similar to;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400" dirty="0"/>
                        <a:t>(</a:t>
                      </a:r>
                      <a:r>
                        <a:rPr lang="da-DK" sz="1400" dirty="0">
                          <a:solidFill>
                            <a:schemeClr val="accent1"/>
                          </a:solidFill>
                        </a:rPr>
                        <a:t>Lukumay, Outwater, Mkoka, Ndile, &amp; Saveman, 2019; Moran et al., 2010; Tetali et al., 2013</a:t>
                      </a:r>
                      <a:r>
                        <a:rPr lang="da-DK" sz="1400" dirty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7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Road safety awareness program 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Similar</a:t>
                      </a:r>
                      <a:r>
                        <a:rPr lang="en-US" sz="1400" baseline="0" dirty="0"/>
                        <a:t> to;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/>
                        <a:t>(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</a:rPr>
                        <a:t>Gururaj et al, 2016; Gopalakrishnan (2012; Ramos et al., 2008</a:t>
                      </a:r>
                      <a:r>
                        <a:rPr lang="en-US" sz="1400" baseline="0" dirty="0"/>
                        <a:t>)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56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Accountability of regulating &amp; enforcement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Similar to;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a-D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Tetali et al., 2013</a:t>
                      </a:r>
                      <a:r>
                        <a:rPr kumimoji="0" lang="da-DK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7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4DFAE083CEF4E93FAE24385844D85" ma:contentTypeVersion="1" ma:contentTypeDescription="Een nieuw document maken." ma:contentTypeScope="" ma:versionID="782d9559cda9adaff843bdb9516362fa">
  <xsd:schema xmlns:xsd="http://www.w3.org/2001/XMLSchema" xmlns:xs="http://www.w3.org/2001/XMLSchema" xmlns:p="http://schemas.microsoft.com/office/2006/metadata/properties" xmlns:ns1="http://schemas.microsoft.com/sharepoint/v3" xmlns:ns2="AEDFA47C-3C08-4EEF-93FA-E24385844D85" targetNamespace="http://schemas.microsoft.com/office/2006/metadata/properties" ma:root="true" ma:fieldsID="ac9b093065a9586bbd0016d20a56ca81" ns1:_="" ns2:_="">
    <xsd:import namespace="http://schemas.microsoft.com/sharepoint/v3"/>
    <xsd:import namespace="AEDFA47C-3C08-4EEF-93FA-E24385844D85"/>
    <xsd:element name="properties">
      <xsd:complexType>
        <xsd:sequence>
          <xsd:element name="documentManagement">
            <xsd:complexType>
              <xsd:all>
                <xsd:element ref="ns2:Type_x0020_template" minOccurs="0"/>
                <xsd:element ref="ns2:Naam_x0020_template" minOccurs="0"/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CheckoutUser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4" nillable="true" ma:displayName="Opmerkingen van goedkeurder" ma:hidden="true" ma:internalName="_ModerationComments" ma:readOnly="true">
      <xsd:simpleType>
        <xsd:restriction base="dms:Note"/>
      </xsd:simpleType>
    </xsd:element>
    <xsd:element name="File_x0020_Type" ma:index="7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8" nillable="true" ma:displayName="HTML-bestandstype" ma:hidden="true" ma:internalName="HTML_x0020_File_x0020_Type" ma:readOnly="true">
      <xsd:simpleType>
        <xsd:restriction base="dms:Text"/>
      </xsd:simpleType>
    </xsd:element>
    <xsd:element name="_SourceUrl" ma:index="9" nillable="true" ma:displayName="Bron-URL" ma:hidden="true" ma:internalName="_SourceUrl">
      <xsd:simpleType>
        <xsd:restriction base="dms:Text"/>
      </xsd:simpleType>
    </xsd:element>
    <xsd:element name="_SharedFileIndex" ma:index="10" nillable="true" ma:displayName="Index voor gedeelde bestanden" ma:hidden="true" ma:internalName="_SharedFileIndex">
      <xsd:simpleType>
        <xsd:restriction base="dms:Text"/>
      </xsd:simpleType>
    </xsd:element>
    <xsd:element name="ContentTypeId" ma:index="11" nillable="true" ma:displayName="Inhoudstype-id" ma:hidden="true" ma:internalName="ContentTypeId" ma:readOnly="true">
      <xsd:simpleType>
        <xsd:restriction base="dms:Unknown"/>
      </xsd:simpleType>
    </xsd:element>
    <xsd:element name="TemplateUrl" ma:index="12" nillable="true" ma:displayName="Sjabloonkoppeling" ma:hidden="true" ma:internalName="TemplateUrl">
      <xsd:simpleType>
        <xsd:restriction base="dms:Text"/>
      </xsd:simpleType>
    </xsd:element>
    <xsd:element name="xd_ProgID" ma:index="13" nillable="true" ma:displayName="HTML-bestandskoppeling" ma:hidden="true" ma:internalName="xd_ProgID">
      <xsd:simpleType>
        <xsd:restriction base="dms:Text"/>
      </xsd:simpleType>
    </xsd:element>
    <xsd:element name="xd_Signature" ma:index="14" nillable="true" ma:displayName="Is ondertekend" ma:hidden="true" ma:internalName="xd_Signature" ma:readOnly="true">
      <xsd:simpleType>
        <xsd:restriction base="dms:Boolean"/>
      </xsd:simpleType>
    </xsd:element>
    <xsd:element name="CheckoutUser" ma:index="15" nillable="true" ma:displayName="Uitgecheckt naar" ma:list="UserInfo" ma:internalName="CheckoutUs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" ma:index="16" nillable="true" ma:displayName="Id" ma:internalName="ID" ma:readOnly="true">
      <xsd:simpleType>
        <xsd:restriction base="dms:Unknown"/>
      </xsd:simpleType>
    </xsd:element>
    <xsd:element name="Author" ma:index="19" nillable="true" ma:displayName="Gemaakt door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1" nillable="true" ma:displayName="Gewijzigd door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2" nillable="true" ma:displayName="Heeft kopieerbestemmingen" ma:hidden="true" ma:internalName="_HasCopyDestinations" ma:readOnly="true">
      <xsd:simpleType>
        <xsd:restriction base="dms:Boolean"/>
      </xsd:simpleType>
    </xsd:element>
    <xsd:element name="_CopySource" ma:index="23" nillable="true" ma:displayName="Bron kopiëren" ma:internalName="_CopySource" ma:readOnly="true">
      <xsd:simpleType>
        <xsd:restriction base="dms:Text"/>
      </xsd:simpleType>
    </xsd:element>
    <xsd:element name="_ModerationStatus" ma:index="24" nillable="true" ma:displayName="Goedkeuringsstatus" ma:default="0" ma:hidden="true" ma:internalName="_ModerationStatus" ma:readOnly="true">
      <xsd:simpleType>
        <xsd:restriction base="dms:Unknown"/>
      </xsd:simpleType>
    </xsd:element>
    <xsd:element name="FileRef" ma:index="25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DirRef" ma:index="26" nillable="true" ma:displayName="Pad" ma:hidden="true" ma:list="Docs" ma:internalName="FileDirRef" ma:readOnly="true" ma:showField="DirName">
      <xsd:simpleType>
        <xsd:restriction base="dms:Lookup"/>
      </xsd:simpleType>
    </xsd:element>
    <xsd:element name="Last_x0020_Modified" ma:index="27" nillable="true" ma:displayName="Gewijzig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8" nillable="true" ma:displayName="Gemaakt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9" nillable="true" ma:displayName="Bestandsgroott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0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CheckedOutUserId" ma:index="32" nillable="true" ma:displayName="Id van de gebruiker die het item heeft uitgecheck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3" nillable="true" ma:displayName="Is uitgecheckt naar lokaal" ma:hidden="true" ma:list="Docs" ma:internalName="IsCheckedoutToLocal" ma:readOnly="true" ma:showField="IsCheckoutToLocal">
      <xsd:simpleType>
        <xsd:restriction base="dms:Lookup"/>
      </xsd:simpleType>
    </xsd:element>
    <xsd:element name="UniqueId" ma:index="34" nillable="true" ma:displayName="Unieke id" ma:hidden="true" ma:list="Docs" ma:internalName="UniqueId" ma:readOnly="true" ma:showField="UniqueId">
      <xsd:simpleType>
        <xsd:restriction base="dms:Lookup"/>
      </xsd:simpleType>
    </xsd:element>
    <xsd:element name="ProgId" ma:index="35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6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7" nillable="true" ma:displayName="Virus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8" nillable="true" ma:displayName="Uitgecheckt naar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39" nillable="true" ma:displayName="Opmerking bij inchecken" ma:format="TRUE" ma:list="Docs" ma:internalName="_CheckinComment" ma:readOnly="true" ma:showField="CheckinComment">
      <xsd:simpleType>
        <xsd:restriction base="dms:Lookup"/>
      </xsd:simpleType>
    </xsd:element>
    <xsd:element name="MetaInfo" ma:index="50" nillable="true" ma:displayName="Eigenschappenverzameling" ma:hidden="true" ma:list="Docs" ma:internalName="MetaInfo" ma:showField="MetaInfo">
      <xsd:simpleType>
        <xsd:restriction base="dms:Lookup"/>
      </xsd:simpleType>
    </xsd:element>
    <xsd:element name="_Level" ma:index="51" nillable="true" ma:displayName="Niveau" ma:hidden="true" ma:internalName="_Level" ma:readOnly="true">
      <xsd:simpleType>
        <xsd:restriction base="dms:Unknown"/>
      </xsd:simpleType>
    </xsd:element>
    <xsd:element name="_IsCurrentVersion" ma:index="52" nillable="true" ma:displayName="Is huidige versie" ma:hidden="true" ma:internalName="_IsCurrentVersion" ma:readOnly="true">
      <xsd:simpleType>
        <xsd:restriction base="dms:Boolean"/>
      </xsd:simpleType>
    </xsd:element>
    <xsd:element name="owshiddenversion" ma:index="56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7" nillable="true" ma:displayName="Interfaceversie" ma:hidden="true" ma:internalName="_UIVersion" ma:readOnly="true">
      <xsd:simpleType>
        <xsd:restriction base="dms:Unknown"/>
      </xsd:simpleType>
    </xsd:element>
    <xsd:element name="_UIVersionString" ma:index="58" nillable="true" ma:displayName="Versie" ma:internalName="_UIVersionString" ma:readOnly="true">
      <xsd:simpleType>
        <xsd:restriction base="dms:Text"/>
      </xsd:simpleType>
    </xsd:element>
    <xsd:element name="InstanceID" ma:index="59" nillable="true" ma:displayName="Instantie-id" ma:hidden="true" ma:internalName="InstanceID" ma:readOnly="true">
      <xsd:simpleType>
        <xsd:restriction base="dms:Unknown"/>
      </xsd:simpleType>
    </xsd:element>
    <xsd:element name="Order" ma:index="60" nillable="true" ma:displayName="Volgorde" ma:hidden="true" ma:internalName="Order">
      <xsd:simpleType>
        <xsd:restriction base="dms:Number"/>
      </xsd:simpleType>
    </xsd:element>
    <xsd:element name="GUID" ma:index="61" nillable="true" ma:displayName="GUID" ma:hidden="true" ma:internalName="GUID" ma:readOnly="true">
      <xsd:simpleType>
        <xsd:restriction base="dms:Unknown"/>
      </xsd:simpleType>
    </xsd:element>
    <xsd:element name="WorkflowVersion" ma:index="62" nillable="true" ma:displayName="Werkstroomversie" ma:hidden="true" ma:internalName="WorkflowVersion" ma:readOnly="true">
      <xsd:simpleType>
        <xsd:restriction base="dms:Unknown"/>
      </xsd:simpleType>
    </xsd:element>
    <xsd:element name="WorkflowInstanceID" ma:index="63" nillable="true" ma:displayName="Instantie-id van werkstroom" ma:hidden="true" ma:internalName="WorkflowInstanceID" ma:readOnly="true">
      <xsd:simpleType>
        <xsd:restriction base="dms:Unknown"/>
      </xsd:simpleType>
    </xsd:element>
    <xsd:element name="ParentVersionString" ma:index="64" nillable="true" ma:displayName="Bronversie (geconverteer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5" nillable="true" ma:displayName="Bronnaam (geconverteer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FA47C-3C08-4EEF-93FA-E24385844D85" elementFormDefault="qualified">
    <xsd:import namespace="http://schemas.microsoft.com/office/2006/documentManagement/types"/>
    <xsd:import namespace="http://schemas.microsoft.com/office/infopath/2007/PartnerControls"/>
    <xsd:element name="Type_x0020_template" ma:index="1" nillable="true" ma:displayName="Type template" ma:format="Dropdown" ma:internalName="Type_x0020_template">
      <xsd:simpleType>
        <xsd:restriction base="dms:Choice">
          <xsd:enumeration value="Letter"/>
          <xsd:enumeration value="Fax"/>
          <xsd:enumeration value="Curriculum"/>
          <xsd:enumeration value="Presentation"/>
          <xsd:enumeration value="Insert Sharepoint"/>
          <xsd:enumeration value="Reports, Proposals &amp; Tenders"/>
          <xsd:enumeration value="Expenses claim"/>
          <xsd:enumeration value="Projectfiche"/>
          <xsd:enumeration value="Font"/>
          <xsd:enumeration value="File"/>
          <xsd:enumeration value="Poster"/>
          <xsd:enumeration value="Wetenschappelijke zending"/>
          <xsd:enumeration value="Project leaders"/>
          <xsd:enumeration value="Vergadering/meeting"/>
          <xsd:enumeration value="Steunpunt VV"/>
          <xsd:enumeration value="Internationalisation"/>
        </xsd:restriction>
      </xsd:simpleType>
    </xsd:element>
    <xsd:element name="Naam_x0020_template" ma:index="3" nillable="true" ma:displayName="Naam template" ma:description="Naam template" ma:internalName="Naam_x0020_templ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houdstyp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0x0101007CA4DFAE083CEF4E93FAE24385844D85</ContentTypeId>
    <TemplateUrl xmlns="http://schemas.microsoft.com/sharepoint/v3" xsi:nil="true"/>
    <Naam_x0020_template xmlns="AEDFA47C-3C08-4EEF-93FA-E24385844D85">11_PPT_EN_IMOB_Template-with-photo-titleslide</Naam_x0020_template>
    <_SourceUrl xmlns="http://schemas.microsoft.com/sharepoint/v3" xsi:nil="true"/>
    <Type_x0020_template xmlns="AEDFA47C-3C08-4EEF-93FA-E24385844D85">Presentation</Type_x0020_template>
    <xd_ProgID xmlns="http://schemas.microsoft.com/sharepoint/v3" xsi:nil="true"/>
    <CheckoutUser xmlns="http://schemas.microsoft.com/sharepoint/v3">
      <UserInfo>
        <DisplayName/>
        <AccountId xsi:nil="true"/>
        <AccountType/>
      </UserInfo>
    </CheckoutUser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A7FC50-8CE1-4327-93C1-BA6208B98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DFA47C-3C08-4EEF-93FA-E24385844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A7E13A-3D58-4C72-8FE6-AE4898DC2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B7642-D178-4F63-9FC0-3A27ED2B6DA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EDFA47C-3C08-4EEF-93FA-E24385844D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1366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Brush Script MT</vt:lpstr>
      <vt:lpstr>Calibri</vt:lpstr>
      <vt:lpstr>Calibri Light</vt:lpstr>
      <vt:lpstr>Times New Roman</vt:lpstr>
      <vt:lpstr>Verdana</vt:lpstr>
      <vt:lpstr>Wingdings</vt:lpstr>
      <vt:lpstr>Office Theme</vt:lpstr>
      <vt:lpstr>1_Office Theme</vt:lpstr>
      <vt:lpstr>PowerPoint Presentation</vt:lpstr>
      <vt:lpstr>Introduction </vt:lpstr>
      <vt:lpstr>Rationale &amp; Aim of the study </vt:lpstr>
      <vt:lpstr>Data and Methodology </vt:lpstr>
      <vt:lpstr>PowerPoint Presentation</vt:lpstr>
      <vt:lpstr>Results </vt:lpstr>
      <vt:lpstr>Results </vt:lpstr>
      <vt:lpstr>PowerPoint Presentation</vt:lpstr>
      <vt:lpstr>Discussion </vt:lpstr>
      <vt:lpstr>Practical implications </vt:lpstr>
      <vt:lpstr>Conclusion 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11_PPT_EN_IMOB_Template-with-photo-titleslide</dc:title>
  <dc:creator>lambr</dc:creator>
  <cp:lastModifiedBy>Sumit `</cp:lastModifiedBy>
  <cp:revision>132</cp:revision>
  <cp:lastPrinted>2016-12-19T08:56:06Z</cp:lastPrinted>
  <dcterms:created xsi:type="dcterms:W3CDTF">2009-12-01T15:52:26Z</dcterms:created>
  <dcterms:modified xsi:type="dcterms:W3CDTF">2021-11-16T08:32:16Z</dcterms:modified>
</cp:coreProperties>
</file>