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9" r:id="rId2"/>
    <p:sldId id="258" r:id="rId3"/>
    <p:sldId id="260" r:id="rId4"/>
    <p:sldId id="317" r:id="rId5"/>
    <p:sldId id="300" r:id="rId6"/>
    <p:sldId id="301" r:id="rId7"/>
    <p:sldId id="302" r:id="rId8"/>
    <p:sldId id="303" r:id="rId9"/>
    <p:sldId id="304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299" r:id="rId22"/>
  </p:sldIdLst>
  <p:sldSz cx="9144000" cy="6858000" type="screen4x3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OORTER Jonas" initials="VJ" lastIdx="1" clrIdx="0">
    <p:extLst>
      <p:ext uri="{19B8F6BF-5375-455C-9EA6-DF929625EA0E}">
        <p15:presenceInfo xmlns:p15="http://schemas.microsoft.com/office/powerpoint/2012/main" userId="S-1-5-21-725345543-1993962763-1060284298-320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F4F4F"/>
    <a:srgbClr val="141313"/>
    <a:srgbClr val="474746"/>
    <a:srgbClr val="323030"/>
    <a:srgbClr val="811A20"/>
    <a:srgbClr val="18233A"/>
    <a:srgbClr val="631D1D"/>
    <a:srgbClr val="62616E"/>
    <a:srgbClr val="053C7B"/>
    <a:srgbClr val="ACD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02" autoAdjust="0"/>
    <p:restoredTop sz="94660"/>
  </p:normalViewPr>
  <p:slideViewPr>
    <p:cSldViewPr>
      <p:cViewPr varScale="1">
        <p:scale>
          <a:sx n="108" d="100"/>
          <a:sy n="108" d="100"/>
        </p:scale>
        <p:origin x="15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2BC-4165-96DE-FE91B573F65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2BC-4165-96DE-FE91B573F65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2BC-4165-96DE-FE91B573F65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2BC-4165-96DE-FE91B573F65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(partial) access</c:v>
                </c:pt>
                <c:pt idx="1">
                  <c:v>no access</c:v>
                </c:pt>
                <c:pt idx="2">
                  <c:v>rest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</c:v>
                </c:pt>
                <c:pt idx="1">
                  <c:v>10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96-4BEC-B59F-91F255EDAC4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16T15:00:15.608" idx="1">
    <p:pos x="10" y="10"/>
    <p:text>AARHUS + Richtlijn + minder vermelding artikelen AD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4D8A6-E91F-2349-9524-29B4C5A5DC24}" type="datetimeFigureOut">
              <a:rPr lang="nl-NL" smtClean="0"/>
              <a:t>19-11-2020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21A2C-3C7C-D545-A329-5793AF5DBC8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862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
Poll Title: Join instructions
https://www.polleverywhere.com/join_instructions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4</a:t>
            </a:fld>
            <a:endParaRPr lang="nl-NL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10B9D3-7CA5-41B8-A4A4-8D655DD9F2EA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987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
Poll Title: What did the appellate body decide?
https://www.polleverywhere.com/multiple_choice_polls/6nX7hAik9H2S2HLPWwuoz?flow=Default&amp;onscreen=persist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6</a:t>
            </a:fld>
            <a:endParaRPr lang="nl-NL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94F6E7-AD75-4E73-9BFE-CBDC01E8DE78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362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
Poll Title: Is this an unreasonable request?
https://www.polleverywhere.com/multiple_choice_polls/EItgm9jjtSEfvg0hyLKj9?flow=Default&amp;onscreen=persist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11</a:t>
            </a:fld>
            <a:endParaRPr lang="nl-NL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57B82B-C782-40EA-811C-839AFBCE2EB6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202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
Poll Title: What did the appellate body decide?
https://www.polleverywhere.com/multiple_choice_polls/6nX7hAik9H2S2HLPWwuoz?flow=Default&amp;onscreen=persist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20</a:t>
            </a:fld>
            <a:endParaRPr lang="nl-NL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A8E44B-F4AB-403D-B80E-D8534014D0AE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122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 descr="foto-1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35"/>
          <a:stretch/>
        </p:blipFill>
        <p:spPr>
          <a:xfrm>
            <a:off x="0" y="0"/>
            <a:ext cx="9144000" cy="3870745"/>
          </a:xfrm>
          <a:prstGeom prst="rect">
            <a:avLst/>
          </a:prstGeom>
        </p:spPr>
      </p:pic>
      <p:pic>
        <p:nvPicPr>
          <p:cNvPr id="14" name="Afbeelding 13" descr="logo-slide-titel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784976" cy="65356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4293096"/>
            <a:ext cx="6984776" cy="63098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941122"/>
            <a:ext cx="6984776" cy="43204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4F4F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1482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logo-slid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76200"/>
            <a:ext cx="8869680" cy="66873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49844"/>
          </a:xfrm>
          <a:ln>
            <a:noFill/>
          </a:ln>
        </p:spPr>
        <p:txBody>
          <a:bodyPr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>
            <a:lvl1pPr>
              <a:buFont typeface="Wingdings" pitchFamily="2" charset="2"/>
              <a:buChar char="§"/>
              <a:defRPr sz="28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Wingdings" pitchFamily="2" charset="2"/>
              <a:buChar char="§"/>
              <a:defRPr sz="24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Wingdings" pitchFamily="2" charset="2"/>
              <a:buChar char="§"/>
              <a:defRPr sz="20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6559652E-C199-334F-9320-471B095246A8}" type="datetime1">
              <a:rPr lang="nl-BE"/>
              <a:pPr/>
              <a:t>19/11/2020</a:t>
            </a:fld>
            <a:endParaRPr lang="nl-BE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760" y="6381328"/>
            <a:ext cx="44644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2916"/>
            <a:ext cx="752475" cy="365125"/>
          </a:xfrm>
        </p:spPr>
        <p:txBody>
          <a:bodyPr/>
          <a:lstStyle>
            <a:lvl1pPr>
              <a:defRPr/>
            </a:lvl1pPr>
          </a:lstStyle>
          <a:p>
            <a:fld id="{BBB2625E-E22D-324D-B6D3-F6234E5E9FE9}" type="slidenum">
              <a:rPr lang="nl-BE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7664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62C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 descr="logo-slide-titel-wit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4468"/>
            <a:ext cx="8640960" cy="640267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55576" y="836712"/>
            <a:ext cx="6984776" cy="63098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err="1"/>
              <a:t>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55576" y="1484738"/>
            <a:ext cx="6984776" cy="43204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Ondertitel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6329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00BE42-9F3D-43D3-9B3D-B119D38BE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8CC6-97EB-4A45-9195-47EF7C52919D}" type="datetime1">
              <a:rPr lang="nl-BE" smtClean="0"/>
              <a:pPr/>
              <a:t>19/11/2020</a:t>
            </a:fld>
            <a:endParaRPr lang="nl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E0ECB3-1F3A-4A0F-A45C-9E82277A7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CFF6C7-A33D-4130-A308-CD7B9B91A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D89C-E8B9-AE4E-B6DF-5DF853DAFA0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9975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C988CC6-97EB-4A45-9195-47EF7C52919D}" type="datetime1">
              <a:rPr lang="nl-BE"/>
              <a:pPr/>
              <a:t>19/11/2020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476D89C-E8B9-AE4E-B6DF-5DF853DAFA02}" type="slidenum">
              <a:rPr lang="nl-BE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Bernard.vanheusden@uhasselt.be" TargetMode="External"/><Relationship Id="rId2" Type="http://schemas.openxmlformats.org/officeDocument/2006/relationships/hyperlink" Target="mailto:Jonas.voorter@uhasselt.be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403648" y="4221088"/>
            <a:ext cx="6984776" cy="630982"/>
          </a:xfrm>
        </p:spPr>
        <p:txBody>
          <a:bodyPr>
            <a:noAutofit/>
          </a:bodyPr>
          <a:lstStyle/>
          <a:p>
            <a:r>
              <a:rPr lang="nl-NL" sz="2400" dirty="0" err="1"/>
              <a:t>Animal</a:t>
            </a:r>
            <a:r>
              <a:rPr lang="nl-NL" sz="2400" dirty="0"/>
              <a:t> welfare </a:t>
            </a:r>
            <a:r>
              <a:rPr lang="nl-NL" sz="2400" dirty="0" err="1"/>
              <a:t>and</a:t>
            </a:r>
            <a:r>
              <a:rPr lang="nl-NL" sz="2400" dirty="0"/>
              <a:t> access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dirty="0" err="1"/>
              <a:t>environmental</a:t>
            </a:r>
            <a:r>
              <a:rPr lang="nl-NL" sz="2400" dirty="0"/>
              <a:t> information: </a:t>
            </a:r>
            <a:r>
              <a:rPr lang="nl-NL" sz="2400" dirty="0" err="1"/>
              <a:t>hold</a:t>
            </a:r>
            <a:r>
              <a:rPr lang="nl-NL" sz="2400" dirty="0"/>
              <a:t> </a:t>
            </a:r>
            <a:r>
              <a:rPr lang="nl-NL" sz="2400" dirty="0" err="1"/>
              <a:t>your</a:t>
            </a:r>
            <a:r>
              <a:rPr lang="nl-NL" sz="2400" dirty="0"/>
              <a:t> </a:t>
            </a:r>
            <a:r>
              <a:rPr lang="nl-NL" sz="2400" dirty="0" err="1"/>
              <a:t>horses</a:t>
            </a:r>
            <a:r>
              <a:rPr lang="nl-NL" sz="2400" dirty="0"/>
              <a:t>!</a:t>
            </a:r>
          </a:p>
        </p:txBody>
      </p:sp>
      <p:sp>
        <p:nvSpPr>
          <p:cNvPr id="5" name="Subtitel 4"/>
          <p:cNvSpPr>
            <a:spLocks noGrp="1"/>
          </p:cNvSpPr>
          <p:nvPr>
            <p:ph type="subTitle" idx="1"/>
          </p:nvPr>
        </p:nvSpPr>
        <p:spPr>
          <a:xfrm>
            <a:off x="1403648" y="4653136"/>
            <a:ext cx="6984776" cy="630982"/>
          </a:xfrm>
        </p:spPr>
        <p:txBody>
          <a:bodyPr>
            <a:noAutofit/>
          </a:bodyPr>
          <a:lstStyle/>
          <a:p>
            <a:endParaRPr lang="nl-NL" dirty="0"/>
          </a:p>
          <a:p>
            <a:r>
              <a:rPr lang="nl-NL" dirty="0"/>
              <a:t>Drs. Jonas </a:t>
            </a:r>
            <a:r>
              <a:rPr lang="nl-NL" dirty="0" err="1"/>
              <a:t>Voorter</a:t>
            </a:r>
            <a:r>
              <a:rPr lang="nl-NL" dirty="0"/>
              <a:t> &amp; Prof. Dr. Bernard Vanheusden</a:t>
            </a:r>
          </a:p>
          <a:p>
            <a:r>
              <a:rPr lang="nl-NL" dirty="0"/>
              <a:t>Hasselt </a:t>
            </a:r>
            <a:r>
              <a:rPr lang="nl-NL" dirty="0" err="1"/>
              <a:t>Univeristy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1607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6FF24-3A86-4EEE-9B57-5C6FCB586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Grounds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refusal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DF33D-D54D-4ECB-A90B-AFF051570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>
                <a:solidFill>
                  <a:schemeClr val="tx1"/>
                </a:solidFill>
              </a:rPr>
              <a:t>1. </a:t>
            </a:r>
            <a:r>
              <a:rPr lang="nl-BE" dirty="0" err="1">
                <a:solidFill>
                  <a:schemeClr val="tx1"/>
                </a:solidFill>
              </a:rPr>
              <a:t>Unreasonable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requests</a:t>
            </a:r>
            <a:r>
              <a:rPr lang="nl-BE" dirty="0">
                <a:solidFill>
                  <a:schemeClr val="tx1"/>
                </a:solidFill>
              </a:rPr>
              <a:t> or incomplete </a:t>
            </a:r>
            <a:r>
              <a:rPr lang="nl-BE" dirty="0" err="1">
                <a:solidFill>
                  <a:schemeClr val="tx1"/>
                </a:solidFill>
              </a:rPr>
              <a:t>documents</a:t>
            </a:r>
            <a:endParaRPr lang="nl-BE" dirty="0">
              <a:solidFill>
                <a:schemeClr val="tx1"/>
              </a:solidFill>
            </a:endParaRPr>
          </a:p>
          <a:p>
            <a:endParaRPr lang="nl-BE" dirty="0">
              <a:solidFill>
                <a:schemeClr val="tx1"/>
              </a:solidFill>
            </a:endParaRPr>
          </a:p>
          <a:p>
            <a:r>
              <a:rPr lang="nl-BE" dirty="0" err="1">
                <a:solidFill>
                  <a:schemeClr val="tx1"/>
                </a:solidFill>
              </a:rPr>
              <a:t>Example</a:t>
            </a:r>
            <a:r>
              <a:rPr lang="nl-BE" dirty="0">
                <a:solidFill>
                  <a:schemeClr val="tx1"/>
                </a:solidFill>
              </a:rPr>
              <a:t>: information </a:t>
            </a:r>
            <a:r>
              <a:rPr lang="nl-BE" dirty="0" err="1">
                <a:solidFill>
                  <a:schemeClr val="tx1"/>
                </a:solidFill>
              </a:rPr>
              <a:t>concerning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slaughterhouses</a:t>
            </a:r>
            <a:endParaRPr lang="nl-BE" dirty="0">
              <a:solidFill>
                <a:schemeClr val="tx1"/>
              </a:solidFill>
            </a:endParaRPr>
          </a:p>
          <a:p>
            <a:pPr lvl="1"/>
            <a:r>
              <a:rPr lang="nl-BE" dirty="0">
                <a:solidFill>
                  <a:schemeClr val="tx1"/>
                </a:solidFill>
              </a:rPr>
              <a:t>879 </a:t>
            </a:r>
            <a:r>
              <a:rPr lang="nl-BE" dirty="0" err="1">
                <a:solidFill>
                  <a:schemeClr val="tx1"/>
                </a:solidFill>
              </a:rPr>
              <a:t>documents</a:t>
            </a:r>
            <a:endParaRPr lang="nl-BE" dirty="0">
              <a:solidFill>
                <a:schemeClr val="tx1"/>
              </a:solidFill>
            </a:endParaRPr>
          </a:p>
          <a:p>
            <a:pPr lvl="1"/>
            <a:r>
              <a:rPr lang="nl-BE" dirty="0">
                <a:solidFill>
                  <a:schemeClr val="tx1"/>
                </a:solidFill>
              </a:rPr>
              <a:t>No digital editing </a:t>
            </a:r>
            <a:r>
              <a:rPr lang="nl-BE" dirty="0" err="1">
                <a:solidFill>
                  <a:schemeClr val="tx1"/>
                </a:solidFill>
              </a:rPr>
              <a:t>possible</a:t>
            </a:r>
            <a:endParaRPr lang="nl-BE" dirty="0">
              <a:solidFill>
                <a:schemeClr val="tx1"/>
              </a:solidFill>
            </a:endParaRPr>
          </a:p>
          <a:p>
            <a:pPr lvl="1"/>
            <a:r>
              <a:rPr lang="nl-BE" dirty="0">
                <a:solidFill>
                  <a:schemeClr val="tx1"/>
                </a:solidFill>
              </a:rPr>
              <a:t>Printing of 1758 pages (</a:t>
            </a:r>
            <a:r>
              <a:rPr lang="nl-BE" dirty="0" err="1">
                <a:solidFill>
                  <a:schemeClr val="tx1"/>
                </a:solidFill>
              </a:rPr>
              <a:t>environmental</a:t>
            </a:r>
            <a:r>
              <a:rPr lang="nl-BE" dirty="0">
                <a:solidFill>
                  <a:schemeClr val="tx1"/>
                </a:solidFill>
              </a:rPr>
              <a:t> concerns)</a:t>
            </a:r>
          </a:p>
          <a:p>
            <a:pPr lvl="1"/>
            <a:r>
              <a:rPr lang="nl-BE" dirty="0" err="1">
                <a:solidFill>
                  <a:schemeClr val="tx1"/>
                </a:solidFill>
              </a:rPr>
              <a:t>Currently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understaffed</a:t>
            </a:r>
            <a:r>
              <a:rPr lang="nl-BE" dirty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832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DB18F3-66AC-438E-97B3-10902CB490A8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97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C9C43-69AE-41F0-8D5A-5EF7D9E1E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Grounds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refusal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16F15-1155-45B8-841E-D6CE3EF1B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>
                <a:solidFill>
                  <a:schemeClr val="tx1"/>
                </a:solidFill>
              </a:rPr>
              <a:t>Decision</a:t>
            </a:r>
            <a:r>
              <a:rPr lang="nl-BE" dirty="0">
                <a:solidFill>
                  <a:schemeClr val="tx1"/>
                </a:solidFill>
              </a:rPr>
              <a:t> appellate body </a:t>
            </a:r>
            <a:r>
              <a:rPr lang="nl-BE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nl-BE" dirty="0" err="1">
                <a:solidFill>
                  <a:schemeClr val="tx1"/>
                </a:solidFill>
                <a:sym typeface="Wingdings" panose="05000000000000000000" pitchFamily="2" charset="2"/>
              </a:rPr>
              <a:t>This</a:t>
            </a:r>
            <a:r>
              <a:rPr lang="nl-BE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BE" dirty="0" err="1">
                <a:solidFill>
                  <a:schemeClr val="tx1"/>
                </a:solidFill>
                <a:sym typeface="Wingdings" panose="05000000000000000000" pitchFamily="2" charset="2"/>
              </a:rPr>
              <a:t>isn’t</a:t>
            </a:r>
            <a:r>
              <a:rPr lang="nl-BE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BE" dirty="0" err="1">
                <a:solidFill>
                  <a:schemeClr val="tx1"/>
                </a:solidFill>
                <a:sym typeface="Wingdings" panose="05000000000000000000" pitchFamily="2" charset="2"/>
              </a:rPr>
              <a:t>an</a:t>
            </a:r>
            <a:r>
              <a:rPr lang="nl-BE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BE" dirty="0" err="1">
                <a:solidFill>
                  <a:schemeClr val="tx1"/>
                </a:solidFill>
                <a:sym typeface="Wingdings" panose="05000000000000000000" pitchFamily="2" charset="2"/>
              </a:rPr>
              <a:t>unreasonable</a:t>
            </a:r>
            <a:r>
              <a:rPr lang="nl-BE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BE" dirty="0" err="1">
                <a:solidFill>
                  <a:schemeClr val="tx1"/>
                </a:solidFill>
                <a:sym typeface="Wingdings" panose="05000000000000000000" pitchFamily="2" charset="2"/>
              </a:rPr>
              <a:t>request</a:t>
            </a:r>
            <a:endParaRPr lang="nl-BE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endParaRPr lang="nl-BE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nl-BE" dirty="0" err="1">
                <a:solidFill>
                  <a:schemeClr val="tx1"/>
                </a:solidFill>
                <a:sym typeface="Wingdings" panose="05000000000000000000" pitchFamily="2" charset="2"/>
              </a:rPr>
              <a:t>Wallonia</a:t>
            </a:r>
            <a:r>
              <a:rPr lang="nl-BE" dirty="0">
                <a:solidFill>
                  <a:schemeClr val="tx1"/>
                </a:solidFill>
                <a:sym typeface="Wingdings" panose="05000000000000000000" pitchFamily="2" charset="2"/>
              </a:rPr>
              <a:t>: </a:t>
            </a:r>
          </a:p>
          <a:p>
            <a:pPr lvl="1"/>
            <a:r>
              <a:rPr lang="nl-BE" dirty="0" err="1">
                <a:solidFill>
                  <a:schemeClr val="tx1"/>
                </a:solidFill>
                <a:sym typeface="Wingdings" panose="05000000000000000000" pitchFamily="2" charset="2"/>
              </a:rPr>
              <a:t>Refusal</a:t>
            </a:r>
            <a:r>
              <a:rPr lang="nl-BE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BE" dirty="0" err="1">
                <a:solidFill>
                  <a:schemeClr val="tx1"/>
                </a:solidFill>
                <a:sym typeface="Wingdings" panose="05000000000000000000" pitchFamily="2" charset="2"/>
              </a:rPr>
              <a:t>if</a:t>
            </a:r>
            <a:r>
              <a:rPr lang="nl-BE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BE" dirty="0" err="1">
                <a:solidFill>
                  <a:schemeClr val="tx1"/>
                </a:solidFill>
                <a:sym typeface="Wingdings" panose="05000000000000000000" pitchFamily="2" charset="2"/>
              </a:rPr>
              <a:t>unfinished</a:t>
            </a:r>
            <a:r>
              <a:rPr lang="nl-BE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BE" dirty="0" err="1">
                <a:solidFill>
                  <a:schemeClr val="tx1"/>
                </a:solidFill>
                <a:sym typeface="Wingdings" panose="05000000000000000000" pitchFamily="2" charset="2"/>
              </a:rPr>
              <a:t>documents</a:t>
            </a:r>
            <a:r>
              <a:rPr lang="nl-BE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BE" dirty="0" err="1">
                <a:solidFill>
                  <a:schemeClr val="tx1"/>
                </a:solidFill>
                <a:sym typeface="Wingdings" panose="05000000000000000000" pitchFamily="2" charset="2"/>
              </a:rPr>
              <a:t>can</a:t>
            </a:r>
            <a:r>
              <a:rPr lang="nl-BE" dirty="0">
                <a:solidFill>
                  <a:schemeClr val="tx1"/>
                </a:solidFill>
                <a:sym typeface="Wingdings" panose="05000000000000000000" pitchFamily="2" charset="2"/>
              </a:rPr>
              <a:t> lead </a:t>
            </a:r>
            <a:r>
              <a:rPr lang="nl-BE" dirty="0" err="1">
                <a:solidFill>
                  <a:schemeClr val="tx1"/>
                </a:solidFill>
                <a:sym typeface="Wingdings" panose="05000000000000000000" pitchFamily="2" charset="2"/>
              </a:rPr>
              <a:t>to</a:t>
            </a:r>
            <a:r>
              <a:rPr lang="nl-BE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BE" dirty="0" err="1">
                <a:solidFill>
                  <a:schemeClr val="tx1"/>
                </a:solidFill>
                <a:sym typeface="Wingdings" panose="05000000000000000000" pitchFamily="2" charset="2"/>
              </a:rPr>
              <a:t>confusion</a:t>
            </a:r>
            <a:endParaRPr lang="nl-BE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lvl="1"/>
            <a:r>
              <a:rPr lang="nl-BE" dirty="0" err="1">
                <a:solidFill>
                  <a:schemeClr val="tx1"/>
                </a:solidFill>
                <a:sym typeface="Wingdings" panose="05000000000000000000" pitchFamily="2" charset="2"/>
              </a:rPr>
              <a:t>Not</a:t>
            </a:r>
            <a:r>
              <a:rPr lang="nl-BE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BE" dirty="0" err="1">
                <a:solidFill>
                  <a:schemeClr val="tx1"/>
                </a:solidFill>
                <a:sym typeface="Wingdings" panose="05000000000000000000" pitchFamily="2" charset="2"/>
              </a:rPr>
              <a:t>mentioned</a:t>
            </a:r>
            <a:r>
              <a:rPr lang="nl-BE" dirty="0">
                <a:solidFill>
                  <a:schemeClr val="tx1"/>
                </a:solidFill>
                <a:sym typeface="Wingdings" panose="05000000000000000000" pitchFamily="2" charset="2"/>
              </a:rPr>
              <a:t> in </a:t>
            </a:r>
            <a:r>
              <a:rPr lang="nl-BE" dirty="0" err="1">
                <a:solidFill>
                  <a:schemeClr val="tx1"/>
                </a:solidFill>
                <a:sym typeface="Wingdings" panose="05000000000000000000" pitchFamily="2" charset="2"/>
              </a:rPr>
              <a:t>Flemish</a:t>
            </a:r>
            <a:r>
              <a:rPr lang="nl-BE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BE" dirty="0" err="1">
                <a:solidFill>
                  <a:schemeClr val="tx1"/>
                </a:solidFill>
                <a:sym typeface="Wingdings" panose="05000000000000000000" pitchFamily="2" charset="2"/>
              </a:rPr>
              <a:t>legislation</a:t>
            </a:r>
            <a:r>
              <a:rPr lang="nl-BE" dirty="0">
                <a:solidFill>
                  <a:schemeClr val="tx1"/>
                </a:solidFill>
                <a:sym typeface="Wingdings" panose="05000000000000000000" pitchFamily="2" charset="2"/>
              </a:rPr>
              <a:t> / Aarhus </a:t>
            </a:r>
            <a:r>
              <a:rPr lang="nl-BE" dirty="0" err="1">
                <a:solidFill>
                  <a:schemeClr val="tx1"/>
                </a:solidFill>
                <a:sym typeface="Wingdings" panose="05000000000000000000" pitchFamily="2" charset="2"/>
              </a:rPr>
              <a:t>Convention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403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F6C90-322F-4602-AE46-A0E31E406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Grounds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refusal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ED893-2DD9-4C68-905C-06387750F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>
                <a:solidFill>
                  <a:schemeClr val="tx1"/>
                </a:solidFill>
              </a:rPr>
              <a:t>2. </a:t>
            </a:r>
            <a:r>
              <a:rPr lang="nl-BE" dirty="0" err="1">
                <a:solidFill>
                  <a:schemeClr val="tx1"/>
                </a:solidFill>
              </a:rPr>
              <a:t>Protection</a:t>
            </a:r>
            <a:r>
              <a:rPr lang="nl-BE" dirty="0">
                <a:solidFill>
                  <a:schemeClr val="tx1"/>
                </a:solidFill>
              </a:rPr>
              <a:t> of personal information</a:t>
            </a:r>
          </a:p>
          <a:p>
            <a:pPr marL="0" indent="0">
              <a:buNone/>
            </a:pPr>
            <a:endParaRPr lang="nl-BE" dirty="0">
              <a:solidFill>
                <a:schemeClr val="tx1"/>
              </a:solidFill>
            </a:endParaRPr>
          </a:p>
          <a:p>
            <a:r>
              <a:rPr lang="nl-BE" dirty="0" err="1">
                <a:solidFill>
                  <a:schemeClr val="tx1"/>
                </a:solidFill>
              </a:rPr>
              <a:t>Various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reasons</a:t>
            </a:r>
            <a:r>
              <a:rPr lang="nl-BE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nl-BE" dirty="0" err="1">
                <a:solidFill>
                  <a:schemeClr val="tx1"/>
                </a:solidFill>
              </a:rPr>
              <a:t>Moral</a:t>
            </a:r>
            <a:r>
              <a:rPr lang="nl-BE" dirty="0">
                <a:solidFill>
                  <a:schemeClr val="tx1"/>
                </a:solidFill>
              </a:rPr>
              <a:t>, </a:t>
            </a:r>
            <a:r>
              <a:rPr lang="nl-BE" dirty="0" err="1">
                <a:solidFill>
                  <a:schemeClr val="tx1"/>
                </a:solidFill>
              </a:rPr>
              <a:t>fysical</a:t>
            </a:r>
            <a:r>
              <a:rPr lang="nl-BE" dirty="0">
                <a:solidFill>
                  <a:schemeClr val="tx1"/>
                </a:solidFill>
              </a:rPr>
              <a:t> or professional </a:t>
            </a:r>
            <a:r>
              <a:rPr lang="nl-BE" dirty="0" err="1">
                <a:solidFill>
                  <a:schemeClr val="tx1"/>
                </a:solidFill>
              </a:rPr>
              <a:t>integrity</a:t>
            </a:r>
            <a:r>
              <a:rPr lang="nl-BE" dirty="0">
                <a:solidFill>
                  <a:schemeClr val="tx1"/>
                </a:solidFill>
              </a:rPr>
              <a:t> of </a:t>
            </a:r>
            <a:r>
              <a:rPr lang="nl-BE" dirty="0" err="1">
                <a:solidFill>
                  <a:schemeClr val="tx1"/>
                </a:solidFill>
              </a:rPr>
              <a:t>the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inspectors</a:t>
            </a:r>
            <a:endParaRPr lang="nl-BE" dirty="0">
              <a:solidFill>
                <a:schemeClr val="tx1"/>
              </a:solidFill>
            </a:endParaRPr>
          </a:p>
          <a:p>
            <a:pPr lvl="1"/>
            <a:r>
              <a:rPr lang="nl-BE" dirty="0" err="1">
                <a:solidFill>
                  <a:schemeClr val="tx1"/>
                </a:solidFill>
              </a:rPr>
              <a:t>Protection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from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external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pressure</a:t>
            </a:r>
            <a:endParaRPr lang="nl-BE" dirty="0">
              <a:solidFill>
                <a:schemeClr val="tx1"/>
              </a:solidFill>
            </a:endParaRPr>
          </a:p>
          <a:p>
            <a:pPr lvl="1"/>
            <a:r>
              <a:rPr lang="nl-BE" dirty="0" err="1">
                <a:solidFill>
                  <a:schemeClr val="tx1"/>
                </a:solidFill>
              </a:rPr>
              <a:t>Legislation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concerning</a:t>
            </a:r>
            <a:r>
              <a:rPr lang="nl-BE" dirty="0">
                <a:solidFill>
                  <a:schemeClr val="tx1"/>
                </a:solidFill>
              </a:rPr>
              <a:t> privacy</a:t>
            </a:r>
          </a:p>
          <a:p>
            <a:pPr lvl="1"/>
            <a:r>
              <a:rPr lang="nl-BE" dirty="0" err="1">
                <a:solidFill>
                  <a:schemeClr val="tx1"/>
                </a:solidFill>
              </a:rPr>
              <a:t>Precedents</a:t>
            </a:r>
            <a:r>
              <a:rPr lang="nl-BE" dirty="0">
                <a:solidFill>
                  <a:schemeClr val="tx1"/>
                </a:solidFill>
              </a:rPr>
              <a:t> (</a:t>
            </a:r>
            <a:r>
              <a:rPr lang="nl-BE" dirty="0" err="1">
                <a:solidFill>
                  <a:schemeClr val="tx1"/>
                </a:solidFill>
              </a:rPr>
              <a:t>fire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bomb</a:t>
            </a:r>
            <a:r>
              <a:rPr lang="nl-BE" dirty="0">
                <a:solidFill>
                  <a:schemeClr val="tx1"/>
                </a:solidFill>
              </a:rPr>
              <a:t> at a </a:t>
            </a:r>
            <a:r>
              <a:rPr lang="nl-BE" dirty="0" err="1">
                <a:solidFill>
                  <a:schemeClr val="tx1"/>
                </a:solidFill>
              </a:rPr>
              <a:t>university</a:t>
            </a:r>
            <a:r>
              <a:rPr lang="nl-BE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nl-BE" dirty="0">
                <a:solidFill>
                  <a:schemeClr val="tx1"/>
                </a:solidFill>
              </a:rPr>
              <a:t>Public opinion</a:t>
            </a:r>
          </a:p>
          <a:p>
            <a:pPr lvl="1"/>
            <a:r>
              <a:rPr lang="nl-BE" dirty="0">
                <a:solidFill>
                  <a:schemeClr val="tx1"/>
                </a:solidFill>
              </a:rPr>
              <a:t>Personal data of </a:t>
            </a:r>
            <a:r>
              <a:rPr lang="nl-BE" dirty="0" err="1">
                <a:solidFill>
                  <a:schemeClr val="tx1"/>
                </a:solidFill>
              </a:rPr>
              <a:t>someone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who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filed</a:t>
            </a:r>
            <a:r>
              <a:rPr lang="nl-BE" dirty="0">
                <a:solidFill>
                  <a:schemeClr val="tx1"/>
                </a:solidFill>
              </a:rPr>
              <a:t> a </a:t>
            </a:r>
            <a:r>
              <a:rPr lang="nl-BE" dirty="0" err="1">
                <a:solidFill>
                  <a:schemeClr val="tx1"/>
                </a:solidFill>
              </a:rPr>
              <a:t>complaint</a:t>
            </a:r>
            <a:r>
              <a:rPr lang="nl-BE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889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F9B21-6A87-4511-81C4-0CF8550B5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Grounds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refusal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86556-C7B7-4D60-9E6D-B200ED766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400" dirty="0">
                <a:solidFill>
                  <a:schemeClr val="tx1"/>
                </a:solidFill>
              </a:rPr>
              <a:t>Appellate body </a:t>
            </a:r>
            <a:r>
              <a:rPr lang="nl-BE" sz="2400" dirty="0" err="1">
                <a:solidFill>
                  <a:schemeClr val="tx1"/>
                </a:solidFill>
              </a:rPr>
              <a:t>uses</a:t>
            </a:r>
            <a:r>
              <a:rPr lang="nl-BE" sz="2400" dirty="0">
                <a:solidFill>
                  <a:schemeClr val="tx1"/>
                </a:solidFill>
              </a:rPr>
              <a:t> </a:t>
            </a:r>
            <a:r>
              <a:rPr lang="nl-BE" sz="2400" dirty="0" err="1">
                <a:solidFill>
                  <a:schemeClr val="tx1"/>
                </a:solidFill>
              </a:rPr>
              <a:t>the</a:t>
            </a:r>
            <a:r>
              <a:rPr lang="nl-BE" sz="2400" dirty="0">
                <a:solidFill>
                  <a:schemeClr val="tx1"/>
                </a:solidFill>
              </a:rPr>
              <a:t> </a:t>
            </a:r>
            <a:r>
              <a:rPr lang="nl-BE" sz="2400" dirty="0" err="1">
                <a:solidFill>
                  <a:schemeClr val="tx1"/>
                </a:solidFill>
              </a:rPr>
              <a:t>following</a:t>
            </a:r>
            <a:r>
              <a:rPr lang="nl-BE" sz="2400" dirty="0">
                <a:solidFill>
                  <a:schemeClr val="tx1"/>
                </a:solidFill>
              </a:rPr>
              <a:t> </a:t>
            </a:r>
            <a:r>
              <a:rPr lang="nl-BE" sz="2400" dirty="0" err="1">
                <a:solidFill>
                  <a:schemeClr val="tx1"/>
                </a:solidFill>
              </a:rPr>
              <a:t>principles</a:t>
            </a:r>
            <a:r>
              <a:rPr lang="nl-BE" sz="24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nl-BE" sz="2000" dirty="0" err="1">
                <a:solidFill>
                  <a:schemeClr val="tx1"/>
                </a:solidFill>
              </a:rPr>
              <a:t>Less</a:t>
            </a:r>
            <a:r>
              <a:rPr lang="nl-BE" sz="2000" dirty="0">
                <a:solidFill>
                  <a:schemeClr val="tx1"/>
                </a:solidFill>
              </a:rPr>
              <a:t> </a:t>
            </a:r>
            <a:r>
              <a:rPr lang="nl-BE" sz="2000" dirty="0" err="1">
                <a:solidFill>
                  <a:schemeClr val="tx1"/>
                </a:solidFill>
              </a:rPr>
              <a:t>protection</a:t>
            </a:r>
            <a:r>
              <a:rPr lang="nl-BE" sz="2000" dirty="0">
                <a:solidFill>
                  <a:schemeClr val="tx1"/>
                </a:solidFill>
              </a:rPr>
              <a:t> </a:t>
            </a:r>
            <a:r>
              <a:rPr lang="nl-BE" sz="2000" dirty="0" err="1">
                <a:solidFill>
                  <a:schemeClr val="tx1"/>
                </a:solidFill>
              </a:rPr>
              <a:t>for</a:t>
            </a:r>
            <a:r>
              <a:rPr lang="nl-BE" sz="2000" dirty="0">
                <a:solidFill>
                  <a:schemeClr val="tx1"/>
                </a:solidFill>
              </a:rPr>
              <a:t> </a:t>
            </a:r>
            <a:r>
              <a:rPr lang="nl-BE" sz="2000" dirty="0" err="1">
                <a:solidFill>
                  <a:schemeClr val="tx1"/>
                </a:solidFill>
              </a:rPr>
              <a:t>corporations</a:t>
            </a:r>
            <a:r>
              <a:rPr lang="nl-BE" sz="2000" dirty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nl-BE" sz="2000" dirty="0" err="1">
                <a:solidFill>
                  <a:schemeClr val="tx1"/>
                </a:solidFill>
              </a:rPr>
              <a:t>If</a:t>
            </a:r>
            <a:r>
              <a:rPr lang="nl-BE" sz="2000" dirty="0">
                <a:solidFill>
                  <a:schemeClr val="tx1"/>
                </a:solidFill>
              </a:rPr>
              <a:t> </a:t>
            </a:r>
            <a:r>
              <a:rPr lang="nl-BE" sz="2000" dirty="0" err="1">
                <a:solidFill>
                  <a:schemeClr val="tx1"/>
                </a:solidFill>
              </a:rPr>
              <a:t>it’s</a:t>
            </a:r>
            <a:r>
              <a:rPr lang="nl-BE" sz="2000" dirty="0">
                <a:solidFill>
                  <a:schemeClr val="tx1"/>
                </a:solidFill>
              </a:rPr>
              <a:t> personal data </a:t>
            </a:r>
            <a:r>
              <a:rPr lang="nl-BE" sz="2000" dirty="0">
                <a:solidFill>
                  <a:schemeClr val="tx1"/>
                </a:solidFill>
                <a:sym typeface="Wingdings" panose="05000000000000000000" pitchFamily="2" charset="2"/>
              </a:rPr>
              <a:t> no link </a:t>
            </a:r>
            <a:r>
              <a:rPr lang="nl-BE" sz="2000" dirty="0" err="1">
                <a:solidFill>
                  <a:schemeClr val="tx1"/>
                </a:solidFill>
                <a:sym typeface="Wingdings" panose="05000000000000000000" pitchFamily="2" charset="2"/>
              </a:rPr>
              <a:t>with</a:t>
            </a:r>
            <a:r>
              <a:rPr lang="nl-BE" sz="2000" dirty="0">
                <a:solidFill>
                  <a:schemeClr val="tx1"/>
                </a:solidFill>
                <a:sym typeface="Wingdings" panose="05000000000000000000" pitchFamily="2" charset="2"/>
              </a:rPr>
              <a:t> professional </a:t>
            </a:r>
            <a:r>
              <a:rPr lang="nl-BE" sz="2000" dirty="0" err="1">
                <a:solidFill>
                  <a:schemeClr val="tx1"/>
                </a:solidFill>
                <a:sym typeface="Wingdings" panose="05000000000000000000" pitchFamily="2" charset="2"/>
              </a:rPr>
              <a:t>activities</a:t>
            </a:r>
            <a:endParaRPr lang="nl-BE" sz="2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lvl="1"/>
            <a:r>
              <a:rPr lang="nl-BE" sz="2000" dirty="0">
                <a:solidFill>
                  <a:schemeClr val="tx1"/>
                </a:solidFill>
                <a:sym typeface="Wingdings" panose="05000000000000000000" pitchFamily="2" charset="2"/>
              </a:rPr>
              <a:t>Concrete </a:t>
            </a:r>
            <a:r>
              <a:rPr lang="nl-BE" sz="2000" dirty="0" err="1">
                <a:solidFill>
                  <a:schemeClr val="tx1"/>
                </a:solidFill>
                <a:sym typeface="Wingdings" panose="05000000000000000000" pitchFamily="2" charset="2"/>
              </a:rPr>
              <a:t>evidence</a:t>
            </a:r>
            <a:r>
              <a:rPr lang="nl-BE" sz="20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BE" sz="2000" dirty="0" err="1">
                <a:solidFill>
                  <a:schemeClr val="tx1"/>
                </a:solidFill>
                <a:sym typeface="Wingdings" panose="05000000000000000000" pitchFamily="2" charset="2"/>
              </a:rPr>
              <a:t>that</a:t>
            </a:r>
            <a:r>
              <a:rPr lang="nl-BE" sz="2000" dirty="0">
                <a:solidFill>
                  <a:schemeClr val="tx1"/>
                </a:solidFill>
                <a:sym typeface="Wingdings" panose="05000000000000000000" pitchFamily="2" charset="2"/>
              </a:rPr>
              <a:t> personal information </a:t>
            </a:r>
            <a:r>
              <a:rPr lang="nl-BE" sz="2000" dirty="0" err="1">
                <a:solidFill>
                  <a:schemeClr val="tx1"/>
                </a:solidFill>
                <a:sym typeface="Wingdings" panose="05000000000000000000" pitchFamily="2" charset="2"/>
              </a:rPr>
              <a:t>needs</a:t>
            </a:r>
            <a:r>
              <a:rPr lang="nl-BE" sz="20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BE" sz="2000" dirty="0" err="1">
                <a:solidFill>
                  <a:schemeClr val="tx1"/>
                </a:solidFill>
                <a:sym typeface="Wingdings" panose="05000000000000000000" pitchFamily="2" charset="2"/>
              </a:rPr>
              <a:t>to</a:t>
            </a:r>
            <a:r>
              <a:rPr lang="nl-BE" sz="20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BE" sz="2000" dirty="0" err="1">
                <a:solidFill>
                  <a:schemeClr val="tx1"/>
                </a:solidFill>
                <a:sym typeface="Wingdings" panose="05000000000000000000" pitchFamily="2" charset="2"/>
              </a:rPr>
              <a:t>be</a:t>
            </a:r>
            <a:r>
              <a:rPr lang="nl-BE" sz="20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BE" sz="2000" dirty="0" err="1">
                <a:solidFill>
                  <a:schemeClr val="tx1"/>
                </a:solidFill>
                <a:sym typeface="Wingdings" panose="05000000000000000000" pitchFamily="2" charset="2"/>
              </a:rPr>
              <a:t>protected</a:t>
            </a:r>
            <a:r>
              <a:rPr lang="nl-BE" sz="2000" dirty="0">
                <a:solidFill>
                  <a:schemeClr val="tx1"/>
                </a:solidFill>
                <a:sym typeface="Wingdings" panose="05000000000000000000" pitchFamily="2" charset="2"/>
              </a:rPr>
              <a:t> + </a:t>
            </a:r>
            <a:r>
              <a:rPr lang="nl-BE" sz="2000" dirty="0" err="1">
                <a:solidFill>
                  <a:schemeClr val="tx1"/>
                </a:solidFill>
                <a:sym typeface="Wingdings" panose="05000000000000000000" pitchFamily="2" charset="2"/>
              </a:rPr>
              <a:t>this</a:t>
            </a:r>
            <a:r>
              <a:rPr lang="nl-BE" sz="20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BE" sz="2000" dirty="0" err="1">
                <a:solidFill>
                  <a:schemeClr val="tx1"/>
                </a:solidFill>
                <a:sym typeface="Wingdings" panose="05000000000000000000" pitchFamily="2" charset="2"/>
              </a:rPr>
              <a:t>protection</a:t>
            </a:r>
            <a:r>
              <a:rPr lang="nl-BE" sz="2000" dirty="0">
                <a:solidFill>
                  <a:schemeClr val="tx1"/>
                </a:solidFill>
                <a:sym typeface="Wingdings" panose="05000000000000000000" pitchFamily="2" charset="2"/>
              </a:rPr>
              <a:t> is more important </a:t>
            </a:r>
            <a:r>
              <a:rPr lang="nl-BE" sz="2000" dirty="0" err="1">
                <a:solidFill>
                  <a:schemeClr val="tx1"/>
                </a:solidFill>
                <a:sym typeface="Wingdings" panose="05000000000000000000" pitchFamily="2" charset="2"/>
              </a:rPr>
              <a:t>than</a:t>
            </a:r>
            <a:r>
              <a:rPr lang="nl-BE" sz="20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BE" sz="2000" dirty="0" err="1">
                <a:solidFill>
                  <a:schemeClr val="tx1"/>
                </a:solidFill>
                <a:sym typeface="Wingdings" panose="05000000000000000000" pitchFamily="2" charset="2"/>
              </a:rPr>
              <a:t>the</a:t>
            </a:r>
            <a:r>
              <a:rPr lang="nl-BE" sz="2000" dirty="0">
                <a:solidFill>
                  <a:schemeClr val="tx1"/>
                </a:solidFill>
                <a:sym typeface="Wingdings" panose="05000000000000000000" pitchFamily="2" charset="2"/>
              </a:rPr>
              <a:t> right </a:t>
            </a:r>
            <a:r>
              <a:rPr lang="nl-BE" sz="2000" dirty="0" err="1">
                <a:solidFill>
                  <a:schemeClr val="tx1"/>
                </a:solidFill>
                <a:sym typeface="Wingdings" panose="05000000000000000000" pitchFamily="2" charset="2"/>
              </a:rPr>
              <a:t>to</a:t>
            </a:r>
            <a:r>
              <a:rPr lang="nl-BE" sz="2000" dirty="0">
                <a:solidFill>
                  <a:schemeClr val="tx1"/>
                </a:solidFill>
                <a:sym typeface="Wingdings" panose="05000000000000000000" pitchFamily="2" charset="2"/>
              </a:rPr>
              <a:t> public access</a:t>
            </a:r>
          </a:p>
          <a:p>
            <a:endParaRPr lang="nl-BE" sz="2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nl-BE" sz="2400" dirty="0">
                <a:solidFill>
                  <a:schemeClr val="tx1"/>
                </a:solidFill>
                <a:sym typeface="Wingdings" panose="05000000000000000000" pitchFamily="2" charset="2"/>
              </a:rPr>
              <a:t>Federal level = </a:t>
            </a:r>
            <a:r>
              <a:rPr lang="nl-BE" sz="2400" dirty="0" err="1">
                <a:solidFill>
                  <a:schemeClr val="tx1"/>
                </a:solidFill>
                <a:sym typeface="Wingdings" panose="05000000000000000000" pitchFamily="2" charset="2"/>
              </a:rPr>
              <a:t>similar</a:t>
            </a:r>
            <a:endParaRPr lang="nl-BE" sz="2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endParaRPr lang="nl-BE" sz="2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nl-BE" sz="2400" dirty="0">
                <a:solidFill>
                  <a:schemeClr val="tx1"/>
                </a:solidFill>
                <a:sym typeface="Wingdings" panose="05000000000000000000" pitchFamily="2" charset="2"/>
              </a:rPr>
              <a:t>The Netherlands = </a:t>
            </a:r>
            <a:r>
              <a:rPr lang="nl-BE" sz="2400" dirty="0" err="1">
                <a:solidFill>
                  <a:schemeClr val="tx1"/>
                </a:solidFill>
                <a:sym typeface="Wingdings" panose="05000000000000000000" pitchFamily="2" charset="2"/>
              </a:rPr>
              <a:t>strict</a:t>
            </a:r>
            <a:r>
              <a:rPr lang="nl-BE" sz="24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BE" sz="2400" dirty="0" err="1">
                <a:solidFill>
                  <a:schemeClr val="tx1"/>
                </a:solidFill>
                <a:sym typeface="Wingdings" panose="05000000000000000000" pitchFamily="2" charset="2"/>
              </a:rPr>
              <a:t>protection</a:t>
            </a:r>
            <a:r>
              <a:rPr lang="nl-BE" sz="2400" dirty="0">
                <a:solidFill>
                  <a:schemeClr val="tx1"/>
                </a:solidFill>
                <a:sym typeface="Wingdings" panose="05000000000000000000" pitchFamily="2" charset="2"/>
              </a:rPr>
              <a:t> of personal data</a:t>
            </a:r>
          </a:p>
          <a:p>
            <a:endParaRPr lang="nl-BE" sz="2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BE" sz="2400" dirty="0">
                <a:solidFill>
                  <a:schemeClr val="tx1"/>
                </a:solidFill>
                <a:sym typeface="Wingdings" panose="05000000000000000000" pitchFamily="2" charset="2"/>
              </a:rPr>
              <a:t>BUT  </a:t>
            </a:r>
            <a:r>
              <a:rPr lang="nl-BE" sz="2400" dirty="0" err="1">
                <a:solidFill>
                  <a:schemeClr val="tx1"/>
                </a:solidFill>
                <a:sym typeface="Wingdings" panose="05000000000000000000" pitchFamily="2" charset="2"/>
              </a:rPr>
              <a:t>Very</a:t>
            </a:r>
            <a:r>
              <a:rPr lang="nl-BE" sz="24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BE" sz="2400" dirty="0" err="1">
                <a:solidFill>
                  <a:schemeClr val="tx1"/>
                </a:solidFill>
                <a:sym typeface="Wingdings" panose="05000000000000000000" pitchFamily="2" charset="2"/>
              </a:rPr>
              <a:t>casuistic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751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E5A72-C31C-4A6D-B8FA-526B812096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/>
              <a:t>Alternatives</a:t>
            </a:r>
            <a:r>
              <a:rPr lang="nl-BE" dirty="0"/>
              <a:t>?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297CAC-0250-46D3-9BB6-EEAFAAA66C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346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B422F-2CC5-4351-AAAE-B10D34D2F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Alternatives</a:t>
            </a:r>
            <a:r>
              <a:rPr lang="nl-BE" dirty="0"/>
              <a:t>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51EDC-27F1-419A-8CB4-79A99A770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>
                <a:solidFill>
                  <a:schemeClr val="tx1"/>
                </a:solidFill>
              </a:rPr>
              <a:t>Restrictive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interpretation</a:t>
            </a:r>
            <a:endParaRPr lang="nl-BE" dirty="0">
              <a:solidFill>
                <a:schemeClr val="tx1"/>
              </a:solidFill>
            </a:endParaRPr>
          </a:p>
          <a:p>
            <a:pPr lvl="1"/>
            <a:r>
              <a:rPr lang="nl-BE" dirty="0" err="1">
                <a:solidFill>
                  <a:schemeClr val="tx1"/>
                </a:solidFill>
              </a:rPr>
              <a:t>Very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specific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and</a:t>
            </a:r>
            <a:r>
              <a:rPr lang="nl-BE" dirty="0">
                <a:solidFill>
                  <a:schemeClr val="tx1"/>
                </a:solidFill>
              </a:rPr>
              <a:t> concrete </a:t>
            </a:r>
            <a:r>
              <a:rPr lang="nl-BE" dirty="0" err="1">
                <a:solidFill>
                  <a:schemeClr val="tx1"/>
                </a:solidFill>
              </a:rPr>
              <a:t>elements</a:t>
            </a:r>
            <a:r>
              <a:rPr lang="nl-BE" dirty="0">
                <a:solidFill>
                  <a:schemeClr val="tx1"/>
                </a:solidFill>
              </a:rPr>
              <a:t> are </a:t>
            </a:r>
            <a:r>
              <a:rPr lang="nl-BE" dirty="0" err="1">
                <a:solidFill>
                  <a:schemeClr val="tx1"/>
                </a:solidFill>
              </a:rPr>
              <a:t>necessary</a:t>
            </a:r>
            <a:endParaRPr lang="nl-BE" dirty="0">
              <a:solidFill>
                <a:schemeClr val="tx1"/>
              </a:solidFill>
            </a:endParaRPr>
          </a:p>
          <a:p>
            <a:endParaRPr lang="nl-BE" dirty="0">
              <a:solidFill>
                <a:schemeClr val="tx1"/>
              </a:solidFill>
            </a:endParaRPr>
          </a:p>
          <a:p>
            <a:r>
              <a:rPr lang="nl-BE" dirty="0" err="1">
                <a:solidFill>
                  <a:schemeClr val="tx1"/>
                </a:solidFill>
              </a:rPr>
              <a:t>Other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possible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exceptions</a:t>
            </a:r>
            <a:r>
              <a:rPr lang="nl-BE" dirty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nl-BE" dirty="0" err="1">
                <a:solidFill>
                  <a:schemeClr val="tx1"/>
                </a:solidFill>
              </a:rPr>
              <a:t>Confidential</a:t>
            </a:r>
            <a:r>
              <a:rPr lang="nl-BE" dirty="0">
                <a:solidFill>
                  <a:schemeClr val="tx1"/>
                </a:solidFill>
              </a:rPr>
              <a:t> information </a:t>
            </a:r>
            <a:r>
              <a:rPr lang="nl-BE" dirty="0" err="1">
                <a:solidFill>
                  <a:schemeClr val="tx1"/>
                </a:solidFill>
              </a:rPr>
              <a:t>that</a:t>
            </a:r>
            <a:r>
              <a:rPr lang="nl-BE" dirty="0">
                <a:solidFill>
                  <a:schemeClr val="tx1"/>
                </a:solidFill>
              </a:rPr>
              <a:t> was </a:t>
            </a:r>
            <a:r>
              <a:rPr lang="nl-BE" dirty="0" err="1">
                <a:solidFill>
                  <a:schemeClr val="tx1"/>
                </a:solidFill>
              </a:rPr>
              <a:t>voluntarily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given</a:t>
            </a:r>
            <a:endParaRPr lang="nl-BE" dirty="0">
              <a:solidFill>
                <a:schemeClr val="tx1"/>
              </a:solidFill>
            </a:endParaRPr>
          </a:p>
          <a:p>
            <a:pPr lvl="1"/>
            <a:r>
              <a:rPr lang="nl-BE" dirty="0" err="1">
                <a:solidFill>
                  <a:schemeClr val="tx1"/>
                </a:solidFill>
              </a:rPr>
              <a:t>Protection</a:t>
            </a:r>
            <a:r>
              <a:rPr lang="nl-BE" dirty="0">
                <a:solidFill>
                  <a:schemeClr val="tx1"/>
                </a:solidFill>
              </a:rPr>
              <a:t> of </a:t>
            </a:r>
            <a:r>
              <a:rPr lang="nl-BE" dirty="0" err="1">
                <a:solidFill>
                  <a:schemeClr val="tx1"/>
                </a:solidFill>
              </a:rPr>
              <a:t>specific</a:t>
            </a:r>
            <a:r>
              <a:rPr lang="nl-BE" dirty="0">
                <a:solidFill>
                  <a:schemeClr val="tx1"/>
                </a:solidFill>
              </a:rPr>
              <a:t> (rare) </a:t>
            </a:r>
            <a:r>
              <a:rPr lang="nl-BE" dirty="0" err="1">
                <a:solidFill>
                  <a:schemeClr val="tx1"/>
                </a:solidFill>
              </a:rPr>
              <a:t>plants</a:t>
            </a:r>
            <a:r>
              <a:rPr lang="nl-BE" dirty="0">
                <a:solidFill>
                  <a:schemeClr val="tx1"/>
                </a:solidFill>
              </a:rPr>
              <a:t> or species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3718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9908A-F086-42AD-A383-BF34B5F5D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Alternatives</a:t>
            </a:r>
            <a:r>
              <a:rPr lang="nl-BE" dirty="0"/>
              <a:t>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0293C-99CB-4559-87EB-2F891DCE8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>
                <a:solidFill>
                  <a:schemeClr val="tx1"/>
                </a:solidFill>
              </a:rPr>
              <a:t>Looking</a:t>
            </a:r>
            <a:r>
              <a:rPr lang="nl-BE" dirty="0">
                <a:solidFill>
                  <a:schemeClr val="tx1"/>
                </a:solidFill>
              </a:rPr>
              <a:t> at </a:t>
            </a:r>
            <a:r>
              <a:rPr lang="nl-BE" dirty="0" err="1">
                <a:solidFill>
                  <a:schemeClr val="tx1"/>
                </a:solidFill>
              </a:rPr>
              <a:t>decisions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from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other</a:t>
            </a:r>
            <a:r>
              <a:rPr lang="nl-BE" dirty="0">
                <a:solidFill>
                  <a:schemeClr val="tx1"/>
                </a:solidFill>
              </a:rPr>
              <a:t> fields</a:t>
            </a:r>
            <a:endParaRPr lang="en-GB" dirty="0">
              <a:solidFill>
                <a:schemeClr val="tx1"/>
              </a:solidFill>
            </a:endParaRPr>
          </a:p>
          <a:p>
            <a:pPr lvl="1"/>
            <a:r>
              <a:rPr lang="nl-BE" dirty="0">
                <a:solidFill>
                  <a:schemeClr val="tx1"/>
                </a:solidFill>
              </a:rPr>
              <a:t>E.g.</a:t>
            </a:r>
            <a:r>
              <a:rPr lang="en-GB" dirty="0">
                <a:solidFill>
                  <a:schemeClr val="tx1"/>
                </a:solidFill>
              </a:rPr>
              <a:t> five levels of personal data</a:t>
            </a:r>
          </a:p>
          <a:p>
            <a:pPr lvl="1"/>
            <a:endParaRPr lang="nl-BE" dirty="0">
              <a:solidFill>
                <a:schemeClr val="tx1"/>
              </a:solidFill>
            </a:endParaRPr>
          </a:p>
          <a:p>
            <a:r>
              <a:rPr lang="nl-BE" dirty="0" err="1">
                <a:solidFill>
                  <a:schemeClr val="tx1"/>
                </a:solidFill>
              </a:rPr>
              <a:t>Crucial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role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for</a:t>
            </a:r>
            <a:r>
              <a:rPr lang="nl-BE" dirty="0">
                <a:solidFill>
                  <a:schemeClr val="tx1"/>
                </a:solidFill>
              </a:rPr>
              <a:t> appellate body? </a:t>
            </a:r>
          </a:p>
          <a:p>
            <a:pPr lvl="1"/>
            <a:r>
              <a:rPr lang="nl-BE" dirty="0">
                <a:solidFill>
                  <a:schemeClr val="tx1"/>
                </a:solidFill>
              </a:rPr>
              <a:t>Neutral </a:t>
            </a:r>
            <a:r>
              <a:rPr lang="nl-BE" dirty="0" err="1">
                <a:solidFill>
                  <a:schemeClr val="tx1"/>
                </a:solidFill>
              </a:rPr>
              <a:t>and</a:t>
            </a:r>
            <a:r>
              <a:rPr lang="nl-BE" dirty="0">
                <a:solidFill>
                  <a:schemeClr val="tx1"/>
                </a:solidFill>
              </a:rPr>
              <a:t> independent</a:t>
            </a:r>
          </a:p>
          <a:p>
            <a:pPr lvl="1"/>
            <a:r>
              <a:rPr lang="nl-BE" dirty="0">
                <a:solidFill>
                  <a:schemeClr val="tx1"/>
                </a:solidFill>
              </a:rPr>
              <a:t>Acts more like a Council of State (</a:t>
            </a:r>
            <a:r>
              <a:rPr lang="nl-BE" dirty="0" err="1">
                <a:solidFill>
                  <a:schemeClr val="tx1"/>
                </a:solidFill>
              </a:rPr>
              <a:t>marginal</a:t>
            </a:r>
            <a:r>
              <a:rPr lang="nl-BE" dirty="0">
                <a:solidFill>
                  <a:schemeClr val="tx1"/>
                </a:solidFill>
              </a:rPr>
              <a:t> review)</a:t>
            </a:r>
          </a:p>
          <a:p>
            <a:pPr lvl="1"/>
            <a:r>
              <a:rPr lang="nl-BE" dirty="0" err="1">
                <a:solidFill>
                  <a:schemeClr val="tx1"/>
                </a:solidFill>
              </a:rPr>
              <a:t>Should</a:t>
            </a:r>
            <a:r>
              <a:rPr lang="nl-BE" dirty="0">
                <a:solidFill>
                  <a:schemeClr val="tx1"/>
                </a:solidFill>
              </a:rPr>
              <a:t> make a new </a:t>
            </a:r>
            <a:r>
              <a:rPr lang="nl-BE" dirty="0" err="1">
                <a:solidFill>
                  <a:schemeClr val="tx1"/>
                </a:solidFill>
              </a:rPr>
              <a:t>decision</a:t>
            </a:r>
            <a:r>
              <a:rPr lang="nl-BE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5885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934D2-8705-471B-9333-D59A0A1501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/>
              <a:t>Conclusion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E21E1C-2FB8-4DC4-8984-A487C1E43C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859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602C1-28C1-4C82-BE50-B79B7CD1B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Conclusion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7ABA7-4B81-46B5-99CD-1ABDFE69B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>
                <a:solidFill>
                  <a:schemeClr val="tx1"/>
                </a:solidFill>
              </a:rPr>
              <a:t>Limited </a:t>
            </a:r>
            <a:r>
              <a:rPr lang="nl-BE" dirty="0" err="1">
                <a:solidFill>
                  <a:schemeClr val="tx1"/>
                </a:solidFill>
              </a:rPr>
              <a:t>possibilities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for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Flemish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government</a:t>
            </a:r>
            <a:endParaRPr lang="nl-BE" dirty="0">
              <a:solidFill>
                <a:schemeClr val="tx1"/>
              </a:solidFill>
            </a:endParaRPr>
          </a:p>
          <a:p>
            <a:pPr lvl="1"/>
            <a:r>
              <a:rPr lang="nl-BE" dirty="0">
                <a:solidFill>
                  <a:schemeClr val="tx1"/>
                </a:solidFill>
              </a:rPr>
              <a:t>Limited list of </a:t>
            </a:r>
            <a:r>
              <a:rPr lang="nl-BE" dirty="0" err="1">
                <a:solidFill>
                  <a:schemeClr val="tx1"/>
                </a:solidFill>
              </a:rPr>
              <a:t>exceptions</a:t>
            </a:r>
            <a:endParaRPr lang="nl-BE" dirty="0">
              <a:solidFill>
                <a:schemeClr val="tx1"/>
              </a:solidFill>
            </a:endParaRPr>
          </a:p>
          <a:p>
            <a:pPr lvl="1"/>
            <a:r>
              <a:rPr lang="nl-BE" dirty="0" err="1">
                <a:solidFill>
                  <a:schemeClr val="tx1"/>
                </a:solidFill>
              </a:rPr>
              <a:t>Restrictive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interpretation</a:t>
            </a:r>
            <a:endParaRPr lang="nl-BE" dirty="0">
              <a:solidFill>
                <a:schemeClr val="tx1"/>
              </a:solidFill>
            </a:endParaRPr>
          </a:p>
          <a:p>
            <a:pPr lvl="1"/>
            <a:r>
              <a:rPr lang="nl-BE" dirty="0">
                <a:solidFill>
                  <a:schemeClr val="tx1"/>
                </a:solidFill>
              </a:rPr>
              <a:t>Appellate body is </a:t>
            </a:r>
            <a:r>
              <a:rPr lang="nl-BE" dirty="0" err="1">
                <a:solidFill>
                  <a:schemeClr val="tx1"/>
                </a:solidFill>
              </a:rPr>
              <a:t>strict</a:t>
            </a:r>
            <a:r>
              <a:rPr lang="nl-BE" dirty="0">
                <a:solidFill>
                  <a:schemeClr val="tx1"/>
                </a:solidFill>
              </a:rPr>
              <a:t> </a:t>
            </a:r>
          </a:p>
          <a:p>
            <a:pPr lvl="1"/>
            <a:endParaRPr lang="nl-BE" dirty="0">
              <a:solidFill>
                <a:schemeClr val="tx1"/>
              </a:solidFill>
            </a:endParaRPr>
          </a:p>
          <a:p>
            <a:r>
              <a:rPr lang="nl-BE" dirty="0" err="1">
                <a:solidFill>
                  <a:schemeClr val="tx1"/>
                </a:solidFill>
              </a:rPr>
              <a:t>Alternatives</a:t>
            </a:r>
            <a:r>
              <a:rPr lang="nl-BE" dirty="0">
                <a:solidFill>
                  <a:schemeClr val="tx1"/>
                </a:solidFill>
              </a:rPr>
              <a:t>? </a:t>
            </a:r>
          </a:p>
          <a:p>
            <a:pPr lvl="1"/>
            <a:r>
              <a:rPr lang="nl-BE" dirty="0" err="1">
                <a:solidFill>
                  <a:schemeClr val="tx1"/>
                </a:solidFill>
              </a:rPr>
              <a:t>Other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exceptions</a:t>
            </a:r>
            <a:r>
              <a:rPr lang="nl-BE" dirty="0">
                <a:solidFill>
                  <a:schemeClr val="tx1"/>
                </a:solidFill>
              </a:rPr>
              <a:t>: </a:t>
            </a:r>
            <a:r>
              <a:rPr lang="nl-BE" dirty="0" err="1">
                <a:solidFill>
                  <a:schemeClr val="tx1"/>
                </a:solidFill>
              </a:rPr>
              <a:t>difficult</a:t>
            </a:r>
            <a:endParaRPr lang="nl-BE" dirty="0">
              <a:solidFill>
                <a:schemeClr val="tx1"/>
              </a:solidFill>
            </a:endParaRPr>
          </a:p>
          <a:p>
            <a:pPr lvl="1"/>
            <a:r>
              <a:rPr lang="nl-BE" dirty="0" err="1">
                <a:solidFill>
                  <a:schemeClr val="tx1"/>
                </a:solidFill>
              </a:rPr>
              <a:t>Better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motivation</a:t>
            </a:r>
            <a:r>
              <a:rPr lang="nl-BE" dirty="0">
                <a:solidFill>
                  <a:schemeClr val="tx1"/>
                </a:solidFill>
              </a:rPr>
              <a:t> of </a:t>
            </a:r>
            <a:r>
              <a:rPr lang="nl-BE" dirty="0" err="1">
                <a:solidFill>
                  <a:schemeClr val="tx1"/>
                </a:solidFill>
              </a:rPr>
              <a:t>current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decisions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>
                <a:solidFill>
                  <a:schemeClr val="tx1"/>
                </a:solidFill>
                <a:sym typeface="Wingdings" panose="05000000000000000000" pitchFamily="2" charset="2"/>
              </a:rPr>
              <a:t> look at </a:t>
            </a:r>
            <a:r>
              <a:rPr lang="nl-BE" dirty="0" err="1">
                <a:solidFill>
                  <a:schemeClr val="tx1"/>
                </a:solidFill>
                <a:sym typeface="Wingdings" panose="05000000000000000000" pitchFamily="2" charset="2"/>
              </a:rPr>
              <a:t>other</a:t>
            </a:r>
            <a:r>
              <a:rPr lang="nl-BE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BE" dirty="0" err="1">
                <a:solidFill>
                  <a:schemeClr val="tx1"/>
                </a:solidFill>
                <a:sym typeface="Wingdings" panose="05000000000000000000" pitchFamily="2" charset="2"/>
              </a:rPr>
              <a:t>decisions</a:t>
            </a:r>
            <a:r>
              <a:rPr lang="nl-BE" dirty="0">
                <a:solidFill>
                  <a:schemeClr val="tx1"/>
                </a:solidFill>
                <a:sym typeface="Wingdings" panose="05000000000000000000" pitchFamily="2" charset="2"/>
              </a:rPr>
              <a:t> (</a:t>
            </a:r>
            <a:r>
              <a:rPr lang="nl-BE" dirty="0" err="1">
                <a:solidFill>
                  <a:schemeClr val="tx1"/>
                </a:solidFill>
                <a:sym typeface="Wingdings" panose="05000000000000000000" pitchFamily="2" charset="2"/>
              </a:rPr>
              <a:t>from</a:t>
            </a:r>
            <a:r>
              <a:rPr lang="nl-BE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BE" dirty="0" err="1">
                <a:solidFill>
                  <a:schemeClr val="tx1"/>
                </a:solidFill>
                <a:sym typeface="Wingdings" panose="05000000000000000000" pitchFamily="2" charset="2"/>
              </a:rPr>
              <a:t>other</a:t>
            </a:r>
            <a:r>
              <a:rPr lang="nl-BE" dirty="0">
                <a:solidFill>
                  <a:schemeClr val="tx1"/>
                </a:solidFill>
                <a:sym typeface="Wingdings" panose="05000000000000000000" pitchFamily="2" charset="2"/>
              </a:rPr>
              <a:t> fields)</a:t>
            </a:r>
          </a:p>
          <a:p>
            <a:pPr lvl="1"/>
            <a:r>
              <a:rPr lang="nl-BE" dirty="0">
                <a:solidFill>
                  <a:schemeClr val="tx1"/>
                </a:solidFill>
                <a:sym typeface="Wingdings" panose="05000000000000000000" pitchFamily="2" charset="2"/>
              </a:rPr>
              <a:t>Appellate body must </a:t>
            </a:r>
            <a:r>
              <a:rPr lang="nl-BE" dirty="0" err="1">
                <a:solidFill>
                  <a:schemeClr val="tx1"/>
                </a:solidFill>
                <a:sym typeface="Wingdings" panose="05000000000000000000" pitchFamily="2" charset="2"/>
              </a:rPr>
              <a:t>play</a:t>
            </a:r>
            <a:r>
              <a:rPr lang="nl-BE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BE" dirty="0" err="1">
                <a:solidFill>
                  <a:schemeClr val="tx1"/>
                </a:solidFill>
                <a:sym typeface="Wingdings" panose="05000000000000000000" pitchFamily="2" charset="2"/>
              </a:rPr>
              <a:t>its</a:t>
            </a:r>
            <a:r>
              <a:rPr lang="nl-BE" dirty="0">
                <a:solidFill>
                  <a:schemeClr val="tx1"/>
                </a:solidFill>
                <a:sym typeface="Wingdings" panose="05000000000000000000" pitchFamily="2" charset="2"/>
              </a:rPr>
              <a:t> part</a:t>
            </a:r>
          </a:p>
          <a:p>
            <a:pPr lvl="1"/>
            <a:endParaRPr lang="nl-BE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nl-BE" dirty="0">
                <a:solidFill>
                  <a:schemeClr val="tx1"/>
                </a:solidFill>
                <a:sym typeface="Wingdings" panose="05000000000000000000" pitchFamily="2" charset="2"/>
              </a:rPr>
              <a:t>Solution question </a:t>
            </a:r>
            <a:r>
              <a:rPr lang="nl-BE" dirty="0" err="1">
                <a:solidFill>
                  <a:schemeClr val="tx1"/>
                </a:solidFill>
                <a:sym typeface="Wingdings" panose="05000000000000000000" pitchFamily="2" charset="2"/>
              </a:rPr>
              <a:t>from</a:t>
            </a:r>
            <a:r>
              <a:rPr lang="nl-BE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BE" dirty="0" err="1">
                <a:solidFill>
                  <a:schemeClr val="tx1"/>
                </a:solidFill>
                <a:sym typeface="Wingdings" panose="05000000000000000000" pitchFamily="2" charset="2"/>
              </a:rPr>
              <a:t>introduction</a:t>
            </a:r>
            <a:r>
              <a:rPr lang="nl-BE" dirty="0">
                <a:solidFill>
                  <a:schemeClr val="tx1"/>
                </a:solidFill>
                <a:sym typeface="Wingdings" panose="05000000000000000000" pitchFamily="2" charset="2"/>
              </a:rPr>
              <a:t>?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462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200" dirty="0"/>
              <a:t>Agenda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err="1">
                <a:solidFill>
                  <a:schemeClr val="tx1"/>
                </a:solidFill>
              </a:rPr>
              <a:t>Introduction</a:t>
            </a:r>
            <a:r>
              <a:rPr lang="nl-NL" sz="2400" dirty="0">
                <a:solidFill>
                  <a:schemeClr val="tx1"/>
                </a:solidFill>
              </a:rPr>
              <a:t> </a:t>
            </a:r>
            <a:r>
              <a:rPr lang="nl-NL" sz="2400" dirty="0" err="1">
                <a:solidFill>
                  <a:schemeClr val="tx1"/>
                </a:solidFill>
              </a:rPr>
              <a:t>and</a:t>
            </a:r>
            <a:r>
              <a:rPr lang="nl-NL" sz="2400" dirty="0">
                <a:solidFill>
                  <a:schemeClr val="tx1"/>
                </a:solidFill>
              </a:rPr>
              <a:t> </a:t>
            </a:r>
            <a:r>
              <a:rPr lang="nl-NL" sz="2400" dirty="0" err="1">
                <a:solidFill>
                  <a:schemeClr val="tx1"/>
                </a:solidFill>
              </a:rPr>
              <a:t>methodology</a:t>
            </a:r>
            <a:endParaRPr lang="nl-NL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2400" dirty="0">
              <a:solidFill>
                <a:schemeClr val="tx1"/>
              </a:solidFill>
            </a:endParaRPr>
          </a:p>
          <a:p>
            <a:r>
              <a:rPr lang="nl-NL" sz="2400" dirty="0" err="1">
                <a:solidFill>
                  <a:schemeClr val="tx1"/>
                </a:solidFill>
              </a:rPr>
              <a:t>Grounds</a:t>
            </a:r>
            <a:r>
              <a:rPr lang="nl-NL" sz="2400" dirty="0">
                <a:solidFill>
                  <a:schemeClr val="tx1"/>
                </a:solidFill>
              </a:rPr>
              <a:t> </a:t>
            </a:r>
            <a:r>
              <a:rPr lang="nl-NL" sz="2400" dirty="0" err="1">
                <a:solidFill>
                  <a:schemeClr val="tx1"/>
                </a:solidFill>
              </a:rPr>
              <a:t>for</a:t>
            </a:r>
            <a:r>
              <a:rPr lang="nl-NL" sz="2400" dirty="0">
                <a:solidFill>
                  <a:schemeClr val="tx1"/>
                </a:solidFill>
              </a:rPr>
              <a:t> </a:t>
            </a:r>
            <a:r>
              <a:rPr lang="nl-NL" sz="2400" dirty="0" err="1">
                <a:solidFill>
                  <a:schemeClr val="tx1"/>
                </a:solidFill>
              </a:rPr>
              <a:t>refusal</a:t>
            </a:r>
            <a:r>
              <a:rPr lang="nl-NL" sz="2400" dirty="0">
                <a:solidFill>
                  <a:schemeClr val="tx1"/>
                </a:solidFill>
              </a:rPr>
              <a:t> </a:t>
            </a:r>
            <a:endParaRPr lang="nl-NL" sz="20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l-NL" sz="2000" dirty="0">
              <a:solidFill>
                <a:schemeClr val="tx1"/>
              </a:solidFill>
            </a:endParaRPr>
          </a:p>
          <a:p>
            <a:r>
              <a:rPr lang="nl-NL" sz="2400" dirty="0" err="1">
                <a:solidFill>
                  <a:schemeClr val="tx1"/>
                </a:solidFill>
              </a:rPr>
              <a:t>Alternatives</a:t>
            </a:r>
            <a:r>
              <a:rPr lang="nl-NL" sz="2400" dirty="0">
                <a:solidFill>
                  <a:schemeClr val="tx1"/>
                </a:solidFill>
              </a:rPr>
              <a:t>? </a:t>
            </a:r>
          </a:p>
          <a:p>
            <a:endParaRPr lang="nl-NL" sz="2400" dirty="0">
              <a:solidFill>
                <a:schemeClr val="tx1"/>
              </a:solidFill>
            </a:endParaRPr>
          </a:p>
          <a:p>
            <a:r>
              <a:rPr lang="nl-NL" sz="2400" dirty="0" err="1">
                <a:solidFill>
                  <a:schemeClr val="tx1"/>
                </a:solidFill>
              </a:rPr>
              <a:t>Conclusion</a:t>
            </a:r>
            <a:endParaRPr lang="nl-NL" sz="20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9888189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2F5617-7D2C-43A7-BBBE-E7B3F559AB68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3073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2FB7E-7C55-4F68-8A52-0CC518C1C8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/>
              <a:t>Thank</a:t>
            </a:r>
            <a:r>
              <a:rPr lang="nl-BE" dirty="0"/>
              <a:t> </a:t>
            </a:r>
            <a:r>
              <a:rPr lang="nl-BE" dirty="0" err="1"/>
              <a:t>you</a:t>
            </a:r>
            <a:r>
              <a:rPr lang="nl-BE" dirty="0"/>
              <a:t>!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7A10DC-299F-4B62-976F-C68CC32C4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576" y="1484738"/>
            <a:ext cx="6984776" cy="3456430"/>
          </a:xfrm>
        </p:spPr>
        <p:txBody>
          <a:bodyPr>
            <a:normAutofit/>
          </a:bodyPr>
          <a:lstStyle/>
          <a:p>
            <a:r>
              <a:rPr lang="nl-BE" dirty="0" err="1"/>
              <a:t>Further</a:t>
            </a:r>
            <a:r>
              <a:rPr lang="nl-BE" dirty="0"/>
              <a:t> </a:t>
            </a:r>
            <a:r>
              <a:rPr lang="nl-BE" dirty="0" err="1"/>
              <a:t>questions</a:t>
            </a:r>
            <a:r>
              <a:rPr lang="nl-BE" dirty="0"/>
              <a:t>?</a:t>
            </a:r>
          </a:p>
          <a:p>
            <a:r>
              <a:rPr lang="nl-BE" dirty="0">
                <a:hlinkClick r:id="rId2"/>
              </a:rPr>
              <a:t>Jonas.voorter@uhasselt.be</a:t>
            </a:r>
            <a:r>
              <a:rPr lang="nl-BE" dirty="0"/>
              <a:t> </a:t>
            </a:r>
          </a:p>
          <a:p>
            <a:r>
              <a:rPr lang="nl-BE" dirty="0">
                <a:hlinkClick r:id="rId3"/>
              </a:rPr>
              <a:t>Bernard.vanheusden@uhasselt.be</a:t>
            </a:r>
            <a:r>
              <a:rPr lang="nl-BE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440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Introduction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methodology</a:t>
            </a:r>
            <a:endParaRPr lang="nl-NL" dirty="0"/>
          </a:p>
        </p:txBody>
      </p:sp>
      <p:sp>
        <p:nvSpPr>
          <p:cNvPr id="5" name="Sub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8676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3326C1-B13A-43B7-8AEF-0EE9A16FAAB0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578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F120F-83EC-455B-BEAF-A347C75C8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Introduction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78302-139C-4122-BCC1-B2395E189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400" dirty="0">
                <a:solidFill>
                  <a:schemeClr val="tx1"/>
                </a:solidFill>
              </a:rPr>
              <a:t>Aarhus </a:t>
            </a:r>
            <a:r>
              <a:rPr lang="nl-BE" sz="2400" dirty="0" err="1">
                <a:solidFill>
                  <a:schemeClr val="tx1"/>
                </a:solidFill>
              </a:rPr>
              <a:t>Convention</a:t>
            </a:r>
            <a:r>
              <a:rPr lang="nl-BE" sz="2400" dirty="0">
                <a:solidFill>
                  <a:schemeClr val="tx1"/>
                </a:solidFill>
              </a:rPr>
              <a:t> 25 </a:t>
            </a:r>
            <a:r>
              <a:rPr lang="nl-BE" sz="2400" dirty="0" err="1">
                <a:solidFill>
                  <a:schemeClr val="tx1"/>
                </a:solidFill>
              </a:rPr>
              <a:t>June</a:t>
            </a:r>
            <a:r>
              <a:rPr lang="nl-BE" sz="2400" dirty="0">
                <a:solidFill>
                  <a:schemeClr val="tx1"/>
                </a:solidFill>
              </a:rPr>
              <a:t> 1998 (</a:t>
            </a:r>
            <a:r>
              <a:rPr lang="nl-BE" sz="2400" dirty="0" err="1">
                <a:solidFill>
                  <a:schemeClr val="tx1"/>
                </a:solidFill>
              </a:rPr>
              <a:t>article</a:t>
            </a:r>
            <a:r>
              <a:rPr lang="nl-BE" sz="2400" dirty="0">
                <a:solidFill>
                  <a:schemeClr val="tx1"/>
                </a:solidFill>
              </a:rPr>
              <a:t> 4)</a:t>
            </a:r>
          </a:p>
          <a:p>
            <a:pPr lvl="1"/>
            <a:r>
              <a:rPr lang="nl-BE" sz="2000" dirty="0" err="1">
                <a:solidFill>
                  <a:schemeClr val="tx1"/>
                </a:solidFill>
              </a:rPr>
              <a:t>Article</a:t>
            </a:r>
            <a:r>
              <a:rPr lang="nl-BE" sz="2000" dirty="0">
                <a:solidFill>
                  <a:schemeClr val="tx1"/>
                </a:solidFill>
              </a:rPr>
              <a:t> 4 Directive 2003/4/EG 28 </a:t>
            </a:r>
            <a:r>
              <a:rPr lang="nl-BE" sz="2000" dirty="0" err="1">
                <a:solidFill>
                  <a:schemeClr val="tx1"/>
                </a:solidFill>
              </a:rPr>
              <a:t>January</a:t>
            </a:r>
            <a:r>
              <a:rPr lang="nl-BE" sz="2000" dirty="0">
                <a:solidFill>
                  <a:schemeClr val="tx1"/>
                </a:solidFill>
              </a:rPr>
              <a:t> 2003</a:t>
            </a:r>
          </a:p>
          <a:p>
            <a:pPr lvl="1"/>
            <a:r>
              <a:rPr lang="nl-BE" sz="2000" dirty="0" err="1">
                <a:solidFill>
                  <a:schemeClr val="tx1"/>
                </a:solidFill>
              </a:rPr>
              <a:t>Flemish</a:t>
            </a:r>
            <a:r>
              <a:rPr lang="nl-BE" sz="2000" dirty="0">
                <a:solidFill>
                  <a:schemeClr val="tx1"/>
                </a:solidFill>
              </a:rPr>
              <a:t> </a:t>
            </a:r>
            <a:r>
              <a:rPr lang="nl-BE" sz="2000" dirty="0" err="1">
                <a:solidFill>
                  <a:schemeClr val="tx1"/>
                </a:solidFill>
              </a:rPr>
              <a:t>Decree</a:t>
            </a:r>
            <a:r>
              <a:rPr lang="nl-BE" sz="2000" dirty="0">
                <a:solidFill>
                  <a:schemeClr val="tx1"/>
                </a:solidFill>
              </a:rPr>
              <a:t> 26 </a:t>
            </a:r>
            <a:r>
              <a:rPr lang="nl-BE" sz="2000" dirty="0" err="1">
                <a:solidFill>
                  <a:schemeClr val="tx1"/>
                </a:solidFill>
              </a:rPr>
              <a:t>March</a:t>
            </a:r>
            <a:r>
              <a:rPr lang="nl-BE" sz="2000" dirty="0">
                <a:solidFill>
                  <a:schemeClr val="tx1"/>
                </a:solidFill>
              </a:rPr>
              <a:t> 2004 </a:t>
            </a:r>
            <a:r>
              <a:rPr lang="nl-BE" sz="2000" dirty="0">
                <a:solidFill>
                  <a:schemeClr val="tx1"/>
                </a:solidFill>
                <a:sym typeface="Wingdings" panose="05000000000000000000" pitchFamily="2" charset="2"/>
              </a:rPr>
              <a:t> Administration </a:t>
            </a:r>
            <a:r>
              <a:rPr lang="nl-BE" sz="2000" dirty="0" err="1">
                <a:solidFill>
                  <a:schemeClr val="tx1"/>
                </a:solidFill>
                <a:sym typeface="Wingdings" panose="05000000000000000000" pitchFamily="2" charset="2"/>
              </a:rPr>
              <a:t>Decree</a:t>
            </a:r>
            <a:endParaRPr lang="nl-B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BE" sz="2400" dirty="0">
              <a:solidFill>
                <a:schemeClr val="tx1"/>
              </a:solidFill>
            </a:endParaRPr>
          </a:p>
          <a:p>
            <a:r>
              <a:rPr lang="nl-BE" sz="2400" dirty="0">
                <a:solidFill>
                  <a:schemeClr val="tx1"/>
                </a:solidFill>
              </a:rPr>
              <a:t>A case </a:t>
            </a:r>
            <a:r>
              <a:rPr lang="nl-BE" sz="2400" dirty="0" err="1">
                <a:solidFill>
                  <a:schemeClr val="tx1"/>
                </a:solidFill>
              </a:rPr>
              <a:t>study</a:t>
            </a:r>
            <a:r>
              <a:rPr lang="nl-BE" sz="24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nl-BE" sz="2000" dirty="0" err="1">
                <a:solidFill>
                  <a:schemeClr val="tx1"/>
                </a:solidFill>
              </a:rPr>
              <a:t>Attorney</a:t>
            </a:r>
            <a:r>
              <a:rPr lang="nl-BE" sz="2000" dirty="0">
                <a:solidFill>
                  <a:schemeClr val="tx1"/>
                </a:solidFill>
              </a:rPr>
              <a:t> of </a:t>
            </a:r>
            <a:r>
              <a:rPr lang="nl-BE" sz="2000" dirty="0" err="1">
                <a:solidFill>
                  <a:schemeClr val="tx1"/>
                </a:solidFill>
              </a:rPr>
              <a:t>an</a:t>
            </a:r>
            <a:r>
              <a:rPr lang="nl-BE" sz="2000" dirty="0">
                <a:solidFill>
                  <a:schemeClr val="tx1"/>
                </a:solidFill>
              </a:rPr>
              <a:t> </a:t>
            </a:r>
            <a:r>
              <a:rPr lang="nl-BE" sz="2000" dirty="0" err="1">
                <a:solidFill>
                  <a:schemeClr val="tx1"/>
                </a:solidFill>
              </a:rPr>
              <a:t>animal</a:t>
            </a:r>
            <a:r>
              <a:rPr lang="nl-BE" sz="2000" dirty="0">
                <a:solidFill>
                  <a:schemeClr val="tx1"/>
                </a:solidFill>
              </a:rPr>
              <a:t> </a:t>
            </a:r>
            <a:r>
              <a:rPr lang="nl-BE" sz="2000" dirty="0" err="1">
                <a:solidFill>
                  <a:schemeClr val="tx1"/>
                </a:solidFill>
              </a:rPr>
              <a:t>rights</a:t>
            </a:r>
            <a:r>
              <a:rPr lang="nl-BE" sz="2000" dirty="0">
                <a:solidFill>
                  <a:schemeClr val="tx1"/>
                </a:solidFill>
              </a:rPr>
              <a:t> </a:t>
            </a:r>
            <a:r>
              <a:rPr lang="nl-BE" sz="2000" dirty="0" err="1">
                <a:solidFill>
                  <a:schemeClr val="tx1"/>
                </a:solidFill>
              </a:rPr>
              <a:t>organisation</a:t>
            </a:r>
            <a:endParaRPr lang="nl-BE" sz="2000" dirty="0">
              <a:solidFill>
                <a:schemeClr val="tx1"/>
              </a:solidFill>
            </a:endParaRPr>
          </a:p>
          <a:p>
            <a:pPr lvl="1"/>
            <a:r>
              <a:rPr lang="nl-BE" sz="2000" dirty="0">
                <a:solidFill>
                  <a:schemeClr val="tx1"/>
                </a:solidFill>
              </a:rPr>
              <a:t>Access </a:t>
            </a:r>
            <a:r>
              <a:rPr lang="nl-BE" sz="2000" dirty="0" err="1">
                <a:solidFill>
                  <a:schemeClr val="tx1"/>
                </a:solidFill>
              </a:rPr>
              <a:t>to</a:t>
            </a:r>
            <a:r>
              <a:rPr lang="nl-BE" sz="2000" dirty="0">
                <a:solidFill>
                  <a:schemeClr val="tx1"/>
                </a:solidFill>
              </a:rPr>
              <a:t> a </a:t>
            </a:r>
            <a:r>
              <a:rPr lang="nl-BE" sz="2000" dirty="0" err="1">
                <a:solidFill>
                  <a:schemeClr val="tx1"/>
                </a:solidFill>
              </a:rPr>
              <a:t>number</a:t>
            </a:r>
            <a:r>
              <a:rPr lang="nl-BE" sz="2000" dirty="0">
                <a:solidFill>
                  <a:schemeClr val="tx1"/>
                </a:solidFill>
              </a:rPr>
              <a:t> of </a:t>
            </a:r>
            <a:r>
              <a:rPr lang="nl-BE" sz="2000" dirty="0" err="1">
                <a:solidFill>
                  <a:schemeClr val="tx1"/>
                </a:solidFill>
              </a:rPr>
              <a:t>documents</a:t>
            </a:r>
            <a:r>
              <a:rPr lang="nl-BE" sz="2000" dirty="0">
                <a:solidFill>
                  <a:schemeClr val="tx1"/>
                </a:solidFill>
              </a:rPr>
              <a:t> (e.g.: plan </a:t>
            </a:r>
            <a:r>
              <a:rPr lang="nl-BE" sz="2000" dirty="0" err="1">
                <a:solidFill>
                  <a:schemeClr val="tx1"/>
                </a:solidFill>
              </a:rPr>
              <a:t>with</a:t>
            </a:r>
            <a:r>
              <a:rPr lang="nl-BE" sz="2000" dirty="0">
                <a:solidFill>
                  <a:schemeClr val="tx1"/>
                </a:solidFill>
              </a:rPr>
              <a:t> different </a:t>
            </a:r>
            <a:r>
              <a:rPr lang="nl-BE" sz="2000" dirty="0" err="1">
                <a:solidFill>
                  <a:schemeClr val="tx1"/>
                </a:solidFill>
              </a:rPr>
              <a:t>locations</a:t>
            </a:r>
            <a:r>
              <a:rPr lang="nl-BE" sz="2000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nl-BE" sz="2000" dirty="0" err="1">
                <a:solidFill>
                  <a:schemeClr val="tx1"/>
                </a:solidFill>
              </a:rPr>
              <a:t>Flemish</a:t>
            </a:r>
            <a:r>
              <a:rPr lang="nl-BE" sz="2000" dirty="0">
                <a:solidFill>
                  <a:schemeClr val="tx1"/>
                </a:solidFill>
              </a:rPr>
              <a:t> </a:t>
            </a:r>
            <a:r>
              <a:rPr lang="nl-BE" sz="2000" dirty="0" err="1">
                <a:solidFill>
                  <a:schemeClr val="tx1"/>
                </a:solidFill>
              </a:rPr>
              <a:t>government</a:t>
            </a:r>
            <a:r>
              <a:rPr lang="nl-BE" sz="2000" dirty="0">
                <a:solidFill>
                  <a:schemeClr val="tx1"/>
                </a:solidFill>
              </a:rPr>
              <a:t> </a:t>
            </a:r>
            <a:r>
              <a:rPr lang="nl-BE" sz="20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nl-BE" sz="2000" dirty="0" err="1">
                <a:solidFill>
                  <a:schemeClr val="tx1"/>
                </a:solidFill>
                <a:sym typeface="Wingdings" panose="05000000000000000000" pitchFamily="2" charset="2"/>
              </a:rPr>
              <a:t>too</a:t>
            </a:r>
            <a:r>
              <a:rPr lang="nl-BE" sz="20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BE" sz="2000" dirty="0" err="1">
                <a:solidFill>
                  <a:schemeClr val="tx1"/>
                </a:solidFill>
                <a:sym typeface="Wingdings" panose="05000000000000000000" pitchFamily="2" charset="2"/>
              </a:rPr>
              <a:t>dangerous</a:t>
            </a:r>
            <a:r>
              <a:rPr lang="nl-BE" sz="2000" dirty="0">
                <a:solidFill>
                  <a:schemeClr val="tx1"/>
                </a:solidFill>
                <a:sym typeface="Wingdings" panose="05000000000000000000" pitchFamily="2" charset="2"/>
              </a:rPr>
              <a:t> (precedent)</a:t>
            </a:r>
          </a:p>
          <a:p>
            <a:pPr lvl="1"/>
            <a:endParaRPr lang="nl-BE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r>
              <a:rPr lang="en-GB" sz="2400" dirty="0">
                <a:solidFill>
                  <a:schemeClr val="tx1"/>
                </a:solidFill>
              </a:rPr>
              <a:t>Case before the (Flemish) appellate body on public access and re-use of public information…</a:t>
            </a:r>
          </a:p>
        </p:txBody>
      </p:sp>
    </p:spTree>
    <p:extLst>
      <p:ext uri="{BB962C8B-B14F-4D97-AF65-F5344CB8AC3E}">
        <p14:creationId xmlns:p14="http://schemas.microsoft.com/office/powerpoint/2010/main" val="523542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45E62FB-3358-45BE-892A-5EE2D96B0AC9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005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36BFB-EE5B-498F-BC98-E145982DF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Methodology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CF310-C376-4E08-A16B-85676ADBA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>
                <a:solidFill>
                  <a:schemeClr val="tx1"/>
                </a:solidFill>
              </a:rPr>
              <a:t>Website appellate body (</a:t>
            </a:r>
            <a:r>
              <a:rPr lang="nl-BE" dirty="0" err="1">
                <a:solidFill>
                  <a:schemeClr val="tx1"/>
                </a:solidFill>
              </a:rPr>
              <a:t>Flanders</a:t>
            </a:r>
            <a:r>
              <a:rPr lang="nl-BE" dirty="0">
                <a:solidFill>
                  <a:schemeClr val="tx1"/>
                </a:solidFill>
              </a:rPr>
              <a:t>) </a:t>
            </a:r>
            <a:r>
              <a:rPr lang="nl-BE" dirty="0">
                <a:solidFill>
                  <a:schemeClr val="tx1"/>
                </a:solidFill>
                <a:sym typeface="Wingdings" panose="05000000000000000000" pitchFamily="2" charset="2"/>
              </a:rPr>
              <a:t> search on “</a:t>
            </a:r>
            <a:r>
              <a:rPr lang="nl-BE" dirty="0" err="1">
                <a:solidFill>
                  <a:schemeClr val="tx1"/>
                </a:solidFill>
                <a:sym typeface="Wingdings" panose="05000000000000000000" pitchFamily="2" charset="2"/>
              </a:rPr>
              <a:t>animal</a:t>
            </a:r>
            <a:r>
              <a:rPr lang="nl-BE" dirty="0">
                <a:solidFill>
                  <a:schemeClr val="tx1"/>
                </a:solidFill>
                <a:sym typeface="Wingdings" panose="05000000000000000000" pitchFamily="2" charset="2"/>
              </a:rPr>
              <a:t> welfare”  32 </a:t>
            </a:r>
            <a:r>
              <a:rPr lang="nl-BE" dirty="0" err="1">
                <a:solidFill>
                  <a:schemeClr val="tx1"/>
                </a:solidFill>
                <a:sym typeface="Wingdings" panose="05000000000000000000" pitchFamily="2" charset="2"/>
              </a:rPr>
              <a:t>results</a:t>
            </a:r>
            <a:endParaRPr lang="nl-BE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endParaRPr lang="nl-B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4C28CE6-87F9-448B-8449-F54E4C9FA6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0156921"/>
              </p:ext>
            </p:extLst>
          </p:nvPr>
        </p:nvGraphicFramePr>
        <p:xfrm>
          <a:off x="1524000" y="195728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4770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2A13D-5523-4AE3-B552-86945248F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Methodology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FAA70-7BAB-4D57-B88A-CA2421E93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400" dirty="0">
                <a:solidFill>
                  <a:schemeClr val="tx1"/>
                </a:solidFill>
              </a:rPr>
              <a:t>Federal (Belgium): </a:t>
            </a:r>
            <a:r>
              <a:rPr lang="nl-BE" sz="2400" dirty="0" err="1">
                <a:solidFill>
                  <a:schemeClr val="tx1"/>
                </a:solidFill>
              </a:rPr>
              <a:t>yearly</a:t>
            </a:r>
            <a:r>
              <a:rPr lang="nl-BE" sz="2400" dirty="0">
                <a:solidFill>
                  <a:schemeClr val="tx1"/>
                </a:solidFill>
              </a:rPr>
              <a:t> </a:t>
            </a:r>
            <a:r>
              <a:rPr lang="nl-BE" sz="2400" dirty="0" err="1">
                <a:solidFill>
                  <a:schemeClr val="tx1"/>
                </a:solidFill>
              </a:rPr>
              <a:t>reports</a:t>
            </a:r>
            <a:r>
              <a:rPr lang="nl-BE" sz="2400" dirty="0">
                <a:solidFill>
                  <a:schemeClr val="tx1"/>
                </a:solidFill>
              </a:rPr>
              <a:t> of </a:t>
            </a:r>
            <a:r>
              <a:rPr lang="nl-BE" sz="2400" dirty="0" err="1">
                <a:solidFill>
                  <a:schemeClr val="tx1"/>
                </a:solidFill>
              </a:rPr>
              <a:t>federal</a:t>
            </a:r>
            <a:r>
              <a:rPr lang="nl-BE" sz="2400" dirty="0">
                <a:solidFill>
                  <a:schemeClr val="tx1"/>
                </a:solidFill>
              </a:rPr>
              <a:t> </a:t>
            </a:r>
            <a:r>
              <a:rPr lang="nl-BE" sz="2400" dirty="0" err="1">
                <a:solidFill>
                  <a:schemeClr val="tx1"/>
                </a:solidFill>
              </a:rPr>
              <a:t>commissions</a:t>
            </a:r>
            <a:r>
              <a:rPr lang="nl-BE" sz="2400" dirty="0">
                <a:solidFill>
                  <a:schemeClr val="tx1"/>
                </a:solidFill>
              </a:rPr>
              <a:t> on </a:t>
            </a:r>
            <a:r>
              <a:rPr lang="nl-BE" sz="2400" dirty="0" err="1">
                <a:solidFill>
                  <a:schemeClr val="tx1"/>
                </a:solidFill>
              </a:rPr>
              <a:t>environmental</a:t>
            </a:r>
            <a:r>
              <a:rPr lang="nl-BE" sz="2400" dirty="0">
                <a:solidFill>
                  <a:schemeClr val="tx1"/>
                </a:solidFill>
              </a:rPr>
              <a:t> information </a:t>
            </a:r>
            <a:r>
              <a:rPr lang="nl-BE" sz="2400" dirty="0" err="1">
                <a:solidFill>
                  <a:schemeClr val="tx1"/>
                </a:solidFill>
              </a:rPr>
              <a:t>and</a:t>
            </a:r>
            <a:r>
              <a:rPr lang="nl-BE" sz="2400" dirty="0">
                <a:solidFill>
                  <a:schemeClr val="tx1"/>
                </a:solidFill>
              </a:rPr>
              <a:t> non-</a:t>
            </a:r>
            <a:r>
              <a:rPr lang="nl-BE" sz="2400" dirty="0" err="1">
                <a:solidFill>
                  <a:schemeClr val="tx1"/>
                </a:solidFill>
              </a:rPr>
              <a:t>environmental</a:t>
            </a:r>
            <a:r>
              <a:rPr lang="nl-BE" sz="2400" dirty="0">
                <a:solidFill>
                  <a:schemeClr val="tx1"/>
                </a:solidFill>
              </a:rPr>
              <a:t> information</a:t>
            </a:r>
          </a:p>
          <a:p>
            <a:endParaRPr lang="nl-BE" sz="2400" dirty="0">
              <a:solidFill>
                <a:schemeClr val="tx1"/>
              </a:solidFill>
            </a:endParaRPr>
          </a:p>
          <a:p>
            <a:r>
              <a:rPr lang="nl-BE" sz="2400" dirty="0" err="1">
                <a:solidFill>
                  <a:schemeClr val="tx1"/>
                </a:solidFill>
              </a:rPr>
              <a:t>Wallonia</a:t>
            </a:r>
            <a:r>
              <a:rPr lang="nl-BE" sz="2400" dirty="0">
                <a:solidFill>
                  <a:schemeClr val="tx1"/>
                </a:solidFill>
              </a:rPr>
              <a:t>: </a:t>
            </a:r>
            <a:r>
              <a:rPr lang="nl-BE" sz="2400" dirty="0" err="1">
                <a:solidFill>
                  <a:schemeClr val="tx1"/>
                </a:solidFill>
              </a:rPr>
              <a:t>Decisions</a:t>
            </a:r>
            <a:r>
              <a:rPr lang="nl-BE" sz="2400" dirty="0">
                <a:solidFill>
                  <a:schemeClr val="tx1"/>
                </a:solidFill>
              </a:rPr>
              <a:t> of </a:t>
            </a:r>
            <a:r>
              <a:rPr lang="nl-BE" sz="2400" dirty="0" err="1">
                <a:solidFill>
                  <a:schemeClr val="tx1"/>
                </a:solidFill>
              </a:rPr>
              <a:t>the</a:t>
            </a:r>
            <a:r>
              <a:rPr lang="nl-BE" sz="2400" dirty="0">
                <a:solidFill>
                  <a:schemeClr val="tx1"/>
                </a:solidFill>
              </a:rPr>
              <a:t> “</a:t>
            </a:r>
            <a:r>
              <a:rPr lang="nl-BE" sz="2400" dirty="0" err="1">
                <a:solidFill>
                  <a:schemeClr val="tx1"/>
                </a:solidFill>
              </a:rPr>
              <a:t>Commission</a:t>
            </a:r>
            <a:r>
              <a:rPr lang="nl-BE" sz="2400" dirty="0">
                <a:solidFill>
                  <a:schemeClr val="tx1"/>
                </a:solidFill>
              </a:rPr>
              <a:t> </a:t>
            </a:r>
            <a:r>
              <a:rPr lang="nl-BE" sz="2400" dirty="0" err="1">
                <a:solidFill>
                  <a:schemeClr val="tx1"/>
                </a:solidFill>
              </a:rPr>
              <a:t>d’accès</a:t>
            </a:r>
            <a:r>
              <a:rPr lang="nl-BE" sz="2400" dirty="0">
                <a:solidFill>
                  <a:schemeClr val="tx1"/>
                </a:solidFill>
              </a:rPr>
              <a:t> </a:t>
            </a:r>
            <a:r>
              <a:rPr lang="nl-BE" sz="2400" dirty="0" err="1">
                <a:solidFill>
                  <a:schemeClr val="tx1"/>
                </a:solidFill>
              </a:rPr>
              <a:t>aux</a:t>
            </a:r>
            <a:r>
              <a:rPr lang="nl-BE" sz="2400" dirty="0">
                <a:solidFill>
                  <a:schemeClr val="tx1"/>
                </a:solidFill>
              </a:rPr>
              <a:t> </a:t>
            </a:r>
            <a:r>
              <a:rPr lang="nl-BE" sz="2400" dirty="0" err="1">
                <a:solidFill>
                  <a:schemeClr val="tx1"/>
                </a:solidFill>
              </a:rPr>
              <a:t>documents</a:t>
            </a:r>
            <a:r>
              <a:rPr lang="nl-BE" sz="2400" dirty="0">
                <a:solidFill>
                  <a:schemeClr val="tx1"/>
                </a:solidFill>
              </a:rPr>
              <a:t> </a:t>
            </a:r>
            <a:r>
              <a:rPr lang="nl-BE" sz="2400" dirty="0" err="1">
                <a:solidFill>
                  <a:schemeClr val="tx1"/>
                </a:solidFill>
              </a:rPr>
              <a:t>administratifs</a:t>
            </a:r>
            <a:r>
              <a:rPr lang="nl-BE" sz="2400" dirty="0">
                <a:solidFill>
                  <a:schemeClr val="tx1"/>
                </a:solidFill>
              </a:rPr>
              <a:t>” (CADA)</a:t>
            </a:r>
          </a:p>
          <a:p>
            <a:endParaRPr lang="nl-BE" sz="2400" dirty="0">
              <a:solidFill>
                <a:schemeClr val="tx1"/>
              </a:solidFill>
            </a:endParaRPr>
          </a:p>
          <a:p>
            <a:r>
              <a:rPr lang="nl-BE" sz="2400" dirty="0">
                <a:solidFill>
                  <a:schemeClr val="tx1"/>
                </a:solidFill>
              </a:rPr>
              <a:t>Netherlands: </a:t>
            </a:r>
            <a:r>
              <a:rPr lang="nl-BE" sz="2400" dirty="0" err="1">
                <a:solidFill>
                  <a:schemeClr val="tx1"/>
                </a:solidFill>
              </a:rPr>
              <a:t>Decisions</a:t>
            </a:r>
            <a:r>
              <a:rPr lang="nl-BE" sz="2400" dirty="0">
                <a:solidFill>
                  <a:schemeClr val="tx1"/>
                </a:solidFill>
              </a:rPr>
              <a:t> of </a:t>
            </a:r>
            <a:r>
              <a:rPr lang="nl-BE" sz="2400" dirty="0" err="1">
                <a:solidFill>
                  <a:schemeClr val="tx1"/>
                </a:solidFill>
              </a:rPr>
              <a:t>the</a:t>
            </a:r>
            <a:r>
              <a:rPr lang="nl-BE" sz="2400" dirty="0">
                <a:solidFill>
                  <a:schemeClr val="tx1"/>
                </a:solidFill>
              </a:rPr>
              <a:t> Dutch “Voedsel- en warenautoriteit” (NWA)</a:t>
            </a:r>
          </a:p>
          <a:p>
            <a:endParaRPr lang="nl-BE" sz="2400" dirty="0">
              <a:solidFill>
                <a:schemeClr val="tx1"/>
              </a:solidFill>
            </a:endParaRPr>
          </a:p>
          <a:p>
            <a:r>
              <a:rPr lang="nl-BE" sz="2400" dirty="0">
                <a:solidFill>
                  <a:schemeClr val="tx1"/>
                </a:solidFill>
              </a:rPr>
              <a:t>For research </a:t>
            </a:r>
            <a:r>
              <a:rPr lang="nl-BE" sz="2400" dirty="0" err="1">
                <a:solidFill>
                  <a:schemeClr val="tx1"/>
                </a:solidFill>
              </a:rPr>
              <a:t>purposes</a:t>
            </a:r>
            <a:r>
              <a:rPr lang="nl-BE" sz="2400" dirty="0">
                <a:solidFill>
                  <a:schemeClr val="tx1"/>
                </a:solidFill>
              </a:rPr>
              <a:t>: information </a:t>
            </a:r>
            <a:r>
              <a:rPr lang="nl-BE" sz="2400" dirty="0" err="1">
                <a:solidFill>
                  <a:schemeClr val="tx1"/>
                </a:solidFill>
              </a:rPr>
              <a:t>concerning</a:t>
            </a:r>
            <a:r>
              <a:rPr lang="nl-BE" sz="2400" dirty="0">
                <a:solidFill>
                  <a:schemeClr val="tx1"/>
                </a:solidFill>
              </a:rPr>
              <a:t> </a:t>
            </a:r>
            <a:r>
              <a:rPr lang="nl-BE" sz="2400" dirty="0" err="1">
                <a:solidFill>
                  <a:schemeClr val="tx1"/>
                </a:solidFill>
              </a:rPr>
              <a:t>animal</a:t>
            </a:r>
            <a:r>
              <a:rPr lang="nl-BE" sz="2400" dirty="0">
                <a:solidFill>
                  <a:schemeClr val="tx1"/>
                </a:solidFill>
              </a:rPr>
              <a:t> welfare = </a:t>
            </a:r>
            <a:r>
              <a:rPr lang="nl-BE" sz="2400" dirty="0" err="1">
                <a:solidFill>
                  <a:schemeClr val="tx1"/>
                </a:solidFill>
              </a:rPr>
              <a:t>environmental</a:t>
            </a:r>
            <a:r>
              <a:rPr lang="nl-BE" sz="2400" dirty="0">
                <a:solidFill>
                  <a:schemeClr val="tx1"/>
                </a:solidFill>
              </a:rPr>
              <a:t> information</a:t>
            </a:r>
          </a:p>
        </p:txBody>
      </p:sp>
    </p:spTree>
    <p:extLst>
      <p:ext uri="{BB962C8B-B14F-4D97-AF65-F5344CB8AC3E}">
        <p14:creationId xmlns:p14="http://schemas.microsoft.com/office/powerpoint/2010/main" val="3282197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DB312-B7EF-42F3-8016-A38FB5D0C6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/>
              <a:t>Grounds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refusal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343DA8-4D49-47B4-BFFB-69EB3CEC14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3785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aa0b2d2e-15ee-4765-aa49-e25b8eb02d3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78cfea58-1b0c-4e4e-9d04-0f67fbdabd5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9b451c05-5d48-4d86-9e6f-8bd6ea20ec6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0e61e2c9-048d-4471-87b1-4157ca68c9b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1653</TotalTime>
  <Words>631</Words>
  <Application>Microsoft Office PowerPoint</Application>
  <PresentationFormat>On-screen Show (4:3)</PresentationFormat>
  <Paragraphs>111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ＭＳ Ｐゴシック</vt:lpstr>
      <vt:lpstr>Arial</vt:lpstr>
      <vt:lpstr>Calibri</vt:lpstr>
      <vt:lpstr>Verdana</vt:lpstr>
      <vt:lpstr>Wingdings</vt:lpstr>
      <vt:lpstr>Office Theme</vt:lpstr>
      <vt:lpstr>Animal welfare and access to environmental information: hold your horses!</vt:lpstr>
      <vt:lpstr>Agenda</vt:lpstr>
      <vt:lpstr>Introduction and methodology</vt:lpstr>
      <vt:lpstr>PowerPoint Presentation</vt:lpstr>
      <vt:lpstr>Introduction</vt:lpstr>
      <vt:lpstr>PowerPoint Presentation</vt:lpstr>
      <vt:lpstr>Methodology</vt:lpstr>
      <vt:lpstr>Methodology</vt:lpstr>
      <vt:lpstr>Grounds for refusal</vt:lpstr>
      <vt:lpstr>Grounds for refusal</vt:lpstr>
      <vt:lpstr>PowerPoint Presentation</vt:lpstr>
      <vt:lpstr>Grounds for refusal</vt:lpstr>
      <vt:lpstr>Grounds for refusal</vt:lpstr>
      <vt:lpstr>Grounds for refusal</vt:lpstr>
      <vt:lpstr>Alternatives?</vt:lpstr>
      <vt:lpstr>Alternatives?</vt:lpstr>
      <vt:lpstr>Alternatives?</vt:lpstr>
      <vt:lpstr>Conclusion</vt:lpstr>
      <vt:lpstr>Conclusion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lambr</dc:creator>
  <cp:lastModifiedBy>VOORTER Jonas</cp:lastModifiedBy>
  <cp:revision>129</cp:revision>
  <cp:lastPrinted>2016-12-19T08:56:06Z</cp:lastPrinted>
  <dcterms:created xsi:type="dcterms:W3CDTF">2009-12-01T15:52:26Z</dcterms:created>
  <dcterms:modified xsi:type="dcterms:W3CDTF">2020-11-19T15:31:43Z</dcterms:modified>
</cp:coreProperties>
</file>