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71" r:id="rId9"/>
    <p:sldId id="272" r:id="rId10"/>
    <p:sldId id="273" r:id="rId11"/>
    <p:sldId id="274" r:id="rId12"/>
    <p:sldId id="275" r:id="rId13"/>
    <p:sldId id="265" r:id="rId14"/>
    <p:sldId id="266" r:id="rId15"/>
    <p:sldId id="280" r:id="rId16"/>
    <p:sldId id="276" r:id="rId17"/>
    <p:sldId id="277" r:id="rId18"/>
    <p:sldId id="278" r:id="rId19"/>
    <p:sldId id="279" r:id="rId20"/>
    <p:sldId id="267" r:id="rId21"/>
    <p:sldId id="268" r:id="rId22"/>
    <p:sldId id="281" r:id="rId23"/>
    <p:sldId id="269" r:id="rId24"/>
    <p:sldId id="270" r:id="rId25"/>
    <p:sldId id="282" r:id="rId26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F4F4F"/>
    <a:srgbClr val="141313"/>
    <a:srgbClr val="474746"/>
    <a:srgbClr val="323030"/>
    <a:srgbClr val="811A20"/>
    <a:srgbClr val="18233A"/>
    <a:srgbClr val="631D1D"/>
    <a:srgbClr val="62616E"/>
    <a:srgbClr val="053C7B"/>
    <a:srgbClr val="ACD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02" autoAdjust="0"/>
    <p:restoredTop sz="94660"/>
  </p:normalViewPr>
  <p:slideViewPr>
    <p:cSldViewPr>
      <p:cViewPr varScale="1">
        <p:scale>
          <a:sx n="108" d="100"/>
          <a:sy n="108" d="100"/>
        </p:scale>
        <p:origin x="15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4D8A6-E91F-2349-9524-29B4C5A5DC24}" type="datetimeFigureOut">
              <a:rPr lang="nl-NL" smtClean="0"/>
              <a:t>10-12-2021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21A2C-3C7C-D545-A329-5793AF5DBC8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62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 descr="foto-1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35"/>
          <a:stretch/>
        </p:blipFill>
        <p:spPr>
          <a:xfrm>
            <a:off x="0" y="0"/>
            <a:ext cx="9144000" cy="3870745"/>
          </a:xfrm>
          <a:prstGeom prst="rect">
            <a:avLst/>
          </a:prstGeom>
        </p:spPr>
      </p:pic>
      <p:pic>
        <p:nvPicPr>
          <p:cNvPr id="14" name="Afbeelding 13" descr="logo-slide-titel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84976" cy="6535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4293096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941122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4F4F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1482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logo-slid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6200"/>
            <a:ext cx="8869680" cy="66873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>
            <a:lvl1pPr>
              <a:buFont typeface="Wingdings" pitchFamily="2" charset="2"/>
              <a:buChar char="§"/>
              <a:defRPr sz="28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sz="24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20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559652E-C199-334F-9320-471B095246A8}" type="datetime1">
              <a:rPr lang="nl-BE"/>
              <a:pPr/>
              <a:t>10/12/2021</a:t>
            </a:fld>
            <a:endParaRPr lang="nl-BE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6381328"/>
            <a:ext cx="44644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2916"/>
            <a:ext cx="752475" cy="365125"/>
          </a:xfrm>
        </p:spPr>
        <p:txBody>
          <a:bodyPr/>
          <a:lstStyle>
            <a:lvl1pPr>
              <a:defRPr/>
            </a:lvl1pPr>
          </a:lstStyle>
          <a:p>
            <a:fld id="{BBB2625E-E22D-324D-B6D3-F6234E5E9FE9}" type="slidenum">
              <a:rPr lang="nl-BE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664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2C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 descr="logo-slide-titel-wit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4468"/>
            <a:ext cx="8640960" cy="640267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836712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5576" y="1484738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Ondertitel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6329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C988CC6-97EB-4A45-9195-47EF7C52919D}" type="datetime1">
              <a:rPr lang="nl-BE"/>
              <a:pPr/>
              <a:t>10/12/2021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476D89C-E8B9-AE4E-B6DF-5DF853DAFA02}" type="slidenum">
              <a:rPr lang="nl-BE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s.wikipedia.org/wiki/Club_Universidad_de_Chil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tionary.org/wiki/stop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Compenserende vergoedingen binnen het instrumentendecreet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>
          <a:xfrm>
            <a:off x="1403648" y="5157192"/>
            <a:ext cx="6984776" cy="432048"/>
          </a:xfrm>
        </p:spPr>
        <p:txBody>
          <a:bodyPr/>
          <a:lstStyle/>
          <a:p>
            <a:r>
              <a:rPr lang="nl-NL" dirty="0"/>
              <a:t>Jonas </a:t>
            </a:r>
            <a:r>
              <a:rPr lang="nl-NL" dirty="0" err="1"/>
              <a:t>Voorter</a:t>
            </a:r>
            <a:r>
              <a:rPr lang="nl-NL" dirty="0"/>
              <a:t> (Universiteit Hasselt)</a:t>
            </a:r>
          </a:p>
        </p:txBody>
      </p:sp>
    </p:spTree>
    <p:extLst>
      <p:ext uri="{BB962C8B-B14F-4D97-AF65-F5344CB8AC3E}">
        <p14:creationId xmlns:p14="http://schemas.microsoft.com/office/powerpoint/2010/main" val="3871607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52687-0DDA-4047-B5A3-6DA821F65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Grondwettelijke eigendomsbescherming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96AFE-ABBF-40FA-9393-5659567FB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r>
              <a:rPr lang="nl-BE" sz="2400" dirty="0"/>
              <a:t>Toepassingsvoorwaarden (GBOL)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BE" sz="2000" dirty="0"/>
              <a:t>Buiten het normale maatschappelijke of bedrijfsrisico vallende gevolgen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BE" sz="2000" dirty="0"/>
              <a:t>Die drukken op een beperkte groep van burgers</a:t>
            </a:r>
          </a:p>
          <a:p>
            <a:pPr marL="57150" indent="0">
              <a:buNone/>
            </a:pPr>
            <a:endParaRPr lang="nl-BE" sz="2400" dirty="0"/>
          </a:p>
          <a:p>
            <a:pPr marL="514350" indent="-457200">
              <a:buAutoNum type="arabicPeriod"/>
            </a:pPr>
            <a:r>
              <a:rPr lang="nl-BE" sz="2400" dirty="0"/>
              <a:t> = proportionaliteitstoets </a:t>
            </a:r>
          </a:p>
          <a:p>
            <a:pPr marL="514350" indent="-457200">
              <a:buAutoNum type="arabicPeriod"/>
            </a:pPr>
            <a:r>
              <a:rPr lang="nl-BE" sz="2400" dirty="0"/>
              <a:t> Wat is een beperkte groep?</a:t>
            </a:r>
          </a:p>
          <a:p>
            <a:pPr marL="914400" lvl="1" indent="-457200"/>
            <a:r>
              <a:rPr lang="nl-BE" sz="2000" dirty="0"/>
              <a:t>Bijzondere schade?</a:t>
            </a:r>
          </a:p>
          <a:p>
            <a:pPr marL="514350" indent="-457200"/>
            <a:endParaRPr lang="nl-BE" sz="2400" dirty="0"/>
          </a:p>
          <a:p>
            <a:pPr marL="514350" indent="-457200"/>
            <a:r>
              <a:rPr lang="nl-BE" sz="2400" dirty="0"/>
              <a:t>Vergoeding</a:t>
            </a:r>
          </a:p>
          <a:p>
            <a:pPr marL="914400" lvl="1" indent="-457200"/>
            <a:r>
              <a:rPr lang="nl-BE" sz="2000" dirty="0"/>
              <a:t>Principe van niet-vergoeding</a:t>
            </a:r>
          </a:p>
          <a:p>
            <a:pPr marL="914400" lvl="1" indent="-457200"/>
            <a:r>
              <a:rPr lang="nl-BE" sz="2000" dirty="0"/>
              <a:t>Enkel bovenmatige schade (zie 1.)</a:t>
            </a:r>
          </a:p>
        </p:txBody>
      </p:sp>
    </p:spTree>
    <p:extLst>
      <p:ext uri="{BB962C8B-B14F-4D97-AF65-F5344CB8AC3E}">
        <p14:creationId xmlns:p14="http://schemas.microsoft.com/office/powerpoint/2010/main" val="2130081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52687-0DDA-4047-B5A3-6DA821F65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Grondwettelijke eigendomsbescherming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96AFE-ABBF-40FA-9393-5659567FB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r>
              <a:rPr lang="nl-BE" sz="2400" dirty="0"/>
              <a:t>Samenlezing artikel 1 EAP en GBOL-beginsel</a:t>
            </a:r>
          </a:p>
          <a:p>
            <a:pPr lvl="1"/>
            <a:r>
              <a:rPr lang="nl-BE" sz="2000" dirty="0"/>
              <a:t>Inhoudelijke overlap met de derde regel</a:t>
            </a:r>
          </a:p>
          <a:p>
            <a:pPr lvl="1"/>
            <a:r>
              <a:rPr lang="nl-BE" sz="2000" dirty="0"/>
              <a:t>Geen rechtstreekste toetsing aan GBOL-beginsel mogelijk</a:t>
            </a:r>
          </a:p>
          <a:p>
            <a:pPr lvl="1"/>
            <a:r>
              <a:rPr lang="nl-BE" sz="2000" dirty="0"/>
              <a:t>Koppeling aan artikel 10 – 11 </a:t>
            </a:r>
            <a:r>
              <a:rPr lang="nl-BE" sz="2000" dirty="0" err="1"/>
              <a:t>Gw</a:t>
            </a:r>
            <a:r>
              <a:rPr lang="nl-BE" sz="2000" dirty="0"/>
              <a:t>.</a:t>
            </a:r>
          </a:p>
          <a:p>
            <a:pPr lvl="1"/>
            <a:endParaRPr lang="nl-BE" sz="2000" dirty="0"/>
          </a:p>
          <a:p>
            <a:pPr lvl="1"/>
            <a:endParaRPr lang="nl-BE" sz="2000" dirty="0"/>
          </a:p>
          <a:p>
            <a:r>
              <a:rPr lang="nl-BE" sz="2400" dirty="0"/>
              <a:t>Recente ontwikkelingen (</a:t>
            </a:r>
            <a:r>
              <a:rPr lang="nl-BE" sz="2400" dirty="0" err="1"/>
              <a:t>Cass</a:t>
            </a:r>
            <a:r>
              <a:rPr lang="nl-BE" sz="2400" dirty="0"/>
              <a:t>. 20 februari 2020)</a:t>
            </a:r>
          </a:p>
          <a:p>
            <a:pPr lvl="1"/>
            <a:r>
              <a:rPr lang="nl-BE" sz="2000" dirty="0"/>
              <a:t>Planschadevergoeding</a:t>
            </a:r>
          </a:p>
          <a:p>
            <a:pPr lvl="1"/>
            <a:r>
              <a:rPr lang="nl-BE" sz="2000" i="1" dirty="0"/>
              <a:t>“Het valt evenwel niet uit te sluiten dat de decretale berekeningswijze in bepaalde gevallen afbreuk doet aan de rechten van de betrokken eigenaars” </a:t>
            </a:r>
            <a:r>
              <a:rPr lang="nl-BE" sz="2000" dirty="0"/>
              <a:t>(</a:t>
            </a:r>
            <a:r>
              <a:rPr lang="nl-BE" sz="2000" dirty="0" err="1"/>
              <a:t>GwH</a:t>
            </a:r>
            <a:r>
              <a:rPr lang="nl-BE" sz="2000" dirty="0"/>
              <a:t> 8 mei 2019, nr. 57/2019) </a:t>
            </a:r>
            <a:r>
              <a:rPr lang="nl-BE" sz="2000" dirty="0">
                <a:sym typeface="Wingdings" panose="05000000000000000000" pitchFamily="2" charset="2"/>
              </a:rPr>
              <a:t> Bal in kamp van decreetgever</a:t>
            </a:r>
          </a:p>
          <a:p>
            <a:pPr lvl="1"/>
            <a:r>
              <a:rPr lang="nl-BE" sz="2000" dirty="0">
                <a:sym typeface="Wingdings" panose="05000000000000000000" pitchFamily="2" charset="2"/>
              </a:rPr>
              <a:t>Geen GBOL-vergoeding bovenop evenredige vergoedingsregeling</a:t>
            </a: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3071827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52687-0DDA-4047-B5A3-6DA821F65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Grondwettelijke eigendomsbescherming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96AFE-ABBF-40FA-9393-5659567FB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 marL="0" indent="0" algn="ctr">
              <a:buNone/>
            </a:pPr>
            <a:endParaRPr lang="nl-BE" sz="2000" dirty="0"/>
          </a:p>
          <a:p>
            <a:pPr marL="0" indent="0" algn="ctr">
              <a:buNone/>
            </a:pPr>
            <a:endParaRPr lang="nl-BE" sz="2000" dirty="0"/>
          </a:p>
          <a:p>
            <a:pPr marL="0" indent="0" algn="ctr">
              <a:buNone/>
            </a:pPr>
            <a:endParaRPr lang="nl-BE" sz="2000" dirty="0"/>
          </a:p>
          <a:p>
            <a:pPr marL="0" indent="0" algn="ctr">
              <a:buNone/>
            </a:pPr>
            <a:endParaRPr lang="nl-BE" sz="2000" dirty="0"/>
          </a:p>
          <a:p>
            <a:pPr marL="0" indent="0" algn="ctr">
              <a:buNone/>
            </a:pPr>
            <a:endParaRPr lang="nl-BE" sz="2000" dirty="0"/>
          </a:p>
          <a:p>
            <a:pPr marL="0" indent="0" algn="ctr">
              <a:buNone/>
            </a:pPr>
            <a:r>
              <a:rPr lang="nl-BE" sz="2000" dirty="0" err="1"/>
              <a:t>To</a:t>
            </a:r>
            <a:r>
              <a:rPr lang="nl-BE" sz="2000" dirty="0"/>
              <a:t> </a:t>
            </a:r>
            <a:r>
              <a:rPr lang="nl-BE" sz="2000" dirty="0" err="1"/>
              <a:t>be</a:t>
            </a:r>
            <a:r>
              <a:rPr lang="nl-BE" sz="2000" dirty="0"/>
              <a:t> </a:t>
            </a:r>
            <a:r>
              <a:rPr lang="nl-BE" sz="2000" dirty="0" err="1"/>
              <a:t>continued</a:t>
            </a:r>
            <a:r>
              <a:rPr lang="nl-BE" sz="20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4261670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6E7F-C95E-4AEC-A405-7A46AE6C0B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Het ontwerp van instrumentendecreet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F0350A-9973-46D5-8E60-DFBA47D0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778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DFE6A-A2A0-4308-B2A3-1F6A353E7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Het ontwerp van instrumentendecreet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5D21-ED55-4FB1-8DAA-18D7405FE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400" dirty="0"/>
              <a:t>Nog steeds een ontwerp</a:t>
            </a:r>
            <a:endParaRPr lang="en-GB" sz="2400" dirty="0"/>
          </a:p>
          <a:p>
            <a:endParaRPr lang="nl-BE" sz="2400" dirty="0"/>
          </a:p>
          <a:p>
            <a:r>
              <a:rPr lang="nl-BE" sz="2400" dirty="0"/>
              <a:t>N</a:t>
            </a:r>
            <a:r>
              <a:rPr lang="en-GB" sz="2400" dirty="0" err="1"/>
              <a:t>ieuw</a:t>
            </a:r>
            <a:r>
              <a:rPr lang="en-GB" sz="2400" dirty="0"/>
              <a:t> </a:t>
            </a:r>
            <a:r>
              <a:rPr lang="en-GB" sz="2400" dirty="0" err="1"/>
              <a:t>advies</a:t>
            </a:r>
            <a:r>
              <a:rPr lang="en-GB" sz="2400" dirty="0"/>
              <a:t> </a:t>
            </a:r>
            <a:r>
              <a:rPr lang="en-GB" sz="2400" dirty="0" err="1"/>
              <a:t>RvS</a:t>
            </a:r>
            <a:r>
              <a:rPr lang="en-GB" sz="2400" dirty="0"/>
              <a:t> (17 </a:t>
            </a:r>
            <a:r>
              <a:rPr lang="en-GB" sz="2400" dirty="0" err="1"/>
              <a:t>februari</a:t>
            </a:r>
            <a:r>
              <a:rPr lang="en-GB" sz="2400" dirty="0"/>
              <a:t> 2021): </a:t>
            </a:r>
            <a:r>
              <a:rPr lang="en-GB" sz="2400" dirty="0" err="1"/>
              <a:t>toch</a:t>
            </a:r>
            <a:r>
              <a:rPr lang="en-GB" sz="2400" dirty="0"/>
              <a:t> </a:t>
            </a:r>
            <a:r>
              <a:rPr lang="en-GB" sz="2400" dirty="0" err="1"/>
              <a:t>nog</a:t>
            </a:r>
            <a:r>
              <a:rPr lang="en-GB" sz="2400" dirty="0"/>
              <a:t> </a:t>
            </a:r>
            <a:r>
              <a:rPr lang="en-GB" sz="2400" dirty="0" err="1"/>
              <a:t>werkpunten</a:t>
            </a:r>
            <a:r>
              <a:rPr lang="en-GB" sz="2400" dirty="0"/>
              <a:t> </a:t>
            </a:r>
          </a:p>
          <a:p>
            <a:endParaRPr lang="nl-BE" sz="2400" dirty="0"/>
          </a:p>
          <a:p>
            <a:r>
              <a:rPr lang="nl-BE" sz="2400" dirty="0"/>
              <a:t>C</a:t>
            </a:r>
            <a:r>
              <a:rPr lang="en-GB" sz="2400" dirty="0" err="1"/>
              <a:t>ompenserende</a:t>
            </a:r>
            <a:r>
              <a:rPr lang="en-GB" sz="2400" dirty="0"/>
              <a:t> </a:t>
            </a:r>
            <a:r>
              <a:rPr lang="en-GB" sz="2400" dirty="0" err="1"/>
              <a:t>vergoedingen</a:t>
            </a:r>
            <a:endParaRPr lang="en-GB" sz="2400" dirty="0"/>
          </a:p>
          <a:p>
            <a:pPr lvl="1"/>
            <a:r>
              <a:rPr lang="nl-BE" sz="2000" dirty="0"/>
              <a:t>=</a:t>
            </a:r>
            <a:r>
              <a:rPr lang="en-GB" sz="2000" dirty="0"/>
              <a:t> </a:t>
            </a:r>
            <a:r>
              <a:rPr lang="en-GB" sz="2000" dirty="0" err="1"/>
              <a:t>een</a:t>
            </a:r>
            <a:r>
              <a:rPr lang="en-GB" sz="2000" dirty="0"/>
              <a:t> </a:t>
            </a:r>
            <a:r>
              <a:rPr lang="en-GB" sz="2000" dirty="0" err="1"/>
              <a:t>eenmalige</a:t>
            </a:r>
            <a:r>
              <a:rPr lang="en-GB" sz="2000" dirty="0"/>
              <a:t> </a:t>
            </a:r>
            <a:r>
              <a:rPr lang="en-GB" sz="2000" dirty="0" err="1"/>
              <a:t>vergoeding</a:t>
            </a:r>
            <a:r>
              <a:rPr lang="en-GB" sz="2000" dirty="0"/>
              <a:t> die de </a:t>
            </a:r>
            <a:r>
              <a:rPr lang="en-GB" sz="2000" dirty="0" err="1"/>
              <a:t>overheid</a:t>
            </a:r>
            <a:r>
              <a:rPr lang="en-GB" sz="2000" dirty="0"/>
              <a:t> </a:t>
            </a:r>
            <a:r>
              <a:rPr lang="en-GB" sz="2000" dirty="0" err="1"/>
              <a:t>uitbetaalt</a:t>
            </a:r>
            <a:r>
              <a:rPr lang="en-GB" sz="2000" dirty="0"/>
              <a:t> om de </a:t>
            </a:r>
            <a:r>
              <a:rPr lang="en-GB" sz="2000" dirty="0" err="1"/>
              <a:t>kapitaalschade</a:t>
            </a:r>
            <a:r>
              <a:rPr lang="en-GB" sz="2000" dirty="0"/>
              <a:t> (</a:t>
            </a:r>
            <a:r>
              <a:rPr lang="en-GB" sz="2000" dirty="0" err="1"/>
              <a:t>zakelijk</a:t>
            </a:r>
            <a:r>
              <a:rPr lang="en-GB" sz="2000" dirty="0"/>
              <a:t> </a:t>
            </a:r>
            <a:r>
              <a:rPr lang="en-GB" sz="2000" dirty="0" err="1"/>
              <a:t>gerechtigde</a:t>
            </a:r>
            <a:r>
              <a:rPr lang="en-GB" sz="2000" dirty="0"/>
              <a:t>) </a:t>
            </a:r>
            <a:r>
              <a:rPr lang="en-GB" sz="2000" dirty="0" err="1"/>
              <a:t>en</a:t>
            </a:r>
            <a:r>
              <a:rPr lang="en-GB" sz="2000" dirty="0"/>
              <a:t> </a:t>
            </a:r>
            <a:r>
              <a:rPr lang="en-GB" sz="2000" dirty="0" err="1"/>
              <a:t>inkomstenverlies</a:t>
            </a:r>
            <a:r>
              <a:rPr lang="en-GB" sz="2000" dirty="0"/>
              <a:t> (</a:t>
            </a:r>
            <a:r>
              <a:rPr lang="en-GB" sz="2000" dirty="0" err="1"/>
              <a:t>gebuiker</a:t>
            </a:r>
            <a:r>
              <a:rPr lang="en-GB" sz="2000" dirty="0"/>
              <a:t>) door </a:t>
            </a:r>
            <a:r>
              <a:rPr lang="en-GB" sz="2000" dirty="0" err="1"/>
              <a:t>gebruiksbeperkingen</a:t>
            </a:r>
            <a:r>
              <a:rPr lang="en-GB" sz="2000" dirty="0"/>
              <a:t> </a:t>
            </a:r>
            <a:r>
              <a:rPr lang="en-GB" sz="2000" dirty="0" err="1"/>
              <a:t>te</a:t>
            </a:r>
            <a:r>
              <a:rPr lang="en-GB" sz="2000" dirty="0"/>
              <a:t> </a:t>
            </a:r>
            <a:r>
              <a:rPr lang="en-GB" sz="2000" dirty="0" err="1"/>
              <a:t>vergoeden</a:t>
            </a:r>
            <a:endParaRPr lang="en-GB" sz="2000" dirty="0"/>
          </a:p>
          <a:p>
            <a:pPr lvl="1"/>
            <a:r>
              <a:rPr lang="nl-BE" sz="2000" dirty="0"/>
              <a:t>Harmonisatie procedure en berekening</a:t>
            </a:r>
          </a:p>
          <a:p>
            <a:pPr lvl="1"/>
            <a:r>
              <a:rPr lang="nl-BE" sz="2000" dirty="0"/>
              <a:t>Eigenaarsvergoeding en gebruikersvergoeding</a:t>
            </a:r>
          </a:p>
          <a:p>
            <a:pPr lvl="1"/>
            <a:r>
              <a:rPr lang="nl-BE" sz="2000" dirty="0"/>
              <a:t>Focus op planschadevergoeding (eigenaarsvergoeding)</a:t>
            </a:r>
          </a:p>
        </p:txBody>
      </p:sp>
    </p:spTree>
    <p:extLst>
      <p:ext uri="{BB962C8B-B14F-4D97-AF65-F5344CB8AC3E}">
        <p14:creationId xmlns:p14="http://schemas.microsoft.com/office/powerpoint/2010/main" val="782971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DFE6A-A2A0-4308-B2A3-1F6A353E7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Het ontwerp van instrumentendecreet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5D21-ED55-4FB1-8DAA-18D7405FE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400" dirty="0"/>
              <a:t>Administratief</a:t>
            </a:r>
          </a:p>
          <a:p>
            <a:pPr lvl="1"/>
            <a:r>
              <a:rPr lang="nl-BE" sz="2000" dirty="0"/>
              <a:t>Belangrijke rol voor landcommissies</a:t>
            </a:r>
          </a:p>
          <a:p>
            <a:pPr lvl="2"/>
            <a:r>
              <a:rPr lang="nl-BE" sz="1800" dirty="0"/>
              <a:t>Schaderamingsrapporten/schaderapporten</a:t>
            </a:r>
          </a:p>
          <a:p>
            <a:pPr lvl="2"/>
            <a:r>
              <a:rPr lang="nl-BE" sz="1800" dirty="0"/>
              <a:t>(ontwerp-)beslissing rond toekenning compenserende vergoeding (m.u.v. planschadevergoeding)</a:t>
            </a:r>
          </a:p>
          <a:p>
            <a:pPr lvl="2"/>
            <a:endParaRPr lang="nl-BE" dirty="0"/>
          </a:p>
          <a:p>
            <a:pPr lvl="1"/>
            <a:r>
              <a:rPr lang="nl-BE" sz="2000" dirty="0"/>
              <a:t>Eventuele geschillen = bevoegdheid burgerlijke rechter</a:t>
            </a:r>
          </a:p>
          <a:p>
            <a:pPr lvl="2"/>
            <a:r>
              <a:rPr lang="nl-BE" sz="1800" dirty="0"/>
              <a:t>Advies RvS </a:t>
            </a:r>
            <a:r>
              <a:rPr lang="nl-BE" sz="1800" dirty="0" err="1"/>
              <a:t>ivm</a:t>
            </a:r>
            <a:r>
              <a:rPr lang="nl-BE" sz="1800" dirty="0"/>
              <a:t> terugbetaling</a:t>
            </a:r>
          </a:p>
          <a:p>
            <a:pPr lvl="1"/>
            <a:endParaRPr lang="nl-BE" sz="2000" dirty="0"/>
          </a:p>
          <a:p>
            <a:pPr lvl="1"/>
            <a:r>
              <a:rPr lang="nl-BE" sz="2000" dirty="0"/>
              <a:t>Aanvraag compenserende vergoeding = binnen twee jaar na het ontstaan van het recht</a:t>
            </a:r>
          </a:p>
          <a:p>
            <a:pPr lvl="2"/>
            <a:r>
              <a:rPr lang="nl-BE" sz="1800" dirty="0"/>
              <a:t>Verlenging mogelijk</a:t>
            </a:r>
          </a:p>
        </p:txBody>
      </p:sp>
    </p:spTree>
    <p:extLst>
      <p:ext uri="{BB962C8B-B14F-4D97-AF65-F5344CB8AC3E}">
        <p14:creationId xmlns:p14="http://schemas.microsoft.com/office/powerpoint/2010/main" val="3701190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DFE6A-A2A0-4308-B2A3-1F6A353E7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Het ontwerp van instrumentendecreet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5D21-ED55-4FB1-8DAA-18D7405FE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400" dirty="0"/>
              <a:t>Eigenaarsvergoeding = niet voor alles en iedereen</a:t>
            </a:r>
          </a:p>
          <a:p>
            <a:pPr lvl="1"/>
            <a:r>
              <a:rPr lang="nl-BE" sz="1800" dirty="0"/>
              <a:t>Naar aanleiding van specifieke gebruiksbeperkingen</a:t>
            </a:r>
          </a:p>
          <a:p>
            <a:pPr lvl="1"/>
            <a:r>
              <a:rPr lang="nl-BE" sz="1800" dirty="0"/>
              <a:t>Niet voor administratieve overheden (uitzonderingen)</a:t>
            </a:r>
          </a:p>
          <a:p>
            <a:pPr lvl="1"/>
            <a:r>
              <a:rPr lang="nl-BE" sz="1800" dirty="0"/>
              <a:t>Percelen die zijn opgenomen in een definitief vastgesteld grondruilplan (afgelopen 10 jaar)</a:t>
            </a:r>
          </a:p>
          <a:p>
            <a:pPr lvl="1"/>
            <a:endParaRPr lang="nl-BE" sz="1600" dirty="0"/>
          </a:p>
          <a:p>
            <a:r>
              <a:rPr lang="nl-BE" sz="2400" dirty="0"/>
              <a:t>Eigenaarsvergoeding: A = B – C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A: eigenaarsvergoeding</a:t>
            </a:r>
          </a:p>
          <a:p>
            <a:pPr marL="0" indent="0">
              <a:buNone/>
            </a:pPr>
            <a:r>
              <a:rPr lang="nl-BE" sz="2400" dirty="0"/>
              <a:t>B: de eigenaarswaarde (getroffen deel) perceel </a:t>
            </a:r>
            <a:r>
              <a:rPr lang="nl-BE" sz="2400" b="1" dirty="0"/>
              <a:t>voor</a:t>
            </a:r>
            <a:r>
              <a:rPr lang="nl-BE" sz="2400" dirty="0"/>
              <a:t> het effectief ingaan van de gebruiksbeperking</a:t>
            </a:r>
          </a:p>
          <a:p>
            <a:pPr marL="0" indent="0">
              <a:buNone/>
            </a:pPr>
            <a:r>
              <a:rPr lang="nl-BE" sz="2400" dirty="0"/>
              <a:t>C: de eigenaarswaarde (getroffen deel) perceel </a:t>
            </a:r>
            <a:r>
              <a:rPr lang="nl-BE" sz="2400" b="1" dirty="0"/>
              <a:t>na</a:t>
            </a:r>
            <a:r>
              <a:rPr lang="nl-BE" sz="2400" dirty="0"/>
              <a:t> het effectief ingaan van de gebruiksbeperking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pPr lvl="1"/>
            <a:endParaRPr lang="nl-BE" sz="1600" dirty="0"/>
          </a:p>
        </p:txBody>
      </p:sp>
    </p:spTree>
    <p:extLst>
      <p:ext uri="{BB962C8B-B14F-4D97-AF65-F5344CB8AC3E}">
        <p14:creationId xmlns:p14="http://schemas.microsoft.com/office/powerpoint/2010/main" val="1693021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DFE6A-A2A0-4308-B2A3-1F6A353E7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Het ontwerp van instrumentendecreet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5D21-ED55-4FB1-8DAA-18D7405FE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400" dirty="0"/>
              <a:t>Eigenaarswaarde = </a:t>
            </a:r>
            <a:r>
              <a:rPr lang="nl-BE" sz="2400" dirty="0" err="1"/>
              <a:t>venale</a:t>
            </a:r>
            <a:r>
              <a:rPr lang="nl-BE" sz="2400" dirty="0"/>
              <a:t> waarde</a:t>
            </a:r>
          </a:p>
          <a:p>
            <a:r>
              <a:rPr lang="nl-BE" sz="2400" dirty="0"/>
              <a:t>Objectieve factoren:</a:t>
            </a:r>
          </a:p>
          <a:p>
            <a:pPr lvl="1"/>
            <a:r>
              <a:rPr lang="nl-BE" sz="2000" dirty="0"/>
              <a:t>Ligging (bv. voldoende uitgeruste weg)</a:t>
            </a:r>
          </a:p>
          <a:p>
            <a:pPr lvl="1"/>
            <a:r>
              <a:rPr lang="nl-BE" sz="2000" dirty="0"/>
              <a:t>Bestemmingsgebied (bv. woonreservegebied)</a:t>
            </a:r>
          </a:p>
          <a:p>
            <a:pPr lvl="1"/>
            <a:r>
              <a:rPr lang="nl-BE" sz="2000" dirty="0"/>
              <a:t>Verwervingswaarde</a:t>
            </a:r>
          </a:p>
          <a:p>
            <a:pPr lvl="1"/>
            <a:r>
              <a:rPr lang="nl-BE" sz="2000" dirty="0"/>
              <a:t>Stedenbouwkundig in aanmerking komen voor bebouwing</a:t>
            </a:r>
          </a:p>
          <a:p>
            <a:pPr lvl="1"/>
            <a:r>
              <a:rPr lang="nl-BE" sz="2000" dirty="0"/>
              <a:t>Etc.</a:t>
            </a:r>
          </a:p>
          <a:p>
            <a:pPr marL="0" indent="0">
              <a:buNone/>
            </a:pPr>
            <a:endParaRPr lang="nl-BE" sz="2400" dirty="0"/>
          </a:p>
          <a:p>
            <a:r>
              <a:rPr lang="nl-BE" sz="2400" dirty="0"/>
              <a:t>Vergoedingen lager dan min. bedrag (max. 500 euro) = niet vergoed</a:t>
            </a:r>
          </a:p>
          <a:p>
            <a:pPr marL="0" indent="0">
              <a:buNone/>
            </a:pPr>
            <a:endParaRPr lang="nl-BE" sz="2400" dirty="0"/>
          </a:p>
          <a:p>
            <a:pPr lvl="1"/>
            <a:endParaRPr lang="nl-BE" sz="1600" dirty="0"/>
          </a:p>
        </p:txBody>
      </p:sp>
    </p:spTree>
    <p:extLst>
      <p:ext uri="{BB962C8B-B14F-4D97-AF65-F5344CB8AC3E}">
        <p14:creationId xmlns:p14="http://schemas.microsoft.com/office/powerpoint/2010/main" val="4259586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DFE6A-A2A0-4308-B2A3-1F6A353E7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Het ontwerp van instrumentendecreet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5D21-ED55-4FB1-8DAA-18D7405FE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sz="2400" u="sng" dirty="0"/>
              <a:t>Analyse</a:t>
            </a:r>
          </a:p>
          <a:p>
            <a:pPr marL="0" indent="0">
              <a:buNone/>
            </a:pPr>
            <a:endParaRPr lang="nl-BE" sz="2400" dirty="0"/>
          </a:p>
          <a:p>
            <a:r>
              <a:rPr lang="nl-BE" sz="2400" dirty="0" err="1"/>
              <a:t>Eigendomsbeperkende</a:t>
            </a:r>
            <a:r>
              <a:rPr lang="nl-BE" sz="2400" dirty="0"/>
              <a:t> maatregel </a:t>
            </a:r>
            <a:r>
              <a:rPr lang="nl-BE" sz="2400" dirty="0">
                <a:sym typeface="Wingdings" panose="05000000000000000000" pitchFamily="2" charset="2"/>
              </a:rPr>
              <a:t> uitgangspunt: niet-vergoeding</a:t>
            </a:r>
          </a:p>
          <a:p>
            <a:endParaRPr lang="nl-BE" sz="2400" dirty="0">
              <a:sym typeface="Wingdings" panose="05000000000000000000" pitchFamily="2" charset="2"/>
            </a:endParaRPr>
          </a:p>
          <a:p>
            <a:r>
              <a:rPr lang="nl-BE" sz="2400" dirty="0">
                <a:sym typeface="Wingdings" panose="05000000000000000000" pitchFamily="2" charset="2"/>
              </a:rPr>
              <a:t>Planschadevergoeding: verruiming</a:t>
            </a:r>
          </a:p>
          <a:p>
            <a:pPr lvl="1"/>
            <a:r>
              <a:rPr lang="nl-BE" sz="2000" dirty="0">
                <a:sym typeface="Wingdings" panose="05000000000000000000" pitchFamily="2" charset="2"/>
              </a:rPr>
              <a:t>Ruimere vergoeding</a:t>
            </a:r>
          </a:p>
          <a:p>
            <a:pPr lvl="1"/>
            <a:r>
              <a:rPr lang="nl-BE" sz="2000" dirty="0">
                <a:sym typeface="Wingdings" panose="05000000000000000000" pitchFamily="2" charset="2"/>
              </a:rPr>
              <a:t>Ruimere toepassingsmogelijkheden</a:t>
            </a:r>
          </a:p>
          <a:p>
            <a:pPr lvl="1"/>
            <a:endParaRPr lang="nl-BE" sz="2000" dirty="0">
              <a:sym typeface="Wingdings" panose="05000000000000000000" pitchFamily="2" charset="2"/>
            </a:endParaRPr>
          </a:p>
          <a:p>
            <a:r>
              <a:rPr lang="nl-BE" sz="2400" dirty="0">
                <a:sym typeface="Wingdings" panose="05000000000000000000" pitchFamily="2" charset="2"/>
              </a:rPr>
              <a:t>Link met grondwettelijke eigendomsbescherming</a:t>
            </a:r>
          </a:p>
          <a:p>
            <a:pPr lvl="1"/>
            <a:r>
              <a:rPr lang="nl-BE" sz="2000" dirty="0">
                <a:sym typeface="Wingdings" panose="05000000000000000000" pitchFamily="2" charset="2"/>
              </a:rPr>
              <a:t>Doorstaat toets</a:t>
            </a:r>
          </a:p>
          <a:p>
            <a:pPr lvl="1"/>
            <a:r>
              <a:rPr lang="nl-BE" sz="2000" dirty="0">
                <a:sym typeface="Wingdings" panose="05000000000000000000" pitchFamily="2" charset="2"/>
              </a:rPr>
              <a:t>Misschien zelfs te ruim? (</a:t>
            </a:r>
            <a:r>
              <a:rPr lang="nl-BE" sz="2000">
                <a:sym typeface="Wingdings" panose="05000000000000000000" pitchFamily="2" charset="2"/>
              </a:rPr>
              <a:t>rechtspraak Grondwettelijk Hof)</a:t>
            </a:r>
            <a:endParaRPr lang="nl-BE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BE" sz="2400" dirty="0"/>
          </a:p>
          <a:p>
            <a:pPr lvl="1"/>
            <a:endParaRPr lang="nl-BE" sz="1600" dirty="0"/>
          </a:p>
        </p:txBody>
      </p:sp>
    </p:spTree>
    <p:extLst>
      <p:ext uri="{BB962C8B-B14F-4D97-AF65-F5344CB8AC3E}">
        <p14:creationId xmlns:p14="http://schemas.microsoft.com/office/powerpoint/2010/main" val="1732946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DFE6A-A2A0-4308-B2A3-1F6A353E7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Het ontwerp van instrumentendecreet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5D21-ED55-4FB1-8DAA-18D7405FE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sz="2400" u="sng" dirty="0"/>
              <a:t>Analyse</a:t>
            </a:r>
          </a:p>
          <a:p>
            <a:pPr marL="0" indent="0">
              <a:buNone/>
            </a:pPr>
            <a:endParaRPr lang="nl-BE" sz="2400" dirty="0"/>
          </a:p>
          <a:p>
            <a:r>
              <a:rPr lang="nl-BE" sz="2400" dirty="0"/>
              <a:t>Financiële consequenties</a:t>
            </a:r>
          </a:p>
          <a:p>
            <a:pPr lvl="1"/>
            <a:r>
              <a:rPr lang="nl-BE" sz="2000" dirty="0"/>
              <a:t>Incentive voor steden en gemeenten</a:t>
            </a:r>
            <a:r>
              <a:rPr lang="nl-BE" sz="2000"/>
              <a:t>? </a:t>
            </a:r>
          </a:p>
          <a:p>
            <a:pPr lvl="1"/>
            <a:r>
              <a:rPr lang="nl-BE" sz="2000"/>
              <a:t>Juridische </a:t>
            </a:r>
            <a:r>
              <a:rPr lang="nl-BE" sz="2000" dirty="0"/>
              <a:t>rol voor financiële draagkracht van de overheid? </a:t>
            </a:r>
            <a:r>
              <a:rPr lang="nl-BE" sz="2000" dirty="0" err="1"/>
              <a:t>GwH</a:t>
            </a:r>
            <a:r>
              <a:rPr lang="nl-BE" sz="2000" dirty="0"/>
              <a:t> vs. EHRM</a:t>
            </a:r>
          </a:p>
          <a:p>
            <a:pPr lvl="1"/>
            <a:endParaRPr lang="nl-BE" sz="1600" dirty="0"/>
          </a:p>
        </p:txBody>
      </p:sp>
    </p:spTree>
    <p:extLst>
      <p:ext uri="{BB962C8B-B14F-4D97-AF65-F5344CB8AC3E}">
        <p14:creationId xmlns:p14="http://schemas.microsoft.com/office/powerpoint/2010/main" val="294815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Agenda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Inleiding</a:t>
            </a:r>
          </a:p>
          <a:p>
            <a:endParaRPr lang="nl-NL" dirty="0"/>
          </a:p>
          <a:p>
            <a:r>
              <a:rPr lang="nl-NL" dirty="0"/>
              <a:t>Grondwettelijke eigendomsbescherming</a:t>
            </a:r>
          </a:p>
          <a:p>
            <a:endParaRPr lang="nl-NL" dirty="0"/>
          </a:p>
          <a:p>
            <a:r>
              <a:rPr lang="nl-NL" dirty="0"/>
              <a:t>Het ontwerp van instrumentendecreet</a:t>
            </a:r>
          </a:p>
          <a:p>
            <a:endParaRPr lang="nl-NL" dirty="0"/>
          </a:p>
          <a:p>
            <a:r>
              <a:rPr lang="nl-NL" dirty="0"/>
              <a:t>Het voorstel rond woonreservegebieden</a:t>
            </a:r>
          </a:p>
          <a:p>
            <a:endParaRPr lang="nl-NL" dirty="0"/>
          </a:p>
          <a:p>
            <a:r>
              <a:rPr lang="nl-NL" dirty="0"/>
              <a:t>Conclusie</a:t>
            </a:r>
          </a:p>
        </p:txBody>
      </p:sp>
    </p:spTree>
    <p:extLst>
      <p:ext uri="{BB962C8B-B14F-4D97-AF65-F5344CB8AC3E}">
        <p14:creationId xmlns:p14="http://schemas.microsoft.com/office/powerpoint/2010/main" val="988818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E84B7-2D49-4069-9688-10EF0A817F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Het voorstel rond woonreservegebieden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C29DA-3A7D-4786-BF00-0C275B0548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413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C510D-F2FA-4F64-AC34-3815BBAAC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Het voorstel rond woonreservegebieden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AA1DA-B7CC-43EA-A7AD-026B4F31E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Stolp over woonreservegebieden</a:t>
            </a:r>
          </a:p>
          <a:p>
            <a:endParaRPr lang="nl-BE" dirty="0"/>
          </a:p>
          <a:p>
            <a:r>
              <a:rPr lang="nl-BE" dirty="0"/>
              <a:t>Artikel 18 decreetvoorstel</a:t>
            </a:r>
          </a:p>
          <a:p>
            <a:pPr lvl="1"/>
            <a:r>
              <a:rPr lang="nl-BE" dirty="0"/>
              <a:t>De mate waarin een perceel in aanmerking komt voor vergunning om te bouwen </a:t>
            </a:r>
            <a:r>
              <a:rPr lang="nl-BE" dirty="0">
                <a:sym typeface="Wingdings" panose="05000000000000000000" pitchFamily="2" charset="2"/>
              </a:rPr>
              <a:t> vergelijkingspunt ligt voor inwerkingtreding nieuw artikel 5.6.10 VCRO</a:t>
            </a:r>
          </a:p>
          <a:p>
            <a:pPr marL="57150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lvl="1"/>
            <a:endParaRPr lang="nl-BE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68306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C510D-F2FA-4F64-AC34-3815BBAAC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Het voorstel rond woonreservegebieden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AA1DA-B7CC-43EA-A7AD-026B4F31E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nl-BE" u="sng" dirty="0">
                <a:sym typeface="Wingdings" panose="05000000000000000000" pitchFamily="2" charset="2"/>
              </a:rPr>
              <a:t>Analyse</a:t>
            </a:r>
          </a:p>
          <a:p>
            <a:pPr marL="57150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r>
              <a:rPr lang="nl-BE" dirty="0">
                <a:sym typeface="Wingdings" panose="05000000000000000000" pitchFamily="2" charset="2"/>
              </a:rPr>
              <a:t>Eigenaarsvriendelijk</a:t>
            </a:r>
          </a:p>
          <a:p>
            <a:endParaRPr lang="nl-BE" dirty="0">
              <a:sym typeface="Wingdings" panose="05000000000000000000" pitchFamily="2" charset="2"/>
            </a:endParaRPr>
          </a:p>
          <a:p>
            <a:r>
              <a:rPr lang="nl-BE" dirty="0">
                <a:sym typeface="Wingdings" panose="05000000000000000000" pitchFamily="2" charset="2"/>
              </a:rPr>
              <a:t>Wellicht geen echt zware gevolgen:</a:t>
            </a:r>
          </a:p>
          <a:p>
            <a:pPr lvl="1"/>
            <a:r>
              <a:rPr lang="nl-BE" dirty="0">
                <a:sym typeface="Wingdings" panose="05000000000000000000" pitchFamily="2" charset="2"/>
              </a:rPr>
              <a:t>Ligging in woonreservegebied is objectieve factor (</a:t>
            </a:r>
            <a:r>
              <a:rPr lang="nl-BE" dirty="0" err="1">
                <a:sym typeface="Wingdings" panose="05000000000000000000" pitchFamily="2" charset="2"/>
              </a:rPr>
              <a:t>cfr</a:t>
            </a:r>
            <a:r>
              <a:rPr lang="nl-BE" dirty="0">
                <a:sym typeface="Wingdings" panose="05000000000000000000" pitchFamily="2" charset="2"/>
              </a:rPr>
              <a:t>. uiteenzetting voorstel van </a:t>
            </a:r>
            <a:r>
              <a:rPr lang="nl-BE" dirty="0" err="1">
                <a:sym typeface="Wingdings" panose="05000000000000000000" pitchFamily="2" charset="2"/>
              </a:rPr>
              <a:t>instrum.decreet</a:t>
            </a:r>
            <a:r>
              <a:rPr lang="nl-BE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nl-BE" dirty="0">
                <a:sym typeface="Wingdings" panose="05000000000000000000" pitchFamily="2" charset="2"/>
              </a:rPr>
              <a:t>Lokale besturen kunnen wachten tot 2040</a:t>
            </a:r>
          </a:p>
          <a:p>
            <a:pPr marL="457200" lvl="1" indent="0">
              <a:buNone/>
            </a:pPr>
            <a:endParaRPr lang="en-GB" dirty="0"/>
          </a:p>
          <a:p>
            <a:pPr marL="57150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lvl="1"/>
            <a:endParaRPr lang="nl-BE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198960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8B9B1-9EA3-4E67-A193-CBC25E7F09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Conclusie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A70104-3F22-46D5-9005-4A81F6C384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3026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3E379-2176-4725-ADA3-E0A2F685E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Conclusie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76E15-B635-4CA9-A193-D53B4B185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Beperking/Stopzetting inname open ruimte = nobel initiatief</a:t>
            </a:r>
          </a:p>
          <a:p>
            <a:endParaRPr lang="nl-BE" dirty="0"/>
          </a:p>
          <a:p>
            <a:r>
              <a:rPr lang="nl-BE" dirty="0"/>
              <a:t>Voorstellen hieromtrent </a:t>
            </a:r>
            <a:r>
              <a:rPr lang="nl-BE" dirty="0">
                <a:sym typeface="Wingdings" panose="05000000000000000000" pitchFamily="2" charset="2"/>
              </a:rPr>
              <a:t> doorstaan toets aan grondwettelijke eigendomsbescherming</a:t>
            </a:r>
          </a:p>
          <a:p>
            <a:endParaRPr lang="nl-BE" dirty="0">
              <a:sym typeface="Wingdings" panose="05000000000000000000" pitchFamily="2" charset="2"/>
            </a:endParaRPr>
          </a:p>
          <a:p>
            <a:r>
              <a:rPr lang="nl-BE" dirty="0">
                <a:sym typeface="Wingdings" panose="05000000000000000000" pitchFamily="2" charset="2"/>
              </a:rPr>
              <a:t>Een horde genomen maar een nieuwe (financiële) duikt 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9829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81CDD-AF45-4DCC-A4A0-F0DBA5085A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Bedankt!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5BAF06-F1F3-4475-9526-093CA034C9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Vragen?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10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Inleiding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867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4D63F-2E77-4BD2-A94D-AC7DA7B8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Inleiding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7EBFAA2-7812-4C78-93B6-788D73E68C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647465" y="888845"/>
            <a:ext cx="857107" cy="1295946"/>
          </a:xfrm>
        </p:spPr>
      </p:pic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829A684A-2BBB-4722-9B1B-D95ECC043C9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 bwMode="auto">
          <a:xfrm>
            <a:off x="1647465" y="2271033"/>
            <a:ext cx="857107" cy="1295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id="{E793C7F0-E087-42CE-938B-8EE142069C8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 bwMode="auto">
          <a:xfrm>
            <a:off x="2655143" y="2271033"/>
            <a:ext cx="857107" cy="1295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203C9D88-35C9-4819-BB35-5C03C27822C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 bwMode="auto">
          <a:xfrm>
            <a:off x="639787" y="883658"/>
            <a:ext cx="857107" cy="1295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pic>
        <p:nvPicPr>
          <p:cNvPr id="11" name="Content Placeholder 4">
            <a:extLst>
              <a:ext uri="{FF2B5EF4-FFF2-40B4-BE49-F238E27FC236}">
                <a16:creationId xmlns:a16="http://schemas.microsoft.com/office/drawing/2014/main" id="{B5D3A0CA-91E4-427E-9499-664E1B2E068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 bwMode="auto">
          <a:xfrm>
            <a:off x="4665932" y="2271033"/>
            <a:ext cx="857107" cy="1295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pic>
        <p:nvPicPr>
          <p:cNvPr id="12" name="Content Placeholder 4">
            <a:extLst>
              <a:ext uri="{FF2B5EF4-FFF2-40B4-BE49-F238E27FC236}">
                <a16:creationId xmlns:a16="http://schemas.microsoft.com/office/drawing/2014/main" id="{BAB0C901-3248-4E7E-A0DF-D99211D0024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 bwMode="auto">
          <a:xfrm>
            <a:off x="3666130" y="2277197"/>
            <a:ext cx="857107" cy="1295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pic>
        <p:nvPicPr>
          <p:cNvPr id="14" name="Content Placeholder 4">
            <a:extLst>
              <a:ext uri="{FF2B5EF4-FFF2-40B4-BE49-F238E27FC236}">
                <a16:creationId xmlns:a16="http://schemas.microsoft.com/office/drawing/2014/main" id="{46F548D8-6505-4479-BC04-29B749EC9D3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 bwMode="auto">
          <a:xfrm>
            <a:off x="2655143" y="870347"/>
            <a:ext cx="857107" cy="1295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pic>
        <p:nvPicPr>
          <p:cNvPr id="15" name="Content Placeholder 4">
            <a:extLst>
              <a:ext uri="{FF2B5EF4-FFF2-40B4-BE49-F238E27FC236}">
                <a16:creationId xmlns:a16="http://schemas.microsoft.com/office/drawing/2014/main" id="{AB4EDF1E-B5E9-45D2-866E-145874EEF44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 bwMode="auto">
          <a:xfrm>
            <a:off x="5669044" y="2290505"/>
            <a:ext cx="857107" cy="1295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pic>
        <p:nvPicPr>
          <p:cNvPr id="16" name="Content Placeholder 4">
            <a:extLst>
              <a:ext uri="{FF2B5EF4-FFF2-40B4-BE49-F238E27FC236}">
                <a16:creationId xmlns:a16="http://schemas.microsoft.com/office/drawing/2014/main" id="{61C8BED3-2424-49DA-8EED-D97273C6F46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 bwMode="auto">
          <a:xfrm>
            <a:off x="3662821" y="870347"/>
            <a:ext cx="857107" cy="1295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pic>
        <p:nvPicPr>
          <p:cNvPr id="17" name="Content Placeholder 4">
            <a:extLst>
              <a:ext uri="{FF2B5EF4-FFF2-40B4-BE49-F238E27FC236}">
                <a16:creationId xmlns:a16="http://schemas.microsoft.com/office/drawing/2014/main" id="{A38A3764-4600-4A9B-A9BA-FB7F720FA9F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 bwMode="auto">
          <a:xfrm>
            <a:off x="4665933" y="870347"/>
            <a:ext cx="857107" cy="1295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pic>
        <p:nvPicPr>
          <p:cNvPr id="18" name="Content Placeholder 4">
            <a:extLst>
              <a:ext uri="{FF2B5EF4-FFF2-40B4-BE49-F238E27FC236}">
                <a16:creationId xmlns:a16="http://schemas.microsoft.com/office/drawing/2014/main" id="{38882C55-0082-4C6F-934D-238385F117D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 bwMode="auto">
          <a:xfrm>
            <a:off x="5669045" y="870347"/>
            <a:ext cx="857107" cy="1295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pic>
        <p:nvPicPr>
          <p:cNvPr id="19" name="Content Placeholder 4">
            <a:extLst>
              <a:ext uri="{FF2B5EF4-FFF2-40B4-BE49-F238E27FC236}">
                <a16:creationId xmlns:a16="http://schemas.microsoft.com/office/drawing/2014/main" id="{6EEC0D37-C855-4AD7-AA4C-48BBFC3E8F1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 bwMode="auto">
          <a:xfrm>
            <a:off x="639787" y="2271033"/>
            <a:ext cx="857107" cy="1295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29B07C8-364A-4C34-A620-BAF2889AF47C}"/>
              </a:ext>
            </a:extLst>
          </p:cNvPr>
          <p:cNvSpPr txBox="1"/>
          <p:nvPr/>
        </p:nvSpPr>
        <p:spPr>
          <a:xfrm>
            <a:off x="7236296" y="199493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Elke dag</a:t>
            </a:r>
            <a:endParaRPr lang="en-GB" dirty="0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016824D1-0097-4E11-B9DF-B0CA21B5A5DF}"/>
              </a:ext>
            </a:extLst>
          </p:cNvPr>
          <p:cNvSpPr/>
          <p:nvPr/>
        </p:nvSpPr>
        <p:spPr>
          <a:xfrm>
            <a:off x="1115616" y="4581128"/>
            <a:ext cx="1586803" cy="64807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EF6232-BE02-495C-8BB4-0053BE3749B9}"/>
              </a:ext>
            </a:extLst>
          </p:cNvPr>
          <p:cNvSpPr txBox="1"/>
          <p:nvPr/>
        </p:nvSpPr>
        <p:spPr>
          <a:xfrm>
            <a:off x="3584258" y="4720498"/>
            <a:ext cx="4516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Omzetting in bebouwde ruimte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018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1AA51-401B-408E-A065-C9662B986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Inleiding</a:t>
            </a:r>
            <a:endParaRPr lang="en-GB" dirty="0"/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866A4BD3-317A-4751-816E-80F6EF6E28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92053" y="1269107"/>
            <a:ext cx="2159893" cy="2159893"/>
          </a:xfr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59308C8-636C-481E-BBC2-F9A6E48B12F8}"/>
              </a:ext>
            </a:extLst>
          </p:cNvPr>
          <p:cNvSpPr txBox="1"/>
          <p:nvPr/>
        </p:nvSpPr>
        <p:spPr>
          <a:xfrm>
            <a:off x="683568" y="3861048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/>
              <a:t>Betonstop/Bouwshift</a:t>
            </a:r>
          </a:p>
          <a:p>
            <a:pPr algn="ctr"/>
            <a:endParaRPr lang="nl-BE" dirty="0"/>
          </a:p>
          <a:p>
            <a:pPr algn="ctr"/>
            <a:r>
              <a:rPr lang="nl-BE" dirty="0"/>
              <a:t>“</a:t>
            </a:r>
            <a:r>
              <a:rPr lang="nl-BE" i="1" dirty="0"/>
              <a:t>Het bijkomend gemiddeld dagelijks ruimtebeslag is tegen 2040 teruggedrongen tot 0 hectare”</a:t>
            </a:r>
            <a:endParaRPr lang="nl-BE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77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03A70-3E47-4010-B7C7-7EAF66B3B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Grondwettelijke eigendomsbescherming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09CBC6-D6E8-4453-91AE-68EA182F53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720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52687-0DDA-4047-B5A3-6DA821F65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Grondwettelijke eigendomsbescherming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96AFE-ABBF-40FA-9393-5659567FB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Traditioneel BE:</a:t>
            </a:r>
          </a:p>
          <a:p>
            <a:pPr lvl="1"/>
            <a:r>
              <a:rPr lang="nl-BE" dirty="0"/>
              <a:t>Artikel 16 </a:t>
            </a:r>
            <a:r>
              <a:rPr lang="nl-BE" dirty="0" err="1"/>
              <a:t>Gw</a:t>
            </a:r>
            <a:r>
              <a:rPr lang="nl-BE" dirty="0"/>
              <a:t>. ((quasi-)onteigening)</a:t>
            </a:r>
          </a:p>
          <a:p>
            <a:pPr lvl="1"/>
            <a:r>
              <a:rPr lang="nl-BE" dirty="0"/>
              <a:t>Artikel 544 </a:t>
            </a:r>
            <a:r>
              <a:rPr lang="nl-BE" dirty="0" err="1"/>
              <a:t>Bw</a:t>
            </a:r>
            <a:r>
              <a:rPr lang="nl-BE" dirty="0"/>
              <a:t>. (genot eigendom)</a:t>
            </a:r>
          </a:p>
          <a:p>
            <a:pPr lvl="1"/>
            <a:endParaRPr lang="nl-BE" dirty="0"/>
          </a:p>
          <a:p>
            <a:r>
              <a:rPr lang="nl-BE" dirty="0"/>
              <a:t>Europees</a:t>
            </a:r>
          </a:p>
          <a:p>
            <a:pPr lvl="1"/>
            <a:r>
              <a:rPr lang="nl-BE" dirty="0"/>
              <a:t>Artikel 1 EAP EVRM</a:t>
            </a:r>
          </a:p>
          <a:p>
            <a:pPr lvl="2"/>
            <a:r>
              <a:rPr lang="nl-BE" dirty="0"/>
              <a:t>1</a:t>
            </a:r>
            <a:r>
              <a:rPr lang="nl-BE" baseline="30000" dirty="0"/>
              <a:t>ste</a:t>
            </a:r>
            <a:r>
              <a:rPr lang="nl-BE" dirty="0"/>
              <a:t> regel: algemene genotsregel</a:t>
            </a:r>
          </a:p>
          <a:p>
            <a:pPr lvl="2"/>
            <a:r>
              <a:rPr lang="nl-BE" dirty="0"/>
              <a:t>2</a:t>
            </a:r>
            <a:r>
              <a:rPr lang="nl-BE" baseline="30000" dirty="0"/>
              <a:t>de</a:t>
            </a:r>
            <a:r>
              <a:rPr lang="nl-BE" dirty="0"/>
              <a:t> regel: onteigeningen</a:t>
            </a:r>
          </a:p>
          <a:p>
            <a:pPr lvl="2"/>
            <a:r>
              <a:rPr lang="nl-BE" dirty="0"/>
              <a:t>3</a:t>
            </a:r>
            <a:r>
              <a:rPr lang="nl-BE" baseline="30000" dirty="0"/>
              <a:t>de</a:t>
            </a:r>
            <a:r>
              <a:rPr lang="nl-BE" dirty="0"/>
              <a:t> regel: </a:t>
            </a:r>
            <a:r>
              <a:rPr lang="nl-BE" dirty="0" err="1"/>
              <a:t>eigendomsbeperkende</a:t>
            </a:r>
            <a:r>
              <a:rPr lang="nl-BE" dirty="0"/>
              <a:t> maatregelen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2400" dirty="0">
                <a:sym typeface="Wingdings" panose="05000000000000000000" pitchFamily="2" charset="2"/>
              </a:rPr>
              <a:t> Artikel 1 EAP EVRM en artikel 16 </a:t>
            </a:r>
            <a:r>
              <a:rPr lang="nl-BE" sz="2400" dirty="0" err="1">
                <a:sym typeface="Wingdings" panose="05000000000000000000" pitchFamily="2" charset="2"/>
              </a:rPr>
              <a:t>Gw</a:t>
            </a:r>
            <a:r>
              <a:rPr lang="nl-BE" sz="2400" dirty="0">
                <a:sym typeface="Wingdings" panose="05000000000000000000" pitchFamily="2" charset="2"/>
              </a:rPr>
              <a:t> = analoog: </a:t>
            </a:r>
            <a:r>
              <a:rPr lang="nl-BE" sz="2400" dirty="0" err="1">
                <a:sym typeface="Wingdings" panose="05000000000000000000" pitchFamily="2" charset="2"/>
              </a:rPr>
              <a:t>samenlezing</a:t>
            </a:r>
            <a:r>
              <a:rPr lang="nl-BE" sz="2400" dirty="0">
                <a:sym typeface="Wingdings" panose="05000000000000000000" pitchFamily="2" charset="2"/>
              </a:rPr>
              <a:t> is mogelijk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71892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52687-0DDA-4047-B5A3-6DA821F65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Grondwettelijke eigendomsbescherming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96AFE-ABBF-40FA-9393-5659567FB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r>
              <a:rPr lang="nl-BE" sz="2400" dirty="0"/>
              <a:t>Toetsing artikel 1 EAP EVRM:</a:t>
            </a:r>
          </a:p>
          <a:p>
            <a:pPr lvl="1"/>
            <a:r>
              <a:rPr lang="nl-BE" sz="2000" dirty="0"/>
              <a:t>‘eigendom’?</a:t>
            </a:r>
          </a:p>
          <a:p>
            <a:pPr lvl="1"/>
            <a:r>
              <a:rPr lang="nl-BE" sz="2000" dirty="0"/>
              <a:t>‘eigendomsbeperking’?</a:t>
            </a:r>
          </a:p>
          <a:p>
            <a:pPr lvl="1"/>
            <a:r>
              <a:rPr lang="nl-BE" sz="2000" dirty="0"/>
              <a:t>Legaliteit</a:t>
            </a:r>
          </a:p>
          <a:p>
            <a:pPr lvl="1"/>
            <a:r>
              <a:rPr lang="nl-BE" sz="2000" dirty="0"/>
              <a:t>Legitimiteit</a:t>
            </a:r>
          </a:p>
          <a:p>
            <a:pPr lvl="1"/>
            <a:r>
              <a:rPr lang="nl-BE" sz="2000" dirty="0"/>
              <a:t>Proportionaliteit</a:t>
            </a:r>
          </a:p>
          <a:p>
            <a:pPr lvl="1"/>
            <a:endParaRPr lang="nl-BE" sz="2000" dirty="0"/>
          </a:p>
          <a:p>
            <a:r>
              <a:rPr lang="nl-BE" sz="2400" dirty="0"/>
              <a:t>Proportionaliteitstoets = </a:t>
            </a:r>
            <a:r>
              <a:rPr lang="nl-BE" sz="2400" i="1" dirty="0"/>
              <a:t>in </a:t>
            </a:r>
            <a:r>
              <a:rPr lang="nl-BE" sz="2400" i="1" dirty="0" err="1"/>
              <a:t>concreto</a:t>
            </a:r>
            <a:endParaRPr lang="nl-BE" sz="2400" dirty="0"/>
          </a:p>
          <a:p>
            <a:pPr lvl="1"/>
            <a:r>
              <a:rPr lang="nl-BE" sz="2000" dirty="0"/>
              <a:t>Ernst van de inbreuk</a:t>
            </a:r>
          </a:p>
          <a:p>
            <a:pPr lvl="1"/>
            <a:r>
              <a:rPr lang="nl-BE" sz="2000" dirty="0"/>
              <a:t>Legitieme verwachtingen</a:t>
            </a:r>
          </a:p>
          <a:p>
            <a:pPr lvl="1"/>
            <a:r>
              <a:rPr lang="nl-BE" sz="2000" dirty="0"/>
              <a:t>compensatie (?)</a:t>
            </a:r>
          </a:p>
          <a:p>
            <a:pPr lvl="1"/>
            <a:r>
              <a:rPr lang="nl-BE" sz="2000" dirty="0"/>
              <a:t>…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10458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52687-0DDA-4047-B5A3-6DA821F65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Grondwettelijke eigendomsbescherming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96AFE-ABBF-40FA-9393-5659567FB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r>
              <a:rPr lang="nl-BE" sz="2400" dirty="0"/>
              <a:t>Gelijkheidsbeginsel van de burgers voor de openbare lasten (GBOL)</a:t>
            </a:r>
          </a:p>
          <a:p>
            <a:pPr lvl="1"/>
            <a:r>
              <a:rPr lang="nl-BE" sz="2000" dirty="0"/>
              <a:t>Start in contentieux burenhinder</a:t>
            </a:r>
          </a:p>
          <a:p>
            <a:pPr lvl="1"/>
            <a:r>
              <a:rPr lang="nl-BE" sz="2000" dirty="0"/>
              <a:t>Langzaam uitgebreid (</a:t>
            </a:r>
            <a:r>
              <a:rPr lang="nl-BE" sz="2000" dirty="0" err="1"/>
              <a:t>Cass</a:t>
            </a:r>
            <a:r>
              <a:rPr lang="nl-BE" sz="2000" dirty="0"/>
              <a:t>. 24 juni 2010)</a:t>
            </a:r>
          </a:p>
          <a:p>
            <a:pPr lvl="1"/>
            <a:endParaRPr lang="nl-BE" sz="2000" dirty="0"/>
          </a:p>
          <a:p>
            <a:r>
              <a:rPr lang="nl-BE" sz="2400" dirty="0"/>
              <a:t>Beginsel met grondwettelijke waarde: </a:t>
            </a:r>
            <a:r>
              <a:rPr lang="nl-BE" sz="2400" dirty="0" err="1"/>
              <a:t>GwH</a:t>
            </a:r>
            <a:r>
              <a:rPr lang="nl-BE" sz="2400" dirty="0"/>
              <a:t> 19 april 2012 (nr. 55/2012)</a:t>
            </a:r>
          </a:p>
          <a:p>
            <a:endParaRPr lang="nl-BE" sz="2400" dirty="0"/>
          </a:p>
          <a:p>
            <a:r>
              <a:rPr lang="nl-BE" sz="2400" dirty="0"/>
              <a:t>Principearrest: </a:t>
            </a:r>
            <a:r>
              <a:rPr lang="nl-BE" sz="2400" dirty="0" err="1"/>
              <a:t>GwH</a:t>
            </a:r>
            <a:r>
              <a:rPr lang="nl-BE" sz="2400" dirty="0"/>
              <a:t> 1 oktober 2015, nr. 132/2015</a:t>
            </a:r>
          </a:p>
          <a:p>
            <a:pPr lvl="1"/>
            <a:r>
              <a:rPr lang="nl-BE" sz="2000" dirty="0"/>
              <a:t>Beroep tot vernietiging</a:t>
            </a:r>
          </a:p>
          <a:p>
            <a:pPr lvl="1"/>
            <a:r>
              <a:rPr lang="nl-BE" sz="2000" dirty="0"/>
              <a:t>Veelheid aan mogelijkheden</a:t>
            </a:r>
          </a:p>
          <a:p>
            <a:pPr lvl="1"/>
            <a:r>
              <a:rPr lang="nl-BE" sz="2000" dirty="0"/>
              <a:t>Ventielfunctie</a:t>
            </a:r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95198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1431</TotalTime>
  <Words>741</Words>
  <Application>Microsoft Office PowerPoint</Application>
  <PresentationFormat>On-screen Show (4:3)</PresentationFormat>
  <Paragraphs>173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ＭＳ Ｐゴシック</vt:lpstr>
      <vt:lpstr>Arial</vt:lpstr>
      <vt:lpstr>Calibri</vt:lpstr>
      <vt:lpstr>Verdana</vt:lpstr>
      <vt:lpstr>Wingdings</vt:lpstr>
      <vt:lpstr>Office Theme</vt:lpstr>
      <vt:lpstr>Compenserende vergoedingen binnen het instrumentendecreet</vt:lpstr>
      <vt:lpstr>Agenda</vt:lpstr>
      <vt:lpstr>Inleiding</vt:lpstr>
      <vt:lpstr>Inleiding</vt:lpstr>
      <vt:lpstr>Inleiding</vt:lpstr>
      <vt:lpstr>Grondwettelijke eigendomsbescherming</vt:lpstr>
      <vt:lpstr>Grondwettelijke eigendomsbescherming</vt:lpstr>
      <vt:lpstr>Grondwettelijke eigendomsbescherming</vt:lpstr>
      <vt:lpstr>Grondwettelijke eigendomsbescherming</vt:lpstr>
      <vt:lpstr>Grondwettelijke eigendomsbescherming</vt:lpstr>
      <vt:lpstr>Grondwettelijke eigendomsbescherming</vt:lpstr>
      <vt:lpstr>Grondwettelijke eigendomsbescherming</vt:lpstr>
      <vt:lpstr>Het ontwerp van instrumentendecreet</vt:lpstr>
      <vt:lpstr>Het ontwerp van instrumentendecreet</vt:lpstr>
      <vt:lpstr>Het ontwerp van instrumentendecreet</vt:lpstr>
      <vt:lpstr>Het ontwerp van instrumentendecreet</vt:lpstr>
      <vt:lpstr>Het ontwerp van instrumentendecreet</vt:lpstr>
      <vt:lpstr>Het ontwerp van instrumentendecreet</vt:lpstr>
      <vt:lpstr>Het ontwerp van instrumentendecreet</vt:lpstr>
      <vt:lpstr>Het voorstel rond woonreservegebieden</vt:lpstr>
      <vt:lpstr>Het voorstel rond woonreservegebieden</vt:lpstr>
      <vt:lpstr>Het voorstel rond woonreservegebieden</vt:lpstr>
      <vt:lpstr>Conclusie</vt:lpstr>
      <vt:lpstr>Conclusie</vt:lpstr>
      <vt:lpstr>Bedankt!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lambr</dc:creator>
  <cp:lastModifiedBy>VOORTER Jonas</cp:lastModifiedBy>
  <cp:revision>99</cp:revision>
  <cp:lastPrinted>2016-12-19T08:56:06Z</cp:lastPrinted>
  <dcterms:created xsi:type="dcterms:W3CDTF">2009-12-01T15:52:26Z</dcterms:created>
  <dcterms:modified xsi:type="dcterms:W3CDTF">2021-12-10T08:22:37Z</dcterms:modified>
</cp:coreProperties>
</file>