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71" r:id="rId4"/>
    <p:sldId id="260" r:id="rId5"/>
    <p:sldId id="261" r:id="rId6"/>
    <p:sldId id="267" r:id="rId7"/>
    <p:sldId id="263" r:id="rId8"/>
    <p:sldId id="274" r:id="rId9"/>
    <p:sldId id="273" r:id="rId10"/>
    <p:sldId id="266" r:id="rId11"/>
    <p:sldId id="276" r:id="rId12"/>
    <p:sldId id="262" r:id="rId13"/>
    <p:sldId id="264" r:id="rId14"/>
    <p:sldId id="270" r:id="rId15"/>
    <p:sldId id="259" r:id="rId1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071"/>
    <a:srgbClr val="1CA9E1"/>
    <a:srgbClr val="1C2342"/>
    <a:srgbClr val="007FB4"/>
    <a:srgbClr val="0C95D3"/>
    <a:srgbClr val="189CD8"/>
    <a:srgbClr val="006E9A"/>
    <a:srgbClr val="015A80"/>
    <a:srgbClr val="0A76A6"/>
    <a:srgbClr val="0563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0" autoAdjust="0"/>
    <p:restoredTop sz="76959" autoAdjust="0"/>
  </p:normalViewPr>
  <p:slideViewPr>
    <p:cSldViewPr snapToGrid="0">
      <p:cViewPr varScale="1">
        <p:scale>
          <a:sx n="88" d="100"/>
          <a:sy n="88" d="100"/>
        </p:scale>
        <p:origin x="133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137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468" y="-3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C6633-EF3E-4DCD-8387-79BEC60D8BB6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EA6C6-E4E0-41B0-96E5-2D584539A8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6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E59B6-B971-43E9-B118-50D814E0B865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9D83C-A064-4918-87B0-B3A868A3DF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9209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900" dirty="0" err="1"/>
              <a:t>Current</a:t>
            </a:r>
            <a:r>
              <a:rPr lang="nl-BE" sz="900" dirty="0"/>
              <a:t> research shows </a:t>
            </a:r>
            <a:r>
              <a:rPr lang="nl-BE" sz="900" dirty="0" err="1"/>
              <a:t>that</a:t>
            </a:r>
            <a:r>
              <a:rPr lang="nl-BE" sz="900" dirty="0"/>
              <a:t> </a:t>
            </a:r>
            <a:r>
              <a:rPr lang="nl-BE" sz="900" dirty="0" err="1"/>
              <a:t>entrepreneurial</a:t>
            </a:r>
            <a:r>
              <a:rPr lang="nl-BE" sz="900" dirty="0"/>
              <a:t> orientation (</a:t>
            </a:r>
            <a:r>
              <a:rPr lang="nl-BE" sz="900" dirty="0" err="1"/>
              <a:t>abbreviated</a:t>
            </a:r>
            <a:r>
              <a:rPr lang="nl-BE" sz="900" dirty="0"/>
              <a:t> as EO) leads </a:t>
            </a:r>
            <a:r>
              <a:rPr lang="nl-BE" sz="900" dirty="0" err="1"/>
              <a:t>to</a:t>
            </a:r>
            <a:r>
              <a:rPr lang="nl-BE" sz="900" dirty="0"/>
              <a:t> </a:t>
            </a:r>
            <a:r>
              <a:rPr lang="nl-BE" sz="900" dirty="0" err="1"/>
              <a:t>firm</a:t>
            </a:r>
            <a:r>
              <a:rPr lang="nl-BE" sz="900" dirty="0"/>
              <a:t> performance.</a:t>
            </a:r>
          </a:p>
          <a:p>
            <a:r>
              <a:rPr lang="nl-BE" sz="900" dirty="0"/>
              <a:t>EO </a:t>
            </a:r>
            <a:r>
              <a:rPr lang="nl-BE" sz="900" dirty="0" err="1"/>
              <a:t>refers</a:t>
            </a:r>
            <a:r>
              <a:rPr lang="nl-BE" sz="900" dirty="0"/>
              <a:t> </a:t>
            </a:r>
            <a:r>
              <a:rPr lang="nl-BE" sz="900" dirty="0" err="1"/>
              <a:t>to</a:t>
            </a:r>
            <a:r>
              <a:rPr lang="nl-BE" sz="900" dirty="0"/>
              <a:t> </a:t>
            </a:r>
            <a:r>
              <a:rPr lang="nl-BE" sz="900" dirty="0" err="1"/>
              <a:t>the</a:t>
            </a:r>
            <a:r>
              <a:rPr lang="nl-BE" sz="900" dirty="0"/>
              <a:t> </a:t>
            </a:r>
            <a:r>
              <a:rPr lang="nl-BE" sz="900" dirty="0" err="1"/>
              <a:t>practices</a:t>
            </a:r>
            <a:r>
              <a:rPr lang="nl-BE" sz="900" dirty="0"/>
              <a:t> </a:t>
            </a:r>
            <a:r>
              <a:rPr lang="nl-BE" sz="900" dirty="0" err="1"/>
              <a:t>businesses</a:t>
            </a:r>
            <a:r>
              <a:rPr lang="nl-BE" sz="900" dirty="0"/>
              <a:t> </a:t>
            </a:r>
            <a:r>
              <a:rPr lang="nl-BE" sz="900" dirty="0" err="1"/>
              <a:t>use</a:t>
            </a:r>
            <a:r>
              <a:rPr lang="nl-BE" sz="900" dirty="0"/>
              <a:t> in </a:t>
            </a:r>
            <a:r>
              <a:rPr lang="nl-BE" sz="900" dirty="0" err="1"/>
              <a:t>the</a:t>
            </a:r>
            <a:r>
              <a:rPr lang="nl-BE" sz="900" dirty="0"/>
              <a:t> </a:t>
            </a:r>
            <a:r>
              <a:rPr lang="nl-BE" sz="900" dirty="0" err="1"/>
              <a:t>strategy</a:t>
            </a:r>
            <a:r>
              <a:rPr lang="nl-BE" sz="900" dirty="0"/>
              <a:t> making </a:t>
            </a:r>
            <a:r>
              <a:rPr lang="nl-BE" sz="900" dirty="0" err="1"/>
              <a:t>process</a:t>
            </a:r>
            <a:r>
              <a:rPr lang="nl-BE" sz="900" dirty="0"/>
              <a:t> </a:t>
            </a:r>
            <a:r>
              <a:rPr lang="nl-BE" sz="900" dirty="0" err="1"/>
              <a:t>and</a:t>
            </a:r>
            <a:r>
              <a:rPr lang="nl-BE" sz="900" dirty="0"/>
              <a:t> </a:t>
            </a:r>
            <a:r>
              <a:rPr lang="nl-BE" sz="900" dirty="0" err="1"/>
              <a:t>the</a:t>
            </a:r>
            <a:r>
              <a:rPr lang="nl-BE" sz="900" dirty="0"/>
              <a:t> </a:t>
            </a:r>
            <a:r>
              <a:rPr lang="nl-BE" sz="900" dirty="0" err="1"/>
              <a:t>identification</a:t>
            </a:r>
            <a:r>
              <a:rPr lang="nl-BE" sz="900" dirty="0"/>
              <a:t> </a:t>
            </a:r>
            <a:r>
              <a:rPr lang="nl-BE" sz="900" dirty="0" err="1"/>
              <a:t>and</a:t>
            </a:r>
            <a:r>
              <a:rPr lang="nl-BE" sz="900" dirty="0"/>
              <a:t> </a:t>
            </a:r>
            <a:r>
              <a:rPr lang="nl-BE" sz="900" dirty="0" err="1"/>
              <a:t>launch</a:t>
            </a:r>
            <a:r>
              <a:rPr lang="nl-BE" sz="900" dirty="0"/>
              <a:t> of new ventures; </a:t>
            </a:r>
            <a:r>
              <a:rPr lang="nl-BE" sz="900" dirty="0" err="1"/>
              <a:t>it</a:t>
            </a:r>
            <a:r>
              <a:rPr lang="nl-BE" sz="900" dirty="0"/>
              <a:t> </a:t>
            </a:r>
            <a:r>
              <a:rPr lang="nl-BE" sz="900" dirty="0" err="1"/>
              <a:t>represents</a:t>
            </a:r>
            <a:r>
              <a:rPr lang="nl-BE" sz="900" dirty="0"/>
              <a:t> a </a:t>
            </a:r>
            <a:r>
              <a:rPr lang="nl-BE" sz="900" dirty="0" err="1"/>
              <a:t>mindset</a:t>
            </a:r>
            <a:r>
              <a:rPr lang="nl-BE" sz="900" dirty="0"/>
              <a:t> </a:t>
            </a:r>
            <a:r>
              <a:rPr lang="nl-BE" sz="900" dirty="0" err="1"/>
              <a:t>and</a:t>
            </a:r>
            <a:r>
              <a:rPr lang="nl-BE" sz="900" dirty="0"/>
              <a:t> outlook on </a:t>
            </a:r>
            <a:r>
              <a:rPr lang="nl-BE" sz="900" dirty="0" err="1"/>
              <a:t>entrepreneurship</a:t>
            </a:r>
            <a:r>
              <a:rPr lang="nl-BE" sz="900" dirty="0"/>
              <a:t> </a:t>
            </a:r>
            <a:r>
              <a:rPr lang="nl-BE" sz="900" dirty="0" err="1"/>
              <a:t>that</a:t>
            </a:r>
            <a:r>
              <a:rPr lang="nl-BE" sz="900" dirty="0"/>
              <a:t> is </a:t>
            </a:r>
            <a:r>
              <a:rPr lang="nl-BE" sz="900" dirty="0" err="1"/>
              <a:t>reflected</a:t>
            </a:r>
            <a:r>
              <a:rPr lang="nl-BE" sz="900" dirty="0"/>
              <a:t> in </a:t>
            </a:r>
            <a:r>
              <a:rPr lang="nl-BE" sz="900" dirty="0" err="1"/>
              <a:t>the</a:t>
            </a:r>
            <a:r>
              <a:rPr lang="nl-BE" sz="900" dirty="0"/>
              <a:t> culture </a:t>
            </a:r>
            <a:r>
              <a:rPr lang="nl-BE" sz="900" dirty="0" err="1"/>
              <a:t>and</a:t>
            </a:r>
            <a:r>
              <a:rPr lang="nl-BE" sz="900" dirty="0"/>
              <a:t> </a:t>
            </a:r>
            <a:r>
              <a:rPr lang="nl-BE" sz="900" dirty="0" err="1"/>
              <a:t>processes</a:t>
            </a:r>
            <a:r>
              <a:rPr lang="nl-BE" sz="900" dirty="0"/>
              <a:t> of </a:t>
            </a:r>
            <a:r>
              <a:rPr lang="nl-BE" sz="900" dirty="0" err="1"/>
              <a:t>the</a:t>
            </a:r>
            <a:r>
              <a:rPr lang="nl-BE" sz="900" dirty="0"/>
              <a:t> business (</a:t>
            </a:r>
            <a:r>
              <a:rPr lang="nl-BE" sz="900" dirty="0" err="1"/>
              <a:t>Covin</a:t>
            </a:r>
            <a:r>
              <a:rPr lang="nl-BE" sz="900" dirty="0"/>
              <a:t> &amp; </a:t>
            </a:r>
            <a:r>
              <a:rPr lang="nl-BE" sz="900" dirty="0" err="1"/>
              <a:t>Slevin</a:t>
            </a:r>
            <a:r>
              <a:rPr lang="nl-BE" sz="900" dirty="0"/>
              <a:t>, 1991).</a:t>
            </a:r>
          </a:p>
          <a:p>
            <a:r>
              <a:rPr lang="nl-BE" sz="900" dirty="0"/>
              <a:t>The </a:t>
            </a:r>
            <a:r>
              <a:rPr lang="nl-BE" sz="900" dirty="0" err="1"/>
              <a:t>strength</a:t>
            </a:r>
            <a:r>
              <a:rPr lang="nl-BE" sz="900" dirty="0"/>
              <a:t> </a:t>
            </a:r>
            <a:r>
              <a:rPr lang="nl-BE" sz="900" dirty="0" err="1"/>
              <a:t>and</a:t>
            </a:r>
            <a:r>
              <a:rPr lang="nl-BE" sz="900" dirty="0"/>
              <a:t> </a:t>
            </a:r>
            <a:r>
              <a:rPr lang="nl-BE" sz="900" dirty="0" err="1"/>
              <a:t>direction</a:t>
            </a:r>
            <a:r>
              <a:rPr lang="nl-BE" sz="900" dirty="0"/>
              <a:t> of </a:t>
            </a:r>
            <a:r>
              <a:rPr lang="nl-BE" sz="900" dirty="0" err="1"/>
              <a:t>the</a:t>
            </a:r>
            <a:r>
              <a:rPr lang="nl-BE" sz="900" dirty="0"/>
              <a:t> effect </a:t>
            </a:r>
            <a:r>
              <a:rPr lang="nl-BE" sz="900" dirty="0" err="1"/>
              <a:t>between</a:t>
            </a:r>
            <a:r>
              <a:rPr lang="nl-BE" sz="900" dirty="0"/>
              <a:t> EO </a:t>
            </a:r>
            <a:r>
              <a:rPr lang="nl-BE" sz="900" dirty="0" err="1"/>
              <a:t>and</a:t>
            </a:r>
            <a:r>
              <a:rPr lang="nl-BE" sz="900" dirty="0"/>
              <a:t> </a:t>
            </a:r>
            <a:r>
              <a:rPr lang="nl-BE" sz="900" dirty="0" err="1"/>
              <a:t>firm</a:t>
            </a:r>
            <a:r>
              <a:rPr lang="nl-BE" sz="900" dirty="0"/>
              <a:t> performance </a:t>
            </a:r>
            <a:r>
              <a:rPr lang="nl-BE" sz="900" dirty="0" err="1"/>
              <a:t>differs</a:t>
            </a:r>
            <a:r>
              <a:rPr lang="nl-BE" sz="900" dirty="0"/>
              <a:t> </a:t>
            </a:r>
            <a:r>
              <a:rPr lang="nl-BE" sz="900" dirty="0" err="1"/>
              <a:t>from</a:t>
            </a:r>
            <a:r>
              <a:rPr lang="nl-BE" sz="900" dirty="0"/>
              <a:t> research </a:t>
            </a:r>
            <a:r>
              <a:rPr lang="nl-BE" sz="900" dirty="0" err="1"/>
              <a:t>to</a:t>
            </a:r>
            <a:r>
              <a:rPr lang="nl-BE" sz="900" dirty="0"/>
              <a:t> research.</a:t>
            </a:r>
          </a:p>
          <a:p>
            <a:endParaRPr lang="nl-BE" sz="900" dirty="0"/>
          </a:p>
          <a:p>
            <a:r>
              <a:rPr lang="nl-BE" sz="900" dirty="0"/>
              <a:t>These </a:t>
            </a:r>
            <a:r>
              <a:rPr lang="nl-BE" sz="900" dirty="0" err="1"/>
              <a:t>differential</a:t>
            </a:r>
            <a:r>
              <a:rPr lang="nl-BE" sz="900" dirty="0"/>
              <a:t> </a:t>
            </a:r>
            <a:r>
              <a:rPr lang="nl-BE" sz="900" dirty="0" err="1"/>
              <a:t>outcomes</a:t>
            </a:r>
            <a:r>
              <a:rPr lang="nl-BE" sz="900" dirty="0"/>
              <a:t> hint at a gap </a:t>
            </a:r>
            <a:r>
              <a:rPr lang="nl-BE" sz="900" dirty="0" err="1"/>
              <a:t>between</a:t>
            </a:r>
            <a:r>
              <a:rPr lang="nl-BE" sz="900" dirty="0"/>
              <a:t> EO </a:t>
            </a:r>
            <a:r>
              <a:rPr lang="nl-BE" sz="900" dirty="0" err="1"/>
              <a:t>and</a:t>
            </a:r>
            <a:r>
              <a:rPr lang="nl-BE" sz="900" dirty="0"/>
              <a:t> performance.</a:t>
            </a:r>
          </a:p>
          <a:p>
            <a:r>
              <a:rPr lang="nl-BE" sz="900" dirty="0"/>
              <a:t>W</a:t>
            </a:r>
            <a:r>
              <a:rPr lang="en-GB" sz="900" dirty="0"/>
              <a:t>e believe that this is due to the fact that EO conceptualizes the entrepreneurial mindset. </a:t>
            </a:r>
          </a:p>
          <a:p>
            <a:r>
              <a:rPr lang="nl-BE" sz="900" dirty="0"/>
              <a:t>T</a:t>
            </a:r>
            <a:r>
              <a:rPr lang="en-GB" sz="900" dirty="0"/>
              <a:t>his entrepreneurial mindset still needs to be translated into actions and behaviour before it turns into firm performance.</a:t>
            </a:r>
          </a:p>
          <a:p>
            <a:endParaRPr lang="nl-BE" sz="9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900" dirty="0" err="1"/>
              <a:t>By</a:t>
            </a:r>
            <a:r>
              <a:rPr lang="nl-BE" sz="900" dirty="0"/>
              <a:t> </a:t>
            </a:r>
            <a:r>
              <a:rPr lang="nl-BE" sz="900" dirty="0" err="1"/>
              <a:t>focusing</a:t>
            </a:r>
            <a:r>
              <a:rPr lang="nl-BE" sz="900" dirty="0"/>
              <a:t> on </a:t>
            </a:r>
            <a:r>
              <a:rPr lang="nl-BE" sz="900" dirty="0" err="1"/>
              <a:t>the</a:t>
            </a:r>
            <a:r>
              <a:rPr lang="nl-BE" sz="900" dirty="0"/>
              <a:t> </a:t>
            </a:r>
            <a:r>
              <a:rPr lang="nl-BE" sz="900" dirty="0" err="1"/>
              <a:t>intention</a:t>
            </a:r>
            <a:r>
              <a:rPr lang="nl-BE" sz="900" dirty="0"/>
              <a:t>-action gap we </a:t>
            </a:r>
            <a:r>
              <a:rPr lang="nl-BE" sz="900" dirty="0" err="1"/>
              <a:t>aim</a:t>
            </a:r>
            <a:r>
              <a:rPr lang="nl-BE" sz="900" dirty="0"/>
              <a:t> </a:t>
            </a:r>
            <a:r>
              <a:rPr lang="nl-BE" sz="900" dirty="0" err="1"/>
              <a:t>to</a:t>
            </a:r>
            <a:r>
              <a:rPr lang="nl-BE" sz="900" dirty="0"/>
              <a:t> </a:t>
            </a:r>
            <a:r>
              <a:rPr lang="nl-BE" sz="900" dirty="0" err="1"/>
              <a:t>debunk</a:t>
            </a:r>
            <a:r>
              <a:rPr lang="nl-BE" sz="900" dirty="0"/>
              <a:t> </a:t>
            </a:r>
            <a:r>
              <a:rPr lang="nl-BE" sz="900" dirty="0" err="1"/>
              <a:t>assumptions</a:t>
            </a:r>
            <a:r>
              <a:rPr lang="nl-BE" sz="900" dirty="0"/>
              <a:t> </a:t>
            </a:r>
            <a:r>
              <a:rPr lang="nl-BE" sz="900" dirty="0" err="1"/>
              <a:t>that</a:t>
            </a:r>
            <a:r>
              <a:rPr lang="nl-BE" sz="900" dirty="0"/>
              <a:t> EO </a:t>
            </a:r>
            <a:r>
              <a:rPr lang="nl-BE" sz="900" dirty="0" err="1"/>
              <a:t>always</a:t>
            </a:r>
            <a:r>
              <a:rPr lang="nl-BE" sz="900" dirty="0"/>
              <a:t> </a:t>
            </a:r>
            <a:r>
              <a:rPr lang="nl-BE" sz="900" dirty="0" err="1"/>
              <a:t>turns</a:t>
            </a:r>
            <a:r>
              <a:rPr lang="nl-BE" sz="900" dirty="0"/>
              <a:t> </a:t>
            </a:r>
            <a:r>
              <a:rPr lang="nl-BE" sz="900" dirty="0" err="1"/>
              <a:t>into</a:t>
            </a:r>
            <a:r>
              <a:rPr lang="nl-BE" sz="900" dirty="0"/>
              <a:t> </a:t>
            </a:r>
            <a:r>
              <a:rPr lang="nl-BE" sz="900" dirty="0" err="1"/>
              <a:t>behaviour</a:t>
            </a:r>
            <a:r>
              <a:rPr lang="nl-BE" sz="900" dirty="0"/>
              <a:t>.</a:t>
            </a:r>
          </a:p>
          <a:p>
            <a:endParaRPr lang="en-GB" sz="900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9D83C-A064-4918-87B0-B3A868A3DFB1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2928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This</a:t>
            </a:r>
            <a:r>
              <a:rPr lang="nl-BE" dirty="0"/>
              <a:t> EO-SEB </a:t>
            </a:r>
            <a:r>
              <a:rPr lang="nl-BE" dirty="0" err="1"/>
              <a:t>relationship</a:t>
            </a:r>
            <a:r>
              <a:rPr lang="nl-BE" dirty="0"/>
              <a:t> has </a:t>
            </a:r>
            <a:r>
              <a:rPr lang="nl-BE" dirty="0" err="1"/>
              <a:t>not</a:t>
            </a:r>
            <a:r>
              <a:rPr lang="nl-BE" dirty="0"/>
              <a:t> been </a:t>
            </a:r>
            <a:r>
              <a:rPr lang="nl-BE" dirty="0" err="1"/>
              <a:t>explored</a:t>
            </a:r>
            <a:r>
              <a:rPr lang="nl-BE" dirty="0"/>
              <a:t> in a family </a:t>
            </a:r>
            <a:r>
              <a:rPr lang="nl-BE" dirty="0" err="1"/>
              <a:t>firm</a:t>
            </a:r>
            <a:r>
              <a:rPr lang="nl-BE" dirty="0"/>
              <a:t> context.</a:t>
            </a:r>
          </a:p>
          <a:p>
            <a:r>
              <a:rPr lang="nl-BE" dirty="0" err="1"/>
              <a:t>Which</a:t>
            </a:r>
            <a:r>
              <a:rPr lang="nl-BE" dirty="0"/>
              <a:t> is </a:t>
            </a:r>
            <a:r>
              <a:rPr lang="nl-BE" dirty="0" err="1"/>
              <a:t>quite</a:t>
            </a:r>
            <a:r>
              <a:rPr lang="nl-BE" dirty="0"/>
              <a:t> </a:t>
            </a:r>
            <a:r>
              <a:rPr lang="nl-BE" dirty="0" err="1"/>
              <a:t>interesting</a:t>
            </a:r>
            <a:r>
              <a:rPr lang="nl-BE" dirty="0"/>
              <a:t> </a:t>
            </a:r>
            <a:r>
              <a:rPr lang="nl-BE" dirty="0" err="1"/>
              <a:t>given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a family CEO </a:t>
            </a:r>
            <a:r>
              <a:rPr lang="nl-BE" dirty="0" err="1"/>
              <a:t>can</a:t>
            </a:r>
            <a:r>
              <a:rPr lang="nl-BE" dirty="0"/>
              <a:t> have a </a:t>
            </a:r>
            <a:r>
              <a:rPr lang="nl-BE" dirty="0" err="1"/>
              <a:t>tremendous</a:t>
            </a:r>
            <a:r>
              <a:rPr lang="nl-BE" dirty="0"/>
              <a:t> impact on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strategy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other</a:t>
            </a:r>
            <a:r>
              <a:rPr lang="nl-BE" dirty="0"/>
              <a:t> </a:t>
            </a:r>
            <a:r>
              <a:rPr lang="nl-BE" dirty="0" err="1"/>
              <a:t>firm</a:t>
            </a:r>
            <a:r>
              <a:rPr lang="nl-BE" dirty="0"/>
              <a:t>-level </a:t>
            </a:r>
            <a:r>
              <a:rPr lang="nl-BE" dirty="0" err="1"/>
              <a:t>decisions</a:t>
            </a:r>
            <a:r>
              <a:rPr lang="nl-BE" dirty="0"/>
              <a:t>.</a:t>
            </a:r>
          </a:p>
          <a:p>
            <a:endParaRPr lang="nl-BE" dirty="0"/>
          </a:p>
          <a:p>
            <a:r>
              <a:rPr lang="nl-BE" dirty="0"/>
              <a:t>On top of </a:t>
            </a:r>
            <a:r>
              <a:rPr lang="nl-BE" dirty="0" err="1"/>
              <a:t>that</a:t>
            </a:r>
            <a:r>
              <a:rPr lang="nl-BE" dirty="0"/>
              <a:t>, </a:t>
            </a:r>
            <a:r>
              <a:rPr lang="nl-BE" dirty="0" err="1"/>
              <a:t>one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main</a:t>
            </a:r>
            <a:r>
              <a:rPr lang="nl-BE" dirty="0"/>
              <a:t> </a:t>
            </a:r>
            <a:r>
              <a:rPr lang="nl-BE" dirty="0" err="1"/>
              <a:t>distinct</a:t>
            </a:r>
            <a:r>
              <a:rPr lang="nl-BE" dirty="0"/>
              <a:t> </a:t>
            </a:r>
            <a:r>
              <a:rPr lang="nl-BE" dirty="0" err="1"/>
              <a:t>attributes</a:t>
            </a:r>
            <a:r>
              <a:rPr lang="nl-BE" dirty="0"/>
              <a:t> of a family business is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generational</a:t>
            </a:r>
            <a:r>
              <a:rPr lang="nl-BE" dirty="0"/>
              <a:t> aspect. We </a:t>
            </a:r>
            <a:r>
              <a:rPr lang="nl-BE" dirty="0" err="1"/>
              <a:t>believe</a:t>
            </a:r>
            <a:r>
              <a:rPr lang="nl-BE" dirty="0"/>
              <a:t> </a:t>
            </a:r>
            <a:r>
              <a:rPr lang="nl-BE" dirty="0" err="1"/>
              <a:t>this</a:t>
            </a:r>
            <a:r>
              <a:rPr lang="nl-BE" dirty="0"/>
              <a:t> </a:t>
            </a:r>
            <a:r>
              <a:rPr lang="nl-BE" dirty="0" err="1"/>
              <a:t>generational</a:t>
            </a:r>
            <a:r>
              <a:rPr lang="nl-BE" dirty="0"/>
              <a:t> aspect </a:t>
            </a:r>
            <a:r>
              <a:rPr lang="nl-BE" dirty="0" err="1"/>
              <a:t>should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explored</a:t>
            </a:r>
            <a:r>
              <a:rPr lang="nl-BE" dirty="0"/>
              <a:t> in </a:t>
            </a:r>
            <a:r>
              <a:rPr lang="nl-BE" dirty="0" err="1"/>
              <a:t>this</a:t>
            </a:r>
            <a:r>
              <a:rPr lang="nl-BE" dirty="0"/>
              <a:t> “story” as a family CEO </a:t>
            </a:r>
            <a:r>
              <a:rPr lang="nl-BE" dirty="0" err="1"/>
              <a:t>might</a:t>
            </a:r>
            <a:r>
              <a:rPr lang="nl-BE" dirty="0"/>
              <a:t> have different goals or </a:t>
            </a:r>
            <a:r>
              <a:rPr lang="nl-BE" dirty="0" err="1"/>
              <a:t>objectives</a:t>
            </a:r>
            <a:r>
              <a:rPr lang="nl-BE" dirty="0"/>
              <a:t> </a:t>
            </a:r>
            <a:r>
              <a:rPr lang="nl-BE" dirty="0" err="1"/>
              <a:t>depending</a:t>
            </a:r>
            <a:r>
              <a:rPr lang="nl-BE" dirty="0"/>
              <a:t> on </a:t>
            </a:r>
            <a:r>
              <a:rPr lang="nl-BE" dirty="0" err="1"/>
              <a:t>their</a:t>
            </a:r>
            <a:r>
              <a:rPr lang="nl-BE" dirty="0"/>
              <a:t> </a:t>
            </a:r>
            <a:r>
              <a:rPr lang="nl-BE" dirty="0" err="1"/>
              <a:t>generational</a:t>
            </a:r>
            <a:r>
              <a:rPr lang="nl-BE" dirty="0"/>
              <a:t> stage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9D83C-A064-4918-87B0-B3A868A3DFB1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3735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Which</a:t>
            </a:r>
            <a:r>
              <a:rPr lang="nl-BE" dirty="0"/>
              <a:t> is </a:t>
            </a:r>
            <a:r>
              <a:rPr lang="nl-BE" dirty="0" err="1"/>
              <a:t>why</a:t>
            </a:r>
            <a:r>
              <a:rPr lang="nl-BE" dirty="0"/>
              <a:t> </a:t>
            </a:r>
            <a:r>
              <a:rPr lang="nl-BE" dirty="0" err="1"/>
              <a:t>this</a:t>
            </a:r>
            <a:r>
              <a:rPr lang="nl-BE" dirty="0"/>
              <a:t> is </a:t>
            </a:r>
            <a:r>
              <a:rPr lang="nl-BE" dirty="0" err="1"/>
              <a:t>our</a:t>
            </a:r>
            <a:r>
              <a:rPr lang="nl-BE" dirty="0"/>
              <a:t> research </a:t>
            </a:r>
            <a:r>
              <a:rPr lang="nl-BE" dirty="0" err="1"/>
              <a:t>objective</a:t>
            </a:r>
            <a:r>
              <a:rPr lang="nl-BE" dirty="0"/>
              <a:t>:</a:t>
            </a:r>
          </a:p>
          <a:p>
            <a:endParaRPr lang="nl-BE" dirty="0"/>
          </a:p>
          <a:p>
            <a:r>
              <a:rPr lang="nl-BE" dirty="0"/>
              <a:t>We </a:t>
            </a:r>
            <a:r>
              <a:rPr lang="nl-BE" dirty="0" err="1"/>
              <a:t>investigate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concept of Strategic Entrepreneurial </a:t>
            </a:r>
            <a:r>
              <a:rPr lang="nl-BE" dirty="0" err="1"/>
              <a:t>Behavior</a:t>
            </a:r>
            <a:r>
              <a:rPr lang="nl-BE" dirty="0"/>
              <a:t> (</a:t>
            </a:r>
            <a:r>
              <a:rPr lang="nl-BE" dirty="0" err="1"/>
              <a:t>abbreviated</a:t>
            </a:r>
            <a:r>
              <a:rPr lang="nl-BE" dirty="0"/>
              <a:t> as SEB) as a </a:t>
            </a:r>
            <a:r>
              <a:rPr lang="nl-BE" dirty="0" err="1"/>
              <a:t>variable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fill</a:t>
            </a:r>
            <a:r>
              <a:rPr lang="nl-BE" dirty="0"/>
              <a:t> </a:t>
            </a:r>
            <a:r>
              <a:rPr lang="nl-BE" dirty="0" err="1"/>
              <a:t>this</a:t>
            </a:r>
            <a:r>
              <a:rPr lang="nl-BE" dirty="0"/>
              <a:t> “gap” </a:t>
            </a:r>
            <a:r>
              <a:rPr lang="nl-BE" dirty="0" err="1"/>
              <a:t>between</a:t>
            </a:r>
            <a:r>
              <a:rPr lang="nl-BE" dirty="0"/>
              <a:t> EO </a:t>
            </a:r>
            <a:r>
              <a:rPr lang="nl-BE" dirty="0" err="1"/>
              <a:t>and</a:t>
            </a:r>
            <a:r>
              <a:rPr lang="nl-BE" dirty="0"/>
              <a:t> performance. SEB is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firm’s</a:t>
            </a:r>
            <a:r>
              <a:rPr lang="nl-BE" dirty="0"/>
              <a:t> </a:t>
            </a:r>
            <a:r>
              <a:rPr lang="nl-BE" dirty="0" err="1"/>
              <a:t>exploitation</a:t>
            </a:r>
            <a:r>
              <a:rPr lang="nl-BE" dirty="0"/>
              <a:t> of new product-market </a:t>
            </a:r>
            <a:r>
              <a:rPr lang="nl-BE" dirty="0" err="1"/>
              <a:t>opportunities</a:t>
            </a:r>
            <a:r>
              <a:rPr lang="nl-BE" dirty="0"/>
              <a:t> </a:t>
            </a:r>
            <a:r>
              <a:rPr lang="nl-BE" dirty="0" err="1"/>
              <a:t>trhough</a:t>
            </a:r>
            <a:r>
              <a:rPr lang="nl-BE" dirty="0"/>
              <a:t> </a:t>
            </a:r>
            <a:r>
              <a:rPr lang="nl-BE" dirty="0" err="1"/>
              <a:t>intended</a:t>
            </a:r>
            <a:r>
              <a:rPr lang="nl-BE" dirty="0"/>
              <a:t> </a:t>
            </a:r>
            <a:r>
              <a:rPr lang="nl-BE" dirty="0" err="1"/>
              <a:t>comercialization</a:t>
            </a:r>
            <a:r>
              <a:rPr lang="nl-BE" dirty="0"/>
              <a:t> of </a:t>
            </a:r>
            <a:r>
              <a:rPr lang="nl-BE" dirty="0" err="1"/>
              <a:t>its</a:t>
            </a:r>
            <a:r>
              <a:rPr lang="nl-BE" dirty="0"/>
              <a:t> product </a:t>
            </a:r>
            <a:r>
              <a:rPr lang="nl-BE" dirty="0" err="1"/>
              <a:t>innovations</a:t>
            </a:r>
            <a:r>
              <a:rPr lang="nl-BE" dirty="0"/>
              <a:t>. In </a:t>
            </a:r>
            <a:r>
              <a:rPr lang="nl-BE" dirty="0" err="1"/>
              <a:t>previous</a:t>
            </a:r>
            <a:r>
              <a:rPr lang="nl-BE" dirty="0"/>
              <a:t> research </a:t>
            </a:r>
            <a:r>
              <a:rPr lang="nl-BE" dirty="0" err="1"/>
              <a:t>by</a:t>
            </a:r>
            <a:r>
              <a:rPr lang="nl-BE" dirty="0"/>
              <a:t> Anderson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colleagues</a:t>
            </a:r>
            <a:r>
              <a:rPr lang="nl-BE" dirty="0"/>
              <a:t>, SEB has been </a:t>
            </a:r>
            <a:r>
              <a:rPr lang="nl-BE" dirty="0" err="1"/>
              <a:t>closely</a:t>
            </a:r>
            <a:r>
              <a:rPr lang="nl-BE" dirty="0"/>
              <a:t> </a:t>
            </a:r>
            <a:r>
              <a:rPr lang="nl-BE" dirty="0" err="1"/>
              <a:t>linked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firm</a:t>
            </a:r>
            <a:r>
              <a:rPr lang="nl-BE" dirty="0"/>
              <a:t> performance. </a:t>
            </a:r>
            <a:r>
              <a:rPr lang="nl-BE" dirty="0" err="1"/>
              <a:t>This</a:t>
            </a:r>
            <a:r>
              <a:rPr lang="nl-BE" dirty="0"/>
              <a:t> </a:t>
            </a:r>
            <a:r>
              <a:rPr lang="nl-BE" dirty="0" err="1"/>
              <a:t>gives</a:t>
            </a:r>
            <a:r>
              <a:rPr lang="nl-BE" dirty="0"/>
              <a:t> </a:t>
            </a:r>
            <a:r>
              <a:rPr lang="nl-BE" dirty="0" err="1"/>
              <a:t>us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opportunity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study</a:t>
            </a:r>
            <a:r>
              <a:rPr lang="nl-BE" dirty="0"/>
              <a:t> </a:t>
            </a:r>
            <a:r>
              <a:rPr lang="nl-BE" dirty="0" err="1"/>
              <a:t>whether</a:t>
            </a:r>
            <a:r>
              <a:rPr lang="nl-BE" dirty="0"/>
              <a:t> high levels of </a:t>
            </a:r>
            <a:r>
              <a:rPr lang="nl-BE" dirty="0" err="1"/>
              <a:t>entrepreneurial</a:t>
            </a:r>
            <a:r>
              <a:rPr lang="nl-BE" dirty="0"/>
              <a:t> orientation </a:t>
            </a:r>
            <a:r>
              <a:rPr lang="nl-BE" dirty="0" err="1"/>
              <a:t>result</a:t>
            </a:r>
            <a:r>
              <a:rPr lang="nl-BE" dirty="0"/>
              <a:t> in high level of </a:t>
            </a:r>
            <a:r>
              <a:rPr lang="nl-BE" dirty="0" err="1"/>
              <a:t>strategic</a:t>
            </a:r>
            <a:r>
              <a:rPr lang="nl-BE" dirty="0"/>
              <a:t> </a:t>
            </a:r>
            <a:r>
              <a:rPr lang="nl-BE" dirty="0" err="1"/>
              <a:t>entrepreneurial</a:t>
            </a:r>
            <a:r>
              <a:rPr lang="nl-BE" dirty="0"/>
              <a:t> </a:t>
            </a:r>
            <a:r>
              <a:rPr lang="nl-BE" dirty="0" err="1"/>
              <a:t>behavior</a:t>
            </a:r>
            <a:r>
              <a:rPr lang="nl-BE" dirty="0"/>
              <a:t>;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therfore</a:t>
            </a:r>
            <a:r>
              <a:rPr lang="nl-BE" dirty="0"/>
              <a:t> </a:t>
            </a:r>
            <a:r>
              <a:rPr lang="nl-BE" dirty="0" err="1"/>
              <a:t>whether</a:t>
            </a:r>
            <a:r>
              <a:rPr lang="nl-BE" dirty="0"/>
              <a:t> a </a:t>
            </a:r>
            <a:r>
              <a:rPr lang="nl-BE" dirty="0" err="1"/>
              <a:t>mindset</a:t>
            </a:r>
            <a:r>
              <a:rPr lang="nl-BE" dirty="0"/>
              <a:t>/</a:t>
            </a:r>
            <a:r>
              <a:rPr lang="nl-BE" dirty="0" err="1"/>
              <a:t>intention</a:t>
            </a:r>
            <a:r>
              <a:rPr lang="nl-BE" dirty="0"/>
              <a:t> </a:t>
            </a:r>
            <a:r>
              <a:rPr lang="nl-BE" dirty="0" err="1"/>
              <a:t>can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transferred</a:t>
            </a:r>
            <a:r>
              <a:rPr lang="nl-BE" dirty="0"/>
              <a:t> </a:t>
            </a:r>
            <a:r>
              <a:rPr lang="nl-BE" dirty="0" err="1"/>
              <a:t>into</a:t>
            </a:r>
            <a:r>
              <a:rPr lang="nl-BE" dirty="0"/>
              <a:t> </a:t>
            </a:r>
            <a:r>
              <a:rPr lang="nl-BE" dirty="0" err="1"/>
              <a:t>behaviour</a:t>
            </a:r>
            <a:r>
              <a:rPr lang="nl-BE" dirty="0"/>
              <a:t>/actions.</a:t>
            </a:r>
          </a:p>
          <a:p>
            <a:endParaRPr lang="nl-BE" dirty="0"/>
          </a:p>
          <a:p>
            <a:r>
              <a:rPr lang="nl-BE" dirty="0"/>
              <a:t>We </a:t>
            </a:r>
            <a:r>
              <a:rPr lang="nl-BE" dirty="0" err="1"/>
              <a:t>don’t</a:t>
            </a:r>
            <a:r>
              <a:rPr lang="nl-BE" dirty="0"/>
              <a:t> </a:t>
            </a:r>
            <a:r>
              <a:rPr lang="nl-BE" dirty="0" err="1"/>
              <a:t>just</a:t>
            </a:r>
            <a:r>
              <a:rPr lang="nl-BE" dirty="0"/>
              <a:t> want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know</a:t>
            </a:r>
            <a:r>
              <a:rPr lang="nl-BE" dirty="0"/>
              <a:t> </a:t>
            </a:r>
            <a:r>
              <a:rPr lang="nl-BE" dirty="0" err="1"/>
              <a:t>if</a:t>
            </a:r>
            <a:r>
              <a:rPr lang="nl-BE" dirty="0"/>
              <a:t> </a:t>
            </a:r>
            <a:r>
              <a:rPr lang="nl-BE" dirty="0" err="1"/>
              <a:t>this</a:t>
            </a:r>
            <a:r>
              <a:rPr lang="nl-BE" dirty="0"/>
              <a:t> effect </a:t>
            </a:r>
            <a:r>
              <a:rPr lang="nl-BE" dirty="0" err="1"/>
              <a:t>exists</a:t>
            </a:r>
            <a:r>
              <a:rPr lang="nl-BE" dirty="0"/>
              <a:t> but </a:t>
            </a:r>
            <a:r>
              <a:rPr lang="nl-BE" dirty="0" err="1"/>
              <a:t>also</a:t>
            </a:r>
            <a:r>
              <a:rPr lang="nl-BE" dirty="0"/>
              <a:t> </a:t>
            </a:r>
            <a:r>
              <a:rPr lang="nl-BE" dirty="0" err="1"/>
              <a:t>when</a:t>
            </a:r>
            <a:r>
              <a:rPr lang="nl-BE" dirty="0"/>
              <a:t> </a:t>
            </a:r>
            <a:r>
              <a:rPr lang="nl-BE" dirty="0" err="1"/>
              <a:t>this</a:t>
            </a:r>
            <a:r>
              <a:rPr lang="nl-BE" dirty="0"/>
              <a:t> effect </a:t>
            </a:r>
            <a:r>
              <a:rPr lang="nl-BE" dirty="0" err="1"/>
              <a:t>increases</a:t>
            </a:r>
            <a:r>
              <a:rPr lang="nl-BE" dirty="0"/>
              <a:t> or </a:t>
            </a:r>
            <a:r>
              <a:rPr lang="nl-BE" dirty="0" err="1"/>
              <a:t>decreases</a:t>
            </a:r>
            <a:r>
              <a:rPr lang="nl-BE" dirty="0"/>
              <a:t>. </a:t>
            </a:r>
          </a:p>
          <a:p>
            <a:endParaRPr lang="nl-BE" dirty="0"/>
          </a:p>
          <a:p>
            <a:r>
              <a:rPr lang="nl-BE" dirty="0"/>
              <a:t>As </a:t>
            </a:r>
            <a:r>
              <a:rPr lang="nl-BE" dirty="0" err="1"/>
              <a:t>this</a:t>
            </a:r>
            <a:r>
              <a:rPr lang="nl-BE" dirty="0"/>
              <a:t> research takes </a:t>
            </a:r>
            <a:r>
              <a:rPr lang="nl-BE" dirty="0" err="1"/>
              <a:t>place</a:t>
            </a:r>
            <a:r>
              <a:rPr lang="nl-BE" dirty="0"/>
              <a:t> in a family </a:t>
            </a:r>
            <a:r>
              <a:rPr lang="nl-BE" dirty="0" err="1"/>
              <a:t>firm</a:t>
            </a:r>
            <a:r>
              <a:rPr lang="nl-BE" dirty="0"/>
              <a:t> context, we take a closer look at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generational</a:t>
            </a:r>
            <a:r>
              <a:rPr lang="nl-BE" dirty="0"/>
              <a:t> stage of </a:t>
            </a:r>
            <a:r>
              <a:rPr lang="nl-BE" dirty="0" err="1"/>
              <a:t>the</a:t>
            </a:r>
            <a:r>
              <a:rPr lang="nl-BE" dirty="0"/>
              <a:t> family CEO. </a:t>
            </a:r>
            <a:r>
              <a:rPr lang="nl-BE" dirty="0" err="1"/>
              <a:t>This</a:t>
            </a:r>
            <a:r>
              <a:rPr lang="nl-BE" dirty="0"/>
              <a:t> </a:t>
            </a:r>
            <a:r>
              <a:rPr lang="nl-BE" dirty="0" err="1"/>
              <a:t>generational</a:t>
            </a:r>
            <a:r>
              <a:rPr lang="nl-BE" dirty="0"/>
              <a:t> aspect is </a:t>
            </a:r>
            <a:r>
              <a:rPr lang="nl-BE" dirty="0" err="1"/>
              <a:t>one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distinctive</a:t>
            </a:r>
            <a:r>
              <a:rPr lang="nl-BE" dirty="0"/>
              <a:t> </a:t>
            </a:r>
            <a:r>
              <a:rPr lang="nl-BE" dirty="0" err="1"/>
              <a:t>attributes</a:t>
            </a:r>
            <a:r>
              <a:rPr lang="nl-BE" dirty="0"/>
              <a:t> of a family </a:t>
            </a:r>
            <a:r>
              <a:rPr lang="nl-BE" dirty="0" err="1"/>
              <a:t>firm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can</a:t>
            </a:r>
            <a:r>
              <a:rPr lang="nl-BE" dirty="0"/>
              <a:t> </a:t>
            </a:r>
            <a:r>
              <a:rPr lang="nl-BE" dirty="0" err="1"/>
              <a:t>therefore</a:t>
            </a:r>
            <a:r>
              <a:rPr lang="nl-BE" dirty="0"/>
              <a:t> offer </a:t>
            </a:r>
            <a:r>
              <a:rPr lang="nl-BE" dirty="0" err="1"/>
              <a:t>interesting</a:t>
            </a:r>
            <a:r>
              <a:rPr lang="nl-BE" dirty="0"/>
              <a:t> </a:t>
            </a:r>
            <a:r>
              <a:rPr lang="nl-BE" dirty="0" err="1"/>
              <a:t>insights</a:t>
            </a:r>
            <a:r>
              <a:rPr lang="nl-BE" dirty="0"/>
              <a:t>.</a:t>
            </a:r>
          </a:p>
          <a:p>
            <a:endParaRPr lang="nl-BE" dirty="0"/>
          </a:p>
          <a:p>
            <a:r>
              <a:rPr lang="nl-BE" dirty="0" err="1"/>
              <a:t>Governance</a:t>
            </a:r>
            <a:r>
              <a:rPr lang="nl-BE" dirty="0"/>
              <a:t> </a:t>
            </a:r>
            <a:r>
              <a:rPr lang="nl-BE" dirty="0" err="1"/>
              <a:t>literature</a:t>
            </a:r>
            <a:r>
              <a:rPr lang="nl-BE" dirty="0"/>
              <a:t> shows </a:t>
            </a:r>
            <a:r>
              <a:rPr lang="nl-BE" dirty="0" err="1"/>
              <a:t>that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BOG </a:t>
            </a:r>
            <a:r>
              <a:rPr lang="nl-BE" dirty="0" err="1"/>
              <a:t>can</a:t>
            </a:r>
            <a:r>
              <a:rPr lang="nl-BE" dirty="0"/>
              <a:t> have </a:t>
            </a:r>
            <a:r>
              <a:rPr lang="nl-BE" dirty="0" err="1"/>
              <a:t>an</a:t>
            </a:r>
            <a:r>
              <a:rPr lang="nl-BE" dirty="0"/>
              <a:t> impact on </a:t>
            </a:r>
            <a:r>
              <a:rPr lang="nl-BE" dirty="0" err="1"/>
              <a:t>firm</a:t>
            </a:r>
            <a:r>
              <a:rPr lang="nl-BE" dirty="0"/>
              <a:t>-level </a:t>
            </a:r>
            <a:r>
              <a:rPr lang="nl-BE" dirty="0" err="1"/>
              <a:t>outcomes</a:t>
            </a:r>
            <a:r>
              <a:rPr lang="nl-BE" dirty="0"/>
              <a:t> as well, </a:t>
            </a:r>
            <a:r>
              <a:rPr lang="nl-BE" dirty="0" err="1"/>
              <a:t>which</a:t>
            </a:r>
            <a:r>
              <a:rPr lang="nl-BE" dirty="0"/>
              <a:t> is </a:t>
            </a:r>
            <a:r>
              <a:rPr lang="nl-BE" dirty="0" err="1"/>
              <a:t>why</a:t>
            </a:r>
            <a:r>
              <a:rPr lang="nl-BE" dirty="0"/>
              <a:t> we </a:t>
            </a:r>
            <a:r>
              <a:rPr lang="nl-BE" dirty="0" err="1"/>
              <a:t>included</a:t>
            </a:r>
            <a:r>
              <a:rPr lang="nl-BE" dirty="0"/>
              <a:t> </a:t>
            </a:r>
            <a:r>
              <a:rPr lang="nl-BE" dirty="0" err="1"/>
              <a:t>this</a:t>
            </a:r>
            <a:r>
              <a:rPr lang="nl-BE" dirty="0"/>
              <a:t> in </a:t>
            </a:r>
            <a:r>
              <a:rPr lang="nl-BE" dirty="0" err="1"/>
              <a:t>our</a:t>
            </a:r>
            <a:r>
              <a:rPr lang="nl-BE" dirty="0"/>
              <a:t> research model. We </a:t>
            </a:r>
            <a:r>
              <a:rPr lang="nl-BE" dirty="0" err="1"/>
              <a:t>would</a:t>
            </a:r>
            <a:r>
              <a:rPr lang="nl-BE" dirty="0"/>
              <a:t> like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know</a:t>
            </a:r>
            <a:r>
              <a:rPr lang="nl-BE" dirty="0"/>
              <a:t> </a:t>
            </a:r>
            <a:r>
              <a:rPr lang="nl-BE" dirty="0" err="1"/>
              <a:t>whether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moderating impact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generational</a:t>
            </a:r>
            <a:r>
              <a:rPr lang="nl-BE" dirty="0"/>
              <a:t> stage of </a:t>
            </a:r>
            <a:r>
              <a:rPr lang="nl-BE" dirty="0" err="1"/>
              <a:t>the</a:t>
            </a:r>
            <a:r>
              <a:rPr lang="nl-BE" dirty="0"/>
              <a:t> family CEO changes </a:t>
            </a:r>
            <a:r>
              <a:rPr lang="nl-BE" dirty="0" err="1"/>
              <a:t>if</a:t>
            </a:r>
            <a:r>
              <a:rPr lang="nl-BE" dirty="0"/>
              <a:t> </a:t>
            </a:r>
            <a:r>
              <a:rPr lang="nl-BE" dirty="0" err="1"/>
              <a:t>there</a:t>
            </a:r>
            <a:r>
              <a:rPr lang="nl-BE" dirty="0"/>
              <a:t> is at </a:t>
            </a:r>
            <a:r>
              <a:rPr lang="nl-BE" dirty="0" err="1"/>
              <a:t>least</a:t>
            </a:r>
            <a:r>
              <a:rPr lang="nl-BE" dirty="0"/>
              <a:t> </a:t>
            </a:r>
            <a:r>
              <a:rPr lang="nl-BE" dirty="0" err="1"/>
              <a:t>one</a:t>
            </a:r>
            <a:r>
              <a:rPr lang="nl-BE" dirty="0"/>
              <a:t> </a:t>
            </a:r>
            <a:r>
              <a:rPr lang="nl-BE" dirty="0" err="1"/>
              <a:t>external</a:t>
            </a:r>
            <a:r>
              <a:rPr lang="nl-BE" dirty="0"/>
              <a:t> member in </a:t>
            </a:r>
            <a:r>
              <a:rPr lang="nl-BE" dirty="0" err="1"/>
              <a:t>the</a:t>
            </a:r>
            <a:r>
              <a:rPr lang="nl-BE" dirty="0"/>
              <a:t> board of </a:t>
            </a:r>
            <a:r>
              <a:rPr lang="nl-BE" dirty="0" err="1"/>
              <a:t>governance</a:t>
            </a:r>
            <a:r>
              <a:rPr lang="nl-BE" dirty="0"/>
              <a:t>. </a:t>
            </a: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9D83C-A064-4918-87B0-B3A868A3DFB1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44964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>
                <a:highlight>
                  <a:srgbClr val="FFFF00"/>
                </a:highlight>
              </a:rPr>
              <a:t>*</a:t>
            </a:r>
            <a:r>
              <a:rPr lang="nl-BE" dirty="0"/>
              <a:t>Veel tekst </a:t>
            </a:r>
            <a:r>
              <a:rPr lang="nl-BE" dirty="0">
                <a:sym typeface="Wingdings" panose="05000000000000000000" pitchFamily="2" charset="2"/>
              </a:rPr>
              <a:t> misschien weglaten en gewoon vertellen bij slide conceptueel model</a:t>
            </a: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9D83C-A064-4918-87B0-B3A868A3DFB1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2930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rgbClr val="1CA9E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91617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672310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7" y="5636114"/>
            <a:ext cx="1478844" cy="530345"/>
          </a:xfrm>
          <a:prstGeom prst="rect">
            <a:avLst/>
          </a:prstGeom>
        </p:spPr>
      </p:pic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71" y="5672666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5087637"/>
            <a:ext cx="12192000" cy="1170121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156" y="5165034"/>
            <a:ext cx="4550278" cy="100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434" y="3973189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0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ue center">
    <p:bg>
      <p:bgPr>
        <a:solidFill>
          <a:srgbClr val="0350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1809753"/>
            <a:ext cx="12191998" cy="30194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74194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</p:spPr>
        <p:txBody>
          <a:bodyPr/>
          <a:lstStyle>
            <a:lvl1pPr algn="ctr">
              <a:defRPr b="1">
                <a:solidFill>
                  <a:srgbClr val="1CA9E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2" y="623087"/>
            <a:ext cx="12192000" cy="1192482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58" y="679328"/>
            <a:ext cx="4875298" cy="108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356" y="1831753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2889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</p:spPr>
        <p:txBody>
          <a:bodyPr/>
          <a:lstStyle>
            <a:lvl1pPr algn="ctr">
              <a:defRPr b="1">
                <a:solidFill>
                  <a:srgbClr val="1CA9E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2" y="1076379"/>
            <a:ext cx="12192000" cy="739190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94" y="1192448"/>
            <a:ext cx="2083334" cy="4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103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</p:spPr>
        <p:txBody>
          <a:bodyPr/>
          <a:lstStyle>
            <a:lvl1pPr algn="ctr">
              <a:defRPr b="1">
                <a:solidFill>
                  <a:srgbClr val="1CA9E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Rectangle 7"/>
          <p:cNvSpPr/>
          <p:nvPr userDrawn="1"/>
        </p:nvSpPr>
        <p:spPr>
          <a:xfrm>
            <a:off x="2" y="784578"/>
            <a:ext cx="12192000" cy="1170121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28" y="860613"/>
            <a:ext cx="4094658" cy="10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0871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26577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  <a:defRPr/>
            </a:lvl1pPr>
            <a:lvl2pPr marL="457200" indent="0" algn="l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43975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12192000" cy="1825625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4306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oute">
    <p:bg>
      <p:bgPr>
        <a:solidFill>
          <a:srgbClr val="1CA9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40773" y="2513803"/>
            <a:ext cx="12191998" cy="1613531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quote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14451" y="4351802"/>
            <a:ext cx="6136774" cy="601662"/>
          </a:xfrm>
        </p:spPr>
        <p:txBody>
          <a:bodyPr/>
          <a:lstStyle>
            <a:lvl1pPr marL="0" indent="0" algn="r">
              <a:buNone/>
              <a:defRPr i="1">
                <a:solidFill>
                  <a:schemeClr val="bg1">
                    <a:lumMod val="50000"/>
                  </a:schemeClr>
                </a:solidFill>
              </a:defRPr>
            </a:lvl1pPr>
            <a:lvl5pPr marL="1828800" indent="0" algn="l">
              <a:buNone/>
              <a:defRPr/>
            </a:lvl5pPr>
          </a:lstStyle>
          <a:p>
            <a:pPr lvl="0"/>
            <a:r>
              <a:rPr lang="nl-BE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470819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oute">
    <p:bg>
      <p:bgPr>
        <a:solidFill>
          <a:srgbClr val="0350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40773" y="2513803"/>
            <a:ext cx="12191998" cy="1613531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quote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14451" y="4351802"/>
            <a:ext cx="6136774" cy="601662"/>
          </a:xfrm>
        </p:spPr>
        <p:txBody>
          <a:bodyPr/>
          <a:lstStyle>
            <a:lvl1pPr marL="0" indent="0" algn="r">
              <a:buNone/>
              <a:defRPr i="1">
                <a:solidFill>
                  <a:schemeClr val="bg1">
                    <a:lumMod val="50000"/>
                  </a:schemeClr>
                </a:solidFill>
              </a:defRPr>
            </a:lvl1pPr>
            <a:lvl5pPr marL="1828800" indent="0" algn="l">
              <a:buNone/>
              <a:defRPr/>
            </a:lvl5pPr>
          </a:lstStyle>
          <a:p>
            <a:pPr lvl="0"/>
            <a:r>
              <a:rPr lang="nl-BE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10011580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362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rgbClr val="1CA9E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91617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672310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7" y="5636114"/>
            <a:ext cx="1478844" cy="530345"/>
          </a:xfrm>
          <a:prstGeom prst="rect">
            <a:avLst/>
          </a:prstGeom>
        </p:spPr>
      </p:pic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71" y="5672666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5087637"/>
            <a:ext cx="12192000" cy="1170121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26" y="5163672"/>
            <a:ext cx="4094658" cy="10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23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5452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9542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2674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747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ctr">
            <a:normAutofit/>
          </a:bodyPr>
          <a:lstStyle>
            <a:lvl1pPr marL="0" indent="0" algn="ctr">
              <a:lnSpc>
                <a:spcPct val="20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82318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4060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86089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-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5400000">
            <a:off x="-2693227" y="2981118"/>
            <a:ext cx="6858000" cy="900000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9"/>
            <a:ext cx="10515600" cy="1325563"/>
          </a:xfrm>
        </p:spPr>
        <p:txBody>
          <a:bodyPr/>
          <a:lstStyle>
            <a:lvl1pPr>
              <a:defRPr b="1">
                <a:solidFill>
                  <a:srgbClr val="035071"/>
                </a:solidFill>
              </a:defRPr>
            </a:lvl1pPr>
          </a:lstStyle>
          <a:p>
            <a:r>
              <a:rPr lang="en-US" dirty="0"/>
              <a:t>RCEF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821" y="1462365"/>
            <a:ext cx="10058400" cy="474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18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rgbClr val="1CA9E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1274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194329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7" y="5636114"/>
            <a:ext cx="1478844" cy="530345"/>
          </a:xfrm>
          <a:prstGeom prst="rect">
            <a:avLst/>
          </a:prstGeom>
        </p:spPr>
      </p:pic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71" y="5672666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5518568"/>
            <a:ext cx="12192000" cy="739190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94" y="5654389"/>
            <a:ext cx="2083334" cy="4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5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12192000" cy="1825625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74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bg>
      <p:bgPr>
        <a:solidFill>
          <a:srgbClr val="1CA9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748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left">
    <p:bg>
      <p:bgPr>
        <a:solidFill>
          <a:srgbClr val="1CA9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1809753"/>
            <a:ext cx="6997700" cy="30194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53384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center">
    <p:bg>
      <p:bgPr>
        <a:solidFill>
          <a:srgbClr val="1CA9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1809753"/>
            <a:ext cx="12191998" cy="30194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01949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rgbClr val="0350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346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ue left">
    <p:bg>
      <p:bgPr>
        <a:solidFill>
          <a:srgbClr val="0350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1809753"/>
            <a:ext cx="6997700" cy="30194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778747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3CFCA-DFAC-489F-ACDB-1E3961D303AF}" type="datetimeFigureOut">
              <a:rPr lang="nl-BE" smtClean="0"/>
              <a:t>10/09/2021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9CB76-100F-4C11-AF11-D2BD404870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87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1" r:id="rId2"/>
    <p:sldLayoutId id="2147483687" r:id="rId3"/>
    <p:sldLayoutId id="2147483682" r:id="rId4"/>
    <p:sldLayoutId id="2147483702" r:id="rId5"/>
    <p:sldLayoutId id="2147483668" r:id="rId6"/>
    <p:sldLayoutId id="2147483676" r:id="rId7"/>
    <p:sldLayoutId id="2147483699" r:id="rId8"/>
    <p:sldLayoutId id="2147483703" r:id="rId9"/>
    <p:sldLayoutId id="2147483704" r:id="rId10"/>
    <p:sldLayoutId id="2147483669" r:id="rId11"/>
    <p:sldLayoutId id="2147483688" r:id="rId12"/>
    <p:sldLayoutId id="2147483694" r:id="rId13"/>
    <p:sldLayoutId id="2147483706" r:id="rId14"/>
    <p:sldLayoutId id="2147483710" r:id="rId15"/>
    <p:sldLayoutId id="2147483707" r:id="rId16"/>
    <p:sldLayoutId id="2147483679" r:id="rId17"/>
    <p:sldLayoutId id="2147483701" r:id="rId18"/>
    <p:sldLayoutId id="2147483665" r:id="rId19"/>
    <p:sldLayoutId id="2147483705" r:id="rId20"/>
    <p:sldLayoutId id="2147483678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709" r:id="rId2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1071034" cy="2601338"/>
          </a:xfrm>
        </p:spPr>
        <p:txBody>
          <a:bodyPr>
            <a:noAutofit/>
          </a:bodyPr>
          <a:lstStyle/>
          <a:p>
            <a:r>
              <a:rPr lang="nl-BE" sz="3600" dirty="0"/>
              <a:t>The moderating effect of </a:t>
            </a:r>
            <a:r>
              <a:rPr lang="nl-BE" sz="3600" dirty="0" err="1"/>
              <a:t>the</a:t>
            </a:r>
            <a:r>
              <a:rPr lang="nl-BE" sz="3600" dirty="0"/>
              <a:t> </a:t>
            </a:r>
            <a:r>
              <a:rPr lang="nl-BE" sz="3600" dirty="0" err="1"/>
              <a:t>generational</a:t>
            </a:r>
            <a:r>
              <a:rPr lang="nl-BE" sz="3600" dirty="0"/>
              <a:t> stage of </a:t>
            </a:r>
            <a:r>
              <a:rPr lang="nl-BE" sz="3600" dirty="0" err="1"/>
              <a:t>the</a:t>
            </a:r>
            <a:r>
              <a:rPr lang="nl-BE" sz="3600" dirty="0"/>
              <a:t> family CEO on </a:t>
            </a:r>
            <a:r>
              <a:rPr lang="nl-BE" sz="3600" dirty="0" err="1"/>
              <a:t>the</a:t>
            </a:r>
            <a:r>
              <a:rPr lang="nl-BE" sz="3600" dirty="0"/>
              <a:t> </a:t>
            </a:r>
            <a:r>
              <a:rPr lang="nl-BE" sz="3600" dirty="0" err="1"/>
              <a:t>relationship</a:t>
            </a:r>
            <a:r>
              <a:rPr lang="nl-BE" sz="3600" dirty="0"/>
              <a:t> </a:t>
            </a:r>
            <a:r>
              <a:rPr lang="nl-BE" sz="3600" dirty="0" err="1"/>
              <a:t>between</a:t>
            </a:r>
            <a:r>
              <a:rPr lang="nl-BE" sz="3600" dirty="0"/>
              <a:t> </a:t>
            </a:r>
            <a:r>
              <a:rPr lang="nl-BE" sz="3600" dirty="0" err="1"/>
              <a:t>entrepreneurial</a:t>
            </a:r>
            <a:r>
              <a:rPr lang="nl-BE" sz="3600" dirty="0"/>
              <a:t> orientation </a:t>
            </a:r>
            <a:r>
              <a:rPr lang="nl-BE" sz="3600" dirty="0" err="1"/>
              <a:t>and</a:t>
            </a:r>
            <a:r>
              <a:rPr lang="nl-BE" sz="3600" dirty="0"/>
              <a:t> </a:t>
            </a:r>
            <a:r>
              <a:rPr lang="nl-BE" sz="3600" dirty="0" err="1"/>
              <a:t>strategic</a:t>
            </a:r>
            <a:r>
              <a:rPr lang="nl-BE" sz="3600" dirty="0"/>
              <a:t> </a:t>
            </a:r>
            <a:r>
              <a:rPr lang="nl-BE" sz="3600" dirty="0" err="1"/>
              <a:t>entrepreneurial</a:t>
            </a:r>
            <a:r>
              <a:rPr lang="nl-BE" sz="3600" dirty="0"/>
              <a:t> </a:t>
            </a:r>
            <a:r>
              <a:rPr lang="nl-BE" sz="3600" dirty="0" err="1"/>
              <a:t>behavior</a:t>
            </a:r>
            <a:endParaRPr lang="nl-B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387776"/>
            <a:ext cx="10439400" cy="916174"/>
          </a:xfrm>
        </p:spPr>
        <p:txBody>
          <a:bodyPr>
            <a:normAutofit/>
          </a:bodyPr>
          <a:lstStyle/>
          <a:p>
            <a:r>
              <a:rPr lang="nl-BE" sz="2000" dirty="0"/>
              <a:t>Rik </a:t>
            </a:r>
            <a:r>
              <a:rPr lang="nl-BE" sz="2000" dirty="0" err="1"/>
              <a:t>Vanhees</a:t>
            </a:r>
            <a:r>
              <a:rPr lang="nl-BE" sz="2000" dirty="0"/>
              <a:t> (</a:t>
            </a:r>
            <a:r>
              <a:rPr lang="nl-BE" sz="2000" dirty="0" err="1"/>
              <a:t>UHasselt</a:t>
            </a:r>
            <a:r>
              <a:rPr lang="nl-BE" sz="2000" dirty="0"/>
              <a:t>), Jelle Schepers (</a:t>
            </a:r>
            <a:r>
              <a:rPr lang="nl-BE" sz="2000" dirty="0" err="1"/>
              <a:t>UHasselt</a:t>
            </a:r>
            <a:r>
              <a:rPr lang="nl-BE" sz="2000" dirty="0"/>
              <a:t>), Pieter Vandekerkhof (</a:t>
            </a:r>
            <a:r>
              <a:rPr lang="nl-BE" sz="2000" dirty="0" err="1"/>
              <a:t>UHasselt</a:t>
            </a:r>
            <a:r>
              <a:rPr lang="nl-BE" sz="2000" dirty="0"/>
              <a:t>), Anneleen Michiels (</a:t>
            </a:r>
            <a:r>
              <a:rPr lang="nl-BE" sz="2000" dirty="0" err="1"/>
              <a:t>UHasselt</a:t>
            </a:r>
            <a:r>
              <a:rPr lang="nl-BE" sz="2000" dirty="0"/>
              <a:t>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08542" y="5471577"/>
            <a:ext cx="10439400" cy="264060"/>
          </a:xfrm>
        </p:spPr>
        <p:txBody>
          <a:bodyPr/>
          <a:lstStyle/>
          <a:p>
            <a:r>
              <a:rPr lang="nl-BE" dirty="0"/>
              <a:t>16th EIASM workshop on family </a:t>
            </a:r>
            <a:r>
              <a:rPr lang="nl-BE" dirty="0" err="1"/>
              <a:t>firm</a:t>
            </a:r>
            <a:r>
              <a:rPr lang="nl-BE" dirty="0"/>
              <a:t> management research</a:t>
            </a:r>
          </a:p>
        </p:txBody>
      </p:sp>
    </p:spTree>
    <p:extLst>
      <p:ext uri="{BB962C8B-B14F-4D97-AF65-F5344CB8AC3E}">
        <p14:creationId xmlns:p14="http://schemas.microsoft.com/office/powerpoint/2010/main" val="2788753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DE26E2-4325-4101-96CF-69D2C8ABB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Preliminary </a:t>
            </a:r>
            <a:r>
              <a:rPr lang="nl-BE" dirty="0" err="1"/>
              <a:t>results</a:t>
            </a:r>
            <a:endParaRPr lang="en-GB" dirty="0"/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D98EFCFA-AF95-47BC-8B5B-AAD736E2FA5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836613" y="2114550"/>
            <a:ext cx="10517187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345928D1-9311-4496-88DB-AA9178D7DBC5}"/>
              </a:ext>
            </a:extLst>
          </p:cNvPr>
          <p:cNvSpPr>
            <a:spLocks noEditPoints="1"/>
          </p:cNvSpPr>
          <p:nvPr/>
        </p:nvSpPr>
        <p:spPr bwMode="auto">
          <a:xfrm>
            <a:off x="1358900" y="2255838"/>
            <a:ext cx="9170987" cy="3533775"/>
          </a:xfrm>
          <a:custGeom>
            <a:avLst/>
            <a:gdLst>
              <a:gd name="T0" fmla="*/ 0 w 5777"/>
              <a:gd name="T1" fmla="*/ 2226 h 2226"/>
              <a:gd name="T2" fmla="*/ 5777 w 5777"/>
              <a:gd name="T3" fmla="*/ 2226 h 2226"/>
              <a:gd name="T4" fmla="*/ 0 w 5777"/>
              <a:gd name="T5" fmla="*/ 1908 h 2226"/>
              <a:gd name="T6" fmla="*/ 5777 w 5777"/>
              <a:gd name="T7" fmla="*/ 1908 h 2226"/>
              <a:gd name="T8" fmla="*/ 0 w 5777"/>
              <a:gd name="T9" fmla="*/ 1590 h 2226"/>
              <a:gd name="T10" fmla="*/ 5777 w 5777"/>
              <a:gd name="T11" fmla="*/ 1590 h 2226"/>
              <a:gd name="T12" fmla="*/ 0 w 5777"/>
              <a:gd name="T13" fmla="*/ 1272 h 2226"/>
              <a:gd name="T14" fmla="*/ 5777 w 5777"/>
              <a:gd name="T15" fmla="*/ 1272 h 2226"/>
              <a:gd name="T16" fmla="*/ 0 w 5777"/>
              <a:gd name="T17" fmla="*/ 954 h 2226"/>
              <a:gd name="T18" fmla="*/ 5777 w 5777"/>
              <a:gd name="T19" fmla="*/ 954 h 2226"/>
              <a:gd name="T20" fmla="*/ 0 w 5777"/>
              <a:gd name="T21" fmla="*/ 635 h 2226"/>
              <a:gd name="T22" fmla="*/ 5777 w 5777"/>
              <a:gd name="T23" fmla="*/ 635 h 2226"/>
              <a:gd name="T24" fmla="*/ 0 w 5777"/>
              <a:gd name="T25" fmla="*/ 317 h 2226"/>
              <a:gd name="T26" fmla="*/ 5777 w 5777"/>
              <a:gd name="T27" fmla="*/ 317 h 2226"/>
              <a:gd name="T28" fmla="*/ 0 w 5777"/>
              <a:gd name="T29" fmla="*/ 0 h 2226"/>
              <a:gd name="T30" fmla="*/ 5777 w 5777"/>
              <a:gd name="T31" fmla="*/ 0 h 2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777" h="2226">
                <a:moveTo>
                  <a:pt x="0" y="2226"/>
                </a:moveTo>
                <a:lnTo>
                  <a:pt x="5777" y="2226"/>
                </a:lnTo>
                <a:moveTo>
                  <a:pt x="0" y="1908"/>
                </a:moveTo>
                <a:lnTo>
                  <a:pt x="5777" y="1908"/>
                </a:lnTo>
                <a:moveTo>
                  <a:pt x="0" y="1590"/>
                </a:moveTo>
                <a:lnTo>
                  <a:pt x="5777" y="1590"/>
                </a:lnTo>
                <a:moveTo>
                  <a:pt x="0" y="1272"/>
                </a:moveTo>
                <a:lnTo>
                  <a:pt x="5777" y="1272"/>
                </a:lnTo>
                <a:moveTo>
                  <a:pt x="0" y="954"/>
                </a:moveTo>
                <a:lnTo>
                  <a:pt x="5777" y="954"/>
                </a:lnTo>
                <a:moveTo>
                  <a:pt x="0" y="635"/>
                </a:moveTo>
                <a:lnTo>
                  <a:pt x="5777" y="635"/>
                </a:lnTo>
                <a:moveTo>
                  <a:pt x="0" y="317"/>
                </a:moveTo>
                <a:lnTo>
                  <a:pt x="5777" y="317"/>
                </a:lnTo>
                <a:moveTo>
                  <a:pt x="0" y="0"/>
                </a:moveTo>
                <a:lnTo>
                  <a:pt x="5777" y="0"/>
                </a:lnTo>
              </a:path>
            </a:pathLst>
          </a:custGeom>
          <a:noFill/>
          <a:ln w="7938" cap="flat">
            <a:solidFill>
              <a:srgbClr val="D9D9D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6DF31844-1E5A-400C-B3D7-1C0366C163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8900" y="6294438"/>
            <a:ext cx="9170987" cy="0"/>
          </a:xfrm>
          <a:prstGeom prst="line">
            <a:avLst/>
          </a:prstGeom>
          <a:noFill/>
          <a:ln w="7938" cap="flat">
            <a:solidFill>
              <a:srgbClr val="D9D9D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F44A2A0E-2F74-4931-B2D1-6FF1CB9684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1250" y="3609975"/>
            <a:ext cx="4584700" cy="812800"/>
          </a:xfrm>
          <a:prstGeom prst="line">
            <a:avLst/>
          </a:prstGeom>
          <a:noFill/>
          <a:ln w="28575" cap="rnd">
            <a:solidFill>
              <a:srgbClr val="E63E2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023B5180-32CC-4E20-98D5-286780A35F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1250" y="4264025"/>
            <a:ext cx="4584700" cy="0"/>
          </a:xfrm>
          <a:prstGeom prst="line">
            <a:avLst/>
          </a:prstGeom>
          <a:noFill/>
          <a:ln w="28575" cap="rnd">
            <a:solidFill>
              <a:srgbClr val="00ACE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A03E9F9C-93F0-4727-BC1A-D36B08191F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1250" y="4497388"/>
            <a:ext cx="4584700" cy="0"/>
          </a:xfrm>
          <a:prstGeom prst="line">
            <a:avLst/>
          </a:prstGeom>
          <a:noFill/>
          <a:ln w="28575" cap="rnd">
            <a:solidFill>
              <a:srgbClr val="A5A5A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6FDA21A1-D462-4012-8218-9EDE9E369A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1250" y="2857500"/>
            <a:ext cx="4584700" cy="2289175"/>
          </a:xfrm>
          <a:prstGeom prst="line">
            <a:avLst/>
          </a:prstGeom>
          <a:noFill/>
          <a:ln w="28575" cap="rnd">
            <a:solidFill>
              <a:srgbClr val="BFD53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Line 11">
            <a:extLst>
              <a:ext uri="{FF2B5EF4-FFF2-40B4-BE49-F238E27FC236}">
                <a16:creationId xmlns:a16="http://schemas.microsoft.com/office/drawing/2014/main" id="{0A4E511D-A4B9-44D2-8C4E-AD27AE3D5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1250" y="4325938"/>
            <a:ext cx="4584700" cy="0"/>
          </a:xfrm>
          <a:prstGeom prst="line">
            <a:avLst/>
          </a:prstGeom>
          <a:noFill/>
          <a:ln w="28575" cap="rnd">
            <a:solidFill>
              <a:srgbClr val="F37E2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F23F0EC9-168A-4339-876E-624A475FFA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1250" y="3392488"/>
            <a:ext cx="4584700" cy="1022350"/>
          </a:xfrm>
          <a:prstGeom prst="line">
            <a:avLst/>
          </a:prstGeom>
          <a:noFill/>
          <a:ln w="28575" cap="rnd">
            <a:solidFill>
              <a:srgbClr val="9A359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327C7A9F-839C-4879-A91A-967419669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6219825"/>
            <a:ext cx="119062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57C445A9-504F-4227-8210-3FF30BED8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5713413"/>
            <a:ext cx="119062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F8C4017B-9DAA-4B3C-AE39-96EB383C3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5208588"/>
            <a:ext cx="119062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D74783FD-F5AD-4666-A50A-A774F6290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4703763"/>
            <a:ext cx="119062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B05A2DD9-3D77-42B4-8F00-B0BF15F8F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4198938"/>
            <a:ext cx="119062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05AE0258-E314-4413-A617-6C3BBFD33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3694113"/>
            <a:ext cx="119062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A8647585-8B14-4B55-A067-A2B866D0F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3189288"/>
            <a:ext cx="119062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0">
            <a:extLst>
              <a:ext uri="{FF2B5EF4-FFF2-40B4-BE49-F238E27FC236}">
                <a16:creationId xmlns:a16="http://schemas.microsoft.com/office/drawing/2014/main" id="{B4019645-2E85-4706-9E76-B795E52D0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2684463"/>
            <a:ext cx="119062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">
            <a:extLst>
              <a:ext uri="{FF2B5EF4-FFF2-40B4-BE49-F238E27FC236}">
                <a16:creationId xmlns:a16="http://schemas.microsoft.com/office/drawing/2014/main" id="{370E9C7B-2B12-4A80-8687-26953ECD9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2178050"/>
            <a:ext cx="119062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id="{E1D2C49D-1E42-4424-A605-78A92B0AD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25" y="6367463"/>
            <a:ext cx="4032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3,3791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3">
            <a:extLst>
              <a:ext uri="{FF2B5EF4-FFF2-40B4-BE49-F238E27FC236}">
                <a16:creationId xmlns:a16="http://schemas.microsoft.com/office/drawing/2014/main" id="{C99C0AD1-EA6B-4507-AF05-B5643C8F4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3" y="6367463"/>
            <a:ext cx="401637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5,0956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4">
            <a:extLst>
              <a:ext uri="{FF2B5EF4-FFF2-40B4-BE49-F238E27FC236}">
                <a16:creationId xmlns:a16="http://schemas.microsoft.com/office/drawing/2014/main" id="{510B7BAB-152C-4338-88F6-6515724B7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39" y="3961840"/>
            <a:ext cx="1412421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Strategic Entrepreneurial Behavior (SEB)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03E94A08-E6C5-43F9-ADDB-F532263DC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75" y="6551613"/>
            <a:ext cx="200977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Entrepreneurial Orientation (EO)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Line 26">
            <a:extLst>
              <a:ext uri="{FF2B5EF4-FFF2-40B4-BE49-F238E27FC236}">
                <a16:creationId xmlns:a16="http://schemas.microsoft.com/office/drawing/2014/main" id="{F0C9C7BC-74E4-4362-B647-E0518453F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10863" y="4246563"/>
            <a:ext cx="242887" cy="0"/>
          </a:xfrm>
          <a:prstGeom prst="line">
            <a:avLst/>
          </a:prstGeom>
          <a:noFill/>
          <a:ln w="28575" cap="rnd">
            <a:solidFill>
              <a:srgbClr val="E63E2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9735D08C-BC54-48AD-9F52-2F51EFFEF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0738" y="4170363"/>
            <a:ext cx="2825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1 - 0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Line 28">
            <a:extLst>
              <a:ext uri="{FF2B5EF4-FFF2-40B4-BE49-F238E27FC236}">
                <a16:creationId xmlns:a16="http://schemas.microsoft.com/office/drawing/2014/main" id="{212DBB91-E038-4D24-81FA-FC98B6574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10863" y="4446588"/>
            <a:ext cx="242887" cy="0"/>
          </a:xfrm>
          <a:prstGeom prst="line">
            <a:avLst/>
          </a:prstGeom>
          <a:noFill/>
          <a:ln w="28575" cap="rnd">
            <a:solidFill>
              <a:srgbClr val="00ACE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Rectangle 29">
            <a:extLst>
              <a:ext uri="{FF2B5EF4-FFF2-40B4-BE49-F238E27FC236}">
                <a16:creationId xmlns:a16="http://schemas.microsoft.com/office/drawing/2014/main" id="{B02394D2-CFD9-4FA7-81A8-9FD20E405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0738" y="4370388"/>
            <a:ext cx="2825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1 - 1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30">
            <a:extLst>
              <a:ext uri="{FF2B5EF4-FFF2-40B4-BE49-F238E27FC236}">
                <a16:creationId xmlns:a16="http://schemas.microsoft.com/office/drawing/2014/main" id="{4CE0B2D7-4353-490B-9FDC-DD0A4A792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10863" y="4646613"/>
            <a:ext cx="242887" cy="0"/>
          </a:xfrm>
          <a:prstGeom prst="line">
            <a:avLst/>
          </a:prstGeom>
          <a:noFill/>
          <a:ln w="28575" cap="rnd">
            <a:solidFill>
              <a:srgbClr val="A5A5A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Rectangle 31">
            <a:extLst>
              <a:ext uri="{FF2B5EF4-FFF2-40B4-BE49-F238E27FC236}">
                <a16:creationId xmlns:a16="http://schemas.microsoft.com/office/drawing/2014/main" id="{E4218887-16AE-484F-A84F-877A01C36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0738" y="4572000"/>
            <a:ext cx="28257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2 - 0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Line 32">
            <a:extLst>
              <a:ext uri="{FF2B5EF4-FFF2-40B4-BE49-F238E27FC236}">
                <a16:creationId xmlns:a16="http://schemas.microsoft.com/office/drawing/2014/main" id="{D94095E7-CE52-42B1-80DB-4BFA80542C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10863" y="4848225"/>
            <a:ext cx="242887" cy="0"/>
          </a:xfrm>
          <a:prstGeom prst="line">
            <a:avLst/>
          </a:prstGeom>
          <a:noFill/>
          <a:ln w="28575" cap="rnd">
            <a:solidFill>
              <a:srgbClr val="BFD53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33">
            <a:extLst>
              <a:ext uri="{FF2B5EF4-FFF2-40B4-BE49-F238E27FC236}">
                <a16:creationId xmlns:a16="http://schemas.microsoft.com/office/drawing/2014/main" id="{31B0F831-D684-49AE-BBBA-784B7129B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0738" y="4772025"/>
            <a:ext cx="2825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2 - 1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Line 34">
            <a:extLst>
              <a:ext uri="{FF2B5EF4-FFF2-40B4-BE49-F238E27FC236}">
                <a16:creationId xmlns:a16="http://schemas.microsoft.com/office/drawing/2014/main" id="{1109C920-0CF3-42CB-8996-17688B9CA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10863" y="5048250"/>
            <a:ext cx="242887" cy="0"/>
          </a:xfrm>
          <a:prstGeom prst="line">
            <a:avLst/>
          </a:prstGeom>
          <a:noFill/>
          <a:ln w="28575" cap="rnd">
            <a:solidFill>
              <a:srgbClr val="F37E2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Rectangle 35">
            <a:extLst>
              <a:ext uri="{FF2B5EF4-FFF2-40B4-BE49-F238E27FC236}">
                <a16:creationId xmlns:a16="http://schemas.microsoft.com/office/drawing/2014/main" id="{7E335D73-0AD0-4BEB-8D32-DD49C723D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0738" y="4972050"/>
            <a:ext cx="2825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3 - 0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Line 36">
            <a:extLst>
              <a:ext uri="{FF2B5EF4-FFF2-40B4-BE49-F238E27FC236}">
                <a16:creationId xmlns:a16="http://schemas.microsoft.com/office/drawing/2014/main" id="{8BABF7B6-AD3F-43B1-9BA1-0EB055A43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10863" y="5249863"/>
            <a:ext cx="242887" cy="0"/>
          </a:xfrm>
          <a:prstGeom prst="line">
            <a:avLst/>
          </a:prstGeom>
          <a:noFill/>
          <a:ln w="28575" cap="rnd">
            <a:solidFill>
              <a:srgbClr val="9A359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Rectangle 37">
            <a:extLst>
              <a:ext uri="{FF2B5EF4-FFF2-40B4-BE49-F238E27FC236}">
                <a16:creationId xmlns:a16="http://schemas.microsoft.com/office/drawing/2014/main" id="{02F9971C-868C-49F9-B08A-529881281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0738" y="5173663"/>
            <a:ext cx="2825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</a:rPr>
              <a:t>3 - 1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8">
            <a:extLst>
              <a:ext uri="{FF2B5EF4-FFF2-40B4-BE49-F238E27FC236}">
                <a16:creationId xmlns:a16="http://schemas.microsoft.com/office/drawing/2014/main" id="{07F9DCB6-329C-4BD1-88D2-A28DE45B7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4350" y="3714750"/>
            <a:ext cx="53657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3B3838"/>
                </a:solidFill>
                <a:effectLst/>
                <a:latin typeface="Century Gothic" panose="020B0502020202020204" pitchFamily="34" charset="0"/>
              </a:rPr>
              <a:t>Legend: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9">
            <a:extLst>
              <a:ext uri="{FF2B5EF4-FFF2-40B4-BE49-F238E27FC236}">
                <a16:creationId xmlns:a16="http://schemas.microsoft.com/office/drawing/2014/main" id="{60920534-97BE-4285-83F6-45F7D676C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4350" y="3846513"/>
            <a:ext cx="6604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1" u="none" strike="noStrike" cap="none" normalizeH="0" baseline="0">
                <a:ln>
                  <a:noFill/>
                </a:ln>
                <a:solidFill>
                  <a:srgbClr val="3B3838"/>
                </a:solidFill>
                <a:effectLst/>
                <a:latin typeface="Century Gothic" panose="020B0502020202020204" pitchFamily="34" charset="0"/>
              </a:rPr>
              <a:t>(Gen CEO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40">
            <a:extLst>
              <a:ext uri="{FF2B5EF4-FFF2-40B4-BE49-F238E27FC236}">
                <a16:creationId xmlns:a16="http://schemas.microsoft.com/office/drawing/2014/main" id="{A380C140-358A-40E4-A86F-A076B6450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4350" y="3984625"/>
            <a:ext cx="93662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1" u="none" strike="noStrike" cap="none" normalizeH="0" baseline="0">
                <a:ln>
                  <a:noFill/>
                </a:ln>
                <a:solidFill>
                  <a:srgbClr val="3B3838"/>
                </a:solidFill>
                <a:effectLst/>
                <a:latin typeface="Century Gothic" panose="020B050202020202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41">
            <a:extLst>
              <a:ext uri="{FF2B5EF4-FFF2-40B4-BE49-F238E27FC236}">
                <a16:creationId xmlns:a16="http://schemas.microsoft.com/office/drawing/2014/main" id="{33111998-A6F6-4034-B40F-A5761522E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4200" y="3984625"/>
            <a:ext cx="550862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1" u="none" strike="noStrike" cap="none" normalizeH="0" baseline="0">
                <a:ln>
                  <a:noFill/>
                </a:ln>
                <a:solidFill>
                  <a:srgbClr val="3B3838"/>
                </a:solidFill>
                <a:effectLst/>
                <a:latin typeface="Century Gothic" panose="020B0502020202020204" pitchFamily="34" charset="0"/>
              </a:rPr>
              <a:t>Ext BOG)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37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C025CA-CA03-469D-9FD0-52EDBCFDB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Preliminary </a:t>
            </a:r>
            <a:r>
              <a:rPr lang="nl-BE" dirty="0" err="1"/>
              <a:t>results</a:t>
            </a:r>
            <a:endParaRPr lang="en-GB" dirty="0"/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3D69BA1C-5CE3-4E34-8DB9-7C7F4E3CC825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846138" y="2462213"/>
            <a:ext cx="10499725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0FE827-A7FD-4538-A753-36007B225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2486025"/>
            <a:ext cx="2530475" cy="371475"/>
          </a:xfrm>
          <a:prstGeom prst="rect">
            <a:avLst/>
          </a:prstGeom>
          <a:solidFill>
            <a:srgbClr val="E63E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2348601-F6C8-4242-B4CA-79B36C674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963" y="2486025"/>
            <a:ext cx="4387850" cy="371475"/>
          </a:xfrm>
          <a:prstGeom prst="rect">
            <a:avLst/>
          </a:prstGeom>
          <a:solidFill>
            <a:srgbClr val="E63E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F3960F87-FBBB-4364-A9CE-32F95A4A2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2486025"/>
            <a:ext cx="3548063" cy="371475"/>
          </a:xfrm>
          <a:prstGeom prst="rect">
            <a:avLst/>
          </a:prstGeom>
          <a:solidFill>
            <a:srgbClr val="E63E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40296BDA-2D5B-484E-AA07-8FB9F2EB8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2857500"/>
            <a:ext cx="2530475" cy="369887"/>
          </a:xfrm>
          <a:prstGeom prst="rect">
            <a:avLst/>
          </a:prstGeom>
          <a:solidFill>
            <a:srgbClr val="F5CE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DCA90AF6-D02C-465E-9C46-EDB9F27AF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963" y="2857500"/>
            <a:ext cx="4387850" cy="369887"/>
          </a:xfrm>
          <a:prstGeom prst="rect">
            <a:avLst/>
          </a:prstGeom>
          <a:solidFill>
            <a:srgbClr val="F5CE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A9359C61-0157-4FE4-BBEB-3A58CD030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2857500"/>
            <a:ext cx="3548063" cy="369887"/>
          </a:xfrm>
          <a:prstGeom prst="rect">
            <a:avLst/>
          </a:prstGeom>
          <a:solidFill>
            <a:srgbClr val="F5CE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7DD5BD98-8BF0-4913-87DD-D2D065A72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3227388"/>
            <a:ext cx="2530475" cy="371475"/>
          </a:xfrm>
          <a:prstGeom prst="rect">
            <a:avLst/>
          </a:prstGeom>
          <a:solidFill>
            <a:srgbClr val="FA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0F30B39E-9342-4149-91D4-0E309B3F4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963" y="3227388"/>
            <a:ext cx="4387850" cy="371475"/>
          </a:xfrm>
          <a:prstGeom prst="rect">
            <a:avLst/>
          </a:prstGeom>
          <a:solidFill>
            <a:srgbClr val="FA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EB7AC380-9A20-43B9-9C75-E2CAD5E75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3227388"/>
            <a:ext cx="3548063" cy="371475"/>
          </a:xfrm>
          <a:prstGeom prst="rect">
            <a:avLst/>
          </a:prstGeom>
          <a:solidFill>
            <a:srgbClr val="FA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72AD4484-6E82-47C6-A8BF-64750616A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3598863"/>
            <a:ext cx="2530475" cy="371475"/>
          </a:xfrm>
          <a:prstGeom prst="rect">
            <a:avLst/>
          </a:prstGeom>
          <a:solidFill>
            <a:srgbClr val="F5CE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BA5B2B79-7095-46FA-9881-32B4C678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963" y="3598863"/>
            <a:ext cx="4387850" cy="371475"/>
          </a:xfrm>
          <a:prstGeom prst="rect">
            <a:avLst/>
          </a:prstGeom>
          <a:solidFill>
            <a:srgbClr val="F5CE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DF99EB3D-0207-46CA-A1C1-22B40375B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3598863"/>
            <a:ext cx="3548063" cy="371475"/>
          </a:xfrm>
          <a:prstGeom prst="rect">
            <a:avLst/>
          </a:prstGeom>
          <a:solidFill>
            <a:srgbClr val="F5CE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65D4FBF4-D314-4D0D-B962-46A11F1D1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3970338"/>
            <a:ext cx="2530475" cy="369887"/>
          </a:xfrm>
          <a:prstGeom prst="rect">
            <a:avLst/>
          </a:prstGeom>
          <a:solidFill>
            <a:srgbClr val="FA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0C05F336-B3A7-40E6-B3A3-B4B189433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963" y="3970338"/>
            <a:ext cx="4387850" cy="369887"/>
          </a:xfrm>
          <a:prstGeom prst="rect">
            <a:avLst/>
          </a:prstGeom>
          <a:solidFill>
            <a:srgbClr val="FA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6E242647-1061-46F0-9B3A-E4712D82A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3970338"/>
            <a:ext cx="3548063" cy="369887"/>
          </a:xfrm>
          <a:prstGeom prst="rect">
            <a:avLst/>
          </a:prstGeom>
          <a:solidFill>
            <a:srgbClr val="FA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Rectangle 20">
            <a:extLst>
              <a:ext uri="{FF2B5EF4-FFF2-40B4-BE49-F238E27FC236}">
                <a16:creationId xmlns:a16="http://schemas.microsoft.com/office/drawing/2014/main" id="{70A3C684-5F7F-494D-9A91-61CDE27CC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4340225"/>
            <a:ext cx="2530475" cy="371475"/>
          </a:xfrm>
          <a:prstGeom prst="rect">
            <a:avLst/>
          </a:prstGeom>
          <a:solidFill>
            <a:srgbClr val="F5CE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Rectangle 21">
            <a:extLst>
              <a:ext uri="{FF2B5EF4-FFF2-40B4-BE49-F238E27FC236}">
                <a16:creationId xmlns:a16="http://schemas.microsoft.com/office/drawing/2014/main" id="{7DA449D1-2B5B-4EF3-BE3B-D4CE5D933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963" y="4340225"/>
            <a:ext cx="4387850" cy="371475"/>
          </a:xfrm>
          <a:prstGeom prst="rect">
            <a:avLst/>
          </a:prstGeom>
          <a:solidFill>
            <a:srgbClr val="F5CE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id="{72E38793-2BF7-452C-A925-1892426C8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4340225"/>
            <a:ext cx="3548063" cy="371475"/>
          </a:xfrm>
          <a:prstGeom prst="rect">
            <a:avLst/>
          </a:prstGeom>
          <a:solidFill>
            <a:srgbClr val="F5CE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Rectangle 23">
            <a:extLst>
              <a:ext uri="{FF2B5EF4-FFF2-40B4-BE49-F238E27FC236}">
                <a16:creationId xmlns:a16="http://schemas.microsoft.com/office/drawing/2014/main" id="{ACB28363-6083-4667-97E8-8EFA0B71B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4711700"/>
            <a:ext cx="2530475" cy="371475"/>
          </a:xfrm>
          <a:prstGeom prst="rect">
            <a:avLst/>
          </a:prstGeom>
          <a:solidFill>
            <a:srgbClr val="FA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Rectangle 24">
            <a:extLst>
              <a:ext uri="{FF2B5EF4-FFF2-40B4-BE49-F238E27FC236}">
                <a16:creationId xmlns:a16="http://schemas.microsoft.com/office/drawing/2014/main" id="{0EE27C93-F3B2-450E-A078-197D89C36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963" y="4711700"/>
            <a:ext cx="4387850" cy="371475"/>
          </a:xfrm>
          <a:prstGeom prst="rect">
            <a:avLst/>
          </a:prstGeom>
          <a:solidFill>
            <a:srgbClr val="FA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CEF911DD-2A74-48FC-82CA-6E2372EFE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4711700"/>
            <a:ext cx="3548063" cy="371475"/>
          </a:xfrm>
          <a:prstGeom prst="rect">
            <a:avLst/>
          </a:prstGeom>
          <a:solidFill>
            <a:srgbClr val="FA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Rectangle 26">
            <a:extLst>
              <a:ext uri="{FF2B5EF4-FFF2-40B4-BE49-F238E27FC236}">
                <a16:creationId xmlns:a16="http://schemas.microsoft.com/office/drawing/2014/main" id="{93D43207-22AB-4BCC-B398-452D780D1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076" y="5083175"/>
            <a:ext cx="10464800" cy="369887"/>
          </a:xfrm>
          <a:prstGeom prst="rect">
            <a:avLst/>
          </a:prstGeom>
          <a:solidFill>
            <a:srgbClr val="F5CE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Line 27">
            <a:extLst>
              <a:ext uri="{FF2B5EF4-FFF2-40B4-BE49-F238E27FC236}">
                <a16:creationId xmlns:a16="http://schemas.microsoft.com/office/drawing/2014/main" id="{E4BAD700-F5D6-4F2D-955D-D1ECB95A2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2963" y="2479675"/>
            <a:ext cx="0" cy="26098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28">
            <a:extLst>
              <a:ext uri="{FF2B5EF4-FFF2-40B4-BE49-F238E27FC236}">
                <a16:creationId xmlns:a16="http://schemas.microsoft.com/office/drawing/2014/main" id="{19E9F51A-DED0-4742-A0D9-EBBCE55B2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0813" y="2479675"/>
            <a:ext cx="0" cy="26098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29">
            <a:extLst>
              <a:ext uri="{FF2B5EF4-FFF2-40B4-BE49-F238E27FC236}">
                <a16:creationId xmlns:a16="http://schemas.microsoft.com/office/drawing/2014/main" id="{8747F0CD-2870-435B-B7F1-38C1FEC45FF5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726" y="2857500"/>
            <a:ext cx="10479088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Line 30">
            <a:extLst>
              <a:ext uri="{FF2B5EF4-FFF2-40B4-BE49-F238E27FC236}">
                <a16:creationId xmlns:a16="http://schemas.microsoft.com/office/drawing/2014/main" id="{E0F02540-82D3-46DA-ADBC-20707410D3C4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726" y="3227388"/>
            <a:ext cx="1047908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Line 31">
            <a:extLst>
              <a:ext uri="{FF2B5EF4-FFF2-40B4-BE49-F238E27FC236}">
                <a16:creationId xmlns:a16="http://schemas.microsoft.com/office/drawing/2014/main" id="{E90097F5-5A3A-4F8B-BF00-408564851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726" y="3598863"/>
            <a:ext cx="1047908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Line 32">
            <a:extLst>
              <a:ext uri="{FF2B5EF4-FFF2-40B4-BE49-F238E27FC236}">
                <a16:creationId xmlns:a16="http://schemas.microsoft.com/office/drawing/2014/main" id="{1C0AC8D5-EB82-467C-AB3B-8E893841FCFB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726" y="3970338"/>
            <a:ext cx="1047908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Line 33">
            <a:extLst>
              <a:ext uri="{FF2B5EF4-FFF2-40B4-BE49-F238E27FC236}">
                <a16:creationId xmlns:a16="http://schemas.microsoft.com/office/drawing/2014/main" id="{6A6EA91E-DE88-44E4-ABEA-0606FFEE70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726" y="4340225"/>
            <a:ext cx="1047908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Line 34">
            <a:extLst>
              <a:ext uri="{FF2B5EF4-FFF2-40B4-BE49-F238E27FC236}">
                <a16:creationId xmlns:a16="http://schemas.microsoft.com/office/drawing/2014/main" id="{2FC6E428-81FA-4E40-B50F-7BAD62CBB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726" y="4711700"/>
            <a:ext cx="1047908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35">
            <a:extLst>
              <a:ext uri="{FF2B5EF4-FFF2-40B4-BE49-F238E27FC236}">
                <a16:creationId xmlns:a16="http://schemas.microsoft.com/office/drawing/2014/main" id="{BED5EFE6-CF5F-4545-975F-CD80D7EC1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726" y="5083175"/>
            <a:ext cx="1047908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Line 36">
            <a:extLst>
              <a:ext uri="{FF2B5EF4-FFF2-40B4-BE49-F238E27FC236}">
                <a16:creationId xmlns:a16="http://schemas.microsoft.com/office/drawing/2014/main" id="{D4DBF85D-C7AF-40DF-A4DC-22255423B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2488" y="2479675"/>
            <a:ext cx="0" cy="2979737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26437DC2-C81F-4273-A3A8-2EF7E152C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18876" y="2479675"/>
            <a:ext cx="0" cy="29813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A59FF310-6769-48A0-A4B6-2050D581E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726" y="2486025"/>
            <a:ext cx="1047908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Line 39">
            <a:extLst>
              <a:ext uri="{FF2B5EF4-FFF2-40B4-BE49-F238E27FC236}">
                <a16:creationId xmlns:a16="http://schemas.microsoft.com/office/drawing/2014/main" id="{82D59F36-E1DE-4095-9F6A-C92129A74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726" y="5453063"/>
            <a:ext cx="1047908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40">
            <a:extLst>
              <a:ext uri="{FF2B5EF4-FFF2-40B4-BE49-F238E27FC236}">
                <a16:creationId xmlns:a16="http://schemas.microsoft.com/office/drawing/2014/main" id="{0002E8A8-8965-4A02-9ABA-48FD6DCEC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563" y="2533650"/>
            <a:ext cx="13636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Generation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41">
            <a:extLst>
              <a:ext uri="{FF2B5EF4-FFF2-40B4-BE49-F238E27FC236}">
                <a16:creationId xmlns:a16="http://schemas.microsoft.com/office/drawing/2014/main" id="{B6FF433A-5188-4A0C-9422-6DD0A20A3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2533650"/>
            <a:ext cx="9890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External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2">
            <a:extLst>
              <a:ext uri="{FF2B5EF4-FFF2-40B4-BE49-F238E27FC236}">
                <a16:creationId xmlns:a16="http://schemas.microsoft.com/office/drawing/2014/main" id="{53C23332-C01D-4699-91D1-7DD8EEC77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6426" y="2533650"/>
            <a:ext cx="21209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members in BOG?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3">
            <a:extLst>
              <a:ext uri="{FF2B5EF4-FFF2-40B4-BE49-F238E27FC236}">
                <a16:creationId xmlns:a16="http://schemas.microsoft.com/office/drawing/2014/main" id="{C40EFCE1-A22B-4C1F-A08D-1E67AB385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2888" y="2533650"/>
            <a:ext cx="14382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Effect on EO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4">
            <a:extLst>
              <a:ext uri="{FF2B5EF4-FFF2-40B4-BE49-F238E27FC236}">
                <a16:creationId xmlns:a16="http://schemas.microsoft.com/office/drawing/2014/main" id="{22DA260B-2746-4E01-8B1D-CFD52B25E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0038" y="2533650"/>
            <a:ext cx="2063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5">
            <a:extLst>
              <a:ext uri="{FF2B5EF4-FFF2-40B4-BE49-F238E27FC236}">
                <a16:creationId xmlns:a16="http://schemas.microsoft.com/office/drawing/2014/main" id="{C6BADBD4-B53E-43AF-A213-02686811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76" y="2533650"/>
            <a:ext cx="48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SEB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6">
            <a:extLst>
              <a:ext uri="{FF2B5EF4-FFF2-40B4-BE49-F238E27FC236}">
                <a16:creationId xmlns:a16="http://schemas.microsoft.com/office/drawing/2014/main" id="{CCB5F3F6-FA6E-461E-9D0F-1ABC99870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563" y="2900363"/>
            <a:ext cx="23812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7">
            <a:extLst>
              <a:ext uri="{FF2B5EF4-FFF2-40B4-BE49-F238E27FC236}">
                <a16:creationId xmlns:a16="http://schemas.microsoft.com/office/drawing/2014/main" id="{135D8A95-6F9F-43EF-A041-567CBD3D0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2900363"/>
            <a:ext cx="42862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8">
            <a:extLst>
              <a:ext uri="{FF2B5EF4-FFF2-40B4-BE49-F238E27FC236}">
                <a16:creationId xmlns:a16="http://schemas.microsoft.com/office/drawing/2014/main" id="{44FC8A40-9532-4BF6-BDBF-DC42B1581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2888" y="2900363"/>
            <a:ext cx="92710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Positive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49">
            <a:extLst>
              <a:ext uri="{FF2B5EF4-FFF2-40B4-BE49-F238E27FC236}">
                <a16:creationId xmlns:a16="http://schemas.microsoft.com/office/drawing/2014/main" id="{4BBB2BDA-E1BC-4BF9-B939-13EBE3667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563" y="3271838"/>
            <a:ext cx="2381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50">
            <a:extLst>
              <a:ext uri="{FF2B5EF4-FFF2-40B4-BE49-F238E27FC236}">
                <a16:creationId xmlns:a16="http://schemas.microsoft.com/office/drawing/2014/main" id="{EC1E1CBB-5AFB-47F8-9C80-4E2876CE3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3271838"/>
            <a:ext cx="4857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Yes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51">
            <a:extLst>
              <a:ext uri="{FF2B5EF4-FFF2-40B4-BE49-F238E27FC236}">
                <a16:creationId xmlns:a16="http://schemas.microsoft.com/office/drawing/2014/main" id="{2D72D3C1-80F8-420B-99CA-A034942C7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2888" y="3271838"/>
            <a:ext cx="14398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None found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2">
            <a:extLst>
              <a:ext uri="{FF2B5EF4-FFF2-40B4-BE49-F238E27FC236}">
                <a16:creationId xmlns:a16="http://schemas.microsoft.com/office/drawing/2014/main" id="{BCEDE0B0-2C8A-46C7-9851-C765775B7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563" y="3641725"/>
            <a:ext cx="23812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3">
            <a:extLst>
              <a:ext uri="{FF2B5EF4-FFF2-40B4-BE49-F238E27FC236}">
                <a16:creationId xmlns:a16="http://schemas.microsoft.com/office/drawing/2014/main" id="{4E31D4B4-E1ED-4AE0-9038-6F67BD39D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3641725"/>
            <a:ext cx="42862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54">
            <a:extLst>
              <a:ext uri="{FF2B5EF4-FFF2-40B4-BE49-F238E27FC236}">
                <a16:creationId xmlns:a16="http://schemas.microsoft.com/office/drawing/2014/main" id="{F4783E7B-438A-45F0-9215-17DF6CA67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2888" y="3641725"/>
            <a:ext cx="1439863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None found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5">
            <a:extLst>
              <a:ext uri="{FF2B5EF4-FFF2-40B4-BE49-F238E27FC236}">
                <a16:creationId xmlns:a16="http://schemas.microsoft.com/office/drawing/2014/main" id="{6F47C7F4-98C0-4234-A552-F7F279AE9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563" y="4013200"/>
            <a:ext cx="23812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6">
            <a:extLst>
              <a:ext uri="{FF2B5EF4-FFF2-40B4-BE49-F238E27FC236}">
                <a16:creationId xmlns:a16="http://schemas.microsoft.com/office/drawing/2014/main" id="{2F94CC97-C415-448A-AFC5-2392854F3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4013200"/>
            <a:ext cx="48577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Yes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7">
            <a:extLst>
              <a:ext uri="{FF2B5EF4-FFF2-40B4-BE49-F238E27FC236}">
                <a16:creationId xmlns:a16="http://schemas.microsoft.com/office/drawing/2014/main" id="{4347915B-6A04-401B-AF75-246DD43A7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2888" y="4013200"/>
            <a:ext cx="92710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Positive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8">
            <a:extLst>
              <a:ext uri="{FF2B5EF4-FFF2-40B4-BE49-F238E27FC236}">
                <a16:creationId xmlns:a16="http://schemas.microsoft.com/office/drawing/2014/main" id="{29167E3E-BA02-4F03-AD8A-2DD82EF60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563" y="4384675"/>
            <a:ext cx="2381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59">
            <a:extLst>
              <a:ext uri="{FF2B5EF4-FFF2-40B4-BE49-F238E27FC236}">
                <a16:creationId xmlns:a16="http://schemas.microsoft.com/office/drawing/2014/main" id="{81466590-5FEA-40ED-A19B-BA6FCE993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4384675"/>
            <a:ext cx="4286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0">
            <a:extLst>
              <a:ext uri="{FF2B5EF4-FFF2-40B4-BE49-F238E27FC236}">
                <a16:creationId xmlns:a16="http://schemas.microsoft.com/office/drawing/2014/main" id="{E1161C2B-8648-4B66-85D1-D80346AC1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2888" y="4384675"/>
            <a:ext cx="14398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None found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1">
            <a:extLst>
              <a:ext uri="{FF2B5EF4-FFF2-40B4-BE49-F238E27FC236}">
                <a16:creationId xmlns:a16="http://schemas.microsoft.com/office/drawing/2014/main" id="{30EAD18E-CB9D-4236-9D44-CC3E5AF9C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563" y="4754563"/>
            <a:ext cx="23812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2">
            <a:extLst>
              <a:ext uri="{FF2B5EF4-FFF2-40B4-BE49-F238E27FC236}">
                <a16:creationId xmlns:a16="http://schemas.microsoft.com/office/drawing/2014/main" id="{E594B8D8-359D-4BB5-B6C3-FF0511A34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4754563"/>
            <a:ext cx="48577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Yes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3">
            <a:extLst>
              <a:ext uri="{FF2B5EF4-FFF2-40B4-BE49-F238E27FC236}">
                <a16:creationId xmlns:a16="http://schemas.microsoft.com/office/drawing/2014/main" id="{A22CE72C-57A2-4FD1-BB2D-55522E89E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2888" y="4754563"/>
            <a:ext cx="92710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Positive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4">
            <a:extLst>
              <a:ext uri="{FF2B5EF4-FFF2-40B4-BE49-F238E27FC236}">
                <a16:creationId xmlns:a16="http://schemas.microsoft.com/office/drawing/2014/main" id="{CE557180-8E26-4D94-8EC1-DB3C3872A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563" y="5126038"/>
            <a:ext cx="12487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Conclusion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8" name="Rectangle 65">
            <a:extLst>
              <a:ext uri="{FF2B5EF4-FFF2-40B4-BE49-F238E27FC236}">
                <a16:creationId xmlns:a16="http://schemas.microsoft.com/office/drawing/2014/main" id="{DAE8AE82-C1AA-4FFE-A25A-0E262FD54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051" y="5126038"/>
            <a:ext cx="113030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: support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66">
            <a:extLst>
              <a:ext uri="{FF2B5EF4-FFF2-40B4-BE49-F238E27FC236}">
                <a16:creationId xmlns:a16="http://schemas.microsoft.com/office/drawing/2014/main" id="{59137B5D-3061-4E2C-BB15-7967DEB27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1988" y="5126038"/>
            <a:ext cx="401638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for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7">
            <a:extLst>
              <a:ext uri="{FF2B5EF4-FFF2-40B4-BE49-F238E27FC236}">
                <a16:creationId xmlns:a16="http://schemas.microsoft.com/office/drawing/2014/main" id="{DAFC8562-F230-42D9-9300-C26C09076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01" y="5126038"/>
            <a:ext cx="14541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hypothesis 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38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A8B6F-86E9-4617-B715-F126D0647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Contributions</a:t>
            </a:r>
            <a:r>
              <a:rPr lang="nl-BE" dirty="0"/>
              <a:t>	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856061-C609-4CB1-82B8-C36B2CE1B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46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nl-BE" b="1" dirty="0" err="1"/>
              <a:t>Entrepreneurship</a:t>
            </a:r>
            <a:r>
              <a:rPr lang="nl-BE" b="1" dirty="0"/>
              <a:t> </a:t>
            </a:r>
            <a:r>
              <a:rPr lang="nl-BE" b="1" dirty="0" err="1"/>
              <a:t>literature</a:t>
            </a:r>
            <a:endParaRPr lang="nl-BE" b="1" dirty="0"/>
          </a:p>
          <a:p>
            <a:pPr marL="914400" lvl="1" indent="-457200" algn="l">
              <a:buFontTx/>
              <a:buChar char="-"/>
            </a:pPr>
            <a:r>
              <a:rPr lang="nl-BE" dirty="0" err="1"/>
              <a:t>Intention</a:t>
            </a:r>
            <a:r>
              <a:rPr lang="nl-BE" dirty="0"/>
              <a:t>-action gap</a:t>
            </a:r>
          </a:p>
          <a:p>
            <a:pPr lvl="1" algn="l"/>
            <a:endParaRPr lang="nl-BE" dirty="0"/>
          </a:p>
          <a:p>
            <a:pPr marL="457200" indent="-457200" algn="l">
              <a:buFontTx/>
              <a:buChar char="-"/>
            </a:pPr>
            <a:r>
              <a:rPr lang="nl-BE" b="1" dirty="0"/>
              <a:t>Family </a:t>
            </a:r>
            <a:r>
              <a:rPr lang="nl-BE" b="1" dirty="0" err="1"/>
              <a:t>firm</a:t>
            </a:r>
            <a:r>
              <a:rPr lang="nl-BE" b="1" dirty="0"/>
              <a:t> </a:t>
            </a:r>
            <a:r>
              <a:rPr lang="nl-BE" b="1" dirty="0" err="1"/>
              <a:t>literature</a:t>
            </a:r>
            <a:r>
              <a:rPr lang="nl-BE" dirty="0"/>
              <a:t>	</a:t>
            </a:r>
          </a:p>
          <a:p>
            <a:pPr marL="914400" lvl="1" indent="-457200" algn="l">
              <a:buFontTx/>
              <a:buChar char="-"/>
            </a:pPr>
            <a:r>
              <a:rPr lang="nl-BE" dirty="0" err="1"/>
              <a:t>Generational</a:t>
            </a:r>
            <a:r>
              <a:rPr lang="nl-BE" dirty="0"/>
              <a:t> aspect</a:t>
            </a:r>
          </a:p>
          <a:p>
            <a:pPr marL="914400" lvl="1" indent="-457200" algn="l">
              <a:buFontTx/>
              <a:buChar char="-"/>
            </a:pPr>
            <a:r>
              <a:rPr lang="nl-BE" dirty="0"/>
              <a:t>(Dis)</a:t>
            </a:r>
            <a:r>
              <a:rPr lang="nl-BE" dirty="0" err="1"/>
              <a:t>advantages</a:t>
            </a:r>
            <a:r>
              <a:rPr lang="nl-BE" dirty="0"/>
              <a:t> family CEO</a:t>
            </a:r>
          </a:p>
          <a:p>
            <a:pPr marL="914400" lvl="1" indent="-457200" algn="l">
              <a:buFontTx/>
              <a:buChar char="-"/>
            </a:pPr>
            <a:endParaRPr lang="nl-BE" dirty="0"/>
          </a:p>
          <a:p>
            <a:pPr marL="457200" indent="-457200" algn="l">
              <a:buFontTx/>
              <a:buChar char="-"/>
            </a:pPr>
            <a:r>
              <a:rPr lang="nl-BE" b="1" dirty="0" err="1"/>
              <a:t>Governance</a:t>
            </a:r>
            <a:r>
              <a:rPr lang="nl-BE" b="1" dirty="0"/>
              <a:t> </a:t>
            </a:r>
            <a:r>
              <a:rPr lang="nl-BE" b="1" dirty="0" err="1"/>
              <a:t>literature</a:t>
            </a:r>
            <a:endParaRPr lang="nl-BE" b="1" dirty="0"/>
          </a:p>
          <a:p>
            <a:pPr marL="914400" lvl="1" indent="-457200" algn="l">
              <a:buFontTx/>
              <a:buChar char="-"/>
            </a:pPr>
            <a:r>
              <a:rPr lang="nl-BE" dirty="0"/>
              <a:t>Impact </a:t>
            </a:r>
            <a:r>
              <a:rPr lang="nl-BE" dirty="0" err="1"/>
              <a:t>external</a:t>
            </a:r>
            <a:r>
              <a:rPr lang="nl-BE" dirty="0"/>
              <a:t> members in BOG</a:t>
            </a:r>
          </a:p>
          <a:p>
            <a:pPr marL="914400" lvl="1" indent="-457200" algn="l">
              <a:buFontTx/>
              <a:buChar char="-"/>
            </a:pPr>
            <a:endParaRPr lang="nl-BE" dirty="0"/>
          </a:p>
          <a:p>
            <a:pPr marL="914400" lvl="1" indent="-457200" algn="l">
              <a:buFontTx/>
              <a:buChar char="-"/>
            </a:pPr>
            <a:endParaRPr lang="nl-BE" dirty="0"/>
          </a:p>
          <a:p>
            <a:pPr algn="l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803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6C1DF-4E59-40E6-9036-36046D160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Concluding</a:t>
            </a:r>
            <a:r>
              <a:rPr lang="nl-BE" dirty="0"/>
              <a:t> </a:t>
            </a:r>
            <a:r>
              <a:rPr lang="nl-BE" dirty="0" err="1"/>
              <a:t>remarks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AD3238-5352-4349-BB39-65D8B36C7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 anchor="ctr" anchorCtr="0"/>
          <a:lstStyle/>
          <a:p>
            <a:r>
              <a:rPr lang="nl-BE" b="1" dirty="0"/>
              <a:t>First-</a:t>
            </a:r>
            <a:r>
              <a:rPr lang="nl-BE" b="1" dirty="0" err="1"/>
              <a:t>generation</a:t>
            </a:r>
            <a:r>
              <a:rPr lang="nl-BE" dirty="0"/>
              <a:t> family </a:t>
            </a:r>
            <a:r>
              <a:rPr lang="nl-BE" dirty="0" err="1"/>
              <a:t>CEOs</a:t>
            </a:r>
            <a:r>
              <a:rPr lang="nl-BE" dirty="0"/>
              <a:t> </a:t>
            </a:r>
            <a:r>
              <a:rPr lang="nl-BE" b="1" dirty="0"/>
              <a:t>benefit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b="1" dirty="0"/>
              <a:t>absence </a:t>
            </a:r>
            <a:r>
              <a:rPr lang="nl-BE" dirty="0"/>
              <a:t>of </a:t>
            </a:r>
            <a:r>
              <a:rPr lang="nl-BE" dirty="0" err="1"/>
              <a:t>external</a:t>
            </a:r>
            <a:r>
              <a:rPr lang="nl-BE" dirty="0"/>
              <a:t> members in </a:t>
            </a:r>
            <a:r>
              <a:rPr lang="nl-BE" dirty="0" err="1"/>
              <a:t>their</a:t>
            </a:r>
            <a:r>
              <a:rPr lang="nl-BE" dirty="0"/>
              <a:t> BOG as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allows</a:t>
            </a:r>
            <a:r>
              <a:rPr lang="nl-BE" dirty="0"/>
              <a:t> </a:t>
            </a:r>
            <a:r>
              <a:rPr lang="nl-BE" dirty="0" err="1"/>
              <a:t>their</a:t>
            </a:r>
            <a:r>
              <a:rPr lang="nl-BE" dirty="0"/>
              <a:t> EO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result</a:t>
            </a:r>
            <a:r>
              <a:rPr lang="nl-BE" dirty="0"/>
              <a:t> in </a:t>
            </a:r>
            <a:r>
              <a:rPr lang="nl-BE" dirty="0" err="1"/>
              <a:t>higher</a:t>
            </a:r>
            <a:r>
              <a:rPr lang="nl-BE" dirty="0"/>
              <a:t> levels of SEB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therefore</a:t>
            </a:r>
            <a:r>
              <a:rPr lang="nl-BE" dirty="0"/>
              <a:t> performance.</a:t>
            </a:r>
          </a:p>
          <a:p>
            <a:r>
              <a:rPr lang="nl-BE" b="1" dirty="0"/>
              <a:t>Second-, </a:t>
            </a:r>
            <a:r>
              <a:rPr lang="nl-BE" b="1" dirty="0" err="1"/>
              <a:t>Third</a:t>
            </a:r>
            <a:r>
              <a:rPr lang="nl-BE" b="1" dirty="0"/>
              <a:t>-, or later-</a:t>
            </a:r>
            <a:r>
              <a:rPr lang="nl-BE" b="1" dirty="0" err="1"/>
              <a:t>generation</a:t>
            </a:r>
            <a:r>
              <a:rPr lang="nl-BE" b="1" dirty="0"/>
              <a:t> </a:t>
            </a:r>
            <a:r>
              <a:rPr lang="nl-BE" dirty="0"/>
              <a:t>family </a:t>
            </a:r>
            <a:r>
              <a:rPr lang="nl-BE" dirty="0" err="1"/>
              <a:t>CEOs</a:t>
            </a:r>
            <a:r>
              <a:rPr lang="nl-BE" dirty="0"/>
              <a:t> </a:t>
            </a:r>
            <a:r>
              <a:rPr lang="nl-BE" b="1" dirty="0"/>
              <a:t>benefit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b="1" dirty="0" err="1"/>
              <a:t>presence</a:t>
            </a:r>
            <a:r>
              <a:rPr lang="nl-BE" b="1" dirty="0"/>
              <a:t> </a:t>
            </a:r>
            <a:r>
              <a:rPr lang="nl-BE" dirty="0"/>
              <a:t>of </a:t>
            </a:r>
            <a:r>
              <a:rPr lang="nl-BE" dirty="0" err="1"/>
              <a:t>external</a:t>
            </a:r>
            <a:r>
              <a:rPr lang="nl-BE" dirty="0"/>
              <a:t> members in </a:t>
            </a:r>
            <a:r>
              <a:rPr lang="nl-BE" dirty="0" err="1"/>
              <a:t>their</a:t>
            </a:r>
            <a:r>
              <a:rPr lang="nl-BE" dirty="0"/>
              <a:t> BOG as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allows</a:t>
            </a:r>
            <a:r>
              <a:rPr lang="nl-BE" dirty="0"/>
              <a:t> </a:t>
            </a:r>
            <a:r>
              <a:rPr lang="nl-BE" dirty="0" err="1"/>
              <a:t>their</a:t>
            </a:r>
            <a:r>
              <a:rPr lang="nl-BE" dirty="0"/>
              <a:t> EO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result</a:t>
            </a:r>
            <a:r>
              <a:rPr lang="nl-BE" dirty="0"/>
              <a:t> in </a:t>
            </a:r>
            <a:r>
              <a:rPr lang="nl-BE" dirty="0" err="1"/>
              <a:t>higher</a:t>
            </a:r>
            <a:r>
              <a:rPr lang="nl-BE" dirty="0"/>
              <a:t> levels of SEB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therefore</a:t>
            </a:r>
            <a:r>
              <a:rPr lang="nl-BE" dirty="0"/>
              <a:t> performance.</a:t>
            </a:r>
          </a:p>
        </p:txBody>
      </p:sp>
    </p:spTree>
    <p:extLst>
      <p:ext uri="{BB962C8B-B14F-4D97-AF65-F5344CB8AC3E}">
        <p14:creationId xmlns:p14="http://schemas.microsoft.com/office/powerpoint/2010/main" val="83195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129963-380D-4056-B985-EB3149B1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Introductory</a:t>
            </a:r>
            <a:r>
              <a:rPr lang="nl-BE" dirty="0"/>
              <a:t> question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5A4FCB-9FC7-4873-92E5-9689B9814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9163DE7-DEDD-4083-95F2-4BDA970B3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39" y="3006336"/>
            <a:ext cx="10702522" cy="198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4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BE" sz="3600" dirty="0"/>
              <a:t>The moderating effect of </a:t>
            </a:r>
            <a:r>
              <a:rPr lang="nl-BE" sz="3600" dirty="0" err="1"/>
              <a:t>the</a:t>
            </a:r>
            <a:r>
              <a:rPr lang="nl-BE" sz="3600" dirty="0"/>
              <a:t> </a:t>
            </a:r>
            <a:r>
              <a:rPr lang="nl-BE" sz="3600" dirty="0" err="1"/>
              <a:t>generational</a:t>
            </a:r>
            <a:r>
              <a:rPr lang="nl-BE" sz="3600" dirty="0"/>
              <a:t> stage of </a:t>
            </a:r>
            <a:r>
              <a:rPr lang="nl-BE" sz="3600" dirty="0" err="1"/>
              <a:t>the</a:t>
            </a:r>
            <a:r>
              <a:rPr lang="nl-BE" sz="3600" dirty="0"/>
              <a:t> family CEO on </a:t>
            </a:r>
            <a:r>
              <a:rPr lang="nl-BE" sz="3600" dirty="0" err="1"/>
              <a:t>the</a:t>
            </a:r>
            <a:r>
              <a:rPr lang="nl-BE" sz="3600" dirty="0"/>
              <a:t> </a:t>
            </a:r>
            <a:r>
              <a:rPr lang="nl-BE" sz="3600" dirty="0" err="1"/>
              <a:t>relationship</a:t>
            </a:r>
            <a:r>
              <a:rPr lang="nl-BE" sz="3600" dirty="0"/>
              <a:t> </a:t>
            </a:r>
            <a:r>
              <a:rPr lang="nl-BE" sz="3600" dirty="0" err="1"/>
              <a:t>between</a:t>
            </a:r>
            <a:r>
              <a:rPr lang="nl-BE" sz="3600" dirty="0"/>
              <a:t> </a:t>
            </a:r>
            <a:r>
              <a:rPr lang="nl-BE" sz="3600" dirty="0" err="1"/>
              <a:t>entrepreneurial</a:t>
            </a:r>
            <a:r>
              <a:rPr lang="nl-BE" sz="3600" dirty="0"/>
              <a:t> orientation </a:t>
            </a:r>
            <a:r>
              <a:rPr lang="nl-BE" sz="3600" dirty="0" err="1"/>
              <a:t>and</a:t>
            </a:r>
            <a:r>
              <a:rPr lang="nl-BE" sz="3600" dirty="0"/>
              <a:t> </a:t>
            </a:r>
            <a:r>
              <a:rPr lang="nl-BE" sz="3600" dirty="0" err="1"/>
              <a:t>strategic</a:t>
            </a:r>
            <a:r>
              <a:rPr lang="nl-BE" sz="3600" dirty="0"/>
              <a:t> </a:t>
            </a:r>
            <a:r>
              <a:rPr lang="nl-BE" sz="3600" dirty="0" err="1"/>
              <a:t>entrepreneurial</a:t>
            </a:r>
            <a:r>
              <a:rPr lang="nl-BE" sz="3600" dirty="0"/>
              <a:t> </a:t>
            </a:r>
            <a:r>
              <a:rPr lang="nl-BE" sz="3600" dirty="0" err="1"/>
              <a:t>behavior</a:t>
            </a:r>
            <a:endParaRPr lang="nl-B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222523"/>
            <a:ext cx="10439400" cy="916174"/>
          </a:xfrm>
        </p:spPr>
        <p:txBody>
          <a:bodyPr/>
          <a:lstStyle/>
          <a:p>
            <a:r>
              <a:rPr lang="nl-BE" dirty="0"/>
              <a:t>Rik </a:t>
            </a:r>
            <a:r>
              <a:rPr lang="nl-BE" dirty="0" err="1"/>
              <a:t>Vanhees</a:t>
            </a:r>
            <a:r>
              <a:rPr lang="nl-BE" dirty="0"/>
              <a:t> (</a:t>
            </a:r>
            <a:r>
              <a:rPr lang="nl-BE" dirty="0" err="1"/>
              <a:t>UHasselt</a:t>
            </a:r>
            <a:r>
              <a:rPr lang="nl-BE" dirty="0"/>
              <a:t>), Jelle Schepers (</a:t>
            </a:r>
            <a:r>
              <a:rPr lang="nl-BE" dirty="0" err="1"/>
              <a:t>UHasselt</a:t>
            </a:r>
            <a:r>
              <a:rPr lang="nl-BE" dirty="0"/>
              <a:t>), Pieter Vandekerkhof (</a:t>
            </a:r>
            <a:r>
              <a:rPr lang="nl-BE" dirty="0" err="1"/>
              <a:t>UHasselt</a:t>
            </a:r>
            <a:r>
              <a:rPr lang="nl-BE" dirty="0"/>
              <a:t>), Anneleen Michiels (</a:t>
            </a:r>
            <a:r>
              <a:rPr lang="nl-BE" dirty="0" err="1"/>
              <a:t>UHasselt</a:t>
            </a:r>
            <a:r>
              <a:rPr lang="nl-BE" dirty="0"/>
              <a:t>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64671" y="5603607"/>
            <a:ext cx="10439400" cy="264060"/>
          </a:xfrm>
        </p:spPr>
        <p:txBody>
          <a:bodyPr/>
          <a:lstStyle/>
          <a:p>
            <a:r>
              <a:rPr lang="nl-BE" dirty="0"/>
              <a:t>16th EIASM workshop on family </a:t>
            </a:r>
            <a:r>
              <a:rPr lang="nl-BE" dirty="0" err="1"/>
              <a:t>firm</a:t>
            </a:r>
            <a:r>
              <a:rPr lang="nl-BE" dirty="0"/>
              <a:t> management research</a:t>
            </a:r>
          </a:p>
        </p:txBody>
      </p:sp>
    </p:spTree>
    <p:extLst>
      <p:ext uri="{BB962C8B-B14F-4D97-AF65-F5344CB8AC3E}">
        <p14:creationId xmlns:p14="http://schemas.microsoft.com/office/powerpoint/2010/main" val="342241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F958A-0C8C-46A6-868C-C5BBCB1C9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Problem</a:t>
            </a:r>
            <a:r>
              <a:rPr lang="nl-BE" dirty="0"/>
              <a:t> statement / gap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A8B3D9-3D15-43AD-B5C4-E9126A0D1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b="1" dirty="0" err="1"/>
              <a:t>Current</a:t>
            </a:r>
            <a:r>
              <a:rPr lang="nl-BE" b="1" dirty="0"/>
              <a:t> research: </a:t>
            </a:r>
            <a:r>
              <a:rPr lang="nl-BE" dirty="0"/>
              <a:t>EO leads </a:t>
            </a:r>
            <a:r>
              <a:rPr lang="nl-BE" dirty="0" err="1"/>
              <a:t>to</a:t>
            </a:r>
            <a:r>
              <a:rPr lang="nl-BE" dirty="0"/>
              <a:t> performance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/>
              <a:t>Differential</a:t>
            </a:r>
            <a:r>
              <a:rPr lang="nl-BE" dirty="0"/>
              <a:t> </a:t>
            </a:r>
            <a:r>
              <a:rPr lang="nl-BE" dirty="0" err="1"/>
              <a:t>outcomes</a:t>
            </a:r>
            <a:r>
              <a:rPr lang="nl-BE" dirty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>
                <a:sym typeface="Wingdings" panose="05000000000000000000" pitchFamily="2" charset="2"/>
              </a:rPr>
              <a:t>Intention</a:t>
            </a:r>
            <a:r>
              <a:rPr lang="nl-BE" dirty="0">
                <a:sym typeface="Wingdings" panose="05000000000000000000" pitchFamily="2" charset="2"/>
              </a:rPr>
              <a:t>-action gap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/>
              <a:t>Assumption</a:t>
            </a:r>
            <a:r>
              <a:rPr lang="nl-BE" dirty="0"/>
              <a:t>: orientation </a:t>
            </a:r>
            <a:r>
              <a:rPr lang="nl-BE" dirty="0" err="1"/>
              <a:t>results</a:t>
            </a:r>
            <a:r>
              <a:rPr lang="nl-BE" dirty="0"/>
              <a:t> in </a:t>
            </a:r>
            <a:r>
              <a:rPr lang="nl-BE" dirty="0" err="1"/>
              <a:t>behavior</a:t>
            </a:r>
            <a:endParaRPr lang="nl-B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2513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F958A-0C8C-46A6-868C-C5BBCB1C9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Problem</a:t>
            </a:r>
            <a:r>
              <a:rPr lang="nl-BE" dirty="0"/>
              <a:t> statement / gap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A8B3D9-3D15-43AD-B5C4-E9126A0D1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/>
              <a:t>Lack</a:t>
            </a:r>
            <a:r>
              <a:rPr lang="nl-BE" dirty="0"/>
              <a:t> of family </a:t>
            </a:r>
            <a:r>
              <a:rPr lang="nl-BE" dirty="0" err="1"/>
              <a:t>firm</a:t>
            </a:r>
            <a:r>
              <a:rPr lang="nl-BE" dirty="0"/>
              <a:t> focus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/>
              <a:t>Impact family CEO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nl-BE" dirty="0" err="1"/>
              <a:t>Upper</a:t>
            </a:r>
            <a:r>
              <a:rPr lang="nl-BE" dirty="0"/>
              <a:t> echelon </a:t>
            </a:r>
            <a:r>
              <a:rPr lang="nl-BE" dirty="0" err="1"/>
              <a:t>theory</a:t>
            </a:r>
            <a:r>
              <a:rPr lang="nl-BE" dirty="0"/>
              <a:t> (</a:t>
            </a:r>
            <a:r>
              <a:rPr lang="nl-BE" dirty="0" err="1"/>
              <a:t>Hambrick</a:t>
            </a:r>
            <a:r>
              <a:rPr lang="nl-BE" dirty="0"/>
              <a:t> &amp; Mason, 1984)</a:t>
            </a:r>
          </a:p>
          <a:p>
            <a:pPr lvl="1" algn="l"/>
            <a:endParaRPr lang="nl-BE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BE" dirty="0" err="1"/>
              <a:t>Generational</a:t>
            </a:r>
            <a:r>
              <a:rPr lang="nl-BE" dirty="0"/>
              <a:t> aspect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8914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B94C1-70D3-4297-AC0C-7BBB46579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Research </a:t>
            </a:r>
            <a:r>
              <a:rPr lang="nl-BE" dirty="0" err="1"/>
              <a:t>objective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C9D6A7-0132-41CB-B3F2-5A03F38B4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nl-BE" b="1" dirty="0" err="1"/>
              <a:t>Investigate</a:t>
            </a:r>
            <a:r>
              <a:rPr lang="nl-BE" b="1" dirty="0"/>
              <a:t> </a:t>
            </a:r>
            <a:r>
              <a:rPr lang="nl-BE" b="1" dirty="0" err="1"/>
              <a:t>whether</a:t>
            </a:r>
            <a:r>
              <a:rPr lang="nl-BE" b="1" dirty="0"/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/>
              <a:t>the</a:t>
            </a:r>
            <a:r>
              <a:rPr lang="nl-BE" dirty="0"/>
              <a:t> concept of SEB </a:t>
            </a:r>
            <a:r>
              <a:rPr lang="nl-BE" dirty="0" err="1"/>
              <a:t>fills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intention</a:t>
            </a:r>
            <a:r>
              <a:rPr lang="nl-BE" dirty="0"/>
              <a:t>-action gap </a:t>
            </a:r>
            <a:r>
              <a:rPr lang="nl-BE" dirty="0" err="1"/>
              <a:t>between</a:t>
            </a:r>
            <a:r>
              <a:rPr lang="nl-BE" dirty="0"/>
              <a:t> EO </a:t>
            </a:r>
            <a:r>
              <a:rPr lang="nl-BE" dirty="0" err="1"/>
              <a:t>and</a:t>
            </a:r>
            <a:r>
              <a:rPr lang="nl-BE" dirty="0"/>
              <a:t> performance;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generational</a:t>
            </a:r>
            <a:r>
              <a:rPr lang="nl-BE" dirty="0"/>
              <a:t> stage of </a:t>
            </a:r>
            <a:r>
              <a:rPr lang="nl-BE" dirty="0" err="1"/>
              <a:t>the</a:t>
            </a:r>
            <a:r>
              <a:rPr lang="nl-BE" dirty="0"/>
              <a:t> family CEO impacts </a:t>
            </a:r>
            <a:r>
              <a:rPr lang="nl-BE" dirty="0" err="1"/>
              <a:t>the</a:t>
            </a:r>
            <a:r>
              <a:rPr lang="nl-BE" dirty="0"/>
              <a:t> EO-SEB </a:t>
            </a:r>
            <a:r>
              <a:rPr lang="nl-BE" dirty="0" err="1"/>
              <a:t>relationship</a:t>
            </a:r>
            <a:r>
              <a:rPr lang="nl-BE" dirty="0"/>
              <a:t>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BE" dirty="0" err="1"/>
              <a:t>the</a:t>
            </a:r>
            <a:r>
              <a:rPr lang="nl-BE" dirty="0"/>
              <a:t> moderating impact changes </a:t>
            </a:r>
            <a:r>
              <a:rPr lang="nl-BE" dirty="0" err="1"/>
              <a:t>based</a:t>
            </a:r>
            <a:r>
              <a:rPr lang="nl-BE" dirty="0"/>
              <a:t> on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presence</a:t>
            </a:r>
            <a:r>
              <a:rPr lang="nl-BE" dirty="0"/>
              <a:t> of at </a:t>
            </a:r>
            <a:r>
              <a:rPr lang="nl-BE" dirty="0" err="1"/>
              <a:t>least</a:t>
            </a:r>
            <a:r>
              <a:rPr lang="nl-BE" dirty="0"/>
              <a:t> 1 </a:t>
            </a:r>
            <a:r>
              <a:rPr lang="nl-BE" dirty="0" err="1"/>
              <a:t>external</a:t>
            </a:r>
            <a:r>
              <a:rPr lang="nl-BE" dirty="0"/>
              <a:t> member in </a:t>
            </a:r>
            <a:r>
              <a:rPr lang="nl-BE" dirty="0" err="1"/>
              <a:t>the</a:t>
            </a:r>
            <a:r>
              <a:rPr lang="nl-BE" dirty="0"/>
              <a:t> BOG.</a:t>
            </a:r>
          </a:p>
          <a:p>
            <a:pPr marL="457200" indent="-457200" algn="l">
              <a:buFontTx/>
              <a:buChar char="-"/>
            </a:pPr>
            <a:endParaRPr lang="nl-BE" dirty="0"/>
          </a:p>
          <a:p>
            <a:pPr algn="l"/>
            <a:endParaRPr lang="nl-BE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D94475-D41F-44B4-9A3C-178D6360C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Conceptual</a:t>
            </a:r>
            <a:r>
              <a:rPr lang="nl-BE" dirty="0"/>
              <a:t> research model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37A263-AF48-4EAD-BD67-23170AAA6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311" y="5736994"/>
            <a:ext cx="10515600" cy="755877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nl-BE" dirty="0"/>
              <a:t>Entrepreneurial Orientation (Miller, 1983; </a:t>
            </a:r>
            <a:r>
              <a:rPr lang="nl-BE" dirty="0" err="1"/>
              <a:t>Covin</a:t>
            </a:r>
            <a:r>
              <a:rPr lang="nl-BE" dirty="0"/>
              <a:t> &amp; </a:t>
            </a:r>
            <a:r>
              <a:rPr lang="nl-BE" dirty="0" err="1"/>
              <a:t>Slevin</a:t>
            </a:r>
            <a:r>
              <a:rPr lang="nl-BE" dirty="0"/>
              <a:t>, 1989)</a:t>
            </a:r>
          </a:p>
          <a:p>
            <a:pPr algn="r"/>
            <a:r>
              <a:rPr lang="nl-BE" dirty="0"/>
              <a:t>Strategic Entrepreneurial </a:t>
            </a:r>
            <a:r>
              <a:rPr lang="nl-BE" dirty="0" err="1"/>
              <a:t>Behavior</a:t>
            </a:r>
            <a:r>
              <a:rPr lang="nl-BE" dirty="0"/>
              <a:t> (Anderson et al., 2019)</a:t>
            </a:r>
            <a:endParaRPr lang="en-GB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8C3246C-70E0-4E0D-8D4D-1156C38668F2}"/>
              </a:ext>
            </a:extLst>
          </p:cNvPr>
          <p:cNvPicPr/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727113" y="2796738"/>
            <a:ext cx="10973798" cy="2148937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7F17D029-8CF7-47D4-9F1F-D0EA091E8F4E}"/>
              </a:ext>
            </a:extLst>
          </p:cNvPr>
          <p:cNvSpPr txBox="1"/>
          <p:nvPr/>
        </p:nvSpPr>
        <p:spPr>
          <a:xfrm>
            <a:off x="3182815" y="279673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H1</a:t>
            </a:r>
            <a:endParaRPr lang="en-GB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DBBDBD3-C740-46AA-8C11-AA4CD6F159D2}"/>
              </a:ext>
            </a:extLst>
          </p:cNvPr>
          <p:cNvSpPr txBox="1"/>
          <p:nvPr/>
        </p:nvSpPr>
        <p:spPr>
          <a:xfrm>
            <a:off x="3968261" y="3871206"/>
            <a:ext cx="4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H2</a:t>
            </a:r>
            <a:endParaRPr lang="en-GB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5815742-02C7-4FAD-A5E0-350C2917B3AC}"/>
              </a:ext>
            </a:extLst>
          </p:cNvPr>
          <p:cNvSpPr txBox="1"/>
          <p:nvPr/>
        </p:nvSpPr>
        <p:spPr>
          <a:xfrm>
            <a:off x="5114192" y="368654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H3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54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367B3-7E07-4E60-BE19-610919BDE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Hypotheses</a:t>
            </a:r>
            <a:r>
              <a:rPr lang="nl-BE" dirty="0">
                <a:highlight>
                  <a:srgbClr val="FFFF00"/>
                </a:highlight>
              </a:rPr>
              <a:t>*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9F5450-C4D2-4D89-BEA9-7C50DB3B6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4467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nl-BE" b="1" dirty="0"/>
              <a:t>Hypothesis 1:</a:t>
            </a:r>
            <a:r>
              <a:rPr lang="nl-BE" dirty="0"/>
              <a:t> The family </a:t>
            </a:r>
            <a:r>
              <a:rPr lang="nl-BE" dirty="0" err="1"/>
              <a:t>firm’s</a:t>
            </a:r>
            <a:r>
              <a:rPr lang="nl-BE" dirty="0"/>
              <a:t> </a:t>
            </a:r>
            <a:r>
              <a:rPr lang="nl-BE" dirty="0" err="1"/>
              <a:t>entrepreneurial</a:t>
            </a:r>
            <a:r>
              <a:rPr lang="nl-BE" dirty="0"/>
              <a:t> orientation </a:t>
            </a:r>
            <a:r>
              <a:rPr lang="nl-BE" dirty="0" err="1"/>
              <a:t>positively</a:t>
            </a:r>
            <a:r>
              <a:rPr lang="nl-BE" dirty="0"/>
              <a:t> </a:t>
            </a:r>
            <a:r>
              <a:rPr lang="nl-BE" dirty="0" err="1"/>
              <a:t>influences</a:t>
            </a:r>
            <a:r>
              <a:rPr lang="nl-BE" dirty="0"/>
              <a:t> SEB</a:t>
            </a:r>
          </a:p>
          <a:p>
            <a:pPr algn="l"/>
            <a:r>
              <a:rPr lang="nl-BE" b="1" dirty="0"/>
              <a:t>Hypothesis 2: </a:t>
            </a:r>
            <a:r>
              <a:rPr lang="nl-BE" dirty="0"/>
              <a:t>The </a:t>
            </a:r>
            <a:r>
              <a:rPr lang="nl-BE" dirty="0" err="1"/>
              <a:t>generational</a:t>
            </a:r>
            <a:r>
              <a:rPr lang="nl-BE" dirty="0"/>
              <a:t> stage of </a:t>
            </a:r>
            <a:r>
              <a:rPr lang="nl-BE" dirty="0" err="1"/>
              <a:t>the</a:t>
            </a:r>
            <a:r>
              <a:rPr lang="nl-BE" dirty="0"/>
              <a:t> family CEO </a:t>
            </a:r>
            <a:r>
              <a:rPr lang="nl-BE" dirty="0" err="1"/>
              <a:t>will</a:t>
            </a:r>
            <a:r>
              <a:rPr lang="nl-BE" dirty="0"/>
              <a:t> moderate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relationship</a:t>
            </a:r>
            <a:r>
              <a:rPr lang="nl-BE" dirty="0"/>
              <a:t> </a:t>
            </a:r>
            <a:r>
              <a:rPr lang="nl-BE" dirty="0" err="1"/>
              <a:t>between</a:t>
            </a:r>
            <a:r>
              <a:rPr lang="nl-BE" dirty="0"/>
              <a:t> EO </a:t>
            </a:r>
            <a:r>
              <a:rPr lang="nl-BE" dirty="0" err="1"/>
              <a:t>and</a:t>
            </a:r>
            <a:r>
              <a:rPr lang="nl-BE" dirty="0"/>
              <a:t> SEB, in </a:t>
            </a:r>
            <a:r>
              <a:rPr lang="nl-BE" dirty="0" err="1"/>
              <a:t>such</a:t>
            </a:r>
            <a:r>
              <a:rPr lang="nl-BE" dirty="0"/>
              <a:t> a way </a:t>
            </a:r>
            <a:r>
              <a:rPr lang="nl-BE" dirty="0" err="1"/>
              <a:t>that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EO-SEB </a:t>
            </a:r>
            <a:r>
              <a:rPr lang="nl-BE" dirty="0" err="1"/>
              <a:t>relationship</a:t>
            </a:r>
            <a:r>
              <a:rPr lang="nl-BE" dirty="0"/>
              <a:t> is </a:t>
            </a:r>
            <a:r>
              <a:rPr lang="nl-BE" dirty="0" err="1"/>
              <a:t>strongest</a:t>
            </a:r>
            <a:r>
              <a:rPr lang="nl-BE" dirty="0"/>
              <a:t> in first-</a:t>
            </a:r>
            <a:r>
              <a:rPr lang="nl-BE" dirty="0" err="1"/>
              <a:t>generation</a:t>
            </a:r>
            <a:r>
              <a:rPr lang="nl-BE" dirty="0"/>
              <a:t> family </a:t>
            </a:r>
            <a:r>
              <a:rPr lang="nl-BE" dirty="0" err="1"/>
              <a:t>firms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decreases</a:t>
            </a:r>
            <a:r>
              <a:rPr lang="nl-BE" dirty="0"/>
              <a:t> </a:t>
            </a:r>
            <a:r>
              <a:rPr lang="nl-BE" dirty="0" err="1"/>
              <a:t>when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family business is led </a:t>
            </a:r>
            <a:r>
              <a:rPr lang="nl-BE" dirty="0" err="1"/>
              <a:t>by</a:t>
            </a:r>
            <a:r>
              <a:rPr lang="nl-BE" dirty="0"/>
              <a:t> second-, </a:t>
            </a:r>
            <a:r>
              <a:rPr lang="nl-BE" dirty="0" err="1"/>
              <a:t>third</a:t>
            </a:r>
            <a:r>
              <a:rPr lang="nl-BE" dirty="0"/>
              <a:t>- or later-</a:t>
            </a:r>
            <a:r>
              <a:rPr lang="nl-BE" dirty="0" err="1"/>
              <a:t>generation</a:t>
            </a:r>
            <a:r>
              <a:rPr lang="nl-BE" dirty="0"/>
              <a:t> family </a:t>
            </a:r>
            <a:r>
              <a:rPr lang="nl-BE" dirty="0" err="1"/>
              <a:t>CEOs</a:t>
            </a:r>
            <a:r>
              <a:rPr lang="nl-BE" dirty="0"/>
              <a:t>.</a:t>
            </a:r>
          </a:p>
          <a:p>
            <a:pPr algn="l"/>
            <a:r>
              <a:rPr lang="nl-BE" b="1" dirty="0"/>
              <a:t>Hypothesis 3: </a:t>
            </a:r>
            <a:r>
              <a:rPr lang="nl-BE" dirty="0"/>
              <a:t>The moderating effect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generational</a:t>
            </a:r>
            <a:r>
              <a:rPr lang="nl-BE" dirty="0"/>
              <a:t> stage of </a:t>
            </a:r>
            <a:r>
              <a:rPr lang="nl-BE" dirty="0" err="1"/>
              <a:t>the</a:t>
            </a:r>
            <a:r>
              <a:rPr lang="nl-BE" dirty="0"/>
              <a:t> family CEO on </a:t>
            </a:r>
            <a:r>
              <a:rPr lang="nl-BE" dirty="0" err="1"/>
              <a:t>the</a:t>
            </a:r>
            <a:r>
              <a:rPr lang="nl-BE" dirty="0"/>
              <a:t> EO-SEB </a:t>
            </a:r>
            <a:r>
              <a:rPr lang="nl-BE" dirty="0" err="1"/>
              <a:t>relationship</a:t>
            </a:r>
            <a:r>
              <a:rPr lang="nl-BE" dirty="0"/>
              <a:t> </a:t>
            </a:r>
            <a:r>
              <a:rPr lang="nl-BE" dirty="0" err="1"/>
              <a:t>will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reversed</a:t>
            </a:r>
            <a:r>
              <a:rPr lang="nl-BE" dirty="0"/>
              <a:t>, </a:t>
            </a:r>
            <a:r>
              <a:rPr lang="nl-BE" dirty="0" err="1"/>
              <a:t>when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family business has a BOG </a:t>
            </a:r>
            <a:r>
              <a:rPr lang="nl-BE" dirty="0" err="1"/>
              <a:t>with</a:t>
            </a:r>
            <a:r>
              <a:rPr lang="nl-BE" dirty="0"/>
              <a:t> at </a:t>
            </a:r>
            <a:r>
              <a:rPr lang="nl-BE" dirty="0" err="1"/>
              <a:t>least</a:t>
            </a:r>
            <a:r>
              <a:rPr lang="nl-BE" dirty="0"/>
              <a:t> 1 </a:t>
            </a:r>
            <a:r>
              <a:rPr lang="nl-BE" dirty="0" err="1"/>
              <a:t>external</a:t>
            </a:r>
            <a:r>
              <a:rPr lang="nl-BE" dirty="0"/>
              <a:t> member, in </a:t>
            </a:r>
            <a:r>
              <a:rPr lang="nl-BE" dirty="0" err="1"/>
              <a:t>such</a:t>
            </a:r>
            <a:r>
              <a:rPr lang="nl-BE" dirty="0"/>
              <a:t> a way </a:t>
            </a:r>
            <a:r>
              <a:rPr lang="nl-BE" dirty="0" err="1"/>
              <a:t>that</a:t>
            </a:r>
            <a:r>
              <a:rPr lang="nl-BE" dirty="0"/>
              <a:t>:</a:t>
            </a:r>
          </a:p>
          <a:p>
            <a:pPr marL="457200" indent="-457200" algn="l">
              <a:buFontTx/>
              <a:buChar char="-"/>
            </a:pPr>
            <a:r>
              <a:rPr lang="nl-BE" dirty="0"/>
              <a:t>The </a:t>
            </a:r>
            <a:r>
              <a:rPr lang="nl-BE" dirty="0" err="1"/>
              <a:t>positive</a:t>
            </a:r>
            <a:r>
              <a:rPr lang="nl-BE" dirty="0"/>
              <a:t> effect of EO on SEB </a:t>
            </a:r>
            <a:r>
              <a:rPr lang="nl-BE" dirty="0" err="1"/>
              <a:t>decreases</a:t>
            </a:r>
            <a:r>
              <a:rPr lang="nl-BE" dirty="0"/>
              <a:t> </a:t>
            </a:r>
            <a:r>
              <a:rPr lang="nl-BE" dirty="0" err="1"/>
              <a:t>when</a:t>
            </a:r>
            <a:r>
              <a:rPr lang="nl-BE" dirty="0"/>
              <a:t> </a:t>
            </a:r>
            <a:r>
              <a:rPr lang="nl-BE" dirty="0" err="1"/>
              <a:t>firm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are led </a:t>
            </a:r>
            <a:r>
              <a:rPr lang="nl-BE" dirty="0" err="1"/>
              <a:t>by</a:t>
            </a:r>
            <a:r>
              <a:rPr lang="nl-BE" dirty="0"/>
              <a:t> first-</a:t>
            </a:r>
            <a:r>
              <a:rPr lang="nl-BE" dirty="0" err="1"/>
              <a:t>generation</a:t>
            </a:r>
            <a:r>
              <a:rPr lang="nl-BE" dirty="0"/>
              <a:t>  family </a:t>
            </a:r>
            <a:r>
              <a:rPr lang="nl-BE" dirty="0" err="1"/>
              <a:t>CEOs</a:t>
            </a:r>
            <a:r>
              <a:rPr lang="nl-BE" dirty="0"/>
              <a:t> have a BOG </a:t>
            </a:r>
            <a:r>
              <a:rPr lang="nl-BE" dirty="0" err="1"/>
              <a:t>with</a:t>
            </a:r>
            <a:r>
              <a:rPr lang="nl-BE" dirty="0"/>
              <a:t> at </a:t>
            </a:r>
            <a:r>
              <a:rPr lang="nl-BE" dirty="0" err="1"/>
              <a:t>least</a:t>
            </a:r>
            <a:r>
              <a:rPr lang="nl-BE" dirty="0"/>
              <a:t> </a:t>
            </a:r>
            <a:r>
              <a:rPr lang="nl-BE" dirty="0" err="1"/>
              <a:t>one</a:t>
            </a:r>
            <a:r>
              <a:rPr lang="nl-BE" dirty="0"/>
              <a:t> </a:t>
            </a:r>
            <a:r>
              <a:rPr lang="nl-BE" dirty="0" err="1"/>
              <a:t>external</a:t>
            </a:r>
            <a:r>
              <a:rPr lang="nl-BE" dirty="0"/>
              <a:t> member;</a:t>
            </a:r>
          </a:p>
          <a:p>
            <a:pPr marL="457200" indent="-457200" algn="l">
              <a:buFontTx/>
              <a:buChar char="-"/>
            </a:pPr>
            <a:r>
              <a:rPr lang="nl-BE" dirty="0"/>
              <a:t>The </a:t>
            </a:r>
            <a:r>
              <a:rPr lang="nl-BE" dirty="0" err="1"/>
              <a:t>positive</a:t>
            </a:r>
            <a:r>
              <a:rPr lang="nl-BE" dirty="0"/>
              <a:t> effect of EO on SEB </a:t>
            </a:r>
            <a:r>
              <a:rPr lang="nl-BE" dirty="0" err="1"/>
              <a:t>increases</a:t>
            </a:r>
            <a:r>
              <a:rPr lang="nl-BE" dirty="0"/>
              <a:t> </a:t>
            </a:r>
            <a:r>
              <a:rPr lang="nl-BE" dirty="0" err="1"/>
              <a:t>when</a:t>
            </a:r>
            <a:r>
              <a:rPr lang="nl-BE" dirty="0"/>
              <a:t> </a:t>
            </a:r>
            <a:r>
              <a:rPr lang="nl-BE" dirty="0" err="1"/>
              <a:t>firms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are led </a:t>
            </a:r>
            <a:r>
              <a:rPr lang="nl-BE" dirty="0" err="1"/>
              <a:t>by</a:t>
            </a:r>
            <a:r>
              <a:rPr lang="nl-BE" dirty="0"/>
              <a:t> second-, </a:t>
            </a:r>
            <a:r>
              <a:rPr lang="nl-BE" dirty="0" err="1"/>
              <a:t>third</a:t>
            </a:r>
            <a:r>
              <a:rPr lang="nl-BE" dirty="0"/>
              <a:t>- or later-</a:t>
            </a:r>
            <a:r>
              <a:rPr lang="nl-BE" dirty="0" err="1"/>
              <a:t>generation</a:t>
            </a:r>
            <a:r>
              <a:rPr lang="nl-BE" dirty="0"/>
              <a:t> family </a:t>
            </a:r>
            <a:r>
              <a:rPr lang="nl-BE" dirty="0" err="1"/>
              <a:t>CEOs</a:t>
            </a:r>
            <a:r>
              <a:rPr lang="nl-BE" dirty="0"/>
              <a:t> have a BOG </a:t>
            </a:r>
            <a:r>
              <a:rPr lang="nl-BE" dirty="0" err="1"/>
              <a:t>with</a:t>
            </a:r>
            <a:r>
              <a:rPr lang="nl-BE" dirty="0"/>
              <a:t> at </a:t>
            </a:r>
            <a:r>
              <a:rPr lang="nl-BE" dirty="0" err="1"/>
              <a:t>least</a:t>
            </a:r>
            <a:r>
              <a:rPr lang="nl-BE" dirty="0"/>
              <a:t> </a:t>
            </a:r>
            <a:r>
              <a:rPr lang="nl-BE" dirty="0" err="1"/>
              <a:t>one</a:t>
            </a:r>
            <a:r>
              <a:rPr lang="nl-BE" dirty="0"/>
              <a:t> </a:t>
            </a:r>
            <a:r>
              <a:rPr lang="nl-BE" dirty="0" err="1"/>
              <a:t>external</a:t>
            </a:r>
            <a:r>
              <a:rPr lang="nl-BE" dirty="0"/>
              <a:t> member; </a:t>
            </a:r>
          </a:p>
        </p:txBody>
      </p:sp>
    </p:spTree>
    <p:extLst>
      <p:ext uri="{BB962C8B-B14F-4D97-AF65-F5344CB8AC3E}">
        <p14:creationId xmlns:p14="http://schemas.microsoft.com/office/powerpoint/2010/main" val="3984269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26A65-239F-4B47-B555-AC609D8E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Method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46F9E1-EC28-4439-B1A3-3F76652FB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9" y="2010682"/>
            <a:ext cx="6096001" cy="4351338"/>
          </a:xfrm>
        </p:spPr>
        <p:txBody>
          <a:bodyPr>
            <a:normAutofit lnSpcReduction="10000"/>
          </a:bodyPr>
          <a:lstStyle/>
          <a:p>
            <a:r>
              <a:rPr lang="nl-BE" b="1" dirty="0"/>
              <a:t>Sampling</a:t>
            </a:r>
          </a:p>
          <a:p>
            <a:r>
              <a:rPr lang="nl-BE" dirty="0"/>
              <a:t>Online survey, </a:t>
            </a:r>
            <a:r>
              <a:rPr lang="nl-BE" dirty="0" err="1"/>
              <a:t>constructed</a:t>
            </a:r>
            <a:r>
              <a:rPr lang="nl-BE" dirty="0"/>
              <a:t> via </a:t>
            </a:r>
            <a:r>
              <a:rPr lang="nl-BE" dirty="0" err="1"/>
              <a:t>Qualtrics</a:t>
            </a:r>
            <a:endParaRPr lang="nl-BE" dirty="0"/>
          </a:p>
          <a:p>
            <a:r>
              <a:rPr lang="nl-BE" dirty="0" err="1"/>
              <a:t>Targeted</a:t>
            </a:r>
            <a:r>
              <a:rPr lang="nl-BE" dirty="0"/>
              <a:t> sampling</a:t>
            </a:r>
          </a:p>
          <a:p>
            <a:endParaRPr lang="nl-BE" dirty="0"/>
          </a:p>
          <a:p>
            <a:r>
              <a:rPr lang="nl-BE" dirty="0"/>
              <a:t>147 private </a:t>
            </a:r>
            <a:r>
              <a:rPr lang="nl-BE" dirty="0" err="1"/>
              <a:t>Belgian</a:t>
            </a:r>
            <a:r>
              <a:rPr lang="nl-BE" dirty="0"/>
              <a:t> family </a:t>
            </a:r>
            <a:r>
              <a:rPr lang="nl-BE" dirty="0" err="1"/>
              <a:t>businesses</a:t>
            </a:r>
            <a:endParaRPr lang="nl-BE" dirty="0"/>
          </a:p>
          <a:p>
            <a:endParaRPr lang="nl-BE" dirty="0"/>
          </a:p>
          <a:p>
            <a:endParaRPr lang="en-GB" dirty="0"/>
          </a:p>
        </p:txBody>
      </p:sp>
      <p:pic>
        <p:nvPicPr>
          <p:cNvPr id="1026" name="Picture 2" descr="Email, envelope, mail, send">
            <a:extLst>
              <a:ext uri="{FF2B5EF4-FFF2-40B4-BE49-F238E27FC236}">
                <a16:creationId xmlns:a16="http://schemas.microsoft.com/office/drawing/2014/main" id="{B846CDED-D874-42B6-BD29-B723852B1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047" y="4317220"/>
            <a:ext cx="711260" cy="71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n, linkedin, logo, social media">
            <a:extLst>
              <a:ext uri="{FF2B5EF4-FFF2-40B4-BE49-F238E27FC236}">
                <a16:creationId xmlns:a16="http://schemas.microsoft.com/office/drawing/2014/main" id="{36EB108B-3629-4771-ABEE-4ACD0F1A3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694" y="4315973"/>
            <a:ext cx="711260" cy="71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acebook, fb, logo, social media">
            <a:extLst>
              <a:ext uri="{FF2B5EF4-FFF2-40B4-BE49-F238E27FC236}">
                <a16:creationId xmlns:a16="http://schemas.microsoft.com/office/drawing/2014/main" id="{58E03113-03AB-4FCB-BE7E-E2B4D4DA7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368" y="4315972"/>
            <a:ext cx="711261" cy="71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68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26A65-239F-4B47-B555-AC609D8E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Method</a:t>
            </a:r>
            <a:endParaRPr lang="en-GB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75B41CB3-8E8F-4674-B908-4C5EA46508CD}"/>
              </a:ext>
            </a:extLst>
          </p:cNvPr>
          <p:cNvSpPr txBox="1">
            <a:spLocks/>
          </p:cNvSpPr>
          <p:nvPr/>
        </p:nvSpPr>
        <p:spPr>
          <a:xfrm>
            <a:off x="3047999" y="2141533"/>
            <a:ext cx="60960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b="1" dirty="0" err="1"/>
              <a:t>Data-processing</a:t>
            </a:r>
            <a:endParaRPr lang="nl-BE" b="1" dirty="0"/>
          </a:p>
          <a:p>
            <a:r>
              <a:rPr lang="nl-BE" dirty="0" err="1"/>
              <a:t>Quantitative</a:t>
            </a:r>
            <a:r>
              <a:rPr lang="nl-BE" dirty="0"/>
              <a:t> research via </a:t>
            </a:r>
            <a:r>
              <a:rPr lang="nl-BE" dirty="0" err="1"/>
              <a:t>the</a:t>
            </a:r>
            <a:r>
              <a:rPr lang="nl-BE" dirty="0"/>
              <a:t> PROCESS-macro </a:t>
            </a:r>
            <a:r>
              <a:rPr lang="nl-BE" dirty="0" err="1"/>
              <a:t>by</a:t>
            </a:r>
            <a:r>
              <a:rPr lang="nl-BE" dirty="0"/>
              <a:t> Hayes (2013) IBM SPSS Version 26</a:t>
            </a:r>
          </a:p>
          <a:p>
            <a:r>
              <a:rPr lang="nl-BE" dirty="0" err="1"/>
              <a:t>Moderated</a:t>
            </a:r>
            <a:r>
              <a:rPr lang="nl-BE" dirty="0"/>
              <a:t> </a:t>
            </a:r>
            <a:r>
              <a:rPr lang="nl-BE" dirty="0" err="1"/>
              <a:t>moderation</a:t>
            </a:r>
            <a:r>
              <a:rPr lang="nl-BE" dirty="0"/>
              <a:t> model (3)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31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C025CA-CA03-469D-9FD0-52EDBCFDB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Preliminary </a:t>
            </a:r>
            <a:r>
              <a:rPr lang="nl-BE" dirty="0" err="1"/>
              <a:t>results</a:t>
            </a:r>
            <a:endParaRPr lang="en-GB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B28D8319-4275-480C-8F75-26894535B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15" y="1893888"/>
            <a:ext cx="10515600" cy="43513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39B8718E-B49B-4E7C-B1F9-7F48EACF7585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836615" y="2747509"/>
            <a:ext cx="10550525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791B18D1-79D9-4CEF-92F0-529AEFAC9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553" y="2771322"/>
            <a:ext cx="3505200" cy="371475"/>
          </a:xfrm>
          <a:prstGeom prst="rect">
            <a:avLst/>
          </a:prstGeom>
          <a:solidFill>
            <a:srgbClr val="E63E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1D7D3898-CCA5-445F-AAD4-2B81855D2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3" y="2771322"/>
            <a:ext cx="3506788" cy="371475"/>
          </a:xfrm>
          <a:prstGeom prst="rect">
            <a:avLst/>
          </a:prstGeom>
          <a:solidFill>
            <a:srgbClr val="E63E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C6944E6-8C6A-4716-8778-01EC887E2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6540" y="2771322"/>
            <a:ext cx="3505200" cy="371475"/>
          </a:xfrm>
          <a:prstGeom prst="rect">
            <a:avLst/>
          </a:prstGeom>
          <a:solidFill>
            <a:srgbClr val="E63E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D905252-DA8B-4FDD-8534-BEEA2A567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553" y="3142797"/>
            <a:ext cx="3505200" cy="369888"/>
          </a:xfrm>
          <a:prstGeom prst="rect">
            <a:avLst/>
          </a:prstGeom>
          <a:solidFill>
            <a:srgbClr val="F5CE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130D3D59-1287-4D48-81B9-2923F717D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3" y="3142797"/>
            <a:ext cx="3506788" cy="369888"/>
          </a:xfrm>
          <a:prstGeom prst="rect">
            <a:avLst/>
          </a:prstGeom>
          <a:solidFill>
            <a:srgbClr val="F5CE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9EAF32F0-68A1-4DC9-868B-E1D8C5B39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6540" y="3142797"/>
            <a:ext cx="3505200" cy="369888"/>
          </a:xfrm>
          <a:prstGeom prst="rect">
            <a:avLst/>
          </a:prstGeom>
          <a:solidFill>
            <a:srgbClr val="F5CE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7E30B507-0B47-4F1F-AAE2-7B31191BC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553" y="3512684"/>
            <a:ext cx="3505200" cy="1463675"/>
          </a:xfrm>
          <a:prstGeom prst="rect">
            <a:avLst/>
          </a:prstGeom>
          <a:solidFill>
            <a:srgbClr val="FA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8CFA72C7-8819-4261-84AC-BC58C7C3C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3" y="3512684"/>
            <a:ext cx="3506788" cy="1465263"/>
          </a:xfrm>
          <a:prstGeom prst="rect">
            <a:avLst/>
          </a:prstGeom>
          <a:solidFill>
            <a:srgbClr val="FA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B4D60C26-F60C-4660-B3F4-062A9AB8F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6540" y="3512684"/>
            <a:ext cx="3505200" cy="1465263"/>
          </a:xfrm>
          <a:prstGeom prst="rect">
            <a:avLst/>
          </a:prstGeom>
          <a:solidFill>
            <a:srgbClr val="FA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14">
            <a:extLst>
              <a:ext uri="{FF2B5EF4-FFF2-40B4-BE49-F238E27FC236}">
                <a16:creationId xmlns:a16="http://schemas.microsoft.com/office/drawing/2014/main" id="{D66329A0-B76D-4E26-A26C-4AB7A301D6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9753" y="2764972"/>
            <a:ext cx="0" cy="22193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Line 15">
            <a:extLst>
              <a:ext uri="{FF2B5EF4-FFF2-40B4-BE49-F238E27FC236}">
                <a16:creationId xmlns:a16="http://schemas.microsoft.com/office/drawing/2014/main" id="{E018B306-B5E4-4C2A-8719-51C17A9D2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56540" y="2764972"/>
            <a:ext cx="0" cy="22193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Line 16">
            <a:extLst>
              <a:ext uri="{FF2B5EF4-FFF2-40B4-BE49-F238E27FC236}">
                <a16:creationId xmlns:a16="http://schemas.microsoft.com/office/drawing/2014/main" id="{99D033AA-4879-4980-8960-8D8A8B61725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3" y="3142797"/>
            <a:ext cx="10529888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17">
            <a:extLst>
              <a:ext uri="{FF2B5EF4-FFF2-40B4-BE49-F238E27FC236}">
                <a16:creationId xmlns:a16="http://schemas.microsoft.com/office/drawing/2014/main" id="{4BDC214B-C5BC-41B1-889F-395C9B6F6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3" y="3512684"/>
            <a:ext cx="1052988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18">
            <a:extLst>
              <a:ext uri="{FF2B5EF4-FFF2-40B4-BE49-F238E27FC236}">
                <a16:creationId xmlns:a16="http://schemas.microsoft.com/office/drawing/2014/main" id="{9F5E1B51-18C9-4942-928D-021AF60BAE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44553" y="2764972"/>
            <a:ext cx="0" cy="221773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Line 19">
            <a:extLst>
              <a:ext uri="{FF2B5EF4-FFF2-40B4-BE49-F238E27FC236}">
                <a16:creationId xmlns:a16="http://schemas.microsoft.com/office/drawing/2014/main" id="{EFB819ED-9044-46FA-A530-0EC98F3BC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61740" y="2764972"/>
            <a:ext cx="0" cy="22193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Line 20">
            <a:extLst>
              <a:ext uri="{FF2B5EF4-FFF2-40B4-BE49-F238E27FC236}">
                <a16:creationId xmlns:a16="http://schemas.microsoft.com/office/drawing/2014/main" id="{37C9C036-0725-419F-9D33-D8F296B22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3" y="2771322"/>
            <a:ext cx="1052988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Line 21">
            <a:extLst>
              <a:ext uri="{FF2B5EF4-FFF2-40B4-BE49-F238E27FC236}">
                <a16:creationId xmlns:a16="http://schemas.microsoft.com/office/drawing/2014/main" id="{8A6F12E6-DEC0-4C75-ABB5-113BD8A869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3" y="4977947"/>
            <a:ext cx="1052988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8E5B4613-440B-4266-BC7C-011DE52CE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8" y="2817359"/>
            <a:ext cx="13954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Hypotheses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A2E1A04E-50E1-4433-85AF-D84D30E2F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1828" y="2817359"/>
            <a:ext cx="78263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Effect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389EA6D9-BADE-43FE-9887-A34913014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615" y="2817359"/>
            <a:ext cx="1346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Conclusion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1F697BF1-9FB4-45F1-9D23-8168A6773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8" y="3185659"/>
            <a:ext cx="1471613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Hypothesis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22F464EF-6217-4B29-A765-474B4589B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1828" y="3185659"/>
            <a:ext cx="1493838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Direct effect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9AC27F84-BA81-47D9-9A97-29DA7F88E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615" y="3185659"/>
            <a:ext cx="127317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Supported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1A5F7E19-187B-4971-AE57-26202D71E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8" y="3557134"/>
            <a:ext cx="14716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Hypothesis 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F715F302-E55E-47AF-B4E7-7D0E4B903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8" y="4106409"/>
            <a:ext cx="5000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First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2ED4A5BF-818D-4E8F-A542-C283768C1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8" y="4106409"/>
            <a:ext cx="1873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1">
            <a:extLst>
              <a:ext uri="{FF2B5EF4-FFF2-40B4-BE49-F238E27FC236}">
                <a16:creationId xmlns:a16="http://schemas.microsoft.com/office/drawing/2014/main" id="{84387AF0-70ED-4B96-861B-5CC45BA47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528" y="4106409"/>
            <a:ext cx="1336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generation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32">
            <a:extLst>
              <a:ext uri="{FF2B5EF4-FFF2-40B4-BE49-F238E27FC236}">
                <a16:creationId xmlns:a16="http://schemas.microsoft.com/office/drawing/2014/main" id="{CE6551DC-3426-4EE5-A5DA-BC2741D32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7165" y="4106409"/>
            <a:ext cx="6175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CEO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A67D65DB-4537-4AAE-95B8-A762059B2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8" y="4377872"/>
            <a:ext cx="10223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Second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4">
            <a:extLst>
              <a:ext uri="{FF2B5EF4-FFF2-40B4-BE49-F238E27FC236}">
                <a16:creationId xmlns:a16="http://schemas.microsoft.com/office/drawing/2014/main" id="{D2E7E045-8E9A-4C9C-BD04-9F80A0EE0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290" y="4377872"/>
            <a:ext cx="1968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5">
            <a:extLst>
              <a:ext uri="{FF2B5EF4-FFF2-40B4-BE49-F238E27FC236}">
                <a16:creationId xmlns:a16="http://schemas.microsoft.com/office/drawing/2014/main" id="{2CC619FB-48DB-4E53-A0A4-9A3309B0C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8490" y="4377872"/>
            <a:ext cx="141763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generation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B378B439-626F-4339-AE16-4734566DF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3" y="4377872"/>
            <a:ext cx="65246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CEO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7">
            <a:extLst>
              <a:ext uri="{FF2B5EF4-FFF2-40B4-BE49-F238E27FC236}">
                <a16:creationId xmlns:a16="http://schemas.microsoft.com/office/drawing/2014/main" id="{4C09C81F-4021-4504-8266-B787498BD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8" y="4654097"/>
            <a:ext cx="6191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Third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8">
            <a:extLst>
              <a:ext uri="{FF2B5EF4-FFF2-40B4-BE49-F238E27FC236}">
                <a16:creationId xmlns:a16="http://schemas.microsoft.com/office/drawing/2014/main" id="{B6FAF15F-ADF2-471D-A0E4-4BEDE01A0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15" y="4654097"/>
            <a:ext cx="1873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39">
            <a:extLst>
              <a:ext uri="{FF2B5EF4-FFF2-40B4-BE49-F238E27FC236}">
                <a16:creationId xmlns:a16="http://schemas.microsoft.com/office/drawing/2014/main" id="{F30F6E00-D035-4E34-9E3F-7DE8CF8F6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8" y="4654097"/>
            <a:ext cx="8890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or later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0">
            <a:extLst>
              <a:ext uri="{FF2B5EF4-FFF2-40B4-BE49-F238E27FC236}">
                <a16:creationId xmlns:a16="http://schemas.microsoft.com/office/drawing/2014/main" id="{44DBB242-3D4B-4E9D-AF32-F930D5DCF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0615" y="4654097"/>
            <a:ext cx="1873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1">
            <a:extLst>
              <a:ext uri="{FF2B5EF4-FFF2-40B4-BE49-F238E27FC236}">
                <a16:creationId xmlns:a16="http://schemas.microsoft.com/office/drawing/2014/main" id="{C6A50B6D-8227-4BA4-98DB-A73E088D2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6815" y="4654097"/>
            <a:ext cx="133667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generation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2">
            <a:extLst>
              <a:ext uri="{FF2B5EF4-FFF2-40B4-BE49-F238E27FC236}">
                <a16:creationId xmlns:a16="http://schemas.microsoft.com/office/drawing/2014/main" id="{36E28D6B-662B-48F3-93A5-4121E7B71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28" y="4654097"/>
            <a:ext cx="617538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CEO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3">
            <a:extLst>
              <a:ext uri="{FF2B5EF4-FFF2-40B4-BE49-F238E27FC236}">
                <a16:creationId xmlns:a16="http://schemas.microsoft.com/office/drawing/2014/main" id="{FAD2BC09-8A3D-47E5-A76A-FAE9B1BB9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1828" y="3557134"/>
            <a:ext cx="28813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Moderating effect on EO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4">
            <a:extLst>
              <a:ext uri="{FF2B5EF4-FFF2-40B4-BE49-F238E27FC236}">
                <a16:creationId xmlns:a16="http://schemas.microsoft.com/office/drawing/2014/main" id="{43083D95-AC37-4348-BF3C-DE61FCD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5190" y="3557134"/>
            <a:ext cx="1873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5">
            <a:extLst>
              <a:ext uri="{FF2B5EF4-FFF2-40B4-BE49-F238E27FC236}">
                <a16:creationId xmlns:a16="http://schemas.microsoft.com/office/drawing/2014/main" id="{7C32D19A-B9F7-4931-B0DF-04C5BA0AD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1390" y="3557134"/>
            <a:ext cx="4794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SEB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6">
            <a:extLst>
              <a:ext uri="{FF2B5EF4-FFF2-40B4-BE49-F238E27FC236}">
                <a16:creationId xmlns:a16="http://schemas.microsoft.com/office/drawing/2014/main" id="{B2EB4921-052E-48FD-ABB1-45DE2429A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1828" y="4106409"/>
            <a:ext cx="17922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0,8673, p &lt; 0,01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47">
            <a:extLst>
              <a:ext uri="{FF2B5EF4-FFF2-40B4-BE49-F238E27FC236}">
                <a16:creationId xmlns:a16="http://schemas.microsoft.com/office/drawing/2014/main" id="{282EF617-6AEA-44B4-9050-EB8BB897C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1828" y="4377872"/>
            <a:ext cx="175418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0,1681, p &gt; 0,1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48">
            <a:extLst>
              <a:ext uri="{FF2B5EF4-FFF2-40B4-BE49-F238E27FC236}">
                <a16:creationId xmlns:a16="http://schemas.microsoft.com/office/drawing/2014/main" id="{1348FD91-A393-4672-8BFF-5FE48C3E2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1828" y="4654097"/>
            <a:ext cx="1873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49">
            <a:extLst>
              <a:ext uri="{FF2B5EF4-FFF2-40B4-BE49-F238E27FC236}">
                <a16:creationId xmlns:a16="http://schemas.microsoft.com/office/drawing/2014/main" id="{AE32ED13-20BE-4476-9C72-265860C1F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8028" y="4654097"/>
            <a:ext cx="166687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0,0793, p &gt; 0,1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0">
            <a:extLst>
              <a:ext uri="{FF2B5EF4-FFF2-40B4-BE49-F238E27FC236}">
                <a16:creationId xmlns:a16="http://schemas.microsoft.com/office/drawing/2014/main" id="{B6B2CD47-7069-4016-9AA9-3CEF83C79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615" y="3557134"/>
            <a:ext cx="2254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1">
            <a:extLst>
              <a:ext uri="{FF2B5EF4-FFF2-40B4-BE49-F238E27FC236}">
                <a16:creationId xmlns:a16="http://schemas.microsoft.com/office/drawing/2014/main" id="{41FDD887-533B-45D1-A1B5-B5A86543F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5" y="3557134"/>
            <a:ext cx="11588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upported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65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theme/theme1.xml><?xml version="1.0" encoding="utf-8"?>
<a:theme xmlns:a="http://schemas.openxmlformats.org/drawingml/2006/main" name="RCEF Template">
  <a:themeElements>
    <a:clrScheme name="New Uhasselt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3E2E"/>
      </a:accent1>
      <a:accent2>
        <a:srgbClr val="00ACEE"/>
      </a:accent2>
      <a:accent3>
        <a:srgbClr val="A5A5A5"/>
      </a:accent3>
      <a:accent4>
        <a:srgbClr val="BFD537"/>
      </a:accent4>
      <a:accent5>
        <a:srgbClr val="F37E2A"/>
      </a:accent5>
      <a:accent6>
        <a:srgbClr val="9A359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hasselt Template Gert Janssenswillen.potx" id="{9F5BA06A-DEEB-44E8-B56E-CC3720A29BB8}" vid="{E16BF2ED-1ECB-42F1-B0E9-60F6C7951C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Uhasselt Template Gert Janssenswillen (1)</Template>
  <TotalTime>3957</TotalTime>
  <Words>1132</Words>
  <Application>Microsoft Office PowerPoint</Application>
  <PresentationFormat>Breedbeeld</PresentationFormat>
  <Paragraphs>172</Paragraphs>
  <Slides>15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RCEF Template</vt:lpstr>
      <vt:lpstr>The moderating effect of the generational stage of the family CEO on the relationship between entrepreneurial orientation and strategic entrepreneurial behavior</vt:lpstr>
      <vt:lpstr>Problem statement / gap</vt:lpstr>
      <vt:lpstr>Problem statement / gap</vt:lpstr>
      <vt:lpstr>Research objective</vt:lpstr>
      <vt:lpstr>Conceptual research model</vt:lpstr>
      <vt:lpstr>Hypotheses*</vt:lpstr>
      <vt:lpstr>Method</vt:lpstr>
      <vt:lpstr>Method</vt:lpstr>
      <vt:lpstr>Preliminary results</vt:lpstr>
      <vt:lpstr>Preliminary results</vt:lpstr>
      <vt:lpstr>Preliminary results</vt:lpstr>
      <vt:lpstr>Contributions </vt:lpstr>
      <vt:lpstr>Concluding remarks</vt:lpstr>
      <vt:lpstr>Introductory question</vt:lpstr>
      <vt:lpstr>The moderating effect of the generational stage of the family CEO on the relationship between entrepreneurial orientation and strategic entrepreneurial behavior</vt:lpstr>
    </vt:vector>
  </TitlesOfParts>
  <Company>UHasselt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CORTEN Maarten</dc:creator>
  <cp:lastModifiedBy>VANHEES Rik</cp:lastModifiedBy>
  <cp:revision>210</cp:revision>
  <dcterms:created xsi:type="dcterms:W3CDTF">2018-09-13T13:28:59Z</dcterms:created>
  <dcterms:modified xsi:type="dcterms:W3CDTF">2021-09-10T11:54:32Z</dcterms:modified>
</cp:coreProperties>
</file>