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8" r:id="rId11"/>
    <p:sldId id="281" r:id="rId12"/>
    <p:sldId id="280" r:id="rId13"/>
    <p:sldId id="279" r:id="rId14"/>
    <p:sldId id="276" r:id="rId15"/>
    <p:sldId id="277" r:id="rId16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4626"/>
  </p:normalViewPr>
  <p:slideViewPr>
    <p:cSldViewPr snapToObjects="1" showGuides="1">
      <p:cViewPr varScale="1">
        <p:scale>
          <a:sx n="134" d="100"/>
          <a:sy n="134" d="100"/>
        </p:scale>
        <p:origin x="1008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2">
            <a:extLst>
              <a:ext uri="{FF2B5EF4-FFF2-40B4-BE49-F238E27FC236}">
                <a16:creationId xmlns:a16="http://schemas.microsoft.com/office/drawing/2014/main" id="{3C4E1FCE-D781-4F4F-993F-675E263BA653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3A04B4B1-4903-0E4F-A8BF-ACCB22A6FE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FF93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1AAF2997-B05F-9A49-AC4A-A486048608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7" name="Espace réservé du texte 32">
            <a:extLst>
              <a:ext uri="{FF2B5EF4-FFF2-40B4-BE49-F238E27FC236}">
                <a16:creationId xmlns:a16="http://schemas.microsoft.com/office/drawing/2014/main" id="{BF435C62-3E1E-1C40-9247-4A826E1E32DC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rgbClr val="FF93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0CF5D210-289C-D247-AE19-1CD671223C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rgbClr val="FF93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36C0D7-B049-EF45-9D1A-2FAEDB585D2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Clr>
                <a:srgbClr val="92D05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FF930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FF930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1800"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1E6E70E6-6FF9-A340-BDC5-2887295E80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rgbClr val="FF93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21152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81EDD339-D019-4145-A563-D222E69DE4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rgbClr val="FF9300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C33D828-69F3-5F4C-9EC9-34E1F3E2F4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latin typeface="+mn-lt"/>
              </a:defRPr>
            </a:lvl1pPr>
            <a:lvl2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indent="-266400">
              <a:buClr>
                <a:srgbClr val="FF9300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868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57150"/>
            <a:ext cx="8869680" cy="5015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1480"/>
            <a:ext cx="8640960" cy="412383"/>
          </a:xfrm>
          <a:ln>
            <a:noFill/>
          </a:ln>
        </p:spPr>
        <p:txBody>
          <a:bodyPr>
            <a:normAutofit/>
          </a:bodyPr>
          <a:lstStyle>
            <a:lvl1pPr algn="l">
              <a:defRPr sz="1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780420"/>
          </a:xfrm>
        </p:spPr>
        <p:txBody>
          <a:bodyPr/>
          <a:lstStyle>
            <a:lvl1pPr>
              <a:buFont typeface="Wingdings" pitchFamily="2" charset="2"/>
              <a:buChar char="§"/>
              <a:defRPr sz="21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1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5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4785997"/>
            <a:ext cx="2133600" cy="273844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7/04/2022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4785997"/>
            <a:ext cx="4464496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5" y="4787188"/>
            <a:ext cx="752475" cy="273844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965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">
            <a:extLst>
              <a:ext uri="{FF2B5EF4-FFF2-40B4-BE49-F238E27FC236}">
                <a16:creationId xmlns:a16="http://schemas.microsoft.com/office/drawing/2014/main" id="{3DEC6FB6-D91B-EB4C-8E89-E12D40F0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19C78568-F5B6-EF47-9CA7-6179A3A10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 dirty="0"/>
              <a:t>Cliquez pour modifier les styles du texte du masque</a:t>
            </a:r>
          </a:p>
          <a:p>
            <a:pPr marL="266700" lvl="1" indent="-266700"/>
            <a:r>
              <a:rPr lang="fr-FR" dirty="0"/>
              <a:t>Deuxième niveau</a:t>
            </a:r>
          </a:p>
          <a:p>
            <a:pPr marL="266700" lvl="2" indent="-266700"/>
            <a:r>
              <a:rPr lang="fr-FR" dirty="0"/>
              <a:t>Troisième niveau</a:t>
            </a:r>
          </a:p>
          <a:p>
            <a:pPr marL="266700" lvl="3" indent="-266700"/>
            <a:r>
              <a:rPr lang="fr-FR" dirty="0"/>
              <a:t>Quatrième niveau</a:t>
            </a:r>
          </a:p>
          <a:p>
            <a:pPr marL="266700" lvl="4" indent="-266700"/>
            <a:r>
              <a:rPr lang="fr-FR" dirty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9300"/>
          </a:solidFill>
          <a:latin typeface="+mj-lt"/>
          <a:ea typeface="+mj-ea"/>
          <a:cs typeface="Interstat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j-lt"/>
          <a:ea typeface="+mn-ea"/>
          <a:cs typeface="Interstate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j-lt"/>
          <a:ea typeface="+mn-ea"/>
          <a:cs typeface="Interstate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j-lt"/>
          <a:ea typeface="+mn-ea"/>
          <a:cs typeface="Interstate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j-lt"/>
          <a:ea typeface="+mn-ea"/>
          <a:cs typeface="Interstate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j-lt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424107-A041-B946-96A3-92869C92D8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07/04/2022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B68DDA-D29C-1546-80FD-8DAC72F8E8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Dominique Hansen, PhD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2408B2-2F98-A54C-9AF5-39007C07B9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43610" y="927760"/>
            <a:ext cx="6768746" cy="2310505"/>
          </a:xfrm>
        </p:spPr>
        <p:txBody>
          <a:bodyPr/>
          <a:lstStyle/>
          <a:p>
            <a:r>
              <a:rPr lang="en-GB" sz="3600" dirty="0"/>
              <a:t>How to optimize the adherence to pharmacological therapy and lifestyle changes in cardiovascular secondary prevention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500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vak 46"/>
          <p:cNvSpPr txBox="1"/>
          <p:nvPr/>
        </p:nvSpPr>
        <p:spPr>
          <a:xfrm>
            <a:off x="2814217" y="980939"/>
            <a:ext cx="667170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patient</a:t>
            </a:r>
            <a:endParaRPr lang="en-GB" sz="788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2601141" y="1381697"/>
            <a:ext cx="8835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health </a:t>
            </a:r>
            <a:r>
              <a:rPr lang="nl-BE" sz="563" dirty="0" err="1"/>
              <a:t>literacy</a:t>
            </a:r>
            <a:endParaRPr lang="en-GB" sz="563" dirty="0"/>
          </a:p>
        </p:txBody>
      </p:sp>
      <p:sp>
        <p:nvSpPr>
          <p:cNvPr id="53" name="Tekstvak 52"/>
          <p:cNvSpPr txBox="1"/>
          <p:nvPr/>
        </p:nvSpPr>
        <p:spPr>
          <a:xfrm>
            <a:off x="1535044" y="1567544"/>
            <a:ext cx="19511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Empower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increase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</a:t>
            </a:r>
            <a:r>
              <a:rPr lang="nl-BE" sz="563" dirty="0" err="1"/>
              <a:t>self-efficacy</a:t>
            </a:r>
            <a:endParaRPr lang="en-GB" sz="563" dirty="0"/>
          </a:p>
        </p:txBody>
      </p:sp>
      <p:sp>
        <p:nvSpPr>
          <p:cNvPr id="36" name="Tekstvak 35"/>
          <p:cNvSpPr txBox="1"/>
          <p:nvPr/>
        </p:nvSpPr>
        <p:spPr>
          <a:xfrm>
            <a:off x="2080080" y="1197028"/>
            <a:ext cx="140463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</a:t>
            </a:r>
            <a:r>
              <a:rPr lang="nl-BE" sz="563" dirty="0" err="1"/>
              <a:t>additional</a:t>
            </a:r>
            <a:r>
              <a:rPr lang="nl-BE" sz="563" dirty="0"/>
              <a:t> </a:t>
            </a:r>
            <a:r>
              <a:rPr lang="nl-BE" sz="563" dirty="0" err="1"/>
              <a:t>psychosocial</a:t>
            </a:r>
            <a:r>
              <a:rPr lang="nl-BE" sz="563" dirty="0"/>
              <a:t> </a:t>
            </a:r>
            <a:r>
              <a:rPr lang="nl-BE" sz="563" dirty="0"/>
              <a:t>support</a:t>
            </a:r>
            <a:endParaRPr lang="en-GB" sz="563" dirty="0"/>
          </a:p>
        </p:txBody>
      </p:sp>
      <p:sp>
        <p:nvSpPr>
          <p:cNvPr id="37" name="Pijl-omlaag 36"/>
          <p:cNvSpPr/>
          <p:nvPr/>
        </p:nvSpPr>
        <p:spPr>
          <a:xfrm rot="8294802">
            <a:off x="3799066" y="1190200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Afgeronde rechthoek 2"/>
          <p:cNvSpPr/>
          <p:nvPr/>
        </p:nvSpPr>
        <p:spPr>
          <a:xfrm>
            <a:off x="3676735" y="1781036"/>
            <a:ext cx="1467920" cy="65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b="1" dirty="0"/>
              <a:t>Actions on </a:t>
            </a:r>
            <a:r>
              <a:rPr lang="nl-BE" sz="1050" b="1" dirty="0" err="1"/>
              <a:t>the</a:t>
            </a:r>
            <a:r>
              <a:rPr lang="nl-BE" sz="1050" b="1" dirty="0"/>
              <a:t> five </a:t>
            </a:r>
            <a:r>
              <a:rPr lang="nl-BE" sz="1050" b="1" dirty="0" err="1"/>
              <a:t>dimensions</a:t>
            </a:r>
            <a:r>
              <a:rPr lang="nl-BE" sz="1050" b="1" dirty="0"/>
              <a:t> of </a:t>
            </a:r>
            <a:r>
              <a:rPr lang="nl-BE" sz="1050" b="1" dirty="0" err="1"/>
              <a:t>adherence</a:t>
            </a:r>
            <a:r>
              <a:rPr lang="nl-BE" sz="1050" b="1" dirty="0"/>
              <a:t> </a:t>
            </a:r>
            <a:r>
              <a:rPr lang="nl-BE" sz="1050" b="1" dirty="0" err="1"/>
              <a:t>to</a:t>
            </a:r>
            <a:r>
              <a:rPr lang="nl-BE" sz="1050" b="1" dirty="0"/>
              <a:t> </a:t>
            </a:r>
            <a:r>
              <a:rPr lang="nl-BE" sz="1050" b="1" dirty="0" err="1"/>
              <a:t>therapy</a:t>
            </a:r>
            <a:endParaRPr lang="en-GB" sz="1050" b="1" dirty="0"/>
          </a:p>
        </p:txBody>
      </p:sp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9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vak 46"/>
          <p:cNvSpPr txBox="1"/>
          <p:nvPr/>
        </p:nvSpPr>
        <p:spPr>
          <a:xfrm>
            <a:off x="2814217" y="980939"/>
            <a:ext cx="667170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patient</a:t>
            </a:r>
            <a:endParaRPr lang="en-GB" sz="788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2601141" y="1381697"/>
            <a:ext cx="8835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health </a:t>
            </a:r>
            <a:r>
              <a:rPr lang="nl-BE" sz="563" dirty="0" err="1"/>
              <a:t>literacy</a:t>
            </a:r>
            <a:endParaRPr lang="en-GB" sz="563" dirty="0"/>
          </a:p>
        </p:txBody>
      </p:sp>
      <p:sp>
        <p:nvSpPr>
          <p:cNvPr id="50" name="Tekstvak 49"/>
          <p:cNvSpPr txBox="1"/>
          <p:nvPr/>
        </p:nvSpPr>
        <p:spPr>
          <a:xfrm>
            <a:off x="2380447" y="3067490"/>
            <a:ext cx="1056700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Apply</a:t>
            </a:r>
            <a:r>
              <a:rPr lang="nl-BE" sz="563" dirty="0"/>
              <a:t> shared </a:t>
            </a:r>
            <a:r>
              <a:rPr lang="nl-BE" sz="563" dirty="0" err="1"/>
              <a:t>decision</a:t>
            </a:r>
            <a:r>
              <a:rPr lang="nl-BE" sz="563" dirty="0"/>
              <a:t> making</a:t>
            </a:r>
            <a:endParaRPr lang="en-GB" sz="563" dirty="0"/>
          </a:p>
        </p:txBody>
      </p:sp>
      <p:sp>
        <p:nvSpPr>
          <p:cNvPr id="53" name="Tekstvak 52"/>
          <p:cNvSpPr txBox="1"/>
          <p:nvPr/>
        </p:nvSpPr>
        <p:spPr>
          <a:xfrm>
            <a:off x="1535044" y="1567544"/>
            <a:ext cx="19511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Empower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increase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</a:t>
            </a:r>
            <a:r>
              <a:rPr lang="nl-BE" sz="563" dirty="0" err="1"/>
              <a:t>self-efficacy</a:t>
            </a:r>
            <a:endParaRPr lang="en-GB" sz="563" dirty="0"/>
          </a:p>
        </p:txBody>
      </p:sp>
      <p:sp>
        <p:nvSpPr>
          <p:cNvPr id="36" name="Tekstvak 35"/>
          <p:cNvSpPr txBox="1"/>
          <p:nvPr/>
        </p:nvSpPr>
        <p:spPr>
          <a:xfrm>
            <a:off x="2080080" y="1197028"/>
            <a:ext cx="140463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</a:t>
            </a:r>
            <a:r>
              <a:rPr lang="nl-BE" sz="563" dirty="0" err="1"/>
              <a:t>additional</a:t>
            </a:r>
            <a:r>
              <a:rPr lang="nl-BE" sz="563" dirty="0"/>
              <a:t> </a:t>
            </a:r>
            <a:r>
              <a:rPr lang="nl-BE" sz="563" dirty="0" err="1"/>
              <a:t>psychosocial</a:t>
            </a:r>
            <a:r>
              <a:rPr lang="nl-BE" sz="563" dirty="0"/>
              <a:t> </a:t>
            </a:r>
            <a:r>
              <a:rPr lang="nl-BE" sz="563" dirty="0"/>
              <a:t>support</a:t>
            </a:r>
            <a:endParaRPr lang="en-GB" sz="563" dirty="0"/>
          </a:p>
        </p:txBody>
      </p:sp>
      <p:sp>
        <p:nvSpPr>
          <p:cNvPr id="37" name="Pijl-omlaag 36"/>
          <p:cNvSpPr/>
          <p:nvPr/>
        </p:nvSpPr>
        <p:spPr>
          <a:xfrm rot="8294802">
            <a:off x="3799066" y="1190200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9" name="Tekstvak 38"/>
          <p:cNvSpPr txBox="1"/>
          <p:nvPr/>
        </p:nvSpPr>
        <p:spPr>
          <a:xfrm>
            <a:off x="2140738" y="3432724"/>
            <a:ext cx="129234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risk </a:t>
            </a:r>
            <a:r>
              <a:rPr lang="nl-BE" sz="563" dirty="0" err="1"/>
              <a:t>perception</a:t>
            </a:r>
            <a:endParaRPr lang="en-GB" sz="563" dirty="0"/>
          </a:p>
        </p:txBody>
      </p:sp>
      <p:sp>
        <p:nvSpPr>
          <p:cNvPr id="42" name="Tekstvak 41"/>
          <p:cNvSpPr txBox="1"/>
          <p:nvPr/>
        </p:nvSpPr>
        <p:spPr>
          <a:xfrm>
            <a:off x="2241877" y="2659529"/>
            <a:ext cx="1189749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healthcare</a:t>
            </a:r>
            <a:r>
              <a:rPr lang="nl-BE" sz="788" b="1" dirty="0"/>
              <a:t> provider</a:t>
            </a:r>
            <a:endParaRPr lang="en-GB" sz="788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1802163" y="2886446"/>
            <a:ext cx="163217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correct, </a:t>
            </a:r>
            <a:r>
              <a:rPr lang="nl-BE" sz="563" dirty="0" err="1"/>
              <a:t>timely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sufficient</a:t>
            </a:r>
            <a:r>
              <a:rPr lang="nl-BE" sz="563" dirty="0"/>
              <a:t> information</a:t>
            </a:r>
            <a:endParaRPr lang="en-GB" sz="563" dirty="0"/>
          </a:p>
        </p:txBody>
      </p:sp>
      <p:sp>
        <p:nvSpPr>
          <p:cNvPr id="44" name="Tekstvak 43"/>
          <p:cNvSpPr txBox="1"/>
          <p:nvPr/>
        </p:nvSpPr>
        <p:spPr>
          <a:xfrm>
            <a:off x="2374262" y="3248207"/>
            <a:ext cx="1059906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Improve</a:t>
            </a:r>
            <a:r>
              <a:rPr lang="nl-BE" sz="563" dirty="0"/>
              <a:t> </a:t>
            </a:r>
            <a:r>
              <a:rPr lang="nl-BE" sz="563" dirty="0" err="1"/>
              <a:t>communication</a:t>
            </a:r>
            <a:r>
              <a:rPr lang="nl-BE" sz="563" dirty="0"/>
              <a:t> skills</a:t>
            </a:r>
            <a:endParaRPr lang="en-GB" sz="563" dirty="0"/>
          </a:p>
        </p:txBody>
      </p:sp>
      <p:sp>
        <p:nvSpPr>
          <p:cNvPr id="52" name="Tekstvak 51"/>
          <p:cNvSpPr txBox="1"/>
          <p:nvPr/>
        </p:nvSpPr>
        <p:spPr>
          <a:xfrm>
            <a:off x="2564888" y="3613109"/>
            <a:ext cx="87075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clinical</a:t>
            </a:r>
            <a:r>
              <a:rPr lang="nl-BE" sz="563" dirty="0"/>
              <a:t> </a:t>
            </a:r>
            <a:r>
              <a:rPr lang="nl-BE" sz="563" dirty="0" err="1"/>
              <a:t>inertia</a:t>
            </a:r>
            <a:endParaRPr lang="en-GB" sz="563" dirty="0"/>
          </a:p>
        </p:txBody>
      </p:sp>
      <p:sp>
        <p:nvSpPr>
          <p:cNvPr id="54" name="Tekstvak 53"/>
          <p:cNvSpPr txBox="1"/>
          <p:nvPr/>
        </p:nvSpPr>
        <p:spPr>
          <a:xfrm>
            <a:off x="2603281" y="3802988"/>
            <a:ext cx="83548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‘Be </a:t>
            </a:r>
            <a:r>
              <a:rPr lang="nl-BE" sz="563" dirty="0" err="1"/>
              <a:t>with</a:t>
            </a:r>
            <a:r>
              <a:rPr lang="nl-BE" sz="563" dirty="0"/>
              <a:t> </a:t>
            </a:r>
            <a:r>
              <a:rPr lang="nl-BE" sz="563" dirty="0" err="1"/>
              <a:t>your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’</a:t>
            </a:r>
            <a:endParaRPr lang="en-GB" sz="563" dirty="0"/>
          </a:p>
        </p:txBody>
      </p:sp>
      <p:sp>
        <p:nvSpPr>
          <p:cNvPr id="3" name="Afgeronde rechthoek 2"/>
          <p:cNvSpPr/>
          <p:nvPr/>
        </p:nvSpPr>
        <p:spPr>
          <a:xfrm>
            <a:off x="3676735" y="1781036"/>
            <a:ext cx="1467920" cy="65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b="1" dirty="0"/>
              <a:t>Actions on </a:t>
            </a:r>
            <a:r>
              <a:rPr lang="nl-BE" sz="1050" b="1" dirty="0" err="1"/>
              <a:t>the</a:t>
            </a:r>
            <a:r>
              <a:rPr lang="nl-BE" sz="1050" b="1" dirty="0"/>
              <a:t> five </a:t>
            </a:r>
            <a:r>
              <a:rPr lang="nl-BE" sz="1050" b="1" dirty="0" err="1"/>
              <a:t>dimensions</a:t>
            </a:r>
            <a:r>
              <a:rPr lang="nl-BE" sz="1050" b="1" dirty="0"/>
              <a:t> of </a:t>
            </a:r>
            <a:r>
              <a:rPr lang="nl-BE" sz="1050" b="1" dirty="0" err="1"/>
              <a:t>adherence</a:t>
            </a:r>
            <a:r>
              <a:rPr lang="nl-BE" sz="1050" b="1" dirty="0"/>
              <a:t> </a:t>
            </a:r>
            <a:r>
              <a:rPr lang="nl-BE" sz="1050" b="1" dirty="0" err="1"/>
              <a:t>to</a:t>
            </a:r>
            <a:r>
              <a:rPr lang="nl-BE" sz="1050" b="1" dirty="0"/>
              <a:t> </a:t>
            </a:r>
            <a:r>
              <a:rPr lang="nl-BE" sz="1050" b="1" dirty="0" err="1"/>
              <a:t>therapy</a:t>
            </a:r>
            <a:endParaRPr lang="en-GB" sz="1050" b="1" dirty="0"/>
          </a:p>
        </p:txBody>
      </p:sp>
      <p:sp>
        <p:nvSpPr>
          <p:cNvPr id="65" name="Pijl-omlaag 64"/>
          <p:cNvSpPr/>
          <p:nvPr/>
        </p:nvSpPr>
        <p:spPr>
          <a:xfrm rot="3006480">
            <a:off x="3724985" y="2409145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5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vak 46"/>
          <p:cNvSpPr txBox="1"/>
          <p:nvPr/>
        </p:nvSpPr>
        <p:spPr>
          <a:xfrm>
            <a:off x="2814217" y="980939"/>
            <a:ext cx="667170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patient</a:t>
            </a:r>
            <a:endParaRPr lang="en-GB" sz="788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2601141" y="1381697"/>
            <a:ext cx="8835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health </a:t>
            </a:r>
            <a:r>
              <a:rPr lang="nl-BE" sz="563" dirty="0" err="1"/>
              <a:t>literacy</a:t>
            </a:r>
            <a:endParaRPr lang="en-GB" sz="563" dirty="0"/>
          </a:p>
        </p:txBody>
      </p:sp>
      <p:sp>
        <p:nvSpPr>
          <p:cNvPr id="50" name="Tekstvak 49"/>
          <p:cNvSpPr txBox="1"/>
          <p:nvPr/>
        </p:nvSpPr>
        <p:spPr>
          <a:xfrm>
            <a:off x="2380447" y="3067490"/>
            <a:ext cx="1056700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Apply</a:t>
            </a:r>
            <a:r>
              <a:rPr lang="nl-BE" sz="563" dirty="0"/>
              <a:t> shared </a:t>
            </a:r>
            <a:r>
              <a:rPr lang="nl-BE" sz="563" dirty="0" err="1"/>
              <a:t>decision</a:t>
            </a:r>
            <a:r>
              <a:rPr lang="nl-BE" sz="563" dirty="0"/>
              <a:t> making</a:t>
            </a:r>
            <a:endParaRPr lang="en-GB" sz="563" dirty="0"/>
          </a:p>
        </p:txBody>
      </p:sp>
      <p:sp>
        <p:nvSpPr>
          <p:cNvPr id="51" name="Tekstvak 50"/>
          <p:cNvSpPr txBox="1"/>
          <p:nvPr/>
        </p:nvSpPr>
        <p:spPr>
          <a:xfrm>
            <a:off x="5323735" y="1373060"/>
            <a:ext cx="1438214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Consider</a:t>
            </a:r>
            <a:r>
              <a:rPr lang="nl-BE" sz="563" dirty="0"/>
              <a:t> </a:t>
            </a:r>
            <a:r>
              <a:rPr lang="nl-BE" sz="563" dirty="0" err="1"/>
              <a:t>graded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 in </a:t>
            </a:r>
            <a:r>
              <a:rPr lang="nl-BE" sz="563" dirty="0" err="1"/>
              <a:t>multimorbidity</a:t>
            </a:r>
            <a:endParaRPr lang="en-GB" sz="563" dirty="0"/>
          </a:p>
        </p:txBody>
      </p:sp>
      <p:sp>
        <p:nvSpPr>
          <p:cNvPr id="53" name="Tekstvak 52"/>
          <p:cNvSpPr txBox="1"/>
          <p:nvPr/>
        </p:nvSpPr>
        <p:spPr>
          <a:xfrm>
            <a:off x="1535044" y="1567544"/>
            <a:ext cx="19511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Empower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increase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</a:t>
            </a:r>
            <a:r>
              <a:rPr lang="nl-BE" sz="563" dirty="0" err="1"/>
              <a:t>self-efficacy</a:t>
            </a:r>
            <a:endParaRPr lang="en-GB" sz="563" dirty="0"/>
          </a:p>
        </p:txBody>
      </p:sp>
      <p:sp>
        <p:nvSpPr>
          <p:cNvPr id="36" name="Tekstvak 35"/>
          <p:cNvSpPr txBox="1"/>
          <p:nvPr/>
        </p:nvSpPr>
        <p:spPr>
          <a:xfrm>
            <a:off x="2080080" y="1197028"/>
            <a:ext cx="140463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</a:t>
            </a:r>
            <a:r>
              <a:rPr lang="nl-BE" sz="563" dirty="0" err="1"/>
              <a:t>additional</a:t>
            </a:r>
            <a:r>
              <a:rPr lang="nl-BE" sz="563" dirty="0"/>
              <a:t> </a:t>
            </a:r>
            <a:r>
              <a:rPr lang="nl-BE" sz="563" dirty="0" err="1"/>
              <a:t>psychosocial</a:t>
            </a:r>
            <a:r>
              <a:rPr lang="nl-BE" sz="563" dirty="0"/>
              <a:t> </a:t>
            </a:r>
            <a:r>
              <a:rPr lang="nl-BE" sz="563" dirty="0"/>
              <a:t>support</a:t>
            </a:r>
            <a:endParaRPr lang="en-GB" sz="563" dirty="0"/>
          </a:p>
        </p:txBody>
      </p:sp>
      <p:sp>
        <p:nvSpPr>
          <p:cNvPr id="37" name="Pijl-omlaag 36"/>
          <p:cNvSpPr/>
          <p:nvPr/>
        </p:nvSpPr>
        <p:spPr>
          <a:xfrm rot="8294802">
            <a:off x="3799066" y="1190200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8" name="Tekstvak 37"/>
          <p:cNvSpPr txBox="1"/>
          <p:nvPr/>
        </p:nvSpPr>
        <p:spPr>
          <a:xfrm>
            <a:off x="5333130" y="964049"/>
            <a:ext cx="673582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disease</a:t>
            </a:r>
            <a:endParaRPr lang="en-GB" sz="788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2140738" y="3432724"/>
            <a:ext cx="129234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risk </a:t>
            </a:r>
            <a:r>
              <a:rPr lang="nl-BE" sz="563" dirty="0" err="1"/>
              <a:t>perception</a:t>
            </a:r>
            <a:endParaRPr lang="en-GB" sz="563" dirty="0"/>
          </a:p>
        </p:txBody>
      </p:sp>
      <p:sp>
        <p:nvSpPr>
          <p:cNvPr id="40" name="Tekstvak 39"/>
          <p:cNvSpPr txBox="1"/>
          <p:nvPr/>
        </p:nvSpPr>
        <p:spPr>
          <a:xfrm>
            <a:off x="5318841" y="1184778"/>
            <a:ext cx="190949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Be </a:t>
            </a:r>
            <a:r>
              <a:rPr lang="nl-BE" sz="563" dirty="0" err="1"/>
              <a:t>aware</a:t>
            </a:r>
            <a:r>
              <a:rPr lang="nl-BE" sz="563" dirty="0"/>
              <a:t> of low </a:t>
            </a:r>
            <a:r>
              <a:rPr lang="nl-BE" sz="563" dirty="0" err="1"/>
              <a:t>adherence</a:t>
            </a:r>
            <a:r>
              <a:rPr lang="nl-BE" sz="563" dirty="0"/>
              <a:t> </a:t>
            </a:r>
            <a:r>
              <a:rPr lang="nl-BE" sz="563" dirty="0" err="1"/>
              <a:t>predictors</a:t>
            </a:r>
            <a:r>
              <a:rPr lang="nl-BE" sz="563" dirty="0"/>
              <a:t> in different </a:t>
            </a:r>
            <a:r>
              <a:rPr lang="nl-BE" sz="563" dirty="0" err="1"/>
              <a:t>diseases</a:t>
            </a:r>
            <a:endParaRPr lang="en-GB" sz="563" dirty="0"/>
          </a:p>
        </p:txBody>
      </p:sp>
      <p:sp>
        <p:nvSpPr>
          <p:cNvPr id="41" name="Tekstvak 40"/>
          <p:cNvSpPr txBox="1"/>
          <p:nvPr/>
        </p:nvSpPr>
        <p:spPr>
          <a:xfrm>
            <a:off x="5324467" y="1553393"/>
            <a:ext cx="1800493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Prevent</a:t>
            </a:r>
            <a:r>
              <a:rPr lang="nl-BE" sz="563" dirty="0"/>
              <a:t> frequent change in </a:t>
            </a:r>
            <a:r>
              <a:rPr lang="nl-BE" sz="563" dirty="0" err="1"/>
              <a:t>therapy</a:t>
            </a:r>
            <a:r>
              <a:rPr lang="nl-BE" sz="563" dirty="0"/>
              <a:t> (in </a:t>
            </a:r>
            <a:r>
              <a:rPr lang="nl-BE" sz="563" dirty="0" err="1"/>
              <a:t>multimorbidity</a:t>
            </a:r>
            <a:r>
              <a:rPr lang="nl-BE" sz="563" dirty="0"/>
              <a:t>)</a:t>
            </a:r>
            <a:endParaRPr lang="en-GB" sz="563" dirty="0"/>
          </a:p>
        </p:txBody>
      </p:sp>
      <p:sp>
        <p:nvSpPr>
          <p:cNvPr id="42" name="Tekstvak 41"/>
          <p:cNvSpPr txBox="1"/>
          <p:nvPr/>
        </p:nvSpPr>
        <p:spPr>
          <a:xfrm>
            <a:off x="2241877" y="2659529"/>
            <a:ext cx="1189749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healthcare</a:t>
            </a:r>
            <a:r>
              <a:rPr lang="nl-BE" sz="788" b="1" dirty="0"/>
              <a:t> provider</a:t>
            </a:r>
            <a:endParaRPr lang="en-GB" sz="788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1802163" y="2886446"/>
            <a:ext cx="163217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correct, </a:t>
            </a:r>
            <a:r>
              <a:rPr lang="nl-BE" sz="563" dirty="0" err="1"/>
              <a:t>timely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sufficient</a:t>
            </a:r>
            <a:r>
              <a:rPr lang="nl-BE" sz="563" dirty="0"/>
              <a:t> information</a:t>
            </a:r>
            <a:endParaRPr lang="en-GB" sz="563" dirty="0"/>
          </a:p>
        </p:txBody>
      </p:sp>
      <p:sp>
        <p:nvSpPr>
          <p:cNvPr id="44" name="Tekstvak 43"/>
          <p:cNvSpPr txBox="1"/>
          <p:nvPr/>
        </p:nvSpPr>
        <p:spPr>
          <a:xfrm>
            <a:off x="2374262" y="3248207"/>
            <a:ext cx="1059906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Improve</a:t>
            </a:r>
            <a:r>
              <a:rPr lang="nl-BE" sz="563" dirty="0"/>
              <a:t> </a:t>
            </a:r>
            <a:r>
              <a:rPr lang="nl-BE" sz="563" dirty="0" err="1"/>
              <a:t>communication</a:t>
            </a:r>
            <a:r>
              <a:rPr lang="nl-BE" sz="563" dirty="0"/>
              <a:t> skills</a:t>
            </a:r>
            <a:endParaRPr lang="en-GB" sz="563" dirty="0"/>
          </a:p>
        </p:txBody>
      </p:sp>
      <p:sp>
        <p:nvSpPr>
          <p:cNvPr id="52" name="Tekstvak 51"/>
          <p:cNvSpPr txBox="1"/>
          <p:nvPr/>
        </p:nvSpPr>
        <p:spPr>
          <a:xfrm>
            <a:off x="2564888" y="3613109"/>
            <a:ext cx="87075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clinical</a:t>
            </a:r>
            <a:r>
              <a:rPr lang="nl-BE" sz="563" dirty="0"/>
              <a:t> </a:t>
            </a:r>
            <a:r>
              <a:rPr lang="nl-BE" sz="563" dirty="0" err="1"/>
              <a:t>inertia</a:t>
            </a:r>
            <a:endParaRPr lang="en-GB" sz="563" dirty="0"/>
          </a:p>
        </p:txBody>
      </p:sp>
      <p:sp>
        <p:nvSpPr>
          <p:cNvPr id="54" name="Tekstvak 53"/>
          <p:cNvSpPr txBox="1"/>
          <p:nvPr/>
        </p:nvSpPr>
        <p:spPr>
          <a:xfrm>
            <a:off x="2603281" y="3802988"/>
            <a:ext cx="83548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‘Be </a:t>
            </a:r>
            <a:r>
              <a:rPr lang="nl-BE" sz="563" dirty="0" err="1"/>
              <a:t>with</a:t>
            </a:r>
            <a:r>
              <a:rPr lang="nl-BE" sz="563" dirty="0"/>
              <a:t> </a:t>
            </a:r>
            <a:r>
              <a:rPr lang="nl-BE" sz="563" dirty="0" err="1"/>
              <a:t>your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’</a:t>
            </a:r>
            <a:endParaRPr lang="en-GB" sz="563" dirty="0"/>
          </a:p>
        </p:txBody>
      </p:sp>
      <p:sp>
        <p:nvSpPr>
          <p:cNvPr id="3" name="Afgeronde rechthoek 2"/>
          <p:cNvSpPr/>
          <p:nvPr/>
        </p:nvSpPr>
        <p:spPr>
          <a:xfrm>
            <a:off x="3676735" y="1781036"/>
            <a:ext cx="1467920" cy="65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b="1" dirty="0"/>
              <a:t>Actions on </a:t>
            </a:r>
            <a:r>
              <a:rPr lang="nl-BE" sz="1050" b="1" dirty="0" err="1"/>
              <a:t>the</a:t>
            </a:r>
            <a:r>
              <a:rPr lang="nl-BE" sz="1050" b="1" dirty="0"/>
              <a:t> five </a:t>
            </a:r>
            <a:r>
              <a:rPr lang="nl-BE" sz="1050" b="1" dirty="0" err="1"/>
              <a:t>dimensions</a:t>
            </a:r>
            <a:r>
              <a:rPr lang="nl-BE" sz="1050" b="1" dirty="0"/>
              <a:t> of </a:t>
            </a:r>
            <a:r>
              <a:rPr lang="nl-BE" sz="1050" b="1" dirty="0" err="1"/>
              <a:t>adherence</a:t>
            </a:r>
            <a:r>
              <a:rPr lang="nl-BE" sz="1050" b="1" dirty="0"/>
              <a:t> </a:t>
            </a:r>
            <a:r>
              <a:rPr lang="nl-BE" sz="1050" b="1" dirty="0" err="1"/>
              <a:t>to</a:t>
            </a:r>
            <a:r>
              <a:rPr lang="nl-BE" sz="1050" b="1" dirty="0"/>
              <a:t> </a:t>
            </a:r>
            <a:r>
              <a:rPr lang="nl-BE" sz="1050" b="1" dirty="0" err="1"/>
              <a:t>therapy</a:t>
            </a:r>
            <a:endParaRPr lang="en-GB" sz="1050" b="1" dirty="0"/>
          </a:p>
        </p:txBody>
      </p:sp>
      <p:sp>
        <p:nvSpPr>
          <p:cNvPr id="65" name="Pijl-omlaag 64"/>
          <p:cNvSpPr/>
          <p:nvPr/>
        </p:nvSpPr>
        <p:spPr>
          <a:xfrm rot="3006480">
            <a:off x="3724985" y="2409145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6" name="Pijl-omlaag 65"/>
          <p:cNvSpPr/>
          <p:nvPr/>
        </p:nvSpPr>
        <p:spPr>
          <a:xfrm rot="13081767">
            <a:off x="4759640" y="1177846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vak 46"/>
          <p:cNvSpPr txBox="1"/>
          <p:nvPr/>
        </p:nvSpPr>
        <p:spPr>
          <a:xfrm>
            <a:off x="2814217" y="980939"/>
            <a:ext cx="667170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patient</a:t>
            </a:r>
            <a:endParaRPr lang="en-GB" sz="788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2601141" y="1381697"/>
            <a:ext cx="8835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health </a:t>
            </a:r>
            <a:r>
              <a:rPr lang="nl-BE" sz="563" dirty="0" err="1"/>
              <a:t>literacy</a:t>
            </a:r>
            <a:endParaRPr lang="en-GB" sz="563" dirty="0"/>
          </a:p>
        </p:txBody>
      </p:sp>
      <p:sp>
        <p:nvSpPr>
          <p:cNvPr id="50" name="Tekstvak 49"/>
          <p:cNvSpPr txBox="1"/>
          <p:nvPr/>
        </p:nvSpPr>
        <p:spPr>
          <a:xfrm>
            <a:off x="2380447" y="3067490"/>
            <a:ext cx="1056700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Apply</a:t>
            </a:r>
            <a:r>
              <a:rPr lang="nl-BE" sz="563" dirty="0"/>
              <a:t> shared </a:t>
            </a:r>
            <a:r>
              <a:rPr lang="nl-BE" sz="563" dirty="0" err="1"/>
              <a:t>decision</a:t>
            </a:r>
            <a:r>
              <a:rPr lang="nl-BE" sz="563" dirty="0"/>
              <a:t> making</a:t>
            </a:r>
            <a:endParaRPr lang="en-GB" sz="563" dirty="0"/>
          </a:p>
        </p:txBody>
      </p:sp>
      <p:sp>
        <p:nvSpPr>
          <p:cNvPr id="51" name="Tekstvak 50"/>
          <p:cNvSpPr txBox="1"/>
          <p:nvPr/>
        </p:nvSpPr>
        <p:spPr>
          <a:xfrm>
            <a:off x="5323735" y="1373060"/>
            <a:ext cx="1438214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Consider</a:t>
            </a:r>
            <a:r>
              <a:rPr lang="nl-BE" sz="563" dirty="0"/>
              <a:t> </a:t>
            </a:r>
            <a:r>
              <a:rPr lang="nl-BE" sz="563" dirty="0" err="1"/>
              <a:t>graded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 in </a:t>
            </a:r>
            <a:r>
              <a:rPr lang="nl-BE" sz="563" dirty="0" err="1"/>
              <a:t>multimorbidity</a:t>
            </a:r>
            <a:endParaRPr lang="en-GB" sz="563" dirty="0"/>
          </a:p>
        </p:txBody>
      </p:sp>
      <p:sp>
        <p:nvSpPr>
          <p:cNvPr id="53" name="Tekstvak 52"/>
          <p:cNvSpPr txBox="1"/>
          <p:nvPr/>
        </p:nvSpPr>
        <p:spPr>
          <a:xfrm>
            <a:off x="1535044" y="1567544"/>
            <a:ext cx="19511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Empower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increase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</a:t>
            </a:r>
            <a:r>
              <a:rPr lang="nl-BE" sz="563" dirty="0" err="1"/>
              <a:t>self-efficacy</a:t>
            </a:r>
            <a:endParaRPr lang="en-GB" sz="563" dirty="0"/>
          </a:p>
        </p:txBody>
      </p:sp>
      <p:sp>
        <p:nvSpPr>
          <p:cNvPr id="36" name="Tekstvak 35"/>
          <p:cNvSpPr txBox="1"/>
          <p:nvPr/>
        </p:nvSpPr>
        <p:spPr>
          <a:xfrm>
            <a:off x="2080080" y="1197028"/>
            <a:ext cx="140463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</a:t>
            </a:r>
            <a:r>
              <a:rPr lang="nl-BE" sz="563" dirty="0" err="1"/>
              <a:t>additional</a:t>
            </a:r>
            <a:r>
              <a:rPr lang="nl-BE" sz="563" dirty="0"/>
              <a:t> </a:t>
            </a:r>
            <a:r>
              <a:rPr lang="nl-BE" sz="563" dirty="0" err="1"/>
              <a:t>psychosocial</a:t>
            </a:r>
            <a:r>
              <a:rPr lang="nl-BE" sz="563" dirty="0"/>
              <a:t> </a:t>
            </a:r>
            <a:r>
              <a:rPr lang="nl-BE" sz="563" dirty="0"/>
              <a:t>support</a:t>
            </a:r>
            <a:endParaRPr lang="en-GB" sz="563" dirty="0"/>
          </a:p>
        </p:txBody>
      </p:sp>
      <p:sp>
        <p:nvSpPr>
          <p:cNvPr id="37" name="Pijl-omlaag 36"/>
          <p:cNvSpPr/>
          <p:nvPr/>
        </p:nvSpPr>
        <p:spPr>
          <a:xfrm rot="8294802">
            <a:off x="3799066" y="1190200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8" name="Tekstvak 37"/>
          <p:cNvSpPr txBox="1"/>
          <p:nvPr/>
        </p:nvSpPr>
        <p:spPr>
          <a:xfrm>
            <a:off x="5333130" y="964049"/>
            <a:ext cx="673582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disease</a:t>
            </a:r>
            <a:endParaRPr lang="en-GB" sz="788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2140738" y="3432724"/>
            <a:ext cx="129234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risk </a:t>
            </a:r>
            <a:r>
              <a:rPr lang="nl-BE" sz="563" dirty="0" err="1"/>
              <a:t>perception</a:t>
            </a:r>
            <a:endParaRPr lang="en-GB" sz="563" dirty="0"/>
          </a:p>
        </p:txBody>
      </p:sp>
      <p:sp>
        <p:nvSpPr>
          <p:cNvPr id="40" name="Tekstvak 39"/>
          <p:cNvSpPr txBox="1"/>
          <p:nvPr/>
        </p:nvSpPr>
        <p:spPr>
          <a:xfrm>
            <a:off x="5318841" y="1184778"/>
            <a:ext cx="190949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Be </a:t>
            </a:r>
            <a:r>
              <a:rPr lang="nl-BE" sz="563" dirty="0" err="1"/>
              <a:t>aware</a:t>
            </a:r>
            <a:r>
              <a:rPr lang="nl-BE" sz="563" dirty="0"/>
              <a:t> of low </a:t>
            </a:r>
            <a:r>
              <a:rPr lang="nl-BE" sz="563" dirty="0" err="1"/>
              <a:t>adherence</a:t>
            </a:r>
            <a:r>
              <a:rPr lang="nl-BE" sz="563" dirty="0"/>
              <a:t> </a:t>
            </a:r>
            <a:r>
              <a:rPr lang="nl-BE" sz="563" dirty="0" err="1"/>
              <a:t>predictors</a:t>
            </a:r>
            <a:r>
              <a:rPr lang="nl-BE" sz="563" dirty="0"/>
              <a:t> in different </a:t>
            </a:r>
            <a:r>
              <a:rPr lang="nl-BE" sz="563" dirty="0" err="1"/>
              <a:t>diseases</a:t>
            </a:r>
            <a:endParaRPr lang="en-GB" sz="563" dirty="0"/>
          </a:p>
        </p:txBody>
      </p:sp>
      <p:sp>
        <p:nvSpPr>
          <p:cNvPr id="41" name="Tekstvak 40"/>
          <p:cNvSpPr txBox="1"/>
          <p:nvPr/>
        </p:nvSpPr>
        <p:spPr>
          <a:xfrm>
            <a:off x="5324467" y="1553393"/>
            <a:ext cx="1800493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Prevent</a:t>
            </a:r>
            <a:r>
              <a:rPr lang="nl-BE" sz="563" dirty="0"/>
              <a:t> frequent change in </a:t>
            </a:r>
            <a:r>
              <a:rPr lang="nl-BE" sz="563" dirty="0" err="1"/>
              <a:t>therapy</a:t>
            </a:r>
            <a:r>
              <a:rPr lang="nl-BE" sz="563" dirty="0"/>
              <a:t> (in </a:t>
            </a:r>
            <a:r>
              <a:rPr lang="nl-BE" sz="563" dirty="0" err="1"/>
              <a:t>multimorbidity</a:t>
            </a:r>
            <a:r>
              <a:rPr lang="nl-BE" sz="563" dirty="0"/>
              <a:t>)</a:t>
            </a:r>
            <a:endParaRPr lang="en-GB" sz="563" dirty="0"/>
          </a:p>
        </p:txBody>
      </p:sp>
      <p:sp>
        <p:nvSpPr>
          <p:cNvPr id="42" name="Tekstvak 41"/>
          <p:cNvSpPr txBox="1"/>
          <p:nvPr/>
        </p:nvSpPr>
        <p:spPr>
          <a:xfrm>
            <a:off x="2241877" y="2659529"/>
            <a:ext cx="1189749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healthcare</a:t>
            </a:r>
            <a:r>
              <a:rPr lang="nl-BE" sz="788" b="1" dirty="0"/>
              <a:t> provider</a:t>
            </a:r>
            <a:endParaRPr lang="en-GB" sz="788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1802163" y="2886446"/>
            <a:ext cx="163217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correct, </a:t>
            </a:r>
            <a:r>
              <a:rPr lang="nl-BE" sz="563" dirty="0" err="1"/>
              <a:t>timely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sufficient</a:t>
            </a:r>
            <a:r>
              <a:rPr lang="nl-BE" sz="563" dirty="0"/>
              <a:t> information</a:t>
            </a:r>
            <a:endParaRPr lang="en-GB" sz="563" dirty="0"/>
          </a:p>
        </p:txBody>
      </p:sp>
      <p:sp>
        <p:nvSpPr>
          <p:cNvPr id="44" name="Tekstvak 43"/>
          <p:cNvSpPr txBox="1"/>
          <p:nvPr/>
        </p:nvSpPr>
        <p:spPr>
          <a:xfrm>
            <a:off x="2374262" y="3248207"/>
            <a:ext cx="1059906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Improve</a:t>
            </a:r>
            <a:r>
              <a:rPr lang="nl-BE" sz="563" dirty="0"/>
              <a:t> </a:t>
            </a:r>
            <a:r>
              <a:rPr lang="nl-BE" sz="563" dirty="0" err="1"/>
              <a:t>communication</a:t>
            </a:r>
            <a:r>
              <a:rPr lang="nl-BE" sz="563" dirty="0"/>
              <a:t> skills</a:t>
            </a:r>
            <a:endParaRPr lang="en-GB" sz="563" dirty="0"/>
          </a:p>
        </p:txBody>
      </p:sp>
      <p:sp>
        <p:nvSpPr>
          <p:cNvPr id="52" name="Tekstvak 51"/>
          <p:cNvSpPr txBox="1"/>
          <p:nvPr/>
        </p:nvSpPr>
        <p:spPr>
          <a:xfrm>
            <a:off x="2564888" y="3613109"/>
            <a:ext cx="87075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clinical</a:t>
            </a:r>
            <a:r>
              <a:rPr lang="nl-BE" sz="563" dirty="0"/>
              <a:t> </a:t>
            </a:r>
            <a:r>
              <a:rPr lang="nl-BE" sz="563" dirty="0" err="1"/>
              <a:t>inertia</a:t>
            </a:r>
            <a:endParaRPr lang="en-GB" sz="563" dirty="0"/>
          </a:p>
        </p:txBody>
      </p:sp>
      <p:sp>
        <p:nvSpPr>
          <p:cNvPr id="54" name="Tekstvak 53"/>
          <p:cNvSpPr txBox="1"/>
          <p:nvPr/>
        </p:nvSpPr>
        <p:spPr>
          <a:xfrm>
            <a:off x="2603281" y="3802988"/>
            <a:ext cx="83548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‘Be </a:t>
            </a:r>
            <a:r>
              <a:rPr lang="nl-BE" sz="563" dirty="0" err="1"/>
              <a:t>with</a:t>
            </a:r>
            <a:r>
              <a:rPr lang="nl-BE" sz="563" dirty="0"/>
              <a:t> </a:t>
            </a:r>
            <a:r>
              <a:rPr lang="nl-BE" sz="563" dirty="0" err="1"/>
              <a:t>your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’</a:t>
            </a:r>
            <a:endParaRPr lang="en-GB" sz="563" dirty="0"/>
          </a:p>
        </p:txBody>
      </p:sp>
      <p:sp>
        <p:nvSpPr>
          <p:cNvPr id="58" name="Tekstvak 57"/>
          <p:cNvSpPr txBox="1"/>
          <p:nvPr/>
        </p:nvSpPr>
        <p:spPr>
          <a:xfrm>
            <a:off x="5373789" y="2659529"/>
            <a:ext cx="1128835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healthcare</a:t>
            </a:r>
            <a:r>
              <a:rPr lang="nl-BE" sz="788" b="1" dirty="0"/>
              <a:t> system</a:t>
            </a:r>
            <a:endParaRPr lang="en-GB" sz="788" b="1" dirty="0"/>
          </a:p>
        </p:txBody>
      </p:sp>
      <p:sp>
        <p:nvSpPr>
          <p:cNvPr id="59" name="Tekstvak 58"/>
          <p:cNvSpPr txBox="1"/>
          <p:nvPr/>
        </p:nvSpPr>
        <p:spPr>
          <a:xfrm>
            <a:off x="5366600" y="2887593"/>
            <a:ext cx="2024913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Make access </a:t>
            </a:r>
            <a:r>
              <a:rPr lang="nl-BE" sz="563" dirty="0" err="1"/>
              <a:t>to</a:t>
            </a:r>
            <a:r>
              <a:rPr lang="nl-BE" sz="563" dirty="0"/>
              <a:t> </a:t>
            </a:r>
            <a:r>
              <a:rPr lang="nl-BE" sz="563" dirty="0" err="1"/>
              <a:t>healthcare</a:t>
            </a:r>
            <a:r>
              <a:rPr lang="nl-BE" sz="563" dirty="0"/>
              <a:t> easy, </a:t>
            </a:r>
            <a:r>
              <a:rPr lang="nl-BE" sz="563" dirty="0" err="1"/>
              <a:t>rapid</a:t>
            </a:r>
            <a:r>
              <a:rPr lang="nl-BE" sz="563" dirty="0"/>
              <a:t>, </a:t>
            </a:r>
            <a:r>
              <a:rPr lang="nl-BE" sz="563" dirty="0" err="1"/>
              <a:t>efficient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affordable</a:t>
            </a:r>
            <a:endParaRPr lang="en-GB" sz="563" dirty="0"/>
          </a:p>
        </p:txBody>
      </p:sp>
      <p:sp>
        <p:nvSpPr>
          <p:cNvPr id="60" name="Tekstvak 59"/>
          <p:cNvSpPr txBox="1"/>
          <p:nvPr/>
        </p:nvSpPr>
        <p:spPr>
          <a:xfrm>
            <a:off x="5364550" y="3442247"/>
            <a:ext cx="1571264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Informal</a:t>
            </a:r>
            <a:r>
              <a:rPr lang="nl-BE" sz="563" dirty="0"/>
              <a:t> </a:t>
            </a:r>
            <a:r>
              <a:rPr lang="nl-BE" sz="563" dirty="0" err="1"/>
              <a:t>caregivers</a:t>
            </a:r>
            <a:r>
              <a:rPr lang="nl-BE" sz="563" dirty="0"/>
              <a:t> </a:t>
            </a:r>
            <a:r>
              <a:rPr lang="nl-BE" sz="563" dirty="0" err="1"/>
              <a:t>can</a:t>
            </a:r>
            <a:r>
              <a:rPr lang="nl-BE" sz="563" dirty="0"/>
              <a:t> </a:t>
            </a:r>
            <a:r>
              <a:rPr lang="nl-BE" sz="563" dirty="0" err="1"/>
              <a:t>be</a:t>
            </a:r>
            <a:r>
              <a:rPr lang="nl-BE" sz="563" dirty="0"/>
              <a:t> </a:t>
            </a:r>
            <a:r>
              <a:rPr lang="nl-BE" sz="563" dirty="0" err="1"/>
              <a:t>involved</a:t>
            </a:r>
            <a:r>
              <a:rPr lang="nl-BE" sz="563" dirty="0"/>
              <a:t> more </a:t>
            </a:r>
            <a:r>
              <a:rPr lang="nl-BE" sz="563" dirty="0" err="1"/>
              <a:t>often</a:t>
            </a:r>
            <a:endParaRPr lang="en-GB" sz="563" dirty="0"/>
          </a:p>
        </p:txBody>
      </p:sp>
      <p:sp>
        <p:nvSpPr>
          <p:cNvPr id="61" name="Tekstvak 60"/>
          <p:cNvSpPr txBox="1"/>
          <p:nvPr/>
        </p:nvSpPr>
        <p:spPr>
          <a:xfrm>
            <a:off x="5366599" y="3259341"/>
            <a:ext cx="198964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Proper </a:t>
            </a:r>
            <a:r>
              <a:rPr lang="nl-BE" sz="563" dirty="0" err="1"/>
              <a:t>social</a:t>
            </a:r>
            <a:r>
              <a:rPr lang="nl-BE" sz="563" dirty="0"/>
              <a:t> media </a:t>
            </a:r>
            <a:r>
              <a:rPr lang="nl-BE" sz="563" dirty="0" err="1"/>
              <a:t>coverage</a:t>
            </a:r>
            <a:r>
              <a:rPr lang="nl-BE" sz="563" dirty="0"/>
              <a:t> </a:t>
            </a:r>
            <a:r>
              <a:rPr lang="nl-BE" sz="563" dirty="0" err="1"/>
              <a:t>can</a:t>
            </a:r>
            <a:r>
              <a:rPr lang="nl-BE" sz="563" dirty="0"/>
              <a:t> assist in </a:t>
            </a:r>
            <a:r>
              <a:rPr lang="nl-BE" sz="563" dirty="0" err="1"/>
              <a:t>therapy</a:t>
            </a:r>
            <a:r>
              <a:rPr lang="nl-BE" sz="563" dirty="0"/>
              <a:t> </a:t>
            </a:r>
            <a:r>
              <a:rPr lang="nl-BE" sz="563" dirty="0" err="1"/>
              <a:t>adherence</a:t>
            </a:r>
            <a:endParaRPr lang="en-GB" sz="563" dirty="0"/>
          </a:p>
        </p:txBody>
      </p:sp>
      <p:sp>
        <p:nvSpPr>
          <p:cNvPr id="62" name="Tekstvak 61"/>
          <p:cNvSpPr txBox="1"/>
          <p:nvPr/>
        </p:nvSpPr>
        <p:spPr>
          <a:xfrm>
            <a:off x="5361706" y="3071773"/>
            <a:ext cx="1771639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Implement</a:t>
            </a:r>
            <a:r>
              <a:rPr lang="nl-BE" sz="563" dirty="0"/>
              <a:t> community-</a:t>
            </a:r>
            <a:r>
              <a:rPr lang="nl-BE" sz="563" dirty="0" err="1"/>
              <a:t>based</a:t>
            </a:r>
            <a:r>
              <a:rPr lang="nl-BE" sz="563" dirty="0"/>
              <a:t> programs/</a:t>
            </a:r>
            <a:r>
              <a:rPr lang="nl-BE" sz="563" dirty="0" err="1"/>
              <a:t>interventions</a:t>
            </a:r>
            <a:endParaRPr lang="en-GB" sz="563" dirty="0"/>
          </a:p>
        </p:txBody>
      </p:sp>
      <p:sp>
        <p:nvSpPr>
          <p:cNvPr id="3" name="Afgeronde rechthoek 2"/>
          <p:cNvSpPr/>
          <p:nvPr/>
        </p:nvSpPr>
        <p:spPr>
          <a:xfrm>
            <a:off x="3676735" y="1781036"/>
            <a:ext cx="1467920" cy="65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b="1" dirty="0"/>
              <a:t>Actions on </a:t>
            </a:r>
            <a:r>
              <a:rPr lang="nl-BE" sz="1050" b="1" dirty="0" err="1"/>
              <a:t>the</a:t>
            </a:r>
            <a:r>
              <a:rPr lang="nl-BE" sz="1050" b="1" dirty="0"/>
              <a:t> five </a:t>
            </a:r>
            <a:r>
              <a:rPr lang="nl-BE" sz="1050" b="1" dirty="0" err="1"/>
              <a:t>dimensions</a:t>
            </a:r>
            <a:r>
              <a:rPr lang="nl-BE" sz="1050" b="1" dirty="0"/>
              <a:t> of </a:t>
            </a:r>
            <a:r>
              <a:rPr lang="nl-BE" sz="1050" b="1" dirty="0" err="1"/>
              <a:t>adherence</a:t>
            </a:r>
            <a:r>
              <a:rPr lang="nl-BE" sz="1050" b="1" dirty="0"/>
              <a:t> </a:t>
            </a:r>
            <a:r>
              <a:rPr lang="nl-BE" sz="1050" b="1" dirty="0" err="1"/>
              <a:t>to</a:t>
            </a:r>
            <a:r>
              <a:rPr lang="nl-BE" sz="1050" b="1" dirty="0"/>
              <a:t> </a:t>
            </a:r>
            <a:r>
              <a:rPr lang="nl-BE" sz="1050" b="1" dirty="0" err="1"/>
              <a:t>therapy</a:t>
            </a:r>
            <a:endParaRPr lang="en-GB" sz="1050" b="1" dirty="0"/>
          </a:p>
        </p:txBody>
      </p:sp>
      <p:sp>
        <p:nvSpPr>
          <p:cNvPr id="64" name="Pijl-omlaag 63"/>
          <p:cNvSpPr/>
          <p:nvPr/>
        </p:nvSpPr>
        <p:spPr>
          <a:xfrm rot="18873893">
            <a:off x="4863908" y="2450768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5" name="Pijl-omlaag 64"/>
          <p:cNvSpPr/>
          <p:nvPr/>
        </p:nvSpPr>
        <p:spPr>
          <a:xfrm rot="3006480">
            <a:off x="3724985" y="2409145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6" name="Pijl-omlaag 65"/>
          <p:cNvSpPr/>
          <p:nvPr/>
        </p:nvSpPr>
        <p:spPr>
          <a:xfrm rot="13081767">
            <a:off x="4759640" y="1177846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vak 46"/>
          <p:cNvSpPr txBox="1"/>
          <p:nvPr/>
        </p:nvSpPr>
        <p:spPr>
          <a:xfrm>
            <a:off x="2814217" y="980939"/>
            <a:ext cx="667170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patient</a:t>
            </a:r>
            <a:endParaRPr lang="en-GB" sz="788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2601141" y="1381697"/>
            <a:ext cx="8835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health </a:t>
            </a:r>
            <a:r>
              <a:rPr lang="nl-BE" sz="563" dirty="0" err="1"/>
              <a:t>literacy</a:t>
            </a:r>
            <a:endParaRPr lang="en-GB" sz="563" dirty="0"/>
          </a:p>
        </p:txBody>
      </p:sp>
      <p:sp>
        <p:nvSpPr>
          <p:cNvPr id="50" name="Tekstvak 49"/>
          <p:cNvSpPr txBox="1"/>
          <p:nvPr/>
        </p:nvSpPr>
        <p:spPr>
          <a:xfrm>
            <a:off x="2380447" y="3067490"/>
            <a:ext cx="1056700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Apply</a:t>
            </a:r>
            <a:r>
              <a:rPr lang="nl-BE" sz="563" dirty="0"/>
              <a:t> shared </a:t>
            </a:r>
            <a:r>
              <a:rPr lang="nl-BE" sz="563" dirty="0" err="1"/>
              <a:t>decision</a:t>
            </a:r>
            <a:r>
              <a:rPr lang="nl-BE" sz="563" dirty="0"/>
              <a:t> making</a:t>
            </a:r>
            <a:endParaRPr lang="en-GB" sz="563" dirty="0"/>
          </a:p>
        </p:txBody>
      </p:sp>
      <p:sp>
        <p:nvSpPr>
          <p:cNvPr id="51" name="Tekstvak 50"/>
          <p:cNvSpPr txBox="1"/>
          <p:nvPr/>
        </p:nvSpPr>
        <p:spPr>
          <a:xfrm>
            <a:off x="5323735" y="1373060"/>
            <a:ext cx="1438214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Consider</a:t>
            </a:r>
            <a:r>
              <a:rPr lang="nl-BE" sz="563" dirty="0"/>
              <a:t> </a:t>
            </a:r>
            <a:r>
              <a:rPr lang="nl-BE" sz="563" dirty="0" err="1"/>
              <a:t>graded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 in </a:t>
            </a:r>
            <a:r>
              <a:rPr lang="nl-BE" sz="563" dirty="0" err="1"/>
              <a:t>multimorbidity</a:t>
            </a:r>
            <a:endParaRPr lang="en-GB" sz="563" dirty="0"/>
          </a:p>
        </p:txBody>
      </p:sp>
      <p:sp>
        <p:nvSpPr>
          <p:cNvPr id="53" name="Tekstvak 52"/>
          <p:cNvSpPr txBox="1"/>
          <p:nvPr/>
        </p:nvSpPr>
        <p:spPr>
          <a:xfrm>
            <a:off x="1535044" y="1567544"/>
            <a:ext cx="195117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Empower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increase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</a:t>
            </a:r>
            <a:r>
              <a:rPr lang="nl-BE" sz="563" dirty="0" err="1"/>
              <a:t>self-efficacy</a:t>
            </a:r>
            <a:endParaRPr lang="en-GB" sz="563" dirty="0"/>
          </a:p>
        </p:txBody>
      </p:sp>
      <p:sp>
        <p:nvSpPr>
          <p:cNvPr id="36" name="Tekstvak 35"/>
          <p:cNvSpPr txBox="1"/>
          <p:nvPr/>
        </p:nvSpPr>
        <p:spPr>
          <a:xfrm>
            <a:off x="2080080" y="1197028"/>
            <a:ext cx="140463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</a:t>
            </a:r>
            <a:r>
              <a:rPr lang="nl-BE" sz="563" dirty="0" err="1"/>
              <a:t>additional</a:t>
            </a:r>
            <a:r>
              <a:rPr lang="nl-BE" sz="563" dirty="0"/>
              <a:t> </a:t>
            </a:r>
            <a:r>
              <a:rPr lang="nl-BE" sz="563" dirty="0" err="1"/>
              <a:t>psychosocial</a:t>
            </a:r>
            <a:r>
              <a:rPr lang="nl-BE" sz="563" dirty="0"/>
              <a:t> </a:t>
            </a:r>
            <a:r>
              <a:rPr lang="nl-BE" sz="563" dirty="0"/>
              <a:t>support</a:t>
            </a:r>
            <a:endParaRPr lang="en-GB" sz="563" dirty="0"/>
          </a:p>
        </p:txBody>
      </p:sp>
      <p:sp>
        <p:nvSpPr>
          <p:cNvPr id="37" name="Pijl-omlaag 36"/>
          <p:cNvSpPr/>
          <p:nvPr/>
        </p:nvSpPr>
        <p:spPr>
          <a:xfrm rot="8294802">
            <a:off x="3799066" y="1190200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8" name="Tekstvak 37"/>
          <p:cNvSpPr txBox="1"/>
          <p:nvPr/>
        </p:nvSpPr>
        <p:spPr>
          <a:xfrm>
            <a:off x="5333130" y="964049"/>
            <a:ext cx="673582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disease</a:t>
            </a:r>
            <a:endParaRPr lang="en-GB" sz="788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2140738" y="3432724"/>
            <a:ext cx="129234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patient’s</a:t>
            </a:r>
            <a:r>
              <a:rPr lang="nl-BE" sz="563" dirty="0"/>
              <a:t> risk </a:t>
            </a:r>
            <a:r>
              <a:rPr lang="nl-BE" sz="563" dirty="0" err="1"/>
              <a:t>perception</a:t>
            </a:r>
            <a:endParaRPr lang="en-GB" sz="563" dirty="0"/>
          </a:p>
        </p:txBody>
      </p:sp>
      <p:sp>
        <p:nvSpPr>
          <p:cNvPr id="40" name="Tekstvak 39"/>
          <p:cNvSpPr txBox="1"/>
          <p:nvPr/>
        </p:nvSpPr>
        <p:spPr>
          <a:xfrm>
            <a:off x="5318841" y="1184778"/>
            <a:ext cx="190949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Be </a:t>
            </a:r>
            <a:r>
              <a:rPr lang="nl-BE" sz="563" dirty="0" err="1"/>
              <a:t>aware</a:t>
            </a:r>
            <a:r>
              <a:rPr lang="nl-BE" sz="563" dirty="0"/>
              <a:t> of low </a:t>
            </a:r>
            <a:r>
              <a:rPr lang="nl-BE" sz="563" dirty="0" err="1"/>
              <a:t>adherence</a:t>
            </a:r>
            <a:r>
              <a:rPr lang="nl-BE" sz="563" dirty="0"/>
              <a:t> </a:t>
            </a:r>
            <a:r>
              <a:rPr lang="nl-BE" sz="563" dirty="0" err="1"/>
              <a:t>predictors</a:t>
            </a:r>
            <a:r>
              <a:rPr lang="nl-BE" sz="563" dirty="0"/>
              <a:t> in different </a:t>
            </a:r>
            <a:r>
              <a:rPr lang="nl-BE" sz="563" dirty="0" err="1"/>
              <a:t>diseases</a:t>
            </a:r>
            <a:endParaRPr lang="en-GB" sz="563" dirty="0"/>
          </a:p>
        </p:txBody>
      </p:sp>
      <p:sp>
        <p:nvSpPr>
          <p:cNvPr id="41" name="Tekstvak 40"/>
          <p:cNvSpPr txBox="1"/>
          <p:nvPr/>
        </p:nvSpPr>
        <p:spPr>
          <a:xfrm>
            <a:off x="5324467" y="1553393"/>
            <a:ext cx="1800493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Prevent</a:t>
            </a:r>
            <a:r>
              <a:rPr lang="nl-BE" sz="563" dirty="0"/>
              <a:t> frequent change in </a:t>
            </a:r>
            <a:r>
              <a:rPr lang="nl-BE" sz="563" dirty="0" err="1"/>
              <a:t>therapy</a:t>
            </a:r>
            <a:r>
              <a:rPr lang="nl-BE" sz="563" dirty="0"/>
              <a:t> (in </a:t>
            </a:r>
            <a:r>
              <a:rPr lang="nl-BE" sz="563" dirty="0" err="1"/>
              <a:t>multimorbidity</a:t>
            </a:r>
            <a:r>
              <a:rPr lang="nl-BE" sz="563" dirty="0"/>
              <a:t>)</a:t>
            </a:r>
            <a:endParaRPr lang="en-GB" sz="563" dirty="0"/>
          </a:p>
        </p:txBody>
      </p:sp>
      <p:sp>
        <p:nvSpPr>
          <p:cNvPr id="42" name="Tekstvak 41"/>
          <p:cNvSpPr txBox="1"/>
          <p:nvPr/>
        </p:nvSpPr>
        <p:spPr>
          <a:xfrm>
            <a:off x="2241877" y="2659529"/>
            <a:ext cx="1189749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healthcare</a:t>
            </a:r>
            <a:r>
              <a:rPr lang="nl-BE" sz="788" b="1" dirty="0"/>
              <a:t> provider</a:t>
            </a:r>
            <a:endParaRPr lang="en-GB" sz="788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1802163" y="2886446"/>
            <a:ext cx="163217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Provide</a:t>
            </a:r>
            <a:r>
              <a:rPr lang="nl-BE" sz="563" dirty="0"/>
              <a:t> correct, </a:t>
            </a:r>
            <a:r>
              <a:rPr lang="nl-BE" sz="563" dirty="0" err="1"/>
              <a:t>timely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sufficient</a:t>
            </a:r>
            <a:r>
              <a:rPr lang="nl-BE" sz="563" dirty="0"/>
              <a:t> information</a:t>
            </a:r>
            <a:endParaRPr lang="en-GB" sz="563" dirty="0"/>
          </a:p>
        </p:txBody>
      </p:sp>
      <p:sp>
        <p:nvSpPr>
          <p:cNvPr id="44" name="Tekstvak 43"/>
          <p:cNvSpPr txBox="1"/>
          <p:nvPr/>
        </p:nvSpPr>
        <p:spPr>
          <a:xfrm>
            <a:off x="2374262" y="3248207"/>
            <a:ext cx="1059906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Improve</a:t>
            </a:r>
            <a:r>
              <a:rPr lang="nl-BE" sz="563" dirty="0"/>
              <a:t> </a:t>
            </a:r>
            <a:r>
              <a:rPr lang="nl-BE" sz="563" dirty="0" err="1"/>
              <a:t>communication</a:t>
            </a:r>
            <a:r>
              <a:rPr lang="nl-BE" sz="563" dirty="0"/>
              <a:t> skills</a:t>
            </a:r>
            <a:endParaRPr lang="en-GB" sz="563" dirty="0"/>
          </a:p>
        </p:txBody>
      </p:sp>
      <p:sp>
        <p:nvSpPr>
          <p:cNvPr id="52" name="Tekstvak 51"/>
          <p:cNvSpPr txBox="1"/>
          <p:nvPr/>
        </p:nvSpPr>
        <p:spPr>
          <a:xfrm>
            <a:off x="2564888" y="3613109"/>
            <a:ext cx="87075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Optimize</a:t>
            </a:r>
            <a:r>
              <a:rPr lang="nl-BE" sz="563" dirty="0"/>
              <a:t> </a:t>
            </a:r>
            <a:r>
              <a:rPr lang="nl-BE" sz="563" dirty="0" err="1"/>
              <a:t>clinical</a:t>
            </a:r>
            <a:r>
              <a:rPr lang="nl-BE" sz="563" dirty="0"/>
              <a:t> </a:t>
            </a:r>
            <a:r>
              <a:rPr lang="nl-BE" sz="563" dirty="0" err="1"/>
              <a:t>inertia</a:t>
            </a:r>
            <a:endParaRPr lang="en-GB" sz="563" dirty="0"/>
          </a:p>
        </p:txBody>
      </p:sp>
      <p:sp>
        <p:nvSpPr>
          <p:cNvPr id="54" name="Tekstvak 53"/>
          <p:cNvSpPr txBox="1"/>
          <p:nvPr/>
        </p:nvSpPr>
        <p:spPr>
          <a:xfrm>
            <a:off x="2603281" y="3802988"/>
            <a:ext cx="83548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‘Be </a:t>
            </a:r>
            <a:r>
              <a:rPr lang="nl-BE" sz="563" dirty="0" err="1"/>
              <a:t>with</a:t>
            </a:r>
            <a:r>
              <a:rPr lang="nl-BE" sz="563" dirty="0"/>
              <a:t> </a:t>
            </a:r>
            <a:r>
              <a:rPr lang="nl-BE" sz="563" dirty="0" err="1"/>
              <a:t>your</a:t>
            </a:r>
            <a:r>
              <a:rPr lang="nl-BE" sz="563" dirty="0"/>
              <a:t> </a:t>
            </a:r>
            <a:r>
              <a:rPr lang="nl-BE" sz="563" dirty="0" err="1"/>
              <a:t>therapy</a:t>
            </a:r>
            <a:r>
              <a:rPr lang="nl-BE" sz="563" dirty="0"/>
              <a:t>’</a:t>
            </a:r>
            <a:endParaRPr lang="en-GB" sz="563" dirty="0"/>
          </a:p>
        </p:txBody>
      </p:sp>
      <p:sp>
        <p:nvSpPr>
          <p:cNvPr id="55" name="Tekstvak 54"/>
          <p:cNvSpPr txBox="1"/>
          <p:nvPr/>
        </p:nvSpPr>
        <p:spPr>
          <a:xfrm>
            <a:off x="4034999" y="3358024"/>
            <a:ext cx="691215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therapy</a:t>
            </a:r>
            <a:endParaRPr lang="en-GB" sz="788" b="1" dirty="0"/>
          </a:p>
        </p:txBody>
      </p:sp>
      <p:sp>
        <p:nvSpPr>
          <p:cNvPr id="56" name="Tekstvak 55"/>
          <p:cNvSpPr txBox="1"/>
          <p:nvPr/>
        </p:nvSpPr>
        <p:spPr>
          <a:xfrm>
            <a:off x="3854552" y="3584424"/>
            <a:ext cx="1045479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Prefer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poly-pill</a:t>
            </a:r>
            <a:r>
              <a:rPr lang="nl-BE" sz="563" dirty="0"/>
              <a:t> treatment</a:t>
            </a:r>
            <a:endParaRPr lang="en-GB" sz="563" dirty="0"/>
          </a:p>
        </p:txBody>
      </p:sp>
      <p:sp>
        <p:nvSpPr>
          <p:cNvPr id="57" name="Tekstvak 56"/>
          <p:cNvSpPr txBox="1"/>
          <p:nvPr/>
        </p:nvSpPr>
        <p:spPr>
          <a:xfrm>
            <a:off x="3539187" y="3768921"/>
            <a:ext cx="1670650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Intensify</a:t>
            </a:r>
            <a:r>
              <a:rPr lang="nl-BE" sz="563" dirty="0"/>
              <a:t>/</a:t>
            </a:r>
            <a:r>
              <a:rPr lang="nl-BE" sz="563" dirty="0" err="1"/>
              <a:t>increase</a:t>
            </a:r>
            <a:r>
              <a:rPr lang="nl-BE" sz="563" dirty="0"/>
              <a:t> </a:t>
            </a:r>
            <a:r>
              <a:rPr lang="nl-BE" sz="563" dirty="0" err="1"/>
              <a:t>the</a:t>
            </a:r>
            <a:r>
              <a:rPr lang="nl-BE" sz="563" dirty="0"/>
              <a:t> </a:t>
            </a:r>
            <a:r>
              <a:rPr lang="nl-BE" sz="563" dirty="0" err="1"/>
              <a:t>use</a:t>
            </a:r>
            <a:r>
              <a:rPr lang="nl-BE" sz="563" dirty="0"/>
              <a:t> of </a:t>
            </a:r>
            <a:r>
              <a:rPr lang="nl-BE" sz="563" dirty="0" err="1"/>
              <a:t>mhealth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e-health</a:t>
            </a:r>
            <a:endParaRPr lang="en-GB" sz="563" dirty="0"/>
          </a:p>
        </p:txBody>
      </p:sp>
      <p:sp>
        <p:nvSpPr>
          <p:cNvPr id="58" name="Tekstvak 57"/>
          <p:cNvSpPr txBox="1"/>
          <p:nvPr/>
        </p:nvSpPr>
        <p:spPr>
          <a:xfrm>
            <a:off x="5373789" y="2659529"/>
            <a:ext cx="1128835" cy="2135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788" b="1" dirty="0"/>
              <a:t>The </a:t>
            </a:r>
            <a:r>
              <a:rPr lang="nl-BE" sz="788" b="1" dirty="0" err="1"/>
              <a:t>healthcare</a:t>
            </a:r>
            <a:r>
              <a:rPr lang="nl-BE" sz="788" b="1" dirty="0"/>
              <a:t> system</a:t>
            </a:r>
            <a:endParaRPr lang="en-GB" sz="788" b="1" dirty="0"/>
          </a:p>
        </p:txBody>
      </p:sp>
      <p:sp>
        <p:nvSpPr>
          <p:cNvPr id="59" name="Tekstvak 58"/>
          <p:cNvSpPr txBox="1"/>
          <p:nvPr/>
        </p:nvSpPr>
        <p:spPr>
          <a:xfrm>
            <a:off x="5366600" y="2887593"/>
            <a:ext cx="2024913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Make access </a:t>
            </a:r>
            <a:r>
              <a:rPr lang="nl-BE" sz="563" dirty="0" err="1"/>
              <a:t>to</a:t>
            </a:r>
            <a:r>
              <a:rPr lang="nl-BE" sz="563" dirty="0"/>
              <a:t> </a:t>
            </a:r>
            <a:r>
              <a:rPr lang="nl-BE" sz="563" dirty="0" err="1"/>
              <a:t>healthcare</a:t>
            </a:r>
            <a:r>
              <a:rPr lang="nl-BE" sz="563" dirty="0"/>
              <a:t> easy, </a:t>
            </a:r>
            <a:r>
              <a:rPr lang="nl-BE" sz="563" dirty="0" err="1"/>
              <a:t>rapid</a:t>
            </a:r>
            <a:r>
              <a:rPr lang="nl-BE" sz="563" dirty="0"/>
              <a:t>, </a:t>
            </a:r>
            <a:r>
              <a:rPr lang="nl-BE" sz="563" dirty="0" err="1"/>
              <a:t>efficient</a:t>
            </a:r>
            <a:r>
              <a:rPr lang="nl-BE" sz="563" dirty="0"/>
              <a:t> </a:t>
            </a:r>
            <a:r>
              <a:rPr lang="nl-BE" sz="563" dirty="0" err="1"/>
              <a:t>and</a:t>
            </a:r>
            <a:r>
              <a:rPr lang="nl-BE" sz="563" dirty="0"/>
              <a:t> </a:t>
            </a:r>
            <a:r>
              <a:rPr lang="nl-BE" sz="563" dirty="0" err="1"/>
              <a:t>affordable</a:t>
            </a:r>
            <a:endParaRPr lang="en-GB" sz="563" dirty="0"/>
          </a:p>
        </p:txBody>
      </p:sp>
      <p:sp>
        <p:nvSpPr>
          <p:cNvPr id="60" name="Tekstvak 59"/>
          <p:cNvSpPr txBox="1"/>
          <p:nvPr/>
        </p:nvSpPr>
        <p:spPr>
          <a:xfrm>
            <a:off x="5364550" y="3442247"/>
            <a:ext cx="1571264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Informal</a:t>
            </a:r>
            <a:r>
              <a:rPr lang="nl-BE" sz="563" dirty="0"/>
              <a:t> </a:t>
            </a:r>
            <a:r>
              <a:rPr lang="nl-BE" sz="563" dirty="0" err="1"/>
              <a:t>caregivers</a:t>
            </a:r>
            <a:r>
              <a:rPr lang="nl-BE" sz="563" dirty="0"/>
              <a:t> </a:t>
            </a:r>
            <a:r>
              <a:rPr lang="nl-BE" sz="563" dirty="0" err="1"/>
              <a:t>can</a:t>
            </a:r>
            <a:r>
              <a:rPr lang="nl-BE" sz="563" dirty="0"/>
              <a:t> </a:t>
            </a:r>
            <a:r>
              <a:rPr lang="nl-BE" sz="563" dirty="0" err="1"/>
              <a:t>be</a:t>
            </a:r>
            <a:r>
              <a:rPr lang="nl-BE" sz="563" dirty="0"/>
              <a:t> </a:t>
            </a:r>
            <a:r>
              <a:rPr lang="nl-BE" sz="563" dirty="0" err="1"/>
              <a:t>involved</a:t>
            </a:r>
            <a:r>
              <a:rPr lang="nl-BE" sz="563" dirty="0"/>
              <a:t> more </a:t>
            </a:r>
            <a:r>
              <a:rPr lang="nl-BE" sz="563" dirty="0" err="1"/>
              <a:t>often</a:t>
            </a:r>
            <a:endParaRPr lang="en-GB" sz="563" dirty="0"/>
          </a:p>
        </p:txBody>
      </p:sp>
      <p:sp>
        <p:nvSpPr>
          <p:cNvPr id="61" name="Tekstvak 60"/>
          <p:cNvSpPr txBox="1"/>
          <p:nvPr/>
        </p:nvSpPr>
        <p:spPr>
          <a:xfrm>
            <a:off x="5366599" y="3259341"/>
            <a:ext cx="198964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Proper </a:t>
            </a:r>
            <a:r>
              <a:rPr lang="nl-BE" sz="563" dirty="0" err="1"/>
              <a:t>social</a:t>
            </a:r>
            <a:r>
              <a:rPr lang="nl-BE" sz="563" dirty="0"/>
              <a:t> media </a:t>
            </a:r>
            <a:r>
              <a:rPr lang="nl-BE" sz="563" dirty="0" err="1"/>
              <a:t>coverage</a:t>
            </a:r>
            <a:r>
              <a:rPr lang="nl-BE" sz="563" dirty="0"/>
              <a:t> </a:t>
            </a:r>
            <a:r>
              <a:rPr lang="nl-BE" sz="563" dirty="0" err="1"/>
              <a:t>can</a:t>
            </a:r>
            <a:r>
              <a:rPr lang="nl-BE" sz="563" dirty="0"/>
              <a:t> assist in </a:t>
            </a:r>
            <a:r>
              <a:rPr lang="nl-BE" sz="563" dirty="0" err="1"/>
              <a:t>therapy</a:t>
            </a:r>
            <a:r>
              <a:rPr lang="nl-BE" sz="563" dirty="0"/>
              <a:t> </a:t>
            </a:r>
            <a:r>
              <a:rPr lang="nl-BE" sz="563" dirty="0" err="1"/>
              <a:t>adherence</a:t>
            </a:r>
            <a:endParaRPr lang="en-GB" sz="563" dirty="0"/>
          </a:p>
        </p:txBody>
      </p:sp>
      <p:sp>
        <p:nvSpPr>
          <p:cNvPr id="62" name="Tekstvak 61"/>
          <p:cNvSpPr txBox="1"/>
          <p:nvPr/>
        </p:nvSpPr>
        <p:spPr>
          <a:xfrm>
            <a:off x="5361706" y="3071773"/>
            <a:ext cx="1771639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Implement</a:t>
            </a:r>
            <a:r>
              <a:rPr lang="nl-BE" sz="563" dirty="0"/>
              <a:t> community-</a:t>
            </a:r>
            <a:r>
              <a:rPr lang="nl-BE" sz="563" dirty="0" err="1"/>
              <a:t>based</a:t>
            </a:r>
            <a:r>
              <a:rPr lang="nl-BE" sz="563" dirty="0"/>
              <a:t> programs/</a:t>
            </a:r>
            <a:r>
              <a:rPr lang="nl-BE" sz="563" dirty="0" err="1"/>
              <a:t>interventions</a:t>
            </a:r>
            <a:endParaRPr lang="en-GB" sz="563" dirty="0"/>
          </a:p>
        </p:txBody>
      </p:sp>
      <p:sp>
        <p:nvSpPr>
          <p:cNvPr id="3" name="Afgeronde rechthoek 2"/>
          <p:cNvSpPr/>
          <p:nvPr/>
        </p:nvSpPr>
        <p:spPr>
          <a:xfrm>
            <a:off x="3676735" y="1781036"/>
            <a:ext cx="1467920" cy="65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b="1" dirty="0"/>
              <a:t>Actions on </a:t>
            </a:r>
            <a:r>
              <a:rPr lang="nl-BE" sz="1050" b="1" dirty="0" err="1"/>
              <a:t>the</a:t>
            </a:r>
            <a:r>
              <a:rPr lang="nl-BE" sz="1050" b="1" dirty="0"/>
              <a:t> five </a:t>
            </a:r>
            <a:r>
              <a:rPr lang="nl-BE" sz="1050" b="1" dirty="0" err="1"/>
              <a:t>dimensions</a:t>
            </a:r>
            <a:r>
              <a:rPr lang="nl-BE" sz="1050" b="1" dirty="0"/>
              <a:t> of </a:t>
            </a:r>
            <a:r>
              <a:rPr lang="nl-BE" sz="1050" b="1" dirty="0" err="1"/>
              <a:t>adherence</a:t>
            </a:r>
            <a:r>
              <a:rPr lang="nl-BE" sz="1050" b="1" dirty="0"/>
              <a:t> </a:t>
            </a:r>
            <a:r>
              <a:rPr lang="nl-BE" sz="1050" b="1" dirty="0" err="1"/>
              <a:t>to</a:t>
            </a:r>
            <a:r>
              <a:rPr lang="nl-BE" sz="1050" b="1" dirty="0"/>
              <a:t> </a:t>
            </a:r>
            <a:r>
              <a:rPr lang="nl-BE" sz="1050" b="1" dirty="0" err="1"/>
              <a:t>therapy</a:t>
            </a:r>
            <a:endParaRPr lang="en-GB" sz="1050" b="1" dirty="0"/>
          </a:p>
        </p:txBody>
      </p:sp>
      <p:sp>
        <p:nvSpPr>
          <p:cNvPr id="64" name="Pijl-omlaag 63"/>
          <p:cNvSpPr/>
          <p:nvPr/>
        </p:nvSpPr>
        <p:spPr>
          <a:xfrm rot="18873893">
            <a:off x="4863908" y="2450768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5" name="Pijl-omlaag 64"/>
          <p:cNvSpPr/>
          <p:nvPr/>
        </p:nvSpPr>
        <p:spPr>
          <a:xfrm rot="3006480">
            <a:off x="3724985" y="2409145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6" name="Pijl-omlaag 65"/>
          <p:cNvSpPr/>
          <p:nvPr/>
        </p:nvSpPr>
        <p:spPr>
          <a:xfrm rot="13081767">
            <a:off x="4759640" y="1177846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7" name="Pijl-omlaag 66"/>
          <p:cNvSpPr/>
          <p:nvPr/>
        </p:nvSpPr>
        <p:spPr>
          <a:xfrm>
            <a:off x="4244302" y="2562165"/>
            <a:ext cx="272606" cy="5808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4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 Clear Definition of Teamwork - Like A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970" y="2105298"/>
            <a:ext cx="3571875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Thank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attention</a:t>
            </a:r>
            <a:endParaRPr lang="en-GB" dirty="0"/>
          </a:p>
        </p:txBody>
      </p:sp>
      <p:sp>
        <p:nvSpPr>
          <p:cNvPr id="4" name="Rechthoek 3"/>
          <p:cNvSpPr/>
          <p:nvPr/>
        </p:nvSpPr>
        <p:spPr>
          <a:xfrm>
            <a:off x="1466655" y="1005576"/>
            <a:ext cx="621069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50" dirty="0"/>
              <a:t>Roberto F.E. </a:t>
            </a:r>
            <a:r>
              <a:rPr lang="en-GB" sz="1350" dirty="0" err="1"/>
              <a:t>Pedretti</a:t>
            </a:r>
            <a:r>
              <a:rPr lang="en-GB" sz="1350" dirty="0"/>
              <a:t>, Dominique Hansen, Marco </a:t>
            </a:r>
            <a:r>
              <a:rPr lang="en-GB" sz="1350" dirty="0" err="1"/>
              <a:t>Ambrosetti</a:t>
            </a:r>
            <a:r>
              <a:rPr lang="en-GB" sz="1350" dirty="0"/>
              <a:t>, Maria Back, Thomas Berger, Mariana </a:t>
            </a:r>
            <a:r>
              <a:rPr lang="en-GB" sz="1350" dirty="0" err="1"/>
              <a:t>Cordeiro</a:t>
            </a:r>
            <a:r>
              <a:rPr lang="en-GB" sz="1350" dirty="0"/>
              <a:t> Ferreira, </a:t>
            </a:r>
            <a:r>
              <a:rPr lang="en-GB" sz="1350" dirty="0" err="1"/>
              <a:t>Véronique</a:t>
            </a:r>
            <a:r>
              <a:rPr lang="en-GB" sz="1350" dirty="0"/>
              <a:t> Cornelissen, </a:t>
            </a:r>
            <a:r>
              <a:rPr lang="en-GB" sz="1350" dirty="0" err="1"/>
              <a:t>Constantinos</a:t>
            </a:r>
            <a:r>
              <a:rPr lang="en-GB" sz="1350" dirty="0"/>
              <a:t> H. Davos, </a:t>
            </a:r>
            <a:r>
              <a:rPr lang="en-GB" sz="1350" dirty="0" err="1"/>
              <a:t>Doehner</a:t>
            </a:r>
            <a:r>
              <a:rPr lang="en-GB" sz="1350" dirty="0"/>
              <a:t> Wolfram, Carmen de Pablo y </a:t>
            </a:r>
            <a:r>
              <a:rPr lang="en-GB" sz="1350" dirty="0" err="1"/>
              <a:t>Zarzosa</a:t>
            </a:r>
            <a:r>
              <a:rPr lang="en-GB" sz="1350" dirty="0"/>
              <a:t>, Ines </a:t>
            </a:r>
            <a:r>
              <a:rPr lang="en-GB" sz="1350" dirty="0" err="1"/>
              <a:t>Frederix</a:t>
            </a:r>
            <a:r>
              <a:rPr lang="en-GB" sz="1350" dirty="0"/>
              <a:t>, Andrea Greco, </a:t>
            </a:r>
            <a:r>
              <a:rPr lang="en-GB" sz="1350" dirty="0" err="1"/>
              <a:t>Donata</a:t>
            </a:r>
            <a:r>
              <a:rPr lang="en-GB" sz="1350" dirty="0"/>
              <a:t> </a:t>
            </a:r>
            <a:r>
              <a:rPr lang="en-GB" sz="1350" dirty="0" err="1"/>
              <a:t>Kurpas</a:t>
            </a:r>
            <a:r>
              <a:rPr lang="en-GB" sz="1350" dirty="0"/>
              <a:t>, Matthias Michal, Elena </a:t>
            </a:r>
            <a:r>
              <a:rPr lang="en-GB" sz="1350" dirty="0" err="1"/>
              <a:t>Osto</a:t>
            </a:r>
            <a:r>
              <a:rPr lang="en-GB" sz="1350" dirty="0"/>
              <a:t>, Susanne Pedersen, Rita Esmeralda Salvador, Maria </a:t>
            </a:r>
            <a:r>
              <a:rPr lang="en-GB" sz="1350" dirty="0" err="1"/>
              <a:t>Simonenko</a:t>
            </a:r>
            <a:r>
              <a:rPr lang="en-GB" sz="1350" dirty="0"/>
              <a:t>, </a:t>
            </a:r>
            <a:r>
              <a:rPr lang="en-GB" sz="1350" dirty="0" err="1"/>
              <a:t>Patrizia</a:t>
            </a:r>
            <a:r>
              <a:rPr lang="en-GB" sz="1350" dirty="0"/>
              <a:t> </a:t>
            </a:r>
            <a:r>
              <a:rPr lang="en-GB" sz="1350" dirty="0" err="1"/>
              <a:t>Steca</a:t>
            </a:r>
            <a:r>
              <a:rPr lang="en-GB" sz="1350" dirty="0"/>
              <a:t>, David R. Thompson, Matthias Wilhelm, Ana Abreu</a:t>
            </a:r>
          </a:p>
        </p:txBody>
      </p:sp>
    </p:spTree>
    <p:extLst>
      <p:ext uri="{BB962C8B-B14F-4D97-AF65-F5344CB8AC3E}">
        <p14:creationId xmlns:p14="http://schemas.microsoft.com/office/powerpoint/2010/main" val="14622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 sz="quarter" idx="10"/>
          </p:nvPr>
        </p:nvSpPr>
        <p:spPr>
          <a:xfrm>
            <a:off x="611560" y="915566"/>
            <a:ext cx="7631757" cy="432048"/>
          </a:xfrm>
        </p:spPr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No </a:t>
            </a:r>
            <a:r>
              <a:rPr lang="nl-BE" dirty="0" err="1" smtClean="0"/>
              <a:t>conflicts</a:t>
            </a:r>
            <a:r>
              <a:rPr lang="nl-BE" dirty="0" smtClean="0"/>
              <a:t> of interest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declared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6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 sz="quarter" idx="10"/>
          </p:nvPr>
        </p:nvSpPr>
        <p:spPr>
          <a:xfrm>
            <a:off x="324618" y="642744"/>
            <a:ext cx="7631757" cy="432048"/>
          </a:xfrm>
        </p:spPr>
        <p:txBody>
          <a:bodyPr/>
          <a:lstStyle/>
          <a:p>
            <a:r>
              <a:rPr lang="en-GB" dirty="0" smtClean="0"/>
              <a:t>EUROASPIRE survey</a:t>
            </a:r>
            <a:endParaRPr lang="en-GB" dirty="0"/>
          </a:p>
          <a:p>
            <a:pPr marL="342900" lvl="1">
              <a:buNone/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adherence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secondary</a:t>
            </a:r>
            <a:r>
              <a:rPr lang="nl-BE" dirty="0" smtClean="0"/>
              <a:t> prevention </a:t>
            </a:r>
            <a:r>
              <a:rPr lang="nl-BE" dirty="0" err="1" smtClean="0"/>
              <a:t>measures</a:t>
            </a:r>
            <a:endParaRPr lang="en-GB" dirty="0"/>
          </a:p>
        </p:txBody>
      </p:sp>
      <p:sp>
        <p:nvSpPr>
          <p:cNvPr id="4" name="Tekstvak 3"/>
          <p:cNvSpPr txBox="1"/>
          <p:nvPr/>
        </p:nvSpPr>
        <p:spPr>
          <a:xfrm>
            <a:off x="1271924" y="3342330"/>
            <a:ext cx="22265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350" dirty="0">
                <a:solidFill>
                  <a:srgbClr val="FF0000"/>
                </a:solidFill>
              </a:rPr>
              <a:t>42% of </a:t>
            </a:r>
            <a:r>
              <a:rPr lang="nl-BE" sz="1350" dirty="0" err="1">
                <a:solidFill>
                  <a:srgbClr val="FF0000"/>
                </a:solidFill>
              </a:rPr>
              <a:t>patients</a:t>
            </a:r>
            <a:r>
              <a:rPr lang="nl-BE" sz="1350" dirty="0">
                <a:solidFill>
                  <a:srgbClr val="FF0000"/>
                </a:solidFill>
              </a:rPr>
              <a:t> </a:t>
            </a:r>
            <a:r>
              <a:rPr lang="nl-BE" sz="1350" dirty="0" err="1">
                <a:solidFill>
                  <a:srgbClr val="FF0000"/>
                </a:solidFill>
              </a:rPr>
              <a:t>hypertensive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921993" y="3342330"/>
            <a:ext cx="23413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350" dirty="0">
                <a:solidFill>
                  <a:srgbClr val="FF0000"/>
                </a:solidFill>
              </a:rPr>
              <a:t>46% of </a:t>
            </a:r>
            <a:r>
              <a:rPr lang="nl-BE" sz="1350" dirty="0" err="1">
                <a:solidFill>
                  <a:srgbClr val="FF0000"/>
                </a:solidFill>
              </a:rPr>
              <a:t>diabetics</a:t>
            </a:r>
            <a:r>
              <a:rPr lang="nl-BE" sz="1350" dirty="0">
                <a:solidFill>
                  <a:srgbClr val="FF0000"/>
                </a:solidFill>
              </a:rPr>
              <a:t> HbA1c &gt;7.0% 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787341" y="3599861"/>
            <a:ext cx="26292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350" dirty="0">
                <a:solidFill>
                  <a:srgbClr val="FF0000"/>
                </a:solidFill>
              </a:rPr>
              <a:t>71% of </a:t>
            </a:r>
            <a:r>
              <a:rPr lang="nl-BE" sz="1350" dirty="0" err="1">
                <a:solidFill>
                  <a:srgbClr val="FF0000"/>
                </a:solidFill>
              </a:rPr>
              <a:t>patients</a:t>
            </a:r>
            <a:r>
              <a:rPr lang="nl-BE" sz="1350" dirty="0">
                <a:solidFill>
                  <a:srgbClr val="FF0000"/>
                </a:solidFill>
              </a:rPr>
              <a:t> LDL-c &gt;1.8 mmol/l </a:t>
            </a:r>
            <a:endParaRPr lang="en-GB" sz="1350" dirty="0">
              <a:solidFill>
                <a:srgbClr val="FF0000"/>
              </a:solidFill>
            </a:endParaRPr>
          </a:p>
        </p:txBody>
      </p:sp>
      <p:pic>
        <p:nvPicPr>
          <p:cNvPr id="1036" name="Picture 12" descr="Blood pressure - Free medical icon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62553"/>
            <a:ext cx="1477901" cy="147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iabetes test - Free electronics icon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611" y="1772841"/>
            <a:ext cx="1545812" cy="154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2047155" y="4843418"/>
            <a:ext cx="590922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50" dirty="0" err="1"/>
              <a:t>Kotseva</a:t>
            </a:r>
            <a:r>
              <a:rPr lang="en-GB" sz="750" dirty="0"/>
              <a:t> K, et al. Lifestyle and impact on cardiovascular risk factor control in coronary patients across 27 countries: Results from the European Society of Cardiology ESC-EORP EUROASPIRE V registry. </a:t>
            </a:r>
            <a:r>
              <a:rPr lang="en-GB" sz="750" dirty="0" err="1"/>
              <a:t>Eur</a:t>
            </a:r>
            <a:r>
              <a:rPr lang="en-GB" sz="750" dirty="0"/>
              <a:t> J </a:t>
            </a:r>
            <a:r>
              <a:rPr lang="en-GB" sz="750" dirty="0" err="1"/>
              <a:t>Prev</a:t>
            </a:r>
            <a:r>
              <a:rPr lang="en-GB" sz="750" dirty="0"/>
              <a:t> </a:t>
            </a:r>
            <a:r>
              <a:rPr lang="en-GB" sz="750" dirty="0" err="1"/>
              <a:t>Cardiol</a:t>
            </a:r>
            <a:r>
              <a:rPr lang="en-GB" sz="750" dirty="0"/>
              <a:t>. 2019;26:824-35</a:t>
            </a:r>
          </a:p>
        </p:txBody>
      </p:sp>
    </p:spTree>
    <p:extLst>
      <p:ext uri="{BB962C8B-B14F-4D97-AF65-F5344CB8AC3E}">
        <p14:creationId xmlns:p14="http://schemas.microsoft.com/office/powerpoint/2010/main" val="7336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 sz="quarter" idx="10"/>
          </p:nvPr>
        </p:nvSpPr>
        <p:spPr>
          <a:xfrm>
            <a:off x="324618" y="673842"/>
            <a:ext cx="7631757" cy="432048"/>
          </a:xfrm>
        </p:spPr>
        <p:txBody>
          <a:bodyPr/>
          <a:lstStyle/>
          <a:p>
            <a:r>
              <a:rPr lang="en-GB" dirty="0" smtClean="0"/>
              <a:t>EUROASPIRE survey</a:t>
            </a:r>
            <a:endParaRPr lang="en-GB" dirty="0"/>
          </a:p>
          <a:p>
            <a:pPr marL="342900" lvl="1">
              <a:buNone/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adherence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secondary</a:t>
            </a:r>
            <a:r>
              <a:rPr lang="nl-BE" dirty="0" smtClean="0"/>
              <a:t> prevention </a:t>
            </a:r>
            <a:r>
              <a:rPr lang="nl-BE" dirty="0" err="1" smtClean="0"/>
              <a:t>measures</a:t>
            </a:r>
            <a:endParaRPr lang="en-GB" dirty="0"/>
          </a:p>
        </p:txBody>
      </p:sp>
      <p:pic>
        <p:nvPicPr>
          <p:cNvPr id="1026" name="Picture 2" descr="Cigarette Glyph Black Icon 512751 - Download Free Vectors ..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66" y="1914574"/>
            <a:ext cx="1585357" cy="96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806588" y="2806129"/>
            <a:ext cx="13281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350" dirty="0">
                <a:solidFill>
                  <a:srgbClr val="FF0000"/>
                </a:solidFill>
              </a:rPr>
              <a:t>50% </a:t>
            </a:r>
            <a:r>
              <a:rPr lang="nl-BE" sz="1350" dirty="0" err="1">
                <a:solidFill>
                  <a:srgbClr val="FF0000"/>
                </a:solidFill>
              </a:rPr>
              <a:t>still</a:t>
            </a:r>
            <a:r>
              <a:rPr lang="nl-BE" sz="1350" dirty="0">
                <a:solidFill>
                  <a:srgbClr val="FF0000"/>
                </a:solidFill>
              </a:rPr>
              <a:t> </a:t>
            </a:r>
            <a:r>
              <a:rPr lang="nl-BE" sz="1350" dirty="0" err="1">
                <a:solidFill>
                  <a:srgbClr val="FF0000"/>
                </a:solidFill>
              </a:rPr>
              <a:t>smokes</a:t>
            </a:r>
            <a:endParaRPr lang="en-GB" sz="1350" dirty="0">
              <a:solidFill>
                <a:srgbClr val="FF0000"/>
              </a:solidFill>
            </a:endParaRPr>
          </a:p>
        </p:txBody>
      </p:sp>
      <p:pic>
        <p:nvPicPr>
          <p:cNvPr id="1030" name="Picture 6" descr="What women really want | Unconfirmed Breaking News ~ A ..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26" y="1696579"/>
            <a:ext cx="1430467" cy="221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1708526" y="3746045"/>
            <a:ext cx="12279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350" dirty="0">
                <a:solidFill>
                  <a:srgbClr val="FF0000"/>
                </a:solidFill>
              </a:rPr>
              <a:t>38% </a:t>
            </a:r>
            <a:r>
              <a:rPr lang="nl-BE" sz="1350" dirty="0" err="1">
                <a:solidFill>
                  <a:srgbClr val="FF0000"/>
                </a:solidFill>
              </a:rPr>
              <a:t>still</a:t>
            </a:r>
            <a:r>
              <a:rPr lang="nl-BE" sz="1350" dirty="0">
                <a:solidFill>
                  <a:srgbClr val="FF0000"/>
                </a:solidFill>
              </a:rPr>
              <a:t> </a:t>
            </a:r>
            <a:r>
              <a:rPr lang="nl-BE" sz="1350" dirty="0" err="1">
                <a:solidFill>
                  <a:srgbClr val="FF0000"/>
                </a:solidFill>
              </a:rPr>
              <a:t>obese</a:t>
            </a:r>
            <a:endParaRPr lang="en-GB" sz="1350" dirty="0">
              <a:solidFill>
                <a:srgbClr val="FF0000"/>
              </a:solidFill>
            </a:endParaRPr>
          </a:p>
        </p:txBody>
      </p:sp>
      <p:pic>
        <p:nvPicPr>
          <p:cNvPr id="1034" name="Picture 10" descr="Physical Activity Image Download Free - ClipArt Bes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27" y="1998018"/>
            <a:ext cx="1539998" cy="153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5788191" y="3746045"/>
            <a:ext cx="18805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350" dirty="0">
                <a:solidFill>
                  <a:srgbClr val="FF0000"/>
                </a:solidFill>
              </a:rPr>
              <a:t>60% </a:t>
            </a:r>
            <a:r>
              <a:rPr lang="nl-BE" sz="1350" dirty="0" err="1">
                <a:solidFill>
                  <a:srgbClr val="FF0000"/>
                </a:solidFill>
              </a:rPr>
              <a:t>insufficiently</a:t>
            </a:r>
            <a:r>
              <a:rPr lang="nl-BE" sz="1350" dirty="0">
                <a:solidFill>
                  <a:srgbClr val="FF0000"/>
                </a:solidFill>
              </a:rPr>
              <a:t> </a:t>
            </a:r>
            <a:r>
              <a:rPr lang="nl-BE" sz="1350" dirty="0" err="1">
                <a:solidFill>
                  <a:srgbClr val="FF0000"/>
                </a:solidFill>
              </a:rPr>
              <a:t>active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290205" y="4820335"/>
            <a:ext cx="591327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50" dirty="0"/>
              <a:t>De </a:t>
            </a:r>
            <a:r>
              <a:rPr lang="en-GB" sz="750" dirty="0" err="1"/>
              <a:t>Bacquer</a:t>
            </a:r>
            <a:r>
              <a:rPr lang="en-GB" sz="750" dirty="0"/>
              <a:t> D, et al. Poor adherence to lifestyle recommendations in patients with coronary heart disease: results from the EUROASPIRE surveys. </a:t>
            </a:r>
            <a:r>
              <a:rPr lang="en-GB" sz="750" dirty="0" err="1"/>
              <a:t>Eur</a:t>
            </a:r>
            <a:r>
              <a:rPr lang="en-GB" sz="750" dirty="0"/>
              <a:t> J </a:t>
            </a:r>
            <a:r>
              <a:rPr lang="en-GB" sz="750" dirty="0" err="1"/>
              <a:t>Prev</a:t>
            </a:r>
            <a:r>
              <a:rPr lang="en-GB" sz="750" dirty="0"/>
              <a:t> </a:t>
            </a:r>
            <a:r>
              <a:rPr lang="en-GB" sz="750" dirty="0" err="1"/>
              <a:t>Cardiol</a:t>
            </a:r>
            <a:r>
              <a:rPr lang="en-GB" sz="750" dirty="0"/>
              <a:t> 2022;29:383-95.</a:t>
            </a:r>
          </a:p>
        </p:txBody>
      </p:sp>
    </p:spTree>
    <p:extLst>
      <p:ext uri="{BB962C8B-B14F-4D97-AF65-F5344CB8AC3E}">
        <p14:creationId xmlns:p14="http://schemas.microsoft.com/office/powerpoint/2010/main" val="21695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 sz="quarter" idx="10"/>
          </p:nvPr>
        </p:nvSpPr>
        <p:spPr>
          <a:xfrm>
            <a:off x="611560" y="915566"/>
            <a:ext cx="7631757" cy="432048"/>
          </a:xfrm>
        </p:spPr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err="1" smtClean="0"/>
              <a:t>Adherence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guideline-</a:t>
            </a:r>
            <a:r>
              <a:rPr lang="nl-BE" dirty="0" err="1" smtClean="0"/>
              <a:t>directed</a:t>
            </a:r>
            <a:r>
              <a:rPr lang="nl-BE" dirty="0" smtClean="0"/>
              <a:t> </a:t>
            </a:r>
            <a:r>
              <a:rPr lang="nl-BE" dirty="0" err="1" smtClean="0"/>
              <a:t>secondary</a:t>
            </a:r>
            <a:r>
              <a:rPr lang="nl-BE" dirty="0" smtClean="0"/>
              <a:t> prevention </a:t>
            </a:r>
            <a:r>
              <a:rPr lang="nl-BE" dirty="0" err="1" smtClean="0"/>
              <a:t>measures</a:t>
            </a:r>
            <a:r>
              <a:rPr lang="nl-BE" dirty="0" smtClean="0"/>
              <a:t> in </a:t>
            </a:r>
            <a:r>
              <a:rPr lang="nl-BE" dirty="0" err="1" smtClean="0"/>
              <a:t>cardiology</a:t>
            </a:r>
            <a:r>
              <a:rPr lang="nl-BE" dirty="0" smtClean="0"/>
              <a:t>: </a:t>
            </a:r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optimise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?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smtClean="0"/>
              <a:t>Central </a:t>
            </a:r>
            <a:r>
              <a:rPr lang="nl-BE" dirty="0" err="1" smtClean="0"/>
              <a:t>theme</a:t>
            </a:r>
            <a:r>
              <a:rPr lang="nl-BE" dirty="0" smtClean="0"/>
              <a:t> of </a:t>
            </a:r>
            <a:r>
              <a:rPr lang="nl-BE" dirty="0" err="1" smtClean="0"/>
              <a:t>clinical</a:t>
            </a:r>
            <a:r>
              <a:rPr lang="nl-BE" dirty="0" smtClean="0"/>
              <a:t> consensus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66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 sz="quarter" idx="10"/>
          </p:nvPr>
        </p:nvSpPr>
        <p:spPr>
          <a:xfrm>
            <a:off x="324618" y="771550"/>
            <a:ext cx="7631757" cy="432048"/>
          </a:xfrm>
        </p:spPr>
        <p:txBody>
          <a:bodyPr/>
          <a:lstStyle/>
          <a:p>
            <a:r>
              <a:rPr lang="nl-BE" sz="1800" dirty="0" err="1"/>
              <a:t>Adherence</a:t>
            </a:r>
            <a:endParaRPr lang="en-GB" sz="1800" dirty="0"/>
          </a:p>
          <a:p>
            <a:pPr lvl="1"/>
            <a:r>
              <a:rPr lang="en-GB" sz="1500" dirty="0">
                <a:solidFill>
                  <a:srgbClr val="FF9300"/>
                </a:solidFill>
              </a:rPr>
              <a:t>‘The extent to which a person’s behaviour – taking medication, following a diet, physical activity recommendation, and/or adopting or having a heart-healthy lifestyle - corresponds to agreed recommendations from a healthcare provider.’</a:t>
            </a:r>
          </a:p>
          <a:p>
            <a:endParaRPr lang="nl-BE" dirty="0" smtClean="0"/>
          </a:p>
          <a:p>
            <a:r>
              <a:rPr lang="nl-BE" sz="1800" dirty="0" err="1"/>
              <a:t>Intentional</a:t>
            </a:r>
            <a:r>
              <a:rPr lang="nl-BE" sz="1800" dirty="0"/>
              <a:t> vs. </a:t>
            </a:r>
            <a:r>
              <a:rPr lang="nl-BE" sz="1800" dirty="0" err="1"/>
              <a:t>unintentional</a:t>
            </a:r>
            <a:r>
              <a:rPr lang="nl-BE" sz="1800" dirty="0"/>
              <a:t> non-</a:t>
            </a:r>
            <a:r>
              <a:rPr lang="nl-BE" sz="1800" dirty="0" err="1"/>
              <a:t>adherence</a:t>
            </a:r>
            <a:endParaRPr lang="nl-BE" sz="1800" dirty="0"/>
          </a:p>
          <a:p>
            <a:endParaRPr lang="en-GB" sz="1800" dirty="0"/>
          </a:p>
          <a:p>
            <a:r>
              <a:rPr lang="en-GB" sz="1800" dirty="0"/>
              <a:t>Clinically relevant problems with treatment adherence represent a specific mental disorder that needs to be diagnosed and treated (ICD-10/ICD-11: F54/6E40)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What’s</a:t>
            </a:r>
            <a:r>
              <a:rPr lang="nl-BE" dirty="0" smtClean="0"/>
              <a:t> in a name?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008092" y="759989"/>
            <a:ext cx="1553630" cy="196208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675" b="1" dirty="0"/>
              <a:t>General </a:t>
            </a:r>
            <a:r>
              <a:rPr lang="nl-BE" sz="675" b="1" dirty="0" err="1"/>
              <a:t>therapy</a:t>
            </a:r>
            <a:r>
              <a:rPr lang="nl-BE" sz="675" b="1" dirty="0"/>
              <a:t> </a:t>
            </a:r>
            <a:r>
              <a:rPr lang="nl-BE" sz="675" b="1" dirty="0" err="1"/>
              <a:t>adherence</a:t>
            </a:r>
            <a:r>
              <a:rPr lang="nl-BE" sz="675" b="1" dirty="0"/>
              <a:t> </a:t>
            </a:r>
            <a:r>
              <a:rPr lang="nl-BE" sz="675" b="1" dirty="0" err="1"/>
              <a:t>predictors</a:t>
            </a:r>
            <a:endParaRPr lang="en-GB" sz="675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2716866" y="1059555"/>
            <a:ext cx="89159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Patient-centred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6" name="Tekstvak 5"/>
          <p:cNvSpPr txBox="1"/>
          <p:nvPr/>
        </p:nvSpPr>
        <p:spPr>
          <a:xfrm>
            <a:off x="2716866" y="1249723"/>
            <a:ext cx="864339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Disease-driven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7" name="Tekstvak 6"/>
          <p:cNvSpPr txBox="1"/>
          <p:nvPr/>
        </p:nvSpPr>
        <p:spPr>
          <a:xfrm>
            <a:off x="2716865" y="1447222"/>
            <a:ext cx="92685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Clinician-centred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8" name="Tekstvak 7"/>
          <p:cNvSpPr txBox="1"/>
          <p:nvPr/>
        </p:nvSpPr>
        <p:spPr>
          <a:xfrm>
            <a:off x="2716867" y="1632855"/>
            <a:ext cx="97494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Medication-driven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9" name="Tekstvak 8"/>
          <p:cNvSpPr txBox="1"/>
          <p:nvPr/>
        </p:nvSpPr>
        <p:spPr>
          <a:xfrm>
            <a:off x="1889126" y="2095753"/>
            <a:ext cx="1863011" cy="196208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675" b="1" dirty="0" err="1"/>
              <a:t>Specific</a:t>
            </a:r>
            <a:r>
              <a:rPr lang="nl-BE" sz="675" b="1" dirty="0"/>
              <a:t> </a:t>
            </a:r>
            <a:r>
              <a:rPr lang="nl-BE" sz="675" b="1" dirty="0" err="1"/>
              <a:t>predictors</a:t>
            </a:r>
            <a:r>
              <a:rPr lang="nl-BE" sz="675" b="1" dirty="0"/>
              <a:t> of </a:t>
            </a:r>
            <a:r>
              <a:rPr lang="nl-BE" sz="675" b="1" dirty="0" err="1"/>
              <a:t>lower</a:t>
            </a:r>
            <a:r>
              <a:rPr lang="nl-BE" sz="675" b="1" dirty="0"/>
              <a:t> </a:t>
            </a:r>
            <a:r>
              <a:rPr lang="nl-BE" sz="675" b="1" dirty="0" err="1"/>
              <a:t>therapy</a:t>
            </a:r>
            <a:r>
              <a:rPr lang="nl-BE" sz="675" b="1" dirty="0"/>
              <a:t> </a:t>
            </a:r>
            <a:r>
              <a:rPr lang="nl-BE" sz="675" b="1" dirty="0" err="1"/>
              <a:t>adherence</a:t>
            </a:r>
            <a:endParaRPr lang="en-GB" sz="675" b="1" dirty="0"/>
          </a:p>
        </p:txBody>
      </p:sp>
      <p:sp>
        <p:nvSpPr>
          <p:cNvPr id="10" name="Pijl-omlaag 9"/>
          <p:cNvSpPr/>
          <p:nvPr/>
        </p:nvSpPr>
        <p:spPr>
          <a:xfrm>
            <a:off x="2201791" y="1088832"/>
            <a:ext cx="272606" cy="9152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2" name="Rechthoek 11"/>
          <p:cNvSpPr/>
          <p:nvPr/>
        </p:nvSpPr>
        <p:spPr>
          <a:xfrm>
            <a:off x="5220073" y="730349"/>
            <a:ext cx="2488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900" b="1" dirty="0">
                <a:solidFill>
                  <a:srgbClr val="FF0000"/>
                </a:solidFill>
              </a:rPr>
              <a:t>Low risk </a:t>
            </a:r>
            <a:r>
              <a:rPr lang="nl-BE" sz="900" b="1" dirty="0" err="1">
                <a:solidFill>
                  <a:srgbClr val="FF0000"/>
                </a:solidFill>
              </a:rPr>
              <a:t>perception</a:t>
            </a:r>
            <a:endParaRPr lang="nl-BE" sz="900" b="1" dirty="0">
              <a:solidFill>
                <a:srgbClr val="FF0000"/>
              </a:solidFill>
            </a:endParaRPr>
          </a:p>
          <a:p>
            <a:r>
              <a:rPr lang="nl-BE" sz="900" b="1" dirty="0">
                <a:solidFill>
                  <a:srgbClr val="FF0000"/>
                </a:solidFill>
              </a:rPr>
              <a:t>Low health </a:t>
            </a:r>
            <a:r>
              <a:rPr lang="nl-BE" sz="900" b="1" dirty="0" err="1">
                <a:solidFill>
                  <a:srgbClr val="FF0000"/>
                </a:solidFill>
              </a:rPr>
              <a:t>literacy</a:t>
            </a:r>
            <a:endParaRPr lang="nl-BE" sz="900" b="1" dirty="0">
              <a:solidFill>
                <a:srgbClr val="FF0000"/>
              </a:solidFill>
            </a:endParaRPr>
          </a:p>
          <a:p>
            <a:r>
              <a:rPr lang="nl-BE" sz="900" b="1" dirty="0" err="1">
                <a:solidFill>
                  <a:srgbClr val="FF0000"/>
                </a:solidFill>
              </a:rPr>
              <a:t>Poor</a:t>
            </a:r>
            <a:r>
              <a:rPr lang="nl-BE" sz="900" b="1" dirty="0">
                <a:solidFill>
                  <a:srgbClr val="FF0000"/>
                </a:solidFill>
              </a:rPr>
              <a:t> coping skills</a:t>
            </a:r>
          </a:p>
          <a:p>
            <a:r>
              <a:rPr lang="nl-BE" sz="900" b="1" dirty="0" err="1">
                <a:solidFill>
                  <a:srgbClr val="FF0000"/>
                </a:solidFill>
              </a:rPr>
              <a:t>Poor</a:t>
            </a:r>
            <a:r>
              <a:rPr lang="nl-BE" sz="900" b="1" dirty="0">
                <a:solidFill>
                  <a:srgbClr val="FF0000"/>
                </a:solidFill>
              </a:rPr>
              <a:t> </a:t>
            </a:r>
            <a:r>
              <a:rPr lang="nl-BE" sz="900" b="1" dirty="0" err="1">
                <a:solidFill>
                  <a:srgbClr val="FF0000"/>
                </a:solidFill>
              </a:rPr>
              <a:t>social</a:t>
            </a:r>
            <a:r>
              <a:rPr lang="nl-BE" sz="900" b="1" dirty="0">
                <a:solidFill>
                  <a:srgbClr val="FF0000"/>
                </a:solidFill>
              </a:rPr>
              <a:t> support</a:t>
            </a:r>
          </a:p>
          <a:p>
            <a:r>
              <a:rPr lang="nl-BE" sz="900" b="1" dirty="0" err="1">
                <a:solidFill>
                  <a:srgbClr val="FF0000"/>
                </a:solidFill>
              </a:rPr>
              <a:t>Mental</a:t>
            </a:r>
            <a:r>
              <a:rPr lang="nl-BE" sz="900" b="1" dirty="0">
                <a:solidFill>
                  <a:srgbClr val="FF0000"/>
                </a:solidFill>
              </a:rPr>
              <a:t> disorders (e.g. </a:t>
            </a:r>
            <a:r>
              <a:rPr lang="nl-BE" sz="900" b="1" dirty="0" err="1">
                <a:solidFill>
                  <a:srgbClr val="FF0000"/>
                </a:solidFill>
              </a:rPr>
              <a:t>depression,mood</a:t>
            </a:r>
            <a:r>
              <a:rPr lang="nl-BE" sz="900" b="1" dirty="0">
                <a:solidFill>
                  <a:srgbClr val="FF0000"/>
                </a:solidFill>
              </a:rPr>
              <a:t> disorder, </a:t>
            </a:r>
            <a:r>
              <a:rPr lang="nl-BE" sz="900" b="1" dirty="0" err="1">
                <a:solidFill>
                  <a:srgbClr val="FF0000"/>
                </a:solidFill>
              </a:rPr>
              <a:t>anxiety</a:t>
            </a:r>
            <a:r>
              <a:rPr lang="nl-BE" sz="900" b="1" dirty="0">
                <a:solidFill>
                  <a:srgbClr val="FF0000"/>
                </a:solidFill>
              </a:rPr>
              <a:t>, </a:t>
            </a:r>
            <a:r>
              <a:rPr lang="nl-BE" sz="900" b="1" dirty="0" err="1">
                <a:solidFill>
                  <a:srgbClr val="FF0000"/>
                </a:solidFill>
              </a:rPr>
              <a:t>personality</a:t>
            </a:r>
            <a:r>
              <a:rPr lang="nl-BE" sz="900" b="1" dirty="0">
                <a:solidFill>
                  <a:srgbClr val="FF0000"/>
                </a:solidFill>
              </a:rPr>
              <a:t> disorder)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2716866" y="1824636"/>
            <a:ext cx="118333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Healthcare system-</a:t>
            </a:r>
            <a:r>
              <a:rPr lang="nl-BE" sz="563" dirty="0" err="1"/>
              <a:t>driven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21" name="Titel 20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Predictors</a:t>
            </a:r>
            <a:r>
              <a:rPr lang="nl-BE" dirty="0" smtClean="0"/>
              <a:t> of non-</a:t>
            </a:r>
            <a:r>
              <a:rPr lang="nl-BE" dirty="0" err="1" smtClean="0"/>
              <a:t>adherence</a:t>
            </a:r>
            <a:endParaRPr lang="en-GB" dirty="0"/>
          </a:p>
        </p:txBody>
      </p:sp>
      <p:sp>
        <p:nvSpPr>
          <p:cNvPr id="26" name="Pijl-omlaag 25"/>
          <p:cNvSpPr/>
          <p:nvPr/>
        </p:nvSpPr>
        <p:spPr>
          <a:xfrm>
            <a:off x="5884818" y="1710761"/>
            <a:ext cx="579498" cy="482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34" name="Rechthoek 33"/>
          <p:cNvSpPr/>
          <p:nvPr/>
        </p:nvSpPr>
        <p:spPr>
          <a:xfrm>
            <a:off x="4930323" y="2273873"/>
            <a:ext cx="24884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1200" b="1" dirty="0" err="1">
                <a:solidFill>
                  <a:srgbClr val="00B050"/>
                </a:solidFill>
              </a:rPr>
              <a:t>Good</a:t>
            </a:r>
            <a:r>
              <a:rPr lang="nl-BE" sz="1200" b="1" dirty="0">
                <a:solidFill>
                  <a:srgbClr val="00B050"/>
                </a:solidFill>
              </a:rPr>
              <a:t> intake assessment is </a:t>
            </a:r>
            <a:r>
              <a:rPr lang="nl-BE" sz="1200" b="1" dirty="0" err="1">
                <a:solidFill>
                  <a:srgbClr val="00B050"/>
                </a:solidFill>
              </a:rPr>
              <a:t>key</a:t>
            </a:r>
            <a:endParaRPr lang="nl-BE" sz="1200" b="1" dirty="0">
              <a:solidFill>
                <a:srgbClr val="00B050"/>
              </a:solidFill>
            </a:endParaRPr>
          </a:p>
        </p:txBody>
      </p:sp>
      <p:sp>
        <p:nvSpPr>
          <p:cNvPr id="28" name="Pijl-rechts 27"/>
          <p:cNvSpPr/>
          <p:nvPr/>
        </p:nvSpPr>
        <p:spPr>
          <a:xfrm>
            <a:off x="3683718" y="1100110"/>
            <a:ext cx="1490671" cy="97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5674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 animBg="1"/>
      <p:bldP spid="34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008092" y="759989"/>
            <a:ext cx="1553630" cy="196208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675" b="1" dirty="0"/>
              <a:t>General </a:t>
            </a:r>
            <a:r>
              <a:rPr lang="nl-BE" sz="675" b="1" dirty="0" err="1"/>
              <a:t>therapy</a:t>
            </a:r>
            <a:r>
              <a:rPr lang="nl-BE" sz="675" b="1" dirty="0"/>
              <a:t> </a:t>
            </a:r>
            <a:r>
              <a:rPr lang="nl-BE" sz="675" b="1" dirty="0" err="1"/>
              <a:t>adherence</a:t>
            </a:r>
            <a:r>
              <a:rPr lang="nl-BE" sz="675" b="1" dirty="0"/>
              <a:t> </a:t>
            </a:r>
            <a:r>
              <a:rPr lang="nl-BE" sz="675" b="1" dirty="0" err="1"/>
              <a:t>predictors</a:t>
            </a:r>
            <a:endParaRPr lang="en-GB" sz="675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2716866" y="1059555"/>
            <a:ext cx="891591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Patient-centred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6" name="Tekstvak 5"/>
          <p:cNvSpPr txBox="1"/>
          <p:nvPr/>
        </p:nvSpPr>
        <p:spPr>
          <a:xfrm>
            <a:off x="2716866" y="1249723"/>
            <a:ext cx="864339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Disease-driven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7" name="Tekstvak 6"/>
          <p:cNvSpPr txBox="1"/>
          <p:nvPr/>
        </p:nvSpPr>
        <p:spPr>
          <a:xfrm>
            <a:off x="2716865" y="1447222"/>
            <a:ext cx="92685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Clinician-centred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8" name="Tekstvak 7"/>
          <p:cNvSpPr txBox="1"/>
          <p:nvPr/>
        </p:nvSpPr>
        <p:spPr>
          <a:xfrm>
            <a:off x="2716867" y="1632855"/>
            <a:ext cx="97494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Medication-driven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9" name="Tekstvak 8"/>
          <p:cNvSpPr txBox="1"/>
          <p:nvPr/>
        </p:nvSpPr>
        <p:spPr>
          <a:xfrm>
            <a:off x="1889126" y="2095753"/>
            <a:ext cx="1863011" cy="196208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675" b="1" dirty="0" err="1"/>
              <a:t>Specific</a:t>
            </a:r>
            <a:r>
              <a:rPr lang="nl-BE" sz="675" b="1" dirty="0"/>
              <a:t> </a:t>
            </a:r>
            <a:r>
              <a:rPr lang="nl-BE" sz="675" b="1" dirty="0" err="1"/>
              <a:t>predictors</a:t>
            </a:r>
            <a:r>
              <a:rPr lang="nl-BE" sz="675" b="1" dirty="0"/>
              <a:t> of </a:t>
            </a:r>
            <a:r>
              <a:rPr lang="nl-BE" sz="675" b="1" dirty="0" err="1"/>
              <a:t>lower</a:t>
            </a:r>
            <a:r>
              <a:rPr lang="nl-BE" sz="675" b="1" dirty="0"/>
              <a:t> </a:t>
            </a:r>
            <a:r>
              <a:rPr lang="nl-BE" sz="675" b="1" dirty="0" err="1"/>
              <a:t>therapy</a:t>
            </a:r>
            <a:r>
              <a:rPr lang="nl-BE" sz="675" b="1" dirty="0"/>
              <a:t> </a:t>
            </a:r>
            <a:r>
              <a:rPr lang="nl-BE" sz="675" b="1" dirty="0" err="1"/>
              <a:t>adherence</a:t>
            </a:r>
            <a:endParaRPr lang="en-GB" sz="675" b="1" dirty="0"/>
          </a:p>
        </p:txBody>
      </p:sp>
      <p:sp>
        <p:nvSpPr>
          <p:cNvPr id="10" name="Pijl-omlaag 9"/>
          <p:cNvSpPr/>
          <p:nvPr/>
        </p:nvSpPr>
        <p:spPr>
          <a:xfrm>
            <a:off x="2201791" y="1088832"/>
            <a:ext cx="272606" cy="9152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kstvak 10"/>
          <p:cNvSpPr txBox="1"/>
          <p:nvPr/>
        </p:nvSpPr>
        <p:spPr>
          <a:xfrm>
            <a:off x="5568592" y="462415"/>
            <a:ext cx="764953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Overweight</a:t>
            </a:r>
            <a:r>
              <a:rPr lang="nl-BE" sz="563" dirty="0"/>
              <a:t>/</a:t>
            </a:r>
            <a:r>
              <a:rPr lang="nl-BE" sz="563" dirty="0" err="1"/>
              <a:t>obesity</a:t>
            </a:r>
            <a:endParaRPr lang="en-GB" sz="563" dirty="0"/>
          </a:p>
        </p:txBody>
      </p:sp>
      <p:sp>
        <p:nvSpPr>
          <p:cNvPr id="12" name="Rechthoek 11"/>
          <p:cNvSpPr/>
          <p:nvPr/>
        </p:nvSpPr>
        <p:spPr>
          <a:xfrm>
            <a:off x="6349754" y="92223"/>
            <a:ext cx="14731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poor motivation</a:t>
            </a:r>
          </a:p>
          <a:p>
            <a:r>
              <a:rPr lang="en-GB" sz="600" dirty="0"/>
              <a:t>environmental, societal and social pressures</a:t>
            </a:r>
          </a:p>
          <a:p>
            <a:r>
              <a:rPr lang="en-GB" sz="600" dirty="0"/>
              <a:t>lack of time</a:t>
            </a:r>
          </a:p>
          <a:p>
            <a:r>
              <a:rPr lang="en-GB" sz="600" dirty="0"/>
              <a:t>health and physical limitations</a:t>
            </a:r>
          </a:p>
          <a:p>
            <a:r>
              <a:rPr lang="en-GB" sz="600" dirty="0"/>
              <a:t>negative thoughts and moods</a:t>
            </a:r>
          </a:p>
          <a:p>
            <a:r>
              <a:rPr lang="en-GB" sz="600" dirty="0"/>
              <a:t>socioeconomic constraints</a:t>
            </a:r>
          </a:p>
          <a:p>
            <a:r>
              <a:rPr lang="en-GB" sz="600" dirty="0"/>
              <a:t>gaps in knowledge or awareness</a:t>
            </a:r>
          </a:p>
          <a:p>
            <a:r>
              <a:rPr lang="en-GB" sz="600" dirty="0"/>
              <a:t>lack of enjoyment of exercise</a:t>
            </a:r>
          </a:p>
          <a:p>
            <a:r>
              <a:rPr lang="en-GB" sz="600" dirty="0"/>
              <a:t>poor early weight loss</a:t>
            </a:r>
          </a:p>
          <a:p>
            <a:r>
              <a:rPr lang="en-GB" sz="600" dirty="0"/>
              <a:t>greater baseline BMI </a:t>
            </a:r>
          </a:p>
          <a:p>
            <a:r>
              <a:rPr lang="en-GB" sz="600" dirty="0"/>
              <a:t>having existing cardiometabolic comorbidities </a:t>
            </a:r>
          </a:p>
          <a:p>
            <a:r>
              <a:rPr lang="en-GB" sz="600" dirty="0"/>
              <a:t>being female </a:t>
            </a:r>
          </a:p>
          <a:p>
            <a:r>
              <a:rPr lang="en-GB" sz="600" dirty="0"/>
              <a:t>younger age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661223" y="1468562"/>
            <a:ext cx="59663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Hypertension</a:t>
            </a:r>
            <a:r>
              <a:rPr lang="nl-BE" sz="563" dirty="0"/>
              <a:t> </a:t>
            </a:r>
            <a:endParaRPr lang="en-GB" sz="563" dirty="0"/>
          </a:p>
        </p:txBody>
      </p:sp>
      <p:sp>
        <p:nvSpPr>
          <p:cNvPr id="14" name="Tekstvak 13"/>
          <p:cNvSpPr txBox="1"/>
          <p:nvPr/>
        </p:nvSpPr>
        <p:spPr>
          <a:xfrm>
            <a:off x="5675217" y="2109173"/>
            <a:ext cx="595035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Dyslipidaemia</a:t>
            </a:r>
            <a:endParaRPr lang="en-GB" sz="563" dirty="0"/>
          </a:p>
        </p:txBody>
      </p:sp>
      <p:sp>
        <p:nvSpPr>
          <p:cNvPr id="15" name="Rechthoek 14"/>
          <p:cNvSpPr/>
          <p:nvPr/>
        </p:nvSpPr>
        <p:spPr>
          <a:xfrm>
            <a:off x="5245660" y="902832"/>
            <a:ext cx="1162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lower diastolic blood pressure</a:t>
            </a:r>
          </a:p>
          <a:p>
            <a:r>
              <a:rPr lang="en-GB" sz="600" dirty="0"/>
              <a:t>higher cost or insurance type/coverage</a:t>
            </a:r>
          </a:p>
          <a:p>
            <a:r>
              <a:rPr lang="en-GB" sz="600" dirty="0"/>
              <a:t>non-white or non-Hispanic race/ethnicity</a:t>
            </a:r>
          </a:p>
          <a:p>
            <a:r>
              <a:rPr lang="en-GB" sz="600" dirty="0"/>
              <a:t>fewer healthcare contacts after the prescription</a:t>
            </a:r>
          </a:p>
          <a:p>
            <a:r>
              <a:rPr lang="en-GB" sz="600" dirty="0"/>
              <a:t> ≥4 comorbidities</a:t>
            </a:r>
          </a:p>
          <a:p>
            <a:r>
              <a:rPr lang="en-GB" sz="600" dirty="0"/>
              <a:t>distrust, (concern for) side effects</a:t>
            </a:r>
          </a:p>
          <a:p>
            <a:r>
              <a:rPr lang="en-GB" sz="600" dirty="0"/>
              <a:t>lack of perceived need for treatment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688488" y="2656855"/>
            <a:ext cx="458780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Diabetes </a:t>
            </a:r>
            <a:endParaRPr lang="en-GB" sz="563" dirty="0"/>
          </a:p>
        </p:txBody>
      </p:sp>
      <p:sp>
        <p:nvSpPr>
          <p:cNvPr id="17" name="Rechthoek 16"/>
          <p:cNvSpPr/>
          <p:nvPr/>
        </p:nvSpPr>
        <p:spPr>
          <a:xfrm>
            <a:off x="6340857" y="1812472"/>
            <a:ext cx="15188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female sex</a:t>
            </a:r>
          </a:p>
          <a:p>
            <a:r>
              <a:rPr lang="en-GB" sz="600" dirty="0"/>
              <a:t>younger age </a:t>
            </a:r>
          </a:p>
          <a:p>
            <a:r>
              <a:rPr lang="en-GB" sz="600" dirty="0"/>
              <a:t>absence of MI or stroke, diabetes, hypertension, co-morbidities</a:t>
            </a:r>
          </a:p>
          <a:p>
            <a:r>
              <a:rPr lang="en-GB" sz="600" dirty="0"/>
              <a:t>negative beliefs about medicines</a:t>
            </a:r>
          </a:p>
          <a:p>
            <a:r>
              <a:rPr lang="en-GB" sz="600" dirty="0"/>
              <a:t>prolonged treatment </a:t>
            </a:r>
          </a:p>
          <a:p>
            <a:r>
              <a:rPr lang="en-GB" sz="600" dirty="0"/>
              <a:t>lack of symptoms related to dyslipidaemia</a:t>
            </a:r>
          </a:p>
        </p:txBody>
      </p:sp>
      <p:sp>
        <p:nvSpPr>
          <p:cNvPr id="18" name="Rechthoek 17"/>
          <p:cNvSpPr/>
          <p:nvPr/>
        </p:nvSpPr>
        <p:spPr>
          <a:xfrm>
            <a:off x="5201333" y="2301904"/>
            <a:ext cx="11435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anxiety</a:t>
            </a:r>
          </a:p>
          <a:p>
            <a:r>
              <a:rPr lang="en-GB" sz="600" dirty="0"/>
              <a:t>diabetes distress</a:t>
            </a:r>
          </a:p>
          <a:p>
            <a:r>
              <a:rPr lang="en-GB" sz="600" dirty="0"/>
              <a:t>older age</a:t>
            </a:r>
          </a:p>
          <a:p>
            <a:r>
              <a:rPr lang="en-GB" sz="600" dirty="0"/>
              <a:t>poor communication with clinicians</a:t>
            </a:r>
          </a:p>
          <a:p>
            <a:r>
              <a:rPr lang="en-GB" sz="600" dirty="0"/>
              <a:t>stress</a:t>
            </a:r>
          </a:p>
          <a:p>
            <a:r>
              <a:rPr lang="en-GB" sz="600" dirty="0"/>
              <a:t>concerns about medicines</a:t>
            </a:r>
          </a:p>
          <a:p>
            <a:r>
              <a:rPr lang="en-GB" sz="600" dirty="0"/>
              <a:t>cognitive impairment</a:t>
            </a:r>
          </a:p>
          <a:p>
            <a:r>
              <a:rPr lang="en-GB" sz="600" dirty="0"/>
              <a:t>low levels of self-care</a:t>
            </a:r>
          </a:p>
          <a:p>
            <a:r>
              <a:rPr lang="en-GB" sz="600" dirty="0"/>
              <a:t>frequent hypoglycaemia 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5659962" y="3678708"/>
            <a:ext cx="54854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CAD </a:t>
            </a:r>
            <a:r>
              <a:rPr lang="nl-BE" sz="563" dirty="0" err="1"/>
              <a:t>and</a:t>
            </a:r>
            <a:r>
              <a:rPr lang="nl-BE" sz="563" dirty="0"/>
              <a:t> HF </a:t>
            </a:r>
            <a:endParaRPr lang="en-GB" sz="563" dirty="0"/>
          </a:p>
        </p:txBody>
      </p:sp>
      <p:sp>
        <p:nvSpPr>
          <p:cNvPr id="20" name="Tekstvak 19"/>
          <p:cNvSpPr txBox="1"/>
          <p:nvPr/>
        </p:nvSpPr>
        <p:spPr>
          <a:xfrm>
            <a:off x="4723520" y="4330049"/>
            <a:ext cx="383438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 err="1"/>
              <a:t>Elderly</a:t>
            </a:r>
            <a:endParaRPr lang="en-GB" sz="563" dirty="0"/>
          </a:p>
        </p:txBody>
      </p:sp>
      <p:sp>
        <p:nvSpPr>
          <p:cNvPr id="22" name="Rechthoek 21"/>
          <p:cNvSpPr/>
          <p:nvPr/>
        </p:nvSpPr>
        <p:spPr>
          <a:xfrm>
            <a:off x="6344907" y="3260325"/>
            <a:ext cx="14134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lack of social support</a:t>
            </a:r>
          </a:p>
          <a:p>
            <a:r>
              <a:rPr lang="en-GB" sz="600" dirty="0"/>
              <a:t>absence of symptoms</a:t>
            </a:r>
          </a:p>
          <a:p>
            <a:r>
              <a:rPr lang="en-GB" sz="600" dirty="0"/>
              <a:t>cognitive decline</a:t>
            </a:r>
          </a:p>
          <a:p>
            <a:r>
              <a:rPr lang="en-GB" sz="600" dirty="0"/>
              <a:t>adverse reactions</a:t>
            </a:r>
          </a:p>
          <a:p>
            <a:r>
              <a:rPr lang="en-GB" sz="600" dirty="0"/>
              <a:t>depression</a:t>
            </a:r>
          </a:p>
          <a:p>
            <a:r>
              <a:rPr lang="en-GB" sz="600" dirty="0"/>
              <a:t>poor attention span</a:t>
            </a:r>
          </a:p>
          <a:p>
            <a:r>
              <a:rPr lang="en-GB" sz="600" dirty="0"/>
              <a:t>poor knowledge about medication or treatment </a:t>
            </a:r>
          </a:p>
          <a:p>
            <a:r>
              <a:rPr lang="en-GB" sz="600" dirty="0"/>
              <a:t>prescription of multiple medications</a:t>
            </a:r>
          </a:p>
          <a:p>
            <a:r>
              <a:rPr lang="en-GB" sz="600" dirty="0"/>
              <a:t>difficulty with swallowing (large) pills</a:t>
            </a:r>
          </a:p>
        </p:txBody>
      </p:sp>
      <p:sp>
        <p:nvSpPr>
          <p:cNvPr id="23" name="Rechthoek 22"/>
          <p:cNvSpPr/>
          <p:nvPr/>
        </p:nvSpPr>
        <p:spPr>
          <a:xfrm>
            <a:off x="5201332" y="3926092"/>
            <a:ext cx="1148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transportation difficulties</a:t>
            </a:r>
          </a:p>
          <a:p>
            <a:r>
              <a:rPr lang="en-GB" sz="600" dirty="0"/>
              <a:t>lack of referral by health care providers</a:t>
            </a:r>
          </a:p>
          <a:p>
            <a:r>
              <a:rPr lang="en-GB" sz="600" dirty="0"/>
              <a:t>lack of supervision</a:t>
            </a:r>
          </a:p>
          <a:p>
            <a:r>
              <a:rPr lang="en-GB" sz="600" dirty="0"/>
              <a:t>lack of social support from staff and peers</a:t>
            </a:r>
          </a:p>
          <a:p>
            <a:r>
              <a:rPr lang="en-GB" sz="600" dirty="0"/>
              <a:t>no individualization</a:t>
            </a:r>
          </a:p>
          <a:p>
            <a:r>
              <a:rPr lang="nl-BE" sz="600" dirty="0" err="1"/>
              <a:t>lack</a:t>
            </a:r>
            <a:r>
              <a:rPr lang="nl-BE" sz="600" dirty="0"/>
              <a:t> of </a:t>
            </a:r>
            <a:r>
              <a:rPr lang="nl-BE" sz="600" dirty="0" err="1"/>
              <a:t>enjoyment</a:t>
            </a:r>
            <a:endParaRPr lang="en-GB" sz="600" dirty="0"/>
          </a:p>
        </p:txBody>
      </p:sp>
      <p:cxnSp>
        <p:nvCxnSpPr>
          <p:cNvPr id="25" name="Rechte verbindingslijn met pijl 24"/>
          <p:cNvCxnSpPr>
            <a:stCxn id="9" idx="3"/>
            <a:endCxn id="11" idx="1"/>
          </p:cNvCxnSpPr>
          <p:nvPr/>
        </p:nvCxnSpPr>
        <p:spPr>
          <a:xfrm flipV="1">
            <a:off x="3856491" y="540320"/>
            <a:ext cx="1712101" cy="1641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9" idx="3"/>
            <a:endCxn id="13" idx="1"/>
          </p:cNvCxnSpPr>
          <p:nvPr/>
        </p:nvCxnSpPr>
        <p:spPr>
          <a:xfrm flipV="1">
            <a:off x="3856490" y="1546468"/>
            <a:ext cx="804732" cy="635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9" idx="3"/>
            <a:endCxn id="14" idx="1"/>
          </p:cNvCxnSpPr>
          <p:nvPr/>
        </p:nvCxnSpPr>
        <p:spPr>
          <a:xfrm>
            <a:off x="3856492" y="2182316"/>
            <a:ext cx="1818725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9" idx="3"/>
            <a:endCxn id="16" idx="1"/>
          </p:cNvCxnSpPr>
          <p:nvPr/>
        </p:nvCxnSpPr>
        <p:spPr>
          <a:xfrm>
            <a:off x="3856491" y="2182315"/>
            <a:ext cx="831997" cy="552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9" idx="3"/>
            <a:endCxn id="19" idx="1"/>
          </p:cNvCxnSpPr>
          <p:nvPr/>
        </p:nvCxnSpPr>
        <p:spPr>
          <a:xfrm>
            <a:off x="3856490" y="2182316"/>
            <a:ext cx="1803471" cy="1574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9" idx="3"/>
            <a:endCxn id="20" idx="1"/>
          </p:cNvCxnSpPr>
          <p:nvPr/>
        </p:nvCxnSpPr>
        <p:spPr>
          <a:xfrm>
            <a:off x="3856490" y="2182316"/>
            <a:ext cx="867030" cy="2225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/>
          <p:cNvSpPr txBox="1"/>
          <p:nvPr/>
        </p:nvSpPr>
        <p:spPr>
          <a:xfrm>
            <a:off x="2716866" y="1824636"/>
            <a:ext cx="1183337" cy="17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563" dirty="0"/>
              <a:t>Healthcare system-</a:t>
            </a:r>
            <a:r>
              <a:rPr lang="nl-BE" sz="563" dirty="0" err="1"/>
              <a:t>driven</a:t>
            </a:r>
            <a:r>
              <a:rPr lang="nl-BE" sz="563" dirty="0"/>
              <a:t> </a:t>
            </a:r>
            <a:r>
              <a:rPr lang="nl-BE" sz="563" dirty="0" err="1"/>
              <a:t>barriers</a:t>
            </a:r>
            <a:endParaRPr lang="en-GB" sz="563" dirty="0"/>
          </a:p>
        </p:txBody>
      </p:sp>
      <p:sp>
        <p:nvSpPr>
          <p:cNvPr id="21" name="Titel 20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Predictors</a:t>
            </a:r>
            <a:r>
              <a:rPr lang="nl-BE" dirty="0" smtClean="0"/>
              <a:t> of non-</a:t>
            </a:r>
            <a:r>
              <a:rPr lang="nl-BE" dirty="0" err="1" smtClean="0"/>
              <a:t>adherence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8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3676735" y="1781036"/>
            <a:ext cx="1467920" cy="65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b="1" dirty="0"/>
              <a:t>Actions on </a:t>
            </a:r>
            <a:r>
              <a:rPr lang="nl-BE" sz="1050" b="1" dirty="0" err="1"/>
              <a:t>the</a:t>
            </a:r>
            <a:r>
              <a:rPr lang="nl-BE" sz="1050" b="1" dirty="0"/>
              <a:t> five </a:t>
            </a:r>
            <a:r>
              <a:rPr lang="nl-BE" sz="1050" b="1" dirty="0" err="1"/>
              <a:t>dimensions</a:t>
            </a:r>
            <a:r>
              <a:rPr lang="nl-BE" sz="1050" b="1" dirty="0"/>
              <a:t> of </a:t>
            </a:r>
            <a:r>
              <a:rPr lang="nl-BE" sz="1050" b="1" dirty="0" err="1"/>
              <a:t>adherence</a:t>
            </a:r>
            <a:r>
              <a:rPr lang="nl-BE" sz="1050" b="1" dirty="0"/>
              <a:t> </a:t>
            </a:r>
            <a:r>
              <a:rPr lang="nl-BE" sz="1050" b="1" dirty="0" err="1"/>
              <a:t>to</a:t>
            </a:r>
            <a:r>
              <a:rPr lang="nl-BE" sz="1050" b="1" dirty="0"/>
              <a:t> </a:t>
            </a:r>
            <a:r>
              <a:rPr lang="nl-BE" sz="1050" b="1" dirty="0" err="1"/>
              <a:t>therapy</a:t>
            </a:r>
            <a:endParaRPr lang="en-GB" sz="1050" b="1" dirty="0"/>
          </a:p>
        </p:txBody>
      </p:sp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0" y="141288"/>
            <a:ext cx="8642350" cy="412750"/>
          </a:xfrm>
        </p:spPr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6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1033</Words>
  <Application>Microsoft Office PowerPoint</Application>
  <PresentationFormat>Diavoorstelling (16:9)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Interstate</vt:lpstr>
      <vt:lpstr>Verdana</vt:lpstr>
      <vt:lpstr>Wingdings</vt:lpstr>
      <vt:lpstr>Thème Office</vt:lpstr>
      <vt:lpstr>PowerPoint-presentatie</vt:lpstr>
      <vt:lpstr>PowerPoint-presentatie</vt:lpstr>
      <vt:lpstr>Current adherence to secondary prevention measures</vt:lpstr>
      <vt:lpstr>Current adherence to secondary prevention measures</vt:lpstr>
      <vt:lpstr>Central theme of clinical consensus statement</vt:lpstr>
      <vt:lpstr>What’s in a name?</vt:lpstr>
      <vt:lpstr>Predictors of non-adherence</vt:lpstr>
      <vt:lpstr>Predictors of non-adherence</vt:lpstr>
      <vt:lpstr>What to do?</vt:lpstr>
      <vt:lpstr>What to do?</vt:lpstr>
      <vt:lpstr>What to do?</vt:lpstr>
      <vt:lpstr>What to do?</vt:lpstr>
      <vt:lpstr>What to do?</vt:lpstr>
      <vt:lpstr>What to do?</vt:lpstr>
      <vt:lpstr>Thank you for your attention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HANSEN Dominique</cp:lastModifiedBy>
  <cp:revision>41</cp:revision>
  <dcterms:created xsi:type="dcterms:W3CDTF">2019-01-09T14:48:06Z</dcterms:created>
  <dcterms:modified xsi:type="dcterms:W3CDTF">2022-04-07T09:50:47Z</dcterms:modified>
</cp:coreProperties>
</file>