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96" r:id="rId3"/>
    <p:sldId id="258" r:id="rId4"/>
    <p:sldId id="294" r:id="rId5"/>
    <p:sldId id="293" r:id="rId6"/>
    <p:sldId id="274" r:id="rId7"/>
    <p:sldId id="283" r:id="rId8"/>
    <p:sldId id="281" r:id="rId9"/>
    <p:sldId id="288" r:id="rId10"/>
    <p:sldId id="298" r:id="rId11"/>
    <p:sldId id="299" r:id="rId12"/>
    <p:sldId id="289" r:id="rId13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PION Luca" initials="CL" lastIdx="2" clrIdx="0">
    <p:extLst>
      <p:ext uri="{19B8F6BF-5375-455C-9EA6-DF929625EA0E}">
        <p15:presenceInfo xmlns:p15="http://schemas.microsoft.com/office/powerpoint/2012/main" userId="S-1-5-21-725345543-1993962763-1060284298-39669" providerId="AD"/>
      </p:ext>
    </p:extLst>
  </p:cmAuthor>
  <p:cmAuthor id="2" name="ADRIAENSENS Charlotte" initials="AC" lastIdx="7" clrIdx="1">
    <p:extLst>
      <p:ext uri="{19B8F6BF-5375-455C-9EA6-DF929625EA0E}">
        <p15:presenceInfo xmlns:p15="http://schemas.microsoft.com/office/powerpoint/2012/main" userId="S-1-5-21-725345543-1993962763-1060284298-406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160A8"/>
    <a:srgbClr val="ACD6E6"/>
    <a:srgbClr val="4F4F4F"/>
    <a:srgbClr val="141313"/>
    <a:srgbClr val="474746"/>
    <a:srgbClr val="323030"/>
    <a:srgbClr val="811A20"/>
    <a:srgbClr val="18233A"/>
    <a:srgbClr val="631D1D"/>
    <a:srgbClr val="626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2" autoAdjust="0"/>
    <p:restoredTop sz="86301" autoAdjust="0"/>
  </p:normalViewPr>
  <p:slideViewPr>
    <p:cSldViewPr>
      <p:cViewPr varScale="1">
        <p:scale>
          <a:sx n="99" d="100"/>
          <a:sy n="99" d="100"/>
        </p:scale>
        <p:origin x="182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9A8C79-6CF2-4E46-B020-A6C6083FB02D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DACB422A-9CFE-4B0A-913D-786F14E3CEEF}" type="pres">
      <dgm:prSet presAssocID="{AF9A8C79-6CF2-4E46-B020-A6C6083FB02D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39D540E-A903-4223-B39A-52ACCA8157D8}" type="presOf" srcId="{AF9A8C79-6CF2-4E46-B020-A6C6083FB02D}" destId="{DACB422A-9CFE-4B0A-913D-786F14E3CEE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4D8A6-E91F-2349-9524-29B4C5A5DC24}" type="datetimeFigureOut">
              <a:rPr lang="nl-NL" smtClean="0"/>
              <a:t>3-3-2022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21A2C-3C7C-D545-A329-5793AF5DBC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62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5268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Ingrid?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8552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815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Ingrid?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365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90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038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923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Lise?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2600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355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Lise?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752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Lise?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37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foto-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/>
          <a:stretch/>
        </p:blipFill>
        <p:spPr>
          <a:xfrm>
            <a:off x="0" y="0"/>
            <a:ext cx="9144000" cy="3870745"/>
          </a:xfrm>
          <a:prstGeom prst="rect">
            <a:avLst/>
          </a:prstGeom>
        </p:spPr>
      </p:pic>
      <p:pic>
        <p:nvPicPr>
          <p:cNvPr id="14" name="Afbeelding 13" descr="logo-slide-tite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35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4293096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941122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F4F4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482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logo-slid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76200"/>
            <a:ext cx="8869680" cy="6687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040560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20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559652E-C199-334F-9320-471B095246A8}" type="datetime1">
              <a:rPr lang="nl-BE"/>
              <a:pPr/>
              <a:t>3/03/2022</a:t>
            </a:fld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381328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82916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664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62C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logo-slide-titel-wi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4468"/>
            <a:ext cx="8640960" cy="640267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836712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tussenslide</a:t>
            </a:r>
            <a:endParaRPr lang="nl-BE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1484738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Ondertitel</a:t>
            </a:r>
            <a:r>
              <a:rPr lang="en-US" dirty="0"/>
              <a:t> </a:t>
            </a:r>
            <a:r>
              <a:rPr lang="en-US" dirty="0" err="1"/>
              <a:t>tussenslide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329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C988CC6-97EB-4A45-9195-47EF7C52919D}" type="datetime1">
              <a:rPr lang="nl-BE"/>
              <a:pPr/>
              <a:t>3/03/2022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476D89C-E8B9-AE4E-B6DF-5DF853DAFA02}" type="slidenum">
              <a:rPr lang="nl-BE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11560" y="4005064"/>
            <a:ext cx="7920880" cy="919014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2000" dirty="0"/>
            </a:br>
            <a:r>
              <a:rPr lang="en-GB" sz="2200" dirty="0"/>
              <a:t>Factors stimulating the integration of transformative learning for sustainable development in higher education institutions</a:t>
            </a:r>
            <a:br>
              <a:rPr lang="en-GB" sz="2000" dirty="0"/>
            </a:br>
            <a:endParaRPr lang="nl-NL" sz="2000" dirty="0"/>
          </a:p>
        </p:txBody>
      </p:sp>
      <p:sp>
        <p:nvSpPr>
          <p:cNvPr id="5" name="Subtitel 4"/>
          <p:cNvSpPr>
            <a:spLocks noGrp="1"/>
          </p:cNvSpPr>
          <p:nvPr>
            <p:ph type="subTitle" idx="1"/>
          </p:nvPr>
        </p:nvSpPr>
        <p:spPr>
          <a:xfrm>
            <a:off x="971600" y="5157192"/>
            <a:ext cx="7776864" cy="432048"/>
          </a:xfrm>
        </p:spPr>
        <p:txBody>
          <a:bodyPr>
            <a:normAutofit fontScale="47500" lnSpcReduction="20000"/>
          </a:bodyPr>
          <a:lstStyle/>
          <a:p>
            <a:r>
              <a:rPr lang="nl-NL" sz="2900" dirty="0"/>
              <a:t> L. Janssens, T. Kuppens, I. </a:t>
            </a:r>
            <a:r>
              <a:rPr lang="nl-NL" sz="2900" dirty="0" err="1"/>
              <a:t>Mula</a:t>
            </a:r>
            <a:r>
              <a:rPr lang="nl-NL" sz="2900" dirty="0"/>
              <a:t> Pons De </a:t>
            </a:r>
            <a:r>
              <a:rPr lang="nl-NL" sz="2900" dirty="0" err="1"/>
              <a:t>Vall</a:t>
            </a:r>
            <a:r>
              <a:rPr lang="nl-NL" sz="2900" dirty="0"/>
              <a:t>, E. </a:t>
            </a:r>
            <a:r>
              <a:rPr lang="nl-NL" sz="2900" dirty="0" err="1"/>
              <a:t>Staniskiene</a:t>
            </a:r>
            <a:r>
              <a:rPr lang="nl-NL" sz="2900" dirty="0"/>
              <a:t>, A. B. </a:t>
            </a:r>
            <a:r>
              <a:rPr lang="nl-NL" sz="2900" dirty="0" err="1"/>
              <a:t>Zimmermann</a:t>
            </a:r>
            <a:endParaRPr lang="nl-NL" sz="2900" dirty="0"/>
          </a:p>
          <a:p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C6FA9E-8EA8-4618-AE61-2ADFBC78F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053" y="5821827"/>
            <a:ext cx="2542435" cy="99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07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861E0-2986-419B-9D6C-B0C2A9B1C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Three </a:t>
            </a:r>
            <a:r>
              <a:rPr lang="nl-BE" b="1" dirty="0" err="1"/>
              <a:t>key</a:t>
            </a:r>
            <a:r>
              <a:rPr lang="nl-BE" b="1" dirty="0"/>
              <a:t> </a:t>
            </a:r>
            <a:r>
              <a:rPr lang="nl-BE" b="1" dirty="0" err="1"/>
              <a:t>messages</a:t>
            </a:r>
            <a:r>
              <a:rPr lang="nl-BE" b="1" dirty="0"/>
              <a:t>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FB481-FA70-42D9-9370-947992CBA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nl-BE" dirty="0" err="1"/>
              <a:t>Engage</a:t>
            </a:r>
            <a:r>
              <a:rPr lang="nl-BE" dirty="0"/>
              <a:t> QA </a:t>
            </a:r>
            <a:r>
              <a:rPr lang="nl-BE" dirty="0" err="1"/>
              <a:t>agencies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professionals</a:t>
            </a:r>
          </a:p>
          <a:p>
            <a:pPr marL="514350" indent="-514350">
              <a:buAutoNum type="arabicParenR"/>
            </a:pPr>
            <a:r>
              <a:rPr lang="nl-BE" dirty="0"/>
              <a:t>Critical </a:t>
            </a:r>
            <a:r>
              <a:rPr lang="nl-BE" dirty="0" err="1"/>
              <a:t>role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networks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groups</a:t>
            </a:r>
            <a:endParaRPr lang="nl-BE" dirty="0"/>
          </a:p>
          <a:p>
            <a:pPr marL="514350" indent="-514350">
              <a:buAutoNum type="arabicParenR"/>
            </a:pPr>
            <a:r>
              <a:rPr lang="nl-BE" dirty="0"/>
              <a:t>SD </a:t>
            </a:r>
            <a:r>
              <a:rPr lang="nl-BE" dirty="0" err="1"/>
              <a:t>and</a:t>
            </a:r>
            <a:r>
              <a:rPr lang="nl-BE" dirty="0"/>
              <a:t> TL </a:t>
            </a:r>
            <a:r>
              <a:rPr lang="nl-BE" dirty="0" err="1"/>
              <a:t>principles</a:t>
            </a:r>
            <a:r>
              <a:rPr lang="nl-BE" dirty="0"/>
              <a:t> in ESG </a:t>
            </a:r>
            <a:r>
              <a:rPr lang="nl-BE" dirty="0" err="1"/>
              <a:t>guidelnies</a:t>
            </a:r>
            <a:r>
              <a:rPr lang="nl-BE" dirty="0"/>
              <a:t>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ACAED-1E04-4431-B03E-C3987825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708920"/>
            <a:ext cx="4878496" cy="2966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BA6702-E551-488D-808E-B83742D3E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4" y="5773170"/>
            <a:ext cx="2304488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7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6C82A-23F9-49E8-AA7C-41B01EE72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Next (research) steps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85F4B-F686-492D-A5D3-7643BB13C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Detecting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impact of TL approaches </a:t>
            </a:r>
            <a:endParaRPr lang="en-GB" dirty="0"/>
          </a:p>
          <a:p>
            <a:pPr lvl="1"/>
            <a:r>
              <a:rPr lang="nl-BE" dirty="0"/>
              <a:t>Attitude </a:t>
            </a:r>
            <a:r>
              <a:rPr lang="nl-BE" dirty="0" err="1"/>
              <a:t>scale</a:t>
            </a:r>
            <a:r>
              <a:rPr lang="nl-BE" dirty="0"/>
              <a:t> </a:t>
            </a:r>
            <a:r>
              <a:rPr lang="nl-BE" dirty="0" err="1"/>
              <a:t>based</a:t>
            </a:r>
            <a:r>
              <a:rPr lang="nl-BE" dirty="0"/>
              <a:t> on </a:t>
            </a:r>
            <a:r>
              <a:rPr lang="nl-BE" dirty="0" err="1"/>
              <a:t>SDGs</a:t>
            </a:r>
            <a:endParaRPr lang="nl-BE" dirty="0"/>
          </a:p>
          <a:p>
            <a:pPr lvl="1"/>
            <a:r>
              <a:rPr lang="nl-BE" dirty="0" err="1"/>
              <a:t>Scale</a:t>
            </a:r>
            <a:r>
              <a:rPr lang="nl-BE" dirty="0"/>
              <a:t> of a </a:t>
            </a:r>
            <a:r>
              <a:rPr lang="nl-BE" dirty="0" err="1"/>
              <a:t>responsible</a:t>
            </a:r>
            <a:r>
              <a:rPr lang="nl-BE" dirty="0"/>
              <a:t> business person</a:t>
            </a:r>
          </a:p>
          <a:p>
            <a:pPr lvl="1"/>
            <a:r>
              <a:rPr lang="nl-BE" dirty="0"/>
              <a:t>Class </a:t>
            </a:r>
            <a:r>
              <a:rPr lang="nl-BE" dirty="0" err="1"/>
              <a:t>observations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interviews</a:t>
            </a:r>
          </a:p>
          <a:p>
            <a:pPr lvl="1"/>
            <a:endParaRPr lang="nl-BE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>
                <a:sym typeface="Wingdings" panose="05000000000000000000" pitchFamily="2" charset="2"/>
              </a:rPr>
              <a:t>Effective and efficient assessment of TL approaches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>
                <a:sym typeface="Wingdings" panose="05000000000000000000" pitchFamily="2" charset="2"/>
              </a:rPr>
              <a:t>Positive ripple effect regarding the implementation of best practices</a:t>
            </a:r>
          </a:p>
          <a:p>
            <a:pPr lvl="0">
              <a:buFont typeface="Wingdings" panose="05000000000000000000" pitchFamily="2" charset="2"/>
              <a:buChar char="à"/>
            </a:pPr>
            <a:endParaRPr lang="en-GB" dirty="0">
              <a:sym typeface="Wingdings" panose="05000000000000000000" pitchFamily="2" charset="2"/>
            </a:endParaRPr>
          </a:p>
          <a:p>
            <a:pPr lvl="0">
              <a:buFont typeface="Wingdings" panose="05000000000000000000" pitchFamily="2" charset="2"/>
              <a:buChar char="à"/>
            </a:pPr>
            <a:endParaRPr lang="en-GB" dirty="0"/>
          </a:p>
          <a:p>
            <a:pPr marL="457200" lvl="1" indent="0">
              <a:buNone/>
            </a:pPr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CCBE4-2165-4DC2-9585-6E9F63275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877272"/>
            <a:ext cx="2304488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6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7870D-4068-4107-A48E-2A3CA6BA43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Thank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listening</a:t>
            </a:r>
            <a:r>
              <a:rPr lang="nl-BE" dirty="0"/>
              <a:t>!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12ECB-5F16-4326-ABA0-3161E02377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/>
              <a:t>Questions</a:t>
            </a:r>
            <a:r>
              <a:rPr lang="nl-BE" dirty="0"/>
              <a:t>?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12C183-149F-4B38-BA95-998D799F0D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0" r="18500" b="45054"/>
          <a:stretch/>
        </p:blipFill>
        <p:spPr>
          <a:xfrm>
            <a:off x="3110551" y="1700808"/>
            <a:ext cx="2469561" cy="2438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164C61-0F45-48E1-9C83-A6438F393B1C}"/>
              </a:ext>
            </a:extLst>
          </p:cNvPr>
          <p:cNvSpPr txBox="1"/>
          <p:nvPr/>
        </p:nvSpPr>
        <p:spPr>
          <a:xfrm>
            <a:off x="2771800" y="4221088"/>
            <a:ext cx="3384376" cy="695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Lise Janssens</a:t>
            </a:r>
          </a:p>
          <a:p>
            <a:pPr>
              <a:lnSpc>
                <a:spcPct val="150000"/>
              </a:lnSpc>
            </a:pPr>
            <a:r>
              <a:rPr lang="nl-BE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Contact: lise.janssens@uhasselt.be</a:t>
            </a:r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7FAAF-6011-4574-B4EA-0E329EFC5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614" y="5805264"/>
            <a:ext cx="2517866" cy="981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1AB1F9-EFD0-4671-88F8-1F79C91B8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48517" y="4998095"/>
            <a:ext cx="9992517" cy="187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3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57D25-BC74-4437-86C4-2D4E99C4F8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Content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E1CB3-BEFD-4109-83E6-DE5721041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76" y="1484738"/>
            <a:ext cx="6984776" cy="338442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 err="1"/>
              <a:t>Why</a:t>
            </a:r>
            <a:r>
              <a:rPr lang="nl-BE" dirty="0"/>
              <a:t> is </a:t>
            </a:r>
            <a:r>
              <a:rPr lang="nl-BE" dirty="0" err="1"/>
              <a:t>the</a:t>
            </a:r>
            <a:r>
              <a:rPr lang="nl-BE" dirty="0"/>
              <a:t> research </a:t>
            </a:r>
            <a:r>
              <a:rPr lang="nl-BE" dirty="0" err="1"/>
              <a:t>valuable</a:t>
            </a:r>
            <a:r>
              <a:rPr lang="nl-BE" dirty="0"/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BE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 err="1"/>
              <a:t>Which</a:t>
            </a:r>
            <a:r>
              <a:rPr lang="nl-BE" dirty="0"/>
              <a:t> data is </a:t>
            </a:r>
            <a:r>
              <a:rPr lang="nl-BE" dirty="0" err="1"/>
              <a:t>used</a:t>
            </a:r>
            <a:r>
              <a:rPr lang="nl-BE" dirty="0"/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BE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/>
              <a:t>How is </a:t>
            </a:r>
            <a:r>
              <a:rPr lang="nl-BE" dirty="0" err="1"/>
              <a:t>the</a:t>
            </a:r>
            <a:r>
              <a:rPr lang="nl-BE" dirty="0"/>
              <a:t> research </a:t>
            </a:r>
            <a:r>
              <a:rPr lang="nl-BE" dirty="0" err="1"/>
              <a:t>conducted</a:t>
            </a:r>
            <a:r>
              <a:rPr lang="nl-BE" dirty="0"/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BE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 err="1"/>
              <a:t>What</a:t>
            </a:r>
            <a:r>
              <a:rPr lang="nl-BE" dirty="0"/>
              <a:t> are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results</a:t>
            </a:r>
            <a:r>
              <a:rPr lang="nl-BE" dirty="0"/>
              <a:t>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BE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 err="1"/>
              <a:t>What</a:t>
            </a:r>
            <a:r>
              <a:rPr lang="nl-BE" dirty="0"/>
              <a:t> are </a:t>
            </a:r>
            <a:r>
              <a:rPr lang="nl-BE" dirty="0" err="1"/>
              <a:t>the</a:t>
            </a:r>
            <a:r>
              <a:rPr lang="nl-BE" dirty="0"/>
              <a:t> next steps? </a:t>
            </a:r>
            <a:endParaRPr lang="en-GB" dirty="0"/>
          </a:p>
        </p:txBody>
      </p:sp>
      <p:pic>
        <p:nvPicPr>
          <p:cNvPr id="5" name="Picture 2" descr="SCHEDULE - COPERNICUS Alliance Online Conference 2019">
            <a:extLst>
              <a:ext uri="{FF2B5EF4-FFF2-40B4-BE49-F238E27FC236}">
                <a16:creationId xmlns:a16="http://schemas.microsoft.com/office/drawing/2014/main" id="{F31AB2B5-ACE1-406B-808F-A76C4E303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733256"/>
            <a:ext cx="2515134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44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Introduction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040560"/>
          </a:xfrm>
        </p:spPr>
        <p:txBody>
          <a:bodyPr/>
          <a:lstStyle/>
          <a:p>
            <a:r>
              <a:rPr lang="nl-NL" dirty="0"/>
              <a:t>Berlin </a:t>
            </a:r>
            <a:r>
              <a:rPr lang="nl-NL" dirty="0" err="1"/>
              <a:t>declaration</a:t>
            </a:r>
            <a:r>
              <a:rPr lang="nl-NL" dirty="0"/>
              <a:t> 2021</a:t>
            </a:r>
          </a:p>
          <a:p>
            <a:pPr marL="0" indent="0" algn="just">
              <a:buNone/>
            </a:pPr>
            <a:r>
              <a:rPr lang="en-GB" sz="2000" i="1" dirty="0"/>
              <a:t>“Transformative learning for sustainable development is a necessity for our survival and that of the future generations”</a:t>
            </a:r>
          </a:p>
          <a:p>
            <a:pPr marL="0" indent="0" algn="just">
              <a:buNone/>
            </a:pPr>
            <a:endParaRPr lang="en-GB" sz="2000" i="1" dirty="0"/>
          </a:p>
          <a:p>
            <a:pPr marL="0" indent="0" algn="just">
              <a:buNone/>
            </a:pPr>
            <a:endParaRPr lang="nl-NL" sz="2000" i="1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2A08D-982C-496F-8B0A-98CE9BF20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770700"/>
            <a:ext cx="2304256" cy="89866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AB1ED-410C-439A-8B0B-819A0C5E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 model of transformative learning  </a:t>
            </a:r>
          </a:p>
          <a:p>
            <a:pPr>
              <a:defRPr/>
            </a:pPr>
            <a:r>
              <a:rPr lang="en-GB" dirty="0"/>
              <a:t>(First published in </a:t>
            </a:r>
            <a:r>
              <a:rPr lang="en-GB" dirty="0" err="1"/>
              <a:t>Förster</a:t>
            </a:r>
            <a:r>
              <a:rPr lang="en-GB" dirty="0"/>
              <a:t> et al, 2019)</a:t>
            </a:r>
            <a:endParaRPr lang="nl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D7469E-0F44-4AF3-8B08-64EEF158AC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876" r="1826" b="4260"/>
          <a:stretch/>
        </p:blipFill>
        <p:spPr>
          <a:xfrm>
            <a:off x="827584" y="2132855"/>
            <a:ext cx="7488832" cy="33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18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Introduction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Mostly</a:t>
            </a:r>
            <a:r>
              <a:rPr lang="nl-BE" dirty="0"/>
              <a:t> no </a:t>
            </a:r>
            <a:r>
              <a:rPr lang="nl-BE" dirty="0" err="1"/>
              <a:t>systemic</a:t>
            </a:r>
            <a:r>
              <a:rPr lang="nl-BE" dirty="0"/>
              <a:t> </a:t>
            </a:r>
            <a:r>
              <a:rPr lang="nl-BE" dirty="0" err="1"/>
              <a:t>implementation</a:t>
            </a:r>
            <a:r>
              <a:rPr lang="nl-BE" dirty="0"/>
              <a:t> of SD</a:t>
            </a:r>
            <a:endParaRPr lang="en-GB" dirty="0"/>
          </a:p>
          <a:p>
            <a:pPr marL="0" indent="0" algn="just">
              <a:buNone/>
            </a:pPr>
            <a:endParaRPr lang="nl-NL" sz="2000" i="1" dirty="0"/>
          </a:p>
          <a:p>
            <a:r>
              <a:rPr lang="nl-NL" dirty="0" err="1"/>
              <a:t>Quality</a:t>
            </a:r>
            <a:r>
              <a:rPr lang="nl-NL" dirty="0"/>
              <a:t> </a:t>
            </a:r>
            <a:r>
              <a:rPr lang="nl-NL" dirty="0" err="1"/>
              <a:t>instruments</a:t>
            </a:r>
            <a:r>
              <a:rPr lang="nl-NL" dirty="0"/>
              <a:t> </a:t>
            </a:r>
            <a:r>
              <a:rPr lang="nl-NL" dirty="0" err="1"/>
              <a:t>vital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change </a:t>
            </a:r>
            <a:r>
              <a:rPr lang="nl-NL" dirty="0" err="1"/>
              <a:t>HEIs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nl-NL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To</a:t>
            </a:r>
            <a:r>
              <a:rPr lang="nl-NL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nl-NL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which</a:t>
            </a:r>
            <a:r>
              <a:rPr lang="nl-NL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nl-NL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extent</a:t>
            </a:r>
            <a:r>
              <a:rPr lang="nl-NL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do QA </a:t>
            </a:r>
            <a:r>
              <a:rPr lang="nl-NL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frameworks</a:t>
            </a:r>
            <a:r>
              <a:rPr lang="nl-NL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nl-NL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of </a:t>
            </a:r>
            <a:r>
              <a:rPr lang="nl-NL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HEIs</a:t>
            </a:r>
            <a:r>
              <a:rPr lang="nl-NL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support </a:t>
            </a:r>
            <a:r>
              <a:rPr lang="nl-NL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transformative</a:t>
            </a:r>
            <a:r>
              <a:rPr lang="nl-NL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nl-NL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learning</a:t>
            </a:r>
            <a:r>
              <a:rPr lang="nl-NL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nl-NL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for</a:t>
            </a:r>
            <a:r>
              <a:rPr lang="nl-NL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nl-NL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sustainable</a:t>
            </a:r>
            <a:r>
              <a:rPr lang="nl-NL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development ?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C8A1170-B5F5-4B33-9CEA-7F8C0ACAC19A}"/>
              </a:ext>
            </a:extLst>
          </p:cNvPr>
          <p:cNvSpPr/>
          <p:nvPr/>
        </p:nvSpPr>
        <p:spPr>
          <a:xfrm>
            <a:off x="4860032" y="3032956"/>
            <a:ext cx="3600400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615FF2-2AAC-43B9-89C1-DD9075F1D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5773170"/>
            <a:ext cx="2304488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0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B140C-40ED-4E6E-963E-1EC5F9A4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Data: QA </a:t>
            </a:r>
            <a:r>
              <a:rPr lang="nl-BE" b="1" dirty="0" err="1"/>
              <a:t>frameworks</a:t>
            </a:r>
            <a:r>
              <a:rPr lang="nl-BE" b="1" dirty="0"/>
              <a:t> </a:t>
            </a:r>
            <a:r>
              <a:rPr lang="nl-BE" b="1" dirty="0" err="1"/>
              <a:t>and</a:t>
            </a:r>
            <a:r>
              <a:rPr lang="nl-BE" b="1" dirty="0"/>
              <a:t> </a:t>
            </a:r>
            <a:r>
              <a:rPr lang="nl-BE" b="1" dirty="0" err="1"/>
              <a:t>guidelines</a:t>
            </a:r>
            <a:r>
              <a:rPr lang="nl-BE" b="1" dirty="0"/>
              <a:t> 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DE896-3199-455A-82AF-2F444499C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/>
              <a:t>ESG </a:t>
            </a:r>
            <a:r>
              <a:rPr lang="nl-BE" sz="2400" dirty="0" err="1"/>
              <a:t>guidelines</a:t>
            </a:r>
            <a:endParaRPr lang="nl-BE" sz="2400" dirty="0"/>
          </a:p>
          <a:p>
            <a:r>
              <a:rPr lang="nl-BE" sz="2400" dirty="0"/>
              <a:t>National QA </a:t>
            </a:r>
            <a:r>
              <a:rPr lang="nl-BE" sz="2400" dirty="0" err="1"/>
              <a:t>frameworks</a:t>
            </a:r>
            <a:r>
              <a:rPr lang="nl-BE" sz="2400" dirty="0"/>
              <a:t> of EHEA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4D77D1-DBBD-4BA6-A30B-82941C596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52" y="1700808"/>
            <a:ext cx="7536688" cy="42393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711C9B-B2B7-4044-BC66-358867E9A865}"/>
              </a:ext>
            </a:extLst>
          </p:cNvPr>
          <p:cNvSpPr/>
          <p:nvPr/>
        </p:nvSpPr>
        <p:spPr>
          <a:xfrm>
            <a:off x="1691680" y="1988840"/>
            <a:ext cx="151216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7FE649C-7763-4615-8931-D27FF145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803" y="4158232"/>
            <a:ext cx="1825873" cy="1516710"/>
          </a:xfrm>
        </p:spPr>
        <p:txBody>
          <a:bodyPr/>
          <a:lstStyle/>
          <a:p>
            <a:pPr algn="l">
              <a:defRPr/>
            </a:pPr>
            <a:r>
              <a:rPr lang="en-GB" sz="1000" dirty="0"/>
              <a:t>Red: Missing data   </a:t>
            </a:r>
          </a:p>
          <a:p>
            <a:pPr algn="l">
              <a:defRPr/>
            </a:pPr>
            <a:r>
              <a:rPr lang="en-GB" sz="1000" dirty="0"/>
              <a:t>Blue: Not available in English  </a:t>
            </a:r>
          </a:p>
          <a:p>
            <a:pPr algn="l">
              <a:defRPr/>
            </a:pPr>
            <a:r>
              <a:rPr lang="en-GB" sz="1000" dirty="0"/>
              <a:t>Purple: No QA framework  Yellow: Extra policy documents  Green: QA framework included</a:t>
            </a:r>
            <a:endParaRPr lang="nl-BE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92EE45-A41B-4271-869C-7BE8B9D20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5773170"/>
            <a:ext cx="2304488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5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Research proces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823204"/>
              </p:ext>
            </p:extLst>
          </p:nvPr>
        </p:nvGraphicFramePr>
        <p:xfrm>
          <a:off x="475228" y="3419146"/>
          <a:ext cx="864235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6BF7F1-4ABA-4197-AE97-5555B15D477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1" y="2708920"/>
            <a:ext cx="8640960" cy="815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F8F20F-C9DA-4B9C-B041-454AFABA47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96" y="5773170"/>
            <a:ext cx="2304488" cy="8961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49B9223-D6EA-4762-860A-0C6BD1D1F908}"/>
              </a:ext>
            </a:extLst>
          </p:cNvPr>
          <p:cNvSpPr/>
          <p:nvPr/>
        </p:nvSpPr>
        <p:spPr>
          <a:xfrm>
            <a:off x="1835696" y="3250854"/>
            <a:ext cx="648072" cy="106138"/>
          </a:xfrm>
          <a:prstGeom prst="rect">
            <a:avLst/>
          </a:prstGeom>
          <a:solidFill>
            <a:srgbClr val="7160A8"/>
          </a:solidFill>
          <a:ln>
            <a:solidFill>
              <a:srgbClr val="7160A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64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82500-5845-4414-A803-7F7D5FFF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Results</a:t>
            </a:r>
            <a:r>
              <a:rPr lang="nl-BE" b="1" dirty="0"/>
              <a:t> Word </a:t>
            </a:r>
            <a:r>
              <a:rPr lang="nl-BE" b="1" dirty="0" err="1"/>
              <a:t>Frequency</a:t>
            </a:r>
            <a:r>
              <a:rPr lang="nl-BE" b="1" dirty="0"/>
              <a:t> Analyses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73CF3-236F-424B-B416-F830EC374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One</a:t>
            </a:r>
            <a:r>
              <a:rPr lang="nl-BE" dirty="0"/>
              <a:t> or more </a:t>
            </a:r>
            <a:r>
              <a:rPr lang="nl-BE" dirty="0" err="1"/>
              <a:t>words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link </a:t>
            </a:r>
            <a:r>
              <a:rPr lang="nl-BE" dirty="0" err="1"/>
              <a:t>to</a:t>
            </a:r>
            <a:r>
              <a:rPr lang="nl-BE" dirty="0"/>
              <a:t> SD or TL</a:t>
            </a:r>
          </a:p>
          <a:p>
            <a:pPr marL="0" indent="0">
              <a:buNone/>
            </a:pPr>
            <a:r>
              <a:rPr lang="nl-BE" sz="2400" dirty="0"/>
              <a:t>	</a:t>
            </a:r>
            <a:r>
              <a:rPr lang="nl-BE" sz="2400" dirty="0">
                <a:sym typeface="Wingdings" panose="05000000000000000000" pitchFamily="2" charset="2"/>
              </a:rPr>
              <a:t> The ESG </a:t>
            </a:r>
            <a:r>
              <a:rPr lang="nl-BE" sz="2400" dirty="0" err="1">
                <a:sym typeface="Wingdings" panose="05000000000000000000" pitchFamily="2" charset="2"/>
              </a:rPr>
              <a:t>guidelines</a:t>
            </a:r>
            <a:endParaRPr lang="nl-BE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sz="2400" dirty="0">
                <a:sym typeface="Wingdings" panose="05000000000000000000" pitchFamily="2" charset="2"/>
              </a:rPr>
              <a:t>	 </a:t>
            </a:r>
            <a:r>
              <a:rPr lang="nl-BE" sz="2400" dirty="0" err="1">
                <a:sym typeface="Wingdings" panose="05000000000000000000" pitchFamily="2" charset="2"/>
              </a:rPr>
              <a:t>All</a:t>
            </a:r>
            <a:r>
              <a:rPr lang="nl-BE" sz="2400" dirty="0">
                <a:sym typeface="Wingdings" panose="05000000000000000000" pitchFamily="2" charset="2"/>
              </a:rPr>
              <a:t> </a:t>
            </a:r>
            <a:r>
              <a:rPr lang="nl-BE" sz="2400" dirty="0" err="1">
                <a:sym typeface="Wingdings" panose="05000000000000000000" pitchFamily="2" charset="2"/>
              </a:rPr>
              <a:t>national</a:t>
            </a:r>
            <a:r>
              <a:rPr lang="nl-BE" sz="2400" dirty="0">
                <a:sym typeface="Wingdings" panose="05000000000000000000" pitchFamily="2" charset="2"/>
              </a:rPr>
              <a:t> QA </a:t>
            </a:r>
            <a:r>
              <a:rPr lang="nl-BE" sz="2400" dirty="0" err="1">
                <a:sym typeface="Wingdings" panose="05000000000000000000" pitchFamily="2" charset="2"/>
              </a:rPr>
              <a:t>frameworks</a:t>
            </a:r>
            <a:r>
              <a:rPr lang="nl-BE" sz="2400" dirty="0">
                <a:sym typeface="Wingdings" panose="05000000000000000000" pitchFamily="2" charset="2"/>
              </a:rPr>
              <a:t> </a:t>
            </a:r>
            <a:r>
              <a:rPr lang="nl-BE" sz="2400" dirty="0" err="1">
                <a:sym typeface="Wingdings" panose="05000000000000000000" pitchFamily="2" charset="2"/>
              </a:rPr>
              <a:t>except</a:t>
            </a:r>
            <a:r>
              <a:rPr lang="nl-BE" sz="2400" dirty="0">
                <a:sym typeface="Wingdings" panose="05000000000000000000" pitchFamily="2" charset="2"/>
              </a:rPr>
              <a:t> Austria,   	Bulgaria, </a:t>
            </a:r>
            <a:r>
              <a:rPr lang="nl-BE" sz="2400" dirty="0" err="1">
                <a:sym typeface="Wingdings" panose="05000000000000000000" pitchFamily="2" charset="2"/>
              </a:rPr>
              <a:t>Czech</a:t>
            </a:r>
            <a:r>
              <a:rPr lang="nl-BE" sz="2400" dirty="0">
                <a:sym typeface="Wingdings" panose="05000000000000000000" pitchFamily="2" charset="2"/>
              </a:rPr>
              <a:t> </a:t>
            </a:r>
            <a:r>
              <a:rPr lang="nl-BE" sz="2400" dirty="0" err="1">
                <a:sym typeface="Wingdings" panose="05000000000000000000" pitchFamily="2" charset="2"/>
              </a:rPr>
              <a:t>Republic</a:t>
            </a:r>
            <a:r>
              <a:rPr lang="nl-BE" sz="2400" dirty="0">
                <a:sym typeface="Wingdings" panose="05000000000000000000" pitchFamily="2" charset="2"/>
              </a:rPr>
              <a:t>, Cyprus, The 	Netherlands</a:t>
            </a:r>
          </a:p>
          <a:p>
            <a:r>
              <a:rPr lang="nl-BE" dirty="0">
                <a:sym typeface="Wingdings" panose="05000000000000000000" pitchFamily="2" charset="2"/>
              </a:rPr>
              <a:t>Most common word ‘Stakeholders’</a:t>
            </a:r>
          </a:p>
          <a:p>
            <a:pPr marL="0" indent="0">
              <a:buNone/>
            </a:pPr>
            <a:endParaRPr lang="nl-BE" dirty="0">
              <a:sym typeface="Wingdings" panose="05000000000000000000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AF91D-76D2-4E13-B502-94CC49ACA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413" y="3573016"/>
            <a:ext cx="4182811" cy="2592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CDCC93-67E6-495C-878D-B046C380D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5773170"/>
            <a:ext cx="2304488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60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31D6-5B3F-471A-BA64-01C57C04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Results</a:t>
            </a:r>
            <a:r>
              <a:rPr lang="nl-BE" b="1" dirty="0"/>
              <a:t> Word </a:t>
            </a:r>
            <a:r>
              <a:rPr lang="nl-BE" b="1" dirty="0" err="1"/>
              <a:t>Frequency</a:t>
            </a:r>
            <a:r>
              <a:rPr lang="nl-BE" b="1" dirty="0"/>
              <a:t> Analyses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955E3-C91C-4082-A5E2-FD617C879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/>
              <a:t>‘</a:t>
            </a:r>
            <a:r>
              <a:rPr lang="nl-BE" sz="2400" dirty="0" err="1"/>
              <a:t>Sustainable</a:t>
            </a:r>
            <a:r>
              <a:rPr lang="nl-BE" sz="2400" dirty="0"/>
              <a:t> development’</a:t>
            </a:r>
          </a:p>
          <a:p>
            <a:pPr marL="0" indent="0">
              <a:buNone/>
            </a:pPr>
            <a:r>
              <a:rPr lang="nl-BE" sz="2000" dirty="0">
                <a:sym typeface="Wingdings" panose="05000000000000000000" pitchFamily="2" charset="2"/>
              </a:rPr>
              <a:t>	 </a:t>
            </a:r>
            <a:r>
              <a:rPr lang="nl-BE" sz="2000" dirty="0" err="1">
                <a:sym typeface="Wingdings" panose="05000000000000000000" pitchFamily="2" charset="2"/>
              </a:rPr>
              <a:t>Not</a:t>
            </a:r>
            <a:r>
              <a:rPr lang="nl-BE" sz="2000" dirty="0">
                <a:sym typeface="Wingdings" panose="05000000000000000000" pitchFamily="2" charset="2"/>
              </a:rPr>
              <a:t> in ESG </a:t>
            </a:r>
            <a:r>
              <a:rPr lang="nl-BE" sz="2000" dirty="0" err="1">
                <a:sym typeface="Wingdings" panose="05000000000000000000" pitchFamily="2" charset="2"/>
              </a:rPr>
              <a:t>guidelines</a:t>
            </a:r>
            <a:endParaRPr lang="nl-B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sz="2000" dirty="0">
                <a:sym typeface="Wingdings" panose="05000000000000000000" pitchFamily="2" charset="2"/>
              </a:rPr>
              <a:t>	 </a:t>
            </a:r>
            <a:r>
              <a:rPr lang="en-US" sz="2000" dirty="0"/>
              <a:t>Estonia, Romania, Sweden, Switzerland, UK</a:t>
            </a:r>
          </a:p>
          <a:p>
            <a:r>
              <a:rPr lang="en-US" sz="2000" dirty="0"/>
              <a:t>‘</a:t>
            </a:r>
            <a:r>
              <a:rPr lang="en-US" sz="2400" dirty="0"/>
              <a:t>Sustainable’ / ‘Sustainability’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Bosnia and Herzegovina, Croatia, Germany, Malta, Spain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!Wrong interpretation! </a:t>
            </a:r>
          </a:p>
          <a:p>
            <a:r>
              <a:rPr lang="nl-BE" sz="2000" dirty="0"/>
              <a:t>‘</a:t>
            </a:r>
            <a:r>
              <a:rPr lang="nl-BE" sz="2400" dirty="0" err="1"/>
              <a:t>Transformative</a:t>
            </a:r>
            <a:r>
              <a:rPr lang="nl-BE" sz="2400" dirty="0"/>
              <a:t> </a:t>
            </a:r>
            <a:r>
              <a:rPr lang="nl-BE" sz="2400" dirty="0" err="1"/>
              <a:t>learning</a:t>
            </a:r>
            <a:r>
              <a:rPr lang="nl-BE" sz="2400" dirty="0"/>
              <a:t>’</a:t>
            </a:r>
          </a:p>
          <a:p>
            <a:pPr marL="0" indent="0">
              <a:buNone/>
            </a:pPr>
            <a:r>
              <a:rPr lang="nl-BE" sz="2000" dirty="0"/>
              <a:t>	</a:t>
            </a:r>
            <a:r>
              <a:rPr lang="nl-BE" sz="2000" dirty="0">
                <a:sym typeface="Wingdings" panose="05000000000000000000" pitchFamily="2" charset="2"/>
              </a:rPr>
              <a:t> United </a:t>
            </a:r>
            <a:r>
              <a:rPr lang="nl-BE" sz="2000" dirty="0" err="1">
                <a:sym typeface="Wingdings" panose="05000000000000000000" pitchFamily="2" charset="2"/>
              </a:rPr>
              <a:t>Kingdom</a:t>
            </a:r>
            <a:endParaRPr lang="en-US" sz="2000" dirty="0"/>
          </a:p>
          <a:p>
            <a:r>
              <a:rPr lang="en-US" sz="2400" dirty="0"/>
              <a:t>‘Transformation’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ym typeface="Wingdings" panose="05000000000000000000" pitchFamily="2" charset="2"/>
              </a:rPr>
              <a:t> Slovenia and Sweden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!Wrong interpretation! 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FEF73-E1DE-474B-94B6-5B0D6C162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5773170"/>
            <a:ext cx="2304488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6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506CB-7C49-4081-850F-1D2A916B6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Results</a:t>
            </a:r>
            <a:r>
              <a:rPr lang="nl-BE" b="1" dirty="0"/>
              <a:t> </a:t>
            </a:r>
            <a:r>
              <a:rPr lang="nl-BE" b="1" dirty="0" err="1"/>
              <a:t>coding</a:t>
            </a:r>
            <a:r>
              <a:rPr lang="nl-BE" b="1" dirty="0"/>
              <a:t> </a:t>
            </a:r>
            <a:r>
              <a:rPr lang="nl-BE" b="1" dirty="0" err="1"/>
              <a:t>and</a:t>
            </a:r>
            <a:r>
              <a:rPr lang="nl-BE" b="1" dirty="0"/>
              <a:t> analyses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EC29B-8FDF-4F60-8FF8-CE4B093C1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BE" sz="2000" dirty="0"/>
              <a:t>High </a:t>
            </a:r>
            <a:r>
              <a:rPr lang="nl-BE" sz="2000" dirty="0" err="1"/>
              <a:t>and</a:t>
            </a:r>
            <a:r>
              <a:rPr lang="nl-BE" sz="2000" dirty="0"/>
              <a:t> explicit support in UK</a:t>
            </a:r>
          </a:p>
          <a:p>
            <a:pPr>
              <a:lnSpc>
                <a:spcPct val="150000"/>
              </a:lnSpc>
            </a:pPr>
            <a:r>
              <a:rPr lang="nl-BE" sz="2000" dirty="0" err="1"/>
              <a:t>Some</a:t>
            </a:r>
            <a:r>
              <a:rPr lang="nl-BE" sz="2000" dirty="0"/>
              <a:t> support in Estonia, </a:t>
            </a:r>
            <a:r>
              <a:rPr lang="nl-BE" sz="2000" dirty="0" err="1"/>
              <a:t>Holy</a:t>
            </a:r>
            <a:r>
              <a:rPr lang="nl-BE" sz="2000" dirty="0"/>
              <a:t> See, Romania, Sweden, Switzerland </a:t>
            </a:r>
            <a:r>
              <a:rPr lang="nl-BE" sz="2000" dirty="0" err="1"/>
              <a:t>and</a:t>
            </a:r>
            <a:r>
              <a:rPr lang="nl-BE" sz="2000" dirty="0"/>
              <a:t> Ukraine</a:t>
            </a:r>
          </a:p>
          <a:p>
            <a:pPr>
              <a:lnSpc>
                <a:spcPct val="150000"/>
              </a:lnSpc>
            </a:pPr>
            <a:r>
              <a:rPr lang="nl-BE" sz="2000" dirty="0"/>
              <a:t>Best </a:t>
            </a:r>
            <a:r>
              <a:rPr lang="nl-BE" sz="2000" dirty="0" err="1"/>
              <a:t>practices</a:t>
            </a:r>
            <a:r>
              <a:rPr lang="nl-BE" sz="2000" dirty="0"/>
              <a:t> in Andorra, Austria, France </a:t>
            </a:r>
            <a:r>
              <a:rPr lang="nl-BE" sz="2000" dirty="0" err="1"/>
              <a:t>and</a:t>
            </a:r>
            <a:r>
              <a:rPr lang="nl-BE" sz="2000" dirty="0"/>
              <a:t> The Netherlands</a:t>
            </a:r>
          </a:p>
          <a:p>
            <a:pPr>
              <a:lnSpc>
                <a:spcPct val="150000"/>
              </a:lnSpc>
            </a:pPr>
            <a:endParaRPr lang="nl-BE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0DDE1-8EE6-4D6A-8713-BD87A1A1EEF5}"/>
              </a:ext>
            </a:extLst>
          </p:cNvPr>
          <p:cNvSpPr/>
          <p:nvPr/>
        </p:nvSpPr>
        <p:spPr>
          <a:xfrm>
            <a:off x="1619672" y="2780928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E9C376-028D-4F5E-B736-F5D5A52EE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816224"/>
            <a:ext cx="6081932" cy="34210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656AF8-82E6-4C5E-BE58-83D6BA0654A7}"/>
              </a:ext>
            </a:extLst>
          </p:cNvPr>
          <p:cNvSpPr/>
          <p:nvPr/>
        </p:nvSpPr>
        <p:spPr>
          <a:xfrm>
            <a:off x="1835696" y="2924944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225B07-E018-446B-BAD7-28A4CBECA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5773170"/>
            <a:ext cx="2304488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18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</TotalTime>
  <Words>431</Words>
  <Application>Microsoft Office PowerPoint</Application>
  <PresentationFormat>On-screen Show (4:3)</PresentationFormat>
  <Paragraphs>88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Verdana</vt:lpstr>
      <vt:lpstr>Wingdings</vt:lpstr>
      <vt:lpstr>Office Theme</vt:lpstr>
      <vt:lpstr> Factors stimulating the integration of transformative learning for sustainable development in higher education institutions </vt:lpstr>
      <vt:lpstr>Content</vt:lpstr>
      <vt:lpstr>Introduction</vt:lpstr>
      <vt:lpstr>Introduction</vt:lpstr>
      <vt:lpstr>Data: QA frameworks and guidelines  </vt:lpstr>
      <vt:lpstr>Research proces</vt:lpstr>
      <vt:lpstr>Results Word Frequency Analyses </vt:lpstr>
      <vt:lpstr>Results Word Frequency Analyses </vt:lpstr>
      <vt:lpstr>Results coding and analyses </vt:lpstr>
      <vt:lpstr>Three key messages </vt:lpstr>
      <vt:lpstr>Next (research) steps 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lambr</dc:creator>
  <cp:lastModifiedBy>JANSSENS Lise</cp:lastModifiedBy>
  <cp:revision>152</cp:revision>
  <cp:lastPrinted>2016-12-19T08:56:06Z</cp:lastPrinted>
  <dcterms:created xsi:type="dcterms:W3CDTF">2009-12-01T15:52:26Z</dcterms:created>
  <dcterms:modified xsi:type="dcterms:W3CDTF">2022-03-03T10:04:57Z</dcterms:modified>
</cp:coreProperties>
</file>