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72" r:id="rId2"/>
    <p:sldId id="273" r:id="rId3"/>
    <p:sldId id="277" r:id="rId4"/>
    <p:sldId id="278" r:id="rId5"/>
    <p:sldId id="280" r:id="rId6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D4539"/>
    <a:srgbClr val="0092D2"/>
    <a:srgbClr val="269530"/>
    <a:srgbClr val="005799"/>
    <a:srgbClr val="C3082B"/>
    <a:srgbClr val="CE0045"/>
    <a:srgbClr val="AECC2A"/>
    <a:srgbClr val="79206E"/>
    <a:srgbClr val="4FB09C"/>
    <a:srgbClr val="DE6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7" autoAdjust="0"/>
    <p:restoredTop sz="93240" autoAdjust="0"/>
  </p:normalViewPr>
  <p:slideViewPr>
    <p:cSldViewPr>
      <p:cViewPr varScale="1">
        <p:scale>
          <a:sx n="77" d="100"/>
          <a:sy n="77" d="100"/>
        </p:scale>
        <p:origin x="1622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77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432B81-26F5-4D9F-9C05-6AB44C8FF6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04D115-74BC-477E-8046-B373B67AC6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64DDC-ABC3-4B94-B5E4-BF5B882E8A05}" type="datetimeFigureOut">
              <a:rPr lang="nl-BE" smtClean="0"/>
              <a:t>4/07/2022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EE6B09-F7A3-49B6-9240-DC6B46C55A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B6789-EE66-4C2B-B29D-5D02F34297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BC3E9-3B11-4413-8826-C1ACA129560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8654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4D8A6-E91F-2349-9524-29B4C5A5DC24}" type="datetimeFigureOut">
              <a:rPr lang="nl-NL" smtClean="0"/>
              <a:t>4-7-2022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21A2C-3C7C-D545-A329-5793AF5DBC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62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1A2C-3C7C-D545-A329-5793AF5DBC8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326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1A2C-3C7C-D545-A329-5793AF5DBC8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50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07504" y="116632"/>
            <a:ext cx="8928992" cy="6048672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5014261" y="5647507"/>
            <a:ext cx="345638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 descr="About imo-imomec">
            <a:extLst>
              <a:ext uri="{FF2B5EF4-FFF2-40B4-BE49-F238E27FC236}">
                <a16:creationId xmlns:a16="http://schemas.microsoft.com/office/drawing/2014/main" id="{A7C35951-ED00-42F3-A408-593086AA0F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76" y="5762583"/>
            <a:ext cx="3081953" cy="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89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3573016"/>
            <a:ext cx="8280920" cy="630982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221042"/>
            <a:ext cx="8280920" cy="43204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F4F4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  <p:sp>
        <p:nvSpPr>
          <p:cNvPr id="11" name="Rechthoek 7">
            <a:extLst>
              <a:ext uri="{FF2B5EF4-FFF2-40B4-BE49-F238E27FC236}">
                <a16:creationId xmlns:a16="http://schemas.microsoft.com/office/drawing/2014/main" id="{76D1E99A-375A-456D-830C-214DEE8DF5D0}"/>
              </a:ext>
            </a:extLst>
          </p:cNvPr>
          <p:cNvSpPr/>
          <p:nvPr userDrawn="1"/>
        </p:nvSpPr>
        <p:spPr>
          <a:xfrm>
            <a:off x="673355" y="5542337"/>
            <a:ext cx="3732314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https://lh4.googleusercontent.com/PdMfxaqW29WgOAFH1LHDg56RBXOIgpARaNTRdawHv9awvW1Fg0wcT4UGd6Z-NUoigZr2thr2kuzzJMpmj4FyQnNhY9c_vigZY9PDqKyiLQO7McEaR7Q3niwVfe6ALhp9VY2m5yt1tzOeE7P3DMkkGw">
            <a:extLst>
              <a:ext uri="{FF2B5EF4-FFF2-40B4-BE49-F238E27FC236}">
                <a16:creationId xmlns:a16="http://schemas.microsoft.com/office/drawing/2014/main" id="{87F90C62-9F63-4B6D-BC09-FA1D5A8F2F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19" y="5356034"/>
            <a:ext cx="3372172" cy="131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77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D4539"/>
          </a:solidFill>
          <a:ln>
            <a:solidFill>
              <a:srgbClr val="FFFFF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55576" y="836712"/>
            <a:ext cx="6984776" cy="630982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tussenslide</a:t>
            </a:r>
            <a:endParaRPr lang="nl-BE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5576" y="1484738"/>
            <a:ext cx="6984776" cy="43204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Ondertitel</a:t>
            </a:r>
            <a:r>
              <a:rPr lang="en-US" dirty="0"/>
              <a:t> </a:t>
            </a:r>
            <a:r>
              <a:rPr lang="en-US" dirty="0" err="1"/>
              <a:t>tussenslide</a:t>
            </a:r>
            <a:endParaRPr lang="nl-BE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07504" y="116632"/>
            <a:ext cx="8928992" cy="633670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 userDrawn="1"/>
        </p:nvSpPr>
        <p:spPr>
          <a:xfrm>
            <a:off x="323528" y="6093296"/>
            <a:ext cx="2232248" cy="764704"/>
          </a:xfrm>
          <a:prstGeom prst="rect">
            <a:avLst/>
          </a:prstGeom>
          <a:solidFill>
            <a:srgbClr val="DD4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8" y="6198766"/>
            <a:ext cx="2033301" cy="50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9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107504" y="116632"/>
            <a:ext cx="8928992" cy="6336704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323528" y="6093296"/>
            <a:ext cx="2232248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549844"/>
          </a:xfrm>
          <a:ln>
            <a:noFill/>
          </a:ln>
        </p:spPr>
        <p:txBody>
          <a:bodyPr>
            <a:normAutofit/>
          </a:bodyPr>
          <a:lstStyle>
            <a:lvl1pPr algn="l"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040560"/>
          </a:xfrm>
        </p:spPr>
        <p:txBody>
          <a:bodyPr/>
          <a:lstStyle>
            <a:lvl1pPr>
              <a:buFont typeface="Wingdings" pitchFamily="2" charset="2"/>
              <a:buChar char="§"/>
              <a:defRPr sz="28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Wingdings" pitchFamily="2" charset="2"/>
              <a:buChar char="§"/>
              <a:defRPr sz="24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Font typeface="Wingdings" pitchFamily="2" charset="2"/>
              <a:buChar char="§"/>
              <a:defRPr sz="20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2915816" y="6525344"/>
            <a:ext cx="1080120" cy="221109"/>
          </a:xfrm>
        </p:spPr>
        <p:txBody>
          <a:bodyPr/>
          <a:lstStyle>
            <a:lvl1pPr>
              <a:defRPr/>
            </a:lvl1pPr>
          </a:lstStyle>
          <a:p>
            <a:fld id="{6559652E-C199-334F-9320-471B095246A8}" type="datetime1">
              <a:rPr lang="nl-BE"/>
              <a:pPr/>
              <a:t>4/07/2022</a:t>
            </a:fld>
            <a:endParaRPr lang="nl-BE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27984" y="6525344"/>
            <a:ext cx="3672408" cy="22110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525344"/>
            <a:ext cx="752475" cy="222697"/>
          </a:xfrm>
        </p:spPr>
        <p:txBody>
          <a:bodyPr/>
          <a:lstStyle>
            <a:lvl1pPr>
              <a:defRPr/>
            </a:lvl1pPr>
          </a:lstStyle>
          <a:p>
            <a:fld id="{BBB2625E-E22D-324D-B6D3-F6234E5E9FE9}" type="slidenum">
              <a:rPr lang="nl-BE"/>
              <a:pPr/>
              <a:t>‹#›</a:t>
            </a:fld>
            <a:endParaRPr lang="nl-BE"/>
          </a:p>
        </p:txBody>
      </p:sp>
      <p:pic>
        <p:nvPicPr>
          <p:cNvPr id="12" name="Picture 2" descr="About imo-imomec">
            <a:extLst>
              <a:ext uri="{FF2B5EF4-FFF2-40B4-BE49-F238E27FC236}">
                <a16:creationId xmlns:a16="http://schemas.microsoft.com/office/drawing/2014/main" id="{C7FBC3C8-30DB-4BA1-94DE-968B65141C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69" y="6229039"/>
            <a:ext cx="2045899" cy="51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7">
            <a:extLst>
              <a:ext uri="{FF2B5EF4-FFF2-40B4-BE49-F238E27FC236}">
                <a16:creationId xmlns:a16="http://schemas.microsoft.com/office/drawing/2014/main" id="{1CF140E2-20CD-4260-A2C2-15DB85BD955E}"/>
              </a:ext>
            </a:extLst>
          </p:cNvPr>
          <p:cNvSpPr/>
          <p:nvPr userDrawn="1"/>
        </p:nvSpPr>
        <p:spPr>
          <a:xfrm>
            <a:off x="5605570" y="6186863"/>
            <a:ext cx="3198583" cy="628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2" descr="https://lh4.googleusercontent.com/PdMfxaqW29WgOAFH1LHDg56RBXOIgpARaNTRdawHv9awvW1Fg0wcT4UGd6Z-NUoigZr2thr2kuzzJMpmj4FyQnNhY9c_vigZY9PDqKyiLQO7McEaR7Q3niwVfe6ALhp9VY2m5yt1tzOeE7P3DMkkGw">
            <a:extLst>
              <a:ext uri="{FF2B5EF4-FFF2-40B4-BE49-F238E27FC236}">
                <a16:creationId xmlns:a16="http://schemas.microsoft.com/office/drawing/2014/main" id="{372C4912-986F-4B97-834C-FB6B9DD72E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39" y="5689343"/>
            <a:ext cx="2990430" cy="116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3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107504" y="116632"/>
            <a:ext cx="8928992" cy="6336704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C3948AFC-CFD5-4104-A661-1272AA87EB1C}"/>
              </a:ext>
            </a:extLst>
          </p:cNvPr>
          <p:cNvSpPr/>
          <p:nvPr userDrawn="1"/>
        </p:nvSpPr>
        <p:spPr>
          <a:xfrm>
            <a:off x="0" y="0"/>
            <a:ext cx="9144000" cy="810492"/>
          </a:xfrm>
          <a:prstGeom prst="rect">
            <a:avLst/>
          </a:prstGeom>
          <a:solidFill>
            <a:srgbClr val="DD4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549844"/>
          </a:xfrm>
          <a:ln>
            <a:noFill/>
          </a:ln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040560"/>
          </a:xfrm>
        </p:spPr>
        <p:txBody>
          <a:bodyPr/>
          <a:lstStyle>
            <a:lvl1pPr>
              <a:buFont typeface="Wingdings" pitchFamily="2" charset="2"/>
              <a:buChar char="§"/>
              <a:defRPr sz="28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Wingdings" pitchFamily="2" charset="2"/>
              <a:buChar char="§"/>
              <a:defRPr sz="24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Font typeface="Wingdings" pitchFamily="2" charset="2"/>
              <a:buChar char="§"/>
              <a:defRPr sz="20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2915816" y="6525344"/>
            <a:ext cx="1080120" cy="221109"/>
          </a:xfrm>
        </p:spPr>
        <p:txBody>
          <a:bodyPr/>
          <a:lstStyle>
            <a:lvl1pPr>
              <a:defRPr/>
            </a:lvl1pPr>
          </a:lstStyle>
          <a:p>
            <a:fld id="{6559652E-C199-334F-9320-471B095246A8}" type="datetime1">
              <a:rPr lang="nl-BE"/>
              <a:pPr/>
              <a:t>4/07/2022</a:t>
            </a:fld>
            <a:endParaRPr lang="nl-BE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27984" y="6525344"/>
            <a:ext cx="3672408" cy="22110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525344"/>
            <a:ext cx="752475" cy="222697"/>
          </a:xfrm>
        </p:spPr>
        <p:txBody>
          <a:bodyPr/>
          <a:lstStyle>
            <a:lvl1pPr>
              <a:defRPr/>
            </a:lvl1pPr>
          </a:lstStyle>
          <a:p>
            <a:fld id="{BBB2625E-E22D-324D-B6D3-F6234E5E9FE9}" type="slidenum">
              <a:rPr lang="nl-BE"/>
              <a:pPr/>
              <a:t>‹#›</a:t>
            </a:fld>
            <a:endParaRPr lang="nl-BE"/>
          </a:p>
        </p:txBody>
      </p:sp>
      <p:sp>
        <p:nvSpPr>
          <p:cNvPr id="25" name="Rechthoek 7">
            <a:extLst>
              <a:ext uri="{FF2B5EF4-FFF2-40B4-BE49-F238E27FC236}">
                <a16:creationId xmlns:a16="http://schemas.microsoft.com/office/drawing/2014/main" id="{82E04EA8-480B-4796-B95F-E04FE1358D78}"/>
              </a:ext>
            </a:extLst>
          </p:cNvPr>
          <p:cNvSpPr/>
          <p:nvPr userDrawn="1"/>
        </p:nvSpPr>
        <p:spPr>
          <a:xfrm>
            <a:off x="5014261" y="5647507"/>
            <a:ext cx="345638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Picture 2" descr="About imo-imomec">
            <a:extLst>
              <a:ext uri="{FF2B5EF4-FFF2-40B4-BE49-F238E27FC236}">
                <a16:creationId xmlns:a16="http://schemas.microsoft.com/office/drawing/2014/main" id="{4B689443-7922-449D-8E70-83BFA5F929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76" y="5762583"/>
            <a:ext cx="3081953" cy="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hoek 7">
            <a:extLst>
              <a:ext uri="{FF2B5EF4-FFF2-40B4-BE49-F238E27FC236}">
                <a16:creationId xmlns:a16="http://schemas.microsoft.com/office/drawing/2014/main" id="{80BADD7A-296A-49E8-A7D6-0A4D2B9FF304}"/>
              </a:ext>
            </a:extLst>
          </p:cNvPr>
          <p:cNvSpPr/>
          <p:nvPr userDrawn="1"/>
        </p:nvSpPr>
        <p:spPr>
          <a:xfrm>
            <a:off x="673355" y="5542337"/>
            <a:ext cx="3732314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Picture 2" descr="https://lh6.googleusercontent.com/idTwtM8lTjSAlS5rqGS-RCRzAQ2GRjSEaj8zfRFY63IAmWmyARFNU6l3uf_DnvSOrQZlDSvE5HPd7j2AW2rydPhph7AdWgPn2xvgGD5Zpn6y1nhQJEHU-jBf9w03nCcU_wxmdf7ESAGCanTW5ja9pA">
            <a:extLst>
              <a:ext uri="{FF2B5EF4-FFF2-40B4-BE49-F238E27FC236}">
                <a16:creationId xmlns:a16="http://schemas.microsoft.com/office/drawing/2014/main" id="{E0DE7850-007E-4A8C-9EB1-FF6E37325A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71" y="5423427"/>
            <a:ext cx="3373145" cy="131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64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549844"/>
          </a:xfrm>
          <a:ln>
            <a:noFill/>
          </a:ln>
        </p:spPr>
        <p:txBody>
          <a:bodyPr>
            <a:normAutofit/>
          </a:bodyPr>
          <a:lstStyle>
            <a:lvl1pPr algn="l"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328592"/>
          </a:xfrm>
        </p:spPr>
        <p:txBody>
          <a:bodyPr/>
          <a:lstStyle>
            <a:lvl1pPr>
              <a:buFont typeface="Wingdings" pitchFamily="2" charset="2"/>
              <a:buChar char="§"/>
              <a:defRPr sz="28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Wingdings" pitchFamily="2" charset="2"/>
              <a:buChar char="§"/>
              <a:defRPr sz="24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Font typeface="Wingdings" pitchFamily="2" charset="2"/>
              <a:buChar char="§"/>
              <a:defRPr sz="20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67744" y="6525343"/>
            <a:ext cx="1080120" cy="221109"/>
          </a:xfrm>
        </p:spPr>
        <p:txBody>
          <a:bodyPr/>
          <a:lstStyle>
            <a:lvl1pPr>
              <a:defRPr/>
            </a:lvl1pPr>
          </a:lstStyle>
          <a:p>
            <a:fld id="{6559652E-C199-334F-9320-471B095246A8}" type="datetime1">
              <a:rPr lang="nl-BE"/>
              <a:pPr/>
              <a:t>4/07/2022</a:t>
            </a:fld>
            <a:endParaRPr lang="nl-B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9872" y="6525344"/>
            <a:ext cx="4680520" cy="22110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525344"/>
            <a:ext cx="752475" cy="222697"/>
          </a:xfrm>
        </p:spPr>
        <p:txBody>
          <a:bodyPr/>
          <a:lstStyle>
            <a:lvl1pPr>
              <a:defRPr/>
            </a:lvl1pPr>
          </a:lstStyle>
          <a:p>
            <a:fld id="{BBB2625E-E22D-324D-B6D3-F6234E5E9FE9}" type="slidenum">
              <a:rPr lang="nl-BE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97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C988CC6-97EB-4A45-9195-47EF7C52919D}" type="datetime1">
              <a:rPr lang="nl-BE"/>
              <a:pPr/>
              <a:t>4/07/2022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476D89C-E8B9-AE4E-B6DF-5DF853DAFA02}" type="slidenum">
              <a:rPr lang="nl-BE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88" r:id="rId2"/>
    <p:sldLayoutId id="2147483689" r:id="rId3"/>
    <p:sldLayoutId id="2147483708" r:id="rId4"/>
    <p:sldLayoutId id="2147483707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AD375CF-E8E1-477E-9B4D-2C250DE25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540" y="3501008"/>
            <a:ext cx="8280920" cy="630982"/>
          </a:xfrm>
        </p:spPr>
        <p:txBody>
          <a:bodyPr>
            <a:noAutofit/>
          </a:bodyPr>
          <a:lstStyle/>
          <a:p>
            <a:br>
              <a:rPr lang="nl-BE" sz="2200" b="0" dirty="0"/>
            </a:br>
            <a:r>
              <a:rPr lang="en-US" sz="2200" dirty="0"/>
              <a:t>Development of a Portable Optical Sensor for the Evaluation of MIP Dye-Displacement Assays in the context of Food Screening</a:t>
            </a:r>
            <a:endParaRPr lang="en-GB"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268EF-E173-4D42-9ED9-478F8F7F01E9}"/>
              </a:ext>
            </a:extLst>
          </p:cNvPr>
          <p:cNvSpPr txBox="1"/>
          <p:nvPr/>
        </p:nvSpPr>
        <p:spPr>
          <a:xfrm>
            <a:off x="431540" y="4582289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Juul Goossens</a:t>
            </a:r>
            <a:r>
              <a:rPr lang="en-US" sz="1100" baseline="300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sz="11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Thijs Vandenryt</a:t>
            </a:r>
            <a:r>
              <a:rPr lang="en-US" sz="1100" baseline="300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sz="11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Joseph Lowdon</a:t>
            </a:r>
            <a:r>
              <a:rPr lang="en-US" sz="1100" baseline="300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1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Gil van Wissen</a:t>
            </a:r>
            <a:r>
              <a:rPr lang="en-US" sz="1100" baseline="300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1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Sarah Vandebroek</a:t>
            </a:r>
            <a:r>
              <a:rPr lang="en-US" sz="1100" baseline="300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1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algn="ctr"/>
            <a:r>
              <a:rPr lang="en-US" sz="11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Hanne Diliën</a:t>
            </a:r>
            <a:r>
              <a:rPr lang="en-US" sz="1100" baseline="300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1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Kasper Eersels</a:t>
            </a:r>
            <a:r>
              <a:rPr lang="en-US" sz="1100" baseline="300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1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Bart van Grinsven</a:t>
            </a:r>
            <a:r>
              <a:rPr lang="en-US" sz="1100" baseline="300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1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Wim Deferme</a:t>
            </a:r>
            <a:r>
              <a:rPr lang="en-US" sz="1100" baseline="300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sz="11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Ronald Thoelen</a:t>
            </a:r>
            <a:r>
              <a:rPr lang="en-US" sz="1100" baseline="30000" dirty="0">
                <a:solidFill>
                  <a:srgbClr val="EF48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76BDDF-CB60-4FCF-83C8-87A5EE116773}"/>
              </a:ext>
            </a:extLst>
          </p:cNvPr>
          <p:cNvSpPr/>
          <p:nvPr/>
        </p:nvSpPr>
        <p:spPr>
          <a:xfrm>
            <a:off x="431540" y="5013176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Institute for Materials Research (IMO), Hasselt University, 3500 Hasselt, Belgium</a:t>
            </a:r>
          </a:p>
          <a:p>
            <a:pPr algn="ctr"/>
            <a:r>
              <a:rPr lang="en-US" sz="1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Division IMOMEC, IMEC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vzw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3590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Diepenbeek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Belgium</a:t>
            </a:r>
          </a:p>
          <a:p>
            <a:pPr algn="ctr"/>
            <a:r>
              <a:rPr lang="en-US" sz="1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Sensor Engineering Group, Faculty of Science and Engineering, Maastricht University, 6200 MD Maastricht, The Netherlands</a:t>
            </a:r>
          </a:p>
          <a:p>
            <a:pPr algn="ctr"/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36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36136-D3C4-4908-AD78-1A1CE8842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Dye</a:t>
            </a:r>
            <a:r>
              <a:rPr lang="nl-BE" dirty="0"/>
              <a:t>-displacement assay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A32CAB-A618-44B8-8E80-9838C2893895}"/>
              </a:ext>
            </a:extLst>
          </p:cNvPr>
          <p:cNvSpPr/>
          <p:nvPr/>
        </p:nvSpPr>
        <p:spPr>
          <a:xfrm>
            <a:off x="3089290" y="6109561"/>
            <a:ext cx="2088232" cy="6233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49A6B3-81AA-4DF1-9222-34E67B30917C}"/>
              </a:ext>
            </a:extLst>
          </p:cNvPr>
          <p:cNvSpPr txBox="1"/>
          <p:nvPr/>
        </p:nvSpPr>
        <p:spPr>
          <a:xfrm>
            <a:off x="1583668" y="5322694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Lowdon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, Joseph W., et al. </a:t>
            </a: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</a:rPr>
              <a:t>Molecules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 (2020)</a:t>
            </a:r>
            <a:endParaRPr lang="nl-B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80CA418-AB6F-4E11-88F6-0AE6211D4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1245260"/>
            <a:ext cx="5328592" cy="4080758"/>
          </a:xfrm>
        </p:spPr>
      </p:pic>
      <p:pic>
        <p:nvPicPr>
          <p:cNvPr id="2050" name="Picture 2" descr="https://lh5.googleusercontent.com/XuxINu_Tuig0UYdVdH0XqU2XYv921DkygVbVrG3QLZt8xF8XNnS7-0c2NQnQiYMZOVeDeO0Hm9W8d1qBd6VkNfTir0I9ZVAfXpdM4SrdwemEZcw5D_85FJuAoJNgBZNVgbc9kUGQKgiN-oFE2Yxtrw">
            <a:extLst>
              <a:ext uri="{FF2B5EF4-FFF2-40B4-BE49-F238E27FC236}">
                <a16:creationId xmlns:a16="http://schemas.microsoft.com/office/drawing/2014/main" id="{15144685-5E1B-4FDE-BF4C-D604D4D1D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72" y="6169240"/>
            <a:ext cx="1583668" cy="50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905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51BED-BD00-466C-930D-7D1D110F6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Dye</a:t>
            </a:r>
            <a:r>
              <a:rPr lang="nl-BE" dirty="0"/>
              <a:t>-displacement flow </a:t>
            </a:r>
            <a:r>
              <a:rPr lang="nl-BE" dirty="0" err="1"/>
              <a:t>cell</a:t>
            </a:r>
            <a:endParaRPr lang="nl-BE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467AA9B-C1B9-4E39-A8B2-ABD5C70059AA}"/>
              </a:ext>
            </a:extLst>
          </p:cNvPr>
          <p:cNvSpPr txBox="1">
            <a:spLocks/>
          </p:cNvSpPr>
          <p:nvPr/>
        </p:nvSpPr>
        <p:spPr bwMode="auto">
          <a:xfrm>
            <a:off x="1691680" y="1438743"/>
            <a:ext cx="1296144" cy="5498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BE" sz="2000" dirty="0"/>
              <a:t>Filter</a:t>
            </a:r>
            <a:endParaRPr lang="nl-BE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C9C66D-F7BF-4CCA-B630-BA3DD08EC7E7}"/>
              </a:ext>
            </a:extLst>
          </p:cNvPr>
          <p:cNvSpPr txBox="1">
            <a:spLocks/>
          </p:cNvSpPr>
          <p:nvPr/>
        </p:nvSpPr>
        <p:spPr bwMode="auto">
          <a:xfrm>
            <a:off x="5436096" y="1454090"/>
            <a:ext cx="1296144" cy="5498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BE" sz="2000" dirty="0"/>
              <a:t>Flow </a:t>
            </a:r>
            <a:r>
              <a:rPr lang="nl-BE" sz="2000" dirty="0" err="1"/>
              <a:t>cell</a:t>
            </a:r>
            <a:endParaRPr lang="nl-BE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2BA4F53-B06F-4B20-9631-FFFDF77F4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55" y="2492896"/>
            <a:ext cx="7426090" cy="26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0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218D-5C08-4215-A52E-3130E9A8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Portable spectrometer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4B12129-1A70-456B-ADB6-ACF178F3D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6828" y="1809000"/>
            <a:ext cx="4430343" cy="3240000"/>
          </a:xfrm>
        </p:spPr>
      </p:pic>
    </p:spTree>
    <p:extLst>
      <p:ext uri="{BB962C8B-B14F-4D97-AF65-F5344CB8AC3E}">
        <p14:creationId xmlns:p14="http://schemas.microsoft.com/office/powerpoint/2010/main" val="338495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B678-DC3F-4727-A919-8A36AEC5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-75244"/>
            <a:ext cx="8640960" cy="1368152"/>
          </a:xfrm>
        </p:spPr>
        <p:txBody>
          <a:bodyPr>
            <a:normAutofit/>
          </a:bodyPr>
          <a:lstStyle/>
          <a:p>
            <a:r>
              <a:rPr lang="nl-BE" sz="4400" dirty="0">
                <a:solidFill>
                  <a:schemeClr val="bg1"/>
                </a:solidFill>
              </a:rPr>
              <a:t>A8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0ED98-32CC-42E4-8A31-E66F1AF3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324" y="94320"/>
            <a:ext cx="4717352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92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</TotalTime>
  <Words>121</Words>
  <Application>Microsoft Office PowerPoint</Application>
  <PresentationFormat>On-screen Show (4:3)</PresentationFormat>
  <Paragraphs>15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ＭＳ Ｐゴシック</vt:lpstr>
      <vt:lpstr>Arial</vt:lpstr>
      <vt:lpstr>Calibri</vt:lpstr>
      <vt:lpstr>Verdana</vt:lpstr>
      <vt:lpstr>Wingdings</vt:lpstr>
      <vt:lpstr>Office Theme</vt:lpstr>
      <vt:lpstr> Development of a Portable Optical Sensor for the Evaluation of MIP Dye-Displacement Assays in the context of Food Screening</vt:lpstr>
      <vt:lpstr>Dye-displacement assay</vt:lpstr>
      <vt:lpstr>Dye-displacement flow cell</vt:lpstr>
      <vt:lpstr>Portable spectrometer</vt:lpstr>
      <vt:lpstr>A8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lambr</dc:creator>
  <cp:lastModifiedBy>GOOSSENS Juul</cp:lastModifiedBy>
  <cp:revision>181</cp:revision>
  <cp:lastPrinted>2016-12-19T08:56:06Z</cp:lastPrinted>
  <dcterms:created xsi:type="dcterms:W3CDTF">2009-12-01T15:52:26Z</dcterms:created>
  <dcterms:modified xsi:type="dcterms:W3CDTF">2022-07-04T18:34:37Z</dcterms:modified>
</cp:coreProperties>
</file>