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665" r:id="rId2"/>
    <p:sldId id="708" r:id="rId3"/>
    <p:sldId id="709" r:id="rId4"/>
    <p:sldId id="680" r:id="rId5"/>
    <p:sldId id="694" r:id="rId6"/>
    <p:sldId id="640" r:id="rId7"/>
    <p:sldId id="642" r:id="rId8"/>
    <p:sldId id="643" r:id="rId9"/>
    <p:sldId id="641" r:id="rId10"/>
    <p:sldId id="650" r:id="rId11"/>
    <p:sldId id="644" r:id="rId12"/>
    <p:sldId id="648" r:id="rId13"/>
    <p:sldId id="649" r:id="rId14"/>
    <p:sldId id="647" r:id="rId15"/>
    <p:sldId id="646" r:id="rId16"/>
    <p:sldId id="675" r:id="rId17"/>
    <p:sldId id="682" r:id="rId18"/>
    <p:sldId id="700" r:id="rId19"/>
    <p:sldId id="701" r:id="rId20"/>
    <p:sldId id="702" r:id="rId21"/>
    <p:sldId id="703" r:id="rId22"/>
    <p:sldId id="696" r:id="rId23"/>
    <p:sldId id="676" r:id="rId24"/>
    <p:sldId id="710" r:id="rId25"/>
    <p:sldId id="679" r:id="rId26"/>
    <p:sldId id="683" r:id="rId27"/>
    <p:sldId id="591" r:id="rId28"/>
    <p:sldId id="686" r:id="rId29"/>
    <p:sldId id="689" r:id="rId30"/>
    <p:sldId id="688" r:id="rId31"/>
    <p:sldId id="704" r:id="rId32"/>
    <p:sldId id="698" r:id="rId33"/>
    <p:sldId id="6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9242FB-3444-42E3-B476-0F978D8B7FB7}">
          <p14:sldIdLst>
            <p14:sldId id="665"/>
            <p14:sldId id="708"/>
          </p14:sldIdLst>
        </p14:section>
        <p14:section name="Introduction" id="{F2060FB4-5421-4E96-98CC-CC9677943E35}">
          <p14:sldIdLst>
            <p14:sldId id="709"/>
            <p14:sldId id="680"/>
          </p14:sldIdLst>
        </p14:section>
        <p14:section name="AOM-coagulant" id="{1482054F-6BE3-4BB3-96A3-BBDED02944E4}">
          <p14:sldIdLst>
            <p14:sldId id="694"/>
            <p14:sldId id="640"/>
            <p14:sldId id="642"/>
            <p14:sldId id="643"/>
            <p14:sldId id="641"/>
            <p14:sldId id="650"/>
            <p14:sldId id="644"/>
            <p14:sldId id="648"/>
            <p14:sldId id="649"/>
            <p14:sldId id="647"/>
            <p14:sldId id="646"/>
            <p14:sldId id="675"/>
            <p14:sldId id="682"/>
            <p14:sldId id="700"/>
            <p14:sldId id="701"/>
            <p14:sldId id="702"/>
            <p14:sldId id="703"/>
          </p14:sldIdLst>
        </p14:section>
        <p14:section name="AOM-floc" id="{AD109CDD-BFF4-437D-BD35-204D43F9CEE2}">
          <p14:sldIdLst>
            <p14:sldId id="696"/>
            <p14:sldId id="676"/>
            <p14:sldId id="710"/>
            <p14:sldId id="679"/>
            <p14:sldId id="683"/>
            <p14:sldId id="591"/>
            <p14:sldId id="686"/>
            <p14:sldId id="689"/>
            <p14:sldId id="688"/>
          </p14:sldIdLst>
        </p14:section>
        <p14:section name="Conclusions and Outlook" id="{9D3DE3EE-535E-4F84-82E3-A8413A503BDE}">
          <p14:sldIdLst>
            <p14:sldId id="704"/>
          </p14:sldIdLst>
        </p14:section>
        <p14:section name="Acknowledgements" id="{B13C5AAC-8A92-4E83-8492-C4752C095B10}">
          <p14:sldIdLst>
            <p14:sldId id="698"/>
          </p14:sldIdLst>
        </p14:section>
        <p14:section name="References" id="{D626D162-C201-4703-A8FD-11E4908E64FC}">
          <p14:sldIdLst>
            <p14:sldId id="6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2F1139-9E9F-A4E5-CC45-97785F37C437}" name="PAPPA Michaela" initials="PM" userId="S-1-5-21-725345543-1993962763-1060284298-40611" providerId="AD"/>
  <p188:author id="{84685361-D781-E6F0-8F88-D1CB66668EE5}" name="Michaela P" initials="MP" userId="402c1948abfc3b1b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PPA Michaela" initials="PM" lastIdx="1" clrIdx="0">
    <p:extLst>
      <p:ext uri="{19B8F6BF-5375-455C-9EA6-DF929625EA0E}">
        <p15:presenceInfo xmlns:p15="http://schemas.microsoft.com/office/powerpoint/2012/main" userId="S-1-5-21-725345543-1993962763-1060284298-406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FD31C"/>
    <a:srgbClr val="CAA636"/>
    <a:srgbClr val="F7F7F7"/>
    <a:srgbClr val="EAECEB"/>
    <a:srgbClr val="F1F1E3"/>
    <a:srgbClr val="169A3A"/>
    <a:srgbClr val="BC5610"/>
    <a:srgbClr val="E26714"/>
    <a:srgbClr val="6EA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18" autoAdjust="0"/>
  </p:normalViewPr>
  <p:slideViewPr>
    <p:cSldViewPr snapToGrid="0" showGuides="1">
      <p:cViewPr varScale="1">
        <p:scale>
          <a:sx n="73" d="100"/>
          <a:sy n="73" d="100"/>
        </p:scale>
        <p:origin x="1042" y="72"/>
      </p:cViewPr>
      <p:guideLst>
        <p:guide orient="horz" pos="640"/>
        <p:guide pos="1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%20Drive\02%20DVD%20-%20Sanjaya\Lab\Chlorella\Flotation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2%20DVD%20-%20Sanjaya\Lab\Chlorella\Mastersizer\Chl_floc%20size%20properties_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47683708953123"/>
          <c:y val="3.8235305186227767E-2"/>
          <c:w val="0.60012586648047006"/>
          <c:h val="0.73520470565212648"/>
        </c:manualLayout>
      </c:layout>
      <c:scatterChart>
        <c:scatterStyle val="lineMarker"/>
        <c:varyColors val="0"/>
        <c:ser>
          <c:idx val="1"/>
          <c:order val="0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2022'!$J$32:$J$36,'February 2022'!$J$38:$J$39)</c:f>
              <c:numCache>
                <c:formatCode>0.00%</c:formatCode>
                <c:ptCount val="7"/>
                <c:pt idx="0">
                  <c:v>0.4131054131054131</c:v>
                </c:pt>
                <c:pt idx="1">
                  <c:v>0.31339031339031337</c:v>
                </c:pt>
                <c:pt idx="2">
                  <c:v>0.93352326685660014</c:v>
                </c:pt>
                <c:pt idx="3">
                  <c:v>0.98955365622032299</c:v>
                </c:pt>
                <c:pt idx="4">
                  <c:v>0.97056030389363734</c:v>
                </c:pt>
                <c:pt idx="5">
                  <c:v>0.94575936883629186</c:v>
                </c:pt>
                <c:pt idx="6">
                  <c:v>0.83136094674556205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44C-4E4C-8E41-F8DAC8135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Separation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0.25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6503777634326"/>
          <c:y val="7.3261073674022931E-2"/>
          <c:w val="0.79430180385774296"/>
          <c:h val="0.76804178271236401"/>
        </c:manualLayout>
      </c:layout>
      <c:scatterChart>
        <c:scatterStyle val="lineMarker"/>
        <c:varyColors val="0"/>
        <c:ser>
          <c:idx val="0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'd50'!$AB$79:$AB$133</c:f>
              <c:numCache>
                <c:formatCode>0.0</c:formatCode>
                <c:ptCount val="55"/>
                <c:pt idx="0">
                  <c:v>1055</c:v>
                </c:pt>
                <c:pt idx="1">
                  <c:v>880.5</c:v>
                </c:pt>
                <c:pt idx="2">
                  <c:v>908</c:v>
                </c:pt>
                <c:pt idx="3">
                  <c:v>887.5</c:v>
                </c:pt>
                <c:pt idx="4">
                  <c:v>904</c:v>
                </c:pt>
                <c:pt idx="5">
                  <c:v>843.5</c:v>
                </c:pt>
                <c:pt idx="6">
                  <c:v>807.5</c:v>
                </c:pt>
                <c:pt idx="7">
                  <c:v>753.5</c:v>
                </c:pt>
                <c:pt idx="8">
                  <c:v>798</c:v>
                </c:pt>
                <c:pt idx="9">
                  <c:v>938.5</c:v>
                </c:pt>
                <c:pt idx="10">
                  <c:v>712.5</c:v>
                </c:pt>
                <c:pt idx="11">
                  <c:v>681</c:v>
                </c:pt>
                <c:pt idx="12">
                  <c:v>602</c:v>
                </c:pt>
                <c:pt idx="13">
                  <c:v>755.5</c:v>
                </c:pt>
                <c:pt idx="14">
                  <c:v>672.5</c:v>
                </c:pt>
                <c:pt idx="15">
                  <c:v>757.5</c:v>
                </c:pt>
                <c:pt idx="16">
                  <c:v>672.5</c:v>
                </c:pt>
                <c:pt idx="17">
                  <c:v>765</c:v>
                </c:pt>
                <c:pt idx="18">
                  <c:v>653</c:v>
                </c:pt>
                <c:pt idx="19">
                  <c:v>677.5</c:v>
                </c:pt>
                <c:pt idx="20">
                  <c:v>670</c:v>
                </c:pt>
                <c:pt idx="21">
                  <c:v>679</c:v>
                </c:pt>
                <c:pt idx="22">
                  <c:v>742</c:v>
                </c:pt>
                <c:pt idx="23">
                  <c:v>883</c:v>
                </c:pt>
                <c:pt idx="24">
                  <c:v>814.5</c:v>
                </c:pt>
                <c:pt idx="25">
                  <c:v>837</c:v>
                </c:pt>
                <c:pt idx="26">
                  <c:v>902.5</c:v>
                </c:pt>
                <c:pt idx="27">
                  <c:v>942</c:v>
                </c:pt>
                <c:pt idx="28">
                  <c:v>981.5</c:v>
                </c:pt>
                <c:pt idx="29">
                  <c:v>1044</c:v>
                </c:pt>
                <c:pt idx="30">
                  <c:v>1011</c:v>
                </c:pt>
                <c:pt idx="31">
                  <c:v>1008.5</c:v>
                </c:pt>
                <c:pt idx="32">
                  <c:v>1032.5</c:v>
                </c:pt>
                <c:pt idx="33">
                  <c:v>939.5</c:v>
                </c:pt>
                <c:pt idx="34">
                  <c:v>911</c:v>
                </c:pt>
                <c:pt idx="35">
                  <c:v>966.5</c:v>
                </c:pt>
                <c:pt idx="36">
                  <c:v>944.5</c:v>
                </c:pt>
                <c:pt idx="37">
                  <c:v>961</c:v>
                </c:pt>
                <c:pt idx="38">
                  <c:v>851</c:v>
                </c:pt>
                <c:pt idx="39">
                  <c:v>916</c:v>
                </c:pt>
                <c:pt idx="40">
                  <c:v>969.5</c:v>
                </c:pt>
                <c:pt idx="41">
                  <c:v>856</c:v>
                </c:pt>
                <c:pt idx="42">
                  <c:v>1092.5</c:v>
                </c:pt>
                <c:pt idx="43">
                  <c:v>1069.5</c:v>
                </c:pt>
                <c:pt idx="44">
                  <c:v>1028.5</c:v>
                </c:pt>
                <c:pt idx="45">
                  <c:v>1045.5</c:v>
                </c:pt>
                <c:pt idx="46">
                  <c:v>1104</c:v>
                </c:pt>
                <c:pt idx="47">
                  <c:v>844</c:v>
                </c:pt>
                <c:pt idx="48">
                  <c:v>1006.5</c:v>
                </c:pt>
                <c:pt idx="49">
                  <c:v>1022.5</c:v>
                </c:pt>
                <c:pt idx="50">
                  <c:v>1057</c:v>
                </c:pt>
                <c:pt idx="51">
                  <c:v>1088.5</c:v>
                </c:pt>
                <c:pt idx="52">
                  <c:v>1087.5</c:v>
                </c:pt>
                <c:pt idx="53">
                  <c:v>850.5</c:v>
                </c:pt>
                <c:pt idx="54">
                  <c:v>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4D-4DCD-99DB-DB8FA1EC4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956720"/>
        <c:axId val="865953440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exp.AOM+</c:v>
                </c:tx>
                <c:spPr>
                  <a:ln w="19050" cap="rnd">
                    <a:solidFill>
                      <a:srgbClr val="6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'd50'!$B$7:$B$85</c15:sqref>
                        </c15:formulaRef>
                      </c:ext>
                    </c:extLst>
                    <c:numCache>
                      <c:formatCode>0.00</c:formatCode>
                      <c:ptCount val="79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  <c:pt idx="72">
                        <c:v>39.785000000000004</c:v>
                      </c:pt>
                      <c:pt idx="73">
                        <c:v>40.330000000000005</c:v>
                      </c:pt>
                      <c:pt idx="74">
                        <c:v>40.875</c:v>
                      </c:pt>
                      <c:pt idx="75">
                        <c:v>41.42</c:v>
                      </c:pt>
                      <c:pt idx="76">
                        <c:v>41.965000000000003</c:v>
                      </c:pt>
                      <c:pt idx="77">
                        <c:v>42.510000000000005</c:v>
                      </c:pt>
                      <c:pt idx="78">
                        <c:v>43.055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'd50'!$AJ$74:$AJ$128</c15:sqref>
                        </c15:formulaRef>
                      </c:ext>
                    </c:extLst>
                    <c:numCache>
                      <c:formatCode>0.0</c:formatCode>
                      <c:ptCount val="55"/>
                      <c:pt idx="0">
                        <c:v>773.5</c:v>
                      </c:pt>
                      <c:pt idx="1">
                        <c:v>629.5</c:v>
                      </c:pt>
                      <c:pt idx="2">
                        <c:v>424</c:v>
                      </c:pt>
                      <c:pt idx="3">
                        <c:v>374.5</c:v>
                      </c:pt>
                      <c:pt idx="4">
                        <c:v>357.5</c:v>
                      </c:pt>
                      <c:pt idx="5">
                        <c:v>335</c:v>
                      </c:pt>
                      <c:pt idx="6">
                        <c:v>327.5</c:v>
                      </c:pt>
                      <c:pt idx="7">
                        <c:v>329.5</c:v>
                      </c:pt>
                      <c:pt idx="8">
                        <c:v>365</c:v>
                      </c:pt>
                      <c:pt idx="9">
                        <c:v>328</c:v>
                      </c:pt>
                      <c:pt idx="10">
                        <c:v>301</c:v>
                      </c:pt>
                      <c:pt idx="11">
                        <c:v>297.5</c:v>
                      </c:pt>
                      <c:pt idx="12">
                        <c:v>289</c:v>
                      </c:pt>
                      <c:pt idx="13">
                        <c:v>285.5</c:v>
                      </c:pt>
                      <c:pt idx="14">
                        <c:v>287</c:v>
                      </c:pt>
                      <c:pt idx="15">
                        <c:v>289</c:v>
                      </c:pt>
                      <c:pt idx="16">
                        <c:v>286.5</c:v>
                      </c:pt>
                      <c:pt idx="17">
                        <c:v>323</c:v>
                      </c:pt>
                      <c:pt idx="18">
                        <c:v>286</c:v>
                      </c:pt>
                      <c:pt idx="19">
                        <c:v>602.5</c:v>
                      </c:pt>
                      <c:pt idx="20">
                        <c:v>265</c:v>
                      </c:pt>
                      <c:pt idx="21">
                        <c:v>250.5</c:v>
                      </c:pt>
                      <c:pt idx="22">
                        <c:v>247</c:v>
                      </c:pt>
                      <c:pt idx="23">
                        <c:v>258</c:v>
                      </c:pt>
                      <c:pt idx="24">
                        <c:v>254.5</c:v>
                      </c:pt>
                      <c:pt idx="25">
                        <c:v>250</c:v>
                      </c:pt>
                      <c:pt idx="26">
                        <c:v>251</c:v>
                      </c:pt>
                      <c:pt idx="27">
                        <c:v>254.5</c:v>
                      </c:pt>
                      <c:pt idx="28">
                        <c:v>266</c:v>
                      </c:pt>
                      <c:pt idx="29">
                        <c:v>254.5</c:v>
                      </c:pt>
                      <c:pt idx="30">
                        <c:v>257.5</c:v>
                      </c:pt>
                      <c:pt idx="31">
                        <c:v>255.5</c:v>
                      </c:pt>
                      <c:pt idx="32">
                        <c:v>260</c:v>
                      </c:pt>
                      <c:pt idx="33">
                        <c:v>254.5</c:v>
                      </c:pt>
                      <c:pt idx="34">
                        <c:v>260.5</c:v>
                      </c:pt>
                      <c:pt idx="35">
                        <c:v>252.5</c:v>
                      </c:pt>
                      <c:pt idx="36">
                        <c:v>256.5</c:v>
                      </c:pt>
                      <c:pt idx="37">
                        <c:v>257.5</c:v>
                      </c:pt>
                      <c:pt idx="38">
                        <c:v>264</c:v>
                      </c:pt>
                      <c:pt idx="39">
                        <c:v>254.5</c:v>
                      </c:pt>
                      <c:pt idx="40">
                        <c:v>253.5</c:v>
                      </c:pt>
                      <c:pt idx="41">
                        <c:v>255.5</c:v>
                      </c:pt>
                      <c:pt idx="42">
                        <c:v>256</c:v>
                      </c:pt>
                      <c:pt idx="43">
                        <c:v>249.5</c:v>
                      </c:pt>
                      <c:pt idx="44">
                        <c:v>252</c:v>
                      </c:pt>
                      <c:pt idx="45">
                        <c:v>253</c:v>
                      </c:pt>
                      <c:pt idx="46">
                        <c:v>247.5</c:v>
                      </c:pt>
                      <c:pt idx="47">
                        <c:v>256.5</c:v>
                      </c:pt>
                      <c:pt idx="48">
                        <c:v>245</c:v>
                      </c:pt>
                      <c:pt idx="49">
                        <c:v>243.5</c:v>
                      </c:pt>
                      <c:pt idx="50">
                        <c:v>247.5</c:v>
                      </c:pt>
                      <c:pt idx="51">
                        <c:v>244</c:v>
                      </c:pt>
                      <c:pt idx="52">
                        <c:v>240</c:v>
                      </c:pt>
                      <c:pt idx="53">
                        <c:v>243</c:v>
                      </c:pt>
                      <c:pt idx="54">
                        <c:v>238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854D-4DCD-99DB-DB8FA1EC499A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stat.AOM-</c:v>
                </c:tx>
                <c:spPr>
                  <a:ln w="19050" cap="rnd">
                    <a:solidFill>
                      <a:schemeClr val="accent6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'd50'!$B$7:$B$78</c15:sqref>
                        </c15:formulaRef>
                      </c:ext>
                    </c:extLst>
                    <c:numCache>
                      <c:formatCode>0.00</c:formatCode>
                      <c:ptCount val="72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'd50'!$R$77:$R$130</c15:sqref>
                        </c15:formulaRef>
                      </c:ext>
                    </c:extLst>
                    <c:numCache>
                      <c:formatCode>0.0</c:formatCode>
                      <c:ptCount val="54"/>
                      <c:pt idx="0">
                        <c:v>174.95</c:v>
                      </c:pt>
                      <c:pt idx="1">
                        <c:v>203</c:v>
                      </c:pt>
                      <c:pt idx="2">
                        <c:v>209</c:v>
                      </c:pt>
                      <c:pt idx="3">
                        <c:v>202</c:v>
                      </c:pt>
                      <c:pt idx="4">
                        <c:v>212.5</c:v>
                      </c:pt>
                      <c:pt idx="5">
                        <c:v>213</c:v>
                      </c:pt>
                      <c:pt idx="6">
                        <c:v>211</c:v>
                      </c:pt>
                      <c:pt idx="7">
                        <c:v>214</c:v>
                      </c:pt>
                      <c:pt idx="8">
                        <c:v>211</c:v>
                      </c:pt>
                      <c:pt idx="9">
                        <c:v>209.5</c:v>
                      </c:pt>
                      <c:pt idx="10">
                        <c:v>207.5</c:v>
                      </c:pt>
                      <c:pt idx="11">
                        <c:v>211.5</c:v>
                      </c:pt>
                      <c:pt idx="12">
                        <c:v>214</c:v>
                      </c:pt>
                      <c:pt idx="13">
                        <c:v>218.5</c:v>
                      </c:pt>
                      <c:pt idx="14">
                        <c:v>223</c:v>
                      </c:pt>
                      <c:pt idx="15">
                        <c:v>220</c:v>
                      </c:pt>
                      <c:pt idx="16">
                        <c:v>220</c:v>
                      </c:pt>
                      <c:pt idx="17">
                        <c:v>217</c:v>
                      </c:pt>
                      <c:pt idx="18">
                        <c:v>240</c:v>
                      </c:pt>
                      <c:pt idx="19">
                        <c:v>235.5</c:v>
                      </c:pt>
                      <c:pt idx="20">
                        <c:v>247.5</c:v>
                      </c:pt>
                      <c:pt idx="21">
                        <c:v>261.5</c:v>
                      </c:pt>
                      <c:pt idx="22">
                        <c:v>273.5</c:v>
                      </c:pt>
                      <c:pt idx="23">
                        <c:v>275</c:v>
                      </c:pt>
                      <c:pt idx="24">
                        <c:v>287</c:v>
                      </c:pt>
                      <c:pt idx="25">
                        <c:v>285.5</c:v>
                      </c:pt>
                      <c:pt idx="26">
                        <c:v>294.5</c:v>
                      </c:pt>
                      <c:pt idx="27">
                        <c:v>291.5</c:v>
                      </c:pt>
                      <c:pt idx="28">
                        <c:v>298</c:v>
                      </c:pt>
                      <c:pt idx="29">
                        <c:v>286.5</c:v>
                      </c:pt>
                      <c:pt idx="30">
                        <c:v>307</c:v>
                      </c:pt>
                      <c:pt idx="31">
                        <c:v>305.5</c:v>
                      </c:pt>
                      <c:pt idx="32">
                        <c:v>302.5</c:v>
                      </c:pt>
                      <c:pt idx="33">
                        <c:v>306.5</c:v>
                      </c:pt>
                      <c:pt idx="34">
                        <c:v>301</c:v>
                      </c:pt>
                      <c:pt idx="35">
                        <c:v>305</c:v>
                      </c:pt>
                      <c:pt idx="36">
                        <c:v>311</c:v>
                      </c:pt>
                      <c:pt idx="37">
                        <c:v>302</c:v>
                      </c:pt>
                      <c:pt idx="38">
                        <c:v>306.5</c:v>
                      </c:pt>
                      <c:pt idx="39">
                        <c:v>301</c:v>
                      </c:pt>
                      <c:pt idx="40">
                        <c:v>301.5</c:v>
                      </c:pt>
                      <c:pt idx="41">
                        <c:v>307.5</c:v>
                      </c:pt>
                      <c:pt idx="42">
                        <c:v>303</c:v>
                      </c:pt>
                      <c:pt idx="43">
                        <c:v>311</c:v>
                      </c:pt>
                      <c:pt idx="44">
                        <c:v>307.5</c:v>
                      </c:pt>
                      <c:pt idx="45">
                        <c:v>312</c:v>
                      </c:pt>
                      <c:pt idx="46">
                        <c:v>301</c:v>
                      </c:pt>
                      <c:pt idx="47">
                        <c:v>312</c:v>
                      </c:pt>
                      <c:pt idx="48">
                        <c:v>308.5</c:v>
                      </c:pt>
                      <c:pt idx="49">
                        <c:v>311</c:v>
                      </c:pt>
                      <c:pt idx="50">
                        <c:v>315</c:v>
                      </c:pt>
                      <c:pt idx="51">
                        <c:v>319.5</c:v>
                      </c:pt>
                      <c:pt idx="52">
                        <c:v>310.5</c:v>
                      </c:pt>
                      <c:pt idx="53">
                        <c:v>365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54D-4DCD-99DB-DB8FA1EC499A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'd50'!$B$7:$B$78</c15:sqref>
                        </c15:formulaRef>
                      </c:ext>
                    </c:extLst>
                    <c:numCache>
                      <c:formatCode>0.00</c:formatCode>
                      <c:ptCount val="72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'd50'!$G$86:$G$141</c15:sqref>
                        </c15:formulaRef>
                      </c:ext>
                    </c:extLst>
                    <c:numCache>
                      <c:formatCode>0.0</c:formatCode>
                      <c:ptCount val="56"/>
                      <c:pt idx="0">
                        <c:v>359</c:v>
                      </c:pt>
                      <c:pt idx="1">
                        <c:v>339.5</c:v>
                      </c:pt>
                      <c:pt idx="2">
                        <c:v>320.5</c:v>
                      </c:pt>
                      <c:pt idx="3">
                        <c:v>290.5</c:v>
                      </c:pt>
                      <c:pt idx="4">
                        <c:v>274.5</c:v>
                      </c:pt>
                      <c:pt idx="5">
                        <c:v>272.5</c:v>
                      </c:pt>
                      <c:pt idx="6">
                        <c:v>260</c:v>
                      </c:pt>
                      <c:pt idx="7">
                        <c:v>249.5</c:v>
                      </c:pt>
                      <c:pt idx="8">
                        <c:v>240.5</c:v>
                      </c:pt>
                      <c:pt idx="9">
                        <c:v>234.5</c:v>
                      </c:pt>
                      <c:pt idx="10">
                        <c:v>231.5</c:v>
                      </c:pt>
                      <c:pt idx="11">
                        <c:v>226.5</c:v>
                      </c:pt>
                      <c:pt idx="12">
                        <c:v>221.5</c:v>
                      </c:pt>
                      <c:pt idx="13">
                        <c:v>215</c:v>
                      </c:pt>
                      <c:pt idx="14">
                        <c:v>216</c:v>
                      </c:pt>
                      <c:pt idx="15">
                        <c:v>214</c:v>
                      </c:pt>
                      <c:pt idx="16">
                        <c:v>211.5</c:v>
                      </c:pt>
                      <c:pt idx="17">
                        <c:v>211.5</c:v>
                      </c:pt>
                      <c:pt idx="18">
                        <c:v>211.5</c:v>
                      </c:pt>
                      <c:pt idx="19">
                        <c:v>198</c:v>
                      </c:pt>
                      <c:pt idx="20">
                        <c:v>193.5</c:v>
                      </c:pt>
                      <c:pt idx="21">
                        <c:v>194.5</c:v>
                      </c:pt>
                      <c:pt idx="22">
                        <c:v>198.5</c:v>
                      </c:pt>
                      <c:pt idx="23">
                        <c:v>201</c:v>
                      </c:pt>
                      <c:pt idx="24">
                        <c:v>206</c:v>
                      </c:pt>
                      <c:pt idx="25">
                        <c:v>207</c:v>
                      </c:pt>
                      <c:pt idx="26">
                        <c:v>207.5</c:v>
                      </c:pt>
                      <c:pt idx="27">
                        <c:v>210.5</c:v>
                      </c:pt>
                      <c:pt idx="28">
                        <c:v>211.5</c:v>
                      </c:pt>
                      <c:pt idx="29">
                        <c:v>211.5</c:v>
                      </c:pt>
                      <c:pt idx="30">
                        <c:v>213.5</c:v>
                      </c:pt>
                      <c:pt idx="31">
                        <c:v>214</c:v>
                      </c:pt>
                      <c:pt idx="32">
                        <c:v>215.5</c:v>
                      </c:pt>
                      <c:pt idx="33">
                        <c:v>214.5</c:v>
                      </c:pt>
                      <c:pt idx="34">
                        <c:v>214</c:v>
                      </c:pt>
                      <c:pt idx="35">
                        <c:v>213.5</c:v>
                      </c:pt>
                      <c:pt idx="36">
                        <c:v>212.5</c:v>
                      </c:pt>
                      <c:pt idx="37">
                        <c:v>213</c:v>
                      </c:pt>
                      <c:pt idx="38">
                        <c:v>210.5</c:v>
                      </c:pt>
                      <c:pt idx="39">
                        <c:v>211</c:v>
                      </c:pt>
                      <c:pt idx="40">
                        <c:v>208</c:v>
                      </c:pt>
                      <c:pt idx="41">
                        <c:v>208.5</c:v>
                      </c:pt>
                      <c:pt idx="42">
                        <c:v>208</c:v>
                      </c:pt>
                      <c:pt idx="43">
                        <c:v>208.5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204.5</c:v>
                      </c:pt>
                      <c:pt idx="47">
                        <c:v>204</c:v>
                      </c:pt>
                      <c:pt idx="48">
                        <c:v>201.5</c:v>
                      </c:pt>
                      <c:pt idx="49">
                        <c:v>202</c:v>
                      </c:pt>
                      <c:pt idx="50">
                        <c:v>201</c:v>
                      </c:pt>
                      <c:pt idx="51">
                        <c:v>202</c:v>
                      </c:pt>
                      <c:pt idx="52">
                        <c:v>198</c:v>
                      </c:pt>
                      <c:pt idx="53">
                        <c:v>198</c:v>
                      </c:pt>
                      <c:pt idx="54">
                        <c:v>197</c:v>
                      </c:pt>
                      <c:pt idx="55">
                        <c:v>205.5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54D-4DCD-99DB-DB8FA1EC499A}"/>
                  </c:ext>
                </c:extLst>
              </c15:ser>
            </c15:filteredScatterSeries>
          </c:ext>
        </c:extLst>
      </c:scatterChart>
      <c:valAx>
        <c:axId val="865956720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layout>
            <c:manualLayout>
              <c:xMode val="edge"/>
              <c:yMode val="edge"/>
              <c:x val="0.42807635582011938"/>
              <c:y val="0.911425447005524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53440"/>
        <c:crosses val="autoZero"/>
        <c:crossBetween val="midCat"/>
        <c:majorUnit val="10"/>
      </c:valAx>
      <c:valAx>
        <c:axId val="865953440"/>
        <c:scaling>
          <c:orientation val="minMax"/>
          <c:max val="1500"/>
          <c:min val="0"/>
        </c:scaling>
        <c:delete val="1"/>
        <c:axPos val="l"/>
        <c:numFmt formatCode="0.0" sourceLinked="1"/>
        <c:majorTickMark val="none"/>
        <c:minorTickMark val="in"/>
        <c:tickLblPos val="nextTo"/>
        <c:crossAx val="865956720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961086803920278"/>
          <c:y val="3.8353593687153797E-2"/>
          <c:w val="0.20531326993670909"/>
          <c:h val="5.3123233885600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499268636234"/>
          <c:y val="9.1554989466795453E-2"/>
          <c:w val="0.77168763894435177"/>
          <c:h val="0.75152663668475694"/>
        </c:manualLayout>
      </c:layout>
      <c:scatterChart>
        <c:scatterStyle val="lineMarker"/>
        <c:varyColors val="0"/>
        <c:ser>
          <c:idx val="1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'd50'!$B$7:$B$70</c:f>
              <c:numCache>
                <c:formatCode>0.00</c:formatCode>
                <c:ptCount val="64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</c:numCache>
            </c:numRef>
          </c:xVal>
          <c:yVal>
            <c:numRef>
              <c:f>'d50'!$AB$7:$AB$31</c:f>
              <c:numCache>
                <c:formatCode>0.0</c:formatCode>
                <c:ptCount val="25"/>
                <c:pt idx="0">
                  <c:v>3.4850000000000003</c:v>
                </c:pt>
                <c:pt idx="1">
                  <c:v>3.4850000000000003</c:v>
                </c:pt>
                <c:pt idx="2">
                  <c:v>3.4750000000000001</c:v>
                </c:pt>
                <c:pt idx="3">
                  <c:v>5.96</c:v>
                </c:pt>
                <c:pt idx="4">
                  <c:v>263</c:v>
                </c:pt>
                <c:pt idx="5">
                  <c:v>321</c:v>
                </c:pt>
                <c:pt idx="6">
                  <c:v>479.5</c:v>
                </c:pt>
                <c:pt idx="7">
                  <c:v>525</c:v>
                </c:pt>
                <c:pt idx="8">
                  <c:v>396.5</c:v>
                </c:pt>
                <c:pt idx="9">
                  <c:v>356</c:v>
                </c:pt>
                <c:pt idx="10">
                  <c:v>700</c:v>
                </c:pt>
                <c:pt idx="11">
                  <c:v>583.5</c:v>
                </c:pt>
                <c:pt idx="12">
                  <c:v>794.5</c:v>
                </c:pt>
                <c:pt idx="13">
                  <c:v>576</c:v>
                </c:pt>
                <c:pt idx="14">
                  <c:v>458.5</c:v>
                </c:pt>
                <c:pt idx="15">
                  <c:v>509.5</c:v>
                </c:pt>
                <c:pt idx="16">
                  <c:v>534.5</c:v>
                </c:pt>
                <c:pt idx="17">
                  <c:v>579.5</c:v>
                </c:pt>
                <c:pt idx="18">
                  <c:v>608</c:v>
                </c:pt>
                <c:pt idx="19">
                  <c:v>888</c:v>
                </c:pt>
                <c:pt idx="20">
                  <c:v>790.5</c:v>
                </c:pt>
                <c:pt idx="21">
                  <c:v>1029.5</c:v>
                </c:pt>
                <c:pt idx="22">
                  <c:v>882.5</c:v>
                </c:pt>
                <c:pt idx="23">
                  <c:v>1330</c:v>
                </c:pt>
                <c:pt idx="24">
                  <c:v>1170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A4-4B28-8323-44DB8B10088C}"/>
            </c:ext>
          </c:extLst>
        </c:ser>
        <c:ser>
          <c:idx val="3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('d50'!$B$7:$B$37,'d50'!$B$59:$B$64)</c:f>
              <c:numCache>
                <c:formatCode>0.00</c:formatCode>
                <c:ptCount val="37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28.885000000000002</c:v>
                </c:pt>
                <c:pt idx="32">
                  <c:v>29.430000000000003</c:v>
                </c:pt>
                <c:pt idx="33">
                  <c:v>29.975000000000001</c:v>
                </c:pt>
                <c:pt idx="34">
                  <c:v>30.520000000000003</c:v>
                </c:pt>
                <c:pt idx="35">
                  <c:v>31.065000000000001</c:v>
                </c:pt>
                <c:pt idx="36">
                  <c:v>31.610000000000003</c:v>
                </c:pt>
              </c:numCache>
            </c:numRef>
          </c:xVal>
          <c:yVal>
            <c:numRef>
              <c:f>('d50'!$AJ$7:$AJ$38,'d50'!$AJ$59:$AJ$64)</c:f>
              <c:numCache>
                <c:formatCode>0.0</c:formatCode>
                <c:ptCount val="38"/>
                <c:pt idx="0">
                  <c:v>3.6</c:v>
                </c:pt>
                <c:pt idx="1">
                  <c:v>3.585</c:v>
                </c:pt>
                <c:pt idx="2">
                  <c:v>3.585</c:v>
                </c:pt>
                <c:pt idx="3">
                  <c:v>121.55</c:v>
                </c:pt>
                <c:pt idx="4">
                  <c:v>585.5</c:v>
                </c:pt>
                <c:pt idx="5">
                  <c:v>536.5</c:v>
                </c:pt>
                <c:pt idx="6">
                  <c:v>345.5</c:v>
                </c:pt>
                <c:pt idx="7">
                  <c:v>447.5</c:v>
                </c:pt>
                <c:pt idx="8">
                  <c:v>247.5</c:v>
                </c:pt>
                <c:pt idx="9">
                  <c:v>304</c:v>
                </c:pt>
                <c:pt idx="10">
                  <c:v>373</c:v>
                </c:pt>
                <c:pt idx="11">
                  <c:v>553.5</c:v>
                </c:pt>
                <c:pt idx="12">
                  <c:v>648</c:v>
                </c:pt>
                <c:pt idx="13">
                  <c:v>772</c:v>
                </c:pt>
                <c:pt idx="14">
                  <c:v>722</c:v>
                </c:pt>
                <c:pt idx="15">
                  <c:v>436.5</c:v>
                </c:pt>
                <c:pt idx="16">
                  <c:v>425</c:v>
                </c:pt>
                <c:pt idx="17">
                  <c:v>390</c:v>
                </c:pt>
                <c:pt idx="18">
                  <c:v>409.5</c:v>
                </c:pt>
                <c:pt idx="19">
                  <c:v>678</c:v>
                </c:pt>
                <c:pt idx="20">
                  <c:v>749</c:v>
                </c:pt>
                <c:pt idx="21">
                  <c:v>333</c:v>
                </c:pt>
                <c:pt idx="22">
                  <c:v>494.5</c:v>
                </c:pt>
                <c:pt idx="23">
                  <c:v>614.5</c:v>
                </c:pt>
                <c:pt idx="24">
                  <c:v>721.5</c:v>
                </c:pt>
                <c:pt idx="25">
                  <c:v>787.5</c:v>
                </c:pt>
                <c:pt idx="26">
                  <c:v>826</c:v>
                </c:pt>
                <c:pt idx="27">
                  <c:v>415</c:v>
                </c:pt>
                <c:pt idx="28">
                  <c:v>386</c:v>
                </c:pt>
                <c:pt idx="29">
                  <c:v>383</c:v>
                </c:pt>
                <c:pt idx="30">
                  <c:v>398</c:v>
                </c:pt>
                <c:pt idx="31">
                  <c:v>480</c:v>
                </c:pt>
                <c:pt idx="32">
                  <c:v>951</c:v>
                </c:pt>
                <c:pt idx="33">
                  <c:v>515</c:v>
                </c:pt>
                <c:pt idx="34">
                  <c:v>773</c:v>
                </c:pt>
                <c:pt idx="35">
                  <c:v>700.5</c:v>
                </c:pt>
                <c:pt idx="36">
                  <c:v>649</c:v>
                </c:pt>
                <c:pt idx="37">
                  <c:v>830.5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A4-4B28-8323-44DB8B100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360712"/>
        <c:axId val="669363336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stat.AOM-</c:v>
                </c:tx>
                <c:spPr>
                  <a:ln w="19050" cap="rnd">
                    <a:solidFill>
                      <a:schemeClr val="accent6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'd50'!$B$7:$B$34</c15:sqref>
                        </c15:formulaRef>
                      </c:ext>
                    </c:extLst>
                    <c:numCache>
                      <c:formatCode>0.00</c:formatCode>
                      <c:ptCount val="28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'd50'!$R$7:$R$38</c15:sqref>
                        </c15:formulaRef>
                      </c:ext>
                    </c:extLst>
                    <c:numCache>
                      <c:formatCode>0.0</c:formatCode>
                      <c:ptCount val="32"/>
                      <c:pt idx="0">
                        <c:v>2.62</c:v>
                      </c:pt>
                      <c:pt idx="1">
                        <c:v>2.62</c:v>
                      </c:pt>
                      <c:pt idx="2">
                        <c:v>2.62</c:v>
                      </c:pt>
                      <c:pt idx="3">
                        <c:v>3.125</c:v>
                      </c:pt>
                      <c:pt idx="4">
                        <c:v>118.5</c:v>
                      </c:pt>
                      <c:pt idx="5">
                        <c:v>93.95</c:v>
                      </c:pt>
                      <c:pt idx="6">
                        <c:v>84.949999999999989</c:v>
                      </c:pt>
                      <c:pt idx="7">
                        <c:v>83.1</c:v>
                      </c:pt>
                      <c:pt idx="8">
                        <c:v>83.050000000000011</c:v>
                      </c:pt>
                      <c:pt idx="9">
                        <c:v>80.900000000000006</c:v>
                      </c:pt>
                      <c:pt idx="10">
                        <c:v>82.65</c:v>
                      </c:pt>
                      <c:pt idx="11">
                        <c:v>86.15</c:v>
                      </c:pt>
                      <c:pt idx="12">
                        <c:v>93.45</c:v>
                      </c:pt>
                      <c:pt idx="13">
                        <c:v>105.7</c:v>
                      </c:pt>
                      <c:pt idx="14">
                        <c:v>135.9</c:v>
                      </c:pt>
                      <c:pt idx="15">
                        <c:v>173</c:v>
                      </c:pt>
                      <c:pt idx="16">
                        <c:v>248</c:v>
                      </c:pt>
                      <c:pt idx="17">
                        <c:v>366</c:v>
                      </c:pt>
                      <c:pt idx="18">
                        <c:v>326.5</c:v>
                      </c:pt>
                      <c:pt idx="19">
                        <c:v>365</c:v>
                      </c:pt>
                      <c:pt idx="20">
                        <c:v>926</c:v>
                      </c:pt>
                      <c:pt idx="21">
                        <c:v>603</c:v>
                      </c:pt>
                      <c:pt idx="22">
                        <c:v>667</c:v>
                      </c:pt>
                      <c:pt idx="23">
                        <c:v>554</c:v>
                      </c:pt>
                      <c:pt idx="24">
                        <c:v>651</c:v>
                      </c:pt>
                      <c:pt idx="25">
                        <c:v>434</c:v>
                      </c:pt>
                      <c:pt idx="26">
                        <c:v>877</c:v>
                      </c:pt>
                      <c:pt idx="27">
                        <c:v>702.5</c:v>
                      </c:pt>
                      <c:pt idx="28">
                        <c:v>334.5</c:v>
                      </c:pt>
                      <c:pt idx="29">
                        <c:v>880.5</c:v>
                      </c:pt>
                      <c:pt idx="30">
                        <c:v>292</c:v>
                      </c:pt>
                      <c:pt idx="31">
                        <c:v>365.5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6A4-4B28-8323-44DB8B10088C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'd50'!$B$7:$B$64</c15:sqref>
                        </c15:formulaRef>
                      </c:ext>
                    </c:extLst>
                    <c:numCache>
                      <c:formatCode>0.00</c:formatCode>
                      <c:ptCount val="58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'd50'!$G$7:$G$64</c15:sqref>
                        </c15:formulaRef>
                      </c:ext>
                    </c:extLst>
                    <c:numCache>
                      <c:formatCode>0.0</c:formatCode>
                      <c:ptCount val="58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2.5</c:v>
                      </c:pt>
                      <c:pt idx="3">
                        <c:v>109.15</c:v>
                      </c:pt>
                      <c:pt idx="4">
                        <c:v>144</c:v>
                      </c:pt>
                      <c:pt idx="5">
                        <c:v>117</c:v>
                      </c:pt>
                      <c:pt idx="6">
                        <c:v>112</c:v>
                      </c:pt>
                      <c:pt idx="7">
                        <c:v>96.5</c:v>
                      </c:pt>
                      <c:pt idx="8">
                        <c:v>97.9</c:v>
                      </c:pt>
                      <c:pt idx="9">
                        <c:v>97.65</c:v>
                      </c:pt>
                      <c:pt idx="10">
                        <c:v>98.2</c:v>
                      </c:pt>
                      <c:pt idx="11">
                        <c:v>99.3</c:v>
                      </c:pt>
                      <c:pt idx="12">
                        <c:v>98.95</c:v>
                      </c:pt>
                      <c:pt idx="13">
                        <c:v>102.95</c:v>
                      </c:pt>
                      <c:pt idx="14">
                        <c:v>101.8</c:v>
                      </c:pt>
                      <c:pt idx="15">
                        <c:v>116.5</c:v>
                      </c:pt>
                      <c:pt idx="16">
                        <c:v>117.5</c:v>
                      </c:pt>
                      <c:pt idx="17">
                        <c:v>110.15</c:v>
                      </c:pt>
                      <c:pt idx="18">
                        <c:v>112.8</c:v>
                      </c:pt>
                      <c:pt idx="19">
                        <c:v>116</c:v>
                      </c:pt>
                      <c:pt idx="20">
                        <c:v>118</c:v>
                      </c:pt>
                      <c:pt idx="21">
                        <c:v>129.5</c:v>
                      </c:pt>
                      <c:pt idx="22">
                        <c:v>148</c:v>
                      </c:pt>
                      <c:pt idx="23">
                        <c:v>196.5</c:v>
                      </c:pt>
                      <c:pt idx="24">
                        <c:v>247</c:v>
                      </c:pt>
                      <c:pt idx="25">
                        <c:v>295</c:v>
                      </c:pt>
                      <c:pt idx="26">
                        <c:v>331.5</c:v>
                      </c:pt>
                      <c:pt idx="27">
                        <c:v>356.5</c:v>
                      </c:pt>
                      <c:pt idx="28">
                        <c:v>380.5</c:v>
                      </c:pt>
                      <c:pt idx="29">
                        <c:v>394.5</c:v>
                      </c:pt>
                      <c:pt idx="30">
                        <c:v>410</c:v>
                      </c:pt>
                      <c:pt idx="31">
                        <c:v>418.5</c:v>
                      </c:pt>
                      <c:pt idx="32">
                        <c:v>427.5</c:v>
                      </c:pt>
                      <c:pt idx="33">
                        <c:v>434.5</c:v>
                      </c:pt>
                      <c:pt idx="34">
                        <c:v>425</c:v>
                      </c:pt>
                      <c:pt idx="35">
                        <c:v>437.5</c:v>
                      </c:pt>
                      <c:pt idx="36">
                        <c:v>450.5</c:v>
                      </c:pt>
                      <c:pt idx="37">
                        <c:v>437</c:v>
                      </c:pt>
                      <c:pt idx="38">
                        <c:v>433.5</c:v>
                      </c:pt>
                      <c:pt idx="39">
                        <c:v>443.5</c:v>
                      </c:pt>
                      <c:pt idx="40">
                        <c:v>437.5</c:v>
                      </c:pt>
                      <c:pt idx="41">
                        <c:v>435</c:v>
                      </c:pt>
                      <c:pt idx="42">
                        <c:v>441</c:v>
                      </c:pt>
                      <c:pt idx="43">
                        <c:v>436</c:v>
                      </c:pt>
                      <c:pt idx="44">
                        <c:v>429.5</c:v>
                      </c:pt>
                      <c:pt idx="45">
                        <c:v>434.5</c:v>
                      </c:pt>
                      <c:pt idx="46">
                        <c:v>438.5</c:v>
                      </c:pt>
                      <c:pt idx="47">
                        <c:v>441</c:v>
                      </c:pt>
                      <c:pt idx="48">
                        <c:v>427</c:v>
                      </c:pt>
                      <c:pt idx="49">
                        <c:v>443</c:v>
                      </c:pt>
                      <c:pt idx="50">
                        <c:v>429.5</c:v>
                      </c:pt>
                      <c:pt idx="51">
                        <c:v>442</c:v>
                      </c:pt>
                      <c:pt idx="52">
                        <c:v>421</c:v>
                      </c:pt>
                      <c:pt idx="53">
                        <c:v>427.5</c:v>
                      </c:pt>
                      <c:pt idx="54">
                        <c:v>428</c:v>
                      </c:pt>
                      <c:pt idx="55">
                        <c:v>417</c:v>
                      </c:pt>
                      <c:pt idx="56">
                        <c:v>413</c:v>
                      </c:pt>
                      <c:pt idx="57">
                        <c:v>416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6A4-4B28-8323-44DB8B10088C}"/>
                  </c:ext>
                </c:extLst>
              </c15:ser>
            </c15:filteredScatterSeries>
          </c:ext>
        </c:extLst>
      </c:scatterChart>
      <c:valAx>
        <c:axId val="669360712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3336"/>
        <c:crosses val="autoZero"/>
        <c:crossBetween val="midCat"/>
        <c:majorUnit val="10"/>
      </c:valAx>
      <c:valAx>
        <c:axId val="669363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Volume size Dx(50) (</a:t>
                </a:r>
                <a:r>
                  <a:rPr lang="el-GR" sz="1200"/>
                  <a:t>μ</a:t>
                </a:r>
                <a:r>
                  <a:rPr lang="en-GB" sz="1200"/>
                  <a:t>m)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1.3038563514863721E-3"/>
              <c:y val="0.23052818759178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0712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6503777634326"/>
          <c:y val="7.3261073674022931E-2"/>
          <c:w val="0.79430180385774296"/>
          <c:h val="0.76804178271236401"/>
        </c:manualLayout>
      </c:layout>
      <c:scatterChart>
        <c:scatterStyle val="lineMarker"/>
        <c:varyColors val="0"/>
        <c:ser>
          <c:idx val="0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'd50'!$AB$79:$AB$133</c:f>
              <c:numCache>
                <c:formatCode>0.0</c:formatCode>
                <c:ptCount val="55"/>
                <c:pt idx="0">
                  <c:v>1055</c:v>
                </c:pt>
                <c:pt idx="1">
                  <c:v>880.5</c:v>
                </c:pt>
                <c:pt idx="2">
                  <c:v>908</c:v>
                </c:pt>
                <c:pt idx="3">
                  <c:v>887.5</c:v>
                </c:pt>
                <c:pt idx="4">
                  <c:v>904</c:v>
                </c:pt>
                <c:pt idx="5">
                  <c:v>843.5</c:v>
                </c:pt>
                <c:pt idx="6">
                  <c:v>807.5</c:v>
                </c:pt>
                <c:pt idx="7">
                  <c:v>753.5</c:v>
                </c:pt>
                <c:pt idx="8">
                  <c:v>798</c:v>
                </c:pt>
                <c:pt idx="9">
                  <c:v>938.5</c:v>
                </c:pt>
                <c:pt idx="10">
                  <c:v>712.5</c:v>
                </c:pt>
                <c:pt idx="11">
                  <c:v>681</c:v>
                </c:pt>
                <c:pt idx="12">
                  <c:v>602</c:v>
                </c:pt>
                <c:pt idx="13">
                  <c:v>755.5</c:v>
                </c:pt>
                <c:pt idx="14">
                  <c:v>672.5</c:v>
                </c:pt>
                <c:pt idx="15">
                  <c:v>757.5</c:v>
                </c:pt>
                <c:pt idx="16">
                  <c:v>672.5</c:v>
                </c:pt>
                <c:pt idx="17">
                  <c:v>765</c:v>
                </c:pt>
                <c:pt idx="18">
                  <c:v>653</c:v>
                </c:pt>
                <c:pt idx="19">
                  <c:v>677.5</c:v>
                </c:pt>
                <c:pt idx="20">
                  <c:v>670</c:v>
                </c:pt>
                <c:pt idx="21">
                  <c:v>679</c:v>
                </c:pt>
                <c:pt idx="22">
                  <c:v>742</c:v>
                </c:pt>
                <c:pt idx="23">
                  <c:v>883</c:v>
                </c:pt>
                <c:pt idx="24">
                  <c:v>814.5</c:v>
                </c:pt>
                <c:pt idx="25">
                  <c:v>837</c:v>
                </c:pt>
                <c:pt idx="26">
                  <c:v>902.5</c:v>
                </c:pt>
                <c:pt idx="27">
                  <c:v>942</c:v>
                </c:pt>
                <c:pt idx="28">
                  <c:v>981.5</c:v>
                </c:pt>
                <c:pt idx="29">
                  <c:v>1044</c:v>
                </c:pt>
                <c:pt idx="30">
                  <c:v>1011</c:v>
                </c:pt>
                <c:pt idx="31">
                  <c:v>1008.5</c:v>
                </c:pt>
                <c:pt idx="32">
                  <c:v>1032.5</c:v>
                </c:pt>
                <c:pt idx="33">
                  <c:v>939.5</c:v>
                </c:pt>
                <c:pt idx="34">
                  <c:v>911</c:v>
                </c:pt>
                <c:pt idx="35">
                  <c:v>966.5</c:v>
                </c:pt>
                <c:pt idx="36">
                  <c:v>944.5</c:v>
                </c:pt>
                <c:pt idx="37">
                  <c:v>961</c:v>
                </c:pt>
                <c:pt idx="38">
                  <c:v>851</c:v>
                </c:pt>
                <c:pt idx="39">
                  <c:v>916</c:v>
                </c:pt>
                <c:pt idx="40">
                  <c:v>969.5</c:v>
                </c:pt>
                <c:pt idx="41">
                  <c:v>856</c:v>
                </c:pt>
                <c:pt idx="42">
                  <c:v>1092.5</c:v>
                </c:pt>
                <c:pt idx="43">
                  <c:v>1069.5</c:v>
                </c:pt>
                <c:pt idx="44">
                  <c:v>1028.5</c:v>
                </c:pt>
                <c:pt idx="45">
                  <c:v>1045.5</c:v>
                </c:pt>
                <c:pt idx="46">
                  <c:v>1104</c:v>
                </c:pt>
                <c:pt idx="47">
                  <c:v>844</c:v>
                </c:pt>
                <c:pt idx="48">
                  <c:v>1006.5</c:v>
                </c:pt>
                <c:pt idx="49">
                  <c:v>1022.5</c:v>
                </c:pt>
                <c:pt idx="50">
                  <c:v>1057</c:v>
                </c:pt>
                <c:pt idx="51">
                  <c:v>1088.5</c:v>
                </c:pt>
                <c:pt idx="52">
                  <c:v>1087.5</c:v>
                </c:pt>
                <c:pt idx="53">
                  <c:v>850.5</c:v>
                </c:pt>
                <c:pt idx="54">
                  <c:v>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78-443D-B2A7-BA1AE1AD769C}"/>
            </c:ext>
          </c:extLst>
        </c:ser>
        <c:ser>
          <c:idx val="2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'd50'!$AJ$74:$AJ$128</c:f>
              <c:numCache>
                <c:formatCode>0.0</c:formatCode>
                <c:ptCount val="55"/>
                <c:pt idx="0">
                  <c:v>773.5</c:v>
                </c:pt>
                <c:pt idx="1">
                  <c:v>629.5</c:v>
                </c:pt>
                <c:pt idx="2">
                  <c:v>424</c:v>
                </c:pt>
                <c:pt idx="3">
                  <c:v>374.5</c:v>
                </c:pt>
                <c:pt idx="4">
                  <c:v>357.5</c:v>
                </c:pt>
                <c:pt idx="5">
                  <c:v>335</c:v>
                </c:pt>
                <c:pt idx="6">
                  <c:v>327.5</c:v>
                </c:pt>
                <c:pt idx="7">
                  <c:v>329.5</c:v>
                </c:pt>
                <c:pt idx="8">
                  <c:v>365</c:v>
                </c:pt>
                <c:pt idx="9">
                  <c:v>328</c:v>
                </c:pt>
                <c:pt idx="10">
                  <c:v>301</c:v>
                </c:pt>
                <c:pt idx="11">
                  <c:v>297.5</c:v>
                </c:pt>
                <c:pt idx="12">
                  <c:v>289</c:v>
                </c:pt>
                <c:pt idx="13">
                  <c:v>285.5</c:v>
                </c:pt>
                <c:pt idx="14">
                  <c:v>287</c:v>
                </c:pt>
                <c:pt idx="15">
                  <c:v>289</c:v>
                </c:pt>
                <c:pt idx="16">
                  <c:v>286.5</c:v>
                </c:pt>
                <c:pt idx="17">
                  <c:v>323</c:v>
                </c:pt>
                <c:pt idx="18">
                  <c:v>286</c:v>
                </c:pt>
                <c:pt idx="19">
                  <c:v>602.5</c:v>
                </c:pt>
                <c:pt idx="20">
                  <c:v>265</c:v>
                </c:pt>
                <c:pt idx="21">
                  <c:v>250.5</c:v>
                </c:pt>
                <c:pt idx="22">
                  <c:v>247</c:v>
                </c:pt>
                <c:pt idx="23">
                  <c:v>258</c:v>
                </c:pt>
                <c:pt idx="24">
                  <c:v>254.5</c:v>
                </c:pt>
                <c:pt idx="25">
                  <c:v>250</c:v>
                </c:pt>
                <c:pt idx="26">
                  <c:v>251</c:v>
                </c:pt>
                <c:pt idx="27">
                  <c:v>254.5</c:v>
                </c:pt>
                <c:pt idx="28">
                  <c:v>266</c:v>
                </c:pt>
                <c:pt idx="29">
                  <c:v>254.5</c:v>
                </c:pt>
                <c:pt idx="30">
                  <c:v>257.5</c:v>
                </c:pt>
                <c:pt idx="31">
                  <c:v>255.5</c:v>
                </c:pt>
                <c:pt idx="32">
                  <c:v>260</c:v>
                </c:pt>
                <c:pt idx="33">
                  <c:v>254.5</c:v>
                </c:pt>
                <c:pt idx="34">
                  <c:v>260.5</c:v>
                </c:pt>
                <c:pt idx="35">
                  <c:v>252.5</c:v>
                </c:pt>
                <c:pt idx="36">
                  <c:v>256.5</c:v>
                </c:pt>
                <c:pt idx="37">
                  <c:v>257.5</c:v>
                </c:pt>
                <c:pt idx="38">
                  <c:v>264</c:v>
                </c:pt>
                <c:pt idx="39">
                  <c:v>254.5</c:v>
                </c:pt>
                <c:pt idx="40">
                  <c:v>253.5</c:v>
                </c:pt>
                <c:pt idx="41">
                  <c:v>255.5</c:v>
                </c:pt>
                <c:pt idx="42">
                  <c:v>256</c:v>
                </c:pt>
                <c:pt idx="43">
                  <c:v>249.5</c:v>
                </c:pt>
                <c:pt idx="44">
                  <c:v>252</c:v>
                </c:pt>
                <c:pt idx="45">
                  <c:v>253</c:v>
                </c:pt>
                <c:pt idx="46">
                  <c:v>247.5</c:v>
                </c:pt>
                <c:pt idx="47">
                  <c:v>256.5</c:v>
                </c:pt>
                <c:pt idx="48">
                  <c:v>245</c:v>
                </c:pt>
                <c:pt idx="49">
                  <c:v>243.5</c:v>
                </c:pt>
                <c:pt idx="50">
                  <c:v>247.5</c:v>
                </c:pt>
                <c:pt idx="51">
                  <c:v>244</c:v>
                </c:pt>
                <c:pt idx="52">
                  <c:v>240</c:v>
                </c:pt>
                <c:pt idx="53">
                  <c:v>243</c:v>
                </c:pt>
                <c:pt idx="54">
                  <c:v>238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78-443D-B2A7-BA1AE1AD7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956720"/>
        <c:axId val="865953440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2"/>
                <c:tx>
                  <c:v>stat.AOM-</c:v>
                </c:tx>
                <c:spPr>
                  <a:ln w="19050" cap="rnd">
                    <a:solidFill>
                      <a:schemeClr val="accent6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'd50'!$B$7:$B$78</c15:sqref>
                        </c15:formulaRef>
                      </c:ext>
                    </c:extLst>
                    <c:numCache>
                      <c:formatCode>0.00</c:formatCode>
                      <c:ptCount val="72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'd50'!$R$77:$R$130</c15:sqref>
                        </c15:formulaRef>
                      </c:ext>
                    </c:extLst>
                    <c:numCache>
                      <c:formatCode>0.0</c:formatCode>
                      <c:ptCount val="54"/>
                      <c:pt idx="0">
                        <c:v>174.95</c:v>
                      </c:pt>
                      <c:pt idx="1">
                        <c:v>203</c:v>
                      </c:pt>
                      <c:pt idx="2">
                        <c:v>209</c:v>
                      </c:pt>
                      <c:pt idx="3">
                        <c:v>202</c:v>
                      </c:pt>
                      <c:pt idx="4">
                        <c:v>212.5</c:v>
                      </c:pt>
                      <c:pt idx="5">
                        <c:v>213</c:v>
                      </c:pt>
                      <c:pt idx="6">
                        <c:v>211</c:v>
                      </c:pt>
                      <c:pt idx="7">
                        <c:v>214</c:v>
                      </c:pt>
                      <c:pt idx="8">
                        <c:v>211</c:v>
                      </c:pt>
                      <c:pt idx="9">
                        <c:v>209.5</c:v>
                      </c:pt>
                      <c:pt idx="10">
                        <c:v>207.5</c:v>
                      </c:pt>
                      <c:pt idx="11">
                        <c:v>211.5</c:v>
                      </c:pt>
                      <c:pt idx="12">
                        <c:v>214</c:v>
                      </c:pt>
                      <c:pt idx="13">
                        <c:v>218.5</c:v>
                      </c:pt>
                      <c:pt idx="14">
                        <c:v>223</c:v>
                      </c:pt>
                      <c:pt idx="15">
                        <c:v>220</c:v>
                      </c:pt>
                      <c:pt idx="16">
                        <c:v>220</c:v>
                      </c:pt>
                      <c:pt idx="17">
                        <c:v>217</c:v>
                      </c:pt>
                      <c:pt idx="18">
                        <c:v>240</c:v>
                      </c:pt>
                      <c:pt idx="19">
                        <c:v>235.5</c:v>
                      </c:pt>
                      <c:pt idx="20">
                        <c:v>247.5</c:v>
                      </c:pt>
                      <c:pt idx="21">
                        <c:v>261.5</c:v>
                      </c:pt>
                      <c:pt idx="22">
                        <c:v>273.5</c:v>
                      </c:pt>
                      <c:pt idx="23">
                        <c:v>275</c:v>
                      </c:pt>
                      <c:pt idx="24">
                        <c:v>287</c:v>
                      </c:pt>
                      <c:pt idx="25">
                        <c:v>285.5</c:v>
                      </c:pt>
                      <c:pt idx="26">
                        <c:v>294.5</c:v>
                      </c:pt>
                      <c:pt idx="27">
                        <c:v>291.5</c:v>
                      </c:pt>
                      <c:pt idx="28">
                        <c:v>298</c:v>
                      </c:pt>
                      <c:pt idx="29">
                        <c:v>286.5</c:v>
                      </c:pt>
                      <c:pt idx="30">
                        <c:v>307</c:v>
                      </c:pt>
                      <c:pt idx="31">
                        <c:v>305.5</c:v>
                      </c:pt>
                      <c:pt idx="32">
                        <c:v>302.5</c:v>
                      </c:pt>
                      <c:pt idx="33">
                        <c:v>306.5</c:v>
                      </c:pt>
                      <c:pt idx="34">
                        <c:v>301</c:v>
                      </c:pt>
                      <c:pt idx="35">
                        <c:v>305</c:v>
                      </c:pt>
                      <c:pt idx="36">
                        <c:v>311</c:v>
                      </c:pt>
                      <c:pt idx="37">
                        <c:v>302</c:v>
                      </c:pt>
                      <c:pt idx="38">
                        <c:v>306.5</c:v>
                      </c:pt>
                      <c:pt idx="39">
                        <c:v>301</c:v>
                      </c:pt>
                      <c:pt idx="40">
                        <c:v>301.5</c:v>
                      </c:pt>
                      <c:pt idx="41">
                        <c:v>307.5</c:v>
                      </c:pt>
                      <c:pt idx="42">
                        <c:v>303</c:v>
                      </c:pt>
                      <c:pt idx="43">
                        <c:v>311</c:v>
                      </c:pt>
                      <c:pt idx="44">
                        <c:v>307.5</c:v>
                      </c:pt>
                      <c:pt idx="45">
                        <c:v>312</c:v>
                      </c:pt>
                      <c:pt idx="46">
                        <c:v>301</c:v>
                      </c:pt>
                      <c:pt idx="47">
                        <c:v>312</c:v>
                      </c:pt>
                      <c:pt idx="48">
                        <c:v>308.5</c:v>
                      </c:pt>
                      <c:pt idx="49">
                        <c:v>311</c:v>
                      </c:pt>
                      <c:pt idx="50">
                        <c:v>315</c:v>
                      </c:pt>
                      <c:pt idx="51">
                        <c:v>319.5</c:v>
                      </c:pt>
                      <c:pt idx="52">
                        <c:v>310.5</c:v>
                      </c:pt>
                      <c:pt idx="53">
                        <c:v>365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678-443D-B2A7-BA1AE1AD769C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'd50'!$B$7:$B$78</c15:sqref>
                        </c15:formulaRef>
                      </c:ext>
                    </c:extLst>
                    <c:numCache>
                      <c:formatCode>0.00</c:formatCode>
                      <c:ptCount val="72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'd50'!$G$86:$G$141</c15:sqref>
                        </c15:formulaRef>
                      </c:ext>
                    </c:extLst>
                    <c:numCache>
                      <c:formatCode>0.0</c:formatCode>
                      <c:ptCount val="56"/>
                      <c:pt idx="0">
                        <c:v>359</c:v>
                      </c:pt>
                      <c:pt idx="1">
                        <c:v>339.5</c:v>
                      </c:pt>
                      <c:pt idx="2">
                        <c:v>320.5</c:v>
                      </c:pt>
                      <c:pt idx="3">
                        <c:v>290.5</c:v>
                      </c:pt>
                      <c:pt idx="4">
                        <c:v>274.5</c:v>
                      </c:pt>
                      <c:pt idx="5">
                        <c:v>272.5</c:v>
                      </c:pt>
                      <c:pt idx="6">
                        <c:v>260</c:v>
                      </c:pt>
                      <c:pt idx="7">
                        <c:v>249.5</c:v>
                      </c:pt>
                      <c:pt idx="8">
                        <c:v>240.5</c:v>
                      </c:pt>
                      <c:pt idx="9">
                        <c:v>234.5</c:v>
                      </c:pt>
                      <c:pt idx="10">
                        <c:v>231.5</c:v>
                      </c:pt>
                      <c:pt idx="11">
                        <c:v>226.5</c:v>
                      </c:pt>
                      <c:pt idx="12">
                        <c:v>221.5</c:v>
                      </c:pt>
                      <c:pt idx="13">
                        <c:v>215</c:v>
                      </c:pt>
                      <c:pt idx="14">
                        <c:v>216</c:v>
                      </c:pt>
                      <c:pt idx="15">
                        <c:v>214</c:v>
                      </c:pt>
                      <c:pt idx="16">
                        <c:v>211.5</c:v>
                      </c:pt>
                      <c:pt idx="17">
                        <c:v>211.5</c:v>
                      </c:pt>
                      <c:pt idx="18">
                        <c:v>211.5</c:v>
                      </c:pt>
                      <c:pt idx="19">
                        <c:v>198</c:v>
                      </c:pt>
                      <c:pt idx="20">
                        <c:v>193.5</c:v>
                      </c:pt>
                      <c:pt idx="21">
                        <c:v>194.5</c:v>
                      </c:pt>
                      <c:pt idx="22">
                        <c:v>198.5</c:v>
                      </c:pt>
                      <c:pt idx="23">
                        <c:v>201</c:v>
                      </c:pt>
                      <c:pt idx="24">
                        <c:v>206</c:v>
                      </c:pt>
                      <c:pt idx="25">
                        <c:v>207</c:v>
                      </c:pt>
                      <c:pt idx="26">
                        <c:v>207.5</c:v>
                      </c:pt>
                      <c:pt idx="27">
                        <c:v>210.5</c:v>
                      </c:pt>
                      <c:pt idx="28">
                        <c:v>211.5</c:v>
                      </c:pt>
                      <c:pt idx="29">
                        <c:v>211.5</c:v>
                      </c:pt>
                      <c:pt idx="30">
                        <c:v>213.5</c:v>
                      </c:pt>
                      <c:pt idx="31">
                        <c:v>214</c:v>
                      </c:pt>
                      <c:pt idx="32">
                        <c:v>215.5</c:v>
                      </c:pt>
                      <c:pt idx="33">
                        <c:v>214.5</c:v>
                      </c:pt>
                      <c:pt idx="34">
                        <c:v>214</c:v>
                      </c:pt>
                      <c:pt idx="35">
                        <c:v>213.5</c:v>
                      </c:pt>
                      <c:pt idx="36">
                        <c:v>212.5</c:v>
                      </c:pt>
                      <c:pt idx="37">
                        <c:v>213</c:v>
                      </c:pt>
                      <c:pt idx="38">
                        <c:v>210.5</c:v>
                      </c:pt>
                      <c:pt idx="39">
                        <c:v>211</c:v>
                      </c:pt>
                      <c:pt idx="40">
                        <c:v>208</c:v>
                      </c:pt>
                      <c:pt idx="41">
                        <c:v>208.5</c:v>
                      </c:pt>
                      <c:pt idx="42">
                        <c:v>208</c:v>
                      </c:pt>
                      <c:pt idx="43">
                        <c:v>208.5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204.5</c:v>
                      </c:pt>
                      <c:pt idx="47">
                        <c:v>204</c:v>
                      </c:pt>
                      <c:pt idx="48">
                        <c:v>201.5</c:v>
                      </c:pt>
                      <c:pt idx="49">
                        <c:v>202</c:v>
                      </c:pt>
                      <c:pt idx="50">
                        <c:v>201</c:v>
                      </c:pt>
                      <c:pt idx="51">
                        <c:v>202</c:v>
                      </c:pt>
                      <c:pt idx="52">
                        <c:v>198</c:v>
                      </c:pt>
                      <c:pt idx="53">
                        <c:v>198</c:v>
                      </c:pt>
                      <c:pt idx="54">
                        <c:v>197</c:v>
                      </c:pt>
                      <c:pt idx="55">
                        <c:v>205.5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678-443D-B2A7-BA1AE1AD769C}"/>
                  </c:ext>
                </c:extLst>
              </c15:ser>
            </c15:filteredScatterSeries>
          </c:ext>
        </c:extLst>
      </c:scatterChart>
      <c:valAx>
        <c:axId val="865956720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layout>
            <c:manualLayout>
              <c:xMode val="edge"/>
              <c:yMode val="edge"/>
              <c:x val="0.42807635582011938"/>
              <c:y val="0.911425447005524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53440"/>
        <c:crosses val="autoZero"/>
        <c:crossBetween val="midCat"/>
        <c:majorUnit val="10"/>
      </c:valAx>
      <c:valAx>
        <c:axId val="865953440"/>
        <c:scaling>
          <c:orientation val="minMax"/>
          <c:max val="1500"/>
          <c:min val="0"/>
        </c:scaling>
        <c:delete val="1"/>
        <c:axPos val="l"/>
        <c:numFmt formatCode="0.0" sourceLinked="1"/>
        <c:majorTickMark val="none"/>
        <c:minorTickMark val="in"/>
        <c:tickLblPos val="nextTo"/>
        <c:crossAx val="865956720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444575944584483"/>
          <c:y val="3.8353593687153797E-2"/>
          <c:w val="0.40281421145059837"/>
          <c:h val="8.02760343853178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499268636234"/>
          <c:y val="9.1554989466795453E-2"/>
          <c:w val="0.77168763894435177"/>
          <c:h val="0.75152663668475694"/>
        </c:manualLayout>
      </c:layout>
      <c:scatterChart>
        <c:scatterStyle val="lineMarker"/>
        <c:varyColors val="0"/>
        <c:ser>
          <c:idx val="1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'd50'!$B$7:$B$70</c:f>
              <c:numCache>
                <c:formatCode>0.00</c:formatCode>
                <c:ptCount val="64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</c:numCache>
            </c:numRef>
          </c:xVal>
          <c:yVal>
            <c:numRef>
              <c:f>'d50'!$AB$7:$AB$31</c:f>
              <c:numCache>
                <c:formatCode>0.0</c:formatCode>
                <c:ptCount val="25"/>
                <c:pt idx="0">
                  <c:v>3.4850000000000003</c:v>
                </c:pt>
                <c:pt idx="1">
                  <c:v>3.4850000000000003</c:v>
                </c:pt>
                <c:pt idx="2">
                  <c:v>3.4750000000000001</c:v>
                </c:pt>
                <c:pt idx="3">
                  <c:v>5.96</c:v>
                </c:pt>
                <c:pt idx="4">
                  <c:v>263</c:v>
                </c:pt>
                <c:pt idx="5">
                  <c:v>321</c:v>
                </c:pt>
                <c:pt idx="6">
                  <c:v>479.5</c:v>
                </c:pt>
                <c:pt idx="7">
                  <c:v>525</c:v>
                </c:pt>
                <c:pt idx="8">
                  <c:v>396.5</c:v>
                </c:pt>
                <c:pt idx="9">
                  <c:v>356</c:v>
                </c:pt>
                <c:pt idx="10">
                  <c:v>700</c:v>
                </c:pt>
                <c:pt idx="11">
                  <c:v>583.5</c:v>
                </c:pt>
                <c:pt idx="12">
                  <c:v>794.5</c:v>
                </c:pt>
                <c:pt idx="13">
                  <c:v>576</c:v>
                </c:pt>
                <c:pt idx="14">
                  <c:v>458.5</c:v>
                </c:pt>
                <c:pt idx="15">
                  <c:v>509.5</c:v>
                </c:pt>
                <c:pt idx="16">
                  <c:v>534.5</c:v>
                </c:pt>
                <c:pt idx="17">
                  <c:v>579.5</c:v>
                </c:pt>
                <c:pt idx="18">
                  <c:v>608</c:v>
                </c:pt>
                <c:pt idx="19">
                  <c:v>888</c:v>
                </c:pt>
                <c:pt idx="20">
                  <c:v>790.5</c:v>
                </c:pt>
                <c:pt idx="21">
                  <c:v>1029.5</c:v>
                </c:pt>
                <c:pt idx="22">
                  <c:v>882.5</c:v>
                </c:pt>
                <c:pt idx="23">
                  <c:v>1330</c:v>
                </c:pt>
                <c:pt idx="24">
                  <c:v>1170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3B-435A-9D99-FDF483F73AE8}"/>
            </c:ext>
          </c:extLst>
        </c:ser>
        <c:ser>
          <c:idx val="3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('d50'!$B$7:$B$37,'d50'!$B$59:$B$64)</c:f>
              <c:numCache>
                <c:formatCode>0.00</c:formatCode>
                <c:ptCount val="37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28.885000000000002</c:v>
                </c:pt>
                <c:pt idx="32">
                  <c:v>29.430000000000003</c:v>
                </c:pt>
                <c:pt idx="33">
                  <c:v>29.975000000000001</c:v>
                </c:pt>
                <c:pt idx="34">
                  <c:v>30.520000000000003</c:v>
                </c:pt>
                <c:pt idx="35">
                  <c:v>31.065000000000001</c:v>
                </c:pt>
                <c:pt idx="36">
                  <c:v>31.610000000000003</c:v>
                </c:pt>
              </c:numCache>
            </c:numRef>
          </c:xVal>
          <c:yVal>
            <c:numRef>
              <c:f>('d50'!$AJ$7:$AJ$38,'d50'!$AJ$59:$AJ$64)</c:f>
              <c:numCache>
                <c:formatCode>0.0</c:formatCode>
                <c:ptCount val="38"/>
                <c:pt idx="0">
                  <c:v>3.6</c:v>
                </c:pt>
                <c:pt idx="1">
                  <c:v>3.585</c:v>
                </c:pt>
                <c:pt idx="2">
                  <c:v>3.585</c:v>
                </c:pt>
                <c:pt idx="3">
                  <c:v>121.55</c:v>
                </c:pt>
                <c:pt idx="4">
                  <c:v>585.5</c:v>
                </c:pt>
                <c:pt idx="5">
                  <c:v>536.5</c:v>
                </c:pt>
                <c:pt idx="6">
                  <c:v>345.5</c:v>
                </c:pt>
                <c:pt idx="7">
                  <c:v>447.5</c:v>
                </c:pt>
                <c:pt idx="8">
                  <c:v>247.5</c:v>
                </c:pt>
                <c:pt idx="9">
                  <c:v>304</c:v>
                </c:pt>
                <c:pt idx="10">
                  <c:v>373</c:v>
                </c:pt>
                <c:pt idx="11">
                  <c:v>553.5</c:v>
                </c:pt>
                <c:pt idx="12">
                  <c:v>648</c:v>
                </c:pt>
                <c:pt idx="13">
                  <c:v>772</c:v>
                </c:pt>
                <c:pt idx="14">
                  <c:v>722</c:v>
                </c:pt>
                <c:pt idx="15">
                  <c:v>436.5</c:v>
                </c:pt>
                <c:pt idx="16">
                  <c:v>425</c:v>
                </c:pt>
                <c:pt idx="17">
                  <c:v>390</c:v>
                </c:pt>
                <c:pt idx="18">
                  <c:v>409.5</c:v>
                </c:pt>
                <c:pt idx="19">
                  <c:v>678</c:v>
                </c:pt>
                <c:pt idx="20">
                  <c:v>749</c:v>
                </c:pt>
                <c:pt idx="21">
                  <c:v>333</c:v>
                </c:pt>
                <c:pt idx="22">
                  <c:v>494.5</c:v>
                </c:pt>
                <c:pt idx="23">
                  <c:v>614.5</c:v>
                </c:pt>
                <c:pt idx="24">
                  <c:v>721.5</c:v>
                </c:pt>
                <c:pt idx="25">
                  <c:v>787.5</c:v>
                </c:pt>
                <c:pt idx="26">
                  <c:v>826</c:v>
                </c:pt>
                <c:pt idx="27">
                  <c:v>415</c:v>
                </c:pt>
                <c:pt idx="28">
                  <c:v>386</c:v>
                </c:pt>
                <c:pt idx="29">
                  <c:v>383</c:v>
                </c:pt>
                <c:pt idx="30">
                  <c:v>398</c:v>
                </c:pt>
                <c:pt idx="31">
                  <c:v>480</c:v>
                </c:pt>
                <c:pt idx="32">
                  <c:v>951</c:v>
                </c:pt>
                <c:pt idx="33">
                  <c:v>515</c:v>
                </c:pt>
                <c:pt idx="34">
                  <c:v>773</c:v>
                </c:pt>
                <c:pt idx="35">
                  <c:v>700.5</c:v>
                </c:pt>
                <c:pt idx="36">
                  <c:v>649</c:v>
                </c:pt>
                <c:pt idx="37">
                  <c:v>830.5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3B-435A-9D99-FDF483F73AE8}"/>
            </c:ext>
          </c:extLst>
        </c:ser>
        <c:ser>
          <c:idx val="2"/>
          <c:order val="2"/>
          <c:tx>
            <c:v>stat.AOM-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'd50'!$B$7:$B$34</c:f>
              <c:numCache>
                <c:formatCode>0.00</c:formatCode>
                <c:ptCount val="28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</c:numCache>
            </c:numRef>
          </c:xVal>
          <c:yVal>
            <c:numRef>
              <c:f>'d50'!$R$7:$R$38</c:f>
              <c:numCache>
                <c:formatCode>0.0</c:formatCode>
                <c:ptCount val="32"/>
                <c:pt idx="0">
                  <c:v>2.62</c:v>
                </c:pt>
                <c:pt idx="1">
                  <c:v>2.62</c:v>
                </c:pt>
                <c:pt idx="2">
                  <c:v>2.62</c:v>
                </c:pt>
                <c:pt idx="3">
                  <c:v>3.125</c:v>
                </c:pt>
                <c:pt idx="4">
                  <c:v>118.5</c:v>
                </c:pt>
                <c:pt idx="5">
                  <c:v>93.95</c:v>
                </c:pt>
                <c:pt idx="6">
                  <c:v>84.949999999999989</c:v>
                </c:pt>
                <c:pt idx="7">
                  <c:v>83.1</c:v>
                </c:pt>
                <c:pt idx="8">
                  <c:v>83.050000000000011</c:v>
                </c:pt>
                <c:pt idx="9">
                  <c:v>80.900000000000006</c:v>
                </c:pt>
                <c:pt idx="10">
                  <c:v>82.65</c:v>
                </c:pt>
                <c:pt idx="11">
                  <c:v>86.15</c:v>
                </c:pt>
                <c:pt idx="12">
                  <c:v>93.45</c:v>
                </c:pt>
                <c:pt idx="13">
                  <c:v>105.7</c:v>
                </c:pt>
                <c:pt idx="14">
                  <c:v>135.9</c:v>
                </c:pt>
                <c:pt idx="15">
                  <c:v>173</c:v>
                </c:pt>
                <c:pt idx="16">
                  <c:v>248</c:v>
                </c:pt>
                <c:pt idx="17">
                  <c:v>366</c:v>
                </c:pt>
                <c:pt idx="18">
                  <c:v>326.5</c:v>
                </c:pt>
                <c:pt idx="19">
                  <c:v>365</c:v>
                </c:pt>
                <c:pt idx="20">
                  <c:v>926</c:v>
                </c:pt>
                <c:pt idx="21">
                  <c:v>603</c:v>
                </c:pt>
                <c:pt idx="22">
                  <c:v>667</c:v>
                </c:pt>
                <c:pt idx="23">
                  <c:v>554</c:v>
                </c:pt>
                <c:pt idx="24">
                  <c:v>651</c:v>
                </c:pt>
                <c:pt idx="25">
                  <c:v>434</c:v>
                </c:pt>
                <c:pt idx="26">
                  <c:v>877</c:v>
                </c:pt>
                <c:pt idx="27">
                  <c:v>702.5</c:v>
                </c:pt>
                <c:pt idx="28">
                  <c:v>334.5</c:v>
                </c:pt>
                <c:pt idx="29">
                  <c:v>880.5</c:v>
                </c:pt>
                <c:pt idx="30">
                  <c:v>292</c:v>
                </c:pt>
                <c:pt idx="31">
                  <c:v>365.5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3B-435A-9D99-FDF483F73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360712"/>
        <c:axId val="66936333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'd50'!$B$7:$B$64</c15:sqref>
                        </c15:formulaRef>
                      </c:ext>
                    </c:extLst>
                    <c:numCache>
                      <c:formatCode>0.00</c:formatCode>
                      <c:ptCount val="58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'd50'!$G$7:$G$64</c15:sqref>
                        </c15:formulaRef>
                      </c:ext>
                    </c:extLst>
                    <c:numCache>
                      <c:formatCode>0.0</c:formatCode>
                      <c:ptCount val="58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2.5</c:v>
                      </c:pt>
                      <c:pt idx="3">
                        <c:v>109.15</c:v>
                      </c:pt>
                      <c:pt idx="4">
                        <c:v>144</c:v>
                      </c:pt>
                      <c:pt idx="5">
                        <c:v>117</c:v>
                      </c:pt>
                      <c:pt idx="6">
                        <c:v>112</c:v>
                      </c:pt>
                      <c:pt idx="7">
                        <c:v>96.5</c:v>
                      </c:pt>
                      <c:pt idx="8">
                        <c:v>97.9</c:v>
                      </c:pt>
                      <c:pt idx="9">
                        <c:v>97.65</c:v>
                      </c:pt>
                      <c:pt idx="10">
                        <c:v>98.2</c:v>
                      </c:pt>
                      <c:pt idx="11">
                        <c:v>99.3</c:v>
                      </c:pt>
                      <c:pt idx="12">
                        <c:v>98.95</c:v>
                      </c:pt>
                      <c:pt idx="13">
                        <c:v>102.95</c:v>
                      </c:pt>
                      <c:pt idx="14">
                        <c:v>101.8</c:v>
                      </c:pt>
                      <c:pt idx="15">
                        <c:v>116.5</c:v>
                      </c:pt>
                      <c:pt idx="16">
                        <c:v>117.5</c:v>
                      </c:pt>
                      <c:pt idx="17">
                        <c:v>110.15</c:v>
                      </c:pt>
                      <c:pt idx="18">
                        <c:v>112.8</c:v>
                      </c:pt>
                      <c:pt idx="19">
                        <c:v>116</c:v>
                      </c:pt>
                      <c:pt idx="20">
                        <c:v>118</c:v>
                      </c:pt>
                      <c:pt idx="21">
                        <c:v>129.5</c:v>
                      </c:pt>
                      <c:pt idx="22">
                        <c:v>148</c:v>
                      </c:pt>
                      <c:pt idx="23">
                        <c:v>196.5</c:v>
                      </c:pt>
                      <c:pt idx="24">
                        <c:v>247</c:v>
                      </c:pt>
                      <c:pt idx="25">
                        <c:v>295</c:v>
                      </c:pt>
                      <c:pt idx="26">
                        <c:v>331.5</c:v>
                      </c:pt>
                      <c:pt idx="27">
                        <c:v>356.5</c:v>
                      </c:pt>
                      <c:pt idx="28">
                        <c:v>380.5</c:v>
                      </c:pt>
                      <c:pt idx="29">
                        <c:v>394.5</c:v>
                      </c:pt>
                      <c:pt idx="30">
                        <c:v>410</c:v>
                      </c:pt>
                      <c:pt idx="31">
                        <c:v>418.5</c:v>
                      </c:pt>
                      <c:pt idx="32">
                        <c:v>427.5</c:v>
                      </c:pt>
                      <c:pt idx="33">
                        <c:v>434.5</c:v>
                      </c:pt>
                      <c:pt idx="34">
                        <c:v>425</c:v>
                      </c:pt>
                      <c:pt idx="35">
                        <c:v>437.5</c:v>
                      </c:pt>
                      <c:pt idx="36">
                        <c:v>450.5</c:v>
                      </c:pt>
                      <c:pt idx="37">
                        <c:v>437</c:v>
                      </c:pt>
                      <c:pt idx="38">
                        <c:v>433.5</c:v>
                      </c:pt>
                      <c:pt idx="39">
                        <c:v>443.5</c:v>
                      </c:pt>
                      <c:pt idx="40">
                        <c:v>437.5</c:v>
                      </c:pt>
                      <c:pt idx="41">
                        <c:v>435</c:v>
                      </c:pt>
                      <c:pt idx="42">
                        <c:v>441</c:v>
                      </c:pt>
                      <c:pt idx="43">
                        <c:v>436</c:v>
                      </c:pt>
                      <c:pt idx="44">
                        <c:v>429.5</c:v>
                      </c:pt>
                      <c:pt idx="45">
                        <c:v>434.5</c:v>
                      </c:pt>
                      <c:pt idx="46">
                        <c:v>438.5</c:v>
                      </c:pt>
                      <c:pt idx="47">
                        <c:v>441</c:v>
                      </c:pt>
                      <c:pt idx="48">
                        <c:v>427</c:v>
                      </c:pt>
                      <c:pt idx="49">
                        <c:v>443</c:v>
                      </c:pt>
                      <c:pt idx="50">
                        <c:v>429.5</c:v>
                      </c:pt>
                      <c:pt idx="51">
                        <c:v>442</c:v>
                      </c:pt>
                      <c:pt idx="52">
                        <c:v>421</c:v>
                      </c:pt>
                      <c:pt idx="53">
                        <c:v>427.5</c:v>
                      </c:pt>
                      <c:pt idx="54">
                        <c:v>428</c:v>
                      </c:pt>
                      <c:pt idx="55">
                        <c:v>417</c:v>
                      </c:pt>
                      <c:pt idx="56">
                        <c:v>413</c:v>
                      </c:pt>
                      <c:pt idx="57">
                        <c:v>416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B93B-435A-9D99-FDF483F73AE8}"/>
                  </c:ext>
                </c:extLst>
              </c15:ser>
            </c15:filteredScatterSeries>
          </c:ext>
        </c:extLst>
      </c:scatterChart>
      <c:valAx>
        <c:axId val="669360712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3336"/>
        <c:crosses val="autoZero"/>
        <c:crossBetween val="midCat"/>
        <c:majorUnit val="10"/>
      </c:valAx>
      <c:valAx>
        <c:axId val="669363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Volume size Dx(50) (</a:t>
                </a:r>
                <a:r>
                  <a:rPr lang="el-GR" sz="1200"/>
                  <a:t>μ</a:t>
                </a:r>
                <a:r>
                  <a:rPr lang="en-GB" sz="1200"/>
                  <a:t>m)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1.3038563514863721E-3"/>
              <c:y val="0.23052818759178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0712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6503777634326"/>
          <c:y val="7.3261073674022931E-2"/>
          <c:w val="0.79430180385774296"/>
          <c:h val="0.76804178271236401"/>
        </c:manualLayout>
      </c:layout>
      <c:scatterChart>
        <c:scatterStyle val="lineMarker"/>
        <c:varyColors val="0"/>
        <c:ser>
          <c:idx val="0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'd50'!$AB$79:$AB$133</c:f>
              <c:numCache>
                <c:formatCode>0.0</c:formatCode>
                <c:ptCount val="55"/>
                <c:pt idx="0">
                  <c:v>1055</c:v>
                </c:pt>
                <c:pt idx="1">
                  <c:v>880.5</c:v>
                </c:pt>
                <c:pt idx="2">
                  <c:v>908</c:v>
                </c:pt>
                <c:pt idx="3">
                  <c:v>887.5</c:v>
                </c:pt>
                <c:pt idx="4">
                  <c:v>904</c:v>
                </c:pt>
                <c:pt idx="5">
                  <c:v>843.5</c:v>
                </c:pt>
                <c:pt idx="6">
                  <c:v>807.5</c:v>
                </c:pt>
                <c:pt idx="7">
                  <c:v>753.5</c:v>
                </c:pt>
                <c:pt idx="8">
                  <c:v>798</c:v>
                </c:pt>
                <c:pt idx="9">
                  <c:v>938.5</c:v>
                </c:pt>
                <c:pt idx="10">
                  <c:v>712.5</c:v>
                </c:pt>
                <c:pt idx="11">
                  <c:v>681</c:v>
                </c:pt>
                <c:pt idx="12">
                  <c:v>602</c:v>
                </c:pt>
                <c:pt idx="13">
                  <c:v>755.5</c:v>
                </c:pt>
                <c:pt idx="14">
                  <c:v>672.5</c:v>
                </c:pt>
                <c:pt idx="15">
                  <c:v>757.5</c:v>
                </c:pt>
                <c:pt idx="16">
                  <c:v>672.5</c:v>
                </c:pt>
                <c:pt idx="17">
                  <c:v>765</c:v>
                </c:pt>
                <c:pt idx="18">
                  <c:v>653</c:v>
                </c:pt>
                <c:pt idx="19">
                  <c:v>677.5</c:v>
                </c:pt>
                <c:pt idx="20">
                  <c:v>670</c:v>
                </c:pt>
                <c:pt idx="21">
                  <c:v>679</c:v>
                </c:pt>
                <c:pt idx="22">
                  <c:v>742</c:v>
                </c:pt>
                <c:pt idx="23">
                  <c:v>883</c:v>
                </c:pt>
                <c:pt idx="24">
                  <c:v>814.5</c:v>
                </c:pt>
                <c:pt idx="25">
                  <c:v>837</c:v>
                </c:pt>
                <c:pt idx="26">
                  <c:v>902.5</c:v>
                </c:pt>
                <c:pt idx="27">
                  <c:v>942</c:v>
                </c:pt>
                <c:pt idx="28">
                  <c:v>981.5</c:v>
                </c:pt>
                <c:pt idx="29">
                  <c:v>1044</c:v>
                </c:pt>
                <c:pt idx="30">
                  <c:v>1011</c:v>
                </c:pt>
                <c:pt idx="31">
                  <c:v>1008.5</c:v>
                </c:pt>
                <c:pt idx="32">
                  <c:v>1032.5</c:v>
                </c:pt>
                <c:pt idx="33">
                  <c:v>939.5</c:v>
                </c:pt>
                <c:pt idx="34">
                  <c:v>911</c:v>
                </c:pt>
                <c:pt idx="35">
                  <c:v>966.5</c:v>
                </c:pt>
                <c:pt idx="36">
                  <c:v>944.5</c:v>
                </c:pt>
                <c:pt idx="37">
                  <c:v>961</c:v>
                </c:pt>
                <c:pt idx="38">
                  <c:v>851</c:v>
                </c:pt>
                <c:pt idx="39">
                  <c:v>916</c:v>
                </c:pt>
                <c:pt idx="40">
                  <c:v>969.5</c:v>
                </c:pt>
                <c:pt idx="41">
                  <c:v>856</c:v>
                </c:pt>
                <c:pt idx="42">
                  <c:v>1092.5</c:v>
                </c:pt>
                <c:pt idx="43">
                  <c:v>1069.5</c:v>
                </c:pt>
                <c:pt idx="44">
                  <c:v>1028.5</c:v>
                </c:pt>
                <c:pt idx="45">
                  <c:v>1045.5</c:v>
                </c:pt>
                <c:pt idx="46">
                  <c:v>1104</c:v>
                </c:pt>
                <c:pt idx="47">
                  <c:v>844</c:v>
                </c:pt>
                <c:pt idx="48">
                  <c:v>1006.5</c:v>
                </c:pt>
                <c:pt idx="49">
                  <c:v>1022.5</c:v>
                </c:pt>
                <c:pt idx="50">
                  <c:v>1057</c:v>
                </c:pt>
                <c:pt idx="51">
                  <c:v>1088.5</c:v>
                </c:pt>
                <c:pt idx="52">
                  <c:v>1087.5</c:v>
                </c:pt>
                <c:pt idx="53">
                  <c:v>850.5</c:v>
                </c:pt>
                <c:pt idx="54">
                  <c:v>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54-4F6E-891E-F7813A22EB36}"/>
            </c:ext>
          </c:extLst>
        </c:ser>
        <c:ser>
          <c:idx val="2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'd50'!$AJ$74:$AJ$128</c:f>
              <c:numCache>
                <c:formatCode>0.0</c:formatCode>
                <c:ptCount val="55"/>
                <c:pt idx="0">
                  <c:v>773.5</c:v>
                </c:pt>
                <c:pt idx="1">
                  <c:v>629.5</c:v>
                </c:pt>
                <c:pt idx="2">
                  <c:v>424</c:v>
                </c:pt>
                <c:pt idx="3">
                  <c:v>374.5</c:v>
                </c:pt>
                <c:pt idx="4">
                  <c:v>357.5</c:v>
                </c:pt>
                <c:pt idx="5">
                  <c:v>335</c:v>
                </c:pt>
                <c:pt idx="6">
                  <c:v>327.5</c:v>
                </c:pt>
                <c:pt idx="7">
                  <c:v>329.5</c:v>
                </c:pt>
                <c:pt idx="8">
                  <c:v>365</c:v>
                </c:pt>
                <c:pt idx="9">
                  <c:v>328</c:v>
                </c:pt>
                <c:pt idx="10">
                  <c:v>301</c:v>
                </c:pt>
                <c:pt idx="11">
                  <c:v>297.5</c:v>
                </c:pt>
                <c:pt idx="12">
                  <c:v>289</c:v>
                </c:pt>
                <c:pt idx="13">
                  <c:v>285.5</c:v>
                </c:pt>
                <c:pt idx="14">
                  <c:v>287</c:v>
                </c:pt>
                <c:pt idx="15">
                  <c:v>289</c:v>
                </c:pt>
                <c:pt idx="16">
                  <c:v>286.5</c:v>
                </c:pt>
                <c:pt idx="17">
                  <c:v>323</c:v>
                </c:pt>
                <c:pt idx="18">
                  <c:v>286</c:v>
                </c:pt>
                <c:pt idx="19">
                  <c:v>602.5</c:v>
                </c:pt>
                <c:pt idx="20">
                  <c:v>265</c:v>
                </c:pt>
                <c:pt idx="21">
                  <c:v>250.5</c:v>
                </c:pt>
                <c:pt idx="22">
                  <c:v>247</c:v>
                </c:pt>
                <c:pt idx="23">
                  <c:v>258</c:v>
                </c:pt>
                <c:pt idx="24">
                  <c:v>254.5</c:v>
                </c:pt>
                <c:pt idx="25">
                  <c:v>250</c:v>
                </c:pt>
                <c:pt idx="26">
                  <c:v>251</c:v>
                </c:pt>
                <c:pt idx="27">
                  <c:v>254.5</c:v>
                </c:pt>
                <c:pt idx="28">
                  <c:v>266</c:v>
                </c:pt>
                <c:pt idx="29">
                  <c:v>254.5</c:v>
                </c:pt>
                <c:pt idx="30">
                  <c:v>257.5</c:v>
                </c:pt>
                <c:pt idx="31">
                  <c:v>255.5</c:v>
                </c:pt>
                <c:pt idx="32">
                  <c:v>260</c:v>
                </c:pt>
                <c:pt idx="33">
                  <c:v>254.5</c:v>
                </c:pt>
                <c:pt idx="34">
                  <c:v>260.5</c:v>
                </c:pt>
                <c:pt idx="35">
                  <c:v>252.5</c:v>
                </c:pt>
                <c:pt idx="36">
                  <c:v>256.5</c:v>
                </c:pt>
                <c:pt idx="37">
                  <c:v>257.5</c:v>
                </c:pt>
                <c:pt idx="38">
                  <c:v>264</c:v>
                </c:pt>
                <c:pt idx="39">
                  <c:v>254.5</c:v>
                </c:pt>
                <c:pt idx="40">
                  <c:v>253.5</c:v>
                </c:pt>
                <c:pt idx="41">
                  <c:v>255.5</c:v>
                </c:pt>
                <c:pt idx="42">
                  <c:v>256</c:v>
                </c:pt>
                <c:pt idx="43">
                  <c:v>249.5</c:v>
                </c:pt>
                <c:pt idx="44">
                  <c:v>252</c:v>
                </c:pt>
                <c:pt idx="45">
                  <c:v>253</c:v>
                </c:pt>
                <c:pt idx="46">
                  <c:v>247.5</c:v>
                </c:pt>
                <c:pt idx="47">
                  <c:v>256.5</c:v>
                </c:pt>
                <c:pt idx="48">
                  <c:v>245</c:v>
                </c:pt>
                <c:pt idx="49">
                  <c:v>243.5</c:v>
                </c:pt>
                <c:pt idx="50">
                  <c:v>247.5</c:v>
                </c:pt>
                <c:pt idx="51">
                  <c:v>244</c:v>
                </c:pt>
                <c:pt idx="52">
                  <c:v>240</c:v>
                </c:pt>
                <c:pt idx="53">
                  <c:v>243</c:v>
                </c:pt>
                <c:pt idx="54">
                  <c:v>238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54-4F6E-891E-F7813A22EB36}"/>
            </c:ext>
          </c:extLst>
        </c:ser>
        <c:ser>
          <c:idx val="3"/>
          <c:order val="2"/>
          <c:tx>
            <c:v>stat.AOM-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'd50'!$B$7:$B$78</c:f>
              <c:numCache>
                <c:formatCode>0.00</c:formatCode>
                <c:ptCount val="72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</c:numCache>
            </c:numRef>
          </c:xVal>
          <c:yVal>
            <c:numRef>
              <c:f>'d50'!$R$77:$R$130</c:f>
              <c:numCache>
                <c:formatCode>0.0</c:formatCode>
                <c:ptCount val="54"/>
                <c:pt idx="0">
                  <c:v>174.95</c:v>
                </c:pt>
                <c:pt idx="1">
                  <c:v>203</c:v>
                </c:pt>
                <c:pt idx="2">
                  <c:v>209</c:v>
                </c:pt>
                <c:pt idx="3">
                  <c:v>202</c:v>
                </c:pt>
                <c:pt idx="4">
                  <c:v>212.5</c:v>
                </c:pt>
                <c:pt idx="5">
                  <c:v>213</c:v>
                </c:pt>
                <c:pt idx="6">
                  <c:v>211</c:v>
                </c:pt>
                <c:pt idx="7">
                  <c:v>214</c:v>
                </c:pt>
                <c:pt idx="8">
                  <c:v>211</c:v>
                </c:pt>
                <c:pt idx="9">
                  <c:v>209.5</c:v>
                </c:pt>
                <c:pt idx="10">
                  <c:v>207.5</c:v>
                </c:pt>
                <c:pt idx="11">
                  <c:v>211.5</c:v>
                </c:pt>
                <c:pt idx="12">
                  <c:v>214</c:v>
                </c:pt>
                <c:pt idx="13">
                  <c:v>218.5</c:v>
                </c:pt>
                <c:pt idx="14">
                  <c:v>223</c:v>
                </c:pt>
                <c:pt idx="15">
                  <c:v>220</c:v>
                </c:pt>
                <c:pt idx="16">
                  <c:v>220</c:v>
                </c:pt>
                <c:pt idx="17">
                  <c:v>217</c:v>
                </c:pt>
                <c:pt idx="18">
                  <c:v>240</c:v>
                </c:pt>
                <c:pt idx="19">
                  <c:v>235.5</c:v>
                </c:pt>
                <c:pt idx="20">
                  <c:v>247.5</c:v>
                </c:pt>
                <c:pt idx="21">
                  <c:v>261.5</c:v>
                </c:pt>
                <c:pt idx="22">
                  <c:v>273.5</c:v>
                </c:pt>
                <c:pt idx="23">
                  <c:v>275</c:v>
                </c:pt>
                <c:pt idx="24">
                  <c:v>287</c:v>
                </c:pt>
                <c:pt idx="25">
                  <c:v>285.5</c:v>
                </c:pt>
                <c:pt idx="26">
                  <c:v>294.5</c:v>
                </c:pt>
                <c:pt idx="27">
                  <c:v>291.5</c:v>
                </c:pt>
                <c:pt idx="28">
                  <c:v>298</c:v>
                </c:pt>
                <c:pt idx="29">
                  <c:v>286.5</c:v>
                </c:pt>
                <c:pt idx="30">
                  <c:v>307</c:v>
                </c:pt>
                <c:pt idx="31">
                  <c:v>305.5</c:v>
                </c:pt>
                <c:pt idx="32">
                  <c:v>302.5</c:v>
                </c:pt>
                <c:pt idx="33">
                  <c:v>306.5</c:v>
                </c:pt>
                <c:pt idx="34">
                  <c:v>301</c:v>
                </c:pt>
                <c:pt idx="35">
                  <c:v>305</c:v>
                </c:pt>
                <c:pt idx="36">
                  <c:v>311</c:v>
                </c:pt>
                <c:pt idx="37">
                  <c:v>302</c:v>
                </c:pt>
                <c:pt idx="38">
                  <c:v>306.5</c:v>
                </c:pt>
                <c:pt idx="39">
                  <c:v>301</c:v>
                </c:pt>
                <c:pt idx="40">
                  <c:v>301.5</c:v>
                </c:pt>
                <c:pt idx="41">
                  <c:v>307.5</c:v>
                </c:pt>
                <c:pt idx="42">
                  <c:v>303</c:v>
                </c:pt>
                <c:pt idx="43">
                  <c:v>311</c:v>
                </c:pt>
                <c:pt idx="44">
                  <c:v>307.5</c:v>
                </c:pt>
                <c:pt idx="45">
                  <c:v>312</c:v>
                </c:pt>
                <c:pt idx="46">
                  <c:v>301</c:v>
                </c:pt>
                <c:pt idx="47">
                  <c:v>312</c:v>
                </c:pt>
                <c:pt idx="48">
                  <c:v>308.5</c:v>
                </c:pt>
                <c:pt idx="49">
                  <c:v>311</c:v>
                </c:pt>
                <c:pt idx="50">
                  <c:v>315</c:v>
                </c:pt>
                <c:pt idx="51">
                  <c:v>319.5</c:v>
                </c:pt>
                <c:pt idx="52">
                  <c:v>310.5</c:v>
                </c:pt>
                <c:pt idx="53">
                  <c:v>365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D54-4F6E-891E-F7813A22E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956720"/>
        <c:axId val="86595344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'd50'!$B$7:$B$78</c15:sqref>
                        </c15:formulaRef>
                      </c:ext>
                    </c:extLst>
                    <c:numCache>
                      <c:formatCode>0.00</c:formatCode>
                      <c:ptCount val="72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  <c:pt idx="58">
                        <c:v>32.155000000000001</c:v>
                      </c:pt>
                      <c:pt idx="59">
                        <c:v>32.700000000000003</c:v>
                      </c:pt>
                      <c:pt idx="60">
                        <c:v>33.245000000000005</c:v>
                      </c:pt>
                      <c:pt idx="61">
                        <c:v>33.79</c:v>
                      </c:pt>
                      <c:pt idx="62">
                        <c:v>34.335000000000001</c:v>
                      </c:pt>
                      <c:pt idx="63">
                        <c:v>34.880000000000003</c:v>
                      </c:pt>
                      <c:pt idx="64">
                        <c:v>35.425000000000004</c:v>
                      </c:pt>
                      <c:pt idx="65">
                        <c:v>35.970000000000006</c:v>
                      </c:pt>
                      <c:pt idx="66">
                        <c:v>36.515000000000001</c:v>
                      </c:pt>
                      <c:pt idx="67">
                        <c:v>37.06</c:v>
                      </c:pt>
                      <c:pt idx="68">
                        <c:v>37.605000000000004</c:v>
                      </c:pt>
                      <c:pt idx="69">
                        <c:v>38.150000000000006</c:v>
                      </c:pt>
                      <c:pt idx="70">
                        <c:v>38.695</c:v>
                      </c:pt>
                      <c:pt idx="71">
                        <c:v>39.24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'd50'!$G$86:$G$141</c15:sqref>
                        </c15:formulaRef>
                      </c:ext>
                    </c:extLst>
                    <c:numCache>
                      <c:formatCode>0.0</c:formatCode>
                      <c:ptCount val="56"/>
                      <c:pt idx="0">
                        <c:v>359</c:v>
                      </c:pt>
                      <c:pt idx="1">
                        <c:v>339.5</c:v>
                      </c:pt>
                      <c:pt idx="2">
                        <c:v>320.5</c:v>
                      </c:pt>
                      <c:pt idx="3">
                        <c:v>290.5</c:v>
                      </c:pt>
                      <c:pt idx="4">
                        <c:v>274.5</c:v>
                      </c:pt>
                      <c:pt idx="5">
                        <c:v>272.5</c:v>
                      </c:pt>
                      <c:pt idx="6">
                        <c:v>260</c:v>
                      </c:pt>
                      <c:pt idx="7">
                        <c:v>249.5</c:v>
                      </c:pt>
                      <c:pt idx="8">
                        <c:v>240.5</c:v>
                      </c:pt>
                      <c:pt idx="9">
                        <c:v>234.5</c:v>
                      </c:pt>
                      <c:pt idx="10">
                        <c:v>231.5</c:v>
                      </c:pt>
                      <c:pt idx="11">
                        <c:v>226.5</c:v>
                      </c:pt>
                      <c:pt idx="12">
                        <c:v>221.5</c:v>
                      </c:pt>
                      <c:pt idx="13">
                        <c:v>215</c:v>
                      </c:pt>
                      <c:pt idx="14">
                        <c:v>216</c:v>
                      </c:pt>
                      <c:pt idx="15">
                        <c:v>214</c:v>
                      </c:pt>
                      <c:pt idx="16">
                        <c:v>211.5</c:v>
                      </c:pt>
                      <c:pt idx="17">
                        <c:v>211.5</c:v>
                      </c:pt>
                      <c:pt idx="18">
                        <c:v>211.5</c:v>
                      </c:pt>
                      <c:pt idx="19">
                        <c:v>198</c:v>
                      </c:pt>
                      <c:pt idx="20">
                        <c:v>193.5</c:v>
                      </c:pt>
                      <c:pt idx="21">
                        <c:v>194.5</c:v>
                      </c:pt>
                      <c:pt idx="22">
                        <c:v>198.5</c:v>
                      </c:pt>
                      <c:pt idx="23">
                        <c:v>201</c:v>
                      </c:pt>
                      <c:pt idx="24">
                        <c:v>206</c:v>
                      </c:pt>
                      <c:pt idx="25">
                        <c:v>207</c:v>
                      </c:pt>
                      <c:pt idx="26">
                        <c:v>207.5</c:v>
                      </c:pt>
                      <c:pt idx="27">
                        <c:v>210.5</c:v>
                      </c:pt>
                      <c:pt idx="28">
                        <c:v>211.5</c:v>
                      </c:pt>
                      <c:pt idx="29">
                        <c:v>211.5</c:v>
                      </c:pt>
                      <c:pt idx="30">
                        <c:v>213.5</c:v>
                      </c:pt>
                      <c:pt idx="31">
                        <c:v>214</c:v>
                      </c:pt>
                      <c:pt idx="32">
                        <c:v>215.5</c:v>
                      </c:pt>
                      <c:pt idx="33">
                        <c:v>214.5</c:v>
                      </c:pt>
                      <c:pt idx="34">
                        <c:v>214</c:v>
                      </c:pt>
                      <c:pt idx="35">
                        <c:v>213.5</c:v>
                      </c:pt>
                      <c:pt idx="36">
                        <c:v>212.5</c:v>
                      </c:pt>
                      <c:pt idx="37">
                        <c:v>213</c:v>
                      </c:pt>
                      <c:pt idx="38">
                        <c:v>210.5</c:v>
                      </c:pt>
                      <c:pt idx="39">
                        <c:v>211</c:v>
                      </c:pt>
                      <c:pt idx="40">
                        <c:v>208</c:v>
                      </c:pt>
                      <c:pt idx="41">
                        <c:v>208.5</c:v>
                      </c:pt>
                      <c:pt idx="42">
                        <c:v>208</c:v>
                      </c:pt>
                      <c:pt idx="43">
                        <c:v>208.5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204.5</c:v>
                      </c:pt>
                      <c:pt idx="47">
                        <c:v>204</c:v>
                      </c:pt>
                      <c:pt idx="48">
                        <c:v>201.5</c:v>
                      </c:pt>
                      <c:pt idx="49">
                        <c:v>202</c:v>
                      </c:pt>
                      <c:pt idx="50">
                        <c:v>201</c:v>
                      </c:pt>
                      <c:pt idx="51">
                        <c:v>202</c:v>
                      </c:pt>
                      <c:pt idx="52">
                        <c:v>198</c:v>
                      </c:pt>
                      <c:pt idx="53">
                        <c:v>198</c:v>
                      </c:pt>
                      <c:pt idx="54">
                        <c:v>197</c:v>
                      </c:pt>
                      <c:pt idx="55">
                        <c:v>205.5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4D54-4F6E-891E-F7813A22EB36}"/>
                  </c:ext>
                </c:extLst>
              </c15:ser>
            </c15:filteredScatterSeries>
          </c:ext>
        </c:extLst>
      </c:scatterChart>
      <c:valAx>
        <c:axId val="865956720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layout>
            <c:manualLayout>
              <c:xMode val="edge"/>
              <c:yMode val="edge"/>
              <c:x val="0.42807635582011938"/>
              <c:y val="0.911425447005524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53440"/>
        <c:crosses val="autoZero"/>
        <c:crossBetween val="midCat"/>
        <c:majorUnit val="10"/>
      </c:valAx>
      <c:valAx>
        <c:axId val="865953440"/>
        <c:scaling>
          <c:orientation val="minMax"/>
          <c:max val="1500"/>
          <c:min val="0"/>
        </c:scaling>
        <c:delete val="1"/>
        <c:axPos val="l"/>
        <c:numFmt formatCode="0.0" sourceLinked="1"/>
        <c:majorTickMark val="none"/>
        <c:minorTickMark val="in"/>
        <c:tickLblPos val="nextTo"/>
        <c:crossAx val="865956720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24644563255498"/>
          <c:y val="3.8353593687153797E-2"/>
          <c:w val="0.46479551457089335"/>
          <c:h val="9.2868120209802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499268636234"/>
          <c:y val="9.1554989466795453E-2"/>
          <c:w val="0.77168763894435177"/>
          <c:h val="0.75152663668475694"/>
        </c:manualLayout>
      </c:layout>
      <c:scatterChart>
        <c:scatterStyle val="lineMarker"/>
        <c:varyColors val="0"/>
        <c:ser>
          <c:idx val="1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'd50'!$B$7:$B$70</c:f>
              <c:numCache>
                <c:formatCode>0.00</c:formatCode>
                <c:ptCount val="64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</c:numCache>
            </c:numRef>
          </c:xVal>
          <c:yVal>
            <c:numRef>
              <c:f>'d50'!$AB$7:$AB$31</c:f>
              <c:numCache>
                <c:formatCode>0.0</c:formatCode>
                <c:ptCount val="25"/>
                <c:pt idx="0">
                  <c:v>3.4850000000000003</c:v>
                </c:pt>
                <c:pt idx="1">
                  <c:v>3.4850000000000003</c:v>
                </c:pt>
                <c:pt idx="2">
                  <c:v>3.4750000000000001</c:v>
                </c:pt>
                <c:pt idx="3">
                  <c:v>5.96</c:v>
                </c:pt>
                <c:pt idx="4">
                  <c:v>263</c:v>
                </c:pt>
                <c:pt idx="5">
                  <c:v>321</c:v>
                </c:pt>
                <c:pt idx="6">
                  <c:v>479.5</c:v>
                </c:pt>
                <c:pt idx="7">
                  <c:v>525</c:v>
                </c:pt>
                <c:pt idx="8">
                  <c:v>396.5</c:v>
                </c:pt>
                <c:pt idx="9">
                  <c:v>356</c:v>
                </c:pt>
                <c:pt idx="10">
                  <c:v>700</c:v>
                </c:pt>
                <c:pt idx="11">
                  <c:v>583.5</c:v>
                </c:pt>
                <c:pt idx="12">
                  <c:v>794.5</c:v>
                </c:pt>
                <c:pt idx="13">
                  <c:v>576</c:v>
                </c:pt>
                <c:pt idx="14">
                  <c:v>458.5</c:v>
                </c:pt>
                <c:pt idx="15">
                  <c:v>509.5</c:v>
                </c:pt>
                <c:pt idx="16">
                  <c:v>534.5</c:v>
                </c:pt>
                <c:pt idx="17">
                  <c:v>579.5</c:v>
                </c:pt>
                <c:pt idx="18">
                  <c:v>608</c:v>
                </c:pt>
                <c:pt idx="19">
                  <c:v>888</c:v>
                </c:pt>
                <c:pt idx="20">
                  <c:v>790.5</c:v>
                </c:pt>
                <c:pt idx="21">
                  <c:v>1029.5</c:v>
                </c:pt>
                <c:pt idx="22">
                  <c:v>882.5</c:v>
                </c:pt>
                <c:pt idx="23">
                  <c:v>1330</c:v>
                </c:pt>
                <c:pt idx="24">
                  <c:v>1170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63-4372-9242-C3DD33F37BB6}"/>
            </c:ext>
          </c:extLst>
        </c:ser>
        <c:ser>
          <c:idx val="3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('d50'!$B$7:$B$37,'d50'!$B$59:$B$64)</c:f>
              <c:numCache>
                <c:formatCode>0.00</c:formatCode>
                <c:ptCount val="37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28.885000000000002</c:v>
                </c:pt>
                <c:pt idx="32">
                  <c:v>29.430000000000003</c:v>
                </c:pt>
                <c:pt idx="33">
                  <c:v>29.975000000000001</c:v>
                </c:pt>
                <c:pt idx="34">
                  <c:v>30.520000000000003</c:v>
                </c:pt>
                <c:pt idx="35">
                  <c:v>31.065000000000001</c:v>
                </c:pt>
                <c:pt idx="36">
                  <c:v>31.610000000000003</c:v>
                </c:pt>
              </c:numCache>
            </c:numRef>
          </c:xVal>
          <c:yVal>
            <c:numRef>
              <c:f>('d50'!$AJ$7:$AJ$38,'d50'!$AJ$59:$AJ$64)</c:f>
              <c:numCache>
                <c:formatCode>0.0</c:formatCode>
                <c:ptCount val="38"/>
                <c:pt idx="0">
                  <c:v>3.6</c:v>
                </c:pt>
                <c:pt idx="1">
                  <c:v>3.585</c:v>
                </c:pt>
                <c:pt idx="2">
                  <c:v>3.585</c:v>
                </c:pt>
                <c:pt idx="3">
                  <c:v>121.55</c:v>
                </c:pt>
                <c:pt idx="4">
                  <c:v>585.5</c:v>
                </c:pt>
                <c:pt idx="5">
                  <c:v>536.5</c:v>
                </c:pt>
                <c:pt idx="6">
                  <c:v>345.5</c:v>
                </c:pt>
                <c:pt idx="7">
                  <c:v>447.5</c:v>
                </c:pt>
                <c:pt idx="8">
                  <c:v>247.5</c:v>
                </c:pt>
                <c:pt idx="9">
                  <c:v>304</c:v>
                </c:pt>
                <c:pt idx="10">
                  <c:v>373</c:v>
                </c:pt>
                <c:pt idx="11">
                  <c:v>553.5</c:v>
                </c:pt>
                <c:pt idx="12">
                  <c:v>648</c:v>
                </c:pt>
                <c:pt idx="13">
                  <c:v>772</c:v>
                </c:pt>
                <c:pt idx="14">
                  <c:v>722</c:v>
                </c:pt>
                <c:pt idx="15">
                  <c:v>436.5</c:v>
                </c:pt>
                <c:pt idx="16">
                  <c:v>425</c:v>
                </c:pt>
                <c:pt idx="17">
                  <c:v>390</c:v>
                </c:pt>
                <c:pt idx="18">
                  <c:v>409.5</c:v>
                </c:pt>
                <c:pt idx="19">
                  <c:v>678</c:v>
                </c:pt>
                <c:pt idx="20">
                  <c:v>749</c:v>
                </c:pt>
                <c:pt idx="21">
                  <c:v>333</c:v>
                </c:pt>
                <c:pt idx="22">
                  <c:v>494.5</c:v>
                </c:pt>
                <c:pt idx="23">
                  <c:v>614.5</c:v>
                </c:pt>
                <c:pt idx="24">
                  <c:v>721.5</c:v>
                </c:pt>
                <c:pt idx="25">
                  <c:v>787.5</c:v>
                </c:pt>
                <c:pt idx="26">
                  <c:v>826</c:v>
                </c:pt>
                <c:pt idx="27">
                  <c:v>415</c:v>
                </c:pt>
                <c:pt idx="28">
                  <c:v>386</c:v>
                </c:pt>
                <c:pt idx="29">
                  <c:v>383</c:v>
                </c:pt>
                <c:pt idx="30">
                  <c:v>398</c:v>
                </c:pt>
                <c:pt idx="31">
                  <c:v>480</c:v>
                </c:pt>
                <c:pt idx="32">
                  <c:v>951</c:v>
                </c:pt>
                <c:pt idx="33">
                  <c:v>515</c:v>
                </c:pt>
                <c:pt idx="34">
                  <c:v>773</c:v>
                </c:pt>
                <c:pt idx="35">
                  <c:v>700.5</c:v>
                </c:pt>
                <c:pt idx="36">
                  <c:v>649</c:v>
                </c:pt>
                <c:pt idx="37">
                  <c:v>830.5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63-4372-9242-C3DD33F37BB6}"/>
            </c:ext>
          </c:extLst>
        </c:ser>
        <c:ser>
          <c:idx val="2"/>
          <c:order val="2"/>
          <c:tx>
            <c:v>stat.AOM-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'd50'!$B$7:$B$34</c:f>
              <c:numCache>
                <c:formatCode>0.00</c:formatCode>
                <c:ptCount val="28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</c:numCache>
            </c:numRef>
          </c:xVal>
          <c:yVal>
            <c:numRef>
              <c:f>'d50'!$R$7:$R$38</c:f>
              <c:numCache>
                <c:formatCode>0.0</c:formatCode>
                <c:ptCount val="32"/>
                <c:pt idx="0">
                  <c:v>2.62</c:v>
                </c:pt>
                <c:pt idx="1">
                  <c:v>2.62</c:v>
                </c:pt>
                <c:pt idx="2">
                  <c:v>2.62</c:v>
                </c:pt>
                <c:pt idx="3">
                  <c:v>3.125</c:v>
                </c:pt>
                <c:pt idx="4">
                  <c:v>118.5</c:v>
                </c:pt>
                <c:pt idx="5">
                  <c:v>93.95</c:v>
                </c:pt>
                <c:pt idx="6">
                  <c:v>84.949999999999989</c:v>
                </c:pt>
                <c:pt idx="7">
                  <c:v>83.1</c:v>
                </c:pt>
                <c:pt idx="8">
                  <c:v>83.050000000000011</c:v>
                </c:pt>
                <c:pt idx="9">
                  <c:v>80.900000000000006</c:v>
                </c:pt>
                <c:pt idx="10">
                  <c:v>82.65</c:v>
                </c:pt>
                <c:pt idx="11">
                  <c:v>86.15</c:v>
                </c:pt>
                <c:pt idx="12">
                  <c:v>93.45</c:v>
                </c:pt>
                <c:pt idx="13">
                  <c:v>105.7</c:v>
                </c:pt>
                <c:pt idx="14">
                  <c:v>135.9</c:v>
                </c:pt>
                <c:pt idx="15">
                  <c:v>173</c:v>
                </c:pt>
                <c:pt idx="16">
                  <c:v>248</c:v>
                </c:pt>
                <c:pt idx="17">
                  <c:v>366</c:v>
                </c:pt>
                <c:pt idx="18">
                  <c:v>326.5</c:v>
                </c:pt>
                <c:pt idx="19">
                  <c:v>365</c:v>
                </c:pt>
                <c:pt idx="20">
                  <c:v>926</c:v>
                </c:pt>
                <c:pt idx="21">
                  <c:v>603</c:v>
                </c:pt>
                <c:pt idx="22">
                  <c:v>667</c:v>
                </c:pt>
                <c:pt idx="23">
                  <c:v>554</c:v>
                </c:pt>
                <c:pt idx="24">
                  <c:v>651</c:v>
                </c:pt>
                <c:pt idx="25">
                  <c:v>434</c:v>
                </c:pt>
                <c:pt idx="26">
                  <c:v>877</c:v>
                </c:pt>
                <c:pt idx="27">
                  <c:v>702.5</c:v>
                </c:pt>
                <c:pt idx="28">
                  <c:v>334.5</c:v>
                </c:pt>
                <c:pt idx="29">
                  <c:v>880.5</c:v>
                </c:pt>
                <c:pt idx="30">
                  <c:v>292</c:v>
                </c:pt>
                <c:pt idx="31">
                  <c:v>365.5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63-4372-9242-C3DD33F37BB6}"/>
            </c:ext>
          </c:extLst>
        </c:ser>
        <c:ser>
          <c:idx val="0"/>
          <c:order val="3"/>
          <c:tx>
            <c:v>stat.AOM+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'd50'!$B$7:$B$64</c:f>
              <c:numCache>
                <c:formatCode>0.00</c:formatCode>
                <c:ptCount val="58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</c:numCache>
            </c:numRef>
          </c:xVal>
          <c:yVal>
            <c:numRef>
              <c:f>'d50'!$G$7:$G$64</c:f>
              <c:numCache>
                <c:formatCode>0.0</c:formatCode>
                <c:ptCount val="58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109.15</c:v>
                </c:pt>
                <c:pt idx="4">
                  <c:v>144</c:v>
                </c:pt>
                <c:pt idx="5">
                  <c:v>117</c:v>
                </c:pt>
                <c:pt idx="6">
                  <c:v>112</c:v>
                </c:pt>
                <c:pt idx="7">
                  <c:v>96.5</c:v>
                </c:pt>
                <c:pt idx="8">
                  <c:v>97.9</c:v>
                </c:pt>
                <c:pt idx="9">
                  <c:v>97.65</c:v>
                </c:pt>
                <c:pt idx="10">
                  <c:v>98.2</c:v>
                </c:pt>
                <c:pt idx="11">
                  <c:v>99.3</c:v>
                </c:pt>
                <c:pt idx="12">
                  <c:v>98.95</c:v>
                </c:pt>
                <c:pt idx="13">
                  <c:v>102.95</c:v>
                </c:pt>
                <c:pt idx="14">
                  <c:v>101.8</c:v>
                </c:pt>
                <c:pt idx="15">
                  <c:v>116.5</c:v>
                </c:pt>
                <c:pt idx="16">
                  <c:v>117.5</c:v>
                </c:pt>
                <c:pt idx="17">
                  <c:v>110.15</c:v>
                </c:pt>
                <c:pt idx="18">
                  <c:v>112.8</c:v>
                </c:pt>
                <c:pt idx="19">
                  <c:v>116</c:v>
                </c:pt>
                <c:pt idx="20">
                  <c:v>118</c:v>
                </c:pt>
                <c:pt idx="21">
                  <c:v>129.5</c:v>
                </c:pt>
                <c:pt idx="22">
                  <c:v>148</c:v>
                </c:pt>
                <c:pt idx="23">
                  <c:v>196.5</c:v>
                </c:pt>
                <c:pt idx="24">
                  <c:v>247</c:v>
                </c:pt>
                <c:pt idx="25">
                  <c:v>295</c:v>
                </c:pt>
                <c:pt idx="26">
                  <c:v>331.5</c:v>
                </c:pt>
                <c:pt idx="27">
                  <c:v>356.5</c:v>
                </c:pt>
                <c:pt idx="28">
                  <c:v>380.5</c:v>
                </c:pt>
                <c:pt idx="29">
                  <c:v>394.5</c:v>
                </c:pt>
                <c:pt idx="30">
                  <c:v>410</c:v>
                </c:pt>
                <c:pt idx="31">
                  <c:v>418.5</c:v>
                </c:pt>
                <c:pt idx="32">
                  <c:v>427.5</c:v>
                </c:pt>
                <c:pt idx="33">
                  <c:v>434.5</c:v>
                </c:pt>
                <c:pt idx="34">
                  <c:v>425</c:v>
                </c:pt>
                <c:pt idx="35">
                  <c:v>437.5</c:v>
                </c:pt>
                <c:pt idx="36">
                  <c:v>450.5</c:v>
                </c:pt>
                <c:pt idx="37">
                  <c:v>437</c:v>
                </c:pt>
                <c:pt idx="38">
                  <c:v>433.5</c:v>
                </c:pt>
                <c:pt idx="39">
                  <c:v>443.5</c:v>
                </c:pt>
                <c:pt idx="40">
                  <c:v>437.5</c:v>
                </c:pt>
                <c:pt idx="41">
                  <c:v>435</c:v>
                </c:pt>
                <c:pt idx="42">
                  <c:v>441</c:v>
                </c:pt>
                <c:pt idx="43">
                  <c:v>436</c:v>
                </c:pt>
                <c:pt idx="44">
                  <c:v>429.5</c:v>
                </c:pt>
                <c:pt idx="45">
                  <c:v>434.5</c:v>
                </c:pt>
                <c:pt idx="46">
                  <c:v>438.5</c:v>
                </c:pt>
                <c:pt idx="47">
                  <c:v>441</c:v>
                </c:pt>
                <c:pt idx="48">
                  <c:v>427</c:v>
                </c:pt>
                <c:pt idx="49">
                  <c:v>443</c:v>
                </c:pt>
                <c:pt idx="50">
                  <c:v>429.5</c:v>
                </c:pt>
                <c:pt idx="51">
                  <c:v>442</c:v>
                </c:pt>
                <c:pt idx="52">
                  <c:v>421</c:v>
                </c:pt>
                <c:pt idx="53">
                  <c:v>427.5</c:v>
                </c:pt>
                <c:pt idx="54">
                  <c:v>428</c:v>
                </c:pt>
                <c:pt idx="55">
                  <c:v>417</c:v>
                </c:pt>
                <c:pt idx="56">
                  <c:v>413</c:v>
                </c:pt>
                <c:pt idx="57">
                  <c:v>416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63-4372-9242-C3DD33F37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360712"/>
        <c:axId val="669363336"/>
      </c:scatterChart>
      <c:valAx>
        <c:axId val="669360712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3336"/>
        <c:crosses val="autoZero"/>
        <c:crossBetween val="midCat"/>
        <c:majorUnit val="10"/>
      </c:valAx>
      <c:valAx>
        <c:axId val="669363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Volume size Dx(50) (</a:t>
                </a:r>
                <a:r>
                  <a:rPr lang="el-GR" sz="1200"/>
                  <a:t>μ</a:t>
                </a:r>
                <a:r>
                  <a:rPr lang="en-GB" sz="1200"/>
                  <a:t>m)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1.3038563514863721E-3"/>
              <c:y val="0.23052818759178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0712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6503777634326"/>
          <c:y val="7.3261073674022931E-2"/>
          <c:w val="0.79430180385774296"/>
          <c:h val="0.76804178271236401"/>
        </c:manualLayout>
      </c:layout>
      <c:scatterChart>
        <c:scatterStyle val="lineMarker"/>
        <c:varyColors val="0"/>
        <c:ser>
          <c:idx val="0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'd50'!$AB$79:$AB$133</c:f>
              <c:numCache>
                <c:formatCode>0.0</c:formatCode>
                <c:ptCount val="55"/>
                <c:pt idx="0">
                  <c:v>1055</c:v>
                </c:pt>
                <c:pt idx="1">
                  <c:v>880.5</c:v>
                </c:pt>
                <c:pt idx="2">
                  <c:v>908</c:v>
                </c:pt>
                <c:pt idx="3">
                  <c:v>887.5</c:v>
                </c:pt>
                <c:pt idx="4">
                  <c:v>904</c:v>
                </c:pt>
                <c:pt idx="5">
                  <c:v>843.5</c:v>
                </c:pt>
                <c:pt idx="6">
                  <c:v>807.5</c:v>
                </c:pt>
                <c:pt idx="7">
                  <c:v>753.5</c:v>
                </c:pt>
                <c:pt idx="8">
                  <c:v>798</c:v>
                </c:pt>
                <c:pt idx="9">
                  <c:v>938.5</c:v>
                </c:pt>
                <c:pt idx="10">
                  <c:v>712.5</c:v>
                </c:pt>
                <c:pt idx="11">
                  <c:v>681</c:v>
                </c:pt>
                <c:pt idx="12">
                  <c:v>602</c:v>
                </c:pt>
                <c:pt idx="13">
                  <c:v>755.5</c:v>
                </c:pt>
                <c:pt idx="14">
                  <c:v>672.5</c:v>
                </c:pt>
                <c:pt idx="15">
                  <c:v>757.5</c:v>
                </c:pt>
                <c:pt idx="16">
                  <c:v>672.5</c:v>
                </c:pt>
                <c:pt idx="17">
                  <c:v>765</c:v>
                </c:pt>
                <c:pt idx="18">
                  <c:v>653</c:v>
                </c:pt>
                <c:pt idx="19">
                  <c:v>677.5</c:v>
                </c:pt>
                <c:pt idx="20">
                  <c:v>670</c:v>
                </c:pt>
                <c:pt idx="21">
                  <c:v>679</c:v>
                </c:pt>
                <c:pt idx="22">
                  <c:v>742</c:v>
                </c:pt>
                <c:pt idx="23">
                  <c:v>883</c:v>
                </c:pt>
                <c:pt idx="24">
                  <c:v>814.5</c:v>
                </c:pt>
                <c:pt idx="25">
                  <c:v>837</c:v>
                </c:pt>
                <c:pt idx="26">
                  <c:v>902.5</c:v>
                </c:pt>
                <c:pt idx="27">
                  <c:v>942</c:v>
                </c:pt>
                <c:pt idx="28">
                  <c:v>981.5</c:v>
                </c:pt>
                <c:pt idx="29">
                  <c:v>1044</c:v>
                </c:pt>
                <c:pt idx="30">
                  <c:v>1011</c:v>
                </c:pt>
                <c:pt idx="31">
                  <c:v>1008.5</c:v>
                </c:pt>
                <c:pt idx="32">
                  <c:v>1032.5</c:v>
                </c:pt>
                <c:pt idx="33">
                  <c:v>939.5</c:v>
                </c:pt>
                <c:pt idx="34">
                  <c:v>911</c:v>
                </c:pt>
                <c:pt idx="35">
                  <c:v>966.5</c:v>
                </c:pt>
                <c:pt idx="36">
                  <c:v>944.5</c:v>
                </c:pt>
                <c:pt idx="37">
                  <c:v>961</c:v>
                </c:pt>
                <c:pt idx="38">
                  <c:v>851</c:v>
                </c:pt>
                <c:pt idx="39">
                  <c:v>916</c:v>
                </c:pt>
                <c:pt idx="40">
                  <c:v>969.5</c:v>
                </c:pt>
                <c:pt idx="41">
                  <c:v>856</c:v>
                </c:pt>
                <c:pt idx="42">
                  <c:v>1092.5</c:v>
                </c:pt>
                <c:pt idx="43">
                  <c:v>1069.5</c:v>
                </c:pt>
                <c:pt idx="44">
                  <c:v>1028.5</c:v>
                </c:pt>
                <c:pt idx="45">
                  <c:v>1045.5</c:v>
                </c:pt>
                <c:pt idx="46">
                  <c:v>1104</c:v>
                </c:pt>
                <c:pt idx="47">
                  <c:v>844</c:v>
                </c:pt>
                <c:pt idx="48">
                  <c:v>1006.5</c:v>
                </c:pt>
                <c:pt idx="49">
                  <c:v>1022.5</c:v>
                </c:pt>
                <c:pt idx="50">
                  <c:v>1057</c:v>
                </c:pt>
                <c:pt idx="51">
                  <c:v>1088.5</c:v>
                </c:pt>
                <c:pt idx="52">
                  <c:v>1087.5</c:v>
                </c:pt>
                <c:pt idx="53">
                  <c:v>850.5</c:v>
                </c:pt>
                <c:pt idx="54">
                  <c:v>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C3-4566-A840-59CA2C2AB90D}"/>
            </c:ext>
          </c:extLst>
        </c:ser>
        <c:ser>
          <c:idx val="2"/>
          <c:order val="1"/>
          <c:tx>
            <c:v>exp.AOM+</c:v>
          </c:tx>
          <c:spPr>
            <a:ln w="19050" cap="rnd">
              <a:solidFill>
                <a:srgbClr val="600000"/>
              </a:solidFill>
              <a:round/>
            </a:ln>
            <a:effectLst/>
          </c:spPr>
          <c:marker>
            <c:symbol val="none"/>
          </c:marker>
          <c:xVal>
            <c:numRef>
              <c:f>'d50'!$B$7:$B$85</c:f>
              <c:numCache>
                <c:formatCode>0.00</c:formatCode>
                <c:ptCount val="79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  <c:pt idx="72">
                  <c:v>39.785000000000004</c:v>
                </c:pt>
                <c:pt idx="73">
                  <c:v>40.330000000000005</c:v>
                </c:pt>
                <c:pt idx="74">
                  <c:v>40.875</c:v>
                </c:pt>
                <c:pt idx="75">
                  <c:v>41.42</c:v>
                </c:pt>
                <c:pt idx="76">
                  <c:v>41.965000000000003</c:v>
                </c:pt>
                <c:pt idx="77">
                  <c:v>42.510000000000005</c:v>
                </c:pt>
                <c:pt idx="78">
                  <c:v>43.055</c:v>
                </c:pt>
              </c:numCache>
            </c:numRef>
          </c:xVal>
          <c:yVal>
            <c:numRef>
              <c:f>'d50'!$AJ$74:$AJ$128</c:f>
              <c:numCache>
                <c:formatCode>0.0</c:formatCode>
                <c:ptCount val="55"/>
                <c:pt idx="0">
                  <c:v>773.5</c:v>
                </c:pt>
                <c:pt idx="1">
                  <c:v>629.5</c:v>
                </c:pt>
                <c:pt idx="2">
                  <c:v>424</c:v>
                </c:pt>
                <c:pt idx="3">
                  <c:v>374.5</c:v>
                </c:pt>
                <c:pt idx="4">
                  <c:v>357.5</c:v>
                </c:pt>
                <c:pt idx="5">
                  <c:v>335</c:v>
                </c:pt>
                <c:pt idx="6">
                  <c:v>327.5</c:v>
                </c:pt>
                <c:pt idx="7">
                  <c:v>329.5</c:v>
                </c:pt>
                <c:pt idx="8">
                  <c:v>365</c:v>
                </c:pt>
                <c:pt idx="9">
                  <c:v>328</c:v>
                </c:pt>
                <c:pt idx="10">
                  <c:v>301</c:v>
                </c:pt>
                <c:pt idx="11">
                  <c:v>297.5</c:v>
                </c:pt>
                <c:pt idx="12">
                  <c:v>289</c:v>
                </c:pt>
                <c:pt idx="13">
                  <c:v>285.5</c:v>
                </c:pt>
                <c:pt idx="14">
                  <c:v>287</c:v>
                </c:pt>
                <c:pt idx="15">
                  <c:v>289</c:v>
                </c:pt>
                <c:pt idx="16">
                  <c:v>286.5</c:v>
                </c:pt>
                <c:pt idx="17">
                  <c:v>323</c:v>
                </c:pt>
                <c:pt idx="18">
                  <c:v>286</c:v>
                </c:pt>
                <c:pt idx="19">
                  <c:v>602.5</c:v>
                </c:pt>
                <c:pt idx="20">
                  <c:v>265</c:v>
                </c:pt>
                <c:pt idx="21">
                  <c:v>250.5</c:v>
                </c:pt>
                <c:pt idx="22">
                  <c:v>247</c:v>
                </c:pt>
                <c:pt idx="23">
                  <c:v>258</c:v>
                </c:pt>
                <c:pt idx="24">
                  <c:v>254.5</c:v>
                </c:pt>
                <c:pt idx="25">
                  <c:v>250</c:v>
                </c:pt>
                <c:pt idx="26">
                  <c:v>251</c:v>
                </c:pt>
                <c:pt idx="27">
                  <c:v>254.5</c:v>
                </c:pt>
                <c:pt idx="28">
                  <c:v>266</c:v>
                </c:pt>
                <c:pt idx="29">
                  <c:v>254.5</c:v>
                </c:pt>
                <c:pt idx="30">
                  <c:v>257.5</c:v>
                </c:pt>
                <c:pt idx="31">
                  <c:v>255.5</c:v>
                </c:pt>
                <c:pt idx="32">
                  <c:v>260</c:v>
                </c:pt>
                <c:pt idx="33">
                  <c:v>254.5</c:v>
                </c:pt>
                <c:pt idx="34">
                  <c:v>260.5</c:v>
                </c:pt>
                <c:pt idx="35">
                  <c:v>252.5</c:v>
                </c:pt>
                <c:pt idx="36">
                  <c:v>256.5</c:v>
                </c:pt>
                <c:pt idx="37">
                  <c:v>257.5</c:v>
                </c:pt>
                <c:pt idx="38">
                  <c:v>264</c:v>
                </c:pt>
                <c:pt idx="39">
                  <c:v>254.5</c:v>
                </c:pt>
                <c:pt idx="40">
                  <c:v>253.5</c:v>
                </c:pt>
                <c:pt idx="41">
                  <c:v>255.5</c:v>
                </c:pt>
                <c:pt idx="42">
                  <c:v>256</c:v>
                </c:pt>
                <c:pt idx="43">
                  <c:v>249.5</c:v>
                </c:pt>
                <c:pt idx="44">
                  <c:v>252</c:v>
                </c:pt>
                <c:pt idx="45">
                  <c:v>253</c:v>
                </c:pt>
                <c:pt idx="46">
                  <c:v>247.5</c:v>
                </c:pt>
                <c:pt idx="47">
                  <c:v>256.5</c:v>
                </c:pt>
                <c:pt idx="48">
                  <c:v>245</c:v>
                </c:pt>
                <c:pt idx="49">
                  <c:v>243.5</c:v>
                </c:pt>
                <c:pt idx="50">
                  <c:v>247.5</c:v>
                </c:pt>
                <c:pt idx="51">
                  <c:v>244</c:v>
                </c:pt>
                <c:pt idx="52">
                  <c:v>240</c:v>
                </c:pt>
                <c:pt idx="53">
                  <c:v>243</c:v>
                </c:pt>
                <c:pt idx="54">
                  <c:v>238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C3-4566-A840-59CA2C2AB90D}"/>
            </c:ext>
          </c:extLst>
        </c:ser>
        <c:ser>
          <c:idx val="3"/>
          <c:order val="2"/>
          <c:tx>
            <c:v>stat.AOM-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'd50'!$B$7:$B$78</c:f>
              <c:numCache>
                <c:formatCode>0.00</c:formatCode>
                <c:ptCount val="72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</c:numCache>
            </c:numRef>
          </c:xVal>
          <c:yVal>
            <c:numRef>
              <c:f>'d50'!$R$77:$R$130</c:f>
              <c:numCache>
                <c:formatCode>0.0</c:formatCode>
                <c:ptCount val="54"/>
                <c:pt idx="0">
                  <c:v>174.95</c:v>
                </c:pt>
                <c:pt idx="1">
                  <c:v>203</c:v>
                </c:pt>
                <c:pt idx="2">
                  <c:v>209</c:v>
                </c:pt>
                <c:pt idx="3">
                  <c:v>202</c:v>
                </c:pt>
                <c:pt idx="4">
                  <c:v>212.5</c:v>
                </c:pt>
                <c:pt idx="5">
                  <c:v>213</c:v>
                </c:pt>
                <c:pt idx="6">
                  <c:v>211</c:v>
                </c:pt>
                <c:pt idx="7">
                  <c:v>214</c:v>
                </c:pt>
                <c:pt idx="8">
                  <c:v>211</c:v>
                </c:pt>
                <c:pt idx="9">
                  <c:v>209.5</c:v>
                </c:pt>
                <c:pt idx="10">
                  <c:v>207.5</c:v>
                </c:pt>
                <c:pt idx="11">
                  <c:v>211.5</c:v>
                </c:pt>
                <c:pt idx="12">
                  <c:v>214</c:v>
                </c:pt>
                <c:pt idx="13">
                  <c:v>218.5</c:v>
                </c:pt>
                <c:pt idx="14">
                  <c:v>223</c:v>
                </c:pt>
                <c:pt idx="15">
                  <c:v>220</c:v>
                </c:pt>
                <c:pt idx="16">
                  <c:v>220</c:v>
                </c:pt>
                <c:pt idx="17">
                  <c:v>217</c:v>
                </c:pt>
                <c:pt idx="18">
                  <c:v>240</c:v>
                </c:pt>
                <c:pt idx="19">
                  <c:v>235.5</c:v>
                </c:pt>
                <c:pt idx="20">
                  <c:v>247.5</c:v>
                </c:pt>
                <c:pt idx="21">
                  <c:v>261.5</c:v>
                </c:pt>
                <c:pt idx="22">
                  <c:v>273.5</c:v>
                </c:pt>
                <c:pt idx="23">
                  <c:v>275</c:v>
                </c:pt>
                <c:pt idx="24">
                  <c:v>287</c:v>
                </c:pt>
                <c:pt idx="25">
                  <c:v>285.5</c:v>
                </c:pt>
                <c:pt idx="26">
                  <c:v>294.5</c:v>
                </c:pt>
                <c:pt idx="27">
                  <c:v>291.5</c:v>
                </c:pt>
                <c:pt idx="28">
                  <c:v>298</c:v>
                </c:pt>
                <c:pt idx="29">
                  <c:v>286.5</c:v>
                </c:pt>
                <c:pt idx="30">
                  <c:v>307</c:v>
                </c:pt>
                <c:pt idx="31">
                  <c:v>305.5</c:v>
                </c:pt>
                <c:pt idx="32">
                  <c:v>302.5</c:v>
                </c:pt>
                <c:pt idx="33">
                  <c:v>306.5</c:v>
                </c:pt>
                <c:pt idx="34">
                  <c:v>301</c:v>
                </c:pt>
                <c:pt idx="35">
                  <c:v>305</c:v>
                </c:pt>
                <c:pt idx="36">
                  <c:v>311</c:v>
                </c:pt>
                <c:pt idx="37">
                  <c:v>302</c:v>
                </c:pt>
                <c:pt idx="38">
                  <c:v>306.5</c:v>
                </c:pt>
                <c:pt idx="39">
                  <c:v>301</c:v>
                </c:pt>
                <c:pt idx="40">
                  <c:v>301.5</c:v>
                </c:pt>
                <c:pt idx="41">
                  <c:v>307.5</c:v>
                </c:pt>
                <c:pt idx="42">
                  <c:v>303</c:v>
                </c:pt>
                <c:pt idx="43">
                  <c:v>311</c:v>
                </c:pt>
                <c:pt idx="44">
                  <c:v>307.5</c:v>
                </c:pt>
                <c:pt idx="45">
                  <c:v>312</c:v>
                </c:pt>
                <c:pt idx="46">
                  <c:v>301</c:v>
                </c:pt>
                <c:pt idx="47">
                  <c:v>312</c:v>
                </c:pt>
                <c:pt idx="48">
                  <c:v>308.5</c:v>
                </c:pt>
                <c:pt idx="49">
                  <c:v>311</c:v>
                </c:pt>
                <c:pt idx="50">
                  <c:v>315</c:v>
                </c:pt>
                <c:pt idx="51">
                  <c:v>319.5</c:v>
                </c:pt>
                <c:pt idx="52">
                  <c:v>310.5</c:v>
                </c:pt>
                <c:pt idx="53">
                  <c:v>365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C3-4566-A840-59CA2C2AB90D}"/>
            </c:ext>
          </c:extLst>
        </c:ser>
        <c:ser>
          <c:idx val="1"/>
          <c:order val="3"/>
          <c:tx>
            <c:v>stat.AOM+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'd50'!$B$7:$B$78</c:f>
              <c:numCache>
                <c:formatCode>0.00</c:formatCode>
                <c:ptCount val="72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  <c:pt idx="64">
                  <c:v>35.425000000000004</c:v>
                </c:pt>
                <c:pt idx="65">
                  <c:v>35.970000000000006</c:v>
                </c:pt>
                <c:pt idx="66">
                  <c:v>36.515000000000001</c:v>
                </c:pt>
                <c:pt idx="67">
                  <c:v>37.06</c:v>
                </c:pt>
                <c:pt idx="68">
                  <c:v>37.605000000000004</c:v>
                </c:pt>
                <c:pt idx="69">
                  <c:v>38.150000000000006</c:v>
                </c:pt>
                <c:pt idx="70">
                  <c:v>38.695</c:v>
                </c:pt>
                <c:pt idx="71">
                  <c:v>39.24</c:v>
                </c:pt>
              </c:numCache>
            </c:numRef>
          </c:xVal>
          <c:yVal>
            <c:numRef>
              <c:f>'d50'!$G$86:$G$141</c:f>
              <c:numCache>
                <c:formatCode>0.0</c:formatCode>
                <c:ptCount val="56"/>
                <c:pt idx="0">
                  <c:v>359</c:v>
                </c:pt>
                <c:pt idx="1">
                  <c:v>339.5</c:v>
                </c:pt>
                <c:pt idx="2">
                  <c:v>320.5</c:v>
                </c:pt>
                <c:pt idx="3">
                  <c:v>290.5</c:v>
                </c:pt>
                <c:pt idx="4">
                  <c:v>274.5</c:v>
                </c:pt>
                <c:pt idx="5">
                  <c:v>272.5</c:v>
                </c:pt>
                <c:pt idx="6">
                  <c:v>260</c:v>
                </c:pt>
                <c:pt idx="7">
                  <c:v>249.5</c:v>
                </c:pt>
                <c:pt idx="8">
                  <c:v>240.5</c:v>
                </c:pt>
                <c:pt idx="9">
                  <c:v>234.5</c:v>
                </c:pt>
                <c:pt idx="10">
                  <c:v>231.5</c:v>
                </c:pt>
                <c:pt idx="11">
                  <c:v>226.5</c:v>
                </c:pt>
                <c:pt idx="12">
                  <c:v>221.5</c:v>
                </c:pt>
                <c:pt idx="13">
                  <c:v>215</c:v>
                </c:pt>
                <c:pt idx="14">
                  <c:v>216</c:v>
                </c:pt>
                <c:pt idx="15">
                  <c:v>214</c:v>
                </c:pt>
                <c:pt idx="16">
                  <c:v>211.5</c:v>
                </c:pt>
                <c:pt idx="17">
                  <c:v>211.5</c:v>
                </c:pt>
                <c:pt idx="18">
                  <c:v>211.5</c:v>
                </c:pt>
                <c:pt idx="19">
                  <c:v>198</c:v>
                </c:pt>
                <c:pt idx="20">
                  <c:v>193.5</c:v>
                </c:pt>
                <c:pt idx="21">
                  <c:v>194.5</c:v>
                </c:pt>
                <c:pt idx="22">
                  <c:v>198.5</c:v>
                </c:pt>
                <c:pt idx="23">
                  <c:v>201</c:v>
                </c:pt>
                <c:pt idx="24">
                  <c:v>206</c:v>
                </c:pt>
                <c:pt idx="25">
                  <c:v>207</c:v>
                </c:pt>
                <c:pt idx="26">
                  <c:v>207.5</c:v>
                </c:pt>
                <c:pt idx="27">
                  <c:v>210.5</c:v>
                </c:pt>
                <c:pt idx="28">
                  <c:v>211.5</c:v>
                </c:pt>
                <c:pt idx="29">
                  <c:v>211.5</c:v>
                </c:pt>
                <c:pt idx="30">
                  <c:v>213.5</c:v>
                </c:pt>
                <c:pt idx="31">
                  <c:v>214</c:v>
                </c:pt>
                <c:pt idx="32">
                  <c:v>215.5</c:v>
                </c:pt>
                <c:pt idx="33">
                  <c:v>214.5</c:v>
                </c:pt>
                <c:pt idx="34">
                  <c:v>214</c:v>
                </c:pt>
                <c:pt idx="35">
                  <c:v>213.5</c:v>
                </c:pt>
                <c:pt idx="36">
                  <c:v>212.5</c:v>
                </c:pt>
                <c:pt idx="37">
                  <c:v>213</c:v>
                </c:pt>
                <c:pt idx="38">
                  <c:v>210.5</c:v>
                </c:pt>
                <c:pt idx="39">
                  <c:v>211</c:v>
                </c:pt>
                <c:pt idx="40">
                  <c:v>208</c:v>
                </c:pt>
                <c:pt idx="41">
                  <c:v>208.5</c:v>
                </c:pt>
                <c:pt idx="42">
                  <c:v>208</c:v>
                </c:pt>
                <c:pt idx="43">
                  <c:v>208.5</c:v>
                </c:pt>
                <c:pt idx="44">
                  <c:v>206</c:v>
                </c:pt>
                <c:pt idx="45">
                  <c:v>206.5</c:v>
                </c:pt>
                <c:pt idx="46">
                  <c:v>204.5</c:v>
                </c:pt>
                <c:pt idx="47">
                  <c:v>204</c:v>
                </c:pt>
                <c:pt idx="48">
                  <c:v>201.5</c:v>
                </c:pt>
                <c:pt idx="49">
                  <c:v>202</c:v>
                </c:pt>
                <c:pt idx="50">
                  <c:v>201</c:v>
                </c:pt>
                <c:pt idx="51">
                  <c:v>202</c:v>
                </c:pt>
                <c:pt idx="52">
                  <c:v>198</c:v>
                </c:pt>
                <c:pt idx="53">
                  <c:v>198</c:v>
                </c:pt>
                <c:pt idx="54">
                  <c:v>197</c:v>
                </c:pt>
                <c:pt idx="55">
                  <c:v>205.5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C3-4566-A840-59CA2C2AB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956720"/>
        <c:axId val="865953440"/>
      </c:scatterChart>
      <c:valAx>
        <c:axId val="865956720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>
            <c:manualLayout>
              <c:xMode val="edge"/>
              <c:yMode val="edge"/>
              <c:x val="0.42807635582011938"/>
              <c:y val="0.911425447005524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53440"/>
        <c:crosses val="autoZero"/>
        <c:crossBetween val="midCat"/>
        <c:majorUnit val="10"/>
      </c:valAx>
      <c:valAx>
        <c:axId val="865953440"/>
        <c:scaling>
          <c:orientation val="minMax"/>
          <c:max val="1500"/>
          <c:min val="0"/>
        </c:scaling>
        <c:delete val="1"/>
        <c:axPos val="l"/>
        <c:numFmt formatCode="0.0" sourceLinked="1"/>
        <c:majorTickMark val="none"/>
        <c:minorTickMark val="in"/>
        <c:tickLblPos val="nextTo"/>
        <c:crossAx val="865956720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988190202887093"/>
          <c:y val="3.8353559990878174E-2"/>
          <c:w val="0.44155252590078276"/>
          <c:h val="8.9720098753680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544267129865"/>
          <c:y val="4.8932016780456854E-2"/>
          <c:w val="0.60411058167461695"/>
          <c:h val="0.83449819928559865"/>
        </c:manualLayout>
      </c:layout>
      <c:scatterChart>
        <c:scatterStyle val="lineMarker"/>
        <c:varyColors val="0"/>
        <c:ser>
          <c:idx val="1"/>
          <c:order val="0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2022'!$H$32:$H$36,'February 2022'!$H$38:$H$39)</c:f>
              <c:numCache>
                <c:formatCode>0.0</c:formatCode>
                <c:ptCount val="7"/>
                <c:pt idx="0">
                  <c:v>-48.24</c:v>
                </c:pt>
                <c:pt idx="1">
                  <c:v>-45.519999999999996</c:v>
                </c:pt>
                <c:pt idx="2">
                  <c:v>-24.66</c:v>
                </c:pt>
                <c:pt idx="3">
                  <c:v>5.7760000000000007</c:v>
                </c:pt>
                <c:pt idx="4">
                  <c:v>2.6258000000000004</c:v>
                </c:pt>
                <c:pt idx="5">
                  <c:v>11.66</c:v>
                </c:pt>
                <c:pt idx="6">
                  <c:v>12.64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3D0-4DC1-BEDB-4FF5C61B9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0" i="0" u="none" strike="noStrike" baseline="0">
                    <a:effectLst/>
                  </a:rPr>
                  <a:t>chitosan (mg/mg biomass)</a:t>
                </a:r>
                <a:endParaRPr lang="en-GB" sz="1100"/>
              </a:p>
            </c:rich>
          </c:tx>
          <c:layout>
            <c:manualLayout>
              <c:xMode val="edge"/>
              <c:yMode val="edge"/>
              <c:x val="0.31644880613087412"/>
              <c:y val="0.895797988728228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 dirty="0">
                    <a:effectLst/>
                  </a:rPr>
                  <a:t>Zeta Potential (mV)</a:t>
                </a:r>
                <a:r>
                  <a:rPr lang="en-GB" sz="1200" b="0" i="0" u="none" strike="noStrike" baseline="0" dirty="0"/>
                  <a:t> </a:t>
                </a:r>
                <a:endParaRPr lang="en-GB" sz="12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20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47683708953123"/>
          <c:y val="3.8235305186227767E-2"/>
          <c:w val="0.60012586648047006"/>
          <c:h val="0.73520470565212648"/>
        </c:manualLayout>
      </c:layout>
      <c:scatterChart>
        <c:scatterStyle val="lineMarker"/>
        <c:varyColors val="0"/>
        <c:ser>
          <c:idx val="1"/>
          <c:order val="0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2022'!$J$32:$J$36,'February 2022'!$J$38:$J$39)</c:f>
              <c:numCache>
                <c:formatCode>0.00%</c:formatCode>
                <c:ptCount val="7"/>
                <c:pt idx="0">
                  <c:v>0.4131054131054131</c:v>
                </c:pt>
                <c:pt idx="1">
                  <c:v>0.31339031339031337</c:v>
                </c:pt>
                <c:pt idx="2">
                  <c:v>0.93352326685660014</c:v>
                </c:pt>
                <c:pt idx="3">
                  <c:v>0.98955365622032299</c:v>
                </c:pt>
                <c:pt idx="4">
                  <c:v>0.97056030389363734</c:v>
                </c:pt>
                <c:pt idx="5">
                  <c:v>0.94575936883629186</c:v>
                </c:pt>
                <c:pt idx="6">
                  <c:v>0.83136094674556205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FC8-4E2C-A96E-FD6480E5CA72}"/>
            </c:ext>
          </c:extLst>
        </c:ser>
        <c:ser>
          <c:idx val="0"/>
          <c:order val="1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  <c:extLst xmlns:c15="http://schemas.microsoft.com/office/drawing/2012/chart"/>
            </c:numRef>
          </c:xVal>
          <c:yVal>
            <c:numRef>
              <c:f>('February 2022'!$J$18:$J$21,'February 2022'!$J$23:$J$26,'February 2022'!$J$28:$J$29)</c:f>
              <c:numCache>
                <c:formatCode>0.00%</c:formatCode>
                <c:ptCount val="10"/>
                <c:pt idx="0">
                  <c:v>0.32154340836012862</c:v>
                </c:pt>
                <c:pt idx="1">
                  <c:v>0.34405144694533768</c:v>
                </c:pt>
                <c:pt idx="2">
                  <c:v>0.36012861736334412</c:v>
                </c:pt>
                <c:pt idx="3">
                  <c:v>0.31189710610932481</c:v>
                </c:pt>
                <c:pt idx="4">
                  <c:v>0.91509433962264153</c:v>
                </c:pt>
                <c:pt idx="5">
                  <c:v>0.92033542976939209</c:v>
                </c:pt>
                <c:pt idx="6">
                  <c:v>0.95178197064989511</c:v>
                </c:pt>
                <c:pt idx="7">
                  <c:v>0.97169811320754718</c:v>
                </c:pt>
                <c:pt idx="8">
                  <c:v>0.98322851153039825</c:v>
                </c:pt>
                <c:pt idx="9">
                  <c:v>0.98322851153039825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FC8-4E2C-A96E-FD6480E5C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Separation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0.25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544267129865"/>
          <c:y val="4.8932016780456854E-2"/>
          <c:w val="0.60411058167461695"/>
          <c:h val="0.83449819928559865"/>
        </c:manualLayout>
      </c:layout>
      <c:scatterChart>
        <c:scatterStyle val="lineMarker"/>
        <c:varyColors val="0"/>
        <c:ser>
          <c:idx val="0"/>
          <c:order val="0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</c:numRef>
          </c:xVal>
          <c:yVal>
            <c:numRef>
              <c:f>('February 2022'!$H$18:$H$21,'February 2022'!$H$23:$H$26,'February 2022'!$H$28:$H$29)</c:f>
              <c:numCache>
                <c:formatCode>0.0</c:formatCode>
                <c:ptCount val="10"/>
                <c:pt idx="0">
                  <c:v>-48.160000000000004</c:v>
                </c:pt>
                <c:pt idx="1">
                  <c:v>-44.339999999999996</c:v>
                </c:pt>
                <c:pt idx="2">
                  <c:v>-46.019999999999996</c:v>
                </c:pt>
                <c:pt idx="3">
                  <c:v>-45.68</c:v>
                </c:pt>
                <c:pt idx="4">
                  <c:v>-42.54</c:v>
                </c:pt>
                <c:pt idx="5">
                  <c:v>-36.339999999999996</c:v>
                </c:pt>
                <c:pt idx="6">
                  <c:v>-36.74</c:v>
                </c:pt>
                <c:pt idx="7">
                  <c:v>-34.9</c:v>
                </c:pt>
                <c:pt idx="8">
                  <c:v>0.24003999999999998</c:v>
                </c:pt>
                <c:pt idx="9">
                  <c:v>5.104000000000001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7-4A1C-B024-97D8B74727FB}"/>
            </c:ext>
          </c:extLst>
        </c:ser>
        <c:ser>
          <c:idx val="1"/>
          <c:order val="1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2022'!$H$32:$H$36,'February 2022'!$H$38:$H$39)</c:f>
              <c:numCache>
                <c:formatCode>0.0</c:formatCode>
                <c:ptCount val="7"/>
                <c:pt idx="0">
                  <c:v>-48.24</c:v>
                </c:pt>
                <c:pt idx="1">
                  <c:v>-45.519999999999996</c:v>
                </c:pt>
                <c:pt idx="2">
                  <c:v>-24.66</c:v>
                </c:pt>
                <c:pt idx="3">
                  <c:v>5.7760000000000007</c:v>
                </c:pt>
                <c:pt idx="4">
                  <c:v>2.6258000000000004</c:v>
                </c:pt>
                <c:pt idx="5">
                  <c:v>11.66</c:v>
                </c:pt>
                <c:pt idx="6">
                  <c:v>12.64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5F7-4A1C-B024-97D8B7472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>
                    <a:effectLst/>
                  </a:rPr>
                  <a:t>chitosan (mg/mg biomass)</a:t>
                </a:r>
                <a:endParaRPr lang="en-GB" sz="1200"/>
              </a:p>
            </c:rich>
          </c:tx>
          <c:layout>
            <c:manualLayout>
              <c:xMode val="edge"/>
              <c:yMode val="edge"/>
              <c:x val="0.31644880613087412"/>
              <c:y val="0.895797988728228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 dirty="0">
                    <a:effectLst/>
                  </a:rPr>
                  <a:t>Zeta Potential (mV)</a:t>
                </a:r>
                <a:r>
                  <a:rPr lang="en-GB" sz="1200" b="0" i="0" u="none" strike="noStrike" baseline="0" dirty="0"/>
                  <a:t> </a:t>
                </a:r>
                <a:endParaRPr lang="en-GB" sz="12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20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544267129865"/>
          <c:y val="4.8932016780456854E-2"/>
          <c:w val="0.60411058167461695"/>
          <c:h val="0.83449819928559865"/>
        </c:manualLayout>
      </c:layout>
      <c:scatterChart>
        <c:scatterStyle val="lineMarker"/>
        <c:varyColors val="0"/>
        <c:ser>
          <c:idx val="2"/>
          <c:order val="0"/>
          <c:tx>
            <c:v>stat AOM-</c:v>
          </c:tx>
          <c:spPr>
            <a:ln>
              <a:solidFill>
                <a:schemeClr val="accent6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([3]Absorbance!$H$29:$H$32,[3]Absorbance!$H$34:$H$35)</c:f>
              <c:numCache>
                <c:formatCode>General</c:formatCode>
                <c:ptCount val="6"/>
                <c:pt idx="0">
                  <c:v>0</c:v>
                </c:pt>
                <c:pt idx="1">
                  <c:v>6.3347895154884828E-2</c:v>
                </c:pt>
                <c:pt idx="2">
                  <c:v>0.12669579030976966</c:v>
                </c:pt>
                <c:pt idx="3">
                  <c:v>0.1689277204130262</c:v>
                </c:pt>
                <c:pt idx="4">
                  <c:v>0.22406236831015588</c:v>
                </c:pt>
                <c:pt idx="5">
                  <c:v>0.26887484197218708</c:v>
                </c:pt>
              </c:numCache>
            </c:numRef>
          </c:xVal>
          <c:yVal>
            <c:numRef>
              <c:f>([3]Absorbance!$Q$29:$Q$32,[3]Absorbance!$Q$34:$Q$35)</c:f>
              <c:numCache>
                <c:formatCode>General</c:formatCode>
                <c:ptCount val="6"/>
                <c:pt idx="0">
                  <c:v>-40.6</c:v>
                </c:pt>
                <c:pt idx="1">
                  <c:v>-21.433333333333337</c:v>
                </c:pt>
                <c:pt idx="2">
                  <c:v>14</c:v>
                </c:pt>
                <c:pt idx="3">
                  <c:v>20.333333333333332</c:v>
                </c:pt>
                <c:pt idx="4">
                  <c:v>22.333333333333332</c:v>
                </c:pt>
                <c:pt idx="5">
                  <c:v>24.866666666666664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34-42CA-A462-3A301A66B521}"/>
            </c:ext>
          </c:extLst>
        </c:ser>
        <c:ser>
          <c:idx val="0"/>
          <c:order val="1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</c:numRef>
          </c:xVal>
          <c:yVal>
            <c:numRef>
              <c:f>('February 2022'!$H$18:$H$21,'February 2022'!$H$23:$H$26,'February 2022'!$H$28:$H$29)</c:f>
              <c:numCache>
                <c:formatCode>0.0</c:formatCode>
                <c:ptCount val="10"/>
                <c:pt idx="0">
                  <c:v>-48.160000000000004</c:v>
                </c:pt>
                <c:pt idx="1">
                  <c:v>-44.339999999999996</c:v>
                </c:pt>
                <c:pt idx="2">
                  <c:v>-46.019999999999996</c:v>
                </c:pt>
                <c:pt idx="3">
                  <c:v>-45.68</c:v>
                </c:pt>
                <c:pt idx="4">
                  <c:v>-42.54</c:v>
                </c:pt>
                <c:pt idx="5">
                  <c:v>-36.339999999999996</c:v>
                </c:pt>
                <c:pt idx="6">
                  <c:v>-36.74</c:v>
                </c:pt>
                <c:pt idx="7">
                  <c:v>-34.9</c:v>
                </c:pt>
                <c:pt idx="8">
                  <c:v>0.24003999999999998</c:v>
                </c:pt>
                <c:pt idx="9">
                  <c:v>5.104000000000001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34-42CA-A462-3A301A66B521}"/>
            </c:ext>
          </c:extLst>
        </c:ser>
        <c:ser>
          <c:idx val="1"/>
          <c:order val="2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2022'!$H$32:$H$36,'February 2022'!$H$38:$H$39)</c:f>
              <c:numCache>
                <c:formatCode>0.0</c:formatCode>
                <c:ptCount val="7"/>
                <c:pt idx="0">
                  <c:v>-48.24</c:v>
                </c:pt>
                <c:pt idx="1">
                  <c:v>-45.519999999999996</c:v>
                </c:pt>
                <c:pt idx="2">
                  <c:v>-24.66</c:v>
                </c:pt>
                <c:pt idx="3">
                  <c:v>5.7760000000000007</c:v>
                </c:pt>
                <c:pt idx="4">
                  <c:v>2.6258000000000004</c:v>
                </c:pt>
                <c:pt idx="5">
                  <c:v>11.66</c:v>
                </c:pt>
                <c:pt idx="6">
                  <c:v>12.64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A334-42CA-A462-3A301A66B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>
                    <a:effectLst/>
                  </a:rPr>
                  <a:t>chitosan (mg/mg biomass)</a:t>
                </a:r>
                <a:endParaRPr lang="en-GB" sz="1200"/>
              </a:p>
            </c:rich>
          </c:tx>
          <c:layout>
            <c:manualLayout>
              <c:xMode val="edge"/>
              <c:yMode val="edge"/>
              <c:x val="0.31644880613087412"/>
              <c:y val="0.895797988728228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30"/>
          <c:min val="-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 dirty="0">
                    <a:effectLst/>
                  </a:rPr>
                  <a:t>Zeta Potential (mV)</a:t>
                </a:r>
                <a:r>
                  <a:rPr lang="en-GB" sz="1200" b="0" i="0" u="none" strike="noStrike" baseline="0" dirty="0"/>
                  <a:t> </a:t>
                </a:r>
                <a:endParaRPr lang="en-GB" sz="12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20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47683708953123"/>
          <c:y val="3.8235305186227767E-2"/>
          <c:w val="0.60012586648047006"/>
          <c:h val="0.73520470565212648"/>
        </c:manualLayout>
      </c:layout>
      <c:scatterChart>
        <c:scatterStyle val="lineMarker"/>
        <c:varyColors val="0"/>
        <c:ser>
          <c:idx val="1"/>
          <c:order val="0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2022'!$J$32:$J$36,'February 2022'!$J$38:$J$39)</c:f>
              <c:numCache>
                <c:formatCode>0.00%</c:formatCode>
                <c:ptCount val="7"/>
                <c:pt idx="0">
                  <c:v>0.4131054131054131</c:v>
                </c:pt>
                <c:pt idx="1">
                  <c:v>0.31339031339031337</c:v>
                </c:pt>
                <c:pt idx="2">
                  <c:v>0.93352326685660014</c:v>
                </c:pt>
                <c:pt idx="3">
                  <c:v>0.98955365622032299</c:v>
                </c:pt>
                <c:pt idx="4">
                  <c:v>0.97056030389363734</c:v>
                </c:pt>
                <c:pt idx="5">
                  <c:v>0.94575936883629186</c:v>
                </c:pt>
                <c:pt idx="6">
                  <c:v>0.83136094674556205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07B6-477E-8C8D-95E9EA9406C6}"/>
            </c:ext>
          </c:extLst>
        </c:ser>
        <c:ser>
          <c:idx val="0"/>
          <c:order val="1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  <c:extLst xmlns:c15="http://schemas.microsoft.com/office/drawing/2012/chart"/>
            </c:numRef>
          </c:xVal>
          <c:yVal>
            <c:numRef>
              <c:f>('February 2022'!$J$18:$J$21,'February 2022'!$J$23:$J$26,'February 2022'!$J$28:$J$29)</c:f>
              <c:numCache>
                <c:formatCode>0.00%</c:formatCode>
                <c:ptCount val="10"/>
                <c:pt idx="0">
                  <c:v>0.32154340836012862</c:v>
                </c:pt>
                <c:pt idx="1">
                  <c:v>0.34405144694533768</c:v>
                </c:pt>
                <c:pt idx="2">
                  <c:v>0.36012861736334412</c:v>
                </c:pt>
                <c:pt idx="3">
                  <c:v>0.31189710610932481</c:v>
                </c:pt>
                <c:pt idx="4">
                  <c:v>0.91509433962264153</c:v>
                </c:pt>
                <c:pt idx="5">
                  <c:v>0.92033542976939209</c:v>
                </c:pt>
                <c:pt idx="6">
                  <c:v>0.95178197064989511</c:v>
                </c:pt>
                <c:pt idx="7">
                  <c:v>0.97169811320754718</c:v>
                </c:pt>
                <c:pt idx="8">
                  <c:v>0.98322851153039825</c:v>
                </c:pt>
                <c:pt idx="9">
                  <c:v>0.98322851153039825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7B6-477E-8C8D-95E9EA9406C6}"/>
            </c:ext>
          </c:extLst>
        </c:ser>
        <c:ser>
          <c:idx val="2"/>
          <c:order val="2"/>
          <c:tx>
            <c:v>stat AOM-</c:v>
          </c:tx>
          <c:spPr>
            <a:ln>
              <a:solidFill>
                <a:schemeClr val="accent6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([3]Absorbance!$H$29:$H$32,[3]Absorbance!$H$34:$H$35)</c:f>
              <c:numCache>
                <c:formatCode>General</c:formatCode>
                <c:ptCount val="6"/>
                <c:pt idx="0">
                  <c:v>0</c:v>
                </c:pt>
                <c:pt idx="1">
                  <c:v>6.3347895154884828E-2</c:v>
                </c:pt>
                <c:pt idx="2">
                  <c:v>0.12669579030976966</c:v>
                </c:pt>
                <c:pt idx="3">
                  <c:v>0.1689277204130262</c:v>
                </c:pt>
                <c:pt idx="4">
                  <c:v>0.22406236831015588</c:v>
                </c:pt>
                <c:pt idx="5">
                  <c:v>0.26887484197218708</c:v>
                </c:pt>
              </c:numCache>
            </c:numRef>
          </c:xVal>
          <c:yVal>
            <c:numRef>
              <c:f>([3]Absorbance!$M$29:$M$32,[3]Absorbance!$M$34:$M$35)</c:f>
              <c:numCache>
                <c:formatCode>General</c:formatCode>
                <c:ptCount val="6"/>
                <c:pt idx="0">
                  <c:v>0.4319906596614127</c:v>
                </c:pt>
                <c:pt idx="1">
                  <c:v>0.90776415645067132</c:v>
                </c:pt>
                <c:pt idx="2">
                  <c:v>0.98190309398715703</c:v>
                </c:pt>
                <c:pt idx="3">
                  <c:v>0.85580852305896093</c:v>
                </c:pt>
                <c:pt idx="4">
                  <c:v>0.70787207872078728</c:v>
                </c:pt>
                <c:pt idx="5">
                  <c:v>0.6346863468634687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B6-477E-8C8D-95E9EA940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Separation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0.25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544267129865"/>
          <c:y val="4.8932016780456854E-2"/>
          <c:w val="0.60411058167461695"/>
          <c:h val="0.83449819928559865"/>
        </c:manualLayout>
      </c:layout>
      <c:scatterChart>
        <c:scatterStyle val="lineMarker"/>
        <c:varyColors val="0"/>
        <c:ser>
          <c:idx val="3"/>
          <c:order val="0"/>
          <c:tx>
            <c:v>stat AOM+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([3]Absorbance!$H$10:$H$13,[3]Absorbance!$H$15:$H$17)</c:f>
              <c:numCache>
                <c:formatCode>General</c:formatCode>
                <c:ptCount val="7"/>
                <c:pt idx="0">
                  <c:v>0</c:v>
                </c:pt>
                <c:pt idx="1">
                  <c:v>5.9121571534469973E-2</c:v>
                </c:pt>
                <c:pt idx="2">
                  <c:v>0.11824314306893995</c:v>
                </c:pt>
                <c:pt idx="3">
                  <c:v>0.15765752409191994</c:v>
                </c:pt>
                <c:pt idx="4">
                  <c:v>0.19634416543574593</c:v>
                </c:pt>
                <c:pt idx="5">
                  <c:v>0.23561299852289511</c:v>
                </c:pt>
                <c:pt idx="6">
                  <c:v>0.31415066469719349</c:v>
                </c:pt>
              </c:numCache>
            </c:numRef>
          </c:xVal>
          <c:yVal>
            <c:numRef>
              <c:f>([3]Absorbance!$Q$10:$Q$13,[3]Absorbance!$Q$15:$Q$17)</c:f>
              <c:numCache>
                <c:formatCode>General</c:formatCode>
                <c:ptCount val="7"/>
                <c:pt idx="0">
                  <c:v>-46.199999999999996</c:v>
                </c:pt>
                <c:pt idx="1">
                  <c:v>-45.633333333333326</c:v>
                </c:pt>
                <c:pt idx="2">
                  <c:v>-31.100000000000005</c:v>
                </c:pt>
                <c:pt idx="3">
                  <c:v>-34.233333333333334</c:v>
                </c:pt>
                <c:pt idx="4">
                  <c:v>-23.933333333333334</c:v>
                </c:pt>
                <c:pt idx="5">
                  <c:v>-0.4815666666666667</c:v>
                </c:pt>
                <c:pt idx="6">
                  <c:v>6.16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B2-4FD4-80F5-CCA907CA7F08}"/>
            </c:ext>
          </c:extLst>
        </c:ser>
        <c:ser>
          <c:idx val="2"/>
          <c:order val="1"/>
          <c:tx>
            <c:v>stat AOM-</c:v>
          </c:tx>
          <c:spPr>
            <a:ln>
              <a:solidFill>
                <a:schemeClr val="accent6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([3]Absorbance!$H$29:$H$32,[3]Absorbance!$H$34:$H$35)</c:f>
              <c:numCache>
                <c:formatCode>General</c:formatCode>
                <c:ptCount val="6"/>
                <c:pt idx="0">
                  <c:v>0</c:v>
                </c:pt>
                <c:pt idx="1">
                  <c:v>6.3347895154884828E-2</c:v>
                </c:pt>
                <c:pt idx="2">
                  <c:v>0.12669579030976966</c:v>
                </c:pt>
                <c:pt idx="3">
                  <c:v>0.1689277204130262</c:v>
                </c:pt>
                <c:pt idx="4">
                  <c:v>0.22406236831015588</c:v>
                </c:pt>
                <c:pt idx="5">
                  <c:v>0.26887484197218708</c:v>
                </c:pt>
              </c:numCache>
            </c:numRef>
          </c:xVal>
          <c:yVal>
            <c:numRef>
              <c:f>([3]Absorbance!$Q$29:$Q$32,[3]Absorbance!$Q$34:$Q$35)</c:f>
              <c:numCache>
                <c:formatCode>General</c:formatCode>
                <c:ptCount val="6"/>
                <c:pt idx="0">
                  <c:v>-40.6</c:v>
                </c:pt>
                <c:pt idx="1">
                  <c:v>-21.433333333333337</c:v>
                </c:pt>
                <c:pt idx="2">
                  <c:v>14</c:v>
                </c:pt>
                <c:pt idx="3">
                  <c:v>20.333333333333332</c:v>
                </c:pt>
                <c:pt idx="4">
                  <c:v>22.333333333333332</c:v>
                </c:pt>
                <c:pt idx="5">
                  <c:v>24.866666666666664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B2-4FD4-80F5-CCA907CA7F08}"/>
            </c:ext>
          </c:extLst>
        </c:ser>
        <c:ser>
          <c:idx val="0"/>
          <c:order val="2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</c:numRef>
          </c:xVal>
          <c:yVal>
            <c:numRef>
              <c:f>('February 2022'!$H$18:$H$21,'February 2022'!$H$23:$H$26,'February 2022'!$H$28:$H$29)</c:f>
              <c:numCache>
                <c:formatCode>0.0</c:formatCode>
                <c:ptCount val="10"/>
                <c:pt idx="0">
                  <c:v>-48.160000000000004</c:v>
                </c:pt>
                <c:pt idx="1">
                  <c:v>-44.339999999999996</c:v>
                </c:pt>
                <c:pt idx="2">
                  <c:v>-46.019999999999996</c:v>
                </c:pt>
                <c:pt idx="3">
                  <c:v>-45.68</c:v>
                </c:pt>
                <c:pt idx="4">
                  <c:v>-42.54</c:v>
                </c:pt>
                <c:pt idx="5">
                  <c:v>-36.339999999999996</c:v>
                </c:pt>
                <c:pt idx="6">
                  <c:v>-36.74</c:v>
                </c:pt>
                <c:pt idx="7">
                  <c:v>-34.9</c:v>
                </c:pt>
                <c:pt idx="8">
                  <c:v>0.24003999999999998</c:v>
                </c:pt>
                <c:pt idx="9">
                  <c:v>5.104000000000001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B2-4FD4-80F5-CCA907CA7F08}"/>
            </c:ext>
          </c:extLst>
        </c:ser>
        <c:ser>
          <c:idx val="1"/>
          <c:order val="3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2022'!$H$32:$H$36,'February 2022'!$H$38:$H$39)</c:f>
              <c:numCache>
                <c:formatCode>0.0</c:formatCode>
                <c:ptCount val="7"/>
                <c:pt idx="0">
                  <c:v>-48.24</c:v>
                </c:pt>
                <c:pt idx="1">
                  <c:v>-45.519999999999996</c:v>
                </c:pt>
                <c:pt idx="2">
                  <c:v>-24.66</c:v>
                </c:pt>
                <c:pt idx="3">
                  <c:v>5.7760000000000007</c:v>
                </c:pt>
                <c:pt idx="4">
                  <c:v>2.6258000000000004</c:v>
                </c:pt>
                <c:pt idx="5">
                  <c:v>11.66</c:v>
                </c:pt>
                <c:pt idx="6">
                  <c:v>12.64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A7B2-4FD4-80F5-CCA907CA7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>
                    <a:effectLst/>
                  </a:rPr>
                  <a:t>chitosan (mg/mg biomass)</a:t>
                </a:r>
                <a:endParaRPr lang="en-GB" sz="1200"/>
              </a:p>
            </c:rich>
          </c:tx>
          <c:layout>
            <c:manualLayout>
              <c:xMode val="edge"/>
              <c:yMode val="edge"/>
              <c:x val="0.31644880613087412"/>
              <c:y val="0.895797988728228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30"/>
          <c:min val="-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u="none" strike="noStrike" baseline="0" dirty="0">
                    <a:effectLst/>
                  </a:rPr>
                  <a:t>Zeta Potential (mV)</a:t>
                </a:r>
                <a:r>
                  <a:rPr lang="en-GB" sz="1200" b="0" i="0" u="none" strike="noStrike" baseline="0" dirty="0"/>
                  <a:t> </a:t>
                </a:r>
                <a:endParaRPr lang="en-GB" sz="12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20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47683708953123"/>
          <c:y val="3.8235305186227767E-2"/>
          <c:w val="0.60012586648047006"/>
          <c:h val="0.73922458408537395"/>
        </c:manualLayout>
      </c:layout>
      <c:scatterChart>
        <c:scatterStyle val="lineMarker"/>
        <c:varyColors val="0"/>
        <c:ser>
          <c:idx val="1"/>
          <c:order val="0"/>
          <c:tx>
            <c:v>exp AOM-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('February 2022'!$E$32:$E$36,'February 2022'!$E$38:$E$39)</c:f>
              <c:numCache>
                <c:formatCode>0.00</c:formatCode>
                <c:ptCount val="7"/>
                <c:pt idx="0">
                  <c:v>0</c:v>
                </c:pt>
                <c:pt idx="1">
                  <c:v>4.7987364620938618E-2</c:v>
                </c:pt>
                <c:pt idx="2">
                  <c:v>7.4992947813822278E-2</c:v>
                </c:pt>
                <c:pt idx="3">
                  <c:v>0.11248942172073342</c:v>
                </c:pt>
                <c:pt idx="4">
                  <c:v>0.14998589562764456</c:v>
                </c:pt>
                <c:pt idx="5">
                  <c:v>0.19648928307464888</c:v>
                </c:pt>
                <c:pt idx="6">
                  <c:v>0.23578713968957868</c:v>
                </c:pt>
              </c:numCache>
              <c:extLst xmlns:c15="http://schemas.microsoft.com/office/drawing/2012/chart"/>
            </c:numRef>
          </c:xVal>
          <c:yVal>
            <c:numRef>
              <c:f>('February 2022'!$J$32:$J$36,'February 2022'!$J$38:$J$39)</c:f>
              <c:numCache>
                <c:formatCode>0.00%</c:formatCode>
                <c:ptCount val="7"/>
                <c:pt idx="0">
                  <c:v>0.4131054131054131</c:v>
                </c:pt>
                <c:pt idx="1">
                  <c:v>0.31339031339031337</c:v>
                </c:pt>
                <c:pt idx="2">
                  <c:v>0.93352326685660014</c:v>
                </c:pt>
                <c:pt idx="3">
                  <c:v>0.98955365622032299</c:v>
                </c:pt>
                <c:pt idx="4">
                  <c:v>0.97056030389363734</c:v>
                </c:pt>
                <c:pt idx="5">
                  <c:v>0.94575936883629186</c:v>
                </c:pt>
                <c:pt idx="6">
                  <c:v>0.83136094674556205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AA4-4121-BDEA-9BF074171F0C}"/>
            </c:ext>
          </c:extLst>
        </c:ser>
        <c:ser>
          <c:idx val="0"/>
          <c:order val="1"/>
          <c:tx>
            <c:v>exp AOM+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('February 2022'!$E$18:$E$21,'February 2022'!$E$23:$E$26,'February 2022'!$E$28:$E$29)</c:f>
              <c:numCache>
                <c:formatCode>0.00</c:formatCode>
                <c:ptCount val="10"/>
                <c:pt idx="0">
                  <c:v>0</c:v>
                </c:pt>
                <c:pt idx="1">
                  <c:v>8.7307060755336605E-2</c:v>
                </c:pt>
                <c:pt idx="2">
                  <c:v>0.1309605911330049</c:v>
                </c:pt>
                <c:pt idx="3">
                  <c:v>0.17461412151067321</c:v>
                </c:pt>
                <c:pt idx="4">
                  <c:v>0.21217079010375101</c:v>
                </c:pt>
                <c:pt idx="5">
                  <c:v>0.25460494812450118</c:v>
                </c:pt>
                <c:pt idx="6">
                  <c:v>0.29703910614525142</c:v>
                </c:pt>
                <c:pt idx="7">
                  <c:v>0.3394732641660016</c:v>
                </c:pt>
                <c:pt idx="8">
                  <c:v>0.42434158020750201</c:v>
                </c:pt>
                <c:pt idx="9">
                  <c:v>0.50920989624900237</c:v>
                </c:pt>
              </c:numCache>
              <c:extLst xmlns:c15="http://schemas.microsoft.com/office/drawing/2012/chart"/>
            </c:numRef>
          </c:xVal>
          <c:yVal>
            <c:numRef>
              <c:f>('February 2022'!$J$18:$J$21,'February 2022'!$J$23:$J$26,'February 2022'!$J$28:$J$29)</c:f>
              <c:numCache>
                <c:formatCode>0.00%</c:formatCode>
                <c:ptCount val="10"/>
                <c:pt idx="0">
                  <c:v>0.32154340836012862</c:v>
                </c:pt>
                <c:pt idx="1">
                  <c:v>0.34405144694533768</c:v>
                </c:pt>
                <c:pt idx="2">
                  <c:v>0.36012861736334412</c:v>
                </c:pt>
                <c:pt idx="3">
                  <c:v>0.31189710610932481</c:v>
                </c:pt>
                <c:pt idx="4">
                  <c:v>0.91509433962264153</c:v>
                </c:pt>
                <c:pt idx="5">
                  <c:v>0.92033542976939209</c:v>
                </c:pt>
                <c:pt idx="6">
                  <c:v>0.95178197064989511</c:v>
                </c:pt>
                <c:pt idx="7">
                  <c:v>0.97169811320754718</c:v>
                </c:pt>
                <c:pt idx="8">
                  <c:v>0.98322851153039825</c:v>
                </c:pt>
                <c:pt idx="9">
                  <c:v>0.98322851153039825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AA4-4121-BDEA-9BF074171F0C}"/>
            </c:ext>
          </c:extLst>
        </c:ser>
        <c:ser>
          <c:idx val="2"/>
          <c:order val="2"/>
          <c:tx>
            <c:v>stat AOM-</c:v>
          </c:tx>
          <c:spPr>
            <a:ln>
              <a:solidFill>
                <a:schemeClr val="accent6"/>
              </a:solidFill>
              <a:prstDash val="dash"/>
            </a:ln>
          </c:spPr>
          <c:marker>
            <c:symbol val="circle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xVal>
            <c:numRef>
              <c:f>([3]Absorbance!$H$29:$H$32,[3]Absorbance!$H$34:$H$35)</c:f>
              <c:numCache>
                <c:formatCode>General</c:formatCode>
                <c:ptCount val="6"/>
                <c:pt idx="0">
                  <c:v>0</c:v>
                </c:pt>
                <c:pt idx="1">
                  <c:v>6.3347895154884828E-2</c:v>
                </c:pt>
                <c:pt idx="2">
                  <c:v>0.12669579030976966</c:v>
                </c:pt>
                <c:pt idx="3">
                  <c:v>0.1689277204130262</c:v>
                </c:pt>
                <c:pt idx="4">
                  <c:v>0.22406236831015588</c:v>
                </c:pt>
                <c:pt idx="5">
                  <c:v>0.26887484197218708</c:v>
                </c:pt>
              </c:numCache>
            </c:numRef>
          </c:xVal>
          <c:yVal>
            <c:numRef>
              <c:f>([3]Absorbance!$M$29:$M$32,[3]Absorbance!$M$34:$M$35)</c:f>
              <c:numCache>
                <c:formatCode>General</c:formatCode>
                <c:ptCount val="6"/>
                <c:pt idx="0">
                  <c:v>0.4319906596614127</c:v>
                </c:pt>
                <c:pt idx="1">
                  <c:v>0.90776415645067132</c:v>
                </c:pt>
                <c:pt idx="2">
                  <c:v>0.98190309398715703</c:v>
                </c:pt>
                <c:pt idx="3">
                  <c:v>0.85580852305896093</c:v>
                </c:pt>
                <c:pt idx="4">
                  <c:v>0.70787207872078728</c:v>
                </c:pt>
                <c:pt idx="5">
                  <c:v>0.6346863468634687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A4-4121-BDEA-9BF074171F0C}"/>
            </c:ext>
          </c:extLst>
        </c:ser>
        <c:ser>
          <c:idx val="3"/>
          <c:order val="3"/>
          <c:tx>
            <c:v>stat AOM+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([3]Absorbance!$H$10:$H$13,[3]Absorbance!$H$15:$H$17)</c:f>
              <c:numCache>
                <c:formatCode>General</c:formatCode>
                <c:ptCount val="7"/>
                <c:pt idx="0">
                  <c:v>0</c:v>
                </c:pt>
                <c:pt idx="1">
                  <c:v>5.9121571534469973E-2</c:v>
                </c:pt>
                <c:pt idx="2">
                  <c:v>0.11824314306893995</c:v>
                </c:pt>
                <c:pt idx="3">
                  <c:v>0.15765752409191994</c:v>
                </c:pt>
                <c:pt idx="4">
                  <c:v>0.19634416543574593</c:v>
                </c:pt>
                <c:pt idx="5">
                  <c:v>0.23561299852289511</c:v>
                </c:pt>
                <c:pt idx="6">
                  <c:v>0.31415066469719349</c:v>
                </c:pt>
              </c:numCache>
            </c:numRef>
          </c:xVal>
          <c:yVal>
            <c:numRef>
              <c:f>([3]Absorbance!$M$10:$M$13,[3]Absorbance!$M$15:$M$17)</c:f>
              <c:numCache>
                <c:formatCode>General</c:formatCode>
                <c:ptCount val="7"/>
                <c:pt idx="0">
                  <c:v>0.56287753981328936</c:v>
                </c:pt>
                <c:pt idx="1">
                  <c:v>0.73256452498627134</c:v>
                </c:pt>
                <c:pt idx="2">
                  <c:v>0.94563426688632624</c:v>
                </c:pt>
                <c:pt idx="3">
                  <c:v>0.98242723778143881</c:v>
                </c:pt>
                <c:pt idx="4">
                  <c:v>0.99945265462506838</c:v>
                </c:pt>
                <c:pt idx="5">
                  <c:v>0.99890530925013687</c:v>
                </c:pt>
                <c:pt idx="6">
                  <c:v>0.99835796387520526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AA4-4121-BDEA-9BF074171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682560"/>
        <c:axId val="666683544"/>
        <c:extLst/>
      </c:scatterChart>
      <c:valAx>
        <c:axId val="666682560"/>
        <c:scaling>
          <c:orientation val="minMax"/>
          <c:max val="0.60000000000000009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3544"/>
        <c:crosses val="autoZero"/>
        <c:crossBetween val="midCat"/>
      </c:valAx>
      <c:valAx>
        <c:axId val="666683544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/>
                  <a:t>Separation efficiency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82560"/>
        <c:crosses val="autoZero"/>
        <c:crossBetween val="midCat"/>
        <c:majorUnit val="0.25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499268636234"/>
          <c:y val="9.1554989466795453E-2"/>
          <c:w val="0.77168763894435177"/>
          <c:h val="0.75152663668475694"/>
        </c:manualLayout>
      </c:layout>
      <c:scatterChart>
        <c:scatterStyle val="lineMarker"/>
        <c:varyColors val="0"/>
        <c:ser>
          <c:idx val="1"/>
          <c:order val="0"/>
          <c:tx>
            <c:v>exp.AOM-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'd50'!$B$7:$B$70</c:f>
              <c:numCache>
                <c:formatCode>0.00</c:formatCode>
                <c:ptCount val="64"/>
                <c:pt idx="0">
                  <c:v>0.54500000000000004</c:v>
                </c:pt>
                <c:pt idx="1">
                  <c:v>1.0900000000000001</c:v>
                </c:pt>
                <c:pt idx="2">
                  <c:v>1.6350000000000002</c:v>
                </c:pt>
                <c:pt idx="3">
                  <c:v>2.1800000000000002</c:v>
                </c:pt>
                <c:pt idx="4">
                  <c:v>2.7250000000000001</c:v>
                </c:pt>
                <c:pt idx="5">
                  <c:v>3.2700000000000005</c:v>
                </c:pt>
                <c:pt idx="6">
                  <c:v>3.8150000000000004</c:v>
                </c:pt>
                <c:pt idx="7">
                  <c:v>4.3600000000000003</c:v>
                </c:pt>
                <c:pt idx="8">
                  <c:v>4.9050000000000002</c:v>
                </c:pt>
                <c:pt idx="9">
                  <c:v>5.45</c:v>
                </c:pt>
                <c:pt idx="10">
                  <c:v>5.9950000000000001</c:v>
                </c:pt>
                <c:pt idx="11">
                  <c:v>6.5400000000000009</c:v>
                </c:pt>
                <c:pt idx="12">
                  <c:v>7.0850000000000009</c:v>
                </c:pt>
                <c:pt idx="13">
                  <c:v>7.6300000000000008</c:v>
                </c:pt>
                <c:pt idx="14">
                  <c:v>8.1750000000000007</c:v>
                </c:pt>
                <c:pt idx="15">
                  <c:v>8.7200000000000006</c:v>
                </c:pt>
                <c:pt idx="16">
                  <c:v>9.2650000000000006</c:v>
                </c:pt>
                <c:pt idx="17">
                  <c:v>9.81</c:v>
                </c:pt>
                <c:pt idx="18">
                  <c:v>10.355</c:v>
                </c:pt>
                <c:pt idx="19">
                  <c:v>10.9</c:v>
                </c:pt>
                <c:pt idx="20">
                  <c:v>11.445</c:v>
                </c:pt>
                <c:pt idx="21">
                  <c:v>11.99</c:v>
                </c:pt>
                <c:pt idx="22">
                  <c:v>12.535</c:v>
                </c:pt>
                <c:pt idx="23">
                  <c:v>13.080000000000002</c:v>
                </c:pt>
                <c:pt idx="24">
                  <c:v>13.625000000000002</c:v>
                </c:pt>
                <c:pt idx="25">
                  <c:v>14.170000000000002</c:v>
                </c:pt>
                <c:pt idx="26">
                  <c:v>14.715000000000002</c:v>
                </c:pt>
                <c:pt idx="27">
                  <c:v>15.260000000000002</c:v>
                </c:pt>
                <c:pt idx="28">
                  <c:v>15.805000000000001</c:v>
                </c:pt>
                <c:pt idx="29">
                  <c:v>16.350000000000001</c:v>
                </c:pt>
                <c:pt idx="30">
                  <c:v>16.895</c:v>
                </c:pt>
                <c:pt idx="31">
                  <c:v>17.440000000000001</c:v>
                </c:pt>
                <c:pt idx="32">
                  <c:v>17.985000000000003</c:v>
                </c:pt>
                <c:pt idx="33">
                  <c:v>18.53</c:v>
                </c:pt>
                <c:pt idx="34">
                  <c:v>19.075000000000003</c:v>
                </c:pt>
                <c:pt idx="35">
                  <c:v>19.62</c:v>
                </c:pt>
                <c:pt idx="36">
                  <c:v>20.165000000000003</c:v>
                </c:pt>
                <c:pt idx="37">
                  <c:v>20.71</c:v>
                </c:pt>
                <c:pt idx="38">
                  <c:v>21.255000000000003</c:v>
                </c:pt>
                <c:pt idx="39">
                  <c:v>21.8</c:v>
                </c:pt>
                <c:pt idx="40">
                  <c:v>22.345000000000002</c:v>
                </c:pt>
                <c:pt idx="41">
                  <c:v>22.89</c:v>
                </c:pt>
                <c:pt idx="42">
                  <c:v>23.435000000000002</c:v>
                </c:pt>
                <c:pt idx="43">
                  <c:v>23.98</c:v>
                </c:pt>
                <c:pt idx="44">
                  <c:v>24.525000000000002</c:v>
                </c:pt>
                <c:pt idx="45">
                  <c:v>25.07</c:v>
                </c:pt>
                <c:pt idx="46">
                  <c:v>25.615000000000002</c:v>
                </c:pt>
                <c:pt idx="47">
                  <c:v>26.160000000000004</c:v>
                </c:pt>
                <c:pt idx="48">
                  <c:v>26.705000000000002</c:v>
                </c:pt>
                <c:pt idx="49">
                  <c:v>27.250000000000004</c:v>
                </c:pt>
                <c:pt idx="50">
                  <c:v>27.795000000000002</c:v>
                </c:pt>
                <c:pt idx="51">
                  <c:v>28.340000000000003</c:v>
                </c:pt>
                <c:pt idx="52">
                  <c:v>28.885000000000002</c:v>
                </c:pt>
                <c:pt idx="53">
                  <c:v>29.430000000000003</c:v>
                </c:pt>
                <c:pt idx="54">
                  <c:v>29.975000000000001</c:v>
                </c:pt>
                <c:pt idx="55">
                  <c:v>30.520000000000003</c:v>
                </c:pt>
                <c:pt idx="56">
                  <c:v>31.065000000000001</c:v>
                </c:pt>
                <c:pt idx="57">
                  <c:v>31.610000000000003</c:v>
                </c:pt>
                <c:pt idx="58">
                  <c:v>32.155000000000001</c:v>
                </c:pt>
                <c:pt idx="59">
                  <c:v>32.700000000000003</c:v>
                </c:pt>
                <c:pt idx="60">
                  <c:v>33.245000000000005</c:v>
                </c:pt>
                <c:pt idx="61">
                  <c:v>33.79</c:v>
                </c:pt>
                <c:pt idx="62">
                  <c:v>34.335000000000001</c:v>
                </c:pt>
                <c:pt idx="63">
                  <c:v>34.880000000000003</c:v>
                </c:pt>
              </c:numCache>
            </c:numRef>
          </c:xVal>
          <c:yVal>
            <c:numRef>
              <c:f>'d50'!$AB$7:$AB$31</c:f>
              <c:numCache>
                <c:formatCode>0.0</c:formatCode>
                <c:ptCount val="25"/>
                <c:pt idx="0">
                  <c:v>3.4850000000000003</c:v>
                </c:pt>
                <c:pt idx="1">
                  <c:v>3.4850000000000003</c:v>
                </c:pt>
                <c:pt idx="2">
                  <c:v>3.4750000000000001</c:v>
                </c:pt>
                <c:pt idx="3">
                  <c:v>5.96</c:v>
                </c:pt>
                <c:pt idx="4">
                  <c:v>263</c:v>
                </c:pt>
                <c:pt idx="5">
                  <c:v>321</c:v>
                </c:pt>
                <c:pt idx="6">
                  <c:v>479.5</c:v>
                </c:pt>
                <c:pt idx="7">
                  <c:v>525</c:v>
                </c:pt>
                <c:pt idx="8">
                  <c:v>396.5</c:v>
                </c:pt>
                <c:pt idx="9">
                  <c:v>356</c:v>
                </c:pt>
                <c:pt idx="10">
                  <c:v>700</c:v>
                </c:pt>
                <c:pt idx="11">
                  <c:v>583.5</c:v>
                </c:pt>
                <c:pt idx="12">
                  <c:v>794.5</c:v>
                </c:pt>
                <c:pt idx="13">
                  <c:v>576</c:v>
                </c:pt>
                <c:pt idx="14">
                  <c:v>458.5</c:v>
                </c:pt>
                <c:pt idx="15">
                  <c:v>509.5</c:v>
                </c:pt>
                <c:pt idx="16">
                  <c:v>534.5</c:v>
                </c:pt>
                <c:pt idx="17">
                  <c:v>579.5</c:v>
                </c:pt>
                <c:pt idx="18">
                  <c:v>608</c:v>
                </c:pt>
                <c:pt idx="19">
                  <c:v>888</c:v>
                </c:pt>
                <c:pt idx="20">
                  <c:v>790.5</c:v>
                </c:pt>
                <c:pt idx="21">
                  <c:v>1029.5</c:v>
                </c:pt>
                <c:pt idx="22">
                  <c:v>882.5</c:v>
                </c:pt>
                <c:pt idx="23">
                  <c:v>1330</c:v>
                </c:pt>
                <c:pt idx="24">
                  <c:v>1170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DE-4F05-8890-F278781FA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9360712"/>
        <c:axId val="669363336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v>exp.AOM+</c:v>
                </c:tx>
                <c:spPr>
                  <a:ln w="19050" cap="rnd">
                    <a:solidFill>
                      <a:srgbClr val="6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('d50'!$B$7:$B$37,'d50'!$B$59:$B$64)</c15:sqref>
                        </c15:formulaRef>
                      </c:ext>
                    </c:extLst>
                    <c:numCache>
                      <c:formatCode>0.00</c:formatCode>
                      <c:ptCount val="37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28.885000000000002</c:v>
                      </c:pt>
                      <c:pt idx="32">
                        <c:v>29.430000000000003</c:v>
                      </c:pt>
                      <c:pt idx="33">
                        <c:v>29.975000000000001</c:v>
                      </c:pt>
                      <c:pt idx="34">
                        <c:v>30.520000000000003</c:v>
                      </c:pt>
                      <c:pt idx="35">
                        <c:v>31.065000000000001</c:v>
                      </c:pt>
                      <c:pt idx="36">
                        <c:v>31.610000000000003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('d50'!$AJ$7:$AJ$38,'d50'!$AJ$59:$AJ$64)</c15:sqref>
                        </c15:formulaRef>
                      </c:ext>
                    </c:extLst>
                    <c:numCache>
                      <c:formatCode>0.0</c:formatCode>
                      <c:ptCount val="38"/>
                      <c:pt idx="0">
                        <c:v>3.6</c:v>
                      </c:pt>
                      <c:pt idx="1">
                        <c:v>3.585</c:v>
                      </c:pt>
                      <c:pt idx="2">
                        <c:v>3.585</c:v>
                      </c:pt>
                      <c:pt idx="3">
                        <c:v>121.55</c:v>
                      </c:pt>
                      <c:pt idx="4">
                        <c:v>585.5</c:v>
                      </c:pt>
                      <c:pt idx="5">
                        <c:v>536.5</c:v>
                      </c:pt>
                      <c:pt idx="6">
                        <c:v>345.5</c:v>
                      </c:pt>
                      <c:pt idx="7">
                        <c:v>447.5</c:v>
                      </c:pt>
                      <c:pt idx="8">
                        <c:v>247.5</c:v>
                      </c:pt>
                      <c:pt idx="9">
                        <c:v>304</c:v>
                      </c:pt>
                      <c:pt idx="10">
                        <c:v>373</c:v>
                      </c:pt>
                      <c:pt idx="11">
                        <c:v>553.5</c:v>
                      </c:pt>
                      <c:pt idx="12">
                        <c:v>648</c:v>
                      </c:pt>
                      <c:pt idx="13">
                        <c:v>772</c:v>
                      </c:pt>
                      <c:pt idx="14">
                        <c:v>722</c:v>
                      </c:pt>
                      <c:pt idx="15">
                        <c:v>436.5</c:v>
                      </c:pt>
                      <c:pt idx="16">
                        <c:v>425</c:v>
                      </c:pt>
                      <c:pt idx="17">
                        <c:v>390</c:v>
                      </c:pt>
                      <c:pt idx="18">
                        <c:v>409.5</c:v>
                      </c:pt>
                      <c:pt idx="19">
                        <c:v>678</c:v>
                      </c:pt>
                      <c:pt idx="20">
                        <c:v>749</c:v>
                      </c:pt>
                      <c:pt idx="21">
                        <c:v>333</c:v>
                      </c:pt>
                      <c:pt idx="22">
                        <c:v>494.5</c:v>
                      </c:pt>
                      <c:pt idx="23">
                        <c:v>614.5</c:v>
                      </c:pt>
                      <c:pt idx="24">
                        <c:v>721.5</c:v>
                      </c:pt>
                      <c:pt idx="25">
                        <c:v>787.5</c:v>
                      </c:pt>
                      <c:pt idx="26">
                        <c:v>826</c:v>
                      </c:pt>
                      <c:pt idx="27">
                        <c:v>415</c:v>
                      </c:pt>
                      <c:pt idx="28">
                        <c:v>386</c:v>
                      </c:pt>
                      <c:pt idx="29">
                        <c:v>383</c:v>
                      </c:pt>
                      <c:pt idx="30">
                        <c:v>398</c:v>
                      </c:pt>
                      <c:pt idx="31">
                        <c:v>480</c:v>
                      </c:pt>
                      <c:pt idx="32">
                        <c:v>951</c:v>
                      </c:pt>
                      <c:pt idx="33">
                        <c:v>515</c:v>
                      </c:pt>
                      <c:pt idx="34">
                        <c:v>773</c:v>
                      </c:pt>
                      <c:pt idx="35">
                        <c:v>700.5</c:v>
                      </c:pt>
                      <c:pt idx="36">
                        <c:v>649</c:v>
                      </c:pt>
                      <c:pt idx="37">
                        <c:v>830.5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BADE-4F05-8890-F278781FA9BE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stat.AOM-</c:v>
                </c:tx>
                <c:spPr>
                  <a:ln w="19050" cap="rnd">
                    <a:solidFill>
                      <a:schemeClr val="accent6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'd50'!$B$7:$B$34</c15:sqref>
                        </c15:formulaRef>
                      </c:ext>
                    </c:extLst>
                    <c:numCache>
                      <c:formatCode>0.00</c:formatCode>
                      <c:ptCount val="28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'd50'!$R$7:$R$38</c15:sqref>
                        </c15:formulaRef>
                      </c:ext>
                    </c:extLst>
                    <c:numCache>
                      <c:formatCode>0.0</c:formatCode>
                      <c:ptCount val="32"/>
                      <c:pt idx="0">
                        <c:v>2.62</c:v>
                      </c:pt>
                      <c:pt idx="1">
                        <c:v>2.62</c:v>
                      </c:pt>
                      <c:pt idx="2">
                        <c:v>2.62</c:v>
                      </c:pt>
                      <c:pt idx="3">
                        <c:v>3.125</c:v>
                      </c:pt>
                      <c:pt idx="4">
                        <c:v>118.5</c:v>
                      </c:pt>
                      <c:pt idx="5">
                        <c:v>93.95</c:v>
                      </c:pt>
                      <c:pt idx="6">
                        <c:v>84.949999999999989</c:v>
                      </c:pt>
                      <c:pt idx="7">
                        <c:v>83.1</c:v>
                      </c:pt>
                      <c:pt idx="8">
                        <c:v>83.050000000000011</c:v>
                      </c:pt>
                      <c:pt idx="9">
                        <c:v>80.900000000000006</c:v>
                      </c:pt>
                      <c:pt idx="10">
                        <c:v>82.65</c:v>
                      </c:pt>
                      <c:pt idx="11">
                        <c:v>86.15</c:v>
                      </c:pt>
                      <c:pt idx="12">
                        <c:v>93.45</c:v>
                      </c:pt>
                      <c:pt idx="13">
                        <c:v>105.7</c:v>
                      </c:pt>
                      <c:pt idx="14">
                        <c:v>135.9</c:v>
                      </c:pt>
                      <c:pt idx="15">
                        <c:v>173</c:v>
                      </c:pt>
                      <c:pt idx="16">
                        <c:v>248</c:v>
                      </c:pt>
                      <c:pt idx="17">
                        <c:v>366</c:v>
                      </c:pt>
                      <c:pt idx="18">
                        <c:v>326.5</c:v>
                      </c:pt>
                      <c:pt idx="19">
                        <c:v>365</c:v>
                      </c:pt>
                      <c:pt idx="20">
                        <c:v>926</c:v>
                      </c:pt>
                      <c:pt idx="21">
                        <c:v>603</c:v>
                      </c:pt>
                      <c:pt idx="22">
                        <c:v>667</c:v>
                      </c:pt>
                      <c:pt idx="23">
                        <c:v>554</c:v>
                      </c:pt>
                      <c:pt idx="24">
                        <c:v>651</c:v>
                      </c:pt>
                      <c:pt idx="25">
                        <c:v>434</c:v>
                      </c:pt>
                      <c:pt idx="26">
                        <c:v>877</c:v>
                      </c:pt>
                      <c:pt idx="27">
                        <c:v>702.5</c:v>
                      </c:pt>
                      <c:pt idx="28">
                        <c:v>334.5</c:v>
                      </c:pt>
                      <c:pt idx="29">
                        <c:v>880.5</c:v>
                      </c:pt>
                      <c:pt idx="30">
                        <c:v>292</c:v>
                      </c:pt>
                      <c:pt idx="31">
                        <c:v>365.5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ADE-4F05-8890-F278781FA9BE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stat.AOM+</c:v>
                </c:tx>
                <c:spPr>
                  <a:ln w="19050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'd50'!$B$7:$B$64</c15:sqref>
                        </c15:formulaRef>
                      </c:ext>
                    </c:extLst>
                    <c:numCache>
                      <c:formatCode>0.00</c:formatCode>
                      <c:ptCount val="58"/>
                      <c:pt idx="0">
                        <c:v>0.54500000000000004</c:v>
                      </c:pt>
                      <c:pt idx="1">
                        <c:v>1.0900000000000001</c:v>
                      </c:pt>
                      <c:pt idx="2">
                        <c:v>1.6350000000000002</c:v>
                      </c:pt>
                      <c:pt idx="3">
                        <c:v>2.1800000000000002</c:v>
                      </c:pt>
                      <c:pt idx="4">
                        <c:v>2.7250000000000001</c:v>
                      </c:pt>
                      <c:pt idx="5">
                        <c:v>3.2700000000000005</c:v>
                      </c:pt>
                      <c:pt idx="6">
                        <c:v>3.8150000000000004</c:v>
                      </c:pt>
                      <c:pt idx="7">
                        <c:v>4.3600000000000003</c:v>
                      </c:pt>
                      <c:pt idx="8">
                        <c:v>4.9050000000000002</c:v>
                      </c:pt>
                      <c:pt idx="9">
                        <c:v>5.45</c:v>
                      </c:pt>
                      <c:pt idx="10">
                        <c:v>5.9950000000000001</c:v>
                      </c:pt>
                      <c:pt idx="11">
                        <c:v>6.5400000000000009</c:v>
                      </c:pt>
                      <c:pt idx="12">
                        <c:v>7.0850000000000009</c:v>
                      </c:pt>
                      <c:pt idx="13">
                        <c:v>7.6300000000000008</c:v>
                      </c:pt>
                      <c:pt idx="14">
                        <c:v>8.1750000000000007</c:v>
                      </c:pt>
                      <c:pt idx="15">
                        <c:v>8.7200000000000006</c:v>
                      </c:pt>
                      <c:pt idx="16">
                        <c:v>9.2650000000000006</c:v>
                      </c:pt>
                      <c:pt idx="17">
                        <c:v>9.81</c:v>
                      </c:pt>
                      <c:pt idx="18">
                        <c:v>10.355</c:v>
                      </c:pt>
                      <c:pt idx="19">
                        <c:v>10.9</c:v>
                      </c:pt>
                      <c:pt idx="20">
                        <c:v>11.445</c:v>
                      </c:pt>
                      <c:pt idx="21">
                        <c:v>11.99</c:v>
                      </c:pt>
                      <c:pt idx="22">
                        <c:v>12.535</c:v>
                      </c:pt>
                      <c:pt idx="23">
                        <c:v>13.080000000000002</c:v>
                      </c:pt>
                      <c:pt idx="24">
                        <c:v>13.625000000000002</c:v>
                      </c:pt>
                      <c:pt idx="25">
                        <c:v>14.170000000000002</c:v>
                      </c:pt>
                      <c:pt idx="26">
                        <c:v>14.715000000000002</c:v>
                      </c:pt>
                      <c:pt idx="27">
                        <c:v>15.260000000000002</c:v>
                      </c:pt>
                      <c:pt idx="28">
                        <c:v>15.805000000000001</c:v>
                      </c:pt>
                      <c:pt idx="29">
                        <c:v>16.350000000000001</c:v>
                      </c:pt>
                      <c:pt idx="30">
                        <c:v>16.895</c:v>
                      </c:pt>
                      <c:pt idx="31">
                        <c:v>17.440000000000001</c:v>
                      </c:pt>
                      <c:pt idx="32">
                        <c:v>17.985000000000003</c:v>
                      </c:pt>
                      <c:pt idx="33">
                        <c:v>18.53</c:v>
                      </c:pt>
                      <c:pt idx="34">
                        <c:v>19.075000000000003</c:v>
                      </c:pt>
                      <c:pt idx="35">
                        <c:v>19.62</c:v>
                      </c:pt>
                      <c:pt idx="36">
                        <c:v>20.165000000000003</c:v>
                      </c:pt>
                      <c:pt idx="37">
                        <c:v>20.71</c:v>
                      </c:pt>
                      <c:pt idx="38">
                        <c:v>21.255000000000003</c:v>
                      </c:pt>
                      <c:pt idx="39">
                        <c:v>21.8</c:v>
                      </c:pt>
                      <c:pt idx="40">
                        <c:v>22.345000000000002</c:v>
                      </c:pt>
                      <c:pt idx="41">
                        <c:v>22.89</c:v>
                      </c:pt>
                      <c:pt idx="42">
                        <c:v>23.435000000000002</c:v>
                      </c:pt>
                      <c:pt idx="43">
                        <c:v>23.98</c:v>
                      </c:pt>
                      <c:pt idx="44">
                        <c:v>24.525000000000002</c:v>
                      </c:pt>
                      <c:pt idx="45">
                        <c:v>25.07</c:v>
                      </c:pt>
                      <c:pt idx="46">
                        <c:v>25.615000000000002</c:v>
                      </c:pt>
                      <c:pt idx="47">
                        <c:v>26.160000000000004</c:v>
                      </c:pt>
                      <c:pt idx="48">
                        <c:v>26.705000000000002</c:v>
                      </c:pt>
                      <c:pt idx="49">
                        <c:v>27.250000000000004</c:v>
                      </c:pt>
                      <c:pt idx="50">
                        <c:v>27.795000000000002</c:v>
                      </c:pt>
                      <c:pt idx="51">
                        <c:v>28.340000000000003</c:v>
                      </c:pt>
                      <c:pt idx="52">
                        <c:v>28.885000000000002</c:v>
                      </c:pt>
                      <c:pt idx="53">
                        <c:v>29.430000000000003</c:v>
                      </c:pt>
                      <c:pt idx="54">
                        <c:v>29.975000000000001</c:v>
                      </c:pt>
                      <c:pt idx="55">
                        <c:v>30.520000000000003</c:v>
                      </c:pt>
                      <c:pt idx="56">
                        <c:v>31.065000000000001</c:v>
                      </c:pt>
                      <c:pt idx="57">
                        <c:v>31.610000000000003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'd50'!$G$7:$G$64</c15:sqref>
                        </c15:formulaRef>
                      </c:ext>
                    </c:extLst>
                    <c:numCache>
                      <c:formatCode>0.0</c:formatCode>
                      <c:ptCount val="58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2.5</c:v>
                      </c:pt>
                      <c:pt idx="3">
                        <c:v>109.15</c:v>
                      </c:pt>
                      <c:pt idx="4">
                        <c:v>144</c:v>
                      </c:pt>
                      <c:pt idx="5">
                        <c:v>117</c:v>
                      </c:pt>
                      <c:pt idx="6">
                        <c:v>112</c:v>
                      </c:pt>
                      <c:pt idx="7">
                        <c:v>96.5</c:v>
                      </c:pt>
                      <c:pt idx="8">
                        <c:v>97.9</c:v>
                      </c:pt>
                      <c:pt idx="9">
                        <c:v>97.65</c:v>
                      </c:pt>
                      <c:pt idx="10">
                        <c:v>98.2</c:v>
                      </c:pt>
                      <c:pt idx="11">
                        <c:v>99.3</c:v>
                      </c:pt>
                      <c:pt idx="12">
                        <c:v>98.95</c:v>
                      </c:pt>
                      <c:pt idx="13">
                        <c:v>102.95</c:v>
                      </c:pt>
                      <c:pt idx="14">
                        <c:v>101.8</c:v>
                      </c:pt>
                      <c:pt idx="15">
                        <c:v>116.5</c:v>
                      </c:pt>
                      <c:pt idx="16">
                        <c:v>117.5</c:v>
                      </c:pt>
                      <c:pt idx="17">
                        <c:v>110.15</c:v>
                      </c:pt>
                      <c:pt idx="18">
                        <c:v>112.8</c:v>
                      </c:pt>
                      <c:pt idx="19">
                        <c:v>116</c:v>
                      </c:pt>
                      <c:pt idx="20">
                        <c:v>118</c:v>
                      </c:pt>
                      <c:pt idx="21">
                        <c:v>129.5</c:v>
                      </c:pt>
                      <c:pt idx="22">
                        <c:v>148</c:v>
                      </c:pt>
                      <c:pt idx="23">
                        <c:v>196.5</c:v>
                      </c:pt>
                      <c:pt idx="24">
                        <c:v>247</c:v>
                      </c:pt>
                      <c:pt idx="25">
                        <c:v>295</c:v>
                      </c:pt>
                      <c:pt idx="26">
                        <c:v>331.5</c:v>
                      </c:pt>
                      <c:pt idx="27">
                        <c:v>356.5</c:v>
                      </c:pt>
                      <c:pt idx="28">
                        <c:v>380.5</c:v>
                      </c:pt>
                      <c:pt idx="29">
                        <c:v>394.5</c:v>
                      </c:pt>
                      <c:pt idx="30">
                        <c:v>410</c:v>
                      </c:pt>
                      <c:pt idx="31">
                        <c:v>418.5</c:v>
                      </c:pt>
                      <c:pt idx="32">
                        <c:v>427.5</c:v>
                      </c:pt>
                      <c:pt idx="33">
                        <c:v>434.5</c:v>
                      </c:pt>
                      <c:pt idx="34">
                        <c:v>425</c:v>
                      </c:pt>
                      <c:pt idx="35">
                        <c:v>437.5</c:v>
                      </c:pt>
                      <c:pt idx="36">
                        <c:v>450.5</c:v>
                      </c:pt>
                      <c:pt idx="37">
                        <c:v>437</c:v>
                      </c:pt>
                      <c:pt idx="38">
                        <c:v>433.5</c:v>
                      </c:pt>
                      <c:pt idx="39">
                        <c:v>443.5</c:v>
                      </c:pt>
                      <c:pt idx="40">
                        <c:v>437.5</c:v>
                      </c:pt>
                      <c:pt idx="41">
                        <c:v>435</c:v>
                      </c:pt>
                      <c:pt idx="42">
                        <c:v>441</c:v>
                      </c:pt>
                      <c:pt idx="43">
                        <c:v>436</c:v>
                      </c:pt>
                      <c:pt idx="44">
                        <c:v>429.5</c:v>
                      </c:pt>
                      <c:pt idx="45">
                        <c:v>434.5</c:v>
                      </c:pt>
                      <c:pt idx="46">
                        <c:v>438.5</c:v>
                      </c:pt>
                      <c:pt idx="47">
                        <c:v>441</c:v>
                      </c:pt>
                      <c:pt idx="48">
                        <c:v>427</c:v>
                      </c:pt>
                      <c:pt idx="49">
                        <c:v>443</c:v>
                      </c:pt>
                      <c:pt idx="50">
                        <c:v>429.5</c:v>
                      </c:pt>
                      <c:pt idx="51">
                        <c:v>442</c:v>
                      </c:pt>
                      <c:pt idx="52">
                        <c:v>421</c:v>
                      </c:pt>
                      <c:pt idx="53">
                        <c:v>427.5</c:v>
                      </c:pt>
                      <c:pt idx="54">
                        <c:v>428</c:v>
                      </c:pt>
                      <c:pt idx="55">
                        <c:v>417</c:v>
                      </c:pt>
                      <c:pt idx="56">
                        <c:v>413</c:v>
                      </c:pt>
                      <c:pt idx="57">
                        <c:v>416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ADE-4F05-8890-F278781FA9BE}"/>
                  </c:ext>
                </c:extLst>
              </c15:ser>
            </c15:filteredScatterSeries>
          </c:ext>
        </c:extLst>
      </c:scatterChart>
      <c:valAx>
        <c:axId val="669360712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3336"/>
        <c:crosses val="autoZero"/>
        <c:crossBetween val="midCat"/>
        <c:majorUnit val="10"/>
      </c:valAx>
      <c:valAx>
        <c:axId val="669363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Volume size Dx(50) (</a:t>
                </a:r>
                <a:r>
                  <a:rPr lang="el-GR" sz="1400"/>
                  <a:t>μ</a:t>
                </a:r>
                <a:r>
                  <a:rPr lang="en-GB" sz="1400"/>
                  <a:t>m)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1.3038563514863721E-3"/>
              <c:y val="0.23052818759178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60712"/>
        <c:crosses val="autoZero"/>
        <c:crossBetween val="midCat"/>
        <c:majorUnit val="500"/>
        <c:min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3BFB5-BBAB-4803-857C-0269A5CCD4E9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9DA93-65DB-47C9-BCE5-A92C899AE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69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48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580E9-CD9E-4FF4-992D-67278B70613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9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580E9-CD9E-4FF4-992D-67278B70613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79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580E9-CD9E-4FF4-992D-67278B70613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93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580E9-CD9E-4FF4-992D-67278B70613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04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47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12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33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06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74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1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9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6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DA93-65DB-47C9-BCE5-A92C899AE02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39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9020-7204-45B9-85E2-93D7F7FB3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4B1FF-078C-4753-A71F-E52CBC77D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FDB40-E01D-4E45-A2EC-E9D316A3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CCF2-2846-4F3F-8F8D-DE68003DF261}" type="datetime1">
              <a:rPr lang="en-GB" smtClean="0"/>
              <a:t>05/07/2022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F2368-6F8D-4F22-8CF3-7247C458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434E2-5D99-419F-80D6-7AC9940D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037C6-D408-4EFB-94A5-DC75A1DC5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28" y="6044513"/>
            <a:ext cx="2458543" cy="68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94FD4C-98F7-4F28-A259-4C6B716431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0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F70C-1E7B-4909-AE4D-E4F2E59D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D7527-B59A-49CE-A7D9-85CE433C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6B3F-A78A-42D7-9084-1A52CD25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C2560-3769-41C1-98BE-D416E9BD47C0}" type="datetime1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F4B22-31DF-4540-89BA-A94D4B28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CD9F8-95D8-4C67-B269-16E995E6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1A05B-7909-4652-A5F4-35CF8EFDB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E7877-E41C-4C1C-9398-922158E9B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58E7-C2F2-4490-A2A2-4B5E1F13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12540-A48E-49A4-9AAF-BF8C2DCA0923}" type="datetime1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9899-E3FD-4A7C-8407-C3B39F3A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B8C12-536E-43F3-BD31-01134DFE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58BFD-742F-469A-860E-920E0BB317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11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>
            <a:extLst>
              <a:ext uri="{FF2B5EF4-FFF2-40B4-BE49-F238E27FC236}">
                <a16:creationId xmlns:a16="http://schemas.microsoft.com/office/drawing/2014/main" id="{15EE1E3F-487B-499A-98BA-46B7315671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2400"/>
          </a:p>
        </p:txBody>
      </p:sp>
      <p:pic>
        <p:nvPicPr>
          <p:cNvPr id="5" name="Afbeelding 7" descr="logo-slide-titel-wit.png">
            <a:extLst>
              <a:ext uri="{FF2B5EF4-FFF2-40B4-BE49-F238E27FC236}">
                <a16:creationId xmlns:a16="http://schemas.microsoft.com/office/drawing/2014/main" id="{0F7E2FD6-CDAF-4C61-85F7-7638AC631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34" y="3048001"/>
            <a:ext cx="11523133" cy="363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 descr="logo-slide-titel-wit.png">
            <a:extLst>
              <a:ext uri="{FF2B5EF4-FFF2-40B4-BE49-F238E27FC236}">
                <a16:creationId xmlns:a16="http://schemas.microsoft.com/office/drawing/2014/main" id="{E6B1E5AB-33EA-4F35-A8A2-3C4F56370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34" y="260351"/>
            <a:ext cx="11523133" cy="42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07435" y="1115616"/>
            <a:ext cx="9313035" cy="841309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BE"/>
              <a:t>Titelstijl van model bewerken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07435" y="1979651"/>
            <a:ext cx="9313035" cy="576064"/>
          </a:xfr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162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FA64-90F5-4B75-B065-4A57C454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BB5A4-F142-413B-AA29-0C3C88AB3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F7296-C55C-495E-B912-315B6866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337B-923B-474A-9C5A-1BCC0B247B0A}" type="datetime1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8CBA-43BF-4E68-ADD9-8BC2930E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Michaela Pappa </a:t>
            </a:r>
            <a:r>
              <a:rPr lang="en-GB" dirty="0">
                <a:cs typeface="Calibri" panose="020F0502020204030204" pitchFamily="34" charset="0"/>
              </a:rPr>
              <a:t>| Hasselt University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A7EA-5DB7-4E86-85C5-91DE7A79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138DD-0E38-4906-99E6-39383404D19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EA08-38D4-4CE2-9177-C680725C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6A8FD-40DE-42AC-B55F-10C7497F9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2F515-BDA9-4166-9FC3-7DD5EE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50A1-F566-4549-903E-3AFF8780B571}" type="datetime1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5AE49-10DA-4C26-AEE1-393E0AE5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18202-072A-4A0A-B994-6FD41B6D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C93C8-B845-4A12-B3D0-4F36A16D55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97621-3BCE-43D0-B007-59DA85E1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D7D54-37F0-4FEE-9DE3-110726678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1C1B0-0989-4F20-8916-AAB570875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173A7-5DA3-47E9-8CAA-1FDA47F5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CB39-0830-4A8F-B9C0-855FC439FB92}" type="datetime1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471B7-3629-4148-8052-5550E702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EF4B8-2EC3-4B24-83DB-9C3863F5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2413-AD29-4101-8244-1EE8EC3C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50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BDFCB-D91C-4CD7-9AF2-AF77F8D95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DBC61-B6D0-4711-BB65-E360949D9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313C5-7D13-4C2C-83A9-0B8904FAE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598B0-C29A-4C74-BBBF-B4658E126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10ED31-9826-43BB-ADA4-39E404FB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2F2A7-AEA7-4FE6-BDF9-A1B82758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907AC-92E5-472D-BA4D-1452F44E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C5EA-5BBF-4418-9299-F4CAF379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20A31-BF7E-4AE3-A524-505094AD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FFD3-0073-4151-8AFC-0C58DE87502C}" type="datetime1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B0E88-1EF6-41ED-9096-E7DA43CD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1620C-C715-413C-BF17-7A0DD927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EE58D-674B-4588-88D7-25324CB0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94BE-A90B-477E-B18F-9631BD5A657E}" type="datetime1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E3ED0-8560-48EF-81AA-B28FCDA6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2C35-50F4-406C-84A3-76AD2F83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7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C649-E56F-4467-8689-2B69E98B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9C14D-97AB-41E3-BD8C-DF77D65C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926F5-2190-4160-BF65-A2672F89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11358-E4ED-4D77-9790-90368951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F7DE-CA2B-411D-B0BB-21AE856D372A}" type="datetime1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1B17D-2C3B-4352-B505-4F1153A3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3A417-67CD-48FC-A3BC-CA410240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8863-2BB6-4BCE-914C-AE65EE63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34339-8844-4B19-974C-E6F3A52BC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1D746-4DBE-489D-BD30-B46B0F08C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55D7-AC37-47CC-A1F2-A0E99C45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4AC7-2B0B-4042-B346-ADC41EADE310}" type="datetime1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17061-A084-4729-A308-460E4476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8575D-74AA-4599-B1B2-60AFF922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5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A6529-CE22-4751-99FC-500E37D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50966-C701-4B16-8F39-36E517766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0F7B6-01A4-4E90-B22B-EA1FB2E4C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308B-2A16-4507-8B1E-C5EDE7B86404}" type="datetime1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15DF4-B832-4989-A89E-50F836661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9FD54-A939-4CDE-B052-C0963596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6FB0-6B58-4784-8FB5-DF79A59A8B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1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michaela.pappa@uhasselt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microsoft.com/office/2007/relationships/hdphoto" Target="../media/hdphoto3.wdp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sanjaya.lama@uhasselt.be" TargetMode="External"/><Relationship Id="rId13" Type="http://schemas.openxmlformats.org/officeDocument/2006/relationships/image" Target="../media/image5.svg"/><Relationship Id="rId3" Type="http://schemas.openxmlformats.org/officeDocument/2006/relationships/hyperlink" Target="https://www.acchemlab.com/" TargetMode="External"/><Relationship Id="rId7" Type="http://schemas.openxmlformats.org/officeDocument/2006/relationships/hyperlink" Target="mailto:michaela.pappa@uhasselt.be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1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openxmlformats.org/officeDocument/2006/relationships/hyperlink" Target="mailto:dries.vandamme@uhasselt.b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4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46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62" name="Group 48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3" name="Freeform: Shape 49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50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51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52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3149" y="6341871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grpSp>
        <p:nvGrpSpPr>
          <p:cNvPr id="67" name="Group 54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68" name="Freeform: Shape 55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56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57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7C6615A0-C00B-1BFF-AC29-054C18D45B36}"/>
              </a:ext>
            </a:extLst>
          </p:cNvPr>
          <p:cNvSpPr txBox="1">
            <a:spLocks/>
          </p:cNvSpPr>
          <p:nvPr/>
        </p:nvSpPr>
        <p:spPr>
          <a:xfrm>
            <a:off x="1278467" y="2655948"/>
            <a:ext cx="9708401" cy="12330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Dissolved air flotation of a native Cuban </a:t>
            </a:r>
            <a:r>
              <a:rPr lang="en-GB" i="1" dirty="0"/>
              <a:t>Chlorella</a:t>
            </a:r>
            <a:r>
              <a:rPr lang="en-GB" dirty="0"/>
              <a:t> sp. using chitosan:</a:t>
            </a:r>
            <a:endParaRPr lang="en-US" dirty="0"/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E2DEDDCC-D456-9DCA-BDBB-77E00FD671EE}"/>
              </a:ext>
            </a:extLst>
          </p:cNvPr>
          <p:cNvSpPr txBox="1">
            <a:spLocks/>
          </p:cNvSpPr>
          <p:nvPr/>
        </p:nvSpPr>
        <p:spPr>
          <a:xfrm>
            <a:off x="745589" y="4745385"/>
            <a:ext cx="10241279" cy="12815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+mj-lt"/>
              </a:rPr>
              <a:t>Michaela Pappa</a:t>
            </a:r>
            <a:r>
              <a:rPr lang="en-US" baseline="30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*, S. Lama</a:t>
            </a:r>
            <a:r>
              <a:rPr lang="en-US" baseline="30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, W. Marchal</a:t>
            </a:r>
            <a:r>
              <a:rPr lang="en-US" baseline="30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, D. Vandamme</a:t>
            </a:r>
            <a:r>
              <a:rPr lang="en-US" baseline="30000" dirty="0">
                <a:latin typeface="+mj-lt"/>
              </a:rPr>
              <a:t>1</a:t>
            </a:r>
          </a:p>
          <a:p>
            <a:pPr marL="0" indent="0" algn="ctr">
              <a:buNone/>
            </a:pPr>
            <a:endParaRPr lang="en-US" sz="2000" baseline="30000" dirty="0">
              <a:latin typeface="+mj-lt"/>
            </a:endParaRPr>
          </a:p>
          <a:p>
            <a:pPr marL="0" indent="0" algn="ctr">
              <a:buNone/>
            </a:pPr>
            <a:r>
              <a:rPr lang="en-US" sz="1800" baseline="30000" dirty="0">
                <a:latin typeface="+mj-lt"/>
              </a:rPr>
              <a:t>1</a:t>
            </a:r>
            <a:r>
              <a:rPr lang="en-US" sz="1800" dirty="0">
                <a:latin typeface="+mj-lt"/>
              </a:rPr>
              <a:t> Analytical and Circular Chemistry, Hasselt University, </a:t>
            </a:r>
            <a:r>
              <a:rPr lang="en-US" sz="1800" dirty="0" err="1">
                <a:latin typeface="+mj-lt"/>
              </a:rPr>
              <a:t>Agoralaan</a:t>
            </a:r>
            <a:r>
              <a:rPr lang="en-US" sz="1800" dirty="0">
                <a:latin typeface="+mj-lt"/>
              </a:rPr>
              <a:t> Building D, 3590 Diepenbeek, Belgium, </a:t>
            </a: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*</a:t>
            </a:r>
            <a:r>
              <a:rPr lang="en-US" sz="1800" dirty="0">
                <a:latin typeface="+mj-lt"/>
                <a:hlinkClick r:id="rId2"/>
              </a:rPr>
              <a:t>michaela.pappa@uhasselt.be</a:t>
            </a:r>
            <a:r>
              <a:rPr lang="en-US" sz="1800" dirty="0">
                <a:latin typeface="+mj-lt"/>
              </a:rPr>
              <a:t>  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0932E37-55D3-DBC7-34D4-CA75BFF3FE6F}"/>
              </a:ext>
            </a:extLst>
          </p:cNvPr>
          <p:cNvCxnSpPr>
            <a:cxnSpLocks/>
          </p:cNvCxnSpPr>
          <p:nvPr/>
        </p:nvCxnSpPr>
        <p:spPr>
          <a:xfrm>
            <a:off x="1568549" y="4548623"/>
            <a:ext cx="9144000" cy="0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pic>
        <p:nvPicPr>
          <p:cNvPr id="73" name="Graphic 72">
            <a:extLst>
              <a:ext uri="{FF2B5EF4-FFF2-40B4-BE49-F238E27FC236}">
                <a16:creationId xmlns:a16="http://schemas.microsoft.com/office/drawing/2014/main" id="{1353FB75-6ECA-850C-2E67-CF937D2F22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5790" y="748523"/>
            <a:ext cx="1860331" cy="134169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58E1367-714D-3A67-A19F-43019AADA3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7" y="649398"/>
            <a:ext cx="6053780" cy="15913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87817486-4653-0C86-3058-2ED2DCDCEC57}"/>
              </a:ext>
            </a:extLst>
          </p:cNvPr>
          <p:cNvSpPr txBox="1">
            <a:spLocks/>
          </p:cNvSpPr>
          <p:nvPr/>
        </p:nvSpPr>
        <p:spPr>
          <a:xfrm>
            <a:off x="1004148" y="3939408"/>
            <a:ext cx="9708401" cy="55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influence of extracellular organic matter on coagulant dose and floc properties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55273E3-0280-72BD-4B80-4970264FE4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58" y="5989378"/>
            <a:ext cx="2458543" cy="6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7118393-C56D-9FFA-12A8-7A68D4687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0800000">
            <a:off x="0" y="4004184"/>
            <a:ext cx="4445000" cy="28538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FA458-0D3B-4705-B3BA-F020308D6D90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F1CD819-087D-4862-9F1F-E5205DB91613}"/>
                </a:ext>
              </a:extLst>
            </p:cNvPr>
            <p:cNvSpPr/>
            <p:nvPr/>
          </p:nvSpPr>
          <p:spPr>
            <a:xfrm>
              <a:off x="5325354" y="2156784"/>
              <a:ext cx="1541292" cy="3780188"/>
            </a:xfrm>
            <a:prstGeom prst="can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Day 0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AF43299-B891-4D5A-9C9A-B1FD181E59D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Cylinder 15">
            <a:extLst>
              <a:ext uri="{FF2B5EF4-FFF2-40B4-BE49-F238E27FC236}">
                <a16:creationId xmlns:a16="http://schemas.microsoft.com/office/drawing/2014/main" id="{4332CC7F-B75F-438B-B652-F184735AE4B0}"/>
              </a:ext>
            </a:extLst>
          </p:cNvPr>
          <p:cNvSpPr/>
          <p:nvPr/>
        </p:nvSpPr>
        <p:spPr>
          <a:xfrm>
            <a:off x="5333287" y="1498803"/>
            <a:ext cx="1540565" cy="4442792"/>
          </a:xfrm>
          <a:prstGeom prst="can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10</a:t>
            </a:fld>
            <a:endParaRPr lang="en-GB"/>
          </a:p>
        </p:txBody>
      </p:sp>
      <p:pic>
        <p:nvPicPr>
          <p:cNvPr id="10" name="Graphic 9" descr="Lights On outline">
            <a:extLst>
              <a:ext uri="{FF2B5EF4-FFF2-40B4-BE49-F238E27FC236}">
                <a16:creationId xmlns:a16="http://schemas.microsoft.com/office/drawing/2014/main" id="{D2CBB573-14EC-96CF-535B-9030DA30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7581" y="3031067"/>
            <a:ext cx="914400" cy="914400"/>
          </a:xfrm>
          <a:prstGeom prst="rect">
            <a:avLst/>
          </a:prstGeom>
        </p:spPr>
      </p:pic>
      <p:pic>
        <p:nvPicPr>
          <p:cNvPr id="17" name="Graphic 16" descr="Lights On outline">
            <a:extLst>
              <a:ext uri="{FF2B5EF4-FFF2-40B4-BE49-F238E27FC236}">
                <a16:creationId xmlns:a16="http://schemas.microsoft.com/office/drawing/2014/main" id="{C4041B94-1800-C68A-1EAA-A775AEE70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1853" y="3031067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849BB9-D1DA-FE72-C367-124DE2867AE1}"/>
              </a:ext>
            </a:extLst>
          </p:cNvPr>
          <p:cNvSpPr txBox="1"/>
          <p:nvPr/>
        </p:nvSpPr>
        <p:spPr>
          <a:xfrm>
            <a:off x="3099004" y="2329927"/>
            <a:ext cx="218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LED lights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3AD4-4CBB-D5D9-EE35-4FD666C520B3}"/>
              </a:ext>
            </a:extLst>
          </p:cNvPr>
          <p:cNvSpPr txBox="1"/>
          <p:nvPr/>
        </p:nvSpPr>
        <p:spPr>
          <a:xfrm>
            <a:off x="6724511" y="769478"/>
            <a:ext cx="249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 stat system at 8.00</a:t>
            </a:r>
          </a:p>
          <a:p>
            <a:r>
              <a:rPr lang="en-US" sz="2000" dirty="0"/>
              <a:t>With CO</a:t>
            </a:r>
            <a:r>
              <a:rPr lang="en-US" sz="2000" baseline="-25000" dirty="0"/>
              <a:t>2 </a:t>
            </a:r>
            <a:r>
              <a:rPr lang="en-US" sz="2000" dirty="0"/>
              <a:t>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313352-FDCA-EA81-7CC6-C23A5944BA09}"/>
              </a:ext>
            </a:extLst>
          </p:cNvPr>
          <p:cNvSpPr txBox="1"/>
          <p:nvPr/>
        </p:nvSpPr>
        <p:spPr>
          <a:xfrm>
            <a:off x="4137775" y="1085784"/>
            <a:ext cx="1425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Air bubbling</a:t>
            </a: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A518E8A8-9678-0D71-35BF-EBDDCD8E6085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562792" y="1439727"/>
            <a:ext cx="194536" cy="3733413"/>
          </a:xfrm>
          <a:prstGeom prst="curvedConnector2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335D5B0-6D1D-1C7B-33BC-1E798E0645A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6445119" y="1123420"/>
            <a:ext cx="279393" cy="4049715"/>
          </a:xfrm>
          <a:prstGeom prst="curvedConnector2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A0BE09EB-9383-B538-0E04-495E7CCC6C1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start-up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FB7E03-6EEA-8F08-F5AF-524EAF302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2"/>
            <a:ext cx="2972004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0DD94-12E1-AD5F-4231-FA64D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FA458-0D3B-4705-B3BA-F020308D6D90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F1CD819-087D-4862-9F1F-E5205DB91613}"/>
                </a:ext>
              </a:extLst>
            </p:cNvPr>
            <p:cNvSpPr/>
            <p:nvPr/>
          </p:nvSpPr>
          <p:spPr>
            <a:xfrm>
              <a:off x="5325354" y="2156784"/>
              <a:ext cx="1541292" cy="3780188"/>
            </a:xfrm>
            <a:prstGeom prst="ca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Day 6-8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AF43299-B891-4D5A-9C9A-B1FD181E59D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Cylinder 15">
            <a:extLst>
              <a:ext uri="{FF2B5EF4-FFF2-40B4-BE49-F238E27FC236}">
                <a16:creationId xmlns:a16="http://schemas.microsoft.com/office/drawing/2014/main" id="{4332CC7F-B75F-438B-B652-F184735AE4B0}"/>
              </a:ext>
            </a:extLst>
          </p:cNvPr>
          <p:cNvSpPr/>
          <p:nvPr/>
        </p:nvSpPr>
        <p:spPr>
          <a:xfrm>
            <a:off x="5333287" y="1498803"/>
            <a:ext cx="1540565" cy="4442792"/>
          </a:xfrm>
          <a:prstGeom prst="can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11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CF681C-D683-580F-B36C-65602A547E6A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growth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6B89-341A-133B-F324-C9AFA5281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5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665F37-D1B6-781A-58E1-65C3CFCEE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EA46E4B-9F52-F401-E44A-3D560D471229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growth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93BFE8-5E07-7088-FD03-9E497D9BF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FA458-0D3B-4705-B3BA-F020308D6D90}"/>
              </a:ext>
            </a:extLst>
          </p:cNvPr>
          <p:cNvGrpSpPr/>
          <p:nvPr/>
        </p:nvGrpSpPr>
        <p:grpSpPr>
          <a:xfrm>
            <a:off x="1414357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F1CD819-087D-4862-9F1F-E5205DB91613}"/>
                </a:ext>
              </a:extLst>
            </p:cNvPr>
            <p:cNvSpPr/>
            <p:nvPr/>
          </p:nvSpPr>
          <p:spPr>
            <a:xfrm>
              <a:off x="5325354" y="2156784"/>
              <a:ext cx="1541292" cy="3780188"/>
            </a:xfrm>
            <a:prstGeom prst="ca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Day 6-8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AF43299-B891-4D5A-9C9A-B1FD181E59D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Cylinder 15">
            <a:extLst>
              <a:ext uri="{FF2B5EF4-FFF2-40B4-BE49-F238E27FC236}">
                <a16:creationId xmlns:a16="http://schemas.microsoft.com/office/drawing/2014/main" id="{4332CC7F-B75F-438B-B652-F184735AE4B0}"/>
              </a:ext>
            </a:extLst>
          </p:cNvPr>
          <p:cNvSpPr/>
          <p:nvPr/>
        </p:nvSpPr>
        <p:spPr>
          <a:xfrm>
            <a:off x="1422290" y="1498803"/>
            <a:ext cx="1540565" cy="4442792"/>
          </a:xfrm>
          <a:prstGeom prst="can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12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F453A-48D1-4148-8E86-2B23BE3C74C2}"/>
              </a:ext>
            </a:extLst>
          </p:cNvPr>
          <p:cNvSpPr txBox="1"/>
          <p:nvPr/>
        </p:nvSpPr>
        <p:spPr>
          <a:xfrm>
            <a:off x="3294393" y="2329927"/>
            <a:ext cx="294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Mid exponential phase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14A63A-989E-48CC-B418-CE77C385A0B7}"/>
              </a:ext>
            </a:extLst>
          </p:cNvPr>
          <p:cNvSpPr/>
          <p:nvPr/>
        </p:nvSpPr>
        <p:spPr>
          <a:xfrm>
            <a:off x="6480927" y="2495687"/>
            <a:ext cx="407077" cy="407144"/>
          </a:xfrm>
          <a:prstGeom prst="ellipse">
            <a:avLst/>
          </a:prstGeom>
          <a:ln>
            <a:solidFill>
              <a:srgbClr val="6EA74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6B3D9B-3A6F-4EEA-A530-553F3D7AAEDD}"/>
              </a:ext>
            </a:extLst>
          </p:cNvPr>
          <p:cNvCxnSpPr>
            <a:cxnSpLocks/>
          </p:cNvCxnSpPr>
          <p:nvPr/>
        </p:nvCxnSpPr>
        <p:spPr>
          <a:xfrm>
            <a:off x="3431056" y="2699259"/>
            <a:ext cx="2657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89B416C-5198-46F3-A224-8E18365B3FD1}"/>
              </a:ext>
            </a:extLst>
          </p:cNvPr>
          <p:cNvSpPr txBox="1">
            <a:spLocks/>
          </p:cNvSpPr>
          <p:nvPr/>
        </p:nvSpPr>
        <p:spPr>
          <a:xfrm>
            <a:off x="7430371" y="2156784"/>
            <a:ext cx="4567344" cy="3316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Dry weight biomass: 0.25 g L</a:t>
            </a:r>
            <a:r>
              <a:rPr lang="en-GB" sz="2000" baseline="30000" dirty="0"/>
              <a:t>-1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Nitrate replete</a:t>
            </a: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Dissolved Organic Carbon: 6.4 – 10.8 ppm</a:t>
            </a:r>
          </a:p>
        </p:txBody>
      </p:sp>
    </p:spTree>
    <p:extLst>
      <p:ext uri="{BB962C8B-B14F-4D97-AF65-F5344CB8AC3E}">
        <p14:creationId xmlns:p14="http://schemas.microsoft.com/office/powerpoint/2010/main" val="76508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06F9D2-F2A9-DCC9-90C1-E6243FC9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F3641E5-32F5-31CE-1DFC-710E70BFB62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growth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C5ACF-7117-18E3-C87E-89EA9A840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B9DB7-047A-9BE7-7996-2706E7A6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94BE-A90B-477E-B18F-9631BD5A657E}" type="datetime1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E8A85-CDE9-C9FC-5B8F-40FCED20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32E60-8B17-06AC-7AD8-B6A1C432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1DDB15-2E6F-3E8B-86B4-B34321135169}"/>
              </a:ext>
            </a:extLst>
          </p:cNvPr>
          <p:cNvGrpSpPr/>
          <p:nvPr/>
        </p:nvGrpSpPr>
        <p:grpSpPr>
          <a:xfrm>
            <a:off x="1414357" y="1494180"/>
            <a:ext cx="1543878" cy="4442792"/>
            <a:chOff x="5325354" y="1494180"/>
            <a:chExt cx="1543878" cy="4442792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37E04202-B662-5F55-9A1C-39BBCD599671}"/>
                </a:ext>
              </a:extLst>
            </p:cNvPr>
            <p:cNvSpPr/>
            <p:nvPr/>
          </p:nvSpPr>
          <p:spPr>
            <a:xfrm>
              <a:off x="5325354" y="2156784"/>
              <a:ext cx="1541292" cy="3780188"/>
            </a:xfrm>
            <a:prstGeom prst="can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Day 20-23</a:t>
              </a:r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EA90FD71-D1ED-143C-90C1-8F8FF087D210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481E9D-6CA5-8029-46F6-48368C44280A}"/>
              </a:ext>
            </a:extLst>
          </p:cNvPr>
          <p:cNvSpPr txBox="1"/>
          <p:nvPr/>
        </p:nvSpPr>
        <p:spPr>
          <a:xfrm>
            <a:off x="3294396" y="2329927"/>
            <a:ext cx="294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Mid exponential phase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804238-D3DC-EE6B-BC46-0C63C289CFDD}"/>
              </a:ext>
            </a:extLst>
          </p:cNvPr>
          <p:cNvCxnSpPr>
            <a:cxnSpLocks/>
          </p:cNvCxnSpPr>
          <p:nvPr/>
        </p:nvCxnSpPr>
        <p:spPr>
          <a:xfrm>
            <a:off x="3431059" y="2699259"/>
            <a:ext cx="2657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67BA18D-AA55-C6DA-AD97-E022D71F5C3A}"/>
              </a:ext>
            </a:extLst>
          </p:cNvPr>
          <p:cNvSpPr/>
          <p:nvPr/>
        </p:nvSpPr>
        <p:spPr>
          <a:xfrm>
            <a:off x="6490455" y="2486162"/>
            <a:ext cx="407077" cy="407144"/>
          </a:xfrm>
          <a:prstGeom prst="ellipse">
            <a:avLst/>
          </a:prstGeom>
          <a:ln>
            <a:solidFill>
              <a:srgbClr val="6EA74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8291289-41A4-4251-B697-B463647F6084}"/>
              </a:ext>
            </a:extLst>
          </p:cNvPr>
          <p:cNvSpPr txBox="1">
            <a:spLocks/>
          </p:cNvSpPr>
          <p:nvPr/>
        </p:nvSpPr>
        <p:spPr>
          <a:xfrm>
            <a:off x="7430371" y="2156784"/>
            <a:ext cx="4567344" cy="3316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Dry weight biomass: 0.25 g L</a:t>
            </a:r>
            <a:r>
              <a:rPr lang="en-GB" sz="2000" baseline="30000" dirty="0"/>
              <a:t>-1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Nitrate replete</a:t>
            </a: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Dissolved Organic Carbon: 6.4 – 10.8 ppm</a:t>
            </a:r>
          </a:p>
        </p:txBody>
      </p:sp>
    </p:spTree>
    <p:extLst>
      <p:ext uri="{BB962C8B-B14F-4D97-AF65-F5344CB8AC3E}">
        <p14:creationId xmlns:p14="http://schemas.microsoft.com/office/powerpoint/2010/main" val="15563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FFD0486-515A-D817-8FE7-008B4A80A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C0EE2458-5283-CFE2-02E2-DD8324BB3750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growth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3143165-3CFD-A121-783A-3E48FA573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FA458-0D3B-4705-B3BA-F020308D6D90}"/>
              </a:ext>
            </a:extLst>
          </p:cNvPr>
          <p:cNvGrpSpPr/>
          <p:nvPr/>
        </p:nvGrpSpPr>
        <p:grpSpPr>
          <a:xfrm>
            <a:off x="1414357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F1CD819-087D-4862-9F1F-E5205DB91613}"/>
                </a:ext>
              </a:extLst>
            </p:cNvPr>
            <p:cNvSpPr/>
            <p:nvPr/>
          </p:nvSpPr>
          <p:spPr>
            <a:xfrm>
              <a:off x="5325354" y="2156784"/>
              <a:ext cx="1541292" cy="3780188"/>
            </a:xfrm>
            <a:prstGeom prst="can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Day 20-23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AF43299-B891-4D5A-9C9A-B1FD181E59D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Cylinder 15">
            <a:extLst>
              <a:ext uri="{FF2B5EF4-FFF2-40B4-BE49-F238E27FC236}">
                <a16:creationId xmlns:a16="http://schemas.microsoft.com/office/drawing/2014/main" id="{4332CC7F-B75F-438B-B652-F184735AE4B0}"/>
              </a:ext>
            </a:extLst>
          </p:cNvPr>
          <p:cNvSpPr/>
          <p:nvPr/>
        </p:nvSpPr>
        <p:spPr>
          <a:xfrm>
            <a:off x="1422290" y="1498803"/>
            <a:ext cx="1540565" cy="4442792"/>
          </a:xfrm>
          <a:prstGeom prst="can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14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F453A-48D1-4148-8E86-2B23BE3C74C2}"/>
              </a:ext>
            </a:extLst>
          </p:cNvPr>
          <p:cNvSpPr txBox="1"/>
          <p:nvPr/>
        </p:nvSpPr>
        <p:spPr>
          <a:xfrm>
            <a:off x="3294396" y="2329927"/>
            <a:ext cx="294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Mid exponential phase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8F63CB-F228-474C-A395-4DABBEF37E44}"/>
              </a:ext>
            </a:extLst>
          </p:cNvPr>
          <p:cNvCxnSpPr>
            <a:cxnSpLocks/>
          </p:cNvCxnSpPr>
          <p:nvPr/>
        </p:nvCxnSpPr>
        <p:spPr>
          <a:xfrm>
            <a:off x="3431059" y="2699259"/>
            <a:ext cx="2657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9B919F8-172A-411E-A28D-67938548B34D}"/>
              </a:ext>
            </a:extLst>
          </p:cNvPr>
          <p:cNvGrpSpPr/>
          <p:nvPr/>
        </p:nvGrpSpPr>
        <p:grpSpPr>
          <a:xfrm>
            <a:off x="6088534" y="3307727"/>
            <a:ext cx="1333298" cy="1648398"/>
            <a:chOff x="11215447" y="-73648"/>
            <a:chExt cx="1333298" cy="16483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6A4836-06D2-4042-8EC2-91E274282A5E}"/>
                </a:ext>
              </a:extLst>
            </p:cNvPr>
            <p:cNvSpPr/>
            <p:nvPr/>
          </p:nvSpPr>
          <p:spPr>
            <a:xfrm>
              <a:off x="11622927" y="504950"/>
              <a:ext cx="395958" cy="405708"/>
            </a:xfrm>
            <a:prstGeom prst="ellipse">
              <a:avLst/>
            </a:prstGeom>
            <a:ln>
              <a:solidFill>
                <a:srgbClr val="6EA74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06BF3C-BC2F-475A-B335-85E0B57EEC37}"/>
                </a:ext>
              </a:extLst>
            </p:cNvPr>
            <p:cNvSpPr/>
            <p:nvPr/>
          </p:nvSpPr>
          <p:spPr>
            <a:xfrm rot="2208779">
              <a:off x="11757376" y="599682"/>
              <a:ext cx="226632" cy="131286"/>
            </a:xfrm>
            <a:prstGeom prst="ellipse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  <a:effectLst>
              <a:softEdge rad="63500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052B0-30D2-4DE4-8001-5EEB8F586B8A}"/>
                </a:ext>
              </a:extLst>
            </p:cNvPr>
            <p:cNvSpPr/>
            <p:nvPr/>
          </p:nvSpPr>
          <p:spPr>
            <a:xfrm rot="5400000">
              <a:off x="11902309" y="694255"/>
              <a:ext cx="132059" cy="68274"/>
            </a:xfrm>
            <a:prstGeom prst="ellipse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  <a:effectLst>
              <a:softEdge rad="63500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0FC7613-40F7-45D9-B130-22BF47A58434}"/>
                </a:ext>
              </a:extLst>
            </p:cNvPr>
            <p:cNvSpPr/>
            <p:nvPr/>
          </p:nvSpPr>
          <p:spPr>
            <a:xfrm>
              <a:off x="11996714" y="-73648"/>
              <a:ext cx="94451" cy="94449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4C66BBF-9329-4C56-937F-549B8D9BE97B}"/>
                </a:ext>
              </a:extLst>
            </p:cNvPr>
            <p:cNvSpPr/>
            <p:nvPr/>
          </p:nvSpPr>
          <p:spPr>
            <a:xfrm>
              <a:off x="11990324" y="1506294"/>
              <a:ext cx="68390" cy="68456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113361"/>
                <a:satOff val="-4955"/>
                <a:lumOff val="13526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ECF454-0663-424A-AC04-A2BCBF8E41A0}"/>
                </a:ext>
              </a:extLst>
            </p:cNvPr>
            <p:cNvSpPr/>
            <p:nvPr/>
          </p:nvSpPr>
          <p:spPr>
            <a:xfrm>
              <a:off x="12313027" y="1114200"/>
              <a:ext cx="94451" cy="94449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170042"/>
                <a:satOff val="-7433"/>
                <a:lumOff val="2029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D690E28-DFB7-43D3-9DBC-C9C39BB7A092}"/>
                </a:ext>
              </a:extLst>
            </p:cNvPr>
            <p:cNvSpPr/>
            <p:nvPr/>
          </p:nvSpPr>
          <p:spPr>
            <a:xfrm>
              <a:off x="11215447" y="431895"/>
              <a:ext cx="68390" cy="68456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226722"/>
                <a:satOff val="-9911"/>
                <a:lumOff val="27053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6C425EE-236F-4E8D-9D33-9B344F25685A}"/>
                </a:ext>
              </a:extLst>
            </p:cNvPr>
            <p:cNvSpPr/>
            <p:nvPr/>
          </p:nvSpPr>
          <p:spPr>
            <a:xfrm>
              <a:off x="11631156" y="451256"/>
              <a:ext cx="94451" cy="94449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340083"/>
                <a:satOff val="-14866"/>
                <a:lumOff val="40579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94F19-6FC7-4A36-8D9D-38194324BDBA}"/>
                </a:ext>
              </a:extLst>
            </p:cNvPr>
            <p:cNvSpPr/>
            <p:nvPr/>
          </p:nvSpPr>
          <p:spPr>
            <a:xfrm>
              <a:off x="11525068" y="1072484"/>
              <a:ext cx="94451" cy="94449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170042"/>
                <a:satOff val="-7433"/>
                <a:lumOff val="2029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E29E66-DC56-4AD2-864F-51BD539C089C}"/>
                </a:ext>
              </a:extLst>
            </p:cNvPr>
            <p:cNvSpPr/>
            <p:nvPr/>
          </p:nvSpPr>
          <p:spPr>
            <a:xfrm>
              <a:off x="12480355" y="536533"/>
              <a:ext cx="68390" cy="68456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63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rgbClr r="0" g="0" b="0"/>
            </a:lnRef>
            <a:fillRef idx="1">
              <a:schemeClr val="accent6">
                <a:shade val="50000"/>
                <a:hueOff val="56681"/>
                <a:satOff val="-2478"/>
                <a:lumOff val="6763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93B4D5F-1EE4-4E5A-881F-D78AC7770B91}"/>
              </a:ext>
            </a:extLst>
          </p:cNvPr>
          <p:cNvSpPr/>
          <p:nvPr/>
        </p:nvSpPr>
        <p:spPr>
          <a:xfrm>
            <a:off x="6490455" y="2486162"/>
            <a:ext cx="407077" cy="407144"/>
          </a:xfrm>
          <a:prstGeom prst="ellipse">
            <a:avLst/>
          </a:prstGeom>
          <a:ln>
            <a:solidFill>
              <a:srgbClr val="6EA74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2F44E8-F4C4-411C-881D-1A775853EA1E}"/>
              </a:ext>
            </a:extLst>
          </p:cNvPr>
          <p:cNvSpPr txBox="1"/>
          <p:nvPr/>
        </p:nvSpPr>
        <p:spPr>
          <a:xfrm>
            <a:off x="3299049" y="3786325"/>
            <a:ext cx="294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Mid stationary phase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BA1075-BEB1-4E6F-9543-4B26546552DD}"/>
              </a:ext>
            </a:extLst>
          </p:cNvPr>
          <p:cNvCxnSpPr>
            <a:cxnSpLocks/>
          </p:cNvCxnSpPr>
          <p:nvPr/>
        </p:nvCxnSpPr>
        <p:spPr>
          <a:xfrm>
            <a:off x="3435712" y="4155657"/>
            <a:ext cx="2657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320726-CE02-7665-935C-1C7979557901}"/>
              </a:ext>
            </a:extLst>
          </p:cNvPr>
          <p:cNvCxnSpPr>
            <a:cxnSpLocks/>
          </p:cNvCxnSpPr>
          <p:nvPr/>
        </p:nvCxnSpPr>
        <p:spPr>
          <a:xfrm>
            <a:off x="11819466" y="3402176"/>
            <a:ext cx="74506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BDAB1A13-5549-4643-826A-67E8F0D72336}"/>
              </a:ext>
            </a:extLst>
          </p:cNvPr>
          <p:cNvSpPr txBox="1">
            <a:spLocks/>
          </p:cNvSpPr>
          <p:nvPr/>
        </p:nvSpPr>
        <p:spPr>
          <a:xfrm>
            <a:off x="7430371" y="2156784"/>
            <a:ext cx="4663658" cy="3316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Dry weight biomass: 0.25 g L</a:t>
            </a:r>
            <a:r>
              <a:rPr lang="en-GB" sz="2000" baseline="30000" dirty="0"/>
              <a:t>-1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Nitrate replete</a:t>
            </a: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GB" sz="2000" dirty="0"/>
              <a:t>Dissolved Organic Carbon: 6.4 – 10.8 ppm</a:t>
            </a: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Dry weight biomass :  0.50 g L</a:t>
            </a:r>
            <a:r>
              <a:rPr lang="en-GB" sz="2000" baseline="30000" dirty="0"/>
              <a:t>-1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Nitrate deplete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2000" dirty="0"/>
              <a:t>Dissolved Organic Carbon: 25.9 – 32.7 ppm</a:t>
            </a:r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947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577FFD6-B3CD-5FF8-8EAA-CD6F77BB7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5400000" flipV="1">
            <a:off x="-833180" y="3248458"/>
            <a:ext cx="4445000" cy="27432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F6DE5-08E3-49EB-A106-7CB2BBCB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94BE-A90B-477E-B18F-9631BD5A657E}" type="datetime1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FA5A3-9738-4B4C-A88E-EE7FDC26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29C66-A8EC-42C8-8831-C557841A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AA607-E449-4A5E-9043-30B4BBFF9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7" b="96354" l="10000" r="94643">
                        <a14:foregroundMark x1="10357" y1="10417" x2="16607" y2="10807"/>
                        <a14:foregroundMark x1="49821" y1="6250" x2="49821" y2="6250"/>
                        <a14:foregroundMark x1="51250" y1="4427" x2="51250" y2="4427"/>
                        <a14:foregroundMark x1="94821" y1="11328" x2="94821" y2="11328"/>
                        <a14:foregroundMark x1="75536" y1="64193" x2="75536" y2="64193"/>
                        <a14:foregroundMark x1="63393" y1="54818" x2="72857" y2="62240"/>
                        <a14:foregroundMark x1="76250" y1="63672" x2="66071" y2="54818"/>
                        <a14:foregroundMark x1="61250" y1="54688" x2="50179" y2="57031"/>
                        <a14:foregroundMark x1="41071" y1="53385" x2="40357" y2="59766"/>
                        <a14:foregroundMark x1="38750" y1="53906" x2="38571" y2="52214"/>
                        <a14:foregroundMark x1="33214" y1="63672" x2="33571" y2="61979"/>
                        <a14:foregroundMark x1="30000" y1="46094" x2="30000" y2="46094"/>
                        <a14:foregroundMark x1="31607" y1="53646" x2="31607" y2="53646"/>
                        <a14:foregroundMark x1="33571" y1="61328" x2="33571" y2="58854"/>
                        <a14:foregroundMark x1="33571" y1="63411" x2="37500" y2="62891"/>
                        <a14:foregroundMark x1="70536" y1="60547" x2="73393" y2="49219"/>
                        <a14:foregroundMark x1="72321" y1="64453" x2="77321" y2="64844"/>
                        <a14:foregroundMark x1="37321" y1="57422" x2="37679" y2="52344"/>
                        <a14:foregroundMark x1="37321" y1="51953" x2="37679" y2="54427"/>
                        <a14:foregroundMark x1="43036" y1="68880" x2="47321" y2="67969"/>
                        <a14:foregroundMark x1="62500" y1="68880" x2="41964" y2="69010"/>
                        <a14:foregroundMark x1="39643" y1="73698" x2="45000" y2="80078"/>
                        <a14:foregroundMark x1="41071" y1="77083" x2="41071" y2="77083"/>
                        <a14:foregroundMark x1="61964" y1="71354" x2="61964" y2="71354"/>
                        <a14:foregroundMark x1="38214" y1="91927" x2="65179" y2="93620"/>
                        <a14:foregroundMark x1="62679" y1="76432" x2="62679" y2="76432"/>
                        <a14:foregroundMark x1="50000" y1="91146" x2="50000" y2="91146"/>
                        <a14:foregroundMark x1="32321" y1="96224" x2="35179" y2="92969"/>
                        <a14:foregroundMark x1="42143" y1="95443" x2="72143" y2="96224"/>
                        <a14:foregroundMark x1="72143" y1="96224" x2="72679" y2="9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397558"/>
            <a:ext cx="1590964" cy="2181893"/>
          </a:xfrm>
          <a:prstGeom prst="rect">
            <a:avLst/>
          </a:prstGeom>
        </p:spPr>
      </p:pic>
      <p:pic>
        <p:nvPicPr>
          <p:cNvPr id="10" name="Graphic 9" descr="Water">
            <a:extLst>
              <a:ext uri="{FF2B5EF4-FFF2-40B4-BE49-F238E27FC236}">
                <a16:creationId xmlns:a16="http://schemas.microsoft.com/office/drawing/2014/main" id="{7FFC50B1-6844-4522-A358-4582563EB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601" y="1511398"/>
            <a:ext cx="673434" cy="67343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3FF116-69C5-4CFC-81F2-10DA0F1FB958}"/>
              </a:ext>
            </a:extLst>
          </p:cNvPr>
          <p:cNvCxnSpPr>
            <a:cxnSpLocks/>
          </p:cNvCxnSpPr>
          <p:nvPr/>
        </p:nvCxnSpPr>
        <p:spPr>
          <a:xfrm>
            <a:off x="1414318" y="3821466"/>
            <a:ext cx="0" cy="1347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EECB02-FEDC-493C-99F7-418148621BE4}"/>
              </a:ext>
            </a:extLst>
          </p:cNvPr>
          <p:cNvCxnSpPr>
            <a:cxnSpLocks/>
          </p:cNvCxnSpPr>
          <p:nvPr/>
        </p:nvCxnSpPr>
        <p:spPr>
          <a:xfrm>
            <a:off x="2370216" y="3712609"/>
            <a:ext cx="5534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loud 20">
            <a:extLst>
              <a:ext uri="{FF2B5EF4-FFF2-40B4-BE49-F238E27FC236}">
                <a16:creationId xmlns:a16="http://schemas.microsoft.com/office/drawing/2014/main" id="{5E6B012B-1B67-4DB6-A4E1-7AB883F17FBB}"/>
              </a:ext>
            </a:extLst>
          </p:cNvPr>
          <p:cNvSpPr/>
          <p:nvPr/>
        </p:nvSpPr>
        <p:spPr>
          <a:xfrm>
            <a:off x="3183210" y="3356760"/>
            <a:ext cx="927832" cy="739937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pic>
        <p:nvPicPr>
          <p:cNvPr id="24" name="Graphic 23" descr="Beaker">
            <a:extLst>
              <a:ext uri="{FF2B5EF4-FFF2-40B4-BE49-F238E27FC236}">
                <a16:creationId xmlns:a16="http://schemas.microsoft.com/office/drawing/2014/main" id="{27A9D4DE-3153-4D13-BF99-F74609698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0263"/>
          <a:stretch/>
        </p:blipFill>
        <p:spPr>
          <a:xfrm>
            <a:off x="850971" y="5253228"/>
            <a:ext cx="1519245" cy="1059474"/>
          </a:xfrm>
          <a:prstGeom prst="rect">
            <a:avLst/>
          </a:prstGeom>
        </p:spPr>
      </p:pic>
      <p:pic>
        <p:nvPicPr>
          <p:cNvPr id="26" name="Graphic 25" descr="Beaker">
            <a:extLst>
              <a:ext uri="{FF2B5EF4-FFF2-40B4-BE49-F238E27FC236}">
                <a16:creationId xmlns:a16="http://schemas.microsoft.com/office/drawing/2014/main" id="{1AF127C5-779E-4589-BF43-0DF6D67474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0263"/>
          <a:stretch/>
        </p:blipFill>
        <p:spPr>
          <a:xfrm>
            <a:off x="4490486" y="1126392"/>
            <a:ext cx="1583659" cy="1104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E2300-BD38-5882-366C-E3A33A1320ED}"/>
              </a:ext>
            </a:extLst>
          </p:cNvPr>
          <p:cNvSpPr txBox="1"/>
          <p:nvPr/>
        </p:nvSpPr>
        <p:spPr>
          <a:xfrm>
            <a:off x="3708779" y="1834688"/>
            <a:ext cx="994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BG-11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7035A-E3B5-F9FC-30D8-F6B354B866AF}"/>
              </a:ext>
            </a:extLst>
          </p:cNvPr>
          <p:cNvSpPr txBox="1"/>
          <p:nvPr/>
        </p:nvSpPr>
        <p:spPr>
          <a:xfrm>
            <a:off x="2099431" y="5666371"/>
            <a:ext cx="2308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BG-11 rich in AOM</a:t>
            </a:r>
          </a:p>
          <a:p>
            <a:r>
              <a:rPr lang="en-US" sz="2200" dirty="0"/>
              <a:t>(exp / stat)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19CB79-25CD-8E79-6343-3AE033378B07}"/>
              </a:ext>
            </a:extLst>
          </p:cNvPr>
          <p:cNvSpPr txBox="1"/>
          <p:nvPr/>
        </p:nvSpPr>
        <p:spPr>
          <a:xfrm>
            <a:off x="3082231" y="4123626"/>
            <a:ext cx="2181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Microalgal sludge</a:t>
            </a:r>
          </a:p>
          <a:p>
            <a:r>
              <a:rPr lang="en-US" sz="2200" dirty="0"/>
              <a:t>(exp / stat)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0E3F79-5928-8350-B9B1-F57055314CDF}"/>
              </a:ext>
            </a:extLst>
          </p:cNvPr>
          <p:cNvCxnSpPr>
            <a:cxnSpLocks/>
          </p:cNvCxnSpPr>
          <p:nvPr/>
        </p:nvCxnSpPr>
        <p:spPr>
          <a:xfrm>
            <a:off x="4421392" y="6064344"/>
            <a:ext cx="18385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ED7395-FF7D-43A3-A0E7-4F3BD0AB4B93}"/>
              </a:ext>
            </a:extLst>
          </p:cNvPr>
          <p:cNvCxnSpPr>
            <a:cxnSpLocks/>
          </p:cNvCxnSpPr>
          <p:nvPr/>
        </p:nvCxnSpPr>
        <p:spPr>
          <a:xfrm>
            <a:off x="5868497" y="1646159"/>
            <a:ext cx="3828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82855514-8949-A8E0-EE88-5E2FAE25EB76}"/>
              </a:ext>
            </a:extLst>
          </p:cNvPr>
          <p:cNvCxnSpPr>
            <a:cxnSpLocks/>
          </p:cNvCxnSpPr>
          <p:nvPr/>
        </p:nvCxnSpPr>
        <p:spPr>
          <a:xfrm>
            <a:off x="4288971" y="3701150"/>
            <a:ext cx="1962356" cy="19341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1D5A0E4-A3D9-509F-6A1D-5BA3E978DD5A}"/>
              </a:ext>
            </a:extLst>
          </p:cNvPr>
          <p:cNvCxnSpPr>
            <a:cxnSpLocks/>
          </p:cNvCxnSpPr>
          <p:nvPr/>
        </p:nvCxnSpPr>
        <p:spPr>
          <a:xfrm flipV="1">
            <a:off x="4288971" y="2106238"/>
            <a:ext cx="1962356" cy="159491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Graphic 31" descr="Beaker">
            <a:extLst>
              <a:ext uri="{FF2B5EF4-FFF2-40B4-BE49-F238E27FC236}">
                <a16:creationId xmlns:a16="http://schemas.microsoft.com/office/drawing/2014/main" id="{121B37FD-06EC-C76A-A7AF-87A169AFD8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0263"/>
          <a:stretch/>
        </p:blipFill>
        <p:spPr>
          <a:xfrm>
            <a:off x="6246715" y="1184072"/>
            <a:ext cx="1583659" cy="1104395"/>
          </a:xfrm>
          <a:prstGeom prst="rect">
            <a:avLst/>
          </a:prstGeom>
        </p:spPr>
      </p:pic>
      <p:pic>
        <p:nvPicPr>
          <p:cNvPr id="33" name="Graphic 32" descr="Beaker">
            <a:extLst>
              <a:ext uri="{FF2B5EF4-FFF2-40B4-BE49-F238E27FC236}">
                <a16:creationId xmlns:a16="http://schemas.microsoft.com/office/drawing/2014/main" id="{2157D5D4-0FBE-540C-F1E7-27811FECC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0263"/>
          <a:stretch/>
        </p:blipFill>
        <p:spPr>
          <a:xfrm>
            <a:off x="6246714" y="5230767"/>
            <a:ext cx="1583659" cy="11043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A9C3F1-0EBE-0F4C-5357-03AF8194143E}"/>
              </a:ext>
            </a:extLst>
          </p:cNvPr>
          <p:cNvSpPr txBox="1"/>
          <p:nvPr/>
        </p:nvSpPr>
        <p:spPr>
          <a:xfrm>
            <a:off x="7830373" y="1313174"/>
            <a:ext cx="3173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Cells resuspended in AOM free medium (AOM-)</a:t>
            </a:r>
          </a:p>
          <a:p>
            <a:r>
              <a:rPr lang="en-US" sz="2200" dirty="0"/>
              <a:t>(exp / stat)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BAC9AD-0F35-94EE-9597-D292A1813712}"/>
              </a:ext>
            </a:extLst>
          </p:cNvPr>
          <p:cNvSpPr txBox="1"/>
          <p:nvPr/>
        </p:nvSpPr>
        <p:spPr>
          <a:xfrm>
            <a:off x="7701773" y="5397866"/>
            <a:ext cx="3302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Cells resuspended in AOM rich medium (AOM+)</a:t>
            </a:r>
          </a:p>
          <a:p>
            <a:r>
              <a:rPr lang="en-US" sz="2200" dirty="0"/>
              <a:t>(exp / stat)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74D10A-2CA1-5EC9-204F-28185BD2424B}"/>
              </a:ext>
            </a:extLst>
          </p:cNvPr>
          <p:cNvCxnSpPr>
            <a:cxnSpLocks/>
          </p:cNvCxnSpPr>
          <p:nvPr/>
        </p:nvCxnSpPr>
        <p:spPr>
          <a:xfrm>
            <a:off x="8490857" y="3712609"/>
            <a:ext cx="127750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7D52F3-73AE-D767-7216-7F55F2CE16F6}"/>
              </a:ext>
            </a:extLst>
          </p:cNvPr>
          <p:cNvSpPr txBox="1"/>
          <p:nvPr/>
        </p:nvSpPr>
        <p:spPr>
          <a:xfrm>
            <a:off x="8407316" y="3263187"/>
            <a:ext cx="1937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pH 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A7BD52-C04A-B2CE-5647-B4875B2B7981}"/>
              </a:ext>
            </a:extLst>
          </p:cNvPr>
          <p:cNvSpPr txBox="1"/>
          <p:nvPr/>
        </p:nvSpPr>
        <p:spPr>
          <a:xfrm>
            <a:off x="9982200" y="3377984"/>
            <a:ext cx="1841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Coagulation- DAF jar tests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0E009F-E170-55B7-468C-E34C93C445D5}"/>
              </a:ext>
            </a:extLst>
          </p:cNvPr>
          <p:cNvSpPr txBox="1"/>
          <p:nvPr/>
        </p:nvSpPr>
        <p:spPr>
          <a:xfrm>
            <a:off x="618836" y="856940"/>
            <a:ext cx="2247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Microalgal culture</a:t>
            </a:r>
          </a:p>
          <a:p>
            <a:r>
              <a:rPr lang="en-US" sz="2200" dirty="0"/>
              <a:t>(exp / stat)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25D9DE-8CC5-F329-C745-0654A9E9FDF1}"/>
              </a:ext>
            </a:extLst>
          </p:cNvPr>
          <p:cNvCxnSpPr>
            <a:cxnSpLocks/>
          </p:cNvCxnSpPr>
          <p:nvPr/>
        </p:nvCxnSpPr>
        <p:spPr>
          <a:xfrm>
            <a:off x="-211712" y="3402176"/>
            <a:ext cx="74506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10399FD5-C63A-A06F-092D-CC31BB00302D}"/>
              </a:ext>
            </a:extLst>
          </p:cNvPr>
          <p:cNvSpPr txBox="1">
            <a:spLocks/>
          </p:cNvSpPr>
          <p:nvPr/>
        </p:nvSpPr>
        <p:spPr>
          <a:xfrm>
            <a:off x="850971" y="160434"/>
            <a:ext cx="10515600" cy="8403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Sample preparation</a:t>
            </a:r>
          </a:p>
        </p:txBody>
      </p:sp>
    </p:spTree>
    <p:extLst>
      <p:ext uri="{BB962C8B-B14F-4D97-AF65-F5344CB8AC3E}">
        <p14:creationId xmlns:p14="http://schemas.microsoft.com/office/powerpoint/2010/main" val="41862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3" grpId="0"/>
      <p:bldP spid="14" grpId="0"/>
      <p:bldP spid="34" grpId="0"/>
      <p:bldP spid="35" grpId="0"/>
      <p:bldP spid="42" grpId="0"/>
      <p:bldP spid="43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FE4B01B-CE51-E8E0-64A3-ADD1F3DF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GB" dirty="0"/>
              <a:t>Coagulation-DAF jar tests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0C604CA-7772-4B95-0920-AFF96FD0B845}"/>
              </a:ext>
            </a:extLst>
          </p:cNvPr>
          <p:cNvGrpSpPr/>
          <p:nvPr/>
        </p:nvGrpSpPr>
        <p:grpSpPr>
          <a:xfrm>
            <a:off x="8094200" y="3547175"/>
            <a:ext cx="2654300" cy="1320800"/>
            <a:chOff x="8953672" y="4037904"/>
            <a:chExt cx="2654300" cy="1320800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1F01B69-C1D5-0E7E-8773-50F7B8CB48A4}"/>
                </a:ext>
              </a:extLst>
            </p:cNvPr>
            <p:cNvSpPr/>
            <p:nvPr/>
          </p:nvSpPr>
          <p:spPr>
            <a:xfrm>
              <a:off x="8953672" y="4037904"/>
              <a:ext cx="2654300" cy="13208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63FEB5AE-BB7A-C874-0659-3A405C8F5F56}"/>
                </a:ext>
              </a:extLst>
            </p:cNvPr>
            <p:cNvSpPr/>
            <p:nvPr/>
          </p:nvSpPr>
          <p:spPr>
            <a:xfrm>
              <a:off x="9182272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BCA817D-7494-79B7-D9D2-4E1D6E956F6C}"/>
                </a:ext>
              </a:extLst>
            </p:cNvPr>
            <p:cNvSpPr/>
            <p:nvPr/>
          </p:nvSpPr>
          <p:spPr>
            <a:xfrm>
              <a:off x="9749009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6A92EC94-74B0-0E54-2DFB-D68924040660}"/>
                </a:ext>
              </a:extLst>
            </p:cNvPr>
            <p:cNvSpPr/>
            <p:nvPr/>
          </p:nvSpPr>
          <p:spPr>
            <a:xfrm>
              <a:off x="10315747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4D27DE0C-8369-6368-851F-4FE0752D3298}"/>
                </a:ext>
              </a:extLst>
            </p:cNvPr>
            <p:cNvSpPr/>
            <p:nvPr/>
          </p:nvSpPr>
          <p:spPr>
            <a:xfrm>
              <a:off x="10868832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3804A1D-3A54-6473-3B6C-A2EB9EE26A20}"/>
              </a:ext>
            </a:extLst>
          </p:cNvPr>
          <p:cNvSpPr/>
          <p:nvPr/>
        </p:nvSpPr>
        <p:spPr>
          <a:xfrm>
            <a:off x="7265722" y="2665624"/>
            <a:ext cx="519619" cy="1638711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lowchart: Manual Operation 93">
            <a:extLst>
              <a:ext uri="{FF2B5EF4-FFF2-40B4-BE49-F238E27FC236}">
                <a16:creationId xmlns:a16="http://schemas.microsoft.com/office/drawing/2014/main" id="{BDA70B2F-627B-B5F8-6C07-05AB52729321}"/>
              </a:ext>
            </a:extLst>
          </p:cNvPr>
          <p:cNvSpPr/>
          <p:nvPr/>
        </p:nvSpPr>
        <p:spPr>
          <a:xfrm>
            <a:off x="7386846" y="2264002"/>
            <a:ext cx="277370" cy="401622"/>
          </a:xfrm>
          <a:prstGeom prst="flowChartManualOperation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A7A88A8-AAF8-62BB-CD56-5689E574F167}"/>
              </a:ext>
            </a:extLst>
          </p:cNvPr>
          <p:cNvSpPr/>
          <p:nvPr/>
        </p:nvSpPr>
        <p:spPr>
          <a:xfrm>
            <a:off x="7837285" y="2745263"/>
            <a:ext cx="227381" cy="47402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9B038301-FF46-6020-E06D-ACC964CC939C}"/>
              </a:ext>
            </a:extLst>
          </p:cNvPr>
          <p:cNvSpPr/>
          <p:nvPr/>
        </p:nvSpPr>
        <p:spPr>
          <a:xfrm>
            <a:off x="7846626" y="2665624"/>
            <a:ext cx="227381" cy="206680"/>
          </a:xfrm>
          <a:prstGeom prst="flowChartConnector">
            <a:avLst/>
          </a:prstGeom>
          <a:solidFill>
            <a:schemeClr val="bg1"/>
          </a:solidFill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70DAABD3-0425-94A7-B9FD-6B8A26CCF708}"/>
              </a:ext>
            </a:extLst>
          </p:cNvPr>
          <p:cNvSpPr/>
          <p:nvPr/>
        </p:nvSpPr>
        <p:spPr>
          <a:xfrm rot="9619061">
            <a:off x="7758029" y="3251846"/>
            <a:ext cx="648071" cy="726106"/>
          </a:xfrm>
          <a:prstGeom prst="arc">
            <a:avLst>
              <a:gd name="adj1" fmla="val 17182081"/>
              <a:gd name="adj2" fmla="val 0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6C3B03E-0177-70D7-670C-AE0B0B6435BB}"/>
              </a:ext>
            </a:extLst>
          </p:cNvPr>
          <p:cNvSpPr txBox="1"/>
          <p:nvPr/>
        </p:nvSpPr>
        <p:spPr>
          <a:xfrm flipH="1">
            <a:off x="989279" y="5674439"/>
            <a:ext cx="49703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</a:lvl1pPr>
          </a:lstStyle>
          <a:p>
            <a:r>
              <a:rPr lang="en-GB" dirty="0"/>
              <a:t>Platypus DAF jar tester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CDC957B1-8AFA-9415-95A0-33BE87901A78}"/>
              </a:ext>
            </a:extLst>
          </p:cNvPr>
          <p:cNvSpPr/>
          <p:nvPr/>
        </p:nvSpPr>
        <p:spPr>
          <a:xfrm>
            <a:off x="6171869" y="4418377"/>
            <a:ext cx="874722" cy="899196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4931D4F5-4D3A-0436-90A8-367C4A172A83}"/>
              </a:ext>
            </a:extLst>
          </p:cNvPr>
          <p:cNvSpPr/>
          <p:nvPr/>
        </p:nvSpPr>
        <p:spPr>
          <a:xfrm rot="710475" flipH="1">
            <a:off x="6621162" y="2884976"/>
            <a:ext cx="1471127" cy="2399235"/>
          </a:xfrm>
          <a:prstGeom prst="arc">
            <a:avLst>
              <a:gd name="adj1" fmla="val 17182081"/>
              <a:gd name="adj2" fmla="val 2163162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4A9886C-E53B-7FF4-BD29-BC0B2C18B039}"/>
              </a:ext>
            </a:extLst>
          </p:cNvPr>
          <p:cNvGrpSpPr/>
          <p:nvPr/>
        </p:nvGrpSpPr>
        <p:grpSpPr>
          <a:xfrm>
            <a:off x="8377476" y="4034855"/>
            <a:ext cx="318759" cy="665469"/>
            <a:chOff x="7615996" y="4805434"/>
            <a:chExt cx="318759" cy="665469"/>
          </a:xfrm>
        </p:grpSpPr>
        <p:pic>
          <p:nvPicPr>
            <p:cNvPr id="102" name="Graphic 101" descr="Infinity">
              <a:extLst>
                <a:ext uri="{FF2B5EF4-FFF2-40B4-BE49-F238E27FC236}">
                  <a16:creationId xmlns:a16="http://schemas.microsoft.com/office/drawing/2014/main" id="{49777C26-FE52-C3E6-3A47-77C5081D6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15996" y="5152144"/>
              <a:ext cx="318759" cy="318759"/>
            </a:xfrm>
            <a:prstGeom prst="rect">
              <a:avLst/>
            </a:prstGeom>
          </p:spPr>
        </p:pic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E51FF82-382A-3366-D151-3CC773867E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216" y="4805434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8C0412D-B709-1832-F6D8-775A3F91485F}"/>
              </a:ext>
            </a:extLst>
          </p:cNvPr>
          <p:cNvGrpSpPr/>
          <p:nvPr/>
        </p:nvGrpSpPr>
        <p:grpSpPr>
          <a:xfrm>
            <a:off x="8949858" y="4023465"/>
            <a:ext cx="318759" cy="680709"/>
            <a:chOff x="7630348" y="4616026"/>
            <a:chExt cx="318759" cy="680709"/>
          </a:xfrm>
        </p:grpSpPr>
        <p:pic>
          <p:nvPicPr>
            <p:cNvPr id="105" name="Graphic 104" descr="Infinity">
              <a:extLst>
                <a:ext uri="{FF2B5EF4-FFF2-40B4-BE49-F238E27FC236}">
                  <a16:creationId xmlns:a16="http://schemas.microsoft.com/office/drawing/2014/main" id="{453091DC-8D34-0745-0ED9-2707F43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AEC4669-E76B-950D-74B5-E5A4C2996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60DF22F-CADF-2388-8113-84082C281654}"/>
              </a:ext>
            </a:extLst>
          </p:cNvPr>
          <p:cNvGrpSpPr/>
          <p:nvPr/>
        </p:nvGrpSpPr>
        <p:grpSpPr>
          <a:xfrm>
            <a:off x="9521837" y="4023465"/>
            <a:ext cx="318759" cy="680709"/>
            <a:chOff x="7630348" y="4616026"/>
            <a:chExt cx="318759" cy="680709"/>
          </a:xfrm>
        </p:grpSpPr>
        <p:pic>
          <p:nvPicPr>
            <p:cNvPr id="108" name="Graphic 107" descr="Infinity">
              <a:extLst>
                <a:ext uri="{FF2B5EF4-FFF2-40B4-BE49-F238E27FC236}">
                  <a16:creationId xmlns:a16="http://schemas.microsoft.com/office/drawing/2014/main" id="{20F6D967-D828-DA1E-EF05-0D6FF800E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8311E29-B595-0186-F891-7E94D29DC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1FDA21F-DBAB-E932-AA01-B29295FB7E1A}"/>
              </a:ext>
            </a:extLst>
          </p:cNvPr>
          <p:cNvGrpSpPr/>
          <p:nvPr/>
        </p:nvGrpSpPr>
        <p:grpSpPr>
          <a:xfrm>
            <a:off x="10061641" y="4023465"/>
            <a:ext cx="318759" cy="680709"/>
            <a:chOff x="7630348" y="4616026"/>
            <a:chExt cx="318759" cy="680709"/>
          </a:xfrm>
        </p:grpSpPr>
        <p:pic>
          <p:nvPicPr>
            <p:cNvPr id="111" name="Graphic 110" descr="Infinity">
              <a:extLst>
                <a:ext uri="{FF2B5EF4-FFF2-40B4-BE49-F238E27FC236}">
                  <a16:creationId xmlns:a16="http://schemas.microsoft.com/office/drawing/2014/main" id="{EECBF846-9B52-55B3-A629-E322E94E0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DBD076A-4F6E-BD52-98E7-895A556320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B368B97B-5251-DB61-5617-AA304A4F1684}"/>
              </a:ext>
            </a:extLst>
          </p:cNvPr>
          <p:cNvSpPr txBox="1"/>
          <p:nvPr/>
        </p:nvSpPr>
        <p:spPr>
          <a:xfrm>
            <a:off x="6536885" y="1793857"/>
            <a:ext cx="257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Benchtop compressor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166CD13-0889-D795-108F-501B1C56567E}"/>
              </a:ext>
            </a:extLst>
          </p:cNvPr>
          <p:cNvSpPr txBox="1"/>
          <p:nvPr/>
        </p:nvSpPr>
        <p:spPr>
          <a:xfrm>
            <a:off x="6171869" y="5364092"/>
            <a:ext cx="1946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External air-pump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108FA2EC-E2F0-1EFA-4123-6AF9DF744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948" y="1545227"/>
            <a:ext cx="4858050" cy="11203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1 L sample aliquot</a:t>
            </a:r>
          </a:p>
          <a:p>
            <a:pPr marL="0" indent="0">
              <a:buNone/>
            </a:pPr>
            <a:r>
              <a:rPr lang="en-GB" sz="2400" dirty="0"/>
              <a:t>Chitosan (100 – 300 kDa, Degree of Deacetylation ≥75 %)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0A0E552-9E99-DB65-553E-1F3506D2205C}"/>
              </a:ext>
            </a:extLst>
          </p:cNvPr>
          <p:cNvSpPr txBox="1"/>
          <p:nvPr/>
        </p:nvSpPr>
        <p:spPr>
          <a:xfrm>
            <a:off x="8169915" y="4974815"/>
            <a:ext cx="257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Overhead stirrers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42A1C-4FCA-478E-9E4B-C6E5B8D9B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5" y="2590575"/>
            <a:ext cx="4090394" cy="30677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51BDAD-7EE8-323C-F1A6-7CA44234013E}"/>
              </a:ext>
            </a:extLst>
          </p:cNvPr>
          <p:cNvCxnSpPr>
            <a:cxnSpLocks/>
          </p:cNvCxnSpPr>
          <p:nvPr/>
        </p:nvCxnSpPr>
        <p:spPr>
          <a:xfrm>
            <a:off x="4648501" y="3789327"/>
            <a:ext cx="44118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8C9E0D-2615-0E62-8A94-80119EE58B12}"/>
              </a:ext>
            </a:extLst>
          </p:cNvPr>
          <p:cNvGrpSpPr/>
          <p:nvPr/>
        </p:nvGrpSpPr>
        <p:grpSpPr>
          <a:xfrm>
            <a:off x="2817814" y="1296093"/>
            <a:ext cx="1610825" cy="3237150"/>
            <a:chOff x="2552444" y="1802871"/>
            <a:chExt cx="1610825" cy="3237150"/>
          </a:xfrm>
        </p:grpSpPr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91D0BD50-9228-4987-88EE-05E451F6E2C4}"/>
                </a:ext>
              </a:extLst>
            </p:cNvPr>
            <p:cNvSpPr/>
            <p:nvPr/>
          </p:nvSpPr>
          <p:spPr>
            <a:xfrm rot="10800000">
              <a:off x="2926916" y="4133438"/>
              <a:ext cx="1071583" cy="906583"/>
            </a:xfrm>
            <a:prstGeom prst="round2SameRect">
              <a:avLst/>
            </a:prstGeom>
            <a:pattFill prst="lg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E35DFF6-C2D2-0B76-7B3F-5613900B24C7}"/>
                </a:ext>
              </a:extLst>
            </p:cNvPr>
            <p:cNvSpPr/>
            <p:nvPr/>
          </p:nvSpPr>
          <p:spPr>
            <a:xfrm>
              <a:off x="2914004" y="3503498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D15CD5-B561-A996-3F28-D19386D52A7C}"/>
                </a:ext>
              </a:extLst>
            </p:cNvPr>
            <p:cNvGrpSpPr/>
            <p:nvPr/>
          </p:nvGrpSpPr>
          <p:grpSpPr>
            <a:xfrm>
              <a:off x="3090845" y="2799414"/>
              <a:ext cx="777712" cy="2189451"/>
              <a:chOff x="7535088" y="4265222"/>
              <a:chExt cx="318759" cy="1031513"/>
            </a:xfrm>
          </p:grpSpPr>
          <p:pic>
            <p:nvPicPr>
              <p:cNvPr id="31" name="Graphic 30" descr="Infinity">
                <a:extLst>
                  <a:ext uri="{FF2B5EF4-FFF2-40B4-BE49-F238E27FC236}">
                    <a16:creationId xmlns:a16="http://schemas.microsoft.com/office/drawing/2014/main" id="{C61D75A5-9579-4330-50DF-3C1825662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3508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0B5B22A-6286-214C-A946-EDF120100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657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D350F4-75BC-0D2F-0662-A721BA114E51}"/>
                </a:ext>
              </a:extLst>
            </p:cNvPr>
            <p:cNvCxnSpPr/>
            <p:nvPr/>
          </p:nvCxnSpPr>
          <p:spPr>
            <a:xfrm>
              <a:off x="2757593" y="2799414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CCE446-D02B-0505-0F27-301D3E2B76AB}"/>
                </a:ext>
              </a:extLst>
            </p:cNvPr>
            <p:cNvSpPr/>
            <p:nvPr/>
          </p:nvSpPr>
          <p:spPr>
            <a:xfrm>
              <a:off x="2552444" y="1802871"/>
              <a:ext cx="143212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Floc growth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20 min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slow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9AEED3-6B8C-F5DD-DC62-DAB09D4D6FB3}"/>
              </a:ext>
            </a:extLst>
          </p:cNvPr>
          <p:cNvGrpSpPr/>
          <p:nvPr/>
        </p:nvGrpSpPr>
        <p:grpSpPr>
          <a:xfrm>
            <a:off x="390372" y="1285639"/>
            <a:ext cx="2606686" cy="3231430"/>
            <a:chOff x="84241" y="1792417"/>
            <a:chExt cx="2606686" cy="3231430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413F7310-B91C-904E-6E14-C57BAABCF337}"/>
                </a:ext>
              </a:extLst>
            </p:cNvPr>
            <p:cNvSpPr/>
            <p:nvPr/>
          </p:nvSpPr>
          <p:spPr>
            <a:xfrm rot="10800000">
              <a:off x="672504" y="4117265"/>
              <a:ext cx="1071585" cy="906582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432252E-A7E3-83C1-86B5-B3E267E7FBD1}"/>
                </a:ext>
              </a:extLst>
            </p:cNvPr>
            <p:cNvSpPr/>
            <p:nvPr/>
          </p:nvSpPr>
          <p:spPr>
            <a:xfrm>
              <a:off x="659592" y="3487324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6D976F4-0E0F-0B17-01F9-8FE86B80F751}"/>
                </a:ext>
              </a:extLst>
            </p:cNvPr>
            <p:cNvGrpSpPr/>
            <p:nvPr/>
          </p:nvGrpSpPr>
          <p:grpSpPr>
            <a:xfrm>
              <a:off x="836433" y="2783240"/>
              <a:ext cx="777712" cy="2189451"/>
              <a:chOff x="7630348" y="4265222"/>
              <a:chExt cx="318759" cy="1031513"/>
            </a:xfrm>
          </p:grpSpPr>
          <p:pic>
            <p:nvPicPr>
              <p:cNvPr id="44" name="Graphic 43" descr="Infinity">
                <a:extLst>
                  <a:ext uri="{FF2B5EF4-FFF2-40B4-BE49-F238E27FC236}">
                    <a16:creationId xmlns:a16="http://schemas.microsoft.com/office/drawing/2014/main" id="{69278E5C-10CB-737A-9B52-878609875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3034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31FD02B-B2F8-7788-20C1-14D00A26D4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183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4BFEB9-1E4D-9605-2881-3CB6C3760296}"/>
                </a:ext>
              </a:extLst>
            </p:cNvPr>
            <p:cNvCxnSpPr/>
            <p:nvPr/>
          </p:nvCxnSpPr>
          <p:spPr>
            <a:xfrm>
              <a:off x="503181" y="2783240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E0E9A36-A83A-0CA5-B471-E95217B1D88A}"/>
                </a:ext>
              </a:extLst>
            </p:cNvPr>
            <p:cNvCxnSpPr>
              <a:cxnSpLocks/>
            </p:cNvCxnSpPr>
            <p:nvPr/>
          </p:nvCxnSpPr>
          <p:spPr>
            <a:xfrm>
              <a:off x="630576" y="3302688"/>
              <a:ext cx="296279" cy="4996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D45435-7A53-43C7-F127-A051C800BA26}"/>
                </a:ext>
              </a:extLst>
            </p:cNvPr>
            <p:cNvSpPr/>
            <p:nvPr/>
          </p:nvSpPr>
          <p:spPr>
            <a:xfrm>
              <a:off x="307269" y="1792417"/>
              <a:ext cx="23836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Homogenization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10 min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rapid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FC29C9-FDC3-A018-ECAD-23147956CC69}"/>
                </a:ext>
              </a:extLst>
            </p:cNvPr>
            <p:cNvSpPr/>
            <p:nvPr/>
          </p:nvSpPr>
          <p:spPr>
            <a:xfrm>
              <a:off x="84241" y="2916714"/>
              <a:ext cx="10926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Chitosan</a:t>
              </a:r>
              <a:endParaRPr lang="en-GB" sz="44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AE9094-19E7-BBEE-6C32-6611D282B12B}"/>
              </a:ext>
            </a:extLst>
          </p:cNvPr>
          <p:cNvGrpSpPr/>
          <p:nvPr/>
        </p:nvGrpSpPr>
        <p:grpSpPr>
          <a:xfrm>
            <a:off x="7711907" y="1206480"/>
            <a:ext cx="1719292" cy="3546338"/>
            <a:chOff x="6413443" y="1742280"/>
            <a:chExt cx="1719292" cy="354633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8DF5A2-A1C0-64DB-BC70-9CE30217C36F}"/>
                </a:ext>
              </a:extLst>
            </p:cNvPr>
            <p:cNvSpPr/>
            <p:nvPr/>
          </p:nvSpPr>
          <p:spPr>
            <a:xfrm>
              <a:off x="6734504" y="4001383"/>
              <a:ext cx="1071583" cy="193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50" name="Rectangle: Top Corners Rounded 49">
              <a:extLst>
                <a:ext uri="{FF2B5EF4-FFF2-40B4-BE49-F238E27FC236}">
                  <a16:creationId xmlns:a16="http://schemas.microsoft.com/office/drawing/2014/main" id="{A880F2EE-0ADC-5809-0834-7F74750F5730}"/>
                </a:ext>
              </a:extLst>
            </p:cNvPr>
            <p:cNvSpPr/>
            <p:nvPr/>
          </p:nvSpPr>
          <p:spPr>
            <a:xfrm rot="10800000">
              <a:off x="6744567" y="4195020"/>
              <a:ext cx="1071583" cy="828827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6880ACB-DB28-70FB-3FF4-10E7DACC5598}"/>
                </a:ext>
              </a:extLst>
            </p:cNvPr>
            <p:cNvCxnSpPr/>
            <p:nvPr/>
          </p:nvCxnSpPr>
          <p:spPr>
            <a:xfrm>
              <a:off x="6575244" y="2783240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AB28F37-7C04-B487-2469-0542B41716E2}"/>
                </a:ext>
              </a:extLst>
            </p:cNvPr>
            <p:cNvSpPr/>
            <p:nvPr/>
          </p:nvSpPr>
          <p:spPr>
            <a:xfrm>
              <a:off x="6731655" y="3487324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9AE66A0-2E4F-1DD9-1D4B-B80C795EDFD3}"/>
                </a:ext>
              </a:extLst>
            </p:cNvPr>
            <p:cNvSpPr/>
            <p:nvPr/>
          </p:nvSpPr>
          <p:spPr>
            <a:xfrm>
              <a:off x="6413443" y="1742280"/>
              <a:ext cx="17192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Separation</a:t>
              </a:r>
              <a:endParaRPr lang="en-GB" sz="4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21B6500-6D24-F851-BCE3-467548ECB06C}"/>
                </a:ext>
              </a:extLst>
            </p:cNvPr>
            <p:cNvCxnSpPr>
              <a:cxnSpLocks/>
            </p:cNvCxnSpPr>
            <p:nvPr/>
          </p:nvCxnSpPr>
          <p:spPr>
            <a:xfrm>
              <a:off x="7319599" y="4732290"/>
              <a:ext cx="276360" cy="5563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7C4D99B-98B7-FFDF-3E16-AE51F1C0D862}"/>
              </a:ext>
            </a:extLst>
          </p:cNvPr>
          <p:cNvSpPr/>
          <p:nvPr/>
        </p:nvSpPr>
        <p:spPr>
          <a:xfrm>
            <a:off x="8992402" y="4502350"/>
            <a:ext cx="954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Sample</a:t>
            </a:r>
            <a:endParaRPr lang="en-GB" sz="44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2664F9-127D-62D6-7989-4D405AF824BE}"/>
              </a:ext>
            </a:extLst>
          </p:cNvPr>
          <p:cNvGrpSpPr/>
          <p:nvPr/>
        </p:nvGrpSpPr>
        <p:grpSpPr>
          <a:xfrm>
            <a:off x="5267845" y="1280217"/>
            <a:ext cx="2677239" cy="4696894"/>
            <a:chOff x="4482089" y="1787892"/>
            <a:chExt cx="2677239" cy="4696894"/>
          </a:xfrm>
        </p:grpSpPr>
        <p:sp>
          <p:nvSpPr>
            <p:cNvPr id="57" name="Rectangle: Top Corners Rounded 56">
              <a:extLst>
                <a:ext uri="{FF2B5EF4-FFF2-40B4-BE49-F238E27FC236}">
                  <a16:creationId xmlns:a16="http://schemas.microsoft.com/office/drawing/2014/main" id="{320C5DE5-A2B0-42A1-864F-F1BF3D439689}"/>
                </a:ext>
              </a:extLst>
            </p:cNvPr>
            <p:cNvSpPr/>
            <p:nvPr/>
          </p:nvSpPr>
          <p:spPr>
            <a:xfrm rot="10800000">
              <a:off x="4840117" y="4117265"/>
              <a:ext cx="1071583" cy="906583"/>
            </a:xfrm>
            <a:prstGeom prst="round2SameRect">
              <a:avLst/>
            </a:prstGeom>
            <a:pattFill prst="lg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8342618-EBEA-EDC3-A83C-326208A45589}"/>
                </a:ext>
              </a:extLst>
            </p:cNvPr>
            <p:cNvSpPr/>
            <p:nvPr/>
          </p:nvSpPr>
          <p:spPr>
            <a:xfrm>
              <a:off x="4827206" y="3487324"/>
              <a:ext cx="1084497" cy="1536524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4A5EBD-5DB3-E113-DD52-72CC761ECA8F}"/>
                </a:ext>
              </a:extLst>
            </p:cNvPr>
            <p:cNvCxnSpPr/>
            <p:nvPr/>
          </p:nvCxnSpPr>
          <p:spPr>
            <a:xfrm>
              <a:off x="4682415" y="2793350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26B5371-F764-7559-7E2B-0415D8B70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099" y="5165238"/>
              <a:ext cx="2991" cy="38511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3CA8339-8954-DBD4-CD1B-63C34F4773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9358" y="4263758"/>
              <a:ext cx="44118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01A7EA0-F160-6ED0-C517-DCD364F1D7CC}"/>
                </a:ext>
              </a:extLst>
            </p:cNvPr>
            <p:cNvSpPr/>
            <p:nvPr/>
          </p:nvSpPr>
          <p:spPr>
            <a:xfrm>
              <a:off x="4482089" y="1787892"/>
              <a:ext cx="6130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DAF</a:t>
              </a:r>
              <a:endPara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3633015-9EFF-EDAE-B526-D35C0327C3ED}"/>
                </a:ext>
              </a:extLst>
            </p:cNvPr>
            <p:cNvSpPr/>
            <p:nvPr/>
          </p:nvSpPr>
          <p:spPr>
            <a:xfrm>
              <a:off x="5265220" y="5653789"/>
              <a:ext cx="189410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Air-saturated </a:t>
              </a:r>
            </a:p>
            <a:p>
              <a:r>
                <a:rPr lang="pt-PT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water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70615CE-E15A-5B02-B701-9785AB991643}"/>
                </a:ext>
              </a:extLst>
            </p:cNvPr>
            <p:cNvGrpSpPr/>
            <p:nvPr/>
          </p:nvGrpSpPr>
          <p:grpSpPr>
            <a:xfrm>
              <a:off x="5105660" y="4317042"/>
              <a:ext cx="559186" cy="584782"/>
              <a:chOff x="2152631" y="6946760"/>
              <a:chExt cx="203558" cy="239201"/>
            </a:xfrm>
            <a:solidFill>
              <a:srgbClr val="00B0F0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D7E7369-84C2-8CBF-A007-BBD5E1CCF09A}"/>
                  </a:ext>
                </a:extLst>
              </p:cNvPr>
              <p:cNvSpPr/>
              <p:nvPr/>
            </p:nvSpPr>
            <p:spPr>
              <a:xfrm>
                <a:off x="2185604" y="7128129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DD48E13-DC98-ED1B-6235-2CE6F58AFCB1}"/>
                  </a:ext>
                </a:extLst>
              </p:cNvPr>
              <p:cNvSpPr/>
              <p:nvPr/>
            </p:nvSpPr>
            <p:spPr>
              <a:xfrm>
                <a:off x="2263933" y="7088326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9BA8EAA-02A9-E5C9-580A-C93D596EE42A}"/>
                  </a:ext>
                </a:extLst>
              </p:cNvPr>
              <p:cNvSpPr/>
              <p:nvPr/>
            </p:nvSpPr>
            <p:spPr>
              <a:xfrm>
                <a:off x="2152631" y="6946760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788DF30-D549-5D9E-BB3E-028374C8C535}"/>
                  </a:ext>
                </a:extLst>
              </p:cNvPr>
              <p:cNvSpPr/>
              <p:nvPr/>
            </p:nvSpPr>
            <p:spPr>
              <a:xfrm>
                <a:off x="2232723" y="7001844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7F706EF-17C5-FBCC-D2A6-6734EA44AC4E}"/>
                  </a:ext>
                </a:extLst>
              </p:cNvPr>
              <p:cNvSpPr/>
              <p:nvPr/>
            </p:nvSpPr>
            <p:spPr>
              <a:xfrm>
                <a:off x="2305967" y="6956582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50F9BFD-2B5B-FC56-C377-85E3040D116C}"/>
              </a:ext>
            </a:extLst>
          </p:cNvPr>
          <p:cNvCxnSpPr>
            <a:cxnSpLocks/>
          </p:cNvCxnSpPr>
          <p:nvPr/>
        </p:nvCxnSpPr>
        <p:spPr>
          <a:xfrm>
            <a:off x="2361273" y="3789327"/>
            <a:ext cx="44118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86AACEA-C9FC-FCC9-BDCC-C77910490B93}"/>
              </a:ext>
            </a:extLst>
          </p:cNvPr>
          <p:cNvSpPr txBox="1"/>
          <p:nvPr/>
        </p:nvSpPr>
        <p:spPr>
          <a:xfrm>
            <a:off x="9361514" y="3243279"/>
            <a:ext cx="1640257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Foam stability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96EC0CE-9F71-77D7-C117-1307753FD499}"/>
              </a:ext>
            </a:extLst>
          </p:cNvPr>
          <p:cNvSpPr/>
          <p:nvPr/>
        </p:nvSpPr>
        <p:spPr>
          <a:xfrm>
            <a:off x="533488" y="5960938"/>
            <a:ext cx="559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Gonzalez-Torres et al. 2019,</a:t>
            </a:r>
            <a:r>
              <a:rPr lang="en-GB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Water Research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163:114887.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D7EC080-6CFC-05B8-F048-110084DC4BED}"/>
                  </a:ext>
                </a:extLst>
              </p:cNvPr>
              <p:cNvSpPr txBox="1"/>
              <p:nvPr/>
            </p:nvSpPr>
            <p:spPr>
              <a:xfrm>
                <a:off x="9032908" y="4681684"/>
                <a:ext cx="3159091" cy="1464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η</m:t>
                      </m:r>
                      <m:d>
                        <m:dPr>
                          <m:ctrlPr>
                            <a:rPr lang="el-G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l-G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%</m:t>
                          </m:r>
                        </m:e>
                      </m:d>
                      <m:r>
                        <a:rPr lang="el-GR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GB" sz="2000" i="1">
                              <a:solidFill>
                                <a:srgbClr val="000000"/>
                              </a:solidFill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×100%</m:t>
                      </m:r>
                    </m:oMath>
                  </m:oMathPara>
                </a14:m>
                <a:endParaRPr lang="en-GB" sz="2000" dirty="0"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000" dirty="0"/>
                  <a:t>Subnatant DOC, pH, ZP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D7EC080-6CFC-05B8-F048-110084DC4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908" y="4681684"/>
                <a:ext cx="3159091" cy="1464825"/>
              </a:xfrm>
              <a:prstGeom prst="rect">
                <a:avLst/>
              </a:prstGeom>
              <a:blipFill>
                <a:blip r:embed="rId5"/>
                <a:stretch>
                  <a:fillRect l="-212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itle 1">
            <a:extLst>
              <a:ext uri="{FF2B5EF4-FFF2-40B4-BE49-F238E27FC236}">
                <a16:creationId xmlns:a16="http://schemas.microsoft.com/office/drawing/2014/main" id="{6FE4B01B-CE51-E8E0-64A3-ADD1F3DF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GB" dirty="0"/>
              <a:t>Coagulation-DAF jar tests</a:t>
            </a:r>
          </a:p>
        </p:txBody>
      </p:sp>
    </p:spTree>
    <p:extLst>
      <p:ext uri="{BB962C8B-B14F-4D97-AF65-F5344CB8AC3E}">
        <p14:creationId xmlns:p14="http://schemas.microsoft.com/office/powerpoint/2010/main" val="5703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3" grpId="0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0DD94-12E1-AD5F-4231-FA64D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18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6B89-341A-133B-F324-C9AFA5281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ACEF44-86F3-5C1F-EEA2-B29CCE347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b="22174"/>
          <a:stretch/>
        </p:blipFill>
        <p:spPr>
          <a:xfrm>
            <a:off x="6096000" y="3726189"/>
            <a:ext cx="5181600" cy="1784950"/>
          </a:xfrm>
          <a:prstGeom prst="round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FA09575-5AB9-3E77-83B3-0DAF139514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000730"/>
              </p:ext>
            </p:extLst>
          </p:nvPr>
        </p:nvGraphicFramePr>
        <p:xfrm>
          <a:off x="337926" y="1377387"/>
          <a:ext cx="5423326" cy="26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8EC3886-AD91-996D-8BF9-917C1F7BB3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211235"/>
              </p:ext>
            </p:extLst>
          </p:nvPr>
        </p:nvGraphicFramePr>
        <p:xfrm>
          <a:off x="415529" y="3808070"/>
          <a:ext cx="5427847" cy="244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82D61B6C-40BC-DF49-3C75-F9CB1350A7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46" b="23891"/>
          <a:stretch/>
        </p:blipFill>
        <p:spPr>
          <a:xfrm>
            <a:off x="6111538" y="1351464"/>
            <a:ext cx="5181600" cy="2279809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CB67-4166-5068-B0A4-EB1C2D782179}"/>
              </a:ext>
            </a:extLst>
          </p:cNvPr>
          <p:cNvSpPr txBox="1"/>
          <p:nvPr/>
        </p:nvSpPr>
        <p:spPr>
          <a:xfrm>
            <a:off x="996600" y="310790"/>
            <a:ext cx="9693551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on separation efficiency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E384CF-CCF4-4BB0-A55B-EAF2385E1FFE}"/>
              </a:ext>
            </a:extLst>
          </p:cNvPr>
          <p:cNvSpPr txBox="1"/>
          <p:nvPr/>
        </p:nvSpPr>
        <p:spPr>
          <a:xfrm>
            <a:off x="9565339" y="5540329"/>
            <a:ext cx="204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Weak foam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DFE4B4-8679-2597-43B8-DE8FE8A88C6A}"/>
              </a:ext>
            </a:extLst>
          </p:cNvPr>
          <p:cNvSpPr txBox="1"/>
          <p:nvPr/>
        </p:nvSpPr>
        <p:spPr>
          <a:xfrm>
            <a:off x="6096000" y="5540329"/>
            <a:ext cx="298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Exponential | AOM-</a:t>
            </a:r>
          </a:p>
        </p:txBody>
      </p:sp>
    </p:spTree>
    <p:extLst>
      <p:ext uri="{BB962C8B-B14F-4D97-AF65-F5344CB8AC3E}">
        <p14:creationId xmlns:p14="http://schemas.microsoft.com/office/powerpoint/2010/main" val="8803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0DD94-12E1-AD5F-4231-FA64D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19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6B89-341A-133B-F324-C9AFA5281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CB67-4166-5068-B0A4-EB1C2D782179}"/>
              </a:ext>
            </a:extLst>
          </p:cNvPr>
          <p:cNvSpPr txBox="1"/>
          <p:nvPr/>
        </p:nvSpPr>
        <p:spPr>
          <a:xfrm>
            <a:off x="996600" y="310790"/>
            <a:ext cx="9693551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on separation efficiency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B5C41A5-CBC3-5ACD-C82D-D0B92879E6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220953"/>
              </p:ext>
            </p:extLst>
          </p:nvPr>
        </p:nvGraphicFramePr>
        <p:xfrm>
          <a:off x="357805" y="1377387"/>
          <a:ext cx="5403447" cy="26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76A9836-1C90-24DF-6886-C1300E7B54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306369"/>
              </p:ext>
            </p:extLst>
          </p:nvPr>
        </p:nvGraphicFramePr>
        <p:xfrm>
          <a:off x="433733" y="3808070"/>
          <a:ext cx="5265593" cy="244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56E709F-D167-7AAB-2BD9-9C11E5242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27" r="-1" b="40185"/>
          <a:stretch/>
        </p:blipFill>
        <p:spPr>
          <a:xfrm>
            <a:off x="8906521" y="2154298"/>
            <a:ext cx="2786207" cy="3467996"/>
          </a:xfrm>
          <a:prstGeom prst="round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A78AFE-D018-1615-785F-417960E565BF}"/>
              </a:ext>
            </a:extLst>
          </p:cNvPr>
          <p:cNvSpPr txBox="1"/>
          <p:nvPr/>
        </p:nvSpPr>
        <p:spPr>
          <a:xfrm>
            <a:off x="8686077" y="5622294"/>
            <a:ext cx="346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Exponential | AOM+</a:t>
            </a:r>
          </a:p>
          <a:p>
            <a:r>
              <a:rPr lang="en-GB" sz="2000" dirty="0"/>
              <a:t>0.21 mg chitosan / mg biomass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534CED-91C8-0894-9958-9FE242172E96}"/>
              </a:ext>
            </a:extLst>
          </p:cNvPr>
          <p:cNvSpPr txBox="1"/>
          <p:nvPr/>
        </p:nvSpPr>
        <p:spPr>
          <a:xfrm>
            <a:off x="6096000" y="5608488"/>
            <a:ext cx="329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Exponential | AOM-</a:t>
            </a:r>
          </a:p>
          <a:p>
            <a:r>
              <a:rPr lang="en-GB" sz="2000" dirty="0"/>
              <a:t>0.20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15E2E6-21C0-9C5A-B969-7E9F0C5E90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333"/>
          <a:stretch/>
        </p:blipFill>
        <p:spPr>
          <a:xfrm>
            <a:off x="5899870" y="1018579"/>
            <a:ext cx="2786207" cy="2848123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781AF4-1C8B-8411-BD35-87BC13140A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90" t="17930" r="19135" b="52718"/>
          <a:stretch/>
        </p:blipFill>
        <p:spPr>
          <a:xfrm>
            <a:off x="5892957" y="3906688"/>
            <a:ext cx="2786207" cy="1701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78996-D6FC-9D9E-7F0D-D51A72B7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94BE-A90B-477E-B18F-9631BD5A657E}" type="datetime1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BE5A8-C9D5-DAF0-C282-2A3844A1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89988-4E20-18D9-13C0-5A2E81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BE4F5-9BB6-2FAF-E925-2F949FAF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060" l="1124" r="99251">
                        <a14:foregroundMark x1="1873" y1="25705" x2="20225" y2="14107"/>
                        <a14:foregroundMark x1="20225" y1="14107" x2="61798" y2="15674"/>
                        <a14:foregroundMark x1="61798" y1="15674" x2="84270" y2="25392"/>
                        <a14:foregroundMark x1="84270" y1="25392" x2="90637" y2="52665"/>
                        <a14:foregroundMark x1="90637" y1="52665" x2="83895" y2="68652"/>
                        <a14:foregroundMark x1="83895" y1="68652" x2="58427" y2="86520"/>
                        <a14:foregroundMark x1="58427" y1="86520" x2="19850" y2="97492"/>
                        <a14:foregroundMark x1="19850" y1="97492" x2="4120" y2="85580"/>
                        <a14:foregroundMark x1="4120" y1="85580" x2="41199" y2="94044"/>
                        <a14:foregroundMark x1="41199" y1="94044" x2="96629" y2="71787"/>
                        <a14:foregroundMark x1="96629" y1="71787" x2="67416" y2="7837"/>
                        <a14:foregroundMark x1="67416" y1="7837" x2="30337" y2="627"/>
                        <a14:foregroundMark x1="30337" y1="627" x2="10112" y2="10031"/>
                        <a14:foregroundMark x1="10112" y1="10031" x2="8989" y2="18809"/>
                        <a14:foregroundMark x1="17228" y1="6897" x2="48689" y2="6897"/>
                        <a14:foregroundMark x1="48689" y1="6897" x2="62172" y2="13480"/>
                        <a14:foregroundMark x1="92135" y1="36677" x2="82397" y2="80564"/>
                        <a14:foregroundMark x1="82397" y1="80564" x2="82397" y2="80564"/>
                        <a14:foregroundMark x1="92884" y1="35737" x2="96629" y2="58307"/>
                        <a14:foregroundMark x1="96629" y1="58307" x2="94007" y2="62382"/>
                        <a14:foregroundMark x1="1124" y1="80564" x2="5618" y2="83699"/>
                        <a14:foregroundMark x1="2996" y1="84326" x2="1124" y2="80251"/>
                        <a14:foregroundMark x1="55056" y1="94044" x2="25468" y2="99060"/>
                        <a14:foregroundMark x1="25468" y1="99060" x2="10861" y2="91536"/>
                        <a14:foregroundMark x1="46442" y1="6897" x2="30712" y2="940"/>
                        <a14:foregroundMark x1="95506" y1="64263" x2="97753" y2="36991"/>
                        <a14:foregroundMark x1="97753" y1="36991" x2="80150" y2="17241"/>
                        <a14:foregroundMark x1="80150" y1="17241" x2="64045" y2="10031"/>
                        <a14:foregroundMark x1="88015" y1="76176" x2="98876" y2="63009"/>
                        <a14:foregroundMark x1="98876" y1="63009" x2="99251" y2="61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54444" y="-196901"/>
            <a:ext cx="1821121" cy="21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6E707-67D2-5730-5029-859A901AF1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060" l="1124" r="99251">
                        <a14:foregroundMark x1="1873" y1="25705" x2="20225" y2="14107"/>
                        <a14:foregroundMark x1="20225" y1="14107" x2="61798" y2="15674"/>
                        <a14:foregroundMark x1="61798" y1="15674" x2="84270" y2="25392"/>
                        <a14:foregroundMark x1="84270" y1="25392" x2="90637" y2="52665"/>
                        <a14:foregroundMark x1="90637" y1="52665" x2="83895" y2="68652"/>
                        <a14:foregroundMark x1="83895" y1="68652" x2="58427" y2="86520"/>
                        <a14:foregroundMark x1="58427" y1="86520" x2="19850" y2="97492"/>
                        <a14:foregroundMark x1="19850" y1="97492" x2="4120" y2="85580"/>
                        <a14:foregroundMark x1="4120" y1="85580" x2="41199" y2="94044"/>
                        <a14:foregroundMark x1="41199" y1="94044" x2="96629" y2="71787"/>
                        <a14:foregroundMark x1="96629" y1="71787" x2="67416" y2="7837"/>
                        <a14:foregroundMark x1="67416" y1="7837" x2="30337" y2="627"/>
                        <a14:foregroundMark x1="30337" y1="627" x2="10112" y2="10031"/>
                        <a14:foregroundMark x1="10112" y1="10031" x2="8989" y2="18809"/>
                        <a14:foregroundMark x1="17228" y1="6897" x2="48689" y2="6897"/>
                        <a14:foregroundMark x1="48689" y1="6897" x2="62172" y2="13480"/>
                        <a14:foregroundMark x1="92135" y1="36677" x2="82397" y2="80564"/>
                        <a14:foregroundMark x1="82397" y1="80564" x2="82397" y2="80564"/>
                        <a14:foregroundMark x1="92884" y1="35737" x2="96629" y2="58307"/>
                        <a14:foregroundMark x1="96629" y1="58307" x2="94007" y2="62382"/>
                        <a14:foregroundMark x1="1124" y1="80564" x2="5618" y2="83699"/>
                        <a14:foregroundMark x1="2996" y1="84326" x2="1124" y2="80251"/>
                        <a14:foregroundMark x1="55056" y1="94044" x2="25468" y2="99060"/>
                        <a14:foregroundMark x1="25468" y1="99060" x2="10861" y2="91536"/>
                        <a14:foregroundMark x1="46442" y1="6897" x2="30712" y2="940"/>
                        <a14:foregroundMark x1="95506" y1="64263" x2="97753" y2="36991"/>
                        <a14:foregroundMark x1="97753" y1="36991" x2="80150" y2="17241"/>
                        <a14:foregroundMark x1="80150" y1="17241" x2="64045" y2="10031"/>
                        <a14:foregroundMark x1="88015" y1="76176" x2="98876" y2="63009"/>
                        <a14:foregroundMark x1="98876" y1="63009" x2="99251" y2="61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1354444" y="4851597"/>
            <a:ext cx="1821119" cy="2287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1246D-F413-A8C8-E1D6-98920AE269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060" l="1124" r="99251">
                        <a14:foregroundMark x1="1873" y1="25705" x2="20225" y2="14107"/>
                        <a14:foregroundMark x1="20225" y1="14107" x2="61798" y2="15674"/>
                        <a14:foregroundMark x1="61798" y1="15674" x2="84270" y2="25392"/>
                        <a14:foregroundMark x1="84270" y1="25392" x2="90637" y2="52665"/>
                        <a14:foregroundMark x1="90637" y1="52665" x2="83895" y2="68652"/>
                        <a14:foregroundMark x1="83895" y1="68652" x2="58427" y2="86520"/>
                        <a14:foregroundMark x1="58427" y1="86520" x2="19850" y2="97492"/>
                        <a14:foregroundMark x1="19850" y1="97492" x2="4120" y2="85580"/>
                        <a14:foregroundMark x1="4120" y1="85580" x2="41199" y2="94044"/>
                        <a14:foregroundMark x1="41199" y1="94044" x2="96629" y2="71787"/>
                        <a14:foregroundMark x1="96629" y1="71787" x2="67416" y2="7837"/>
                        <a14:foregroundMark x1="67416" y1="7837" x2="30337" y2="627"/>
                        <a14:foregroundMark x1="30337" y1="627" x2="10112" y2="10031"/>
                        <a14:foregroundMark x1="10112" y1="10031" x2="8989" y2="18809"/>
                        <a14:foregroundMark x1="17228" y1="6897" x2="48689" y2="6897"/>
                        <a14:foregroundMark x1="48689" y1="6897" x2="62172" y2="13480"/>
                        <a14:foregroundMark x1="92135" y1="36677" x2="82397" y2="80564"/>
                        <a14:foregroundMark x1="82397" y1="80564" x2="82397" y2="80564"/>
                        <a14:foregroundMark x1="92884" y1="35737" x2="96629" y2="58307"/>
                        <a14:foregroundMark x1="96629" y1="58307" x2="94007" y2="62382"/>
                        <a14:foregroundMark x1="1124" y1="80564" x2="5618" y2="83699"/>
                        <a14:foregroundMark x1="2996" y1="84326" x2="1124" y2="80251"/>
                        <a14:foregroundMark x1="55056" y1="94044" x2="25468" y2="99060"/>
                        <a14:foregroundMark x1="25468" y1="99060" x2="10861" y2="91536"/>
                        <a14:foregroundMark x1="46442" y1="6897" x2="30712" y2="940"/>
                        <a14:foregroundMark x1="95506" y1="64263" x2="97753" y2="36991"/>
                        <a14:foregroundMark x1="97753" y1="36991" x2="80150" y2="17241"/>
                        <a14:foregroundMark x1="80150" y1="17241" x2="64045" y2="10031"/>
                        <a14:foregroundMark x1="88015" y1="76176" x2="98876" y2="63009"/>
                        <a14:foregroundMark x1="98876" y1="63009" x2="99251" y2="61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41929">
            <a:off x="1301673" y="1716383"/>
            <a:ext cx="1528536" cy="182622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3A90D-975B-F825-6DB2-B3617178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060" l="1124" r="99251">
                        <a14:foregroundMark x1="1873" y1="25705" x2="20225" y2="14107"/>
                        <a14:foregroundMark x1="20225" y1="14107" x2="61798" y2="15674"/>
                        <a14:foregroundMark x1="61798" y1="15674" x2="84270" y2="25392"/>
                        <a14:foregroundMark x1="84270" y1="25392" x2="90637" y2="52665"/>
                        <a14:foregroundMark x1="90637" y1="52665" x2="83895" y2="68652"/>
                        <a14:foregroundMark x1="83895" y1="68652" x2="58427" y2="86520"/>
                        <a14:foregroundMark x1="58427" y1="86520" x2="19850" y2="97492"/>
                        <a14:foregroundMark x1="19850" y1="97492" x2="4120" y2="85580"/>
                        <a14:foregroundMark x1="4120" y1="85580" x2="41199" y2="94044"/>
                        <a14:foregroundMark x1="41199" y1="94044" x2="96629" y2="71787"/>
                        <a14:foregroundMark x1="96629" y1="71787" x2="67416" y2="7837"/>
                        <a14:foregroundMark x1="67416" y1="7837" x2="30337" y2="627"/>
                        <a14:foregroundMark x1="30337" y1="627" x2="10112" y2="10031"/>
                        <a14:foregroundMark x1="10112" y1="10031" x2="8989" y2="18809"/>
                        <a14:foregroundMark x1="17228" y1="6897" x2="48689" y2="6897"/>
                        <a14:foregroundMark x1="48689" y1="6897" x2="62172" y2="13480"/>
                        <a14:foregroundMark x1="92135" y1="36677" x2="82397" y2="80564"/>
                        <a14:foregroundMark x1="82397" y1="80564" x2="82397" y2="80564"/>
                        <a14:foregroundMark x1="92884" y1="35737" x2="96629" y2="58307"/>
                        <a14:foregroundMark x1="96629" y1="58307" x2="94007" y2="62382"/>
                        <a14:foregroundMark x1="1124" y1="80564" x2="5618" y2="83699"/>
                        <a14:foregroundMark x1="2996" y1="84326" x2="1124" y2="80251"/>
                        <a14:foregroundMark x1="55056" y1="94044" x2="25468" y2="99060"/>
                        <a14:foregroundMark x1="25468" y1="99060" x2="10861" y2="91536"/>
                        <a14:foregroundMark x1="46442" y1="6897" x2="30712" y2="940"/>
                        <a14:foregroundMark x1="95506" y1="64263" x2="97753" y2="36991"/>
                        <a14:foregroundMark x1="97753" y1="36991" x2="80150" y2="17241"/>
                        <a14:foregroundMark x1="80150" y1="17241" x2="64045" y2="10031"/>
                        <a14:foregroundMark x1="88015" y1="76176" x2="98876" y2="63009"/>
                        <a14:foregroundMark x1="98876" y1="63009" x2="99251" y2="61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14072" y="3170984"/>
            <a:ext cx="1506113" cy="189218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9A62E1-67BB-249B-CC55-F4889F738DBC}"/>
              </a:ext>
            </a:extLst>
          </p:cNvPr>
          <p:cNvSpPr txBox="1">
            <a:spLocks/>
          </p:cNvSpPr>
          <p:nvPr/>
        </p:nvSpPr>
        <p:spPr>
          <a:xfrm>
            <a:off x="2419523" y="1050677"/>
            <a:ext cx="8133347" cy="48019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Introduction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Influence of AOM on the coagulant dose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Influence of the AOM on the floc characteristics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Conclusions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Acknowledgements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3200" dirty="0"/>
              <a:t>References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3D4EF4-C8AB-6882-FDEA-1CB4D8168C79}"/>
              </a:ext>
            </a:extLst>
          </p:cNvPr>
          <p:cNvSpPr txBox="1">
            <a:spLocks/>
          </p:cNvSpPr>
          <p:nvPr/>
        </p:nvSpPr>
        <p:spPr>
          <a:xfrm>
            <a:off x="1828800" y="8509"/>
            <a:ext cx="952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Contents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BE747-A09C-460C-A789-C6589430E568}"/>
              </a:ext>
            </a:extLst>
          </p:cNvPr>
          <p:cNvSpPr/>
          <p:nvPr/>
        </p:nvSpPr>
        <p:spPr>
          <a:xfrm>
            <a:off x="7581357" y="4857978"/>
            <a:ext cx="377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Algal Organic Matter = AOM</a:t>
            </a:r>
          </a:p>
          <a:p>
            <a:r>
              <a:rPr lang="en-GB" sz="2400" dirty="0"/>
              <a:t>Dissolved Air Flotation = DAF</a:t>
            </a:r>
          </a:p>
        </p:txBody>
      </p:sp>
    </p:spTree>
    <p:extLst>
      <p:ext uri="{BB962C8B-B14F-4D97-AF65-F5344CB8AC3E}">
        <p14:creationId xmlns:p14="http://schemas.microsoft.com/office/powerpoint/2010/main" val="24777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0DD94-12E1-AD5F-4231-FA64D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20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6B89-341A-133B-F324-C9AFA5281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CB67-4166-5068-B0A4-EB1C2D782179}"/>
              </a:ext>
            </a:extLst>
          </p:cNvPr>
          <p:cNvSpPr txBox="1"/>
          <p:nvPr/>
        </p:nvSpPr>
        <p:spPr>
          <a:xfrm>
            <a:off x="996600" y="310790"/>
            <a:ext cx="9693551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on separation efficiency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6188B15-908A-2D4D-5DDE-2572F77E5B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733769"/>
              </p:ext>
            </p:extLst>
          </p:nvPr>
        </p:nvGraphicFramePr>
        <p:xfrm>
          <a:off x="424187" y="3563571"/>
          <a:ext cx="5325489" cy="267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AD7CBBF-52A1-8BB1-69E5-4174D7CFD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779734"/>
              </p:ext>
            </p:extLst>
          </p:nvPr>
        </p:nvGraphicFramePr>
        <p:xfrm>
          <a:off x="347405" y="1366596"/>
          <a:ext cx="5413847" cy="26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1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0DD94-12E1-AD5F-4231-FA64D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5400000">
            <a:off x="8542592" y="3208592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21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36B89-341A-133B-F324-C9AFA5281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3"/>
            <a:ext cx="2972004" cy="1908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CB67-4166-5068-B0A4-EB1C2D782179}"/>
              </a:ext>
            </a:extLst>
          </p:cNvPr>
          <p:cNvSpPr txBox="1"/>
          <p:nvPr/>
        </p:nvSpPr>
        <p:spPr>
          <a:xfrm>
            <a:off x="996600" y="310790"/>
            <a:ext cx="9693551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on separation efficiency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9A80C0E-6BB7-CF48-B0BA-E2439126B6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934522"/>
              </p:ext>
            </p:extLst>
          </p:nvPr>
        </p:nvGraphicFramePr>
        <p:xfrm>
          <a:off x="405741" y="3565000"/>
          <a:ext cx="5449056" cy="267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4B0816B-5D59-97E1-07C1-03A75BF92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248473"/>
              </p:ext>
            </p:extLst>
          </p:nvPr>
        </p:nvGraphicFramePr>
        <p:xfrm>
          <a:off x="335107" y="1366596"/>
          <a:ext cx="5442247" cy="26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8115BF-415C-2C01-7949-5CBA9CD43C67}"/>
              </a:ext>
            </a:extLst>
          </p:cNvPr>
          <p:cNvSpPr txBox="1"/>
          <p:nvPr/>
        </p:nvSpPr>
        <p:spPr>
          <a:xfrm>
            <a:off x="8734031" y="5388482"/>
            <a:ext cx="197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Smaller flocs</a:t>
            </a:r>
          </a:p>
          <a:p>
            <a:r>
              <a:rPr lang="en-GB" sz="2000" dirty="0"/>
              <a:t>Intense foaming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ACFA4-F7F0-9749-8F77-7E707090E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2" r="19955" b="18265"/>
          <a:stretch/>
        </p:blipFill>
        <p:spPr>
          <a:xfrm>
            <a:off x="8681116" y="1797053"/>
            <a:ext cx="2079375" cy="3103715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FA0E8-5BC5-B2C5-99B1-0FF0B4569E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43" r="31729" b="12037"/>
          <a:stretch/>
        </p:blipFill>
        <p:spPr>
          <a:xfrm>
            <a:off x="6096805" y="1797054"/>
            <a:ext cx="2513795" cy="3103715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DF2BA6-D097-C823-8690-42133F2A272D}"/>
              </a:ext>
            </a:extLst>
          </p:cNvPr>
          <p:cNvSpPr txBox="1"/>
          <p:nvPr/>
        </p:nvSpPr>
        <p:spPr>
          <a:xfrm>
            <a:off x="8681116" y="4939522"/>
            <a:ext cx="3510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0.20 mg chitosan / mg biomass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43E7-FC8C-0E0E-34D8-DF996303EBAB}"/>
              </a:ext>
            </a:extLst>
          </p:cNvPr>
          <p:cNvSpPr txBox="1"/>
          <p:nvPr/>
        </p:nvSpPr>
        <p:spPr>
          <a:xfrm>
            <a:off x="6411228" y="4900768"/>
            <a:ext cx="942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0.16</a:t>
            </a:r>
          </a:p>
        </p:txBody>
      </p:sp>
    </p:spTree>
    <p:extLst>
      <p:ext uri="{BB962C8B-B14F-4D97-AF65-F5344CB8AC3E}">
        <p14:creationId xmlns:p14="http://schemas.microsoft.com/office/powerpoint/2010/main" val="24788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5991225"/>
            <a:ext cx="25443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64EB-87FA-6255-D0FF-F8E2BD90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804A47-71DE-ED4E-1380-15BFD1232D29}"/>
              </a:ext>
            </a:extLst>
          </p:cNvPr>
          <p:cNvSpPr txBox="1">
            <a:spLocks/>
          </p:cNvSpPr>
          <p:nvPr/>
        </p:nvSpPr>
        <p:spPr>
          <a:xfrm>
            <a:off x="2576764" y="2508584"/>
            <a:ext cx="7038473" cy="1840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</a:t>
            </a:r>
            <a:r>
              <a:rPr lang="en-US" dirty="0"/>
              <a:t>n the floc characteristics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8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44B738-6BD8-D74C-33BC-550763856979}"/>
              </a:ext>
            </a:extLst>
          </p:cNvPr>
          <p:cNvCxnSpPr>
            <a:cxnSpLocks/>
          </p:cNvCxnSpPr>
          <p:nvPr/>
        </p:nvCxnSpPr>
        <p:spPr>
          <a:xfrm>
            <a:off x="3963304" y="3745313"/>
            <a:ext cx="3982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F25255-DE64-0313-D6E4-B2587BBCC754}"/>
              </a:ext>
            </a:extLst>
          </p:cNvPr>
          <p:cNvGrpSpPr/>
          <p:nvPr/>
        </p:nvGrpSpPr>
        <p:grpSpPr>
          <a:xfrm>
            <a:off x="2509371" y="1376891"/>
            <a:ext cx="1453933" cy="3120682"/>
            <a:chOff x="2552444" y="1802871"/>
            <a:chExt cx="1610825" cy="3237150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96D1DAF-789B-A2D7-1AA0-BD988CC17BB0}"/>
                </a:ext>
              </a:extLst>
            </p:cNvPr>
            <p:cNvSpPr/>
            <p:nvPr/>
          </p:nvSpPr>
          <p:spPr>
            <a:xfrm rot="10800000">
              <a:off x="2926916" y="4133438"/>
              <a:ext cx="1071583" cy="906583"/>
            </a:xfrm>
            <a:prstGeom prst="round2SameRect">
              <a:avLst/>
            </a:prstGeom>
            <a:pattFill prst="lg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A8AFD60-2D49-851A-9EF1-D55CAAF013E9}"/>
                </a:ext>
              </a:extLst>
            </p:cNvPr>
            <p:cNvSpPr/>
            <p:nvPr/>
          </p:nvSpPr>
          <p:spPr>
            <a:xfrm>
              <a:off x="2914004" y="3503498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75F8AD-BF66-A549-0073-CE42110EC2B2}"/>
                </a:ext>
              </a:extLst>
            </p:cNvPr>
            <p:cNvGrpSpPr/>
            <p:nvPr/>
          </p:nvGrpSpPr>
          <p:grpSpPr>
            <a:xfrm>
              <a:off x="3090845" y="2799414"/>
              <a:ext cx="777712" cy="2189451"/>
              <a:chOff x="7535088" y="4265222"/>
              <a:chExt cx="318759" cy="1031513"/>
            </a:xfrm>
          </p:grpSpPr>
          <p:pic>
            <p:nvPicPr>
              <p:cNvPr id="24" name="Graphic 23" descr="Infinity">
                <a:extLst>
                  <a:ext uri="{FF2B5EF4-FFF2-40B4-BE49-F238E27FC236}">
                    <a16:creationId xmlns:a16="http://schemas.microsoft.com/office/drawing/2014/main" id="{7970A61B-4E81-2ED9-F1E4-39C6D88D9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3508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76DFDAB-4B47-F65D-10BD-92A1CA9C92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657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08FE73-240F-1C5D-E0D4-9DB35911D0B5}"/>
                </a:ext>
              </a:extLst>
            </p:cNvPr>
            <p:cNvCxnSpPr/>
            <p:nvPr/>
          </p:nvCxnSpPr>
          <p:spPr>
            <a:xfrm>
              <a:off x="2757593" y="2799414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D04FC21-9FA1-B8E2-7648-A864CA96B0CE}"/>
                </a:ext>
              </a:extLst>
            </p:cNvPr>
            <p:cNvSpPr/>
            <p:nvPr/>
          </p:nvSpPr>
          <p:spPr>
            <a:xfrm>
              <a:off x="2552444" y="1802871"/>
              <a:ext cx="1586662" cy="1053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Floc growth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20 min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slow</a:t>
              </a:r>
              <a:endParaRPr lang="en-GB" sz="4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CB94D6-A23E-3398-DBED-C312AE81B32F}"/>
              </a:ext>
            </a:extLst>
          </p:cNvPr>
          <p:cNvGrpSpPr/>
          <p:nvPr/>
        </p:nvGrpSpPr>
        <p:grpSpPr>
          <a:xfrm>
            <a:off x="252459" y="1401901"/>
            <a:ext cx="2352799" cy="3115168"/>
            <a:chOff x="84241" y="1792417"/>
            <a:chExt cx="2606686" cy="3231430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A07628ED-0C82-DFFD-3E17-712E542D41CC}"/>
                </a:ext>
              </a:extLst>
            </p:cNvPr>
            <p:cNvSpPr/>
            <p:nvPr/>
          </p:nvSpPr>
          <p:spPr>
            <a:xfrm rot="10800000">
              <a:off x="672504" y="4117265"/>
              <a:ext cx="1071585" cy="906582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77D4BA-D1E8-6576-DDE1-60DD39D09CC9}"/>
                </a:ext>
              </a:extLst>
            </p:cNvPr>
            <p:cNvSpPr/>
            <p:nvPr/>
          </p:nvSpPr>
          <p:spPr>
            <a:xfrm>
              <a:off x="659592" y="3487324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88E24BD-323C-1916-22AC-F1302484FA42}"/>
                </a:ext>
              </a:extLst>
            </p:cNvPr>
            <p:cNvGrpSpPr/>
            <p:nvPr/>
          </p:nvGrpSpPr>
          <p:grpSpPr>
            <a:xfrm>
              <a:off x="836433" y="2783240"/>
              <a:ext cx="777712" cy="2189451"/>
              <a:chOff x="7630348" y="4265222"/>
              <a:chExt cx="318759" cy="1031513"/>
            </a:xfrm>
          </p:grpSpPr>
          <p:pic>
            <p:nvPicPr>
              <p:cNvPr id="34" name="Graphic 33" descr="Infinity">
                <a:extLst>
                  <a:ext uri="{FF2B5EF4-FFF2-40B4-BE49-F238E27FC236}">
                    <a16:creationId xmlns:a16="http://schemas.microsoft.com/office/drawing/2014/main" id="{9CFF43B0-4DD2-90C0-2EBD-CF2B64F5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3034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6FF093F-9AA8-7EBA-6EEF-6EF0D45D93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183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8AB0DE9-1126-5C7C-32A4-457CE55F26C1}"/>
                </a:ext>
              </a:extLst>
            </p:cNvPr>
            <p:cNvCxnSpPr/>
            <p:nvPr/>
          </p:nvCxnSpPr>
          <p:spPr>
            <a:xfrm>
              <a:off x="503181" y="2783240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ADB7129-D11E-4BF4-464B-040F0056D70D}"/>
                </a:ext>
              </a:extLst>
            </p:cNvPr>
            <p:cNvCxnSpPr>
              <a:cxnSpLocks/>
            </p:cNvCxnSpPr>
            <p:nvPr/>
          </p:nvCxnSpPr>
          <p:spPr>
            <a:xfrm>
              <a:off x="630576" y="3302688"/>
              <a:ext cx="296279" cy="4996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533A89-9B97-EF79-243A-83666AB96DE6}"/>
                </a:ext>
              </a:extLst>
            </p:cNvPr>
            <p:cNvSpPr/>
            <p:nvPr/>
          </p:nvSpPr>
          <p:spPr>
            <a:xfrm>
              <a:off x="307269" y="1792417"/>
              <a:ext cx="2383658" cy="1053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Homogenization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10 min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rapid</a:t>
              </a:r>
              <a:endParaRPr lang="en-GB" sz="44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828D79-4621-5E53-C6F1-7729DA44F4B9}"/>
                </a:ext>
              </a:extLst>
            </p:cNvPr>
            <p:cNvSpPr/>
            <p:nvPr/>
          </p:nvSpPr>
          <p:spPr>
            <a:xfrm>
              <a:off x="84241" y="2916714"/>
              <a:ext cx="10926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Chitosan</a:t>
              </a:r>
              <a:endParaRPr lang="en-GB" sz="4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224068-A54C-1136-7BFD-3C10C1237256}"/>
              </a:ext>
            </a:extLst>
          </p:cNvPr>
          <p:cNvGrpSpPr/>
          <p:nvPr/>
        </p:nvGrpSpPr>
        <p:grpSpPr>
          <a:xfrm>
            <a:off x="6238154" y="1322105"/>
            <a:ext cx="1551836" cy="3418746"/>
            <a:chOff x="6413443" y="1742280"/>
            <a:chExt cx="1719292" cy="354633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A58DAC-8730-DD48-FC17-C26A0D3400DA}"/>
                </a:ext>
              </a:extLst>
            </p:cNvPr>
            <p:cNvSpPr/>
            <p:nvPr/>
          </p:nvSpPr>
          <p:spPr>
            <a:xfrm>
              <a:off x="6747204" y="4001383"/>
              <a:ext cx="1071583" cy="193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3082C920-0078-1C90-E2B3-6E568E1B2D29}"/>
                </a:ext>
              </a:extLst>
            </p:cNvPr>
            <p:cNvSpPr/>
            <p:nvPr/>
          </p:nvSpPr>
          <p:spPr>
            <a:xfrm rot="10800000">
              <a:off x="6744567" y="4195020"/>
              <a:ext cx="1071583" cy="828827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53F6B54-3AC4-BA36-821F-D0DABBFAA22E}"/>
                </a:ext>
              </a:extLst>
            </p:cNvPr>
            <p:cNvCxnSpPr/>
            <p:nvPr/>
          </p:nvCxnSpPr>
          <p:spPr>
            <a:xfrm>
              <a:off x="6575244" y="2783240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6182533-CC25-11AB-8ADA-41D0B49A2109}"/>
                </a:ext>
              </a:extLst>
            </p:cNvPr>
            <p:cNvSpPr/>
            <p:nvPr/>
          </p:nvSpPr>
          <p:spPr>
            <a:xfrm>
              <a:off x="6731655" y="3487324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A9C62E8-16F5-D385-D5B9-7870E2101A8D}"/>
                </a:ext>
              </a:extLst>
            </p:cNvPr>
            <p:cNvSpPr/>
            <p:nvPr/>
          </p:nvSpPr>
          <p:spPr>
            <a:xfrm>
              <a:off x="6413443" y="1742280"/>
              <a:ext cx="1719292" cy="734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Separation</a:t>
              </a:r>
              <a:endParaRPr lang="en-GB" sz="4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endParaRPr lang="pt-PT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ADF6F41-0601-D26C-1470-C32818228E9F}"/>
                </a:ext>
              </a:extLst>
            </p:cNvPr>
            <p:cNvCxnSpPr>
              <a:cxnSpLocks/>
            </p:cNvCxnSpPr>
            <p:nvPr/>
          </p:nvCxnSpPr>
          <p:spPr>
            <a:xfrm>
              <a:off x="7319599" y="4732290"/>
              <a:ext cx="276360" cy="5563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509113E-B3FD-1AFC-06D1-731816665D7D}"/>
              </a:ext>
            </a:extLst>
          </p:cNvPr>
          <p:cNvSpPr/>
          <p:nvPr/>
        </p:nvSpPr>
        <p:spPr>
          <a:xfrm>
            <a:off x="6936269" y="4850777"/>
            <a:ext cx="1135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Sample</a:t>
            </a:r>
            <a:endParaRPr lang="en-GB" sz="44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3BAA111-A899-1932-3C4D-17E1CDC8043B}"/>
              </a:ext>
            </a:extLst>
          </p:cNvPr>
          <p:cNvCxnSpPr>
            <a:cxnSpLocks/>
          </p:cNvCxnSpPr>
          <p:nvPr/>
        </p:nvCxnSpPr>
        <p:spPr>
          <a:xfrm>
            <a:off x="5733538" y="3772491"/>
            <a:ext cx="3982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658AD2-1508-823A-98DB-2D2E0E1F603C}"/>
              </a:ext>
            </a:extLst>
          </p:cNvPr>
          <p:cNvGrpSpPr/>
          <p:nvPr/>
        </p:nvGrpSpPr>
        <p:grpSpPr>
          <a:xfrm>
            <a:off x="4215763" y="1366403"/>
            <a:ext cx="1449581" cy="3732988"/>
            <a:chOff x="4311952" y="1366403"/>
            <a:chExt cx="1449581" cy="3732988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F4759FCE-C026-42BC-610D-D9070AE723AA}"/>
                </a:ext>
              </a:extLst>
            </p:cNvPr>
            <p:cNvSpPr/>
            <p:nvPr/>
          </p:nvSpPr>
          <p:spPr>
            <a:xfrm rot="10800000">
              <a:off x="4635109" y="3611969"/>
              <a:ext cx="967213" cy="873965"/>
            </a:xfrm>
            <a:prstGeom prst="round2SameRect">
              <a:avLst/>
            </a:prstGeom>
            <a:pattFill prst="lg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0968844-3549-ECFE-D31C-870C57727D85}"/>
                </a:ext>
              </a:extLst>
            </p:cNvPr>
            <p:cNvSpPr/>
            <p:nvPr/>
          </p:nvSpPr>
          <p:spPr>
            <a:xfrm>
              <a:off x="4623455" y="3004692"/>
              <a:ext cx="978869" cy="1481242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65F5192-0230-C011-BF30-4CEE82B81B90}"/>
                </a:ext>
              </a:extLst>
            </p:cNvPr>
            <p:cNvCxnSpPr/>
            <p:nvPr/>
          </p:nvCxnSpPr>
          <p:spPr>
            <a:xfrm>
              <a:off x="4492767" y="2335686"/>
              <a:ext cx="126876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3376660-B317-FC1C-2F34-5E8A6163E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7913" y="4622237"/>
              <a:ext cx="2700" cy="37126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CEF546E-9AF1-17C6-A6B1-C67E0D85A6D8}"/>
                </a:ext>
              </a:extLst>
            </p:cNvPr>
            <p:cNvSpPr/>
            <p:nvPr/>
          </p:nvSpPr>
          <p:spPr>
            <a:xfrm>
              <a:off x="4311952" y="1366403"/>
              <a:ext cx="6130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DAF</a:t>
              </a:r>
              <a:endParaRPr lang="pt-P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9E5823F-131A-EDDA-1A35-783C387F317D}"/>
                </a:ext>
              </a:extLst>
            </p:cNvPr>
            <p:cNvSpPr/>
            <p:nvPr/>
          </p:nvSpPr>
          <p:spPr>
            <a:xfrm>
              <a:off x="5256516" y="4654335"/>
              <a:ext cx="487886" cy="44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40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Air</a:t>
              </a:r>
              <a:endParaRPr lang="en-GB" sz="4800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4A5B50-FFCD-2D63-F127-25CDF93CE926}"/>
                </a:ext>
              </a:extLst>
            </p:cNvPr>
            <p:cNvGrpSpPr/>
            <p:nvPr/>
          </p:nvGrpSpPr>
          <p:grpSpPr>
            <a:xfrm>
              <a:off x="4874788" y="3804558"/>
              <a:ext cx="504722" cy="563742"/>
              <a:chOff x="2152631" y="6946760"/>
              <a:chExt cx="203558" cy="239201"/>
            </a:xfrm>
            <a:solidFill>
              <a:srgbClr val="00B0F0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6007E2D-0672-E719-8A0A-72612B142C98}"/>
                  </a:ext>
                </a:extLst>
              </p:cNvPr>
              <p:cNvSpPr/>
              <p:nvPr/>
            </p:nvSpPr>
            <p:spPr>
              <a:xfrm>
                <a:off x="2185604" y="7128129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8D1C35E-C1F7-BC3B-78BC-7C3EF0373458}"/>
                  </a:ext>
                </a:extLst>
              </p:cNvPr>
              <p:cNvSpPr/>
              <p:nvPr/>
            </p:nvSpPr>
            <p:spPr>
              <a:xfrm>
                <a:off x="2263933" y="7088326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E4C2673-8487-D3A2-C737-0A314937A129}"/>
                  </a:ext>
                </a:extLst>
              </p:cNvPr>
              <p:cNvSpPr/>
              <p:nvPr/>
            </p:nvSpPr>
            <p:spPr>
              <a:xfrm>
                <a:off x="2152631" y="6946760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74AC503-9AA6-1044-46CD-8B7E7A4C3DEE}"/>
                  </a:ext>
                </a:extLst>
              </p:cNvPr>
              <p:cNvSpPr/>
              <p:nvPr/>
            </p:nvSpPr>
            <p:spPr>
              <a:xfrm>
                <a:off x="2232723" y="7001844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40FE792-099D-86E7-4B3D-70E62A357BCE}"/>
                  </a:ext>
                </a:extLst>
              </p:cNvPr>
              <p:cNvSpPr/>
              <p:nvPr/>
            </p:nvSpPr>
            <p:spPr>
              <a:xfrm>
                <a:off x="2305967" y="6956582"/>
                <a:ext cx="50222" cy="57832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35AD83F-3943-2DF0-D415-F5AD89A865AE}"/>
              </a:ext>
            </a:extLst>
          </p:cNvPr>
          <p:cNvCxnSpPr>
            <a:cxnSpLocks/>
          </p:cNvCxnSpPr>
          <p:nvPr/>
        </p:nvCxnSpPr>
        <p:spPr>
          <a:xfrm>
            <a:off x="2037273" y="3765907"/>
            <a:ext cx="3982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9703CB-8092-878C-A451-EFBC3E9E93F7}"/>
              </a:ext>
            </a:extLst>
          </p:cNvPr>
          <p:cNvGrpSpPr/>
          <p:nvPr/>
        </p:nvGrpSpPr>
        <p:grpSpPr>
          <a:xfrm>
            <a:off x="9910953" y="1383014"/>
            <a:ext cx="1650452" cy="3120682"/>
            <a:chOff x="2552444" y="1802871"/>
            <a:chExt cx="1828550" cy="3237150"/>
          </a:xfrm>
        </p:grpSpPr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7381D7F2-D5F6-9B80-7E0B-6E46B1975B75}"/>
                </a:ext>
              </a:extLst>
            </p:cNvPr>
            <p:cNvSpPr/>
            <p:nvPr/>
          </p:nvSpPr>
          <p:spPr>
            <a:xfrm rot="10800000">
              <a:off x="2926916" y="4133438"/>
              <a:ext cx="1071583" cy="906583"/>
            </a:xfrm>
            <a:prstGeom prst="round2SameRect">
              <a:avLst/>
            </a:prstGeom>
            <a:pattFill prst="lg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3325B8D-9885-259D-E743-B07FEADA96CA}"/>
                </a:ext>
              </a:extLst>
            </p:cNvPr>
            <p:cNvSpPr/>
            <p:nvPr/>
          </p:nvSpPr>
          <p:spPr>
            <a:xfrm>
              <a:off x="2914004" y="3503498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C33CAB6-C550-B84C-30D1-62FC5480413E}"/>
                </a:ext>
              </a:extLst>
            </p:cNvPr>
            <p:cNvGrpSpPr/>
            <p:nvPr/>
          </p:nvGrpSpPr>
          <p:grpSpPr>
            <a:xfrm>
              <a:off x="3090845" y="2799414"/>
              <a:ext cx="777712" cy="2189451"/>
              <a:chOff x="7535088" y="4265222"/>
              <a:chExt cx="318759" cy="1031513"/>
            </a:xfrm>
          </p:grpSpPr>
          <p:pic>
            <p:nvPicPr>
              <p:cNvPr id="65" name="Graphic 64" descr="Infinity">
                <a:extLst>
                  <a:ext uri="{FF2B5EF4-FFF2-40B4-BE49-F238E27FC236}">
                    <a16:creationId xmlns:a16="http://schemas.microsoft.com/office/drawing/2014/main" id="{F265166E-322F-2DC4-7B65-6BF350F42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3508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CFD54B-A919-C4A3-E5FF-C216A83271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657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71D5749-AC68-59BD-18F4-6E35F08F757F}"/>
                </a:ext>
              </a:extLst>
            </p:cNvPr>
            <p:cNvCxnSpPr/>
            <p:nvPr/>
          </p:nvCxnSpPr>
          <p:spPr>
            <a:xfrm>
              <a:off x="2757593" y="2799414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FD75411-BF69-A237-B359-1E47224DD51A}"/>
                </a:ext>
              </a:extLst>
            </p:cNvPr>
            <p:cNvSpPr/>
            <p:nvPr/>
          </p:nvSpPr>
          <p:spPr>
            <a:xfrm>
              <a:off x="2552444" y="1802871"/>
              <a:ext cx="1828550" cy="1053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Floc regrowth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20 min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slow</a:t>
              </a:r>
              <a:endParaRPr lang="en-GB" sz="4400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7A564C0-4122-CCB6-1108-5E7DF58CB95F}"/>
              </a:ext>
            </a:extLst>
          </p:cNvPr>
          <p:cNvGrpSpPr/>
          <p:nvPr/>
        </p:nvGrpSpPr>
        <p:grpSpPr>
          <a:xfrm>
            <a:off x="8020868" y="1401901"/>
            <a:ext cx="1645835" cy="3120682"/>
            <a:chOff x="2552444" y="1802871"/>
            <a:chExt cx="1823435" cy="3237150"/>
          </a:xfrm>
        </p:grpSpPr>
        <p:sp>
          <p:nvSpPr>
            <p:cNvPr id="80" name="Rectangle: Top Corners Rounded 79">
              <a:extLst>
                <a:ext uri="{FF2B5EF4-FFF2-40B4-BE49-F238E27FC236}">
                  <a16:creationId xmlns:a16="http://schemas.microsoft.com/office/drawing/2014/main" id="{0E51DEAC-7C19-4579-F950-B6E799C5CB4A}"/>
                </a:ext>
              </a:extLst>
            </p:cNvPr>
            <p:cNvSpPr/>
            <p:nvPr/>
          </p:nvSpPr>
          <p:spPr>
            <a:xfrm rot="10800000">
              <a:off x="2926916" y="4133438"/>
              <a:ext cx="1071583" cy="906583"/>
            </a:xfrm>
            <a:prstGeom prst="round2SameRect">
              <a:avLst/>
            </a:prstGeom>
            <a:pattFill prst="smConfetti">
              <a:fgClr>
                <a:schemeClr val="accent5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C8C3719-D60B-EE13-72E1-7F6A68B65B2C}"/>
                </a:ext>
              </a:extLst>
            </p:cNvPr>
            <p:cNvSpPr/>
            <p:nvPr/>
          </p:nvSpPr>
          <p:spPr>
            <a:xfrm>
              <a:off x="2914004" y="3503498"/>
              <a:ext cx="1084497" cy="153652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2DE34D8-5A4B-2401-F2E9-BCC41572540E}"/>
                </a:ext>
              </a:extLst>
            </p:cNvPr>
            <p:cNvGrpSpPr/>
            <p:nvPr/>
          </p:nvGrpSpPr>
          <p:grpSpPr>
            <a:xfrm>
              <a:off x="3090845" y="2799414"/>
              <a:ext cx="777712" cy="2189451"/>
              <a:chOff x="7535088" y="4265222"/>
              <a:chExt cx="318759" cy="1031513"/>
            </a:xfrm>
          </p:grpSpPr>
          <p:pic>
            <p:nvPicPr>
              <p:cNvPr id="85" name="Graphic 84" descr="Infinity">
                <a:extLst>
                  <a:ext uri="{FF2B5EF4-FFF2-40B4-BE49-F238E27FC236}">
                    <a16:creationId xmlns:a16="http://schemas.microsoft.com/office/drawing/2014/main" id="{79597AC7-4701-E016-2630-B99AF3CB3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35088" y="4977976"/>
                <a:ext cx="318759" cy="318759"/>
              </a:xfrm>
              <a:prstGeom prst="rect">
                <a:avLst/>
              </a:prstGeom>
            </p:spPr>
          </p:pic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4B525D2-44FF-CE84-8435-8F0131E22E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6570" y="4265222"/>
                <a:ext cx="0" cy="8751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897D8A7-AAB4-AC5C-5FC3-2E108E67D12F}"/>
                </a:ext>
              </a:extLst>
            </p:cNvPr>
            <p:cNvCxnSpPr/>
            <p:nvPr/>
          </p:nvCxnSpPr>
          <p:spPr>
            <a:xfrm>
              <a:off x="2757593" y="2799414"/>
              <a:ext cx="14056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78B21A1-2216-3274-814C-4E7A96AF6A2C}"/>
                </a:ext>
              </a:extLst>
            </p:cNvPr>
            <p:cNvSpPr/>
            <p:nvPr/>
          </p:nvSpPr>
          <p:spPr>
            <a:xfrm>
              <a:off x="2552444" y="1802871"/>
              <a:ext cx="1823435" cy="1053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Floc breakage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10 min </a:t>
              </a:r>
            </a:p>
            <a:p>
              <a:r>
                <a:rPr lang="pt-PT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rapid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5DC93E8-ADA7-CE82-4CEF-BD389DBA0FDF}"/>
              </a:ext>
            </a:extLst>
          </p:cNvPr>
          <p:cNvSpPr txBox="1"/>
          <p:nvPr/>
        </p:nvSpPr>
        <p:spPr>
          <a:xfrm>
            <a:off x="6095847" y="5333960"/>
            <a:ext cx="5120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2400" dirty="0"/>
              <a:t>Particle size measurements</a:t>
            </a:r>
            <a:endParaRPr lang="en-GB" dirty="0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4CF51C-D546-5692-B475-7F36A4CB56D1}"/>
              </a:ext>
            </a:extLst>
          </p:cNvPr>
          <p:cNvCxnSpPr>
            <a:cxnSpLocks/>
          </p:cNvCxnSpPr>
          <p:nvPr/>
        </p:nvCxnSpPr>
        <p:spPr>
          <a:xfrm>
            <a:off x="7755182" y="3756952"/>
            <a:ext cx="3982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8414804-F9B8-4669-A3F3-88E8E66C6396}"/>
              </a:ext>
            </a:extLst>
          </p:cNvPr>
          <p:cNvCxnSpPr>
            <a:cxnSpLocks/>
          </p:cNvCxnSpPr>
          <p:nvPr/>
        </p:nvCxnSpPr>
        <p:spPr>
          <a:xfrm>
            <a:off x="9583982" y="3758888"/>
            <a:ext cx="3982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itle 1">
            <a:extLst>
              <a:ext uri="{FF2B5EF4-FFF2-40B4-BE49-F238E27FC236}">
                <a16:creationId xmlns:a16="http://schemas.microsoft.com/office/drawing/2014/main" id="{BDCD1870-9968-D484-96D2-0540BA1D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US" dirty="0"/>
              <a:t>Floc assessment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881D06B-3790-49B9-8A5A-244DBA34562C}"/>
              </a:ext>
            </a:extLst>
          </p:cNvPr>
          <p:cNvSpPr/>
          <p:nvPr/>
        </p:nvSpPr>
        <p:spPr>
          <a:xfrm>
            <a:off x="3593971" y="2332292"/>
            <a:ext cx="458614" cy="235819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9B140D9-A496-45F0-884B-4968A3BDA428}"/>
              </a:ext>
            </a:extLst>
          </p:cNvPr>
          <p:cNvSpPr/>
          <p:nvPr/>
        </p:nvSpPr>
        <p:spPr>
          <a:xfrm>
            <a:off x="8844983" y="2359366"/>
            <a:ext cx="713206" cy="235819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5E5ACFE-33C0-40F1-A159-2B8E6EE0BEA8}"/>
              </a:ext>
            </a:extLst>
          </p:cNvPr>
          <p:cNvSpPr/>
          <p:nvPr/>
        </p:nvSpPr>
        <p:spPr>
          <a:xfrm>
            <a:off x="11042212" y="2332294"/>
            <a:ext cx="408300" cy="235819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7" grpId="0" animBg="1"/>
      <p:bldP spid="92" grpId="0" animBg="1"/>
      <p:bldP spid="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DA248FF5-9597-4C42-89CA-46E802376558}"/>
              </a:ext>
            </a:extLst>
          </p:cNvPr>
          <p:cNvSpPr txBox="1">
            <a:spLocks/>
          </p:cNvSpPr>
          <p:nvPr/>
        </p:nvSpPr>
        <p:spPr>
          <a:xfrm>
            <a:off x="838200" y="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Floc assessment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F1895F9-C078-49A7-8545-027D6735FC98}"/>
              </a:ext>
            </a:extLst>
          </p:cNvPr>
          <p:cNvSpPr/>
          <p:nvPr/>
        </p:nvSpPr>
        <p:spPr>
          <a:xfrm>
            <a:off x="2361027" y="5339261"/>
            <a:ext cx="7469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Mastersizer 3000 coupled with DAF setup </a:t>
            </a:r>
          </a:p>
        </p:txBody>
      </p:sp>
      <p:pic>
        <p:nvPicPr>
          <p:cNvPr id="96" name="Content Placeholder 6">
            <a:extLst>
              <a:ext uri="{FF2B5EF4-FFF2-40B4-BE49-F238E27FC236}">
                <a16:creationId xmlns:a16="http://schemas.microsoft.com/office/drawing/2014/main" id="{13F0D3A6-CDEC-49BE-BB9B-3F22292F2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5866" y="1573568"/>
            <a:ext cx="7820267" cy="371086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5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804DAD1-5934-9C03-53FB-7A3354A684E7}"/>
              </a:ext>
            </a:extLst>
          </p:cNvPr>
          <p:cNvSpPr txBox="1">
            <a:spLocks/>
          </p:cNvSpPr>
          <p:nvPr/>
        </p:nvSpPr>
        <p:spPr>
          <a:xfrm>
            <a:off x="838200" y="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Floc assessment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3CA95A-BAAF-1903-1FEB-5ED521686A25}"/>
              </a:ext>
            </a:extLst>
          </p:cNvPr>
          <p:cNvGrpSpPr/>
          <p:nvPr/>
        </p:nvGrpSpPr>
        <p:grpSpPr>
          <a:xfrm>
            <a:off x="7330980" y="4332994"/>
            <a:ext cx="2654300" cy="1320800"/>
            <a:chOff x="8953672" y="4037904"/>
            <a:chExt cx="2654300" cy="13208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08EFC66-D41B-C276-8EB2-090953FF053F}"/>
                </a:ext>
              </a:extLst>
            </p:cNvPr>
            <p:cNvSpPr/>
            <p:nvPr/>
          </p:nvSpPr>
          <p:spPr>
            <a:xfrm>
              <a:off x="8953672" y="4037904"/>
              <a:ext cx="2654300" cy="13208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0525505-347F-9519-CB8D-55CC08B8B833}"/>
                </a:ext>
              </a:extLst>
            </p:cNvPr>
            <p:cNvSpPr/>
            <p:nvPr/>
          </p:nvSpPr>
          <p:spPr>
            <a:xfrm>
              <a:off x="9182272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1CDEC6-DDB5-7964-3A8A-67D543A2D2C6}"/>
                </a:ext>
              </a:extLst>
            </p:cNvPr>
            <p:cNvSpPr/>
            <p:nvPr/>
          </p:nvSpPr>
          <p:spPr>
            <a:xfrm>
              <a:off x="9749009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B47E9BC-BC27-D037-9C0C-7FAB500588CC}"/>
                </a:ext>
              </a:extLst>
            </p:cNvPr>
            <p:cNvSpPr/>
            <p:nvPr/>
          </p:nvSpPr>
          <p:spPr>
            <a:xfrm>
              <a:off x="10315747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C61D0F7-8A43-835D-4996-6BCFFE6CA2EE}"/>
                </a:ext>
              </a:extLst>
            </p:cNvPr>
            <p:cNvSpPr/>
            <p:nvPr/>
          </p:nvSpPr>
          <p:spPr>
            <a:xfrm>
              <a:off x="10868832" y="4495104"/>
              <a:ext cx="444500" cy="723900"/>
            </a:xfrm>
            <a:prstGeom prst="roundRect">
              <a:avLst/>
            </a:prstGeom>
            <a:noFill/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4FDD63A-305C-FD5F-FA57-F5DA38DBAD9F}"/>
              </a:ext>
            </a:extLst>
          </p:cNvPr>
          <p:cNvSpPr/>
          <p:nvPr/>
        </p:nvSpPr>
        <p:spPr>
          <a:xfrm>
            <a:off x="2933872" y="1379972"/>
            <a:ext cx="2654300" cy="23622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279422A-A7E3-8C1D-0A65-8B0761941B9B}"/>
              </a:ext>
            </a:extLst>
          </p:cNvPr>
          <p:cNvSpPr/>
          <p:nvPr/>
        </p:nvSpPr>
        <p:spPr>
          <a:xfrm>
            <a:off x="7315372" y="1951472"/>
            <a:ext cx="1346200" cy="13335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E86C69-2559-917C-88E4-40639D77D831}"/>
              </a:ext>
            </a:extLst>
          </p:cNvPr>
          <p:cNvSpPr/>
          <p:nvPr/>
        </p:nvSpPr>
        <p:spPr>
          <a:xfrm>
            <a:off x="3895897" y="1379972"/>
            <a:ext cx="730250" cy="13208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667C30CE-D291-2FC2-7601-000636369678}"/>
              </a:ext>
            </a:extLst>
          </p:cNvPr>
          <p:cNvSpPr/>
          <p:nvPr/>
        </p:nvSpPr>
        <p:spPr>
          <a:xfrm rot="1007225" flipV="1">
            <a:off x="4124620" y="1792307"/>
            <a:ext cx="3725533" cy="1032240"/>
          </a:xfrm>
          <a:prstGeom prst="arc">
            <a:avLst>
              <a:gd name="adj1" fmla="val 11103159"/>
              <a:gd name="adj2" fmla="val 21360750"/>
            </a:avLst>
          </a:prstGeom>
          <a:ln w="38100" cap="flat" cmpd="sng" algn="ctr">
            <a:solidFill>
              <a:srgbClr val="0070C0"/>
            </a:solidFill>
            <a:prstDash val="solid"/>
            <a:round/>
            <a:headEnd type="oval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8C662606-9A5D-6CE5-74AE-B7CEA114E834}"/>
              </a:ext>
            </a:extLst>
          </p:cNvPr>
          <p:cNvSpPr/>
          <p:nvPr/>
        </p:nvSpPr>
        <p:spPr>
          <a:xfrm rot="5067867">
            <a:off x="7028190" y="2614985"/>
            <a:ext cx="2502209" cy="2066897"/>
          </a:xfrm>
          <a:prstGeom prst="arc">
            <a:avLst>
              <a:gd name="adj1" fmla="val 11103159"/>
              <a:gd name="adj2" fmla="val 19718536"/>
            </a:avLst>
          </a:prstGeom>
          <a:ln w="38100" cap="flat" cmpd="sng" algn="ctr">
            <a:solidFill>
              <a:srgbClr val="0070C0"/>
            </a:solidFill>
            <a:prstDash val="solid"/>
            <a:round/>
            <a:headEnd type="oval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89218975-6273-ACC2-3AC5-05A7A4655421}"/>
              </a:ext>
            </a:extLst>
          </p:cNvPr>
          <p:cNvSpPr/>
          <p:nvPr/>
        </p:nvSpPr>
        <p:spPr>
          <a:xfrm rot="13025937">
            <a:off x="3749538" y="2120737"/>
            <a:ext cx="5244324" cy="2291232"/>
          </a:xfrm>
          <a:prstGeom prst="arc">
            <a:avLst>
              <a:gd name="adj1" fmla="val 11808163"/>
              <a:gd name="adj2" fmla="val 20714625"/>
            </a:avLst>
          </a:prstGeom>
          <a:ln w="38100">
            <a:solidFill>
              <a:srgbClr val="CAA636"/>
            </a:solidFill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5B542EC-BCE8-DBE1-D2CD-11EFAEC26CC2}"/>
              </a:ext>
            </a:extLst>
          </p:cNvPr>
          <p:cNvSpPr/>
          <p:nvPr/>
        </p:nvSpPr>
        <p:spPr>
          <a:xfrm>
            <a:off x="7757257" y="2523622"/>
            <a:ext cx="513567" cy="526093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Graphic 39" descr="Computer">
            <a:extLst>
              <a:ext uri="{FF2B5EF4-FFF2-40B4-BE49-F238E27FC236}">
                <a16:creationId xmlns:a16="http://schemas.microsoft.com/office/drawing/2014/main" id="{4F28F006-1737-A8DD-D4A1-AB9A986A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672" y="2060445"/>
            <a:ext cx="1978539" cy="1978539"/>
          </a:xfrm>
          <a:prstGeom prst="rect">
            <a:avLst/>
          </a:prstGeom>
        </p:spPr>
      </p:pic>
      <p:pic>
        <p:nvPicPr>
          <p:cNvPr id="41" name="Graphic 40" descr="Single gear">
            <a:extLst>
              <a:ext uri="{FF2B5EF4-FFF2-40B4-BE49-F238E27FC236}">
                <a16:creationId xmlns:a16="http://schemas.microsoft.com/office/drawing/2014/main" id="{84B1B281-E74A-512D-344D-403A3C1036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4777" y="2539836"/>
            <a:ext cx="526093" cy="526093"/>
          </a:xfrm>
          <a:prstGeom prst="rect">
            <a:avLst/>
          </a:prstGeom>
        </p:spPr>
      </p:pic>
      <p:sp>
        <p:nvSpPr>
          <p:cNvPr id="42" name="Arc 41">
            <a:extLst>
              <a:ext uri="{FF2B5EF4-FFF2-40B4-BE49-F238E27FC236}">
                <a16:creationId xmlns:a16="http://schemas.microsoft.com/office/drawing/2014/main" id="{42839F39-F29C-3E54-712A-D875B7822EE6}"/>
              </a:ext>
            </a:extLst>
          </p:cNvPr>
          <p:cNvSpPr/>
          <p:nvPr/>
        </p:nvSpPr>
        <p:spPr>
          <a:xfrm rot="5400000">
            <a:off x="2328175" y="2623097"/>
            <a:ext cx="549845" cy="730250"/>
          </a:xfrm>
          <a:prstGeom prst="arc">
            <a:avLst>
              <a:gd name="adj1" fmla="val 17182081"/>
              <a:gd name="adj2" fmla="val 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C527387F-A366-9B70-887B-E123156E8577}"/>
              </a:ext>
            </a:extLst>
          </p:cNvPr>
          <p:cNvSpPr/>
          <p:nvPr/>
        </p:nvSpPr>
        <p:spPr>
          <a:xfrm rot="5400000">
            <a:off x="2330263" y="2437295"/>
            <a:ext cx="549845" cy="730250"/>
          </a:xfrm>
          <a:prstGeom prst="arc">
            <a:avLst>
              <a:gd name="adj1" fmla="val 17182081"/>
              <a:gd name="adj2" fmla="val 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FDA2638-E50A-A0F5-89D9-8F874E5AA90D}"/>
              </a:ext>
            </a:extLst>
          </p:cNvPr>
          <p:cNvSpPr/>
          <p:nvPr/>
        </p:nvSpPr>
        <p:spPr>
          <a:xfrm>
            <a:off x="10354667" y="3451443"/>
            <a:ext cx="519619" cy="1638711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lowchart: Manual Operation 47">
            <a:extLst>
              <a:ext uri="{FF2B5EF4-FFF2-40B4-BE49-F238E27FC236}">
                <a16:creationId xmlns:a16="http://schemas.microsoft.com/office/drawing/2014/main" id="{E416F936-5D9E-8BA6-2314-5080C552D0A4}"/>
              </a:ext>
            </a:extLst>
          </p:cNvPr>
          <p:cNvSpPr/>
          <p:nvPr/>
        </p:nvSpPr>
        <p:spPr>
          <a:xfrm>
            <a:off x="10475791" y="3049821"/>
            <a:ext cx="277370" cy="401622"/>
          </a:xfrm>
          <a:prstGeom prst="flowChartManualOperation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F377D2-D911-E177-4A4A-89C988373A6A}"/>
              </a:ext>
            </a:extLst>
          </p:cNvPr>
          <p:cNvSpPr/>
          <p:nvPr/>
        </p:nvSpPr>
        <p:spPr>
          <a:xfrm>
            <a:off x="10926230" y="3531082"/>
            <a:ext cx="227381" cy="47402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6A5A8BBA-F794-682A-82C0-5CB73818DC32}"/>
              </a:ext>
            </a:extLst>
          </p:cNvPr>
          <p:cNvSpPr/>
          <p:nvPr/>
        </p:nvSpPr>
        <p:spPr>
          <a:xfrm>
            <a:off x="10935571" y="3451443"/>
            <a:ext cx="227381" cy="206680"/>
          </a:xfrm>
          <a:prstGeom prst="flowChartConnector">
            <a:avLst/>
          </a:prstGeom>
          <a:solidFill>
            <a:srgbClr val="FCEEEE"/>
          </a:solidFill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E2433CFD-32DF-15DB-CBFF-3FD111736879}"/>
              </a:ext>
            </a:extLst>
          </p:cNvPr>
          <p:cNvSpPr/>
          <p:nvPr/>
        </p:nvSpPr>
        <p:spPr>
          <a:xfrm rot="5400000">
            <a:off x="9668513" y="4103109"/>
            <a:ext cx="648071" cy="726106"/>
          </a:xfrm>
          <a:prstGeom prst="arc">
            <a:avLst>
              <a:gd name="adj1" fmla="val 17182081"/>
              <a:gd name="adj2" fmla="val 0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E5188E-9E32-ECFD-5AFF-9603B5907900}"/>
              </a:ext>
            </a:extLst>
          </p:cNvPr>
          <p:cNvSpPr txBox="1"/>
          <p:nvPr/>
        </p:nvSpPr>
        <p:spPr>
          <a:xfrm flipH="1">
            <a:off x="7330980" y="5758734"/>
            <a:ext cx="1377444" cy="34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dirty="0"/>
              <a:t>DAF set-up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E1959E-D056-FBB7-1789-039218DC5DC2}"/>
              </a:ext>
            </a:extLst>
          </p:cNvPr>
          <p:cNvSpPr txBox="1"/>
          <p:nvPr/>
        </p:nvSpPr>
        <p:spPr>
          <a:xfrm flipH="1">
            <a:off x="7330979" y="3415263"/>
            <a:ext cx="184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Peristaltic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pump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7C9135-697D-B4E3-7A60-9DAA26F2507B}"/>
              </a:ext>
            </a:extLst>
          </p:cNvPr>
          <p:cNvSpPr txBox="1"/>
          <p:nvPr/>
        </p:nvSpPr>
        <p:spPr>
          <a:xfrm flipH="1">
            <a:off x="2968223" y="3845840"/>
            <a:ext cx="181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Mastersizer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/>
              <a:t>3000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C63D00A-F3C3-3ECB-CB92-759D0F574F9A}"/>
              </a:ext>
            </a:extLst>
          </p:cNvPr>
          <p:cNvSpPr/>
          <p:nvPr/>
        </p:nvSpPr>
        <p:spPr>
          <a:xfrm>
            <a:off x="10725591" y="5257763"/>
            <a:ext cx="874722" cy="899196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84C6D411-A5CB-8932-D7EB-0ED2924CB37A}"/>
              </a:ext>
            </a:extLst>
          </p:cNvPr>
          <p:cNvSpPr/>
          <p:nvPr/>
        </p:nvSpPr>
        <p:spPr>
          <a:xfrm rot="21103407">
            <a:off x="10145810" y="3731716"/>
            <a:ext cx="1196057" cy="2399235"/>
          </a:xfrm>
          <a:prstGeom prst="arc">
            <a:avLst>
              <a:gd name="adj1" fmla="val 17182081"/>
              <a:gd name="adj2" fmla="val 2163162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B77D21-D4F9-C3DA-C152-B68A1613347B}"/>
              </a:ext>
            </a:extLst>
          </p:cNvPr>
          <p:cNvSpPr txBox="1"/>
          <p:nvPr/>
        </p:nvSpPr>
        <p:spPr>
          <a:xfrm>
            <a:off x="4265004" y="2857608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BF9000"/>
                </a:solidFill>
              </a:rPr>
              <a:t>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433C72-AE3F-7CFA-5EC3-F5BDAAE9827C}"/>
              </a:ext>
            </a:extLst>
          </p:cNvPr>
          <p:cNvSpPr txBox="1"/>
          <p:nvPr/>
        </p:nvSpPr>
        <p:spPr>
          <a:xfrm>
            <a:off x="4671404" y="2009939"/>
            <a:ext cx="51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472C4"/>
                </a:solidFill>
              </a:rPr>
              <a:t>out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E9153E-C36D-91DF-3A2D-AF104B0B8150}"/>
              </a:ext>
            </a:extLst>
          </p:cNvPr>
          <p:cNvGrpSpPr/>
          <p:nvPr/>
        </p:nvGrpSpPr>
        <p:grpSpPr>
          <a:xfrm>
            <a:off x="7615996" y="4790194"/>
            <a:ext cx="318759" cy="680709"/>
            <a:chOff x="7615996" y="4790194"/>
            <a:chExt cx="318759" cy="680709"/>
          </a:xfrm>
        </p:grpSpPr>
        <p:pic>
          <p:nvPicPr>
            <p:cNvPr id="60" name="Graphic 59" descr="Infinity">
              <a:extLst>
                <a:ext uri="{FF2B5EF4-FFF2-40B4-BE49-F238E27FC236}">
                  <a16:creationId xmlns:a16="http://schemas.microsoft.com/office/drawing/2014/main" id="{62D1E1A5-F93F-CB3E-FFF7-4AB3BF9F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5996" y="5152144"/>
              <a:ext cx="318759" cy="318759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FA713-0704-009E-B8C0-47BB17E1A7E0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 flipV="1">
              <a:off x="7781830" y="4790194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D8C835E-C4FC-0716-E0BA-ADB223D341D7}"/>
              </a:ext>
            </a:extLst>
          </p:cNvPr>
          <p:cNvGrpSpPr/>
          <p:nvPr/>
        </p:nvGrpSpPr>
        <p:grpSpPr>
          <a:xfrm>
            <a:off x="8186638" y="4809284"/>
            <a:ext cx="318759" cy="680709"/>
            <a:chOff x="7630348" y="4616026"/>
            <a:chExt cx="318759" cy="680709"/>
          </a:xfrm>
        </p:grpSpPr>
        <p:pic>
          <p:nvPicPr>
            <p:cNvPr id="63" name="Graphic 62" descr="Infinity">
              <a:extLst>
                <a:ext uri="{FF2B5EF4-FFF2-40B4-BE49-F238E27FC236}">
                  <a16:creationId xmlns:a16="http://schemas.microsoft.com/office/drawing/2014/main" id="{3ACD0522-68AB-B213-BE21-6CC7B174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78ED859-8036-743E-4F44-ED8210C4BC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9D5BB4E-9395-EB0D-708C-09AE5623DBAF}"/>
              </a:ext>
            </a:extLst>
          </p:cNvPr>
          <p:cNvGrpSpPr/>
          <p:nvPr/>
        </p:nvGrpSpPr>
        <p:grpSpPr>
          <a:xfrm>
            <a:off x="8758617" y="4809284"/>
            <a:ext cx="318759" cy="680709"/>
            <a:chOff x="7630348" y="4616026"/>
            <a:chExt cx="318759" cy="680709"/>
          </a:xfrm>
        </p:grpSpPr>
        <p:pic>
          <p:nvPicPr>
            <p:cNvPr id="67" name="Graphic 66" descr="Infinity">
              <a:extLst>
                <a:ext uri="{FF2B5EF4-FFF2-40B4-BE49-F238E27FC236}">
                  <a16:creationId xmlns:a16="http://schemas.microsoft.com/office/drawing/2014/main" id="{DC3EF2CB-6812-270B-5565-AEC01DBE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1D95180-1AA0-4B7F-5239-A96B73555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391139C-D1EF-9985-59B9-B43F778B2B47}"/>
              </a:ext>
            </a:extLst>
          </p:cNvPr>
          <p:cNvGrpSpPr/>
          <p:nvPr/>
        </p:nvGrpSpPr>
        <p:grpSpPr>
          <a:xfrm>
            <a:off x="9298421" y="4809284"/>
            <a:ext cx="318759" cy="680709"/>
            <a:chOff x="7630348" y="4616026"/>
            <a:chExt cx="318759" cy="680709"/>
          </a:xfrm>
        </p:grpSpPr>
        <p:pic>
          <p:nvPicPr>
            <p:cNvPr id="81" name="Graphic 80" descr="Infinity">
              <a:extLst>
                <a:ext uri="{FF2B5EF4-FFF2-40B4-BE49-F238E27FC236}">
                  <a16:creationId xmlns:a16="http://schemas.microsoft.com/office/drawing/2014/main" id="{71192FB0-9291-32A7-62C0-3842D0FC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0348" y="4977976"/>
              <a:ext cx="318759" cy="318759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77BC962-5357-B981-5BB7-FE45BBAEB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0" y="4616026"/>
              <a:ext cx="0" cy="5242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E74AE3CE-3B55-ECF5-8930-BBFF3FF2C83E}"/>
              </a:ext>
            </a:extLst>
          </p:cNvPr>
          <p:cNvSpPr/>
          <p:nvPr/>
        </p:nvSpPr>
        <p:spPr>
          <a:xfrm>
            <a:off x="1316503" y="5379475"/>
            <a:ext cx="5137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 Mastersizer 3000 coupled with DAF setup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3F02848-31BA-7B13-4ECA-95F7BDD58B5D}"/>
              </a:ext>
            </a:extLst>
          </p:cNvPr>
          <p:cNvSpPr txBox="1"/>
          <p:nvPr/>
        </p:nvSpPr>
        <p:spPr>
          <a:xfrm>
            <a:off x="7336565" y="3691049"/>
            <a:ext cx="1014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60 rpm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78829E-E7C3-C8EC-FE2E-19CD0B282364}"/>
              </a:ext>
            </a:extLst>
          </p:cNvPr>
          <p:cNvCxnSpPr>
            <a:cxnSpLocks/>
            <a:stCxn id="86" idx="2"/>
          </p:cNvCxnSpPr>
          <p:nvPr/>
        </p:nvCxnSpPr>
        <p:spPr>
          <a:xfrm flipH="1">
            <a:off x="8004080" y="1649049"/>
            <a:ext cx="1513913" cy="654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01960589-C12C-BF80-73FB-52F62AE37C32}"/>
              </a:ext>
            </a:extLst>
          </p:cNvPr>
          <p:cNvSpPr txBox="1"/>
          <p:nvPr/>
        </p:nvSpPr>
        <p:spPr>
          <a:xfrm>
            <a:off x="8681318" y="1002718"/>
            <a:ext cx="167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Limiting step</a:t>
            </a:r>
          </a:p>
          <a:p>
            <a:r>
              <a:rPr lang="en-GB" dirty="0"/>
              <a:t>± 1000 </a:t>
            </a:r>
            <a:r>
              <a:rPr lang="el-GR" dirty="0"/>
              <a:t>μ</a:t>
            </a:r>
            <a:r>
              <a:rPr lang="en-US" dirty="0"/>
              <a:t>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7" name="Group 64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66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D55C-5F03-45A9-C08C-0AAB5D63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2CF6-5969-4AFE-C579-5FC1D3D0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FDEB-F5DF-15FA-2A27-BEDA0512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56" name="Table 11">
            <a:extLst>
              <a:ext uri="{FF2B5EF4-FFF2-40B4-BE49-F238E27FC236}">
                <a16:creationId xmlns:a16="http://schemas.microsoft.com/office/drawing/2014/main" id="{C4CB81CF-4342-B661-9074-09F7958C2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497560"/>
              </p:ext>
            </p:extLst>
          </p:nvPr>
        </p:nvGraphicFramePr>
        <p:xfrm>
          <a:off x="468896" y="1119246"/>
          <a:ext cx="11421939" cy="25603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199477">
                  <a:extLst>
                    <a:ext uri="{9D8B030D-6E8A-4147-A177-3AD203B41FA5}">
                      <a16:colId xmlns:a16="http://schemas.microsoft.com/office/drawing/2014/main" val="3040367624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2894948820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1831243001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2449959589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455203139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1836511424"/>
                    </a:ext>
                  </a:extLst>
                </a:gridCol>
                <a:gridCol w="1537077">
                  <a:extLst>
                    <a:ext uri="{9D8B030D-6E8A-4147-A177-3AD203B41FA5}">
                      <a16:colId xmlns:a16="http://schemas.microsoft.com/office/drawing/2014/main" val="3758360049"/>
                    </a:ext>
                  </a:extLst>
                </a:gridCol>
              </a:tblGrid>
              <a:tr h="25911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If floc size during floc growth step &gt; 1000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999616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33527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Steady state broken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–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–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–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629633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Steady state regrown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1000 –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1000 – 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–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73773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07224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Strength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479500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Recovery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Stable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Stable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128949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EBB754BF-9474-1CFC-D801-68E1EA4DC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873501"/>
              </p:ext>
            </p:extLst>
          </p:nvPr>
        </p:nvGraphicFramePr>
        <p:xfrm>
          <a:off x="468895" y="4873057"/>
          <a:ext cx="10491874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764402">
                  <a:extLst>
                    <a:ext uri="{9D8B030D-6E8A-4147-A177-3AD203B41FA5}">
                      <a16:colId xmlns:a16="http://schemas.microsoft.com/office/drawing/2014/main" val="4138823816"/>
                    </a:ext>
                  </a:extLst>
                </a:gridCol>
                <a:gridCol w="1620835">
                  <a:extLst>
                    <a:ext uri="{9D8B030D-6E8A-4147-A177-3AD203B41FA5}">
                      <a16:colId xmlns:a16="http://schemas.microsoft.com/office/drawing/2014/main" val="2444031425"/>
                    </a:ext>
                  </a:extLst>
                </a:gridCol>
                <a:gridCol w="2242901">
                  <a:extLst>
                    <a:ext uri="{9D8B030D-6E8A-4147-A177-3AD203B41FA5}">
                      <a16:colId xmlns:a16="http://schemas.microsoft.com/office/drawing/2014/main" val="2254908599"/>
                    </a:ext>
                  </a:extLst>
                </a:gridCol>
                <a:gridCol w="1931868">
                  <a:extLst>
                    <a:ext uri="{9D8B030D-6E8A-4147-A177-3AD203B41FA5}">
                      <a16:colId xmlns:a16="http://schemas.microsoft.com/office/drawing/2014/main" val="1472107466"/>
                    </a:ext>
                  </a:extLst>
                </a:gridCol>
                <a:gridCol w="1931868">
                  <a:extLst>
                    <a:ext uri="{9D8B030D-6E8A-4147-A177-3AD203B41FA5}">
                      <a16:colId xmlns:a16="http://schemas.microsoft.com/office/drawing/2014/main" val="3794130342"/>
                    </a:ext>
                  </a:extLst>
                </a:gridCol>
              </a:tblGrid>
              <a:tr h="259117">
                <a:tc>
                  <a:txBody>
                    <a:bodyPr/>
                    <a:lstStyle/>
                    <a:p>
                      <a:r>
                        <a:rPr lang="en-US" b="0" dirty="0"/>
                        <a:t>All values in </a:t>
                      </a:r>
                      <a:r>
                        <a:rPr lang="el-GR" b="0" dirty="0"/>
                        <a:t>μ</a:t>
                      </a:r>
                      <a:r>
                        <a:rPr lang="en-US" b="0" dirty="0"/>
                        <a:t>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438379"/>
                  </a:ext>
                </a:extLst>
              </a:tr>
              <a:tr h="259117">
                <a:tc>
                  <a:txBody>
                    <a:bodyPr/>
                    <a:lstStyle/>
                    <a:p>
                      <a:r>
                        <a:rPr lang="en-US" dirty="0"/>
                        <a:t>Strength Index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 (0 – 33)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Moderate (34 – 66)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 (67 – 100)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552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Recovery Index*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Weak ( &lt; 33)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(34 – 66)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 (67 – 100)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686978"/>
                  </a:ext>
                </a:extLst>
              </a:tr>
            </a:tbl>
          </a:graphicData>
        </a:graphic>
      </p:graphicFrame>
      <p:sp>
        <p:nvSpPr>
          <p:cNvPr id="60" name="Title 1">
            <a:extLst>
              <a:ext uri="{FF2B5EF4-FFF2-40B4-BE49-F238E27FC236}">
                <a16:creationId xmlns:a16="http://schemas.microsoft.com/office/drawing/2014/main" id="{EC85BBAA-82D1-E959-8EFC-7548636BF6B2}"/>
              </a:ext>
            </a:extLst>
          </p:cNvPr>
          <p:cNvSpPr txBox="1">
            <a:spLocks/>
          </p:cNvSpPr>
          <p:nvPr/>
        </p:nvSpPr>
        <p:spPr>
          <a:xfrm>
            <a:off x="838200" y="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Floc assessment table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AD2971-C509-4E86-8CA3-4FCEF1B079E8}"/>
              </a:ext>
            </a:extLst>
          </p:cNvPr>
          <p:cNvSpPr/>
          <p:nvPr/>
        </p:nvSpPr>
        <p:spPr>
          <a:xfrm>
            <a:off x="450634" y="5978677"/>
            <a:ext cx="9976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*Gonzalez-Torres, 2014,</a:t>
            </a:r>
            <a:r>
              <a:rPr lang="en-GB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Water Research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60:197–209; Jarvis et al. 2006, </a:t>
            </a:r>
            <a:r>
              <a:rPr lang="en-GB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Water Research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40(14):2727–37.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3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B91359-44F9-0188-9C34-05560B08B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>
            <a:off x="9202180" y="-14076"/>
            <a:ext cx="2972004" cy="19081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5BAF97-61B1-4354-8754-C68C88BA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Floc assessment of </a:t>
            </a:r>
            <a:r>
              <a:rPr lang="en-GB" dirty="0" err="1"/>
              <a:t>exp.AOM</a:t>
            </a:r>
            <a:r>
              <a:rPr lang="en-GB" dirty="0"/>
              <a:t>-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31BD6-27B1-4688-9F3A-E8AAC634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1CE3-63DD-4A1C-B0F2-49F5C2204294}" type="datetime1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A86B-FBB2-43CC-BB8C-27BC22A0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DF943-041C-48BF-93E8-3C3221AE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38DD-0E38-4906-99E6-39383404D19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FE49386-F478-40F0-93C3-D4F2F796F370}"/>
              </a:ext>
            </a:extLst>
          </p:cNvPr>
          <p:cNvSpPr txBox="1">
            <a:spLocks/>
          </p:cNvSpPr>
          <p:nvPr/>
        </p:nvSpPr>
        <p:spPr>
          <a:xfrm>
            <a:off x="1762127" y="1545432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Homogenization | Floc growth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E147493-E470-EBAD-062B-4125E7F995ED}"/>
              </a:ext>
            </a:extLst>
          </p:cNvPr>
          <p:cNvSpPr txBox="1">
            <a:spLocks/>
          </p:cNvSpPr>
          <p:nvPr/>
        </p:nvSpPr>
        <p:spPr>
          <a:xfrm>
            <a:off x="6194426" y="1543495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Floc breakage | Floc  regrowth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C96A4B8-16B3-4A3F-9E70-C4857CAF8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427186"/>
              </p:ext>
            </p:extLst>
          </p:nvPr>
        </p:nvGraphicFramePr>
        <p:xfrm>
          <a:off x="941743" y="1829176"/>
          <a:ext cx="4942439" cy="403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1C34A37-6E95-4559-987D-CCEFF4F2A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48204"/>
              </p:ext>
            </p:extLst>
          </p:nvPr>
        </p:nvGraphicFramePr>
        <p:xfrm>
          <a:off x="5900845" y="1824879"/>
          <a:ext cx="4917612" cy="40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FB0C4C3-2952-22FF-937E-3D8756E357B3}"/>
              </a:ext>
            </a:extLst>
          </p:cNvPr>
          <p:cNvSpPr txBox="1"/>
          <p:nvPr/>
        </p:nvSpPr>
        <p:spPr>
          <a:xfrm>
            <a:off x="3488640" y="277042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1310FC-E020-6180-2C37-A21F6D5E1A4D}"/>
              </a:ext>
            </a:extLst>
          </p:cNvPr>
          <p:cNvSpPr txBox="1"/>
          <p:nvPr/>
        </p:nvSpPr>
        <p:spPr>
          <a:xfrm>
            <a:off x="4778739" y="2504511"/>
            <a:ext cx="115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&gt;LOQ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F54F1D-2A1A-2F54-828B-875A9781046D}"/>
              </a:ext>
            </a:extLst>
          </p:cNvPr>
          <p:cNvSpPr/>
          <p:nvPr/>
        </p:nvSpPr>
        <p:spPr>
          <a:xfrm>
            <a:off x="4836695" y="2887577"/>
            <a:ext cx="713206" cy="235819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C7B328-E2AB-9C05-95E6-0A98F1146DEE}"/>
              </a:ext>
            </a:extLst>
          </p:cNvPr>
          <p:cNvSpPr/>
          <p:nvPr/>
        </p:nvSpPr>
        <p:spPr>
          <a:xfrm>
            <a:off x="7040562" y="2887577"/>
            <a:ext cx="713206" cy="235819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BFAC8D-2E10-EE13-1AC5-1A7800FB05D1}"/>
              </a:ext>
            </a:extLst>
          </p:cNvPr>
          <p:cNvSpPr/>
          <p:nvPr/>
        </p:nvSpPr>
        <p:spPr>
          <a:xfrm>
            <a:off x="9625597" y="2887579"/>
            <a:ext cx="713206" cy="235819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4C3A19-0960-CA79-DE99-35C196A28426}"/>
              </a:ext>
            </a:extLst>
          </p:cNvPr>
          <p:cNvSpPr txBox="1"/>
          <p:nvPr/>
        </p:nvSpPr>
        <p:spPr>
          <a:xfrm>
            <a:off x="6678239" y="2487467"/>
            <a:ext cx="1681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714.5 ± 234.1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73E90A-C466-F186-187E-E7949B1FCE18}"/>
              </a:ext>
            </a:extLst>
          </p:cNvPr>
          <p:cNvSpPr txBox="1"/>
          <p:nvPr/>
        </p:nvSpPr>
        <p:spPr>
          <a:xfrm>
            <a:off x="9231949" y="2487467"/>
            <a:ext cx="2018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973.9 ± 103.4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12CD72C-038D-D581-E22B-CEE47EC03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0993"/>
              </p:ext>
            </p:extLst>
          </p:nvPr>
        </p:nvGraphicFramePr>
        <p:xfrm>
          <a:off x="7342147" y="5769614"/>
          <a:ext cx="2996656" cy="7924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57402">
                  <a:extLst>
                    <a:ext uri="{9D8B030D-6E8A-4147-A177-3AD203B41FA5}">
                      <a16:colId xmlns:a16="http://schemas.microsoft.com/office/drawing/2014/main" val="1918483418"/>
                    </a:ext>
                  </a:extLst>
                </a:gridCol>
                <a:gridCol w="1239254">
                  <a:extLst>
                    <a:ext uri="{9D8B030D-6E8A-4147-A177-3AD203B41FA5}">
                      <a16:colId xmlns:a16="http://schemas.microsoft.com/office/drawing/2014/main" val="3746728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Strength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Moderate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227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Recovery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/>
                        <a:t>Stable</a:t>
                      </a:r>
                      <a:endParaRPr lang="en-US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62419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9066DB2-2C19-A9A9-C24D-B9EEA1634D3B}"/>
              </a:ext>
            </a:extLst>
          </p:cNvPr>
          <p:cNvSpPr txBox="1"/>
          <p:nvPr/>
        </p:nvSpPr>
        <p:spPr>
          <a:xfrm>
            <a:off x="1596190" y="6017796"/>
            <a:ext cx="265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LOQ: Limit of quantification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46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2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05BE5F2-38B1-B2D9-07C3-ACC77B4C7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>
            <a:off x="9202180" y="-14076"/>
            <a:ext cx="2972004" cy="19081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5BAF97-61B1-4354-8754-C68C88BA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Floc assessment of </a:t>
            </a:r>
            <a:r>
              <a:rPr lang="en-GB" dirty="0" err="1"/>
              <a:t>exp.AOM</a:t>
            </a:r>
            <a:r>
              <a:rPr lang="en-GB" dirty="0"/>
              <a:t>+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31BD6-27B1-4688-9F3A-E8AAC634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1CE3-63DD-4A1C-B0F2-49F5C2204294}" type="datetime1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A86B-FBB2-43CC-BB8C-27BC22A0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DF943-041C-48BF-93E8-3C3221AE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38DD-0E38-4906-99E6-39383404D190}" type="slidenum">
              <a:rPr lang="en-GB" smtClean="0"/>
              <a:pPr/>
              <a:t>28</a:t>
            </a:fld>
            <a:endParaRPr lang="en-GB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5369551-DD56-4B3E-A789-F0E3A15935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973187"/>
              </p:ext>
            </p:extLst>
          </p:nvPr>
        </p:nvGraphicFramePr>
        <p:xfrm>
          <a:off x="967143" y="1857465"/>
          <a:ext cx="4942439" cy="403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FCEA9F8-881C-43AE-94B2-18A966C998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840692"/>
              </p:ext>
            </p:extLst>
          </p:nvPr>
        </p:nvGraphicFramePr>
        <p:xfrm>
          <a:off x="5926245" y="1853168"/>
          <a:ext cx="4917612" cy="40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188D762-823C-AAF6-519E-71DC4E9CCED7}"/>
              </a:ext>
            </a:extLst>
          </p:cNvPr>
          <p:cNvSpPr txBox="1"/>
          <p:nvPr/>
        </p:nvSpPr>
        <p:spPr>
          <a:xfrm>
            <a:off x="3488640" y="277042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DE77AFC-1423-516E-59F6-79EE83211DDF}"/>
              </a:ext>
            </a:extLst>
          </p:cNvPr>
          <p:cNvSpPr txBox="1">
            <a:spLocks/>
          </p:cNvSpPr>
          <p:nvPr/>
        </p:nvSpPr>
        <p:spPr>
          <a:xfrm>
            <a:off x="1762127" y="1545432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Homogenization | Floc growth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D1312E3-3812-B454-082E-CB1BB37C7B77}"/>
              </a:ext>
            </a:extLst>
          </p:cNvPr>
          <p:cNvSpPr txBox="1">
            <a:spLocks/>
          </p:cNvSpPr>
          <p:nvPr/>
        </p:nvSpPr>
        <p:spPr>
          <a:xfrm>
            <a:off x="6194426" y="1543495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Floc breakage | Floc  regrowth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42F998-2556-B3DB-CDCD-3C0035F25DAE}"/>
              </a:ext>
            </a:extLst>
          </p:cNvPr>
          <p:cNvSpPr txBox="1"/>
          <p:nvPr/>
        </p:nvSpPr>
        <p:spPr>
          <a:xfrm>
            <a:off x="4418082" y="2497673"/>
            <a:ext cx="1622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GB" sz="2000" dirty="0"/>
              <a:t>736.5 ± 326.7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0E8C4D-B2E7-00C8-D2B4-C29336367B06}"/>
              </a:ext>
            </a:extLst>
          </p:cNvPr>
          <p:cNvSpPr/>
          <p:nvPr/>
        </p:nvSpPr>
        <p:spPr>
          <a:xfrm rot="21089321">
            <a:off x="3833396" y="4245467"/>
            <a:ext cx="1602854" cy="25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09F890-10E5-0A54-E95B-B15D6A440BA8}"/>
              </a:ext>
            </a:extLst>
          </p:cNvPr>
          <p:cNvSpPr/>
          <p:nvPr/>
        </p:nvSpPr>
        <p:spPr>
          <a:xfrm>
            <a:off x="4836695" y="2887577"/>
            <a:ext cx="713206" cy="235819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6C9FC9-8241-3F8A-750A-DE37AB1433C0}"/>
              </a:ext>
            </a:extLst>
          </p:cNvPr>
          <p:cNvSpPr/>
          <p:nvPr/>
        </p:nvSpPr>
        <p:spPr>
          <a:xfrm>
            <a:off x="7040562" y="2887577"/>
            <a:ext cx="713206" cy="235819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B67D1E-C4F4-063A-8D56-92619BBE4F33}"/>
              </a:ext>
            </a:extLst>
          </p:cNvPr>
          <p:cNvSpPr/>
          <p:nvPr/>
        </p:nvSpPr>
        <p:spPr>
          <a:xfrm>
            <a:off x="9625597" y="2887579"/>
            <a:ext cx="713206" cy="235819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E12AC-D870-E702-04F3-EEFC22723003}"/>
              </a:ext>
            </a:extLst>
          </p:cNvPr>
          <p:cNvSpPr txBox="1"/>
          <p:nvPr/>
        </p:nvSpPr>
        <p:spPr>
          <a:xfrm>
            <a:off x="6688161" y="2487467"/>
            <a:ext cx="1622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374.5 ± 33.6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793D87-D7F4-51FA-151E-7973A828E9FF}"/>
              </a:ext>
            </a:extLst>
          </p:cNvPr>
          <p:cNvSpPr txBox="1"/>
          <p:nvPr/>
        </p:nvSpPr>
        <p:spPr>
          <a:xfrm>
            <a:off x="9170764" y="2487467"/>
            <a:ext cx="1622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241.3 ± 82.7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A25FF7-3F9D-7AEC-9D9A-70A9B7B02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961846"/>
              </p:ext>
            </p:extLst>
          </p:nvPr>
        </p:nvGraphicFramePr>
        <p:xfrm>
          <a:off x="7302752" y="5800881"/>
          <a:ext cx="3036051" cy="7924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05390">
                  <a:extLst>
                    <a:ext uri="{9D8B030D-6E8A-4147-A177-3AD203B41FA5}">
                      <a16:colId xmlns:a16="http://schemas.microsoft.com/office/drawing/2014/main" val="3715089609"/>
                    </a:ext>
                  </a:extLst>
                </a:gridCol>
                <a:gridCol w="1330661">
                  <a:extLst>
                    <a:ext uri="{9D8B030D-6E8A-4147-A177-3AD203B41FA5}">
                      <a16:colId xmlns:a16="http://schemas.microsoft.com/office/drawing/2014/main" val="3475365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Strength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50.8 ± 13.9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484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Recovery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-36.8 ± 23.4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8815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1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68CCCA5-E024-72B2-3F7C-93D6AA31C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>
            <a:off x="9202180" y="-14076"/>
            <a:ext cx="2972004" cy="19081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5BAF97-61B1-4354-8754-C68C88BA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Floc assessment of </a:t>
            </a:r>
            <a:r>
              <a:rPr lang="en-GB" dirty="0" err="1"/>
              <a:t>stat.AOM</a:t>
            </a:r>
            <a:r>
              <a:rPr lang="en-GB" dirty="0"/>
              <a:t>-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31BD6-27B1-4688-9F3A-E8AAC634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1CE3-63DD-4A1C-B0F2-49F5C2204294}" type="datetime1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A86B-FBB2-43CC-BB8C-27BC22A0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DF943-041C-48BF-93E8-3C3221AE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38DD-0E38-4906-99E6-39383404D190}" type="slidenum">
              <a:rPr lang="en-GB" smtClean="0"/>
              <a:pPr/>
              <a:t>29</a:t>
            </a:fld>
            <a:endParaRPr lang="en-GB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D6D5D9-FB0D-44C3-B7DF-1E58C9384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098169"/>
              </p:ext>
            </p:extLst>
          </p:nvPr>
        </p:nvGraphicFramePr>
        <p:xfrm>
          <a:off x="953536" y="1841876"/>
          <a:ext cx="4942439" cy="403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39CEF9E-B607-4353-BCA6-CB8EE1A83B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17168"/>
              </p:ext>
            </p:extLst>
          </p:nvPr>
        </p:nvGraphicFramePr>
        <p:xfrm>
          <a:off x="5912638" y="1837579"/>
          <a:ext cx="4917612" cy="40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710A2AF-3BA2-EEE4-4E2D-C80F092EA0A1}"/>
              </a:ext>
            </a:extLst>
          </p:cNvPr>
          <p:cNvSpPr txBox="1"/>
          <p:nvPr/>
        </p:nvSpPr>
        <p:spPr>
          <a:xfrm>
            <a:off x="3488640" y="277042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E7F73-2942-C32B-4CE6-92D61AF6D0C9}"/>
              </a:ext>
            </a:extLst>
          </p:cNvPr>
          <p:cNvSpPr txBox="1"/>
          <p:nvPr/>
        </p:nvSpPr>
        <p:spPr>
          <a:xfrm>
            <a:off x="3656014" y="362314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961F8-5FB2-B49E-9F8E-2A90EFF25D17}"/>
              </a:ext>
            </a:extLst>
          </p:cNvPr>
          <p:cNvSpPr txBox="1"/>
          <p:nvPr/>
        </p:nvSpPr>
        <p:spPr>
          <a:xfrm>
            <a:off x="3664346" y="3813266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CAEA8-F077-8872-3FD2-5F6FFD3CBF6C}"/>
              </a:ext>
            </a:extLst>
          </p:cNvPr>
          <p:cNvSpPr/>
          <p:nvPr/>
        </p:nvSpPr>
        <p:spPr>
          <a:xfrm rot="21089321">
            <a:off x="3833396" y="4245467"/>
            <a:ext cx="1602854" cy="25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FCD732D-103C-025B-E332-BC4E5D81DC50}"/>
              </a:ext>
            </a:extLst>
          </p:cNvPr>
          <p:cNvSpPr txBox="1">
            <a:spLocks/>
          </p:cNvSpPr>
          <p:nvPr/>
        </p:nvSpPr>
        <p:spPr>
          <a:xfrm>
            <a:off x="1762127" y="1545432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Homogenization | Floc growth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1BEE0E9-53E6-F6D7-2338-C4E8FAF4E7D1}"/>
              </a:ext>
            </a:extLst>
          </p:cNvPr>
          <p:cNvSpPr txBox="1">
            <a:spLocks/>
          </p:cNvSpPr>
          <p:nvPr/>
        </p:nvSpPr>
        <p:spPr>
          <a:xfrm>
            <a:off x="6194426" y="1543495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Floc breakage | Floc  regrowth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407CFB-0455-EC53-E3E3-D42FE7A30790}"/>
              </a:ext>
            </a:extLst>
          </p:cNvPr>
          <p:cNvSpPr txBox="1"/>
          <p:nvPr/>
        </p:nvSpPr>
        <p:spPr>
          <a:xfrm>
            <a:off x="4778739" y="2504511"/>
            <a:ext cx="115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&gt;LOQ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62BBB4-C529-B89D-5D82-BC74A233A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044282"/>
              </p:ext>
            </p:extLst>
          </p:nvPr>
        </p:nvGraphicFramePr>
        <p:xfrm>
          <a:off x="7663782" y="5821342"/>
          <a:ext cx="2998025" cy="7924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31719">
                  <a:extLst>
                    <a:ext uri="{9D8B030D-6E8A-4147-A177-3AD203B41FA5}">
                      <a16:colId xmlns:a16="http://schemas.microsoft.com/office/drawing/2014/main" val="3715089609"/>
                    </a:ext>
                  </a:extLst>
                </a:gridCol>
                <a:gridCol w="966306">
                  <a:extLst>
                    <a:ext uri="{9D8B030D-6E8A-4147-A177-3AD203B41FA5}">
                      <a16:colId xmlns:a16="http://schemas.microsoft.com/office/drawing/2014/main" val="408803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Strength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Weak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484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Recovery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881576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C4D5FB2-0A4E-D893-ECE9-7FE99B405812}"/>
              </a:ext>
            </a:extLst>
          </p:cNvPr>
          <p:cNvSpPr txBox="1"/>
          <p:nvPr/>
        </p:nvSpPr>
        <p:spPr>
          <a:xfrm>
            <a:off x="1596190" y="6017796"/>
            <a:ext cx="2650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LOQ: Limit of quantification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FB1BD-D956-E3DB-80DD-D52D16949264}"/>
              </a:ext>
            </a:extLst>
          </p:cNvPr>
          <p:cNvSpPr txBox="1"/>
          <p:nvPr/>
        </p:nvSpPr>
        <p:spPr>
          <a:xfrm>
            <a:off x="6592202" y="2471860"/>
            <a:ext cx="1609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220.4 ± 115.4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50DB62-B224-C1D4-0943-006210EA08AF}"/>
              </a:ext>
            </a:extLst>
          </p:cNvPr>
          <p:cNvSpPr txBox="1"/>
          <p:nvPr/>
        </p:nvSpPr>
        <p:spPr>
          <a:xfrm>
            <a:off x="9177237" y="2471860"/>
            <a:ext cx="1609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327.5 ± 253.1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0130DA-0ACA-41E9-B322-BB780DEB0015}"/>
              </a:ext>
            </a:extLst>
          </p:cNvPr>
          <p:cNvSpPr/>
          <p:nvPr/>
        </p:nvSpPr>
        <p:spPr>
          <a:xfrm>
            <a:off x="4836695" y="2887577"/>
            <a:ext cx="713206" cy="235819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B2B4E6-0493-48A4-AB8B-262255DA0EA0}"/>
              </a:ext>
            </a:extLst>
          </p:cNvPr>
          <p:cNvSpPr/>
          <p:nvPr/>
        </p:nvSpPr>
        <p:spPr>
          <a:xfrm>
            <a:off x="7040562" y="2887577"/>
            <a:ext cx="713206" cy="235819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A72AC6-4F9A-4BA7-BABE-968E6A1090C8}"/>
              </a:ext>
            </a:extLst>
          </p:cNvPr>
          <p:cNvSpPr/>
          <p:nvPr/>
        </p:nvSpPr>
        <p:spPr>
          <a:xfrm>
            <a:off x="9625597" y="2887579"/>
            <a:ext cx="713206" cy="235819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64EB-87FA-6255-D0FF-F8E2BD90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110BBDC-3E6B-DC22-569D-B0637448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US" dirty="0"/>
              <a:t>Introduction: Microalgae biorefinery</a:t>
            </a: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C04161EB-75EC-4DD4-9562-049EF022C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66" y="1253331"/>
            <a:ext cx="5404463" cy="43513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59D8D7-37BD-459F-B946-83F97009EDE8}"/>
              </a:ext>
            </a:extLst>
          </p:cNvPr>
          <p:cNvSpPr/>
          <p:nvPr/>
        </p:nvSpPr>
        <p:spPr>
          <a:xfrm>
            <a:off x="3408408" y="5761831"/>
            <a:ext cx="549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Benedetti et al. 2018, </a:t>
            </a:r>
            <a:r>
              <a:rPr lang="en-GB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Microbial Cell Factories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17(1):1–18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55F6E08-2C53-4F47-9073-2920CF65E25A}"/>
              </a:ext>
            </a:extLst>
          </p:cNvPr>
          <p:cNvSpPr/>
          <p:nvPr/>
        </p:nvSpPr>
        <p:spPr>
          <a:xfrm>
            <a:off x="6756164" y="2671415"/>
            <a:ext cx="1453662" cy="1148861"/>
          </a:xfrm>
          <a:prstGeom prst="roundRect">
            <a:avLst/>
          </a:prstGeom>
          <a:noFill/>
          <a:ln w="38100" cap="flat" cmpd="sng" algn="ctr">
            <a:solidFill>
              <a:srgbClr val="FF910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0ECBC07-B927-04E6-749B-98755EC44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" r="998"/>
          <a:stretch/>
        </p:blipFill>
        <p:spPr>
          <a:xfrm>
            <a:off x="9202180" y="-2044"/>
            <a:ext cx="2972004" cy="1908111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947A762-EC4D-427F-B8DB-A57E51A10F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110234"/>
              </p:ext>
            </p:extLst>
          </p:nvPr>
        </p:nvGraphicFramePr>
        <p:xfrm>
          <a:off x="954443" y="1862027"/>
          <a:ext cx="4942439" cy="403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3BFFAF9-9473-DEEB-FB52-1EC01EC2514E}"/>
              </a:ext>
            </a:extLst>
          </p:cNvPr>
          <p:cNvSpPr/>
          <p:nvPr/>
        </p:nvSpPr>
        <p:spPr>
          <a:xfrm rot="21089321">
            <a:off x="4810837" y="4262169"/>
            <a:ext cx="615279" cy="78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5BAF97-61B1-4354-8754-C68C88BA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Floc assessment of </a:t>
            </a:r>
            <a:r>
              <a:rPr lang="en-GB" dirty="0" err="1"/>
              <a:t>stat.AOM</a:t>
            </a:r>
            <a:r>
              <a:rPr lang="en-GB" dirty="0"/>
              <a:t>+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31BD6-27B1-4688-9F3A-E8AAC634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1CE3-63DD-4A1C-B0F2-49F5C2204294}" type="datetime1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A86B-FBB2-43CC-BB8C-27BC22A0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DF943-041C-48BF-93E8-3C3221AE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38DD-0E38-4906-99E6-39383404D19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A85FD-430F-BC26-CDB6-A1E7F59AA447}"/>
              </a:ext>
            </a:extLst>
          </p:cNvPr>
          <p:cNvSpPr txBox="1"/>
          <p:nvPr/>
        </p:nvSpPr>
        <p:spPr>
          <a:xfrm>
            <a:off x="3488640" y="277042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4E31148-808E-40AE-B831-42FA60A02C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681367"/>
              </p:ext>
            </p:extLst>
          </p:nvPr>
        </p:nvGraphicFramePr>
        <p:xfrm>
          <a:off x="5913545" y="1857730"/>
          <a:ext cx="4917612" cy="40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7020348-982A-C69D-6B03-6EDEEAE8EC77}"/>
              </a:ext>
            </a:extLst>
          </p:cNvPr>
          <p:cNvSpPr txBox="1"/>
          <p:nvPr/>
        </p:nvSpPr>
        <p:spPr>
          <a:xfrm>
            <a:off x="3656014" y="3623140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866DD-5BE0-DF9F-3C31-CF657CFC1946}"/>
              </a:ext>
            </a:extLst>
          </p:cNvPr>
          <p:cNvSpPr txBox="1"/>
          <p:nvPr/>
        </p:nvSpPr>
        <p:spPr>
          <a:xfrm>
            <a:off x="3664346" y="3813266"/>
            <a:ext cx="3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043E2E-FC74-1BC5-142F-636ECA36E0E0}"/>
              </a:ext>
            </a:extLst>
          </p:cNvPr>
          <p:cNvSpPr/>
          <p:nvPr/>
        </p:nvSpPr>
        <p:spPr>
          <a:xfrm rot="21089321">
            <a:off x="3825806" y="4422366"/>
            <a:ext cx="615279" cy="78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25C124E-78A6-629A-5032-2CD10C718B38}"/>
              </a:ext>
            </a:extLst>
          </p:cNvPr>
          <p:cNvSpPr txBox="1">
            <a:spLocks/>
          </p:cNvSpPr>
          <p:nvPr/>
        </p:nvSpPr>
        <p:spPr>
          <a:xfrm>
            <a:off x="1762127" y="1545432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Homogenization | Floc growth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3254EB4-B0D5-8CAE-DCC9-CC27A587E164}"/>
              </a:ext>
            </a:extLst>
          </p:cNvPr>
          <p:cNvSpPr txBox="1">
            <a:spLocks/>
          </p:cNvSpPr>
          <p:nvPr/>
        </p:nvSpPr>
        <p:spPr>
          <a:xfrm>
            <a:off x="6194426" y="1543495"/>
            <a:ext cx="3787774" cy="37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Floc breakage | Floc  regrowth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C0FDA3-CE11-C1A0-CE9E-710CF5C3DCAD}"/>
              </a:ext>
            </a:extLst>
          </p:cNvPr>
          <p:cNvSpPr txBox="1"/>
          <p:nvPr/>
        </p:nvSpPr>
        <p:spPr>
          <a:xfrm>
            <a:off x="4443504" y="2504511"/>
            <a:ext cx="1487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426.4 ± 71.8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208095-D2C3-FF13-C758-1D4E8794A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093909"/>
              </p:ext>
            </p:extLst>
          </p:nvPr>
        </p:nvGraphicFramePr>
        <p:xfrm>
          <a:off x="7483642" y="5835405"/>
          <a:ext cx="2959769" cy="7924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30461">
                  <a:extLst>
                    <a:ext uri="{9D8B030D-6E8A-4147-A177-3AD203B41FA5}">
                      <a16:colId xmlns:a16="http://schemas.microsoft.com/office/drawing/2014/main" val="3715089609"/>
                    </a:ext>
                  </a:extLst>
                </a:gridCol>
                <a:gridCol w="1229308">
                  <a:extLst>
                    <a:ext uri="{9D8B030D-6E8A-4147-A177-3AD203B41FA5}">
                      <a16:colId xmlns:a16="http://schemas.microsoft.com/office/drawing/2014/main" val="3353831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Strength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50.0 ± 8.1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484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</a:rPr>
                        <a:t>Recovery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-6.4 ± 1.0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881576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6A4D536-87E2-2776-DA7B-F795400441C3}"/>
              </a:ext>
            </a:extLst>
          </p:cNvPr>
          <p:cNvSpPr txBox="1"/>
          <p:nvPr/>
        </p:nvSpPr>
        <p:spPr>
          <a:xfrm>
            <a:off x="6592202" y="2471860"/>
            <a:ext cx="1609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213.3 ± 1.6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5AA32-DE76-0C28-EA53-67C8910D4DEC}"/>
              </a:ext>
            </a:extLst>
          </p:cNvPr>
          <p:cNvSpPr txBox="1"/>
          <p:nvPr/>
        </p:nvSpPr>
        <p:spPr>
          <a:xfrm>
            <a:off x="9177237" y="2471860"/>
            <a:ext cx="1609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199.6 ± 4.4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AA208D-EAA9-4F5F-ADE2-FC97C6F1E3BC}"/>
              </a:ext>
            </a:extLst>
          </p:cNvPr>
          <p:cNvSpPr/>
          <p:nvPr/>
        </p:nvSpPr>
        <p:spPr>
          <a:xfrm>
            <a:off x="4836695" y="2887577"/>
            <a:ext cx="713206" cy="235819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649BC7-18DA-404F-87F8-3B9A7646DBEA}"/>
              </a:ext>
            </a:extLst>
          </p:cNvPr>
          <p:cNvSpPr/>
          <p:nvPr/>
        </p:nvSpPr>
        <p:spPr>
          <a:xfrm>
            <a:off x="7040562" y="2887577"/>
            <a:ext cx="713206" cy="235819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74B104-0106-47B2-B9EA-5F87720E9E80}"/>
              </a:ext>
            </a:extLst>
          </p:cNvPr>
          <p:cNvSpPr/>
          <p:nvPr/>
        </p:nvSpPr>
        <p:spPr>
          <a:xfrm>
            <a:off x="9625597" y="2887579"/>
            <a:ext cx="713206" cy="235819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64EB-87FA-6255-D0FF-F8E2BD90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A95A63-8EF2-BB5B-6464-FBF267E1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US" dirty="0"/>
              <a:t>Conclusions – Influence of AOM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122EB6-613B-DFC0-84D3-382A288A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97" y="1301383"/>
            <a:ext cx="10515600" cy="50549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Absence of AOM</a:t>
            </a:r>
          </a:p>
          <a:p>
            <a:pPr marL="0" indent="0">
              <a:buNone/>
            </a:pPr>
            <a:r>
              <a:rPr lang="en-US" dirty="0"/>
              <a:t>			 </a:t>
            </a:r>
            <a:r>
              <a:rPr lang="en-US" dirty="0">
                <a:sym typeface="Wingdings" panose="05000000000000000000" pitchFamily="2" charset="2"/>
              </a:rPr>
              <a:t> High floc size, weak and unstable foam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Presence of AOM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	 Flocs maintain moderate size with foam formation</a:t>
            </a:r>
          </a:p>
          <a:p>
            <a:pPr marL="0" indent="0">
              <a:buNone/>
            </a:pPr>
            <a:r>
              <a:rPr lang="en-US" dirty="0"/>
              <a:t>AOM in stationary phase </a:t>
            </a:r>
            <a:r>
              <a:rPr lang="en-US" dirty="0">
                <a:sym typeface="Wingdings" panose="05000000000000000000" pitchFamily="2" charset="2"/>
              </a:rPr>
              <a:t>supports flotation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	 </a:t>
            </a:r>
            <a:r>
              <a:rPr lang="en-US" dirty="0"/>
              <a:t>composition ?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At the optimum separation point: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Chitosan- </a:t>
            </a:r>
            <a:r>
              <a:rPr lang="en-US" i="1" dirty="0">
                <a:sym typeface="Wingdings" panose="05000000000000000000" pitchFamily="2" charset="2"/>
              </a:rPr>
              <a:t>Chlorella</a:t>
            </a:r>
            <a:r>
              <a:rPr lang="en-US" dirty="0">
                <a:sym typeface="Wingdings" panose="05000000000000000000" pitchFamily="2" charset="2"/>
              </a:rPr>
              <a:t> sp. flocs after DAF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	moderate- weak strength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	do not recover with exception the cells in the exponential 			    phase in the absence of AOM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Analysis of larger particle size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5442D-80C4-4819-BDC1-31D4C1D4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BB39BA-CED4-4667-9108-28A46FE07BDB}" type="datetime1">
              <a:rPr lang="en-GB" smtClean="0"/>
              <a:pPr>
                <a:spcAft>
                  <a:spcPts val="600"/>
                </a:spcAft>
              </a:pPr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21154-370E-47D8-862A-3D6B81A1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E801A-7718-4609-AC11-5493A823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63D5CB44-BAF0-9606-F7A2-7C95323D25C3}"/>
              </a:ext>
            </a:extLst>
          </p:cNvPr>
          <p:cNvSpPr txBox="1">
            <a:spLocks/>
          </p:cNvSpPr>
          <p:nvPr/>
        </p:nvSpPr>
        <p:spPr>
          <a:xfrm>
            <a:off x="1335811" y="1295279"/>
            <a:ext cx="5144325" cy="42674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400" b="1" dirty="0" err="1">
                <a:latin typeface="+mj-lt"/>
              </a:rPr>
              <a:t>Funding</a:t>
            </a:r>
            <a:endParaRPr lang="en-GB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+mj-lt"/>
              </a:rPr>
              <a:t>           junior fundamental research project (2020-2024, G050220N)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rgbClr val="169A3A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acchemlab.com</a:t>
            </a:r>
            <a:r>
              <a:rPr lang="en-GB" sz="1800" dirty="0">
                <a:solidFill>
                  <a:srgbClr val="169A3A"/>
                </a:solidFill>
                <a:latin typeface="+mj-lt"/>
              </a:rPr>
              <a:t> </a:t>
            </a:r>
          </a:p>
        </p:txBody>
      </p:sp>
      <p:pic>
        <p:nvPicPr>
          <p:cNvPr id="23" name="Picture 2" descr="New in FWO e-loket">
            <a:extLst>
              <a:ext uri="{FF2B5EF4-FFF2-40B4-BE49-F238E27FC236}">
                <a16:creationId xmlns:a16="http://schemas.microsoft.com/office/drawing/2014/main" id="{18D6943F-B7F5-32B2-40F3-F73FA884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68" y="1761007"/>
            <a:ext cx="730616" cy="4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9FB531-C72A-B1F1-8A1E-9603872DC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68" y="4703917"/>
            <a:ext cx="1531236" cy="359179"/>
          </a:xfrm>
          <a:prstGeom prst="rect">
            <a:avLst/>
          </a:prstGeom>
        </p:spPr>
      </p:pic>
      <p:pic>
        <p:nvPicPr>
          <p:cNvPr id="28" name="Picture 27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8CBC3B73-0CCD-1562-F8D1-FFDC9997E5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9292" r="-111" b="10318"/>
          <a:stretch/>
        </p:blipFill>
        <p:spPr>
          <a:xfrm>
            <a:off x="4460989" y="2839478"/>
            <a:ext cx="7177691" cy="3388210"/>
          </a:xfrm>
          <a:prstGeom prst="round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0AD0F3-B5A7-2B3F-3F32-C46FF059A561}"/>
              </a:ext>
            </a:extLst>
          </p:cNvPr>
          <p:cNvSpPr txBox="1"/>
          <p:nvPr/>
        </p:nvSpPr>
        <p:spPr>
          <a:xfrm>
            <a:off x="8049834" y="1675494"/>
            <a:ext cx="3189810" cy="1067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dirty="0">
                <a:solidFill>
                  <a:srgbClr val="169A3A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michaela.pappa@uhasselt.be</a:t>
            </a:r>
            <a:endParaRPr lang="en-GB" dirty="0">
              <a:solidFill>
                <a:srgbClr val="169A3A"/>
              </a:solidFill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dirty="0">
                <a:solidFill>
                  <a:srgbClr val="169A3A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sanjaya.lama@uhasselt.be</a:t>
            </a:r>
            <a:r>
              <a:rPr lang="en-GB" dirty="0">
                <a:solidFill>
                  <a:srgbClr val="169A3A"/>
                </a:solidFill>
                <a:latin typeface="+mj-lt"/>
              </a:rPr>
              <a:t> </a:t>
            </a:r>
            <a:endParaRPr lang="en-GB" b="1" dirty="0">
              <a:solidFill>
                <a:srgbClr val="169A3A"/>
              </a:solidFill>
              <a:latin typeface="+mj-lt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en-GB" sz="1800" dirty="0">
                <a:solidFill>
                  <a:srgbClr val="169A3A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dries.vandamme@uhasselt.be</a:t>
            </a:r>
            <a:endParaRPr lang="en-GB" sz="1800" dirty="0">
              <a:solidFill>
                <a:srgbClr val="169A3A"/>
              </a:solidFill>
              <a:latin typeface="+mj-lt"/>
            </a:endParaRP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77692CE0-13C5-7F1C-BC24-688565A9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8"/>
            <a:ext cx="10515600" cy="1325562"/>
          </a:xfrm>
        </p:spPr>
        <p:txBody>
          <a:bodyPr/>
          <a:lstStyle/>
          <a:p>
            <a:r>
              <a:rPr lang="en-GB" dirty="0"/>
              <a:t>Acknowledgements &amp; Questions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6F8EB3-D738-DCFF-EAC7-90F862B8E2C5}"/>
              </a:ext>
            </a:extLst>
          </p:cNvPr>
          <p:cNvGrpSpPr/>
          <p:nvPr/>
        </p:nvGrpSpPr>
        <p:grpSpPr>
          <a:xfrm>
            <a:off x="1258220" y="3045458"/>
            <a:ext cx="1836104" cy="1696780"/>
            <a:chOff x="6700336" y="3354044"/>
            <a:chExt cx="1836104" cy="16967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22CAEB-9B48-C969-354B-5AF1A750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336" y="3354044"/>
              <a:ext cx="1836104" cy="16967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66F1B2-DCB7-A21F-D5A2-23CF5CC20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63"/>
            <a:stretch/>
          </p:blipFill>
          <p:spPr>
            <a:xfrm>
              <a:off x="7447280" y="4016424"/>
              <a:ext cx="345440" cy="351203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254B29DB-4D96-4DD4-AAF8-A046039EAF08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4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95167" y="5237576"/>
            <a:ext cx="1531235" cy="11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5442D-80C4-4819-BDC1-31D4C1D4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BB39BA-CED4-4667-9108-28A46FE07BDB}" type="datetime1">
              <a:rPr lang="en-GB" smtClean="0"/>
              <a:pPr>
                <a:spcAft>
                  <a:spcPts val="600"/>
                </a:spcAft>
              </a:pPr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21154-370E-47D8-862A-3D6B81A1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Michaela Pappa </a:t>
            </a:r>
            <a:r>
              <a:rPr lang="en-GB">
                <a:cs typeface="Calibri" panose="020F0502020204030204" pitchFamily="34" charset="0"/>
              </a:rPr>
              <a:t>| Hasselt University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E801A-7718-4609-AC11-5493A823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GB" smtClean="0"/>
              <a:pPr>
                <a:spcAft>
                  <a:spcPts val="600"/>
                </a:spcAft>
              </a:pPr>
              <a:t>33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82B5-94C5-1171-7B02-E02A95E6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2"/>
                </a:solidFill>
              </a:rPr>
              <a:t>References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0A7E8D9-8B54-0536-E2D5-AA80DE5F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42" y="1093435"/>
            <a:ext cx="10283081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Benedetti, Manuel, Valeria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Vecchi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Simone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Barera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and Luca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Dall’Osto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2018. “Biomass from Microalgae: The Potential of Domestication towards Sustainable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Biofactories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.” </a:t>
            </a:r>
            <a:r>
              <a:rPr lang="en-GB" sz="18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Microbial Cell Factories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17(1):1–18.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Gonzalez-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torres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A., J. Putnam, Bruce Jefferson, Richard M.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Stuetz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and Rita K. Henderson. 2014. “Examination of the Physical Properties of Microcystis Aeruginosa Flocs Produced on Coagulation with Metal Salts.” </a:t>
            </a:r>
            <a:r>
              <a:rPr lang="en-GB" sz="18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Water Research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60:197–209.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Gonzalez-Torres, A., M. Pivokonsky, and R. K. Henderson. 2019. “The Impact of Cell Morphology and Algal Organic Matter on Algal Floc Properties.” </a:t>
            </a:r>
            <a:r>
              <a:rPr lang="en-GB" sz="18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Water Research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163:114887.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Jarvis, Peter, Bruce Jefferson, and Simon A. Parsons. 2006. “Floc Structural Characteristics Using Conventional Coagulation for a High Doc, Low Alkalinity Surface Water Source.” </a:t>
            </a:r>
            <a:r>
              <a:rPr lang="en-GB" sz="18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Water Research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40(14):2727–37.</a:t>
            </a:r>
          </a:p>
          <a:p>
            <a:pPr marL="0" indent="0">
              <a:buNone/>
            </a:pP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Moheimani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Navid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R., Michael A.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Borowitzka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Andreas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Isdepsky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and Sophie </a:t>
            </a:r>
            <a:r>
              <a:rPr lang="en-GB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Fon</a:t>
            </a:r>
            <a:r>
              <a:rPr lang="en-GB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Sing. 2013. “Standard Methods for Measuring Growth of Algae and Their Composition.” p. 1–288 in </a:t>
            </a:r>
            <a:r>
              <a:rPr lang="en-GB" sz="18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Algae for Biofuels and </a:t>
            </a:r>
            <a:r>
              <a:rPr lang="en-GB" sz="1800" i="1">
                <a:solidFill>
                  <a:schemeClr val="tx2">
                    <a:lumMod val="90000"/>
                    <a:lumOff val="10000"/>
                  </a:schemeClr>
                </a:solidFill>
              </a:rPr>
              <a:t>Energy</a:t>
            </a:r>
            <a:r>
              <a:rPr lang="en-GB" sz="180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lang="en-GB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64EB-87FA-6255-D0FF-F8E2BD90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110BBDC-3E6B-DC22-569D-B0637448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/>
          <a:lstStyle/>
          <a:p>
            <a:r>
              <a:rPr lang="en-US" dirty="0"/>
              <a:t>Research goals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C21CE7-5BC8-4E76-84F4-9F383E23F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2955" y="1656523"/>
            <a:ext cx="4400531" cy="42009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Growth phase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Algal Organic Matter </a:t>
            </a:r>
            <a:r>
              <a:rPr lang="en-GB" dirty="0"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D30EA-6072-4C31-BD05-EFC9D84B19D8}"/>
              </a:ext>
            </a:extLst>
          </p:cNvPr>
          <p:cNvSpPr/>
          <p:nvPr/>
        </p:nvSpPr>
        <p:spPr>
          <a:xfrm>
            <a:off x="5738783" y="3057429"/>
            <a:ext cx="6096000" cy="2729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GB" sz="2800" dirty="0">
                <a:sym typeface="Wingdings" panose="05000000000000000000" pitchFamily="2" charset="2"/>
              </a:rPr>
              <a:t> 	Separation efficiency (</a:t>
            </a:r>
            <a:r>
              <a:rPr lang="el-GR" sz="2800" dirty="0">
                <a:sym typeface="Wingdings" panose="05000000000000000000" pitchFamily="2" charset="2"/>
              </a:rPr>
              <a:t>η)</a:t>
            </a:r>
            <a:r>
              <a:rPr lang="en-GB" sz="2800" dirty="0">
                <a:sym typeface="Wingdings" panose="05000000000000000000" pitchFamily="2" charset="2"/>
              </a:rPr>
              <a:t>			Foam formation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GB" sz="2800" dirty="0">
                <a:sym typeface="Wingdings" panose="05000000000000000000" pitchFamily="2" charset="2"/>
              </a:rPr>
              <a:t>	Floc size</a:t>
            </a:r>
            <a:r>
              <a:rPr lang="el-GR" sz="2800" dirty="0">
                <a:sym typeface="Wingdings" panose="05000000000000000000" pitchFamily="2" charset="2"/>
              </a:rPr>
              <a:t> </a:t>
            </a:r>
            <a:r>
              <a:rPr lang="en-GB" sz="2800" dirty="0">
                <a:sym typeface="Wingdings" panose="05000000000000000000" pitchFamily="2" charset="2"/>
              </a:rPr>
              <a:t>and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969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BE3B-85A3-8EF2-8313-CF3D8C80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9C337B-923B-474A-9C5A-1BCC0B247B0A}" type="datetime1">
              <a:rPr lang="en-US" smtClean="0"/>
              <a:pPr>
                <a:spcAft>
                  <a:spcPts val="600"/>
                </a:spcAft>
              </a:pPr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D2C2-4C2A-28C0-C119-42BF53AB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5991225"/>
            <a:ext cx="25443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Michaela Pappa | Hasselt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64EB-87FA-6255-D0FF-F8E2BD90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B138DD-0E38-4906-99E6-39383404D190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804A47-71DE-ED4E-1380-15BFD1232D29}"/>
              </a:ext>
            </a:extLst>
          </p:cNvPr>
          <p:cNvSpPr txBox="1">
            <a:spLocks/>
          </p:cNvSpPr>
          <p:nvPr/>
        </p:nvSpPr>
        <p:spPr>
          <a:xfrm>
            <a:off x="2576764" y="2508584"/>
            <a:ext cx="7038473" cy="1840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Influence of AOM on the coagulant dose</a:t>
            </a:r>
          </a:p>
        </p:txBody>
      </p:sp>
    </p:spTree>
    <p:extLst>
      <p:ext uri="{BB962C8B-B14F-4D97-AF65-F5344CB8AC3E}">
        <p14:creationId xmlns:p14="http://schemas.microsoft.com/office/powerpoint/2010/main" val="18790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F84A72-EEF0-050C-2249-3EFC56B9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0800000">
            <a:off x="0" y="4004184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F7ACE-88EA-450E-8E45-49E30249989E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B7C1139D-703D-4DF5-88CE-93E60B78E2D3}"/>
                </a:ext>
              </a:extLst>
            </p:cNvPr>
            <p:cNvSpPr/>
            <p:nvPr/>
          </p:nvSpPr>
          <p:spPr>
            <a:xfrm>
              <a:off x="5325354" y="2514598"/>
              <a:ext cx="1541292" cy="3422374"/>
            </a:xfrm>
            <a:prstGeom prst="can">
              <a:avLst/>
            </a:prstGeom>
            <a:solidFill>
              <a:srgbClr val="F1F1E3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Modified </a:t>
              </a:r>
            </a:p>
            <a:p>
              <a:pPr algn="ctr"/>
              <a:r>
                <a:rPr lang="en-GB" sz="2000" dirty="0"/>
                <a:t>BG-11</a:t>
              </a:r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970618A-7B7D-49D8-BFA2-D59078D043F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4854003-E6EE-B433-413B-0CEF253024D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start-up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E4602-1A7B-3D55-6592-71D6F2DB0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2"/>
            <a:ext cx="2972004" cy="19081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D2B37D-7D90-4956-9F73-65EC07056D94}"/>
              </a:ext>
            </a:extLst>
          </p:cNvPr>
          <p:cNvSpPr/>
          <p:nvPr/>
        </p:nvSpPr>
        <p:spPr>
          <a:xfrm>
            <a:off x="8153400" y="5573494"/>
            <a:ext cx="337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Moheimani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al. 2013, p. 1–288 in </a:t>
            </a:r>
            <a:r>
              <a:rPr lang="en-GB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Algae for Biofuels and Energy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7286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D66D82-DFB7-9C40-9769-6EC2B11C0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0800000">
            <a:off x="0" y="4004184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7</a:t>
            </a:fld>
            <a:endParaRPr lang="en-GB"/>
          </a:p>
        </p:txBody>
      </p:sp>
      <p:pic>
        <p:nvPicPr>
          <p:cNvPr id="3" name="Graphic 2" descr="Beaker">
            <a:extLst>
              <a:ext uri="{FF2B5EF4-FFF2-40B4-BE49-F238E27FC236}">
                <a16:creationId xmlns:a16="http://schemas.microsoft.com/office/drawing/2014/main" id="{8CDD9AE2-B607-4E76-BAB3-53FAD5E5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69" y="1097307"/>
            <a:ext cx="1655832" cy="16558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AB1B38-BDCF-4F67-8B52-4DBEC49EDFE9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B4E3D1A1-5F01-42F5-8D6D-18E585B61096}"/>
                </a:ext>
              </a:extLst>
            </p:cNvPr>
            <p:cNvSpPr/>
            <p:nvPr/>
          </p:nvSpPr>
          <p:spPr>
            <a:xfrm>
              <a:off x="5325354" y="2514598"/>
              <a:ext cx="1541292" cy="3422374"/>
            </a:xfrm>
            <a:prstGeom prst="can">
              <a:avLst/>
            </a:prstGeom>
            <a:solidFill>
              <a:srgbClr val="F1F1E3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Modified </a:t>
              </a:r>
            </a:p>
            <a:p>
              <a:pPr algn="ctr"/>
              <a:r>
                <a:rPr lang="en-GB" sz="2000" dirty="0"/>
                <a:t>BG-11</a:t>
              </a:r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C2F383C9-30F5-4308-B5BD-F113AB4A0D72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07AD072-3870-5577-43C0-F7BFD3083830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start-up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BAE30D-7CA7-2467-7D6A-AE6D3B2C325F}"/>
              </a:ext>
            </a:extLst>
          </p:cNvPr>
          <p:cNvGrpSpPr/>
          <p:nvPr/>
        </p:nvGrpSpPr>
        <p:grpSpPr>
          <a:xfrm>
            <a:off x="8461228" y="3086088"/>
            <a:ext cx="2233868" cy="2906502"/>
            <a:chOff x="4396933" y="2634583"/>
            <a:chExt cx="1856291" cy="20908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3F4412-8035-B658-C54B-907220F5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6933" y="2634583"/>
              <a:ext cx="1856291" cy="158160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E2EFEE-8282-0832-37EB-33D4FA52F4E1}"/>
                </a:ext>
              </a:extLst>
            </p:cNvPr>
            <p:cNvSpPr txBox="1"/>
            <p:nvPr/>
          </p:nvSpPr>
          <p:spPr>
            <a:xfrm>
              <a:off x="4396933" y="4216187"/>
              <a:ext cx="1800143" cy="509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Chlorella</a:t>
              </a:r>
              <a:r>
                <a:rPr lang="en-US" sz="2000" dirty="0"/>
                <a:t> sp.</a:t>
              </a:r>
            </a:p>
            <a:p>
              <a:r>
                <a:rPr lang="en-US" sz="2000" dirty="0"/>
                <a:t>100x magnification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322D6-24B6-D860-5445-B0453ABA7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2"/>
            <a:ext cx="2972004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9AC09C-E8E1-A86D-6F24-CAF6A9094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0800000">
            <a:off x="0" y="4004184"/>
            <a:ext cx="4445000" cy="285381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8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E7AF86-69E4-4AC9-A8A6-B4B30F0B1EBF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F70CAA7D-3A76-4886-BE67-887967C0032E}"/>
                </a:ext>
              </a:extLst>
            </p:cNvPr>
            <p:cNvSpPr/>
            <p:nvPr/>
          </p:nvSpPr>
          <p:spPr>
            <a:xfrm>
              <a:off x="5325354" y="2514598"/>
              <a:ext cx="1541292" cy="3422374"/>
            </a:xfrm>
            <a:prstGeom prst="can">
              <a:avLst/>
            </a:prstGeom>
            <a:solidFill>
              <a:srgbClr val="F1F1E3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Modified </a:t>
              </a:r>
            </a:p>
            <a:p>
              <a:pPr algn="ctr"/>
              <a:r>
                <a:rPr lang="en-GB" sz="2000" dirty="0"/>
                <a:t>BG-11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5D7FCCA2-AF84-4D2D-984A-301B92CF7008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 descr="Water">
            <a:extLst>
              <a:ext uri="{FF2B5EF4-FFF2-40B4-BE49-F238E27FC236}">
                <a16:creationId xmlns:a16="http://schemas.microsoft.com/office/drawing/2014/main" id="{AA579B43-AE3F-4204-8CB9-C2C80655C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1003732"/>
            <a:ext cx="914400" cy="914400"/>
          </a:xfrm>
          <a:prstGeom prst="rect">
            <a:avLst/>
          </a:prstGeom>
        </p:spPr>
      </p:pic>
      <p:pic>
        <p:nvPicPr>
          <p:cNvPr id="3" name="Graphic 2" descr="Beaker">
            <a:extLst>
              <a:ext uri="{FF2B5EF4-FFF2-40B4-BE49-F238E27FC236}">
                <a16:creationId xmlns:a16="http://schemas.microsoft.com/office/drawing/2014/main" id="{8CDD9AE2-B607-4E76-BAB3-53FAD5E5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165864">
            <a:off x="6205392" y="406236"/>
            <a:ext cx="1685475" cy="1685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92E21D1-53DA-EE1B-6039-6FAB74513226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start-up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CB5982-D28B-3F22-7235-21BCF299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2"/>
            <a:ext cx="2972004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9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2FD906-7DED-A494-CAA7-ED9D7E3E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0800000">
            <a:off x="0" y="4004184"/>
            <a:ext cx="4445000" cy="2853816"/>
          </a:xfrm>
          <a:prstGeom prst="rect">
            <a:avLst/>
          </a:prstGeom>
        </p:spPr>
      </p:pic>
      <p:pic>
        <p:nvPicPr>
          <p:cNvPr id="19" name="Graphic 18" descr="Water">
            <a:extLst>
              <a:ext uri="{FF2B5EF4-FFF2-40B4-BE49-F238E27FC236}">
                <a16:creationId xmlns:a16="http://schemas.microsoft.com/office/drawing/2014/main" id="{2BE04910-A11C-4312-AC24-1870ABE8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013201"/>
            <a:ext cx="914400" cy="9144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E8313-733E-4B2E-8B2B-A56BBA5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3FB5-C5A9-4C95-9B3F-F326BDCAFA1C}" type="datetime1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956F1-3C29-4B44-BD53-1438CE1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Michaela Pappa | Hasselt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31951-20B6-4C52-AEE3-8AFF487B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E4D1-A341-47CB-B9D7-C6AF2C2C5B13}" type="slidenum">
              <a:rPr lang="en-GB" smtClean="0"/>
              <a:t>9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FA458-0D3B-4705-B3BA-F020308D6D90}"/>
              </a:ext>
            </a:extLst>
          </p:cNvPr>
          <p:cNvGrpSpPr/>
          <p:nvPr/>
        </p:nvGrpSpPr>
        <p:grpSpPr>
          <a:xfrm>
            <a:off x="5325354" y="1494180"/>
            <a:ext cx="1543878" cy="4442792"/>
            <a:chOff x="5325354" y="1494180"/>
            <a:chExt cx="1543878" cy="4442792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F1CD819-087D-4862-9F1F-E5205DB91613}"/>
                </a:ext>
              </a:extLst>
            </p:cNvPr>
            <p:cNvSpPr/>
            <p:nvPr/>
          </p:nvSpPr>
          <p:spPr>
            <a:xfrm>
              <a:off x="5325354" y="2514598"/>
              <a:ext cx="1541292" cy="3422374"/>
            </a:xfrm>
            <a:prstGeom prst="can">
              <a:avLst/>
            </a:prstGeom>
            <a:solidFill>
              <a:srgbClr val="F1F1E3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Modified </a:t>
              </a:r>
            </a:p>
            <a:p>
              <a:pPr algn="ctr"/>
              <a:r>
                <a:rPr lang="en-GB" sz="2000" dirty="0"/>
                <a:t>BG-11</a:t>
              </a:r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FAF43299-B891-4D5A-9C9A-B1FD181E59D4}"/>
                </a:ext>
              </a:extLst>
            </p:cNvPr>
            <p:cNvSpPr/>
            <p:nvPr/>
          </p:nvSpPr>
          <p:spPr>
            <a:xfrm>
              <a:off x="5328667" y="1494180"/>
              <a:ext cx="1540565" cy="4442792"/>
            </a:xfrm>
            <a:prstGeom prst="can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Cylinder 9">
            <a:extLst>
              <a:ext uri="{FF2B5EF4-FFF2-40B4-BE49-F238E27FC236}">
                <a16:creationId xmlns:a16="http://schemas.microsoft.com/office/drawing/2014/main" id="{B7A71CD9-7DB3-4F33-90CC-D48665C15CF0}"/>
              </a:ext>
            </a:extLst>
          </p:cNvPr>
          <p:cNvSpPr/>
          <p:nvPr/>
        </p:nvSpPr>
        <p:spPr>
          <a:xfrm>
            <a:off x="5334879" y="2156790"/>
            <a:ext cx="1541292" cy="715616"/>
          </a:xfrm>
          <a:prstGeom prst="can">
            <a:avLst>
              <a:gd name="adj" fmla="val 4583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2F89A-A59A-420B-8450-BCCA234948EF}"/>
              </a:ext>
            </a:extLst>
          </p:cNvPr>
          <p:cNvSpPr txBox="1"/>
          <p:nvPr/>
        </p:nvSpPr>
        <p:spPr>
          <a:xfrm>
            <a:off x="7007087" y="2329927"/>
            <a:ext cx="62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D5D92F-FB4B-E310-718D-FEF7C849C42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1975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Culture start-up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26DDA-AE6C-0164-527D-B023F12A1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" r="998"/>
          <a:stretch/>
        </p:blipFill>
        <p:spPr>
          <a:xfrm rot="16200000">
            <a:off x="-531946" y="531742"/>
            <a:ext cx="2972004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1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angepast 1">
      <a:dk1>
        <a:srgbClr val="000000"/>
      </a:dk1>
      <a:lt1>
        <a:sysClr val="window" lastClr="FFFFFF"/>
      </a:lt1>
      <a:dk2>
        <a:srgbClr val="323232"/>
      </a:dk2>
      <a:lt2>
        <a:srgbClr val="FFFFFF"/>
      </a:lt2>
      <a:accent1>
        <a:srgbClr val="FF0000"/>
      </a:accent1>
      <a:accent2>
        <a:srgbClr val="C00000"/>
      </a:accent2>
      <a:accent3>
        <a:srgbClr val="E19825"/>
      </a:accent3>
      <a:accent4>
        <a:srgbClr val="EF9769"/>
      </a:accent4>
      <a:accent5>
        <a:srgbClr val="00B050"/>
      </a:accent5>
      <a:accent6>
        <a:srgbClr val="6B9F25"/>
      </a:accent6>
      <a:hlink>
        <a:srgbClr val="0070C0"/>
      </a:hlink>
      <a:folHlink>
        <a:srgbClr val="F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ngepast 1">
    <a:dk1>
      <a:srgbClr val="000000"/>
    </a:dk1>
    <a:lt1>
      <a:sysClr val="window" lastClr="FFFFFF"/>
    </a:lt1>
    <a:dk2>
      <a:srgbClr val="323232"/>
    </a:dk2>
    <a:lt2>
      <a:srgbClr val="FFFFFF"/>
    </a:lt2>
    <a:accent1>
      <a:srgbClr val="FF0000"/>
    </a:accent1>
    <a:accent2>
      <a:srgbClr val="C00000"/>
    </a:accent2>
    <a:accent3>
      <a:srgbClr val="E19825"/>
    </a:accent3>
    <a:accent4>
      <a:srgbClr val="EF9769"/>
    </a:accent4>
    <a:accent5>
      <a:srgbClr val="00B050"/>
    </a:accent5>
    <a:accent6>
      <a:srgbClr val="6B9F25"/>
    </a:accent6>
    <a:hlink>
      <a:srgbClr val="0070C0"/>
    </a:hlink>
    <a:folHlink>
      <a:srgbClr val="FF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6255</TotalTime>
  <Words>1545</Words>
  <Application>Microsoft Office PowerPoint</Application>
  <PresentationFormat>Widescreen</PresentationFormat>
  <Paragraphs>416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Introduction: Microalgae biorefinery</vt:lpstr>
      <vt:lpstr>Research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Coagulation-DAF jar tests</vt:lpstr>
      <vt:lpstr>Coagulation-DAF jar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Floc assessment</vt:lpstr>
      <vt:lpstr>PowerPoint Presentation</vt:lpstr>
      <vt:lpstr>PowerPoint Presentation</vt:lpstr>
      <vt:lpstr>PowerPoint Presentation</vt:lpstr>
      <vt:lpstr>Floc assessment of exp.AOM-</vt:lpstr>
      <vt:lpstr>Floc assessment of exp.AOM+</vt:lpstr>
      <vt:lpstr>Floc assessment of stat.AOM-</vt:lpstr>
      <vt:lpstr>Floc assessment of stat.AOM+</vt:lpstr>
      <vt:lpstr>Conclusions – Influence of AOM</vt:lpstr>
      <vt:lpstr>Acknowledgements &amp; Questions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PAPPA Michaela</dc:creator>
  <cp:lastModifiedBy>PAPPA Michaela</cp:lastModifiedBy>
  <cp:revision>197</cp:revision>
  <dcterms:created xsi:type="dcterms:W3CDTF">2022-05-16T14:33:18Z</dcterms:created>
  <dcterms:modified xsi:type="dcterms:W3CDTF">2022-07-04T14:45:29Z</dcterms:modified>
</cp:coreProperties>
</file>