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9" r:id="rId4"/>
    <p:sldId id="270" r:id="rId5"/>
    <p:sldId id="271" r:id="rId6"/>
    <p:sldId id="274" r:id="rId7"/>
    <p:sldId id="272" r:id="rId8"/>
    <p:sldId id="259" r:id="rId9"/>
    <p:sldId id="263" r:id="rId10"/>
    <p:sldId id="261" r:id="rId11"/>
    <p:sldId id="276" r:id="rId12"/>
    <p:sldId id="370" r:id="rId13"/>
    <p:sldId id="390" r:id="rId14"/>
    <p:sldId id="375" r:id="rId15"/>
    <p:sldId id="264" r:id="rId16"/>
    <p:sldId id="374" r:id="rId17"/>
    <p:sldId id="369" r:id="rId18"/>
    <p:sldId id="376" r:id="rId19"/>
    <p:sldId id="396" r:id="rId20"/>
    <p:sldId id="395" r:id="rId21"/>
    <p:sldId id="268" r:id="rId22"/>
    <p:sldId id="373" r:id="rId23"/>
    <p:sldId id="377" r:id="rId24"/>
    <p:sldId id="265" r:id="rId25"/>
    <p:sldId id="387" r:id="rId26"/>
    <p:sldId id="380" r:id="rId27"/>
    <p:sldId id="385" r:id="rId28"/>
    <p:sldId id="383" r:id="rId29"/>
    <p:sldId id="389" r:id="rId30"/>
    <p:sldId id="397" r:id="rId31"/>
    <p:sldId id="398" r:id="rId32"/>
    <p:sldId id="382" r:id="rId33"/>
    <p:sldId id="391" r:id="rId34"/>
    <p:sldId id="392" r:id="rId35"/>
    <p:sldId id="393" r:id="rId36"/>
    <p:sldId id="394" r:id="rId37"/>
    <p:sldId id="388" r:id="rId38"/>
    <p:sldId id="273" r:id="rId3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5205" autoAdjust="0"/>
  </p:normalViewPr>
  <p:slideViewPr>
    <p:cSldViewPr snapToGrid="0">
      <p:cViewPr varScale="1">
        <p:scale>
          <a:sx n="81" d="100"/>
          <a:sy n="81" d="100"/>
        </p:scale>
        <p:origin x="77" y="1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1T16:37:29.93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346 3847,'62'87,"-50"-67,2-1,1-1,0 0,1-1,1-1,0-1,1 0,1-1,0-1,1-1,1 0,0-2,0 0,1-1,0-2,0 0,1-1,0-2,0 0,16 0,-6-9,0-2,-1-2,0 0,0-2,-1-2,-1-1,0-1,-1-1,0-2,-2-1,0-1,-1-1,-1-1,-1-2,-1 0,-1-1,-2-2,0 0,-2-1,-1-1,-1 0,0-6,-8 15,-1-1,0 0,-2-1,-1 0,-1 1,0-1,-2-1,-1 1,0 0,-2 0,0 0,-2 0,0 1,-1-1,-2 1,0 0,-1 1,-1-1,-1 2,-1-1,0 1,-1 1,-2 0,0 1,0 0,-2 2,-6-6,-194-192,197 196,0 0,-1 1,0 1,-1 1,-1 1,0 1,-1 1,0 0,-1 2,0 1,0 1,-1 1,0 1,0 1,0 2,0 0,-1 2,3 6,1 1,0 1,1 1,0 0,0 2,1 1,1 0,0 2,0 0,2 1,0 0,0 2,2 0,0 1,1 0,-5 9,-49 50,51-61,1 1,1 1,0 0,1 1,1 0,1 2,1-1,1 1,0 1,2 0,0 0,2 1,0-1,2 1,0 1,2-1,0 0,2 1,0-1,2 1,0-1,2 0,1 0,5 15,-6-28,0-1,1 0,1 0,0 0,0-1,0 0,1 0,0 0,1-1,0 0,0 0,0-1,1 0,0-1,0 0,0 0,1-1,0 0,0-1,0 0,8 1,218 15,-185-19</inkml:trace>
  <inkml:trace contextRef="#ctx0" brushRef="#br0" timeOffset="12963.993">1998 3748,'-53'-41,"-186"-17,-193-54,409 110,0 2,1 1,-1 1,1 1,-1 1,1 1,0 1,1 1,-1 0,1 2,1 1,0 0,0 2,1 0,0 1,1 0,1 2,0 0,1 1,1 1,0 0,1 1,0 2,-3 3,0 1,2 0,1 1,0 1,2 0,1 0,2 1,0 1,2 0,1 0,1 0,1 1,2-1,1 1,1 0,3 25,3-34,1 0,1-1,0 0,2 0,0-1,1 0,1-1,0 0,1-1,1-1,1 0,0 0,1-2,0 0,2 0,19 21,1 1,-15-11,0-1,1-1,2-1,0-2,1 0,0-2,2-1,0-1,1-2,17 6,-22-10,-1-1,1 0,1-2,-1-1,1-2,0 0,-1-1,1-2,0-1,0 0,0-2,0-2,-1 0,0-1,0-1,0-2,-1 0,0-2,-1-1,0 0,-1-2,-1 0,3-4,-12 8,0 0,-1-1,0 0,0 0,-1-2,-1 1,0-1,-1 0,-1-1,0 0,0 0,-1-1,-1 1,-1-1,0 0,-1-1,0 1,-1-1,-1-13,-5-431,-38 348,32 96,-1-2</inkml:trace>
  <inkml:trace contextRef="#ctx0" brushRef="#br0" timeOffset="14660.595">1628 3625,'71'49,"-37"-30,0-1,1-2,1-1,0-2,1-1,0-2,1-2,-1-1,2-2,8-1,-24-4,-10 1,1 0,-1-1,1 0,-1-1,1-1,-1 0,0 0,0-2,0 1,0-2,-1 0,1 0,-1-1,0-1,2-1,27-28,-1 0,-2-3,-2-1,-2-2,-1-1,1-7,-27 36,0-1,-1 0,0 0,-1 0,-1-1,-1 1,0-1,-1 0,-1 0,0 0,-1 0,-1 0,0 0,-1 0,-1 0,0 0,-2 1,0-1,0 1,-1 0,-1 1,-1 0,-5-8,-46-72,35 76,-2 1,0 2,-1 0,-1 2,0 1,0 1,-1 2,-1 0,1 2,-1 2,-1 0,1 2,0 1,-1 2,0 1,0 1,-210 24,-2 42,224-60,1 2,0 0,0 1,1 1,1 1,0 0,0 1,2 1,-1 0,-10 17,1-6,-227 237,243-248,1 0,0 0,1 1,1 0,0 1,1-1,1 1,1-1,0 1,1 0,1 0,2 14,-3-16,4 3,0-1,1 1,1-1,0 0,1 0,1-1,1 0,0 0,1-1,1 0,0 0,1-1,1-1,0 0,0 0,2-1,-1-1,2 0,-1-1,1-1,1 0,0-1,0 0,0-2,1 0,0 0,0-2,1 0,-1-1,1-1,0-1,-1 0,1-1,16-2,25-2,0-1,-1-4,0-2,0-2,-1-3,11-7,-46 15</inkml:trace>
  <inkml:trace contextRef="#ctx0" brushRef="#br0" timeOffset="16083.681">2294 4316,'-19'52,"17"-42,-1 0,2 1,-1 0,1-1,1 1,0-1,1 1,0 0,0-1,1 1,1-1,0 0,0 1,1-2,0 1,0 0,1-1,1 1,0-2,0 1,0 0,7 4,4 5,1-2,0 0,1-1,1 0,1-2,0 0,0-2,1 0,1-2,0 0,0-2,1 0,-1-1,2-2,-1 0,0-2,1-1,16-1,53-3,-1-4,0-4,-1-4,0-4,-1-4,-2-4,66-30,-134 46,0-1,-1-1,0 0,-1-1,-1-2,0 0,-1 0,-1-2,-1 0,0-1,-1 0,-1-1,-1-1,-1 0,-1-1,0 1,-2-2,-1 0,0 0,-2 0,0-7,-5 13,-2-1,0 1,0-1,-2 1,0 0,-1 1,-1-1,0 1,-2 0,1 0,-2 1,0 0,-1 0,0 1,-2 1,1 0,-1 0,-1 1,0 1,-1 0,0 1,-23-27,15 12,-2 2,0 0,-2 1,0 2,-1 1,-1 0,-1 3,-1 0,-2 1,-33-10,-2 3,0 3,-2 3,0 3,0 2,-42 2,89 8,1 2,0 1,-1 0,1 2,0 1,1 0,-1 1,1 1,0 1,1 1,0 1,0 1,1 0,0 1,1 1,-5 5,-35 35,2 3,2 2,-40 57,-1 1,83-98,1 0,2 1,-1 0,2 0,1 1,0 0,2 0,0 0,1 1,1-1,1 1,1 0,1 0,1-1,0 1,5 15,-5-8,1-14,1 0,1-1,-1 0,2 0,0 0,1-1,0 1,0-2,2 1,-1-1,1 0,1-1,0 0,0-1,1 0,1 0,-1-1,1-1,0 0,1 0,0-1,0-1,0 0,1-1,36 13</inkml:trace>
  <inkml:trace contextRef="#ctx0" brushRef="#br0" timeOffset="17567.366">3330 3625,'100'130,"-64"-92,1-3,1-1,2-1,1-3,18 10,-41-30,246 118,-250-123,0-1,1 0,-1-1,1-1,0 0,0-1,-1-1,1 0,0-1,0-1,0 0,-1-1,0 0,1-1,-1-1,0 0,-1-1,8-5,21-19,-1-2,-1-1,-2-3,-2-1,-1-1,-2-2,12-21,-37 53,0-1,0 0,-1 0,0-1,-1 0,0 0,-1 0,0-1,0 0,-1 0,-1 0,0 0,0-1,-1 0,-1 1,0-1,0 0,-1 1,-1-1,0 0,0 0,-1 1,-1-1,0 1,0 0,-1 0,-4-8,-47-59,-3 2,-3 3,-4 3,-34-28,92 91,-18-15,-1 1,-1 1,0 1,-2 1,0 2,-1 1,0 1,-1 1,-1 2,0 2,0 0,-4 2,-42-11,-1 3,-1 4,0 3,0 4,0 3,-70 10,131-6,0 2,1 0,-1 1,1 1,1 1,-1 0,1 2,1 0,0 0,0 2,1 0,0 0,1 2,1 0,0 0,1 1,0 1,2 0,-1 0,2 1,1 0,0 1,-1 5,-10 10,1 1,2 0,2 1,1 1,2 0,1 1,2 0,1 0,2 1,2 0,1 0,3 17,5-34,2 0,0 0,1-1,1 0,1-1,0 0,2-1,0 0,1-1,1 0,0-1,1-1,1-1,1 0,0-1,0-1,17 8,178 87,-155-87</inkml:trace>
  <inkml:trace contextRef="#ctx0" brushRef="#br0" timeOffset="18702.328">4045 4464,'-1'12,"1"1,0-1,1 1,0-1,1 0,0 1,1-1,0 0,1 0,1-1,-1 1,2-1,0 0,0 0,1-1,17 27,2-2,1 0,2-2,1-2,2 0,1-2,1-2,1-1,22 11,-35-28,0-2,1-1,1 0,-1-2,1-1,-1 0,1-2,0-1,0-1,-1-1,1 0,0-2,-1-1,0-1,0-1,-1-1,0-1,0-1,-1-1,0-1,-1 0,0-2,9-8,197-169,-213 172,0-1,-2 0,0-1,-1 0,-1-1,-1 0,-1 0,-1-1,-1 0,-1 0,-1 0,0-20,-2 26,-1 1,0-1,-1 1,-1-1,-1 1,-1 0,0 0,-1 0,0 1,-1-1,-1 1,-1 1,0-1,0 1,-2 1,0 0,0 0,-1 1,-1 0,0 1,-12-9,-291-244,303 253,-1 1,-1 1,0 0,0 0,-1 2,0-1,0 2,0 0,-1 1,0 1,0 0,-1 1,1 1,0 0,-1 2,1 0,-1 0,1 2,-1 0,1 0,0 2,-7 2,-42 25,0 2,2 4,2 2,2 2,2 4,-38 37,77-71,2 1,0 1,0 0,1 1,1 1,0 1,1-1,0 2,2 0,0 0,1 1,1 1,0-1,1 1,2 1,0 0,0 0,0 10,5-2,1-1,1 1,1-1,1 0,2 0,1 0,1-1,1 1,1-2,6 12,2-11,2-3</inkml:trace>
  <inkml:trace contextRef="#ctx0" brushRef="#br0" timeOffset="19972.853">5377 4415,'5'15,"0"0,1 0,1 0,0 0,1-1,0 0,2-1,-1 0,1-1,1 1,1-2,-1 0,2 0,-1-1,2-1,-1 0,1-1,0 0,11 3,-10-3,1-1,1-1,-1-1,1 0,0-1,0-1,0-1,0 0,1-1,-1-1,0-1,1 0,-1-1,0-1,0-1,0 0,-1-1,1-1,-1 0,-1-1,1-1,-1-1,0 0,-1-1,0 0,-1-1,0-1,0 0,-2-1,1 0,-2-1,0 0,0 0,-1-2,15-15,-1-2,-1-1,-2 0,-1-2,-2 0,-2-1,-1 0,-2-1,-1-1,-2 0,-2 0,-2-1,-1-5,-8 20,-1 1,-1-1,-2 1,0 0,-1 0,-2 1,0 1,-1 0,-1 0,-2 1,0 1,-1 0,-1 1,0 1,-2 1,0 0,-12-7,-55-62,-28-36,103 116,-1 1,-1 0,1 1,-1 0,0 1,0 0,0 1,0 1,0 0,0 0,-1 2,1 0,0 0,-6 2,-31 0,25-4,0 1,0 1,0 2,0 0,1 2,-1 1,1 0,0 2,0 1,1 1,1 1,0 0,0 2,1 1,0 1,-14 14,-162 184,189-199,1 0,1 0,0 0,1 1,0-1,1 1,1 1,0-1,1 0,1 1,1-1,0 1,1-1,0 0,1 1,1-1,1 0,0 0,0 0,2-1,0 1,1-1,0-1,1 1,0-1,1-1,1 0,3 4,219 185,-216-189,12 9</inkml:trace>
  <inkml:trace contextRef="#ctx0" brushRef="#br0" timeOffset="21158.947">6437 4365,'0'12,"0"0,0 0,1 0,1 0,0 0,1 0,0 0,0 0,2-1,-1 0,1 0,1 0,0 0,1-1,0 0,0 0,1-1,0 0,1-1,0 1,0-1,1-1,0 0,0-1,1 1,-1-2,1 0,1 0,-1-1,1 0,0-1,-1 0,1-1,1-1,-1 0,7 0,-4-5,0-1,0-1,-1 0,0-1,0-1,-1 0,0 0,0-1,-1-1,0 0,-1-1,0 0,-1-1,0 0,-1-1,0 0,3-7,27-29,237-247,-265 273,-1-1,-1 0,-1 0,-2 0,0-1,-1 0,-2 0,-1 0,0-1,-2 1,-1-1,-1 1,-5-22,6 27,-4-18,-2 1,-1 0,-2 0,-1 1,-2 0,-2 1,-1 0,-2 2,-1 0,-1 1,-2 1,-1 0,-2 2,0 1,-2 1,-1 2,-1 0,-11-5,20 18,-1 0,0 1,-1 1,0 1,0 0,-1 2,0 1,-1 1,1 1,-1 1,0 1,0 1,0 1,0 1,0 1,-12 4,12 3,0 2,1 0,0 2,1 0,0 2,2 0,-1 1,2 1,0 1,2 1,0 1,0 0,2 1,1 0,0 2,2-1,-8 21,-40 52,19-37,26-39,0-1,2 2,0 0,1 1,1 0,2 1,0 0,0 0,2 1,1 0,-2 19,7-18,1 0,1 0,2 0,0 0,1 0,2 0,0-1,2 0,0 0,1-1,2 0,0-1,1 0,2 0,25 36,2-2,3-2,2-2,19 14,57 62,-95-98</inkml:trace>
  <inkml:trace contextRef="#ctx0" brushRef="#br0" timeOffset="22928.448">4834 3452,'3'16,"1"0,1-1,0 1,1-1,1 0,0-1,1 0,1 0,0-1,1 0,0 0,1-1,2 1,-7-6,3 7,1-1,1 0,1-1,-1 0,2-1,0-1,0 1,1-2,0 0,0-1,1 0,0-1,1-1,0 0,-1-1,2-1,-1 0,0-2,1 1,0-2,-1 0,3-2,21 0,1-2,-1-1,1-3,-1-1,-1-2,0-2,-1-1,0-2,-1-2,0-1,-2-2,0-1,-1-2,22-20,-42 21,-1 0,0 0,-2-1,-1 0,-1-1,-1 0,-1-1,-1 0,-1 0,-1 0,-1 0,-2-1,0 1,-2-1,-1-2,2 17,2-19,-2-1,-1 0,-1 1,-2 0,-1-1,-1 1,-2 1,-1-1,-1 2,-1-1,-2 1,-1 1,-1 0,-1 1,-2 1,0 1,-1 0,-2 1,0 1,-22-16,-7 1,-3 2,0 2,-2 2,-2 3,0 2,-12-1,52 21,0 1,0 0,-1 1,1 1,-1 1,0 0,1 1,-1 1,0 1,0 1,1 0,-1 1,1 1,-1 0,1 2,1 0,-1 0,1 2,0 0,-13 10,-27 18,1 2,3 3,1 2,2 3,2 1,2 3,3 1,1 2,3 2,3 1,2 2,2 1,3 2,-13 46,36-97,0 1,1 1,0-1,1 1,0-1,1 1,0 0,1 0,0 0,1 0,0 0,1 0,1 0,0 0,0 0,1-1,1 1,0-1,0 1,1-1,0-1,1 1,1-1,-1 0,2 0,-1-1,1 0,7 6,201 149,-153-128,1-2,2-3,2-4,0-2,66 15,-34-14</inkml:trace>
  <inkml:trace contextRef="#ctx0" brushRef="#br0" timeOffset="24293.071">5943 3428,'3'8,"0"-1,0 1,1-1,0 0,0 0,1 0,0 0,0-1,0 0,1 0,0 0,0-1,1 1,-1-2,1 1,0-1,7 3,-2 1,9 2,0-2,1 0,0-2,0 0,1-2,0 0,0-1,0-2,0 0,0-1,0-2,0 0,0-2,-1 0,20-7,-30 9,44-5,1-3,-1-2,-1-3,0-2,-1-3,-2-2,0-2,-1-2,2-5,-30 8,-1-1,-1-1,-1-1,-1-1,-1-1,-2 0,-1-1,-1-1,-1 0,-2-1,-1 0,-2-1,4-27,-3 35,-2-1,0 0,-2-1,0 1,-2-1,-1 0,-1 0,-1 0,-2 0,0 0,-2 0,0 1,-2-1,-1 1,-1 1,-1-1,-1 1,-2 1,0 0,-1 0,-7-6,9 14,-1 1,0 0,-1 1,-1 0,0 1,-1 1,0 0,-1 1,0 0,0 2,-1 0,0 1,-1 0,1 2,-1 0,-1 1,1 0,-1 2,-373 4,374-3,1 1,-1 1,1 1,-1 1,1 0,0 1,0 1,0 0,1 1,0 1,0 1,0 0,1 1,0 1,1 0,0 1,-3 4,-35 49,4 2,3 2,-26 52,44-73,16-33,1 1,0 1,1-1,0 1,1 1,1 0,1 0,1 0,0 1,1 0,1 0,0 0,2 0,0 0,1 1,1-1,0 0,2 0,0 0,1 0,0 0,2-1,0 0,1 0,1 0,0-1,50 52,3-3,3-3,2-2,30 17,-65-54</inkml:trace>
  <inkml:trace contextRef="#ctx0" brushRef="#br1" timeOffset="27228.864">740 124,'4'0,"2"4,3 1,6 1,-1-6,-3-7,-6-2,-10 1,-3 5,-1 4</inkml:trace>
  <inkml:trace contextRef="#ctx0" brushRef="#br1" timeOffset="28601.412">1899 247,'13'4,"4"2</inkml:trace>
  <inkml:trace contextRef="#ctx0" brushRef="#br1" timeOffset="30139.275">3182 222,'4'0,"6"-5,1-4,-2-6,-6 0,-3 6,-3 10,5 4,0 1</inkml:trace>
  <inkml:trace contextRef="#ctx0" brushRef="#br1" timeOffset="31195.423">4242 247</inkml:trace>
  <inkml:trace contextRef="#ctx0" brushRef="#br1" timeOffset="32219.835">5426 197,'4'0,"2"4,-1 2</inkml:trace>
  <inkml:trace contextRef="#ctx0" brushRef="#br1" timeOffset="32899.625">6535 173</inkml:trace>
  <inkml:trace contextRef="#ctx0" brushRef="#br2" timeOffset="38194.462">6634 420,'44'54,"6"51,-4 2,-4 2,-6 2,-4 1,11 84,-27-91,-4 0,-5 1,-4 0,-10 70,3 34,4 321,-10-456,-2 1,-4-2,-3 0,-3-1,-3-1,-13 18,-20 103,51-180</inkml:trace>
  <inkml:trace contextRef="#ctx0" brushRef="#br2" timeOffset="40115.043">6634 444,'9'211,"-8"145,-14-272,-4-1,-3-1,-5 0,-2-2,-4-1,-4-1,-40 65,-274 569,176-336,80-160,-12-18,79-160,2 2,1 0,2 2,2 0,2 1,2 1,1 1,3 0,1 3,-3 3,8-30</inkml:trace>
  <inkml:trace contextRef="#ctx0" brushRef="#br2" timeOffset="41655.78">5426 247,'15'45,"3"84,-5 0,-6 1,-6 0,-11 71,-15-3,-9-2,-9-2,-18 32,-13 63,61-221,4 0,3 1,2 0,5 24,-7 104,-63 260,72-398,3 0,3-1,1 0,4 0,2-2,2 1,6 4,102 169,43 1,-144-193,-13-26</inkml:trace>
  <inkml:trace contextRef="#ctx0" brushRef="#br2" timeOffset="43085.672">4341 395,'-2'3,"-1"-1,1 1,0 0,-1-1,1 1,1 0,-1 0,0 1,1-1,0 0,-1 0,1 1,0-1,1 1,-1-1,1 1,-1-1,1 1,0-1,1 1,-1-1,1 1,-1 0,0 3,7 330,0-253,-3 0,-5 0,-3 1,-4-1,-14 62,-119 341,-21 40,49-185,94-264,4 1,3 1,3 0,4 0,5 76,2-137,0 1,2 0,0-1,1 0,1 0,1 0,0-1,2 0,0 0,11 15,22 28,3-2,2-1,3-3,6 2,-14-8,-30-29</inkml:trace>
  <inkml:trace contextRef="#ctx0" brushRef="#br2" timeOffset="44441.806">3231 272,'0'618,"-6"-533,-4 0,-4 0,-3-1,-4-2,-3 0,-4-1,-17 30,-176 307,43-97,-16 192,66-213,126-279,0 0,2-1,0 1,1 0,2 0,0-1,1 1,0-1,2 0,3 5,82 149,-76-147</inkml:trace>
  <inkml:trace contextRef="#ctx0" brushRef="#br2" timeOffset="45847.003">3231 296,'68'70,"-23"16,-4 3,-4 1,-4 1,-3 2,16 95,-30-112,-3 0,-4 1,-2 0,-4 0,-4 0,-3 0,-8 40,-104 584,69-512,28-128,4 1,2 0,3 0,2 1,2 36,8-71,0 0,2-1,2 1,0-1,2-1,0 1,5 5,5 25,-14-41,0 0,0-1,1 1,1-1,1 0,0-1,1 0,1 0,0 0,0-1,2-1,-1 0,12 10,-5-13</inkml:trace>
  <inkml:trace contextRef="#ctx0" brushRef="#br2" timeOffset="47092.206">3231 247,'143'137,"95"115,35 159,-74-98,99 223,-268-480,98 233,-2 138,-107-377,2-1,2-1,3-1,1-2,3 0,16 17,41 88,-26-78,-51-62</inkml:trace>
  <inkml:trace contextRef="#ctx0" brushRef="#br2" timeOffset="49302.096">1899 345,'81'49,"-54"-26,-1 1,-2 1,0 2,-2 0,0 1,-2 1,-2 1,0 1,-2 0,-2 1,-1 1,4 14,18 72,-4 1,11 106,-38-203,1 8,38 229,11-2,12-3,28 49,39 34,136 240,41 18,-300-578,1-1,0 0,1-1,1 0,1 0,0-2,1 0,0 0,1-2,1 0,0 0,15 6,-27-17,0 0,0 0,0 0,1-1,-1 0,0 0,0 0,0-1,0 1,1-1,-1 0,0-1,0 1,-1-1,1 0,0-1,-1 1,1-1,-1 0,0 0,0 0,0 0,0-1,0 0,-1 1,0-1,1-1,-2 1,1 0,0-1,-1 1,0-1,0 0,0 0,-1 0,1-1,10-21</inkml:trace>
  <inkml:trace contextRef="#ctx0" brushRef="#br2" timeOffset="50434.406">1850 296,'24'72,"-9"-6,-3 0,-3 1,-3 0,-3 1,-2-1,-4 1,-2-1,-4 0,-2-1,-19 60,-264 928,252-896,0-6,7 1,-9 106,42-210,2-1,3 1,2 0,1-1,10 30,8 68,2-27,-19-104</inkml:trace>
  <inkml:trace contextRef="#ctx0" brushRef="#br2" timeOffset="51601.08">1800 469,'-33'109,"-524"1391,530-1412,4 0,4 2,3 1,5 0,3 12,3 12,-6 0,-4 0,-5-2,-7 7,10-20,16-79</inkml:trace>
  <inkml:trace contextRef="#ctx0" brushRef="#br2" timeOffset="53070.967">740 0,'46'238,"71"418,9 214,-96-693,-8 0,-8 1,-7 36,-23 726,16-768,0-148</inkml:trace>
  <inkml:trace contextRef="#ctx0" brushRef="#br2" timeOffset="54856.301">642 148,'22'111,"-25"10,-5 0,-6 0,-5-1,-5-1,-5-1,-6-1,-4-2,-10 9,-36 126,-104 251,58-106,101-92,27-290,1 1,0 0,1 0,0-1,1 1,1 0,0 0,1 0,1-1,0 1,1-1,0 0,1 0,0 0,1 0,0-1,1 0,1 0,0-1,2 2,234 216,11-20,-174-152,243 208,-297-250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2T08:10:02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170 204,'53'49,"361"398,-284-317,-111-111</inkml:trace>
  <inkml:trace contextRef="#ctx0" brushRef="#br0" timeOffset="1066.987">194 521,'-3'-29,"-1"1,-2-1,0 1,-3 0,0 0,-1 1,-3-3,-107-200,119 229,0 0,0 0,0 0,0 0,0-1,0 1,0 0,0 0,0-1,1 1,-1 0,0-1,1 1,-1-1,1 1,0-1,0 1,-1-1,1 1,0-1,0 1,0-1,0 1,1-1,-1 1,0-1,1 1,-1-1,1 1,-1-1,1 1,0 0,-1-1,1 1,0 0,0 0,0-1,0 1,0 0,0 0,0 0,1 0,-1 0,0 1,1-1,-1 0,0 0,1 1,-1-1,1 1,-1-1,1 1,-1 0,1 0,-1 0,1 0,-1 0,1 0,-1 0,1 0,-1 0,1 1,-1-1,1 0,-1 1,1 0,288 91,-266-81,-6-1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0A9E9-09D2-45C8-BF7E-F3E209B950FE}" type="datetimeFigureOut">
              <a:rPr lang="nl-BE" smtClean="0"/>
              <a:t>5/09/2022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DA40B-8B51-4FCD-9995-5993997935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572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9968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2472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4637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5188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5739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934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4056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3788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6946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9562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495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0002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172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2072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8600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2506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8700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620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669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797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131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9867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956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614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DA40B-8B51-4FCD-9995-59939979356C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575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51B74-AE16-487D-B87F-5D179122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863514-048F-427A-ABC2-4A1C9AA1B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8B7DBA-39D7-4BB2-A487-04A89CFC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60CA-9DD3-421B-AC15-2024CB992CAE}" type="datetime1">
              <a:rPr lang="nl-BE" smtClean="0"/>
              <a:t>5/09/2022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9118BC-58C8-4B5D-BCA2-DBAAF12D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CEE398-415B-4663-80FC-EFCB39E7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337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F5B01-32E8-494E-B49E-0684AEAB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D5C5EC-27AE-4830-872A-192DABCE4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21E360-88CA-45FF-83F5-A627037A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32F0-D9CD-4DE4-9DF4-5E0B47AD0A06}" type="datetime1">
              <a:rPr lang="nl-BE" smtClean="0"/>
              <a:t>5/09/2022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EEDB6E-72D2-474C-A679-22CEB25D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72614D-473B-45BB-B18F-95368C09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291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FA56E61-51AE-4159-BA3C-E6173C1A9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CAA28CF-3DFB-40C1-80AE-5BCCFCF2B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BB0D05-830F-42DB-8D4D-50F7A8A6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D431-BD79-4B1D-A66C-23021597624F}" type="datetime1">
              <a:rPr lang="nl-BE" smtClean="0"/>
              <a:t>5/09/2022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5905BC-16C7-4D59-A013-BB52BBC2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05F0ED-E371-464A-BEB0-10C1F1EB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750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3A31D-FDA9-4A29-8276-9CCAD911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D9B909-3521-4589-9272-C756566D0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183C3F-D3E5-4E35-AECD-7FAD9DB7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9703-5786-4DA1-917E-2195F4527EDB}" type="datetime1">
              <a:rPr lang="nl-BE" smtClean="0"/>
              <a:t>5/09/2022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116B26-2ABF-4BFB-9ED1-ED7EE36D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DA888B-4A3E-45D4-A378-DE8024FC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480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C92B58-268A-4A6A-A745-4E061426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0357BB-B304-4CF0-A3FB-C08953BCD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E36E8F-B2A5-40D5-853A-FC038868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89C7-21E3-4966-AA93-CA8259302E01}" type="datetime1">
              <a:rPr lang="nl-BE" smtClean="0"/>
              <a:t>5/09/2022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2AE2D7-A1AF-4C14-996C-78A3E4CC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E71124-76E1-4424-9466-EF981822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933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09F3D-B013-4719-81B0-FBC07FBE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4AC25E-8E1F-45B4-A635-4A906AD94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E2A2EA-39E4-4B95-9F8B-7849F077E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557012-09A6-40F8-AE20-570B36EC3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7096-EF5C-42A7-90D4-A95A258353D6}" type="datetime1">
              <a:rPr lang="nl-BE" smtClean="0"/>
              <a:t>5/09/2022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AB8B71-B9CF-44CF-8666-B448E80A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D2B2B5-F8C5-4547-A78C-817AC92B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93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8F248-C02F-434B-A511-11EA3EC8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898A11-F756-4100-833A-A32FD2EB7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82CE41-5DE2-428A-9197-39E3A1BCF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C164DC0-D923-4CD3-AA2C-683E55EEC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BF92F3-4B0A-4416-9DB7-6FC5F3C4E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CBC0197-B068-4F78-869F-985A7319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EA39-F0CE-4E21-9268-4B638EC1C4D0}" type="datetime1">
              <a:rPr lang="nl-BE" smtClean="0"/>
              <a:t>5/09/2022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2820B7-182C-423B-A7F8-6FAB73AE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48CFED2-9034-4375-923D-D21E9C9C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738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583BE-67EC-497E-8F2B-45D10535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700D51-9D70-477A-80DD-DAE2BDAC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4B58-F935-4FF3-AB8C-880D71A64996}" type="datetime1">
              <a:rPr lang="nl-BE" smtClean="0"/>
              <a:t>5/09/2022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B736FC-F1C1-4047-8F7D-44DF98EA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85460D-8851-4E48-B999-8C643D5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517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B9E08B2-4E6D-4B55-9B00-F0726B01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04DB-AAB0-482F-AF8C-094253F8118F}" type="datetime1">
              <a:rPr lang="nl-BE" smtClean="0"/>
              <a:t>5/09/2022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1F29C66-5F73-440E-8DDF-D8B77F32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2831C9-461F-4F0D-AF91-C569AB5D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609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FF8B1-1747-4EF3-A895-8CF9DA51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172F51-3457-4400-AE83-8F25D176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76037F-E732-4B5E-8941-A9D079767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70C7F0-7513-47FD-BBCB-95CB0279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D32B-EBE8-4516-AD14-090919CB1657}" type="datetime1">
              <a:rPr lang="nl-BE" smtClean="0"/>
              <a:t>5/09/2022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041FDF-920B-4746-AC6C-44BEA72C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B4F8A1-3DC3-42B8-861D-0629C7CC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562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77A8A-CE8D-4EF9-9AAE-93EDF121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9D58B54-B6EA-4955-A034-8E1961400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B89D07-8F03-4CD4-9578-49C4B0498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A55EB4-2DD6-4408-91FF-77BF10B5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5243-58A9-45CA-B33F-1FCCE719B276}" type="datetime1">
              <a:rPr lang="nl-BE" smtClean="0"/>
              <a:t>5/09/2022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D1237D-F926-491C-9C8C-0EA27D0F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C77716-FBB5-4EF7-A712-BBF2D766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252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3853E5A-F0AB-4CEE-8379-0255FA4B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6B775D-57CF-4B01-8A51-7438566D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0CB5FF-C11C-4E13-9929-EE72424ED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0DF95-62A5-464B-80AB-222CD750BCCB}" type="datetime1">
              <a:rPr lang="nl-BE" smtClean="0"/>
              <a:t>5/09/2022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6B7330-BAA8-4220-AEA8-23C4A7ADB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3DD6F3-020C-4CDA-94DA-E6C47E6B2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97837-1F1C-4B49-95C0-19582D3C88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639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09D720A-BDC2-401F-85D6-39A268E22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557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ACEA42E-090E-41FE-9082-81250BF87E4C}"/>
              </a:ext>
            </a:extLst>
          </p:cNvPr>
          <p:cNvSpPr txBox="1"/>
          <p:nvPr/>
        </p:nvSpPr>
        <p:spPr>
          <a:xfrm>
            <a:off x="706585" y="2541589"/>
            <a:ext cx="10778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Knowledge is </a:t>
            </a: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not</a:t>
            </a:r>
            <a:r>
              <a:rPr lang="nl-BE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something</a:t>
            </a:r>
            <a:r>
              <a:rPr lang="nl-BE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nl-BE" sz="3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that</a:t>
            </a:r>
            <a:r>
              <a:rPr lang="nl-BE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nl-BE" sz="3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you</a:t>
            </a:r>
            <a:r>
              <a:rPr lang="nl-BE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 have: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decolonizing images of knowledge in higher education curriculum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85DF848-1387-4BC0-9015-CBEBA54A12C9}"/>
              </a:ext>
            </a:extLst>
          </p:cNvPr>
          <p:cNvSpPr txBox="1"/>
          <p:nvPr/>
        </p:nvSpPr>
        <p:spPr>
          <a:xfrm>
            <a:off x="3867912" y="5385816"/>
            <a:ext cx="810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Maristela do </a:t>
            </a:r>
            <a:r>
              <a:rPr lang="nl-BE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Nascimento</a:t>
            </a:r>
            <a:r>
              <a:rPr lang="nl-BE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l-BE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Rocha</a:t>
            </a:r>
            <a:r>
              <a:rPr lang="nl-BE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nl-BE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Iva</a:t>
            </a:r>
            <a:r>
              <a:rPr lang="nl-BE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l-BE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Gurgel</a:t>
            </a:r>
            <a:r>
              <a:rPr lang="nl-BE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l-BE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and</a:t>
            </a:r>
            <a:r>
              <a:rPr lang="nl-BE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Katrien </a:t>
            </a:r>
            <a:r>
              <a:rPr lang="nl-BE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Struyven</a:t>
            </a:r>
            <a:endParaRPr lang="nl-BE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University of Sao Paulo Logo (USP) | University logo, Sao paulo, University">
            <a:extLst>
              <a:ext uri="{FF2B5EF4-FFF2-40B4-BE49-F238E27FC236}">
                <a16:creationId xmlns:a16="http://schemas.microsoft.com/office/drawing/2014/main" id="{10ADCE16-B362-4F80-A52F-0277A3429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0" y="6057984"/>
            <a:ext cx="733004" cy="7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tipo da Universidade Federal do ABC | Download Scientific Diagram">
            <a:extLst>
              <a:ext uri="{FF2B5EF4-FFF2-40B4-BE49-F238E27FC236}">
                <a16:creationId xmlns:a16="http://schemas.microsoft.com/office/drawing/2014/main" id="{51E85E32-3863-4F51-96C3-ABCC2076F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241" y="6057984"/>
            <a:ext cx="926347" cy="7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2593107-E4C1-4604-ADE2-3E36FB2F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944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38" y="267573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Segoe Print" panose="02000600000000000000" pitchFamily="2" charset="0"/>
              </a:rPr>
              <a:t>Selection of knowledge x dominant groups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FCF0B-8287-4145-9D8A-FA1EA165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246" y="4409027"/>
            <a:ext cx="10515600" cy="4351338"/>
          </a:xfrm>
        </p:spPr>
        <p:txBody>
          <a:bodyPr/>
          <a:lstStyle/>
          <a:p>
            <a:r>
              <a:rPr lang="nl-BE" dirty="0" err="1"/>
              <a:t>Giroux</a:t>
            </a:r>
            <a:r>
              <a:rPr lang="nl-BE" dirty="0"/>
              <a:t>, 1997</a:t>
            </a:r>
          </a:p>
          <a:p>
            <a:r>
              <a:rPr lang="nl-BE" dirty="0" err="1"/>
              <a:t>Bourdieu</a:t>
            </a:r>
            <a:r>
              <a:rPr lang="nl-BE" dirty="0"/>
              <a:t>, 1990</a:t>
            </a: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C94A47-E4FB-4AD8-9F4A-9CC00834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165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Tips To Improve Knowledge Transfer In eLearning - eLearning Industry">
            <a:extLst>
              <a:ext uri="{FF2B5EF4-FFF2-40B4-BE49-F238E27FC236}">
                <a16:creationId xmlns:a16="http://schemas.microsoft.com/office/drawing/2014/main" id="{DFCFBE0A-FE2D-4572-B97D-AD7D26116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243013"/>
            <a:ext cx="78105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75592F1-B917-4F20-855C-3BC6CB45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530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Meaning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62201-F16C-4380-8525-D6ADB0D7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352" y="3103787"/>
            <a:ext cx="10515600" cy="29593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     = 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ilds Wooden Chair Hotsell, 60% OFF | www.al-anon.be">
            <a:extLst>
              <a:ext uri="{FF2B5EF4-FFF2-40B4-BE49-F238E27FC236}">
                <a16:creationId xmlns:a16="http://schemas.microsoft.com/office/drawing/2014/main" id="{236EC181-1259-4640-8B17-1E2F71370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63" y="1690688"/>
            <a:ext cx="3754213" cy="37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50AA1B-10AA-4716-BEC5-D968D401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004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Meaning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62201-F16C-4380-8525-D6ADB0D7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236" y="2787264"/>
            <a:ext cx="10515600" cy="29593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 a separate sit for one person, typically with a back and four legs 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DD0EBA-18B0-4E1A-B092-6EBE0DCF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863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Meaning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62201-F16C-4380-8525-D6ADB0D7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194" y="1690688"/>
            <a:ext cx="10515600" cy="29593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    = 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estand:Open book nae 02.svg - Wikipedia">
            <a:extLst>
              <a:ext uri="{FF2B5EF4-FFF2-40B4-BE49-F238E27FC236}">
                <a16:creationId xmlns:a16="http://schemas.microsoft.com/office/drawing/2014/main" id="{8D3F5452-A35C-406F-80F9-F9A6DE267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66" y="1310516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338850D0-B682-4B96-A114-12F2B335AAB3}"/>
              </a:ext>
            </a:extLst>
          </p:cNvPr>
          <p:cNvCxnSpPr/>
          <p:nvPr/>
        </p:nvCxnSpPr>
        <p:spPr>
          <a:xfrm>
            <a:off x="7976103" y="2875628"/>
            <a:ext cx="0" cy="102304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0" name="Picture 4" descr="Knowledge transfer - Wikipedia">
            <a:extLst>
              <a:ext uri="{FF2B5EF4-FFF2-40B4-BE49-F238E27FC236}">
                <a16:creationId xmlns:a16="http://schemas.microsoft.com/office/drawing/2014/main" id="{151FFCC3-B834-4CE9-BAF3-2E8C3C80A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66" y="4086131"/>
            <a:ext cx="3185277" cy="245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cial Interaction Images | Free Vectors, Stock Photos &amp; PSD">
            <a:extLst>
              <a:ext uri="{FF2B5EF4-FFF2-40B4-BE49-F238E27FC236}">
                <a16:creationId xmlns:a16="http://schemas.microsoft.com/office/drawing/2014/main" id="{D6A3AF26-8A3B-4015-AD59-032D21496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665" y="2710096"/>
            <a:ext cx="2014001" cy="20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llaboration and Problem Solving Afbeelding door setiawanarief111 ·  Creative Fabrica">
            <a:extLst>
              <a:ext uri="{FF2B5EF4-FFF2-40B4-BE49-F238E27FC236}">
                <a16:creationId xmlns:a16="http://schemas.microsoft.com/office/drawing/2014/main" id="{14A9D453-FE69-4827-85EF-664CFE73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94" y="317038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C91641FA-8E6B-4BB5-B7D8-8E621DDADB1D}"/>
              </a:ext>
            </a:extLst>
          </p:cNvPr>
          <p:cNvCxnSpPr>
            <a:cxnSpLocks/>
          </p:cNvCxnSpPr>
          <p:nvPr/>
        </p:nvCxnSpPr>
        <p:spPr>
          <a:xfrm flipV="1">
            <a:off x="8874641" y="3717097"/>
            <a:ext cx="776400" cy="5096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0A113F2-4E2A-4876-89C3-2B674ADD65CF}"/>
              </a:ext>
            </a:extLst>
          </p:cNvPr>
          <p:cNvCxnSpPr/>
          <p:nvPr/>
        </p:nvCxnSpPr>
        <p:spPr>
          <a:xfrm>
            <a:off x="5890835" y="3898669"/>
            <a:ext cx="893181" cy="4954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8BDF15-F3E4-4277-8DB2-B83FFDE0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487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5368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FF"/>
                </a:solidFill>
                <a:latin typeface="Segoe Print" panose="02000600000000000000" pitchFamily="2" charset="0"/>
              </a:rPr>
              <a:t>There is a way of unfixing it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A07A270-0431-4E13-8655-1AB5499C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732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287" y="2344845"/>
            <a:ext cx="6840985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33CC"/>
                </a:solidFill>
                <a:latin typeface="Segoe Print" panose="02000600000000000000" pitchFamily="2" charset="0"/>
              </a:rPr>
              <a:t>Knowledge x Language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486640-C7E0-4A0A-A963-F7A1E3E3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8221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ocê vê um pato ou um coelho? | Nexo Jornal">
            <a:extLst>
              <a:ext uri="{FF2B5EF4-FFF2-40B4-BE49-F238E27FC236}">
                <a16:creationId xmlns:a16="http://schemas.microsoft.com/office/drawing/2014/main" id="{25CB3BDD-B174-4512-8333-41D4F9CC9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23" y="596207"/>
            <a:ext cx="8711953" cy="54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83F3D90-39DC-421C-BA86-5F751F23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0422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Wittgenstein (1889-1951)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62201-F16C-4380-8525-D6ADB0D7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177" y="2132884"/>
            <a:ext cx="3520736" cy="734604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Language-games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3EEDE5-5DED-4F65-BE82-4625F874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18</a:t>
            </a:fld>
            <a:endParaRPr lang="nl-BE"/>
          </a:p>
        </p:txBody>
      </p:sp>
      <p:pic>
        <p:nvPicPr>
          <p:cNvPr id="1028" name="Picture 4" descr="Speel live schaak online - Chess.com">
            <a:extLst>
              <a:ext uri="{FF2B5EF4-FFF2-40B4-BE49-F238E27FC236}">
                <a16:creationId xmlns:a16="http://schemas.microsoft.com/office/drawing/2014/main" id="{E3C271D3-765B-4BAD-B542-EF190A23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75" y="2735000"/>
            <a:ext cx="3621350" cy="36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3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Wittgenstein (1889-1951)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62201-F16C-4380-8525-D6ADB0D7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634" y="2061863"/>
            <a:ext cx="6965272" cy="7346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as use in language-games 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3EEDE5-5DED-4F65-BE82-4625F874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19</a:t>
            </a:fld>
            <a:endParaRPr lang="nl-BE"/>
          </a:p>
        </p:txBody>
      </p:sp>
      <p:pic>
        <p:nvPicPr>
          <p:cNvPr id="2050" name="Picture 2" descr="Vitra - Panton Chair | Connox">
            <a:extLst>
              <a:ext uri="{FF2B5EF4-FFF2-40B4-BE49-F238E27FC236}">
                <a16:creationId xmlns:a16="http://schemas.microsoft.com/office/drawing/2014/main" id="{C51626D7-940F-4175-AF5B-0BAD5D68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8664"/>
            <a:ext cx="2047043" cy="204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MMUT Children's chair, in/outdoor/red - IKEA">
            <a:extLst>
              <a:ext uri="{FF2B5EF4-FFF2-40B4-BE49-F238E27FC236}">
                <a16:creationId xmlns:a16="http://schemas.microsoft.com/office/drawing/2014/main" id="{CF0D0DD2-D921-4AC5-9A3A-B2C3CBE7E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21" y="4956099"/>
            <a:ext cx="1710092" cy="171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ll Chair d'Eero Aarnio | Eero Aarnio Originals">
            <a:extLst>
              <a:ext uri="{FF2B5EF4-FFF2-40B4-BE49-F238E27FC236}">
                <a16:creationId xmlns:a16="http://schemas.microsoft.com/office/drawing/2014/main" id="{BAF45A89-94B0-49CA-9EF4-D2A8A27F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07" y="2859921"/>
            <a:ext cx="1806606" cy="180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ople need to eat. Some want a pizza or a sandwich. Is it possible for a  'want' not to emanate from a 'need'? Explain by relating your own  experience. - Quora">
            <a:extLst>
              <a:ext uri="{FF2B5EF4-FFF2-40B4-BE49-F238E27FC236}">
                <a16:creationId xmlns:a16="http://schemas.microsoft.com/office/drawing/2014/main" id="{58D28E7C-4C7A-4E78-B179-9191CA0D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38" y="2848077"/>
            <a:ext cx="5212890" cy="36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ids Run Around Playing Musical Chairs Game Stock Photo - Download Image  Now - Musical Chairs, Chair, Leisure Games - iStock">
            <a:extLst>
              <a:ext uri="{FF2B5EF4-FFF2-40B4-BE49-F238E27FC236}">
                <a16:creationId xmlns:a16="http://schemas.microsoft.com/office/drawing/2014/main" id="{A5C4F75F-986C-4763-83CB-C8C6E602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38" y="2859921"/>
            <a:ext cx="5434929" cy="36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ing on throne. King in tudor costume sitting on his throne holding his  scepter. | CanStock">
            <a:extLst>
              <a:ext uri="{FF2B5EF4-FFF2-40B4-BE49-F238E27FC236}">
                <a16:creationId xmlns:a16="http://schemas.microsoft.com/office/drawing/2014/main" id="{4818F70F-B361-4ECC-AC9B-70CBC6F9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686" y="2783694"/>
            <a:ext cx="2642874" cy="41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UBARRY RESTAURANT, Boedapest - Restaurantbeoordelingen - Tripadvisor">
            <a:extLst>
              <a:ext uri="{FF2B5EF4-FFF2-40B4-BE49-F238E27FC236}">
                <a16:creationId xmlns:a16="http://schemas.microsoft.com/office/drawing/2014/main" id="{A627A73E-4547-4A23-919C-80374939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25" y="2863602"/>
            <a:ext cx="5781553" cy="38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1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CC"/>
                </a:solidFill>
                <a:latin typeface="Segoe Print" panose="02000600000000000000" pitchFamily="2" charset="0"/>
              </a:rPr>
              <a:t>Colonialism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FCF0B-8287-4145-9D8A-FA1EA165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6216"/>
            <a:ext cx="10515600" cy="9455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Epistemicide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silencing other epistemic perceptions 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EB726F1-4FD2-4837-AA8A-844B74F34AAF}"/>
              </a:ext>
            </a:extLst>
          </p:cNvPr>
          <p:cNvSpPr txBox="1">
            <a:spLocks/>
          </p:cNvSpPr>
          <p:nvPr/>
        </p:nvSpPr>
        <p:spPr>
          <a:xfrm>
            <a:off x="838200" y="5385286"/>
            <a:ext cx="10515600" cy="945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r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Boaventura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Souza Santos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D5AE3A-9A23-44C9-A6D4-1D343AC1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0637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Examples of language games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8806005-2CA8-432A-80DC-089C10D8F10F}"/>
              </a:ext>
            </a:extLst>
          </p:cNvPr>
          <p:cNvSpPr/>
          <p:nvPr/>
        </p:nvSpPr>
        <p:spPr>
          <a:xfrm>
            <a:off x="3048000" y="259459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describe, make a hypothesis, solve a problem, justify, narrate, tell a story, give orders, describe, report, speculate…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3EEDE5-5DED-4F65-BE82-4625F874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4211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Print" panose="02000600000000000000" pitchFamily="2" charset="0"/>
              </a:rPr>
              <a:t>Knowledge and world-pictures</a:t>
            </a:r>
          </a:p>
        </p:txBody>
      </p:sp>
      <p:pic>
        <p:nvPicPr>
          <p:cNvPr id="4" name="Picture 2" descr="Image result for weltbild">
            <a:extLst>
              <a:ext uri="{FF2B5EF4-FFF2-40B4-BE49-F238E27FC236}">
                <a16:creationId xmlns:a16="http://schemas.microsoft.com/office/drawing/2014/main" id="{1CDC1DD9-2BCF-4F6F-8A0F-68D22696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24" y="1835247"/>
            <a:ext cx="4825520" cy="40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Inkt 47">
                <a:extLst>
                  <a:ext uri="{FF2B5EF4-FFF2-40B4-BE49-F238E27FC236}">
                    <a16:creationId xmlns:a16="http://schemas.microsoft.com/office/drawing/2014/main" id="{485B94CE-D757-4525-96FF-C9B21895ACC9}"/>
                  </a:ext>
                </a:extLst>
              </p14:cNvPr>
              <p14:cNvContentPartPr/>
              <p14:nvPr/>
            </p14:nvContentPartPr>
            <p14:xfrm>
              <a:off x="1482203" y="2943360"/>
              <a:ext cx="2634120" cy="1805040"/>
            </p14:xfrm>
          </p:contentPart>
        </mc:Choice>
        <mc:Fallback xmlns="">
          <p:pic>
            <p:nvPicPr>
              <p:cNvPr id="48" name="Inkt 47">
                <a:extLst>
                  <a:ext uri="{FF2B5EF4-FFF2-40B4-BE49-F238E27FC236}">
                    <a16:creationId xmlns:a16="http://schemas.microsoft.com/office/drawing/2014/main" id="{485B94CE-D757-4525-96FF-C9B21895AC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3203" y="2934360"/>
                <a:ext cx="2651760" cy="182268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Tekstvak 48">
            <a:extLst>
              <a:ext uri="{FF2B5EF4-FFF2-40B4-BE49-F238E27FC236}">
                <a16:creationId xmlns:a16="http://schemas.microsoft.com/office/drawing/2014/main" id="{F3F169C1-A6DA-4AE8-AACF-556AF5B8274B}"/>
              </a:ext>
            </a:extLst>
          </p:cNvPr>
          <p:cNvSpPr txBox="1"/>
          <p:nvPr/>
        </p:nvSpPr>
        <p:spPr>
          <a:xfrm>
            <a:off x="1708720" y="241632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>
                <a:latin typeface="Segoe Print" panose="02000600000000000000" pitchFamily="2" charset="0"/>
              </a:rPr>
              <a:t>Formal</a:t>
            </a:r>
            <a:r>
              <a:rPr lang="nl-BE" b="1" dirty="0">
                <a:latin typeface="Segoe Print" panose="02000600000000000000" pitchFamily="2" charset="0"/>
              </a:rPr>
              <a:t> </a:t>
            </a:r>
            <a:r>
              <a:rPr lang="nl-BE" b="1" dirty="0" err="1">
                <a:latin typeface="Segoe Print" panose="02000600000000000000" pitchFamily="2" charset="0"/>
              </a:rPr>
              <a:t>knowledge</a:t>
            </a:r>
            <a:endParaRPr lang="nl-BE" b="1" dirty="0">
              <a:latin typeface="Segoe Print" panose="02000600000000000000" pitchFamily="2" charset="0"/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B93816CE-CCE8-4A0B-883F-2CBC5E94312C}"/>
              </a:ext>
            </a:extLst>
          </p:cNvPr>
          <p:cNvSpPr txBox="1"/>
          <p:nvPr/>
        </p:nvSpPr>
        <p:spPr>
          <a:xfrm>
            <a:off x="1874971" y="47484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latin typeface="Segoe Print" panose="02000600000000000000" pitchFamily="2" charset="0"/>
              </a:rPr>
              <a:t>World-picture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0BFFF2D-0C28-42DF-B41F-25917670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5631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Textbook example – motion / sustainability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62201-F16C-4380-8525-D6ADB0D7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81" y="2489686"/>
            <a:ext cx="10515600" cy="2959392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language games?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their functions? 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meanings do words have in them? 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A77D12-B260-4355-BAC2-3D316066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22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2571460-08B3-4BC1-94A5-4B415ED7B749}"/>
              </a:ext>
            </a:extLst>
          </p:cNvPr>
          <p:cNvSpPr/>
          <p:nvPr/>
        </p:nvSpPr>
        <p:spPr>
          <a:xfrm>
            <a:off x="0" y="5710335"/>
            <a:ext cx="5421086" cy="727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BEF2FA3-188D-4295-A575-DBCBB87294FC}"/>
              </a:ext>
            </a:extLst>
          </p:cNvPr>
          <p:cNvSpPr/>
          <p:nvPr/>
        </p:nvSpPr>
        <p:spPr>
          <a:xfrm>
            <a:off x="0" y="5720819"/>
            <a:ext cx="5411755" cy="72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808C673-B0A9-415F-B240-5648E4AD5A35}"/>
              </a:ext>
            </a:extLst>
          </p:cNvPr>
          <p:cNvSpPr/>
          <p:nvPr/>
        </p:nvSpPr>
        <p:spPr>
          <a:xfrm>
            <a:off x="5696656" y="5751062"/>
            <a:ext cx="2148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min 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3723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Textbook example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62201-F16C-4380-8525-D6ADB0D7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81" y="2489686"/>
            <a:ext cx="10515600" cy="2959392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language games? 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 and prediction. 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their functions? 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Explain, describe a phenomenon, and solve textbook problems. 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meanings do words have? 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Movement: displacement, change of place. 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00BDF1-E390-4DB2-89D0-B7975515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4556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14" y="6175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FF"/>
                </a:solidFill>
                <a:latin typeface="Segoe Print" panose="02000600000000000000" pitchFamily="2" charset="0"/>
              </a:rPr>
              <a:t>Newton and “marginal” scientists</a:t>
            </a:r>
          </a:p>
        </p:txBody>
      </p:sp>
      <p:pic>
        <p:nvPicPr>
          <p:cNvPr id="4" name="Picture 2" descr="Image result for Newton">
            <a:extLst>
              <a:ext uri="{FF2B5EF4-FFF2-40B4-BE49-F238E27FC236}">
                <a16:creationId xmlns:a16="http://schemas.microsoft.com/office/drawing/2014/main" id="{5C3BA8E4-7E9D-42AA-BAEE-76F2E7D36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79" y="2638782"/>
            <a:ext cx="1890731" cy="25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julio garavito armero">
            <a:extLst>
              <a:ext uri="{FF2B5EF4-FFF2-40B4-BE49-F238E27FC236}">
                <a16:creationId xmlns:a16="http://schemas.microsoft.com/office/drawing/2014/main" id="{15F44C5B-C423-451F-8CB6-7DBF164CD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66" y="1984511"/>
            <a:ext cx="1843170" cy="24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ndre assis fisica">
            <a:extLst>
              <a:ext uri="{FF2B5EF4-FFF2-40B4-BE49-F238E27FC236}">
                <a16:creationId xmlns:a16="http://schemas.microsoft.com/office/drawing/2014/main" id="{AB94CCF5-582C-4824-83B0-BB340F63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31" y="4052528"/>
            <a:ext cx="1890731" cy="23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ernst mach">
            <a:extLst>
              <a:ext uri="{FF2B5EF4-FFF2-40B4-BE49-F238E27FC236}">
                <a16:creationId xmlns:a16="http://schemas.microsoft.com/office/drawing/2014/main" id="{D5202396-758C-412C-94AE-1C768CB3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93" y="402634"/>
            <a:ext cx="1958107" cy="270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3">
            <a:extLst>
              <a:ext uri="{FF2B5EF4-FFF2-40B4-BE49-F238E27FC236}">
                <a16:creationId xmlns:a16="http://schemas.microsoft.com/office/drawing/2014/main" id="{B46A934F-4FD9-42F0-B348-57753C2D8BD0}"/>
              </a:ext>
            </a:extLst>
          </p:cNvPr>
          <p:cNvSpPr txBox="1"/>
          <p:nvPr/>
        </p:nvSpPr>
        <p:spPr>
          <a:xfrm>
            <a:off x="740643" y="4438992"/>
            <a:ext cx="398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JULIO GARAVITO ARMERO (1865-1920)</a:t>
            </a:r>
            <a:endParaRPr lang="en-GB" dirty="0"/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DDA04CCC-9CA3-4E81-8AD9-DFC2E83F112C}"/>
              </a:ext>
            </a:extLst>
          </p:cNvPr>
          <p:cNvSpPr txBox="1"/>
          <p:nvPr/>
        </p:nvSpPr>
        <p:spPr>
          <a:xfrm>
            <a:off x="6109683" y="6488668"/>
            <a:ext cx="370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ANDRÉ KOCH TORRES ASSIS (1962 -)</a:t>
            </a:r>
            <a:endParaRPr lang="en-GB" dirty="0"/>
          </a:p>
        </p:txBody>
      </p:sp>
      <p:sp>
        <p:nvSpPr>
          <p:cNvPr id="10" name="CaixaDeTexto 10">
            <a:extLst>
              <a:ext uri="{FF2B5EF4-FFF2-40B4-BE49-F238E27FC236}">
                <a16:creationId xmlns:a16="http://schemas.microsoft.com/office/drawing/2014/main" id="{FA6EED34-4D53-407F-AC91-91B308096537}"/>
              </a:ext>
            </a:extLst>
          </p:cNvPr>
          <p:cNvSpPr txBox="1"/>
          <p:nvPr/>
        </p:nvSpPr>
        <p:spPr>
          <a:xfrm>
            <a:off x="7303042" y="3164550"/>
            <a:ext cx="270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ERNST MACH (1838-1916)</a:t>
            </a:r>
            <a:endParaRPr lang="en-GB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33A5BB4-58D5-45E2-BA97-EE715E34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0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lving physics problems how to solve physics problems">
            <a:extLst>
              <a:ext uri="{FF2B5EF4-FFF2-40B4-BE49-F238E27FC236}">
                <a16:creationId xmlns:a16="http://schemas.microsoft.com/office/drawing/2014/main" id="{83E1EAB0-EE4C-469D-9FF0-C46EF049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" y="1120391"/>
            <a:ext cx="4833364" cy="40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88A5F37-59CC-4CE7-AF52-9C1FF4BE5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071" y="461250"/>
            <a:ext cx="5666704" cy="2230877"/>
          </a:xfrm>
          <a:prstGeom prst="rect">
            <a:avLst/>
          </a:prstGeom>
        </p:spPr>
      </p:pic>
      <p:pic>
        <p:nvPicPr>
          <p:cNvPr id="5124" name="Picture 4" descr="5.3 Projectile Motion | Texas Gateway">
            <a:extLst>
              <a:ext uri="{FF2B5EF4-FFF2-40B4-BE49-F238E27FC236}">
                <a16:creationId xmlns:a16="http://schemas.microsoft.com/office/drawing/2014/main" id="{A49CAE02-E94C-471C-B8FD-162A3513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74" y="3524435"/>
            <a:ext cx="4417097" cy="266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FDDC889-0253-429D-B461-6CE432D3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3600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Segoe Print" panose="02000600000000000000" pitchFamily="2" charset="0"/>
              </a:rPr>
              <a:t>Newton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345082-C128-4303-AAAF-5F6524D0C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309" y="748745"/>
            <a:ext cx="7236733" cy="52292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415774C-AC0A-4FF7-99D8-EA65D97AF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94" y="1832175"/>
            <a:ext cx="3876675" cy="427672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95DDFC4-A7B1-420F-B638-69160959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170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Newton - example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62201-F16C-4380-8525-D6ADB0D7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81" y="2489686"/>
            <a:ext cx="10515600" cy="2959392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language game?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its function? 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meanings do words have in them? 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351A7A-528C-4F50-8868-0D415051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4515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Newton - example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62201-F16C-4380-8525-D6ADB0D7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81" y="2489686"/>
            <a:ext cx="10515600" cy="295939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language game? 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and connect earth and space. 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its function? 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that terrestrial and celestial phenomena are similar. Justify the application of the same theories in both regions. 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meanings do words have? 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Movement: moon’s motion, motion caused by gravity, motion is something that can be maintained and stopped, movement as connected to force. 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D8EE55-B438-4C1F-A92B-1291D32F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736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69" y="3148683"/>
            <a:ext cx="2898531" cy="13255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Segoe Print" panose="02000600000000000000" pitchFamily="2" charset="0"/>
              </a:rPr>
              <a:t>Absolute and relative motion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843A056B-71C0-4A48-BA34-CB77FC4EBBE1}"/>
              </a:ext>
            </a:extLst>
          </p:cNvPr>
          <p:cNvSpPr/>
          <p:nvPr/>
        </p:nvSpPr>
        <p:spPr>
          <a:xfrm>
            <a:off x="3906715" y="1690688"/>
            <a:ext cx="4378569" cy="437857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C6C0C76C-7E35-47D3-8F9A-A9A090F8ED44}"/>
              </a:ext>
            </a:extLst>
          </p:cNvPr>
          <p:cNvSpPr/>
          <p:nvPr/>
        </p:nvSpPr>
        <p:spPr>
          <a:xfrm>
            <a:off x="5805853" y="3490546"/>
            <a:ext cx="580292" cy="641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558B8D5A-F073-4373-A1FE-26D9D1B0BE42}"/>
              </a:ext>
            </a:extLst>
          </p:cNvPr>
          <p:cNvSpPr/>
          <p:nvPr/>
        </p:nvSpPr>
        <p:spPr>
          <a:xfrm>
            <a:off x="7124701" y="1840523"/>
            <a:ext cx="580292" cy="641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A07E6DBB-A1D5-4443-A92B-847622800FE3}"/>
                  </a:ext>
                </a:extLst>
              </p14:cNvPr>
              <p14:cNvContentPartPr/>
              <p14:nvPr/>
            </p14:nvContentPartPr>
            <p14:xfrm>
              <a:off x="7596582" y="1535331"/>
              <a:ext cx="282960" cy="30600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A07E6DBB-A1D5-4443-A92B-847622800F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8582" y="1517670"/>
                <a:ext cx="318600" cy="341682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itel 1">
            <a:extLst>
              <a:ext uri="{FF2B5EF4-FFF2-40B4-BE49-F238E27FC236}">
                <a16:creationId xmlns:a16="http://schemas.microsoft.com/office/drawing/2014/main" id="{0B42E628-89AA-4E66-8600-74466A6F88E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FF"/>
                </a:solidFill>
                <a:latin typeface="Segoe Print" panose="02000600000000000000" pitchFamily="2" charset="0"/>
              </a:rPr>
              <a:t>Newton</a:t>
            </a:r>
            <a:endParaRPr lang="en-US" sz="3600" b="1" dirty="0">
              <a:solidFill>
                <a:srgbClr val="FF00FF"/>
              </a:solidFill>
              <a:latin typeface="Segoe Print" panose="02000600000000000000" pitchFamily="2" charset="0"/>
            </a:endParaRPr>
          </a:p>
        </p:txBody>
      </p:sp>
      <p:pic>
        <p:nvPicPr>
          <p:cNvPr id="2050" name="Picture 2" descr="The Bucket Problem - Mettlesome Genius">
            <a:extLst>
              <a:ext uri="{FF2B5EF4-FFF2-40B4-BE49-F238E27FC236}">
                <a16:creationId xmlns:a16="http://schemas.microsoft.com/office/drawing/2014/main" id="{19103251-8770-425A-AAEF-97A995ADE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03" y="4926563"/>
            <a:ext cx="3373981" cy="17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C1B01A-2C4C-4FE1-B721-74A5E328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31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CC"/>
                </a:solidFill>
                <a:latin typeface="Segoe Print" panose="02000600000000000000" pitchFamily="2" charset="0"/>
              </a:rPr>
              <a:t>Decolonization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FCF0B-8287-4145-9D8A-FA1EA165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81" y="2489686"/>
            <a:ext cx="10515600" cy="29593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Decolonizing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knowledge requires regaining the power to narrate one’s history, to build one’s own image and identity.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Meneses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2016)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F4E56-C124-4ED5-AC68-A30739E9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1084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Segoe Print" panose="02000600000000000000" pitchFamily="2" charset="0"/>
              </a:rPr>
              <a:t>Example with sustainability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FCF0B-8287-4145-9D8A-FA1EA165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713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Segoe Print" panose="02000600000000000000" pitchFamily="2" charset="0"/>
              </a:rPr>
              <a:t>Historical</a:t>
            </a:r>
            <a:r>
              <a:rPr lang="nl-BE" sz="2400" b="1" dirty="0">
                <a:solidFill>
                  <a:schemeClr val="accent1"/>
                </a:solidFill>
                <a:latin typeface="Segoe Print" panose="02000600000000000000" pitchFamily="2" charset="0"/>
              </a:rPr>
              <a:t> tekst (The </a:t>
            </a:r>
            <a:r>
              <a:rPr lang="en-US" sz="2400" b="1" dirty="0">
                <a:solidFill>
                  <a:schemeClr val="accent1"/>
                </a:solidFill>
                <a:latin typeface="Segoe Print" panose="02000600000000000000" pitchFamily="2" charset="0"/>
              </a:rPr>
              <a:t>population bomb by Paul R. Ehrlich, 1968</a:t>
            </a:r>
            <a:r>
              <a:rPr lang="nl-BE" sz="2400" b="1" dirty="0">
                <a:solidFill>
                  <a:schemeClr val="accent1"/>
                </a:solidFill>
                <a:latin typeface="Segoe Print" panose="02000600000000000000" pitchFamily="2" charset="0"/>
              </a:rPr>
              <a:t>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other language games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other meanings</a:t>
            </a:r>
          </a:p>
          <a:p>
            <a:pPr lvl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4546A8-13C1-49A8-8B56-163FFBCB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30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6A2A375-902B-4BB6-8A67-B71B35DF14F6}"/>
              </a:ext>
            </a:extLst>
          </p:cNvPr>
          <p:cNvSpPr/>
          <p:nvPr/>
        </p:nvSpPr>
        <p:spPr>
          <a:xfrm>
            <a:off x="0" y="4663960"/>
            <a:ext cx="5421086" cy="727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095664C-D252-497F-BF99-22A0D4453525}"/>
              </a:ext>
            </a:extLst>
          </p:cNvPr>
          <p:cNvSpPr/>
          <p:nvPr/>
        </p:nvSpPr>
        <p:spPr>
          <a:xfrm>
            <a:off x="0" y="4674444"/>
            <a:ext cx="5411755" cy="72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DB5F31-60E0-4667-9622-D36E7CF2497E}"/>
              </a:ext>
            </a:extLst>
          </p:cNvPr>
          <p:cNvSpPr/>
          <p:nvPr/>
        </p:nvSpPr>
        <p:spPr>
          <a:xfrm>
            <a:off x="5701392" y="4807325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min</a:t>
            </a:r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678D28B-7748-4B4A-81B9-2E8F0E1CC1F4}"/>
              </a:ext>
            </a:extLst>
          </p:cNvPr>
          <p:cNvSpPr/>
          <p:nvPr/>
        </p:nvSpPr>
        <p:spPr>
          <a:xfrm>
            <a:off x="-9331" y="5625206"/>
            <a:ext cx="5421086" cy="727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253A22C-9BCC-4848-B5C0-D38CDD68F0A5}"/>
              </a:ext>
            </a:extLst>
          </p:cNvPr>
          <p:cNvSpPr/>
          <p:nvPr/>
        </p:nvSpPr>
        <p:spPr>
          <a:xfrm>
            <a:off x="-9331" y="5635690"/>
            <a:ext cx="5411755" cy="72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DBA3988-6FA4-4C2B-994E-4864E4538BEC}"/>
              </a:ext>
            </a:extLst>
          </p:cNvPr>
          <p:cNvSpPr/>
          <p:nvPr/>
        </p:nvSpPr>
        <p:spPr>
          <a:xfrm>
            <a:off x="5759099" y="5802351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min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EC3E58E-1249-4AA6-A597-3BC702DAD71C}"/>
              </a:ext>
            </a:extLst>
          </p:cNvPr>
          <p:cNvSpPr/>
          <p:nvPr/>
        </p:nvSpPr>
        <p:spPr>
          <a:xfrm>
            <a:off x="7457558" y="5034774"/>
            <a:ext cx="18309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min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27975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015" y="2677502"/>
            <a:ext cx="578240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33CC"/>
                </a:solidFill>
                <a:latin typeface="Segoe Print" panose="02000600000000000000" pitchFamily="2" charset="0"/>
              </a:rPr>
              <a:t>Discussion</a:t>
            </a:r>
            <a:endParaRPr lang="en-US" sz="3600" b="1" dirty="0">
              <a:solidFill>
                <a:srgbClr val="FF33CC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1EDC3CA-0EAB-4E97-8A7E-A1D22B90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9816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Marginal scientists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62201-F16C-4380-8525-D6ADB0D7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88" y="1591370"/>
            <a:ext cx="10515600" cy="2959392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Criticism, hypothesis, creativity, insertion of personal ideas and culture. 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julio garavito armero">
            <a:extLst>
              <a:ext uri="{FF2B5EF4-FFF2-40B4-BE49-F238E27FC236}">
                <a16:creationId xmlns:a16="http://schemas.microsoft.com/office/drawing/2014/main" id="{A8CD303D-2177-4FC6-8F07-735BF291A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74" y="3786934"/>
            <a:ext cx="1843170" cy="24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andre assis fisica">
            <a:extLst>
              <a:ext uri="{FF2B5EF4-FFF2-40B4-BE49-F238E27FC236}">
                <a16:creationId xmlns:a16="http://schemas.microsoft.com/office/drawing/2014/main" id="{21DBA999-F941-4124-AF71-ABFC459E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70" y="3776348"/>
            <a:ext cx="1952276" cy="24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ernst mach">
            <a:extLst>
              <a:ext uri="{FF2B5EF4-FFF2-40B4-BE49-F238E27FC236}">
                <a16:creationId xmlns:a16="http://schemas.microsoft.com/office/drawing/2014/main" id="{DD0241FE-D195-4A80-977C-F1CDE1C1B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666" y="3723074"/>
            <a:ext cx="1791960" cy="24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3">
            <a:extLst>
              <a:ext uri="{FF2B5EF4-FFF2-40B4-BE49-F238E27FC236}">
                <a16:creationId xmlns:a16="http://schemas.microsoft.com/office/drawing/2014/main" id="{61F0A537-E773-475A-8E15-693DAFFF6F18}"/>
              </a:ext>
            </a:extLst>
          </p:cNvPr>
          <p:cNvSpPr txBox="1"/>
          <p:nvPr/>
        </p:nvSpPr>
        <p:spPr>
          <a:xfrm>
            <a:off x="530594" y="6304002"/>
            <a:ext cx="398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JULIO GARAVITO ARMERO (1865-1920)</a:t>
            </a:r>
            <a:endParaRPr lang="en-GB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3DC6700-E8B3-40BD-9293-78040CE2CC54}"/>
              </a:ext>
            </a:extLst>
          </p:cNvPr>
          <p:cNvSpPr txBox="1"/>
          <p:nvPr/>
        </p:nvSpPr>
        <p:spPr>
          <a:xfrm>
            <a:off x="4649004" y="6304002"/>
            <a:ext cx="370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ANDRÉ KOCH TORRES ASSIS (1962 -)</a:t>
            </a:r>
            <a:endParaRPr lang="en-GB" dirty="0"/>
          </a:p>
        </p:txBody>
      </p:sp>
      <p:sp>
        <p:nvSpPr>
          <p:cNvPr id="9" name="CaixaDeTexto 10">
            <a:extLst>
              <a:ext uri="{FF2B5EF4-FFF2-40B4-BE49-F238E27FC236}">
                <a16:creationId xmlns:a16="http://schemas.microsoft.com/office/drawing/2014/main" id="{1DCD3737-0BF4-49D7-AF11-79EE26D3D2C1}"/>
              </a:ext>
            </a:extLst>
          </p:cNvPr>
          <p:cNvSpPr txBox="1"/>
          <p:nvPr/>
        </p:nvSpPr>
        <p:spPr>
          <a:xfrm>
            <a:off x="8771357" y="6304002"/>
            <a:ext cx="270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ERNST MACH (1838-1916)</a:t>
            </a:r>
            <a:endParaRPr lang="en-GB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D6A79FAD-FBA2-4019-896F-7B355360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3288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33CC"/>
                </a:solidFill>
                <a:latin typeface="Segoe Print" panose="02000600000000000000" pitchFamily="2" charset="0"/>
              </a:rPr>
              <a:t>Garavito</a:t>
            </a:r>
            <a:endParaRPr lang="en-US" sz="3600" b="1" dirty="0">
              <a:solidFill>
                <a:srgbClr val="FF33CC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Picture 2" descr="Image result for julio garavito armero">
            <a:extLst>
              <a:ext uri="{FF2B5EF4-FFF2-40B4-BE49-F238E27FC236}">
                <a16:creationId xmlns:a16="http://schemas.microsoft.com/office/drawing/2014/main" id="{A8CD303D-2177-4FC6-8F07-735BF291A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0" y="2353787"/>
            <a:ext cx="1843170" cy="24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C142837E-30D7-4CC2-9FFA-83F6541353D5}"/>
              </a:ext>
            </a:extLst>
          </p:cNvPr>
          <p:cNvSpPr/>
          <p:nvPr/>
        </p:nvSpPr>
        <p:spPr>
          <a:xfrm>
            <a:off x="3048000" y="3105835"/>
            <a:ext cx="7654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Passions are the moral forces that impel man to crime or virtue, heroism or servility.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53AC79-D9FE-4013-95DE-78D6D708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3389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Mach</a:t>
            </a:r>
          </a:p>
        </p:txBody>
      </p:sp>
      <p:pic>
        <p:nvPicPr>
          <p:cNvPr id="6" name="Picture 6" descr="Image result for ernst mach">
            <a:extLst>
              <a:ext uri="{FF2B5EF4-FFF2-40B4-BE49-F238E27FC236}">
                <a16:creationId xmlns:a16="http://schemas.microsoft.com/office/drawing/2014/main" id="{DD0241FE-D195-4A80-977C-F1CDE1C1B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13020"/>
            <a:ext cx="1791960" cy="24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37352563-6AEF-444D-B3C9-C692FAD309EB}"/>
              </a:ext>
            </a:extLst>
          </p:cNvPr>
          <p:cNvSpPr/>
          <p:nvPr/>
        </p:nvSpPr>
        <p:spPr>
          <a:xfrm>
            <a:off x="3075992" y="2127948"/>
            <a:ext cx="76542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terms, appropriate or inappropriate rest on convention. It matters little whether a person can correctly derive the words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telegraph, tangent, ellipse, evolution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etc., if the correct idea is present in his mind when he uses them.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29FBDD1-AEF6-4FC4-AC1B-66EAF276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4770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Assis</a:t>
            </a:r>
          </a:p>
        </p:txBody>
      </p:sp>
      <p:pic>
        <p:nvPicPr>
          <p:cNvPr id="5" name="Picture 4" descr="Image result for andre assis fisica">
            <a:extLst>
              <a:ext uri="{FF2B5EF4-FFF2-40B4-BE49-F238E27FC236}">
                <a16:creationId xmlns:a16="http://schemas.microsoft.com/office/drawing/2014/main" id="{21DBA999-F941-4124-AF71-ABFC459E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01628"/>
            <a:ext cx="1952276" cy="24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BD1F3E3E-2818-42B7-8435-4A1FE7048A84}"/>
              </a:ext>
            </a:extLst>
          </p:cNvPr>
          <p:cNvSpPr/>
          <p:nvPr/>
        </p:nvSpPr>
        <p:spPr>
          <a:xfrm>
            <a:off x="3187959" y="2846405"/>
            <a:ext cx="7654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Education, it is important to raise questions even when the teacher does not have the answer.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B03AEE4-D55A-4ED4-B668-125F9102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8612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Newton</a:t>
            </a:r>
          </a:p>
        </p:txBody>
      </p:sp>
      <p:pic>
        <p:nvPicPr>
          <p:cNvPr id="4" name="Picture 2" descr="Image result for Newton">
            <a:extLst>
              <a:ext uri="{FF2B5EF4-FFF2-40B4-BE49-F238E27FC236}">
                <a16:creationId xmlns:a16="http://schemas.microsoft.com/office/drawing/2014/main" id="{B7A073FF-7AB5-4C68-9021-D689CA8B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5" y="2480521"/>
            <a:ext cx="1890731" cy="25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C05B3CD-D3AA-45E6-8980-C58C863D2C61}"/>
              </a:ext>
            </a:extLst>
          </p:cNvPr>
          <p:cNvSpPr/>
          <p:nvPr/>
        </p:nvSpPr>
        <p:spPr>
          <a:xfrm>
            <a:off x="3001348" y="2827744"/>
            <a:ext cx="8072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Infinity of intellect, power, happiness,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entirely perfect; infinity of ignorance, impotence, misery, etc., is entirely imperfection.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02365F0-A714-43BF-B45D-812A1BD9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7446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5659"/>
            <a:ext cx="10515600" cy="10450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FF"/>
                </a:solidFill>
                <a:latin typeface="Segoe Print" panose="02000600000000000000" pitchFamily="2" charset="0"/>
              </a:rPr>
              <a:t>Decolonizing the curriculum - access to world-pictures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C27BB54-3580-4BE5-8939-D462EE3A3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931" y="2568136"/>
            <a:ext cx="10515600" cy="2959392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Resistance(ex. Scientism)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styles of thinking (cultures, subjectivities…)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overcomes the dichotomy between subjectivity and objectivity, skills and knowledge… 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Shares what has been denied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F14678C-AFE6-499C-9B00-2619D041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0026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References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FCF0B-8287-4145-9D8A-FA1EA165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91" y="2051146"/>
            <a:ext cx="10515600" cy="3920445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Arshad et. al. Diversity or Decolonization? Searching for the Tools to Dismantle the 'Master's House’. London Review of Education, v.19, n. 1, 2021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Giroux, H. A. A pedagogy and the politics of hope. New York, Routledge, 1997. 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Meneses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M.P.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sentidos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descolonizacao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Mocambique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v.16, n.1, p. 26-44, 2016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Wittgenstein, L. Philosophical Investigations. Basil Blackwell. 1986. 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595BF7-7F89-44CA-A2EF-8CF64D7C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77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Segoe Print" panose="02000600000000000000" pitchFamily="2" charset="0"/>
              </a:rPr>
              <a:t>Current understanding of decolonization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FCF0B-8287-4145-9D8A-FA1EA165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81" y="2489686"/>
            <a:ext cx="10515600" cy="2959392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higher education bibliographical references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silenced voices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knowledge excluded from academia </a:t>
            </a:r>
          </a:p>
          <a:p>
            <a:pPr marL="457200" lvl="1" indent="0" algn="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(Arshad, 2021)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E096CB-2E37-4606-B6FC-93724F56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270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18" y="23743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  <a:latin typeface="Segoe Print" panose="02000600000000000000" pitchFamily="2" charset="0"/>
              </a:rPr>
              <a:t>It gives attention to not-dominant types of knowledge…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D5B4C17-5834-4732-B2F4-243E8ECC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230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330" y="2532952"/>
            <a:ext cx="7232780" cy="133925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  <a:latin typeface="Segoe Print" panose="02000600000000000000" pitchFamily="2" charset="0"/>
              </a:rPr>
              <a:t>Where is the knowledge to be taught?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9806741-E99B-4672-A662-BBC8673F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227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D5266D85-5AE6-437D-84B1-E3A8819EA798}"/>
              </a:ext>
            </a:extLst>
          </p:cNvPr>
          <p:cNvSpPr/>
          <p:nvPr/>
        </p:nvSpPr>
        <p:spPr>
          <a:xfrm>
            <a:off x="0" y="5710335"/>
            <a:ext cx="5421086" cy="727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468" y="136525"/>
            <a:ext cx="4646298" cy="132556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Textbook example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D7E4CEF-DFBD-4415-82AF-B3A57995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7</a:t>
            </a:fld>
            <a:endParaRPr lang="nl-B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E648F7C-A77A-44B9-93FD-4F370AA9573E}"/>
              </a:ext>
            </a:extLst>
          </p:cNvPr>
          <p:cNvSpPr txBox="1">
            <a:spLocks/>
          </p:cNvSpPr>
          <p:nvPr/>
        </p:nvSpPr>
        <p:spPr>
          <a:xfrm>
            <a:off x="1829319" y="1920363"/>
            <a:ext cx="46462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33CC"/>
                </a:solidFill>
                <a:latin typeface="Segoe Print" panose="02000600000000000000" pitchFamily="2" charset="0"/>
              </a:rPr>
              <a:t>Motion</a:t>
            </a:r>
          </a:p>
          <a:p>
            <a:r>
              <a:rPr lang="en-US" sz="1600" b="1" dirty="0">
                <a:solidFill>
                  <a:srgbClr val="FF33CC"/>
                </a:solidFill>
                <a:latin typeface="Segoe Print" panose="02000600000000000000" pitchFamily="2" charset="0"/>
              </a:rPr>
              <a:t>(Halliday, 2018)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9D8EC7B-882A-4F20-A608-7645C4B78AA9}"/>
              </a:ext>
            </a:extLst>
          </p:cNvPr>
          <p:cNvSpPr txBox="1">
            <a:spLocks/>
          </p:cNvSpPr>
          <p:nvPr/>
        </p:nvSpPr>
        <p:spPr>
          <a:xfrm>
            <a:off x="6475617" y="1829337"/>
            <a:ext cx="46462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33CC"/>
                </a:solidFill>
                <a:latin typeface="Segoe Print" panose="02000600000000000000" pitchFamily="2" charset="0"/>
              </a:rPr>
              <a:t>Sustainability</a:t>
            </a:r>
          </a:p>
          <a:p>
            <a:r>
              <a:rPr lang="en-US" sz="1800" b="1" dirty="0">
                <a:solidFill>
                  <a:srgbClr val="FF33CC"/>
                </a:solidFill>
                <a:latin typeface="Segoe Print" panose="02000600000000000000" pitchFamily="2" charset="0"/>
              </a:rPr>
              <a:t>(</a:t>
            </a:r>
            <a:r>
              <a:rPr lang="en-US" sz="1800" b="1" dirty="0" err="1">
                <a:solidFill>
                  <a:srgbClr val="FF33CC"/>
                </a:solidFill>
                <a:latin typeface="Segoe Print" panose="02000600000000000000" pitchFamily="2" charset="0"/>
              </a:rPr>
              <a:t>Theis</a:t>
            </a:r>
            <a:r>
              <a:rPr lang="en-US" sz="1800" b="1" dirty="0">
                <a:solidFill>
                  <a:srgbClr val="FF33CC"/>
                </a:solidFill>
                <a:latin typeface="Segoe Print" panose="02000600000000000000" pitchFamily="2" charset="0"/>
              </a:rPr>
              <a:t> and </a:t>
            </a:r>
            <a:r>
              <a:rPr lang="en-US" sz="1800" b="1" dirty="0" err="1">
                <a:solidFill>
                  <a:srgbClr val="FF33CC"/>
                </a:solidFill>
                <a:latin typeface="Segoe Print" panose="02000600000000000000" pitchFamily="2" charset="0"/>
              </a:rPr>
              <a:t>Tomkin</a:t>
            </a:r>
            <a:r>
              <a:rPr lang="en-US" sz="1800" b="1" dirty="0">
                <a:solidFill>
                  <a:srgbClr val="FF33CC"/>
                </a:solidFill>
                <a:latin typeface="Segoe Print" panose="02000600000000000000" pitchFamily="2" charset="0"/>
              </a:rPr>
              <a:t>, 2013)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33B5C47-A4C6-4BB0-BE90-BE7DABF1EA83}"/>
              </a:ext>
            </a:extLst>
          </p:cNvPr>
          <p:cNvSpPr txBox="1">
            <a:spLocks/>
          </p:cNvSpPr>
          <p:nvPr/>
        </p:nvSpPr>
        <p:spPr>
          <a:xfrm>
            <a:off x="767073" y="3489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70C0"/>
                </a:solidFill>
                <a:latin typeface="Segoe Print" panose="02000600000000000000" pitchFamily="2" charset="0"/>
              </a:rPr>
              <a:t>How would subjectivities be part of it?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70C0"/>
                </a:solidFill>
                <a:latin typeface="Segoe Print" panose="02000600000000000000" pitchFamily="2" charset="0"/>
              </a:rPr>
              <a:t>What are the similarities between the texts?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473BB87-AFAE-41BE-B472-EFCACC559B6A}"/>
              </a:ext>
            </a:extLst>
          </p:cNvPr>
          <p:cNvSpPr/>
          <p:nvPr/>
        </p:nvSpPr>
        <p:spPr>
          <a:xfrm>
            <a:off x="0" y="5720819"/>
            <a:ext cx="5411755" cy="72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CB3E32C-1BF4-483D-B2DE-ED522FF24923}"/>
              </a:ext>
            </a:extLst>
          </p:cNvPr>
          <p:cNvSpPr txBox="1">
            <a:spLocks/>
          </p:cNvSpPr>
          <p:nvPr/>
        </p:nvSpPr>
        <p:spPr>
          <a:xfrm>
            <a:off x="5671754" y="5509393"/>
            <a:ext cx="46462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Segoe Print" panose="02000600000000000000" pitchFamily="2" charset="0"/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42434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940" y="250464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FF"/>
                </a:solidFill>
                <a:latin typeface="Segoe Print" panose="02000600000000000000" pitchFamily="2" charset="0"/>
              </a:rPr>
              <a:t>Student-</a:t>
            </a:r>
            <a:r>
              <a:rPr lang="en-US" b="1" dirty="0" err="1">
                <a:solidFill>
                  <a:srgbClr val="FF00FF"/>
                </a:solidFill>
                <a:latin typeface="Segoe Print" panose="02000600000000000000" pitchFamily="2" charset="0"/>
              </a:rPr>
              <a:t>centred</a:t>
            </a:r>
            <a:r>
              <a:rPr lang="en-US" b="1" dirty="0">
                <a:solidFill>
                  <a:srgbClr val="FF00FF"/>
                </a:solidFill>
                <a:latin typeface="Segoe Print" panose="02000600000000000000" pitchFamily="2" charset="0"/>
              </a:rPr>
              <a:t> pedagogies x knowledge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38D9D6C-F5E5-4538-A197-C4195B61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193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A675-3F3C-4DB3-A753-99E311A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266" y="237147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FF"/>
                </a:solidFill>
                <a:latin typeface="Segoe Print" panose="02000600000000000000" pitchFamily="2" charset="0"/>
              </a:rPr>
              <a:t>Knowledge is fixed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AF6C8DF-E13E-4F81-86D0-5F6B7BEF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837-1F1C-4B49-95C0-19582D3C8853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79103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4890</TotalTime>
  <Words>815</Words>
  <Application>Microsoft Office PowerPoint</Application>
  <PresentationFormat>Breedbeeld</PresentationFormat>
  <Paragraphs>169</Paragraphs>
  <Slides>38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Segoe Print</vt:lpstr>
      <vt:lpstr>Times New Roman</vt:lpstr>
      <vt:lpstr>Kantoorthema</vt:lpstr>
      <vt:lpstr>PowerPoint-presentatie</vt:lpstr>
      <vt:lpstr>Colonialism </vt:lpstr>
      <vt:lpstr>Decolonization </vt:lpstr>
      <vt:lpstr>Current understanding of decolonization </vt:lpstr>
      <vt:lpstr>It gives attention to not-dominant types of knowledge…</vt:lpstr>
      <vt:lpstr>Where is the knowledge to be taught?</vt:lpstr>
      <vt:lpstr>Textbook example</vt:lpstr>
      <vt:lpstr>Student-centred pedagogies x knowledge</vt:lpstr>
      <vt:lpstr>Knowledge is fixed</vt:lpstr>
      <vt:lpstr>Selection of knowledge x dominant groups</vt:lpstr>
      <vt:lpstr>PowerPoint-presentatie</vt:lpstr>
      <vt:lpstr>Meaning</vt:lpstr>
      <vt:lpstr>Meaning</vt:lpstr>
      <vt:lpstr>Meaning</vt:lpstr>
      <vt:lpstr>There is a way of unfixing it </vt:lpstr>
      <vt:lpstr>Knowledge x Language</vt:lpstr>
      <vt:lpstr>PowerPoint-presentatie</vt:lpstr>
      <vt:lpstr>Wittgenstein (1889-1951)</vt:lpstr>
      <vt:lpstr>Wittgenstein (1889-1951)</vt:lpstr>
      <vt:lpstr>Examples of language games</vt:lpstr>
      <vt:lpstr>Knowledge and world-pictures</vt:lpstr>
      <vt:lpstr>Textbook example – motion / sustainability</vt:lpstr>
      <vt:lpstr>Textbook example</vt:lpstr>
      <vt:lpstr>Newton and “marginal” scientists</vt:lpstr>
      <vt:lpstr>PowerPoint-presentatie</vt:lpstr>
      <vt:lpstr>Newton</vt:lpstr>
      <vt:lpstr>Newton - example</vt:lpstr>
      <vt:lpstr>Newton - example</vt:lpstr>
      <vt:lpstr>Absolute and relative motion</vt:lpstr>
      <vt:lpstr>Example with sustainability</vt:lpstr>
      <vt:lpstr>Discussion</vt:lpstr>
      <vt:lpstr>Marginal scientists</vt:lpstr>
      <vt:lpstr>Garavito</vt:lpstr>
      <vt:lpstr>Mach</vt:lpstr>
      <vt:lpstr>Assis</vt:lpstr>
      <vt:lpstr>Newton</vt:lpstr>
      <vt:lpstr>Decolonizing the curriculum - access to world-pictures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 NASCIMENTO ROCHA Maristela</dc:creator>
  <cp:lastModifiedBy>DO NASCIMENTO ROCHA Maristela</cp:lastModifiedBy>
  <cp:revision>104</cp:revision>
  <dcterms:created xsi:type="dcterms:W3CDTF">2022-08-31T08:40:08Z</dcterms:created>
  <dcterms:modified xsi:type="dcterms:W3CDTF">2022-09-05T13:34:52Z</dcterms:modified>
</cp:coreProperties>
</file>