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63" r:id="rId6"/>
    <p:sldId id="269" r:id="rId7"/>
    <p:sldId id="427" r:id="rId8"/>
    <p:sldId id="428" r:id="rId9"/>
    <p:sldId id="429" r:id="rId10"/>
    <p:sldId id="433" r:id="rId11"/>
    <p:sldId id="430" r:id="rId12"/>
    <p:sldId id="435" r:id="rId13"/>
    <p:sldId id="434" r:id="rId14"/>
    <p:sldId id="436" r:id="rId15"/>
    <p:sldId id="454" r:id="rId16"/>
    <p:sldId id="445" r:id="rId17"/>
    <p:sldId id="446" r:id="rId18"/>
    <p:sldId id="448" r:id="rId19"/>
    <p:sldId id="447" r:id="rId20"/>
    <p:sldId id="449" r:id="rId21"/>
    <p:sldId id="450" r:id="rId22"/>
    <p:sldId id="457" r:id="rId23"/>
    <p:sldId id="458" r:id="rId24"/>
    <p:sldId id="45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33"/>
    <a:srgbClr val="003366"/>
    <a:srgbClr val="004C99"/>
    <a:srgbClr val="007FFF"/>
    <a:srgbClr val="66B2FF"/>
    <a:srgbClr val="CCE5FF"/>
    <a:srgbClr val="36B24A"/>
    <a:srgbClr val="283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3B86-D7C9-4D99-9C86-C05759D288D5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425AF-A355-4A70-98E3-F37413338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9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73% </a:t>
            </a:r>
            <a:r>
              <a:rPr lang="nl-BE" dirty="0" err="1"/>
              <a:t>rather</a:t>
            </a:r>
            <a:r>
              <a:rPr lang="nl-BE" dirty="0"/>
              <a:t> or </a:t>
            </a:r>
            <a:r>
              <a:rPr lang="nl-BE" dirty="0" err="1"/>
              <a:t>completely</a:t>
            </a:r>
            <a:r>
              <a:rPr lang="nl-BE" dirty="0"/>
              <a:t> </a:t>
            </a:r>
            <a:r>
              <a:rPr lang="nl-BE" dirty="0" err="1"/>
              <a:t>agrees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64% </a:t>
            </a:r>
            <a:r>
              <a:rPr lang="nl-BE" dirty="0" err="1"/>
              <a:t>rather</a:t>
            </a:r>
            <a:r>
              <a:rPr lang="nl-BE" dirty="0"/>
              <a:t> or </a:t>
            </a:r>
            <a:r>
              <a:rPr lang="nl-BE" dirty="0" err="1"/>
              <a:t>very</a:t>
            </a:r>
            <a:r>
              <a:rPr lang="nl-BE" dirty="0"/>
              <a:t> </a:t>
            </a:r>
            <a:r>
              <a:rPr lang="nl-BE" dirty="0" err="1"/>
              <a:t>satisfied</a:t>
            </a:r>
            <a:endParaRPr lang="nl-B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0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73% </a:t>
            </a:r>
            <a:r>
              <a:rPr lang="nl-BE" dirty="0" err="1"/>
              <a:t>rather</a:t>
            </a:r>
            <a:r>
              <a:rPr lang="nl-BE" dirty="0"/>
              <a:t> or </a:t>
            </a:r>
            <a:r>
              <a:rPr lang="nl-BE" dirty="0" err="1"/>
              <a:t>completely</a:t>
            </a:r>
            <a:r>
              <a:rPr lang="nl-BE" dirty="0"/>
              <a:t> </a:t>
            </a:r>
            <a:r>
              <a:rPr lang="nl-BE" dirty="0" err="1"/>
              <a:t>agrees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8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64% </a:t>
            </a:r>
            <a:r>
              <a:rPr lang="nl-BE" dirty="0" err="1"/>
              <a:t>rather</a:t>
            </a:r>
            <a:r>
              <a:rPr lang="nl-BE" dirty="0"/>
              <a:t> or </a:t>
            </a:r>
            <a:r>
              <a:rPr lang="nl-BE" dirty="0" err="1"/>
              <a:t>very</a:t>
            </a:r>
            <a:r>
              <a:rPr lang="nl-BE" dirty="0"/>
              <a:t> </a:t>
            </a:r>
            <a:r>
              <a:rPr lang="nl-BE" dirty="0" err="1"/>
              <a:t>satisfied</a:t>
            </a:r>
            <a:endParaRPr lang="nl-B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8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64% </a:t>
            </a:r>
            <a:r>
              <a:rPr lang="nl-BE" dirty="0" err="1"/>
              <a:t>rather</a:t>
            </a:r>
            <a:r>
              <a:rPr lang="nl-BE" dirty="0"/>
              <a:t> or </a:t>
            </a:r>
            <a:r>
              <a:rPr lang="nl-BE" dirty="0" err="1"/>
              <a:t>very</a:t>
            </a:r>
            <a:r>
              <a:rPr lang="nl-BE" dirty="0"/>
              <a:t> </a:t>
            </a:r>
            <a:r>
              <a:rPr lang="nl-BE" dirty="0" err="1"/>
              <a:t>satisfied</a:t>
            </a:r>
            <a:endParaRPr lang="nl-B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McFadden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good</a:t>
            </a:r>
            <a:r>
              <a:rPr lang="nl-BE" dirty="0"/>
              <a:t>/excellent range (0.2-0.4)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3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E7B5-697C-467C-9AC6-081122B9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41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1E03-D0B8-4AED-8237-3D6CB291A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6DEEE-5874-762F-9663-006DEBD33D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5275" y="641032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6B24A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/>
              <a:t>In plain sight: green views and urbanites’ neighbourhood satisfaction</a:t>
            </a:r>
          </a:p>
          <a:p>
            <a:pPr>
              <a:defRPr/>
            </a:pPr>
            <a:r>
              <a:rPr lang="en-GB" dirty="0"/>
              <a:t>Pieter Fonteyn (pieter.fonteyn@uhasselt.be), </a:t>
            </a:r>
            <a:r>
              <a:rPr lang="en-GB" dirty="0" err="1"/>
              <a:t>Silvie</a:t>
            </a:r>
            <a:r>
              <a:rPr lang="en-GB" dirty="0"/>
              <a:t> Daniels, Robert Malina, Sebastien </a:t>
            </a:r>
            <a:r>
              <a:rPr lang="en-GB" dirty="0" err="1"/>
              <a:t>Lizin</a:t>
            </a:r>
            <a:r>
              <a:rPr lang="en-GB" dirty="0"/>
              <a:t> – CMK, UHasselt </a:t>
            </a:r>
            <a:endParaRPr lang="pl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93F3C-C873-145E-9D29-17A1CE3BB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13405" y="641032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6B24A"/>
                </a:solidFill>
              </a:defRPr>
            </a:lvl1pPr>
          </a:lstStyle>
          <a:p>
            <a:pPr>
              <a:defRPr/>
            </a:pPr>
            <a:fld id="{D07DF898-8818-4F10-8072-61070E0671C7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09968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E7B5-697C-467C-9AC6-081122B9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7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1E03-D0B8-4AED-8237-3D6CB291A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03A732F-6896-472F-AF3C-AAD31AF746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5275" y="641032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6B24A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/>
              <a:t>In plain sight: green views and urbanites’ neighbourhood satisfaction</a:t>
            </a:r>
          </a:p>
          <a:p>
            <a:pPr>
              <a:defRPr/>
            </a:pPr>
            <a:r>
              <a:rPr lang="en-GB" dirty="0"/>
              <a:t>Pieter Fonteyn (pieter.fonteyn@uhasselt.be), </a:t>
            </a:r>
            <a:r>
              <a:rPr lang="en-GB" dirty="0" err="1"/>
              <a:t>Silvie</a:t>
            </a:r>
            <a:r>
              <a:rPr lang="en-GB" dirty="0"/>
              <a:t> Daniels, Robert Malina, Sebastien </a:t>
            </a:r>
            <a:r>
              <a:rPr lang="en-GB" dirty="0" err="1"/>
              <a:t>Lizin</a:t>
            </a:r>
            <a:r>
              <a:rPr lang="en-GB" dirty="0"/>
              <a:t> – CMK, UHasselt </a:t>
            </a:r>
            <a:endParaRPr lang="pl-P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EE3A87-EE56-4693-A0D1-6045C4B74F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13405" y="641032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6B24A"/>
                </a:solidFill>
              </a:defRPr>
            </a:lvl1pPr>
          </a:lstStyle>
          <a:p>
            <a:pPr>
              <a:defRPr/>
            </a:pPr>
            <a:fld id="{D07DF898-8818-4F10-8072-61070E0671C7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500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4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0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CBF5D89-B001-4042-A349-703E4B00A9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2628" y="4469240"/>
            <a:ext cx="5012394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5F226BE-AF30-B445-A235-3902AFABB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4469240"/>
            <a:ext cx="5012394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9F9253B-C43E-4E4F-979C-22B6517C64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2500" y="629562"/>
            <a:ext cx="10255192" cy="61036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3200" b="1">
                <a:solidFill>
                  <a:srgbClr val="5CC7CF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D06430DA-1952-4C4F-AC4E-5C962894DC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16099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5F24692A-83B0-4A4C-BB14-F3F3B5C1881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08050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id="{1D5BB862-F2CD-1340-9C87-53A2883F2A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54025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2BA57746-3916-9049-94A7-55A4BCF3E83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362075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43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076981" y="1578843"/>
            <a:ext cx="4887913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CC54DE15-FB93-8C40-8853-A940207D98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08" y="1578843"/>
            <a:ext cx="4887913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CBF5D89-B001-4042-A349-703E4B00A9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2628" y="4469240"/>
            <a:ext cx="5012394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5F226BE-AF30-B445-A235-3902AFABB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4469240"/>
            <a:ext cx="5012394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9F9253B-C43E-4E4F-979C-22B6517C64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2500" y="629562"/>
            <a:ext cx="10255192" cy="61036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3200" b="1">
                <a:solidFill>
                  <a:srgbClr val="5CC7CF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4998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vertic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87978" y="-8546"/>
            <a:ext cx="6104022" cy="652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909B7-5F7F-B448-8DC5-B29560BA15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629562"/>
            <a:ext cx="4365456" cy="61036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3200" b="1">
                <a:solidFill>
                  <a:srgbClr val="5CC7CF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ECC9AA-4E4C-7640-8205-9CF32A66E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99" y="1293789"/>
            <a:ext cx="4365457" cy="453897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CC7CF"/>
              </a:buClr>
              <a:buSzTx/>
              <a:buFont typeface="Arial" panose="020B0604020202020204" pitchFamily="34" charset="0"/>
              <a:buChar char="•"/>
              <a:tabLst/>
              <a:defRPr lang="en-US" sz="2800" b="0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141054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909B7-5F7F-B448-8DC5-B29560BA15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629562"/>
            <a:ext cx="10255192" cy="61036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3200" b="1">
                <a:solidFill>
                  <a:srgbClr val="5CC7CF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ECC9AA-4E4C-7640-8205-9CF32A66E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99" y="1293790"/>
            <a:ext cx="10255191" cy="455282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4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05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49" r:id="rId3"/>
    <p:sldLayoutId id="2147483661" r:id="rId4"/>
    <p:sldLayoutId id="2147483662" r:id="rId5"/>
    <p:sldLayoutId id="2147483663" r:id="rId6"/>
    <p:sldLayoutId id="2147483664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photos/qL7mba4e8n8?utm_source=unsplash&amp;utm_medium=referral&amp;utm_content=creditShareLink" TargetMode="External"/><Relationship Id="rId13" Type="http://schemas.openxmlformats.org/officeDocument/2006/relationships/hyperlink" Target="https://unsplash.com/photos/yxJ8mOrFRpo?utm_source=unsplash&amp;utm_medium=referral&amp;utm_content=creditShareLink" TargetMode="External"/><Relationship Id="rId3" Type="http://schemas.openxmlformats.org/officeDocument/2006/relationships/hyperlink" Target="http://ecocities.be/" TargetMode="External"/><Relationship Id="rId7" Type="http://schemas.openxmlformats.org/officeDocument/2006/relationships/hyperlink" Target="https://unsplash.com/photos/jFCViYFYcus?utm_source=unsplash&amp;utm_medium=referral&amp;utm_content=creditShareLink" TargetMode="External"/><Relationship Id="rId12" Type="http://schemas.openxmlformats.org/officeDocument/2006/relationships/hyperlink" Target="https://unsplash.com/photos/q7pXOt8A49Q?utm_source=unsplash&amp;utm_medium=referral&amp;utm_content=creditShareLink" TargetMode="External"/><Relationship Id="rId2" Type="http://schemas.openxmlformats.org/officeDocument/2006/relationships/hyperlink" Target="https://www.uhasselt.be/e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lsevier.com/events/conferences/urban-transitions" TargetMode="External"/><Relationship Id="rId11" Type="http://schemas.openxmlformats.org/officeDocument/2006/relationships/hyperlink" Target="https://unsplash.com/photos/umb_OLiWcrQ?utm_source=unsplash&amp;utm_medium=referral&amp;utm_content=creditShareLink" TargetMode="External"/><Relationship Id="rId5" Type="http://schemas.openxmlformats.org/officeDocument/2006/relationships/hyperlink" Target="https://unsplash.com/" TargetMode="External"/><Relationship Id="rId15" Type="http://schemas.openxmlformats.org/officeDocument/2006/relationships/hyperlink" Target="https://unsplash.com/photos/7lvzopTxjOU?utm_source=unsplash&amp;utm_medium=referral&amp;utm_content=creditShareLink" TargetMode="External"/><Relationship Id="rId10" Type="http://schemas.openxmlformats.org/officeDocument/2006/relationships/hyperlink" Target="https://unsplash.com/photos/1ff_i7jO-4g?utm_source=unsplash&amp;utm_medium=referral&amp;utm_content=creditShareLink" TargetMode="External"/><Relationship Id="rId4" Type="http://schemas.openxmlformats.org/officeDocument/2006/relationships/hyperlink" Target="https://www.fwo.be/en/" TargetMode="External"/><Relationship Id="rId9" Type="http://schemas.openxmlformats.org/officeDocument/2006/relationships/hyperlink" Target="https://unsplash.com/photos/vJDbPuxUS_s?utm_source=unsplash&amp;utm_medium=referral&amp;utm_content=creditShareLink" TargetMode="External"/><Relationship Id="rId14" Type="http://schemas.openxmlformats.org/officeDocument/2006/relationships/hyperlink" Target="https://www.vlaanderen.be/publicaties/stadsmonitor-2017-een-monitor-voor-leefbare-en-duurzame-vlaamse-stede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E78F9F0-0C80-4122-AE85-7BEE4078B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92" y="368430"/>
            <a:ext cx="4750734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Session 42: Cities, sustainability and quality of life</a:t>
            </a:r>
            <a:endParaRPr lang="pl-PL" altLang="pl-PL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41B2AE-05A3-4432-9C05-7F64EF092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92" y="3983838"/>
            <a:ext cx="7651741" cy="100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800"/>
              </a:spcAft>
            </a:pPr>
            <a:r>
              <a:rPr lang="en-GB" altLang="pl-PL" sz="2800" dirty="0"/>
              <a:t>Pieter Fonteyn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</a:pPr>
            <a:r>
              <a:rPr lang="en-GB" altLang="pl-PL" sz="2800" dirty="0"/>
              <a:t>UHasselt, Centre for Environmental Sciences (CMK)</a:t>
            </a:r>
            <a:endParaRPr lang="pl-PL" altLang="pl-PL" sz="28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A3A796-D9FE-4296-B501-52B829CEE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92" y="1883006"/>
            <a:ext cx="77724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pl-PL" sz="4500" b="1" dirty="0">
                <a:solidFill>
                  <a:srgbClr val="283B92"/>
                </a:solidFill>
                <a:cs typeface="Calibri" panose="020F0502020204030204" pitchFamily="34" charset="0"/>
              </a:rPr>
              <a:t>In plain sight: green views and urbanites’ </a:t>
            </a:r>
            <a:r>
              <a:rPr lang="en-GB" altLang="pl-PL" sz="4500" b="1" dirty="0" err="1">
                <a:solidFill>
                  <a:srgbClr val="283B92"/>
                </a:solidFill>
                <a:cs typeface="Calibri" panose="020F0502020204030204" pitchFamily="34" charset="0"/>
              </a:rPr>
              <a:t>neighborhood</a:t>
            </a:r>
            <a:r>
              <a:rPr lang="en-GB" altLang="pl-PL" sz="4500" b="1" dirty="0">
                <a:solidFill>
                  <a:srgbClr val="283B92"/>
                </a:solidFill>
                <a:cs typeface="Calibri" panose="020F0502020204030204" pitchFamily="34" charset="0"/>
              </a:rPr>
              <a:t> satisfaction</a:t>
            </a:r>
            <a:endParaRPr lang="pl-PL" altLang="pl-PL" sz="4500" b="1" dirty="0">
              <a:solidFill>
                <a:srgbClr val="283B92"/>
              </a:solidFill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BA554D-327A-41F5-9847-AC9B4F5E2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r="11727"/>
          <a:stretch/>
        </p:blipFill>
        <p:spPr>
          <a:xfrm>
            <a:off x="8056275" y="1883006"/>
            <a:ext cx="3617128" cy="310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1EEF5A-DBE1-427F-9608-DDEB46D38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408605"/>
            <a:ext cx="9525000" cy="1247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6C58F6-0AE4-4AAC-9F0B-68F368602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54" y="363399"/>
            <a:ext cx="1555200" cy="1118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0390A-DF48-4626-AFD6-F47E542DA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55" b="94399" l="5990" r="91146">
                        <a14:foregroundMark x1="8073" y1="8072" x2="14974" y2="21417"/>
                        <a14:foregroundMark x1="91406" y1="27183" x2="90625" y2="56672"/>
                        <a14:foregroundMark x1="12891" y1="62768" x2="35677" y2="75783"/>
                        <a14:foregroundMark x1="35677" y1="75783" x2="8464" y2="45799"/>
                        <a14:foregroundMark x1="9635" y1="8072" x2="17839" y2="8567"/>
                        <a14:foregroundMark x1="9245" y1="8567" x2="39063" y2="11038"/>
                        <a14:foregroundMark x1="8073" y1="9555" x2="8724" y2="66886"/>
                        <a14:foregroundMark x1="8724" y1="66886" x2="22786" y2="90774"/>
                        <a14:foregroundMark x1="22786" y1="90774" x2="40755" y2="72488"/>
                        <a14:foregroundMark x1="40755" y1="72488" x2="22786" y2="90445"/>
                        <a14:foregroundMark x1="22786" y1="90445" x2="17839" y2="82537"/>
                        <a14:foregroundMark x1="8073" y1="62273" x2="9635" y2="31466"/>
                        <a14:foregroundMark x1="9635" y1="31466" x2="9245" y2="89292"/>
                        <a14:foregroundMark x1="9245" y1="89292" x2="8073" y2="91763"/>
                        <a14:foregroundMark x1="9635" y1="20428" x2="11979" y2="48764"/>
                        <a14:foregroundMark x1="11979" y1="48764" x2="12500" y2="18122"/>
                        <a14:foregroundMark x1="12500" y1="18122" x2="14583" y2="51895"/>
                        <a14:foregroundMark x1="14583" y1="51895" x2="13672" y2="21087"/>
                        <a14:foregroundMark x1="13672" y1="21087" x2="16667" y2="12191"/>
                        <a14:foregroundMark x1="9635" y1="9555" x2="43620" y2="10049"/>
                        <a14:foregroundMark x1="9635" y1="6919" x2="41927" y2="8567"/>
                        <a14:foregroundMark x1="11328" y1="6919" x2="41927" y2="6919"/>
                        <a14:foregroundMark x1="41927" y1="8072" x2="45182" y2="13180"/>
                        <a14:foregroundMark x1="41146" y1="8567" x2="46875" y2="15815"/>
                        <a14:foregroundMark x1="41927" y1="7414" x2="47656" y2="16310"/>
                        <a14:foregroundMark x1="47266" y1="13674" x2="47266" y2="9061"/>
                        <a14:foregroundMark x1="48568" y1="10544" x2="51823" y2="16804"/>
                        <a14:foregroundMark x1="48958" y1="8567" x2="54167" y2="16310"/>
                        <a14:foregroundMark x1="7161" y1="10049" x2="8073" y2="54530"/>
                        <a14:foregroundMark x1="5990" y1="12191" x2="6380" y2="70016"/>
                        <a14:foregroundMark x1="6380" y1="70016" x2="8464" y2="63262"/>
                        <a14:foregroundMark x1="20313" y1="72158" x2="8854" y2="82537"/>
                        <a14:foregroundMark x1="17839" y1="78254" x2="19141" y2="93245"/>
                        <a14:foregroundMark x1="13802" y1="85008" x2="17057" y2="90280"/>
                        <a14:foregroundMark x1="11719" y1="89621" x2="17839" y2="90774"/>
                        <a14:foregroundMark x1="7161" y1="92751" x2="18229" y2="92751"/>
                        <a14:foregroundMark x1="5990" y1="73147" x2="7161" y2="92257"/>
                        <a14:foregroundMark x1="5599" y1="94893" x2="27865" y2="94399"/>
                        <a14:foregroundMark x1="27865" y1="94399" x2="41536" y2="94399"/>
                        <a14:foregroundMark x1="44792" y1="40033" x2="46094" y2="56013"/>
                        <a14:foregroundMark x1="54167" y1="39539" x2="55078" y2="57166"/>
                        <a14:foregroundMark x1="62370" y1="39044" x2="63672" y2="57166"/>
                        <a14:foregroundMark x1="72266" y1="41680" x2="71354" y2="56013"/>
                        <a14:foregroundMark x1="84896" y1="42175" x2="82422" y2="56013"/>
                        <a14:foregroundMark x1="82813" y1="36903" x2="80339" y2="51400"/>
                        <a14:foregroundMark x1="23568" y1="68534" x2="23568" y2="81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05" y="275295"/>
            <a:ext cx="1637647" cy="12943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B92CDA-6F39-45F7-ADA9-A48FC51885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03" y="429760"/>
            <a:ext cx="1555200" cy="60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C4589-8CB3-4742-8765-425056B39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nl-BE" dirty="0">
                <a:solidFill>
                  <a:schemeClr val="tx1"/>
                </a:solidFill>
                <a:latin typeface="+mn-lt"/>
              </a:rPr>
              <a:t>Statistical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controls</a:t>
            </a:r>
            <a:endParaRPr lang="nl-BE" dirty="0">
              <a:solidFill>
                <a:schemeClr val="tx1"/>
              </a:solidFill>
              <a:latin typeface="+mn-lt"/>
            </a:endParaRPr>
          </a:p>
          <a:p>
            <a:pPr>
              <a:buClrTx/>
            </a:pPr>
            <a:r>
              <a:rPr lang="nl-BE" dirty="0">
                <a:solidFill>
                  <a:schemeClr val="tx1"/>
                </a:solidFill>
                <a:latin typeface="+mn-lt"/>
              </a:rPr>
              <a:t>47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other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neighborhood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attributes</a:t>
            </a:r>
            <a:endParaRPr lang="nl-BE" dirty="0">
              <a:solidFill>
                <a:schemeClr val="tx1"/>
              </a:solidFill>
              <a:latin typeface="+mn-lt"/>
            </a:endParaRPr>
          </a:p>
          <a:p>
            <a:pPr>
              <a:buClrTx/>
            </a:pPr>
            <a:r>
              <a:rPr lang="nl-BE" dirty="0">
                <a:solidFill>
                  <a:schemeClr val="tx1"/>
                </a:solidFill>
                <a:latin typeface="+mn-lt"/>
              </a:rPr>
              <a:t>Personal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characteristics</a:t>
            </a:r>
            <a:endParaRPr lang="nl-BE" dirty="0">
              <a:solidFill>
                <a:schemeClr val="tx1"/>
              </a:solidFill>
              <a:latin typeface="+mn-lt"/>
            </a:endParaRPr>
          </a:p>
          <a:p>
            <a:pPr>
              <a:buClrTx/>
            </a:pPr>
            <a:r>
              <a:rPr lang="nl-BE" dirty="0" err="1">
                <a:solidFill>
                  <a:schemeClr val="tx1"/>
                </a:solidFill>
                <a:latin typeface="+mn-lt"/>
              </a:rPr>
              <a:t>Socio-demographics</a:t>
            </a:r>
            <a:endParaRPr lang="nl-BE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endParaRPr lang="nl-BE" dirty="0">
              <a:latin typeface="+mn-lt"/>
            </a:endParaRPr>
          </a:p>
          <a:p>
            <a:pPr marL="0" indent="0">
              <a:buClrTx/>
              <a:buNone/>
            </a:pPr>
            <a:r>
              <a:rPr lang="nl-BE" dirty="0" err="1">
                <a:solidFill>
                  <a:schemeClr val="tx1"/>
                </a:solidFill>
                <a:latin typeface="+mn-lt"/>
              </a:rPr>
              <a:t>Complexities</a:t>
            </a:r>
            <a:endParaRPr lang="nl-BE" dirty="0">
              <a:solidFill>
                <a:schemeClr val="tx1"/>
              </a:solidFill>
              <a:latin typeface="+mn-lt"/>
            </a:endParaRPr>
          </a:p>
          <a:p>
            <a:pPr>
              <a:buClrTx/>
            </a:pPr>
            <a:r>
              <a:rPr lang="nl-BE" dirty="0" err="1">
                <a:solidFill>
                  <a:schemeClr val="tx1"/>
                </a:solidFill>
                <a:latin typeface="+mn-lt"/>
              </a:rPr>
              <a:t>Stratified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sampling design</a:t>
            </a:r>
          </a:p>
          <a:p>
            <a:pPr>
              <a:buClrTx/>
            </a:pPr>
            <a:r>
              <a:rPr lang="nl-BE" dirty="0">
                <a:solidFill>
                  <a:schemeClr val="tx1"/>
                </a:solidFill>
                <a:latin typeface="+mn-lt"/>
              </a:rPr>
              <a:t>Missing data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multiply imputed</a:t>
            </a:r>
            <a:endParaRPr lang="nl-B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FE88E3-47FB-4844-8231-B3DAAF3F2F5C}"/>
              </a:ext>
            </a:extLst>
          </p:cNvPr>
          <p:cNvSpPr txBox="1">
            <a:spLocks/>
          </p:cNvSpPr>
          <p:nvPr/>
        </p:nvSpPr>
        <p:spPr>
          <a:xfrm>
            <a:off x="561609" y="353134"/>
            <a:ext cx="4960303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83B92"/>
                </a:solidFill>
              </a:rPr>
              <a:t>Method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FD325C3-C7D5-4C2D-BB32-7558AABFEF8B}"/>
              </a:ext>
            </a:extLst>
          </p:cNvPr>
          <p:cNvSpPr txBox="1">
            <a:spLocks/>
          </p:cNvSpPr>
          <p:nvPr/>
        </p:nvSpPr>
        <p:spPr>
          <a:xfrm>
            <a:off x="295275" y="6410325"/>
            <a:ext cx="7772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In plain sight: green views and urbanites’ </a:t>
            </a:r>
            <a:r>
              <a:rPr lang="en-GB" sz="1200" dirty="0" err="1">
                <a:solidFill>
                  <a:srgbClr val="36B24A"/>
                </a:solidFill>
              </a:rPr>
              <a:t>neighborhood</a:t>
            </a:r>
            <a:r>
              <a:rPr lang="en-GB" sz="1200" dirty="0">
                <a:solidFill>
                  <a:srgbClr val="36B24A"/>
                </a:solidFill>
              </a:rPr>
              <a:t> satisfaction</a:t>
            </a:r>
          </a:p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Pieter Fonteyn (pieter.fonteyn@uhasselt.be), </a:t>
            </a:r>
            <a:r>
              <a:rPr lang="en-GB" sz="1200" dirty="0" err="1">
                <a:solidFill>
                  <a:srgbClr val="36B24A"/>
                </a:solidFill>
              </a:rPr>
              <a:t>Silvie</a:t>
            </a:r>
            <a:r>
              <a:rPr lang="en-GB" sz="1200" dirty="0">
                <a:solidFill>
                  <a:srgbClr val="36B24A"/>
                </a:solidFill>
              </a:rPr>
              <a:t> Daniels, Robert Malina, Sebastien </a:t>
            </a:r>
            <a:r>
              <a:rPr lang="en-GB" sz="1200" dirty="0" err="1">
                <a:solidFill>
                  <a:srgbClr val="36B24A"/>
                </a:solidFill>
              </a:rPr>
              <a:t>Lizin</a:t>
            </a:r>
            <a:r>
              <a:rPr lang="en-GB" sz="1200" dirty="0">
                <a:solidFill>
                  <a:srgbClr val="36B24A"/>
                </a:solidFill>
              </a:rPr>
              <a:t> – CMK, UHasselt </a:t>
            </a:r>
            <a:endParaRPr lang="pl-PL" sz="1200" dirty="0">
              <a:solidFill>
                <a:srgbClr val="36B24A"/>
              </a:solidFill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C2F5BD8-BEE2-4792-BE3F-25E1CC3FBFC3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10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92803C5-1731-4055-851A-B6643151FDBD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34BB623C-A0D9-4F3F-AB57-4FB91B65E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2" b="11619"/>
          <a:stretch/>
        </p:blipFill>
        <p:spPr>
          <a:xfrm>
            <a:off x="6087978" y="0"/>
            <a:ext cx="6104022" cy="63297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0388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4C147-9A62-463B-8E7A-5F7A9552B7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In plain sight: green views and urbanites’ </a:t>
            </a:r>
            <a:r>
              <a:rPr lang="en-GB" dirty="0" err="1"/>
              <a:t>neighborhood</a:t>
            </a:r>
            <a:r>
              <a:rPr lang="en-GB" dirty="0"/>
              <a:t> satisfaction</a:t>
            </a:r>
          </a:p>
          <a:p>
            <a:pPr>
              <a:defRPr/>
            </a:pPr>
            <a:r>
              <a:rPr lang="en-GB" dirty="0"/>
              <a:t>Pieter Fonteyn (pieter.fonteyn@uhasselt.be), </a:t>
            </a:r>
            <a:r>
              <a:rPr lang="en-GB" dirty="0" err="1"/>
              <a:t>Silvie</a:t>
            </a:r>
            <a:r>
              <a:rPr lang="en-GB" dirty="0"/>
              <a:t> Daniels, Robert Malina, Sebastien </a:t>
            </a:r>
            <a:r>
              <a:rPr lang="en-GB" dirty="0" err="1"/>
              <a:t>Lizin</a:t>
            </a:r>
            <a:r>
              <a:rPr lang="en-GB" dirty="0"/>
              <a:t> – CMK, UHasselt </a:t>
            </a:r>
            <a:endParaRPr lang="pl-P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ADCD97-4F0F-4F32-9242-90FFF907DAA9}"/>
              </a:ext>
            </a:extLst>
          </p:cNvPr>
          <p:cNvSpPr txBox="1">
            <a:spLocks/>
          </p:cNvSpPr>
          <p:nvPr/>
        </p:nvSpPr>
        <p:spPr>
          <a:xfrm>
            <a:off x="3615849" y="3101097"/>
            <a:ext cx="4960303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283B92"/>
                </a:solidFill>
              </a:rPr>
              <a:t>Results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4030743-AFF9-4FE6-ABEE-92C5FF8C5085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11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92F0335-54F3-406C-BC54-1FE8E254C473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843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426AE89-C1DE-4A98-81B6-AEB5B177ACCA}"/>
              </a:ext>
            </a:extLst>
          </p:cNvPr>
          <p:cNvSpPr txBox="1">
            <a:spLocks/>
          </p:cNvSpPr>
          <p:nvPr/>
        </p:nvSpPr>
        <p:spPr>
          <a:xfrm>
            <a:off x="561609" y="353134"/>
            <a:ext cx="4960303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83B92"/>
                </a:solidFill>
              </a:rPr>
              <a:t>Some </a:t>
            </a:r>
            <a:r>
              <a:rPr lang="en-GB" b="1" dirty="0" err="1">
                <a:solidFill>
                  <a:srgbClr val="283B92"/>
                </a:solidFill>
              </a:rPr>
              <a:t>descriptives</a:t>
            </a:r>
            <a:endParaRPr lang="en-GB" b="1" dirty="0">
              <a:solidFill>
                <a:srgbClr val="283B92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76240B8-83D2-47F6-BA9A-1B0296E2B053}"/>
              </a:ext>
            </a:extLst>
          </p:cNvPr>
          <p:cNvSpPr txBox="1">
            <a:spLocks/>
          </p:cNvSpPr>
          <p:nvPr/>
        </p:nvSpPr>
        <p:spPr>
          <a:xfrm>
            <a:off x="295275" y="6410325"/>
            <a:ext cx="7772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In plain sight: green views and urbanites’ </a:t>
            </a:r>
            <a:r>
              <a:rPr lang="en-GB" sz="1200" dirty="0" err="1">
                <a:solidFill>
                  <a:srgbClr val="36B24A"/>
                </a:solidFill>
              </a:rPr>
              <a:t>neighborhood</a:t>
            </a:r>
            <a:r>
              <a:rPr lang="en-GB" sz="1200" dirty="0">
                <a:solidFill>
                  <a:srgbClr val="36B24A"/>
                </a:solidFill>
              </a:rPr>
              <a:t> satisfaction</a:t>
            </a:r>
          </a:p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Pieter Fonteyn (pieter.fonteyn@uhasselt.be), </a:t>
            </a:r>
            <a:r>
              <a:rPr lang="en-GB" sz="1200" dirty="0" err="1">
                <a:solidFill>
                  <a:srgbClr val="36B24A"/>
                </a:solidFill>
              </a:rPr>
              <a:t>Silvie</a:t>
            </a:r>
            <a:r>
              <a:rPr lang="en-GB" sz="1200" dirty="0">
                <a:solidFill>
                  <a:srgbClr val="36B24A"/>
                </a:solidFill>
              </a:rPr>
              <a:t> Daniels, Robert Malina, Sebastien </a:t>
            </a:r>
            <a:r>
              <a:rPr lang="en-GB" sz="1200" dirty="0" err="1">
                <a:solidFill>
                  <a:srgbClr val="36B24A"/>
                </a:solidFill>
              </a:rPr>
              <a:t>Lizin</a:t>
            </a:r>
            <a:r>
              <a:rPr lang="en-GB" sz="1200" dirty="0">
                <a:solidFill>
                  <a:srgbClr val="36B24A"/>
                </a:solidFill>
              </a:rPr>
              <a:t> – CMK, UHasselt </a:t>
            </a:r>
            <a:endParaRPr lang="pl-PL" sz="1200" dirty="0">
              <a:solidFill>
                <a:srgbClr val="36B24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A3A6A-C16A-4490-8226-4AE7C0900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03" y="1293537"/>
            <a:ext cx="7963394" cy="4832191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7A4FC2F-6B38-478B-A33A-85EEED2C549D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12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92A28E8-CE18-4014-A374-93318DF5E918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745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244CA4-CFB3-4791-8555-3A5A73CEABDA}"/>
              </a:ext>
            </a:extLst>
          </p:cNvPr>
          <p:cNvSpPr txBox="1">
            <a:spLocks/>
          </p:cNvSpPr>
          <p:nvPr/>
        </p:nvSpPr>
        <p:spPr>
          <a:xfrm>
            <a:off x="561609" y="353134"/>
            <a:ext cx="4960303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83B92"/>
                </a:solidFill>
              </a:rPr>
              <a:t>Some </a:t>
            </a:r>
            <a:r>
              <a:rPr lang="en-GB" b="1" dirty="0" err="1">
                <a:solidFill>
                  <a:srgbClr val="283B92"/>
                </a:solidFill>
              </a:rPr>
              <a:t>descriptives</a:t>
            </a:r>
            <a:endParaRPr lang="en-GB" b="1" dirty="0">
              <a:solidFill>
                <a:srgbClr val="283B92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4ECD340-774E-437B-888D-BF4B4C3646DA}"/>
              </a:ext>
            </a:extLst>
          </p:cNvPr>
          <p:cNvSpPr txBox="1">
            <a:spLocks/>
          </p:cNvSpPr>
          <p:nvPr/>
        </p:nvSpPr>
        <p:spPr>
          <a:xfrm>
            <a:off x="295275" y="6410325"/>
            <a:ext cx="7772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In plain sight: green views and urbanites’ </a:t>
            </a:r>
            <a:r>
              <a:rPr lang="en-GB" sz="1200" dirty="0" err="1">
                <a:solidFill>
                  <a:srgbClr val="36B24A"/>
                </a:solidFill>
              </a:rPr>
              <a:t>neighborhood</a:t>
            </a:r>
            <a:r>
              <a:rPr lang="en-GB" sz="1200" dirty="0">
                <a:solidFill>
                  <a:srgbClr val="36B24A"/>
                </a:solidFill>
              </a:rPr>
              <a:t> satisfaction</a:t>
            </a:r>
          </a:p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Pieter Fonteyn (pieter.fonteyn@uhasselt.be), </a:t>
            </a:r>
            <a:r>
              <a:rPr lang="en-GB" sz="1200" dirty="0" err="1">
                <a:solidFill>
                  <a:srgbClr val="36B24A"/>
                </a:solidFill>
              </a:rPr>
              <a:t>Silvie</a:t>
            </a:r>
            <a:r>
              <a:rPr lang="en-GB" sz="1200" dirty="0">
                <a:solidFill>
                  <a:srgbClr val="36B24A"/>
                </a:solidFill>
              </a:rPr>
              <a:t> Daniels, Robert Malina, Sebastien </a:t>
            </a:r>
            <a:r>
              <a:rPr lang="en-GB" sz="1200" dirty="0" err="1">
                <a:solidFill>
                  <a:srgbClr val="36B24A"/>
                </a:solidFill>
              </a:rPr>
              <a:t>Lizin</a:t>
            </a:r>
            <a:r>
              <a:rPr lang="en-GB" sz="1200" dirty="0">
                <a:solidFill>
                  <a:srgbClr val="36B24A"/>
                </a:solidFill>
              </a:rPr>
              <a:t> – CMK, UHasselt </a:t>
            </a:r>
            <a:endParaRPr lang="pl-PL" sz="1200" dirty="0">
              <a:solidFill>
                <a:srgbClr val="36B24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B12CF-70EE-4783-B854-C0B65FD6D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00" y="1291488"/>
            <a:ext cx="7963200" cy="4836289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D690178-A518-4B3C-909B-0D6798169110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13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14DDEA4-209E-4835-A32C-84FBFA3363BC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514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426AE89-C1DE-4A98-81B6-AEB5B177ACCA}"/>
              </a:ext>
            </a:extLst>
          </p:cNvPr>
          <p:cNvSpPr txBox="1">
            <a:spLocks/>
          </p:cNvSpPr>
          <p:nvPr/>
        </p:nvSpPr>
        <p:spPr>
          <a:xfrm>
            <a:off x="561609" y="353134"/>
            <a:ext cx="4960303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83B92"/>
                </a:solidFill>
              </a:rPr>
              <a:t>Some </a:t>
            </a:r>
            <a:r>
              <a:rPr lang="en-GB" b="1" dirty="0" err="1">
                <a:solidFill>
                  <a:srgbClr val="283B92"/>
                </a:solidFill>
              </a:rPr>
              <a:t>descriptives</a:t>
            </a:r>
            <a:endParaRPr lang="en-GB" b="1" dirty="0">
              <a:solidFill>
                <a:srgbClr val="283B92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76240B8-83D2-47F6-BA9A-1B0296E2B053}"/>
              </a:ext>
            </a:extLst>
          </p:cNvPr>
          <p:cNvSpPr txBox="1">
            <a:spLocks/>
          </p:cNvSpPr>
          <p:nvPr/>
        </p:nvSpPr>
        <p:spPr>
          <a:xfrm>
            <a:off x="295275" y="6410325"/>
            <a:ext cx="7772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In plain sight: green views and urbanites’ </a:t>
            </a:r>
            <a:r>
              <a:rPr lang="en-GB" sz="1200" dirty="0" err="1">
                <a:solidFill>
                  <a:srgbClr val="36B24A"/>
                </a:solidFill>
              </a:rPr>
              <a:t>neighborhood</a:t>
            </a:r>
            <a:r>
              <a:rPr lang="en-GB" sz="1200" dirty="0">
                <a:solidFill>
                  <a:srgbClr val="36B24A"/>
                </a:solidFill>
              </a:rPr>
              <a:t> satisfaction</a:t>
            </a:r>
          </a:p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Pieter Fonteyn (pieter.fonteyn@uhasselt.be), </a:t>
            </a:r>
            <a:r>
              <a:rPr lang="en-GB" sz="1200" dirty="0" err="1">
                <a:solidFill>
                  <a:srgbClr val="36B24A"/>
                </a:solidFill>
              </a:rPr>
              <a:t>Silvie</a:t>
            </a:r>
            <a:r>
              <a:rPr lang="en-GB" sz="1200" dirty="0">
                <a:solidFill>
                  <a:srgbClr val="36B24A"/>
                </a:solidFill>
              </a:rPr>
              <a:t> Daniels, Robert Malina, Sebastien </a:t>
            </a:r>
            <a:r>
              <a:rPr lang="en-GB" sz="1200" dirty="0" err="1">
                <a:solidFill>
                  <a:srgbClr val="36B24A"/>
                </a:solidFill>
              </a:rPr>
              <a:t>Lizin</a:t>
            </a:r>
            <a:r>
              <a:rPr lang="en-GB" sz="1200" dirty="0">
                <a:solidFill>
                  <a:srgbClr val="36B24A"/>
                </a:solidFill>
              </a:rPr>
              <a:t> – CMK, UHasselt </a:t>
            </a:r>
            <a:endParaRPr lang="pl-PL" sz="1200" dirty="0">
              <a:solidFill>
                <a:srgbClr val="36B24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D3A2E-41EC-4927-8C20-EFFA6BC6C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00" y="1291488"/>
            <a:ext cx="7963200" cy="4836289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3FCC8F3-F1B7-4243-A9FC-DDEBEFB39A5A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14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11D61BF-5F0B-4D63-AAC8-95B220FD6323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183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244CA4-CFB3-4791-8555-3A5A73CEABDA}"/>
              </a:ext>
            </a:extLst>
          </p:cNvPr>
          <p:cNvSpPr txBox="1">
            <a:spLocks/>
          </p:cNvSpPr>
          <p:nvPr/>
        </p:nvSpPr>
        <p:spPr>
          <a:xfrm>
            <a:off x="561609" y="353134"/>
            <a:ext cx="10894996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83B92"/>
                </a:solidFill>
              </a:rPr>
              <a:t>Regression results – predicted probabilities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4ECD340-774E-437B-888D-BF4B4C3646DA}"/>
              </a:ext>
            </a:extLst>
          </p:cNvPr>
          <p:cNvSpPr txBox="1">
            <a:spLocks/>
          </p:cNvSpPr>
          <p:nvPr/>
        </p:nvSpPr>
        <p:spPr>
          <a:xfrm>
            <a:off x="295275" y="6410325"/>
            <a:ext cx="7772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In plain sight: green views and urbanites’ </a:t>
            </a:r>
            <a:r>
              <a:rPr lang="en-GB" sz="1200" dirty="0" err="1">
                <a:solidFill>
                  <a:srgbClr val="36B24A"/>
                </a:solidFill>
              </a:rPr>
              <a:t>neighborhood</a:t>
            </a:r>
            <a:r>
              <a:rPr lang="en-GB" sz="1200" dirty="0">
                <a:solidFill>
                  <a:srgbClr val="36B24A"/>
                </a:solidFill>
              </a:rPr>
              <a:t> satisfaction</a:t>
            </a:r>
          </a:p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Pieter Fonteyn (pieter.fonteyn@uhasselt.be), </a:t>
            </a:r>
            <a:r>
              <a:rPr lang="en-GB" sz="1200" dirty="0" err="1">
                <a:solidFill>
                  <a:srgbClr val="36B24A"/>
                </a:solidFill>
              </a:rPr>
              <a:t>Silvie</a:t>
            </a:r>
            <a:r>
              <a:rPr lang="en-GB" sz="1200" dirty="0">
                <a:solidFill>
                  <a:srgbClr val="36B24A"/>
                </a:solidFill>
              </a:rPr>
              <a:t> Daniels, Robert Malina, Sebastien </a:t>
            </a:r>
            <a:r>
              <a:rPr lang="en-GB" sz="1200" dirty="0" err="1">
                <a:solidFill>
                  <a:srgbClr val="36B24A"/>
                </a:solidFill>
              </a:rPr>
              <a:t>Lizin</a:t>
            </a:r>
            <a:r>
              <a:rPr lang="en-GB" sz="1200" dirty="0">
                <a:solidFill>
                  <a:srgbClr val="36B24A"/>
                </a:solidFill>
              </a:rPr>
              <a:t> – CMK, UHasselt </a:t>
            </a:r>
            <a:endParaRPr lang="pl-PL" sz="1200" dirty="0">
              <a:solidFill>
                <a:srgbClr val="36B24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80718-2F14-4803-9A9D-D63D653D1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97" y="1153997"/>
            <a:ext cx="9518205" cy="48696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B975A3-F882-41F9-ABB5-73CA5D328C9F}"/>
              </a:ext>
            </a:extLst>
          </p:cNvPr>
          <p:cNvSpPr/>
          <p:nvPr/>
        </p:nvSpPr>
        <p:spPr>
          <a:xfrm>
            <a:off x="7182032" y="2826222"/>
            <a:ext cx="3666478" cy="568172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6A81BB-A599-4D74-8E5C-92663E8B0046}"/>
              </a:ext>
            </a:extLst>
          </p:cNvPr>
          <p:cNvSpPr/>
          <p:nvPr/>
        </p:nvSpPr>
        <p:spPr>
          <a:xfrm>
            <a:off x="7182031" y="1985584"/>
            <a:ext cx="3666479" cy="1105259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59102-0694-41B0-BAC3-06D7F8A23242}"/>
              </a:ext>
            </a:extLst>
          </p:cNvPr>
          <p:cNvSpPr/>
          <p:nvPr/>
        </p:nvSpPr>
        <p:spPr>
          <a:xfrm>
            <a:off x="5348794" y="4319825"/>
            <a:ext cx="1833240" cy="1384178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4806A0-4DE4-42CD-A331-48090CE851B7}"/>
              </a:ext>
            </a:extLst>
          </p:cNvPr>
          <p:cNvSpPr/>
          <p:nvPr/>
        </p:nvSpPr>
        <p:spPr>
          <a:xfrm>
            <a:off x="7182032" y="4326581"/>
            <a:ext cx="1833240" cy="1384178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BDE95-71A4-4395-972C-248B3E475566}"/>
              </a:ext>
            </a:extLst>
          </p:cNvPr>
          <p:cNvSpPr/>
          <p:nvPr/>
        </p:nvSpPr>
        <p:spPr>
          <a:xfrm>
            <a:off x="1343488" y="3098304"/>
            <a:ext cx="2172068" cy="284087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8D6AA0-91C6-4D16-A5EA-02E54B9358BD}"/>
              </a:ext>
            </a:extLst>
          </p:cNvPr>
          <p:cNvSpPr/>
          <p:nvPr/>
        </p:nvSpPr>
        <p:spPr>
          <a:xfrm>
            <a:off x="1343488" y="1985584"/>
            <a:ext cx="2172068" cy="544551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ED751E-F433-4A37-9C9B-ED29D945C797}"/>
              </a:ext>
            </a:extLst>
          </p:cNvPr>
          <p:cNvSpPr/>
          <p:nvPr/>
        </p:nvSpPr>
        <p:spPr>
          <a:xfrm>
            <a:off x="1343488" y="4332444"/>
            <a:ext cx="2172068" cy="834360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5008B0-7E07-4400-BCC9-B22CD9A6B35C}"/>
              </a:ext>
            </a:extLst>
          </p:cNvPr>
          <p:cNvSpPr/>
          <p:nvPr/>
        </p:nvSpPr>
        <p:spPr>
          <a:xfrm>
            <a:off x="1336896" y="4343661"/>
            <a:ext cx="2172068" cy="834360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B0C395-71FC-4F5D-B470-070AAD23F107}"/>
              </a:ext>
            </a:extLst>
          </p:cNvPr>
          <p:cNvSpPr/>
          <p:nvPr/>
        </p:nvSpPr>
        <p:spPr>
          <a:xfrm>
            <a:off x="1336895" y="2826222"/>
            <a:ext cx="9511616" cy="264621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BEB53C95-74DE-47AD-B7F5-D077620E6CBD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15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F024BFC-9E33-441E-A9A5-CF41EA1716B9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062D0D-B6FA-4D00-8CDA-22B2B874674D}"/>
              </a:ext>
            </a:extLst>
          </p:cNvPr>
          <p:cNvSpPr/>
          <p:nvPr/>
        </p:nvSpPr>
        <p:spPr>
          <a:xfrm>
            <a:off x="1336894" y="5431648"/>
            <a:ext cx="9511616" cy="264621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D5230A-7897-46ED-B11F-10785FE2FCD9}"/>
              </a:ext>
            </a:extLst>
          </p:cNvPr>
          <p:cNvSpPr/>
          <p:nvPr/>
        </p:nvSpPr>
        <p:spPr>
          <a:xfrm>
            <a:off x="870012" y="3473390"/>
            <a:ext cx="10525154" cy="2739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6790BB-811C-4C6C-AF79-18E71C457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5" y="4207403"/>
            <a:ext cx="11038249" cy="16873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15B194-2C5F-438D-ADD4-655F628CFD7F}"/>
              </a:ext>
            </a:extLst>
          </p:cNvPr>
          <p:cNvSpPr/>
          <p:nvPr/>
        </p:nvSpPr>
        <p:spPr>
          <a:xfrm>
            <a:off x="4833889" y="4510600"/>
            <a:ext cx="3369078" cy="1375300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C173B3-3058-4126-A817-37DFC5E5DBC7}"/>
              </a:ext>
            </a:extLst>
          </p:cNvPr>
          <p:cNvSpPr/>
          <p:nvPr/>
        </p:nvSpPr>
        <p:spPr>
          <a:xfrm>
            <a:off x="8202966" y="5334881"/>
            <a:ext cx="3403279" cy="551019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69F486-0651-48F3-B3AD-ABFCB08A0280}"/>
              </a:ext>
            </a:extLst>
          </p:cNvPr>
          <p:cNvSpPr/>
          <p:nvPr/>
        </p:nvSpPr>
        <p:spPr>
          <a:xfrm>
            <a:off x="8202966" y="5039389"/>
            <a:ext cx="3403282" cy="275593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9664F9-3F9F-432A-A08D-ED32B857EA7C}"/>
              </a:ext>
            </a:extLst>
          </p:cNvPr>
          <p:cNvSpPr/>
          <p:nvPr/>
        </p:nvSpPr>
        <p:spPr>
          <a:xfrm>
            <a:off x="8202964" y="5598015"/>
            <a:ext cx="3403282" cy="267986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3786F8-C814-4D8D-9052-203A57A9E9EC}"/>
              </a:ext>
            </a:extLst>
          </p:cNvPr>
          <p:cNvSpPr/>
          <p:nvPr/>
        </p:nvSpPr>
        <p:spPr>
          <a:xfrm>
            <a:off x="576873" y="5322027"/>
            <a:ext cx="4257014" cy="275988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C1C6C2-9BD1-4DA1-A754-8F39881780ED}"/>
              </a:ext>
            </a:extLst>
          </p:cNvPr>
          <p:cNvSpPr/>
          <p:nvPr/>
        </p:nvSpPr>
        <p:spPr>
          <a:xfrm>
            <a:off x="576873" y="5039389"/>
            <a:ext cx="4257014" cy="275988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244CA4-CFB3-4791-8555-3A5A73CEABDA}"/>
              </a:ext>
            </a:extLst>
          </p:cNvPr>
          <p:cNvSpPr txBox="1">
            <a:spLocks/>
          </p:cNvSpPr>
          <p:nvPr/>
        </p:nvSpPr>
        <p:spPr>
          <a:xfrm>
            <a:off x="561609" y="353134"/>
            <a:ext cx="7410539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83B92"/>
                </a:solidFill>
              </a:rPr>
              <a:t>Regression results - context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4ECD340-774E-437B-888D-BF4B4C3646DA}"/>
              </a:ext>
            </a:extLst>
          </p:cNvPr>
          <p:cNvSpPr txBox="1">
            <a:spLocks/>
          </p:cNvSpPr>
          <p:nvPr/>
        </p:nvSpPr>
        <p:spPr>
          <a:xfrm>
            <a:off x="295275" y="6410325"/>
            <a:ext cx="7772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In plain sight: green views and urbanites’ </a:t>
            </a:r>
            <a:r>
              <a:rPr lang="en-GB" sz="1200" dirty="0" err="1">
                <a:solidFill>
                  <a:srgbClr val="36B24A"/>
                </a:solidFill>
              </a:rPr>
              <a:t>neighborhood</a:t>
            </a:r>
            <a:r>
              <a:rPr lang="en-GB" sz="1200" dirty="0">
                <a:solidFill>
                  <a:srgbClr val="36B24A"/>
                </a:solidFill>
              </a:rPr>
              <a:t> satisfaction</a:t>
            </a:r>
          </a:p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Pieter Fonteyn (pieter.fonteyn@uhasselt.be), </a:t>
            </a:r>
            <a:r>
              <a:rPr lang="en-GB" sz="1200" dirty="0" err="1">
                <a:solidFill>
                  <a:srgbClr val="36B24A"/>
                </a:solidFill>
              </a:rPr>
              <a:t>Silvie</a:t>
            </a:r>
            <a:r>
              <a:rPr lang="en-GB" sz="1200" dirty="0">
                <a:solidFill>
                  <a:srgbClr val="36B24A"/>
                </a:solidFill>
              </a:rPr>
              <a:t> Daniels, Robert Malina, Sebastien </a:t>
            </a:r>
            <a:r>
              <a:rPr lang="en-GB" sz="1200" dirty="0" err="1">
                <a:solidFill>
                  <a:srgbClr val="36B24A"/>
                </a:solidFill>
              </a:rPr>
              <a:t>Lizin</a:t>
            </a:r>
            <a:r>
              <a:rPr lang="en-GB" sz="1200" dirty="0">
                <a:solidFill>
                  <a:srgbClr val="36B24A"/>
                </a:solidFill>
              </a:rPr>
              <a:t> – CMK, UHasselt </a:t>
            </a:r>
            <a:endParaRPr lang="pl-PL" sz="1200" dirty="0">
              <a:solidFill>
                <a:srgbClr val="36B24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40233F-CE5E-442E-9E76-B44649FC7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5" y="1476186"/>
            <a:ext cx="11053515" cy="22337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B8467E4-C6C9-40C7-998E-AF1AFF26CCFB}"/>
              </a:ext>
            </a:extLst>
          </p:cNvPr>
          <p:cNvSpPr/>
          <p:nvPr/>
        </p:nvSpPr>
        <p:spPr>
          <a:xfrm>
            <a:off x="576875" y="2317070"/>
            <a:ext cx="4257014" cy="275988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C7E0BC-74B6-4C8F-875D-60B69308EBFE}"/>
              </a:ext>
            </a:extLst>
          </p:cNvPr>
          <p:cNvSpPr/>
          <p:nvPr/>
        </p:nvSpPr>
        <p:spPr>
          <a:xfrm>
            <a:off x="576875" y="3140198"/>
            <a:ext cx="4257014" cy="275988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16ED9C-C1F7-4AA7-8BD9-83925729EEAC}"/>
              </a:ext>
            </a:extLst>
          </p:cNvPr>
          <p:cNvSpPr/>
          <p:nvPr/>
        </p:nvSpPr>
        <p:spPr>
          <a:xfrm>
            <a:off x="576875" y="2593058"/>
            <a:ext cx="4257014" cy="547140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8C0A52-C05E-405B-BDB5-ACFA3572DF57}"/>
              </a:ext>
            </a:extLst>
          </p:cNvPr>
          <p:cNvSpPr/>
          <p:nvPr/>
        </p:nvSpPr>
        <p:spPr>
          <a:xfrm>
            <a:off x="576875" y="3411350"/>
            <a:ext cx="4257014" cy="275988"/>
          </a:xfrm>
          <a:prstGeom prst="rect">
            <a:avLst/>
          </a:prstGeom>
          <a:noFill/>
          <a:ln w="28575">
            <a:solidFill>
              <a:srgbClr val="36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E7C4A70B-8C20-4ECB-8A21-95C7ABB1628B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16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18F3D475-A65A-45B3-A01E-8D39F0A8AC7B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52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4C147-9A62-463B-8E7A-5F7A9552B7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In plain sight: green views and urbanites’ </a:t>
            </a:r>
            <a:r>
              <a:rPr lang="en-GB" dirty="0" err="1"/>
              <a:t>neighborhood</a:t>
            </a:r>
            <a:r>
              <a:rPr lang="en-GB" dirty="0"/>
              <a:t> satisfaction</a:t>
            </a:r>
          </a:p>
          <a:p>
            <a:pPr>
              <a:defRPr/>
            </a:pPr>
            <a:r>
              <a:rPr lang="en-GB" dirty="0"/>
              <a:t>Pieter Fonteyn (pieter.fonteyn@uhasselt.be), </a:t>
            </a:r>
            <a:r>
              <a:rPr lang="en-GB" dirty="0" err="1"/>
              <a:t>Silvie</a:t>
            </a:r>
            <a:r>
              <a:rPr lang="en-GB" dirty="0"/>
              <a:t> Daniels, Robert Malina, Sebastien </a:t>
            </a:r>
            <a:r>
              <a:rPr lang="en-GB" dirty="0" err="1"/>
              <a:t>Lizin</a:t>
            </a:r>
            <a:r>
              <a:rPr lang="en-GB" dirty="0"/>
              <a:t> – CMK, UHasselt </a:t>
            </a:r>
            <a:endParaRPr lang="pl-P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ADCD97-4F0F-4F32-9242-90FFF907DAA9}"/>
              </a:ext>
            </a:extLst>
          </p:cNvPr>
          <p:cNvSpPr txBox="1">
            <a:spLocks/>
          </p:cNvSpPr>
          <p:nvPr/>
        </p:nvSpPr>
        <p:spPr>
          <a:xfrm>
            <a:off x="3615849" y="3101097"/>
            <a:ext cx="4960303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283B92"/>
                </a:solidFill>
              </a:rPr>
              <a:t>Conclusion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B9A0CF2-FF92-4961-A013-FE675584D25E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17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AC1EEC5-342C-48D1-9A2A-7C59732E0CA6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494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0941E-E6D6-4CA4-8DA7-B3FB2929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8" y="1180728"/>
            <a:ext cx="4569414" cy="493408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More </a:t>
            </a:r>
            <a:r>
              <a:rPr lang="nl-BE" dirty="0" err="1"/>
              <a:t>satisfied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green views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residence</a:t>
            </a:r>
            <a:r>
              <a:rPr lang="nl-BE" dirty="0"/>
              <a:t> 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more </a:t>
            </a:r>
            <a:r>
              <a:rPr lang="nl-BE" dirty="0" err="1"/>
              <a:t>likely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report high </a:t>
            </a:r>
            <a:r>
              <a:rPr lang="nl-BE" dirty="0" err="1"/>
              <a:t>neighborhood</a:t>
            </a:r>
            <a:r>
              <a:rPr lang="nl-BE" dirty="0"/>
              <a:t> </a:t>
            </a:r>
            <a:r>
              <a:rPr lang="nl-BE" dirty="0" err="1"/>
              <a:t>satisfaction</a:t>
            </a:r>
            <a:endParaRPr lang="nl-BE" dirty="0"/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Independent of </a:t>
            </a:r>
            <a:r>
              <a:rPr lang="nl-BE" dirty="0" err="1"/>
              <a:t>general</a:t>
            </a:r>
            <a:r>
              <a:rPr lang="nl-BE" dirty="0"/>
              <a:t> </a:t>
            </a:r>
            <a:r>
              <a:rPr lang="nl-BE" dirty="0" err="1"/>
              <a:t>perceived</a:t>
            </a:r>
            <a:r>
              <a:rPr lang="nl-BE" dirty="0"/>
              <a:t> </a:t>
            </a:r>
            <a:r>
              <a:rPr lang="nl-BE" dirty="0" err="1"/>
              <a:t>presence</a:t>
            </a:r>
            <a:r>
              <a:rPr lang="nl-BE" dirty="0"/>
              <a:t> of </a:t>
            </a:r>
            <a:r>
              <a:rPr lang="nl-BE" dirty="0" err="1"/>
              <a:t>greenery</a:t>
            </a:r>
            <a:r>
              <a:rPr lang="nl-BE" dirty="0"/>
              <a:t> in </a:t>
            </a:r>
            <a:r>
              <a:rPr lang="nl-BE" dirty="0" err="1"/>
              <a:t>neighborhood</a:t>
            </a:r>
            <a:r>
              <a:rPr lang="nl-BE" dirty="0"/>
              <a:t> </a:t>
            </a:r>
          </a:p>
          <a:p>
            <a:pPr>
              <a:defRPr/>
            </a:pPr>
            <a:r>
              <a:rPr lang="en-US" dirty="0"/>
              <a:t>Greenery that can be seen but cannot be visited may contribute to neighborhood satisfaction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A09A3-4CE9-43A0-BA81-A36D1D90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9" y="353134"/>
            <a:ext cx="4960303" cy="655806"/>
          </a:xfrm>
        </p:spPr>
        <p:txBody>
          <a:bodyPr/>
          <a:lstStyle/>
          <a:p>
            <a:r>
              <a:rPr lang="en-GB" b="1" dirty="0">
                <a:solidFill>
                  <a:srgbClr val="283B92"/>
                </a:solidFill>
              </a:rPr>
              <a:t>Conclusion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0C4EE76-1DBA-A439-90E4-72A8A14A2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5275" y="6410325"/>
            <a:ext cx="77724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In plain sight: green views and urbanites’ </a:t>
            </a:r>
            <a:r>
              <a:rPr lang="en-GB" dirty="0" err="1"/>
              <a:t>neighborhood</a:t>
            </a:r>
            <a:r>
              <a:rPr lang="en-GB" dirty="0"/>
              <a:t> satisfaction</a:t>
            </a:r>
          </a:p>
          <a:p>
            <a:pPr>
              <a:defRPr/>
            </a:pPr>
            <a:r>
              <a:rPr lang="en-GB" dirty="0"/>
              <a:t>Pieter Fonteyn (pieter.fonteyn@uhasselt.be), </a:t>
            </a:r>
            <a:r>
              <a:rPr lang="en-GB" dirty="0" err="1"/>
              <a:t>Silvie</a:t>
            </a:r>
            <a:r>
              <a:rPr lang="en-GB" dirty="0"/>
              <a:t> Daniels, Robert Malina, Sebastien </a:t>
            </a:r>
            <a:r>
              <a:rPr lang="en-GB" dirty="0" err="1"/>
              <a:t>Lizin</a:t>
            </a:r>
            <a:r>
              <a:rPr lang="en-GB" dirty="0"/>
              <a:t> – CMK, UHasselt </a:t>
            </a:r>
            <a:endParaRPr lang="pl-PL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FD24B53-33A5-404D-98D4-16ACAE0F4BF0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18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60948E9-9319-4FDF-ABD6-6A662F2FF142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3D617E-2EDC-4323-BF7D-64854A69B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t="1" r="19906" b="300"/>
          <a:stretch/>
        </p:blipFill>
        <p:spPr>
          <a:xfrm>
            <a:off x="6101919" y="1"/>
            <a:ext cx="6090081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0941E-E6D6-4CA4-8DA7-B3FB2929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8" y="1180728"/>
            <a:ext cx="10277754" cy="4934089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000" dirty="0"/>
              <a:t>[1] </a:t>
            </a:r>
            <a:r>
              <a:rPr lang="en-US" sz="2000" dirty="0"/>
              <a:t>Kellert, S.R. and E.O. Wilson, </a:t>
            </a:r>
            <a:r>
              <a:rPr lang="en-US" sz="2000" i="1" dirty="0"/>
              <a:t>The biophilia hypothesis</a:t>
            </a:r>
            <a:r>
              <a:rPr lang="en-US" sz="2000" dirty="0"/>
              <a:t>. 1993: Island press.</a:t>
            </a:r>
            <a:endParaRPr lang="de-DE" sz="2000" i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000" dirty="0"/>
              <a:t>[2] Kaplan, R. and S. Kaplan, </a:t>
            </a:r>
            <a:r>
              <a:rPr lang="en-US" sz="2000" i="1" dirty="0"/>
              <a:t>The experience of nature: A psychological perspective</a:t>
            </a:r>
            <a:r>
              <a:rPr lang="en-US" sz="2000" dirty="0"/>
              <a:t>. 1989: 	Cambridge university press.</a:t>
            </a:r>
            <a:endParaRPr lang="en-US" sz="2000" i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000" dirty="0"/>
              <a:t>[3] Ulrich, R.S., </a:t>
            </a:r>
            <a:r>
              <a:rPr lang="en-US" sz="2000" i="1" dirty="0"/>
              <a:t>Aesthetic and Affective Response to Natural Environment</a:t>
            </a:r>
            <a:r>
              <a:rPr lang="en-US" sz="2000" dirty="0"/>
              <a:t>, in </a:t>
            </a:r>
            <a:r>
              <a:rPr lang="en-US" sz="2000" i="1" dirty="0"/>
              <a:t>Behavior and the 		Natural Environment</a:t>
            </a:r>
            <a:r>
              <a:rPr lang="en-US" sz="2000" dirty="0"/>
              <a:t>, I. Altman and J.F. Wohlwill, Editors. 1983, Springer US: Boston, MA. 	p. 85-125.</a:t>
            </a:r>
            <a:endParaRPr lang="en-GB" sz="2000" i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000" dirty="0"/>
              <a:t>[4] Bratman, G.N., et al., </a:t>
            </a:r>
            <a:r>
              <a:rPr lang="en-US" sz="2000" i="1" dirty="0"/>
              <a:t>Nature and mental health: An ecosystem service perspective.</a:t>
            </a:r>
            <a:r>
              <a:rPr lang="en-US" sz="2000" dirty="0"/>
              <a:t> Science 	Advances, 2019. </a:t>
            </a:r>
            <a:r>
              <a:rPr lang="en-US" sz="2000" b="1" dirty="0"/>
              <a:t>5</a:t>
            </a:r>
            <a:r>
              <a:rPr lang="en-US" sz="2000" dirty="0"/>
              <a:t>(7).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A09A3-4CE9-43A0-BA81-A36D1D90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9" y="353134"/>
            <a:ext cx="4960303" cy="655806"/>
          </a:xfrm>
        </p:spPr>
        <p:txBody>
          <a:bodyPr/>
          <a:lstStyle/>
          <a:p>
            <a:r>
              <a:rPr lang="en-GB" b="1" dirty="0">
                <a:solidFill>
                  <a:srgbClr val="283B92"/>
                </a:solidFill>
              </a:rPr>
              <a:t>References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0C4EE76-1DBA-A439-90E4-72A8A14A2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5275" y="6410325"/>
            <a:ext cx="77724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In plain sight: green views and urbanites’ </a:t>
            </a:r>
            <a:r>
              <a:rPr lang="en-GB" dirty="0" err="1"/>
              <a:t>neighborhood</a:t>
            </a:r>
            <a:r>
              <a:rPr lang="en-GB" dirty="0"/>
              <a:t> satisfaction</a:t>
            </a:r>
          </a:p>
          <a:p>
            <a:pPr>
              <a:defRPr/>
            </a:pPr>
            <a:r>
              <a:rPr lang="en-GB" dirty="0"/>
              <a:t>Pieter Fonteyn (pieter.fonteyn@uhasselt.be), </a:t>
            </a:r>
            <a:r>
              <a:rPr lang="en-GB" dirty="0" err="1"/>
              <a:t>Silvie</a:t>
            </a:r>
            <a:r>
              <a:rPr lang="en-GB" dirty="0"/>
              <a:t> Daniels, Robert Malina, Sebastien </a:t>
            </a:r>
            <a:r>
              <a:rPr lang="en-GB" dirty="0" err="1"/>
              <a:t>Lizin</a:t>
            </a:r>
            <a:r>
              <a:rPr lang="en-GB" dirty="0"/>
              <a:t> – CMK, UHasselt </a:t>
            </a:r>
            <a:endParaRPr lang="pl-PL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FD24B53-33A5-404D-98D4-16ACAE0F4BF0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19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60948E9-9319-4FDF-ABD6-6A662F2FF142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318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4C147-9A62-463B-8E7A-5F7A9552B7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In plain sight: green views and urbanites’ </a:t>
            </a:r>
            <a:r>
              <a:rPr lang="en-GB" dirty="0" err="1"/>
              <a:t>neighborhood</a:t>
            </a:r>
            <a:r>
              <a:rPr lang="en-GB" dirty="0"/>
              <a:t> satisfaction</a:t>
            </a:r>
          </a:p>
          <a:p>
            <a:pPr>
              <a:defRPr/>
            </a:pPr>
            <a:r>
              <a:rPr lang="en-GB" dirty="0"/>
              <a:t>Pieter Fonteyn (pieter.fonteyn@uhasselt.be), </a:t>
            </a:r>
            <a:r>
              <a:rPr lang="en-GB" dirty="0" err="1"/>
              <a:t>Silvie</a:t>
            </a:r>
            <a:r>
              <a:rPr lang="en-GB" dirty="0"/>
              <a:t> Daniels, Robert Malina, Sebastien </a:t>
            </a:r>
            <a:r>
              <a:rPr lang="en-GB" dirty="0" err="1"/>
              <a:t>Lizin</a:t>
            </a:r>
            <a:r>
              <a:rPr lang="en-GB" dirty="0"/>
              <a:t> – CMK, UHasselt </a:t>
            </a:r>
            <a:endParaRPr lang="pl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9D489-703E-4656-A3BA-3D33B4376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95166" y="6410324"/>
            <a:ext cx="501559" cy="365125"/>
          </a:xfrm>
        </p:spPr>
        <p:txBody>
          <a:bodyPr/>
          <a:lstStyle/>
          <a:p>
            <a:pPr>
              <a:defRPr/>
            </a:pPr>
            <a:endParaRPr lang="nl-BE" altLang="pl-PL" dirty="0"/>
          </a:p>
          <a:p>
            <a:pPr>
              <a:defRPr/>
            </a:pPr>
            <a:fld id="{D07DF898-8818-4F10-8072-61070E0671C7}" type="slidenum">
              <a:rPr lang="pl-PL" altLang="pl-PL" smtClean="0"/>
              <a:pPr>
                <a:defRPr/>
              </a:pPr>
              <a:t>2</a:t>
            </a:fld>
            <a:endParaRPr lang="pl-PL" alt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A90D7-E95F-4910-9AF1-CF07DA701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7" b="6852"/>
          <a:stretch/>
        </p:blipFill>
        <p:spPr>
          <a:xfrm>
            <a:off x="0" y="0"/>
            <a:ext cx="12192000" cy="632977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8182058-DFD6-4E19-A8C4-9118913C80B9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9205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0941E-E6D6-4CA4-8DA7-B3FB2929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8" y="1180728"/>
            <a:ext cx="10277754" cy="4934089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/>
              <a:t>Slide 1: </a:t>
            </a:r>
            <a:r>
              <a:rPr lang="en-GB" dirty="0">
                <a:hlinkClick r:id="rId2"/>
              </a:rPr>
              <a:t>UHasselt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EcoCities</a:t>
            </a:r>
            <a:r>
              <a:rPr lang="en-GB" dirty="0"/>
              <a:t>, </a:t>
            </a:r>
            <a:r>
              <a:rPr lang="en-GB" dirty="0">
                <a:hlinkClick r:id="rId4"/>
              </a:rPr>
              <a:t>FWO</a:t>
            </a:r>
            <a:r>
              <a:rPr lang="en-GB" dirty="0"/>
              <a:t>, </a:t>
            </a:r>
            <a:r>
              <a:rPr lang="en-GB" dirty="0">
                <a:hlinkClick r:id="rId5"/>
              </a:rPr>
              <a:t>green views</a:t>
            </a:r>
            <a:r>
              <a:rPr lang="en-GB" dirty="0"/>
              <a:t>, </a:t>
            </a:r>
            <a:r>
              <a:rPr lang="en-GB" dirty="0">
                <a:hlinkClick r:id="rId6"/>
              </a:rPr>
              <a:t>Urban Transitions</a:t>
            </a:r>
            <a:endParaRPr lang="en-GB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/>
              <a:t>Slide 2: </a:t>
            </a:r>
            <a:r>
              <a:rPr lang="en-GB" dirty="0">
                <a:hlinkClick r:id="rId7"/>
              </a:rPr>
              <a:t>Forest</a:t>
            </a:r>
            <a:endParaRPr lang="en-GB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/>
              <a:t>Slide 4: </a:t>
            </a:r>
            <a:r>
              <a:rPr lang="en-GB" dirty="0">
                <a:hlinkClick r:id="rId8"/>
              </a:rPr>
              <a:t>Nature area</a:t>
            </a:r>
            <a:r>
              <a:rPr lang="en-GB" dirty="0"/>
              <a:t>, </a:t>
            </a:r>
            <a:r>
              <a:rPr lang="en-GB" dirty="0">
                <a:hlinkClick r:id="rId9"/>
              </a:rPr>
              <a:t>park</a:t>
            </a:r>
            <a:r>
              <a:rPr lang="en-GB" dirty="0"/>
              <a:t>, </a:t>
            </a:r>
            <a:r>
              <a:rPr lang="en-GB" dirty="0">
                <a:hlinkClick r:id="rId10"/>
              </a:rPr>
              <a:t>garden</a:t>
            </a:r>
            <a:r>
              <a:rPr lang="en-GB" dirty="0"/>
              <a:t>, </a:t>
            </a:r>
            <a:r>
              <a:rPr lang="en-GB" dirty="0">
                <a:hlinkClick r:id="rId11"/>
              </a:rPr>
              <a:t>terrace</a:t>
            </a:r>
            <a:r>
              <a:rPr lang="en-GB" dirty="0"/>
              <a:t>, </a:t>
            </a:r>
            <a:r>
              <a:rPr lang="en-GB" dirty="0">
                <a:hlinkClick r:id="rId12"/>
              </a:rPr>
              <a:t>walkway</a:t>
            </a:r>
            <a:endParaRPr lang="en-GB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/>
              <a:t>Slide 5: </a:t>
            </a:r>
            <a:r>
              <a:rPr lang="en-GB" dirty="0">
                <a:hlinkClick r:id="rId13"/>
              </a:rPr>
              <a:t>Central park</a:t>
            </a:r>
            <a:r>
              <a:rPr lang="en-GB" dirty="0"/>
              <a:t>, </a:t>
            </a:r>
            <a:r>
              <a:rPr lang="en-GB" dirty="0" err="1"/>
              <a:t>Musée</a:t>
            </a:r>
            <a:r>
              <a:rPr lang="en-GB" dirty="0"/>
              <a:t> du </a:t>
            </a:r>
            <a:r>
              <a:rPr lang="en-GB" dirty="0" err="1"/>
              <a:t>quai</a:t>
            </a:r>
            <a:r>
              <a:rPr lang="en-GB" dirty="0"/>
              <a:t> </a:t>
            </a:r>
            <a:r>
              <a:rPr lang="en-GB" dirty="0" err="1"/>
              <a:t>Branly</a:t>
            </a:r>
            <a:endParaRPr lang="en-GB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/>
              <a:t>Slide 7: </a:t>
            </a:r>
            <a:r>
              <a:rPr lang="en-GB" dirty="0" err="1">
                <a:hlinkClick r:id="rId14"/>
              </a:rPr>
              <a:t>Stadsmonitor</a:t>
            </a:r>
            <a:r>
              <a:rPr lang="en-GB" dirty="0">
                <a:hlinkClick r:id="rId14"/>
              </a:rPr>
              <a:t> 2017</a:t>
            </a:r>
            <a:endParaRPr lang="en-GB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/>
              <a:t>Slide 9: </a:t>
            </a:r>
            <a:r>
              <a:rPr lang="en-GB" dirty="0">
                <a:hlinkClick r:id="rId15"/>
              </a:rPr>
              <a:t>Neighborhood</a:t>
            </a:r>
            <a:endParaRPr lang="en-GB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A09A3-4CE9-43A0-BA81-A36D1D90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9" y="353134"/>
            <a:ext cx="4960303" cy="655806"/>
          </a:xfrm>
        </p:spPr>
        <p:txBody>
          <a:bodyPr/>
          <a:lstStyle/>
          <a:p>
            <a:r>
              <a:rPr lang="en-GB" b="1" dirty="0">
                <a:solidFill>
                  <a:srgbClr val="283B92"/>
                </a:solidFill>
              </a:rPr>
              <a:t>Photo credits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0C4EE76-1DBA-A439-90E4-72A8A14A2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5275" y="6410325"/>
            <a:ext cx="77724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In plain sight: green views and urbanites’ </a:t>
            </a:r>
            <a:r>
              <a:rPr lang="en-GB" dirty="0" err="1"/>
              <a:t>neighborhood</a:t>
            </a:r>
            <a:r>
              <a:rPr lang="en-GB" dirty="0"/>
              <a:t> satisfaction</a:t>
            </a:r>
          </a:p>
          <a:p>
            <a:pPr>
              <a:defRPr/>
            </a:pPr>
            <a:r>
              <a:rPr lang="en-GB" dirty="0"/>
              <a:t>Pieter Fonteyn (pieter.fonteyn@uhasselt.be), </a:t>
            </a:r>
            <a:r>
              <a:rPr lang="en-GB" dirty="0" err="1"/>
              <a:t>Silvie</a:t>
            </a:r>
            <a:r>
              <a:rPr lang="en-GB" dirty="0"/>
              <a:t> Daniels, Robert Malina, Sebastien </a:t>
            </a:r>
            <a:r>
              <a:rPr lang="en-GB" dirty="0" err="1"/>
              <a:t>Lizin</a:t>
            </a:r>
            <a:r>
              <a:rPr lang="en-GB" dirty="0"/>
              <a:t> – CMK, UHasselt </a:t>
            </a:r>
            <a:endParaRPr lang="pl-PL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FD24B53-33A5-404D-98D4-16ACAE0F4BF0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20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60948E9-9319-4FDF-ABD6-6A662F2FF142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150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BF083-8402-4E81-8E6E-658E5C820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tx1"/>
                </a:solidFill>
                <a:latin typeface="+mn-lt"/>
              </a:rPr>
              <a:t>McFadden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pseudo-R²</a:t>
            </a:r>
          </a:p>
          <a:p>
            <a:pPr marL="1143000" lvl="1" indent="-457200"/>
            <a:r>
              <a:rPr lang="nl-BE" dirty="0">
                <a:latin typeface="+mn-lt"/>
              </a:rPr>
              <a:t>M1: 0.2459</a:t>
            </a:r>
          </a:p>
          <a:p>
            <a:pPr marL="1143000" lvl="1" indent="-457200"/>
            <a:r>
              <a:rPr lang="nl-BE" dirty="0">
                <a:latin typeface="+mn-lt"/>
              </a:rPr>
              <a:t>M2: 0.2336</a:t>
            </a:r>
          </a:p>
          <a:p>
            <a:pPr marL="1143000" lvl="1" indent="-457200"/>
            <a:r>
              <a:rPr lang="nl-BE" dirty="0">
                <a:latin typeface="+mn-lt"/>
              </a:rPr>
              <a:t>M3: 0.2945</a:t>
            </a:r>
          </a:p>
          <a:p>
            <a:pPr marL="1143000" lvl="1" indent="-457200"/>
            <a:r>
              <a:rPr lang="nl-BE" dirty="0">
                <a:latin typeface="+mn-lt"/>
              </a:rPr>
              <a:t>M4: 0.2888</a:t>
            </a:r>
          </a:p>
          <a:p>
            <a:pPr>
              <a:buClr>
                <a:srgbClr val="5CC7CF"/>
              </a:buClr>
            </a:pPr>
            <a:endParaRPr lang="nl-BE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tx1"/>
                </a:solidFill>
                <a:latin typeface="+mn-lt"/>
              </a:rPr>
              <a:t>Hosmer-Lemeshow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GOF test</a:t>
            </a:r>
          </a:p>
          <a:p>
            <a:pPr marL="1143000" lvl="1" indent="-457200"/>
            <a:r>
              <a:rPr lang="nl-BE" dirty="0" err="1">
                <a:latin typeface="+mn-lt"/>
              </a:rPr>
              <a:t>Null</a:t>
            </a:r>
            <a:r>
              <a:rPr lang="nl-BE" dirty="0">
                <a:latin typeface="+mn-lt"/>
              </a:rPr>
              <a:t> hypothesis of </a:t>
            </a:r>
            <a:r>
              <a:rPr lang="nl-BE" dirty="0" err="1">
                <a:latin typeface="+mn-lt"/>
              </a:rPr>
              <a:t>good</a:t>
            </a:r>
            <a:r>
              <a:rPr lang="nl-BE" dirty="0">
                <a:latin typeface="+mn-lt"/>
              </a:rPr>
              <a:t> fit </a:t>
            </a:r>
            <a:r>
              <a:rPr lang="nl-BE" dirty="0" err="1">
                <a:latin typeface="+mn-lt"/>
              </a:rPr>
              <a:t>not</a:t>
            </a:r>
            <a:r>
              <a:rPr lang="nl-BE" dirty="0">
                <a:latin typeface="+mn-lt"/>
              </a:rPr>
              <a:t> </a:t>
            </a:r>
            <a:r>
              <a:rPr lang="nl-BE" dirty="0" err="1">
                <a:latin typeface="+mn-lt"/>
              </a:rPr>
              <a:t>rejected</a:t>
            </a:r>
            <a:r>
              <a:rPr lang="nl-BE" dirty="0">
                <a:latin typeface="+mn-lt"/>
              </a:rPr>
              <a:t> at 5% </a:t>
            </a:r>
            <a:r>
              <a:rPr lang="nl-BE" dirty="0" err="1">
                <a:latin typeface="+mn-lt"/>
              </a:rPr>
              <a:t>significance</a:t>
            </a:r>
            <a:r>
              <a:rPr lang="nl-BE" dirty="0">
                <a:latin typeface="+mn-lt"/>
              </a:rPr>
              <a:t> level in 67.4% (M1), 72.7% (M2), 82.6% (M3), </a:t>
            </a:r>
            <a:r>
              <a:rPr lang="nl-BE" dirty="0" err="1">
                <a:latin typeface="+mn-lt"/>
              </a:rPr>
              <a:t>and</a:t>
            </a:r>
            <a:r>
              <a:rPr lang="nl-BE" dirty="0">
                <a:latin typeface="+mn-lt"/>
              </a:rPr>
              <a:t> 85.2% (M4) of 1000 random draws of sample </a:t>
            </a:r>
            <a:r>
              <a:rPr lang="nl-BE" dirty="0" err="1">
                <a:latin typeface="+mn-lt"/>
              </a:rPr>
              <a:t>size</a:t>
            </a:r>
            <a:r>
              <a:rPr lang="nl-BE" dirty="0">
                <a:latin typeface="+mn-lt"/>
              </a:rPr>
              <a:t> 1000</a:t>
            </a:r>
          </a:p>
          <a:p>
            <a:pPr lvl="1" indent="0">
              <a:buClr>
                <a:srgbClr val="5CC7CF"/>
              </a:buClr>
              <a:buNone/>
            </a:pPr>
            <a:endParaRPr lang="nl-BE" dirty="0">
              <a:latin typeface="+mn-lt"/>
            </a:endParaRPr>
          </a:p>
          <a:p>
            <a:pPr lvl="1" indent="0">
              <a:buClr>
                <a:srgbClr val="5CC7CF"/>
              </a:buClr>
              <a:buNone/>
            </a:pPr>
            <a:endParaRPr lang="nl-BE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6F4A41-D1A5-4153-8919-9458F48A27B3}"/>
              </a:ext>
            </a:extLst>
          </p:cNvPr>
          <p:cNvSpPr txBox="1">
            <a:spLocks/>
          </p:cNvSpPr>
          <p:nvPr/>
        </p:nvSpPr>
        <p:spPr>
          <a:xfrm>
            <a:off x="561609" y="353134"/>
            <a:ext cx="7410539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83B92"/>
                </a:solidFill>
              </a:rPr>
              <a:t>Regression results – model fit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BE37FE8-CDE4-41A6-A053-80F40B38DA89}"/>
              </a:ext>
            </a:extLst>
          </p:cNvPr>
          <p:cNvSpPr txBox="1">
            <a:spLocks/>
          </p:cNvSpPr>
          <p:nvPr/>
        </p:nvSpPr>
        <p:spPr>
          <a:xfrm>
            <a:off x="295275" y="6410325"/>
            <a:ext cx="7772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In plain sight: green views and urbanites’ </a:t>
            </a:r>
            <a:r>
              <a:rPr lang="en-GB" sz="1200" dirty="0" err="1">
                <a:solidFill>
                  <a:srgbClr val="36B24A"/>
                </a:solidFill>
              </a:rPr>
              <a:t>neighborhood</a:t>
            </a:r>
            <a:r>
              <a:rPr lang="en-GB" sz="1200" dirty="0">
                <a:solidFill>
                  <a:srgbClr val="36B24A"/>
                </a:solidFill>
              </a:rPr>
              <a:t> satisfaction</a:t>
            </a:r>
          </a:p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Pieter Fonteyn (pieter.fonteyn@uhasselt.be), </a:t>
            </a:r>
            <a:r>
              <a:rPr lang="en-GB" sz="1200" dirty="0" err="1">
                <a:solidFill>
                  <a:srgbClr val="36B24A"/>
                </a:solidFill>
              </a:rPr>
              <a:t>Silvie</a:t>
            </a:r>
            <a:r>
              <a:rPr lang="en-GB" sz="1200" dirty="0">
                <a:solidFill>
                  <a:srgbClr val="36B24A"/>
                </a:solidFill>
              </a:rPr>
              <a:t> Daniels, Robert Malina, Sebastien </a:t>
            </a:r>
            <a:r>
              <a:rPr lang="en-GB" sz="1200" dirty="0" err="1">
                <a:solidFill>
                  <a:srgbClr val="36B24A"/>
                </a:solidFill>
              </a:rPr>
              <a:t>Lizin</a:t>
            </a:r>
            <a:r>
              <a:rPr lang="en-GB" sz="1200" dirty="0">
                <a:solidFill>
                  <a:srgbClr val="36B24A"/>
                </a:solidFill>
              </a:rPr>
              <a:t> – CMK, UHasselt </a:t>
            </a:r>
            <a:endParaRPr lang="pl-PL" sz="1200" dirty="0">
              <a:solidFill>
                <a:srgbClr val="36B24A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5E14C5E-C513-4A79-8C4D-23133F209D49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21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1C58C3C-2D34-4FCE-97EF-BA1F7A8141DF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428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0941E-E6D6-4CA4-8DA7-B3FB2929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55" y="1242588"/>
            <a:ext cx="5143501" cy="493408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b="1" dirty="0"/>
              <a:t>Theories</a:t>
            </a:r>
          </a:p>
          <a:p>
            <a:pPr>
              <a:defRPr/>
            </a:pPr>
            <a:r>
              <a:rPr lang="en-GB" dirty="0"/>
              <a:t>Biophilia hypothesis [1]</a:t>
            </a:r>
          </a:p>
          <a:p>
            <a:pPr>
              <a:defRPr/>
            </a:pPr>
            <a:r>
              <a:rPr lang="en-GB" dirty="0"/>
              <a:t>Attention restoration theory [2]</a:t>
            </a:r>
          </a:p>
          <a:p>
            <a:pPr>
              <a:defRPr/>
            </a:pPr>
            <a:r>
              <a:rPr lang="en-GB" dirty="0"/>
              <a:t>Stress reduction theory [3]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/>
              <a:t>Empirical evidence</a:t>
            </a:r>
          </a:p>
          <a:p>
            <a:pPr>
              <a:defRPr/>
            </a:pPr>
            <a:r>
              <a:rPr lang="en-GB" dirty="0"/>
              <a:t>E.g. review by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dirty="0"/>
              <a:t>	Bratman et al. (2019) [4]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A09A3-4CE9-43A0-BA81-A36D1D90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9" y="353134"/>
            <a:ext cx="4960303" cy="655806"/>
          </a:xfrm>
        </p:spPr>
        <p:txBody>
          <a:bodyPr/>
          <a:lstStyle/>
          <a:p>
            <a:r>
              <a:rPr lang="en-GB" b="1" dirty="0">
                <a:solidFill>
                  <a:srgbClr val="283B92"/>
                </a:solidFill>
              </a:rPr>
              <a:t>Nature &amp; well-being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0C4EE76-1DBA-A439-90E4-72A8A14A2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5275" y="6410325"/>
            <a:ext cx="77724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In plain sight: green views and urbanites’ </a:t>
            </a:r>
            <a:r>
              <a:rPr lang="en-GB" dirty="0" err="1"/>
              <a:t>neighborhood</a:t>
            </a:r>
            <a:r>
              <a:rPr lang="en-GB" dirty="0"/>
              <a:t> satisfaction</a:t>
            </a:r>
          </a:p>
          <a:p>
            <a:pPr>
              <a:defRPr/>
            </a:pPr>
            <a:r>
              <a:rPr lang="en-GB" dirty="0"/>
              <a:t>Pieter Fonteyn (pieter.fonteyn@uhasselt.be), </a:t>
            </a:r>
            <a:r>
              <a:rPr lang="en-GB" dirty="0" err="1"/>
              <a:t>Silvie</a:t>
            </a:r>
            <a:r>
              <a:rPr lang="en-GB" dirty="0"/>
              <a:t> Daniels, Robert Malina, Sebastien </a:t>
            </a:r>
            <a:r>
              <a:rPr lang="en-GB" dirty="0" err="1"/>
              <a:t>Lizin</a:t>
            </a:r>
            <a:r>
              <a:rPr lang="en-GB" dirty="0"/>
              <a:t> – CMK, UHasselt </a:t>
            </a:r>
            <a:endParaRPr lang="pl-P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C08FC-4BDD-4387-AAC9-1480BCE3F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8" t="14996" r="25069" b="6961"/>
          <a:stretch/>
        </p:blipFill>
        <p:spPr>
          <a:xfrm>
            <a:off x="6096001" y="0"/>
            <a:ext cx="6096000" cy="6320901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4ED112E-24EE-406C-94A8-4373868E79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95166" y="6410324"/>
            <a:ext cx="501559" cy="365125"/>
          </a:xfrm>
        </p:spPr>
        <p:txBody>
          <a:bodyPr/>
          <a:lstStyle/>
          <a:p>
            <a:pPr>
              <a:defRPr/>
            </a:pPr>
            <a:endParaRPr lang="nl-BE" altLang="pl-PL" dirty="0"/>
          </a:p>
          <a:p>
            <a:pPr>
              <a:defRPr/>
            </a:pPr>
            <a:fld id="{D07DF898-8818-4F10-8072-61070E0671C7}" type="slidenum">
              <a:rPr lang="pl-PL" altLang="pl-PL" smtClean="0"/>
              <a:pPr>
                <a:defRPr/>
              </a:pPr>
              <a:t>3</a:t>
            </a:fld>
            <a:endParaRPr lang="pl-PL" altLang="pl-PL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3ACD41E-70C5-4620-B8A2-E406CD72547B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011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FB9DC2C-8225-4484-8809-B42D8F5B791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r="18478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A76AC-0F53-4776-85AE-644E07911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BE" dirty="0">
                <a:solidFill>
                  <a:schemeClr val="tx1"/>
                </a:solidFill>
                <a:latin typeface="+mn-lt"/>
              </a:rPr>
              <a:t>Active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use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(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visit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algn="ctr"/>
            <a:r>
              <a:rPr lang="nl-BE" dirty="0">
                <a:solidFill>
                  <a:schemeClr val="tx1"/>
                </a:solidFill>
                <a:latin typeface="+mn-lt"/>
              </a:rPr>
              <a:t>vs.</a:t>
            </a:r>
          </a:p>
          <a:p>
            <a:pPr algn="ctr"/>
            <a:r>
              <a:rPr lang="nl-BE" dirty="0" err="1">
                <a:solidFill>
                  <a:schemeClr val="tx1"/>
                </a:solidFill>
                <a:latin typeface="+mn-lt"/>
              </a:rPr>
              <a:t>Passive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use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(view)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E8B99-F40A-44CB-8F2B-EBE4FA50FA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nl-BE" dirty="0">
                <a:solidFill>
                  <a:schemeClr val="tx1"/>
                </a:solidFill>
                <a:latin typeface="+mn-lt"/>
              </a:rPr>
              <a:t>Green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spaces</a:t>
            </a:r>
            <a:endParaRPr lang="nl-BE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nl-BE" dirty="0">
                <a:solidFill>
                  <a:schemeClr val="tx1"/>
                </a:solidFill>
                <a:latin typeface="+mn-lt"/>
              </a:rPr>
              <a:t>vs.</a:t>
            </a:r>
          </a:p>
          <a:p>
            <a:pPr algn="ctr"/>
            <a:r>
              <a:rPr lang="nl-BE" dirty="0">
                <a:solidFill>
                  <a:schemeClr val="tx1"/>
                </a:solidFill>
                <a:latin typeface="+mn-lt"/>
              </a:rPr>
              <a:t>Green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elements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703E4D54-6C31-4268-9013-B132D549F15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2" b="14752"/>
          <a:stretch>
            <a:fillRect/>
          </a:stretch>
        </p:blipFill>
        <p:spPr>
          <a:xfrm>
            <a:off x="9816099" y="1578843"/>
            <a:ext cx="2375901" cy="2513013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F200DC6-430F-409C-BFCD-90C843F9EF9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r="14561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445DF60-9A56-4C6D-B279-51E69E841E5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r="18105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8B0A93E-5B6C-4275-B290-D01EF26CB47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r="2945"/>
          <a:stretch>
            <a:fillRect/>
          </a:stretch>
        </p:blipFill>
        <p:spPr/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5527801-FD9D-4482-B0B8-A20A7B83ABDB}"/>
              </a:ext>
            </a:extLst>
          </p:cNvPr>
          <p:cNvSpPr txBox="1">
            <a:spLocks/>
          </p:cNvSpPr>
          <p:nvPr/>
        </p:nvSpPr>
        <p:spPr>
          <a:xfrm>
            <a:off x="561609" y="353134"/>
            <a:ext cx="4960303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83B92"/>
                </a:solidFill>
              </a:rPr>
              <a:t>Nature is diverse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63842F2-A6E1-42C8-B3F7-571B38AAEB46}"/>
              </a:ext>
            </a:extLst>
          </p:cNvPr>
          <p:cNvSpPr txBox="1">
            <a:spLocks/>
          </p:cNvSpPr>
          <p:nvPr/>
        </p:nvSpPr>
        <p:spPr>
          <a:xfrm>
            <a:off x="295275" y="6410325"/>
            <a:ext cx="7772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In plain sight: green views and urbanites’ </a:t>
            </a:r>
            <a:r>
              <a:rPr lang="en-GB" sz="1200" dirty="0" err="1">
                <a:solidFill>
                  <a:srgbClr val="36B24A"/>
                </a:solidFill>
              </a:rPr>
              <a:t>neighborhood</a:t>
            </a:r>
            <a:r>
              <a:rPr lang="en-GB" sz="1200" dirty="0">
                <a:solidFill>
                  <a:srgbClr val="36B24A"/>
                </a:solidFill>
              </a:rPr>
              <a:t> satisfaction</a:t>
            </a:r>
          </a:p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Pieter Fonteyn (pieter.fonteyn@uhasselt.be), </a:t>
            </a:r>
            <a:r>
              <a:rPr lang="en-GB" sz="1200" dirty="0" err="1">
                <a:solidFill>
                  <a:srgbClr val="36B24A"/>
                </a:solidFill>
              </a:rPr>
              <a:t>Silvie</a:t>
            </a:r>
            <a:r>
              <a:rPr lang="en-GB" sz="1200" dirty="0">
                <a:solidFill>
                  <a:srgbClr val="36B24A"/>
                </a:solidFill>
              </a:rPr>
              <a:t> Daniels, Robert Malina, Sebastien </a:t>
            </a:r>
            <a:r>
              <a:rPr lang="en-GB" sz="1200" dirty="0" err="1">
                <a:solidFill>
                  <a:srgbClr val="36B24A"/>
                </a:solidFill>
              </a:rPr>
              <a:t>Lizin</a:t>
            </a:r>
            <a:r>
              <a:rPr lang="en-GB" sz="1200" dirty="0">
                <a:solidFill>
                  <a:srgbClr val="36B24A"/>
                </a:solidFill>
              </a:rPr>
              <a:t> – CMK, UHasselt </a:t>
            </a:r>
            <a:endParaRPr lang="pl-PL" sz="1200" dirty="0">
              <a:solidFill>
                <a:srgbClr val="36B24A"/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B022B48-3D84-4479-98BF-8C060CD14DCC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4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63F351B-EE56-43BC-ABD3-8D1265CDB038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51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6A23A35-FAE2-434F-AF79-B938AD4976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8" b="11198"/>
          <a:stretch>
            <a:fillRect/>
          </a:stretch>
        </p:blipFill>
        <p:spPr>
          <a:xfrm>
            <a:off x="1076981" y="1792992"/>
            <a:ext cx="4887913" cy="2513013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BA25E78-4FBA-44F6-8E23-65BE756896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5" b="15725"/>
          <a:stretch>
            <a:fillRect/>
          </a:stretch>
        </p:blipFill>
        <p:spPr>
          <a:xfrm>
            <a:off x="6227108" y="1792992"/>
            <a:ext cx="4887913" cy="25130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E7EAC-18C3-4733-B47E-246F8FB7AB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2628" y="4512839"/>
            <a:ext cx="5012394" cy="2061828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nl-BE" dirty="0">
                <a:solidFill>
                  <a:schemeClr val="tx1"/>
                </a:solidFill>
                <a:latin typeface="+mn-lt"/>
              </a:rPr>
              <a:t>Limited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use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potential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(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viewing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),</a:t>
            </a:r>
          </a:p>
          <a:p>
            <a:pPr algn="ctr">
              <a:spcAft>
                <a:spcPts val="800"/>
              </a:spcAft>
            </a:pPr>
            <a:r>
              <a:rPr lang="nl-BE" dirty="0" err="1">
                <a:solidFill>
                  <a:schemeClr val="tx1"/>
                </a:solidFill>
                <a:latin typeface="+mn-lt"/>
              </a:rPr>
              <a:t>can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introduced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flexibly</a:t>
            </a:r>
            <a:endParaRPr lang="nl-B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37920-5CFB-4CBE-A5DF-37504C1FD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4512839"/>
            <a:ext cx="5012394" cy="2061828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nl-BE" dirty="0" err="1">
                <a:solidFill>
                  <a:schemeClr val="tx1"/>
                </a:solidFill>
                <a:latin typeface="+mn-lt"/>
              </a:rPr>
              <a:t>Much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use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potential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,</a:t>
            </a:r>
          </a:p>
          <a:p>
            <a:pPr algn="ctr">
              <a:spcAft>
                <a:spcPts val="800"/>
              </a:spcAft>
            </a:pPr>
            <a:r>
              <a:rPr lang="nl-BE" dirty="0" err="1">
                <a:solidFill>
                  <a:schemeClr val="tx1"/>
                </a:solidFill>
                <a:latin typeface="+mn-lt"/>
              </a:rPr>
              <a:t>requires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open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space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BC9FE7-F747-44C8-B337-A668ED0FB555}"/>
              </a:ext>
            </a:extLst>
          </p:cNvPr>
          <p:cNvSpPr txBox="1">
            <a:spLocks/>
          </p:cNvSpPr>
          <p:nvPr/>
        </p:nvSpPr>
        <p:spPr>
          <a:xfrm>
            <a:off x="561609" y="353134"/>
            <a:ext cx="8431471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83B92"/>
                </a:solidFill>
              </a:rPr>
              <a:t>Utility vs. practicality trade-off 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F410611-180A-4AAD-9976-2E57C07BDEA4}"/>
              </a:ext>
            </a:extLst>
          </p:cNvPr>
          <p:cNvSpPr txBox="1">
            <a:spLocks/>
          </p:cNvSpPr>
          <p:nvPr/>
        </p:nvSpPr>
        <p:spPr>
          <a:xfrm>
            <a:off x="295275" y="6410325"/>
            <a:ext cx="7772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In plain sight: green views and urbanites’ </a:t>
            </a:r>
            <a:r>
              <a:rPr lang="en-GB" sz="1200" dirty="0" err="1">
                <a:solidFill>
                  <a:srgbClr val="36B24A"/>
                </a:solidFill>
              </a:rPr>
              <a:t>neighborhood</a:t>
            </a:r>
            <a:r>
              <a:rPr lang="en-GB" sz="1200" dirty="0">
                <a:solidFill>
                  <a:srgbClr val="36B24A"/>
                </a:solidFill>
              </a:rPr>
              <a:t> satisfaction</a:t>
            </a:r>
          </a:p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Pieter Fonteyn (pieter.fonteyn@uhasselt.be), </a:t>
            </a:r>
            <a:r>
              <a:rPr lang="en-GB" sz="1200" dirty="0" err="1">
                <a:solidFill>
                  <a:srgbClr val="36B24A"/>
                </a:solidFill>
              </a:rPr>
              <a:t>Silvie</a:t>
            </a:r>
            <a:r>
              <a:rPr lang="en-GB" sz="1200" dirty="0">
                <a:solidFill>
                  <a:srgbClr val="36B24A"/>
                </a:solidFill>
              </a:rPr>
              <a:t> Daniels, Robert Malina, Sebastien </a:t>
            </a:r>
            <a:r>
              <a:rPr lang="en-GB" sz="1200" dirty="0" err="1">
                <a:solidFill>
                  <a:srgbClr val="36B24A"/>
                </a:solidFill>
              </a:rPr>
              <a:t>Lizin</a:t>
            </a:r>
            <a:r>
              <a:rPr lang="en-GB" sz="1200" dirty="0">
                <a:solidFill>
                  <a:srgbClr val="36B24A"/>
                </a:solidFill>
              </a:rPr>
              <a:t> – CMK, UHasselt </a:t>
            </a:r>
            <a:endParaRPr lang="pl-PL" sz="1200" dirty="0">
              <a:solidFill>
                <a:srgbClr val="36B24A"/>
              </a:solidFill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D488834-6F64-4237-85E5-EF59A830AAEE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5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86ECFE6-7299-4028-BF98-2816C570EF87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066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4C147-9A62-463B-8E7A-5F7A9552B7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In plain sight: green views and urbanites’ </a:t>
            </a:r>
            <a:r>
              <a:rPr lang="en-GB" dirty="0" err="1"/>
              <a:t>neighborhood</a:t>
            </a:r>
            <a:r>
              <a:rPr lang="en-GB" dirty="0"/>
              <a:t> satisfaction</a:t>
            </a:r>
          </a:p>
          <a:p>
            <a:pPr>
              <a:defRPr/>
            </a:pPr>
            <a:r>
              <a:rPr lang="en-GB" dirty="0"/>
              <a:t>Pieter Fonteyn (pieter.fonteyn@uhasselt.be), </a:t>
            </a:r>
            <a:r>
              <a:rPr lang="en-GB" dirty="0" err="1"/>
              <a:t>Silvie</a:t>
            </a:r>
            <a:r>
              <a:rPr lang="en-GB" dirty="0"/>
              <a:t> Daniels, Robert Malina, Sebastien </a:t>
            </a:r>
            <a:r>
              <a:rPr lang="en-GB" dirty="0" err="1"/>
              <a:t>Lizin</a:t>
            </a:r>
            <a:r>
              <a:rPr lang="en-GB" dirty="0"/>
              <a:t> – CMK, UHasselt </a:t>
            </a:r>
            <a:endParaRPr lang="pl-P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3EC320-26FB-4F2E-9FAB-E7DEC65B5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3678" r="10" b="8455"/>
          <a:stretch/>
        </p:blipFill>
        <p:spPr>
          <a:xfrm>
            <a:off x="0" y="0"/>
            <a:ext cx="12193200" cy="632978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1ED635C-9498-4B53-80F6-3A774BC6CC41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6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EDF5245-70EC-461B-AB1F-FEB45DF571EC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928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252D8CD-79F3-49B3-B330-248E50D9B3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2" b="11619"/>
          <a:stretch/>
        </p:blipFill>
        <p:spPr>
          <a:xfrm>
            <a:off x="6087978" y="0"/>
            <a:ext cx="6104022" cy="632978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C4589-8CB3-4742-8765-425056B39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Tx/>
            </a:pPr>
            <a:r>
              <a:rPr lang="nl-BE" dirty="0" err="1">
                <a:solidFill>
                  <a:schemeClr val="tx1"/>
                </a:solidFill>
                <a:latin typeface="+mn-lt"/>
              </a:rPr>
              <a:t>Respondents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from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13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Flemish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cities</a:t>
            </a:r>
            <a:endParaRPr lang="nl-BE" dirty="0">
              <a:solidFill>
                <a:schemeClr val="tx1"/>
              </a:solidFill>
              <a:latin typeface="+mn-lt"/>
            </a:endParaRPr>
          </a:p>
          <a:p>
            <a:pPr>
              <a:buClrTx/>
            </a:pPr>
            <a:r>
              <a:rPr lang="nl-BE" dirty="0" err="1">
                <a:solidFill>
                  <a:schemeClr val="tx1"/>
                </a:solidFill>
                <a:latin typeface="+mn-lt"/>
              </a:rPr>
              <a:t>Stratified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sample design</a:t>
            </a:r>
          </a:p>
          <a:p>
            <a:pPr>
              <a:spcAft>
                <a:spcPts val="600"/>
              </a:spcAft>
              <a:buClrTx/>
            </a:pPr>
            <a:r>
              <a:rPr lang="nl-BE" dirty="0">
                <a:solidFill>
                  <a:schemeClr val="tx1"/>
                </a:solidFill>
                <a:latin typeface="+mn-lt"/>
              </a:rPr>
              <a:t>n = 32,585</a:t>
            </a:r>
          </a:p>
          <a:p>
            <a:pPr>
              <a:spcAft>
                <a:spcPts val="200"/>
              </a:spcAft>
              <a:buClrTx/>
            </a:pPr>
            <a:r>
              <a:rPr lang="nl-BE" dirty="0">
                <a:solidFill>
                  <a:schemeClr val="tx1"/>
                </a:solidFill>
                <a:latin typeface="+mn-lt"/>
              </a:rPr>
              <a:t>Core variables:</a:t>
            </a:r>
          </a:p>
          <a:p>
            <a:pPr lvl="1">
              <a:spcAft>
                <a:spcPts val="200"/>
              </a:spcAft>
            </a:pPr>
            <a:r>
              <a:rPr lang="nl-BE" dirty="0" err="1">
                <a:latin typeface="+mn-lt"/>
              </a:rPr>
              <a:t>Neighborhood</a:t>
            </a:r>
            <a:r>
              <a:rPr lang="nl-BE" dirty="0">
                <a:latin typeface="+mn-lt"/>
              </a:rPr>
              <a:t> </a:t>
            </a:r>
            <a:r>
              <a:rPr lang="nl-BE" dirty="0" err="1">
                <a:latin typeface="+mn-lt"/>
              </a:rPr>
              <a:t>satisfaction</a:t>
            </a:r>
            <a:endParaRPr lang="nl-BE" dirty="0">
              <a:latin typeface="+mn-lt"/>
            </a:endParaRPr>
          </a:p>
          <a:p>
            <a:pPr lvl="1">
              <a:spcAft>
                <a:spcPts val="200"/>
              </a:spcAft>
            </a:pPr>
            <a:r>
              <a:rPr lang="nl-BE" dirty="0" err="1">
                <a:latin typeface="+mn-lt"/>
              </a:rPr>
              <a:t>Satisfaction</a:t>
            </a:r>
            <a:r>
              <a:rPr lang="nl-BE" dirty="0">
                <a:latin typeface="+mn-lt"/>
              </a:rPr>
              <a:t> </a:t>
            </a:r>
            <a:r>
              <a:rPr lang="nl-BE" dirty="0" err="1">
                <a:latin typeface="+mn-lt"/>
              </a:rPr>
              <a:t>with</a:t>
            </a:r>
            <a:r>
              <a:rPr lang="nl-BE" dirty="0">
                <a:latin typeface="+mn-lt"/>
              </a:rPr>
              <a:t> green views </a:t>
            </a:r>
            <a:r>
              <a:rPr lang="nl-BE" dirty="0" err="1">
                <a:latin typeface="+mn-lt"/>
              </a:rPr>
              <a:t>from</a:t>
            </a:r>
            <a:r>
              <a:rPr lang="nl-BE" dirty="0">
                <a:latin typeface="+mn-lt"/>
              </a:rPr>
              <a:t> </a:t>
            </a:r>
            <a:r>
              <a:rPr lang="nl-BE" dirty="0" err="1">
                <a:latin typeface="+mn-lt"/>
              </a:rPr>
              <a:t>residence</a:t>
            </a:r>
            <a:endParaRPr lang="nl-BE" dirty="0">
              <a:latin typeface="+mn-lt"/>
            </a:endParaRPr>
          </a:p>
          <a:p>
            <a:pPr lvl="1"/>
            <a:r>
              <a:rPr lang="nl-BE" dirty="0" err="1">
                <a:latin typeface="+mn-lt"/>
              </a:rPr>
              <a:t>Perceived</a:t>
            </a:r>
            <a:r>
              <a:rPr lang="nl-BE" dirty="0">
                <a:latin typeface="+mn-lt"/>
              </a:rPr>
              <a:t> </a:t>
            </a:r>
            <a:r>
              <a:rPr lang="nl-BE" dirty="0" err="1">
                <a:latin typeface="+mn-lt"/>
              </a:rPr>
              <a:t>presence</a:t>
            </a:r>
            <a:r>
              <a:rPr lang="nl-BE" dirty="0">
                <a:latin typeface="+mn-lt"/>
              </a:rPr>
              <a:t> of </a:t>
            </a:r>
            <a:r>
              <a:rPr lang="nl-BE" dirty="0" err="1">
                <a:latin typeface="+mn-lt"/>
              </a:rPr>
              <a:t>greenery</a:t>
            </a:r>
            <a:r>
              <a:rPr lang="nl-BE" dirty="0">
                <a:latin typeface="+mn-lt"/>
              </a:rPr>
              <a:t> in </a:t>
            </a:r>
            <a:r>
              <a:rPr lang="nl-BE" dirty="0" err="1">
                <a:latin typeface="+mn-lt"/>
              </a:rPr>
              <a:t>the</a:t>
            </a:r>
            <a:r>
              <a:rPr lang="nl-BE" dirty="0">
                <a:latin typeface="+mn-lt"/>
              </a:rPr>
              <a:t> </a:t>
            </a:r>
            <a:r>
              <a:rPr lang="nl-BE" dirty="0" err="1">
                <a:latin typeface="+mn-lt"/>
              </a:rPr>
              <a:t>neighborhood</a:t>
            </a:r>
            <a:endParaRPr lang="nl-BE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FE88E3-47FB-4844-8231-B3DAAF3F2F5C}"/>
              </a:ext>
            </a:extLst>
          </p:cNvPr>
          <p:cNvSpPr txBox="1">
            <a:spLocks/>
          </p:cNvSpPr>
          <p:nvPr/>
        </p:nvSpPr>
        <p:spPr>
          <a:xfrm>
            <a:off x="561609" y="353134"/>
            <a:ext cx="4960303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83B92"/>
                </a:solidFill>
              </a:rPr>
              <a:t>Data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DA9216A-4877-497E-88A0-5C2ADE6027D0}"/>
              </a:ext>
            </a:extLst>
          </p:cNvPr>
          <p:cNvSpPr txBox="1">
            <a:spLocks/>
          </p:cNvSpPr>
          <p:nvPr/>
        </p:nvSpPr>
        <p:spPr>
          <a:xfrm>
            <a:off x="295275" y="6410325"/>
            <a:ext cx="7772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In plain sight: green views and urbanites’ </a:t>
            </a:r>
            <a:r>
              <a:rPr lang="en-GB" sz="1200" dirty="0" err="1">
                <a:solidFill>
                  <a:srgbClr val="36B24A"/>
                </a:solidFill>
              </a:rPr>
              <a:t>neighborhood</a:t>
            </a:r>
            <a:r>
              <a:rPr lang="en-GB" sz="1200" dirty="0">
                <a:solidFill>
                  <a:srgbClr val="36B24A"/>
                </a:solidFill>
              </a:rPr>
              <a:t> satisfaction</a:t>
            </a:r>
          </a:p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Pieter Fonteyn (pieter.fonteyn@uhasselt.be), </a:t>
            </a:r>
            <a:r>
              <a:rPr lang="en-GB" sz="1200" dirty="0" err="1">
                <a:solidFill>
                  <a:srgbClr val="36B24A"/>
                </a:solidFill>
              </a:rPr>
              <a:t>Silvie</a:t>
            </a:r>
            <a:r>
              <a:rPr lang="en-GB" sz="1200" dirty="0">
                <a:solidFill>
                  <a:srgbClr val="36B24A"/>
                </a:solidFill>
              </a:rPr>
              <a:t> Daniels, Robert Malina, Sebastien </a:t>
            </a:r>
            <a:r>
              <a:rPr lang="en-GB" sz="1200" dirty="0" err="1">
                <a:solidFill>
                  <a:srgbClr val="36B24A"/>
                </a:solidFill>
              </a:rPr>
              <a:t>Lizin</a:t>
            </a:r>
            <a:r>
              <a:rPr lang="en-GB" sz="1200" dirty="0">
                <a:solidFill>
                  <a:srgbClr val="36B24A"/>
                </a:solidFill>
              </a:rPr>
              <a:t> – CMK, UHasselt </a:t>
            </a:r>
            <a:endParaRPr lang="pl-PL" sz="1200" dirty="0">
              <a:solidFill>
                <a:srgbClr val="36B24A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23510B3-3F99-4C23-AD26-1E7BBF815A7A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7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65DF740-1962-4C28-939E-776C4160FEA2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11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E4A76C-4A12-4CC9-92C3-1A2E2809E5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-132" r="26356" b="3206"/>
          <a:stretch/>
        </p:blipFill>
        <p:spPr>
          <a:xfrm>
            <a:off x="6087978" y="-8546"/>
            <a:ext cx="6104022" cy="6327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BE62E-626D-4587-830D-F5462D812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nl-BE" dirty="0" err="1">
                <a:solidFill>
                  <a:schemeClr val="tx1"/>
                </a:solidFill>
                <a:latin typeface="+mn-lt"/>
              </a:rPr>
              <a:t>Satisfaction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green views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from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residence</a:t>
            </a:r>
            <a:endParaRPr lang="nl-BE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800"/>
              </a:spcAft>
              <a:buClrTx/>
            </a:pPr>
            <a:r>
              <a:rPr lang="nl-BE" dirty="0" err="1">
                <a:solidFill>
                  <a:schemeClr val="tx1"/>
                </a:solidFill>
                <a:latin typeface="+mn-lt"/>
              </a:rPr>
              <a:t>Positively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associated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neighborhood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satisfaction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?</a:t>
            </a:r>
          </a:p>
          <a:p>
            <a:pPr>
              <a:buClrTx/>
            </a:pPr>
            <a:r>
              <a:rPr lang="nl-BE" dirty="0" err="1">
                <a:solidFill>
                  <a:schemeClr val="tx1"/>
                </a:solidFill>
                <a:latin typeface="+mn-lt"/>
              </a:rPr>
              <a:t>While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controlling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general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perceived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presence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of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greenery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in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nl-BE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+mn-lt"/>
              </a:rPr>
              <a:t>neighborhood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706FD0-1F03-439F-B729-A7729B16FD91}"/>
              </a:ext>
            </a:extLst>
          </p:cNvPr>
          <p:cNvSpPr txBox="1">
            <a:spLocks/>
          </p:cNvSpPr>
          <p:nvPr/>
        </p:nvSpPr>
        <p:spPr>
          <a:xfrm>
            <a:off x="561609" y="353134"/>
            <a:ext cx="4960303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83B92"/>
                </a:solidFill>
              </a:rPr>
              <a:t>Research question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4B9197D-CE05-4313-893B-734E7AF5AA38}"/>
              </a:ext>
            </a:extLst>
          </p:cNvPr>
          <p:cNvSpPr txBox="1">
            <a:spLocks/>
          </p:cNvSpPr>
          <p:nvPr/>
        </p:nvSpPr>
        <p:spPr>
          <a:xfrm>
            <a:off x="295275" y="6410325"/>
            <a:ext cx="7772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In plain sight: green views and urbanites’ </a:t>
            </a:r>
            <a:r>
              <a:rPr lang="en-GB" sz="1200" dirty="0" err="1">
                <a:solidFill>
                  <a:srgbClr val="36B24A"/>
                </a:solidFill>
              </a:rPr>
              <a:t>neighborhood</a:t>
            </a:r>
            <a:r>
              <a:rPr lang="en-GB" sz="1200" dirty="0">
                <a:solidFill>
                  <a:srgbClr val="36B24A"/>
                </a:solidFill>
              </a:rPr>
              <a:t> satisfaction</a:t>
            </a:r>
          </a:p>
          <a:p>
            <a:pPr>
              <a:defRPr/>
            </a:pPr>
            <a:r>
              <a:rPr lang="en-GB" sz="1200" dirty="0">
                <a:solidFill>
                  <a:srgbClr val="36B24A"/>
                </a:solidFill>
              </a:rPr>
              <a:t>Pieter Fonteyn (pieter.fonteyn@uhasselt.be), </a:t>
            </a:r>
            <a:r>
              <a:rPr lang="en-GB" sz="1200" dirty="0" err="1">
                <a:solidFill>
                  <a:srgbClr val="36B24A"/>
                </a:solidFill>
              </a:rPr>
              <a:t>Silvie</a:t>
            </a:r>
            <a:r>
              <a:rPr lang="en-GB" sz="1200" dirty="0">
                <a:solidFill>
                  <a:srgbClr val="36B24A"/>
                </a:solidFill>
              </a:rPr>
              <a:t> Daniels, Robert Malina, Sebastien </a:t>
            </a:r>
            <a:r>
              <a:rPr lang="en-GB" sz="1200" dirty="0" err="1">
                <a:solidFill>
                  <a:srgbClr val="36B24A"/>
                </a:solidFill>
              </a:rPr>
              <a:t>Lizin</a:t>
            </a:r>
            <a:r>
              <a:rPr lang="en-GB" sz="1200" dirty="0">
                <a:solidFill>
                  <a:srgbClr val="36B24A"/>
                </a:solidFill>
              </a:rPr>
              <a:t> – CMK, UHasselt </a:t>
            </a:r>
            <a:endParaRPr lang="pl-PL" sz="1200" dirty="0">
              <a:solidFill>
                <a:srgbClr val="36B24A"/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FAC3693-9208-4FF9-A6FC-D3A827263F49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8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325D2F1-937F-40CF-BA5B-F7A9AAD2E69F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34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4C147-9A62-463B-8E7A-5F7A9552B7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In plain sight: green views and urbanites’ </a:t>
            </a:r>
            <a:r>
              <a:rPr lang="en-GB" dirty="0" err="1"/>
              <a:t>neighborhood</a:t>
            </a:r>
            <a:r>
              <a:rPr lang="en-GB" dirty="0"/>
              <a:t> satisfaction</a:t>
            </a:r>
          </a:p>
          <a:p>
            <a:pPr>
              <a:defRPr/>
            </a:pPr>
            <a:r>
              <a:rPr lang="en-GB" dirty="0"/>
              <a:t>Pieter Fonteyn (pieter.fonteyn@uhasselt.be), </a:t>
            </a:r>
            <a:r>
              <a:rPr lang="en-GB" dirty="0" err="1"/>
              <a:t>Silvie</a:t>
            </a:r>
            <a:r>
              <a:rPr lang="en-GB" dirty="0"/>
              <a:t> Daniels, Robert Malina, Sebastien </a:t>
            </a:r>
            <a:r>
              <a:rPr lang="en-GB" dirty="0" err="1"/>
              <a:t>Lizin</a:t>
            </a:r>
            <a:r>
              <a:rPr lang="en-GB" dirty="0"/>
              <a:t> – CMK, UHasselt </a:t>
            </a:r>
            <a:endParaRPr lang="pl-P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ADCD97-4F0F-4F32-9242-90FFF907DAA9}"/>
              </a:ext>
            </a:extLst>
          </p:cNvPr>
          <p:cNvSpPr txBox="1">
            <a:spLocks/>
          </p:cNvSpPr>
          <p:nvPr/>
        </p:nvSpPr>
        <p:spPr>
          <a:xfrm>
            <a:off x="561609" y="353134"/>
            <a:ext cx="4960303" cy="65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83B92"/>
                </a:solidFill>
              </a:rPr>
              <a:t>Method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321FBC-4AA4-4E1E-A1F8-BD4E3784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180728"/>
            <a:ext cx="4045629" cy="493408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/>
              <a:t>Neighborhood satisfaction</a:t>
            </a:r>
          </a:p>
          <a:p>
            <a:pPr>
              <a:spcAft>
                <a:spcPts val="1200"/>
              </a:spcAft>
              <a:defRPr/>
            </a:pPr>
            <a:r>
              <a:rPr lang="en-GB" dirty="0"/>
              <a:t>5-point Likert scale: </a:t>
            </a:r>
            <a:r>
              <a:rPr lang="en-GB" sz="2800" dirty="0"/>
              <a:t>“very dissatisfied” – “very satisfied”</a:t>
            </a: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4 binary logistic regression models: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8FF0E7-A23D-47D7-B5E9-3E65CA85C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t="1" r="19906" b="300"/>
          <a:stretch/>
        </p:blipFill>
        <p:spPr>
          <a:xfrm>
            <a:off x="6101919" y="1"/>
            <a:ext cx="6090081" cy="6327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F49E12-9A43-40B5-B1DD-F2662B7BF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12707"/>
            <a:ext cx="5050102" cy="2145230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A890A73-AC72-4AF7-A8D9-F8A6C74DCDB1}"/>
              </a:ext>
            </a:extLst>
          </p:cNvPr>
          <p:cNvSpPr txBox="1">
            <a:spLocks/>
          </p:cNvSpPr>
          <p:nvPr/>
        </p:nvSpPr>
        <p:spPr>
          <a:xfrm>
            <a:off x="11395166" y="6410324"/>
            <a:ext cx="501559" cy="3651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nl-BE" altLang="pl-PL" dirty="0">
              <a:solidFill>
                <a:srgbClr val="36B24A"/>
              </a:solidFill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fld id="{D07DF898-8818-4F10-8072-61070E0671C7}" type="slidenum">
              <a:rPr lang="pl-PL" altLang="pl-PL" smtClean="0">
                <a:solidFill>
                  <a:srgbClr val="36B24A"/>
                </a:solidFill>
              </a:rPr>
              <a:pPr marL="0" indent="0" algn="r">
                <a:spcBef>
                  <a:spcPts val="0"/>
                </a:spcBef>
                <a:buNone/>
                <a:defRPr/>
              </a:pPr>
              <a:t>9</a:t>
            </a:fld>
            <a:endParaRPr lang="pl-PL" altLang="pl-PL" dirty="0">
              <a:solidFill>
                <a:srgbClr val="36B24A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265EDE1-0782-4B0C-8A19-3AB41D938CDC}"/>
              </a:ext>
            </a:extLst>
          </p:cNvPr>
          <p:cNvSpPr txBox="1">
            <a:spLocks/>
          </p:cNvSpPr>
          <p:nvPr/>
        </p:nvSpPr>
        <p:spPr>
          <a:xfrm>
            <a:off x="8067675" y="6410323"/>
            <a:ext cx="283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36B2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Urban Transitions, 10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710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624005CC2E443BC35AB82A7A5568A" ma:contentTypeVersion="11" ma:contentTypeDescription="Create a new document." ma:contentTypeScope="" ma:versionID="1c1ce134e4ca8b0cdebf9339e842c19e">
  <xsd:schema xmlns:xsd="http://www.w3.org/2001/XMLSchema" xmlns:xs="http://www.w3.org/2001/XMLSchema" xmlns:p="http://schemas.microsoft.com/office/2006/metadata/properties" xmlns:ns2="63c0d826-1e50-4483-8e4d-970d5ecce1b0" xmlns:ns3="81ffd99f-8bc4-4c7e-9f27-32c5beaee71f" targetNamespace="http://schemas.microsoft.com/office/2006/metadata/properties" ma:root="true" ma:fieldsID="4c829cc9f7efab271975eff31c8af64c" ns2:_="" ns3:_="">
    <xsd:import namespace="63c0d826-1e50-4483-8e4d-970d5ecce1b0"/>
    <xsd:import namespace="81ffd99f-8bc4-4c7e-9f27-32c5beaee7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0d826-1e50-4483-8e4d-970d5ecce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fd99f-8bc4-4c7e-9f27-32c5beaee71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436258-1E10-40B4-964F-2AAC516A5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0d826-1e50-4483-8e4d-970d5ecce1b0"/>
    <ds:schemaRef ds:uri="81ffd99f-8bc4-4c7e-9f27-32c5beaee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F6E91A-F682-4CE2-8F5F-F4A35871DBAC}">
  <ds:schemaRefs>
    <ds:schemaRef ds:uri="63c0d826-1e50-4483-8e4d-970d5ecce1b0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1ffd99f-8bc4-4c7e-9f27-32c5beaee71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2AE796-70AE-45EF-8B6C-112A1D9F9F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1386</Words>
  <Application>Microsoft Office PowerPoint</Application>
  <PresentationFormat>Widescreen</PresentationFormat>
  <Paragraphs>214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Nature &amp; well-being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References</vt:lpstr>
      <vt:lpstr>Photo credits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Neeanne Balamiento | ISOCARP</dc:creator>
  <cp:lastModifiedBy>FONTEYN Pieter</cp:lastModifiedBy>
  <cp:revision>100</cp:revision>
  <dcterms:created xsi:type="dcterms:W3CDTF">2021-06-24T15:11:47Z</dcterms:created>
  <dcterms:modified xsi:type="dcterms:W3CDTF">2022-11-10T11:47:37Z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0x0101002CF624005CC2E443BC35AB82A7A5568A</vt:lpwstr>
  </property>
</Properties>
</file>