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4" r:id="rId2"/>
    <p:sldId id="323" r:id="rId3"/>
    <p:sldId id="32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F80D26E-4A17-4D9C-8B4E-A15C2CBAD1B1}">
          <p14:sldIdLst>
            <p14:sldId id="284"/>
            <p14:sldId id="323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  <p14:section name="Additional Slide" id="{13EC3BD8-F877-498A-8555-0BBAEC1987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400"/>
    <a:srgbClr val="FEA3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3" autoAdjust="0"/>
    <p:restoredTop sz="89495" autoAdjust="0"/>
  </p:normalViewPr>
  <p:slideViewPr>
    <p:cSldViewPr snapToGrid="0">
      <p:cViewPr varScale="1">
        <p:scale>
          <a:sx n="60" d="100"/>
          <a:sy n="60" d="100"/>
        </p:scale>
        <p:origin x="984" y="8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AEA009-5FDC-BFA0-9630-EF1C23856A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4400000" scaled="0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A3ACB0-41FF-1CAC-1B98-36FB4E565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9705" y="4135389"/>
            <a:ext cx="4822295" cy="27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13DEEBB4-4DD2-41DE-8C1B-EAF67ADC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C8DBE84A-3E10-42A0-A262-C41A936C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78010262-F67D-4630-BAE2-E923D5C5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4781FD0-EE98-90D7-DC15-69DBE1CD7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5977" y="4758392"/>
            <a:ext cx="4444369" cy="1493649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958CBF0C-67E6-4F05-BCA5-E0446BCB68D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9939" y="5922606"/>
            <a:ext cx="1296520" cy="867488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47CCEB2D-8032-4988-A509-B79E213A15A7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14378" y="5986172"/>
            <a:ext cx="1238763" cy="740355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55362EFC-4700-42B9-83A3-3056CA6480DA}"/>
              </a:ext>
            </a:extLst>
          </p:cNvPr>
          <p:cNvSpPr txBox="1"/>
          <p:nvPr userDrawn="1"/>
        </p:nvSpPr>
        <p:spPr>
          <a:xfrm>
            <a:off x="3673128" y="5853940"/>
            <a:ext cx="238932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500" spc="-30" dirty="0">
                <a:solidFill>
                  <a:srgbClr val="3B3B3A"/>
                </a:solidFill>
                <a:latin typeface="Trebuchet MS"/>
                <a:cs typeface="Trebuchet MS"/>
              </a:rPr>
              <a:t>Eu</a:t>
            </a:r>
            <a:r>
              <a:rPr sz="1500" spc="-3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55" dirty="0">
                <a:solidFill>
                  <a:srgbClr val="3B3B3A"/>
                </a:solidFill>
                <a:latin typeface="Trebuchet MS"/>
                <a:cs typeface="Trebuchet MS"/>
              </a:rPr>
              <a:t>opean</a:t>
            </a:r>
            <a:r>
              <a:rPr sz="1500" spc="-35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3B3B3A"/>
                </a:solidFill>
                <a:latin typeface="Trebuchet MS"/>
                <a:cs typeface="Trebuchet MS"/>
              </a:rPr>
              <a:t>Un</a:t>
            </a:r>
            <a:r>
              <a:rPr sz="1500" spc="-20" dirty="0">
                <a:solidFill>
                  <a:srgbClr val="3B3B3A"/>
                </a:solidFill>
                <a:latin typeface="Trebuchet MS"/>
                <a:cs typeface="Trebuchet MS"/>
              </a:rPr>
              <a:t>i</a:t>
            </a:r>
            <a:r>
              <a:rPr sz="1500" spc="-55" dirty="0">
                <a:solidFill>
                  <a:srgbClr val="3B3B3A"/>
                </a:solidFill>
                <a:latin typeface="Trebuchet MS"/>
                <a:cs typeface="Trebuchet MS"/>
              </a:rPr>
              <a:t>on’s</a:t>
            </a:r>
            <a:r>
              <a:rPr sz="1500" spc="-50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3B3B3A"/>
                </a:solidFill>
                <a:latin typeface="Trebuchet MS"/>
                <a:cs typeface="Trebuchet MS"/>
              </a:rPr>
              <a:t>Ho</a:t>
            </a:r>
            <a:r>
              <a:rPr sz="1500" spc="20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55" dirty="0">
                <a:solidFill>
                  <a:srgbClr val="3B3B3A"/>
                </a:solidFill>
                <a:latin typeface="Trebuchet MS"/>
                <a:cs typeface="Trebuchet MS"/>
              </a:rPr>
              <a:t>i</a:t>
            </a:r>
            <a:r>
              <a:rPr sz="1500" spc="-95" dirty="0">
                <a:solidFill>
                  <a:srgbClr val="3B3B3A"/>
                </a:solidFill>
                <a:latin typeface="Trebuchet MS"/>
                <a:cs typeface="Trebuchet MS"/>
              </a:rPr>
              <a:t>z</a:t>
            </a:r>
            <a:r>
              <a:rPr sz="1500" spc="-20" dirty="0">
                <a:solidFill>
                  <a:srgbClr val="3B3B3A"/>
                </a:solidFill>
                <a:latin typeface="Trebuchet MS"/>
                <a:cs typeface="Trebuchet MS"/>
              </a:rPr>
              <a:t>on </a:t>
            </a:r>
            <a:r>
              <a:rPr sz="1500" spc="-25" dirty="0">
                <a:solidFill>
                  <a:srgbClr val="3B3B3A"/>
                </a:solidFill>
                <a:latin typeface="Trebuchet MS"/>
                <a:cs typeface="Trebuchet MS"/>
              </a:rPr>
              <a:t>2020</a:t>
            </a:r>
            <a:r>
              <a:rPr sz="1500" spc="-45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55" dirty="0">
                <a:solidFill>
                  <a:srgbClr val="3B3B3A"/>
                </a:solidFill>
                <a:latin typeface="Trebuchet MS"/>
                <a:cs typeface="Trebuchet MS"/>
              </a:rPr>
              <a:t>e</a:t>
            </a:r>
            <a:r>
              <a:rPr sz="1500" spc="-50" dirty="0">
                <a:solidFill>
                  <a:srgbClr val="3B3B3A"/>
                </a:solidFill>
                <a:latin typeface="Trebuchet MS"/>
                <a:cs typeface="Trebuchet MS"/>
              </a:rPr>
              <a:t>s</a:t>
            </a:r>
            <a:r>
              <a:rPr sz="1500" spc="-95" dirty="0">
                <a:solidFill>
                  <a:srgbClr val="3B3B3A"/>
                </a:solidFill>
                <a:latin typeface="Trebuchet MS"/>
                <a:cs typeface="Trebuchet MS"/>
              </a:rPr>
              <a:t>ea</a:t>
            </a:r>
            <a:r>
              <a:rPr sz="1500" spc="-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70" dirty="0">
                <a:solidFill>
                  <a:srgbClr val="3B3B3A"/>
                </a:solidFill>
                <a:latin typeface="Trebuchet MS"/>
                <a:cs typeface="Trebuchet MS"/>
              </a:rPr>
              <a:t>c</a:t>
            </a:r>
            <a:r>
              <a:rPr sz="1500" spc="-50" dirty="0">
                <a:solidFill>
                  <a:srgbClr val="3B3B3A"/>
                </a:solidFill>
                <a:latin typeface="Trebuchet MS"/>
                <a:cs typeface="Trebuchet MS"/>
              </a:rPr>
              <a:t>h</a:t>
            </a:r>
            <a:r>
              <a:rPr sz="1500" spc="-10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114" dirty="0">
                <a:solidFill>
                  <a:srgbClr val="3B3B3A"/>
                </a:solidFill>
                <a:latin typeface="Trebuchet MS"/>
                <a:cs typeface="Trebuchet MS"/>
              </a:rPr>
              <a:t>a</a:t>
            </a:r>
            <a:r>
              <a:rPr sz="1500" spc="-40" dirty="0">
                <a:solidFill>
                  <a:srgbClr val="3B3B3A"/>
                </a:solidFill>
                <a:latin typeface="Trebuchet MS"/>
                <a:cs typeface="Trebuchet MS"/>
              </a:rPr>
              <a:t>nd </a:t>
            </a:r>
            <a:r>
              <a:rPr sz="1500" spc="-60" dirty="0">
                <a:solidFill>
                  <a:srgbClr val="3B3B3A"/>
                </a:solidFill>
                <a:latin typeface="Trebuchet MS"/>
                <a:cs typeface="Trebuchet MS"/>
              </a:rPr>
              <a:t>innov</a:t>
            </a:r>
            <a:r>
              <a:rPr sz="1500" spc="-70" dirty="0">
                <a:solidFill>
                  <a:srgbClr val="3B3B3A"/>
                </a:solidFill>
                <a:latin typeface="Trebuchet MS"/>
                <a:cs typeface="Trebuchet MS"/>
              </a:rPr>
              <a:t>at</a:t>
            </a:r>
            <a:r>
              <a:rPr sz="1500" spc="-40" dirty="0">
                <a:solidFill>
                  <a:srgbClr val="3B3B3A"/>
                </a:solidFill>
                <a:latin typeface="Trebuchet MS"/>
                <a:cs typeface="Trebuchet MS"/>
              </a:rPr>
              <a:t>io</a:t>
            </a:r>
            <a:r>
              <a:rPr sz="1500" spc="-45" dirty="0">
                <a:solidFill>
                  <a:srgbClr val="3B3B3A"/>
                </a:solidFill>
                <a:latin typeface="Trebuchet MS"/>
                <a:cs typeface="Trebuchet MS"/>
              </a:rPr>
              <a:t>n</a:t>
            </a:r>
            <a:r>
              <a:rPr sz="1500" spc="-30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3B3B3A"/>
                </a:solidFill>
                <a:latin typeface="Trebuchet MS"/>
                <a:cs typeface="Trebuchet MS"/>
              </a:rPr>
              <a:t>pr</a:t>
            </a:r>
            <a:r>
              <a:rPr sz="1500" spc="-20" dirty="0">
                <a:solidFill>
                  <a:srgbClr val="3B3B3A"/>
                </a:solidFill>
                <a:latin typeface="Trebuchet MS"/>
                <a:cs typeface="Trebuchet MS"/>
              </a:rPr>
              <a:t>og</a:t>
            </a:r>
            <a:r>
              <a:rPr sz="1500" spc="-2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114" dirty="0">
                <a:solidFill>
                  <a:srgbClr val="3B3B3A"/>
                </a:solidFill>
                <a:latin typeface="Trebuchet MS"/>
                <a:cs typeface="Trebuchet MS"/>
              </a:rPr>
              <a:t>a</a:t>
            </a:r>
            <a:r>
              <a:rPr sz="1500" spc="-65" dirty="0">
                <a:solidFill>
                  <a:srgbClr val="3B3B3A"/>
                </a:solidFill>
                <a:latin typeface="Trebuchet MS"/>
                <a:cs typeface="Trebuchet MS"/>
              </a:rPr>
              <a:t>mme</a:t>
            </a:r>
            <a:r>
              <a:rPr sz="1500" spc="-165" dirty="0">
                <a:solidFill>
                  <a:srgbClr val="3B3B3A"/>
                </a:solidFill>
                <a:latin typeface="Trebuchet MS"/>
                <a:cs typeface="Trebuchet MS"/>
              </a:rPr>
              <a:t>,</a:t>
            </a:r>
            <a:r>
              <a:rPr sz="1500" spc="-25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90" dirty="0">
                <a:solidFill>
                  <a:srgbClr val="3B3B3A"/>
                </a:solidFill>
                <a:latin typeface="Trebuchet MS"/>
                <a:cs typeface="Trebuchet MS"/>
              </a:rPr>
              <a:t>g</a:t>
            </a:r>
            <a:r>
              <a:rPr sz="1500" spc="-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114" dirty="0">
                <a:solidFill>
                  <a:srgbClr val="3B3B3A"/>
                </a:solidFill>
                <a:latin typeface="Trebuchet MS"/>
                <a:cs typeface="Trebuchet MS"/>
              </a:rPr>
              <a:t>a</a:t>
            </a:r>
            <a:r>
              <a:rPr sz="1500" spc="-60" dirty="0">
                <a:solidFill>
                  <a:srgbClr val="3B3B3A"/>
                </a:solidFill>
                <a:latin typeface="Trebuchet MS"/>
                <a:cs typeface="Trebuchet MS"/>
              </a:rPr>
              <a:t>nt</a:t>
            </a:r>
            <a:r>
              <a:rPr sz="1500" spc="-30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114" dirty="0">
                <a:solidFill>
                  <a:srgbClr val="3B3B3A"/>
                </a:solidFill>
                <a:latin typeface="Trebuchet MS"/>
                <a:cs typeface="Trebuchet MS"/>
              </a:rPr>
              <a:t>a</a:t>
            </a:r>
            <a:r>
              <a:rPr sz="1500" spc="-90" dirty="0">
                <a:solidFill>
                  <a:srgbClr val="3B3B3A"/>
                </a:solidFill>
                <a:latin typeface="Trebuchet MS"/>
                <a:cs typeface="Trebuchet MS"/>
              </a:rPr>
              <a:t>g</a:t>
            </a:r>
            <a:r>
              <a:rPr sz="1500" spc="-5" dirty="0">
                <a:solidFill>
                  <a:srgbClr val="3B3B3A"/>
                </a:solidFill>
                <a:latin typeface="Trebuchet MS"/>
                <a:cs typeface="Trebuchet MS"/>
              </a:rPr>
              <a:t>r</a:t>
            </a:r>
            <a:r>
              <a:rPr sz="1500" spc="-70" dirty="0">
                <a:solidFill>
                  <a:srgbClr val="3B3B3A"/>
                </a:solidFill>
                <a:latin typeface="Trebuchet MS"/>
                <a:cs typeface="Trebuchet MS"/>
              </a:rPr>
              <a:t>eement</a:t>
            </a:r>
            <a:r>
              <a:rPr sz="1500" spc="-30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165" dirty="0">
                <a:solidFill>
                  <a:srgbClr val="3B3B3A"/>
                </a:solidFill>
                <a:latin typeface="Trebuchet MS"/>
                <a:cs typeface="Trebuchet MS"/>
              </a:rPr>
              <a:t>N</a:t>
            </a:r>
            <a:r>
              <a:rPr sz="1500" spc="37" baseline="27777" dirty="0">
                <a:solidFill>
                  <a:srgbClr val="3B3B3A"/>
                </a:solidFill>
                <a:latin typeface="Trebuchet MS"/>
                <a:cs typeface="Trebuchet MS"/>
              </a:rPr>
              <a:t>o</a:t>
            </a:r>
            <a:r>
              <a:rPr sz="1500" spc="120" baseline="27777" dirty="0">
                <a:solidFill>
                  <a:srgbClr val="3B3B3A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3B3B3A"/>
                </a:solidFill>
                <a:latin typeface="Trebuchet MS"/>
                <a:cs typeface="Trebuchet MS"/>
              </a:rPr>
              <a:t>850937.</a:t>
            </a:r>
            <a:endParaRPr sz="1500" dirty="0">
              <a:latin typeface="Trebuchet MS"/>
              <a:cs typeface="Trebuchet MS"/>
            </a:endParaRPr>
          </a:p>
        </p:txBody>
      </p:sp>
      <p:pic>
        <p:nvPicPr>
          <p:cNvPr id="18" name="Picture 2" descr="https://www.uhasselt.be/images/DCM/huisstijl/2017/Logo/instituten/CMK-groen-blok-EN.jpg">
            <a:extLst>
              <a:ext uri="{FF2B5EF4-FFF2-40B4-BE49-F238E27FC236}">
                <a16:creationId xmlns:a16="http://schemas.microsoft.com/office/drawing/2014/main" id="{D206B359-C26F-4991-891D-92B911567C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01379"/>
            <a:ext cx="1420104" cy="8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CED9EF-C9ED-4556-BBC5-89B3B111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ABFA8E-2056-4203-9D6E-B4CE595A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C68AA810-7DF9-44FE-88C7-397ADFEC8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616" y="1585383"/>
            <a:ext cx="10830768" cy="477096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641" y="-164070"/>
            <a:ext cx="10983132" cy="7477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5EC5018A-14D1-4EB8-81EF-6D1D8BE389E8}"/>
              </a:ext>
            </a:extLst>
          </p:cNvPr>
          <p:cNvSpPr txBox="1">
            <a:spLocks/>
          </p:cNvSpPr>
          <p:nvPr userDrawn="1"/>
        </p:nvSpPr>
        <p:spPr>
          <a:xfrm flipH="1">
            <a:off x="2123766" y="6540641"/>
            <a:ext cx="2497002" cy="180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PVSEC-33 1 Alessandro </a:t>
            </a:r>
            <a:r>
              <a:rPr lang="nl-BE" sz="1200" dirty="0" err="1"/>
              <a:t>Martulli</a:t>
            </a:r>
            <a:endParaRPr lang="en-GB" sz="1200"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EC488439-9B7A-470B-BE0D-A1B9DFB3338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85416"/>
            <a:ext cx="582990" cy="373134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B86C242-5FB2-495C-B23D-DB4739E0F3C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7393" y="6457142"/>
            <a:ext cx="622738" cy="409495"/>
          </a:xfrm>
          <a:prstGeom prst="rect">
            <a:avLst/>
          </a:prstGeom>
        </p:spPr>
      </p:pic>
      <p:pic>
        <p:nvPicPr>
          <p:cNvPr id="12" name="Picture 2" descr="https://www.uhasselt.be/images/DCM/huisstijl/2017/Logo/instituten/CMK-groen-blok-EN.jpg">
            <a:extLst>
              <a:ext uri="{FF2B5EF4-FFF2-40B4-BE49-F238E27FC236}">
                <a16:creationId xmlns:a16="http://schemas.microsoft.com/office/drawing/2014/main" id="{50A75C9F-4E79-4B83-BAB3-FDE9E7961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09" y="6457143"/>
            <a:ext cx="660474" cy="4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E08E9-B927-433F-97AA-417E728F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6262BA-8E91-4076-AFF9-8A430363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166F4B-5855-425B-97BC-48BC7984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118D72-897A-4027-93F9-E9426E01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7263"/>
            <a:ext cx="10515600" cy="479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2768" y="62520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0D9D26-5566-A8D7-45CD-ECEE7D9E00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204000" cy="576263"/>
          </a:xfrm>
          <a:prstGeom prst="rect">
            <a:avLst/>
          </a:prstGeom>
          <a:gradFill rotWithShape="0">
            <a:gsLst>
              <a:gs pos="0">
                <a:schemeClr val="bg1">
                  <a:lumMod val="85000"/>
                </a:schemeClr>
              </a:gs>
              <a:gs pos="5000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/>
          </a:gradFill>
          <a:ln>
            <a:noFill/>
          </a:ln>
        </p:spPr>
        <p:txBody>
          <a:bodyPr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7869946-C666-E9D1-CF8C-BA9B0C289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265"/>
            <a:ext cx="12204000" cy="72000"/>
          </a:xfrm>
          <a:prstGeom prst="rect">
            <a:avLst/>
          </a:prstGeom>
          <a:gradFill rotWithShape="0">
            <a:gsLst>
              <a:gs pos="0">
                <a:srgbClr val="D9232B"/>
              </a:gs>
              <a:gs pos="70000">
                <a:srgbClr val="F3B9BB"/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txBody>
          <a:bodyPr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4BD794-BC4D-8884-F162-E555F1DDA2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677865"/>
            <a:ext cx="12060000" cy="18000"/>
          </a:xfrm>
          <a:prstGeom prst="rect">
            <a:avLst/>
          </a:prstGeom>
          <a:gradFill rotWithShape="0">
            <a:gsLst>
              <a:gs pos="70000">
                <a:srgbClr val="FFFBBE"/>
              </a:gs>
              <a:gs pos="0">
                <a:srgbClr val="FFF104"/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txBody>
          <a:bodyPr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4" y="-5189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9A6E99-87B2-727B-7E49-0778AB86AE20}"/>
              </a:ext>
            </a:extLst>
          </p:cNvPr>
          <p:cNvSpPr txBox="1"/>
          <p:nvPr userDrawn="1"/>
        </p:nvSpPr>
        <p:spPr>
          <a:xfrm>
            <a:off x="7708900" y="1822450"/>
            <a:ext cx="2286000" cy="10477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kumimoji="1" lang="ja-JP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Helvetica LT Std Cond Blk" panose="020B0806030502050204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08A4978-91B2-DE1D-9C8E-6DB5853B39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2468" y="-20312"/>
            <a:ext cx="168264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5EEE-EE1C-4FAC-8E37-46999D748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28" y="46959"/>
            <a:ext cx="10320670" cy="1790700"/>
          </a:xfrm>
        </p:spPr>
        <p:txBody>
          <a:bodyPr anchor="b"/>
          <a:lstStyle/>
          <a:p>
            <a:pPr marL="12700" marR="5080" indent="1905" algn="ctr">
              <a:lnSpc>
                <a:spcPct val="150000"/>
              </a:lnSpc>
              <a:spcBef>
                <a:spcPts val="95"/>
              </a:spcBef>
            </a:pPr>
            <a:r>
              <a:rPr lang="en-GB" sz="4000" spc="100" dirty="0">
                <a:latin typeface="Trebuchet MS"/>
                <a:cs typeface="Trebuchet MS"/>
              </a:rPr>
              <a:t>Next generation of Solar PV Technologies </a:t>
            </a:r>
            <a:br>
              <a:rPr lang="en-GB" sz="4000" spc="100" dirty="0">
                <a:latin typeface="Trebuchet MS"/>
                <a:cs typeface="Trebuchet MS"/>
              </a:rPr>
            </a:br>
            <a:r>
              <a:rPr lang="en-GB" sz="2800" spc="100" dirty="0">
                <a:latin typeface="Trebuchet MS"/>
                <a:cs typeface="Trebuchet MS"/>
              </a:rPr>
              <a:t>Economic and environmental impact</a:t>
            </a:r>
            <a:endParaRPr lang="en-GB" sz="2800" dirty="0">
              <a:latin typeface="Trebuchet MS"/>
              <a:cs typeface="Trebuchet M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DFA9-1B30-4440-895B-4AB8A312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28" y="3224961"/>
            <a:ext cx="11841126" cy="2973822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dirty="0"/>
              <a:t>Alessandro Martulli</a:t>
            </a:r>
            <a:r>
              <a:rPr lang="en-US" altLang="ja-JP" sz="2000" dirty="0"/>
              <a:t>,</a:t>
            </a:r>
            <a:r>
              <a:rPr lang="en-US" altLang="ja-JP" sz="2000" baseline="30000" dirty="0"/>
              <a:t>1 </a:t>
            </a:r>
            <a:r>
              <a:rPr lang="en-US" altLang="ja-JP" sz="2000" dirty="0" err="1"/>
              <a:t>Neethi</a:t>
            </a:r>
            <a:r>
              <a:rPr lang="en-US" altLang="ja-JP" sz="2000" dirty="0"/>
              <a:t> Rajagopalan,</a:t>
            </a:r>
            <a:r>
              <a:rPr lang="en-US" altLang="ja-JP" sz="2000" baseline="30000" dirty="0"/>
              <a:t>2,3</a:t>
            </a:r>
            <a:r>
              <a:rPr lang="en-US" altLang="ja-JP" sz="2000" dirty="0"/>
              <a:t> Fabrizio Gota,</a:t>
            </a:r>
            <a:r>
              <a:rPr lang="en-US" altLang="ja-JP" sz="2000" baseline="30000" dirty="0"/>
              <a:t>4 </a:t>
            </a:r>
            <a:r>
              <a:rPr lang="en-US" altLang="ja-JP" sz="2000" dirty="0"/>
              <a:t>Ulrich Wilhelm Paetzold,</a:t>
            </a:r>
            <a:r>
              <a:rPr lang="en-US" altLang="ja-JP" sz="2000" baseline="30000" dirty="0"/>
              <a:t>4 </a:t>
            </a:r>
            <a:r>
              <a:rPr lang="en-US" altLang="ja-JP" sz="2000" dirty="0"/>
              <a:t>Toby Meyer,</a:t>
            </a:r>
            <a:r>
              <a:rPr lang="en-US" altLang="ja-JP" sz="2000" baseline="30000" dirty="0"/>
              <a:t>5 </a:t>
            </a:r>
            <a:r>
              <a:rPr lang="en-US" altLang="ja-JP" sz="2000" dirty="0"/>
              <a:t>Cesar Omar Ramirez Quiroz,</a:t>
            </a:r>
            <a:r>
              <a:rPr lang="en-US" altLang="ja-JP" sz="2000" baseline="30000" dirty="0"/>
              <a:t>6,7 </a:t>
            </a:r>
            <a:r>
              <a:rPr lang="en-US" altLang="ja-JP" sz="2000" dirty="0"/>
              <a:t>Robert Malina,</a:t>
            </a:r>
            <a:r>
              <a:rPr lang="en-US" altLang="ja-JP" sz="2000" baseline="30000" dirty="0"/>
              <a:t>1 </a:t>
            </a:r>
            <a:r>
              <a:rPr lang="en-US" altLang="ja-JP" sz="2000" dirty="0"/>
              <a:t>Bart Vermang,</a:t>
            </a:r>
            <a:r>
              <a:rPr lang="en-US" altLang="ja-JP" sz="2000" baseline="30000" dirty="0"/>
              <a:t>1,8 </a:t>
            </a:r>
            <a:r>
              <a:rPr lang="en-US" altLang="ja-JP" sz="2000" dirty="0"/>
              <a:t>Sebastien Lizin,</a:t>
            </a:r>
            <a:r>
              <a:rPr lang="en-US" altLang="ja-JP" sz="2000" baseline="30000" dirty="0"/>
              <a:t>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20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20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20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1 </a:t>
            </a:r>
            <a:r>
              <a:rPr lang="en-US" sz="1800" dirty="0"/>
              <a:t>Hasselt University, Belgium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2 </a:t>
            </a:r>
            <a:r>
              <a:rPr lang="en-US" sz="1800" dirty="0"/>
              <a:t>VITO, Belgium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3 </a:t>
            </a:r>
            <a:r>
              <a:rPr lang="en-US" sz="1800" dirty="0"/>
              <a:t>DOW, Belgium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4 </a:t>
            </a:r>
            <a:r>
              <a:rPr lang="en-GB" sz="1800" dirty="0"/>
              <a:t>Karlsruhe Institute of Technology</a:t>
            </a:r>
            <a:r>
              <a:rPr lang="en-US" sz="1800" dirty="0"/>
              <a:t>, Germany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5 </a:t>
            </a:r>
            <a:r>
              <a:rPr lang="en-GB" sz="1800" dirty="0" err="1"/>
              <a:t>Solaronix</a:t>
            </a:r>
            <a:r>
              <a:rPr lang="en-US" sz="1800" dirty="0"/>
              <a:t>, Switzerland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6 </a:t>
            </a:r>
            <a:r>
              <a:rPr lang="nl-BE" sz="1800" dirty="0"/>
              <a:t>FOM Technologies, Denmark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7 </a:t>
            </a:r>
            <a:r>
              <a:rPr lang="nl-BE" sz="1800" dirty="0"/>
              <a:t>NICE Solar Energy, Germany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/>
              <a:t>8 </a:t>
            </a:r>
            <a:r>
              <a:rPr lang="nl-BE" sz="1800" dirty="0"/>
              <a:t>IMEC, Belgium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53FE4-0F19-4154-A796-7A687D3A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92F6C-EBA7-48B8-BF8B-217BB0C5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– LCOE </a:t>
            </a:r>
            <a:r>
              <a:rPr lang="nl-BE" dirty="0" err="1"/>
              <a:t>and</a:t>
            </a:r>
            <a:r>
              <a:rPr lang="nl-BE" dirty="0"/>
              <a:t> GEF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49C08-C810-4D26-BEC4-496A91A73A2B}"/>
              </a:ext>
            </a:extLst>
          </p:cNvPr>
          <p:cNvSpPr/>
          <p:nvPr/>
        </p:nvSpPr>
        <p:spPr>
          <a:xfrm>
            <a:off x="0" y="1056260"/>
            <a:ext cx="6182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Results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represent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LCOE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GEF in EU, US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PV module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installed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each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region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tandems are more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competitive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areas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scales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with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higher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system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US (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both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scales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EU –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residential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China has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already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very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low system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costs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lvl="1"/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 Tandem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advantage is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less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evident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film tandem GHG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emissions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advantage is significant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for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scales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areas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CB2BE-F4A2-4C0F-9C23-C2C8D3F6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5507"/>
            <a:ext cx="6096000" cy="57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927EC-564B-4B33-A267-1DBDA322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D8900B-1730-4366-A55A-5A52940C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Challenges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D5C93-6FF0-4C29-807B-A0A6FDD2B78A}"/>
              </a:ext>
            </a:extLst>
          </p:cNvPr>
          <p:cNvSpPr/>
          <p:nvPr/>
        </p:nvSpPr>
        <p:spPr>
          <a:xfrm>
            <a:off x="557938" y="795805"/>
            <a:ext cx="10372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Stability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concern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for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development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commercialization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Consider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degradation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influence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results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Traditional PV panels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degradation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~ 0.40-0.50 </a:t>
            </a:r>
            <a:r>
              <a:rPr lang="en-US" dirty="0">
                <a:latin typeface="Gill Sans MT" panose="020B0502020104020203" pitchFamily="34" charset="0"/>
                <a:sym typeface="Wingdings" panose="05000000000000000000" pitchFamily="2" charset="2"/>
              </a:rPr>
              <a:t>%/year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BC919-5542-46D7-9AC0-D18EF4C52A8A}"/>
              </a:ext>
            </a:extLst>
          </p:cNvPr>
          <p:cNvSpPr/>
          <p:nvPr/>
        </p:nvSpPr>
        <p:spPr>
          <a:xfrm>
            <a:off x="1876375" y="5197107"/>
            <a:ext cx="4654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Results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degradation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under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0.70%/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year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for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devices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be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needed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Also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here,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competiveness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shown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694C1-E331-4EA6-84B1-5C516D4D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" y="2273133"/>
            <a:ext cx="6979625" cy="2923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134E4E-2B80-4E33-817E-A2D0632DE1E1}"/>
              </a:ext>
            </a:extLst>
          </p:cNvPr>
          <p:cNvSpPr/>
          <p:nvPr/>
        </p:nvSpPr>
        <p:spPr>
          <a:xfrm>
            <a:off x="7592397" y="4590844"/>
            <a:ext cx="3438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>
                <a:latin typeface="Gill Sans MT" panose="020B0502020104020203" pitchFamily="34" charset="0"/>
                <a:sym typeface="Wingdings" panose="05000000000000000000" pitchFamily="2" charset="2"/>
              </a:rPr>
              <a:t>(</a:t>
            </a:r>
            <a:r>
              <a:rPr lang="nl-BE" sz="1400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results</a:t>
            </a:r>
            <a:r>
              <a:rPr lang="nl-BE" sz="14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1400" dirty="0" err="1">
                <a:latin typeface="Gill Sans MT" panose="020B0502020104020203" pitchFamily="34" charset="0"/>
                <a:sym typeface="Wingdings" panose="05000000000000000000" pitchFamily="2" charset="2"/>
              </a:rPr>
              <a:t>refer</a:t>
            </a:r>
            <a:r>
              <a:rPr lang="nl-BE" sz="14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1400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sz="1400" dirty="0">
                <a:latin typeface="Gill Sans MT" panose="020B0502020104020203" pitchFamily="34" charset="0"/>
                <a:sym typeface="Wingdings" panose="05000000000000000000" pitchFamily="2" charset="2"/>
              </a:rPr>
              <a:t> PV modules </a:t>
            </a:r>
            <a:r>
              <a:rPr lang="nl-BE" sz="1400" dirty="0" err="1">
                <a:latin typeface="Gill Sans MT" panose="020B0502020104020203" pitchFamily="34" charset="0"/>
                <a:sym typeface="Wingdings" panose="05000000000000000000" pitchFamily="2" charset="2"/>
              </a:rPr>
              <a:t>installed</a:t>
            </a:r>
            <a:r>
              <a:rPr lang="nl-BE" sz="1400" dirty="0">
                <a:latin typeface="Gill Sans MT" panose="020B0502020104020203" pitchFamily="34" charset="0"/>
                <a:sym typeface="Wingdings" panose="05000000000000000000" pitchFamily="2" charset="2"/>
              </a:rPr>
              <a:t> in EU)</a:t>
            </a:r>
          </a:p>
        </p:txBody>
      </p:sp>
    </p:spTree>
    <p:extLst>
      <p:ext uri="{BB962C8B-B14F-4D97-AF65-F5344CB8AC3E}">
        <p14:creationId xmlns:p14="http://schemas.microsoft.com/office/powerpoint/2010/main" val="20694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8317E-7961-4F7A-A04F-3BB30A8C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A82111-9DF5-4819-8E9F-DBB4355A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- </a:t>
            </a:r>
            <a:r>
              <a:rPr lang="nl-BE" dirty="0" err="1"/>
              <a:t>Challenges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7338A-1246-403F-B47B-C89FF7C21FEF}"/>
              </a:ext>
            </a:extLst>
          </p:cNvPr>
          <p:cNvSpPr/>
          <p:nvPr/>
        </p:nvSpPr>
        <p:spPr>
          <a:xfrm>
            <a:off x="170121" y="1582339"/>
            <a:ext cx="6962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techs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contrary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can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already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rely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on large-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scale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production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Easier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reductions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next 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How PV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techs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LCOE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change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with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Increasing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PV worldwide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capacity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Developing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market share of PERC, SHJ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tandems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remain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LCOE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competitve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tandem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need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Higher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device efficiency – at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least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35%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Further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lower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DB36E-44C9-4CC4-A36D-3BF3F53F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28" y="1562253"/>
            <a:ext cx="5460885" cy="37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A00BF-C740-4007-ADC6-803C95A2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F240F5-169D-4708-9AE2-3C3D3716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8EC72-1D38-4E9B-9E73-8DF6726E019A}"/>
              </a:ext>
            </a:extLst>
          </p:cNvPr>
          <p:cNvSpPr/>
          <p:nvPr/>
        </p:nvSpPr>
        <p:spPr>
          <a:xfrm>
            <a:off x="0" y="970897"/>
            <a:ext cx="11772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Market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geographic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concentration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Chinese PV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production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of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silicon-based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Diversification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might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from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alternative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technologies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tandems</a:t>
            </a:r>
          </a:p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LCOE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comparison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shows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competiveness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with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traditional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even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if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EU</a:t>
            </a:r>
          </a:p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Large carbon footprint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of Solar PV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industry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if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manufacturing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diversification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implemented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US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large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scale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production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favor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tandems.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Some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challenges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need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be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overcome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for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Further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improve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stability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(in common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with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-tandems)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Consider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Indium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Gallium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utilization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scarce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materials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more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costly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future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Further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improve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efficiency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/or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maintain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competitiveness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next decades</a:t>
            </a:r>
          </a:p>
          <a:p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779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D13890-424F-88D0-52F8-9D7F3184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8647" y="6305203"/>
            <a:ext cx="2743200" cy="365125"/>
          </a:xfrm>
        </p:spPr>
        <p:txBody>
          <a:bodyPr/>
          <a:lstStyle/>
          <a:p>
            <a:fld id="{3359379A-16E2-4C4A-96D0-A52C442257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7CFB9D4-1573-413E-E1D8-0709C296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66" y="-144334"/>
            <a:ext cx="10983132" cy="747763"/>
          </a:xfrm>
        </p:spPr>
        <p:txBody>
          <a:bodyPr/>
          <a:lstStyle/>
          <a:p>
            <a:r>
              <a:rPr kumimoji="1" lang="nl-BE" altLang="ja-JP" dirty="0"/>
              <a:t>Background: Solar PV </a:t>
            </a:r>
            <a:r>
              <a:rPr kumimoji="1" lang="nl-BE" altLang="ja-JP" dirty="0" err="1"/>
              <a:t>techs</a:t>
            </a:r>
            <a:r>
              <a:rPr kumimoji="1" lang="nl-BE" altLang="ja-JP" dirty="0"/>
              <a:t> </a:t>
            </a:r>
            <a:r>
              <a:rPr kumimoji="1" lang="nl-BE" altLang="ja-JP" dirty="0" err="1"/>
              <a:t>and</a:t>
            </a:r>
            <a:r>
              <a:rPr kumimoji="1" lang="nl-BE" altLang="ja-JP" dirty="0"/>
              <a:t> </a:t>
            </a:r>
            <a:r>
              <a:rPr kumimoji="1" lang="nl-BE" altLang="ja-JP" dirty="0" err="1"/>
              <a:t>supply</a:t>
            </a:r>
            <a:r>
              <a:rPr kumimoji="1" lang="nl-BE" altLang="ja-JP" dirty="0"/>
              <a:t> chain</a:t>
            </a:r>
            <a:endParaRPr kumimoji="1" lang="ja-JP" alt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7DB43BB-E299-4167-B5CD-EEAB0E57F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42044"/>
              </p:ext>
            </p:extLst>
          </p:nvPr>
        </p:nvGraphicFramePr>
        <p:xfrm>
          <a:off x="2009554" y="746950"/>
          <a:ext cx="7870089" cy="190425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2970048">
                  <a:extLst>
                    <a:ext uri="{9D8B030D-6E8A-4147-A177-3AD203B41FA5}">
                      <a16:colId xmlns:a16="http://schemas.microsoft.com/office/drawing/2014/main" val="4191203684"/>
                    </a:ext>
                  </a:extLst>
                </a:gridCol>
                <a:gridCol w="2276678">
                  <a:extLst>
                    <a:ext uri="{9D8B030D-6E8A-4147-A177-3AD203B41FA5}">
                      <a16:colId xmlns:a16="http://schemas.microsoft.com/office/drawing/2014/main" val="1867024697"/>
                    </a:ext>
                  </a:extLst>
                </a:gridCol>
                <a:gridCol w="2623363">
                  <a:extLst>
                    <a:ext uri="{9D8B030D-6E8A-4147-A177-3AD203B41FA5}">
                      <a16:colId xmlns:a16="http://schemas.microsoft.com/office/drawing/2014/main" val="2518720204"/>
                    </a:ext>
                  </a:extLst>
                </a:gridCol>
              </a:tblGrid>
              <a:tr h="57464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Silicon</a:t>
                      </a:r>
                    </a:p>
                    <a:p>
                      <a:pPr algn="ctr"/>
                      <a:r>
                        <a:rPr lang="it-IT" sz="1400" dirty="0"/>
                        <a:t>SJ</a:t>
                      </a:r>
                    </a:p>
                    <a:p>
                      <a:pPr algn="ctr"/>
                      <a:r>
                        <a:rPr lang="it-IT" sz="1400" dirty="0"/>
                        <a:t>(95% of market) 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Thin-film</a:t>
                      </a:r>
                    </a:p>
                    <a:p>
                      <a:pPr algn="ctr"/>
                      <a:r>
                        <a:rPr lang="it-IT" sz="1400" dirty="0"/>
                        <a:t>SJ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Tandem (novel)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21971"/>
                  </a:ext>
                </a:extLst>
              </a:tr>
              <a:tr h="39091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PERC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CIGS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Perovskite/CI(G)S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1599"/>
                  </a:ext>
                </a:extLst>
              </a:tr>
              <a:tr h="39091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SHJ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CdTe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Perovskite/PERC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25012"/>
                  </a:ext>
                </a:extLst>
              </a:tr>
              <a:tr h="39091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 (novel)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Perovskite/SHJ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2980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C514708-7882-40F3-88FB-14E0150E3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85"/>
          <a:stretch/>
        </p:blipFill>
        <p:spPr>
          <a:xfrm>
            <a:off x="2325038" y="5154494"/>
            <a:ext cx="7554605" cy="365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366770-35C5-4196-9C57-72CA1824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48" y="2732782"/>
            <a:ext cx="2481872" cy="2523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6D0B8-C60B-4341-8010-7BB772DB3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20" y="2740066"/>
            <a:ext cx="2169385" cy="2427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1BD649-8B0F-4D29-9C48-00EE65B3E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81" y="2740066"/>
            <a:ext cx="2391732" cy="2373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56DA3F-AD75-40BF-B838-012617C934C6}"/>
              </a:ext>
            </a:extLst>
          </p:cNvPr>
          <p:cNvSpPr/>
          <p:nvPr/>
        </p:nvSpPr>
        <p:spPr>
          <a:xfrm>
            <a:off x="926641" y="5518301"/>
            <a:ext cx="868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</a:rPr>
              <a:t>Silicon</a:t>
            </a:r>
            <a:r>
              <a:rPr lang="nl-BE" sz="2000" dirty="0">
                <a:latin typeface="Gill Sans MT" panose="020B0502020104020203" pitchFamily="34" charset="0"/>
              </a:rPr>
              <a:t>: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dominant Solar PV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technology</a:t>
            </a:r>
            <a:endParaRPr lang="nl-BE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Gill Sans MT" panose="020B0502020104020203" pitchFamily="34" charset="0"/>
              </a:rPr>
              <a:t>China: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dominant of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PV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supply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chain</a:t>
            </a:r>
            <a:endParaRPr lang="nl-BE" dirty="0">
              <a:latin typeface="Gill Sans MT" panose="020B0502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A79EB-73B9-4343-BCD2-25C4B2ACC8B4}"/>
              </a:ext>
            </a:extLst>
          </p:cNvPr>
          <p:cNvSpPr/>
          <p:nvPr/>
        </p:nvSpPr>
        <p:spPr>
          <a:xfrm>
            <a:off x="9399301" y="5345417"/>
            <a:ext cx="1508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latin typeface="Gill Sans MT" panose="020B0502020104020203" pitchFamily="34" charset="0"/>
              </a:rPr>
              <a:t>IEA (2022)</a:t>
            </a:r>
          </a:p>
        </p:txBody>
      </p:sp>
    </p:spTree>
    <p:extLst>
      <p:ext uri="{BB962C8B-B14F-4D97-AF65-F5344CB8AC3E}">
        <p14:creationId xmlns:p14="http://schemas.microsoft.com/office/powerpoint/2010/main" val="19619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China’s </a:t>
            </a:r>
            <a:r>
              <a:rPr lang="nl-BE" dirty="0" err="1"/>
              <a:t>dominance</a:t>
            </a:r>
            <a:r>
              <a:rPr lang="nl-BE" dirty="0"/>
              <a:t>: Pros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57E96-9343-4F1B-AC21-7CD3E775BB4D}"/>
              </a:ext>
            </a:extLst>
          </p:cNvPr>
          <p:cNvSpPr/>
          <p:nvPr/>
        </p:nvSpPr>
        <p:spPr>
          <a:xfrm>
            <a:off x="278906" y="744425"/>
            <a:ext cx="40225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Gill Sans MT" panose="020B0502020104020203" pitchFamily="34" charset="0"/>
              </a:rPr>
              <a:t>PROS</a:t>
            </a:r>
          </a:p>
          <a:p>
            <a:endParaRPr lang="nl-BE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</a:rPr>
              <a:t>About</a:t>
            </a:r>
            <a:r>
              <a:rPr lang="nl-BE" dirty="0">
                <a:latin typeface="Gill Sans MT" panose="020B0502020104020203" pitchFamily="34" charset="0"/>
              </a:rPr>
              <a:t> 90% </a:t>
            </a:r>
            <a:r>
              <a:rPr lang="nl-BE" dirty="0" err="1">
                <a:latin typeface="Gill Sans MT" panose="020B0502020104020203" pitchFamily="34" charset="0"/>
              </a:rPr>
              <a:t>solar</a:t>
            </a:r>
            <a:r>
              <a:rPr lang="nl-BE" dirty="0">
                <a:latin typeface="Gill Sans MT" panose="020B0502020104020203" pitchFamily="34" charset="0"/>
              </a:rPr>
              <a:t> </a:t>
            </a:r>
            <a:r>
              <a:rPr lang="nl-BE" dirty="0" err="1">
                <a:latin typeface="Gill Sans MT" panose="020B0502020104020203" pitchFamily="34" charset="0"/>
              </a:rPr>
              <a:t>cost</a:t>
            </a:r>
            <a:r>
              <a:rPr lang="nl-BE" dirty="0">
                <a:latin typeface="Gill Sans MT" panose="020B0502020104020203" pitchFamily="34" charset="0"/>
              </a:rPr>
              <a:t> </a:t>
            </a:r>
            <a:r>
              <a:rPr lang="nl-BE" dirty="0" err="1">
                <a:latin typeface="Gill Sans MT" panose="020B0502020104020203" pitchFamily="34" charset="0"/>
              </a:rPr>
              <a:t>decline</a:t>
            </a:r>
            <a:endParaRPr lang="nl-BE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</a:rPr>
              <a:t>Solar = most </a:t>
            </a:r>
            <a:r>
              <a:rPr lang="nl-BE" dirty="0" err="1">
                <a:latin typeface="Gill Sans MT" panose="020B0502020104020203" pitchFamily="34" charset="0"/>
              </a:rPr>
              <a:t>affordabable</a:t>
            </a:r>
            <a:r>
              <a:rPr lang="nl-BE" dirty="0">
                <a:latin typeface="Gill Sans MT" panose="020B0502020104020203" pitchFamily="34" charset="0"/>
              </a:rPr>
              <a:t> source of </a:t>
            </a:r>
            <a:r>
              <a:rPr lang="nl-BE" dirty="0" err="1">
                <a:latin typeface="Gill Sans MT" panose="020B0502020104020203" pitchFamily="34" charset="0"/>
              </a:rPr>
              <a:t>electricity</a:t>
            </a:r>
            <a:endParaRPr lang="nl-BE" sz="1600" dirty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6" name="Picture 2" descr="Where do large solar power plants pay off? – DW – 07/26/2021">
            <a:extLst>
              <a:ext uri="{FF2B5EF4-FFF2-40B4-BE49-F238E27FC236}">
                <a16:creationId xmlns:a16="http://schemas.microsoft.com/office/drawing/2014/main" id="{672AB827-5EE0-4AFF-929A-7671DDC8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1" y="2683417"/>
            <a:ext cx="2957877" cy="34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AEC4DD-B71F-47F2-8205-FBDAD494B3A2}"/>
              </a:ext>
            </a:extLst>
          </p:cNvPr>
          <p:cNvSpPr/>
          <p:nvPr/>
        </p:nvSpPr>
        <p:spPr>
          <a:xfrm>
            <a:off x="5069416" y="744425"/>
            <a:ext cx="5642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Gill Sans MT" panose="020B0502020104020203" pitchFamily="34" charset="0"/>
              </a:rPr>
              <a:t>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</a:rPr>
              <a:t>Market </a:t>
            </a:r>
            <a:r>
              <a:rPr lang="nl-BE" dirty="0" err="1">
                <a:latin typeface="Gill Sans MT" panose="020B0502020104020203" pitchFamily="34" charset="0"/>
              </a:rPr>
              <a:t>concentration</a:t>
            </a:r>
            <a:endParaRPr lang="nl-BE" dirty="0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</a:rPr>
              <a:t>One</a:t>
            </a:r>
            <a:r>
              <a:rPr lang="nl-BE" dirty="0">
                <a:latin typeface="Gill Sans MT" panose="020B0502020104020203" pitchFamily="34" charset="0"/>
              </a:rPr>
              <a:t> </a:t>
            </a:r>
            <a:r>
              <a:rPr lang="nl-BE" dirty="0" err="1">
                <a:latin typeface="Gill Sans MT" panose="020B0502020104020203" pitchFamily="34" charset="0"/>
              </a:rPr>
              <a:t>technology</a:t>
            </a:r>
            <a:r>
              <a:rPr lang="nl-BE" dirty="0">
                <a:latin typeface="Gill Sans MT" panose="020B0502020104020203" pitchFamily="34" charset="0"/>
              </a:rPr>
              <a:t>, a few companies </a:t>
            </a:r>
            <a:r>
              <a:rPr lang="nl-BE" dirty="0" err="1">
                <a:latin typeface="Gill Sans MT" panose="020B0502020104020203" pitchFamily="34" charset="0"/>
              </a:rPr>
              <a:t>producing</a:t>
            </a:r>
            <a:r>
              <a:rPr lang="nl-BE" dirty="0">
                <a:latin typeface="Gill Sans MT" panose="020B0502020104020203" pitchFamily="34" charset="0"/>
              </a:rPr>
              <a:t> </a:t>
            </a:r>
            <a:r>
              <a:rPr lang="nl-BE" dirty="0" err="1">
                <a:latin typeface="Gill Sans MT" panose="020B0502020104020203" pitchFamily="34" charset="0"/>
              </a:rPr>
              <a:t>it</a:t>
            </a:r>
            <a:endParaRPr lang="nl-BE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</a:rPr>
              <a:t>Geographic</a:t>
            </a:r>
            <a:r>
              <a:rPr lang="nl-BE" dirty="0">
                <a:latin typeface="Gill Sans MT" panose="020B0502020104020203" pitchFamily="34" charset="0"/>
              </a:rPr>
              <a:t> </a:t>
            </a:r>
            <a:r>
              <a:rPr lang="nl-BE" dirty="0" err="1">
                <a:latin typeface="Gill Sans MT" panose="020B0502020104020203" pitchFamily="34" charset="0"/>
              </a:rPr>
              <a:t>concentration</a:t>
            </a:r>
            <a:r>
              <a:rPr lang="nl-BE" dirty="0">
                <a:latin typeface="Gill Sans MT" panose="020B0502020104020203" pitchFamily="34" charset="0"/>
              </a:rPr>
              <a:t> (China)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</a:rPr>
              <a:t>China </a:t>
            </a:r>
            <a:r>
              <a:rPr lang="nl-BE" dirty="0" err="1">
                <a:latin typeface="Gill Sans MT" panose="020B0502020104020203" pitchFamily="34" charset="0"/>
              </a:rPr>
              <a:t>current</a:t>
            </a:r>
            <a:r>
              <a:rPr lang="nl-BE" dirty="0">
                <a:latin typeface="Gill Sans MT" panose="020B0502020104020203" pitchFamily="34" charset="0"/>
              </a:rPr>
              <a:t> energy mix </a:t>
            </a:r>
            <a:r>
              <a:rPr lang="nl-BE" dirty="0" err="1">
                <a:latin typeface="Gill Sans MT" panose="020B0502020104020203" pitchFamily="34" charset="0"/>
              </a:rPr>
              <a:t>reliant</a:t>
            </a:r>
            <a:r>
              <a:rPr lang="nl-BE" dirty="0">
                <a:latin typeface="Gill Sans MT" panose="020B0502020104020203" pitchFamily="34" charset="0"/>
              </a:rPr>
              <a:t> on </a:t>
            </a:r>
            <a:r>
              <a:rPr lang="nl-BE" dirty="0" err="1">
                <a:latin typeface="Gill Sans MT" panose="020B0502020104020203" pitchFamily="34" charset="0"/>
              </a:rPr>
              <a:t>coal</a:t>
            </a:r>
            <a:endParaRPr lang="nl-BE" dirty="0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</a:rPr>
              <a:t>Higher</a:t>
            </a:r>
            <a:r>
              <a:rPr lang="nl-BE" dirty="0">
                <a:latin typeface="Gill Sans MT" panose="020B0502020104020203" pitchFamily="34" charset="0"/>
              </a:rPr>
              <a:t> GHG </a:t>
            </a:r>
            <a:r>
              <a:rPr lang="nl-BE" dirty="0" err="1">
                <a:latin typeface="Gill Sans MT" panose="020B0502020104020203" pitchFamily="34" charset="0"/>
              </a:rPr>
              <a:t>emissions</a:t>
            </a:r>
            <a:r>
              <a:rPr lang="nl-BE" dirty="0">
                <a:latin typeface="Gill Sans MT" panose="020B0502020104020203" pitchFamily="34" charset="0"/>
              </a:rPr>
              <a:t> PV </a:t>
            </a:r>
            <a:r>
              <a:rPr lang="nl-BE" dirty="0" err="1">
                <a:latin typeface="Gill Sans MT" panose="020B0502020104020203" pitchFamily="34" charset="0"/>
              </a:rPr>
              <a:t>industry</a:t>
            </a:r>
            <a:r>
              <a:rPr lang="nl-BE" dirty="0">
                <a:latin typeface="Gill Sans MT" panose="020B0502020104020203" pitchFamily="34" charset="0"/>
              </a:rPr>
              <a:t> 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E66CBE-4604-43BD-8E04-7C9BBE4A7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992" y="4802201"/>
            <a:ext cx="4377875" cy="2055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9C4D6E-48E6-4198-827A-3E2A04CFF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928"/>
          <a:stretch/>
        </p:blipFill>
        <p:spPr>
          <a:xfrm>
            <a:off x="6666240" y="2999248"/>
            <a:ext cx="4813380" cy="16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PV Supply chain </a:t>
            </a:r>
            <a:r>
              <a:rPr lang="nl-BE" dirty="0" err="1"/>
              <a:t>diversification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6E445-648B-455D-A7B9-F65887BCD714}"/>
              </a:ext>
            </a:extLst>
          </p:cNvPr>
          <p:cNvSpPr/>
          <p:nvPr/>
        </p:nvSpPr>
        <p:spPr>
          <a:xfrm>
            <a:off x="233804" y="770930"/>
            <a:ext cx="5607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Gill Sans MT" panose="020B0502020104020203" pitchFamily="34" charset="0"/>
              </a:rPr>
              <a:t>Solar PV </a:t>
            </a:r>
            <a:r>
              <a:rPr lang="nl-BE" sz="2000" dirty="0" err="1">
                <a:latin typeface="Gill Sans MT" panose="020B0502020104020203" pitchFamily="34" charset="0"/>
              </a:rPr>
              <a:t>crucial</a:t>
            </a:r>
            <a:r>
              <a:rPr lang="nl-BE" sz="2000" dirty="0">
                <a:latin typeface="Gill Sans MT" panose="020B0502020104020203" pitchFamily="34" charset="0"/>
              </a:rPr>
              <a:t> </a:t>
            </a:r>
            <a:r>
              <a:rPr lang="nl-BE" sz="2000" dirty="0" err="1">
                <a:latin typeface="Gill Sans MT" panose="020B0502020104020203" pitchFamily="34" charset="0"/>
              </a:rPr>
              <a:t>technology</a:t>
            </a:r>
            <a:r>
              <a:rPr lang="nl-BE" sz="2000" dirty="0">
                <a:latin typeface="Gill Sans MT" panose="020B0502020104020203" pitchFamily="34" charset="0"/>
              </a:rPr>
              <a:t> </a:t>
            </a:r>
            <a:r>
              <a:rPr lang="nl-BE" sz="2000" dirty="0" err="1">
                <a:latin typeface="Gill Sans MT" panose="020B0502020104020203" pitchFamily="34" charset="0"/>
              </a:rPr>
              <a:t>to</a:t>
            </a:r>
            <a:r>
              <a:rPr lang="nl-BE" sz="2000" dirty="0">
                <a:latin typeface="Gill Sans MT" panose="020B0502020104020203" pitchFamily="34" charset="0"/>
              </a:rPr>
              <a:t> </a:t>
            </a:r>
            <a:r>
              <a:rPr lang="nl-BE" sz="2000" dirty="0" err="1">
                <a:latin typeface="Gill Sans MT" panose="020B0502020104020203" pitchFamily="34" charset="0"/>
              </a:rPr>
              <a:t>reduce</a:t>
            </a:r>
            <a:r>
              <a:rPr lang="nl-BE" sz="2000" dirty="0">
                <a:latin typeface="Gill Sans MT" panose="020B0502020104020203" pitchFamily="34" charset="0"/>
              </a:rPr>
              <a:t> energy GHG </a:t>
            </a:r>
            <a:r>
              <a:rPr lang="nl-BE" sz="2000" dirty="0" err="1">
                <a:latin typeface="Gill Sans MT" panose="020B0502020104020203" pitchFamily="34" charset="0"/>
              </a:rPr>
              <a:t>intensity</a:t>
            </a:r>
            <a:endParaRPr lang="nl-BE" sz="20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latin typeface="Gill Sans MT" panose="020B0502020104020203" pitchFamily="34" charset="0"/>
            </a:endParaRPr>
          </a:p>
          <a:p>
            <a:endParaRPr lang="nl-BE" sz="2000" dirty="0">
              <a:latin typeface="Gill Sans MT" panose="020B0502020104020203" pitchFamily="34" charset="0"/>
            </a:endParaRPr>
          </a:p>
          <a:p>
            <a:r>
              <a:rPr lang="nl-BE" sz="2000" b="1" dirty="0">
                <a:latin typeface="Gill Sans MT" panose="020B0502020104020203" pitchFamily="34" charset="0"/>
                <a:sym typeface="Wingdings" panose="05000000000000000000" pitchFamily="2" charset="2"/>
              </a:rPr>
              <a:t>Supply chain </a:t>
            </a:r>
            <a:r>
              <a:rPr lang="nl-BE" sz="2000" b="1" dirty="0" err="1">
                <a:latin typeface="Gill Sans MT" panose="020B0502020104020203" pitchFamily="34" charset="0"/>
                <a:sym typeface="Wingdings" panose="05000000000000000000" pitchFamily="2" charset="2"/>
              </a:rPr>
              <a:t>diversification</a:t>
            </a:r>
            <a:r>
              <a:rPr lang="nl-BE" sz="2000" b="1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  <a:sym typeface="Wingdings" panose="05000000000000000000" pitchFamily="2" charset="2"/>
              </a:rPr>
              <a:t>needed</a:t>
            </a:r>
            <a:endParaRPr lang="nl-BE" sz="2000" b="1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endParaRPr lang="nl-BE" sz="20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Growing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interest of EU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US policymakers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reduce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dependence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stimulate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domestic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manufacturing</a:t>
            </a:r>
          </a:p>
          <a:p>
            <a:endParaRPr lang="nl-BE" sz="20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Inflation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Reduction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Act (US)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REPowerEU</a:t>
            </a:r>
            <a:r>
              <a:rPr lang="nl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plan (EU)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F3FDD7-FEF2-42CB-8FE6-90F5DC395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76" y="770930"/>
            <a:ext cx="5174701" cy="2784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160975-7AF7-4142-BF2C-7B204518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78" y="3617555"/>
            <a:ext cx="5260099" cy="29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Alternative</a:t>
            </a:r>
            <a:r>
              <a:rPr lang="nl-BE" dirty="0"/>
              <a:t> </a:t>
            </a:r>
            <a:r>
              <a:rPr lang="nl-BE" dirty="0" err="1"/>
              <a:t>technologies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CFFC2F-940D-4764-84E7-25B29ED94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46186"/>
              </p:ext>
            </p:extLst>
          </p:nvPr>
        </p:nvGraphicFramePr>
        <p:xfrm>
          <a:off x="1165690" y="1039468"/>
          <a:ext cx="9113427" cy="163068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038652">
                  <a:extLst>
                    <a:ext uri="{9D8B030D-6E8A-4147-A177-3AD203B41FA5}">
                      <a16:colId xmlns:a16="http://schemas.microsoft.com/office/drawing/2014/main" val="4191203684"/>
                    </a:ext>
                  </a:extLst>
                </a:gridCol>
                <a:gridCol w="2329267">
                  <a:extLst>
                    <a:ext uri="{9D8B030D-6E8A-4147-A177-3AD203B41FA5}">
                      <a16:colId xmlns:a16="http://schemas.microsoft.com/office/drawing/2014/main" val="1867024697"/>
                    </a:ext>
                  </a:extLst>
                </a:gridCol>
                <a:gridCol w="3745508">
                  <a:extLst>
                    <a:ext uri="{9D8B030D-6E8A-4147-A177-3AD203B41FA5}">
                      <a16:colId xmlns:a16="http://schemas.microsoft.com/office/drawing/2014/main" val="2518720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Silicon (95% of market)  </a:t>
                      </a:r>
                    </a:p>
                    <a:p>
                      <a:pPr algn="ctr"/>
                      <a:r>
                        <a:rPr lang="it-IT" sz="1400" dirty="0"/>
                        <a:t>SJ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Thin-film</a:t>
                      </a:r>
                    </a:p>
                    <a:p>
                      <a:pPr algn="ctr"/>
                      <a:r>
                        <a:rPr lang="it-IT" sz="1400" dirty="0"/>
                        <a:t>SJ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Tandem (novel)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2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PERC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CIGS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Perovskite/CI(G)S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SHJ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CdTe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Perovskite/PERC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2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 (novel)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Perovskite/SHJ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298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38905C-70DE-4710-924F-886A25EBB8CF}"/>
              </a:ext>
            </a:extLst>
          </p:cNvPr>
          <p:cNvSpPr/>
          <p:nvPr/>
        </p:nvSpPr>
        <p:spPr>
          <a:xfrm>
            <a:off x="695569" y="2849890"/>
            <a:ext cx="838370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could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be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alternative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complement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supply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film tandems (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/CI(G)S) show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good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performance (high-efficiency)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film equipment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suppliers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location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Europe/US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film R&amp;D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location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Europe/US</a:t>
            </a:r>
            <a:endParaRPr lang="nl-BE" dirty="0"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230DD-2F41-4C88-8452-AF6566B3DB78}"/>
              </a:ext>
            </a:extLst>
          </p:cNvPr>
          <p:cNvSpPr/>
          <p:nvPr/>
        </p:nvSpPr>
        <p:spPr>
          <a:xfrm>
            <a:off x="695569" y="5058796"/>
            <a:ext cx="10992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err="1">
                <a:latin typeface="Gill Sans MT" panose="020B0502020104020203" pitchFamily="34" charset="0"/>
              </a:rPr>
              <a:t>Can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thin</a:t>
            </a:r>
            <a:r>
              <a:rPr lang="nl-BE" sz="2000" b="1" dirty="0">
                <a:latin typeface="Gill Sans MT" panose="020B0502020104020203" pitchFamily="34" charset="0"/>
              </a:rPr>
              <a:t>-film tandem </a:t>
            </a:r>
            <a:r>
              <a:rPr lang="nl-BE" sz="2000" b="1" dirty="0" err="1">
                <a:latin typeface="Gill Sans MT" panose="020B0502020104020203" pitchFamily="34" charset="0"/>
              </a:rPr>
              <a:t>PVs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be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competitive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with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silicon-based</a:t>
            </a:r>
            <a:r>
              <a:rPr lang="nl-BE" sz="2000" b="1" dirty="0">
                <a:latin typeface="Gill Sans MT" panose="020B0502020104020203" pitchFamily="34" charset="0"/>
              </a:rPr>
              <a:t> </a:t>
            </a:r>
            <a:r>
              <a:rPr lang="nl-BE" sz="2000" b="1" dirty="0" err="1">
                <a:latin typeface="Gill Sans MT" panose="020B0502020104020203" pitchFamily="34" charset="0"/>
              </a:rPr>
              <a:t>PVs</a:t>
            </a:r>
            <a:r>
              <a:rPr lang="nl-BE" sz="2000" b="1" dirty="0">
                <a:latin typeface="Gill Sans MT" panose="020B0502020104020203" pitchFamily="34" charset="0"/>
              </a:rPr>
              <a:t> (SJ </a:t>
            </a:r>
            <a:r>
              <a:rPr lang="nl-BE" sz="2000" b="1" dirty="0" err="1">
                <a:latin typeface="Gill Sans MT" panose="020B0502020104020203" pitchFamily="34" charset="0"/>
              </a:rPr>
              <a:t>and</a:t>
            </a:r>
            <a:r>
              <a:rPr lang="nl-BE" sz="2000" b="1" dirty="0">
                <a:latin typeface="Gill Sans MT" panose="020B0502020104020203" pitchFamily="34" charset="0"/>
              </a:rPr>
              <a:t> tandems)?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</a:rPr>
              <a:t>Economic</a:t>
            </a:r>
            <a:r>
              <a:rPr lang="nl-BE" sz="2000" dirty="0">
                <a:latin typeface="Gill Sans MT" panose="020B05020201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Gill Sans MT" panose="020B0502020104020203" pitchFamily="34" charset="0"/>
              </a:rPr>
              <a:t>Environmental</a:t>
            </a:r>
            <a:endParaRPr lang="nl-BE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2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Research </a:t>
            </a:r>
            <a:r>
              <a:rPr lang="nl-BE" dirty="0" err="1"/>
              <a:t>aim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62AEF-B88D-413D-A65F-569C9C0C6302}"/>
              </a:ext>
            </a:extLst>
          </p:cNvPr>
          <p:cNvSpPr/>
          <p:nvPr/>
        </p:nvSpPr>
        <p:spPr>
          <a:xfrm>
            <a:off x="380259" y="820593"/>
            <a:ext cx="6762300" cy="5216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Economic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environmental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evaluation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of PV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technologies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single-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junction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PERC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SHJ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-film single-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junction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CIGS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Tandem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/CIGS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/CIS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/PERC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/SHJ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Three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geographical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areas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Europe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US 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59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environmental</a:t>
            </a:r>
            <a:r>
              <a:rPr lang="nl-BE" dirty="0"/>
              <a:t> indicators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03EED-E208-4FEB-81D9-5941D60C7B88}"/>
              </a:ext>
            </a:extLst>
          </p:cNvPr>
          <p:cNvSpPr/>
          <p:nvPr/>
        </p:nvSpPr>
        <p:spPr>
          <a:xfrm>
            <a:off x="81097" y="853171"/>
            <a:ext cx="10470930" cy="58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Gill Sans MT" panose="020B0502020104020203" pitchFamily="34" charset="0"/>
              </a:rPr>
              <a:t>Module-level: analysis until PV module production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5E1C33-AEC8-4620-842A-38E13BFECAAB}"/>
                  </a:ext>
                </a:extLst>
              </p:cNvPr>
              <p:cNvSpPr/>
              <p:nvPr/>
            </p:nvSpPr>
            <p:spPr>
              <a:xfrm>
                <a:off x="241805" y="4325875"/>
                <a:ext cx="6881650" cy="168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𝐿𝑒𝑣𝑒𝑙𝑖𝑧𝑒𝑑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𝑒𝑙𝑒𝑐𝑡𝑟𝑖𝑐𝑖𝑡𝑦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𝐿𝐶𝑂𝐸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 =[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𝑈𝑆𝐷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𝑘𝑊h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𝐺𝑟𝑒𝑒𝑛h𝑜𝑢𝑠𝑒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𝑒𝑚𝑖𝑠𝑠𝑖𝑜𝑛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𝐺𝐸𝐹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𝑘𝑊h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5E1C33-AEC8-4620-842A-38E13BFEC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5" y="4325875"/>
                <a:ext cx="6881650" cy="16868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B9703E7-9D9B-414C-8411-7A2D0669D560}"/>
              </a:ext>
            </a:extLst>
          </p:cNvPr>
          <p:cNvSpPr/>
          <p:nvPr/>
        </p:nvSpPr>
        <p:spPr>
          <a:xfrm>
            <a:off x="81097" y="3352751"/>
            <a:ext cx="11952503" cy="9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System-level: deployment of PV modules in PV system to generate electricity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Gill Sans MT" panose="020B0502020104020203" pitchFamily="34" charset="0"/>
              </a:rPr>
              <a:t>Supported by Energy Yield calculations: annual energy generated at three climatic locations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747264-5ABA-4A03-B297-2AA48F74BC87}"/>
                  </a:ext>
                </a:extLst>
              </p:cNvPr>
              <p:cNvSpPr/>
              <p:nvPr/>
            </p:nvSpPr>
            <p:spPr>
              <a:xfrm>
                <a:off x="454457" y="1271491"/>
                <a:ext cx="5340436" cy="89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𝑀𝑖𝑛𝑖𝑚𝑢𝑚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𝑠𝑢𝑠𝑡𝑎𝑖𝑛𝑎𝑏𝑙𝑒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=[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𝑈𝑆𝐷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747264-5ABA-4A03-B297-2AA48F74B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7" y="1271491"/>
                <a:ext cx="5340436" cy="89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D0989C-7504-46C6-BEF6-307E507BE29C}"/>
                  </a:ext>
                </a:extLst>
              </p:cNvPr>
              <p:cNvSpPr/>
              <p:nvPr/>
            </p:nvSpPr>
            <p:spPr>
              <a:xfrm>
                <a:off x="454457" y="1982788"/>
                <a:ext cx="4071692" cy="880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𝐶𝑎𝑟𝑏𝑜𝑛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𝑓𝑜𝑜𝑡𝑝𝑟𝑖𝑛𝑡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D0989C-7504-46C6-BEF6-307E507BE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7" y="1982788"/>
                <a:ext cx="4071692" cy="880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2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– </a:t>
            </a:r>
            <a:r>
              <a:rPr lang="en-US" dirty="0"/>
              <a:t>USD$/W 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kgCO2eq/W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5E6A9-A36D-46DF-B0E8-9DBDCC17E2F2}"/>
              </a:ext>
            </a:extLst>
          </p:cNvPr>
          <p:cNvSpPr/>
          <p:nvPr/>
        </p:nvSpPr>
        <p:spPr>
          <a:xfrm>
            <a:off x="0" y="1293056"/>
            <a:ext cx="53820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Results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include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uncertainty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Material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Equipment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prices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Technical parameters (e.g.,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layer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thickness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material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utilization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, energy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consumption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lvl="1"/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Chinese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have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lowest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price</a:t>
            </a: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EU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PVs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have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lowest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kgCO2eq/W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EU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and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US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/CI(G)S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Cost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competitive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with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perovskite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/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silicon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(China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manufactured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Much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lower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carbon footprint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if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produced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in EU</a:t>
            </a:r>
          </a:p>
          <a:p>
            <a:pPr lvl="2"/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35-47%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58E403-6CC3-43CD-9D4F-58D96FDBEF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64785" y="1116889"/>
            <a:ext cx="6827215" cy="42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3EF8A-5FB6-43D4-8C1D-7A79504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CAC68-F983-4455-90F6-5BD0B36E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– </a:t>
            </a:r>
            <a:r>
              <a:rPr lang="nl-BE" dirty="0" err="1"/>
              <a:t>Normalized</a:t>
            </a:r>
            <a:r>
              <a:rPr lang="nl-BE" dirty="0"/>
              <a:t> </a:t>
            </a:r>
            <a:r>
              <a:rPr lang="nl-BE" dirty="0" err="1"/>
              <a:t>environmental</a:t>
            </a:r>
            <a:r>
              <a:rPr lang="nl-BE" dirty="0"/>
              <a:t> impact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DAA3A-47AE-46E7-B7DF-0F6AA1873478}"/>
              </a:ext>
            </a:extLst>
          </p:cNvPr>
          <p:cNvSpPr/>
          <p:nvPr/>
        </p:nvSpPr>
        <p:spPr>
          <a:xfrm>
            <a:off x="333317" y="4800504"/>
            <a:ext cx="11871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Overall,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environmental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impact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reduction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compared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market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available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PERC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But, significant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increasing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mineral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supply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risk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due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to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Gill Sans MT" panose="020B0502020104020203" pitchFamily="34" charset="0"/>
                <a:sym typeface="Wingdings" panose="05000000000000000000" pitchFamily="2" charset="2"/>
              </a:rPr>
              <a:t>utilization</a:t>
            </a: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Indium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Gill Sans MT" panose="020B0502020104020203" pitchFamily="34" charset="0"/>
                <a:sym typeface="Wingdings" panose="05000000000000000000" pitchFamily="2" charset="2"/>
              </a:rPr>
              <a:t>Gallium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F76828-C39B-4056-A1D2-5778E309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94711"/>
              </p:ext>
            </p:extLst>
          </p:nvPr>
        </p:nvGraphicFramePr>
        <p:xfrm>
          <a:off x="621102" y="1104181"/>
          <a:ext cx="10487346" cy="3657934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2313258">
                  <a:extLst>
                    <a:ext uri="{9D8B030D-6E8A-4147-A177-3AD203B41FA5}">
                      <a16:colId xmlns:a16="http://schemas.microsoft.com/office/drawing/2014/main" val="2779478491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2261333535"/>
                    </a:ext>
                  </a:extLst>
                </a:gridCol>
                <a:gridCol w="479643">
                  <a:extLst>
                    <a:ext uri="{9D8B030D-6E8A-4147-A177-3AD203B41FA5}">
                      <a16:colId xmlns:a16="http://schemas.microsoft.com/office/drawing/2014/main" val="2112897599"/>
                    </a:ext>
                  </a:extLst>
                </a:gridCol>
                <a:gridCol w="836175">
                  <a:extLst>
                    <a:ext uri="{9D8B030D-6E8A-4147-A177-3AD203B41FA5}">
                      <a16:colId xmlns:a16="http://schemas.microsoft.com/office/drawing/2014/main" val="516881365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3700833628"/>
                    </a:ext>
                  </a:extLst>
                </a:gridCol>
                <a:gridCol w="1507001">
                  <a:extLst>
                    <a:ext uri="{9D8B030D-6E8A-4147-A177-3AD203B41FA5}">
                      <a16:colId xmlns:a16="http://schemas.microsoft.com/office/drawing/2014/main" val="1245644882"/>
                    </a:ext>
                  </a:extLst>
                </a:gridCol>
                <a:gridCol w="1171586">
                  <a:extLst>
                    <a:ext uri="{9D8B030D-6E8A-4147-A177-3AD203B41FA5}">
                      <a16:colId xmlns:a16="http://schemas.microsoft.com/office/drawing/2014/main" val="1435733161"/>
                    </a:ext>
                  </a:extLst>
                </a:gridCol>
                <a:gridCol w="1352287">
                  <a:extLst>
                    <a:ext uri="{9D8B030D-6E8A-4147-A177-3AD203B41FA5}">
                      <a16:colId xmlns:a16="http://schemas.microsoft.com/office/drawing/2014/main" val="4083542129"/>
                    </a:ext>
                  </a:extLst>
                </a:gridCol>
                <a:gridCol w="1152690">
                  <a:extLst>
                    <a:ext uri="{9D8B030D-6E8A-4147-A177-3AD203B41FA5}">
                      <a16:colId xmlns:a16="http://schemas.microsoft.com/office/drawing/2014/main" val="557931132"/>
                    </a:ext>
                  </a:extLst>
                </a:gridCol>
              </a:tblGrid>
              <a:tr h="464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PERC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SHJ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CIGS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PVK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PVK/PERC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PVK/SHJ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PVK/CIGS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PVK/CIS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2965811121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Global warming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1.03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0.59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1.22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1762636893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Ozone depletion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0.35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0.27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2370366893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Freshwater eutrophic.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0.96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1.02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0.59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3458139989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Marine eutrophication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0.63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4161455756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Freshwater ecotoxicity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0.59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0.79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1549107592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Terrestrial ecotoxicity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0.89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0.91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0.79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32341370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Acidification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0.69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1597587994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Human toxicity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0.57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676557571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Mineral scarcity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1.12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2.67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2.21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1.78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894122231"/>
                  </a:ext>
                </a:extLst>
              </a:tr>
              <a:tr h="3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Fossil scarcity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0.57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0.71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0.57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0.56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2" marR="45422" marT="0" marB="0"/>
                </a:tc>
                <a:extLst>
                  <a:ext uri="{0D108BD9-81ED-4DB2-BD59-A6C34878D82A}">
                    <a16:rowId xmlns:a16="http://schemas.microsoft.com/office/drawing/2014/main" val="281192589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F475931-E200-4256-A719-2CA20ABF18BC}"/>
              </a:ext>
            </a:extLst>
          </p:cNvPr>
          <p:cNvSpPr/>
          <p:nvPr/>
        </p:nvSpPr>
        <p:spPr>
          <a:xfrm>
            <a:off x="8968937" y="4009695"/>
            <a:ext cx="591207" cy="378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067DA6-2AD0-4972-8328-F8D0983123CA}"/>
              </a:ext>
            </a:extLst>
          </p:cNvPr>
          <p:cNvSpPr/>
          <p:nvPr/>
        </p:nvSpPr>
        <p:spPr>
          <a:xfrm>
            <a:off x="10253497" y="4009695"/>
            <a:ext cx="591207" cy="378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317114-3999-4DAE-9B95-082FA59958ED}"/>
              </a:ext>
            </a:extLst>
          </p:cNvPr>
          <p:cNvSpPr/>
          <p:nvPr/>
        </p:nvSpPr>
        <p:spPr>
          <a:xfrm>
            <a:off x="4374854" y="4061878"/>
            <a:ext cx="591207" cy="378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6831377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r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" id="{59065FFD-95A5-4387-9888-595CD54FE3CE}" vid="{8A46A32C-1227-47D7-A4C8-360887988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{58F087C3-ABA1-4A7A-AC17-0FA6DCEB5E34}tf16411177_win32</Template>
  <TotalTime>2046</TotalTime>
  <Words>999</Words>
  <Application>Microsoft Office PowerPoint</Application>
  <PresentationFormat>Widescreen</PresentationFormat>
  <Paragraphs>282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Meiryo UI</vt:lpstr>
      <vt:lpstr>游ゴシック</vt:lpstr>
      <vt:lpstr>Arial</vt:lpstr>
      <vt:lpstr>Calibri</vt:lpstr>
      <vt:lpstr>Cambria Math</vt:lpstr>
      <vt:lpstr>Gill Sans MT</vt:lpstr>
      <vt:lpstr>Helvetica LT Std Cond Blk</vt:lpstr>
      <vt:lpstr>Segoe UI</vt:lpstr>
      <vt:lpstr>Times New Roman</vt:lpstr>
      <vt:lpstr>Trebuchet MS</vt:lpstr>
      <vt:lpstr>Wingdings</vt:lpstr>
      <vt:lpstr>Get Started with 3D</vt:lpstr>
      <vt:lpstr>Next generation of Solar PV Technologies  Economic and environmental impact</vt:lpstr>
      <vt:lpstr>Background: Solar PV techs and supply chain</vt:lpstr>
      <vt:lpstr>China’s dominance: Pros and Cons</vt:lpstr>
      <vt:lpstr>PV Supply chain diversification</vt:lpstr>
      <vt:lpstr>Alternative technologies</vt:lpstr>
      <vt:lpstr>Research aim</vt:lpstr>
      <vt:lpstr>Economic and environmental indicators</vt:lpstr>
      <vt:lpstr>Results – USD$/W  and kgCO2eq/W</vt:lpstr>
      <vt:lpstr>Results – Normalized environmental impact</vt:lpstr>
      <vt:lpstr>Results – LCOE and GEF</vt:lpstr>
      <vt:lpstr>Results - Challenges</vt:lpstr>
      <vt:lpstr>Results - Challenges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Kurokawa</dc:creator>
  <cp:lastModifiedBy>MARTULLI Alessandro</cp:lastModifiedBy>
  <cp:revision>65</cp:revision>
  <dcterms:created xsi:type="dcterms:W3CDTF">2021-11-03T06:24:05Z</dcterms:created>
  <dcterms:modified xsi:type="dcterms:W3CDTF">2022-11-16T02:04:09Z</dcterms:modified>
</cp:coreProperties>
</file>