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33"/>
  </p:notesMasterIdLst>
  <p:handoutMasterIdLst>
    <p:handoutMasterId r:id="rId34"/>
  </p:handoutMasterIdLst>
  <p:sldIdLst>
    <p:sldId id="269" r:id="rId3"/>
    <p:sldId id="270" r:id="rId4"/>
    <p:sldId id="271" r:id="rId5"/>
    <p:sldId id="274" r:id="rId6"/>
    <p:sldId id="275" r:id="rId7"/>
    <p:sldId id="272" r:id="rId8"/>
    <p:sldId id="276" r:id="rId9"/>
    <p:sldId id="277" r:id="rId10"/>
    <p:sldId id="278" r:id="rId11"/>
    <p:sldId id="279"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300" r:id="rId26"/>
    <p:sldId id="294" r:id="rId27"/>
    <p:sldId id="295" r:id="rId28"/>
    <p:sldId id="296" r:id="rId29"/>
    <p:sldId id="297" r:id="rId30"/>
    <p:sldId id="298" r:id="rId31"/>
    <p:sldId id="299"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FAA"/>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2"/>
  </p:normalViewPr>
  <p:slideViewPr>
    <p:cSldViewPr snapToGrid="0" snapToObjects="1">
      <p:cViewPr varScale="1">
        <p:scale>
          <a:sx n="67" d="100"/>
          <a:sy n="67" d="100"/>
        </p:scale>
        <p:origin x="644" y="4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30-4-2021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30-4-2021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906F067-FD85-484D-8657-082244B49077}" type="datetime1">
              <a:rPr lang="nl-BE" smtClean="0"/>
              <a:t>30/04/2021</a:t>
            </a:fld>
            <a:endParaRPr lang="nl-NL"/>
          </a:p>
        </p:txBody>
      </p:sp>
      <p:sp>
        <p:nvSpPr>
          <p:cNvPr id="5" name="Tijdelijke aanduiding voor voettekst 4"/>
          <p:cNvSpPr>
            <a:spLocks noGrp="1"/>
          </p:cNvSpPr>
          <p:nvPr>
            <p:ph type="ftr" sz="quarter" idx="11"/>
          </p:nvPr>
        </p:nvSpPr>
        <p:spPr/>
        <p:txBody>
          <a:bodyPr/>
          <a:lstStyle/>
          <a:p>
            <a:r>
              <a:rPr lang="nl-NL"/>
              <a:t>Instituut voor Verbintenissenrecht KU Leuven, UHasselt</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6AF37A0-A1BC-47B5-BC32-8CBC03E9EDCB}" type="datetime1">
              <a:rPr lang="nl-BE" smtClean="0"/>
              <a:t>30/04/2021</a:t>
            </a:fld>
            <a:endParaRPr lang="nl-NL"/>
          </a:p>
        </p:txBody>
      </p:sp>
      <p:sp>
        <p:nvSpPr>
          <p:cNvPr id="5" name="Tijdelijke aanduiding voor voettekst 4"/>
          <p:cNvSpPr>
            <a:spLocks noGrp="1"/>
          </p:cNvSpPr>
          <p:nvPr>
            <p:ph type="ftr" sz="quarter" idx="11"/>
          </p:nvPr>
        </p:nvSpPr>
        <p:spPr/>
        <p:txBody>
          <a:bodyPr/>
          <a:lstStyle/>
          <a:p>
            <a:r>
              <a:rPr lang="nl-NL"/>
              <a:t>Instituut voor Verbintenissenrecht KU Leuven, UHasselt</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76EEF9DE-F0EB-48E1-B101-59865C2ECFFF}" type="datetime1">
              <a:rPr lang="nl-BE" smtClean="0"/>
              <a:t>30/04/2021</a:t>
            </a:fld>
            <a:endParaRPr lang="nl-NL"/>
          </a:p>
        </p:txBody>
      </p:sp>
      <p:sp>
        <p:nvSpPr>
          <p:cNvPr id="5" name="Tijdelijke aanduiding voor voettekst 4"/>
          <p:cNvSpPr>
            <a:spLocks noGrp="1"/>
          </p:cNvSpPr>
          <p:nvPr>
            <p:ph type="ftr" sz="quarter" idx="11"/>
          </p:nvPr>
        </p:nvSpPr>
        <p:spPr/>
        <p:txBody>
          <a:bodyPr/>
          <a:lstStyle/>
          <a:p>
            <a:r>
              <a:rPr lang="nl-NL"/>
              <a:t>Instituut voor Verbintenissenrecht KU Leuven, UHasselt</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p:cNvSpPr>
            <a:spLocks noGrp="1"/>
          </p:cNvSpPr>
          <p:nvPr>
            <p:ph type="dt" sz="half" idx="10"/>
          </p:nvPr>
        </p:nvSpPr>
        <p:spPr/>
        <p:txBody>
          <a:bodyPr/>
          <a:lstStyle/>
          <a:p>
            <a:fld id="{1773FC26-EACA-4135-B944-923468B8D519}" type="datetime1">
              <a:rPr lang="nl-BE" smtClean="0"/>
              <a:t>30/04/2021</a:t>
            </a:fld>
            <a:endParaRPr lang="nl-NL" dirty="0"/>
          </a:p>
        </p:txBody>
      </p:sp>
      <p:sp>
        <p:nvSpPr>
          <p:cNvPr id="5" name="Tijdelijke aanduiding voor voettekst 4"/>
          <p:cNvSpPr>
            <a:spLocks noGrp="1"/>
          </p:cNvSpPr>
          <p:nvPr>
            <p:ph type="ftr" sz="quarter" idx="11"/>
          </p:nvPr>
        </p:nvSpPr>
        <p:spPr/>
        <p:txBody>
          <a:bodyPr/>
          <a:lstStyle/>
          <a:p>
            <a:r>
              <a:rPr lang="nl-NL"/>
              <a:t>Instituut voor Verbintenissenrecht KU Leuven, UHasselt</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p:cNvSpPr>
            <a:spLocks noGrp="1"/>
          </p:cNvSpPr>
          <p:nvPr>
            <p:ph type="dt" sz="half" idx="10"/>
          </p:nvPr>
        </p:nvSpPr>
        <p:spPr/>
        <p:txBody>
          <a:bodyPr/>
          <a:lstStyle/>
          <a:p>
            <a:fld id="{C0840CCD-93FA-42DE-BB78-30584668EF92}" type="datetime1">
              <a:rPr lang="nl-BE" smtClean="0"/>
              <a:t>30/04/2021</a:t>
            </a:fld>
            <a:endParaRPr lang="nl-NL" dirty="0"/>
          </a:p>
        </p:txBody>
      </p:sp>
      <p:sp>
        <p:nvSpPr>
          <p:cNvPr id="5" name="Tijdelijke aanduiding voor voettekst 4"/>
          <p:cNvSpPr>
            <a:spLocks noGrp="1"/>
          </p:cNvSpPr>
          <p:nvPr>
            <p:ph type="ftr" sz="quarter" idx="11"/>
          </p:nvPr>
        </p:nvSpPr>
        <p:spPr/>
        <p:txBody>
          <a:bodyPr/>
          <a:lstStyle/>
          <a:p>
            <a:r>
              <a:rPr lang="nl-NL"/>
              <a:t>Instituut voor Verbintenissenrecht KU Leuven, UHasselt</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32F7E2B5-FB25-4265-B504-7757FCF3855D}" type="datetime1">
              <a:rPr lang="nl-BE" smtClean="0"/>
              <a:t>30/04/2021</a:t>
            </a:fld>
            <a:endParaRPr lang="nl-NL"/>
          </a:p>
        </p:txBody>
      </p:sp>
      <p:sp>
        <p:nvSpPr>
          <p:cNvPr id="6" name="Tijdelijke aanduiding voor voettekst 5"/>
          <p:cNvSpPr>
            <a:spLocks noGrp="1"/>
          </p:cNvSpPr>
          <p:nvPr>
            <p:ph type="ftr" sz="quarter" idx="11"/>
          </p:nvPr>
        </p:nvSpPr>
        <p:spPr/>
        <p:txBody>
          <a:bodyPr/>
          <a:lstStyle/>
          <a:p>
            <a:r>
              <a:rPr lang="nl-NL"/>
              <a:t>Instituut voor Verbintenissenrecht KU Leuven, UHasselt</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CE3EE2E7-3557-4A26-8269-0F7CD1ED7B3A}" type="datetime1">
              <a:rPr lang="nl-BE" smtClean="0"/>
              <a:t>30/04/2021</a:t>
            </a:fld>
            <a:endParaRPr lang="nl-NL" dirty="0"/>
          </a:p>
        </p:txBody>
      </p:sp>
      <p:sp>
        <p:nvSpPr>
          <p:cNvPr id="8" name="Tijdelijke aanduiding voor voettekst 7"/>
          <p:cNvSpPr>
            <a:spLocks noGrp="1"/>
          </p:cNvSpPr>
          <p:nvPr>
            <p:ph type="ftr" sz="quarter" idx="11"/>
          </p:nvPr>
        </p:nvSpPr>
        <p:spPr/>
        <p:txBody>
          <a:bodyPr/>
          <a:lstStyle/>
          <a:p>
            <a:r>
              <a:rPr lang="nl-NL"/>
              <a:t>Instituut voor Verbintenissenrecht KU Leuven, UHasselt</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61BECD1-C5C9-4DF0-9166-9B626C9D079C}" type="datetime1">
              <a:rPr lang="nl-BE" smtClean="0"/>
              <a:t>30/04/2021</a:t>
            </a:fld>
            <a:endParaRPr lang="nl-NL"/>
          </a:p>
        </p:txBody>
      </p:sp>
      <p:sp>
        <p:nvSpPr>
          <p:cNvPr id="4" name="Tijdelijke aanduiding voor voettekst 3"/>
          <p:cNvSpPr>
            <a:spLocks noGrp="1"/>
          </p:cNvSpPr>
          <p:nvPr>
            <p:ph type="ftr" sz="quarter" idx="11"/>
          </p:nvPr>
        </p:nvSpPr>
        <p:spPr/>
        <p:txBody>
          <a:bodyPr/>
          <a:lstStyle/>
          <a:p>
            <a:r>
              <a:rPr lang="nl-NL"/>
              <a:t>Instituut voor Verbintenissenrecht KU Leuven, UHasselt</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A8AA49B-62A4-4493-8AF9-8C7B12A952D4}" type="datetime1">
              <a:rPr lang="nl-BE" smtClean="0"/>
              <a:t>30/04/2021</a:t>
            </a:fld>
            <a:endParaRPr lang="nl-NL"/>
          </a:p>
        </p:txBody>
      </p:sp>
      <p:sp>
        <p:nvSpPr>
          <p:cNvPr id="3" name="Tijdelijke aanduiding voor voettekst 2"/>
          <p:cNvSpPr>
            <a:spLocks noGrp="1"/>
          </p:cNvSpPr>
          <p:nvPr>
            <p:ph type="ftr" sz="quarter" idx="11"/>
          </p:nvPr>
        </p:nvSpPr>
        <p:spPr/>
        <p:txBody>
          <a:bodyPr/>
          <a:lstStyle/>
          <a:p>
            <a:r>
              <a:rPr lang="nl-NL"/>
              <a:t>Instituut voor Verbintenissenrecht KU Leuven, UHasselt</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a:t>Click to edit Master title style</a:t>
            </a:r>
            <a:endParaRPr lang="nl-NL" dirty="0"/>
          </a:p>
        </p:txBody>
      </p:sp>
      <p:sp>
        <p:nvSpPr>
          <p:cNvPr id="4" name="Tijdelijke aanduiding voor datum 3"/>
          <p:cNvSpPr>
            <a:spLocks noGrp="1"/>
          </p:cNvSpPr>
          <p:nvPr>
            <p:ph type="dt" sz="half" idx="10"/>
          </p:nvPr>
        </p:nvSpPr>
        <p:spPr/>
        <p:txBody>
          <a:bodyPr/>
          <a:lstStyle/>
          <a:p>
            <a:fld id="{34399A4D-B918-4464-8AAE-0F33D2713623}" type="datetime1">
              <a:rPr lang="nl-BE" smtClean="0"/>
              <a:t>30/04/2021</a:t>
            </a:fld>
            <a:endParaRPr lang="nl-NL" dirty="0"/>
          </a:p>
        </p:txBody>
      </p:sp>
      <p:sp>
        <p:nvSpPr>
          <p:cNvPr id="5" name="Tijdelijke aanduiding voor voettekst 4"/>
          <p:cNvSpPr>
            <a:spLocks noGrp="1"/>
          </p:cNvSpPr>
          <p:nvPr>
            <p:ph type="ftr" sz="quarter" idx="11"/>
          </p:nvPr>
        </p:nvSpPr>
        <p:spPr/>
        <p:txBody>
          <a:bodyPr/>
          <a:lstStyle/>
          <a:p>
            <a:r>
              <a:rPr lang="nl-NL"/>
              <a:t>Instituut voor Verbintenissenrecht KU Leuven, UHasselt</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9617419-B4BB-4C18-8337-92B67E648272}" type="datetime1">
              <a:rPr lang="nl-BE" smtClean="0"/>
              <a:t>30/04/2021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Instituut voor Verbintenissenrecht KU Leuven, UHasselt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sldNum="0"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D12776A2-266E-4B01-ABCD-786537F3C0CF}" type="datetime1">
              <a:rPr lang="nl-BE" smtClean="0"/>
              <a:t>30/04/2021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Instituut voor Verbintenissenrecht KU Leuven, UHasselt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32.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laticon.com/" TargetMode="External"/><Relationship Id="rId2" Type="http://schemas.openxmlformats.org/officeDocument/2006/relationships/hyperlink" Target="https://www.flaticon.com/authors/freepik"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400" b="1" dirty="0"/>
              <a:t>ACTUALIA AANSPRAKELIJKHEIDSRECHT 2018-2021</a:t>
            </a:r>
            <a:br>
              <a:rPr lang="nl-BE" sz="2400" b="1" dirty="0"/>
            </a:br>
            <a:r>
              <a:rPr lang="nl-BE" sz="2000" b="1" i="1" dirty="0"/>
              <a:t>Grondslagen van aansprakelijkheid en oorzakelijk verband</a:t>
            </a:r>
            <a:br>
              <a:rPr lang="nl-BE" dirty="0"/>
            </a:br>
            <a:endParaRPr lang="nl-BE" dirty="0"/>
          </a:p>
        </p:txBody>
      </p:sp>
      <p:sp>
        <p:nvSpPr>
          <p:cNvPr id="2" name="TextBox 1">
            <a:extLst>
              <a:ext uri="{FF2B5EF4-FFF2-40B4-BE49-F238E27FC236}">
                <a16:creationId xmlns:a16="http://schemas.microsoft.com/office/drawing/2014/main" id="{92E32A28-CD8C-45F8-952C-6BFE98D02AF3}"/>
              </a:ext>
            </a:extLst>
          </p:cNvPr>
          <p:cNvSpPr txBox="1"/>
          <p:nvPr/>
        </p:nvSpPr>
        <p:spPr>
          <a:xfrm>
            <a:off x="575999" y="4346598"/>
            <a:ext cx="6703689" cy="1200329"/>
          </a:xfrm>
          <a:prstGeom prst="rect">
            <a:avLst/>
          </a:prstGeom>
          <a:noFill/>
        </p:spPr>
        <p:txBody>
          <a:bodyPr wrap="square" rtlCol="0">
            <a:spAutoFit/>
          </a:bodyPr>
          <a:lstStyle/>
          <a:p>
            <a:r>
              <a:rPr lang="en-US" dirty="0">
                <a:solidFill>
                  <a:schemeClr val="bg1"/>
                </a:solidFill>
              </a:rPr>
              <a:t>Prof. dr. Ilse Samoy</a:t>
            </a:r>
          </a:p>
          <a:p>
            <a:r>
              <a:rPr lang="en-US" dirty="0">
                <a:solidFill>
                  <a:schemeClr val="bg1"/>
                </a:solidFill>
              </a:rPr>
              <a:t>Drs. Christopher Borucki</a:t>
            </a:r>
          </a:p>
          <a:p>
            <a:r>
              <a:rPr lang="nl-BE" dirty="0">
                <a:solidFill>
                  <a:schemeClr val="bg1"/>
                </a:solidFill>
              </a:rPr>
              <a:t>Instituut voor Verbintenissenrecht KU Leuven, </a:t>
            </a:r>
            <a:r>
              <a:rPr lang="nl-BE" dirty="0" err="1">
                <a:solidFill>
                  <a:schemeClr val="bg1"/>
                </a:solidFill>
              </a:rPr>
              <a:t>UHasselt</a:t>
            </a:r>
            <a:endParaRPr lang="nl-BE" dirty="0">
              <a:solidFill>
                <a:schemeClr val="bg1"/>
              </a:solidFill>
            </a:endParaRPr>
          </a:p>
          <a:p>
            <a:endParaRPr lang="nl-BE" dirty="0">
              <a:solidFill>
                <a:schemeClr val="bg1"/>
              </a:solidFill>
            </a:endParaRPr>
          </a:p>
        </p:txBody>
      </p:sp>
    </p:spTree>
    <p:extLst>
      <p:ext uri="{BB962C8B-B14F-4D97-AF65-F5344CB8AC3E}">
        <p14:creationId xmlns:p14="http://schemas.microsoft.com/office/powerpoint/2010/main" val="78485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96250B2-3116-4D58-8F18-FC6DBEB2D15D}"/>
              </a:ext>
            </a:extLst>
          </p:cNvPr>
          <p:cNvSpPr>
            <a:spLocks noGrp="1"/>
          </p:cNvSpPr>
          <p:nvPr>
            <p:ph idx="1"/>
          </p:nvPr>
        </p:nvSpPr>
        <p:spPr>
          <a:xfrm>
            <a:off x="575400" y="1656000"/>
            <a:ext cx="11041200" cy="4464000"/>
          </a:xfrm>
        </p:spPr>
        <p:txBody>
          <a:bodyPr>
            <a:normAutofit/>
          </a:bodyPr>
          <a:lstStyle/>
          <a:p>
            <a:r>
              <a:rPr lang="nl-BE" dirty="0"/>
              <a:t>Art. 1384, lid 3 oud BW: kwalitatieve aansprakelijkheid aansteller voor aangestelde</a:t>
            </a:r>
          </a:p>
          <a:p>
            <a:pPr lvl="1"/>
            <a:r>
              <a:rPr lang="nl-BE" dirty="0"/>
              <a:t>Onweerlegbaar foutvermoeden</a:t>
            </a:r>
          </a:p>
          <a:p>
            <a:pPr lvl="1"/>
            <a:r>
              <a:rPr lang="nl-BE" dirty="0"/>
              <a:t>Weerlegbaar vermoeden van oorzakelijk verband</a:t>
            </a:r>
          </a:p>
          <a:p>
            <a:r>
              <a:rPr lang="nl-BE" dirty="0"/>
              <a:t>Aansteller = voor eigen rekening ander laten werken onder gezag + toezicht</a:t>
            </a:r>
          </a:p>
          <a:p>
            <a:r>
              <a:rPr lang="nl-BE" dirty="0"/>
              <a:t>Vereisten:</a:t>
            </a:r>
          </a:p>
          <a:p>
            <a:pPr lvl="1"/>
            <a:r>
              <a:rPr lang="nl-BE" dirty="0"/>
              <a:t>Band van aanstelling</a:t>
            </a:r>
          </a:p>
          <a:p>
            <a:pPr lvl="1"/>
            <a:r>
              <a:rPr lang="nl-BE" dirty="0"/>
              <a:t>Objectieve onrechtmatigheid of kwalitatieve aansprakelijkheid aangestelde</a:t>
            </a:r>
          </a:p>
          <a:p>
            <a:pPr lvl="1"/>
            <a:r>
              <a:rPr lang="nl-BE" dirty="0"/>
              <a:t>Schade aan derde</a:t>
            </a:r>
          </a:p>
          <a:p>
            <a:pPr lvl="1"/>
            <a:r>
              <a:rPr lang="nl-BE" dirty="0"/>
              <a:t>Veroorzaakt in de bediening waarvoor aangesteld</a:t>
            </a:r>
          </a:p>
          <a:p>
            <a:pPr marL="457200" lvl="1" indent="0">
              <a:buNone/>
            </a:pPr>
            <a:endParaRPr lang="nl-BE" dirty="0"/>
          </a:p>
          <a:p>
            <a:endParaRPr lang="nl-BE" dirty="0"/>
          </a:p>
        </p:txBody>
      </p:sp>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normAutofit/>
          </a:bodyPr>
          <a:lstStyle/>
          <a:p>
            <a:r>
              <a:rPr lang="en-US" dirty="0"/>
              <a:t>III. </a:t>
            </a:r>
            <a:r>
              <a:rPr lang="en-US" dirty="0" err="1"/>
              <a:t>Kwalitatieve</a:t>
            </a:r>
            <a:r>
              <a:rPr lang="en-US" dirty="0"/>
              <a:t> </a:t>
            </a:r>
            <a:r>
              <a:rPr lang="en-US" dirty="0" err="1"/>
              <a:t>aansprakelijkheid</a:t>
            </a:r>
            <a:r>
              <a:rPr lang="en-US" dirty="0"/>
              <a:t> – </a:t>
            </a:r>
            <a:r>
              <a:rPr lang="en-US" dirty="0" err="1"/>
              <a:t>aansteller</a:t>
            </a:r>
            <a:endParaRPr lang="nl-BE" dirty="0"/>
          </a:p>
        </p:txBody>
      </p:sp>
    </p:spTree>
    <p:extLst>
      <p:ext uri="{BB962C8B-B14F-4D97-AF65-F5344CB8AC3E}">
        <p14:creationId xmlns:p14="http://schemas.microsoft.com/office/powerpoint/2010/main" val="198369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normAutofit/>
          </a:bodyPr>
          <a:lstStyle/>
          <a:p>
            <a:r>
              <a:rPr lang="en-US" dirty="0"/>
              <a:t>III. </a:t>
            </a:r>
            <a:r>
              <a:rPr lang="en-US" dirty="0" err="1"/>
              <a:t>Kwalitatieve</a:t>
            </a:r>
            <a:r>
              <a:rPr lang="en-US" dirty="0"/>
              <a:t> </a:t>
            </a:r>
            <a:r>
              <a:rPr lang="en-US" dirty="0" err="1"/>
              <a:t>aansprakelijkheid</a:t>
            </a:r>
            <a:r>
              <a:rPr lang="en-US" dirty="0"/>
              <a:t> – </a:t>
            </a:r>
            <a:r>
              <a:rPr lang="en-US" dirty="0" err="1"/>
              <a:t>aansteller</a:t>
            </a:r>
            <a:endParaRPr lang="nl-BE" dirty="0"/>
          </a:p>
        </p:txBody>
      </p:sp>
      <p:pic>
        <p:nvPicPr>
          <p:cNvPr id="9" name="Content Placeholder 4" descr="Icon&#10;&#10;Description automatically generated">
            <a:extLst>
              <a:ext uri="{FF2B5EF4-FFF2-40B4-BE49-F238E27FC236}">
                <a16:creationId xmlns:a16="http://schemas.microsoft.com/office/drawing/2014/main" id="{2AE32080-957E-4678-88EA-AF875AB284C8}"/>
              </a:ext>
            </a:extLst>
          </p:cNvPr>
          <p:cNvPicPr>
            <a:picLocks noChangeAspect="1"/>
          </p:cNvPicPr>
          <p:nvPr/>
        </p:nvPicPr>
        <p:blipFill>
          <a:blip r:embed="rId2"/>
          <a:stretch>
            <a:fillRect/>
          </a:stretch>
        </p:blipFill>
        <p:spPr>
          <a:xfrm>
            <a:off x="2488329" y="3803917"/>
            <a:ext cx="1483108" cy="1483108"/>
          </a:xfrm>
          <a:prstGeom prst="rect">
            <a:avLst/>
          </a:prstGeom>
        </p:spPr>
      </p:pic>
      <p:pic>
        <p:nvPicPr>
          <p:cNvPr id="10" name="Content Placeholder 4" descr="Icon&#10;&#10;Description automatically generated">
            <a:extLst>
              <a:ext uri="{FF2B5EF4-FFF2-40B4-BE49-F238E27FC236}">
                <a16:creationId xmlns:a16="http://schemas.microsoft.com/office/drawing/2014/main" id="{CC54A429-5564-4872-AA2F-2B33368698A6}"/>
              </a:ext>
            </a:extLst>
          </p:cNvPr>
          <p:cNvPicPr>
            <a:picLocks noChangeAspect="1"/>
          </p:cNvPicPr>
          <p:nvPr/>
        </p:nvPicPr>
        <p:blipFill>
          <a:blip r:embed="rId2"/>
          <a:stretch>
            <a:fillRect/>
          </a:stretch>
        </p:blipFill>
        <p:spPr>
          <a:xfrm flipH="1">
            <a:off x="7776428" y="3803917"/>
            <a:ext cx="1483108" cy="1483108"/>
          </a:xfrm>
          <a:prstGeom prst="rect">
            <a:avLst/>
          </a:prstGeom>
        </p:spPr>
      </p:pic>
      <p:pic>
        <p:nvPicPr>
          <p:cNvPr id="3074" name="Picture 2" descr="Analytics free icon">
            <a:extLst>
              <a:ext uri="{FF2B5EF4-FFF2-40B4-BE49-F238E27FC236}">
                <a16:creationId xmlns:a16="http://schemas.microsoft.com/office/drawing/2014/main" id="{53A1CC3B-B112-48A0-BBFF-5E6954EA8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41171" y="4463287"/>
            <a:ext cx="1086496" cy="108649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5B758559-1ED1-49A9-91B5-4E3BAC4AA7A0}"/>
              </a:ext>
            </a:extLst>
          </p:cNvPr>
          <p:cNvCxnSpPr/>
          <p:nvPr/>
        </p:nvCxnSpPr>
        <p:spPr>
          <a:xfrm>
            <a:off x="5394852" y="4550014"/>
            <a:ext cx="103289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5518CF9-8EAD-47F6-8B1A-2B0B02378966}"/>
              </a:ext>
            </a:extLst>
          </p:cNvPr>
          <p:cNvSpPr txBox="1"/>
          <p:nvPr/>
        </p:nvSpPr>
        <p:spPr>
          <a:xfrm>
            <a:off x="5303805" y="4659330"/>
            <a:ext cx="1310686" cy="369332"/>
          </a:xfrm>
          <a:prstGeom prst="rect">
            <a:avLst/>
          </a:prstGeom>
          <a:noFill/>
        </p:spPr>
        <p:txBody>
          <a:bodyPr wrap="square" rtlCol="0">
            <a:spAutoFit/>
          </a:bodyPr>
          <a:lstStyle/>
          <a:p>
            <a:r>
              <a:rPr lang="en-US" i="1" dirty="0" err="1"/>
              <a:t>Aanrijding</a:t>
            </a:r>
            <a:endParaRPr lang="nl-BE" i="1" dirty="0"/>
          </a:p>
        </p:txBody>
      </p:sp>
      <p:pic>
        <p:nvPicPr>
          <p:cNvPr id="3078" name="Picture 6" descr="Analytics free icon">
            <a:extLst>
              <a:ext uri="{FF2B5EF4-FFF2-40B4-BE49-F238E27FC236}">
                <a16:creationId xmlns:a16="http://schemas.microsoft.com/office/drawing/2014/main" id="{A0B7BA45-9E6D-4000-86A5-041BBD4AE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270" y="1319667"/>
            <a:ext cx="1483107" cy="148310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B38DA225-8972-4655-ADBB-1C7DD56E52E8}"/>
              </a:ext>
            </a:extLst>
          </p:cNvPr>
          <p:cNvCxnSpPr/>
          <p:nvPr/>
        </p:nvCxnSpPr>
        <p:spPr>
          <a:xfrm flipV="1">
            <a:off x="3971437" y="2867487"/>
            <a:ext cx="1246103" cy="1145220"/>
          </a:xfrm>
          <a:prstGeom prst="line">
            <a:avLst/>
          </a:prstGeom>
          <a:ln w="762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C9C02EE-FB4F-4473-B518-71E860EB337D}"/>
              </a:ext>
            </a:extLst>
          </p:cNvPr>
          <p:cNvCxnSpPr>
            <a:cxnSpLocks/>
          </p:cNvCxnSpPr>
          <p:nvPr/>
        </p:nvCxnSpPr>
        <p:spPr>
          <a:xfrm flipH="1" flipV="1">
            <a:off x="6692796" y="2867487"/>
            <a:ext cx="1246103" cy="1145220"/>
          </a:xfrm>
          <a:prstGeom prst="line">
            <a:avLst/>
          </a:prstGeom>
          <a:ln w="76200"/>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0A61A61-4E5D-423E-870C-4AE46D7DA833}"/>
              </a:ext>
            </a:extLst>
          </p:cNvPr>
          <p:cNvCxnSpPr>
            <a:cxnSpLocks/>
          </p:cNvCxnSpPr>
          <p:nvPr/>
        </p:nvCxnSpPr>
        <p:spPr>
          <a:xfrm flipH="1" flipV="1">
            <a:off x="7315847" y="2667808"/>
            <a:ext cx="841417" cy="77255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B328AE6-08FE-40FD-8C07-947D64502B70}"/>
              </a:ext>
            </a:extLst>
          </p:cNvPr>
          <p:cNvSpPr txBox="1"/>
          <p:nvPr/>
        </p:nvSpPr>
        <p:spPr>
          <a:xfrm>
            <a:off x="8177960" y="2690901"/>
            <a:ext cx="4014039" cy="646331"/>
          </a:xfrm>
          <a:prstGeom prst="rect">
            <a:avLst/>
          </a:prstGeom>
          <a:noFill/>
        </p:spPr>
        <p:txBody>
          <a:bodyPr wrap="square" rtlCol="0">
            <a:spAutoFit/>
          </a:bodyPr>
          <a:lstStyle/>
          <a:p>
            <a:r>
              <a:rPr lang="en-US" i="1" dirty="0" err="1"/>
              <a:t>Aansprakelijkheidsvordering</a:t>
            </a:r>
            <a:r>
              <a:rPr lang="en-US" i="1" dirty="0"/>
              <a:t> </a:t>
            </a:r>
          </a:p>
          <a:p>
            <a:r>
              <a:rPr lang="en-US" i="1" dirty="0"/>
              <a:t>op basis van art.1384, lid 3 oud BW?</a:t>
            </a:r>
            <a:endParaRPr lang="nl-BE" i="1" dirty="0"/>
          </a:p>
        </p:txBody>
      </p:sp>
      <p:sp>
        <p:nvSpPr>
          <p:cNvPr id="14" name="TextBox 13">
            <a:extLst>
              <a:ext uri="{FF2B5EF4-FFF2-40B4-BE49-F238E27FC236}">
                <a16:creationId xmlns:a16="http://schemas.microsoft.com/office/drawing/2014/main" id="{1F6C3252-B51A-4AB0-B12B-74916B271375}"/>
              </a:ext>
            </a:extLst>
          </p:cNvPr>
          <p:cNvSpPr txBox="1"/>
          <p:nvPr/>
        </p:nvSpPr>
        <p:spPr>
          <a:xfrm rot="18915290">
            <a:off x="4076940" y="3373760"/>
            <a:ext cx="1310686" cy="369332"/>
          </a:xfrm>
          <a:prstGeom prst="rect">
            <a:avLst/>
          </a:prstGeom>
          <a:noFill/>
        </p:spPr>
        <p:txBody>
          <a:bodyPr wrap="square" rtlCol="0">
            <a:spAutoFit/>
          </a:bodyPr>
          <a:lstStyle/>
          <a:p>
            <a:r>
              <a:rPr lang="en-US" i="1" dirty="0" err="1"/>
              <a:t>Aanstelling</a:t>
            </a:r>
            <a:endParaRPr lang="nl-BE" i="1" dirty="0"/>
          </a:p>
        </p:txBody>
      </p:sp>
      <p:sp>
        <p:nvSpPr>
          <p:cNvPr id="16" name="TextBox 15">
            <a:extLst>
              <a:ext uri="{FF2B5EF4-FFF2-40B4-BE49-F238E27FC236}">
                <a16:creationId xmlns:a16="http://schemas.microsoft.com/office/drawing/2014/main" id="{98B96312-4603-4EA8-9482-BFE1E92692E7}"/>
              </a:ext>
            </a:extLst>
          </p:cNvPr>
          <p:cNvSpPr txBox="1"/>
          <p:nvPr/>
        </p:nvSpPr>
        <p:spPr>
          <a:xfrm rot="2684710" flipH="1">
            <a:off x="6449139" y="3340100"/>
            <a:ext cx="1310686" cy="369332"/>
          </a:xfrm>
          <a:prstGeom prst="rect">
            <a:avLst/>
          </a:prstGeom>
          <a:noFill/>
        </p:spPr>
        <p:txBody>
          <a:bodyPr wrap="square" rtlCol="0">
            <a:spAutoFit/>
          </a:bodyPr>
          <a:lstStyle/>
          <a:p>
            <a:r>
              <a:rPr lang="en-US" i="1" dirty="0" err="1"/>
              <a:t>Aanstelling</a:t>
            </a:r>
            <a:endParaRPr lang="nl-BE" i="1" dirty="0"/>
          </a:p>
        </p:txBody>
      </p:sp>
    </p:spTree>
    <p:extLst>
      <p:ext uri="{BB962C8B-B14F-4D97-AF65-F5344CB8AC3E}">
        <p14:creationId xmlns:p14="http://schemas.microsoft.com/office/powerpoint/2010/main" val="127061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E4FEFF-E78F-4254-B7B1-C908FF986C81}"/>
              </a:ext>
            </a:extLst>
          </p:cNvPr>
          <p:cNvSpPr>
            <a:spLocks noGrp="1"/>
          </p:cNvSpPr>
          <p:nvPr>
            <p:ph idx="1"/>
          </p:nvPr>
        </p:nvSpPr>
        <p:spPr/>
        <p:txBody>
          <a:bodyPr/>
          <a:lstStyle/>
          <a:p>
            <a:r>
              <a:rPr lang="en-US" dirty="0" err="1"/>
              <a:t>Appelrechters</a:t>
            </a:r>
            <a:r>
              <a:rPr lang="en-US" dirty="0"/>
              <a:t>:</a:t>
            </a:r>
            <a:r>
              <a:rPr lang="nl-BE" dirty="0"/>
              <a:t> schade veroorzaakt door één aangestelde aan een andere aangestelde is geen schade veroorzaakt aan een derde</a:t>
            </a:r>
          </a:p>
          <a:p>
            <a:r>
              <a:rPr lang="nl-BE" dirty="0"/>
              <a:t>Cass. 17 januari 2020, C.19.0224.F:</a:t>
            </a:r>
          </a:p>
          <a:p>
            <a:pPr lvl="1"/>
            <a:r>
              <a:rPr lang="nl-BE" dirty="0"/>
              <a:t>Dat de benadeelde van de door een aangestelde veroorzaakte schade ook een aangestelde is, ontneemt hem niet het recht om de aansteller kwalitatief aansprakelijk te stellen</a:t>
            </a:r>
          </a:p>
          <a:p>
            <a:pPr lvl="1"/>
            <a:r>
              <a:rPr lang="nl-BE" dirty="0"/>
              <a:t>Art. 1384, lid 3 oud BW kan dus toepassing vinden tussen twee </a:t>
            </a:r>
            <a:r>
              <a:rPr lang="nl-BE" dirty="0" err="1"/>
              <a:t>aangestelden</a:t>
            </a:r>
            <a:endParaRPr lang="nl-BE" dirty="0"/>
          </a:p>
          <a:p>
            <a:pPr algn="just"/>
            <a:r>
              <a:rPr lang="nl-BE" dirty="0"/>
              <a:t>‘Relativiteit’ aansprakelijkheid: beroep op art. 1384, lid 3 oud BW enkel tussen aansteller en aangestelde uitgesloten</a:t>
            </a:r>
          </a:p>
          <a:p>
            <a:endParaRPr lang="en-US" dirty="0"/>
          </a:p>
        </p:txBody>
      </p:sp>
      <p:sp>
        <p:nvSpPr>
          <p:cNvPr id="3" name="Footer Placeholder 2">
            <a:extLst>
              <a:ext uri="{FF2B5EF4-FFF2-40B4-BE49-F238E27FC236}">
                <a16:creationId xmlns:a16="http://schemas.microsoft.com/office/drawing/2014/main" id="{875FEFDF-9C40-48E5-8E58-2291A8FACC6D}"/>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59586415-34AE-4498-84F1-4952AC5890C0}"/>
              </a:ext>
            </a:extLst>
          </p:cNvPr>
          <p:cNvSpPr>
            <a:spLocks noGrp="1"/>
          </p:cNvSpPr>
          <p:nvPr>
            <p:ph type="title"/>
          </p:nvPr>
        </p:nvSpPr>
        <p:spPr/>
        <p:txBody>
          <a:bodyPr/>
          <a:lstStyle/>
          <a:p>
            <a:r>
              <a:rPr lang="en-US" dirty="0"/>
              <a:t>III. </a:t>
            </a:r>
            <a:r>
              <a:rPr lang="en-US" dirty="0" err="1"/>
              <a:t>Kwalitatieve</a:t>
            </a:r>
            <a:r>
              <a:rPr lang="en-US" dirty="0"/>
              <a:t> </a:t>
            </a:r>
            <a:r>
              <a:rPr lang="en-US" dirty="0" err="1"/>
              <a:t>aansprakelijkheid</a:t>
            </a:r>
            <a:r>
              <a:rPr lang="en-US" dirty="0"/>
              <a:t> – </a:t>
            </a:r>
            <a:r>
              <a:rPr lang="en-US" dirty="0" err="1"/>
              <a:t>aansteller</a:t>
            </a:r>
            <a:endParaRPr lang="nl-BE" dirty="0"/>
          </a:p>
        </p:txBody>
      </p:sp>
    </p:spTree>
    <p:extLst>
      <p:ext uri="{BB962C8B-B14F-4D97-AF65-F5344CB8AC3E}">
        <p14:creationId xmlns:p14="http://schemas.microsoft.com/office/powerpoint/2010/main" val="244363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E4FEFF-E78F-4254-B7B1-C908FF986C81}"/>
              </a:ext>
            </a:extLst>
          </p:cNvPr>
          <p:cNvSpPr>
            <a:spLocks noGrp="1"/>
          </p:cNvSpPr>
          <p:nvPr>
            <p:ph idx="1"/>
          </p:nvPr>
        </p:nvSpPr>
        <p:spPr/>
        <p:txBody>
          <a:bodyPr/>
          <a:lstStyle/>
          <a:p>
            <a:r>
              <a:rPr lang="nl-BE" dirty="0"/>
              <a:t>Art. 1384, lid 1 oud BW: kwalitatieve aansprakelijkheid bewaarder gebrekkige zaak (onweerlegbaar foutvermoeden)</a:t>
            </a:r>
          </a:p>
          <a:p>
            <a:r>
              <a:rPr lang="nl-BE" dirty="0"/>
              <a:t>Bewaarder = persoon die de zaak voor eigen rekening gebruikt, er het genot van heeft of ze onder zich houdt, met de mogelijkheid er toezicht, leiding en controle op uit te oefenen, op het ogenblik van het ontstaan van de schade</a:t>
            </a:r>
          </a:p>
          <a:p>
            <a:r>
              <a:rPr lang="en-US" dirty="0" err="1"/>
              <a:t>Zaak</a:t>
            </a:r>
            <a:r>
              <a:rPr lang="en-US" dirty="0"/>
              <a:t> = </a:t>
            </a:r>
            <a:r>
              <a:rPr lang="nl-BE" dirty="0"/>
              <a:t>gebrekkig wanneer zij een abnormaal kenmerk vertoont waardoor zij in bepaalde gevallen schade kan veroorzaken (vergelijking modelzaak)</a:t>
            </a:r>
          </a:p>
          <a:p>
            <a:r>
              <a:rPr lang="nl-BE" dirty="0"/>
              <a:t>Abnormale plaatsing ≠ gebrek (Cass. 8 maart 2018, C.17.0248.N)</a:t>
            </a:r>
            <a:endParaRPr lang="en-US" dirty="0"/>
          </a:p>
        </p:txBody>
      </p:sp>
      <p:sp>
        <p:nvSpPr>
          <p:cNvPr id="3" name="Footer Placeholder 2">
            <a:extLst>
              <a:ext uri="{FF2B5EF4-FFF2-40B4-BE49-F238E27FC236}">
                <a16:creationId xmlns:a16="http://schemas.microsoft.com/office/drawing/2014/main" id="{875FEFDF-9C40-48E5-8E58-2291A8FACC6D}"/>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59586415-34AE-4498-84F1-4952AC5890C0}"/>
              </a:ext>
            </a:extLst>
          </p:cNvPr>
          <p:cNvSpPr>
            <a:spLocks noGrp="1"/>
          </p:cNvSpPr>
          <p:nvPr>
            <p:ph type="title"/>
          </p:nvPr>
        </p:nvSpPr>
        <p:spPr/>
        <p:txBody>
          <a:bodyPr>
            <a:normAutofit fontScale="90000"/>
          </a:bodyPr>
          <a:lstStyle/>
          <a:p>
            <a:r>
              <a:rPr lang="en-US" dirty="0"/>
              <a:t>III. </a:t>
            </a:r>
            <a:r>
              <a:rPr lang="en-US" dirty="0" err="1"/>
              <a:t>Kwalitatieve</a:t>
            </a:r>
            <a:r>
              <a:rPr lang="en-US" dirty="0"/>
              <a:t> </a:t>
            </a:r>
            <a:r>
              <a:rPr lang="en-US" dirty="0" err="1"/>
              <a:t>aansprakelijkheid</a:t>
            </a:r>
            <a:r>
              <a:rPr lang="en-US" dirty="0"/>
              <a:t> – </a:t>
            </a:r>
            <a:r>
              <a:rPr lang="en-US" dirty="0" err="1"/>
              <a:t>bewaarder</a:t>
            </a:r>
            <a:r>
              <a:rPr lang="en-US" dirty="0"/>
              <a:t> </a:t>
            </a:r>
            <a:r>
              <a:rPr lang="en-US" dirty="0" err="1"/>
              <a:t>zaak</a:t>
            </a:r>
            <a:endParaRPr lang="nl-BE" dirty="0"/>
          </a:p>
        </p:txBody>
      </p:sp>
      <p:pic>
        <p:nvPicPr>
          <p:cNvPr id="5122" name="Picture 2" descr="Analytics free icon">
            <a:extLst>
              <a:ext uri="{FF2B5EF4-FFF2-40B4-BE49-F238E27FC236}">
                <a16:creationId xmlns:a16="http://schemas.microsoft.com/office/drawing/2014/main" id="{83865AF8-BB49-48BE-8023-67C3FCCE8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206" y="5202000"/>
            <a:ext cx="815110" cy="81511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D112384E-FFE7-40F8-82B8-001F66E8C7A6}"/>
              </a:ext>
            </a:extLst>
          </p:cNvPr>
          <p:cNvCxnSpPr>
            <a:cxnSpLocks/>
          </p:cNvCxnSpPr>
          <p:nvPr/>
        </p:nvCxnSpPr>
        <p:spPr>
          <a:xfrm>
            <a:off x="5362929" y="5609555"/>
            <a:ext cx="143150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7" name="Picture 2" descr="Analytics free icon">
            <a:extLst>
              <a:ext uri="{FF2B5EF4-FFF2-40B4-BE49-F238E27FC236}">
                <a16:creationId xmlns:a16="http://schemas.microsoft.com/office/drawing/2014/main" id="{B3D46848-64D2-42CA-A494-CFAC5509F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52292">
            <a:off x="7244013" y="5436063"/>
            <a:ext cx="815110" cy="8151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BA3E8AB-1FBA-4CE5-A661-51A7C1344B4A}"/>
              </a:ext>
            </a:extLst>
          </p:cNvPr>
          <p:cNvSpPr/>
          <p:nvPr/>
        </p:nvSpPr>
        <p:spPr>
          <a:xfrm>
            <a:off x="3737499" y="6017110"/>
            <a:ext cx="815110" cy="192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rgbClr val="FF0000"/>
                </a:solidFill>
              </a:rPr>
              <a:t>! ! ! ! ! ! ! ! ! !</a:t>
            </a:r>
            <a:endParaRPr lang="nl-BE" sz="700" b="1" dirty="0">
              <a:solidFill>
                <a:srgbClr val="FF0000"/>
              </a:solidFill>
            </a:endParaRPr>
          </a:p>
        </p:txBody>
      </p:sp>
      <p:sp>
        <p:nvSpPr>
          <p:cNvPr id="12" name="Rectangle 11">
            <a:extLst>
              <a:ext uri="{FF2B5EF4-FFF2-40B4-BE49-F238E27FC236}">
                <a16:creationId xmlns:a16="http://schemas.microsoft.com/office/drawing/2014/main" id="{34F5B448-D3E8-4081-8F42-8146370C22BF}"/>
              </a:ext>
            </a:extLst>
          </p:cNvPr>
          <p:cNvSpPr/>
          <p:nvPr/>
        </p:nvSpPr>
        <p:spPr>
          <a:xfrm>
            <a:off x="6794430" y="6017110"/>
            <a:ext cx="815110" cy="1928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FF0000"/>
                </a:solidFill>
              </a:rPr>
              <a:t>! ! ! ! ! ! ! ! ! !</a:t>
            </a:r>
            <a:endParaRPr lang="nl-BE" sz="800" b="1" dirty="0">
              <a:solidFill>
                <a:srgbClr val="FF0000"/>
              </a:solidFill>
            </a:endParaRPr>
          </a:p>
        </p:txBody>
      </p:sp>
    </p:spTree>
    <p:extLst>
      <p:ext uri="{BB962C8B-B14F-4D97-AF65-F5344CB8AC3E}">
        <p14:creationId xmlns:p14="http://schemas.microsoft.com/office/powerpoint/2010/main" val="349605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61F7E-2EC6-45DE-B4B1-10D449D22E4C}"/>
              </a:ext>
            </a:extLst>
          </p:cNvPr>
          <p:cNvSpPr>
            <a:spLocks noGrp="1"/>
          </p:cNvSpPr>
          <p:nvPr>
            <p:ph idx="1"/>
          </p:nvPr>
        </p:nvSpPr>
        <p:spPr/>
        <p:txBody>
          <a:bodyPr/>
          <a:lstStyle/>
          <a:p>
            <a:r>
              <a:rPr lang="en-US" dirty="0"/>
              <a:t>Nieuw </a:t>
            </a:r>
            <a:r>
              <a:rPr lang="en-US" dirty="0" err="1"/>
              <a:t>Burgerlijk</a:t>
            </a:r>
            <a:r>
              <a:rPr lang="en-US" dirty="0"/>
              <a:t> </a:t>
            </a:r>
            <a:r>
              <a:rPr lang="en-US" dirty="0" err="1"/>
              <a:t>Wetboek</a:t>
            </a:r>
            <a:endParaRPr lang="en-US" dirty="0"/>
          </a:p>
          <a:p>
            <a:pPr lvl="1"/>
            <a:r>
              <a:rPr lang="en-US" dirty="0"/>
              <a:t>Art. 3.101: </a:t>
            </a:r>
            <a:r>
              <a:rPr lang="en-US" dirty="0" err="1"/>
              <a:t>wettelijke</a:t>
            </a:r>
            <a:r>
              <a:rPr lang="en-US" dirty="0"/>
              <a:t> </a:t>
            </a:r>
            <a:r>
              <a:rPr lang="en-US" dirty="0" err="1"/>
              <a:t>verankering</a:t>
            </a:r>
            <a:r>
              <a:rPr lang="en-US" dirty="0"/>
              <a:t> (</a:t>
            </a:r>
            <a:r>
              <a:rPr lang="en-US" dirty="0" err="1"/>
              <a:t>coördinatie</a:t>
            </a:r>
            <a:r>
              <a:rPr lang="en-US" dirty="0"/>
              <a:t> </a:t>
            </a:r>
            <a:r>
              <a:rPr lang="en-US" dirty="0" err="1"/>
              <a:t>rechtspraak</a:t>
            </a:r>
            <a:r>
              <a:rPr lang="en-US" dirty="0"/>
              <a:t>)</a:t>
            </a:r>
          </a:p>
          <a:p>
            <a:pPr lvl="1"/>
            <a:r>
              <a:rPr lang="en-US" dirty="0"/>
              <a:t>Art. 3.102: </a:t>
            </a:r>
            <a:r>
              <a:rPr lang="en-US" dirty="0" err="1"/>
              <a:t>preventieve</a:t>
            </a:r>
            <a:r>
              <a:rPr lang="en-US" dirty="0"/>
              <a:t> </a:t>
            </a:r>
            <a:r>
              <a:rPr lang="en-US" dirty="0" err="1"/>
              <a:t>maatregelen</a:t>
            </a:r>
            <a:endParaRPr lang="en-US" dirty="0"/>
          </a:p>
          <a:p>
            <a:r>
              <a:rPr lang="en-US" dirty="0" err="1"/>
              <a:t>Foutloze</a:t>
            </a:r>
            <a:r>
              <a:rPr lang="en-US" dirty="0"/>
              <a:t> </a:t>
            </a:r>
            <a:r>
              <a:rPr lang="en-US" dirty="0" err="1"/>
              <a:t>aansprakelijkheid</a:t>
            </a:r>
            <a:endParaRPr lang="en-US" dirty="0"/>
          </a:p>
          <a:p>
            <a:pPr lvl="1"/>
            <a:r>
              <a:rPr lang="en-US" dirty="0" err="1"/>
              <a:t>Gebaseerd</a:t>
            </a:r>
            <a:r>
              <a:rPr lang="en-US" dirty="0"/>
              <a:t> op </a:t>
            </a:r>
            <a:r>
              <a:rPr lang="en-US" dirty="0" err="1"/>
              <a:t>evenwicht</a:t>
            </a:r>
            <a:r>
              <a:rPr lang="en-US" dirty="0"/>
              <a:t> </a:t>
            </a:r>
            <a:r>
              <a:rPr lang="en-US" dirty="0" err="1"/>
              <a:t>tussen</a:t>
            </a:r>
            <a:r>
              <a:rPr lang="en-US" dirty="0"/>
              <a:t> </a:t>
            </a:r>
            <a:r>
              <a:rPr lang="en-US" dirty="0" err="1"/>
              <a:t>rechten</a:t>
            </a:r>
            <a:endParaRPr lang="en-US" dirty="0"/>
          </a:p>
          <a:p>
            <a:pPr lvl="1"/>
            <a:r>
              <a:rPr lang="en-US" dirty="0" err="1"/>
              <a:t>Verplichting</a:t>
            </a:r>
            <a:r>
              <a:rPr lang="en-US" dirty="0"/>
              <a:t> tot </a:t>
            </a:r>
            <a:r>
              <a:rPr lang="en-US" dirty="0" err="1"/>
              <a:t>evenwichtsherstel</a:t>
            </a:r>
            <a:endParaRPr lang="en-US" dirty="0"/>
          </a:p>
          <a:p>
            <a:pPr lvl="1"/>
            <a:r>
              <a:rPr lang="en-US" dirty="0" err="1"/>
              <a:t>Bij</a:t>
            </a:r>
            <a:r>
              <a:rPr lang="en-US" dirty="0"/>
              <a:t> hinder die de </a:t>
            </a:r>
            <a:r>
              <a:rPr lang="en-US" dirty="0" err="1"/>
              <a:t>gewone</a:t>
            </a:r>
            <a:r>
              <a:rPr lang="en-US" dirty="0"/>
              <a:t> </a:t>
            </a:r>
            <a:r>
              <a:rPr lang="en-US" dirty="0" err="1"/>
              <a:t>ongemakken</a:t>
            </a:r>
            <a:r>
              <a:rPr lang="en-US" dirty="0"/>
              <a:t> van het </a:t>
            </a:r>
            <a:r>
              <a:rPr lang="en-US" dirty="0" err="1"/>
              <a:t>nabuurschap</a:t>
            </a:r>
            <a:r>
              <a:rPr lang="en-US" dirty="0"/>
              <a:t> </a:t>
            </a:r>
            <a:r>
              <a:rPr lang="en-US" dirty="0" err="1"/>
              <a:t>overtreft</a:t>
            </a:r>
            <a:endParaRPr lang="en-US" dirty="0"/>
          </a:p>
          <a:p>
            <a:pPr lvl="1"/>
            <a:r>
              <a:rPr lang="en-US" dirty="0" err="1"/>
              <a:t>Toerekenbare</a:t>
            </a:r>
            <a:r>
              <a:rPr lang="en-US" dirty="0"/>
              <a:t> </a:t>
            </a:r>
            <a:r>
              <a:rPr lang="en-US" dirty="0" err="1"/>
              <a:t>daad</a:t>
            </a:r>
            <a:r>
              <a:rPr lang="en-US" dirty="0"/>
              <a:t>, </a:t>
            </a:r>
            <a:r>
              <a:rPr lang="en-US" dirty="0" err="1"/>
              <a:t>verzuim</a:t>
            </a:r>
            <a:r>
              <a:rPr lang="en-US" dirty="0"/>
              <a:t> of </a:t>
            </a:r>
            <a:r>
              <a:rPr lang="en-US" dirty="0" err="1"/>
              <a:t>gedraging</a:t>
            </a:r>
            <a:r>
              <a:rPr lang="en-US" dirty="0"/>
              <a:t> (= </a:t>
            </a:r>
            <a:r>
              <a:rPr lang="en-US" dirty="0" err="1"/>
              <a:t>gebruik</a:t>
            </a:r>
            <a:r>
              <a:rPr lang="en-US" dirty="0"/>
              <a:t> </a:t>
            </a:r>
            <a:r>
              <a:rPr lang="en-US" dirty="0" err="1"/>
              <a:t>onroerend</a:t>
            </a:r>
            <a:r>
              <a:rPr lang="en-US" dirty="0"/>
              <a:t> </a:t>
            </a:r>
            <a:r>
              <a:rPr lang="en-US" dirty="0" err="1"/>
              <a:t>goed</a:t>
            </a:r>
            <a:r>
              <a:rPr lang="en-US" dirty="0"/>
              <a:t>)</a:t>
            </a:r>
          </a:p>
          <a:p>
            <a:endParaRPr lang="nl-BE" dirty="0"/>
          </a:p>
        </p:txBody>
      </p:sp>
      <p:sp>
        <p:nvSpPr>
          <p:cNvPr id="3" name="Footer Placeholder 2">
            <a:extLst>
              <a:ext uri="{FF2B5EF4-FFF2-40B4-BE49-F238E27FC236}">
                <a16:creationId xmlns:a16="http://schemas.microsoft.com/office/drawing/2014/main" id="{9F01E926-968D-4D43-BE67-5E99625AD40B}"/>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D228A9C5-A2ED-404F-9BB2-96D86E1C83F9}"/>
              </a:ext>
            </a:extLst>
          </p:cNvPr>
          <p:cNvSpPr>
            <a:spLocks noGrp="1"/>
          </p:cNvSpPr>
          <p:nvPr>
            <p:ph type="title"/>
          </p:nvPr>
        </p:nvSpPr>
        <p:spPr/>
        <p:txBody>
          <a:bodyPr/>
          <a:lstStyle/>
          <a:p>
            <a:r>
              <a:rPr lang="en-US" dirty="0"/>
              <a:t>IV. </a:t>
            </a:r>
            <a:r>
              <a:rPr lang="en-US" dirty="0" err="1"/>
              <a:t>Bovenmatige</a:t>
            </a:r>
            <a:r>
              <a:rPr lang="en-US" dirty="0"/>
              <a:t> </a:t>
            </a:r>
            <a:r>
              <a:rPr lang="en-US" dirty="0" err="1"/>
              <a:t>burenhinder</a:t>
            </a:r>
            <a:r>
              <a:rPr lang="en-US" dirty="0"/>
              <a:t> – </a:t>
            </a:r>
            <a:r>
              <a:rPr lang="en-US" dirty="0" err="1"/>
              <a:t>algemeen</a:t>
            </a:r>
            <a:endParaRPr lang="nl-BE" dirty="0"/>
          </a:p>
        </p:txBody>
      </p:sp>
    </p:spTree>
    <p:extLst>
      <p:ext uri="{BB962C8B-B14F-4D97-AF65-F5344CB8AC3E}">
        <p14:creationId xmlns:p14="http://schemas.microsoft.com/office/powerpoint/2010/main" val="280345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01E926-968D-4D43-BE67-5E99625AD40B}"/>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D228A9C5-A2ED-404F-9BB2-96D86E1C83F9}"/>
              </a:ext>
            </a:extLst>
          </p:cNvPr>
          <p:cNvSpPr>
            <a:spLocks noGrp="1"/>
          </p:cNvSpPr>
          <p:nvPr>
            <p:ph type="title"/>
          </p:nvPr>
        </p:nvSpPr>
        <p:spPr/>
        <p:txBody>
          <a:bodyPr/>
          <a:lstStyle/>
          <a:p>
            <a:r>
              <a:rPr lang="en-US" dirty="0"/>
              <a:t>IV. </a:t>
            </a:r>
            <a:r>
              <a:rPr lang="en-US" dirty="0" err="1"/>
              <a:t>Bovenmatige</a:t>
            </a:r>
            <a:r>
              <a:rPr lang="en-US" dirty="0"/>
              <a:t> </a:t>
            </a:r>
            <a:r>
              <a:rPr lang="en-US" dirty="0" err="1"/>
              <a:t>burenhinder</a:t>
            </a:r>
            <a:r>
              <a:rPr lang="en-US" dirty="0"/>
              <a:t> – </a:t>
            </a:r>
            <a:r>
              <a:rPr lang="en-US" dirty="0" err="1"/>
              <a:t>foutloze</a:t>
            </a:r>
            <a:r>
              <a:rPr lang="en-US" dirty="0"/>
              <a:t> </a:t>
            </a:r>
            <a:r>
              <a:rPr lang="en-US" dirty="0" err="1"/>
              <a:t>aard</a:t>
            </a:r>
            <a:endParaRPr lang="nl-BE" dirty="0"/>
          </a:p>
        </p:txBody>
      </p:sp>
      <p:pic>
        <p:nvPicPr>
          <p:cNvPr id="5" name="Picture 4" descr="Icon&#10;&#10;Description automatically generated">
            <a:extLst>
              <a:ext uri="{FF2B5EF4-FFF2-40B4-BE49-F238E27FC236}">
                <a16:creationId xmlns:a16="http://schemas.microsoft.com/office/drawing/2014/main" id="{4A18F9D9-AECF-4B8E-B487-1AA8A91FEDAF}"/>
              </a:ext>
            </a:extLst>
          </p:cNvPr>
          <p:cNvPicPr>
            <a:picLocks noChangeAspect="1"/>
          </p:cNvPicPr>
          <p:nvPr/>
        </p:nvPicPr>
        <p:blipFill>
          <a:blip r:embed="rId2"/>
          <a:stretch>
            <a:fillRect/>
          </a:stretch>
        </p:blipFill>
        <p:spPr>
          <a:xfrm>
            <a:off x="8753472" y="1488537"/>
            <a:ext cx="1552547" cy="1552547"/>
          </a:xfrm>
          <a:prstGeom prst="rect">
            <a:avLst/>
          </a:prstGeom>
        </p:spPr>
      </p:pic>
      <p:pic>
        <p:nvPicPr>
          <p:cNvPr id="6" name="Picture 5" descr="Icon&#10;&#10;Description automatically generated">
            <a:extLst>
              <a:ext uri="{FF2B5EF4-FFF2-40B4-BE49-F238E27FC236}">
                <a16:creationId xmlns:a16="http://schemas.microsoft.com/office/drawing/2014/main" id="{E57C0AB8-339D-4DF1-B353-1669B0EDE3DA}"/>
              </a:ext>
            </a:extLst>
          </p:cNvPr>
          <p:cNvPicPr>
            <a:picLocks noChangeAspect="1"/>
          </p:cNvPicPr>
          <p:nvPr/>
        </p:nvPicPr>
        <p:blipFill>
          <a:blip r:embed="rId3"/>
          <a:stretch>
            <a:fillRect/>
          </a:stretch>
        </p:blipFill>
        <p:spPr>
          <a:xfrm>
            <a:off x="1551324" y="1488537"/>
            <a:ext cx="1552535" cy="1552535"/>
          </a:xfrm>
          <a:prstGeom prst="rect">
            <a:avLst/>
          </a:prstGeom>
        </p:spPr>
      </p:pic>
      <p:pic>
        <p:nvPicPr>
          <p:cNvPr id="6146" name="Picture 2" descr="Analytics free icon">
            <a:extLst>
              <a:ext uri="{FF2B5EF4-FFF2-40B4-BE49-F238E27FC236}">
                <a16:creationId xmlns:a16="http://schemas.microsoft.com/office/drawing/2014/main" id="{DC58C4EA-5D5E-4347-A84D-02EDD3950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347" y="203430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alytics free icon">
            <a:extLst>
              <a:ext uri="{FF2B5EF4-FFF2-40B4-BE49-F238E27FC236}">
                <a16:creationId xmlns:a16="http://schemas.microsoft.com/office/drawing/2014/main" id="{9C5DB391-C1DA-4FAE-AC38-A8C290021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275" y="2034309"/>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5EF8464E-EA39-4D0C-9573-21837AA0A4B9}"/>
              </a:ext>
            </a:extLst>
          </p:cNvPr>
          <p:cNvCxnSpPr/>
          <p:nvPr/>
        </p:nvCxnSpPr>
        <p:spPr>
          <a:xfrm>
            <a:off x="5517153" y="2311300"/>
            <a:ext cx="103289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8477059-5D5F-4BD7-8F8A-BFEA051714F0}"/>
              </a:ext>
            </a:extLst>
          </p:cNvPr>
          <p:cNvSpPr txBox="1"/>
          <p:nvPr/>
        </p:nvSpPr>
        <p:spPr>
          <a:xfrm>
            <a:off x="5378257" y="1849643"/>
            <a:ext cx="1310686" cy="369332"/>
          </a:xfrm>
          <a:prstGeom prst="rect">
            <a:avLst/>
          </a:prstGeom>
          <a:noFill/>
        </p:spPr>
        <p:txBody>
          <a:bodyPr wrap="square" rtlCol="0">
            <a:spAutoFit/>
          </a:bodyPr>
          <a:lstStyle/>
          <a:p>
            <a:r>
              <a:rPr lang="en-US" i="1" dirty="0" err="1"/>
              <a:t>Verzakking</a:t>
            </a:r>
            <a:endParaRPr lang="nl-BE" i="1" dirty="0"/>
          </a:p>
        </p:txBody>
      </p:sp>
      <p:sp>
        <p:nvSpPr>
          <p:cNvPr id="11" name="TextBox 10">
            <a:extLst>
              <a:ext uri="{FF2B5EF4-FFF2-40B4-BE49-F238E27FC236}">
                <a16:creationId xmlns:a16="http://schemas.microsoft.com/office/drawing/2014/main" id="{EB637696-C200-46A0-BBDB-ADF676212D81}"/>
              </a:ext>
            </a:extLst>
          </p:cNvPr>
          <p:cNvSpPr txBox="1"/>
          <p:nvPr/>
        </p:nvSpPr>
        <p:spPr>
          <a:xfrm>
            <a:off x="4343345" y="2403626"/>
            <a:ext cx="3380509" cy="369332"/>
          </a:xfrm>
          <a:prstGeom prst="rect">
            <a:avLst/>
          </a:prstGeom>
          <a:noFill/>
        </p:spPr>
        <p:txBody>
          <a:bodyPr wrap="square" rtlCol="0">
            <a:spAutoFit/>
          </a:bodyPr>
          <a:lstStyle/>
          <a:p>
            <a:r>
              <a:rPr lang="en-US" i="1" dirty="0" err="1"/>
              <a:t>Oorzaak</a:t>
            </a:r>
            <a:r>
              <a:rPr lang="en-US" i="1" dirty="0"/>
              <a:t> </a:t>
            </a:r>
            <a:r>
              <a:rPr lang="en-US" i="1" dirty="0" err="1"/>
              <a:t>geweten</a:t>
            </a:r>
            <a:r>
              <a:rPr lang="en-US" i="1" dirty="0"/>
              <a:t> </a:t>
            </a:r>
            <a:r>
              <a:rPr lang="en-US" i="1" dirty="0" err="1"/>
              <a:t>vanaf</a:t>
            </a:r>
            <a:r>
              <a:rPr lang="en-US" i="1" dirty="0"/>
              <a:t> 2010</a:t>
            </a:r>
            <a:endParaRPr lang="nl-BE" i="1" dirty="0"/>
          </a:p>
        </p:txBody>
      </p:sp>
      <p:sp>
        <p:nvSpPr>
          <p:cNvPr id="7" name="TextBox 6">
            <a:extLst>
              <a:ext uri="{FF2B5EF4-FFF2-40B4-BE49-F238E27FC236}">
                <a16:creationId xmlns:a16="http://schemas.microsoft.com/office/drawing/2014/main" id="{9A79C775-6B85-49AC-9F27-21024D3B2DBB}"/>
              </a:ext>
            </a:extLst>
          </p:cNvPr>
          <p:cNvSpPr txBox="1"/>
          <p:nvPr/>
        </p:nvSpPr>
        <p:spPr>
          <a:xfrm>
            <a:off x="152400" y="4097344"/>
            <a:ext cx="11887199" cy="1200329"/>
          </a:xfrm>
          <a:prstGeom prst="rect">
            <a:avLst/>
          </a:prstGeom>
          <a:noFill/>
        </p:spPr>
        <p:txBody>
          <a:bodyPr wrap="square" rtlCol="0">
            <a:spAutoFit/>
          </a:bodyPr>
          <a:lstStyle/>
          <a:p>
            <a:r>
              <a:rPr lang="en-US" dirty="0" err="1"/>
              <a:t>Appelrechters</a:t>
            </a:r>
            <a:r>
              <a:rPr lang="en-US" dirty="0"/>
              <a:t>: </a:t>
            </a:r>
            <a:r>
              <a:rPr lang="en-US" dirty="0" err="1"/>
              <a:t>enkel</a:t>
            </a:r>
            <a:r>
              <a:rPr lang="en-US" dirty="0"/>
              <a:t> specialist </a:t>
            </a:r>
            <a:r>
              <a:rPr lang="en-US" dirty="0" err="1"/>
              <a:t>kon</a:t>
            </a:r>
            <a:r>
              <a:rPr lang="en-US" dirty="0"/>
              <a:t> </a:t>
            </a:r>
            <a:r>
              <a:rPr lang="en-US" dirty="0" err="1"/>
              <a:t>oorzaak</a:t>
            </a:r>
            <a:r>
              <a:rPr lang="en-US" dirty="0"/>
              <a:t> </a:t>
            </a:r>
            <a:r>
              <a:rPr lang="en-US" dirty="0" err="1"/>
              <a:t>kennen</a:t>
            </a:r>
            <a:r>
              <a:rPr lang="en-US" dirty="0"/>
              <a:t> </a:t>
            </a:r>
            <a:r>
              <a:rPr lang="en-US" dirty="0" err="1"/>
              <a:t>vóór</a:t>
            </a:r>
            <a:r>
              <a:rPr lang="en-US" dirty="0"/>
              <a:t> 2010 </a:t>
            </a:r>
            <a:r>
              <a:rPr lang="en-US" dirty="0" err="1"/>
              <a:t>dus</a:t>
            </a:r>
            <a:r>
              <a:rPr lang="en-US" dirty="0"/>
              <a:t> </a:t>
            </a:r>
            <a:r>
              <a:rPr lang="en-US" dirty="0" err="1"/>
              <a:t>vreemde</a:t>
            </a:r>
            <a:r>
              <a:rPr lang="en-US" dirty="0"/>
              <a:t> </a:t>
            </a:r>
            <a:r>
              <a:rPr lang="en-US" dirty="0" err="1"/>
              <a:t>oorzaak</a:t>
            </a:r>
            <a:r>
              <a:rPr lang="en-US" dirty="0"/>
              <a:t>, </a:t>
            </a:r>
            <a:r>
              <a:rPr lang="en-US" dirty="0" err="1"/>
              <a:t>na</a:t>
            </a:r>
            <a:r>
              <a:rPr lang="en-US" dirty="0"/>
              <a:t> 2010 </a:t>
            </a:r>
            <a:r>
              <a:rPr lang="en-US" dirty="0" err="1"/>
              <a:t>geen</a:t>
            </a:r>
            <a:r>
              <a:rPr lang="en-US" dirty="0"/>
              <a:t> </a:t>
            </a:r>
            <a:r>
              <a:rPr lang="en-US" dirty="0" err="1"/>
              <a:t>nieuwe</a:t>
            </a:r>
            <a:r>
              <a:rPr lang="en-US" dirty="0"/>
              <a:t> </a:t>
            </a:r>
            <a:r>
              <a:rPr lang="en-US" dirty="0" err="1"/>
              <a:t>schade</a:t>
            </a:r>
            <a:endParaRPr lang="en-US" dirty="0"/>
          </a:p>
          <a:p>
            <a:endParaRPr lang="en-US" dirty="0"/>
          </a:p>
          <a:p>
            <a:pPr algn="ctr"/>
            <a:r>
              <a:rPr lang="nl-BE" dirty="0"/>
              <a:t>Cass. 24 juni 2019, C.18.0609.F: irrelevant dat de nabuur geen fout heeft begaan</a:t>
            </a:r>
          </a:p>
          <a:p>
            <a:endParaRPr lang="nl-BE" dirty="0"/>
          </a:p>
        </p:txBody>
      </p:sp>
    </p:spTree>
    <p:extLst>
      <p:ext uri="{BB962C8B-B14F-4D97-AF65-F5344CB8AC3E}">
        <p14:creationId xmlns:p14="http://schemas.microsoft.com/office/powerpoint/2010/main" val="293373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01E926-968D-4D43-BE67-5E99625AD40B}"/>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D228A9C5-A2ED-404F-9BB2-96D86E1C83F9}"/>
              </a:ext>
            </a:extLst>
          </p:cNvPr>
          <p:cNvSpPr>
            <a:spLocks noGrp="1"/>
          </p:cNvSpPr>
          <p:nvPr>
            <p:ph type="title"/>
          </p:nvPr>
        </p:nvSpPr>
        <p:spPr/>
        <p:txBody>
          <a:bodyPr/>
          <a:lstStyle/>
          <a:p>
            <a:r>
              <a:rPr lang="en-US" dirty="0"/>
              <a:t>IV. </a:t>
            </a:r>
            <a:r>
              <a:rPr lang="en-US" dirty="0" err="1"/>
              <a:t>Bovenmatige</a:t>
            </a:r>
            <a:r>
              <a:rPr lang="en-US" dirty="0"/>
              <a:t> </a:t>
            </a:r>
            <a:r>
              <a:rPr lang="en-US" dirty="0" err="1"/>
              <a:t>burenhinder</a:t>
            </a:r>
            <a:r>
              <a:rPr lang="en-US" dirty="0"/>
              <a:t> – </a:t>
            </a:r>
            <a:r>
              <a:rPr lang="en-US" dirty="0" err="1"/>
              <a:t>erfdienstbaarheid</a:t>
            </a:r>
            <a:endParaRPr lang="nl-BE" dirty="0"/>
          </a:p>
        </p:txBody>
      </p:sp>
      <p:pic>
        <p:nvPicPr>
          <p:cNvPr id="5" name="Picture 4" descr="Icon&#10;&#10;Description automatically generated">
            <a:extLst>
              <a:ext uri="{FF2B5EF4-FFF2-40B4-BE49-F238E27FC236}">
                <a16:creationId xmlns:a16="http://schemas.microsoft.com/office/drawing/2014/main" id="{D2B0C948-C9DA-43E8-A349-AA9D420F1B73}"/>
              </a:ext>
            </a:extLst>
          </p:cNvPr>
          <p:cNvPicPr>
            <a:picLocks noChangeAspect="1"/>
          </p:cNvPicPr>
          <p:nvPr/>
        </p:nvPicPr>
        <p:blipFill>
          <a:blip r:embed="rId2"/>
          <a:stretch>
            <a:fillRect/>
          </a:stretch>
        </p:blipFill>
        <p:spPr>
          <a:xfrm>
            <a:off x="5530879" y="1174491"/>
            <a:ext cx="1552547" cy="1552547"/>
          </a:xfrm>
          <a:prstGeom prst="rect">
            <a:avLst/>
          </a:prstGeom>
        </p:spPr>
      </p:pic>
      <p:pic>
        <p:nvPicPr>
          <p:cNvPr id="6" name="Picture 5" descr="Icon&#10;&#10;Description automatically generated">
            <a:extLst>
              <a:ext uri="{FF2B5EF4-FFF2-40B4-BE49-F238E27FC236}">
                <a16:creationId xmlns:a16="http://schemas.microsoft.com/office/drawing/2014/main" id="{DD647CB0-A3B6-4108-A4BB-11C60204ADB5}"/>
              </a:ext>
            </a:extLst>
          </p:cNvPr>
          <p:cNvPicPr>
            <a:picLocks noChangeAspect="1"/>
          </p:cNvPicPr>
          <p:nvPr/>
        </p:nvPicPr>
        <p:blipFill>
          <a:blip r:embed="rId3"/>
          <a:stretch>
            <a:fillRect/>
          </a:stretch>
        </p:blipFill>
        <p:spPr>
          <a:xfrm>
            <a:off x="1435914" y="1175070"/>
            <a:ext cx="1552535" cy="1552535"/>
          </a:xfrm>
          <a:prstGeom prst="rect">
            <a:avLst/>
          </a:prstGeom>
        </p:spPr>
      </p:pic>
      <p:pic>
        <p:nvPicPr>
          <p:cNvPr id="7" name="Content Placeholder 5">
            <a:extLst>
              <a:ext uri="{FF2B5EF4-FFF2-40B4-BE49-F238E27FC236}">
                <a16:creationId xmlns:a16="http://schemas.microsoft.com/office/drawing/2014/main" id="{803B4030-3E94-40E5-B49E-27AE754AF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783" y="3208518"/>
            <a:ext cx="1152000" cy="1152000"/>
          </a:xfrm>
          <a:prstGeom prst="rect">
            <a:avLst/>
          </a:prstGeom>
        </p:spPr>
      </p:pic>
      <p:pic>
        <p:nvPicPr>
          <p:cNvPr id="1026" name="Picture 2" descr="Analytics free icon">
            <a:extLst>
              <a:ext uri="{FF2B5EF4-FFF2-40B4-BE49-F238E27FC236}">
                <a16:creationId xmlns:a16="http://schemas.microsoft.com/office/drawing/2014/main" id="{14D8F7C9-27F6-4684-9ABE-B4BDB0634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993" y="2243232"/>
            <a:ext cx="792957" cy="792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alytics free icon">
            <a:extLst>
              <a:ext uri="{FF2B5EF4-FFF2-40B4-BE49-F238E27FC236}">
                <a16:creationId xmlns:a16="http://schemas.microsoft.com/office/drawing/2014/main" id="{45A4E2F0-9521-4F66-ACD3-6AB6A2FE19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570" y="2208478"/>
            <a:ext cx="827711" cy="827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con&#10;&#10;Description automatically generated">
            <a:extLst>
              <a:ext uri="{FF2B5EF4-FFF2-40B4-BE49-F238E27FC236}">
                <a16:creationId xmlns:a16="http://schemas.microsoft.com/office/drawing/2014/main" id="{9420150D-FCC9-42F0-ABA4-93B062327146}"/>
              </a:ext>
            </a:extLst>
          </p:cNvPr>
          <p:cNvPicPr>
            <a:picLocks noChangeAspect="1"/>
          </p:cNvPicPr>
          <p:nvPr/>
        </p:nvPicPr>
        <p:blipFill>
          <a:blip r:embed="rId7"/>
          <a:stretch>
            <a:fillRect/>
          </a:stretch>
        </p:blipFill>
        <p:spPr>
          <a:xfrm>
            <a:off x="5564569" y="4444341"/>
            <a:ext cx="1552547" cy="1552547"/>
          </a:xfrm>
          <a:prstGeom prst="rect">
            <a:avLst/>
          </a:prstGeom>
        </p:spPr>
      </p:pic>
      <p:pic>
        <p:nvPicPr>
          <p:cNvPr id="1030" name="Picture 6" descr="Analytics free icon">
            <a:extLst>
              <a:ext uri="{FF2B5EF4-FFF2-40B4-BE49-F238E27FC236}">
                <a16:creationId xmlns:a16="http://schemas.microsoft.com/office/drawing/2014/main" id="{98186763-19EA-4519-97FE-B77C5174D2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7767" y="5312628"/>
            <a:ext cx="1011315" cy="1011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alytics free icon">
            <a:extLst>
              <a:ext uri="{FF2B5EF4-FFF2-40B4-BE49-F238E27FC236}">
                <a16:creationId xmlns:a16="http://schemas.microsoft.com/office/drawing/2014/main" id="{F8B6415A-0B8A-426D-BD23-4E1B410259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594408" y="391614"/>
            <a:ext cx="1011315" cy="65175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alytics free icon">
            <a:extLst>
              <a:ext uri="{FF2B5EF4-FFF2-40B4-BE49-F238E27FC236}">
                <a16:creationId xmlns:a16="http://schemas.microsoft.com/office/drawing/2014/main" id="{D37431D0-4D02-4BDA-8E29-89B5FFDA24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8970" y="3795869"/>
            <a:ext cx="658530" cy="6585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Analytics free icon">
            <a:extLst>
              <a:ext uri="{FF2B5EF4-FFF2-40B4-BE49-F238E27FC236}">
                <a16:creationId xmlns:a16="http://schemas.microsoft.com/office/drawing/2014/main" id="{B7875A68-C19C-4EF8-AE7F-2D07188980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8970" y="4465186"/>
            <a:ext cx="498311" cy="498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Analytics free icon">
            <a:extLst>
              <a:ext uri="{FF2B5EF4-FFF2-40B4-BE49-F238E27FC236}">
                <a16:creationId xmlns:a16="http://schemas.microsoft.com/office/drawing/2014/main" id="{CF36A16F-EA89-4CAE-8D12-89D0C31094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2332" y="4992335"/>
            <a:ext cx="498311" cy="4983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72D236-1035-4BA9-9F1F-493D5A0C8707}"/>
              </a:ext>
            </a:extLst>
          </p:cNvPr>
          <p:cNvSpPr txBox="1"/>
          <p:nvPr/>
        </p:nvSpPr>
        <p:spPr>
          <a:xfrm>
            <a:off x="3588312" y="3821206"/>
            <a:ext cx="3739923" cy="369332"/>
          </a:xfrm>
          <a:prstGeom prst="rect">
            <a:avLst/>
          </a:prstGeom>
          <a:noFill/>
        </p:spPr>
        <p:txBody>
          <a:bodyPr wrap="square" rtlCol="0">
            <a:spAutoFit/>
          </a:bodyPr>
          <a:lstStyle/>
          <a:p>
            <a:r>
              <a:rPr lang="en-US" i="1" dirty="0" err="1"/>
              <a:t>Erfdienstbaarheid</a:t>
            </a:r>
            <a:r>
              <a:rPr lang="en-US" i="1" dirty="0"/>
              <a:t> </a:t>
            </a:r>
            <a:r>
              <a:rPr lang="en-US" i="1" dirty="0" err="1"/>
              <a:t>waterleiding</a:t>
            </a:r>
            <a:endParaRPr lang="nl-BE" i="1" dirty="0"/>
          </a:p>
        </p:txBody>
      </p:sp>
      <p:sp>
        <p:nvSpPr>
          <p:cNvPr id="18" name="TextBox 17">
            <a:extLst>
              <a:ext uri="{FF2B5EF4-FFF2-40B4-BE49-F238E27FC236}">
                <a16:creationId xmlns:a16="http://schemas.microsoft.com/office/drawing/2014/main" id="{1057C23C-656E-47AD-B42D-9F4738AEA4A1}"/>
              </a:ext>
            </a:extLst>
          </p:cNvPr>
          <p:cNvSpPr txBox="1"/>
          <p:nvPr/>
        </p:nvSpPr>
        <p:spPr>
          <a:xfrm>
            <a:off x="1718350" y="3038264"/>
            <a:ext cx="3739923" cy="369332"/>
          </a:xfrm>
          <a:prstGeom prst="rect">
            <a:avLst/>
          </a:prstGeom>
          <a:noFill/>
        </p:spPr>
        <p:txBody>
          <a:bodyPr wrap="square" rtlCol="0">
            <a:spAutoFit/>
          </a:bodyPr>
          <a:lstStyle/>
          <a:p>
            <a:r>
              <a:rPr lang="en-US" i="1" dirty="0" err="1"/>
              <a:t>Heersend</a:t>
            </a:r>
            <a:r>
              <a:rPr lang="en-US" i="1" dirty="0"/>
              <a:t> erf</a:t>
            </a:r>
            <a:endParaRPr lang="nl-BE" i="1" dirty="0"/>
          </a:p>
        </p:txBody>
      </p:sp>
      <p:sp>
        <p:nvSpPr>
          <p:cNvPr id="19" name="TextBox 18">
            <a:extLst>
              <a:ext uri="{FF2B5EF4-FFF2-40B4-BE49-F238E27FC236}">
                <a16:creationId xmlns:a16="http://schemas.microsoft.com/office/drawing/2014/main" id="{6274F4E6-0E8C-4ADE-BFC3-E590863144FF}"/>
              </a:ext>
            </a:extLst>
          </p:cNvPr>
          <p:cNvSpPr txBox="1"/>
          <p:nvPr/>
        </p:nvSpPr>
        <p:spPr>
          <a:xfrm>
            <a:off x="6012652" y="2989195"/>
            <a:ext cx="3739923" cy="369332"/>
          </a:xfrm>
          <a:prstGeom prst="rect">
            <a:avLst/>
          </a:prstGeom>
          <a:noFill/>
        </p:spPr>
        <p:txBody>
          <a:bodyPr wrap="square" rtlCol="0">
            <a:spAutoFit/>
          </a:bodyPr>
          <a:lstStyle/>
          <a:p>
            <a:r>
              <a:rPr lang="en-US" i="1" dirty="0" err="1"/>
              <a:t>Lijdend</a:t>
            </a:r>
            <a:r>
              <a:rPr lang="en-US" i="1" dirty="0"/>
              <a:t> erf</a:t>
            </a:r>
            <a:endParaRPr lang="nl-BE" i="1" dirty="0"/>
          </a:p>
        </p:txBody>
      </p:sp>
      <p:cxnSp>
        <p:nvCxnSpPr>
          <p:cNvPr id="10" name="Straight Arrow Connector 9">
            <a:extLst>
              <a:ext uri="{FF2B5EF4-FFF2-40B4-BE49-F238E27FC236}">
                <a16:creationId xmlns:a16="http://schemas.microsoft.com/office/drawing/2014/main" id="{E83A6DC1-51E0-4D8C-B2D9-F15EE2DEF199}"/>
              </a:ext>
            </a:extLst>
          </p:cNvPr>
          <p:cNvCxnSpPr/>
          <p:nvPr/>
        </p:nvCxnSpPr>
        <p:spPr>
          <a:xfrm flipV="1">
            <a:off x="7974615" y="2622333"/>
            <a:ext cx="0" cy="300208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8674DA7-7597-4BC5-8F99-CCBBF5E07962}"/>
              </a:ext>
            </a:extLst>
          </p:cNvPr>
          <p:cNvSpPr txBox="1"/>
          <p:nvPr/>
        </p:nvSpPr>
        <p:spPr>
          <a:xfrm>
            <a:off x="8147977" y="4843793"/>
            <a:ext cx="3739923" cy="369332"/>
          </a:xfrm>
          <a:prstGeom prst="rect">
            <a:avLst/>
          </a:prstGeom>
          <a:noFill/>
        </p:spPr>
        <p:txBody>
          <a:bodyPr wrap="square" rtlCol="0">
            <a:spAutoFit/>
          </a:bodyPr>
          <a:lstStyle/>
          <a:p>
            <a:r>
              <a:rPr lang="en-US" i="1" dirty="0" err="1"/>
              <a:t>Burenhinder</a:t>
            </a:r>
            <a:r>
              <a:rPr lang="en-US" i="1" dirty="0"/>
              <a:t>?</a:t>
            </a:r>
            <a:endParaRPr lang="nl-BE" i="1" dirty="0"/>
          </a:p>
        </p:txBody>
      </p:sp>
      <p:sp>
        <p:nvSpPr>
          <p:cNvPr id="23" name="TextBox 22">
            <a:extLst>
              <a:ext uri="{FF2B5EF4-FFF2-40B4-BE49-F238E27FC236}">
                <a16:creationId xmlns:a16="http://schemas.microsoft.com/office/drawing/2014/main" id="{EC3EC7D8-7DDE-44DC-A4D9-904F948F86C5}"/>
              </a:ext>
            </a:extLst>
          </p:cNvPr>
          <p:cNvSpPr txBox="1"/>
          <p:nvPr/>
        </p:nvSpPr>
        <p:spPr>
          <a:xfrm>
            <a:off x="232640" y="5094241"/>
            <a:ext cx="5250368" cy="923330"/>
          </a:xfrm>
          <a:prstGeom prst="rect">
            <a:avLst/>
          </a:prstGeom>
          <a:noFill/>
        </p:spPr>
        <p:txBody>
          <a:bodyPr wrap="square" rtlCol="0">
            <a:spAutoFit/>
          </a:bodyPr>
          <a:lstStyle/>
          <a:p>
            <a:r>
              <a:rPr lang="en-US" dirty="0"/>
              <a:t>Cass. 17 </a:t>
            </a:r>
            <a:r>
              <a:rPr lang="en-US" dirty="0" err="1"/>
              <a:t>januari</a:t>
            </a:r>
            <a:r>
              <a:rPr lang="en-US" dirty="0"/>
              <a:t> 2020, </a:t>
            </a:r>
            <a:r>
              <a:rPr lang="nl-BE" dirty="0"/>
              <a:t>C.19.0115.F:</a:t>
            </a:r>
          </a:p>
          <a:p>
            <a:pPr marL="285750" indent="-285750">
              <a:buFont typeface="Arial" panose="020B0604020202020204" pitchFamily="34" charset="0"/>
              <a:buChar char="•"/>
            </a:pPr>
            <a:r>
              <a:rPr lang="nl-BE" dirty="0"/>
              <a:t>Eigenaar lijdend erf mag onderhoud doen</a:t>
            </a:r>
          </a:p>
          <a:p>
            <a:pPr marL="285750" indent="-285750">
              <a:buFont typeface="Arial" panose="020B0604020202020204" pitchFamily="34" charset="0"/>
              <a:buChar char="•"/>
            </a:pPr>
            <a:r>
              <a:rPr lang="nl-BE" dirty="0"/>
              <a:t>Verzuim tot onderhoud is toerekenbaar</a:t>
            </a:r>
          </a:p>
        </p:txBody>
      </p:sp>
    </p:spTree>
    <p:extLst>
      <p:ext uri="{BB962C8B-B14F-4D97-AF65-F5344CB8AC3E}">
        <p14:creationId xmlns:p14="http://schemas.microsoft.com/office/powerpoint/2010/main" val="212577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01E926-968D-4D43-BE67-5E99625AD40B}"/>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D228A9C5-A2ED-404F-9BB2-96D86E1C83F9}"/>
              </a:ext>
            </a:extLst>
          </p:cNvPr>
          <p:cNvSpPr>
            <a:spLocks noGrp="1"/>
          </p:cNvSpPr>
          <p:nvPr>
            <p:ph type="title"/>
          </p:nvPr>
        </p:nvSpPr>
        <p:spPr>
          <a:xfrm>
            <a:off x="520416" y="224167"/>
            <a:ext cx="11041200" cy="1152000"/>
          </a:xfrm>
        </p:spPr>
        <p:txBody>
          <a:bodyPr/>
          <a:lstStyle/>
          <a:p>
            <a:r>
              <a:rPr lang="en-US" dirty="0"/>
              <a:t>IV. </a:t>
            </a:r>
            <a:r>
              <a:rPr lang="en-US" dirty="0" err="1"/>
              <a:t>Bovenmatige</a:t>
            </a:r>
            <a:r>
              <a:rPr lang="en-US" dirty="0"/>
              <a:t> </a:t>
            </a:r>
            <a:r>
              <a:rPr lang="en-US" dirty="0" err="1"/>
              <a:t>burenhinder</a:t>
            </a:r>
            <a:r>
              <a:rPr lang="en-US" dirty="0"/>
              <a:t> – </a:t>
            </a:r>
            <a:r>
              <a:rPr lang="en-US" dirty="0" err="1"/>
              <a:t>gevoeligheid</a:t>
            </a:r>
            <a:endParaRPr lang="nl-BE" dirty="0"/>
          </a:p>
        </p:txBody>
      </p:sp>
      <p:pic>
        <p:nvPicPr>
          <p:cNvPr id="2052" name="Picture 4" descr="Analytics free icon">
            <a:extLst>
              <a:ext uri="{FF2B5EF4-FFF2-40B4-BE49-F238E27FC236}">
                <a16:creationId xmlns:a16="http://schemas.microsoft.com/office/drawing/2014/main" id="{F13A7EDB-02EE-4CA0-AEA9-551BF4010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40" y="1427837"/>
            <a:ext cx="1666755" cy="16667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alytics free icon">
            <a:extLst>
              <a:ext uri="{FF2B5EF4-FFF2-40B4-BE49-F238E27FC236}">
                <a16:creationId xmlns:a16="http://schemas.microsoft.com/office/drawing/2014/main" id="{40B9D027-1AB8-4FFC-9752-AF1093EC6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54675" y="2347057"/>
            <a:ext cx="1086496" cy="1086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nalytics free icon">
            <a:extLst>
              <a:ext uri="{FF2B5EF4-FFF2-40B4-BE49-F238E27FC236}">
                <a16:creationId xmlns:a16="http://schemas.microsoft.com/office/drawing/2014/main" id="{D44BE387-24FF-4DB9-932D-4468AE600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40" y="3922841"/>
            <a:ext cx="1666755" cy="1666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alytics free icon">
            <a:extLst>
              <a:ext uri="{FF2B5EF4-FFF2-40B4-BE49-F238E27FC236}">
                <a16:creationId xmlns:a16="http://schemas.microsoft.com/office/drawing/2014/main" id="{7C44AF8E-3844-41C2-979E-2357CB1DF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54675" y="4842061"/>
            <a:ext cx="1086496" cy="108649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5A225B47-F50B-4B51-BC85-931211E8FE43}"/>
              </a:ext>
            </a:extLst>
          </p:cNvPr>
          <p:cNvCxnSpPr>
            <a:cxnSpLocks/>
          </p:cNvCxnSpPr>
          <p:nvPr/>
        </p:nvCxnSpPr>
        <p:spPr>
          <a:xfrm>
            <a:off x="4484259" y="2516762"/>
            <a:ext cx="309715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6486DAC-44D0-459C-9B3F-2529109230AF}"/>
              </a:ext>
            </a:extLst>
          </p:cNvPr>
          <p:cNvCxnSpPr>
            <a:cxnSpLocks/>
          </p:cNvCxnSpPr>
          <p:nvPr/>
        </p:nvCxnSpPr>
        <p:spPr>
          <a:xfrm>
            <a:off x="4484259" y="5228083"/>
            <a:ext cx="309715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2054" name="Picture 6" descr="Analytics free icon">
            <a:extLst>
              <a:ext uri="{FF2B5EF4-FFF2-40B4-BE49-F238E27FC236}">
                <a16:creationId xmlns:a16="http://schemas.microsoft.com/office/drawing/2014/main" id="{E68A9D7B-CD25-46FD-A18B-746227DD53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928"/>
          <a:stretch/>
        </p:blipFill>
        <p:spPr bwMode="auto">
          <a:xfrm>
            <a:off x="8110375" y="1630179"/>
            <a:ext cx="1762830" cy="14644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Analytics free icon">
            <a:extLst>
              <a:ext uri="{FF2B5EF4-FFF2-40B4-BE49-F238E27FC236}">
                <a16:creationId xmlns:a16="http://schemas.microsoft.com/office/drawing/2014/main" id="{E7937640-605E-440D-878E-B8817FF0E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9800" y="2416310"/>
            <a:ext cx="972183" cy="97218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nalytics free icon">
            <a:extLst>
              <a:ext uri="{FF2B5EF4-FFF2-40B4-BE49-F238E27FC236}">
                <a16:creationId xmlns:a16="http://schemas.microsoft.com/office/drawing/2014/main" id="{76D2F43A-2FB4-48D1-8212-58B0BB7E01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600" y="442269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Analytics free icon">
            <a:extLst>
              <a:ext uri="{FF2B5EF4-FFF2-40B4-BE49-F238E27FC236}">
                <a16:creationId xmlns:a16="http://schemas.microsoft.com/office/drawing/2014/main" id="{1B5629EB-2815-41C0-A984-D5943B270E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029" y="4422698"/>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8CAFA46-05C2-47A6-AA25-1A209C8F9F9B}"/>
              </a:ext>
            </a:extLst>
          </p:cNvPr>
          <p:cNvSpPr txBox="1"/>
          <p:nvPr/>
        </p:nvSpPr>
        <p:spPr>
          <a:xfrm>
            <a:off x="5060775" y="2638389"/>
            <a:ext cx="3097159" cy="369332"/>
          </a:xfrm>
          <a:prstGeom prst="rect">
            <a:avLst/>
          </a:prstGeom>
          <a:noFill/>
        </p:spPr>
        <p:txBody>
          <a:bodyPr wrap="square" rtlCol="0">
            <a:spAutoFit/>
          </a:bodyPr>
          <a:lstStyle/>
          <a:p>
            <a:r>
              <a:rPr lang="en-US" i="1" dirty="0" err="1"/>
              <a:t>Wegenwerken</a:t>
            </a:r>
            <a:endParaRPr lang="nl-BE" i="1" dirty="0"/>
          </a:p>
        </p:txBody>
      </p:sp>
      <p:sp>
        <p:nvSpPr>
          <p:cNvPr id="23" name="TextBox 22">
            <a:extLst>
              <a:ext uri="{FF2B5EF4-FFF2-40B4-BE49-F238E27FC236}">
                <a16:creationId xmlns:a16="http://schemas.microsoft.com/office/drawing/2014/main" id="{BE866533-BC38-4D28-A826-077D57F92C5A}"/>
              </a:ext>
            </a:extLst>
          </p:cNvPr>
          <p:cNvSpPr txBox="1"/>
          <p:nvPr/>
        </p:nvSpPr>
        <p:spPr>
          <a:xfrm>
            <a:off x="5146749" y="5272558"/>
            <a:ext cx="3097159" cy="369332"/>
          </a:xfrm>
          <a:prstGeom prst="rect">
            <a:avLst/>
          </a:prstGeom>
          <a:noFill/>
        </p:spPr>
        <p:txBody>
          <a:bodyPr wrap="square" rtlCol="0">
            <a:spAutoFit/>
          </a:bodyPr>
          <a:lstStyle/>
          <a:p>
            <a:r>
              <a:rPr lang="en-US" i="1" dirty="0" err="1"/>
              <a:t>Waterwerken</a:t>
            </a:r>
            <a:endParaRPr lang="nl-BE" i="1" dirty="0"/>
          </a:p>
        </p:txBody>
      </p:sp>
      <p:sp>
        <p:nvSpPr>
          <p:cNvPr id="25" name="TextBox 24">
            <a:extLst>
              <a:ext uri="{FF2B5EF4-FFF2-40B4-BE49-F238E27FC236}">
                <a16:creationId xmlns:a16="http://schemas.microsoft.com/office/drawing/2014/main" id="{968A4C3F-919B-426A-B7D2-CA41DE08E223}"/>
              </a:ext>
            </a:extLst>
          </p:cNvPr>
          <p:cNvSpPr txBox="1"/>
          <p:nvPr/>
        </p:nvSpPr>
        <p:spPr>
          <a:xfrm>
            <a:off x="7490396" y="3472125"/>
            <a:ext cx="3679174" cy="369332"/>
          </a:xfrm>
          <a:prstGeom prst="rect">
            <a:avLst/>
          </a:prstGeom>
          <a:noFill/>
        </p:spPr>
        <p:txBody>
          <a:bodyPr wrap="square" rtlCol="0">
            <a:spAutoFit/>
          </a:bodyPr>
          <a:lstStyle/>
          <a:p>
            <a:r>
              <a:rPr lang="en-US" i="1" dirty="0" err="1"/>
              <a:t>Geen</a:t>
            </a:r>
            <a:r>
              <a:rPr lang="en-US" i="1" dirty="0"/>
              <a:t> </a:t>
            </a:r>
            <a:r>
              <a:rPr lang="en-US" i="1" dirty="0" err="1"/>
              <a:t>spouwmuur</a:t>
            </a:r>
            <a:r>
              <a:rPr lang="en-US" i="1" dirty="0"/>
              <a:t> of </a:t>
            </a:r>
            <a:r>
              <a:rPr lang="en-US" i="1" dirty="0" err="1"/>
              <a:t>waterkering</a:t>
            </a:r>
            <a:endParaRPr lang="nl-BE" i="1" dirty="0"/>
          </a:p>
        </p:txBody>
      </p:sp>
      <p:sp>
        <p:nvSpPr>
          <p:cNvPr id="26" name="TextBox 25">
            <a:extLst>
              <a:ext uri="{FF2B5EF4-FFF2-40B4-BE49-F238E27FC236}">
                <a16:creationId xmlns:a16="http://schemas.microsoft.com/office/drawing/2014/main" id="{EA692496-92E8-4AE8-AFC8-365E01E177F3}"/>
              </a:ext>
            </a:extLst>
          </p:cNvPr>
          <p:cNvSpPr txBox="1"/>
          <p:nvPr/>
        </p:nvSpPr>
        <p:spPr>
          <a:xfrm>
            <a:off x="7882442" y="5688501"/>
            <a:ext cx="3679174" cy="369332"/>
          </a:xfrm>
          <a:prstGeom prst="rect">
            <a:avLst/>
          </a:prstGeom>
          <a:noFill/>
        </p:spPr>
        <p:txBody>
          <a:bodyPr wrap="square" rtlCol="0">
            <a:spAutoFit/>
          </a:bodyPr>
          <a:lstStyle/>
          <a:p>
            <a:r>
              <a:rPr lang="en-US" i="1" dirty="0" err="1"/>
              <a:t>Te</a:t>
            </a:r>
            <a:r>
              <a:rPr lang="en-US" i="1" dirty="0"/>
              <a:t> </a:t>
            </a:r>
            <a:r>
              <a:rPr lang="en-US" i="1" dirty="0" err="1"/>
              <a:t>ondiepe</a:t>
            </a:r>
            <a:r>
              <a:rPr lang="en-US" i="1" dirty="0"/>
              <a:t> </a:t>
            </a:r>
            <a:r>
              <a:rPr lang="en-US" i="1" dirty="0" err="1"/>
              <a:t>funderingen</a:t>
            </a:r>
            <a:endParaRPr lang="nl-BE" i="1" dirty="0"/>
          </a:p>
        </p:txBody>
      </p:sp>
    </p:spTree>
    <p:extLst>
      <p:ext uri="{BB962C8B-B14F-4D97-AF65-F5344CB8AC3E}">
        <p14:creationId xmlns:p14="http://schemas.microsoft.com/office/powerpoint/2010/main" val="420458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99E6EF-B1CE-4B64-AA72-2C80A771A262}"/>
              </a:ext>
            </a:extLst>
          </p:cNvPr>
          <p:cNvSpPr>
            <a:spLocks noGrp="1"/>
          </p:cNvSpPr>
          <p:nvPr>
            <p:ph idx="1"/>
          </p:nvPr>
        </p:nvSpPr>
        <p:spPr/>
        <p:txBody>
          <a:bodyPr/>
          <a:lstStyle/>
          <a:p>
            <a:r>
              <a:rPr lang="en-US" dirty="0" err="1"/>
              <a:t>HvC</a:t>
            </a:r>
            <a:r>
              <a:rPr lang="en-US" dirty="0"/>
              <a:t>: </a:t>
            </a:r>
          </a:p>
          <a:p>
            <a:pPr lvl="1"/>
            <a:r>
              <a:rPr lang="en-US" dirty="0" err="1"/>
              <a:t>Abnormale</a:t>
            </a:r>
            <a:r>
              <a:rPr lang="en-US" dirty="0"/>
              <a:t> </a:t>
            </a:r>
            <a:r>
              <a:rPr lang="en-US" dirty="0" err="1"/>
              <a:t>vatbaarheid</a:t>
            </a:r>
            <a:r>
              <a:rPr lang="en-US" dirty="0"/>
              <a:t> sluit </a:t>
            </a:r>
            <a:r>
              <a:rPr lang="en-US" dirty="0" err="1"/>
              <a:t>burenhinder</a:t>
            </a:r>
            <a:r>
              <a:rPr lang="en-US" dirty="0"/>
              <a:t> </a:t>
            </a:r>
            <a:r>
              <a:rPr lang="en-US" dirty="0" err="1"/>
              <a:t>niet</a:t>
            </a:r>
            <a:r>
              <a:rPr lang="en-US" dirty="0"/>
              <a:t> </a:t>
            </a:r>
            <a:r>
              <a:rPr lang="en-US" dirty="0" err="1"/>
              <a:t>uit</a:t>
            </a:r>
            <a:endParaRPr lang="en-US" dirty="0"/>
          </a:p>
          <a:p>
            <a:pPr lvl="1"/>
            <a:r>
              <a:rPr lang="en-US" dirty="0" err="1"/>
              <a:t>Wél</a:t>
            </a:r>
            <a:r>
              <a:rPr lang="en-US" dirty="0"/>
              <a:t> </a:t>
            </a:r>
            <a:r>
              <a:rPr lang="en-US" dirty="0" err="1"/>
              <a:t>weerslag</a:t>
            </a:r>
            <a:r>
              <a:rPr lang="en-US" dirty="0"/>
              <a:t> op </a:t>
            </a:r>
            <a:r>
              <a:rPr lang="en-US" dirty="0" err="1"/>
              <a:t>omvang</a:t>
            </a:r>
            <a:r>
              <a:rPr lang="en-US" dirty="0"/>
              <a:t> </a:t>
            </a:r>
            <a:r>
              <a:rPr lang="en-US" dirty="0" err="1"/>
              <a:t>vergoeding</a:t>
            </a:r>
            <a:endParaRPr lang="en-US" dirty="0"/>
          </a:p>
          <a:p>
            <a:pPr lvl="1"/>
            <a:r>
              <a:rPr lang="en-US" dirty="0" err="1"/>
              <a:t>Herstelplicht</a:t>
            </a:r>
            <a:r>
              <a:rPr lang="en-US" dirty="0"/>
              <a:t> </a:t>
            </a:r>
            <a:r>
              <a:rPr lang="en-US" dirty="0" err="1"/>
              <a:t>naar</a:t>
            </a:r>
            <a:r>
              <a:rPr lang="en-US" dirty="0"/>
              <a:t> </a:t>
            </a:r>
            <a:r>
              <a:rPr lang="en-US" dirty="0" err="1"/>
              <a:t>redelijkheid</a:t>
            </a:r>
            <a:r>
              <a:rPr lang="en-US" dirty="0"/>
              <a:t>, </a:t>
            </a:r>
            <a:r>
              <a:rPr lang="en-US" dirty="0" err="1"/>
              <a:t>rekening</a:t>
            </a:r>
            <a:r>
              <a:rPr lang="en-US" dirty="0"/>
              <a:t> </a:t>
            </a:r>
            <a:r>
              <a:rPr lang="en-US" dirty="0" err="1"/>
              <a:t>houdend</a:t>
            </a:r>
            <a:r>
              <a:rPr lang="en-US" dirty="0"/>
              <a:t> met alle </a:t>
            </a:r>
            <a:r>
              <a:rPr lang="en-US" dirty="0" err="1"/>
              <a:t>omstandigheden</a:t>
            </a:r>
            <a:r>
              <a:rPr lang="en-US" dirty="0"/>
              <a:t> (</a:t>
            </a:r>
            <a:r>
              <a:rPr lang="en-US" dirty="0" err="1"/>
              <a:t>bv</a:t>
            </a:r>
            <a:r>
              <a:rPr lang="en-US" dirty="0"/>
              <a:t>. </a:t>
            </a:r>
            <a:r>
              <a:rPr lang="en-US" dirty="0" err="1"/>
              <a:t>ouderdom</a:t>
            </a:r>
            <a:r>
              <a:rPr lang="en-US" dirty="0"/>
              <a:t> </a:t>
            </a:r>
            <a:r>
              <a:rPr lang="en-US" dirty="0" err="1"/>
              <a:t>gebouw</a:t>
            </a:r>
            <a:r>
              <a:rPr lang="en-US" dirty="0"/>
              <a:t> en stand </a:t>
            </a:r>
            <a:r>
              <a:rPr lang="en-US" dirty="0" err="1"/>
              <a:t>techniek</a:t>
            </a:r>
            <a:r>
              <a:rPr lang="en-US" dirty="0"/>
              <a:t>)</a:t>
            </a:r>
          </a:p>
          <a:p>
            <a:r>
              <a:rPr lang="nl-BE" dirty="0"/>
              <a:t>Zaak 1 (Cass. 9 november 2018, C.18.0087.N): abnormale vatbaarheid is deels toe te rekenen aan nabuur, dus schadeloosstelling = gedeeltelijk</a:t>
            </a:r>
          </a:p>
          <a:p>
            <a:r>
              <a:rPr lang="nl-BE" dirty="0"/>
              <a:t>Zaak 2 (Cass. 3 december 2018, C.18.0288.N): abnormale vatbaarheid is geheel toe te rekenen aan nabuur, dus schadeloosstelling = 0</a:t>
            </a:r>
          </a:p>
          <a:p>
            <a:endParaRPr lang="nl-BE" dirty="0"/>
          </a:p>
        </p:txBody>
      </p:sp>
      <p:sp>
        <p:nvSpPr>
          <p:cNvPr id="3" name="Footer Placeholder 2">
            <a:extLst>
              <a:ext uri="{FF2B5EF4-FFF2-40B4-BE49-F238E27FC236}">
                <a16:creationId xmlns:a16="http://schemas.microsoft.com/office/drawing/2014/main" id="{051FED6D-B100-44C1-BDD7-82EBBCE574FE}"/>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E6BF5789-0D6A-411F-A922-74CD3BB48BAA}"/>
              </a:ext>
            </a:extLst>
          </p:cNvPr>
          <p:cNvSpPr>
            <a:spLocks noGrp="1"/>
          </p:cNvSpPr>
          <p:nvPr>
            <p:ph type="title"/>
          </p:nvPr>
        </p:nvSpPr>
        <p:spPr/>
        <p:txBody>
          <a:bodyPr/>
          <a:lstStyle/>
          <a:p>
            <a:r>
              <a:rPr lang="en-US" dirty="0"/>
              <a:t>IV. </a:t>
            </a:r>
            <a:r>
              <a:rPr lang="en-US" dirty="0" err="1"/>
              <a:t>Bovenmatige</a:t>
            </a:r>
            <a:r>
              <a:rPr lang="en-US" dirty="0"/>
              <a:t> </a:t>
            </a:r>
            <a:r>
              <a:rPr lang="en-US" dirty="0" err="1"/>
              <a:t>burenhinder</a:t>
            </a:r>
            <a:r>
              <a:rPr lang="en-US" dirty="0"/>
              <a:t> – </a:t>
            </a:r>
            <a:r>
              <a:rPr lang="en-US" dirty="0" err="1"/>
              <a:t>gevoeligheid</a:t>
            </a:r>
            <a:endParaRPr lang="nl-BE" dirty="0"/>
          </a:p>
        </p:txBody>
      </p:sp>
    </p:spTree>
    <p:extLst>
      <p:ext uri="{BB962C8B-B14F-4D97-AF65-F5344CB8AC3E}">
        <p14:creationId xmlns:p14="http://schemas.microsoft.com/office/powerpoint/2010/main" val="285343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99E6EF-B1CE-4B64-AA72-2C80A771A262}"/>
              </a:ext>
            </a:extLst>
          </p:cNvPr>
          <p:cNvSpPr>
            <a:spLocks noGrp="1"/>
          </p:cNvSpPr>
          <p:nvPr>
            <p:ph idx="1"/>
          </p:nvPr>
        </p:nvSpPr>
        <p:spPr/>
        <p:txBody>
          <a:bodyPr/>
          <a:lstStyle/>
          <a:p>
            <a:pPr algn="just"/>
            <a:r>
              <a:rPr lang="en-US" dirty="0" err="1"/>
              <a:t>Vergelijkbaar</a:t>
            </a:r>
            <a:r>
              <a:rPr lang="en-US" dirty="0"/>
              <a:t> met </a:t>
            </a:r>
            <a:r>
              <a:rPr lang="en-US" dirty="0" err="1"/>
              <a:t>voorbeschiktheid</a:t>
            </a:r>
            <a:r>
              <a:rPr lang="en-US" dirty="0"/>
              <a:t> </a:t>
            </a:r>
            <a:r>
              <a:rPr lang="en-US" dirty="0" err="1"/>
              <a:t>benadeelde</a:t>
            </a:r>
            <a:r>
              <a:rPr lang="en-US" dirty="0"/>
              <a:t>?</a:t>
            </a:r>
          </a:p>
          <a:p>
            <a:pPr algn="just"/>
            <a:r>
              <a:rPr lang="en-US" dirty="0" err="1"/>
              <a:t>Verschil</a:t>
            </a:r>
            <a:r>
              <a:rPr lang="en-US" dirty="0"/>
              <a:t>: </a:t>
            </a:r>
          </a:p>
          <a:p>
            <a:pPr lvl="1" algn="just"/>
            <a:r>
              <a:rPr lang="en-US" dirty="0" err="1"/>
              <a:t>Voorbeschiktheid</a:t>
            </a:r>
            <a:r>
              <a:rPr lang="en-US" dirty="0"/>
              <a:t> </a:t>
            </a:r>
            <a:r>
              <a:rPr lang="en-US" dirty="0" err="1"/>
              <a:t>heeft</a:t>
            </a:r>
            <a:r>
              <a:rPr lang="en-US" dirty="0"/>
              <a:t> in </a:t>
            </a:r>
            <a:r>
              <a:rPr lang="en-US" dirty="0" err="1"/>
              <a:t>principe</a:t>
            </a:r>
            <a:r>
              <a:rPr lang="en-US" dirty="0"/>
              <a:t> </a:t>
            </a:r>
            <a:r>
              <a:rPr lang="en-US" dirty="0" err="1"/>
              <a:t>geen</a:t>
            </a:r>
            <a:r>
              <a:rPr lang="en-US" dirty="0"/>
              <a:t> </a:t>
            </a:r>
            <a:r>
              <a:rPr lang="en-US" dirty="0" err="1"/>
              <a:t>weerslag</a:t>
            </a:r>
            <a:r>
              <a:rPr lang="en-US" dirty="0"/>
              <a:t> op </a:t>
            </a:r>
            <a:r>
              <a:rPr lang="en-US" dirty="0" err="1"/>
              <a:t>schadeloosstellingsplicht</a:t>
            </a:r>
            <a:r>
              <a:rPr lang="en-US" dirty="0"/>
              <a:t> </a:t>
            </a:r>
          </a:p>
          <a:p>
            <a:pPr lvl="1" algn="just"/>
            <a:r>
              <a:rPr lang="en-US" dirty="0" err="1"/>
              <a:t>Oorzakelijk</a:t>
            </a:r>
            <a:r>
              <a:rPr lang="en-US" dirty="0"/>
              <a:t> </a:t>
            </a:r>
            <a:r>
              <a:rPr lang="en-US" dirty="0" err="1"/>
              <a:t>verband</a:t>
            </a:r>
            <a:r>
              <a:rPr lang="en-US" dirty="0"/>
              <a:t> → </a:t>
            </a:r>
            <a:r>
              <a:rPr lang="en-US" dirty="0" err="1"/>
              <a:t>integrale</a:t>
            </a:r>
            <a:r>
              <a:rPr lang="en-US" dirty="0"/>
              <a:t> </a:t>
            </a:r>
            <a:r>
              <a:rPr lang="en-US" dirty="0" err="1"/>
              <a:t>schadeloosstelling</a:t>
            </a:r>
            <a:endParaRPr lang="en-US" dirty="0"/>
          </a:p>
          <a:p>
            <a:pPr algn="just"/>
            <a:r>
              <a:rPr lang="en-US" dirty="0" err="1"/>
              <a:t>Gelijkaardig</a:t>
            </a:r>
            <a:r>
              <a:rPr lang="en-US" dirty="0"/>
              <a:t> </a:t>
            </a:r>
            <a:r>
              <a:rPr lang="en-US" dirty="0" err="1"/>
              <a:t>principe</a:t>
            </a:r>
            <a:r>
              <a:rPr lang="en-US" dirty="0"/>
              <a:t> </a:t>
            </a:r>
            <a:r>
              <a:rPr lang="en-US" dirty="0" err="1"/>
              <a:t>bij</a:t>
            </a:r>
            <a:r>
              <a:rPr lang="en-US" dirty="0"/>
              <a:t> </a:t>
            </a:r>
            <a:r>
              <a:rPr lang="en-US" dirty="0" err="1"/>
              <a:t>abnormale</a:t>
            </a:r>
            <a:r>
              <a:rPr lang="en-US" dirty="0"/>
              <a:t> </a:t>
            </a:r>
            <a:r>
              <a:rPr lang="en-US" dirty="0" err="1"/>
              <a:t>vatbaarheid</a:t>
            </a:r>
            <a:r>
              <a:rPr lang="en-US" dirty="0"/>
              <a:t> in Cass. 15 </a:t>
            </a:r>
            <a:r>
              <a:rPr lang="en-US" dirty="0" err="1"/>
              <a:t>november</a:t>
            </a:r>
            <a:r>
              <a:rPr lang="en-US" dirty="0"/>
              <a:t> 2013, C.11.0656.F en Cass. 24 </a:t>
            </a:r>
            <a:r>
              <a:rPr lang="en-US" dirty="0" err="1"/>
              <a:t>maart</a:t>
            </a:r>
            <a:r>
              <a:rPr lang="en-US" dirty="0"/>
              <a:t> 2016, C.15.0308.N</a:t>
            </a:r>
          </a:p>
          <a:p>
            <a:pPr lvl="1" algn="just"/>
            <a:r>
              <a:rPr lang="en-US" dirty="0" err="1"/>
              <a:t>Abnormale</a:t>
            </a:r>
            <a:r>
              <a:rPr lang="en-US" dirty="0"/>
              <a:t> </a:t>
            </a:r>
            <a:r>
              <a:rPr lang="en-US" dirty="0" err="1"/>
              <a:t>vatbaarheid</a:t>
            </a:r>
            <a:r>
              <a:rPr lang="en-US" dirty="0"/>
              <a:t> </a:t>
            </a:r>
            <a:r>
              <a:rPr lang="en-US" dirty="0" err="1"/>
              <a:t>enkel</a:t>
            </a:r>
            <a:r>
              <a:rPr lang="en-US" dirty="0"/>
              <a:t> </a:t>
            </a:r>
            <a:r>
              <a:rPr lang="en-US" dirty="0" err="1"/>
              <a:t>weerslag</a:t>
            </a:r>
            <a:r>
              <a:rPr lang="en-US" dirty="0"/>
              <a:t> </a:t>
            </a:r>
            <a:r>
              <a:rPr lang="en-US" dirty="0" err="1"/>
              <a:t>indien</a:t>
            </a:r>
            <a:r>
              <a:rPr lang="en-US" dirty="0"/>
              <a:t> hinder </a:t>
            </a:r>
            <a:r>
              <a:rPr lang="en-US" dirty="0" err="1"/>
              <a:t>zich</a:t>
            </a:r>
            <a:r>
              <a:rPr lang="en-US" dirty="0"/>
              <a:t> </a:t>
            </a:r>
            <a:r>
              <a:rPr lang="en-US" dirty="0" err="1"/>
              <a:t>zonder</a:t>
            </a:r>
            <a:r>
              <a:rPr lang="en-US" dirty="0"/>
              <a:t> het </a:t>
            </a:r>
            <a:r>
              <a:rPr lang="en-US" dirty="0" err="1"/>
              <a:t>toerekenbare</a:t>
            </a:r>
            <a:r>
              <a:rPr lang="en-US" dirty="0"/>
              <a:t> </a:t>
            </a:r>
            <a:r>
              <a:rPr lang="en-US" dirty="0" err="1"/>
              <a:t>rechtsfeit</a:t>
            </a:r>
            <a:r>
              <a:rPr lang="en-US" dirty="0"/>
              <a:t> </a:t>
            </a:r>
            <a:r>
              <a:rPr lang="en-US" dirty="0" err="1"/>
              <a:t>ook</a:t>
            </a:r>
            <a:r>
              <a:rPr lang="en-US" dirty="0"/>
              <a:t> </a:t>
            </a:r>
            <a:r>
              <a:rPr lang="en-US" dirty="0" err="1"/>
              <a:t>zou</a:t>
            </a:r>
            <a:r>
              <a:rPr lang="en-US" dirty="0"/>
              <a:t> </a:t>
            </a:r>
            <a:r>
              <a:rPr lang="en-US" dirty="0" err="1"/>
              <a:t>hebben</a:t>
            </a:r>
            <a:r>
              <a:rPr lang="en-US" dirty="0"/>
              <a:t> </a:t>
            </a:r>
            <a:r>
              <a:rPr lang="en-US" dirty="0" err="1"/>
              <a:t>voorgedaan</a:t>
            </a:r>
            <a:r>
              <a:rPr lang="en-US" dirty="0"/>
              <a:t> (</a:t>
            </a:r>
            <a:r>
              <a:rPr lang="en-US" dirty="0" err="1"/>
              <a:t>geen</a:t>
            </a:r>
            <a:r>
              <a:rPr lang="en-US" dirty="0"/>
              <a:t> CSQN)</a:t>
            </a:r>
          </a:p>
          <a:p>
            <a:pPr lvl="1" algn="just"/>
            <a:r>
              <a:rPr lang="en-US" dirty="0"/>
              <a:t>2018: CSQN-</a:t>
            </a:r>
            <a:r>
              <a:rPr lang="en-US" dirty="0" err="1"/>
              <a:t>verband</a:t>
            </a:r>
            <a:r>
              <a:rPr lang="en-US" dirty="0"/>
              <a:t> ≠ </a:t>
            </a:r>
            <a:r>
              <a:rPr lang="en-US" dirty="0" err="1"/>
              <a:t>automatisch</a:t>
            </a:r>
            <a:r>
              <a:rPr lang="en-US" dirty="0"/>
              <a:t> </a:t>
            </a:r>
            <a:r>
              <a:rPr lang="en-US" dirty="0" err="1"/>
              <a:t>integrale</a:t>
            </a:r>
            <a:r>
              <a:rPr lang="en-US" dirty="0"/>
              <a:t> </a:t>
            </a:r>
            <a:r>
              <a:rPr lang="en-US" dirty="0" err="1"/>
              <a:t>schadeloosstelling</a:t>
            </a:r>
            <a:endParaRPr lang="en-US" dirty="0"/>
          </a:p>
          <a:p>
            <a:pPr algn="just"/>
            <a:endParaRPr lang="nl-BE" dirty="0"/>
          </a:p>
          <a:p>
            <a:pPr algn="just"/>
            <a:endParaRPr lang="nl-BE" dirty="0"/>
          </a:p>
        </p:txBody>
      </p:sp>
      <p:sp>
        <p:nvSpPr>
          <p:cNvPr id="3" name="Footer Placeholder 2">
            <a:extLst>
              <a:ext uri="{FF2B5EF4-FFF2-40B4-BE49-F238E27FC236}">
                <a16:creationId xmlns:a16="http://schemas.microsoft.com/office/drawing/2014/main" id="{051FED6D-B100-44C1-BDD7-82EBBCE574FE}"/>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E6BF5789-0D6A-411F-A922-74CD3BB48BAA}"/>
              </a:ext>
            </a:extLst>
          </p:cNvPr>
          <p:cNvSpPr>
            <a:spLocks noGrp="1"/>
          </p:cNvSpPr>
          <p:nvPr>
            <p:ph type="title"/>
          </p:nvPr>
        </p:nvSpPr>
        <p:spPr/>
        <p:txBody>
          <a:bodyPr/>
          <a:lstStyle/>
          <a:p>
            <a:r>
              <a:rPr lang="en-US" dirty="0"/>
              <a:t>IV. </a:t>
            </a:r>
            <a:r>
              <a:rPr lang="en-US" dirty="0" err="1"/>
              <a:t>Bovenmatige</a:t>
            </a:r>
            <a:r>
              <a:rPr lang="en-US" dirty="0"/>
              <a:t> </a:t>
            </a:r>
            <a:r>
              <a:rPr lang="en-US" dirty="0" err="1"/>
              <a:t>burenhinder</a:t>
            </a:r>
            <a:r>
              <a:rPr lang="en-US" dirty="0"/>
              <a:t> – </a:t>
            </a:r>
            <a:r>
              <a:rPr lang="en-US" dirty="0" err="1"/>
              <a:t>gevoeligheid</a:t>
            </a:r>
            <a:endParaRPr lang="nl-BE" dirty="0"/>
          </a:p>
        </p:txBody>
      </p:sp>
    </p:spTree>
    <p:extLst>
      <p:ext uri="{BB962C8B-B14F-4D97-AF65-F5344CB8AC3E}">
        <p14:creationId xmlns:p14="http://schemas.microsoft.com/office/powerpoint/2010/main" val="66026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B69648-06C6-44E7-87A6-8891F406F670}"/>
              </a:ext>
            </a:extLst>
          </p:cNvPr>
          <p:cNvSpPr>
            <a:spLocks noGrp="1"/>
          </p:cNvSpPr>
          <p:nvPr>
            <p:ph idx="1"/>
          </p:nvPr>
        </p:nvSpPr>
        <p:spPr/>
        <p:txBody>
          <a:bodyPr/>
          <a:lstStyle/>
          <a:p>
            <a:pPr marL="514350" indent="-514350">
              <a:buFont typeface="+mj-lt"/>
              <a:buAutoNum type="romanUcPeriod"/>
            </a:pPr>
            <a:r>
              <a:rPr lang="en-US" dirty="0" err="1"/>
              <a:t>Samenloop</a:t>
            </a:r>
            <a:r>
              <a:rPr lang="en-US" dirty="0"/>
              <a:t> </a:t>
            </a:r>
            <a:r>
              <a:rPr lang="en-US" dirty="0" err="1"/>
              <a:t>tussen</a:t>
            </a:r>
            <a:r>
              <a:rPr lang="en-US" dirty="0"/>
              <a:t> </a:t>
            </a:r>
            <a:r>
              <a:rPr lang="en-US" dirty="0" err="1"/>
              <a:t>contractuele</a:t>
            </a:r>
            <a:r>
              <a:rPr lang="en-US" dirty="0"/>
              <a:t> en </a:t>
            </a:r>
            <a:r>
              <a:rPr lang="en-US" dirty="0" err="1"/>
              <a:t>buitencontractuele</a:t>
            </a:r>
            <a:r>
              <a:rPr lang="en-US" dirty="0"/>
              <a:t> </a:t>
            </a:r>
            <a:r>
              <a:rPr lang="en-US" dirty="0" err="1"/>
              <a:t>aansprakelijkheidsvordering</a:t>
            </a:r>
            <a:endParaRPr lang="en-US" dirty="0"/>
          </a:p>
          <a:p>
            <a:pPr marL="514350" indent="-514350">
              <a:buFont typeface="+mj-lt"/>
              <a:buAutoNum type="romanUcPeriod"/>
            </a:pPr>
            <a:r>
              <a:rPr lang="en-US" dirty="0"/>
              <a:t>Quasi-</a:t>
            </a:r>
            <a:r>
              <a:rPr lang="en-US" dirty="0" err="1"/>
              <a:t>immuniteit</a:t>
            </a:r>
            <a:r>
              <a:rPr lang="en-US" dirty="0"/>
              <a:t> van de </a:t>
            </a:r>
            <a:r>
              <a:rPr lang="en-US" dirty="0" err="1"/>
              <a:t>uitvoeringsagent</a:t>
            </a:r>
            <a:endParaRPr lang="en-US" dirty="0"/>
          </a:p>
          <a:p>
            <a:pPr marL="514350" indent="-514350">
              <a:buFont typeface="+mj-lt"/>
              <a:buAutoNum type="romanUcPeriod"/>
            </a:pPr>
            <a:r>
              <a:rPr lang="en-US" dirty="0" err="1"/>
              <a:t>Kwalitatieve</a:t>
            </a:r>
            <a:r>
              <a:rPr lang="en-US" dirty="0"/>
              <a:t> </a:t>
            </a:r>
            <a:r>
              <a:rPr lang="en-US" dirty="0" err="1"/>
              <a:t>aansprakelijkheidsregimes</a:t>
            </a:r>
            <a:endParaRPr lang="en-US" dirty="0"/>
          </a:p>
          <a:p>
            <a:pPr marL="514350" indent="-514350">
              <a:buFont typeface="+mj-lt"/>
              <a:buAutoNum type="romanUcPeriod"/>
            </a:pPr>
            <a:r>
              <a:rPr lang="en-US" dirty="0" err="1"/>
              <a:t>Bovenmatige</a:t>
            </a:r>
            <a:r>
              <a:rPr lang="en-US" dirty="0"/>
              <a:t> </a:t>
            </a:r>
            <a:r>
              <a:rPr lang="en-US" dirty="0" err="1"/>
              <a:t>burenhinder</a:t>
            </a:r>
            <a:endParaRPr lang="en-US" dirty="0"/>
          </a:p>
          <a:p>
            <a:pPr marL="514350" indent="-514350">
              <a:buFont typeface="+mj-lt"/>
              <a:buAutoNum type="romanUcPeriod"/>
            </a:pPr>
            <a:r>
              <a:rPr lang="en-US" dirty="0" err="1"/>
              <a:t>Oorzakelijk</a:t>
            </a:r>
            <a:r>
              <a:rPr lang="en-US" dirty="0"/>
              <a:t> </a:t>
            </a:r>
            <a:r>
              <a:rPr lang="en-US" dirty="0" err="1"/>
              <a:t>verband</a:t>
            </a:r>
            <a:endParaRPr lang="en-US" dirty="0"/>
          </a:p>
          <a:p>
            <a:pPr marL="514350" indent="-514350">
              <a:buFont typeface="+mj-lt"/>
              <a:buAutoNum type="romanUcPeriod"/>
            </a:pPr>
            <a:r>
              <a:rPr lang="en-US" dirty="0" err="1"/>
              <a:t>Bewijs</a:t>
            </a:r>
            <a:endParaRPr lang="en-US" dirty="0"/>
          </a:p>
          <a:p>
            <a:endParaRPr lang="nl-BE" dirty="0"/>
          </a:p>
        </p:txBody>
      </p:sp>
      <p:sp>
        <p:nvSpPr>
          <p:cNvPr id="3" name="Title 2">
            <a:extLst>
              <a:ext uri="{FF2B5EF4-FFF2-40B4-BE49-F238E27FC236}">
                <a16:creationId xmlns:a16="http://schemas.microsoft.com/office/drawing/2014/main" id="{0141D2C9-D071-4F4D-B665-18AE493EE90E}"/>
              </a:ext>
            </a:extLst>
          </p:cNvPr>
          <p:cNvSpPr>
            <a:spLocks noGrp="1"/>
          </p:cNvSpPr>
          <p:nvPr>
            <p:ph type="title"/>
          </p:nvPr>
        </p:nvSpPr>
        <p:spPr/>
        <p:txBody>
          <a:bodyPr/>
          <a:lstStyle/>
          <a:p>
            <a:r>
              <a:rPr lang="en-US" dirty="0"/>
              <a:t>Plan</a:t>
            </a:r>
            <a:endParaRPr lang="nl-BE" dirty="0"/>
          </a:p>
        </p:txBody>
      </p:sp>
      <p:sp>
        <p:nvSpPr>
          <p:cNvPr id="4" name="Footer Placeholder 3">
            <a:extLst>
              <a:ext uri="{FF2B5EF4-FFF2-40B4-BE49-F238E27FC236}">
                <a16:creationId xmlns:a16="http://schemas.microsoft.com/office/drawing/2014/main" id="{DC6749CC-3DE0-4987-859D-54B71B951D6B}"/>
              </a:ext>
            </a:extLst>
          </p:cNvPr>
          <p:cNvSpPr>
            <a:spLocks noGrp="1"/>
          </p:cNvSpPr>
          <p:nvPr>
            <p:ph type="ftr" sz="quarter" idx="11"/>
          </p:nvPr>
        </p:nvSpPr>
        <p:spPr/>
        <p:txBody>
          <a:bodyPr/>
          <a:lstStyle/>
          <a:p>
            <a:r>
              <a:rPr lang="nl-NL" dirty="0"/>
              <a:t>Instituut voor Verbintenissenrecht KU Leuven, </a:t>
            </a:r>
            <a:r>
              <a:rPr lang="nl-NL" dirty="0" err="1"/>
              <a:t>UHasselt</a:t>
            </a:r>
            <a:endParaRPr lang="nl-NL" dirty="0"/>
          </a:p>
        </p:txBody>
      </p:sp>
    </p:spTree>
    <p:extLst>
      <p:ext uri="{BB962C8B-B14F-4D97-AF65-F5344CB8AC3E}">
        <p14:creationId xmlns:p14="http://schemas.microsoft.com/office/powerpoint/2010/main" val="349248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B1C926-FD2E-44C1-906E-B96160D27BC2}"/>
              </a:ext>
            </a:extLst>
          </p:cNvPr>
          <p:cNvSpPr>
            <a:spLocks noGrp="1"/>
          </p:cNvSpPr>
          <p:nvPr>
            <p:ph idx="1"/>
          </p:nvPr>
        </p:nvSpPr>
        <p:spPr/>
        <p:txBody>
          <a:bodyPr>
            <a:normAutofit lnSpcReduction="10000"/>
          </a:bodyPr>
          <a:lstStyle/>
          <a:p>
            <a:r>
              <a:rPr lang="en-US" dirty="0" err="1"/>
              <a:t>Rechtsleer</a:t>
            </a:r>
            <a:r>
              <a:rPr lang="en-US" dirty="0"/>
              <a:t>:</a:t>
            </a:r>
          </a:p>
          <a:p>
            <a:pPr lvl="1"/>
            <a:r>
              <a:rPr lang="en-US" dirty="0"/>
              <a:t>‘</a:t>
            </a:r>
            <a:r>
              <a:rPr lang="en-US" dirty="0" err="1"/>
              <a:t>Toerekenbaarheid</a:t>
            </a:r>
            <a:r>
              <a:rPr lang="en-US" dirty="0"/>
              <a:t>’</a:t>
            </a:r>
          </a:p>
          <a:p>
            <a:pPr lvl="2"/>
            <a:r>
              <a:rPr lang="en-US" dirty="0" err="1"/>
              <a:t>Normale</a:t>
            </a:r>
            <a:r>
              <a:rPr lang="en-US" dirty="0"/>
              <a:t> </a:t>
            </a:r>
            <a:r>
              <a:rPr lang="en-US" dirty="0" err="1"/>
              <a:t>vatbaarheid</a:t>
            </a:r>
            <a:r>
              <a:rPr lang="en-US" dirty="0"/>
              <a:t> (150-jarige </a:t>
            </a:r>
            <a:r>
              <a:rPr lang="en-US" dirty="0" err="1"/>
              <a:t>woning</a:t>
            </a:r>
            <a:r>
              <a:rPr lang="en-US" dirty="0"/>
              <a:t>) = </a:t>
            </a:r>
            <a:r>
              <a:rPr lang="en-US" dirty="0" err="1"/>
              <a:t>niet-toerekenbaar</a:t>
            </a:r>
            <a:r>
              <a:rPr lang="en-US" dirty="0"/>
              <a:t> </a:t>
            </a:r>
            <a:r>
              <a:rPr lang="en-US" dirty="0" err="1"/>
              <a:t>aan</a:t>
            </a:r>
            <a:r>
              <a:rPr lang="en-US" dirty="0"/>
              <a:t> </a:t>
            </a:r>
            <a:r>
              <a:rPr lang="en-US" dirty="0" err="1"/>
              <a:t>gestoorde</a:t>
            </a:r>
            <a:r>
              <a:rPr lang="en-US" dirty="0"/>
              <a:t> </a:t>
            </a:r>
            <a:r>
              <a:rPr lang="en-US" dirty="0" err="1"/>
              <a:t>nabuur</a:t>
            </a:r>
            <a:endParaRPr lang="en-US" dirty="0"/>
          </a:p>
          <a:p>
            <a:pPr lvl="2"/>
            <a:r>
              <a:rPr lang="en-US" dirty="0" err="1"/>
              <a:t>Abnormale</a:t>
            </a:r>
            <a:r>
              <a:rPr lang="en-US" dirty="0"/>
              <a:t> </a:t>
            </a:r>
            <a:r>
              <a:rPr lang="en-US" dirty="0" err="1"/>
              <a:t>vatbaarheid</a:t>
            </a:r>
            <a:r>
              <a:rPr lang="en-US" dirty="0"/>
              <a:t> (</a:t>
            </a:r>
            <a:r>
              <a:rPr lang="en-US" dirty="0" err="1"/>
              <a:t>ontoereikende</a:t>
            </a:r>
            <a:r>
              <a:rPr lang="en-US" dirty="0"/>
              <a:t> </a:t>
            </a:r>
            <a:r>
              <a:rPr lang="en-US" dirty="0" err="1"/>
              <a:t>fundering</a:t>
            </a:r>
            <a:r>
              <a:rPr lang="en-US" dirty="0"/>
              <a:t>) = </a:t>
            </a:r>
            <a:r>
              <a:rPr lang="en-US" dirty="0" err="1"/>
              <a:t>toerekenbaar</a:t>
            </a:r>
            <a:r>
              <a:rPr lang="en-US" dirty="0"/>
              <a:t> </a:t>
            </a:r>
            <a:r>
              <a:rPr lang="en-US" dirty="0" err="1"/>
              <a:t>aan</a:t>
            </a:r>
            <a:r>
              <a:rPr lang="en-US" dirty="0"/>
              <a:t> </a:t>
            </a:r>
            <a:r>
              <a:rPr lang="en-US" dirty="0" err="1"/>
              <a:t>gestoorde</a:t>
            </a:r>
            <a:r>
              <a:rPr lang="en-US" dirty="0"/>
              <a:t> </a:t>
            </a:r>
            <a:r>
              <a:rPr lang="en-US" dirty="0" err="1"/>
              <a:t>nabuur</a:t>
            </a:r>
            <a:endParaRPr lang="en-US" dirty="0"/>
          </a:p>
          <a:p>
            <a:pPr lvl="1"/>
            <a:r>
              <a:rPr lang="en-US" dirty="0" err="1"/>
              <a:t>Evenwichtsherstel</a:t>
            </a:r>
            <a:r>
              <a:rPr lang="en-US" dirty="0"/>
              <a:t> is </a:t>
            </a:r>
            <a:r>
              <a:rPr lang="en-US" dirty="0" err="1"/>
              <a:t>sowieso</a:t>
            </a:r>
            <a:r>
              <a:rPr lang="en-US" dirty="0"/>
              <a:t> </a:t>
            </a:r>
            <a:r>
              <a:rPr lang="en-US" dirty="0" err="1"/>
              <a:t>herstel</a:t>
            </a:r>
            <a:r>
              <a:rPr lang="en-US" dirty="0"/>
              <a:t> </a:t>
            </a:r>
            <a:r>
              <a:rPr lang="en-US" dirty="0" err="1"/>
              <a:t>naar</a:t>
            </a:r>
            <a:r>
              <a:rPr lang="en-US" dirty="0"/>
              <a:t> </a:t>
            </a:r>
            <a:r>
              <a:rPr lang="en-US" dirty="0" err="1"/>
              <a:t>redelijkheid</a:t>
            </a:r>
            <a:endParaRPr lang="en-US" dirty="0"/>
          </a:p>
          <a:p>
            <a:r>
              <a:rPr lang="nl-BE" dirty="0"/>
              <a:t>Twee elementen van ‘toerekenbaarheid’</a:t>
            </a:r>
          </a:p>
          <a:p>
            <a:pPr lvl="1"/>
            <a:r>
              <a:rPr lang="en-US" dirty="0"/>
              <a:t>~ </a:t>
            </a:r>
            <a:r>
              <a:rPr lang="en-US" dirty="0" err="1"/>
              <a:t>als</a:t>
            </a:r>
            <a:r>
              <a:rPr lang="en-US" dirty="0"/>
              <a:t> </a:t>
            </a:r>
            <a:r>
              <a:rPr lang="en-US" dirty="0" err="1"/>
              <a:t>toepassingsvereiste</a:t>
            </a:r>
            <a:r>
              <a:rPr lang="en-US" dirty="0"/>
              <a:t> </a:t>
            </a:r>
            <a:r>
              <a:rPr lang="en-US" dirty="0" err="1"/>
              <a:t>burenhinder</a:t>
            </a:r>
            <a:r>
              <a:rPr lang="en-US" dirty="0"/>
              <a:t> – </a:t>
            </a:r>
            <a:r>
              <a:rPr lang="en-US" dirty="0" err="1"/>
              <a:t>binaire</a:t>
            </a:r>
            <a:r>
              <a:rPr lang="en-US" dirty="0"/>
              <a:t> </a:t>
            </a:r>
            <a:r>
              <a:rPr lang="en-US" dirty="0" err="1"/>
              <a:t>vraag</a:t>
            </a:r>
            <a:r>
              <a:rPr lang="en-US" dirty="0"/>
              <a:t>: </a:t>
            </a:r>
            <a:r>
              <a:rPr lang="en-US" dirty="0" err="1"/>
              <a:t>kan</a:t>
            </a:r>
            <a:r>
              <a:rPr lang="en-US" dirty="0"/>
              <a:t> </a:t>
            </a:r>
            <a:r>
              <a:rPr lang="en-US" dirty="0" err="1"/>
              <a:t>storende</a:t>
            </a:r>
            <a:r>
              <a:rPr lang="en-US" dirty="0"/>
              <a:t> </a:t>
            </a:r>
            <a:r>
              <a:rPr lang="en-US" dirty="0" err="1"/>
              <a:t>nabuur</a:t>
            </a:r>
            <a:r>
              <a:rPr lang="en-US" dirty="0"/>
              <a:t> in </a:t>
            </a:r>
            <a:r>
              <a:rPr lang="en-US" dirty="0" err="1"/>
              <a:t>verband</a:t>
            </a:r>
            <a:r>
              <a:rPr lang="en-US" dirty="0"/>
              <a:t> </a:t>
            </a:r>
            <a:r>
              <a:rPr lang="en-US" dirty="0" err="1"/>
              <a:t>worden</a:t>
            </a:r>
            <a:r>
              <a:rPr lang="en-US" dirty="0"/>
              <a:t> </a:t>
            </a:r>
            <a:r>
              <a:rPr lang="en-US" dirty="0" err="1"/>
              <a:t>gebracht</a:t>
            </a:r>
            <a:r>
              <a:rPr lang="en-US" dirty="0"/>
              <a:t> met hinder?</a:t>
            </a:r>
          </a:p>
          <a:p>
            <a:pPr lvl="1"/>
            <a:r>
              <a:rPr lang="en-US" dirty="0"/>
              <a:t>~ </a:t>
            </a:r>
            <a:r>
              <a:rPr lang="en-US" dirty="0" err="1"/>
              <a:t>als</a:t>
            </a:r>
            <a:r>
              <a:rPr lang="en-US" dirty="0"/>
              <a:t> </a:t>
            </a:r>
            <a:r>
              <a:rPr lang="en-US" dirty="0" err="1"/>
              <a:t>onderdeel</a:t>
            </a:r>
            <a:r>
              <a:rPr lang="en-US" dirty="0"/>
              <a:t> </a:t>
            </a:r>
            <a:r>
              <a:rPr lang="en-US" dirty="0" err="1"/>
              <a:t>oorzakelijk</a:t>
            </a:r>
            <a:r>
              <a:rPr lang="en-US" dirty="0"/>
              <a:t> </a:t>
            </a:r>
            <a:r>
              <a:rPr lang="en-US" dirty="0" err="1"/>
              <a:t>verband</a:t>
            </a:r>
            <a:r>
              <a:rPr lang="en-US" dirty="0"/>
              <a:t> – </a:t>
            </a:r>
            <a:r>
              <a:rPr lang="en-US" dirty="0" err="1"/>
              <a:t>genuanceerde</a:t>
            </a:r>
            <a:r>
              <a:rPr lang="en-US" dirty="0"/>
              <a:t> </a:t>
            </a:r>
            <a:r>
              <a:rPr lang="en-US" dirty="0" err="1"/>
              <a:t>vraag</a:t>
            </a:r>
            <a:r>
              <a:rPr lang="en-US" dirty="0"/>
              <a:t>: </a:t>
            </a:r>
            <a:r>
              <a:rPr lang="en-US" dirty="0" err="1"/>
              <a:t>welke</a:t>
            </a:r>
            <a:r>
              <a:rPr lang="en-US" dirty="0"/>
              <a:t> </a:t>
            </a:r>
            <a:r>
              <a:rPr lang="en-US" dirty="0" err="1"/>
              <a:t>bovenmatige</a:t>
            </a:r>
            <a:r>
              <a:rPr lang="en-US" dirty="0"/>
              <a:t> hinder </a:t>
            </a:r>
            <a:r>
              <a:rPr lang="en-US" dirty="0" err="1"/>
              <a:t>moet</a:t>
            </a:r>
            <a:r>
              <a:rPr lang="en-US" dirty="0"/>
              <a:t> </a:t>
            </a:r>
            <a:r>
              <a:rPr lang="en-US" dirty="0" err="1"/>
              <a:t>storende</a:t>
            </a:r>
            <a:r>
              <a:rPr lang="en-US" dirty="0"/>
              <a:t> </a:t>
            </a:r>
            <a:r>
              <a:rPr lang="en-US" dirty="0" err="1"/>
              <a:t>nabuur</a:t>
            </a:r>
            <a:r>
              <a:rPr lang="en-US" dirty="0"/>
              <a:t> </a:t>
            </a:r>
            <a:r>
              <a:rPr lang="en-US" dirty="0" err="1"/>
              <a:t>herstellen</a:t>
            </a:r>
            <a:r>
              <a:rPr lang="en-US" dirty="0"/>
              <a:t> </a:t>
            </a:r>
            <a:r>
              <a:rPr lang="en-US" dirty="0" err="1"/>
              <a:t>eens</a:t>
            </a:r>
            <a:r>
              <a:rPr lang="en-US" dirty="0"/>
              <a:t> CSQN-</a:t>
            </a:r>
            <a:r>
              <a:rPr lang="en-US" dirty="0" err="1"/>
              <a:t>verband</a:t>
            </a:r>
            <a:r>
              <a:rPr lang="en-US" dirty="0"/>
              <a:t> </a:t>
            </a:r>
            <a:r>
              <a:rPr lang="en-US" dirty="0" err="1"/>
              <a:t>vaststaat</a:t>
            </a:r>
            <a:r>
              <a:rPr lang="en-US" dirty="0"/>
              <a:t>?</a:t>
            </a:r>
          </a:p>
          <a:p>
            <a:pPr lvl="1"/>
            <a:endParaRPr lang="en-US" dirty="0"/>
          </a:p>
        </p:txBody>
      </p:sp>
      <p:sp>
        <p:nvSpPr>
          <p:cNvPr id="3" name="Footer Placeholder 2">
            <a:extLst>
              <a:ext uri="{FF2B5EF4-FFF2-40B4-BE49-F238E27FC236}">
                <a16:creationId xmlns:a16="http://schemas.microsoft.com/office/drawing/2014/main" id="{228CF7C9-0429-4EE5-AB85-9AD4EAA24CC1}"/>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CDD919E-E1D6-47BC-A450-4B049537B7F6}"/>
              </a:ext>
            </a:extLst>
          </p:cNvPr>
          <p:cNvSpPr>
            <a:spLocks noGrp="1"/>
          </p:cNvSpPr>
          <p:nvPr>
            <p:ph type="title"/>
          </p:nvPr>
        </p:nvSpPr>
        <p:spPr/>
        <p:txBody>
          <a:bodyPr/>
          <a:lstStyle/>
          <a:p>
            <a:r>
              <a:rPr lang="en-US" dirty="0"/>
              <a:t>IV. </a:t>
            </a:r>
            <a:r>
              <a:rPr lang="en-US" dirty="0" err="1"/>
              <a:t>Bovenmatige</a:t>
            </a:r>
            <a:r>
              <a:rPr lang="en-US" dirty="0"/>
              <a:t> </a:t>
            </a:r>
            <a:r>
              <a:rPr lang="en-US" dirty="0" err="1"/>
              <a:t>burenhinder</a:t>
            </a:r>
            <a:r>
              <a:rPr lang="en-US" dirty="0"/>
              <a:t> – </a:t>
            </a:r>
            <a:r>
              <a:rPr lang="en-US" dirty="0" err="1"/>
              <a:t>gevoeligheid</a:t>
            </a:r>
            <a:endParaRPr lang="nl-BE" dirty="0"/>
          </a:p>
        </p:txBody>
      </p:sp>
    </p:spTree>
    <p:extLst>
      <p:ext uri="{BB962C8B-B14F-4D97-AF65-F5344CB8AC3E}">
        <p14:creationId xmlns:p14="http://schemas.microsoft.com/office/powerpoint/2010/main" val="337439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AD4CAD-1460-461F-BDA8-1CE842F73A05}"/>
              </a:ext>
            </a:extLst>
          </p:cNvPr>
          <p:cNvSpPr>
            <a:spLocks noGrp="1"/>
          </p:cNvSpPr>
          <p:nvPr>
            <p:ph idx="1"/>
          </p:nvPr>
        </p:nvSpPr>
        <p:spPr/>
        <p:txBody>
          <a:bodyPr/>
          <a:lstStyle/>
          <a:p>
            <a:pPr algn="just"/>
            <a:r>
              <a:rPr lang="en-US" dirty="0" err="1"/>
              <a:t>Oorzakelijk</a:t>
            </a:r>
            <a:r>
              <a:rPr lang="en-US" dirty="0"/>
              <a:t> </a:t>
            </a:r>
            <a:r>
              <a:rPr lang="en-US" dirty="0" err="1"/>
              <a:t>verband</a:t>
            </a:r>
            <a:r>
              <a:rPr lang="en-US" dirty="0"/>
              <a:t> op basis van CSQN-test</a:t>
            </a:r>
          </a:p>
          <a:p>
            <a:pPr algn="just"/>
            <a:endParaRPr lang="en-US" dirty="0"/>
          </a:p>
          <a:p>
            <a:pPr algn="just"/>
            <a:r>
              <a:rPr lang="nl-BE" dirty="0"/>
              <a:t>Rechtsfeit = noodzakelijke voorwaarde, wanneer zonder dat feit de schade zich niet had voorgedaan zoals ze zich heeft voorgedaan</a:t>
            </a:r>
          </a:p>
          <a:p>
            <a:pPr algn="just"/>
            <a:endParaRPr lang="nl-BE" dirty="0"/>
          </a:p>
          <a:p>
            <a:pPr algn="just"/>
            <a:r>
              <a:rPr lang="nl-BE" dirty="0"/>
              <a:t>Bij onrechtmatig gedrag: niet alleen wegdenken, maar vervangen door rechtmatig alternatief</a:t>
            </a:r>
          </a:p>
          <a:p>
            <a:pPr lvl="1" algn="just"/>
            <a:r>
              <a:rPr lang="nl-BE" dirty="0"/>
              <a:t>Onrechtmatig gedeelte gedrag vervangen door rechtmatig alternatief</a:t>
            </a:r>
          </a:p>
          <a:p>
            <a:pPr lvl="1" algn="just"/>
            <a:r>
              <a:rPr lang="nl-BE" dirty="0"/>
              <a:t>Zonder wijziging van andere omstandigheden</a:t>
            </a:r>
          </a:p>
        </p:txBody>
      </p:sp>
      <p:sp>
        <p:nvSpPr>
          <p:cNvPr id="3" name="Footer Placeholder 2">
            <a:extLst>
              <a:ext uri="{FF2B5EF4-FFF2-40B4-BE49-F238E27FC236}">
                <a16:creationId xmlns:a16="http://schemas.microsoft.com/office/drawing/2014/main" id="{08AD1E1B-8E4A-46E6-92BF-68696DF15CF9}"/>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4BA87A56-4160-4E0B-93E2-AF7BE437F7DB}"/>
              </a:ext>
            </a:extLst>
          </p:cNvPr>
          <p:cNvSpPr>
            <a:spLocks noGrp="1"/>
          </p:cNvSpPr>
          <p:nvPr>
            <p:ph type="title"/>
          </p:nvPr>
        </p:nvSpPr>
        <p:spPr/>
        <p:txBody>
          <a:bodyPr>
            <a:normAutofit fontScale="90000"/>
          </a:bodyPr>
          <a:lstStyle/>
          <a:p>
            <a:r>
              <a:rPr lang="en-US" dirty="0"/>
              <a:t>V. </a:t>
            </a:r>
            <a:r>
              <a:rPr lang="en-US" dirty="0" err="1"/>
              <a:t>Oorzakelijk</a:t>
            </a:r>
            <a:r>
              <a:rPr lang="en-US" dirty="0"/>
              <a:t> </a:t>
            </a:r>
            <a:r>
              <a:rPr lang="en-US" dirty="0" err="1"/>
              <a:t>verband</a:t>
            </a:r>
            <a:r>
              <a:rPr lang="en-US" dirty="0"/>
              <a:t> – CSQN, </a:t>
            </a:r>
            <a:r>
              <a:rPr lang="en-US" dirty="0" err="1"/>
              <a:t>rechtmatig</a:t>
            </a:r>
            <a:r>
              <a:rPr lang="en-US" dirty="0"/>
              <a:t> </a:t>
            </a:r>
            <a:r>
              <a:rPr lang="en-US" dirty="0" err="1"/>
              <a:t>alternatief</a:t>
            </a:r>
            <a:endParaRPr lang="nl-BE" dirty="0"/>
          </a:p>
        </p:txBody>
      </p:sp>
    </p:spTree>
    <p:extLst>
      <p:ext uri="{BB962C8B-B14F-4D97-AF65-F5344CB8AC3E}">
        <p14:creationId xmlns:p14="http://schemas.microsoft.com/office/powerpoint/2010/main" val="143096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D1E1B-8E4A-46E6-92BF-68696DF15CF9}"/>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4BA87A56-4160-4E0B-93E2-AF7BE437F7DB}"/>
              </a:ext>
            </a:extLst>
          </p:cNvPr>
          <p:cNvSpPr>
            <a:spLocks noGrp="1"/>
          </p:cNvSpPr>
          <p:nvPr>
            <p:ph type="title"/>
          </p:nvPr>
        </p:nvSpPr>
        <p:spPr/>
        <p:txBody>
          <a:bodyPr>
            <a:normAutofit fontScale="90000"/>
          </a:bodyPr>
          <a:lstStyle/>
          <a:p>
            <a:r>
              <a:rPr lang="en-US" dirty="0"/>
              <a:t>V. </a:t>
            </a:r>
            <a:r>
              <a:rPr lang="en-US" dirty="0" err="1"/>
              <a:t>Oorzakelijk</a:t>
            </a:r>
            <a:r>
              <a:rPr lang="en-US" dirty="0"/>
              <a:t> </a:t>
            </a:r>
            <a:r>
              <a:rPr lang="en-US" dirty="0" err="1"/>
              <a:t>verband</a:t>
            </a:r>
            <a:r>
              <a:rPr lang="en-US" dirty="0"/>
              <a:t> – CSQN, </a:t>
            </a:r>
            <a:r>
              <a:rPr lang="en-US" dirty="0" err="1"/>
              <a:t>rechtmatig</a:t>
            </a:r>
            <a:r>
              <a:rPr lang="en-US" dirty="0"/>
              <a:t> </a:t>
            </a:r>
            <a:r>
              <a:rPr lang="en-US" dirty="0" err="1"/>
              <a:t>alternatief</a:t>
            </a:r>
            <a:endParaRPr lang="nl-BE" dirty="0"/>
          </a:p>
        </p:txBody>
      </p:sp>
      <p:sp>
        <p:nvSpPr>
          <p:cNvPr id="7" name="TextBox 6">
            <a:extLst>
              <a:ext uri="{FF2B5EF4-FFF2-40B4-BE49-F238E27FC236}">
                <a16:creationId xmlns:a16="http://schemas.microsoft.com/office/drawing/2014/main" id="{E94D7F4B-845F-4E51-8A16-5F47F3A84D04}"/>
              </a:ext>
            </a:extLst>
          </p:cNvPr>
          <p:cNvSpPr txBox="1"/>
          <p:nvPr/>
        </p:nvSpPr>
        <p:spPr>
          <a:xfrm>
            <a:off x="3993266" y="1585732"/>
            <a:ext cx="4745620" cy="369332"/>
          </a:xfrm>
          <a:prstGeom prst="rect">
            <a:avLst/>
          </a:prstGeom>
          <a:noFill/>
        </p:spPr>
        <p:txBody>
          <a:bodyPr wrap="square" rtlCol="0">
            <a:spAutoFit/>
          </a:bodyPr>
          <a:lstStyle/>
          <a:p>
            <a:r>
              <a:rPr lang="nl-BE" dirty="0"/>
              <a:t>Cass. 1 oktober 2019, P.19.0575.N</a:t>
            </a:r>
          </a:p>
        </p:txBody>
      </p:sp>
      <p:grpSp>
        <p:nvGrpSpPr>
          <p:cNvPr id="31" name="Group 30">
            <a:extLst>
              <a:ext uri="{FF2B5EF4-FFF2-40B4-BE49-F238E27FC236}">
                <a16:creationId xmlns:a16="http://schemas.microsoft.com/office/drawing/2014/main" id="{384744A9-2E7C-438E-AEC6-42CDE6C70FF7}"/>
              </a:ext>
            </a:extLst>
          </p:cNvPr>
          <p:cNvGrpSpPr/>
          <p:nvPr/>
        </p:nvGrpSpPr>
        <p:grpSpPr>
          <a:xfrm>
            <a:off x="430691" y="2548359"/>
            <a:ext cx="2715840" cy="2961840"/>
            <a:chOff x="374790" y="2395959"/>
            <a:chExt cx="3194613" cy="3483980"/>
          </a:xfrm>
        </p:grpSpPr>
        <p:cxnSp>
          <p:nvCxnSpPr>
            <p:cNvPr id="9" name="Straight Connector 8">
              <a:extLst>
                <a:ext uri="{FF2B5EF4-FFF2-40B4-BE49-F238E27FC236}">
                  <a16:creationId xmlns:a16="http://schemas.microsoft.com/office/drawing/2014/main" id="{F8417D9C-6A99-4CBA-AB62-FB721E1466C3}"/>
                </a:ext>
              </a:extLst>
            </p:cNvPr>
            <p:cNvCxnSpPr>
              <a:cxnSpLocks/>
            </p:cNvCxnSpPr>
            <p:nvPr/>
          </p:nvCxnSpPr>
          <p:spPr>
            <a:xfrm>
              <a:off x="374790" y="2395959"/>
              <a:ext cx="0" cy="348398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6F4C5D0-B387-43C3-8442-0A96E969C586}"/>
                </a:ext>
              </a:extLst>
            </p:cNvPr>
            <p:cNvCxnSpPr>
              <a:cxnSpLocks/>
            </p:cNvCxnSpPr>
            <p:nvPr/>
          </p:nvCxnSpPr>
          <p:spPr>
            <a:xfrm>
              <a:off x="2587483" y="2395959"/>
              <a:ext cx="0" cy="348398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8822530-C9DE-4CF6-A09E-6C47036A52C8}"/>
                </a:ext>
              </a:extLst>
            </p:cNvPr>
            <p:cNvCxnSpPr>
              <a:cxnSpLocks/>
            </p:cNvCxnSpPr>
            <p:nvPr/>
          </p:nvCxnSpPr>
          <p:spPr>
            <a:xfrm>
              <a:off x="1455093" y="2395959"/>
              <a:ext cx="0" cy="3483980"/>
            </a:xfrm>
            <a:prstGeom prst="line">
              <a:avLst/>
            </a:prstGeom>
            <a:ln w="38100">
              <a:prstDash val="lg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03DB30A-3716-481A-8415-4280CD4607EF}"/>
                </a:ext>
              </a:extLst>
            </p:cNvPr>
            <p:cNvCxnSpPr>
              <a:cxnSpLocks/>
            </p:cNvCxnSpPr>
            <p:nvPr/>
          </p:nvCxnSpPr>
          <p:spPr>
            <a:xfrm>
              <a:off x="3569403" y="2395959"/>
              <a:ext cx="0" cy="3483980"/>
            </a:xfrm>
            <a:prstGeom prst="line">
              <a:avLst/>
            </a:prstGeom>
            <a:ln/>
          </p:spPr>
          <p:style>
            <a:lnRef idx="1">
              <a:schemeClr val="accent6"/>
            </a:lnRef>
            <a:fillRef idx="0">
              <a:schemeClr val="accent6"/>
            </a:fillRef>
            <a:effectRef idx="0">
              <a:schemeClr val="accent6"/>
            </a:effectRef>
            <a:fontRef idx="minor">
              <a:schemeClr val="tx1"/>
            </a:fontRef>
          </p:style>
        </p:cxnSp>
        <p:pic>
          <p:nvPicPr>
            <p:cNvPr id="17" name="Picture 16">
              <a:extLst>
                <a:ext uri="{FF2B5EF4-FFF2-40B4-BE49-F238E27FC236}">
                  <a16:creationId xmlns:a16="http://schemas.microsoft.com/office/drawing/2014/main" id="{7CDF082D-01E0-47D7-A2BE-FB6D0059038B}"/>
                </a:ext>
              </a:extLst>
            </p:cNvPr>
            <p:cNvPicPr>
              <a:picLocks noChangeAspect="1"/>
            </p:cNvPicPr>
            <p:nvPr/>
          </p:nvPicPr>
          <p:blipFill>
            <a:blip r:embed="rId2"/>
            <a:stretch>
              <a:fillRect/>
            </a:stretch>
          </p:blipFill>
          <p:spPr>
            <a:xfrm>
              <a:off x="2689305" y="2541969"/>
              <a:ext cx="847725" cy="2190750"/>
            </a:xfrm>
            <a:prstGeom prst="rect">
              <a:avLst/>
            </a:prstGeom>
          </p:spPr>
        </p:pic>
        <p:pic>
          <p:nvPicPr>
            <p:cNvPr id="18" name="Picture 17">
              <a:extLst>
                <a:ext uri="{FF2B5EF4-FFF2-40B4-BE49-F238E27FC236}">
                  <a16:creationId xmlns:a16="http://schemas.microsoft.com/office/drawing/2014/main" id="{0393B56C-845D-4F95-A517-4FEAA6E77F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rot="1121536">
              <a:off x="2023237" y="4334393"/>
              <a:ext cx="723900" cy="1504950"/>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AA6A96DA-AE65-4694-A364-C23DE9E41055}"/>
                </a:ext>
              </a:extLst>
            </p:cNvPr>
            <p:cNvPicPr>
              <a:picLocks noChangeAspect="1"/>
            </p:cNvPicPr>
            <p:nvPr/>
          </p:nvPicPr>
          <p:blipFill>
            <a:blip r:embed="rId5"/>
            <a:stretch>
              <a:fillRect/>
            </a:stretch>
          </p:blipFill>
          <p:spPr>
            <a:xfrm>
              <a:off x="2427650" y="4157526"/>
              <a:ext cx="711654" cy="711654"/>
            </a:xfrm>
            <a:prstGeom prst="rect">
              <a:avLst/>
            </a:prstGeom>
          </p:spPr>
        </p:pic>
      </p:grpSp>
      <p:grpSp>
        <p:nvGrpSpPr>
          <p:cNvPr id="32" name="Group 31">
            <a:extLst>
              <a:ext uri="{FF2B5EF4-FFF2-40B4-BE49-F238E27FC236}">
                <a16:creationId xmlns:a16="http://schemas.microsoft.com/office/drawing/2014/main" id="{7621E327-1EF0-480A-94CA-EDD76619B463}"/>
              </a:ext>
            </a:extLst>
          </p:cNvPr>
          <p:cNvGrpSpPr/>
          <p:nvPr/>
        </p:nvGrpSpPr>
        <p:grpSpPr>
          <a:xfrm>
            <a:off x="4388501" y="2625869"/>
            <a:ext cx="2715840" cy="2961840"/>
            <a:chOff x="374790" y="2395959"/>
            <a:chExt cx="3194613" cy="3483980"/>
          </a:xfrm>
        </p:grpSpPr>
        <p:cxnSp>
          <p:nvCxnSpPr>
            <p:cNvPr id="33" name="Straight Connector 32">
              <a:extLst>
                <a:ext uri="{FF2B5EF4-FFF2-40B4-BE49-F238E27FC236}">
                  <a16:creationId xmlns:a16="http://schemas.microsoft.com/office/drawing/2014/main" id="{4AF43D3F-4AAC-4662-9EC9-8AA3AD4ED003}"/>
                </a:ext>
              </a:extLst>
            </p:cNvPr>
            <p:cNvCxnSpPr>
              <a:cxnSpLocks/>
            </p:cNvCxnSpPr>
            <p:nvPr/>
          </p:nvCxnSpPr>
          <p:spPr>
            <a:xfrm>
              <a:off x="374790" y="2395959"/>
              <a:ext cx="0" cy="348398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7FC95A9-49E5-42B7-89A4-48AFD2242744}"/>
                </a:ext>
              </a:extLst>
            </p:cNvPr>
            <p:cNvCxnSpPr>
              <a:cxnSpLocks/>
            </p:cNvCxnSpPr>
            <p:nvPr/>
          </p:nvCxnSpPr>
          <p:spPr>
            <a:xfrm>
              <a:off x="2587483" y="2395959"/>
              <a:ext cx="0" cy="348398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F560832-904D-4DF7-BBA1-7548D5980FE3}"/>
                </a:ext>
              </a:extLst>
            </p:cNvPr>
            <p:cNvCxnSpPr>
              <a:cxnSpLocks/>
            </p:cNvCxnSpPr>
            <p:nvPr/>
          </p:nvCxnSpPr>
          <p:spPr>
            <a:xfrm>
              <a:off x="1455093" y="2395959"/>
              <a:ext cx="0" cy="3483980"/>
            </a:xfrm>
            <a:prstGeom prst="line">
              <a:avLst/>
            </a:prstGeom>
            <a:ln w="38100">
              <a:prstDash val="lg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3052F16-27E6-4690-9874-303A0A2CD21E}"/>
                </a:ext>
              </a:extLst>
            </p:cNvPr>
            <p:cNvCxnSpPr>
              <a:cxnSpLocks/>
            </p:cNvCxnSpPr>
            <p:nvPr/>
          </p:nvCxnSpPr>
          <p:spPr>
            <a:xfrm>
              <a:off x="3569403" y="2395959"/>
              <a:ext cx="0" cy="3483980"/>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Picture 36">
              <a:extLst>
                <a:ext uri="{FF2B5EF4-FFF2-40B4-BE49-F238E27FC236}">
                  <a16:creationId xmlns:a16="http://schemas.microsoft.com/office/drawing/2014/main" id="{ED42405F-0488-48F1-B755-D4B8C74D45FA}"/>
                </a:ext>
              </a:extLst>
            </p:cNvPr>
            <p:cNvPicPr>
              <a:picLocks noChangeAspect="1"/>
            </p:cNvPicPr>
            <p:nvPr/>
          </p:nvPicPr>
          <p:blipFill>
            <a:blip r:embed="rId2"/>
            <a:stretch>
              <a:fillRect/>
            </a:stretch>
          </p:blipFill>
          <p:spPr>
            <a:xfrm>
              <a:off x="2689305" y="2541969"/>
              <a:ext cx="847725" cy="2190750"/>
            </a:xfrm>
            <a:prstGeom prst="rect">
              <a:avLst/>
            </a:prstGeom>
          </p:spPr>
        </p:pic>
        <p:pic>
          <p:nvPicPr>
            <p:cNvPr id="38" name="Picture 37">
              <a:extLst>
                <a:ext uri="{FF2B5EF4-FFF2-40B4-BE49-F238E27FC236}">
                  <a16:creationId xmlns:a16="http://schemas.microsoft.com/office/drawing/2014/main" id="{6463D615-E1A7-45ED-B725-6F5711F224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rot="1121536">
              <a:off x="2023237" y="4334393"/>
              <a:ext cx="723900" cy="1504950"/>
            </a:xfrm>
            <a:prstGeom prst="rect">
              <a:avLst/>
            </a:prstGeom>
          </p:spPr>
        </p:pic>
        <p:pic>
          <p:nvPicPr>
            <p:cNvPr id="39" name="Picture 38" descr="A picture containing shape&#10;&#10;Description automatically generated">
              <a:extLst>
                <a:ext uri="{FF2B5EF4-FFF2-40B4-BE49-F238E27FC236}">
                  <a16:creationId xmlns:a16="http://schemas.microsoft.com/office/drawing/2014/main" id="{6590E7E0-5C5E-4F8F-AA73-82972988AA74}"/>
                </a:ext>
              </a:extLst>
            </p:cNvPr>
            <p:cNvPicPr>
              <a:picLocks noChangeAspect="1"/>
            </p:cNvPicPr>
            <p:nvPr/>
          </p:nvPicPr>
          <p:blipFill>
            <a:blip r:embed="rId5"/>
            <a:stretch>
              <a:fillRect/>
            </a:stretch>
          </p:blipFill>
          <p:spPr>
            <a:xfrm>
              <a:off x="2427650" y="4157526"/>
              <a:ext cx="711654" cy="711654"/>
            </a:xfrm>
            <a:prstGeom prst="rect">
              <a:avLst/>
            </a:prstGeom>
          </p:spPr>
        </p:pic>
      </p:grpSp>
      <p:grpSp>
        <p:nvGrpSpPr>
          <p:cNvPr id="40" name="Group 39">
            <a:extLst>
              <a:ext uri="{FF2B5EF4-FFF2-40B4-BE49-F238E27FC236}">
                <a16:creationId xmlns:a16="http://schemas.microsoft.com/office/drawing/2014/main" id="{31329D48-30E8-47EF-BDF5-B252F7B9DE48}"/>
              </a:ext>
            </a:extLst>
          </p:cNvPr>
          <p:cNvGrpSpPr/>
          <p:nvPr/>
        </p:nvGrpSpPr>
        <p:grpSpPr>
          <a:xfrm>
            <a:off x="8530200" y="2587575"/>
            <a:ext cx="2715840" cy="2961840"/>
            <a:chOff x="374790" y="2395959"/>
            <a:chExt cx="3194613" cy="3483980"/>
          </a:xfrm>
        </p:grpSpPr>
        <p:cxnSp>
          <p:nvCxnSpPr>
            <p:cNvPr id="41" name="Straight Connector 40">
              <a:extLst>
                <a:ext uri="{FF2B5EF4-FFF2-40B4-BE49-F238E27FC236}">
                  <a16:creationId xmlns:a16="http://schemas.microsoft.com/office/drawing/2014/main" id="{BBD5E3B2-B148-47F6-9BE2-3455B3DC9F01}"/>
                </a:ext>
              </a:extLst>
            </p:cNvPr>
            <p:cNvCxnSpPr>
              <a:cxnSpLocks/>
            </p:cNvCxnSpPr>
            <p:nvPr/>
          </p:nvCxnSpPr>
          <p:spPr>
            <a:xfrm>
              <a:off x="374790" y="2395959"/>
              <a:ext cx="0" cy="3483980"/>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FF7E0A2-795A-4242-AE47-669E286CD6F1}"/>
                </a:ext>
              </a:extLst>
            </p:cNvPr>
            <p:cNvCxnSpPr>
              <a:cxnSpLocks/>
            </p:cNvCxnSpPr>
            <p:nvPr/>
          </p:nvCxnSpPr>
          <p:spPr>
            <a:xfrm>
              <a:off x="2587483" y="2395959"/>
              <a:ext cx="0" cy="3483980"/>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FAFF985-064F-4B23-97FD-A5479D171569}"/>
                </a:ext>
              </a:extLst>
            </p:cNvPr>
            <p:cNvCxnSpPr>
              <a:cxnSpLocks/>
            </p:cNvCxnSpPr>
            <p:nvPr/>
          </p:nvCxnSpPr>
          <p:spPr>
            <a:xfrm>
              <a:off x="1455093" y="2395959"/>
              <a:ext cx="0" cy="3483980"/>
            </a:xfrm>
            <a:prstGeom prst="line">
              <a:avLst/>
            </a:prstGeom>
            <a:ln w="38100">
              <a:prstDash val="lgDash"/>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B59BF3E-8EEE-4BD4-9CA3-6BBE302C74DA}"/>
                </a:ext>
              </a:extLst>
            </p:cNvPr>
            <p:cNvCxnSpPr>
              <a:cxnSpLocks/>
            </p:cNvCxnSpPr>
            <p:nvPr/>
          </p:nvCxnSpPr>
          <p:spPr>
            <a:xfrm>
              <a:off x="3569403" y="2395959"/>
              <a:ext cx="0" cy="3483980"/>
            </a:xfrm>
            <a:prstGeom prst="line">
              <a:avLst/>
            </a:prstGeom>
            <a:ln/>
          </p:spPr>
          <p:style>
            <a:lnRef idx="1">
              <a:schemeClr val="accent6"/>
            </a:lnRef>
            <a:fillRef idx="0">
              <a:schemeClr val="accent6"/>
            </a:fillRef>
            <a:effectRef idx="0">
              <a:schemeClr val="accent6"/>
            </a:effectRef>
            <a:fontRef idx="minor">
              <a:schemeClr val="tx1"/>
            </a:fontRef>
          </p:style>
        </p:cxnSp>
        <p:pic>
          <p:nvPicPr>
            <p:cNvPr id="46" name="Picture 45">
              <a:extLst>
                <a:ext uri="{FF2B5EF4-FFF2-40B4-BE49-F238E27FC236}">
                  <a16:creationId xmlns:a16="http://schemas.microsoft.com/office/drawing/2014/main" id="{65E5894B-16B2-4204-B989-0B088E23C0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rot="1121536">
              <a:off x="2023237" y="4334393"/>
              <a:ext cx="723900" cy="1504950"/>
            </a:xfrm>
            <a:prstGeom prst="rect">
              <a:avLst/>
            </a:prstGeom>
          </p:spPr>
        </p:pic>
      </p:grpSp>
      <p:cxnSp>
        <p:nvCxnSpPr>
          <p:cNvPr id="48" name="Straight Arrow Connector 47">
            <a:extLst>
              <a:ext uri="{FF2B5EF4-FFF2-40B4-BE49-F238E27FC236}">
                <a16:creationId xmlns:a16="http://schemas.microsoft.com/office/drawing/2014/main" id="{8AB83C0E-4845-4683-8336-0553EA12F8E5}"/>
              </a:ext>
            </a:extLst>
          </p:cNvPr>
          <p:cNvCxnSpPr>
            <a:cxnSpLocks/>
          </p:cNvCxnSpPr>
          <p:nvPr/>
        </p:nvCxnSpPr>
        <p:spPr>
          <a:xfrm>
            <a:off x="3337322" y="4021891"/>
            <a:ext cx="80795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8BD50B81-6B9D-46BE-92FE-289603F909B5}"/>
              </a:ext>
            </a:extLst>
          </p:cNvPr>
          <p:cNvCxnSpPr>
            <a:cxnSpLocks/>
          </p:cNvCxnSpPr>
          <p:nvPr/>
        </p:nvCxnSpPr>
        <p:spPr>
          <a:xfrm>
            <a:off x="7441962" y="4020422"/>
            <a:ext cx="80795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51" name="Multiplication Sign 50">
            <a:extLst>
              <a:ext uri="{FF2B5EF4-FFF2-40B4-BE49-F238E27FC236}">
                <a16:creationId xmlns:a16="http://schemas.microsoft.com/office/drawing/2014/main" id="{AB07355E-0E43-4389-908A-159EB41D7D96}"/>
              </a:ext>
            </a:extLst>
          </p:cNvPr>
          <p:cNvSpPr/>
          <p:nvPr/>
        </p:nvSpPr>
        <p:spPr>
          <a:xfrm>
            <a:off x="3332215" y="3994066"/>
            <a:ext cx="708710" cy="708710"/>
          </a:xfrm>
          <a:prstGeom prst="mathMultiply">
            <a:avLst>
              <a:gd name="adj1" fmla="val 9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2" name="L-Shape 51">
            <a:extLst>
              <a:ext uri="{FF2B5EF4-FFF2-40B4-BE49-F238E27FC236}">
                <a16:creationId xmlns:a16="http://schemas.microsoft.com/office/drawing/2014/main" id="{85272697-DC12-4D6C-9252-88599008AFD6}"/>
              </a:ext>
            </a:extLst>
          </p:cNvPr>
          <p:cNvSpPr/>
          <p:nvPr/>
        </p:nvSpPr>
        <p:spPr>
          <a:xfrm rot="18795221">
            <a:off x="7578285" y="4323278"/>
            <a:ext cx="488848" cy="161185"/>
          </a:xfrm>
          <a:prstGeom prst="corner">
            <a:avLst>
              <a:gd name="adj1" fmla="val 49375"/>
              <a:gd name="adj2" fmla="val 5657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4" name="Picture 53">
            <a:extLst>
              <a:ext uri="{FF2B5EF4-FFF2-40B4-BE49-F238E27FC236}">
                <a16:creationId xmlns:a16="http://schemas.microsoft.com/office/drawing/2014/main" id="{CD7B667B-BAC4-4D3D-BB2E-BBC4A728C047}"/>
              </a:ext>
            </a:extLst>
          </p:cNvPr>
          <p:cNvPicPr>
            <a:picLocks noChangeAspect="1"/>
          </p:cNvPicPr>
          <p:nvPr/>
        </p:nvPicPr>
        <p:blipFill>
          <a:blip r:embed="rId6"/>
          <a:stretch>
            <a:fillRect/>
          </a:stretch>
        </p:blipFill>
        <p:spPr>
          <a:xfrm>
            <a:off x="3119009" y="2706827"/>
            <a:ext cx="544209" cy="544209"/>
          </a:xfrm>
          <a:prstGeom prst="rect">
            <a:avLst/>
          </a:prstGeom>
        </p:spPr>
      </p:pic>
      <p:pic>
        <p:nvPicPr>
          <p:cNvPr id="58" name="Picture 57" descr="Icon&#10;&#10;Description automatically generated">
            <a:extLst>
              <a:ext uri="{FF2B5EF4-FFF2-40B4-BE49-F238E27FC236}">
                <a16:creationId xmlns:a16="http://schemas.microsoft.com/office/drawing/2014/main" id="{B84C9A35-6518-4247-ACC4-29B2D872F7F8}"/>
              </a:ext>
            </a:extLst>
          </p:cNvPr>
          <p:cNvPicPr>
            <a:picLocks noChangeAspect="1"/>
          </p:cNvPicPr>
          <p:nvPr/>
        </p:nvPicPr>
        <p:blipFill rotWithShape="1">
          <a:blip r:embed="rId7"/>
          <a:srcRect b="41492"/>
          <a:stretch/>
        </p:blipFill>
        <p:spPr>
          <a:xfrm>
            <a:off x="6158359" y="2179307"/>
            <a:ext cx="1148799" cy="672138"/>
          </a:xfrm>
          <a:prstGeom prst="rect">
            <a:avLst/>
          </a:prstGeom>
        </p:spPr>
      </p:pic>
    </p:spTree>
    <p:extLst>
      <p:ext uri="{BB962C8B-B14F-4D97-AF65-F5344CB8AC3E}">
        <p14:creationId xmlns:p14="http://schemas.microsoft.com/office/powerpoint/2010/main" val="2888243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D1E1B-8E4A-46E6-92BF-68696DF15CF9}"/>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4BA87A56-4160-4E0B-93E2-AF7BE437F7DB}"/>
              </a:ext>
            </a:extLst>
          </p:cNvPr>
          <p:cNvSpPr>
            <a:spLocks noGrp="1"/>
          </p:cNvSpPr>
          <p:nvPr>
            <p:ph type="title"/>
          </p:nvPr>
        </p:nvSpPr>
        <p:spPr/>
        <p:txBody>
          <a:bodyPr>
            <a:normAutofit fontScale="90000"/>
          </a:bodyPr>
          <a:lstStyle/>
          <a:p>
            <a:r>
              <a:rPr lang="en-US" dirty="0"/>
              <a:t>V. </a:t>
            </a:r>
            <a:r>
              <a:rPr lang="en-US" dirty="0" err="1"/>
              <a:t>Oorzakelijk</a:t>
            </a:r>
            <a:r>
              <a:rPr lang="en-US" dirty="0"/>
              <a:t> </a:t>
            </a:r>
            <a:r>
              <a:rPr lang="en-US" dirty="0" err="1"/>
              <a:t>verband</a:t>
            </a:r>
            <a:r>
              <a:rPr lang="en-US" dirty="0"/>
              <a:t> – CSQN, </a:t>
            </a:r>
            <a:r>
              <a:rPr lang="en-US" dirty="0" err="1"/>
              <a:t>rechtmatig</a:t>
            </a:r>
            <a:r>
              <a:rPr lang="en-US" dirty="0"/>
              <a:t> </a:t>
            </a:r>
            <a:r>
              <a:rPr lang="en-US" dirty="0" err="1"/>
              <a:t>alternatief</a:t>
            </a:r>
            <a:endParaRPr lang="nl-BE" dirty="0"/>
          </a:p>
        </p:txBody>
      </p:sp>
      <p:grpSp>
        <p:nvGrpSpPr>
          <p:cNvPr id="36" name="Group 35">
            <a:extLst>
              <a:ext uri="{FF2B5EF4-FFF2-40B4-BE49-F238E27FC236}">
                <a16:creationId xmlns:a16="http://schemas.microsoft.com/office/drawing/2014/main" id="{DE0E4E72-90F4-4CE1-A544-36DE6D812925}"/>
              </a:ext>
            </a:extLst>
          </p:cNvPr>
          <p:cNvGrpSpPr/>
          <p:nvPr/>
        </p:nvGrpSpPr>
        <p:grpSpPr>
          <a:xfrm>
            <a:off x="1007739" y="2041864"/>
            <a:ext cx="1881079" cy="3663383"/>
            <a:chOff x="1007739" y="2041864"/>
            <a:chExt cx="1881079" cy="3663383"/>
          </a:xfrm>
        </p:grpSpPr>
        <p:pic>
          <p:nvPicPr>
            <p:cNvPr id="13" name="Picture 12">
              <a:extLst>
                <a:ext uri="{FF2B5EF4-FFF2-40B4-BE49-F238E27FC236}">
                  <a16:creationId xmlns:a16="http://schemas.microsoft.com/office/drawing/2014/main" id="{C6ED5AE5-0B66-464E-BF06-0D30CB64106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a:off x="1108200" y="3248044"/>
              <a:ext cx="615410" cy="1279405"/>
            </a:xfrm>
            <a:prstGeom prst="rect">
              <a:avLst/>
            </a:prstGeom>
          </p:spPr>
        </p:pic>
        <p:pic>
          <p:nvPicPr>
            <p:cNvPr id="18" name="Picture 17">
              <a:extLst>
                <a:ext uri="{FF2B5EF4-FFF2-40B4-BE49-F238E27FC236}">
                  <a16:creationId xmlns:a16="http://schemas.microsoft.com/office/drawing/2014/main" id="{4A890DC1-07A8-49C0-BC78-7202B90FA2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96" b="93007" l="5556" r="88889">
                          <a14:foregroundMark x1="50000" y1="13287" x2="50000" y2="13287"/>
                          <a14:foregroundMark x1="70833" y1="11888" x2="70833" y2="11888"/>
                          <a14:foregroundMark x1="77778" y1="12587" x2="77778" y2="12587"/>
                          <a14:foregroundMark x1="84722" y1="17483" x2="84722" y2="17483"/>
                          <a14:foregroundMark x1="83333" y1="21678" x2="83333" y2="21678"/>
                          <a14:foregroundMark x1="68056" y1="23077" x2="68056" y2="23077"/>
                          <a14:foregroundMark x1="68056" y1="20280" x2="68056" y2="20280"/>
                          <a14:foregroundMark x1="54167" y1="20280" x2="54167" y2="20280"/>
                          <a14:foregroundMark x1="51389" y1="21678" x2="51389" y2="21678"/>
                          <a14:foregroundMark x1="45833" y1="11888" x2="45833" y2="11888"/>
                          <a14:foregroundMark x1="45833" y1="8392" x2="45833" y2="8392"/>
                          <a14:foregroundMark x1="50000" y1="5594" x2="50000" y2="5594"/>
                          <a14:foregroundMark x1="15278" y1="18881" x2="15278" y2="18881"/>
                          <a14:foregroundMark x1="13889" y1="27273" x2="13889" y2="27273"/>
                          <a14:foregroundMark x1="15278" y1="33566" x2="15278" y2="33566"/>
                          <a14:foregroundMark x1="16667" y1="39860" x2="16667" y2="39860"/>
                          <a14:foregroundMark x1="16667" y1="44056" x2="16667" y2="44056"/>
                          <a14:foregroundMark x1="16667" y1="48252" x2="16667" y2="48252"/>
                          <a14:foregroundMark x1="15278" y1="55944" x2="15278" y2="55944"/>
                          <a14:foregroundMark x1="12500" y1="62937" x2="12500" y2="63636"/>
                          <a14:foregroundMark x1="12500" y1="68531" x2="12500" y2="68531"/>
                          <a14:foregroundMark x1="13889" y1="72727" x2="13889" y2="73427"/>
                          <a14:foregroundMark x1="12500" y1="77622" x2="12500" y2="77622"/>
                          <a14:foregroundMark x1="13889" y1="81818" x2="13889" y2="81818"/>
                          <a14:foregroundMark x1="16667" y1="87413" x2="16667" y2="87413"/>
                          <a14:foregroundMark x1="22222" y1="88811" x2="22222" y2="88811"/>
                          <a14:foregroundMark x1="31944" y1="90210" x2="31944" y2="90210"/>
                          <a14:foregroundMark x1="37500" y1="92308" x2="37500" y2="92308"/>
                          <a14:foregroundMark x1="51389" y1="93007" x2="51389" y2="93007"/>
                          <a14:foregroundMark x1="88889" y1="73427" x2="88889" y2="73427"/>
                        </a14:backgroundRemoval>
                      </a14:imgEffect>
                    </a14:imgLayer>
                  </a14:imgProps>
                </a:ext>
              </a:extLst>
            </a:blip>
            <a:stretch>
              <a:fillRect/>
            </a:stretch>
          </p:blipFill>
          <p:spPr>
            <a:xfrm>
              <a:off x="1108200" y="4482980"/>
              <a:ext cx="615407" cy="1222267"/>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7238E916-0C85-4DDA-86E0-5A93FA8FE009}"/>
                </a:ext>
              </a:extLst>
            </p:cNvPr>
            <p:cNvPicPr>
              <a:picLocks noChangeAspect="1"/>
            </p:cNvPicPr>
            <p:nvPr/>
          </p:nvPicPr>
          <p:blipFill>
            <a:blip r:embed="rId6"/>
            <a:stretch>
              <a:fillRect/>
            </a:stretch>
          </p:blipFill>
          <p:spPr>
            <a:xfrm>
              <a:off x="1164439" y="4180480"/>
              <a:ext cx="604999" cy="604999"/>
            </a:xfrm>
            <a:prstGeom prst="rect">
              <a:avLst/>
            </a:prstGeom>
          </p:spPr>
        </p:pic>
        <p:grpSp>
          <p:nvGrpSpPr>
            <p:cNvPr id="28" name="Group 27">
              <a:extLst>
                <a:ext uri="{FF2B5EF4-FFF2-40B4-BE49-F238E27FC236}">
                  <a16:creationId xmlns:a16="http://schemas.microsoft.com/office/drawing/2014/main" id="{4E302973-73AE-4941-B133-4B2743D657BA}"/>
                </a:ext>
              </a:extLst>
            </p:cNvPr>
            <p:cNvGrpSpPr/>
            <p:nvPr/>
          </p:nvGrpSpPr>
          <p:grpSpPr>
            <a:xfrm>
              <a:off x="1007739" y="2041864"/>
              <a:ext cx="1881079" cy="3557112"/>
              <a:chOff x="1007739" y="2041864"/>
              <a:chExt cx="1881079" cy="3557112"/>
            </a:xfrm>
          </p:grpSpPr>
          <p:grpSp>
            <p:nvGrpSpPr>
              <p:cNvPr id="17" name="Group 16">
                <a:extLst>
                  <a:ext uri="{FF2B5EF4-FFF2-40B4-BE49-F238E27FC236}">
                    <a16:creationId xmlns:a16="http://schemas.microsoft.com/office/drawing/2014/main" id="{F15A5138-7FC3-4CA5-8DAB-5B792CC1DBF1}"/>
                  </a:ext>
                </a:extLst>
              </p:cNvPr>
              <p:cNvGrpSpPr/>
              <p:nvPr/>
            </p:nvGrpSpPr>
            <p:grpSpPr>
              <a:xfrm>
                <a:off x="1007739" y="2041864"/>
                <a:ext cx="1881079" cy="3557112"/>
                <a:chOff x="1007739" y="2637136"/>
                <a:chExt cx="1881079" cy="2961840"/>
              </a:xfrm>
            </p:grpSpPr>
            <p:cxnSp>
              <p:nvCxnSpPr>
                <p:cNvPr id="10" name="Straight Connector 9">
                  <a:extLst>
                    <a:ext uri="{FF2B5EF4-FFF2-40B4-BE49-F238E27FC236}">
                      <a16:creationId xmlns:a16="http://schemas.microsoft.com/office/drawing/2014/main" id="{293611D1-E312-416A-93B4-C1F942FCEFED}"/>
                    </a:ext>
                  </a:extLst>
                </p:cNvPr>
                <p:cNvCxnSpPr>
                  <a:cxnSpLocks/>
                </p:cNvCxnSpPr>
                <p:nvPr/>
              </p:nvCxnSpPr>
              <p:spPr>
                <a:xfrm>
                  <a:off x="1007739" y="2637136"/>
                  <a:ext cx="0" cy="296184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361B764-2A39-46C3-8168-1A61DBD9309A}"/>
                    </a:ext>
                  </a:extLst>
                </p:cNvPr>
                <p:cNvCxnSpPr>
                  <a:cxnSpLocks/>
                </p:cNvCxnSpPr>
                <p:nvPr/>
              </p:nvCxnSpPr>
              <p:spPr>
                <a:xfrm>
                  <a:off x="2888818" y="2637136"/>
                  <a:ext cx="0" cy="296184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28ACDEA-8FB3-4340-8B0E-59B9D3DA87A4}"/>
                    </a:ext>
                  </a:extLst>
                </p:cNvPr>
                <p:cNvCxnSpPr>
                  <a:cxnSpLocks/>
                </p:cNvCxnSpPr>
                <p:nvPr/>
              </p:nvCxnSpPr>
              <p:spPr>
                <a:xfrm>
                  <a:off x="1926138" y="2637136"/>
                  <a:ext cx="0" cy="2961840"/>
                </a:xfrm>
                <a:prstGeom prst="line">
                  <a:avLst/>
                </a:prstGeom>
                <a:ln w="38100">
                  <a:prstDash val="lgDash"/>
                </a:ln>
              </p:spPr>
              <p:style>
                <a:lnRef idx="1">
                  <a:schemeClr val="dk1"/>
                </a:lnRef>
                <a:fillRef idx="0">
                  <a:schemeClr val="dk1"/>
                </a:fillRef>
                <a:effectRef idx="0">
                  <a:schemeClr val="dk1"/>
                </a:effectRef>
                <a:fontRef idx="minor">
                  <a:schemeClr val="tx1"/>
                </a:fontRef>
              </p:style>
            </p:cxnSp>
          </p:grpSp>
          <p:sp>
            <p:nvSpPr>
              <p:cNvPr id="20" name="Arrow: Bent-Up 19">
                <a:extLst>
                  <a:ext uri="{FF2B5EF4-FFF2-40B4-BE49-F238E27FC236}">
                    <a16:creationId xmlns:a16="http://schemas.microsoft.com/office/drawing/2014/main" id="{26A28911-549D-4CC8-AAC5-2DF13CE07C57}"/>
                  </a:ext>
                </a:extLst>
              </p:cNvPr>
              <p:cNvSpPr/>
              <p:nvPr/>
            </p:nvSpPr>
            <p:spPr>
              <a:xfrm rot="16200000">
                <a:off x="937225" y="2297461"/>
                <a:ext cx="836936" cy="382505"/>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21" name="Arrow: Right 20">
                <a:extLst>
                  <a:ext uri="{FF2B5EF4-FFF2-40B4-BE49-F238E27FC236}">
                    <a16:creationId xmlns:a16="http://schemas.microsoft.com/office/drawing/2014/main" id="{7D9D605C-2E1B-4A26-99A8-0ABA9592FC30}"/>
                  </a:ext>
                </a:extLst>
              </p:cNvPr>
              <p:cNvSpPr/>
              <p:nvPr/>
            </p:nvSpPr>
            <p:spPr>
              <a:xfrm rot="16200000">
                <a:off x="1997736" y="2395291"/>
                <a:ext cx="836937" cy="1868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grpSp>
        <p:sp>
          <p:nvSpPr>
            <p:cNvPr id="22" name="Speech Bubble: Rectangle with Corners Rounded 21">
              <a:extLst>
                <a:ext uri="{FF2B5EF4-FFF2-40B4-BE49-F238E27FC236}">
                  <a16:creationId xmlns:a16="http://schemas.microsoft.com/office/drawing/2014/main" id="{B2D35476-CFC6-4279-A226-F69498414219}"/>
                </a:ext>
              </a:extLst>
            </p:cNvPr>
            <p:cNvSpPr/>
            <p:nvPr/>
          </p:nvSpPr>
          <p:spPr>
            <a:xfrm>
              <a:off x="1720648" y="3179518"/>
              <a:ext cx="615409" cy="604999"/>
            </a:xfrm>
            <a:prstGeom prst="wedgeRoundRectCallout">
              <a:avLst>
                <a:gd name="adj1" fmla="val -55932"/>
                <a:gd name="adj2" fmla="val 6664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BE" dirty="0"/>
            </a:p>
          </p:txBody>
        </p:sp>
        <p:sp>
          <p:nvSpPr>
            <p:cNvPr id="23" name="Arrow: Right 22">
              <a:extLst>
                <a:ext uri="{FF2B5EF4-FFF2-40B4-BE49-F238E27FC236}">
                  <a16:creationId xmlns:a16="http://schemas.microsoft.com/office/drawing/2014/main" id="{FB771996-7313-46A5-9362-4722AE820385}"/>
                </a:ext>
              </a:extLst>
            </p:cNvPr>
            <p:cNvSpPr/>
            <p:nvPr/>
          </p:nvSpPr>
          <p:spPr>
            <a:xfrm rot="16200000">
              <a:off x="1795212" y="3409680"/>
              <a:ext cx="409556" cy="1084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grpSp>
      <p:cxnSp>
        <p:nvCxnSpPr>
          <p:cNvPr id="24" name="Straight Arrow Connector 23">
            <a:extLst>
              <a:ext uri="{FF2B5EF4-FFF2-40B4-BE49-F238E27FC236}">
                <a16:creationId xmlns:a16="http://schemas.microsoft.com/office/drawing/2014/main" id="{C1DF7571-E52D-4C67-A999-89BB53466AA5}"/>
              </a:ext>
            </a:extLst>
          </p:cNvPr>
          <p:cNvCxnSpPr>
            <a:cxnSpLocks/>
          </p:cNvCxnSpPr>
          <p:nvPr/>
        </p:nvCxnSpPr>
        <p:spPr>
          <a:xfrm>
            <a:off x="3337322" y="4021891"/>
            <a:ext cx="80795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A20CB54-C011-4B55-9B61-C9EF28C91A75}"/>
              </a:ext>
            </a:extLst>
          </p:cNvPr>
          <p:cNvCxnSpPr>
            <a:cxnSpLocks/>
          </p:cNvCxnSpPr>
          <p:nvPr/>
        </p:nvCxnSpPr>
        <p:spPr>
          <a:xfrm>
            <a:off x="7441962" y="4020422"/>
            <a:ext cx="80795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6" name="Multiplication Sign 25">
            <a:extLst>
              <a:ext uri="{FF2B5EF4-FFF2-40B4-BE49-F238E27FC236}">
                <a16:creationId xmlns:a16="http://schemas.microsoft.com/office/drawing/2014/main" id="{7BD6CD0D-0FF2-44D3-B339-132BEC3D3939}"/>
              </a:ext>
            </a:extLst>
          </p:cNvPr>
          <p:cNvSpPr/>
          <p:nvPr/>
        </p:nvSpPr>
        <p:spPr>
          <a:xfrm>
            <a:off x="3332215" y="3994066"/>
            <a:ext cx="708710" cy="708710"/>
          </a:xfrm>
          <a:prstGeom prst="mathMultiply">
            <a:avLst>
              <a:gd name="adj1" fmla="val 9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L-Shape 26">
            <a:extLst>
              <a:ext uri="{FF2B5EF4-FFF2-40B4-BE49-F238E27FC236}">
                <a16:creationId xmlns:a16="http://schemas.microsoft.com/office/drawing/2014/main" id="{113651E0-1F86-4B91-AB68-1BE8EC771E00}"/>
              </a:ext>
            </a:extLst>
          </p:cNvPr>
          <p:cNvSpPr/>
          <p:nvPr/>
        </p:nvSpPr>
        <p:spPr>
          <a:xfrm rot="18795221">
            <a:off x="7578285" y="4323278"/>
            <a:ext cx="488848" cy="161185"/>
          </a:xfrm>
          <a:prstGeom prst="corner">
            <a:avLst>
              <a:gd name="adj1" fmla="val 49375"/>
              <a:gd name="adj2" fmla="val 5657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8" name="Group 67">
            <a:extLst>
              <a:ext uri="{FF2B5EF4-FFF2-40B4-BE49-F238E27FC236}">
                <a16:creationId xmlns:a16="http://schemas.microsoft.com/office/drawing/2014/main" id="{EEA8990D-6C39-410B-A852-E65A02EFCE5F}"/>
              </a:ext>
            </a:extLst>
          </p:cNvPr>
          <p:cNvGrpSpPr/>
          <p:nvPr/>
        </p:nvGrpSpPr>
        <p:grpSpPr>
          <a:xfrm>
            <a:off x="4748726" y="1989405"/>
            <a:ext cx="1881079" cy="3663383"/>
            <a:chOff x="4748726" y="1989405"/>
            <a:chExt cx="1881079" cy="3663383"/>
          </a:xfrm>
        </p:grpSpPr>
        <p:grpSp>
          <p:nvGrpSpPr>
            <p:cNvPr id="37" name="Group 36">
              <a:extLst>
                <a:ext uri="{FF2B5EF4-FFF2-40B4-BE49-F238E27FC236}">
                  <a16:creationId xmlns:a16="http://schemas.microsoft.com/office/drawing/2014/main" id="{70A5C0F0-1133-4A33-AFC6-7F80D2B61042}"/>
                </a:ext>
              </a:extLst>
            </p:cNvPr>
            <p:cNvGrpSpPr/>
            <p:nvPr/>
          </p:nvGrpSpPr>
          <p:grpSpPr>
            <a:xfrm>
              <a:off x="4748726" y="1989405"/>
              <a:ext cx="1881079" cy="3663383"/>
              <a:chOff x="1007739" y="2041864"/>
              <a:chExt cx="1881079" cy="3663383"/>
            </a:xfrm>
          </p:grpSpPr>
          <p:pic>
            <p:nvPicPr>
              <p:cNvPr id="38" name="Picture 37">
                <a:extLst>
                  <a:ext uri="{FF2B5EF4-FFF2-40B4-BE49-F238E27FC236}">
                    <a16:creationId xmlns:a16="http://schemas.microsoft.com/office/drawing/2014/main" id="{75445E96-0A46-400B-B2E1-DADD2C5AE28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a:off x="1108200" y="3248044"/>
                <a:ext cx="615410" cy="1279405"/>
              </a:xfrm>
              <a:prstGeom prst="rect">
                <a:avLst/>
              </a:prstGeom>
            </p:spPr>
          </p:pic>
          <p:pic>
            <p:nvPicPr>
              <p:cNvPr id="39" name="Picture 38">
                <a:extLst>
                  <a:ext uri="{FF2B5EF4-FFF2-40B4-BE49-F238E27FC236}">
                    <a16:creationId xmlns:a16="http://schemas.microsoft.com/office/drawing/2014/main" id="{AAD716F4-1D6E-4C8A-8A13-AC20F870D3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96" b="93007" l="5556" r="88889">
                            <a14:foregroundMark x1="50000" y1="13287" x2="50000" y2="13287"/>
                            <a14:foregroundMark x1="70833" y1="11888" x2="70833" y2="11888"/>
                            <a14:foregroundMark x1="77778" y1="12587" x2="77778" y2="12587"/>
                            <a14:foregroundMark x1="84722" y1="17483" x2="84722" y2="17483"/>
                            <a14:foregroundMark x1="83333" y1="21678" x2="83333" y2="21678"/>
                            <a14:foregroundMark x1="68056" y1="23077" x2="68056" y2="23077"/>
                            <a14:foregroundMark x1="68056" y1="20280" x2="68056" y2="20280"/>
                            <a14:foregroundMark x1="54167" y1="20280" x2="54167" y2="20280"/>
                            <a14:foregroundMark x1="51389" y1="21678" x2="51389" y2="21678"/>
                            <a14:foregroundMark x1="45833" y1="11888" x2="45833" y2="11888"/>
                            <a14:foregroundMark x1="45833" y1="8392" x2="45833" y2="8392"/>
                            <a14:foregroundMark x1="50000" y1="5594" x2="50000" y2="5594"/>
                            <a14:foregroundMark x1="15278" y1="18881" x2="15278" y2="18881"/>
                            <a14:foregroundMark x1="13889" y1="27273" x2="13889" y2="27273"/>
                            <a14:foregroundMark x1="15278" y1="33566" x2="15278" y2="33566"/>
                            <a14:foregroundMark x1="16667" y1="39860" x2="16667" y2="39860"/>
                            <a14:foregroundMark x1="16667" y1="44056" x2="16667" y2="44056"/>
                            <a14:foregroundMark x1="16667" y1="48252" x2="16667" y2="48252"/>
                            <a14:foregroundMark x1="15278" y1="55944" x2="15278" y2="55944"/>
                            <a14:foregroundMark x1="12500" y1="62937" x2="12500" y2="63636"/>
                            <a14:foregroundMark x1="12500" y1="68531" x2="12500" y2="68531"/>
                            <a14:foregroundMark x1="13889" y1="72727" x2="13889" y2="73427"/>
                            <a14:foregroundMark x1="12500" y1="77622" x2="12500" y2="77622"/>
                            <a14:foregroundMark x1="13889" y1="81818" x2="13889" y2="81818"/>
                            <a14:foregroundMark x1="16667" y1="87413" x2="16667" y2="87413"/>
                            <a14:foregroundMark x1="22222" y1="88811" x2="22222" y2="88811"/>
                            <a14:foregroundMark x1="31944" y1="90210" x2="31944" y2="90210"/>
                            <a14:foregroundMark x1="37500" y1="92308" x2="37500" y2="92308"/>
                            <a14:foregroundMark x1="51389" y1="93007" x2="51389" y2="93007"/>
                            <a14:foregroundMark x1="88889" y1="73427" x2="88889" y2="73427"/>
                          </a14:backgroundRemoval>
                        </a14:imgEffect>
                      </a14:imgLayer>
                    </a14:imgProps>
                  </a:ext>
                </a:extLst>
              </a:blip>
              <a:stretch>
                <a:fillRect/>
              </a:stretch>
            </p:blipFill>
            <p:spPr>
              <a:xfrm>
                <a:off x="1108200" y="4482980"/>
                <a:ext cx="615407" cy="1222267"/>
              </a:xfrm>
              <a:prstGeom prst="rect">
                <a:avLst/>
              </a:prstGeom>
            </p:spPr>
          </p:pic>
          <p:pic>
            <p:nvPicPr>
              <p:cNvPr id="40" name="Picture 39" descr="A picture containing shape&#10;&#10;Description automatically generated">
                <a:extLst>
                  <a:ext uri="{FF2B5EF4-FFF2-40B4-BE49-F238E27FC236}">
                    <a16:creationId xmlns:a16="http://schemas.microsoft.com/office/drawing/2014/main" id="{FA552E51-48A4-456E-8584-DE013ABBFD1D}"/>
                  </a:ext>
                </a:extLst>
              </p:cNvPr>
              <p:cNvPicPr>
                <a:picLocks noChangeAspect="1"/>
              </p:cNvPicPr>
              <p:nvPr/>
            </p:nvPicPr>
            <p:blipFill>
              <a:blip r:embed="rId6"/>
              <a:stretch>
                <a:fillRect/>
              </a:stretch>
            </p:blipFill>
            <p:spPr>
              <a:xfrm>
                <a:off x="1164439" y="4180480"/>
                <a:ext cx="604999" cy="604999"/>
              </a:xfrm>
              <a:prstGeom prst="rect">
                <a:avLst/>
              </a:prstGeom>
            </p:spPr>
          </p:pic>
          <p:grpSp>
            <p:nvGrpSpPr>
              <p:cNvPr id="41" name="Group 40">
                <a:extLst>
                  <a:ext uri="{FF2B5EF4-FFF2-40B4-BE49-F238E27FC236}">
                    <a16:creationId xmlns:a16="http://schemas.microsoft.com/office/drawing/2014/main" id="{4A8D6442-5F2E-48DF-8E47-73BCAE63C424}"/>
                  </a:ext>
                </a:extLst>
              </p:cNvPr>
              <p:cNvGrpSpPr/>
              <p:nvPr/>
            </p:nvGrpSpPr>
            <p:grpSpPr>
              <a:xfrm>
                <a:off x="1007739" y="2041864"/>
                <a:ext cx="1881079" cy="3557112"/>
                <a:chOff x="1007739" y="2041864"/>
                <a:chExt cx="1881079" cy="3557112"/>
              </a:xfrm>
            </p:grpSpPr>
            <p:grpSp>
              <p:nvGrpSpPr>
                <p:cNvPr id="44" name="Group 43">
                  <a:extLst>
                    <a:ext uri="{FF2B5EF4-FFF2-40B4-BE49-F238E27FC236}">
                      <a16:creationId xmlns:a16="http://schemas.microsoft.com/office/drawing/2014/main" id="{C113141B-489A-43E2-82D3-7655348B0B7F}"/>
                    </a:ext>
                  </a:extLst>
                </p:cNvPr>
                <p:cNvGrpSpPr/>
                <p:nvPr/>
              </p:nvGrpSpPr>
              <p:grpSpPr>
                <a:xfrm>
                  <a:off x="1007739" y="2041864"/>
                  <a:ext cx="1881079" cy="3557112"/>
                  <a:chOff x="1007739" y="2637136"/>
                  <a:chExt cx="1881079" cy="2961840"/>
                </a:xfrm>
              </p:grpSpPr>
              <p:cxnSp>
                <p:nvCxnSpPr>
                  <p:cNvPr id="47" name="Straight Connector 46">
                    <a:extLst>
                      <a:ext uri="{FF2B5EF4-FFF2-40B4-BE49-F238E27FC236}">
                        <a16:creationId xmlns:a16="http://schemas.microsoft.com/office/drawing/2014/main" id="{B23096FA-CA12-4B51-82FB-71D4AAE76E9D}"/>
                      </a:ext>
                    </a:extLst>
                  </p:cNvPr>
                  <p:cNvCxnSpPr>
                    <a:cxnSpLocks/>
                  </p:cNvCxnSpPr>
                  <p:nvPr/>
                </p:nvCxnSpPr>
                <p:spPr>
                  <a:xfrm>
                    <a:off x="1007739" y="2637136"/>
                    <a:ext cx="0" cy="2961840"/>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11ECDD8-2AC4-41A4-B13F-67DDDFDF4C1E}"/>
                      </a:ext>
                    </a:extLst>
                  </p:cNvPr>
                  <p:cNvCxnSpPr>
                    <a:cxnSpLocks/>
                  </p:cNvCxnSpPr>
                  <p:nvPr/>
                </p:nvCxnSpPr>
                <p:spPr>
                  <a:xfrm>
                    <a:off x="2888818" y="2637136"/>
                    <a:ext cx="0" cy="296184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9B78D60-7A4E-45CB-AC7A-9F7506FF177B}"/>
                      </a:ext>
                    </a:extLst>
                  </p:cNvPr>
                  <p:cNvCxnSpPr>
                    <a:cxnSpLocks/>
                  </p:cNvCxnSpPr>
                  <p:nvPr/>
                </p:nvCxnSpPr>
                <p:spPr>
                  <a:xfrm>
                    <a:off x="1926138" y="2637136"/>
                    <a:ext cx="0" cy="2961840"/>
                  </a:xfrm>
                  <a:prstGeom prst="line">
                    <a:avLst/>
                  </a:prstGeom>
                  <a:ln w="38100">
                    <a:prstDash val="lgDash"/>
                  </a:ln>
                </p:spPr>
                <p:style>
                  <a:lnRef idx="1">
                    <a:schemeClr val="dk1"/>
                  </a:lnRef>
                  <a:fillRef idx="0">
                    <a:schemeClr val="dk1"/>
                  </a:fillRef>
                  <a:effectRef idx="0">
                    <a:schemeClr val="dk1"/>
                  </a:effectRef>
                  <a:fontRef idx="minor">
                    <a:schemeClr val="tx1"/>
                  </a:fontRef>
                </p:style>
              </p:cxnSp>
            </p:grpSp>
            <p:sp>
              <p:nvSpPr>
                <p:cNvPr id="45" name="Arrow: Bent-Up 44">
                  <a:extLst>
                    <a:ext uri="{FF2B5EF4-FFF2-40B4-BE49-F238E27FC236}">
                      <a16:creationId xmlns:a16="http://schemas.microsoft.com/office/drawing/2014/main" id="{4C9CB3A3-A45A-4A64-A4F7-46EE606691F5}"/>
                    </a:ext>
                  </a:extLst>
                </p:cNvPr>
                <p:cNvSpPr/>
                <p:nvPr/>
              </p:nvSpPr>
              <p:spPr>
                <a:xfrm rot="16200000">
                  <a:off x="937225" y="2297461"/>
                  <a:ext cx="836936" cy="382505"/>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46" name="Arrow: Right 45">
                  <a:extLst>
                    <a:ext uri="{FF2B5EF4-FFF2-40B4-BE49-F238E27FC236}">
                      <a16:creationId xmlns:a16="http://schemas.microsoft.com/office/drawing/2014/main" id="{A3A42E61-3CA3-40FA-A35D-9DCD428DEAA3}"/>
                    </a:ext>
                  </a:extLst>
                </p:cNvPr>
                <p:cNvSpPr/>
                <p:nvPr/>
              </p:nvSpPr>
              <p:spPr>
                <a:xfrm rot="16200000">
                  <a:off x="1997736" y="2395291"/>
                  <a:ext cx="836937" cy="1868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grpSp>
          <p:sp>
            <p:nvSpPr>
              <p:cNvPr id="42" name="Speech Bubble: Rectangle with Corners Rounded 41">
                <a:extLst>
                  <a:ext uri="{FF2B5EF4-FFF2-40B4-BE49-F238E27FC236}">
                    <a16:creationId xmlns:a16="http://schemas.microsoft.com/office/drawing/2014/main" id="{4F44E673-1898-47F0-A0DE-FAEA95EB1B07}"/>
                  </a:ext>
                </a:extLst>
              </p:cNvPr>
              <p:cNvSpPr/>
              <p:nvPr/>
            </p:nvSpPr>
            <p:spPr>
              <a:xfrm>
                <a:off x="1720648" y="3179518"/>
                <a:ext cx="615409" cy="604999"/>
              </a:xfrm>
              <a:prstGeom prst="wedgeRoundRectCallout">
                <a:avLst>
                  <a:gd name="adj1" fmla="val -55932"/>
                  <a:gd name="adj2" fmla="val 6664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grpSp>
        <p:sp>
          <p:nvSpPr>
            <p:cNvPr id="50" name="Arrow: Bent-Up 49">
              <a:extLst>
                <a:ext uri="{FF2B5EF4-FFF2-40B4-BE49-F238E27FC236}">
                  <a16:creationId xmlns:a16="http://schemas.microsoft.com/office/drawing/2014/main" id="{D43CE7A1-1BD4-42D9-928C-C6F61E5FA53E}"/>
                </a:ext>
              </a:extLst>
            </p:cNvPr>
            <p:cNvSpPr/>
            <p:nvPr/>
          </p:nvSpPr>
          <p:spPr>
            <a:xfrm rot="16200000">
              <a:off x="5518037" y="3327546"/>
              <a:ext cx="394782" cy="18042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grpSp>
      <p:grpSp>
        <p:nvGrpSpPr>
          <p:cNvPr id="67" name="Group 66">
            <a:extLst>
              <a:ext uri="{FF2B5EF4-FFF2-40B4-BE49-F238E27FC236}">
                <a16:creationId xmlns:a16="http://schemas.microsoft.com/office/drawing/2014/main" id="{790F6E78-B7A0-4FE8-854F-5F2081728202}"/>
              </a:ext>
            </a:extLst>
          </p:cNvPr>
          <p:cNvGrpSpPr/>
          <p:nvPr/>
        </p:nvGrpSpPr>
        <p:grpSpPr>
          <a:xfrm>
            <a:off x="9062076" y="2041864"/>
            <a:ext cx="2321782" cy="3663383"/>
            <a:chOff x="9062076" y="2041864"/>
            <a:chExt cx="2321782" cy="3663383"/>
          </a:xfrm>
        </p:grpSpPr>
        <p:grpSp>
          <p:nvGrpSpPr>
            <p:cNvPr id="51" name="Group 50">
              <a:extLst>
                <a:ext uri="{FF2B5EF4-FFF2-40B4-BE49-F238E27FC236}">
                  <a16:creationId xmlns:a16="http://schemas.microsoft.com/office/drawing/2014/main" id="{4A6B427E-0F7F-494A-A437-AAD4C8575EFF}"/>
                </a:ext>
              </a:extLst>
            </p:cNvPr>
            <p:cNvGrpSpPr/>
            <p:nvPr/>
          </p:nvGrpSpPr>
          <p:grpSpPr>
            <a:xfrm>
              <a:off x="9062076" y="2041864"/>
              <a:ext cx="1881079" cy="3663383"/>
              <a:chOff x="1007739" y="2041864"/>
              <a:chExt cx="1881079" cy="3663383"/>
            </a:xfrm>
          </p:grpSpPr>
          <p:pic>
            <p:nvPicPr>
              <p:cNvPr id="52" name="Picture 51">
                <a:extLst>
                  <a:ext uri="{FF2B5EF4-FFF2-40B4-BE49-F238E27FC236}">
                    <a16:creationId xmlns:a16="http://schemas.microsoft.com/office/drawing/2014/main" id="{4A52538A-E392-4A8C-A549-4B9DA6D649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a:off x="2099773" y="3195584"/>
                <a:ext cx="615410" cy="1279405"/>
              </a:xfrm>
              <a:prstGeom prst="rect">
                <a:avLst/>
              </a:prstGeom>
            </p:spPr>
          </p:pic>
          <p:pic>
            <p:nvPicPr>
              <p:cNvPr id="53" name="Picture 52">
                <a:extLst>
                  <a:ext uri="{FF2B5EF4-FFF2-40B4-BE49-F238E27FC236}">
                    <a16:creationId xmlns:a16="http://schemas.microsoft.com/office/drawing/2014/main" id="{41470823-0DBD-47A8-B83B-6C786FA4DD5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96" b="93007" l="5556" r="88889">
                            <a14:foregroundMark x1="50000" y1="13287" x2="50000" y2="13287"/>
                            <a14:foregroundMark x1="70833" y1="11888" x2="70833" y2="11888"/>
                            <a14:foregroundMark x1="77778" y1="12587" x2="77778" y2="12587"/>
                            <a14:foregroundMark x1="84722" y1="17483" x2="84722" y2="17483"/>
                            <a14:foregroundMark x1="83333" y1="21678" x2="83333" y2="21678"/>
                            <a14:foregroundMark x1="68056" y1="23077" x2="68056" y2="23077"/>
                            <a14:foregroundMark x1="68056" y1="20280" x2="68056" y2="20280"/>
                            <a14:foregroundMark x1="54167" y1="20280" x2="54167" y2="20280"/>
                            <a14:foregroundMark x1="51389" y1="21678" x2="51389" y2="21678"/>
                            <a14:foregroundMark x1="45833" y1="11888" x2="45833" y2="11888"/>
                            <a14:foregroundMark x1="45833" y1="8392" x2="45833" y2="8392"/>
                            <a14:foregroundMark x1="50000" y1="5594" x2="50000" y2="5594"/>
                            <a14:foregroundMark x1="15278" y1="18881" x2="15278" y2="18881"/>
                            <a14:foregroundMark x1="13889" y1="27273" x2="13889" y2="27273"/>
                            <a14:foregroundMark x1="15278" y1="33566" x2="15278" y2="33566"/>
                            <a14:foregroundMark x1="16667" y1="39860" x2="16667" y2="39860"/>
                            <a14:foregroundMark x1="16667" y1="44056" x2="16667" y2="44056"/>
                            <a14:foregroundMark x1="16667" y1="48252" x2="16667" y2="48252"/>
                            <a14:foregroundMark x1="15278" y1="55944" x2="15278" y2="55944"/>
                            <a14:foregroundMark x1="12500" y1="62937" x2="12500" y2="63636"/>
                            <a14:foregroundMark x1="12500" y1="68531" x2="12500" y2="68531"/>
                            <a14:foregroundMark x1="13889" y1="72727" x2="13889" y2="73427"/>
                            <a14:foregroundMark x1="12500" y1="77622" x2="12500" y2="77622"/>
                            <a14:foregroundMark x1="13889" y1="81818" x2="13889" y2="81818"/>
                            <a14:foregroundMark x1="16667" y1="87413" x2="16667" y2="87413"/>
                            <a14:foregroundMark x1="22222" y1="88811" x2="22222" y2="88811"/>
                            <a14:foregroundMark x1="31944" y1="90210" x2="31944" y2="90210"/>
                            <a14:foregroundMark x1="37500" y1="92308" x2="37500" y2="92308"/>
                            <a14:foregroundMark x1="51389" y1="93007" x2="51389" y2="93007"/>
                            <a14:foregroundMark x1="88889" y1="73427" x2="88889" y2="73427"/>
                          </a14:backgroundRemoval>
                        </a14:imgEffect>
                      </a14:imgLayer>
                    </a14:imgProps>
                  </a:ext>
                </a:extLst>
              </a:blip>
              <a:stretch>
                <a:fillRect/>
              </a:stretch>
            </p:blipFill>
            <p:spPr>
              <a:xfrm>
                <a:off x="1108200" y="4482980"/>
                <a:ext cx="615407" cy="1222267"/>
              </a:xfrm>
              <a:prstGeom prst="rect">
                <a:avLst/>
              </a:prstGeom>
            </p:spPr>
          </p:pic>
          <p:grpSp>
            <p:nvGrpSpPr>
              <p:cNvPr id="55" name="Group 54">
                <a:extLst>
                  <a:ext uri="{FF2B5EF4-FFF2-40B4-BE49-F238E27FC236}">
                    <a16:creationId xmlns:a16="http://schemas.microsoft.com/office/drawing/2014/main" id="{80F12FC2-B3D5-4BC0-8960-1ED82946BFE3}"/>
                  </a:ext>
                </a:extLst>
              </p:cNvPr>
              <p:cNvGrpSpPr/>
              <p:nvPr/>
            </p:nvGrpSpPr>
            <p:grpSpPr>
              <a:xfrm>
                <a:off x="1007739" y="2041864"/>
                <a:ext cx="1881079" cy="3557112"/>
                <a:chOff x="1007739" y="2041864"/>
                <a:chExt cx="1881079" cy="3557112"/>
              </a:xfrm>
            </p:grpSpPr>
            <p:grpSp>
              <p:nvGrpSpPr>
                <p:cNvPr id="58" name="Group 57">
                  <a:extLst>
                    <a:ext uri="{FF2B5EF4-FFF2-40B4-BE49-F238E27FC236}">
                      <a16:creationId xmlns:a16="http://schemas.microsoft.com/office/drawing/2014/main" id="{4C72FB14-72C1-41D2-AF1A-EE5D66F68F0B}"/>
                    </a:ext>
                  </a:extLst>
                </p:cNvPr>
                <p:cNvGrpSpPr/>
                <p:nvPr/>
              </p:nvGrpSpPr>
              <p:grpSpPr>
                <a:xfrm>
                  <a:off x="1007739" y="2041864"/>
                  <a:ext cx="1881079" cy="3557112"/>
                  <a:chOff x="1007739" y="2637136"/>
                  <a:chExt cx="1881079" cy="2961840"/>
                </a:xfrm>
              </p:grpSpPr>
              <p:cxnSp>
                <p:nvCxnSpPr>
                  <p:cNvPr id="61" name="Straight Connector 60">
                    <a:extLst>
                      <a:ext uri="{FF2B5EF4-FFF2-40B4-BE49-F238E27FC236}">
                        <a16:creationId xmlns:a16="http://schemas.microsoft.com/office/drawing/2014/main" id="{A46CE885-F4D1-4759-BB37-C34E0379C749}"/>
                      </a:ext>
                    </a:extLst>
                  </p:cNvPr>
                  <p:cNvCxnSpPr>
                    <a:cxnSpLocks/>
                  </p:cNvCxnSpPr>
                  <p:nvPr/>
                </p:nvCxnSpPr>
                <p:spPr>
                  <a:xfrm>
                    <a:off x="1007739" y="2637136"/>
                    <a:ext cx="0" cy="2961840"/>
                  </a:xfrm>
                  <a:prstGeom prst="line">
                    <a:avLst/>
                  </a:prstGeom>
                  <a:ln w="381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EA2C15C-7F01-4D00-8E4A-B5EE316C082E}"/>
                      </a:ext>
                    </a:extLst>
                  </p:cNvPr>
                  <p:cNvCxnSpPr>
                    <a:cxnSpLocks/>
                  </p:cNvCxnSpPr>
                  <p:nvPr/>
                </p:nvCxnSpPr>
                <p:spPr>
                  <a:xfrm>
                    <a:off x="2888818" y="2637136"/>
                    <a:ext cx="0" cy="2961840"/>
                  </a:xfrm>
                  <a:prstGeom prst="line">
                    <a:avLst/>
                  </a:prstGeom>
                  <a:ln w="381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B9C4A82-DEF3-43C4-8750-7C2CED0CE0D6}"/>
                      </a:ext>
                    </a:extLst>
                  </p:cNvPr>
                  <p:cNvCxnSpPr>
                    <a:cxnSpLocks/>
                  </p:cNvCxnSpPr>
                  <p:nvPr/>
                </p:nvCxnSpPr>
                <p:spPr>
                  <a:xfrm>
                    <a:off x="1926138" y="2637136"/>
                    <a:ext cx="0" cy="2961840"/>
                  </a:xfrm>
                  <a:prstGeom prst="line">
                    <a:avLst/>
                  </a:prstGeom>
                  <a:ln w="38100">
                    <a:prstDash val="lgDash"/>
                  </a:ln>
                </p:spPr>
                <p:style>
                  <a:lnRef idx="1">
                    <a:schemeClr val="dk1"/>
                  </a:lnRef>
                  <a:fillRef idx="0">
                    <a:schemeClr val="dk1"/>
                  </a:fillRef>
                  <a:effectRef idx="0">
                    <a:schemeClr val="dk1"/>
                  </a:effectRef>
                  <a:fontRef idx="minor">
                    <a:schemeClr val="tx1"/>
                  </a:fontRef>
                </p:style>
              </p:cxnSp>
            </p:grpSp>
            <p:sp>
              <p:nvSpPr>
                <p:cNvPr id="59" name="Arrow: Bent-Up 58">
                  <a:extLst>
                    <a:ext uri="{FF2B5EF4-FFF2-40B4-BE49-F238E27FC236}">
                      <a16:creationId xmlns:a16="http://schemas.microsoft.com/office/drawing/2014/main" id="{6065614E-F764-40D2-A4E0-311DEF683B58}"/>
                    </a:ext>
                  </a:extLst>
                </p:cNvPr>
                <p:cNvSpPr/>
                <p:nvPr/>
              </p:nvSpPr>
              <p:spPr>
                <a:xfrm rot="16200000">
                  <a:off x="937225" y="2297461"/>
                  <a:ext cx="836936" cy="382505"/>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60" name="Arrow: Right 59">
                  <a:extLst>
                    <a:ext uri="{FF2B5EF4-FFF2-40B4-BE49-F238E27FC236}">
                      <a16:creationId xmlns:a16="http://schemas.microsoft.com/office/drawing/2014/main" id="{7AB4BDEF-ABC5-405D-8B85-07B505B88972}"/>
                    </a:ext>
                  </a:extLst>
                </p:cNvPr>
                <p:cNvSpPr/>
                <p:nvPr/>
              </p:nvSpPr>
              <p:spPr>
                <a:xfrm rot="16200000">
                  <a:off x="1997736" y="2395291"/>
                  <a:ext cx="836937" cy="1868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grpSp>
        </p:grpSp>
        <p:grpSp>
          <p:nvGrpSpPr>
            <p:cNvPr id="66" name="Group 65">
              <a:extLst>
                <a:ext uri="{FF2B5EF4-FFF2-40B4-BE49-F238E27FC236}">
                  <a16:creationId xmlns:a16="http://schemas.microsoft.com/office/drawing/2014/main" id="{9C2AB0F5-0D98-46EE-9EE0-9F52A9883F53}"/>
                </a:ext>
              </a:extLst>
            </p:cNvPr>
            <p:cNvGrpSpPr/>
            <p:nvPr/>
          </p:nvGrpSpPr>
          <p:grpSpPr>
            <a:xfrm>
              <a:off x="10768449" y="2917868"/>
              <a:ext cx="615409" cy="604999"/>
              <a:chOff x="1873048" y="3331918"/>
              <a:chExt cx="615409" cy="604999"/>
            </a:xfrm>
          </p:grpSpPr>
          <p:sp>
            <p:nvSpPr>
              <p:cNvPr id="64" name="Speech Bubble: Rectangle with Corners Rounded 63">
                <a:extLst>
                  <a:ext uri="{FF2B5EF4-FFF2-40B4-BE49-F238E27FC236}">
                    <a16:creationId xmlns:a16="http://schemas.microsoft.com/office/drawing/2014/main" id="{F65EE851-F3E0-4C6E-AEDC-C9E5E963D642}"/>
                  </a:ext>
                </a:extLst>
              </p:cNvPr>
              <p:cNvSpPr/>
              <p:nvPr/>
            </p:nvSpPr>
            <p:spPr>
              <a:xfrm>
                <a:off x="1873048" y="3331918"/>
                <a:ext cx="615409" cy="604999"/>
              </a:xfrm>
              <a:prstGeom prst="wedgeRoundRectCallout">
                <a:avLst>
                  <a:gd name="adj1" fmla="val -55932"/>
                  <a:gd name="adj2" fmla="val 6664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
            <p:nvSpPr>
              <p:cNvPr id="65" name="Arrow: Right 64">
                <a:extLst>
                  <a:ext uri="{FF2B5EF4-FFF2-40B4-BE49-F238E27FC236}">
                    <a16:creationId xmlns:a16="http://schemas.microsoft.com/office/drawing/2014/main" id="{5D922A9E-3C06-4684-8F54-A8667DA111C8}"/>
                  </a:ext>
                </a:extLst>
              </p:cNvPr>
              <p:cNvSpPr/>
              <p:nvPr/>
            </p:nvSpPr>
            <p:spPr>
              <a:xfrm rot="16200000">
                <a:off x="1947612" y="3562080"/>
                <a:ext cx="409556" cy="1084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grpSp>
      </p:grpSp>
      <p:sp>
        <p:nvSpPr>
          <p:cNvPr id="69" name="TextBox 68">
            <a:extLst>
              <a:ext uri="{FF2B5EF4-FFF2-40B4-BE49-F238E27FC236}">
                <a16:creationId xmlns:a16="http://schemas.microsoft.com/office/drawing/2014/main" id="{34909935-4BC9-408E-BEE8-10CB92747CD4}"/>
              </a:ext>
            </a:extLst>
          </p:cNvPr>
          <p:cNvSpPr txBox="1"/>
          <p:nvPr/>
        </p:nvSpPr>
        <p:spPr>
          <a:xfrm>
            <a:off x="3993266" y="1371140"/>
            <a:ext cx="4745620" cy="369332"/>
          </a:xfrm>
          <a:prstGeom prst="rect">
            <a:avLst/>
          </a:prstGeom>
          <a:noFill/>
        </p:spPr>
        <p:txBody>
          <a:bodyPr wrap="square" rtlCol="0">
            <a:spAutoFit/>
          </a:bodyPr>
          <a:lstStyle/>
          <a:p>
            <a:r>
              <a:rPr lang="nl-BE" dirty="0"/>
              <a:t>Cass. 4 juni 2020, C.19.0042.N</a:t>
            </a:r>
          </a:p>
        </p:txBody>
      </p:sp>
    </p:spTree>
    <p:extLst>
      <p:ext uri="{BB962C8B-B14F-4D97-AF65-F5344CB8AC3E}">
        <p14:creationId xmlns:p14="http://schemas.microsoft.com/office/powerpoint/2010/main" val="1439718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D1E1B-8E4A-46E6-92BF-68696DF15CF9}"/>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4BA87A56-4160-4E0B-93E2-AF7BE437F7DB}"/>
              </a:ext>
            </a:extLst>
          </p:cNvPr>
          <p:cNvSpPr>
            <a:spLocks noGrp="1"/>
          </p:cNvSpPr>
          <p:nvPr>
            <p:ph type="title"/>
          </p:nvPr>
        </p:nvSpPr>
        <p:spPr/>
        <p:txBody>
          <a:bodyPr>
            <a:normAutofit fontScale="90000"/>
          </a:bodyPr>
          <a:lstStyle/>
          <a:p>
            <a:r>
              <a:rPr lang="en-US" dirty="0"/>
              <a:t>V. </a:t>
            </a:r>
            <a:r>
              <a:rPr lang="en-US" dirty="0" err="1"/>
              <a:t>Oorzakelijk</a:t>
            </a:r>
            <a:r>
              <a:rPr lang="en-US" dirty="0"/>
              <a:t> </a:t>
            </a:r>
            <a:r>
              <a:rPr lang="en-US" dirty="0" err="1"/>
              <a:t>verband</a:t>
            </a:r>
            <a:r>
              <a:rPr lang="en-US" dirty="0"/>
              <a:t> – CSQN, </a:t>
            </a:r>
            <a:r>
              <a:rPr lang="en-US" dirty="0" err="1"/>
              <a:t>rechtmatig</a:t>
            </a:r>
            <a:r>
              <a:rPr lang="en-US" dirty="0"/>
              <a:t> </a:t>
            </a:r>
            <a:r>
              <a:rPr lang="en-US" dirty="0" err="1"/>
              <a:t>alternatief</a:t>
            </a:r>
            <a:endParaRPr lang="nl-BE" dirty="0"/>
          </a:p>
        </p:txBody>
      </p:sp>
      <p:cxnSp>
        <p:nvCxnSpPr>
          <p:cNvPr id="25" name="Straight Arrow Connector 24">
            <a:extLst>
              <a:ext uri="{FF2B5EF4-FFF2-40B4-BE49-F238E27FC236}">
                <a16:creationId xmlns:a16="http://schemas.microsoft.com/office/drawing/2014/main" id="{0A20CB54-C011-4B55-9B61-C9EF28C91A75}"/>
              </a:ext>
            </a:extLst>
          </p:cNvPr>
          <p:cNvCxnSpPr>
            <a:cxnSpLocks/>
          </p:cNvCxnSpPr>
          <p:nvPr/>
        </p:nvCxnSpPr>
        <p:spPr>
          <a:xfrm>
            <a:off x="5476782" y="4020422"/>
            <a:ext cx="80795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L-Shape 26">
            <a:extLst>
              <a:ext uri="{FF2B5EF4-FFF2-40B4-BE49-F238E27FC236}">
                <a16:creationId xmlns:a16="http://schemas.microsoft.com/office/drawing/2014/main" id="{113651E0-1F86-4B91-AB68-1BE8EC771E00}"/>
              </a:ext>
            </a:extLst>
          </p:cNvPr>
          <p:cNvSpPr/>
          <p:nvPr/>
        </p:nvSpPr>
        <p:spPr>
          <a:xfrm rot="18795221">
            <a:off x="5613105" y="4323278"/>
            <a:ext cx="488848" cy="161185"/>
          </a:xfrm>
          <a:prstGeom prst="corner">
            <a:avLst>
              <a:gd name="adj1" fmla="val 49375"/>
              <a:gd name="adj2" fmla="val 5657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9" name="TextBox 68">
            <a:extLst>
              <a:ext uri="{FF2B5EF4-FFF2-40B4-BE49-F238E27FC236}">
                <a16:creationId xmlns:a16="http://schemas.microsoft.com/office/drawing/2014/main" id="{34909935-4BC9-408E-BEE8-10CB92747CD4}"/>
              </a:ext>
            </a:extLst>
          </p:cNvPr>
          <p:cNvSpPr txBox="1"/>
          <p:nvPr/>
        </p:nvSpPr>
        <p:spPr>
          <a:xfrm>
            <a:off x="3993266" y="1186474"/>
            <a:ext cx="4745620" cy="369332"/>
          </a:xfrm>
          <a:prstGeom prst="rect">
            <a:avLst/>
          </a:prstGeom>
          <a:noFill/>
        </p:spPr>
        <p:txBody>
          <a:bodyPr wrap="square" rtlCol="0">
            <a:spAutoFit/>
          </a:bodyPr>
          <a:lstStyle/>
          <a:p>
            <a:r>
              <a:rPr lang="nl-BE" dirty="0"/>
              <a:t>Cass. 22 januari 2021, C.19.0303.N</a:t>
            </a:r>
          </a:p>
        </p:txBody>
      </p:sp>
      <p:pic>
        <p:nvPicPr>
          <p:cNvPr id="6146" name="Picture 2" descr="Een kabel, buis of kast van Telenet beschadigd?">
            <a:extLst>
              <a:ext uri="{FF2B5EF4-FFF2-40B4-BE49-F238E27FC236}">
                <a16:creationId xmlns:a16="http://schemas.microsoft.com/office/drawing/2014/main" id="{0553546C-E5BB-439C-8AA8-14A08ECF5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439" y="1770470"/>
            <a:ext cx="1211940" cy="5123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VEM [ Download - Logo - icon ] png svg">
            <a:extLst>
              <a:ext uri="{FF2B5EF4-FFF2-40B4-BE49-F238E27FC236}">
                <a16:creationId xmlns:a16="http://schemas.microsoft.com/office/drawing/2014/main" id="{3EAD7141-C523-417B-BE2A-C2EB57133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644" y="2414309"/>
            <a:ext cx="512336" cy="51233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BE Activiteitenverslag 2017">
            <a:extLst>
              <a:ext uri="{FF2B5EF4-FFF2-40B4-BE49-F238E27FC236}">
                <a16:creationId xmlns:a16="http://schemas.microsoft.com/office/drawing/2014/main" id="{3248FD98-61C9-4DD4-A097-C0916C09D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912" y="1802045"/>
            <a:ext cx="584943" cy="56497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FINANCIEEL VERSLAG 2018">
            <a:extLst>
              <a:ext uri="{FF2B5EF4-FFF2-40B4-BE49-F238E27FC236}">
                <a16:creationId xmlns:a16="http://schemas.microsoft.com/office/drawing/2014/main" id="{F9420BDD-F56C-4CC1-851D-7005EE943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978" y="2553633"/>
            <a:ext cx="1108093" cy="360906"/>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a:extLst>
              <a:ext uri="{FF2B5EF4-FFF2-40B4-BE49-F238E27FC236}">
                <a16:creationId xmlns:a16="http://schemas.microsoft.com/office/drawing/2014/main" id="{9FC6EE8D-3FC5-4082-881B-41CE0C2E2747}"/>
              </a:ext>
            </a:extLst>
          </p:cNvPr>
          <p:cNvCxnSpPr>
            <a:cxnSpLocks/>
          </p:cNvCxnSpPr>
          <p:nvPr/>
        </p:nvCxnSpPr>
        <p:spPr>
          <a:xfrm flipH="1">
            <a:off x="1312462" y="3444126"/>
            <a:ext cx="691437" cy="101321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6156" name="Picture 12" descr="Supersnel en veilig internet, overal in huis - telenet.be">
            <a:extLst>
              <a:ext uri="{FF2B5EF4-FFF2-40B4-BE49-F238E27FC236}">
                <a16:creationId xmlns:a16="http://schemas.microsoft.com/office/drawing/2014/main" id="{2C1D05DC-7825-4E27-9D4C-F39E3B5CE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20" y="4595084"/>
            <a:ext cx="807958" cy="8079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793C82-7CFF-4ADB-86D7-4E6466F050D1}"/>
              </a:ext>
            </a:extLst>
          </p:cNvPr>
          <p:cNvSpPr txBox="1"/>
          <p:nvPr/>
        </p:nvSpPr>
        <p:spPr>
          <a:xfrm>
            <a:off x="38516" y="5403042"/>
            <a:ext cx="2547891" cy="369332"/>
          </a:xfrm>
          <a:prstGeom prst="rect">
            <a:avLst/>
          </a:prstGeom>
          <a:noFill/>
        </p:spPr>
        <p:txBody>
          <a:bodyPr wrap="square" rtlCol="0">
            <a:spAutoFit/>
          </a:bodyPr>
          <a:lstStyle/>
          <a:p>
            <a:r>
              <a:rPr lang="en-US" i="1" dirty="0" err="1"/>
              <a:t>Exclusieve</a:t>
            </a:r>
            <a:r>
              <a:rPr lang="en-US" i="1" dirty="0"/>
              <a:t> </a:t>
            </a:r>
            <a:r>
              <a:rPr lang="en-US" i="1" dirty="0" err="1"/>
              <a:t>concessie</a:t>
            </a:r>
            <a:endParaRPr lang="nl-BE" i="1" dirty="0"/>
          </a:p>
        </p:txBody>
      </p:sp>
      <p:cxnSp>
        <p:nvCxnSpPr>
          <p:cNvPr id="70" name="Straight Arrow Connector 69">
            <a:extLst>
              <a:ext uri="{FF2B5EF4-FFF2-40B4-BE49-F238E27FC236}">
                <a16:creationId xmlns:a16="http://schemas.microsoft.com/office/drawing/2014/main" id="{C391E28A-6B02-48C0-A217-E5B3D8B368ED}"/>
              </a:ext>
            </a:extLst>
          </p:cNvPr>
          <p:cNvCxnSpPr>
            <a:cxnSpLocks/>
          </p:cNvCxnSpPr>
          <p:nvPr/>
        </p:nvCxnSpPr>
        <p:spPr>
          <a:xfrm>
            <a:off x="2883025" y="3444126"/>
            <a:ext cx="691437" cy="101321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6158" name="Picture 14" descr="Proximus goed beveiligd dankzij Resatec">
            <a:extLst>
              <a:ext uri="{FF2B5EF4-FFF2-40B4-BE49-F238E27FC236}">
                <a16:creationId xmlns:a16="http://schemas.microsoft.com/office/drawing/2014/main" id="{8162FFC8-7587-4826-AA36-7B4B11EDFD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237" y="4718288"/>
            <a:ext cx="1275155" cy="667331"/>
          </a:xfrm>
          <a:prstGeom prst="rect">
            <a:avLst/>
          </a:prstGeom>
          <a:noFill/>
          <a:extLst>
            <a:ext uri="{909E8E84-426E-40DD-AFC4-6F175D3DCCD1}">
              <a14:hiddenFill xmlns:a14="http://schemas.microsoft.com/office/drawing/2010/main">
                <a:solidFill>
                  <a:srgbClr val="FFFFFF"/>
                </a:solidFill>
              </a14:hiddenFill>
            </a:ext>
          </a:extLst>
        </p:spPr>
      </p:pic>
      <p:sp>
        <p:nvSpPr>
          <p:cNvPr id="73" name="Multiplication Sign 72">
            <a:extLst>
              <a:ext uri="{FF2B5EF4-FFF2-40B4-BE49-F238E27FC236}">
                <a16:creationId xmlns:a16="http://schemas.microsoft.com/office/drawing/2014/main" id="{87949F46-4238-40BA-8D1F-7CA9079C7B3D}"/>
              </a:ext>
            </a:extLst>
          </p:cNvPr>
          <p:cNvSpPr/>
          <p:nvPr/>
        </p:nvSpPr>
        <p:spPr>
          <a:xfrm rot="19703978">
            <a:off x="2896722" y="3596379"/>
            <a:ext cx="708710" cy="708710"/>
          </a:xfrm>
          <a:prstGeom prst="mathMultiply">
            <a:avLst>
              <a:gd name="adj1" fmla="val 9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4" name="TextBox 73">
            <a:extLst>
              <a:ext uri="{FF2B5EF4-FFF2-40B4-BE49-F238E27FC236}">
                <a16:creationId xmlns:a16="http://schemas.microsoft.com/office/drawing/2014/main" id="{159D10DF-3643-473B-BEAE-01E102F71952}"/>
              </a:ext>
            </a:extLst>
          </p:cNvPr>
          <p:cNvSpPr txBox="1"/>
          <p:nvPr/>
        </p:nvSpPr>
        <p:spPr>
          <a:xfrm>
            <a:off x="2439997" y="5404736"/>
            <a:ext cx="3191347" cy="646331"/>
          </a:xfrm>
          <a:prstGeom prst="rect">
            <a:avLst/>
          </a:prstGeom>
          <a:noFill/>
        </p:spPr>
        <p:txBody>
          <a:bodyPr wrap="square" rtlCol="0">
            <a:spAutoFit/>
          </a:bodyPr>
          <a:lstStyle/>
          <a:p>
            <a:pPr algn="ctr"/>
            <a:r>
              <a:rPr lang="en-US" i="1" dirty="0" err="1"/>
              <a:t>Geen</a:t>
            </a:r>
            <a:r>
              <a:rPr lang="en-US" i="1" dirty="0"/>
              <a:t> </a:t>
            </a:r>
            <a:r>
              <a:rPr lang="en-US" i="1" dirty="0" err="1"/>
              <a:t>overeenkomst</a:t>
            </a:r>
            <a:r>
              <a:rPr lang="en-US" i="1" dirty="0"/>
              <a:t>, </a:t>
            </a:r>
          </a:p>
          <a:p>
            <a:pPr algn="ctr"/>
            <a:r>
              <a:rPr lang="en-US" i="1" dirty="0"/>
              <a:t>want </a:t>
            </a:r>
            <a:r>
              <a:rPr lang="en-US" i="1" dirty="0" err="1"/>
              <a:t>geen</a:t>
            </a:r>
            <a:r>
              <a:rPr lang="en-US" i="1" dirty="0"/>
              <a:t> </a:t>
            </a:r>
            <a:r>
              <a:rPr lang="en-US" i="1" dirty="0" err="1"/>
              <a:t>marktbevraging</a:t>
            </a:r>
            <a:endParaRPr lang="nl-BE" i="1" dirty="0"/>
          </a:p>
        </p:txBody>
      </p:sp>
      <p:grpSp>
        <p:nvGrpSpPr>
          <p:cNvPr id="32" name="Group 31">
            <a:extLst>
              <a:ext uri="{FF2B5EF4-FFF2-40B4-BE49-F238E27FC236}">
                <a16:creationId xmlns:a16="http://schemas.microsoft.com/office/drawing/2014/main" id="{91303DA5-BB87-44E7-8ED9-689F168A7907}"/>
              </a:ext>
            </a:extLst>
          </p:cNvPr>
          <p:cNvGrpSpPr/>
          <p:nvPr/>
        </p:nvGrpSpPr>
        <p:grpSpPr>
          <a:xfrm>
            <a:off x="6588263" y="1940712"/>
            <a:ext cx="5603737" cy="4204122"/>
            <a:chOff x="6588263" y="1940712"/>
            <a:chExt cx="5603737" cy="4204122"/>
          </a:xfrm>
        </p:grpSpPr>
        <p:cxnSp>
          <p:nvCxnSpPr>
            <p:cNvPr id="80" name="Straight Arrow Connector 79">
              <a:extLst>
                <a:ext uri="{FF2B5EF4-FFF2-40B4-BE49-F238E27FC236}">
                  <a16:creationId xmlns:a16="http://schemas.microsoft.com/office/drawing/2014/main" id="{45924C0D-B826-427D-9843-AB7520EE90D8}"/>
                </a:ext>
              </a:extLst>
            </p:cNvPr>
            <p:cNvCxnSpPr>
              <a:cxnSpLocks/>
            </p:cNvCxnSpPr>
            <p:nvPr/>
          </p:nvCxnSpPr>
          <p:spPr>
            <a:xfrm flipH="1">
              <a:off x="7862210" y="4170625"/>
              <a:ext cx="359506" cy="46069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81" name="Picture 12" descr="Supersnel en veilig internet, overal in huis - telenet.be">
              <a:extLst>
                <a:ext uri="{FF2B5EF4-FFF2-40B4-BE49-F238E27FC236}">
                  <a16:creationId xmlns:a16="http://schemas.microsoft.com/office/drawing/2014/main" id="{6827F64C-1B9C-4C9E-9A37-0C68EA518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867" y="4769061"/>
              <a:ext cx="807958" cy="807958"/>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45F8502E-4902-4B76-80ED-E8932883A2E1}"/>
                </a:ext>
              </a:extLst>
            </p:cNvPr>
            <p:cNvSpPr txBox="1"/>
            <p:nvPr/>
          </p:nvSpPr>
          <p:spPr>
            <a:xfrm>
              <a:off x="6588263" y="5577019"/>
              <a:ext cx="2547891" cy="369332"/>
            </a:xfrm>
            <a:prstGeom prst="rect">
              <a:avLst/>
            </a:prstGeom>
            <a:noFill/>
          </p:spPr>
          <p:txBody>
            <a:bodyPr wrap="square" rtlCol="0">
              <a:spAutoFit/>
            </a:bodyPr>
            <a:lstStyle/>
            <a:p>
              <a:r>
                <a:rPr lang="en-US" i="1" dirty="0" err="1"/>
                <a:t>Exclusieve</a:t>
              </a:r>
              <a:r>
                <a:rPr lang="en-US" i="1" dirty="0"/>
                <a:t> </a:t>
              </a:r>
              <a:r>
                <a:rPr lang="en-US" i="1" dirty="0" err="1"/>
                <a:t>concessie</a:t>
              </a:r>
              <a:endParaRPr lang="nl-BE" i="1" dirty="0"/>
            </a:p>
          </p:txBody>
        </p:sp>
        <p:cxnSp>
          <p:nvCxnSpPr>
            <p:cNvPr id="83" name="Straight Arrow Connector 82">
              <a:extLst>
                <a:ext uri="{FF2B5EF4-FFF2-40B4-BE49-F238E27FC236}">
                  <a16:creationId xmlns:a16="http://schemas.microsoft.com/office/drawing/2014/main" id="{7E0DD3F1-8215-4CD5-8301-08032F97A055}"/>
                </a:ext>
              </a:extLst>
            </p:cNvPr>
            <p:cNvCxnSpPr>
              <a:cxnSpLocks/>
            </p:cNvCxnSpPr>
            <p:nvPr/>
          </p:nvCxnSpPr>
          <p:spPr>
            <a:xfrm>
              <a:off x="9886805" y="4128628"/>
              <a:ext cx="248532" cy="50269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84" name="Picture 14" descr="Proximus goed beveiligd dankzij Resatec">
              <a:extLst>
                <a:ext uri="{FF2B5EF4-FFF2-40B4-BE49-F238E27FC236}">
                  <a16:creationId xmlns:a16="http://schemas.microsoft.com/office/drawing/2014/main" id="{4324E9D2-3443-498A-9CB4-E81D326574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9827" y="4822671"/>
              <a:ext cx="1275155" cy="667331"/>
            </a:xfrm>
            <a:prstGeom prst="rect">
              <a:avLst/>
            </a:prstGeom>
            <a:noFill/>
            <a:extLst>
              <a:ext uri="{909E8E84-426E-40DD-AFC4-6F175D3DCCD1}">
                <a14:hiddenFill xmlns:a14="http://schemas.microsoft.com/office/drawing/2010/main">
                  <a:solidFill>
                    <a:srgbClr val="FFFFFF"/>
                  </a:solidFill>
                </a14:hiddenFill>
              </a:ext>
            </a:extLst>
          </p:spPr>
        </p:pic>
        <p:sp>
          <p:nvSpPr>
            <p:cNvPr id="85" name="Multiplication Sign 84">
              <a:extLst>
                <a:ext uri="{FF2B5EF4-FFF2-40B4-BE49-F238E27FC236}">
                  <a16:creationId xmlns:a16="http://schemas.microsoft.com/office/drawing/2014/main" id="{413ED75C-CBF1-4063-9261-C4B46DA164A2}"/>
                </a:ext>
              </a:extLst>
            </p:cNvPr>
            <p:cNvSpPr/>
            <p:nvPr/>
          </p:nvSpPr>
          <p:spPr>
            <a:xfrm rot="20326684">
              <a:off x="9711159" y="4003045"/>
              <a:ext cx="566379" cy="566379"/>
            </a:xfrm>
            <a:prstGeom prst="mathMultiply">
              <a:avLst>
                <a:gd name="adj1" fmla="val 9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6" name="TextBox 85">
              <a:extLst>
                <a:ext uri="{FF2B5EF4-FFF2-40B4-BE49-F238E27FC236}">
                  <a16:creationId xmlns:a16="http://schemas.microsoft.com/office/drawing/2014/main" id="{97998D71-20F7-4D84-A4BC-60FB0FF9737D}"/>
                </a:ext>
              </a:extLst>
            </p:cNvPr>
            <p:cNvSpPr txBox="1"/>
            <p:nvPr/>
          </p:nvSpPr>
          <p:spPr>
            <a:xfrm>
              <a:off x="9000653" y="5498503"/>
              <a:ext cx="3191347" cy="646331"/>
            </a:xfrm>
            <a:prstGeom prst="rect">
              <a:avLst/>
            </a:prstGeom>
            <a:noFill/>
          </p:spPr>
          <p:txBody>
            <a:bodyPr wrap="square" rtlCol="0">
              <a:spAutoFit/>
            </a:bodyPr>
            <a:lstStyle/>
            <a:p>
              <a:pPr algn="ctr"/>
              <a:r>
                <a:rPr lang="en-US" i="1" dirty="0" err="1"/>
                <a:t>Geen</a:t>
              </a:r>
              <a:r>
                <a:rPr lang="en-US" i="1" dirty="0"/>
                <a:t> </a:t>
              </a:r>
              <a:r>
                <a:rPr lang="en-US" i="1" dirty="0" err="1"/>
                <a:t>overeenkomst</a:t>
              </a:r>
              <a:r>
                <a:rPr lang="en-US" i="1" dirty="0"/>
                <a:t>, </a:t>
              </a:r>
            </a:p>
            <a:p>
              <a:pPr algn="ctr"/>
              <a:r>
                <a:rPr lang="en-US" i="1" dirty="0"/>
                <a:t>want </a:t>
              </a:r>
              <a:r>
                <a:rPr lang="en-US" i="1" dirty="0" err="1"/>
                <a:t>monopolie</a:t>
              </a:r>
              <a:endParaRPr lang="nl-BE" i="1" dirty="0"/>
            </a:p>
          </p:txBody>
        </p:sp>
        <p:pic>
          <p:nvPicPr>
            <p:cNvPr id="87" name="Picture 2" descr="Een kabel, buis of kast van Telenet beschadigd?">
              <a:extLst>
                <a:ext uri="{FF2B5EF4-FFF2-40B4-BE49-F238E27FC236}">
                  <a16:creationId xmlns:a16="http://schemas.microsoft.com/office/drawing/2014/main" id="{8E91FB79-86AF-45DA-AF25-BF93E68D2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105" y="1940712"/>
              <a:ext cx="1211940" cy="51233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WVEM [ Download - Logo - icon ] png svg">
              <a:extLst>
                <a:ext uri="{FF2B5EF4-FFF2-40B4-BE49-F238E27FC236}">
                  <a16:creationId xmlns:a16="http://schemas.microsoft.com/office/drawing/2014/main" id="{7C36BC05-7312-45EC-849F-A186D193E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310" y="2584551"/>
              <a:ext cx="512336" cy="51233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 descr="PBE Activiteitenverslag 2017">
              <a:extLst>
                <a:ext uri="{FF2B5EF4-FFF2-40B4-BE49-F238E27FC236}">
                  <a16:creationId xmlns:a16="http://schemas.microsoft.com/office/drawing/2014/main" id="{4E317F2E-AA31-4D1F-9680-2DF74D50B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4578" y="1972287"/>
              <a:ext cx="584943" cy="564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0" descr="FINANCIEEL VERSLAG 2018">
              <a:extLst>
                <a:ext uri="{FF2B5EF4-FFF2-40B4-BE49-F238E27FC236}">
                  <a16:creationId xmlns:a16="http://schemas.microsoft.com/office/drawing/2014/main" id="{9EFBADA0-2DE4-48DE-9AAA-01049687C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3644" y="2723875"/>
              <a:ext cx="1108093" cy="360906"/>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Arrow Connector 90">
              <a:extLst>
                <a:ext uri="{FF2B5EF4-FFF2-40B4-BE49-F238E27FC236}">
                  <a16:creationId xmlns:a16="http://schemas.microsoft.com/office/drawing/2014/main" id="{A8B7176C-83B6-4703-B51D-D849F07B3229}"/>
                </a:ext>
              </a:extLst>
            </p:cNvPr>
            <p:cNvCxnSpPr>
              <a:cxnSpLocks/>
            </p:cNvCxnSpPr>
            <p:nvPr/>
          </p:nvCxnSpPr>
          <p:spPr>
            <a:xfrm>
              <a:off x="9136154" y="3138677"/>
              <a:ext cx="4605" cy="57739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E05D8A66-AEB7-414A-9EE2-462E2E4D00C5}"/>
                </a:ext>
              </a:extLst>
            </p:cNvPr>
            <p:cNvSpPr txBox="1"/>
            <p:nvPr/>
          </p:nvSpPr>
          <p:spPr>
            <a:xfrm>
              <a:off x="8302472" y="3654502"/>
              <a:ext cx="2547891" cy="369332"/>
            </a:xfrm>
            <a:prstGeom prst="rect">
              <a:avLst/>
            </a:prstGeom>
            <a:noFill/>
          </p:spPr>
          <p:txBody>
            <a:bodyPr wrap="square" rtlCol="0">
              <a:spAutoFit/>
            </a:bodyPr>
            <a:lstStyle/>
            <a:p>
              <a:r>
                <a:rPr lang="en-US" i="1" dirty="0" err="1"/>
                <a:t>Marktbevraging</a:t>
              </a:r>
              <a:endParaRPr lang="nl-BE" i="1" dirty="0"/>
            </a:p>
          </p:txBody>
        </p:sp>
      </p:grpSp>
    </p:spTree>
    <p:extLst>
      <p:ext uri="{BB962C8B-B14F-4D97-AF65-F5344CB8AC3E}">
        <p14:creationId xmlns:p14="http://schemas.microsoft.com/office/powerpoint/2010/main" val="298607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D1E1B-8E4A-46E6-92BF-68696DF15CF9}"/>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4BA87A56-4160-4E0B-93E2-AF7BE437F7DB}"/>
              </a:ext>
            </a:extLst>
          </p:cNvPr>
          <p:cNvSpPr>
            <a:spLocks noGrp="1"/>
          </p:cNvSpPr>
          <p:nvPr>
            <p:ph type="title"/>
          </p:nvPr>
        </p:nvSpPr>
        <p:spPr/>
        <p:txBody>
          <a:bodyPr>
            <a:normAutofit/>
          </a:bodyPr>
          <a:lstStyle/>
          <a:p>
            <a:r>
              <a:rPr lang="en-US" dirty="0"/>
              <a:t>V. </a:t>
            </a:r>
            <a:r>
              <a:rPr lang="en-US" dirty="0" err="1"/>
              <a:t>Oorzakelijk</a:t>
            </a:r>
            <a:r>
              <a:rPr lang="en-US" dirty="0"/>
              <a:t> </a:t>
            </a:r>
            <a:r>
              <a:rPr lang="en-US" dirty="0" err="1"/>
              <a:t>verband</a:t>
            </a:r>
            <a:r>
              <a:rPr lang="en-US" dirty="0"/>
              <a:t> – </a:t>
            </a:r>
            <a:r>
              <a:rPr lang="en-US" dirty="0" err="1"/>
              <a:t>meerdere</a:t>
            </a:r>
            <a:r>
              <a:rPr lang="en-US" dirty="0"/>
              <a:t> </a:t>
            </a:r>
            <a:r>
              <a:rPr lang="en-US" dirty="0" err="1"/>
              <a:t>oorzaken</a:t>
            </a:r>
            <a:endParaRPr lang="nl-BE" dirty="0"/>
          </a:p>
        </p:txBody>
      </p:sp>
      <p:sp>
        <p:nvSpPr>
          <p:cNvPr id="6" name="Content Placeholder 5">
            <a:extLst>
              <a:ext uri="{FF2B5EF4-FFF2-40B4-BE49-F238E27FC236}">
                <a16:creationId xmlns:a16="http://schemas.microsoft.com/office/drawing/2014/main" id="{43ED4619-A1A2-4B92-A1DA-BF1A601517B1}"/>
              </a:ext>
            </a:extLst>
          </p:cNvPr>
          <p:cNvSpPr>
            <a:spLocks noGrp="1"/>
          </p:cNvSpPr>
          <p:nvPr>
            <p:ph idx="1"/>
          </p:nvPr>
        </p:nvSpPr>
        <p:spPr/>
        <p:txBody>
          <a:bodyPr/>
          <a:lstStyle/>
          <a:p>
            <a:r>
              <a:rPr lang="en-US" dirty="0" err="1"/>
              <a:t>Gangbare</a:t>
            </a:r>
            <a:r>
              <a:rPr lang="en-US" dirty="0"/>
              <a:t> leer: </a:t>
            </a:r>
            <a:r>
              <a:rPr lang="en-US" dirty="0" err="1"/>
              <a:t>equivalentieleer</a:t>
            </a:r>
            <a:endParaRPr lang="en-US" dirty="0"/>
          </a:p>
          <a:p>
            <a:r>
              <a:rPr lang="en-US" dirty="0"/>
              <a:t>Alle </a:t>
            </a:r>
            <a:r>
              <a:rPr lang="en-US" dirty="0" err="1"/>
              <a:t>noodzakelijke</a:t>
            </a:r>
            <a:r>
              <a:rPr lang="en-US" dirty="0"/>
              <a:t> </a:t>
            </a:r>
            <a:r>
              <a:rPr lang="en-US" dirty="0" err="1"/>
              <a:t>voorwaarden</a:t>
            </a:r>
            <a:r>
              <a:rPr lang="en-US" dirty="0"/>
              <a:t> op basis van CSQN-test = </a:t>
            </a:r>
            <a:r>
              <a:rPr lang="en-US" dirty="0" err="1"/>
              <a:t>oorzaak</a:t>
            </a:r>
            <a:endParaRPr lang="en-US" dirty="0"/>
          </a:p>
          <a:p>
            <a:r>
              <a:rPr lang="en-US" dirty="0"/>
              <a:t>Alle </a:t>
            </a:r>
            <a:r>
              <a:rPr lang="en-US" dirty="0" err="1"/>
              <a:t>noodzakelijke</a:t>
            </a:r>
            <a:r>
              <a:rPr lang="en-US" dirty="0"/>
              <a:t> </a:t>
            </a:r>
            <a:r>
              <a:rPr lang="en-US" dirty="0" err="1"/>
              <a:t>voorwaarden</a:t>
            </a:r>
            <a:r>
              <a:rPr lang="en-US" dirty="0"/>
              <a:t> </a:t>
            </a:r>
            <a:r>
              <a:rPr lang="en-US" dirty="0" err="1"/>
              <a:t>zijn</a:t>
            </a:r>
            <a:r>
              <a:rPr lang="en-US" dirty="0"/>
              <a:t> equivalent, </a:t>
            </a:r>
            <a:r>
              <a:rPr lang="en-US" dirty="0" err="1"/>
              <a:t>geen</a:t>
            </a:r>
            <a:r>
              <a:rPr lang="en-US" dirty="0"/>
              <a:t> </a:t>
            </a:r>
            <a:r>
              <a:rPr lang="en-US" dirty="0" err="1"/>
              <a:t>schifting</a:t>
            </a:r>
            <a:endParaRPr lang="en-US" dirty="0"/>
          </a:p>
          <a:p>
            <a:r>
              <a:rPr lang="en-US" dirty="0" err="1"/>
              <a:t>Dus</a:t>
            </a:r>
            <a:r>
              <a:rPr lang="en-US" dirty="0"/>
              <a:t>: </a:t>
            </a:r>
            <a:r>
              <a:rPr lang="en-US" dirty="0" err="1"/>
              <a:t>samenloop</a:t>
            </a:r>
            <a:r>
              <a:rPr lang="en-US" dirty="0"/>
              <a:t> </a:t>
            </a:r>
            <a:r>
              <a:rPr lang="en-US" dirty="0" err="1"/>
              <a:t>tussen</a:t>
            </a:r>
            <a:r>
              <a:rPr lang="en-US" dirty="0"/>
              <a:t> </a:t>
            </a:r>
            <a:r>
              <a:rPr lang="en-US" dirty="0" err="1"/>
              <a:t>verschillende</a:t>
            </a:r>
            <a:r>
              <a:rPr lang="en-US" dirty="0"/>
              <a:t> </a:t>
            </a:r>
            <a:r>
              <a:rPr lang="en-US" dirty="0" err="1"/>
              <a:t>oorzaken</a:t>
            </a:r>
            <a:r>
              <a:rPr lang="en-US" dirty="0"/>
              <a:t> </a:t>
            </a:r>
            <a:r>
              <a:rPr lang="en-US" dirty="0" err="1"/>
              <a:t>mogelijk</a:t>
            </a:r>
            <a:endParaRPr lang="nl-BE" dirty="0"/>
          </a:p>
        </p:txBody>
      </p:sp>
    </p:spTree>
    <p:extLst>
      <p:ext uri="{BB962C8B-B14F-4D97-AF65-F5344CB8AC3E}">
        <p14:creationId xmlns:p14="http://schemas.microsoft.com/office/powerpoint/2010/main" val="405891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ACCEBB-3ACC-4CF8-B3EF-0EF1D36E7924}"/>
              </a:ext>
            </a:extLst>
          </p:cNvPr>
          <p:cNvSpPr>
            <a:spLocks noGrp="1"/>
          </p:cNvSpPr>
          <p:nvPr>
            <p:ph type="ftr" sz="quarter" idx="11"/>
          </p:nvPr>
        </p:nvSpPr>
        <p:spPr>
          <a:xfrm>
            <a:off x="6033600" y="6204395"/>
            <a:ext cx="4993200" cy="648000"/>
          </a:xfrm>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8969EA59-EA4A-4A07-8FE3-7C782987E56E}"/>
              </a:ext>
            </a:extLst>
          </p:cNvPr>
          <p:cNvSpPr>
            <a:spLocks noGrp="1"/>
          </p:cNvSpPr>
          <p:nvPr>
            <p:ph type="title"/>
          </p:nvPr>
        </p:nvSpPr>
        <p:spPr/>
        <p:txBody>
          <a:bodyPr/>
          <a:lstStyle/>
          <a:p>
            <a:r>
              <a:rPr lang="en-US" dirty="0"/>
              <a:t>V. </a:t>
            </a:r>
            <a:r>
              <a:rPr lang="en-US" dirty="0" err="1"/>
              <a:t>Oorzakelijk</a:t>
            </a:r>
            <a:r>
              <a:rPr lang="en-US" dirty="0"/>
              <a:t> </a:t>
            </a:r>
            <a:r>
              <a:rPr lang="en-US" dirty="0" err="1"/>
              <a:t>verband</a:t>
            </a:r>
            <a:r>
              <a:rPr lang="en-US" dirty="0"/>
              <a:t> – </a:t>
            </a:r>
            <a:r>
              <a:rPr lang="en-US" dirty="0" err="1"/>
              <a:t>meerdere</a:t>
            </a:r>
            <a:r>
              <a:rPr lang="en-US" dirty="0"/>
              <a:t> </a:t>
            </a:r>
            <a:r>
              <a:rPr lang="en-US" dirty="0" err="1"/>
              <a:t>fouten</a:t>
            </a:r>
            <a:endParaRPr lang="nl-BE" dirty="0"/>
          </a:p>
        </p:txBody>
      </p:sp>
      <p:cxnSp>
        <p:nvCxnSpPr>
          <p:cNvPr id="11" name="Straight Connector 10">
            <a:extLst>
              <a:ext uri="{FF2B5EF4-FFF2-40B4-BE49-F238E27FC236}">
                <a16:creationId xmlns:a16="http://schemas.microsoft.com/office/drawing/2014/main" id="{1E01A068-39DC-4084-BFD7-D01DEE448D9E}"/>
              </a:ext>
            </a:extLst>
          </p:cNvPr>
          <p:cNvCxnSpPr>
            <a:cxnSpLocks/>
          </p:cNvCxnSpPr>
          <p:nvPr/>
        </p:nvCxnSpPr>
        <p:spPr>
          <a:xfrm rot="16200000">
            <a:off x="3623914" y="3019355"/>
            <a:ext cx="0" cy="1317439"/>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88A9F41-9A86-4984-9264-3073CADF8D1D}"/>
              </a:ext>
            </a:extLst>
          </p:cNvPr>
          <p:cNvCxnSpPr>
            <a:cxnSpLocks/>
          </p:cNvCxnSpPr>
          <p:nvPr/>
        </p:nvCxnSpPr>
        <p:spPr>
          <a:xfrm rot="16200000">
            <a:off x="3602138" y="2171408"/>
            <a:ext cx="0" cy="1317439"/>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40FDE51B-AB52-4600-AF28-E62392980CC4}"/>
              </a:ext>
            </a:extLst>
          </p:cNvPr>
          <p:cNvCxnSpPr>
            <a:cxnSpLocks/>
          </p:cNvCxnSpPr>
          <p:nvPr/>
        </p:nvCxnSpPr>
        <p:spPr>
          <a:xfrm>
            <a:off x="1853880" y="3678075"/>
            <a:ext cx="0" cy="2348169"/>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73F2547-22DF-4429-87E3-5C886760AE59}"/>
              </a:ext>
            </a:extLst>
          </p:cNvPr>
          <p:cNvCxnSpPr>
            <a:cxnSpLocks/>
          </p:cNvCxnSpPr>
          <p:nvPr/>
        </p:nvCxnSpPr>
        <p:spPr>
          <a:xfrm flipH="1">
            <a:off x="2953765" y="3678075"/>
            <a:ext cx="11430" cy="2348169"/>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CDFDE40-25EA-4C21-8B3E-089B01E39A90}"/>
              </a:ext>
            </a:extLst>
          </p:cNvPr>
          <p:cNvCxnSpPr>
            <a:cxnSpLocks/>
          </p:cNvCxnSpPr>
          <p:nvPr/>
        </p:nvCxnSpPr>
        <p:spPr>
          <a:xfrm>
            <a:off x="1829417" y="1512688"/>
            <a:ext cx="0" cy="1317439"/>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BD240CA-6ABC-433A-BFB8-AE89468745E8}"/>
              </a:ext>
            </a:extLst>
          </p:cNvPr>
          <p:cNvCxnSpPr>
            <a:cxnSpLocks/>
          </p:cNvCxnSpPr>
          <p:nvPr/>
        </p:nvCxnSpPr>
        <p:spPr>
          <a:xfrm>
            <a:off x="2943418" y="1512688"/>
            <a:ext cx="0" cy="1317439"/>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8543959-AF95-4D36-8E0E-D4D2993AB6C3}"/>
              </a:ext>
            </a:extLst>
          </p:cNvPr>
          <p:cNvCxnSpPr>
            <a:cxnSpLocks/>
          </p:cNvCxnSpPr>
          <p:nvPr/>
        </p:nvCxnSpPr>
        <p:spPr>
          <a:xfrm rot="16200000">
            <a:off x="1195160" y="3019355"/>
            <a:ext cx="0" cy="1317439"/>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9A43029-B17E-4F32-B14B-3C6DC9D55B02}"/>
              </a:ext>
            </a:extLst>
          </p:cNvPr>
          <p:cNvCxnSpPr>
            <a:cxnSpLocks/>
          </p:cNvCxnSpPr>
          <p:nvPr/>
        </p:nvCxnSpPr>
        <p:spPr>
          <a:xfrm rot="16200000">
            <a:off x="1173384" y="2171408"/>
            <a:ext cx="0" cy="1317439"/>
          </a:xfrm>
          <a:prstGeom prst="line">
            <a:avLst/>
          </a:prstGeom>
          <a:ln w="38100"/>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5AEFADBF-4215-49C6-8628-60C39A6B5B3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96" b="93007" l="5556" r="88889">
                        <a14:foregroundMark x1="50000" y1="13287" x2="50000" y2="13287"/>
                        <a14:foregroundMark x1="70833" y1="11888" x2="70833" y2="11888"/>
                        <a14:foregroundMark x1="77778" y1="12587" x2="77778" y2="12587"/>
                        <a14:foregroundMark x1="84722" y1="17483" x2="84722" y2="17483"/>
                        <a14:foregroundMark x1="83333" y1="21678" x2="83333" y2="21678"/>
                        <a14:foregroundMark x1="68056" y1="23077" x2="68056" y2="23077"/>
                        <a14:foregroundMark x1="68056" y1="20280" x2="68056" y2="20280"/>
                        <a14:foregroundMark x1="54167" y1="20280" x2="54167" y2="20280"/>
                        <a14:foregroundMark x1="51389" y1="21678" x2="51389" y2="21678"/>
                        <a14:foregroundMark x1="45833" y1="11888" x2="45833" y2="11888"/>
                        <a14:foregroundMark x1="45833" y1="8392" x2="45833" y2="8392"/>
                        <a14:foregroundMark x1="50000" y1="5594" x2="50000" y2="5594"/>
                        <a14:foregroundMark x1="15278" y1="18881" x2="15278" y2="18881"/>
                        <a14:foregroundMark x1="13889" y1="27273" x2="13889" y2="27273"/>
                        <a14:foregroundMark x1="15278" y1="33566" x2="15278" y2="33566"/>
                        <a14:foregroundMark x1="16667" y1="39860" x2="16667" y2="39860"/>
                        <a14:foregroundMark x1="16667" y1="44056" x2="16667" y2="44056"/>
                        <a14:foregroundMark x1="16667" y1="48252" x2="16667" y2="48252"/>
                        <a14:foregroundMark x1="15278" y1="55944" x2="15278" y2="55944"/>
                        <a14:foregroundMark x1="12500" y1="62937" x2="12500" y2="63636"/>
                        <a14:foregroundMark x1="12500" y1="68531" x2="12500" y2="68531"/>
                        <a14:foregroundMark x1="13889" y1="72727" x2="13889" y2="73427"/>
                        <a14:foregroundMark x1="12500" y1="77622" x2="12500" y2="77622"/>
                        <a14:foregroundMark x1="13889" y1="81818" x2="13889" y2="81818"/>
                        <a14:foregroundMark x1="16667" y1="87413" x2="16667" y2="87413"/>
                        <a14:foregroundMark x1="22222" y1="88811" x2="22222" y2="88811"/>
                        <a14:foregroundMark x1="31944" y1="90210" x2="31944" y2="90210"/>
                        <a14:foregroundMark x1="37500" y1="92308" x2="37500" y2="92308"/>
                        <a14:foregroundMark x1="51389" y1="93007" x2="51389" y2="93007"/>
                        <a14:foregroundMark x1="88889" y1="73427" x2="88889" y2="73427"/>
                      </a14:backgroundRemoval>
                    </a14:imgEffect>
                  </a14:imgLayer>
                </a14:imgProps>
              </a:ext>
            </a:extLst>
          </a:blip>
          <a:stretch>
            <a:fillRect/>
          </a:stretch>
        </p:blipFill>
        <p:spPr>
          <a:xfrm>
            <a:off x="2306161" y="4921362"/>
            <a:ext cx="582879" cy="1157663"/>
          </a:xfrm>
          <a:prstGeom prst="rect">
            <a:avLst/>
          </a:prstGeom>
        </p:spPr>
      </p:pic>
      <p:pic>
        <p:nvPicPr>
          <p:cNvPr id="21" name="Picture 20">
            <a:extLst>
              <a:ext uri="{FF2B5EF4-FFF2-40B4-BE49-F238E27FC236}">
                <a16:creationId xmlns:a16="http://schemas.microsoft.com/office/drawing/2014/main" id="{36A9AA22-5D1C-4F90-AC08-C7104CCBDF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rot="5400000">
            <a:off x="956548" y="2767108"/>
            <a:ext cx="582882" cy="1211780"/>
          </a:xfrm>
          <a:prstGeom prst="rect">
            <a:avLst/>
          </a:prstGeom>
        </p:spPr>
      </p:pic>
      <p:pic>
        <p:nvPicPr>
          <p:cNvPr id="3074" name="Picture 2" descr="Niet Inhalen Verkeersbord - Gratis vectorafbeelding op Pixabay">
            <a:extLst>
              <a:ext uri="{FF2B5EF4-FFF2-40B4-BE49-F238E27FC236}">
                <a16:creationId xmlns:a16="http://schemas.microsoft.com/office/drawing/2014/main" id="{81DCDC8C-8974-4271-A76E-371624EB02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515" y="4713004"/>
            <a:ext cx="723122" cy="723122"/>
          </a:xfrm>
          <a:prstGeom prst="rect">
            <a:avLst/>
          </a:prstGeom>
          <a:noFill/>
          <a:extLst>
            <a:ext uri="{909E8E84-426E-40DD-AFC4-6F175D3DCCD1}">
              <a14:hiddenFill xmlns:a14="http://schemas.microsoft.com/office/drawing/2010/main">
                <a:solidFill>
                  <a:srgbClr val="FFFFFF"/>
                </a:solidFill>
              </a14:hiddenFill>
            </a:ext>
          </a:extLst>
        </p:spPr>
      </p:pic>
      <p:sp>
        <p:nvSpPr>
          <p:cNvPr id="24" name="Speech Bubble: Rectangle with Corners Rounded 23">
            <a:extLst>
              <a:ext uri="{FF2B5EF4-FFF2-40B4-BE49-F238E27FC236}">
                <a16:creationId xmlns:a16="http://schemas.microsoft.com/office/drawing/2014/main" id="{31E76656-7419-4067-88D4-C916122F61BB}"/>
              </a:ext>
            </a:extLst>
          </p:cNvPr>
          <p:cNvSpPr/>
          <p:nvPr/>
        </p:nvSpPr>
        <p:spPr>
          <a:xfrm>
            <a:off x="2867195" y="3002128"/>
            <a:ext cx="582881" cy="573021"/>
          </a:xfrm>
          <a:prstGeom prst="wedgeRoundRectCallout">
            <a:avLst>
              <a:gd name="adj1" fmla="val -55932"/>
              <a:gd name="adj2" fmla="val 6664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BE" dirty="0"/>
          </a:p>
        </p:txBody>
      </p:sp>
      <p:sp>
        <p:nvSpPr>
          <p:cNvPr id="25" name="L-Shape 24">
            <a:extLst>
              <a:ext uri="{FF2B5EF4-FFF2-40B4-BE49-F238E27FC236}">
                <a16:creationId xmlns:a16="http://schemas.microsoft.com/office/drawing/2014/main" id="{A6DEB36C-B82F-4573-8A6E-4E7973BB1AF2}"/>
              </a:ext>
            </a:extLst>
          </p:cNvPr>
          <p:cNvSpPr/>
          <p:nvPr/>
        </p:nvSpPr>
        <p:spPr>
          <a:xfrm rot="18795221">
            <a:off x="2947920" y="3174703"/>
            <a:ext cx="463009" cy="152665"/>
          </a:xfrm>
          <a:prstGeom prst="corner">
            <a:avLst>
              <a:gd name="adj1" fmla="val 49375"/>
              <a:gd name="adj2" fmla="val 5657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6" name="Straight Arrow Connector 25">
            <a:extLst>
              <a:ext uri="{FF2B5EF4-FFF2-40B4-BE49-F238E27FC236}">
                <a16:creationId xmlns:a16="http://schemas.microsoft.com/office/drawing/2014/main" id="{D638C847-0AF0-4F95-BC52-51DEEAD09CA7}"/>
              </a:ext>
            </a:extLst>
          </p:cNvPr>
          <p:cNvCxnSpPr>
            <a:cxnSpLocks/>
          </p:cNvCxnSpPr>
          <p:nvPr/>
        </p:nvCxnSpPr>
        <p:spPr>
          <a:xfrm>
            <a:off x="5288042" y="3278079"/>
            <a:ext cx="80795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FE45D885-6802-4A2F-BCE8-46CC9C00A40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50" b="97810" l="6849" r="86301">
                        <a14:foregroundMark x1="45205" y1="3650" x2="45205" y2="3650"/>
                        <a14:foregroundMark x1="61644" y1="87591" x2="61644" y2="87591"/>
                        <a14:foregroundMark x1="41096" y1="94891" x2="41096" y2="94891"/>
                        <a14:foregroundMark x1="45205" y1="97810" x2="45205" y2="97810"/>
                        <a14:foregroundMark x1="83562" y1="83212" x2="83562" y2="83212"/>
                      </a14:backgroundRemoval>
                    </a14:imgEffect>
                  </a14:imgLayer>
                </a14:imgProps>
              </a:ext>
            </a:extLst>
          </a:blip>
          <a:stretch>
            <a:fillRect/>
          </a:stretch>
        </p:blipFill>
        <p:spPr>
          <a:xfrm>
            <a:off x="2326680" y="3680853"/>
            <a:ext cx="582643" cy="1093454"/>
          </a:xfrm>
          <a:prstGeom prst="rect">
            <a:avLst/>
          </a:prstGeom>
        </p:spPr>
      </p:pic>
      <p:grpSp>
        <p:nvGrpSpPr>
          <p:cNvPr id="52" name="Group 51">
            <a:extLst>
              <a:ext uri="{FF2B5EF4-FFF2-40B4-BE49-F238E27FC236}">
                <a16:creationId xmlns:a16="http://schemas.microsoft.com/office/drawing/2014/main" id="{18C513CE-299F-45B7-9DBF-9D5DA2704870}"/>
              </a:ext>
            </a:extLst>
          </p:cNvPr>
          <p:cNvGrpSpPr/>
          <p:nvPr/>
        </p:nvGrpSpPr>
        <p:grpSpPr>
          <a:xfrm>
            <a:off x="7048555" y="1381747"/>
            <a:ext cx="3955253" cy="4644497"/>
            <a:chOff x="7048555" y="1381747"/>
            <a:chExt cx="3955253" cy="4644497"/>
          </a:xfrm>
        </p:grpSpPr>
        <p:cxnSp>
          <p:nvCxnSpPr>
            <p:cNvPr id="29" name="Straight Connector 28">
              <a:extLst>
                <a:ext uri="{FF2B5EF4-FFF2-40B4-BE49-F238E27FC236}">
                  <a16:creationId xmlns:a16="http://schemas.microsoft.com/office/drawing/2014/main" id="{A4BE81E1-B5B8-41C9-A23A-9E95A5400E23}"/>
                </a:ext>
              </a:extLst>
            </p:cNvPr>
            <p:cNvCxnSpPr>
              <a:cxnSpLocks/>
            </p:cNvCxnSpPr>
            <p:nvPr/>
          </p:nvCxnSpPr>
          <p:spPr>
            <a:xfrm rot="16200000">
              <a:off x="10312348" y="2963301"/>
              <a:ext cx="0" cy="1382921"/>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CE749E3-3084-4125-8B8B-98FBEBB35E93}"/>
                </a:ext>
              </a:extLst>
            </p:cNvPr>
            <p:cNvCxnSpPr>
              <a:cxnSpLocks/>
            </p:cNvCxnSpPr>
            <p:nvPr/>
          </p:nvCxnSpPr>
          <p:spPr>
            <a:xfrm rot="16200000">
              <a:off x="10289489" y="2073207"/>
              <a:ext cx="0" cy="1382921"/>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AD5229F-C495-4848-B2FB-E97D360B3D06}"/>
                </a:ext>
              </a:extLst>
            </p:cNvPr>
            <p:cNvCxnSpPr>
              <a:cxnSpLocks/>
            </p:cNvCxnSpPr>
            <p:nvPr/>
          </p:nvCxnSpPr>
          <p:spPr>
            <a:xfrm flipH="1">
              <a:off x="8431477" y="3654761"/>
              <a:ext cx="22859" cy="2371483"/>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9AF7AD3-341F-48AE-844F-AB447DB1EC56}"/>
                </a:ext>
              </a:extLst>
            </p:cNvPr>
            <p:cNvCxnSpPr>
              <a:cxnSpLocks/>
            </p:cNvCxnSpPr>
            <p:nvPr/>
          </p:nvCxnSpPr>
          <p:spPr>
            <a:xfrm>
              <a:off x="9620887" y="3654761"/>
              <a:ext cx="0" cy="2371483"/>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0A9D4AB-08A9-4B08-BE10-EA72CA848018}"/>
                </a:ext>
              </a:extLst>
            </p:cNvPr>
            <p:cNvCxnSpPr>
              <a:cxnSpLocks/>
            </p:cNvCxnSpPr>
            <p:nvPr/>
          </p:nvCxnSpPr>
          <p:spPr>
            <a:xfrm>
              <a:off x="8428657" y="1381747"/>
              <a:ext cx="0" cy="1382921"/>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089B623-8B61-4D26-9A58-08CBDD18F35C}"/>
                </a:ext>
              </a:extLst>
            </p:cNvPr>
            <p:cNvCxnSpPr>
              <a:cxnSpLocks/>
            </p:cNvCxnSpPr>
            <p:nvPr/>
          </p:nvCxnSpPr>
          <p:spPr>
            <a:xfrm>
              <a:off x="9598028" y="1381747"/>
              <a:ext cx="0" cy="138292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5B5AE5B-0EB9-4E1F-8ABA-5BAC466DB7CE}"/>
                </a:ext>
              </a:extLst>
            </p:cNvPr>
            <p:cNvCxnSpPr>
              <a:cxnSpLocks/>
            </p:cNvCxnSpPr>
            <p:nvPr/>
          </p:nvCxnSpPr>
          <p:spPr>
            <a:xfrm rot="16200000">
              <a:off x="7762875" y="2963301"/>
              <a:ext cx="0" cy="1382921"/>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01FE68F-DED5-4FD8-8B38-0123EBE7FFC5}"/>
                </a:ext>
              </a:extLst>
            </p:cNvPr>
            <p:cNvCxnSpPr>
              <a:cxnSpLocks/>
            </p:cNvCxnSpPr>
            <p:nvPr/>
          </p:nvCxnSpPr>
          <p:spPr>
            <a:xfrm rot="16200000">
              <a:off x="7740016" y="2073207"/>
              <a:ext cx="0" cy="1382921"/>
            </a:xfrm>
            <a:prstGeom prst="line">
              <a:avLst/>
            </a:prstGeom>
            <a:ln w="38100"/>
          </p:spPr>
          <p:style>
            <a:lnRef idx="1">
              <a:schemeClr val="dk1"/>
            </a:lnRef>
            <a:fillRef idx="0">
              <a:schemeClr val="dk1"/>
            </a:fillRef>
            <a:effectRef idx="0">
              <a:schemeClr val="dk1"/>
            </a:effectRef>
            <a:fontRef idx="minor">
              <a:schemeClr val="tx1"/>
            </a:fontRef>
          </p:style>
        </p:cxnSp>
        <p:pic>
          <p:nvPicPr>
            <p:cNvPr id="37" name="Picture 36">
              <a:extLst>
                <a:ext uri="{FF2B5EF4-FFF2-40B4-BE49-F238E27FC236}">
                  <a16:creationId xmlns:a16="http://schemas.microsoft.com/office/drawing/2014/main" id="{F2FD3B04-2C3D-45C1-AF00-A5EC02F398D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96" b="93007" l="5556" r="88889">
                          <a14:foregroundMark x1="50000" y1="13287" x2="50000" y2="13287"/>
                          <a14:foregroundMark x1="70833" y1="11888" x2="70833" y2="11888"/>
                          <a14:foregroundMark x1="77778" y1="12587" x2="77778" y2="12587"/>
                          <a14:foregroundMark x1="84722" y1="17483" x2="84722" y2="17483"/>
                          <a14:foregroundMark x1="83333" y1="21678" x2="83333" y2="21678"/>
                          <a14:foregroundMark x1="68056" y1="23077" x2="68056" y2="23077"/>
                          <a14:foregroundMark x1="68056" y1="20280" x2="68056" y2="20280"/>
                          <a14:foregroundMark x1="54167" y1="20280" x2="54167" y2="20280"/>
                          <a14:foregroundMark x1="51389" y1="21678" x2="51389" y2="21678"/>
                          <a14:foregroundMark x1="45833" y1="11888" x2="45833" y2="11888"/>
                          <a14:foregroundMark x1="45833" y1="8392" x2="45833" y2="8392"/>
                          <a14:foregroundMark x1="50000" y1="5594" x2="50000" y2="5594"/>
                          <a14:foregroundMark x1="15278" y1="18881" x2="15278" y2="18881"/>
                          <a14:foregroundMark x1="13889" y1="27273" x2="13889" y2="27273"/>
                          <a14:foregroundMark x1="15278" y1="33566" x2="15278" y2="33566"/>
                          <a14:foregroundMark x1="16667" y1="39860" x2="16667" y2="39860"/>
                          <a14:foregroundMark x1="16667" y1="44056" x2="16667" y2="44056"/>
                          <a14:foregroundMark x1="16667" y1="48252" x2="16667" y2="48252"/>
                          <a14:foregroundMark x1="15278" y1="55944" x2="15278" y2="55944"/>
                          <a14:foregroundMark x1="12500" y1="62937" x2="12500" y2="63636"/>
                          <a14:foregroundMark x1="12500" y1="68531" x2="12500" y2="68531"/>
                          <a14:foregroundMark x1="13889" y1="72727" x2="13889" y2="73427"/>
                          <a14:foregroundMark x1="12500" y1="77622" x2="12500" y2="77622"/>
                          <a14:foregroundMark x1="13889" y1="81818" x2="13889" y2="81818"/>
                          <a14:foregroundMark x1="16667" y1="87413" x2="16667" y2="87413"/>
                          <a14:foregroundMark x1="22222" y1="88811" x2="22222" y2="88811"/>
                          <a14:foregroundMark x1="31944" y1="90210" x2="31944" y2="90210"/>
                          <a14:foregroundMark x1="37500" y1="92308" x2="37500" y2="92308"/>
                          <a14:foregroundMark x1="51389" y1="93007" x2="51389" y2="93007"/>
                          <a14:foregroundMark x1="88889" y1="73427" x2="88889" y2="73427"/>
                        </a14:backgroundRemoval>
                      </a14:imgEffect>
                    </a14:imgLayer>
                  </a14:imgProps>
                </a:ext>
              </a:extLst>
            </a:blip>
            <a:stretch>
              <a:fillRect/>
            </a:stretch>
          </p:blipFill>
          <p:spPr>
            <a:xfrm>
              <a:off x="8435204" y="3559104"/>
              <a:ext cx="611850" cy="1215203"/>
            </a:xfrm>
            <a:prstGeom prst="rect">
              <a:avLst/>
            </a:prstGeom>
          </p:spPr>
        </p:pic>
        <p:pic>
          <p:nvPicPr>
            <p:cNvPr id="38" name="Picture 37">
              <a:extLst>
                <a:ext uri="{FF2B5EF4-FFF2-40B4-BE49-F238E27FC236}">
                  <a16:creationId xmlns:a16="http://schemas.microsoft.com/office/drawing/2014/main" id="{C7988035-78E6-4985-82C9-399E22066E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494" b="96203" l="9211" r="90789">
                          <a14:foregroundMark x1="10526" y1="28481" x2="10526" y2="28481"/>
                          <a14:foregroundMark x1="10526" y1="43038" x2="10526" y2="43038"/>
                          <a14:foregroundMark x1="10526" y1="78481" x2="10526" y2="78481"/>
                          <a14:foregroundMark x1="21053" y1="91772" x2="21053" y2="91772"/>
                          <a14:foregroundMark x1="47368" y1="96203" x2="47368" y2="96203"/>
                          <a14:foregroundMark x1="90789" y1="37342" x2="90789" y2="37342"/>
                          <a14:backgroundMark x1="89474" y1="89873" x2="89474" y2="89873"/>
                          <a14:backgroundMark x1="1316" y1="64557" x2="1316" y2="64557"/>
                        </a14:backgroundRemoval>
                      </a14:imgEffect>
                    </a14:imgLayer>
                  </a14:imgProps>
                </a:ext>
              </a:extLst>
            </a:blip>
            <a:stretch>
              <a:fillRect/>
            </a:stretch>
          </p:blipFill>
          <p:spPr>
            <a:xfrm rot="5400000">
              <a:off x="8148408" y="2698518"/>
              <a:ext cx="611853" cy="1272010"/>
            </a:xfrm>
            <a:prstGeom prst="rect">
              <a:avLst/>
            </a:prstGeom>
          </p:spPr>
        </p:pic>
        <p:pic>
          <p:nvPicPr>
            <p:cNvPr id="39" name="Picture 2" descr="Niet Inhalen Verkeersbord - Gratis vectorafbeelding op Pixabay">
              <a:extLst>
                <a:ext uri="{FF2B5EF4-FFF2-40B4-BE49-F238E27FC236}">
                  <a16:creationId xmlns:a16="http://schemas.microsoft.com/office/drawing/2014/main" id="{F1418D52-956F-4D50-A582-EE08AB3EEE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0337" y="4741130"/>
              <a:ext cx="759064" cy="75906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8E9FCF5F-D120-41B4-B282-D01FE527FFB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50" b="97810" l="6849" r="86301">
                          <a14:foregroundMark x1="45205" y1="3650" x2="45205" y2="3650"/>
                          <a14:foregroundMark x1="61644" y1="87591" x2="61644" y2="87591"/>
                          <a14:foregroundMark x1="41096" y1="94891" x2="41096" y2="94891"/>
                          <a14:foregroundMark x1="45205" y1="97810" x2="45205" y2="97810"/>
                          <a14:foregroundMark x1="83562" y1="83212" x2="83562" y2="83212"/>
                        </a14:backgroundRemoval>
                      </a14:imgEffect>
                    </a14:imgLayer>
                  </a14:imgProps>
                </a:ext>
              </a:extLst>
            </a:blip>
            <a:stretch>
              <a:fillRect/>
            </a:stretch>
          </p:blipFill>
          <p:spPr>
            <a:xfrm>
              <a:off x="9026763" y="3678074"/>
              <a:ext cx="582643" cy="1093454"/>
            </a:xfrm>
            <a:prstGeom prst="rect">
              <a:avLst/>
            </a:prstGeom>
          </p:spPr>
        </p:pic>
        <p:pic>
          <p:nvPicPr>
            <p:cNvPr id="51" name="Picture 50" descr="A picture containing shape&#10;&#10;Description automatically generated">
              <a:extLst>
                <a:ext uri="{FF2B5EF4-FFF2-40B4-BE49-F238E27FC236}">
                  <a16:creationId xmlns:a16="http://schemas.microsoft.com/office/drawing/2014/main" id="{593B191B-9388-49AD-91C0-0DD706C897B8}"/>
                </a:ext>
              </a:extLst>
            </p:cNvPr>
            <p:cNvPicPr>
              <a:picLocks noChangeAspect="1"/>
            </p:cNvPicPr>
            <p:nvPr/>
          </p:nvPicPr>
          <p:blipFill>
            <a:blip r:embed="rId9"/>
            <a:stretch>
              <a:fillRect/>
            </a:stretch>
          </p:blipFill>
          <p:spPr>
            <a:xfrm>
              <a:off x="8448075" y="3246620"/>
              <a:ext cx="604999" cy="604999"/>
            </a:xfrm>
            <a:prstGeom prst="rect">
              <a:avLst/>
            </a:prstGeom>
          </p:spPr>
        </p:pic>
      </p:grpSp>
      <p:sp>
        <p:nvSpPr>
          <p:cNvPr id="49" name="TextBox 48">
            <a:extLst>
              <a:ext uri="{FF2B5EF4-FFF2-40B4-BE49-F238E27FC236}">
                <a16:creationId xmlns:a16="http://schemas.microsoft.com/office/drawing/2014/main" id="{A94BAE04-D448-4EF5-9850-BDB8198A514A}"/>
              </a:ext>
            </a:extLst>
          </p:cNvPr>
          <p:cNvSpPr txBox="1"/>
          <p:nvPr/>
        </p:nvSpPr>
        <p:spPr>
          <a:xfrm>
            <a:off x="3821019" y="1423270"/>
            <a:ext cx="4080402" cy="1200329"/>
          </a:xfrm>
          <a:prstGeom prst="rect">
            <a:avLst/>
          </a:prstGeom>
          <a:noFill/>
        </p:spPr>
        <p:txBody>
          <a:bodyPr wrap="square" rtlCol="0">
            <a:spAutoFit/>
          </a:bodyPr>
          <a:lstStyle/>
          <a:p>
            <a:pPr algn="ctr"/>
            <a:r>
              <a:rPr lang="en-US" dirty="0"/>
              <a:t>Cass. </a:t>
            </a:r>
            <a:r>
              <a:rPr lang="nl-BE" dirty="0"/>
              <a:t>november 2019, C.18.0538.N:</a:t>
            </a:r>
          </a:p>
          <a:p>
            <a:pPr algn="ctr"/>
            <a:r>
              <a:rPr lang="nl-BE" dirty="0"/>
              <a:t>Rechter mag fout rode auto niet uitsluiten, </a:t>
            </a:r>
            <a:r>
              <a:rPr lang="nl-BE"/>
              <a:t>louter omdat </a:t>
            </a:r>
            <a:r>
              <a:rPr lang="nl-BE" dirty="0"/>
              <a:t>blauwe wagen een fout heeft begaan </a:t>
            </a:r>
          </a:p>
        </p:txBody>
      </p:sp>
    </p:spTree>
    <p:extLst>
      <p:ext uri="{BB962C8B-B14F-4D97-AF65-F5344CB8AC3E}">
        <p14:creationId xmlns:p14="http://schemas.microsoft.com/office/powerpoint/2010/main" val="353108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87286-0440-4E30-9488-5B89B58A00A7}"/>
              </a:ext>
            </a:extLst>
          </p:cNvPr>
          <p:cNvSpPr>
            <a:spLocks noGrp="1"/>
          </p:cNvSpPr>
          <p:nvPr>
            <p:ph idx="1"/>
          </p:nvPr>
        </p:nvSpPr>
        <p:spPr/>
        <p:txBody>
          <a:bodyPr>
            <a:normAutofit fontScale="92500" lnSpcReduction="20000"/>
          </a:bodyPr>
          <a:lstStyle/>
          <a:p>
            <a:r>
              <a:rPr lang="en-US" dirty="0" err="1"/>
              <a:t>Bij</a:t>
            </a:r>
            <a:r>
              <a:rPr lang="en-US" dirty="0"/>
              <a:t> </a:t>
            </a:r>
            <a:r>
              <a:rPr lang="en-US" dirty="0" err="1"/>
              <a:t>samenlopende</a:t>
            </a:r>
            <a:r>
              <a:rPr lang="en-US" dirty="0"/>
              <a:t> </a:t>
            </a:r>
            <a:r>
              <a:rPr lang="en-US" dirty="0" err="1"/>
              <a:t>fout</a:t>
            </a:r>
            <a:r>
              <a:rPr lang="en-US" dirty="0"/>
              <a:t> </a:t>
            </a:r>
            <a:r>
              <a:rPr lang="en-US" dirty="0" err="1"/>
              <a:t>benadeelde</a:t>
            </a:r>
            <a:r>
              <a:rPr lang="en-US" dirty="0"/>
              <a:t>: </a:t>
            </a:r>
            <a:r>
              <a:rPr lang="en-US" dirty="0" err="1"/>
              <a:t>verdeling</a:t>
            </a:r>
            <a:r>
              <a:rPr lang="en-US" dirty="0"/>
              <a:t> </a:t>
            </a:r>
            <a:r>
              <a:rPr lang="en-US" dirty="0" err="1"/>
              <a:t>aansprakelijkheid</a:t>
            </a:r>
            <a:endParaRPr lang="en-US" dirty="0"/>
          </a:p>
          <a:p>
            <a:r>
              <a:rPr lang="en-US" dirty="0"/>
              <a:t>Cass. 7 </a:t>
            </a:r>
            <a:r>
              <a:rPr lang="en-US" dirty="0" err="1"/>
              <a:t>mei</a:t>
            </a:r>
            <a:r>
              <a:rPr lang="en-US" dirty="0"/>
              <a:t> 2020, C.19.0273.N:</a:t>
            </a:r>
          </a:p>
          <a:p>
            <a:pPr lvl="1"/>
            <a:r>
              <a:rPr lang="en-US" dirty="0" err="1"/>
              <a:t>Notaris</a:t>
            </a:r>
            <a:r>
              <a:rPr lang="en-US" dirty="0"/>
              <a:t> </a:t>
            </a:r>
            <a:r>
              <a:rPr lang="en-US" dirty="0" err="1"/>
              <a:t>neemt</a:t>
            </a:r>
            <a:r>
              <a:rPr lang="en-US" dirty="0"/>
              <a:t> </a:t>
            </a:r>
            <a:r>
              <a:rPr lang="en-US" dirty="0" err="1"/>
              <a:t>foute</a:t>
            </a:r>
            <a:r>
              <a:rPr lang="en-US" dirty="0"/>
              <a:t> </a:t>
            </a:r>
            <a:r>
              <a:rPr lang="en-US" dirty="0" err="1"/>
              <a:t>beschrijving</a:t>
            </a:r>
            <a:r>
              <a:rPr lang="en-US" dirty="0"/>
              <a:t> op van appartement in twee </a:t>
            </a:r>
            <a:r>
              <a:rPr lang="en-US" dirty="0" err="1"/>
              <a:t>akten</a:t>
            </a:r>
            <a:endParaRPr lang="en-US" dirty="0"/>
          </a:p>
          <a:p>
            <a:pPr lvl="1"/>
            <a:r>
              <a:rPr lang="en-US" dirty="0"/>
              <a:t>Koper is </a:t>
            </a:r>
            <a:r>
              <a:rPr lang="en-US" dirty="0" err="1"/>
              <a:t>zelf</a:t>
            </a:r>
            <a:r>
              <a:rPr lang="en-US" dirty="0"/>
              <a:t> </a:t>
            </a:r>
            <a:r>
              <a:rPr lang="en-US" dirty="0" err="1"/>
              <a:t>ook</a:t>
            </a:r>
            <a:r>
              <a:rPr lang="en-US" dirty="0"/>
              <a:t> </a:t>
            </a:r>
            <a:r>
              <a:rPr lang="en-US" dirty="0" err="1"/>
              <a:t>nalatig</a:t>
            </a:r>
            <a:endParaRPr lang="en-US" dirty="0"/>
          </a:p>
          <a:p>
            <a:pPr lvl="1"/>
            <a:r>
              <a:rPr lang="en-US" dirty="0" err="1"/>
              <a:t>Appelrechters</a:t>
            </a:r>
            <a:r>
              <a:rPr lang="en-US" dirty="0"/>
              <a:t>: </a:t>
            </a:r>
            <a:r>
              <a:rPr lang="en-US" dirty="0" err="1"/>
              <a:t>geen</a:t>
            </a:r>
            <a:r>
              <a:rPr lang="en-US" dirty="0"/>
              <a:t> </a:t>
            </a:r>
            <a:r>
              <a:rPr lang="en-US" dirty="0" err="1"/>
              <a:t>aansprakelijkheid</a:t>
            </a:r>
            <a:r>
              <a:rPr lang="en-US" dirty="0"/>
              <a:t> </a:t>
            </a:r>
            <a:r>
              <a:rPr lang="en-US" dirty="0" err="1"/>
              <a:t>notaris</a:t>
            </a:r>
            <a:r>
              <a:rPr lang="en-US" dirty="0"/>
              <a:t>, </a:t>
            </a:r>
            <a:r>
              <a:rPr lang="en-US" dirty="0" err="1"/>
              <a:t>koper</a:t>
            </a:r>
            <a:r>
              <a:rPr lang="en-US" dirty="0"/>
              <a:t> </a:t>
            </a:r>
            <a:r>
              <a:rPr lang="en-US" dirty="0" err="1"/>
              <a:t>moet</a:t>
            </a:r>
            <a:r>
              <a:rPr lang="en-US" dirty="0"/>
              <a:t> </a:t>
            </a:r>
            <a:r>
              <a:rPr lang="en-US" dirty="0" err="1"/>
              <a:t>gevolgen</a:t>
            </a:r>
            <a:r>
              <a:rPr lang="en-US" dirty="0"/>
              <a:t> eigen </a:t>
            </a:r>
            <a:r>
              <a:rPr lang="en-US" dirty="0" err="1"/>
              <a:t>nalatigheid</a:t>
            </a:r>
            <a:r>
              <a:rPr lang="en-US" dirty="0"/>
              <a:t> </a:t>
            </a:r>
            <a:r>
              <a:rPr lang="en-US" dirty="0" err="1"/>
              <a:t>dragen</a:t>
            </a:r>
            <a:endParaRPr lang="en-US" dirty="0"/>
          </a:p>
          <a:p>
            <a:pPr lvl="1"/>
            <a:r>
              <a:rPr lang="en-US" dirty="0" err="1"/>
              <a:t>HvC</a:t>
            </a:r>
            <a:r>
              <a:rPr lang="en-US" dirty="0"/>
              <a:t>: </a:t>
            </a:r>
            <a:r>
              <a:rPr lang="en-US" dirty="0" err="1"/>
              <a:t>vernietiging</a:t>
            </a:r>
            <a:endParaRPr lang="en-US" dirty="0"/>
          </a:p>
          <a:p>
            <a:pPr lvl="1"/>
            <a:r>
              <a:rPr lang="nl-BE" dirty="0"/>
              <a:t>Oordeel appelrechters is enkel mogelijk wanneer de fout van de notaris geen noodzakelijke voorwaarde is</a:t>
            </a:r>
          </a:p>
          <a:p>
            <a:r>
              <a:rPr lang="nl-BE" dirty="0"/>
              <a:t>Cass. 26 mei 2020, </a:t>
            </a:r>
            <a:r>
              <a:rPr lang="en-US" dirty="0"/>
              <a:t>P.20.0169.N:</a:t>
            </a:r>
          </a:p>
          <a:p>
            <a:pPr lvl="1"/>
            <a:r>
              <a:rPr lang="nl-BE" dirty="0"/>
              <a:t>Aansprakelijkheidsverdeling ook voor schade door weerkaatsing bij affectieve band met benadeelde</a:t>
            </a:r>
          </a:p>
          <a:p>
            <a:pPr lvl="1"/>
            <a:r>
              <a:rPr lang="nl-BE" dirty="0"/>
              <a:t>Recht op schadeloosstelling aangetast door eigen fout benadeelde</a:t>
            </a:r>
          </a:p>
        </p:txBody>
      </p:sp>
      <p:sp>
        <p:nvSpPr>
          <p:cNvPr id="3" name="Footer Placeholder 2">
            <a:extLst>
              <a:ext uri="{FF2B5EF4-FFF2-40B4-BE49-F238E27FC236}">
                <a16:creationId xmlns:a16="http://schemas.microsoft.com/office/drawing/2014/main" id="{A625C432-143B-4A01-814F-2135B5A3ECA5}"/>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3F8A079-9BDB-4B30-A138-ED404312E90C}"/>
              </a:ext>
            </a:extLst>
          </p:cNvPr>
          <p:cNvSpPr>
            <a:spLocks noGrp="1"/>
          </p:cNvSpPr>
          <p:nvPr>
            <p:ph type="title"/>
          </p:nvPr>
        </p:nvSpPr>
        <p:spPr/>
        <p:txBody>
          <a:bodyPr/>
          <a:lstStyle/>
          <a:p>
            <a:r>
              <a:rPr lang="en-US" dirty="0"/>
              <a:t>V. </a:t>
            </a:r>
            <a:r>
              <a:rPr lang="en-US" dirty="0" err="1"/>
              <a:t>Oorzakelijk</a:t>
            </a:r>
            <a:r>
              <a:rPr lang="en-US" dirty="0"/>
              <a:t> </a:t>
            </a:r>
            <a:r>
              <a:rPr lang="en-US" dirty="0" err="1"/>
              <a:t>verband</a:t>
            </a:r>
            <a:r>
              <a:rPr lang="en-US" dirty="0"/>
              <a:t> – eigen </a:t>
            </a:r>
            <a:r>
              <a:rPr lang="en-US" dirty="0" err="1"/>
              <a:t>fout</a:t>
            </a:r>
            <a:r>
              <a:rPr lang="en-US" dirty="0"/>
              <a:t> </a:t>
            </a:r>
            <a:r>
              <a:rPr lang="en-US" dirty="0" err="1"/>
              <a:t>benadeelde</a:t>
            </a:r>
            <a:endParaRPr lang="nl-BE" dirty="0"/>
          </a:p>
        </p:txBody>
      </p:sp>
    </p:spTree>
    <p:extLst>
      <p:ext uri="{BB962C8B-B14F-4D97-AF65-F5344CB8AC3E}">
        <p14:creationId xmlns:p14="http://schemas.microsoft.com/office/powerpoint/2010/main" val="201283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D1E1B-8E4A-46E6-92BF-68696DF15CF9}"/>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4BA87A56-4160-4E0B-93E2-AF7BE437F7DB}"/>
              </a:ext>
            </a:extLst>
          </p:cNvPr>
          <p:cNvSpPr>
            <a:spLocks noGrp="1"/>
          </p:cNvSpPr>
          <p:nvPr>
            <p:ph type="title"/>
          </p:nvPr>
        </p:nvSpPr>
        <p:spPr/>
        <p:txBody>
          <a:bodyPr>
            <a:normAutofit/>
          </a:bodyPr>
          <a:lstStyle/>
          <a:p>
            <a:r>
              <a:rPr lang="en-US" dirty="0"/>
              <a:t>VI. </a:t>
            </a:r>
            <a:r>
              <a:rPr lang="en-US" dirty="0" err="1"/>
              <a:t>Bewijs</a:t>
            </a:r>
            <a:r>
              <a:rPr lang="en-US" dirty="0"/>
              <a:t> – </a:t>
            </a:r>
            <a:r>
              <a:rPr lang="en-US" dirty="0" err="1"/>
              <a:t>informatieplichten</a:t>
            </a:r>
            <a:endParaRPr lang="nl-BE" dirty="0"/>
          </a:p>
        </p:txBody>
      </p:sp>
      <p:sp>
        <p:nvSpPr>
          <p:cNvPr id="6" name="Content Placeholder 5">
            <a:extLst>
              <a:ext uri="{FF2B5EF4-FFF2-40B4-BE49-F238E27FC236}">
                <a16:creationId xmlns:a16="http://schemas.microsoft.com/office/drawing/2014/main" id="{43ED4619-A1A2-4B92-A1DA-BF1A601517B1}"/>
              </a:ext>
            </a:extLst>
          </p:cNvPr>
          <p:cNvSpPr>
            <a:spLocks noGrp="1"/>
          </p:cNvSpPr>
          <p:nvPr>
            <p:ph idx="1"/>
          </p:nvPr>
        </p:nvSpPr>
        <p:spPr/>
        <p:txBody>
          <a:bodyPr/>
          <a:lstStyle/>
          <a:p>
            <a:r>
              <a:rPr lang="en-US" dirty="0"/>
              <a:t>Wat is de </a:t>
            </a:r>
            <a:r>
              <a:rPr lang="en-US" dirty="0" err="1"/>
              <a:t>bewijsrisicoverdeling</a:t>
            </a:r>
            <a:r>
              <a:rPr lang="en-US" dirty="0"/>
              <a:t> </a:t>
            </a:r>
            <a:r>
              <a:rPr lang="en-US" dirty="0" err="1"/>
              <a:t>bij</a:t>
            </a:r>
            <a:r>
              <a:rPr lang="en-US" dirty="0"/>
              <a:t> </a:t>
            </a:r>
            <a:r>
              <a:rPr lang="en-US" dirty="0" err="1"/>
              <a:t>informatieplichten</a:t>
            </a:r>
            <a:r>
              <a:rPr lang="en-US" dirty="0"/>
              <a:t>?</a:t>
            </a:r>
          </a:p>
          <a:p>
            <a:r>
              <a:rPr lang="en-US" dirty="0"/>
              <a:t>Cass. 25 </a:t>
            </a:r>
            <a:r>
              <a:rPr lang="en-US" dirty="0" err="1"/>
              <a:t>juni</a:t>
            </a:r>
            <a:r>
              <a:rPr lang="en-US" dirty="0"/>
              <a:t> 2015, </a:t>
            </a:r>
            <a:r>
              <a:rPr lang="nl-BE" dirty="0"/>
              <a:t>C.14.0382.F (advocaat): informatieplichtige</a:t>
            </a:r>
          </a:p>
          <a:p>
            <a:r>
              <a:rPr lang="nl-BE" dirty="0"/>
              <a:t>Cass. 11 januari 2019, C.18.0210.N (verpleegkundige) en Cass. 18 juni 2020, C.19.0343.N (arts): informatiegerechtigde</a:t>
            </a:r>
          </a:p>
          <a:p>
            <a:pPr lvl="1"/>
            <a:r>
              <a:rPr lang="nl-BE" dirty="0"/>
              <a:t>Art. 870 Ger.W. iedere partij moet bewijs leveren van feiten die zij aanvoert</a:t>
            </a:r>
          </a:p>
          <a:p>
            <a:pPr lvl="1"/>
            <a:r>
              <a:rPr lang="nl-BE" dirty="0"/>
              <a:t>Art. 1315 oud BW: degene die de uitvoering van een verbintenis vordert, moet het bestaan daarvan bewijzen</a:t>
            </a:r>
          </a:p>
          <a:p>
            <a:pPr lvl="1"/>
            <a:r>
              <a:rPr lang="nl-BE" dirty="0"/>
              <a:t>Dus: informatiegerechtigde moet bewijzen dat de informatieplichtige de informatie daadwerkelijk had moeten geven en dat niet heeft gedaan</a:t>
            </a:r>
          </a:p>
        </p:txBody>
      </p:sp>
    </p:spTree>
    <p:extLst>
      <p:ext uri="{BB962C8B-B14F-4D97-AF65-F5344CB8AC3E}">
        <p14:creationId xmlns:p14="http://schemas.microsoft.com/office/powerpoint/2010/main" val="907452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D1E1B-8E4A-46E6-92BF-68696DF15CF9}"/>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4BA87A56-4160-4E0B-93E2-AF7BE437F7DB}"/>
              </a:ext>
            </a:extLst>
          </p:cNvPr>
          <p:cNvSpPr>
            <a:spLocks noGrp="1"/>
          </p:cNvSpPr>
          <p:nvPr>
            <p:ph type="title"/>
          </p:nvPr>
        </p:nvSpPr>
        <p:spPr/>
        <p:txBody>
          <a:bodyPr>
            <a:normAutofit/>
          </a:bodyPr>
          <a:lstStyle/>
          <a:p>
            <a:r>
              <a:rPr lang="en-US" dirty="0"/>
              <a:t>VI. </a:t>
            </a:r>
            <a:r>
              <a:rPr lang="en-US" dirty="0" err="1"/>
              <a:t>Bewijs</a:t>
            </a:r>
            <a:r>
              <a:rPr lang="en-US" dirty="0"/>
              <a:t> – </a:t>
            </a:r>
            <a:r>
              <a:rPr lang="en-US" dirty="0" err="1"/>
              <a:t>informatieplichten</a:t>
            </a:r>
            <a:r>
              <a:rPr lang="en-US" dirty="0"/>
              <a:t>: </a:t>
            </a:r>
            <a:r>
              <a:rPr lang="en-US" dirty="0" err="1"/>
              <a:t>bewijsnood</a:t>
            </a:r>
            <a:endParaRPr lang="nl-BE" dirty="0"/>
          </a:p>
        </p:txBody>
      </p:sp>
      <p:sp>
        <p:nvSpPr>
          <p:cNvPr id="6" name="Content Placeholder 5">
            <a:extLst>
              <a:ext uri="{FF2B5EF4-FFF2-40B4-BE49-F238E27FC236}">
                <a16:creationId xmlns:a16="http://schemas.microsoft.com/office/drawing/2014/main" id="{43ED4619-A1A2-4B92-A1DA-BF1A601517B1}"/>
              </a:ext>
            </a:extLst>
          </p:cNvPr>
          <p:cNvSpPr>
            <a:spLocks noGrp="1"/>
          </p:cNvSpPr>
          <p:nvPr>
            <p:ph idx="1"/>
          </p:nvPr>
        </p:nvSpPr>
        <p:spPr/>
        <p:txBody>
          <a:bodyPr/>
          <a:lstStyle/>
          <a:p>
            <a:pPr algn="just"/>
            <a:r>
              <a:rPr lang="en-US" dirty="0" err="1"/>
              <a:t>Boek</a:t>
            </a:r>
            <a:r>
              <a:rPr lang="en-US" dirty="0"/>
              <a:t> 8 ‘</a:t>
            </a:r>
            <a:r>
              <a:rPr lang="en-US" dirty="0" err="1"/>
              <a:t>bewijs</a:t>
            </a:r>
            <a:r>
              <a:rPr lang="en-US" dirty="0"/>
              <a:t>’ BW </a:t>
            </a:r>
            <a:r>
              <a:rPr lang="en-US" dirty="0" err="1"/>
              <a:t>biedt</a:t>
            </a:r>
            <a:r>
              <a:rPr lang="en-US" dirty="0"/>
              <a:t> </a:t>
            </a:r>
            <a:r>
              <a:rPr lang="en-US" dirty="0" err="1"/>
              <a:t>correctiemechanismen</a:t>
            </a:r>
            <a:endParaRPr lang="en-US" dirty="0"/>
          </a:p>
          <a:p>
            <a:pPr algn="just"/>
            <a:r>
              <a:rPr lang="en-US" dirty="0"/>
              <a:t>Art. 8.4, lid 3 BW: </a:t>
            </a:r>
            <a:r>
              <a:rPr lang="en-US" dirty="0" err="1"/>
              <a:t>algemene</a:t>
            </a:r>
            <a:r>
              <a:rPr lang="en-US" dirty="0"/>
              <a:t> </a:t>
            </a:r>
            <a:r>
              <a:rPr lang="en-US" dirty="0" err="1"/>
              <a:t>plicht</a:t>
            </a:r>
            <a:r>
              <a:rPr lang="en-US" dirty="0"/>
              <a:t> tot </a:t>
            </a:r>
            <a:r>
              <a:rPr lang="en-US" dirty="0" err="1"/>
              <a:t>medewerking</a:t>
            </a:r>
            <a:r>
              <a:rPr lang="en-US" dirty="0"/>
              <a:t> </a:t>
            </a:r>
            <a:r>
              <a:rPr lang="en-US" dirty="0" err="1"/>
              <a:t>aan</a:t>
            </a:r>
            <a:r>
              <a:rPr lang="en-US" dirty="0"/>
              <a:t> </a:t>
            </a:r>
            <a:r>
              <a:rPr lang="en-US" dirty="0" err="1"/>
              <a:t>bewijsvoering</a:t>
            </a:r>
            <a:endParaRPr lang="en-US" dirty="0"/>
          </a:p>
          <a:p>
            <a:pPr algn="just"/>
            <a:r>
              <a:rPr lang="en-US" dirty="0"/>
              <a:t>Art. 8.4, lid 5 BW: </a:t>
            </a:r>
            <a:r>
              <a:rPr lang="en-US" dirty="0" err="1"/>
              <a:t>omkering</a:t>
            </a:r>
            <a:r>
              <a:rPr lang="en-US" dirty="0"/>
              <a:t> </a:t>
            </a:r>
            <a:r>
              <a:rPr lang="en-US" dirty="0" err="1"/>
              <a:t>bewijslast</a:t>
            </a:r>
            <a:r>
              <a:rPr lang="en-US" dirty="0"/>
              <a:t> door </a:t>
            </a:r>
            <a:r>
              <a:rPr lang="en-US" dirty="0" err="1"/>
              <a:t>rechter</a:t>
            </a:r>
            <a:r>
              <a:rPr lang="en-US" dirty="0"/>
              <a:t> (</a:t>
            </a:r>
            <a:r>
              <a:rPr lang="en-US" dirty="0" err="1"/>
              <a:t>onevenwicht</a:t>
            </a:r>
            <a:r>
              <a:rPr lang="en-US" dirty="0"/>
              <a:t> </a:t>
            </a:r>
            <a:r>
              <a:rPr lang="en-US" dirty="0" err="1"/>
              <a:t>bewijsgeschiktheid</a:t>
            </a:r>
            <a:r>
              <a:rPr lang="en-US" dirty="0"/>
              <a:t>)</a:t>
            </a:r>
          </a:p>
          <a:p>
            <a:pPr algn="just"/>
            <a:r>
              <a:rPr lang="en-US" dirty="0"/>
              <a:t>Art. 8.5 BW: </a:t>
            </a:r>
            <a:r>
              <a:rPr lang="en-US" dirty="0" err="1"/>
              <a:t>bewijsstandaard</a:t>
            </a:r>
            <a:r>
              <a:rPr lang="en-US" dirty="0"/>
              <a:t> = </a:t>
            </a:r>
            <a:r>
              <a:rPr lang="en-US" dirty="0" err="1"/>
              <a:t>redelijke</a:t>
            </a:r>
            <a:r>
              <a:rPr lang="en-US" dirty="0"/>
              <a:t> mate van </a:t>
            </a:r>
            <a:r>
              <a:rPr lang="en-US" dirty="0" err="1"/>
              <a:t>zekerheid</a:t>
            </a:r>
            <a:endParaRPr lang="en-US" dirty="0"/>
          </a:p>
          <a:p>
            <a:pPr lvl="1" algn="just"/>
            <a:r>
              <a:rPr lang="en-US" dirty="0"/>
              <a:t>Art. 8.6, lid 1 BW: </a:t>
            </a:r>
            <a:r>
              <a:rPr lang="en-US" dirty="0" err="1"/>
              <a:t>verlaging</a:t>
            </a:r>
            <a:r>
              <a:rPr lang="en-US" dirty="0"/>
              <a:t> tot </a:t>
            </a:r>
            <a:r>
              <a:rPr lang="en-US" dirty="0" err="1"/>
              <a:t>waarschijnlijkheid</a:t>
            </a:r>
            <a:r>
              <a:rPr lang="en-US" dirty="0"/>
              <a:t> </a:t>
            </a:r>
            <a:r>
              <a:rPr lang="en-US" dirty="0" err="1"/>
              <a:t>bij</a:t>
            </a:r>
            <a:r>
              <a:rPr lang="en-US" dirty="0"/>
              <a:t> </a:t>
            </a:r>
            <a:r>
              <a:rPr lang="en-US" dirty="0" err="1"/>
              <a:t>negatief</a:t>
            </a:r>
            <a:r>
              <a:rPr lang="en-US" dirty="0"/>
              <a:t> </a:t>
            </a:r>
            <a:r>
              <a:rPr lang="en-US" dirty="0" err="1"/>
              <a:t>feit</a:t>
            </a:r>
            <a:endParaRPr lang="en-US" dirty="0"/>
          </a:p>
          <a:p>
            <a:pPr lvl="1" algn="just"/>
            <a:r>
              <a:rPr lang="en-US" dirty="0"/>
              <a:t>Art. 8.6, lid 2 BW: idem </a:t>
            </a:r>
            <a:r>
              <a:rPr lang="en-US" dirty="0" err="1"/>
              <a:t>bij</a:t>
            </a:r>
            <a:r>
              <a:rPr lang="en-US" dirty="0"/>
              <a:t> </a:t>
            </a:r>
            <a:r>
              <a:rPr lang="en-US" dirty="0" err="1"/>
              <a:t>positieve</a:t>
            </a:r>
            <a:r>
              <a:rPr lang="en-US" dirty="0"/>
              <a:t> </a:t>
            </a:r>
            <a:r>
              <a:rPr lang="en-US" dirty="0" err="1"/>
              <a:t>feiten</a:t>
            </a:r>
            <a:r>
              <a:rPr lang="en-US" dirty="0"/>
              <a:t> </a:t>
            </a:r>
            <a:r>
              <a:rPr lang="en-US" dirty="0" err="1"/>
              <a:t>waarvan</a:t>
            </a:r>
            <a:r>
              <a:rPr lang="en-US" dirty="0"/>
              <a:t> het </a:t>
            </a:r>
            <a:r>
              <a:rPr lang="en-US" dirty="0" err="1"/>
              <a:t>onmogelijk</a:t>
            </a:r>
            <a:r>
              <a:rPr lang="en-US" dirty="0"/>
              <a:t> of </a:t>
            </a:r>
            <a:r>
              <a:rPr lang="en-US" dirty="0" err="1"/>
              <a:t>onredelijk</a:t>
            </a:r>
            <a:r>
              <a:rPr lang="en-US" dirty="0"/>
              <a:t> is om </a:t>
            </a:r>
            <a:r>
              <a:rPr lang="en-US" dirty="0" err="1"/>
              <a:t>zeker</a:t>
            </a:r>
            <a:r>
              <a:rPr lang="en-US" dirty="0"/>
              <a:t> </a:t>
            </a:r>
            <a:r>
              <a:rPr lang="en-US" dirty="0" err="1"/>
              <a:t>bewijs</a:t>
            </a:r>
            <a:r>
              <a:rPr lang="en-US" dirty="0"/>
              <a:t> </a:t>
            </a:r>
            <a:r>
              <a:rPr lang="en-US" dirty="0" err="1"/>
              <a:t>te</a:t>
            </a:r>
            <a:r>
              <a:rPr lang="en-US" dirty="0"/>
              <a:t> </a:t>
            </a:r>
            <a:r>
              <a:rPr lang="en-US" dirty="0" err="1"/>
              <a:t>eisen</a:t>
            </a:r>
            <a:endParaRPr lang="en-US" dirty="0"/>
          </a:p>
          <a:p>
            <a:pPr lvl="1" algn="just"/>
            <a:endParaRPr lang="en-US" dirty="0"/>
          </a:p>
          <a:p>
            <a:pPr algn="just"/>
            <a:endParaRPr lang="en-US" dirty="0"/>
          </a:p>
          <a:p>
            <a:pPr algn="just"/>
            <a:endParaRPr lang="en-US" dirty="0"/>
          </a:p>
          <a:p>
            <a:pPr algn="just"/>
            <a:endParaRPr lang="nl-BE" dirty="0"/>
          </a:p>
        </p:txBody>
      </p:sp>
    </p:spTree>
    <p:extLst>
      <p:ext uri="{BB962C8B-B14F-4D97-AF65-F5344CB8AC3E}">
        <p14:creationId xmlns:p14="http://schemas.microsoft.com/office/powerpoint/2010/main" val="30693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53705-4561-4E6F-BCD4-8A705A798710}"/>
              </a:ext>
            </a:extLst>
          </p:cNvPr>
          <p:cNvSpPr>
            <a:spLocks noGrp="1"/>
          </p:cNvSpPr>
          <p:nvPr>
            <p:ph idx="1"/>
          </p:nvPr>
        </p:nvSpPr>
        <p:spPr>
          <a:xfrm>
            <a:off x="576000" y="1359036"/>
            <a:ext cx="11041200" cy="4760964"/>
          </a:xfrm>
        </p:spPr>
        <p:txBody>
          <a:bodyPr>
            <a:normAutofit/>
          </a:bodyPr>
          <a:lstStyle/>
          <a:p>
            <a:r>
              <a:rPr lang="en-US" dirty="0" err="1"/>
              <a:t>Meerdere</a:t>
            </a:r>
            <a:r>
              <a:rPr lang="en-US" dirty="0"/>
              <a:t> </a:t>
            </a:r>
            <a:r>
              <a:rPr lang="en-US" dirty="0" err="1"/>
              <a:t>vorderingen</a:t>
            </a:r>
            <a:r>
              <a:rPr lang="en-US" dirty="0"/>
              <a:t> </a:t>
            </a:r>
            <a:r>
              <a:rPr lang="en-US" dirty="0" err="1"/>
              <a:t>uit</a:t>
            </a:r>
            <a:r>
              <a:rPr lang="en-US" dirty="0"/>
              <a:t> </a:t>
            </a:r>
            <a:r>
              <a:rPr lang="en-US" dirty="0" err="1"/>
              <a:t>verschillende</a:t>
            </a:r>
            <a:r>
              <a:rPr lang="en-US" dirty="0"/>
              <a:t> </a:t>
            </a:r>
            <a:r>
              <a:rPr lang="en-US" dirty="0" err="1"/>
              <a:t>aansprakelijkheidsregimes</a:t>
            </a:r>
            <a:r>
              <a:rPr lang="en-US" dirty="0"/>
              <a:t> ten </a:t>
            </a:r>
            <a:r>
              <a:rPr lang="en-US" dirty="0" err="1"/>
              <a:t>aanzien</a:t>
            </a:r>
            <a:r>
              <a:rPr lang="en-US" dirty="0"/>
              <a:t> van </a:t>
            </a:r>
            <a:r>
              <a:rPr lang="en-US" dirty="0" err="1"/>
              <a:t>één</a:t>
            </a:r>
            <a:r>
              <a:rPr lang="en-US" dirty="0"/>
              <a:t> </a:t>
            </a:r>
            <a:r>
              <a:rPr lang="en-US" dirty="0" err="1"/>
              <a:t>persoon</a:t>
            </a:r>
            <a:r>
              <a:rPr lang="en-US" dirty="0"/>
              <a:t> (</a:t>
            </a:r>
            <a:r>
              <a:rPr lang="en-US" dirty="0" err="1"/>
              <a:t>bv</a:t>
            </a:r>
            <a:r>
              <a:rPr lang="en-US" dirty="0"/>
              <a:t>. </a:t>
            </a:r>
            <a:r>
              <a:rPr lang="en-US" dirty="0" err="1"/>
              <a:t>buitencontractuele</a:t>
            </a:r>
            <a:r>
              <a:rPr lang="en-US" dirty="0"/>
              <a:t> + </a:t>
            </a:r>
            <a:r>
              <a:rPr lang="en-US" dirty="0" err="1"/>
              <a:t>contractuele</a:t>
            </a:r>
            <a:r>
              <a:rPr lang="en-US" dirty="0"/>
              <a:t> </a:t>
            </a:r>
            <a:r>
              <a:rPr lang="en-US" dirty="0" err="1"/>
              <a:t>aansprakelijkheid</a:t>
            </a:r>
            <a:r>
              <a:rPr lang="en-US" dirty="0"/>
              <a:t>)</a:t>
            </a:r>
          </a:p>
          <a:p>
            <a:r>
              <a:rPr lang="en-US" dirty="0"/>
              <a:t>Is </a:t>
            </a:r>
            <a:r>
              <a:rPr lang="en-US" dirty="0" err="1"/>
              <a:t>buitencontractuele</a:t>
            </a:r>
            <a:r>
              <a:rPr lang="en-US" dirty="0"/>
              <a:t> </a:t>
            </a:r>
            <a:r>
              <a:rPr lang="en-US" dirty="0" err="1"/>
              <a:t>vordering</a:t>
            </a:r>
            <a:r>
              <a:rPr lang="en-US" dirty="0"/>
              <a:t> </a:t>
            </a:r>
            <a:r>
              <a:rPr lang="en-US" dirty="0" err="1"/>
              <a:t>mogelijk</a:t>
            </a:r>
            <a:r>
              <a:rPr lang="en-US" dirty="0"/>
              <a:t> </a:t>
            </a:r>
            <a:r>
              <a:rPr lang="en-US" dirty="0" err="1"/>
              <a:t>tussen</a:t>
            </a:r>
            <a:r>
              <a:rPr lang="en-US" dirty="0"/>
              <a:t> </a:t>
            </a:r>
            <a:r>
              <a:rPr lang="en-US" dirty="0" err="1"/>
              <a:t>contractanten</a:t>
            </a:r>
            <a:r>
              <a:rPr lang="en-US" dirty="0"/>
              <a:t>?</a:t>
            </a:r>
          </a:p>
          <a:p>
            <a:pPr lvl="1"/>
            <a:r>
              <a:rPr lang="en-US" dirty="0" err="1"/>
              <a:t>Relatief</a:t>
            </a:r>
            <a:r>
              <a:rPr lang="en-US" dirty="0"/>
              <a:t> </a:t>
            </a:r>
            <a:r>
              <a:rPr lang="en-US" dirty="0" err="1"/>
              <a:t>samenloopverbod</a:t>
            </a:r>
            <a:endParaRPr lang="en-US" dirty="0"/>
          </a:p>
          <a:p>
            <a:pPr lvl="1"/>
            <a:r>
              <a:rPr lang="en-US" dirty="0" err="1"/>
              <a:t>Uitzondering</a:t>
            </a:r>
            <a:r>
              <a:rPr lang="en-US" dirty="0"/>
              <a:t> 1: </a:t>
            </a:r>
            <a:r>
              <a:rPr lang="en-US" dirty="0" err="1"/>
              <a:t>misdrijf</a:t>
            </a:r>
            <a:endParaRPr lang="en-US" dirty="0"/>
          </a:p>
          <a:p>
            <a:pPr lvl="1"/>
            <a:r>
              <a:rPr lang="en-US" dirty="0" err="1"/>
              <a:t>Uitzondering</a:t>
            </a:r>
            <a:r>
              <a:rPr lang="en-US" dirty="0"/>
              <a:t> 2 (</a:t>
            </a:r>
            <a:r>
              <a:rPr lang="nl-BE" dirty="0"/>
              <a:t>Cass. 2 oktober 2020, C.20.0005.N)</a:t>
            </a:r>
            <a:r>
              <a:rPr lang="en-US" dirty="0"/>
              <a:t>:	</a:t>
            </a:r>
          </a:p>
          <a:p>
            <a:pPr lvl="2"/>
            <a:r>
              <a:rPr lang="en-US" dirty="0" err="1"/>
              <a:t>Gemengde</a:t>
            </a:r>
            <a:r>
              <a:rPr lang="en-US" dirty="0"/>
              <a:t> </a:t>
            </a:r>
            <a:r>
              <a:rPr lang="en-US" dirty="0" err="1"/>
              <a:t>fout</a:t>
            </a:r>
            <a:r>
              <a:rPr lang="en-US" dirty="0"/>
              <a:t> (</a:t>
            </a:r>
            <a:r>
              <a:rPr lang="nl-BE" dirty="0"/>
              <a:t>“</a:t>
            </a:r>
            <a:r>
              <a:rPr lang="nl-BE" i="1" dirty="0"/>
              <a:t>tekortkoming niet alleen aan de contractuele verbintenis, maar ook aan de algemene zorgvuldigheidsnorm”</a:t>
            </a:r>
            <a:r>
              <a:rPr lang="nl-BE" dirty="0"/>
              <a:t>)</a:t>
            </a:r>
            <a:endParaRPr lang="en-US" dirty="0"/>
          </a:p>
          <a:p>
            <a:pPr lvl="2"/>
            <a:r>
              <a:rPr lang="en-US" dirty="0" err="1"/>
              <a:t>Zuiver</a:t>
            </a:r>
            <a:r>
              <a:rPr lang="en-US" dirty="0"/>
              <a:t> </a:t>
            </a:r>
            <a:r>
              <a:rPr lang="en-US" dirty="0" err="1"/>
              <a:t>buitencontractuele</a:t>
            </a:r>
            <a:r>
              <a:rPr lang="en-US" dirty="0"/>
              <a:t> </a:t>
            </a:r>
            <a:r>
              <a:rPr lang="en-US" dirty="0" err="1"/>
              <a:t>schade</a:t>
            </a:r>
            <a:r>
              <a:rPr lang="en-US" dirty="0"/>
              <a:t> (“</a:t>
            </a:r>
            <a:r>
              <a:rPr lang="nl-BE" i="1" dirty="0"/>
              <a:t>andere dan aan de slechte uitvoering te wijten schade</a:t>
            </a:r>
            <a:r>
              <a:rPr lang="nl-BE" dirty="0"/>
              <a:t>”)</a:t>
            </a:r>
            <a:endParaRPr lang="en-US" dirty="0"/>
          </a:p>
          <a:p>
            <a:pPr lvl="1"/>
            <a:r>
              <a:rPr lang="nl-BE" dirty="0"/>
              <a:t>Reden: impliciete wil om buitencontractuele regels uit te sluiten (Cass. 27 november 2006, </a:t>
            </a:r>
            <a:r>
              <a:rPr lang="en-US" dirty="0"/>
              <a:t>C.05.0310.N)</a:t>
            </a:r>
            <a:endParaRPr lang="nl-BE" dirty="0"/>
          </a:p>
        </p:txBody>
      </p:sp>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lstStyle/>
          <a:p>
            <a:r>
              <a:rPr lang="en-US" dirty="0"/>
              <a:t>I. </a:t>
            </a:r>
            <a:r>
              <a:rPr lang="en-US" dirty="0" err="1"/>
              <a:t>Samenloop</a:t>
            </a:r>
            <a:r>
              <a:rPr lang="en-US" dirty="0"/>
              <a:t> – </a:t>
            </a:r>
            <a:r>
              <a:rPr lang="en-US" dirty="0" err="1"/>
              <a:t>algemeen</a:t>
            </a:r>
            <a:endParaRPr lang="nl-BE" dirty="0"/>
          </a:p>
        </p:txBody>
      </p:sp>
    </p:spTree>
    <p:extLst>
      <p:ext uri="{BB962C8B-B14F-4D97-AF65-F5344CB8AC3E}">
        <p14:creationId xmlns:p14="http://schemas.microsoft.com/office/powerpoint/2010/main" val="182552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322B-1767-42D6-950F-C034D1B41B63}"/>
              </a:ext>
            </a:extLst>
          </p:cNvPr>
          <p:cNvSpPr>
            <a:spLocks noGrp="1"/>
          </p:cNvSpPr>
          <p:nvPr>
            <p:ph type="title"/>
          </p:nvPr>
        </p:nvSpPr>
        <p:spPr/>
        <p:txBody>
          <a:bodyPr/>
          <a:lstStyle/>
          <a:p>
            <a:r>
              <a:rPr lang="en-US" sz="4400" dirty="0"/>
              <a:t>Dank u </a:t>
            </a:r>
            <a:r>
              <a:rPr lang="en-US" sz="4400" dirty="0" err="1"/>
              <a:t>wel</a:t>
            </a:r>
            <a:r>
              <a:rPr lang="en-US" sz="4400" dirty="0"/>
              <a:t> </a:t>
            </a:r>
            <a:r>
              <a:rPr lang="en-US" sz="4400" dirty="0" err="1"/>
              <a:t>voor</a:t>
            </a:r>
            <a:r>
              <a:rPr lang="en-US" sz="4400" dirty="0"/>
              <a:t> </a:t>
            </a:r>
            <a:r>
              <a:rPr lang="en-US" sz="4400" dirty="0" err="1"/>
              <a:t>uw</a:t>
            </a:r>
            <a:r>
              <a:rPr lang="en-US" sz="4400" dirty="0"/>
              <a:t> </a:t>
            </a:r>
            <a:r>
              <a:rPr lang="en-US" sz="4400" dirty="0" err="1"/>
              <a:t>aandacht</a:t>
            </a:r>
            <a:r>
              <a:rPr lang="en-US" sz="4400" dirty="0"/>
              <a:t>. </a:t>
            </a:r>
            <a:endParaRPr lang="nl-BE" sz="4400" dirty="0"/>
          </a:p>
        </p:txBody>
      </p:sp>
      <p:sp>
        <p:nvSpPr>
          <p:cNvPr id="3" name="Footer Placeholder 2">
            <a:extLst>
              <a:ext uri="{FF2B5EF4-FFF2-40B4-BE49-F238E27FC236}">
                <a16:creationId xmlns:a16="http://schemas.microsoft.com/office/drawing/2014/main" id="{8E8D1BE2-78B3-4291-8C43-78CDB91EEA47}"/>
              </a:ext>
            </a:extLst>
          </p:cNvPr>
          <p:cNvSpPr>
            <a:spLocks noGrp="1"/>
          </p:cNvSpPr>
          <p:nvPr>
            <p:ph type="ftr" sz="quarter" idx="11"/>
          </p:nvPr>
        </p:nvSpPr>
        <p:spPr/>
        <p:txBody>
          <a:bodyPr/>
          <a:lstStyle/>
          <a:p>
            <a:r>
              <a:rPr lang="nl-NL"/>
              <a:t>Instituut voor Verbintenissenrecht KU Leuven, UHasselt</a:t>
            </a:r>
          </a:p>
        </p:txBody>
      </p:sp>
      <p:sp>
        <p:nvSpPr>
          <p:cNvPr id="4" name="TextBox 3">
            <a:extLst>
              <a:ext uri="{FF2B5EF4-FFF2-40B4-BE49-F238E27FC236}">
                <a16:creationId xmlns:a16="http://schemas.microsoft.com/office/drawing/2014/main" id="{9A8F2E5D-8AAA-4632-825B-FA4761983BB8}"/>
              </a:ext>
            </a:extLst>
          </p:cNvPr>
          <p:cNvSpPr txBox="1"/>
          <p:nvPr/>
        </p:nvSpPr>
        <p:spPr>
          <a:xfrm>
            <a:off x="2509520" y="4951492"/>
            <a:ext cx="8808720" cy="369332"/>
          </a:xfrm>
          <a:prstGeom prst="rect">
            <a:avLst/>
          </a:prstGeom>
          <a:noFill/>
        </p:spPr>
        <p:txBody>
          <a:bodyPr wrap="square" rtlCol="0">
            <a:spAutoFit/>
          </a:bodyPr>
          <a:lstStyle/>
          <a:p>
            <a:r>
              <a:rPr lang="en-US" dirty="0">
                <a:solidFill>
                  <a:schemeClr val="bg1"/>
                </a:solidFill>
              </a:rPr>
              <a:t>All non-original icons Icon made by </a:t>
            </a:r>
            <a:r>
              <a:rPr lang="en-US" dirty="0" err="1">
                <a:solidFill>
                  <a:schemeClr val="bg1"/>
                </a:solidFill>
                <a:hlinkClick r:id="rId2">
                  <a:extLst>
                    <a:ext uri="{A12FA001-AC4F-418D-AE19-62706E023703}">
                      <ahyp:hlinkClr xmlns:ahyp="http://schemas.microsoft.com/office/drawing/2018/hyperlinkcolor" val="tx"/>
                    </a:ext>
                  </a:extLst>
                </a:hlinkClick>
              </a:rPr>
              <a:t>Freepik</a:t>
            </a:r>
            <a:r>
              <a:rPr lang="en-US" dirty="0">
                <a:solidFill>
                  <a:schemeClr val="bg1"/>
                </a:solidFill>
              </a:rPr>
              <a:t> from </a:t>
            </a:r>
            <a:r>
              <a:rPr lang="en-US" dirty="0">
                <a:solidFill>
                  <a:schemeClr val="bg1"/>
                </a:solidFill>
                <a:hlinkClick r:id="rId3">
                  <a:extLst>
                    <a:ext uri="{A12FA001-AC4F-418D-AE19-62706E023703}">
                      <ahyp:hlinkClr xmlns:ahyp="http://schemas.microsoft.com/office/drawing/2018/hyperlinkcolor" val="tx"/>
                    </a:ext>
                  </a:extLst>
                </a:hlinkClick>
              </a:rPr>
              <a:t>www.flaticon.com</a:t>
            </a:r>
            <a:endParaRPr lang="nl-BE" dirty="0">
              <a:solidFill>
                <a:schemeClr val="bg1"/>
              </a:solidFill>
            </a:endParaRPr>
          </a:p>
        </p:txBody>
      </p:sp>
    </p:spTree>
    <p:extLst>
      <p:ext uri="{BB962C8B-B14F-4D97-AF65-F5344CB8AC3E}">
        <p14:creationId xmlns:p14="http://schemas.microsoft.com/office/powerpoint/2010/main" val="11960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con&#10;&#10;Description automatically generated">
            <a:extLst>
              <a:ext uri="{FF2B5EF4-FFF2-40B4-BE49-F238E27FC236}">
                <a16:creationId xmlns:a16="http://schemas.microsoft.com/office/drawing/2014/main" id="{B5881B25-6256-40E9-ABC5-615E5CD52DBE}"/>
              </a:ext>
            </a:extLst>
          </p:cNvPr>
          <p:cNvPicPr>
            <a:picLocks noGrp="1" noChangeAspect="1"/>
          </p:cNvPicPr>
          <p:nvPr>
            <p:ph idx="1"/>
          </p:nvPr>
        </p:nvPicPr>
        <p:blipFill>
          <a:blip r:embed="rId2"/>
          <a:stretch>
            <a:fillRect/>
          </a:stretch>
        </p:blipFill>
        <p:spPr>
          <a:xfrm>
            <a:off x="2136769" y="2853000"/>
            <a:ext cx="1152000" cy="1152000"/>
          </a:xfrm>
        </p:spPr>
      </p:pic>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lstStyle/>
          <a:p>
            <a:r>
              <a:rPr lang="en-US" dirty="0"/>
              <a:t>I. </a:t>
            </a:r>
            <a:r>
              <a:rPr lang="en-US" dirty="0" err="1"/>
              <a:t>Samenloop</a:t>
            </a:r>
            <a:r>
              <a:rPr lang="en-US" dirty="0"/>
              <a:t> – </a:t>
            </a:r>
            <a:r>
              <a:rPr lang="en-US" dirty="0" err="1"/>
              <a:t>bijzondere</a:t>
            </a:r>
            <a:r>
              <a:rPr lang="en-US" dirty="0"/>
              <a:t> </a:t>
            </a:r>
            <a:r>
              <a:rPr lang="en-US" dirty="0" err="1"/>
              <a:t>rechtsverkrijgende</a:t>
            </a:r>
            <a:r>
              <a:rPr lang="en-US" dirty="0"/>
              <a:t> </a:t>
            </a:r>
            <a:endParaRPr lang="nl-BE" dirty="0"/>
          </a:p>
        </p:txBody>
      </p:sp>
      <p:pic>
        <p:nvPicPr>
          <p:cNvPr id="5" name="Picture 4" descr="Icon&#10;&#10;Description automatically generated">
            <a:extLst>
              <a:ext uri="{FF2B5EF4-FFF2-40B4-BE49-F238E27FC236}">
                <a16:creationId xmlns:a16="http://schemas.microsoft.com/office/drawing/2014/main" id="{A8E7055D-9716-465D-B591-DF7E56489699}"/>
              </a:ext>
            </a:extLst>
          </p:cNvPr>
          <p:cNvPicPr>
            <a:picLocks noChangeAspect="1"/>
          </p:cNvPicPr>
          <p:nvPr/>
        </p:nvPicPr>
        <p:blipFill>
          <a:blip r:embed="rId3"/>
          <a:stretch>
            <a:fillRect/>
          </a:stretch>
        </p:blipFill>
        <p:spPr>
          <a:xfrm>
            <a:off x="887935" y="2039268"/>
            <a:ext cx="1552547" cy="1552547"/>
          </a:xfrm>
          <a:prstGeom prst="rect">
            <a:avLst/>
          </a:prstGeom>
        </p:spPr>
      </p:pic>
      <p:pic>
        <p:nvPicPr>
          <p:cNvPr id="8" name="Picture 7" descr="Icon&#10;&#10;Description automatically generated">
            <a:extLst>
              <a:ext uri="{FF2B5EF4-FFF2-40B4-BE49-F238E27FC236}">
                <a16:creationId xmlns:a16="http://schemas.microsoft.com/office/drawing/2014/main" id="{EC5E06A5-FA57-4057-B547-24F7874DEDDE}"/>
              </a:ext>
            </a:extLst>
          </p:cNvPr>
          <p:cNvPicPr>
            <a:picLocks noChangeAspect="1"/>
          </p:cNvPicPr>
          <p:nvPr/>
        </p:nvPicPr>
        <p:blipFill>
          <a:blip r:embed="rId4"/>
          <a:stretch>
            <a:fillRect/>
          </a:stretch>
        </p:blipFill>
        <p:spPr>
          <a:xfrm>
            <a:off x="5120841" y="2039268"/>
            <a:ext cx="1552547" cy="1552547"/>
          </a:xfrm>
          <a:prstGeom prst="rect">
            <a:avLst/>
          </a:prstGeom>
        </p:spPr>
      </p:pic>
      <p:cxnSp>
        <p:nvCxnSpPr>
          <p:cNvPr id="10" name="Straight Arrow Connector 9">
            <a:extLst>
              <a:ext uri="{FF2B5EF4-FFF2-40B4-BE49-F238E27FC236}">
                <a16:creationId xmlns:a16="http://schemas.microsoft.com/office/drawing/2014/main" id="{C5D15F34-09DE-4A15-BA8B-6953FF9290BD}"/>
              </a:ext>
            </a:extLst>
          </p:cNvPr>
          <p:cNvCxnSpPr/>
          <p:nvPr/>
        </p:nvCxnSpPr>
        <p:spPr>
          <a:xfrm>
            <a:off x="3565002" y="2986268"/>
            <a:ext cx="103289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36E12F2-A1B4-4DDC-8E66-F8B9F75793DD}"/>
              </a:ext>
            </a:extLst>
          </p:cNvPr>
          <p:cNvSpPr txBox="1"/>
          <p:nvPr/>
        </p:nvSpPr>
        <p:spPr>
          <a:xfrm>
            <a:off x="3556174" y="3114119"/>
            <a:ext cx="1310686" cy="369332"/>
          </a:xfrm>
          <a:prstGeom prst="rect">
            <a:avLst/>
          </a:prstGeom>
          <a:noFill/>
        </p:spPr>
        <p:txBody>
          <a:bodyPr wrap="square" rtlCol="0">
            <a:spAutoFit/>
          </a:bodyPr>
          <a:lstStyle/>
          <a:p>
            <a:r>
              <a:rPr lang="en-US" i="1" dirty="0" err="1"/>
              <a:t>Verkoop</a:t>
            </a:r>
            <a:endParaRPr lang="nl-BE" i="1" dirty="0"/>
          </a:p>
        </p:txBody>
      </p:sp>
      <p:cxnSp>
        <p:nvCxnSpPr>
          <p:cNvPr id="12" name="Straight Arrow Connector 11">
            <a:extLst>
              <a:ext uri="{FF2B5EF4-FFF2-40B4-BE49-F238E27FC236}">
                <a16:creationId xmlns:a16="http://schemas.microsoft.com/office/drawing/2014/main" id="{44B403AF-481E-4B6F-821C-B9AC35C9AE5D}"/>
              </a:ext>
            </a:extLst>
          </p:cNvPr>
          <p:cNvCxnSpPr/>
          <p:nvPr/>
        </p:nvCxnSpPr>
        <p:spPr>
          <a:xfrm>
            <a:off x="7178060" y="2954002"/>
            <a:ext cx="103289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0923DAD-9796-4E58-BB8B-50DB18135C30}"/>
              </a:ext>
            </a:extLst>
          </p:cNvPr>
          <p:cNvSpPr txBox="1"/>
          <p:nvPr/>
        </p:nvSpPr>
        <p:spPr>
          <a:xfrm>
            <a:off x="7169232" y="3081853"/>
            <a:ext cx="1310686" cy="369332"/>
          </a:xfrm>
          <a:prstGeom prst="rect">
            <a:avLst/>
          </a:prstGeom>
          <a:noFill/>
        </p:spPr>
        <p:txBody>
          <a:bodyPr wrap="square" rtlCol="0">
            <a:spAutoFit/>
          </a:bodyPr>
          <a:lstStyle/>
          <a:p>
            <a:r>
              <a:rPr lang="en-US" i="1" dirty="0" err="1"/>
              <a:t>Verkoop</a:t>
            </a:r>
            <a:endParaRPr lang="nl-BE" i="1" dirty="0"/>
          </a:p>
        </p:txBody>
      </p:sp>
      <p:pic>
        <p:nvPicPr>
          <p:cNvPr id="15" name="Picture 14" descr="Icon&#10;&#10;Description automatically generated">
            <a:extLst>
              <a:ext uri="{FF2B5EF4-FFF2-40B4-BE49-F238E27FC236}">
                <a16:creationId xmlns:a16="http://schemas.microsoft.com/office/drawing/2014/main" id="{E3B9E882-DB72-48DC-8B9D-6799CCD90873}"/>
              </a:ext>
            </a:extLst>
          </p:cNvPr>
          <p:cNvPicPr>
            <a:picLocks noChangeAspect="1"/>
          </p:cNvPicPr>
          <p:nvPr/>
        </p:nvPicPr>
        <p:blipFill>
          <a:blip r:embed="rId5"/>
          <a:stretch>
            <a:fillRect/>
          </a:stretch>
        </p:blipFill>
        <p:spPr>
          <a:xfrm>
            <a:off x="8479918" y="2039268"/>
            <a:ext cx="1552535" cy="1552535"/>
          </a:xfrm>
          <a:prstGeom prst="rect">
            <a:avLst/>
          </a:prstGeom>
        </p:spPr>
      </p:pic>
      <p:pic>
        <p:nvPicPr>
          <p:cNvPr id="17" name="Picture 16" descr="Icon&#10;&#10;Description automatically generated">
            <a:extLst>
              <a:ext uri="{FF2B5EF4-FFF2-40B4-BE49-F238E27FC236}">
                <a16:creationId xmlns:a16="http://schemas.microsoft.com/office/drawing/2014/main" id="{E1CE895C-8AC1-4164-BB90-03B18C37FDB4}"/>
              </a:ext>
            </a:extLst>
          </p:cNvPr>
          <p:cNvPicPr>
            <a:picLocks noChangeAspect="1"/>
          </p:cNvPicPr>
          <p:nvPr/>
        </p:nvPicPr>
        <p:blipFill>
          <a:blip r:embed="rId6"/>
          <a:stretch>
            <a:fillRect/>
          </a:stretch>
        </p:blipFill>
        <p:spPr>
          <a:xfrm>
            <a:off x="9710448" y="2684180"/>
            <a:ext cx="1152000" cy="1152000"/>
          </a:xfrm>
          <a:prstGeom prst="rect">
            <a:avLst/>
          </a:prstGeom>
        </p:spPr>
      </p:pic>
      <p:pic>
        <p:nvPicPr>
          <p:cNvPr id="19" name="Picture 18" descr="Icon&#10;&#10;Description automatically generated">
            <a:extLst>
              <a:ext uri="{FF2B5EF4-FFF2-40B4-BE49-F238E27FC236}">
                <a16:creationId xmlns:a16="http://schemas.microsoft.com/office/drawing/2014/main" id="{86209BFD-165E-4CD8-9542-A823DA07F1CB}"/>
              </a:ext>
            </a:extLst>
          </p:cNvPr>
          <p:cNvPicPr>
            <a:picLocks noChangeAspect="1"/>
          </p:cNvPicPr>
          <p:nvPr/>
        </p:nvPicPr>
        <p:blipFill>
          <a:blip r:embed="rId7"/>
          <a:stretch>
            <a:fillRect/>
          </a:stretch>
        </p:blipFill>
        <p:spPr>
          <a:xfrm>
            <a:off x="2600022" y="3284434"/>
            <a:ext cx="776268" cy="776268"/>
          </a:xfrm>
          <a:prstGeom prst="rect">
            <a:avLst/>
          </a:prstGeom>
        </p:spPr>
      </p:pic>
      <p:sp>
        <p:nvSpPr>
          <p:cNvPr id="21" name="Multiplication Sign 20">
            <a:extLst>
              <a:ext uri="{FF2B5EF4-FFF2-40B4-BE49-F238E27FC236}">
                <a16:creationId xmlns:a16="http://schemas.microsoft.com/office/drawing/2014/main" id="{8725C096-D613-4DBC-8284-400BAC781293}"/>
              </a:ext>
            </a:extLst>
          </p:cNvPr>
          <p:cNvSpPr/>
          <p:nvPr/>
        </p:nvSpPr>
        <p:spPr>
          <a:xfrm>
            <a:off x="9510180" y="2452465"/>
            <a:ext cx="1552535" cy="1552535"/>
          </a:xfrm>
          <a:prstGeom prst="mathMultiply">
            <a:avLst>
              <a:gd name="adj1" fmla="val 9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4" name="Straight Arrow Connector 23">
            <a:extLst>
              <a:ext uri="{FF2B5EF4-FFF2-40B4-BE49-F238E27FC236}">
                <a16:creationId xmlns:a16="http://schemas.microsoft.com/office/drawing/2014/main" id="{120E4E27-E350-4208-B905-88D83E2BC147}"/>
              </a:ext>
            </a:extLst>
          </p:cNvPr>
          <p:cNvCxnSpPr>
            <a:cxnSpLocks/>
          </p:cNvCxnSpPr>
          <p:nvPr/>
        </p:nvCxnSpPr>
        <p:spPr>
          <a:xfrm flipH="1">
            <a:off x="2587605" y="4455124"/>
            <a:ext cx="6332875"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F7DC24E8-5E1E-408C-A07D-DBF1B11D273A}"/>
              </a:ext>
            </a:extLst>
          </p:cNvPr>
          <p:cNvSpPr txBox="1"/>
          <p:nvPr/>
        </p:nvSpPr>
        <p:spPr>
          <a:xfrm>
            <a:off x="3573830" y="4558030"/>
            <a:ext cx="5820936" cy="369332"/>
          </a:xfrm>
          <a:prstGeom prst="rect">
            <a:avLst/>
          </a:prstGeom>
          <a:noFill/>
        </p:spPr>
        <p:txBody>
          <a:bodyPr wrap="square" rtlCol="0">
            <a:spAutoFit/>
          </a:bodyPr>
          <a:lstStyle/>
          <a:p>
            <a:r>
              <a:rPr lang="en-US" i="1" dirty="0" err="1"/>
              <a:t>Buitencontractuele</a:t>
            </a:r>
            <a:r>
              <a:rPr lang="en-US" i="1" dirty="0"/>
              <a:t> </a:t>
            </a:r>
            <a:r>
              <a:rPr lang="en-US" i="1" dirty="0" err="1"/>
              <a:t>aansprakelijkheidsvordering</a:t>
            </a:r>
            <a:r>
              <a:rPr lang="en-US" i="1" dirty="0"/>
              <a:t>?</a:t>
            </a:r>
            <a:endParaRPr lang="nl-BE" i="1" dirty="0"/>
          </a:p>
        </p:txBody>
      </p:sp>
      <p:sp>
        <p:nvSpPr>
          <p:cNvPr id="28" name="TextBox 27">
            <a:extLst>
              <a:ext uri="{FF2B5EF4-FFF2-40B4-BE49-F238E27FC236}">
                <a16:creationId xmlns:a16="http://schemas.microsoft.com/office/drawing/2014/main" id="{6708D949-6F7D-47FE-87CE-D33EC53340CD}"/>
              </a:ext>
            </a:extLst>
          </p:cNvPr>
          <p:cNvSpPr txBox="1"/>
          <p:nvPr/>
        </p:nvSpPr>
        <p:spPr>
          <a:xfrm>
            <a:off x="3565002" y="4926400"/>
            <a:ext cx="5820936" cy="369332"/>
          </a:xfrm>
          <a:prstGeom prst="rect">
            <a:avLst/>
          </a:prstGeom>
          <a:noFill/>
        </p:spPr>
        <p:txBody>
          <a:bodyPr wrap="square" rtlCol="0">
            <a:spAutoFit/>
          </a:bodyPr>
          <a:lstStyle/>
          <a:p>
            <a:r>
              <a:rPr lang="en-US" i="1" dirty="0" err="1"/>
              <a:t>Contractuele</a:t>
            </a:r>
            <a:r>
              <a:rPr lang="en-US" i="1" dirty="0"/>
              <a:t> </a:t>
            </a:r>
            <a:r>
              <a:rPr lang="en-US" i="1" dirty="0" err="1"/>
              <a:t>vrijwaring</a:t>
            </a:r>
            <a:r>
              <a:rPr lang="en-US" i="1" dirty="0"/>
              <a:t> </a:t>
            </a:r>
            <a:r>
              <a:rPr lang="en-US" i="1" dirty="0" err="1"/>
              <a:t>verborgen</a:t>
            </a:r>
            <a:r>
              <a:rPr lang="en-US" i="1" dirty="0"/>
              <a:t> </a:t>
            </a:r>
            <a:r>
              <a:rPr lang="en-US" i="1" dirty="0" err="1"/>
              <a:t>gebreken</a:t>
            </a:r>
            <a:r>
              <a:rPr lang="en-US" i="1" dirty="0"/>
              <a:t>?</a:t>
            </a:r>
            <a:endParaRPr lang="nl-BE" i="1" dirty="0"/>
          </a:p>
        </p:txBody>
      </p:sp>
    </p:spTree>
    <p:extLst>
      <p:ext uri="{BB962C8B-B14F-4D97-AF65-F5344CB8AC3E}">
        <p14:creationId xmlns:p14="http://schemas.microsoft.com/office/powerpoint/2010/main" val="188977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96250B2-3116-4D58-8F18-FC6DBEB2D15D}"/>
              </a:ext>
            </a:extLst>
          </p:cNvPr>
          <p:cNvSpPr>
            <a:spLocks noGrp="1"/>
          </p:cNvSpPr>
          <p:nvPr>
            <p:ph idx="1"/>
          </p:nvPr>
        </p:nvSpPr>
        <p:spPr/>
        <p:txBody>
          <a:bodyPr>
            <a:normAutofit fontScale="92500" lnSpcReduction="10000"/>
          </a:bodyPr>
          <a:lstStyle/>
          <a:p>
            <a:r>
              <a:rPr lang="en-US" dirty="0" err="1"/>
              <a:t>Appelrechters</a:t>
            </a:r>
            <a:r>
              <a:rPr lang="en-US" dirty="0"/>
              <a:t>:</a:t>
            </a:r>
          </a:p>
          <a:p>
            <a:pPr lvl="1"/>
            <a:r>
              <a:rPr lang="nl-BE" dirty="0"/>
              <a:t>Eindkoper beschikt over contractueel vorderingsrecht: kwalitatief recht</a:t>
            </a:r>
          </a:p>
          <a:p>
            <a:pPr lvl="1"/>
            <a:r>
              <a:rPr lang="nl-BE" dirty="0" err="1"/>
              <a:t>Accessorium</a:t>
            </a:r>
            <a:r>
              <a:rPr lang="nl-BE" dirty="0"/>
              <a:t> van het verkochte veevoeder (art. 1615 oud BW)</a:t>
            </a:r>
          </a:p>
          <a:p>
            <a:pPr lvl="1"/>
            <a:r>
              <a:rPr lang="nl-BE" dirty="0"/>
              <a:t>Belet buitencontractuele vordering niet: het is onmogelijk dat oorspronkelijke verkoper en eindkoper samen uitsluiting hebben ‘gewild’</a:t>
            </a:r>
          </a:p>
          <a:p>
            <a:r>
              <a:rPr lang="nl-BE" dirty="0"/>
              <a:t>Cass. 2 oktober 2020, C.20.0005.N:</a:t>
            </a:r>
          </a:p>
          <a:p>
            <a:pPr lvl="1"/>
            <a:r>
              <a:rPr lang="nl-BE" dirty="0"/>
              <a:t>Vorderingen op basis van art. 1615 oud BW = contractueel</a:t>
            </a:r>
          </a:p>
          <a:p>
            <a:pPr lvl="1"/>
            <a:r>
              <a:rPr lang="nl-BE" dirty="0"/>
              <a:t>Samenloopverbod geldt ook ten aanzien van bijzondere </a:t>
            </a:r>
            <a:r>
              <a:rPr lang="nl-BE" dirty="0" err="1"/>
              <a:t>rechtsverkrijgende</a:t>
            </a:r>
            <a:endParaRPr lang="nl-BE" dirty="0"/>
          </a:p>
          <a:p>
            <a:r>
              <a:rPr lang="nl-BE" dirty="0"/>
              <a:t>Twee kanttekeningen:</a:t>
            </a:r>
          </a:p>
          <a:p>
            <a:pPr lvl="1"/>
            <a:r>
              <a:rPr lang="nl-BE" dirty="0"/>
              <a:t>Discussie over contractuele aard vordering tot herstel van schade </a:t>
            </a:r>
            <a:r>
              <a:rPr lang="nl-BE" i="1" dirty="0"/>
              <a:t>door </a:t>
            </a:r>
            <a:r>
              <a:rPr lang="nl-BE" dirty="0"/>
              <a:t>goed</a:t>
            </a:r>
          </a:p>
          <a:p>
            <a:pPr lvl="1"/>
            <a:r>
              <a:rPr lang="nl-BE" dirty="0"/>
              <a:t>Uitgangspunt = enkel rechten gaan over, niet plichten </a:t>
            </a:r>
          </a:p>
          <a:p>
            <a:pPr lvl="1"/>
            <a:endParaRPr lang="nl-BE" dirty="0"/>
          </a:p>
        </p:txBody>
      </p:sp>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lstStyle/>
          <a:p>
            <a:r>
              <a:rPr lang="en-US" dirty="0"/>
              <a:t>I. </a:t>
            </a:r>
            <a:r>
              <a:rPr lang="en-US" dirty="0" err="1"/>
              <a:t>Samenloop</a:t>
            </a:r>
            <a:r>
              <a:rPr lang="en-US" dirty="0"/>
              <a:t> – </a:t>
            </a:r>
            <a:r>
              <a:rPr lang="en-US" dirty="0" err="1"/>
              <a:t>bijzondere</a:t>
            </a:r>
            <a:r>
              <a:rPr lang="en-US" dirty="0"/>
              <a:t> </a:t>
            </a:r>
            <a:r>
              <a:rPr lang="en-US" dirty="0" err="1"/>
              <a:t>rechtsverkrijgende</a:t>
            </a:r>
            <a:r>
              <a:rPr lang="en-US" dirty="0"/>
              <a:t> </a:t>
            </a:r>
            <a:endParaRPr lang="nl-BE" dirty="0"/>
          </a:p>
        </p:txBody>
      </p:sp>
      <p:pic>
        <p:nvPicPr>
          <p:cNvPr id="20" name="Picture 19" descr="Icon&#10;&#10;Description automatically generated">
            <a:extLst>
              <a:ext uri="{FF2B5EF4-FFF2-40B4-BE49-F238E27FC236}">
                <a16:creationId xmlns:a16="http://schemas.microsoft.com/office/drawing/2014/main" id="{2DD73E6E-3690-48AE-BD52-D6428CC1359E}"/>
              </a:ext>
            </a:extLst>
          </p:cNvPr>
          <p:cNvPicPr>
            <a:picLocks noChangeAspect="1"/>
          </p:cNvPicPr>
          <p:nvPr/>
        </p:nvPicPr>
        <p:blipFill>
          <a:blip r:embed="rId2"/>
          <a:stretch>
            <a:fillRect/>
          </a:stretch>
        </p:blipFill>
        <p:spPr>
          <a:xfrm>
            <a:off x="11492075" y="4959090"/>
            <a:ext cx="485820" cy="485820"/>
          </a:xfrm>
          <a:prstGeom prst="rect">
            <a:avLst/>
          </a:prstGeom>
        </p:spPr>
      </p:pic>
      <p:pic>
        <p:nvPicPr>
          <p:cNvPr id="7" name="Content Placeholder 6" descr="Icon&#10;&#10;Description automatically generated">
            <a:extLst>
              <a:ext uri="{FF2B5EF4-FFF2-40B4-BE49-F238E27FC236}">
                <a16:creationId xmlns:a16="http://schemas.microsoft.com/office/drawing/2014/main" id="{5725AD99-636B-499F-A3C1-60586EED10EF}"/>
              </a:ext>
            </a:extLst>
          </p:cNvPr>
          <p:cNvPicPr>
            <a:picLocks noChangeAspect="1"/>
          </p:cNvPicPr>
          <p:nvPr/>
        </p:nvPicPr>
        <p:blipFill>
          <a:blip r:embed="rId3"/>
          <a:stretch>
            <a:fillRect/>
          </a:stretch>
        </p:blipFill>
        <p:spPr>
          <a:xfrm>
            <a:off x="10884847" y="4954564"/>
            <a:ext cx="489443" cy="489443"/>
          </a:xfrm>
          <a:prstGeom prst="rect">
            <a:avLst/>
          </a:prstGeom>
        </p:spPr>
      </p:pic>
      <p:sp>
        <p:nvSpPr>
          <p:cNvPr id="8" name="Multiplication Sign 7">
            <a:extLst>
              <a:ext uri="{FF2B5EF4-FFF2-40B4-BE49-F238E27FC236}">
                <a16:creationId xmlns:a16="http://schemas.microsoft.com/office/drawing/2014/main" id="{ED4255A4-5A25-42FB-9CC0-4F3D7DBC1614}"/>
              </a:ext>
            </a:extLst>
          </p:cNvPr>
          <p:cNvSpPr/>
          <p:nvPr/>
        </p:nvSpPr>
        <p:spPr>
          <a:xfrm>
            <a:off x="10719300" y="4789017"/>
            <a:ext cx="820535" cy="820535"/>
          </a:xfrm>
          <a:prstGeom prst="mathMultiply">
            <a:avLst>
              <a:gd name="adj1" fmla="val 20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L-Shape 1">
            <a:extLst>
              <a:ext uri="{FF2B5EF4-FFF2-40B4-BE49-F238E27FC236}">
                <a16:creationId xmlns:a16="http://schemas.microsoft.com/office/drawing/2014/main" id="{056FB916-A9A0-4C21-B84E-F8CE92ED2BED}"/>
              </a:ext>
            </a:extLst>
          </p:cNvPr>
          <p:cNvSpPr/>
          <p:nvPr/>
        </p:nvSpPr>
        <p:spPr>
          <a:xfrm rot="18795221">
            <a:off x="11770496" y="5301810"/>
            <a:ext cx="328323" cy="108256"/>
          </a:xfrm>
          <a:prstGeom prst="corner">
            <a:avLst>
              <a:gd name="adj1" fmla="val 49602"/>
              <a:gd name="adj2" fmla="val 4415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1408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dirty="0"/>
              <a:t>Instituut voor Verbintenissenrecht KU Leuven, </a:t>
            </a:r>
            <a:r>
              <a:rPr lang="nl-NL" dirty="0" err="1"/>
              <a:t>UHasselt</a:t>
            </a:r>
            <a:endParaRPr lang="nl-NL" dirty="0"/>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lstStyle/>
          <a:p>
            <a:r>
              <a:rPr lang="en-US" dirty="0"/>
              <a:t>II. Quasi-</a:t>
            </a:r>
            <a:r>
              <a:rPr lang="en-US" dirty="0" err="1"/>
              <a:t>immuniteit</a:t>
            </a:r>
            <a:r>
              <a:rPr lang="en-US" dirty="0"/>
              <a:t> – </a:t>
            </a:r>
            <a:r>
              <a:rPr lang="en-US" dirty="0" err="1"/>
              <a:t>algemeen</a:t>
            </a:r>
            <a:endParaRPr lang="nl-BE" dirty="0"/>
          </a:p>
        </p:txBody>
      </p:sp>
      <p:pic>
        <p:nvPicPr>
          <p:cNvPr id="5" name="Picture 4" descr="Icon&#10;&#10;Description automatically generated">
            <a:extLst>
              <a:ext uri="{FF2B5EF4-FFF2-40B4-BE49-F238E27FC236}">
                <a16:creationId xmlns:a16="http://schemas.microsoft.com/office/drawing/2014/main" id="{1227885F-70CA-4311-950A-8C2FA0EAECBB}"/>
              </a:ext>
            </a:extLst>
          </p:cNvPr>
          <p:cNvPicPr>
            <a:picLocks noChangeAspect="1"/>
          </p:cNvPicPr>
          <p:nvPr/>
        </p:nvPicPr>
        <p:blipFill>
          <a:blip r:embed="rId2"/>
          <a:stretch>
            <a:fillRect/>
          </a:stretch>
        </p:blipFill>
        <p:spPr>
          <a:xfrm>
            <a:off x="7407109" y="4255263"/>
            <a:ext cx="1552547" cy="1552547"/>
          </a:xfrm>
          <a:prstGeom prst="rect">
            <a:avLst/>
          </a:prstGeom>
        </p:spPr>
      </p:pic>
      <p:pic>
        <p:nvPicPr>
          <p:cNvPr id="6" name="Picture 5" descr="Icon&#10;&#10;Description automatically generated">
            <a:extLst>
              <a:ext uri="{FF2B5EF4-FFF2-40B4-BE49-F238E27FC236}">
                <a16:creationId xmlns:a16="http://schemas.microsoft.com/office/drawing/2014/main" id="{3E1C9385-F620-4709-AD71-F8A5B3FB2F34}"/>
              </a:ext>
            </a:extLst>
          </p:cNvPr>
          <p:cNvPicPr>
            <a:picLocks noChangeAspect="1"/>
          </p:cNvPicPr>
          <p:nvPr/>
        </p:nvPicPr>
        <p:blipFill>
          <a:blip r:embed="rId3"/>
          <a:stretch>
            <a:fillRect/>
          </a:stretch>
        </p:blipFill>
        <p:spPr>
          <a:xfrm>
            <a:off x="7407109" y="1268852"/>
            <a:ext cx="1552547" cy="1552547"/>
          </a:xfrm>
          <a:prstGeom prst="rect">
            <a:avLst/>
          </a:prstGeom>
        </p:spPr>
      </p:pic>
      <p:pic>
        <p:nvPicPr>
          <p:cNvPr id="8" name="Picture 7" descr="Icon&#10;&#10;Description automatically generated">
            <a:extLst>
              <a:ext uri="{FF2B5EF4-FFF2-40B4-BE49-F238E27FC236}">
                <a16:creationId xmlns:a16="http://schemas.microsoft.com/office/drawing/2014/main" id="{FF4C0090-7C7C-489D-A1A5-DB269D12AF1B}"/>
              </a:ext>
            </a:extLst>
          </p:cNvPr>
          <p:cNvPicPr>
            <a:picLocks noChangeAspect="1"/>
          </p:cNvPicPr>
          <p:nvPr/>
        </p:nvPicPr>
        <p:blipFill>
          <a:blip r:embed="rId4"/>
          <a:stretch>
            <a:fillRect/>
          </a:stretch>
        </p:blipFill>
        <p:spPr>
          <a:xfrm>
            <a:off x="1980504" y="1208308"/>
            <a:ext cx="1552535" cy="1552535"/>
          </a:xfrm>
          <a:prstGeom prst="rect">
            <a:avLst/>
          </a:prstGeom>
        </p:spPr>
      </p:pic>
      <p:cxnSp>
        <p:nvCxnSpPr>
          <p:cNvPr id="11" name="Straight Connector 10">
            <a:extLst>
              <a:ext uri="{FF2B5EF4-FFF2-40B4-BE49-F238E27FC236}">
                <a16:creationId xmlns:a16="http://schemas.microsoft.com/office/drawing/2014/main" id="{D0004A2D-5445-4C43-A65E-FCCC582C7FC0}"/>
              </a:ext>
            </a:extLst>
          </p:cNvPr>
          <p:cNvCxnSpPr/>
          <p:nvPr/>
        </p:nvCxnSpPr>
        <p:spPr>
          <a:xfrm>
            <a:off x="4023360" y="2128906"/>
            <a:ext cx="3037840" cy="0"/>
          </a:xfrm>
          <a:prstGeom prst="line">
            <a:avLst/>
          </a:prstGeom>
          <a:ln w="762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B95F35F-D8EB-4564-9726-5B390597EFAD}"/>
              </a:ext>
            </a:extLst>
          </p:cNvPr>
          <p:cNvSpPr txBox="1"/>
          <p:nvPr/>
        </p:nvSpPr>
        <p:spPr>
          <a:xfrm>
            <a:off x="2326413" y="2751960"/>
            <a:ext cx="1433256" cy="369332"/>
          </a:xfrm>
          <a:prstGeom prst="rect">
            <a:avLst/>
          </a:prstGeom>
          <a:noFill/>
        </p:spPr>
        <p:txBody>
          <a:bodyPr wrap="square" rtlCol="0">
            <a:spAutoFit/>
          </a:bodyPr>
          <a:lstStyle/>
          <a:p>
            <a:r>
              <a:rPr lang="en-US" dirty="0" err="1"/>
              <a:t>Partij</a:t>
            </a:r>
            <a:r>
              <a:rPr lang="en-US" dirty="0"/>
              <a:t> A</a:t>
            </a:r>
            <a:endParaRPr lang="nl-BE" dirty="0"/>
          </a:p>
        </p:txBody>
      </p:sp>
      <p:sp>
        <p:nvSpPr>
          <p:cNvPr id="13" name="TextBox 12">
            <a:extLst>
              <a:ext uri="{FF2B5EF4-FFF2-40B4-BE49-F238E27FC236}">
                <a16:creationId xmlns:a16="http://schemas.microsoft.com/office/drawing/2014/main" id="{2978031D-E3EB-4C75-AD9A-7CA9E5AA60FA}"/>
              </a:ext>
            </a:extLst>
          </p:cNvPr>
          <p:cNvSpPr txBox="1"/>
          <p:nvPr/>
        </p:nvSpPr>
        <p:spPr>
          <a:xfrm>
            <a:off x="7715705" y="2854257"/>
            <a:ext cx="1433256" cy="369332"/>
          </a:xfrm>
          <a:prstGeom prst="rect">
            <a:avLst/>
          </a:prstGeom>
          <a:noFill/>
        </p:spPr>
        <p:txBody>
          <a:bodyPr wrap="square" rtlCol="0">
            <a:spAutoFit/>
          </a:bodyPr>
          <a:lstStyle/>
          <a:p>
            <a:r>
              <a:rPr lang="en-US" dirty="0" err="1"/>
              <a:t>Partij</a:t>
            </a:r>
            <a:r>
              <a:rPr lang="en-US" dirty="0"/>
              <a:t> B</a:t>
            </a:r>
            <a:endParaRPr lang="nl-BE" dirty="0"/>
          </a:p>
        </p:txBody>
      </p:sp>
      <p:cxnSp>
        <p:nvCxnSpPr>
          <p:cNvPr id="14" name="Straight Connector 13">
            <a:extLst>
              <a:ext uri="{FF2B5EF4-FFF2-40B4-BE49-F238E27FC236}">
                <a16:creationId xmlns:a16="http://schemas.microsoft.com/office/drawing/2014/main" id="{4B5CA983-3FA3-4E48-8352-E626318E0004}"/>
              </a:ext>
            </a:extLst>
          </p:cNvPr>
          <p:cNvCxnSpPr>
            <a:cxnSpLocks/>
          </p:cNvCxnSpPr>
          <p:nvPr/>
        </p:nvCxnSpPr>
        <p:spPr>
          <a:xfrm flipV="1">
            <a:off x="8183382" y="3312161"/>
            <a:ext cx="0" cy="858947"/>
          </a:xfrm>
          <a:prstGeom prst="line">
            <a:avLst/>
          </a:prstGeom>
          <a:ln w="762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6D62503-B2F8-42D6-9ECC-C96CBF0BD971}"/>
              </a:ext>
            </a:extLst>
          </p:cNvPr>
          <p:cNvSpPr txBox="1"/>
          <p:nvPr/>
        </p:nvSpPr>
        <p:spPr>
          <a:xfrm>
            <a:off x="6507949" y="5824239"/>
            <a:ext cx="4210091" cy="369332"/>
          </a:xfrm>
          <a:prstGeom prst="rect">
            <a:avLst/>
          </a:prstGeom>
          <a:noFill/>
        </p:spPr>
        <p:txBody>
          <a:bodyPr wrap="square" rtlCol="0">
            <a:spAutoFit/>
          </a:bodyPr>
          <a:lstStyle/>
          <a:p>
            <a:r>
              <a:rPr lang="en-US" dirty="0" err="1"/>
              <a:t>Hulppersoon</a:t>
            </a:r>
            <a:r>
              <a:rPr lang="en-US" dirty="0"/>
              <a:t> C (</a:t>
            </a:r>
            <a:r>
              <a:rPr lang="en-US" dirty="0" err="1"/>
              <a:t>uitvoeringsagent</a:t>
            </a:r>
            <a:r>
              <a:rPr lang="en-US" dirty="0"/>
              <a:t>)</a:t>
            </a:r>
            <a:endParaRPr lang="nl-BE" dirty="0"/>
          </a:p>
        </p:txBody>
      </p:sp>
      <p:cxnSp>
        <p:nvCxnSpPr>
          <p:cNvPr id="17" name="Straight Connector 16">
            <a:extLst>
              <a:ext uri="{FF2B5EF4-FFF2-40B4-BE49-F238E27FC236}">
                <a16:creationId xmlns:a16="http://schemas.microsoft.com/office/drawing/2014/main" id="{B59948B0-69C0-4CE8-AF95-DE654433D704}"/>
              </a:ext>
            </a:extLst>
          </p:cNvPr>
          <p:cNvCxnSpPr>
            <a:cxnSpLocks/>
          </p:cNvCxnSpPr>
          <p:nvPr/>
        </p:nvCxnSpPr>
        <p:spPr>
          <a:xfrm>
            <a:off x="3861269" y="3223589"/>
            <a:ext cx="3443771" cy="1704011"/>
          </a:xfrm>
          <a:prstGeom prst="line">
            <a:avLst/>
          </a:prstGeom>
          <a:ln w="76200">
            <a:prstDash val="sysDash"/>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19188B4-66F8-4090-BEEC-1DEAE9A542A7}"/>
              </a:ext>
            </a:extLst>
          </p:cNvPr>
          <p:cNvSpPr txBox="1"/>
          <p:nvPr/>
        </p:nvSpPr>
        <p:spPr>
          <a:xfrm>
            <a:off x="1115513" y="3769850"/>
            <a:ext cx="4419132" cy="923330"/>
          </a:xfrm>
          <a:prstGeom prst="rect">
            <a:avLst/>
          </a:prstGeom>
          <a:noFill/>
        </p:spPr>
        <p:txBody>
          <a:bodyPr wrap="square" rtlCol="0">
            <a:spAutoFit/>
          </a:bodyPr>
          <a:lstStyle/>
          <a:p>
            <a:r>
              <a:rPr lang="en-US" dirty="0" err="1"/>
              <a:t>Contractueel</a:t>
            </a:r>
            <a:r>
              <a:rPr lang="en-US" dirty="0"/>
              <a:t>?</a:t>
            </a:r>
          </a:p>
          <a:p>
            <a:pPr marL="285750" indent="-285750">
              <a:buFont typeface="Arial" panose="020B0604020202020204" pitchFamily="34" charset="0"/>
              <a:buChar char="•"/>
            </a:pPr>
            <a:r>
              <a:rPr lang="en-US" dirty="0" err="1"/>
              <a:t>Geen</a:t>
            </a:r>
            <a:r>
              <a:rPr lang="en-US" dirty="0"/>
              <a:t> </a:t>
            </a:r>
            <a:r>
              <a:rPr lang="en-US" dirty="0" err="1"/>
              <a:t>overeenkomst</a:t>
            </a:r>
            <a:endParaRPr lang="en-US" dirty="0"/>
          </a:p>
          <a:p>
            <a:pPr marL="285750" indent="-285750">
              <a:buFont typeface="Arial" panose="020B0604020202020204" pitchFamily="34" charset="0"/>
              <a:buChar char="•"/>
            </a:pPr>
            <a:r>
              <a:rPr lang="en-US" dirty="0" err="1"/>
              <a:t>Relativiteit</a:t>
            </a:r>
            <a:r>
              <a:rPr lang="en-US" dirty="0"/>
              <a:t> art. 1165 oud BW</a:t>
            </a:r>
            <a:endParaRPr lang="nl-BE" dirty="0"/>
          </a:p>
        </p:txBody>
      </p:sp>
      <p:sp>
        <p:nvSpPr>
          <p:cNvPr id="21" name="TextBox 20">
            <a:extLst>
              <a:ext uri="{FF2B5EF4-FFF2-40B4-BE49-F238E27FC236}">
                <a16:creationId xmlns:a16="http://schemas.microsoft.com/office/drawing/2014/main" id="{25E90F48-2848-4636-BE1D-C139CB550B8B}"/>
              </a:ext>
            </a:extLst>
          </p:cNvPr>
          <p:cNvSpPr txBox="1"/>
          <p:nvPr/>
        </p:nvSpPr>
        <p:spPr>
          <a:xfrm>
            <a:off x="1072348" y="4863451"/>
            <a:ext cx="4419132" cy="1200329"/>
          </a:xfrm>
          <a:prstGeom prst="rect">
            <a:avLst/>
          </a:prstGeom>
          <a:noFill/>
        </p:spPr>
        <p:txBody>
          <a:bodyPr wrap="square" rtlCol="0">
            <a:spAutoFit/>
          </a:bodyPr>
          <a:lstStyle/>
          <a:p>
            <a:r>
              <a:rPr lang="en-US" dirty="0" err="1"/>
              <a:t>Buitencontractueel</a:t>
            </a:r>
            <a:r>
              <a:rPr lang="en-US" dirty="0"/>
              <a:t>?</a:t>
            </a:r>
          </a:p>
          <a:p>
            <a:pPr marL="285750" indent="-285750">
              <a:buFont typeface="Arial" panose="020B0604020202020204" pitchFamily="34" charset="0"/>
              <a:buChar char="•"/>
            </a:pPr>
            <a:r>
              <a:rPr lang="en-US" dirty="0" err="1"/>
              <a:t>Geen</a:t>
            </a:r>
            <a:r>
              <a:rPr lang="en-US" dirty="0"/>
              <a:t> </a:t>
            </a:r>
            <a:r>
              <a:rPr lang="en-US" dirty="0" err="1"/>
              <a:t>zuivere</a:t>
            </a:r>
            <a:r>
              <a:rPr lang="en-US" dirty="0"/>
              <a:t> </a:t>
            </a:r>
            <a:r>
              <a:rPr lang="en-US" dirty="0" err="1"/>
              <a:t>derde</a:t>
            </a:r>
            <a:endParaRPr lang="en-US" dirty="0"/>
          </a:p>
          <a:p>
            <a:pPr marL="285750" indent="-285750">
              <a:buFont typeface="Arial" panose="020B0604020202020204" pitchFamily="34" charset="0"/>
              <a:buChar char="•"/>
            </a:pPr>
            <a:r>
              <a:rPr lang="nl-BE" dirty="0"/>
              <a:t>Daarom: samenloopverbod</a:t>
            </a:r>
          </a:p>
          <a:p>
            <a:pPr marL="285750" indent="-285750">
              <a:buFont typeface="Arial" panose="020B0604020202020204" pitchFamily="34" charset="0"/>
              <a:buChar char="•"/>
            </a:pPr>
            <a:r>
              <a:rPr lang="nl-BE" u="sng" dirty="0"/>
              <a:t>Relatief</a:t>
            </a:r>
            <a:r>
              <a:rPr lang="nl-BE" dirty="0"/>
              <a:t> verbod → </a:t>
            </a:r>
            <a:r>
              <a:rPr lang="nl-BE" u="sng" dirty="0"/>
              <a:t>quasi-</a:t>
            </a:r>
            <a:r>
              <a:rPr lang="nl-BE" dirty="0"/>
              <a:t>immuniteit</a:t>
            </a:r>
          </a:p>
        </p:txBody>
      </p:sp>
      <p:cxnSp>
        <p:nvCxnSpPr>
          <p:cNvPr id="23" name="Straight Connector 22">
            <a:extLst>
              <a:ext uri="{FF2B5EF4-FFF2-40B4-BE49-F238E27FC236}">
                <a16:creationId xmlns:a16="http://schemas.microsoft.com/office/drawing/2014/main" id="{4CCD216E-F408-4654-B337-480FDF1B4640}"/>
              </a:ext>
            </a:extLst>
          </p:cNvPr>
          <p:cNvCxnSpPr>
            <a:cxnSpLocks/>
          </p:cNvCxnSpPr>
          <p:nvPr/>
        </p:nvCxnSpPr>
        <p:spPr>
          <a:xfrm>
            <a:off x="1115513" y="3993460"/>
            <a:ext cx="1739447"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447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dirty="0"/>
              <a:t>Instituut voor Verbintenissenrecht KU Leuven, </a:t>
            </a:r>
            <a:r>
              <a:rPr lang="nl-NL" dirty="0" err="1"/>
              <a:t>UHasselt</a:t>
            </a:r>
            <a:endParaRPr lang="nl-NL" dirty="0"/>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lstStyle/>
          <a:p>
            <a:r>
              <a:rPr lang="en-US" dirty="0"/>
              <a:t>II. Quasi-</a:t>
            </a:r>
            <a:r>
              <a:rPr lang="en-US" dirty="0" err="1"/>
              <a:t>immuniteit</a:t>
            </a:r>
            <a:r>
              <a:rPr lang="en-US" dirty="0"/>
              <a:t> – </a:t>
            </a:r>
            <a:r>
              <a:rPr lang="en-US" dirty="0" err="1"/>
              <a:t>hulpzaken</a:t>
            </a:r>
            <a:endParaRPr lang="nl-BE" dirty="0"/>
          </a:p>
        </p:txBody>
      </p:sp>
      <p:pic>
        <p:nvPicPr>
          <p:cNvPr id="5" name="Picture 4" descr="Icon&#10;&#10;Description automatically generated">
            <a:extLst>
              <a:ext uri="{FF2B5EF4-FFF2-40B4-BE49-F238E27FC236}">
                <a16:creationId xmlns:a16="http://schemas.microsoft.com/office/drawing/2014/main" id="{1227885F-70CA-4311-950A-8C2FA0EAECBB}"/>
              </a:ext>
            </a:extLst>
          </p:cNvPr>
          <p:cNvPicPr>
            <a:picLocks noChangeAspect="1"/>
          </p:cNvPicPr>
          <p:nvPr/>
        </p:nvPicPr>
        <p:blipFill>
          <a:blip r:embed="rId2"/>
          <a:stretch>
            <a:fillRect/>
          </a:stretch>
        </p:blipFill>
        <p:spPr>
          <a:xfrm>
            <a:off x="1980492" y="4255263"/>
            <a:ext cx="1552547" cy="1552547"/>
          </a:xfrm>
          <a:prstGeom prst="rect">
            <a:avLst/>
          </a:prstGeom>
        </p:spPr>
      </p:pic>
      <p:pic>
        <p:nvPicPr>
          <p:cNvPr id="6" name="Picture 5" descr="Icon&#10;&#10;Description automatically generated">
            <a:extLst>
              <a:ext uri="{FF2B5EF4-FFF2-40B4-BE49-F238E27FC236}">
                <a16:creationId xmlns:a16="http://schemas.microsoft.com/office/drawing/2014/main" id="{3E1C9385-F620-4709-AD71-F8A5B3FB2F34}"/>
              </a:ext>
            </a:extLst>
          </p:cNvPr>
          <p:cNvPicPr>
            <a:picLocks noChangeAspect="1"/>
          </p:cNvPicPr>
          <p:nvPr/>
        </p:nvPicPr>
        <p:blipFill>
          <a:blip r:embed="rId3"/>
          <a:stretch>
            <a:fillRect/>
          </a:stretch>
        </p:blipFill>
        <p:spPr>
          <a:xfrm>
            <a:off x="7407109" y="1268852"/>
            <a:ext cx="1552547" cy="1552547"/>
          </a:xfrm>
          <a:prstGeom prst="rect">
            <a:avLst/>
          </a:prstGeom>
        </p:spPr>
      </p:pic>
      <p:pic>
        <p:nvPicPr>
          <p:cNvPr id="8" name="Picture 7" descr="Icon&#10;&#10;Description automatically generated">
            <a:extLst>
              <a:ext uri="{FF2B5EF4-FFF2-40B4-BE49-F238E27FC236}">
                <a16:creationId xmlns:a16="http://schemas.microsoft.com/office/drawing/2014/main" id="{FF4C0090-7C7C-489D-A1A5-DB269D12AF1B}"/>
              </a:ext>
            </a:extLst>
          </p:cNvPr>
          <p:cNvPicPr>
            <a:picLocks noChangeAspect="1"/>
          </p:cNvPicPr>
          <p:nvPr/>
        </p:nvPicPr>
        <p:blipFill>
          <a:blip r:embed="rId4"/>
          <a:stretch>
            <a:fillRect/>
          </a:stretch>
        </p:blipFill>
        <p:spPr>
          <a:xfrm>
            <a:off x="1980504" y="1208308"/>
            <a:ext cx="1552535" cy="1552535"/>
          </a:xfrm>
          <a:prstGeom prst="rect">
            <a:avLst/>
          </a:prstGeom>
        </p:spPr>
      </p:pic>
      <p:pic>
        <p:nvPicPr>
          <p:cNvPr id="7" name="Picture 6" descr="Icon&#10;&#10;Description automatically generated">
            <a:extLst>
              <a:ext uri="{FF2B5EF4-FFF2-40B4-BE49-F238E27FC236}">
                <a16:creationId xmlns:a16="http://schemas.microsoft.com/office/drawing/2014/main" id="{71352C95-A42A-4498-9BE9-8D6D6BF66BE6}"/>
              </a:ext>
            </a:extLst>
          </p:cNvPr>
          <p:cNvPicPr>
            <a:picLocks noChangeAspect="1"/>
          </p:cNvPicPr>
          <p:nvPr/>
        </p:nvPicPr>
        <p:blipFill>
          <a:blip r:embed="rId5"/>
          <a:stretch>
            <a:fillRect/>
          </a:stretch>
        </p:blipFill>
        <p:spPr>
          <a:xfrm>
            <a:off x="2882500" y="2081271"/>
            <a:ext cx="1071575" cy="1071575"/>
          </a:xfrm>
          <a:prstGeom prst="rect">
            <a:avLst/>
          </a:prstGeom>
        </p:spPr>
      </p:pic>
      <p:cxnSp>
        <p:nvCxnSpPr>
          <p:cNvPr id="18" name="Straight Arrow Connector 17">
            <a:extLst>
              <a:ext uri="{FF2B5EF4-FFF2-40B4-BE49-F238E27FC236}">
                <a16:creationId xmlns:a16="http://schemas.microsoft.com/office/drawing/2014/main" id="{4967B259-9662-4E07-AFF1-76B49D785039}"/>
              </a:ext>
            </a:extLst>
          </p:cNvPr>
          <p:cNvCxnSpPr/>
          <p:nvPr/>
        </p:nvCxnSpPr>
        <p:spPr>
          <a:xfrm>
            <a:off x="5052367" y="2125300"/>
            <a:ext cx="103289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A2DB9C4-5A1D-4D94-BC1D-666CB811AEFC}"/>
              </a:ext>
            </a:extLst>
          </p:cNvPr>
          <p:cNvSpPr txBox="1"/>
          <p:nvPr/>
        </p:nvSpPr>
        <p:spPr>
          <a:xfrm>
            <a:off x="5043539" y="2253151"/>
            <a:ext cx="1310686" cy="369332"/>
          </a:xfrm>
          <a:prstGeom prst="rect">
            <a:avLst/>
          </a:prstGeom>
          <a:noFill/>
        </p:spPr>
        <p:txBody>
          <a:bodyPr wrap="square" rtlCol="0">
            <a:spAutoFit/>
          </a:bodyPr>
          <a:lstStyle/>
          <a:p>
            <a:r>
              <a:rPr lang="en-US" i="1" dirty="0" err="1"/>
              <a:t>Verkoop</a:t>
            </a:r>
            <a:endParaRPr lang="nl-BE" i="1" dirty="0"/>
          </a:p>
        </p:txBody>
      </p:sp>
      <p:cxnSp>
        <p:nvCxnSpPr>
          <p:cNvPr id="22" name="Straight Connector 21">
            <a:extLst>
              <a:ext uri="{FF2B5EF4-FFF2-40B4-BE49-F238E27FC236}">
                <a16:creationId xmlns:a16="http://schemas.microsoft.com/office/drawing/2014/main" id="{F198210A-49AC-4180-9F83-65CF1E9FD99C}"/>
              </a:ext>
            </a:extLst>
          </p:cNvPr>
          <p:cNvCxnSpPr>
            <a:cxnSpLocks/>
          </p:cNvCxnSpPr>
          <p:nvPr/>
        </p:nvCxnSpPr>
        <p:spPr>
          <a:xfrm>
            <a:off x="2736914" y="3248730"/>
            <a:ext cx="0" cy="728372"/>
          </a:xfrm>
          <a:prstGeom prst="line">
            <a:avLst/>
          </a:prstGeom>
          <a:ln w="76200">
            <a:prstDash val="solid"/>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DBAF809A-333D-4643-B3F8-F24374BE27C9}"/>
              </a:ext>
            </a:extLst>
          </p:cNvPr>
          <p:cNvPicPr>
            <a:picLocks noChangeAspect="1"/>
          </p:cNvPicPr>
          <p:nvPr/>
        </p:nvPicPr>
        <p:blipFill>
          <a:blip r:embed="rId6"/>
          <a:stretch>
            <a:fillRect/>
          </a:stretch>
        </p:blipFill>
        <p:spPr>
          <a:xfrm>
            <a:off x="3139846" y="5138425"/>
            <a:ext cx="1071575" cy="1071575"/>
          </a:xfrm>
          <a:prstGeom prst="rect">
            <a:avLst/>
          </a:prstGeom>
        </p:spPr>
      </p:pic>
      <p:pic>
        <p:nvPicPr>
          <p:cNvPr id="24" name="Picture 23">
            <a:extLst>
              <a:ext uri="{FF2B5EF4-FFF2-40B4-BE49-F238E27FC236}">
                <a16:creationId xmlns:a16="http://schemas.microsoft.com/office/drawing/2014/main" id="{832D98FA-B961-4CB6-9C24-F6C2A8FCA32A}"/>
              </a:ext>
            </a:extLst>
          </p:cNvPr>
          <p:cNvPicPr>
            <a:picLocks noChangeAspect="1"/>
          </p:cNvPicPr>
          <p:nvPr/>
        </p:nvPicPr>
        <p:blipFill>
          <a:blip r:embed="rId6"/>
          <a:stretch>
            <a:fillRect/>
          </a:stretch>
        </p:blipFill>
        <p:spPr>
          <a:xfrm>
            <a:off x="4156605" y="5141455"/>
            <a:ext cx="1071575" cy="1071575"/>
          </a:xfrm>
          <a:prstGeom prst="rect">
            <a:avLst/>
          </a:prstGeom>
        </p:spPr>
      </p:pic>
      <p:sp>
        <p:nvSpPr>
          <p:cNvPr id="25" name="TextBox 24">
            <a:extLst>
              <a:ext uri="{FF2B5EF4-FFF2-40B4-BE49-F238E27FC236}">
                <a16:creationId xmlns:a16="http://schemas.microsoft.com/office/drawing/2014/main" id="{3D3AA6C1-0934-4735-9E14-6CA7CE63A04D}"/>
              </a:ext>
            </a:extLst>
          </p:cNvPr>
          <p:cNvSpPr txBox="1"/>
          <p:nvPr/>
        </p:nvSpPr>
        <p:spPr>
          <a:xfrm>
            <a:off x="3675633" y="5463540"/>
            <a:ext cx="315023" cy="369332"/>
          </a:xfrm>
          <a:prstGeom prst="rect">
            <a:avLst/>
          </a:prstGeom>
          <a:noFill/>
        </p:spPr>
        <p:txBody>
          <a:bodyPr wrap="square" rtlCol="0">
            <a:spAutoFit/>
          </a:bodyPr>
          <a:lstStyle/>
          <a:p>
            <a:r>
              <a:rPr lang="en-US" b="1" dirty="0">
                <a:solidFill>
                  <a:srgbClr val="FF0000"/>
                </a:solidFill>
              </a:rPr>
              <a:t>9</a:t>
            </a:r>
            <a:endParaRPr lang="nl-BE" b="1" dirty="0">
              <a:solidFill>
                <a:srgbClr val="FF0000"/>
              </a:solidFill>
            </a:endParaRPr>
          </a:p>
        </p:txBody>
      </p:sp>
      <p:sp>
        <p:nvSpPr>
          <p:cNvPr id="26" name="TextBox 25">
            <a:extLst>
              <a:ext uri="{FF2B5EF4-FFF2-40B4-BE49-F238E27FC236}">
                <a16:creationId xmlns:a16="http://schemas.microsoft.com/office/drawing/2014/main" id="{5CB14908-AE14-4396-B236-3220E4674F0D}"/>
              </a:ext>
            </a:extLst>
          </p:cNvPr>
          <p:cNvSpPr txBox="1"/>
          <p:nvPr/>
        </p:nvSpPr>
        <p:spPr>
          <a:xfrm>
            <a:off x="4728262" y="5463540"/>
            <a:ext cx="315023" cy="369332"/>
          </a:xfrm>
          <a:prstGeom prst="rect">
            <a:avLst/>
          </a:prstGeom>
          <a:noFill/>
        </p:spPr>
        <p:txBody>
          <a:bodyPr wrap="square" rtlCol="0">
            <a:spAutoFit/>
          </a:bodyPr>
          <a:lstStyle/>
          <a:p>
            <a:r>
              <a:rPr lang="en-US" b="1" dirty="0">
                <a:solidFill>
                  <a:srgbClr val="FF0000"/>
                </a:solidFill>
              </a:rPr>
              <a:t>9</a:t>
            </a:r>
            <a:endParaRPr lang="nl-BE" b="1" dirty="0">
              <a:solidFill>
                <a:srgbClr val="FF0000"/>
              </a:solidFill>
            </a:endParaRPr>
          </a:p>
        </p:txBody>
      </p:sp>
      <p:sp>
        <p:nvSpPr>
          <p:cNvPr id="27" name="Multiplication Sign 26">
            <a:extLst>
              <a:ext uri="{FF2B5EF4-FFF2-40B4-BE49-F238E27FC236}">
                <a16:creationId xmlns:a16="http://schemas.microsoft.com/office/drawing/2014/main" id="{BFD28BFB-9453-4FE6-9008-FFFC9A07C924}"/>
              </a:ext>
            </a:extLst>
          </p:cNvPr>
          <p:cNvSpPr/>
          <p:nvPr/>
        </p:nvSpPr>
        <p:spPr>
          <a:xfrm>
            <a:off x="2750945" y="1766633"/>
            <a:ext cx="1776491" cy="1776491"/>
          </a:xfrm>
          <a:prstGeom prst="mathMultiply">
            <a:avLst>
              <a:gd name="adj1" fmla="val 30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8" name="Straight Connector 27">
            <a:extLst>
              <a:ext uri="{FF2B5EF4-FFF2-40B4-BE49-F238E27FC236}">
                <a16:creationId xmlns:a16="http://schemas.microsoft.com/office/drawing/2014/main" id="{28881A39-9351-4FA7-AFDF-8ACD3FD65B98}"/>
              </a:ext>
            </a:extLst>
          </p:cNvPr>
          <p:cNvCxnSpPr>
            <a:cxnSpLocks/>
          </p:cNvCxnSpPr>
          <p:nvPr/>
        </p:nvCxnSpPr>
        <p:spPr>
          <a:xfrm flipV="1">
            <a:off x="4156605" y="3017960"/>
            <a:ext cx="3120495" cy="1805500"/>
          </a:xfrm>
          <a:prstGeom prst="line">
            <a:avLst/>
          </a:prstGeom>
          <a:ln w="76200">
            <a:prstDash val="sysDash"/>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C3D9B9D4-0B98-4533-A570-31310C16634F}"/>
              </a:ext>
            </a:extLst>
          </p:cNvPr>
          <p:cNvSpPr txBox="1"/>
          <p:nvPr/>
        </p:nvSpPr>
        <p:spPr>
          <a:xfrm>
            <a:off x="5875020" y="3920710"/>
            <a:ext cx="3505200" cy="646331"/>
          </a:xfrm>
          <a:prstGeom prst="rect">
            <a:avLst/>
          </a:prstGeom>
          <a:noFill/>
        </p:spPr>
        <p:txBody>
          <a:bodyPr wrap="square" rtlCol="0">
            <a:spAutoFit/>
          </a:bodyPr>
          <a:lstStyle/>
          <a:p>
            <a:r>
              <a:rPr lang="en-US" i="1" dirty="0" err="1"/>
              <a:t>Buitencontractuele</a:t>
            </a:r>
            <a:r>
              <a:rPr lang="en-US" i="1" dirty="0"/>
              <a:t> </a:t>
            </a:r>
            <a:r>
              <a:rPr lang="en-US" i="1" dirty="0" err="1"/>
              <a:t>vordering</a:t>
            </a:r>
            <a:r>
              <a:rPr lang="en-US" i="1" dirty="0"/>
              <a:t>?</a:t>
            </a:r>
          </a:p>
          <a:p>
            <a:r>
              <a:rPr lang="en-US" i="1" dirty="0"/>
              <a:t>Quasi-</a:t>
            </a:r>
            <a:r>
              <a:rPr lang="en-US" i="1" dirty="0" err="1"/>
              <a:t>immuniteit</a:t>
            </a:r>
            <a:r>
              <a:rPr lang="en-US" i="1" dirty="0"/>
              <a:t>?</a:t>
            </a:r>
            <a:endParaRPr lang="nl-BE" i="1" dirty="0"/>
          </a:p>
        </p:txBody>
      </p:sp>
      <p:sp>
        <p:nvSpPr>
          <p:cNvPr id="20" name="TextBox 19">
            <a:extLst>
              <a:ext uri="{FF2B5EF4-FFF2-40B4-BE49-F238E27FC236}">
                <a16:creationId xmlns:a16="http://schemas.microsoft.com/office/drawing/2014/main" id="{85A3E643-959D-4187-96EC-B5E5E071B10B}"/>
              </a:ext>
            </a:extLst>
          </p:cNvPr>
          <p:cNvSpPr txBox="1"/>
          <p:nvPr/>
        </p:nvSpPr>
        <p:spPr>
          <a:xfrm>
            <a:off x="2762945" y="3444350"/>
            <a:ext cx="1310686" cy="369332"/>
          </a:xfrm>
          <a:prstGeom prst="rect">
            <a:avLst/>
          </a:prstGeom>
          <a:noFill/>
        </p:spPr>
        <p:txBody>
          <a:bodyPr wrap="square" rtlCol="0">
            <a:spAutoFit/>
          </a:bodyPr>
          <a:lstStyle/>
          <a:p>
            <a:r>
              <a:rPr lang="en-US" i="1" dirty="0" err="1"/>
              <a:t>Huur</a:t>
            </a:r>
            <a:endParaRPr lang="nl-BE" i="1" dirty="0"/>
          </a:p>
        </p:txBody>
      </p:sp>
    </p:spTree>
    <p:extLst>
      <p:ext uri="{BB962C8B-B14F-4D97-AF65-F5344CB8AC3E}">
        <p14:creationId xmlns:p14="http://schemas.microsoft.com/office/powerpoint/2010/main" val="409635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96250B2-3116-4D58-8F18-FC6DBEB2D15D}"/>
              </a:ext>
            </a:extLst>
          </p:cNvPr>
          <p:cNvSpPr>
            <a:spLocks noGrp="1"/>
          </p:cNvSpPr>
          <p:nvPr>
            <p:ph idx="1"/>
          </p:nvPr>
        </p:nvSpPr>
        <p:spPr/>
        <p:txBody>
          <a:bodyPr>
            <a:normAutofit/>
          </a:bodyPr>
          <a:lstStyle/>
          <a:p>
            <a:pPr algn="just"/>
            <a:r>
              <a:rPr lang="en-US" dirty="0" err="1"/>
              <a:t>Appelrechters</a:t>
            </a:r>
            <a:r>
              <a:rPr lang="en-US" dirty="0"/>
              <a:t>:</a:t>
            </a:r>
          </a:p>
          <a:p>
            <a:pPr lvl="1" algn="just"/>
            <a:r>
              <a:rPr lang="nl-BE" dirty="0"/>
              <a:t>Dubbele nummering = foutief</a:t>
            </a:r>
          </a:p>
          <a:p>
            <a:pPr lvl="1" algn="just"/>
            <a:r>
              <a:rPr lang="nl-BE" dirty="0"/>
              <a:t>Verhuurder opslagtank ≠ uitvoeringsagent</a:t>
            </a:r>
          </a:p>
          <a:p>
            <a:pPr lvl="1" algn="just"/>
            <a:r>
              <a:rPr lang="nl-BE" dirty="0"/>
              <a:t>Niet belast met gehele of gedeeltelijke uitvoering van bewaringsverbintenis</a:t>
            </a:r>
          </a:p>
          <a:p>
            <a:pPr algn="just"/>
            <a:r>
              <a:rPr lang="nl-BE" dirty="0"/>
              <a:t>Cass. 12 maart 2020, C.19.0408.N:</a:t>
            </a:r>
          </a:p>
          <a:p>
            <a:pPr lvl="1" algn="just"/>
            <a:r>
              <a:rPr lang="nl-BE" dirty="0"/>
              <a:t>Uitvoeringsagent = belast met gehele of gedeeltelijke uitvoering verbintenis uit de overeenkomst</a:t>
            </a:r>
          </a:p>
          <a:p>
            <a:pPr lvl="1" algn="just"/>
            <a:r>
              <a:rPr lang="nl-BE" dirty="0"/>
              <a:t>Wie hulpzaken (= opslagtank) ter beschikking stelt van contractpartij die ze gebruikt voor verbintenissen, is geen uitvoeringsagent, maar wel derde</a:t>
            </a:r>
          </a:p>
          <a:p>
            <a:pPr lvl="1" algn="just"/>
            <a:endParaRPr lang="nl-BE" dirty="0"/>
          </a:p>
        </p:txBody>
      </p:sp>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normAutofit/>
          </a:bodyPr>
          <a:lstStyle/>
          <a:p>
            <a:r>
              <a:rPr lang="en-US" dirty="0"/>
              <a:t>II. Quasi-</a:t>
            </a:r>
            <a:r>
              <a:rPr lang="en-US" dirty="0" err="1"/>
              <a:t>immuniteit</a:t>
            </a:r>
            <a:r>
              <a:rPr lang="en-US" dirty="0"/>
              <a:t> – </a:t>
            </a:r>
            <a:r>
              <a:rPr lang="en-US" dirty="0" err="1"/>
              <a:t>hulpzaken</a:t>
            </a:r>
            <a:endParaRPr lang="nl-BE" dirty="0"/>
          </a:p>
        </p:txBody>
      </p:sp>
    </p:spTree>
    <p:extLst>
      <p:ext uri="{BB962C8B-B14F-4D97-AF65-F5344CB8AC3E}">
        <p14:creationId xmlns:p14="http://schemas.microsoft.com/office/powerpoint/2010/main" val="180023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96250B2-3116-4D58-8F18-FC6DBEB2D15D}"/>
              </a:ext>
            </a:extLst>
          </p:cNvPr>
          <p:cNvSpPr>
            <a:spLocks noGrp="1"/>
          </p:cNvSpPr>
          <p:nvPr>
            <p:ph idx="1"/>
          </p:nvPr>
        </p:nvSpPr>
        <p:spPr>
          <a:xfrm>
            <a:off x="575400" y="1656000"/>
            <a:ext cx="11041200" cy="4464000"/>
          </a:xfrm>
        </p:spPr>
        <p:txBody>
          <a:bodyPr>
            <a:normAutofit/>
          </a:bodyPr>
          <a:lstStyle/>
          <a:p>
            <a:r>
              <a:rPr lang="nl-BE" dirty="0" err="1"/>
              <a:t>HvC</a:t>
            </a:r>
            <a:r>
              <a:rPr lang="nl-BE" dirty="0"/>
              <a:t> houdt dus vast aan restrictieve interpretatie uitvoeringsagent</a:t>
            </a:r>
          </a:p>
          <a:p>
            <a:r>
              <a:rPr lang="nl-BE" dirty="0"/>
              <a:t>Uitvoeringsagent ≠ persoon wiens tussenkomst een noodzakelijke, materiële voorwaarde is voor de uitvoering</a:t>
            </a:r>
          </a:p>
          <a:p>
            <a:r>
              <a:rPr lang="nl-BE" dirty="0"/>
              <a:t>Vergelijk: Cass. 7 februari 2020, C.19.0308.F</a:t>
            </a:r>
          </a:p>
        </p:txBody>
      </p:sp>
      <p:sp>
        <p:nvSpPr>
          <p:cNvPr id="3" name="Footer Placeholder 2">
            <a:extLst>
              <a:ext uri="{FF2B5EF4-FFF2-40B4-BE49-F238E27FC236}">
                <a16:creationId xmlns:a16="http://schemas.microsoft.com/office/drawing/2014/main" id="{C401B654-07A7-4F51-981F-5BE64CE2A224}"/>
              </a:ext>
            </a:extLst>
          </p:cNvPr>
          <p:cNvSpPr>
            <a:spLocks noGrp="1"/>
          </p:cNvSpPr>
          <p:nvPr>
            <p:ph type="ftr" sz="quarter" idx="11"/>
          </p:nvPr>
        </p:nvSpPr>
        <p:spPr/>
        <p:txBody>
          <a:bodyPr/>
          <a:lstStyle/>
          <a:p>
            <a:r>
              <a:rPr lang="nl-NL"/>
              <a:t>Instituut voor Verbintenissenrecht KU Leuven, UHasselt</a:t>
            </a:r>
          </a:p>
        </p:txBody>
      </p:sp>
      <p:sp>
        <p:nvSpPr>
          <p:cNvPr id="4" name="Title 3">
            <a:extLst>
              <a:ext uri="{FF2B5EF4-FFF2-40B4-BE49-F238E27FC236}">
                <a16:creationId xmlns:a16="http://schemas.microsoft.com/office/drawing/2014/main" id="{C214A7B8-C989-4FD1-AF09-DD626463F521}"/>
              </a:ext>
            </a:extLst>
          </p:cNvPr>
          <p:cNvSpPr>
            <a:spLocks noGrp="1"/>
          </p:cNvSpPr>
          <p:nvPr>
            <p:ph type="title"/>
          </p:nvPr>
        </p:nvSpPr>
        <p:spPr/>
        <p:txBody>
          <a:bodyPr>
            <a:normAutofit/>
          </a:bodyPr>
          <a:lstStyle/>
          <a:p>
            <a:r>
              <a:rPr lang="en-US" dirty="0"/>
              <a:t>II. Quasi-</a:t>
            </a:r>
            <a:r>
              <a:rPr lang="en-US" dirty="0" err="1"/>
              <a:t>immuniteit</a:t>
            </a:r>
            <a:r>
              <a:rPr lang="en-US" dirty="0"/>
              <a:t> – </a:t>
            </a:r>
            <a:r>
              <a:rPr lang="en-US" dirty="0" err="1"/>
              <a:t>restrictieve</a:t>
            </a:r>
            <a:r>
              <a:rPr lang="en-US" dirty="0"/>
              <a:t> </a:t>
            </a:r>
            <a:r>
              <a:rPr lang="en-US" dirty="0" err="1"/>
              <a:t>notie</a:t>
            </a:r>
            <a:endParaRPr lang="nl-BE" dirty="0"/>
          </a:p>
        </p:txBody>
      </p:sp>
      <p:pic>
        <p:nvPicPr>
          <p:cNvPr id="1026" name="Picture 2" descr="Elia System Operator SA/NV">
            <a:extLst>
              <a:ext uri="{FF2B5EF4-FFF2-40B4-BE49-F238E27FC236}">
                <a16:creationId xmlns:a16="http://schemas.microsoft.com/office/drawing/2014/main" id="{9376CA52-FBAA-4276-8BBE-E2CB76F6C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421" y="5322833"/>
            <a:ext cx="1983742" cy="522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con&#10;&#10;Description automatically generated">
            <a:extLst>
              <a:ext uri="{FF2B5EF4-FFF2-40B4-BE49-F238E27FC236}">
                <a16:creationId xmlns:a16="http://schemas.microsoft.com/office/drawing/2014/main" id="{BFCA05B4-9B0B-490D-A141-D691B90D5FF4}"/>
              </a:ext>
            </a:extLst>
          </p:cNvPr>
          <p:cNvPicPr>
            <a:picLocks noChangeAspect="1"/>
          </p:cNvPicPr>
          <p:nvPr/>
        </p:nvPicPr>
        <p:blipFill>
          <a:blip r:embed="rId3"/>
          <a:stretch>
            <a:fillRect/>
          </a:stretch>
        </p:blipFill>
        <p:spPr>
          <a:xfrm>
            <a:off x="2650979" y="3509162"/>
            <a:ext cx="1552547" cy="1552547"/>
          </a:xfrm>
          <a:prstGeom prst="rect">
            <a:avLst/>
          </a:prstGeom>
        </p:spPr>
      </p:pic>
      <p:cxnSp>
        <p:nvCxnSpPr>
          <p:cNvPr id="8" name="Straight Arrow Connector 7">
            <a:extLst>
              <a:ext uri="{FF2B5EF4-FFF2-40B4-BE49-F238E27FC236}">
                <a16:creationId xmlns:a16="http://schemas.microsoft.com/office/drawing/2014/main" id="{B5EECB90-E92B-4238-AB1C-67DBE8F0CC75}"/>
              </a:ext>
            </a:extLst>
          </p:cNvPr>
          <p:cNvCxnSpPr/>
          <p:nvPr/>
        </p:nvCxnSpPr>
        <p:spPr>
          <a:xfrm>
            <a:off x="5369949" y="4184399"/>
            <a:ext cx="103289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E5A4A42-6455-41E8-8E28-C561C57D2995}"/>
              </a:ext>
            </a:extLst>
          </p:cNvPr>
          <p:cNvSpPr txBox="1"/>
          <p:nvPr/>
        </p:nvSpPr>
        <p:spPr>
          <a:xfrm>
            <a:off x="5369949" y="4278866"/>
            <a:ext cx="1310686" cy="369332"/>
          </a:xfrm>
          <a:prstGeom prst="rect">
            <a:avLst/>
          </a:prstGeom>
          <a:noFill/>
        </p:spPr>
        <p:txBody>
          <a:bodyPr wrap="square" rtlCol="0">
            <a:spAutoFit/>
          </a:bodyPr>
          <a:lstStyle/>
          <a:p>
            <a:r>
              <a:rPr lang="en-US" i="1" dirty="0" err="1"/>
              <a:t>verkoop</a:t>
            </a:r>
            <a:endParaRPr lang="nl-BE" i="1" dirty="0"/>
          </a:p>
        </p:txBody>
      </p:sp>
      <p:pic>
        <p:nvPicPr>
          <p:cNvPr id="5" name="Picture 4" descr="Logo&#10;&#10;Description automatically generated">
            <a:extLst>
              <a:ext uri="{FF2B5EF4-FFF2-40B4-BE49-F238E27FC236}">
                <a16:creationId xmlns:a16="http://schemas.microsoft.com/office/drawing/2014/main" id="{CB7F4209-3251-4A0C-BC12-9B981622EA84}"/>
              </a:ext>
            </a:extLst>
          </p:cNvPr>
          <p:cNvPicPr>
            <a:picLocks noChangeAspect="1"/>
          </p:cNvPicPr>
          <p:nvPr/>
        </p:nvPicPr>
        <p:blipFill>
          <a:blip r:embed="rId4"/>
          <a:stretch>
            <a:fillRect/>
          </a:stretch>
        </p:blipFill>
        <p:spPr>
          <a:xfrm>
            <a:off x="3787347" y="4413287"/>
            <a:ext cx="909546" cy="909546"/>
          </a:xfrm>
          <a:prstGeom prst="rect">
            <a:avLst/>
          </a:prstGeom>
        </p:spPr>
      </p:pic>
      <p:pic>
        <p:nvPicPr>
          <p:cNvPr id="11" name="Picture 10" descr="Icon&#10;&#10;Description automatically generated">
            <a:extLst>
              <a:ext uri="{FF2B5EF4-FFF2-40B4-BE49-F238E27FC236}">
                <a16:creationId xmlns:a16="http://schemas.microsoft.com/office/drawing/2014/main" id="{890AB208-01D7-4261-9B76-ACD98F590CCB}"/>
              </a:ext>
            </a:extLst>
          </p:cNvPr>
          <p:cNvPicPr>
            <a:picLocks noChangeAspect="1"/>
          </p:cNvPicPr>
          <p:nvPr/>
        </p:nvPicPr>
        <p:blipFill>
          <a:blip r:embed="rId5"/>
          <a:stretch>
            <a:fillRect/>
          </a:stretch>
        </p:blipFill>
        <p:spPr>
          <a:xfrm>
            <a:off x="7586922" y="3429000"/>
            <a:ext cx="1552535" cy="1552535"/>
          </a:xfrm>
          <a:prstGeom prst="rect">
            <a:avLst/>
          </a:prstGeom>
        </p:spPr>
      </p:pic>
      <p:cxnSp>
        <p:nvCxnSpPr>
          <p:cNvPr id="12" name="Straight Connector 11">
            <a:extLst>
              <a:ext uri="{FF2B5EF4-FFF2-40B4-BE49-F238E27FC236}">
                <a16:creationId xmlns:a16="http://schemas.microsoft.com/office/drawing/2014/main" id="{EE4AA420-9C3F-4EE5-8232-207F0DB10B17}"/>
              </a:ext>
            </a:extLst>
          </p:cNvPr>
          <p:cNvCxnSpPr>
            <a:cxnSpLocks/>
          </p:cNvCxnSpPr>
          <p:nvPr/>
        </p:nvCxnSpPr>
        <p:spPr>
          <a:xfrm flipV="1">
            <a:off x="5821754" y="4747260"/>
            <a:ext cx="0" cy="51054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4BEF9A0B-8CF1-49C4-BA3E-2151EBF5384B}"/>
              </a:ext>
            </a:extLst>
          </p:cNvPr>
          <p:cNvSpPr txBox="1"/>
          <p:nvPr/>
        </p:nvSpPr>
        <p:spPr>
          <a:xfrm>
            <a:off x="4439092" y="5867745"/>
            <a:ext cx="3494702" cy="369332"/>
          </a:xfrm>
          <a:prstGeom prst="rect">
            <a:avLst/>
          </a:prstGeom>
          <a:noFill/>
        </p:spPr>
        <p:txBody>
          <a:bodyPr wrap="square" rtlCol="0">
            <a:spAutoFit/>
          </a:bodyPr>
          <a:lstStyle/>
          <a:p>
            <a:r>
              <a:rPr lang="en-US" i="1" dirty="0"/>
              <a:t>Transport – </a:t>
            </a:r>
            <a:r>
              <a:rPr lang="en-US" i="1" dirty="0" err="1"/>
              <a:t>wettelijk</a:t>
            </a:r>
            <a:r>
              <a:rPr lang="en-US" i="1" dirty="0"/>
              <a:t> </a:t>
            </a:r>
            <a:r>
              <a:rPr lang="en-US" i="1" dirty="0" err="1"/>
              <a:t>monopolie</a:t>
            </a:r>
            <a:endParaRPr lang="nl-BE" i="1" dirty="0"/>
          </a:p>
        </p:txBody>
      </p:sp>
      <p:cxnSp>
        <p:nvCxnSpPr>
          <p:cNvPr id="22" name="Straight Arrow Connector 21">
            <a:extLst>
              <a:ext uri="{FF2B5EF4-FFF2-40B4-BE49-F238E27FC236}">
                <a16:creationId xmlns:a16="http://schemas.microsoft.com/office/drawing/2014/main" id="{B49371C8-A6DB-44EC-BC7B-FEA955C08957}"/>
              </a:ext>
            </a:extLst>
          </p:cNvPr>
          <p:cNvCxnSpPr>
            <a:cxnSpLocks/>
          </p:cNvCxnSpPr>
          <p:nvPr/>
        </p:nvCxnSpPr>
        <p:spPr>
          <a:xfrm flipV="1">
            <a:off x="7413340" y="5201797"/>
            <a:ext cx="520454" cy="376927"/>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EE36163B-4EB7-4105-B6DD-9F4D450AF22B}"/>
              </a:ext>
            </a:extLst>
          </p:cNvPr>
          <p:cNvSpPr txBox="1"/>
          <p:nvPr/>
        </p:nvSpPr>
        <p:spPr>
          <a:xfrm>
            <a:off x="7668201" y="5480030"/>
            <a:ext cx="2758440" cy="369332"/>
          </a:xfrm>
          <a:prstGeom prst="rect">
            <a:avLst/>
          </a:prstGeom>
          <a:noFill/>
        </p:spPr>
        <p:txBody>
          <a:bodyPr wrap="square" rtlCol="0">
            <a:spAutoFit/>
          </a:bodyPr>
          <a:lstStyle/>
          <a:p>
            <a:r>
              <a:rPr lang="en-US" i="1" dirty="0" err="1"/>
              <a:t>Geen</a:t>
            </a:r>
            <a:r>
              <a:rPr lang="en-US" i="1" dirty="0"/>
              <a:t> </a:t>
            </a:r>
            <a:r>
              <a:rPr lang="en-US" i="1" dirty="0" err="1"/>
              <a:t>uitvoeringsagent</a:t>
            </a:r>
            <a:endParaRPr lang="nl-BE" i="1" dirty="0"/>
          </a:p>
        </p:txBody>
      </p:sp>
    </p:spTree>
    <p:extLst>
      <p:ext uri="{BB962C8B-B14F-4D97-AF65-F5344CB8AC3E}">
        <p14:creationId xmlns:p14="http://schemas.microsoft.com/office/powerpoint/2010/main" val="3515273655"/>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KULeuven template - breedbeeld</Template>
  <TotalTime>0</TotalTime>
  <Words>1903</Words>
  <Application>Microsoft Office PowerPoint</Application>
  <PresentationFormat>Widescreen</PresentationFormat>
  <Paragraphs>237</Paragraphs>
  <Slides>30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KU Leuven</vt:lpstr>
      <vt:lpstr>KU Leuven Sedes</vt:lpstr>
      <vt:lpstr>ACTUALIA AANSPRAKELIJKHEIDSRECHT 2018-2021 Grondslagen van aansprakelijkheid en oorzakelijk verband </vt:lpstr>
      <vt:lpstr>Plan</vt:lpstr>
      <vt:lpstr>I. Samenloop – algemeen</vt:lpstr>
      <vt:lpstr>I. Samenloop – bijzondere rechtsverkrijgende </vt:lpstr>
      <vt:lpstr>I. Samenloop – bijzondere rechtsverkrijgende </vt:lpstr>
      <vt:lpstr>II. Quasi-immuniteit – algemeen</vt:lpstr>
      <vt:lpstr>II. Quasi-immuniteit – hulpzaken</vt:lpstr>
      <vt:lpstr>II. Quasi-immuniteit – hulpzaken</vt:lpstr>
      <vt:lpstr>II. Quasi-immuniteit – restrictieve notie</vt:lpstr>
      <vt:lpstr>III. Kwalitatieve aansprakelijkheid – aansteller</vt:lpstr>
      <vt:lpstr>III. Kwalitatieve aansprakelijkheid – aansteller</vt:lpstr>
      <vt:lpstr>III. Kwalitatieve aansprakelijkheid – aansteller</vt:lpstr>
      <vt:lpstr>III. Kwalitatieve aansprakelijkheid – bewaarder zaak</vt:lpstr>
      <vt:lpstr>IV. Bovenmatige burenhinder – algemeen</vt:lpstr>
      <vt:lpstr>IV. Bovenmatige burenhinder – foutloze aard</vt:lpstr>
      <vt:lpstr>IV. Bovenmatige burenhinder – erfdienstbaarheid</vt:lpstr>
      <vt:lpstr>IV. Bovenmatige burenhinder – gevoeligheid</vt:lpstr>
      <vt:lpstr>IV. Bovenmatige burenhinder – gevoeligheid</vt:lpstr>
      <vt:lpstr>IV. Bovenmatige burenhinder – gevoeligheid</vt:lpstr>
      <vt:lpstr>IV. Bovenmatige burenhinder – gevoeligheid</vt:lpstr>
      <vt:lpstr>V. Oorzakelijk verband – CSQN, rechtmatig alternatief</vt:lpstr>
      <vt:lpstr>V. Oorzakelijk verband – CSQN, rechtmatig alternatief</vt:lpstr>
      <vt:lpstr>V. Oorzakelijk verband – CSQN, rechtmatig alternatief</vt:lpstr>
      <vt:lpstr>V. Oorzakelijk verband – CSQN, rechtmatig alternatief</vt:lpstr>
      <vt:lpstr>V. Oorzakelijk verband – meerdere oorzaken</vt:lpstr>
      <vt:lpstr>V. Oorzakelijk verband – meerdere fouten</vt:lpstr>
      <vt:lpstr>V. Oorzakelijk verband – eigen fout benadeelde</vt:lpstr>
      <vt:lpstr>VI. Bewijs – informatieplichten</vt:lpstr>
      <vt:lpstr>VI. Bewijs – informatieplichten: bewijsnood</vt:lpstr>
      <vt:lpstr>Dank u wel voor uw aandacht.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2021-04-14T09:47:35Z</dcterms:created>
  <dcterms:modified xsi:type="dcterms:W3CDTF">2021-04-30T07:42:03Z</dcterms:modified>
</cp:coreProperties>
</file>