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31"/>
  </p:notesMasterIdLst>
  <p:handoutMasterIdLst>
    <p:handoutMasterId r:id="rId32"/>
  </p:handoutMasterIdLst>
  <p:sldIdLst>
    <p:sldId id="284" r:id="rId3"/>
    <p:sldId id="291" r:id="rId4"/>
    <p:sldId id="265" r:id="rId5"/>
    <p:sldId id="264" r:id="rId6"/>
    <p:sldId id="266" r:id="rId7"/>
    <p:sldId id="286" r:id="rId8"/>
    <p:sldId id="267" r:id="rId9"/>
    <p:sldId id="268" r:id="rId10"/>
    <p:sldId id="269" r:id="rId11"/>
    <p:sldId id="272" r:id="rId12"/>
    <p:sldId id="270" r:id="rId13"/>
    <p:sldId id="271" r:id="rId14"/>
    <p:sldId id="273" r:id="rId15"/>
    <p:sldId id="278" r:id="rId16"/>
    <p:sldId id="283" r:id="rId17"/>
    <p:sldId id="285" r:id="rId18"/>
    <p:sldId id="280" r:id="rId19"/>
    <p:sldId id="277" r:id="rId20"/>
    <p:sldId id="279" r:id="rId21"/>
    <p:sldId id="289" r:id="rId22"/>
    <p:sldId id="281" r:id="rId23"/>
    <p:sldId id="288" r:id="rId24"/>
    <p:sldId id="287" r:id="rId25"/>
    <p:sldId id="274" r:id="rId26"/>
    <p:sldId id="275" r:id="rId27"/>
    <p:sldId id="276" r:id="rId28"/>
    <p:sldId id="282" r:id="rId29"/>
    <p:sldId id="290"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6262"/>
    <a:srgbClr val="1D8DB0"/>
    <a:srgbClr val="FF0000"/>
    <a:srgbClr val="466E87"/>
    <a:srgbClr val="00B050"/>
    <a:srgbClr val="CCDBE4"/>
    <a:srgbClr val="F08462"/>
    <a:srgbClr val="FF8F8F"/>
    <a:srgbClr val="4352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395" autoAdjust="0"/>
  </p:normalViewPr>
  <p:slideViewPr>
    <p:cSldViewPr snapToGrid="0" snapToObjects="1">
      <p:cViewPr varScale="1">
        <p:scale>
          <a:sx n="42" d="100"/>
          <a:sy n="42" d="100"/>
        </p:scale>
        <p:origin x="72" y="210"/>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21-2-2023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21-2-2023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81A8FEC-206C-4B49-A8AA-7FBDE5DB05EE}" type="datetime1">
              <a:rPr lang="nl-BE" smtClean="0"/>
              <a:t>21/02/2023</a:t>
            </a:fld>
            <a:endParaRPr lang="nl-NL"/>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E7CA1CC-4821-4EAB-B16B-FCD03A9A9862}" type="datetime1">
              <a:rPr lang="nl-BE" smtClean="0"/>
              <a:t>21/02/2023</a:t>
            </a:fld>
            <a:endParaRPr lang="nl-NL"/>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E4CF585-218D-42F8-8AB5-8FC1F4562325}" type="datetime1">
              <a:rPr lang="nl-BE" smtClean="0"/>
              <a:t>21/02/2023</a:t>
            </a:fld>
            <a:endParaRPr lang="nl-NL"/>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44FBCFDD-F45C-49EF-BC2C-0278A659CF2B}" type="datetime1">
              <a:rPr lang="nl-BE" smtClean="0"/>
              <a:t>21/02/2023</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8FA83525-71DC-4489-946D-5288F764E722}" type="datetime1">
              <a:rPr lang="nl-BE" smtClean="0"/>
              <a:t>21/02/2023</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F0089A14-0874-4B88-A891-6FD1A5C8B00C}" type="datetime1">
              <a:rPr lang="nl-BE" smtClean="0"/>
              <a:t>21/02/2023</a:t>
            </a:fld>
            <a:endParaRPr lang="nl-NL"/>
          </a:p>
        </p:txBody>
      </p:sp>
      <p:sp>
        <p:nvSpPr>
          <p:cNvPr id="6" name="Tijdelijke aanduiding voor voettekst 5"/>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FFAA1627-B42E-41D5-A29C-E35CDF7CA0B2}" type="datetime1">
              <a:rPr lang="nl-BE" smtClean="0"/>
              <a:t>21/02/2023</a:t>
            </a:fld>
            <a:endParaRPr lang="nl-NL" dirty="0"/>
          </a:p>
        </p:txBody>
      </p:sp>
      <p:sp>
        <p:nvSpPr>
          <p:cNvPr id="8" name="Tijdelijke aanduiding voor voettekst 7"/>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DCDF792-7D67-416D-B7A4-9EE9B5D9D0CB}" type="datetime1">
              <a:rPr lang="nl-BE" smtClean="0"/>
              <a:t>21/02/2023</a:t>
            </a:fld>
            <a:endParaRPr lang="nl-NL"/>
          </a:p>
        </p:txBody>
      </p:sp>
      <p:sp>
        <p:nvSpPr>
          <p:cNvPr id="4" name="Tijdelijke aanduiding voor voettekst 3"/>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D3A170-29C5-4726-865E-6C1B1FDF929E}" type="datetime1">
              <a:rPr lang="nl-BE" smtClean="0"/>
              <a:t>21/02/2023</a:t>
            </a:fld>
            <a:endParaRPr lang="nl-NL"/>
          </a:p>
        </p:txBody>
      </p:sp>
      <p:sp>
        <p:nvSpPr>
          <p:cNvPr id="3" name="Tijdelijke aanduiding voor voettekst 2"/>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A9ADD526-EC65-41D5-9F8C-F262AD421A64}" type="datetime1">
              <a:rPr lang="nl-BE" smtClean="0"/>
              <a:t>21/02/2023</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en Criminologische Wetenschappen, Afdeling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A5AF8D9F-9DCF-4A37-91BB-1999D1380C3F}" type="datetime1">
              <a:rPr lang="nl-BE" smtClean="0"/>
              <a:t>21/02/2023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en Criminologische Wetenschappen, Afdeling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1468A7CF-8F40-41D7-A911-ED424C3B42A9}" type="datetime1">
              <a:rPr lang="nl-BE" smtClean="0"/>
              <a:t>21/02/2023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en Criminologische Wetenschappen, Afdeling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Frederik.vandenabeele@kuleuven.b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ln.be/de-krant/nu-beloven-dat-je-huis-koopt-later-betalen~a724393b/"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en bovenop een handtekeninglijn">
            <a:extLst>
              <a:ext uri="{FF2B5EF4-FFF2-40B4-BE49-F238E27FC236}">
                <a16:creationId xmlns:a16="http://schemas.microsoft.com/office/drawing/2014/main" id="{CBE78715-BE7B-2760-2C3D-F0B7826CA280}"/>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a:xfrm>
            <a:off x="477981" y="1122363"/>
            <a:ext cx="4206314" cy="3204134"/>
          </a:xfrm>
        </p:spPr>
        <p:txBody>
          <a:bodyPr vert="horz" lIns="91440" tIns="45720" rIns="91440" bIns="45720" rtlCol="0" anchor="b">
            <a:normAutofit/>
          </a:bodyPr>
          <a:lstStyle/>
          <a:p>
            <a:pPr>
              <a:lnSpc>
                <a:spcPct val="90000"/>
              </a:lnSpc>
            </a:pPr>
            <a:r>
              <a:rPr lang="en-US" sz="3000" b="1" dirty="0">
                <a:solidFill>
                  <a:schemeClr val="tx1"/>
                </a:solidFill>
                <a:latin typeface="+mj-lt"/>
              </a:rPr>
              <a:t>Voorkeurcontracten in de vastgoedpraktijk</a:t>
            </a:r>
            <a:endParaRPr lang="en-US" sz="3000" dirty="0">
              <a:solidFill>
                <a:schemeClr val="tx1"/>
              </a:solidFill>
              <a:latin typeface="+mj-lt"/>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0A297500-7527-634B-90F4-69D0994C32B4}" type="slidenum">
              <a:rPr lang="en-US" sz="1200">
                <a:latin typeface="Calibri" panose="020F0502020204030204"/>
              </a:rPr>
              <a:pPr algn="r">
                <a:spcAft>
                  <a:spcPts val="600"/>
                </a:spcAft>
                <a:defRPr/>
              </a:pPr>
              <a:t>1</a:t>
            </a:fld>
            <a:endParaRPr lang="en-US" sz="1200">
              <a:latin typeface="Calibri" panose="020F0502020204030204"/>
            </a:endParaRPr>
          </a:p>
        </p:txBody>
      </p:sp>
      <p:sp>
        <p:nvSpPr>
          <p:cNvPr id="19" name="Ondertitel 8">
            <a:extLst>
              <a:ext uri="{FF2B5EF4-FFF2-40B4-BE49-F238E27FC236}">
                <a16:creationId xmlns:a16="http://schemas.microsoft.com/office/drawing/2014/main" id="{8B09517D-3B21-4427-85F3-E930DE3E2232}"/>
              </a:ext>
            </a:extLst>
          </p:cNvPr>
          <p:cNvSpPr txBox="1">
            <a:spLocks/>
          </p:cNvSpPr>
          <p:nvPr/>
        </p:nvSpPr>
        <p:spPr>
          <a:xfrm>
            <a:off x="481029" y="4785631"/>
            <a:ext cx="3042459" cy="82866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bg1"/>
                </a:solidFill>
                <a:latin typeface="Arial" charset="0"/>
                <a:ea typeface="+mn-ea"/>
                <a:cs typeface="+mn-cs"/>
              </a:defRPr>
            </a:lvl1pPr>
            <a:lvl2pPr marL="457189"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377"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566"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754"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sz="2000" dirty="0">
                <a:solidFill>
                  <a:srgbClr val="000000"/>
                </a:solidFill>
              </a:rPr>
              <a:t>Frederik Van den Abeele</a:t>
            </a:r>
            <a:br>
              <a:rPr lang="nl-NL" sz="2000" dirty="0">
                <a:solidFill>
                  <a:srgbClr val="000000"/>
                </a:solidFill>
              </a:rPr>
            </a:br>
            <a:r>
              <a:rPr lang="nl-NL" sz="1400" dirty="0">
                <a:solidFill>
                  <a:srgbClr val="000000"/>
                </a:solidFill>
              </a:rPr>
              <a:t>Doctoraatsassistent KU Leuven</a:t>
            </a:r>
            <a:br>
              <a:rPr lang="nl-NL" sz="1400" dirty="0">
                <a:solidFill>
                  <a:srgbClr val="000000"/>
                </a:solidFill>
              </a:rPr>
            </a:br>
            <a:r>
              <a:rPr lang="nl-NL" sz="1400" dirty="0">
                <a:solidFill>
                  <a:srgbClr val="000000"/>
                </a:solidFill>
              </a:rPr>
              <a:t>Gastmedewerker UHasselt</a:t>
            </a:r>
          </a:p>
        </p:txBody>
      </p:sp>
      <p:sp>
        <p:nvSpPr>
          <p:cNvPr id="21" name="Ondertitel 8">
            <a:extLst>
              <a:ext uri="{FF2B5EF4-FFF2-40B4-BE49-F238E27FC236}">
                <a16:creationId xmlns:a16="http://schemas.microsoft.com/office/drawing/2014/main" id="{697333CB-BEE6-4759-A785-5F16C3520937}"/>
              </a:ext>
            </a:extLst>
          </p:cNvPr>
          <p:cNvSpPr txBox="1">
            <a:spLocks/>
          </p:cNvSpPr>
          <p:nvPr/>
        </p:nvSpPr>
        <p:spPr>
          <a:xfrm>
            <a:off x="576003" y="6232316"/>
            <a:ext cx="2689715" cy="243797"/>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sz="1600" dirty="0">
                <a:solidFill>
                  <a:srgbClr val="000000"/>
                </a:solidFill>
              </a:rPr>
              <a:t>7 juni 2022</a:t>
            </a:r>
          </a:p>
        </p:txBody>
      </p:sp>
      <p:pic>
        <p:nvPicPr>
          <p:cNvPr id="22" name="Afbeelding 6">
            <a:extLst>
              <a:ext uri="{FF2B5EF4-FFF2-40B4-BE49-F238E27FC236}">
                <a16:creationId xmlns:a16="http://schemas.microsoft.com/office/drawing/2014/main" id="{A89E2C60-55F1-4019-B827-104A0AB6D68E}"/>
              </a:ext>
            </a:extLst>
          </p:cNvPr>
          <p:cNvPicPr>
            <a:picLocks noChangeAspect="1"/>
          </p:cNvPicPr>
          <p:nvPr/>
        </p:nvPicPr>
        <p:blipFill>
          <a:blip r:embed="rId3">
            <a:grayscl/>
          </a:blip>
          <a:stretch>
            <a:fillRect/>
          </a:stretch>
        </p:blipFill>
        <p:spPr>
          <a:xfrm>
            <a:off x="9547310" y="5997814"/>
            <a:ext cx="2376000" cy="712800"/>
          </a:xfrm>
          <a:prstGeom prst="rect">
            <a:avLst/>
          </a:prstGeom>
        </p:spPr>
      </p:pic>
    </p:spTree>
    <p:extLst>
      <p:ext uri="{BB962C8B-B14F-4D97-AF65-F5344CB8AC3E}">
        <p14:creationId xmlns:p14="http://schemas.microsoft.com/office/powerpoint/2010/main" val="422016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5837F-3D04-4690-ABA9-2CF96DECDB56}"/>
              </a:ext>
            </a:extLst>
          </p:cNvPr>
          <p:cNvSpPr>
            <a:spLocks noGrp="1"/>
          </p:cNvSpPr>
          <p:nvPr>
            <p:ph idx="1"/>
          </p:nvPr>
        </p:nvSpPr>
        <p:spPr>
          <a:xfrm>
            <a:off x="575400" y="1656000"/>
            <a:ext cx="11041200" cy="4464000"/>
          </a:xfrm>
        </p:spPr>
        <p:txBody>
          <a:bodyPr/>
          <a:lstStyle/>
          <a:p>
            <a:r>
              <a:rPr lang="nl-BE" sz="2000" dirty="0"/>
              <a:t>Huuroptie = recht om een (nieuw) huurcontract tot stand te brengen</a:t>
            </a:r>
          </a:p>
          <a:p>
            <a:endParaRPr lang="nl-BE" sz="2000" dirty="0"/>
          </a:p>
          <a:p>
            <a:r>
              <a:rPr lang="nl-BE" sz="2000" dirty="0"/>
              <a:t>Handelshuur</a:t>
            </a:r>
            <a:r>
              <a:rPr lang="nl-BE" sz="2000" b="1" dirty="0"/>
              <a:t>hernieuwing</a:t>
            </a:r>
            <a:r>
              <a:rPr lang="nl-BE" sz="2000" dirty="0"/>
              <a:t>soptie</a:t>
            </a:r>
          </a:p>
          <a:p>
            <a:pPr lvl="1"/>
            <a:r>
              <a:rPr lang="nl-BE" sz="1800" dirty="0"/>
              <a:t>Art. 13 HHW (recht bij voorrang hernieuwing te verkrijgen)</a:t>
            </a:r>
          </a:p>
          <a:p>
            <a:pPr lvl="2"/>
            <a:r>
              <a:rPr lang="nl-BE" sz="1400" dirty="0"/>
              <a:t>Dwingend ten voordele van de huurder</a:t>
            </a:r>
          </a:p>
          <a:p>
            <a:pPr lvl="1"/>
            <a:r>
              <a:rPr lang="nl-BE" sz="1800" dirty="0"/>
              <a:t>Art. 16 HHW (weigeringsgronden)</a:t>
            </a:r>
          </a:p>
          <a:p>
            <a:pPr lvl="1"/>
            <a:r>
              <a:rPr lang="nl-BE" sz="1800" dirty="0"/>
              <a:t>Art. 14 HHW (procedure)</a:t>
            </a:r>
          </a:p>
          <a:p>
            <a:pPr lvl="2"/>
            <a:r>
              <a:rPr lang="nl-BE" sz="1400" dirty="0"/>
              <a:t>Dwingend tegen voordele van de verhuurder</a:t>
            </a:r>
          </a:p>
          <a:p>
            <a:endParaRPr lang="nl-BE" sz="2000" dirty="0"/>
          </a:p>
          <a:p>
            <a:r>
              <a:rPr lang="nl-BE" sz="2000" dirty="0"/>
              <a:t>(Handels)huur</a:t>
            </a:r>
            <a:r>
              <a:rPr lang="nl-BE" sz="2000" b="1" dirty="0"/>
              <a:t>verlenging</a:t>
            </a:r>
            <a:r>
              <a:rPr lang="nl-BE" sz="2000" dirty="0"/>
              <a:t>soptie</a:t>
            </a:r>
          </a:p>
          <a:p>
            <a:pPr marL="457200" lvl="1" indent="0">
              <a:buNone/>
            </a:pPr>
            <a:endParaRPr lang="nl-BE" sz="2000" dirty="0"/>
          </a:p>
          <a:p>
            <a:endParaRPr lang="nl-BE" sz="2000" dirty="0"/>
          </a:p>
          <a:p>
            <a:endParaRPr lang="nl-BE" sz="2000" dirty="0"/>
          </a:p>
        </p:txBody>
      </p:sp>
      <p:sp>
        <p:nvSpPr>
          <p:cNvPr id="4" name="Slide Number Placeholder 3">
            <a:extLst>
              <a:ext uri="{FF2B5EF4-FFF2-40B4-BE49-F238E27FC236}">
                <a16:creationId xmlns:a16="http://schemas.microsoft.com/office/drawing/2014/main" id="{B966290A-D48A-49E4-9189-52CB4F70ED5B}"/>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le 4">
            <a:extLst>
              <a:ext uri="{FF2B5EF4-FFF2-40B4-BE49-F238E27FC236}">
                <a16:creationId xmlns:a16="http://schemas.microsoft.com/office/drawing/2014/main" id="{A2922AC2-572F-4117-81C7-3F034776A604}"/>
              </a:ext>
            </a:extLst>
          </p:cNvPr>
          <p:cNvSpPr>
            <a:spLocks noGrp="1"/>
          </p:cNvSpPr>
          <p:nvPr>
            <p:ph type="title"/>
          </p:nvPr>
        </p:nvSpPr>
        <p:spPr/>
        <p:txBody>
          <a:bodyPr>
            <a:normAutofit/>
          </a:bodyPr>
          <a:lstStyle/>
          <a:p>
            <a:r>
              <a:rPr lang="en-US" b="1" dirty="0"/>
              <a:t>II. What’s in a name?</a:t>
            </a:r>
            <a:br>
              <a:rPr lang="en-US" b="1" dirty="0"/>
            </a:br>
            <a:r>
              <a:rPr lang="en-US" sz="2800" dirty="0" err="1"/>
              <a:t>Huuroptie</a:t>
            </a:r>
            <a:r>
              <a:rPr lang="en-US" sz="2800" dirty="0"/>
              <a:t>. De </a:t>
            </a:r>
            <a:r>
              <a:rPr lang="en-US" sz="2800" dirty="0" err="1"/>
              <a:t>ene</a:t>
            </a:r>
            <a:r>
              <a:rPr lang="en-US" sz="2800" dirty="0"/>
              <a:t> </a:t>
            </a:r>
            <a:r>
              <a:rPr lang="en-US" sz="2800" dirty="0" err="1"/>
              <a:t>optie</a:t>
            </a:r>
            <a:r>
              <a:rPr lang="en-US" sz="2800" dirty="0"/>
              <a:t> is de </a:t>
            </a:r>
            <a:r>
              <a:rPr lang="en-US" sz="2800" dirty="0" err="1"/>
              <a:t>andere</a:t>
            </a:r>
            <a:r>
              <a:rPr lang="en-US" sz="2800" dirty="0"/>
              <a:t> </a:t>
            </a:r>
            <a:r>
              <a:rPr lang="en-US" sz="2800" dirty="0" err="1"/>
              <a:t>niet</a:t>
            </a:r>
            <a:endParaRPr lang="nl-BE" b="1" dirty="0"/>
          </a:p>
        </p:txBody>
      </p:sp>
      <p:pic>
        <p:nvPicPr>
          <p:cNvPr id="6" name="Afbeelding 10">
            <a:extLst>
              <a:ext uri="{FF2B5EF4-FFF2-40B4-BE49-F238E27FC236}">
                <a16:creationId xmlns:a16="http://schemas.microsoft.com/office/drawing/2014/main" id="{D06431EA-6E33-48BB-BFC6-169BC98BAE6C}"/>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144834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5837F-3D04-4690-ABA9-2CF96DECDB56}"/>
              </a:ext>
            </a:extLst>
          </p:cNvPr>
          <p:cNvSpPr>
            <a:spLocks noGrp="1"/>
          </p:cNvSpPr>
          <p:nvPr>
            <p:ph idx="1"/>
          </p:nvPr>
        </p:nvSpPr>
        <p:spPr>
          <a:xfrm>
            <a:off x="576000" y="1656000"/>
            <a:ext cx="11041200" cy="4424760"/>
          </a:xfrm>
        </p:spPr>
        <p:txBody>
          <a:bodyPr>
            <a:normAutofit/>
          </a:bodyPr>
          <a:lstStyle/>
          <a:p>
            <a:r>
              <a:rPr lang="nl-BE" sz="2000" dirty="0"/>
              <a:t>Kijken naar gemeenschappelijke bedoeling van partijen (art. 5.64 BW; art. 1156 oud BW)</a:t>
            </a:r>
          </a:p>
          <a:p>
            <a:pPr lvl="1"/>
            <a:r>
              <a:rPr lang="nl-BE" sz="2000" dirty="0"/>
              <a:t>Bij twijfel: uitlegging ten nadele van de begunstigde (art. 5.66 BW; art. 1162 oud BW)</a:t>
            </a:r>
          </a:p>
          <a:p>
            <a:pPr lvl="1"/>
            <a:endParaRPr lang="nl-BE" sz="1000" dirty="0"/>
          </a:p>
          <a:p>
            <a:pPr marL="342900" lvl="1" indent="-342900"/>
            <a:r>
              <a:rPr lang="nl-BE" sz="1800" dirty="0">
                <a:solidFill>
                  <a:schemeClr val="tx2"/>
                </a:solidFill>
              </a:rPr>
              <a:t>Vred. Torhout 3 december 1996 </a:t>
            </a:r>
            <a:r>
              <a:rPr lang="nl-BE" sz="1400" dirty="0">
                <a:solidFill>
                  <a:schemeClr val="tx2"/>
                </a:solidFill>
              </a:rPr>
              <a:t>(</a:t>
            </a:r>
            <a:r>
              <a:rPr lang="nl-BE" sz="1400" i="1" dirty="0">
                <a:solidFill>
                  <a:schemeClr val="tx2"/>
                </a:solidFill>
              </a:rPr>
              <a:t>TBBR </a:t>
            </a:r>
            <a:r>
              <a:rPr lang="nl-BE" sz="1400" dirty="0">
                <a:solidFill>
                  <a:schemeClr val="tx2"/>
                </a:solidFill>
              </a:rPr>
              <a:t>1998, 478)</a:t>
            </a:r>
          </a:p>
          <a:p>
            <a:pPr marL="800100" lvl="2" indent="-342900"/>
            <a:r>
              <a:rPr lang="nl-BE" sz="1600" dirty="0"/>
              <a:t>Contract m.b.t. verkoop drachtige merrie tussen koper-verkoper bepaalde dat “</a:t>
            </a:r>
            <a:r>
              <a:rPr lang="nl-BE" sz="1600" i="1" dirty="0"/>
              <a:t>het veulen, levend geboren uit deze combinatie, kan en mag verkocht (worden) aan PV indien hij dit wenst en voor het bedrag van 21.000 F.</a:t>
            </a:r>
            <a:r>
              <a:rPr lang="nl-BE" sz="1600" dirty="0"/>
              <a:t>”</a:t>
            </a:r>
          </a:p>
          <a:p>
            <a:pPr marL="342900" lvl="1" indent="-342900"/>
            <a:endParaRPr lang="nl-BE" sz="1000" dirty="0"/>
          </a:p>
          <a:p>
            <a:pPr marL="342900" lvl="1" indent="-342900"/>
            <a:r>
              <a:rPr lang="nl-BE" sz="1800" dirty="0">
                <a:solidFill>
                  <a:schemeClr val="tx2"/>
                </a:solidFill>
              </a:rPr>
              <a:t>Luik 24 juni 1996 </a:t>
            </a:r>
            <a:r>
              <a:rPr lang="nl-BE" sz="1400" dirty="0">
                <a:solidFill>
                  <a:schemeClr val="tx2"/>
                </a:solidFill>
              </a:rPr>
              <a:t>(</a:t>
            </a:r>
            <a:r>
              <a:rPr lang="nl-BE" sz="1400" i="1" dirty="0">
                <a:solidFill>
                  <a:schemeClr val="tx2"/>
                </a:solidFill>
              </a:rPr>
              <a:t>JLMB </a:t>
            </a:r>
            <a:r>
              <a:rPr lang="nl-BE" sz="1400" dirty="0">
                <a:solidFill>
                  <a:schemeClr val="tx2"/>
                </a:solidFill>
              </a:rPr>
              <a:t>1996, 1323)</a:t>
            </a:r>
          </a:p>
          <a:p>
            <a:pPr marL="800100" lvl="2" indent="-342900"/>
            <a:r>
              <a:rPr lang="nl-BE" sz="1600" dirty="0"/>
              <a:t>Contract bevatte volgend beding: “</a:t>
            </a:r>
            <a:r>
              <a:rPr lang="fr-FR" sz="1600" i="1" dirty="0"/>
              <a:t>Je soussigné monsieur X s’engage à donner option sur mes bâtiments rue […]. En cas de vente, madame Molina, route de St-Gérard, aura la préférence sur les autres candidats-acheteurs pour ces bâtiments donnant accès à la cour II et bâtiment de madame Molina rue Haute Marcelle</a:t>
            </a:r>
            <a:r>
              <a:rPr lang="nl-BE" sz="1600" i="1" dirty="0"/>
              <a:t>.</a:t>
            </a:r>
            <a:r>
              <a:rPr lang="nl-BE" sz="1600" dirty="0"/>
              <a:t>”</a:t>
            </a:r>
          </a:p>
          <a:p>
            <a:pPr marL="342900" lvl="1" indent="-342900"/>
            <a:endParaRPr lang="nl-BE" sz="1000" dirty="0"/>
          </a:p>
          <a:p>
            <a:r>
              <a:rPr lang="nl-BE" sz="1800" dirty="0">
                <a:solidFill>
                  <a:schemeClr val="tx2"/>
                </a:solidFill>
              </a:rPr>
              <a:t>Rb. Rotterdam 1 augustus 2007 </a:t>
            </a:r>
            <a:r>
              <a:rPr lang="nl-BE" sz="1400" dirty="0">
                <a:solidFill>
                  <a:schemeClr val="tx2"/>
                </a:solidFill>
              </a:rPr>
              <a:t>(</a:t>
            </a:r>
            <a:r>
              <a:rPr lang="nl-BE" sz="1400" i="1" dirty="0">
                <a:solidFill>
                  <a:schemeClr val="tx2"/>
                </a:solidFill>
              </a:rPr>
              <a:t>NJF </a:t>
            </a:r>
            <a:r>
              <a:rPr lang="nl-BE" sz="1400" dirty="0">
                <a:solidFill>
                  <a:schemeClr val="tx2"/>
                </a:solidFill>
              </a:rPr>
              <a:t>2007, 488)</a:t>
            </a:r>
          </a:p>
          <a:p>
            <a:pPr lvl="1"/>
            <a:r>
              <a:rPr lang="nl-BE" sz="1600" dirty="0"/>
              <a:t>Contract waar verkoper aan koper </a:t>
            </a:r>
            <a:r>
              <a:rPr lang="nl-BE" sz="1600" dirty="0">
                <a:effectLst/>
                <a:latin typeface="Garamond" panose="02020404030301010803" pitchFamily="18" charset="0"/>
                <a:ea typeface="Calibri" panose="020F0502020204030204" pitchFamily="34" charset="0"/>
                <a:cs typeface="Times New Roman" panose="02020603050405020304" pitchFamily="18" charset="0"/>
              </a:rPr>
              <a:t>“</a:t>
            </a:r>
            <a:r>
              <a:rPr lang="nl-BE" sz="1600" i="1" dirty="0"/>
              <a:t>recht van koop verleende over het thans nog haar eigendom zijnde perceel grond deel uitmakende van het kadastrale perceel</a:t>
            </a:r>
            <a:r>
              <a:rPr lang="nl-BE" sz="1600" dirty="0">
                <a:effectLst/>
                <a:latin typeface="Garamond" panose="02020404030301010803" pitchFamily="18" charset="0"/>
                <a:ea typeface="Calibri" panose="020F0502020204030204" pitchFamily="34" charset="0"/>
                <a:cs typeface="Times New Roman" panose="02020603050405020304" pitchFamily="18" charset="0"/>
              </a:rPr>
              <a:t>”.</a:t>
            </a:r>
            <a:endParaRPr lang="nl-BE" sz="1600" dirty="0"/>
          </a:p>
        </p:txBody>
      </p:sp>
      <p:sp>
        <p:nvSpPr>
          <p:cNvPr id="4" name="Slide Number Placeholder 3">
            <a:extLst>
              <a:ext uri="{FF2B5EF4-FFF2-40B4-BE49-F238E27FC236}">
                <a16:creationId xmlns:a16="http://schemas.microsoft.com/office/drawing/2014/main" id="{B966290A-D48A-49E4-9189-52CB4F70ED5B}"/>
              </a:ext>
            </a:extLst>
          </p:cNvPr>
          <p:cNvSpPr>
            <a:spLocks noGrp="1"/>
          </p:cNvSpPr>
          <p:nvPr>
            <p:ph type="sldNum" sz="quarter" idx="12"/>
          </p:nvPr>
        </p:nvSpPr>
        <p:spPr/>
        <p:txBody>
          <a:bodyPr/>
          <a:lstStyle/>
          <a:p>
            <a:fld id="{0A297500-7527-634B-90F4-69D0994C32B4}" type="slidenum">
              <a:rPr lang="nl-NL" smtClean="0"/>
              <a:t>11</a:t>
            </a:fld>
            <a:endParaRPr lang="nl-NL"/>
          </a:p>
        </p:txBody>
      </p:sp>
      <p:sp>
        <p:nvSpPr>
          <p:cNvPr id="5" name="Title 4">
            <a:extLst>
              <a:ext uri="{FF2B5EF4-FFF2-40B4-BE49-F238E27FC236}">
                <a16:creationId xmlns:a16="http://schemas.microsoft.com/office/drawing/2014/main" id="{A2922AC2-572F-4117-81C7-3F034776A604}"/>
              </a:ext>
            </a:extLst>
          </p:cNvPr>
          <p:cNvSpPr>
            <a:spLocks noGrp="1"/>
          </p:cNvSpPr>
          <p:nvPr>
            <p:ph type="title"/>
          </p:nvPr>
        </p:nvSpPr>
        <p:spPr/>
        <p:txBody>
          <a:bodyPr>
            <a:normAutofit/>
          </a:bodyPr>
          <a:lstStyle/>
          <a:p>
            <a:r>
              <a:rPr lang="en-US" b="1" dirty="0"/>
              <a:t>II. What’s in a name?</a:t>
            </a:r>
            <a:br>
              <a:rPr lang="en-US" b="1" dirty="0"/>
            </a:br>
            <a:r>
              <a:rPr lang="en-US" sz="2800" dirty="0" err="1"/>
              <a:t>Voorkeurcontract</a:t>
            </a:r>
            <a:r>
              <a:rPr lang="en-US" sz="2800" dirty="0"/>
              <a:t> of optiecontract</a:t>
            </a:r>
            <a:endParaRPr lang="nl-BE" b="1" dirty="0"/>
          </a:p>
        </p:txBody>
      </p:sp>
      <p:pic>
        <p:nvPicPr>
          <p:cNvPr id="6" name="Afbeelding 10">
            <a:extLst>
              <a:ext uri="{FF2B5EF4-FFF2-40B4-BE49-F238E27FC236}">
                <a16:creationId xmlns:a16="http://schemas.microsoft.com/office/drawing/2014/main" id="{0F0D9FB8-74CB-4E68-8C6B-557E70418A2B}"/>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147134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Blauwgekleurd boek">
            <a:extLst>
              <a:ext uri="{FF2B5EF4-FFF2-40B4-BE49-F238E27FC236}">
                <a16:creationId xmlns:a16="http://schemas.microsoft.com/office/drawing/2014/main" id="{84FBA36F-8EB9-60AA-9416-B85E4567B313}"/>
              </a:ext>
            </a:extLst>
          </p:cNvPr>
          <p:cNvPicPr>
            <a:picLocks noChangeAspect="1"/>
          </p:cNvPicPr>
          <p:nvPr/>
        </p:nvPicPr>
        <p:blipFill rotWithShape="1">
          <a:blip r:embed="rId2">
            <a:alphaModFix amt="50000"/>
          </a:blip>
          <a:srcRect t="16045"/>
          <a:stretch/>
        </p:blipFill>
        <p:spPr>
          <a:xfrm>
            <a:off x="20" y="10"/>
            <a:ext cx="12191980" cy="6857990"/>
          </a:xfrm>
          <a:prstGeom prst="rect">
            <a:avLst/>
          </a:prstGeom>
        </p:spPr>
      </p:pic>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a:xfrm>
            <a:off x="4387349" y="1200152"/>
            <a:ext cx="6897171" cy="4457696"/>
          </a:xfrm>
        </p:spPr>
        <p:txBody>
          <a:bodyPr vert="horz" lIns="91440" tIns="45720" rIns="91440" bIns="45720" rtlCol="0" anchor="ctr">
            <a:normAutofit/>
          </a:bodyPr>
          <a:lstStyle/>
          <a:p>
            <a:pPr>
              <a:lnSpc>
                <a:spcPct val="90000"/>
              </a:lnSpc>
            </a:pPr>
            <a:r>
              <a:rPr lang="en-US" sz="6200" b="1" dirty="0">
                <a:solidFill>
                  <a:srgbClr val="FFFFFF"/>
                </a:solidFill>
                <a:latin typeface="+mj-lt"/>
              </a:rPr>
              <a:t>Contract design</a:t>
            </a:r>
            <a:endParaRPr lang="en-US" sz="6200" dirty="0">
              <a:solidFill>
                <a:srgbClr val="FFFFFF"/>
              </a:solidFill>
              <a:latin typeface="+mj-lt"/>
            </a:endParaRPr>
          </a:p>
        </p:txBody>
      </p:sp>
      <p:sp>
        <p:nvSpPr>
          <p:cNvPr id="2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lgn="r">
              <a:spcAft>
                <a:spcPts val="600"/>
              </a:spcAft>
              <a:defRPr/>
            </a:pPr>
            <a:fld id="{0A297500-7527-634B-90F4-69D0994C32B4}" type="slidenum">
              <a:rPr lang="en-US" sz="1200">
                <a:solidFill>
                  <a:srgbClr val="FFFFFF"/>
                </a:solidFill>
                <a:latin typeface="Calibri" panose="020F0502020204030204"/>
              </a:rPr>
              <a:pPr algn="r">
                <a:spcAft>
                  <a:spcPts val="600"/>
                </a:spcAft>
                <a:defRPr/>
              </a:pPr>
              <a:t>12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9233977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r>
              <a:rPr lang="en-US" sz="2000" dirty="0" err="1"/>
              <a:t>Vergelijking</a:t>
            </a:r>
            <a:r>
              <a:rPr lang="en-US" sz="2000" dirty="0"/>
              <a:t> </a:t>
            </a:r>
            <a:r>
              <a:rPr lang="en-US" sz="2000" dirty="0" err="1"/>
              <a:t>tussen</a:t>
            </a:r>
            <a:r>
              <a:rPr lang="en-US" sz="2000" dirty="0"/>
              <a:t> </a:t>
            </a:r>
            <a:r>
              <a:rPr lang="en-US" sz="2000" dirty="0" err="1"/>
              <a:t>optiecontract</a:t>
            </a:r>
            <a:r>
              <a:rPr lang="en-US" sz="2000" dirty="0"/>
              <a:t> en </a:t>
            </a:r>
            <a:r>
              <a:rPr lang="en-US" sz="2000" dirty="0" err="1"/>
              <a:t>voorkeurcontract</a:t>
            </a:r>
            <a:endParaRPr lang="en-US" sz="2000" dirty="0"/>
          </a:p>
          <a:p>
            <a:pPr lvl="1"/>
            <a:r>
              <a:rPr lang="en-US" sz="2000" dirty="0" err="1"/>
              <a:t>Noodzaak</a:t>
            </a:r>
            <a:r>
              <a:rPr lang="en-US" sz="2000" dirty="0"/>
              <a:t> </a:t>
            </a:r>
            <a:r>
              <a:rPr lang="en-US" sz="2000" dirty="0" err="1"/>
              <a:t>opname</a:t>
            </a:r>
            <a:r>
              <a:rPr lang="en-US" sz="2000" dirty="0"/>
              <a:t> </a:t>
            </a:r>
            <a:r>
              <a:rPr lang="en-US" sz="2000" dirty="0" err="1"/>
              <a:t>prijs</a:t>
            </a:r>
            <a:r>
              <a:rPr lang="en-US" sz="2000" dirty="0"/>
              <a:t>?</a:t>
            </a:r>
          </a:p>
          <a:p>
            <a:pPr lvl="2"/>
            <a:endParaRPr lang="nl-BE" sz="1600" dirty="0">
              <a:solidFill>
                <a:schemeClr val="tx2"/>
              </a:solidFill>
            </a:endParaRPr>
          </a:p>
          <a:p>
            <a:pPr lvl="2"/>
            <a:r>
              <a:rPr lang="nl-BE" sz="1800" dirty="0">
                <a:solidFill>
                  <a:schemeClr val="tx2"/>
                </a:solidFill>
              </a:rPr>
              <a:t>Antwerpen 4 januari 2021 </a:t>
            </a:r>
            <a:r>
              <a:rPr lang="nl-BE" sz="1400" dirty="0">
                <a:solidFill>
                  <a:schemeClr val="tx2"/>
                </a:solidFill>
              </a:rPr>
              <a:t>(nog niet-gepubliceerd)</a:t>
            </a:r>
          </a:p>
          <a:p>
            <a:pPr lvl="3"/>
            <a:r>
              <a:rPr lang="nl-BE" sz="1600" i="1" dirty="0">
                <a:effectLst/>
                <a:latin typeface="+mj-lt"/>
                <a:ea typeface="Calibri" panose="020F0502020204030204" pitchFamily="34" charset="0"/>
                <a:cs typeface="Times New Roman" panose="02020603050405020304" pitchFamily="18" charset="0"/>
              </a:rPr>
              <a:t>De naakte eigenaar verleent aan de vruchtgebruiker een voorkooprecht om het goed op eerste afroep te kopen aan de prijs die de naakte eigenaar er bij deze voor betaald heeft, dit zonder </a:t>
            </a:r>
            <a:r>
              <a:rPr lang="nl-BE" sz="1600" i="1" dirty="0" err="1">
                <a:effectLst/>
                <a:latin typeface="+mj-lt"/>
                <a:ea typeface="Calibri" panose="020F0502020204030204" pitchFamily="34" charset="0"/>
                <a:cs typeface="Times New Roman" panose="02020603050405020304" pitchFamily="18" charset="0"/>
              </a:rPr>
              <a:t>meerkost</a:t>
            </a:r>
            <a:r>
              <a:rPr lang="nl-BE" sz="1600" i="1" dirty="0">
                <a:effectLst/>
                <a:latin typeface="+mj-lt"/>
                <a:ea typeface="Calibri" panose="020F0502020204030204" pitchFamily="34" charset="0"/>
                <a:cs typeface="Times New Roman" panose="02020603050405020304" pitchFamily="18" charset="0"/>
              </a:rPr>
              <a:t> of indexatie</a:t>
            </a:r>
          </a:p>
          <a:p>
            <a:pPr marL="1371600" lvl="3" indent="0">
              <a:buNone/>
            </a:pPr>
            <a:endParaRPr lang="nl-BE" sz="1600" i="1"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13</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Essentiële</a:t>
            </a:r>
            <a:r>
              <a:rPr lang="en-US" sz="2800" dirty="0"/>
              <a:t>/</a:t>
            </a:r>
            <a:r>
              <a:rPr lang="en-US" sz="2800" dirty="0" err="1"/>
              <a:t>substantiële</a:t>
            </a:r>
            <a:r>
              <a:rPr lang="en-US" sz="2800" dirty="0"/>
              <a:t> </a:t>
            </a:r>
            <a:r>
              <a:rPr lang="en-US" sz="2800" dirty="0" err="1"/>
              <a:t>elementen</a:t>
            </a:r>
            <a:r>
              <a:rPr lang="en-US" sz="2800" dirty="0"/>
              <a:t> </a:t>
            </a:r>
            <a:endParaRPr lang="nl-BE" dirty="0"/>
          </a:p>
        </p:txBody>
      </p:sp>
      <p:sp>
        <p:nvSpPr>
          <p:cNvPr id="6" name="Tijdelijke aanduiding voor inhoud 7">
            <a:extLst>
              <a:ext uri="{FF2B5EF4-FFF2-40B4-BE49-F238E27FC236}">
                <a16:creationId xmlns:a16="http://schemas.microsoft.com/office/drawing/2014/main" id="{6B8C0A5D-9E8A-45AC-A891-ACBA7A573D18}"/>
              </a:ext>
            </a:extLst>
          </p:cNvPr>
          <p:cNvSpPr txBox="1">
            <a:spLocks/>
          </p:cNvSpPr>
          <p:nvPr/>
        </p:nvSpPr>
        <p:spPr>
          <a:xfrm>
            <a:off x="576000" y="4365930"/>
            <a:ext cx="11041200" cy="1269053"/>
          </a:xfrm>
          <a:prstGeom prst="rect">
            <a:avLst/>
          </a:prstGeom>
          <a:solidFill>
            <a:schemeClr val="bg1">
              <a:lumMod val="95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Font typeface="Arial"/>
              <a:buNone/>
            </a:pPr>
            <a:r>
              <a:rPr lang="en-US" sz="2300" b="1" dirty="0"/>
              <a:t>Art. 5.25 BW</a:t>
            </a:r>
            <a:br>
              <a:rPr lang="en-US" sz="2300" b="1" dirty="0"/>
            </a:br>
            <a:r>
              <a:rPr lang="nl-BE" sz="2300" i="1" dirty="0"/>
              <a:t>Contract waarbij een partij aan de begunstigde ervan het recht geeft te beslissen om met haar een contract te sluiten </a:t>
            </a:r>
            <a:r>
              <a:rPr lang="nl-BE" sz="2300" b="1" i="1" dirty="0"/>
              <a:t>waarvan de essentiële en substantiële bestanddelen vastliggen</a:t>
            </a:r>
            <a:r>
              <a:rPr lang="nl-BE" sz="2300" i="1" dirty="0"/>
              <a:t> en voor de totstandkoming waarvan enkel nog de toestemming van de begunstigde ontbreekt.</a:t>
            </a:r>
          </a:p>
          <a:p>
            <a:pPr marL="0" indent="0">
              <a:buFont typeface="Arial"/>
              <a:buNone/>
            </a:pPr>
            <a:endParaRPr lang="nl-BE" sz="1000" dirty="0"/>
          </a:p>
        </p:txBody>
      </p:sp>
      <p:pic>
        <p:nvPicPr>
          <p:cNvPr id="7" name="Afbeelding 10">
            <a:extLst>
              <a:ext uri="{FF2B5EF4-FFF2-40B4-BE49-F238E27FC236}">
                <a16:creationId xmlns:a16="http://schemas.microsoft.com/office/drawing/2014/main" id="{FBAB0CF2-96FC-46BC-BE32-ED0E37EBC053}"/>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293824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pPr marL="0" lvl="2" indent="0" algn="ctr">
              <a:buNone/>
            </a:pPr>
            <a:r>
              <a:rPr lang="en-US" sz="2000" b="1" dirty="0"/>
              <a:t>“</a:t>
            </a:r>
            <a:r>
              <a:rPr lang="en-US" sz="2000" b="1" i="1" dirty="0" err="1"/>
              <a:t>Indien</a:t>
            </a:r>
            <a:r>
              <a:rPr lang="en-US" sz="2000" b="1" i="1" dirty="0"/>
              <a:t> </a:t>
            </a:r>
            <a:r>
              <a:rPr lang="en-US" sz="2000" b="1" i="1" dirty="0" err="1"/>
              <a:t>bovenvermeld</a:t>
            </a:r>
            <a:r>
              <a:rPr lang="en-US" sz="2000" b="1" i="1" dirty="0"/>
              <a:t> </a:t>
            </a:r>
            <a:r>
              <a:rPr lang="en-US" sz="2000" b="1" i="1" dirty="0" err="1"/>
              <a:t>pand</a:t>
            </a:r>
            <a:r>
              <a:rPr lang="en-US" sz="2000" b="1" i="1" dirty="0"/>
              <a:t> </a:t>
            </a:r>
            <a:r>
              <a:rPr lang="en-US" sz="2000" b="1" i="1" dirty="0" err="1"/>
              <a:t>zou</a:t>
            </a:r>
            <a:r>
              <a:rPr lang="en-US" sz="2000" b="1" i="1" dirty="0"/>
              <a:t> </a:t>
            </a:r>
            <a:r>
              <a:rPr lang="en-US" sz="2000" b="1" i="1" dirty="0" err="1"/>
              <a:t>verkocht</a:t>
            </a:r>
            <a:r>
              <a:rPr lang="en-US" sz="2000" b="1" i="1" dirty="0"/>
              <a:t> </a:t>
            </a:r>
            <a:r>
              <a:rPr lang="en-US" sz="2000" b="1" i="1" dirty="0" err="1"/>
              <a:t>worden</a:t>
            </a:r>
            <a:r>
              <a:rPr lang="en-US" sz="2000" b="1" i="1" dirty="0"/>
              <a:t> </a:t>
            </a:r>
            <a:r>
              <a:rPr lang="en-US" sz="2000" b="1" i="1" dirty="0" err="1"/>
              <a:t>heeft</a:t>
            </a:r>
            <a:r>
              <a:rPr lang="en-US" sz="2000" b="1" i="1" dirty="0"/>
              <a:t> de </a:t>
            </a:r>
            <a:r>
              <a:rPr lang="en-US" sz="2000" b="1" i="1" dirty="0" err="1"/>
              <a:t>huurder</a:t>
            </a:r>
            <a:r>
              <a:rPr lang="en-US" sz="2000" b="1" i="1" dirty="0"/>
              <a:t> </a:t>
            </a:r>
            <a:r>
              <a:rPr lang="en-US" sz="2000" b="1" i="1" dirty="0" err="1"/>
              <a:t>een</a:t>
            </a:r>
            <a:r>
              <a:rPr lang="en-US" sz="2000" b="1" i="1" dirty="0"/>
              <a:t> </a:t>
            </a:r>
            <a:r>
              <a:rPr lang="en-US" sz="2000" b="1" i="1" dirty="0" err="1"/>
              <a:t>voorkooprecht</a:t>
            </a:r>
            <a:r>
              <a:rPr lang="en-US" sz="2000" b="1" dirty="0"/>
              <a:t>.”</a:t>
            </a:r>
          </a:p>
          <a:p>
            <a:pPr marL="0" lvl="2" indent="0">
              <a:buNone/>
            </a:pPr>
            <a:endParaRPr lang="en-US" dirty="0"/>
          </a:p>
          <a:p>
            <a:pPr marL="342900" lvl="2" indent="-342900"/>
            <a:r>
              <a:rPr lang="en-US" dirty="0" err="1"/>
              <a:t>Voorkeurrecht</a:t>
            </a:r>
            <a:r>
              <a:rPr lang="en-US" dirty="0"/>
              <a:t> </a:t>
            </a:r>
            <a:r>
              <a:rPr lang="en-US" dirty="0" err="1"/>
              <a:t>kan</a:t>
            </a:r>
            <a:r>
              <a:rPr lang="en-US" dirty="0"/>
              <a:t> </a:t>
            </a:r>
            <a:r>
              <a:rPr lang="en-US" b="1" dirty="0" err="1"/>
              <a:t>conventioneel</a:t>
            </a:r>
            <a:r>
              <a:rPr lang="en-US" b="1" dirty="0"/>
              <a:t> </a:t>
            </a:r>
            <a:r>
              <a:rPr lang="en-US" dirty="0"/>
              <a:t>of </a:t>
            </a:r>
            <a:r>
              <a:rPr lang="en-US" b="1" dirty="0" err="1"/>
              <a:t>wettelijk</a:t>
            </a:r>
            <a:r>
              <a:rPr lang="en-US" b="1" dirty="0"/>
              <a:t>/</a:t>
            </a:r>
            <a:r>
              <a:rPr lang="en-US" b="1" dirty="0" err="1"/>
              <a:t>decretaal</a:t>
            </a:r>
            <a:r>
              <a:rPr lang="en-US" b="1" dirty="0"/>
              <a:t> </a:t>
            </a:r>
            <a:r>
              <a:rPr lang="en-US" dirty="0" err="1"/>
              <a:t>zijn</a:t>
            </a:r>
            <a:endParaRPr lang="en-US" dirty="0"/>
          </a:p>
          <a:p>
            <a:pPr marL="800100" lvl="3" indent="-342900"/>
            <a:r>
              <a:rPr lang="en-US" dirty="0" err="1"/>
              <a:t>Belangrijk</a:t>
            </a:r>
            <a:r>
              <a:rPr lang="en-US" dirty="0"/>
              <a:t>! </a:t>
            </a:r>
            <a:r>
              <a:rPr lang="en-US" dirty="0" err="1"/>
              <a:t>Harmoniseringsdecreet</a:t>
            </a:r>
            <a:r>
              <a:rPr lang="en-US" dirty="0"/>
              <a:t> van 25 mei 2007</a:t>
            </a:r>
          </a:p>
          <a:p>
            <a:pPr marL="342900" lvl="2" indent="-342900"/>
            <a:endParaRPr lang="en-US" dirty="0"/>
          </a:p>
          <a:p>
            <a:pPr marL="342900" lvl="2" indent="-342900"/>
            <a:r>
              <a:rPr lang="en-US" dirty="0" err="1"/>
              <a:t>Zeer</a:t>
            </a:r>
            <a:r>
              <a:rPr lang="en-US" dirty="0"/>
              <a:t> </a:t>
            </a:r>
            <a:r>
              <a:rPr lang="en-US" dirty="0" err="1"/>
              <a:t>grote</a:t>
            </a:r>
            <a:r>
              <a:rPr lang="en-US" dirty="0"/>
              <a:t> </a:t>
            </a:r>
            <a:r>
              <a:rPr lang="en-US" dirty="0" err="1"/>
              <a:t>verscheidenheid</a:t>
            </a:r>
            <a:r>
              <a:rPr lang="en-US" dirty="0"/>
              <a:t> in </a:t>
            </a:r>
            <a:r>
              <a:rPr lang="en-US" dirty="0" err="1"/>
              <a:t>technieken</a:t>
            </a:r>
            <a:r>
              <a:rPr lang="en-US" dirty="0"/>
              <a:t> </a:t>
            </a:r>
            <a:r>
              <a:rPr lang="en-US" dirty="0" err="1"/>
              <a:t>gaande</a:t>
            </a:r>
            <a:r>
              <a:rPr lang="en-US" dirty="0"/>
              <a:t> van </a:t>
            </a:r>
            <a:r>
              <a:rPr lang="en-US" dirty="0" err="1"/>
              <a:t>onderhandelingsvoorkeur</a:t>
            </a:r>
            <a:r>
              <a:rPr lang="en-US" dirty="0"/>
              <a:t> tot </a:t>
            </a:r>
            <a:r>
              <a:rPr lang="en-US" i="1" dirty="0"/>
              <a:t>first offer </a:t>
            </a:r>
            <a:r>
              <a:rPr lang="en-US" dirty="0"/>
              <a:t>en </a:t>
            </a:r>
            <a:r>
              <a:rPr lang="en-US" i="1" dirty="0"/>
              <a:t>first refusal</a:t>
            </a:r>
            <a:r>
              <a:rPr lang="en-US" dirty="0"/>
              <a:t>-</a:t>
            </a:r>
            <a:r>
              <a:rPr lang="en-US" dirty="0" err="1"/>
              <a:t>rechten</a:t>
            </a:r>
            <a:r>
              <a:rPr lang="en-US" dirty="0"/>
              <a:t> (</a:t>
            </a:r>
            <a:r>
              <a:rPr lang="en-US" dirty="0" err="1"/>
              <a:t>zie</a:t>
            </a:r>
            <a:r>
              <a:rPr lang="en-US" dirty="0"/>
              <a:t> </a:t>
            </a:r>
            <a:r>
              <a:rPr lang="en-US" i="1" dirty="0"/>
              <a:t>supra </a:t>
            </a:r>
            <a:r>
              <a:rPr lang="en-US" dirty="0"/>
              <a:t>slide 7)</a:t>
            </a:r>
          </a:p>
          <a:p>
            <a:pPr marL="800100" lvl="3" indent="-342900"/>
            <a:r>
              <a:rPr lang="en-US" dirty="0"/>
              <a:t>Mogelijkheid tot </a:t>
            </a:r>
            <a:r>
              <a:rPr lang="en-US" dirty="0" err="1"/>
              <a:t>combineren</a:t>
            </a:r>
            <a:endParaRPr lang="en-US" dirty="0"/>
          </a:p>
          <a:p>
            <a:pPr marL="342900" lvl="2" indent="-342900"/>
            <a:endParaRPr lang="en-US" dirty="0"/>
          </a:p>
          <a:p>
            <a:pPr marL="342900" lvl="2" indent="-342900"/>
            <a:r>
              <a:rPr lang="en-US" dirty="0" err="1"/>
              <a:t>Defaultregeling</a:t>
            </a:r>
            <a:r>
              <a:rPr lang="en-US" dirty="0"/>
              <a:t> </a:t>
            </a:r>
            <a:r>
              <a:rPr lang="en-US" dirty="0" err="1"/>
              <a:t>voor</a:t>
            </a:r>
            <a:r>
              <a:rPr lang="en-US" dirty="0"/>
              <a:t> </a:t>
            </a:r>
            <a:r>
              <a:rPr lang="en-US" dirty="0" err="1"/>
              <a:t>voorkeurrechten</a:t>
            </a:r>
            <a:r>
              <a:rPr lang="en-US" dirty="0"/>
              <a:t> in </a:t>
            </a:r>
            <a:r>
              <a:rPr lang="en-US" dirty="0" err="1"/>
              <a:t>boek</a:t>
            </a:r>
            <a:r>
              <a:rPr lang="en-US" dirty="0"/>
              <a:t> 5</a:t>
            </a:r>
          </a:p>
          <a:p>
            <a:pPr marL="342900" lvl="2" indent="-342900"/>
            <a:endParaRPr lang="en-US" dirty="0"/>
          </a:p>
          <a:p>
            <a:pPr marL="342900" lvl="2" indent="-342900"/>
            <a:endParaRPr lang="en-US" dirty="0"/>
          </a:p>
          <a:p>
            <a:pPr marL="800100" lvl="3" indent="-342900"/>
            <a:endParaRPr lang="nl-BE" dirty="0"/>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14</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Verschijningsvormen</a:t>
            </a:r>
            <a:r>
              <a:rPr lang="en-US" sz="2800" dirty="0"/>
              <a:t> </a:t>
            </a:r>
            <a:r>
              <a:rPr lang="en-US" sz="2800" dirty="0" err="1"/>
              <a:t>voorkeurrechten</a:t>
            </a:r>
            <a:endParaRPr lang="nl-BE" dirty="0"/>
          </a:p>
        </p:txBody>
      </p:sp>
      <p:pic>
        <p:nvPicPr>
          <p:cNvPr id="7" name="Afbeelding 10">
            <a:extLst>
              <a:ext uri="{FF2B5EF4-FFF2-40B4-BE49-F238E27FC236}">
                <a16:creationId xmlns:a16="http://schemas.microsoft.com/office/drawing/2014/main" id="{B1555920-1003-4F7E-986B-C015769D676B}"/>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157756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pPr marL="342900" lvl="2" indent="-342900"/>
            <a:endParaRPr lang="en-US" dirty="0"/>
          </a:p>
          <a:p>
            <a:pPr marL="342900" lvl="2" indent="-342900"/>
            <a:endParaRPr lang="en-US" dirty="0"/>
          </a:p>
          <a:p>
            <a:pPr marL="800100" lvl="3" indent="-342900"/>
            <a:endParaRPr lang="nl-BE" dirty="0"/>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15</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Verschijningsvormen</a:t>
            </a:r>
            <a:r>
              <a:rPr lang="en-US" sz="2800" dirty="0"/>
              <a:t> </a:t>
            </a:r>
            <a:r>
              <a:rPr lang="en-US" sz="2800" dirty="0" err="1"/>
              <a:t>voorkeurcontract</a:t>
            </a:r>
            <a:r>
              <a:rPr lang="en-US" sz="2800" dirty="0"/>
              <a:t> - </a:t>
            </a:r>
            <a:r>
              <a:rPr lang="en-US" sz="2800" i="1" dirty="0"/>
              <a:t>default</a:t>
            </a:r>
            <a:endParaRPr lang="nl-BE" i="1" dirty="0"/>
          </a:p>
        </p:txBody>
      </p:sp>
      <p:pic>
        <p:nvPicPr>
          <p:cNvPr id="7" name="Picture 6">
            <a:extLst>
              <a:ext uri="{FF2B5EF4-FFF2-40B4-BE49-F238E27FC236}">
                <a16:creationId xmlns:a16="http://schemas.microsoft.com/office/drawing/2014/main" id="{E8858EF0-7E8F-4EED-B4FE-A8CC55AA056B}"/>
              </a:ext>
            </a:extLst>
          </p:cNvPr>
          <p:cNvPicPr>
            <a:picLocks noChangeAspect="1"/>
          </p:cNvPicPr>
          <p:nvPr/>
        </p:nvPicPr>
        <p:blipFill rotWithShape="1">
          <a:blip r:embed="rId2"/>
          <a:srcRect l="49317" r="2793"/>
          <a:stretch/>
        </p:blipFill>
        <p:spPr>
          <a:xfrm>
            <a:off x="7017101" y="1872171"/>
            <a:ext cx="3761677" cy="2436896"/>
          </a:xfrm>
          <a:prstGeom prst="rect">
            <a:avLst/>
          </a:prstGeom>
        </p:spPr>
      </p:pic>
      <p:pic>
        <p:nvPicPr>
          <p:cNvPr id="9" name="Picture 8">
            <a:extLst>
              <a:ext uri="{FF2B5EF4-FFF2-40B4-BE49-F238E27FC236}">
                <a16:creationId xmlns:a16="http://schemas.microsoft.com/office/drawing/2014/main" id="{4B58EE6E-8A38-424A-B800-109716B10744}"/>
              </a:ext>
            </a:extLst>
          </p:cNvPr>
          <p:cNvPicPr>
            <a:picLocks noChangeAspect="1"/>
          </p:cNvPicPr>
          <p:nvPr/>
        </p:nvPicPr>
        <p:blipFill>
          <a:blip r:embed="rId3"/>
          <a:stretch>
            <a:fillRect/>
          </a:stretch>
        </p:blipFill>
        <p:spPr>
          <a:xfrm>
            <a:off x="574800" y="1454630"/>
            <a:ext cx="4352079" cy="4456948"/>
          </a:xfrm>
          <a:prstGeom prst="rect">
            <a:avLst/>
          </a:prstGeom>
        </p:spPr>
      </p:pic>
      <p:pic>
        <p:nvPicPr>
          <p:cNvPr id="11" name="Picture 10">
            <a:extLst>
              <a:ext uri="{FF2B5EF4-FFF2-40B4-BE49-F238E27FC236}">
                <a16:creationId xmlns:a16="http://schemas.microsoft.com/office/drawing/2014/main" id="{0F5DE94A-311D-4526-8172-19A0C501944C}"/>
              </a:ext>
            </a:extLst>
          </p:cNvPr>
          <p:cNvPicPr>
            <a:picLocks noChangeAspect="1"/>
          </p:cNvPicPr>
          <p:nvPr/>
        </p:nvPicPr>
        <p:blipFill>
          <a:blip r:embed="rId4"/>
          <a:stretch>
            <a:fillRect/>
          </a:stretch>
        </p:blipFill>
        <p:spPr>
          <a:xfrm>
            <a:off x="6033600" y="4606031"/>
            <a:ext cx="5728680" cy="905240"/>
          </a:xfrm>
          <a:prstGeom prst="rect">
            <a:avLst/>
          </a:prstGeom>
        </p:spPr>
      </p:pic>
      <p:sp>
        <p:nvSpPr>
          <p:cNvPr id="12" name="TextBox 11">
            <a:extLst>
              <a:ext uri="{FF2B5EF4-FFF2-40B4-BE49-F238E27FC236}">
                <a16:creationId xmlns:a16="http://schemas.microsoft.com/office/drawing/2014/main" id="{E16EE4F2-165E-491E-B621-3E0DE0BA33D1}"/>
              </a:ext>
            </a:extLst>
          </p:cNvPr>
          <p:cNvSpPr txBox="1"/>
          <p:nvPr/>
        </p:nvSpPr>
        <p:spPr>
          <a:xfrm>
            <a:off x="6023347" y="4318168"/>
            <a:ext cx="1499128" cy="307777"/>
          </a:xfrm>
          <a:prstGeom prst="rect">
            <a:avLst/>
          </a:prstGeom>
          <a:noFill/>
        </p:spPr>
        <p:txBody>
          <a:bodyPr wrap="none" rtlCol="0">
            <a:spAutoFit/>
          </a:bodyPr>
          <a:lstStyle/>
          <a:p>
            <a:r>
              <a:rPr lang="en-US" sz="1400" dirty="0">
                <a:solidFill>
                  <a:srgbClr val="626262"/>
                </a:solidFill>
              </a:rPr>
              <a:t>Art. 48 Pachtwet</a:t>
            </a:r>
            <a:endParaRPr lang="nl-BE" sz="1400" dirty="0">
              <a:solidFill>
                <a:srgbClr val="626262"/>
              </a:solidFill>
            </a:endParaRPr>
          </a:p>
        </p:txBody>
      </p:sp>
      <p:sp>
        <p:nvSpPr>
          <p:cNvPr id="13" name="Rectangle 12">
            <a:extLst>
              <a:ext uri="{FF2B5EF4-FFF2-40B4-BE49-F238E27FC236}">
                <a16:creationId xmlns:a16="http://schemas.microsoft.com/office/drawing/2014/main" id="{B95900F5-6332-473F-ADBA-766C06BA78D1}"/>
              </a:ext>
            </a:extLst>
          </p:cNvPr>
          <p:cNvSpPr/>
          <p:nvPr/>
        </p:nvSpPr>
        <p:spPr>
          <a:xfrm>
            <a:off x="488383" y="3090619"/>
            <a:ext cx="4352079" cy="2741014"/>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0">
            <a:extLst>
              <a:ext uri="{FF2B5EF4-FFF2-40B4-BE49-F238E27FC236}">
                <a16:creationId xmlns:a16="http://schemas.microsoft.com/office/drawing/2014/main" id="{29C1531D-00FF-432A-853E-EB266596B7B0}"/>
              </a:ext>
            </a:extLst>
          </p:cNvPr>
          <p:cNvPicPr>
            <a:picLocks noChangeAspect="1"/>
          </p:cNvPicPr>
          <p:nvPr/>
        </p:nvPicPr>
        <p:blipFill>
          <a:blip r:embed="rId5">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176674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16</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Verschijningsvormen</a:t>
            </a:r>
            <a:r>
              <a:rPr lang="en-US" sz="2800" dirty="0"/>
              <a:t> </a:t>
            </a:r>
            <a:r>
              <a:rPr lang="en-US" sz="2800" dirty="0" err="1"/>
              <a:t>optiecontract</a:t>
            </a:r>
            <a:endParaRPr lang="nl-BE" dirty="0"/>
          </a:p>
        </p:txBody>
      </p:sp>
      <p:sp>
        <p:nvSpPr>
          <p:cNvPr id="8" name="Content Placeholder 7">
            <a:extLst>
              <a:ext uri="{FF2B5EF4-FFF2-40B4-BE49-F238E27FC236}">
                <a16:creationId xmlns:a16="http://schemas.microsoft.com/office/drawing/2014/main" id="{D32906D1-2273-4F3F-8DB8-CAE971D3CB1A}"/>
              </a:ext>
            </a:extLst>
          </p:cNvPr>
          <p:cNvSpPr>
            <a:spLocks noGrp="1"/>
          </p:cNvSpPr>
          <p:nvPr>
            <p:ph idx="1"/>
          </p:nvPr>
        </p:nvSpPr>
        <p:spPr/>
        <p:txBody>
          <a:bodyPr>
            <a:normAutofit/>
          </a:bodyPr>
          <a:lstStyle/>
          <a:p>
            <a:r>
              <a:rPr lang="en-US" sz="2000" dirty="0"/>
              <a:t>Diverse </a:t>
            </a:r>
            <a:r>
              <a:rPr lang="en-US" sz="2000" dirty="0" err="1"/>
              <a:t>combinaties</a:t>
            </a:r>
            <a:r>
              <a:rPr lang="en-US" sz="2000" dirty="0"/>
              <a:t> </a:t>
            </a:r>
            <a:r>
              <a:rPr lang="en-US" sz="2000" dirty="0" err="1"/>
              <a:t>mogelijk</a:t>
            </a:r>
            <a:endParaRPr lang="en-US" sz="2000" dirty="0"/>
          </a:p>
          <a:p>
            <a:endParaRPr lang="en-US" sz="2000" dirty="0"/>
          </a:p>
          <a:p>
            <a:pPr lvl="1"/>
            <a:r>
              <a:rPr lang="en-US" sz="2000" dirty="0" err="1"/>
              <a:t>Eenzijdig</a:t>
            </a:r>
            <a:r>
              <a:rPr lang="en-US" sz="2000" dirty="0"/>
              <a:t> dan </a:t>
            </a:r>
            <a:r>
              <a:rPr lang="en-US" sz="2000" dirty="0" err="1"/>
              <a:t>wel</a:t>
            </a:r>
            <a:r>
              <a:rPr lang="en-US" sz="2000" dirty="0"/>
              <a:t> </a:t>
            </a:r>
            <a:r>
              <a:rPr lang="en-US" sz="2000" dirty="0" err="1"/>
              <a:t>wederkerig</a:t>
            </a:r>
            <a:endParaRPr lang="en-US" sz="2000" dirty="0"/>
          </a:p>
          <a:p>
            <a:pPr lvl="1"/>
            <a:endParaRPr lang="en-US" sz="2000" dirty="0"/>
          </a:p>
          <a:p>
            <a:pPr lvl="1"/>
            <a:r>
              <a:rPr lang="en-US" sz="2000" dirty="0" err="1"/>
              <a:t>Simultaan</a:t>
            </a:r>
            <a:r>
              <a:rPr lang="en-US" sz="2000" dirty="0"/>
              <a:t> dan </a:t>
            </a:r>
            <a:r>
              <a:rPr lang="en-US" sz="2000" dirty="0" err="1"/>
              <a:t>wel</a:t>
            </a:r>
            <a:r>
              <a:rPr lang="en-US" sz="2000" dirty="0"/>
              <a:t> </a:t>
            </a:r>
            <a:r>
              <a:rPr lang="en-US" sz="2000" dirty="0" err="1"/>
              <a:t>consecutief</a:t>
            </a:r>
            <a:endParaRPr lang="nl-BE" sz="2000" dirty="0"/>
          </a:p>
        </p:txBody>
      </p:sp>
      <p:pic>
        <p:nvPicPr>
          <p:cNvPr id="6" name="Afbeelding 10">
            <a:extLst>
              <a:ext uri="{FF2B5EF4-FFF2-40B4-BE49-F238E27FC236}">
                <a16:creationId xmlns:a16="http://schemas.microsoft.com/office/drawing/2014/main" id="{041E9B50-F3EA-40A0-8E3E-61410F5F307C}"/>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pic>
        <p:nvPicPr>
          <p:cNvPr id="7" name="Picture 2" descr="Afbeelding1">
            <a:extLst>
              <a:ext uri="{FF2B5EF4-FFF2-40B4-BE49-F238E27FC236}">
                <a16:creationId xmlns:a16="http://schemas.microsoft.com/office/drawing/2014/main" id="{BEBDCC9C-D99B-4273-9C10-F35676486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050" y="2047862"/>
            <a:ext cx="6313424" cy="32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14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pPr marL="285750" lvl="2" indent="-285750"/>
            <a:r>
              <a:rPr lang="en-US" dirty="0" err="1"/>
              <a:t>Tegenprestatie</a:t>
            </a:r>
            <a:r>
              <a:rPr lang="en-US" dirty="0"/>
              <a:t> in geld </a:t>
            </a:r>
            <a:r>
              <a:rPr lang="en-US" dirty="0" err="1"/>
              <a:t>zowel</a:t>
            </a:r>
            <a:r>
              <a:rPr lang="en-US" dirty="0"/>
              <a:t> </a:t>
            </a:r>
            <a:r>
              <a:rPr lang="en-US" dirty="0" err="1"/>
              <a:t>bij</a:t>
            </a:r>
            <a:r>
              <a:rPr lang="en-US" dirty="0"/>
              <a:t> </a:t>
            </a:r>
            <a:r>
              <a:rPr lang="en-US" dirty="0" err="1"/>
              <a:t>voorkeurcontract</a:t>
            </a:r>
            <a:r>
              <a:rPr lang="en-US" dirty="0"/>
              <a:t> </a:t>
            </a:r>
            <a:r>
              <a:rPr lang="en-US" dirty="0" err="1"/>
              <a:t>als</a:t>
            </a:r>
            <a:r>
              <a:rPr lang="en-US" dirty="0"/>
              <a:t> </a:t>
            </a:r>
            <a:r>
              <a:rPr lang="en-US" dirty="0" err="1"/>
              <a:t>optiecontract</a:t>
            </a:r>
            <a:endParaRPr lang="en-US" dirty="0"/>
          </a:p>
          <a:p>
            <a:pPr marL="742950" lvl="3" indent="-285750"/>
            <a:r>
              <a:rPr lang="en-US" dirty="0"/>
              <a:t>= </a:t>
            </a:r>
            <a:r>
              <a:rPr lang="en-US" dirty="0" err="1"/>
              <a:t>prestatie</a:t>
            </a:r>
            <a:r>
              <a:rPr lang="en-US" dirty="0"/>
              <a:t> </a:t>
            </a:r>
            <a:r>
              <a:rPr lang="en-US" dirty="0" err="1"/>
              <a:t>voor</a:t>
            </a:r>
            <a:r>
              <a:rPr lang="en-US" dirty="0"/>
              <a:t> </a:t>
            </a:r>
            <a:r>
              <a:rPr lang="en-US" dirty="0" err="1"/>
              <a:t>verkrijgen</a:t>
            </a:r>
            <a:r>
              <a:rPr lang="en-US" dirty="0"/>
              <a:t> van het </a:t>
            </a:r>
            <a:r>
              <a:rPr lang="en-US" dirty="0" err="1"/>
              <a:t>voorkeurrecht</a:t>
            </a:r>
            <a:r>
              <a:rPr lang="en-US" dirty="0"/>
              <a:t> of </a:t>
            </a:r>
            <a:r>
              <a:rPr lang="en-US" dirty="0" err="1"/>
              <a:t>optierecht</a:t>
            </a:r>
            <a:endParaRPr lang="en-US" dirty="0"/>
          </a:p>
          <a:p>
            <a:pPr marL="742950" lvl="3" indent="-285750"/>
            <a:r>
              <a:rPr lang="en-US" dirty="0"/>
              <a:t>≠ </a:t>
            </a:r>
            <a:r>
              <a:rPr lang="en-US" dirty="0" err="1"/>
              <a:t>vergoeding</a:t>
            </a:r>
            <a:r>
              <a:rPr lang="en-US" dirty="0"/>
              <a:t> </a:t>
            </a:r>
            <a:r>
              <a:rPr lang="en-US" dirty="0" err="1"/>
              <a:t>voortkomend</a:t>
            </a:r>
            <a:r>
              <a:rPr lang="en-US" dirty="0"/>
              <a:t> </a:t>
            </a:r>
            <a:r>
              <a:rPr lang="en-US" dirty="0" err="1"/>
              <a:t>uit</a:t>
            </a:r>
            <a:r>
              <a:rPr lang="en-US" dirty="0"/>
              <a:t> </a:t>
            </a:r>
            <a:r>
              <a:rPr lang="en-US" dirty="0" err="1"/>
              <a:t>schade</a:t>
            </a:r>
            <a:r>
              <a:rPr lang="en-US" dirty="0"/>
              <a:t>-, </a:t>
            </a:r>
            <a:r>
              <a:rPr lang="en-US" dirty="0" err="1"/>
              <a:t>straf</a:t>
            </a:r>
            <a:r>
              <a:rPr lang="en-US" dirty="0"/>
              <a:t>- of </a:t>
            </a:r>
            <a:r>
              <a:rPr lang="en-US" dirty="0" err="1"/>
              <a:t>opzegbeding</a:t>
            </a:r>
            <a:endParaRPr lang="en-US" dirty="0"/>
          </a:p>
          <a:p>
            <a:pPr marL="742950" lvl="3" indent="-285750"/>
            <a:endParaRPr lang="en-US" dirty="0"/>
          </a:p>
          <a:p>
            <a:pPr marL="285750" lvl="2" indent="-285750"/>
            <a:r>
              <a:rPr lang="en-US" dirty="0"/>
              <a:t>Mogelijkheid om </a:t>
            </a:r>
            <a:r>
              <a:rPr lang="en-US" dirty="0" err="1"/>
              <a:t>prijs</a:t>
            </a:r>
            <a:r>
              <a:rPr lang="en-US" dirty="0"/>
              <a:t> </a:t>
            </a:r>
            <a:r>
              <a:rPr lang="en-US" dirty="0" err="1"/>
              <a:t>te</a:t>
            </a:r>
            <a:r>
              <a:rPr lang="en-US" dirty="0"/>
              <a:t> </a:t>
            </a:r>
            <a:r>
              <a:rPr lang="en-US" dirty="0" err="1"/>
              <a:t>beschouwen</a:t>
            </a:r>
            <a:r>
              <a:rPr lang="en-US" dirty="0"/>
              <a:t> </a:t>
            </a:r>
            <a:r>
              <a:rPr lang="en-US" dirty="0" err="1"/>
              <a:t>als</a:t>
            </a:r>
            <a:r>
              <a:rPr lang="en-US" dirty="0"/>
              <a:t> </a:t>
            </a:r>
            <a:r>
              <a:rPr lang="en-US" dirty="0" err="1"/>
              <a:t>voorschot</a:t>
            </a:r>
            <a:r>
              <a:rPr lang="en-US" dirty="0"/>
              <a:t> op later contract</a:t>
            </a:r>
          </a:p>
          <a:p>
            <a:pPr marL="285750" lvl="2" indent="-285750"/>
            <a:endParaRPr lang="en-US" dirty="0"/>
          </a:p>
          <a:p>
            <a:pPr marL="285750" lvl="2" indent="-285750"/>
            <a:r>
              <a:rPr lang="en-US" dirty="0" err="1"/>
              <a:t>Hoogte</a:t>
            </a:r>
            <a:r>
              <a:rPr lang="en-US" dirty="0"/>
              <a:t> van de </a:t>
            </a:r>
            <a:r>
              <a:rPr lang="en-US" dirty="0" err="1"/>
              <a:t>vergoeding</a:t>
            </a:r>
            <a:r>
              <a:rPr lang="en-US" dirty="0"/>
              <a:t> – </a:t>
            </a:r>
            <a:r>
              <a:rPr lang="en-US" dirty="0" err="1"/>
              <a:t>gevolgen</a:t>
            </a:r>
            <a:r>
              <a:rPr lang="en-US" dirty="0"/>
              <a:t> </a:t>
            </a:r>
            <a:r>
              <a:rPr lang="en-US" dirty="0" err="1"/>
              <a:t>voor</a:t>
            </a:r>
            <a:r>
              <a:rPr lang="en-US" dirty="0"/>
              <a:t> </a:t>
            </a:r>
            <a:r>
              <a:rPr lang="en-US" dirty="0" err="1"/>
              <a:t>kwalificatie</a:t>
            </a:r>
            <a:r>
              <a:rPr lang="en-US" dirty="0"/>
              <a:t>?</a:t>
            </a:r>
          </a:p>
          <a:p>
            <a:pPr marL="742950" lvl="3" indent="-285750"/>
            <a:endParaRPr lang="nl-BE" sz="1800" dirty="0">
              <a:solidFill>
                <a:schemeClr val="tx2"/>
              </a:solidFill>
            </a:endParaRPr>
          </a:p>
          <a:p>
            <a:pPr marL="742950" lvl="3" indent="-285750"/>
            <a:r>
              <a:rPr lang="nl-BE" sz="1800" dirty="0">
                <a:solidFill>
                  <a:schemeClr val="tx2"/>
                </a:solidFill>
              </a:rPr>
              <a:t>Gerechtshof ‘s-Hertogenbosch 19 december 2017 </a:t>
            </a:r>
            <a:r>
              <a:rPr lang="nl-BE" sz="1400" dirty="0">
                <a:solidFill>
                  <a:schemeClr val="tx2"/>
                </a:solidFill>
              </a:rPr>
              <a:t>(</a:t>
            </a:r>
            <a:r>
              <a:rPr lang="nl-BE" sz="1400" i="1" dirty="0">
                <a:solidFill>
                  <a:schemeClr val="tx2"/>
                </a:solidFill>
              </a:rPr>
              <a:t>ECLI:GHSHE:2017:5908</a:t>
            </a:r>
            <a:r>
              <a:rPr lang="nl-BE" sz="1400" dirty="0">
                <a:solidFill>
                  <a:schemeClr val="tx2"/>
                </a:solidFill>
              </a:rPr>
              <a:t>)</a:t>
            </a:r>
          </a:p>
          <a:p>
            <a:pPr marL="742950" lvl="3" indent="-285750"/>
            <a:endParaRPr lang="nl-BE" dirty="0"/>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17</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Tegenprestatie</a:t>
            </a:r>
            <a:r>
              <a:rPr lang="en-US" sz="2800" dirty="0"/>
              <a:t> in geld</a:t>
            </a:r>
            <a:endParaRPr lang="nl-BE" dirty="0"/>
          </a:p>
        </p:txBody>
      </p:sp>
      <p:pic>
        <p:nvPicPr>
          <p:cNvPr id="6" name="Afbeelding 10">
            <a:extLst>
              <a:ext uri="{FF2B5EF4-FFF2-40B4-BE49-F238E27FC236}">
                <a16:creationId xmlns:a16="http://schemas.microsoft.com/office/drawing/2014/main" id="{21940AB0-DE60-4778-930C-1BBB61DE020B}"/>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416797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r>
              <a:rPr lang="en-US" sz="2000" dirty="0"/>
              <a:t>Voorcontracten in principe vormvrij</a:t>
            </a:r>
            <a:r>
              <a:rPr lang="nl-BE" sz="2000" dirty="0"/>
              <a:t> wat niet noodzakelijk het geval is voor het beoogd contract</a:t>
            </a:r>
          </a:p>
          <a:p>
            <a:pPr lvl="1"/>
            <a:r>
              <a:rPr lang="nl-BE" sz="2000" dirty="0"/>
              <a:t>Vgl. bepaalde informatieverplichtingen van het beoogd contract</a:t>
            </a:r>
          </a:p>
          <a:p>
            <a:pPr lvl="1"/>
            <a:endParaRPr lang="nl-BE" sz="2000" dirty="0"/>
          </a:p>
          <a:p>
            <a:r>
              <a:rPr lang="nl-BE" sz="2000" dirty="0"/>
              <a:t>Parallellisme in zover noodzakelijk om beoogd doel van de regel niet te miskennen</a:t>
            </a:r>
          </a:p>
          <a:p>
            <a:endParaRPr lang="nl-BE" sz="2000" dirty="0"/>
          </a:p>
          <a:p>
            <a:endParaRPr lang="nl-BE" sz="2000" dirty="0"/>
          </a:p>
          <a:p>
            <a:endParaRPr lang="nl-BE" sz="2000" dirty="0"/>
          </a:p>
          <a:p>
            <a:pPr lvl="1"/>
            <a:r>
              <a:rPr lang="nl-BE" sz="2000" dirty="0"/>
              <a:t>Ratio van bodemattest: bescherming verwerver tegen onbewust aankopen vervuilde grond</a:t>
            </a:r>
          </a:p>
          <a:p>
            <a:pPr lvl="2"/>
            <a:r>
              <a:rPr lang="nl-BE" sz="1800" dirty="0">
                <a:solidFill>
                  <a:schemeClr val="tx2"/>
                </a:solidFill>
              </a:rPr>
              <a:t>Cass. 22 maart 2018 </a:t>
            </a:r>
            <a:r>
              <a:rPr lang="nl-BE" sz="1400" dirty="0">
                <a:solidFill>
                  <a:schemeClr val="tx2"/>
                </a:solidFill>
              </a:rPr>
              <a:t>(TBBR 2019, 158)</a:t>
            </a:r>
          </a:p>
          <a:p>
            <a:pPr lvl="2"/>
            <a:endParaRPr lang="nl-BE" sz="1600" dirty="0"/>
          </a:p>
          <a:p>
            <a:pPr lvl="1"/>
            <a:r>
              <a:rPr lang="nl-BE" sz="2000" dirty="0">
                <a:solidFill>
                  <a:schemeClr val="tx2"/>
                </a:solidFill>
              </a:rPr>
              <a:t>Zie ook Gent 19 december 2019 </a:t>
            </a:r>
            <a:r>
              <a:rPr lang="nl-BE" sz="1600" dirty="0">
                <a:solidFill>
                  <a:schemeClr val="tx2"/>
                </a:solidFill>
              </a:rPr>
              <a:t>(TGR-TWVR 2019, 284)</a:t>
            </a:r>
          </a:p>
          <a:p>
            <a:pPr marL="914400" lvl="2" indent="0">
              <a:buNone/>
            </a:pPr>
            <a:endParaRPr lang="nl-BE" sz="1600" dirty="0"/>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18</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a:t>(Genuanceerd) parallellisme</a:t>
            </a:r>
            <a:endParaRPr lang="nl-BE" dirty="0"/>
          </a:p>
        </p:txBody>
      </p:sp>
      <p:sp>
        <p:nvSpPr>
          <p:cNvPr id="6" name="Tijdelijke aanduiding voor inhoud 7">
            <a:extLst>
              <a:ext uri="{FF2B5EF4-FFF2-40B4-BE49-F238E27FC236}">
                <a16:creationId xmlns:a16="http://schemas.microsoft.com/office/drawing/2014/main" id="{38AE1650-0481-4548-93EE-B2E3D5BEA1CB}"/>
              </a:ext>
            </a:extLst>
          </p:cNvPr>
          <p:cNvSpPr txBox="1">
            <a:spLocks/>
          </p:cNvSpPr>
          <p:nvPr/>
        </p:nvSpPr>
        <p:spPr>
          <a:xfrm>
            <a:off x="576000" y="3407008"/>
            <a:ext cx="11041200" cy="953122"/>
          </a:xfrm>
          <a:prstGeom prst="rect">
            <a:avLst/>
          </a:prstGeom>
          <a:solidFill>
            <a:schemeClr val="bg1">
              <a:lumMod val="95000"/>
            </a:schemeClr>
          </a:solidFill>
        </p:spPr>
        <p:txBody>
          <a:bodyPr vert="horz" lIns="91440" tIns="45720" rIns="91440" bIns="45720" rtlCol="0">
            <a:normAutofit fontScale="400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Font typeface="Arial"/>
              <a:buNone/>
            </a:pPr>
            <a:r>
              <a:rPr lang="en-US" sz="3600" b="1" dirty="0"/>
              <a:t>Art. 101 Bodemdecreet</a:t>
            </a:r>
            <a:br>
              <a:rPr lang="en-US" sz="3600" b="1" dirty="0"/>
            </a:br>
            <a:r>
              <a:rPr lang="nl-NL" sz="3600" i="1" dirty="0"/>
              <a:t>§1. Voor het sluiten van een </a:t>
            </a:r>
            <a:r>
              <a:rPr lang="nl-NL" sz="3600" b="1" i="1" u="sng" dirty="0"/>
              <a:t>overeenkomst betreffende de overdracht van gronden </a:t>
            </a:r>
            <a:r>
              <a:rPr lang="nl-NL" sz="3600" i="1" dirty="0"/>
              <a:t>moet de overdrager of desgevallend de gemandateerde bij de OVAM een bodemattest aanvragen en de inhoud ervan meedelen aan de verwerver. </a:t>
            </a:r>
            <a:br>
              <a:rPr lang="nl-NL" sz="3600" i="1" dirty="0"/>
            </a:br>
            <a:r>
              <a:rPr lang="nl-NL" sz="3600" i="1" dirty="0"/>
              <a:t>§2. De onderhandse akte waarin de overdracht van gronden wordt vastgelegd, bevat de inhoud van het bodemattest</a:t>
            </a:r>
          </a:p>
          <a:p>
            <a:pPr marL="0" indent="0">
              <a:buFont typeface="Arial"/>
              <a:buNone/>
            </a:pPr>
            <a:endParaRPr lang="nl-BE" dirty="0"/>
          </a:p>
        </p:txBody>
      </p:sp>
      <p:pic>
        <p:nvPicPr>
          <p:cNvPr id="7" name="Afbeelding 10">
            <a:extLst>
              <a:ext uri="{FF2B5EF4-FFF2-40B4-BE49-F238E27FC236}">
                <a16:creationId xmlns:a16="http://schemas.microsoft.com/office/drawing/2014/main" id="{2BF62BA1-F2BB-4E54-95CD-5F7C5C8857B2}"/>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3215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lnSpcReduction="10000"/>
          </a:bodyPr>
          <a:lstStyle/>
          <a:p>
            <a:r>
              <a:rPr lang="en-US" sz="2000" b="1" dirty="0" err="1"/>
              <a:t>Optiecontract</a:t>
            </a:r>
            <a:r>
              <a:rPr lang="en-US" sz="2000" b="1" dirty="0"/>
              <a:t>?</a:t>
            </a:r>
          </a:p>
          <a:p>
            <a:pPr lvl="1"/>
            <a:r>
              <a:rPr lang="en-US" sz="2000" dirty="0"/>
              <a:t>Mogelijkheid tot </a:t>
            </a:r>
            <a:r>
              <a:rPr lang="en-US" sz="2000" dirty="0" err="1"/>
              <a:t>bepaalde</a:t>
            </a:r>
            <a:r>
              <a:rPr lang="en-US" sz="2000" dirty="0"/>
              <a:t> of </a:t>
            </a:r>
            <a:r>
              <a:rPr lang="en-US" sz="2000" dirty="0" err="1"/>
              <a:t>onbepaalde</a:t>
            </a:r>
            <a:r>
              <a:rPr lang="en-US" sz="2000" dirty="0"/>
              <a:t> </a:t>
            </a:r>
            <a:r>
              <a:rPr lang="en-US" sz="2000" dirty="0" err="1"/>
              <a:t>duurtijd</a:t>
            </a:r>
            <a:endParaRPr lang="en-US" sz="2000" dirty="0"/>
          </a:p>
          <a:p>
            <a:pPr lvl="1"/>
            <a:r>
              <a:rPr lang="en-US" sz="2000" dirty="0" err="1"/>
              <a:t>Staat</a:t>
            </a:r>
            <a:r>
              <a:rPr lang="en-US" sz="2000" dirty="0"/>
              <a:t> van </a:t>
            </a:r>
            <a:r>
              <a:rPr lang="en-US" sz="2000" dirty="0" err="1"/>
              <a:t>onderworpenheid</a:t>
            </a:r>
            <a:r>
              <a:rPr lang="en-US" sz="2000" dirty="0"/>
              <a:t> </a:t>
            </a:r>
            <a:r>
              <a:rPr lang="en-US" sz="2000" dirty="0" err="1"/>
              <a:t>beeïndigen</a:t>
            </a:r>
            <a:r>
              <a:rPr lang="en-US" sz="2000" dirty="0"/>
              <a:t>?</a:t>
            </a:r>
          </a:p>
          <a:p>
            <a:pPr lvl="1"/>
            <a:endParaRPr lang="en-US" sz="2000" dirty="0"/>
          </a:p>
          <a:p>
            <a:pPr lvl="2"/>
            <a:r>
              <a:rPr lang="en-US" dirty="0">
                <a:solidFill>
                  <a:schemeClr val="tx2"/>
                </a:solidFill>
              </a:rPr>
              <a:t>Cass. 26 mei 2014 </a:t>
            </a:r>
            <a:r>
              <a:rPr lang="en-US" sz="1400" dirty="0">
                <a:solidFill>
                  <a:schemeClr val="tx2"/>
                </a:solidFill>
              </a:rPr>
              <a:t>(</a:t>
            </a:r>
            <a:r>
              <a:rPr lang="en-US" sz="1400" i="1" dirty="0">
                <a:solidFill>
                  <a:schemeClr val="tx2"/>
                </a:solidFill>
              </a:rPr>
              <a:t>Arr.Cass. </a:t>
            </a:r>
            <a:r>
              <a:rPr lang="en-US" sz="1400" dirty="0">
                <a:solidFill>
                  <a:schemeClr val="tx2"/>
                </a:solidFill>
              </a:rPr>
              <a:t>2014, 1320)</a:t>
            </a:r>
          </a:p>
          <a:p>
            <a:pPr lvl="2"/>
            <a:endParaRPr lang="en-US" dirty="0">
              <a:solidFill>
                <a:schemeClr val="tx2"/>
              </a:solidFill>
            </a:endParaRPr>
          </a:p>
          <a:p>
            <a:pPr lvl="2"/>
            <a:r>
              <a:rPr lang="en-US" dirty="0">
                <a:solidFill>
                  <a:schemeClr val="tx2"/>
                </a:solidFill>
              </a:rPr>
              <a:t>Hoge Raad 28 </a:t>
            </a:r>
            <a:r>
              <a:rPr lang="en-US" dirty="0" err="1">
                <a:solidFill>
                  <a:schemeClr val="tx2"/>
                </a:solidFill>
              </a:rPr>
              <a:t>november</a:t>
            </a:r>
            <a:r>
              <a:rPr lang="en-US" dirty="0">
                <a:solidFill>
                  <a:schemeClr val="tx2"/>
                </a:solidFill>
              </a:rPr>
              <a:t> 1980 </a:t>
            </a:r>
            <a:r>
              <a:rPr lang="en-US" sz="1400" dirty="0">
                <a:solidFill>
                  <a:schemeClr val="tx2"/>
                </a:solidFill>
              </a:rPr>
              <a:t>(ECLI:NL:PHR:1980:AC7067)</a:t>
            </a:r>
          </a:p>
          <a:p>
            <a:pPr marL="0" indent="0">
              <a:buNone/>
            </a:pPr>
            <a:endParaRPr lang="en-US" sz="2000" dirty="0"/>
          </a:p>
          <a:p>
            <a:r>
              <a:rPr lang="en-US" sz="2000" b="1" dirty="0" err="1"/>
              <a:t>Voorkeurcontract</a:t>
            </a:r>
            <a:r>
              <a:rPr lang="en-US" sz="2000" b="1" dirty="0"/>
              <a:t>?</a:t>
            </a:r>
            <a:endParaRPr lang="nl-BE" sz="2000" b="1" dirty="0"/>
          </a:p>
          <a:p>
            <a:pPr lvl="1"/>
            <a:r>
              <a:rPr lang="en-US" sz="2000" dirty="0"/>
              <a:t>Mogelijkheid tot </a:t>
            </a:r>
            <a:r>
              <a:rPr lang="en-US" sz="2000" dirty="0" err="1"/>
              <a:t>bepaalde</a:t>
            </a:r>
            <a:r>
              <a:rPr lang="en-US" sz="2000" dirty="0"/>
              <a:t> of </a:t>
            </a:r>
            <a:r>
              <a:rPr lang="en-US" sz="2000" dirty="0" err="1"/>
              <a:t>onbepaalde</a:t>
            </a:r>
            <a:r>
              <a:rPr lang="en-US" sz="2000" dirty="0"/>
              <a:t> </a:t>
            </a:r>
            <a:r>
              <a:rPr lang="en-US" sz="2000" dirty="0" err="1"/>
              <a:t>duurtijd</a:t>
            </a:r>
            <a:endParaRPr lang="en-US" sz="2000" dirty="0"/>
          </a:p>
          <a:p>
            <a:pPr marL="914400" lvl="2" indent="0">
              <a:buNone/>
            </a:pPr>
            <a:endParaRPr lang="nl-BE" sz="1600" dirty="0"/>
          </a:p>
          <a:p>
            <a:pPr lvl="2"/>
            <a:r>
              <a:rPr lang="nl-BE" dirty="0">
                <a:solidFill>
                  <a:schemeClr val="tx2"/>
                </a:solidFill>
              </a:rPr>
              <a:t>Gent 11 december 2013 </a:t>
            </a:r>
            <a:r>
              <a:rPr lang="nl-BE" sz="1400" dirty="0">
                <a:solidFill>
                  <a:schemeClr val="tx2"/>
                </a:solidFill>
              </a:rPr>
              <a:t>(</a:t>
            </a:r>
            <a:r>
              <a:rPr lang="nl-BE" sz="1400" i="1" dirty="0">
                <a:solidFill>
                  <a:schemeClr val="tx2"/>
                </a:solidFill>
              </a:rPr>
              <a:t>TBBR </a:t>
            </a:r>
            <a:r>
              <a:rPr lang="nl-BE" sz="1400" dirty="0">
                <a:solidFill>
                  <a:schemeClr val="tx2"/>
                </a:solidFill>
              </a:rPr>
              <a:t>2015, 466)</a:t>
            </a:r>
            <a:endParaRPr lang="nl-BE" dirty="0">
              <a:solidFill>
                <a:schemeClr val="tx2"/>
              </a:solidFill>
            </a:endParaRP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19</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Duurtijd</a:t>
            </a:r>
            <a:r>
              <a:rPr lang="en-US" sz="2800" dirty="0"/>
              <a:t> en </a:t>
            </a:r>
            <a:r>
              <a:rPr lang="en-US" sz="2800" dirty="0" err="1"/>
              <a:t>uitoefeningsperiode</a:t>
            </a:r>
            <a:r>
              <a:rPr lang="en-US" sz="2800" dirty="0"/>
              <a:t> </a:t>
            </a:r>
            <a:endParaRPr lang="nl-BE" dirty="0"/>
          </a:p>
        </p:txBody>
      </p:sp>
      <p:pic>
        <p:nvPicPr>
          <p:cNvPr id="7" name="Afbeelding 10">
            <a:extLst>
              <a:ext uri="{FF2B5EF4-FFF2-40B4-BE49-F238E27FC236}">
                <a16:creationId xmlns:a16="http://schemas.microsoft.com/office/drawing/2014/main" id="{E5346C09-0977-4224-9961-3A269E9584C1}"/>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88818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n bovenop een handtekeninglijn">
            <a:extLst>
              <a:ext uri="{FF2B5EF4-FFF2-40B4-BE49-F238E27FC236}">
                <a16:creationId xmlns:a16="http://schemas.microsoft.com/office/drawing/2014/main" id="{BCB2B961-D990-D942-FC3C-06C8D037F20C}"/>
              </a:ext>
            </a:extLst>
          </p:cNvPr>
          <p:cNvPicPr>
            <a:picLocks noChangeAspect="1"/>
          </p:cNvPicPr>
          <p:nvPr/>
        </p:nvPicPr>
        <p:blipFill rotWithShape="1">
          <a:blip r:embed="rId2"/>
          <a:srcRect l="892" r="8199" b="233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E20AAB3-6897-47AC-90A4-71B1C6B72F0E}"/>
              </a:ext>
            </a:extLst>
          </p:cNvPr>
          <p:cNvSpPr>
            <a:spLocks noGrp="1"/>
          </p:cNvSpPr>
          <p:nvPr>
            <p:ph type="title"/>
          </p:nvPr>
        </p:nvSpPr>
        <p:spPr>
          <a:xfrm>
            <a:off x="594804" y="640263"/>
            <a:ext cx="6619811" cy="1344975"/>
          </a:xfrm>
        </p:spPr>
        <p:txBody>
          <a:bodyPr vert="horz" lIns="91440" tIns="45720" rIns="91440" bIns="45720" rtlCol="0" anchor="ctr">
            <a:normAutofit/>
          </a:bodyPr>
          <a:lstStyle/>
          <a:p>
            <a:pPr>
              <a:lnSpc>
                <a:spcPct val="90000"/>
              </a:lnSpc>
            </a:pPr>
            <a:r>
              <a:rPr lang="en-US">
                <a:solidFill>
                  <a:schemeClr val="tx1"/>
                </a:solidFill>
                <a:latin typeface="+mj-lt"/>
              </a:rPr>
              <a:t>Programma</a:t>
            </a:r>
          </a:p>
        </p:txBody>
      </p:sp>
      <p:sp>
        <p:nvSpPr>
          <p:cNvPr id="2" name="Content Placeholder 1">
            <a:extLst>
              <a:ext uri="{FF2B5EF4-FFF2-40B4-BE49-F238E27FC236}">
                <a16:creationId xmlns:a16="http://schemas.microsoft.com/office/drawing/2014/main" id="{566A6A25-8E1C-44C7-B2E8-3A5B2E4E2B55}"/>
              </a:ext>
            </a:extLst>
          </p:cNvPr>
          <p:cNvSpPr>
            <a:spLocks noGrp="1"/>
          </p:cNvSpPr>
          <p:nvPr>
            <p:ph idx="1"/>
          </p:nvPr>
        </p:nvSpPr>
        <p:spPr>
          <a:xfrm>
            <a:off x="594109" y="2121763"/>
            <a:ext cx="6620505" cy="3773010"/>
          </a:xfrm>
        </p:spPr>
        <p:txBody>
          <a:bodyPr vert="horz" lIns="91440" tIns="45720" rIns="91440" bIns="45720" rtlCol="0">
            <a:normAutofit/>
          </a:bodyPr>
          <a:lstStyle/>
          <a:p>
            <a:pPr>
              <a:lnSpc>
                <a:spcPct val="90000"/>
              </a:lnSpc>
              <a:buFont typeface="Arial" panose="020B0604020202020204" pitchFamily="34" charset="0"/>
              <a:buChar char="•"/>
            </a:pPr>
            <a:r>
              <a:rPr lang="en-US" dirty="0">
                <a:latin typeface="+mn-lt"/>
              </a:rPr>
              <a:t>Contractvorming </a:t>
            </a:r>
            <a:r>
              <a:rPr lang="en-US" dirty="0" err="1">
                <a:latin typeface="+mn-lt"/>
              </a:rPr>
              <a:t>onder</a:t>
            </a:r>
            <a:r>
              <a:rPr lang="en-US" dirty="0">
                <a:latin typeface="+mn-lt"/>
              </a:rPr>
              <a:t> </a:t>
            </a:r>
            <a:r>
              <a:rPr lang="en-US" dirty="0" err="1">
                <a:latin typeface="+mn-lt"/>
              </a:rPr>
              <a:t>boek</a:t>
            </a:r>
            <a:r>
              <a:rPr lang="en-US" dirty="0">
                <a:latin typeface="+mn-lt"/>
              </a:rPr>
              <a:t> 5</a:t>
            </a:r>
          </a:p>
          <a:p>
            <a:pPr>
              <a:lnSpc>
                <a:spcPct val="90000"/>
              </a:lnSpc>
              <a:buFont typeface="Arial" panose="020B0604020202020204" pitchFamily="34" charset="0"/>
              <a:buChar char="•"/>
            </a:pPr>
            <a:endParaRPr lang="en-US" dirty="0">
              <a:latin typeface="+mn-lt"/>
            </a:endParaRPr>
          </a:p>
          <a:p>
            <a:pPr>
              <a:lnSpc>
                <a:spcPct val="90000"/>
              </a:lnSpc>
              <a:buFont typeface="Arial" panose="020B0604020202020204" pitchFamily="34" charset="0"/>
              <a:buChar char="•"/>
            </a:pPr>
            <a:r>
              <a:rPr lang="en-US" dirty="0">
                <a:latin typeface="+mn-lt"/>
              </a:rPr>
              <a:t>What’s in a name?</a:t>
            </a:r>
          </a:p>
          <a:p>
            <a:pPr>
              <a:lnSpc>
                <a:spcPct val="90000"/>
              </a:lnSpc>
              <a:buFont typeface="Arial" panose="020B0604020202020204" pitchFamily="34" charset="0"/>
              <a:buChar char="•"/>
            </a:pPr>
            <a:endParaRPr lang="en-US" dirty="0">
              <a:latin typeface="+mn-lt"/>
            </a:endParaRPr>
          </a:p>
          <a:p>
            <a:pPr>
              <a:lnSpc>
                <a:spcPct val="90000"/>
              </a:lnSpc>
              <a:buFont typeface="Arial" panose="020B0604020202020204" pitchFamily="34" charset="0"/>
              <a:buChar char="•"/>
            </a:pPr>
            <a:r>
              <a:rPr lang="en-US" dirty="0">
                <a:latin typeface="+mn-lt"/>
              </a:rPr>
              <a:t>Contract design</a:t>
            </a:r>
          </a:p>
          <a:p>
            <a:pPr>
              <a:lnSpc>
                <a:spcPct val="90000"/>
              </a:lnSpc>
              <a:buFont typeface="Arial" panose="020B0604020202020204" pitchFamily="34" charset="0"/>
              <a:buChar char="•"/>
            </a:pPr>
            <a:endParaRPr lang="en-US" dirty="0">
              <a:latin typeface="+mn-lt"/>
            </a:endParaRPr>
          </a:p>
          <a:p>
            <a:pPr>
              <a:lnSpc>
                <a:spcPct val="90000"/>
              </a:lnSpc>
              <a:buFont typeface="Arial" panose="020B0604020202020204" pitchFamily="34" charset="0"/>
              <a:buChar char="•"/>
            </a:pPr>
            <a:r>
              <a:rPr lang="en-US" dirty="0" err="1">
                <a:latin typeface="+mn-lt"/>
              </a:rPr>
              <a:t>Bescherming</a:t>
            </a:r>
            <a:r>
              <a:rPr lang="en-US" dirty="0">
                <a:latin typeface="+mn-lt"/>
              </a:rPr>
              <a:t> en </a:t>
            </a:r>
            <a:r>
              <a:rPr lang="en-US" dirty="0" err="1">
                <a:latin typeface="+mn-lt"/>
              </a:rPr>
              <a:t>schending</a:t>
            </a:r>
            <a:endParaRPr lang="en-US" dirty="0">
              <a:latin typeface="+mn-lt"/>
            </a:endParaRPr>
          </a:p>
          <a:p>
            <a:pPr>
              <a:lnSpc>
                <a:spcPct val="90000"/>
              </a:lnSpc>
              <a:buFont typeface="Arial" panose="020B0604020202020204" pitchFamily="34" charset="0"/>
              <a:buChar char="•"/>
            </a:pPr>
            <a:endParaRPr lang="en-US" dirty="0">
              <a:latin typeface="+mn-lt"/>
            </a:endParaRPr>
          </a:p>
        </p:txBody>
      </p:sp>
      <p:pic>
        <p:nvPicPr>
          <p:cNvPr id="9" name="Afbeelding 6">
            <a:extLst>
              <a:ext uri="{FF2B5EF4-FFF2-40B4-BE49-F238E27FC236}">
                <a16:creationId xmlns:a16="http://schemas.microsoft.com/office/drawing/2014/main" id="{BB9FF39D-A0C6-491F-B31D-5EF9B24FF08C}"/>
              </a:ext>
            </a:extLst>
          </p:cNvPr>
          <p:cNvPicPr>
            <a:picLocks noChangeAspect="1"/>
          </p:cNvPicPr>
          <p:nvPr/>
        </p:nvPicPr>
        <p:blipFill>
          <a:blip r:embed="rId3">
            <a:grayscl/>
          </a:blip>
          <a:stretch>
            <a:fillRect/>
          </a:stretch>
        </p:blipFill>
        <p:spPr>
          <a:xfrm>
            <a:off x="10859496" y="6363478"/>
            <a:ext cx="1157120" cy="347136"/>
          </a:xfrm>
          <a:prstGeom prst="rect">
            <a:avLst/>
          </a:prstGeom>
        </p:spPr>
      </p:pic>
    </p:spTree>
    <p:extLst>
      <p:ext uri="{BB962C8B-B14F-4D97-AF65-F5344CB8AC3E}">
        <p14:creationId xmlns:p14="http://schemas.microsoft.com/office/powerpoint/2010/main" val="423539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r>
              <a:rPr lang="en-US" sz="2000" b="1" dirty="0" err="1"/>
              <a:t>Optiecontract</a:t>
            </a:r>
            <a:endParaRPr lang="en-US" sz="2000" b="1" dirty="0"/>
          </a:p>
          <a:p>
            <a:pPr lvl="1"/>
            <a:r>
              <a:rPr lang="en-US" sz="1800" dirty="0" err="1"/>
              <a:t>Modulering</a:t>
            </a:r>
            <a:r>
              <a:rPr lang="en-US" sz="1800" dirty="0"/>
              <a:t> </a:t>
            </a:r>
            <a:r>
              <a:rPr lang="en-US" sz="1800" dirty="0" err="1"/>
              <a:t>optielichting</a:t>
            </a:r>
            <a:endParaRPr lang="en-US" sz="1800" dirty="0"/>
          </a:p>
          <a:p>
            <a:pPr lvl="1"/>
            <a:endParaRPr lang="en-US" sz="1800" dirty="0"/>
          </a:p>
          <a:p>
            <a:r>
              <a:rPr lang="en-US" sz="1800" b="1" dirty="0" err="1"/>
              <a:t>Voorkeurcontract</a:t>
            </a:r>
            <a:r>
              <a:rPr lang="en-US" sz="1800" b="1" dirty="0"/>
              <a:t> (art. 5.24, lid 2-4 BW)</a:t>
            </a: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20</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III. Contract design</a:t>
            </a:r>
            <a:br>
              <a:rPr lang="en-US" b="1" dirty="0"/>
            </a:br>
            <a:r>
              <a:rPr lang="en-US" sz="2800" dirty="0" err="1"/>
              <a:t>Wijze</a:t>
            </a:r>
            <a:r>
              <a:rPr lang="en-US" sz="2800" dirty="0"/>
              <a:t> van </a:t>
            </a:r>
            <a:r>
              <a:rPr lang="en-US" sz="2800" dirty="0" err="1"/>
              <a:t>uitoefening</a:t>
            </a:r>
            <a:endParaRPr lang="nl-BE" dirty="0"/>
          </a:p>
        </p:txBody>
      </p:sp>
      <p:pic>
        <p:nvPicPr>
          <p:cNvPr id="7" name="Afbeelding 10">
            <a:extLst>
              <a:ext uri="{FF2B5EF4-FFF2-40B4-BE49-F238E27FC236}">
                <a16:creationId xmlns:a16="http://schemas.microsoft.com/office/drawing/2014/main" id="{E5346C09-0977-4224-9961-3A269E9584C1}"/>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pic>
        <p:nvPicPr>
          <p:cNvPr id="6" name="Picture 5">
            <a:extLst>
              <a:ext uri="{FF2B5EF4-FFF2-40B4-BE49-F238E27FC236}">
                <a16:creationId xmlns:a16="http://schemas.microsoft.com/office/drawing/2014/main" id="{9A5BA0B6-0731-49E7-99FA-6CEDEC59B598}"/>
              </a:ext>
            </a:extLst>
          </p:cNvPr>
          <p:cNvPicPr>
            <a:picLocks noChangeAspect="1"/>
          </p:cNvPicPr>
          <p:nvPr/>
        </p:nvPicPr>
        <p:blipFill rotWithShape="1">
          <a:blip r:embed="rId3"/>
          <a:srcRect t="36706"/>
          <a:stretch/>
        </p:blipFill>
        <p:spPr>
          <a:xfrm>
            <a:off x="900000" y="3220171"/>
            <a:ext cx="4352079" cy="2820959"/>
          </a:xfrm>
          <a:prstGeom prst="rect">
            <a:avLst/>
          </a:prstGeom>
        </p:spPr>
      </p:pic>
    </p:spTree>
    <p:extLst>
      <p:ext uri="{BB962C8B-B14F-4D97-AF65-F5344CB8AC3E}">
        <p14:creationId xmlns:p14="http://schemas.microsoft.com/office/powerpoint/2010/main" val="386321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26065-B229-42BD-B3E9-9D486924787C}"/>
              </a:ext>
            </a:extLst>
          </p:cNvPr>
          <p:cNvSpPr>
            <a:spLocks noGrp="1"/>
          </p:cNvSpPr>
          <p:nvPr>
            <p:ph idx="1"/>
          </p:nvPr>
        </p:nvSpPr>
        <p:spPr/>
        <p:txBody>
          <a:bodyPr>
            <a:normAutofit/>
          </a:bodyPr>
          <a:lstStyle/>
          <a:p>
            <a:r>
              <a:rPr lang="en-US" sz="2000" dirty="0" err="1"/>
              <a:t>Gebruiksbevoegdheden</a:t>
            </a:r>
            <a:endParaRPr lang="en-US" sz="2000" dirty="0"/>
          </a:p>
          <a:p>
            <a:pPr lvl="1"/>
            <a:endParaRPr lang="en-US" sz="1800" dirty="0"/>
          </a:p>
          <a:p>
            <a:pPr lvl="1"/>
            <a:r>
              <a:rPr lang="en-US" sz="1800" dirty="0" err="1"/>
              <a:t>Voorkeurgever</a:t>
            </a:r>
            <a:r>
              <a:rPr lang="en-US" sz="1800" dirty="0"/>
              <a:t> </a:t>
            </a:r>
            <a:r>
              <a:rPr lang="en-US" sz="1800" dirty="0" err="1"/>
              <a:t>blijft</a:t>
            </a:r>
            <a:r>
              <a:rPr lang="en-US" sz="1800" dirty="0"/>
              <a:t> </a:t>
            </a:r>
            <a:r>
              <a:rPr lang="en-US" sz="1800" dirty="0" err="1"/>
              <a:t>beschikkings</a:t>
            </a:r>
            <a:r>
              <a:rPr lang="en-US" sz="1800" dirty="0"/>
              <a:t>- en </a:t>
            </a:r>
            <a:r>
              <a:rPr lang="en-US" sz="1800" dirty="0" err="1"/>
              <a:t>beheersbevoegd</a:t>
            </a:r>
            <a:endParaRPr lang="en-US" sz="1800" dirty="0"/>
          </a:p>
          <a:p>
            <a:pPr lvl="2"/>
            <a:endParaRPr lang="en-US" sz="1600" dirty="0"/>
          </a:p>
          <a:p>
            <a:pPr lvl="2"/>
            <a:r>
              <a:rPr lang="en-US" sz="1600" dirty="0" err="1"/>
              <a:t>Mogelijkheid</a:t>
            </a:r>
            <a:r>
              <a:rPr lang="en-US" sz="1600" dirty="0"/>
              <a:t> </a:t>
            </a:r>
            <a:r>
              <a:rPr lang="en-US" sz="1600" dirty="0" err="1"/>
              <a:t>geviseerde</a:t>
            </a:r>
            <a:r>
              <a:rPr lang="en-US" sz="1600" dirty="0"/>
              <a:t> </a:t>
            </a:r>
            <a:r>
              <a:rPr lang="en-US" sz="1600" dirty="0" err="1"/>
              <a:t>goed</a:t>
            </a:r>
            <a:r>
              <a:rPr lang="en-US" sz="1600" dirty="0"/>
              <a:t> </a:t>
            </a:r>
            <a:r>
              <a:rPr lang="en-US" sz="1600" dirty="0" err="1"/>
              <a:t>te</a:t>
            </a:r>
            <a:r>
              <a:rPr lang="en-US" sz="1600" dirty="0"/>
              <a:t> </a:t>
            </a:r>
            <a:r>
              <a:rPr lang="en-US" sz="1600" dirty="0" err="1"/>
              <a:t>vernietigen</a:t>
            </a:r>
            <a:r>
              <a:rPr lang="en-US" sz="1600" dirty="0"/>
              <a:t>, </a:t>
            </a:r>
            <a:r>
              <a:rPr lang="en-US" sz="1600" dirty="0" err="1"/>
              <a:t>aan</a:t>
            </a:r>
            <a:r>
              <a:rPr lang="en-US" sz="1600" dirty="0"/>
              <a:t> </a:t>
            </a:r>
            <a:r>
              <a:rPr lang="en-US" sz="1600" dirty="0" err="1"/>
              <a:t>te</a:t>
            </a:r>
            <a:r>
              <a:rPr lang="en-US" sz="1600" dirty="0"/>
              <a:t> </a:t>
            </a:r>
            <a:r>
              <a:rPr lang="en-US" sz="1600" dirty="0" err="1"/>
              <a:t>passen</a:t>
            </a:r>
            <a:r>
              <a:rPr lang="en-US" sz="1600" dirty="0"/>
              <a:t>, </a:t>
            </a:r>
            <a:r>
              <a:rPr lang="en-US" sz="1600" dirty="0" err="1"/>
              <a:t>te</a:t>
            </a:r>
            <a:r>
              <a:rPr lang="en-US" sz="1600" dirty="0"/>
              <a:t> </a:t>
            </a:r>
            <a:r>
              <a:rPr lang="en-US" sz="1600" dirty="0" err="1"/>
              <a:t>verbeteren</a:t>
            </a:r>
            <a:r>
              <a:rPr lang="en-US" sz="1600" dirty="0"/>
              <a:t> of </a:t>
            </a:r>
            <a:r>
              <a:rPr lang="en-US" sz="1600" dirty="0" err="1"/>
              <a:t>te</a:t>
            </a:r>
            <a:r>
              <a:rPr lang="en-US" sz="1600" dirty="0"/>
              <a:t> laten </a:t>
            </a:r>
            <a:r>
              <a:rPr lang="en-US" sz="1600" dirty="0" err="1"/>
              <a:t>verkommeren</a:t>
            </a:r>
            <a:endParaRPr lang="en-US" sz="1600" dirty="0"/>
          </a:p>
          <a:p>
            <a:pPr lvl="1"/>
            <a:endParaRPr lang="en-US" sz="2000" dirty="0"/>
          </a:p>
          <a:p>
            <a:pPr lvl="2"/>
            <a:r>
              <a:rPr lang="en-US" sz="1600" dirty="0">
                <a:solidFill>
                  <a:schemeClr val="tx2"/>
                </a:solidFill>
              </a:rPr>
              <a:t>Cass. 24 </a:t>
            </a:r>
            <a:r>
              <a:rPr lang="en-US" sz="1600" dirty="0" err="1">
                <a:solidFill>
                  <a:schemeClr val="tx2"/>
                </a:solidFill>
              </a:rPr>
              <a:t>januari</a:t>
            </a:r>
            <a:r>
              <a:rPr lang="en-US" sz="1600" dirty="0">
                <a:solidFill>
                  <a:schemeClr val="tx2"/>
                </a:solidFill>
              </a:rPr>
              <a:t> 2003 </a:t>
            </a:r>
            <a:r>
              <a:rPr lang="en-US" sz="1050" dirty="0">
                <a:solidFill>
                  <a:schemeClr val="tx2"/>
                </a:solidFill>
              </a:rPr>
              <a:t>(</a:t>
            </a:r>
            <a:r>
              <a:rPr lang="en-US" sz="1050" i="1" dirty="0">
                <a:solidFill>
                  <a:schemeClr val="tx2"/>
                </a:solidFill>
              </a:rPr>
              <a:t>RW </a:t>
            </a:r>
            <a:r>
              <a:rPr lang="en-US" sz="1050" dirty="0">
                <a:solidFill>
                  <a:schemeClr val="tx2"/>
                </a:solidFill>
              </a:rPr>
              <a:t>2005-6, 706)</a:t>
            </a:r>
          </a:p>
          <a:p>
            <a:pPr lvl="1"/>
            <a:endParaRPr lang="en-US" sz="1400" dirty="0">
              <a:solidFill>
                <a:schemeClr val="tx2"/>
              </a:solidFill>
            </a:endParaRPr>
          </a:p>
          <a:p>
            <a:pPr lvl="1"/>
            <a:r>
              <a:rPr lang="en-US" sz="1800" dirty="0" err="1"/>
              <a:t>Mogelijkheid</a:t>
            </a:r>
            <a:r>
              <a:rPr lang="en-US" sz="1800" dirty="0"/>
              <a:t> tot </a:t>
            </a:r>
            <a:r>
              <a:rPr lang="en-US" sz="1800" dirty="0" err="1"/>
              <a:t>contractuele</a:t>
            </a:r>
            <a:r>
              <a:rPr lang="en-US" sz="1800" dirty="0"/>
              <a:t> </a:t>
            </a:r>
            <a:r>
              <a:rPr lang="en-US" sz="1800" dirty="0" err="1"/>
              <a:t>modulering</a:t>
            </a:r>
            <a:endParaRPr lang="en-US" sz="1800" dirty="0"/>
          </a:p>
        </p:txBody>
      </p:sp>
      <p:sp>
        <p:nvSpPr>
          <p:cNvPr id="4" name="Slide Number Placeholder 3">
            <a:extLst>
              <a:ext uri="{FF2B5EF4-FFF2-40B4-BE49-F238E27FC236}">
                <a16:creationId xmlns:a16="http://schemas.microsoft.com/office/drawing/2014/main" id="{D42A340E-7F52-4149-B2D2-1FC3E881B763}"/>
              </a:ext>
            </a:extLst>
          </p:cNvPr>
          <p:cNvSpPr>
            <a:spLocks noGrp="1"/>
          </p:cNvSpPr>
          <p:nvPr>
            <p:ph type="sldNum" sz="quarter" idx="12"/>
          </p:nvPr>
        </p:nvSpPr>
        <p:spPr/>
        <p:txBody>
          <a:bodyPr/>
          <a:lstStyle/>
          <a:p>
            <a:fld id="{0A297500-7527-634B-90F4-69D0994C32B4}" type="slidenum">
              <a:rPr lang="nl-NL" smtClean="0"/>
              <a:t>21</a:t>
            </a:fld>
            <a:endParaRPr lang="nl-NL"/>
          </a:p>
        </p:txBody>
      </p:sp>
      <p:sp>
        <p:nvSpPr>
          <p:cNvPr id="5" name="Title 4">
            <a:extLst>
              <a:ext uri="{FF2B5EF4-FFF2-40B4-BE49-F238E27FC236}">
                <a16:creationId xmlns:a16="http://schemas.microsoft.com/office/drawing/2014/main" id="{22659268-F453-4106-BDF9-98C4808889C0}"/>
              </a:ext>
            </a:extLst>
          </p:cNvPr>
          <p:cNvSpPr>
            <a:spLocks noGrp="1"/>
          </p:cNvSpPr>
          <p:nvPr>
            <p:ph type="title"/>
          </p:nvPr>
        </p:nvSpPr>
        <p:spPr/>
        <p:txBody>
          <a:bodyPr>
            <a:normAutofit fontScale="90000"/>
          </a:bodyPr>
          <a:lstStyle/>
          <a:p>
            <a:r>
              <a:rPr lang="en-US" b="1" dirty="0"/>
              <a:t>III. Contract design</a:t>
            </a:r>
            <a:br>
              <a:rPr lang="en-US" b="1" dirty="0"/>
            </a:br>
            <a:r>
              <a:rPr lang="en-US" sz="4000" dirty="0" err="1"/>
              <a:t>Verdere</a:t>
            </a:r>
            <a:r>
              <a:rPr lang="en-US" sz="4000" dirty="0"/>
              <a:t> </a:t>
            </a:r>
            <a:r>
              <a:rPr lang="en-US" sz="4000" dirty="0" err="1"/>
              <a:t>modaliteiten</a:t>
            </a:r>
            <a:r>
              <a:rPr lang="en-US" sz="4000" dirty="0"/>
              <a:t> </a:t>
            </a:r>
            <a:r>
              <a:rPr lang="en-US" sz="4000" dirty="0" err="1"/>
              <a:t>voorkeurcontract</a:t>
            </a:r>
            <a:endParaRPr lang="nl-BE" dirty="0"/>
          </a:p>
        </p:txBody>
      </p:sp>
      <p:pic>
        <p:nvPicPr>
          <p:cNvPr id="6" name="Afbeelding 10">
            <a:extLst>
              <a:ext uri="{FF2B5EF4-FFF2-40B4-BE49-F238E27FC236}">
                <a16:creationId xmlns:a16="http://schemas.microsoft.com/office/drawing/2014/main" id="{27C13873-E27D-479E-A671-AA28F1A29339}"/>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411305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26065-B229-42BD-B3E9-9D486924787C}"/>
              </a:ext>
            </a:extLst>
          </p:cNvPr>
          <p:cNvSpPr>
            <a:spLocks noGrp="1"/>
          </p:cNvSpPr>
          <p:nvPr>
            <p:ph idx="1"/>
          </p:nvPr>
        </p:nvSpPr>
        <p:spPr/>
        <p:txBody>
          <a:bodyPr>
            <a:normAutofit lnSpcReduction="10000"/>
          </a:bodyPr>
          <a:lstStyle/>
          <a:p>
            <a:r>
              <a:rPr lang="nl-BE" sz="2000" dirty="0"/>
              <a:t>Geviseerde goederen en rechtshandelingen bij voorkeurcontract</a:t>
            </a:r>
          </a:p>
          <a:p>
            <a:pPr lvl="1"/>
            <a:r>
              <a:rPr lang="nl-BE" sz="2000" dirty="0"/>
              <a:t>Soort rechtshandeling</a:t>
            </a:r>
          </a:p>
          <a:p>
            <a:pPr lvl="2"/>
            <a:r>
              <a:rPr lang="nl-BE" sz="1900" dirty="0"/>
              <a:t>Koop vs. ruil (met opleg), inbreng in een vennootschap, etc.</a:t>
            </a:r>
          </a:p>
          <a:p>
            <a:pPr lvl="2"/>
            <a:endParaRPr lang="nl-BE" dirty="0"/>
          </a:p>
          <a:p>
            <a:pPr lvl="1"/>
            <a:r>
              <a:rPr lang="nl-BE" sz="2000" dirty="0"/>
              <a:t>Soort recht </a:t>
            </a:r>
          </a:p>
          <a:p>
            <a:pPr lvl="2"/>
            <a:r>
              <a:rPr lang="nl-BE" sz="1900" dirty="0"/>
              <a:t>Volle of naakte eigendom</a:t>
            </a:r>
          </a:p>
          <a:p>
            <a:pPr lvl="2"/>
            <a:r>
              <a:rPr lang="nl-BE" sz="1900" dirty="0"/>
              <a:t>Vruchtgebruik</a:t>
            </a:r>
          </a:p>
          <a:p>
            <a:pPr lvl="2"/>
            <a:r>
              <a:rPr lang="nl-BE" sz="1600" dirty="0"/>
              <a:t>Voorbeeld: Onder overdracht wordt begrepen elke overdracht onder bezwarende titel (daarin inbegrepen koop, ruil, inbreng in een andere vennootschap, overdracht ten gevolge van fusies, splitsing, inbreng van algemeenheid van goederen of van een tak van werkzaamheid), van de volle of blote eigendomsrechten, het vruchtgebruik en de genotsrechten op de betreffende goederen (...)</a:t>
            </a:r>
          </a:p>
          <a:p>
            <a:pPr lvl="2"/>
            <a:endParaRPr lang="nl-BE" dirty="0"/>
          </a:p>
          <a:p>
            <a:r>
              <a:rPr lang="nl-BE" sz="2000" dirty="0"/>
              <a:t>Vrijgestelde overdrachten (conventionele beperkingen)</a:t>
            </a:r>
          </a:p>
          <a:p>
            <a:r>
              <a:rPr lang="nl-BE" sz="2000" dirty="0"/>
              <a:t>Indirecte overdrachten (bv. wat bij controlewijziging?)</a:t>
            </a:r>
          </a:p>
        </p:txBody>
      </p:sp>
      <p:sp>
        <p:nvSpPr>
          <p:cNvPr id="4" name="Slide Number Placeholder 3">
            <a:extLst>
              <a:ext uri="{FF2B5EF4-FFF2-40B4-BE49-F238E27FC236}">
                <a16:creationId xmlns:a16="http://schemas.microsoft.com/office/drawing/2014/main" id="{D42A340E-7F52-4149-B2D2-1FC3E881B763}"/>
              </a:ext>
            </a:extLst>
          </p:cNvPr>
          <p:cNvSpPr>
            <a:spLocks noGrp="1"/>
          </p:cNvSpPr>
          <p:nvPr>
            <p:ph type="sldNum" sz="quarter" idx="12"/>
          </p:nvPr>
        </p:nvSpPr>
        <p:spPr/>
        <p:txBody>
          <a:bodyPr/>
          <a:lstStyle/>
          <a:p>
            <a:fld id="{0A297500-7527-634B-90F4-69D0994C32B4}" type="slidenum">
              <a:rPr lang="nl-NL" smtClean="0"/>
              <a:t>22</a:t>
            </a:fld>
            <a:endParaRPr lang="nl-NL"/>
          </a:p>
        </p:txBody>
      </p:sp>
      <p:sp>
        <p:nvSpPr>
          <p:cNvPr id="5" name="Title 4">
            <a:extLst>
              <a:ext uri="{FF2B5EF4-FFF2-40B4-BE49-F238E27FC236}">
                <a16:creationId xmlns:a16="http://schemas.microsoft.com/office/drawing/2014/main" id="{22659268-F453-4106-BDF9-98C4808889C0}"/>
              </a:ext>
            </a:extLst>
          </p:cNvPr>
          <p:cNvSpPr>
            <a:spLocks noGrp="1"/>
          </p:cNvSpPr>
          <p:nvPr>
            <p:ph type="title"/>
          </p:nvPr>
        </p:nvSpPr>
        <p:spPr/>
        <p:txBody>
          <a:bodyPr>
            <a:normAutofit fontScale="90000"/>
          </a:bodyPr>
          <a:lstStyle/>
          <a:p>
            <a:r>
              <a:rPr lang="en-US" b="1" dirty="0"/>
              <a:t>III. Contract design</a:t>
            </a:r>
            <a:br>
              <a:rPr lang="en-US" b="1" dirty="0"/>
            </a:br>
            <a:r>
              <a:rPr lang="en-US" sz="4000" dirty="0" err="1"/>
              <a:t>Verdere</a:t>
            </a:r>
            <a:r>
              <a:rPr lang="en-US" sz="4000" dirty="0"/>
              <a:t> </a:t>
            </a:r>
            <a:r>
              <a:rPr lang="en-US" sz="4000" dirty="0" err="1"/>
              <a:t>modaliteiten</a:t>
            </a:r>
            <a:r>
              <a:rPr lang="en-US" sz="4000" dirty="0"/>
              <a:t> </a:t>
            </a:r>
            <a:r>
              <a:rPr lang="en-US" sz="4000" dirty="0" err="1"/>
              <a:t>voorkeurcontract</a:t>
            </a:r>
            <a:endParaRPr lang="nl-BE" dirty="0"/>
          </a:p>
        </p:txBody>
      </p:sp>
      <p:pic>
        <p:nvPicPr>
          <p:cNvPr id="6" name="Afbeelding 10">
            <a:extLst>
              <a:ext uri="{FF2B5EF4-FFF2-40B4-BE49-F238E27FC236}">
                <a16:creationId xmlns:a16="http://schemas.microsoft.com/office/drawing/2014/main" id="{27C13873-E27D-479E-A671-AA28F1A29339}"/>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23141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26065-B229-42BD-B3E9-9D486924787C}"/>
              </a:ext>
            </a:extLst>
          </p:cNvPr>
          <p:cNvSpPr>
            <a:spLocks noGrp="1"/>
          </p:cNvSpPr>
          <p:nvPr>
            <p:ph idx="1"/>
          </p:nvPr>
        </p:nvSpPr>
        <p:spPr/>
        <p:txBody>
          <a:bodyPr>
            <a:normAutofit/>
          </a:bodyPr>
          <a:lstStyle/>
          <a:p>
            <a:r>
              <a:rPr lang="nl-BE" sz="2000" dirty="0"/>
              <a:t>Verkoop in delen of opname in groter geheel</a:t>
            </a:r>
          </a:p>
          <a:p>
            <a:pPr lvl="1"/>
            <a:r>
              <a:rPr lang="nl-BE" sz="2000" dirty="0"/>
              <a:t>Gedeeltelijke overdracht</a:t>
            </a:r>
          </a:p>
          <a:p>
            <a:pPr lvl="1"/>
            <a:r>
              <a:rPr lang="nl-BE" sz="2000" dirty="0" err="1"/>
              <a:t>Gezamelijke</a:t>
            </a:r>
            <a:r>
              <a:rPr lang="nl-BE" sz="2000" dirty="0"/>
              <a:t> overdracht</a:t>
            </a:r>
          </a:p>
        </p:txBody>
      </p:sp>
      <p:sp>
        <p:nvSpPr>
          <p:cNvPr id="4" name="Slide Number Placeholder 3">
            <a:extLst>
              <a:ext uri="{FF2B5EF4-FFF2-40B4-BE49-F238E27FC236}">
                <a16:creationId xmlns:a16="http://schemas.microsoft.com/office/drawing/2014/main" id="{D42A340E-7F52-4149-B2D2-1FC3E881B763}"/>
              </a:ext>
            </a:extLst>
          </p:cNvPr>
          <p:cNvSpPr>
            <a:spLocks noGrp="1"/>
          </p:cNvSpPr>
          <p:nvPr>
            <p:ph type="sldNum" sz="quarter" idx="12"/>
          </p:nvPr>
        </p:nvSpPr>
        <p:spPr/>
        <p:txBody>
          <a:bodyPr/>
          <a:lstStyle/>
          <a:p>
            <a:fld id="{0A297500-7527-634B-90F4-69D0994C32B4}" type="slidenum">
              <a:rPr lang="nl-NL" smtClean="0"/>
              <a:t>23</a:t>
            </a:fld>
            <a:endParaRPr lang="nl-NL"/>
          </a:p>
        </p:txBody>
      </p:sp>
      <p:sp>
        <p:nvSpPr>
          <p:cNvPr id="5" name="Title 4">
            <a:extLst>
              <a:ext uri="{FF2B5EF4-FFF2-40B4-BE49-F238E27FC236}">
                <a16:creationId xmlns:a16="http://schemas.microsoft.com/office/drawing/2014/main" id="{22659268-F453-4106-BDF9-98C4808889C0}"/>
              </a:ext>
            </a:extLst>
          </p:cNvPr>
          <p:cNvSpPr>
            <a:spLocks noGrp="1"/>
          </p:cNvSpPr>
          <p:nvPr>
            <p:ph type="title"/>
          </p:nvPr>
        </p:nvSpPr>
        <p:spPr/>
        <p:txBody>
          <a:bodyPr>
            <a:normAutofit fontScale="90000"/>
          </a:bodyPr>
          <a:lstStyle/>
          <a:p>
            <a:r>
              <a:rPr lang="en-US" b="1" dirty="0"/>
              <a:t>III. Contract design</a:t>
            </a:r>
            <a:br>
              <a:rPr lang="en-US" b="1" dirty="0"/>
            </a:br>
            <a:r>
              <a:rPr lang="en-US" sz="4000" dirty="0" err="1"/>
              <a:t>Verdere</a:t>
            </a:r>
            <a:r>
              <a:rPr lang="en-US" sz="4000" dirty="0"/>
              <a:t> </a:t>
            </a:r>
            <a:r>
              <a:rPr lang="en-US" sz="4000" dirty="0" err="1"/>
              <a:t>modaliteiten</a:t>
            </a:r>
            <a:r>
              <a:rPr lang="en-US" sz="4000" dirty="0"/>
              <a:t> </a:t>
            </a:r>
            <a:r>
              <a:rPr lang="en-US" sz="4000" dirty="0" err="1"/>
              <a:t>voorkeurcontract</a:t>
            </a:r>
            <a:endParaRPr lang="nl-BE" dirty="0"/>
          </a:p>
        </p:txBody>
      </p:sp>
      <p:pic>
        <p:nvPicPr>
          <p:cNvPr id="6" name="Afbeelding 10">
            <a:extLst>
              <a:ext uri="{FF2B5EF4-FFF2-40B4-BE49-F238E27FC236}">
                <a16:creationId xmlns:a16="http://schemas.microsoft.com/office/drawing/2014/main" id="{27C13873-E27D-479E-A671-AA28F1A29339}"/>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
        <p:nvSpPr>
          <p:cNvPr id="7" name="Tijdelijke aanduiding voor inhoud 7">
            <a:extLst>
              <a:ext uri="{FF2B5EF4-FFF2-40B4-BE49-F238E27FC236}">
                <a16:creationId xmlns:a16="http://schemas.microsoft.com/office/drawing/2014/main" id="{9EE084B7-AB22-49CC-8A28-54A871039D0A}"/>
              </a:ext>
            </a:extLst>
          </p:cNvPr>
          <p:cNvSpPr txBox="1">
            <a:spLocks/>
          </p:cNvSpPr>
          <p:nvPr/>
        </p:nvSpPr>
        <p:spPr>
          <a:xfrm>
            <a:off x="574800" y="3411439"/>
            <a:ext cx="11041200" cy="953122"/>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Font typeface="Arial"/>
              <a:buNone/>
            </a:pPr>
            <a:r>
              <a:rPr lang="en-US" sz="1600" b="1" dirty="0">
                <a:latin typeface="+mj-lt"/>
              </a:rPr>
              <a:t>Art. 50, lid 3 Pachtwet</a:t>
            </a:r>
            <a:br>
              <a:rPr lang="en-US" sz="1600" b="1" dirty="0">
                <a:latin typeface="+mj-lt"/>
              </a:rPr>
            </a:br>
            <a:r>
              <a:rPr lang="en-US" sz="1400" dirty="0">
                <a:latin typeface="+mj-lt"/>
                <a:ea typeface="Tahoma" panose="020B0604030504040204" pitchFamily="34" charset="0"/>
                <a:cs typeface="Tahoma" panose="020B0604030504040204" pitchFamily="34" charset="0"/>
              </a:rPr>
              <a:t>W</a:t>
            </a:r>
            <a:r>
              <a:rPr lang="fr-BE" sz="1400" i="1" dirty="0" err="1">
                <a:effectLst/>
                <a:latin typeface="+mj-lt"/>
                <a:ea typeface="Tahoma" panose="020B0604030504040204" pitchFamily="34" charset="0"/>
                <a:cs typeface="Tahoma" panose="020B0604030504040204" pitchFamily="34" charset="0"/>
              </a:rPr>
              <a:t>anneer</a:t>
            </a:r>
            <a:r>
              <a:rPr lang="fr-BE" sz="1400" i="1" dirty="0">
                <a:effectLst/>
                <a:latin typeface="+mj-lt"/>
                <a:ea typeface="Tahoma" panose="020B0604030504040204" pitchFamily="34" charset="0"/>
                <a:cs typeface="Tahoma" panose="020B0604030504040204" pitchFamily="34" charset="0"/>
              </a:rPr>
              <a:t> het </a:t>
            </a:r>
            <a:r>
              <a:rPr lang="fr-BE" sz="1400" i="1" dirty="0" err="1">
                <a:effectLst/>
                <a:latin typeface="+mj-lt"/>
                <a:ea typeface="Tahoma" panose="020B0604030504040204" pitchFamily="34" charset="0"/>
                <a:cs typeface="Tahoma" panose="020B0604030504040204" pitchFamily="34" charset="0"/>
              </a:rPr>
              <a:t>gepachte</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goed</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slechts</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een</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deel</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is</a:t>
            </a:r>
            <a:r>
              <a:rPr lang="fr-BE" sz="1400" i="1" dirty="0">
                <a:effectLst/>
                <a:latin typeface="+mj-lt"/>
                <a:ea typeface="Tahoma" panose="020B0604030504040204" pitchFamily="34" charset="0"/>
                <a:cs typeface="Tahoma" panose="020B0604030504040204" pitchFamily="34" charset="0"/>
              </a:rPr>
              <a:t> van het te </a:t>
            </a:r>
            <a:r>
              <a:rPr lang="fr-BE" sz="1400" i="1" dirty="0" err="1">
                <a:effectLst/>
                <a:latin typeface="+mj-lt"/>
                <a:ea typeface="Tahoma" panose="020B0604030504040204" pitchFamily="34" charset="0"/>
                <a:cs typeface="Tahoma" panose="020B0604030504040204" pitchFamily="34" charset="0"/>
              </a:rPr>
              <a:t>koop</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gestelde</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eigendom</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is</a:t>
            </a:r>
            <a:r>
              <a:rPr lang="fr-BE" sz="1400" i="1" dirty="0">
                <a:effectLst/>
                <a:latin typeface="+mj-lt"/>
                <a:ea typeface="Tahoma" panose="020B0604030504040204" pitchFamily="34" charset="0"/>
                <a:cs typeface="Tahoma" panose="020B0604030504040204" pitchFamily="34" charset="0"/>
              </a:rPr>
              <a:t> het </a:t>
            </a:r>
            <a:r>
              <a:rPr lang="fr-BE" sz="1400" i="1" dirty="0" err="1">
                <a:effectLst/>
                <a:latin typeface="+mj-lt"/>
                <a:ea typeface="Tahoma" panose="020B0604030504040204" pitchFamily="34" charset="0"/>
                <a:cs typeface="Tahoma" panose="020B0604030504040204" pitchFamily="34" charset="0"/>
              </a:rPr>
              <a:t>recht</a:t>
            </a:r>
            <a:r>
              <a:rPr lang="fr-BE" sz="1400" i="1" dirty="0">
                <a:effectLst/>
                <a:latin typeface="+mj-lt"/>
                <a:ea typeface="Tahoma" panose="020B0604030504040204" pitchFamily="34" charset="0"/>
                <a:cs typeface="Tahoma" panose="020B0604030504040204" pitchFamily="34" charset="0"/>
              </a:rPr>
              <a:t> van </a:t>
            </a:r>
            <a:r>
              <a:rPr lang="fr-BE" sz="1400" i="1" dirty="0" err="1">
                <a:effectLst/>
                <a:latin typeface="+mj-lt"/>
                <a:ea typeface="Tahoma" panose="020B0604030504040204" pitchFamily="34" charset="0"/>
                <a:cs typeface="Tahoma" panose="020B0604030504040204" pitchFamily="34" charset="0"/>
              </a:rPr>
              <a:t>voorkoop</a:t>
            </a:r>
            <a:r>
              <a:rPr lang="fr-BE" sz="1400" i="1" dirty="0">
                <a:effectLst/>
                <a:latin typeface="+mj-lt"/>
                <a:ea typeface="Tahoma" panose="020B0604030504040204" pitchFamily="34" charset="0"/>
                <a:cs typeface="Tahoma" panose="020B0604030504040204" pitchFamily="34" charset="0"/>
              </a:rPr>
              <a:t> van </a:t>
            </a:r>
            <a:r>
              <a:rPr lang="fr-BE" sz="1400" i="1" dirty="0" err="1">
                <a:effectLst/>
                <a:latin typeface="+mj-lt"/>
                <a:ea typeface="Tahoma" panose="020B0604030504040204" pitchFamily="34" charset="0"/>
                <a:cs typeface="Tahoma" panose="020B0604030504040204" pitchFamily="34" charset="0"/>
              </a:rPr>
              <a:t>toepassing</a:t>
            </a:r>
            <a:r>
              <a:rPr lang="fr-BE" sz="1400" i="1" dirty="0">
                <a:effectLst/>
                <a:latin typeface="+mj-lt"/>
                <a:ea typeface="Tahoma" panose="020B0604030504040204" pitchFamily="34" charset="0"/>
                <a:cs typeface="Tahoma" panose="020B0604030504040204" pitchFamily="34" charset="0"/>
              </a:rPr>
              <a:t> op het </a:t>
            </a:r>
            <a:r>
              <a:rPr lang="fr-BE" sz="1400" i="1" dirty="0" err="1">
                <a:effectLst/>
                <a:latin typeface="+mj-lt"/>
                <a:ea typeface="Tahoma" panose="020B0604030504040204" pitchFamily="34" charset="0"/>
                <a:cs typeface="Tahoma" panose="020B0604030504040204" pitchFamily="34" charset="0"/>
              </a:rPr>
              <a:t>gepachte</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goed</a:t>
            </a:r>
            <a:r>
              <a:rPr lang="fr-BE" sz="1400" i="1" dirty="0">
                <a:effectLst/>
                <a:latin typeface="+mj-lt"/>
                <a:ea typeface="Tahoma" panose="020B0604030504040204" pitchFamily="34" charset="0"/>
                <a:cs typeface="Tahoma" panose="020B0604030504040204" pitchFamily="34" charset="0"/>
              </a:rPr>
              <a:t> en </a:t>
            </a:r>
            <a:r>
              <a:rPr lang="fr-BE" sz="1400" i="1" dirty="0" err="1">
                <a:effectLst/>
                <a:latin typeface="+mj-lt"/>
                <a:ea typeface="Tahoma" panose="020B0604030504040204" pitchFamily="34" charset="0"/>
                <a:cs typeface="Tahoma" panose="020B0604030504040204" pitchFamily="34" charset="0"/>
              </a:rPr>
              <a:t>is</a:t>
            </a:r>
            <a:r>
              <a:rPr lang="fr-BE" sz="1400" i="1" dirty="0">
                <a:effectLst/>
                <a:latin typeface="+mj-lt"/>
                <a:ea typeface="Tahoma" panose="020B0604030504040204" pitchFamily="34" charset="0"/>
                <a:cs typeface="Tahoma" panose="020B0604030504040204" pitchFamily="34" charset="0"/>
              </a:rPr>
              <a:t> de </a:t>
            </a:r>
            <a:r>
              <a:rPr lang="fr-BE" sz="1400" i="1" dirty="0" err="1">
                <a:effectLst/>
                <a:latin typeface="+mj-lt"/>
                <a:ea typeface="Tahoma" panose="020B0604030504040204" pitchFamily="34" charset="0"/>
                <a:cs typeface="Tahoma" panose="020B0604030504040204" pitchFamily="34" charset="0"/>
              </a:rPr>
              <a:t>eigenaar</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gehouden</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voor</a:t>
            </a:r>
            <a:r>
              <a:rPr lang="fr-BE" sz="1400" i="1" dirty="0">
                <a:effectLst/>
                <a:latin typeface="+mj-lt"/>
                <a:ea typeface="Tahoma" panose="020B0604030504040204" pitchFamily="34" charset="0"/>
                <a:cs typeface="Tahoma" panose="020B0604030504040204" pitchFamily="34" charset="0"/>
              </a:rPr>
              <a:t> dit </a:t>
            </a:r>
            <a:r>
              <a:rPr lang="fr-BE" sz="1400" i="1" dirty="0" err="1">
                <a:effectLst/>
                <a:latin typeface="+mj-lt"/>
                <a:ea typeface="Tahoma" panose="020B0604030504040204" pitchFamily="34" charset="0"/>
                <a:cs typeface="Tahoma" panose="020B0604030504040204" pitchFamily="34" charset="0"/>
              </a:rPr>
              <a:t>goed</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een</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afzonderlijk</a:t>
            </a:r>
            <a:r>
              <a:rPr lang="fr-BE" sz="1400" i="1" dirty="0">
                <a:effectLst/>
                <a:latin typeface="+mj-lt"/>
                <a:ea typeface="Tahoma" panose="020B0604030504040204" pitchFamily="34" charset="0"/>
                <a:cs typeface="Tahoma" panose="020B0604030504040204" pitchFamily="34" charset="0"/>
              </a:rPr>
              <a:t> </a:t>
            </a:r>
            <a:r>
              <a:rPr lang="fr-BE" sz="1400" i="1" dirty="0" err="1">
                <a:effectLst/>
                <a:latin typeface="+mj-lt"/>
                <a:ea typeface="Tahoma" panose="020B0604030504040204" pitchFamily="34" charset="0"/>
                <a:cs typeface="Tahoma" panose="020B0604030504040204" pitchFamily="34" charset="0"/>
              </a:rPr>
              <a:t>aanbod</a:t>
            </a:r>
            <a:r>
              <a:rPr lang="fr-BE" sz="1400" i="1" dirty="0">
                <a:effectLst/>
                <a:latin typeface="+mj-lt"/>
                <a:ea typeface="Tahoma" panose="020B0604030504040204" pitchFamily="34" charset="0"/>
                <a:cs typeface="Tahoma" panose="020B0604030504040204" pitchFamily="34" charset="0"/>
              </a:rPr>
              <a:t> te </a:t>
            </a:r>
            <a:r>
              <a:rPr lang="fr-BE" sz="1400" i="1" dirty="0" err="1">
                <a:effectLst/>
                <a:latin typeface="+mj-lt"/>
                <a:ea typeface="Tahoma" panose="020B0604030504040204" pitchFamily="34" charset="0"/>
                <a:cs typeface="Tahoma" panose="020B0604030504040204" pitchFamily="34" charset="0"/>
              </a:rPr>
              <a:t>doen</a:t>
            </a:r>
            <a:endParaRPr lang="nl-BE" sz="1400" dirty="0">
              <a:latin typeface="+mj-lt"/>
              <a:ea typeface="Tahoma" panose="020B0604030504040204" pitchFamily="34" charset="0"/>
              <a:cs typeface="Tahoma" panose="020B0604030504040204" pitchFamily="34" charset="0"/>
            </a:endParaRPr>
          </a:p>
        </p:txBody>
      </p:sp>
      <p:sp>
        <p:nvSpPr>
          <p:cNvPr id="8" name="Tijdelijke aanduiding voor inhoud 7">
            <a:extLst>
              <a:ext uri="{FF2B5EF4-FFF2-40B4-BE49-F238E27FC236}">
                <a16:creationId xmlns:a16="http://schemas.microsoft.com/office/drawing/2014/main" id="{F0AEA0C6-2A35-4CAF-BC1D-3E31BF7A9956}"/>
              </a:ext>
            </a:extLst>
          </p:cNvPr>
          <p:cNvSpPr txBox="1">
            <a:spLocks/>
          </p:cNvSpPr>
          <p:nvPr/>
        </p:nvSpPr>
        <p:spPr>
          <a:xfrm>
            <a:off x="576000" y="4616998"/>
            <a:ext cx="11041200" cy="1340124"/>
          </a:xfrm>
          <a:prstGeom prst="rect">
            <a:avLst/>
          </a:prstGeom>
          <a:solidFill>
            <a:schemeClr val="bg1">
              <a:lumMod val="95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Font typeface="Arial"/>
              <a:buNone/>
            </a:pPr>
            <a:r>
              <a:rPr lang="en-US" sz="1900" b="1" dirty="0"/>
              <a:t>Art. 9, lid 2 en 3 </a:t>
            </a:r>
            <a:r>
              <a:rPr lang="en-US" sz="1900" b="1" dirty="0" err="1"/>
              <a:t>Harmoniseringsdecreet</a:t>
            </a:r>
            <a:br>
              <a:rPr lang="en-US" sz="1600" b="1" dirty="0"/>
            </a:br>
            <a:r>
              <a:rPr lang="en-US" sz="1600" dirty="0"/>
              <a:t>W</a:t>
            </a:r>
            <a:r>
              <a:rPr lang="nl-BE" sz="1600" dirty="0" err="1"/>
              <a:t>anneer</a:t>
            </a:r>
            <a:r>
              <a:rPr lang="nl-BE" sz="1600" dirty="0"/>
              <a:t> het perceel waarop een Vlaams voorkooprecht is toegekend, slechts een deel is van het te koop gestelde onroerend goed, moet de instrumenterende ambtenaar voor dat deel een afzonderlijk aanbod doen. [Hiervan] kan worden afgeweken indien het te verkopen </a:t>
            </a:r>
            <a:r>
              <a:rPr lang="nl-BE" sz="1600" dirty="0" err="1"/>
              <a:t>onroe-rend</a:t>
            </a:r>
            <a:r>
              <a:rPr lang="nl-BE" sz="1600" dirty="0"/>
              <a:t> goed, waarvan slechts een deel aan een Vlaams voorkooprecht is onderworpen, een ruimtelijk geheel vormt dat verkoper en koper niet willen splitsen, in dat geval wordt het geheel door middel van het e-verkooploket aangeboden, voor één prijs.</a:t>
            </a:r>
          </a:p>
        </p:txBody>
      </p:sp>
    </p:spTree>
    <p:extLst>
      <p:ext uri="{BB962C8B-B14F-4D97-AF65-F5344CB8AC3E}">
        <p14:creationId xmlns:p14="http://schemas.microsoft.com/office/powerpoint/2010/main" val="395270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Blauwgekleurd boek">
            <a:extLst>
              <a:ext uri="{FF2B5EF4-FFF2-40B4-BE49-F238E27FC236}">
                <a16:creationId xmlns:a16="http://schemas.microsoft.com/office/drawing/2014/main" id="{84FBA36F-8EB9-60AA-9416-B85E4567B313}"/>
              </a:ext>
            </a:extLst>
          </p:cNvPr>
          <p:cNvPicPr>
            <a:picLocks noChangeAspect="1"/>
          </p:cNvPicPr>
          <p:nvPr/>
        </p:nvPicPr>
        <p:blipFill rotWithShape="1">
          <a:blip r:embed="rId2">
            <a:alphaModFix amt="50000"/>
          </a:blip>
          <a:srcRect t="16045"/>
          <a:stretch/>
        </p:blipFill>
        <p:spPr>
          <a:xfrm>
            <a:off x="20" y="10"/>
            <a:ext cx="12191980" cy="6857990"/>
          </a:xfrm>
          <a:prstGeom prst="rect">
            <a:avLst/>
          </a:prstGeom>
        </p:spPr>
      </p:pic>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a:xfrm>
            <a:off x="4387349" y="1200152"/>
            <a:ext cx="6897171" cy="4457696"/>
          </a:xfrm>
        </p:spPr>
        <p:txBody>
          <a:bodyPr vert="horz" lIns="91440" tIns="45720" rIns="91440" bIns="45720" rtlCol="0" anchor="ctr">
            <a:normAutofit/>
          </a:bodyPr>
          <a:lstStyle/>
          <a:p>
            <a:pPr>
              <a:lnSpc>
                <a:spcPct val="90000"/>
              </a:lnSpc>
            </a:pPr>
            <a:r>
              <a:rPr lang="en-US" sz="6200" b="1" dirty="0">
                <a:solidFill>
                  <a:srgbClr val="FFFFFF"/>
                </a:solidFill>
                <a:latin typeface="+mj-lt"/>
              </a:rPr>
              <a:t>Bescherming &amp; Schending</a:t>
            </a:r>
            <a:endParaRPr lang="en-US" sz="6200" dirty="0">
              <a:solidFill>
                <a:srgbClr val="FFFFFF"/>
              </a:solidFill>
              <a:latin typeface="+mj-lt"/>
            </a:endParaRPr>
          </a:p>
        </p:txBody>
      </p:sp>
      <p:sp>
        <p:nvSpPr>
          <p:cNvPr id="2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lgn="r">
              <a:spcAft>
                <a:spcPts val="600"/>
              </a:spcAft>
              <a:defRPr/>
            </a:pPr>
            <a:fld id="{0A297500-7527-634B-90F4-69D0994C32B4}" type="slidenum">
              <a:rPr lang="en-US" sz="1200">
                <a:solidFill>
                  <a:srgbClr val="FFFFFF"/>
                </a:solidFill>
                <a:latin typeface="Calibri" panose="020F0502020204030204"/>
              </a:rPr>
              <a:pPr algn="r">
                <a:spcAft>
                  <a:spcPts val="600"/>
                </a:spcAft>
                <a:defRPr/>
              </a:pPr>
              <a:t>24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31586880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a:xfrm>
            <a:off x="576000" y="1656000"/>
            <a:ext cx="11041200" cy="3798869"/>
          </a:xfrm>
          <a:solidFill>
            <a:schemeClr val="bg1">
              <a:lumMod val="95000"/>
            </a:schemeClr>
          </a:solidFill>
        </p:spPr>
        <p:txBody>
          <a:bodyPr>
            <a:noAutofit/>
          </a:bodyPr>
          <a:lstStyle/>
          <a:p>
            <a:pPr marL="0" indent="0">
              <a:buNone/>
            </a:pPr>
            <a:r>
              <a:rPr lang="nl-BE" sz="1400" b="1" i="0" dirty="0">
                <a:solidFill>
                  <a:srgbClr val="000000"/>
                </a:solidFill>
                <a:effectLst/>
                <a:latin typeface="+mj-lt"/>
              </a:rPr>
              <a:t>Art. 3.30. Rechtshandelingen onderworpen aan de overschrijving</a:t>
            </a:r>
          </a:p>
          <a:p>
            <a:pPr marL="0" indent="0">
              <a:buNone/>
            </a:pPr>
            <a:br>
              <a:rPr lang="nl-BE" sz="1400" dirty="0">
                <a:latin typeface="+mj-lt"/>
              </a:rPr>
            </a:br>
            <a:r>
              <a:rPr lang="nl-BE" sz="1400" i="0" dirty="0">
                <a:solidFill>
                  <a:srgbClr val="000000"/>
                </a:solidFill>
                <a:effectLst/>
                <a:latin typeface="+mj-lt"/>
              </a:rPr>
              <a:t>§ 1. Worden op het bevoegde kantoor van de Algemene Administratie van de Patrimoniumdocumentatie in hun geheel overgeschreven in een daartoe bestemd register:</a:t>
            </a:r>
            <a:endParaRPr lang="nl-BE" sz="1400" dirty="0">
              <a:solidFill>
                <a:srgbClr val="000000"/>
              </a:solidFill>
              <a:latin typeface="+mj-lt"/>
            </a:endParaRPr>
          </a:p>
          <a:p>
            <a:pPr marL="0" indent="0">
              <a:buNone/>
            </a:pPr>
            <a:r>
              <a:rPr lang="nl-BE" sz="1400" i="0" dirty="0">
                <a:solidFill>
                  <a:srgbClr val="000000"/>
                </a:solidFill>
                <a:effectLst/>
                <a:latin typeface="+mj-lt"/>
              </a:rPr>
              <a:t>1° de akten onder de levenden, om niet of onder bezwarende titel, tot vestiging, overdracht of vaststelling van onroerende zakelijke rechten, andere dan voorrechten en hypotheken, met inbegrip van de authentieke akten bedoeld in de artikelen 3.85, § 1, en 3.98, § 4, alsmede van de daarin aangebrachte wijzigingen;</a:t>
            </a:r>
          </a:p>
          <a:p>
            <a:pPr marL="0" indent="0">
              <a:buNone/>
            </a:pPr>
            <a:r>
              <a:rPr lang="nl-BE" sz="1400" b="1" i="0" dirty="0">
                <a:solidFill>
                  <a:srgbClr val="0070C0"/>
                </a:solidFill>
                <a:effectLst/>
                <a:latin typeface="+mj-lt"/>
              </a:rPr>
              <a:t>5° de akten die een voorkeur-, voorkoop- of optierecht verlenen op een onroerend zakelijk recht;</a:t>
            </a:r>
          </a:p>
          <a:p>
            <a:pPr marL="0" indent="0">
              <a:buNone/>
            </a:pPr>
            <a:r>
              <a:rPr lang="nl-BE" sz="1400" i="0" dirty="0">
                <a:solidFill>
                  <a:srgbClr val="000000"/>
                </a:solidFill>
                <a:effectLst/>
                <a:latin typeface="+mj-lt"/>
              </a:rPr>
              <a:t>6° de akten die een huurrecht voor langer dan negen jaren of levenslang verlenen of kwijting inhouden van meer dan drie jaren huur;</a:t>
            </a:r>
          </a:p>
          <a:p>
            <a:pPr marL="0" indent="0">
              <a:buNone/>
            </a:pPr>
            <a:r>
              <a:rPr lang="nl-BE" sz="1400" i="0" dirty="0">
                <a:solidFill>
                  <a:srgbClr val="000000"/>
                </a:solidFill>
                <a:effectLst/>
                <a:latin typeface="+mj-lt"/>
              </a:rPr>
              <a:t>(…)</a:t>
            </a:r>
            <a:br>
              <a:rPr lang="nl-BE" sz="1400" dirty="0">
                <a:latin typeface="+mj-lt"/>
              </a:rPr>
            </a:br>
            <a:endParaRPr lang="nl-BE" sz="1400" dirty="0">
              <a:solidFill>
                <a:srgbClr val="000000"/>
              </a:solidFill>
              <a:latin typeface="+mj-lt"/>
            </a:endParaRPr>
          </a:p>
          <a:p>
            <a:pPr marL="0" indent="0">
              <a:buNone/>
            </a:pPr>
            <a:r>
              <a:rPr lang="nl-BE" sz="1400" i="0" dirty="0">
                <a:solidFill>
                  <a:srgbClr val="000000"/>
                </a:solidFill>
                <a:effectLst/>
                <a:latin typeface="+mj-lt"/>
              </a:rPr>
              <a:t>§ 2. Bij gebreke van overschrijving kan men zich op de akten, bedoeld in paragraaf 1, 1° tot 5° of 8°, niet beroepen ten aanzien van derden te goeder trouw die een concurrent recht op het onroerend goed hebben. (…)</a:t>
            </a:r>
            <a:endParaRPr lang="nl-BE" sz="1400" dirty="0">
              <a:latin typeface="+mj-lt"/>
            </a:endParaRP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25</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IV. Bescherming en schending</a:t>
            </a:r>
            <a:br>
              <a:rPr lang="en-US" b="1" dirty="0"/>
            </a:br>
            <a:r>
              <a:rPr lang="en-US" sz="2800" dirty="0"/>
              <a:t>Mogelijkheid tot overschrijving (art. 3.30 BW)</a:t>
            </a:r>
            <a:endParaRPr lang="nl-BE" dirty="0"/>
          </a:p>
        </p:txBody>
      </p:sp>
      <p:pic>
        <p:nvPicPr>
          <p:cNvPr id="6" name="Afbeelding 10">
            <a:extLst>
              <a:ext uri="{FF2B5EF4-FFF2-40B4-BE49-F238E27FC236}">
                <a16:creationId xmlns:a16="http://schemas.microsoft.com/office/drawing/2014/main" id="{5E4B5579-571B-44A5-B38A-96890B12303F}"/>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103964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lstStyle/>
          <a:p>
            <a:r>
              <a:rPr lang="en-US" sz="2000" dirty="0"/>
              <a:t>(on)</a:t>
            </a:r>
            <a:r>
              <a:rPr lang="en-US" sz="2000" dirty="0" err="1"/>
              <a:t>mogelijkheid</a:t>
            </a:r>
            <a:r>
              <a:rPr lang="en-US" sz="2000" dirty="0"/>
              <a:t> tot </a:t>
            </a:r>
            <a:r>
              <a:rPr lang="en-US" sz="2000" i="1" dirty="0" err="1"/>
              <a:t>directe</a:t>
            </a:r>
            <a:r>
              <a:rPr lang="en-US" sz="2000" i="1" dirty="0"/>
              <a:t> </a:t>
            </a:r>
            <a:r>
              <a:rPr lang="en-US" sz="2000" dirty="0" err="1"/>
              <a:t>toekenning</a:t>
            </a:r>
            <a:r>
              <a:rPr lang="en-US" sz="2000" dirty="0"/>
              <a:t> </a:t>
            </a:r>
            <a:r>
              <a:rPr lang="en-US" sz="2000" dirty="0" err="1"/>
              <a:t>tweede</a:t>
            </a:r>
            <a:r>
              <a:rPr lang="en-US" sz="2000" dirty="0"/>
              <a:t> </a:t>
            </a:r>
            <a:r>
              <a:rPr lang="en-US" sz="2000" dirty="0" err="1"/>
              <a:t>voorkeurrecht</a:t>
            </a:r>
            <a:r>
              <a:rPr lang="en-US" sz="2000" dirty="0"/>
              <a:t>?</a:t>
            </a:r>
          </a:p>
          <a:p>
            <a:pPr lvl="1"/>
            <a:r>
              <a:rPr lang="en-US" sz="2000" dirty="0" err="1"/>
              <a:t>Probleem</a:t>
            </a:r>
            <a:r>
              <a:rPr lang="en-US" sz="2000" dirty="0"/>
              <a:t>?</a:t>
            </a:r>
          </a:p>
          <a:p>
            <a:pPr lvl="1"/>
            <a:r>
              <a:rPr lang="en-US" sz="2000" dirty="0"/>
              <a:t>Mogelijkheid tot </a:t>
            </a:r>
            <a:r>
              <a:rPr lang="en-US" sz="2000" dirty="0" err="1"/>
              <a:t>voortijdig</a:t>
            </a:r>
            <a:r>
              <a:rPr lang="en-US" sz="2000" dirty="0"/>
              <a:t> </a:t>
            </a:r>
            <a:r>
              <a:rPr lang="en-US" sz="2000" dirty="0" err="1"/>
              <a:t>ageren</a:t>
            </a:r>
            <a:endParaRPr lang="en-US" sz="2000" dirty="0"/>
          </a:p>
          <a:p>
            <a:endParaRPr lang="en-US" sz="2000" dirty="0"/>
          </a:p>
          <a:p>
            <a:r>
              <a:rPr lang="en-US" sz="2000" dirty="0"/>
              <a:t>(on)</a:t>
            </a:r>
            <a:r>
              <a:rPr lang="en-US" sz="2000" dirty="0" err="1"/>
              <a:t>mogelijkheid</a:t>
            </a:r>
            <a:r>
              <a:rPr lang="en-US" sz="2000" dirty="0"/>
              <a:t> tot </a:t>
            </a:r>
            <a:r>
              <a:rPr lang="en-US" sz="2000" i="1" dirty="0" err="1"/>
              <a:t>indirecte</a:t>
            </a:r>
            <a:r>
              <a:rPr lang="en-US" sz="2000" i="1" dirty="0"/>
              <a:t> </a:t>
            </a:r>
            <a:r>
              <a:rPr lang="en-US" sz="2000" dirty="0" err="1"/>
              <a:t>toekenning</a:t>
            </a:r>
            <a:r>
              <a:rPr lang="en-US" sz="2000" dirty="0"/>
              <a:t> </a:t>
            </a:r>
            <a:r>
              <a:rPr lang="en-US" sz="2000" dirty="0" err="1"/>
              <a:t>tweede</a:t>
            </a:r>
            <a:r>
              <a:rPr lang="en-US" sz="2000" dirty="0"/>
              <a:t> </a:t>
            </a:r>
            <a:r>
              <a:rPr lang="en-US" sz="2000" dirty="0" err="1"/>
              <a:t>voorkeurrecht</a:t>
            </a:r>
            <a:r>
              <a:rPr lang="en-US" sz="2000" dirty="0"/>
              <a:t>?</a:t>
            </a:r>
          </a:p>
          <a:p>
            <a:pPr lvl="1"/>
            <a:r>
              <a:rPr lang="en-US" sz="2000" dirty="0">
                <a:solidFill>
                  <a:schemeClr val="tx2"/>
                </a:solidFill>
              </a:rPr>
              <a:t>Cass. (FR) 10 mei 1984 </a:t>
            </a:r>
            <a:r>
              <a:rPr lang="en-US" sz="1600" dirty="0">
                <a:solidFill>
                  <a:schemeClr val="tx2"/>
                </a:solidFill>
              </a:rPr>
              <a:t>(</a:t>
            </a:r>
            <a:r>
              <a:rPr lang="en-US" sz="1600" i="1" dirty="0">
                <a:solidFill>
                  <a:schemeClr val="tx2"/>
                </a:solidFill>
              </a:rPr>
              <a:t>Rep. </a:t>
            </a:r>
            <a:r>
              <a:rPr lang="en-US" sz="1600" i="1" dirty="0" err="1">
                <a:solidFill>
                  <a:schemeClr val="tx2"/>
                </a:solidFill>
              </a:rPr>
              <a:t>Defrénois</a:t>
            </a:r>
            <a:r>
              <a:rPr lang="en-US" sz="1600" i="1" dirty="0">
                <a:solidFill>
                  <a:schemeClr val="tx2"/>
                </a:solidFill>
              </a:rPr>
              <a:t> </a:t>
            </a:r>
            <a:r>
              <a:rPr lang="en-US" sz="1600" dirty="0">
                <a:solidFill>
                  <a:schemeClr val="tx2"/>
                </a:solidFill>
              </a:rPr>
              <a:t>1985, 33612)</a:t>
            </a:r>
          </a:p>
          <a:p>
            <a:pPr lvl="1"/>
            <a:r>
              <a:rPr lang="en-US" sz="2000" dirty="0" err="1"/>
              <a:t>Verdeelde</a:t>
            </a:r>
            <a:r>
              <a:rPr lang="en-US" sz="2000" dirty="0"/>
              <a:t> </a:t>
            </a:r>
            <a:r>
              <a:rPr lang="en-US" sz="2000" dirty="0" err="1"/>
              <a:t>reacties</a:t>
            </a:r>
            <a:r>
              <a:rPr lang="en-US" sz="2000" dirty="0"/>
              <a:t> in RL</a:t>
            </a:r>
          </a:p>
          <a:p>
            <a:endParaRPr lang="nl-BE" dirty="0"/>
          </a:p>
          <a:p>
            <a:r>
              <a:rPr lang="nl-BE" sz="2000" dirty="0"/>
              <a:t>Optierecht aan derde</a:t>
            </a:r>
          </a:p>
          <a:p>
            <a:pPr lvl="1"/>
            <a:r>
              <a:rPr lang="nl-BE" sz="2000" dirty="0">
                <a:solidFill>
                  <a:schemeClr val="tx2"/>
                </a:solidFill>
              </a:rPr>
              <a:t>Cass. (FR) 5 december 2018 </a:t>
            </a:r>
            <a:r>
              <a:rPr lang="nl-BE" sz="1600" i="1" dirty="0">
                <a:solidFill>
                  <a:schemeClr val="tx2"/>
                </a:solidFill>
              </a:rPr>
              <a:t>(n° 17-23.321)</a:t>
            </a:r>
            <a:endParaRPr lang="nl-BE" sz="2000" i="1" dirty="0">
              <a:solidFill>
                <a:schemeClr val="tx2"/>
              </a:solidFill>
            </a:endParaRP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26</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IV. Schending</a:t>
            </a:r>
            <a:br>
              <a:rPr lang="en-US" b="1" dirty="0"/>
            </a:br>
            <a:r>
              <a:rPr lang="en-US" sz="2800" dirty="0" err="1"/>
              <a:t>Indirecte</a:t>
            </a:r>
            <a:r>
              <a:rPr lang="en-US" sz="2800" dirty="0"/>
              <a:t> </a:t>
            </a:r>
            <a:r>
              <a:rPr lang="en-US" sz="2800" dirty="0" err="1"/>
              <a:t>miskenning</a:t>
            </a:r>
            <a:r>
              <a:rPr lang="en-US" sz="2800" dirty="0"/>
              <a:t> </a:t>
            </a:r>
            <a:r>
              <a:rPr lang="en-US" sz="2800" dirty="0" err="1"/>
              <a:t>voorkeurrecht</a:t>
            </a:r>
            <a:endParaRPr lang="nl-BE" dirty="0"/>
          </a:p>
        </p:txBody>
      </p:sp>
      <p:pic>
        <p:nvPicPr>
          <p:cNvPr id="6" name="Afbeelding 10">
            <a:extLst>
              <a:ext uri="{FF2B5EF4-FFF2-40B4-BE49-F238E27FC236}">
                <a16:creationId xmlns:a16="http://schemas.microsoft.com/office/drawing/2014/main" id="{727DE13A-8E6D-426D-8ED5-AFF1B54D8901}"/>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2226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CC22D-74DC-4FF7-9DD5-B1111431BA80}"/>
              </a:ext>
            </a:extLst>
          </p:cNvPr>
          <p:cNvSpPr>
            <a:spLocks noGrp="1"/>
          </p:cNvSpPr>
          <p:nvPr>
            <p:ph idx="1"/>
          </p:nvPr>
        </p:nvSpPr>
        <p:spPr/>
        <p:txBody>
          <a:bodyPr>
            <a:normAutofit/>
          </a:bodyPr>
          <a:lstStyle/>
          <a:p>
            <a:r>
              <a:rPr lang="en-US" sz="2000" dirty="0" err="1"/>
              <a:t>Basisprincipe</a:t>
            </a:r>
            <a:r>
              <a:rPr lang="en-US" sz="2000" dirty="0"/>
              <a:t>: </a:t>
            </a:r>
            <a:r>
              <a:rPr lang="en-US" sz="2000" dirty="0" err="1"/>
              <a:t>goede</a:t>
            </a:r>
            <a:r>
              <a:rPr lang="en-US" sz="2000" dirty="0"/>
              <a:t> </a:t>
            </a:r>
            <a:r>
              <a:rPr lang="en-US" sz="2000" dirty="0" err="1"/>
              <a:t>trouw</a:t>
            </a:r>
            <a:r>
              <a:rPr lang="en-US" sz="2000" dirty="0"/>
              <a:t> van </a:t>
            </a:r>
            <a:r>
              <a:rPr lang="en-US" sz="2000" dirty="0" err="1"/>
              <a:t>derde</a:t>
            </a:r>
            <a:endParaRPr lang="en-US" sz="2000" dirty="0"/>
          </a:p>
          <a:p>
            <a:pPr lvl="1"/>
            <a:r>
              <a:rPr lang="nl-BE" sz="1800" dirty="0"/>
              <a:t>Recht op herstel van schade</a:t>
            </a:r>
          </a:p>
          <a:p>
            <a:pPr lvl="1"/>
            <a:endParaRPr lang="en-US" sz="1800" dirty="0"/>
          </a:p>
          <a:p>
            <a:r>
              <a:rPr lang="nl-BE" sz="2000" dirty="0"/>
              <a:t>Feitelijke kwade trouw of normatieve kwade trouw</a:t>
            </a:r>
          </a:p>
          <a:p>
            <a:pPr lvl="1"/>
            <a:r>
              <a:rPr lang="nl-BE" sz="1800" dirty="0"/>
              <a:t>Niet-tegenwerpelijkheid en substitutie</a:t>
            </a:r>
          </a:p>
        </p:txBody>
      </p:sp>
      <p:sp>
        <p:nvSpPr>
          <p:cNvPr id="4" name="Slide Number Placeholder 3">
            <a:extLst>
              <a:ext uri="{FF2B5EF4-FFF2-40B4-BE49-F238E27FC236}">
                <a16:creationId xmlns:a16="http://schemas.microsoft.com/office/drawing/2014/main" id="{3D34DB89-1D5B-4E80-A50C-38101792C8B5}"/>
              </a:ext>
            </a:extLst>
          </p:cNvPr>
          <p:cNvSpPr>
            <a:spLocks noGrp="1"/>
          </p:cNvSpPr>
          <p:nvPr>
            <p:ph type="sldNum" sz="quarter" idx="12"/>
          </p:nvPr>
        </p:nvSpPr>
        <p:spPr/>
        <p:txBody>
          <a:bodyPr/>
          <a:lstStyle/>
          <a:p>
            <a:fld id="{0A297500-7527-634B-90F4-69D0994C32B4}" type="slidenum">
              <a:rPr lang="nl-NL" smtClean="0"/>
              <a:t>27</a:t>
            </a:fld>
            <a:endParaRPr lang="nl-NL"/>
          </a:p>
        </p:txBody>
      </p:sp>
      <p:sp>
        <p:nvSpPr>
          <p:cNvPr id="5" name="Title 4">
            <a:extLst>
              <a:ext uri="{FF2B5EF4-FFF2-40B4-BE49-F238E27FC236}">
                <a16:creationId xmlns:a16="http://schemas.microsoft.com/office/drawing/2014/main" id="{21A27E99-8C46-4598-A92D-594770DF8F6A}"/>
              </a:ext>
            </a:extLst>
          </p:cNvPr>
          <p:cNvSpPr>
            <a:spLocks noGrp="1"/>
          </p:cNvSpPr>
          <p:nvPr>
            <p:ph type="title"/>
          </p:nvPr>
        </p:nvSpPr>
        <p:spPr/>
        <p:txBody>
          <a:bodyPr>
            <a:normAutofit/>
          </a:bodyPr>
          <a:lstStyle/>
          <a:p>
            <a:r>
              <a:rPr lang="en-US" b="1" dirty="0"/>
              <a:t>IV. Schending</a:t>
            </a:r>
            <a:br>
              <a:rPr lang="en-US" b="1" dirty="0"/>
            </a:br>
            <a:r>
              <a:rPr lang="en-US" sz="2800" dirty="0" err="1"/>
              <a:t>Directe</a:t>
            </a:r>
            <a:r>
              <a:rPr lang="en-US" sz="2800" dirty="0"/>
              <a:t> </a:t>
            </a:r>
            <a:r>
              <a:rPr lang="en-US" sz="2800" dirty="0" err="1"/>
              <a:t>miskenning</a:t>
            </a:r>
            <a:r>
              <a:rPr lang="en-US" sz="2800" dirty="0"/>
              <a:t> </a:t>
            </a:r>
            <a:r>
              <a:rPr lang="en-US" sz="2800" dirty="0" err="1"/>
              <a:t>voorkeurrecht</a:t>
            </a:r>
            <a:r>
              <a:rPr lang="en-US" sz="2800" dirty="0"/>
              <a:t>/</a:t>
            </a:r>
            <a:r>
              <a:rPr lang="en-US" sz="2800" dirty="0" err="1"/>
              <a:t>optierecht</a:t>
            </a:r>
            <a:r>
              <a:rPr lang="en-US" sz="2800" dirty="0"/>
              <a:t> (art. 5.26 BW)</a:t>
            </a:r>
            <a:endParaRPr lang="nl-BE" dirty="0"/>
          </a:p>
        </p:txBody>
      </p:sp>
      <p:pic>
        <p:nvPicPr>
          <p:cNvPr id="6" name="Afbeelding 10">
            <a:extLst>
              <a:ext uri="{FF2B5EF4-FFF2-40B4-BE49-F238E27FC236}">
                <a16:creationId xmlns:a16="http://schemas.microsoft.com/office/drawing/2014/main" id="{AC906634-3C18-45C1-81B2-2DC5AF42E4C8}"/>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pic>
        <p:nvPicPr>
          <p:cNvPr id="8" name="Picture 7">
            <a:extLst>
              <a:ext uri="{FF2B5EF4-FFF2-40B4-BE49-F238E27FC236}">
                <a16:creationId xmlns:a16="http://schemas.microsoft.com/office/drawing/2014/main" id="{C7D66759-BC2A-4A22-B2AC-F243B95BAF29}"/>
              </a:ext>
            </a:extLst>
          </p:cNvPr>
          <p:cNvPicPr>
            <a:picLocks noChangeAspect="1"/>
          </p:cNvPicPr>
          <p:nvPr/>
        </p:nvPicPr>
        <p:blipFill>
          <a:blip r:embed="rId3"/>
          <a:stretch>
            <a:fillRect/>
          </a:stretch>
        </p:blipFill>
        <p:spPr>
          <a:xfrm>
            <a:off x="1112033" y="3661509"/>
            <a:ext cx="4262400" cy="2458491"/>
          </a:xfrm>
          <a:prstGeom prst="rect">
            <a:avLst/>
          </a:prstGeom>
        </p:spPr>
      </p:pic>
      <p:pic>
        <p:nvPicPr>
          <p:cNvPr id="10" name="Picture 9">
            <a:extLst>
              <a:ext uri="{FF2B5EF4-FFF2-40B4-BE49-F238E27FC236}">
                <a16:creationId xmlns:a16="http://schemas.microsoft.com/office/drawing/2014/main" id="{29E80D49-A05B-458B-B4BB-C95878BD54CC}"/>
              </a:ext>
            </a:extLst>
          </p:cNvPr>
          <p:cNvPicPr>
            <a:picLocks noChangeAspect="1"/>
          </p:cNvPicPr>
          <p:nvPr/>
        </p:nvPicPr>
        <p:blipFill>
          <a:blip r:embed="rId4"/>
          <a:stretch>
            <a:fillRect/>
          </a:stretch>
        </p:blipFill>
        <p:spPr>
          <a:xfrm>
            <a:off x="6618514" y="3979344"/>
            <a:ext cx="4670448" cy="1822819"/>
          </a:xfrm>
          <a:prstGeom prst="rect">
            <a:avLst/>
          </a:prstGeom>
        </p:spPr>
      </p:pic>
    </p:spTree>
    <p:extLst>
      <p:ext uri="{BB962C8B-B14F-4D97-AF65-F5344CB8AC3E}">
        <p14:creationId xmlns:p14="http://schemas.microsoft.com/office/powerpoint/2010/main" val="107320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490557-3B5E-4FA5-8CF7-7591C6167C93}"/>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nSpc>
                <a:spcPct val="90000"/>
              </a:lnSpc>
            </a:pPr>
            <a:r>
              <a:rPr lang="en-US" sz="3600" dirty="0" err="1">
                <a:solidFill>
                  <a:schemeClr val="bg1">
                    <a:lumMod val="95000"/>
                    <a:lumOff val="5000"/>
                  </a:schemeClr>
                </a:solidFill>
                <a:latin typeface="+mj-lt"/>
              </a:rPr>
              <a:t>Bedankt</a:t>
            </a:r>
            <a:r>
              <a:rPr lang="en-US" sz="3600" dirty="0">
                <a:solidFill>
                  <a:schemeClr val="bg1">
                    <a:lumMod val="95000"/>
                    <a:lumOff val="5000"/>
                  </a:schemeClr>
                </a:solidFill>
                <a:latin typeface="+mj-lt"/>
              </a:rPr>
              <a:t> </a:t>
            </a:r>
            <a:r>
              <a:rPr lang="en-US" sz="3600" dirty="0" err="1">
                <a:solidFill>
                  <a:schemeClr val="bg1">
                    <a:lumMod val="95000"/>
                    <a:lumOff val="5000"/>
                  </a:schemeClr>
                </a:solidFill>
                <a:latin typeface="+mj-lt"/>
              </a:rPr>
              <a:t>voor</a:t>
            </a:r>
            <a:r>
              <a:rPr lang="en-US" sz="3600" dirty="0">
                <a:solidFill>
                  <a:schemeClr val="bg1">
                    <a:lumMod val="95000"/>
                    <a:lumOff val="5000"/>
                  </a:schemeClr>
                </a:solidFill>
                <a:latin typeface="+mj-lt"/>
              </a:rPr>
              <a:t> </a:t>
            </a:r>
            <a:r>
              <a:rPr lang="en-US" sz="3600" dirty="0" err="1">
                <a:solidFill>
                  <a:schemeClr val="bg1">
                    <a:lumMod val="95000"/>
                    <a:lumOff val="5000"/>
                  </a:schemeClr>
                </a:solidFill>
                <a:latin typeface="+mj-lt"/>
              </a:rPr>
              <a:t>uw</a:t>
            </a:r>
            <a:r>
              <a:rPr lang="en-US" sz="3600" dirty="0">
                <a:solidFill>
                  <a:schemeClr val="bg1">
                    <a:lumMod val="95000"/>
                    <a:lumOff val="5000"/>
                  </a:schemeClr>
                </a:solidFill>
                <a:latin typeface="+mj-lt"/>
              </a:rPr>
              <a:t> </a:t>
            </a:r>
            <a:r>
              <a:rPr lang="en-US" sz="3600" dirty="0" err="1">
                <a:solidFill>
                  <a:schemeClr val="bg1">
                    <a:lumMod val="95000"/>
                    <a:lumOff val="5000"/>
                  </a:schemeClr>
                </a:solidFill>
                <a:latin typeface="+mj-lt"/>
              </a:rPr>
              <a:t>aandacht</a:t>
            </a:r>
            <a:r>
              <a:rPr lang="en-US" sz="3600" dirty="0">
                <a:solidFill>
                  <a:schemeClr val="bg1">
                    <a:lumMod val="95000"/>
                    <a:lumOff val="5000"/>
                  </a:schemeClr>
                </a:solidFill>
                <a:latin typeface="+mj-lt"/>
              </a:rPr>
              <a:t>.</a:t>
            </a:r>
            <a:br>
              <a:rPr lang="en-US" sz="3000" dirty="0">
                <a:solidFill>
                  <a:schemeClr val="bg1">
                    <a:lumMod val="95000"/>
                    <a:lumOff val="5000"/>
                  </a:schemeClr>
                </a:solidFill>
                <a:latin typeface="+mj-lt"/>
              </a:rPr>
            </a:br>
            <a:br>
              <a:rPr lang="en-US" sz="3000" dirty="0">
                <a:solidFill>
                  <a:schemeClr val="bg1">
                    <a:lumMod val="95000"/>
                    <a:lumOff val="5000"/>
                  </a:schemeClr>
                </a:solidFill>
                <a:latin typeface="+mj-lt"/>
              </a:rPr>
            </a:br>
            <a:br>
              <a:rPr lang="en-US" sz="3000" dirty="0">
                <a:solidFill>
                  <a:schemeClr val="bg1">
                    <a:lumMod val="95000"/>
                    <a:lumOff val="5000"/>
                  </a:schemeClr>
                </a:solidFill>
                <a:latin typeface="+mj-lt"/>
              </a:rPr>
            </a:br>
            <a:r>
              <a:rPr lang="en-US" sz="2400" dirty="0">
                <a:solidFill>
                  <a:schemeClr val="bg1">
                    <a:lumMod val="95000"/>
                    <a:lumOff val="5000"/>
                  </a:schemeClr>
                </a:solidFill>
                <a:latin typeface="+mj-lt"/>
              </a:rPr>
              <a:t>Frederik Van den Abeele</a:t>
            </a:r>
            <a:br>
              <a:rPr lang="en-US" sz="2400" dirty="0">
                <a:solidFill>
                  <a:schemeClr val="bg1">
                    <a:lumMod val="95000"/>
                    <a:lumOff val="5000"/>
                  </a:schemeClr>
                </a:solidFill>
                <a:latin typeface="+mj-lt"/>
              </a:rPr>
            </a:br>
            <a:r>
              <a:rPr lang="en-US" sz="2000" u="sng" dirty="0">
                <a:solidFill>
                  <a:schemeClr val="bg1">
                    <a:lumMod val="95000"/>
                    <a:lumOff val="5000"/>
                  </a:schemeClr>
                </a:solidFill>
                <a:latin typeface="+mj-lt"/>
              </a:rPr>
              <a:t>f</a:t>
            </a:r>
            <a:r>
              <a:rPr lang="en-US" sz="2000" u="sng" dirty="0">
                <a:solidFill>
                  <a:schemeClr val="bg1">
                    <a:lumMod val="95000"/>
                    <a:lumOff val="5000"/>
                  </a:schemeClr>
                </a:solidFill>
                <a:latin typeface="+mj-lt"/>
                <a:hlinkClick r:id="rId2">
                  <a:extLst>
                    <a:ext uri="{A12FA001-AC4F-418D-AE19-62706E023703}">
                      <ahyp:hlinkClr xmlns:ahyp="http://schemas.microsoft.com/office/drawing/2018/hyperlinkcolor" val="tx"/>
                    </a:ext>
                  </a:extLst>
                </a:hlinkClick>
              </a:rPr>
              <a:t>rederik.vandenabeele@kuleuven.be</a:t>
            </a:r>
            <a:r>
              <a:rPr lang="en-US" sz="2000" u="sng" dirty="0">
                <a:solidFill>
                  <a:schemeClr val="bg1">
                    <a:lumMod val="95000"/>
                    <a:lumOff val="5000"/>
                  </a:schemeClr>
                </a:solidFill>
                <a:latin typeface="+mj-lt"/>
              </a:rPr>
              <a:t> </a:t>
            </a:r>
            <a:endParaRPr lang="en-US" sz="3000" u="sng" dirty="0">
              <a:solidFill>
                <a:schemeClr val="bg1">
                  <a:lumMod val="95000"/>
                  <a:lumOff val="5000"/>
                </a:schemeClr>
              </a:solidFill>
              <a:latin typeface="+mj-lt"/>
            </a:endParaRPr>
          </a:p>
        </p:txBody>
      </p:sp>
      <p:pic>
        <p:nvPicPr>
          <p:cNvPr id="5" name="Afbeelding 10">
            <a:extLst>
              <a:ext uri="{FF2B5EF4-FFF2-40B4-BE49-F238E27FC236}">
                <a16:creationId xmlns:a16="http://schemas.microsoft.com/office/drawing/2014/main" id="{D44CBA0E-A5C0-439F-B56D-B556D4554DEE}"/>
              </a:ext>
            </a:extLst>
          </p:cNvPr>
          <p:cNvPicPr>
            <a:picLocks noChangeAspect="1"/>
          </p:cNvPicPr>
          <p:nvPr/>
        </p:nvPicPr>
        <p:blipFill>
          <a:blip r:embed="rId3">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21518470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Blauwgekleurd boek">
            <a:extLst>
              <a:ext uri="{FF2B5EF4-FFF2-40B4-BE49-F238E27FC236}">
                <a16:creationId xmlns:a16="http://schemas.microsoft.com/office/drawing/2014/main" id="{84FBA36F-8EB9-60AA-9416-B85E4567B313}"/>
              </a:ext>
            </a:extLst>
          </p:cNvPr>
          <p:cNvPicPr>
            <a:picLocks noChangeAspect="1"/>
          </p:cNvPicPr>
          <p:nvPr/>
        </p:nvPicPr>
        <p:blipFill rotWithShape="1">
          <a:blip r:embed="rId2">
            <a:alphaModFix amt="50000"/>
          </a:blip>
          <a:srcRect t="16045"/>
          <a:stretch/>
        </p:blipFill>
        <p:spPr>
          <a:xfrm>
            <a:off x="20" y="10"/>
            <a:ext cx="12191980" cy="6857990"/>
          </a:xfrm>
          <a:prstGeom prst="rect">
            <a:avLst/>
          </a:prstGeom>
        </p:spPr>
      </p:pic>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a:xfrm>
            <a:off x="4387349" y="1200152"/>
            <a:ext cx="6897171" cy="4457696"/>
          </a:xfrm>
        </p:spPr>
        <p:txBody>
          <a:bodyPr vert="horz" lIns="91440" tIns="45720" rIns="91440" bIns="45720" rtlCol="0" anchor="ctr">
            <a:normAutofit/>
          </a:bodyPr>
          <a:lstStyle/>
          <a:p>
            <a:pPr>
              <a:lnSpc>
                <a:spcPct val="90000"/>
              </a:lnSpc>
            </a:pPr>
            <a:r>
              <a:rPr lang="en-US" sz="6200" b="1" dirty="0">
                <a:solidFill>
                  <a:srgbClr val="FFFFFF"/>
                </a:solidFill>
                <a:latin typeface="+mj-lt"/>
              </a:rPr>
              <a:t>Contractvorming onder Boek 5</a:t>
            </a:r>
            <a:endParaRPr lang="en-US" sz="6200" dirty="0">
              <a:solidFill>
                <a:srgbClr val="FFFFFF"/>
              </a:solidFill>
              <a:latin typeface="+mj-lt"/>
            </a:endParaRPr>
          </a:p>
        </p:txBody>
      </p:sp>
      <p:sp>
        <p:nvSpPr>
          <p:cNvPr id="29"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lgn="r">
              <a:spcAft>
                <a:spcPts val="600"/>
              </a:spcAft>
              <a:defRPr/>
            </a:pPr>
            <a:fld id="{0A297500-7527-634B-90F4-69D0994C32B4}" type="slidenum">
              <a:rPr lang="en-US" sz="1200">
                <a:solidFill>
                  <a:srgbClr val="FFFFFF"/>
                </a:solidFill>
                <a:latin typeface="Calibri" panose="020F0502020204030204"/>
              </a:rPr>
              <a:pPr algn="r">
                <a:spcAft>
                  <a:spcPts val="600"/>
                </a:spcAft>
                <a:defRPr/>
              </a:pPr>
              <a:t>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1818373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7B1F3-3ECF-4C56-AC10-E349F46E1C2B}"/>
              </a:ext>
            </a:extLst>
          </p:cNvPr>
          <p:cNvSpPr>
            <a:spLocks noGrp="1"/>
          </p:cNvSpPr>
          <p:nvPr>
            <p:ph idx="1"/>
          </p:nvPr>
        </p:nvSpPr>
        <p:spPr>
          <a:xfrm>
            <a:off x="576000" y="1656000"/>
            <a:ext cx="11041200" cy="4399567"/>
          </a:xfrm>
        </p:spPr>
        <p:txBody>
          <a:bodyPr>
            <a:normAutofit fontScale="92500" lnSpcReduction="10000"/>
          </a:bodyPr>
          <a:lstStyle/>
          <a:p>
            <a:pPr marL="0" indent="0">
              <a:buNone/>
            </a:pPr>
            <a:r>
              <a:rPr lang="en-US" b="1" dirty="0" err="1"/>
              <a:t>Afdeling</a:t>
            </a:r>
            <a:r>
              <a:rPr lang="en-US" b="1" dirty="0"/>
              <a:t> 2. </a:t>
            </a:r>
            <a:r>
              <a:rPr lang="en-US" b="1" dirty="0" err="1"/>
              <a:t>Totstandkoming</a:t>
            </a:r>
            <a:r>
              <a:rPr lang="en-US" b="1" dirty="0"/>
              <a:t> van het contract</a:t>
            </a:r>
          </a:p>
          <a:p>
            <a:pPr marL="0" indent="0">
              <a:buNone/>
            </a:pPr>
            <a:endParaRPr lang="en-US" sz="1000" b="1" dirty="0"/>
          </a:p>
          <a:p>
            <a:pPr marL="0" lvl="1" indent="0">
              <a:buNone/>
            </a:pPr>
            <a:r>
              <a:rPr lang="en-US" sz="2000" dirty="0" err="1"/>
              <a:t>Onderafdeling</a:t>
            </a:r>
            <a:r>
              <a:rPr lang="en-US" sz="2000" dirty="0"/>
              <a:t> 1. </a:t>
            </a:r>
            <a:r>
              <a:rPr lang="en-US" sz="2000" dirty="0" err="1"/>
              <a:t>Dynamische</a:t>
            </a:r>
            <a:r>
              <a:rPr lang="en-US" sz="2000" dirty="0"/>
              <a:t> </a:t>
            </a:r>
            <a:r>
              <a:rPr lang="en-US" sz="2000" dirty="0" err="1"/>
              <a:t>totstandkoming</a:t>
            </a:r>
            <a:r>
              <a:rPr lang="en-US" sz="2000" dirty="0"/>
              <a:t> van het contract</a:t>
            </a:r>
            <a:r>
              <a:rPr lang="en-US" dirty="0"/>
              <a:t> </a:t>
            </a:r>
            <a:r>
              <a:rPr lang="en-US" sz="1500" dirty="0"/>
              <a:t>(art. 5.14-5.26)</a:t>
            </a:r>
            <a:endParaRPr lang="en-US" sz="1800" dirty="0"/>
          </a:p>
          <a:p>
            <a:pPr marL="742950" lvl="2" indent="-285750"/>
            <a:r>
              <a:rPr lang="en-US" sz="1600" dirty="0" err="1"/>
              <a:t>Paragraaf</a:t>
            </a:r>
            <a:r>
              <a:rPr lang="en-US" sz="1600" dirty="0"/>
              <a:t> 1. </a:t>
            </a:r>
            <a:r>
              <a:rPr lang="en-US" sz="1600" dirty="0" err="1"/>
              <a:t>Onderhandelingen</a:t>
            </a:r>
            <a:endParaRPr lang="en-US" sz="1600" dirty="0"/>
          </a:p>
          <a:p>
            <a:pPr marL="742950" lvl="2" indent="-285750"/>
            <a:r>
              <a:rPr lang="en-US" sz="1600" dirty="0" err="1"/>
              <a:t>Paragraaf</a:t>
            </a:r>
            <a:r>
              <a:rPr lang="en-US" sz="1600" dirty="0"/>
              <a:t> 2. </a:t>
            </a:r>
            <a:r>
              <a:rPr lang="en-US" sz="1600" dirty="0" err="1"/>
              <a:t>Aanbod</a:t>
            </a:r>
            <a:r>
              <a:rPr lang="en-US" sz="1600" dirty="0"/>
              <a:t> en </a:t>
            </a:r>
            <a:r>
              <a:rPr lang="en-US" sz="1600" dirty="0" err="1"/>
              <a:t>aanvaarding</a:t>
            </a:r>
            <a:endParaRPr lang="en-US" sz="1600" dirty="0"/>
          </a:p>
          <a:p>
            <a:pPr marL="742950" lvl="2" indent="-285750"/>
            <a:r>
              <a:rPr lang="en-US" sz="1600" dirty="0" err="1"/>
              <a:t>Paragraaf</a:t>
            </a:r>
            <a:r>
              <a:rPr lang="en-US" sz="1600" dirty="0"/>
              <a:t> 3. </a:t>
            </a:r>
            <a:r>
              <a:rPr lang="en-US" sz="1600" dirty="0" err="1"/>
              <a:t>Voorkeurs</a:t>
            </a:r>
            <a:r>
              <a:rPr lang="en-US" sz="1600" dirty="0"/>
              <a:t>- en optiecontract</a:t>
            </a:r>
          </a:p>
          <a:p>
            <a:pPr marL="914400" lvl="2" indent="0">
              <a:buNone/>
            </a:pPr>
            <a:endParaRPr lang="en-US" sz="1000" dirty="0"/>
          </a:p>
          <a:p>
            <a:pPr marL="0" lvl="1" indent="0">
              <a:buNone/>
            </a:pPr>
            <a:r>
              <a:rPr lang="en-US" sz="2000" dirty="0" err="1"/>
              <a:t>Onderafdeling</a:t>
            </a:r>
            <a:r>
              <a:rPr lang="en-US" sz="2000" dirty="0"/>
              <a:t> 2. </a:t>
            </a:r>
            <a:r>
              <a:rPr lang="en-US" sz="2000" dirty="0" err="1"/>
              <a:t>Geldingheidsvereisten</a:t>
            </a:r>
            <a:r>
              <a:rPr lang="en-US" sz="2000" dirty="0"/>
              <a:t> </a:t>
            </a:r>
            <a:r>
              <a:rPr lang="en-US" sz="1500" dirty="0"/>
              <a:t>(art. 5.27-5.56)</a:t>
            </a:r>
          </a:p>
          <a:p>
            <a:pPr marL="800100" lvl="2" indent="-342900"/>
            <a:r>
              <a:rPr lang="en-US" sz="1600" dirty="0" err="1"/>
              <a:t>Paragraaf</a:t>
            </a:r>
            <a:r>
              <a:rPr lang="en-US" sz="1600" dirty="0"/>
              <a:t> 1. </a:t>
            </a:r>
            <a:r>
              <a:rPr lang="en-US" sz="1600" dirty="0" err="1"/>
              <a:t>Opsomming</a:t>
            </a:r>
            <a:r>
              <a:rPr lang="en-US" sz="1600" dirty="0"/>
              <a:t> </a:t>
            </a:r>
          </a:p>
          <a:p>
            <a:pPr marL="800100" lvl="2" indent="-342900"/>
            <a:r>
              <a:rPr lang="en-US" sz="1600" dirty="0" err="1"/>
              <a:t>Paragraaf</a:t>
            </a:r>
            <a:r>
              <a:rPr lang="en-US" sz="1600" dirty="0"/>
              <a:t> 2. </a:t>
            </a:r>
            <a:r>
              <a:rPr lang="en-US" sz="1600" dirty="0" err="1"/>
              <a:t>Toestemming</a:t>
            </a:r>
            <a:r>
              <a:rPr lang="en-US" sz="1600" dirty="0"/>
              <a:t> en </a:t>
            </a:r>
            <a:r>
              <a:rPr lang="en-US" sz="1600" dirty="0" err="1"/>
              <a:t>wilsgebreken</a:t>
            </a:r>
            <a:endParaRPr lang="en-US" sz="1600" dirty="0"/>
          </a:p>
          <a:p>
            <a:pPr marL="800100" lvl="2" indent="-342900"/>
            <a:r>
              <a:rPr lang="en-US" sz="1600" dirty="0" err="1"/>
              <a:t>Paragraaf</a:t>
            </a:r>
            <a:r>
              <a:rPr lang="en-US" sz="1600" dirty="0"/>
              <a:t> 3. </a:t>
            </a:r>
            <a:r>
              <a:rPr lang="en-US" sz="1600" dirty="0" err="1"/>
              <a:t>Bekwaamheid</a:t>
            </a:r>
            <a:r>
              <a:rPr lang="en-US" sz="1600" dirty="0"/>
              <a:t> van de </a:t>
            </a:r>
            <a:r>
              <a:rPr lang="en-US" sz="1600" dirty="0" err="1"/>
              <a:t>contracterende</a:t>
            </a:r>
            <a:r>
              <a:rPr lang="en-US" sz="1600" dirty="0"/>
              <a:t> </a:t>
            </a:r>
            <a:r>
              <a:rPr lang="en-US" sz="1600" dirty="0" err="1"/>
              <a:t>partijen</a:t>
            </a:r>
            <a:endParaRPr lang="en-US" sz="1600" dirty="0"/>
          </a:p>
          <a:p>
            <a:pPr marL="800100" lvl="2" indent="-342900"/>
            <a:r>
              <a:rPr lang="en-US" sz="1600" dirty="0" err="1"/>
              <a:t>Paragraaf</a:t>
            </a:r>
            <a:r>
              <a:rPr lang="en-US" sz="1600" dirty="0"/>
              <a:t> 4. </a:t>
            </a:r>
            <a:r>
              <a:rPr lang="en-US" sz="1600" dirty="0" err="1"/>
              <a:t>Voorwerp</a:t>
            </a:r>
            <a:endParaRPr lang="en-US" sz="1600" dirty="0"/>
          </a:p>
          <a:p>
            <a:pPr marL="800100" lvl="2" indent="-342900"/>
            <a:r>
              <a:rPr lang="en-US" sz="1600" dirty="0" err="1"/>
              <a:t>Paragraaf</a:t>
            </a:r>
            <a:r>
              <a:rPr lang="en-US" sz="1600" dirty="0"/>
              <a:t> 5. </a:t>
            </a:r>
            <a:r>
              <a:rPr lang="en-US" sz="1600" dirty="0" err="1"/>
              <a:t>Oorzaak</a:t>
            </a:r>
            <a:endParaRPr lang="en-US" sz="1600" dirty="0"/>
          </a:p>
          <a:p>
            <a:pPr marL="0" lvl="2" indent="0">
              <a:buNone/>
            </a:pPr>
            <a:endParaRPr lang="en-US" sz="1600" dirty="0"/>
          </a:p>
          <a:p>
            <a:pPr marL="0" lvl="2" indent="0">
              <a:buNone/>
            </a:pPr>
            <a:r>
              <a:rPr lang="en-US" sz="2100" dirty="0" err="1"/>
              <a:t>Onderafdeling</a:t>
            </a:r>
            <a:r>
              <a:rPr lang="en-US" sz="2100" dirty="0"/>
              <a:t> 3. </a:t>
            </a:r>
            <a:r>
              <a:rPr lang="en-US" sz="2100" dirty="0" err="1"/>
              <a:t>Nietigheid</a:t>
            </a:r>
            <a:r>
              <a:rPr lang="en-US" sz="2100" dirty="0"/>
              <a:t> </a:t>
            </a:r>
            <a:r>
              <a:rPr lang="en-US" sz="1500" dirty="0"/>
              <a:t>(art. 5.57-5.63)</a:t>
            </a:r>
          </a:p>
          <a:p>
            <a:pPr marL="0" lvl="2" indent="0">
              <a:buNone/>
            </a:pPr>
            <a:endParaRPr lang="en-US" sz="1600" dirty="0"/>
          </a:p>
        </p:txBody>
      </p:sp>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p:txBody>
          <a:bodyPr>
            <a:normAutofit/>
          </a:bodyPr>
          <a:lstStyle/>
          <a:p>
            <a:r>
              <a:rPr lang="en-US" b="1" dirty="0"/>
              <a:t>I. Contractvorming onder Boek 5</a:t>
            </a:r>
            <a:br>
              <a:rPr lang="en-US" b="1" dirty="0"/>
            </a:br>
            <a:r>
              <a:rPr lang="en-US" sz="2800" dirty="0" err="1"/>
              <a:t>Algemeen</a:t>
            </a:r>
            <a:endParaRPr lang="nl-BE" dirty="0"/>
          </a:p>
        </p:txBody>
      </p:sp>
      <p:pic>
        <p:nvPicPr>
          <p:cNvPr id="7" name="Afbeelding 10">
            <a:extLst>
              <a:ext uri="{FF2B5EF4-FFF2-40B4-BE49-F238E27FC236}">
                <a16:creationId xmlns:a16="http://schemas.microsoft.com/office/drawing/2014/main" id="{484F9578-0F8C-4F31-9DAA-43FE002A7795}"/>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74077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05CD3FA-9B66-44C3-BEA8-2C7F7962AC70}"/>
              </a:ext>
            </a:extLst>
          </p:cNvPr>
          <p:cNvSpPr>
            <a:spLocks noGrp="1"/>
          </p:cNvSpPr>
          <p:nvPr>
            <p:ph idx="1"/>
          </p:nvPr>
        </p:nvSpPr>
        <p:spPr/>
        <p:txBody>
          <a:bodyPr>
            <a:normAutofit/>
          </a:bodyPr>
          <a:lstStyle/>
          <a:p>
            <a:r>
              <a:rPr lang="en-US" sz="1800" dirty="0" err="1"/>
              <a:t>Paragraaf</a:t>
            </a:r>
            <a:r>
              <a:rPr lang="en-US" sz="1800" dirty="0"/>
              <a:t> 1. </a:t>
            </a:r>
            <a:r>
              <a:rPr lang="en-US" sz="1800" dirty="0" err="1"/>
              <a:t>Onderhandelingen</a:t>
            </a:r>
            <a:r>
              <a:rPr lang="en-US" sz="1800" dirty="0"/>
              <a:t> </a:t>
            </a:r>
            <a:r>
              <a:rPr lang="en-US" sz="1400" dirty="0"/>
              <a:t>(art. 5.14-17)</a:t>
            </a:r>
          </a:p>
          <a:p>
            <a:pPr lvl="1"/>
            <a:r>
              <a:rPr lang="en-US" sz="1400" dirty="0"/>
              <a:t>Contract- en </a:t>
            </a:r>
            <a:r>
              <a:rPr lang="en-US" sz="1400" dirty="0" err="1"/>
              <a:t>onderhandelingsvrijheid</a:t>
            </a:r>
            <a:r>
              <a:rPr lang="en-US" sz="1400" dirty="0"/>
              <a:t>, </a:t>
            </a:r>
            <a:r>
              <a:rPr lang="en-US" sz="1400" dirty="0" err="1"/>
              <a:t>informatieplichten</a:t>
            </a:r>
            <a:r>
              <a:rPr lang="en-US" sz="1400" dirty="0"/>
              <a:t> en </a:t>
            </a:r>
            <a:r>
              <a:rPr lang="en-US" sz="1400" dirty="0" err="1"/>
              <a:t>precontractuele</a:t>
            </a:r>
            <a:r>
              <a:rPr lang="en-US" sz="1400" dirty="0"/>
              <a:t> </a:t>
            </a:r>
            <a:r>
              <a:rPr lang="en-US" sz="1400" dirty="0" err="1"/>
              <a:t>aansprakelijkheid</a:t>
            </a:r>
            <a:endParaRPr lang="en-US" sz="1400" dirty="0"/>
          </a:p>
          <a:p>
            <a:pPr lvl="1"/>
            <a:endParaRPr lang="en-US" sz="1600" dirty="0"/>
          </a:p>
          <a:p>
            <a:pPr marL="342900" lvl="1" indent="-342900"/>
            <a:r>
              <a:rPr lang="nl-BE" sz="1800" dirty="0"/>
              <a:t>Paragraaf 2. Aanbod en aanvaarding </a:t>
            </a:r>
            <a:r>
              <a:rPr lang="en-US" sz="1400" dirty="0"/>
              <a:t>(art. 5.18-23)</a:t>
            </a:r>
          </a:p>
          <a:p>
            <a:pPr marL="800100" lvl="2" indent="-342900"/>
            <a:r>
              <a:rPr lang="nl-BE" sz="1400" dirty="0"/>
              <a:t>Aanbod, aanvaarding, tijdstip/plaats van totstandkoming, herroepingsrecht en algemene voorwaarden</a:t>
            </a:r>
          </a:p>
          <a:p>
            <a:pPr marL="0" lvl="2" indent="0">
              <a:buNone/>
            </a:pPr>
            <a:endParaRPr lang="nl-BE" sz="1400" dirty="0"/>
          </a:p>
          <a:p>
            <a:pPr marL="342900" lvl="1" indent="-342900"/>
            <a:r>
              <a:rPr lang="nl-BE" sz="1800" dirty="0"/>
              <a:t>Paragraaf 3. Voorkeurs- en optiecontract </a:t>
            </a:r>
            <a:r>
              <a:rPr lang="en-US" sz="1400" dirty="0"/>
              <a:t>(art. 5.24-26)</a:t>
            </a:r>
          </a:p>
          <a:p>
            <a:pPr marL="800100" lvl="2" indent="-342900"/>
            <a:endParaRPr lang="en-US" sz="400" dirty="0"/>
          </a:p>
          <a:p>
            <a:pPr marL="800100" lvl="2" indent="-342900"/>
            <a:r>
              <a:rPr lang="en-US" sz="1600" dirty="0"/>
              <a:t>Art. 5.24 </a:t>
            </a:r>
            <a:r>
              <a:rPr lang="en-US" sz="1600" dirty="0" err="1"/>
              <a:t>Voorkeurscontract</a:t>
            </a:r>
            <a:r>
              <a:rPr lang="en-US" sz="1600" dirty="0"/>
              <a:t> </a:t>
            </a:r>
            <a:r>
              <a:rPr lang="en-US" sz="1400" dirty="0"/>
              <a:t>(</a:t>
            </a:r>
            <a:r>
              <a:rPr lang="en-US" sz="1400" i="1" dirty="0" err="1"/>
              <a:t>pacte</a:t>
            </a:r>
            <a:r>
              <a:rPr lang="en-US" sz="1400" i="1" dirty="0"/>
              <a:t> de </a:t>
            </a:r>
            <a:r>
              <a:rPr lang="en-US" sz="1400" i="1" dirty="0" err="1"/>
              <a:t>préférence</a:t>
            </a:r>
            <a:r>
              <a:rPr lang="en-US" sz="1400" i="1" dirty="0"/>
              <a:t>)</a:t>
            </a:r>
            <a:endParaRPr lang="en-US" sz="1400" dirty="0"/>
          </a:p>
          <a:p>
            <a:pPr marL="800100" lvl="2" indent="-342900"/>
            <a:endParaRPr lang="en-US" sz="400" dirty="0"/>
          </a:p>
          <a:p>
            <a:pPr marL="800100" lvl="2" indent="-342900"/>
            <a:r>
              <a:rPr lang="en-US" sz="1600" dirty="0"/>
              <a:t>Art. 5.25 Optiecontract of </a:t>
            </a:r>
            <a:r>
              <a:rPr lang="en-US" sz="1600" dirty="0" err="1"/>
              <a:t>eenzijdige</a:t>
            </a:r>
            <a:r>
              <a:rPr lang="en-US" sz="1600" dirty="0"/>
              <a:t> </a:t>
            </a:r>
            <a:r>
              <a:rPr lang="en-US" sz="1600" dirty="0" err="1"/>
              <a:t>contractbelofte</a:t>
            </a:r>
            <a:r>
              <a:rPr lang="en-US" sz="1600" dirty="0"/>
              <a:t> </a:t>
            </a:r>
            <a:r>
              <a:rPr lang="en-US" sz="1400" dirty="0"/>
              <a:t>(</a:t>
            </a:r>
            <a:r>
              <a:rPr lang="en-US" sz="1400" i="1" dirty="0" err="1"/>
              <a:t>contrat</a:t>
            </a:r>
            <a:r>
              <a:rPr lang="en-US" sz="1400" i="1" dirty="0"/>
              <a:t> </a:t>
            </a:r>
            <a:r>
              <a:rPr lang="en-US" sz="1400" i="1" dirty="0" err="1"/>
              <a:t>d’option</a:t>
            </a:r>
            <a:r>
              <a:rPr lang="en-US" sz="1400" i="1" dirty="0"/>
              <a:t> </a:t>
            </a:r>
            <a:r>
              <a:rPr lang="en-US" sz="1400" i="1" dirty="0" err="1"/>
              <a:t>ou</a:t>
            </a:r>
            <a:r>
              <a:rPr lang="en-US" sz="1400" i="1" dirty="0"/>
              <a:t> </a:t>
            </a:r>
            <a:r>
              <a:rPr lang="en-US" sz="1400" i="1" dirty="0" err="1"/>
              <a:t>promesse</a:t>
            </a:r>
            <a:r>
              <a:rPr lang="en-US" sz="1400" i="1" dirty="0"/>
              <a:t> </a:t>
            </a:r>
            <a:r>
              <a:rPr lang="en-US" sz="1400" i="1" dirty="0" err="1"/>
              <a:t>unilatérale</a:t>
            </a:r>
            <a:r>
              <a:rPr lang="en-US" sz="1400" i="1" dirty="0"/>
              <a:t> de </a:t>
            </a:r>
            <a:r>
              <a:rPr lang="en-US" sz="1400" i="1" dirty="0" err="1"/>
              <a:t>contrat</a:t>
            </a:r>
            <a:r>
              <a:rPr lang="en-US" sz="1400" i="1" dirty="0"/>
              <a:t>)</a:t>
            </a:r>
            <a:endParaRPr lang="en-US" sz="1400" dirty="0"/>
          </a:p>
          <a:p>
            <a:pPr marL="800100" lvl="2" indent="-342900"/>
            <a:endParaRPr lang="en-US" sz="400" dirty="0"/>
          </a:p>
          <a:p>
            <a:pPr marL="800100" lvl="2" indent="-342900"/>
            <a:r>
              <a:rPr lang="en-US" sz="1600" dirty="0"/>
              <a:t>Art. 5.26 </a:t>
            </a:r>
            <a:r>
              <a:rPr lang="en-US" sz="1600" dirty="0" err="1"/>
              <a:t>Sanctie</a:t>
            </a:r>
            <a:endParaRPr lang="en-US" sz="1600" dirty="0"/>
          </a:p>
          <a:p>
            <a:pPr marL="457200" lvl="2" indent="0">
              <a:buNone/>
            </a:pPr>
            <a:endParaRPr lang="en-US" sz="1400" dirty="0"/>
          </a:p>
          <a:p>
            <a:pPr marL="0" lvl="2" indent="0">
              <a:buNone/>
            </a:pPr>
            <a:endParaRPr lang="nl-BE" sz="1400" dirty="0"/>
          </a:p>
        </p:txBody>
      </p:sp>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p:txBody>
          <a:bodyPr>
            <a:normAutofit/>
          </a:bodyPr>
          <a:lstStyle/>
          <a:p>
            <a:r>
              <a:rPr lang="en-US" b="1" dirty="0"/>
              <a:t>I. Contractvorming onder Boek 5</a:t>
            </a:r>
            <a:br>
              <a:rPr lang="en-US" b="1" dirty="0"/>
            </a:br>
            <a:r>
              <a:rPr lang="en-US" sz="2800" dirty="0" err="1"/>
              <a:t>Dynamische</a:t>
            </a:r>
            <a:r>
              <a:rPr lang="en-US" sz="2800" dirty="0"/>
              <a:t> </a:t>
            </a:r>
            <a:r>
              <a:rPr lang="en-US" sz="2800" dirty="0" err="1"/>
              <a:t>totstandkoming</a:t>
            </a:r>
            <a:endParaRPr lang="nl-BE" dirty="0"/>
          </a:p>
        </p:txBody>
      </p:sp>
      <p:pic>
        <p:nvPicPr>
          <p:cNvPr id="7" name="Afbeelding 10">
            <a:extLst>
              <a:ext uri="{FF2B5EF4-FFF2-40B4-BE49-F238E27FC236}">
                <a16:creationId xmlns:a16="http://schemas.microsoft.com/office/drawing/2014/main" id="{285089AB-08B7-425C-877B-4B04762E30F4}"/>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369802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p:txBody>
          <a:bodyPr>
            <a:normAutofit/>
          </a:bodyPr>
          <a:lstStyle/>
          <a:p>
            <a:r>
              <a:rPr lang="en-US" b="1" dirty="0"/>
              <a:t>I. Contractvorming onder Boek 5</a:t>
            </a:r>
            <a:br>
              <a:rPr lang="en-US" b="1" dirty="0"/>
            </a:br>
            <a:r>
              <a:rPr lang="en-US" sz="2800" dirty="0" err="1"/>
              <a:t>Contractuele</a:t>
            </a:r>
            <a:r>
              <a:rPr lang="en-US" sz="2800" dirty="0"/>
              <a:t> </a:t>
            </a:r>
            <a:r>
              <a:rPr lang="en-US" sz="2800" dirty="0" err="1"/>
              <a:t>zekerheid</a:t>
            </a:r>
            <a:r>
              <a:rPr lang="en-US" sz="2800" dirty="0"/>
              <a:t> met </a:t>
            </a:r>
            <a:r>
              <a:rPr lang="en-US" sz="2800" dirty="0" err="1"/>
              <a:t>flexibiliteit</a:t>
            </a:r>
            <a:endParaRPr lang="nl-BE" dirty="0"/>
          </a:p>
        </p:txBody>
      </p:sp>
      <p:pic>
        <p:nvPicPr>
          <p:cNvPr id="7" name="Afbeelding 10">
            <a:extLst>
              <a:ext uri="{FF2B5EF4-FFF2-40B4-BE49-F238E27FC236}">
                <a16:creationId xmlns:a16="http://schemas.microsoft.com/office/drawing/2014/main" id="{285089AB-08B7-425C-877B-4B04762E30F4}"/>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
        <p:nvSpPr>
          <p:cNvPr id="13" name="Tijdelijke aanduiding voor dianummer 3">
            <a:extLst>
              <a:ext uri="{FF2B5EF4-FFF2-40B4-BE49-F238E27FC236}">
                <a16:creationId xmlns:a16="http://schemas.microsoft.com/office/drawing/2014/main" id="{600A0241-92A5-40E2-9362-A6499D42B70F}"/>
              </a:ext>
            </a:extLst>
          </p:cNvPr>
          <p:cNvSpPr txBox="1">
            <a:spLocks/>
          </p:cNvSpPr>
          <p:nvPr/>
        </p:nvSpPr>
        <p:spPr>
          <a:xfrm>
            <a:off x="3455" y="5612391"/>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6</a:t>
            </a:fld>
            <a:endParaRPr lang="nl-NL"/>
          </a:p>
        </p:txBody>
      </p:sp>
      <p:pic>
        <p:nvPicPr>
          <p:cNvPr id="14" name="Tijdelijke aanduiding voor inhoud 14" descr="Afbeelding met schermafbeelding&#10;&#10;Automatisch gegenereerde beschrijving">
            <a:hlinkClick r:id="rId3"/>
            <a:extLst>
              <a:ext uri="{FF2B5EF4-FFF2-40B4-BE49-F238E27FC236}">
                <a16:creationId xmlns:a16="http://schemas.microsoft.com/office/drawing/2014/main" id="{AEF8D1C5-6927-4021-80D4-91D7D57BDC12}"/>
              </a:ext>
            </a:extLst>
          </p:cNvPr>
          <p:cNvPicPr>
            <a:picLocks noGrp="1" noChangeAspect="1"/>
          </p:cNvPicPr>
          <p:nvPr>
            <p:ph idx="1"/>
          </p:nvPr>
        </p:nvPicPr>
        <p:blipFill rotWithShape="1">
          <a:blip r:embed="rId4"/>
          <a:srcRect l="-2809" t="-3872" b="1000"/>
          <a:stretch/>
        </p:blipFill>
        <p:spPr>
          <a:xfrm>
            <a:off x="97827" y="3871887"/>
            <a:ext cx="3527142" cy="1878966"/>
          </a:xfrm>
          <a:prstGeom prst="rect">
            <a:avLst/>
          </a:prstGeom>
          <a:ln>
            <a:solidFill>
              <a:schemeClr val="tx1"/>
            </a:solidFill>
          </a:ln>
        </p:spPr>
      </p:pic>
      <p:pic>
        <p:nvPicPr>
          <p:cNvPr id="15" name="Afbeelding 11" descr="Afbeelding met schermafbeelding&#10;&#10;Automatisch gegenereerde beschrijving">
            <a:extLst>
              <a:ext uri="{FF2B5EF4-FFF2-40B4-BE49-F238E27FC236}">
                <a16:creationId xmlns:a16="http://schemas.microsoft.com/office/drawing/2014/main" id="{919E0A8B-746E-47BA-9604-AD29D392E904}"/>
              </a:ext>
            </a:extLst>
          </p:cNvPr>
          <p:cNvPicPr>
            <a:picLocks noChangeAspect="1"/>
          </p:cNvPicPr>
          <p:nvPr/>
        </p:nvPicPr>
        <p:blipFill>
          <a:blip r:embed="rId5"/>
          <a:stretch>
            <a:fillRect/>
          </a:stretch>
        </p:blipFill>
        <p:spPr>
          <a:xfrm>
            <a:off x="3683508" y="3871888"/>
            <a:ext cx="4213012" cy="1878965"/>
          </a:xfrm>
          <a:prstGeom prst="rect">
            <a:avLst/>
          </a:prstGeom>
          <a:ln>
            <a:solidFill>
              <a:schemeClr val="tx1"/>
            </a:solidFill>
          </a:ln>
        </p:spPr>
      </p:pic>
      <p:sp>
        <p:nvSpPr>
          <p:cNvPr id="16" name="Tekstvak 18">
            <a:extLst>
              <a:ext uri="{FF2B5EF4-FFF2-40B4-BE49-F238E27FC236}">
                <a16:creationId xmlns:a16="http://schemas.microsoft.com/office/drawing/2014/main" id="{94D9E527-41A1-40C1-9065-CE16E0CF1309}"/>
              </a:ext>
            </a:extLst>
          </p:cNvPr>
          <p:cNvSpPr txBox="1"/>
          <p:nvPr/>
        </p:nvSpPr>
        <p:spPr>
          <a:xfrm>
            <a:off x="576000" y="1676099"/>
            <a:ext cx="11041200" cy="1600438"/>
          </a:xfrm>
          <a:prstGeom prst="rect">
            <a:avLst/>
          </a:prstGeom>
          <a:noFill/>
        </p:spPr>
        <p:txBody>
          <a:bodyPr wrap="square" rtlCol="0">
            <a:spAutoFit/>
          </a:bodyPr>
          <a:lstStyle/>
          <a:p>
            <a:pPr marL="285750" indent="-285750">
              <a:buFont typeface="Arial" panose="020B0604020202020204" pitchFamily="34" charset="0"/>
              <a:buChar char="•"/>
            </a:pPr>
            <a:r>
              <a:rPr lang="nl-NL" sz="2000" dirty="0"/>
              <a:t>Klassiek contractvormingsproces: aanbod &gt; aanvaarding &gt; contract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Noodzaak aan meer graduele opbouw</a:t>
            </a:r>
          </a:p>
          <a:p>
            <a:pPr marL="742950" lvl="1" indent="-285750">
              <a:buFont typeface="Arial" panose="020B0604020202020204" pitchFamily="34" charset="0"/>
              <a:buChar char="•"/>
            </a:pPr>
            <a:endParaRPr lang="nl-NL" dirty="0"/>
          </a:p>
        </p:txBody>
      </p:sp>
      <p:pic>
        <p:nvPicPr>
          <p:cNvPr id="17" name="Afbeelding 1">
            <a:extLst>
              <a:ext uri="{FF2B5EF4-FFF2-40B4-BE49-F238E27FC236}">
                <a16:creationId xmlns:a16="http://schemas.microsoft.com/office/drawing/2014/main" id="{A1F70E76-BB05-49E6-B482-E1C393714465}"/>
              </a:ext>
            </a:extLst>
          </p:cNvPr>
          <p:cNvPicPr>
            <a:picLocks noChangeAspect="1"/>
          </p:cNvPicPr>
          <p:nvPr/>
        </p:nvPicPr>
        <p:blipFill>
          <a:blip r:embed="rId6"/>
          <a:stretch>
            <a:fillRect/>
          </a:stretch>
        </p:blipFill>
        <p:spPr>
          <a:xfrm>
            <a:off x="7955059" y="3871887"/>
            <a:ext cx="4117848" cy="1878966"/>
          </a:xfrm>
          <a:prstGeom prst="rect">
            <a:avLst/>
          </a:prstGeom>
          <a:ln>
            <a:solidFill>
              <a:schemeClr val="tx1"/>
            </a:solidFill>
          </a:ln>
        </p:spPr>
      </p:pic>
    </p:spTree>
    <p:extLst>
      <p:ext uri="{BB962C8B-B14F-4D97-AF65-F5344CB8AC3E}">
        <p14:creationId xmlns:p14="http://schemas.microsoft.com/office/powerpoint/2010/main" val="82766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Blauwgekleurd boek">
            <a:extLst>
              <a:ext uri="{FF2B5EF4-FFF2-40B4-BE49-F238E27FC236}">
                <a16:creationId xmlns:a16="http://schemas.microsoft.com/office/drawing/2014/main" id="{84FBA36F-8EB9-60AA-9416-B85E4567B313}"/>
              </a:ext>
            </a:extLst>
          </p:cNvPr>
          <p:cNvPicPr>
            <a:picLocks noChangeAspect="1"/>
          </p:cNvPicPr>
          <p:nvPr/>
        </p:nvPicPr>
        <p:blipFill rotWithShape="1">
          <a:blip r:embed="rId2">
            <a:alphaModFix amt="50000"/>
          </a:blip>
          <a:srcRect t="16045"/>
          <a:stretch/>
        </p:blipFill>
        <p:spPr>
          <a:xfrm>
            <a:off x="20" y="10"/>
            <a:ext cx="12191980" cy="6857990"/>
          </a:xfrm>
          <a:prstGeom prst="rect">
            <a:avLst/>
          </a:prstGeom>
        </p:spPr>
      </p:pic>
      <p:sp>
        <p:nvSpPr>
          <p:cNvPr id="5" name="Title 4">
            <a:extLst>
              <a:ext uri="{FF2B5EF4-FFF2-40B4-BE49-F238E27FC236}">
                <a16:creationId xmlns:a16="http://schemas.microsoft.com/office/drawing/2014/main" id="{BDE89F06-49F0-41C3-AB94-3F066D381B83}"/>
              </a:ext>
            </a:extLst>
          </p:cNvPr>
          <p:cNvSpPr>
            <a:spLocks noGrp="1"/>
          </p:cNvSpPr>
          <p:nvPr>
            <p:ph type="title"/>
          </p:nvPr>
        </p:nvSpPr>
        <p:spPr>
          <a:xfrm>
            <a:off x="4387349" y="1200152"/>
            <a:ext cx="6897171" cy="4457696"/>
          </a:xfrm>
        </p:spPr>
        <p:txBody>
          <a:bodyPr vert="horz" lIns="91440" tIns="45720" rIns="91440" bIns="45720" rtlCol="0" anchor="ctr">
            <a:normAutofit/>
          </a:bodyPr>
          <a:lstStyle/>
          <a:p>
            <a:pPr>
              <a:lnSpc>
                <a:spcPct val="90000"/>
              </a:lnSpc>
            </a:pPr>
            <a:r>
              <a:rPr lang="en-US" sz="6200" b="1" dirty="0">
                <a:solidFill>
                  <a:srgbClr val="FFFFFF"/>
                </a:solidFill>
                <a:latin typeface="+mj-lt"/>
              </a:rPr>
              <a:t>What’s in a name?</a:t>
            </a:r>
            <a:endParaRPr lang="en-US" sz="6200" dirty="0">
              <a:solidFill>
                <a:srgbClr val="FFFFFF"/>
              </a:solidFill>
              <a:latin typeface="+mj-lt"/>
            </a:endParaRPr>
          </a:p>
        </p:txBody>
      </p:sp>
      <p:sp>
        <p:nvSpPr>
          <p:cNvPr id="2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E4468F-7EA9-4230-869A-51A2CB645970}"/>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lgn="r">
              <a:spcAft>
                <a:spcPts val="600"/>
              </a:spcAft>
              <a:defRPr/>
            </a:pPr>
            <a:fld id="{0A297500-7527-634B-90F4-69D0994C32B4}" type="slidenum">
              <a:rPr lang="en-US" sz="1200">
                <a:solidFill>
                  <a:srgbClr val="FFFFFF"/>
                </a:solidFill>
                <a:latin typeface="Calibri" panose="020F0502020204030204"/>
              </a:rPr>
              <a:pPr algn="r">
                <a:spcAft>
                  <a:spcPts val="600"/>
                </a:spcAft>
                <a:defRPr/>
              </a:pPr>
              <a:t>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1334507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5837F-3D04-4690-ABA9-2CF96DECDB56}"/>
              </a:ext>
            </a:extLst>
          </p:cNvPr>
          <p:cNvSpPr>
            <a:spLocks noGrp="1"/>
          </p:cNvSpPr>
          <p:nvPr>
            <p:ph idx="1"/>
          </p:nvPr>
        </p:nvSpPr>
        <p:spPr/>
        <p:txBody>
          <a:bodyPr>
            <a:normAutofit/>
          </a:bodyPr>
          <a:lstStyle/>
          <a:p>
            <a:pPr marL="0" indent="0" algn="just">
              <a:buNone/>
            </a:pPr>
            <a:r>
              <a:rPr lang="nl-BE" sz="2000" dirty="0"/>
              <a:t>Contract waarbij een partij zich ertoe verbindt om </a:t>
            </a:r>
            <a:r>
              <a:rPr lang="nl-BE" sz="2000" b="1" dirty="0"/>
              <a:t>voorrang te geven </a:t>
            </a:r>
            <a:r>
              <a:rPr lang="nl-BE" sz="2000" dirty="0"/>
              <a:t>aan de begunstigde ervan </a:t>
            </a:r>
            <a:r>
              <a:rPr lang="nl-BE" sz="2000" b="1" dirty="0"/>
              <a:t>indien zij zou beslissen te contracteren</a:t>
            </a:r>
            <a:r>
              <a:rPr lang="nl-BE" sz="2000" dirty="0"/>
              <a:t>.</a:t>
            </a:r>
          </a:p>
          <a:p>
            <a:endParaRPr lang="nl-BE" sz="1000" dirty="0"/>
          </a:p>
          <a:p>
            <a:r>
              <a:rPr lang="nl-BE" sz="2000" dirty="0"/>
              <a:t>Prioriteitsverlening bij ‘beslissing tot contracteren’</a:t>
            </a:r>
          </a:p>
          <a:p>
            <a:r>
              <a:rPr lang="nl-BE" sz="2000" dirty="0"/>
              <a:t>Voorkeurtechnieken: zeer grote verschillen gaande van onderhandelingsvoorkeur tot </a:t>
            </a:r>
            <a:r>
              <a:rPr lang="nl-BE" sz="2000" i="1" dirty="0"/>
              <a:t>first offer </a:t>
            </a:r>
            <a:r>
              <a:rPr lang="nl-BE" sz="2000" dirty="0"/>
              <a:t>en </a:t>
            </a:r>
            <a:r>
              <a:rPr lang="nl-BE" sz="2000" i="1" dirty="0"/>
              <a:t>first refusal</a:t>
            </a:r>
            <a:r>
              <a:rPr lang="nl-BE" sz="2000" dirty="0"/>
              <a:t> </a:t>
            </a:r>
            <a:r>
              <a:rPr lang="nl-BE" sz="1600" dirty="0"/>
              <a:t>(zie </a:t>
            </a:r>
            <a:r>
              <a:rPr lang="nl-BE" sz="1600" i="1" dirty="0"/>
              <a:t>infra </a:t>
            </a:r>
            <a:r>
              <a:rPr lang="nl-BE" sz="1600" dirty="0"/>
              <a:t>contract design)</a:t>
            </a:r>
          </a:p>
          <a:p>
            <a:endParaRPr lang="nl-BE" sz="1050" dirty="0"/>
          </a:p>
          <a:p>
            <a:pPr lvl="1"/>
            <a:r>
              <a:rPr lang="nl-BE" sz="1700" dirty="0">
                <a:solidFill>
                  <a:schemeClr val="tx2"/>
                </a:solidFill>
              </a:rPr>
              <a:t>Gent 12 november 2009 </a:t>
            </a:r>
            <a:r>
              <a:rPr lang="nl-BE" sz="1300" dirty="0">
                <a:solidFill>
                  <a:schemeClr val="tx2"/>
                </a:solidFill>
              </a:rPr>
              <a:t>(</a:t>
            </a:r>
            <a:r>
              <a:rPr lang="nl-BE" sz="1300" i="1" dirty="0" err="1">
                <a:solidFill>
                  <a:schemeClr val="tx2"/>
                </a:solidFill>
              </a:rPr>
              <a:t>T.Not</a:t>
            </a:r>
            <a:r>
              <a:rPr lang="nl-BE" sz="1300" i="1" dirty="0">
                <a:solidFill>
                  <a:schemeClr val="tx2"/>
                </a:solidFill>
              </a:rPr>
              <a:t>. </a:t>
            </a:r>
            <a:r>
              <a:rPr lang="nl-BE" sz="1300" dirty="0">
                <a:solidFill>
                  <a:schemeClr val="tx2"/>
                </a:solidFill>
              </a:rPr>
              <a:t>2010, 254)</a:t>
            </a:r>
          </a:p>
          <a:p>
            <a:pPr lvl="2"/>
            <a:r>
              <a:rPr lang="nl-BE" sz="1500" dirty="0"/>
              <a:t>“</a:t>
            </a:r>
            <a:r>
              <a:rPr lang="nl-BE" sz="1500" i="1" dirty="0"/>
              <a:t>Voorkeur tot aankopen aan de prijs van de meest biedende</a:t>
            </a:r>
            <a:r>
              <a:rPr lang="nl-BE" sz="1500" dirty="0"/>
              <a:t>”</a:t>
            </a:r>
          </a:p>
          <a:p>
            <a:pPr lvl="2"/>
            <a:endParaRPr lang="nl-BE" sz="1600" dirty="0"/>
          </a:p>
          <a:p>
            <a:pPr lvl="1"/>
            <a:r>
              <a:rPr lang="nl-BE" sz="1700" dirty="0">
                <a:solidFill>
                  <a:schemeClr val="tx2"/>
                </a:solidFill>
              </a:rPr>
              <a:t>Gent 7 november 2012 </a:t>
            </a:r>
            <a:r>
              <a:rPr lang="nl-BE" sz="1300" dirty="0">
                <a:solidFill>
                  <a:schemeClr val="tx2"/>
                </a:solidFill>
              </a:rPr>
              <a:t>(</a:t>
            </a:r>
            <a:r>
              <a:rPr lang="nl-BE" sz="1300" i="1" dirty="0">
                <a:solidFill>
                  <a:schemeClr val="tx2"/>
                </a:solidFill>
              </a:rPr>
              <a:t>TBBR </a:t>
            </a:r>
            <a:r>
              <a:rPr lang="nl-BE" sz="1300" dirty="0">
                <a:solidFill>
                  <a:schemeClr val="tx2"/>
                </a:solidFill>
              </a:rPr>
              <a:t>2014, 332)</a:t>
            </a:r>
          </a:p>
          <a:p>
            <a:pPr lvl="2"/>
            <a:r>
              <a:rPr lang="nl-BE" sz="1500" i="1" dirty="0"/>
              <a:t>“Bij deze verbindt de koper… zich ertoe aan de verkoper… een recht van voorkeur te geven in de huuronderhandelingen met kandidaat-huurder voor het winkelproject…”</a:t>
            </a:r>
          </a:p>
          <a:p>
            <a:pPr lvl="2"/>
            <a:endParaRPr lang="nl-BE" sz="1400" dirty="0"/>
          </a:p>
          <a:p>
            <a:pPr lvl="1"/>
            <a:endParaRPr lang="nl-BE" sz="2000" dirty="0"/>
          </a:p>
        </p:txBody>
      </p:sp>
      <p:sp>
        <p:nvSpPr>
          <p:cNvPr id="4" name="Slide Number Placeholder 3">
            <a:extLst>
              <a:ext uri="{FF2B5EF4-FFF2-40B4-BE49-F238E27FC236}">
                <a16:creationId xmlns:a16="http://schemas.microsoft.com/office/drawing/2014/main" id="{B966290A-D48A-49E4-9189-52CB4F70ED5B}"/>
              </a:ext>
            </a:extLst>
          </p:cNvPr>
          <p:cNvSpPr>
            <a:spLocks noGrp="1"/>
          </p:cNvSpPr>
          <p:nvPr>
            <p:ph type="sldNum" sz="quarter" idx="12"/>
          </p:nvPr>
        </p:nvSpPr>
        <p:spPr/>
        <p:txBody>
          <a:bodyPr/>
          <a:lstStyle/>
          <a:p>
            <a:fld id="{0A297500-7527-634B-90F4-69D0994C32B4}" type="slidenum">
              <a:rPr lang="nl-NL" smtClean="0"/>
              <a:t>8</a:t>
            </a:fld>
            <a:endParaRPr lang="nl-NL"/>
          </a:p>
        </p:txBody>
      </p:sp>
      <p:sp>
        <p:nvSpPr>
          <p:cNvPr id="5" name="Title 4">
            <a:extLst>
              <a:ext uri="{FF2B5EF4-FFF2-40B4-BE49-F238E27FC236}">
                <a16:creationId xmlns:a16="http://schemas.microsoft.com/office/drawing/2014/main" id="{A2922AC2-572F-4117-81C7-3F034776A604}"/>
              </a:ext>
            </a:extLst>
          </p:cNvPr>
          <p:cNvSpPr>
            <a:spLocks noGrp="1"/>
          </p:cNvSpPr>
          <p:nvPr>
            <p:ph type="title"/>
          </p:nvPr>
        </p:nvSpPr>
        <p:spPr/>
        <p:txBody>
          <a:bodyPr>
            <a:normAutofit/>
          </a:bodyPr>
          <a:lstStyle/>
          <a:p>
            <a:r>
              <a:rPr lang="en-US" b="1" dirty="0"/>
              <a:t>II. What’s in a name?</a:t>
            </a:r>
            <a:br>
              <a:rPr lang="en-US" b="1" dirty="0"/>
            </a:br>
            <a:r>
              <a:rPr lang="en-US" sz="2800" dirty="0" err="1"/>
              <a:t>Voorkeurcontract</a:t>
            </a:r>
            <a:endParaRPr lang="nl-BE" b="1" dirty="0"/>
          </a:p>
        </p:txBody>
      </p:sp>
      <p:pic>
        <p:nvPicPr>
          <p:cNvPr id="6" name="Afbeelding 10">
            <a:extLst>
              <a:ext uri="{FF2B5EF4-FFF2-40B4-BE49-F238E27FC236}">
                <a16:creationId xmlns:a16="http://schemas.microsoft.com/office/drawing/2014/main" id="{B5D409A1-9121-45B8-9F80-4E970BB23EA2}"/>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376609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5837F-3D04-4690-ABA9-2CF96DECDB56}"/>
              </a:ext>
            </a:extLst>
          </p:cNvPr>
          <p:cNvSpPr>
            <a:spLocks noGrp="1"/>
          </p:cNvSpPr>
          <p:nvPr>
            <p:ph idx="1"/>
          </p:nvPr>
        </p:nvSpPr>
        <p:spPr>
          <a:xfrm>
            <a:off x="575400" y="1656000"/>
            <a:ext cx="11041200" cy="4464000"/>
          </a:xfrm>
        </p:spPr>
        <p:txBody>
          <a:bodyPr/>
          <a:lstStyle/>
          <a:p>
            <a:pPr marL="0" indent="0" algn="just">
              <a:buNone/>
            </a:pPr>
            <a:r>
              <a:rPr lang="nl-BE" sz="2000" dirty="0"/>
              <a:t>Contract waarbij een partij aan de begunstigde ervan het </a:t>
            </a:r>
            <a:r>
              <a:rPr lang="nl-BE" sz="2000" b="1" dirty="0"/>
              <a:t>recht geeft te beslissen </a:t>
            </a:r>
            <a:r>
              <a:rPr lang="nl-BE" sz="2000" dirty="0"/>
              <a:t>om met haar een contract te sluiten waarvan de essentiële en substantiële bestanddelen vastliggen en voor de totstandkoming waarvan </a:t>
            </a:r>
            <a:r>
              <a:rPr lang="nl-BE" sz="2000" b="1" dirty="0"/>
              <a:t>enkel nog de toestemming van de begunstigde </a:t>
            </a:r>
            <a:r>
              <a:rPr lang="nl-BE" sz="2000" dirty="0"/>
              <a:t>ontbreekt.</a:t>
            </a:r>
          </a:p>
          <a:p>
            <a:pPr marL="0" indent="0" algn="ctr">
              <a:buNone/>
            </a:pPr>
            <a:endParaRPr lang="nl-BE" sz="2000" dirty="0"/>
          </a:p>
          <a:p>
            <a:r>
              <a:rPr lang="nl-BE" sz="2000" dirty="0"/>
              <a:t>Voorcontract </a:t>
            </a:r>
          </a:p>
          <a:p>
            <a:pPr lvl="1"/>
            <a:r>
              <a:rPr lang="nl-BE" sz="2000" dirty="0"/>
              <a:t>Actueel contractvormingsrecht </a:t>
            </a:r>
          </a:p>
          <a:p>
            <a:pPr lvl="2"/>
            <a:r>
              <a:rPr lang="nl-BE" sz="1600" dirty="0"/>
              <a:t>vis-à-vis eventueel contractvormingsrecht in de vorm van een voorkeurcontract</a:t>
            </a:r>
          </a:p>
          <a:p>
            <a:pPr lvl="1"/>
            <a:r>
              <a:rPr lang="nl-BE" sz="2000" dirty="0"/>
              <a:t>! </a:t>
            </a:r>
            <a:r>
              <a:rPr lang="nl-BE" sz="2000" b="1" dirty="0"/>
              <a:t>Opgelet</a:t>
            </a:r>
            <a:r>
              <a:rPr lang="nl-BE" sz="2000" dirty="0"/>
              <a:t>: niet elk ‘optierecht’ is ook een contractvormingsrecht</a:t>
            </a:r>
          </a:p>
          <a:p>
            <a:pPr lvl="2"/>
            <a:r>
              <a:rPr lang="nl-BE" sz="1600" dirty="0"/>
              <a:t>Bv. huuroptie (</a:t>
            </a:r>
            <a:r>
              <a:rPr lang="nl-BE" sz="1600" i="1" dirty="0"/>
              <a:t>infra </a:t>
            </a:r>
            <a:r>
              <a:rPr lang="nl-BE" sz="1600" dirty="0"/>
              <a:t>slide 10)</a:t>
            </a:r>
          </a:p>
          <a:p>
            <a:pPr lvl="2"/>
            <a:endParaRPr lang="nl-BE" sz="1600" dirty="0"/>
          </a:p>
          <a:p>
            <a:r>
              <a:rPr lang="nl-BE" sz="2000" dirty="0"/>
              <a:t>Wilsrecht tot contracteren</a:t>
            </a:r>
          </a:p>
          <a:p>
            <a:pPr marL="457200" lvl="1" indent="0">
              <a:buNone/>
            </a:pPr>
            <a:endParaRPr lang="nl-BE" sz="2000" dirty="0"/>
          </a:p>
          <a:p>
            <a:endParaRPr lang="nl-BE" sz="2000" dirty="0"/>
          </a:p>
          <a:p>
            <a:endParaRPr lang="nl-BE" sz="2000" dirty="0"/>
          </a:p>
        </p:txBody>
      </p:sp>
      <p:sp>
        <p:nvSpPr>
          <p:cNvPr id="4" name="Slide Number Placeholder 3">
            <a:extLst>
              <a:ext uri="{FF2B5EF4-FFF2-40B4-BE49-F238E27FC236}">
                <a16:creationId xmlns:a16="http://schemas.microsoft.com/office/drawing/2014/main" id="{B966290A-D48A-49E4-9189-52CB4F70ED5B}"/>
              </a:ext>
            </a:extLst>
          </p:cNvPr>
          <p:cNvSpPr>
            <a:spLocks noGrp="1"/>
          </p:cNvSpPr>
          <p:nvPr>
            <p:ph type="sldNum" sz="quarter" idx="12"/>
          </p:nvPr>
        </p:nvSpPr>
        <p:spPr/>
        <p:txBody>
          <a:bodyPr/>
          <a:lstStyle/>
          <a:p>
            <a:fld id="{0A297500-7527-634B-90F4-69D0994C32B4}" type="slidenum">
              <a:rPr lang="nl-NL" smtClean="0"/>
              <a:t>9</a:t>
            </a:fld>
            <a:endParaRPr lang="nl-NL"/>
          </a:p>
        </p:txBody>
      </p:sp>
      <p:sp>
        <p:nvSpPr>
          <p:cNvPr id="5" name="Title 4">
            <a:extLst>
              <a:ext uri="{FF2B5EF4-FFF2-40B4-BE49-F238E27FC236}">
                <a16:creationId xmlns:a16="http://schemas.microsoft.com/office/drawing/2014/main" id="{A2922AC2-572F-4117-81C7-3F034776A604}"/>
              </a:ext>
            </a:extLst>
          </p:cNvPr>
          <p:cNvSpPr>
            <a:spLocks noGrp="1"/>
          </p:cNvSpPr>
          <p:nvPr>
            <p:ph type="title"/>
          </p:nvPr>
        </p:nvSpPr>
        <p:spPr/>
        <p:txBody>
          <a:bodyPr>
            <a:normAutofit/>
          </a:bodyPr>
          <a:lstStyle/>
          <a:p>
            <a:r>
              <a:rPr lang="en-US" b="1" dirty="0"/>
              <a:t>II. What’s in a name?</a:t>
            </a:r>
            <a:br>
              <a:rPr lang="en-US" b="1" dirty="0"/>
            </a:br>
            <a:r>
              <a:rPr lang="en-US" sz="2800" dirty="0"/>
              <a:t>Optiecontract</a:t>
            </a:r>
            <a:endParaRPr lang="nl-BE" b="1" dirty="0"/>
          </a:p>
        </p:txBody>
      </p:sp>
      <p:pic>
        <p:nvPicPr>
          <p:cNvPr id="6" name="Afbeelding 10">
            <a:extLst>
              <a:ext uri="{FF2B5EF4-FFF2-40B4-BE49-F238E27FC236}">
                <a16:creationId xmlns:a16="http://schemas.microsoft.com/office/drawing/2014/main" id="{D06431EA-6E33-48BB-BFC6-169BC98BAE6C}"/>
              </a:ext>
            </a:extLst>
          </p:cNvPr>
          <p:cNvPicPr>
            <a:picLocks noChangeAspect="1"/>
          </p:cNvPicPr>
          <p:nvPr/>
        </p:nvPicPr>
        <p:blipFill>
          <a:blip r:embed="rId2">
            <a:lum bright="70000" contrast="-70000"/>
          </a:blip>
          <a:stretch>
            <a:fillRect/>
          </a:stretch>
        </p:blipFill>
        <p:spPr>
          <a:xfrm>
            <a:off x="9791672" y="6372437"/>
            <a:ext cx="1077087" cy="323126"/>
          </a:xfrm>
          <a:prstGeom prst="rect">
            <a:avLst/>
          </a:prstGeom>
        </p:spPr>
      </p:pic>
    </p:spTree>
    <p:extLst>
      <p:ext uri="{BB962C8B-B14F-4D97-AF65-F5344CB8AC3E}">
        <p14:creationId xmlns:p14="http://schemas.microsoft.com/office/powerpoint/2010/main" val="2175374720"/>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1918</Words>
  <Application>Microsoft Office PowerPoint</Application>
  <PresentationFormat>Widescreen</PresentationFormat>
  <Paragraphs>245</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Garamond</vt:lpstr>
      <vt:lpstr>Tahoma</vt:lpstr>
      <vt:lpstr>Times New Roman</vt:lpstr>
      <vt:lpstr>KU Leuven</vt:lpstr>
      <vt:lpstr>KU Leuven Sedes</vt:lpstr>
      <vt:lpstr>Voorkeurcontracten in de vastgoedpraktijk</vt:lpstr>
      <vt:lpstr>Programma</vt:lpstr>
      <vt:lpstr>Contractvorming onder Boek 5</vt:lpstr>
      <vt:lpstr>I. Contractvorming onder Boek 5 Algemeen</vt:lpstr>
      <vt:lpstr>I. Contractvorming onder Boek 5 Dynamische totstandkoming</vt:lpstr>
      <vt:lpstr>I. Contractvorming onder Boek 5 Contractuele zekerheid met flexibiliteit</vt:lpstr>
      <vt:lpstr>What’s in a name?</vt:lpstr>
      <vt:lpstr>II. What’s in a name? Voorkeurcontract</vt:lpstr>
      <vt:lpstr>II. What’s in a name? Optiecontract</vt:lpstr>
      <vt:lpstr>II. What’s in a name? Huuroptie. De ene optie is de andere niet</vt:lpstr>
      <vt:lpstr>II. What’s in a name? Voorkeurcontract of optiecontract</vt:lpstr>
      <vt:lpstr>Contract design</vt:lpstr>
      <vt:lpstr>III. Contract design Essentiële/substantiële elementen </vt:lpstr>
      <vt:lpstr>III. Contract design Verschijningsvormen voorkeurrechten</vt:lpstr>
      <vt:lpstr>III. Contract design Verschijningsvormen voorkeurcontract - default</vt:lpstr>
      <vt:lpstr>III. Contract design Verschijningsvormen optiecontract</vt:lpstr>
      <vt:lpstr>III. Contract design Tegenprestatie in geld</vt:lpstr>
      <vt:lpstr>III. Contract design (Genuanceerd) parallellisme</vt:lpstr>
      <vt:lpstr>III. Contract design Duurtijd en uitoefeningsperiode </vt:lpstr>
      <vt:lpstr>III. Contract design Wijze van uitoefening</vt:lpstr>
      <vt:lpstr>III. Contract design Verdere modaliteiten voorkeurcontract</vt:lpstr>
      <vt:lpstr>III. Contract design Verdere modaliteiten voorkeurcontract</vt:lpstr>
      <vt:lpstr>III. Contract design Verdere modaliteiten voorkeurcontract</vt:lpstr>
      <vt:lpstr>Bescherming &amp; Schending</vt:lpstr>
      <vt:lpstr>IV. Bescherming en schending Mogelijkheid tot overschrijving (art. 3.30 BW)</vt:lpstr>
      <vt:lpstr>IV. Schending Indirecte miskenning voorkeurrecht</vt:lpstr>
      <vt:lpstr>IV. Schending Directe miskenning voorkeurrecht/optierecht (art. 5.26 BW)</vt:lpstr>
      <vt:lpstr>Bedankt voor uw aandacht.   Frederik Van den Abeele frederik.vandenabeele@kuleuven.be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2023-02-21T13:41:20Z</dcterms:modified>
</cp:coreProperties>
</file>