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16"/>
  </p:notesMasterIdLst>
  <p:handoutMasterIdLst>
    <p:handoutMasterId r:id="rId17"/>
  </p:handoutMasterIdLst>
  <p:sldIdLst>
    <p:sldId id="280" r:id="rId3"/>
    <p:sldId id="288" r:id="rId4"/>
    <p:sldId id="290" r:id="rId5"/>
    <p:sldId id="291" r:id="rId6"/>
    <p:sldId id="296" r:id="rId7"/>
    <p:sldId id="293" r:id="rId8"/>
    <p:sldId id="294" r:id="rId9"/>
    <p:sldId id="292" r:id="rId10"/>
    <p:sldId id="298" r:id="rId11"/>
    <p:sldId id="300" r:id="rId12"/>
    <p:sldId id="297" r:id="rId13"/>
    <p:sldId id="301" r:id="rId14"/>
    <p:sldId id="30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8DB0"/>
    <a:srgbClr val="FF0000"/>
    <a:srgbClr val="466E87"/>
    <a:srgbClr val="00B050"/>
    <a:srgbClr val="CCDBE4"/>
    <a:srgbClr val="F08462"/>
    <a:srgbClr val="FF8F8F"/>
    <a:srgbClr val="435269"/>
    <a:srgbClr val="C5B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8" autoAdjust="0"/>
    <p:restoredTop sz="96395" autoAdjust="0"/>
  </p:normalViewPr>
  <p:slideViewPr>
    <p:cSldViewPr snapToGrid="0" snapToObjects="1">
      <p:cViewPr varScale="1">
        <p:scale>
          <a:sx n="82" d="100"/>
          <a:sy n="82" d="100"/>
        </p:scale>
        <p:origin x="979" y="7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3-6-2022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3-6-2022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81A8FEC-206C-4B49-A8AA-7FBDE5DB05EE}" type="datetime1">
              <a:rPr lang="nl-BE" smtClean="0"/>
              <a:t>3/06/2022</a:t>
            </a:fld>
            <a:endParaRPr lang="nl-NL"/>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E7CA1CC-4821-4EAB-B16B-FCD03A9A9862}" type="datetime1">
              <a:rPr lang="nl-BE" smtClean="0"/>
              <a:t>3/06/2022</a:t>
            </a:fld>
            <a:endParaRPr lang="nl-NL"/>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E4CF585-218D-42F8-8AB5-8FC1F4562325}" type="datetime1">
              <a:rPr lang="nl-BE" smtClean="0"/>
              <a:t>3/06/2022</a:t>
            </a:fld>
            <a:endParaRPr lang="nl-NL"/>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44FBCFDD-F45C-49EF-BC2C-0278A659CF2B}" type="datetime1">
              <a:rPr lang="nl-BE" smtClean="0"/>
              <a:t>3/06/2022</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8FA83525-71DC-4489-946D-5288F764E722}" type="datetime1">
              <a:rPr lang="nl-BE" smtClean="0"/>
              <a:t>3/06/2022</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F0089A14-0874-4B88-A891-6FD1A5C8B00C}" type="datetime1">
              <a:rPr lang="nl-BE" smtClean="0"/>
              <a:t>3/06/2022</a:t>
            </a:fld>
            <a:endParaRPr lang="nl-NL"/>
          </a:p>
        </p:txBody>
      </p:sp>
      <p:sp>
        <p:nvSpPr>
          <p:cNvPr id="6" name="Tijdelijke aanduiding voor voettekst 5"/>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FFAA1627-B42E-41D5-A29C-E35CDF7CA0B2}" type="datetime1">
              <a:rPr lang="nl-BE" smtClean="0"/>
              <a:t>3/06/2022</a:t>
            </a:fld>
            <a:endParaRPr lang="nl-NL" dirty="0"/>
          </a:p>
        </p:txBody>
      </p:sp>
      <p:sp>
        <p:nvSpPr>
          <p:cNvPr id="8" name="Tijdelijke aanduiding voor voettekst 7"/>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DCDF792-7D67-416D-B7A4-9EE9B5D9D0CB}" type="datetime1">
              <a:rPr lang="nl-BE" smtClean="0"/>
              <a:t>3/06/2022</a:t>
            </a:fld>
            <a:endParaRPr lang="nl-NL"/>
          </a:p>
        </p:txBody>
      </p:sp>
      <p:sp>
        <p:nvSpPr>
          <p:cNvPr id="4" name="Tijdelijke aanduiding voor voettekst 3"/>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D3A170-29C5-4726-865E-6C1B1FDF929E}" type="datetime1">
              <a:rPr lang="nl-BE" smtClean="0"/>
              <a:t>3/06/2022</a:t>
            </a:fld>
            <a:endParaRPr lang="nl-NL"/>
          </a:p>
        </p:txBody>
      </p:sp>
      <p:sp>
        <p:nvSpPr>
          <p:cNvPr id="3" name="Tijdelijke aanduiding voor voettekst 2"/>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A9ADD526-EC65-41D5-9F8C-F262AD421A64}" type="datetime1">
              <a:rPr lang="nl-BE" smtClean="0"/>
              <a:t>3/06/2022</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A5AF8D9F-9DCF-4A37-91BB-1999D1380C3F}" type="datetime1">
              <a:rPr lang="nl-BE" smtClean="0"/>
              <a:t>3/06/2022</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en Criminologische Wetenschappen, Afdeling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1468A7CF-8F40-41D7-A911-ED424C3B42A9}" type="datetime1">
              <a:rPr lang="nl-BE" smtClean="0"/>
              <a:t>3/06/2022</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en Criminologische Wetenschappen, Afdeling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576003" y="4359605"/>
            <a:ext cx="2414847" cy="764846"/>
          </a:xfrm>
        </p:spPr>
        <p:txBody>
          <a:bodyPr>
            <a:normAutofit/>
          </a:bodyPr>
          <a:lstStyle/>
          <a:p>
            <a:r>
              <a:rPr lang="en-US" sz="2000" dirty="0"/>
              <a:t>Bernard Tilleman</a:t>
            </a:r>
            <a:br>
              <a:rPr lang="en-US" sz="2000" dirty="0"/>
            </a:br>
            <a:r>
              <a:rPr lang="en-US" sz="1200" dirty="0" err="1"/>
              <a:t>Prodecaan</a:t>
            </a:r>
            <a:r>
              <a:rPr lang="en-US" sz="1200" dirty="0"/>
              <a:t> KU Leuven</a:t>
            </a:r>
            <a:br>
              <a:rPr lang="en-US" sz="1200" dirty="0"/>
            </a:br>
            <a:r>
              <a:rPr lang="en-US" sz="1200" dirty="0" err="1"/>
              <a:t>Gewoon</a:t>
            </a:r>
            <a:r>
              <a:rPr lang="en-US" sz="1200" dirty="0"/>
              <a:t> </a:t>
            </a:r>
            <a:r>
              <a:rPr lang="en-US" sz="1200" dirty="0" err="1"/>
              <a:t>hoogleraar</a:t>
            </a:r>
            <a:endParaRPr lang="nl-BE" sz="1200" dirty="0"/>
          </a:p>
        </p:txBody>
      </p:sp>
      <p:sp>
        <p:nvSpPr>
          <p:cNvPr id="3" name="Titel 2"/>
          <p:cNvSpPr>
            <a:spLocks noGrp="1"/>
          </p:cNvSpPr>
          <p:nvPr>
            <p:ph type="title"/>
          </p:nvPr>
        </p:nvSpPr>
        <p:spPr/>
        <p:txBody>
          <a:bodyPr/>
          <a:lstStyle/>
          <a:p>
            <a:r>
              <a:rPr lang="en-US" dirty="0"/>
              <a:t>Studiedag nieuw consumentenrecht </a:t>
            </a:r>
            <a:br>
              <a:rPr lang="en-US" dirty="0"/>
            </a:br>
            <a:r>
              <a:rPr lang="en-US" sz="3200" dirty="0"/>
              <a:t>Remedies van de consument</a:t>
            </a:r>
            <a:endParaRPr lang="nl-BE" dirty="0"/>
          </a:p>
        </p:txBody>
      </p:sp>
      <p:sp>
        <p:nvSpPr>
          <p:cNvPr id="4" name="Ondertitel 1"/>
          <p:cNvSpPr txBox="1">
            <a:spLocks/>
          </p:cNvSpPr>
          <p:nvPr/>
        </p:nvSpPr>
        <p:spPr>
          <a:xfrm>
            <a:off x="3535576" y="4359604"/>
            <a:ext cx="3465299" cy="76484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bg1"/>
                </a:solidFill>
                <a:latin typeface="Arial" charset="0"/>
                <a:ea typeface="+mn-ea"/>
                <a:cs typeface="+mn-cs"/>
              </a:defRPr>
            </a:lvl1pPr>
            <a:lvl2pPr marL="457189"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377"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566"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754"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Frederik Van den Abeele</a:t>
            </a:r>
            <a:br>
              <a:rPr lang="en-US" sz="2000" dirty="0"/>
            </a:br>
            <a:r>
              <a:rPr lang="en-US" sz="1200" dirty="0" err="1"/>
              <a:t>Doctoraatsassistent</a:t>
            </a:r>
            <a:r>
              <a:rPr lang="en-US" sz="1200" dirty="0"/>
              <a:t> KU Leuven</a:t>
            </a:r>
            <a:br>
              <a:rPr lang="en-US" sz="1200" dirty="0"/>
            </a:br>
            <a:r>
              <a:rPr lang="en-US" sz="1200" dirty="0" err="1"/>
              <a:t>Gastmedewerker</a:t>
            </a:r>
            <a:r>
              <a:rPr lang="en-US" sz="1200" dirty="0"/>
              <a:t> UHasselt</a:t>
            </a:r>
            <a:endParaRPr lang="nl-BE" sz="1200" dirty="0"/>
          </a:p>
        </p:txBody>
      </p:sp>
      <p:grpSp>
        <p:nvGrpSpPr>
          <p:cNvPr id="7" name="Group 6">
            <a:extLst>
              <a:ext uri="{FF2B5EF4-FFF2-40B4-BE49-F238E27FC236}">
                <a16:creationId xmlns:a16="http://schemas.microsoft.com/office/drawing/2014/main" id="{C7A78B14-77F5-4CDF-AB55-91229CD10C5F}"/>
              </a:ext>
            </a:extLst>
          </p:cNvPr>
          <p:cNvGrpSpPr/>
          <p:nvPr/>
        </p:nvGrpSpPr>
        <p:grpSpPr>
          <a:xfrm>
            <a:off x="2493921" y="167864"/>
            <a:ext cx="1114639" cy="919956"/>
            <a:chOff x="4737100" y="2693194"/>
            <a:chExt cx="1139825" cy="875506"/>
          </a:xfrm>
        </p:grpSpPr>
        <p:sp>
          <p:nvSpPr>
            <p:cNvPr id="8" name="Rectangle 7">
              <a:extLst>
                <a:ext uri="{FF2B5EF4-FFF2-40B4-BE49-F238E27FC236}">
                  <a16:creationId xmlns:a16="http://schemas.microsoft.com/office/drawing/2014/main" id="{E118C53C-C35B-4B0D-AEC6-80150162B36F}"/>
                </a:ext>
              </a:extLst>
            </p:cNvPr>
            <p:cNvSpPr/>
            <p:nvPr/>
          </p:nvSpPr>
          <p:spPr>
            <a:xfrm>
              <a:off x="4737100" y="2693194"/>
              <a:ext cx="1139825" cy="87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C60A62AE-DE9A-44EC-A62B-4B94E454ADA3}"/>
                </a:ext>
              </a:extLst>
            </p:cNvPr>
            <p:cNvPicPr>
              <a:picLocks noChangeAspect="1"/>
            </p:cNvPicPr>
            <p:nvPr/>
          </p:nvPicPr>
          <p:blipFill>
            <a:blip r:embed="rId2"/>
            <a:stretch>
              <a:fillRect/>
            </a:stretch>
          </p:blipFill>
          <p:spPr>
            <a:xfrm>
              <a:off x="4811733" y="2754281"/>
              <a:ext cx="993734" cy="743776"/>
            </a:xfrm>
            <a:prstGeom prst="rect">
              <a:avLst/>
            </a:prstGeom>
          </p:spPr>
        </p:pic>
      </p:grpSp>
    </p:spTree>
    <p:extLst>
      <p:ext uri="{BB962C8B-B14F-4D97-AF65-F5344CB8AC3E}">
        <p14:creationId xmlns:p14="http://schemas.microsoft.com/office/powerpoint/2010/main" val="279571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A8B834-3770-41CB-B4E5-08F70CBFD5F1}"/>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32C23D25-7AA6-47F6-8714-FA78A46E77CD}"/>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le 4">
            <a:extLst>
              <a:ext uri="{FF2B5EF4-FFF2-40B4-BE49-F238E27FC236}">
                <a16:creationId xmlns:a16="http://schemas.microsoft.com/office/drawing/2014/main" id="{DCCE1C2F-12D0-4961-9E38-B0CC50E8C763}"/>
              </a:ext>
            </a:extLst>
          </p:cNvPr>
          <p:cNvSpPr>
            <a:spLocks noGrp="1"/>
          </p:cNvSpPr>
          <p:nvPr>
            <p:ph type="title"/>
          </p:nvPr>
        </p:nvSpPr>
        <p:spPr/>
        <p:txBody>
          <a:bodyPr/>
          <a:lstStyle/>
          <a:p>
            <a:r>
              <a:rPr lang="en-US" b="1" dirty="0"/>
              <a:t>2. Ontbinding of prijsvermindering</a:t>
            </a:r>
            <a:endParaRPr lang="nl-BE" b="1" dirty="0"/>
          </a:p>
        </p:txBody>
      </p:sp>
      <p:sp>
        <p:nvSpPr>
          <p:cNvPr id="6" name="TextBox 5">
            <a:extLst>
              <a:ext uri="{FF2B5EF4-FFF2-40B4-BE49-F238E27FC236}">
                <a16:creationId xmlns:a16="http://schemas.microsoft.com/office/drawing/2014/main" id="{B564EB71-4D20-4497-952E-BB3854655422}"/>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7" name="TextBox 6">
            <a:extLst>
              <a:ext uri="{FF2B5EF4-FFF2-40B4-BE49-F238E27FC236}">
                <a16:creationId xmlns:a16="http://schemas.microsoft.com/office/drawing/2014/main" id="{17C3DEAF-1363-454B-A889-A3F36A715A17}"/>
              </a:ext>
            </a:extLst>
          </p:cNvPr>
          <p:cNvSpPr txBox="1"/>
          <p:nvPr/>
        </p:nvSpPr>
        <p:spPr>
          <a:xfrm>
            <a:off x="687200" y="2632154"/>
            <a:ext cx="4721600" cy="2492990"/>
          </a:xfrm>
          <a:prstGeom prst="rect">
            <a:avLst/>
          </a:prstGeom>
          <a:noFill/>
        </p:spPr>
        <p:txBody>
          <a:bodyPr wrap="square" rtlCol="0">
            <a:spAutoFit/>
          </a:bodyPr>
          <a:lstStyle/>
          <a:p>
            <a:pPr algn="ctr"/>
            <a:r>
              <a:rPr lang="nl-BE" sz="1200" i="0" dirty="0">
                <a:solidFill>
                  <a:schemeClr val="bg1">
                    <a:lumMod val="65000"/>
                  </a:schemeClr>
                </a:solidFill>
                <a:effectLst/>
                <a:latin typeface="+mj-lt"/>
              </a:rPr>
              <a:t>Artikel 1649</a:t>
            </a:r>
            <a:r>
              <a:rPr lang="nl-BE" sz="1200" i="1" dirty="0">
                <a:solidFill>
                  <a:schemeClr val="bg1">
                    <a:lumMod val="65000"/>
                  </a:schemeClr>
                </a:solidFill>
                <a:effectLst/>
                <a:latin typeface="+mj-lt"/>
              </a:rPr>
              <a:t>quinquies, § 5 </a:t>
            </a:r>
            <a:r>
              <a:rPr lang="nl-BE" sz="1200" dirty="0">
                <a:solidFill>
                  <a:schemeClr val="bg1">
                    <a:lumMod val="65000"/>
                  </a:schemeClr>
                </a:solidFill>
                <a:effectLst/>
                <a:latin typeface="+mj-lt"/>
              </a:rPr>
              <a:t>oud BW</a:t>
            </a:r>
            <a:endParaRPr lang="nl-BE" sz="1200" i="0" dirty="0">
              <a:solidFill>
                <a:schemeClr val="bg1">
                  <a:lumMod val="65000"/>
                </a:schemeClr>
              </a:solidFill>
              <a:effectLst/>
              <a:latin typeface="+mj-lt"/>
            </a:endParaRPr>
          </a:p>
          <a:p>
            <a:pPr algn="just"/>
            <a:endParaRPr lang="nl-BE" sz="1200" i="0" dirty="0">
              <a:solidFill>
                <a:schemeClr val="bg1">
                  <a:lumMod val="65000"/>
                </a:schemeClr>
              </a:solidFill>
              <a:effectLst/>
              <a:latin typeface="+mj-lt"/>
            </a:endParaRPr>
          </a:p>
          <a:p>
            <a:pPr algn="just"/>
            <a:r>
              <a:rPr lang="nl-BE" sz="1200" dirty="0">
                <a:solidFill>
                  <a:schemeClr val="bg1">
                    <a:lumMod val="65000"/>
                  </a:schemeClr>
                </a:solidFill>
                <a:latin typeface="+mj-lt"/>
              </a:rPr>
              <a:t>In afwijking van het eerste lid heeft de consument niet het recht de koopovereenkomst te ontbinden indien het conformiteitsgebrek gering is. Het is aan de verkoper om te bewijzen dat het conformiteitsgebrek gering is. </a:t>
            </a:r>
          </a:p>
          <a:p>
            <a:pPr algn="just"/>
            <a:endParaRPr lang="nl-BE" sz="1200" dirty="0">
              <a:solidFill>
                <a:schemeClr val="bg1">
                  <a:lumMod val="65000"/>
                </a:schemeClr>
              </a:solidFill>
              <a:latin typeface="+mj-lt"/>
            </a:endParaRPr>
          </a:p>
          <a:p>
            <a:pPr algn="ctr"/>
            <a:r>
              <a:rPr lang="nl-BE" sz="1200" dirty="0">
                <a:solidFill>
                  <a:schemeClr val="bg1">
                    <a:lumMod val="65000"/>
                  </a:schemeClr>
                </a:solidFill>
              </a:rPr>
              <a:t>Artikel 1649</a:t>
            </a:r>
            <a:r>
              <a:rPr lang="nl-BE" sz="1200" i="1" dirty="0">
                <a:solidFill>
                  <a:schemeClr val="bg1">
                    <a:lumMod val="65000"/>
                  </a:schemeClr>
                </a:solidFill>
              </a:rPr>
              <a:t>quinquies, § 6 </a:t>
            </a:r>
            <a:r>
              <a:rPr lang="nl-BE" sz="1200" dirty="0">
                <a:solidFill>
                  <a:schemeClr val="bg1">
                    <a:lumMod val="65000"/>
                  </a:schemeClr>
                </a:solidFill>
              </a:rPr>
              <a:t>oud BW</a:t>
            </a:r>
          </a:p>
          <a:p>
            <a:pPr algn="just"/>
            <a:endParaRPr lang="nl-BE" sz="1200" dirty="0">
              <a:solidFill>
                <a:schemeClr val="bg1">
                  <a:lumMod val="65000"/>
                </a:schemeClr>
              </a:solidFill>
              <a:latin typeface="+mj-lt"/>
            </a:endParaRPr>
          </a:p>
          <a:p>
            <a:pPr algn="just"/>
            <a:r>
              <a:rPr lang="nl-BE" sz="1200" dirty="0">
                <a:solidFill>
                  <a:schemeClr val="bg1">
                    <a:lumMod val="65000"/>
                  </a:schemeClr>
                </a:solidFill>
                <a:latin typeface="+mj-lt"/>
              </a:rPr>
              <a:t>De prijsvermindering moet evenredig zijn aan het verschil tussen de waarde van het door de consument ontvangen consumptiegoed en de waarde die het consumptiegoed zou hebben gehad indien dit conform de koopovereenkomst was geweest..</a:t>
            </a:r>
          </a:p>
        </p:txBody>
      </p:sp>
      <p:sp>
        <p:nvSpPr>
          <p:cNvPr id="8" name="TextBox 7">
            <a:extLst>
              <a:ext uri="{FF2B5EF4-FFF2-40B4-BE49-F238E27FC236}">
                <a16:creationId xmlns:a16="http://schemas.microsoft.com/office/drawing/2014/main" id="{36A3349F-550E-47A4-82E5-4B5BAFE549CF}"/>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err="1"/>
              <a:t>Digitale</a:t>
            </a:r>
            <a:r>
              <a:rPr lang="en-US" b="1" dirty="0"/>
              <a:t> </a:t>
            </a:r>
            <a:r>
              <a:rPr lang="en-US" b="1" dirty="0" err="1"/>
              <a:t>inhoud</a:t>
            </a:r>
            <a:r>
              <a:rPr lang="en-US" b="1" dirty="0"/>
              <a:t> en </a:t>
            </a:r>
            <a:r>
              <a:rPr lang="en-US" b="1" dirty="0" err="1"/>
              <a:t>digitale</a:t>
            </a:r>
            <a:r>
              <a:rPr lang="en-US" b="1" dirty="0"/>
              <a:t> </a:t>
            </a:r>
            <a:r>
              <a:rPr lang="en-US" b="1" dirty="0" err="1"/>
              <a:t>diensten</a:t>
            </a:r>
            <a:endParaRPr lang="en-US" b="1" dirty="0"/>
          </a:p>
          <a:p>
            <a:pPr algn="ctr"/>
            <a:r>
              <a:rPr lang="en-US" sz="1600" dirty="0" err="1"/>
              <a:t>Titel</a:t>
            </a:r>
            <a:r>
              <a:rPr lang="en-US" sz="1600" dirty="0"/>
              <a:t> </a:t>
            </a:r>
            <a:r>
              <a:rPr lang="en-US" sz="1600" dirty="0" err="1"/>
              <a:t>VI</a:t>
            </a:r>
            <a:r>
              <a:rPr lang="en-US" sz="1600" i="1" dirty="0" err="1"/>
              <a:t>bis</a:t>
            </a:r>
            <a:endParaRPr lang="nl-BE" sz="1600" dirty="0"/>
          </a:p>
        </p:txBody>
      </p:sp>
      <p:sp>
        <p:nvSpPr>
          <p:cNvPr id="10" name="TextBox 9">
            <a:extLst>
              <a:ext uri="{FF2B5EF4-FFF2-40B4-BE49-F238E27FC236}">
                <a16:creationId xmlns:a16="http://schemas.microsoft.com/office/drawing/2014/main" id="{228C8199-9CD0-4361-AE4E-100CE897E9DC}"/>
              </a:ext>
            </a:extLst>
          </p:cNvPr>
          <p:cNvSpPr txBox="1"/>
          <p:nvPr/>
        </p:nvSpPr>
        <p:spPr>
          <a:xfrm>
            <a:off x="6578248" y="2632154"/>
            <a:ext cx="4721600" cy="2492990"/>
          </a:xfrm>
          <a:prstGeom prst="rect">
            <a:avLst/>
          </a:prstGeom>
          <a:noFill/>
        </p:spPr>
        <p:txBody>
          <a:bodyPr wrap="square" rtlCol="0">
            <a:spAutoFit/>
          </a:bodyPr>
          <a:lstStyle/>
          <a:p>
            <a:pPr algn="ctr"/>
            <a:r>
              <a:rPr lang="nl-BE" sz="1200" b="1" i="0" dirty="0">
                <a:effectLst/>
                <a:latin typeface="+mj-lt"/>
              </a:rPr>
              <a:t>Artikel 1701/12, § 3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Wanneer de digitale inhoud of digitale dienst wordt geleverd tegen betaling van een prijs, mag de consument de overeenkomst enkel ontbinden wanneer het conformiteitsgebrek </a:t>
            </a:r>
            <a:r>
              <a:rPr lang="nl-BE" sz="1200" b="1" dirty="0">
                <a:solidFill>
                  <a:schemeClr val="tx2"/>
                </a:solidFill>
                <a:latin typeface="+mj-lt"/>
              </a:rPr>
              <a:t>niet gering is</a:t>
            </a:r>
            <a:r>
              <a:rPr lang="nl-BE" sz="1200" dirty="0">
                <a:solidFill>
                  <a:srgbClr val="000000"/>
                </a:solidFill>
                <a:latin typeface="+mj-lt"/>
              </a:rPr>
              <a:t>. Het is aan de </a:t>
            </a:r>
            <a:r>
              <a:rPr lang="nl-BE" sz="1200" b="1" dirty="0">
                <a:solidFill>
                  <a:schemeClr val="tx2"/>
                </a:solidFill>
                <a:latin typeface="+mj-lt"/>
              </a:rPr>
              <a:t>handelaar om te bewijzen </a:t>
            </a:r>
            <a:r>
              <a:rPr lang="nl-BE" sz="1200" dirty="0">
                <a:solidFill>
                  <a:srgbClr val="000000"/>
                </a:solidFill>
                <a:latin typeface="+mj-lt"/>
              </a:rPr>
              <a:t>dat het conformiteitsgebrek gering is.</a:t>
            </a:r>
          </a:p>
          <a:p>
            <a:pPr algn="ctr"/>
            <a:r>
              <a:rPr lang="nl-BE" sz="1200" b="1" dirty="0"/>
              <a:t>Artikel 1701/12, § 2 oud  BW</a:t>
            </a:r>
          </a:p>
          <a:p>
            <a:pPr algn="just"/>
            <a:endParaRPr lang="nl-BE" sz="1200" dirty="0">
              <a:solidFill>
                <a:srgbClr val="000000"/>
              </a:solidFill>
              <a:latin typeface="+mj-lt"/>
            </a:endParaRPr>
          </a:p>
          <a:p>
            <a:pPr algn="just"/>
            <a:r>
              <a:rPr lang="nl-BE" sz="1200" dirty="0">
                <a:solidFill>
                  <a:srgbClr val="000000"/>
                </a:solidFill>
                <a:latin typeface="+mj-lt"/>
              </a:rPr>
              <a:t>De prijsvermindering moet </a:t>
            </a:r>
            <a:r>
              <a:rPr lang="nl-BE" sz="1200" b="1" dirty="0">
                <a:solidFill>
                  <a:schemeClr val="tx2"/>
                </a:solidFill>
                <a:latin typeface="+mj-lt"/>
              </a:rPr>
              <a:t>evenredig</a:t>
            </a:r>
            <a:r>
              <a:rPr lang="nl-BE" sz="1200" dirty="0">
                <a:solidFill>
                  <a:srgbClr val="000000"/>
                </a:solidFill>
                <a:latin typeface="+mj-lt"/>
              </a:rPr>
              <a:t> zijn aan het verschil tussen de waarde van de aan de consument geleverde digitale inhoud of digitale dienst en de waarde die de digitale inhoud of digitale dienst zou hebben gehad indien deze conform was geweest.</a:t>
            </a:r>
          </a:p>
        </p:txBody>
      </p:sp>
    </p:spTree>
    <p:extLst>
      <p:ext uri="{BB962C8B-B14F-4D97-AF65-F5344CB8AC3E}">
        <p14:creationId xmlns:p14="http://schemas.microsoft.com/office/powerpoint/2010/main" val="259877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A8B834-3770-41CB-B4E5-08F70CBFD5F1}"/>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32C23D25-7AA6-47F6-8714-FA78A46E77CD}"/>
              </a:ext>
            </a:extLst>
          </p:cNvPr>
          <p:cNvSpPr>
            <a:spLocks noGrp="1"/>
          </p:cNvSpPr>
          <p:nvPr>
            <p:ph type="sldNum" sz="quarter" idx="12"/>
          </p:nvPr>
        </p:nvSpPr>
        <p:spPr/>
        <p:txBody>
          <a:bodyPr/>
          <a:lstStyle/>
          <a:p>
            <a:fld id="{0A297500-7527-634B-90F4-69D0994C32B4}" type="slidenum">
              <a:rPr lang="nl-NL" smtClean="0"/>
              <a:t>11</a:t>
            </a:fld>
            <a:endParaRPr lang="nl-NL"/>
          </a:p>
        </p:txBody>
      </p:sp>
      <p:sp>
        <p:nvSpPr>
          <p:cNvPr id="5" name="Title 4">
            <a:extLst>
              <a:ext uri="{FF2B5EF4-FFF2-40B4-BE49-F238E27FC236}">
                <a16:creationId xmlns:a16="http://schemas.microsoft.com/office/drawing/2014/main" id="{DCCE1C2F-12D0-4961-9E38-B0CC50E8C763}"/>
              </a:ext>
            </a:extLst>
          </p:cNvPr>
          <p:cNvSpPr>
            <a:spLocks noGrp="1"/>
          </p:cNvSpPr>
          <p:nvPr>
            <p:ph type="title"/>
          </p:nvPr>
        </p:nvSpPr>
        <p:spPr/>
        <p:txBody>
          <a:bodyPr/>
          <a:lstStyle/>
          <a:p>
            <a:r>
              <a:rPr lang="en-US" b="1" dirty="0"/>
              <a:t>2. Ontbinding of prijsvermindering</a:t>
            </a:r>
            <a:endParaRPr lang="nl-BE" b="1" dirty="0"/>
          </a:p>
        </p:txBody>
      </p:sp>
      <p:sp>
        <p:nvSpPr>
          <p:cNvPr id="6" name="TextBox 5">
            <a:extLst>
              <a:ext uri="{FF2B5EF4-FFF2-40B4-BE49-F238E27FC236}">
                <a16:creationId xmlns:a16="http://schemas.microsoft.com/office/drawing/2014/main" id="{B564EB71-4D20-4497-952E-BB3854655422}"/>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7" name="TextBox 6">
            <a:extLst>
              <a:ext uri="{FF2B5EF4-FFF2-40B4-BE49-F238E27FC236}">
                <a16:creationId xmlns:a16="http://schemas.microsoft.com/office/drawing/2014/main" id="{17C3DEAF-1363-454B-A889-A3F36A715A17}"/>
              </a:ext>
            </a:extLst>
          </p:cNvPr>
          <p:cNvSpPr txBox="1"/>
          <p:nvPr/>
        </p:nvSpPr>
        <p:spPr>
          <a:xfrm>
            <a:off x="687200" y="2632154"/>
            <a:ext cx="4721600" cy="3046988"/>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 7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Het recht om de koopovereenkomst te ontbinden wordt uitgeoefend door </a:t>
            </a:r>
            <a:r>
              <a:rPr lang="nl-BE" sz="1200" b="1" dirty="0">
                <a:solidFill>
                  <a:schemeClr val="tx2"/>
                </a:solidFill>
                <a:latin typeface="+mj-lt"/>
              </a:rPr>
              <a:t>middel van een eenzijdige wilsverklaring </a:t>
            </a:r>
            <a:r>
              <a:rPr lang="nl-BE" sz="1200" dirty="0">
                <a:solidFill>
                  <a:srgbClr val="000000"/>
                </a:solidFill>
                <a:latin typeface="+mj-lt"/>
              </a:rPr>
              <a:t>aan de verkoper.</a:t>
            </a:r>
          </a:p>
          <a:p>
            <a:pPr algn="just"/>
            <a:endParaRPr lang="nl-BE" sz="1200" dirty="0">
              <a:solidFill>
                <a:srgbClr val="000000"/>
              </a:solidFill>
              <a:latin typeface="+mj-lt"/>
            </a:endParaRPr>
          </a:p>
          <a:p>
            <a:pPr algn="just"/>
            <a:r>
              <a:rPr lang="nl-BE" sz="1200" dirty="0">
                <a:solidFill>
                  <a:srgbClr val="000000"/>
                </a:solidFill>
                <a:latin typeface="+mj-lt"/>
              </a:rPr>
              <a:t>In het geval van de verkoop van meerdere consumptiegoederen </a:t>
            </a:r>
            <a:r>
              <a:rPr lang="nl-BE" sz="1200" b="1" dirty="0">
                <a:solidFill>
                  <a:schemeClr val="tx2"/>
                </a:solidFill>
                <a:latin typeface="+mj-lt"/>
              </a:rPr>
              <a:t>kan de consument</a:t>
            </a:r>
            <a:r>
              <a:rPr lang="nl-BE" sz="1200" dirty="0">
                <a:solidFill>
                  <a:srgbClr val="000000"/>
                </a:solidFill>
                <a:latin typeface="+mj-lt"/>
              </a:rPr>
              <a:t>, indien het conformiteitsgebrek slechts betrekking heeft op enkele ervan en indien er een grond is voor ontbinding van de koopovereenkomst krachtens dit artikel, </a:t>
            </a:r>
            <a:r>
              <a:rPr lang="nl-BE" sz="1200" b="1" dirty="0">
                <a:solidFill>
                  <a:schemeClr val="tx2"/>
                </a:solidFill>
                <a:latin typeface="+mj-lt"/>
              </a:rPr>
              <a:t>zijn ontbindingsrecht alleen uitoefenen voor de niet-conforme goederen </a:t>
            </a:r>
            <a:r>
              <a:rPr lang="nl-BE" sz="1200" dirty="0">
                <a:solidFill>
                  <a:srgbClr val="000000"/>
                </a:solidFill>
                <a:latin typeface="+mj-lt"/>
              </a:rPr>
              <a:t>en de conforme goederen die hij op hetzelfde moment heeft verworven indien van de consument niet redelijkerwijs kan worden verwacht dat hij alleen de conforme goederen zal willen houden.</a:t>
            </a:r>
          </a:p>
          <a:p>
            <a:pPr algn="just"/>
            <a:endParaRPr lang="nl-BE" sz="1200" dirty="0">
              <a:solidFill>
                <a:srgbClr val="000000"/>
              </a:solidFill>
              <a:latin typeface="+mj-lt"/>
            </a:endParaRPr>
          </a:p>
          <a:p>
            <a:pPr algn="just"/>
            <a:r>
              <a:rPr lang="nl-BE" sz="1200" dirty="0">
                <a:solidFill>
                  <a:srgbClr val="000000"/>
                </a:solidFill>
                <a:latin typeface="+mj-lt"/>
              </a:rPr>
              <a:t>(…)</a:t>
            </a:r>
          </a:p>
        </p:txBody>
      </p:sp>
      <p:sp>
        <p:nvSpPr>
          <p:cNvPr id="8" name="TextBox 7">
            <a:extLst>
              <a:ext uri="{FF2B5EF4-FFF2-40B4-BE49-F238E27FC236}">
                <a16:creationId xmlns:a16="http://schemas.microsoft.com/office/drawing/2014/main" id="{AF45FC7E-C108-462C-8E4E-4D261F2B8F95}"/>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a:t>Nieuw verbintenissenrecht</a:t>
            </a:r>
          </a:p>
          <a:p>
            <a:pPr algn="ctr"/>
            <a:r>
              <a:rPr lang="en-US" sz="1600" dirty="0"/>
              <a:t>Boek 5</a:t>
            </a:r>
            <a:endParaRPr lang="nl-BE" sz="1600" dirty="0"/>
          </a:p>
        </p:txBody>
      </p:sp>
      <p:sp>
        <p:nvSpPr>
          <p:cNvPr id="9" name="TextBox 8">
            <a:extLst>
              <a:ext uri="{FF2B5EF4-FFF2-40B4-BE49-F238E27FC236}">
                <a16:creationId xmlns:a16="http://schemas.microsoft.com/office/drawing/2014/main" id="{F67661DF-42F3-49AB-9FDE-DEC8A4FA90CF}"/>
              </a:ext>
            </a:extLst>
          </p:cNvPr>
          <p:cNvSpPr txBox="1"/>
          <p:nvPr/>
        </p:nvSpPr>
        <p:spPr>
          <a:xfrm>
            <a:off x="6578248" y="2632154"/>
            <a:ext cx="4721600" cy="3046988"/>
          </a:xfrm>
          <a:prstGeom prst="rect">
            <a:avLst/>
          </a:prstGeom>
          <a:noFill/>
        </p:spPr>
        <p:txBody>
          <a:bodyPr wrap="square" rtlCol="0">
            <a:spAutoFit/>
          </a:bodyPr>
          <a:lstStyle/>
          <a:p>
            <a:pPr algn="ctr"/>
            <a:r>
              <a:rPr lang="nl-BE" sz="1200" b="1" dirty="0"/>
              <a:t>Artikel 5.91 BW – Gerechtelijke ontbinding</a:t>
            </a:r>
          </a:p>
          <a:p>
            <a:pPr algn="ctr"/>
            <a:endParaRPr lang="nl-BE" sz="1200" b="1" dirty="0"/>
          </a:p>
          <a:p>
            <a:pPr algn="ctr"/>
            <a:r>
              <a:rPr lang="nl-BE" sz="1200" b="1" dirty="0"/>
              <a:t>Artikel 5.93 BW – Ontbinding door kennisgeving van de SE</a:t>
            </a:r>
          </a:p>
          <a:p>
            <a:pPr algn="ctr"/>
            <a:endParaRPr lang="nl-BE" sz="1200" b="1" dirty="0"/>
          </a:p>
          <a:p>
            <a:pPr algn="just"/>
            <a:r>
              <a:rPr lang="nl-BE" sz="1200" dirty="0">
                <a:solidFill>
                  <a:srgbClr val="000000"/>
                </a:solidFill>
                <a:latin typeface="+mj-lt"/>
              </a:rPr>
              <a:t>Nadat hij nuttige maatregelen heeft genomen om de niet-nakoming van de schuldenaar vast te stellen, kan de schuldeiser het contract, op eigen risico, ontbinden door middel van een schriftelijke kennisgeving aan de schuldenaar. Die vermeldt de tekortkomingen die hem worden verweten</a:t>
            </a:r>
          </a:p>
          <a:p>
            <a:pPr algn="ctr"/>
            <a:endParaRPr lang="nl-BE" sz="1200" b="1" dirty="0">
              <a:latin typeface="+mj-lt"/>
            </a:endParaRPr>
          </a:p>
          <a:p>
            <a:pPr algn="ctr"/>
            <a:r>
              <a:rPr lang="nl-BE" sz="1200" b="1" i="0" dirty="0">
                <a:effectLst/>
                <a:latin typeface="+mj-lt"/>
              </a:rPr>
              <a:t>Artikel 5.96 BW – Gedeeltelijke ontbinding</a:t>
            </a:r>
          </a:p>
          <a:p>
            <a:pPr algn="just"/>
            <a:endParaRPr lang="nl-BE" sz="1200" b="1" i="0" dirty="0">
              <a:effectLst/>
              <a:latin typeface="+mj-lt"/>
            </a:endParaRPr>
          </a:p>
          <a:p>
            <a:pPr algn="just"/>
            <a:r>
              <a:rPr lang="nl-BE" sz="1200" dirty="0">
                <a:solidFill>
                  <a:srgbClr val="000000"/>
                </a:solidFill>
                <a:latin typeface="+mj-lt"/>
              </a:rPr>
              <a:t>Wanneer de tekortkoming die de ontbinding rechtvaardigt slechts een gedeelte van het contract aantast, is de </a:t>
            </a:r>
            <a:r>
              <a:rPr lang="nl-BE" sz="1200" b="1" dirty="0">
                <a:solidFill>
                  <a:schemeClr val="tx2"/>
                </a:solidFill>
                <a:latin typeface="+mj-lt"/>
              </a:rPr>
              <a:t>ontbinding beperkt tot dat gedeelte </a:t>
            </a:r>
            <a:r>
              <a:rPr lang="nl-BE" sz="1200" dirty="0">
                <a:solidFill>
                  <a:srgbClr val="000000"/>
                </a:solidFill>
                <a:latin typeface="+mj-lt"/>
              </a:rPr>
              <a:t>voor zover het contract deelbaar is volgens de bedoeling van de partijen, gelet op de aard en de strekking ervan</a:t>
            </a:r>
          </a:p>
        </p:txBody>
      </p:sp>
    </p:spTree>
    <p:extLst>
      <p:ext uri="{BB962C8B-B14F-4D97-AF65-F5344CB8AC3E}">
        <p14:creationId xmlns:p14="http://schemas.microsoft.com/office/powerpoint/2010/main" val="42480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A8B834-3770-41CB-B4E5-08F70CBFD5F1}"/>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32C23D25-7AA6-47F6-8714-FA78A46E77CD}"/>
              </a:ext>
            </a:extLst>
          </p:cNvPr>
          <p:cNvSpPr>
            <a:spLocks noGrp="1"/>
          </p:cNvSpPr>
          <p:nvPr>
            <p:ph type="sldNum" sz="quarter" idx="12"/>
          </p:nvPr>
        </p:nvSpPr>
        <p:spPr/>
        <p:txBody>
          <a:bodyPr/>
          <a:lstStyle/>
          <a:p>
            <a:fld id="{0A297500-7527-634B-90F4-69D0994C32B4}" type="slidenum">
              <a:rPr lang="nl-NL" smtClean="0"/>
              <a:t>12</a:t>
            </a:fld>
            <a:endParaRPr lang="nl-NL"/>
          </a:p>
        </p:txBody>
      </p:sp>
      <p:sp>
        <p:nvSpPr>
          <p:cNvPr id="5" name="Title 4">
            <a:extLst>
              <a:ext uri="{FF2B5EF4-FFF2-40B4-BE49-F238E27FC236}">
                <a16:creationId xmlns:a16="http://schemas.microsoft.com/office/drawing/2014/main" id="{DCCE1C2F-12D0-4961-9E38-B0CC50E8C763}"/>
              </a:ext>
            </a:extLst>
          </p:cNvPr>
          <p:cNvSpPr>
            <a:spLocks noGrp="1"/>
          </p:cNvSpPr>
          <p:nvPr>
            <p:ph type="title"/>
          </p:nvPr>
        </p:nvSpPr>
        <p:spPr/>
        <p:txBody>
          <a:bodyPr/>
          <a:lstStyle/>
          <a:p>
            <a:r>
              <a:rPr lang="en-US" b="1" dirty="0"/>
              <a:t>2. Ontbinding of prijsvermindering</a:t>
            </a:r>
            <a:endParaRPr lang="nl-BE" b="1" dirty="0"/>
          </a:p>
        </p:txBody>
      </p:sp>
      <p:sp>
        <p:nvSpPr>
          <p:cNvPr id="6" name="TextBox 5">
            <a:extLst>
              <a:ext uri="{FF2B5EF4-FFF2-40B4-BE49-F238E27FC236}">
                <a16:creationId xmlns:a16="http://schemas.microsoft.com/office/drawing/2014/main" id="{B564EB71-4D20-4497-952E-BB3854655422}"/>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7" name="TextBox 6">
            <a:extLst>
              <a:ext uri="{FF2B5EF4-FFF2-40B4-BE49-F238E27FC236}">
                <a16:creationId xmlns:a16="http://schemas.microsoft.com/office/drawing/2014/main" id="{17C3DEAF-1363-454B-A889-A3F36A715A17}"/>
              </a:ext>
            </a:extLst>
          </p:cNvPr>
          <p:cNvSpPr txBox="1"/>
          <p:nvPr/>
        </p:nvSpPr>
        <p:spPr>
          <a:xfrm>
            <a:off x="687200" y="2632154"/>
            <a:ext cx="4721600" cy="2677656"/>
          </a:xfrm>
          <a:prstGeom prst="rect">
            <a:avLst/>
          </a:prstGeom>
          <a:noFill/>
        </p:spPr>
        <p:txBody>
          <a:bodyPr wrap="square" rtlCol="0">
            <a:spAutoFit/>
          </a:bodyPr>
          <a:lstStyle/>
          <a:p>
            <a:pPr algn="ctr"/>
            <a:r>
              <a:rPr lang="nl-BE" sz="1200" i="0" dirty="0">
                <a:solidFill>
                  <a:schemeClr val="bg1">
                    <a:lumMod val="65000"/>
                  </a:schemeClr>
                </a:solidFill>
                <a:effectLst/>
                <a:latin typeface="+mj-lt"/>
              </a:rPr>
              <a:t>Artikel 1649</a:t>
            </a:r>
            <a:r>
              <a:rPr lang="nl-BE" sz="1200" i="1" dirty="0">
                <a:solidFill>
                  <a:schemeClr val="bg1">
                    <a:lumMod val="65000"/>
                  </a:schemeClr>
                </a:solidFill>
                <a:effectLst/>
                <a:latin typeface="+mj-lt"/>
              </a:rPr>
              <a:t>quinquies, § 7 </a:t>
            </a:r>
            <a:r>
              <a:rPr lang="nl-BE" sz="1200" dirty="0">
                <a:solidFill>
                  <a:schemeClr val="bg1">
                    <a:lumMod val="65000"/>
                  </a:schemeClr>
                </a:solidFill>
                <a:effectLst/>
                <a:latin typeface="+mj-lt"/>
              </a:rPr>
              <a:t>oud BW</a:t>
            </a:r>
            <a:endParaRPr lang="nl-BE" sz="1200" i="0" dirty="0">
              <a:solidFill>
                <a:schemeClr val="bg1">
                  <a:lumMod val="65000"/>
                </a:schemeClr>
              </a:solidFill>
              <a:effectLst/>
              <a:latin typeface="+mj-lt"/>
            </a:endParaRPr>
          </a:p>
          <a:p>
            <a:pPr algn="just"/>
            <a:endParaRPr lang="nl-BE" sz="1200" i="0" dirty="0">
              <a:solidFill>
                <a:schemeClr val="bg1">
                  <a:lumMod val="65000"/>
                </a:schemeClr>
              </a:solidFill>
              <a:effectLst/>
              <a:latin typeface="+mj-lt"/>
            </a:endParaRPr>
          </a:p>
          <a:p>
            <a:pPr algn="just"/>
            <a:r>
              <a:rPr lang="nl-BE" sz="1200" dirty="0">
                <a:solidFill>
                  <a:schemeClr val="bg1">
                    <a:lumMod val="65000"/>
                  </a:schemeClr>
                </a:solidFill>
                <a:latin typeface="+mj-lt"/>
              </a:rPr>
              <a:t>Het recht om de koopovereenkomst te ontbinden wordt uitgeoefend door middel van een eenzijdige wilsverklaring aan de verkoper.</a:t>
            </a:r>
          </a:p>
          <a:p>
            <a:pPr algn="just"/>
            <a:endParaRPr lang="nl-BE" sz="1200" dirty="0">
              <a:solidFill>
                <a:schemeClr val="bg1">
                  <a:lumMod val="65000"/>
                </a:schemeClr>
              </a:solidFill>
              <a:latin typeface="+mj-lt"/>
            </a:endParaRPr>
          </a:p>
          <a:p>
            <a:pPr algn="just"/>
            <a:r>
              <a:rPr lang="nl-BE" sz="1200" dirty="0">
                <a:solidFill>
                  <a:schemeClr val="bg1">
                    <a:lumMod val="65000"/>
                  </a:schemeClr>
                </a:solidFill>
                <a:latin typeface="+mj-lt"/>
              </a:rPr>
              <a:t>In het geval van de verkoop van meerdere consumptiegoederen kan de consument, indien het conformiteitsgebrek slechts betrekking heeft op enkele ervan en indien er een grond is voor ontbinding van de koopovereenkomst krachtens dit artikel, zijn ontbindingsrecht alleen uitoefenen voor de niet-conforme goederen en de conforme goederen die hij op hetzelfde moment heeft verworven indien van de consument niet redelijkerwijs kan worden verwacht dat hij alleen de conforme goederen zal willen houden [= art. 5.96 BW]</a:t>
            </a:r>
          </a:p>
        </p:txBody>
      </p:sp>
      <p:sp>
        <p:nvSpPr>
          <p:cNvPr id="9" name="TextBox 8">
            <a:extLst>
              <a:ext uri="{FF2B5EF4-FFF2-40B4-BE49-F238E27FC236}">
                <a16:creationId xmlns:a16="http://schemas.microsoft.com/office/drawing/2014/main" id="{F67661DF-42F3-49AB-9FDE-DEC8A4FA90CF}"/>
              </a:ext>
            </a:extLst>
          </p:cNvPr>
          <p:cNvSpPr txBox="1"/>
          <p:nvPr/>
        </p:nvSpPr>
        <p:spPr>
          <a:xfrm>
            <a:off x="6578248" y="2632154"/>
            <a:ext cx="4721600" cy="2862322"/>
          </a:xfrm>
          <a:prstGeom prst="rect">
            <a:avLst/>
          </a:prstGeom>
          <a:noFill/>
        </p:spPr>
        <p:txBody>
          <a:bodyPr wrap="square" rtlCol="0">
            <a:spAutoFit/>
          </a:bodyPr>
          <a:lstStyle/>
          <a:p>
            <a:pPr algn="ctr"/>
            <a:r>
              <a:rPr lang="nl-BE" sz="1200" b="1" dirty="0"/>
              <a:t>Artikel 1701/12, § 3 oud BW</a:t>
            </a:r>
          </a:p>
          <a:p>
            <a:pPr algn="ctr"/>
            <a:endParaRPr lang="nl-BE" sz="1200" b="1" dirty="0">
              <a:solidFill>
                <a:srgbClr val="000000"/>
              </a:solidFill>
              <a:latin typeface="+mj-lt"/>
            </a:endParaRPr>
          </a:p>
          <a:p>
            <a:pPr algn="just"/>
            <a:r>
              <a:rPr lang="nl-BE" sz="1200" dirty="0">
                <a:solidFill>
                  <a:srgbClr val="000000"/>
                </a:solidFill>
                <a:latin typeface="+mj-lt"/>
              </a:rPr>
              <a:t>De consument oefent het recht om de overeenkomst te ontbinden uit door </a:t>
            </a:r>
            <a:r>
              <a:rPr lang="nl-BE" sz="1200" b="1" dirty="0">
                <a:solidFill>
                  <a:schemeClr val="tx2"/>
                </a:solidFill>
                <a:latin typeface="+mj-lt"/>
              </a:rPr>
              <a:t>middel van een verklaring aan de handelaar </a:t>
            </a:r>
            <a:r>
              <a:rPr lang="nl-BE" sz="1200" dirty="0">
                <a:solidFill>
                  <a:srgbClr val="000000"/>
                </a:solidFill>
                <a:latin typeface="+mj-lt"/>
              </a:rPr>
              <a:t>waarin het besluit tot ontbinding van de overeenkomst tot uitdrukking komt.</a:t>
            </a:r>
          </a:p>
          <a:p>
            <a:pPr algn="just"/>
            <a:endParaRPr lang="nl-BE" sz="1200" dirty="0">
              <a:solidFill>
                <a:srgbClr val="000000"/>
              </a:solidFill>
              <a:latin typeface="+mj-lt"/>
            </a:endParaRPr>
          </a:p>
          <a:p>
            <a:pPr algn="just"/>
            <a:endParaRPr lang="nl-BE" sz="1200" dirty="0">
              <a:solidFill>
                <a:srgbClr val="000000"/>
              </a:solidFill>
              <a:latin typeface="+mj-lt"/>
            </a:endParaRPr>
          </a:p>
          <a:p>
            <a:pPr algn="just"/>
            <a:endParaRPr lang="nl-BE" sz="1200" dirty="0">
              <a:solidFill>
                <a:srgbClr val="000000"/>
              </a:solidFill>
              <a:latin typeface="+mj-lt"/>
            </a:endParaRPr>
          </a:p>
          <a:p>
            <a:pPr algn="just"/>
            <a:r>
              <a:rPr lang="nl-BE" sz="1200" dirty="0">
                <a:solidFill>
                  <a:srgbClr val="000000"/>
                </a:solidFill>
                <a:latin typeface="+mj-lt"/>
              </a:rPr>
              <a:t>Zie voor Titel </a:t>
            </a:r>
            <a:r>
              <a:rPr lang="nl-BE" sz="1200" dirty="0" err="1">
                <a:solidFill>
                  <a:srgbClr val="000000"/>
                </a:solidFill>
                <a:latin typeface="+mj-lt"/>
              </a:rPr>
              <a:t>VI</a:t>
            </a:r>
            <a:r>
              <a:rPr lang="nl-BE" sz="1200" i="1" dirty="0" err="1">
                <a:solidFill>
                  <a:srgbClr val="000000"/>
                </a:solidFill>
                <a:latin typeface="+mj-lt"/>
              </a:rPr>
              <a:t>bis</a:t>
            </a:r>
            <a:r>
              <a:rPr lang="nl-BE" sz="1200" dirty="0">
                <a:solidFill>
                  <a:srgbClr val="000000"/>
                </a:solidFill>
                <a:latin typeface="+mj-lt"/>
              </a:rPr>
              <a:t>:</a:t>
            </a:r>
          </a:p>
          <a:p>
            <a:pPr algn="just"/>
            <a:endParaRPr lang="nl-BE" sz="1200" dirty="0">
              <a:solidFill>
                <a:srgbClr val="000000"/>
              </a:solidFill>
              <a:latin typeface="+mj-lt"/>
            </a:endParaRPr>
          </a:p>
          <a:p>
            <a:pPr marL="171450" indent="-171450" algn="just">
              <a:buFontTx/>
              <a:buChar char="-"/>
            </a:pPr>
            <a:r>
              <a:rPr lang="nl-BE" sz="1200" dirty="0">
                <a:solidFill>
                  <a:srgbClr val="000000"/>
                </a:solidFill>
                <a:latin typeface="+mj-lt"/>
              </a:rPr>
              <a:t>Artikel 1701/13 (Verplichtingen handelaar bij ontbinding)</a:t>
            </a:r>
          </a:p>
          <a:p>
            <a:pPr marL="171450" indent="-171450" algn="just">
              <a:buFontTx/>
              <a:buChar char="-"/>
            </a:pPr>
            <a:endParaRPr lang="nl-BE" sz="1200" dirty="0">
              <a:solidFill>
                <a:srgbClr val="000000"/>
              </a:solidFill>
              <a:latin typeface="+mj-lt"/>
            </a:endParaRPr>
          </a:p>
          <a:p>
            <a:pPr marL="171450" indent="-171450" algn="just">
              <a:buFontTx/>
              <a:buChar char="-"/>
            </a:pPr>
            <a:r>
              <a:rPr lang="nl-BE" sz="1200" dirty="0">
                <a:solidFill>
                  <a:srgbClr val="000000"/>
                </a:solidFill>
                <a:latin typeface="+mj-lt"/>
              </a:rPr>
              <a:t>Artikel 1701/14 (Verbintenissen consument bij ontbinding)</a:t>
            </a:r>
          </a:p>
          <a:p>
            <a:pPr marL="171450" indent="-171450" algn="just">
              <a:buFontTx/>
              <a:buChar char="-"/>
            </a:pPr>
            <a:endParaRPr lang="nl-BE" sz="1200" dirty="0">
              <a:solidFill>
                <a:srgbClr val="000000"/>
              </a:solidFill>
              <a:latin typeface="+mj-lt"/>
            </a:endParaRPr>
          </a:p>
          <a:p>
            <a:pPr marL="171450" indent="-171450" algn="just">
              <a:buFontTx/>
              <a:buChar char="-"/>
            </a:pPr>
            <a:r>
              <a:rPr lang="nl-BE" sz="1200" dirty="0">
                <a:solidFill>
                  <a:srgbClr val="000000"/>
                </a:solidFill>
                <a:latin typeface="+mj-lt"/>
              </a:rPr>
              <a:t>Artikel 1701/15 (Termijnen/middelen voor terugbetaling)</a:t>
            </a:r>
          </a:p>
        </p:txBody>
      </p:sp>
      <p:sp>
        <p:nvSpPr>
          <p:cNvPr id="10" name="TextBox 9">
            <a:extLst>
              <a:ext uri="{FF2B5EF4-FFF2-40B4-BE49-F238E27FC236}">
                <a16:creationId xmlns:a16="http://schemas.microsoft.com/office/drawing/2014/main" id="{132C50AD-C4F6-423D-91C9-DE03223B278E}"/>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err="1"/>
              <a:t>Digitale</a:t>
            </a:r>
            <a:r>
              <a:rPr lang="en-US" b="1" dirty="0"/>
              <a:t> </a:t>
            </a:r>
            <a:r>
              <a:rPr lang="en-US" b="1" dirty="0" err="1"/>
              <a:t>inhoud</a:t>
            </a:r>
            <a:r>
              <a:rPr lang="en-US" b="1" dirty="0"/>
              <a:t> en </a:t>
            </a:r>
            <a:r>
              <a:rPr lang="en-US" b="1" dirty="0" err="1"/>
              <a:t>digitale</a:t>
            </a:r>
            <a:r>
              <a:rPr lang="en-US" b="1" dirty="0"/>
              <a:t> </a:t>
            </a:r>
            <a:r>
              <a:rPr lang="en-US" b="1" dirty="0" err="1"/>
              <a:t>diensten</a:t>
            </a:r>
            <a:endParaRPr lang="en-US" b="1" dirty="0"/>
          </a:p>
          <a:p>
            <a:pPr algn="ctr"/>
            <a:r>
              <a:rPr lang="en-US" sz="1600" dirty="0" err="1"/>
              <a:t>Titel</a:t>
            </a:r>
            <a:r>
              <a:rPr lang="en-US" sz="1600" dirty="0"/>
              <a:t> </a:t>
            </a:r>
            <a:r>
              <a:rPr lang="en-US" sz="1600" dirty="0" err="1"/>
              <a:t>VI</a:t>
            </a:r>
            <a:r>
              <a:rPr lang="en-US" sz="1600" i="1" dirty="0" err="1"/>
              <a:t>bis</a:t>
            </a:r>
            <a:endParaRPr lang="nl-BE" sz="1600" dirty="0"/>
          </a:p>
        </p:txBody>
      </p:sp>
    </p:spTree>
    <p:extLst>
      <p:ext uri="{BB962C8B-B14F-4D97-AF65-F5344CB8AC3E}">
        <p14:creationId xmlns:p14="http://schemas.microsoft.com/office/powerpoint/2010/main" val="170142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7B43-AA91-4EDB-8A82-8A27C4C3E700}"/>
              </a:ext>
            </a:extLst>
          </p:cNvPr>
          <p:cNvSpPr>
            <a:spLocks noGrp="1"/>
          </p:cNvSpPr>
          <p:nvPr>
            <p:ph type="title"/>
          </p:nvPr>
        </p:nvSpPr>
        <p:spPr/>
        <p:txBody>
          <a:bodyPr/>
          <a:lstStyle/>
          <a:p>
            <a:r>
              <a:rPr lang="en-US" dirty="0" err="1"/>
              <a:t>Bedankt</a:t>
            </a:r>
            <a:r>
              <a:rPr lang="en-US" dirty="0"/>
              <a:t> </a:t>
            </a:r>
            <a:r>
              <a:rPr lang="en-US" dirty="0" err="1"/>
              <a:t>voor</a:t>
            </a:r>
            <a:r>
              <a:rPr lang="en-US" dirty="0"/>
              <a:t> </a:t>
            </a:r>
            <a:r>
              <a:rPr lang="en-US" dirty="0" err="1"/>
              <a:t>uw</a:t>
            </a:r>
            <a:r>
              <a:rPr lang="en-US" dirty="0"/>
              <a:t> </a:t>
            </a:r>
            <a:r>
              <a:rPr lang="en-US" dirty="0" err="1"/>
              <a:t>aandacht</a:t>
            </a:r>
            <a:r>
              <a:rPr lang="en-US" dirty="0"/>
              <a:t>.</a:t>
            </a:r>
            <a:endParaRPr lang="nl-BE" dirty="0"/>
          </a:p>
        </p:txBody>
      </p:sp>
      <p:sp>
        <p:nvSpPr>
          <p:cNvPr id="3" name="Footer Placeholder 2">
            <a:extLst>
              <a:ext uri="{FF2B5EF4-FFF2-40B4-BE49-F238E27FC236}">
                <a16:creationId xmlns:a16="http://schemas.microsoft.com/office/drawing/2014/main" id="{6592F424-88EB-48A8-B7EF-78CB15040F83}"/>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21578311-25DE-4B11-9DF2-A287EAE8E533}"/>
              </a:ext>
            </a:extLst>
          </p:cNvPr>
          <p:cNvSpPr>
            <a:spLocks noGrp="1"/>
          </p:cNvSpPr>
          <p:nvPr>
            <p:ph type="sldNum" sz="quarter" idx="12"/>
          </p:nvPr>
        </p:nvSpPr>
        <p:spPr/>
        <p:txBody>
          <a:bodyPr/>
          <a:lstStyle/>
          <a:p>
            <a:fld id="{0A297500-7527-634B-90F4-69D0994C32B4}" type="slidenum">
              <a:rPr lang="nl-NL" smtClean="0"/>
              <a:t>13</a:t>
            </a:fld>
            <a:endParaRPr lang="nl-NL"/>
          </a:p>
        </p:txBody>
      </p:sp>
    </p:spTree>
    <p:extLst>
      <p:ext uri="{BB962C8B-B14F-4D97-AF65-F5344CB8AC3E}">
        <p14:creationId xmlns:p14="http://schemas.microsoft.com/office/powerpoint/2010/main" val="80659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30D685-9AF9-434C-A649-D851052342D4}"/>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2E2E58C2-6A6C-402E-87F3-A8F8936FA631}"/>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12" name="TextBox 11">
            <a:extLst>
              <a:ext uri="{FF2B5EF4-FFF2-40B4-BE49-F238E27FC236}">
                <a16:creationId xmlns:a16="http://schemas.microsoft.com/office/drawing/2014/main" id="{8182DEF5-BEEF-4846-B2BC-DAC668082140}"/>
              </a:ext>
            </a:extLst>
          </p:cNvPr>
          <p:cNvSpPr txBox="1"/>
          <p:nvPr/>
        </p:nvSpPr>
        <p:spPr>
          <a:xfrm>
            <a:off x="687200" y="711198"/>
            <a:ext cx="4721600" cy="615553"/>
          </a:xfrm>
          <a:prstGeom prst="rect">
            <a:avLst/>
          </a:prstGeom>
          <a:solidFill>
            <a:schemeClr val="bg1">
              <a:lumMod val="85000"/>
            </a:schemeClr>
          </a:solidFill>
        </p:spPr>
        <p:txBody>
          <a:bodyPr wrap="square" rtlCol="0">
            <a:spAutoFit/>
          </a:bodyPr>
          <a:lstStyle/>
          <a:p>
            <a:pPr algn="ctr"/>
            <a:r>
              <a:rPr lang="en-US" b="1" dirty="0" err="1"/>
              <a:t>Consumentenkooprecht</a:t>
            </a:r>
            <a:endParaRPr lang="en-US" b="1" dirty="0"/>
          </a:p>
          <a:p>
            <a:pPr algn="ctr"/>
            <a:r>
              <a:rPr lang="en-US" sz="1600" dirty="0"/>
              <a:t>Art. 1649</a:t>
            </a:r>
            <a:r>
              <a:rPr lang="en-US" sz="1600" i="1" dirty="0"/>
              <a:t>bis</a:t>
            </a:r>
            <a:r>
              <a:rPr lang="en-US" sz="1600" dirty="0"/>
              <a:t>-</a:t>
            </a:r>
            <a:r>
              <a:rPr lang="en-US" sz="1600" i="1" dirty="0"/>
              <a:t>nonies </a:t>
            </a:r>
            <a:r>
              <a:rPr lang="en-US" sz="1600" dirty="0"/>
              <a:t>oud BW</a:t>
            </a:r>
            <a:endParaRPr lang="nl-BE" sz="1600" dirty="0"/>
          </a:p>
        </p:txBody>
      </p:sp>
      <p:sp>
        <p:nvSpPr>
          <p:cNvPr id="13" name="TextBox 12">
            <a:extLst>
              <a:ext uri="{FF2B5EF4-FFF2-40B4-BE49-F238E27FC236}">
                <a16:creationId xmlns:a16="http://schemas.microsoft.com/office/drawing/2014/main" id="{8B621B32-5491-4199-A9B7-5DFE2A9774A2}"/>
              </a:ext>
            </a:extLst>
          </p:cNvPr>
          <p:cNvSpPr txBox="1"/>
          <p:nvPr/>
        </p:nvSpPr>
        <p:spPr>
          <a:xfrm>
            <a:off x="6783199" y="711198"/>
            <a:ext cx="4721600" cy="615553"/>
          </a:xfrm>
          <a:prstGeom prst="rect">
            <a:avLst/>
          </a:prstGeom>
          <a:solidFill>
            <a:schemeClr val="bg1">
              <a:lumMod val="85000"/>
            </a:schemeClr>
          </a:solidFill>
        </p:spPr>
        <p:txBody>
          <a:bodyPr wrap="square" rtlCol="0">
            <a:spAutoFit/>
          </a:bodyPr>
          <a:lstStyle/>
          <a:p>
            <a:pPr algn="ctr"/>
            <a:r>
              <a:rPr lang="en-US" b="1" dirty="0" err="1"/>
              <a:t>Digitale</a:t>
            </a:r>
            <a:r>
              <a:rPr lang="en-US" b="1" dirty="0"/>
              <a:t> </a:t>
            </a:r>
            <a:r>
              <a:rPr lang="en-US" b="1" dirty="0" err="1"/>
              <a:t>inhoud</a:t>
            </a:r>
            <a:r>
              <a:rPr lang="en-US" b="1" dirty="0"/>
              <a:t> en </a:t>
            </a:r>
            <a:r>
              <a:rPr lang="en-US" b="1" dirty="0" err="1"/>
              <a:t>diensten</a:t>
            </a:r>
            <a:endParaRPr lang="en-US" b="1" dirty="0"/>
          </a:p>
          <a:p>
            <a:pPr algn="ctr"/>
            <a:r>
              <a:rPr lang="en-US" sz="1600" dirty="0" err="1"/>
              <a:t>Titel</a:t>
            </a:r>
            <a:r>
              <a:rPr lang="en-US" sz="1600" dirty="0"/>
              <a:t> </a:t>
            </a:r>
            <a:r>
              <a:rPr lang="en-US" sz="1600" dirty="0" err="1"/>
              <a:t>VI</a:t>
            </a:r>
            <a:r>
              <a:rPr lang="en-US" sz="1600" i="1" dirty="0" err="1"/>
              <a:t>bis</a:t>
            </a:r>
            <a:endParaRPr lang="nl-BE" sz="1600" dirty="0"/>
          </a:p>
        </p:txBody>
      </p:sp>
      <p:sp>
        <p:nvSpPr>
          <p:cNvPr id="17" name="TextBox 16">
            <a:extLst>
              <a:ext uri="{FF2B5EF4-FFF2-40B4-BE49-F238E27FC236}">
                <a16:creationId xmlns:a16="http://schemas.microsoft.com/office/drawing/2014/main" id="{067A7D0E-0F4D-499A-B177-C73C2B8EFD2E}"/>
              </a:ext>
            </a:extLst>
          </p:cNvPr>
          <p:cNvSpPr txBox="1"/>
          <p:nvPr/>
        </p:nvSpPr>
        <p:spPr>
          <a:xfrm>
            <a:off x="687200" y="1687353"/>
            <a:ext cx="4721600" cy="3785652"/>
          </a:xfrm>
          <a:prstGeom prst="rect">
            <a:avLst/>
          </a:prstGeom>
          <a:noFill/>
        </p:spPr>
        <p:txBody>
          <a:bodyPr wrap="square" rtlCol="0">
            <a:spAutoFit/>
          </a:bodyPr>
          <a:lstStyle/>
          <a:p>
            <a:pPr algn="ctr"/>
            <a:r>
              <a:rPr lang="nl-BE" sz="1200" b="1" i="0" dirty="0">
                <a:effectLst/>
                <a:latin typeface="+mj-lt"/>
              </a:rPr>
              <a:t>Artikel VI. 43 WER</a:t>
            </a:r>
          </a:p>
          <a:p>
            <a:pPr algn="just"/>
            <a:endParaRPr lang="nl-BE" sz="1200" b="1" i="0" dirty="0">
              <a:effectLst/>
              <a:latin typeface="+mj-lt"/>
            </a:endParaRPr>
          </a:p>
          <a:p>
            <a:pPr algn="just"/>
            <a:r>
              <a:rPr lang="nl-BE" sz="1200" i="0" dirty="0">
                <a:solidFill>
                  <a:srgbClr val="000000"/>
                </a:solidFill>
                <a:effectLst/>
                <a:latin typeface="+mj-lt"/>
              </a:rPr>
              <a:t>§1 Tenzij de partijen een ander tijdstip voor de levering zijn overeengekomen, levert de onderneming de goederen door het fysieke bezit van of de controle over de goederen </a:t>
            </a:r>
            <a:r>
              <a:rPr lang="nl-BE" sz="1200" b="1" i="0" dirty="0">
                <a:solidFill>
                  <a:schemeClr val="tx2"/>
                </a:solidFill>
                <a:effectLst/>
                <a:latin typeface="+mj-lt"/>
              </a:rPr>
              <a:t>onverwijld</a:t>
            </a:r>
            <a:r>
              <a:rPr lang="nl-BE" sz="1200" i="0" dirty="0">
                <a:solidFill>
                  <a:srgbClr val="000000"/>
                </a:solidFill>
                <a:effectLst/>
                <a:latin typeface="+mj-lt"/>
              </a:rPr>
              <a:t>, </a:t>
            </a:r>
            <a:r>
              <a:rPr lang="nl-BE" sz="1200" b="1" i="0" dirty="0">
                <a:solidFill>
                  <a:srgbClr val="000000"/>
                </a:solidFill>
                <a:effectLst/>
                <a:latin typeface="+mj-lt"/>
              </a:rPr>
              <a:t>doch in ieder geval niet later dan 30 dagen na de sluiting van de overeenkomst over te dragen aan de consument.</a:t>
            </a:r>
          </a:p>
          <a:p>
            <a:pPr algn="just"/>
            <a:endParaRPr lang="nl-BE" sz="1200" dirty="0">
              <a:solidFill>
                <a:srgbClr val="000000"/>
              </a:solidFill>
              <a:latin typeface="+mj-lt"/>
            </a:endParaRPr>
          </a:p>
          <a:p>
            <a:pPr algn="just"/>
            <a:endParaRPr lang="nl-BE" sz="1200" dirty="0">
              <a:solidFill>
                <a:srgbClr val="000000"/>
              </a:solidFill>
              <a:latin typeface="+mj-lt"/>
            </a:endParaRPr>
          </a:p>
          <a:p>
            <a:pPr algn="just"/>
            <a:r>
              <a:rPr lang="nl-BE" sz="1200" i="0" dirty="0">
                <a:solidFill>
                  <a:srgbClr val="000000"/>
                </a:solidFill>
                <a:effectLst/>
                <a:latin typeface="+mj-lt"/>
              </a:rPr>
              <a:t>§2 Indien de onderneming niet voldaan heeft aan zijn verplichting om de goederen op het met de consument overeengekomen tijdstip of binnen de in § 1 bedoelde termijnen te leveren, </a:t>
            </a:r>
            <a:r>
              <a:rPr lang="nl-BE" sz="1200" b="1" i="0" dirty="0">
                <a:solidFill>
                  <a:schemeClr val="tx2"/>
                </a:solidFill>
                <a:effectLst/>
                <a:latin typeface="+mj-lt"/>
              </a:rPr>
              <a:t>verzoekt</a:t>
            </a:r>
            <a:r>
              <a:rPr lang="nl-BE" sz="1200" b="1" i="0" dirty="0">
                <a:solidFill>
                  <a:srgbClr val="000000"/>
                </a:solidFill>
                <a:effectLst/>
                <a:latin typeface="+mj-lt"/>
              </a:rPr>
              <a:t> </a:t>
            </a:r>
            <a:r>
              <a:rPr lang="nl-BE" sz="1200" i="0" dirty="0">
                <a:solidFill>
                  <a:srgbClr val="000000"/>
                </a:solidFill>
                <a:effectLst/>
                <a:latin typeface="+mj-lt"/>
              </a:rPr>
              <a:t>de consument hem de levering te verrichten binnen een aanvullende termijn die gezien de omstandigheden passend is. Indien de onderneming de goederen niet binnen de aanvullende termijn levert, heeft de consument </a:t>
            </a:r>
            <a:r>
              <a:rPr lang="nl-BE" sz="1200" b="1" i="0" dirty="0">
                <a:solidFill>
                  <a:schemeClr val="tx2"/>
                </a:solidFill>
                <a:effectLst/>
                <a:latin typeface="+mj-lt"/>
              </a:rPr>
              <a:t>het recht de overeenkomst te beëindigen</a:t>
            </a:r>
            <a:r>
              <a:rPr lang="nl-BE" sz="1200" i="0" dirty="0">
                <a:solidFill>
                  <a:srgbClr val="000000"/>
                </a:solidFill>
                <a:effectLst/>
                <a:latin typeface="+mj-lt"/>
              </a:rPr>
              <a:t>. </a:t>
            </a:r>
          </a:p>
          <a:p>
            <a:pPr algn="just"/>
            <a:endParaRPr lang="nl-BE" sz="1200" dirty="0">
              <a:solidFill>
                <a:srgbClr val="000000"/>
              </a:solidFill>
              <a:latin typeface="+mj-lt"/>
            </a:endParaRPr>
          </a:p>
          <a:p>
            <a:pPr algn="just"/>
            <a:endParaRPr lang="nl-BE" sz="1200" i="0" dirty="0">
              <a:solidFill>
                <a:srgbClr val="000000"/>
              </a:solidFill>
              <a:effectLst/>
              <a:latin typeface="+mj-lt"/>
            </a:endParaRPr>
          </a:p>
          <a:p>
            <a:pPr algn="just"/>
            <a:r>
              <a:rPr lang="nl-BE" sz="1200" i="0" dirty="0">
                <a:solidFill>
                  <a:srgbClr val="000000"/>
                </a:solidFill>
                <a:effectLst/>
                <a:latin typeface="+mj-lt"/>
              </a:rPr>
              <a:t>(…) [mogelijkheid tot dadelijke ontbinding]</a:t>
            </a:r>
          </a:p>
        </p:txBody>
      </p:sp>
      <p:sp>
        <p:nvSpPr>
          <p:cNvPr id="18" name="TextBox 17">
            <a:extLst>
              <a:ext uri="{FF2B5EF4-FFF2-40B4-BE49-F238E27FC236}">
                <a16:creationId xmlns:a16="http://schemas.microsoft.com/office/drawing/2014/main" id="{5423BD9D-E5D2-4563-89DD-2F811D0A5FE7}"/>
              </a:ext>
            </a:extLst>
          </p:cNvPr>
          <p:cNvSpPr txBox="1"/>
          <p:nvPr/>
        </p:nvSpPr>
        <p:spPr>
          <a:xfrm>
            <a:off x="6783199" y="1687352"/>
            <a:ext cx="4721600" cy="1200329"/>
          </a:xfrm>
          <a:prstGeom prst="rect">
            <a:avLst/>
          </a:prstGeom>
          <a:noFill/>
        </p:spPr>
        <p:txBody>
          <a:bodyPr wrap="square" rtlCol="0">
            <a:spAutoFit/>
          </a:bodyPr>
          <a:lstStyle/>
          <a:p>
            <a:pPr algn="ctr"/>
            <a:r>
              <a:rPr lang="nl-BE" sz="1200" b="1" i="0" dirty="0">
                <a:effectLst/>
                <a:latin typeface="+mj-lt"/>
              </a:rPr>
              <a:t>Artikel 1701/3 </a:t>
            </a:r>
            <a:r>
              <a:rPr lang="nl-BE" sz="1200" b="1" dirty="0">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§1 De handelaar levert de digitale inhoud of digitale dienst aan de consument. Tenzij de partijen anders zijn overeengekomen, levert de handelaar de digitale inhoud of digitale dienst </a:t>
            </a:r>
            <a:r>
              <a:rPr lang="nl-BE" sz="1200" b="1" dirty="0">
                <a:solidFill>
                  <a:schemeClr val="tx2"/>
                </a:solidFill>
                <a:latin typeface="+mj-lt"/>
              </a:rPr>
              <a:t>onverwijld</a:t>
            </a:r>
            <a:r>
              <a:rPr lang="nl-BE" sz="1200" dirty="0">
                <a:solidFill>
                  <a:srgbClr val="000000"/>
                </a:solidFill>
                <a:latin typeface="+mj-lt"/>
              </a:rPr>
              <a:t> na de sluiting van de overeenkomst aan de consument. (…)</a:t>
            </a:r>
          </a:p>
        </p:txBody>
      </p:sp>
      <p:sp>
        <p:nvSpPr>
          <p:cNvPr id="19" name="TextBox 18">
            <a:extLst>
              <a:ext uri="{FF2B5EF4-FFF2-40B4-BE49-F238E27FC236}">
                <a16:creationId xmlns:a16="http://schemas.microsoft.com/office/drawing/2014/main" id="{D7304210-8A6E-4FD1-AA37-E7C04B35D3BD}"/>
              </a:ext>
            </a:extLst>
          </p:cNvPr>
          <p:cNvSpPr txBox="1"/>
          <p:nvPr/>
        </p:nvSpPr>
        <p:spPr>
          <a:xfrm>
            <a:off x="6783199" y="3046990"/>
            <a:ext cx="4721600" cy="2308324"/>
          </a:xfrm>
          <a:prstGeom prst="rect">
            <a:avLst/>
          </a:prstGeom>
          <a:noFill/>
        </p:spPr>
        <p:txBody>
          <a:bodyPr wrap="square" rtlCol="0">
            <a:spAutoFit/>
          </a:bodyPr>
          <a:lstStyle/>
          <a:p>
            <a:pPr algn="ctr"/>
            <a:r>
              <a:rPr lang="nl-BE" sz="1200" b="1" i="0" dirty="0">
                <a:effectLst/>
                <a:latin typeface="+mj-lt"/>
              </a:rPr>
              <a:t>Artikel 1701/9 </a:t>
            </a:r>
            <a:r>
              <a:rPr lang="nl-BE" sz="1200" b="1" dirty="0"/>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§1 Wanneer de handelaar heeft verzuimd de digitale inhoud of digitale dienst overeenkomstig artikel 1701/3 te leveren, </a:t>
            </a:r>
            <a:r>
              <a:rPr lang="nl-BE" sz="1200" b="1" dirty="0">
                <a:solidFill>
                  <a:schemeClr val="tx2"/>
                </a:solidFill>
                <a:latin typeface="+mj-lt"/>
              </a:rPr>
              <a:t>maant </a:t>
            </a:r>
            <a:r>
              <a:rPr lang="nl-BE" sz="1200" dirty="0">
                <a:solidFill>
                  <a:srgbClr val="000000"/>
                </a:solidFill>
                <a:latin typeface="+mj-lt"/>
              </a:rPr>
              <a:t>de consument de handelaar aan de digitale inhoud of digitale dienst alsnog te leveren. Indien de handelaar dan verzuimt de digitale inhoud of digitale dienst onverwijld of binnen een door de partijen uitdrukkelijk overeengekomen aanvullende termijn te leveren, heeft de consument </a:t>
            </a:r>
            <a:r>
              <a:rPr lang="nl-BE" sz="1200" b="1" dirty="0">
                <a:solidFill>
                  <a:schemeClr val="tx2"/>
                </a:solidFill>
                <a:latin typeface="+mj-lt"/>
              </a:rPr>
              <a:t>het recht de overeenkomst te ontbinden</a:t>
            </a:r>
            <a:r>
              <a:rPr lang="nl-BE" sz="1200" dirty="0">
                <a:solidFill>
                  <a:srgbClr val="000000"/>
                </a:solidFill>
                <a:latin typeface="+mj-lt"/>
              </a:rPr>
              <a:t>.</a:t>
            </a:r>
          </a:p>
          <a:p>
            <a:pPr algn="just"/>
            <a:endParaRPr lang="nl-BE" sz="1200" dirty="0">
              <a:solidFill>
                <a:srgbClr val="000000"/>
              </a:solidFill>
              <a:latin typeface="+mj-lt"/>
            </a:endParaRPr>
          </a:p>
          <a:p>
            <a:pPr algn="just"/>
            <a:endParaRPr lang="nl-BE" sz="1200" dirty="0">
              <a:solidFill>
                <a:srgbClr val="000000"/>
              </a:solidFill>
              <a:latin typeface="+mj-lt"/>
            </a:endParaRPr>
          </a:p>
          <a:p>
            <a:pPr algn="just"/>
            <a:r>
              <a:rPr lang="nl-BE" sz="1200" i="0" dirty="0">
                <a:solidFill>
                  <a:srgbClr val="000000"/>
                </a:solidFill>
                <a:effectLst/>
                <a:latin typeface="+mj-lt"/>
              </a:rPr>
              <a:t>§2 (…) [mogelijkheid tot dadelijke ontbinding]</a:t>
            </a:r>
          </a:p>
        </p:txBody>
      </p:sp>
      <p:sp>
        <p:nvSpPr>
          <p:cNvPr id="20" name="TextBox 19">
            <a:extLst>
              <a:ext uri="{FF2B5EF4-FFF2-40B4-BE49-F238E27FC236}">
                <a16:creationId xmlns:a16="http://schemas.microsoft.com/office/drawing/2014/main" id="{A6CC2B25-FAB6-42DA-9864-92EF80DA4F8B}"/>
              </a:ext>
            </a:extLst>
          </p:cNvPr>
          <p:cNvSpPr txBox="1"/>
          <p:nvPr/>
        </p:nvSpPr>
        <p:spPr>
          <a:xfrm>
            <a:off x="3638436" y="5746459"/>
            <a:ext cx="4915128" cy="307777"/>
          </a:xfrm>
          <a:prstGeom prst="rect">
            <a:avLst/>
          </a:prstGeom>
          <a:noFill/>
          <a:ln>
            <a:solidFill>
              <a:schemeClr val="bg1">
                <a:lumMod val="75000"/>
              </a:schemeClr>
            </a:solidFill>
          </a:ln>
        </p:spPr>
        <p:txBody>
          <a:bodyPr wrap="none" rtlCol="0">
            <a:spAutoFit/>
          </a:bodyPr>
          <a:lstStyle/>
          <a:p>
            <a:pPr algn="ctr"/>
            <a:r>
              <a:rPr lang="en-US" sz="1400" b="1" dirty="0">
                <a:solidFill>
                  <a:srgbClr val="000000"/>
                </a:solidFill>
              </a:rPr>
              <a:t>! </a:t>
            </a:r>
            <a:r>
              <a:rPr lang="en-US" sz="1400" dirty="0" err="1">
                <a:solidFill>
                  <a:srgbClr val="000000"/>
                </a:solidFill>
              </a:rPr>
              <a:t>enac</a:t>
            </a:r>
            <a:r>
              <a:rPr lang="en-US" sz="1400" dirty="0">
                <a:solidFill>
                  <a:srgbClr val="000000"/>
                </a:solidFill>
              </a:rPr>
              <a:t> (art. 5.98 BW) &amp; </a:t>
            </a:r>
            <a:r>
              <a:rPr lang="en-US" sz="1400" dirty="0" err="1">
                <a:solidFill>
                  <a:srgbClr val="000000"/>
                </a:solidFill>
              </a:rPr>
              <a:t>exceptio</a:t>
            </a:r>
            <a:r>
              <a:rPr lang="en-US" sz="1400" dirty="0">
                <a:solidFill>
                  <a:srgbClr val="000000"/>
                </a:solidFill>
              </a:rPr>
              <a:t> </a:t>
            </a:r>
            <a:r>
              <a:rPr lang="en-US" sz="1400" dirty="0" err="1">
                <a:solidFill>
                  <a:srgbClr val="000000"/>
                </a:solidFill>
              </a:rPr>
              <a:t>timoris</a:t>
            </a:r>
            <a:r>
              <a:rPr lang="en-US" sz="1400" dirty="0">
                <a:solidFill>
                  <a:srgbClr val="000000"/>
                </a:solidFill>
              </a:rPr>
              <a:t> (art. 5.239, §2 BW)</a:t>
            </a:r>
            <a:endParaRPr lang="nl-BE" sz="1400" dirty="0">
              <a:solidFill>
                <a:srgbClr val="000000"/>
              </a:solidFill>
            </a:endParaRPr>
          </a:p>
        </p:txBody>
      </p:sp>
    </p:spTree>
    <p:extLst>
      <p:ext uri="{BB962C8B-B14F-4D97-AF65-F5344CB8AC3E}">
        <p14:creationId xmlns:p14="http://schemas.microsoft.com/office/powerpoint/2010/main" val="7437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442079-049A-4E99-BA99-B0E82CCE2A1B}"/>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6EAB2979-08F0-4E1F-A1A3-4A7F90349DE1}"/>
              </a:ext>
            </a:extLst>
          </p:cNvPr>
          <p:cNvSpPr>
            <a:spLocks noGrp="1"/>
          </p:cNvSpPr>
          <p:nvPr>
            <p:ph type="sldNum" sz="quarter" idx="12"/>
          </p:nvPr>
        </p:nvSpPr>
        <p:spPr/>
        <p:txBody>
          <a:bodyPr/>
          <a:lstStyle/>
          <a:p>
            <a:fld id="{0A297500-7527-634B-90F4-69D0994C32B4}" type="slidenum">
              <a:rPr lang="nl-NL" smtClean="0"/>
              <a:t>3</a:t>
            </a:fld>
            <a:endParaRPr lang="nl-NL"/>
          </a:p>
        </p:txBody>
      </p:sp>
      <p:sp>
        <p:nvSpPr>
          <p:cNvPr id="6" name="TextBox 5">
            <a:extLst>
              <a:ext uri="{FF2B5EF4-FFF2-40B4-BE49-F238E27FC236}">
                <a16:creationId xmlns:a16="http://schemas.microsoft.com/office/drawing/2014/main" id="{3D5A8701-BA17-4AAA-88C4-BBE90A7019A3}"/>
              </a:ext>
            </a:extLst>
          </p:cNvPr>
          <p:cNvSpPr txBox="1"/>
          <p:nvPr/>
        </p:nvSpPr>
        <p:spPr>
          <a:xfrm>
            <a:off x="687200" y="711198"/>
            <a:ext cx="4721600" cy="615553"/>
          </a:xfrm>
          <a:prstGeom prst="rect">
            <a:avLst/>
          </a:prstGeom>
          <a:solidFill>
            <a:schemeClr val="bg1">
              <a:lumMod val="85000"/>
            </a:schemeClr>
          </a:solidFill>
        </p:spPr>
        <p:txBody>
          <a:bodyPr wrap="square" rtlCol="0">
            <a:spAutoFit/>
          </a:bodyPr>
          <a:lstStyle/>
          <a:p>
            <a:pPr algn="ctr"/>
            <a:r>
              <a:rPr lang="en-US" b="1" dirty="0"/>
              <a:t>Nieuw verbintenissenrecht</a:t>
            </a:r>
          </a:p>
          <a:p>
            <a:pPr algn="ctr"/>
            <a:r>
              <a:rPr lang="en-US" sz="1600" dirty="0"/>
              <a:t>Boek 5</a:t>
            </a:r>
            <a:endParaRPr lang="nl-BE" sz="1600" dirty="0"/>
          </a:p>
        </p:txBody>
      </p:sp>
      <p:sp>
        <p:nvSpPr>
          <p:cNvPr id="7" name="TextBox 6">
            <a:extLst>
              <a:ext uri="{FF2B5EF4-FFF2-40B4-BE49-F238E27FC236}">
                <a16:creationId xmlns:a16="http://schemas.microsoft.com/office/drawing/2014/main" id="{EA7BA695-C322-4368-958D-2FAB5FD68F45}"/>
              </a:ext>
            </a:extLst>
          </p:cNvPr>
          <p:cNvSpPr txBox="1"/>
          <p:nvPr/>
        </p:nvSpPr>
        <p:spPr>
          <a:xfrm>
            <a:off x="687200" y="1687353"/>
            <a:ext cx="4721600" cy="2677656"/>
          </a:xfrm>
          <a:prstGeom prst="rect">
            <a:avLst/>
          </a:prstGeom>
          <a:noFill/>
        </p:spPr>
        <p:txBody>
          <a:bodyPr wrap="square" rtlCol="0">
            <a:spAutoFit/>
          </a:bodyPr>
          <a:lstStyle/>
          <a:p>
            <a:pPr algn="ctr"/>
            <a:r>
              <a:rPr lang="nl-BE" sz="1200" b="1" i="0" dirty="0">
                <a:effectLst/>
                <a:latin typeface="+mj-lt"/>
              </a:rPr>
              <a:t>Art. 5.83 BW - Opsomming van de sancties</a:t>
            </a:r>
          </a:p>
          <a:p>
            <a:pPr algn="ctr"/>
            <a:endParaRPr lang="nl-BE" sz="1200" b="1" i="0" dirty="0">
              <a:effectLst/>
              <a:latin typeface="+mj-lt"/>
            </a:endParaRPr>
          </a:p>
          <a:p>
            <a:pPr algn="just"/>
            <a:r>
              <a:rPr lang="nl-BE" sz="1200" i="0" dirty="0">
                <a:solidFill>
                  <a:srgbClr val="000000"/>
                </a:solidFill>
                <a:effectLst/>
                <a:latin typeface="+mj-lt"/>
              </a:rPr>
              <a:t>Tenzij partijen anders overeengekomen zijn, beschikt de schuldeiser over de volgende sancties bij een toerekenbare niet-nakoming van de schuldenaar: </a:t>
            </a:r>
          </a:p>
          <a:p>
            <a:pPr algn="just"/>
            <a:endParaRPr lang="nl-BE" sz="1200" dirty="0">
              <a:solidFill>
                <a:srgbClr val="000000"/>
              </a:solidFill>
              <a:latin typeface="+mj-lt"/>
            </a:endParaRPr>
          </a:p>
          <a:p>
            <a:pPr marL="228600" indent="-228600" algn="just">
              <a:buFont typeface="+mj-lt"/>
              <a:buAutoNum type="arabicPeriod"/>
            </a:pPr>
            <a:r>
              <a:rPr lang="nl-BE" sz="1200" i="0" dirty="0">
                <a:solidFill>
                  <a:srgbClr val="000000"/>
                </a:solidFill>
                <a:effectLst/>
                <a:latin typeface="+mj-lt"/>
              </a:rPr>
              <a:t>het recht op uitvoering in natura van de verbintenis; </a:t>
            </a:r>
          </a:p>
          <a:p>
            <a:pPr marL="228600" indent="-228600" algn="just">
              <a:buFont typeface="+mj-lt"/>
              <a:buAutoNum type="arabicPeriod"/>
            </a:pPr>
            <a:r>
              <a:rPr lang="nl-BE" sz="1200" i="0" dirty="0">
                <a:solidFill>
                  <a:srgbClr val="000000"/>
                </a:solidFill>
                <a:effectLst/>
                <a:latin typeface="+mj-lt"/>
              </a:rPr>
              <a:t>het recht op herstel van zijn schade; </a:t>
            </a:r>
          </a:p>
          <a:p>
            <a:pPr marL="228600" indent="-228600" algn="just">
              <a:buFont typeface="+mj-lt"/>
              <a:buAutoNum type="arabicPeriod"/>
            </a:pPr>
            <a:r>
              <a:rPr lang="nl-BE" sz="1200" i="0" dirty="0">
                <a:solidFill>
                  <a:srgbClr val="000000"/>
                </a:solidFill>
                <a:effectLst/>
                <a:latin typeface="+mj-lt"/>
              </a:rPr>
              <a:t>het recht op ontbinding van het contract; </a:t>
            </a:r>
          </a:p>
          <a:p>
            <a:pPr marL="228600" indent="-228600" algn="just">
              <a:buFont typeface="+mj-lt"/>
              <a:buAutoNum type="arabicPeriod"/>
            </a:pPr>
            <a:r>
              <a:rPr lang="nl-BE" sz="1200" i="0" dirty="0">
                <a:solidFill>
                  <a:srgbClr val="000000"/>
                </a:solidFill>
                <a:effectLst/>
                <a:latin typeface="+mj-lt"/>
              </a:rPr>
              <a:t>het recht op prijsvermindering; </a:t>
            </a:r>
          </a:p>
          <a:p>
            <a:pPr marL="228600" indent="-228600" algn="just">
              <a:buFont typeface="+mj-lt"/>
              <a:buAutoNum type="arabicPeriod"/>
            </a:pPr>
            <a:r>
              <a:rPr lang="nl-BE" sz="1200" i="0" dirty="0">
                <a:solidFill>
                  <a:srgbClr val="000000"/>
                </a:solidFill>
                <a:effectLst/>
                <a:latin typeface="+mj-lt"/>
              </a:rPr>
              <a:t>het recht om de uitvoering van zijn eigen verbintenis op te schorten.</a:t>
            </a:r>
          </a:p>
          <a:p>
            <a:pPr algn="just"/>
            <a:endParaRPr lang="nl-BE" sz="1200" dirty="0">
              <a:solidFill>
                <a:srgbClr val="000000"/>
              </a:solidFill>
              <a:latin typeface="+mj-lt"/>
            </a:endParaRPr>
          </a:p>
          <a:p>
            <a:pPr algn="just"/>
            <a:r>
              <a:rPr lang="nl-BE" sz="1200" i="0" dirty="0">
                <a:solidFill>
                  <a:srgbClr val="000000"/>
                </a:solidFill>
                <a:effectLst/>
                <a:latin typeface="+mj-lt"/>
              </a:rPr>
              <a:t>(…)</a:t>
            </a:r>
          </a:p>
        </p:txBody>
      </p:sp>
      <p:sp>
        <p:nvSpPr>
          <p:cNvPr id="8" name="TextBox 7">
            <a:extLst>
              <a:ext uri="{FF2B5EF4-FFF2-40B4-BE49-F238E27FC236}">
                <a16:creationId xmlns:a16="http://schemas.microsoft.com/office/drawing/2014/main" id="{2D05B4F7-78B4-4068-AD33-B8AE9858B711}"/>
              </a:ext>
            </a:extLst>
          </p:cNvPr>
          <p:cNvSpPr txBox="1"/>
          <p:nvPr/>
        </p:nvSpPr>
        <p:spPr>
          <a:xfrm>
            <a:off x="6783199" y="711198"/>
            <a:ext cx="4721600" cy="615553"/>
          </a:xfrm>
          <a:prstGeom prst="rect">
            <a:avLst/>
          </a:prstGeom>
          <a:solidFill>
            <a:schemeClr val="bg1">
              <a:lumMod val="85000"/>
            </a:schemeClr>
          </a:solidFill>
        </p:spPr>
        <p:txBody>
          <a:bodyPr wrap="square" rtlCol="0">
            <a:spAutoFit/>
          </a:bodyPr>
          <a:lstStyle/>
          <a:p>
            <a:pPr algn="ctr"/>
            <a:r>
              <a:rPr lang="en-US" b="1" dirty="0" err="1"/>
              <a:t>Consumentenkoop</a:t>
            </a:r>
            <a:r>
              <a:rPr lang="en-US" b="1" dirty="0"/>
              <a:t>/</a:t>
            </a:r>
            <a:r>
              <a:rPr lang="en-US" b="1" dirty="0" err="1"/>
              <a:t>Digitale</a:t>
            </a:r>
            <a:r>
              <a:rPr lang="en-US" b="1" dirty="0"/>
              <a:t> </a:t>
            </a:r>
            <a:r>
              <a:rPr lang="en-US" b="1" dirty="0" err="1"/>
              <a:t>inhoud</a:t>
            </a:r>
            <a:endParaRPr lang="en-US" b="1" dirty="0"/>
          </a:p>
          <a:p>
            <a:pPr algn="ctr"/>
            <a:r>
              <a:rPr lang="en-US" sz="1600" dirty="0"/>
              <a:t>Oud BW &amp; </a:t>
            </a:r>
            <a:r>
              <a:rPr lang="en-US" sz="1600" dirty="0" err="1"/>
              <a:t>Titel</a:t>
            </a:r>
            <a:r>
              <a:rPr lang="en-US" sz="1600" dirty="0"/>
              <a:t> </a:t>
            </a:r>
            <a:r>
              <a:rPr lang="en-US" sz="1600" dirty="0" err="1"/>
              <a:t>VI</a:t>
            </a:r>
            <a:r>
              <a:rPr lang="en-US" sz="1600" i="1" dirty="0" err="1"/>
              <a:t>bis</a:t>
            </a:r>
            <a:endParaRPr lang="nl-BE" sz="1600" dirty="0"/>
          </a:p>
        </p:txBody>
      </p:sp>
      <p:sp>
        <p:nvSpPr>
          <p:cNvPr id="10" name="TextBox 9">
            <a:extLst>
              <a:ext uri="{FF2B5EF4-FFF2-40B4-BE49-F238E27FC236}">
                <a16:creationId xmlns:a16="http://schemas.microsoft.com/office/drawing/2014/main" id="{08BF8502-7889-4A10-B7BE-FC92F1C836D8}"/>
              </a:ext>
            </a:extLst>
          </p:cNvPr>
          <p:cNvSpPr txBox="1"/>
          <p:nvPr/>
        </p:nvSpPr>
        <p:spPr>
          <a:xfrm>
            <a:off x="6783199" y="1687352"/>
            <a:ext cx="4721600" cy="1384995"/>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marL="228600" indent="-228600" algn="just">
              <a:buAutoNum type="arabicPeriod"/>
            </a:pPr>
            <a:r>
              <a:rPr lang="nl-BE" sz="1200" dirty="0">
                <a:solidFill>
                  <a:srgbClr val="000000"/>
                </a:solidFill>
                <a:latin typeface="+mj-lt"/>
              </a:rPr>
              <a:t>Primair recht op herstelling of vervanging</a:t>
            </a:r>
          </a:p>
          <a:p>
            <a:pPr marL="228600" indent="-228600" algn="just">
              <a:buAutoNum type="arabicPeriod"/>
            </a:pPr>
            <a:r>
              <a:rPr lang="nl-BE" sz="1200" dirty="0">
                <a:solidFill>
                  <a:srgbClr val="000000"/>
                </a:solidFill>
                <a:latin typeface="+mj-lt"/>
              </a:rPr>
              <a:t>Subsidiair recht op ontbinding of prijsvermindering</a:t>
            </a:r>
          </a:p>
          <a:p>
            <a:pPr marL="228600" indent="-228600" algn="just">
              <a:buAutoNum type="arabicPeriod"/>
            </a:pPr>
            <a:endParaRPr lang="nl-BE" sz="1200" dirty="0">
              <a:solidFill>
                <a:srgbClr val="000000"/>
              </a:solidFill>
              <a:latin typeface="+mj-lt"/>
            </a:endParaRPr>
          </a:p>
          <a:p>
            <a:pPr marL="171450" indent="-171450" algn="just">
              <a:buFont typeface="Arial" panose="020B0604020202020204" pitchFamily="34" charset="0"/>
              <a:buChar char="•"/>
            </a:pPr>
            <a:r>
              <a:rPr lang="nl-BE" sz="1200" dirty="0">
                <a:solidFill>
                  <a:srgbClr val="000000"/>
                </a:solidFill>
                <a:latin typeface="+mj-lt"/>
              </a:rPr>
              <a:t>Aanvullend herstel van de schade (‘schadevergoeding’)</a:t>
            </a:r>
          </a:p>
          <a:p>
            <a:pPr marL="171450" indent="-171450" algn="just">
              <a:buFont typeface="Arial" panose="020B0604020202020204" pitchFamily="34" charset="0"/>
              <a:buChar char="•"/>
            </a:pPr>
            <a:r>
              <a:rPr lang="nl-BE" sz="1200" dirty="0">
                <a:solidFill>
                  <a:srgbClr val="000000"/>
                </a:solidFill>
                <a:latin typeface="+mj-lt"/>
              </a:rPr>
              <a:t>Schorsingsrecht (‘enac’)</a:t>
            </a:r>
            <a:endParaRPr lang="nl-BE" sz="1200" i="1" dirty="0">
              <a:solidFill>
                <a:srgbClr val="000000"/>
              </a:solidFill>
              <a:latin typeface="+mj-lt"/>
            </a:endParaRPr>
          </a:p>
        </p:txBody>
      </p:sp>
      <p:sp>
        <p:nvSpPr>
          <p:cNvPr id="11" name="TextBox 10">
            <a:extLst>
              <a:ext uri="{FF2B5EF4-FFF2-40B4-BE49-F238E27FC236}">
                <a16:creationId xmlns:a16="http://schemas.microsoft.com/office/drawing/2014/main" id="{910495E5-9E57-4368-AD10-EBC71E3441C5}"/>
              </a:ext>
            </a:extLst>
          </p:cNvPr>
          <p:cNvSpPr txBox="1"/>
          <p:nvPr/>
        </p:nvSpPr>
        <p:spPr>
          <a:xfrm>
            <a:off x="6783199" y="3378108"/>
            <a:ext cx="4721600" cy="1384995"/>
          </a:xfrm>
          <a:prstGeom prst="rect">
            <a:avLst/>
          </a:prstGeom>
          <a:noFill/>
        </p:spPr>
        <p:txBody>
          <a:bodyPr wrap="square" rtlCol="0">
            <a:spAutoFit/>
          </a:bodyPr>
          <a:lstStyle/>
          <a:p>
            <a:pPr algn="ctr"/>
            <a:r>
              <a:rPr lang="nl-BE" sz="1200" b="1" i="0" dirty="0">
                <a:effectLst/>
                <a:latin typeface="+mj-lt"/>
              </a:rPr>
              <a:t>Artikel 1701/10 </a:t>
            </a:r>
            <a:r>
              <a:rPr lang="nl-BE" sz="1200" b="1" dirty="0"/>
              <a:t>oud BW</a:t>
            </a:r>
            <a:endParaRPr lang="nl-BE" sz="1200" b="1" i="0" dirty="0">
              <a:effectLst/>
              <a:latin typeface="+mj-lt"/>
            </a:endParaRPr>
          </a:p>
          <a:p>
            <a:pPr algn="just"/>
            <a:endParaRPr lang="nl-BE" sz="1200" b="1" i="0" dirty="0">
              <a:effectLst/>
              <a:latin typeface="+mj-lt"/>
            </a:endParaRPr>
          </a:p>
          <a:p>
            <a:pPr marL="228600" indent="-228600" algn="just">
              <a:buAutoNum type="arabicPeriod"/>
            </a:pPr>
            <a:r>
              <a:rPr lang="nl-BE" sz="1200" dirty="0">
                <a:solidFill>
                  <a:srgbClr val="000000"/>
                </a:solidFill>
                <a:latin typeface="+mj-lt"/>
              </a:rPr>
              <a:t>Primair recht om goed conform te maken (‘uitvoering in natura’)</a:t>
            </a:r>
          </a:p>
          <a:p>
            <a:pPr marL="228600" indent="-228600" algn="just">
              <a:buAutoNum type="arabicPeriod"/>
            </a:pPr>
            <a:r>
              <a:rPr lang="nl-BE" sz="1200" dirty="0">
                <a:solidFill>
                  <a:srgbClr val="000000"/>
                </a:solidFill>
                <a:latin typeface="+mj-lt"/>
              </a:rPr>
              <a:t>Subsidiair recht op ontbinding of prijsvermindering</a:t>
            </a:r>
          </a:p>
          <a:p>
            <a:pPr marL="228600" indent="-228600" algn="just">
              <a:buAutoNum type="arabicPeriod"/>
            </a:pPr>
            <a:endParaRPr lang="nl-BE" sz="1200" dirty="0">
              <a:solidFill>
                <a:srgbClr val="000000"/>
              </a:solidFill>
              <a:latin typeface="+mj-lt"/>
            </a:endParaRPr>
          </a:p>
          <a:p>
            <a:pPr marL="171450" indent="-171450" algn="just">
              <a:buFont typeface="Arial" panose="020B0604020202020204" pitchFamily="34" charset="0"/>
              <a:buChar char="•"/>
            </a:pPr>
            <a:r>
              <a:rPr lang="nl-BE" sz="1200" i="1" dirty="0">
                <a:solidFill>
                  <a:srgbClr val="000000"/>
                </a:solidFill>
                <a:latin typeface="+mj-lt"/>
              </a:rPr>
              <a:t>Aanvullend herstel van de schade (‘schadevergoeding’)</a:t>
            </a:r>
          </a:p>
          <a:p>
            <a:pPr marL="171450" indent="-171450" algn="just">
              <a:buFont typeface="Arial" panose="020B0604020202020204" pitchFamily="34" charset="0"/>
              <a:buChar char="•"/>
            </a:pPr>
            <a:r>
              <a:rPr lang="nl-BE" sz="1200" i="1" dirty="0">
                <a:solidFill>
                  <a:srgbClr val="000000"/>
                </a:solidFill>
                <a:latin typeface="+mj-lt"/>
              </a:rPr>
              <a:t>Schorsingsrecht (‘enac’)</a:t>
            </a:r>
          </a:p>
        </p:txBody>
      </p:sp>
    </p:spTree>
    <p:extLst>
      <p:ext uri="{BB962C8B-B14F-4D97-AF65-F5344CB8AC3E}">
        <p14:creationId xmlns:p14="http://schemas.microsoft.com/office/powerpoint/2010/main" val="347279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8C1B0E-5EFA-4368-8D71-6B836B0A9937}"/>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11" name="TextBox 10">
            <a:extLst>
              <a:ext uri="{FF2B5EF4-FFF2-40B4-BE49-F238E27FC236}">
                <a16:creationId xmlns:a16="http://schemas.microsoft.com/office/drawing/2014/main" id="{1B8980E0-EA23-4F43-90EE-94EF383B9C8B}"/>
              </a:ext>
            </a:extLst>
          </p:cNvPr>
          <p:cNvSpPr txBox="1"/>
          <p:nvPr/>
        </p:nvSpPr>
        <p:spPr>
          <a:xfrm>
            <a:off x="687200" y="2632154"/>
            <a:ext cx="4721600" cy="2677656"/>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 2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In eerste instantie heeft de consument het recht om van de verkoper de kosteloze herstelling van het consumptiegoed of de kosteloze vervanging ervan te eisen, tenzij de gekozen remedie onmogelijk is of in vergelijking met de andere </a:t>
            </a:r>
            <a:r>
              <a:rPr lang="nl-BE" sz="1200" b="1" dirty="0">
                <a:solidFill>
                  <a:srgbClr val="FF0000"/>
                </a:solidFill>
                <a:latin typeface="+mj-lt"/>
              </a:rPr>
              <a:t>remedies</a:t>
            </a:r>
            <a:r>
              <a:rPr lang="nl-BE" sz="1200" dirty="0">
                <a:solidFill>
                  <a:srgbClr val="000000"/>
                </a:solidFill>
                <a:latin typeface="+mj-lt"/>
              </a:rPr>
              <a:t> voor de verkoper onevenredige kosten met zich mee zou brengen, rekening houdend met alle omstandigheden, zoals met name:</a:t>
            </a:r>
          </a:p>
          <a:p>
            <a:pPr algn="just"/>
            <a:endParaRPr lang="nl-BE" sz="1200" dirty="0">
              <a:solidFill>
                <a:srgbClr val="000000"/>
              </a:solidFill>
              <a:latin typeface="+mj-lt"/>
            </a:endParaRPr>
          </a:p>
          <a:p>
            <a:pPr marL="228600" indent="-228600" algn="just">
              <a:buFont typeface="+mj-lt"/>
              <a:buAutoNum type="arabicPeriod"/>
            </a:pPr>
            <a:r>
              <a:rPr lang="nl-BE" sz="1200" dirty="0">
                <a:solidFill>
                  <a:srgbClr val="000000"/>
                </a:solidFill>
                <a:latin typeface="+mj-lt"/>
              </a:rPr>
              <a:t>de waarde die het consumptiegoed zonder het conformiteits-gebrek zou hebben;</a:t>
            </a:r>
          </a:p>
          <a:p>
            <a:pPr marL="228600" indent="-228600" algn="just">
              <a:buFont typeface="+mj-lt"/>
              <a:buAutoNum type="arabicPeriod"/>
            </a:pPr>
            <a:r>
              <a:rPr lang="nl-BE" sz="1200" dirty="0">
                <a:solidFill>
                  <a:srgbClr val="000000"/>
                </a:solidFill>
                <a:latin typeface="+mj-lt"/>
              </a:rPr>
              <a:t>de omvang van het conformiteitsgebrek, en </a:t>
            </a:r>
          </a:p>
          <a:p>
            <a:pPr marL="228600" indent="-228600" algn="just">
              <a:buFont typeface="+mj-lt"/>
              <a:buAutoNum type="arabicPeriod"/>
            </a:pPr>
            <a:r>
              <a:rPr lang="nl-BE" sz="1200" dirty="0">
                <a:solidFill>
                  <a:srgbClr val="000000"/>
                </a:solidFill>
                <a:latin typeface="+mj-lt"/>
              </a:rPr>
              <a:t>de mogelijkheid om te kiezen voor de andere remedie zonder ernstige overlast voor de consument</a:t>
            </a:r>
          </a:p>
        </p:txBody>
      </p:sp>
      <p:sp>
        <p:nvSpPr>
          <p:cNvPr id="3" name="Footer Placeholder 2">
            <a:extLst>
              <a:ext uri="{FF2B5EF4-FFF2-40B4-BE49-F238E27FC236}">
                <a16:creationId xmlns:a16="http://schemas.microsoft.com/office/drawing/2014/main" id="{7396AB06-9669-44D2-AC53-FAAB380911D0}"/>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0ADD8763-6A41-4797-BBE5-2CE37C7D6CF9}"/>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5" name="Title 4">
            <a:extLst>
              <a:ext uri="{FF2B5EF4-FFF2-40B4-BE49-F238E27FC236}">
                <a16:creationId xmlns:a16="http://schemas.microsoft.com/office/drawing/2014/main" id="{A71C1862-5F1E-43E0-B50F-8F9CFD19A5DB}"/>
              </a:ext>
            </a:extLst>
          </p:cNvPr>
          <p:cNvSpPr>
            <a:spLocks noGrp="1"/>
          </p:cNvSpPr>
          <p:nvPr>
            <p:ph type="title"/>
          </p:nvPr>
        </p:nvSpPr>
        <p:spPr/>
        <p:txBody>
          <a:bodyPr/>
          <a:lstStyle/>
          <a:p>
            <a:r>
              <a:rPr lang="en-US" b="1" dirty="0"/>
              <a:t>1. Uitvoering in natura</a:t>
            </a:r>
            <a:endParaRPr lang="nl-BE" b="1" dirty="0"/>
          </a:p>
        </p:txBody>
      </p:sp>
      <p:sp>
        <p:nvSpPr>
          <p:cNvPr id="13" name="TextBox 12">
            <a:extLst>
              <a:ext uri="{FF2B5EF4-FFF2-40B4-BE49-F238E27FC236}">
                <a16:creationId xmlns:a16="http://schemas.microsoft.com/office/drawing/2014/main" id="{7D8524B6-AD85-4FD0-BEAA-E381FE80128B}"/>
              </a:ext>
            </a:extLst>
          </p:cNvPr>
          <p:cNvSpPr txBox="1"/>
          <p:nvPr/>
        </p:nvSpPr>
        <p:spPr>
          <a:xfrm>
            <a:off x="6578248" y="1656000"/>
            <a:ext cx="4721600" cy="4154984"/>
          </a:xfrm>
          <a:prstGeom prst="rect">
            <a:avLst/>
          </a:prstGeom>
          <a:noFill/>
        </p:spPr>
        <p:txBody>
          <a:bodyPr wrap="square" rtlCol="0">
            <a:spAutoFit/>
          </a:bodyPr>
          <a:lstStyle/>
          <a:p>
            <a:pPr algn="ctr"/>
            <a:r>
              <a:rPr lang="nl-BE" sz="1200" b="1" i="0" dirty="0">
                <a:effectLst/>
                <a:latin typeface="+mj-lt"/>
              </a:rPr>
              <a:t>Artikel 13.2 Richtlijn 2019/771</a:t>
            </a:r>
          </a:p>
          <a:p>
            <a:pPr algn="just"/>
            <a:endParaRPr lang="nl-BE" sz="1200" b="1" i="0" dirty="0">
              <a:effectLst/>
              <a:latin typeface="+mj-lt"/>
            </a:endParaRPr>
          </a:p>
          <a:p>
            <a:pPr algn="just"/>
            <a:r>
              <a:rPr lang="en-US" sz="1200" b="0" i="1" dirty="0">
                <a:solidFill>
                  <a:srgbClr val="333333"/>
                </a:solidFill>
                <a:effectLst/>
                <a:latin typeface="+mj-lt"/>
              </a:rPr>
              <a:t>2.   In order to have the goods brought into conformity, the consumer may choose between repair and replacement, unless the remedy chosen would be impossible or, compared to </a:t>
            </a:r>
            <a:r>
              <a:rPr lang="en-US" sz="1200" b="1" i="1" dirty="0">
                <a:solidFill>
                  <a:schemeClr val="tx2"/>
                </a:solidFill>
                <a:effectLst/>
                <a:latin typeface="+mj-lt"/>
              </a:rPr>
              <a:t>the other remedy</a:t>
            </a:r>
            <a:r>
              <a:rPr lang="en-US" sz="1200" b="0" i="1" dirty="0">
                <a:solidFill>
                  <a:srgbClr val="333333"/>
                </a:solidFill>
                <a:effectLst/>
                <a:latin typeface="+mj-lt"/>
              </a:rPr>
              <a:t>, would impose costs on the seller that would be disproportionate, taking into account all circumstances, including:</a:t>
            </a:r>
          </a:p>
          <a:p>
            <a:pPr algn="just"/>
            <a:endParaRPr lang="en-US" sz="1200" i="1" dirty="0">
              <a:solidFill>
                <a:srgbClr val="333333"/>
              </a:solidFill>
              <a:latin typeface="+mj-lt"/>
            </a:endParaRPr>
          </a:p>
          <a:p>
            <a:pPr algn="just"/>
            <a:r>
              <a:rPr lang="fr-FR" sz="1200" b="0" i="1" dirty="0">
                <a:solidFill>
                  <a:srgbClr val="333333"/>
                </a:solidFill>
                <a:effectLst/>
                <a:latin typeface="+mj-lt"/>
              </a:rPr>
              <a:t>2.   Pour obtenir la mise en conformité des biens, le consommateur peut choisir entre la réparation et le remplacement, à moins que le recours choisi ne soit impossible ou que, par rapport </a:t>
            </a:r>
            <a:r>
              <a:rPr lang="fr-FR" sz="1200" b="1" i="1" dirty="0">
                <a:solidFill>
                  <a:schemeClr val="tx2"/>
                </a:solidFill>
                <a:effectLst/>
                <a:latin typeface="+mj-lt"/>
              </a:rPr>
              <a:t>à l’autre</a:t>
            </a:r>
            <a:r>
              <a:rPr lang="fr-FR" sz="1200" i="1" dirty="0">
                <a:solidFill>
                  <a:schemeClr val="tx2"/>
                </a:solidFill>
                <a:effectLst/>
                <a:latin typeface="+mj-lt"/>
              </a:rPr>
              <a:t> </a:t>
            </a:r>
            <a:r>
              <a:rPr lang="fr-FR" sz="1200" b="1" i="1" dirty="0">
                <a:solidFill>
                  <a:schemeClr val="tx2"/>
                </a:solidFill>
                <a:effectLst/>
                <a:latin typeface="+mj-lt"/>
              </a:rPr>
              <a:t>recours</a:t>
            </a:r>
            <a:r>
              <a:rPr lang="fr-FR" sz="1200" b="1" i="1" dirty="0">
                <a:solidFill>
                  <a:srgbClr val="333333"/>
                </a:solidFill>
                <a:effectLst/>
                <a:latin typeface="+mj-lt"/>
              </a:rPr>
              <a:t>, </a:t>
            </a:r>
            <a:r>
              <a:rPr lang="fr-FR" sz="1200" b="0" i="1" dirty="0">
                <a:solidFill>
                  <a:srgbClr val="333333"/>
                </a:solidFill>
                <a:effectLst/>
                <a:latin typeface="+mj-lt"/>
              </a:rPr>
              <a:t>il n’impose au vendeur des coûts qui seraient disproportionnés, compte tenu de l’ensemble des circonstances, notamment de:</a:t>
            </a:r>
            <a:endParaRPr lang="en-US" sz="1200" b="0" i="1" dirty="0">
              <a:solidFill>
                <a:srgbClr val="333333"/>
              </a:solidFill>
              <a:effectLst/>
              <a:latin typeface="+mj-lt"/>
            </a:endParaRPr>
          </a:p>
          <a:p>
            <a:pPr algn="just"/>
            <a:endParaRPr lang="en-US" sz="1200" i="1" dirty="0">
              <a:solidFill>
                <a:srgbClr val="333333"/>
              </a:solidFill>
              <a:latin typeface="+mj-lt"/>
            </a:endParaRPr>
          </a:p>
          <a:p>
            <a:pPr algn="just"/>
            <a:r>
              <a:rPr lang="de-DE" sz="1200" b="0" i="1" dirty="0">
                <a:solidFill>
                  <a:srgbClr val="333333"/>
                </a:solidFill>
                <a:effectLst/>
                <a:latin typeface="+mj-lt"/>
              </a:rPr>
              <a:t>(2)   Für die Herstellung des vertragsgemäßen Zustands der Waren kann der Verbraucher zwischen Nachbesserung und Ersatzlieferung wählen, es sei denn, die gewählte Abhilfe wäre unmöglich oder würde dem Verkäufer im Vergleich </a:t>
            </a:r>
            <a:r>
              <a:rPr lang="de-DE" sz="1200" b="1" i="1" dirty="0">
                <a:solidFill>
                  <a:schemeClr val="tx2"/>
                </a:solidFill>
                <a:effectLst/>
                <a:latin typeface="+mj-lt"/>
              </a:rPr>
              <a:t>zu der anderen Abhilfemöglichkeit</a:t>
            </a:r>
            <a:r>
              <a:rPr lang="de-DE" sz="1200" b="0" i="1" dirty="0">
                <a:solidFill>
                  <a:srgbClr val="333333"/>
                </a:solidFill>
                <a:effectLst/>
                <a:latin typeface="+mj-lt"/>
              </a:rPr>
              <a:t> unverhältnismäßig hohe Kosten verursachen, und zwar unter Berücksichtigung aller Umstände, wie unter anderem</a:t>
            </a:r>
            <a:endParaRPr lang="nl-BE" sz="1200" i="1" dirty="0">
              <a:solidFill>
                <a:srgbClr val="000000"/>
              </a:solidFill>
              <a:latin typeface="+mj-lt"/>
            </a:endParaRPr>
          </a:p>
        </p:txBody>
      </p:sp>
    </p:spTree>
    <p:extLst>
      <p:ext uri="{BB962C8B-B14F-4D97-AF65-F5344CB8AC3E}">
        <p14:creationId xmlns:p14="http://schemas.microsoft.com/office/powerpoint/2010/main" val="154887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8C1B0E-5EFA-4368-8D71-6B836B0A9937}"/>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11" name="TextBox 10">
            <a:extLst>
              <a:ext uri="{FF2B5EF4-FFF2-40B4-BE49-F238E27FC236}">
                <a16:creationId xmlns:a16="http://schemas.microsoft.com/office/drawing/2014/main" id="{1B8980E0-EA23-4F43-90EE-94EF383B9C8B}"/>
              </a:ext>
            </a:extLst>
          </p:cNvPr>
          <p:cNvSpPr txBox="1"/>
          <p:nvPr/>
        </p:nvSpPr>
        <p:spPr>
          <a:xfrm>
            <a:off x="687200" y="2632154"/>
            <a:ext cx="4721600" cy="1384995"/>
          </a:xfrm>
          <a:prstGeom prst="rect">
            <a:avLst/>
          </a:prstGeom>
          <a:noFill/>
        </p:spPr>
        <p:txBody>
          <a:bodyPr wrap="square" rtlCol="0">
            <a:spAutoFit/>
          </a:bodyPr>
          <a:lstStyle/>
          <a:p>
            <a:pPr algn="ctr"/>
            <a:r>
              <a:rPr lang="nl-BE" sz="1200" b="1" i="0" dirty="0">
                <a:effectLst/>
                <a:latin typeface="+mj-lt"/>
              </a:rPr>
              <a:t>Overweging 54 Richtlijn 2019/771</a:t>
            </a:r>
          </a:p>
          <a:p>
            <a:pPr algn="just"/>
            <a:endParaRPr lang="nl-BE" sz="1200" b="1" i="0" dirty="0">
              <a:effectLst/>
              <a:latin typeface="+mj-lt"/>
            </a:endParaRPr>
          </a:p>
          <a:p>
            <a:pPr algn="just"/>
            <a:r>
              <a:rPr lang="nl-BE" sz="1200" dirty="0">
                <a:solidFill>
                  <a:srgbClr val="000000"/>
                </a:solidFill>
                <a:latin typeface="+mj-lt"/>
              </a:rPr>
              <a:t>De lidstaten moeten kunnen bepalen in welke omstandigheden de rol van de schuldenaar door iemand anders kan worden vervuld, bijvoorbeeld de omstandigheden waarin de verplichting van de verkoper om een goed te herstellen op kosten van de verkoper kan worden uitgevoerd door de consument of door een derde.</a:t>
            </a:r>
          </a:p>
        </p:txBody>
      </p:sp>
      <p:sp>
        <p:nvSpPr>
          <p:cNvPr id="3" name="Footer Placeholder 2">
            <a:extLst>
              <a:ext uri="{FF2B5EF4-FFF2-40B4-BE49-F238E27FC236}">
                <a16:creationId xmlns:a16="http://schemas.microsoft.com/office/drawing/2014/main" id="{7396AB06-9669-44D2-AC53-FAAB380911D0}"/>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0ADD8763-6A41-4797-BBE5-2CE37C7D6CF9}"/>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le 4">
            <a:extLst>
              <a:ext uri="{FF2B5EF4-FFF2-40B4-BE49-F238E27FC236}">
                <a16:creationId xmlns:a16="http://schemas.microsoft.com/office/drawing/2014/main" id="{A71C1862-5F1E-43E0-B50F-8F9CFD19A5DB}"/>
              </a:ext>
            </a:extLst>
          </p:cNvPr>
          <p:cNvSpPr>
            <a:spLocks noGrp="1"/>
          </p:cNvSpPr>
          <p:nvPr>
            <p:ph type="title"/>
          </p:nvPr>
        </p:nvSpPr>
        <p:spPr/>
        <p:txBody>
          <a:bodyPr/>
          <a:lstStyle/>
          <a:p>
            <a:r>
              <a:rPr lang="en-US" b="1" dirty="0"/>
              <a:t>1. Uitvoering in natura</a:t>
            </a:r>
            <a:endParaRPr lang="nl-BE" b="1" dirty="0"/>
          </a:p>
        </p:txBody>
      </p:sp>
      <p:sp>
        <p:nvSpPr>
          <p:cNvPr id="12" name="TextBox 11">
            <a:extLst>
              <a:ext uri="{FF2B5EF4-FFF2-40B4-BE49-F238E27FC236}">
                <a16:creationId xmlns:a16="http://schemas.microsoft.com/office/drawing/2014/main" id="{75674EC7-AEEF-4183-B3BE-538AD9298E45}"/>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a:t>Nieuw verbintenissenrecht</a:t>
            </a:r>
          </a:p>
          <a:p>
            <a:pPr algn="ctr"/>
            <a:r>
              <a:rPr lang="en-US" sz="1600" dirty="0"/>
              <a:t>Boek 5</a:t>
            </a:r>
            <a:endParaRPr lang="nl-BE" sz="1600" dirty="0"/>
          </a:p>
        </p:txBody>
      </p:sp>
      <p:sp>
        <p:nvSpPr>
          <p:cNvPr id="14" name="TextBox 13">
            <a:extLst>
              <a:ext uri="{FF2B5EF4-FFF2-40B4-BE49-F238E27FC236}">
                <a16:creationId xmlns:a16="http://schemas.microsoft.com/office/drawing/2014/main" id="{4583D97B-733C-498C-915B-8DDD170BA87B}"/>
              </a:ext>
            </a:extLst>
          </p:cNvPr>
          <p:cNvSpPr txBox="1"/>
          <p:nvPr/>
        </p:nvSpPr>
        <p:spPr>
          <a:xfrm>
            <a:off x="6578248" y="2632154"/>
            <a:ext cx="4721600" cy="1200329"/>
          </a:xfrm>
          <a:prstGeom prst="rect">
            <a:avLst/>
          </a:prstGeom>
          <a:noFill/>
        </p:spPr>
        <p:txBody>
          <a:bodyPr wrap="square" rtlCol="0">
            <a:spAutoFit/>
          </a:bodyPr>
          <a:lstStyle/>
          <a:p>
            <a:pPr algn="ctr"/>
            <a:r>
              <a:rPr lang="nl-BE" sz="1200" b="1" dirty="0"/>
              <a:t>Artikel 5.235 BW – Vervanging van de schuldenaar</a:t>
            </a:r>
          </a:p>
          <a:p>
            <a:pPr algn="just"/>
            <a:endParaRPr lang="nl-BE" sz="1200" b="1" dirty="0"/>
          </a:p>
          <a:p>
            <a:pPr algn="just"/>
            <a:r>
              <a:rPr lang="nl-BE" sz="1200" dirty="0">
                <a:solidFill>
                  <a:srgbClr val="000000"/>
                </a:solidFill>
              </a:rPr>
              <a:t>Indien de prestatie zich hiertoe leent, heeft de schuldeiser het recht zich door de rechter te laten machtigen om de verbintenis zelf uit te voeren of te laten uitvoeren door een derde op kosten van de schuldenaar. (…)</a:t>
            </a:r>
            <a:endParaRPr lang="nl-BE" sz="1200" dirty="0">
              <a:solidFill>
                <a:srgbClr val="000000"/>
              </a:solidFill>
              <a:latin typeface="+mj-lt"/>
            </a:endParaRPr>
          </a:p>
        </p:txBody>
      </p:sp>
    </p:spTree>
    <p:extLst>
      <p:ext uri="{BB962C8B-B14F-4D97-AF65-F5344CB8AC3E}">
        <p14:creationId xmlns:p14="http://schemas.microsoft.com/office/powerpoint/2010/main" val="398624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5BB93D-6EEB-4BAF-B609-AE0AF9C94D86}"/>
              </a:ext>
            </a:extLst>
          </p:cNvPr>
          <p:cNvSpPr txBox="1"/>
          <p:nvPr/>
        </p:nvSpPr>
        <p:spPr>
          <a:xfrm>
            <a:off x="687200" y="2416623"/>
            <a:ext cx="4721600" cy="3785652"/>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 3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Elke herstelling of vervanging wordt verricht: </a:t>
            </a:r>
            <a:r>
              <a:rPr lang="nl-BE" sz="1200" b="1" dirty="0">
                <a:solidFill>
                  <a:schemeClr val="tx2"/>
                </a:solidFill>
                <a:latin typeface="+mj-lt"/>
              </a:rPr>
              <a:t>1. kosteloos, 2. binnen een redelijke termijn (…), en 3. zonder ernstige overlast voor de consument (…).</a:t>
            </a:r>
          </a:p>
          <a:p>
            <a:pPr algn="just"/>
            <a:endParaRPr lang="nl-BE" sz="1200" dirty="0">
              <a:solidFill>
                <a:srgbClr val="000000"/>
              </a:solidFill>
              <a:latin typeface="+mj-lt"/>
            </a:endParaRPr>
          </a:p>
          <a:p>
            <a:pPr algn="just"/>
            <a:r>
              <a:rPr lang="nl-BE" sz="1200" dirty="0">
                <a:solidFill>
                  <a:srgbClr val="000000"/>
                </a:solidFill>
                <a:latin typeface="+mj-lt"/>
              </a:rPr>
              <a:t>De verkoper neemt het te vervangen goed op zijn kosten terug.</a:t>
            </a:r>
          </a:p>
          <a:p>
            <a:pPr algn="just"/>
            <a:endParaRPr lang="nl-BE" sz="1200" dirty="0">
              <a:solidFill>
                <a:srgbClr val="000000"/>
              </a:solidFill>
              <a:latin typeface="+mj-lt"/>
            </a:endParaRPr>
          </a:p>
          <a:p>
            <a:pPr algn="just"/>
            <a:r>
              <a:rPr lang="nl-BE" sz="1200" dirty="0">
                <a:solidFill>
                  <a:srgbClr val="000000"/>
                </a:solidFill>
                <a:latin typeface="+mj-lt"/>
              </a:rPr>
              <a:t>Wanneer een herstelling de verwijdering vergt van het goed dat op een wijze die in overeenstemming is met zijn aard en doel was geïnstalleerd voordat het conformiteitsgebrek duidelijk werd, of wanneer dit goed moet worden vervangen, omvat de verplichting tot herstelling of vervanging van het goed de verwijdering van het niet-conforme goed en de installatie van het vervangende goed of het herstelde goed, of het betalen van de kosten van die verwijdering of installatie.</a:t>
            </a:r>
          </a:p>
          <a:p>
            <a:pPr algn="just"/>
            <a:endParaRPr lang="nl-BE" sz="1200" dirty="0">
              <a:solidFill>
                <a:srgbClr val="000000"/>
              </a:solidFill>
              <a:latin typeface="+mj-lt"/>
            </a:endParaRPr>
          </a:p>
          <a:p>
            <a:pPr algn="just"/>
            <a:r>
              <a:rPr lang="nl-BE" sz="1200" dirty="0">
                <a:solidFill>
                  <a:srgbClr val="000000"/>
                </a:solidFill>
                <a:latin typeface="+mj-lt"/>
              </a:rPr>
              <a:t>De consument is niet gehouden om te betalen voor het normaal gebruik van het vervangen goed tijdens de periode die aan de vervanging voorafgaat.</a:t>
            </a:r>
          </a:p>
        </p:txBody>
      </p:sp>
      <p:sp>
        <p:nvSpPr>
          <p:cNvPr id="10" name="TextBox 9">
            <a:extLst>
              <a:ext uri="{FF2B5EF4-FFF2-40B4-BE49-F238E27FC236}">
                <a16:creationId xmlns:a16="http://schemas.microsoft.com/office/drawing/2014/main" id="{078C1B0E-5EFA-4368-8D71-6B836B0A9937}"/>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3" name="Footer Placeholder 2">
            <a:extLst>
              <a:ext uri="{FF2B5EF4-FFF2-40B4-BE49-F238E27FC236}">
                <a16:creationId xmlns:a16="http://schemas.microsoft.com/office/drawing/2014/main" id="{7396AB06-9669-44D2-AC53-FAAB380911D0}"/>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0ADD8763-6A41-4797-BBE5-2CE37C7D6CF9}"/>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le 4">
            <a:extLst>
              <a:ext uri="{FF2B5EF4-FFF2-40B4-BE49-F238E27FC236}">
                <a16:creationId xmlns:a16="http://schemas.microsoft.com/office/drawing/2014/main" id="{A71C1862-5F1E-43E0-B50F-8F9CFD19A5DB}"/>
              </a:ext>
            </a:extLst>
          </p:cNvPr>
          <p:cNvSpPr>
            <a:spLocks noGrp="1"/>
          </p:cNvSpPr>
          <p:nvPr>
            <p:ph type="title"/>
          </p:nvPr>
        </p:nvSpPr>
        <p:spPr/>
        <p:txBody>
          <a:bodyPr/>
          <a:lstStyle/>
          <a:p>
            <a:r>
              <a:rPr lang="en-US" b="1" dirty="0"/>
              <a:t>1. Uitvoering in natura</a:t>
            </a:r>
            <a:endParaRPr lang="nl-BE" b="1" dirty="0"/>
          </a:p>
        </p:txBody>
      </p:sp>
      <p:sp>
        <p:nvSpPr>
          <p:cNvPr id="14" name="TextBox 13">
            <a:extLst>
              <a:ext uri="{FF2B5EF4-FFF2-40B4-BE49-F238E27FC236}">
                <a16:creationId xmlns:a16="http://schemas.microsoft.com/office/drawing/2014/main" id="{7001DDF4-A303-4AFF-868A-5AEF120298F8}"/>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err="1"/>
              <a:t>Digitale</a:t>
            </a:r>
            <a:r>
              <a:rPr lang="en-US" b="1" dirty="0"/>
              <a:t> </a:t>
            </a:r>
            <a:r>
              <a:rPr lang="en-US" b="1" dirty="0" err="1"/>
              <a:t>inhoud</a:t>
            </a:r>
            <a:r>
              <a:rPr lang="en-US" b="1" dirty="0"/>
              <a:t> en </a:t>
            </a:r>
            <a:r>
              <a:rPr lang="en-US" b="1" dirty="0" err="1"/>
              <a:t>digitale</a:t>
            </a:r>
            <a:r>
              <a:rPr lang="en-US" b="1" dirty="0"/>
              <a:t> </a:t>
            </a:r>
            <a:r>
              <a:rPr lang="en-US" b="1" dirty="0" err="1"/>
              <a:t>diensten</a:t>
            </a:r>
            <a:endParaRPr lang="en-US" b="1" dirty="0"/>
          </a:p>
          <a:p>
            <a:pPr algn="ctr"/>
            <a:r>
              <a:rPr lang="en-US" sz="1600" dirty="0" err="1"/>
              <a:t>Titel</a:t>
            </a:r>
            <a:r>
              <a:rPr lang="en-US" sz="1600" dirty="0"/>
              <a:t> </a:t>
            </a:r>
            <a:r>
              <a:rPr lang="en-US" sz="1600" dirty="0" err="1"/>
              <a:t>VI</a:t>
            </a:r>
            <a:r>
              <a:rPr lang="en-US" sz="1600" i="1" dirty="0" err="1"/>
              <a:t>bis</a:t>
            </a:r>
            <a:endParaRPr lang="nl-BE" sz="1600" dirty="0"/>
          </a:p>
        </p:txBody>
      </p:sp>
      <p:sp>
        <p:nvSpPr>
          <p:cNvPr id="15" name="TextBox 14">
            <a:extLst>
              <a:ext uri="{FF2B5EF4-FFF2-40B4-BE49-F238E27FC236}">
                <a16:creationId xmlns:a16="http://schemas.microsoft.com/office/drawing/2014/main" id="{FBDE79FA-4454-413B-B19E-EF256D405054}"/>
              </a:ext>
            </a:extLst>
          </p:cNvPr>
          <p:cNvSpPr txBox="1"/>
          <p:nvPr/>
        </p:nvSpPr>
        <p:spPr>
          <a:xfrm>
            <a:off x="6578248" y="2416623"/>
            <a:ext cx="4721600" cy="1754326"/>
          </a:xfrm>
          <a:prstGeom prst="rect">
            <a:avLst/>
          </a:prstGeom>
          <a:noFill/>
        </p:spPr>
        <p:txBody>
          <a:bodyPr wrap="square" rtlCol="0">
            <a:spAutoFit/>
          </a:bodyPr>
          <a:lstStyle/>
          <a:p>
            <a:pPr algn="ctr"/>
            <a:r>
              <a:rPr lang="nl-BE" sz="1200" b="1" i="0" dirty="0">
                <a:effectLst/>
                <a:latin typeface="+mj-lt"/>
              </a:rPr>
              <a:t>Artikel 1701/11 oud BW</a:t>
            </a:r>
          </a:p>
          <a:p>
            <a:pPr algn="just"/>
            <a:endParaRPr lang="nl-BE" sz="1200" b="1" i="0" dirty="0">
              <a:effectLst/>
              <a:latin typeface="+mj-lt"/>
            </a:endParaRPr>
          </a:p>
          <a:p>
            <a:pPr algn="just"/>
            <a:r>
              <a:rPr lang="nl-BE" sz="1200" b="0" i="0" dirty="0">
                <a:solidFill>
                  <a:srgbClr val="000000"/>
                </a:solidFill>
                <a:effectLst/>
                <a:latin typeface="+mj-lt"/>
              </a:rPr>
              <a:t>§ 2. </a:t>
            </a:r>
            <a:r>
              <a:rPr lang="nl-BE" sz="1200" b="1" i="0" dirty="0">
                <a:solidFill>
                  <a:schemeClr val="tx2"/>
                </a:solidFill>
                <a:effectLst/>
                <a:latin typeface="+mj-lt"/>
              </a:rPr>
              <a:t>Binnen een redelijke termijn </a:t>
            </a:r>
            <a:r>
              <a:rPr lang="nl-BE" sz="1200" b="0" i="0" dirty="0">
                <a:solidFill>
                  <a:srgbClr val="000000"/>
                </a:solidFill>
                <a:effectLst/>
                <a:latin typeface="+mj-lt"/>
              </a:rPr>
              <a:t>na het tijdstip waarop de handelaar door de consument in kennis is gesteld van het conformiteitsgebrek, maakt de handelaar de digitale inhoud of digitale dienst, </a:t>
            </a:r>
            <a:r>
              <a:rPr lang="nl-BE" sz="1200" b="1" i="0" dirty="0">
                <a:solidFill>
                  <a:schemeClr val="tx2"/>
                </a:solidFill>
                <a:effectLst/>
                <a:latin typeface="+mj-lt"/>
              </a:rPr>
              <a:t>kosteloos en zonder ernstige overlast </a:t>
            </a:r>
            <a:r>
              <a:rPr lang="nl-BE" sz="1200" b="0" i="0" dirty="0">
                <a:solidFill>
                  <a:srgbClr val="000000"/>
                </a:solidFill>
                <a:effectLst/>
                <a:latin typeface="+mj-lt"/>
              </a:rPr>
              <a:t>voor de consument conform, § 1, rekening houdend met de aard van de digitale inhoud of digitale dienst en het doel waarvoor de consument de digitale inhoud of digitale dienst nodig had.</a:t>
            </a:r>
            <a:endParaRPr lang="nl-BE" sz="1200" dirty="0">
              <a:solidFill>
                <a:srgbClr val="000000"/>
              </a:solidFill>
              <a:latin typeface="+mj-lt"/>
            </a:endParaRPr>
          </a:p>
        </p:txBody>
      </p:sp>
    </p:spTree>
    <p:extLst>
      <p:ext uri="{BB962C8B-B14F-4D97-AF65-F5344CB8AC3E}">
        <p14:creationId xmlns:p14="http://schemas.microsoft.com/office/powerpoint/2010/main" val="94861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8C1B0E-5EFA-4368-8D71-6B836B0A9937}"/>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3" name="Footer Placeholder 2">
            <a:extLst>
              <a:ext uri="{FF2B5EF4-FFF2-40B4-BE49-F238E27FC236}">
                <a16:creationId xmlns:a16="http://schemas.microsoft.com/office/drawing/2014/main" id="{7396AB06-9669-44D2-AC53-FAAB380911D0}"/>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dirty="0"/>
          </a:p>
        </p:txBody>
      </p:sp>
      <p:sp>
        <p:nvSpPr>
          <p:cNvPr id="4" name="Slide Number Placeholder 3">
            <a:extLst>
              <a:ext uri="{FF2B5EF4-FFF2-40B4-BE49-F238E27FC236}">
                <a16:creationId xmlns:a16="http://schemas.microsoft.com/office/drawing/2014/main" id="{0ADD8763-6A41-4797-BBE5-2CE37C7D6CF9}"/>
              </a:ext>
            </a:extLst>
          </p:cNvPr>
          <p:cNvSpPr>
            <a:spLocks noGrp="1"/>
          </p:cNvSpPr>
          <p:nvPr>
            <p:ph type="sldNum" sz="quarter" idx="12"/>
          </p:nvPr>
        </p:nvSpPr>
        <p:spPr/>
        <p:txBody>
          <a:bodyPr/>
          <a:lstStyle/>
          <a:p>
            <a:fld id="{0A297500-7527-634B-90F4-69D0994C32B4}" type="slidenum">
              <a:rPr lang="nl-NL" smtClean="0"/>
              <a:t>7</a:t>
            </a:fld>
            <a:endParaRPr lang="nl-NL"/>
          </a:p>
        </p:txBody>
      </p:sp>
      <p:sp>
        <p:nvSpPr>
          <p:cNvPr id="5" name="Title 4">
            <a:extLst>
              <a:ext uri="{FF2B5EF4-FFF2-40B4-BE49-F238E27FC236}">
                <a16:creationId xmlns:a16="http://schemas.microsoft.com/office/drawing/2014/main" id="{A71C1862-5F1E-43E0-B50F-8F9CFD19A5DB}"/>
              </a:ext>
            </a:extLst>
          </p:cNvPr>
          <p:cNvSpPr>
            <a:spLocks noGrp="1"/>
          </p:cNvSpPr>
          <p:nvPr>
            <p:ph type="title"/>
          </p:nvPr>
        </p:nvSpPr>
        <p:spPr/>
        <p:txBody>
          <a:bodyPr/>
          <a:lstStyle/>
          <a:p>
            <a:r>
              <a:rPr lang="en-US" b="1" dirty="0"/>
              <a:t>1. Uitvoering in natura</a:t>
            </a:r>
            <a:endParaRPr lang="nl-BE" b="1" dirty="0"/>
          </a:p>
        </p:txBody>
      </p:sp>
      <p:sp>
        <p:nvSpPr>
          <p:cNvPr id="8" name="TextBox 7">
            <a:extLst>
              <a:ext uri="{FF2B5EF4-FFF2-40B4-BE49-F238E27FC236}">
                <a16:creationId xmlns:a16="http://schemas.microsoft.com/office/drawing/2014/main" id="{2D520F31-2B0D-426A-A993-39CFC8C067E6}"/>
              </a:ext>
            </a:extLst>
          </p:cNvPr>
          <p:cNvSpPr txBox="1"/>
          <p:nvPr/>
        </p:nvSpPr>
        <p:spPr>
          <a:xfrm>
            <a:off x="687200" y="2632154"/>
            <a:ext cx="4721600" cy="1754326"/>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 4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De verkoper kan weigeren om het consumptiegoed conform te maken overeenkomstig § 2 </a:t>
            </a:r>
            <a:r>
              <a:rPr lang="nl-BE" sz="1200" b="1" dirty="0">
                <a:solidFill>
                  <a:schemeClr val="tx2"/>
                </a:solidFill>
                <a:latin typeface="+mj-lt"/>
              </a:rPr>
              <a:t>als herstelling en vervanging onmogelijk zijn of voor de verkoper onevenredige kosten </a:t>
            </a:r>
            <a:r>
              <a:rPr lang="nl-BE" sz="1200" dirty="0">
                <a:solidFill>
                  <a:srgbClr val="000000"/>
                </a:solidFill>
                <a:latin typeface="+mj-lt"/>
              </a:rPr>
              <a:t>met zich zouden brengen, rekening houdend met alle omstandigheden, zoals met name de waarde die het consumptiegoed zonder het conformiteitsgebrek zou hebben of de omvang van het conformiteitsgebrek.</a:t>
            </a:r>
          </a:p>
        </p:txBody>
      </p:sp>
      <p:sp>
        <p:nvSpPr>
          <p:cNvPr id="17" name="TextBox 16">
            <a:extLst>
              <a:ext uri="{FF2B5EF4-FFF2-40B4-BE49-F238E27FC236}">
                <a16:creationId xmlns:a16="http://schemas.microsoft.com/office/drawing/2014/main" id="{D792B058-47E0-444C-AB2D-802A0756CAFA}"/>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err="1"/>
              <a:t>Digitale</a:t>
            </a:r>
            <a:r>
              <a:rPr lang="en-US" b="1" dirty="0"/>
              <a:t> </a:t>
            </a:r>
            <a:r>
              <a:rPr lang="en-US" b="1" dirty="0" err="1"/>
              <a:t>inhoud</a:t>
            </a:r>
            <a:r>
              <a:rPr lang="en-US" b="1" dirty="0"/>
              <a:t> en </a:t>
            </a:r>
            <a:r>
              <a:rPr lang="en-US" b="1" dirty="0" err="1"/>
              <a:t>digitale</a:t>
            </a:r>
            <a:r>
              <a:rPr lang="en-US" b="1" dirty="0"/>
              <a:t> </a:t>
            </a:r>
            <a:r>
              <a:rPr lang="en-US" b="1" dirty="0" err="1"/>
              <a:t>diensten</a:t>
            </a:r>
            <a:endParaRPr lang="en-US" b="1" dirty="0"/>
          </a:p>
          <a:p>
            <a:pPr algn="ctr"/>
            <a:r>
              <a:rPr lang="en-US" sz="1600" dirty="0" err="1"/>
              <a:t>Titel</a:t>
            </a:r>
            <a:r>
              <a:rPr lang="en-US" sz="1600" dirty="0"/>
              <a:t> </a:t>
            </a:r>
            <a:r>
              <a:rPr lang="en-US" sz="1600" dirty="0" err="1"/>
              <a:t>VI</a:t>
            </a:r>
            <a:r>
              <a:rPr lang="en-US" sz="1600" i="1" dirty="0" err="1"/>
              <a:t>bis</a:t>
            </a:r>
            <a:endParaRPr lang="nl-BE" sz="1600" dirty="0"/>
          </a:p>
        </p:txBody>
      </p:sp>
      <p:sp>
        <p:nvSpPr>
          <p:cNvPr id="18" name="TextBox 17">
            <a:extLst>
              <a:ext uri="{FF2B5EF4-FFF2-40B4-BE49-F238E27FC236}">
                <a16:creationId xmlns:a16="http://schemas.microsoft.com/office/drawing/2014/main" id="{C44ACBEB-8691-4D54-B1AF-4B1CDF50C337}"/>
              </a:ext>
            </a:extLst>
          </p:cNvPr>
          <p:cNvSpPr txBox="1"/>
          <p:nvPr/>
        </p:nvSpPr>
        <p:spPr>
          <a:xfrm>
            <a:off x="6578248" y="2632154"/>
            <a:ext cx="4721600" cy="1754326"/>
          </a:xfrm>
          <a:prstGeom prst="rect">
            <a:avLst/>
          </a:prstGeom>
          <a:noFill/>
        </p:spPr>
        <p:txBody>
          <a:bodyPr wrap="square" rtlCol="0">
            <a:spAutoFit/>
          </a:bodyPr>
          <a:lstStyle/>
          <a:p>
            <a:pPr algn="ctr"/>
            <a:r>
              <a:rPr lang="nl-BE" sz="1200" b="1" i="0" dirty="0">
                <a:effectLst/>
                <a:latin typeface="+mj-lt"/>
              </a:rPr>
              <a:t>Artikel 1701/11 oud BW</a:t>
            </a:r>
          </a:p>
          <a:p>
            <a:pPr algn="just"/>
            <a:endParaRPr lang="nl-BE" sz="1200" b="1" i="0" dirty="0">
              <a:effectLst/>
              <a:latin typeface="+mj-lt"/>
            </a:endParaRPr>
          </a:p>
          <a:p>
            <a:pPr algn="just"/>
            <a:r>
              <a:rPr lang="nl-BE" sz="1200" b="0" i="0" dirty="0">
                <a:solidFill>
                  <a:srgbClr val="000000"/>
                </a:solidFill>
                <a:effectLst/>
                <a:latin typeface="+mj-lt"/>
              </a:rPr>
              <a:t>§ 1. De consument heeft het recht de digitale inhoud of digitale dienst </a:t>
            </a:r>
            <a:r>
              <a:rPr lang="nl-BE" sz="1200" b="1" i="0" dirty="0">
                <a:solidFill>
                  <a:schemeClr val="tx2"/>
                </a:solidFill>
                <a:effectLst/>
                <a:latin typeface="+mj-lt"/>
              </a:rPr>
              <a:t>conform te laten maken, tenzij dat onmogelijk is of voor de handelaar onevenredige kosten </a:t>
            </a:r>
            <a:r>
              <a:rPr lang="nl-BE" sz="1200" b="0" i="0" dirty="0">
                <a:solidFill>
                  <a:srgbClr val="000000"/>
                </a:solidFill>
                <a:effectLst/>
                <a:latin typeface="+mj-lt"/>
              </a:rPr>
              <a:t>met zich meebrengt, rekening houdend met alle omstandigheden van het geval, waaronder: 1° de waarde die de digitale inhoud of digitale dienst zou hebben wanneer er geen conformiteitsgebrek zou zijn geweest;en2° de omvang van het conformiteitsgebrek.</a:t>
            </a:r>
          </a:p>
        </p:txBody>
      </p:sp>
      <p:sp>
        <p:nvSpPr>
          <p:cNvPr id="19" name="TextBox 18">
            <a:extLst>
              <a:ext uri="{FF2B5EF4-FFF2-40B4-BE49-F238E27FC236}">
                <a16:creationId xmlns:a16="http://schemas.microsoft.com/office/drawing/2014/main" id="{51B41D2F-A1DC-4BF8-B5AF-BCB5F754E239}"/>
              </a:ext>
            </a:extLst>
          </p:cNvPr>
          <p:cNvSpPr txBox="1"/>
          <p:nvPr/>
        </p:nvSpPr>
        <p:spPr>
          <a:xfrm>
            <a:off x="687200" y="4729341"/>
            <a:ext cx="4721600" cy="1015663"/>
          </a:xfrm>
          <a:prstGeom prst="rect">
            <a:avLst/>
          </a:prstGeom>
          <a:solidFill>
            <a:schemeClr val="bg1">
              <a:lumMod val="95000"/>
            </a:schemeClr>
          </a:solidFill>
        </p:spPr>
        <p:txBody>
          <a:bodyPr wrap="square" rtlCol="0">
            <a:spAutoFit/>
          </a:bodyPr>
          <a:lstStyle/>
          <a:p>
            <a:pPr algn="ctr"/>
            <a:r>
              <a:rPr lang="nl-BE" sz="1200" b="1" i="0" dirty="0">
                <a:effectLst/>
                <a:latin typeface="+mj-lt"/>
              </a:rPr>
              <a:t>Artikel 5.234 BW - Beginsel</a:t>
            </a:r>
          </a:p>
          <a:p>
            <a:pPr algn="just"/>
            <a:endParaRPr lang="nl-BE" sz="1200" b="1" i="0" dirty="0">
              <a:effectLst/>
              <a:latin typeface="+mj-lt"/>
            </a:endParaRPr>
          </a:p>
          <a:p>
            <a:pPr algn="just"/>
            <a:r>
              <a:rPr lang="nl-BE" sz="1200" dirty="0">
                <a:solidFill>
                  <a:srgbClr val="000000"/>
                </a:solidFill>
                <a:latin typeface="+mj-lt"/>
              </a:rPr>
              <a:t>De schuldeiser heeft het recht om de uitvoering van de verschuldigde prestatie in rechte te vorderen, tenzij dit onmogelijk of abusief zou zijn.</a:t>
            </a:r>
          </a:p>
        </p:txBody>
      </p:sp>
    </p:spTree>
    <p:extLst>
      <p:ext uri="{BB962C8B-B14F-4D97-AF65-F5344CB8AC3E}">
        <p14:creationId xmlns:p14="http://schemas.microsoft.com/office/powerpoint/2010/main" val="25400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A8B834-3770-41CB-B4E5-08F70CBFD5F1}"/>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32C23D25-7AA6-47F6-8714-FA78A46E77CD}"/>
              </a:ext>
            </a:extLst>
          </p:cNvPr>
          <p:cNvSpPr>
            <a:spLocks noGrp="1"/>
          </p:cNvSpPr>
          <p:nvPr>
            <p:ph type="sldNum" sz="quarter" idx="12"/>
          </p:nvPr>
        </p:nvSpPr>
        <p:spPr/>
        <p:txBody>
          <a:bodyPr/>
          <a:lstStyle/>
          <a:p>
            <a:fld id="{0A297500-7527-634B-90F4-69D0994C32B4}" type="slidenum">
              <a:rPr lang="nl-NL" smtClean="0"/>
              <a:t>8</a:t>
            </a:fld>
            <a:endParaRPr lang="nl-NL"/>
          </a:p>
        </p:txBody>
      </p:sp>
      <p:sp>
        <p:nvSpPr>
          <p:cNvPr id="5" name="Title 4">
            <a:extLst>
              <a:ext uri="{FF2B5EF4-FFF2-40B4-BE49-F238E27FC236}">
                <a16:creationId xmlns:a16="http://schemas.microsoft.com/office/drawing/2014/main" id="{DCCE1C2F-12D0-4961-9E38-B0CC50E8C763}"/>
              </a:ext>
            </a:extLst>
          </p:cNvPr>
          <p:cNvSpPr>
            <a:spLocks noGrp="1"/>
          </p:cNvSpPr>
          <p:nvPr>
            <p:ph type="title"/>
          </p:nvPr>
        </p:nvSpPr>
        <p:spPr/>
        <p:txBody>
          <a:bodyPr/>
          <a:lstStyle/>
          <a:p>
            <a:r>
              <a:rPr lang="en-US" b="1" dirty="0"/>
              <a:t>2. Ontbinding of prijsvermindering</a:t>
            </a:r>
            <a:endParaRPr lang="nl-BE" b="1" dirty="0"/>
          </a:p>
        </p:txBody>
      </p:sp>
      <p:sp>
        <p:nvSpPr>
          <p:cNvPr id="6" name="TextBox 5">
            <a:extLst>
              <a:ext uri="{FF2B5EF4-FFF2-40B4-BE49-F238E27FC236}">
                <a16:creationId xmlns:a16="http://schemas.microsoft.com/office/drawing/2014/main" id="{B564EB71-4D20-4497-952E-BB3854655422}"/>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7" name="TextBox 6">
            <a:extLst>
              <a:ext uri="{FF2B5EF4-FFF2-40B4-BE49-F238E27FC236}">
                <a16:creationId xmlns:a16="http://schemas.microsoft.com/office/drawing/2014/main" id="{17C3DEAF-1363-454B-A889-A3F36A715A17}"/>
              </a:ext>
            </a:extLst>
          </p:cNvPr>
          <p:cNvSpPr txBox="1"/>
          <p:nvPr/>
        </p:nvSpPr>
        <p:spPr>
          <a:xfrm>
            <a:off x="687200" y="2439737"/>
            <a:ext cx="4721600" cy="4324261"/>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 5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De consument heeft het recht van de verkoper [prijsvermindering  dan wel de ontbinding te bekomen]:</a:t>
            </a:r>
          </a:p>
          <a:p>
            <a:pPr algn="just"/>
            <a:endParaRPr lang="nl-BE" sz="1200" dirty="0">
              <a:solidFill>
                <a:srgbClr val="000000"/>
              </a:solidFill>
              <a:latin typeface="+mj-lt"/>
            </a:endParaRPr>
          </a:p>
          <a:p>
            <a:pPr marL="228600" indent="-228600" algn="just">
              <a:buFont typeface="+mj-lt"/>
              <a:buAutoNum type="arabicPeriod"/>
            </a:pPr>
            <a:r>
              <a:rPr lang="nl-BE" sz="1200" dirty="0">
                <a:solidFill>
                  <a:srgbClr val="000000"/>
                </a:solidFill>
                <a:latin typeface="+mj-lt"/>
              </a:rPr>
              <a:t>de verkoper heeft de herstelling of vervanging niet voltooid of […] </a:t>
            </a:r>
            <a:r>
              <a:rPr lang="nl-BE" sz="1200" b="1" dirty="0">
                <a:solidFill>
                  <a:schemeClr val="tx2"/>
                </a:solidFill>
                <a:latin typeface="+mj-lt"/>
              </a:rPr>
              <a:t>niet voltooid </a:t>
            </a:r>
            <a:r>
              <a:rPr lang="nl-BE" sz="1200" dirty="0">
                <a:solidFill>
                  <a:srgbClr val="000000"/>
                </a:solidFill>
                <a:latin typeface="+mj-lt"/>
              </a:rPr>
              <a:t>conform § 3, lid 2 en 3, of de verkoper heeft </a:t>
            </a:r>
            <a:r>
              <a:rPr lang="nl-BE" sz="1200" b="1" dirty="0">
                <a:solidFill>
                  <a:schemeClr val="tx2"/>
                </a:solidFill>
                <a:latin typeface="+mj-lt"/>
              </a:rPr>
              <a:t>geweigerd</a:t>
            </a:r>
            <a:r>
              <a:rPr lang="nl-BE" sz="1200" dirty="0">
                <a:solidFill>
                  <a:srgbClr val="000000"/>
                </a:solidFill>
                <a:latin typeface="+mj-lt"/>
              </a:rPr>
              <a:t> de goederen conform te maken conform § 4;</a:t>
            </a:r>
          </a:p>
          <a:p>
            <a:pPr marL="228600" indent="-228600" algn="just">
              <a:buFont typeface="+mj-lt"/>
              <a:buAutoNum type="arabicPeriod"/>
            </a:pPr>
            <a:endParaRPr lang="nl-BE" sz="1200" dirty="0">
              <a:solidFill>
                <a:srgbClr val="000000"/>
              </a:solidFill>
              <a:latin typeface="+mj-lt"/>
            </a:endParaRPr>
          </a:p>
          <a:p>
            <a:pPr marL="228600" indent="-228600" algn="just">
              <a:buFont typeface="+mj-lt"/>
              <a:buAutoNum type="arabicPeriod"/>
            </a:pPr>
            <a:r>
              <a:rPr lang="nl-BE" sz="1200" dirty="0">
                <a:solidFill>
                  <a:srgbClr val="000000"/>
                </a:solidFill>
                <a:latin typeface="+mj-lt"/>
              </a:rPr>
              <a:t>er blijkt een conformiteitsgebrek te zijn </a:t>
            </a:r>
            <a:r>
              <a:rPr lang="nl-BE" sz="1200" b="1" dirty="0">
                <a:solidFill>
                  <a:schemeClr val="tx2"/>
                </a:solidFill>
                <a:latin typeface="+mj-lt"/>
              </a:rPr>
              <a:t>ondanks de poging</a:t>
            </a:r>
            <a:r>
              <a:rPr lang="nl-BE" sz="1200" dirty="0">
                <a:solidFill>
                  <a:srgbClr val="000000"/>
                </a:solidFill>
                <a:latin typeface="+mj-lt"/>
              </a:rPr>
              <a:t> van de verkoper om de goederen conform te maken;</a:t>
            </a:r>
          </a:p>
          <a:p>
            <a:pPr marL="228600" indent="-228600" algn="just">
              <a:buFont typeface="+mj-lt"/>
              <a:buAutoNum type="arabicPeriod"/>
            </a:pPr>
            <a:endParaRPr lang="nl-BE" sz="1200" dirty="0">
              <a:solidFill>
                <a:srgbClr val="000000"/>
              </a:solidFill>
              <a:latin typeface="+mj-lt"/>
            </a:endParaRPr>
          </a:p>
          <a:p>
            <a:pPr marL="228600" indent="-228600" algn="just">
              <a:buFont typeface="+mj-lt"/>
              <a:buAutoNum type="arabicPeriod"/>
            </a:pPr>
            <a:r>
              <a:rPr lang="nl-BE" sz="1200" dirty="0">
                <a:solidFill>
                  <a:srgbClr val="000000"/>
                </a:solidFill>
              </a:rPr>
              <a:t>het conformiteitsgebrek is </a:t>
            </a:r>
            <a:r>
              <a:rPr lang="nl-BE" sz="1200" b="1" dirty="0">
                <a:solidFill>
                  <a:schemeClr val="tx2"/>
                </a:solidFill>
              </a:rPr>
              <a:t>zo ernstig </a:t>
            </a:r>
            <a:r>
              <a:rPr lang="nl-BE" sz="1200" dirty="0">
                <a:solidFill>
                  <a:srgbClr val="000000"/>
                </a:solidFill>
              </a:rPr>
              <a:t>dat een onmiddellijke prijsvermindering of ontbinding […] gerechtvaardigd is;</a:t>
            </a:r>
          </a:p>
          <a:p>
            <a:pPr marL="228600" indent="-228600" algn="just">
              <a:buFont typeface="+mj-lt"/>
              <a:buAutoNum type="arabicPeriod"/>
            </a:pPr>
            <a:endParaRPr lang="nl-BE" sz="1200" dirty="0">
              <a:solidFill>
                <a:srgbClr val="000000"/>
              </a:solidFill>
            </a:endParaRPr>
          </a:p>
          <a:p>
            <a:pPr marL="228600" indent="-228600" algn="just">
              <a:buFont typeface="+mj-lt"/>
              <a:buAutoNum type="arabicPeriod"/>
            </a:pPr>
            <a:r>
              <a:rPr lang="nl-BE" sz="1200" dirty="0">
                <a:solidFill>
                  <a:srgbClr val="000000"/>
                </a:solidFill>
              </a:rPr>
              <a:t>de verkoper heeft verklaard of uit de omstandigheden blijkt duidelijk dat de verkoper de goederen door middel van herstelling of vervanging </a:t>
            </a:r>
            <a:r>
              <a:rPr lang="nl-BE" sz="1200" b="1" dirty="0">
                <a:solidFill>
                  <a:schemeClr val="tx2"/>
                </a:solidFill>
              </a:rPr>
              <a:t>niet binnen een redelijke termijn of zonder ernstige overlast voor de consument conform de overeenkomst zal maken</a:t>
            </a:r>
            <a:r>
              <a:rPr lang="nl-BE" sz="1200" dirty="0">
                <a:solidFill>
                  <a:srgbClr val="000000"/>
                </a:solidFill>
              </a:rPr>
              <a:t>.</a:t>
            </a:r>
          </a:p>
          <a:p>
            <a:pPr algn="just"/>
            <a:endParaRPr lang="nl-BE" sz="1200" dirty="0">
              <a:solidFill>
                <a:srgbClr val="000000"/>
              </a:solidFill>
            </a:endParaRPr>
          </a:p>
          <a:p>
            <a:pPr marL="228600" indent="-228600" algn="just">
              <a:buFont typeface="+mj-lt"/>
              <a:buAutoNum type="arabicPeriod"/>
            </a:pPr>
            <a:endParaRPr lang="nl-BE" sz="1200" dirty="0">
              <a:solidFill>
                <a:srgbClr val="000000"/>
              </a:solidFill>
              <a:latin typeface="+mj-lt"/>
            </a:endParaRPr>
          </a:p>
          <a:p>
            <a:pPr algn="just"/>
            <a:endParaRPr lang="nl-BE" sz="1100" dirty="0">
              <a:solidFill>
                <a:srgbClr val="000000"/>
              </a:solidFill>
              <a:latin typeface="+mj-lt"/>
            </a:endParaRPr>
          </a:p>
        </p:txBody>
      </p:sp>
      <p:sp>
        <p:nvSpPr>
          <p:cNvPr id="8" name="TextBox 7">
            <a:extLst>
              <a:ext uri="{FF2B5EF4-FFF2-40B4-BE49-F238E27FC236}">
                <a16:creationId xmlns:a16="http://schemas.microsoft.com/office/drawing/2014/main" id="{83D320A7-36D9-4880-9366-0AF1A860E911}"/>
              </a:ext>
            </a:extLst>
          </p:cNvPr>
          <p:cNvSpPr txBox="1"/>
          <p:nvPr/>
        </p:nvSpPr>
        <p:spPr>
          <a:xfrm>
            <a:off x="6577927" y="3566220"/>
            <a:ext cx="4721600" cy="830997"/>
          </a:xfrm>
          <a:prstGeom prst="rect">
            <a:avLst/>
          </a:prstGeom>
          <a:noFill/>
        </p:spPr>
        <p:txBody>
          <a:bodyPr wrap="square" rtlCol="0">
            <a:spAutoFit/>
          </a:bodyPr>
          <a:lstStyle/>
          <a:p>
            <a:pPr marL="228600" indent="-228600" algn="just">
              <a:buFont typeface="+mj-lt"/>
              <a:buAutoNum type="arabicPeriod" startAt="3"/>
            </a:pPr>
            <a:endParaRPr lang="nl-BE" sz="1200" dirty="0">
              <a:solidFill>
                <a:srgbClr val="000000"/>
              </a:solidFill>
              <a:latin typeface="+mj-lt"/>
            </a:endParaRPr>
          </a:p>
          <a:p>
            <a:pPr marL="228600" indent="-228600" algn="just">
              <a:buFont typeface="+mj-lt"/>
              <a:buAutoNum type="arabicPeriod" startAt="3"/>
            </a:pPr>
            <a:endParaRPr lang="nl-BE" sz="1200" dirty="0">
              <a:solidFill>
                <a:srgbClr val="000000"/>
              </a:solidFill>
              <a:latin typeface="+mj-lt"/>
            </a:endParaRPr>
          </a:p>
          <a:p>
            <a:pPr marL="228600" indent="-228600" algn="just">
              <a:buFont typeface="+mj-lt"/>
              <a:buAutoNum type="arabicPeriod" startAt="3"/>
            </a:pPr>
            <a:endParaRPr lang="nl-BE" sz="1200" dirty="0">
              <a:solidFill>
                <a:srgbClr val="000000"/>
              </a:solidFill>
              <a:latin typeface="+mj-lt"/>
            </a:endParaRPr>
          </a:p>
          <a:p>
            <a:pPr marL="228600" indent="-228600" algn="just">
              <a:buFont typeface="+mj-lt"/>
              <a:buAutoNum type="arabicPeriod" startAt="3"/>
            </a:pPr>
            <a:endParaRPr lang="nl-BE" sz="1200" dirty="0">
              <a:solidFill>
                <a:srgbClr val="000000"/>
              </a:solidFill>
              <a:latin typeface="+mj-lt"/>
            </a:endParaRPr>
          </a:p>
        </p:txBody>
      </p:sp>
      <p:sp>
        <p:nvSpPr>
          <p:cNvPr id="9" name="TextBox 8">
            <a:extLst>
              <a:ext uri="{FF2B5EF4-FFF2-40B4-BE49-F238E27FC236}">
                <a16:creationId xmlns:a16="http://schemas.microsoft.com/office/drawing/2014/main" id="{68A51F54-D7B7-4F58-A4B6-F135AA382F17}"/>
              </a:ext>
            </a:extLst>
          </p:cNvPr>
          <p:cNvSpPr txBox="1"/>
          <p:nvPr/>
        </p:nvSpPr>
        <p:spPr>
          <a:xfrm>
            <a:off x="6577927" y="2437221"/>
            <a:ext cx="4721600" cy="3970318"/>
          </a:xfrm>
          <a:prstGeom prst="rect">
            <a:avLst/>
          </a:prstGeom>
          <a:noFill/>
        </p:spPr>
        <p:txBody>
          <a:bodyPr wrap="square" rtlCol="0">
            <a:spAutoFit/>
          </a:bodyPr>
          <a:lstStyle/>
          <a:p>
            <a:pPr algn="ctr"/>
            <a:r>
              <a:rPr lang="nl-BE" sz="1200" b="1" i="0" dirty="0">
                <a:effectLst/>
                <a:latin typeface="+mj-lt"/>
              </a:rPr>
              <a:t>Artikel 1701/12, § 1 BW</a:t>
            </a:r>
          </a:p>
          <a:p>
            <a:pPr algn="just"/>
            <a:endParaRPr lang="nl-BE" sz="1200" b="1" i="0" dirty="0">
              <a:effectLst/>
              <a:latin typeface="+mj-lt"/>
            </a:endParaRPr>
          </a:p>
          <a:p>
            <a:pPr algn="just"/>
            <a:r>
              <a:rPr lang="nl-BE" sz="1200" dirty="0">
                <a:solidFill>
                  <a:srgbClr val="000000"/>
                </a:solidFill>
                <a:latin typeface="+mj-lt"/>
              </a:rPr>
              <a:t>De consument heeft recht op [prijsvermindering dan wel op ontbinding]:</a:t>
            </a:r>
          </a:p>
          <a:p>
            <a:pPr algn="just"/>
            <a:endParaRPr lang="nl-BE" sz="1200" dirty="0">
              <a:solidFill>
                <a:srgbClr val="000000"/>
              </a:solidFill>
              <a:latin typeface="+mj-lt"/>
            </a:endParaRPr>
          </a:p>
          <a:p>
            <a:pPr marL="228600" indent="-228600" algn="just">
              <a:buFont typeface="+mj-lt"/>
              <a:buAutoNum type="arabicPeriod"/>
            </a:pPr>
            <a:r>
              <a:rPr lang="nl-BE" sz="1200" dirty="0">
                <a:solidFill>
                  <a:srgbClr val="000000"/>
                </a:solidFill>
                <a:latin typeface="+mj-lt"/>
              </a:rPr>
              <a:t>remedie om conform te maken, is </a:t>
            </a:r>
            <a:r>
              <a:rPr lang="nl-BE" sz="1200" b="1" dirty="0">
                <a:solidFill>
                  <a:schemeClr val="tx2"/>
                </a:solidFill>
                <a:latin typeface="+mj-lt"/>
              </a:rPr>
              <a:t>onmogelijk of onevenredig </a:t>
            </a:r>
            <a:r>
              <a:rPr lang="nl-BE" sz="1200" dirty="0">
                <a:solidFill>
                  <a:srgbClr val="000000"/>
                </a:solidFill>
                <a:latin typeface="+mj-lt"/>
              </a:rPr>
              <a:t>conform 1701/11 § 1; [2] de handelaar heeft de digitale inhoud of digitale dienst</a:t>
            </a:r>
            <a:r>
              <a:rPr lang="nl-BE" sz="1200" b="1" dirty="0">
                <a:solidFill>
                  <a:schemeClr val="tx2"/>
                </a:solidFill>
                <a:latin typeface="+mj-lt"/>
              </a:rPr>
              <a:t> niet conform </a:t>
            </a:r>
            <a:r>
              <a:rPr lang="nl-BE" sz="1200" dirty="0">
                <a:solidFill>
                  <a:srgbClr val="000000"/>
                </a:solidFill>
                <a:latin typeface="+mj-lt"/>
              </a:rPr>
              <a:t>gemaakt conform 1701/11, § 2;</a:t>
            </a:r>
          </a:p>
          <a:p>
            <a:pPr marL="228600" indent="-228600" algn="just">
              <a:buFont typeface="+mj-lt"/>
              <a:buAutoNum type="arabicPeriod"/>
            </a:pPr>
            <a:endParaRPr lang="nl-BE" sz="1200" dirty="0">
              <a:solidFill>
                <a:srgbClr val="000000"/>
              </a:solidFill>
              <a:latin typeface="+mj-lt"/>
            </a:endParaRPr>
          </a:p>
          <a:p>
            <a:pPr marL="228600" indent="-228600" algn="just">
              <a:buFont typeface="+mj-lt"/>
              <a:buAutoNum type="arabicPeriod"/>
            </a:pPr>
            <a:r>
              <a:rPr lang="nl-BE" sz="1200" dirty="0">
                <a:solidFill>
                  <a:srgbClr val="000000"/>
                </a:solidFill>
              </a:rPr>
              <a:t>er blijkt een conformiteitsgebrek te zijn ondanks de </a:t>
            </a:r>
            <a:r>
              <a:rPr lang="nl-BE" sz="1200" b="1" dirty="0">
                <a:solidFill>
                  <a:schemeClr val="tx2"/>
                </a:solidFill>
              </a:rPr>
              <a:t>poging van</a:t>
            </a:r>
            <a:r>
              <a:rPr lang="nl-BE" sz="1200" dirty="0">
                <a:solidFill>
                  <a:srgbClr val="000000"/>
                </a:solidFill>
              </a:rPr>
              <a:t> de handelaar om de digitale inhoud of dienst conform te maken;</a:t>
            </a:r>
          </a:p>
          <a:p>
            <a:pPr marL="228600" indent="-228600" algn="just">
              <a:buFont typeface="+mj-lt"/>
              <a:buAutoNum type="arabicPeriod"/>
            </a:pPr>
            <a:endParaRPr lang="nl-BE" sz="1200" dirty="0">
              <a:solidFill>
                <a:srgbClr val="000000"/>
              </a:solidFill>
            </a:endParaRPr>
          </a:p>
          <a:p>
            <a:pPr marL="228600" indent="-228600" algn="just">
              <a:buFont typeface="+mj-lt"/>
              <a:buAutoNum type="arabicPeriod"/>
            </a:pPr>
            <a:r>
              <a:rPr lang="nl-BE" sz="1200" dirty="0">
                <a:solidFill>
                  <a:srgbClr val="000000"/>
                </a:solidFill>
              </a:rPr>
              <a:t>het conformiteitsgebrek is </a:t>
            </a:r>
            <a:r>
              <a:rPr lang="nl-BE" sz="1200" b="1" dirty="0">
                <a:solidFill>
                  <a:schemeClr val="tx2"/>
                </a:solidFill>
              </a:rPr>
              <a:t>zo ernstig </a:t>
            </a:r>
            <a:r>
              <a:rPr lang="nl-BE" sz="1200" dirty="0">
                <a:solidFill>
                  <a:srgbClr val="000000"/>
                </a:solidFill>
              </a:rPr>
              <a:t>dat een onmiddellijke prijsvermindering of de ontbinding […] gerechtvaardigd is, of</a:t>
            </a:r>
          </a:p>
          <a:p>
            <a:pPr marL="228600" indent="-228600" algn="just">
              <a:buFont typeface="+mj-lt"/>
              <a:buAutoNum type="arabicPeriod"/>
            </a:pPr>
            <a:endParaRPr lang="nl-BE" sz="1200" dirty="0">
              <a:solidFill>
                <a:srgbClr val="000000"/>
              </a:solidFill>
            </a:endParaRPr>
          </a:p>
          <a:p>
            <a:pPr marL="228600" indent="-228600" algn="just">
              <a:buFont typeface="+mj-lt"/>
              <a:buAutoNum type="arabicPeriod"/>
            </a:pPr>
            <a:r>
              <a:rPr lang="nl-BE" sz="1200" dirty="0">
                <a:solidFill>
                  <a:srgbClr val="000000"/>
                </a:solidFill>
              </a:rPr>
              <a:t>de handelaar heeft verklaard, of uit de omstandigheden blijkt duidelijk dat de handelaar de digitale inhoud of digitale dienst </a:t>
            </a:r>
            <a:r>
              <a:rPr lang="nl-BE" sz="1200" b="1" dirty="0">
                <a:solidFill>
                  <a:schemeClr val="tx2"/>
                </a:solidFill>
              </a:rPr>
              <a:t>niet binnen een redelijke termijn of zonder ernstige overlast voor de consument conform zal maken</a:t>
            </a:r>
            <a:r>
              <a:rPr lang="nl-BE" sz="1200" dirty="0">
                <a:solidFill>
                  <a:srgbClr val="000000"/>
                </a:solidFill>
              </a:rPr>
              <a:t>.</a:t>
            </a:r>
          </a:p>
          <a:p>
            <a:pPr marL="228600" indent="-228600" algn="just">
              <a:buFont typeface="+mj-lt"/>
              <a:buAutoNum type="arabicPeriod"/>
            </a:pPr>
            <a:endParaRPr lang="nl-BE" sz="1200" dirty="0">
              <a:solidFill>
                <a:srgbClr val="000000"/>
              </a:solidFill>
            </a:endParaRPr>
          </a:p>
          <a:p>
            <a:pPr marL="228600" indent="-228600" algn="just">
              <a:buFont typeface="+mj-lt"/>
              <a:buAutoNum type="arabicPeriod" startAt="3"/>
            </a:pPr>
            <a:endParaRPr lang="nl-BE" sz="1200" dirty="0">
              <a:solidFill>
                <a:srgbClr val="000000"/>
              </a:solidFill>
              <a:latin typeface="+mj-lt"/>
            </a:endParaRPr>
          </a:p>
        </p:txBody>
      </p:sp>
      <p:sp>
        <p:nvSpPr>
          <p:cNvPr id="10" name="TextBox 9">
            <a:extLst>
              <a:ext uri="{FF2B5EF4-FFF2-40B4-BE49-F238E27FC236}">
                <a16:creationId xmlns:a16="http://schemas.microsoft.com/office/drawing/2014/main" id="{46989595-2675-4AC1-BA38-C5922A9C5D8B}"/>
              </a:ext>
            </a:extLst>
          </p:cNvPr>
          <p:cNvSpPr txBox="1"/>
          <p:nvPr/>
        </p:nvSpPr>
        <p:spPr>
          <a:xfrm>
            <a:off x="6577927" y="1649874"/>
            <a:ext cx="4721600" cy="615553"/>
          </a:xfrm>
          <a:prstGeom prst="rect">
            <a:avLst/>
          </a:prstGeom>
          <a:solidFill>
            <a:schemeClr val="bg1">
              <a:lumMod val="85000"/>
            </a:schemeClr>
          </a:solidFill>
        </p:spPr>
        <p:txBody>
          <a:bodyPr wrap="square" rtlCol="0">
            <a:spAutoFit/>
          </a:bodyPr>
          <a:lstStyle/>
          <a:p>
            <a:pPr algn="ctr"/>
            <a:r>
              <a:rPr lang="en-US" b="1" dirty="0" err="1"/>
              <a:t>Digitale</a:t>
            </a:r>
            <a:r>
              <a:rPr lang="en-US" b="1" dirty="0"/>
              <a:t> </a:t>
            </a:r>
            <a:r>
              <a:rPr lang="en-US" b="1" dirty="0" err="1"/>
              <a:t>inhoud</a:t>
            </a:r>
            <a:r>
              <a:rPr lang="en-US" b="1" dirty="0"/>
              <a:t> en </a:t>
            </a:r>
            <a:r>
              <a:rPr lang="en-US" b="1" dirty="0" err="1"/>
              <a:t>digitale</a:t>
            </a:r>
            <a:r>
              <a:rPr lang="en-US" b="1" dirty="0"/>
              <a:t> </a:t>
            </a:r>
            <a:r>
              <a:rPr lang="en-US" b="1" dirty="0" err="1"/>
              <a:t>diensten</a:t>
            </a:r>
            <a:endParaRPr lang="en-US" b="1" dirty="0"/>
          </a:p>
          <a:p>
            <a:pPr algn="ctr"/>
            <a:r>
              <a:rPr lang="en-US" sz="1600" dirty="0" err="1"/>
              <a:t>Titel</a:t>
            </a:r>
            <a:r>
              <a:rPr lang="en-US" sz="1600" dirty="0"/>
              <a:t> </a:t>
            </a:r>
            <a:r>
              <a:rPr lang="en-US" sz="1600" dirty="0" err="1"/>
              <a:t>VI</a:t>
            </a:r>
            <a:r>
              <a:rPr lang="en-US" sz="1600" i="1" dirty="0" err="1"/>
              <a:t>bis</a:t>
            </a:r>
            <a:endParaRPr lang="nl-BE" sz="1600" dirty="0"/>
          </a:p>
        </p:txBody>
      </p:sp>
    </p:spTree>
    <p:extLst>
      <p:ext uri="{BB962C8B-B14F-4D97-AF65-F5344CB8AC3E}">
        <p14:creationId xmlns:p14="http://schemas.microsoft.com/office/powerpoint/2010/main" val="383197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A8B834-3770-41CB-B4E5-08F70CBFD5F1}"/>
              </a:ext>
            </a:extLst>
          </p:cNvPr>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Slide Number Placeholder 3">
            <a:extLst>
              <a:ext uri="{FF2B5EF4-FFF2-40B4-BE49-F238E27FC236}">
                <a16:creationId xmlns:a16="http://schemas.microsoft.com/office/drawing/2014/main" id="{32C23D25-7AA6-47F6-8714-FA78A46E77CD}"/>
              </a:ext>
            </a:extLst>
          </p:cNvPr>
          <p:cNvSpPr>
            <a:spLocks noGrp="1"/>
          </p:cNvSpPr>
          <p:nvPr>
            <p:ph type="sldNum" sz="quarter" idx="12"/>
          </p:nvPr>
        </p:nvSpPr>
        <p:spPr/>
        <p:txBody>
          <a:bodyPr/>
          <a:lstStyle/>
          <a:p>
            <a:fld id="{0A297500-7527-634B-90F4-69D0994C32B4}" type="slidenum">
              <a:rPr lang="nl-NL" smtClean="0"/>
              <a:t>9</a:t>
            </a:fld>
            <a:endParaRPr lang="nl-NL"/>
          </a:p>
        </p:txBody>
      </p:sp>
      <p:sp>
        <p:nvSpPr>
          <p:cNvPr id="5" name="Title 4">
            <a:extLst>
              <a:ext uri="{FF2B5EF4-FFF2-40B4-BE49-F238E27FC236}">
                <a16:creationId xmlns:a16="http://schemas.microsoft.com/office/drawing/2014/main" id="{DCCE1C2F-12D0-4961-9E38-B0CC50E8C763}"/>
              </a:ext>
            </a:extLst>
          </p:cNvPr>
          <p:cNvSpPr>
            <a:spLocks noGrp="1"/>
          </p:cNvSpPr>
          <p:nvPr>
            <p:ph type="title"/>
          </p:nvPr>
        </p:nvSpPr>
        <p:spPr/>
        <p:txBody>
          <a:bodyPr/>
          <a:lstStyle/>
          <a:p>
            <a:r>
              <a:rPr lang="en-US" b="1" dirty="0"/>
              <a:t>2. Ontbinding of prijsvermindering</a:t>
            </a:r>
            <a:endParaRPr lang="nl-BE" b="1" dirty="0"/>
          </a:p>
        </p:txBody>
      </p:sp>
      <p:sp>
        <p:nvSpPr>
          <p:cNvPr id="6" name="TextBox 5">
            <a:extLst>
              <a:ext uri="{FF2B5EF4-FFF2-40B4-BE49-F238E27FC236}">
                <a16:creationId xmlns:a16="http://schemas.microsoft.com/office/drawing/2014/main" id="{B564EB71-4D20-4497-952E-BB3854655422}"/>
              </a:ext>
            </a:extLst>
          </p:cNvPr>
          <p:cNvSpPr txBox="1"/>
          <p:nvPr/>
        </p:nvSpPr>
        <p:spPr>
          <a:xfrm>
            <a:off x="687200" y="1656000"/>
            <a:ext cx="4721600" cy="615553"/>
          </a:xfrm>
          <a:prstGeom prst="rect">
            <a:avLst/>
          </a:prstGeom>
          <a:solidFill>
            <a:schemeClr val="bg1">
              <a:lumMod val="85000"/>
            </a:schemeClr>
          </a:solidFill>
        </p:spPr>
        <p:txBody>
          <a:bodyPr wrap="square" rtlCol="0">
            <a:spAutoFit/>
          </a:bodyPr>
          <a:lstStyle/>
          <a:p>
            <a:pPr algn="ctr"/>
            <a:r>
              <a:rPr lang="en-US" b="1" dirty="0" err="1"/>
              <a:t>Consumentenkoop</a:t>
            </a:r>
            <a:endParaRPr lang="en-US" b="1" dirty="0"/>
          </a:p>
          <a:p>
            <a:pPr algn="ctr"/>
            <a:r>
              <a:rPr lang="en-US" sz="1600" dirty="0"/>
              <a:t>Oud BW</a:t>
            </a:r>
            <a:endParaRPr lang="nl-BE" sz="1600" dirty="0"/>
          </a:p>
        </p:txBody>
      </p:sp>
      <p:sp>
        <p:nvSpPr>
          <p:cNvPr id="7" name="TextBox 6">
            <a:extLst>
              <a:ext uri="{FF2B5EF4-FFF2-40B4-BE49-F238E27FC236}">
                <a16:creationId xmlns:a16="http://schemas.microsoft.com/office/drawing/2014/main" id="{17C3DEAF-1363-454B-A889-A3F36A715A17}"/>
              </a:ext>
            </a:extLst>
          </p:cNvPr>
          <p:cNvSpPr txBox="1"/>
          <p:nvPr/>
        </p:nvSpPr>
        <p:spPr>
          <a:xfrm>
            <a:off x="687200" y="2632154"/>
            <a:ext cx="4721600" cy="2492990"/>
          </a:xfrm>
          <a:prstGeom prst="rect">
            <a:avLst/>
          </a:prstGeom>
          <a:noFill/>
        </p:spPr>
        <p:txBody>
          <a:bodyPr wrap="square" rtlCol="0">
            <a:spAutoFit/>
          </a:bodyPr>
          <a:lstStyle/>
          <a:p>
            <a:pPr algn="ctr"/>
            <a:r>
              <a:rPr lang="nl-BE" sz="1200" b="1" i="0" dirty="0">
                <a:effectLst/>
                <a:latin typeface="+mj-lt"/>
              </a:rPr>
              <a:t>Artikel 1649</a:t>
            </a:r>
            <a:r>
              <a:rPr lang="nl-BE" sz="1200" b="1" i="1" dirty="0">
                <a:effectLst/>
                <a:latin typeface="+mj-lt"/>
              </a:rPr>
              <a:t>quinquies, § 5 </a:t>
            </a:r>
            <a:r>
              <a:rPr lang="nl-BE" sz="1200" b="1" dirty="0">
                <a:effectLst/>
                <a:latin typeface="+mj-lt"/>
              </a:rPr>
              <a:t>oud BW</a:t>
            </a:r>
            <a:endParaRPr lang="nl-BE" sz="1200" b="1" i="0" dirty="0">
              <a:effectLst/>
              <a:latin typeface="+mj-lt"/>
            </a:endParaRPr>
          </a:p>
          <a:p>
            <a:pPr algn="just"/>
            <a:endParaRPr lang="nl-BE" sz="1200" b="1" i="0" dirty="0">
              <a:effectLst/>
              <a:latin typeface="+mj-lt"/>
            </a:endParaRPr>
          </a:p>
          <a:p>
            <a:pPr algn="just"/>
            <a:r>
              <a:rPr lang="nl-BE" sz="1200" dirty="0">
                <a:solidFill>
                  <a:srgbClr val="000000"/>
                </a:solidFill>
                <a:latin typeface="+mj-lt"/>
              </a:rPr>
              <a:t>In afwijking van het eerste lid heeft de consument niet het recht de koopovereenkomst te ontbinden indien het conformiteitsgebrek </a:t>
            </a:r>
            <a:r>
              <a:rPr lang="nl-BE" sz="1200" b="1" dirty="0">
                <a:solidFill>
                  <a:schemeClr val="tx2"/>
                </a:solidFill>
                <a:latin typeface="+mj-lt"/>
              </a:rPr>
              <a:t>gering</a:t>
            </a:r>
            <a:r>
              <a:rPr lang="nl-BE" sz="1200" dirty="0">
                <a:solidFill>
                  <a:srgbClr val="000000"/>
                </a:solidFill>
                <a:latin typeface="+mj-lt"/>
              </a:rPr>
              <a:t> is. Het is aan de </a:t>
            </a:r>
            <a:r>
              <a:rPr lang="nl-BE" sz="1200" b="1" dirty="0">
                <a:solidFill>
                  <a:schemeClr val="tx2"/>
                </a:solidFill>
                <a:latin typeface="+mj-lt"/>
              </a:rPr>
              <a:t>verkoper om te bewijzen</a:t>
            </a:r>
            <a:r>
              <a:rPr lang="nl-BE" sz="1200" dirty="0">
                <a:solidFill>
                  <a:srgbClr val="000000"/>
                </a:solidFill>
                <a:latin typeface="+mj-lt"/>
              </a:rPr>
              <a:t> dat het conformiteitsgebrek gering is. </a:t>
            </a:r>
          </a:p>
          <a:p>
            <a:pPr algn="just"/>
            <a:endParaRPr lang="nl-BE" sz="1200" dirty="0">
              <a:solidFill>
                <a:srgbClr val="000000"/>
              </a:solidFill>
              <a:latin typeface="+mj-lt"/>
            </a:endParaRPr>
          </a:p>
          <a:p>
            <a:pPr algn="ctr"/>
            <a:r>
              <a:rPr lang="nl-BE" sz="1200" b="1" dirty="0"/>
              <a:t>Artikel 1649</a:t>
            </a:r>
            <a:r>
              <a:rPr lang="nl-BE" sz="1200" b="1" i="1" dirty="0"/>
              <a:t>quinquies, § 6 </a:t>
            </a:r>
            <a:r>
              <a:rPr lang="nl-BE" sz="1200" b="1" dirty="0"/>
              <a:t>oud BW</a:t>
            </a:r>
          </a:p>
          <a:p>
            <a:pPr algn="just"/>
            <a:endParaRPr lang="nl-BE" sz="1200" dirty="0">
              <a:solidFill>
                <a:srgbClr val="000000"/>
              </a:solidFill>
              <a:latin typeface="+mj-lt"/>
            </a:endParaRPr>
          </a:p>
          <a:p>
            <a:pPr algn="just"/>
            <a:r>
              <a:rPr lang="nl-BE" sz="1200" dirty="0">
                <a:solidFill>
                  <a:srgbClr val="000000"/>
                </a:solidFill>
                <a:latin typeface="+mj-lt"/>
              </a:rPr>
              <a:t>De prijsvermindering moet </a:t>
            </a:r>
            <a:r>
              <a:rPr lang="nl-BE" sz="1200" b="1" dirty="0">
                <a:solidFill>
                  <a:schemeClr val="tx2"/>
                </a:solidFill>
                <a:latin typeface="+mj-lt"/>
              </a:rPr>
              <a:t>evenredig</a:t>
            </a:r>
            <a:r>
              <a:rPr lang="nl-BE" sz="1200" dirty="0">
                <a:solidFill>
                  <a:srgbClr val="000000"/>
                </a:solidFill>
                <a:latin typeface="+mj-lt"/>
              </a:rPr>
              <a:t> zijn aan het verschil tussen de waarde van het door de consument ontvangen consumptiegoed en de waarde die het consumptiegoed zou hebben gehad indien dit conform de koopovereenkomst was geweest..</a:t>
            </a:r>
          </a:p>
        </p:txBody>
      </p:sp>
      <p:sp>
        <p:nvSpPr>
          <p:cNvPr id="8" name="TextBox 7">
            <a:extLst>
              <a:ext uri="{FF2B5EF4-FFF2-40B4-BE49-F238E27FC236}">
                <a16:creationId xmlns:a16="http://schemas.microsoft.com/office/drawing/2014/main" id="{36A3349F-550E-47A4-82E5-4B5BAFE549CF}"/>
              </a:ext>
            </a:extLst>
          </p:cNvPr>
          <p:cNvSpPr txBox="1"/>
          <p:nvPr/>
        </p:nvSpPr>
        <p:spPr>
          <a:xfrm>
            <a:off x="6578248" y="1656000"/>
            <a:ext cx="4721600" cy="615553"/>
          </a:xfrm>
          <a:prstGeom prst="rect">
            <a:avLst/>
          </a:prstGeom>
          <a:solidFill>
            <a:schemeClr val="bg1">
              <a:lumMod val="85000"/>
            </a:schemeClr>
          </a:solidFill>
        </p:spPr>
        <p:txBody>
          <a:bodyPr wrap="square" rtlCol="0">
            <a:spAutoFit/>
          </a:bodyPr>
          <a:lstStyle/>
          <a:p>
            <a:pPr algn="ctr"/>
            <a:r>
              <a:rPr lang="en-US" b="1" dirty="0"/>
              <a:t>Nieuw verbintenissenrecht</a:t>
            </a:r>
          </a:p>
          <a:p>
            <a:pPr algn="ctr"/>
            <a:r>
              <a:rPr lang="en-US" sz="1600" dirty="0"/>
              <a:t>Boek 5</a:t>
            </a:r>
            <a:endParaRPr lang="nl-BE" sz="1600" dirty="0"/>
          </a:p>
        </p:txBody>
      </p:sp>
      <p:sp>
        <p:nvSpPr>
          <p:cNvPr id="9" name="TextBox 8">
            <a:extLst>
              <a:ext uri="{FF2B5EF4-FFF2-40B4-BE49-F238E27FC236}">
                <a16:creationId xmlns:a16="http://schemas.microsoft.com/office/drawing/2014/main" id="{42500499-55BA-4D06-BCAA-151D6A05CFB6}"/>
              </a:ext>
            </a:extLst>
          </p:cNvPr>
          <p:cNvSpPr txBox="1"/>
          <p:nvPr/>
        </p:nvSpPr>
        <p:spPr>
          <a:xfrm>
            <a:off x="6578248" y="2632154"/>
            <a:ext cx="4721600" cy="3046988"/>
          </a:xfrm>
          <a:prstGeom prst="rect">
            <a:avLst/>
          </a:prstGeom>
          <a:noFill/>
        </p:spPr>
        <p:txBody>
          <a:bodyPr wrap="square" rtlCol="0">
            <a:spAutoFit/>
          </a:bodyPr>
          <a:lstStyle/>
          <a:p>
            <a:pPr algn="ctr"/>
            <a:r>
              <a:rPr lang="nl-BE" sz="1200" b="1" i="0" dirty="0">
                <a:effectLst/>
                <a:latin typeface="+mj-lt"/>
              </a:rPr>
              <a:t>Artikel 5.97 BW – Recht op prijsvermindering</a:t>
            </a:r>
          </a:p>
          <a:p>
            <a:pPr algn="just"/>
            <a:endParaRPr lang="nl-BE" sz="1200" b="1" i="0" dirty="0">
              <a:effectLst/>
              <a:latin typeface="+mj-lt"/>
            </a:endParaRPr>
          </a:p>
          <a:p>
            <a:pPr algn="just"/>
            <a:r>
              <a:rPr lang="nl-BE" sz="1200" dirty="0">
                <a:solidFill>
                  <a:srgbClr val="000000"/>
                </a:solidFill>
                <a:latin typeface="+mj-lt"/>
              </a:rPr>
              <a:t>In geval van een niet-nakoming die </a:t>
            </a:r>
            <a:r>
              <a:rPr lang="nl-BE" sz="1200" b="1" dirty="0">
                <a:solidFill>
                  <a:schemeClr val="tx2"/>
                </a:solidFill>
                <a:latin typeface="+mj-lt"/>
              </a:rPr>
              <a:t>onvoldoende ernstig </a:t>
            </a:r>
            <a:r>
              <a:rPr lang="nl-BE" sz="1200" dirty="0">
                <a:solidFill>
                  <a:srgbClr val="000000"/>
                </a:solidFill>
                <a:latin typeface="+mj-lt"/>
              </a:rPr>
              <a:t>is om de ontbinding te rechtvaardigen, kan de schuldeiser in rechte de prijsvermindering eisen.</a:t>
            </a:r>
          </a:p>
          <a:p>
            <a:pPr algn="just"/>
            <a:endParaRPr lang="nl-BE" sz="1200" dirty="0">
              <a:solidFill>
                <a:srgbClr val="000000"/>
              </a:solidFill>
              <a:latin typeface="+mj-lt"/>
            </a:endParaRPr>
          </a:p>
          <a:p>
            <a:pPr algn="just"/>
            <a:r>
              <a:rPr lang="nl-BE" sz="1200" dirty="0"/>
              <a:t>(…)</a:t>
            </a:r>
          </a:p>
          <a:p>
            <a:pPr algn="just"/>
            <a:endParaRPr lang="nl-BE" sz="1200" b="1" dirty="0"/>
          </a:p>
          <a:p>
            <a:pPr algn="just"/>
            <a:r>
              <a:rPr lang="nl-BE" sz="1200" dirty="0">
                <a:solidFill>
                  <a:srgbClr val="000000"/>
                </a:solidFill>
              </a:rPr>
              <a:t>De prijsvermindering is </a:t>
            </a:r>
            <a:r>
              <a:rPr lang="nl-BE" sz="1200" b="1" dirty="0">
                <a:solidFill>
                  <a:schemeClr val="tx2"/>
                </a:solidFill>
              </a:rPr>
              <a:t>evenredig</a:t>
            </a:r>
            <a:r>
              <a:rPr lang="nl-BE" sz="1200" dirty="0">
                <a:solidFill>
                  <a:srgbClr val="000000"/>
                </a:solidFill>
              </a:rPr>
              <a:t> met het verschil, op het tijdstip van de contractsluiting, tussen de waarde van de ontvangen prestatie en de waarde van de overeengekomen prestatie</a:t>
            </a:r>
            <a:endParaRPr lang="nl-BE" sz="1200" dirty="0">
              <a:solidFill>
                <a:srgbClr val="000000"/>
              </a:solidFill>
              <a:latin typeface="+mj-lt"/>
            </a:endParaRPr>
          </a:p>
          <a:p>
            <a:pPr algn="just"/>
            <a:endParaRPr lang="nl-BE" sz="1200" dirty="0">
              <a:solidFill>
                <a:srgbClr val="000000"/>
              </a:solidFill>
              <a:latin typeface="+mj-lt"/>
            </a:endParaRPr>
          </a:p>
          <a:p>
            <a:pPr algn="just"/>
            <a:endParaRPr lang="nl-BE" sz="1200" dirty="0">
              <a:solidFill>
                <a:srgbClr val="000000"/>
              </a:solidFill>
              <a:latin typeface="+mj-lt"/>
            </a:endParaRPr>
          </a:p>
          <a:p>
            <a:pPr algn="just"/>
            <a:endParaRPr lang="nl-BE" sz="1200" dirty="0">
              <a:solidFill>
                <a:srgbClr val="000000"/>
              </a:solidFill>
              <a:latin typeface="+mj-lt"/>
            </a:endParaRPr>
          </a:p>
          <a:p>
            <a:pPr algn="just"/>
            <a:endParaRPr lang="nl-BE" sz="1200" dirty="0">
              <a:solidFill>
                <a:srgbClr val="000000"/>
              </a:solidFill>
              <a:latin typeface="+mj-lt"/>
            </a:endParaRPr>
          </a:p>
          <a:p>
            <a:pPr algn="just"/>
            <a:endParaRPr lang="nl-BE" sz="1200" dirty="0">
              <a:solidFill>
                <a:srgbClr val="000000"/>
              </a:solidFill>
              <a:latin typeface="+mj-lt"/>
            </a:endParaRPr>
          </a:p>
        </p:txBody>
      </p:sp>
    </p:spTree>
    <p:extLst>
      <p:ext uri="{BB962C8B-B14F-4D97-AF65-F5344CB8AC3E}">
        <p14:creationId xmlns:p14="http://schemas.microsoft.com/office/powerpoint/2010/main" val="2688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2509</Words>
  <Application>Microsoft Office PowerPoint</Application>
  <PresentationFormat>Widescreen</PresentationFormat>
  <Paragraphs>253</Paragraphs>
  <Slides>13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KU Leuven</vt:lpstr>
      <vt:lpstr>KU Leuven Sedes</vt:lpstr>
      <vt:lpstr>Studiedag nieuw consumentenrecht  Remedies van de consument</vt:lpstr>
      <vt:lpstr>PowerPoint Presentation</vt:lpstr>
      <vt:lpstr>PowerPoint Presentation</vt:lpstr>
      <vt:lpstr>1. Uitvoering in natura</vt:lpstr>
      <vt:lpstr>1. Uitvoering in natura</vt:lpstr>
      <vt:lpstr>1. Uitvoering in natura</vt:lpstr>
      <vt:lpstr>1. Uitvoering in natura</vt:lpstr>
      <vt:lpstr>2. Ontbinding of prijsvermindering</vt:lpstr>
      <vt:lpstr>2. Ontbinding of prijsvermindering</vt:lpstr>
      <vt:lpstr>2. Ontbinding of prijsvermindering</vt:lpstr>
      <vt:lpstr>2. Ontbinding of prijsvermindering</vt:lpstr>
      <vt:lpstr>2. Ontbinding of prijsvermindering</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2022-06-02T23:38:02Z</dcterms:modified>
</cp:coreProperties>
</file>