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Lst>
  <p:notesMasterIdLst>
    <p:notesMasterId r:id="rId19"/>
  </p:notesMasterIdLst>
  <p:handoutMasterIdLst>
    <p:handoutMasterId r:id="rId20"/>
  </p:handoutMasterIdLst>
  <p:sldIdLst>
    <p:sldId id="261" r:id="rId3"/>
    <p:sldId id="262" r:id="rId4"/>
    <p:sldId id="263" r:id="rId5"/>
    <p:sldId id="267" r:id="rId6"/>
    <p:sldId id="268" r:id="rId7"/>
    <p:sldId id="270" r:id="rId8"/>
    <p:sldId id="264" r:id="rId9"/>
    <p:sldId id="269" r:id="rId10"/>
    <p:sldId id="271" r:id="rId11"/>
    <p:sldId id="272" r:id="rId12"/>
    <p:sldId id="265" r:id="rId13"/>
    <p:sldId id="266" r:id="rId14"/>
    <p:sldId id="273" r:id="rId15"/>
    <p:sldId id="274" r:id="rId16"/>
    <p:sldId id="275" r:id="rId17"/>
    <p:sldId id="276" r:id="rId18"/>
  </p:sldIdLst>
  <p:sldSz cx="12192000" cy="6858000"/>
  <p:notesSz cx="6889750"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1D8DB0"/>
    <a:srgbClr val="000000"/>
    <a:srgbClr val="2F4D5D"/>
    <a:srgbClr val="DCE7F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4652"/>
  </p:normalViewPr>
  <p:slideViewPr>
    <p:cSldViewPr snapToGrid="0" snapToObjects="1">
      <p:cViewPr varScale="1">
        <p:scale>
          <a:sx n="82" d="100"/>
          <a:sy n="82" d="100"/>
        </p:scale>
        <p:origin x="902" y="7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nl-NL"/>
          </a:p>
        </p:txBody>
      </p:sp>
      <p:sp>
        <p:nvSpPr>
          <p:cNvPr id="3" name="Tijdelijke aanduiding voor datum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8F591CCF-F6FD-734B-854A-5BC033593B1E}" type="datetimeFigureOut">
              <a:rPr lang="nl-NL" smtClean="0"/>
              <a:t>27-4-2022</a:t>
            </a:fld>
            <a:endParaRPr lang="nl-NL"/>
          </a:p>
        </p:txBody>
      </p:sp>
      <p:sp>
        <p:nvSpPr>
          <p:cNvPr id="4" name="Tijdelijke aanduiding voor voettekst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nl-NL"/>
          </a:p>
        </p:txBody>
      </p:sp>
      <p:sp>
        <p:nvSpPr>
          <p:cNvPr id="3" name="Tijdelijke aanduiding voor datum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23C66214-DB21-4647-B5DA-0D17CA592867}" type="datetimeFigureOut">
              <a:rPr lang="nl-NL" smtClean="0"/>
              <a:t>27-4-2022</a:t>
            </a:fld>
            <a:endParaRPr lang="nl-NL"/>
          </a:p>
        </p:txBody>
      </p:sp>
      <p:sp>
        <p:nvSpPr>
          <p:cNvPr id="4" name="Tijdelijke aanduiding voor dia-afbeelding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nl-NL"/>
          </a:p>
        </p:txBody>
      </p:sp>
      <p:sp>
        <p:nvSpPr>
          <p:cNvPr id="5" name="Tijdelijke aanduiding voor notiti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DE7DD4C9-AA23-854A-A6EB-2905740821DF}" type="datetime1">
              <a:rPr lang="nl-BE" smtClean="0"/>
              <a:t>27/04/2022</a:t>
            </a:fld>
            <a:endParaRPr lang="nl-NL"/>
          </a:p>
        </p:txBody>
      </p:sp>
      <p:sp>
        <p:nvSpPr>
          <p:cNvPr id="5" name="Tijdelijke aanduiding voor voettekst 4"/>
          <p:cNvSpPr>
            <a:spLocks noGrp="1"/>
          </p:cNvSpPr>
          <p:nvPr>
            <p:ph type="ftr" sz="quarter" idx="11"/>
          </p:nvPr>
        </p:nvSpPr>
        <p:spPr/>
        <p:txBody>
          <a:bodyPr/>
          <a:lstStyle/>
          <a:p>
            <a:r>
              <a:rPr lang="nl-NL"/>
              <a:t>Weens Koopverdrag: Onbekend maakt onbemind?</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703D5C79-C3BD-DB4A-AAD9-948122CA9995}" type="datetime1">
              <a:rPr lang="nl-BE" smtClean="0"/>
              <a:t>27/04/2022</a:t>
            </a:fld>
            <a:endParaRPr lang="nl-NL"/>
          </a:p>
        </p:txBody>
      </p:sp>
      <p:sp>
        <p:nvSpPr>
          <p:cNvPr id="5" name="Tijdelijke aanduiding voor voettekst 4"/>
          <p:cNvSpPr>
            <a:spLocks noGrp="1"/>
          </p:cNvSpPr>
          <p:nvPr>
            <p:ph type="ftr" sz="quarter" idx="11"/>
          </p:nvPr>
        </p:nvSpPr>
        <p:spPr/>
        <p:txBody>
          <a:bodyPr/>
          <a:lstStyle/>
          <a:p>
            <a:r>
              <a:rPr lang="nl-NL"/>
              <a:t>Weens Koopverdrag: Onbekend maakt onbemind?</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1E24991B-3C88-4F4F-9E94-AAE265035322}" type="datetime1">
              <a:rPr lang="nl-BE" smtClean="0"/>
              <a:t>27/04/2022</a:t>
            </a:fld>
            <a:endParaRPr lang="nl-NL"/>
          </a:p>
        </p:txBody>
      </p:sp>
      <p:sp>
        <p:nvSpPr>
          <p:cNvPr id="5" name="Tijdelijke aanduiding voor voettekst 4"/>
          <p:cNvSpPr>
            <a:spLocks noGrp="1"/>
          </p:cNvSpPr>
          <p:nvPr>
            <p:ph type="ftr" sz="quarter" idx="11"/>
          </p:nvPr>
        </p:nvSpPr>
        <p:spPr/>
        <p:txBody>
          <a:bodyPr/>
          <a:lstStyle/>
          <a:p>
            <a:r>
              <a:rPr lang="nl-NL"/>
              <a:t>Weens Koopverdrag: Onbekend maakt onbemind?</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B2EB42EF-E72A-6446-8F3F-6B2DF64F482D}" type="datetime1">
              <a:rPr lang="nl-BE" smtClean="0"/>
              <a:t>27/04/2022</a:t>
            </a:fld>
            <a:endParaRPr lang="nl-NL" dirty="0"/>
          </a:p>
        </p:txBody>
      </p:sp>
      <p:sp>
        <p:nvSpPr>
          <p:cNvPr id="5" name="Tijdelijke aanduiding voor voettekst 4"/>
          <p:cNvSpPr>
            <a:spLocks noGrp="1"/>
          </p:cNvSpPr>
          <p:nvPr>
            <p:ph type="ftr" sz="quarter" idx="11"/>
          </p:nvPr>
        </p:nvSpPr>
        <p:spPr/>
        <p:txBody>
          <a:bodyPr/>
          <a:lstStyle/>
          <a:p>
            <a:r>
              <a:rPr lang="nl-NL"/>
              <a:t>Weens Koopverdrag: Onbekend maakt onbemind?</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30DC05B4-80AC-A347-B10F-0DE0CA256EF8}" type="datetime1">
              <a:rPr lang="nl-BE" smtClean="0"/>
              <a:t>27/04/2022</a:t>
            </a:fld>
            <a:endParaRPr lang="nl-NL" dirty="0"/>
          </a:p>
        </p:txBody>
      </p:sp>
      <p:sp>
        <p:nvSpPr>
          <p:cNvPr id="5" name="Tijdelijke aanduiding voor voettekst 4"/>
          <p:cNvSpPr>
            <a:spLocks noGrp="1"/>
          </p:cNvSpPr>
          <p:nvPr>
            <p:ph type="ftr" sz="quarter" idx="11"/>
          </p:nvPr>
        </p:nvSpPr>
        <p:spPr/>
        <p:txBody>
          <a:bodyPr/>
          <a:lstStyle/>
          <a:p>
            <a:r>
              <a:rPr lang="nl-NL"/>
              <a:t>Weens Koopverdrag: Onbekend maakt onbemind?</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C91F2A97-B9F5-3C43-857F-69289398400D}" type="datetime1">
              <a:rPr lang="nl-BE" smtClean="0"/>
              <a:t>27/04/2022</a:t>
            </a:fld>
            <a:endParaRPr lang="nl-NL"/>
          </a:p>
        </p:txBody>
      </p:sp>
      <p:sp>
        <p:nvSpPr>
          <p:cNvPr id="6" name="Tijdelijke aanduiding voor voettekst 5"/>
          <p:cNvSpPr>
            <a:spLocks noGrp="1"/>
          </p:cNvSpPr>
          <p:nvPr>
            <p:ph type="ftr" sz="quarter" idx="11"/>
          </p:nvPr>
        </p:nvSpPr>
        <p:spPr/>
        <p:txBody>
          <a:bodyPr/>
          <a:lstStyle/>
          <a:p>
            <a:r>
              <a:rPr lang="nl-NL"/>
              <a:t>Weens Koopverdrag: Onbekend maakt onbemind?</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1FB55386-B7EA-FD44-8B8D-F27FD1B2387E}" type="datetime1">
              <a:rPr lang="nl-BE" smtClean="0"/>
              <a:t>27/04/2022</a:t>
            </a:fld>
            <a:endParaRPr lang="nl-NL" dirty="0"/>
          </a:p>
        </p:txBody>
      </p:sp>
      <p:sp>
        <p:nvSpPr>
          <p:cNvPr id="8" name="Tijdelijke aanduiding voor voettekst 7"/>
          <p:cNvSpPr>
            <a:spLocks noGrp="1"/>
          </p:cNvSpPr>
          <p:nvPr>
            <p:ph type="ftr" sz="quarter" idx="11"/>
          </p:nvPr>
        </p:nvSpPr>
        <p:spPr/>
        <p:txBody>
          <a:bodyPr/>
          <a:lstStyle/>
          <a:p>
            <a:r>
              <a:rPr lang="nl-NL"/>
              <a:t>Weens Koopverdrag: Onbekend maakt onbemind?</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F01E705E-E2D6-8C43-8761-61C67B680779}" type="datetime1">
              <a:rPr lang="nl-BE" smtClean="0"/>
              <a:t>27/04/2022</a:t>
            </a:fld>
            <a:endParaRPr lang="nl-NL"/>
          </a:p>
        </p:txBody>
      </p:sp>
      <p:sp>
        <p:nvSpPr>
          <p:cNvPr id="4" name="Tijdelijke aanduiding voor voettekst 3"/>
          <p:cNvSpPr>
            <a:spLocks noGrp="1"/>
          </p:cNvSpPr>
          <p:nvPr>
            <p:ph type="ftr" sz="quarter" idx="11"/>
          </p:nvPr>
        </p:nvSpPr>
        <p:spPr/>
        <p:txBody>
          <a:bodyPr/>
          <a:lstStyle/>
          <a:p>
            <a:r>
              <a:rPr lang="nl-NL"/>
              <a:t>Weens Koopverdrag: Onbekend maakt onbemind?</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C7C81A3-FD9D-5A4F-B4FA-813D2B00D749}" type="datetime1">
              <a:rPr lang="nl-BE" smtClean="0"/>
              <a:t>27/04/2022</a:t>
            </a:fld>
            <a:endParaRPr lang="nl-NL"/>
          </a:p>
        </p:txBody>
      </p:sp>
      <p:sp>
        <p:nvSpPr>
          <p:cNvPr id="3" name="Tijdelijke aanduiding voor voettekst 2"/>
          <p:cNvSpPr>
            <a:spLocks noGrp="1"/>
          </p:cNvSpPr>
          <p:nvPr>
            <p:ph type="ftr" sz="quarter" idx="11"/>
          </p:nvPr>
        </p:nvSpPr>
        <p:spPr/>
        <p:txBody>
          <a:bodyPr/>
          <a:lstStyle/>
          <a:p>
            <a:r>
              <a:rPr lang="nl-NL"/>
              <a:t>Weens Koopverdrag: Onbekend maakt onbemind?</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Slot">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AE8866BB-E8C5-F74B-89F2-8898EB23E503}" type="datetime1">
              <a:rPr lang="nl-BE" smtClean="0"/>
              <a:t>27/04/2022</a:t>
            </a:fld>
            <a:endParaRPr lang="nl-NL" dirty="0"/>
          </a:p>
        </p:txBody>
      </p:sp>
      <p:sp>
        <p:nvSpPr>
          <p:cNvPr id="5" name="Tijdelijke aanduiding voor voettekst 4"/>
          <p:cNvSpPr>
            <a:spLocks noGrp="1"/>
          </p:cNvSpPr>
          <p:nvPr>
            <p:ph type="ftr" sz="quarter" idx="11"/>
          </p:nvPr>
        </p:nvSpPr>
        <p:spPr/>
        <p:txBody>
          <a:bodyPr/>
          <a:lstStyle/>
          <a:p>
            <a:r>
              <a:rPr lang="nl-NL"/>
              <a:t>Weens Koopverdrag: Onbekend maakt onbemind?</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2B88D87-A915-5240-8665-CA105E7EC609}" type="datetime1">
              <a:rPr lang="nl-BE" smtClean="0"/>
              <a:t>27/04/2022</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Weens Koopverdrag: Onbekend maakt onbemind?</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91F69A76-2680-174B-98D8-2FC1BA576840}" type="datetime1">
              <a:rPr lang="nl-BE" smtClean="0"/>
              <a:t>27/04/2022</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Weens Koopverdrag: Onbekend maakt onbemind?</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dirty="0"/>
              <a:t>Contractvorming in het Weens Koopverdrag</a:t>
            </a:r>
          </a:p>
        </p:txBody>
      </p:sp>
      <p:sp>
        <p:nvSpPr>
          <p:cNvPr id="9" name="Ondertitel 8"/>
          <p:cNvSpPr>
            <a:spLocks noGrp="1"/>
          </p:cNvSpPr>
          <p:nvPr>
            <p:ph type="subTitle" idx="1"/>
          </p:nvPr>
        </p:nvSpPr>
        <p:spPr/>
        <p:txBody>
          <a:bodyPr/>
          <a:lstStyle/>
          <a:p>
            <a:r>
              <a:rPr lang="nl-NL" dirty="0"/>
              <a:t>Drs. Frederik Van den Abeele</a:t>
            </a:r>
          </a:p>
        </p:txBody>
      </p:sp>
      <p:sp>
        <p:nvSpPr>
          <p:cNvPr id="29" name="Ondertitel 8">
            <a:extLst>
              <a:ext uri="{FF2B5EF4-FFF2-40B4-BE49-F238E27FC236}">
                <a16:creationId xmlns:a16="http://schemas.microsoft.com/office/drawing/2014/main" id="{B3BB537B-32D7-48A4-83C5-0A63D8A31F4C}"/>
              </a:ext>
            </a:extLst>
          </p:cNvPr>
          <p:cNvSpPr txBox="1">
            <a:spLocks/>
          </p:cNvSpPr>
          <p:nvPr/>
        </p:nvSpPr>
        <p:spPr>
          <a:xfrm>
            <a:off x="575999" y="5976931"/>
            <a:ext cx="2986931" cy="438072"/>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nl-NL" sz="2000" dirty="0"/>
              <a:t>Kortrijk, 27 april 2022</a:t>
            </a:r>
          </a:p>
        </p:txBody>
      </p:sp>
    </p:spTree>
    <p:extLst>
      <p:ext uri="{BB962C8B-B14F-4D97-AF65-F5344CB8AC3E}">
        <p14:creationId xmlns:p14="http://schemas.microsoft.com/office/powerpoint/2010/main" val="36282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530AFD-DC77-48D4-93CB-1FEECE286F40}"/>
              </a:ext>
            </a:extLst>
          </p:cNvPr>
          <p:cNvSpPr/>
          <p:nvPr/>
        </p:nvSpPr>
        <p:spPr>
          <a:xfrm>
            <a:off x="-1" y="-1"/>
            <a:ext cx="868681" cy="6288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dirty="0"/>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10</a:t>
            </a:fld>
            <a:endParaRPr lang="nl-NL"/>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7393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50400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75546"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7393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sp>
        <p:nvSpPr>
          <p:cNvPr id="20" name="Title 46">
            <a:extLst>
              <a:ext uri="{FF2B5EF4-FFF2-40B4-BE49-F238E27FC236}">
                <a16:creationId xmlns:a16="http://schemas.microsoft.com/office/drawing/2014/main" id="{F64F8564-C3ED-4256-A076-0E34E9DCC0F0}"/>
              </a:ext>
            </a:extLst>
          </p:cNvPr>
          <p:cNvSpPr>
            <a:spLocks noGrp="1"/>
          </p:cNvSpPr>
          <p:nvPr>
            <p:ph type="title"/>
          </p:nvPr>
        </p:nvSpPr>
        <p:spPr>
          <a:xfrm>
            <a:off x="1513840" y="207036"/>
            <a:ext cx="10103360" cy="1152000"/>
          </a:xfrm>
        </p:spPr>
        <p:txBody>
          <a:bodyPr/>
          <a:lstStyle/>
          <a:p>
            <a:r>
              <a:rPr lang="en-US" b="1" dirty="0"/>
              <a:t>Aanbod: gebondenheid</a:t>
            </a:r>
            <a:endParaRPr lang="nl-BE" b="1" dirty="0"/>
          </a:p>
        </p:txBody>
      </p:sp>
      <p:grpSp>
        <p:nvGrpSpPr>
          <p:cNvPr id="10" name="Group 9">
            <a:extLst>
              <a:ext uri="{FF2B5EF4-FFF2-40B4-BE49-F238E27FC236}">
                <a16:creationId xmlns:a16="http://schemas.microsoft.com/office/drawing/2014/main" id="{9C9ACF2C-415A-46CF-A065-6364EF9ECC72}"/>
              </a:ext>
            </a:extLst>
          </p:cNvPr>
          <p:cNvGrpSpPr/>
          <p:nvPr/>
        </p:nvGrpSpPr>
        <p:grpSpPr>
          <a:xfrm>
            <a:off x="3521407" y="1766672"/>
            <a:ext cx="6088225" cy="108000"/>
            <a:chOff x="2841171" y="2221114"/>
            <a:chExt cx="6088225" cy="108000"/>
          </a:xfrm>
        </p:grpSpPr>
        <p:cxnSp>
          <p:nvCxnSpPr>
            <p:cNvPr id="5" name="Straight Arrow Connector 4">
              <a:extLst>
                <a:ext uri="{FF2B5EF4-FFF2-40B4-BE49-F238E27FC236}">
                  <a16:creationId xmlns:a16="http://schemas.microsoft.com/office/drawing/2014/main" id="{8F812160-218A-43AC-AE20-3C080D087B3A}"/>
                </a:ext>
              </a:extLst>
            </p:cNvPr>
            <p:cNvCxnSpPr>
              <a:cxnSpLocks/>
            </p:cNvCxnSpPr>
            <p:nvPr/>
          </p:nvCxnSpPr>
          <p:spPr>
            <a:xfrm>
              <a:off x="2841171" y="2275114"/>
              <a:ext cx="6088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EA5012E-11C9-417F-96BC-E05364ECFDE0}"/>
                </a:ext>
              </a:extLst>
            </p:cNvPr>
            <p:cNvSpPr/>
            <p:nvPr/>
          </p:nvSpPr>
          <p:spPr>
            <a:xfrm>
              <a:off x="359228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Oval 23">
              <a:extLst>
                <a:ext uri="{FF2B5EF4-FFF2-40B4-BE49-F238E27FC236}">
                  <a16:creationId xmlns:a16="http://schemas.microsoft.com/office/drawing/2014/main" id="{7EAA12CE-F29E-4307-B665-A4449727E660}"/>
                </a:ext>
              </a:extLst>
            </p:cNvPr>
            <p:cNvSpPr/>
            <p:nvPr/>
          </p:nvSpPr>
          <p:spPr>
            <a:xfrm>
              <a:off x="445140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Oval 26">
              <a:extLst>
                <a:ext uri="{FF2B5EF4-FFF2-40B4-BE49-F238E27FC236}">
                  <a16:creationId xmlns:a16="http://schemas.microsoft.com/office/drawing/2014/main" id="{BE8C605F-1332-4615-B7E2-56BC030FF6D1}"/>
                </a:ext>
              </a:extLst>
            </p:cNvPr>
            <p:cNvSpPr/>
            <p:nvPr/>
          </p:nvSpPr>
          <p:spPr>
            <a:xfrm>
              <a:off x="531051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Oval 28">
              <a:extLst>
                <a:ext uri="{FF2B5EF4-FFF2-40B4-BE49-F238E27FC236}">
                  <a16:creationId xmlns:a16="http://schemas.microsoft.com/office/drawing/2014/main" id="{B13ABB74-1E43-48A7-A2E0-08EFAF810A7F}"/>
                </a:ext>
              </a:extLst>
            </p:cNvPr>
            <p:cNvSpPr/>
            <p:nvPr/>
          </p:nvSpPr>
          <p:spPr>
            <a:xfrm>
              <a:off x="616963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Oval 30">
              <a:extLst>
                <a:ext uri="{FF2B5EF4-FFF2-40B4-BE49-F238E27FC236}">
                  <a16:creationId xmlns:a16="http://schemas.microsoft.com/office/drawing/2014/main" id="{881D79E6-C5DE-4ADB-8B98-B85C3EF9D5BE}"/>
                </a:ext>
              </a:extLst>
            </p:cNvPr>
            <p:cNvSpPr/>
            <p:nvPr/>
          </p:nvSpPr>
          <p:spPr>
            <a:xfrm>
              <a:off x="702874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Oval 31">
              <a:extLst>
                <a:ext uri="{FF2B5EF4-FFF2-40B4-BE49-F238E27FC236}">
                  <a16:creationId xmlns:a16="http://schemas.microsoft.com/office/drawing/2014/main" id="{C6807073-68B1-48CE-8FF3-D4B579B28C6E}"/>
                </a:ext>
              </a:extLst>
            </p:cNvPr>
            <p:cNvSpPr/>
            <p:nvPr/>
          </p:nvSpPr>
          <p:spPr>
            <a:xfrm>
              <a:off x="788786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3" name="Content Placeholder 47">
            <a:extLst>
              <a:ext uri="{FF2B5EF4-FFF2-40B4-BE49-F238E27FC236}">
                <a16:creationId xmlns:a16="http://schemas.microsoft.com/office/drawing/2014/main" id="{7C54C9F2-25E0-405D-9B58-25994CE3E1A0}"/>
              </a:ext>
            </a:extLst>
          </p:cNvPr>
          <p:cNvSpPr>
            <a:spLocks noGrp="1"/>
          </p:cNvSpPr>
          <p:nvPr>
            <p:ph idx="1"/>
          </p:nvPr>
        </p:nvSpPr>
        <p:spPr>
          <a:xfrm>
            <a:off x="1513840" y="2731502"/>
            <a:ext cx="10103360" cy="3388497"/>
          </a:xfrm>
        </p:spPr>
        <p:txBody>
          <a:bodyPr>
            <a:normAutofit/>
          </a:bodyPr>
          <a:lstStyle/>
          <a:p>
            <a:pPr marL="457200" indent="-457200">
              <a:buFont typeface="+mj-lt"/>
              <a:buAutoNum type="arabicPeriod" startAt="5"/>
            </a:pPr>
            <a:r>
              <a:rPr lang="en-US" sz="2000" b="1" dirty="0" err="1"/>
              <a:t>Verwerping</a:t>
            </a:r>
            <a:endParaRPr lang="en-US" sz="2000" b="1" dirty="0"/>
          </a:p>
          <a:p>
            <a:r>
              <a:rPr lang="en-US" sz="1800" dirty="0" err="1"/>
              <a:t>Verval</a:t>
            </a:r>
            <a:r>
              <a:rPr lang="en-US" sz="1800" dirty="0"/>
              <a:t> </a:t>
            </a:r>
            <a:r>
              <a:rPr lang="en-US" sz="1800" dirty="0" err="1"/>
              <a:t>bij</a:t>
            </a:r>
            <a:r>
              <a:rPr lang="en-US" sz="1800" dirty="0"/>
              <a:t> bereik (art. 17 CISG)</a:t>
            </a:r>
          </a:p>
          <a:p>
            <a:r>
              <a:rPr lang="en-US" sz="1800" dirty="0"/>
              <a:t>Expliciet</a:t>
            </a:r>
          </a:p>
          <a:p>
            <a:r>
              <a:rPr lang="en-US" sz="1800" dirty="0"/>
              <a:t>Impliciet: </a:t>
            </a:r>
          </a:p>
          <a:p>
            <a:pPr marL="800100" lvl="1" indent="-342900">
              <a:buAutoNum type="arabicPeriod"/>
            </a:pPr>
            <a:r>
              <a:rPr lang="en-US" sz="1800" dirty="0" err="1"/>
              <a:t>Verwerping</a:t>
            </a:r>
            <a:r>
              <a:rPr lang="en-US" sz="1800" dirty="0"/>
              <a:t> </a:t>
            </a:r>
            <a:r>
              <a:rPr lang="en-US" sz="1800" dirty="0" err="1"/>
              <a:t>o.g.v</a:t>
            </a:r>
            <a:r>
              <a:rPr lang="en-US" sz="1800" dirty="0"/>
              <a:t>. </a:t>
            </a:r>
            <a:r>
              <a:rPr lang="en-US" sz="1800" b="1" dirty="0"/>
              <a:t>art. 19 CISG</a:t>
            </a:r>
          </a:p>
          <a:p>
            <a:pPr marL="800100" lvl="1" indent="-342900">
              <a:buAutoNum type="arabicPeriod"/>
            </a:pPr>
            <a:r>
              <a:rPr lang="en-US" sz="1800" dirty="0" err="1"/>
              <a:t>Verwerping</a:t>
            </a:r>
            <a:r>
              <a:rPr lang="en-US" sz="1800" dirty="0"/>
              <a:t> door </a:t>
            </a:r>
            <a:r>
              <a:rPr lang="en-US" sz="1800" dirty="0" err="1"/>
              <a:t>een</a:t>
            </a:r>
            <a:r>
              <a:rPr lang="en-US" sz="1800" dirty="0"/>
              <a:t> </a:t>
            </a:r>
            <a:r>
              <a:rPr lang="en-US" sz="1800" dirty="0" err="1"/>
              <a:t>handeling</a:t>
            </a:r>
            <a:endParaRPr lang="en-US" sz="1800" dirty="0"/>
          </a:p>
          <a:p>
            <a:pPr marL="0" lvl="1" indent="0">
              <a:buNone/>
            </a:pPr>
            <a:endParaRPr lang="en-US" sz="1800" dirty="0"/>
          </a:p>
          <a:p>
            <a:pPr marL="285750" lvl="1" indent="-285750"/>
            <a:r>
              <a:rPr lang="en-US" sz="1800" dirty="0" err="1"/>
              <a:t>Andere</a:t>
            </a:r>
            <a:r>
              <a:rPr lang="en-US" sz="1800" dirty="0"/>
              <a:t> </a:t>
            </a:r>
            <a:r>
              <a:rPr lang="en-US" sz="1800" dirty="0" err="1"/>
              <a:t>vervalgronden</a:t>
            </a:r>
            <a:r>
              <a:rPr lang="en-US" sz="1800" dirty="0"/>
              <a:t>?</a:t>
            </a:r>
          </a:p>
        </p:txBody>
      </p:sp>
      <p:sp>
        <p:nvSpPr>
          <p:cNvPr id="34" name="TextBox 33">
            <a:extLst>
              <a:ext uri="{FF2B5EF4-FFF2-40B4-BE49-F238E27FC236}">
                <a16:creationId xmlns:a16="http://schemas.microsoft.com/office/drawing/2014/main" id="{C3B6F8A0-D1B1-42B1-9ECF-A37F17C31A28}"/>
              </a:ext>
            </a:extLst>
          </p:cNvPr>
          <p:cNvSpPr txBox="1"/>
          <p:nvPr/>
        </p:nvSpPr>
        <p:spPr>
          <a:xfrm>
            <a:off x="5804943" y="1393860"/>
            <a:ext cx="479618" cy="369332"/>
          </a:xfrm>
          <a:prstGeom prst="rect">
            <a:avLst/>
          </a:prstGeom>
          <a:noFill/>
        </p:spPr>
        <p:txBody>
          <a:bodyPr wrap="none" rtlCol="0">
            <a:spAutoFit/>
          </a:bodyPr>
          <a:lstStyle/>
          <a:p>
            <a:r>
              <a:rPr lang="en-US" dirty="0"/>
              <a:t>D3</a:t>
            </a:r>
            <a:endParaRPr lang="nl-BE" dirty="0"/>
          </a:p>
        </p:txBody>
      </p:sp>
      <p:sp>
        <p:nvSpPr>
          <p:cNvPr id="36" name="TextBox 35">
            <a:extLst>
              <a:ext uri="{FF2B5EF4-FFF2-40B4-BE49-F238E27FC236}">
                <a16:creationId xmlns:a16="http://schemas.microsoft.com/office/drawing/2014/main" id="{4548C6C5-3A8B-453B-90D9-542D5A46DCB3}"/>
              </a:ext>
            </a:extLst>
          </p:cNvPr>
          <p:cNvSpPr txBox="1"/>
          <p:nvPr/>
        </p:nvSpPr>
        <p:spPr>
          <a:xfrm>
            <a:off x="4086713" y="1405188"/>
            <a:ext cx="479618" cy="369332"/>
          </a:xfrm>
          <a:prstGeom prst="rect">
            <a:avLst/>
          </a:prstGeom>
          <a:noFill/>
        </p:spPr>
        <p:txBody>
          <a:bodyPr wrap="none" rtlCol="0">
            <a:spAutoFit/>
          </a:bodyPr>
          <a:lstStyle/>
          <a:p>
            <a:r>
              <a:rPr lang="en-US" dirty="0"/>
              <a:t>D1</a:t>
            </a:r>
            <a:endParaRPr lang="nl-BE" dirty="0"/>
          </a:p>
        </p:txBody>
      </p:sp>
      <p:sp>
        <p:nvSpPr>
          <p:cNvPr id="40" name="TextBox 39">
            <a:extLst>
              <a:ext uri="{FF2B5EF4-FFF2-40B4-BE49-F238E27FC236}">
                <a16:creationId xmlns:a16="http://schemas.microsoft.com/office/drawing/2014/main" id="{39E8FD89-62C1-46DA-AC05-2047FB545483}"/>
              </a:ext>
            </a:extLst>
          </p:cNvPr>
          <p:cNvSpPr txBox="1"/>
          <p:nvPr/>
        </p:nvSpPr>
        <p:spPr>
          <a:xfrm>
            <a:off x="3669932" y="1966976"/>
            <a:ext cx="1313180" cy="369332"/>
          </a:xfrm>
          <a:prstGeom prst="rect">
            <a:avLst/>
          </a:prstGeom>
          <a:noFill/>
        </p:spPr>
        <p:txBody>
          <a:bodyPr wrap="none" rtlCol="0">
            <a:spAutoFit/>
          </a:bodyPr>
          <a:lstStyle/>
          <a:p>
            <a:r>
              <a:rPr lang="en-US" dirty="0"/>
              <a:t>verzending</a:t>
            </a:r>
            <a:endParaRPr lang="nl-BE" dirty="0"/>
          </a:p>
        </p:txBody>
      </p:sp>
      <p:sp>
        <p:nvSpPr>
          <p:cNvPr id="41" name="TextBox 40">
            <a:extLst>
              <a:ext uri="{FF2B5EF4-FFF2-40B4-BE49-F238E27FC236}">
                <a16:creationId xmlns:a16="http://schemas.microsoft.com/office/drawing/2014/main" id="{84521899-49A5-4438-B692-120E30B97859}"/>
              </a:ext>
            </a:extLst>
          </p:cNvPr>
          <p:cNvSpPr txBox="1"/>
          <p:nvPr/>
        </p:nvSpPr>
        <p:spPr>
          <a:xfrm>
            <a:off x="5638230" y="1964673"/>
            <a:ext cx="813043" cy="369332"/>
          </a:xfrm>
          <a:prstGeom prst="rect">
            <a:avLst/>
          </a:prstGeom>
          <a:noFill/>
        </p:spPr>
        <p:txBody>
          <a:bodyPr wrap="none" rtlCol="0">
            <a:spAutoFit/>
          </a:bodyPr>
          <a:lstStyle/>
          <a:p>
            <a:r>
              <a:rPr lang="en-US" dirty="0"/>
              <a:t>bereik</a:t>
            </a:r>
            <a:endParaRPr lang="nl-BE" dirty="0"/>
          </a:p>
        </p:txBody>
      </p:sp>
      <p:grpSp>
        <p:nvGrpSpPr>
          <p:cNvPr id="35" name="Group 34">
            <a:extLst>
              <a:ext uri="{FF2B5EF4-FFF2-40B4-BE49-F238E27FC236}">
                <a16:creationId xmlns:a16="http://schemas.microsoft.com/office/drawing/2014/main" id="{82919186-1E6B-4274-9B9D-7E7CF1A4C524}"/>
              </a:ext>
            </a:extLst>
          </p:cNvPr>
          <p:cNvGrpSpPr/>
          <p:nvPr/>
        </p:nvGrpSpPr>
        <p:grpSpPr>
          <a:xfrm>
            <a:off x="75546" y="4963205"/>
            <a:ext cx="720000" cy="720000"/>
            <a:chOff x="75546" y="4963205"/>
            <a:chExt cx="720000" cy="720000"/>
          </a:xfrm>
        </p:grpSpPr>
        <p:sp>
          <p:nvSpPr>
            <p:cNvPr id="37" name="Oval 36">
              <a:extLst>
                <a:ext uri="{FF2B5EF4-FFF2-40B4-BE49-F238E27FC236}">
                  <a16:creationId xmlns:a16="http://schemas.microsoft.com/office/drawing/2014/main" id="{E0080516-B0A1-4B50-AA4E-815B5775D67E}"/>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8" name="Graphic 37" descr="Clock with solid fill">
              <a:extLst>
                <a:ext uri="{FF2B5EF4-FFF2-40B4-BE49-F238E27FC236}">
                  <a16:creationId xmlns:a16="http://schemas.microsoft.com/office/drawing/2014/main" id="{5F62747F-47BB-4012-9564-56D834BA833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sp>
        <p:nvSpPr>
          <p:cNvPr id="47" name="TextBox 46">
            <a:extLst>
              <a:ext uri="{FF2B5EF4-FFF2-40B4-BE49-F238E27FC236}">
                <a16:creationId xmlns:a16="http://schemas.microsoft.com/office/drawing/2014/main" id="{CBC5148F-8B6F-456B-8CC5-0BC0A61052B8}"/>
              </a:ext>
            </a:extLst>
          </p:cNvPr>
          <p:cNvSpPr txBox="1"/>
          <p:nvPr/>
        </p:nvSpPr>
        <p:spPr>
          <a:xfrm>
            <a:off x="5921224" y="3123949"/>
            <a:ext cx="5982510" cy="2862322"/>
          </a:xfrm>
          <a:prstGeom prst="rect">
            <a:avLst/>
          </a:prstGeom>
          <a:noFill/>
          <a:ln>
            <a:solidFill>
              <a:schemeClr val="tx1"/>
            </a:solidFill>
          </a:ln>
        </p:spPr>
        <p:txBody>
          <a:bodyPr wrap="square">
            <a:spAutoFit/>
          </a:bodyPr>
          <a:lstStyle/>
          <a:p>
            <a:pPr marL="342900" indent="-342900" algn="l">
              <a:buAutoNum type="arabicParenR"/>
            </a:pPr>
            <a:r>
              <a:rPr lang="nl-BE" sz="1200" b="0" i="1" dirty="0">
                <a:effectLst/>
                <a:latin typeface="+mj-lt"/>
              </a:rPr>
              <a:t>Een antwoord op een aanbod dat tot aanvaarding strekt, maar aanvullingen, beperkingen of andere wijzigingen bevat, geldt als een verwerping van het aanbod en vormt een </a:t>
            </a:r>
            <a:r>
              <a:rPr lang="nl-BE" sz="1200" b="0" i="1" dirty="0">
                <a:solidFill>
                  <a:schemeClr val="accent5"/>
                </a:solidFill>
                <a:effectLst/>
                <a:latin typeface="+mj-lt"/>
              </a:rPr>
              <a:t>tegenaanbod</a:t>
            </a:r>
            <a:r>
              <a:rPr lang="nl-BE" sz="1200" b="0" i="1" dirty="0">
                <a:effectLst/>
                <a:latin typeface="+mj-lt"/>
              </a:rPr>
              <a:t>.</a:t>
            </a:r>
          </a:p>
          <a:p>
            <a:pPr marL="342900" indent="-342900" algn="l">
              <a:buAutoNum type="arabicParenR"/>
            </a:pPr>
            <a:r>
              <a:rPr lang="nl-BE" sz="1200" b="0" i="1" dirty="0">
                <a:effectLst/>
                <a:latin typeface="+mj-lt"/>
              </a:rPr>
              <a:t>Bevat een tot aanvaarding strekkend antwoord op een aanbod aanvullingen of afwijkingen, die de voorwaarden van het aanbod </a:t>
            </a:r>
            <a:r>
              <a:rPr lang="nl-BE" sz="1200" i="1" dirty="0">
                <a:solidFill>
                  <a:schemeClr val="accent5"/>
                </a:solidFill>
                <a:effectLst/>
                <a:latin typeface="+mj-lt"/>
              </a:rPr>
              <a:t>niet wezenlijk </a:t>
            </a:r>
            <a:r>
              <a:rPr lang="nl-BE" sz="1200" b="0" i="1" dirty="0">
                <a:effectLst/>
                <a:latin typeface="+mj-lt"/>
              </a:rPr>
              <a:t>aantasten, dan geldt dit niettemin als aanvaarding, tenzij de aanbieder, zonder onnodig uitstel, mondeling bezwaar maakt tegen de verschillen of een hiertoe strekkende kennisgeving verzendt. Doet hij dit niet, dan wordt de inhoud van de overeenkomst bepaald door de voorwaarden van het aanbod zoals gewijzigd bij de aanvaarding.</a:t>
            </a:r>
          </a:p>
          <a:p>
            <a:pPr marL="342900" indent="-342900" algn="l">
              <a:buAutoNum type="arabicParenR"/>
            </a:pPr>
            <a:r>
              <a:rPr lang="nl-BE" sz="1200" b="0" i="1" dirty="0">
                <a:effectLst/>
                <a:latin typeface="+mj-lt"/>
              </a:rPr>
              <a:t>Aanvullende of afwijkende voorwaarden met betrekking tot onder andere de prijs, betaling, kwaliteit en hoeveelheid van de zaken, plaats en tijd van aflevering, omvang van aansprakelijkheid van één van beide partijen jegens de andere of de beslechting van geschillen worden geacht de voorwaarden van het aanbod </a:t>
            </a:r>
            <a:r>
              <a:rPr lang="nl-BE" sz="1200" b="0" i="1" dirty="0">
                <a:solidFill>
                  <a:schemeClr val="accent5"/>
                </a:solidFill>
                <a:effectLst/>
                <a:latin typeface="+mj-lt"/>
              </a:rPr>
              <a:t>wezenlijk </a:t>
            </a:r>
            <a:r>
              <a:rPr lang="nl-BE" sz="1200" b="0" i="1" dirty="0">
                <a:effectLst/>
                <a:latin typeface="+mj-lt"/>
              </a:rPr>
              <a:t>aan te tasten.</a:t>
            </a:r>
          </a:p>
        </p:txBody>
      </p:sp>
    </p:spTree>
    <p:extLst>
      <p:ext uri="{BB962C8B-B14F-4D97-AF65-F5344CB8AC3E}">
        <p14:creationId xmlns:p14="http://schemas.microsoft.com/office/powerpoint/2010/main" val="3618438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530AFD-DC77-48D4-93CB-1FEECE286F40}"/>
              </a:ext>
            </a:extLst>
          </p:cNvPr>
          <p:cNvSpPr/>
          <p:nvPr/>
        </p:nvSpPr>
        <p:spPr>
          <a:xfrm>
            <a:off x="-1" y="-1"/>
            <a:ext cx="868681" cy="62885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11</a:t>
            </a:fld>
            <a:endParaRPr lang="nl-NL"/>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7393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7393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504000"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7393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sp>
        <p:nvSpPr>
          <p:cNvPr id="20" name="Title 46">
            <a:extLst>
              <a:ext uri="{FF2B5EF4-FFF2-40B4-BE49-F238E27FC236}">
                <a16:creationId xmlns:a16="http://schemas.microsoft.com/office/drawing/2014/main" id="{A636DCDA-A17E-4BFB-ACEF-4BBCDAC622DF}"/>
              </a:ext>
            </a:extLst>
          </p:cNvPr>
          <p:cNvSpPr>
            <a:spLocks noGrp="1"/>
          </p:cNvSpPr>
          <p:nvPr>
            <p:ph type="title"/>
          </p:nvPr>
        </p:nvSpPr>
        <p:spPr>
          <a:xfrm>
            <a:off x="1513840" y="207036"/>
            <a:ext cx="10103360" cy="1152000"/>
          </a:xfrm>
        </p:spPr>
        <p:txBody>
          <a:bodyPr/>
          <a:lstStyle/>
          <a:p>
            <a:r>
              <a:rPr lang="en-US" b="1" dirty="0"/>
              <a:t>Aanvaarding: vereisten</a:t>
            </a:r>
            <a:endParaRPr lang="nl-BE" b="1" dirty="0"/>
          </a:p>
        </p:txBody>
      </p:sp>
      <p:sp>
        <p:nvSpPr>
          <p:cNvPr id="24" name="Content Placeholder 47">
            <a:extLst>
              <a:ext uri="{FF2B5EF4-FFF2-40B4-BE49-F238E27FC236}">
                <a16:creationId xmlns:a16="http://schemas.microsoft.com/office/drawing/2014/main" id="{F8A178BB-3203-454F-88B4-40490DF2C230}"/>
              </a:ext>
            </a:extLst>
          </p:cNvPr>
          <p:cNvSpPr>
            <a:spLocks noGrp="1"/>
          </p:cNvSpPr>
          <p:nvPr>
            <p:ph idx="1"/>
          </p:nvPr>
        </p:nvSpPr>
        <p:spPr>
          <a:xfrm>
            <a:off x="1513840" y="2476184"/>
            <a:ext cx="10103360" cy="3643816"/>
          </a:xfrm>
        </p:spPr>
        <p:txBody>
          <a:bodyPr>
            <a:normAutofit/>
          </a:bodyPr>
          <a:lstStyle/>
          <a:p>
            <a:pPr marL="263525" indent="-263525"/>
            <a:r>
              <a:rPr lang="en-US" sz="2000" b="1" dirty="0" err="1"/>
              <a:t>Verklaring</a:t>
            </a:r>
            <a:endParaRPr lang="en-US" sz="2000" b="1" dirty="0"/>
          </a:p>
          <a:p>
            <a:pPr marL="263525" indent="-263525"/>
            <a:endParaRPr lang="en-US" sz="2000" dirty="0"/>
          </a:p>
          <a:p>
            <a:pPr marL="263525" indent="-263525"/>
            <a:r>
              <a:rPr lang="en-US" sz="2000" dirty="0" err="1"/>
              <a:t>Positieve</a:t>
            </a:r>
            <a:r>
              <a:rPr lang="en-US" sz="2000" dirty="0"/>
              <a:t> of </a:t>
            </a:r>
            <a:r>
              <a:rPr lang="en-US" sz="2000" dirty="0" err="1"/>
              <a:t>negatieve</a:t>
            </a:r>
            <a:r>
              <a:rPr lang="en-US" sz="2000" dirty="0"/>
              <a:t> </a:t>
            </a:r>
            <a:r>
              <a:rPr lang="en-US" sz="2000" b="1" dirty="0" err="1"/>
              <a:t>gedraging</a:t>
            </a:r>
            <a:endParaRPr lang="en-US" sz="2000" b="1" dirty="0"/>
          </a:p>
          <a:p>
            <a:pPr marL="720725" lvl="1" indent="-263525"/>
            <a:r>
              <a:rPr lang="en-US" sz="1800" dirty="0" err="1"/>
              <a:t>Bv</a:t>
            </a:r>
            <a:r>
              <a:rPr lang="en-US" sz="1800" dirty="0"/>
              <a:t>. </a:t>
            </a:r>
            <a:r>
              <a:rPr lang="en-US" sz="1800" dirty="0" err="1"/>
              <a:t>betaling</a:t>
            </a:r>
            <a:r>
              <a:rPr lang="en-US" sz="1800" dirty="0"/>
              <a:t> van de in het aanbod </a:t>
            </a:r>
            <a:r>
              <a:rPr lang="en-US" sz="1800" dirty="0" err="1"/>
              <a:t>vervatte</a:t>
            </a:r>
            <a:r>
              <a:rPr lang="en-US" sz="1800" dirty="0"/>
              <a:t> </a:t>
            </a:r>
            <a:r>
              <a:rPr lang="en-US" sz="1800" dirty="0" err="1"/>
              <a:t>prijs</a:t>
            </a:r>
            <a:r>
              <a:rPr lang="en-US" sz="1800" dirty="0"/>
              <a:t> of </a:t>
            </a:r>
            <a:r>
              <a:rPr lang="en-US" sz="1800" dirty="0" err="1"/>
              <a:t>opstart</a:t>
            </a:r>
            <a:r>
              <a:rPr lang="en-US" sz="1800" dirty="0"/>
              <a:t> van </a:t>
            </a:r>
            <a:r>
              <a:rPr lang="en-US" sz="1800" dirty="0" err="1"/>
              <a:t>productie</a:t>
            </a:r>
            <a:endParaRPr lang="en-US" sz="1800" dirty="0"/>
          </a:p>
          <a:p>
            <a:pPr marL="263525" indent="-263525"/>
            <a:endParaRPr lang="en-US" sz="2000" b="1" dirty="0"/>
          </a:p>
          <a:p>
            <a:pPr marL="263525" indent="-263525"/>
            <a:r>
              <a:rPr lang="en-US" sz="2000" b="1" dirty="0" err="1"/>
              <a:t>Omstandig</a:t>
            </a:r>
            <a:r>
              <a:rPr lang="en-US" sz="2000" b="1" dirty="0"/>
              <a:t> </a:t>
            </a:r>
            <a:r>
              <a:rPr lang="en-US" sz="2000" b="1" dirty="0" err="1"/>
              <a:t>stilzwijgen</a:t>
            </a:r>
            <a:endParaRPr lang="en-US" sz="2000" b="1" dirty="0"/>
          </a:p>
          <a:p>
            <a:pPr marL="720725" lvl="1" indent="-263525"/>
            <a:r>
              <a:rPr lang="nl-BE" sz="1800" dirty="0"/>
              <a:t>Stilzwijgen op zichzelf niet voldoende</a:t>
            </a:r>
          </a:p>
          <a:p>
            <a:pPr marL="720725" lvl="1" indent="-263525"/>
            <a:r>
              <a:rPr lang="nl-BE" sz="1800" dirty="0"/>
              <a:t>Zie ook art. 9.1 en 2 CISG</a:t>
            </a:r>
          </a:p>
        </p:txBody>
      </p:sp>
      <p:sp>
        <p:nvSpPr>
          <p:cNvPr id="27" name="TextBox 26">
            <a:extLst>
              <a:ext uri="{FF2B5EF4-FFF2-40B4-BE49-F238E27FC236}">
                <a16:creationId xmlns:a16="http://schemas.microsoft.com/office/drawing/2014/main" id="{0ACED646-5EC0-4036-B797-625E385E0960}"/>
              </a:ext>
            </a:extLst>
          </p:cNvPr>
          <p:cNvSpPr txBox="1"/>
          <p:nvPr/>
        </p:nvSpPr>
        <p:spPr>
          <a:xfrm>
            <a:off x="1513841" y="1656000"/>
            <a:ext cx="10174159" cy="523220"/>
          </a:xfrm>
          <a:prstGeom prst="rect">
            <a:avLst/>
          </a:prstGeom>
          <a:noFill/>
        </p:spPr>
        <p:txBody>
          <a:bodyPr wrap="square">
            <a:spAutoFit/>
          </a:bodyPr>
          <a:lstStyle/>
          <a:p>
            <a:pPr algn="ctr"/>
            <a:r>
              <a:rPr lang="nl-BE" sz="1400" b="0" i="0" dirty="0">
                <a:solidFill>
                  <a:srgbClr val="333333"/>
                </a:solidFill>
                <a:effectLst/>
                <a:latin typeface="+mj-lt"/>
              </a:rPr>
              <a:t>Een verklaring afgelegd door, of een andere gedraging van de wederpartij, waaruit blijkt van instemming met een aanbod, is een aanvaarding. Stilzwijgen of niet reageren geldt op zichzelf niet als aanvaarding (art. 18.1 CISG)</a:t>
            </a:r>
            <a:endParaRPr lang="nl-BE" sz="1400" dirty="0">
              <a:latin typeface="+mj-lt"/>
            </a:endParaRPr>
          </a:p>
        </p:txBody>
      </p:sp>
      <p:grpSp>
        <p:nvGrpSpPr>
          <p:cNvPr id="29" name="Group 28">
            <a:extLst>
              <a:ext uri="{FF2B5EF4-FFF2-40B4-BE49-F238E27FC236}">
                <a16:creationId xmlns:a16="http://schemas.microsoft.com/office/drawing/2014/main" id="{F85E0D4F-5571-471A-92D5-57E8F421C2DF}"/>
              </a:ext>
            </a:extLst>
          </p:cNvPr>
          <p:cNvGrpSpPr/>
          <p:nvPr/>
        </p:nvGrpSpPr>
        <p:grpSpPr>
          <a:xfrm>
            <a:off x="75546" y="4963205"/>
            <a:ext cx="720000" cy="720000"/>
            <a:chOff x="75546" y="4963205"/>
            <a:chExt cx="720000" cy="720000"/>
          </a:xfrm>
        </p:grpSpPr>
        <p:sp>
          <p:nvSpPr>
            <p:cNvPr id="31" name="Oval 30">
              <a:extLst>
                <a:ext uri="{FF2B5EF4-FFF2-40B4-BE49-F238E27FC236}">
                  <a16:creationId xmlns:a16="http://schemas.microsoft.com/office/drawing/2014/main" id="{D4C85E29-466C-41D9-A038-F994FE2BA682}"/>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2" name="Graphic 31" descr="Clock with solid fill">
              <a:extLst>
                <a:ext uri="{FF2B5EF4-FFF2-40B4-BE49-F238E27FC236}">
                  <a16:creationId xmlns:a16="http://schemas.microsoft.com/office/drawing/2014/main" id="{F9D8F69D-C2D6-4E9B-A01C-116FCAFD08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spTree>
    <p:extLst>
      <p:ext uri="{BB962C8B-B14F-4D97-AF65-F5344CB8AC3E}">
        <p14:creationId xmlns:p14="http://schemas.microsoft.com/office/powerpoint/2010/main" val="660853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530AFD-DC77-48D4-93CB-1FEECE286F40}"/>
              </a:ext>
            </a:extLst>
          </p:cNvPr>
          <p:cNvSpPr/>
          <p:nvPr/>
        </p:nvSpPr>
        <p:spPr>
          <a:xfrm>
            <a:off x="-1" y="-1"/>
            <a:ext cx="868681" cy="62885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12</a:t>
            </a:fld>
            <a:endParaRPr lang="nl-NL"/>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7393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7393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75546"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7393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sp>
        <p:nvSpPr>
          <p:cNvPr id="20" name="Title 46">
            <a:extLst>
              <a:ext uri="{FF2B5EF4-FFF2-40B4-BE49-F238E27FC236}">
                <a16:creationId xmlns:a16="http://schemas.microsoft.com/office/drawing/2014/main" id="{108D7A39-A44B-40AA-AAD2-0CCAD67D3BB3}"/>
              </a:ext>
            </a:extLst>
          </p:cNvPr>
          <p:cNvSpPr>
            <a:spLocks noGrp="1"/>
          </p:cNvSpPr>
          <p:nvPr>
            <p:ph type="title"/>
          </p:nvPr>
        </p:nvSpPr>
        <p:spPr>
          <a:xfrm>
            <a:off x="1513840" y="207036"/>
            <a:ext cx="10103360" cy="1152000"/>
          </a:xfrm>
        </p:spPr>
        <p:txBody>
          <a:bodyPr/>
          <a:lstStyle/>
          <a:p>
            <a:r>
              <a:rPr lang="en-US" b="1" dirty="0"/>
              <a:t>Aanvaarding: tijdigheid</a:t>
            </a:r>
            <a:endParaRPr lang="nl-BE" b="1" dirty="0"/>
          </a:p>
        </p:txBody>
      </p:sp>
      <p:grpSp>
        <p:nvGrpSpPr>
          <p:cNvPr id="24" name="Group 23">
            <a:extLst>
              <a:ext uri="{FF2B5EF4-FFF2-40B4-BE49-F238E27FC236}">
                <a16:creationId xmlns:a16="http://schemas.microsoft.com/office/drawing/2014/main" id="{0467DE78-BAC6-4BBB-BF30-1C5F1ABE95B3}"/>
              </a:ext>
            </a:extLst>
          </p:cNvPr>
          <p:cNvGrpSpPr/>
          <p:nvPr/>
        </p:nvGrpSpPr>
        <p:grpSpPr>
          <a:xfrm>
            <a:off x="508680" y="4963205"/>
            <a:ext cx="720000" cy="720000"/>
            <a:chOff x="75546" y="4963205"/>
            <a:chExt cx="720000" cy="720000"/>
          </a:xfrm>
        </p:grpSpPr>
        <p:sp>
          <p:nvSpPr>
            <p:cNvPr id="27" name="Oval 26">
              <a:extLst>
                <a:ext uri="{FF2B5EF4-FFF2-40B4-BE49-F238E27FC236}">
                  <a16:creationId xmlns:a16="http://schemas.microsoft.com/office/drawing/2014/main" id="{9D516A31-8B6B-4667-A805-6C5D0381CEBB}"/>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9" name="Graphic 28" descr="Clock with solid fill">
              <a:extLst>
                <a:ext uri="{FF2B5EF4-FFF2-40B4-BE49-F238E27FC236}">
                  <a16:creationId xmlns:a16="http://schemas.microsoft.com/office/drawing/2014/main" id="{680ADC9C-5301-4D0A-9BA1-21BBBC2CDD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sp>
        <p:nvSpPr>
          <p:cNvPr id="31" name="Content Placeholder 47">
            <a:extLst>
              <a:ext uri="{FF2B5EF4-FFF2-40B4-BE49-F238E27FC236}">
                <a16:creationId xmlns:a16="http://schemas.microsoft.com/office/drawing/2014/main" id="{C4F6F977-17A9-48A2-9B0C-BB6B852FD7E0}"/>
              </a:ext>
            </a:extLst>
          </p:cNvPr>
          <p:cNvSpPr>
            <a:spLocks noGrp="1"/>
          </p:cNvSpPr>
          <p:nvPr>
            <p:ph idx="1"/>
          </p:nvPr>
        </p:nvSpPr>
        <p:spPr>
          <a:xfrm>
            <a:off x="1513840" y="1656000"/>
            <a:ext cx="10103360" cy="4464000"/>
          </a:xfrm>
        </p:spPr>
        <p:txBody>
          <a:bodyPr>
            <a:normAutofit/>
          </a:bodyPr>
          <a:lstStyle/>
          <a:p>
            <a:pPr marL="263525" indent="-263525"/>
            <a:r>
              <a:rPr lang="en-US" sz="2000" dirty="0"/>
              <a:t>Aanvaarding van aanbod met </a:t>
            </a:r>
            <a:r>
              <a:rPr lang="en-US" sz="2000" b="1" dirty="0" err="1"/>
              <a:t>redelijke</a:t>
            </a:r>
            <a:r>
              <a:rPr lang="en-US" sz="2000" b="1" dirty="0"/>
              <a:t> of </a:t>
            </a:r>
            <a:r>
              <a:rPr lang="en-US" sz="2000" b="1" dirty="0" err="1"/>
              <a:t>vastgestelde</a:t>
            </a:r>
            <a:r>
              <a:rPr lang="en-US" sz="2000" b="1" dirty="0"/>
              <a:t> </a:t>
            </a:r>
            <a:r>
              <a:rPr lang="en-US" sz="2000" b="1" dirty="0" err="1"/>
              <a:t>termijn</a:t>
            </a:r>
            <a:endParaRPr lang="en-US" sz="2000" b="1" dirty="0"/>
          </a:p>
          <a:p>
            <a:pPr marL="720725" lvl="1" indent="-263525"/>
            <a:r>
              <a:rPr lang="en-US" sz="1800" dirty="0"/>
              <a:t>Uitwerking </a:t>
            </a:r>
            <a:r>
              <a:rPr lang="en-US" sz="1800" dirty="0" err="1"/>
              <a:t>bij</a:t>
            </a:r>
            <a:r>
              <a:rPr lang="en-US" sz="1800" dirty="0"/>
              <a:t> bereiken</a:t>
            </a:r>
            <a:r>
              <a:rPr lang="en-US" sz="1800" b="1" dirty="0"/>
              <a:t> </a:t>
            </a:r>
            <a:r>
              <a:rPr lang="en-US" sz="1800" dirty="0" err="1"/>
              <a:t>aanbieder</a:t>
            </a:r>
            <a:r>
              <a:rPr lang="en-US" sz="1800" dirty="0"/>
              <a:t> (art. 18.2 CISG)</a:t>
            </a:r>
          </a:p>
          <a:p>
            <a:pPr marL="720725" lvl="1" indent="-263525"/>
            <a:endParaRPr lang="en-US" sz="1800" dirty="0"/>
          </a:p>
          <a:p>
            <a:pPr marL="263525" indent="-263525"/>
            <a:r>
              <a:rPr lang="en-US" sz="2000" dirty="0"/>
              <a:t>Aanvaarding van </a:t>
            </a:r>
            <a:r>
              <a:rPr lang="en-US" sz="2000" b="1" dirty="0" err="1"/>
              <a:t>mondeling</a:t>
            </a:r>
            <a:r>
              <a:rPr lang="en-US" sz="2000" b="1" dirty="0"/>
              <a:t> aanbod</a:t>
            </a:r>
          </a:p>
          <a:p>
            <a:pPr marL="720725" lvl="1" indent="-263525"/>
            <a:r>
              <a:rPr lang="en-US" sz="1800" dirty="0"/>
              <a:t>Aanvaarding </a:t>
            </a:r>
            <a:r>
              <a:rPr lang="en-US" sz="1800" dirty="0" err="1"/>
              <a:t>dadelijk</a:t>
            </a:r>
            <a:r>
              <a:rPr lang="en-US" sz="1800" dirty="0"/>
              <a:t> (art. 18.2 </a:t>
            </a:r>
            <a:r>
              <a:rPr lang="en-US" sz="1800" i="1" dirty="0"/>
              <a:t>in fine </a:t>
            </a:r>
            <a:r>
              <a:rPr lang="en-US" sz="1800" dirty="0"/>
              <a:t>CISG)</a:t>
            </a:r>
          </a:p>
          <a:p>
            <a:pPr marL="720725" lvl="1" indent="-263525"/>
            <a:endParaRPr lang="en-US" sz="1800" dirty="0"/>
          </a:p>
          <a:p>
            <a:pPr marL="263525" lvl="1" indent="-263525"/>
            <a:r>
              <a:rPr lang="en-US" sz="2000" dirty="0"/>
              <a:t>Aanvaarding door </a:t>
            </a:r>
            <a:r>
              <a:rPr lang="en-US" sz="2000" dirty="0" err="1"/>
              <a:t>een</a:t>
            </a:r>
            <a:r>
              <a:rPr lang="en-US" sz="2000" dirty="0"/>
              <a:t> </a:t>
            </a:r>
            <a:r>
              <a:rPr lang="en-US" sz="2000" b="1" dirty="0" err="1"/>
              <a:t>handeling</a:t>
            </a:r>
            <a:endParaRPr lang="en-US" sz="2000" b="1" dirty="0"/>
          </a:p>
          <a:p>
            <a:pPr marL="720725" lvl="2" indent="-263525"/>
            <a:r>
              <a:rPr lang="en-US" sz="1800" dirty="0"/>
              <a:t>Aanvaarding </a:t>
            </a:r>
            <a:r>
              <a:rPr lang="en-US" sz="1800" dirty="0" err="1"/>
              <a:t>zonder</a:t>
            </a:r>
            <a:r>
              <a:rPr lang="en-US" sz="1800" dirty="0"/>
              <a:t> </a:t>
            </a:r>
            <a:r>
              <a:rPr lang="en-US" sz="1800" dirty="0" err="1"/>
              <a:t>kennisgeving</a:t>
            </a:r>
            <a:r>
              <a:rPr lang="en-US" sz="1800" dirty="0"/>
              <a:t> (art. 18.3 CISG)</a:t>
            </a:r>
          </a:p>
          <a:p>
            <a:pPr marL="720725" lvl="2" indent="-263525"/>
            <a:r>
              <a:rPr lang="en-US" sz="1800" dirty="0" err="1"/>
              <a:t>Verplichting</a:t>
            </a:r>
            <a:r>
              <a:rPr lang="en-US" sz="1800" dirty="0"/>
              <a:t> tot </a:t>
            </a:r>
            <a:r>
              <a:rPr lang="en-US" sz="1800" dirty="0" err="1"/>
              <a:t>kennisgeving</a:t>
            </a:r>
            <a:r>
              <a:rPr lang="en-US" sz="1800" dirty="0"/>
              <a:t>?</a:t>
            </a:r>
            <a:endParaRPr lang="nl-BE" sz="1800" dirty="0"/>
          </a:p>
        </p:txBody>
      </p:sp>
    </p:spTree>
    <p:extLst>
      <p:ext uri="{BB962C8B-B14F-4D97-AF65-F5344CB8AC3E}">
        <p14:creationId xmlns:p14="http://schemas.microsoft.com/office/powerpoint/2010/main" val="2726656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530AFD-DC77-48D4-93CB-1FEECE286F40}"/>
              </a:ext>
            </a:extLst>
          </p:cNvPr>
          <p:cNvSpPr/>
          <p:nvPr/>
        </p:nvSpPr>
        <p:spPr>
          <a:xfrm>
            <a:off x="-1" y="-1"/>
            <a:ext cx="868681" cy="62885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13</a:t>
            </a:fld>
            <a:endParaRPr lang="nl-NL"/>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7393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7393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75546"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7393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sp>
        <p:nvSpPr>
          <p:cNvPr id="20" name="Title 46">
            <a:extLst>
              <a:ext uri="{FF2B5EF4-FFF2-40B4-BE49-F238E27FC236}">
                <a16:creationId xmlns:a16="http://schemas.microsoft.com/office/drawing/2014/main" id="{108D7A39-A44B-40AA-AAD2-0CCAD67D3BB3}"/>
              </a:ext>
            </a:extLst>
          </p:cNvPr>
          <p:cNvSpPr>
            <a:spLocks noGrp="1"/>
          </p:cNvSpPr>
          <p:nvPr>
            <p:ph type="title"/>
          </p:nvPr>
        </p:nvSpPr>
        <p:spPr>
          <a:xfrm>
            <a:off x="1513840" y="207036"/>
            <a:ext cx="10103360" cy="1152000"/>
          </a:xfrm>
        </p:spPr>
        <p:txBody>
          <a:bodyPr/>
          <a:lstStyle/>
          <a:p>
            <a:r>
              <a:rPr lang="en-US" b="1" dirty="0"/>
              <a:t>Aanvaarding: tijdigheid</a:t>
            </a:r>
            <a:endParaRPr lang="nl-BE" b="1" dirty="0"/>
          </a:p>
        </p:txBody>
      </p:sp>
      <p:grpSp>
        <p:nvGrpSpPr>
          <p:cNvPr id="24" name="Group 23">
            <a:extLst>
              <a:ext uri="{FF2B5EF4-FFF2-40B4-BE49-F238E27FC236}">
                <a16:creationId xmlns:a16="http://schemas.microsoft.com/office/drawing/2014/main" id="{0467DE78-BAC6-4BBB-BF30-1C5F1ABE95B3}"/>
              </a:ext>
            </a:extLst>
          </p:cNvPr>
          <p:cNvGrpSpPr/>
          <p:nvPr/>
        </p:nvGrpSpPr>
        <p:grpSpPr>
          <a:xfrm>
            <a:off x="508680" y="4963205"/>
            <a:ext cx="720000" cy="720000"/>
            <a:chOff x="75546" y="4963205"/>
            <a:chExt cx="720000" cy="720000"/>
          </a:xfrm>
        </p:grpSpPr>
        <p:sp>
          <p:nvSpPr>
            <p:cNvPr id="27" name="Oval 26">
              <a:extLst>
                <a:ext uri="{FF2B5EF4-FFF2-40B4-BE49-F238E27FC236}">
                  <a16:creationId xmlns:a16="http://schemas.microsoft.com/office/drawing/2014/main" id="{9D516A31-8B6B-4667-A805-6C5D0381CEBB}"/>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9" name="Graphic 28" descr="Clock with solid fill">
              <a:extLst>
                <a:ext uri="{FF2B5EF4-FFF2-40B4-BE49-F238E27FC236}">
                  <a16:creationId xmlns:a16="http://schemas.microsoft.com/office/drawing/2014/main" id="{680ADC9C-5301-4D0A-9BA1-21BBBC2CDD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sp>
        <p:nvSpPr>
          <p:cNvPr id="31" name="Content Placeholder 47">
            <a:extLst>
              <a:ext uri="{FF2B5EF4-FFF2-40B4-BE49-F238E27FC236}">
                <a16:creationId xmlns:a16="http://schemas.microsoft.com/office/drawing/2014/main" id="{C4F6F977-17A9-48A2-9B0C-BB6B852FD7E0}"/>
              </a:ext>
            </a:extLst>
          </p:cNvPr>
          <p:cNvSpPr>
            <a:spLocks noGrp="1"/>
          </p:cNvSpPr>
          <p:nvPr>
            <p:ph idx="1"/>
          </p:nvPr>
        </p:nvSpPr>
        <p:spPr>
          <a:xfrm>
            <a:off x="1513840" y="1656000"/>
            <a:ext cx="10103360" cy="4464000"/>
          </a:xfrm>
        </p:spPr>
        <p:txBody>
          <a:bodyPr>
            <a:normAutofit/>
          </a:bodyPr>
          <a:lstStyle/>
          <a:p>
            <a:pPr marL="263525" indent="-263525"/>
            <a:r>
              <a:rPr lang="en-US" sz="2000" b="1" dirty="0" err="1"/>
              <a:t>Interpretatieregels</a:t>
            </a:r>
            <a:r>
              <a:rPr lang="en-US" sz="2000" b="1" dirty="0"/>
              <a:t> </a:t>
            </a:r>
            <a:r>
              <a:rPr lang="en-US" sz="2000" b="1" dirty="0" err="1"/>
              <a:t>aanvaardingstermijn</a:t>
            </a:r>
            <a:endParaRPr lang="en-US" sz="2000" b="1" dirty="0"/>
          </a:p>
          <a:p>
            <a:pPr marL="720725" lvl="1" indent="-263525"/>
            <a:r>
              <a:rPr lang="en-US" sz="1800" dirty="0"/>
              <a:t>Dies </a:t>
            </a:r>
            <a:r>
              <a:rPr lang="en-US" sz="1800" i="1" dirty="0"/>
              <a:t>a quo </a:t>
            </a:r>
            <a:r>
              <a:rPr lang="en-US" sz="1800" dirty="0"/>
              <a:t>(art. 20.1 CISG)</a:t>
            </a:r>
          </a:p>
          <a:p>
            <a:pPr marL="1177925" lvl="2" indent="-263525"/>
            <a:r>
              <a:rPr lang="en-US" sz="1600" dirty="0" err="1"/>
              <a:t>Onmiddellijke</a:t>
            </a:r>
            <a:r>
              <a:rPr lang="en-US" sz="1600" dirty="0"/>
              <a:t> </a:t>
            </a:r>
            <a:r>
              <a:rPr lang="en-US" sz="1600" dirty="0" err="1"/>
              <a:t>communcatie</a:t>
            </a:r>
            <a:endParaRPr lang="en-US" sz="1600" dirty="0"/>
          </a:p>
          <a:p>
            <a:pPr marL="1177925" lvl="2" indent="-263525"/>
            <a:r>
              <a:rPr lang="en-US" sz="1600" dirty="0" err="1"/>
              <a:t>Niet-onmiddellijke</a:t>
            </a:r>
            <a:r>
              <a:rPr lang="en-US" sz="1600" dirty="0"/>
              <a:t> </a:t>
            </a:r>
            <a:r>
              <a:rPr lang="en-US" sz="1600" dirty="0" err="1"/>
              <a:t>communicatie</a:t>
            </a:r>
            <a:endParaRPr lang="en-US" sz="1600" dirty="0"/>
          </a:p>
          <a:p>
            <a:pPr marL="1635125" lvl="3" indent="-263525"/>
            <a:r>
              <a:rPr lang="en-US" sz="1400" dirty="0" err="1"/>
              <a:t>Aanvaardingstermijn</a:t>
            </a:r>
            <a:r>
              <a:rPr lang="en-US" sz="1400" dirty="0"/>
              <a:t> </a:t>
            </a:r>
            <a:r>
              <a:rPr lang="en-US" sz="1400" dirty="0" err="1"/>
              <a:t>begint</a:t>
            </a:r>
            <a:r>
              <a:rPr lang="en-US" sz="1400" dirty="0"/>
              <a:t> op </a:t>
            </a:r>
            <a:r>
              <a:rPr lang="en-US" sz="1400" dirty="0" err="1"/>
              <a:t>dag</a:t>
            </a:r>
            <a:r>
              <a:rPr lang="en-US" sz="1400" dirty="0"/>
              <a:t> van verzending brie</a:t>
            </a:r>
            <a:r>
              <a:rPr lang="nl-BE" sz="1400" dirty="0"/>
              <a:t>f</a:t>
            </a:r>
          </a:p>
          <a:p>
            <a:pPr marL="1635125" lvl="3" indent="-263525"/>
            <a:r>
              <a:rPr lang="nl-BE" sz="1400" dirty="0"/>
              <a:t>Elektronische communicatie (Opinie n° 1: mails / passieve websites / chatwebsites)</a:t>
            </a:r>
          </a:p>
          <a:p>
            <a:pPr marL="1635125" lvl="3" indent="-263525"/>
            <a:endParaRPr lang="nl-BE" sz="1400" dirty="0"/>
          </a:p>
          <a:p>
            <a:pPr marL="720725" lvl="1" indent="-263525"/>
            <a:r>
              <a:rPr lang="en-US" sz="2000" dirty="0"/>
              <a:t>Dies </a:t>
            </a:r>
            <a:r>
              <a:rPr lang="en-US" sz="2000" i="1" dirty="0"/>
              <a:t>ad </a:t>
            </a:r>
            <a:r>
              <a:rPr lang="en-US" sz="2000" i="1" dirty="0" err="1"/>
              <a:t>quem</a:t>
            </a:r>
            <a:r>
              <a:rPr lang="en-US" sz="2000" i="1" dirty="0"/>
              <a:t> </a:t>
            </a:r>
          </a:p>
          <a:p>
            <a:pPr marL="1177925" lvl="2" indent="-263525"/>
            <a:r>
              <a:rPr lang="en-US" sz="1600" dirty="0" err="1"/>
              <a:t>Feestdagen</a:t>
            </a:r>
            <a:r>
              <a:rPr lang="en-US" sz="1600" dirty="0"/>
              <a:t> en </a:t>
            </a:r>
            <a:r>
              <a:rPr lang="en-US" sz="1600" dirty="0" err="1"/>
              <a:t>vrije</a:t>
            </a:r>
            <a:r>
              <a:rPr lang="en-US" sz="1600" dirty="0"/>
              <a:t> </a:t>
            </a:r>
            <a:r>
              <a:rPr lang="en-US" sz="1600" dirty="0" err="1"/>
              <a:t>dagen</a:t>
            </a:r>
            <a:r>
              <a:rPr lang="en-US" sz="1600" dirty="0"/>
              <a:t> (art. 20.2 CISG)</a:t>
            </a:r>
          </a:p>
          <a:p>
            <a:pPr marL="0" lvl="2" indent="0">
              <a:buNone/>
            </a:pPr>
            <a:endParaRPr lang="en-US" sz="1600" dirty="0"/>
          </a:p>
          <a:p>
            <a:pPr marL="914400" lvl="2" indent="0">
              <a:buNone/>
            </a:pPr>
            <a:endParaRPr lang="en-US" sz="1600" dirty="0"/>
          </a:p>
        </p:txBody>
      </p:sp>
    </p:spTree>
    <p:extLst>
      <p:ext uri="{BB962C8B-B14F-4D97-AF65-F5344CB8AC3E}">
        <p14:creationId xmlns:p14="http://schemas.microsoft.com/office/powerpoint/2010/main" val="2688374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530AFD-DC77-48D4-93CB-1FEECE286F40}"/>
              </a:ext>
            </a:extLst>
          </p:cNvPr>
          <p:cNvSpPr/>
          <p:nvPr/>
        </p:nvSpPr>
        <p:spPr>
          <a:xfrm>
            <a:off x="-1" y="-1"/>
            <a:ext cx="868681" cy="62885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14</a:t>
            </a:fld>
            <a:endParaRPr lang="nl-NL"/>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7393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7393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75546"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7393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sp>
        <p:nvSpPr>
          <p:cNvPr id="20" name="Title 46">
            <a:extLst>
              <a:ext uri="{FF2B5EF4-FFF2-40B4-BE49-F238E27FC236}">
                <a16:creationId xmlns:a16="http://schemas.microsoft.com/office/drawing/2014/main" id="{108D7A39-A44B-40AA-AAD2-0CCAD67D3BB3}"/>
              </a:ext>
            </a:extLst>
          </p:cNvPr>
          <p:cNvSpPr>
            <a:spLocks noGrp="1"/>
          </p:cNvSpPr>
          <p:nvPr>
            <p:ph type="title"/>
          </p:nvPr>
        </p:nvSpPr>
        <p:spPr>
          <a:xfrm>
            <a:off x="1513840" y="207036"/>
            <a:ext cx="10103360" cy="1152000"/>
          </a:xfrm>
        </p:spPr>
        <p:txBody>
          <a:bodyPr/>
          <a:lstStyle/>
          <a:p>
            <a:r>
              <a:rPr lang="en-US" b="1" dirty="0"/>
              <a:t>Aanvaarding: tijdigheid</a:t>
            </a:r>
            <a:endParaRPr lang="nl-BE" b="1" dirty="0"/>
          </a:p>
        </p:txBody>
      </p:sp>
      <p:grpSp>
        <p:nvGrpSpPr>
          <p:cNvPr id="24" name="Group 23">
            <a:extLst>
              <a:ext uri="{FF2B5EF4-FFF2-40B4-BE49-F238E27FC236}">
                <a16:creationId xmlns:a16="http://schemas.microsoft.com/office/drawing/2014/main" id="{0467DE78-BAC6-4BBB-BF30-1C5F1ABE95B3}"/>
              </a:ext>
            </a:extLst>
          </p:cNvPr>
          <p:cNvGrpSpPr/>
          <p:nvPr/>
        </p:nvGrpSpPr>
        <p:grpSpPr>
          <a:xfrm>
            <a:off x="508680" y="4963205"/>
            <a:ext cx="720000" cy="720000"/>
            <a:chOff x="75546" y="4963205"/>
            <a:chExt cx="720000" cy="720000"/>
          </a:xfrm>
        </p:grpSpPr>
        <p:sp>
          <p:nvSpPr>
            <p:cNvPr id="27" name="Oval 26">
              <a:extLst>
                <a:ext uri="{FF2B5EF4-FFF2-40B4-BE49-F238E27FC236}">
                  <a16:creationId xmlns:a16="http://schemas.microsoft.com/office/drawing/2014/main" id="{9D516A31-8B6B-4667-A805-6C5D0381CEBB}"/>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9" name="Graphic 28" descr="Clock with solid fill">
              <a:extLst>
                <a:ext uri="{FF2B5EF4-FFF2-40B4-BE49-F238E27FC236}">
                  <a16:creationId xmlns:a16="http://schemas.microsoft.com/office/drawing/2014/main" id="{680ADC9C-5301-4D0A-9BA1-21BBBC2CDD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sp>
        <p:nvSpPr>
          <p:cNvPr id="31" name="Content Placeholder 47">
            <a:extLst>
              <a:ext uri="{FF2B5EF4-FFF2-40B4-BE49-F238E27FC236}">
                <a16:creationId xmlns:a16="http://schemas.microsoft.com/office/drawing/2014/main" id="{C4F6F977-17A9-48A2-9B0C-BB6B852FD7E0}"/>
              </a:ext>
            </a:extLst>
          </p:cNvPr>
          <p:cNvSpPr>
            <a:spLocks noGrp="1"/>
          </p:cNvSpPr>
          <p:nvPr>
            <p:ph idx="1"/>
          </p:nvPr>
        </p:nvSpPr>
        <p:spPr>
          <a:xfrm>
            <a:off x="1513840" y="1656000"/>
            <a:ext cx="10103360" cy="4464000"/>
          </a:xfrm>
        </p:spPr>
        <p:txBody>
          <a:bodyPr>
            <a:normAutofit/>
          </a:bodyPr>
          <a:lstStyle/>
          <a:p>
            <a:pPr marL="263525" indent="-263525"/>
            <a:r>
              <a:rPr lang="en-US" sz="2000" b="1" dirty="0"/>
              <a:t>Uitwerking laattijdige aanvaarding </a:t>
            </a:r>
            <a:r>
              <a:rPr lang="en-US" sz="2000" dirty="0"/>
              <a:t>(art. 21 CISG)</a:t>
            </a:r>
          </a:p>
          <a:p>
            <a:pPr marL="800100" lvl="1" indent="-342900">
              <a:buFont typeface="+mj-lt"/>
              <a:buAutoNum type="arabicPeriod"/>
            </a:pPr>
            <a:r>
              <a:rPr lang="en-US" sz="1800" dirty="0" err="1"/>
              <a:t>Kennisgeving</a:t>
            </a:r>
            <a:r>
              <a:rPr lang="en-US" sz="1800" dirty="0"/>
              <a:t> </a:t>
            </a:r>
            <a:r>
              <a:rPr lang="en-US" sz="1800" dirty="0" err="1"/>
              <a:t>aanbieder</a:t>
            </a:r>
            <a:r>
              <a:rPr lang="en-US" sz="1800" dirty="0"/>
              <a:t> (art. 21.1 CISG)</a:t>
            </a:r>
          </a:p>
          <a:p>
            <a:pPr lvl="1"/>
            <a:r>
              <a:rPr lang="nl-BE" sz="1400" i="1" dirty="0"/>
              <a:t>Een te late aanvaarding geldt niettemin als aanvaarding, indien de aanbieder zulks </a:t>
            </a:r>
            <a:r>
              <a:rPr lang="nl-BE" sz="1400" b="1" i="1" dirty="0"/>
              <a:t>zonder uitstel</a:t>
            </a:r>
            <a:r>
              <a:rPr lang="nl-BE" sz="1400" i="1" dirty="0"/>
              <a:t> mondeling ter kennis brengt van de wederpartij, of een hiertoe strekkende kennisgeving verzendt</a:t>
            </a:r>
            <a:endParaRPr lang="en-US" sz="1400" dirty="0"/>
          </a:p>
          <a:p>
            <a:pPr lvl="1"/>
            <a:r>
              <a:rPr lang="en-US" sz="1600" dirty="0" err="1"/>
              <a:t>Duidelijke</a:t>
            </a:r>
            <a:r>
              <a:rPr lang="en-US" sz="1600" dirty="0"/>
              <a:t> </a:t>
            </a:r>
            <a:r>
              <a:rPr lang="en-US" sz="1600" dirty="0" err="1"/>
              <a:t>formulering</a:t>
            </a:r>
            <a:r>
              <a:rPr lang="en-US" sz="1600" dirty="0"/>
              <a:t> </a:t>
            </a:r>
            <a:r>
              <a:rPr lang="en-US" sz="1600" dirty="0" err="1"/>
              <a:t>regularisatie</a:t>
            </a:r>
            <a:endParaRPr lang="en-US" sz="1600" dirty="0"/>
          </a:p>
          <a:p>
            <a:pPr lvl="1"/>
            <a:r>
              <a:rPr lang="en-US" sz="1600" dirty="0" err="1"/>
              <a:t>Oorzaak</a:t>
            </a:r>
            <a:r>
              <a:rPr lang="en-US" sz="1600" dirty="0"/>
              <a:t> in </a:t>
            </a:r>
            <a:r>
              <a:rPr lang="en-US" sz="1600" dirty="0" err="1"/>
              <a:t>principe</a:t>
            </a:r>
            <a:r>
              <a:rPr lang="en-US" sz="1600" dirty="0"/>
              <a:t> irrelevant</a:t>
            </a:r>
          </a:p>
          <a:p>
            <a:pPr marL="800100" lvl="1" indent="-342900">
              <a:buFont typeface="+mj-lt"/>
              <a:buAutoNum type="arabicPeriod"/>
            </a:pPr>
            <a:endParaRPr lang="en-US" sz="1800" dirty="0"/>
          </a:p>
          <a:p>
            <a:pPr marL="800100" lvl="1" indent="-342900">
              <a:buFont typeface="+mj-lt"/>
              <a:buAutoNum type="arabicPeriod" startAt="2"/>
            </a:pPr>
            <a:r>
              <a:rPr lang="en-US" sz="1800" dirty="0" err="1"/>
              <a:t>Vertraging</a:t>
            </a:r>
            <a:r>
              <a:rPr lang="en-US" sz="1800" dirty="0"/>
              <a:t> </a:t>
            </a:r>
            <a:r>
              <a:rPr lang="en-US" sz="1800" dirty="0" err="1"/>
              <a:t>bij</a:t>
            </a:r>
            <a:r>
              <a:rPr lang="en-US" sz="1800" dirty="0"/>
              <a:t> </a:t>
            </a:r>
            <a:r>
              <a:rPr lang="en-US" sz="1800" dirty="0" err="1"/>
              <a:t>overbrenging</a:t>
            </a:r>
            <a:r>
              <a:rPr lang="en-US" sz="1800" dirty="0"/>
              <a:t> (art. 21.2 CISG)</a:t>
            </a:r>
          </a:p>
          <a:p>
            <a:pPr lvl="1"/>
            <a:r>
              <a:rPr lang="nl-BE" sz="1400" i="1" dirty="0"/>
              <a:t>Indien uit een brief of ander geschrift dat een te late aanvaarding bevat, blijkt dat verzending onder zodanige omstandigheden heeft plaatsgevonden dat hij bij normale overbrenging de aanbieder tijdig zou hebben bereikt, geldt de te late aanvaarding als aanvaarding, tenzij de aanbieder onverwijld de wederpartij mondeling verwittigt dat hij zijn aanbod als vervallen beschouwt of een hiertoe strekkende kennisgeving verzendt.</a:t>
            </a:r>
          </a:p>
          <a:p>
            <a:pPr lvl="1"/>
            <a:r>
              <a:rPr lang="en-US" sz="1600" dirty="0"/>
              <a:t>Twee </a:t>
            </a:r>
            <a:r>
              <a:rPr lang="en-US" sz="1600" dirty="0" err="1"/>
              <a:t>voorwaarden</a:t>
            </a:r>
            <a:r>
              <a:rPr lang="en-US" sz="1600" dirty="0"/>
              <a:t>: </a:t>
            </a:r>
          </a:p>
          <a:p>
            <a:pPr lvl="2">
              <a:buAutoNum type="arabicPeriod"/>
            </a:pPr>
            <a:r>
              <a:rPr lang="en-US" sz="1400" dirty="0" err="1"/>
              <a:t>Reden</a:t>
            </a:r>
            <a:r>
              <a:rPr lang="en-US" sz="1400" dirty="0"/>
              <a:t> </a:t>
            </a:r>
            <a:r>
              <a:rPr lang="en-US" sz="1400" dirty="0" err="1"/>
              <a:t>vertraging</a:t>
            </a:r>
            <a:r>
              <a:rPr lang="en-US" sz="1400" dirty="0"/>
              <a:t> </a:t>
            </a:r>
            <a:r>
              <a:rPr lang="en-US" sz="1400" dirty="0" err="1"/>
              <a:t>te</a:t>
            </a:r>
            <a:r>
              <a:rPr lang="en-US" sz="1400" dirty="0"/>
              <a:t> </a:t>
            </a:r>
            <a:r>
              <a:rPr lang="en-US" sz="1400" dirty="0" err="1"/>
              <a:t>wijten</a:t>
            </a:r>
            <a:r>
              <a:rPr lang="en-US" sz="1400" dirty="0"/>
              <a:t> </a:t>
            </a:r>
            <a:r>
              <a:rPr lang="en-US" sz="1400" dirty="0" err="1"/>
              <a:t>aan</a:t>
            </a:r>
            <a:r>
              <a:rPr lang="en-US" sz="1400" dirty="0"/>
              <a:t> verzending</a:t>
            </a:r>
          </a:p>
          <a:p>
            <a:pPr lvl="2">
              <a:buAutoNum type="arabicPeriod"/>
            </a:pPr>
            <a:r>
              <a:rPr lang="en-US" sz="1400" dirty="0" err="1"/>
              <a:t>Vertraging</a:t>
            </a:r>
            <a:r>
              <a:rPr lang="en-US" sz="1400" dirty="0"/>
              <a:t> </a:t>
            </a:r>
            <a:r>
              <a:rPr lang="en-US" sz="1400" dirty="0" err="1"/>
              <a:t>moet</a:t>
            </a:r>
            <a:r>
              <a:rPr lang="en-US" sz="1400" dirty="0"/>
              <a:t> </a:t>
            </a:r>
            <a:r>
              <a:rPr lang="en-US" sz="1400" dirty="0" err="1"/>
              <a:t>duidelijk</a:t>
            </a:r>
            <a:r>
              <a:rPr lang="en-US" sz="1400" dirty="0"/>
              <a:t> </a:t>
            </a:r>
            <a:r>
              <a:rPr lang="en-US" sz="1400" dirty="0" err="1"/>
              <a:t>zijn</a:t>
            </a:r>
            <a:r>
              <a:rPr lang="en-US" sz="1400" dirty="0"/>
              <a:t> </a:t>
            </a:r>
            <a:r>
              <a:rPr lang="en-US" sz="1400" dirty="0" err="1"/>
              <a:t>voor</a:t>
            </a:r>
            <a:r>
              <a:rPr lang="en-US" sz="1400" dirty="0"/>
              <a:t> de </a:t>
            </a:r>
            <a:r>
              <a:rPr lang="en-US" sz="1400" dirty="0" err="1"/>
              <a:t>aanbieder</a:t>
            </a:r>
            <a:endParaRPr lang="en-US" sz="1400" dirty="0"/>
          </a:p>
          <a:p>
            <a:pPr marL="0" lvl="2" indent="0">
              <a:buNone/>
            </a:pPr>
            <a:endParaRPr lang="en-US" sz="1600" dirty="0"/>
          </a:p>
          <a:p>
            <a:pPr marL="914400" lvl="2" indent="0">
              <a:buNone/>
            </a:pPr>
            <a:endParaRPr lang="en-US" sz="1600" dirty="0"/>
          </a:p>
        </p:txBody>
      </p:sp>
    </p:spTree>
    <p:extLst>
      <p:ext uri="{BB962C8B-B14F-4D97-AF65-F5344CB8AC3E}">
        <p14:creationId xmlns:p14="http://schemas.microsoft.com/office/powerpoint/2010/main" val="2681315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530AFD-DC77-48D4-93CB-1FEECE286F40}"/>
              </a:ext>
            </a:extLst>
          </p:cNvPr>
          <p:cNvSpPr/>
          <p:nvPr/>
        </p:nvSpPr>
        <p:spPr>
          <a:xfrm>
            <a:off x="-1" y="-1"/>
            <a:ext cx="868681" cy="62885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15</a:t>
            </a:fld>
            <a:endParaRPr lang="nl-NL"/>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7393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7393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75546"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7393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sp>
        <p:nvSpPr>
          <p:cNvPr id="20" name="Title 46">
            <a:extLst>
              <a:ext uri="{FF2B5EF4-FFF2-40B4-BE49-F238E27FC236}">
                <a16:creationId xmlns:a16="http://schemas.microsoft.com/office/drawing/2014/main" id="{108D7A39-A44B-40AA-AAD2-0CCAD67D3BB3}"/>
              </a:ext>
            </a:extLst>
          </p:cNvPr>
          <p:cNvSpPr>
            <a:spLocks noGrp="1"/>
          </p:cNvSpPr>
          <p:nvPr>
            <p:ph type="title"/>
          </p:nvPr>
        </p:nvSpPr>
        <p:spPr>
          <a:xfrm>
            <a:off x="1513840" y="207036"/>
            <a:ext cx="10103360" cy="1152000"/>
          </a:xfrm>
        </p:spPr>
        <p:txBody>
          <a:bodyPr/>
          <a:lstStyle/>
          <a:p>
            <a:r>
              <a:rPr lang="en-US" b="1" dirty="0"/>
              <a:t>Aanvaarding: tijdigheid</a:t>
            </a:r>
            <a:endParaRPr lang="nl-BE" b="1" dirty="0"/>
          </a:p>
        </p:txBody>
      </p:sp>
      <p:grpSp>
        <p:nvGrpSpPr>
          <p:cNvPr id="24" name="Group 23">
            <a:extLst>
              <a:ext uri="{FF2B5EF4-FFF2-40B4-BE49-F238E27FC236}">
                <a16:creationId xmlns:a16="http://schemas.microsoft.com/office/drawing/2014/main" id="{0467DE78-BAC6-4BBB-BF30-1C5F1ABE95B3}"/>
              </a:ext>
            </a:extLst>
          </p:cNvPr>
          <p:cNvGrpSpPr/>
          <p:nvPr/>
        </p:nvGrpSpPr>
        <p:grpSpPr>
          <a:xfrm>
            <a:off x="508680" y="4963205"/>
            <a:ext cx="720000" cy="720000"/>
            <a:chOff x="75546" y="4963205"/>
            <a:chExt cx="720000" cy="720000"/>
          </a:xfrm>
        </p:grpSpPr>
        <p:sp>
          <p:nvSpPr>
            <p:cNvPr id="27" name="Oval 26">
              <a:extLst>
                <a:ext uri="{FF2B5EF4-FFF2-40B4-BE49-F238E27FC236}">
                  <a16:creationId xmlns:a16="http://schemas.microsoft.com/office/drawing/2014/main" id="{9D516A31-8B6B-4667-A805-6C5D0381CEBB}"/>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9" name="Graphic 28" descr="Clock with solid fill">
              <a:extLst>
                <a:ext uri="{FF2B5EF4-FFF2-40B4-BE49-F238E27FC236}">
                  <a16:creationId xmlns:a16="http://schemas.microsoft.com/office/drawing/2014/main" id="{680ADC9C-5301-4D0A-9BA1-21BBBC2CDD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sp>
        <p:nvSpPr>
          <p:cNvPr id="31" name="Content Placeholder 47">
            <a:extLst>
              <a:ext uri="{FF2B5EF4-FFF2-40B4-BE49-F238E27FC236}">
                <a16:creationId xmlns:a16="http://schemas.microsoft.com/office/drawing/2014/main" id="{C4F6F977-17A9-48A2-9B0C-BB6B852FD7E0}"/>
              </a:ext>
            </a:extLst>
          </p:cNvPr>
          <p:cNvSpPr>
            <a:spLocks noGrp="1"/>
          </p:cNvSpPr>
          <p:nvPr>
            <p:ph idx="1"/>
          </p:nvPr>
        </p:nvSpPr>
        <p:spPr>
          <a:xfrm>
            <a:off x="1513840" y="1656000"/>
            <a:ext cx="10103360" cy="4464000"/>
          </a:xfrm>
        </p:spPr>
        <p:txBody>
          <a:bodyPr>
            <a:normAutofit/>
          </a:bodyPr>
          <a:lstStyle/>
          <a:p>
            <a:pPr marL="263525" indent="-263525"/>
            <a:r>
              <a:rPr lang="en-US" sz="2000" b="1" dirty="0" err="1"/>
              <a:t>Intrekking</a:t>
            </a:r>
            <a:r>
              <a:rPr lang="en-US" sz="2000" b="1" dirty="0"/>
              <a:t> </a:t>
            </a:r>
            <a:r>
              <a:rPr lang="en-US" sz="2000" dirty="0"/>
              <a:t>(art. 22 CISG)</a:t>
            </a:r>
          </a:p>
          <a:p>
            <a:pPr marL="720725" lvl="1" indent="-263525"/>
            <a:r>
              <a:rPr lang="en-US" sz="1800" dirty="0" err="1"/>
              <a:t>zie</a:t>
            </a:r>
            <a:r>
              <a:rPr lang="en-US" sz="1800" dirty="0"/>
              <a:t> </a:t>
            </a:r>
            <a:r>
              <a:rPr lang="en-US" sz="1800" dirty="0" err="1"/>
              <a:t>ook</a:t>
            </a:r>
            <a:r>
              <a:rPr lang="en-US" sz="1800" dirty="0"/>
              <a:t> art. 15.2 CISG (</a:t>
            </a:r>
            <a:r>
              <a:rPr lang="en-US" sz="1800" dirty="0" err="1"/>
              <a:t>intrekking</a:t>
            </a:r>
            <a:r>
              <a:rPr lang="en-US" sz="1800" dirty="0"/>
              <a:t> aanbod)</a:t>
            </a:r>
          </a:p>
          <a:p>
            <a:pPr marL="720725" lvl="1" indent="-263525"/>
            <a:r>
              <a:rPr lang="en-US" sz="1800" dirty="0" err="1"/>
              <a:t>Intrekking</a:t>
            </a:r>
            <a:r>
              <a:rPr lang="en-US" sz="1800" dirty="0"/>
              <a:t> </a:t>
            </a:r>
            <a:r>
              <a:rPr lang="en-US" sz="1800" dirty="0" err="1"/>
              <a:t>handeling</a:t>
            </a:r>
            <a:r>
              <a:rPr lang="en-US" sz="1800" dirty="0"/>
              <a:t> (die de </a:t>
            </a:r>
            <a:r>
              <a:rPr lang="en-US" sz="1800" dirty="0" err="1"/>
              <a:t>aanbieder</a:t>
            </a:r>
            <a:r>
              <a:rPr lang="en-US" sz="1800" dirty="0"/>
              <a:t> </a:t>
            </a:r>
            <a:r>
              <a:rPr lang="en-US" sz="1800" dirty="0" err="1"/>
              <a:t>niet</a:t>
            </a:r>
            <a:r>
              <a:rPr lang="en-US" sz="1800" dirty="0"/>
              <a:t> </a:t>
            </a:r>
            <a:r>
              <a:rPr lang="en-US" sz="1800" dirty="0" err="1"/>
              <a:t>moet</a:t>
            </a:r>
            <a:r>
              <a:rPr lang="en-US" sz="1800" dirty="0"/>
              <a:t> bereiken) </a:t>
            </a:r>
            <a:r>
              <a:rPr lang="en-US" sz="1800" dirty="0" err="1"/>
              <a:t>niet</a:t>
            </a:r>
            <a:r>
              <a:rPr lang="en-US" sz="1800" dirty="0"/>
              <a:t> </a:t>
            </a:r>
            <a:r>
              <a:rPr lang="en-US" sz="1800" dirty="0" err="1"/>
              <a:t>mogelijk</a:t>
            </a:r>
            <a:endParaRPr lang="en-US" sz="1800" dirty="0"/>
          </a:p>
          <a:p>
            <a:pPr marL="1177925" lvl="2" indent="-263525"/>
            <a:r>
              <a:rPr lang="en-US" sz="1400" i="1" dirty="0"/>
              <a:t>Ship immediately?</a:t>
            </a:r>
          </a:p>
          <a:p>
            <a:pPr marL="0" lvl="2" indent="0">
              <a:buNone/>
            </a:pPr>
            <a:endParaRPr lang="en-US" sz="1600" dirty="0"/>
          </a:p>
          <a:p>
            <a:pPr marL="914400" lvl="2" indent="0">
              <a:buNone/>
            </a:pPr>
            <a:endParaRPr lang="en-US" sz="1600" dirty="0"/>
          </a:p>
        </p:txBody>
      </p:sp>
    </p:spTree>
    <p:extLst>
      <p:ext uri="{BB962C8B-B14F-4D97-AF65-F5344CB8AC3E}">
        <p14:creationId xmlns:p14="http://schemas.microsoft.com/office/powerpoint/2010/main" val="2014838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4EAAB6-2C87-4A13-8B67-6441F044BC9C}"/>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4D9B3A4B-4E43-42BF-A880-B92C30334399}"/>
              </a:ext>
            </a:extLst>
          </p:cNvPr>
          <p:cNvSpPr>
            <a:spLocks noGrp="1"/>
          </p:cNvSpPr>
          <p:nvPr>
            <p:ph type="sldNum" sz="quarter" idx="12"/>
          </p:nvPr>
        </p:nvSpPr>
        <p:spPr/>
        <p:txBody>
          <a:bodyPr/>
          <a:lstStyle/>
          <a:p>
            <a:fld id="{0A297500-7527-634B-90F4-69D0994C32B4}" type="slidenum">
              <a:rPr lang="nl-NL" smtClean="0"/>
              <a:t>16</a:t>
            </a:fld>
            <a:endParaRPr lang="nl-NL"/>
          </a:p>
        </p:txBody>
      </p:sp>
      <p:sp>
        <p:nvSpPr>
          <p:cNvPr id="5" name="Title 1">
            <a:extLst>
              <a:ext uri="{FF2B5EF4-FFF2-40B4-BE49-F238E27FC236}">
                <a16:creationId xmlns:a16="http://schemas.microsoft.com/office/drawing/2014/main" id="{D9DCB102-0166-4727-8713-D078DCFCD8D1}"/>
              </a:ext>
            </a:extLst>
          </p:cNvPr>
          <p:cNvSpPr>
            <a:spLocks noGrp="1"/>
          </p:cNvSpPr>
          <p:nvPr>
            <p:ph type="title"/>
          </p:nvPr>
        </p:nvSpPr>
        <p:spPr>
          <a:xfrm>
            <a:off x="0" y="1479290"/>
            <a:ext cx="12192000" cy="1511300"/>
          </a:xfrm>
        </p:spPr>
        <p:txBody>
          <a:bodyPr>
            <a:normAutofit/>
          </a:bodyPr>
          <a:lstStyle/>
          <a:p>
            <a:pPr algn="ctr"/>
            <a:r>
              <a:rPr lang="en-US" sz="3600" dirty="0" err="1"/>
              <a:t>Bedankt</a:t>
            </a:r>
            <a:r>
              <a:rPr lang="en-US" sz="3600" dirty="0"/>
              <a:t> </a:t>
            </a:r>
            <a:r>
              <a:rPr lang="en-US" sz="3600" dirty="0" err="1"/>
              <a:t>voor</a:t>
            </a:r>
            <a:r>
              <a:rPr lang="en-US" sz="3600" dirty="0"/>
              <a:t> </a:t>
            </a:r>
            <a:r>
              <a:rPr lang="en-US" sz="3600" dirty="0" err="1"/>
              <a:t>uw</a:t>
            </a:r>
            <a:r>
              <a:rPr lang="en-US" sz="3600" dirty="0"/>
              <a:t> </a:t>
            </a:r>
            <a:r>
              <a:rPr lang="en-US" sz="3600" dirty="0" err="1"/>
              <a:t>aandacht</a:t>
            </a:r>
            <a:r>
              <a:rPr lang="en-US" sz="3600" dirty="0"/>
              <a:t>.</a:t>
            </a:r>
            <a:endParaRPr lang="nl-BE" sz="3600" dirty="0"/>
          </a:p>
        </p:txBody>
      </p:sp>
      <p:sp>
        <p:nvSpPr>
          <p:cNvPr id="6" name="Tijdelijke aanduiding voor inhoud 8">
            <a:extLst>
              <a:ext uri="{FF2B5EF4-FFF2-40B4-BE49-F238E27FC236}">
                <a16:creationId xmlns:a16="http://schemas.microsoft.com/office/drawing/2014/main" id="{EF264658-0FB5-4472-94B5-62767362645B}"/>
              </a:ext>
            </a:extLst>
          </p:cNvPr>
          <p:cNvSpPr txBox="1">
            <a:spLocks/>
          </p:cNvSpPr>
          <p:nvPr/>
        </p:nvSpPr>
        <p:spPr>
          <a:xfrm>
            <a:off x="1" y="3189882"/>
            <a:ext cx="12192000" cy="1355058"/>
          </a:xfrm>
          <a:prstGeom prst="rect">
            <a:avLst/>
          </a:prstGeom>
        </p:spPr>
        <p:txBody>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nl-NL" sz="2000" b="1" dirty="0">
                <a:solidFill>
                  <a:schemeClr val="bg1"/>
                </a:solidFill>
              </a:rPr>
              <a:t>Frederik Van den Abeele</a:t>
            </a:r>
            <a:br>
              <a:rPr lang="nl-NL" sz="2000" dirty="0">
                <a:solidFill>
                  <a:schemeClr val="bg1"/>
                </a:solidFill>
              </a:rPr>
            </a:br>
            <a:r>
              <a:rPr lang="nl-NL" sz="1600" dirty="0">
                <a:solidFill>
                  <a:schemeClr val="bg1"/>
                </a:solidFill>
              </a:rPr>
              <a:t>Doctoraatsassistent KU Leuven</a:t>
            </a:r>
            <a:br>
              <a:rPr lang="nl-NL" sz="1600" dirty="0">
                <a:solidFill>
                  <a:schemeClr val="bg1"/>
                </a:solidFill>
              </a:rPr>
            </a:br>
            <a:r>
              <a:rPr lang="nl-NL" sz="1600" dirty="0">
                <a:solidFill>
                  <a:schemeClr val="bg1"/>
                </a:solidFill>
              </a:rPr>
              <a:t>Gastmedewerker UHasselt</a:t>
            </a:r>
          </a:p>
          <a:p>
            <a:pPr marL="0" indent="0" algn="ctr">
              <a:buFont typeface="Arial"/>
              <a:buNone/>
            </a:pPr>
            <a:r>
              <a:rPr lang="nl-NL" sz="1600" dirty="0">
                <a:solidFill>
                  <a:schemeClr val="bg1"/>
                </a:solidFill>
              </a:rPr>
              <a:t>frederik.vandenabeele@kuleuven.be</a:t>
            </a:r>
          </a:p>
          <a:p>
            <a:pPr marL="0" indent="0" algn="ctr">
              <a:buFont typeface="Arial"/>
              <a:buNone/>
            </a:pPr>
            <a:endParaRPr lang="nl-BE" sz="1400" dirty="0"/>
          </a:p>
          <a:p>
            <a:pPr marL="0" indent="0" algn="ctr">
              <a:buFont typeface="Arial"/>
              <a:buNone/>
            </a:pPr>
            <a:endParaRPr lang="nl-BE" sz="1400" dirty="0"/>
          </a:p>
          <a:p>
            <a:pPr marL="0" indent="0" algn="ctr">
              <a:buFont typeface="Arial"/>
              <a:buNone/>
            </a:pPr>
            <a:endParaRPr lang="nl-BE" sz="2000" dirty="0"/>
          </a:p>
        </p:txBody>
      </p:sp>
    </p:spTree>
    <p:extLst>
      <p:ext uri="{BB962C8B-B14F-4D97-AF65-F5344CB8AC3E}">
        <p14:creationId xmlns:p14="http://schemas.microsoft.com/office/powerpoint/2010/main" val="230521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530AFD-DC77-48D4-93CB-1FEECE286F40}"/>
              </a:ext>
            </a:extLst>
          </p:cNvPr>
          <p:cNvSpPr/>
          <p:nvPr/>
        </p:nvSpPr>
        <p:spPr>
          <a:xfrm>
            <a:off x="-1" y="-1"/>
            <a:ext cx="868681" cy="62885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8" name="Content Placeholder 47">
            <a:extLst>
              <a:ext uri="{FF2B5EF4-FFF2-40B4-BE49-F238E27FC236}">
                <a16:creationId xmlns:a16="http://schemas.microsoft.com/office/drawing/2014/main" id="{DB6F6CA8-3AD9-4894-82C8-F0F0C3D5E62B}"/>
              </a:ext>
            </a:extLst>
          </p:cNvPr>
          <p:cNvSpPr>
            <a:spLocks noGrp="1"/>
          </p:cNvSpPr>
          <p:nvPr>
            <p:ph idx="1"/>
          </p:nvPr>
        </p:nvSpPr>
        <p:spPr>
          <a:xfrm>
            <a:off x="1513840" y="1656000"/>
            <a:ext cx="10103360" cy="4464000"/>
          </a:xfrm>
        </p:spPr>
        <p:txBody>
          <a:bodyPr>
            <a:normAutofit/>
          </a:bodyPr>
          <a:lstStyle/>
          <a:p>
            <a:pPr marL="263525" indent="-263525"/>
            <a:r>
              <a:rPr lang="en-US" sz="2000" dirty="0"/>
              <a:t>Klassiek uitgangspunt: aanbod &amp; aanvaarding (maar… art. 8 en 9 CISG)</a:t>
            </a:r>
          </a:p>
          <a:p>
            <a:pPr lvl="1">
              <a:buFont typeface="Wingdings" panose="05000000000000000000" pitchFamily="2" charset="2"/>
              <a:buChar char="ó"/>
            </a:pPr>
            <a:r>
              <a:rPr lang="en-US" sz="2000" dirty="0">
                <a:sym typeface="Wingdings" panose="05000000000000000000" pitchFamily="2" charset="2"/>
              </a:rPr>
              <a:t>Unidroit Principles, PECL </a:t>
            </a:r>
          </a:p>
          <a:p>
            <a:pPr lvl="1">
              <a:buFont typeface="Wingdings" panose="05000000000000000000" pitchFamily="2" charset="2"/>
              <a:buChar char="ó"/>
            </a:pPr>
            <a:endParaRPr lang="en-US" sz="2000" dirty="0">
              <a:sym typeface="Wingdings" panose="05000000000000000000" pitchFamily="2" charset="2"/>
            </a:endParaRPr>
          </a:p>
          <a:p>
            <a:pPr marL="263525" lvl="1" indent="-263525"/>
            <a:r>
              <a:rPr lang="nl-BE" sz="2000" dirty="0"/>
              <a:t>Mogelijkheid tot reservatie</a:t>
            </a:r>
          </a:p>
          <a:p>
            <a:pPr marL="263525" lvl="1" indent="-263525"/>
            <a:endParaRPr lang="nl-BE" sz="2000" dirty="0"/>
          </a:p>
          <a:p>
            <a:pPr marL="263525" lvl="1" indent="-263525"/>
            <a:r>
              <a:rPr lang="nl-BE" sz="2000" dirty="0"/>
              <a:t>Beperkte unificatie</a:t>
            </a:r>
          </a:p>
          <a:p>
            <a:pPr marL="263525" lvl="1" indent="-263525"/>
            <a:endParaRPr lang="nl-BE" sz="2000" dirty="0"/>
          </a:p>
          <a:p>
            <a:pPr marL="263525" lvl="1" indent="-263525"/>
            <a:r>
              <a:rPr lang="nl-BE" sz="2000" dirty="0"/>
              <a:t>Precontractuele fase?</a:t>
            </a:r>
          </a:p>
          <a:p>
            <a:pPr marL="720725" lvl="2" indent="-263525"/>
            <a:r>
              <a:rPr lang="nl-BE" sz="1600" dirty="0"/>
              <a:t>Meerderheid: buiten toepassingsgebied</a:t>
            </a:r>
          </a:p>
          <a:p>
            <a:pPr marL="720725" lvl="2" indent="-263525"/>
            <a:r>
              <a:rPr lang="nl-BE" sz="1600" dirty="0"/>
              <a:t>Minderheid: art. 7.1 CISG</a:t>
            </a:r>
          </a:p>
          <a:p>
            <a:pPr marL="720725" lvl="2" indent="-263525"/>
            <a:r>
              <a:rPr lang="nl-BE" sz="1600" dirty="0"/>
              <a:t>Remedies? </a:t>
            </a:r>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2</a:t>
            </a:fld>
            <a:endParaRPr lang="nl-NL"/>
          </a:p>
        </p:txBody>
      </p:sp>
      <p:sp>
        <p:nvSpPr>
          <p:cNvPr id="47" name="Title 46">
            <a:extLst>
              <a:ext uri="{FF2B5EF4-FFF2-40B4-BE49-F238E27FC236}">
                <a16:creationId xmlns:a16="http://schemas.microsoft.com/office/drawing/2014/main" id="{CC90A5C8-B4A1-4B2E-9CB0-D4B247F79933}"/>
              </a:ext>
            </a:extLst>
          </p:cNvPr>
          <p:cNvSpPr>
            <a:spLocks noGrp="1"/>
          </p:cNvSpPr>
          <p:nvPr>
            <p:ph type="title"/>
          </p:nvPr>
        </p:nvSpPr>
        <p:spPr>
          <a:xfrm>
            <a:off x="1513840" y="207036"/>
            <a:ext cx="10103360" cy="1152000"/>
          </a:xfrm>
        </p:spPr>
        <p:txBody>
          <a:bodyPr/>
          <a:lstStyle/>
          <a:p>
            <a:r>
              <a:rPr lang="en-US" b="1" dirty="0"/>
              <a:t>Totstandkoming (art. 14-24 CISG)</a:t>
            </a:r>
            <a:endParaRPr lang="nl-BE" b="1" dirty="0"/>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50400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7393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75546"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7393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grpSp>
        <p:nvGrpSpPr>
          <p:cNvPr id="52" name="Group 51">
            <a:extLst>
              <a:ext uri="{FF2B5EF4-FFF2-40B4-BE49-F238E27FC236}">
                <a16:creationId xmlns:a16="http://schemas.microsoft.com/office/drawing/2014/main" id="{584F02FE-46CE-4FF5-A696-DADAED31AB70}"/>
              </a:ext>
            </a:extLst>
          </p:cNvPr>
          <p:cNvGrpSpPr/>
          <p:nvPr/>
        </p:nvGrpSpPr>
        <p:grpSpPr>
          <a:xfrm>
            <a:off x="75546" y="4963205"/>
            <a:ext cx="720000" cy="720000"/>
            <a:chOff x="75546" y="4963205"/>
            <a:chExt cx="720000" cy="720000"/>
          </a:xfrm>
        </p:grpSpPr>
        <p:sp>
          <p:nvSpPr>
            <p:cNvPr id="23" name="Oval 22">
              <a:extLst>
                <a:ext uri="{FF2B5EF4-FFF2-40B4-BE49-F238E27FC236}">
                  <a16:creationId xmlns:a16="http://schemas.microsoft.com/office/drawing/2014/main" id="{301CD076-6052-4D00-8ECD-E12A5F291281}"/>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1" name="Graphic 50" descr="Clock with solid fill">
              <a:extLst>
                <a:ext uri="{FF2B5EF4-FFF2-40B4-BE49-F238E27FC236}">
                  <a16:creationId xmlns:a16="http://schemas.microsoft.com/office/drawing/2014/main" id="{E99B4FD1-A4F3-4913-8DA8-8860A6A62F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spTree>
    <p:extLst>
      <p:ext uri="{BB962C8B-B14F-4D97-AF65-F5344CB8AC3E}">
        <p14:creationId xmlns:p14="http://schemas.microsoft.com/office/powerpoint/2010/main" val="337696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530AFD-DC77-48D4-93CB-1FEECE286F40}"/>
              </a:ext>
            </a:extLst>
          </p:cNvPr>
          <p:cNvSpPr/>
          <p:nvPr/>
        </p:nvSpPr>
        <p:spPr>
          <a:xfrm>
            <a:off x="-1" y="-1"/>
            <a:ext cx="868681" cy="639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3</a:t>
            </a:fld>
            <a:endParaRPr lang="nl-NL"/>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7393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7393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75546"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50400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sp>
        <p:nvSpPr>
          <p:cNvPr id="20" name="Title 46">
            <a:extLst>
              <a:ext uri="{FF2B5EF4-FFF2-40B4-BE49-F238E27FC236}">
                <a16:creationId xmlns:a16="http://schemas.microsoft.com/office/drawing/2014/main" id="{6720EF6D-C479-4012-A1E5-B9C36C29BB15}"/>
              </a:ext>
            </a:extLst>
          </p:cNvPr>
          <p:cNvSpPr>
            <a:spLocks noGrp="1"/>
          </p:cNvSpPr>
          <p:nvPr>
            <p:ph type="title"/>
          </p:nvPr>
        </p:nvSpPr>
        <p:spPr>
          <a:xfrm>
            <a:off x="1513840" y="207036"/>
            <a:ext cx="10103360" cy="1152000"/>
          </a:xfrm>
        </p:spPr>
        <p:txBody>
          <a:bodyPr/>
          <a:lstStyle/>
          <a:p>
            <a:r>
              <a:rPr lang="en-US" b="1" dirty="0"/>
              <a:t>Aanbod: vereisten</a:t>
            </a:r>
            <a:endParaRPr lang="nl-BE" b="1" dirty="0"/>
          </a:p>
        </p:txBody>
      </p:sp>
      <p:sp>
        <p:nvSpPr>
          <p:cNvPr id="24" name="Content Placeholder 47">
            <a:extLst>
              <a:ext uri="{FF2B5EF4-FFF2-40B4-BE49-F238E27FC236}">
                <a16:creationId xmlns:a16="http://schemas.microsoft.com/office/drawing/2014/main" id="{93D97A1F-FE63-409A-AC21-BDC769C9C1DA}"/>
              </a:ext>
            </a:extLst>
          </p:cNvPr>
          <p:cNvSpPr>
            <a:spLocks noGrp="1"/>
          </p:cNvSpPr>
          <p:nvPr>
            <p:ph idx="1"/>
          </p:nvPr>
        </p:nvSpPr>
        <p:spPr>
          <a:xfrm>
            <a:off x="1513840" y="3194150"/>
            <a:ext cx="10103360" cy="2925849"/>
          </a:xfrm>
        </p:spPr>
        <p:txBody>
          <a:bodyPr>
            <a:normAutofit/>
          </a:bodyPr>
          <a:lstStyle/>
          <a:p>
            <a:pPr marL="263525" indent="-263525"/>
            <a:r>
              <a:rPr lang="en-US" sz="2000" b="1" dirty="0"/>
              <a:t>Goederen</a:t>
            </a:r>
          </a:p>
          <a:p>
            <a:pPr lvl="1"/>
            <a:r>
              <a:rPr lang="en-US" sz="2000" dirty="0"/>
              <a:t>Kwaliteit</a:t>
            </a:r>
          </a:p>
          <a:p>
            <a:pPr lvl="1"/>
            <a:r>
              <a:rPr lang="en-US" sz="2000" dirty="0"/>
              <a:t>Kwantiteit</a:t>
            </a:r>
          </a:p>
          <a:p>
            <a:pPr lvl="2"/>
            <a:r>
              <a:rPr lang="en-US" sz="1600" i="1" dirty="0"/>
              <a:t>“three truck loads of egg”, “ </a:t>
            </a:r>
            <a:r>
              <a:rPr lang="en-US" sz="1600" i="1" dirty="0" err="1"/>
              <a:t>grotere</a:t>
            </a:r>
            <a:r>
              <a:rPr lang="en-US" sz="1600" i="1" dirty="0"/>
              <a:t> </a:t>
            </a:r>
            <a:r>
              <a:rPr lang="en-US" sz="1600" i="1" dirty="0" err="1"/>
              <a:t>hoeveelheid</a:t>
            </a:r>
            <a:r>
              <a:rPr lang="en-US" sz="1600" i="1" dirty="0"/>
              <a:t>”, “700-800 </a:t>
            </a:r>
            <a:r>
              <a:rPr lang="en-US" sz="1600" i="1" dirty="0" err="1"/>
              <a:t>tonnen</a:t>
            </a:r>
            <a:r>
              <a:rPr lang="en-US" sz="1600" i="1" dirty="0"/>
              <a:t> </a:t>
            </a:r>
            <a:r>
              <a:rPr lang="en-US" sz="1600" i="1" dirty="0" err="1"/>
              <a:t>vloeibaar</a:t>
            </a:r>
            <a:r>
              <a:rPr lang="en-US" sz="1600" i="1" dirty="0"/>
              <a:t> gas”, etc.</a:t>
            </a:r>
          </a:p>
          <a:p>
            <a:pPr lvl="2"/>
            <a:endParaRPr lang="en-US" sz="1600" i="1" dirty="0"/>
          </a:p>
          <a:p>
            <a:pPr marL="263525" lvl="2" indent="-263525"/>
            <a:r>
              <a:rPr lang="en-US" b="1" dirty="0"/>
              <a:t>Prijs</a:t>
            </a:r>
          </a:p>
          <a:p>
            <a:pPr marL="720725" lvl="3" indent="-263525"/>
            <a:r>
              <a:rPr lang="en-US" dirty="0"/>
              <a:t>Expliciet/impliciet</a:t>
            </a:r>
          </a:p>
          <a:p>
            <a:pPr marL="720725" lvl="3" indent="-263525"/>
            <a:r>
              <a:rPr lang="en-US" dirty="0"/>
              <a:t>Open prijsclausule?</a:t>
            </a:r>
          </a:p>
        </p:txBody>
      </p:sp>
      <p:sp>
        <p:nvSpPr>
          <p:cNvPr id="5" name="Rectangle 4">
            <a:extLst>
              <a:ext uri="{FF2B5EF4-FFF2-40B4-BE49-F238E27FC236}">
                <a16:creationId xmlns:a16="http://schemas.microsoft.com/office/drawing/2014/main" id="{B19F22D4-E1A5-4060-ACA2-4C6FA5A55612}"/>
              </a:ext>
            </a:extLst>
          </p:cNvPr>
          <p:cNvSpPr/>
          <p:nvPr/>
        </p:nvSpPr>
        <p:spPr>
          <a:xfrm>
            <a:off x="1513840" y="2583931"/>
            <a:ext cx="2895600" cy="42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Materieel element</a:t>
            </a:r>
            <a:endParaRPr lang="nl-BE" dirty="0"/>
          </a:p>
        </p:txBody>
      </p:sp>
      <p:sp>
        <p:nvSpPr>
          <p:cNvPr id="27" name="Rectangle 26">
            <a:extLst>
              <a:ext uri="{FF2B5EF4-FFF2-40B4-BE49-F238E27FC236}">
                <a16:creationId xmlns:a16="http://schemas.microsoft.com/office/drawing/2014/main" id="{2384E078-7176-4118-9D01-A560D00D8024}"/>
              </a:ext>
            </a:extLst>
          </p:cNvPr>
          <p:cNvSpPr/>
          <p:nvPr/>
        </p:nvSpPr>
        <p:spPr>
          <a:xfrm>
            <a:off x="5117720" y="2581007"/>
            <a:ext cx="2895600" cy="426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Intentioneel element</a:t>
            </a:r>
            <a:endParaRPr lang="nl-BE" dirty="0"/>
          </a:p>
        </p:txBody>
      </p:sp>
      <p:sp>
        <p:nvSpPr>
          <p:cNvPr id="29" name="Rectangle 28">
            <a:extLst>
              <a:ext uri="{FF2B5EF4-FFF2-40B4-BE49-F238E27FC236}">
                <a16:creationId xmlns:a16="http://schemas.microsoft.com/office/drawing/2014/main" id="{CA11DF70-AC25-4227-8FC7-447F4E260DF2}"/>
              </a:ext>
            </a:extLst>
          </p:cNvPr>
          <p:cNvSpPr/>
          <p:nvPr/>
        </p:nvSpPr>
        <p:spPr>
          <a:xfrm>
            <a:off x="8721600" y="2581007"/>
            <a:ext cx="2895600" cy="426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Gerichtheid</a:t>
            </a:r>
            <a:endParaRPr lang="nl-BE" dirty="0"/>
          </a:p>
        </p:txBody>
      </p:sp>
      <p:sp>
        <p:nvSpPr>
          <p:cNvPr id="31" name="TextBox 30">
            <a:extLst>
              <a:ext uri="{FF2B5EF4-FFF2-40B4-BE49-F238E27FC236}">
                <a16:creationId xmlns:a16="http://schemas.microsoft.com/office/drawing/2014/main" id="{1F86DA5E-C06F-402E-AF80-77AB9CF85B42}"/>
              </a:ext>
            </a:extLst>
          </p:cNvPr>
          <p:cNvSpPr txBox="1"/>
          <p:nvPr/>
        </p:nvSpPr>
        <p:spPr>
          <a:xfrm>
            <a:off x="1513841" y="1656000"/>
            <a:ext cx="10174159" cy="738664"/>
          </a:xfrm>
          <a:prstGeom prst="rect">
            <a:avLst/>
          </a:prstGeom>
          <a:noFill/>
        </p:spPr>
        <p:txBody>
          <a:bodyPr wrap="square">
            <a:spAutoFit/>
          </a:bodyPr>
          <a:lstStyle/>
          <a:p>
            <a:pPr algn="ctr"/>
            <a:r>
              <a:rPr lang="nl-BE" sz="1400" b="0" i="0" dirty="0">
                <a:solidFill>
                  <a:srgbClr val="333333"/>
                </a:solidFill>
                <a:effectLst/>
                <a:latin typeface="+mj-lt"/>
              </a:rPr>
              <a:t>Een voorstel […], gericht tot één of meer bepaalde personen vormt een aanbod, indien het </a:t>
            </a:r>
            <a:r>
              <a:rPr lang="nl-BE" sz="1400" b="0" i="0" dirty="0">
                <a:solidFill>
                  <a:schemeClr val="accent5"/>
                </a:solidFill>
                <a:effectLst/>
                <a:latin typeface="+mj-lt"/>
              </a:rPr>
              <a:t>voldoende bepaald </a:t>
            </a:r>
            <a:r>
              <a:rPr lang="nl-BE" sz="1400" b="0" i="0" dirty="0">
                <a:solidFill>
                  <a:srgbClr val="333333"/>
                </a:solidFill>
                <a:effectLst/>
                <a:latin typeface="+mj-lt"/>
              </a:rPr>
              <a:t>is en daaruit blijkt van de wil van de aanbieder om in geval van aanvaarding gebonden te zijn. Een voorstel is voldoende bepaald, als daarin de zaken worden aangeduid en de hoeveelheid en de prijs uitdrukkelijk of stilzwijgend worden vastgesteld of bepaalbaar zijn.</a:t>
            </a:r>
            <a:endParaRPr lang="nl-BE" sz="1400" dirty="0">
              <a:latin typeface="+mj-lt"/>
            </a:endParaRPr>
          </a:p>
        </p:txBody>
      </p:sp>
      <p:sp>
        <p:nvSpPr>
          <p:cNvPr id="33" name="TextBox 32">
            <a:extLst>
              <a:ext uri="{FF2B5EF4-FFF2-40B4-BE49-F238E27FC236}">
                <a16:creationId xmlns:a16="http://schemas.microsoft.com/office/drawing/2014/main" id="{FCBF0EB4-BA21-4C3A-BD0F-6F9DE99AC8E6}"/>
              </a:ext>
            </a:extLst>
          </p:cNvPr>
          <p:cNvSpPr txBox="1"/>
          <p:nvPr/>
        </p:nvSpPr>
        <p:spPr>
          <a:xfrm>
            <a:off x="5215812" y="4767892"/>
            <a:ext cx="6812258" cy="1384995"/>
          </a:xfrm>
          <a:prstGeom prst="rect">
            <a:avLst/>
          </a:prstGeom>
          <a:noFill/>
          <a:ln>
            <a:solidFill>
              <a:schemeClr val="tx1"/>
            </a:solidFill>
          </a:ln>
        </p:spPr>
        <p:txBody>
          <a:bodyPr wrap="square">
            <a:spAutoFit/>
          </a:bodyPr>
          <a:lstStyle/>
          <a:p>
            <a:pPr algn="ctr"/>
            <a:r>
              <a:rPr lang="nl-BE" sz="1400" b="0" i="1" dirty="0">
                <a:effectLst/>
                <a:latin typeface="+mj-lt"/>
              </a:rPr>
              <a:t>Wanneer de koop rechtsgeldig is gesloten </a:t>
            </a:r>
            <a:r>
              <a:rPr lang="nl-BE" sz="1400" b="1" i="1" dirty="0">
                <a:effectLst/>
                <a:latin typeface="+mj-lt"/>
              </a:rPr>
              <a:t>zonder dat de overeenkomst uit-drukkelijk of stilzwijgend de prijs bepaalt </a:t>
            </a:r>
            <a:r>
              <a:rPr lang="nl-BE" sz="1400" b="0" i="1" dirty="0">
                <a:effectLst/>
                <a:latin typeface="+mj-lt"/>
              </a:rPr>
              <a:t>of in de wijze van bepaling daarvan voorziet, worden de partijen geacht, tenzij het tegendeel blijkt, zich stilzwijgend te hebben gehouden aan de prijs die ten tijde van het sluiten van de overeenkomst voor zodanige onder vergelijkbare omstandigheden verkochte zaken gewoonlijk wordt bedongen in de betrokken handelsbranche. (art. 55 CISG)</a:t>
            </a:r>
            <a:endParaRPr lang="nl-BE" sz="1400" i="1" dirty="0">
              <a:latin typeface="+mj-lt"/>
            </a:endParaRPr>
          </a:p>
        </p:txBody>
      </p:sp>
      <p:grpSp>
        <p:nvGrpSpPr>
          <p:cNvPr id="35" name="Group 34">
            <a:extLst>
              <a:ext uri="{FF2B5EF4-FFF2-40B4-BE49-F238E27FC236}">
                <a16:creationId xmlns:a16="http://schemas.microsoft.com/office/drawing/2014/main" id="{2EFD4182-50DA-434A-B71C-B98C9B16EB55}"/>
              </a:ext>
            </a:extLst>
          </p:cNvPr>
          <p:cNvGrpSpPr/>
          <p:nvPr/>
        </p:nvGrpSpPr>
        <p:grpSpPr>
          <a:xfrm>
            <a:off x="75546" y="4963205"/>
            <a:ext cx="720000" cy="720000"/>
            <a:chOff x="75546" y="4963205"/>
            <a:chExt cx="720000" cy="720000"/>
          </a:xfrm>
        </p:grpSpPr>
        <p:sp>
          <p:nvSpPr>
            <p:cNvPr id="36" name="Oval 35">
              <a:extLst>
                <a:ext uri="{FF2B5EF4-FFF2-40B4-BE49-F238E27FC236}">
                  <a16:creationId xmlns:a16="http://schemas.microsoft.com/office/drawing/2014/main" id="{4467DB67-8BB8-4C5D-AF8F-B7FB7841990E}"/>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7" name="Graphic 36" descr="Clock with solid fill">
              <a:extLst>
                <a:ext uri="{FF2B5EF4-FFF2-40B4-BE49-F238E27FC236}">
                  <a16:creationId xmlns:a16="http://schemas.microsoft.com/office/drawing/2014/main" id="{0D032651-9940-4500-B501-0DE0F61911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spTree>
    <p:extLst>
      <p:ext uri="{BB962C8B-B14F-4D97-AF65-F5344CB8AC3E}">
        <p14:creationId xmlns:p14="http://schemas.microsoft.com/office/powerpoint/2010/main" val="1722891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530AFD-DC77-48D4-93CB-1FEECE286F40}"/>
              </a:ext>
            </a:extLst>
          </p:cNvPr>
          <p:cNvSpPr/>
          <p:nvPr/>
        </p:nvSpPr>
        <p:spPr>
          <a:xfrm>
            <a:off x="-1" y="-1"/>
            <a:ext cx="868681" cy="62885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4</a:t>
            </a:fld>
            <a:endParaRPr lang="nl-NL"/>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7393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7393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75546"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50400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sp>
        <p:nvSpPr>
          <p:cNvPr id="20" name="Title 46">
            <a:extLst>
              <a:ext uri="{FF2B5EF4-FFF2-40B4-BE49-F238E27FC236}">
                <a16:creationId xmlns:a16="http://schemas.microsoft.com/office/drawing/2014/main" id="{6720EF6D-C479-4012-A1E5-B9C36C29BB15}"/>
              </a:ext>
            </a:extLst>
          </p:cNvPr>
          <p:cNvSpPr>
            <a:spLocks noGrp="1"/>
          </p:cNvSpPr>
          <p:nvPr>
            <p:ph type="title"/>
          </p:nvPr>
        </p:nvSpPr>
        <p:spPr>
          <a:xfrm>
            <a:off x="1513840" y="207036"/>
            <a:ext cx="10103360" cy="1152000"/>
          </a:xfrm>
        </p:spPr>
        <p:txBody>
          <a:bodyPr/>
          <a:lstStyle/>
          <a:p>
            <a:r>
              <a:rPr lang="en-US" b="1" dirty="0"/>
              <a:t>Aanbod: vereisten</a:t>
            </a:r>
            <a:endParaRPr lang="nl-BE" b="1" dirty="0"/>
          </a:p>
        </p:txBody>
      </p:sp>
      <p:sp>
        <p:nvSpPr>
          <p:cNvPr id="24" name="Content Placeholder 47">
            <a:extLst>
              <a:ext uri="{FF2B5EF4-FFF2-40B4-BE49-F238E27FC236}">
                <a16:creationId xmlns:a16="http://schemas.microsoft.com/office/drawing/2014/main" id="{93D97A1F-FE63-409A-AC21-BDC769C9C1DA}"/>
              </a:ext>
            </a:extLst>
          </p:cNvPr>
          <p:cNvSpPr>
            <a:spLocks noGrp="1"/>
          </p:cNvSpPr>
          <p:nvPr>
            <p:ph idx="1"/>
          </p:nvPr>
        </p:nvSpPr>
        <p:spPr>
          <a:xfrm>
            <a:off x="5117720" y="3194150"/>
            <a:ext cx="6499480" cy="2925849"/>
          </a:xfrm>
        </p:spPr>
        <p:txBody>
          <a:bodyPr>
            <a:normAutofit/>
          </a:bodyPr>
          <a:lstStyle/>
          <a:p>
            <a:pPr marL="263525" indent="-263525"/>
            <a:r>
              <a:rPr lang="en-US" sz="2000" dirty="0"/>
              <a:t>Expliciet</a:t>
            </a:r>
          </a:p>
          <a:p>
            <a:pPr marL="263525" indent="-263525"/>
            <a:r>
              <a:rPr lang="en-US" sz="2000" dirty="0"/>
              <a:t>Impliciet (art. 8 CISG)</a:t>
            </a:r>
          </a:p>
          <a:p>
            <a:pPr marL="263525" indent="-263525"/>
            <a:endParaRPr lang="en-US" sz="2000" dirty="0"/>
          </a:p>
          <a:p>
            <a:pPr marL="263525" indent="-263525"/>
            <a:r>
              <a:rPr lang="en-US" sz="2000" i="1" dirty="0"/>
              <a:t>Subject to contract, letter of intent, etc.</a:t>
            </a:r>
          </a:p>
        </p:txBody>
      </p:sp>
      <p:sp>
        <p:nvSpPr>
          <p:cNvPr id="5" name="Rectangle 4">
            <a:extLst>
              <a:ext uri="{FF2B5EF4-FFF2-40B4-BE49-F238E27FC236}">
                <a16:creationId xmlns:a16="http://schemas.microsoft.com/office/drawing/2014/main" id="{B19F22D4-E1A5-4060-ACA2-4C6FA5A55612}"/>
              </a:ext>
            </a:extLst>
          </p:cNvPr>
          <p:cNvSpPr/>
          <p:nvPr/>
        </p:nvSpPr>
        <p:spPr>
          <a:xfrm>
            <a:off x="1513840" y="2583931"/>
            <a:ext cx="2895600" cy="426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Materieel element</a:t>
            </a:r>
            <a:endParaRPr lang="nl-BE" dirty="0"/>
          </a:p>
        </p:txBody>
      </p:sp>
      <p:sp>
        <p:nvSpPr>
          <p:cNvPr id="27" name="Rectangle 26">
            <a:extLst>
              <a:ext uri="{FF2B5EF4-FFF2-40B4-BE49-F238E27FC236}">
                <a16:creationId xmlns:a16="http://schemas.microsoft.com/office/drawing/2014/main" id="{2384E078-7176-4118-9D01-A560D00D8024}"/>
              </a:ext>
            </a:extLst>
          </p:cNvPr>
          <p:cNvSpPr/>
          <p:nvPr/>
        </p:nvSpPr>
        <p:spPr>
          <a:xfrm>
            <a:off x="5117720" y="2581007"/>
            <a:ext cx="2895600" cy="42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Intentioneel element</a:t>
            </a:r>
            <a:endParaRPr lang="nl-BE" dirty="0"/>
          </a:p>
        </p:txBody>
      </p:sp>
      <p:sp>
        <p:nvSpPr>
          <p:cNvPr id="29" name="Rectangle 28">
            <a:extLst>
              <a:ext uri="{FF2B5EF4-FFF2-40B4-BE49-F238E27FC236}">
                <a16:creationId xmlns:a16="http://schemas.microsoft.com/office/drawing/2014/main" id="{CA11DF70-AC25-4227-8FC7-447F4E260DF2}"/>
              </a:ext>
            </a:extLst>
          </p:cNvPr>
          <p:cNvSpPr/>
          <p:nvPr/>
        </p:nvSpPr>
        <p:spPr>
          <a:xfrm>
            <a:off x="8721600" y="2581007"/>
            <a:ext cx="2895600" cy="426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Gerichtheid</a:t>
            </a:r>
            <a:endParaRPr lang="nl-BE" dirty="0"/>
          </a:p>
        </p:txBody>
      </p:sp>
      <p:sp>
        <p:nvSpPr>
          <p:cNvPr id="31" name="TextBox 30">
            <a:extLst>
              <a:ext uri="{FF2B5EF4-FFF2-40B4-BE49-F238E27FC236}">
                <a16:creationId xmlns:a16="http://schemas.microsoft.com/office/drawing/2014/main" id="{1F86DA5E-C06F-402E-AF80-77AB9CF85B42}"/>
              </a:ext>
            </a:extLst>
          </p:cNvPr>
          <p:cNvSpPr txBox="1"/>
          <p:nvPr/>
        </p:nvSpPr>
        <p:spPr>
          <a:xfrm>
            <a:off x="1513841" y="1656000"/>
            <a:ext cx="10174159" cy="738664"/>
          </a:xfrm>
          <a:prstGeom prst="rect">
            <a:avLst/>
          </a:prstGeom>
          <a:noFill/>
        </p:spPr>
        <p:txBody>
          <a:bodyPr wrap="square">
            <a:spAutoFit/>
          </a:bodyPr>
          <a:lstStyle/>
          <a:p>
            <a:pPr algn="ctr"/>
            <a:r>
              <a:rPr lang="nl-BE" sz="1400" b="0" i="0" dirty="0">
                <a:solidFill>
                  <a:srgbClr val="333333"/>
                </a:solidFill>
                <a:effectLst/>
                <a:latin typeface="+mj-lt"/>
              </a:rPr>
              <a:t>Een voorstel […], gericht tot één of meer bepaalde personen vormt een aanbod, indien het voldoende bepaald is en daaruit blijkt van de </a:t>
            </a:r>
            <a:r>
              <a:rPr lang="nl-BE" sz="1400" b="0" i="0" dirty="0">
                <a:solidFill>
                  <a:schemeClr val="accent5"/>
                </a:solidFill>
                <a:effectLst/>
                <a:latin typeface="+mj-lt"/>
              </a:rPr>
              <a:t>wil van de aanbieder om in geval van aanvaarding gebonden te zijn</a:t>
            </a:r>
            <a:r>
              <a:rPr lang="nl-BE" sz="1400" b="0" i="0" dirty="0">
                <a:solidFill>
                  <a:srgbClr val="333333"/>
                </a:solidFill>
                <a:effectLst/>
                <a:latin typeface="+mj-lt"/>
              </a:rPr>
              <a:t>. Een voorstel is voldoende bepaald, als daarin de zaken worden aangeduid en de hoeveelheid en de prijs uitdrukkelijk of stilzwijgend worden vastgesteld of bepaalbaar zijn.</a:t>
            </a:r>
            <a:endParaRPr lang="nl-BE" sz="1400" dirty="0">
              <a:latin typeface="+mj-lt"/>
            </a:endParaRPr>
          </a:p>
        </p:txBody>
      </p:sp>
      <p:grpSp>
        <p:nvGrpSpPr>
          <p:cNvPr id="32" name="Group 31">
            <a:extLst>
              <a:ext uri="{FF2B5EF4-FFF2-40B4-BE49-F238E27FC236}">
                <a16:creationId xmlns:a16="http://schemas.microsoft.com/office/drawing/2014/main" id="{7FA2FAC8-306F-4A4B-835A-4A26D3278AE5}"/>
              </a:ext>
            </a:extLst>
          </p:cNvPr>
          <p:cNvGrpSpPr/>
          <p:nvPr/>
        </p:nvGrpSpPr>
        <p:grpSpPr>
          <a:xfrm>
            <a:off x="75546" y="4963205"/>
            <a:ext cx="720000" cy="720000"/>
            <a:chOff x="75546" y="4963205"/>
            <a:chExt cx="720000" cy="720000"/>
          </a:xfrm>
        </p:grpSpPr>
        <p:sp>
          <p:nvSpPr>
            <p:cNvPr id="34" name="Oval 33">
              <a:extLst>
                <a:ext uri="{FF2B5EF4-FFF2-40B4-BE49-F238E27FC236}">
                  <a16:creationId xmlns:a16="http://schemas.microsoft.com/office/drawing/2014/main" id="{B44D49F2-CBF6-43E2-A833-2C313E5702BE}"/>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5" name="Graphic 34" descr="Clock with solid fill">
              <a:extLst>
                <a:ext uri="{FF2B5EF4-FFF2-40B4-BE49-F238E27FC236}">
                  <a16:creationId xmlns:a16="http://schemas.microsoft.com/office/drawing/2014/main" id="{D5CEE21B-01B8-4F69-A906-B0F6D6F97C3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spTree>
    <p:extLst>
      <p:ext uri="{BB962C8B-B14F-4D97-AF65-F5344CB8AC3E}">
        <p14:creationId xmlns:p14="http://schemas.microsoft.com/office/powerpoint/2010/main" val="3487765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530AFD-DC77-48D4-93CB-1FEECE286F40}"/>
              </a:ext>
            </a:extLst>
          </p:cNvPr>
          <p:cNvSpPr/>
          <p:nvPr/>
        </p:nvSpPr>
        <p:spPr>
          <a:xfrm>
            <a:off x="-1" y="-1"/>
            <a:ext cx="868681" cy="62885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5</a:t>
            </a:fld>
            <a:endParaRPr lang="nl-NL"/>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7393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7393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75546"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50400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sp>
        <p:nvSpPr>
          <p:cNvPr id="20" name="Title 46">
            <a:extLst>
              <a:ext uri="{FF2B5EF4-FFF2-40B4-BE49-F238E27FC236}">
                <a16:creationId xmlns:a16="http://schemas.microsoft.com/office/drawing/2014/main" id="{6720EF6D-C479-4012-A1E5-B9C36C29BB15}"/>
              </a:ext>
            </a:extLst>
          </p:cNvPr>
          <p:cNvSpPr>
            <a:spLocks noGrp="1"/>
          </p:cNvSpPr>
          <p:nvPr>
            <p:ph type="title"/>
          </p:nvPr>
        </p:nvSpPr>
        <p:spPr>
          <a:xfrm>
            <a:off x="1513840" y="207036"/>
            <a:ext cx="10103360" cy="1152000"/>
          </a:xfrm>
        </p:spPr>
        <p:txBody>
          <a:bodyPr/>
          <a:lstStyle/>
          <a:p>
            <a:r>
              <a:rPr lang="en-US" b="1" dirty="0"/>
              <a:t>Aanbod: vereisten</a:t>
            </a:r>
            <a:endParaRPr lang="nl-BE" b="1" dirty="0"/>
          </a:p>
        </p:txBody>
      </p:sp>
      <p:sp>
        <p:nvSpPr>
          <p:cNvPr id="24" name="Content Placeholder 47">
            <a:extLst>
              <a:ext uri="{FF2B5EF4-FFF2-40B4-BE49-F238E27FC236}">
                <a16:creationId xmlns:a16="http://schemas.microsoft.com/office/drawing/2014/main" id="{93D97A1F-FE63-409A-AC21-BDC769C9C1DA}"/>
              </a:ext>
            </a:extLst>
          </p:cNvPr>
          <p:cNvSpPr>
            <a:spLocks noGrp="1"/>
          </p:cNvSpPr>
          <p:nvPr>
            <p:ph idx="1"/>
          </p:nvPr>
        </p:nvSpPr>
        <p:spPr>
          <a:xfrm>
            <a:off x="8721600" y="3194150"/>
            <a:ext cx="3175760" cy="2925849"/>
          </a:xfrm>
        </p:spPr>
        <p:txBody>
          <a:bodyPr>
            <a:normAutofit/>
          </a:bodyPr>
          <a:lstStyle/>
          <a:p>
            <a:pPr marL="263525" indent="-263525"/>
            <a:r>
              <a:rPr lang="en-US" sz="2000" dirty="0" err="1"/>
              <a:t>Vereiste</a:t>
            </a:r>
            <a:r>
              <a:rPr lang="en-US" sz="2000" dirty="0"/>
              <a:t> of </a:t>
            </a:r>
            <a:r>
              <a:rPr lang="en-US" sz="2000" dirty="0" err="1"/>
              <a:t>vermoeden</a:t>
            </a:r>
            <a:r>
              <a:rPr lang="en-US" sz="2000" dirty="0"/>
              <a:t>?</a:t>
            </a:r>
          </a:p>
          <a:p>
            <a:pPr marL="263525" indent="-263525"/>
            <a:r>
              <a:rPr lang="en-US" sz="2000" dirty="0" err="1"/>
              <a:t>Gepersonaliseerde</a:t>
            </a:r>
            <a:r>
              <a:rPr lang="en-US" sz="2000" dirty="0"/>
              <a:t> </a:t>
            </a:r>
            <a:r>
              <a:rPr lang="en-US" sz="2000" dirty="0" err="1"/>
              <a:t>reclame</a:t>
            </a:r>
            <a:r>
              <a:rPr lang="en-US" sz="2000" dirty="0"/>
              <a:t>?</a:t>
            </a:r>
          </a:p>
        </p:txBody>
      </p:sp>
      <p:sp>
        <p:nvSpPr>
          <p:cNvPr id="5" name="Rectangle 4">
            <a:extLst>
              <a:ext uri="{FF2B5EF4-FFF2-40B4-BE49-F238E27FC236}">
                <a16:creationId xmlns:a16="http://schemas.microsoft.com/office/drawing/2014/main" id="{B19F22D4-E1A5-4060-ACA2-4C6FA5A55612}"/>
              </a:ext>
            </a:extLst>
          </p:cNvPr>
          <p:cNvSpPr/>
          <p:nvPr/>
        </p:nvSpPr>
        <p:spPr>
          <a:xfrm>
            <a:off x="1513840" y="2583931"/>
            <a:ext cx="2895600" cy="426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Materieel element</a:t>
            </a:r>
            <a:endParaRPr lang="nl-BE" dirty="0"/>
          </a:p>
        </p:txBody>
      </p:sp>
      <p:sp>
        <p:nvSpPr>
          <p:cNvPr id="27" name="Rectangle 26">
            <a:extLst>
              <a:ext uri="{FF2B5EF4-FFF2-40B4-BE49-F238E27FC236}">
                <a16:creationId xmlns:a16="http://schemas.microsoft.com/office/drawing/2014/main" id="{2384E078-7176-4118-9D01-A560D00D8024}"/>
              </a:ext>
            </a:extLst>
          </p:cNvPr>
          <p:cNvSpPr/>
          <p:nvPr/>
        </p:nvSpPr>
        <p:spPr>
          <a:xfrm>
            <a:off x="5117720" y="2581007"/>
            <a:ext cx="2895600" cy="426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Intentioneel element</a:t>
            </a:r>
            <a:endParaRPr lang="nl-BE" dirty="0"/>
          </a:p>
        </p:txBody>
      </p:sp>
      <p:sp>
        <p:nvSpPr>
          <p:cNvPr id="29" name="Rectangle 28">
            <a:extLst>
              <a:ext uri="{FF2B5EF4-FFF2-40B4-BE49-F238E27FC236}">
                <a16:creationId xmlns:a16="http://schemas.microsoft.com/office/drawing/2014/main" id="{CA11DF70-AC25-4227-8FC7-447F4E260DF2}"/>
              </a:ext>
            </a:extLst>
          </p:cNvPr>
          <p:cNvSpPr/>
          <p:nvPr/>
        </p:nvSpPr>
        <p:spPr>
          <a:xfrm>
            <a:off x="8721600" y="2581007"/>
            <a:ext cx="2895600" cy="42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Gerichtheid</a:t>
            </a:r>
            <a:endParaRPr lang="nl-BE" dirty="0"/>
          </a:p>
        </p:txBody>
      </p:sp>
      <p:sp>
        <p:nvSpPr>
          <p:cNvPr id="31" name="TextBox 30">
            <a:extLst>
              <a:ext uri="{FF2B5EF4-FFF2-40B4-BE49-F238E27FC236}">
                <a16:creationId xmlns:a16="http://schemas.microsoft.com/office/drawing/2014/main" id="{1F86DA5E-C06F-402E-AF80-77AB9CF85B42}"/>
              </a:ext>
            </a:extLst>
          </p:cNvPr>
          <p:cNvSpPr txBox="1"/>
          <p:nvPr/>
        </p:nvSpPr>
        <p:spPr>
          <a:xfrm>
            <a:off x="1513841" y="1656000"/>
            <a:ext cx="10174159" cy="738664"/>
          </a:xfrm>
          <a:prstGeom prst="rect">
            <a:avLst/>
          </a:prstGeom>
          <a:noFill/>
        </p:spPr>
        <p:txBody>
          <a:bodyPr wrap="square">
            <a:spAutoFit/>
          </a:bodyPr>
          <a:lstStyle/>
          <a:p>
            <a:pPr algn="ctr"/>
            <a:r>
              <a:rPr lang="nl-BE" sz="1400" b="0" i="0" dirty="0">
                <a:solidFill>
                  <a:srgbClr val="333333"/>
                </a:solidFill>
                <a:effectLst/>
                <a:latin typeface="+mj-lt"/>
              </a:rPr>
              <a:t>Een voorstel […], </a:t>
            </a:r>
            <a:r>
              <a:rPr lang="nl-BE" sz="1400" b="0" i="0" dirty="0">
                <a:solidFill>
                  <a:schemeClr val="accent5"/>
                </a:solidFill>
                <a:effectLst/>
                <a:latin typeface="+mj-lt"/>
              </a:rPr>
              <a:t>gericht tot één of meer bepaalde personen </a:t>
            </a:r>
            <a:r>
              <a:rPr lang="nl-BE" sz="1400" b="0" i="0" dirty="0">
                <a:solidFill>
                  <a:srgbClr val="333333"/>
                </a:solidFill>
                <a:effectLst/>
                <a:latin typeface="+mj-lt"/>
              </a:rPr>
              <a:t>vormt een aanbod, indien het voldoende bepaald is en daaruit blijkt van de wil van de aanbieder om in geval van aanvaarding gebonden te zijn. Een voorstel is voldoende bepaald, als daarin de zaken worden aangeduid en de hoeveelheid en de prijs uitdrukkelijk of stilzwijgend worden vastgesteld of bepaalbaar zijn.</a:t>
            </a:r>
            <a:endParaRPr lang="nl-BE" sz="1400" dirty="0">
              <a:latin typeface="+mj-lt"/>
            </a:endParaRPr>
          </a:p>
        </p:txBody>
      </p:sp>
      <p:grpSp>
        <p:nvGrpSpPr>
          <p:cNvPr id="32" name="Group 31">
            <a:extLst>
              <a:ext uri="{FF2B5EF4-FFF2-40B4-BE49-F238E27FC236}">
                <a16:creationId xmlns:a16="http://schemas.microsoft.com/office/drawing/2014/main" id="{516E0308-F2DA-4AE8-823F-7749972C4F10}"/>
              </a:ext>
            </a:extLst>
          </p:cNvPr>
          <p:cNvGrpSpPr/>
          <p:nvPr/>
        </p:nvGrpSpPr>
        <p:grpSpPr>
          <a:xfrm>
            <a:off x="75546" y="4963205"/>
            <a:ext cx="720000" cy="720000"/>
            <a:chOff x="75546" y="4963205"/>
            <a:chExt cx="720000" cy="720000"/>
          </a:xfrm>
        </p:grpSpPr>
        <p:sp>
          <p:nvSpPr>
            <p:cNvPr id="33" name="Oval 32">
              <a:extLst>
                <a:ext uri="{FF2B5EF4-FFF2-40B4-BE49-F238E27FC236}">
                  <a16:creationId xmlns:a16="http://schemas.microsoft.com/office/drawing/2014/main" id="{604FD36F-0D69-4057-9E1D-77E81EDF1D28}"/>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4" name="Graphic 33" descr="Clock with solid fill">
              <a:extLst>
                <a:ext uri="{FF2B5EF4-FFF2-40B4-BE49-F238E27FC236}">
                  <a16:creationId xmlns:a16="http://schemas.microsoft.com/office/drawing/2014/main" id="{2B161129-50A8-41B9-9E88-55880D48C3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spTree>
    <p:extLst>
      <p:ext uri="{BB962C8B-B14F-4D97-AF65-F5344CB8AC3E}">
        <p14:creationId xmlns:p14="http://schemas.microsoft.com/office/powerpoint/2010/main" val="499418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530AFD-DC77-48D4-93CB-1FEECE286F40}"/>
              </a:ext>
            </a:extLst>
          </p:cNvPr>
          <p:cNvSpPr/>
          <p:nvPr/>
        </p:nvSpPr>
        <p:spPr>
          <a:xfrm>
            <a:off x="-1" y="-1"/>
            <a:ext cx="868681" cy="62885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6</a:t>
            </a:fld>
            <a:endParaRPr lang="nl-NL"/>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7393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50400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75546"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7393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sp>
        <p:nvSpPr>
          <p:cNvPr id="20" name="Title 46">
            <a:extLst>
              <a:ext uri="{FF2B5EF4-FFF2-40B4-BE49-F238E27FC236}">
                <a16:creationId xmlns:a16="http://schemas.microsoft.com/office/drawing/2014/main" id="{F64F8564-C3ED-4256-A076-0E34E9DCC0F0}"/>
              </a:ext>
            </a:extLst>
          </p:cNvPr>
          <p:cNvSpPr>
            <a:spLocks noGrp="1"/>
          </p:cNvSpPr>
          <p:nvPr>
            <p:ph type="title"/>
          </p:nvPr>
        </p:nvSpPr>
        <p:spPr>
          <a:xfrm>
            <a:off x="1513840" y="207036"/>
            <a:ext cx="10103360" cy="1152000"/>
          </a:xfrm>
        </p:spPr>
        <p:txBody>
          <a:bodyPr/>
          <a:lstStyle/>
          <a:p>
            <a:r>
              <a:rPr lang="en-US" b="1" dirty="0"/>
              <a:t>Aanbod: gebondenheid</a:t>
            </a:r>
            <a:endParaRPr lang="nl-BE" b="1" dirty="0"/>
          </a:p>
        </p:txBody>
      </p:sp>
      <p:grpSp>
        <p:nvGrpSpPr>
          <p:cNvPr id="10" name="Group 9">
            <a:extLst>
              <a:ext uri="{FF2B5EF4-FFF2-40B4-BE49-F238E27FC236}">
                <a16:creationId xmlns:a16="http://schemas.microsoft.com/office/drawing/2014/main" id="{9C9ACF2C-415A-46CF-A065-6364EF9ECC72}"/>
              </a:ext>
            </a:extLst>
          </p:cNvPr>
          <p:cNvGrpSpPr/>
          <p:nvPr/>
        </p:nvGrpSpPr>
        <p:grpSpPr>
          <a:xfrm>
            <a:off x="3521407" y="1766672"/>
            <a:ext cx="6088225" cy="108000"/>
            <a:chOff x="2841171" y="2221114"/>
            <a:chExt cx="6088225" cy="108000"/>
          </a:xfrm>
        </p:grpSpPr>
        <p:cxnSp>
          <p:nvCxnSpPr>
            <p:cNvPr id="5" name="Straight Arrow Connector 4">
              <a:extLst>
                <a:ext uri="{FF2B5EF4-FFF2-40B4-BE49-F238E27FC236}">
                  <a16:creationId xmlns:a16="http://schemas.microsoft.com/office/drawing/2014/main" id="{8F812160-218A-43AC-AE20-3C080D087B3A}"/>
                </a:ext>
              </a:extLst>
            </p:cNvPr>
            <p:cNvCxnSpPr>
              <a:cxnSpLocks/>
            </p:cNvCxnSpPr>
            <p:nvPr/>
          </p:nvCxnSpPr>
          <p:spPr>
            <a:xfrm>
              <a:off x="2841171" y="2275114"/>
              <a:ext cx="6088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EA5012E-11C9-417F-96BC-E05364ECFDE0}"/>
                </a:ext>
              </a:extLst>
            </p:cNvPr>
            <p:cNvSpPr/>
            <p:nvPr/>
          </p:nvSpPr>
          <p:spPr>
            <a:xfrm>
              <a:off x="359228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Oval 23">
              <a:extLst>
                <a:ext uri="{FF2B5EF4-FFF2-40B4-BE49-F238E27FC236}">
                  <a16:creationId xmlns:a16="http://schemas.microsoft.com/office/drawing/2014/main" id="{7EAA12CE-F29E-4307-B665-A4449727E660}"/>
                </a:ext>
              </a:extLst>
            </p:cNvPr>
            <p:cNvSpPr/>
            <p:nvPr/>
          </p:nvSpPr>
          <p:spPr>
            <a:xfrm>
              <a:off x="445140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Oval 26">
              <a:extLst>
                <a:ext uri="{FF2B5EF4-FFF2-40B4-BE49-F238E27FC236}">
                  <a16:creationId xmlns:a16="http://schemas.microsoft.com/office/drawing/2014/main" id="{BE8C605F-1332-4615-B7E2-56BC030FF6D1}"/>
                </a:ext>
              </a:extLst>
            </p:cNvPr>
            <p:cNvSpPr/>
            <p:nvPr/>
          </p:nvSpPr>
          <p:spPr>
            <a:xfrm>
              <a:off x="531051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Oval 28">
              <a:extLst>
                <a:ext uri="{FF2B5EF4-FFF2-40B4-BE49-F238E27FC236}">
                  <a16:creationId xmlns:a16="http://schemas.microsoft.com/office/drawing/2014/main" id="{B13ABB74-1E43-48A7-A2E0-08EFAF810A7F}"/>
                </a:ext>
              </a:extLst>
            </p:cNvPr>
            <p:cNvSpPr/>
            <p:nvPr/>
          </p:nvSpPr>
          <p:spPr>
            <a:xfrm>
              <a:off x="616963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Oval 30">
              <a:extLst>
                <a:ext uri="{FF2B5EF4-FFF2-40B4-BE49-F238E27FC236}">
                  <a16:creationId xmlns:a16="http://schemas.microsoft.com/office/drawing/2014/main" id="{881D79E6-C5DE-4ADB-8B98-B85C3EF9D5BE}"/>
                </a:ext>
              </a:extLst>
            </p:cNvPr>
            <p:cNvSpPr/>
            <p:nvPr/>
          </p:nvSpPr>
          <p:spPr>
            <a:xfrm>
              <a:off x="702874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Oval 31">
              <a:extLst>
                <a:ext uri="{FF2B5EF4-FFF2-40B4-BE49-F238E27FC236}">
                  <a16:creationId xmlns:a16="http://schemas.microsoft.com/office/drawing/2014/main" id="{C6807073-68B1-48CE-8FF3-D4B579B28C6E}"/>
                </a:ext>
              </a:extLst>
            </p:cNvPr>
            <p:cNvSpPr/>
            <p:nvPr/>
          </p:nvSpPr>
          <p:spPr>
            <a:xfrm>
              <a:off x="788786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3" name="Content Placeholder 47">
            <a:extLst>
              <a:ext uri="{FF2B5EF4-FFF2-40B4-BE49-F238E27FC236}">
                <a16:creationId xmlns:a16="http://schemas.microsoft.com/office/drawing/2014/main" id="{7C54C9F2-25E0-405D-9B58-25994CE3E1A0}"/>
              </a:ext>
            </a:extLst>
          </p:cNvPr>
          <p:cNvSpPr>
            <a:spLocks noGrp="1"/>
          </p:cNvSpPr>
          <p:nvPr>
            <p:ph idx="1"/>
          </p:nvPr>
        </p:nvSpPr>
        <p:spPr>
          <a:xfrm>
            <a:off x="1513840" y="2731502"/>
            <a:ext cx="10103360" cy="3478498"/>
          </a:xfrm>
        </p:spPr>
        <p:txBody>
          <a:bodyPr>
            <a:normAutofit/>
          </a:bodyPr>
          <a:lstStyle/>
          <a:p>
            <a:pPr marL="457200" indent="-457200">
              <a:buFont typeface="+mj-lt"/>
              <a:buAutoNum type="arabicPeriod"/>
            </a:pPr>
            <a:r>
              <a:rPr lang="en-US" sz="2000" b="1" dirty="0"/>
              <a:t>Beginpunt</a:t>
            </a:r>
          </a:p>
          <a:p>
            <a:r>
              <a:rPr lang="en-US" sz="1800" dirty="0"/>
              <a:t>Bereik (art. 24 CISG)</a:t>
            </a:r>
          </a:p>
          <a:p>
            <a:pPr lvl="1"/>
            <a:r>
              <a:rPr lang="en-US" sz="1800" b="1" dirty="0" err="1"/>
              <a:t>Mondeling</a:t>
            </a:r>
            <a:r>
              <a:rPr lang="en-US" sz="1800" dirty="0"/>
              <a:t> (‘</a:t>
            </a:r>
            <a:r>
              <a:rPr lang="en-US" sz="1800" dirty="0" err="1"/>
              <a:t>directe</a:t>
            </a:r>
            <a:r>
              <a:rPr lang="en-US" sz="1800" dirty="0"/>
              <a:t> </a:t>
            </a:r>
            <a:r>
              <a:rPr lang="en-US" sz="1800" dirty="0" err="1"/>
              <a:t>dialoog</a:t>
            </a:r>
            <a:r>
              <a:rPr lang="en-US" sz="1800" dirty="0"/>
              <a:t>’): </a:t>
            </a:r>
            <a:r>
              <a:rPr lang="en-US" sz="1800" dirty="0" err="1"/>
              <a:t>principe</a:t>
            </a:r>
            <a:r>
              <a:rPr lang="en-US" sz="1800" dirty="0"/>
              <a:t> = </a:t>
            </a:r>
            <a:r>
              <a:rPr lang="en-US" sz="1800" dirty="0" err="1"/>
              <a:t>onmiddellijk</a:t>
            </a:r>
            <a:endParaRPr lang="en-US" sz="1800" dirty="0"/>
          </a:p>
          <a:p>
            <a:pPr lvl="2"/>
            <a:r>
              <a:rPr lang="en-US" sz="1400" dirty="0" err="1"/>
              <a:t>Antwoordapparaat</a:t>
            </a:r>
            <a:r>
              <a:rPr lang="en-US" sz="1400" dirty="0"/>
              <a:t>?</a:t>
            </a:r>
          </a:p>
          <a:p>
            <a:pPr lvl="2"/>
            <a:endParaRPr lang="en-US" sz="1400" dirty="0"/>
          </a:p>
          <a:p>
            <a:pPr lvl="1"/>
            <a:r>
              <a:rPr lang="en-US" sz="1800" b="1" dirty="0" err="1"/>
              <a:t>Niet-mondeling</a:t>
            </a:r>
            <a:r>
              <a:rPr lang="en-US" sz="1800" dirty="0"/>
              <a:t>: 1. </a:t>
            </a:r>
            <a:r>
              <a:rPr lang="en-US" sz="1800" dirty="0" err="1"/>
              <a:t>invloedssfeer</a:t>
            </a:r>
            <a:r>
              <a:rPr lang="en-US" sz="1800" dirty="0"/>
              <a:t> van de </a:t>
            </a:r>
            <a:r>
              <a:rPr lang="en-US" sz="1800" dirty="0" err="1"/>
              <a:t>bestemmeling</a:t>
            </a:r>
            <a:r>
              <a:rPr lang="en-US" sz="1800" dirty="0"/>
              <a:t> + 2. </a:t>
            </a:r>
            <a:r>
              <a:rPr lang="en-US" sz="1800" dirty="0" err="1"/>
              <a:t>instemming</a:t>
            </a:r>
            <a:r>
              <a:rPr lang="en-US" sz="1800" dirty="0"/>
              <a:t> van </a:t>
            </a:r>
            <a:r>
              <a:rPr lang="en-US" sz="1800" dirty="0" err="1"/>
              <a:t>bestemmeling</a:t>
            </a:r>
            <a:r>
              <a:rPr lang="en-US" sz="1800" dirty="0"/>
              <a:t> met </a:t>
            </a:r>
            <a:r>
              <a:rPr lang="en-US" sz="1800" dirty="0" err="1"/>
              <a:t>gebruikte</a:t>
            </a:r>
            <a:r>
              <a:rPr lang="en-US" sz="1800" dirty="0"/>
              <a:t> medium [</a:t>
            </a:r>
            <a:r>
              <a:rPr lang="en-US" sz="1800" dirty="0" err="1"/>
              <a:t>geen</a:t>
            </a:r>
            <a:r>
              <a:rPr lang="en-US" sz="1800" dirty="0"/>
              <a:t> </a:t>
            </a:r>
            <a:r>
              <a:rPr lang="en-US" sz="1800" dirty="0" err="1"/>
              <a:t>vereiste</a:t>
            </a:r>
            <a:r>
              <a:rPr lang="en-US" sz="1800" dirty="0"/>
              <a:t> van </a:t>
            </a:r>
            <a:r>
              <a:rPr lang="en-US" sz="1800" dirty="0" err="1"/>
              <a:t>werkelijke</a:t>
            </a:r>
            <a:r>
              <a:rPr lang="en-US" sz="1800" dirty="0"/>
              <a:t> </a:t>
            </a:r>
            <a:r>
              <a:rPr lang="en-US" sz="1800" dirty="0" err="1"/>
              <a:t>kennis</a:t>
            </a:r>
            <a:r>
              <a:rPr lang="en-US" sz="1800" dirty="0"/>
              <a:t>] </a:t>
            </a:r>
          </a:p>
          <a:p>
            <a:pPr lvl="2"/>
            <a:r>
              <a:rPr lang="en-US" sz="1400" dirty="0" err="1"/>
              <a:t>Persoonlijk</a:t>
            </a:r>
            <a:r>
              <a:rPr lang="en-US" sz="1400" dirty="0"/>
              <a:t>, </a:t>
            </a:r>
            <a:r>
              <a:rPr lang="en-US" sz="1400" dirty="0" err="1"/>
              <a:t>vestiging</a:t>
            </a:r>
            <a:r>
              <a:rPr lang="en-US" sz="1400" dirty="0"/>
              <a:t>, </a:t>
            </a:r>
            <a:r>
              <a:rPr lang="en-US" sz="1400" dirty="0" err="1"/>
              <a:t>postadres</a:t>
            </a:r>
            <a:r>
              <a:rPr lang="en-US" sz="1400" dirty="0"/>
              <a:t> of </a:t>
            </a:r>
            <a:r>
              <a:rPr lang="en-US" sz="1400" dirty="0" err="1"/>
              <a:t>gewone</a:t>
            </a:r>
            <a:r>
              <a:rPr lang="en-US" sz="1400" dirty="0"/>
              <a:t> </a:t>
            </a:r>
            <a:r>
              <a:rPr lang="en-US" sz="1400" dirty="0" err="1"/>
              <a:t>woonplaats</a:t>
            </a:r>
            <a:endParaRPr lang="en-US" sz="1400" dirty="0"/>
          </a:p>
          <a:p>
            <a:pPr lvl="2"/>
            <a:r>
              <a:rPr lang="en-US" sz="1400" dirty="0" err="1"/>
              <a:t>Afgifte</a:t>
            </a:r>
            <a:r>
              <a:rPr lang="en-US" sz="1400" dirty="0"/>
              <a:t> </a:t>
            </a:r>
            <a:r>
              <a:rPr lang="en-US" sz="1400" dirty="0" err="1"/>
              <a:t>aan</a:t>
            </a:r>
            <a:r>
              <a:rPr lang="en-US" sz="1400" dirty="0"/>
              <a:t> </a:t>
            </a:r>
            <a:r>
              <a:rPr lang="en-US" sz="1400" dirty="0" err="1"/>
              <a:t>vertegenwoordiger</a:t>
            </a:r>
            <a:endParaRPr lang="en-US" sz="1400" dirty="0"/>
          </a:p>
          <a:p>
            <a:pPr lvl="2"/>
            <a:r>
              <a:rPr lang="en-US" sz="1400" dirty="0"/>
              <a:t>Buiten </a:t>
            </a:r>
            <a:r>
              <a:rPr lang="en-US" sz="1400" dirty="0" err="1"/>
              <a:t>kantooruren</a:t>
            </a:r>
            <a:r>
              <a:rPr lang="en-US" sz="1400" dirty="0"/>
              <a:t>?</a:t>
            </a:r>
          </a:p>
          <a:p>
            <a:pPr lvl="2"/>
            <a:r>
              <a:rPr lang="en-US" sz="1400" dirty="0" err="1"/>
              <a:t>Onbegrijpelijke</a:t>
            </a:r>
            <a:r>
              <a:rPr lang="en-US" sz="1400" dirty="0"/>
              <a:t> </a:t>
            </a:r>
            <a:r>
              <a:rPr lang="en-US" sz="1400" dirty="0" err="1"/>
              <a:t>verklaringen</a:t>
            </a:r>
            <a:r>
              <a:rPr lang="en-US" sz="1400" dirty="0"/>
              <a:t>?</a:t>
            </a:r>
          </a:p>
        </p:txBody>
      </p:sp>
      <p:sp>
        <p:nvSpPr>
          <p:cNvPr id="11" name="TextBox 10">
            <a:extLst>
              <a:ext uri="{FF2B5EF4-FFF2-40B4-BE49-F238E27FC236}">
                <a16:creationId xmlns:a16="http://schemas.microsoft.com/office/drawing/2014/main" id="{FB89C5E1-7705-44F2-86B5-75CF98E727EC}"/>
              </a:ext>
            </a:extLst>
          </p:cNvPr>
          <p:cNvSpPr txBox="1"/>
          <p:nvPr/>
        </p:nvSpPr>
        <p:spPr>
          <a:xfrm>
            <a:off x="4086713" y="1405188"/>
            <a:ext cx="479618" cy="369332"/>
          </a:xfrm>
          <a:prstGeom prst="rect">
            <a:avLst/>
          </a:prstGeom>
          <a:noFill/>
        </p:spPr>
        <p:txBody>
          <a:bodyPr wrap="none" rtlCol="0">
            <a:spAutoFit/>
          </a:bodyPr>
          <a:lstStyle/>
          <a:p>
            <a:r>
              <a:rPr lang="en-US" dirty="0"/>
              <a:t>D1</a:t>
            </a:r>
            <a:endParaRPr lang="nl-BE" dirty="0"/>
          </a:p>
        </p:txBody>
      </p:sp>
      <p:sp>
        <p:nvSpPr>
          <p:cNvPr id="12" name="TextBox 11">
            <a:extLst>
              <a:ext uri="{FF2B5EF4-FFF2-40B4-BE49-F238E27FC236}">
                <a16:creationId xmlns:a16="http://schemas.microsoft.com/office/drawing/2014/main" id="{3F3C2797-7734-4FBE-954E-3BF18013F5B8}"/>
              </a:ext>
            </a:extLst>
          </p:cNvPr>
          <p:cNvSpPr txBox="1"/>
          <p:nvPr/>
        </p:nvSpPr>
        <p:spPr>
          <a:xfrm>
            <a:off x="3669932" y="1966976"/>
            <a:ext cx="1313180" cy="369332"/>
          </a:xfrm>
          <a:prstGeom prst="rect">
            <a:avLst/>
          </a:prstGeom>
          <a:noFill/>
        </p:spPr>
        <p:txBody>
          <a:bodyPr wrap="none" rtlCol="0">
            <a:spAutoFit/>
          </a:bodyPr>
          <a:lstStyle/>
          <a:p>
            <a:r>
              <a:rPr lang="en-US" dirty="0"/>
              <a:t>verzending</a:t>
            </a:r>
            <a:endParaRPr lang="nl-BE" dirty="0"/>
          </a:p>
        </p:txBody>
      </p:sp>
      <p:grpSp>
        <p:nvGrpSpPr>
          <p:cNvPr id="36" name="Group 35">
            <a:extLst>
              <a:ext uri="{FF2B5EF4-FFF2-40B4-BE49-F238E27FC236}">
                <a16:creationId xmlns:a16="http://schemas.microsoft.com/office/drawing/2014/main" id="{184837A1-2401-4C22-9EFB-DF159B68C883}"/>
              </a:ext>
            </a:extLst>
          </p:cNvPr>
          <p:cNvGrpSpPr/>
          <p:nvPr/>
        </p:nvGrpSpPr>
        <p:grpSpPr>
          <a:xfrm>
            <a:off x="75546" y="4963205"/>
            <a:ext cx="720000" cy="720000"/>
            <a:chOff x="75546" y="4963205"/>
            <a:chExt cx="720000" cy="720000"/>
          </a:xfrm>
        </p:grpSpPr>
        <p:sp>
          <p:nvSpPr>
            <p:cNvPr id="37" name="Oval 36">
              <a:extLst>
                <a:ext uri="{FF2B5EF4-FFF2-40B4-BE49-F238E27FC236}">
                  <a16:creationId xmlns:a16="http://schemas.microsoft.com/office/drawing/2014/main" id="{6BE68E3A-0AF7-4B94-BA38-AC2F1DE3E1B8}"/>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8" name="Graphic 37" descr="Clock with solid fill">
              <a:extLst>
                <a:ext uri="{FF2B5EF4-FFF2-40B4-BE49-F238E27FC236}">
                  <a16:creationId xmlns:a16="http://schemas.microsoft.com/office/drawing/2014/main" id="{9E5633A9-C799-4467-9404-DE2439BB338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spTree>
    <p:extLst>
      <p:ext uri="{BB962C8B-B14F-4D97-AF65-F5344CB8AC3E}">
        <p14:creationId xmlns:p14="http://schemas.microsoft.com/office/powerpoint/2010/main" val="2406927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8C7D14-4606-4094-B8EE-54216321CC53}"/>
              </a:ext>
            </a:extLst>
          </p:cNvPr>
          <p:cNvSpPr/>
          <p:nvPr/>
        </p:nvSpPr>
        <p:spPr>
          <a:xfrm>
            <a:off x="4321814" y="1716769"/>
            <a:ext cx="1711786" cy="216000"/>
          </a:xfrm>
          <a:prstGeom prst="rect">
            <a:avLst/>
          </a:prstGeom>
          <a:solidFill>
            <a:schemeClr val="accent5">
              <a:alpha val="38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48530AFD-DC77-48D4-93CB-1FEECE286F40}"/>
              </a:ext>
            </a:extLst>
          </p:cNvPr>
          <p:cNvSpPr/>
          <p:nvPr/>
        </p:nvSpPr>
        <p:spPr>
          <a:xfrm>
            <a:off x="-1" y="-1"/>
            <a:ext cx="868681" cy="6288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7</a:t>
            </a:fld>
            <a:endParaRPr lang="nl-NL"/>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7393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50400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75546"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7393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sp>
        <p:nvSpPr>
          <p:cNvPr id="20" name="Title 46">
            <a:extLst>
              <a:ext uri="{FF2B5EF4-FFF2-40B4-BE49-F238E27FC236}">
                <a16:creationId xmlns:a16="http://schemas.microsoft.com/office/drawing/2014/main" id="{F64F8564-C3ED-4256-A076-0E34E9DCC0F0}"/>
              </a:ext>
            </a:extLst>
          </p:cNvPr>
          <p:cNvSpPr>
            <a:spLocks noGrp="1"/>
          </p:cNvSpPr>
          <p:nvPr>
            <p:ph type="title"/>
          </p:nvPr>
        </p:nvSpPr>
        <p:spPr>
          <a:xfrm>
            <a:off x="1513840" y="207036"/>
            <a:ext cx="10103360" cy="1152000"/>
          </a:xfrm>
        </p:spPr>
        <p:txBody>
          <a:bodyPr/>
          <a:lstStyle/>
          <a:p>
            <a:r>
              <a:rPr lang="en-US" b="1" dirty="0"/>
              <a:t>Aanbod: gebondenheid</a:t>
            </a:r>
            <a:endParaRPr lang="nl-BE" b="1" dirty="0"/>
          </a:p>
        </p:txBody>
      </p:sp>
      <p:grpSp>
        <p:nvGrpSpPr>
          <p:cNvPr id="10" name="Group 9">
            <a:extLst>
              <a:ext uri="{FF2B5EF4-FFF2-40B4-BE49-F238E27FC236}">
                <a16:creationId xmlns:a16="http://schemas.microsoft.com/office/drawing/2014/main" id="{9C9ACF2C-415A-46CF-A065-6364EF9ECC72}"/>
              </a:ext>
            </a:extLst>
          </p:cNvPr>
          <p:cNvGrpSpPr/>
          <p:nvPr/>
        </p:nvGrpSpPr>
        <p:grpSpPr>
          <a:xfrm>
            <a:off x="3521407" y="1766672"/>
            <a:ext cx="6088225" cy="108000"/>
            <a:chOff x="2841171" y="2221114"/>
            <a:chExt cx="6088225" cy="108000"/>
          </a:xfrm>
        </p:grpSpPr>
        <p:cxnSp>
          <p:nvCxnSpPr>
            <p:cNvPr id="5" name="Straight Arrow Connector 4">
              <a:extLst>
                <a:ext uri="{FF2B5EF4-FFF2-40B4-BE49-F238E27FC236}">
                  <a16:creationId xmlns:a16="http://schemas.microsoft.com/office/drawing/2014/main" id="{8F812160-218A-43AC-AE20-3C080D087B3A}"/>
                </a:ext>
              </a:extLst>
            </p:cNvPr>
            <p:cNvCxnSpPr>
              <a:cxnSpLocks/>
            </p:cNvCxnSpPr>
            <p:nvPr/>
          </p:nvCxnSpPr>
          <p:spPr>
            <a:xfrm>
              <a:off x="2841171" y="2275114"/>
              <a:ext cx="6088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EA5012E-11C9-417F-96BC-E05364ECFDE0}"/>
                </a:ext>
              </a:extLst>
            </p:cNvPr>
            <p:cNvSpPr/>
            <p:nvPr/>
          </p:nvSpPr>
          <p:spPr>
            <a:xfrm>
              <a:off x="359228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Oval 23">
              <a:extLst>
                <a:ext uri="{FF2B5EF4-FFF2-40B4-BE49-F238E27FC236}">
                  <a16:creationId xmlns:a16="http://schemas.microsoft.com/office/drawing/2014/main" id="{7EAA12CE-F29E-4307-B665-A4449727E660}"/>
                </a:ext>
              </a:extLst>
            </p:cNvPr>
            <p:cNvSpPr/>
            <p:nvPr/>
          </p:nvSpPr>
          <p:spPr>
            <a:xfrm>
              <a:off x="445140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Oval 28">
              <a:extLst>
                <a:ext uri="{FF2B5EF4-FFF2-40B4-BE49-F238E27FC236}">
                  <a16:creationId xmlns:a16="http://schemas.microsoft.com/office/drawing/2014/main" id="{B13ABB74-1E43-48A7-A2E0-08EFAF810A7F}"/>
                </a:ext>
              </a:extLst>
            </p:cNvPr>
            <p:cNvSpPr/>
            <p:nvPr/>
          </p:nvSpPr>
          <p:spPr>
            <a:xfrm>
              <a:off x="616963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Oval 30">
              <a:extLst>
                <a:ext uri="{FF2B5EF4-FFF2-40B4-BE49-F238E27FC236}">
                  <a16:creationId xmlns:a16="http://schemas.microsoft.com/office/drawing/2014/main" id="{881D79E6-C5DE-4ADB-8B98-B85C3EF9D5BE}"/>
                </a:ext>
              </a:extLst>
            </p:cNvPr>
            <p:cNvSpPr/>
            <p:nvPr/>
          </p:nvSpPr>
          <p:spPr>
            <a:xfrm>
              <a:off x="702874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Oval 31">
              <a:extLst>
                <a:ext uri="{FF2B5EF4-FFF2-40B4-BE49-F238E27FC236}">
                  <a16:creationId xmlns:a16="http://schemas.microsoft.com/office/drawing/2014/main" id="{C6807073-68B1-48CE-8FF3-D4B579B28C6E}"/>
                </a:ext>
              </a:extLst>
            </p:cNvPr>
            <p:cNvSpPr/>
            <p:nvPr/>
          </p:nvSpPr>
          <p:spPr>
            <a:xfrm>
              <a:off x="788786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Oval 26">
              <a:extLst>
                <a:ext uri="{FF2B5EF4-FFF2-40B4-BE49-F238E27FC236}">
                  <a16:creationId xmlns:a16="http://schemas.microsoft.com/office/drawing/2014/main" id="{BE8C605F-1332-4615-B7E2-56BC030FF6D1}"/>
                </a:ext>
              </a:extLst>
            </p:cNvPr>
            <p:cNvSpPr/>
            <p:nvPr/>
          </p:nvSpPr>
          <p:spPr>
            <a:xfrm>
              <a:off x="531051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3" name="Content Placeholder 47">
            <a:extLst>
              <a:ext uri="{FF2B5EF4-FFF2-40B4-BE49-F238E27FC236}">
                <a16:creationId xmlns:a16="http://schemas.microsoft.com/office/drawing/2014/main" id="{7C54C9F2-25E0-405D-9B58-25994CE3E1A0}"/>
              </a:ext>
            </a:extLst>
          </p:cNvPr>
          <p:cNvSpPr>
            <a:spLocks noGrp="1"/>
          </p:cNvSpPr>
          <p:nvPr>
            <p:ph idx="1"/>
          </p:nvPr>
        </p:nvSpPr>
        <p:spPr>
          <a:xfrm>
            <a:off x="1513840" y="2731502"/>
            <a:ext cx="10103360" cy="3388497"/>
          </a:xfrm>
        </p:spPr>
        <p:txBody>
          <a:bodyPr>
            <a:normAutofit/>
          </a:bodyPr>
          <a:lstStyle/>
          <a:p>
            <a:pPr marL="457200" indent="-457200">
              <a:buFont typeface="+mj-lt"/>
              <a:buAutoNum type="arabicPeriod" startAt="2"/>
            </a:pPr>
            <a:r>
              <a:rPr lang="en-US" sz="2000" b="1" dirty="0"/>
              <a:t>Termijn</a:t>
            </a:r>
          </a:p>
          <a:p>
            <a:r>
              <a:rPr lang="en-US" sz="1800" dirty="0" err="1"/>
              <a:t>Bepaalde</a:t>
            </a:r>
            <a:r>
              <a:rPr lang="en-US" sz="1800" dirty="0"/>
              <a:t> </a:t>
            </a:r>
            <a:r>
              <a:rPr lang="en-US" sz="1800" dirty="0" err="1"/>
              <a:t>duur</a:t>
            </a:r>
            <a:endParaRPr lang="en-US" sz="1800" dirty="0"/>
          </a:p>
          <a:p>
            <a:r>
              <a:rPr lang="en-US" sz="1800" dirty="0" err="1"/>
              <a:t>Onbepaalde</a:t>
            </a:r>
            <a:r>
              <a:rPr lang="en-US" sz="1800" dirty="0"/>
              <a:t> </a:t>
            </a:r>
            <a:r>
              <a:rPr lang="en-US" sz="1800" dirty="0" err="1"/>
              <a:t>duur</a:t>
            </a:r>
            <a:r>
              <a:rPr lang="en-US" sz="1800" dirty="0"/>
              <a:t> : </a:t>
            </a:r>
            <a:r>
              <a:rPr lang="en-US" sz="1800" dirty="0" err="1"/>
              <a:t>redelijke</a:t>
            </a:r>
            <a:r>
              <a:rPr lang="en-US" sz="1800" dirty="0"/>
              <a:t> </a:t>
            </a:r>
            <a:r>
              <a:rPr lang="en-US" sz="1800" dirty="0" err="1"/>
              <a:t>termijn</a:t>
            </a:r>
            <a:r>
              <a:rPr lang="en-US" sz="1800" dirty="0"/>
              <a:t> (art. 18.2 CISG)</a:t>
            </a:r>
          </a:p>
          <a:p>
            <a:endParaRPr lang="en-US" sz="1400" dirty="0"/>
          </a:p>
          <a:p>
            <a:pPr marL="457200" indent="-457200">
              <a:buFont typeface="+mj-lt"/>
              <a:buAutoNum type="arabicPeriod" startAt="3"/>
            </a:pPr>
            <a:r>
              <a:rPr lang="en-US" sz="2000" b="1" dirty="0" err="1"/>
              <a:t>Intrekking</a:t>
            </a:r>
            <a:endParaRPr lang="en-US" sz="2000" b="1" dirty="0"/>
          </a:p>
          <a:p>
            <a:r>
              <a:rPr lang="en-US" sz="1800" dirty="0" err="1"/>
              <a:t>Gebruik</a:t>
            </a:r>
            <a:r>
              <a:rPr lang="en-US" sz="1800" dirty="0"/>
              <a:t> </a:t>
            </a:r>
            <a:r>
              <a:rPr lang="en-US" sz="1800" dirty="0" err="1"/>
              <a:t>sneller</a:t>
            </a:r>
            <a:r>
              <a:rPr lang="en-US" sz="1800" dirty="0"/>
              <a:t> </a:t>
            </a:r>
            <a:r>
              <a:rPr lang="en-US" sz="1800" dirty="0" err="1"/>
              <a:t>communicatiemiddel</a:t>
            </a:r>
            <a:endParaRPr lang="en-US" sz="1800" dirty="0"/>
          </a:p>
          <a:p>
            <a:r>
              <a:rPr lang="en-US" sz="1800" dirty="0" err="1"/>
              <a:t>Intrekking</a:t>
            </a:r>
            <a:r>
              <a:rPr lang="en-US" sz="1800" dirty="0"/>
              <a:t> van aanbod </a:t>
            </a:r>
            <a:r>
              <a:rPr lang="en-US" sz="1800" dirty="0" err="1"/>
              <a:t>bij</a:t>
            </a:r>
            <a:r>
              <a:rPr lang="en-US" sz="1800" dirty="0"/>
              <a:t> mail?</a:t>
            </a:r>
          </a:p>
          <a:p>
            <a:r>
              <a:rPr lang="en-US" sz="1800" dirty="0" err="1"/>
              <a:t>Intrekking</a:t>
            </a:r>
            <a:r>
              <a:rPr lang="en-US" sz="1800" dirty="0"/>
              <a:t> aanbod </a:t>
            </a:r>
            <a:r>
              <a:rPr lang="en-US" sz="1800" dirty="0" err="1"/>
              <a:t>aan</a:t>
            </a:r>
            <a:r>
              <a:rPr lang="en-US" sz="1800" dirty="0"/>
              <a:t> </a:t>
            </a:r>
            <a:r>
              <a:rPr lang="en-US" sz="1800" dirty="0" err="1"/>
              <a:t>publiek</a:t>
            </a:r>
            <a:r>
              <a:rPr lang="en-US" sz="1800" dirty="0"/>
              <a:t>?</a:t>
            </a:r>
            <a:endParaRPr lang="en-US" sz="1600" dirty="0"/>
          </a:p>
        </p:txBody>
      </p:sp>
      <p:sp>
        <p:nvSpPr>
          <p:cNvPr id="11" name="TextBox 10">
            <a:extLst>
              <a:ext uri="{FF2B5EF4-FFF2-40B4-BE49-F238E27FC236}">
                <a16:creationId xmlns:a16="http://schemas.microsoft.com/office/drawing/2014/main" id="{FB89C5E1-7705-44F2-86B5-75CF98E727EC}"/>
              </a:ext>
            </a:extLst>
          </p:cNvPr>
          <p:cNvSpPr txBox="1"/>
          <p:nvPr/>
        </p:nvSpPr>
        <p:spPr>
          <a:xfrm>
            <a:off x="4086713" y="1405188"/>
            <a:ext cx="479618" cy="369332"/>
          </a:xfrm>
          <a:prstGeom prst="rect">
            <a:avLst/>
          </a:prstGeom>
          <a:noFill/>
        </p:spPr>
        <p:txBody>
          <a:bodyPr wrap="none" rtlCol="0">
            <a:spAutoFit/>
          </a:bodyPr>
          <a:lstStyle/>
          <a:p>
            <a:r>
              <a:rPr lang="en-US" dirty="0"/>
              <a:t>D1</a:t>
            </a:r>
            <a:endParaRPr lang="nl-BE" dirty="0"/>
          </a:p>
        </p:txBody>
      </p:sp>
      <p:sp>
        <p:nvSpPr>
          <p:cNvPr id="34" name="TextBox 33">
            <a:extLst>
              <a:ext uri="{FF2B5EF4-FFF2-40B4-BE49-F238E27FC236}">
                <a16:creationId xmlns:a16="http://schemas.microsoft.com/office/drawing/2014/main" id="{C3B6F8A0-D1B1-42B1-9ECF-A37F17C31A28}"/>
              </a:ext>
            </a:extLst>
          </p:cNvPr>
          <p:cNvSpPr txBox="1"/>
          <p:nvPr/>
        </p:nvSpPr>
        <p:spPr>
          <a:xfrm>
            <a:off x="5804943" y="1393860"/>
            <a:ext cx="479618" cy="369332"/>
          </a:xfrm>
          <a:prstGeom prst="rect">
            <a:avLst/>
          </a:prstGeom>
          <a:noFill/>
        </p:spPr>
        <p:txBody>
          <a:bodyPr wrap="none" rtlCol="0">
            <a:spAutoFit/>
          </a:bodyPr>
          <a:lstStyle/>
          <a:p>
            <a:r>
              <a:rPr lang="en-US" dirty="0"/>
              <a:t>D3</a:t>
            </a:r>
            <a:endParaRPr lang="nl-BE" dirty="0"/>
          </a:p>
        </p:txBody>
      </p:sp>
      <p:sp>
        <p:nvSpPr>
          <p:cNvPr id="12" name="TextBox 11">
            <a:extLst>
              <a:ext uri="{FF2B5EF4-FFF2-40B4-BE49-F238E27FC236}">
                <a16:creationId xmlns:a16="http://schemas.microsoft.com/office/drawing/2014/main" id="{3F3C2797-7734-4FBE-954E-3BF18013F5B8}"/>
              </a:ext>
            </a:extLst>
          </p:cNvPr>
          <p:cNvSpPr txBox="1"/>
          <p:nvPr/>
        </p:nvSpPr>
        <p:spPr>
          <a:xfrm>
            <a:off x="3669932" y="1966976"/>
            <a:ext cx="1313180" cy="369332"/>
          </a:xfrm>
          <a:prstGeom prst="rect">
            <a:avLst/>
          </a:prstGeom>
          <a:noFill/>
        </p:spPr>
        <p:txBody>
          <a:bodyPr wrap="none" rtlCol="0">
            <a:spAutoFit/>
          </a:bodyPr>
          <a:lstStyle/>
          <a:p>
            <a:r>
              <a:rPr lang="en-US" dirty="0"/>
              <a:t>verzending</a:t>
            </a:r>
            <a:endParaRPr lang="nl-BE" dirty="0"/>
          </a:p>
        </p:txBody>
      </p:sp>
      <p:sp>
        <p:nvSpPr>
          <p:cNvPr id="35" name="TextBox 34">
            <a:extLst>
              <a:ext uri="{FF2B5EF4-FFF2-40B4-BE49-F238E27FC236}">
                <a16:creationId xmlns:a16="http://schemas.microsoft.com/office/drawing/2014/main" id="{2EF89076-9E31-4D1B-8472-F8FF1090D49E}"/>
              </a:ext>
            </a:extLst>
          </p:cNvPr>
          <p:cNvSpPr txBox="1"/>
          <p:nvPr/>
        </p:nvSpPr>
        <p:spPr>
          <a:xfrm>
            <a:off x="5638230" y="1964673"/>
            <a:ext cx="813043" cy="369332"/>
          </a:xfrm>
          <a:prstGeom prst="rect">
            <a:avLst/>
          </a:prstGeom>
          <a:noFill/>
        </p:spPr>
        <p:txBody>
          <a:bodyPr wrap="none" rtlCol="0">
            <a:spAutoFit/>
          </a:bodyPr>
          <a:lstStyle/>
          <a:p>
            <a:r>
              <a:rPr lang="en-US" dirty="0"/>
              <a:t>bereik</a:t>
            </a:r>
            <a:endParaRPr lang="nl-BE" dirty="0"/>
          </a:p>
        </p:txBody>
      </p:sp>
      <p:grpSp>
        <p:nvGrpSpPr>
          <p:cNvPr id="41" name="Group 40">
            <a:extLst>
              <a:ext uri="{FF2B5EF4-FFF2-40B4-BE49-F238E27FC236}">
                <a16:creationId xmlns:a16="http://schemas.microsoft.com/office/drawing/2014/main" id="{75FC3A69-F7E6-4398-96C5-FB1B04C7AA7A}"/>
              </a:ext>
            </a:extLst>
          </p:cNvPr>
          <p:cNvGrpSpPr/>
          <p:nvPr/>
        </p:nvGrpSpPr>
        <p:grpSpPr>
          <a:xfrm>
            <a:off x="75546" y="4963205"/>
            <a:ext cx="720000" cy="720000"/>
            <a:chOff x="75546" y="4963205"/>
            <a:chExt cx="720000" cy="720000"/>
          </a:xfrm>
        </p:grpSpPr>
        <p:sp>
          <p:nvSpPr>
            <p:cNvPr id="47" name="Oval 46">
              <a:extLst>
                <a:ext uri="{FF2B5EF4-FFF2-40B4-BE49-F238E27FC236}">
                  <a16:creationId xmlns:a16="http://schemas.microsoft.com/office/drawing/2014/main" id="{05860A86-1150-4268-9287-0790209B1D88}"/>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8" name="Graphic 47" descr="Clock with solid fill">
              <a:extLst>
                <a:ext uri="{FF2B5EF4-FFF2-40B4-BE49-F238E27FC236}">
                  <a16:creationId xmlns:a16="http://schemas.microsoft.com/office/drawing/2014/main" id="{161C8627-3FB6-454F-BE30-C6FD7303AE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spTree>
    <p:extLst>
      <p:ext uri="{BB962C8B-B14F-4D97-AF65-F5344CB8AC3E}">
        <p14:creationId xmlns:p14="http://schemas.microsoft.com/office/powerpoint/2010/main" val="2727332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4" end="4"/>
                                            </p:txEl>
                                          </p:spTgt>
                                        </p:tgtEl>
                                        <p:attrNameLst>
                                          <p:attrName>style.visibility</p:attrName>
                                        </p:attrNameLst>
                                      </p:cBhvr>
                                      <p:to>
                                        <p:strVal val="visible"/>
                                      </p:to>
                                    </p:set>
                                    <p:animEffect transition="in" filter="fade">
                                      <p:cBhvr>
                                        <p:cTn id="7" dur="500"/>
                                        <p:tgtEl>
                                          <p:spTgt spid="3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
                                            <p:txEl>
                                              <p:pRg st="5" end="5"/>
                                            </p:txEl>
                                          </p:spTgt>
                                        </p:tgtEl>
                                        <p:attrNameLst>
                                          <p:attrName>style.visibility</p:attrName>
                                        </p:attrNameLst>
                                      </p:cBhvr>
                                      <p:to>
                                        <p:strVal val="visible"/>
                                      </p:to>
                                    </p:set>
                                    <p:animEffect transition="in" filter="fade">
                                      <p:cBhvr>
                                        <p:cTn id="10" dur="500"/>
                                        <p:tgtEl>
                                          <p:spTgt spid="3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xEl>
                                              <p:pRg st="6" end="6"/>
                                            </p:txEl>
                                          </p:spTgt>
                                        </p:tgtEl>
                                        <p:attrNameLst>
                                          <p:attrName>style.visibility</p:attrName>
                                        </p:attrNameLst>
                                      </p:cBhvr>
                                      <p:to>
                                        <p:strVal val="visible"/>
                                      </p:to>
                                    </p:set>
                                    <p:animEffect transition="in" filter="fade">
                                      <p:cBhvr>
                                        <p:cTn id="13" dur="500"/>
                                        <p:tgtEl>
                                          <p:spTgt spid="3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xEl>
                                              <p:pRg st="7" end="7"/>
                                            </p:txEl>
                                          </p:spTgt>
                                        </p:tgtEl>
                                        <p:attrNameLst>
                                          <p:attrName>style.visibility</p:attrName>
                                        </p:attrNameLst>
                                      </p:cBhvr>
                                      <p:to>
                                        <p:strVal val="visible"/>
                                      </p:to>
                                    </p:set>
                                    <p:animEffect transition="in" filter="fade">
                                      <p:cBhvr>
                                        <p:cTn id="16" dur="500"/>
                                        <p:tgtEl>
                                          <p:spTgt spid="33">
                                            <p:txEl>
                                              <p:pRg st="7" end="7"/>
                                            </p:txEl>
                                          </p:spTgt>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530AFD-DC77-48D4-93CB-1FEECE286F40}"/>
              </a:ext>
            </a:extLst>
          </p:cNvPr>
          <p:cNvSpPr/>
          <p:nvPr/>
        </p:nvSpPr>
        <p:spPr>
          <a:xfrm>
            <a:off x="-1" y="-1"/>
            <a:ext cx="868681" cy="62885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8</a:t>
            </a:fld>
            <a:endParaRPr lang="nl-NL"/>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7393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50400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75546"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7393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sp>
        <p:nvSpPr>
          <p:cNvPr id="20" name="Title 46">
            <a:extLst>
              <a:ext uri="{FF2B5EF4-FFF2-40B4-BE49-F238E27FC236}">
                <a16:creationId xmlns:a16="http://schemas.microsoft.com/office/drawing/2014/main" id="{F64F8564-C3ED-4256-A076-0E34E9DCC0F0}"/>
              </a:ext>
            </a:extLst>
          </p:cNvPr>
          <p:cNvSpPr>
            <a:spLocks noGrp="1"/>
          </p:cNvSpPr>
          <p:nvPr>
            <p:ph type="title"/>
          </p:nvPr>
        </p:nvSpPr>
        <p:spPr>
          <a:xfrm>
            <a:off x="1513840" y="207036"/>
            <a:ext cx="10103360" cy="1152000"/>
          </a:xfrm>
        </p:spPr>
        <p:txBody>
          <a:bodyPr/>
          <a:lstStyle/>
          <a:p>
            <a:r>
              <a:rPr lang="en-US" b="1" dirty="0"/>
              <a:t>Aanbod: gebondenheid</a:t>
            </a:r>
            <a:endParaRPr lang="nl-BE" b="1" dirty="0"/>
          </a:p>
        </p:txBody>
      </p:sp>
      <p:sp>
        <p:nvSpPr>
          <p:cNvPr id="33" name="Content Placeholder 47">
            <a:extLst>
              <a:ext uri="{FF2B5EF4-FFF2-40B4-BE49-F238E27FC236}">
                <a16:creationId xmlns:a16="http://schemas.microsoft.com/office/drawing/2014/main" id="{7C54C9F2-25E0-405D-9B58-25994CE3E1A0}"/>
              </a:ext>
            </a:extLst>
          </p:cNvPr>
          <p:cNvSpPr>
            <a:spLocks noGrp="1"/>
          </p:cNvSpPr>
          <p:nvPr>
            <p:ph idx="1"/>
          </p:nvPr>
        </p:nvSpPr>
        <p:spPr>
          <a:xfrm>
            <a:off x="1513840" y="2731502"/>
            <a:ext cx="10103360" cy="3388497"/>
          </a:xfrm>
        </p:spPr>
        <p:txBody>
          <a:bodyPr>
            <a:normAutofit/>
          </a:bodyPr>
          <a:lstStyle/>
          <a:p>
            <a:pPr marL="457200" indent="-457200">
              <a:buFont typeface="+mj-lt"/>
              <a:buAutoNum type="arabicPeriod" startAt="4"/>
            </a:pPr>
            <a:r>
              <a:rPr lang="en-US" sz="2000" b="1" dirty="0" err="1"/>
              <a:t>Herroeping</a:t>
            </a:r>
            <a:endParaRPr lang="en-US" sz="2000" b="1" dirty="0"/>
          </a:p>
          <a:p>
            <a:r>
              <a:rPr lang="en-US" sz="1800" dirty="0"/>
              <a:t>Regel = </a:t>
            </a:r>
            <a:r>
              <a:rPr lang="en-US" sz="1800" dirty="0" err="1"/>
              <a:t>principieel</a:t>
            </a:r>
            <a:r>
              <a:rPr lang="en-US" sz="1800" dirty="0"/>
              <a:t> </a:t>
            </a:r>
            <a:r>
              <a:rPr lang="en-US" sz="1800" dirty="0" err="1"/>
              <a:t>mogelijk</a:t>
            </a:r>
            <a:r>
              <a:rPr lang="en-US" sz="1800" dirty="0"/>
              <a:t> (art. 16.1 CISG)</a:t>
            </a:r>
          </a:p>
          <a:p>
            <a:r>
              <a:rPr lang="en-US" sz="1800" i="1" dirty="0"/>
              <a:t>Mailbox</a:t>
            </a:r>
            <a:r>
              <a:rPr lang="en-US" sz="1800" dirty="0"/>
              <a:t>-regel (bereiken </a:t>
            </a:r>
            <a:r>
              <a:rPr lang="en-US" sz="1800" dirty="0" err="1"/>
              <a:t>alvorens</a:t>
            </a:r>
            <a:r>
              <a:rPr lang="en-US" sz="1800" dirty="0"/>
              <a:t> aanvaarding is </a:t>
            </a:r>
            <a:r>
              <a:rPr lang="en-US" sz="1800" dirty="0" err="1"/>
              <a:t>verzonden</a:t>
            </a:r>
            <a:r>
              <a:rPr lang="en-US" sz="1800" dirty="0"/>
              <a:t>)</a:t>
            </a:r>
          </a:p>
          <a:p>
            <a:r>
              <a:rPr lang="en-US" sz="1800" dirty="0" err="1"/>
              <a:t>Gevolg</a:t>
            </a:r>
            <a:r>
              <a:rPr lang="en-US" sz="1800" dirty="0"/>
              <a:t> </a:t>
            </a:r>
            <a:r>
              <a:rPr lang="en-US" sz="1800" dirty="0" err="1"/>
              <a:t>ongeldige</a:t>
            </a:r>
            <a:r>
              <a:rPr lang="en-US" sz="1800" dirty="0"/>
              <a:t> </a:t>
            </a:r>
            <a:r>
              <a:rPr lang="en-US" sz="1800" dirty="0" err="1"/>
              <a:t>herroeping</a:t>
            </a:r>
            <a:r>
              <a:rPr lang="en-US" sz="1800" dirty="0"/>
              <a:t>?</a:t>
            </a:r>
          </a:p>
          <a:p>
            <a:endParaRPr lang="en-US" sz="1800" dirty="0"/>
          </a:p>
          <a:p>
            <a:r>
              <a:rPr lang="en-US" sz="1800" dirty="0" err="1"/>
              <a:t>Onherroepelijkheid</a:t>
            </a:r>
            <a:r>
              <a:rPr lang="en-US" sz="1800" dirty="0"/>
              <a:t> door aanbod </a:t>
            </a:r>
            <a:r>
              <a:rPr lang="en-US" sz="1800" dirty="0" err="1"/>
              <a:t>zelf</a:t>
            </a:r>
            <a:r>
              <a:rPr lang="en-US" sz="1800" dirty="0"/>
              <a:t> (art. 16.2a CISG)</a:t>
            </a:r>
          </a:p>
          <a:p>
            <a:r>
              <a:rPr lang="en-US" sz="1800" dirty="0" err="1"/>
              <a:t>Onherroepelijkheid</a:t>
            </a:r>
            <a:r>
              <a:rPr lang="en-US" sz="1800" dirty="0"/>
              <a:t> door </a:t>
            </a:r>
            <a:r>
              <a:rPr lang="en-US" sz="1800" dirty="0" err="1"/>
              <a:t>redelijk</a:t>
            </a:r>
            <a:r>
              <a:rPr lang="en-US" sz="1800" dirty="0"/>
              <a:t> </a:t>
            </a:r>
            <a:r>
              <a:rPr lang="en-US" sz="1800" dirty="0" err="1"/>
              <a:t>vertrouwen</a:t>
            </a:r>
            <a:r>
              <a:rPr lang="en-US" sz="1800" dirty="0"/>
              <a:t> </a:t>
            </a:r>
            <a:r>
              <a:rPr lang="en-US" sz="1800" dirty="0" err="1"/>
              <a:t>bestemmeling</a:t>
            </a:r>
            <a:r>
              <a:rPr lang="en-US" sz="1800" dirty="0"/>
              <a:t> (art. 16.2b CISG)</a:t>
            </a:r>
          </a:p>
        </p:txBody>
      </p:sp>
      <p:sp>
        <p:nvSpPr>
          <p:cNvPr id="34" name="TextBox 33">
            <a:extLst>
              <a:ext uri="{FF2B5EF4-FFF2-40B4-BE49-F238E27FC236}">
                <a16:creationId xmlns:a16="http://schemas.microsoft.com/office/drawing/2014/main" id="{C3B6F8A0-D1B1-42B1-9ECF-A37F17C31A28}"/>
              </a:ext>
            </a:extLst>
          </p:cNvPr>
          <p:cNvSpPr txBox="1"/>
          <p:nvPr/>
        </p:nvSpPr>
        <p:spPr>
          <a:xfrm>
            <a:off x="5804943" y="1393860"/>
            <a:ext cx="479618" cy="369332"/>
          </a:xfrm>
          <a:prstGeom prst="rect">
            <a:avLst/>
          </a:prstGeom>
          <a:noFill/>
        </p:spPr>
        <p:txBody>
          <a:bodyPr wrap="none" rtlCol="0">
            <a:spAutoFit/>
          </a:bodyPr>
          <a:lstStyle/>
          <a:p>
            <a:r>
              <a:rPr lang="en-US" dirty="0"/>
              <a:t>D3</a:t>
            </a:r>
            <a:endParaRPr lang="nl-BE" dirty="0"/>
          </a:p>
        </p:txBody>
      </p:sp>
      <p:sp>
        <p:nvSpPr>
          <p:cNvPr id="36" name="TextBox 35">
            <a:extLst>
              <a:ext uri="{FF2B5EF4-FFF2-40B4-BE49-F238E27FC236}">
                <a16:creationId xmlns:a16="http://schemas.microsoft.com/office/drawing/2014/main" id="{4548C6C5-3A8B-453B-90D9-542D5A46DCB3}"/>
              </a:ext>
            </a:extLst>
          </p:cNvPr>
          <p:cNvSpPr txBox="1"/>
          <p:nvPr/>
        </p:nvSpPr>
        <p:spPr>
          <a:xfrm>
            <a:off x="4086713" y="1405188"/>
            <a:ext cx="479618" cy="369332"/>
          </a:xfrm>
          <a:prstGeom prst="rect">
            <a:avLst/>
          </a:prstGeom>
          <a:noFill/>
        </p:spPr>
        <p:txBody>
          <a:bodyPr wrap="none" rtlCol="0">
            <a:spAutoFit/>
          </a:bodyPr>
          <a:lstStyle/>
          <a:p>
            <a:r>
              <a:rPr lang="en-US" dirty="0"/>
              <a:t>D1</a:t>
            </a:r>
            <a:endParaRPr lang="nl-BE" dirty="0"/>
          </a:p>
        </p:txBody>
      </p:sp>
      <p:sp>
        <p:nvSpPr>
          <p:cNvPr id="39" name="Rectangle 38">
            <a:extLst>
              <a:ext uri="{FF2B5EF4-FFF2-40B4-BE49-F238E27FC236}">
                <a16:creationId xmlns:a16="http://schemas.microsoft.com/office/drawing/2014/main" id="{3F36E53E-334A-46AF-9C83-33C467A10BBA}"/>
              </a:ext>
            </a:extLst>
          </p:cNvPr>
          <p:cNvSpPr/>
          <p:nvPr/>
        </p:nvSpPr>
        <p:spPr>
          <a:xfrm flipH="1">
            <a:off x="6033600" y="1716769"/>
            <a:ext cx="2951904" cy="216000"/>
          </a:xfrm>
          <a:prstGeom prst="rect">
            <a:avLst/>
          </a:prstGeom>
          <a:solidFill>
            <a:schemeClr val="accent5">
              <a:alpha val="38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BE"/>
          </a:p>
        </p:txBody>
      </p:sp>
      <p:sp>
        <p:nvSpPr>
          <p:cNvPr id="40" name="TextBox 39">
            <a:extLst>
              <a:ext uri="{FF2B5EF4-FFF2-40B4-BE49-F238E27FC236}">
                <a16:creationId xmlns:a16="http://schemas.microsoft.com/office/drawing/2014/main" id="{39E8FD89-62C1-46DA-AC05-2047FB545483}"/>
              </a:ext>
            </a:extLst>
          </p:cNvPr>
          <p:cNvSpPr txBox="1"/>
          <p:nvPr/>
        </p:nvSpPr>
        <p:spPr>
          <a:xfrm>
            <a:off x="3669932" y="1966976"/>
            <a:ext cx="1313180" cy="369332"/>
          </a:xfrm>
          <a:prstGeom prst="rect">
            <a:avLst/>
          </a:prstGeom>
          <a:noFill/>
        </p:spPr>
        <p:txBody>
          <a:bodyPr wrap="none" rtlCol="0">
            <a:spAutoFit/>
          </a:bodyPr>
          <a:lstStyle/>
          <a:p>
            <a:r>
              <a:rPr lang="en-US" dirty="0"/>
              <a:t>verzending</a:t>
            </a:r>
            <a:endParaRPr lang="nl-BE" dirty="0"/>
          </a:p>
        </p:txBody>
      </p:sp>
      <p:sp>
        <p:nvSpPr>
          <p:cNvPr id="41" name="TextBox 40">
            <a:extLst>
              <a:ext uri="{FF2B5EF4-FFF2-40B4-BE49-F238E27FC236}">
                <a16:creationId xmlns:a16="http://schemas.microsoft.com/office/drawing/2014/main" id="{84521899-49A5-4438-B692-120E30B97859}"/>
              </a:ext>
            </a:extLst>
          </p:cNvPr>
          <p:cNvSpPr txBox="1"/>
          <p:nvPr/>
        </p:nvSpPr>
        <p:spPr>
          <a:xfrm>
            <a:off x="5638230" y="1964673"/>
            <a:ext cx="813043" cy="369332"/>
          </a:xfrm>
          <a:prstGeom prst="rect">
            <a:avLst/>
          </a:prstGeom>
          <a:noFill/>
        </p:spPr>
        <p:txBody>
          <a:bodyPr wrap="none" rtlCol="0">
            <a:spAutoFit/>
          </a:bodyPr>
          <a:lstStyle/>
          <a:p>
            <a:r>
              <a:rPr lang="en-US" dirty="0"/>
              <a:t>bereik</a:t>
            </a:r>
            <a:endParaRPr lang="nl-BE" dirty="0"/>
          </a:p>
        </p:txBody>
      </p:sp>
      <p:grpSp>
        <p:nvGrpSpPr>
          <p:cNvPr id="47" name="Group 46">
            <a:extLst>
              <a:ext uri="{FF2B5EF4-FFF2-40B4-BE49-F238E27FC236}">
                <a16:creationId xmlns:a16="http://schemas.microsoft.com/office/drawing/2014/main" id="{55C25302-7590-4D0B-8D98-576400EE718F}"/>
              </a:ext>
            </a:extLst>
          </p:cNvPr>
          <p:cNvGrpSpPr/>
          <p:nvPr/>
        </p:nvGrpSpPr>
        <p:grpSpPr>
          <a:xfrm>
            <a:off x="75546" y="4963205"/>
            <a:ext cx="720000" cy="720000"/>
            <a:chOff x="75546" y="4963205"/>
            <a:chExt cx="720000" cy="720000"/>
          </a:xfrm>
        </p:grpSpPr>
        <p:sp>
          <p:nvSpPr>
            <p:cNvPr id="48" name="Oval 47">
              <a:extLst>
                <a:ext uri="{FF2B5EF4-FFF2-40B4-BE49-F238E27FC236}">
                  <a16:creationId xmlns:a16="http://schemas.microsoft.com/office/drawing/2014/main" id="{22F514B4-A844-4802-B818-F4BE86AA99DE}"/>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9" name="Graphic 48" descr="Clock with solid fill">
              <a:extLst>
                <a:ext uri="{FF2B5EF4-FFF2-40B4-BE49-F238E27FC236}">
                  <a16:creationId xmlns:a16="http://schemas.microsoft.com/office/drawing/2014/main" id="{141DA0A7-D242-49B9-A55C-30D19990D4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grpSp>
        <p:nvGrpSpPr>
          <p:cNvPr id="10" name="Group 9">
            <a:extLst>
              <a:ext uri="{FF2B5EF4-FFF2-40B4-BE49-F238E27FC236}">
                <a16:creationId xmlns:a16="http://schemas.microsoft.com/office/drawing/2014/main" id="{9C9ACF2C-415A-46CF-A065-6364EF9ECC72}"/>
              </a:ext>
            </a:extLst>
          </p:cNvPr>
          <p:cNvGrpSpPr/>
          <p:nvPr/>
        </p:nvGrpSpPr>
        <p:grpSpPr>
          <a:xfrm>
            <a:off x="3521407" y="1766672"/>
            <a:ext cx="6088225" cy="108000"/>
            <a:chOff x="2841171" y="2221114"/>
            <a:chExt cx="6088225" cy="108000"/>
          </a:xfrm>
        </p:grpSpPr>
        <p:cxnSp>
          <p:nvCxnSpPr>
            <p:cNvPr id="5" name="Straight Arrow Connector 4">
              <a:extLst>
                <a:ext uri="{FF2B5EF4-FFF2-40B4-BE49-F238E27FC236}">
                  <a16:creationId xmlns:a16="http://schemas.microsoft.com/office/drawing/2014/main" id="{8F812160-218A-43AC-AE20-3C080D087B3A}"/>
                </a:ext>
              </a:extLst>
            </p:cNvPr>
            <p:cNvCxnSpPr>
              <a:cxnSpLocks/>
            </p:cNvCxnSpPr>
            <p:nvPr/>
          </p:nvCxnSpPr>
          <p:spPr>
            <a:xfrm>
              <a:off x="2841171" y="2275114"/>
              <a:ext cx="6088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EA5012E-11C9-417F-96BC-E05364ECFDE0}"/>
                </a:ext>
              </a:extLst>
            </p:cNvPr>
            <p:cNvSpPr/>
            <p:nvPr/>
          </p:nvSpPr>
          <p:spPr>
            <a:xfrm>
              <a:off x="359228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Oval 23">
              <a:extLst>
                <a:ext uri="{FF2B5EF4-FFF2-40B4-BE49-F238E27FC236}">
                  <a16:creationId xmlns:a16="http://schemas.microsoft.com/office/drawing/2014/main" id="{7EAA12CE-F29E-4307-B665-A4449727E660}"/>
                </a:ext>
              </a:extLst>
            </p:cNvPr>
            <p:cNvSpPr/>
            <p:nvPr/>
          </p:nvSpPr>
          <p:spPr>
            <a:xfrm>
              <a:off x="445140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Oval 26">
              <a:extLst>
                <a:ext uri="{FF2B5EF4-FFF2-40B4-BE49-F238E27FC236}">
                  <a16:creationId xmlns:a16="http://schemas.microsoft.com/office/drawing/2014/main" id="{BE8C605F-1332-4615-B7E2-56BC030FF6D1}"/>
                </a:ext>
              </a:extLst>
            </p:cNvPr>
            <p:cNvSpPr/>
            <p:nvPr/>
          </p:nvSpPr>
          <p:spPr>
            <a:xfrm>
              <a:off x="531051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Oval 28">
              <a:extLst>
                <a:ext uri="{FF2B5EF4-FFF2-40B4-BE49-F238E27FC236}">
                  <a16:creationId xmlns:a16="http://schemas.microsoft.com/office/drawing/2014/main" id="{B13ABB74-1E43-48A7-A2E0-08EFAF810A7F}"/>
                </a:ext>
              </a:extLst>
            </p:cNvPr>
            <p:cNvSpPr/>
            <p:nvPr/>
          </p:nvSpPr>
          <p:spPr>
            <a:xfrm>
              <a:off x="616963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Oval 30">
              <a:extLst>
                <a:ext uri="{FF2B5EF4-FFF2-40B4-BE49-F238E27FC236}">
                  <a16:creationId xmlns:a16="http://schemas.microsoft.com/office/drawing/2014/main" id="{881D79E6-C5DE-4ADB-8B98-B85C3EF9D5BE}"/>
                </a:ext>
              </a:extLst>
            </p:cNvPr>
            <p:cNvSpPr/>
            <p:nvPr/>
          </p:nvSpPr>
          <p:spPr>
            <a:xfrm>
              <a:off x="702874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Oval 31">
              <a:extLst>
                <a:ext uri="{FF2B5EF4-FFF2-40B4-BE49-F238E27FC236}">
                  <a16:creationId xmlns:a16="http://schemas.microsoft.com/office/drawing/2014/main" id="{C6807073-68B1-48CE-8FF3-D4B579B28C6E}"/>
                </a:ext>
              </a:extLst>
            </p:cNvPr>
            <p:cNvSpPr/>
            <p:nvPr/>
          </p:nvSpPr>
          <p:spPr>
            <a:xfrm>
              <a:off x="788786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3593592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530AFD-DC77-48D4-93CB-1FEECE286F40}"/>
              </a:ext>
            </a:extLst>
          </p:cNvPr>
          <p:cNvSpPr/>
          <p:nvPr/>
        </p:nvSpPr>
        <p:spPr>
          <a:xfrm>
            <a:off x="-1" y="-1"/>
            <a:ext cx="868681" cy="62885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Footer Placeholder 2">
            <a:extLst>
              <a:ext uri="{FF2B5EF4-FFF2-40B4-BE49-F238E27FC236}">
                <a16:creationId xmlns:a16="http://schemas.microsoft.com/office/drawing/2014/main" id="{16F0807E-C4C1-46D3-8B19-EDCD64976C2A}"/>
              </a:ext>
            </a:extLst>
          </p:cNvPr>
          <p:cNvSpPr>
            <a:spLocks noGrp="1"/>
          </p:cNvSpPr>
          <p:nvPr>
            <p:ph type="ftr" sz="quarter" idx="11"/>
          </p:nvPr>
        </p:nvSpPr>
        <p:spPr/>
        <p:txBody>
          <a:bodyPr/>
          <a:lstStyle/>
          <a:p>
            <a:r>
              <a:rPr lang="nl-NL"/>
              <a:t>Weens Koopverdrag: Onbekend maakt onbemind?</a:t>
            </a:r>
          </a:p>
        </p:txBody>
      </p:sp>
      <p:sp>
        <p:nvSpPr>
          <p:cNvPr id="4" name="Slide Number Placeholder 3">
            <a:extLst>
              <a:ext uri="{FF2B5EF4-FFF2-40B4-BE49-F238E27FC236}">
                <a16:creationId xmlns:a16="http://schemas.microsoft.com/office/drawing/2014/main" id="{535A6784-1489-4AA3-87B6-272CF8BBA7BE}"/>
              </a:ext>
            </a:extLst>
          </p:cNvPr>
          <p:cNvSpPr>
            <a:spLocks noGrp="1"/>
          </p:cNvSpPr>
          <p:nvPr>
            <p:ph type="sldNum" sz="quarter" idx="12"/>
          </p:nvPr>
        </p:nvSpPr>
        <p:spPr/>
        <p:txBody>
          <a:bodyPr/>
          <a:lstStyle/>
          <a:p>
            <a:fld id="{0A297500-7527-634B-90F4-69D0994C32B4}" type="slidenum">
              <a:rPr lang="nl-NL" smtClean="0"/>
              <a:t>9</a:t>
            </a:fld>
            <a:endParaRPr lang="nl-NL"/>
          </a:p>
        </p:txBody>
      </p:sp>
      <p:grpSp>
        <p:nvGrpSpPr>
          <p:cNvPr id="42" name="Group 41">
            <a:extLst>
              <a:ext uri="{FF2B5EF4-FFF2-40B4-BE49-F238E27FC236}">
                <a16:creationId xmlns:a16="http://schemas.microsoft.com/office/drawing/2014/main" id="{AEBC0BED-20C1-4137-A2FA-9CADD956AB99}"/>
              </a:ext>
            </a:extLst>
          </p:cNvPr>
          <p:cNvGrpSpPr/>
          <p:nvPr/>
        </p:nvGrpSpPr>
        <p:grpSpPr>
          <a:xfrm>
            <a:off x="73930" y="569427"/>
            <a:ext cx="720000" cy="720000"/>
            <a:chOff x="73930" y="569427"/>
            <a:chExt cx="720000" cy="720000"/>
          </a:xfrm>
        </p:grpSpPr>
        <p:sp>
          <p:nvSpPr>
            <p:cNvPr id="7" name="Oval 6">
              <a:extLst>
                <a:ext uri="{FF2B5EF4-FFF2-40B4-BE49-F238E27FC236}">
                  <a16:creationId xmlns:a16="http://schemas.microsoft.com/office/drawing/2014/main" id="{A4BEF4DA-5CC3-4D44-8978-CCC865098131}"/>
                </a:ext>
              </a:extLst>
            </p:cNvPr>
            <p:cNvSpPr/>
            <p:nvPr/>
          </p:nvSpPr>
          <p:spPr>
            <a:xfrm>
              <a:off x="73930" y="569427"/>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Graphic 16" descr="Contract with solid fill">
              <a:extLst>
                <a:ext uri="{FF2B5EF4-FFF2-40B4-BE49-F238E27FC236}">
                  <a16:creationId xmlns:a16="http://schemas.microsoft.com/office/drawing/2014/main" id="{736EF7A6-F559-4DB3-AF60-5660AC41C8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30" y="662491"/>
              <a:ext cx="540000" cy="540000"/>
            </a:xfrm>
            <a:prstGeom prst="rect">
              <a:avLst/>
            </a:prstGeom>
          </p:spPr>
        </p:pic>
      </p:grpSp>
      <p:grpSp>
        <p:nvGrpSpPr>
          <p:cNvPr id="44" name="Group 43">
            <a:extLst>
              <a:ext uri="{FF2B5EF4-FFF2-40B4-BE49-F238E27FC236}">
                <a16:creationId xmlns:a16="http://schemas.microsoft.com/office/drawing/2014/main" id="{836711BB-E1F0-4C7A-8DD8-97FB30729CB9}"/>
              </a:ext>
            </a:extLst>
          </p:cNvPr>
          <p:cNvGrpSpPr/>
          <p:nvPr/>
        </p:nvGrpSpPr>
        <p:grpSpPr>
          <a:xfrm>
            <a:off x="504000" y="2766316"/>
            <a:ext cx="720000" cy="720000"/>
            <a:chOff x="73930" y="2766316"/>
            <a:chExt cx="720000" cy="720000"/>
          </a:xfrm>
        </p:grpSpPr>
        <p:sp>
          <p:nvSpPr>
            <p:cNvPr id="21" name="Oval 20">
              <a:extLst>
                <a:ext uri="{FF2B5EF4-FFF2-40B4-BE49-F238E27FC236}">
                  <a16:creationId xmlns:a16="http://schemas.microsoft.com/office/drawing/2014/main" id="{2E88D690-6D31-4099-BAC5-4EEC9828B636}"/>
                </a:ext>
              </a:extLst>
            </p:cNvPr>
            <p:cNvSpPr/>
            <p:nvPr/>
          </p:nvSpPr>
          <p:spPr>
            <a:xfrm>
              <a:off x="73930" y="2766316"/>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5" name="Graphic 24" descr="Link with solid fill">
              <a:extLst>
                <a:ext uri="{FF2B5EF4-FFF2-40B4-BE49-F238E27FC236}">
                  <a16:creationId xmlns:a16="http://schemas.microsoft.com/office/drawing/2014/main" id="{ABBEAC10-5E48-4CAA-ADB8-6C1242193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930" y="2859894"/>
              <a:ext cx="540000" cy="540000"/>
            </a:xfrm>
            <a:prstGeom prst="rect">
              <a:avLst/>
            </a:prstGeom>
          </p:spPr>
        </p:pic>
      </p:grpSp>
      <p:grpSp>
        <p:nvGrpSpPr>
          <p:cNvPr id="45" name="Group 44">
            <a:extLst>
              <a:ext uri="{FF2B5EF4-FFF2-40B4-BE49-F238E27FC236}">
                <a16:creationId xmlns:a16="http://schemas.microsoft.com/office/drawing/2014/main" id="{C8068840-E239-4AE4-A37A-85A3ABF343F3}"/>
              </a:ext>
            </a:extLst>
          </p:cNvPr>
          <p:cNvGrpSpPr/>
          <p:nvPr/>
        </p:nvGrpSpPr>
        <p:grpSpPr>
          <a:xfrm>
            <a:off x="75546" y="4070428"/>
            <a:ext cx="720000" cy="720000"/>
            <a:chOff x="75546" y="4070428"/>
            <a:chExt cx="720000" cy="720000"/>
          </a:xfrm>
        </p:grpSpPr>
        <p:sp>
          <p:nvSpPr>
            <p:cNvPr id="22" name="Oval 21">
              <a:extLst>
                <a:ext uri="{FF2B5EF4-FFF2-40B4-BE49-F238E27FC236}">
                  <a16:creationId xmlns:a16="http://schemas.microsoft.com/office/drawing/2014/main" id="{684E5BF1-7D2C-4EC0-A90B-4E7D22441335}"/>
                </a:ext>
              </a:extLst>
            </p:cNvPr>
            <p:cNvSpPr/>
            <p:nvPr/>
          </p:nvSpPr>
          <p:spPr>
            <a:xfrm>
              <a:off x="75546" y="4070428"/>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Graphic 27" descr="Badge Tick1 with solid fill">
              <a:extLst>
                <a:ext uri="{FF2B5EF4-FFF2-40B4-BE49-F238E27FC236}">
                  <a16:creationId xmlns:a16="http://schemas.microsoft.com/office/drawing/2014/main" id="{3372B293-D24E-4C4D-9543-6B84295DA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930" y="4160428"/>
              <a:ext cx="540000" cy="540000"/>
            </a:xfrm>
            <a:prstGeom prst="rect">
              <a:avLst/>
            </a:prstGeom>
          </p:spPr>
        </p:pic>
      </p:grpSp>
      <p:grpSp>
        <p:nvGrpSpPr>
          <p:cNvPr id="43" name="Group 42">
            <a:extLst>
              <a:ext uri="{FF2B5EF4-FFF2-40B4-BE49-F238E27FC236}">
                <a16:creationId xmlns:a16="http://schemas.microsoft.com/office/drawing/2014/main" id="{88DCAFF8-6704-4475-9B75-5C9400C6AD14}"/>
              </a:ext>
            </a:extLst>
          </p:cNvPr>
          <p:cNvGrpSpPr/>
          <p:nvPr/>
        </p:nvGrpSpPr>
        <p:grpSpPr>
          <a:xfrm>
            <a:off x="73930" y="1879521"/>
            <a:ext cx="720000" cy="720000"/>
            <a:chOff x="73930" y="1879521"/>
            <a:chExt cx="720000" cy="720000"/>
          </a:xfrm>
        </p:grpSpPr>
        <p:sp>
          <p:nvSpPr>
            <p:cNvPr id="19" name="Oval 18">
              <a:extLst>
                <a:ext uri="{FF2B5EF4-FFF2-40B4-BE49-F238E27FC236}">
                  <a16:creationId xmlns:a16="http://schemas.microsoft.com/office/drawing/2014/main" id="{06638A45-1EDE-45DA-940B-172B99AAFB41}"/>
                </a:ext>
              </a:extLst>
            </p:cNvPr>
            <p:cNvSpPr/>
            <p:nvPr/>
          </p:nvSpPr>
          <p:spPr>
            <a:xfrm>
              <a:off x="73930" y="1879521"/>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0" name="Graphic 29" descr="Badge Question Mark with solid fill">
              <a:extLst>
                <a:ext uri="{FF2B5EF4-FFF2-40B4-BE49-F238E27FC236}">
                  <a16:creationId xmlns:a16="http://schemas.microsoft.com/office/drawing/2014/main" id="{8552662B-37E4-445D-9C2E-BECABCBFC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450" y="1975503"/>
              <a:ext cx="540000" cy="540000"/>
            </a:xfrm>
            <a:prstGeom prst="rect">
              <a:avLst/>
            </a:prstGeom>
          </p:spPr>
        </p:pic>
      </p:grpSp>
      <p:sp>
        <p:nvSpPr>
          <p:cNvPr id="20" name="Title 46">
            <a:extLst>
              <a:ext uri="{FF2B5EF4-FFF2-40B4-BE49-F238E27FC236}">
                <a16:creationId xmlns:a16="http://schemas.microsoft.com/office/drawing/2014/main" id="{F64F8564-C3ED-4256-A076-0E34E9DCC0F0}"/>
              </a:ext>
            </a:extLst>
          </p:cNvPr>
          <p:cNvSpPr>
            <a:spLocks noGrp="1"/>
          </p:cNvSpPr>
          <p:nvPr>
            <p:ph type="title"/>
          </p:nvPr>
        </p:nvSpPr>
        <p:spPr>
          <a:xfrm>
            <a:off x="1513840" y="207036"/>
            <a:ext cx="10103360" cy="1152000"/>
          </a:xfrm>
        </p:spPr>
        <p:txBody>
          <a:bodyPr/>
          <a:lstStyle/>
          <a:p>
            <a:r>
              <a:rPr lang="en-US" b="1" dirty="0"/>
              <a:t>Aanbod: gebondenheid</a:t>
            </a:r>
            <a:endParaRPr lang="nl-BE" b="1" dirty="0"/>
          </a:p>
        </p:txBody>
      </p:sp>
      <p:grpSp>
        <p:nvGrpSpPr>
          <p:cNvPr id="10" name="Group 9">
            <a:extLst>
              <a:ext uri="{FF2B5EF4-FFF2-40B4-BE49-F238E27FC236}">
                <a16:creationId xmlns:a16="http://schemas.microsoft.com/office/drawing/2014/main" id="{9C9ACF2C-415A-46CF-A065-6364EF9ECC72}"/>
              </a:ext>
            </a:extLst>
          </p:cNvPr>
          <p:cNvGrpSpPr/>
          <p:nvPr/>
        </p:nvGrpSpPr>
        <p:grpSpPr>
          <a:xfrm>
            <a:off x="3521407" y="1766672"/>
            <a:ext cx="6088225" cy="108000"/>
            <a:chOff x="2841171" y="2221114"/>
            <a:chExt cx="6088225" cy="108000"/>
          </a:xfrm>
        </p:grpSpPr>
        <p:cxnSp>
          <p:nvCxnSpPr>
            <p:cNvPr id="5" name="Straight Arrow Connector 4">
              <a:extLst>
                <a:ext uri="{FF2B5EF4-FFF2-40B4-BE49-F238E27FC236}">
                  <a16:creationId xmlns:a16="http://schemas.microsoft.com/office/drawing/2014/main" id="{8F812160-218A-43AC-AE20-3C080D087B3A}"/>
                </a:ext>
              </a:extLst>
            </p:cNvPr>
            <p:cNvCxnSpPr>
              <a:cxnSpLocks/>
            </p:cNvCxnSpPr>
            <p:nvPr/>
          </p:nvCxnSpPr>
          <p:spPr>
            <a:xfrm>
              <a:off x="2841171" y="2275114"/>
              <a:ext cx="6088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EA5012E-11C9-417F-96BC-E05364ECFDE0}"/>
                </a:ext>
              </a:extLst>
            </p:cNvPr>
            <p:cNvSpPr/>
            <p:nvPr/>
          </p:nvSpPr>
          <p:spPr>
            <a:xfrm>
              <a:off x="359228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Oval 23">
              <a:extLst>
                <a:ext uri="{FF2B5EF4-FFF2-40B4-BE49-F238E27FC236}">
                  <a16:creationId xmlns:a16="http://schemas.microsoft.com/office/drawing/2014/main" id="{7EAA12CE-F29E-4307-B665-A4449727E660}"/>
                </a:ext>
              </a:extLst>
            </p:cNvPr>
            <p:cNvSpPr/>
            <p:nvPr/>
          </p:nvSpPr>
          <p:spPr>
            <a:xfrm>
              <a:off x="445140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Oval 26">
              <a:extLst>
                <a:ext uri="{FF2B5EF4-FFF2-40B4-BE49-F238E27FC236}">
                  <a16:creationId xmlns:a16="http://schemas.microsoft.com/office/drawing/2014/main" id="{BE8C605F-1332-4615-B7E2-56BC030FF6D1}"/>
                </a:ext>
              </a:extLst>
            </p:cNvPr>
            <p:cNvSpPr/>
            <p:nvPr/>
          </p:nvSpPr>
          <p:spPr>
            <a:xfrm>
              <a:off x="531051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Oval 28">
              <a:extLst>
                <a:ext uri="{FF2B5EF4-FFF2-40B4-BE49-F238E27FC236}">
                  <a16:creationId xmlns:a16="http://schemas.microsoft.com/office/drawing/2014/main" id="{B13ABB74-1E43-48A7-A2E0-08EFAF810A7F}"/>
                </a:ext>
              </a:extLst>
            </p:cNvPr>
            <p:cNvSpPr/>
            <p:nvPr/>
          </p:nvSpPr>
          <p:spPr>
            <a:xfrm>
              <a:off x="616963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Oval 30">
              <a:extLst>
                <a:ext uri="{FF2B5EF4-FFF2-40B4-BE49-F238E27FC236}">
                  <a16:creationId xmlns:a16="http://schemas.microsoft.com/office/drawing/2014/main" id="{881D79E6-C5DE-4ADB-8B98-B85C3EF9D5BE}"/>
                </a:ext>
              </a:extLst>
            </p:cNvPr>
            <p:cNvSpPr/>
            <p:nvPr/>
          </p:nvSpPr>
          <p:spPr>
            <a:xfrm>
              <a:off x="7028746"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Oval 31">
              <a:extLst>
                <a:ext uri="{FF2B5EF4-FFF2-40B4-BE49-F238E27FC236}">
                  <a16:creationId xmlns:a16="http://schemas.microsoft.com/office/drawing/2014/main" id="{C6807073-68B1-48CE-8FF3-D4B579B28C6E}"/>
                </a:ext>
              </a:extLst>
            </p:cNvPr>
            <p:cNvSpPr/>
            <p:nvPr/>
          </p:nvSpPr>
          <p:spPr>
            <a:xfrm>
              <a:off x="7887861" y="222111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3" name="Content Placeholder 47">
            <a:extLst>
              <a:ext uri="{FF2B5EF4-FFF2-40B4-BE49-F238E27FC236}">
                <a16:creationId xmlns:a16="http://schemas.microsoft.com/office/drawing/2014/main" id="{7C54C9F2-25E0-405D-9B58-25994CE3E1A0}"/>
              </a:ext>
            </a:extLst>
          </p:cNvPr>
          <p:cNvSpPr>
            <a:spLocks noGrp="1"/>
          </p:cNvSpPr>
          <p:nvPr>
            <p:ph idx="1"/>
          </p:nvPr>
        </p:nvSpPr>
        <p:spPr>
          <a:xfrm>
            <a:off x="1513840" y="2731502"/>
            <a:ext cx="10103360" cy="3388497"/>
          </a:xfrm>
        </p:spPr>
        <p:txBody>
          <a:bodyPr>
            <a:normAutofit/>
          </a:bodyPr>
          <a:lstStyle/>
          <a:p>
            <a:pPr marL="457200" indent="-457200">
              <a:buFont typeface="+mj-lt"/>
              <a:buAutoNum type="arabicPeriod" startAt="4"/>
            </a:pPr>
            <a:r>
              <a:rPr lang="en-US" sz="2000" b="1" dirty="0" err="1"/>
              <a:t>Herroeping</a:t>
            </a:r>
            <a:endParaRPr lang="en-US" sz="2000" dirty="0"/>
          </a:p>
          <a:p>
            <a:r>
              <a:rPr lang="en-US" sz="1800" dirty="0" err="1"/>
              <a:t>Onherroepelijkheid</a:t>
            </a:r>
            <a:r>
              <a:rPr lang="en-US" sz="1800" dirty="0"/>
              <a:t> door aanbod </a:t>
            </a:r>
            <a:r>
              <a:rPr lang="en-US" sz="1800" dirty="0" err="1"/>
              <a:t>zelf</a:t>
            </a:r>
            <a:r>
              <a:rPr lang="en-US" sz="1800" dirty="0"/>
              <a:t> (art. 16.2a CISG)</a:t>
            </a:r>
          </a:p>
          <a:p>
            <a:pPr lvl="1"/>
            <a:r>
              <a:rPr lang="en-US" sz="1800" dirty="0" err="1"/>
              <a:t>Uitdrukkelijke</a:t>
            </a:r>
            <a:r>
              <a:rPr lang="en-US" sz="1800" dirty="0"/>
              <a:t> of </a:t>
            </a:r>
            <a:r>
              <a:rPr lang="en-US" sz="1800" dirty="0" err="1"/>
              <a:t>impliciete</a:t>
            </a:r>
            <a:r>
              <a:rPr lang="en-US" sz="1800" dirty="0"/>
              <a:t> </a:t>
            </a:r>
            <a:r>
              <a:rPr lang="en-US" sz="1800" dirty="0" err="1"/>
              <a:t>kennisgeving</a:t>
            </a:r>
            <a:r>
              <a:rPr lang="en-US" sz="1800" dirty="0"/>
              <a:t> van </a:t>
            </a:r>
            <a:r>
              <a:rPr lang="en-US" sz="1800" dirty="0" err="1"/>
              <a:t>onherroepelijkheid</a:t>
            </a:r>
            <a:endParaRPr lang="en-US" sz="1800" dirty="0"/>
          </a:p>
          <a:p>
            <a:pPr lvl="1"/>
            <a:r>
              <a:rPr lang="en-US" sz="1800" dirty="0" err="1"/>
              <a:t>Opname</a:t>
            </a:r>
            <a:r>
              <a:rPr lang="en-US" sz="1800" dirty="0"/>
              <a:t> van </a:t>
            </a:r>
            <a:r>
              <a:rPr lang="en-US" sz="1800" dirty="0" err="1"/>
              <a:t>termijn</a:t>
            </a:r>
            <a:endParaRPr lang="en-US" sz="1800" dirty="0"/>
          </a:p>
          <a:p>
            <a:pPr lvl="2"/>
            <a:r>
              <a:rPr lang="en-US" sz="1400" i="1" dirty="0"/>
              <a:t>“</a:t>
            </a:r>
            <a:r>
              <a:rPr lang="nl-BE" sz="1400" i="1" dirty="0"/>
              <a:t>indien hierin, hetzij </a:t>
            </a:r>
            <a:r>
              <a:rPr lang="nl-BE" sz="1400" b="1" i="1" dirty="0"/>
              <a:t>door het noemen van een vaste termijn voor aanvaarding</a:t>
            </a:r>
            <a:r>
              <a:rPr lang="nl-BE" sz="1400" i="1" dirty="0"/>
              <a:t>, hetzij anderszins, wordt aangegeven dat het onherroepelijk is</a:t>
            </a:r>
            <a:r>
              <a:rPr lang="en-US" sz="1400" dirty="0"/>
              <a:t>” &gt; twist </a:t>
            </a:r>
            <a:r>
              <a:rPr lang="en-US" sz="1400" dirty="0" err="1"/>
              <a:t>tussen</a:t>
            </a:r>
            <a:r>
              <a:rPr lang="en-US" sz="1400" dirty="0"/>
              <a:t> common-law en civil-law </a:t>
            </a:r>
            <a:r>
              <a:rPr lang="en-US" sz="1400" dirty="0" err="1"/>
              <a:t>landen</a:t>
            </a:r>
            <a:endParaRPr lang="en-US" sz="1400" dirty="0"/>
          </a:p>
          <a:p>
            <a:endParaRPr lang="en-US" sz="1200" dirty="0"/>
          </a:p>
          <a:p>
            <a:r>
              <a:rPr lang="en-US" sz="1800" dirty="0" err="1"/>
              <a:t>Onherroepelijkheid</a:t>
            </a:r>
            <a:r>
              <a:rPr lang="en-US" sz="1800" dirty="0"/>
              <a:t> door </a:t>
            </a:r>
            <a:r>
              <a:rPr lang="en-US" sz="1800" dirty="0" err="1"/>
              <a:t>redelijk</a:t>
            </a:r>
            <a:r>
              <a:rPr lang="en-US" sz="1800" dirty="0"/>
              <a:t> </a:t>
            </a:r>
            <a:r>
              <a:rPr lang="en-US" sz="1800" dirty="0" err="1"/>
              <a:t>vertrouwen</a:t>
            </a:r>
            <a:r>
              <a:rPr lang="en-US" sz="1800" dirty="0"/>
              <a:t> </a:t>
            </a:r>
            <a:r>
              <a:rPr lang="en-US" sz="1800" dirty="0" err="1"/>
              <a:t>bestemmeling</a:t>
            </a:r>
            <a:r>
              <a:rPr lang="en-US" sz="1800" dirty="0"/>
              <a:t> (art. 16.2b CISG)</a:t>
            </a:r>
          </a:p>
          <a:p>
            <a:pPr marL="914400" lvl="1" indent="-457200">
              <a:buFont typeface="+mj-lt"/>
              <a:buAutoNum type="arabicPeriod"/>
            </a:pPr>
            <a:r>
              <a:rPr lang="en-US" sz="1800" dirty="0" err="1"/>
              <a:t>Gerechtvaardigd</a:t>
            </a:r>
            <a:r>
              <a:rPr lang="en-US" sz="1800" dirty="0"/>
              <a:t> </a:t>
            </a:r>
            <a:r>
              <a:rPr lang="en-US" sz="1800" dirty="0" err="1"/>
              <a:t>vertrouwen</a:t>
            </a:r>
            <a:endParaRPr lang="en-US" sz="1800" dirty="0"/>
          </a:p>
          <a:p>
            <a:pPr marL="914400" lvl="1" indent="-457200">
              <a:buFont typeface="+mj-lt"/>
              <a:buAutoNum type="arabicPeriod"/>
            </a:pPr>
            <a:r>
              <a:rPr lang="en-US" sz="1800" dirty="0" err="1"/>
              <a:t>Bestemmeling</a:t>
            </a:r>
            <a:r>
              <a:rPr lang="en-US" sz="1800" dirty="0"/>
              <a:t> </a:t>
            </a:r>
            <a:r>
              <a:rPr lang="en-US" sz="1800" dirty="0" err="1"/>
              <a:t>moet</a:t>
            </a:r>
            <a:r>
              <a:rPr lang="en-US" sz="1800" dirty="0"/>
              <a:t> </a:t>
            </a:r>
            <a:r>
              <a:rPr lang="en-US" sz="1800" dirty="0" err="1"/>
              <a:t>dusdanig</a:t>
            </a:r>
            <a:r>
              <a:rPr lang="en-US" sz="1800" dirty="0"/>
              <a:t> </a:t>
            </a:r>
            <a:r>
              <a:rPr lang="en-US" sz="1800" dirty="0" err="1"/>
              <a:t>handelen</a:t>
            </a:r>
            <a:endParaRPr lang="en-US" sz="1800" dirty="0"/>
          </a:p>
        </p:txBody>
      </p:sp>
      <p:sp>
        <p:nvSpPr>
          <p:cNvPr id="34" name="TextBox 33">
            <a:extLst>
              <a:ext uri="{FF2B5EF4-FFF2-40B4-BE49-F238E27FC236}">
                <a16:creationId xmlns:a16="http://schemas.microsoft.com/office/drawing/2014/main" id="{C3B6F8A0-D1B1-42B1-9ECF-A37F17C31A28}"/>
              </a:ext>
            </a:extLst>
          </p:cNvPr>
          <p:cNvSpPr txBox="1"/>
          <p:nvPr/>
        </p:nvSpPr>
        <p:spPr>
          <a:xfrm>
            <a:off x="5804943" y="1393860"/>
            <a:ext cx="479618" cy="369332"/>
          </a:xfrm>
          <a:prstGeom prst="rect">
            <a:avLst/>
          </a:prstGeom>
          <a:noFill/>
        </p:spPr>
        <p:txBody>
          <a:bodyPr wrap="none" rtlCol="0">
            <a:spAutoFit/>
          </a:bodyPr>
          <a:lstStyle/>
          <a:p>
            <a:r>
              <a:rPr lang="en-US" dirty="0"/>
              <a:t>D3</a:t>
            </a:r>
            <a:endParaRPr lang="nl-BE" dirty="0"/>
          </a:p>
        </p:txBody>
      </p:sp>
      <p:sp>
        <p:nvSpPr>
          <p:cNvPr id="36" name="TextBox 35">
            <a:extLst>
              <a:ext uri="{FF2B5EF4-FFF2-40B4-BE49-F238E27FC236}">
                <a16:creationId xmlns:a16="http://schemas.microsoft.com/office/drawing/2014/main" id="{4548C6C5-3A8B-453B-90D9-542D5A46DCB3}"/>
              </a:ext>
            </a:extLst>
          </p:cNvPr>
          <p:cNvSpPr txBox="1"/>
          <p:nvPr/>
        </p:nvSpPr>
        <p:spPr>
          <a:xfrm>
            <a:off x="4086713" y="1405188"/>
            <a:ext cx="479618" cy="369332"/>
          </a:xfrm>
          <a:prstGeom prst="rect">
            <a:avLst/>
          </a:prstGeom>
          <a:noFill/>
        </p:spPr>
        <p:txBody>
          <a:bodyPr wrap="none" rtlCol="0">
            <a:spAutoFit/>
          </a:bodyPr>
          <a:lstStyle/>
          <a:p>
            <a:r>
              <a:rPr lang="en-US" dirty="0"/>
              <a:t>D1</a:t>
            </a:r>
            <a:endParaRPr lang="nl-BE" dirty="0"/>
          </a:p>
        </p:txBody>
      </p:sp>
      <p:sp>
        <p:nvSpPr>
          <p:cNvPr id="39" name="Rectangle 38">
            <a:extLst>
              <a:ext uri="{FF2B5EF4-FFF2-40B4-BE49-F238E27FC236}">
                <a16:creationId xmlns:a16="http://schemas.microsoft.com/office/drawing/2014/main" id="{3F36E53E-334A-46AF-9C83-33C467A10BBA}"/>
              </a:ext>
            </a:extLst>
          </p:cNvPr>
          <p:cNvSpPr/>
          <p:nvPr/>
        </p:nvSpPr>
        <p:spPr>
          <a:xfrm flipH="1">
            <a:off x="6033600" y="1716769"/>
            <a:ext cx="2951904" cy="216000"/>
          </a:xfrm>
          <a:prstGeom prst="rect">
            <a:avLst/>
          </a:prstGeom>
          <a:solidFill>
            <a:schemeClr val="accent5">
              <a:alpha val="38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BE"/>
          </a:p>
        </p:txBody>
      </p:sp>
      <p:sp>
        <p:nvSpPr>
          <p:cNvPr id="40" name="TextBox 39">
            <a:extLst>
              <a:ext uri="{FF2B5EF4-FFF2-40B4-BE49-F238E27FC236}">
                <a16:creationId xmlns:a16="http://schemas.microsoft.com/office/drawing/2014/main" id="{39E8FD89-62C1-46DA-AC05-2047FB545483}"/>
              </a:ext>
            </a:extLst>
          </p:cNvPr>
          <p:cNvSpPr txBox="1"/>
          <p:nvPr/>
        </p:nvSpPr>
        <p:spPr>
          <a:xfrm>
            <a:off x="3669932" y="1966976"/>
            <a:ext cx="1313180" cy="369332"/>
          </a:xfrm>
          <a:prstGeom prst="rect">
            <a:avLst/>
          </a:prstGeom>
          <a:noFill/>
        </p:spPr>
        <p:txBody>
          <a:bodyPr wrap="none" rtlCol="0">
            <a:spAutoFit/>
          </a:bodyPr>
          <a:lstStyle/>
          <a:p>
            <a:r>
              <a:rPr lang="en-US" dirty="0"/>
              <a:t>verzending</a:t>
            </a:r>
            <a:endParaRPr lang="nl-BE" dirty="0"/>
          </a:p>
        </p:txBody>
      </p:sp>
      <p:sp>
        <p:nvSpPr>
          <p:cNvPr id="41" name="TextBox 40">
            <a:extLst>
              <a:ext uri="{FF2B5EF4-FFF2-40B4-BE49-F238E27FC236}">
                <a16:creationId xmlns:a16="http://schemas.microsoft.com/office/drawing/2014/main" id="{84521899-49A5-4438-B692-120E30B97859}"/>
              </a:ext>
            </a:extLst>
          </p:cNvPr>
          <p:cNvSpPr txBox="1"/>
          <p:nvPr/>
        </p:nvSpPr>
        <p:spPr>
          <a:xfrm>
            <a:off x="5638230" y="1964673"/>
            <a:ext cx="813043" cy="369332"/>
          </a:xfrm>
          <a:prstGeom prst="rect">
            <a:avLst/>
          </a:prstGeom>
          <a:noFill/>
        </p:spPr>
        <p:txBody>
          <a:bodyPr wrap="none" rtlCol="0">
            <a:spAutoFit/>
          </a:bodyPr>
          <a:lstStyle/>
          <a:p>
            <a:r>
              <a:rPr lang="en-US" dirty="0"/>
              <a:t>bereik</a:t>
            </a:r>
            <a:endParaRPr lang="nl-BE" dirty="0"/>
          </a:p>
        </p:txBody>
      </p:sp>
      <p:grpSp>
        <p:nvGrpSpPr>
          <p:cNvPr id="35" name="Group 34">
            <a:extLst>
              <a:ext uri="{FF2B5EF4-FFF2-40B4-BE49-F238E27FC236}">
                <a16:creationId xmlns:a16="http://schemas.microsoft.com/office/drawing/2014/main" id="{962C1AEC-76A9-45E0-B1C8-8B1E20E628C7}"/>
              </a:ext>
            </a:extLst>
          </p:cNvPr>
          <p:cNvGrpSpPr/>
          <p:nvPr/>
        </p:nvGrpSpPr>
        <p:grpSpPr>
          <a:xfrm>
            <a:off x="75546" y="4963205"/>
            <a:ext cx="720000" cy="720000"/>
            <a:chOff x="75546" y="4963205"/>
            <a:chExt cx="720000" cy="720000"/>
          </a:xfrm>
        </p:grpSpPr>
        <p:sp>
          <p:nvSpPr>
            <p:cNvPr id="37" name="Oval 36">
              <a:extLst>
                <a:ext uri="{FF2B5EF4-FFF2-40B4-BE49-F238E27FC236}">
                  <a16:creationId xmlns:a16="http://schemas.microsoft.com/office/drawing/2014/main" id="{69A849FF-A3A8-49E1-8264-A13EB44E722E}"/>
                </a:ext>
              </a:extLst>
            </p:cNvPr>
            <p:cNvSpPr/>
            <p:nvPr/>
          </p:nvSpPr>
          <p:spPr>
            <a:xfrm>
              <a:off x="75546" y="4963205"/>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8" name="Graphic 37" descr="Clock with solid fill">
              <a:extLst>
                <a:ext uri="{FF2B5EF4-FFF2-40B4-BE49-F238E27FC236}">
                  <a16:creationId xmlns:a16="http://schemas.microsoft.com/office/drawing/2014/main" id="{3DB28080-9D59-4687-9522-C00FF26502B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206" y="5047223"/>
              <a:ext cx="540000" cy="540000"/>
            </a:xfrm>
            <a:prstGeom prst="rect">
              <a:avLst/>
            </a:prstGeom>
          </p:spPr>
        </p:pic>
      </p:grpSp>
    </p:spTree>
    <p:extLst>
      <p:ext uri="{BB962C8B-B14F-4D97-AF65-F5344CB8AC3E}">
        <p14:creationId xmlns:p14="http://schemas.microsoft.com/office/powerpoint/2010/main" val="300539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 Leuven</Template>
  <TotalTime>0</TotalTime>
  <Words>1340</Words>
  <Application>Microsoft Office PowerPoint</Application>
  <PresentationFormat>Widescreen</PresentationFormat>
  <Paragraphs>194</Paragraphs>
  <Slides>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Wingdings</vt:lpstr>
      <vt:lpstr>KU Leuven</vt:lpstr>
      <vt:lpstr>KU Leuven Sedes</vt:lpstr>
      <vt:lpstr>Contractvorming in het Weens Koopverdrag</vt:lpstr>
      <vt:lpstr>Totstandkoming (art. 14-24 CISG)</vt:lpstr>
      <vt:lpstr>Aanbod: vereisten</vt:lpstr>
      <vt:lpstr>Aanbod: vereisten</vt:lpstr>
      <vt:lpstr>Aanbod: vereisten</vt:lpstr>
      <vt:lpstr>Aanbod: gebondenheid</vt:lpstr>
      <vt:lpstr>Aanbod: gebondenheid</vt:lpstr>
      <vt:lpstr>Aanbod: gebondenheid</vt:lpstr>
      <vt:lpstr>Aanbod: gebondenheid</vt:lpstr>
      <vt:lpstr>Aanbod: gebondenheid</vt:lpstr>
      <vt:lpstr>Aanvaarding: vereisten</vt:lpstr>
      <vt:lpstr>Aanvaarding: tijdigheid</vt:lpstr>
      <vt:lpstr>Aanvaarding: tijdigheid</vt:lpstr>
      <vt:lpstr>Aanvaarding: tijdigheid</vt:lpstr>
      <vt:lpstr>Aanvaarding: tijdigheid</vt:lpstr>
      <vt:lpstr>Bedankt voor uw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2017-09-13T11:47:32Z</dcterms:created>
  <dcterms:modified xsi:type="dcterms:W3CDTF">2022-04-27T21:48:34Z</dcterms:modified>
</cp:coreProperties>
</file>