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94" r:id="rId2"/>
  </p:sldMasterIdLst>
  <p:notesMasterIdLst>
    <p:notesMasterId r:id="rId65"/>
  </p:notesMasterIdLst>
  <p:handoutMasterIdLst>
    <p:handoutMasterId r:id="rId66"/>
  </p:handoutMasterIdLst>
  <p:sldIdLst>
    <p:sldId id="261" r:id="rId3"/>
    <p:sldId id="263" r:id="rId4"/>
    <p:sldId id="265" r:id="rId5"/>
    <p:sldId id="266" r:id="rId6"/>
    <p:sldId id="267" r:id="rId7"/>
    <p:sldId id="268" r:id="rId8"/>
    <p:sldId id="269" r:id="rId9"/>
    <p:sldId id="270" r:id="rId10"/>
    <p:sldId id="271" r:id="rId11"/>
    <p:sldId id="288" r:id="rId12"/>
    <p:sldId id="272" r:id="rId13"/>
    <p:sldId id="273" r:id="rId14"/>
    <p:sldId id="274" r:id="rId15"/>
    <p:sldId id="275" r:id="rId16"/>
    <p:sldId id="276" r:id="rId17"/>
    <p:sldId id="277" r:id="rId18"/>
    <p:sldId id="278" r:id="rId19"/>
    <p:sldId id="279" r:id="rId20"/>
    <p:sldId id="280" r:id="rId21"/>
    <p:sldId id="281" r:id="rId22"/>
    <p:sldId id="282" r:id="rId23"/>
    <p:sldId id="284" r:id="rId24"/>
    <p:sldId id="283" r:id="rId25"/>
    <p:sldId id="285" r:id="rId26"/>
    <p:sldId id="286" r:id="rId27"/>
    <p:sldId id="287" r:id="rId28"/>
    <p:sldId id="319" r:id="rId29"/>
    <p:sldId id="289" r:id="rId30"/>
    <p:sldId id="318" r:id="rId31"/>
    <p:sldId id="317" r:id="rId32"/>
    <p:sldId id="292" r:id="rId33"/>
    <p:sldId id="290" r:id="rId34"/>
    <p:sldId id="320" r:id="rId35"/>
    <p:sldId id="321" r:id="rId36"/>
    <p:sldId id="322" r:id="rId37"/>
    <p:sldId id="323" r:id="rId38"/>
    <p:sldId id="324" r:id="rId39"/>
    <p:sldId id="325" r:id="rId40"/>
    <p:sldId id="326" r:id="rId41"/>
    <p:sldId id="306" r:id="rId42"/>
    <p:sldId id="327" r:id="rId43"/>
    <p:sldId id="302" r:id="rId44"/>
    <p:sldId id="307" r:id="rId45"/>
    <p:sldId id="308" r:id="rId46"/>
    <p:sldId id="309" r:id="rId47"/>
    <p:sldId id="329" r:id="rId48"/>
    <p:sldId id="312" r:id="rId49"/>
    <p:sldId id="313" r:id="rId50"/>
    <p:sldId id="314" r:id="rId51"/>
    <p:sldId id="331" r:id="rId52"/>
    <p:sldId id="330" r:id="rId53"/>
    <p:sldId id="293" r:id="rId54"/>
    <p:sldId id="294" r:id="rId55"/>
    <p:sldId id="295" r:id="rId56"/>
    <p:sldId id="296" r:id="rId57"/>
    <p:sldId id="297" r:id="rId58"/>
    <p:sldId id="298" r:id="rId59"/>
    <p:sldId id="299" r:id="rId60"/>
    <p:sldId id="300" r:id="rId61"/>
    <p:sldId id="301" r:id="rId62"/>
    <p:sldId id="315" r:id="rId63"/>
    <p:sldId id="316" r:id="rId64"/>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D5D"/>
    <a:srgbClr val="DCE7F0"/>
    <a:srgbClr val="1D8DB0"/>
    <a:srgbClr val="005E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59" autoAdjust="0"/>
    <p:restoredTop sz="94652"/>
  </p:normalViewPr>
  <p:slideViewPr>
    <p:cSldViewPr snapToGrid="0" snapToObjects="1">
      <p:cViewPr varScale="1">
        <p:scale>
          <a:sx n="111" d="100"/>
          <a:sy n="111" d="100"/>
        </p:scale>
        <p:origin x="588" y="11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8" d="100"/>
          <a:sy n="158" d="100"/>
        </p:scale>
        <p:origin x="424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6470B9-7359-47E8-B4E5-8FC64D0717FA}" type="doc">
      <dgm:prSet loTypeId="urn:microsoft.com/office/officeart/2005/8/layout/chevron1" loCatId="process" qsTypeId="urn:microsoft.com/office/officeart/2005/8/quickstyle/simple1" qsCatId="simple" csTypeId="urn:microsoft.com/office/officeart/2005/8/colors/accent1_2" csCatId="accent1" phldr="1"/>
      <dgm:spPr/>
    </dgm:pt>
    <dgm:pt modelId="{00BD971B-B507-4D6C-92F7-29E1C4614C7F}">
      <dgm:prSet phldrT="[Tekst]"/>
      <dgm:spPr>
        <a:solidFill>
          <a:schemeClr val="bg1"/>
        </a:solidFill>
        <a:ln>
          <a:solidFill>
            <a:schemeClr val="bg1">
              <a:lumMod val="50000"/>
            </a:schemeClr>
          </a:solidFill>
        </a:ln>
      </dgm:spPr>
      <dgm:t>
        <a:bodyPr/>
        <a:lstStyle/>
        <a:p>
          <a:endParaRPr lang="nl-NL" dirty="0"/>
        </a:p>
      </dgm:t>
    </dgm:pt>
    <dgm:pt modelId="{9F5B8C8E-CCA2-4FFF-BA92-C13AF12212C6}" type="parTrans" cxnId="{4CF391B3-D913-4968-83E1-1FC388183C63}">
      <dgm:prSet/>
      <dgm:spPr/>
      <dgm:t>
        <a:bodyPr/>
        <a:lstStyle/>
        <a:p>
          <a:endParaRPr lang="nl-NL"/>
        </a:p>
      </dgm:t>
    </dgm:pt>
    <dgm:pt modelId="{98F517A0-82F8-4D25-BD27-2E8F5515022C}" type="sibTrans" cxnId="{4CF391B3-D913-4968-83E1-1FC388183C63}">
      <dgm:prSet/>
      <dgm:spPr/>
      <dgm:t>
        <a:bodyPr/>
        <a:lstStyle/>
        <a:p>
          <a:endParaRPr lang="nl-NL"/>
        </a:p>
      </dgm:t>
    </dgm:pt>
    <dgm:pt modelId="{DA5889EA-0742-412E-9392-DA5670A8EBE6}">
      <dgm:prSet phldrT="[Tekst]"/>
      <dgm:spPr>
        <a:solidFill>
          <a:schemeClr val="bg1"/>
        </a:solidFill>
        <a:ln>
          <a:solidFill>
            <a:schemeClr val="bg1">
              <a:lumMod val="50000"/>
            </a:schemeClr>
          </a:solidFill>
        </a:ln>
      </dgm:spPr>
      <dgm:t>
        <a:bodyPr/>
        <a:lstStyle/>
        <a:p>
          <a:endParaRPr lang="nl-NL" dirty="0"/>
        </a:p>
      </dgm:t>
    </dgm:pt>
    <dgm:pt modelId="{D8E9E195-67CC-4025-89B4-5157E9939B4C}" type="parTrans" cxnId="{F9878DBC-35DD-4ACC-A60A-FF0184C44540}">
      <dgm:prSet/>
      <dgm:spPr/>
      <dgm:t>
        <a:bodyPr/>
        <a:lstStyle/>
        <a:p>
          <a:endParaRPr lang="nl-NL"/>
        </a:p>
      </dgm:t>
    </dgm:pt>
    <dgm:pt modelId="{E608B815-B304-4C42-B6C4-A87C5E4AD03F}" type="sibTrans" cxnId="{F9878DBC-35DD-4ACC-A60A-FF0184C44540}">
      <dgm:prSet/>
      <dgm:spPr/>
      <dgm:t>
        <a:bodyPr/>
        <a:lstStyle/>
        <a:p>
          <a:endParaRPr lang="nl-NL"/>
        </a:p>
      </dgm:t>
    </dgm:pt>
    <dgm:pt modelId="{83966904-6598-4CA6-913E-41161849F18E}">
      <dgm:prSet phldrT="[Tekst]"/>
      <dgm:spPr>
        <a:solidFill>
          <a:schemeClr val="bg1"/>
        </a:solidFill>
        <a:ln>
          <a:solidFill>
            <a:schemeClr val="bg1">
              <a:lumMod val="50000"/>
            </a:schemeClr>
          </a:solidFill>
        </a:ln>
      </dgm:spPr>
      <dgm:t>
        <a:bodyPr/>
        <a:lstStyle/>
        <a:p>
          <a:endParaRPr lang="nl-NL" dirty="0"/>
        </a:p>
      </dgm:t>
    </dgm:pt>
    <dgm:pt modelId="{B2F83B94-520B-476C-9314-DF61D5753183}" type="parTrans" cxnId="{46EE014D-E352-4B20-8497-486A339F8D81}">
      <dgm:prSet/>
      <dgm:spPr/>
      <dgm:t>
        <a:bodyPr/>
        <a:lstStyle/>
        <a:p>
          <a:endParaRPr lang="nl-NL"/>
        </a:p>
      </dgm:t>
    </dgm:pt>
    <dgm:pt modelId="{F6A29298-78C5-4772-BCD8-ADE626CDA473}" type="sibTrans" cxnId="{46EE014D-E352-4B20-8497-486A339F8D81}">
      <dgm:prSet/>
      <dgm:spPr/>
      <dgm:t>
        <a:bodyPr/>
        <a:lstStyle/>
        <a:p>
          <a:endParaRPr lang="nl-NL"/>
        </a:p>
      </dgm:t>
    </dgm:pt>
    <dgm:pt modelId="{CDBF789A-67E2-48B7-8FEA-3553D6579FE5}" type="pres">
      <dgm:prSet presAssocID="{9B6470B9-7359-47E8-B4E5-8FC64D0717FA}" presName="Name0" presStyleCnt="0">
        <dgm:presLayoutVars>
          <dgm:dir/>
          <dgm:animLvl val="lvl"/>
          <dgm:resizeHandles val="exact"/>
        </dgm:presLayoutVars>
      </dgm:prSet>
      <dgm:spPr/>
    </dgm:pt>
    <dgm:pt modelId="{EAEDBB71-43C2-4DEA-8FB2-50559FD5BB0C}" type="pres">
      <dgm:prSet presAssocID="{00BD971B-B507-4D6C-92F7-29E1C4614C7F}" presName="parTxOnly" presStyleLbl="node1" presStyleIdx="0" presStyleCnt="3" custLinFactNeighborX="375">
        <dgm:presLayoutVars>
          <dgm:chMax val="0"/>
          <dgm:chPref val="0"/>
          <dgm:bulletEnabled val="1"/>
        </dgm:presLayoutVars>
      </dgm:prSet>
      <dgm:spPr/>
      <dgm:t>
        <a:bodyPr/>
        <a:lstStyle/>
        <a:p>
          <a:endParaRPr lang="nl-NL"/>
        </a:p>
      </dgm:t>
    </dgm:pt>
    <dgm:pt modelId="{0DAE454E-89FF-4EAC-A1D3-D81BF46C43B2}" type="pres">
      <dgm:prSet presAssocID="{98F517A0-82F8-4D25-BD27-2E8F5515022C}" presName="parTxOnlySpace" presStyleCnt="0"/>
      <dgm:spPr/>
    </dgm:pt>
    <dgm:pt modelId="{55B43C37-02A2-48F4-A18B-BFA3DDAA306A}" type="pres">
      <dgm:prSet presAssocID="{DA5889EA-0742-412E-9392-DA5670A8EBE6}" presName="parTxOnly" presStyleLbl="node1" presStyleIdx="1" presStyleCnt="3">
        <dgm:presLayoutVars>
          <dgm:chMax val="0"/>
          <dgm:chPref val="0"/>
          <dgm:bulletEnabled val="1"/>
        </dgm:presLayoutVars>
      </dgm:prSet>
      <dgm:spPr/>
      <dgm:t>
        <a:bodyPr/>
        <a:lstStyle/>
        <a:p>
          <a:endParaRPr lang="nl-NL"/>
        </a:p>
      </dgm:t>
    </dgm:pt>
    <dgm:pt modelId="{E6267EF7-B6BF-4BB0-A8A1-BEBC2F3FFF6B}" type="pres">
      <dgm:prSet presAssocID="{E608B815-B304-4C42-B6C4-A87C5E4AD03F}" presName="parTxOnlySpace" presStyleCnt="0"/>
      <dgm:spPr/>
    </dgm:pt>
    <dgm:pt modelId="{2E5469EA-B31B-493A-A3C5-5BD0BD6427A7}" type="pres">
      <dgm:prSet presAssocID="{83966904-6598-4CA6-913E-41161849F18E}" presName="parTxOnly" presStyleLbl="node1" presStyleIdx="2" presStyleCnt="3">
        <dgm:presLayoutVars>
          <dgm:chMax val="0"/>
          <dgm:chPref val="0"/>
          <dgm:bulletEnabled val="1"/>
        </dgm:presLayoutVars>
      </dgm:prSet>
      <dgm:spPr/>
      <dgm:t>
        <a:bodyPr/>
        <a:lstStyle/>
        <a:p>
          <a:endParaRPr lang="nl-NL"/>
        </a:p>
      </dgm:t>
    </dgm:pt>
  </dgm:ptLst>
  <dgm:cxnLst>
    <dgm:cxn modelId="{4CF391B3-D913-4968-83E1-1FC388183C63}" srcId="{9B6470B9-7359-47E8-B4E5-8FC64D0717FA}" destId="{00BD971B-B507-4D6C-92F7-29E1C4614C7F}" srcOrd="0" destOrd="0" parTransId="{9F5B8C8E-CCA2-4FFF-BA92-C13AF12212C6}" sibTransId="{98F517A0-82F8-4D25-BD27-2E8F5515022C}"/>
    <dgm:cxn modelId="{F9878DBC-35DD-4ACC-A60A-FF0184C44540}" srcId="{9B6470B9-7359-47E8-B4E5-8FC64D0717FA}" destId="{DA5889EA-0742-412E-9392-DA5670A8EBE6}" srcOrd="1" destOrd="0" parTransId="{D8E9E195-67CC-4025-89B4-5157E9939B4C}" sibTransId="{E608B815-B304-4C42-B6C4-A87C5E4AD03F}"/>
    <dgm:cxn modelId="{A0DC36DF-DA30-4CE9-A963-A26B20637F30}" type="presOf" srcId="{DA5889EA-0742-412E-9392-DA5670A8EBE6}" destId="{55B43C37-02A2-48F4-A18B-BFA3DDAA306A}" srcOrd="0" destOrd="0" presId="urn:microsoft.com/office/officeart/2005/8/layout/chevron1"/>
    <dgm:cxn modelId="{C96A5C0F-C94A-49F5-9707-1482F24E0371}" type="presOf" srcId="{83966904-6598-4CA6-913E-41161849F18E}" destId="{2E5469EA-B31B-493A-A3C5-5BD0BD6427A7}" srcOrd="0" destOrd="0" presId="urn:microsoft.com/office/officeart/2005/8/layout/chevron1"/>
    <dgm:cxn modelId="{E4487B34-253B-408E-884E-073066C6944A}" type="presOf" srcId="{00BD971B-B507-4D6C-92F7-29E1C4614C7F}" destId="{EAEDBB71-43C2-4DEA-8FB2-50559FD5BB0C}" srcOrd="0" destOrd="0" presId="urn:microsoft.com/office/officeart/2005/8/layout/chevron1"/>
    <dgm:cxn modelId="{46EE014D-E352-4B20-8497-486A339F8D81}" srcId="{9B6470B9-7359-47E8-B4E5-8FC64D0717FA}" destId="{83966904-6598-4CA6-913E-41161849F18E}" srcOrd="2" destOrd="0" parTransId="{B2F83B94-520B-476C-9314-DF61D5753183}" sibTransId="{F6A29298-78C5-4772-BCD8-ADE626CDA473}"/>
    <dgm:cxn modelId="{78FE8317-8355-4EBE-8E60-712193E49017}" type="presOf" srcId="{9B6470B9-7359-47E8-B4E5-8FC64D0717FA}" destId="{CDBF789A-67E2-48B7-8FEA-3553D6579FE5}" srcOrd="0" destOrd="0" presId="urn:microsoft.com/office/officeart/2005/8/layout/chevron1"/>
    <dgm:cxn modelId="{74AB7AC3-4372-42DF-95F9-A57E94615CD3}" type="presParOf" srcId="{CDBF789A-67E2-48B7-8FEA-3553D6579FE5}" destId="{EAEDBB71-43C2-4DEA-8FB2-50559FD5BB0C}" srcOrd="0" destOrd="0" presId="urn:microsoft.com/office/officeart/2005/8/layout/chevron1"/>
    <dgm:cxn modelId="{D9B730A3-3CD2-4198-8E79-2DC6B5183073}" type="presParOf" srcId="{CDBF789A-67E2-48B7-8FEA-3553D6579FE5}" destId="{0DAE454E-89FF-4EAC-A1D3-D81BF46C43B2}" srcOrd="1" destOrd="0" presId="urn:microsoft.com/office/officeart/2005/8/layout/chevron1"/>
    <dgm:cxn modelId="{D90F644F-7D60-45D6-8EA9-88ACCBFBF6E8}" type="presParOf" srcId="{CDBF789A-67E2-48B7-8FEA-3553D6579FE5}" destId="{55B43C37-02A2-48F4-A18B-BFA3DDAA306A}" srcOrd="2" destOrd="0" presId="urn:microsoft.com/office/officeart/2005/8/layout/chevron1"/>
    <dgm:cxn modelId="{12F8DB17-0D80-40D2-A14D-172D658C0728}" type="presParOf" srcId="{CDBF789A-67E2-48B7-8FEA-3553D6579FE5}" destId="{E6267EF7-B6BF-4BB0-A8A1-BEBC2F3FFF6B}" srcOrd="3" destOrd="0" presId="urn:microsoft.com/office/officeart/2005/8/layout/chevron1"/>
    <dgm:cxn modelId="{1033AFF0-BE01-4B90-828E-771814B2127F}" type="presParOf" srcId="{CDBF789A-67E2-48B7-8FEA-3553D6579FE5}" destId="{2E5469EA-B31B-493A-A3C5-5BD0BD6427A7}"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DBB71-43C2-4DEA-8FB2-50559FD5BB0C}">
      <dsp:nvSpPr>
        <dsp:cNvPr id="0" name=""/>
        <dsp:cNvSpPr/>
      </dsp:nvSpPr>
      <dsp:spPr>
        <a:xfrm>
          <a:off x="4439" y="0"/>
          <a:ext cx="3712715" cy="695170"/>
        </a:xfrm>
        <a:prstGeom prst="chevron">
          <a:avLst/>
        </a:prstGeom>
        <a:solidFill>
          <a:schemeClr val="bg1"/>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endParaRPr lang="nl-NL" sz="4300" kern="1200" dirty="0"/>
        </a:p>
      </dsp:txBody>
      <dsp:txXfrm>
        <a:off x="352024" y="0"/>
        <a:ext cx="3017545" cy="695170"/>
      </dsp:txXfrm>
    </dsp:sp>
    <dsp:sp modelId="{55B43C37-02A2-48F4-A18B-BFA3DDAA306A}">
      <dsp:nvSpPr>
        <dsp:cNvPr id="0" name=""/>
        <dsp:cNvSpPr/>
      </dsp:nvSpPr>
      <dsp:spPr>
        <a:xfrm>
          <a:off x="3344490" y="0"/>
          <a:ext cx="3712715" cy="695170"/>
        </a:xfrm>
        <a:prstGeom prst="chevron">
          <a:avLst/>
        </a:prstGeom>
        <a:solidFill>
          <a:schemeClr val="bg1"/>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endParaRPr lang="nl-NL" sz="4300" kern="1200" dirty="0"/>
        </a:p>
      </dsp:txBody>
      <dsp:txXfrm>
        <a:off x="3692075" y="0"/>
        <a:ext cx="3017545" cy="695170"/>
      </dsp:txXfrm>
    </dsp:sp>
    <dsp:sp modelId="{2E5469EA-B31B-493A-A3C5-5BD0BD6427A7}">
      <dsp:nvSpPr>
        <dsp:cNvPr id="0" name=""/>
        <dsp:cNvSpPr/>
      </dsp:nvSpPr>
      <dsp:spPr>
        <a:xfrm>
          <a:off x="6685934" y="0"/>
          <a:ext cx="3712715" cy="695170"/>
        </a:xfrm>
        <a:prstGeom prst="chevron">
          <a:avLst/>
        </a:prstGeom>
        <a:solidFill>
          <a:schemeClr val="bg1"/>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endParaRPr lang="nl-NL" sz="4300" kern="1200" dirty="0"/>
        </a:p>
      </dsp:txBody>
      <dsp:txXfrm>
        <a:off x="7033519" y="0"/>
        <a:ext cx="3017545" cy="69517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F591CCF-F6FD-734B-854A-5BC033593B1E}" type="datetimeFigureOut">
              <a:rPr lang="nl-NL" smtClean="0"/>
              <a:t>12-10-2021</a:t>
            </a:fld>
            <a:endParaRPr lang="nl-NL"/>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152A6D4-CD3D-5148-8B70-A84796F20135}" type="slidenum">
              <a:rPr lang="nl-NL" smtClean="0"/>
              <a:t>‹nr.›</a:t>
            </a:fld>
            <a:endParaRPr lang="nl-NL"/>
          </a:p>
        </p:txBody>
      </p:sp>
    </p:spTree>
    <p:extLst>
      <p:ext uri="{BB962C8B-B14F-4D97-AF65-F5344CB8AC3E}">
        <p14:creationId xmlns:p14="http://schemas.microsoft.com/office/powerpoint/2010/main" val="45891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3C66214-DB21-4647-B5DA-0D17CA592867}" type="datetimeFigureOut">
              <a:rPr lang="nl-NL" smtClean="0"/>
              <a:t>12-10-2021</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954E32A-327F-AF4B-8E1F-209FBF93D26D}" type="slidenum">
              <a:rPr lang="nl-NL" smtClean="0"/>
              <a:t>‹nr.›</a:t>
            </a:fld>
            <a:endParaRPr lang="nl-NL"/>
          </a:p>
        </p:txBody>
      </p:sp>
    </p:spTree>
    <p:extLst>
      <p:ext uri="{BB962C8B-B14F-4D97-AF65-F5344CB8AC3E}">
        <p14:creationId xmlns:p14="http://schemas.microsoft.com/office/powerpoint/2010/main" val="146404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8954E32A-327F-AF4B-8E1F-209FBF93D26D}" type="slidenum">
              <a:rPr lang="nl-NL" smtClean="0"/>
              <a:t>1</a:t>
            </a:fld>
            <a:endParaRPr lang="nl-NL"/>
          </a:p>
        </p:txBody>
      </p:sp>
    </p:spTree>
    <p:extLst>
      <p:ext uri="{BB962C8B-B14F-4D97-AF65-F5344CB8AC3E}">
        <p14:creationId xmlns:p14="http://schemas.microsoft.com/office/powerpoint/2010/main" val="2341415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8954E32A-327F-AF4B-8E1F-209FBF93D26D}" type="slidenum">
              <a:rPr lang="nl-NL" smtClean="0"/>
              <a:t>10</a:t>
            </a:fld>
            <a:endParaRPr lang="nl-NL"/>
          </a:p>
        </p:txBody>
      </p:sp>
    </p:spTree>
    <p:extLst>
      <p:ext uri="{BB962C8B-B14F-4D97-AF65-F5344CB8AC3E}">
        <p14:creationId xmlns:p14="http://schemas.microsoft.com/office/powerpoint/2010/main" val="1402959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8954E32A-327F-AF4B-8E1F-209FBF93D26D}" type="slidenum">
              <a:rPr lang="nl-NL" smtClean="0"/>
              <a:t>11</a:t>
            </a:fld>
            <a:endParaRPr lang="nl-NL"/>
          </a:p>
        </p:txBody>
      </p:sp>
    </p:spTree>
    <p:extLst>
      <p:ext uri="{BB962C8B-B14F-4D97-AF65-F5344CB8AC3E}">
        <p14:creationId xmlns:p14="http://schemas.microsoft.com/office/powerpoint/2010/main" val="84377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8954E32A-327F-AF4B-8E1F-209FBF93D26D}" type="slidenum">
              <a:rPr lang="nl-NL" smtClean="0"/>
              <a:t>12</a:t>
            </a:fld>
            <a:endParaRPr lang="nl-NL"/>
          </a:p>
        </p:txBody>
      </p:sp>
    </p:spTree>
    <p:extLst>
      <p:ext uri="{BB962C8B-B14F-4D97-AF65-F5344CB8AC3E}">
        <p14:creationId xmlns:p14="http://schemas.microsoft.com/office/powerpoint/2010/main" val="2480111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8954E32A-327F-AF4B-8E1F-209FBF93D26D}" type="slidenum">
              <a:rPr lang="nl-NL" smtClean="0"/>
              <a:t>13</a:t>
            </a:fld>
            <a:endParaRPr lang="nl-NL"/>
          </a:p>
        </p:txBody>
      </p:sp>
    </p:spTree>
    <p:extLst>
      <p:ext uri="{BB962C8B-B14F-4D97-AF65-F5344CB8AC3E}">
        <p14:creationId xmlns:p14="http://schemas.microsoft.com/office/powerpoint/2010/main" val="1284988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8954E32A-327F-AF4B-8E1F-209FBF93D26D}" type="slidenum">
              <a:rPr lang="nl-NL" smtClean="0"/>
              <a:t>14</a:t>
            </a:fld>
            <a:endParaRPr lang="nl-NL"/>
          </a:p>
        </p:txBody>
      </p:sp>
    </p:spTree>
    <p:extLst>
      <p:ext uri="{BB962C8B-B14F-4D97-AF65-F5344CB8AC3E}">
        <p14:creationId xmlns:p14="http://schemas.microsoft.com/office/powerpoint/2010/main" val="4168820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8954E32A-327F-AF4B-8E1F-209FBF93D26D}" type="slidenum">
              <a:rPr lang="nl-NL" smtClean="0"/>
              <a:t>15</a:t>
            </a:fld>
            <a:endParaRPr lang="nl-NL"/>
          </a:p>
        </p:txBody>
      </p:sp>
    </p:spTree>
    <p:extLst>
      <p:ext uri="{BB962C8B-B14F-4D97-AF65-F5344CB8AC3E}">
        <p14:creationId xmlns:p14="http://schemas.microsoft.com/office/powerpoint/2010/main" val="2571604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8954E32A-327F-AF4B-8E1F-209FBF93D26D}" type="slidenum">
              <a:rPr lang="nl-NL" smtClean="0"/>
              <a:t>16</a:t>
            </a:fld>
            <a:endParaRPr lang="nl-NL"/>
          </a:p>
        </p:txBody>
      </p:sp>
    </p:spTree>
    <p:extLst>
      <p:ext uri="{BB962C8B-B14F-4D97-AF65-F5344CB8AC3E}">
        <p14:creationId xmlns:p14="http://schemas.microsoft.com/office/powerpoint/2010/main" val="124035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8954E32A-327F-AF4B-8E1F-209FBF93D26D}" type="slidenum">
              <a:rPr lang="nl-NL" smtClean="0"/>
              <a:t>17</a:t>
            </a:fld>
            <a:endParaRPr lang="nl-NL"/>
          </a:p>
        </p:txBody>
      </p:sp>
    </p:spTree>
    <p:extLst>
      <p:ext uri="{BB962C8B-B14F-4D97-AF65-F5344CB8AC3E}">
        <p14:creationId xmlns:p14="http://schemas.microsoft.com/office/powerpoint/2010/main" val="1167340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8954E32A-327F-AF4B-8E1F-209FBF93D26D}" type="slidenum">
              <a:rPr lang="nl-NL" smtClean="0"/>
              <a:t>18</a:t>
            </a:fld>
            <a:endParaRPr lang="nl-NL"/>
          </a:p>
        </p:txBody>
      </p:sp>
    </p:spTree>
    <p:extLst>
      <p:ext uri="{BB962C8B-B14F-4D97-AF65-F5344CB8AC3E}">
        <p14:creationId xmlns:p14="http://schemas.microsoft.com/office/powerpoint/2010/main" val="1078421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8954E32A-327F-AF4B-8E1F-209FBF93D26D}" type="slidenum">
              <a:rPr lang="nl-NL" smtClean="0"/>
              <a:t>19</a:t>
            </a:fld>
            <a:endParaRPr lang="nl-NL"/>
          </a:p>
        </p:txBody>
      </p:sp>
    </p:spTree>
    <p:extLst>
      <p:ext uri="{BB962C8B-B14F-4D97-AF65-F5344CB8AC3E}">
        <p14:creationId xmlns:p14="http://schemas.microsoft.com/office/powerpoint/2010/main" val="3164699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8954E32A-327F-AF4B-8E1F-209FBF93D26D}" type="slidenum">
              <a:rPr lang="nl-NL" smtClean="0"/>
              <a:t>2</a:t>
            </a:fld>
            <a:endParaRPr lang="nl-NL"/>
          </a:p>
        </p:txBody>
      </p:sp>
    </p:spTree>
    <p:extLst>
      <p:ext uri="{BB962C8B-B14F-4D97-AF65-F5344CB8AC3E}">
        <p14:creationId xmlns:p14="http://schemas.microsoft.com/office/powerpoint/2010/main" val="1210808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8954E32A-327F-AF4B-8E1F-209FBF93D26D}" type="slidenum">
              <a:rPr lang="nl-NL" smtClean="0"/>
              <a:t>20</a:t>
            </a:fld>
            <a:endParaRPr lang="nl-NL"/>
          </a:p>
        </p:txBody>
      </p:sp>
    </p:spTree>
    <p:extLst>
      <p:ext uri="{BB962C8B-B14F-4D97-AF65-F5344CB8AC3E}">
        <p14:creationId xmlns:p14="http://schemas.microsoft.com/office/powerpoint/2010/main" val="67563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8954E32A-327F-AF4B-8E1F-209FBF93D26D}" type="slidenum">
              <a:rPr lang="nl-NL" smtClean="0"/>
              <a:t>21</a:t>
            </a:fld>
            <a:endParaRPr lang="nl-NL"/>
          </a:p>
        </p:txBody>
      </p:sp>
    </p:spTree>
    <p:extLst>
      <p:ext uri="{BB962C8B-B14F-4D97-AF65-F5344CB8AC3E}">
        <p14:creationId xmlns:p14="http://schemas.microsoft.com/office/powerpoint/2010/main" val="912521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8954E32A-327F-AF4B-8E1F-209FBF93D26D}" type="slidenum">
              <a:rPr lang="nl-NL" smtClean="0"/>
              <a:t>22</a:t>
            </a:fld>
            <a:endParaRPr lang="nl-NL"/>
          </a:p>
        </p:txBody>
      </p:sp>
    </p:spTree>
    <p:extLst>
      <p:ext uri="{BB962C8B-B14F-4D97-AF65-F5344CB8AC3E}">
        <p14:creationId xmlns:p14="http://schemas.microsoft.com/office/powerpoint/2010/main" val="2582376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8954E32A-327F-AF4B-8E1F-209FBF93D26D}" type="slidenum">
              <a:rPr lang="nl-NL" smtClean="0"/>
              <a:t>23</a:t>
            </a:fld>
            <a:endParaRPr lang="nl-NL"/>
          </a:p>
        </p:txBody>
      </p:sp>
    </p:spTree>
    <p:extLst>
      <p:ext uri="{BB962C8B-B14F-4D97-AF65-F5344CB8AC3E}">
        <p14:creationId xmlns:p14="http://schemas.microsoft.com/office/powerpoint/2010/main" val="3975727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8954E32A-327F-AF4B-8E1F-209FBF93D26D}" type="slidenum">
              <a:rPr lang="nl-NL" smtClean="0"/>
              <a:t>3</a:t>
            </a:fld>
            <a:endParaRPr lang="nl-NL"/>
          </a:p>
        </p:txBody>
      </p:sp>
    </p:spTree>
    <p:extLst>
      <p:ext uri="{BB962C8B-B14F-4D97-AF65-F5344CB8AC3E}">
        <p14:creationId xmlns:p14="http://schemas.microsoft.com/office/powerpoint/2010/main" val="3402552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8954E32A-327F-AF4B-8E1F-209FBF93D26D}" type="slidenum">
              <a:rPr lang="nl-NL" smtClean="0"/>
              <a:t>4</a:t>
            </a:fld>
            <a:endParaRPr lang="nl-NL"/>
          </a:p>
        </p:txBody>
      </p:sp>
    </p:spTree>
    <p:extLst>
      <p:ext uri="{BB962C8B-B14F-4D97-AF65-F5344CB8AC3E}">
        <p14:creationId xmlns:p14="http://schemas.microsoft.com/office/powerpoint/2010/main" val="1192778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8954E32A-327F-AF4B-8E1F-209FBF93D26D}" type="slidenum">
              <a:rPr lang="nl-NL" smtClean="0"/>
              <a:t>5</a:t>
            </a:fld>
            <a:endParaRPr lang="nl-NL"/>
          </a:p>
        </p:txBody>
      </p:sp>
    </p:spTree>
    <p:extLst>
      <p:ext uri="{BB962C8B-B14F-4D97-AF65-F5344CB8AC3E}">
        <p14:creationId xmlns:p14="http://schemas.microsoft.com/office/powerpoint/2010/main" val="1515502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8954E32A-327F-AF4B-8E1F-209FBF93D26D}" type="slidenum">
              <a:rPr lang="nl-NL" smtClean="0"/>
              <a:t>6</a:t>
            </a:fld>
            <a:endParaRPr lang="nl-NL"/>
          </a:p>
        </p:txBody>
      </p:sp>
    </p:spTree>
    <p:extLst>
      <p:ext uri="{BB962C8B-B14F-4D97-AF65-F5344CB8AC3E}">
        <p14:creationId xmlns:p14="http://schemas.microsoft.com/office/powerpoint/2010/main" val="2507383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954E32A-327F-AF4B-8E1F-209FBF93D26D}" type="slidenum">
              <a:rPr lang="nl-NL" smtClean="0"/>
              <a:t>7</a:t>
            </a:fld>
            <a:endParaRPr lang="nl-NL"/>
          </a:p>
        </p:txBody>
      </p:sp>
    </p:spTree>
    <p:extLst>
      <p:ext uri="{BB962C8B-B14F-4D97-AF65-F5344CB8AC3E}">
        <p14:creationId xmlns:p14="http://schemas.microsoft.com/office/powerpoint/2010/main" val="1509401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8954E32A-327F-AF4B-8E1F-209FBF93D26D}" type="slidenum">
              <a:rPr lang="nl-NL" smtClean="0"/>
              <a:t>8</a:t>
            </a:fld>
            <a:endParaRPr lang="nl-NL"/>
          </a:p>
        </p:txBody>
      </p:sp>
    </p:spTree>
    <p:extLst>
      <p:ext uri="{BB962C8B-B14F-4D97-AF65-F5344CB8AC3E}">
        <p14:creationId xmlns:p14="http://schemas.microsoft.com/office/powerpoint/2010/main" val="1844276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8954E32A-327F-AF4B-8E1F-209FBF93D26D}" type="slidenum">
              <a:rPr lang="nl-NL" smtClean="0"/>
              <a:t>9</a:t>
            </a:fld>
            <a:endParaRPr lang="nl-NL"/>
          </a:p>
        </p:txBody>
      </p:sp>
    </p:spTree>
    <p:extLst>
      <p:ext uri="{BB962C8B-B14F-4D97-AF65-F5344CB8AC3E}">
        <p14:creationId xmlns:p14="http://schemas.microsoft.com/office/powerpoint/2010/main" val="2577693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hthoek 6"/>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0" name="Rechthoek 9"/>
          <p:cNvSpPr/>
          <p:nvPr userDrawn="1"/>
        </p:nvSpPr>
        <p:spPr>
          <a:xfrm>
            <a:off x="0" y="648000"/>
            <a:ext cx="12193200" cy="62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userDrawn="1"/>
        </p:nvSpPr>
        <p:spPr>
          <a:xfrm>
            <a:off x="0" y="647998"/>
            <a:ext cx="121932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sp>
        <p:nvSpPr>
          <p:cNvPr id="2" name="Titel 1"/>
          <p:cNvSpPr>
            <a:spLocks noGrp="1"/>
          </p:cNvSpPr>
          <p:nvPr>
            <p:ph type="ctrTitle"/>
          </p:nvPr>
        </p:nvSpPr>
        <p:spPr>
          <a:xfrm>
            <a:off x="575999" y="1080000"/>
            <a:ext cx="6096524" cy="4024798"/>
          </a:xfrm>
        </p:spPr>
        <p:txBody>
          <a:bodyPr anchor="ctr" anchorCtr="0">
            <a:normAutofit/>
          </a:bodyPr>
          <a:lstStyle>
            <a:lvl1pPr algn="l">
              <a:defRPr sz="4000" baseline="0">
                <a:solidFill>
                  <a:schemeClr val="bg1"/>
                </a:solidFill>
              </a:defRPr>
            </a:lvl1pPr>
          </a:lstStyle>
          <a:p>
            <a:r>
              <a:rPr lang="en-US" dirty="0" smtClean="0"/>
              <a:t>Click to edit Master title style</a:t>
            </a:r>
            <a:endParaRPr lang="nl-NL" dirty="0"/>
          </a:p>
        </p:txBody>
      </p:sp>
      <p:sp>
        <p:nvSpPr>
          <p:cNvPr id="3" name="Ondertitel 2"/>
          <p:cNvSpPr>
            <a:spLocks noGrp="1"/>
          </p:cNvSpPr>
          <p:nvPr>
            <p:ph type="subTitle" idx="1"/>
          </p:nvPr>
        </p:nvSpPr>
        <p:spPr>
          <a:xfrm>
            <a:off x="575999" y="5392801"/>
            <a:ext cx="6096524" cy="730188"/>
          </a:xfr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nl-NL" dirty="0"/>
          </a:p>
        </p:txBody>
      </p:sp>
      <p:sp>
        <p:nvSpPr>
          <p:cNvPr id="5" name="Picture Placeholder 4"/>
          <p:cNvSpPr>
            <a:spLocks noGrp="1"/>
          </p:cNvSpPr>
          <p:nvPr>
            <p:ph type="pic" sz="quarter" idx="10"/>
          </p:nvPr>
        </p:nvSpPr>
        <p:spPr>
          <a:xfrm>
            <a:off x="7248525" y="1654175"/>
            <a:ext cx="4368673" cy="4468813"/>
          </a:xfrm>
        </p:spPr>
        <p:txBody>
          <a:bodyPr/>
          <a:lstStyle/>
          <a:p>
            <a:r>
              <a:rPr lang="en-US" smtClean="0"/>
              <a:t>Click icon to add picture</a:t>
            </a:r>
            <a:endParaRPr lang="nl-NL"/>
          </a:p>
        </p:txBody>
      </p:sp>
    </p:spTree>
    <p:extLst>
      <p:ext uri="{BB962C8B-B14F-4D97-AF65-F5344CB8AC3E}">
        <p14:creationId xmlns:p14="http://schemas.microsoft.com/office/powerpoint/2010/main" val="1128617704"/>
      </p:ext>
    </p:extLst>
  </p:cSld>
  <p:clrMapOvr>
    <a:masterClrMapping/>
  </p:clrMapOvr>
  <p:extLst mod="1">
    <p:ext uri="{DCECCB84-F9BA-43D5-87BE-67443E8EF086}">
      <p15:sldGuideLst xmlns:p15="http://schemas.microsoft.com/office/powerpoint/2012/main">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FBD5FE28-C0A7-4B84-9226-271781C50F37}" type="datetime1">
              <a:rPr lang="nl-BE" smtClean="0"/>
              <a:t>12/10/2021</a:t>
            </a:fld>
            <a:endParaRPr lang="nl-NL"/>
          </a:p>
        </p:txBody>
      </p:sp>
      <p:sp>
        <p:nvSpPr>
          <p:cNvPr id="5" name="Tijdelijke aanduiding voor voettekst 4"/>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‹nr.›</a:t>
            </a:fld>
            <a:endParaRPr lang="nl-NL"/>
          </a:p>
        </p:txBody>
      </p:sp>
      <p:sp>
        <p:nvSpPr>
          <p:cNvPr id="7" name="Title 6"/>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97603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Sectiekop">
    <p:spTree>
      <p:nvGrpSpPr>
        <p:cNvPr id="1" name=""/>
        <p:cNvGrpSpPr/>
        <p:nvPr/>
      </p:nvGrpSpPr>
      <p:grpSpPr>
        <a:xfrm>
          <a:off x="0" y="0"/>
          <a:ext cx="0" cy="0"/>
          <a:chOff x="0" y="0"/>
          <a:chExt cx="0" cy="0"/>
        </a:xfrm>
      </p:grpSpPr>
      <p:sp>
        <p:nvSpPr>
          <p:cNvPr id="7" name="Rechthoek 6"/>
          <p:cNvSpPr/>
          <p:nvPr/>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4" name="Tijdelijke aanduiding voor datum 3"/>
          <p:cNvSpPr>
            <a:spLocks noGrp="1"/>
          </p:cNvSpPr>
          <p:nvPr>
            <p:ph type="dt" sz="half" idx="10"/>
          </p:nvPr>
        </p:nvSpPr>
        <p:spPr/>
        <p:txBody>
          <a:bodyPr/>
          <a:lstStyle/>
          <a:p>
            <a:fld id="{EA3A7081-D270-4FBF-AE40-A52D674243CC}" type="datetime1">
              <a:rPr lang="nl-BE" smtClean="0"/>
              <a:t>12/10/2021</a:t>
            </a:fld>
            <a:endParaRPr lang="nl-NL"/>
          </a:p>
        </p:txBody>
      </p:sp>
      <p:sp>
        <p:nvSpPr>
          <p:cNvPr id="5" name="Tijdelijke aanduiding voor voettekst 4"/>
          <p:cNvSpPr>
            <a:spLocks noGrp="1"/>
          </p:cNvSpPr>
          <p:nvPr>
            <p:ph type="ftr" sz="quarter" idx="11"/>
          </p:nvPr>
        </p:nvSpPr>
        <p:spPr/>
        <p:txBody>
          <a:bodyPr/>
          <a:lstStyle/>
          <a:p>
            <a:r>
              <a:rPr lang="nl-NL" smtClean="0"/>
              <a:t>Faculteit, departement, dienst …</a:t>
            </a:r>
            <a:endParaRPr lang="nl-NL"/>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‹nr.›</a:t>
            </a:fld>
            <a:endParaRPr lang="nl-NL"/>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9" name="Titel 1"/>
          <p:cNvSpPr>
            <a:spLocks noGrp="1"/>
          </p:cNvSpPr>
          <p:nvPr>
            <p:ph type="title"/>
          </p:nvPr>
        </p:nvSpPr>
        <p:spPr>
          <a:xfrm>
            <a:off x="576003" y="1800000"/>
            <a:ext cx="8333999" cy="2386800"/>
          </a:xfrm>
        </p:spPr>
        <p:txBody>
          <a:bodyPr anchor="b">
            <a:normAutofit/>
          </a:bodyPr>
          <a:lstStyle>
            <a:lvl1pPr>
              <a:defRPr sz="4000" baseline="0">
                <a:solidFill>
                  <a:srgbClr val="1D8DB0"/>
                </a:solidFill>
              </a:defRPr>
            </a:lvl1pPr>
          </a:lstStyle>
          <a:p>
            <a:r>
              <a:rPr lang="nl-NL" smtClean="0"/>
              <a:t>Klik om de stijl te bewerken</a:t>
            </a:r>
            <a:endParaRPr lang="nl-NL" dirty="0"/>
          </a:p>
        </p:txBody>
      </p:sp>
      <p:sp>
        <p:nvSpPr>
          <p:cNvPr id="10"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005E7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smtClean="0"/>
              <a:t>Tekststijl van het model bewerken</a:t>
            </a:r>
          </a:p>
        </p:txBody>
      </p:sp>
    </p:spTree>
    <p:extLst>
      <p:ext uri="{BB962C8B-B14F-4D97-AF65-F5344CB8AC3E}">
        <p14:creationId xmlns:p14="http://schemas.microsoft.com/office/powerpoint/2010/main" val="1364405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_Finish">
    <p:spTree>
      <p:nvGrpSpPr>
        <p:cNvPr id="1" name=""/>
        <p:cNvGrpSpPr/>
        <p:nvPr/>
      </p:nvGrpSpPr>
      <p:grpSpPr>
        <a:xfrm>
          <a:off x="0" y="0"/>
          <a:ext cx="0" cy="0"/>
          <a:chOff x="0" y="0"/>
          <a:chExt cx="0" cy="0"/>
        </a:xfrm>
      </p:grpSpPr>
      <p:sp>
        <p:nvSpPr>
          <p:cNvPr id="9" name="Rechthoek 8"/>
          <p:cNvSpPr/>
          <p:nvPr userDrawn="1"/>
        </p:nvSpPr>
        <p:spPr>
          <a:xfrm>
            <a:off x="0" y="0"/>
            <a:ext cx="12193200" cy="620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9120" y="510988"/>
            <a:ext cx="11039793" cy="5184424"/>
          </a:xfrm>
        </p:spPr>
        <p:txBody>
          <a:bodyPr anchor="ctr" anchorCtr="0">
            <a:noAutofit/>
          </a:bodyPr>
          <a:lstStyle>
            <a:lvl1pPr algn="ctr">
              <a:defRPr sz="6000" baseline="0">
                <a:solidFill>
                  <a:schemeClr val="bg1"/>
                </a:solidFill>
              </a:defRPr>
            </a:lvl1pPr>
          </a:lstStyle>
          <a:p>
            <a:r>
              <a:rPr lang="en-US" dirty="0"/>
              <a:t>Click to edit Master title style</a:t>
            </a:r>
            <a:endParaRPr lang="nl-NL" dirty="0"/>
          </a:p>
        </p:txBody>
      </p:sp>
      <p:sp>
        <p:nvSpPr>
          <p:cNvPr id="4" name="Tijdelijke aanduiding voor datum 3"/>
          <p:cNvSpPr>
            <a:spLocks noGrp="1"/>
          </p:cNvSpPr>
          <p:nvPr>
            <p:ph type="dt" sz="half" idx="10"/>
          </p:nvPr>
        </p:nvSpPr>
        <p:spPr/>
        <p:txBody>
          <a:bodyPr/>
          <a:lstStyle/>
          <a:p>
            <a:fld id="{1A506646-525C-4D89-B0D5-88E01B486320}" type="datetime1">
              <a:rPr lang="nl-BE" smtClean="0"/>
              <a:t>12/10/2021</a:t>
            </a:fld>
            <a:endParaRPr lang="nl-NL" dirty="0"/>
          </a:p>
        </p:txBody>
      </p:sp>
      <p:sp>
        <p:nvSpPr>
          <p:cNvPr id="5" name="Tijdelijke aanduiding voor voettekst 4"/>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‹nr.›</a:t>
            </a:fld>
            <a:endParaRPr lang="nl-NL"/>
          </a:p>
        </p:txBody>
      </p:sp>
    </p:spTree>
    <p:extLst>
      <p:ext uri="{BB962C8B-B14F-4D97-AF65-F5344CB8AC3E}">
        <p14:creationId xmlns:p14="http://schemas.microsoft.com/office/powerpoint/2010/main" val="225899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7" name="Rechthoek 6"/>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p:nvSpPr>
        <p:spPr>
          <a:xfrm>
            <a:off x="0" y="647998"/>
            <a:ext cx="12193200" cy="6210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91" y="1350253"/>
            <a:ext cx="4648209" cy="5507747"/>
          </a:xfrm>
          <a:prstGeom prst="rect">
            <a:avLst/>
          </a:prstGeom>
        </p:spPr>
      </p:pic>
      <p:sp>
        <p:nvSpPr>
          <p:cNvPr id="12" name="Ondertitel 2"/>
          <p:cNvSpPr>
            <a:spLocks noGrp="1"/>
          </p:cNvSpPr>
          <p:nvPr>
            <p:ph type="subTitle" idx="1"/>
          </p:nvPr>
        </p:nvSpPr>
        <p:spPr>
          <a:xfrm>
            <a:off x="576003" y="4359604"/>
            <a:ext cx="8333999" cy="1655999"/>
          </a:xfrm>
        </p:spPr>
        <p:txBody>
          <a:bodyPr lIns="0" tIns="0" rIns="0" bIns="0"/>
          <a:lstStyle>
            <a:lvl1pPr marL="0" indent="0" algn="l">
              <a:buNone/>
              <a:defRPr sz="24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smtClean="0"/>
              <a:t>Klik om de ondertitelstijl van het model te bewerken</a:t>
            </a:r>
            <a:endParaRPr lang="nl-NL" dirty="0"/>
          </a:p>
        </p:txBody>
      </p:sp>
      <p:sp>
        <p:nvSpPr>
          <p:cNvPr id="3" name="Title 2"/>
          <p:cNvSpPr>
            <a:spLocks noGrp="1"/>
          </p:cNvSpPr>
          <p:nvPr>
            <p:ph type="title"/>
          </p:nvPr>
        </p:nvSpPr>
        <p:spPr>
          <a:xfrm>
            <a:off x="576000" y="1800000"/>
            <a:ext cx="8334000" cy="2386800"/>
          </a:xfrm>
        </p:spPr>
        <p:txBody>
          <a:bodyPr>
            <a:normAutofit/>
          </a:bodyPr>
          <a:lstStyle>
            <a:lvl1pPr>
              <a:defRPr sz="4000">
                <a:solidFill>
                  <a:schemeClr val="bg1"/>
                </a:solidFill>
              </a:defRPr>
            </a:lvl1pPr>
          </a:lstStyle>
          <a:p>
            <a:r>
              <a:rPr lang="nl-NL" dirty="0" smtClean="0"/>
              <a:t>Klik om de stijl te bewerken</a:t>
            </a:r>
            <a:endParaRPr lang="nl-NL" dirty="0"/>
          </a:p>
        </p:txBody>
      </p:sp>
    </p:spTree>
    <p:extLst>
      <p:ext uri="{BB962C8B-B14F-4D97-AF65-F5344CB8AC3E}">
        <p14:creationId xmlns:p14="http://schemas.microsoft.com/office/powerpoint/2010/main" val="3320380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7" name="Rechthoek 6"/>
          <p:cNvSpPr/>
          <p:nvPr/>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4" name="Tijdelijke aanduiding voor datum 3"/>
          <p:cNvSpPr>
            <a:spLocks noGrp="1"/>
          </p:cNvSpPr>
          <p:nvPr>
            <p:ph type="dt" sz="half" idx="10"/>
          </p:nvPr>
        </p:nvSpPr>
        <p:spPr/>
        <p:txBody>
          <a:bodyPr/>
          <a:lstStyle/>
          <a:p>
            <a:fld id="{EA3A7081-D270-4FBF-AE40-A52D674243CC}" type="datetime1">
              <a:rPr lang="nl-BE" smtClean="0"/>
              <a:t>12/10/2021</a:t>
            </a:fld>
            <a:endParaRPr lang="nl-NL"/>
          </a:p>
        </p:txBody>
      </p:sp>
      <p:sp>
        <p:nvSpPr>
          <p:cNvPr id="5" name="Tijdelijke aanduiding voor voettekst 4"/>
          <p:cNvSpPr>
            <a:spLocks noGrp="1"/>
          </p:cNvSpPr>
          <p:nvPr>
            <p:ph type="ftr" sz="quarter" idx="11"/>
          </p:nvPr>
        </p:nvSpPr>
        <p:spPr/>
        <p:txBody>
          <a:bodyPr/>
          <a:lstStyle/>
          <a:p>
            <a:r>
              <a:rPr lang="nl-NL" smtClean="0"/>
              <a:t>Faculteit, departement, dienst …</a:t>
            </a:r>
            <a:endParaRPr lang="nl-NL"/>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‹nr.›</a:t>
            </a:fld>
            <a:endParaRPr lang="nl-NL"/>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9" name="Titel 1"/>
          <p:cNvSpPr>
            <a:spLocks noGrp="1"/>
          </p:cNvSpPr>
          <p:nvPr>
            <p:ph type="title"/>
          </p:nvPr>
        </p:nvSpPr>
        <p:spPr>
          <a:xfrm>
            <a:off x="576003" y="1800000"/>
            <a:ext cx="8333999" cy="2386800"/>
          </a:xfrm>
        </p:spPr>
        <p:txBody>
          <a:bodyPr anchor="b">
            <a:normAutofit/>
          </a:bodyPr>
          <a:lstStyle>
            <a:lvl1pPr>
              <a:defRPr sz="4000" baseline="0">
                <a:solidFill>
                  <a:srgbClr val="1D8DB0"/>
                </a:solidFill>
              </a:defRPr>
            </a:lvl1pPr>
          </a:lstStyle>
          <a:p>
            <a:r>
              <a:rPr lang="nl-NL" smtClean="0"/>
              <a:t>Klik om de stijl te bewerken</a:t>
            </a:r>
            <a:endParaRPr lang="nl-NL" dirty="0"/>
          </a:p>
        </p:txBody>
      </p:sp>
      <p:sp>
        <p:nvSpPr>
          <p:cNvPr id="10"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005E7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smtClean="0"/>
              <a:t>Tekststijl van het model bewerken</a:t>
            </a:r>
          </a:p>
        </p:txBody>
      </p:sp>
    </p:spTree>
    <p:extLst>
      <p:ext uri="{BB962C8B-B14F-4D97-AF65-F5344CB8AC3E}">
        <p14:creationId xmlns:p14="http://schemas.microsoft.com/office/powerpoint/2010/main" val="3322770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ekopWit">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5C69415A-EEF6-439C-A913-189A8C067023}" type="datetime1">
              <a:rPr lang="nl-BE" smtClean="0"/>
              <a:t>12/10/2021</a:t>
            </a:fld>
            <a:endParaRPr lang="nl-NL"/>
          </a:p>
        </p:txBody>
      </p:sp>
      <p:sp>
        <p:nvSpPr>
          <p:cNvPr id="5" name="Tijdelijke aanduiding voor voettekst 4"/>
          <p:cNvSpPr>
            <a:spLocks noGrp="1"/>
          </p:cNvSpPr>
          <p:nvPr>
            <p:ph type="ftr" sz="quarter" idx="11"/>
          </p:nvPr>
        </p:nvSpPr>
        <p:spPr/>
        <p:txBody>
          <a:bodyPr/>
          <a:lstStyle/>
          <a:p>
            <a:r>
              <a:rPr lang="nl-NL" smtClean="0"/>
              <a:t>Faculteit, departement, dienst …</a:t>
            </a:r>
            <a:endParaRPr lang="nl-NL"/>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‹nr.›</a:t>
            </a:fld>
            <a:endParaRPr lang="nl-NL"/>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8" name="Titel 1"/>
          <p:cNvSpPr>
            <a:spLocks noGrp="1"/>
          </p:cNvSpPr>
          <p:nvPr>
            <p:ph type="title"/>
          </p:nvPr>
        </p:nvSpPr>
        <p:spPr>
          <a:xfrm>
            <a:off x="576003" y="1800000"/>
            <a:ext cx="8333999" cy="2386800"/>
          </a:xfrm>
        </p:spPr>
        <p:txBody>
          <a:bodyPr anchor="b">
            <a:normAutofit/>
          </a:bodyPr>
          <a:lstStyle>
            <a:lvl1pPr>
              <a:defRPr sz="4000"/>
            </a:lvl1pPr>
          </a:lstStyle>
          <a:p>
            <a:r>
              <a:rPr lang="nl-NL" dirty="0" smtClean="0"/>
              <a:t>Klik om de stijl te bewerken</a:t>
            </a:r>
            <a:endParaRPr lang="nl-NL" dirty="0"/>
          </a:p>
        </p:txBody>
      </p:sp>
      <p:sp>
        <p:nvSpPr>
          <p:cNvPr id="9"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2F4D5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dirty="0" smtClean="0"/>
              <a:t>Tekststijl van het model bewerken</a:t>
            </a:r>
          </a:p>
        </p:txBody>
      </p:sp>
    </p:spTree>
    <p:extLst>
      <p:ext uri="{BB962C8B-B14F-4D97-AF65-F5344CB8AC3E}">
        <p14:creationId xmlns:p14="http://schemas.microsoft.com/office/powerpoint/2010/main" val="3270691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p>
            <a:fld id="{C8610E14-F719-4C39-929B-AFC6E76406EC}" type="datetime1">
              <a:rPr lang="nl-BE" smtClean="0"/>
              <a:t>12/10/2021</a:t>
            </a:fld>
            <a:endParaRPr lang="nl-NL"/>
          </a:p>
        </p:txBody>
      </p:sp>
      <p:sp>
        <p:nvSpPr>
          <p:cNvPr id="5" name="Tijdelijke aanduiding voor voettekst 4"/>
          <p:cNvSpPr>
            <a:spLocks noGrp="1"/>
          </p:cNvSpPr>
          <p:nvPr>
            <p:ph type="ftr" sz="quarter" idx="11"/>
          </p:nvPr>
        </p:nvSpPr>
        <p:spPr/>
        <p:txBody>
          <a:bodyPr/>
          <a:lstStyle/>
          <a:p>
            <a:r>
              <a:rPr lang="nl-BE" smtClean="0"/>
              <a:t>Faculteit Rechtsgeleerdheid, Instituut voor Contractenrecht</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‹nr.›</a:t>
            </a:fld>
            <a:endParaRPr lang="nl-NL"/>
          </a:p>
        </p:txBody>
      </p:sp>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3388664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p>
            <a:fld id="{AA7DF125-8D2F-407C-A946-0B214A077F46}" type="datetime1">
              <a:rPr lang="nl-BE" smtClean="0"/>
              <a:t>12/10/2021</a:t>
            </a:fld>
            <a:endParaRPr lang="nl-NL"/>
          </a:p>
        </p:txBody>
      </p:sp>
      <p:sp>
        <p:nvSpPr>
          <p:cNvPr id="5" name="Tijdelijke aanduiding voor voettekst 4"/>
          <p:cNvSpPr>
            <a:spLocks noGrp="1"/>
          </p:cNvSpPr>
          <p:nvPr>
            <p:ph type="ftr" sz="quarter" idx="11"/>
          </p:nvPr>
        </p:nvSpPr>
        <p:spPr/>
        <p:txBody>
          <a:bodyPr/>
          <a:lstStyle/>
          <a:p>
            <a:r>
              <a:rPr lang="nl-NL" smtClean="0"/>
              <a:t>Faculteit, departement, dienst …</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‹nr.›</a:t>
            </a:fld>
            <a:endParaRPr lang="nl-NL"/>
          </a:p>
        </p:txBody>
      </p:sp>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210218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5999" y="1800000"/>
            <a:ext cx="6096524" cy="2386800"/>
          </a:xfrm>
        </p:spPr>
        <p:txBody>
          <a:bodyPr anchor="b"/>
          <a:lstStyle>
            <a:lvl1pPr>
              <a:defRPr sz="4000" baseline="0">
                <a:solidFill>
                  <a:schemeClr val="tx2"/>
                </a:solidFill>
              </a:defRPr>
            </a:lvl1pPr>
          </a:lstStyle>
          <a:p>
            <a:r>
              <a:rPr lang="en-US" dirty="0" smtClean="0"/>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Tijdelijke aanduiding voor datum 3"/>
          <p:cNvSpPr>
            <a:spLocks noGrp="1"/>
          </p:cNvSpPr>
          <p:nvPr>
            <p:ph type="dt" sz="half" idx="10"/>
          </p:nvPr>
        </p:nvSpPr>
        <p:spPr/>
        <p:txBody>
          <a:bodyPr/>
          <a:lstStyle/>
          <a:p>
            <a:fld id="{FE566779-A426-4C6E-B33F-12BA9B572EC4}" type="datetime1">
              <a:rPr lang="nl-BE" smtClean="0"/>
              <a:t>12/10/2021</a:t>
            </a:fld>
            <a:endParaRPr lang="nl-NL" dirty="0"/>
          </a:p>
        </p:txBody>
      </p:sp>
      <p:sp>
        <p:nvSpPr>
          <p:cNvPr id="5" name="Tijdelijke aanduiding voor voettekst 4"/>
          <p:cNvSpPr>
            <a:spLocks noGrp="1"/>
          </p:cNvSpPr>
          <p:nvPr>
            <p:ph type="ftr" sz="quarter" idx="11"/>
          </p:nvPr>
        </p:nvSpPr>
        <p:spPr/>
        <p:txBody>
          <a:bodyPr/>
          <a:lstStyle/>
          <a:p>
            <a:r>
              <a:rPr lang="nl-NL" smtClean="0"/>
              <a:t>Faculteit, departement, dienst …</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‹nr.›</a:t>
            </a:fld>
            <a:endParaRPr lang="nl-NL"/>
          </a:p>
        </p:txBody>
      </p:sp>
      <p:sp>
        <p:nvSpPr>
          <p:cNvPr id="8" name="Picture Placeholder 4"/>
          <p:cNvSpPr>
            <a:spLocks noGrp="1"/>
          </p:cNvSpPr>
          <p:nvPr>
            <p:ph type="pic" sz="quarter" idx="13"/>
          </p:nvPr>
        </p:nvSpPr>
        <p:spPr>
          <a:xfrm>
            <a:off x="7248525" y="584201"/>
            <a:ext cx="4368673" cy="2376000"/>
          </a:xfrm>
        </p:spPr>
        <p:txBody>
          <a:bodyPr/>
          <a:lstStyle/>
          <a:p>
            <a:r>
              <a:rPr lang="en-US" smtClean="0"/>
              <a:t>Click icon to add picture</a:t>
            </a:r>
            <a:endParaRPr lang="nl-NL"/>
          </a:p>
        </p:txBody>
      </p:sp>
      <p:sp>
        <p:nvSpPr>
          <p:cNvPr id="9" name="Picture Placeholder 4"/>
          <p:cNvSpPr>
            <a:spLocks noGrp="1"/>
          </p:cNvSpPr>
          <p:nvPr>
            <p:ph type="pic" sz="quarter" idx="14"/>
          </p:nvPr>
        </p:nvSpPr>
        <p:spPr>
          <a:xfrm>
            <a:off x="7248262" y="3248513"/>
            <a:ext cx="4368673" cy="2376000"/>
          </a:xfrm>
        </p:spPr>
        <p:txBody>
          <a:bodyPr/>
          <a:lstStyle/>
          <a:p>
            <a:r>
              <a:rPr lang="en-US" smtClean="0"/>
              <a:t>Click icon to add picture</a:t>
            </a:r>
            <a:endParaRPr lang="nl-NL"/>
          </a:p>
        </p:txBody>
      </p:sp>
    </p:spTree>
    <p:extLst>
      <p:ext uri="{BB962C8B-B14F-4D97-AF65-F5344CB8AC3E}">
        <p14:creationId xmlns:p14="http://schemas.microsoft.com/office/powerpoint/2010/main" val="952148524"/>
      </p:ext>
    </p:extLst>
  </p:cSld>
  <p:clrMapOvr>
    <a:masterClrMapping/>
  </p:clrMapOvr>
  <p:extLst mod="1">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kopWit">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6096264" cy="2386800"/>
          </a:xfrm>
        </p:spPr>
        <p:txBody>
          <a:bodyPr anchor="b">
            <a:normAutofit/>
          </a:bodyPr>
          <a:lstStyle>
            <a:lvl1pPr>
              <a:defRPr sz="4000"/>
            </a:lvl1pPr>
          </a:lstStyle>
          <a:p>
            <a:r>
              <a:rPr lang="en-US" smtClean="0"/>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Tijdelijke aanduiding voor datum 3"/>
          <p:cNvSpPr>
            <a:spLocks noGrp="1"/>
          </p:cNvSpPr>
          <p:nvPr>
            <p:ph type="dt" sz="half" idx="10"/>
          </p:nvPr>
        </p:nvSpPr>
        <p:spPr/>
        <p:txBody>
          <a:bodyPr/>
          <a:lstStyle/>
          <a:p>
            <a:fld id="{E40DF61B-1080-4D20-8EAC-F5AC55182461}" type="datetime1">
              <a:rPr lang="nl-BE" smtClean="0"/>
              <a:t>12/10/2021</a:t>
            </a:fld>
            <a:endParaRPr lang="nl-NL" dirty="0"/>
          </a:p>
        </p:txBody>
      </p:sp>
      <p:sp>
        <p:nvSpPr>
          <p:cNvPr id="5" name="Tijdelijke aanduiding voor voettekst 4"/>
          <p:cNvSpPr>
            <a:spLocks noGrp="1"/>
          </p:cNvSpPr>
          <p:nvPr>
            <p:ph type="ftr" sz="quarter" idx="11"/>
          </p:nvPr>
        </p:nvSpPr>
        <p:spPr/>
        <p:txBody>
          <a:bodyPr/>
          <a:lstStyle/>
          <a:p>
            <a:r>
              <a:rPr lang="nl-NL" smtClean="0"/>
              <a:t>Faculteit, departement, dienst …</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‹nr.›</a:t>
            </a:fld>
            <a:endParaRPr lang="nl-NL"/>
          </a:p>
        </p:txBody>
      </p:sp>
      <p:sp>
        <p:nvSpPr>
          <p:cNvPr id="7" name="Picture Placeholder 4"/>
          <p:cNvSpPr>
            <a:spLocks noGrp="1"/>
          </p:cNvSpPr>
          <p:nvPr>
            <p:ph type="pic" sz="quarter" idx="13"/>
          </p:nvPr>
        </p:nvSpPr>
        <p:spPr>
          <a:xfrm>
            <a:off x="7248525" y="584201"/>
            <a:ext cx="4368673" cy="5040312"/>
          </a:xfrm>
        </p:spPr>
        <p:txBody>
          <a:bodyPr/>
          <a:lstStyle/>
          <a:p>
            <a:r>
              <a:rPr lang="en-US" smtClean="0"/>
              <a:t>Click icon to add picture</a:t>
            </a:r>
            <a:endParaRPr lang="nl-NL"/>
          </a:p>
        </p:txBody>
      </p:sp>
    </p:spTree>
  </p:cSld>
  <p:clrMapOvr>
    <a:masterClrMapping/>
  </p:clrMapOvr>
  <p:extLst mod="1">
    <p:ext uri="{DCECCB84-F9BA-43D5-87BE-67443E8EF086}">
      <p15:sldGuideLst xmlns:p15="http://schemas.microsoft.com/office/powerpoint/2012/main">
        <p15:guide id="1" orient="horz" pos="3543" userDrawn="1">
          <p15:clr>
            <a:srgbClr val="FBAE40"/>
          </p15:clr>
        </p15:guide>
        <p15:guide id="2" pos="4203" userDrawn="1">
          <p15:clr>
            <a:srgbClr val="FBAE40"/>
          </p15:clr>
        </p15:guide>
        <p15:guide id="3" orient="horz" pos="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94A4F625-24B7-4F40-98BC-AFA043082CE9}" type="datetime1">
              <a:rPr lang="nl-BE" smtClean="0"/>
              <a:t>12/10/2021</a:t>
            </a:fld>
            <a:endParaRPr lang="nl-NL"/>
          </a:p>
        </p:txBody>
      </p:sp>
      <p:sp>
        <p:nvSpPr>
          <p:cNvPr id="6" name="Tijdelijke aanduiding voor voettekst 5"/>
          <p:cNvSpPr>
            <a:spLocks noGrp="1"/>
          </p:cNvSpPr>
          <p:nvPr>
            <p:ph type="ftr" sz="quarter" idx="11"/>
          </p:nvPr>
        </p:nvSpPr>
        <p:spPr/>
        <p:txBody>
          <a:bodyPr/>
          <a:lstStyle/>
          <a:p>
            <a:r>
              <a:rPr lang="nl-NL" smtClean="0"/>
              <a:t>Faculteit, departement, dienst …</a:t>
            </a:r>
            <a:endParaRPr lang="nl-NL"/>
          </a:p>
        </p:txBody>
      </p:sp>
      <p:sp>
        <p:nvSpPr>
          <p:cNvPr id="7" name="Tijdelijke aanduiding voor dianummer 6"/>
          <p:cNvSpPr>
            <a:spLocks noGrp="1"/>
          </p:cNvSpPr>
          <p:nvPr>
            <p:ph type="sldNum" sz="quarter" idx="12"/>
          </p:nvPr>
        </p:nvSpPr>
        <p:spPr/>
        <p:txBody>
          <a:bodyPr/>
          <a:lstStyle/>
          <a:p>
            <a:fld id="{0A297500-7527-634B-90F4-69D0994C32B4}" type="slidenum">
              <a:rPr lang="nl-NL" smtClean="0"/>
              <a:t>‹nr.›</a:t>
            </a:fld>
            <a:endParaRPr lang="nl-NL"/>
          </a:p>
        </p:txBody>
      </p:sp>
      <p:sp>
        <p:nvSpPr>
          <p:cNvPr id="9" name="Tijdelijke aanduiding voor tekst 2"/>
          <p:cNvSpPr>
            <a:spLocks noGrp="1"/>
          </p:cNvSpPr>
          <p:nvPr>
            <p:ph idx="1"/>
          </p:nvPr>
        </p:nvSpPr>
        <p:spPr>
          <a:xfrm>
            <a:off x="576000" y="1656000"/>
            <a:ext cx="5400000" cy="4464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2" name="Content Placeholder 11"/>
          <p:cNvSpPr>
            <a:spLocks noGrp="1"/>
          </p:cNvSpPr>
          <p:nvPr>
            <p:ph sz="quarter" idx="13"/>
          </p:nvPr>
        </p:nvSpPr>
        <p:spPr>
          <a:xfrm>
            <a:off x="6217200" y="1656000"/>
            <a:ext cx="5400000" cy="4464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2" name="Titel 1"/>
          <p:cNvSpPr>
            <a:spLocks noGrp="1"/>
          </p:cNvSpPr>
          <p:nvPr>
            <p:ph type="title"/>
          </p:nvPr>
        </p:nvSpPr>
        <p:spPr/>
        <p:txBody>
          <a:bodyPr/>
          <a:lstStyle/>
          <a:p>
            <a:r>
              <a:rPr lang="en-US" smtClean="0"/>
              <a:t>Click to edit Master title style</a:t>
            </a:r>
            <a:endParaRPr lang="nl-BE"/>
          </a:p>
        </p:txBody>
      </p:sp>
    </p:spTree>
    <p:extLst>
      <p:ext uri="{BB962C8B-B14F-4D97-AF65-F5344CB8AC3E}">
        <p14:creationId xmlns:p14="http://schemas.microsoft.com/office/powerpoint/2010/main" val="185958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76000" y="1656000"/>
            <a:ext cx="5421575"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Tijdelijke aanduiding voor inhoud 3"/>
          <p:cNvSpPr>
            <a:spLocks noGrp="1"/>
          </p:cNvSpPr>
          <p:nvPr>
            <p:ph sz="half" idx="2"/>
          </p:nvPr>
        </p:nvSpPr>
        <p:spPr>
          <a:xfrm>
            <a:off x="576000" y="2276271"/>
            <a:ext cx="5421575" cy="383765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5" name="Tijdelijke aanduiding voor tekst 4"/>
          <p:cNvSpPr>
            <a:spLocks noGrp="1"/>
          </p:cNvSpPr>
          <p:nvPr>
            <p:ph type="body" sz="quarter" idx="3"/>
          </p:nvPr>
        </p:nvSpPr>
        <p:spPr>
          <a:xfrm>
            <a:off x="6172200" y="1656000"/>
            <a:ext cx="5445000"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Tijdelijke aanduiding voor inhoud 5"/>
          <p:cNvSpPr>
            <a:spLocks noGrp="1"/>
          </p:cNvSpPr>
          <p:nvPr>
            <p:ph sz="quarter" idx="4"/>
          </p:nvPr>
        </p:nvSpPr>
        <p:spPr>
          <a:xfrm>
            <a:off x="6172200" y="2276271"/>
            <a:ext cx="5445000" cy="383765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7" name="Tijdelijke aanduiding voor datum 6"/>
          <p:cNvSpPr>
            <a:spLocks noGrp="1"/>
          </p:cNvSpPr>
          <p:nvPr>
            <p:ph type="dt" sz="half" idx="10"/>
          </p:nvPr>
        </p:nvSpPr>
        <p:spPr/>
        <p:txBody>
          <a:bodyPr/>
          <a:lstStyle/>
          <a:p>
            <a:fld id="{292342B6-1303-46D4-9581-5E95FC0B22E4}" type="datetime1">
              <a:rPr lang="nl-BE" smtClean="0"/>
              <a:t>12/10/2021</a:t>
            </a:fld>
            <a:endParaRPr lang="nl-NL" dirty="0"/>
          </a:p>
        </p:txBody>
      </p:sp>
      <p:sp>
        <p:nvSpPr>
          <p:cNvPr id="8" name="Tijdelijke aanduiding voor voettekst 7"/>
          <p:cNvSpPr>
            <a:spLocks noGrp="1"/>
          </p:cNvSpPr>
          <p:nvPr>
            <p:ph type="ftr" sz="quarter" idx="11"/>
          </p:nvPr>
        </p:nvSpPr>
        <p:spPr/>
        <p:txBody>
          <a:bodyPr/>
          <a:lstStyle/>
          <a:p>
            <a:r>
              <a:rPr lang="nl-NL" smtClean="0"/>
              <a:t>Faculteit, departement, dienst …</a:t>
            </a:r>
            <a:endParaRPr lang="nl-NL"/>
          </a:p>
        </p:txBody>
      </p:sp>
      <p:sp>
        <p:nvSpPr>
          <p:cNvPr id="9" name="Tijdelijke aanduiding voor dianummer 8"/>
          <p:cNvSpPr>
            <a:spLocks noGrp="1"/>
          </p:cNvSpPr>
          <p:nvPr>
            <p:ph type="sldNum" sz="quarter" idx="12"/>
          </p:nvPr>
        </p:nvSpPr>
        <p:spPr/>
        <p:txBody>
          <a:bodyPr/>
          <a:lstStyle/>
          <a:p>
            <a:fld id="{0A297500-7527-634B-90F4-69D0994C32B4}" type="slidenum">
              <a:rPr lang="nl-NL" smtClean="0"/>
              <a:t>‹nr.›</a:t>
            </a:fld>
            <a:endParaRPr lang="nl-NL"/>
          </a:p>
        </p:txBody>
      </p:sp>
      <p:sp>
        <p:nvSpPr>
          <p:cNvPr id="2" name="Titel 1"/>
          <p:cNvSpPr>
            <a:spLocks noGrp="1"/>
          </p:cNvSpPr>
          <p:nvPr>
            <p:ph type="title"/>
          </p:nvPr>
        </p:nvSpPr>
        <p:spPr/>
        <p:txBody>
          <a:bodyPr/>
          <a:lstStyle/>
          <a:p>
            <a:r>
              <a:rPr lang="en-US" smtClean="0"/>
              <a:t>Click to edit Master title style</a:t>
            </a:r>
            <a:endParaRPr lang="nl-BE"/>
          </a:p>
        </p:txBody>
      </p:sp>
    </p:spTree>
    <p:extLst>
      <p:ext uri="{BB962C8B-B14F-4D97-AF65-F5344CB8AC3E}">
        <p14:creationId xmlns:p14="http://schemas.microsoft.com/office/powerpoint/2010/main" val="178400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A76F3976-FDFC-4D8C-ACD3-BCE6A597C36A}" type="datetime1">
              <a:rPr lang="nl-BE" smtClean="0"/>
              <a:t>12/10/2021</a:t>
            </a:fld>
            <a:endParaRPr lang="nl-NL"/>
          </a:p>
        </p:txBody>
      </p:sp>
      <p:sp>
        <p:nvSpPr>
          <p:cNvPr id="4" name="Tijdelijke aanduiding voor voettekst 3"/>
          <p:cNvSpPr>
            <a:spLocks noGrp="1"/>
          </p:cNvSpPr>
          <p:nvPr>
            <p:ph type="ftr" sz="quarter" idx="11"/>
          </p:nvPr>
        </p:nvSpPr>
        <p:spPr/>
        <p:txBody>
          <a:bodyPr/>
          <a:lstStyle/>
          <a:p>
            <a:r>
              <a:rPr lang="nl-NL" smtClean="0"/>
              <a:t>Faculteit, departement, dienst …</a:t>
            </a:r>
            <a:endParaRPr lang="nl-NL"/>
          </a:p>
        </p:txBody>
      </p:sp>
      <p:sp>
        <p:nvSpPr>
          <p:cNvPr id="5" name="Tijdelijke aanduiding voor dianummer 4"/>
          <p:cNvSpPr>
            <a:spLocks noGrp="1"/>
          </p:cNvSpPr>
          <p:nvPr>
            <p:ph type="sldNum" sz="quarter" idx="12"/>
          </p:nvPr>
        </p:nvSpPr>
        <p:spPr/>
        <p:txBody>
          <a:bodyPr/>
          <a:lstStyle/>
          <a:p>
            <a:fld id="{0A297500-7527-634B-90F4-69D0994C32B4}" type="slidenum">
              <a:rPr lang="nl-NL" smtClean="0"/>
              <a:t>‹nr.›</a:t>
            </a:fld>
            <a:endParaRPr lang="nl-NL"/>
          </a:p>
        </p:txBody>
      </p:sp>
      <p:sp>
        <p:nvSpPr>
          <p:cNvPr id="6" name="Title 5"/>
          <p:cNvSpPr>
            <a:spLocks noGrp="1"/>
          </p:cNvSpPr>
          <p:nvPr>
            <p:ph type="title"/>
          </p:nvPr>
        </p:nvSpPr>
        <p:spPr/>
        <p:txBody>
          <a:bodyPr/>
          <a:lstStyle/>
          <a:p>
            <a:r>
              <a:rPr lang="en-US" smtClean="0"/>
              <a:t>Click to edit Master title style</a:t>
            </a:r>
            <a:endParaRPr lang="nl-NL"/>
          </a:p>
        </p:txBody>
      </p:sp>
    </p:spTree>
    <p:extLst>
      <p:ext uri="{BB962C8B-B14F-4D97-AF65-F5344CB8AC3E}">
        <p14:creationId xmlns:p14="http://schemas.microsoft.com/office/powerpoint/2010/main" val="54663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ADFEA79-DE61-4EF0-8C65-B83CEE2687EB}" type="datetime1">
              <a:rPr lang="nl-BE" smtClean="0"/>
              <a:t>12/10/2021</a:t>
            </a:fld>
            <a:endParaRPr lang="nl-NL"/>
          </a:p>
        </p:txBody>
      </p:sp>
      <p:sp>
        <p:nvSpPr>
          <p:cNvPr id="3" name="Tijdelijke aanduiding voor voettekst 2"/>
          <p:cNvSpPr>
            <a:spLocks noGrp="1"/>
          </p:cNvSpPr>
          <p:nvPr>
            <p:ph type="ftr" sz="quarter" idx="11"/>
          </p:nvPr>
        </p:nvSpPr>
        <p:spPr/>
        <p:txBody>
          <a:bodyPr/>
          <a:lstStyle/>
          <a:p>
            <a:r>
              <a:rPr lang="nl-NL" smtClean="0"/>
              <a:t>Faculteit, departement, dienst …</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‹nr.›</a:t>
            </a:fld>
            <a:endParaRPr lang="nl-NL"/>
          </a:p>
        </p:txBody>
      </p:sp>
    </p:spTree>
    <p:extLst>
      <p:ext uri="{BB962C8B-B14F-4D97-AF65-F5344CB8AC3E}">
        <p14:creationId xmlns:p14="http://schemas.microsoft.com/office/powerpoint/2010/main" val="30777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Slot">
    <p:spTree>
      <p:nvGrpSpPr>
        <p:cNvPr id="1" name=""/>
        <p:cNvGrpSpPr/>
        <p:nvPr/>
      </p:nvGrpSpPr>
      <p:grpSpPr>
        <a:xfrm>
          <a:off x="0" y="0"/>
          <a:ext cx="0" cy="0"/>
          <a:chOff x="0" y="0"/>
          <a:chExt cx="0" cy="0"/>
        </a:xfrm>
      </p:grpSpPr>
      <p:sp>
        <p:nvSpPr>
          <p:cNvPr id="9" name="Rechthoek 8"/>
          <p:cNvSpPr/>
          <p:nvPr userDrawn="1"/>
        </p:nvSpPr>
        <p:spPr>
          <a:xfrm>
            <a:off x="0" y="0"/>
            <a:ext cx="12193200" cy="620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9120" y="510988"/>
            <a:ext cx="11039793" cy="5184424"/>
          </a:xfrm>
        </p:spPr>
        <p:txBody>
          <a:bodyPr anchor="ctr" anchorCtr="0">
            <a:noAutofit/>
          </a:bodyPr>
          <a:lstStyle>
            <a:lvl1pPr algn="ctr">
              <a:defRPr sz="6000" baseline="0">
                <a:solidFill>
                  <a:schemeClr val="bg1"/>
                </a:solidFill>
              </a:defRPr>
            </a:lvl1pPr>
          </a:lstStyle>
          <a:p>
            <a:r>
              <a:rPr lang="en-US" dirty="0" smtClean="0"/>
              <a:t>Click to edit Master title style</a:t>
            </a:r>
            <a:endParaRPr lang="nl-NL" dirty="0"/>
          </a:p>
        </p:txBody>
      </p:sp>
      <p:sp>
        <p:nvSpPr>
          <p:cNvPr id="4" name="Tijdelijke aanduiding voor datum 3"/>
          <p:cNvSpPr>
            <a:spLocks noGrp="1"/>
          </p:cNvSpPr>
          <p:nvPr>
            <p:ph type="dt" sz="half" idx="10"/>
          </p:nvPr>
        </p:nvSpPr>
        <p:spPr/>
        <p:txBody>
          <a:bodyPr/>
          <a:lstStyle/>
          <a:p>
            <a:fld id="{FA2EC5B9-2DE2-43DC-AAE2-5679419BAC4A}" type="datetime1">
              <a:rPr lang="nl-BE" smtClean="0"/>
              <a:t>12/10/2021</a:t>
            </a:fld>
            <a:endParaRPr lang="nl-NL" dirty="0"/>
          </a:p>
        </p:txBody>
      </p:sp>
      <p:sp>
        <p:nvSpPr>
          <p:cNvPr id="5" name="Tijdelijke aanduiding voor voettekst 4"/>
          <p:cNvSpPr>
            <a:spLocks noGrp="1"/>
          </p:cNvSpPr>
          <p:nvPr>
            <p:ph type="ftr" sz="quarter" idx="11"/>
          </p:nvPr>
        </p:nvSpPr>
        <p:spPr/>
        <p:txBody>
          <a:bodyPr/>
          <a:lstStyle/>
          <a:p>
            <a:r>
              <a:rPr lang="nl-NL" smtClean="0"/>
              <a:t>Faculteit, departement, dienst …</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07036"/>
            <a:ext cx="11041200" cy="1152000"/>
          </a:xfrm>
          <a:prstGeom prst="rect">
            <a:avLst/>
          </a:prstGeom>
        </p:spPr>
        <p:txBody>
          <a:bodyPr vert="horz" lIns="0" tIns="0" rIns="0" bIns="0" rtlCol="0" anchor="ctr" anchorCtr="0">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BB46EC33-4D1A-4426-91DF-270C2E654CCE}" type="datetime1">
              <a:rPr lang="nl-BE" smtClean="0"/>
              <a:t>12/10/2021</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NL" smtClean="0"/>
              <a:t>Faculteit, departement, dienst …</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‹nr.›</a:t>
            </a:fld>
            <a:endParaRPr lang="nl-NL" dirty="0"/>
          </a:p>
        </p:txBody>
      </p:sp>
    </p:spTree>
    <p:extLst>
      <p:ext uri="{BB962C8B-B14F-4D97-AF65-F5344CB8AC3E}">
        <p14:creationId xmlns:p14="http://schemas.microsoft.com/office/powerpoint/2010/main" val="46375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61" r:id="rId9"/>
    <p:sldLayoutId id="2147483699" r:id="rId10"/>
    <p:sldLayoutId id="2147483700" r:id="rId11"/>
    <p:sldLayoutId id="2147483701" r:id="rId12"/>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2" userDrawn="1">
          <p15:clr>
            <a:srgbClr val="F26B43"/>
          </p15:clr>
        </p15:guide>
        <p15:guide id="2" pos="7319" userDrawn="1">
          <p15:clr>
            <a:srgbClr val="F26B43"/>
          </p15:clr>
        </p15:guide>
        <p15:guide id="3" orient="horz" pos="3857" userDrawn="1">
          <p15:clr>
            <a:srgbClr val="F26B43"/>
          </p15:clr>
        </p15:guide>
        <p15:guide id="4" pos="3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16000"/>
            <a:ext cx="11041200" cy="1152000"/>
          </a:xfrm>
          <a:prstGeom prst="rect">
            <a:avLst/>
          </a:prstGeom>
        </p:spPr>
        <p:txBody>
          <a:bodyPr vert="horz" lIns="0" tIns="0" rIns="0" bIns="0" rtlCol="0" anchor="ctr" anchorCtr="0">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48C250A7-EEA6-4BD5-AB95-D7BF57F3506B}" type="datetime1">
              <a:rPr lang="nl-BE" smtClean="0"/>
              <a:t>12/10/2021</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NL" smtClean="0"/>
              <a:t>Faculteit, departement, dienst …</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‹nr.›</a:t>
            </a:fld>
            <a:endParaRPr lang="nl-NL" dirty="0"/>
          </a:p>
        </p:txBody>
      </p:sp>
    </p:spTree>
    <p:extLst>
      <p:ext uri="{BB962C8B-B14F-4D97-AF65-F5344CB8AC3E}">
        <p14:creationId xmlns:p14="http://schemas.microsoft.com/office/powerpoint/2010/main" val="173252323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4.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2.wdp"/><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14.png"/><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14.png"/><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microsoft.com/office/2007/relationships/hdphoto" Target="../media/hdphoto3.wdp"/><Relationship Id="rId5" Type="http://schemas.openxmlformats.org/officeDocument/2006/relationships/image" Target="../media/image28.png"/><Relationship Id="rId10" Type="http://schemas.openxmlformats.org/officeDocument/2006/relationships/image" Target="../media/image18.png"/><Relationship Id="rId4" Type="http://schemas.openxmlformats.org/officeDocument/2006/relationships/image" Target="../media/image27.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8.png"/><Relationship Id="rId10" Type="http://schemas.openxmlformats.org/officeDocument/2006/relationships/image" Target="../media/image18.png"/><Relationship Id="rId4" Type="http://schemas.openxmlformats.org/officeDocument/2006/relationships/image" Target="../media/image27.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8.png"/><Relationship Id="rId3" Type="http://schemas.openxmlformats.org/officeDocument/2006/relationships/image" Target="../media/image29.png"/><Relationship Id="rId7" Type="http://schemas.openxmlformats.org/officeDocument/2006/relationships/image" Target="../media/image27.png"/><Relationship Id="rId12"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6.png"/><Relationship Id="rId11" Type="http://schemas.openxmlformats.org/officeDocument/2006/relationships/image" Target="../media/image16.png"/><Relationship Id="rId5" Type="http://schemas.openxmlformats.org/officeDocument/2006/relationships/image" Target="../media/image31.png"/><Relationship Id="rId10" Type="http://schemas.openxmlformats.org/officeDocument/2006/relationships/image" Target="../media/image15.png"/><Relationship Id="rId4" Type="http://schemas.openxmlformats.org/officeDocument/2006/relationships/image" Target="../media/image30.png"/><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2.png"/><Relationship Id="rId7" Type="http://schemas.openxmlformats.org/officeDocument/2006/relationships/image" Target="../media/image28.png"/><Relationship Id="rId12"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27.png"/><Relationship Id="rId11" Type="http://schemas.openxmlformats.org/officeDocument/2006/relationships/image" Target="../media/image17.png"/><Relationship Id="rId5" Type="http://schemas.openxmlformats.org/officeDocument/2006/relationships/image" Target="../media/image6.png"/><Relationship Id="rId10" Type="http://schemas.openxmlformats.org/officeDocument/2006/relationships/image" Target="../media/image16.png"/><Relationship Id="rId4" Type="http://schemas.openxmlformats.org/officeDocument/2006/relationships/image" Target="../media/image33.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microsoft.com/office/2007/relationships/hdphoto" Target="../media/hdphoto3.wdp"/><Relationship Id="rId5" Type="http://schemas.openxmlformats.org/officeDocument/2006/relationships/image" Target="../media/image28.png"/><Relationship Id="rId10" Type="http://schemas.openxmlformats.org/officeDocument/2006/relationships/image" Target="../media/image18.png"/><Relationship Id="rId4" Type="http://schemas.openxmlformats.org/officeDocument/2006/relationships/image" Target="../media/image27.pn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microsoft.com/office/2007/relationships/hdphoto" Target="../media/hdphoto3.wdp"/><Relationship Id="rId5" Type="http://schemas.openxmlformats.org/officeDocument/2006/relationships/image" Target="../media/image28.png"/><Relationship Id="rId10" Type="http://schemas.openxmlformats.org/officeDocument/2006/relationships/image" Target="../media/image18.png"/><Relationship Id="rId4" Type="http://schemas.openxmlformats.org/officeDocument/2006/relationships/image" Target="../media/image27.png"/><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8.png"/><Relationship Id="rId10" Type="http://schemas.openxmlformats.org/officeDocument/2006/relationships/image" Target="../media/image18.png"/><Relationship Id="rId4" Type="http://schemas.openxmlformats.org/officeDocument/2006/relationships/image" Target="../media/image27.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3.wdp"/><Relationship Id="rId4" Type="http://schemas.openxmlformats.org/officeDocument/2006/relationships/image" Target="../media/image28.pn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microsoft.com/office/2007/relationships/hdphoto" Target="../media/hdphoto3.wdp"/><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18.png"/><Relationship Id="rId5" Type="http://schemas.openxmlformats.org/officeDocument/2006/relationships/image" Target="../media/image27.png"/><Relationship Id="rId10" Type="http://schemas.openxmlformats.org/officeDocument/2006/relationships/image" Target="../media/image17.png"/><Relationship Id="rId4" Type="http://schemas.openxmlformats.org/officeDocument/2006/relationships/image" Target="../media/image34.png"/><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3.wdp"/><Relationship Id="rId4" Type="http://schemas.openxmlformats.org/officeDocument/2006/relationships/image" Target="../media/image28.png"/><Relationship Id="rId9"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3.wdp"/><Relationship Id="rId4" Type="http://schemas.openxmlformats.org/officeDocument/2006/relationships/image" Target="../media/image28.png"/><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1.xml"/><Relationship Id="rId6" Type="http://schemas.microsoft.com/office/2007/relationships/hdphoto" Target="../media/hdphoto4.wdp"/><Relationship Id="rId5" Type="http://schemas.openxmlformats.org/officeDocument/2006/relationships/image" Target="../media/image35.png"/><Relationship Id="rId4" Type="http://schemas.openxmlformats.org/officeDocument/2006/relationships/image" Target="../media/image25.png"/><Relationship Id="rId9"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35.png"/><Relationship Id="rId4" Type="http://schemas.openxmlformats.org/officeDocument/2006/relationships/image" Target="../media/image25.png"/><Relationship Id="rId9" Type="http://schemas.openxmlformats.org/officeDocument/2006/relationships/image" Target="../media/image18.png"/></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35.png"/><Relationship Id="rId4" Type="http://schemas.openxmlformats.org/officeDocument/2006/relationships/image" Target="../media/image25.png"/><Relationship Id="rId9"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35.png"/><Relationship Id="rId4" Type="http://schemas.openxmlformats.org/officeDocument/2006/relationships/image" Target="../media/image25.png"/><Relationship Id="rId9" Type="http://schemas.openxmlformats.org/officeDocument/2006/relationships/image" Target="../media/image18.png"/></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35.png"/><Relationship Id="rId4" Type="http://schemas.openxmlformats.org/officeDocument/2006/relationships/image" Target="../media/image25.png"/><Relationship Id="rId9" Type="http://schemas.openxmlformats.org/officeDocument/2006/relationships/image" Target="../media/image18.png"/></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35.png"/><Relationship Id="rId4" Type="http://schemas.openxmlformats.org/officeDocument/2006/relationships/image" Target="../media/image25.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4.png"/><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35.png"/><Relationship Id="rId4" Type="http://schemas.openxmlformats.org/officeDocument/2006/relationships/image" Target="../media/image25.png"/><Relationship Id="rId9" Type="http://schemas.openxmlformats.org/officeDocument/2006/relationships/image" Target="../media/image18.png"/></Relationships>
</file>

<file path=ppt/slides/_rels/slide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35.png"/><Relationship Id="rId4" Type="http://schemas.openxmlformats.org/officeDocument/2006/relationships/image" Target="../media/image25.png"/><Relationship Id="rId9" Type="http://schemas.openxmlformats.org/officeDocument/2006/relationships/image" Target="../media/image18.png"/></Relationships>
</file>

<file path=ppt/slides/_rels/slide3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18.png"/></Relationships>
</file>

<file path=ppt/slides/_rels/slide3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18.png"/></Relationships>
</file>

<file path=ppt/slides/_rels/slide3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18.png"/></Relationships>
</file>

<file path=ppt/slides/_rels/slide3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18.png"/></Relationships>
</file>

<file path=ppt/slides/_rels/slide3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18.png"/></Relationships>
</file>

<file path=ppt/slides/_rels/slide3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18.png"/></Relationships>
</file>

<file path=ppt/slides/_rels/slide3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18.png"/></Relationships>
</file>

<file path=ppt/slides/_rels/slide3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4.png"/><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microsoft.com/office/2007/relationships/hdphoto" Target="../media/hdphoto5.wdp"/><Relationship Id="rId12"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21.png"/><Relationship Id="rId5" Type="http://schemas.openxmlformats.org/officeDocument/2006/relationships/image" Target="../media/image36.png"/><Relationship Id="rId10" Type="http://schemas.openxmlformats.org/officeDocument/2006/relationships/image" Target="../media/image22.png"/><Relationship Id="rId4" Type="http://schemas.openxmlformats.org/officeDocument/2006/relationships/image" Target="../media/image25.png"/><Relationship Id="rId9" Type="http://schemas.openxmlformats.org/officeDocument/2006/relationships/image" Target="../media/image18.png"/></Relationships>
</file>

<file path=ppt/slides/_rels/slide4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18.png"/></Relationships>
</file>

<file path=ppt/slides/_rels/slide4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18.png"/></Relationships>
</file>

<file path=ppt/slides/_rels/slide4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18.png"/></Relationships>
</file>

<file path=ppt/slides/_rels/slide4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microsoft.com/office/2007/relationships/hdphoto" Target="../media/hdphoto5.wdp"/><Relationship Id="rId12"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38.png"/><Relationship Id="rId5" Type="http://schemas.openxmlformats.org/officeDocument/2006/relationships/image" Target="../media/image36.png"/><Relationship Id="rId10" Type="http://schemas.openxmlformats.org/officeDocument/2006/relationships/image" Target="../media/image19.png"/><Relationship Id="rId4" Type="http://schemas.openxmlformats.org/officeDocument/2006/relationships/image" Target="../media/image25.png"/><Relationship Id="rId9" Type="http://schemas.openxmlformats.org/officeDocument/2006/relationships/image" Target="../media/image18.png"/></Relationships>
</file>

<file path=ppt/slides/_rels/slide4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18.png"/></Relationships>
</file>

<file path=ppt/slides/_rels/slide4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18.png"/></Relationships>
</file>

<file path=ppt/slides/_rels/slide4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18.png"/></Relationships>
</file>

<file path=ppt/slides/_rels/slide4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18.png"/></Relationships>
</file>

<file path=ppt/slides/_rels/slide4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4.png"/><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5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18.png"/></Relationships>
</file>

<file path=ppt/slides/_rels/slide5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40.png"/><Relationship Id="rId3" Type="http://schemas.openxmlformats.org/officeDocument/2006/relationships/image" Target="../media/image27.png"/><Relationship Id="rId7" Type="http://schemas.microsoft.com/office/2007/relationships/hdphoto" Target="../media/hdphoto5.wdp"/><Relationship Id="rId12"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21.png"/><Relationship Id="rId5" Type="http://schemas.openxmlformats.org/officeDocument/2006/relationships/image" Target="../media/image36.png"/><Relationship Id="rId10" Type="http://schemas.openxmlformats.org/officeDocument/2006/relationships/image" Target="../media/image22.png"/><Relationship Id="rId4" Type="http://schemas.openxmlformats.org/officeDocument/2006/relationships/image" Target="../media/image25.png"/><Relationship Id="rId9" Type="http://schemas.openxmlformats.org/officeDocument/2006/relationships/image" Target="../media/image18.png"/></Relationships>
</file>

<file path=ppt/slides/_rels/slide5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7.png"/><Relationship Id="rId7"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18.png"/></Relationships>
</file>

<file path=ppt/slides/_rels/slide5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7.png"/><Relationship Id="rId7"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18.png"/></Relationships>
</file>

<file path=ppt/slides/_rels/slide5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7.png"/><Relationship Id="rId7"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18.png"/></Relationships>
</file>

<file path=ppt/slides/_rels/slide5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7.png"/><Relationship Id="rId7"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18.png"/></Relationships>
</file>

<file path=ppt/slides/_rels/slide5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7.png"/><Relationship Id="rId7"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18.png"/></Relationships>
</file>

<file path=ppt/slides/_rels/slide5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7.png"/><Relationship Id="rId7"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18.png"/></Relationships>
</file>

<file path=ppt/slides/_rels/slide5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7.png"/><Relationship Id="rId7"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18.png"/></Relationships>
</file>

<file path=ppt/slides/_rels/slide5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7.png"/><Relationship Id="rId7"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4.png"/><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6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7.png"/><Relationship Id="rId7" Type="http://schemas.openxmlformats.org/officeDocument/2006/relationships/image" Target="../media/image42.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36.png"/><Relationship Id="rId4" Type="http://schemas.openxmlformats.org/officeDocument/2006/relationships/image" Target="../media/image25.png"/><Relationship Id="rId9" Type="http://schemas.microsoft.com/office/2007/relationships/hdphoto" Target="../media/hdphoto7.wdp"/></Relationships>
</file>

<file path=ppt/slides/_rels/slide6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7.png"/><Relationship Id="rId7" Type="http://schemas.openxmlformats.org/officeDocument/2006/relationships/image" Target="../media/image4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6.png"/><Relationship Id="rId4" Type="http://schemas.openxmlformats.org/officeDocument/2006/relationships/image" Target="../media/image25.png"/><Relationship Id="rId9" Type="http://schemas.microsoft.com/office/2007/relationships/hdphoto" Target="../media/hdphoto7.wdp"/></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9.png"/><Relationship Id="rId7" Type="http://schemas.microsoft.com/office/2007/relationships/hdphoto" Target="../media/hdphoto1.wdp"/><Relationship Id="rId12"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6.png"/><Relationship Id="rId10" Type="http://schemas.openxmlformats.org/officeDocument/2006/relationships/image" Target="../media/image16.png"/><Relationship Id="rId4" Type="http://schemas.openxmlformats.org/officeDocument/2006/relationships/image" Target="../media/image2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4.png"/><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3.png"/><Relationship Id="rId1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png"/><Relationship Id="rId17" Type="http://schemas.openxmlformats.org/officeDocument/2006/relationships/image" Target="../media/image16.png"/><Relationship Id="rId2" Type="http://schemas.openxmlformats.org/officeDocument/2006/relationships/notesSlide" Target="../notesSlides/notesSlide9.xml"/><Relationship Id="rId16" Type="http://schemas.openxmlformats.org/officeDocument/2006/relationships/image" Target="../media/image15.png"/><Relationship Id="rId1" Type="http://schemas.openxmlformats.org/officeDocument/2006/relationships/slideLayout" Target="../slideLayouts/slideLayout16.xml"/><Relationship Id="rId6" Type="http://schemas.openxmlformats.org/officeDocument/2006/relationships/diagramColors" Target="../diagrams/colors1.xml"/><Relationship Id="rId11" Type="http://schemas.openxmlformats.org/officeDocument/2006/relationships/image" Target="../media/image23.png"/><Relationship Id="rId5" Type="http://schemas.openxmlformats.org/officeDocument/2006/relationships/diagramQuickStyle" Target="../diagrams/quickStyle1.xml"/><Relationship Id="rId15" Type="http://schemas.openxmlformats.org/officeDocument/2006/relationships/image" Target="../media/image14.png"/><Relationship Id="rId10" Type="http://schemas.openxmlformats.org/officeDocument/2006/relationships/image" Target="../media/image22.png"/><Relationship Id="rId19" Type="http://schemas.openxmlformats.org/officeDocument/2006/relationships/image" Target="../media/image18.png"/><Relationship Id="rId4" Type="http://schemas.openxmlformats.org/officeDocument/2006/relationships/diagramLayout" Target="../diagrams/layout1.xml"/><Relationship Id="rId9" Type="http://schemas.openxmlformats.org/officeDocument/2006/relationships/image" Target="../media/image21.png"/><Relationship Id="rId1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Bezint eer ge verbindt! </a:t>
            </a:r>
            <a:r>
              <a:rPr lang="nl-BE" dirty="0" smtClean="0"/>
              <a:t/>
            </a:r>
            <a:br>
              <a:rPr lang="nl-BE" dirty="0" smtClean="0"/>
            </a:br>
            <a:r>
              <a:rPr lang="nl-BE" sz="3200" dirty="0" smtClean="0"/>
              <a:t>Redactionele </a:t>
            </a:r>
            <a:r>
              <a:rPr lang="nl-BE" sz="3200" dirty="0"/>
              <a:t>do's and don'ts bij de </a:t>
            </a:r>
            <a:r>
              <a:rPr lang="nl-BE" sz="3200" dirty="0" smtClean="0"/>
              <a:t>koop</a:t>
            </a:r>
            <a:endParaRPr lang="nl-BE" sz="3200" dirty="0"/>
          </a:p>
        </p:txBody>
      </p:sp>
      <p:sp>
        <p:nvSpPr>
          <p:cNvPr id="11" name="Ondertitel 8"/>
          <p:cNvSpPr>
            <a:spLocks noGrp="1"/>
          </p:cNvSpPr>
          <p:nvPr>
            <p:ph type="subTitle" idx="1"/>
          </p:nvPr>
        </p:nvSpPr>
        <p:spPr>
          <a:xfrm>
            <a:off x="576003" y="4359604"/>
            <a:ext cx="3712533" cy="1655999"/>
          </a:xfrm>
        </p:spPr>
        <p:txBody>
          <a:bodyPr>
            <a:normAutofit/>
          </a:bodyPr>
          <a:lstStyle/>
          <a:p>
            <a:r>
              <a:rPr lang="nl-NL" dirty="0"/>
              <a:t>Bernard Tilleman	 </a:t>
            </a:r>
            <a:r>
              <a:rPr lang="nl-NL" dirty="0" smtClean="0"/>
              <a:t>&amp;	</a:t>
            </a:r>
            <a:r>
              <a:rPr lang="nl-NL" dirty="0"/>
              <a:t/>
            </a:r>
            <a:br>
              <a:rPr lang="nl-NL" dirty="0"/>
            </a:br>
            <a:r>
              <a:rPr lang="nl-NL" sz="1600" dirty="0"/>
              <a:t>Gewoon hoogleraar	</a:t>
            </a:r>
            <a:br>
              <a:rPr lang="nl-NL" sz="1600" dirty="0"/>
            </a:br>
            <a:r>
              <a:rPr lang="nl-NL" sz="1600" dirty="0"/>
              <a:t>KU Leuven	</a:t>
            </a:r>
          </a:p>
        </p:txBody>
      </p:sp>
      <p:sp>
        <p:nvSpPr>
          <p:cNvPr id="12" name="Ondertitel 8">
            <a:extLst>
              <a:ext uri="{FF2B5EF4-FFF2-40B4-BE49-F238E27FC236}">
                <a16:creationId xmlns:a16="http://schemas.microsoft.com/office/drawing/2014/main" id="{94E82B2C-19B5-4E61-B306-735ABB5EF328}"/>
              </a:ext>
            </a:extLst>
          </p:cNvPr>
          <p:cNvSpPr txBox="1">
            <a:spLocks/>
          </p:cNvSpPr>
          <p:nvPr/>
        </p:nvSpPr>
        <p:spPr>
          <a:xfrm>
            <a:off x="576003" y="5934456"/>
            <a:ext cx="2689715" cy="541658"/>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a:buNone/>
              <a:defRPr sz="2400" kern="1200" baseline="0">
                <a:solidFill>
                  <a:schemeClr val="tx1"/>
                </a:solidFill>
                <a:latin typeface="Arial" charset="0"/>
                <a:ea typeface="+mn-ea"/>
                <a:cs typeface="+mn-cs"/>
              </a:defRPr>
            </a:lvl1pPr>
            <a:lvl2pPr marL="457200" indent="0" algn="ctr" defTabSz="914400" rtl="0" eaLnBrk="1" latinLnBrk="0" hangingPunct="1">
              <a:lnSpc>
                <a:spcPct val="100000"/>
              </a:lnSpc>
              <a:spcBef>
                <a:spcPts val="500"/>
              </a:spcBef>
              <a:buFont typeface="Arial"/>
              <a:buNone/>
              <a:defRPr sz="2000" kern="1200" baseline="0">
                <a:solidFill>
                  <a:schemeClr val="tx1"/>
                </a:solidFill>
                <a:latin typeface="Arial" charset="0"/>
                <a:ea typeface="+mn-ea"/>
                <a:cs typeface="+mn-cs"/>
              </a:defRPr>
            </a:lvl2pPr>
            <a:lvl3pPr marL="914400" indent="0" algn="ctr" defTabSz="914400" rtl="0" eaLnBrk="1" latinLnBrk="0" hangingPunct="1">
              <a:lnSpc>
                <a:spcPct val="100000"/>
              </a:lnSpc>
              <a:spcBef>
                <a:spcPts val="500"/>
              </a:spcBef>
              <a:buFont typeface="Arial"/>
              <a:buNone/>
              <a:defRPr sz="1800" kern="1200" baseline="0">
                <a:solidFill>
                  <a:schemeClr val="tx1"/>
                </a:solidFill>
                <a:latin typeface="Arial" charset="0"/>
                <a:ea typeface="+mn-ea"/>
                <a:cs typeface="+mn-cs"/>
              </a:defRPr>
            </a:lvl3pPr>
            <a:lvl4pPr marL="13716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4pPr>
            <a:lvl5pPr marL="18288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nl-NL" sz="1600" dirty="0" smtClean="0"/>
              <a:t>13 oktober 2021</a:t>
            </a:r>
            <a:endParaRPr lang="nl-NL" sz="1600" dirty="0"/>
          </a:p>
        </p:txBody>
      </p:sp>
      <p:sp>
        <p:nvSpPr>
          <p:cNvPr id="13" name="Ondertitel 8"/>
          <p:cNvSpPr txBox="1">
            <a:spLocks/>
          </p:cNvSpPr>
          <p:nvPr/>
        </p:nvSpPr>
        <p:spPr>
          <a:xfrm>
            <a:off x="4288537" y="4359603"/>
            <a:ext cx="3657600" cy="1655999"/>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a:buNone/>
              <a:defRPr sz="2400" kern="1200" baseline="0">
                <a:solidFill>
                  <a:schemeClr val="bg1"/>
                </a:solidFill>
                <a:latin typeface="Arial" charset="0"/>
                <a:ea typeface="+mn-ea"/>
                <a:cs typeface="+mn-cs"/>
              </a:defRPr>
            </a:lvl1pPr>
            <a:lvl2pPr marL="457189" indent="0" algn="ctr" defTabSz="914400" rtl="0" eaLnBrk="1" latinLnBrk="0" hangingPunct="1">
              <a:lnSpc>
                <a:spcPct val="100000"/>
              </a:lnSpc>
              <a:spcBef>
                <a:spcPts val="500"/>
              </a:spcBef>
              <a:buFont typeface="Arial"/>
              <a:buNone/>
              <a:defRPr sz="2000" kern="1200" baseline="0">
                <a:solidFill>
                  <a:schemeClr val="tx1"/>
                </a:solidFill>
                <a:latin typeface="Arial" charset="0"/>
                <a:ea typeface="+mn-ea"/>
                <a:cs typeface="+mn-cs"/>
              </a:defRPr>
            </a:lvl2pPr>
            <a:lvl3pPr marL="914377" indent="0" algn="ctr" defTabSz="914400" rtl="0" eaLnBrk="1" latinLnBrk="0" hangingPunct="1">
              <a:lnSpc>
                <a:spcPct val="100000"/>
              </a:lnSpc>
              <a:spcBef>
                <a:spcPts val="500"/>
              </a:spcBef>
              <a:buFont typeface="Arial"/>
              <a:buNone/>
              <a:defRPr sz="1800" kern="1200" baseline="0">
                <a:solidFill>
                  <a:schemeClr val="tx1"/>
                </a:solidFill>
                <a:latin typeface="Arial" charset="0"/>
                <a:ea typeface="+mn-ea"/>
                <a:cs typeface="+mn-cs"/>
              </a:defRPr>
            </a:lvl3pPr>
            <a:lvl4pPr marL="1371566"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4pPr>
            <a:lvl5pPr marL="1828754"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5pPr>
            <a:lvl6pPr marL="2285943"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nl-NL" dirty="0" smtClean="0"/>
              <a:t>Frederik Van den Abeele</a:t>
            </a:r>
            <a:br>
              <a:rPr lang="nl-NL" dirty="0" smtClean="0"/>
            </a:br>
            <a:r>
              <a:rPr lang="nl-NL" sz="1600" dirty="0" smtClean="0"/>
              <a:t>Assistent Instituut Contractenrecht</a:t>
            </a:r>
            <a:br>
              <a:rPr lang="nl-NL" sz="1600" dirty="0" smtClean="0"/>
            </a:br>
            <a:r>
              <a:rPr lang="nl-NL" sz="1600" dirty="0" smtClean="0"/>
              <a:t>KU Leuven</a:t>
            </a:r>
            <a:endParaRPr lang="nl-NL" sz="1600" dirty="0"/>
          </a:p>
        </p:txBody>
      </p:sp>
      <p:pic>
        <p:nvPicPr>
          <p:cNvPr id="7" name="Afbeelding 6"/>
          <p:cNvPicPr>
            <a:picLocks noChangeAspect="1"/>
          </p:cNvPicPr>
          <p:nvPr/>
        </p:nvPicPr>
        <p:blipFill>
          <a:blip r:embed="rId3">
            <a:lum bright="70000" contrast="-70000"/>
          </a:blip>
          <a:stretch>
            <a:fillRect/>
          </a:stretch>
        </p:blipFill>
        <p:spPr>
          <a:xfrm>
            <a:off x="387858" y="1270796"/>
            <a:ext cx="2376000" cy="712800"/>
          </a:xfrm>
          <a:prstGeom prst="rect">
            <a:avLst/>
          </a:prstGeom>
        </p:spPr>
      </p:pic>
    </p:spTree>
    <p:extLst>
      <p:ext uri="{BB962C8B-B14F-4D97-AF65-F5344CB8AC3E}">
        <p14:creationId xmlns:p14="http://schemas.microsoft.com/office/powerpoint/2010/main" val="362829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smtClean="0"/>
              <a:t>Faculteit, departement, dienst …</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10</a:t>
            </a:fld>
            <a:endParaRPr lang="nl-NL"/>
          </a:p>
        </p:txBody>
      </p:sp>
      <p:sp>
        <p:nvSpPr>
          <p:cNvPr id="8" name="Afgeronde rechthoek 7"/>
          <p:cNvSpPr/>
          <p:nvPr/>
        </p:nvSpPr>
        <p:spPr>
          <a:xfrm>
            <a:off x="576000" y="1656000"/>
            <a:ext cx="2290924" cy="535709"/>
          </a:xfrm>
          <a:prstGeom prst="roundRect">
            <a:avLst/>
          </a:prstGeom>
          <a:solidFill>
            <a:srgbClr val="CCDB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Onrechtmatig beding</a:t>
            </a:r>
            <a:endParaRPr lang="nl-BE" sz="1600" dirty="0">
              <a:solidFill>
                <a:schemeClr val="tx1"/>
              </a:solidFill>
            </a:endParaRPr>
          </a:p>
        </p:txBody>
      </p:sp>
      <p:sp>
        <p:nvSpPr>
          <p:cNvPr id="9" name="Afgeronde rechthoek 8"/>
          <p:cNvSpPr/>
          <p:nvPr/>
        </p:nvSpPr>
        <p:spPr>
          <a:xfrm>
            <a:off x="3592897" y="1656000"/>
            <a:ext cx="1240125" cy="5357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accent4"/>
                </a:solidFill>
              </a:rPr>
              <a:t>Nietigheid</a:t>
            </a:r>
            <a:endParaRPr lang="nl-BE" sz="1600" dirty="0">
              <a:solidFill>
                <a:schemeClr val="accent4"/>
              </a:solidFill>
            </a:endParaRPr>
          </a:p>
        </p:txBody>
      </p:sp>
      <p:sp>
        <p:nvSpPr>
          <p:cNvPr id="15" name="Afgeronde rechthoek 14"/>
          <p:cNvSpPr/>
          <p:nvPr/>
        </p:nvSpPr>
        <p:spPr>
          <a:xfrm>
            <a:off x="9379458" y="2583381"/>
            <a:ext cx="714375" cy="390432"/>
          </a:xfrm>
          <a:prstGeom prst="roundRect">
            <a:avLst/>
          </a:prstGeom>
          <a:solidFill>
            <a:srgbClr val="1D8D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NEE</a:t>
            </a:r>
          </a:p>
        </p:txBody>
      </p:sp>
      <p:cxnSp>
        <p:nvCxnSpPr>
          <p:cNvPr id="37" name="Rechte verbindingslijn met pijl 36"/>
          <p:cNvCxnSpPr>
            <a:stCxn id="8" idx="3"/>
            <a:endCxn id="9" idx="1"/>
          </p:cNvCxnSpPr>
          <p:nvPr/>
        </p:nvCxnSpPr>
        <p:spPr>
          <a:xfrm>
            <a:off x="2866924" y="1923855"/>
            <a:ext cx="7259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Afgeronde rechthoek 38"/>
          <p:cNvSpPr/>
          <p:nvPr/>
        </p:nvSpPr>
        <p:spPr>
          <a:xfrm>
            <a:off x="5558995" y="1658462"/>
            <a:ext cx="2162871" cy="535709"/>
          </a:xfrm>
          <a:prstGeom prst="roundRect">
            <a:avLst/>
          </a:prstGeom>
          <a:solidFill>
            <a:srgbClr val="CCDB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Aanvulling mogelijk?</a:t>
            </a:r>
            <a:endParaRPr lang="nl-BE" sz="1600" dirty="0">
              <a:solidFill>
                <a:schemeClr val="tx1"/>
              </a:solidFill>
            </a:endParaRPr>
          </a:p>
        </p:txBody>
      </p:sp>
      <p:sp>
        <p:nvSpPr>
          <p:cNvPr id="42" name="Afgeronde rechthoek 41"/>
          <p:cNvSpPr/>
          <p:nvPr/>
        </p:nvSpPr>
        <p:spPr>
          <a:xfrm>
            <a:off x="4526214" y="2510743"/>
            <a:ext cx="4228427" cy="5357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accent4"/>
                </a:solidFill>
              </a:rPr>
              <a:t>Vernietiging</a:t>
            </a:r>
            <a:r>
              <a:rPr lang="en-US" sz="1600" dirty="0" smtClean="0">
                <a:solidFill>
                  <a:schemeClr val="accent4"/>
                </a:solidFill>
              </a:rPr>
              <a:t> </a:t>
            </a:r>
            <a:r>
              <a:rPr lang="en-US" sz="1600" dirty="0" err="1" smtClean="0">
                <a:solidFill>
                  <a:schemeClr val="accent4"/>
                </a:solidFill>
              </a:rPr>
              <a:t>gehele</a:t>
            </a:r>
            <a:r>
              <a:rPr lang="en-US" sz="1600" dirty="0" smtClean="0">
                <a:solidFill>
                  <a:schemeClr val="accent4"/>
                </a:solidFill>
              </a:rPr>
              <a:t> overeenkomst?</a:t>
            </a:r>
            <a:endParaRPr lang="nl-BE" sz="1600" dirty="0">
              <a:solidFill>
                <a:schemeClr val="accent4"/>
              </a:solidFill>
            </a:endParaRPr>
          </a:p>
        </p:txBody>
      </p:sp>
      <p:sp>
        <p:nvSpPr>
          <p:cNvPr id="43" name="Afgeronde rechthoek 42"/>
          <p:cNvSpPr/>
          <p:nvPr/>
        </p:nvSpPr>
        <p:spPr>
          <a:xfrm>
            <a:off x="4526213" y="3361371"/>
            <a:ext cx="4228427" cy="5357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accent4"/>
                </a:solidFill>
              </a:rPr>
              <a:t>Uiterst</a:t>
            </a:r>
            <a:r>
              <a:rPr lang="en-US" sz="1600" dirty="0" smtClean="0">
                <a:solidFill>
                  <a:schemeClr val="accent4"/>
                </a:solidFill>
              </a:rPr>
              <a:t> </a:t>
            </a:r>
            <a:r>
              <a:rPr lang="en-US" sz="1600" dirty="0" err="1" smtClean="0">
                <a:solidFill>
                  <a:schemeClr val="accent4"/>
                </a:solidFill>
              </a:rPr>
              <a:t>nadelige</a:t>
            </a:r>
            <a:r>
              <a:rPr lang="en-US" sz="1600" dirty="0" smtClean="0">
                <a:solidFill>
                  <a:schemeClr val="accent4"/>
                </a:solidFill>
              </a:rPr>
              <a:t> </a:t>
            </a:r>
            <a:r>
              <a:rPr lang="en-US" sz="1600" dirty="0" err="1" smtClean="0">
                <a:solidFill>
                  <a:schemeClr val="accent4"/>
                </a:solidFill>
              </a:rPr>
              <a:t>gevolgen</a:t>
            </a:r>
            <a:r>
              <a:rPr lang="en-US" sz="1600" dirty="0" smtClean="0">
                <a:solidFill>
                  <a:schemeClr val="accent4"/>
                </a:solidFill>
              </a:rPr>
              <a:t> </a:t>
            </a:r>
            <a:r>
              <a:rPr lang="en-US" sz="1600" dirty="0" err="1" smtClean="0">
                <a:solidFill>
                  <a:schemeClr val="accent4"/>
                </a:solidFill>
              </a:rPr>
              <a:t>voor</a:t>
            </a:r>
            <a:r>
              <a:rPr lang="en-US" sz="1600" dirty="0" smtClean="0">
                <a:solidFill>
                  <a:schemeClr val="accent4"/>
                </a:solidFill>
              </a:rPr>
              <a:t> </a:t>
            </a:r>
            <a:r>
              <a:rPr lang="en-US" sz="1600" dirty="0" err="1" smtClean="0">
                <a:solidFill>
                  <a:schemeClr val="accent4"/>
                </a:solidFill>
              </a:rPr>
              <a:t>consument</a:t>
            </a:r>
            <a:r>
              <a:rPr lang="en-US" sz="1600" dirty="0" smtClean="0">
                <a:solidFill>
                  <a:schemeClr val="accent4"/>
                </a:solidFill>
              </a:rPr>
              <a:t>?</a:t>
            </a:r>
            <a:endParaRPr lang="nl-BE" sz="1600" dirty="0">
              <a:solidFill>
                <a:schemeClr val="accent4"/>
              </a:solidFill>
            </a:endParaRPr>
          </a:p>
        </p:txBody>
      </p:sp>
      <p:cxnSp>
        <p:nvCxnSpPr>
          <p:cNvPr id="46" name="Rechte verbindingslijn 45"/>
          <p:cNvCxnSpPr>
            <a:stCxn id="9" idx="3"/>
            <a:endCxn id="39" idx="1"/>
          </p:cNvCxnSpPr>
          <p:nvPr/>
        </p:nvCxnSpPr>
        <p:spPr>
          <a:xfrm>
            <a:off x="4833022" y="1923855"/>
            <a:ext cx="725973" cy="2462"/>
          </a:xfrm>
          <a:prstGeom prst="line">
            <a:avLst/>
          </a:prstGeom>
        </p:spPr>
        <p:style>
          <a:lnRef idx="1">
            <a:schemeClr val="accent1"/>
          </a:lnRef>
          <a:fillRef idx="0">
            <a:schemeClr val="accent1"/>
          </a:fillRef>
          <a:effectRef idx="0">
            <a:schemeClr val="accent1"/>
          </a:effectRef>
          <a:fontRef idx="minor">
            <a:schemeClr val="tx1"/>
          </a:fontRef>
        </p:style>
      </p:cxnSp>
      <p:sp>
        <p:nvSpPr>
          <p:cNvPr id="48" name="Afgeronde rechthoek 47"/>
          <p:cNvSpPr/>
          <p:nvPr/>
        </p:nvSpPr>
        <p:spPr>
          <a:xfrm>
            <a:off x="3187022" y="2587212"/>
            <a:ext cx="714375" cy="390432"/>
          </a:xfrm>
          <a:prstGeom prst="roundRect">
            <a:avLst/>
          </a:prstGeom>
          <a:solidFill>
            <a:srgbClr val="1D8D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JA</a:t>
            </a:r>
          </a:p>
        </p:txBody>
      </p:sp>
      <p:cxnSp>
        <p:nvCxnSpPr>
          <p:cNvPr id="52" name="Rechte verbindingslijn 51"/>
          <p:cNvCxnSpPr>
            <a:stCxn id="42" idx="3"/>
            <a:endCxn id="15" idx="1"/>
          </p:cNvCxnSpPr>
          <p:nvPr/>
        </p:nvCxnSpPr>
        <p:spPr>
          <a:xfrm flipV="1">
            <a:off x="8754641" y="2778597"/>
            <a:ext cx="62481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a:stCxn id="42" idx="1"/>
            <a:endCxn id="48" idx="3"/>
          </p:cNvCxnSpPr>
          <p:nvPr/>
        </p:nvCxnSpPr>
        <p:spPr>
          <a:xfrm flipH="1">
            <a:off x="3901397" y="2778598"/>
            <a:ext cx="624817" cy="383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Gebogen verbindingslijn 55"/>
          <p:cNvCxnSpPr>
            <a:stCxn id="48" idx="2"/>
            <a:endCxn id="43" idx="0"/>
          </p:cNvCxnSpPr>
          <p:nvPr/>
        </p:nvCxnSpPr>
        <p:spPr>
          <a:xfrm rot="16200000" flipH="1">
            <a:off x="4900455" y="1621398"/>
            <a:ext cx="383727" cy="309621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Afgeronde rechthoek 56"/>
          <p:cNvSpPr/>
          <p:nvPr/>
        </p:nvSpPr>
        <p:spPr>
          <a:xfrm>
            <a:off x="9379458" y="3434009"/>
            <a:ext cx="714375" cy="390432"/>
          </a:xfrm>
          <a:prstGeom prst="roundRect">
            <a:avLst/>
          </a:prstGeom>
          <a:solidFill>
            <a:srgbClr val="1D8D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NEE</a:t>
            </a:r>
          </a:p>
        </p:txBody>
      </p:sp>
      <p:sp>
        <p:nvSpPr>
          <p:cNvPr id="58" name="Afgeronde rechthoek 57"/>
          <p:cNvSpPr/>
          <p:nvPr/>
        </p:nvSpPr>
        <p:spPr>
          <a:xfrm>
            <a:off x="10587037" y="2955136"/>
            <a:ext cx="1290155" cy="535709"/>
          </a:xfrm>
          <a:prstGeom prst="roundRect">
            <a:avLst/>
          </a:prstGeom>
          <a:solidFill>
            <a:srgbClr val="CCDB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NIET MOGELIJK</a:t>
            </a:r>
            <a:endParaRPr lang="nl-BE" sz="1600" dirty="0">
              <a:solidFill>
                <a:schemeClr val="tx1"/>
              </a:solidFill>
            </a:endParaRPr>
          </a:p>
        </p:txBody>
      </p:sp>
      <p:cxnSp>
        <p:nvCxnSpPr>
          <p:cNvPr id="60" name="Gebogen verbindingslijn 59"/>
          <p:cNvCxnSpPr>
            <a:stCxn id="15" idx="3"/>
            <a:endCxn id="58" idx="1"/>
          </p:cNvCxnSpPr>
          <p:nvPr/>
        </p:nvCxnSpPr>
        <p:spPr>
          <a:xfrm>
            <a:off x="10093833" y="2778597"/>
            <a:ext cx="493204" cy="44439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Gebogen verbindingslijn 61"/>
          <p:cNvCxnSpPr>
            <a:stCxn id="57" idx="3"/>
            <a:endCxn id="58" idx="1"/>
          </p:cNvCxnSpPr>
          <p:nvPr/>
        </p:nvCxnSpPr>
        <p:spPr>
          <a:xfrm flipV="1">
            <a:off x="10093833" y="3222991"/>
            <a:ext cx="493204" cy="40623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Rechte verbindingslijn 63"/>
          <p:cNvCxnSpPr>
            <a:stCxn id="43" idx="3"/>
            <a:endCxn id="57" idx="1"/>
          </p:cNvCxnSpPr>
          <p:nvPr/>
        </p:nvCxnSpPr>
        <p:spPr>
          <a:xfrm flipV="1">
            <a:off x="8754640" y="3629225"/>
            <a:ext cx="624818" cy="1"/>
          </a:xfrm>
          <a:prstGeom prst="line">
            <a:avLst/>
          </a:prstGeom>
        </p:spPr>
        <p:style>
          <a:lnRef idx="1">
            <a:schemeClr val="accent1"/>
          </a:lnRef>
          <a:fillRef idx="0">
            <a:schemeClr val="accent1"/>
          </a:fillRef>
          <a:effectRef idx="0">
            <a:schemeClr val="accent1"/>
          </a:effectRef>
          <a:fontRef idx="minor">
            <a:schemeClr val="tx1"/>
          </a:fontRef>
        </p:style>
      </p:cxnSp>
      <p:sp>
        <p:nvSpPr>
          <p:cNvPr id="66" name="Afgeronde rechthoek 65"/>
          <p:cNvSpPr/>
          <p:nvPr/>
        </p:nvSpPr>
        <p:spPr>
          <a:xfrm>
            <a:off x="3187020" y="3434010"/>
            <a:ext cx="714375" cy="390432"/>
          </a:xfrm>
          <a:prstGeom prst="roundRect">
            <a:avLst/>
          </a:prstGeom>
          <a:solidFill>
            <a:srgbClr val="1D8D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JA</a:t>
            </a:r>
          </a:p>
        </p:txBody>
      </p:sp>
      <p:cxnSp>
        <p:nvCxnSpPr>
          <p:cNvPr id="68" name="Rechte verbindingslijn 67"/>
          <p:cNvCxnSpPr>
            <a:stCxn id="43" idx="1"/>
            <a:endCxn id="66" idx="3"/>
          </p:cNvCxnSpPr>
          <p:nvPr/>
        </p:nvCxnSpPr>
        <p:spPr>
          <a:xfrm flipH="1">
            <a:off x="3901395" y="3629226"/>
            <a:ext cx="624818" cy="0"/>
          </a:xfrm>
          <a:prstGeom prst="line">
            <a:avLst/>
          </a:prstGeom>
        </p:spPr>
        <p:style>
          <a:lnRef idx="1">
            <a:schemeClr val="accent1"/>
          </a:lnRef>
          <a:fillRef idx="0">
            <a:schemeClr val="accent1"/>
          </a:fillRef>
          <a:effectRef idx="0">
            <a:schemeClr val="accent1"/>
          </a:effectRef>
          <a:fontRef idx="minor">
            <a:schemeClr val="tx1"/>
          </a:fontRef>
        </p:style>
      </p:cxnSp>
      <p:sp>
        <p:nvSpPr>
          <p:cNvPr id="69" name="Afgeronde rechthoek 68"/>
          <p:cNvSpPr/>
          <p:nvPr/>
        </p:nvSpPr>
        <p:spPr>
          <a:xfrm>
            <a:off x="1001665" y="4340276"/>
            <a:ext cx="5085090" cy="1157766"/>
          </a:xfrm>
          <a:prstGeom prst="roundRect">
            <a:avLst/>
          </a:prstGeom>
          <a:solidFill>
            <a:srgbClr val="CCDB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MOGELIJK MET BEPALINGEN VAN NATIONAAL RECHT DIE AANVULLEND VAN AARD ZIJN OF DIE VAN TOEPASSING ZIJN INDIEN DE PARTIJEN HET EROVER EENS ZIJN</a:t>
            </a:r>
            <a:endParaRPr lang="nl-BE" sz="1600" dirty="0">
              <a:solidFill>
                <a:schemeClr val="tx1"/>
              </a:solidFill>
            </a:endParaRPr>
          </a:p>
        </p:txBody>
      </p:sp>
      <p:cxnSp>
        <p:nvCxnSpPr>
          <p:cNvPr id="71" name="Rechte verbindingslijn met pijl 70"/>
          <p:cNvCxnSpPr>
            <a:stCxn id="66" idx="2"/>
            <a:endCxn id="69" idx="0"/>
          </p:cNvCxnSpPr>
          <p:nvPr/>
        </p:nvCxnSpPr>
        <p:spPr>
          <a:xfrm>
            <a:off x="3544208" y="3824442"/>
            <a:ext cx="2" cy="515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2" name="Afbeelding 71"/>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73" name="Afbeelding 7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74" name="Afbeelding 7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75" name="Afbeelding 7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76" name="Afbeelding 7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77" name="Afbeelding 7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
        <p:nvSpPr>
          <p:cNvPr id="34" name="Titel 4"/>
          <p:cNvSpPr>
            <a:spLocks noGrp="1"/>
          </p:cNvSpPr>
          <p:nvPr>
            <p:ph type="title"/>
          </p:nvPr>
        </p:nvSpPr>
        <p:spPr>
          <a:xfrm>
            <a:off x="576000" y="216000"/>
            <a:ext cx="11041200" cy="1152000"/>
          </a:xfrm>
        </p:spPr>
        <p:txBody>
          <a:bodyPr>
            <a:normAutofit/>
          </a:bodyPr>
          <a:lstStyle/>
          <a:p>
            <a:r>
              <a:rPr lang="en-US" sz="3600" b="1" dirty="0" smtClean="0"/>
              <a:t>II. </a:t>
            </a:r>
            <a:r>
              <a:rPr lang="en-US" sz="3600" b="1" dirty="0" err="1" smtClean="0"/>
              <a:t>Consumenten</a:t>
            </a:r>
            <a:r>
              <a:rPr lang="en-US" sz="3600" b="1" dirty="0" smtClean="0"/>
              <a:t>(</a:t>
            </a:r>
            <a:r>
              <a:rPr lang="en-US" sz="3600" b="1" dirty="0" err="1" smtClean="0"/>
              <a:t>koop</a:t>
            </a:r>
            <a:r>
              <a:rPr lang="en-US" sz="3600" b="1" dirty="0" smtClean="0"/>
              <a:t>)</a:t>
            </a:r>
            <a:r>
              <a:rPr lang="en-US" sz="3600" b="1" dirty="0" err="1" smtClean="0"/>
              <a:t>recht</a:t>
            </a:r>
            <a:r>
              <a:rPr lang="en-US" sz="3600" b="1" dirty="0" smtClean="0"/>
              <a:t>: </a:t>
            </a:r>
            <a:r>
              <a:rPr lang="en-US" sz="3600" b="1" dirty="0" err="1" smtClean="0"/>
              <a:t>correctieverbod</a:t>
            </a:r>
            <a:endParaRPr lang="nl-BE" sz="3600" b="1" dirty="0"/>
          </a:p>
        </p:txBody>
      </p:sp>
    </p:spTree>
    <p:extLst>
      <p:ext uri="{BB962C8B-B14F-4D97-AF65-F5344CB8AC3E}">
        <p14:creationId xmlns:p14="http://schemas.microsoft.com/office/powerpoint/2010/main" val="2460599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ijdelijke aanduiding voor inhoud 36"/>
          <p:cNvGraphicFramePr>
            <a:graphicFrameLocks noGrp="1"/>
          </p:cNvGraphicFramePr>
          <p:nvPr>
            <p:ph idx="1"/>
            <p:extLst/>
          </p:nvPr>
        </p:nvGraphicFramePr>
        <p:xfrm>
          <a:off x="576263" y="1392516"/>
          <a:ext cx="11041062" cy="769620"/>
        </p:xfrm>
        <a:graphic>
          <a:graphicData uri="http://schemas.openxmlformats.org/drawingml/2006/table">
            <a:tbl>
              <a:tblPr firstRow="1" bandRow="1">
                <a:tableStyleId>{5C22544A-7EE6-4342-B048-85BDC9FD1C3A}</a:tableStyleId>
              </a:tblPr>
              <a:tblGrid>
                <a:gridCol w="3680354">
                  <a:extLst>
                    <a:ext uri="{9D8B030D-6E8A-4147-A177-3AD203B41FA5}">
                      <a16:colId xmlns:a16="http://schemas.microsoft.com/office/drawing/2014/main" val="4019854150"/>
                    </a:ext>
                  </a:extLst>
                </a:gridCol>
                <a:gridCol w="3680354">
                  <a:extLst>
                    <a:ext uri="{9D8B030D-6E8A-4147-A177-3AD203B41FA5}">
                      <a16:colId xmlns:a16="http://schemas.microsoft.com/office/drawing/2014/main" val="1135268322"/>
                    </a:ext>
                  </a:extLst>
                </a:gridCol>
                <a:gridCol w="3680354">
                  <a:extLst>
                    <a:ext uri="{9D8B030D-6E8A-4147-A177-3AD203B41FA5}">
                      <a16:colId xmlns:a16="http://schemas.microsoft.com/office/drawing/2014/main" val="1418300344"/>
                    </a:ext>
                  </a:extLst>
                </a:gridCol>
              </a:tblGrid>
              <a:tr h="280102">
                <a:tc>
                  <a:txBody>
                    <a:bodyPr/>
                    <a:lstStyle/>
                    <a:p>
                      <a:pPr algn="ctr"/>
                      <a:r>
                        <a:rPr lang="en-US" sz="1400" dirty="0" smtClean="0"/>
                        <a:t>Soort goed?</a:t>
                      </a:r>
                      <a:endParaRPr lang="nl-BE" sz="1400" dirty="0"/>
                    </a:p>
                  </a:txBody>
                  <a:tcPr/>
                </a:tc>
                <a:tc>
                  <a:txBody>
                    <a:bodyPr/>
                    <a:lstStyle/>
                    <a:p>
                      <a:pPr algn="ctr"/>
                      <a:r>
                        <a:rPr lang="en-US" sz="1400" dirty="0" smtClean="0"/>
                        <a:t>Soort gebruik?</a:t>
                      </a:r>
                      <a:endParaRPr lang="nl-BE" sz="1400" dirty="0"/>
                    </a:p>
                  </a:txBody>
                  <a:tcPr/>
                </a:tc>
                <a:tc>
                  <a:txBody>
                    <a:bodyPr/>
                    <a:lstStyle/>
                    <a:p>
                      <a:pPr algn="ctr"/>
                      <a:r>
                        <a:rPr lang="en-US" sz="1400" dirty="0" smtClean="0"/>
                        <a:t>Vestiging partijen?</a:t>
                      </a:r>
                      <a:endParaRPr lang="nl-BE" sz="1400" dirty="0"/>
                    </a:p>
                  </a:txBody>
                  <a:tcPr/>
                </a:tc>
                <a:extLst>
                  <a:ext uri="{0D108BD9-81ED-4DB2-BD59-A6C34878D82A}">
                    <a16:rowId xmlns:a16="http://schemas.microsoft.com/office/drawing/2014/main" val="1846098583"/>
                  </a:ext>
                </a:extLst>
              </a:tr>
              <a:tr h="370840">
                <a:tc>
                  <a:txBody>
                    <a:bodyPr/>
                    <a:lstStyle/>
                    <a:p>
                      <a:pPr algn="ctr"/>
                      <a:r>
                        <a:rPr lang="en-US" sz="1400" dirty="0" smtClean="0"/>
                        <a:t>Lichamelijk roerend goed</a:t>
                      </a:r>
                    </a:p>
                    <a:p>
                      <a:pPr algn="ctr"/>
                      <a:r>
                        <a:rPr lang="en-US" sz="1050" dirty="0" smtClean="0"/>
                        <a:t>(</a:t>
                      </a:r>
                      <a:r>
                        <a:rPr lang="en-US" sz="1050" dirty="0" err="1" smtClean="0"/>
                        <a:t>uitz</a:t>
                      </a:r>
                      <a:r>
                        <a:rPr lang="en-US" sz="1050" dirty="0" smtClean="0"/>
                        <a:t>.</a:t>
                      </a:r>
                      <a:r>
                        <a:rPr lang="en-US" sz="1050" baseline="0" dirty="0" smtClean="0"/>
                        <a:t> art. 2 CISG)</a:t>
                      </a:r>
                      <a:endParaRPr lang="nl-BE" sz="1400" dirty="0"/>
                    </a:p>
                  </a:txBody>
                  <a:tcPr anchor="ctr"/>
                </a:tc>
                <a:tc>
                  <a:txBody>
                    <a:bodyPr/>
                    <a:lstStyle/>
                    <a:p>
                      <a:pPr algn="ctr"/>
                      <a:r>
                        <a:rPr lang="en-US" sz="1400" dirty="0" smtClean="0"/>
                        <a:t>Professioneel gebruik</a:t>
                      </a:r>
                      <a:endParaRPr lang="nl-BE" sz="1400" dirty="0" smtClean="0"/>
                    </a:p>
                  </a:txBody>
                  <a:tcPr anchor="ctr"/>
                </a:tc>
                <a:tc>
                  <a:txBody>
                    <a:bodyPr/>
                    <a:lstStyle/>
                    <a:p>
                      <a:pPr algn="ctr"/>
                      <a:r>
                        <a:rPr lang="en-US" sz="1400" dirty="0" smtClean="0"/>
                        <a:t>Elk </a:t>
                      </a:r>
                      <a:r>
                        <a:rPr lang="en-US" sz="1400" dirty="0" err="1" smtClean="0"/>
                        <a:t>andere</a:t>
                      </a:r>
                      <a:r>
                        <a:rPr lang="en-US" sz="1400" dirty="0" smtClean="0"/>
                        <a:t> (</a:t>
                      </a:r>
                      <a:r>
                        <a:rPr lang="en-US" sz="1400" dirty="0" err="1" smtClean="0"/>
                        <a:t>Verdrag</a:t>
                      </a:r>
                      <a:r>
                        <a:rPr lang="en-US" sz="1400" dirty="0" smtClean="0"/>
                        <a:t>)</a:t>
                      </a:r>
                      <a:r>
                        <a:rPr lang="en-US" sz="1400" dirty="0" err="1" smtClean="0"/>
                        <a:t>staat</a:t>
                      </a:r>
                      <a:endParaRPr lang="nl-BE" sz="1400" dirty="0"/>
                    </a:p>
                  </a:txBody>
                  <a:tcPr anchor="ctr"/>
                </a:tc>
                <a:extLst>
                  <a:ext uri="{0D108BD9-81ED-4DB2-BD59-A6C34878D82A}">
                    <a16:rowId xmlns:a16="http://schemas.microsoft.com/office/drawing/2014/main" val="1804306860"/>
                  </a:ext>
                </a:extLst>
              </a:tr>
            </a:tbl>
          </a:graphicData>
        </a:graphic>
      </p:graphicFrame>
      <p:sp>
        <p:nvSpPr>
          <p:cNvPr id="5" name="Titel 4"/>
          <p:cNvSpPr>
            <a:spLocks noGrp="1"/>
          </p:cNvSpPr>
          <p:nvPr>
            <p:ph type="title"/>
          </p:nvPr>
        </p:nvSpPr>
        <p:spPr/>
        <p:txBody>
          <a:bodyPr>
            <a:normAutofit/>
          </a:bodyPr>
          <a:lstStyle/>
          <a:p>
            <a:r>
              <a:rPr lang="en-US" sz="3600" b="1" dirty="0" smtClean="0"/>
              <a:t>III. Weens Koopverdrag (CISG)</a:t>
            </a:r>
            <a:endParaRPr lang="nl-BE" sz="3600" b="1" dirty="0"/>
          </a:p>
        </p:txBody>
      </p:sp>
      <p:sp>
        <p:nvSpPr>
          <p:cNvPr id="38" name="Tijdelijke aanduiding voor inhoud 1"/>
          <p:cNvSpPr txBox="1">
            <a:spLocks/>
          </p:cNvSpPr>
          <p:nvPr/>
        </p:nvSpPr>
        <p:spPr>
          <a:xfrm>
            <a:off x="576001" y="2358469"/>
            <a:ext cx="11041200" cy="342535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nl-BE" dirty="0"/>
          </a:p>
        </p:txBody>
      </p:sp>
      <p:sp>
        <p:nvSpPr>
          <p:cNvPr id="39" name="Vierkante haken 38"/>
          <p:cNvSpPr/>
          <p:nvPr/>
        </p:nvSpPr>
        <p:spPr>
          <a:xfrm rot="5400000">
            <a:off x="5166487" y="-1721785"/>
            <a:ext cx="1861661" cy="11041327"/>
          </a:xfrm>
          <a:prstGeom prst="bracketPair">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nl-BE" sz="1500" i="1" dirty="0" smtClean="0">
                <a:solidFill>
                  <a:schemeClr val="accent4"/>
                </a:solidFill>
              </a:rPr>
              <a:t>“Wanneer de partijen feiten aanvoeren waarop zij hun vordering laten steunen, zonder daarbij enige rechtsgrond aan te geven, miskent de rechter die op die feiten een rechtsgrond toepast zonder de partijen toe te laten daarover tegenspraak te voeren, hun recht van verdediging niet, (…).</a:t>
            </a:r>
            <a:r>
              <a:rPr lang="en-US" sz="1500" i="1" dirty="0" smtClean="0">
                <a:solidFill>
                  <a:schemeClr val="accent4"/>
                </a:solidFill>
              </a:rPr>
              <a:t> </a:t>
            </a:r>
            <a:r>
              <a:rPr lang="nl-BE" sz="1500" i="1" dirty="0">
                <a:solidFill>
                  <a:schemeClr val="accent4"/>
                </a:solidFill>
              </a:rPr>
              <a:t>Wanneer de rechter, bij gebrek aan door de partijen </a:t>
            </a:r>
            <a:r>
              <a:rPr lang="nl-BE" sz="1500" i="1" dirty="0" smtClean="0">
                <a:solidFill>
                  <a:schemeClr val="accent4"/>
                </a:solidFill>
              </a:rPr>
              <a:t>aangevoerde rechtsgrond</a:t>
            </a:r>
            <a:r>
              <a:rPr lang="nl-BE" sz="1500" i="1" dirty="0">
                <a:solidFill>
                  <a:schemeClr val="accent4"/>
                </a:solidFill>
              </a:rPr>
              <a:t>, ambtshalve toepassing maakt van </a:t>
            </a:r>
            <a:r>
              <a:rPr lang="nl-BE" sz="1500" i="1" dirty="0" smtClean="0">
                <a:solidFill>
                  <a:schemeClr val="accent4"/>
                </a:solidFill>
              </a:rPr>
              <a:t>een wetsbepaling </a:t>
            </a:r>
            <a:r>
              <a:rPr lang="nl-BE" sz="1500" i="1" dirty="0">
                <a:solidFill>
                  <a:schemeClr val="accent4"/>
                </a:solidFill>
              </a:rPr>
              <a:t>van aanvullend </a:t>
            </a:r>
            <a:r>
              <a:rPr lang="nl-BE" sz="1500" i="1" dirty="0" smtClean="0">
                <a:solidFill>
                  <a:schemeClr val="accent4"/>
                </a:solidFill>
              </a:rPr>
              <a:t>recht </a:t>
            </a:r>
            <a:r>
              <a:rPr lang="nl-BE" sz="1500" b="1" i="1" dirty="0" smtClean="0">
                <a:solidFill>
                  <a:schemeClr val="accent4"/>
                </a:solidFill>
              </a:rPr>
              <a:t>[= CISG]</a:t>
            </a:r>
            <a:r>
              <a:rPr lang="nl-BE" sz="1500" i="1" dirty="0" smtClean="0">
                <a:solidFill>
                  <a:schemeClr val="accent4"/>
                </a:solidFill>
              </a:rPr>
              <a:t>, </a:t>
            </a:r>
            <a:r>
              <a:rPr lang="nl-BE" sz="1500" i="1" dirty="0">
                <a:solidFill>
                  <a:schemeClr val="accent4"/>
                </a:solidFill>
              </a:rPr>
              <a:t>dient hij slechts te </a:t>
            </a:r>
            <a:r>
              <a:rPr lang="nl-BE" sz="1500" i="1" dirty="0" smtClean="0">
                <a:solidFill>
                  <a:schemeClr val="accent4"/>
                </a:solidFill>
              </a:rPr>
              <a:t>onderzoeken of </a:t>
            </a:r>
            <a:r>
              <a:rPr lang="nl-BE" sz="1500" i="1" dirty="0">
                <a:solidFill>
                  <a:schemeClr val="accent4"/>
                </a:solidFill>
              </a:rPr>
              <a:t>de partijen niet contractueel van deze </a:t>
            </a:r>
            <a:r>
              <a:rPr lang="nl-BE" sz="1500" i="1" dirty="0" smtClean="0">
                <a:solidFill>
                  <a:schemeClr val="accent4"/>
                </a:solidFill>
              </a:rPr>
              <a:t>bepaling zijn </a:t>
            </a:r>
            <a:r>
              <a:rPr lang="nl-BE" sz="1500" i="1" dirty="0">
                <a:solidFill>
                  <a:schemeClr val="accent4"/>
                </a:solidFill>
              </a:rPr>
              <a:t>afgeweken en dient hij de partijen daarover slechts </a:t>
            </a:r>
            <a:r>
              <a:rPr lang="nl-BE" sz="1500" i="1" dirty="0" smtClean="0">
                <a:solidFill>
                  <a:schemeClr val="accent4"/>
                </a:solidFill>
              </a:rPr>
              <a:t>te bevragen </a:t>
            </a:r>
            <a:r>
              <a:rPr lang="nl-BE" sz="1500" i="1" dirty="0">
                <a:solidFill>
                  <a:schemeClr val="accent4"/>
                </a:solidFill>
              </a:rPr>
              <a:t>indien </a:t>
            </a:r>
            <a:r>
              <a:rPr lang="nl-BE" sz="1500" i="1" dirty="0" smtClean="0">
                <a:solidFill>
                  <a:schemeClr val="accent4"/>
                </a:solidFill>
              </a:rPr>
              <a:t>de regelmatig </a:t>
            </a:r>
            <a:r>
              <a:rPr lang="nl-BE" sz="1500" i="1" dirty="0">
                <a:solidFill>
                  <a:schemeClr val="accent4"/>
                </a:solidFill>
              </a:rPr>
              <a:t>aan zijn beoordeling </a:t>
            </a:r>
            <a:r>
              <a:rPr lang="nl-BE" sz="1500" i="1" dirty="0" smtClean="0">
                <a:solidFill>
                  <a:schemeClr val="accent4"/>
                </a:solidFill>
              </a:rPr>
              <a:t>voorgelegde gegevens </a:t>
            </a:r>
            <a:r>
              <a:rPr lang="nl-BE" sz="1500" i="1" dirty="0">
                <a:solidFill>
                  <a:schemeClr val="accent4"/>
                </a:solidFill>
              </a:rPr>
              <a:t>enige aanwijzing in die zin bevatten</a:t>
            </a:r>
            <a:r>
              <a:rPr lang="nl-BE" sz="1500" i="1" dirty="0" smtClean="0">
                <a:solidFill>
                  <a:schemeClr val="accent4"/>
                </a:solidFill>
              </a:rPr>
              <a:t>.”</a:t>
            </a:r>
            <a:endParaRPr lang="nl-BE" sz="1500" i="1" dirty="0">
              <a:solidFill>
                <a:schemeClr val="accent4"/>
              </a:solidFill>
            </a:endParaRPr>
          </a:p>
        </p:txBody>
      </p:sp>
      <p:sp>
        <p:nvSpPr>
          <p:cNvPr id="40" name="Afgeronde rechthoek 39"/>
          <p:cNvSpPr/>
          <p:nvPr/>
        </p:nvSpPr>
        <p:spPr>
          <a:xfrm>
            <a:off x="4970965" y="4629494"/>
            <a:ext cx="2125270" cy="296549"/>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4"/>
                </a:solidFill>
              </a:rPr>
              <a:t>Cass. 7 mei 2020</a:t>
            </a:r>
            <a:endParaRPr lang="nl-BE" sz="1400" dirty="0">
              <a:solidFill>
                <a:schemeClr val="accent4"/>
              </a:solidFill>
            </a:endParaRPr>
          </a:p>
        </p:txBody>
      </p:sp>
      <p:sp>
        <p:nvSpPr>
          <p:cNvPr id="45" name="Tijdelijke aanduiding voor inhoud 1"/>
          <p:cNvSpPr txBox="1">
            <a:spLocks/>
          </p:cNvSpPr>
          <p:nvPr/>
        </p:nvSpPr>
        <p:spPr>
          <a:xfrm>
            <a:off x="575221" y="2309852"/>
            <a:ext cx="11041200" cy="41048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b="1" dirty="0" smtClean="0"/>
              <a:t>Ambtshalve </a:t>
            </a:r>
            <a:r>
              <a:rPr lang="en-US" sz="1800" b="1" dirty="0" err="1" smtClean="0"/>
              <a:t>toepassing</a:t>
            </a:r>
            <a:r>
              <a:rPr lang="en-US" sz="1800" b="1" dirty="0" smtClean="0"/>
              <a:t> </a:t>
            </a:r>
            <a:r>
              <a:rPr lang="en-US" sz="1800" dirty="0" smtClean="0"/>
              <a:t>door </a:t>
            </a:r>
            <a:r>
              <a:rPr lang="en-US" sz="1800" dirty="0" err="1" smtClean="0"/>
              <a:t>rechter</a:t>
            </a:r>
            <a:endParaRPr lang="nl-BE" sz="1800" dirty="0"/>
          </a:p>
        </p:txBody>
      </p:sp>
      <p:sp>
        <p:nvSpPr>
          <p:cNvPr id="54" name="Tijdelijke aanduiding voor dianummer 3"/>
          <p:cNvSpPr txBox="1">
            <a:spLocks/>
          </p:cNvSpPr>
          <p:nvPr/>
        </p:nvSpPr>
        <p:spPr>
          <a:xfrm>
            <a:off x="576000" y="6210000"/>
            <a:ext cx="648000" cy="648000"/>
          </a:xfrm>
          <a:prstGeom prst="rect">
            <a:avLst/>
          </a:prstGeom>
        </p:spPr>
        <p:txBody>
          <a:bodyPr vert="horz" lIns="0" tIns="0" rIns="0" bIns="0" rtlCol="0" anchor="ctr"/>
          <a:lstStyle>
            <a:defPPr>
              <a:defRPr lang="nl-NL"/>
            </a:defPPr>
            <a:lvl1pPr marL="0" algn="l" defTabSz="914400" rtl="0" eaLnBrk="1" latinLnBrk="0" hangingPunct="1">
              <a:defRPr sz="1000" kern="1200" baseline="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297500-7527-634B-90F4-69D0994C32B4}" type="slidenum">
              <a:rPr lang="nl-NL" smtClean="0"/>
              <a:pPr/>
              <a:t>11</a:t>
            </a:fld>
            <a:endParaRPr lang="nl-NL" dirty="0"/>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11</a:t>
            </a:fld>
            <a:endParaRPr lang="nl-NL"/>
          </a:p>
        </p:txBody>
      </p:sp>
      <p:pic>
        <p:nvPicPr>
          <p:cNvPr id="23" name="Afbeelding 22"/>
          <p:cNvPicPr>
            <a:picLocks noChangeAspect="1"/>
          </p:cNvPicPr>
          <p:nvPr/>
        </p:nvPicPr>
        <p:blipFill>
          <a:blip r:embed="rId3">
            <a:lum bright="70000" contrast="-70000"/>
          </a:blip>
          <a:stretch>
            <a:fillRect/>
          </a:stretch>
        </p:blipFill>
        <p:spPr>
          <a:xfrm>
            <a:off x="9831798" y="6378773"/>
            <a:ext cx="1077087" cy="323126"/>
          </a:xfrm>
          <a:prstGeom prst="rect">
            <a:avLst/>
          </a:prstGeom>
        </p:spPr>
      </p:pic>
      <p:pic>
        <p:nvPicPr>
          <p:cNvPr id="24" name="Afbeelding 23"/>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25" name="Afbeelding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26" name="Afbeelding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27" name="Afbeelding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28" name="Afbeelding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29" name="Afbeelding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Tree>
    <p:extLst>
      <p:ext uri="{BB962C8B-B14F-4D97-AF65-F5344CB8AC3E}">
        <p14:creationId xmlns:p14="http://schemas.microsoft.com/office/powerpoint/2010/main" val="859520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ijdelijke aanduiding voor inhoud 36"/>
          <p:cNvGraphicFramePr>
            <a:graphicFrameLocks noGrp="1"/>
          </p:cNvGraphicFramePr>
          <p:nvPr>
            <p:ph idx="1"/>
          </p:nvPr>
        </p:nvGraphicFramePr>
        <p:xfrm>
          <a:off x="576263" y="1392516"/>
          <a:ext cx="11041062" cy="769620"/>
        </p:xfrm>
        <a:graphic>
          <a:graphicData uri="http://schemas.openxmlformats.org/drawingml/2006/table">
            <a:tbl>
              <a:tblPr firstRow="1" bandRow="1">
                <a:tableStyleId>{5C22544A-7EE6-4342-B048-85BDC9FD1C3A}</a:tableStyleId>
              </a:tblPr>
              <a:tblGrid>
                <a:gridCol w="3680354">
                  <a:extLst>
                    <a:ext uri="{9D8B030D-6E8A-4147-A177-3AD203B41FA5}">
                      <a16:colId xmlns:a16="http://schemas.microsoft.com/office/drawing/2014/main" val="4019854150"/>
                    </a:ext>
                  </a:extLst>
                </a:gridCol>
                <a:gridCol w="3680354">
                  <a:extLst>
                    <a:ext uri="{9D8B030D-6E8A-4147-A177-3AD203B41FA5}">
                      <a16:colId xmlns:a16="http://schemas.microsoft.com/office/drawing/2014/main" val="1135268322"/>
                    </a:ext>
                  </a:extLst>
                </a:gridCol>
                <a:gridCol w="3680354">
                  <a:extLst>
                    <a:ext uri="{9D8B030D-6E8A-4147-A177-3AD203B41FA5}">
                      <a16:colId xmlns:a16="http://schemas.microsoft.com/office/drawing/2014/main" val="1418300344"/>
                    </a:ext>
                  </a:extLst>
                </a:gridCol>
              </a:tblGrid>
              <a:tr h="280102">
                <a:tc>
                  <a:txBody>
                    <a:bodyPr/>
                    <a:lstStyle/>
                    <a:p>
                      <a:pPr algn="ctr"/>
                      <a:r>
                        <a:rPr lang="en-US" sz="1400" dirty="0" smtClean="0"/>
                        <a:t>Soort goed?</a:t>
                      </a:r>
                      <a:endParaRPr lang="nl-BE" sz="1400" dirty="0"/>
                    </a:p>
                  </a:txBody>
                  <a:tcPr/>
                </a:tc>
                <a:tc>
                  <a:txBody>
                    <a:bodyPr/>
                    <a:lstStyle/>
                    <a:p>
                      <a:pPr algn="ctr"/>
                      <a:r>
                        <a:rPr lang="en-US" sz="1400" dirty="0" smtClean="0"/>
                        <a:t>Soort gebruik?</a:t>
                      </a:r>
                      <a:endParaRPr lang="nl-BE" sz="1400" dirty="0"/>
                    </a:p>
                  </a:txBody>
                  <a:tcPr/>
                </a:tc>
                <a:tc>
                  <a:txBody>
                    <a:bodyPr/>
                    <a:lstStyle/>
                    <a:p>
                      <a:pPr algn="ctr"/>
                      <a:r>
                        <a:rPr lang="en-US" sz="1400" dirty="0" smtClean="0"/>
                        <a:t>Vestiging partijen?</a:t>
                      </a:r>
                      <a:endParaRPr lang="nl-BE" sz="1400" dirty="0"/>
                    </a:p>
                  </a:txBody>
                  <a:tcPr/>
                </a:tc>
                <a:extLst>
                  <a:ext uri="{0D108BD9-81ED-4DB2-BD59-A6C34878D82A}">
                    <a16:rowId xmlns:a16="http://schemas.microsoft.com/office/drawing/2014/main" val="1846098583"/>
                  </a:ext>
                </a:extLst>
              </a:tr>
              <a:tr h="370840">
                <a:tc>
                  <a:txBody>
                    <a:bodyPr/>
                    <a:lstStyle/>
                    <a:p>
                      <a:pPr algn="ctr"/>
                      <a:r>
                        <a:rPr lang="en-US" sz="1400" dirty="0" smtClean="0"/>
                        <a:t>Lichamelijk roerend goed</a:t>
                      </a:r>
                    </a:p>
                    <a:p>
                      <a:pPr algn="ctr"/>
                      <a:r>
                        <a:rPr lang="en-US" sz="1050" dirty="0" smtClean="0"/>
                        <a:t>(</a:t>
                      </a:r>
                      <a:r>
                        <a:rPr lang="en-US" sz="1050" dirty="0" err="1" smtClean="0"/>
                        <a:t>uitz</a:t>
                      </a:r>
                      <a:r>
                        <a:rPr lang="en-US" sz="1050" dirty="0" smtClean="0"/>
                        <a:t>.</a:t>
                      </a:r>
                      <a:r>
                        <a:rPr lang="en-US" sz="1050" baseline="0" dirty="0" smtClean="0"/>
                        <a:t> art. 2 CISG)</a:t>
                      </a:r>
                      <a:endParaRPr lang="nl-BE" sz="1400" dirty="0"/>
                    </a:p>
                  </a:txBody>
                  <a:tcPr anchor="ctr"/>
                </a:tc>
                <a:tc>
                  <a:txBody>
                    <a:bodyPr/>
                    <a:lstStyle/>
                    <a:p>
                      <a:pPr algn="ctr"/>
                      <a:r>
                        <a:rPr lang="en-US" sz="1400" dirty="0" smtClean="0"/>
                        <a:t>Professioneel gebruik</a:t>
                      </a:r>
                      <a:endParaRPr lang="nl-BE" sz="1400" dirty="0" smtClean="0"/>
                    </a:p>
                  </a:txBody>
                  <a:tcPr anchor="ctr"/>
                </a:tc>
                <a:tc>
                  <a:txBody>
                    <a:bodyPr/>
                    <a:lstStyle/>
                    <a:p>
                      <a:pPr algn="ctr"/>
                      <a:r>
                        <a:rPr lang="en-US" sz="1400" dirty="0" smtClean="0"/>
                        <a:t>Elk </a:t>
                      </a:r>
                      <a:r>
                        <a:rPr lang="en-US" sz="1400" dirty="0" err="1" smtClean="0"/>
                        <a:t>andere</a:t>
                      </a:r>
                      <a:r>
                        <a:rPr lang="en-US" sz="1400" dirty="0" smtClean="0"/>
                        <a:t> (</a:t>
                      </a:r>
                      <a:r>
                        <a:rPr lang="en-US" sz="1400" dirty="0" err="1" smtClean="0"/>
                        <a:t>Verdrag</a:t>
                      </a:r>
                      <a:r>
                        <a:rPr lang="en-US" sz="1400" dirty="0" smtClean="0"/>
                        <a:t>)</a:t>
                      </a:r>
                      <a:r>
                        <a:rPr lang="en-US" sz="1400" dirty="0" err="1" smtClean="0"/>
                        <a:t>staat</a:t>
                      </a:r>
                      <a:endParaRPr lang="nl-BE" sz="1400" dirty="0"/>
                    </a:p>
                  </a:txBody>
                  <a:tcPr anchor="ctr"/>
                </a:tc>
                <a:extLst>
                  <a:ext uri="{0D108BD9-81ED-4DB2-BD59-A6C34878D82A}">
                    <a16:rowId xmlns:a16="http://schemas.microsoft.com/office/drawing/2014/main" val="1804306860"/>
                  </a:ext>
                </a:extLst>
              </a:tr>
            </a:tbl>
          </a:graphicData>
        </a:graphic>
      </p:graphicFrame>
      <p:sp>
        <p:nvSpPr>
          <p:cNvPr id="5" name="Titel 4"/>
          <p:cNvSpPr>
            <a:spLocks noGrp="1"/>
          </p:cNvSpPr>
          <p:nvPr>
            <p:ph type="title"/>
          </p:nvPr>
        </p:nvSpPr>
        <p:spPr/>
        <p:txBody>
          <a:bodyPr>
            <a:normAutofit/>
          </a:bodyPr>
          <a:lstStyle/>
          <a:p>
            <a:r>
              <a:rPr lang="en-US" sz="3600" b="1" dirty="0" smtClean="0"/>
              <a:t>III. Weens Koopverdrag (CISG)</a:t>
            </a:r>
            <a:endParaRPr lang="nl-BE" sz="3600" b="1" dirty="0"/>
          </a:p>
        </p:txBody>
      </p:sp>
      <p:sp>
        <p:nvSpPr>
          <p:cNvPr id="45" name="Tijdelijke aanduiding voor inhoud 1"/>
          <p:cNvSpPr txBox="1">
            <a:spLocks/>
          </p:cNvSpPr>
          <p:nvPr/>
        </p:nvSpPr>
        <p:spPr>
          <a:xfrm>
            <a:off x="575221" y="2309852"/>
            <a:ext cx="11041200" cy="41048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b="1" dirty="0" smtClean="0"/>
              <a:t>Identificatie van gebruik</a:t>
            </a:r>
            <a:endParaRPr lang="nl-BE" sz="1800" b="1" dirty="0"/>
          </a:p>
        </p:txBody>
      </p:sp>
      <p:sp>
        <p:nvSpPr>
          <p:cNvPr id="54" name="Tijdelijke aanduiding voor dianummer 3"/>
          <p:cNvSpPr txBox="1">
            <a:spLocks/>
          </p:cNvSpPr>
          <p:nvPr/>
        </p:nvSpPr>
        <p:spPr>
          <a:xfrm>
            <a:off x="576000" y="6210000"/>
            <a:ext cx="648000" cy="648000"/>
          </a:xfrm>
          <a:prstGeom prst="rect">
            <a:avLst/>
          </a:prstGeom>
        </p:spPr>
        <p:txBody>
          <a:bodyPr vert="horz" lIns="0" tIns="0" rIns="0" bIns="0" rtlCol="0" anchor="ctr"/>
          <a:lstStyle>
            <a:defPPr>
              <a:defRPr lang="nl-NL"/>
            </a:defPPr>
            <a:lvl1pPr marL="0" algn="l" defTabSz="914400" rtl="0" eaLnBrk="1" latinLnBrk="0" hangingPunct="1">
              <a:defRPr sz="1000" kern="1200" baseline="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297500-7527-634B-90F4-69D0994C32B4}" type="slidenum">
              <a:rPr lang="nl-NL" smtClean="0"/>
              <a:pPr/>
              <a:t>12</a:t>
            </a:fld>
            <a:endParaRPr lang="nl-NL" dirty="0"/>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12</a:t>
            </a:fld>
            <a:endParaRPr lang="nl-NL"/>
          </a:p>
        </p:txBody>
      </p:sp>
      <p:sp>
        <p:nvSpPr>
          <p:cNvPr id="11" name="Afgeronde rechthoek 10"/>
          <p:cNvSpPr/>
          <p:nvPr/>
        </p:nvSpPr>
        <p:spPr>
          <a:xfrm>
            <a:off x="798971" y="3565465"/>
            <a:ext cx="2166937" cy="1062377"/>
          </a:xfrm>
          <a:prstGeom prst="roundRect">
            <a:avLst/>
          </a:prstGeom>
          <a:solidFill>
            <a:srgbClr val="CCDB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Beoogt</a:t>
            </a:r>
            <a:r>
              <a:rPr lang="en-US" sz="1600" dirty="0" smtClean="0">
                <a:solidFill>
                  <a:schemeClr val="tx1"/>
                </a:solidFill>
              </a:rPr>
              <a:t> </a:t>
            </a:r>
            <a:r>
              <a:rPr lang="en-US" sz="1600" dirty="0" err="1" smtClean="0">
                <a:solidFill>
                  <a:schemeClr val="tx1"/>
                </a:solidFill>
              </a:rPr>
              <a:t>koper</a:t>
            </a:r>
            <a:r>
              <a:rPr lang="en-US" sz="1600" dirty="0" smtClean="0">
                <a:solidFill>
                  <a:schemeClr val="tx1"/>
                </a:solidFill>
              </a:rPr>
              <a:t> </a:t>
            </a:r>
            <a:r>
              <a:rPr lang="en-US" sz="1600" dirty="0" err="1" smtClean="0">
                <a:solidFill>
                  <a:schemeClr val="tx1"/>
                </a:solidFill>
              </a:rPr>
              <a:t>persoonlijk</a:t>
            </a:r>
            <a:r>
              <a:rPr lang="en-US" sz="1600" dirty="0" smtClean="0">
                <a:solidFill>
                  <a:schemeClr val="tx1"/>
                </a:solidFill>
              </a:rPr>
              <a:t> gebruik? (subjectief)</a:t>
            </a:r>
            <a:endParaRPr lang="nl-BE" sz="1600" dirty="0">
              <a:solidFill>
                <a:schemeClr val="tx1"/>
              </a:solidFill>
            </a:endParaRPr>
          </a:p>
        </p:txBody>
      </p:sp>
      <p:sp>
        <p:nvSpPr>
          <p:cNvPr id="19" name="Afgeronde rechthoek 18"/>
          <p:cNvSpPr/>
          <p:nvPr/>
        </p:nvSpPr>
        <p:spPr>
          <a:xfrm>
            <a:off x="4468967" y="3460294"/>
            <a:ext cx="770632" cy="535709"/>
          </a:xfrm>
          <a:prstGeom prst="roundRect">
            <a:avLst/>
          </a:prstGeom>
          <a:solidFill>
            <a:srgbClr val="1D8D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CISG</a:t>
            </a:r>
            <a:endParaRPr lang="nl-BE" sz="1600" dirty="0"/>
          </a:p>
        </p:txBody>
      </p:sp>
      <p:sp>
        <p:nvSpPr>
          <p:cNvPr id="21" name="Afgeronde rechthoek 20"/>
          <p:cNvSpPr/>
          <p:nvPr/>
        </p:nvSpPr>
        <p:spPr>
          <a:xfrm>
            <a:off x="3452968" y="3565465"/>
            <a:ext cx="528939" cy="3253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4"/>
                </a:solidFill>
              </a:rPr>
              <a:t>NEE</a:t>
            </a:r>
            <a:endParaRPr lang="nl-BE" sz="1200" dirty="0">
              <a:solidFill>
                <a:schemeClr val="accent4"/>
              </a:solidFill>
            </a:endParaRPr>
          </a:p>
        </p:txBody>
      </p:sp>
      <p:sp>
        <p:nvSpPr>
          <p:cNvPr id="31" name="Afgeronde rechthoek 30"/>
          <p:cNvSpPr/>
          <p:nvPr/>
        </p:nvSpPr>
        <p:spPr>
          <a:xfrm>
            <a:off x="3452968" y="4302473"/>
            <a:ext cx="528939" cy="3253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4"/>
                </a:solidFill>
              </a:rPr>
              <a:t>JA</a:t>
            </a:r>
            <a:endParaRPr lang="nl-BE" sz="1200" dirty="0">
              <a:solidFill>
                <a:schemeClr val="accent4"/>
              </a:solidFill>
            </a:endParaRPr>
          </a:p>
        </p:txBody>
      </p:sp>
      <p:cxnSp>
        <p:nvCxnSpPr>
          <p:cNvPr id="27" name="Gebogen verbindingslijn 26"/>
          <p:cNvCxnSpPr>
            <a:stCxn id="11" idx="3"/>
            <a:endCxn id="21" idx="1"/>
          </p:cNvCxnSpPr>
          <p:nvPr/>
        </p:nvCxnSpPr>
        <p:spPr>
          <a:xfrm flipV="1">
            <a:off x="2965908" y="3728150"/>
            <a:ext cx="487060" cy="36850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9" name="Gebogen verbindingslijn 28"/>
          <p:cNvCxnSpPr>
            <a:stCxn id="11" idx="3"/>
            <a:endCxn id="31" idx="1"/>
          </p:cNvCxnSpPr>
          <p:nvPr/>
        </p:nvCxnSpPr>
        <p:spPr>
          <a:xfrm>
            <a:off x="2965908" y="4096654"/>
            <a:ext cx="487060" cy="36850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3" name="Rechte verbindingslijn met pijl 32"/>
          <p:cNvCxnSpPr>
            <a:stCxn id="21" idx="3"/>
            <a:endCxn id="19" idx="1"/>
          </p:cNvCxnSpPr>
          <p:nvPr/>
        </p:nvCxnSpPr>
        <p:spPr>
          <a:xfrm flipV="1">
            <a:off x="3981907" y="3728149"/>
            <a:ext cx="48706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Afgeronde rechthoek 41"/>
          <p:cNvSpPr/>
          <p:nvPr/>
        </p:nvSpPr>
        <p:spPr>
          <a:xfrm>
            <a:off x="4468967" y="4302473"/>
            <a:ext cx="2314198" cy="1062377"/>
          </a:xfrm>
          <a:prstGeom prst="roundRect">
            <a:avLst/>
          </a:prstGeom>
          <a:solidFill>
            <a:srgbClr val="CCDB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Gebruik geïdentificeerd door </a:t>
            </a:r>
            <a:r>
              <a:rPr lang="en-US" sz="1600" dirty="0" err="1" smtClean="0">
                <a:solidFill>
                  <a:schemeClr val="tx1"/>
                </a:solidFill>
              </a:rPr>
              <a:t>verkoper</a:t>
            </a:r>
            <a:r>
              <a:rPr lang="en-US" sz="1600" dirty="0" smtClean="0">
                <a:solidFill>
                  <a:schemeClr val="tx1"/>
                </a:solidFill>
              </a:rPr>
              <a:t>? (subjectief)</a:t>
            </a:r>
            <a:endParaRPr lang="nl-BE" sz="1600" dirty="0">
              <a:solidFill>
                <a:schemeClr val="tx1"/>
              </a:solidFill>
            </a:endParaRPr>
          </a:p>
        </p:txBody>
      </p:sp>
      <p:cxnSp>
        <p:nvCxnSpPr>
          <p:cNvPr id="41" name="Gebogen verbindingslijn 40"/>
          <p:cNvCxnSpPr>
            <a:stCxn id="31" idx="2"/>
            <a:endCxn id="42" idx="1"/>
          </p:cNvCxnSpPr>
          <p:nvPr/>
        </p:nvCxnSpPr>
        <p:spPr>
          <a:xfrm rot="16200000" flipH="1">
            <a:off x="3990292" y="4354987"/>
            <a:ext cx="205820" cy="75152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Afgeronde rechthoek 45"/>
          <p:cNvSpPr/>
          <p:nvPr/>
        </p:nvSpPr>
        <p:spPr>
          <a:xfrm>
            <a:off x="7270224" y="5039481"/>
            <a:ext cx="528939" cy="3253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4"/>
                </a:solidFill>
              </a:rPr>
              <a:t>JA</a:t>
            </a:r>
            <a:endParaRPr lang="nl-BE" sz="1200" dirty="0">
              <a:solidFill>
                <a:schemeClr val="accent4"/>
              </a:solidFill>
            </a:endParaRPr>
          </a:p>
        </p:txBody>
      </p:sp>
      <p:sp>
        <p:nvSpPr>
          <p:cNvPr id="47" name="Afgeronde rechthoek 46"/>
          <p:cNvSpPr/>
          <p:nvPr/>
        </p:nvSpPr>
        <p:spPr>
          <a:xfrm>
            <a:off x="7270225" y="4318013"/>
            <a:ext cx="528939" cy="3253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4"/>
                </a:solidFill>
              </a:rPr>
              <a:t>NEE</a:t>
            </a:r>
            <a:endParaRPr lang="nl-BE" sz="1200" dirty="0">
              <a:solidFill>
                <a:schemeClr val="accent4"/>
              </a:solidFill>
            </a:endParaRPr>
          </a:p>
        </p:txBody>
      </p:sp>
      <p:sp>
        <p:nvSpPr>
          <p:cNvPr id="48" name="Afgeronde rechthoek 47"/>
          <p:cNvSpPr/>
          <p:nvPr/>
        </p:nvSpPr>
        <p:spPr>
          <a:xfrm>
            <a:off x="8286224" y="3581006"/>
            <a:ext cx="2314198" cy="1062377"/>
          </a:xfrm>
          <a:prstGeom prst="roundRect">
            <a:avLst/>
          </a:prstGeom>
          <a:solidFill>
            <a:srgbClr val="CCDB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Gebruik </a:t>
            </a:r>
            <a:r>
              <a:rPr lang="en-US" sz="1600" dirty="0" err="1" smtClean="0">
                <a:solidFill>
                  <a:schemeClr val="tx1"/>
                </a:solidFill>
              </a:rPr>
              <a:t>identificeerbaar</a:t>
            </a:r>
            <a:r>
              <a:rPr lang="en-US" sz="1600" dirty="0" smtClean="0">
                <a:solidFill>
                  <a:schemeClr val="tx1"/>
                </a:solidFill>
              </a:rPr>
              <a:t> </a:t>
            </a:r>
            <a:r>
              <a:rPr lang="en-US" sz="1600" dirty="0" err="1" smtClean="0">
                <a:solidFill>
                  <a:schemeClr val="tx1"/>
                </a:solidFill>
              </a:rPr>
              <a:t>voor</a:t>
            </a:r>
            <a:r>
              <a:rPr lang="en-US" sz="1600" dirty="0" smtClean="0">
                <a:solidFill>
                  <a:schemeClr val="tx1"/>
                </a:solidFill>
              </a:rPr>
              <a:t> </a:t>
            </a:r>
            <a:r>
              <a:rPr lang="en-US" sz="1600" dirty="0" err="1" smtClean="0">
                <a:solidFill>
                  <a:schemeClr val="tx1"/>
                </a:solidFill>
              </a:rPr>
              <a:t>verkoper</a:t>
            </a:r>
            <a:r>
              <a:rPr lang="en-US" sz="1600" dirty="0" smtClean="0">
                <a:solidFill>
                  <a:schemeClr val="tx1"/>
                </a:solidFill>
              </a:rPr>
              <a:t>? (</a:t>
            </a:r>
            <a:r>
              <a:rPr lang="en-US" sz="1600" dirty="0" err="1" smtClean="0">
                <a:solidFill>
                  <a:schemeClr val="tx1"/>
                </a:solidFill>
              </a:rPr>
              <a:t>objectief</a:t>
            </a:r>
            <a:r>
              <a:rPr lang="en-US" sz="1600" dirty="0" smtClean="0">
                <a:solidFill>
                  <a:schemeClr val="tx1"/>
                </a:solidFill>
              </a:rPr>
              <a:t>)</a:t>
            </a:r>
            <a:endParaRPr lang="nl-BE" sz="1600" dirty="0">
              <a:solidFill>
                <a:schemeClr val="tx1"/>
              </a:solidFill>
            </a:endParaRPr>
          </a:p>
        </p:txBody>
      </p:sp>
      <p:cxnSp>
        <p:nvCxnSpPr>
          <p:cNvPr id="49" name="Gebogen verbindingslijn 48"/>
          <p:cNvCxnSpPr>
            <a:stCxn id="47" idx="0"/>
            <a:endCxn id="48" idx="1"/>
          </p:cNvCxnSpPr>
          <p:nvPr/>
        </p:nvCxnSpPr>
        <p:spPr>
          <a:xfrm rot="5400000" flipH="1" flipV="1">
            <a:off x="7807550" y="3839340"/>
            <a:ext cx="205818" cy="75152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Gebogen verbindingslijn 51"/>
          <p:cNvCxnSpPr>
            <a:stCxn id="42" idx="3"/>
            <a:endCxn id="47" idx="1"/>
          </p:cNvCxnSpPr>
          <p:nvPr/>
        </p:nvCxnSpPr>
        <p:spPr>
          <a:xfrm flipV="1">
            <a:off x="6783165" y="4480698"/>
            <a:ext cx="487060" cy="35296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5" name="Gebogen verbindingslijn 54"/>
          <p:cNvCxnSpPr>
            <a:stCxn id="42" idx="3"/>
            <a:endCxn id="46" idx="1"/>
          </p:cNvCxnSpPr>
          <p:nvPr/>
        </p:nvCxnSpPr>
        <p:spPr>
          <a:xfrm>
            <a:off x="6783165" y="4833662"/>
            <a:ext cx="487059" cy="368504"/>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56" name="Afgeronde rechthoek 55"/>
          <p:cNvSpPr/>
          <p:nvPr/>
        </p:nvSpPr>
        <p:spPr>
          <a:xfrm>
            <a:off x="8281169" y="4934310"/>
            <a:ext cx="940396" cy="535709"/>
          </a:xfrm>
          <a:prstGeom prst="roundRect">
            <a:avLst/>
          </a:prstGeom>
          <a:solidFill>
            <a:srgbClr val="1D8D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NIET CISG</a:t>
            </a:r>
            <a:endParaRPr lang="nl-BE" sz="1600" dirty="0"/>
          </a:p>
        </p:txBody>
      </p:sp>
      <p:cxnSp>
        <p:nvCxnSpPr>
          <p:cNvPr id="58" name="Rechte verbindingslijn met pijl 57"/>
          <p:cNvCxnSpPr>
            <a:stCxn id="46" idx="3"/>
            <a:endCxn id="56" idx="1"/>
          </p:cNvCxnSpPr>
          <p:nvPr/>
        </p:nvCxnSpPr>
        <p:spPr>
          <a:xfrm flipV="1">
            <a:off x="7799163" y="5202165"/>
            <a:ext cx="48200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Afgeronde rechthoek 58"/>
          <p:cNvSpPr/>
          <p:nvPr/>
        </p:nvSpPr>
        <p:spPr>
          <a:xfrm>
            <a:off x="11087482" y="3564043"/>
            <a:ext cx="528939" cy="3253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4"/>
                </a:solidFill>
              </a:rPr>
              <a:t>NEE</a:t>
            </a:r>
            <a:endParaRPr lang="nl-BE" sz="1200" dirty="0">
              <a:solidFill>
                <a:schemeClr val="accent4"/>
              </a:solidFill>
            </a:endParaRPr>
          </a:p>
        </p:txBody>
      </p:sp>
      <p:sp>
        <p:nvSpPr>
          <p:cNvPr id="60" name="Afgeronde rechthoek 59"/>
          <p:cNvSpPr/>
          <p:nvPr/>
        </p:nvSpPr>
        <p:spPr>
          <a:xfrm>
            <a:off x="11087481" y="4302473"/>
            <a:ext cx="528939" cy="3253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4"/>
                </a:solidFill>
              </a:rPr>
              <a:t>JA</a:t>
            </a:r>
            <a:endParaRPr lang="nl-BE" sz="1200" dirty="0">
              <a:solidFill>
                <a:schemeClr val="accent4"/>
              </a:solidFill>
            </a:endParaRPr>
          </a:p>
        </p:txBody>
      </p:sp>
      <p:cxnSp>
        <p:nvCxnSpPr>
          <p:cNvPr id="62" name="Gebogen verbindingslijn 61"/>
          <p:cNvCxnSpPr>
            <a:stCxn id="60" idx="2"/>
            <a:endCxn id="56" idx="3"/>
          </p:cNvCxnSpPr>
          <p:nvPr/>
        </p:nvCxnSpPr>
        <p:spPr>
          <a:xfrm rot="5400000">
            <a:off x="9999597" y="3849810"/>
            <a:ext cx="574323" cy="21303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Gebogen verbindingslijn 63"/>
          <p:cNvCxnSpPr>
            <a:stCxn id="59" idx="0"/>
            <a:endCxn id="19" idx="0"/>
          </p:cNvCxnSpPr>
          <p:nvPr/>
        </p:nvCxnSpPr>
        <p:spPr>
          <a:xfrm rot="16200000" flipV="1">
            <a:off x="8051244" y="263334"/>
            <a:ext cx="103749" cy="6497669"/>
          </a:xfrm>
          <a:prstGeom prst="bentConnector3">
            <a:avLst>
              <a:gd name="adj1" fmla="val 32033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Gebogen verbindingslijn 65"/>
          <p:cNvCxnSpPr>
            <a:stCxn id="48" idx="3"/>
            <a:endCxn id="59" idx="1"/>
          </p:cNvCxnSpPr>
          <p:nvPr/>
        </p:nvCxnSpPr>
        <p:spPr>
          <a:xfrm flipV="1">
            <a:off x="10600422" y="3726728"/>
            <a:ext cx="487060" cy="38546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8" name="Gebogen verbindingslijn 67"/>
          <p:cNvCxnSpPr>
            <a:stCxn id="48" idx="3"/>
            <a:endCxn id="60" idx="1"/>
          </p:cNvCxnSpPr>
          <p:nvPr/>
        </p:nvCxnSpPr>
        <p:spPr>
          <a:xfrm>
            <a:off x="10600422" y="4112195"/>
            <a:ext cx="487059" cy="352963"/>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69" name="Tekstvak 68"/>
          <p:cNvSpPr txBox="1"/>
          <p:nvPr/>
        </p:nvSpPr>
        <p:spPr>
          <a:xfrm>
            <a:off x="10630354" y="5893426"/>
            <a:ext cx="1561646" cy="307777"/>
          </a:xfrm>
          <a:prstGeom prst="rect">
            <a:avLst/>
          </a:prstGeom>
          <a:noFill/>
        </p:spPr>
        <p:txBody>
          <a:bodyPr wrap="none" rtlCol="0">
            <a:spAutoFit/>
          </a:bodyPr>
          <a:lstStyle/>
          <a:p>
            <a:r>
              <a:rPr lang="en-US" sz="1400" dirty="0" smtClean="0"/>
              <a:t>© Bram Devolder</a:t>
            </a:r>
            <a:endParaRPr lang="nl-BE" sz="1400" dirty="0"/>
          </a:p>
        </p:txBody>
      </p:sp>
      <p:pic>
        <p:nvPicPr>
          <p:cNvPr id="53" name="Afbeelding 52"/>
          <p:cNvPicPr>
            <a:picLocks noChangeAspect="1"/>
          </p:cNvPicPr>
          <p:nvPr/>
        </p:nvPicPr>
        <p:blipFill>
          <a:blip r:embed="rId3">
            <a:lum bright="70000" contrast="-70000"/>
          </a:blip>
          <a:stretch>
            <a:fillRect/>
          </a:stretch>
        </p:blipFill>
        <p:spPr>
          <a:xfrm>
            <a:off x="9831798" y="6378773"/>
            <a:ext cx="1077087" cy="323126"/>
          </a:xfrm>
          <a:prstGeom prst="rect">
            <a:avLst/>
          </a:prstGeom>
        </p:spPr>
      </p:pic>
      <p:pic>
        <p:nvPicPr>
          <p:cNvPr id="57" name="Afbeelding 56"/>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61" name="Afbeelding 6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63" name="Afbeelding 6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65" name="Afbeelding 6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67" name="Afbeelding 6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70" name="Afbeelding 6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Tree>
    <p:extLst>
      <p:ext uri="{BB962C8B-B14F-4D97-AF65-F5344CB8AC3E}">
        <p14:creationId xmlns:p14="http://schemas.microsoft.com/office/powerpoint/2010/main" val="3453486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97500-7527-634B-90F4-69D0994C32B4}" type="slidenum">
              <a:rPr lang="nl-NL" smtClean="0"/>
              <a:t>13</a:t>
            </a:fld>
            <a:endParaRPr lang="nl-NL"/>
          </a:p>
        </p:txBody>
      </p:sp>
      <p:sp>
        <p:nvSpPr>
          <p:cNvPr id="6" name="Titel 5"/>
          <p:cNvSpPr>
            <a:spLocks noGrp="1"/>
          </p:cNvSpPr>
          <p:nvPr>
            <p:ph type="title"/>
          </p:nvPr>
        </p:nvSpPr>
        <p:spPr/>
        <p:txBody>
          <a:bodyPr/>
          <a:lstStyle/>
          <a:p>
            <a:r>
              <a:rPr lang="en-US" dirty="0" smtClean="0"/>
              <a:t>Totstandkoming</a:t>
            </a:r>
            <a:endParaRPr lang="nl-BE" dirty="0"/>
          </a:p>
        </p:txBody>
      </p:sp>
      <p:pic>
        <p:nvPicPr>
          <p:cNvPr id="5" name="Afbeelding 4"/>
          <p:cNvPicPr>
            <a:picLocks noChangeAspect="1"/>
          </p:cNvPicPr>
          <p:nvPr/>
        </p:nvPicPr>
        <p:blipFill>
          <a:blip r:embed="rId3">
            <a:lum bright="70000" contrast="-70000"/>
          </a:blip>
          <a:stretch>
            <a:fillRect/>
          </a:stretch>
        </p:blipFill>
        <p:spPr>
          <a:xfrm>
            <a:off x="9831798" y="6378773"/>
            <a:ext cx="1077087" cy="323126"/>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9" name="Afbeelding 8"/>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0" name="Afbeelding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1" name="Afbeelding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2" name="Afbeelding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13" name="Afbeelding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Tree>
    <p:extLst>
      <p:ext uri="{BB962C8B-B14F-4D97-AF65-F5344CB8AC3E}">
        <p14:creationId xmlns:p14="http://schemas.microsoft.com/office/powerpoint/2010/main" val="4150782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p:txBody>
          <a:bodyPr>
            <a:normAutofit/>
          </a:bodyPr>
          <a:lstStyle/>
          <a:p>
            <a:r>
              <a:rPr lang="en-US" sz="2000" dirty="0" err="1" smtClean="0"/>
              <a:t>Traditionele</a:t>
            </a:r>
            <a:r>
              <a:rPr lang="en-US" sz="2000" dirty="0" smtClean="0"/>
              <a:t> </a:t>
            </a:r>
            <a:r>
              <a:rPr lang="en-US" sz="2000" dirty="0" err="1" smtClean="0"/>
              <a:t>totstandkoming</a:t>
            </a:r>
            <a:r>
              <a:rPr lang="en-US" sz="2000" dirty="0" smtClean="0"/>
              <a:t>: </a:t>
            </a:r>
            <a:r>
              <a:rPr lang="en-US" sz="2000" dirty="0" err="1" smtClean="0"/>
              <a:t>opeenvolging</a:t>
            </a:r>
            <a:r>
              <a:rPr lang="en-US" sz="2000" dirty="0" smtClean="0"/>
              <a:t> </a:t>
            </a:r>
            <a:r>
              <a:rPr lang="en-US" sz="2000" dirty="0" err="1" smtClean="0"/>
              <a:t>aanbod-aanvaarding</a:t>
            </a:r>
            <a:endParaRPr lang="en-US" sz="2000" dirty="0" smtClean="0"/>
          </a:p>
          <a:p>
            <a:r>
              <a:rPr lang="en-US" sz="2000" dirty="0" smtClean="0"/>
              <a:t>Aanbod = </a:t>
            </a:r>
            <a:r>
              <a:rPr lang="en-US" sz="2000" dirty="0" err="1" smtClean="0"/>
              <a:t>precies</a:t>
            </a:r>
            <a:r>
              <a:rPr lang="en-US" sz="2000" dirty="0" smtClean="0"/>
              <a:t> en vast </a:t>
            </a:r>
            <a:r>
              <a:rPr lang="en-US" sz="2000" dirty="0" err="1" smtClean="0"/>
              <a:t>voorstel</a:t>
            </a:r>
            <a:r>
              <a:rPr lang="en-US" sz="2000" dirty="0" smtClean="0"/>
              <a:t> tot </a:t>
            </a:r>
            <a:r>
              <a:rPr lang="en-US" sz="2000" dirty="0" err="1" smtClean="0"/>
              <a:t>contracteren</a:t>
            </a:r>
            <a:endParaRPr lang="en-US" sz="2000" dirty="0" smtClean="0"/>
          </a:p>
          <a:p>
            <a:pPr lvl="1"/>
            <a:r>
              <a:rPr lang="en-US" sz="2000" dirty="0" err="1" smtClean="0"/>
              <a:t>Materieel</a:t>
            </a:r>
            <a:r>
              <a:rPr lang="en-US" sz="2000" dirty="0" smtClean="0"/>
              <a:t> element</a:t>
            </a:r>
          </a:p>
          <a:p>
            <a:pPr lvl="2"/>
            <a:r>
              <a:rPr lang="en-US" sz="1800" dirty="0" err="1" smtClean="0"/>
              <a:t>Essentiële</a:t>
            </a:r>
            <a:r>
              <a:rPr lang="en-US" sz="1800" dirty="0" smtClean="0"/>
              <a:t> </a:t>
            </a:r>
            <a:r>
              <a:rPr lang="en-US" sz="1800" dirty="0" err="1" smtClean="0"/>
              <a:t>elementen</a:t>
            </a:r>
            <a:r>
              <a:rPr lang="en-US" sz="1800" dirty="0" smtClean="0"/>
              <a:t>: </a:t>
            </a:r>
            <a:r>
              <a:rPr lang="en-US" sz="1800" dirty="0" err="1" smtClean="0"/>
              <a:t>goed</a:t>
            </a:r>
            <a:r>
              <a:rPr lang="en-US" sz="1800" dirty="0" smtClean="0"/>
              <a:t> + </a:t>
            </a:r>
            <a:r>
              <a:rPr lang="en-US" sz="1800" dirty="0" err="1" smtClean="0"/>
              <a:t>prijs</a:t>
            </a:r>
            <a:r>
              <a:rPr lang="en-US" sz="1800" dirty="0" smtClean="0"/>
              <a:t> (art. 1583 oud BW) </a:t>
            </a:r>
          </a:p>
          <a:p>
            <a:pPr lvl="2"/>
            <a:r>
              <a:rPr lang="en-US" sz="1800" dirty="0" err="1" smtClean="0"/>
              <a:t>Substantiële</a:t>
            </a:r>
            <a:r>
              <a:rPr lang="en-US" sz="1800" dirty="0" smtClean="0"/>
              <a:t> </a:t>
            </a:r>
            <a:r>
              <a:rPr lang="en-US" sz="1800" dirty="0" err="1" smtClean="0"/>
              <a:t>elementen</a:t>
            </a:r>
            <a:endParaRPr lang="en-US" sz="1800" dirty="0" smtClean="0"/>
          </a:p>
          <a:p>
            <a:pPr lvl="1"/>
            <a:r>
              <a:rPr lang="en-US" sz="2000" dirty="0" smtClean="0"/>
              <a:t>Intentioneel element</a:t>
            </a:r>
          </a:p>
          <a:p>
            <a:pPr lvl="2"/>
            <a:r>
              <a:rPr lang="en-US" sz="1800" dirty="0" err="1" smtClean="0"/>
              <a:t>Bijvoorbeeld</a:t>
            </a:r>
            <a:r>
              <a:rPr lang="en-US" sz="1800" dirty="0" smtClean="0"/>
              <a:t>: </a:t>
            </a:r>
            <a:r>
              <a:rPr lang="en-US" sz="1800" dirty="0" err="1" smtClean="0"/>
              <a:t>Luik</a:t>
            </a:r>
            <a:r>
              <a:rPr lang="en-US" sz="1800" dirty="0" smtClean="0"/>
              <a:t> 25 </a:t>
            </a:r>
            <a:r>
              <a:rPr lang="en-US" sz="1800" dirty="0" err="1" smtClean="0"/>
              <a:t>maart</a:t>
            </a:r>
            <a:r>
              <a:rPr lang="en-US" sz="1800" dirty="0" smtClean="0"/>
              <a:t> 2011</a:t>
            </a:r>
            <a:endParaRPr lang="nl-BE" sz="1800" dirty="0"/>
          </a:p>
        </p:txBody>
      </p:sp>
      <p:sp>
        <p:nvSpPr>
          <p:cNvPr id="3" name="Tijdelijke aanduiding voor dianummer 2"/>
          <p:cNvSpPr>
            <a:spLocks noGrp="1"/>
          </p:cNvSpPr>
          <p:nvPr>
            <p:ph type="sldNum" sz="quarter" idx="12"/>
          </p:nvPr>
        </p:nvSpPr>
        <p:spPr/>
        <p:txBody>
          <a:bodyPr/>
          <a:lstStyle/>
          <a:p>
            <a:fld id="{CF179DAE-D0A6-40C3-B8BC-6A97C268D03A}" type="slidenum">
              <a:rPr lang="nl-NL" smtClean="0"/>
              <a:t>14</a:t>
            </a:fld>
            <a:endParaRPr lang="nl-NL"/>
          </a:p>
        </p:txBody>
      </p:sp>
      <p:sp>
        <p:nvSpPr>
          <p:cNvPr id="6" name="Titel 5"/>
          <p:cNvSpPr>
            <a:spLocks noGrp="1"/>
          </p:cNvSpPr>
          <p:nvPr>
            <p:ph type="title"/>
          </p:nvPr>
        </p:nvSpPr>
        <p:spPr/>
        <p:txBody>
          <a:bodyPr>
            <a:normAutofit/>
          </a:bodyPr>
          <a:lstStyle/>
          <a:p>
            <a:r>
              <a:rPr lang="en-US" sz="3600" b="1" dirty="0" smtClean="0"/>
              <a:t>I. </a:t>
            </a:r>
            <a:r>
              <a:rPr lang="en-US" sz="3600" b="1" dirty="0" err="1" smtClean="0"/>
              <a:t>Aanbod</a:t>
            </a:r>
            <a:endParaRPr lang="nl-BE" sz="3600" b="1" dirty="0"/>
          </a:p>
        </p:txBody>
      </p:sp>
      <p:pic>
        <p:nvPicPr>
          <p:cNvPr id="8" name="Afbeelding 7"/>
          <p:cNvPicPr>
            <a:picLocks noChangeAspect="1"/>
          </p:cNvPicPr>
          <p:nvPr/>
        </p:nvPicPr>
        <p:blipFill>
          <a:blip r:embed="rId3">
            <a:lum bright="70000" contrast="-70000"/>
          </a:blip>
          <a:stretch>
            <a:fillRect/>
          </a:stretch>
        </p:blipFill>
        <p:spPr>
          <a:xfrm>
            <a:off x="9831798" y="6378773"/>
            <a:ext cx="1077087" cy="323126"/>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0" name="Afbeelding 9"/>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1" name="Afbeelding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2" name="Afbeelding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3" name="Afbeelding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14" name="Afbeelding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Tree>
    <p:extLst>
      <p:ext uri="{BB962C8B-B14F-4D97-AF65-F5344CB8AC3E}">
        <p14:creationId xmlns:p14="http://schemas.microsoft.com/office/powerpoint/2010/main" val="188317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jl-rechts 13"/>
          <p:cNvSpPr/>
          <p:nvPr/>
        </p:nvSpPr>
        <p:spPr>
          <a:xfrm>
            <a:off x="233680" y="2322981"/>
            <a:ext cx="11816080" cy="884070"/>
          </a:xfrm>
          <a:prstGeom prst="rightArrow">
            <a:avLst/>
          </a:prstGeom>
          <a:solidFill>
            <a:schemeClr val="accent1">
              <a:alpha val="57000"/>
            </a:schemeClr>
          </a:solidFill>
          <a:ln>
            <a:solidFill>
              <a:schemeClr val="accent1">
                <a:shade val="50000"/>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jdelijke aanduiding voor inhoud 1"/>
          <p:cNvSpPr>
            <a:spLocks noGrp="1"/>
          </p:cNvSpPr>
          <p:nvPr>
            <p:ph idx="1"/>
          </p:nvPr>
        </p:nvSpPr>
        <p:spPr/>
        <p:txBody>
          <a:bodyPr/>
          <a:lstStyle/>
          <a:p>
            <a:pPr marL="0" indent="0">
              <a:buNone/>
            </a:pPr>
            <a:endParaRPr lang="en-US" b="1" dirty="0"/>
          </a:p>
          <a:p>
            <a:pPr marL="0" indent="0">
              <a:buNone/>
            </a:pPr>
            <a:endParaRPr lang="nl-BE"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15</a:t>
            </a:fld>
            <a:endParaRPr lang="nl-NL" dirty="0"/>
          </a:p>
        </p:txBody>
      </p:sp>
      <p:sp>
        <p:nvSpPr>
          <p:cNvPr id="7" name="Rechthoek 6"/>
          <p:cNvSpPr/>
          <p:nvPr/>
        </p:nvSpPr>
        <p:spPr>
          <a:xfrm>
            <a:off x="482126" y="2113986"/>
            <a:ext cx="1885154" cy="1543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455" y="2720942"/>
            <a:ext cx="806991" cy="806991"/>
          </a:xfrm>
          <a:prstGeom prst="rect">
            <a:avLst/>
          </a:prstGeom>
        </p:spPr>
      </p:pic>
      <p:pic>
        <p:nvPicPr>
          <p:cNvPr id="9" name="Afbeelding 8"/>
          <p:cNvPicPr>
            <a:picLocks noChangeAspect="1"/>
          </p:cNvPicPr>
          <p:nvPr/>
        </p:nvPicPr>
        <p:blipFill rotWithShape="1">
          <a:blip r:embed="rId4">
            <a:extLst>
              <a:ext uri="{28A0092B-C50C-407E-A947-70E740481C1C}">
                <a14:useLocalDpi xmlns:a14="http://schemas.microsoft.com/office/drawing/2010/main" val="0"/>
              </a:ext>
            </a:extLst>
          </a:blip>
          <a:srcRect t="15024" b="15763"/>
          <a:stretch/>
        </p:blipFill>
        <p:spPr>
          <a:xfrm>
            <a:off x="1575359" y="3022876"/>
            <a:ext cx="637646" cy="444569"/>
          </a:xfrm>
          <a:prstGeom prst="rect">
            <a:avLst/>
          </a:prstGeom>
        </p:spPr>
      </p:pic>
      <p:pic>
        <p:nvPicPr>
          <p:cNvPr id="1028" name="Picture 4" descr="Immoweb: Belgium's leading property website"/>
          <p:cNvPicPr>
            <a:picLocks noChangeAspect="1" noChangeArrowheads="1"/>
          </p:cNvPicPr>
          <p:nvPr/>
        </p:nvPicPr>
        <p:blipFill rotWithShape="1">
          <a:blip r:embed="rId5">
            <a:extLst>
              <a:ext uri="{28A0092B-C50C-407E-A947-70E740481C1C}">
                <a14:useLocalDpi xmlns:a14="http://schemas.microsoft.com/office/drawing/2010/main" val="0"/>
              </a:ext>
            </a:extLst>
          </a:blip>
          <a:srcRect t="41067" b="42933"/>
          <a:stretch/>
        </p:blipFill>
        <p:spPr bwMode="auto">
          <a:xfrm>
            <a:off x="499724" y="2245162"/>
            <a:ext cx="1849958" cy="295994"/>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p:cNvSpPr txBox="1"/>
          <p:nvPr/>
        </p:nvSpPr>
        <p:spPr>
          <a:xfrm>
            <a:off x="2680944" y="1606000"/>
            <a:ext cx="2528832" cy="307777"/>
          </a:xfrm>
          <a:prstGeom prst="rect">
            <a:avLst/>
          </a:prstGeom>
          <a:noFill/>
        </p:spPr>
        <p:txBody>
          <a:bodyPr wrap="square" rtlCol="0">
            <a:spAutoFit/>
          </a:bodyPr>
          <a:lstStyle/>
          <a:p>
            <a:pPr algn="ctr"/>
            <a:r>
              <a:rPr lang="en-US" sz="1400" dirty="0"/>
              <a:t>24 november 2013</a:t>
            </a:r>
            <a:endParaRPr lang="nl-BE" sz="1400" dirty="0"/>
          </a:p>
        </p:txBody>
      </p:sp>
      <p:sp>
        <p:nvSpPr>
          <p:cNvPr id="15" name="Rechthoek 14"/>
          <p:cNvSpPr/>
          <p:nvPr/>
        </p:nvSpPr>
        <p:spPr>
          <a:xfrm>
            <a:off x="5625632" y="1910080"/>
            <a:ext cx="2528832" cy="19514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2F4D5D"/>
                </a:solidFill>
              </a:rPr>
              <a:t>“</a:t>
            </a:r>
            <a:r>
              <a:rPr lang="nl-BE" sz="1100" i="1" dirty="0">
                <a:solidFill>
                  <a:srgbClr val="2F4D5D"/>
                </a:solidFill>
              </a:rPr>
              <a:t>ONTWERP BEHELST GEEN VERKOOPAANBOD – (…) </a:t>
            </a:r>
            <a:r>
              <a:rPr lang="nl-BE" sz="1100" b="1" i="1" dirty="0">
                <a:solidFill>
                  <a:srgbClr val="2F4D5D"/>
                </a:solidFill>
              </a:rPr>
              <a:t>eventuele ondertekening van het definitieve compromis </a:t>
            </a:r>
            <a:r>
              <a:rPr lang="nl-BE" sz="1100" dirty="0">
                <a:solidFill>
                  <a:srgbClr val="2F4D5D"/>
                </a:solidFill>
              </a:rPr>
              <a:t>(…). </a:t>
            </a:r>
            <a:r>
              <a:rPr lang="en-US" sz="1100" i="1" dirty="0">
                <a:solidFill>
                  <a:srgbClr val="2F4D5D"/>
                </a:solidFill>
              </a:rPr>
              <a:t>Ter zake informeert ondergetekende notaris dat voor </a:t>
            </a:r>
            <a:r>
              <a:rPr lang="en-US" sz="1100" b="1" i="1" u="sng" dirty="0">
                <a:solidFill>
                  <a:srgbClr val="2F4D5D"/>
                </a:solidFill>
              </a:rPr>
              <a:t>het zwembad en het bijgebouw in de tuin geen stedenbouwkundige vergunning </a:t>
            </a:r>
            <a:r>
              <a:rPr lang="en-US" sz="1100" i="1" dirty="0">
                <a:solidFill>
                  <a:srgbClr val="2F4D5D"/>
                </a:solidFill>
              </a:rPr>
              <a:t>(…).”</a:t>
            </a:r>
            <a:endParaRPr lang="nl-BE" sz="1100" dirty="0">
              <a:solidFill>
                <a:srgbClr val="2F4D5D"/>
              </a:solidFill>
            </a:endParaRPr>
          </a:p>
        </p:txBody>
      </p:sp>
      <p:sp>
        <p:nvSpPr>
          <p:cNvPr id="16" name="Tekstvak 15"/>
          <p:cNvSpPr txBox="1"/>
          <p:nvPr/>
        </p:nvSpPr>
        <p:spPr>
          <a:xfrm>
            <a:off x="5608928" y="1600888"/>
            <a:ext cx="2528832" cy="307777"/>
          </a:xfrm>
          <a:prstGeom prst="rect">
            <a:avLst/>
          </a:prstGeom>
          <a:noFill/>
        </p:spPr>
        <p:txBody>
          <a:bodyPr wrap="square" rtlCol="0">
            <a:spAutoFit/>
          </a:bodyPr>
          <a:lstStyle/>
          <a:p>
            <a:pPr algn="ctr"/>
            <a:r>
              <a:rPr lang="en-US" sz="1400" dirty="0"/>
              <a:t>27 november 2013</a:t>
            </a:r>
            <a:endParaRPr lang="nl-BE" sz="1400" dirty="0"/>
          </a:p>
        </p:txBody>
      </p:sp>
      <p:sp>
        <p:nvSpPr>
          <p:cNvPr id="17" name="Rechthoek 16"/>
          <p:cNvSpPr/>
          <p:nvPr/>
        </p:nvSpPr>
        <p:spPr>
          <a:xfrm>
            <a:off x="8570320" y="1913777"/>
            <a:ext cx="2528832" cy="19497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2F4D5D"/>
                </a:solidFill>
              </a:rPr>
              <a:t>“</a:t>
            </a:r>
            <a:r>
              <a:rPr lang="nl-BE" sz="1100" i="1" dirty="0">
                <a:solidFill>
                  <a:srgbClr val="2F4D5D"/>
                </a:solidFill>
              </a:rPr>
              <a:t>De verkoper verklaart dat de </a:t>
            </a:r>
            <a:r>
              <a:rPr lang="nl-BE" sz="1100" b="1" i="1" u="sng" dirty="0">
                <a:solidFill>
                  <a:srgbClr val="2F4D5D"/>
                </a:solidFill>
              </a:rPr>
              <a:t>gemeente hem mondeling bevestigd heeft dat geen enkele stedenbouwkundige inbreuk vastgesteld werd </a:t>
            </a:r>
            <a:r>
              <a:rPr lang="nl-BE" sz="1100" i="1" dirty="0">
                <a:solidFill>
                  <a:srgbClr val="2F4D5D"/>
                </a:solidFill>
              </a:rPr>
              <a:t>en zij verwijst naar de stedenbouwkundige inlichtingen d.d. 23 juli 2013 verstrekt aan notaris P.D. De verkoper verklaart aldus geen kennis te hebben van stedenbouwkundige inbreuken.</a:t>
            </a:r>
            <a:r>
              <a:rPr lang="en-US" sz="1100" i="1" dirty="0">
                <a:solidFill>
                  <a:srgbClr val="2F4D5D"/>
                </a:solidFill>
              </a:rPr>
              <a:t>”</a:t>
            </a:r>
            <a:endParaRPr lang="nl-BE" sz="1100" dirty="0">
              <a:solidFill>
                <a:srgbClr val="2F4D5D"/>
              </a:solidFill>
            </a:endParaRPr>
          </a:p>
        </p:txBody>
      </p:sp>
      <p:sp>
        <p:nvSpPr>
          <p:cNvPr id="19" name="Tekstvak 18"/>
          <p:cNvSpPr txBox="1"/>
          <p:nvPr/>
        </p:nvSpPr>
        <p:spPr>
          <a:xfrm>
            <a:off x="8570320" y="1588845"/>
            <a:ext cx="2528832" cy="318163"/>
          </a:xfrm>
          <a:prstGeom prst="rect">
            <a:avLst/>
          </a:prstGeom>
          <a:noFill/>
        </p:spPr>
        <p:txBody>
          <a:bodyPr wrap="square" rtlCol="0">
            <a:spAutoFit/>
          </a:bodyPr>
          <a:lstStyle/>
          <a:p>
            <a:pPr algn="ctr"/>
            <a:r>
              <a:rPr lang="en-US" sz="1400" dirty="0"/>
              <a:t>6 december 2013</a:t>
            </a:r>
            <a:endParaRPr lang="nl-BE" sz="1400" dirty="0"/>
          </a:p>
        </p:txBody>
      </p:sp>
      <p:sp>
        <p:nvSpPr>
          <p:cNvPr id="21" name="Tijdelijke aanduiding voor inhoud 1"/>
          <p:cNvSpPr txBox="1">
            <a:spLocks/>
          </p:cNvSpPr>
          <p:nvPr/>
        </p:nvSpPr>
        <p:spPr>
          <a:xfrm>
            <a:off x="513000" y="4443259"/>
            <a:ext cx="11041200" cy="154361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dirty="0" smtClean="0"/>
              <a:t>(Brussel 26 </a:t>
            </a:r>
            <a:r>
              <a:rPr lang="en-US" sz="2000" dirty="0" err="1" smtClean="0"/>
              <a:t>maart</a:t>
            </a:r>
            <a:r>
              <a:rPr lang="en-US" sz="2000" dirty="0" smtClean="0"/>
              <a:t> 2018)</a:t>
            </a:r>
            <a:endParaRPr lang="nl-BE" sz="2000" dirty="0" smtClean="0"/>
          </a:p>
          <a:p>
            <a:r>
              <a:rPr lang="nl-BE" sz="2000" dirty="0" smtClean="0"/>
              <a:t>Voor </a:t>
            </a:r>
            <a:r>
              <a:rPr lang="nl-BE" sz="2000" dirty="0"/>
              <a:t>kopers essentieel dat de overeenkomst zou voldoen aan alle wettelijke vereisten </a:t>
            </a:r>
          </a:p>
          <a:p>
            <a:r>
              <a:rPr lang="en-US" sz="2000" dirty="0" err="1" smtClean="0"/>
              <a:t>Waarde</a:t>
            </a:r>
            <a:r>
              <a:rPr lang="en-US" sz="2000" dirty="0" smtClean="0"/>
              <a:t> </a:t>
            </a:r>
            <a:r>
              <a:rPr lang="en-US" sz="2000" dirty="0"/>
              <a:t>van document 24/11? Partijen waren in de onderhandelingsfase &gt;&gt;&gt; voorstel tot </a:t>
            </a:r>
            <a:r>
              <a:rPr lang="en-US" sz="2000" dirty="0" err="1"/>
              <a:t>onderhandelen</a:t>
            </a:r>
            <a:endParaRPr lang="en-US" sz="2000" dirty="0"/>
          </a:p>
        </p:txBody>
      </p:sp>
      <p:sp>
        <p:nvSpPr>
          <p:cNvPr id="26" name="Rechthoek 25"/>
          <p:cNvSpPr/>
          <p:nvPr/>
        </p:nvSpPr>
        <p:spPr>
          <a:xfrm>
            <a:off x="2705716" y="1908666"/>
            <a:ext cx="2504060" cy="19548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2F4D5D"/>
                </a:solidFill>
              </a:rPr>
              <a:t>“</a:t>
            </a:r>
            <a:r>
              <a:rPr lang="en-US" sz="1100" b="1" i="1" u="sng" dirty="0">
                <a:solidFill>
                  <a:srgbClr val="2F4D5D"/>
                </a:solidFill>
              </a:rPr>
              <a:t>Huidig bod verbindt de kopers en verkopers </a:t>
            </a:r>
            <a:r>
              <a:rPr lang="en-US" sz="1100" i="1" dirty="0">
                <a:solidFill>
                  <a:srgbClr val="2F4D5D"/>
                </a:solidFill>
              </a:rPr>
              <a:t>solidair en ondeelbaar </a:t>
            </a:r>
            <a:r>
              <a:rPr lang="en-US" sz="1100" b="1" i="1" u="sng" dirty="0">
                <a:solidFill>
                  <a:srgbClr val="2F4D5D"/>
                </a:solidFill>
              </a:rPr>
              <a:t>om een verkoopcompromis te ondertekenen </a:t>
            </a:r>
            <a:r>
              <a:rPr lang="en-US" sz="1100" i="1" dirty="0">
                <a:solidFill>
                  <a:srgbClr val="2F4D5D"/>
                </a:solidFill>
              </a:rPr>
              <a:t>ten laatste binnen de maand na de eventuele aanvaarding van huidig bod (…) ten laatste na de verwezenlijking van de eventuele opschortende voorwaarden waarmee de verkoop gepaard zou gaan</a:t>
            </a:r>
            <a:r>
              <a:rPr lang="en-US" sz="1100" dirty="0">
                <a:solidFill>
                  <a:srgbClr val="2F4D5D"/>
                </a:solidFill>
              </a:rPr>
              <a:t>”</a:t>
            </a:r>
            <a:endParaRPr lang="nl-BE" sz="1100" dirty="0">
              <a:solidFill>
                <a:srgbClr val="2F4D5D"/>
              </a:solidFill>
            </a:endParaRPr>
          </a:p>
        </p:txBody>
      </p:sp>
      <p:pic>
        <p:nvPicPr>
          <p:cNvPr id="20" name="Afbeelding 19"/>
          <p:cNvPicPr>
            <a:picLocks noChangeAspect="1"/>
          </p:cNvPicPr>
          <p:nvPr/>
        </p:nvPicPr>
        <p:blipFill>
          <a:blip r:embed="rId6">
            <a:lum bright="70000" contrast="-70000"/>
          </a:blip>
          <a:stretch>
            <a:fillRect/>
          </a:stretch>
        </p:blipFill>
        <p:spPr>
          <a:xfrm>
            <a:off x="9831798" y="6378773"/>
            <a:ext cx="1077087" cy="323126"/>
          </a:xfrm>
          <a:prstGeom prst="rect">
            <a:avLst/>
          </a:prstGeom>
        </p:spPr>
      </p:pic>
      <p:pic>
        <p:nvPicPr>
          <p:cNvPr id="22" name="Afbeelding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23" name="Afbeelding 22"/>
          <p:cNvPicPr>
            <a:picLocks noChangeAspect="1"/>
          </p:cNvPicPr>
          <p:nvPr/>
        </p:nvPicPr>
        <p:blipFill>
          <a:blip r:embed="rId8">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25" name="Afbeelding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27" name="Afbeelding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28" name="Afbeelding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29" name="Afbeelding 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
        <p:nvSpPr>
          <p:cNvPr id="30" name="Titel 5"/>
          <p:cNvSpPr>
            <a:spLocks noGrp="1"/>
          </p:cNvSpPr>
          <p:nvPr>
            <p:ph type="title"/>
          </p:nvPr>
        </p:nvSpPr>
        <p:spPr>
          <a:xfrm>
            <a:off x="576000" y="207036"/>
            <a:ext cx="11041200" cy="1152000"/>
          </a:xfrm>
        </p:spPr>
        <p:txBody>
          <a:bodyPr>
            <a:normAutofit/>
          </a:bodyPr>
          <a:lstStyle/>
          <a:p>
            <a:r>
              <a:rPr lang="en-US" sz="3600" b="1" dirty="0" smtClean="0"/>
              <a:t>I. </a:t>
            </a:r>
            <a:r>
              <a:rPr lang="en-US" sz="3600" b="1" dirty="0" err="1" smtClean="0"/>
              <a:t>Aanbod</a:t>
            </a:r>
            <a:r>
              <a:rPr lang="en-US" sz="3600" b="1" dirty="0" smtClean="0"/>
              <a:t>: </a:t>
            </a:r>
            <a:r>
              <a:rPr lang="en-US" sz="3600" b="1" dirty="0" err="1" smtClean="0"/>
              <a:t>stedenbouwkundig</a:t>
            </a:r>
            <a:r>
              <a:rPr lang="en-US" sz="3600" b="1" dirty="0" smtClean="0"/>
              <a:t> element</a:t>
            </a:r>
            <a:endParaRPr lang="nl-BE" sz="3600" b="1" dirty="0"/>
          </a:p>
        </p:txBody>
      </p:sp>
    </p:spTree>
    <p:extLst>
      <p:ext uri="{BB962C8B-B14F-4D97-AF65-F5344CB8AC3E}">
        <p14:creationId xmlns:p14="http://schemas.microsoft.com/office/powerpoint/2010/main" val="99811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97500-7527-634B-90F4-69D0994C32B4}" type="slidenum">
              <a:rPr lang="nl-NL" smtClean="0"/>
              <a:t>16</a:t>
            </a:fld>
            <a:endParaRPr lang="nl-NL" dirty="0"/>
          </a:p>
        </p:txBody>
      </p:sp>
      <p:pic>
        <p:nvPicPr>
          <p:cNvPr id="16" name="Afbeelding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2861" y="1547503"/>
            <a:ext cx="1238379" cy="940627"/>
          </a:xfrm>
          <a:prstGeom prst="rect">
            <a:avLst/>
          </a:prstGeom>
        </p:spPr>
      </p:pic>
      <p:pic>
        <p:nvPicPr>
          <p:cNvPr id="17" name="Afbeelding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8691" y="1527203"/>
            <a:ext cx="1211311" cy="960928"/>
          </a:xfrm>
          <a:prstGeom prst="rect">
            <a:avLst/>
          </a:prstGeom>
        </p:spPr>
      </p:pic>
      <p:cxnSp>
        <p:nvCxnSpPr>
          <p:cNvPr id="19" name="Rechte verbindingslijn met pijl 18"/>
          <p:cNvCxnSpPr/>
          <p:nvPr/>
        </p:nvCxnSpPr>
        <p:spPr>
          <a:xfrm flipH="1">
            <a:off x="3810002" y="2045391"/>
            <a:ext cx="3832859" cy="0"/>
          </a:xfrm>
          <a:prstGeom prst="straightConnector1">
            <a:avLst/>
          </a:prstGeom>
          <a:ln>
            <a:solidFill>
              <a:srgbClr val="2F4D5D"/>
            </a:solidFill>
            <a:tailEnd type="triangle"/>
          </a:ln>
        </p:spPr>
        <p:style>
          <a:lnRef idx="1">
            <a:schemeClr val="accent1"/>
          </a:lnRef>
          <a:fillRef idx="0">
            <a:schemeClr val="accent1"/>
          </a:fillRef>
          <a:effectRef idx="0">
            <a:schemeClr val="accent1"/>
          </a:effectRef>
          <a:fontRef idx="minor">
            <a:schemeClr val="tx1"/>
          </a:fontRef>
        </p:style>
      </p:cxnSp>
      <p:sp>
        <p:nvSpPr>
          <p:cNvPr id="21" name="Tekstvak 20"/>
          <p:cNvSpPr txBox="1"/>
          <p:nvPr/>
        </p:nvSpPr>
        <p:spPr>
          <a:xfrm>
            <a:off x="4216400" y="2045391"/>
            <a:ext cx="3149600" cy="1200329"/>
          </a:xfrm>
          <a:prstGeom prst="rect">
            <a:avLst/>
          </a:prstGeom>
          <a:noFill/>
          <a:ln>
            <a:solidFill>
              <a:srgbClr val="2F4D5D"/>
            </a:solidFill>
          </a:ln>
        </p:spPr>
        <p:txBody>
          <a:bodyPr wrap="square" rtlCol="0">
            <a:spAutoFit/>
          </a:bodyPr>
          <a:lstStyle/>
          <a:p>
            <a:pPr algn="just"/>
            <a:r>
              <a:rPr lang="en-US" sz="1200" dirty="0"/>
              <a:t>Aanbod onder de opschortende voorwaarde van de verkrijging van een hypothecair krediet van 599.000 euro. </a:t>
            </a:r>
            <a:r>
              <a:rPr lang="en-US" sz="1200" dirty="0" err="1"/>
              <a:t>Bij</a:t>
            </a:r>
            <a:r>
              <a:rPr lang="en-US" sz="1200" dirty="0"/>
              <a:t> </a:t>
            </a:r>
            <a:r>
              <a:rPr lang="en-US" sz="1200" dirty="0" err="1"/>
              <a:t>gebrek</a:t>
            </a:r>
            <a:r>
              <a:rPr lang="en-US" sz="1200" dirty="0"/>
              <a:t> </a:t>
            </a:r>
            <a:r>
              <a:rPr lang="en-US" sz="1200" dirty="0" err="1"/>
              <a:t>aan</a:t>
            </a:r>
            <a:r>
              <a:rPr lang="en-US" sz="1200" dirty="0"/>
              <a:t> verkrijging moeten de verkopers </a:t>
            </a:r>
            <a:r>
              <a:rPr lang="en-US" sz="1200" dirty="0" err="1"/>
              <a:t>ingelicht</a:t>
            </a:r>
            <a:r>
              <a:rPr lang="en-US" sz="1200" dirty="0"/>
              <a:t> worden binnen 31 dagen; </a:t>
            </a:r>
            <a:r>
              <a:rPr lang="en-US" sz="1200" dirty="0" err="1"/>
              <a:t>anders</a:t>
            </a:r>
            <a:r>
              <a:rPr lang="en-US" sz="1200" dirty="0"/>
              <a:t> </a:t>
            </a:r>
            <a:r>
              <a:rPr lang="en-US" sz="1200" dirty="0" err="1"/>
              <a:t>wordt</a:t>
            </a:r>
            <a:r>
              <a:rPr lang="en-US" sz="1200" dirty="0"/>
              <a:t> het krediet </a:t>
            </a:r>
            <a:r>
              <a:rPr lang="en-US" sz="1200" dirty="0" err="1"/>
              <a:t>als</a:t>
            </a:r>
            <a:r>
              <a:rPr lang="en-US" sz="1200" dirty="0"/>
              <a:t> verkregen </a:t>
            </a:r>
            <a:r>
              <a:rPr lang="en-US" sz="1200" dirty="0" err="1"/>
              <a:t>beschouwd</a:t>
            </a:r>
            <a:endParaRPr lang="nl-BE" sz="1200" dirty="0"/>
          </a:p>
        </p:txBody>
      </p:sp>
      <p:sp>
        <p:nvSpPr>
          <p:cNvPr id="29" name="Tijdelijke aanduiding voor inhoud 1"/>
          <p:cNvSpPr txBox="1">
            <a:spLocks/>
          </p:cNvSpPr>
          <p:nvPr/>
        </p:nvSpPr>
        <p:spPr>
          <a:xfrm>
            <a:off x="513000" y="3537378"/>
            <a:ext cx="11041200" cy="173157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dirty="0" smtClean="0"/>
              <a:t>(</a:t>
            </a:r>
            <a:r>
              <a:rPr lang="en-US" sz="1800" dirty="0" err="1" smtClean="0"/>
              <a:t>Rb</a:t>
            </a:r>
            <a:r>
              <a:rPr lang="en-US" sz="1800" dirty="0" smtClean="0"/>
              <a:t>. Brussel 29 </a:t>
            </a:r>
            <a:r>
              <a:rPr lang="en-US" sz="1800" dirty="0" err="1" smtClean="0"/>
              <a:t>maart</a:t>
            </a:r>
            <a:r>
              <a:rPr lang="en-US" sz="1800" dirty="0" smtClean="0"/>
              <a:t> 2019)</a:t>
            </a:r>
          </a:p>
          <a:p>
            <a:r>
              <a:rPr lang="en-US" sz="1800" dirty="0" err="1" smtClean="0"/>
              <a:t>Kopers</a:t>
            </a:r>
            <a:r>
              <a:rPr lang="en-US" sz="1800" dirty="0" smtClean="0"/>
              <a:t> </a:t>
            </a:r>
            <a:r>
              <a:rPr lang="en-US" sz="1800" dirty="0"/>
              <a:t>melden </a:t>
            </a:r>
            <a:r>
              <a:rPr lang="en-US" sz="1800" dirty="0" err="1"/>
              <a:t>laattijdig</a:t>
            </a:r>
            <a:r>
              <a:rPr lang="en-US" sz="1800" dirty="0"/>
              <a:t> </a:t>
            </a:r>
            <a:r>
              <a:rPr lang="en-US" sz="1800" dirty="0" err="1"/>
              <a:t>weigering</a:t>
            </a:r>
            <a:r>
              <a:rPr lang="en-US" sz="1800" dirty="0"/>
              <a:t> </a:t>
            </a:r>
            <a:r>
              <a:rPr lang="en-US" sz="1800" dirty="0" err="1"/>
              <a:t>krediet</a:t>
            </a:r>
            <a:r>
              <a:rPr lang="en-US" sz="1800" dirty="0"/>
              <a:t>  </a:t>
            </a:r>
          </a:p>
          <a:p>
            <a:r>
              <a:rPr lang="en-US" sz="1800" dirty="0"/>
              <a:t>Kopers argumenteren dat koop niet gesloten is nu zij nog niet over de nodige stedenbouwkundige gegevens beschikken</a:t>
            </a:r>
          </a:p>
          <a:p>
            <a:r>
              <a:rPr lang="en-US" sz="1800" b="1" dirty="0"/>
              <a:t>Vraag: Was de </a:t>
            </a:r>
            <a:r>
              <a:rPr lang="en-US" sz="1800" b="1" dirty="0" err="1"/>
              <a:t>koop</a:t>
            </a:r>
            <a:r>
              <a:rPr lang="en-US" sz="1800" b="1" dirty="0"/>
              <a:t> al gesloten?</a:t>
            </a:r>
          </a:p>
          <a:p>
            <a:pPr lvl="1"/>
            <a:r>
              <a:rPr lang="en-US" sz="1800" dirty="0"/>
              <a:t>ja, de stedenbouwkundige </a:t>
            </a:r>
            <a:r>
              <a:rPr lang="en-US" sz="1800" dirty="0" err="1"/>
              <a:t>gegevens</a:t>
            </a:r>
            <a:r>
              <a:rPr lang="en-US" sz="1800" dirty="0"/>
              <a:t>  geen substantieel element</a:t>
            </a:r>
            <a:endParaRPr lang="nl-BE" sz="1800" b="1" dirty="0"/>
          </a:p>
        </p:txBody>
      </p:sp>
      <p:pic>
        <p:nvPicPr>
          <p:cNvPr id="12" name="Afbeelding 11"/>
          <p:cNvPicPr>
            <a:picLocks noChangeAspect="1"/>
          </p:cNvPicPr>
          <p:nvPr/>
        </p:nvPicPr>
        <p:blipFill>
          <a:blip r:embed="rId5">
            <a:lum bright="70000" contrast="-70000"/>
          </a:blip>
          <a:stretch>
            <a:fillRect/>
          </a:stretch>
        </p:blipFill>
        <p:spPr>
          <a:xfrm>
            <a:off x="9831798" y="6378773"/>
            <a:ext cx="1077087" cy="323126"/>
          </a:xfrm>
          <a:prstGeom prst="rect">
            <a:avLst/>
          </a:prstGeom>
        </p:spPr>
      </p:pic>
      <p:pic>
        <p:nvPicPr>
          <p:cNvPr id="13" name="Afbeelding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4" name="Afbeelding 13"/>
          <p:cNvPicPr>
            <a:picLocks noChangeAspect="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5" name="Afbeelding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8" name="Afbeelding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20" name="Afbeelding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22" name="Afbeelding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
        <p:nvSpPr>
          <p:cNvPr id="23" name="Titel 5"/>
          <p:cNvSpPr>
            <a:spLocks noGrp="1"/>
          </p:cNvSpPr>
          <p:nvPr>
            <p:ph type="title"/>
          </p:nvPr>
        </p:nvSpPr>
        <p:spPr>
          <a:xfrm>
            <a:off x="576000" y="207036"/>
            <a:ext cx="11041200" cy="1152000"/>
          </a:xfrm>
        </p:spPr>
        <p:txBody>
          <a:bodyPr>
            <a:normAutofit/>
          </a:bodyPr>
          <a:lstStyle/>
          <a:p>
            <a:r>
              <a:rPr lang="en-US" sz="3600" b="1" dirty="0" smtClean="0"/>
              <a:t>I. </a:t>
            </a:r>
            <a:r>
              <a:rPr lang="en-US" sz="3600" b="1" dirty="0" err="1" smtClean="0"/>
              <a:t>Aanbod</a:t>
            </a:r>
            <a:r>
              <a:rPr lang="en-US" sz="3600" b="1" dirty="0" smtClean="0"/>
              <a:t>: </a:t>
            </a:r>
            <a:r>
              <a:rPr lang="en-US" sz="3600" b="1" dirty="0" err="1" smtClean="0"/>
              <a:t>stedenbouwkundig</a:t>
            </a:r>
            <a:r>
              <a:rPr lang="en-US" sz="3600" b="1" dirty="0" smtClean="0"/>
              <a:t> element</a:t>
            </a:r>
            <a:endParaRPr lang="nl-BE" sz="3600" b="1" dirty="0"/>
          </a:p>
        </p:txBody>
      </p:sp>
    </p:spTree>
    <p:extLst>
      <p:ext uri="{BB962C8B-B14F-4D97-AF65-F5344CB8AC3E}">
        <p14:creationId xmlns:p14="http://schemas.microsoft.com/office/powerpoint/2010/main" val="1281000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97500-7527-634B-90F4-69D0994C32B4}" type="slidenum">
              <a:rPr lang="nl-NL" smtClean="0"/>
              <a:t>17</a:t>
            </a:fld>
            <a:endParaRPr lang="nl-NL" dirty="0"/>
          </a:p>
        </p:txBody>
      </p:sp>
      <p:sp>
        <p:nvSpPr>
          <p:cNvPr id="29" name="Tijdelijke aanduiding voor inhoud 1"/>
          <p:cNvSpPr txBox="1">
            <a:spLocks/>
          </p:cNvSpPr>
          <p:nvPr/>
        </p:nvSpPr>
        <p:spPr>
          <a:xfrm>
            <a:off x="513000" y="1975757"/>
            <a:ext cx="11041200" cy="396671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err="1" smtClean="0"/>
              <a:t>Totstandkomings</a:t>
            </a:r>
            <a:r>
              <a:rPr lang="en-US" sz="1800" dirty="0" smtClean="0"/>
              <a:t>- en </a:t>
            </a:r>
            <a:r>
              <a:rPr lang="en-US" sz="1800" dirty="0" err="1" smtClean="0"/>
              <a:t>geldigheidsvereisten</a:t>
            </a:r>
            <a:endParaRPr lang="en-US" sz="1800" dirty="0" smtClean="0"/>
          </a:p>
          <a:p>
            <a:pPr lvl="1"/>
            <a:r>
              <a:rPr lang="en-US" sz="1800" dirty="0" err="1" smtClean="0"/>
              <a:t>Bepaling</a:t>
            </a:r>
            <a:r>
              <a:rPr lang="en-US" sz="1800" dirty="0" smtClean="0"/>
              <a:t> van de </a:t>
            </a:r>
            <a:r>
              <a:rPr lang="en-US" sz="1800" dirty="0" err="1" smtClean="0"/>
              <a:t>prijs</a:t>
            </a:r>
            <a:r>
              <a:rPr lang="en-US" sz="1800" dirty="0" smtClean="0"/>
              <a:t> (art. 1591 oud BW)</a:t>
            </a:r>
          </a:p>
          <a:p>
            <a:pPr lvl="2"/>
            <a:r>
              <a:rPr lang="en-US" sz="1600" dirty="0" err="1" smtClean="0"/>
              <a:t>Objectieve</a:t>
            </a:r>
            <a:r>
              <a:rPr lang="en-US" sz="1600" dirty="0" smtClean="0"/>
              <a:t> </a:t>
            </a:r>
            <a:r>
              <a:rPr lang="en-US" sz="1600" dirty="0" err="1" smtClean="0"/>
              <a:t>bepaalbaarheid</a:t>
            </a:r>
            <a:r>
              <a:rPr lang="en-US" sz="1600" dirty="0" smtClean="0"/>
              <a:t> (art. 1129 oud BW)</a:t>
            </a:r>
          </a:p>
          <a:p>
            <a:pPr lvl="2"/>
            <a:r>
              <a:rPr lang="en-US" sz="1600" dirty="0" err="1" smtClean="0"/>
              <a:t>Bijvoorbeeld</a:t>
            </a:r>
            <a:r>
              <a:rPr lang="en-US" sz="1600" dirty="0" smtClean="0"/>
              <a:t>: </a:t>
            </a:r>
            <a:r>
              <a:rPr lang="en-US" sz="1600" dirty="0" err="1" smtClean="0"/>
              <a:t>verwijzing</a:t>
            </a:r>
            <a:r>
              <a:rPr lang="en-US" sz="1600" dirty="0" smtClean="0"/>
              <a:t> </a:t>
            </a:r>
            <a:r>
              <a:rPr lang="en-US" sz="1600" dirty="0" err="1" smtClean="0"/>
              <a:t>naar</a:t>
            </a:r>
            <a:r>
              <a:rPr lang="en-US" sz="1600" dirty="0" smtClean="0"/>
              <a:t> </a:t>
            </a:r>
            <a:r>
              <a:rPr lang="en-US" sz="1600" dirty="0" err="1" smtClean="0"/>
              <a:t>beurskoers</a:t>
            </a:r>
            <a:r>
              <a:rPr lang="en-US" sz="1600" dirty="0" smtClean="0"/>
              <a:t> op </a:t>
            </a:r>
            <a:r>
              <a:rPr lang="en-US" sz="1600" dirty="0" err="1" smtClean="0"/>
              <a:t>een</a:t>
            </a:r>
            <a:r>
              <a:rPr lang="en-US" sz="1600" dirty="0" smtClean="0"/>
              <a:t> </a:t>
            </a:r>
            <a:r>
              <a:rPr lang="en-US" sz="1600" dirty="0" err="1" smtClean="0"/>
              <a:t>bepaalde</a:t>
            </a:r>
            <a:r>
              <a:rPr lang="en-US" sz="1600" dirty="0" smtClean="0"/>
              <a:t> dag</a:t>
            </a:r>
          </a:p>
          <a:p>
            <a:pPr lvl="2"/>
            <a:r>
              <a:rPr lang="en-US" sz="1600" dirty="0" smtClean="0"/>
              <a:t>NIET: </a:t>
            </a:r>
            <a:r>
              <a:rPr lang="en-US" sz="1600" dirty="0" err="1" smtClean="0"/>
              <a:t>prijsbepalingsclausule</a:t>
            </a:r>
            <a:r>
              <a:rPr lang="en-US" sz="1600" dirty="0" smtClean="0"/>
              <a:t> die </a:t>
            </a:r>
            <a:r>
              <a:rPr lang="en-US" sz="1600" dirty="0" err="1" smtClean="0"/>
              <a:t>onbepaalde</a:t>
            </a:r>
            <a:r>
              <a:rPr lang="en-US" sz="1600" dirty="0" smtClean="0"/>
              <a:t> </a:t>
            </a:r>
            <a:r>
              <a:rPr lang="en-US" sz="1600" dirty="0" err="1" smtClean="0"/>
              <a:t>elementen</a:t>
            </a:r>
            <a:r>
              <a:rPr lang="en-US" sz="1600" dirty="0" smtClean="0"/>
              <a:t> </a:t>
            </a:r>
            <a:r>
              <a:rPr lang="en-US" sz="1600" dirty="0" err="1" smtClean="0"/>
              <a:t>bevat</a:t>
            </a:r>
            <a:r>
              <a:rPr lang="en-US" sz="1600" dirty="0" smtClean="0"/>
              <a:t>, </a:t>
            </a:r>
            <a:r>
              <a:rPr lang="en-US" sz="1600" dirty="0" err="1" smtClean="0"/>
              <a:t>clausule</a:t>
            </a:r>
            <a:r>
              <a:rPr lang="en-US" sz="1600" dirty="0" smtClean="0"/>
              <a:t> die </a:t>
            </a:r>
            <a:r>
              <a:rPr lang="en-US" sz="1600" dirty="0" err="1" smtClean="0"/>
              <a:t>nieuw</a:t>
            </a:r>
            <a:r>
              <a:rPr lang="en-US" sz="1600" dirty="0" smtClean="0"/>
              <a:t> </a:t>
            </a:r>
            <a:r>
              <a:rPr lang="en-US" sz="1600" dirty="0" err="1" smtClean="0"/>
              <a:t>akkoord</a:t>
            </a:r>
            <a:r>
              <a:rPr lang="en-US" sz="1600" dirty="0" smtClean="0"/>
              <a:t> van </a:t>
            </a:r>
            <a:r>
              <a:rPr lang="en-US" sz="1600" dirty="0" err="1" smtClean="0"/>
              <a:t>partijen</a:t>
            </a:r>
            <a:r>
              <a:rPr lang="en-US" sz="1600" dirty="0" smtClean="0"/>
              <a:t> </a:t>
            </a:r>
            <a:r>
              <a:rPr lang="en-US" sz="1600" dirty="0" err="1" smtClean="0"/>
              <a:t>vereist</a:t>
            </a:r>
            <a:r>
              <a:rPr lang="en-US" sz="1600" dirty="0" smtClean="0"/>
              <a:t>, etc.</a:t>
            </a:r>
          </a:p>
          <a:p>
            <a:pPr lvl="2"/>
            <a:r>
              <a:rPr lang="en-US" sz="1600" dirty="0" err="1" smtClean="0"/>
              <a:t>Prijsbepaling</a:t>
            </a:r>
            <a:r>
              <a:rPr lang="en-US" sz="1600" dirty="0"/>
              <a:t> </a:t>
            </a:r>
            <a:r>
              <a:rPr lang="en-US" sz="1600" dirty="0" smtClean="0"/>
              <a:t>door </a:t>
            </a:r>
            <a:r>
              <a:rPr lang="en-US" sz="1600" dirty="0" err="1" smtClean="0"/>
              <a:t>derde</a:t>
            </a:r>
            <a:r>
              <a:rPr lang="en-US" sz="1600" dirty="0" smtClean="0"/>
              <a:t> mogelijk (art. 1592 oud BW), </a:t>
            </a:r>
            <a:r>
              <a:rPr lang="en-US" sz="1600" dirty="0" err="1" smtClean="0"/>
              <a:t>niet</a:t>
            </a:r>
            <a:r>
              <a:rPr lang="en-US" sz="1600" dirty="0" smtClean="0"/>
              <a:t> door de </a:t>
            </a:r>
            <a:r>
              <a:rPr lang="en-US" sz="1600" dirty="0" err="1" smtClean="0"/>
              <a:t>partijen</a:t>
            </a:r>
            <a:r>
              <a:rPr lang="en-US" sz="1600" dirty="0" smtClean="0"/>
              <a:t> (</a:t>
            </a:r>
            <a:r>
              <a:rPr lang="en-US" sz="1600" dirty="0" err="1" smtClean="0"/>
              <a:t>zie</a:t>
            </a:r>
            <a:r>
              <a:rPr lang="en-US" sz="1600" dirty="0" smtClean="0"/>
              <a:t> </a:t>
            </a:r>
            <a:r>
              <a:rPr lang="en-US" sz="1600" dirty="0" err="1" smtClean="0"/>
              <a:t>specifiek</a:t>
            </a:r>
            <a:r>
              <a:rPr lang="en-US" sz="1600" dirty="0" smtClean="0"/>
              <a:t> </a:t>
            </a:r>
            <a:r>
              <a:rPr lang="en-US" sz="1600" dirty="0" err="1" smtClean="0"/>
              <a:t>voor</a:t>
            </a:r>
            <a:r>
              <a:rPr lang="en-US" sz="1600" dirty="0" smtClean="0"/>
              <a:t> b2c art. VI.83, 2° WER en </a:t>
            </a:r>
            <a:r>
              <a:rPr lang="en-US" sz="1600" dirty="0" err="1" smtClean="0"/>
              <a:t>voor</a:t>
            </a:r>
            <a:r>
              <a:rPr lang="en-US" sz="1600" dirty="0" smtClean="0"/>
              <a:t> b2b art. VI.91/5, 1° WER)</a:t>
            </a:r>
            <a:endParaRPr lang="en-US" dirty="0"/>
          </a:p>
          <a:p>
            <a:r>
              <a:rPr lang="en-US" sz="1800" dirty="0" err="1" smtClean="0"/>
              <a:t>Duurtijd</a:t>
            </a:r>
            <a:r>
              <a:rPr lang="en-US" sz="1800" dirty="0" smtClean="0"/>
              <a:t> (</a:t>
            </a:r>
            <a:r>
              <a:rPr lang="en-US" sz="1800" b="1" dirty="0" smtClean="0"/>
              <a:t>!</a:t>
            </a:r>
            <a:r>
              <a:rPr lang="en-US" sz="1800" dirty="0" smtClean="0"/>
              <a:t>)</a:t>
            </a:r>
          </a:p>
          <a:p>
            <a:r>
              <a:rPr lang="en-US" sz="1800" dirty="0" smtClean="0"/>
              <a:t>Modaliteiten: </a:t>
            </a:r>
            <a:r>
              <a:rPr lang="en-US" sz="1800" dirty="0" err="1" smtClean="0"/>
              <a:t>bv</a:t>
            </a:r>
            <a:r>
              <a:rPr lang="en-US" sz="1800" dirty="0" smtClean="0"/>
              <a:t>. levering </a:t>
            </a:r>
            <a:r>
              <a:rPr lang="en-US" sz="1800" dirty="0" err="1" smtClean="0"/>
              <a:t>afhankelijk</a:t>
            </a:r>
            <a:r>
              <a:rPr lang="en-US" sz="1800" dirty="0" smtClean="0"/>
              <a:t> van </a:t>
            </a:r>
            <a:r>
              <a:rPr lang="en-US" sz="1800" dirty="0" err="1" smtClean="0"/>
              <a:t>betaling</a:t>
            </a:r>
            <a:r>
              <a:rPr lang="en-US" sz="1800" dirty="0" smtClean="0"/>
              <a:t> </a:t>
            </a:r>
            <a:r>
              <a:rPr lang="en-US" sz="1800" dirty="0" err="1" smtClean="0"/>
              <a:t>voorschot</a:t>
            </a:r>
            <a:endParaRPr lang="en-US" sz="1800" dirty="0" smtClean="0"/>
          </a:p>
          <a:p>
            <a:r>
              <a:rPr lang="en-US" sz="1800" dirty="0" smtClean="0"/>
              <a:t>Informatieverplichtingen – opschortende voorwaarden</a:t>
            </a:r>
          </a:p>
        </p:txBody>
      </p:sp>
      <p:pic>
        <p:nvPicPr>
          <p:cNvPr id="11" name="Afbeelding 10"/>
          <p:cNvPicPr>
            <a:picLocks noChangeAspect="1"/>
          </p:cNvPicPr>
          <p:nvPr/>
        </p:nvPicPr>
        <p:blipFill>
          <a:blip r:embed="rId3">
            <a:lum bright="70000" contrast="-70000"/>
          </a:blip>
          <a:stretch>
            <a:fillRect/>
          </a:stretch>
        </p:blipFill>
        <p:spPr>
          <a:xfrm>
            <a:off x="9831798" y="6378773"/>
            <a:ext cx="1077087" cy="323126"/>
          </a:xfrm>
          <a:prstGeom prst="rect">
            <a:avLst/>
          </a:prstGeom>
        </p:spPr>
      </p:pic>
      <p:pic>
        <p:nvPicPr>
          <p:cNvPr id="12" name="Afbeelding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3" name="Afbeelding 12"/>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4" name="Afbeelding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5" name="Afbeelding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8" name="Afbeelding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20" name="Afbeelding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
        <p:nvSpPr>
          <p:cNvPr id="16" name="Titel 5"/>
          <p:cNvSpPr>
            <a:spLocks noGrp="1"/>
          </p:cNvSpPr>
          <p:nvPr>
            <p:ph type="title"/>
          </p:nvPr>
        </p:nvSpPr>
        <p:spPr>
          <a:xfrm>
            <a:off x="576000" y="207036"/>
            <a:ext cx="11041200" cy="1152000"/>
          </a:xfrm>
        </p:spPr>
        <p:txBody>
          <a:bodyPr>
            <a:normAutofit/>
          </a:bodyPr>
          <a:lstStyle/>
          <a:p>
            <a:r>
              <a:rPr lang="en-US" sz="3600" b="1" dirty="0" smtClean="0"/>
              <a:t>I. </a:t>
            </a:r>
            <a:r>
              <a:rPr lang="en-US" sz="3600" b="1" dirty="0" err="1" smtClean="0"/>
              <a:t>Aanbod</a:t>
            </a:r>
            <a:r>
              <a:rPr lang="en-US" sz="3600" b="1" dirty="0" smtClean="0"/>
              <a:t>: </a:t>
            </a:r>
            <a:r>
              <a:rPr lang="en-US" sz="3600" b="1" dirty="0" err="1" smtClean="0"/>
              <a:t>formulering</a:t>
            </a:r>
            <a:endParaRPr lang="nl-BE" sz="3600" b="1" dirty="0"/>
          </a:p>
        </p:txBody>
      </p:sp>
    </p:spTree>
    <p:extLst>
      <p:ext uri="{BB962C8B-B14F-4D97-AF65-F5344CB8AC3E}">
        <p14:creationId xmlns:p14="http://schemas.microsoft.com/office/powerpoint/2010/main" val="1871155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97500-7527-634B-90F4-69D0994C32B4}" type="slidenum">
              <a:rPr lang="nl-NL" smtClean="0"/>
              <a:t>18</a:t>
            </a:fld>
            <a:endParaRPr lang="nl-NL" dirty="0"/>
          </a:p>
        </p:txBody>
      </p:sp>
      <p:sp>
        <p:nvSpPr>
          <p:cNvPr id="7" name="Vierkante haken 6"/>
          <p:cNvSpPr/>
          <p:nvPr/>
        </p:nvSpPr>
        <p:spPr>
          <a:xfrm rot="5400000">
            <a:off x="5286682" y="-3076628"/>
            <a:ext cx="1619705" cy="11041329"/>
          </a:xfrm>
          <a:prstGeom prst="bracketPair">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nl-BE" sz="1500" i="1" dirty="0">
                <a:solidFill>
                  <a:schemeClr val="accent4"/>
                </a:solidFill>
              </a:rPr>
              <a:t>“Artikel 89, §1, eerste lid, W.W.R.O.S.P., krachtens hetwelk het verboden is een terrein </a:t>
            </a:r>
            <a:r>
              <a:rPr lang="nl-BE" sz="1500" b="1" i="1" dirty="0">
                <a:solidFill>
                  <a:schemeClr val="accent4"/>
                </a:solidFill>
              </a:rPr>
              <a:t>te verkavelen </a:t>
            </a:r>
            <a:r>
              <a:rPr lang="nl-BE" sz="1500" i="1" dirty="0">
                <a:solidFill>
                  <a:schemeClr val="accent4"/>
                </a:solidFill>
              </a:rPr>
              <a:t>zonder voorafgaande, schriftelijke en uitdrukkelijke toestemming van het college van burgemeester en schepenen, waarbij bedoeld verbod ook geldt voor de daarop betrekking hebbende verkoopbevordering, is een bepaling van openbare </a:t>
            </a:r>
            <a:r>
              <a:rPr lang="nl-BE" sz="1500" i="1" dirty="0" smtClean="0">
                <a:solidFill>
                  <a:schemeClr val="accent4"/>
                </a:solidFill>
              </a:rPr>
              <a:t>orde. De </a:t>
            </a:r>
            <a:r>
              <a:rPr lang="nl-BE" sz="1500" i="1" dirty="0">
                <a:solidFill>
                  <a:schemeClr val="accent4"/>
                </a:solidFill>
              </a:rPr>
              <a:t>verkoop van een van de percelen die uit de verdeling van een terrein voortspruiten, is nietig wanneer dat perceel vóór de afgifte van de verkavelingsvergunning wordt verkocht, zelfs als de verkoop afhankelijk is gesteld van de </a:t>
            </a:r>
            <a:r>
              <a:rPr lang="nl-BE" sz="1500" i="1" dirty="0" smtClean="0">
                <a:solidFill>
                  <a:schemeClr val="accent4"/>
                </a:solidFill>
              </a:rPr>
              <a:t>opschortende voorwaarde </a:t>
            </a:r>
            <a:r>
              <a:rPr lang="nl-BE" sz="1500" i="1" dirty="0">
                <a:solidFill>
                  <a:schemeClr val="accent4"/>
                </a:solidFill>
              </a:rPr>
              <a:t>dat die vergunning moet zijn </a:t>
            </a:r>
            <a:r>
              <a:rPr lang="nl-BE" sz="1500" i="1" dirty="0" smtClean="0">
                <a:solidFill>
                  <a:schemeClr val="accent4"/>
                </a:solidFill>
              </a:rPr>
              <a:t>verkregen”</a:t>
            </a:r>
            <a:endParaRPr lang="nl-BE" sz="1500" i="1" dirty="0">
              <a:solidFill>
                <a:schemeClr val="accent4"/>
              </a:solidFill>
            </a:endParaRPr>
          </a:p>
        </p:txBody>
      </p:sp>
      <p:sp>
        <p:nvSpPr>
          <p:cNvPr id="8" name="Vierkante haken 7"/>
          <p:cNvSpPr/>
          <p:nvPr/>
        </p:nvSpPr>
        <p:spPr>
          <a:xfrm rot="5400000">
            <a:off x="5090898" y="-800707"/>
            <a:ext cx="2011274" cy="11041329"/>
          </a:xfrm>
          <a:prstGeom prst="bracketPair">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nl-BE" sz="1500" i="1" dirty="0">
                <a:solidFill>
                  <a:schemeClr val="accent4"/>
                </a:solidFill>
              </a:rPr>
              <a:t>In het licht van de doelstelling van artikel 101, §§1 en 2 Bodemdecreet om de verwerver te beschermen tegen het onbewust aankopen van vervuilde grond, kunnen de partijen daarentegen wel een overeenkomst betreffende de overdracht van grond sluiten onder de opschortende voorwaarde van het verkrijgen van een blanco </a:t>
            </a:r>
            <a:r>
              <a:rPr lang="nl-BE" sz="1500" b="1" i="1" dirty="0">
                <a:solidFill>
                  <a:schemeClr val="accent4"/>
                </a:solidFill>
              </a:rPr>
              <a:t>bodemattest</a:t>
            </a:r>
            <a:r>
              <a:rPr lang="nl-BE" sz="1500" i="1" dirty="0">
                <a:solidFill>
                  <a:schemeClr val="accent4"/>
                </a:solidFill>
              </a:rPr>
              <a:t> of een bodemattest waaruit blijkt dat er geen bodemverontreiniging is, waarbij de omstandigheid dat artikel 116,§1, Bodemdecreet bepaalt dat de verwerver de nietigheid kan vorderen van de overdracht die plaatsvond in strijd met artikel 101 hieraan niet in de weg staat, nu het voorafgaand aan de overdracht opvragen en meedelen van een bodemattest en het opnemen van de inhoud ervan in de onderhandse akte geen elementen zijn die noodzakelijk zijn voor de totstandkoming van de </a:t>
            </a:r>
            <a:r>
              <a:rPr lang="nl-BE" sz="1500" i="1" dirty="0" smtClean="0">
                <a:solidFill>
                  <a:schemeClr val="accent4"/>
                </a:solidFill>
              </a:rPr>
              <a:t>overeenkomst”</a:t>
            </a:r>
            <a:endParaRPr lang="nl-BE" sz="1500" i="1" dirty="0">
              <a:solidFill>
                <a:schemeClr val="accent4"/>
              </a:solidFill>
            </a:endParaRPr>
          </a:p>
        </p:txBody>
      </p:sp>
      <p:sp>
        <p:nvSpPr>
          <p:cNvPr id="9" name="Afgeronde rechthoek 8"/>
          <p:cNvSpPr/>
          <p:nvPr/>
        </p:nvSpPr>
        <p:spPr>
          <a:xfrm>
            <a:off x="4846806" y="5548309"/>
            <a:ext cx="2194656" cy="331132"/>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4"/>
                </a:solidFill>
              </a:rPr>
              <a:t>Cass. 22 maart 2018</a:t>
            </a:r>
            <a:endParaRPr lang="nl-BE" sz="1400" dirty="0">
              <a:solidFill>
                <a:schemeClr val="accent4"/>
              </a:solidFill>
            </a:endParaRPr>
          </a:p>
        </p:txBody>
      </p:sp>
      <p:sp>
        <p:nvSpPr>
          <p:cNvPr id="10" name="Afgeronde rechthoek 9"/>
          <p:cNvSpPr/>
          <p:nvPr/>
        </p:nvSpPr>
        <p:spPr>
          <a:xfrm>
            <a:off x="4846806" y="3169522"/>
            <a:ext cx="2194656" cy="331132"/>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4"/>
                </a:solidFill>
              </a:rPr>
              <a:t>Cass. 24 </a:t>
            </a:r>
            <a:r>
              <a:rPr lang="en-US" sz="1400" dirty="0" err="1" smtClean="0">
                <a:solidFill>
                  <a:schemeClr val="accent4"/>
                </a:solidFill>
              </a:rPr>
              <a:t>februari</a:t>
            </a:r>
            <a:r>
              <a:rPr lang="en-US" sz="1400" dirty="0" smtClean="0">
                <a:solidFill>
                  <a:schemeClr val="accent4"/>
                </a:solidFill>
              </a:rPr>
              <a:t> 2011</a:t>
            </a:r>
            <a:endParaRPr lang="nl-BE" sz="1400" dirty="0">
              <a:solidFill>
                <a:schemeClr val="accent4"/>
              </a:solidFill>
            </a:endParaRPr>
          </a:p>
        </p:txBody>
      </p:sp>
      <p:pic>
        <p:nvPicPr>
          <p:cNvPr id="11" name="Afbeelding 10"/>
          <p:cNvPicPr>
            <a:picLocks noChangeAspect="1"/>
          </p:cNvPicPr>
          <p:nvPr/>
        </p:nvPicPr>
        <p:blipFill>
          <a:blip r:embed="rId3">
            <a:lum bright="70000" contrast="-70000"/>
          </a:blip>
          <a:stretch>
            <a:fillRect/>
          </a:stretch>
        </p:blipFill>
        <p:spPr>
          <a:xfrm>
            <a:off x="9831798" y="6378773"/>
            <a:ext cx="1077087" cy="323126"/>
          </a:xfrm>
          <a:prstGeom prst="rect">
            <a:avLst/>
          </a:prstGeom>
        </p:spPr>
      </p:pic>
      <p:pic>
        <p:nvPicPr>
          <p:cNvPr id="12" name="Afbeelding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3" name="Afbeelding 12"/>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4" name="Afbeelding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5" name="Afbeelding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6" name="Afbeelding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17" name="Afbeelding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
        <p:nvSpPr>
          <p:cNvPr id="18" name="Titel 5"/>
          <p:cNvSpPr>
            <a:spLocks noGrp="1"/>
          </p:cNvSpPr>
          <p:nvPr>
            <p:ph type="title"/>
          </p:nvPr>
        </p:nvSpPr>
        <p:spPr>
          <a:xfrm>
            <a:off x="576000" y="207036"/>
            <a:ext cx="11041200" cy="1152000"/>
          </a:xfrm>
        </p:spPr>
        <p:txBody>
          <a:bodyPr>
            <a:normAutofit/>
          </a:bodyPr>
          <a:lstStyle/>
          <a:p>
            <a:r>
              <a:rPr lang="en-US" sz="3600" b="1" dirty="0" smtClean="0"/>
              <a:t>I. </a:t>
            </a:r>
            <a:r>
              <a:rPr lang="en-US" sz="3600" b="1" dirty="0" err="1" smtClean="0"/>
              <a:t>Aanbod</a:t>
            </a:r>
            <a:r>
              <a:rPr lang="en-US" sz="3600" b="1" dirty="0" smtClean="0"/>
              <a:t>: </a:t>
            </a:r>
            <a:r>
              <a:rPr lang="en-US" sz="3600" b="1" dirty="0" err="1" smtClean="0"/>
              <a:t>informatieverplichtingen</a:t>
            </a:r>
            <a:endParaRPr lang="nl-BE" sz="3600" b="1" dirty="0"/>
          </a:p>
        </p:txBody>
      </p:sp>
    </p:spTree>
    <p:extLst>
      <p:ext uri="{BB962C8B-B14F-4D97-AF65-F5344CB8AC3E}">
        <p14:creationId xmlns:p14="http://schemas.microsoft.com/office/powerpoint/2010/main" val="3575539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p:txBody>
          <a:bodyPr>
            <a:normAutofit fontScale="92500" lnSpcReduction="20000"/>
          </a:bodyPr>
          <a:lstStyle/>
          <a:p>
            <a:pPr marL="0" indent="0" algn="ctr">
              <a:buNone/>
            </a:pPr>
            <a:r>
              <a:rPr lang="en-US" sz="1800" b="1" dirty="0" smtClean="0"/>
              <a:t>“</a:t>
            </a:r>
            <a:r>
              <a:rPr lang="en-US" sz="1800" b="1" i="1" dirty="0" err="1" smtClean="0"/>
              <a:t>Indien</a:t>
            </a:r>
            <a:r>
              <a:rPr lang="en-US" sz="1800" b="1" i="1" dirty="0" smtClean="0"/>
              <a:t> </a:t>
            </a:r>
            <a:r>
              <a:rPr lang="en-US" sz="1800" b="1" i="1" dirty="0" err="1" smtClean="0"/>
              <a:t>bovenvermeld</a:t>
            </a:r>
            <a:r>
              <a:rPr lang="en-US" sz="1800" b="1" i="1" dirty="0" smtClean="0"/>
              <a:t> </a:t>
            </a:r>
            <a:r>
              <a:rPr lang="en-US" sz="1800" b="1" i="1" dirty="0" err="1" smtClean="0"/>
              <a:t>pand</a:t>
            </a:r>
            <a:r>
              <a:rPr lang="en-US" sz="1800" b="1" i="1" dirty="0" smtClean="0"/>
              <a:t> </a:t>
            </a:r>
            <a:r>
              <a:rPr lang="en-US" sz="1800" b="1" i="1" dirty="0" err="1" smtClean="0"/>
              <a:t>zou</a:t>
            </a:r>
            <a:r>
              <a:rPr lang="en-US" sz="1800" b="1" i="1" dirty="0" smtClean="0"/>
              <a:t> </a:t>
            </a:r>
            <a:r>
              <a:rPr lang="en-US" sz="1800" b="1" i="1" dirty="0" err="1" smtClean="0"/>
              <a:t>verkocht</a:t>
            </a:r>
            <a:r>
              <a:rPr lang="en-US" sz="1800" b="1" i="1" dirty="0" smtClean="0"/>
              <a:t> </a:t>
            </a:r>
            <a:r>
              <a:rPr lang="en-US" sz="1800" b="1" i="1" dirty="0" err="1" smtClean="0"/>
              <a:t>worden</a:t>
            </a:r>
            <a:r>
              <a:rPr lang="en-US" sz="1800" b="1" i="1" dirty="0" smtClean="0"/>
              <a:t> </a:t>
            </a:r>
            <a:r>
              <a:rPr lang="en-US" sz="1800" b="1" i="1" dirty="0" err="1" smtClean="0"/>
              <a:t>heeft</a:t>
            </a:r>
            <a:r>
              <a:rPr lang="en-US" sz="1800" b="1" i="1" dirty="0" smtClean="0"/>
              <a:t> de </a:t>
            </a:r>
            <a:r>
              <a:rPr lang="en-US" sz="1800" b="1" i="1" dirty="0" err="1" smtClean="0"/>
              <a:t>huurder</a:t>
            </a:r>
            <a:r>
              <a:rPr lang="en-US" sz="1800" b="1" i="1" dirty="0" smtClean="0"/>
              <a:t> </a:t>
            </a:r>
            <a:r>
              <a:rPr lang="en-US" sz="1800" b="1" i="1" dirty="0" err="1" smtClean="0"/>
              <a:t>een</a:t>
            </a:r>
            <a:r>
              <a:rPr lang="en-US" sz="1800" b="1" i="1" dirty="0" smtClean="0"/>
              <a:t> </a:t>
            </a:r>
            <a:r>
              <a:rPr lang="en-US" sz="1800" b="1" i="1" dirty="0" err="1" smtClean="0"/>
              <a:t>voorkooprecht</a:t>
            </a:r>
            <a:r>
              <a:rPr lang="en-US" sz="1800" b="1" dirty="0" smtClean="0"/>
              <a:t>.”</a:t>
            </a:r>
          </a:p>
          <a:p>
            <a:r>
              <a:rPr lang="en-US" sz="1800" dirty="0" err="1" smtClean="0"/>
              <a:t>Rechtsgrond</a:t>
            </a:r>
            <a:r>
              <a:rPr lang="en-US" sz="1800" dirty="0" smtClean="0"/>
              <a:t>? </a:t>
            </a:r>
            <a:r>
              <a:rPr lang="en-US" sz="1800" dirty="0" err="1"/>
              <a:t>c</a:t>
            </a:r>
            <a:r>
              <a:rPr lang="en-US" sz="1800" dirty="0" err="1" smtClean="0"/>
              <a:t>onventioneel</a:t>
            </a:r>
            <a:r>
              <a:rPr lang="en-US" sz="1800" dirty="0" smtClean="0"/>
              <a:t> – </a:t>
            </a:r>
            <a:r>
              <a:rPr lang="en-US" sz="1800" dirty="0" err="1" smtClean="0"/>
              <a:t>wettelijk</a:t>
            </a:r>
            <a:endParaRPr lang="en-US" sz="1800" dirty="0"/>
          </a:p>
          <a:p>
            <a:r>
              <a:rPr lang="en-US" sz="1800" dirty="0" err="1" smtClean="0"/>
              <a:t>Technieken</a:t>
            </a:r>
            <a:r>
              <a:rPr lang="en-US" sz="1800" dirty="0" smtClean="0"/>
              <a:t>? </a:t>
            </a:r>
            <a:r>
              <a:rPr lang="en-US" sz="1800" dirty="0" err="1" smtClean="0"/>
              <a:t>Zeer</a:t>
            </a:r>
            <a:r>
              <a:rPr lang="en-US" sz="1800" dirty="0" smtClean="0"/>
              <a:t> </a:t>
            </a:r>
            <a:r>
              <a:rPr lang="en-US" sz="1800" dirty="0" err="1" smtClean="0"/>
              <a:t>grote</a:t>
            </a:r>
            <a:r>
              <a:rPr lang="en-US" sz="1800" dirty="0" smtClean="0"/>
              <a:t> </a:t>
            </a:r>
            <a:r>
              <a:rPr lang="en-US" sz="1800" dirty="0" err="1" smtClean="0"/>
              <a:t>verschillen</a:t>
            </a:r>
            <a:r>
              <a:rPr lang="en-US" sz="1800" dirty="0" smtClean="0"/>
              <a:t> </a:t>
            </a:r>
            <a:r>
              <a:rPr lang="en-US" sz="1800" dirty="0" err="1" smtClean="0"/>
              <a:t>gaande</a:t>
            </a:r>
            <a:r>
              <a:rPr lang="en-US" sz="1800" dirty="0" smtClean="0"/>
              <a:t> van </a:t>
            </a:r>
            <a:r>
              <a:rPr lang="en-US" sz="1800" dirty="0" err="1" smtClean="0"/>
              <a:t>onderhandelingsvoorkeur</a:t>
            </a:r>
            <a:r>
              <a:rPr lang="en-US" sz="1800" dirty="0" smtClean="0"/>
              <a:t> tot </a:t>
            </a:r>
            <a:r>
              <a:rPr lang="en-US" sz="1800" i="1" dirty="0" smtClean="0"/>
              <a:t>first offer </a:t>
            </a:r>
            <a:r>
              <a:rPr lang="en-US" sz="1800" dirty="0" smtClean="0"/>
              <a:t>en </a:t>
            </a:r>
            <a:r>
              <a:rPr lang="en-US" sz="1800" i="1" dirty="0" smtClean="0"/>
              <a:t>first refusal</a:t>
            </a:r>
          </a:p>
          <a:p>
            <a:endParaRPr lang="en-US" sz="1800" dirty="0" smtClean="0"/>
          </a:p>
          <a:p>
            <a:endParaRPr lang="en-US" sz="1800" dirty="0"/>
          </a:p>
          <a:p>
            <a:endParaRPr lang="en-US" sz="1800" dirty="0" smtClean="0"/>
          </a:p>
          <a:p>
            <a:endParaRPr lang="en-US" sz="1800" dirty="0"/>
          </a:p>
          <a:p>
            <a:endParaRPr lang="en-US" sz="1800" dirty="0" smtClean="0"/>
          </a:p>
          <a:p>
            <a:endParaRPr lang="en-US" sz="1800" dirty="0" smtClean="0"/>
          </a:p>
          <a:p>
            <a:r>
              <a:rPr lang="en-US" sz="1800" dirty="0" err="1" smtClean="0"/>
              <a:t>Verduidelijkingen</a:t>
            </a:r>
            <a:endParaRPr lang="en-US" sz="1800" dirty="0" smtClean="0"/>
          </a:p>
          <a:p>
            <a:pPr lvl="1"/>
            <a:r>
              <a:rPr lang="en-US" sz="1600" dirty="0" err="1" smtClean="0"/>
              <a:t>Gebruiksbevoegdheden</a:t>
            </a:r>
            <a:endParaRPr lang="en-US" sz="1600" dirty="0" smtClean="0"/>
          </a:p>
          <a:p>
            <a:pPr lvl="1"/>
            <a:r>
              <a:rPr lang="en-US" sz="1600" dirty="0" err="1" smtClean="0"/>
              <a:t>Geviseerde</a:t>
            </a:r>
            <a:r>
              <a:rPr lang="en-US" sz="1600" dirty="0" smtClean="0"/>
              <a:t> </a:t>
            </a:r>
            <a:r>
              <a:rPr lang="en-US" sz="1600" dirty="0" err="1" smtClean="0"/>
              <a:t>goederen</a:t>
            </a:r>
            <a:r>
              <a:rPr lang="en-US" sz="1600" dirty="0" smtClean="0"/>
              <a:t> en </a:t>
            </a:r>
            <a:r>
              <a:rPr lang="en-US" sz="1600" dirty="0" err="1" smtClean="0"/>
              <a:t>rechtshandelingen</a:t>
            </a:r>
            <a:endParaRPr lang="en-US" sz="1600" dirty="0" smtClean="0"/>
          </a:p>
          <a:p>
            <a:pPr lvl="1"/>
            <a:r>
              <a:rPr lang="en-US" sz="1600" dirty="0" err="1" smtClean="0"/>
              <a:t>Duurtijd</a:t>
            </a:r>
            <a:endParaRPr lang="en-US" sz="1600" dirty="0" smtClean="0"/>
          </a:p>
          <a:p>
            <a:pPr lvl="1"/>
            <a:r>
              <a:rPr lang="en-US" sz="1600" dirty="0" err="1" smtClean="0"/>
              <a:t>Verkoop</a:t>
            </a:r>
            <a:r>
              <a:rPr lang="en-US" sz="1600" dirty="0" smtClean="0"/>
              <a:t> in </a:t>
            </a:r>
            <a:r>
              <a:rPr lang="en-US" sz="1600" dirty="0" err="1" smtClean="0"/>
              <a:t>delen</a:t>
            </a:r>
            <a:r>
              <a:rPr lang="en-US" sz="1600" dirty="0" smtClean="0"/>
              <a:t> of </a:t>
            </a:r>
            <a:r>
              <a:rPr lang="en-US" sz="1600" dirty="0" err="1" smtClean="0"/>
              <a:t>opname</a:t>
            </a:r>
            <a:r>
              <a:rPr lang="en-US" sz="1600" dirty="0" smtClean="0"/>
              <a:t> in </a:t>
            </a:r>
            <a:r>
              <a:rPr lang="en-US" sz="1600" dirty="0" err="1" smtClean="0"/>
              <a:t>groter</a:t>
            </a:r>
            <a:r>
              <a:rPr lang="en-US" sz="1600" dirty="0" smtClean="0"/>
              <a:t> </a:t>
            </a:r>
            <a:r>
              <a:rPr lang="en-US" sz="1600" dirty="0" err="1" smtClean="0"/>
              <a:t>geheel</a:t>
            </a:r>
            <a:endParaRPr lang="en-US" sz="1600" dirty="0" smtClean="0"/>
          </a:p>
          <a:p>
            <a:pPr marL="457200" lvl="1" indent="0">
              <a:buNone/>
            </a:pPr>
            <a:endParaRPr lang="en-US" sz="1800" dirty="0" smtClean="0"/>
          </a:p>
        </p:txBody>
      </p:sp>
      <p:sp>
        <p:nvSpPr>
          <p:cNvPr id="3" name="Tijdelijke aanduiding voor dianummer 2"/>
          <p:cNvSpPr>
            <a:spLocks noGrp="1"/>
          </p:cNvSpPr>
          <p:nvPr>
            <p:ph type="sldNum" sz="quarter" idx="12"/>
          </p:nvPr>
        </p:nvSpPr>
        <p:spPr/>
        <p:txBody>
          <a:bodyPr/>
          <a:lstStyle/>
          <a:p>
            <a:fld id="{CF179DAE-D0A6-40C3-B8BC-6A97C268D03A}" type="slidenum">
              <a:rPr lang="nl-NL" smtClean="0"/>
              <a:t>19</a:t>
            </a:fld>
            <a:endParaRPr lang="nl-NL"/>
          </a:p>
        </p:txBody>
      </p:sp>
      <p:sp>
        <p:nvSpPr>
          <p:cNvPr id="6" name="Titel 5"/>
          <p:cNvSpPr>
            <a:spLocks noGrp="1"/>
          </p:cNvSpPr>
          <p:nvPr>
            <p:ph type="title"/>
          </p:nvPr>
        </p:nvSpPr>
        <p:spPr/>
        <p:txBody>
          <a:bodyPr>
            <a:normAutofit/>
          </a:bodyPr>
          <a:lstStyle/>
          <a:p>
            <a:r>
              <a:rPr lang="en-US" sz="3600" b="1" dirty="0" smtClean="0"/>
              <a:t>II. Voorkeurovereenkomst</a:t>
            </a:r>
            <a:endParaRPr lang="nl-BE" sz="3600" b="1" dirty="0"/>
          </a:p>
        </p:txBody>
      </p:sp>
      <p:pic>
        <p:nvPicPr>
          <p:cNvPr id="5" name="Afbeelding 4"/>
          <p:cNvPicPr>
            <a:picLocks noChangeAspect="1"/>
          </p:cNvPicPr>
          <p:nvPr/>
        </p:nvPicPr>
        <p:blipFill>
          <a:blip r:embed="rId3">
            <a:lum bright="70000" contrast="-70000"/>
          </a:blip>
          <a:stretch>
            <a:fillRect/>
          </a:stretch>
        </p:blipFill>
        <p:spPr>
          <a:xfrm>
            <a:off x="9831798" y="6378773"/>
            <a:ext cx="1077087" cy="323126"/>
          </a:xfrm>
          <a:prstGeom prst="rect">
            <a:avLst/>
          </a:prstGeom>
        </p:spPr>
      </p:pic>
      <p:sp>
        <p:nvSpPr>
          <p:cNvPr id="10" name="Vierkante haken 9"/>
          <p:cNvSpPr/>
          <p:nvPr/>
        </p:nvSpPr>
        <p:spPr>
          <a:xfrm rot="5400000">
            <a:off x="5848232" y="-2362888"/>
            <a:ext cx="496869" cy="11041329"/>
          </a:xfrm>
          <a:prstGeom prst="bracketPair">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nl-BE" sz="1500" i="1" dirty="0">
                <a:solidFill>
                  <a:schemeClr val="accent4"/>
                </a:solidFill>
              </a:rPr>
              <a:t>“voorkeur tot aankopen aan de prijs van de meest biedende</a:t>
            </a:r>
          </a:p>
        </p:txBody>
      </p:sp>
      <p:sp>
        <p:nvSpPr>
          <p:cNvPr id="11" name="Vierkante haken 10"/>
          <p:cNvSpPr/>
          <p:nvPr/>
        </p:nvSpPr>
        <p:spPr>
          <a:xfrm rot="5400000">
            <a:off x="5733237" y="-1407539"/>
            <a:ext cx="764512" cy="11041329"/>
          </a:xfrm>
          <a:prstGeom prst="bracketPair">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nl-BE" sz="1500" i="1" dirty="0">
                <a:solidFill>
                  <a:schemeClr val="accent4"/>
                </a:solidFill>
              </a:rPr>
              <a:t>“Bij deze verbindt de koper… zich ertoe aan de verkoper… een recht van voorkeur te geven in de huuronderhandelingen met kandidaat-huurder voor het winkelproject</a:t>
            </a:r>
            <a:r>
              <a:rPr lang="nl-BE" sz="1500" i="1" dirty="0" smtClean="0">
                <a:solidFill>
                  <a:schemeClr val="accent4"/>
                </a:solidFill>
              </a:rPr>
              <a:t>…</a:t>
            </a:r>
            <a:endParaRPr lang="nl-BE" sz="1500" i="1" dirty="0">
              <a:solidFill>
                <a:schemeClr val="accent4"/>
              </a:solidFill>
            </a:endParaRPr>
          </a:p>
        </p:txBody>
      </p:sp>
      <p:sp>
        <p:nvSpPr>
          <p:cNvPr id="9" name="Afgeronde rechthoek 8"/>
          <p:cNvSpPr/>
          <p:nvPr/>
        </p:nvSpPr>
        <p:spPr>
          <a:xfrm>
            <a:off x="4846808" y="4400750"/>
            <a:ext cx="2194656" cy="331132"/>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4"/>
                </a:solidFill>
              </a:rPr>
              <a:t>Gent 7 </a:t>
            </a:r>
            <a:r>
              <a:rPr lang="en-US" sz="1400" dirty="0" err="1" smtClean="0">
                <a:solidFill>
                  <a:schemeClr val="accent4"/>
                </a:solidFill>
              </a:rPr>
              <a:t>november</a:t>
            </a:r>
            <a:r>
              <a:rPr lang="en-US" sz="1400" dirty="0" smtClean="0">
                <a:solidFill>
                  <a:schemeClr val="accent4"/>
                </a:solidFill>
              </a:rPr>
              <a:t> 2012</a:t>
            </a:r>
            <a:endParaRPr lang="nl-BE" sz="1400" dirty="0">
              <a:solidFill>
                <a:schemeClr val="accent4"/>
              </a:solidFill>
            </a:endParaRPr>
          </a:p>
        </p:txBody>
      </p:sp>
      <p:sp>
        <p:nvSpPr>
          <p:cNvPr id="12" name="Afgeronde rechthoek 11"/>
          <p:cNvSpPr/>
          <p:nvPr/>
        </p:nvSpPr>
        <p:spPr>
          <a:xfrm>
            <a:off x="4846806" y="3307025"/>
            <a:ext cx="2194656" cy="331132"/>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4"/>
                </a:solidFill>
              </a:rPr>
              <a:t>Gent 12 </a:t>
            </a:r>
            <a:r>
              <a:rPr lang="en-US" sz="1400" dirty="0" err="1" smtClean="0">
                <a:solidFill>
                  <a:schemeClr val="accent4"/>
                </a:solidFill>
              </a:rPr>
              <a:t>november</a:t>
            </a:r>
            <a:r>
              <a:rPr lang="en-US" sz="1400" dirty="0" smtClean="0">
                <a:solidFill>
                  <a:schemeClr val="accent4"/>
                </a:solidFill>
              </a:rPr>
              <a:t> 2009</a:t>
            </a:r>
            <a:endParaRPr lang="nl-BE" sz="1400" dirty="0">
              <a:solidFill>
                <a:schemeClr val="accent4"/>
              </a:solidFill>
            </a:endParaRPr>
          </a:p>
        </p:txBody>
      </p:sp>
      <p:pic>
        <p:nvPicPr>
          <p:cNvPr id="13" name="Afbeelding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4" name="Afbeelding 13"/>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5" name="Afbeelding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6" name="Afbeelding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7" name="Afbeelding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18" name="Afbeelding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Tree>
    <p:extLst>
      <p:ext uri="{BB962C8B-B14F-4D97-AF65-F5344CB8AC3E}">
        <p14:creationId xmlns:p14="http://schemas.microsoft.com/office/powerpoint/2010/main" val="238684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97500-7527-634B-90F4-69D0994C32B4}" type="slidenum">
              <a:rPr lang="nl-NL" smtClean="0"/>
              <a:t>2</a:t>
            </a:fld>
            <a:endParaRPr lang="nl-NL"/>
          </a:p>
        </p:txBody>
      </p:sp>
      <p:sp>
        <p:nvSpPr>
          <p:cNvPr id="5" name="Titel 4"/>
          <p:cNvSpPr>
            <a:spLocks noGrp="1"/>
          </p:cNvSpPr>
          <p:nvPr>
            <p:ph type="title"/>
          </p:nvPr>
        </p:nvSpPr>
        <p:spPr/>
        <p:txBody>
          <a:bodyPr/>
          <a:lstStyle/>
          <a:p>
            <a:r>
              <a:rPr lang="en-US" dirty="0" smtClean="0"/>
              <a:t>Overzicht</a:t>
            </a:r>
            <a:endParaRPr lang="nl-BE" dirty="0"/>
          </a:p>
        </p:txBody>
      </p:sp>
      <p:sp>
        <p:nvSpPr>
          <p:cNvPr id="6" name="Ovaal 5"/>
          <p:cNvSpPr/>
          <p:nvPr/>
        </p:nvSpPr>
        <p:spPr>
          <a:xfrm>
            <a:off x="1303911" y="1512565"/>
            <a:ext cx="1260000" cy="126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Ovaal 8"/>
          <p:cNvSpPr/>
          <p:nvPr/>
        </p:nvSpPr>
        <p:spPr>
          <a:xfrm>
            <a:off x="1303911" y="3028534"/>
            <a:ext cx="1260000" cy="126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Ovaal 13"/>
          <p:cNvSpPr/>
          <p:nvPr/>
        </p:nvSpPr>
        <p:spPr>
          <a:xfrm>
            <a:off x="6377556" y="3023260"/>
            <a:ext cx="1260000" cy="126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a:p>
        </p:txBody>
      </p:sp>
      <p:sp>
        <p:nvSpPr>
          <p:cNvPr id="15" name="Ovaal 14"/>
          <p:cNvSpPr/>
          <p:nvPr/>
        </p:nvSpPr>
        <p:spPr>
          <a:xfrm>
            <a:off x="6376679" y="4559437"/>
            <a:ext cx="1260000" cy="126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a:p>
        </p:txBody>
      </p:sp>
      <p:pic>
        <p:nvPicPr>
          <p:cNvPr id="21" name="Picture 10" descr="Agreement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569" y="3232973"/>
            <a:ext cx="665318" cy="66531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14" descr="Law book fre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0546" y="1742031"/>
            <a:ext cx="786730" cy="78673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16" descr="Hand fre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7556" y="4734722"/>
            <a:ext cx="898245" cy="900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6" name="Picture 20" descr="Defender free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7556" y="3221429"/>
            <a:ext cx="900000" cy="900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7" name="Tekstvak 26"/>
          <p:cNvSpPr txBox="1"/>
          <p:nvPr/>
        </p:nvSpPr>
        <p:spPr>
          <a:xfrm>
            <a:off x="2968772" y="1957899"/>
            <a:ext cx="2451570" cy="369332"/>
          </a:xfrm>
          <a:prstGeom prst="rect">
            <a:avLst/>
          </a:prstGeom>
          <a:solidFill>
            <a:schemeClr val="bg1"/>
          </a:solidFill>
          <a:ln>
            <a:noFill/>
          </a:ln>
        </p:spPr>
        <p:txBody>
          <a:bodyPr wrap="square" rtlCol="0">
            <a:spAutoFit/>
          </a:bodyPr>
          <a:lstStyle/>
          <a:p>
            <a:r>
              <a:rPr lang="en-US" dirty="0" smtClean="0"/>
              <a:t>Koopregimes</a:t>
            </a:r>
            <a:endParaRPr lang="nl-BE" dirty="0"/>
          </a:p>
        </p:txBody>
      </p:sp>
      <p:pic>
        <p:nvPicPr>
          <p:cNvPr id="43" name="Picture 10" descr="Agreement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922" y="3398451"/>
            <a:ext cx="665318" cy="66531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4" name="Ovaal 43"/>
          <p:cNvSpPr/>
          <p:nvPr/>
        </p:nvSpPr>
        <p:spPr>
          <a:xfrm>
            <a:off x="1303911" y="4560349"/>
            <a:ext cx="1260000" cy="126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26" name="Picture 2" descr="Package free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9904" y="4763233"/>
            <a:ext cx="900000" cy="900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5" name="Ovaal 44"/>
          <p:cNvSpPr/>
          <p:nvPr/>
        </p:nvSpPr>
        <p:spPr>
          <a:xfrm>
            <a:off x="6377556" y="1507369"/>
            <a:ext cx="1260000" cy="126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a:p>
        </p:txBody>
      </p:sp>
      <p:pic>
        <p:nvPicPr>
          <p:cNvPr id="25" name="Picture 18" descr="Feedback free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1255" y="1688856"/>
            <a:ext cx="900000" cy="900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Tekstvak 46"/>
          <p:cNvSpPr txBox="1"/>
          <p:nvPr/>
        </p:nvSpPr>
        <p:spPr>
          <a:xfrm>
            <a:off x="2968772" y="3546444"/>
            <a:ext cx="2451570" cy="369332"/>
          </a:xfrm>
          <a:prstGeom prst="rect">
            <a:avLst/>
          </a:prstGeom>
          <a:solidFill>
            <a:schemeClr val="bg1"/>
          </a:solidFill>
          <a:ln>
            <a:solidFill>
              <a:schemeClr val="bg1"/>
            </a:solidFill>
          </a:ln>
        </p:spPr>
        <p:txBody>
          <a:bodyPr wrap="square" rtlCol="0">
            <a:spAutoFit/>
          </a:bodyPr>
          <a:lstStyle/>
          <a:p>
            <a:r>
              <a:rPr lang="en-US" dirty="0" smtClean="0"/>
              <a:t>Totstandkoming</a:t>
            </a:r>
            <a:endParaRPr lang="nl-BE" dirty="0"/>
          </a:p>
        </p:txBody>
      </p:sp>
      <p:sp>
        <p:nvSpPr>
          <p:cNvPr id="48" name="Tekstvak 47"/>
          <p:cNvSpPr txBox="1"/>
          <p:nvPr/>
        </p:nvSpPr>
        <p:spPr>
          <a:xfrm>
            <a:off x="2968772" y="4995257"/>
            <a:ext cx="2451570" cy="369332"/>
          </a:xfrm>
          <a:prstGeom prst="rect">
            <a:avLst/>
          </a:prstGeom>
          <a:solidFill>
            <a:schemeClr val="bg1"/>
          </a:solidFill>
          <a:ln>
            <a:solidFill>
              <a:schemeClr val="bg1"/>
            </a:solidFill>
          </a:ln>
        </p:spPr>
        <p:txBody>
          <a:bodyPr wrap="square" rtlCol="0">
            <a:spAutoFit/>
          </a:bodyPr>
          <a:lstStyle/>
          <a:p>
            <a:r>
              <a:rPr lang="en-US" dirty="0" smtClean="0"/>
              <a:t>Levering</a:t>
            </a:r>
            <a:endParaRPr lang="nl-BE" dirty="0"/>
          </a:p>
        </p:txBody>
      </p:sp>
      <p:sp>
        <p:nvSpPr>
          <p:cNvPr id="49" name="Tekstvak 48"/>
          <p:cNvSpPr txBox="1"/>
          <p:nvPr/>
        </p:nvSpPr>
        <p:spPr>
          <a:xfrm>
            <a:off x="8064123" y="1959634"/>
            <a:ext cx="2451570" cy="369332"/>
          </a:xfrm>
          <a:prstGeom prst="rect">
            <a:avLst/>
          </a:prstGeom>
          <a:solidFill>
            <a:schemeClr val="bg1"/>
          </a:solidFill>
          <a:ln>
            <a:solidFill>
              <a:schemeClr val="bg1"/>
            </a:solidFill>
          </a:ln>
        </p:spPr>
        <p:txBody>
          <a:bodyPr wrap="square" rtlCol="0">
            <a:spAutoFit/>
          </a:bodyPr>
          <a:lstStyle/>
          <a:p>
            <a:r>
              <a:rPr lang="en-US" dirty="0" smtClean="0"/>
              <a:t>Verborgen gebreken</a:t>
            </a:r>
            <a:endParaRPr lang="nl-BE" dirty="0"/>
          </a:p>
        </p:txBody>
      </p:sp>
      <p:sp>
        <p:nvSpPr>
          <p:cNvPr id="50" name="Tekstvak 49"/>
          <p:cNvSpPr txBox="1"/>
          <p:nvPr/>
        </p:nvSpPr>
        <p:spPr>
          <a:xfrm>
            <a:off x="8064123" y="3546444"/>
            <a:ext cx="2451570" cy="369332"/>
          </a:xfrm>
          <a:prstGeom prst="rect">
            <a:avLst/>
          </a:prstGeom>
          <a:solidFill>
            <a:schemeClr val="bg1"/>
          </a:solidFill>
          <a:ln>
            <a:solidFill>
              <a:schemeClr val="bg1"/>
            </a:solidFill>
          </a:ln>
        </p:spPr>
        <p:txBody>
          <a:bodyPr wrap="square" rtlCol="0">
            <a:spAutoFit/>
          </a:bodyPr>
          <a:lstStyle/>
          <a:p>
            <a:r>
              <a:rPr lang="en-US" dirty="0" smtClean="0"/>
              <a:t>Uitwinning</a:t>
            </a:r>
            <a:endParaRPr lang="nl-BE" dirty="0"/>
          </a:p>
        </p:txBody>
      </p:sp>
      <p:sp>
        <p:nvSpPr>
          <p:cNvPr id="51" name="Tekstvak 50"/>
          <p:cNvSpPr txBox="1"/>
          <p:nvPr/>
        </p:nvSpPr>
        <p:spPr>
          <a:xfrm>
            <a:off x="8064123" y="4995257"/>
            <a:ext cx="2451570" cy="369332"/>
          </a:xfrm>
          <a:prstGeom prst="rect">
            <a:avLst/>
          </a:prstGeom>
          <a:solidFill>
            <a:schemeClr val="bg1"/>
          </a:solidFill>
          <a:ln>
            <a:solidFill>
              <a:schemeClr val="bg1"/>
            </a:solidFill>
          </a:ln>
        </p:spPr>
        <p:txBody>
          <a:bodyPr wrap="square" rtlCol="0">
            <a:spAutoFit/>
          </a:bodyPr>
          <a:lstStyle/>
          <a:p>
            <a:r>
              <a:rPr lang="en-US" dirty="0" err="1" smtClean="0"/>
              <a:t>Betaling</a:t>
            </a:r>
            <a:endParaRPr lang="nl-BE" dirty="0"/>
          </a:p>
        </p:txBody>
      </p:sp>
      <p:pic>
        <p:nvPicPr>
          <p:cNvPr id="55" name="Afbeelding 54"/>
          <p:cNvPicPr>
            <a:picLocks noChangeAspect="1"/>
          </p:cNvPicPr>
          <p:nvPr/>
        </p:nvPicPr>
        <p:blipFill>
          <a:blip r:embed="rId9">
            <a:lum bright="70000" contrast="-70000"/>
          </a:blip>
          <a:stretch>
            <a:fillRect/>
          </a:stretch>
        </p:blipFill>
        <p:spPr>
          <a:xfrm>
            <a:off x="9831798" y="6378773"/>
            <a:ext cx="1077087" cy="323126"/>
          </a:xfrm>
          <a:prstGeom prst="rect">
            <a:avLst/>
          </a:prstGeom>
        </p:spPr>
      </p:pic>
    </p:spTree>
    <p:extLst>
      <p:ext uri="{BB962C8B-B14F-4D97-AF65-F5344CB8AC3E}">
        <p14:creationId xmlns:p14="http://schemas.microsoft.com/office/powerpoint/2010/main" val="19448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smtClean="0"/>
              <a:t>Faculteit, departement, dienst …</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20</a:t>
            </a:fld>
            <a:endParaRPr lang="nl-NL"/>
          </a:p>
        </p:txBody>
      </p:sp>
      <p:sp>
        <p:nvSpPr>
          <p:cNvPr id="9" name="Rechthoek 8"/>
          <p:cNvSpPr/>
          <p:nvPr/>
        </p:nvSpPr>
        <p:spPr>
          <a:xfrm>
            <a:off x="576000" y="1656000"/>
            <a:ext cx="11041200" cy="2925144"/>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400" b="1" dirty="0" smtClean="0">
                <a:solidFill>
                  <a:srgbClr val="2F4D5D"/>
                </a:solidFill>
              </a:rPr>
              <a:t>[Wetsvoorstel] Art. 5.24 BW. Voorkeurscontract </a:t>
            </a:r>
          </a:p>
          <a:p>
            <a:endParaRPr lang="nl-BE" sz="1400" i="1" dirty="0" smtClean="0">
              <a:solidFill>
                <a:srgbClr val="2F4D5D"/>
              </a:solidFill>
            </a:endParaRPr>
          </a:p>
          <a:p>
            <a:r>
              <a:rPr lang="nl-BE" sz="1400" i="1" dirty="0" smtClean="0">
                <a:solidFill>
                  <a:srgbClr val="2F4D5D"/>
                </a:solidFill>
              </a:rPr>
              <a:t>Het </a:t>
            </a:r>
            <a:r>
              <a:rPr lang="nl-BE" sz="1400" i="1" dirty="0">
                <a:solidFill>
                  <a:srgbClr val="2F4D5D"/>
                </a:solidFill>
              </a:rPr>
              <a:t>voorkeurscontract is een contract waarbij een partij zich ertoe verbindt om voorrang te geven aan de begunstigde ervan indien zij zou beslissen te contracteren. Tenzij de wet of het contract anders bepaalt, is het voorkeurscontract aan volgende regels onderworpen. </a:t>
            </a:r>
            <a:endParaRPr lang="nl-BE" sz="1400" i="1" dirty="0" smtClean="0">
              <a:solidFill>
                <a:srgbClr val="2F4D5D"/>
              </a:solidFill>
            </a:endParaRPr>
          </a:p>
          <a:p>
            <a:endParaRPr lang="nl-BE" sz="1400" i="1" dirty="0" smtClean="0">
              <a:solidFill>
                <a:srgbClr val="2F4D5D"/>
              </a:solidFill>
            </a:endParaRPr>
          </a:p>
          <a:p>
            <a:r>
              <a:rPr lang="nl-BE" sz="1400" i="1" dirty="0" smtClean="0">
                <a:solidFill>
                  <a:srgbClr val="2F4D5D"/>
                </a:solidFill>
              </a:rPr>
              <a:t>De </a:t>
            </a:r>
            <a:r>
              <a:rPr lang="nl-BE" sz="1400" i="1" dirty="0">
                <a:solidFill>
                  <a:srgbClr val="2F4D5D"/>
                </a:solidFill>
              </a:rPr>
              <a:t>partij mag slechts met een derde contracteren nadat zij aan de begunstigde de gelegenheid heeft gegeven om zijn voorkeursrecht uit te oefenen. Te dien einde geeft zij aan de begunstigde kennis van de essentiële en substantiële bestanddelen van het contract dat zij beoogt te sluiten</a:t>
            </a:r>
            <a:r>
              <a:rPr lang="nl-BE" sz="1600" i="1" dirty="0" smtClean="0">
                <a:solidFill>
                  <a:srgbClr val="2F4D5D"/>
                </a:solidFill>
              </a:rPr>
              <a:t>.</a:t>
            </a:r>
          </a:p>
          <a:p>
            <a:endParaRPr lang="nl-BE" sz="1600" i="1" dirty="0" smtClean="0">
              <a:solidFill>
                <a:srgbClr val="2F4D5D"/>
              </a:solidFill>
            </a:endParaRPr>
          </a:p>
          <a:p>
            <a:r>
              <a:rPr lang="nl-BE" sz="1400" i="1" dirty="0">
                <a:solidFill>
                  <a:srgbClr val="2F4D5D"/>
                </a:solidFill>
              </a:rPr>
              <a:t>Deze kennisgeving geldt als </a:t>
            </a:r>
            <a:r>
              <a:rPr lang="nl-BE" sz="1400" i="1" dirty="0" smtClean="0">
                <a:solidFill>
                  <a:srgbClr val="2F4D5D"/>
                </a:solidFill>
              </a:rPr>
              <a:t>aanbod. </a:t>
            </a:r>
          </a:p>
          <a:p>
            <a:endParaRPr lang="nl-BE" sz="1400" i="1" dirty="0">
              <a:solidFill>
                <a:srgbClr val="2F4D5D"/>
              </a:solidFill>
            </a:endParaRPr>
          </a:p>
          <a:p>
            <a:r>
              <a:rPr lang="nl-BE" sz="1400" i="1" dirty="0" smtClean="0">
                <a:solidFill>
                  <a:srgbClr val="2F4D5D"/>
                </a:solidFill>
              </a:rPr>
              <a:t>Wordt </a:t>
            </a:r>
            <a:r>
              <a:rPr lang="nl-BE" sz="1400" i="1" dirty="0">
                <a:solidFill>
                  <a:srgbClr val="2F4D5D"/>
                </a:solidFill>
              </a:rPr>
              <a:t>het aanbod niet aanvaard, dan mag de </a:t>
            </a:r>
            <a:r>
              <a:rPr lang="nl-BE" sz="1400" i="1" dirty="0" smtClean="0">
                <a:solidFill>
                  <a:srgbClr val="2F4D5D"/>
                </a:solidFill>
              </a:rPr>
              <a:t>partij niet </a:t>
            </a:r>
            <a:r>
              <a:rPr lang="nl-BE" sz="1400" i="1" dirty="0">
                <a:solidFill>
                  <a:srgbClr val="2F4D5D"/>
                </a:solidFill>
              </a:rPr>
              <a:t>contracteren met een derde tegen een lagere </a:t>
            </a:r>
            <a:r>
              <a:rPr lang="nl-BE" sz="1400" i="1" dirty="0" smtClean="0">
                <a:solidFill>
                  <a:srgbClr val="2F4D5D"/>
                </a:solidFill>
              </a:rPr>
              <a:t>prijs of </a:t>
            </a:r>
            <a:r>
              <a:rPr lang="nl-BE" sz="1400" i="1" dirty="0">
                <a:solidFill>
                  <a:srgbClr val="2F4D5D"/>
                </a:solidFill>
              </a:rPr>
              <a:t>gunstigere voorwaarden zonder opnieuw over te </a:t>
            </a:r>
            <a:r>
              <a:rPr lang="nl-BE" sz="1400" i="1" dirty="0" smtClean="0">
                <a:solidFill>
                  <a:srgbClr val="2F4D5D"/>
                </a:solidFill>
              </a:rPr>
              <a:t>gaan tot </a:t>
            </a:r>
            <a:r>
              <a:rPr lang="nl-BE" sz="1400" i="1" dirty="0">
                <a:solidFill>
                  <a:srgbClr val="2F4D5D"/>
                </a:solidFill>
              </a:rPr>
              <a:t>een kennisgeving overeenkomstig het tweede lid.</a:t>
            </a:r>
          </a:p>
        </p:txBody>
      </p:sp>
      <p:sp>
        <p:nvSpPr>
          <p:cNvPr id="11" name="Rechthoek 10"/>
          <p:cNvSpPr/>
          <p:nvPr/>
        </p:nvSpPr>
        <p:spPr>
          <a:xfrm>
            <a:off x="576000" y="4853124"/>
            <a:ext cx="11041200" cy="118101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400" b="1" dirty="0" smtClean="0">
                <a:solidFill>
                  <a:srgbClr val="2F4D5D"/>
                </a:solidFill>
              </a:rPr>
              <a:t>Art. 3.30 BW</a:t>
            </a:r>
          </a:p>
          <a:p>
            <a:endParaRPr lang="nl-BE" sz="1400" i="1" dirty="0" smtClean="0">
              <a:solidFill>
                <a:srgbClr val="2F4D5D"/>
              </a:solidFill>
            </a:endParaRPr>
          </a:p>
          <a:p>
            <a:r>
              <a:rPr lang="nl-BE" sz="1400" i="1" dirty="0">
                <a:solidFill>
                  <a:srgbClr val="2F4D5D"/>
                </a:solidFill>
              </a:rPr>
              <a:t>§ 1. Worden op het bevoegde kantoor van de Algemene Administratie van de Patrimoniumdocumentatie in hun geheel overgeschreven in een daartoe bestemd register</a:t>
            </a:r>
            <a:r>
              <a:rPr lang="nl-BE" sz="1400" i="1" dirty="0" smtClean="0">
                <a:solidFill>
                  <a:srgbClr val="2F4D5D"/>
                </a:solidFill>
              </a:rPr>
              <a:t>:</a:t>
            </a:r>
          </a:p>
          <a:p>
            <a:r>
              <a:rPr lang="nl-BE" sz="1400" i="1" dirty="0">
                <a:solidFill>
                  <a:srgbClr val="2F4D5D"/>
                </a:solidFill>
              </a:rPr>
              <a:t>5° de akten die een voorkeur-, voorkoop- of optierecht verlenen op een onroerend zakelijk recht</a:t>
            </a:r>
            <a:r>
              <a:rPr lang="nl-BE" sz="1400" i="1" dirty="0" smtClean="0">
                <a:solidFill>
                  <a:srgbClr val="2F4D5D"/>
                </a:solidFill>
              </a:rPr>
              <a:t>;</a:t>
            </a:r>
            <a:endParaRPr lang="nl-BE" sz="1400" i="1" dirty="0">
              <a:solidFill>
                <a:srgbClr val="2F4D5D"/>
              </a:solidFill>
            </a:endParaRPr>
          </a:p>
        </p:txBody>
      </p:sp>
      <p:pic>
        <p:nvPicPr>
          <p:cNvPr id="12" name="Afbeelding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3" name="Afbeelding 12"/>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4" name="Afbeelding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5" name="Afbeelding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6" name="Afbeelding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17" name="Afbeelding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
        <p:nvSpPr>
          <p:cNvPr id="18" name="Titel 5"/>
          <p:cNvSpPr>
            <a:spLocks noGrp="1"/>
          </p:cNvSpPr>
          <p:nvPr>
            <p:ph type="title"/>
          </p:nvPr>
        </p:nvSpPr>
        <p:spPr>
          <a:xfrm>
            <a:off x="576000" y="207036"/>
            <a:ext cx="11041200" cy="1152000"/>
          </a:xfrm>
        </p:spPr>
        <p:txBody>
          <a:bodyPr>
            <a:normAutofit/>
          </a:bodyPr>
          <a:lstStyle/>
          <a:p>
            <a:r>
              <a:rPr lang="en-US" sz="3600" b="1" dirty="0" smtClean="0"/>
              <a:t>II. </a:t>
            </a:r>
            <a:r>
              <a:rPr lang="en-US" sz="3200" b="1" dirty="0" err="1" smtClean="0"/>
              <a:t>Voorkeurovereenkomst</a:t>
            </a:r>
            <a:r>
              <a:rPr lang="en-US" sz="3600" b="1" dirty="0" smtClean="0"/>
              <a:t>: (</a:t>
            </a:r>
            <a:r>
              <a:rPr lang="en-US" sz="3600" b="1" dirty="0" err="1" smtClean="0"/>
              <a:t>toekomstig</a:t>
            </a:r>
            <a:r>
              <a:rPr lang="en-US" sz="3600" b="1" dirty="0" smtClean="0"/>
              <a:t>) </a:t>
            </a:r>
            <a:r>
              <a:rPr lang="en-US" sz="3600" b="1" dirty="0" err="1" smtClean="0"/>
              <a:t>nieuw</a:t>
            </a:r>
            <a:r>
              <a:rPr lang="en-US" sz="3600" b="1" dirty="0" smtClean="0"/>
              <a:t> </a:t>
            </a:r>
            <a:r>
              <a:rPr lang="en-US" sz="3600" b="1" dirty="0" err="1" smtClean="0"/>
              <a:t>recht</a:t>
            </a:r>
            <a:endParaRPr lang="nl-BE" sz="3600" b="1" dirty="0"/>
          </a:p>
        </p:txBody>
      </p:sp>
    </p:spTree>
    <p:extLst>
      <p:ext uri="{BB962C8B-B14F-4D97-AF65-F5344CB8AC3E}">
        <p14:creationId xmlns:p14="http://schemas.microsoft.com/office/powerpoint/2010/main" val="1733524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p:txBody>
          <a:bodyPr>
            <a:normAutofit/>
          </a:bodyPr>
          <a:lstStyle/>
          <a:p>
            <a:r>
              <a:rPr lang="en-US" sz="1800" dirty="0" smtClean="0"/>
              <a:t>Diverse </a:t>
            </a:r>
            <a:r>
              <a:rPr lang="en-US" sz="1800" dirty="0" err="1" smtClean="0"/>
              <a:t>combinaties</a:t>
            </a:r>
            <a:r>
              <a:rPr lang="en-US" sz="1800" dirty="0" smtClean="0"/>
              <a:t> mogelijk – </a:t>
            </a:r>
            <a:r>
              <a:rPr lang="en-US" sz="1800" dirty="0" err="1" smtClean="0"/>
              <a:t>eenzijdig</a:t>
            </a:r>
            <a:r>
              <a:rPr lang="en-US" sz="1800" dirty="0" smtClean="0"/>
              <a:t> </a:t>
            </a:r>
            <a:r>
              <a:rPr lang="en-US" sz="1800" dirty="0" err="1" smtClean="0"/>
              <a:t>dan</a:t>
            </a:r>
            <a:r>
              <a:rPr lang="en-US" sz="1800" dirty="0" smtClean="0"/>
              <a:t> </a:t>
            </a:r>
            <a:r>
              <a:rPr lang="en-US" sz="1800" dirty="0" err="1" smtClean="0"/>
              <a:t>wel</a:t>
            </a:r>
            <a:r>
              <a:rPr lang="en-US" sz="1800" dirty="0" smtClean="0"/>
              <a:t> </a:t>
            </a:r>
            <a:r>
              <a:rPr lang="en-US" sz="1800" dirty="0" err="1" smtClean="0"/>
              <a:t>wederkerig</a:t>
            </a:r>
            <a:endParaRPr lang="en-US" sz="1800" dirty="0" smtClean="0"/>
          </a:p>
          <a:p>
            <a:pPr lvl="1"/>
            <a:r>
              <a:rPr lang="en-US" sz="1800" dirty="0" err="1" smtClean="0"/>
              <a:t>Wederkerige</a:t>
            </a:r>
            <a:r>
              <a:rPr lang="en-US" sz="1800" dirty="0" smtClean="0"/>
              <a:t> </a:t>
            </a:r>
            <a:r>
              <a:rPr lang="en-US" sz="1800" dirty="0" err="1" smtClean="0"/>
              <a:t>prestatie</a:t>
            </a:r>
            <a:r>
              <a:rPr lang="en-US" sz="1800" dirty="0" smtClean="0"/>
              <a:t> </a:t>
            </a:r>
            <a:r>
              <a:rPr lang="en-US" sz="1800" dirty="0" err="1" smtClean="0"/>
              <a:t>kan</a:t>
            </a:r>
            <a:r>
              <a:rPr lang="en-US" sz="1800" dirty="0" smtClean="0"/>
              <a:t> </a:t>
            </a:r>
            <a:r>
              <a:rPr lang="en-US" sz="1800" dirty="0" err="1" smtClean="0"/>
              <a:t>onder</a:t>
            </a:r>
            <a:r>
              <a:rPr lang="en-US" sz="1800" dirty="0" smtClean="0"/>
              <a:t> </a:t>
            </a:r>
            <a:r>
              <a:rPr lang="en-US" sz="1800" dirty="0" err="1" smtClean="0"/>
              <a:t>meer</a:t>
            </a:r>
            <a:r>
              <a:rPr lang="en-US" sz="1800" dirty="0" smtClean="0"/>
              <a:t> </a:t>
            </a:r>
            <a:r>
              <a:rPr lang="en-US" sz="1800" dirty="0" err="1" smtClean="0"/>
              <a:t>een</a:t>
            </a:r>
            <a:r>
              <a:rPr lang="en-US" sz="1800" dirty="0" smtClean="0"/>
              <a:t> </a:t>
            </a:r>
            <a:r>
              <a:rPr lang="en-US" sz="1800" dirty="0" err="1" smtClean="0"/>
              <a:t>geldelijke</a:t>
            </a:r>
            <a:r>
              <a:rPr lang="en-US" sz="1800" dirty="0" smtClean="0"/>
              <a:t> </a:t>
            </a:r>
            <a:r>
              <a:rPr lang="en-US" sz="1800" dirty="0" err="1" smtClean="0"/>
              <a:t>vergoeding</a:t>
            </a:r>
            <a:r>
              <a:rPr lang="en-US" sz="1800" dirty="0" smtClean="0"/>
              <a:t> </a:t>
            </a:r>
            <a:r>
              <a:rPr lang="en-US" sz="1800" dirty="0" err="1" smtClean="0"/>
              <a:t>uitmaken</a:t>
            </a:r>
            <a:endParaRPr lang="en-US" sz="1800" dirty="0" smtClean="0"/>
          </a:p>
          <a:p>
            <a:pPr lvl="1"/>
            <a:r>
              <a:rPr lang="en-US" sz="1800" dirty="0" err="1" smtClean="0"/>
              <a:t>Kwalificatie</a:t>
            </a:r>
            <a:r>
              <a:rPr lang="en-US" sz="1800" dirty="0" smtClean="0"/>
              <a:t> </a:t>
            </a:r>
            <a:r>
              <a:rPr lang="en-US" sz="1800" dirty="0" err="1" smtClean="0"/>
              <a:t>optieprijs</a:t>
            </a:r>
            <a:endParaRPr lang="en-US" sz="1800" dirty="0" smtClean="0"/>
          </a:p>
          <a:p>
            <a:pPr lvl="1"/>
            <a:endParaRPr lang="en-US" sz="1800" dirty="0" smtClean="0"/>
          </a:p>
          <a:p>
            <a:r>
              <a:rPr lang="en-US" sz="1800" dirty="0" err="1" smtClean="0"/>
              <a:t>Verdere</a:t>
            </a:r>
            <a:r>
              <a:rPr lang="en-US" sz="1800" dirty="0" smtClean="0"/>
              <a:t> </a:t>
            </a:r>
            <a:r>
              <a:rPr lang="en-US" sz="1800" dirty="0" err="1" smtClean="0"/>
              <a:t>verduidelijkingen</a:t>
            </a:r>
            <a:endParaRPr lang="en-US" sz="1800" dirty="0" smtClean="0"/>
          </a:p>
          <a:p>
            <a:pPr lvl="1"/>
            <a:r>
              <a:rPr lang="en-US" sz="1800" dirty="0" err="1" smtClean="0"/>
              <a:t>Duurtijd</a:t>
            </a:r>
            <a:endParaRPr lang="en-US" sz="1800" dirty="0" smtClean="0"/>
          </a:p>
          <a:p>
            <a:pPr lvl="1"/>
            <a:r>
              <a:rPr lang="en-US" sz="1800" dirty="0" smtClean="0"/>
              <a:t>Voorwaarden</a:t>
            </a:r>
          </a:p>
          <a:p>
            <a:pPr lvl="1"/>
            <a:endParaRPr lang="en-US" sz="1800" dirty="0"/>
          </a:p>
        </p:txBody>
      </p:sp>
      <p:sp>
        <p:nvSpPr>
          <p:cNvPr id="3" name="Tijdelijke aanduiding voor dianummer 2"/>
          <p:cNvSpPr>
            <a:spLocks noGrp="1"/>
          </p:cNvSpPr>
          <p:nvPr>
            <p:ph type="sldNum" sz="quarter" idx="12"/>
          </p:nvPr>
        </p:nvSpPr>
        <p:spPr/>
        <p:txBody>
          <a:bodyPr/>
          <a:lstStyle/>
          <a:p>
            <a:fld id="{CF179DAE-D0A6-40C3-B8BC-6A97C268D03A}" type="slidenum">
              <a:rPr lang="nl-NL" smtClean="0"/>
              <a:t>21</a:t>
            </a:fld>
            <a:endParaRPr lang="nl-NL"/>
          </a:p>
        </p:txBody>
      </p:sp>
      <p:sp>
        <p:nvSpPr>
          <p:cNvPr id="6" name="Titel 5"/>
          <p:cNvSpPr>
            <a:spLocks noGrp="1"/>
          </p:cNvSpPr>
          <p:nvPr>
            <p:ph type="title"/>
          </p:nvPr>
        </p:nvSpPr>
        <p:spPr/>
        <p:txBody>
          <a:bodyPr>
            <a:normAutofit/>
          </a:bodyPr>
          <a:lstStyle/>
          <a:p>
            <a:r>
              <a:rPr lang="en-US" sz="3600" b="1" dirty="0" smtClean="0"/>
              <a:t>III. </a:t>
            </a:r>
            <a:r>
              <a:rPr lang="en-US" sz="3600" b="1" dirty="0" err="1" smtClean="0"/>
              <a:t>Optieovereenkomst</a:t>
            </a:r>
            <a:endParaRPr lang="nl-BE" sz="3600" b="1" dirty="0"/>
          </a:p>
        </p:txBody>
      </p:sp>
      <p:pic>
        <p:nvPicPr>
          <p:cNvPr id="5" name="Afbeelding 4"/>
          <p:cNvPicPr>
            <a:picLocks noChangeAspect="1"/>
          </p:cNvPicPr>
          <p:nvPr/>
        </p:nvPicPr>
        <p:blipFill>
          <a:blip r:embed="rId3">
            <a:lum bright="70000" contrast="-70000"/>
          </a:blip>
          <a:stretch>
            <a:fillRect/>
          </a:stretch>
        </p:blipFill>
        <p:spPr>
          <a:xfrm>
            <a:off x="9831798" y="6378773"/>
            <a:ext cx="1077087" cy="323126"/>
          </a:xfrm>
          <a:prstGeom prst="rect">
            <a:avLst/>
          </a:prstGeom>
        </p:spPr>
      </p:pic>
      <p:pic>
        <p:nvPicPr>
          <p:cNvPr id="13" name="Picture 2" descr="Afbeeldi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1920" y="2692328"/>
            <a:ext cx="6313424" cy="328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Afbeelding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5" name="Afbeelding 14"/>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6" name="Afbeelding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7" name="Afbeelding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8" name="Afbeelding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19" name="Afbeelding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Tree>
    <p:extLst>
      <p:ext uri="{BB962C8B-B14F-4D97-AF65-F5344CB8AC3E}">
        <p14:creationId xmlns:p14="http://schemas.microsoft.com/office/powerpoint/2010/main" val="2367024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smtClean="0"/>
              <a:t>Faculteit, departement, dienst …</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22</a:t>
            </a:fld>
            <a:endParaRPr lang="nl-NL"/>
          </a:p>
        </p:txBody>
      </p:sp>
      <p:sp>
        <p:nvSpPr>
          <p:cNvPr id="8" name="Tijdelijke aanduiding voor inhoud 7"/>
          <p:cNvSpPr>
            <a:spLocks noGrp="1"/>
          </p:cNvSpPr>
          <p:nvPr>
            <p:ph idx="1"/>
          </p:nvPr>
        </p:nvSpPr>
        <p:spPr>
          <a:xfrm>
            <a:off x="576000" y="1656000"/>
            <a:ext cx="11041200" cy="822024"/>
          </a:xfrm>
          <a:solidFill>
            <a:schemeClr val="bg1">
              <a:lumMod val="95000"/>
            </a:schemeClr>
          </a:solidFill>
        </p:spPr>
        <p:txBody>
          <a:bodyPr>
            <a:normAutofit fontScale="40000" lnSpcReduction="20000"/>
          </a:bodyPr>
          <a:lstStyle/>
          <a:p>
            <a:pPr marL="0" indent="0">
              <a:buNone/>
            </a:pPr>
            <a:r>
              <a:rPr lang="en-US" sz="3600" b="1" dirty="0"/>
              <a:t>Art. 101 Bodemdecreet</a:t>
            </a:r>
            <a:br>
              <a:rPr lang="en-US" sz="3600" b="1" dirty="0"/>
            </a:br>
            <a:r>
              <a:rPr lang="nl-NL" sz="3600" i="1" dirty="0"/>
              <a:t>§1. Voor het sluiten van een </a:t>
            </a:r>
            <a:r>
              <a:rPr lang="nl-NL" sz="3600" b="1" i="1" u="sng" dirty="0"/>
              <a:t>overeenkomst betreffende de overdracht van gronden </a:t>
            </a:r>
            <a:r>
              <a:rPr lang="nl-NL" sz="3600" i="1" dirty="0"/>
              <a:t>moet de overdrager of desgevallend de gemandateerde bij de OVAM een bodemattest aanvragen en de inhoud ervan meedelen aan de verwerver. </a:t>
            </a:r>
            <a:br>
              <a:rPr lang="nl-NL" sz="3600" i="1" dirty="0"/>
            </a:br>
            <a:r>
              <a:rPr lang="nl-NL" sz="3600" i="1" dirty="0"/>
              <a:t>§2. De onderhandse akte waarin de overdracht van gronden wordt vastgelegd, bevat de inhoud van het bodemattest</a:t>
            </a:r>
          </a:p>
          <a:p>
            <a:pPr marL="0" indent="0">
              <a:buNone/>
            </a:pPr>
            <a:endParaRPr lang="nl-BE" dirty="0"/>
          </a:p>
        </p:txBody>
      </p:sp>
      <p:sp>
        <p:nvSpPr>
          <p:cNvPr id="9" name="Tekstvak 8"/>
          <p:cNvSpPr txBox="1"/>
          <p:nvPr/>
        </p:nvSpPr>
        <p:spPr>
          <a:xfrm>
            <a:off x="7560129" y="5942470"/>
            <a:ext cx="4631871" cy="261610"/>
          </a:xfrm>
          <a:prstGeom prst="rect">
            <a:avLst/>
          </a:prstGeom>
          <a:noFill/>
        </p:spPr>
        <p:txBody>
          <a:bodyPr wrap="square" rtlCol="0">
            <a:spAutoFit/>
          </a:bodyPr>
          <a:lstStyle/>
          <a:p>
            <a:pPr algn="r"/>
            <a:r>
              <a:rPr lang="nl-BE" sz="1100" i="1" dirty="0">
                <a:solidFill>
                  <a:srgbClr val="1D8DB0"/>
                </a:solidFill>
              </a:rPr>
              <a:t>*</a:t>
            </a:r>
            <a:r>
              <a:rPr lang="en-US" sz="1100" dirty="0">
                <a:solidFill>
                  <a:srgbClr val="1D8DB0"/>
                </a:solidFill>
              </a:rPr>
              <a:t>ECLI:BE:CASS:2018:ARR.20180322.7, </a:t>
            </a:r>
            <a:r>
              <a:rPr lang="en-US" sz="1100" i="1" dirty="0">
                <a:solidFill>
                  <a:srgbClr val="1D8DB0"/>
                </a:solidFill>
              </a:rPr>
              <a:t>TBBR </a:t>
            </a:r>
            <a:r>
              <a:rPr lang="en-US" sz="1100" dirty="0">
                <a:solidFill>
                  <a:srgbClr val="1D8DB0"/>
                </a:solidFill>
              </a:rPr>
              <a:t>2019 (3), 158-168</a:t>
            </a:r>
            <a:endParaRPr lang="nl-BE" sz="1100" dirty="0">
              <a:solidFill>
                <a:srgbClr val="1D8DB0"/>
              </a:solidFill>
            </a:endParaRPr>
          </a:p>
        </p:txBody>
      </p:sp>
      <p:sp>
        <p:nvSpPr>
          <p:cNvPr id="10" name="Tijdelijke aanduiding voor inhoud 1"/>
          <p:cNvSpPr txBox="1">
            <a:spLocks/>
          </p:cNvSpPr>
          <p:nvPr/>
        </p:nvSpPr>
        <p:spPr>
          <a:xfrm>
            <a:off x="576000" y="2695140"/>
            <a:ext cx="11041200" cy="342486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nl-BE" dirty="0"/>
          </a:p>
        </p:txBody>
      </p:sp>
      <p:sp>
        <p:nvSpPr>
          <p:cNvPr id="11" name="Tijdelijke aanduiding voor inhoud 1"/>
          <p:cNvSpPr txBox="1">
            <a:spLocks/>
          </p:cNvSpPr>
          <p:nvPr/>
        </p:nvSpPr>
        <p:spPr>
          <a:xfrm>
            <a:off x="576000" y="2695140"/>
            <a:ext cx="11041200" cy="342486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i="1" dirty="0"/>
              <a:t>Ratio: </a:t>
            </a:r>
            <a:r>
              <a:rPr lang="en-US" sz="2000" dirty="0" err="1"/>
              <a:t>bescherming</a:t>
            </a:r>
            <a:r>
              <a:rPr lang="en-US" sz="2000" i="1" dirty="0"/>
              <a:t> </a:t>
            </a:r>
            <a:r>
              <a:rPr lang="en-US" sz="2000" dirty="0" err="1"/>
              <a:t>verwerver</a:t>
            </a:r>
            <a:r>
              <a:rPr lang="en-US" sz="2000" dirty="0"/>
              <a:t> </a:t>
            </a:r>
            <a:r>
              <a:rPr lang="en-US" sz="2000" dirty="0" err="1"/>
              <a:t>tegen</a:t>
            </a:r>
            <a:r>
              <a:rPr lang="en-US" sz="2000" dirty="0"/>
              <a:t> </a:t>
            </a:r>
            <a:r>
              <a:rPr lang="en-US" sz="2000" dirty="0" err="1"/>
              <a:t>onbewust</a:t>
            </a:r>
            <a:r>
              <a:rPr lang="en-US" sz="2000" dirty="0"/>
              <a:t> </a:t>
            </a:r>
            <a:r>
              <a:rPr lang="en-US" sz="2000" dirty="0" err="1"/>
              <a:t>aankopen</a:t>
            </a:r>
            <a:r>
              <a:rPr lang="en-US" sz="2000" dirty="0"/>
              <a:t> </a:t>
            </a:r>
            <a:r>
              <a:rPr lang="en-US" sz="2000" dirty="0" err="1"/>
              <a:t>vervuilde</a:t>
            </a:r>
            <a:r>
              <a:rPr lang="en-US" sz="2000" dirty="0"/>
              <a:t> </a:t>
            </a:r>
            <a:r>
              <a:rPr lang="en-US" sz="2000" dirty="0" err="1"/>
              <a:t>grond</a:t>
            </a:r>
            <a:endParaRPr lang="en-US" sz="2000" dirty="0"/>
          </a:p>
          <a:p>
            <a:pPr lvl="1">
              <a:buFont typeface="Symbol" panose="05050102010706020507" pitchFamily="18" charset="2"/>
              <a:buChar char="Þ"/>
            </a:pPr>
            <a:r>
              <a:rPr lang="en-US" sz="1800" dirty="0"/>
              <a:t> ook </a:t>
            </a:r>
            <a:r>
              <a:rPr lang="en-US" sz="1800" dirty="0" err="1"/>
              <a:t>elke</a:t>
            </a:r>
            <a:r>
              <a:rPr lang="en-US" sz="1800" dirty="0"/>
              <a:t> </a:t>
            </a:r>
            <a:r>
              <a:rPr lang="en-US" sz="1800" dirty="0" err="1"/>
              <a:t>overeenkomst</a:t>
            </a:r>
            <a:r>
              <a:rPr lang="en-US" sz="1800" dirty="0"/>
              <a:t> of </a:t>
            </a:r>
            <a:r>
              <a:rPr lang="en-US" sz="1800" dirty="0" err="1"/>
              <a:t>eenzijdige</a:t>
            </a:r>
            <a:r>
              <a:rPr lang="en-US" sz="1800" dirty="0"/>
              <a:t> </a:t>
            </a:r>
            <a:r>
              <a:rPr lang="en-US" sz="1800" dirty="0" err="1"/>
              <a:t>rechtshandeling</a:t>
            </a:r>
            <a:r>
              <a:rPr lang="en-US" sz="1800" dirty="0"/>
              <a:t> </a:t>
            </a:r>
            <a:r>
              <a:rPr lang="en-US" sz="1800" dirty="0" err="1"/>
              <a:t>waarbij</a:t>
            </a:r>
            <a:r>
              <a:rPr lang="en-US" sz="1800" dirty="0"/>
              <a:t> de </a:t>
            </a:r>
            <a:r>
              <a:rPr lang="en-US" sz="1800" dirty="0" err="1"/>
              <a:t>verwerver</a:t>
            </a:r>
            <a:r>
              <a:rPr lang="en-US" sz="1800" dirty="0"/>
              <a:t> zich verbindt tot de koop </a:t>
            </a:r>
            <a:r>
              <a:rPr lang="en-US" sz="1800" dirty="0" err="1"/>
              <a:t>valt</a:t>
            </a:r>
            <a:r>
              <a:rPr lang="en-US" sz="1800" dirty="0"/>
              <a:t> onder </a:t>
            </a:r>
            <a:r>
              <a:rPr lang="en-US" sz="1800" dirty="0" err="1"/>
              <a:t>begrip</a:t>
            </a:r>
            <a:r>
              <a:rPr lang="en-US" sz="1800" dirty="0"/>
              <a:t> ‘</a:t>
            </a:r>
            <a:r>
              <a:rPr lang="en-US" sz="1800" i="1" dirty="0" err="1"/>
              <a:t>overeenkomst</a:t>
            </a:r>
            <a:r>
              <a:rPr lang="en-US" sz="1800" i="1" dirty="0"/>
              <a:t> </a:t>
            </a:r>
            <a:r>
              <a:rPr lang="en-US" sz="1800" i="1" dirty="0" err="1"/>
              <a:t>betreffende</a:t>
            </a:r>
            <a:r>
              <a:rPr lang="en-US" sz="1800" i="1" dirty="0"/>
              <a:t> </a:t>
            </a:r>
            <a:r>
              <a:rPr lang="en-US" sz="1800" i="1" dirty="0" err="1"/>
              <a:t>overdracht</a:t>
            </a:r>
            <a:r>
              <a:rPr lang="en-US" sz="1800" i="1" dirty="0"/>
              <a:t> van </a:t>
            </a:r>
            <a:r>
              <a:rPr lang="en-US" sz="1800" i="1" dirty="0" err="1"/>
              <a:t>gronden</a:t>
            </a:r>
            <a:r>
              <a:rPr lang="en-US" sz="1800" dirty="0"/>
              <a:t>’ &gt;&gt; </a:t>
            </a:r>
            <a:r>
              <a:rPr lang="en-US" sz="1800" dirty="0" err="1"/>
              <a:t>dus</a:t>
            </a:r>
            <a:r>
              <a:rPr lang="en-US" sz="1800" dirty="0"/>
              <a:t> ook verkoopopties</a:t>
            </a:r>
          </a:p>
          <a:p>
            <a:r>
              <a:rPr lang="en-US" sz="2000" dirty="0" err="1"/>
              <a:t>Niet-vervuiling</a:t>
            </a:r>
            <a:r>
              <a:rPr lang="en-US" sz="2000" dirty="0"/>
              <a:t> </a:t>
            </a:r>
            <a:r>
              <a:rPr lang="en-US" sz="2000" dirty="0" err="1"/>
              <a:t>opschortende</a:t>
            </a:r>
            <a:r>
              <a:rPr lang="en-US" sz="2000" dirty="0"/>
              <a:t> voorwaarde?</a:t>
            </a:r>
          </a:p>
          <a:p>
            <a:pPr lvl="1"/>
            <a:r>
              <a:rPr lang="en-US" sz="1800" dirty="0"/>
              <a:t>Ja: “dat een </a:t>
            </a:r>
            <a:r>
              <a:rPr lang="en-US" sz="1800" dirty="0" err="1"/>
              <a:t>blanco</a:t>
            </a:r>
            <a:r>
              <a:rPr lang="en-US" sz="1800" dirty="0"/>
              <a:t> </a:t>
            </a:r>
            <a:r>
              <a:rPr lang="en-US" sz="1800" dirty="0" err="1"/>
              <a:t>bodemattest</a:t>
            </a:r>
            <a:r>
              <a:rPr lang="en-US" sz="1800" dirty="0"/>
              <a:t> </a:t>
            </a:r>
            <a:r>
              <a:rPr lang="en-US" sz="1800" dirty="0" err="1"/>
              <a:t>bekomen</a:t>
            </a:r>
            <a:r>
              <a:rPr lang="en-US" sz="1800" dirty="0"/>
              <a:t> </a:t>
            </a:r>
            <a:r>
              <a:rPr lang="en-US" sz="1800" dirty="0" err="1"/>
              <a:t>wordt</a:t>
            </a:r>
            <a:r>
              <a:rPr lang="en-US" sz="1800" dirty="0"/>
              <a:t>” of “dat een </a:t>
            </a:r>
            <a:r>
              <a:rPr lang="en-US" sz="1800" dirty="0" err="1"/>
              <a:t>bodemattest</a:t>
            </a:r>
            <a:r>
              <a:rPr lang="en-US" sz="1800" dirty="0"/>
              <a:t> </a:t>
            </a:r>
            <a:r>
              <a:rPr lang="en-US" sz="1800" dirty="0" err="1"/>
              <a:t>bekomen</a:t>
            </a:r>
            <a:r>
              <a:rPr lang="en-US" sz="1800" dirty="0"/>
              <a:t> </a:t>
            </a:r>
            <a:r>
              <a:rPr lang="en-US" sz="1800" dirty="0" err="1"/>
              <a:t>wordt</a:t>
            </a:r>
            <a:r>
              <a:rPr lang="en-US" sz="1800" dirty="0"/>
              <a:t> </a:t>
            </a:r>
            <a:r>
              <a:rPr lang="en-US" sz="1800" dirty="0" err="1"/>
              <a:t>waaruit</a:t>
            </a:r>
            <a:r>
              <a:rPr lang="en-US" sz="1800" dirty="0"/>
              <a:t> </a:t>
            </a:r>
            <a:r>
              <a:rPr lang="en-US" sz="1800" dirty="0" err="1"/>
              <a:t>blijkt</a:t>
            </a:r>
            <a:r>
              <a:rPr lang="en-US" sz="1800" dirty="0"/>
              <a:t> dat er geen </a:t>
            </a:r>
            <a:r>
              <a:rPr lang="en-US" sz="1800" dirty="0" err="1"/>
              <a:t>bodemverontreiniging</a:t>
            </a:r>
            <a:r>
              <a:rPr lang="en-US" sz="1800" dirty="0"/>
              <a:t> is</a:t>
            </a:r>
            <a:r>
              <a:rPr lang="en-US" sz="1800" dirty="0" smtClean="0"/>
              <a:t>” (Cass. 22 </a:t>
            </a:r>
            <a:r>
              <a:rPr lang="en-US" sz="1800" dirty="0" err="1" smtClean="0"/>
              <a:t>maart</a:t>
            </a:r>
            <a:r>
              <a:rPr lang="en-US" sz="1800" dirty="0" smtClean="0"/>
              <a:t> 2018)</a:t>
            </a:r>
            <a:endParaRPr lang="en-US" sz="1800" dirty="0"/>
          </a:p>
          <a:p>
            <a:pPr lvl="1"/>
            <a:endParaRPr lang="en-US" sz="1800" dirty="0"/>
          </a:p>
          <a:p>
            <a:r>
              <a:rPr lang="en-US" sz="1800" dirty="0" err="1"/>
              <a:t>Zie</a:t>
            </a:r>
            <a:r>
              <a:rPr lang="en-US" sz="1800" dirty="0"/>
              <a:t> ook Gent 19 </a:t>
            </a:r>
            <a:r>
              <a:rPr lang="en-US" sz="1800" dirty="0" err="1"/>
              <a:t>december</a:t>
            </a:r>
            <a:r>
              <a:rPr lang="en-US" sz="1800" dirty="0"/>
              <a:t> </a:t>
            </a:r>
            <a:r>
              <a:rPr lang="en-US" sz="1800" dirty="0" smtClean="0"/>
              <a:t>2019</a:t>
            </a:r>
            <a:endParaRPr lang="en-US" sz="1800" dirty="0"/>
          </a:p>
        </p:txBody>
      </p:sp>
      <p:pic>
        <p:nvPicPr>
          <p:cNvPr id="14" name="Afbeelding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5" name="Afbeelding 14"/>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6" name="Afbeelding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7" name="Afbeelding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8" name="Afbeelding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19" name="Afbeelding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
        <p:nvSpPr>
          <p:cNvPr id="20" name="Titel 5"/>
          <p:cNvSpPr>
            <a:spLocks noGrp="1"/>
          </p:cNvSpPr>
          <p:nvPr>
            <p:ph type="title"/>
          </p:nvPr>
        </p:nvSpPr>
        <p:spPr>
          <a:xfrm>
            <a:off x="576000" y="207036"/>
            <a:ext cx="11041200" cy="1152000"/>
          </a:xfrm>
        </p:spPr>
        <p:txBody>
          <a:bodyPr>
            <a:normAutofit/>
          </a:bodyPr>
          <a:lstStyle/>
          <a:p>
            <a:r>
              <a:rPr lang="en-US" sz="3600" b="1" dirty="0" smtClean="0"/>
              <a:t>III. </a:t>
            </a:r>
            <a:r>
              <a:rPr lang="en-US" sz="3600" b="1" dirty="0" err="1" smtClean="0"/>
              <a:t>Optieovereenkomst</a:t>
            </a:r>
            <a:r>
              <a:rPr lang="en-US" sz="3600" b="1" dirty="0" smtClean="0"/>
              <a:t>: </a:t>
            </a:r>
            <a:r>
              <a:rPr lang="en-US" sz="3600" b="1" dirty="0" err="1" smtClean="0"/>
              <a:t>informatieverplichtingen</a:t>
            </a:r>
            <a:endParaRPr lang="nl-BE" sz="3600" b="1" dirty="0"/>
          </a:p>
        </p:txBody>
      </p:sp>
    </p:spTree>
    <p:extLst>
      <p:ext uri="{BB962C8B-B14F-4D97-AF65-F5344CB8AC3E}">
        <p14:creationId xmlns:p14="http://schemas.microsoft.com/office/powerpoint/2010/main" val="1954291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smtClean="0"/>
              <a:t>Faculteit, departement, dienst …</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23</a:t>
            </a:fld>
            <a:endParaRPr lang="nl-NL"/>
          </a:p>
        </p:txBody>
      </p:sp>
      <p:sp>
        <p:nvSpPr>
          <p:cNvPr id="9" name="Rechthoek 8"/>
          <p:cNvSpPr/>
          <p:nvPr/>
        </p:nvSpPr>
        <p:spPr>
          <a:xfrm>
            <a:off x="576000" y="1656000"/>
            <a:ext cx="11041200" cy="127008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400" b="1" dirty="0" smtClean="0">
                <a:solidFill>
                  <a:srgbClr val="2F4D5D"/>
                </a:solidFill>
              </a:rPr>
              <a:t>[Wetsvoorstel] Art. 5.25 BW</a:t>
            </a:r>
            <a:r>
              <a:rPr lang="nl-BE" sz="1400" b="1" dirty="0">
                <a:solidFill>
                  <a:srgbClr val="2F4D5D"/>
                </a:solidFill>
              </a:rPr>
              <a:t>. Optiecontract of eenzijdige </a:t>
            </a:r>
            <a:r>
              <a:rPr lang="nl-BE" sz="1400" b="1" dirty="0" smtClean="0">
                <a:solidFill>
                  <a:srgbClr val="2F4D5D"/>
                </a:solidFill>
              </a:rPr>
              <a:t>contractbelofte</a:t>
            </a:r>
          </a:p>
          <a:p>
            <a:endParaRPr lang="nl-BE" sz="1400" b="1" dirty="0">
              <a:solidFill>
                <a:srgbClr val="2F4D5D"/>
              </a:solidFill>
            </a:endParaRPr>
          </a:p>
          <a:p>
            <a:r>
              <a:rPr lang="nl-BE" sz="1400" i="1" dirty="0">
                <a:solidFill>
                  <a:srgbClr val="2F4D5D"/>
                </a:solidFill>
              </a:rPr>
              <a:t>Het optiecontract, of de eenzijdige contractbelofte, </a:t>
            </a:r>
            <a:r>
              <a:rPr lang="nl-BE" sz="1400" i="1" dirty="0" smtClean="0">
                <a:solidFill>
                  <a:srgbClr val="2F4D5D"/>
                </a:solidFill>
              </a:rPr>
              <a:t>is een </a:t>
            </a:r>
            <a:r>
              <a:rPr lang="nl-BE" sz="1400" i="1" dirty="0">
                <a:solidFill>
                  <a:srgbClr val="2F4D5D"/>
                </a:solidFill>
              </a:rPr>
              <a:t>contract waarbij een partij aan de begunstigde </a:t>
            </a:r>
            <a:r>
              <a:rPr lang="nl-BE" sz="1400" i="1" dirty="0" smtClean="0">
                <a:solidFill>
                  <a:srgbClr val="2F4D5D"/>
                </a:solidFill>
              </a:rPr>
              <a:t>ervan het </a:t>
            </a:r>
            <a:r>
              <a:rPr lang="nl-BE" sz="1400" i="1" dirty="0">
                <a:solidFill>
                  <a:srgbClr val="2F4D5D"/>
                </a:solidFill>
              </a:rPr>
              <a:t>recht geeft te beslissen om met haar een contract </a:t>
            </a:r>
            <a:r>
              <a:rPr lang="nl-BE" sz="1400" i="1" dirty="0" smtClean="0">
                <a:solidFill>
                  <a:srgbClr val="2F4D5D"/>
                </a:solidFill>
              </a:rPr>
              <a:t>te sluiten </a:t>
            </a:r>
            <a:r>
              <a:rPr lang="nl-BE" sz="1400" i="1" dirty="0">
                <a:solidFill>
                  <a:srgbClr val="2F4D5D"/>
                </a:solidFill>
              </a:rPr>
              <a:t>waarvan de essentiële en substantiële bestanddelen vastliggen en voor de totstandkoming </a:t>
            </a:r>
            <a:r>
              <a:rPr lang="nl-BE" sz="1400" i="1" dirty="0" smtClean="0">
                <a:solidFill>
                  <a:srgbClr val="2F4D5D"/>
                </a:solidFill>
              </a:rPr>
              <a:t>waarvan enkel </a:t>
            </a:r>
            <a:r>
              <a:rPr lang="nl-BE" sz="1400" i="1" dirty="0">
                <a:solidFill>
                  <a:srgbClr val="2F4D5D"/>
                </a:solidFill>
              </a:rPr>
              <a:t>nog de toestemming van de begunstigde </a:t>
            </a:r>
            <a:r>
              <a:rPr lang="nl-BE" sz="1400" i="1" dirty="0" smtClean="0">
                <a:solidFill>
                  <a:srgbClr val="2F4D5D"/>
                </a:solidFill>
              </a:rPr>
              <a:t>ontbreekt.</a:t>
            </a:r>
            <a:endParaRPr lang="nl-BE" sz="1400" i="1" dirty="0">
              <a:solidFill>
                <a:srgbClr val="2F4D5D"/>
              </a:solidFill>
            </a:endParaRPr>
          </a:p>
        </p:txBody>
      </p:sp>
      <p:sp>
        <p:nvSpPr>
          <p:cNvPr id="11" name="Rechthoek 10"/>
          <p:cNvSpPr/>
          <p:nvPr/>
        </p:nvSpPr>
        <p:spPr>
          <a:xfrm>
            <a:off x="576000" y="3060900"/>
            <a:ext cx="11041200" cy="118101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400" b="1" dirty="0" smtClean="0">
                <a:solidFill>
                  <a:srgbClr val="2F4D5D"/>
                </a:solidFill>
              </a:rPr>
              <a:t>Art. 3.30 BW</a:t>
            </a:r>
          </a:p>
          <a:p>
            <a:endParaRPr lang="nl-BE" sz="1400" i="1" dirty="0" smtClean="0">
              <a:solidFill>
                <a:srgbClr val="2F4D5D"/>
              </a:solidFill>
            </a:endParaRPr>
          </a:p>
          <a:p>
            <a:r>
              <a:rPr lang="nl-BE" sz="1400" i="1" dirty="0">
                <a:solidFill>
                  <a:srgbClr val="2F4D5D"/>
                </a:solidFill>
              </a:rPr>
              <a:t>§ 1. Worden op het bevoegde kantoor van de Algemene Administratie van de Patrimoniumdocumentatie in hun geheel overgeschreven in een daartoe bestemd register</a:t>
            </a:r>
            <a:r>
              <a:rPr lang="nl-BE" sz="1400" i="1" dirty="0" smtClean="0">
                <a:solidFill>
                  <a:srgbClr val="2F4D5D"/>
                </a:solidFill>
              </a:rPr>
              <a:t>:</a:t>
            </a:r>
          </a:p>
          <a:p>
            <a:r>
              <a:rPr lang="nl-BE" sz="1400" i="1" dirty="0">
                <a:solidFill>
                  <a:srgbClr val="2F4D5D"/>
                </a:solidFill>
              </a:rPr>
              <a:t>5° de akten die een voorkeur-, voorkoop- of optierecht verlenen op een onroerend zakelijk recht</a:t>
            </a:r>
            <a:r>
              <a:rPr lang="nl-BE" sz="1400" i="1" dirty="0" smtClean="0">
                <a:solidFill>
                  <a:srgbClr val="2F4D5D"/>
                </a:solidFill>
              </a:rPr>
              <a:t>;</a:t>
            </a:r>
            <a:endParaRPr lang="nl-BE" sz="1400" i="1" dirty="0">
              <a:solidFill>
                <a:srgbClr val="2F4D5D"/>
              </a:solidFill>
            </a:endParaRPr>
          </a:p>
        </p:txBody>
      </p:sp>
      <p:pic>
        <p:nvPicPr>
          <p:cNvPr id="12" name="Afbeelding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3" name="Afbeelding 12"/>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4" name="Afbeelding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5" name="Afbeelding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6" name="Afbeelding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17" name="Afbeelding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
        <p:nvSpPr>
          <p:cNvPr id="19" name="Titel 5"/>
          <p:cNvSpPr>
            <a:spLocks noGrp="1"/>
          </p:cNvSpPr>
          <p:nvPr>
            <p:ph type="title"/>
          </p:nvPr>
        </p:nvSpPr>
        <p:spPr>
          <a:xfrm>
            <a:off x="576000" y="207036"/>
            <a:ext cx="11041200" cy="1152000"/>
          </a:xfrm>
        </p:spPr>
        <p:txBody>
          <a:bodyPr>
            <a:normAutofit/>
          </a:bodyPr>
          <a:lstStyle/>
          <a:p>
            <a:r>
              <a:rPr lang="en-US" sz="3600" b="1" dirty="0" smtClean="0"/>
              <a:t>III. </a:t>
            </a:r>
            <a:r>
              <a:rPr lang="en-US" sz="3600" b="1" dirty="0" err="1" smtClean="0"/>
              <a:t>Optieovereenkomst</a:t>
            </a:r>
            <a:r>
              <a:rPr lang="en-US" sz="3600" b="1" dirty="0" smtClean="0"/>
              <a:t>: (</a:t>
            </a:r>
            <a:r>
              <a:rPr lang="en-US" sz="3600" b="1" dirty="0" err="1" smtClean="0"/>
              <a:t>toekomstig</a:t>
            </a:r>
            <a:r>
              <a:rPr lang="en-US" sz="3600" b="1" dirty="0" smtClean="0"/>
              <a:t>) </a:t>
            </a:r>
            <a:r>
              <a:rPr lang="en-US" sz="3600" b="1" dirty="0" err="1" smtClean="0"/>
              <a:t>nieuw</a:t>
            </a:r>
            <a:r>
              <a:rPr lang="en-US" sz="3600" b="1" dirty="0" smtClean="0"/>
              <a:t> </a:t>
            </a:r>
            <a:r>
              <a:rPr lang="en-US" sz="3600" b="1" dirty="0" err="1" smtClean="0"/>
              <a:t>recht</a:t>
            </a:r>
            <a:endParaRPr lang="nl-BE" sz="3600" b="1" dirty="0"/>
          </a:p>
        </p:txBody>
      </p:sp>
    </p:spTree>
    <p:extLst>
      <p:ext uri="{BB962C8B-B14F-4D97-AF65-F5344CB8AC3E}">
        <p14:creationId xmlns:p14="http://schemas.microsoft.com/office/powerpoint/2010/main" val="2695532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97500-7527-634B-90F4-69D0994C32B4}" type="slidenum">
              <a:rPr lang="nl-NL" smtClean="0"/>
              <a:t>24</a:t>
            </a:fld>
            <a:endParaRPr lang="nl-NL"/>
          </a:p>
        </p:txBody>
      </p:sp>
      <p:sp>
        <p:nvSpPr>
          <p:cNvPr id="6" name="Titel 5"/>
          <p:cNvSpPr>
            <a:spLocks noGrp="1"/>
          </p:cNvSpPr>
          <p:nvPr>
            <p:ph type="title"/>
          </p:nvPr>
        </p:nvSpPr>
        <p:spPr/>
        <p:txBody>
          <a:bodyPr/>
          <a:lstStyle/>
          <a:p>
            <a:r>
              <a:rPr lang="en-US" dirty="0" smtClean="0"/>
              <a:t>Levering</a:t>
            </a:r>
            <a:endParaRPr lang="nl-BE" dirty="0"/>
          </a:p>
        </p:txBody>
      </p:sp>
      <p:pic>
        <p:nvPicPr>
          <p:cNvPr id="5" name="Afbeelding 4"/>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9" name="Afbeelding 8"/>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0" name="Afbeelding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1" name="Afbeelding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12" name="Afbeelding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Tree>
    <p:extLst>
      <p:ext uri="{BB962C8B-B14F-4D97-AF65-F5344CB8AC3E}">
        <p14:creationId xmlns:p14="http://schemas.microsoft.com/office/powerpoint/2010/main" val="1508477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p:txBody>
          <a:bodyPr>
            <a:normAutofit/>
          </a:bodyPr>
          <a:lstStyle/>
          <a:p>
            <a:r>
              <a:rPr lang="en-US" sz="2000" dirty="0" err="1" smtClean="0"/>
              <a:t>Voorafgaand</a:t>
            </a:r>
            <a:r>
              <a:rPr lang="en-US" sz="2000" dirty="0" smtClean="0"/>
              <a:t> </a:t>
            </a:r>
            <a:r>
              <a:rPr lang="en-US" sz="2000" dirty="0" err="1" smtClean="0"/>
              <a:t>aan</a:t>
            </a:r>
            <a:r>
              <a:rPr lang="en-US" sz="2000" dirty="0" smtClean="0"/>
              <a:t> levering: </a:t>
            </a:r>
            <a:r>
              <a:rPr lang="en-US" sz="2000" dirty="0" err="1" smtClean="0"/>
              <a:t>verbintenis</a:t>
            </a:r>
            <a:r>
              <a:rPr lang="en-US" sz="2000" dirty="0" smtClean="0"/>
              <a:t> tot </a:t>
            </a:r>
            <a:r>
              <a:rPr lang="en-US" sz="2000" dirty="0" err="1" smtClean="0"/>
              <a:t>bewaring</a:t>
            </a:r>
            <a:r>
              <a:rPr lang="en-US" sz="2000" dirty="0"/>
              <a:t> </a:t>
            </a:r>
            <a:r>
              <a:rPr lang="en-US" sz="2000" dirty="0" err="1" smtClean="0"/>
              <a:t>voor</a:t>
            </a:r>
            <a:r>
              <a:rPr lang="en-US" sz="2000" dirty="0" smtClean="0"/>
              <a:t> </a:t>
            </a:r>
            <a:r>
              <a:rPr lang="en-US" sz="2000" dirty="0" err="1" smtClean="0"/>
              <a:t>verkoper</a:t>
            </a:r>
            <a:endParaRPr lang="en-US" sz="2000" dirty="0" smtClean="0"/>
          </a:p>
          <a:p>
            <a:r>
              <a:rPr lang="en-US" sz="2000" dirty="0" err="1" smtClean="0"/>
              <a:t>Sleutelovereenkomst</a:t>
            </a:r>
            <a:endParaRPr lang="en-US" sz="2000" dirty="0" smtClean="0"/>
          </a:p>
          <a:p>
            <a:pPr lvl="1"/>
            <a:r>
              <a:rPr lang="en-US" sz="1800" dirty="0" err="1" smtClean="0"/>
              <a:t>Noodzaak</a:t>
            </a:r>
            <a:r>
              <a:rPr lang="en-US" sz="1800" dirty="0" smtClean="0"/>
              <a:t> tot </a:t>
            </a:r>
            <a:r>
              <a:rPr lang="en-US" sz="1800" dirty="0" err="1" smtClean="0"/>
              <a:t>bepaling</a:t>
            </a:r>
            <a:r>
              <a:rPr lang="en-US" sz="1800" dirty="0" smtClean="0"/>
              <a:t> van </a:t>
            </a:r>
            <a:r>
              <a:rPr lang="en-US" sz="1800" dirty="0" err="1" smtClean="0"/>
              <a:t>gebruiksrecht</a:t>
            </a:r>
            <a:endParaRPr lang="en-US" sz="1800" dirty="0" smtClean="0"/>
          </a:p>
          <a:p>
            <a:pPr lvl="2"/>
            <a:r>
              <a:rPr lang="en-US" sz="1400" dirty="0" err="1" smtClean="0"/>
              <a:t>Aanvaarding</a:t>
            </a:r>
            <a:r>
              <a:rPr lang="en-US" sz="1400" dirty="0" smtClean="0"/>
              <a:t> van </a:t>
            </a:r>
            <a:r>
              <a:rPr lang="en-US" sz="1400" dirty="0" err="1" smtClean="0"/>
              <a:t>staat</a:t>
            </a:r>
            <a:r>
              <a:rPr lang="en-US" sz="1400" dirty="0" smtClean="0"/>
              <a:t> van het </a:t>
            </a:r>
            <a:r>
              <a:rPr lang="en-US" sz="1400" dirty="0" err="1" smtClean="0"/>
              <a:t>goed</a:t>
            </a:r>
            <a:endParaRPr lang="en-US" sz="1400" dirty="0" smtClean="0"/>
          </a:p>
          <a:p>
            <a:pPr lvl="2"/>
            <a:r>
              <a:rPr lang="en-US" sz="1400" dirty="0" err="1" smtClean="0"/>
              <a:t>Overgang</a:t>
            </a:r>
            <a:r>
              <a:rPr lang="en-US" sz="1400" dirty="0" smtClean="0"/>
              <a:t> van de </a:t>
            </a:r>
            <a:r>
              <a:rPr lang="en-US" sz="1400" dirty="0" err="1" smtClean="0"/>
              <a:t>bewaring</a:t>
            </a:r>
            <a:r>
              <a:rPr lang="en-US" sz="1400" dirty="0" smtClean="0"/>
              <a:t> in </a:t>
            </a:r>
            <a:r>
              <a:rPr lang="en-US" sz="1400" dirty="0" err="1" smtClean="0"/>
              <a:t>licht</a:t>
            </a:r>
            <a:r>
              <a:rPr lang="en-US" sz="1400" dirty="0" smtClean="0"/>
              <a:t> van </a:t>
            </a:r>
            <a:r>
              <a:rPr lang="en-US" sz="1400" dirty="0" err="1" smtClean="0"/>
              <a:t>aansprakelijkheid</a:t>
            </a:r>
            <a:endParaRPr lang="en-US" sz="1400" dirty="0" smtClean="0"/>
          </a:p>
          <a:p>
            <a:pPr lvl="2"/>
            <a:r>
              <a:rPr lang="en-US" sz="1400" dirty="0" err="1" smtClean="0"/>
              <a:t>Overgang</a:t>
            </a:r>
            <a:r>
              <a:rPr lang="en-US" sz="1400" dirty="0" smtClean="0"/>
              <a:t> van </a:t>
            </a:r>
            <a:r>
              <a:rPr lang="en-US" sz="1400" dirty="0" err="1" smtClean="0"/>
              <a:t>risico</a:t>
            </a:r>
            <a:r>
              <a:rPr lang="en-US" sz="1400" dirty="0" smtClean="0"/>
              <a:t> (</a:t>
            </a:r>
            <a:r>
              <a:rPr lang="en-US" sz="1400" dirty="0" err="1" smtClean="0"/>
              <a:t>zie</a:t>
            </a:r>
            <a:r>
              <a:rPr lang="en-US" sz="1400" dirty="0" smtClean="0"/>
              <a:t> </a:t>
            </a:r>
            <a:r>
              <a:rPr lang="en-US" sz="1400" dirty="0" err="1" smtClean="0"/>
              <a:t>o.m</a:t>
            </a:r>
            <a:r>
              <a:rPr lang="en-US" sz="1400" dirty="0" smtClean="0"/>
              <a:t>. Bergen 20 </a:t>
            </a:r>
            <a:r>
              <a:rPr lang="en-US" sz="1400" dirty="0" err="1" smtClean="0"/>
              <a:t>juni</a:t>
            </a:r>
            <a:r>
              <a:rPr lang="en-US" sz="1400" dirty="0" smtClean="0"/>
              <a:t> 2006 en Cass. 6 </a:t>
            </a:r>
            <a:r>
              <a:rPr lang="en-US" sz="1400" dirty="0" err="1" smtClean="0"/>
              <a:t>november</a:t>
            </a:r>
            <a:r>
              <a:rPr lang="en-US" sz="1400" dirty="0" smtClean="0"/>
              <a:t> 2008)</a:t>
            </a:r>
          </a:p>
          <a:p>
            <a:r>
              <a:rPr lang="en-US" sz="1800" b="1" dirty="0" err="1" smtClean="0"/>
              <a:t>Wijze</a:t>
            </a:r>
            <a:r>
              <a:rPr lang="en-US" sz="1800" b="1" dirty="0" smtClean="0"/>
              <a:t> </a:t>
            </a:r>
            <a:r>
              <a:rPr lang="en-US" sz="1800" dirty="0" smtClean="0"/>
              <a:t>van levering </a:t>
            </a:r>
            <a:r>
              <a:rPr lang="en-US" sz="1800" dirty="0" err="1" smtClean="0"/>
              <a:t>kan</a:t>
            </a:r>
            <a:r>
              <a:rPr lang="en-US" sz="1800" dirty="0" smtClean="0"/>
              <a:t> </a:t>
            </a:r>
            <a:r>
              <a:rPr lang="en-US" sz="1800" dirty="0" err="1" smtClean="0"/>
              <a:t>contractueel</a:t>
            </a:r>
            <a:r>
              <a:rPr lang="en-US" sz="1800" dirty="0" smtClean="0"/>
              <a:t> </a:t>
            </a:r>
            <a:r>
              <a:rPr lang="en-US" sz="1800" dirty="0" err="1" smtClean="0"/>
              <a:t>gemoduleerd</a:t>
            </a:r>
            <a:r>
              <a:rPr lang="en-US" sz="1800" dirty="0" smtClean="0"/>
              <a:t> </a:t>
            </a:r>
            <a:r>
              <a:rPr lang="en-US" sz="1800" dirty="0" err="1" smtClean="0"/>
              <a:t>worden</a:t>
            </a:r>
            <a:endParaRPr lang="en-US" sz="1800" dirty="0" smtClean="0"/>
          </a:p>
          <a:p>
            <a:pPr lvl="1"/>
            <a:r>
              <a:rPr lang="en-US" sz="1600" dirty="0" smtClean="0"/>
              <a:t>Art. 1606 oud BW </a:t>
            </a:r>
            <a:r>
              <a:rPr lang="en-US" sz="1600" dirty="0" err="1" smtClean="0"/>
              <a:t>voor</a:t>
            </a:r>
            <a:r>
              <a:rPr lang="en-US" sz="1600" dirty="0" smtClean="0"/>
              <a:t> </a:t>
            </a:r>
            <a:r>
              <a:rPr lang="en-US" sz="1600" dirty="0" err="1" smtClean="0"/>
              <a:t>exemplatieve</a:t>
            </a:r>
            <a:r>
              <a:rPr lang="en-US" sz="1600" dirty="0" smtClean="0"/>
              <a:t> </a:t>
            </a:r>
            <a:r>
              <a:rPr lang="en-US" sz="1600" dirty="0" err="1" smtClean="0"/>
              <a:t>wijzen</a:t>
            </a:r>
            <a:r>
              <a:rPr lang="en-US" sz="1600" dirty="0" smtClean="0"/>
              <a:t> van levering</a:t>
            </a:r>
          </a:p>
          <a:p>
            <a:r>
              <a:rPr lang="en-US" sz="1800" b="1" dirty="0" err="1" smtClean="0"/>
              <a:t>Plaats</a:t>
            </a:r>
            <a:r>
              <a:rPr lang="en-US" sz="1800" dirty="0" smtClean="0"/>
              <a:t> van levering</a:t>
            </a:r>
          </a:p>
          <a:p>
            <a:pPr lvl="1"/>
            <a:r>
              <a:rPr lang="en-US" sz="1600" dirty="0" err="1" smtClean="0"/>
              <a:t>O.m</a:t>
            </a:r>
            <a:r>
              <a:rPr lang="en-US" sz="1600" dirty="0" smtClean="0"/>
              <a:t>. </a:t>
            </a:r>
            <a:r>
              <a:rPr lang="en-US" sz="1600" dirty="0" err="1" smtClean="0"/>
              <a:t>nodig</a:t>
            </a:r>
            <a:r>
              <a:rPr lang="en-US" sz="1600" dirty="0" smtClean="0"/>
              <a:t> in </a:t>
            </a:r>
            <a:r>
              <a:rPr lang="en-US" sz="1600" dirty="0" err="1" smtClean="0"/>
              <a:t>licht</a:t>
            </a:r>
            <a:r>
              <a:rPr lang="en-US" sz="1600" dirty="0" smtClean="0"/>
              <a:t> van intern(</a:t>
            </a:r>
            <a:r>
              <a:rPr lang="en-US" sz="1600" dirty="0" err="1" smtClean="0"/>
              <a:t>ationale</a:t>
            </a:r>
            <a:r>
              <a:rPr lang="en-US" sz="1600" dirty="0" smtClean="0"/>
              <a:t>) </a:t>
            </a:r>
            <a:r>
              <a:rPr lang="en-US" sz="1600" dirty="0" err="1" smtClean="0"/>
              <a:t>bevoegde</a:t>
            </a:r>
            <a:r>
              <a:rPr lang="en-US" sz="1600" dirty="0" smtClean="0"/>
              <a:t> </a:t>
            </a:r>
            <a:r>
              <a:rPr lang="en-US" sz="1600" dirty="0" err="1" smtClean="0"/>
              <a:t>rechter</a:t>
            </a:r>
            <a:endParaRPr lang="en-US" sz="1600" dirty="0" smtClean="0"/>
          </a:p>
          <a:p>
            <a:pPr lvl="1"/>
            <a:r>
              <a:rPr lang="en-US" sz="1600" dirty="0" err="1" smtClean="0"/>
              <a:t>Rechter</a:t>
            </a:r>
            <a:r>
              <a:rPr lang="en-US" sz="1600" dirty="0" smtClean="0"/>
              <a:t> </a:t>
            </a:r>
            <a:r>
              <a:rPr lang="en-US" sz="1600" dirty="0" err="1" smtClean="0"/>
              <a:t>moet</a:t>
            </a:r>
            <a:r>
              <a:rPr lang="en-US" sz="1600" dirty="0" smtClean="0"/>
              <a:t> </a:t>
            </a:r>
            <a:r>
              <a:rPr lang="en-US" sz="1600" dirty="0" err="1" smtClean="0"/>
              <a:t>alle</a:t>
            </a:r>
            <a:r>
              <a:rPr lang="en-US" sz="1600" dirty="0" smtClean="0"/>
              <a:t> </a:t>
            </a:r>
            <a:r>
              <a:rPr lang="en-US" sz="1600" dirty="0" err="1" smtClean="0"/>
              <a:t>relevante</a:t>
            </a:r>
            <a:r>
              <a:rPr lang="en-US" sz="1600" dirty="0" smtClean="0"/>
              <a:t> voorwaarden in overweging </a:t>
            </a:r>
            <a:r>
              <a:rPr lang="en-US" sz="1600" dirty="0" err="1" smtClean="0"/>
              <a:t>nemen</a:t>
            </a:r>
            <a:r>
              <a:rPr lang="en-US" sz="1600" dirty="0" smtClean="0"/>
              <a:t>, </a:t>
            </a:r>
            <a:r>
              <a:rPr lang="en-US" sz="1600" dirty="0" err="1" smtClean="0"/>
              <a:t>dus</a:t>
            </a:r>
            <a:r>
              <a:rPr lang="en-US" sz="1600" dirty="0" smtClean="0"/>
              <a:t> </a:t>
            </a:r>
            <a:r>
              <a:rPr lang="en-US" sz="1600" dirty="0" err="1" smtClean="0"/>
              <a:t>ook</a:t>
            </a:r>
            <a:r>
              <a:rPr lang="en-US" sz="1600" dirty="0" smtClean="0"/>
              <a:t> </a:t>
            </a:r>
            <a:r>
              <a:rPr lang="en-US" sz="1600" dirty="0" err="1" smtClean="0"/>
              <a:t>clausules</a:t>
            </a:r>
            <a:r>
              <a:rPr lang="en-US" sz="1600" dirty="0" smtClean="0"/>
              <a:t> die </a:t>
            </a:r>
            <a:r>
              <a:rPr lang="en-US" sz="1600" dirty="0" err="1" smtClean="0"/>
              <a:t>algemeen</a:t>
            </a:r>
            <a:r>
              <a:rPr lang="en-US" sz="1600" dirty="0" smtClean="0"/>
              <a:t> </a:t>
            </a:r>
            <a:r>
              <a:rPr lang="en-US" sz="1600" dirty="0" err="1" smtClean="0"/>
              <a:t>erkend</a:t>
            </a:r>
            <a:r>
              <a:rPr lang="en-US" sz="1600" dirty="0" smtClean="0"/>
              <a:t> </a:t>
            </a:r>
            <a:r>
              <a:rPr lang="en-US" sz="1600" dirty="0" err="1" smtClean="0"/>
              <a:t>zijn</a:t>
            </a:r>
            <a:r>
              <a:rPr lang="en-US" sz="1600" dirty="0" smtClean="0"/>
              <a:t> en in de </a:t>
            </a:r>
            <a:r>
              <a:rPr lang="en-US" sz="1600" dirty="0" err="1" smtClean="0"/>
              <a:t>internationale</a:t>
            </a:r>
            <a:r>
              <a:rPr lang="en-US" sz="1600" dirty="0" smtClean="0"/>
              <a:t> </a:t>
            </a:r>
            <a:r>
              <a:rPr lang="en-US" sz="1600" dirty="0" err="1" smtClean="0"/>
              <a:t>handel</a:t>
            </a:r>
            <a:r>
              <a:rPr lang="en-US" sz="1600" dirty="0" smtClean="0"/>
              <a:t> </a:t>
            </a:r>
            <a:r>
              <a:rPr lang="en-US" sz="1600" dirty="0" err="1" smtClean="0"/>
              <a:t>gebruikelijk</a:t>
            </a:r>
            <a:r>
              <a:rPr lang="en-US" sz="1600" dirty="0" smtClean="0"/>
              <a:t> </a:t>
            </a:r>
            <a:r>
              <a:rPr lang="en-US" sz="1600" dirty="0" err="1" smtClean="0"/>
              <a:t>zijn</a:t>
            </a:r>
            <a:r>
              <a:rPr lang="en-US" sz="1600" dirty="0" smtClean="0"/>
              <a:t> (</a:t>
            </a:r>
            <a:r>
              <a:rPr lang="en-US" sz="1600" dirty="0" err="1" smtClean="0"/>
              <a:t>zie</a:t>
            </a:r>
            <a:r>
              <a:rPr lang="en-US" sz="1600" dirty="0" smtClean="0"/>
              <a:t> </a:t>
            </a:r>
            <a:r>
              <a:rPr lang="en-US" sz="1600" dirty="0" err="1" smtClean="0"/>
              <a:t>bv</a:t>
            </a:r>
            <a:r>
              <a:rPr lang="en-US" sz="1600" dirty="0" smtClean="0"/>
              <a:t>. ICC – Incoterms® 2020)</a:t>
            </a:r>
          </a:p>
          <a:p>
            <a:endParaRPr lang="nl-BE" sz="1800" dirty="0"/>
          </a:p>
        </p:txBody>
      </p:sp>
      <p:sp>
        <p:nvSpPr>
          <p:cNvPr id="3" name="Tijdelijke aanduiding voor dianummer 2"/>
          <p:cNvSpPr>
            <a:spLocks noGrp="1"/>
          </p:cNvSpPr>
          <p:nvPr>
            <p:ph type="sldNum" sz="quarter" idx="12"/>
          </p:nvPr>
        </p:nvSpPr>
        <p:spPr/>
        <p:txBody>
          <a:bodyPr/>
          <a:lstStyle/>
          <a:p>
            <a:fld id="{CF179DAE-D0A6-40C3-B8BC-6A97C268D03A}" type="slidenum">
              <a:rPr lang="nl-NL" smtClean="0"/>
              <a:t>25</a:t>
            </a:fld>
            <a:endParaRPr lang="nl-NL"/>
          </a:p>
        </p:txBody>
      </p:sp>
      <p:sp>
        <p:nvSpPr>
          <p:cNvPr id="6" name="Titel 5"/>
          <p:cNvSpPr>
            <a:spLocks noGrp="1"/>
          </p:cNvSpPr>
          <p:nvPr>
            <p:ph type="title"/>
          </p:nvPr>
        </p:nvSpPr>
        <p:spPr/>
        <p:txBody>
          <a:bodyPr>
            <a:normAutofit/>
          </a:bodyPr>
          <a:lstStyle/>
          <a:p>
            <a:r>
              <a:rPr lang="en-US" sz="3600" b="1" dirty="0" smtClean="0"/>
              <a:t>I. </a:t>
            </a:r>
            <a:r>
              <a:rPr lang="en-US" sz="3600" b="1" dirty="0" err="1" smtClean="0"/>
              <a:t>Bewaring</a:t>
            </a:r>
            <a:r>
              <a:rPr lang="en-US" sz="3600" b="1" dirty="0" smtClean="0"/>
              <a:t>, </a:t>
            </a:r>
            <a:r>
              <a:rPr lang="en-US" sz="3600" b="1" dirty="0" err="1" smtClean="0"/>
              <a:t>leveringswijze</a:t>
            </a:r>
            <a:r>
              <a:rPr lang="en-US" sz="3600" b="1" dirty="0" smtClean="0"/>
              <a:t> en -</a:t>
            </a:r>
            <a:r>
              <a:rPr lang="en-US" sz="3600" b="1" dirty="0" err="1" smtClean="0"/>
              <a:t>plaats</a:t>
            </a:r>
            <a:endParaRPr lang="nl-BE" sz="3600" b="1" dirty="0"/>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0" name="Afbeelding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1" name="Afbeelding 10"/>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2" name="Afbeelding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3" name="Afbeelding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14" name="Afbeelding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Tree>
    <p:extLst>
      <p:ext uri="{BB962C8B-B14F-4D97-AF65-F5344CB8AC3E}">
        <p14:creationId xmlns:p14="http://schemas.microsoft.com/office/powerpoint/2010/main" val="360602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p:txBody>
          <a:bodyPr>
            <a:normAutofit/>
          </a:bodyPr>
          <a:lstStyle/>
          <a:p>
            <a:r>
              <a:rPr lang="en-US" sz="1600" dirty="0" err="1" smtClean="0"/>
              <a:t>Strikte</a:t>
            </a:r>
            <a:r>
              <a:rPr lang="en-US" sz="1600" dirty="0" smtClean="0"/>
              <a:t> versus </a:t>
            </a:r>
            <a:r>
              <a:rPr lang="en-US" sz="1600" dirty="0" err="1" smtClean="0"/>
              <a:t>indicatieve</a:t>
            </a:r>
            <a:r>
              <a:rPr lang="en-US" sz="1600" dirty="0" smtClean="0"/>
              <a:t> </a:t>
            </a:r>
            <a:r>
              <a:rPr lang="en-US" sz="1600" dirty="0" err="1" smtClean="0"/>
              <a:t>leveringstermijn</a:t>
            </a:r>
            <a:r>
              <a:rPr lang="en-US" sz="1600" dirty="0" smtClean="0"/>
              <a:t> – </a:t>
            </a:r>
            <a:r>
              <a:rPr lang="en-US" sz="1600" dirty="0" err="1" smtClean="0"/>
              <a:t>leveringstermijn</a:t>
            </a:r>
            <a:r>
              <a:rPr lang="en-US" sz="1600" dirty="0" smtClean="0"/>
              <a:t> </a:t>
            </a:r>
            <a:r>
              <a:rPr lang="en-US" sz="1600" dirty="0" err="1" smtClean="0"/>
              <a:t>soms</a:t>
            </a:r>
            <a:r>
              <a:rPr lang="en-US" sz="1600" dirty="0" smtClean="0"/>
              <a:t> </a:t>
            </a:r>
            <a:r>
              <a:rPr lang="en-US" sz="1600" dirty="0" err="1" smtClean="0"/>
              <a:t>verplicht</a:t>
            </a:r>
            <a:r>
              <a:rPr lang="en-US" sz="1600" dirty="0" smtClean="0"/>
              <a:t> </a:t>
            </a:r>
            <a:r>
              <a:rPr lang="en-US" sz="1600" dirty="0" err="1" smtClean="0"/>
              <a:t>te</a:t>
            </a:r>
            <a:r>
              <a:rPr lang="en-US" sz="1600" dirty="0" smtClean="0"/>
              <a:t> </a:t>
            </a:r>
            <a:r>
              <a:rPr lang="en-US" sz="1600" dirty="0" err="1" smtClean="0"/>
              <a:t>expliciteren</a:t>
            </a:r>
            <a:r>
              <a:rPr lang="en-US" sz="1600" dirty="0" smtClean="0"/>
              <a:t> (</a:t>
            </a:r>
            <a:r>
              <a:rPr lang="en-US" sz="1600" dirty="0" err="1" smtClean="0"/>
              <a:t>bv</a:t>
            </a:r>
            <a:r>
              <a:rPr lang="en-US" sz="1600" dirty="0" smtClean="0"/>
              <a:t>. art. 7 WB)</a:t>
            </a:r>
          </a:p>
          <a:p>
            <a:r>
              <a:rPr lang="en-US" sz="1600" dirty="0" err="1" smtClean="0"/>
              <a:t>Indicatieve</a:t>
            </a:r>
            <a:r>
              <a:rPr lang="en-US" sz="1600" dirty="0" smtClean="0"/>
              <a:t> </a:t>
            </a:r>
            <a:r>
              <a:rPr lang="en-US" sz="1600" dirty="0" err="1" smtClean="0"/>
              <a:t>levertermijn</a:t>
            </a:r>
            <a:r>
              <a:rPr lang="en-US" sz="1600" dirty="0" smtClean="0"/>
              <a:t> (</a:t>
            </a:r>
            <a:r>
              <a:rPr lang="en-US" sz="1600" dirty="0" err="1" smtClean="0"/>
              <a:t>uitvoering</a:t>
            </a:r>
            <a:r>
              <a:rPr lang="en-US" sz="1600" dirty="0" smtClean="0"/>
              <a:t> </a:t>
            </a:r>
            <a:r>
              <a:rPr lang="en-US" sz="1600" dirty="0" err="1" smtClean="0"/>
              <a:t>binnen</a:t>
            </a:r>
            <a:r>
              <a:rPr lang="en-US" sz="1600" dirty="0" smtClean="0"/>
              <a:t> </a:t>
            </a:r>
            <a:r>
              <a:rPr lang="en-US" sz="1600" dirty="0" err="1" smtClean="0"/>
              <a:t>een</a:t>
            </a:r>
            <a:r>
              <a:rPr lang="en-US" sz="1600" dirty="0" smtClean="0"/>
              <a:t> </a:t>
            </a:r>
            <a:r>
              <a:rPr lang="en-US" sz="1600" dirty="0" err="1" smtClean="0"/>
              <a:t>redelijke</a:t>
            </a:r>
            <a:r>
              <a:rPr lang="en-US" sz="1600" dirty="0" smtClean="0"/>
              <a:t> </a:t>
            </a:r>
            <a:r>
              <a:rPr lang="en-US" sz="1600" dirty="0" err="1" smtClean="0"/>
              <a:t>termijn</a:t>
            </a:r>
            <a:r>
              <a:rPr lang="en-US" sz="1600" dirty="0" smtClean="0"/>
              <a:t>)</a:t>
            </a:r>
          </a:p>
          <a:p>
            <a:r>
              <a:rPr lang="en-US" sz="1600" dirty="0" err="1" smtClean="0"/>
              <a:t>Beperkingen</a:t>
            </a:r>
            <a:r>
              <a:rPr lang="en-US" sz="1600" dirty="0" smtClean="0"/>
              <a:t>:</a:t>
            </a:r>
          </a:p>
          <a:p>
            <a:pPr lvl="1"/>
            <a:r>
              <a:rPr lang="en-US" sz="1600" dirty="0" err="1" smtClean="0"/>
              <a:t>Louter</a:t>
            </a:r>
            <a:r>
              <a:rPr lang="en-US" sz="1600" dirty="0" smtClean="0"/>
              <a:t> </a:t>
            </a:r>
            <a:r>
              <a:rPr lang="en-US" sz="1600" dirty="0" err="1" smtClean="0"/>
              <a:t>indicatieve</a:t>
            </a:r>
            <a:r>
              <a:rPr lang="en-US" sz="1600" dirty="0" smtClean="0"/>
              <a:t> </a:t>
            </a:r>
            <a:r>
              <a:rPr lang="en-US" sz="1600" dirty="0" err="1" smtClean="0"/>
              <a:t>termijn</a:t>
            </a:r>
            <a:endParaRPr lang="en-US" sz="1600" dirty="0" smtClean="0"/>
          </a:p>
          <a:p>
            <a:pPr lvl="1"/>
            <a:r>
              <a:rPr lang="en-US" sz="1600" dirty="0" smtClean="0"/>
              <a:t>Art. VI.83, 5° WER (b2c)</a:t>
            </a:r>
          </a:p>
          <a:p>
            <a:endParaRPr lang="nl-BE" sz="1800" dirty="0"/>
          </a:p>
        </p:txBody>
      </p:sp>
      <p:sp>
        <p:nvSpPr>
          <p:cNvPr id="3" name="Tijdelijke aanduiding voor dianummer 2"/>
          <p:cNvSpPr>
            <a:spLocks noGrp="1"/>
          </p:cNvSpPr>
          <p:nvPr>
            <p:ph type="sldNum" sz="quarter" idx="12"/>
          </p:nvPr>
        </p:nvSpPr>
        <p:spPr/>
        <p:txBody>
          <a:bodyPr/>
          <a:lstStyle/>
          <a:p>
            <a:fld id="{CF179DAE-D0A6-40C3-B8BC-6A97C268D03A}" type="slidenum">
              <a:rPr lang="nl-NL" smtClean="0"/>
              <a:t>26</a:t>
            </a:fld>
            <a:endParaRPr lang="nl-NL"/>
          </a:p>
        </p:txBody>
      </p:sp>
      <p:sp>
        <p:nvSpPr>
          <p:cNvPr id="6" name="Titel 5"/>
          <p:cNvSpPr>
            <a:spLocks noGrp="1"/>
          </p:cNvSpPr>
          <p:nvPr>
            <p:ph type="title"/>
          </p:nvPr>
        </p:nvSpPr>
        <p:spPr/>
        <p:txBody>
          <a:bodyPr>
            <a:normAutofit/>
          </a:bodyPr>
          <a:lstStyle/>
          <a:p>
            <a:r>
              <a:rPr lang="en-US" sz="3600" b="1" dirty="0" smtClean="0"/>
              <a:t>II. </a:t>
            </a:r>
            <a:r>
              <a:rPr lang="en-US" sz="3600" b="1" dirty="0" err="1" smtClean="0"/>
              <a:t>Tijdstip</a:t>
            </a:r>
            <a:endParaRPr lang="nl-BE" sz="3600" b="1" dirty="0"/>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sp>
        <p:nvSpPr>
          <p:cNvPr id="9" name="Vierkante haken 8"/>
          <p:cNvSpPr/>
          <p:nvPr/>
        </p:nvSpPr>
        <p:spPr>
          <a:xfrm rot="5400000">
            <a:off x="5542676" y="-251988"/>
            <a:ext cx="1107977" cy="11041329"/>
          </a:xfrm>
          <a:prstGeom prst="bracketPair">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1400" i="1" dirty="0" smtClean="0">
                <a:solidFill>
                  <a:schemeClr val="accent4"/>
                </a:solidFill>
              </a:rPr>
              <a:t>“De door </a:t>
            </a:r>
            <a:r>
              <a:rPr lang="en-US" sz="1400" i="1" dirty="0" err="1" smtClean="0">
                <a:solidFill>
                  <a:schemeClr val="accent4"/>
                </a:solidFill>
              </a:rPr>
              <a:t>ons</a:t>
            </a:r>
            <a:r>
              <a:rPr lang="en-US" sz="1400" i="1" dirty="0" smtClean="0">
                <a:solidFill>
                  <a:schemeClr val="accent4"/>
                </a:solidFill>
              </a:rPr>
              <a:t> </a:t>
            </a:r>
            <a:r>
              <a:rPr lang="en-US" sz="1400" i="1" dirty="0" err="1" smtClean="0">
                <a:solidFill>
                  <a:schemeClr val="accent4"/>
                </a:solidFill>
              </a:rPr>
              <a:t>opgegeven</a:t>
            </a:r>
            <a:r>
              <a:rPr lang="en-US" sz="1400" i="1" dirty="0" smtClean="0">
                <a:solidFill>
                  <a:schemeClr val="accent4"/>
                </a:solidFill>
              </a:rPr>
              <a:t> </a:t>
            </a:r>
            <a:r>
              <a:rPr lang="en-US" sz="1400" i="1" dirty="0" err="1" smtClean="0">
                <a:solidFill>
                  <a:schemeClr val="accent4"/>
                </a:solidFill>
              </a:rPr>
              <a:t>leveringstermijnen</a:t>
            </a:r>
            <a:r>
              <a:rPr lang="en-US" sz="1400" i="1" dirty="0" smtClean="0">
                <a:solidFill>
                  <a:schemeClr val="accent4"/>
                </a:solidFill>
              </a:rPr>
              <a:t> </a:t>
            </a:r>
            <a:r>
              <a:rPr lang="en-US" sz="1400" i="1" dirty="0" err="1" smtClean="0">
                <a:solidFill>
                  <a:schemeClr val="accent4"/>
                </a:solidFill>
              </a:rPr>
              <a:t>zijn</a:t>
            </a:r>
            <a:r>
              <a:rPr lang="en-US" sz="1400" i="1" dirty="0" smtClean="0">
                <a:solidFill>
                  <a:schemeClr val="accent4"/>
                </a:solidFill>
              </a:rPr>
              <a:t> </a:t>
            </a:r>
            <a:r>
              <a:rPr lang="en-US" sz="1400" i="1" dirty="0" err="1" smtClean="0">
                <a:solidFill>
                  <a:schemeClr val="accent4"/>
                </a:solidFill>
              </a:rPr>
              <a:t>slechts</a:t>
            </a:r>
            <a:r>
              <a:rPr lang="en-US" sz="1400" i="1" dirty="0" smtClean="0">
                <a:solidFill>
                  <a:schemeClr val="accent4"/>
                </a:solidFill>
              </a:rPr>
              <a:t> </a:t>
            </a:r>
            <a:r>
              <a:rPr lang="en-US" sz="1400" i="1" dirty="0" err="1" smtClean="0">
                <a:solidFill>
                  <a:schemeClr val="accent4"/>
                </a:solidFill>
              </a:rPr>
              <a:t>indicatief</a:t>
            </a:r>
            <a:r>
              <a:rPr lang="en-US" sz="1400" i="1" dirty="0" smtClean="0">
                <a:solidFill>
                  <a:schemeClr val="accent4"/>
                </a:solidFill>
              </a:rPr>
              <a:t> en </a:t>
            </a:r>
            <a:r>
              <a:rPr lang="en-US" sz="1400" i="1" dirty="0" err="1" smtClean="0">
                <a:solidFill>
                  <a:schemeClr val="accent4"/>
                </a:solidFill>
              </a:rPr>
              <a:t>zonder</a:t>
            </a:r>
            <a:r>
              <a:rPr lang="en-US" sz="1400" i="1" dirty="0" smtClean="0">
                <a:solidFill>
                  <a:schemeClr val="accent4"/>
                </a:solidFill>
              </a:rPr>
              <a:t> </a:t>
            </a:r>
            <a:r>
              <a:rPr lang="en-US" sz="1400" i="1" dirty="0" err="1" smtClean="0">
                <a:solidFill>
                  <a:schemeClr val="accent4"/>
                </a:solidFill>
              </a:rPr>
              <a:t>enige</a:t>
            </a:r>
            <a:r>
              <a:rPr lang="en-US" sz="1400" i="1" dirty="0" smtClean="0">
                <a:solidFill>
                  <a:schemeClr val="accent4"/>
                </a:solidFill>
              </a:rPr>
              <a:t> </a:t>
            </a:r>
            <a:r>
              <a:rPr lang="en-US" sz="1400" i="1" dirty="0" err="1" smtClean="0">
                <a:solidFill>
                  <a:schemeClr val="accent4"/>
                </a:solidFill>
              </a:rPr>
              <a:t>verbintenis</a:t>
            </a:r>
            <a:r>
              <a:rPr lang="en-US" sz="1400" i="1" dirty="0" smtClean="0">
                <a:solidFill>
                  <a:schemeClr val="accent4"/>
                </a:solidFill>
              </a:rPr>
              <a:t> van </a:t>
            </a:r>
            <a:r>
              <a:rPr lang="en-US" sz="1400" i="1" dirty="0" err="1" smtClean="0">
                <a:solidFill>
                  <a:schemeClr val="accent4"/>
                </a:solidFill>
              </a:rPr>
              <a:t>onzentewege</a:t>
            </a:r>
            <a:r>
              <a:rPr lang="en-US" sz="1400" i="1" dirty="0" smtClean="0">
                <a:solidFill>
                  <a:schemeClr val="accent4"/>
                </a:solidFill>
              </a:rPr>
              <a:t>. De </a:t>
            </a:r>
            <a:r>
              <a:rPr lang="en-US" sz="1400" i="1" dirty="0" err="1" smtClean="0">
                <a:solidFill>
                  <a:schemeClr val="accent4"/>
                </a:solidFill>
              </a:rPr>
              <a:t>klant</a:t>
            </a:r>
            <a:r>
              <a:rPr lang="en-US" sz="1400" i="1" dirty="0" smtClean="0">
                <a:solidFill>
                  <a:schemeClr val="accent4"/>
                </a:solidFill>
              </a:rPr>
              <a:t> </a:t>
            </a:r>
            <a:r>
              <a:rPr lang="en-US" sz="1400" i="1" dirty="0" err="1" smtClean="0">
                <a:solidFill>
                  <a:schemeClr val="accent4"/>
                </a:solidFill>
              </a:rPr>
              <a:t>kan</a:t>
            </a:r>
            <a:r>
              <a:rPr lang="en-US" sz="1400" i="1" dirty="0" smtClean="0">
                <a:solidFill>
                  <a:schemeClr val="accent4"/>
                </a:solidFill>
              </a:rPr>
              <a:t> de </a:t>
            </a:r>
            <a:r>
              <a:rPr lang="en-US" sz="1400" i="1" dirty="0" err="1" smtClean="0">
                <a:solidFill>
                  <a:schemeClr val="accent4"/>
                </a:solidFill>
              </a:rPr>
              <a:t>goederen</a:t>
            </a:r>
            <a:r>
              <a:rPr lang="en-US" sz="1400" i="1" dirty="0" smtClean="0">
                <a:solidFill>
                  <a:schemeClr val="accent4"/>
                </a:solidFill>
              </a:rPr>
              <a:t> </a:t>
            </a:r>
            <a:r>
              <a:rPr lang="en-US" sz="1400" i="1" dirty="0" err="1" smtClean="0">
                <a:solidFill>
                  <a:schemeClr val="accent4"/>
                </a:solidFill>
              </a:rPr>
              <a:t>niet</a:t>
            </a:r>
            <a:r>
              <a:rPr lang="en-US" sz="1400" i="1" dirty="0" smtClean="0">
                <a:solidFill>
                  <a:schemeClr val="accent4"/>
                </a:solidFill>
              </a:rPr>
              <a:t> </a:t>
            </a:r>
            <a:r>
              <a:rPr lang="en-US" sz="1400" i="1" dirty="0" err="1" smtClean="0">
                <a:solidFill>
                  <a:schemeClr val="accent4"/>
                </a:solidFill>
              </a:rPr>
              <a:t>weigeren</a:t>
            </a:r>
            <a:r>
              <a:rPr lang="en-US" sz="1400" i="1" dirty="0" smtClean="0">
                <a:solidFill>
                  <a:schemeClr val="accent4"/>
                </a:solidFill>
              </a:rPr>
              <a:t>. (…) </a:t>
            </a:r>
            <a:r>
              <a:rPr lang="en-US" sz="1400" i="1" dirty="0" err="1" smtClean="0">
                <a:solidFill>
                  <a:schemeClr val="accent4"/>
                </a:solidFill>
              </a:rPr>
              <a:t>Een</a:t>
            </a:r>
            <a:r>
              <a:rPr lang="en-US" sz="1400" i="1" dirty="0" smtClean="0">
                <a:solidFill>
                  <a:schemeClr val="accent4"/>
                </a:solidFill>
              </a:rPr>
              <a:t> </a:t>
            </a:r>
            <a:r>
              <a:rPr lang="en-US" sz="1400" i="1" dirty="0" err="1" smtClean="0">
                <a:solidFill>
                  <a:schemeClr val="accent4"/>
                </a:solidFill>
              </a:rPr>
              <a:t>laattijdige</a:t>
            </a:r>
            <a:r>
              <a:rPr lang="en-US" sz="1400" i="1" dirty="0" smtClean="0">
                <a:solidFill>
                  <a:schemeClr val="accent4"/>
                </a:solidFill>
              </a:rPr>
              <a:t> levering </a:t>
            </a:r>
            <a:r>
              <a:rPr lang="en-US" sz="1400" i="1" dirty="0" err="1" smtClean="0">
                <a:solidFill>
                  <a:schemeClr val="accent4"/>
                </a:solidFill>
              </a:rPr>
              <a:t>rechtigt</a:t>
            </a:r>
            <a:r>
              <a:rPr lang="en-US" sz="1400" i="1" dirty="0" smtClean="0">
                <a:solidFill>
                  <a:schemeClr val="accent4"/>
                </a:solidFill>
              </a:rPr>
              <a:t> de </a:t>
            </a:r>
            <a:r>
              <a:rPr lang="en-US" sz="1400" i="1" dirty="0" err="1" smtClean="0">
                <a:solidFill>
                  <a:schemeClr val="accent4"/>
                </a:solidFill>
              </a:rPr>
              <a:t>koper</a:t>
            </a:r>
            <a:r>
              <a:rPr lang="en-US" sz="1400" i="1" dirty="0" smtClean="0">
                <a:solidFill>
                  <a:schemeClr val="accent4"/>
                </a:solidFill>
              </a:rPr>
              <a:t>, </a:t>
            </a:r>
            <a:r>
              <a:rPr lang="en-US" sz="1400" i="1" dirty="0" err="1" smtClean="0">
                <a:solidFill>
                  <a:schemeClr val="accent4"/>
                </a:solidFill>
              </a:rPr>
              <a:t>noch</a:t>
            </a:r>
            <a:r>
              <a:rPr lang="en-US" sz="1400" i="1" dirty="0" smtClean="0">
                <a:solidFill>
                  <a:schemeClr val="accent4"/>
                </a:solidFill>
              </a:rPr>
              <a:t> de </a:t>
            </a:r>
            <a:r>
              <a:rPr lang="en-US" sz="1400" i="1" dirty="0" err="1" smtClean="0">
                <a:solidFill>
                  <a:schemeClr val="accent4"/>
                </a:solidFill>
              </a:rPr>
              <a:t>opzeg</a:t>
            </a:r>
            <a:r>
              <a:rPr lang="en-US" sz="1400" i="1" dirty="0" smtClean="0">
                <a:solidFill>
                  <a:schemeClr val="accent4"/>
                </a:solidFill>
              </a:rPr>
              <a:t> van de </a:t>
            </a:r>
            <a:r>
              <a:rPr lang="en-US" sz="1400" i="1" dirty="0" err="1" smtClean="0">
                <a:solidFill>
                  <a:schemeClr val="accent4"/>
                </a:solidFill>
              </a:rPr>
              <a:t>bestelling</a:t>
            </a:r>
            <a:r>
              <a:rPr lang="en-US" sz="1400" i="1" dirty="0" smtClean="0">
                <a:solidFill>
                  <a:schemeClr val="accent4"/>
                </a:solidFill>
              </a:rPr>
              <a:t>, </a:t>
            </a:r>
            <a:r>
              <a:rPr lang="en-US" sz="1400" i="1" dirty="0" err="1" smtClean="0">
                <a:solidFill>
                  <a:schemeClr val="accent4"/>
                </a:solidFill>
              </a:rPr>
              <a:t>noch</a:t>
            </a:r>
            <a:r>
              <a:rPr lang="en-US" sz="1400" i="1" dirty="0" smtClean="0">
                <a:solidFill>
                  <a:schemeClr val="accent4"/>
                </a:solidFill>
              </a:rPr>
              <a:t> op </a:t>
            </a:r>
            <a:r>
              <a:rPr lang="en-US" sz="1400" i="1" dirty="0" err="1" smtClean="0">
                <a:solidFill>
                  <a:schemeClr val="accent4"/>
                </a:solidFill>
              </a:rPr>
              <a:t>schadevergoeding</a:t>
            </a:r>
            <a:r>
              <a:rPr lang="en-US" sz="1400" i="1" dirty="0" smtClean="0">
                <a:solidFill>
                  <a:schemeClr val="accent4"/>
                </a:solidFill>
              </a:rPr>
              <a:t>, </a:t>
            </a:r>
            <a:r>
              <a:rPr lang="en-US" sz="1400" i="1" dirty="0" err="1" smtClean="0">
                <a:solidFill>
                  <a:schemeClr val="accent4"/>
                </a:solidFill>
              </a:rPr>
              <a:t>tenzij</a:t>
            </a:r>
            <a:r>
              <a:rPr lang="en-US" sz="1400" i="1" dirty="0" smtClean="0">
                <a:solidFill>
                  <a:schemeClr val="accent4"/>
                </a:solidFill>
              </a:rPr>
              <a:t> </a:t>
            </a:r>
            <a:r>
              <a:rPr lang="en-US" sz="1400" i="1" dirty="0" err="1" smtClean="0">
                <a:solidFill>
                  <a:schemeClr val="accent4"/>
                </a:solidFill>
              </a:rPr>
              <a:t>uitdrukkelijk</a:t>
            </a:r>
            <a:r>
              <a:rPr lang="en-US" sz="1400" i="1" dirty="0" smtClean="0">
                <a:solidFill>
                  <a:schemeClr val="accent4"/>
                </a:solidFill>
              </a:rPr>
              <a:t> </a:t>
            </a:r>
            <a:r>
              <a:rPr lang="en-US" sz="1400" i="1" dirty="0" err="1" smtClean="0">
                <a:solidFill>
                  <a:schemeClr val="accent4"/>
                </a:solidFill>
              </a:rPr>
              <a:t>andersluidend</a:t>
            </a:r>
            <a:r>
              <a:rPr lang="en-US" sz="1400" i="1" dirty="0" smtClean="0">
                <a:solidFill>
                  <a:schemeClr val="accent4"/>
                </a:solidFill>
              </a:rPr>
              <a:t> beding. </a:t>
            </a:r>
            <a:r>
              <a:rPr lang="en-US" sz="1400" i="1" dirty="0" err="1" smtClean="0">
                <a:solidFill>
                  <a:schemeClr val="accent4"/>
                </a:solidFill>
              </a:rPr>
              <a:t>Bij</a:t>
            </a:r>
            <a:r>
              <a:rPr lang="en-US" sz="1400" i="1" dirty="0" smtClean="0">
                <a:solidFill>
                  <a:schemeClr val="accent4"/>
                </a:solidFill>
              </a:rPr>
              <a:t> </a:t>
            </a:r>
            <a:r>
              <a:rPr lang="en-US" sz="1400" i="1" dirty="0" err="1" smtClean="0">
                <a:solidFill>
                  <a:schemeClr val="accent4"/>
                </a:solidFill>
              </a:rPr>
              <a:t>niet</a:t>
            </a:r>
            <a:r>
              <a:rPr lang="en-US" sz="1400" i="1" dirty="0" smtClean="0">
                <a:solidFill>
                  <a:schemeClr val="accent4"/>
                </a:solidFill>
              </a:rPr>
              <a:t> </a:t>
            </a:r>
            <a:r>
              <a:rPr lang="en-US" sz="1400" i="1" dirty="0" err="1" smtClean="0">
                <a:solidFill>
                  <a:schemeClr val="accent4"/>
                </a:solidFill>
              </a:rPr>
              <a:t>tijdige</a:t>
            </a:r>
            <a:r>
              <a:rPr lang="en-US" sz="1400" i="1" dirty="0" smtClean="0">
                <a:solidFill>
                  <a:schemeClr val="accent4"/>
                </a:solidFill>
              </a:rPr>
              <a:t> </a:t>
            </a:r>
            <a:r>
              <a:rPr lang="en-US" sz="1400" i="1" dirty="0" err="1" smtClean="0">
                <a:solidFill>
                  <a:schemeClr val="accent4"/>
                </a:solidFill>
              </a:rPr>
              <a:t>afname</a:t>
            </a:r>
            <a:r>
              <a:rPr lang="en-US" sz="1400" i="1" dirty="0" smtClean="0">
                <a:solidFill>
                  <a:schemeClr val="accent4"/>
                </a:solidFill>
              </a:rPr>
              <a:t> van </a:t>
            </a:r>
            <a:r>
              <a:rPr lang="en-US" sz="1400" i="1" dirty="0" err="1" smtClean="0">
                <a:solidFill>
                  <a:schemeClr val="accent4"/>
                </a:solidFill>
              </a:rPr>
              <a:t>bestelde</a:t>
            </a:r>
            <a:r>
              <a:rPr lang="en-US" sz="1400" i="1" dirty="0" smtClean="0">
                <a:solidFill>
                  <a:schemeClr val="accent4"/>
                </a:solidFill>
              </a:rPr>
              <a:t> </a:t>
            </a:r>
            <a:r>
              <a:rPr lang="en-US" sz="1400" i="1" dirty="0" err="1" smtClean="0">
                <a:solidFill>
                  <a:schemeClr val="accent4"/>
                </a:solidFill>
              </a:rPr>
              <a:t>goederen</a:t>
            </a:r>
            <a:r>
              <a:rPr lang="en-US" sz="1400" i="1" dirty="0" smtClean="0">
                <a:solidFill>
                  <a:schemeClr val="accent4"/>
                </a:solidFill>
              </a:rPr>
              <a:t> op de </a:t>
            </a:r>
            <a:r>
              <a:rPr lang="en-US" sz="1400" i="1" dirty="0" err="1" smtClean="0">
                <a:solidFill>
                  <a:schemeClr val="accent4"/>
                </a:solidFill>
              </a:rPr>
              <a:t>overeengekomen</a:t>
            </a:r>
            <a:r>
              <a:rPr lang="en-US" sz="1400" i="1" dirty="0" smtClean="0">
                <a:solidFill>
                  <a:schemeClr val="accent4"/>
                </a:solidFill>
              </a:rPr>
              <a:t> datum, is de </a:t>
            </a:r>
            <a:r>
              <a:rPr lang="en-US" sz="1400" i="1" dirty="0" err="1" smtClean="0">
                <a:solidFill>
                  <a:schemeClr val="accent4"/>
                </a:solidFill>
              </a:rPr>
              <a:t>koper</a:t>
            </a:r>
            <a:r>
              <a:rPr lang="en-US" sz="1400" i="1" dirty="0" smtClean="0">
                <a:solidFill>
                  <a:schemeClr val="accent4"/>
                </a:solidFill>
              </a:rPr>
              <a:t> </a:t>
            </a:r>
            <a:r>
              <a:rPr lang="en-US" sz="1400" i="1" dirty="0" err="1" smtClean="0">
                <a:solidFill>
                  <a:schemeClr val="accent4"/>
                </a:solidFill>
              </a:rPr>
              <a:t>gehouden</a:t>
            </a:r>
            <a:r>
              <a:rPr lang="en-US" sz="1400" i="1" dirty="0" smtClean="0">
                <a:solidFill>
                  <a:schemeClr val="accent4"/>
                </a:solidFill>
              </a:rPr>
              <a:t> tot </a:t>
            </a:r>
            <a:r>
              <a:rPr lang="en-US" sz="1400" i="1" dirty="0" err="1" smtClean="0">
                <a:solidFill>
                  <a:schemeClr val="accent4"/>
                </a:solidFill>
              </a:rPr>
              <a:t>betaling</a:t>
            </a:r>
            <a:r>
              <a:rPr lang="en-US" sz="1400" i="1" dirty="0" smtClean="0">
                <a:solidFill>
                  <a:schemeClr val="accent4"/>
                </a:solidFill>
              </a:rPr>
              <a:t> van </a:t>
            </a:r>
            <a:r>
              <a:rPr lang="en-US" sz="1400" i="1" dirty="0" err="1" smtClean="0">
                <a:solidFill>
                  <a:schemeClr val="accent4"/>
                </a:solidFill>
              </a:rPr>
              <a:t>een</a:t>
            </a:r>
            <a:r>
              <a:rPr lang="en-US" sz="1400" i="1" dirty="0" smtClean="0">
                <a:solidFill>
                  <a:schemeClr val="accent4"/>
                </a:solidFill>
              </a:rPr>
              <a:t> </a:t>
            </a:r>
            <a:r>
              <a:rPr lang="en-US" sz="1400" i="1" dirty="0" err="1" smtClean="0">
                <a:solidFill>
                  <a:schemeClr val="accent4"/>
                </a:solidFill>
              </a:rPr>
              <a:t>schadevergoeding</a:t>
            </a:r>
            <a:r>
              <a:rPr lang="en-US" sz="1400" i="1" dirty="0" smtClean="0">
                <a:solidFill>
                  <a:schemeClr val="accent4"/>
                </a:solidFill>
              </a:rPr>
              <a:t> </a:t>
            </a:r>
            <a:r>
              <a:rPr lang="en-US" sz="1400" i="1" dirty="0" err="1" smtClean="0">
                <a:solidFill>
                  <a:schemeClr val="accent4"/>
                </a:solidFill>
              </a:rPr>
              <a:t>voor</a:t>
            </a:r>
            <a:r>
              <a:rPr lang="en-US" sz="1400" i="1" dirty="0" smtClean="0">
                <a:solidFill>
                  <a:schemeClr val="accent4"/>
                </a:solidFill>
              </a:rPr>
              <a:t> </a:t>
            </a:r>
            <a:r>
              <a:rPr lang="en-US" sz="1400" i="1" dirty="0" err="1" smtClean="0">
                <a:solidFill>
                  <a:schemeClr val="accent4"/>
                </a:solidFill>
              </a:rPr>
              <a:t>vertraging</a:t>
            </a:r>
            <a:r>
              <a:rPr lang="en-US" sz="1400" i="1" dirty="0" smtClean="0">
                <a:solidFill>
                  <a:schemeClr val="accent4"/>
                </a:solidFill>
              </a:rPr>
              <a:t> (…)</a:t>
            </a:r>
            <a:r>
              <a:rPr lang="en-US" sz="1400" dirty="0" smtClean="0">
                <a:solidFill>
                  <a:schemeClr val="accent4"/>
                </a:solidFill>
              </a:rPr>
              <a:t>”</a:t>
            </a:r>
            <a:endParaRPr lang="nl-BE" sz="1400" i="1" dirty="0">
              <a:solidFill>
                <a:schemeClr val="accent4"/>
              </a:solidFill>
            </a:endParaRPr>
          </a:p>
        </p:txBody>
      </p:sp>
      <p:sp>
        <p:nvSpPr>
          <p:cNvPr id="10" name="Afgeronde rechthoek 9"/>
          <p:cNvSpPr/>
          <p:nvPr/>
        </p:nvSpPr>
        <p:spPr>
          <a:xfrm>
            <a:off x="4999336" y="5750166"/>
            <a:ext cx="2194656" cy="331132"/>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4"/>
                </a:solidFill>
              </a:rPr>
              <a:t>Gent 12 </a:t>
            </a:r>
            <a:r>
              <a:rPr lang="en-US" sz="1400" dirty="0" err="1" smtClean="0">
                <a:solidFill>
                  <a:schemeClr val="accent4"/>
                </a:solidFill>
              </a:rPr>
              <a:t>maart</a:t>
            </a:r>
            <a:r>
              <a:rPr lang="en-US" sz="1400" dirty="0" smtClean="0">
                <a:solidFill>
                  <a:schemeClr val="accent4"/>
                </a:solidFill>
              </a:rPr>
              <a:t> 2008</a:t>
            </a:r>
            <a:endParaRPr lang="nl-BE" sz="1400" dirty="0">
              <a:solidFill>
                <a:schemeClr val="accent4"/>
              </a:solidFill>
            </a:endParaRPr>
          </a:p>
        </p:txBody>
      </p:sp>
      <p:pic>
        <p:nvPicPr>
          <p:cNvPr id="11" name="Afbeelding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2" name="Afbeelding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3" name="Afbeelding 12"/>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4" name="Afbeelding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5" name="Afbeelding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16" name="Afbeelding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graphicFrame>
        <p:nvGraphicFramePr>
          <p:cNvPr id="17" name="Table 2"/>
          <p:cNvGraphicFramePr>
            <a:graphicFrameLocks noGrp="1"/>
          </p:cNvGraphicFramePr>
          <p:nvPr>
            <p:extLst>
              <p:ext uri="{D42A27DB-BD31-4B8C-83A1-F6EECF244321}">
                <p14:modId xmlns:p14="http://schemas.microsoft.com/office/powerpoint/2010/main" val="2008618838"/>
              </p:ext>
            </p:extLst>
          </p:nvPr>
        </p:nvGraphicFramePr>
        <p:xfrm>
          <a:off x="4183642" y="2960494"/>
          <a:ext cx="7579288" cy="1440160"/>
        </p:xfrm>
        <a:graphic>
          <a:graphicData uri="http://schemas.openxmlformats.org/drawingml/2006/table">
            <a:tbl>
              <a:tblPr firstRow="1" bandRow="1">
                <a:tableStyleId>{5C22544A-7EE6-4342-B048-85BDC9FD1C3A}</a:tableStyleId>
              </a:tblPr>
              <a:tblGrid>
                <a:gridCol w="1894822">
                  <a:extLst>
                    <a:ext uri="{9D8B030D-6E8A-4147-A177-3AD203B41FA5}">
                      <a16:colId xmlns:a16="http://schemas.microsoft.com/office/drawing/2014/main" val="3573866911"/>
                    </a:ext>
                  </a:extLst>
                </a:gridCol>
                <a:gridCol w="1968564">
                  <a:extLst>
                    <a:ext uri="{9D8B030D-6E8A-4147-A177-3AD203B41FA5}">
                      <a16:colId xmlns:a16="http://schemas.microsoft.com/office/drawing/2014/main" val="2859649912"/>
                    </a:ext>
                  </a:extLst>
                </a:gridCol>
                <a:gridCol w="2553881">
                  <a:extLst>
                    <a:ext uri="{9D8B030D-6E8A-4147-A177-3AD203B41FA5}">
                      <a16:colId xmlns:a16="http://schemas.microsoft.com/office/drawing/2014/main" val="391557586"/>
                    </a:ext>
                  </a:extLst>
                </a:gridCol>
                <a:gridCol w="1162021">
                  <a:extLst>
                    <a:ext uri="{9D8B030D-6E8A-4147-A177-3AD203B41FA5}">
                      <a16:colId xmlns:a16="http://schemas.microsoft.com/office/drawing/2014/main" val="1150655250"/>
                    </a:ext>
                  </a:extLst>
                </a:gridCol>
              </a:tblGrid>
              <a:tr h="720080">
                <a:tc>
                  <a:txBody>
                    <a:bodyPr/>
                    <a:lstStyle/>
                    <a:p>
                      <a:pPr algn="ctr"/>
                      <a:r>
                        <a:rPr lang="nl-BE" sz="1400" b="0" dirty="0">
                          <a:solidFill>
                            <a:schemeClr val="tx1"/>
                          </a:solidFill>
                        </a:rPr>
                        <a:t>“Levering uiterlijk op [datum]”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altLang="nl-BE" sz="1400" b="0" dirty="0">
                          <a:solidFill>
                            <a:schemeClr val="tx1"/>
                          </a:solidFill>
                          <a:cs typeface="Arial" charset="0"/>
                        </a:rPr>
                        <a:t>“[leveringstermijn] laatste termijn”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altLang="nl-BE" sz="1400" b="0" dirty="0">
                          <a:solidFill>
                            <a:schemeClr val="tx1"/>
                          </a:solidFill>
                          <a:cs typeface="Arial" charset="0"/>
                        </a:rPr>
                        <a:t>“[datum] zonder bijkomende leveringstermijn”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altLang="nl-BE" sz="1400" b="0" dirty="0">
                          <a:solidFill>
                            <a:schemeClr val="tx1"/>
                          </a:solidFill>
                          <a:cs typeface="Arial" charset="0"/>
                        </a:rPr>
                        <a:t>“Levering op [datum]”</a:t>
                      </a:r>
                      <a:endParaRPr lang="nl-NL" altLang="nl-BE" sz="1400" b="0" dirty="0">
                        <a:solidFill>
                          <a:schemeClr val="tx1"/>
                        </a:solidFill>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3503323"/>
                  </a:ext>
                </a:extLst>
              </a:tr>
              <a:tr h="72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altLang="nl-BE" sz="1400" b="0" dirty="0">
                          <a:solidFill>
                            <a:schemeClr val="tx1"/>
                          </a:solidFill>
                          <a:cs typeface="Arial" charset="0"/>
                        </a:rPr>
                        <a:t>“Levering in de loop van de maand [x]”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altLang="nl-BE" sz="1400" b="0" dirty="0">
                          <a:solidFill>
                            <a:schemeClr val="tx1"/>
                          </a:solidFill>
                          <a:cs typeface="Arial" charset="0"/>
                        </a:rPr>
                        <a:t>“Levering op [datum] indien mogelijk”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altLang="nl-BE" sz="1400" b="0" dirty="0">
                          <a:solidFill>
                            <a:schemeClr val="tx1"/>
                          </a:solidFill>
                          <a:cs typeface="Arial" charset="0"/>
                        </a:rPr>
                        <a:t>“Levering op [datum] bij wijze van inlichting”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nl-BE"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9612379"/>
                  </a:ext>
                </a:extLst>
              </a:tr>
            </a:tbl>
          </a:graphicData>
        </a:graphic>
      </p:graphicFrame>
    </p:spTree>
    <p:extLst>
      <p:ext uri="{BB962C8B-B14F-4D97-AF65-F5344CB8AC3E}">
        <p14:creationId xmlns:p14="http://schemas.microsoft.com/office/powerpoint/2010/main" val="3840006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CF179DAE-D0A6-40C3-B8BC-6A97C268D03A}" type="slidenum">
              <a:rPr lang="nl-NL" smtClean="0"/>
              <a:t>27</a:t>
            </a:fld>
            <a:endParaRPr lang="nl-NL"/>
          </a:p>
        </p:txBody>
      </p:sp>
      <p:sp>
        <p:nvSpPr>
          <p:cNvPr id="6" name="Titel 5"/>
          <p:cNvSpPr>
            <a:spLocks noGrp="1"/>
          </p:cNvSpPr>
          <p:nvPr>
            <p:ph type="title"/>
          </p:nvPr>
        </p:nvSpPr>
        <p:spPr/>
        <p:txBody>
          <a:bodyPr>
            <a:normAutofit/>
          </a:bodyPr>
          <a:lstStyle/>
          <a:p>
            <a:r>
              <a:rPr lang="en-US" sz="3600" b="1" dirty="0" smtClean="0"/>
              <a:t>II. </a:t>
            </a:r>
            <a:r>
              <a:rPr lang="en-US" sz="3600" b="1" dirty="0" err="1" smtClean="0"/>
              <a:t>Tijdstip</a:t>
            </a:r>
            <a:endParaRPr lang="nl-BE" sz="3600" b="1" dirty="0"/>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11" name="Afbeelding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2" name="Afbeelding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3" name="Afbeelding 12"/>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4" name="Afbeelding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5" name="Afbeelding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16" name="Afbeelding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graphicFrame>
        <p:nvGraphicFramePr>
          <p:cNvPr id="18" name="Table 2"/>
          <p:cNvGraphicFramePr>
            <a:graphicFrameLocks noGrp="1"/>
          </p:cNvGraphicFramePr>
          <p:nvPr>
            <p:extLst>
              <p:ext uri="{D42A27DB-BD31-4B8C-83A1-F6EECF244321}">
                <p14:modId xmlns:p14="http://schemas.microsoft.com/office/powerpoint/2010/main" val="1110872399"/>
              </p:ext>
            </p:extLst>
          </p:nvPr>
        </p:nvGraphicFramePr>
        <p:xfrm>
          <a:off x="576000" y="1656000"/>
          <a:ext cx="11041200" cy="2570841"/>
        </p:xfrm>
        <a:graphic>
          <a:graphicData uri="http://schemas.openxmlformats.org/drawingml/2006/table">
            <a:tbl>
              <a:tblPr firstRow="1" bandRow="1">
                <a:tableStyleId>{5C22544A-7EE6-4342-B048-85BDC9FD1C3A}</a:tableStyleId>
              </a:tblPr>
              <a:tblGrid>
                <a:gridCol w="5520600">
                  <a:extLst>
                    <a:ext uri="{9D8B030D-6E8A-4147-A177-3AD203B41FA5}">
                      <a16:colId xmlns:a16="http://schemas.microsoft.com/office/drawing/2014/main" val="1798603449"/>
                    </a:ext>
                  </a:extLst>
                </a:gridCol>
                <a:gridCol w="5520600">
                  <a:extLst>
                    <a:ext uri="{9D8B030D-6E8A-4147-A177-3AD203B41FA5}">
                      <a16:colId xmlns:a16="http://schemas.microsoft.com/office/drawing/2014/main" val="17535142"/>
                    </a:ext>
                  </a:extLst>
                </a:gridCol>
              </a:tblGrid>
              <a:tr h="294819">
                <a:tc>
                  <a:txBody>
                    <a:bodyPr/>
                    <a:lstStyle/>
                    <a:p>
                      <a:pPr algn="ctr"/>
                      <a:r>
                        <a:rPr lang="en-US" dirty="0" err="1" smtClean="0"/>
                        <a:t>Strikte</a:t>
                      </a:r>
                      <a:r>
                        <a:rPr lang="en-US" dirty="0" smtClean="0"/>
                        <a:t>/</a:t>
                      </a:r>
                      <a:r>
                        <a:rPr lang="en-US" dirty="0" err="1" smtClean="0"/>
                        <a:t>stipte</a:t>
                      </a:r>
                      <a:r>
                        <a:rPr lang="en-US" baseline="0" dirty="0" smtClean="0"/>
                        <a:t> </a:t>
                      </a:r>
                      <a:r>
                        <a:rPr lang="en-US" baseline="0" dirty="0" err="1"/>
                        <a:t>leveringstermijn</a:t>
                      </a:r>
                      <a:endParaRPr lang="nl-BE" dirty="0"/>
                    </a:p>
                  </a:txBody>
                  <a:tcPr/>
                </a:tc>
                <a:tc>
                  <a:txBody>
                    <a:bodyPr/>
                    <a:lstStyle/>
                    <a:p>
                      <a:pPr algn="ctr"/>
                      <a:r>
                        <a:rPr lang="en-US" dirty="0" err="1"/>
                        <a:t>Indicatieve</a:t>
                      </a:r>
                      <a:r>
                        <a:rPr lang="en-US" dirty="0"/>
                        <a:t> </a:t>
                      </a:r>
                      <a:r>
                        <a:rPr lang="en-US" dirty="0" err="1"/>
                        <a:t>leveringstermijn</a:t>
                      </a:r>
                      <a:endParaRPr lang="nl-BE" dirty="0"/>
                    </a:p>
                  </a:txBody>
                  <a:tcPr/>
                </a:tc>
                <a:extLst>
                  <a:ext uri="{0D108BD9-81ED-4DB2-BD59-A6C34878D82A}">
                    <a16:rowId xmlns:a16="http://schemas.microsoft.com/office/drawing/2014/main" val="2475880198"/>
                  </a:ext>
                </a:extLst>
              </a:tr>
              <a:tr h="2205081">
                <a:tc>
                  <a:txBody>
                    <a:bodyPr/>
                    <a:lstStyle/>
                    <a:p>
                      <a:pPr marL="182563" lvl="1" indent="-182563" eaLnBrk="1" hangingPunct="1">
                        <a:buFont typeface="Arial" panose="020B0604020202020204" pitchFamily="34" charset="0"/>
                        <a:buChar char="•"/>
                      </a:pPr>
                      <a:r>
                        <a:rPr lang="nl-BE" altLang="nl-BE" sz="1600" dirty="0"/>
                        <a:t>Leveringstermijn: resultaatsverbintenis</a:t>
                      </a:r>
                    </a:p>
                    <a:p>
                      <a:pPr marL="182563" lvl="1" indent="-182563" eaLnBrk="1" hangingPunct="1">
                        <a:buFont typeface="Arial" panose="020B0604020202020204" pitchFamily="34" charset="0"/>
                        <a:buChar char="•"/>
                      </a:pPr>
                      <a:r>
                        <a:rPr lang="nl-BE" altLang="nl-BE" sz="1600" dirty="0"/>
                        <a:t>Vroegtijdige levering niet mogelijk</a:t>
                      </a:r>
                    </a:p>
                    <a:p>
                      <a:pPr marL="182563" lvl="1" indent="-182563" eaLnBrk="1" hangingPunct="1">
                        <a:buFont typeface="Arial" panose="020B0604020202020204" pitchFamily="34" charset="0"/>
                        <a:buChar char="•"/>
                      </a:pPr>
                      <a:r>
                        <a:rPr lang="nl-BE" altLang="nl-BE" sz="1600" dirty="0"/>
                        <a:t>Levering na verstrijken van termijn zonder nut of zelfs nadelig</a:t>
                      </a:r>
                    </a:p>
                    <a:p>
                      <a:pPr marL="357188" lvl="2" indent="-174625" eaLnBrk="1" hangingPunct="1">
                        <a:buFont typeface="Arial" panose="020B0604020202020204" pitchFamily="34" charset="0"/>
                        <a:buChar char="•"/>
                      </a:pPr>
                      <a:r>
                        <a:rPr lang="nl-BE" altLang="nl-BE" sz="1400" dirty="0"/>
                        <a:t>Voorafgaandelijke ingebrekestelling niet zinvol</a:t>
                      </a:r>
                    </a:p>
                    <a:p>
                      <a:pPr marL="357188" lvl="2" indent="-174625" eaLnBrk="1" hangingPunct="1">
                        <a:buFont typeface="Arial" panose="020B0604020202020204" pitchFamily="34" charset="0"/>
                        <a:buChar char="•"/>
                      </a:pPr>
                      <a:r>
                        <a:rPr lang="nl-BE" altLang="nl-BE" sz="1400" dirty="0"/>
                        <a:t>Koper kan meteen opteren voor ontbinding (wezenlijke tekortkoming in zin art. 49 CISG)</a:t>
                      </a:r>
                    </a:p>
                    <a:p>
                      <a:pPr marL="357188" lvl="2" indent="-174625" eaLnBrk="1" hangingPunct="1">
                        <a:buFont typeface="Arial" panose="020B0604020202020204" pitchFamily="34" charset="0"/>
                        <a:buChar char="•"/>
                      </a:pPr>
                      <a:r>
                        <a:rPr lang="nl-BE" altLang="nl-BE" sz="1400" dirty="0"/>
                        <a:t>Rechter geen uitstelbevoegdheid bij ontbinding</a:t>
                      </a:r>
                    </a:p>
                    <a:p>
                      <a:pPr marL="182563" lvl="2" indent="0" eaLnBrk="1" hangingPunct="1">
                        <a:buFontTx/>
                        <a:buNone/>
                      </a:pPr>
                      <a:r>
                        <a:rPr lang="nl-BE" altLang="nl-BE" sz="1400" dirty="0"/>
                        <a:t>(geen aanvullende termijn (art. 47 CISG meer te stellen)</a:t>
                      </a:r>
                      <a:endParaRPr lang="nl-NL" altLang="nl-BE" sz="1400" dirty="0">
                        <a:cs typeface="Arial" charset="0"/>
                      </a:endParaRPr>
                    </a:p>
                  </a:txBody>
                  <a:tcPr/>
                </a:tc>
                <a:tc>
                  <a:txBody>
                    <a:bodyPr/>
                    <a:lstStyle/>
                    <a:p>
                      <a:pPr marL="182563" indent="-182563">
                        <a:buFont typeface="Arial" panose="020B0604020202020204" pitchFamily="34" charset="0"/>
                        <a:buChar char="•"/>
                      </a:pPr>
                      <a:r>
                        <a:rPr lang="nl-BE" sz="1600" dirty="0"/>
                        <a:t>Verkoper moet termijn te goeder trouw invullen (B2B)</a:t>
                      </a:r>
                    </a:p>
                    <a:p>
                      <a:pPr marL="182563" indent="-182563">
                        <a:buFont typeface="Arial" panose="020B0604020202020204" pitchFamily="34" charset="0"/>
                        <a:buChar char="•"/>
                      </a:pPr>
                      <a:r>
                        <a:rPr lang="nl-BE" sz="1600" dirty="0"/>
                        <a:t>Termijn mag niet zo geformuleerd zijn dat geen overschrijding termijn gevolgen zou ressorteren (art. VI.83,5° WER)</a:t>
                      </a:r>
                    </a:p>
                    <a:p>
                      <a:pPr marL="182563" indent="-182563">
                        <a:buFont typeface="Arial" panose="020B0604020202020204" pitchFamily="34" charset="0"/>
                        <a:buChar char="•"/>
                      </a:pPr>
                      <a:r>
                        <a:rPr lang="nl-BE" sz="1600" dirty="0"/>
                        <a:t>Ingebrekestelling vereist voor vordering tot levering of ontbinding (tenzij niet meer zinvol)</a:t>
                      </a:r>
                    </a:p>
                    <a:p>
                      <a:pPr marL="182563" indent="-182563">
                        <a:buFont typeface="Arial" panose="020B0604020202020204" pitchFamily="34" charset="0"/>
                        <a:buChar char="•"/>
                      </a:pPr>
                      <a:r>
                        <a:rPr lang="nl-BE" sz="1600" dirty="0"/>
                        <a:t>Gerechtelijk uitstel mogelijk</a:t>
                      </a:r>
                    </a:p>
                    <a:p>
                      <a:endParaRPr lang="nl-BE" dirty="0"/>
                    </a:p>
                  </a:txBody>
                  <a:tcPr/>
                </a:tc>
                <a:extLst>
                  <a:ext uri="{0D108BD9-81ED-4DB2-BD59-A6C34878D82A}">
                    <a16:rowId xmlns:a16="http://schemas.microsoft.com/office/drawing/2014/main" val="3105768184"/>
                  </a:ext>
                </a:extLst>
              </a:tr>
            </a:tbl>
          </a:graphicData>
        </a:graphic>
      </p:graphicFrame>
    </p:spTree>
    <p:extLst>
      <p:ext uri="{BB962C8B-B14F-4D97-AF65-F5344CB8AC3E}">
        <p14:creationId xmlns:p14="http://schemas.microsoft.com/office/powerpoint/2010/main" val="3366781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p:txBody>
          <a:bodyPr>
            <a:normAutofit/>
          </a:bodyPr>
          <a:lstStyle/>
          <a:p>
            <a:r>
              <a:rPr lang="en-US" sz="2000" dirty="0" err="1" smtClean="0"/>
              <a:t>Geldigheid</a:t>
            </a:r>
            <a:r>
              <a:rPr lang="en-US" sz="2000" dirty="0" smtClean="0"/>
              <a:t> exoneratiebedingen over </a:t>
            </a:r>
            <a:r>
              <a:rPr lang="en-US" sz="2000" dirty="0" err="1" smtClean="0"/>
              <a:t>oppervlakte</a:t>
            </a:r>
            <a:endParaRPr lang="en-US" sz="2000" dirty="0" smtClean="0"/>
          </a:p>
          <a:p>
            <a:pPr lvl="1"/>
            <a:r>
              <a:rPr lang="nl-BE" sz="1600" dirty="0"/>
              <a:t>Gemeen recht: principieel geldig </a:t>
            </a:r>
            <a:r>
              <a:rPr lang="nl-BE" sz="1600" dirty="0" smtClean="0"/>
              <a:t>aanvullend </a:t>
            </a:r>
            <a:r>
              <a:rPr lang="nl-BE" sz="1600" dirty="0"/>
              <a:t>karakter art. 1616-1623 oud BW</a:t>
            </a:r>
          </a:p>
          <a:p>
            <a:pPr lvl="2"/>
            <a:r>
              <a:rPr lang="nl-BE" sz="1600" dirty="0"/>
              <a:t>Inzake verschil geleverde en overeengekomen oppervlakte</a:t>
            </a:r>
          </a:p>
          <a:p>
            <a:pPr lvl="1"/>
            <a:r>
              <a:rPr lang="nl-BE" sz="1600" dirty="0"/>
              <a:t>Verkoop op plan: twijfelachtig</a:t>
            </a:r>
          </a:p>
          <a:p>
            <a:pPr lvl="2"/>
            <a:r>
              <a:rPr lang="nl-BE" sz="1600" dirty="0"/>
              <a:t>Vereiste nauwkeurige beschrijving privatieve en gemeenschappelijke delen (art. 7d Woningbouwwet)</a:t>
            </a:r>
          </a:p>
          <a:p>
            <a:pPr lvl="1"/>
            <a:r>
              <a:rPr lang="nl-BE" sz="1600" dirty="0"/>
              <a:t>Verkoop tussen professioneel en consument</a:t>
            </a:r>
          </a:p>
          <a:p>
            <a:pPr lvl="2"/>
            <a:r>
              <a:rPr lang="nl-BE" sz="1600" dirty="0"/>
              <a:t>Oppervlakte in beschrijving OG: exoneratie op voorhand strijdig met art. VI.83,6° WER (eenzijdige bepaling conformiteit goed/interpretatie)</a:t>
            </a:r>
          </a:p>
          <a:p>
            <a:pPr lvl="2"/>
            <a:r>
              <a:rPr lang="nl-BE" sz="1600" dirty="0"/>
              <a:t>Onrechtmatig beding daar op onweerlegbare wijze instemming consument wordt vastgelegd door beding waarvan deze niet daadwerkelijk voor sluiten overeenkomst kennis kon nemen (art. VI.83, 26° WER)</a:t>
            </a:r>
          </a:p>
          <a:p>
            <a:pPr lvl="2"/>
            <a:r>
              <a:rPr lang="nl-BE" sz="1600" dirty="0"/>
              <a:t>Ongepaste uitsluiting of beperking wettelijke rechten koper (art. VI.83, 30° WER)</a:t>
            </a:r>
          </a:p>
          <a:p>
            <a:pPr lvl="1"/>
            <a:r>
              <a:rPr lang="nl-BE" sz="1600" dirty="0"/>
              <a:t>Schending minimumoppervlakte</a:t>
            </a:r>
          </a:p>
          <a:p>
            <a:pPr lvl="2"/>
            <a:r>
              <a:rPr lang="nl-BE" sz="1600" dirty="0"/>
              <a:t>Woonkwaliteitsnormen</a:t>
            </a:r>
          </a:p>
          <a:p>
            <a:pPr lvl="2"/>
            <a:r>
              <a:rPr lang="nl-BE" sz="1600" dirty="0"/>
              <a:t>Naleving vergt bijna vanzelf een controle ter plaatste werkelijke </a:t>
            </a:r>
            <a:r>
              <a:rPr lang="nl-BE" sz="1600" dirty="0" smtClean="0"/>
              <a:t>oppervlakte</a:t>
            </a:r>
            <a:endParaRPr lang="nl-BE" sz="1600" dirty="0"/>
          </a:p>
        </p:txBody>
      </p:sp>
      <p:sp>
        <p:nvSpPr>
          <p:cNvPr id="3" name="Tijdelijke aanduiding voor dianummer 2"/>
          <p:cNvSpPr>
            <a:spLocks noGrp="1"/>
          </p:cNvSpPr>
          <p:nvPr>
            <p:ph type="sldNum" sz="quarter" idx="12"/>
          </p:nvPr>
        </p:nvSpPr>
        <p:spPr/>
        <p:txBody>
          <a:bodyPr/>
          <a:lstStyle/>
          <a:p>
            <a:fld id="{CF179DAE-D0A6-40C3-B8BC-6A97C268D03A}" type="slidenum">
              <a:rPr lang="nl-NL" smtClean="0"/>
              <a:t>28</a:t>
            </a:fld>
            <a:endParaRPr lang="nl-NL"/>
          </a:p>
        </p:txBody>
      </p:sp>
      <p:sp>
        <p:nvSpPr>
          <p:cNvPr id="6" name="Titel 5"/>
          <p:cNvSpPr>
            <a:spLocks noGrp="1"/>
          </p:cNvSpPr>
          <p:nvPr>
            <p:ph type="title"/>
          </p:nvPr>
        </p:nvSpPr>
        <p:spPr/>
        <p:txBody>
          <a:bodyPr>
            <a:normAutofit/>
          </a:bodyPr>
          <a:lstStyle/>
          <a:p>
            <a:r>
              <a:rPr lang="en-US" sz="3600" b="1" dirty="0" smtClean="0"/>
              <a:t>III. </a:t>
            </a:r>
            <a:r>
              <a:rPr lang="en-US" sz="3600" b="1" dirty="0" err="1" smtClean="0"/>
              <a:t>Omvang</a:t>
            </a:r>
            <a:r>
              <a:rPr lang="en-US" sz="3600" b="1" dirty="0"/>
              <a:t> </a:t>
            </a:r>
            <a:r>
              <a:rPr lang="en-US" sz="3600" b="1" dirty="0" err="1" smtClean="0"/>
              <a:t>leveringsverbintenis</a:t>
            </a:r>
            <a:endParaRPr lang="nl-BE" sz="3600" b="1" dirty="0"/>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11" name="Afbeelding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2" name="Afbeelding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3" name="Afbeelding 12"/>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4" name="Afbeelding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5" name="Afbeelding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16" name="Afbeelding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Tree>
    <p:extLst>
      <p:ext uri="{BB962C8B-B14F-4D97-AF65-F5344CB8AC3E}">
        <p14:creationId xmlns:p14="http://schemas.microsoft.com/office/powerpoint/2010/main" val="3173917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p:txBody>
          <a:bodyPr>
            <a:normAutofit/>
          </a:bodyPr>
          <a:lstStyle/>
          <a:p>
            <a:r>
              <a:rPr lang="en-US" sz="2000" dirty="0" err="1" smtClean="0"/>
              <a:t>Geldigheid</a:t>
            </a:r>
            <a:r>
              <a:rPr lang="en-US" sz="2000" dirty="0" smtClean="0"/>
              <a:t> exoneratiebedingen over </a:t>
            </a:r>
            <a:r>
              <a:rPr lang="en-US" sz="2000" dirty="0" err="1" smtClean="0"/>
              <a:t>oppervlakte</a:t>
            </a:r>
            <a:endParaRPr lang="en-US" sz="2000" dirty="0" smtClean="0"/>
          </a:p>
          <a:p>
            <a:pPr lvl="1"/>
            <a:r>
              <a:rPr lang="en-US" sz="1600" dirty="0" err="1" smtClean="0"/>
              <a:t>Geen</a:t>
            </a:r>
            <a:r>
              <a:rPr lang="en-US" sz="1600" dirty="0" smtClean="0"/>
              <a:t> </a:t>
            </a:r>
            <a:r>
              <a:rPr lang="en-US" sz="1600" dirty="0" err="1" smtClean="0"/>
              <a:t>geldige</a:t>
            </a:r>
            <a:r>
              <a:rPr lang="en-US" sz="1600" dirty="0" smtClean="0"/>
              <a:t> exoneratie: </a:t>
            </a:r>
          </a:p>
          <a:p>
            <a:pPr lvl="2"/>
            <a:r>
              <a:rPr lang="nl-BE" sz="1600" dirty="0" smtClean="0"/>
              <a:t>“</a:t>
            </a:r>
            <a:r>
              <a:rPr lang="nl-BE" sz="1600" i="1" dirty="0"/>
              <a:t>Verkochte goed wordt verkocht in staat waarin het zich bevindt</a:t>
            </a:r>
            <a:r>
              <a:rPr lang="nl-BE" sz="1600" dirty="0"/>
              <a:t>”</a:t>
            </a:r>
          </a:p>
          <a:p>
            <a:pPr lvl="2"/>
            <a:r>
              <a:rPr lang="nl-BE" sz="1600" dirty="0"/>
              <a:t>“</a:t>
            </a:r>
            <a:r>
              <a:rPr lang="nl-BE" sz="1600" i="1" dirty="0"/>
              <a:t>Verkocht met de oppervlakte van ongeveer”</a:t>
            </a:r>
            <a:endParaRPr lang="nl-BE" sz="1600" dirty="0"/>
          </a:p>
          <a:p>
            <a:pPr lvl="1"/>
            <a:r>
              <a:rPr lang="en-US" sz="1600" dirty="0" err="1" smtClean="0"/>
              <a:t>Geldige</a:t>
            </a:r>
            <a:r>
              <a:rPr lang="en-US" sz="1600" dirty="0" smtClean="0"/>
              <a:t> exoneratie:</a:t>
            </a:r>
          </a:p>
          <a:p>
            <a:pPr lvl="2"/>
            <a:r>
              <a:rPr lang="nl-BE" sz="1600" i="1" dirty="0"/>
              <a:t>“Goed verkocht in staat waarin het zich bevindt zonder garantie voor opgegeven oppervlakte</a:t>
            </a:r>
            <a:r>
              <a:rPr lang="nl-BE" sz="1600" dirty="0" smtClean="0"/>
              <a:t>”</a:t>
            </a:r>
            <a:endParaRPr lang="nl-BE" sz="1600" dirty="0"/>
          </a:p>
        </p:txBody>
      </p:sp>
      <p:sp>
        <p:nvSpPr>
          <p:cNvPr id="3" name="Tijdelijke aanduiding voor dianummer 2"/>
          <p:cNvSpPr>
            <a:spLocks noGrp="1"/>
          </p:cNvSpPr>
          <p:nvPr>
            <p:ph type="sldNum" sz="quarter" idx="12"/>
          </p:nvPr>
        </p:nvSpPr>
        <p:spPr/>
        <p:txBody>
          <a:bodyPr/>
          <a:lstStyle/>
          <a:p>
            <a:fld id="{CF179DAE-D0A6-40C3-B8BC-6A97C268D03A}" type="slidenum">
              <a:rPr lang="nl-NL" smtClean="0"/>
              <a:t>29</a:t>
            </a:fld>
            <a:endParaRPr lang="nl-NL"/>
          </a:p>
        </p:txBody>
      </p:sp>
      <p:sp>
        <p:nvSpPr>
          <p:cNvPr id="6" name="Titel 5"/>
          <p:cNvSpPr>
            <a:spLocks noGrp="1"/>
          </p:cNvSpPr>
          <p:nvPr>
            <p:ph type="title"/>
          </p:nvPr>
        </p:nvSpPr>
        <p:spPr/>
        <p:txBody>
          <a:bodyPr>
            <a:normAutofit/>
          </a:bodyPr>
          <a:lstStyle/>
          <a:p>
            <a:r>
              <a:rPr lang="en-US" sz="3600" b="1" dirty="0" smtClean="0"/>
              <a:t>III. </a:t>
            </a:r>
            <a:r>
              <a:rPr lang="en-US" sz="3600" b="1" dirty="0" err="1" smtClean="0"/>
              <a:t>Omvang</a:t>
            </a:r>
            <a:r>
              <a:rPr lang="en-US" sz="3600" b="1" dirty="0"/>
              <a:t> </a:t>
            </a:r>
            <a:r>
              <a:rPr lang="en-US" sz="3600" b="1" dirty="0" err="1" smtClean="0"/>
              <a:t>leveringsverbintenis</a:t>
            </a:r>
            <a:endParaRPr lang="nl-BE" sz="3600" b="1" dirty="0"/>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11" name="Afbeelding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2" name="Afbeelding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3" name="Afbeelding 12"/>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4" name="Afbeelding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5" name="Afbeelding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16" name="Afbeelding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Tree>
    <p:extLst>
      <p:ext uri="{BB962C8B-B14F-4D97-AF65-F5344CB8AC3E}">
        <p14:creationId xmlns:p14="http://schemas.microsoft.com/office/powerpoint/2010/main" val="49765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97500-7527-634B-90F4-69D0994C32B4}" type="slidenum">
              <a:rPr lang="nl-NL" smtClean="0"/>
              <a:t>3</a:t>
            </a:fld>
            <a:endParaRPr lang="nl-NL"/>
          </a:p>
        </p:txBody>
      </p:sp>
      <p:sp>
        <p:nvSpPr>
          <p:cNvPr id="6" name="Titel 5"/>
          <p:cNvSpPr>
            <a:spLocks noGrp="1"/>
          </p:cNvSpPr>
          <p:nvPr>
            <p:ph type="title"/>
          </p:nvPr>
        </p:nvSpPr>
        <p:spPr/>
        <p:txBody>
          <a:bodyPr/>
          <a:lstStyle/>
          <a:p>
            <a:r>
              <a:rPr lang="en-US" dirty="0" smtClean="0"/>
              <a:t>Koopregimes</a:t>
            </a:r>
            <a:endParaRPr lang="nl-BE" dirty="0"/>
          </a:p>
        </p:txBody>
      </p:sp>
      <p:pic>
        <p:nvPicPr>
          <p:cNvPr id="9" name="Afbeelding 8"/>
          <p:cNvPicPr>
            <a:picLocks noChangeAspect="1"/>
          </p:cNvPicPr>
          <p:nvPr/>
        </p:nvPicPr>
        <p:blipFill>
          <a:blip r:embed="rId3">
            <a:lum bright="70000" contrast="-70000"/>
          </a:blip>
          <a:stretch>
            <a:fillRect/>
          </a:stretch>
        </p:blipFill>
        <p:spPr>
          <a:xfrm>
            <a:off x="9831798" y="6378773"/>
            <a:ext cx="1077087" cy="323126"/>
          </a:xfrm>
          <a:prstGeom prst="rect">
            <a:avLst/>
          </a:prstGeom>
        </p:spPr>
      </p:pic>
      <p:pic>
        <p:nvPicPr>
          <p:cNvPr id="10" name="Afbeelding 9"/>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1" name="Afbeelding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2" name="Afbeelding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3" name="Afbeelding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4" name="Afbeelding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15" name="Afbeelding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Tree>
    <p:extLst>
      <p:ext uri="{BB962C8B-B14F-4D97-AF65-F5344CB8AC3E}">
        <p14:creationId xmlns:p14="http://schemas.microsoft.com/office/powerpoint/2010/main" val="34438007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p:txBody>
          <a:bodyPr>
            <a:normAutofit/>
          </a:bodyPr>
          <a:lstStyle/>
          <a:p>
            <a:r>
              <a:rPr lang="en-US" sz="2000" dirty="0" err="1" smtClean="0"/>
              <a:t>Draagwijdte</a:t>
            </a:r>
            <a:r>
              <a:rPr lang="en-US" sz="2000" dirty="0" smtClean="0"/>
              <a:t> van </a:t>
            </a:r>
            <a:r>
              <a:rPr lang="en-US" sz="2000" dirty="0" err="1" smtClean="0"/>
              <a:t>geldig</a:t>
            </a:r>
            <a:r>
              <a:rPr lang="en-US" sz="2000" dirty="0" smtClean="0"/>
              <a:t> exoneratiebeding</a:t>
            </a:r>
          </a:p>
          <a:p>
            <a:pPr lvl="1"/>
            <a:r>
              <a:rPr lang="nl-BE" sz="1800" dirty="0"/>
              <a:t>Belet niet dat de koper vordering instelt </a:t>
            </a:r>
          </a:p>
          <a:p>
            <a:pPr lvl="2"/>
            <a:r>
              <a:rPr lang="nl-BE" sz="1600" u="sng" dirty="0"/>
              <a:t>tegen derde op grond uitwinning</a:t>
            </a:r>
            <a:r>
              <a:rPr lang="nl-BE" sz="1600" dirty="0"/>
              <a:t>: clausule speelt niet bij gebrek aan oppervlakte t.g.v. gebrek aan eigendomsrecht</a:t>
            </a:r>
            <a:r>
              <a:rPr lang="nl-BE" sz="1600" b="1" u="sng" dirty="0"/>
              <a:t> </a:t>
            </a:r>
            <a:endParaRPr lang="nl-BE" sz="1600" dirty="0"/>
          </a:p>
          <a:p>
            <a:pPr lvl="2"/>
            <a:r>
              <a:rPr lang="nl-BE" sz="1600" u="sng" dirty="0"/>
              <a:t>tot nietigverklaring verkoop andermans zaak</a:t>
            </a:r>
            <a:r>
              <a:rPr lang="nl-BE" sz="1600" dirty="0"/>
              <a:t>: exoneratie op recht tot nietigverklaring wegens verkoop andermans zaak pas mogelijk na kennisname nietigheidsgrond</a:t>
            </a:r>
          </a:p>
          <a:p>
            <a:pPr lvl="2"/>
            <a:r>
              <a:rPr lang="nl-BE" sz="1600" u="sng" dirty="0"/>
              <a:t>tegen landmeter (buitencontract.)</a:t>
            </a:r>
            <a:r>
              <a:rPr lang="nl-BE" sz="1600" dirty="0"/>
              <a:t>: exoneratie geen beding ten behoeve van derde </a:t>
            </a:r>
          </a:p>
          <a:p>
            <a:pPr lvl="2"/>
            <a:r>
              <a:rPr lang="nl-BE" sz="1600" u="sng" dirty="0"/>
              <a:t>tegen verlijdende notaris (wegens schending raadplegingsplicht</a:t>
            </a:r>
            <a:r>
              <a:rPr lang="nl-BE" sz="1600" dirty="0"/>
              <a:t>:</a:t>
            </a:r>
            <a:r>
              <a:rPr lang="nl-BE" sz="1600" b="1" dirty="0"/>
              <a:t> </a:t>
            </a:r>
            <a:r>
              <a:rPr lang="nl-BE" sz="1600" dirty="0"/>
              <a:t>talrijke betwistingen resulteren uit oppervlakte over kadastrale informatie</a:t>
            </a:r>
          </a:p>
          <a:p>
            <a:endParaRPr lang="nl-BE" sz="1800" dirty="0"/>
          </a:p>
        </p:txBody>
      </p:sp>
      <p:sp>
        <p:nvSpPr>
          <p:cNvPr id="3" name="Tijdelijke aanduiding voor dianummer 2"/>
          <p:cNvSpPr>
            <a:spLocks noGrp="1"/>
          </p:cNvSpPr>
          <p:nvPr>
            <p:ph type="sldNum" sz="quarter" idx="12"/>
          </p:nvPr>
        </p:nvSpPr>
        <p:spPr/>
        <p:txBody>
          <a:bodyPr/>
          <a:lstStyle/>
          <a:p>
            <a:fld id="{CF179DAE-D0A6-40C3-B8BC-6A97C268D03A}" type="slidenum">
              <a:rPr lang="nl-NL" smtClean="0"/>
              <a:t>30</a:t>
            </a:fld>
            <a:endParaRPr lang="nl-NL"/>
          </a:p>
        </p:txBody>
      </p:sp>
      <p:sp>
        <p:nvSpPr>
          <p:cNvPr id="6" name="Titel 5"/>
          <p:cNvSpPr>
            <a:spLocks noGrp="1"/>
          </p:cNvSpPr>
          <p:nvPr>
            <p:ph type="title"/>
          </p:nvPr>
        </p:nvSpPr>
        <p:spPr/>
        <p:txBody>
          <a:bodyPr>
            <a:normAutofit/>
          </a:bodyPr>
          <a:lstStyle/>
          <a:p>
            <a:r>
              <a:rPr lang="en-US" sz="3600" b="1" dirty="0" smtClean="0"/>
              <a:t>III. </a:t>
            </a:r>
            <a:r>
              <a:rPr lang="en-US" sz="3600" b="1" dirty="0" err="1" smtClean="0"/>
              <a:t>Omvang</a:t>
            </a:r>
            <a:r>
              <a:rPr lang="en-US" sz="3600" b="1" dirty="0"/>
              <a:t> </a:t>
            </a:r>
            <a:r>
              <a:rPr lang="en-US" sz="3600" b="1" dirty="0" err="1" smtClean="0"/>
              <a:t>leveringsverbintenis</a:t>
            </a:r>
            <a:endParaRPr lang="nl-BE" sz="3600" b="1" dirty="0"/>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11" name="Afbeelding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2" name="Afbeelding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3" name="Afbeelding 12"/>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4" name="Afbeelding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5" name="Afbeelding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16" name="Afbeelding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Tree>
    <p:extLst>
      <p:ext uri="{BB962C8B-B14F-4D97-AF65-F5344CB8AC3E}">
        <p14:creationId xmlns:p14="http://schemas.microsoft.com/office/powerpoint/2010/main" val="81981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p:txBody>
          <a:bodyPr>
            <a:normAutofit/>
          </a:bodyPr>
          <a:lstStyle/>
          <a:p>
            <a:r>
              <a:rPr lang="en-US" sz="1800" dirty="0" err="1" smtClean="0"/>
              <a:t>Onderscheid</a:t>
            </a:r>
            <a:r>
              <a:rPr lang="en-US" sz="1800" dirty="0" smtClean="0"/>
              <a:t> met exoneratiebedingen</a:t>
            </a:r>
          </a:p>
          <a:p>
            <a:r>
              <a:rPr lang="en-US" sz="1800" dirty="0" err="1" smtClean="0"/>
              <a:t>Niet</a:t>
            </a:r>
            <a:r>
              <a:rPr lang="en-US" sz="1800" dirty="0" smtClean="0"/>
              <a:t> </a:t>
            </a:r>
            <a:r>
              <a:rPr lang="en-US" sz="1800" dirty="0" err="1" smtClean="0"/>
              <a:t>onderworpen</a:t>
            </a:r>
            <a:r>
              <a:rPr lang="en-US" sz="1800" dirty="0" smtClean="0"/>
              <a:t> </a:t>
            </a:r>
            <a:r>
              <a:rPr lang="en-US" sz="1800" dirty="0" err="1" smtClean="0"/>
              <a:t>aan</a:t>
            </a:r>
            <a:r>
              <a:rPr lang="en-US" sz="1800" dirty="0" smtClean="0"/>
              <a:t> </a:t>
            </a:r>
            <a:r>
              <a:rPr lang="en-US" sz="1800" dirty="0" err="1" smtClean="0"/>
              <a:t>zelfde</a:t>
            </a:r>
            <a:r>
              <a:rPr lang="en-US" sz="1800" dirty="0" smtClean="0"/>
              <a:t> </a:t>
            </a:r>
            <a:r>
              <a:rPr lang="en-US" sz="1800" dirty="0" err="1" smtClean="0"/>
              <a:t>geldigheidsvoorwaarden</a:t>
            </a:r>
            <a:r>
              <a:rPr lang="en-US" sz="1800" dirty="0" smtClean="0"/>
              <a:t> </a:t>
            </a:r>
            <a:endParaRPr lang="nl-BE" sz="1800" dirty="0"/>
          </a:p>
        </p:txBody>
      </p:sp>
      <p:sp>
        <p:nvSpPr>
          <p:cNvPr id="3" name="Tijdelijke aanduiding voor dianummer 2"/>
          <p:cNvSpPr>
            <a:spLocks noGrp="1"/>
          </p:cNvSpPr>
          <p:nvPr>
            <p:ph type="sldNum" sz="quarter" idx="12"/>
          </p:nvPr>
        </p:nvSpPr>
        <p:spPr/>
        <p:txBody>
          <a:bodyPr/>
          <a:lstStyle/>
          <a:p>
            <a:fld id="{CF179DAE-D0A6-40C3-B8BC-6A97C268D03A}" type="slidenum">
              <a:rPr lang="nl-NL" smtClean="0"/>
              <a:t>31</a:t>
            </a:fld>
            <a:endParaRPr lang="nl-NL"/>
          </a:p>
        </p:txBody>
      </p:sp>
      <p:sp>
        <p:nvSpPr>
          <p:cNvPr id="6" name="Titel 5"/>
          <p:cNvSpPr>
            <a:spLocks noGrp="1"/>
          </p:cNvSpPr>
          <p:nvPr>
            <p:ph type="title"/>
          </p:nvPr>
        </p:nvSpPr>
        <p:spPr/>
        <p:txBody>
          <a:bodyPr>
            <a:normAutofit/>
          </a:bodyPr>
          <a:lstStyle/>
          <a:p>
            <a:r>
              <a:rPr lang="en-US" sz="3600" b="1" dirty="0" smtClean="0"/>
              <a:t>IV. </a:t>
            </a:r>
            <a:r>
              <a:rPr lang="en-US" sz="3600" b="1" dirty="0" err="1" smtClean="0"/>
              <a:t>Beschrijvende</a:t>
            </a:r>
            <a:r>
              <a:rPr lang="en-US" sz="3600" b="1" dirty="0" smtClean="0"/>
              <a:t> </a:t>
            </a:r>
            <a:r>
              <a:rPr lang="en-US" sz="3600" b="1" dirty="0" err="1" smtClean="0"/>
              <a:t>bedingen</a:t>
            </a:r>
            <a:endParaRPr lang="nl-BE" sz="3600" b="1" dirty="0"/>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sp>
        <p:nvSpPr>
          <p:cNvPr id="9" name="Vierkante haken 8"/>
          <p:cNvSpPr/>
          <p:nvPr/>
        </p:nvSpPr>
        <p:spPr>
          <a:xfrm rot="5400000">
            <a:off x="5542545" y="-1981642"/>
            <a:ext cx="1107977" cy="11041329"/>
          </a:xfrm>
          <a:prstGeom prst="bracketPair">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1400" i="1" dirty="0" smtClean="0">
                <a:solidFill>
                  <a:schemeClr val="accent4"/>
                </a:solidFill>
              </a:rPr>
              <a:t>“</a:t>
            </a:r>
            <a:r>
              <a:rPr lang="en-US" sz="1400" i="1" dirty="0" err="1" smtClean="0">
                <a:solidFill>
                  <a:schemeClr val="accent4"/>
                </a:solidFill>
              </a:rPr>
              <a:t>exclusieve</a:t>
            </a:r>
            <a:r>
              <a:rPr lang="en-US" sz="1400" i="1" dirty="0" smtClean="0">
                <a:solidFill>
                  <a:schemeClr val="accent4"/>
                </a:solidFill>
              </a:rPr>
              <a:t> </a:t>
            </a:r>
            <a:r>
              <a:rPr lang="en-US" sz="1400" i="1" dirty="0" err="1" smtClean="0">
                <a:solidFill>
                  <a:schemeClr val="accent4"/>
                </a:solidFill>
              </a:rPr>
              <a:t>eigendom</a:t>
            </a:r>
            <a:r>
              <a:rPr lang="en-US" sz="1400" i="1" dirty="0" smtClean="0">
                <a:solidFill>
                  <a:schemeClr val="accent4"/>
                </a:solidFill>
              </a:rPr>
              <a:t> met </a:t>
            </a:r>
            <a:r>
              <a:rPr lang="en-US" sz="1400" i="1" dirty="0" err="1" smtClean="0">
                <a:solidFill>
                  <a:schemeClr val="accent4"/>
                </a:solidFill>
              </a:rPr>
              <a:t>een</a:t>
            </a:r>
            <a:r>
              <a:rPr lang="en-US" sz="1400" i="1" dirty="0" smtClean="0">
                <a:solidFill>
                  <a:schemeClr val="accent4"/>
                </a:solidFill>
              </a:rPr>
              <a:t> garage in de </a:t>
            </a:r>
            <a:r>
              <a:rPr lang="en-US" sz="1400" i="1" dirty="0" err="1" smtClean="0">
                <a:solidFill>
                  <a:schemeClr val="accent4"/>
                </a:solidFill>
              </a:rPr>
              <a:t>benedenverdieping</a:t>
            </a:r>
            <a:r>
              <a:rPr lang="en-US" sz="1400" i="1" dirty="0" smtClean="0">
                <a:solidFill>
                  <a:schemeClr val="accent4"/>
                </a:solidFill>
              </a:rPr>
              <a:t>, </a:t>
            </a:r>
            <a:r>
              <a:rPr lang="en-US" sz="1400" i="1" dirty="0" err="1" smtClean="0">
                <a:solidFill>
                  <a:schemeClr val="accent4"/>
                </a:solidFill>
              </a:rPr>
              <a:t>een</a:t>
            </a:r>
            <a:r>
              <a:rPr lang="en-US" sz="1400" i="1" dirty="0" smtClean="0">
                <a:solidFill>
                  <a:schemeClr val="accent4"/>
                </a:solidFill>
              </a:rPr>
              <a:t> </a:t>
            </a:r>
            <a:r>
              <a:rPr lang="en-US" sz="1400" i="1" dirty="0" err="1" smtClean="0">
                <a:solidFill>
                  <a:schemeClr val="accent4"/>
                </a:solidFill>
              </a:rPr>
              <a:t>kelder</a:t>
            </a:r>
            <a:r>
              <a:rPr lang="en-US" sz="1400" i="1" dirty="0" smtClean="0">
                <a:solidFill>
                  <a:schemeClr val="accent4"/>
                </a:solidFill>
              </a:rPr>
              <a:t> met </a:t>
            </a:r>
            <a:r>
              <a:rPr lang="en-US" sz="1400" i="1" dirty="0" err="1" smtClean="0">
                <a:solidFill>
                  <a:schemeClr val="accent4"/>
                </a:solidFill>
              </a:rPr>
              <a:t>toegang</a:t>
            </a:r>
            <a:r>
              <a:rPr lang="en-US" sz="1400" i="1" dirty="0" smtClean="0">
                <a:solidFill>
                  <a:schemeClr val="accent4"/>
                </a:solidFill>
              </a:rPr>
              <a:t> tot </a:t>
            </a:r>
            <a:r>
              <a:rPr lang="en-US" sz="1400" i="1" dirty="0" err="1" smtClean="0">
                <a:solidFill>
                  <a:schemeClr val="accent4"/>
                </a:solidFill>
              </a:rPr>
              <a:t>een</a:t>
            </a:r>
            <a:r>
              <a:rPr lang="en-US" sz="1400" i="1" dirty="0" smtClean="0">
                <a:solidFill>
                  <a:schemeClr val="accent4"/>
                </a:solidFill>
              </a:rPr>
              <a:t> </a:t>
            </a:r>
            <a:r>
              <a:rPr lang="en-US" sz="1400" i="1" dirty="0" err="1" smtClean="0">
                <a:solidFill>
                  <a:schemeClr val="accent4"/>
                </a:solidFill>
              </a:rPr>
              <a:t>tuin</a:t>
            </a:r>
            <a:r>
              <a:rPr lang="en-US" sz="1400" i="1" dirty="0" smtClean="0">
                <a:solidFill>
                  <a:schemeClr val="accent4"/>
                </a:solidFill>
              </a:rPr>
              <a:t> met </a:t>
            </a:r>
            <a:r>
              <a:rPr lang="en-US" sz="1400" i="1" dirty="0" err="1" smtClean="0">
                <a:solidFill>
                  <a:schemeClr val="accent4"/>
                </a:solidFill>
              </a:rPr>
              <a:t>een</a:t>
            </a:r>
            <a:r>
              <a:rPr lang="en-US" sz="1400" i="1" dirty="0" smtClean="0">
                <a:solidFill>
                  <a:schemeClr val="accent4"/>
                </a:solidFill>
              </a:rPr>
              <a:t> </a:t>
            </a:r>
            <a:r>
              <a:rPr lang="en-US" sz="1400" i="1" dirty="0" err="1" smtClean="0">
                <a:solidFill>
                  <a:schemeClr val="accent4"/>
                </a:solidFill>
              </a:rPr>
              <a:t>exclusief</a:t>
            </a:r>
            <a:r>
              <a:rPr lang="en-US" sz="1400" i="1" dirty="0" smtClean="0">
                <a:solidFill>
                  <a:schemeClr val="accent4"/>
                </a:solidFill>
              </a:rPr>
              <a:t> </a:t>
            </a:r>
            <a:r>
              <a:rPr lang="en-US" sz="1400" i="1" dirty="0" err="1" smtClean="0">
                <a:solidFill>
                  <a:schemeClr val="accent4"/>
                </a:solidFill>
              </a:rPr>
              <a:t>privatief</a:t>
            </a:r>
            <a:r>
              <a:rPr lang="en-US" sz="1400" i="1" dirty="0" smtClean="0">
                <a:solidFill>
                  <a:schemeClr val="accent4"/>
                </a:solidFill>
              </a:rPr>
              <a:t> </a:t>
            </a:r>
            <a:r>
              <a:rPr lang="en-US" sz="1400" i="1" dirty="0" err="1" smtClean="0">
                <a:solidFill>
                  <a:schemeClr val="accent4"/>
                </a:solidFill>
              </a:rPr>
              <a:t>gebruiksrecht</a:t>
            </a:r>
            <a:r>
              <a:rPr lang="en-US" sz="1400" i="1" dirty="0" smtClean="0">
                <a:solidFill>
                  <a:schemeClr val="accent4"/>
                </a:solidFill>
              </a:rPr>
              <a:t>, </a:t>
            </a:r>
            <a:r>
              <a:rPr lang="en-US" sz="1400" i="1" dirty="0" err="1" smtClean="0">
                <a:solidFill>
                  <a:schemeClr val="accent4"/>
                </a:solidFill>
              </a:rPr>
              <a:t>een</a:t>
            </a:r>
            <a:r>
              <a:rPr lang="en-US" sz="1400" i="1" dirty="0" smtClean="0">
                <a:solidFill>
                  <a:schemeClr val="accent4"/>
                </a:solidFill>
              </a:rPr>
              <a:t> </a:t>
            </a:r>
            <a:r>
              <a:rPr lang="en-US" sz="1400" i="1" dirty="0" err="1" smtClean="0">
                <a:solidFill>
                  <a:schemeClr val="accent4"/>
                </a:solidFill>
              </a:rPr>
              <a:t>kamer</a:t>
            </a:r>
            <a:r>
              <a:rPr lang="en-US" sz="1400" i="1" dirty="0" smtClean="0">
                <a:solidFill>
                  <a:schemeClr val="accent4"/>
                </a:solidFill>
              </a:rPr>
              <a:t>, </a:t>
            </a:r>
            <a:r>
              <a:rPr lang="en-US" sz="1400" i="1" dirty="0" err="1" smtClean="0">
                <a:solidFill>
                  <a:schemeClr val="accent4"/>
                </a:solidFill>
              </a:rPr>
              <a:t>een</a:t>
            </a:r>
            <a:r>
              <a:rPr lang="en-US" sz="1400" i="1" dirty="0" smtClean="0">
                <a:solidFill>
                  <a:schemeClr val="accent4"/>
                </a:solidFill>
              </a:rPr>
              <a:t> hall, </a:t>
            </a:r>
            <a:r>
              <a:rPr lang="en-US" sz="1400" i="1" dirty="0" err="1" smtClean="0">
                <a:solidFill>
                  <a:schemeClr val="accent4"/>
                </a:solidFill>
              </a:rPr>
              <a:t>een</a:t>
            </a:r>
            <a:r>
              <a:rPr lang="en-US" sz="1400" i="1" dirty="0" smtClean="0">
                <a:solidFill>
                  <a:schemeClr val="accent4"/>
                </a:solidFill>
              </a:rPr>
              <a:t> </a:t>
            </a:r>
            <a:r>
              <a:rPr lang="en-US" sz="1400" i="1" dirty="0" err="1" smtClean="0">
                <a:solidFill>
                  <a:schemeClr val="accent4"/>
                </a:solidFill>
              </a:rPr>
              <a:t>keuken</a:t>
            </a:r>
            <a:r>
              <a:rPr lang="en-US" sz="1400" i="1" dirty="0" smtClean="0">
                <a:solidFill>
                  <a:schemeClr val="accent4"/>
                </a:solidFill>
              </a:rPr>
              <a:t>, </a:t>
            </a:r>
            <a:r>
              <a:rPr lang="en-US" sz="1400" i="1" dirty="0" err="1" smtClean="0">
                <a:solidFill>
                  <a:schemeClr val="accent4"/>
                </a:solidFill>
              </a:rPr>
              <a:t>een</a:t>
            </a:r>
            <a:r>
              <a:rPr lang="en-US" sz="1400" i="1" dirty="0" smtClean="0">
                <a:solidFill>
                  <a:schemeClr val="accent4"/>
                </a:solidFill>
              </a:rPr>
              <a:t> </a:t>
            </a:r>
            <a:r>
              <a:rPr lang="en-US" sz="1400" i="1" dirty="0" err="1" smtClean="0">
                <a:solidFill>
                  <a:schemeClr val="accent4"/>
                </a:solidFill>
              </a:rPr>
              <a:t>badmkamer</a:t>
            </a:r>
            <a:r>
              <a:rPr lang="en-US" sz="1400" i="1" dirty="0" smtClean="0">
                <a:solidFill>
                  <a:schemeClr val="accent4"/>
                </a:solidFill>
              </a:rPr>
              <a:t>, </a:t>
            </a:r>
            <a:r>
              <a:rPr lang="en-US" sz="1400" i="1" dirty="0" err="1" smtClean="0">
                <a:solidFill>
                  <a:schemeClr val="accent4"/>
                </a:solidFill>
              </a:rPr>
              <a:t>een</a:t>
            </a:r>
            <a:r>
              <a:rPr lang="en-US" sz="1400" i="1" dirty="0" smtClean="0">
                <a:solidFill>
                  <a:schemeClr val="accent4"/>
                </a:solidFill>
              </a:rPr>
              <a:t> hall, living, </a:t>
            </a:r>
            <a:r>
              <a:rPr lang="en-US" sz="1400" i="1" dirty="0" err="1" smtClean="0">
                <a:solidFill>
                  <a:schemeClr val="accent4"/>
                </a:solidFill>
              </a:rPr>
              <a:t>keuken</a:t>
            </a:r>
            <a:r>
              <a:rPr lang="en-US" sz="1400" i="1" dirty="0" smtClean="0">
                <a:solidFill>
                  <a:schemeClr val="accent4"/>
                </a:solidFill>
              </a:rPr>
              <a:t>, </a:t>
            </a:r>
            <a:r>
              <a:rPr lang="en-US" sz="1400" i="1" dirty="0" err="1" smtClean="0">
                <a:solidFill>
                  <a:schemeClr val="accent4"/>
                </a:solidFill>
              </a:rPr>
              <a:t>badkamer</a:t>
            </a:r>
            <a:r>
              <a:rPr lang="en-US" sz="1400" i="1" dirty="0" smtClean="0">
                <a:solidFill>
                  <a:schemeClr val="accent4"/>
                </a:solidFill>
              </a:rPr>
              <a:t> en toilet</a:t>
            </a:r>
            <a:r>
              <a:rPr lang="en-US" sz="1400" dirty="0" smtClean="0">
                <a:solidFill>
                  <a:schemeClr val="accent4"/>
                </a:solidFill>
              </a:rPr>
              <a:t>”</a:t>
            </a:r>
          </a:p>
          <a:p>
            <a:pPr algn="ctr"/>
            <a:r>
              <a:rPr lang="en-US" sz="1400" dirty="0" smtClean="0">
                <a:solidFill>
                  <a:schemeClr val="accent4"/>
                </a:solidFill>
              </a:rPr>
              <a:t>&gt; </a:t>
            </a:r>
            <a:r>
              <a:rPr lang="en-US" sz="1400" dirty="0" err="1" smtClean="0">
                <a:solidFill>
                  <a:schemeClr val="accent4"/>
                </a:solidFill>
              </a:rPr>
              <a:t>Precieze</a:t>
            </a:r>
            <a:r>
              <a:rPr lang="en-US" sz="1400" dirty="0" smtClean="0">
                <a:solidFill>
                  <a:schemeClr val="accent4"/>
                </a:solidFill>
              </a:rPr>
              <a:t> </a:t>
            </a:r>
            <a:r>
              <a:rPr lang="en-US" sz="1400" dirty="0" err="1" smtClean="0">
                <a:solidFill>
                  <a:schemeClr val="accent4"/>
                </a:solidFill>
              </a:rPr>
              <a:t>beschrijving</a:t>
            </a:r>
            <a:r>
              <a:rPr lang="en-US" sz="1400" dirty="0" smtClean="0">
                <a:solidFill>
                  <a:schemeClr val="accent4"/>
                </a:solidFill>
              </a:rPr>
              <a:t> </a:t>
            </a:r>
            <a:r>
              <a:rPr lang="en-US" sz="1400" dirty="0" err="1" smtClean="0">
                <a:solidFill>
                  <a:schemeClr val="accent4"/>
                </a:solidFill>
              </a:rPr>
              <a:t>primeert</a:t>
            </a:r>
            <a:r>
              <a:rPr lang="en-US" sz="1400" dirty="0" smtClean="0">
                <a:solidFill>
                  <a:schemeClr val="accent4"/>
                </a:solidFill>
              </a:rPr>
              <a:t> op term ‘duplex’</a:t>
            </a:r>
            <a:endParaRPr lang="nl-BE" sz="1400" dirty="0">
              <a:solidFill>
                <a:schemeClr val="accent4"/>
              </a:solidFill>
            </a:endParaRPr>
          </a:p>
        </p:txBody>
      </p:sp>
      <p:sp>
        <p:nvSpPr>
          <p:cNvPr id="10" name="Afgeronde rechthoek 9"/>
          <p:cNvSpPr/>
          <p:nvPr/>
        </p:nvSpPr>
        <p:spPr>
          <a:xfrm>
            <a:off x="4714507" y="4020512"/>
            <a:ext cx="2764051" cy="331132"/>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accent4"/>
                </a:solidFill>
              </a:rPr>
              <a:t>Rb</a:t>
            </a:r>
            <a:r>
              <a:rPr lang="en-US" sz="1400" dirty="0" smtClean="0">
                <a:solidFill>
                  <a:schemeClr val="accent4"/>
                </a:solidFill>
              </a:rPr>
              <a:t>. Brussel 17 </a:t>
            </a:r>
            <a:r>
              <a:rPr lang="en-US" sz="1400" dirty="0" err="1" smtClean="0">
                <a:solidFill>
                  <a:schemeClr val="accent4"/>
                </a:solidFill>
              </a:rPr>
              <a:t>december</a:t>
            </a:r>
            <a:r>
              <a:rPr lang="en-US" sz="1400" dirty="0" smtClean="0">
                <a:solidFill>
                  <a:schemeClr val="accent4"/>
                </a:solidFill>
              </a:rPr>
              <a:t> 2009</a:t>
            </a:r>
            <a:endParaRPr lang="nl-BE" sz="1400" dirty="0">
              <a:solidFill>
                <a:schemeClr val="accent4"/>
              </a:solidFill>
            </a:endParaRPr>
          </a:p>
        </p:txBody>
      </p:sp>
      <p:pic>
        <p:nvPicPr>
          <p:cNvPr id="11" name="Afbeelding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2" name="Afbeelding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3" name="Afbeelding 12"/>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4" name="Afbeelding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5" name="Afbeelding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16" name="Afbeelding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Tree>
    <p:extLst>
      <p:ext uri="{BB962C8B-B14F-4D97-AF65-F5344CB8AC3E}">
        <p14:creationId xmlns:p14="http://schemas.microsoft.com/office/powerpoint/2010/main" val="3093193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97500-7527-634B-90F4-69D0994C32B4}" type="slidenum">
              <a:rPr lang="nl-NL" smtClean="0"/>
              <a:t>32</a:t>
            </a:fld>
            <a:endParaRPr lang="nl-NL"/>
          </a:p>
        </p:txBody>
      </p:sp>
      <p:sp>
        <p:nvSpPr>
          <p:cNvPr id="6" name="Titel 5"/>
          <p:cNvSpPr>
            <a:spLocks noGrp="1"/>
          </p:cNvSpPr>
          <p:nvPr>
            <p:ph type="title"/>
          </p:nvPr>
        </p:nvSpPr>
        <p:spPr/>
        <p:txBody>
          <a:bodyPr/>
          <a:lstStyle/>
          <a:p>
            <a:r>
              <a:rPr lang="en-US" dirty="0" smtClean="0"/>
              <a:t>Verborgen gebreken</a:t>
            </a:r>
            <a:endParaRPr lang="nl-BE" dirty="0"/>
          </a:p>
        </p:txBody>
      </p:sp>
      <p:pic>
        <p:nvPicPr>
          <p:cNvPr id="5" name="Afbeelding 4"/>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0" name="Afbeelding 9"/>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1" name="Afbeelding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12" name="Afbeelding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Tree>
    <p:extLst>
      <p:ext uri="{BB962C8B-B14F-4D97-AF65-F5344CB8AC3E}">
        <p14:creationId xmlns:p14="http://schemas.microsoft.com/office/powerpoint/2010/main" val="4720855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p:txBody>
          <a:bodyPr>
            <a:normAutofit/>
          </a:bodyPr>
          <a:lstStyle/>
          <a:p>
            <a:r>
              <a:rPr lang="en-US" sz="2000" dirty="0" err="1" smtClean="0"/>
              <a:t>Stap</a:t>
            </a:r>
            <a:r>
              <a:rPr lang="en-US" sz="2000" dirty="0" smtClean="0"/>
              <a:t> 1: </a:t>
            </a:r>
            <a:r>
              <a:rPr lang="nl-BE" sz="2000" dirty="0"/>
              <a:t>Vertoont het verkochte zichtbare symptomen die wijzen op </a:t>
            </a:r>
            <a:r>
              <a:rPr lang="nl-BE" sz="2000" dirty="0" smtClean="0"/>
              <a:t>niet-conformiteit?</a:t>
            </a:r>
          </a:p>
          <a:p>
            <a:endParaRPr lang="nl-BE" sz="2000" dirty="0" smtClean="0"/>
          </a:p>
          <a:p>
            <a:endParaRPr lang="en-US" sz="2000" dirty="0"/>
          </a:p>
          <a:p>
            <a:endParaRPr lang="en-US" sz="2000" dirty="0" smtClean="0"/>
          </a:p>
          <a:p>
            <a:r>
              <a:rPr lang="en-US" sz="2000" dirty="0" err="1" smtClean="0"/>
              <a:t>Stap</a:t>
            </a:r>
            <a:r>
              <a:rPr lang="en-US" sz="2000" dirty="0" smtClean="0"/>
              <a:t> 2: </a:t>
            </a:r>
            <a:r>
              <a:rPr lang="nl-BE" sz="2000" dirty="0"/>
              <a:t>Beantwoorden de geleverde waren aan de hoeveelheid, de kwaliteit en de omschrijving in de overeenkomst?</a:t>
            </a:r>
          </a:p>
          <a:p>
            <a:pPr marL="0" indent="0">
              <a:buNone/>
            </a:pPr>
            <a:endParaRPr lang="nl-BE" sz="2000" dirty="0"/>
          </a:p>
          <a:p>
            <a:endParaRPr lang="nl-BE" sz="2000" dirty="0"/>
          </a:p>
        </p:txBody>
      </p:sp>
      <p:sp>
        <p:nvSpPr>
          <p:cNvPr id="3" name="Tijdelijke aanduiding voor dianummer 2"/>
          <p:cNvSpPr>
            <a:spLocks noGrp="1"/>
          </p:cNvSpPr>
          <p:nvPr>
            <p:ph type="sldNum" sz="quarter" idx="12"/>
          </p:nvPr>
        </p:nvSpPr>
        <p:spPr/>
        <p:txBody>
          <a:bodyPr/>
          <a:lstStyle/>
          <a:p>
            <a:fld id="{CF179DAE-D0A6-40C3-B8BC-6A97C268D03A}" type="slidenum">
              <a:rPr lang="nl-NL" smtClean="0"/>
              <a:t>33</a:t>
            </a:fld>
            <a:endParaRPr lang="nl-NL"/>
          </a:p>
        </p:txBody>
      </p:sp>
      <p:sp>
        <p:nvSpPr>
          <p:cNvPr id="6" name="Titel 5"/>
          <p:cNvSpPr>
            <a:spLocks noGrp="1"/>
          </p:cNvSpPr>
          <p:nvPr>
            <p:ph type="title"/>
          </p:nvPr>
        </p:nvSpPr>
        <p:spPr/>
        <p:txBody>
          <a:bodyPr>
            <a:normAutofit/>
          </a:bodyPr>
          <a:lstStyle/>
          <a:p>
            <a:r>
              <a:rPr lang="en-US" sz="3600" b="1" dirty="0" smtClean="0"/>
              <a:t>I. </a:t>
            </a:r>
            <a:r>
              <a:rPr lang="en-US" sz="3600" b="1" dirty="0" err="1" smtClean="0"/>
              <a:t>Geïntegreerde</a:t>
            </a:r>
            <a:r>
              <a:rPr lang="en-US" sz="3600" b="1" dirty="0" smtClean="0"/>
              <a:t> </a:t>
            </a:r>
            <a:r>
              <a:rPr lang="en-US" sz="3600" b="1" dirty="0" err="1" smtClean="0"/>
              <a:t>benadering</a:t>
            </a:r>
            <a:endParaRPr lang="nl-BE" sz="3600" b="1" dirty="0"/>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17" name="Afbeelding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20" name="Afbeelding 19"/>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21" name="Afbeelding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22" name="Afbeelding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graphicFrame>
        <p:nvGraphicFramePr>
          <p:cNvPr id="12" name="Table 2"/>
          <p:cNvGraphicFramePr>
            <a:graphicFrameLocks noGrp="1"/>
          </p:cNvGraphicFramePr>
          <p:nvPr>
            <p:extLst>
              <p:ext uri="{D42A27DB-BD31-4B8C-83A1-F6EECF244321}">
                <p14:modId xmlns:p14="http://schemas.microsoft.com/office/powerpoint/2010/main" val="2815040488"/>
              </p:ext>
            </p:extLst>
          </p:nvPr>
        </p:nvGraphicFramePr>
        <p:xfrm>
          <a:off x="576000" y="2137940"/>
          <a:ext cx="11041200" cy="1193166"/>
        </p:xfrm>
        <a:graphic>
          <a:graphicData uri="http://schemas.openxmlformats.org/drawingml/2006/table">
            <a:tbl>
              <a:tblPr firstRow="1" bandRow="1">
                <a:tableStyleId>{5C22544A-7EE6-4342-B048-85BDC9FD1C3A}</a:tableStyleId>
              </a:tblPr>
              <a:tblGrid>
                <a:gridCol w="3680400">
                  <a:extLst>
                    <a:ext uri="{9D8B030D-6E8A-4147-A177-3AD203B41FA5}">
                      <a16:colId xmlns:a16="http://schemas.microsoft.com/office/drawing/2014/main" val="3372660492"/>
                    </a:ext>
                  </a:extLst>
                </a:gridCol>
                <a:gridCol w="3680400">
                  <a:extLst>
                    <a:ext uri="{9D8B030D-6E8A-4147-A177-3AD203B41FA5}">
                      <a16:colId xmlns:a16="http://schemas.microsoft.com/office/drawing/2014/main" val="3622286950"/>
                    </a:ext>
                  </a:extLst>
                </a:gridCol>
                <a:gridCol w="3680400">
                  <a:extLst>
                    <a:ext uri="{9D8B030D-6E8A-4147-A177-3AD203B41FA5}">
                      <a16:colId xmlns:a16="http://schemas.microsoft.com/office/drawing/2014/main" val="3981899006"/>
                    </a:ext>
                  </a:extLst>
                </a:gridCol>
              </a:tblGrid>
              <a:tr h="336654">
                <a:tc>
                  <a:txBody>
                    <a:bodyPr/>
                    <a:lstStyle/>
                    <a:p>
                      <a:pPr algn="ctr"/>
                      <a:r>
                        <a:rPr lang="nl-BE" sz="1800" i="1" dirty="0"/>
                        <a:t>Gemeen recht</a:t>
                      </a:r>
                      <a:endParaRPr lang="nl-BE" dirty="0"/>
                    </a:p>
                  </a:txBody>
                  <a:tcPr/>
                </a:tc>
                <a:tc>
                  <a:txBody>
                    <a:bodyPr/>
                    <a:lstStyle/>
                    <a:p>
                      <a:pPr algn="ctr"/>
                      <a:r>
                        <a:rPr lang="en-US" dirty="0"/>
                        <a:t>Consumentenkoop</a:t>
                      </a:r>
                      <a:endParaRPr lang="nl-BE" dirty="0"/>
                    </a:p>
                  </a:txBody>
                  <a:tcPr/>
                </a:tc>
                <a:tc>
                  <a:txBody>
                    <a:bodyPr/>
                    <a:lstStyle/>
                    <a:p>
                      <a:pPr algn="ctr"/>
                      <a:r>
                        <a:rPr lang="en-US" dirty="0"/>
                        <a:t>CISG</a:t>
                      </a:r>
                      <a:endParaRPr lang="nl-BE" dirty="0"/>
                    </a:p>
                  </a:txBody>
                  <a:tcPr/>
                </a:tc>
                <a:extLst>
                  <a:ext uri="{0D108BD9-81ED-4DB2-BD59-A6C34878D82A}">
                    <a16:rowId xmlns:a16="http://schemas.microsoft.com/office/drawing/2014/main" val="457336914"/>
                  </a:ext>
                </a:extLst>
              </a:tr>
              <a:tr h="827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600" dirty="0"/>
                        <a:t>Niet-conformiteit en zichtbare gebreken</a:t>
                      </a:r>
                    </a:p>
                  </a:txBody>
                  <a:tcPr/>
                </a:tc>
                <a:tc>
                  <a:txBody>
                    <a:bodyPr/>
                    <a:lstStyle/>
                    <a:p>
                      <a:pPr algn="ctr"/>
                      <a:r>
                        <a:rPr lang="en-US" sz="1600" dirty="0"/>
                        <a:t>Art. </a:t>
                      </a:r>
                      <a:r>
                        <a:rPr lang="nl-BE" sz="1600" dirty="0"/>
                        <a:t>1649ter, §3 </a:t>
                      </a:r>
                      <a:r>
                        <a:rPr lang="nl-BE" altLang="nl-BE" sz="1600" dirty="0">
                          <a:cs typeface="Arial" charset="0"/>
                        </a:rPr>
                        <a:t>oud </a:t>
                      </a:r>
                      <a:r>
                        <a:rPr lang="nl-BE" sz="1600" dirty="0"/>
                        <a:t>BW </a:t>
                      </a:r>
                    </a:p>
                  </a:txBody>
                  <a:tcPr/>
                </a:tc>
                <a:tc>
                  <a:txBody>
                    <a:bodyPr/>
                    <a:lstStyle/>
                    <a:p>
                      <a:pPr marL="0" lvl="1" indent="0" algn="ctr">
                        <a:defRPr/>
                      </a:pPr>
                      <a:r>
                        <a:rPr lang="nl-BE" sz="1600" dirty="0"/>
                        <a:t>Art. 35, 3° CISG</a:t>
                      </a:r>
                    </a:p>
                    <a:p>
                      <a:pPr marL="0" lvl="1" indent="0" algn="ctr">
                        <a:defRPr/>
                      </a:pPr>
                      <a:r>
                        <a:rPr lang="nl-BE" sz="1400" dirty="0"/>
                        <a:t>zichtbare gebreken gedekt door </a:t>
                      </a:r>
                      <a:r>
                        <a:rPr lang="nl-BE" sz="1400" dirty="0" smtClean="0"/>
                        <a:t>aanvaarding</a:t>
                      </a:r>
                      <a:endParaRPr lang="nl-BE" sz="1400" dirty="0"/>
                    </a:p>
                  </a:txBody>
                  <a:tcPr/>
                </a:tc>
                <a:extLst>
                  <a:ext uri="{0D108BD9-81ED-4DB2-BD59-A6C34878D82A}">
                    <a16:rowId xmlns:a16="http://schemas.microsoft.com/office/drawing/2014/main" val="3108453264"/>
                  </a:ext>
                </a:extLst>
              </a:tr>
            </a:tbl>
          </a:graphicData>
        </a:graphic>
      </p:graphicFrame>
      <p:graphicFrame>
        <p:nvGraphicFramePr>
          <p:cNvPr id="13" name="Table 2"/>
          <p:cNvGraphicFramePr>
            <a:graphicFrameLocks noGrp="1"/>
          </p:cNvGraphicFramePr>
          <p:nvPr>
            <p:extLst>
              <p:ext uri="{D42A27DB-BD31-4B8C-83A1-F6EECF244321}">
                <p14:modId xmlns:p14="http://schemas.microsoft.com/office/powerpoint/2010/main" val="2776754698"/>
              </p:ext>
            </p:extLst>
          </p:nvPr>
        </p:nvGraphicFramePr>
        <p:xfrm>
          <a:off x="576000" y="4223928"/>
          <a:ext cx="11041200" cy="1271255"/>
        </p:xfrm>
        <a:graphic>
          <a:graphicData uri="http://schemas.openxmlformats.org/drawingml/2006/table">
            <a:tbl>
              <a:tblPr firstRow="1" bandRow="1">
                <a:tableStyleId>{5C22544A-7EE6-4342-B048-85BDC9FD1C3A}</a:tableStyleId>
              </a:tblPr>
              <a:tblGrid>
                <a:gridCol w="3680400">
                  <a:extLst>
                    <a:ext uri="{9D8B030D-6E8A-4147-A177-3AD203B41FA5}">
                      <a16:colId xmlns:a16="http://schemas.microsoft.com/office/drawing/2014/main" val="3372660492"/>
                    </a:ext>
                  </a:extLst>
                </a:gridCol>
                <a:gridCol w="3680400">
                  <a:extLst>
                    <a:ext uri="{9D8B030D-6E8A-4147-A177-3AD203B41FA5}">
                      <a16:colId xmlns:a16="http://schemas.microsoft.com/office/drawing/2014/main" val="3622286950"/>
                    </a:ext>
                  </a:extLst>
                </a:gridCol>
                <a:gridCol w="3680400">
                  <a:extLst>
                    <a:ext uri="{9D8B030D-6E8A-4147-A177-3AD203B41FA5}">
                      <a16:colId xmlns:a16="http://schemas.microsoft.com/office/drawing/2014/main" val="3981899006"/>
                    </a:ext>
                  </a:extLst>
                </a:gridCol>
              </a:tblGrid>
              <a:tr h="344277">
                <a:tc>
                  <a:txBody>
                    <a:bodyPr/>
                    <a:lstStyle/>
                    <a:p>
                      <a:pPr algn="ctr"/>
                      <a:r>
                        <a:rPr lang="nl-BE" sz="1800" dirty="0"/>
                        <a:t>Gemeen recht</a:t>
                      </a:r>
                      <a:endParaRPr lang="nl-BE" dirty="0">
                        <a:solidFill>
                          <a:schemeClr val="tx1"/>
                        </a:solidFill>
                      </a:endParaRPr>
                    </a:p>
                  </a:txBody>
                  <a:tcPr/>
                </a:tc>
                <a:tc>
                  <a:txBody>
                    <a:bodyPr/>
                    <a:lstStyle/>
                    <a:p>
                      <a:pPr algn="ctr"/>
                      <a:r>
                        <a:rPr lang="en-US" dirty="0"/>
                        <a:t>Consumentenkoop</a:t>
                      </a:r>
                      <a:endParaRPr lang="nl-BE" dirty="0">
                        <a:solidFill>
                          <a:schemeClr val="tx1"/>
                        </a:solidFill>
                      </a:endParaRPr>
                    </a:p>
                  </a:txBody>
                  <a:tcPr/>
                </a:tc>
                <a:tc>
                  <a:txBody>
                    <a:bodyPr/>
                    <a:lstStyle/>
                    <a:p>
                      <a:pPr algn="ctr"/>
                      <a:r>
                        <a:rPr lang="en-US" dirty="0"/>
                        <a:t>CISG</a:t>
                      </a:r>
                      <a:endParaRPr lang="nl-BE" dirty="0">
                        <a:solidFill>
                          <a:schemeClr val="tx1"/>
                        </a:solidFill>
                      </a:endParaRPr>
                    </a:p>
                  </a:txBody>
                  <a:tcPr/>
                </a:tc>
                <a:extLst>
                  <a:ext uri="{0D108BD9-81ED-4DB2-BD59-A6C34878D82A}">
                    <a16:rowId xmlns:a16="http://schemas.microsoft.com/office/drawing/2014/main" val="457336914"/>
                  </a:ext>
                </a:extLst>
              </a:tr>
              <a:tr h="9054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600" dirty="0"/>
                        <a:t>Niet-conforme levering (</a:t>
                      </a:r>
                      <a:r>
                        <a:rPr lang="nl-BE" sz="1600" dirty="0" err="1"/>
                        <a:t>sensu</a:t>
                      </a:r>
                      <a:r>
                        <a:rPr lang="nl-BE" sz="1600" dirty="0"/>
                        <a:t> </a:t>
                      </a:r>
                      <a:r>
                        <a:rPr lang="nl-BE" sz="1600" dirty="0" err="1"/>
                        <a:t>stricto</a:t>
                      </a:r>
                      <a:r>
                        <a:rPr lang="nl-BE" sz="1600" dirty="0"/>
                        <a:t>)</a:t>
                      </a:r>
                      <a:endParaRPr lang="nl-BE" sz="1600" dirty="0">
                        <a:solidFill>
                          <a:schemeClr val="tx1"/>
                        </a:solidFill>
                      </a:endParaRPr>
                    </a:p>
                  </a:txBody>
                  <a:tcPr/>
                </a:tc>
                <a:tc>
                  <a:txBody>
                    <a:bodyPr/>
                    <a:lstStyle/>
                    <a:p>
                      <a:pPr marL="0" lvl="1" indent="0" algn="ctr">
                        <a:defRPr/>
                      </a:pPr>
                      <a:r>
                        <a:rPr lang="nl-BE" sz="1600" dirty="0"/>
                        <a:t>Art. 1649ter, §1,1° </a:t>
                      </a:r>
                      <a:r>
                        <a:rPr lang="nl-BE" altLang="nl-BE" sz="1600" dirty="0"/>
                        <a:t>oud </a:t>
                      </a:r>
                      <a:r>
                        <a:rPr lang="nl-BE" sz="1600" dirty="0"/>
                        <a:t>BW </a:t>
                      </a:r>
                      <a:endParaRPr lang="nl-BE" sz="1600" dirty="0">
                        <a:solidFill>
                          <a:schemeClr val="tx1"/>
                        </a:solidFill>
                      </a:endParaRPr>
                    </a:p>
                  </a:txBody>
                  <a:tcPr/>
                </a:tc>
                <a:tc>
                  <a:txBody>
                    <a:bodyPr/>
                    <a:lstStyle/>
                    <a:p>
                      <a:pPr marL="0" lvl="1" indent="0" algn="ctr">
                        <a:defRPr/>
                      </a:pPr>
                      <a:r>
                        <a:rPr lang="nl-BE" sz="1600" dirty="0"/>
                        <a:t>Art. 35, 1° CISG  </a:t>
                      </a:r>
                      <a:r>
                        <a:rPr lang="nl-BE" sz="1400" dirty="0"/>
                        <a:t>[overeenkomst omvat hier ook handelsusances, gebruiken tussen partijen]</a:t>
                      </a:r>
                      <a:endParaRPr lang="nl-BE" sz="1400" dirty="0">
                        <a:solidFill>
                          <a:schemeClr val="tx1"/>
                        </a:solidFill>
                      </a:endParaRPr>
                    </a:p>
                  </a:txBody>
                  <a:tcPr/>
                </a:tc>
                <a:extLst>
                  <a:ext uri="{0D108BD9-81ED-4DB2-BD59-A6C34878D82A}">
                    <a16:rowId xmlns:a16="http://schemas.microsoft.com/office/drawing/2014/main" val="3108453264"/>
                  </a:ext>
                </a:extLst>
              </a:tr>
            </a:tbl>
          </a:graphicData>
        </a:graphic>
      </p:graphicFrame>
    </p:spTree>
    <p:extLst>
      <p:ext uri="{BB962C8B-B14F-4D97-AF65-F5344CB8AC3E}">
        <p14:creationId xmlns:p14="http://schemas.microsoft.com/office/powerpoint/2010/main" val="1351322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CF179DAE-D0A6-40C3-B8BC-6A97C268D03A}" type="slidenum">
              <a:rPr lang="nl-NL" smtClean="0"/>
              <a:t>34</a:t>
            </a:fld>
            <a:endParaRPr lang="nl-NL"/>
          </a:p>
        </p:txBody>
      </p:sp>
      <p:sp>
        <p:nvSpPr>
          <p:cNvPr id="6" name="Titel 5"/>
          <p:cNvSpPr>
            <a:spLocks noGrp="1"/>
          </p:cNvSpPr>
          <p:nvPr>
            <p:ph type="title"/>
          </p:nvPr>
        </p:nvSpPr>
        <p:spPr/>
        <p:txBody>
          <a:bodyPr>
            <a:normAutofit/>
          </a:bodyPr>
          <a:lstStyle/>
          <a:p>
            <a:r>
              <a:rPr lang="en-US" sz="3600" b="1" dirty="0" smtClean="0"/>
              <a:t>I. </a:t>
            </a:r>
            <a:r>
              <a:rPr lang="en-US" sz="3600" b="1" dirty="0" err="1" smtClean="0"/>
              <a:t>Geïntegreerde</a:t>
            </a:r>
            <a:r>
              <a:rPr lang="en-US" sz="3600" b="1" dirty="0" smtClean="0"/>
              <a:t> </a:t>
            </a:r>
            <a:r>
              <a:rPr lang="en-US" sz="3600" b="1" dirty="0" err="1" smtClean="0"/>
              <a:t>benadering</a:t>
            </a:r>
            <a:endParaRPr lang="nl-BE" sz="3600" b="1" dirty="0"/>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17" name="Afbeelding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20" name="Afbeelding 19"/>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21" name="Afbeelding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22" name="Afbeelding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
        <p:nvSpPr>
          <p:cNvPr id="15" name="Content Placeholder 3"/>
          <p:cNvSpPr>
            <a:spLocks noGrp="1"/>
          </p:cNvSpPr>
          <p:nvPr>
            <p:ph idx="1"/>
          </p:nvPr>
        </p:nvSpPr>
        <p:spPr>
          <a:xfrm>
            <a:off x="540000" y="1349998"/>
            <a:ext cx="11077200" cy="4517401"/>
          </a:xfrm>
        </p:spPr>
        <p:txBody>
          <a:bodyPr>
            <a:normAutofit lnSpcReduction="10000"/>
          </a:bodyPr>
          <a:lstStyle/>
          <a:p>
            <a:pPr marL="0" indent="0">
              <a:buNone/>
            </a:pPr>
            <a:r>
              <a:rPr lang="nl-BE" altLang="nl-BE" sz="1800" b="1" dirty="0"/>
              <a:t>Voorbeeld contractuele omschrijving</a:t>
            </a:r>
          </a:p>
          <a:p>
            <a:r>
              <a:rPr lang="nl-BE" altLang="nl-BE" sz="1400" u="sng" dirty="0"/>
              <a:t>Fokkerijkwaliteit</a:t>
            </a:r>
            <a:endParaRPr lang="nl-BE" altLang="nl-BE" sz="1400" dirty="0"/>
          </a:p>
          <a:p>
            <a:pPr lvl="1"/>
            <a:r>
              <a:rPr lang="nl-BE" altLang="nl-BE" sz="1050" dirty="0"/>
              <a:t>de stier is geregistreerd/ingeschreven in het stamboek  </a:t>
            </a:r>
          </a:p>
          <a:p>
            <a:pPr lvl="1"/>
            <a:r>
              <a:rPr lang="nl-BE" altLang="nl-BE" sz="1050" dirty="0"/>
              <a:t>de stamboekkaart is/is niet in bijlage gevoegd aan deze overeenkomst</a:t>
            </a:r>
          </a:p>
          <a:p>
            <a:pPr lvl="1"/>
            <a:r>
              <a:rPr lang="nl-BE" altLang="nl-BE" sz="1050" dirty="0"/>
              <a:t>de stier is/is niet gekeurd voor private dekking door ……………………………… op …../..…/….. </a:t>
            </a:r>
          </a:p>
          <a:p>
            <a:pPr lvl="1"/>
            <a:r>
              <a:rPr lang="nl-BE" altLang="nl-BE" sz="1050" dirty="0"/>
              <a:t>het keuringsrapport is/is niet in bijlage gevoegd aan deze overeenkomst</a:t>
            </a:r>
          </a:p>
          <a:p>
            <a:pPr lvl="1"/>
            <a:r>
              <a:rPr lang="nl-BE" altLang="nl-BE" sz="1050" dirty="0"/>
              <a:t>de stier is/is niet toegelaten tot de kunstmatige inseminatie door ………………op ..…/..…/…..</a:t>
            </a:r>
          </a:p>
          <a:p>
            <a:pPr lvl="1"/>
            <a:r>
              <a:rPr lang="nl-BE" altLang="nl-BE" sz="1050" dirty="0"/>
              <a:t>de genetische identiteit van de stier is/is niet geregistreerd bij het stamboek. …</a:t>
            </a:r>
          </a:p>
          <a:p>
            <a:pPr lvl="1"/>
            <a:r>
              <a:rPr lang="nl-BE" altLang="nl-BE" sz="1050" dirty="0"/>
              <a:t>de genetische waarde van de stier wordt/ wordt niet berekend door het stamboek….</a:t>
            </a:r>
          </a:p>
          <a:p>
            <a:pPr marL="358775" lvl="1" indent="0">
              <a:buNone/>
            </a:pPr>
            <a:endParaRPr lang="nl-BE" altLang="nl-BE" sz="1050" dirty="0"/>
          </a:p>
          <a:p>
            <a:pPr lvl="1"/>
            <a:r>
              <a:rPr lang="nl-BE" altLang="nl-BE" sz="1050" dirty="0"/>
              <a:t>Voor  stieren van het Belgisch Witblauw ras : </a:t>
            </a:r>
          </a:p>
          <a:p>
            <a:pPr lvl="2"/>
            <a:r>
              <a:rPr lang="nl-BE" altLang="nl-BE" sz="1050" dirty="0"/>
              <a:t>De stier is/is geen drager van volgende erfelijke gebreken:</a:t>
            </a:r>
          </a:p>
          <a:p>
            <a:pPr lvl="3"/>
            <a:r>
              <a:rPr lang="nl-BE" altLang="nl-BE" sz="1000" dirty="0"/>
              <a:t>plankkalveren (CMD1 of Congenitale Musculaire Dystonie type 1), </a:t>
            </a:r>
          </a:p>
          <a:p>
            <a:pPr lvl="3"/>
            <a:r>
              <a:rPr lang="nl-BE" altLang="nl-BE" sz="1000" dirty="0"/>
              <a:t>elektrische kalveren (CMD2 of Congenitale Musculaire Dystonie type 2)</a:t>
            </a:r>
          </a:p>
          <a:p>
            <a:pPr lvl="3"/>
            <a:r>
              <a:rPr lang="nl-BE" altLang="nl-BE" sz="1000" dirty="0"/>
              <a:t>krommestaartensyndroom (SQT of </a:t>
            </a:r>
            <a:r>
              <a:rPr lang="nl-BE" altLang="nl-BE" sz="1000" dirty="0" err="1"/>
              <a:t>Syndrome</a:t>
            </a:r>
            <a:r>
              <a:rPr lang="nl-BE" altLang="nl-BE" sz="1000" dirty="0"/>
              <a:t> Queue </a:t>
            </a:r>
            <a:r>
              <a:rPr lang="nl-BE" altLang="nl-BE" sz="1000" dirty="0" err="1"/>
              <a:t>Tordue</a:t>
            </a:r>
            <a:r>
              <a:rPr lang="nl-BE" altLang="nl-BE" sz="1000" dirty="0"/>
              <a:t>)</a:t>
            </a:r>
          </a:p>
          <a:p>
            <a:pPr lvl="3"/>
            <a:r>
              <a:rPr lang="nl-BE" altLang="nl-BE" sz="1000" dirty="0"/>
              <a:t>proportionele dwerggroei (GGG of Gemodificeerde groei gen)</a:t>
            </a:r>
          </a:p>
          <a:p>
            <a:pPr lvl="3"/>
            <a:r>
              <a:rPr lang="nl-BE" altLang="nl-BE" sz="1000" dirty="0"/>
              <a:t>overdracht (verlengde drachtduur)</a:t>
            </a:r>
          </a:p>
          <a:p>
            <a:pPr lvl="3"/>
            <a:r>
              <a:rPr lang="nl-BE" altLang="nl-BE" sz="1000" dirty="0"/>
              <a:t>hamartoma (tumoren in de mond),</a:t>
            </a:r>
          </a:p>
          <a:p>
            <a:pPr lvl="3"/>
            <a:r>
              <a:rPr lang="nl-BE" altLang="nl-BE" sz="1000" dirty="0" err="1"/>
              <a:t>arthrogrypose</a:t>
            </a:r>
            <a:r>
              <a:rPr lang="nl-BE" altLang="nl-BE" sz="1000" dirty="0"/>
              <a:t> (vervormde gewrichten en open gehemelte.</a:t>
            </a:r>
          </a:p>
          <a:p>
            <a:pPr lvl="1"/>
            <a:r>
              <a:rPr lang="nl-BE" altLang="nl-BE" sz="1050" dirty="0"/>
              <a:t>Het resultaat van de DNA-analyse voor bovenstaande erfelijke gebreken werd/ werd niet overgemaakt voor registratie bij het stamboek. </a:t>
            </a:r>
          </a:p>
          <a:p>
            <a:pPr marL="0" indent="0">
              <a:buNone/>
            </a:pPr>
            <a:endParaRPr lang="nl-BE" sz="1800" b="1" dirty="0"/>
          </a:p>
        </p:txBody>
      </p:sp>
    </p:spTree>
    <p:extLst>
      <p:ext uri="{BB962C8B-B14F-4D97-AF65-F5344CB8AC3E}">
        <p14:creationId xmlns:p14="http://schemas.microsoft.com/office/powerpoint/2010/main" val="2501271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p:txBody>
          <a:bodyPr>
            <a:normAutofit/>
          </a:bodyPr>
          <a:lstStyle/>
          <a:p>
            <a:r>
              <a:rPr lang="en-US" sz="2000" dirty="0" err="1" smtClean="0"/>
              <a:t>Stap</a:t>
            </a:r>
            <a:r>
              <a:rPr lang="en-US" sz="2000" dirty="0" smtClean="0"/>
              <a:t> 3: </a:t>
            </a:r>
            <a:r>
              <a:rPr lang="nl-BE" sz="2000" dirty="0"/>
              <a:t>Werd bij contractsluiting een bijzondere bestemming opgegeven [bij contractsluiting] voor koopwaar (afwijkend van de normale bestemming</a:t>
            </a:r>
            <a:r>
              <a:rPr lang="nl-BE" sz="2000" dirty="0" smtClean="0"/>
              <a:t>)?</a:t>
            </a:r>
          </a:p>
          <a:p>
            <a:endParaRPr lang="en-US" sz="2000" dirty="0"/>
          </a:p>
          <a:p>
            <a:endParaRPr lang="en-US" sz="2000" dirty="0" smtClean="0"/>
          </a:p>
          <a:p>
            <a:endParaRPr lang="en-US" sz="2000" dirty="0"/>
          </a:p>
          <a:p>
            <a:r>
              <a:rPr lang="en-US" sz="2000" dirty="0" err="1" smtClean="0"/>
              <a:t>Stap</a:t>
            </a:r>
            <a:r>
              <a:rPr lang="en-US" sz="2000" dirty="0" smtClean="0"/>
              <a:t> 4: </a:t>
            </a:r>
            <a:r>
              <a:rPr lang="nl-BE" sz="2000" dirty="0"/>
              <a:t>Is de koopwaar geschikt voor het gebruik waartoe zaken van dezelfde soort gewoonlijk dienen?</a:t>
            </a:r>
          </a:p>
          <a:p>
            <a:endParaRPr lang="nl-BE" sz="2000" dirty="0"/>
          </a:p>
          <a:p>
            <a:endParaRPr lang="nl-BE" sz="2000" dirty="0" smtClean="0"/>
          </a:p>
          <a:p>
            <a:endParaRPr lang="en-US" sz="2000" dirty="0"/>
          </a:p>
          <a:p>
            <a:endParaRPr lang="en-US" sz="2000" dirty="0" smtClean="0"/>
          </a:p>
          <a:p>
            <a:pPr marL="0" indent="0">
              <a:buNone/>
            </a:pPr>
            <a:endParaRPr lang="nl-BE" sz="2000" dirty="0"/>
          </a:p>
          <a:p>
            <a:endParaRPr lang="nl-BE" sz="2000" dirty="0"/>
          </a:p>
        </p:txBody>
      </p:sp>
      <p:sp>
        <p:nvSpPr>
          <p:cNvPr id="3" name="Tijdelijke aanduiding voor dianummer 2"/>
          <p:cNvSpPr>
            <a:spLocks noGrp="1"/>
          </p:cNvSpPr>
          <p:nvPr>
            <p:ph type="sldNum" sz="quarter" idx="12"/>
          </p:nvPr>
        </p:nvSpPr>
        <p:spPr/>
        <p:txBody>
          <a:bodyPr/>
          <a:lstStyle/>
          <a:p>
            <a:fld id="{CF179DAE-D0A6-40C3-B8BC-6A97C268D03A}" type="slidenum">
              <a:rPr lang="nl-NL" smtClean="0"/>
              <a:t>35</a:t>
            </a:fld>
            <a:endParaRPr lang="nl-NL"/>
          </a:p>
        </p:txBody>
      </p:sp>
      <p:sp>
        <p:nvSpPr>
          <p:cNvPr id="6" name="Titel 5"/>
          <p:cNvSpPr>
            <a:spLocks noGrp="1"/>
          </p:cNvSpPr>
          <p:nvPr>
            <p:ph type="title"/>
          </p:nvPr>
        </p:nvSpPr>
        <p:spPr/>
        <p:txBody>
          <a:bodyPr>
            <a:normAutofit/>
          </a:bodyPr>
          <a:lstStyle/>
          <a:p>
            <a:r>
              <a:rPr lang="en-US" sz="3600" b="1" dirty="0" smtClean="0"/>
              <a:t>I. </a:t>
            </a:r>
            <a:r>
              <a:rPr lang="en-US" sz="3600" b="1" dirty="0" err="1" smtClean="0"/>
              <a:t>Geïntegreerde</a:t>
            </a:r>
            <a:r>
              <a:rPr lang="en-US" sz="3600" b="1" dirty="0" smtClean="0"/>
              <a:t> </a:t>
            </a:r>
            <a:r>
              <a:rPr lang="en-US" sz="3600" b="1" dirty="0" err="1" smtClean="0"/>
              <a:t>benadering</a:t>
            </a:r>
            <a:endParaRPr lang="nl-BE" sz="3600" b="1" dirty="0"/>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17" name="Afbeelding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20" name="Afbeelding 19"/>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21" name="Afbeelding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22" name="Afbeelding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graphicFrame>
        <p:nvGraphicFramePr>
          <p:cNvPr id="14" name="Table 2"/>
          <p:cNvGraphicFramePr>
            <a:graphicFrameLocks noGrp="1"/>
          </p:cNvGraphicFramePr>
          <p:nvPr>
            <p:extLst>
              <p:ext uri="{D42A27DB-BD31-4B8C-83A1-F6EECF244321}">
                <p14:modId xmlns:p14="http://schemas.microsoft.com/office/powerpoint/2010/main" val="1257431013"/>
              </p:ext>
            </p:extLst>
          </p:nvPr>
        </p:nvGraphicFramePr>
        <p:xfrm>
          <a:off x="576000" y="2448580"/>
          <a:ext cx="11041200" cy="919480"/>
        </p:xfrm>
        <a:graphic>
          <a:graphicData uri="http://schemas.openxmlformats.org/drawingml/2006/table">
            <a:tbl>
              <a:tblPr firstRow="1" bandRow="1">
                <a:tableStyleId>{5C22544A-7EE6-4342-B048-85BDC9FD1C3A}</a:tableStyleId>
              </a:tblPr>
              <a:tblGrid>
                <a:gridCol w="3680400">
                  <a:extLst>
                    <a:ext uri="{9D8B030D-6E8A-4147-A177-3AD203B41FA5}">
                      <a16:colId xmlns:a16="http://schemas.microsoft.com/office/drawing/2014/main" val="3372660492"/>
                    </a:ext>
                  </a:extLst>
                </a:gridCol>
                <a:gridCol w="3680400">
                  <a:extLst>
                    <a:ext uri="{9D8B030D-6E8A-4147-A177-3AD203B41FA5}">
                      <a16:colId xmlns:a16="http://schemas.microsoft.com/office/drawing/2014/main" val="3622286950"/>
                    </a:ext>
                  </a:extLst>
                </a:gridCol>
                <a:gridCol w="3680400">
                  <a:extLst>
                    <a:ext uri="{9D8B030D-6E8A-4147-A177-3AD203B41FA5}">
                      <a16:colId xmlns:a16="http://schemas.microsoft.com/office/drawing/2014/main" val="3981899006"/>
                    </a:ext>
                  </a:extLst>
                </a:gridCol>
              </a:tblGrid>
              <a:tr h="370840">
                <a:tc>
                  <a:txBody>
                    <a:bodyPr/>
                    <a:lstStyle/>
                    <a:p>
                      <a:pPr algn="ctr"/>
                      <a:r>
                        <a:rPr lang="nl-BE" sz="1800" dirty="0"/>
                        <a:t>Gemeen recht</a:t>
                      </a:r>
                      <a:endParaRPr lang="nl-BE" dirty="0">
                        <a:solidFill>
                          <a:schemeClr val="tx1"/>
                        </a:solidFill>
                      </a:endParaRPr>
                    </a:p>
                  </a:txBody>
                  <a:tcPr/>
                </a:tc>
                <a:tc>
                  <a:txBody>
                    <a:bodyPr/>
                    <a:lstStyle/>
                    <a:p>
                      <a:pPr algn="ctr"/>
                      <a:r>
                        <a:rPr lang="en-US" dirty="0"/>
                        <a:t>Consumentenkoop</a:t>
                      </a:r>
                      <a:endParaRPr lang="nl-BE" dirty="0">
                        <a:solidFill>
                          <a:schemeClr val="tx1"/>
                        </a:solidFill>
                      </a:endParaRPr>
                    </a:p>
                  </a:txBody>
                  <a:tcPr/>
                </a:tc>
                <a:tc>
                  <a:txBody>
                    <a:bodyPr/>
                    <a:lstStyle/>
                    <a:p>
                      <a:pPr algn="ctr"/>
                      <a:r>
                        <a:rPr lang="en-US" dirty="0"/>
                        <a:t>CISG</a:t>
                      </a:r>
                      <a:endParaRPr lang="nl-BE" dirty="0">
                        <a:solidFill>
                          <a:schemeClr val="tx1"/>
                        </a:solidFill>
                      </a:endParaRPr>
                    </a:p>
                  </a:txBody>
                  <a:tcPr/>
                </a:tc>
                <a:extLst>
                  <a:ext uri="{0D108BD9-81ED-4DB2-BD59-A6C34878D82A}">
                    <a16:rowId xmlns:a16="http://schemas.microsoft.com/office/drawing/2014/main" val="45733691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600" dirty="0"/>
                        <a:t>Art. 1641 </a:t>
                      </a:r>
                      <a:r>
                        <a:rPr lang="nl-BE" altLang="nl-BE" sz="1600" dirty="0"/>
                        <a:t>oud </a:t>
                      </a:r>
                      <a:r>
                        <a:rPr lang="nl-BE" sz="1600" dirty="0"/>
                        <a:t>BW </a:t>
                      </a:r>
                    </a:p>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dirty="0"/>
                        <a:t>[functioneel verborgen gebrek]</a:t>
                      </a:r>
                      <a:endParaRPr lang="nl-BE" sz="1400" dirty="0">
                        <a:solidFill>
                          <a:schemeClr val="tx1"/>
                        </a:solidFill>
                      </a:endParaRPr>
                    </a:p>
                  </a:txBody>
                  <a:tcPr/>
                </a:tc>
                <a:tc>
                  <a:txBody>
                    <a:bodyPr/>
                    <a:lstStyle/>
                    <a:p>
                      <a:pPr marL="0" lvl="1" indent="0" algn="ctr">
                        <a:defRPr/>
                      </a:pPr>
                      <a:r>
                        <a:rPr lang="nl-BE" sz="1600" dirty="0"/>
                        <a:t>Art. 1649ter, §1,2° </a:t>
                      </a:r>
                      <a:r>
                        <a:rPr lang="nl-BE" altLang="nl-BE" sz="1600" dirty="0"/>
                        <a:t>oud </a:t>
                      </a:r>
                      <a:r>
                        <a:rPr lang="nl-BE" sz="1600" dirty="0"/>
                        <a:t>BW</a:t>
                      </a:r>
                      <a:endParaRPr lang="nl-BE" sz="1600" dirty="0">
                        <a:solidFill>
                          <a:schemeClr val="tx1"/>
                        </a:solidFill>
                      </a:endParaRPr>
                    </a:p>
                  </a:txBody>
                  <a:tcPr/>
                </a:tc>
                <a:tc>
                  <a:txBody>
                    <a:bodyPr/>
                    <a:lstStyle/>
                    <a:p>
                      <a:pPr lvl="1" algn="ctr">
                        <a:defRPr/>
                      </a:pPr>
                      <a:r>
                        <a:rPr lang="nl-BE" sz="1600" dirty="0"/>
                        <a:t>Art. 35, 2b CISG</a:t>
                      </a:r>
                      <a:endParaRPr lang="nl-BE" sz="1600" dirty="0">
                        <a:solidFill>
                          <a:schemeClr val="tx1"/>
                        </a:solidFill>
                      </a:endParaRPr>
                    </a:p>
                  </a:txBody>
                  <a:tcPr/>
                </a:tc>
                <a:extLst>
                  <a:ext uri="{0D108BD9-81ED-4DB2-BD59-A6C34878D82A}">
                    <a16:rowId xmlns:a16="http://schemas.microsoft.com/office/drawing/2014/main" val="3108453264"/>
                  </a:ext>
                </a:extLst>
              </a:tr>
            </a:tbl>
          </a:graphicData>
        </a:graphic>
      </p:graphicFrame>
      <p:graphicFrame>
        <p:nvGraphicFramePr>
          <p:cNvPr id="16" name="Table 2"/>
          <p:cNvGraphicFramePr>
            <a:graphicFrameLocks noGrp="1"/>
          </p:cNvGraphicFramePr>
          <p:nvPr>
            <p:extLst>
              <p:ext uri="{D42A27DB-BD31-4B8C-83A1-F6EECF244321}">
                <p14:modId xmlns:p14="http://schemas.microsoft.com/office/powerpoint/2010/main" val="3503679423"/>
              </p:ext>
            </p:extLst>
          </p:nvPr>
        </p:nvGraphicFramePr>
        <p:xfrm>
          <a:off x="576000" y="4478040"/>
          <a:ext cx="11041200" cy="741680"/>
        </p:xfrm>
        <a:graphic>
          <a:graphicData uri="http://schemas.openxmlformats.org/drawingml/2006/table">
            <a:tbl>
              <a:tblPr firstRow="1" bandRow="1">
                <a:tableStyleId>{5C22544A-7EE6-4342-B048-85BDC9FD1C3A}</a:tableStyleId>
              </a:tblPr>
              <a:tblGrid>
                <a:gridCol w="3680400">
                  <a:extLst>
                    <a:ext uri="{9D8B030D-6E8A-4147-A177-3AD203B41FA5}">
                      <a16:colId xmlns:a16="http://schemas.microsoft.com/office/drawing/2014/main" val="3372660492"/>
                    </a:ext>
                  </a:extLst>
                </a:gridCol>
                <a:gridCol w="3680400">
                  <a:extLst>
                    <a:ext uri="{9D8B030D-6E8A-4147-A177-3AD203B41FA5}">
                      <a16:colId xmlns:a16="http://schemas.microsoft.com/office/drawing/2014/main" val="3622286950"/>
                    </a:ext>
                  </a:extLst>
                </a:gridCol>
                <a:gridCol w="3680400">
                  <a:extLst>
                    <a:ext uri="{9D8B030D-6E8A-4147-A177-3AD203B41FA5}">
                      <a16:colId xmlns:a16="http://schemas.microsoft.com/office/drawing/2014/main" val="3981899006"/>
                    </a:ext>
                  </a:extLst>
                </a:gridCol>
              </a:tblGrid>
              <a:tr h="370840">
                <a:tc>
                  <a:txBody>
                    <a:bodyPr/>
                    <a:lstStyle/>
                    <a:p>
                      <a:pPr algn="ctr"/>
                      <a:r>
                        <a:rPr lang="nl-BE" sz="1800" dirty="0"/>
                        <a:t>Gemeen recht</a:t>
                      </a:r>
                      <a:endParaRPr lang="nl-BE" dirty="0">
                        <a:solidFill>
                          <a:schemeClr val="tx1"/>
                        </a:solidFill>
                      </a:endParaRPr>
                    </a:p>
                  </a:txBody>
                  <a:tcPr/>
                </a:tc>
                <a:tc>
                  <a:txBody>
                    <a:bodyPr/>
                    <a:lstStyle/>
                    <a:p>
                      <a:pPr algn="ctr"/>
                      <a:r>
                        <a:rPr lang="en-US" dirty="0"/>
                        <a:t>Consumentenkoop</a:t>
                      </a:r>
                      <a:endParaRPr lang="nl-BE" dirty="0">
                        <a:solidFill>
                          <a:schemeClr val="tx1"/>
                        </a:solidFill>
                      </a:endParaRPr>
                    </a:p>
                  </a:txBody>
                  <a:tcPr/>
                </a:tc>
                <a:tc>
                  <a:txBody>
                    <a:bodyPr/>
                    <a:lstStyle/>
                    <a:p>
                      <a:pPr algn="ctr"/>
                      <a:r>
                        <a:rPr lang="en-US" dirty="0"/>
                        <a:t>CISG</a:t>
                      </a:r>
                      <a:endParaRPr lang="nl-BE" dirty="0">
                        <a:solidFill>
                          <a:schemeClr val="tx1"/>
                        </a:solidFill>
                      </a:endParaRPr>
                    </a:p>
                  </a:txBody>
                  <a:tcPr/>
                </a:tc>
                <a:extLst>
                  <a:ext uri="{0D108BD9-81ED-4DB2-BD59-A6C34878D82A}">
                    <a16:rowId xmlns:a16="http://schemas.microsoft.com/office/drawing/2014/main" val="45733691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600" dirty="0"/>
                        <a:t>Intrinsiek verborgen gebreken</a:t>
                      </a:r>
                      <a:endParaRPr lang="nl-BE" sz="1600" dirty="0">
                        <a:solidFill>
                          <a:schemeClr val="tx1"/>
                        </a:solidFill>
                      </a:endParaRPr>
                    </a:p>
                  </a:txBody>
                  <a:tcPr/>
                </a:tc>
                <a:tc>
                  <a:txBody>
                    <a:bodyPr/>
                    <a:lstStyle/>
                    <a:p>
                      <a:pPr marL="0" lvl="1" indent="0" algn="ctr">
                        <a:defRPr/>
                      </a:pPr>
                      <a:r>
                        <a:rPr lang="nl-BE" sz="1600" dirty="0"/>
                        <a:t>Art. 1649ter, §1,3° </a:t>
                      </a:r>
                      <a:r>
                        <a:rPr lang="nl-BE" altLang="nl-BE" sz="1600" dirty="0"/>
                        <a:t>oud </a:t>
                      </a:r>
                      <a:r>
                        <a:rPr lang="nl-BE" sz="1600" dirty="0"/>
                        <a:t>BW</a:t>
                      </a:r>
                      <a:endParaRPr lang="nl-BE" sz="1600" dirty="0">
                        <a:solidFill>
                          <a:schemeClr val="tx1"/>
                        </a:solidFill>
                      </a:endParaRPr>
                    </a:p>
                  </a:txBody>
                  <a:tcPr/>
                </a:tc>
                <a:tc>
                  <a:txBody>
                    <a:bodyPr/>
                    <a:lstStyle/>
                    <a:p>
                      <a:pPr lvl="1" algn="ctr">
                        <a:defRPr/>
                      </a:pPr>
                      <a:r>
                        <a:rPr lang="nl-BE" sz="1600" dirty="0"/>
                        <a:t>Art. 35, 2a CISG</a:t>
                      </a:r>
                      <a:endParaRPr lang="nl-BE" sz="1600" dirty="0">
                        <a:solidFill>
                          <a:schemeClr val="tx1"/>
                        </a:solidFill>
                      </a:endParaRPr>
                    </a:p>
                  </a:txBody>
                  <a:tcPr/>
                </a:tc>
                <a:extLst>
                  <a:ext uri="{0D108BD9-81ED-4DB2-BD59-A6C34878D82A}">
                    <a16:rowId xmlns:a16="http://schemas.microsoft.com/office/drawing/2014/main" val="3108453264"/>
                  </a:ext>
                </a:extLst>
              </a:tr>
            </a:tbl>
          </a:graphicData>
        </a:graphic>
      </p:graphicFrame>
    </p:spTree>
    <p:extLst>
      <p:ext uri="{BB962C8B-B14F-4D97-AF65-F5344CB8AC3E}">
        <p14:creationId xmlns:p14="http://schemas.microsoft.com/office/powerpoint/2010/main" val="4093249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p:txBody>
          <a:bodyPr>
            <a:normAutofit/>
          </a:bodyPr>
          <a:lstStyle/>
          <a:p>
            <a:r>
              <a:rPr lang="en-US" sz="2000" dirty="0" err="1" smtClean="0"/>
              <a:t>Stap</a:t>
            </a:r>
            <a:r>
              <a:rPr lang="en-US" sz="2000" dirty="0" smtClean="0"/>
              <a:t> 5: </a:t>
            </a:r>
            <a:r>
              <a:rPr lang="nl-BE" sz="2000" dirty="0" smtClean="0"/>
              <a:t>Beoordeling ernstig karakter</a:t>
            </a:r>
          </a:p>
          <a:p>
            <a:endParaRPr lang="en-US" sz="2000" dirty="0"/>
          </a:p>
          <a:p>
            <a:endParaRPr lang="en-US" sz="2000" dirty="0" smtClean="0"/>
          </a:p>
          <a:p>
            <a:endParaRPr lang="en-US" sz="2000" dirty="0"/>
          </a:p>
          <a:p>
            <a:endParaRPr lang="en-US" sz="2000" dirty="0"/>
          </a:p>
          <a:p>
            <a:endParaRPr lang="en-US" sz="2000" dirty="0" smtClean="0"/>
          </a:p>
          <a:p>
            <a:endParaRPr lang="en-US" sz="2000" dirty="0"/>
          </a:p>
          <a:p>
            <a:endParaRPr lang="nl-BE" sz="2000" dirty="0"/>
          </a:p>
          <a:p>
            <a:endParaRPr lang="nl-BE" sz="2000" dirty="0" smtClean="0"/>
          </a:p>
          <a:p>
            <a:endParaRPr lang="en-US" sz="2000" dirty="0"/>
          </a:p>
          <a:p>
            <a:endParaRPr lang="en-US" sz="2000" dirty="0" smtClean="0"/>
          </a:p>
          <a:p>
            <a:pPr marL="0" indent="0">
              <a:buNone/>
            </a:pPr>
            <a:endParaRPr lang="nl-BE" sz="2000" dirty="0"/>
          </a:p>
          <a:p>
            <a:endParaRPr lang="nl-BE" sz="2000" dirty="0"/>
          </a:p>
        </p:txBody>
      </p:sp>
      <p:sp>
        <p:nvSpPr>
          <p:cNvPr id="3" name="Tijdelijke aanduiding voor dianummer 2"/>
          <p:cNvSpPr>
            <a:spLocks noGrp="1"/>
          </p:cNvSpPr>
          <p:nvPr>
            <p:ph type="sldNum" sz="quarter" idx="12"/>
          </p:nvPr>
        </p:nvSpPr>
        <p:spPr/>
        <p:txBody>
          <a:bodyPr/>
          <a:lstStyle/>
          <a:p>
            <a:fld id="{CF179DAE-D0A6-40C3-B8BC-6A97C268D03A}" type="slidenum">
              <a:rPr lang="nl-NL" smtClean="0"/>
              <a:t>36</a:t>
            </a:fld>
            <a:endParaRPr lang="nl-NL"/>
          </a:p>
        </p:txBody>
      </p:sp>
      <p:sp>
        <p:nvSpPr>
          <p:cNvPr id="6" name="Titel 5"/>
          <p:cNvSpPr>
            <a:spLocks noGrp="1"/>
          </p:cNvSpPr>
          <p:nvPr>
            <p:ph type="title"/>
          </p:nvPr>
        </p:nvSpPr>
        <p:spPr/>
        <p:txBody>
          <a:bodyPr>
            <a:normAutofit/>
          </a:bodyPr>
          <a:lstStyle/>
          <a:p>
            <a:r>
              <a:rPr lang="en-US" sz="3600" b="1" dirty="0" smtClean="0"/>
              <a:t>I. </a:t>
            </a:r>
            <a:r>
              <a:rPr lang="en-US" sz="3600" b="1" dirty="0" err="1" smtClean="0"/>
              <a:t>Geïntegreerde</a:t>
            </a:r>
            <a:r>
              <a:rPr lang="en-US" sz="3600" b="1" dirty="0" smtClean="0"/>
              <a:t> </a:t>
            </a:r>
            <a:r>
              <a:rPr lang="en-US" sz="3600" b="1" dirty="0" err="1" smtClean="0"/>
              <a:t>benadering</a:t>
            </a:r>
            <a:endParaRPr lang="nl-BE" sz="3600" b="1" dirty="0"/>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17" name="Afbeelding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20" name="Afbeelding 19"/>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21" name="Afbeelding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22" name="Afbeelding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graphicFrame>
        <p:nvGraphicFramePr>
          <p:cNvPr id="15" name="Tabel 14">
            <a:extLst>
              <a:ext uri="{FF2B5EF4-FFF2-40B4-BE49-F238E27FC236}">
                <a16:creationId xmlns:a16="http://schemas.microsoft.com/office/drawing/2014/main" id="{71C60940-5B7B-AD42-ACB0-3242DE58614D}"/>
              </a:ext>
            </a:extLst>
          </p:cNvPr>
          <p:cNvGraphicFramePr>
            <a:graphicFrameLocks noGrp="1"/>
          </p:cNvGraphicFramePr>
          <p:nvPr>
            <p:extLst>
              <p:ext uri="{D42A27DB-BD31-4B8C-83A1-F6EECF244321}">
                <p14:modId xmlns:p14="http://schemas.microsoft.com/office/powerpoint/2010/main" val="945998368"/>
              </p:ext>
            </p:extLst>
          </p:nvPr>
        </p:nvGraphicFramePr>
        <p:xfrm>
          <a:off x="575999" y="2204167"/>
          <a:ext cx="11041200" cy="2405933"/>
        </p:xfrm>
        <a:graphic>
          <a:graphicData uri="http://schemas.openxmlformats.org/drawingml/2006/table">
            <a:tbl>
              <a:tblPr firstRow="1" bandRow="1">
                <a:tableStyleId>{5C22544A-7EE6-4342-B048-85BDC9FD1C3A}</a:tableStyleId>
              </a:tblPr>
              <a:tblGrid>
                <a:gridCol w="3680400">
                  <a:extLst>
                    <a:ext uri="{9D8B030D-6E8A-4147-A177-3AD203B41FA5}">
                      <a16:colId xmlns:a16="http://schemas.microsoft.com/office/drawing/2014/main" val="2469106307"/>
                    </a:ext>
                  </a:extLst>
                </a:gridCol>
                <a:gridCol w="3680400">
                  <a:extLst>
                    <a:ext uri="{9D8B030D-6E8A-4147-A177-3AD203B41FA5}">
                      <a16:colId xmlns:a16="http://schemas.microsoft.com/office/drawing/2014/main" val="384751778"/>
                    </a:ext>
                  </a:extLst>
                </a:gridCol>
                <a:gridCol w="3680400">
                  <a:extLst>
                    <a:ext uri="{9D8B030D-6E8A-4147-A177-3AD203B41FA5}">
                      <a16:colId xmlns:a16="http://schemas.microsoft.com/office/drawing/2014/main" val="2959066072"/>
                    </a:ext>
                  </a:extLst>
                </a:gridCol>
              </a:tblGrid>
              <a:tr h="394253">
                <a:tc>
                  <a:txBody>
                    <a:bodyPr/>
                    <a:lstStyle/>
                    <a:p>
                      <a:pPr algn="ctr"/>
                      <a:r>
                        <a:rPr lang="nl-NL" altLang="nl-BE" sz="1800" dirty="0"/>
                        <a:t>Gemeen </a:t>
                      </a:r>
                      <a:r>
                        <a:rPr lang="nl-NL" altLang="nl-BE" sz="1800" dirty="0" smtClean="0"/>
                        <a:t>recht</a:t>
                      </a:r>
                      <a:endParaRPr lang="nl-BE" dirty="0"/>
                    </a:p>
                  </a:txBody>
                  <a:tcPr anchor="ctr"/>
                </a:tc>
                <a:tc>
                  <a:txBody>
                    <a:bodyPr/>
                    <a:lstStyle/>
                    <a:p>
                      <a:pPr algn="ctr"/>
                      <a:r>
                        <a:rPr lang="nl-NL" altLang="nl-BE" sz="1800" dirty="0"/>
                        <a:t>Consumentenkoop</a:t>
                      </a:r>
                      <a:endParaRPr lang="nl-B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altLang="nl-BE" sz="1800" dirty="0"/>
                        <a:t>CISG</a:t>
                      </a:r>
                      <a:endParaRPr lang="nl-NL" altLang="nl-BE" sz="1800" b="1" dirty="0">
                        <a:cs typeface="Arial" charset="0"/>
                      </a:endParaRPr>
                    </a:p>
                  </a:txBody>
                  <a:tcPr anchor="ctr"/>
                </a:tc>
                <a:extLst>
                  <a:ext uri="{0D108BD9-81ED-4DB2-BD59-A6C34878D82A}">
                    <a16:rowId xmlns:a16="http://schemas.microsoft.com/office/drawing/2014/main" val="1513951145"/>
                  </a:ext>
                </a:extLst>
              </a:tr>
              <a:tr h="1879047">
                <a:tc>
                  <a:txBody>
                    <a:bodyPr/>
                    <a:lstStyle/>
                    <a:p>
                      <a:pPr marL="292100" lvl="1" indent="-292100" algn="l">
                        <a:buFont typeface="Arial" panose="020B0604020202020204" pitchFamily="34" charset="0"/>
                        <a:buChar char="•"/>
                        <a:tabLst/>
                      </a:pPr>
                      <a:r>
                        <a:rPr lang="nl-BE" altLang="nl-BE" sz="1400" dirty="0"/>
                        <a:t>Niet-conforme levering: </a:t>
                      </a:r>
                      <a:r>
                        <a:rPr lang="nl-BE" altLang="nl-BE" sz="1400" dirty="0" smtClean="0"/>
                        <a:t>ernst </a:t>
                      </a:r>
                      <a:r>
                        <a:rPr lang="nl-BE" altLang="nl-BE" sz="1400" dirty="0"/>
                        <a:t>noodzakelijk voor ontbinding maar </a:t>
                      </a:r>
                      <a:r>
                        <a:rPr lang="nl-BE" altLang="nl-BE" sz="1400" u="sng" dirty="0"/>
                        <a:t>niet voor andere sancties </a:t>
                      </a:r>
                      <a:r>
                        <a:rPr lang="nl-BE" altLang="nl-BE" sz="1400" dirty="0"/>
                        <a:t>(uitvoering in natura, prijsvermindering (refactie)</a:t>
                      </a:r>
                    </a:p>
                    <a:p>
                      <a:pPr marL="292100" lvl="1" indent="-292100" algn="l">
                        <a:buFont typeface="Arial" panose="020B0604020202020204" pitchFamily="34" charset="0"/>
                        <a:buChar char="•"/>
                        <a:tabLst/>
                      </a:pPr>
                      <a:endParaRPr lang="nl-BE" altLang="nl-BE" sz="1400" dirty="0"/>
                    </a:p>
                    <a:p>
                      <a:pPr marL="292100" lvl="1" indent="-292100" algn="l">
                        <a:buFont typeface="Arial" panose="020B0604020202020204" pitchFamily="34" charset="0"/>
                        <a:buChar char="•"/>
                        <a:tabLst/>
                      </a:pPr>
                      <a:r>
                        <a:rPr lang="nl-BE" altLang="nl-BE" sz="1400" dirty="0"/>
                        <a:t>Vrijwaring voor verborgen gebrek: ernst noodzakelijk voor ontbinding (actio redhibitoria) en prijsvermindering (actio aestimatoria)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altLang="nl-BE" sz="1400" dirty="0"/>
                        <a:t>Ernst noodzakelijk voor ontbinding </a:t>
                      </a:r>
                      <a:r>
                        <a:rPr lang="nl-BE" altLang="nl-BE" sz="1400" u="sng" dirty="0"/>
                        <a:t>niet voor andere sancties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ltLang="nl-BE" sz="1400" dirty="0"/>
                        <a:t>Ernst noodzakelijk voor eenzijdige buitengerechtelijke ontbinding (art, 49 CISG) en andere rechtsmiddelen als herstel onredelijk zou zijn (art, 46, lid 3 CISG)</a:t>
                      </a:r>
                    </a:p>
                  </a:txBody>
                  <a:tcPr/>
                </a:tc>
                <a:extLst>
                  <a:ext uri="{0D108BD9-81ED-4DB2-BD59-A6C34878D82A}">
                    <a16:rowId xmlns:a16="http://schemas.microsoft.com/office/drawing/2014/main" val="1539090554"/>
                  </a:ext>
                </a:extLst>
              </a:tr>
            </a:tbl>
          </a:graphicData>
        </a:graphic>
      </p:graphicFrame>
    </p:spTree>
    <p:extLst>
      <p:ext uri="{BB962C8B-B14F-4D97-AF65-F5344CB8AC3E}">
        <p14:creationId xmlns:p14="http://schemas.microsoft.com/office/powerpoint/2010/main" val="3536508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p:txBody>
          <a:bodyPr>
            <a:normAutofit/>
          </a:bodyPr>
          <a:lstStyle/>
          <a:p>
            <a:r>
              <a:rPr lang="en-US" sz="2000" dirty="0" err="1" smtClean="0"/>
              <a:t>Stap</a:t>
            </a:r>
            <a:r>
              <a:rPr lang="en-US" sz="2000" dirty="0" smtClean="0"/>
              <a:t> 6: </a:t>
            </a:r>
            <a:r>
              <a:rPr lang="nl-BE" sz="2000" dirty="0" smtClean="0"/>
              <a:t>Beoordeling anterioriteit</a:t>
            </a:r>
          </a:p>
          <a:p>
            <a:endParaRPr lang="en-US" sz="2000" dirty="0"/>
          </a:p>
          <a:p>
            <a:endParaRPr lang="en-US" sz="2000" dirty="0" smtClean="0"/>
          </a:p>
          <a:p>
            <a:endParaRPr lang="en-US" sz="2000" dirty="0"/>
          </a:p>
          <a:p>
            <a:endParaRPr lang="en-US" sz="2000" dirty="0"/>
          </a:p>
          <a:p>
            <a:endParaRPr lang="en-US" sz="2000" dirty="0" smtClean="0"/>
          </a:p>
          <a:p>
            <a:endParaRPr lang="en-US" sz="2000" dirty="0"/>
          </a:p>
          <a:p>
            <a:endParaRPr lang="nl-BE" sz="2000" dirty="0"/>
          </a:p>
          <a:p>
            <a:endParaRPr lang="nl-BE" sz="2000" dirty="0" smtClean="0"/>
          </a:p>
          <a:p>
            <a:endParaRPr lang="en-US" sz="2000" dirty="0"/>
          </a:p>
          <a:p>
            <a:endParaRPr lang="en-US" sz="2000" dirty="0" smtClean="0"/>
          </a:p>
          <a:p>
            <a:pPr marL="0" indent="0">
              <a:buNone/>
            </a:pPr>
            <a:endParaRPr lang="nl-BE" sz="2000" dirty="0"/>
          </a:p>
          <a:p>
            <a:endParaRPr lang="nl-BE" sz="2000" dirty="0"/>
          </a:p>
        </p:txBody>
      </p:sp>
      <p:sp>
        <p:nvSpPr>
          <p:cNvPr id="3" name="Tijdelijke aanduiding voor dianummer 2"/>
          <p:cNvSpPr>
            <a:spLocks noGrp="1"/>
          </p:cNvSpPr>
          <p:nvPr>
            <p:ph type="sldNum" sz="quarter" idx="12"/>
          </p:nvPr>
        </p:nvSpPr>
        <p:spPr/>
        <p:txBody>
          <a:bodyPr/>
          <a:lstStyle/>
          <a:p>
            <a:fld id="{CF179DAE-D0A6-40C3-B8BC-6A97C268D03A}" type="slidenum">
              <a:rPr lang="nl-NL" smtClean="0"/>
              <a:t>37</a:t>
            </a:fld>
            <a:endParaRPr lang="nl-NL"/>
          </a:p>
        </p:txBody>
      </p:sp>
      <p:sp>
        <p:nvSpPr>
          <p:cNvPr id="6" name="Titel 5"/>
          <p:cNvSpPr>
            <a:spLocks noGrp="1"/>
          </p:cNvSpPr>
          <p:nvPr>
            <p:ph type="title"/>
          </p:nvPr>
        </p:nvSpPr>
        <p:spPr/>
        <p:txBody>
          <a:bodyPr>
            <a:normAutofit/>
          </a:bodyPr>
          <a:lstStyle/>
          <a:p>
            <a:r>
              <a:rPr lang="en-US" sz="3600" b="1" dirty="0" smtClean="0"/>
              <a:t>I. </a:t>
            </a:r>
            <a:r>
              <a:rPr lang="en-US" sz="3600" b="1" dirty="0" err="1" smtClean="0"/>
              <a:t>Geïntegreerde</a:t>
            </a:r>
            <a:r>
              <a:rPr lang="en-US" sz="3600" b="1" dirty="0" smtClean="0"/>
              <a:t> </a:t>
            </a:r>
            <a:r>
              <a:rPr lang="en-US" sz="3600" b="1" dirty="0" err="1" smtClean="0"/>
              <a:t>benadering</a:t>
            </a:r>
            <a:endParaRPr lang="nl-BE" sz="3600" b="1" dirty="0"/>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17" name="Afbeelding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20" name="Afbeelding 19"/>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21" name="Afbeelding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22" name="Afbeelding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graphicFrame>
        <p:nvGraphicFramePr>
          <p:cNvPr id="13" name="Tabel 12">
            <a:extLst>
              <a:ext uri="{FF2B5EF4-FFF2-40B4-BE49-F238E27FC236}">
                <a16:creationId xmlns:a16="http://schemas.microsoft.com/office/drawing/2014/main" id="{88BE7759-1AA2-B643-8485-E3689852650F}"/>
              </a:ext>
            </a:extLst>
          </p:cNvPr>
          <p:cNvGraphicFramePr>
            <a:graphicFrameLocks noGrp="1"/>
          </p:cNvGraphicFramePr>
          <p:nvPr>
            <p:extLst>
              <p:ext uri="{D42A27DB-BD31-4B8C-83A1-F6EECF244321}">
                <p14:modId xmlns:p14="http://schemas.microsoft.com/office/powerpoint/2010/main" val="211455192"/>
              </p:ext>
            </p:extLst>
          </p:nvPr>
        </p:nvGraphicFramePr>
        <p:xfrm>
          <a:off x="576000" y="2228507"/>
          <a:ext cx="11041200" cy="2333165"/>
        </p:xfrm>
        <a:graphic>
          <a:graphicData uri="http://schemas.openxmlformats.org/drawingml/2006/table">
            <a:tbl>
              <a:tblPr firstRow="1" bandRow="1">
                <a:tableStyleId>{5C22544A-7EE6-4342-B048-85BDC9FD1C3A}</a:tableStyleId>
              </a:tblPr>
              <a:tblGrid>
                <a:gridCol w="4006477">
                  <a:extLst>
                    <a:ext uri="{9D8B030D-6E8A-4147-A177-3AD203B41FA5}">
                      <a16:colId xmlns:a16="http://schemas.microsoft.com/office/drawing/2014/main" val="3003250160"/>
                    </a:ext>
                  </a:extLst>
                </a:gridCol>
                <a:gridCol w="3925233">
                  <a:extLst>
                    <a:ext uri="{9D8B030D-6E8A-4147-A177-3AD203B41FA5}">
                      <a16:colId xmlns:a16="http://schemas.microsoft.com/office/drawing/2014/main" val="92489457"/>
                    </a:ext>
                  </a:extLst>
                </a:gridCol>
                <a:gridCol w="3109490">
                  <a:extLst>
                    <a:ext uri="{9D8B030D-6E8A-4147-A177-3AD203B41FA5}">
                      <a16:colId xmlns:a16="http://schemas.microsoft.com/office/drawing/2014/main" val="600136360"/>
                    </a:ext>
                  </a:extLst>
                </a:gridCol>
              </a:tblGrid>
              <a:tr h="294808">
                <a:tc>
                  <a:txBody>
                    <a:bodyPr/>
                    <a:lstStyle/>
                    <a:p>
                      <a:pPr algn="ctr"/>
                      <a:r>
                        <a:rPr lang="nl-NL" altLang="nl-BE" sz="1800" dirty="0"/>
                        <a:t>Gemeen </a:t>
                      </a:r>
                      <a:r>
                        <a:rPr lang="nl-NL" altLang="nl-BE" sz="1800" dirty="0" smtClean="0"/>
                        <a:t>recht</a:t>
                      </a:r>
                      <a:endParaRPr lang="nl-BE" dirty="0"/>
                    </a:p>
                  </a:txBody>
                  <a:tcPr anchor="ctr"/>
                </a:tc>
                <a:tc>
                  <a:txBody>
                    <a:bodyPr/>
                    <a:lstStyle/>
                    <a:p>
                      <a:pPr algn="ctr"/>
                      <a:r>
                        <a:rPr lang="nl-NL" altLang="nl-BE" sz="1800" dirty="0"/>
                        <a:t>Consumentenkoop</a:t>
                      </a:r>
                      <a:endParaRPr lang="nl-B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altLang="nl-BE" sz="1800" dirty="0"/>
                        <a:t>CISG</a:t>
                      </a:r>
                      <a:endParaRPr lang="nl-NL" altLang="nl-BE" sz="1800" b="1" dirty="0">
                        <a:cs typeface="Arial" charset="0"/>
                      </a:endParaRPr>
                    </a:p>
                  </a:txBody>
                  <a:tcPr anchor="ctr"/>
                </a:tc>
                <a:extLst>
                  <a:ext uri="{0D108BD9-81ED-4DB2-BD59-A6C34878D82A}">
                    <a16:rowId xmlns:a16="http://schemas.microsoft.com/office/drawing/2014/main" val="3150195701"/>
                  </a:ext>
                </a:extLst>
              </a:tr>
              <a:tr h="1967405">
                <a:tc>
                  <a:txBody>
                    <a:bodyPr/>
                    <a:lstStyle/>
                    <a:p>
                      <a:pPr marL="9525" lvl="1" indent="0" algn="ctr">
                        <a:tabLst/>
                      </a:pPr>
                      <a:r>
                        <a:rPr lang="nl-BE" altLang="nl-BE" sz="1400" dirty="0"/>
                        <a:t>Anterioriteit [verborgen gebreken] aan </a:t>
                      </a:r>
                      <a:r>
                        <a:rPr lang="nl-BE" altLang="nl-BE" sz="1400" u="sng" dirty="0"/>
                        <a:t>contractsluiting of ten laatste risico-overgang</a:t>
                      </a:r>
                      <a:endParaRPr lang="nl-BE" altLang="nl-BE" sz="1400" b="1" u="sng" dirty="0"/>
                    </a:p>
                  </a:txBody>
                  <a:tcPr/>
                </a:tc>
                <a:tc>
                  <a:txBody>
                    <a:bodyPr/>
                    <a:lstStyle/>
                    <a:p>
                      <a:pPr marL="9525" lvl="1" indent="0" algn="ctr">
                        <a:tabLst/>
                      </a:pPr>
                      <a:r>
                        <a:rPr lang="nl-BE" altLang="nl-BE" sz="1400" dirty="0"/>
                        <a:t>Anterioriteit niet-conformiteit aan [</a:t>
                      </a:r>
                      <a:r>
                        <a:rPr lang="nl-BE" altLang="nl-BE" sz="1400" u="sng" dirty="0"/>
                        <a:t>levering]</a:t>
                      </a:r>
                    </a:p>
                    <a:p>
                      <a:pPr lvl="1" algn="ctr"/>
                      <a:endParaRPr lang="nl-BE" altLang="nl-BE" sz="1800" u="sng" dirty="0"/>
                    </a:p>
                    <a:p>
                      <a:pPr marL="9525" lvl="2" indent="0" algn="ctr">
                        <a:tabLst/>
                      </a:pPr>
                      <a:r>
                        <a:rPr lang="nl-BE" altLang="nl-BE" sz="1200" dirty="0"/>
                        <a:t>“De verkoper is jegens de consument aansprakelijk voor elk gebrek aan overeenstemming dat bestaat bij de levering van de goederen…. (art. 1649quater, §1 oud BW)</a:t>
                      </a:r>
                    </a:p>
                  </a:txBody>
                  <a:tcPr/>
                </a:tc>
                <a:tc>
                  <a:txBody>
                    <a:bodyPr/>
                    <a:lstStyle/>
                    <a:p>
                      <a:pPr marL="9525" lvl="1" indent="0" algn="ctr">
                        <a:buFontTx/>
                        <a:buNone/>
                        <a:tabLst/>
                      </a:pPr>
                      <a:r>
                        <a:rPr lang="nl-BE" altLang="nl-BE" sz="1400" dirty="0"/>
                        <a:t>Anterioriteit niet-conformiteit aan [</a:t>
                      </a:r>
                      <a:r>
                        <a:rPr lang="nl-BE" altLang="nl-BE" sz="1400" u="sng" dirty="0"/>
                        <a:t>risico-overdracht]</a:t>
                      </a:r>
                    </a:p>
                    <a:p>
                      <a:pPr marL="9525" lvl="1" indent="0" algn="ctr">
                        <a:buFontTx/>
                        <a:buNone/>
                        <a:tabLst/>
                      </a:pPr>
                      <a:endParaRPr lang="nl-BE" altLang="nl-BE" sz="1400" u="sng" dirty="0"/>
                    </a:p>
                    <a:p>
                      <a:pPr marL="9525" lvl="1" indent="0" algn="ctr">
                        <a:buFontTx/>
                        <a:buNone/>
                        <a:tabLst/>
                      </a:pPr>
                      <a:r>
                        <a:rPr lang="nl-BE" altLang="nl-BE" sz="1200" dirty="0"/>
                        <a:t>De verkoper is in overeenstemming met de overeenkomst en dit Verdrag aansprakelijk indien de zaken niet aan de overeenkomst beantwoorden op het tijdstip waarop het risico op de koper overgaat, ook al blijkt zulks eerst daarna (Art. 36, 1 CISG)</a:t>
                      </a:r>
                    </a:p>
                  </a:txBody>
                  <a:tcPr/>
                </a:tc>
                <a:extLst>
                  <a:ext uri="{0D108BD9-81ED-4DB2-BD59-A6C34878D82A}">
                    <a16:rowId xmlns:a16="http://schemas.microsoft.com/office/drawing/2014/main" val="33634846"/>
                  </a:ext>
                </a:extLst>
              </a:tr>
            </a:tbl>
          </a:graphicData>
        </a:graphic>
      </p:graphicFrame>
    </p:spTree>
    <p:extLst>
      <p:ext uri="{BB962C8B-B14F-4D97-AF65-F5344CB8AC3E}">
        <p14:creationId xmlns:p14="http://schemas.microsoft.com/office/powerpoint/2010/main" val="2543403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CF179DAE-D0A6-40C3-B8BC-6A97C268D03A}" type="slidenum">
              <a:rPr lang="nl-NL" smtClean="0"/>
              <a:t>38</a:t>
            </a:fld>
            <a:endParaRPr lang="nl-NL"/>
          </a:p>
        </p:txBody>
      </p:sp>
      <p:sp>
        <p:nvSpPr>
          <p:cNvPr id="6" name="Titel 5"/>
          <p:cNvSpPr>
            <a:spLocks noGrp="1"/>
          </p:cNvSpPr>
          <p:nvPr>
            <p:ph type="title"/>
          </p:nvPr>
        </p:nvSpPr>
        <p:spPr/>
        <p:txBody>
          <a:bodyPr>
            <a:normAutofit/>
          </a:bodyPr>
          <a:lstStyle/>
          <a:p>
            <a:r>
              <a:rPr lang="en-US" sz="3600" b="1" dirty="0" smtClean="0"/>
              <a:t>II. </a:t>
            </a:r>
            <a:r>
              <a:rPr lang="en-US" sz="3600" b="1" dirty="0" err="1" smtClean="0"/>
              <a:t>Termijnen</a:t>
            </a:r>
            <a:r>
              <a:rPr lang="en-US" sz="3600" b="1" dirty="0" smtClean="0"/>
              <a:t>: </a:t>
            </a:r>
            <a:r>
              <a:rPr lang="en-US" sz="3600" b="1" dirty="0" err="1" smtClean="0"/>
              <a:t>meldingstermijn</a:t>
            </a:r>
            <a:endParaRPr lang="nl-BE" sz="3600" b="1" dirty="0"/>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17" name="Afbeelding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20" name="Afbeelding 19"/>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21" name="Afbeelding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22" name="Afbeelding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graphicFrame>
        <p:nvGraphicFramePr>
          <p:cNvPr id="15" name="Tabel 2">
            <a:extLst>
              <a:ext uri="{FF2B5EF4-FFF2-40B4-BE49-F238E27FC236}">
                <a16:creationId xmlns:a16="http://schemas.microsoft.com/office/drawing/2014/main" id="{71C60940-5B7B-AD42-ACB0-3242DE58614D}"/>
              </a:ext>
            </a:extLst>
          </p:cNvPr>
          <p:cNvGraphicFramePr>
            <a:graphicFrameLocks noGrp="1"/>
          </p:cNvGraphicFramePr>
          <p:nvPr>
            <p:extLst>
              <p:ext uri="{D42A27DB-BD31-4B8C-83A1-F6EECF244321}">
                <p14:modId xmlns:p14="http://schemas.microsoft.com/office/powerpoint/2010/main" val="1204473358"/>
              </p:ext>
            </p:extLst>
          </p:nvPr>
        </p:nvGraphicFramePr>
        <p:xfrm>
          <a:off x="576000" y="1425493"/>
          <a:ext cx="11041200" cy="2678180"/>
        </p:xfrm>
        <a:graphic>
          <a:graphicData uri="http://schemas.openxmlformats.org/drawingml/2006/table">
            <a:tbl>
              <a:tblPr firstRow="1" bandRow="1">
                <a:tableStyleId>{5C22544A-7EE6-4342-B048-85BDC9FD1C3A}</a:tableStyleId>
              </a:tblPr>
              <a:tblGrid>
                <a:gridCol w="3680400">
                  <a:extLst>
                    <a:ext uri="{9D8B030D-6E8A-4147-A177-3AD203B41FA5}">
                      <a16:colId xmlns:a16="http://schemas.microsoft.com/office/drawing/2014/main" val="2469106307"/>
                    </a:ext>
                  </a:extLst>
                </a:gridCol>
                <a:gridCol w="3680400">
                  <a:extLst>
                    <a:ext uri="{9D8B030D-6E8A-4147-A177-3AD203B41FA5}">
                      <a16:colId xmlns:a16="http://schemas.microsoft.com/office/drawing/2014/main" val="384751778"/>
                    </a:ext>
                  </a:extLst>
                </a:gridCol>
                <a:gridCol w="3680400">
                  <a:extLst>
                    <a:ext uri="{9D8B030D-6E8A-4147-A177-3AD203B41FA5}">
                      <a16:colId xmlns:a16="http://schemas.microsoft.com/office/drawing/2014/main" val="2959066072"/>
                    </a:ext>
                  </a:extLst>
                </a:gridCol>
              </a:tblGrid>
              <a:tr h="392180">
                <a:tc>
                  <a:txBody>
                    <a:bodyPr/>
                    <a:lstStyle/>
                    <a:p>
                      <a:pPr algn="ctr"/>
                      <a:r>
                        <a:rPr lang="nl-NL" altLang="nl-BE" sz="1800" dirty="0"/>
                        <a:t>Gemeen </a:t>
                      </a:r>
                      <a:r>
                        <a:rPr lang="nl-NL" altLang="nl-BE" sz="1800" dirty="0" smtClean="0"/>
                        <a:t>recht</a:t>
                      </a:r>
                      <a:endParaRPr lang="nl-BE" dirty="0"/>
                    </a:p>
                  </a:txBody>
                  <a:tcPr anchor="ctr"/>
                </a:tc>
                <a:tc>
                  <a:txBody>
                    <a:bodyPr/>
                    <a:lstStyle/>
                    <a:p>
                      <a:pPr algn="ctr"/>
                      <a:r>
                        <a:rPr lang="nl-NL" altLang="nl-BE" sz="1800" dirty="0"/>
                        <a:t>Consumentenkoop</a:t>
                      </a:r>
                      <a:endParaRPr lang="nl-B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altLang="nl-BE" sz="1800" dirty="0"/>
                        <a:t>CISG</a:t>
                      </a:r>
                      <a:endParaRPr lang="nl-NL" altLang="nl-BE" sz="1800" b="1" dirty="0">
                        <a:cs typeface="Arial" charset="0"/>
                      </a:endParaRPr>
                    </a:p>
                  </a:txBody>
                  <a:tcPr anchor="ctr"/>
                </a:tc>
                <a:extLst>
                  <a:ext uri="{0D108BD9-81ED-4DB2-BD59-A6C34878D82A}">
                    <a16:rowId xmlns:a16="http://schemas.microsoft.com/office/drawing/2014/main" val="1513951145"/>
                  </a:ext>
                </a:extLst>
              </a:tr>
              <a:tr h="2063447">
                <a:tc>
                  <a:txBody>
                    <a:bodyPr/>
                    <a:lstStyle/>
                    <a:p>
                      <a:pPr marL="0" lvl="1" indent="0">
                        <a:buFont typeface="Arial" panose="020B0604020202020204" pitchFamily="34" charset="0"/>
                        <a:buNone/>
                        <a:tabLst/>
                      </a:pPr>
                      <a:r>
                        <a:rPr lang="nl-BE" altLang="nl-BE" sz="1200" dirty="0"/>
                        <a:t>i) </a:t>
                      </a:r>
                      <a:r>
                        <a:rPr lang="nl-BE" altLang="nl-BE" sz="1200" dirty="0" smtClean="0"/>
                        <a:t>Niet-conforme </a:t>
                      </a:r>
                      <a:r>
                        <a:rPr lang="nl-BE" altLang="nl-BE" sz="1200" dirty="0"/>
                        <a:t>levering</a:t>
                      </a:r>
                    </a:p>
                    <a:p>
                      <a:pPr marL="292100" lvl="1" indent="-292100">
                        <a:buFont typeface="Arial" panose="020B0604020202020204" pitchFamily="34" charset="0"/>
                        <a:buChar char="•"/>
                        <a:tabLst/>
                      </a:pPr>
                      <a:r>
                        <a:rPr lang="nl-BE" altLang="nl-BE" sz="1200" dirty="0"/>
                        <a:t>Geen uitdrukkelijke meldingstermijn</a:t>
                      </a:r>
                    </a:p>
                    <a:p>
                      <a:pPr marL="292100" lvl="1" indent="-292100">
                        <a:buFont typeface="Arial" panose="020B0604020202020204" pitchFamily="34" charset="0"/>
                        <a:buChar char="•"/>
                        <a:tabLst/>
                      </a:pPr>
                      <a:r>
                        <a:rPr lang="nl-BE" altLang="nl-BE" sz="1200" dirty="0"/>
                        <a:t>Wel plicht zeker voor ondernemingen om niet-conformiteit binnen korte termijn te protesteren (</a:t>
                      </a:r>
                      <a:r>
                        <a:rPr lang="nl-BE" altLang="nl-BE" sz="1200" dirty="0" err="1"/>
                        <a:t>zoniet</a:t>
                      </a:r>
                      <a:r>
                        <a:rPr lang="nl-BE" altLang="nl-BE" sz="1200" dirty="0"/>
                        <a:t> stilzwijgende aanvaarding)</a:t>
                      </a:r>
                    </a:p>
                    <a:p>
                      <a:pPr marL="0" lvl="1" indent="0">
                        <a:buFont typeface="Arial" panose="020B0604020202020204" pitchFamily="34" charset="0"/>
                        <a:buNone/>
                        <a:tabLst/>
                      </a:pPr>
                      <a:endParaRPr lang="nl-BE" altLang="nl-BE" sz="1200" dirty="0"/>
                    </a:p>
                    <a:p>
                      <a:pPr marL="0" lvl="1" indent="0">
                        <a:buFont typeface="Arial" panose="020B0604020202020204" pitchFamily="34" charset="0"/>
                        <a:buNone/>
                        <a:tabLst/>
                      </a:pPr>
                      <a:r>
                        <a:rPr lang="nl-BE" altLang="nl-BE" sz="1200" dirty="0"/>
                        <a:t>ii)</a:t>
                      </a:r>
                      <a:r>
                        <a:rPr lang="nl-BE" altLang="nl-BE" sz="1200" baseline="0" dirty="0"/>
                        <a:t> </a:t>
                      </a:r>
                      <a:r>
                        <a:rPr lang="nl-BE" altLang="nl-BE" sz="1200" dirty="0"/>
                        <a:t>Verborgen gebreken</a:t>
                      </a:r>
                    </a:p>
                    <a:p>
                      <a:pPr marL="292100" lvl="1" indent="-292100">
                        <a:buFont typeface="Arial" panose="020B0604020202020204" pitchFamily="34" charset="0"/>
                        <a:buChar char="•"/>
                        <a:tabLst/>
                      </a:pPr>
                      <a:r>
                        <a:rPr lang="nl-BE" altLang="nl-BE" sz="1200" dirty="0"/>
                        <a:t>Geen uitdrukkelijke meldingstermijn</a:t>
                      </a:r>
                    </a:p>
                    <a:p>
                      <a:pPr marL="292100" lvl="1" indent="-292100">
                        <a:buFont typeface="Arial" panose="020B0604020202020204" pitchFamily="34" charset="0"/>
                        <a:buChar char="•"/>
                        <a:tabLst/>
                      </a:pPr>
                      <a:r>
                        <a:rPr lang="nl-BE" altLang="nl-BE" sz="1200" dirty="0"/>
                        <a:t>Wel korte </a:t>
                      </a:r>
                      <a:r>
                        <a:rPr lang="nl-BE" altLang="nl-BE" sz="1200" dirty="0" smtClean="0"/>
                        <a:t>verjaringstermijn</a:t>
                      </a:r>
                      <a:endParaRPr lang="nl-BE" altLang="nl-B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ltLang="nl-BE" sz="1200" u="none" dirty="0"/>
                        <a:t>Facultatieve meldingstermijn van minimum 2 maanden na vaststelling niet-conformiteit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altLang="nl-BE" sz="120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altLang="nl-BE" sz="1200" u="none" dirty="0"/>
                        <a:t>Partijen kunnen een termijn kunnen overeenkomen waarbinnen de consument de verkoper op de hoogte moet brengen van het gebrek aan overeenstemming. De meldings-termijn is dus facultatief. De termijn die partijen aldus overeenkomen mag niet korter zijn dan twee maanden vanaf de dag waarop de consument het gebrek heeft vastgesteld (art. 1649quater, </a:t>
                      </a:r>
                      <a:r>
                        <a:rPr lang="nl-BE" altLang="nl-BE" sz="1200" u="none" dirty="0" smtClean="0"/>
                        <a:t>§2 </a:t>
                      </a:r>
                      <a:r>
                        <a:rPr lang="nl-BE" altLang="nl-BE" sz="1200" u="none" dirty="0"/>
                        <a:t>oud BW).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ltLang="nl-BE" sz="1200" dirty="0"/>
                        <a:t>“De koper verliest het recht om zich erop te beroepen dat de zaken niet aan de overeenkomst  beantwoorden indien hij niet binnen een redelijke termijn nadat hij dit  gebreken heeft ontdekt of had behoren te ontdekken, de verkoper hiervan in kennis stelt, onder opgave van de aard van de</a:t>
                      </a:r>
                      <a:r>
                        <a:rPr lang="nl-BE" altLang="nl-BE" sz="1200" baseline="0" dirty="0"/>
                        <a:t> </a:t>
                      </a:r>
                      <a:r>
                        <a:rPr lang="nl-BE" altLang="nl-BE" sz="1200" dirty="0"/>
                        <a:t>tekortkoming” (art. 39, lid 1 </a:t>
                      </a:r>
                      <a:r>
                        <a:rPr lang="nl-BE" altLang="nl-BE" sz="1200" dirty="0" smtClean="0"/>
                        <a:t>CISG)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nl-B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nl-BE" sz="1200" dirty="0" smtClean="0"/>
                        <a:t>[</a:t>
                      </a:r>
                      <a:r>
                        <a:rPr lang="en-US" altLang="nl-BE" sz="1200" dirty="0" err="1" smtClean="0"/>
                        <a:t>zie</a:t>
                      </a:r>
                      <a:r>
                        <a:rPr lang="en-US" altLang="nl-BE" sz="1200" dirty="0" smtClean="0"/>
                        <a:t> in </a:t>
                      </a:r>
                      <a:r>
                        <a:rPr lang="en-US" altLang="nl-BE" sz="1200" dirty="0" err="1" smtClean="0"/>
                        <a:t>dit</a:t>
                      </a:r>
                      <a:r>
                        <a:rPr lang="en-US" altLang="nl-BE" sz="1200" dirty="0" smtClean="0"/>
                        <a:t> </a:t>
                      </a:r>
                      <a:r>
                        <a:rPr lang="en-US" altLang="nl-BE" sz="1200" dirty="0" err="1" smtClean="0"/>
                        <a:t>verband</a:t>
                      </a:r>
                      <a:r>
                        <a:rPr lang="en-US" altLang="nl-BE" sz="1200" dirty="0" smtClean="0"/>
                        <a:t> </a:t>
                      </a:r>
                      <a:r>
                        <a:rPr lang="en-US" altLang="nl-BE" sz="1200" dirty="0" err="1" smtClean="0"/>
                        <a:t>ook</a:t>
                      </a:r>
                      <a:r>
                        <a:rPr lang="en-US" altLang="nl-BE" sz="1200" dirty="0" smtClean="0"/>
                        <a:t> onderzoeksplicht</a:t>
                      </a:r>
                      <a:r>
                        <a:rPr lang="en-US" altLang="nl-BE" sz="1200" baseline="0" dirty="0" smtClean="0"/>
                        <a:t> conform art. 38 CISG]</a:t>
                      </a:r>
                      <a:endParaRPr lang="nl-BE" altLang="nl-BE" sz="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nl-BE" altLang="nl-BE" sz="1200" dirty="0"/>
                    </a:p>
                  </a:txBody>
                  <a:tcPr/>
                </a:tc>
                <a:extLst>
                  <a:ext uri="{0D108BD9-81ED-4DB2-BD59-A6C34878D82A}">
                    <a16:rowId xmlns:a16="http://schemas.microsoft.com/office/drawing/2014/main" val="1539090554"/>
                  </a:ext>
                </a:extLst>
              </a:tr>
            </a:tbl>
          </a:graphicData>
        </a:graphic>
      </p:graphicFrame>
    </p:spTree>
    <p:extLst>
      <p:ext uri="{BB962C8B-B14F-4D97-AF65-F5344CB8AC3E}">
        <p14:creationId xmlns:p14="http://schemas.microsoft.com/office/powerpoint/2010/main" val="209601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CF179DAE-D0A6-40C3-B8BC-6A97C268D03A}" type="slidenum">
              <a:rPr lang="nl-NL" smtClean="0"/>
              <a:t>39</a:t>
            </a:fld>
            <a:endParaRPr lang="nl-NL"/>
          </a:p>
        </p:txBody>
      </p:sp>
      <p:sp>
        <p:nvSpPr>
          <p:cNvPr id="6" name="Titel 5"/>
          <p:cNvSpPr>
            <a:spLocks noGrp="1"/>
          </p:cNvSpPr>
          <p:nvPr>
            <p:ph type="title"/>
          </p:nvPr>
        </p:nvSpPr>
        <p:spPr/>
        <p:txBody>
          <a:bodyPr>
            <a:normAutofit/>
          </a:bodyPr>
          <a:lstStyle/>
          <a:p>
            <a:r>
              <a:rPr lang="en-US" sz="3600" b="1" dirty="0" smtClean="0"/>
              <a:t>II. </a:t>
            </a:r>
            <a:r>
              <a:rPr lang="en-US" sz="3600" b="1" dirty="0" err="1" smtClean="0"/>
              <a:t>Termijnen</a:t>
            </a:r>
            <a:r>
              <a:rPr lang="en-US" sz="3600" b="1" dirty="0" smtClean="0"/>
              <a:t>: </a:t>
            </a:r>
            <a:r>
              <a:rPr lang="en-US" sz="3600" b="1" dirty="0" err="1" smtClean="0"/>
              <a:t>waarborgtermijn</a:t>
            </a:r>
            <a:endParaRPr lang="nl-BE" sz="3600" b="1" dirty="0"/>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17" name="Afbeelding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20" name="Afbeelding 19"/>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21" name="Afbeelding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22" name="Afbeelding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graphicFrame>
        <p:nvGraphicFramePr>
          <p:cNvPr id="15" name="Tabel 2">
            <a:extLst>
              <a:ext uri="{FF2B5EF4-FFF2-40B4-BE49-F238E27FC236}">
                <a16:creationId xmlns:a16="http://schemas.microsoft.com/office/drawing/2014/main" id="{71C60940-5B7B-AD42-ACB0-3242DE58614D}"/>
              </a:ext>
            </a:extLst>
          </p:cNvPr>
          <p:cNvGraphicFramePr>
            <a:graphicFrameLocks noGrp="1"/>
          </p:cNvGraphicFramePr>
          <p:nvPr>
            <p:extLst>
              <p:ext uri="{D42A27DB-BD31-4B8C-83A1-F6EECF244321}">
                <p14:modId xmlns:p14="http://schemas.microsoft.com/office/powerpoint/2010/main" val="3771123654"/>
              </p:ext>
            </p:extLst>
          </p:nvPr>
        </p:nvGraphicFramePr>
        <p:xfrm>
          <a:off x="576000" y="1425493"/>
          <a:ext cx="11041200" cy="3454862"/>
        </p:xfrm>
        <a:graphic>
          <a:graphicData uri="http://schemas.openxmlformats.org/drawingml/2006/table">
            <a:tbl>
              <a:tblPr firstRow="1" bandRow="1">
                <a:tableStyleId>{5C22544A-7EE6-4342-B048-85BDC9FD1C3A}</a:tableStyleId>
              </a:tblPr>
              <a:tblGrid>
                <a:gridCol w="3680400">
                  <a:extLst>
                    <a:ext uri="{9D8B030D-6E8A-4147-A177-3AD203B41FA5}">
                      <a16:colId xmlns:a16="http://schemas.microsoft.com/office/drawing/2014/main" val="2469106307"/>
                    </a:ext>
                  </a:extLst>
                </a:gridCol>
                <a:gridCol w="3680400">
                  <a:extLst>
                    <a:ext uri="{9D8B030D-6E8A-4147-A177-3AD203B41FA5}">
                      <a16:colId xmlns:a16="http://schemas.microsoft.com/office/drawing/2014/main" val="384751778"/>
                    </a:ext>
                  </a:extLst>
                </a:gridCol>
                <a:gridCol w="3680400">
                  <a:extLst>
                    <a:ext uri="{9D8B030D-6E8A-4147-A177-3AD203B41FA5}">
                      <a16:colId xmlns:a16="http://schemas.microsoft.com/office/drawing/2014/main" val="2959066072"/>
                    </a:ext>
                  </a:extLst>
                </a:gridCol>
              </a:tblGrid>
              <a:tr h="437342">
                <a:tc>
                  <a:txBody>
                    <a:bodyPr/>
                    <a:lstStyle/>
                    <a:p>
                      <a:pPr algn="ctr"/>
                      <a:r>
                        <a:rPr lang="nl-NL" altLang="nl-BE" sz="1800" dirty="0">
                          <a:cs typeface="Arial" charset="0"/>
                        </a:rPr>
                        <a:t>Gemeen </a:t>
                      </a:r>
                      <a:r>
                        <a:rPr lang="nl-NL" altLang="nl-BE" sz="1800" dirty="0" smtClean="0">
                          <a:cs typeface="Arial" charset="0"/>
                        </a:rPr>
                        <a:t>recht</a:t>
                      </a:r>
                      <a:endParaRPr lang="nl-BE" dirty="0"/>
                    </a:p>
                  </a:txBody>
                  <a:tcPr anchor="ctr"/>
                </a:tc>
                <a:tc>
                  <a:txBody>
                    <a:bodyPr/>
                    <a:lstStyle/>
                    <a:p>
                      <a:pPr algn="ctr"/>
                      <a:r>
                        <a:rPr lang="nl-NL" altLang="nl-BE" sz="1800" b="1" dirty="0">
                          <a:cs typeface="Arial" charset="0"/>
                        </a:rPr>
                        <a:t>Consumentenkoop</a:t>
                      </a:r>
                      <a:endParaRPr lang="nl-B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altLang="nl-BE" sz="1800" b="1" dirty="0">
                          <a:cs typeface="Arial" charset="0"/>
                        </a:rPr>
                        <a:t>CISG</a:t>
                      </a:r>
                    </a:p>
                  </a:txBody>
                  <a:tcPr anchor="ctr"/>
                </a:tc>
                <a:extLst>
                  <a:ext uri="{0D108BD9-81ED-4DB2-BD59-A6C34878D82A}">
                    <a16:rowId xmlns:a16="http://schemas.microsoft.com/office/drawing/2014/main" val="1513951145"/>
                  </a:ext>
                </a:extLst>
              </a:tr>
              <a:tr h="2932685">
                <a:tc>
                  <a:txBody>
                    <a:bodyPr/>
                    <a:lstStyle/>
                    <a:p>
                      <a:pPr marL="171450" lvl="1" indent="-171450">
                        <a:buFont typeface="Arial" panose="020B0604020202020204" pitchFamily="34" charset="0"/>
                        <a:buChar char="•"/>
                        <a:tabLst/>
                      </a:pPr>
                      <a:r>
                        <a:rPr lang="nl-BE" altLang="nl-BE" sz="1200" b="1" dirty="0"/>
                        <a:t>Geen wettelijke waarborgtermijn </a:t>
                      </a:r>
                      <a:r>
                        <a:rPr lang="nl-BE" altLang="nl-BE" sz="1200" b="0" dirty="0"/>
                        <a:t>voor niet-conformiteit  (wel stilzwijgende aanvaarding) + verborgen gebreken (wel korte verjaringstermijn)  </a:t>
                      </a:r>
                    </a:p>
                    <a:p>
                      <a:pPr marL="171450" lvl="1" indent="-171450">
                        <a:buFont typeface="Arial" panose="020B0604020202020204" pitchFamily="34" charset="0"/>
                        <a:buChar char="•"/>
                        <a:tabLst/>
                      </a:pPr>
                      <a:endParaRPr lang="nl-BE" altLang="nl-BE" sz="1200" b="0" dirty="0"/>
                    </a:p>
                    <a:p>
                      <a:pPr marL="171450" lvl="1" indent="-171450">
                        <a:buFont typeface="Arial" panose="020B0604020202020204" pitchFamily="34" charset="0"/>
                        <a:buChar char="•"/>
                        <a:tabLst/>
                      </a:pPr>
                      <a:r>
                        <a:rPr lang="nl-BE" altLang="nl-BE" sz="1200" b="1" dirty="0"/>
                        <a:t>Eventueel conventionele waarborgtermijn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ltLang="nl-BE" sz="1200" b="1" u="none" dirty="0"/>
                        <a:t>Dwingende minimumcap waarna gemeen kooprecht herleeft (1649 </a:t>
                      </a:r>
                      <a:r>
                        <a:rPr lang="nl-BE" altLang="nl-BE" sz="1200" b="1" u="none" dirty="0" err="1"/>
                        <a:t>quater</a:t>
                      </a:r>
                      <a:r>
                        <a:rPr lang="nl-BE" altLang="nl-BE" sz="1200" b="1" u="none" dirty="0"/>
                        <a:t> § 5 oud BW) als vordering niet verjaard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altLang="nl-BE" sz="1200" b="1"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altLang="nl-BE" sz="1200" b="0" u="none" dirty="0"/>
                        <a:t>In principe twee jaar vanaf levering tenzij conventioneel verlengd (art. 1649quater, § 1 oud BW)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altLang="nl-BE" sz="1200" b="0" u="none" dirty="0"/>
                        <a:t>Conventioneel </a:t>
                      </a:r>
                      <a:r>
                        <a:rPr lang="nl-BE" altLang="nl-BE" sz="1200" b="0" u="none" dirty="0" err="1"/>
                        <a:t>reduceerbaar</a:t>
                      </a:r>
                      <a:r>
                        <a:rPr lang="nl-BE" altLang="nl-BE" sz="1200" b="0" u="none" dirty="0"/>
                        <a:t> tot minimum 1 jaar vanaf levering voor tweedehandsgoederen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altLang="nl-BE" sz="1200" b="0" u="none" dirty="0"/>
                        <a:t>Schorsing gedurende periode vervanging of herstelling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altLang="nl-BE" sz="1200" b="0" u="none" dirty="0"/>
                        <a:t>Na afloop herleving gemeen kooprecht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ltLang="nl-BE" sz="1200" b="1" dirty="0" err="1"/>
                        <a:t>Suppletieve</a:t>
                      </a:r>
                      <a:r>
                        <a:rPr lang="nl-BE" altLang="nl-BE" sz="1200" b="1" dirty="0"/>
                        <a:t> </a:t>
                      </a:r>
                      <a:r>
                        <a:rPr lang="nl-BE" altLang="nl-BE" sz="1200" b="1" dirty="0" err="1"/>
                        <a:t>maximumcap</a:t>
                      </a:r>
                      <a:r>
                        <a:rPr lang="nl-BE" altLang="nl-BE" sz="1200" b="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nl-BE"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altLang="nl-BE" sz="1200" dirty="0"/>
                        <a:t>Subsidiaire termijn t.o.v. redelijke termijn (artikel 39, lid 1 CISG)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altLang="nl-BE" sz="1200" dirty="0"/>
                        <a:t>Vervaltermijn niet vatbaar voor schorsing of stuiting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altLang="nl-BE" sz="1200" dirty="0"/>
                        <a:t>In principe twee jaar vanaf levering tenzij conventioneel verlengd of ingekort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altLang="nl-BE" sz="1200" dirty="0"/>
                        <a:t>Behoudens kwade trouw verkoper (art. 40 CISG)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altLang="nl-B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altLang="nl-BE" sz="1200" dirty="0"/>
                        <a:t>“In ieder geval verliest de koper het recht om zich op de niet-conformiteit te beroepen, indien hij de verkoper niet uiterlijk binnen een termijn van twee jaar, na de datum waarop de zaken feitelijk aan de koper werden gegeven, hiervan in kennis stelt (art. 39, lid 2 CISG)”. </a:t>
                      </a:r>
                    </a:p>
                  </a:txBody>
                  <a:tcPr/>
                </a:tc>
                <a:extLst>
                  <a:ext uri="{0D108BD9-81ED-4DB2-BD59-A6C34878D82A}">
                    <a16:rowId xmlns:a16="http://schemas.microsoft.com/office/drawing/2014/main" val="1539090554"/>
                  </a:ext>
                </a:extLst>
              </a:tr>
            </a:tbl>
          </a:graphicData>
        </a:graphic>
      </p:graphicFrame>
    </p:spTree>
    <p:extLst>
      <p:ext uri="{BB962C8B-B14F-4D97-AF65-F5344CB8AC3E}">
        <p14:creationId xmlns:p14="http://schemas.microsoft.com/office/powerpoint/2010/main" val="2041379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7"/>
          <p:cNvGraphicFramePr>
            <a:graphicFrameLocks noGrp="1"/>
          </p:cNvGraphicFramePr>
          <p:nvPr>
            <p:ph idx="1"/>
            <p:extLst/>
          </p:nvPr>
        </p:nvGraphicFramePr>
        <p:xfrm>
          <a:off x="576264" y="1655763"/>
          <a:ext cx="3610726" cy="801110"/>
        </p:xfrm>
        <a:graphic>
          <a:graphicData uri="http://schemas.openxmlformats.org/drawingml/2006/table">
            <a:tbl>
              <a:tblPr firstRow="1" bandRow="1">
                <a:tableStyleId>{5C22544A-7EE6-4342-B048-85BDC9FD1C3A}</a:tableStyleId>
              </a:tblPr>
              <a:tblGrid>
                <a:gridCol w="3610726">
                  <a:extLst>
                    <a:ext uri="{9D8B030D-6E8A-4147-A177-3AD203B41FA5}">
                      <a16:colId xmlns:a16="http://schemas.microsoft.com/office/drawing/2014/main" val="367156836"/>
                    </a:ext>
                  </a:extLst>
                </a:gridCol>
              </a:tblGrid>
              <a:tr h="370840">
                <a:tc>
                  <a:txBody>
                    <a:bodyPr/>
                    <a:lstStyle/>
                    <a:p>
                      <a:pPr algn="ctr"/>
                      <a:r>
                        <a:rPr lang="en-US" dirty="0" smtClean="0"/>
                        <a:t>Gemeen kooprecht</a:t>
                      </a:r>
                      <a:endParaRPr lang="nl-BE" dirty="0"/>
                    </a:p>
                  </a:txBody>
                  <a:tcPr/>
                </a:tc>
                <a:extLst>
                  <a:ext uri="{0D108BD9-81ED-4DB2-BD59-A6C34878D82A}">
                    <a16:rowId xmlns:a16="http://schemas.microsoft.com/office/drawing/2014/main" val="386754318"/>
                  </a:ext>
                </a:extLst>
              </a:tr>
              <a:tr h="430270">
                <a:tc>
                  <a:txBody>
                    <a:bodyPr/>
                    <a:lstStyle/>
                    <a:p>
                      <a:pPr marL="285750" indent="-285750">
                        <a:buFont typeface="Arial" panose="020B0604020202020204" pitchFamily="34" charset="0"/>
                        <a:buChar char="•"/>
                      </a:pPr>
                      <a:r>
                        <a:rPr lang="en-US" sz="1600" dirty="0" smtClean="0"/>
                        <a:t>Oud </a:t>
                      </a:r>
                      <a:r>
                        <a:rPr lang="en-US" sz="1600" dirty="0" err="1" smtClean="0"/>
                        <a:t>Burgerlijk</a:t>
                      </a:r>
                      <a:r>
                        <a:rPr lang="en-US" sz="1600" baseline="0" dirty="0" smtClean="0"/>
                        <a:t> </a:t>
                      </a:r>
                      <a:r>
                        <a:rPr lang="en-US" sz="1600" baseline="0" dirty="0" err="1" smtClean="0"/>
                        <a:t>Wetboek</a:t>
                      </a:r>
                      <a:endParaRPr lang="nl-BE" sz="1600" dirty="0"/>
                    </a:p>
                  </a:txBody>
                  <a:tcPr>
                    <a:solidFill>
                      <a:srgbClr val="CCDBE4"/>
                    </a:solidFill>
                  </a:tcPr>
                </a:tc>
                <a:extLst>
                  <a:ext uri="{0D108BD9-81ED-4DB2-BD59-A6C34878D82A}">
                    <a16:rowId xmlns:a16="http://schemas.microsoft.com/office/drawing/2014/main" val="541799833"/>
                  </a:ext>
                </a:extLst>
              </a:tr>
            </a:tbl>
          </a:graphicData>
        </a:graphic>
      </p:graphicFrame>
      <p:sp>
        <p:nvSpPr>
          <p:cNvPr id="4" name="Tijdelijke aanduiding voor dianummer 3"/>
          <p:cNvSpPr>
            <a:spLocks noGrp="1"/>
          </p:cNvSpPr>
          <p:nvPr>
            <p:ph type="sldNum" sz="quarter" idx="12"/>
          </p:nvPr>
        </p:nvSpPr>
        <p:spPr/>
        <p:txBody>
          <a:bodyPr/>
          <a:lstStyle/>
          <a:p>
            <a:fld id="{0A297500-7527-634B-90F4-69D0994C32B4}" type="slidenum">
              <a:rPr lang="nl-NL" smtClean="0"/>
              <a:t>4</a:t>
            </a:fld>
            <a:endParaRPr lang="nl-NL"/>
          </a:p>
        </p:txBody>
      </p:sp>
      <p:sp>
        <p:nvSpPr>
          <p:cNvPr id="5" name="Titel 4"/>
          <p:cNvSpPr>
            <a:spLocks noGrp="1"/>
          </p:cNvSpPr>
          <p:nvPr>
            <p:ph type="title"/>
          </p:nvPr>
        </p:nvSpPr>
        <p:spPr/>
        <p:txBody>
          <a:bodyPr>
            <a:normAutofit/>
          </a:bodyPr>
          <a:lstStyle/>
          <a:p>
            <a:r>
              <a:rPr lang="en-US" sz="3600" b="1" dirty="0" smtClean="0"/>
              <a:t>I. Koop: </a:t>
            </a:r>
            <a:r>
              <a:rPr lang="en-US" sz="3600" b="1" dirty="0" err="1" smtClean="0"/>
              <a:t>drie</a:t>
            </a:r>
            <a:r>
              <a:rPr lang="en-US" sz="3600" b="1" dirty="0" smtClean="0"/>
              <a:t> regimes</a:t>
            </a:r>
            <a:endParaRPr lang="nl-BE" sz="3600" b="1" dirty="0"/>
          </a:p>
        </p:txBody>
      </p:sp>
      <p:graphicFrame>
        <p:nvGraphicFramePr>
          <p:cNvPr id="9" name="Tijdelijke aanduiding voor inhoud 7"/>
          <p:cNvGraphicFramePr>
            <a:graphicFrameLocks/>
          </p:cNvGraphicFramePr>
          <p:nvPr>
            <p:extLst/>
          </p:nvPr>
        </p:nvGraphicFramePr>
        <p:xfrm>
          <a:off x="4339390" y="1655763"/>
          <a:ext cx="3610726" cy="3415001"/>
        </p:xfrm>
        <a:graphic>
          <a:graphicData uri="http://schemas.openxmlformats.org/drawingml/2006/table">
            <a:tbl>
              <a:tblPr firstRow="1" bandRow="1">
                <a:tableStyleId>{5C22544A-7EE6-4342-B048-85BDC9FD1C3A}</a:tableStyleId>
              </a:tblPr>
              <a:tblGrid>
                <a:gridCol w="3610726">
                  <a:extLst>
                    <a:ext uri="{9D8B030D-6E8A-4147-A177-3AD203B41FA5}">
                      <a16:colId xmlns:a16="http://schemas.microsoft.com/office/drawing/2014/main" val="367156836"/>
                    </a:ext>
                  </a:extLst>
                </a:gridCol>
              </a:tblGrid>
              <a:tr h="370840">
                <a:tc>
                  <a:txBody>
                    <a:bodyPr/>
                    <a:lstStyle/>
                    <a:p>
                      <a:pPr algn="ctr"/>
                      <a:r>
                        <a:rPr lang="en-US" dirty="0" smtClean="0"/>
                        <a:t>Consumentenkooprecht</a:t>
                      </a:r>
                      <a:endParaRPr lang="nl-BE" dirty="0"/>
                    </a:p>
                  </a:txBody>
                  <a:tcPr/>
                </a:tc>
                <a:extLst>
                  <a:ext uri="{0D108BD9-81ED-4DB2-BD59-A6C34878D82A}">
                    <a16:rowId xmlns:a16="http://schemas.microsoft.com/office/drawing/2014/main" val="386754318"/>
                  </a:ext>
                </a:extLst>
              </a:tr>
              <a:tr h="3044161">
                <a:tc>
                  <a:txBody>
                    <a:bodyPr/>
                    <a:lstStyle/>
                    <a:p>
                      <a:pPr marL="285750" indent="-285750">
                        <a:buFont typeface="Arial" panose="020B0604020202020204" pitchFamily="34" charset="0"/>
                        <a:buChar char="•"/>
                      </a:pPr>
                      <a:r>
                        <a:rPr lang="en-US" sz="1600" dirty="0" err="1" smtClean="0"/>
                        <a:t>Richtlijn</a:t>
                      </a:r>
                      <a:r>
                        <a:rPr lang="en-US" sz="1600" dirty="0" smtClean="0"/>
                        <a:t> 1999/44/EG </a:t>
                      </a:r>
                      <a:r>
                        <a:rPr lang="en-US" sz="1600" dirty="0" err="1" smtClean="0"/>
                        <a:t>omgezet</a:t>
                      </a:r>
                      <a:r>
                        <a:rPr lang="en-US" sz="1600" dirty="0" smtClean="0"/>
                        <a:t> in </a:t>
                      </a:r>
                      <a:r>
                        <a:rPr lang="en-US" sz="1600" baseline="0" dirty="0" smtClean="0"/>
                        <a:t>art. 1649</a:t>
                      </a:r>
                      <a:r>
                        <a:rPr lang="en-US" sz="1600" i="1" baseline="0" dirty="0" smtClean="0"/>
                        <a:t>bis </a:t>
                      </a:r>
                      <a:r>
                        <a:rPr lang="en-US" sz="1600" i="0" baseline="0" dirty="0" smtClean="0"/>
                        <a:t>tot </a:t>
                      </a:r>
                      <a:r>
                        <a:rPr lang="en-US" sz="1600" i="1" baseline="0" dirty="0" err="1" smtClean="0"/>
                        <a:t>octies</a:t>
                      </a:r>
                      <a:r>
                        <a:rPr lang="en-US" sz="1600" i="1" baseline="0" dirty="0" smtClean="0"/>
                        <a:t> </a:t>
                      </a:r>
                      <a:r>
                        <a:rPr lang="en-US" sz="1600" i="0" baseline="0" dirty="0" smtClean="0"/>
                        <a:t>oud BW</a:t>
                      </a:r>
                    </a:p>
                    <a:p>
                      <a:pPr marL="285750" indent="-285750">
                        <a:buFont typeface="Arial" panose="020B0604020202020204" pitchFamily="34" charset="0"/>
                        <a:buChar char="•"/>
                      </a:pPr>
                      <a:endParaRPr lang="en-US" sz="1600" i="0" baseline="0" dirty="0" smtClean="0"/>
                    </a:p>
                    <a:p>
                      <a:pPr marL="0" indent="0" algn="ctr">
                        <a:buFont typeface="Arial" panose="020B0604020202020204" pitchFamily="34" charset="0"/>
                        <a:buNone/>
                      </a:pPr>
                      <a:r>
                        <a:rPr lang="en-US" sz="1600" i="0" baseline="0" dirty="0" smtClean="0"/>
                        <a:t>***</a:t>
                      </a:r>
                    </a:p>
                    <a:p>
                      <a:pPr marL="285750" indent="-285750">
                        <a:buFont typeface="Arial" panose="020B0604020202020204" pitchFamily="34" charset="0"/>
                        <a:buChar char="•"/>
                      </a:pPr>
                      <a:endParaRPr lang="en-US" sz="1600" i="0" baseline="0" dirty="0" smtClean="0"/>
                    </a:p>
                    <a:p>
                      <a:pPr marL="285750" indent="-285750">
                        <a:buFont typeface="Arial" panose="020B0604020202020204" pitchFamily="34" charset="0"/>
                        <a:buChar char="•"/>
                      </a:pPr>
                      <a:r>
                        <a:rPr lang="en-US" sz="1600" dirty="0" err="1" smtClean="0"/>
                        <a:t>Richtlijn</a:t>
                      </a:r>
                      <a:r>
                        <a:rPr lang="en-US" sz="1600" dirty="0" smtClean="0"/>
                        <a:t> 2019/771 (“</a:t>
                      </a:r>
                      <a:r>
                        <a:rPr lang="en-US" sz="1600" dirty="0" err="1" smtClean="0"/>
                        <a:t>Richtlijn</a:t>
                      </a:r>
                      <a:r>
                        <a:rPr lang="en-US" sz="1600" dirty="0" smtClean="0"/>
                        <a:t> Consumentenkoop 2019”)*</a:t>
                      </a:r>
                    </a:p>
                    <a:p>
                      <a:pPr marL="285750" indent="-285750">
                        <a:buFont typeface="Arial" panose="020B0604020202020204" pitchFamily="34" charset="0"/>
                        <a:buChar char="•"/>
                      </a:pPr>
                      <a:r>
                        <a:rPr lang="en-US" sz="1600" dirty="0" err="1" smtClean="0"/>
                        <a:t>Richtlijn</a:t>
                      </a:r>
                      <a:r>
                        <a:rPr lang="en-US" sz="1600" dirty="0" smtClean="0"/>
                        <a:t> 2019/770 (“</a:t>
                      </a:r>
                      <a:r>
                        <a:rPr lang="en-US" sz="1600" dirty="0" err="1" smtClean="0"/>
                        <a:t>Richtlijn</a:t>
                      </a:r>
                      <a:r>
                        <a:rPr lang="en-US" sz="1600" dirty="0" smtClean="0"/>
                        <a:t> </a:t>
                      </a:r>
                      <a:r>
                        <a:rPr lang="en-US" sz="1600" dirty="0" err="1" smtClean="0"/>
                        <a:t>Digitale</a:t>
                      </a:r>
                      <a:r>
                        <a:rPr lang="en-US" sz="1600" dirty="0" smtClean="0"/>
                        <a:t> </a:t>
                      </a:r>
                      <a:r>
                        <a:rPr lang="en-US" sz="1600" dirty="0" err="1" smtClean="0"/>
                        <a:t>Inhoud</a:t>
                      </a:r>
                      <a:r>
                        <a:rPr lang="en-US" sz="1600" dirty="0" smtClean="0"/>
                        <a:t>”)*</a:t>
                      </a:r>
                    </a:p>
                    <a:p>
                      <a:pPr marL="285750" indent="-285750">
                        <a:buFont typeface="Arial" panose="020B0604020202020204" pitchFamily="34" charset="0"/>
                        <a:buChar char="•"/>
                      </a:pPr>
                      <a:endParaRPr lang="en-US" dirty="0" smtClean="0"/>
                    </a:p>
                    <a:p>
                      <a:pPr marL="0" indent="0">
                        <a:buFont typeface="Arial" panose="020B0604020202020204" pitchFamily="34" charset="0"/>
                        <a:buNone/>
                      </a:pPr>
                      <a:r>
                        <a:rPr lang="en-US" sz="1200" dirty="0" smtClean="0"/>
                        <a:t>*</a:t>
                      </a:r>
                      <a:r>
                        <a:rPr lang="en-US" sz="1200" baseline="0" dirty="0" smtClean="0"/>
                        <a:t> </a:t>
                      </a:r>
                      <a:r>
                        <a:rPr lang="en-US" sz="1200" baseline="0" dirty="0" err="1" smtClean="0"/>
                        <a:t>Omzetting</a:t>
                      </a:r>
                      <a:r>
                        <a:rPr lang="en-US" sz="1200" baseline="0" dirty="0" smtClean="0"/>
                        <a:t> nog </a:t>
                      </a:r>
                      <a:r>
                        <a:rPr lang="en-US" sz="1200" baseline="0" dirty="0" err="1" smtClean="0"/>
                        <a:t>niet</a:t>
                      </a:r>
                      <a:r>
                        <a:rPr lang="en-US" sz="1200" baseline="0" dirty="0" smtClean="0"/>
                        <a:t> </a:t>
                      </a:r>
                      <a:r>
                        <a:rPr lang="en-US" sz="1200" baseline="0" dirty="0" err="1" smtClean="0"/>
                        <a:t>gebeurd</a:t>
                      </a:r>
                      <a:r>
                        <a:rPr lang="en-US" sz="1200" baseline="0" dirty="0" smtClean="0"/>
                        <a:t>. </a:t>
                      </a:r>
                      <a:r>
                        <a:rPr lang="en-US" sz="1200" baseline="0" dirty="0" err="1" smtClean="0"/>
                        <a:t>Voor</a:t>
                      </a:r>
                      <a:r>
                        <a:rPr lang="en-US" sz="1200" baseline="0" dirty="0" smtClean="0"/>
                        <a:t> </a:t>
                      </a:r>
                      <a:r>
                        <a:rPr lang="en-US" sz="1200" baseline="0" dirty="0" err="1" smtClean="0"/>
                        <a:t>contracten</a:t>
                      </a:r>
                      <a:r>
                        <a:rPr lang="en-US" sz="1200" baseline="0" dirty="0" smtClean="0"/>
                        <a:t> </a:t>
                      </a:r>
                      <a:r>
                        <a:rPr lang="en-US" sz="1200" baseline="0" dirty="0" err="1" smtClean="0"/>
                        <a:t>gesloten</a:t>
                      </a:r>
                      <a:r>
                        <a:rPr lang="en-US" sz="1200" baseline="0" dirty="0" smtClean="0"/>
                        <a:t> </a:t>
                      </a:r>
                      <a:r>
                        <a:rPr lang="en-US" sz="1200" baseline="0" dirty="0" err="1" smtClean="0"/>
                        <a:t>vanaf</a:t>
                      </a:r>
                      <a:r>
                        <a:rPr lang="en-US" sz="1200" baseline="0" dirty="0" smtClean="0"/>
                        <a:t> 1/01/2022</a:t>
                      </a:r>
                      <a:endParaRPr lang="en-US" sz="1200" dirty="0" smtClean="0"/>
                    </a:p>
                  </a:txBody>
                  <a:tcPr/>
                </a:tc>
                <a:extLst>
                  <a:ext uri="{0D108BD9-81ED-4DB2-BD59-A6C34878D82A}">
                    <a16:rowId xmlns:a16="http://schemas.microsoft.com/office/drawing/2014/main" val="541799833"/>
                  </a:ext>
                </a:extLst>
              </a:tr>
            </a:tbl>
          </a:graphicData>
        </a:graphic>
      </p:graphicFrame>
      <p:graphicFrame>
        <p:nvGraphicFramePr>
          <p:cNvPr id="10" name="Tijdelijke aanduiding voor inhoud 7"/>
          <p:cNvGraphicFramePr>
            <a:graphicFrameLocks/>
          </p:cNvGraphicFramePr>
          <p:nvPr>
            <p:extLst/>
          </p:nvPr>
        </p:nvGraphicFramePr>
        <p:xfrm>
          <a:off x="8102516" y="1655763"/>
          <a:ext cx="3610726" cy="1262928"/>
        </p:xfrm>
        <a:graphic>
          <a:graphicData uri="http://schemas.openxmlformats.org/drawingml/2006/table">
            <a:tbl>
              <a:tblPr firstRow="1" bandRow="1">
                <a:tableStyleId>{5C22544A-7EE6-4342-B048-85BDC9FD1C3A}</a:tableStyleId>
              </a:tblPr>
              <a:tblGrid>
                <a:gridCol w="3610726">
                  <a:extLst>
                    <a:ext uri="{9D8B030D-6E8A-4147-A177-3AD203B41FA5}">
                      <a16:colId xmlns:a16="http://schemas.microsoft.com/office/drawing/2014/main" val="367156836"/>
                    </a:ext>
                  </a:extLst>
                </a:gridCol>
              </a:tblGrid>
              <a:tr h="370840">
                <a:tc>
                  <a:txBody>
                    <a:bodyPr/>
                    <a:lstStyle/>
                    <a:p>
                      <a:pPr algn="ctr"/>
                      <a:r>
                        <a:rPr lang="en-US" dirty="0" err="1" smtClean="0"/>
                        <a:t>Internationaal</a:t>
                      </a:r>
                      <a:r>
                        <a:rPr lang="en-US" dirty="0" smtClean="0"/>
                        <a:t> kooprecht</a:t>
                      </a:r>
                      <a:endParaRPr lang="nl-BE" dirty="0"/>
                    </a:p>
                  </a:txBody>
                  <a:tcPr/>
                </a:tc>
                <a:extLst>
                  <a:ext uri="{0D108BD9-81ED-4DB2-BD59-A6C34878D82A}">
                    <a16:rowId xmlns:a16="http://schemas.microsoft.com/office/drawing/2014/main" val="386754318"/>
                  </a:ext>
                </a:extLst>
              </a:tr>
              <a:tr h="892088">
                <a:tc>
                  <a:txBody>
                    <a:bodyPr/>
                    <a:lstStyle/>
                    <a:p>
                      <a:pPr marL="285750" indent="-285750">
                        <a:buFont typeface="Arial" panose="020B0604020202020204" pitchFamily="34" charset="0"/>
                        <a:buChar char="•"/>
                      </a:pPr>
                      <a:r>
                        <a:rPr lang="en-US" sz="1600" dirty="0" smtClean="0"/>
                        <a:t>Weens Koopverdrag (CISG)</a:t>
                      </a:r>
                    </a:p>
                    <a:p>
                      <a:pPr marL="285750" indent="-285750">
                        <a:buFont typeface="Arial" panose="020B0604020202020204" pitchFamily="34" charset="0"/>
                        <a:buChar char="•"/>
                      </a:pPr>
                      <a:r>
                        <a:rPr lang="en-US" sz="1600" dirty="0" err="1" smtClean="0"/>
                        <a:t>Verdrag</a:t>
                      </a:r>
                      <a:r>
                        <a:rPr lang="en-US" sz="1600" dirty="0" smtClean="0"/>
                        <a:t> van NY </a:t>
                      </a:r>
                      <a:r>
                        <a:rPr lang="en-US" sz="1600" dirty="0" err="1" smtClean="0"/>
                        <a:t>inzake</a:t>
                      </a:r>
                      <a:r>
                        <a:rPr lang="en-US" sz="1600" dirty="0" smtClean="0"/>
                        <a:t> </a:t>
                      </a:r>
                      <a:r>
                        <a:rPr lang="en-US" sz="1600" dirty="0" err="1" smtClean="0"/>
                        <a:t>verjaring</a:t>
                      </a:r>
                      <a:r>
                        <a:rPr lang="en-US" sz="1600" dirty="0" smtClean="0"/>
                        <a:t> en Protocol van 11 april 1980</a:t>
                      </a:r>
                      <a:endParaRPr lang="nl-BE" sz="1600" dirty="0"/>
                    </a:p>
                  </a:txBody>
                  <a:tcPr/>
                </a:tc>
                <a:extLst>
                  <a:ext uri="{0D108BD9-81ED-4DB2-BD59-A6C34878D82A}">
                    <a16:rowId xmlns:a16="http://schemas.microsoft.com/office/drawing/2014/main" val="541799833"/>
                  </a:ext>
                </a:extLst>
              </a:tr>
            </a:tbl>
          </a:graphicData>
        </a:graphic>
      </p:graphicFrame>
      <p:pic>
        <p:nvPicPr>
          <p:cNvPr id="23" name="Afbeelding 22"/>
          <p:cNvPicPr>
            <a:picLocks noChangeAspect="1"/>
          </p:cNvPicPr>
          <p:nvPr/>
        </p:nvPicPr>
        <p:blipFill>
          <a:blip r:embed="rId3">
            <a:lum bright="70000" contrast="-70000"/>
          </a:blip>
          <a:stretch>
            <a:fillRect/>
          </a:stretch>
        </p:blipFill>
        <p:spPr>
          <a:xfrm>
            <a:off x="9831798" y="6378773"/>
            <a:ext cx="1077087" cy="323126"/>
          </a:xfrm>
          <a:prstGeom prst="rect">
            <a:avLst/>
          </a:prstGeom>
        </p:spPr>
      </p:pic>
      <p:pic>
        <p:nvPicPr>
          <p:cNvPr id="24" name="Afbeelding 23"/>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25" name="Afbeelding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26" name="Afbeelding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27" name="Afbeelding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28" name="Afbeelding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29" name="Afbeelding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Tree>
    <p:extLst>
      <p:ext uri="{BB962C8B-B14F-4D97-AF65-F5344CB8AC3E}">
        <p14:creationId xmlns:p14="http://schemas.microsoft.com/office/powerpoint/2010/main" val="36586301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CF179DAE-D0A6-40C3-B8BC-6A97C268D03A}" type="slidenum">
              <a:rPr lang="nl-NL" smtClean="0"/>
              <a:t>40</a:t>
            </a:fld>
            <a:endParaRPr lang="nl-NL"/>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0" name="Afbeelding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1" name="Afbeelding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2" name="Afbeelding 11"/>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3" name="Afbeelding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14" name="Afbeelding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
        <p:nvSpPr>
          <p:cNvPr id="32" name="Rechthoek 31"/>
          <p:cNvSpPr/>
          <p:nvPr/>
        </p:nvSpPr>
        <p:spPr>
          <a:xfrm>
            <a:off x="1968780" y="4006080"/>
            <a:ext cx="4267779" cy="127565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 name="Tijdelijke aanduiding voor inhoud 1"/>
          <p:cNvSpPr>
            <a:spLocks noGrp="1"/>
          </p:cNvSpPr>
          <p:nvPr>
            <p:ph idx="1"/>
          </p:nvPr>
        </p:nvSpPr>
        <p:spPr>
          <a:xfrm>
            <a:off x="576000" y="1556710"/>
            <a:ext cx="11366064" cy="4611745"/>
          </a:xfrm>
        </p:spPr>
        <p:txBody>
          <a:bodyPr>
            <a:normAutofit fontScale="92500" lnSpcReduction="10000"/>
          </a:bodyPr>
          <a:lstStyle/>
          <a:p>
            <a:r>
              <a:rPr lang="nl-BE" sz="1800" dirty="0" smtClean="0">
                <a:latin typeface="+mj-lt"/>
                <a:ea typeface="Calibri" panose="020F0502020204030204" pitchFamily="34" charset="0"/>
              </a:rPr>
              <a:t>M</a:t>
            </a:r>
            <a:r>
              <a:rPr lang="nl-BE" sz="1800" dirty="0" smtClean="0">
                <a:effectLst/>
                <a:latin typeface="+mj-lt"/>
                <a:ea typeface="Calibri" panose="020F0502020204030204" pitchFamily="34" charset="0"/>
              </a:rPr>
              <a:t>inimumverjaringstermijn geldt </a:t>
            </a:r>
            <a:r>
              <a:rPr lang="nl-BE" sz="1800" dirty="0">
                <a:effectLst/>
                <a:latin typeface="+mj-lt"/>
                <a:ea typeface="Calibri" panose="020F0502020204030204" pitchFamily="34" charset="0"/>
              </a:rPr>
              <a:t>ook bij </a:t>
            </a:r>
            <a:r>
              <a:rPr lang="nl-BE" sz="1800" dirty="0" smtClean="0">
                <a:effectLst/>
                <a:latin typeface="+mj-lt"/>
                <a:ea typeface="Calibri" panose="020F0502020204030204" pitchFamily="34" charset="0"/>
              </a:rPr>
              <a:t>contractuele </a:t>
            </a:r>
            <a:r>
              <a:rPr lang="nl-BE" sz="1800" dirty="0">
                <a:effectLst/>
                <a:latin typeface="+mj-lt"/>
                <a:ea typeface="Calibri" panose="020F0502020204030204" pitchFamily="34" charset="0"/>
              </a:rPr>
              <a:t>verkorting </a:t>
            </a:r>
            <a:r>
              <a:rPr lang="nl-BE" sz="1800" dirty="0" smtClean="0">
                <a:effectLst/>
                <a:latin typeface="+mj-lt"/>
                <a:ea typeface="Calibri" panose="020F0502020204030204" pitchFamily="34" charset="0"/>
              </a:rPr>
              <a:t>waarborgtermijn</a:t>
            </a:r>
            <a:endParaRPr lang="en-US" sz="1800" dirty="0">
              <a:latin typeface="+mj-lt"/>
              <a:ea typeface="Calibri" panose="020F0502020204030204" pitchFamily="34" charset="0"/>
            </a:endParaRPr>
          </a:p>
          <a:p>
            <a:endParaRPr lang="en-US" dirty="0" smtClean="0">
              <a:effectLst/>
              <a:latin typeface="+mj-lt"/>
              <a:ea typeface="Calibri" panose="020F0502020204030204" pitchFamily="34" charset="0"/>
            </a:endParaRPr>
          </a:p>
          <a:p>
            <a:endParaRPr lang="en-US" dirty="0">
              <a:latin typeface="+mj-lt"/>
              <a:ea typeface="Calibri" panose="020F0502020204030204" pitchFamily="34" charset="0"/>
            </a:endParaRPr>
          </a:p>
          <a:p>
            <a:endParaRPr lang="nl-BE" dirty="0">
              <a:effectLst/>
              <a:latin typeface="+mj-lt"/>
              <a:ea typeface="Calibri" panose="020F0502020204030204" pitchFamily="34" charset="0"/>
            </a:endParaRPr>
          </a:p>
          <a:p>
            <a:endParaRPr lang="en-US" dirty="0" smtClean="0">
              <a:latin typeface="+mj-lt"/>
            </a:endParaRPr>
          </a:p>
          <a:p>
            <a:endParaRPr lang="en-US" dirty="0" smtClean="0">
              <a:latin typeface="+mj-lt"/>
            </a:endParaRPr>
          </a:p>
          <a:p>
            <a:endParaRPr lang="en-US" dirty="0">
              <a:latin typeface="+mj-lt"/>
            </a:endParaRPr>
          </a:p>
          <a:p>
            <a:endParaRPr lang="en-US" dirty="0" smtClean="0">
              <a:latin typeface="+mj-lt"/>
            </a:endParaRPr>
          </a:p>
          <a:p>
            <a:endParaRPr lang="en-US" dirty="0">
              <a:latin typeface="+mj-lt"/>
            </a:endParaRPr>
          </a:p>
          <a:p>
            <a:endParaRPr lang="nl-BE" dirty="0" smtClean="0">
              <a:latin typeface="+mj-lt"/>
            </a:endParaRPr>
          </a:p>
          <a:p>
            <a:r>
              <a:rPr lang="nl-BE" sz="1800" dirty="0" smtClean="0">
                <a:latin typeface="+mj-lt"/>
              </a:rPr>
              <a:t>Artikel 10.6 Richtlijn </a:t>
            </a:r>
            <a:r>
              <a:rPr lang="nl-BE" sz="1800" dirty="0">
                <a:latin typeface="+mj-lt"/>
              </a:rPr>
              <a:t>Consumentenkoop 2019: afwijking </a:t>
            </a:r>
            <a:r>
              <a:rPr lang="nl-BE" sz="1800" dirty="0" smtClean="0">
                <a:latin typeface="+mj-lt"/>
              </a:rPr>
              <a:t>Ferenschild</a:t>
            </a:r>
            <a:endParaRPr lang="nl-BE" sz="1800" dirty="0">
              <a:latin typeface="+mj-lt"/>
            </a:endParaRPr>
          </a:p>
        </p:txBody>
      </p:sp>
      <p:pic>
        <p:nvPicPr>
          <p:cNvPr id="35" name="Tijdelijke aanduiding voor inhoud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86177" y="2385167"/>
            <a:ext cx="825063" cy="825063"/>
          </a:xfrm>
          <a:prstGeom prst="rect">
            <a:avLst/>
          </a:prstGeom>
        </p:spPr>
      </p:pic>
      <p:pic>
        <p:nvPicPr>
          <p:cNvPr id="36" name="Afbeelding 3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57120" y="2354047"/>
            <a:ext cx="856183" cy="856183"/>
          </a:xfrm>
          <a:prstGeom prst="rect">
            <a:avLst/>
          </a:prstGeom>
        </p:spPr>
      </p:pic>
      <p:cxnSp>
        <p:nvCxnSpPr>
          <p:cNvPr id="37" name="Rechte verbindingslijn met pijl 36"/>
          <p:cNvCxnSpPr/>
          <p:nvPr/>
        </p:nvCxnSpPr>
        <p:spPr>
          <a:xfrm>
            <a:off x="5250341" y="2797698"/>
            <a:ext cx="16184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8" name="Afbeelding 3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81169" y="2413408"/>
            <a:ext cx="796822" cy="796822"/>
          </a:xfrm>
          <a:prstGeom prst="rect">
            <a:avLst/>
          </a:prstGeom>
        </p:spPr>
      </p:pic>
      <p:sp>
        <p:nvSpPr>
          <p:cNvPr id="39" name="Tekstvak 38"/>
          <p:cNvSpPr txBox="1"/>
          <p:nvPr/>
        </p:nvSpPr>
        <p:spPr>
          <a:xfrm>
            <a:off x="3513862" y="3419379"/>
            <a:ext cx="1342697" cy="369332"/>
          </a:xfrm>
          <a:prstGeom prst="rect">
            <a:avLst/>
          </a:prstGeom>
          <a:noFill/>
        </p:spPr>
        <p:txBody>
          <a:bodyPr wrap="square" rtlCol="0">
            <a:spAutoFit/>
          </a:bodyPr>
          <a:lstStyle/>
          <a:p>
            <a:r>
              <a:rPr lang="en-US" dirty="0" smtClean="0"/>
              <a:t>JPC Motor</a:t>
            </a:r>
            <a:endParaRPr lang="nl-BE" dirty="0"/>
          </a:p>
        </p:txBody>
      </p:sp>
      <p:sp>
        <p:nvSpPr>
          <p:cNvPr id="40" name="Tekstvak 39"/>
          <p:cNvSpPr txBox="1"/>
          <p:nvPr/>
        </p:nvSpPr>
        <p:spPr>
          <a:xfrm>
            <a:off x="7128424" y="3419379"/>
            <a:ext cx="1401776" cy="369332"/>
          </a:xfrm>
          <a:prstGeom prst="rect">
            <a:avLst/>
          </a:prstGeom>
          <a:noFill/>
        </p:spPr>
        <p:txBody>
          <a:bodyPr wrap="square" rtlCol="0">
            <a:spAutoFit/>
          </a:bodyPr>
          <a:lstStyle/>
          <a:p>
            <a:r>
              <a:rPr lang="en-US" dirty="0" smtClean="0"/>
              <a:t>Ferenschild</a:t>
            </a:r>
            <a:endParaRPr lang="nl-BE" dirty="0"/>
          </a:p>
        </p:txBody>
      </p:sp>
      <p:cxnSp>
        <p:nvCxnSpPr>
          <p:cNvPr id="41" name="Rechte verbindingslijn met pijl 40"/>
          <p:cNvCxnSpPr/>
          <p:nvPr/>
        </p:nvCxnSpPr>
        <p:spPr>
          <a:xfrm>
            <a:off x="1655767" y="4628293"/>
            <a:ext cx="91615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kstvak 41"/>
          <p:cNvSpPr txBox="1"/>
          <p:nvPr/>
        </p:nvSpPr>
        <p:spPr>
          <a:xfrm>
            <a:off x="1968780" y="4166628"/>
            <a:ext cx="1333370" cy="923330"/>
          </a:xfrm>
          <a:prstGeom prst="rect">
            <a:avLst/>
          </a:prstGeom>
          <a:solidFill>
            <a:schemeClr val="bg1"/>
          </a:solidFill>
          <a:ln>
            <a:solidFill>
              <a:schemeClr val="accent1"/>
            </a:solidFill>
          </a:ln>
        </p:spPr>
        <p:txBody>
          <a:bodyPr wrap="square" rtlCol="0">
            <a:spAutoFit/>
          </a:bodyPr>
          <a:lstStyle/>
          <a:p>
            <a:r>
              <a:rPr lang="en-US" dirty="0" smtClean="0"/>
              <a:t>21.09.2010</a:t>
            </a:r>
          </a:p>
          <a:p>
            <a:pPr algn="ctr"/>
            <a:r>
              <a:rPr lang="en-US" dirty="0" smtClean="0"/>
              <a:t>(</a:t>
            </a:r>
            <a:r>
              <a:rPr lang="en-US" dirty="0" err="1" smtClean="0"/>
              <a:t>aankoop</a:t>
            </a:r>
            <a:r>
              <a:rPr lang="en-US" dirty="0" smtClean="0"/>
              <a:t>/</a:t>
            </a:r>
            <a:br>
              <a:rPr lang="en-US" dirty="0" smtClean="0"/>
            </a:br>
            <a:r>
              <a:rPr lang="en-US" dirty="0" smtClean="0"/>
              <a:t>levering)</a:t>
            </a:r>
            <a:endParaRPr lang="nl-BE" dirty="0"/>
          </a:p>
        </p:txBody>
      </p:sp>
      <p:sp>
        <p:nvSpPr>
          <p:cNvPr id="43" name="Tekstvak 42"/>
          <p:cNvSpPr txBox="1"/>
          <p:nvPr/>
        </p:nvSpPr>
        <p:spPr>
          <a:xfrm>
            <a:off x="3439496" y="4167250"/>
            <a:ext cx="1333370" cy="923330"/>
          </a:xfrm>
          <a:prstGeom prst="rect">
            <a:avLst/>
          </a:prstGeom>
          <a:solidFill>
            <a:schemeClr val="bg1"/>
          </a:solidFill>
          <a:ln>
            <a:solidFill>
              <a:schemeClr val="accent1"/>
            </a:solidFill>
          </a:ln>
        </p:spPr>
        <p:txBody>
          <a:bodyPr wrap="square" rtlCol="0">
            <a:spAutoFit/>
          </a:bodyPr>
          <a:lstStyle/>
          <a:p>
            <a:pPr algn="ctr"/>
            <a:r>
              <a:rPr lang="en-US" dirty="0" smtClean="0"/>
              <a:t>22.09.2010</a:t>
            </a:r>
          </a:p>
          <a:p>
            <a:pPr algn="ctr"/>
            <a:r>
              <a:rPr lang="en-US" dirty="0" smtClean="0"/>
              <a:t>(</a:t>
            </a:r>
            <a:r>
              <a:rPr lang="en-US" dirty="0" err="1" smtClean="0"/>
              <a:t>weigering</a:t>
            </a:r>
            <a:r>
              <a:rPr lang="en-US" dirty="0" smtClean="0"/>
              <a:t> DIV)</a:t>
            </a:r>
            <a:endParaRPr lang="nl-BE" dirty="0"/>
          </a:p>
        </p:txBody>
      </p:sp>
      <p:sp>
        <p:nvSpPr>
          <p:cNvPr id="44" name="Tekstvak 43"/>
          <p:cNvSpPr txBox="1"/>
          <p:nvPr/>
        </p:nvSpPr>
        <p:spPr>
          <a:xfrm>
            <a:off x="6355874" y="4167250"/>
            <a:ext cx="1423706" cy="923330"/>
          </a:xfrm>
          <a:prstGeom prst="rect">
            <a:avLst/>
          </a:prstGeom>
          <a:solidFill>
            <a:schemeClr val="bg1"/>
          </a:solidFill>
          <a:ln>
            <a:solidFill>
              <a:schemeClr val="accent1"/>
            </a:solidFill>
          </a:ln>
        </p:spPr>
        <p:txBody>
          <a:bodyPr wrap="square" rtlCol="0">
            <a:spAutoFit/>
          </a:bodyPr>
          <a:lstStyle/>
          <a:p>
            <a:pPr algn="ctr"/>
            <a:r>
              <a:rPr lang="en-US" dirty="0" smtClean="0"/>
              <a:t>21.10.2011</a:t>
            </a:r>
          </a:p>
          <a:p>
            <a:pPr algn="ctr"/>
            <a:r>
              <a:rPr lang="en-US" dirty="0" smtClean="0"/>
              <a:t>(</a:t>
            </a:r>
            <a:r>
              <a:rPr lang="en-US" dirty="0" err="1" smtClean="0"/>
              <a:t>vraag</a:t>
            </a:r>
            <a:r>
              <a:rPr lang="en-US" dirty="0" smtClean="0"/>
              <a:t> tot </a:t>
            </a:r>
            <a:r>
              <a:rPr lang="en-US" dirty="0" err="1" smtClean="0"/>
              <a:t>vergoeding</a:t>
            </a:r>
            <a:r>
              <a:rPr lang="en-US" dirty="0" smtClean="0"/>
              <a:t>)</a:t>
            </a:r>
            <a:endParaRPr lang="nl-BE" dirty="0"/>
          </a:p>
        </p:txBody>
      </p:sp>
      <p:sp>
        <p:nvSpPr>
          <p:cNvPr id="45" name="Tekstvak 44"/>
          <p:cNvSpPr txBox="1"/>
          <p:nvPr/>
        </p:nvSpPr>
        <p:spPr>
          <a:xfrm>
            <a:off x="8026928" y="4305127"/>
            <a:ext cx="1634224" cy="646331"/>
          </a:xfrm>
          <a:prstGeom prst="rect">
            <a:avLst/>
          </a:prstGeom>
          <a:solidFill>
            <a:schemeClr val="bg1"/>
          </a:solidFill>
          <a:ln>
            <a:solidFill>
              <a:schemeClr val="accent1"/>
            </a:solidFill>
          </a:ln>
        </p:spPr>
        <p:txBody>
          <a:bodyPr wrap="square" rtlCol="0">
            <a:spAutoFit/>
          </a:bodyPr>
          <a:lstStyle/>
          <a:p>
            <a:pPr algn="ctr"/>
            <a:r>
              <a:rPr lang="en-US" dirty="0" smtClean="0"/>
              <a:t>12.03.2012</a:t>
            </a:r>
          </a:p>
          <a:p>
            <a:pPr algn="ctr"/>
            <a:r>
              <a:rPr lang="en-US" dirty="0" smtClean="0"/>
              <a:t>(</a:t>
            </a:r>
            <a:r>
              <a:rPr lang="en-US" dirty="0" err="1" smtClean="0"/>
              <a:t>dagvaarding</a:t>
            </a:r>
            <a:r>
              <a:rPr lang="en-US" dirty="0" smtClean="0"/>
              <a:t>)</a:t>
            </a:r>
            <a:endParaRPr lang="nl-BE" dirty="0"/>
          </a:p>
        </p:txBody>
      </p:sp>
      <p:sp>
        <p:nvSpPr>
          <p:cNvPr id="46" name="Tekstvak 45"/>
          <p:cNvSpPr txBox="1"/>
          <p:nvPr/>
        </p:nvSpPr>
        <p:spPr>
          <a:xfrm>
            <a:off x="1968780" y="5136124"/>
            <a:ext cx="4267779" cy="369332"/>
          </a:xfrm>
          <a:prstGeom prst="rect">
            <a:avLst/>
          </a:prstGeom>
          <a:noFill/>
        </p:spPr>
        <p:txBody>
          <a:bodyPr wrap="square" rtlCol="0">
            <a:spAutoFit/>
          </a:bodyPr>
          <a:lstStyle/>
          <a:p>
            <a:pPr algn="ctr"/>
            <a:r>
              <a:rPr lang="en-US" dirty="0" err="1" smtClean="0"/>
              <a:t>Eenjarige</a:t>
            </a:r>
            <a:r>
              <a:rPr lang="en-US" dirty="0" smtClean="0"/>
              <a:t> </a:t>
            </a:r>
            <a:r>
              <a:rPr lang="en-US" dirty="0" err="1" smtClean="0"/>
              <a:t>waarborgtermijn</a:t>
            </a:r>
            <a:endParaRPr lang="nl-BE" dirty="0"/>
          </a:p>
        </p:txBody>
      </p:sp>
      <p:sp>
        <p:nvSpPr>
          <p:cNvPr id="27" name="Titel 5"/>
          <p:cNvSpPr>
            <a:spLocks noGrp="1"/>
          </p:cNvSpPr>
          <p:nvPr>
            <p:ph type="title"/>
          </p:nvPr>
        </p:nvSpPr>
        <p:spPr>
          <a:xfrm>
            <a:off x="576000" y="207036"/>
            <a:ext cx="11041200" cy="1152000"/>
          </a:xfrm>
        </p:spPr>
        <p:txBody>
          <a:bodyPr>
            <a:normAutofit/>
          </a:bodyPr>
          <a:lstStyle/>
          <a:p>
            <a:r>
              <a:rPr lang="en-US" sz="3600" b="1" dirty="0" smtClean="0"/>
              <a:t>II. </a:t>
            </a:r>
            <a:r>
              <a:rPr lang="en-US" sz="3600" b="1" dirty="0" err="1" smtClean="0"/>
              <a:t>Termijnen</a:t>
            </a:r>
            <a:r>
              <a:rPr lang="en-US" sz="3600" b="1" dirty="0" smtClean="0"/>
              <a:t>: </a:t>
            </a:r>
            <a:r>
              <a:rPr lang="en-US" sz="3600" b="1" dirty="0" err="1" smtClean="0"/>
              <a:t>waarborgtermijn</a:t>
            </a:r>
            <a:r>
              <a:rPr lang="en-US" sz="3600" b="1" dirty="0" smtClean="0"/>
              <a:t> (Ferenschild)</a:t>
            </a:r>
            <a:endParaRPr lang="nl-BE" sz="3600" b="1" dirty="0"/>
          </a:p>
        </p:txBody>
      </p:sp>
    </p:spTree>
    <p:extLst>
      <p:ext uri="{BB962C8B-B14F-4D97-AF65-F5344CB8AC3E}">
        <p14:creationId xmlns:p14="http://schemas.microsoft.com/office/powerpoint/2010/main" val="640852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CF179DAE-D0A6-40C3-B8BC-6A97C268D03A}" type="slidenum">
              <a:rPr lang="nl-NL" smtClean="0"/>
              <a:t>41</a:t>
            </a:fld>
            <a:endParaRPr lang="nl-NL"/>
          </a:p>
        </p:txBody>
      </p:sp>
      <p:sp>
        <p:nvSpPr>
          <p:cNvPr id="6" name="Titel 5"/>
          <p:cNvSpPr>
            <a:spLocks noGrp="1"/>
          </p:cNvSpPr>
          <p:nvPr>
            <p:ph type="title"/>
          </p:nvPr>
        </p:nvSpPr>
        <p:spPr/>
        <p:txBody>
          <a:bodyPr>
            <a:normAutofit/>
          </a:bodyPr>
          <a:lstStyle/>
          <a:p>
            <a:r>
              <a:rPr lang="en-US" sz="3600" b="1" dirty="0" smtClean="0"/>
              <a:t>II. </a:t>
            </a:r>
            <a:r>
              <a:rPr lang="en-US" sz="3600" b="1" dirty="0" err="1" smtClean="0"/>
              <a:t>Termijnen</a:t>
            </a:r>
            <a:r>
              <a:rPr lang="en-US" sz="3600" b="1" dirty="0" smtClean="0"/>
              <a:t>: </a:t>
            </a:r>
            <a:r>
              <a:rPr lang="en-US" sz="3600" b="1" dirty="0" err="1" smtClean="0"/>
              <a:t>verjaringstermijn</a:t>
            </a:r>
            <a:endParaRPr lang="nl-BE" sz="3600" b="1" dirty="0"/>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17" name="Afbeelding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20" name="Afbeelding 19"/>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21" name="Afbeelding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22" name="Afbeelding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graphicFrame>
        <p:nvGraphicFramePr>
          <p:cNvPr id="13" name="Tabel 2">
            <a:extLst>
              <a:ext uri="{FF2B5EF4-FFF2-40B4-BE49-F238E27FC236}">
                <a16:creationId xmlns:a16="http://schemas.microsoft.com/office/drawing/2014/main" id="{71C60940-5B7B-AD42-ACB0-3242DE58614D}"/>
              </a:ext>
            </a:extLst>
          </p:cNvPr>
          <p:cNvGraphicFramePr>
            <a:graphicFrameLocks noGrp="1"/>
          </p:cNvGraphicFramePr>
          <p:nvPr>
            <p:extLst>
              <p:ext uri="{D42A27DB-BD31-4B8C-83A1-F6EECF244321}">
                <p14:modId xmlns:p14="http://schemas.microsoft.com/office/powerpoint/2010/main" val="3212644386"/>
              </p:ext>
            </p:extLst>
          </p:nvPr>
        </p:nvGraphicFramePr>
        <p:xfrm>
          <a:off x="576000" y="1359037"/>
          <a:ext cx="11041200" cy="3816606"/>
        </p:xfrm>
        <a:graphic>
          <a:graphicData uri="http://schemas.openxmlformats.org/drawingml/2006/table">
            <a:tbl>
              <a:tblPr firstRow="1" bandRow="1">
                <a:tableStyleId>{5C22544A-7EE6-4342-B048-85BDC9FD1C3A}</a:tableStyleId>
              </a:tblPr>
              <a:tblGrid>
                <a:gridCol w="3680400">
                  <a:extLst>
                    <a:ext uri="{9D8B030D-6E8A-4147-A177-3AD203B41FA5}">
                      <a16:colId xmlns:a16="http://schemas.microsoft.com/office/drawing/2014/main" val="2469106307"/>
                    </a:ext>
                  </a:extLst>
                </a:gridCol>
                <a:gridCol w="3680400">
                  <a:extLst>
                    <a:ext uri="{9D8B030D-6E8A-4147-A177-3AD203B41FA5}">
                      <a16:colId xmlns:a16="http://schemas.microsoft.com/office/drawing/2014/main" val="384751778"/>
                    </a:ext>
                  </a:extLst>
                </a:gridCol>
                <a:gridCol w="3680400">
                  <a:extLst>
                    <a:ext uri="{9D8B030D-6E8A-4147-A177-3AD203B41FA5}">
                      <a16:colId xmlns:a16="http://schemas.microsoft.com/office/drawing/2014/main" val="2959066072"/>
                    </a:ext>
                  </a:extLst>
                </a:gridCol>
              </a:tblGrid>
              <a:tr h="433326">
                <a:tc>
                  <a:txBody>
                    <a:bodyPr/>
                    <a:lstStyle/>
                    <a:p>
                      <a:pPr algn="ctr"/>
                      <a:r>
                        <a:rPr lang="nl-NL" altLang="nl-BE" sz="1800" dirty="0"/>
                        <a:t>Gemeen </a:t>
                      </a:r>
                      <a:r>
                        <a:rPr lang="nl-NL" altLang="nl-BE" sz="1800" dirty="0" smtClean="0"/>
                        <a:t>recht</a:t>
                      </a:r>
                      <a:endParaRPr lang="nl-BE" dirty="0"/>
                    </a:p>
                  </a:txBody>
                  <a:tcPr anchor="ctr"/>
                </a:tc>
                <a:tc>
                  <a:txBody>
                    <a:bodyPr/>
                    <a:lstStyle/>
                    <a:p>
                      <a:pPr algn="ctr"/>
                      <a:r>
                        <a:rPr lang="nl-NL" altLang="nl-BE" sz="1800" dirty="0"/>
                        <a:t>Consumentenkoop</a:t>
                      </a:r>
                      <a:endParaRPr lang="nl-B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altLang="nl-BE" sz="1800" dirty="0"/>
                        <a:t>CISG</a:t>
                      </a:r>
                      <a:endParaRPr lang="nl-NL" altLang="nl-BE" sz="1800" b="1" dirty="0">
                        <a:cs typeface="Arial" charset="0"/>
                      </a:endParaRPr>
                    </a:p>
                  </a:txBody>
                  <a:tcPr anchor="ctr"/>
                </a:tc>
                <a:extLst>
                  <a:ext uri="{0D108BD9-81ED-4DB2-BD59-A6C34878D82A}">
                    <a16:rowId xmlns:a16="http://schemas.microsoft.com/office/drawing/2014/main" val="1513951145"/>
                  </a:ext>
                </a:extLst>
              </a:tr>
              <a:tr h="2972677">
                <a:tc>
                  <a:txBody>
                    <a:bodyPr/>
                    <a:lstStyle/>
                    <a:p>
                      <a:pPr marL="171450" lvl="1" indent="-171450">
                        <a:buFont typeface="Arial" panose="020B0604020202020204" pitchFamily="34" charset="0"/>
                        <a:buChar char="•"/>
                        <a:tabLst/>
                      </a:pPr>
                      <a:r>
                        <a:rPr lang="nl-BE" altLang="nl-BE" sz="1200" dirty="0"/>
                        <a:t>Niet-conforme levering (</a:t>
                      </a:r>
                      <a:r>
                        <a:rPr lang="nl-BE" altLang="nl-BE" sz="1200" dirty="0" err="1"/>
                        <a:t>sensu</a:t>
                      </a:r>
                      <a:r>
                        <a:rPr lang="nl-BE" altLang="nl-BE" sz="1200" dirty="0"/>
                        <a:t> </a:t>
                      </a:r>
                      <a:r>
                        <a:rPr lang="nl-BE" altLang="nl-BE" sz="1200" dirty="0" err="1"/>
                        <a:t>stricto</a:t>
                      </a:r>
                      <a:r>
                        <a:rPr lang="nl-BE" altLang="nl-BE" sz="1200" dirty="0" smtClean="0"/>
                        <a:t>): </a:t>
                      </a:r>
                      <a:r>
                        <a:rPr lang="nl-BE" altLang="nl-BE" sz="1200" dirty="0"/>
                        <a:t>10 jaar vanaf levering</a:t>
                      </a:r>
                    </a:p>
                    <a:p>
                      <a:pPr marL="171450" lvl="1" indent="-171450">
                        <a:buFont typeface="Arial" panose="020B0604020202020204" pitchFamily="34" charset="0"/>
                        <a:buChar char="•"/>
                        <a:tabLst/>
                      </a:pPr>
                      <a:endParaRPr lang="nl-BE" altLang="nl-BE" sz="1200" dirty="0"/>
                    </a:p>
                    <a:p>
                      <a:pPr marL="171450" lvl="1" indent="-171450">
                        <a:buFont typeface="Arial" panose="020B0604020202020204" pitchFamily="34" charset="0"/>
                        <a:buChar char="•"/>
                        <a:tabLst/>
                      </a:pPr>
                      <a:r>
                        <a:rPr lang="nl-BE" altLang="nl-BE" sz="1200" dirty="0"/>
                        <a:t>Verborgen gebreken: korte termijn </a:t>
                      </a:r>
                    </a:p>
                    <a:p>
                      <a:pPr marL="171450" lvl="1" indent="-171450">
                        <a:buFont typeface="Arial" panose="020B0604020202020204" pitchFamily="34" charset="0"/>
                        <a:buChar char="•"/>
                        <a:tabLst/>
                      </a:pPr>
                      <a:endParaRPr lang="nl-BE" altLang="nl-BE" sz="1200" dirty="0"/>
                    </a:p>
                    <a:p>
                      <a:pPr marL="171450" lvl="1" indent="-171450">
                        <a:buFont typeface="Arial" panose="020B0604020202020204" pitchFamily="34" charset="0"/>
                        <a:buChar char="•"/>
                        <a:tabLst/>
                      </a:pPr>
                      <a:r>
                        <a:rPr lang="nl-BE" altLang="nl-BE" sz="1200" dirty="0"/>
                        <a:t>Duur en beginpunt in feite te beoordelen</a:t>
                      </a:r>
                    </a:p>
                    <a:p>
                      <a:pPr marL="357188" lvl="1" indent="-171450">
                        <a:buFont typeface="Arial" panose="020B0604020202020204" pitchFamily="34" charset="0"/>
                        <a:buChar char="•"/>
                        <a:tabLst/>
                      </a:pPr>
                      <a:r>
                        <a:rPr lang="nl-BE" altLang="nl-BE" sz="1200" dirty="0"/>
                        <a:t>Meestal tijdstip (behoren) te ontdekken van </a:t>
                      </a:r>
                      <a:r>
                        <a:rPr lang="nl-BE" altLang="nl-BE" sz="1200" dirty="0" smtClean="0"/>
                        <a:t>gebrek</a:t>
                      </a:r>
                    </a:p>
                    <a:p>
                      <a:pPr marL="357188" lvl="1" indent="-171450">
                        <a:buFont typeface="Arial" panose="020B0604020202020204" pitchFamily="34" charset="0"/>
                        <a:buChar char="•"/>
                        <a:tabLst/>
                      </a:pPr>
                      <a:endParaRPr lang="nl-BE" altLang="nl-BE" sz="1200" dirty="0"/>
                    </a:p>
                    <a:p>
                      <a:pPr marL="357188" lvl="1" indent="-171450">
                        <a:buFont typeface="Arial" panose="020B0604020202020204" pitchFamily="34" charset="0"/>
                        <a:buChar char="•"/>
                        <a:tabLst/>
                      </a:pPr>
                      <a:r>
                        <a:rPr lang="nl-BE" altLang="nl-BE" sz="1200" dirty="0"/>
                        <a:t>Bij regresvordering vanaf aanspraak in rechte</a:t>
                      </a:r>
                    </a:p>
                    <a:p>
                      <a:pPr marL="357188" lvl="1" indent="-171450">
                        <a:buFont typeface="Arial" panose="020B0604020202020204" pitchFamily="34" charset="0"/>
                        <a:buChar char="•"/>
                        <a:tabLst/>
                      </a:pPr>
                      <a:endParaRPr lang="nl-BE" altLang="nl-BE" sz="1200" dirty="0"/>
                    </a:p>
                    <a:p>
                      <a:pPr marL="292100" lvl="1" indent="-292100">
                        <a:buFont typeface="Arial" panose="020B0604020202020204" pitchFamily="34" charset="0"/>
                        <a:buChar char="•"/>
                        <a:tabLst/>
                      </a:pPr>
                      <a:r>
                        <a:rPr lang="nl-BE" altLang="nl-BE" sz="1200" dirty="0"/>
                        <a:t>Eventueel conventioneel te bepalen (maar geen verkapte exoneratie)</a:t>
                      </a:r>
                    </a:p>
                    <a:p>
                      <a:pPr marL="292100" lvl="1" indent="-292100">
                        <a:buFont typeface="Arial" panose="020B0604020202020204" pitchFamily="34" charset="0"/>
                        <a:buChar char="•"/>
                        <a:tabLst/>
                      </a:pPr>
                      <a:endParaRPr lang="nl-BE" altLang="nl-BE" sz="1200" dirty="0"/>
                    </a:p>
                    <a:p>
                      <a:pPr marL="292100" lvl="1" indent="-292100">
                        <a:buFont typeface="Arial" panose="020B0604020202020204" pitchFamily="34" charset="0"/>
                        <a:buChar char="•"/>
                        <a:tabLst/>
                      </a:pPr>
                      <a:r>
                        <a:rPr lang="nl-BE" altLang="nl-BE" sz="1200" dirty="0"/>
                        <a:t>Schorsing door ernstige onderhandelingen </a:t>
                      </a:r>
                    </a:p>
                    <a:p>
                      <a:pPr marL="292100" lvl="1" indent="-292100">
                        <a:buFont typeface="Arial" panose="020B0604020202020204" pitchFamily="34" charset="0"/>
                        <a:buChar char="•"/>
                        <a:tabLst/>
                      </a:pPr>
                      <a:endParaRPr lang="nl-BE" altLang="nl-BE" sz="1200" dirty="0"/>
                    </a:p>
                    <a:p>
                      <a:pPr marL="292100" lvl="1" indent="-292100">
                        <a:buFont typeface="Arial" panose="020B0604020202020204" pitchFamily="34" charset="0"/>
                        <a:buChar char="•"/>
                        <a:tabLst/>
                      </a:pPr>
                      <a:r>
                        <a:rPr lang="nl-BE" altLang="nl-BE" sz="1200" dirty="0"/>
                        <a:t>Vordering ten gronde binnen korte termijn, aanstelling deskundige volstaat</a:t>
                      </a:r>
                      <a:endParaRPr lang="nl-BE" altLang="nl-BE"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ltLang="nl-BE" sz="1200" u="none" dirty="0"/>
                        <a:t>Art. 1649quater </a:t>
                      </a:r>
                      <a:r>
                        <a:rPr lang="nl-BE" altLang="nl-BE" sz="1200" u="none" dirty="0" smtClean="0"/>
                        <a:t>§3 </a:t>
                      </a:r>
                      <a:r>
                        <a:rPr lang="nl-BE" altLang="nl-BE" sz="1200" u="none" dirty="0"/>
                        <a:t>oud BW: “De rechtsvordering van de consument verjaart na verloop van één jaar vanaf de dag waarop hij het gebrek aan overeenstemming heeft vastgesteld, zonder dat die termijn vóór het einde van de termijn van twee jaar, bedoeld in </a:t>
                      </a:r>
                      <a:r>
                        <a:rPr lang="nl-BE" altLang="nl-BE" sz="1200" u="none" dirty="0" smtClean="0"/>
                        <a:t>§1</a:t>
                      </a:r>
                      <a:r>
                        <a:rPr lang="nl-BE" altLang="nl-BE" sz="1200" u="none" dirty="0"/>
                        <a:t>, mag verstrijken</a:t>
                      </a:r>
                      <a:r>
                        <a:rPr lang="nl-BE" altLang="nl-BE" sz="1200" u="none" dirty="0" smtClean="0"/>
                        <a:t>.”</a:t>
                      </a:r>
                      <a:endParaRPr lang="nl-BE" altLang="nl-BE" sz="1200" u="none"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altLang="nl-BE" sz="1200" dirty="0"/>
                        <a:t>Toepasselijkheid verjaringsverdrag? (slechts 30 landen)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altLang="nl-BE" sz="1200" dirty="0"/>
                    </a:p>
                    <a:p>
                      <a:pPr marL="357188"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nl-BE" altLang="nl-BE" sz="1200" dirty="0"/>
                        <a:t>4 jaar vanaf feitelijke </a:t>
                      </a:r>
                      <a:r>
                        <a:rPr lang="nl-BE" altLang="nl-BE" sz="1200" dirty="0" err="1"/>
                        <a:t>inbezitname</a:t>
                      </a:r>
                      <a:r>
                        <a:rPr lang="nl-BE" altLang="nl-BE" sz="1200" dirty="0"/>
                        <a:t> of vanaf weigering tot </a:t>
                      </a:r>
                      <a:r>
                        <a:rPr lang="nl-BE" altLang="nl-BE" sz="1200" dirty="0" err="1"/>
                        <a:t>inontvangstname</a:t>
                      </a:r>
                      <a:endParaRPr lang="nl-BE" altLang="nl-BE" sz="1200" dirty="0"/>
                    </a:p>
                    <a:p>
                      <a:pPr marL="357188"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nl-BE" altLang="nl-BE" sz="1200" dirty="0"/>
                        <a:t>Tenzij toepasselijkheid verdrag uitgesloten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altLang="nl-BE"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altLang="nl-BE" sz="1200" dirty="0"/>
                        <a:t>Niet-toepasselijkheid verjaringsverdrag: lex </a:t>
                      </a:r>
                      <a:r>
                        <a:rPr lang="nl-BE" altLang="nl-BE" sz="1200" dirty="0" err="1"/>
                        <a:t>contractus</a:t>
                      </a:r>
                      <a:r>
                        <a:rPr lang="nl-BE" altLang="nl-BE" sz="1200" dirty="0"/>
                        <a:t> of lex </a:t>
                      </a:r>
                      <a:r>
                        <a:rPr lang="nl-BE" altLang="nl-BE" sz="1200" dirty="0" err="1"/>
                        <a:t>fori</a:t>
                      </a:r>
                      <a:r>
                        <a:rPr lang="nl-BE" altLang="nl-BE" sz="1200" dirty="0"/>
                        <a:t>?</a:t>
                      </a:r>
                      <a:endParaRPr lang="nl-BE" altLang="nl-BE" sz="1200" b="0" dirty="0"/>
                    </a:p>
                  </a:txBody>
                  <a:tcPr/>
                </a:tc>
                <a:extLst>
                  <a:ext uri="{0D108BD9-81ED-4DB2-BD59-A6C34878D82A}">
                    <a16:rowId xmlns:a16="http://schemas.microsoft.com/office/drawing/2014/main" val="1539090554"/>
                  </a:ext>
                </a:extLst>
              </a:tr>
            </a:tbl>
          </a:graphicData>
        </a:graphic>
      </p:graphicFrame>
    </p:spTree>
    <p:extLst>
      <p:ext uri="{BB962C8B-B14F-4D97-AF65-F5344CB8AC3E}">
        <p14:creationId xmlns:p14="http://schemas.microsoft.com/office/powerpoint/2010/main" val="24197471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p:txBody>
          <a:bodyPr>
            <a:normAutofit/>
          </a:bodyPr>
          <a:lstStyle/>
          <a:p>
            <a:r>
              <a:rPr lang="en-US" sz="1800" dirty="0" err="1" smtClean="0"/>
              <a:t>Herstel</a:t>
            </a:r>
            <a:r>
              <a:rPr lang="en-US" sz="1800" dirty="0" smtClean="0"/>
              <a:t> of </a:t>
            </a:r>
            <a:r>
              <a:rPr lang="en-US" sz="1800" dirty="0" err="1" smtClean="0"/>
              <a:t>vervanging</a:t>
            </a:r>
            <a:r>
              <a:rPr lang="en-US" sz="1800" dirty="0" smtClean="0"/>
              <a:t>? (</a:t>
            </a:r>
            <a:r>
              <a:rPr lang="en-US" sz="1800" dirty="0" err="1" smtClean="0"/>
              <a:t>vgl</a:t>
            </a:r>
            <a:r>
              <a:rPr lang="en-US" sz="1800" dirty="0" smtClean="0"/>
              <a:t>. gemeen </a:t>
            </a:r>
            <a:r>
              <a:rPr lang="en-US" sz="1800" dirty="0" err="1" smtClean="0"/>
              <a:t>recht</a:t>
            </a:r>
            <a:r>
              <a:rPr lang="en-US" sz="1800" dirty="0" smtClean="0"/>
              <a:t> met </a:t>
            </a:r>
            <a:r>
              <a:rPr lang="en-US" sz="1800" dirty="0" err="1" smtClean="0"/>
              <a:t>consumentenkoop</a:t>
            </a:r>
            <a:r>
              <a:rPr lang="en-US" sz="1800" dirty="0" smtClean="0"/>
              <a:t>)</a:t>
            </a:r>
          </a:p>
          <a:p>
            <a:r>
              <a:rPr lang="en-US" sz="1800" dirty="0" err="1" smtClean="0"/>
              <a:t>Ontbinding</a:t>
            </a:r>
            <a:r>
              <a:rPr lang="en-US" sz="1800" dirty="0" smtClean="0"/>
              <a:t> of </a:t>
            </a:r>
            <a:r>
              <a:rPr lang="en-US" sz="1800" dirty="0" err="1" smtClean="0"/>
              <a:t>prijsvermindering</a:t>
            </a:r>
            <a:endParaRPr lang="en-US" sz="1800" dirty="0" smtClean="0"/>
          </a:p>
          <a:p>
            <a:pPr lvl="1"/>
            <a:r>
              <a:rPr lang="en-US" sz="1800" dirty="0" err="1" smtClean="0"/>
              <a:t>Uitdrukkelijk</a:t>
            </a:r>
            <a:r>
              <a:rPr lang="en-US" sz="1800" dirty="0" smtClean="0"/>
              <a:t> </a:t>
            </a:r>
            <a:r>
              <a:rPr lang="en-US" sz="1800" dirty="0" err="1" smtClean="0"/>
              <a:t>ontbindend</a:t>
            </a:r>
            <a:r>
              <a:rPr lang="en-US" sz="1800" dirty="0" smtClean="0"/>
              <a:t> beding</a:t>
            </a:r>
          </a:p>
          <a:p>
            <a:endParaRPr lang="en-US" sz="1800" dirty="0" smtClean="0"/>
          </a:p>
          <a:p>
            <a:endParaRPr lang="nl-BE" sz="1800" dirty="0" smtClean="0"/>
          </a:p>
          <a:p>
            <a:endParaRPr lang="nl-BE" sz="1800" dirty="0"/>
          </a:p>
          <a:p>
            <a:endParaRPr lang="nl-BE" sz="1800" dirty="0"/>
          </a:p>
        </p:txBody>
      </p:sp>
      <p:sp>
        <p:nvSpPr>
          <p:cNvPr id="3" name="Tijdelijke aanduiding voor dianummer 2"/>
          <p:cNvSpPr>
            <a:spLocks noGrp="1"/>
          </p:cNvSpPr>
          <p:nvPr>
            <p:ph type="sldNum" sz="quarter" idx="12"/>
          </p:nvPr>
        </p:nvSpPr>
        <p:spPr/>
        <p:txBody>
          <a:bodyPr/>
          <a:lstStyle/>
          <a:p>
            <a:fld id="{CF179DAE-D0A6-40C3-B8BC-6A97C268D03A}" type="slidenum">
              <a:rPr lang="nl-NL" smtClean="0"/>
              <a:t>42</a:t>
            </a:fld>
            <a:endParaRPr lang="nl-NL"/>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0" name="Afbeelding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1" name="Afbeelding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2" name="Afbeelding 11"/>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3" name="Afbeelding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14" name="Afbeelding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
        <p:nvSpPr>
          <p:cNvPr id="15" name="Vierkante haken 14"/>
          <p:cNvSpPr/>
          <p:nvPr/>
        </p:nvSpPr>
        <p:spPr>
          <a:xfrm rot="5400000">
            <a:off x="4889526" y="-1406658"/>
            <a:ext cx="2414013" cy="11041329"/>
          </a:xfrm>
          <a:prstGeom prst="bracketPair">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1400" i="1" dirty="0" smtClean="0">
                <a:solidFill>
                  <a:schemeClr val="accent4"/>
                </a:solidFill>
              </a:rPr>
              <a:t>“</a:t>
            </a:r>
            <a:r>
              <a:rPr lang="nl-BE" sz="1400" i="1" dirty="0">
                <a:solidFill>
                  <a:schemeClr val="accent4"/>
                </a:solidFill>
              </a:rPr>
              <a:t>Indien de prestatie zich hiertoe leent, heeft de schuldeiser bij niet-nakoming van een contractuele prestatie het recht zich door de rechter te laten machtigen om de verbintenis te laten uitvoeren door een derde op kosten van de schuldenaar. In uitzonderlijke omstandigheden, zoals bij hoogdringendheid, kan de schuldeiser hiertoe overgaan zonder rechterlijke machtiging op eigen kosten en op eigen risico en deze kosten verhalen op de schuldenaar, waarbij zijn handelswijze achteraf kan worden getoetst door de </a:t>
            </a:r>
            <a:r>
              <a:rPr lang="nl-BE" sz="1400" i="1" dirty="0" smtClean="0">
                <a:solidFill>
                  <a:schemeClr val="accent4"/>
                </a:solidFill>
              </a:rPr>
              <a:t>rechter. </a:t>
            </a:r>
          </a:p>
          <a:p>
            <a:pPr algn="ctr"/>
            <a:endParaRPr lang="nl-BE" sz="1400" i="1" dirty="0" smtClean="0">
              <a:solidFill>
                <a:schemeClr val="accent4"/>
              </a:solidFill>
            </a:endParaRPr>
          </a:p>
          <a:p>
            <a:pPr algn="ctr"/>
            <a:r>
              <a:rPr lang="nl-BE" sz="1400" i="1" dirty="0" smtClean="0">
                <a:solidFill>
                  <a:schemeClr val="accent4"/>
                </a:solidFill>
              </a:rPr>
              <a:t>In </a:t>
            </a:r>
            <a:r>
              <a:rPr lang="nl-BE" sz="1400" i="1" dirty="0">
                <a:solidFill>
                  <a:schemeClr val="accent4"/>
                </a:solidFill>
              </a:rPr>
              <a:t>beide gevallen dient de schuldenaar de redelijke belangen in acht te </a:t>
            </a:r>
            <a:r>
              <a:rPr lang="nl-BE" sz="1400" i="1" dirty="0" smtClean="0">
                <a:solidFill>
                  <a:schemeClr val="accent4"/>
                </a:solidFill>
              </a:rPr>
              <a:t>nemen.</a:t>
            </a:r>
          </a:p>
          <a:p>
            <a:pPr algn="ctr"/>
            <a:endParaRPr lang="nl-BE" sz="1400" i="1" dirty="0">
              <a:solidFill>
                <a:schemeClr val="accent4"/>
              </a:solidFill>
            </a:endParaRPr>
          </a:p>
          <a:p>
            <a:pPr algn="ctr"/>
            <a:r>
              <a:rPr lang="nl-BE" sz="1400" i="1" dirty="0">
                <a:solidFill>
                  <a:schemeClr val="accent4"/>
                </a:solidFill>
              </a:rPr>
              <a:t>Wanneer de schuldeiser de verbintenis zonder voorafgaandelijke rechterlijke machtiging laat uitvoeren door een derde, zonder dat daartoe grond bestaat of op een onzorgvuldige wijze, kan de schuldeiser de gemaakte kosten niet verhalen op de schuldenaar, maar heeft hij slechts recht op vergoeding van de schade die het gevolg is van de wanprestatie</a:t>
            </a:r>
            <a:r>
              <a:rPr lang="nl-BE" sz="1400" i="1" dirty="0" smtClean="0">
                <a:solidFill>
                  <a:schemeClr val="accent4"/>
                </a:solidFill>
              </a:rPr>
              <a:t>.”</a:t>
            </a:r>
            <a:r>
              <a:rPr lang="en-US" sz="1400" dirty="0" smtClean="0">
                <a:solidFill>
                  <a:schemeClr val="accent4"/>
                </a:solidFill>
              </a:rPr>
              <a:t>’</a:t>
            </a:r>
            <a:endParaRPr lang="nl-BE" sz="1400" dirty="0">
              <a:solidFill>
                <a:schemeClr val="accent4"/>
              </a:solidFill>
            </a:endParaRPr>
          </a:p>
        </p:txBody>
      </p:sp>
      <p:sp>
        <p:nvSpPr>
          <p:cNvPr id="16" name="Afgeronde rechthoek 15"/>
          <p:cNvSpPr/>
          <p:nvPr/>
        </p:nvSpPr>
        <p:spPr>
          <a:xfrm>
            <a:off x="4714506" y="5215888"/>
            <a:ext cx="2764051" cy="331132"/>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4"/>
                </a:solidFill>
              </a:rPr>
              <a:t>Cass. 18 </a:t>
            </a:r>
            <a:r>
              <a:rPr lang="en-US" sz="1400" dirty="0" err="1" smtClean="0">
                <a:solidFill>
                  <a:schemeClr val="accent4"/>
                </a:solidFill>
              </a:rPr>
              <a:t>juni</a:t>
            </a:r>
            <a:r>
              <a:rPr lang="en-US" sz="1400" dirty="0" smtClean="0">
                <a:solidFill>
                  <a:schemeClr val="accent4"/>
                </a:solidFill>
              </a:rPr>
              <a:t> 2020</a:t>
            </a:r>
            <a:endParaRPr lang="nl-BE" sz="1400" dirty="0">
              <a:solidFill>
                <a:schemeClr val="accent4"/>
              </a:solidFill>
            </a:endParaRPr>
          </a:p>
        </p:txBody>
      </p:sp>
      <p:sp>
        <p:nvSpPr>
          <p:cNvPr id="19" name="Titel 5"/>
          <p:cNvSpPr>
            <a:spLocks noGrp="1"/>
          </p:cNvSpPr>
          <p:nvPr>
            <p:ph type="title"/>
          </p:nvPr>
        </p:nvSpPr>
        <p:spPr>
          <a:xfrm>
            <a:off x="576000" y="207036"/>
            <a:ext cx="11041200" cy="1152000"/>
          </a:xfrm>
        </p:spPr>
        <p:txBody>
          <a:bodyPr>
            <a:normAutofit/>
          </a:bodyPr>
          <a:lstStyle/>
          <a:p>
            <a:r>
              <a:rPr lang="en-US" sz="3600" b="1" dirty="0" smtClean="0"/>
              <a:t>III. </a:t>
            </a:r>
            <a:r>
              <a:rPr lang="en-US" sz="3600" b="1" dirty="0" err="1" smtClean="0"/>
              <a:t>Sanctionering</a:t>
            </a:r>
            <a:r>
              <a:rPr lang="en-US" sz="3600" b="1" dirty="0" smtClean="0"/>
              <a:t>: </a:t>
            </a:r>
            <a:r>
              <a:rPr lang="en-US" sz="3600" b="1" dirty="0" err="1" smtClean="0"/>
              <a:t>gemeen</a:t>
            </a:r>
            <a:r>
              <a:rPr lang="en-US" sz="3600" b="1" dirty="0" smtClean="0"/>
              <a:t> </a:t>
            </a:r>
            <a:r>
              <a:rPr lang="en-US" sz="3600" b="1" dirty="0" err="1" smtClean="0"/>
              <a:t>kooprecht</a:t>
            </a:r>
            <a:endParaRPr lang="nl-BE" sz="3600" b="1" dirty="0"/>
          </a:p>
        </p:txBody>
      </p:sp>
    </p:spTree>
    <p:extLst>
      <p:ext uri="{BB962C8B-B14F-4D97-AF65-F5344CB8AC3E}">
        <p14:creationId xmlns:p14="http://schemas.microsoft.com/office/powerpoint/2010/main" val="763723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CF179DAE-D0A6-40C3-B8BC-6A97C268D03A}" type="slidenum">
              <a:rPr lang="nl-NL" smtClean="0"/>
              <a:t>43</a:t>
            </a:fld>
            <a:endParaRPr lang="nl-NL"/>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0" name="Afbeelding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1" name="Afbeelding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2" name="Afbeelding 11"/>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3" name="Afbeelding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14" name="Afbeelding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
        <p:nvSpPr>
          <p:cNvPr id="2" name="Tijdelijke aanduiding voor inhoud 1"/>
          <p:cNvSpPr>
            <a:spLocks noGrp="1"/>
          </p:cNvSpPr>
          <p:nvPr>
            <p:ph idx="1"/>
          </p:nvPr>
        </p:nvSpPr>
        <p:spPr>
          <a:xfrm>
            <a:off x="575928" y="1629430"/>
            <a:ext cx="11041200" cy="4464000"/>
          </a:xfrm>
        </p:spPr>
        <p:txBody>
          <a:bodyPr>
            <a:normAutofit/>
          </a:bodyPr>
          <a:lstStyle/>
          <a:p>
            <a:r>
              <a:rPr lang="nl-BE" sz="2000" dirty="0"/>
              <a:t>Getrapt systeem</a:t>
            </a:r>
          </a:p>
          <a:p>
            <a:pPr lvl="1"/>
            <a:r>
              <a:rPr lang="nl-BE" sz="2000" dirty="0"/>
              <a:t>Herstel of vervanging</a:t>
            </a:r>
          </a:p>
          <a:p>
            <a:pPr lvl="1"/>
            <a:r>
              <a:rPr lang="nl-BE" sz="2000" dirty="0"/>
              <a:t>Ontbinding of prijsvermindering</a:t>
            </a:r>
          </a:p>
          <a:p>
            <a:endParaRPr lang="nl-BE" sz="2000" dirty="0"/>
          </a:p>
          <a:p>
            <a:r>
              <a:rPr lang="nl-BE" sz="2000" dirty="0"/>
              <a:t>Richtlijn Consumentenkoop 2019: Prijsvermindering of ontbinding in één van volgende gevallen:</a:t>
            </a:r>
          </a:p>
          <a:p>
            <a:pPr lvl="1"/>
            <a:r>
              <a:rPr lang="nl-BE" sz="2000" dirty="0"/>
              <a:t>Verkoper heeft herstelling/vervanging niet voltooid of geweigerd</a:t>
            </a:r>
          </a:p>
          <a:p>
            <a:pPr lvl="1"/>
            <a:r>
              <a:rPr lang="nl-BE" sz="2000" dirty="0"/>
              <a:t>Ondanks pogingen tot herstel blijft niet-conformiteit bestaan</a:t>
            </a:r>
          </a:p>
          <a:p>
            <a:pPr lvl="1"/>
            <a:r>
              <a:rPr lang="nl-BE" sz="2000" dirty="0"/>
              <a:t>Gebrek is zo ernstig dat een onmiddellijke prijsvermindering of ontbinding gerechtvaardigd is </a:t>
            </a:r>
            <a:r>
              <a:rPr lang="nl-BE" sz="2000" dirty="0" smtClean="0"/>
              <a:t>(</a:t>
            </a:r>
            <a:r>
              <a:rPr lang="nl-BE" sz="2000" dirty="0"/>
              <a:t>vgl. KB 2007 houdende erkenningsvoorwaarden)</a:t>
            </a:r>
          </a:p>
          <a:p>
            <a:endParaRPr lang="nl-BE" dirty="0"/>
          </a:p>
        </p:txBody>
      </p:sp>
      <p:sp>
        <p:nvSpPr>
          <p:cNvPr id="18" name="Titel 5"/>
          <p:cNvSpPr>
            <a:spLocks noGrp="1"/>
          </p:cNvSpPr>
          <p:nvPr>
            <p:ph type="title"/>
          </p:nvPr>
        </p:nvSpPr>
        <p:spPr>
          <a:xfrm>
            <a:off x="576000" y="207036"/>
            <a:ext cx="11041200" cy="1152000"/>
          </a:xfrm>
        </p:spPr>
        <p:txBody>
          <a:bodyPr>
            <a:normAutofit/>
          </a:bodyPr>
          <a:lstStyle/>
          <a:p>
            <a:r>
              <a:rPr lang="en-US" sz="3600" b="1" dirty="0" smtClean="0"/>
              <a:t>III. </a:t>
            </a:r>
            <a:r>
              <a:rPr lang="en-US" sz="3600" b="1" dirty="0" err="1" smtClean="0"/>
              <a:t>Sanctionering</a:t>
            </a:r>
            <a:r>
              <a:rPr lang="en-US" sz="3600" b="1" dirty="0" smtClean="0"/>
              <a:t>: </a:t>
            </a:r>
            <a:r>
              <a:rPr lang="en-US" sz="3600" b="1" dirty="0" err="1" smtClean="0"/>
              <a:t>consumentenkoop</a:t>
            </a:r>
            <a:endParaRPr lang="nl-BE" sz="3600" b="1" dirty="0"/>
          </a:p>
        </p:txBody>
      </p:sp>
    </p:spTree>
    <p:extLst>
      <p:ext uri="{BB962C8B-B14F-4D97-AF65-F5344CB8AC3E}">
        <p14:creationId xmlns:p14="http://schemas.microsoft.com/office/powerpoint/2010/main" val="2413423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CF179DAE-D0A6-40C3-B8BC-6A97C268D03A}" type="slidenum">
              <a:rPr lang="nl-NL" smtClean="0"/>
              <a:t>44</a:t>
            </a:fld>
            <a:endParaRPr lang="nl-NL"/>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0" name="Afbeelding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1" name="Afbeelding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2" name="Afbeelding 11"/>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3" name="Afbeelding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14" name="Afbeelding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
        <p:nvSpPr>
          <p:cNvPr id="15" name="Tijdelijke aanduiding voor inhoud 1"/>
          <p:cNvSpPr>
            <a:spLocks noGrp="1"/>
          </p:cNvSpPr>
          <p:nvPr>
            <p:ph idx="1"/>
          </p:nvPr>
        </p:nvSpPr>
        <p:spPr>
          <a:xfrm>
            <a:off x="576000" y="4041648"/>
            <a:ext cx="11041200" cy="2078352"/>
          </a:xfrm>
        </p:spPr>
        <p:txBody>
          <a:bodyPr>
            <a:normAutofit fontScale="85000" lnSpcReduction="20000"/>
          </a:bodyPr>
          <a:lstStyle/>
          <a:p>
            <a:r>
              <a:rPr lang="nl-BE" sz="2000" dirty="0" err="1">
                <a:effectLst/>
                <a:latin typeface="+mj-lt"/>
                <a:ea typeface="Calibri" panose="020F0502020204030204" pitchFamily="34" charset="0"/>
                <a:cs typeface="Times New Roman" panose="02020603050405020304" pitchFamily="18" charset="0"/>
              </a:rPr>
              <a:t>Fülla</a:t>
            </a:r>
            <a:r>
              <a:rPr lang="nl-BE" sz="2000" dirty="0">
                <a:effectLst/>
                <a:latin typeface="+mj-lt"/>
                <a:ea typeface="Calibri" panose="020F0502020204030204" pitchFamily="34" charset="0"/>
                <a:cs typeface="Times New Roman" panose="02020603050405020304" pitchFamily="18" charset="0"/>
              </a:rPr>
              <a:t> koopt bij Toolport telefonisch een tent van vijf bij zes meter. </a:t>
            </a:r>
          </a:p>
          <a:p>
            <a:r>
              <a:rPr lang="nl-BE" sz="2000" dirty="0">
                <a:effectLst/>
                <a:latin typeface="+mj-lt"/>
                <a:ea typeface="Calibri" panose="020F0502020204030204" pitchFamily="34" charset="0"/>
                <a:cs typeface="Times New Roman" panose="02020603050405020304" pitchFamily="18" charset="0"/>
              </a:rPr>
              <a:t>Na levering van die tent op het woonadres van </a:t>
            </a:r>
            <a:r>
              <a:rPr lang="nl-BE" sz="2000" dirty="0" err="1">
                <a:effectLst/>
                <a:latin typeface="+mj-lt"/>
                <a:ea typeface="Calibri" panose="020F0502020204030204" pitchFamily="34" charset="0"/>
                <a:cs typeface="Times New Roman" panose="02020603050405020304" pitchFamily="18" charset="0"/>
              </a:rPr>
              <a:t>Fülla</a:t>
            </a:r>
            <a:r>
              <a:rPr lang="nl-BE" sz="2000" dirty="0">
                <a:effectLst/>
                <a:latin typeface="+mj-lt"/>
                <a:ea typeface="Calibri" panose="020F0502020204030204" pitchFamily="34" charset="0"/>
                <a:cs typeface="Times New Roman" panose="02020603050405020304" pitchFamily="18" charset="0"/>
              </a:rPr>
              <a:t>, werd het gebrek aan overeenstemming ervan vastgesteld</a:t>
            </a:r>
            <a:endParaRPr lang="nl-BE" sz="2000" dirty="0">
              <a:latin typeface="+mj-lt"/>
              <a:ea typeface="Calibri" panose="020F0502020204030204" pitchFamily="34" charset="0"/>
              <a:cs typeface="Times New Roman" panose="02020603050405020304" pitchFamily="18" charset="0"/>
            </a:endParaRPr>
          </a:p>
          <a:p>
            <a:r>
              <a:rPr lang="nl-BE" sz="2000" dirty="0">
                <a:effectLst/>
                <a:latin typeface="+mj-lt"/>
                <a:ea typeface="Calibri" panose="020F0502020204030204" pitchFamily="34" charset="0"/>
                <a:cs typeface="Times New Roman" panose="02020603050405020304" pitchFamily="18" charset="0"/>
              </a:rPr>
              <a:t>Hierop verzocht de koper aan Toolport deze in overeenstemming te brengen op zijn woonadres. De koper heeft die tent niet teruggestuurd naar Toolport, noch voorgesteld om dat te doen. </a:t>
            </a:r>
          </a:p>
          <a:p>
            <a:r>
              <a:rPr lang="nl-BE" sz="2000" dirty="0">
                <a:effectLst/>
                <a:latin typeface="+mj-lt"/>
                <a:ea typeface="Calibri" panose="020F0502020204030204" pitchFamily="34" charset="0"/>
                <a:cs typeface="Times New Roman" panose="02020603050405020304" pitchFamily="18" charset="0"/>
              </a:rPr>
              <a:t>Van haar kant heeft Toolport de klachten van </a:t>
            </a:r>
            <a:r>
              <a:rPr lang="nl-BE" sz="2000" dirty="0" err="1">
                <a:effectLst/>
                <a:latin typeface="+mj-lt"/>
                <a:ea typeface="Calibri" panose="020F0502020204030204" pitchFamily="34" charset="0"/>
                <a:cs typeface="Times New Roman" panose="02020603050405020304" pitchFamily="18" charset="0"/>
              </a:rPr>
              <a:t>Fülla</a:t>
            </a:r>
            <a:r>
              <a:rPr lang="nl-BE" sz="2000" dirty="0">
                <a:effectLst/>
                <a:latin typeface="+mj-lt"/>
                <a:ea typeface="Calibri" panose="020F0502020204030204" pitchFamily="34" charset="0"/>
                <a:cs typeface="Times New Roman" panose="02020603050405020304" pitchFamily="18" charset="0"/>
              </a:rPr>
              <a:t> over de niet-overeenstemming van die tent afgewezen als ongegrond. Zij heeft aan </a:t>
            </a:r>
            <a:r>
              <a:rPr lang="nl-BE" sz="2000" dirty="0" err="1">
                <a:effectLst/>
                <a:latin typeface="+mj-lt"/>
                <a:ea typeface="Calibri" panose="020F0502020204030204" pitchFamily="34" charset="0"/>
                <a:cs typeface="Times New Roman" panose="02020603050405020304" pitchFamily="18" charset="0"/>
              </a:rPr>
              <a:t>Fülla</a:t>
            </a:r>
            <a:r>
              <a:rPr lang="nl-BE" sz="2000" dirty="0">
                <a:effectLst/>
                <a:latin typeface="+mj-lt"/>
                <a:ea typeface="Calibri" panose="020F0502020204030204" pitchFamily="34" charset="0"/>
                <a:cs typeface="Times New Roman" panose="02020603050405020304" pitchFamily="18" charset="0"/>
              </a:rPr>
              <a:t> toen niet meegedeeld dat een transport van de tent tot aan haar vestigingsplaats noodzakelijk was en hem evenmin voorgesteld de transportkosten voor te schieten.</a:t>
            </a:r>
          </a:p>
        </p:txBody>
      </p:sp>
      <p:pic>
        <p:nvPicPr>
          <p:cNvPr id="18" name="Afbeelding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31835" y="2542884"/>
            <a:ext cx="796822" cy="796822"/>
          </a:xfrm>
          <a:prstGeom prst="rect">
            <a:avLst/>
          </a:prstGeom>
        </p:spPr>
      </p:pic>
      <p:cxnSp>
        <p:nvCxnSpPr>
          <p:cNvPr id="19" name="Rechte verbindingslijn 18"/>
          <p:cNvCxnSpPr/>
          <p:nvPr/>
        </p:nvCxnSpPr>
        <p:spPr>
          <a:xfrm>
            <a:off x="5265720" y="2987202"/>
            <a:ext cx="2005263" cy="0"/>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kstvak 19"/>
          <p:cNvSpPr txBox="1"/>
          <p:nvPr/>
        </p:nvSpPr>
        <p:spPr>
          <a:xfrm>
            <a:off x="3974891" y="3560116"/>
            <a:ext cx="1050642" cy="369332"/>
          </a:xfrm>
          <a:prstGeom prst="rect">
            <a:avLst/>
          </a:prstGeom>
          <a:noFill/>
        </p:spPr>
        <p:txBody>
          <a:bodyPr wrap="square" rtlCol="0">
            <a:spAutoFit/>
          </a:bodyPr>
          <a:lstStyle/>
          <a:p>
            <a:r>
              <a:rPr lang="en-US" dirty="0" err="1"/>
              <a:t>Toolport</a:t>
            </a:r>
            <a:endParaRPr lang="nl-BE" dirty="0"/>
          </a:p>
        </p:txBody>
      </p:sp>
      <p:sp>
        <p:nvSpPr>
          <p:cNvPr id="21" name="Tekstvak 20"/>
          <p:cNvSpPr txBox="1"/>
          <p:nvPr/>
        </p:nvSpPr>
        <p:spPr>
          <a:xfrm>
            <a:off x="7678919" y="3541400"/>
            <a:ext cx="702653" cy="369332"/>
          </a:xfrm>
          <a:prstGeom prst="rect">
            <a:avLst/>
          </a:prstGeom>
          <a:noFill/>
        </p:spPr>
        <p:txBody>
          <a:bodyPr wrap="square" rtlCol="0">
            <a:spAutoFit/>
          </a:bodyPr>
          <a:lstStyle/>
          <a:p>
            <a:r>
              <a:rPr lang="en-US" dirty="0" err="1"/>
              <a:t>Fülla</a:t>
            </a:r>
            <a:endParaRPr lang="nl-BE" dirty="0"/>
          </a:p>
        </p:txBody>
      </p:sp>
      <p:pic>
        <p:nvPicPr>
          <p:cNvPr id="22" name="Afbeelding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70282" y="2734155"/>
            <a:ext cx="506093" cy="506093"/>
          </a:xfrm>
          <a:prstGeom prst="rect">
            <a:avLst/>
          </a:prstGeom>
        </p:spPr>
      </p:pic>
      <p:pic>
        <p:nvPicPr>
          <p:cNvPr id="23" name="Afbeelding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74891" y="2473881"/>
            <a:ext cx="856183" cy="856183"/>
          </a:xfrm>
          <a:prstGeom prst="rect">
            <a:avLst/>
          </a:prstGeom>
        </p:spPr>
      </p:pic>
      <p:sp>
        <p:nvSpPr>
          <p:cNvPr id="25" name="Rechthoek 24"/>
          <p:cNvSpPr/>
          <p:nvPr/>
        </p:nvSpPr>
        <p:spPr>
          <a:xfrm>
            <a:off x="576000" y="1476795"/>
            <a:ext cx="11041200" cy="738664"/>
          </a:xfrm>
          <a:prstGeom prst="rect">
            <a:avLst/>
          </a:prstGeom>
          <a:solidFill>
            <a:schemeClr val="bg1">
              <a:lumMod val="95000"/>
            </a:schemeClr>
          </a:solidFill>
        </p:spPr>
        <p:txBody>
          <a:bodyPr wrap="square">
            <a:spAutoFit/>
          </a:bodyPr>
          <a:lstStyle/>
          <a:p>
            <a:r>
              <a:rPr lang="nl-BE" sz="1400" b="1" dirty="0">
                <a:solidFill>
                  <a:srgbClr val="000000"/>
                </a:solidFill>
              </a:rPr>
              <a:t>Art. 1649</a:t>
            </a:r>
            <a:r>
              <a:rPr lang="nl-BE" sz="1400" b="1" i="1" dirty="0">
                <a:solidFill>
                  <a:srgbClr val="000000"/>
                </a:solidFill>
              </a:rPr>
              <a:t>quinquies</a:t>
            </a:r>
            <a:r>
              <a:rPr lang="nl-BE" sz="1400" b="1" dirty="0">
                <a:solidFill>
                  <a:srgbClr val="000000"/>
                </a:solidFill>
              </a:rPr>
              <a:t> §2 oud BW</a:t>
            </a:r>
            <a:br>
              <a:rPr lang="nl-BE" sz="1400" b="1" dirty="0">
                <a:solidFill>
                  <a:srgbClr val="000000"/>
                </a:solidFill>
              </a:rPr>
            </a:br>
            <a:r>
              <a:rPr lang="nl-BE" sz="1400" dirty="0">
                <a:solidFill>
                  <a:srgbClr val="000000"/>
                </a:solidFill>
              </a:rPr>
              <a:t>Elke herstelling of vervanging moet, rekening houdend met de aard van het goed en het door de consument beoogd gebruik, binnen een redelijke termijn en zonder ernstige overlast voor de consument verricht worden.</a:t>
            </a:r>
            <a:endParaRPr lang="nl-BE" sz="1400" dirty="0"/>
          </a:p>
        </p:txBody>
      </p:sp>
      <p:sp>
        <p:nvSpPr>
          <p:cNvPr id="24" name="Titel 5"/>
          <p:cNvSpPr>
            <a:spLocks noGrp="1"/>
          </p:cNvSpPr>
          <p:nvPr>
            <p:ph type="title"/>
          </p:nvPr>
        </p:nvSpPr>
        <p:spPr>
          <a:xfrm>
            <a:off x="576000" y="207036"/>
            <a:ext cx="11041200" cy="1152000"/>
          </a:xfrm>
        </p:spPr>
        <p:txBody>
          <a:bodyPr>
            <a:normAutofit/>
          </a:bodyPr>
          <a:lstStyle/>
          <a:p>
            <a:r>
              <a:rPr lang="en-US" sz="3600" b="1" dirty="0" smtClean="0"/>
              <a:t>III. </a:t>
            </a:r>
            <a:r>
              <a:rPr lang="en-US" sz="3600" b="1" dirty="0" err="1" smtClean="0"/>
              <a:t>Sanctionering</a:t>
            </a:r>
            <a:r>
              <a:rPr lang="en-US" sz="3600" b="1" dirty="0" smtClean="0"/>
              <a:t>: </a:t>
            </a:r>
            <a:r>
              <a:rPr lang="en-US" sz="3600" b="1" dirty="0" err="1" smtClean="0"/>
              <a:t>consumentenkoop</a:t>
            </a:r>
            <a:r>
              <a:rPr lang="en-US" sz="3600" b="1" dirty="0" smtClean="0"/>
              <a:t> (</a:t>
            </a:r>
            <a:r>
              <a:rPr lang="en-US" sz="3600" b="1" dirty="0" err="1" smtClean="0"/>
              <a:t>Fülla</a:t>
            </a:r>
            <a:r>
              <a:rPr lang="en-US" sz="3600" b="1" dirty="0" smtClean="0"/>
              <a:t>)</a:t>
            </a:r>
            <a:endParaRPr lang="nl-BE" sz="3600" b="1" dirty="0"/>
          </a:p>
        </p:txBody>
      </p:sp>
    </p:spTree>
    <p:extLst>
      <p:ext uri="{BB962C8B-B14F-4D97-AF65-F5344CB8AC3E}">
        <p14:creationId xmlns:p14="http://schemas.microsoft.com/office/powerpoint/2010/main" val="3953050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CF179DAE-D0A6-40C3-B8BC-6A97C268D03A}" type="slidenum">
              <a:rPr lang="nl-NL" smtClean="0"/>
              <a:t>45</a:t>
            </a:fld>
            <a:endParaRPr lang="nl-NL"/>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0" name="Afbeelding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1" name="Afbeelding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2" name="Afbeelding 11"/>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3" name="Afbeelding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14" name="Afbeelding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
        <p:nvSpPr>
          <p:cNvPr id="24" name="Tijdelijke aanduiding voor inhoud 1"/>
          <p:cNvSpPr>
            <a:spLocks noGrp="1"/>
          </p:cNvSpPr>
          <p:nvPr>
            <p:ph idx="1"/>
          </p:nvPr>
        </p:nvSpPr>
        <p:spPr>
          <a:xfrm>
            <a:off x="576000" y="1656000"/>
            <a:ext cx="11041200" cy="4464000"/>
          </a:xfrm>
        </p:spPr>
        <p:txBody>
          <a:bodyPr>
            <a:normAutofit/>
          </a:bodyPr>
          <a:lstStyle/>
          <a:p>
            <a:pPr>
              <a:buFont typeface="Arial" panose="020B0604020202020204" pitchFamily="34" charset="0"/>
              <a:buChar char="•"/>
            </a:pPr>
            <a:r>
              <a:rPr lang="nl-NL" sz="2000" b="1" dirty="0">
                <a:latin typeface="+mj-lt"/>
              </a:rPr>
              <a:t>Plaats van kosteloos herstel goed verkocht op afstand afhankelijk van concrete omstandigheden </a:t>
            </a:r>
            <a:endParaRPr lang="nl-NL" sz="2000" dirty="0">
              <a:latin typeface="+mj-lt"/>
            </a:endParaRPr>
          </a:p>
          <a:p>
            <a:pPr>
              <a:buFont typeface="Arial" panose="020B0604020202020204" pitchFamily="34" charset="0"/>
              <a:buChar char="•"/>
            </a:pPr>
            <a:r>
              <a:rPr lang="nl-BE" sz="2000" b="1" dirty="0">
                <a:latin typeface="+mj-lt"/>
              </a:rPr>
              <a:t>Geen algemene verplichting tot voorschieten van de verzendkosten</a:t>
            </a:r>
            <a:r>
              <a:rPr lang="nl-BE" sz="2000" dirty="0">
                <a:latin typeface="+mj-lt"/>
              </a:rPr>
              <a:t>, tenzij het voorschieten van die kosten voor die consument een last betekent die hem ervan weerhoudt om zijn rechten geldend te maken</a:t>
            </a:r>
          </a:p>
          <a:p>
            <a:r>
              <a:rPr lang="nl-NL" sz="2000" b="1" dirty="0">
                <a:latin typeface="+mj-lt"/>
              </a:rPr>
              <a:t>Verplichting om de koper in te lichten</a:t>
            </a:r>
            <a:r>
              <a:rPr lang="nl-NL" sz="2000" dirty="0">
                <a:latin typeface="+mj-lt"/>
              </a:rPr>
              <a:t> over de plaats waar het goed ter herstelling moet worden aangeboden</a:t>
            </a:r>
            <a:endParaRPr lang="nl-BE" sz="2000" dirty="0">
              <a:latin typeface="+mj-lt"/>
            </a:endParaRPr>
          </a:p>
          <a:p>
            <a:r>
              <a:rPr lang="nl-BE" sz="2000" dirty="0">
                <a:latin typeface="+mj-lt"/>
              </a:rPr>
              <a:t>Ontbinding of prijsvermindering mogelijk wanneer verkoper in gebreke blijft</a:t>
            </a:r>
          </a:p>
        </p:txBody>
      </p:sp>
      <p:sp>
        <p:nvSpPr>
          <p:cNvPr id="15" name="Titel 5"/>
          <p:cNvSpPr>
            <a:spLocks noGrp="1"/>
          </p:cNvSpPr>
          <p:nvPr>
            <p:ph type="title"/>
          </p:nvPr>
        </p:nvSpPr>
        <p:spPr>
          <a:xfrm>
            <a:off x="576000" y="207036"/>
            <a:ext cx="11041200" cy="1152000"/>
          </a:xfrm>
        </p:spPr>
        <p:txBody>
          <a:bodyPr>
            <a:normAutofit/>
          </a:bodyPr>
          <a:lstStyle/>
          <a:p>
            <a:r>
              <a:rPr lang="en-US" sz="3600" b="1" dirty="0" smtClean="0"/>
              <a:t>III. </a:t>
            </a:r>
            <a:r>
              <a:rPr lang="en-US" sz="3600" b="1" dirty="0" err="1" smtClean="0"/>
              <a:t>Sanctionering</a:t>
            </a:r>
            <a:r>
              <a:rPr lang="en-US" sz="3600" b="1" dirty="0" smtClean="0"/>
              <a:t>: </a:t>
            </a:r>
            <a:r>
              <a:rPr lang="en-US" sz="3600" b="1" dirty="0" err="1" smtClean="0"/>
              <a:t>consumentenkoop</a:t>
            </a:r>
            <a:r>
              <a:rPr lang="en-US" sz="3600" b="1" dirty="0" smtClean="0"/>
              <a:t> (</a:t>
            </a:r>
            <a:r>
              <a:rPr lang="en-US" sz="3600" b="1" dirty="0" err="1" smtClean="0"/>
              <a:t>Fülla</a:t>
            </a:r>
            <a:r>
              <a:rPr lang="en-US" sz="3600" b="1" dirty="0" smtClean="0"/>
              <a:t>)</a:t>
            </a:r>
            <a:endParaRPr lang="nl-BE" sz="3600" b="1" dirty="0"/>
          </a:p>
        </p:txBody>
      </p:sp>
    </p:spTree>
    <p:extLst>
      <p:ext uri="{BB962C8B-B14F-4D97-AF65-F5344CB8AC3E}">
        <p14:creationId xmlns:p14="http://schemas.microsoft.com/office/powerpoint/2010/main" val="3247628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CF179DAE-D0A6-40C3-B8BC-6A97C268D03A}" type="slidenum">
              <a:rPr lang="nl-NL" smtClean="0"/>
              <a:t>46</a:t>
            </a:fld>
            <a:endParaRPr lang="nl-NL"/>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0" name="Afbeelding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1" name="Afbeelding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2" name="Afbeelding 11"/>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3" name="Afbeelding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14" name="Afbeelding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
        <p:nvSpPr>
          <p:cNvPr id="15" name="Titel 5"/>
          <p:cNvSpPr>
            <a:spLocks noGrp="1"/>
          </p:cNvSpPr>
          <p:nvPr>
            <p:ph type="title"/>
          </p:nvPr>
        </p:nvSpPr>
        <p:spPr>
          <a:xfrm>
            <a:off x="576000" y="207036"/>
            <a:ext cx="11041200" cy="1152000"/>
          </a:xfrm>
        </p:spPr>
        <p:txBody>
          <a:bodyPr>
            <a:normAutofit/>
          </a:bodyPr>
          <a:lstStyle/>
          <a:p>
            <a:r>
              <a:rPr lang="en-US" sz="3600" b="1" dirty="0" smtClean="0"/>
              <a:t>III. </a:t>
            </a:r>
            <a:r>
              <a:rPr lang="en-US" sz="3600" b="1" dirty="0" err="1" smtClean="0"/>
              <a:t>Sanctionering</a:t>
            </a:r>
            <a:r>
              <a:rPr lang="en-US" sz="3600" b="1" dirty="0" smtClean="0"/>
              <a:t>: CISG</a:t>
            </a:r>
            <a:endParaRPr lang="nl-BE" sz="3600" b="1" dirty="0"/>
          </a:p>
        </p:txBody>
      </p:sp>
      <p:sp>
        <p:nvSpPr>
          <p:cNvPr id="16" name="Rechthoek 15"/>
          <p:cNvSpPr/>
          <p:nvPr/>
        </p:nvSpPr>
        <p:spPr>
          <a:xfrm>
            <a:off x="576000" y="1457434"/>
            <a:ext cx="11041200" cy="2031325"/>
          </a:xfrm>
          <a:prstGeom prst="rect">
            <a:avLst/>
          </a:prstGeom>
          <a:solidFill>
            <a:schemeClr val="bg1">
              <a:lumMod val="95000"/>
            </a:schemeClr>
          </a:solidFill>
        </p:spPr>
        <p:txBody>
          <a:bodyPr wrap="square">
            <a:spAutoFit/>
          </a:bodyPr>
          <a:lstStyle/>
          <a:p>
            <a:r>
              <a:rPr lang="nl-BE" sz="1400" b="1" dirty="0" smtClean="0">
                <a:solidFill>
                  <a:srgbClr val="000000"/>
                </a:solidFill>
                <a:latin typeface="+mj-lt"/>
              </a:rPr>
              <a:t>Art</a:t>
            </a:r>
            <a:r>
              <a:rPr lang="nl-BE" sz="1400" b="1" dirty="0">
                <a:solidFill>
                  <a:srgbClr val="000000"/>
                </a:solidFill>
                <a:latin typeface="+mj-lt"/>
              </a:rPr>
              <a:t>. 46 </a:t>
            </a:r>
            <a:r>
              <a:rPr lang="nl-BE" sz="1400" b="1" dirty="0" smtClean="0">
                <a:solidFill>
                  <a:srgbClr val="000000"/>
                </a:solidFill>
                <a:latin typeface="+mj-lt"/>
              </a:rPr>
              <a:t>CISG</a:t>
            </a:r>
          </a:p>
          <a:p>
            <a:pPr marL="342900" indent="-342900">
              <a:buAutoNum type="arabicParenR"/>
            </a:pPr>
            <a:r>
              <a:rPr lang="nl-BE" sz="1400" i="1" dirty="0" smtClean="0">
                <a:solidFill>
                  <a:srgbClr val="2F4D5D"/>
                </a:solidFill>
                <a:latin typeface="+mj-lt"/>
              </a:rPr>
              <a:t>De </a:t>
            </a:r>
            <a:r>
              <a:rPr lang="nl-BE" sz="1400" i="1" dirty="0">
                <a:solidFill>
                  <a:srgbClr val="2F4D5D"/>
                </a:solidFill>
                <a:latin typeface="+mj-lt"/>
              </a:rPr>
              <a:t>koper kan nakoming door de verkoper van zijn verplichtingen eisen, tenzij de koper een recht heeft uitgeoefend dat onverenigbaar is met deze </a:t>
            </a:r>
            <a:r>
              <a:rPr lang="nl-BE" sz="1400" i="1" dirty="0" smtClean="0">
                <a:solidFill>
                  <a:srgbClr val="2F4D5D"/>
                </a:solidFill>
                <a:latin typeface="+mj-lt"/>
              </a:rPr>
              <a:t>eis.</a:t>
            </a:r>
          </a:p>
          <a:p>
            <a:pPr marL="342900" indent="-342900">
              <a:buAutoNum type="arabicParenR"/>
            </a:pPr>
            <a:r>
              <a:rPr lang="nl-BE" sz="1400" i="1" dirty="0" smtClean="0">
                <a:solidFill>
                  <a:srgbClr val="2F4D5D"/>
                </a:solidFill>
                <a:latin typeface="+mj-lt"/>
              </a:rPr>
              <a:t>Indien </a:t>
            </a:r>
            <a:r>
              <a:rPr lang="nl-BE" sz="1400" i="1" dirty="0">
                <a:solidFill>
                  <a:srgbClr val="2F4D5D"/>
                </a:solidFill>
                <a:latin typeface="+mj-lt"/>
              </a:rPr>
              <a:t>de zaken niet beantwoorden aan de overeenkomst, kan de koper slechts aflevering van vervangende zaken eisen, indien de afwijking van het </a:t>
            </a:r>
            <a:r>
              <a:rPr lang="nl-BE" sz="1400" i="1" dirty="0" err="1">
                <a:solidFill>
                  <a:srgbClr val="2F4D5D"/>
                </a:solidFill>
                <a:latin typeface="+mj-lt"/>
              </a:rPr>
              <a:t>overeengekomene</a:t>
            </a:r>
            <a:r>
              <a:rPr lang="nl-BE" sz="1400" i="1" dirty="0">
                <a:solidFill>
                  <a:srgbClr val="2F4D5D"/>
                </a:solidFill>
                <a:latin typeface="+mj-lt"/>
              </a:rPr>
              <a:t> een wezenlijke tekortkoming vormt en een verzoek om vervangende zaken wordt gedaan hetzij in combinatie met een ingevolge artikel 39 gedane kennisgeving, hetzij binnen een redelijke termijn </a:t>
            </a:r>
            <a:r>
              <a:rPr lang="nl-BE" sz="1400" i="1" dirty="0" smtClean="0">
                <a:solidFill>
                  <a:srgbClr val="2F4D5D"/>
                </a:solidFill>
                <a:latin typeface="+mj-lt"/>
              </a:rPr>
              <a:t>daarna.</a:t>
            </a:r>
          </a:p>
          <a:p>
            <a:pPr marL="342900" indent="-342900">
              <a:buAutoNum type="arabicParenR"/>
            </a:pPr>
            <a:r>
              <a:rPr lang="nl-BE" sz="1400" i="1" dirty="0" smtClean="0">
                <a:solidFill>
                  <a:srgbClr val="2F4D5D"/>
                </a:solidFill>
                <a:latin typeface="+mj-lt"/>
              </a:rPr>
              <a:t>Indien de zaken niet beantwoorden aan de overeenkomst, kan de koper van de verkoper herstel eisen, tenzij zulks, alle omstandigheden in aanmerking genomen, onredelijk is. Een verzoek tot herstel moet worden gedaan hetzij in combinatie met een ingevolge artikel 39 gedane kennisgeving, hetzij binnen een redelijke termijn daarna.</a:t>
            </a:r>
          </a:p>
        </p:txBody>
      </p:sp>
      <p:sp>
        <p:nvSpPr>
          <p:cNvPr id="17" name="Rechthoek 16"/>
          <p:cNvSpPr/>
          <p:nvPr/>
        </p:nvSpPr>
        <p:spPr>
          <a:xfrm>
            <a:off x="576000" y="3603223"/>
            <a:ext cx="11041200" cy="738664"/>
          </a:xfrm>
          <a:prstGeom prst="rect">
            <a:avLst/>
          </a:prstGeom>
          <a:solidFill>
            <a:schemeClr val="bg1">
              <a:lumMod val="95000"/>
            </a:schemeClr>
          </a:solidFill>
        </p:spPr>
        <p:txBody>
          <a:bodyPr wrap="square">
            <a:spAutoFit/>
          </a:bodyPr>
          <a:lstStyle/>
          <a:p>
            <a:r>
              <a:rPr lang="nl-BE" sz="1400" b="1" dirty="0" smtClean="0">
                <a:solidFill>
                  <a:srgbClr val="000000"/>
                </a:solidFill>
                <a:latin typeface="+mj-lt"/>
              </a:rPr>
              <a:t>Art</a:t>
            </a:r>
            <a:r>
              <a:rPr lang="nl-BE" sz="1400" b="1" dirty="0">
                <a:solidFill>
                  <a:srgbClr val="000000"/>
                </a:solidFill>
                <a:latin typeface="+mj-lt"/>
              </a:rPr>
              <a:t>. </a:t>
            </a:r>
            <a:r>
              <a:rPr lang="nl-BE" sz="1400" b="1" dirty="0" smtClean="0">
                <a:solidFill>
                  <a:srgbClr val="000000"/>
                </a:solidFill>
                <a:latin typeface="+mj-lt"/>
              </a:rPr>
              <a:t>49 CISG</a:t>
            </a:r>
          </a:p>
          <a:p>
            <a:r>
              <a:rPr lang="nl-BE" sz="1400" i="1" dirty="0" smtClean="0">
                <a:solidFill>
                  <a:srgbClr val="2F4D5D"/>
                </a:solidFill>
                <a:latin typeface="+mj-lt"/>
              </a:rPr>
              <a:t>De </a:t>
            </a:r>
            <a:r>
              <a:rPr lang="nl-BE" sz="1400" i="1" dirty="0">
                <a:solidFill>
                  <a:srgbClr val="2F4D5D"/>
                </a:solidFill>
                <a:latin typeface="+mj-lt"/>
              </a:rPr>
              <a:t>koper kan de overeenkomst ontbonden verklaren: a) indien de tekortkoming in de nakoming door de verkoper van de krachtens de overeenkomst of dit Verdrag op hem rustende verplichtingen een wezenlijke tekortkoming vormt; </a:t>
            </a:r>
            <a:endParaRPr lang="nl-BE" sz="1400" i="1" dirty="0" smtClean="0">
              <a:solidFill>
                <a:srgbClr val="2F4D5D"/>
              </a:solidFill>
              <a:latin typeface="+mj-lt"/>
            </a:endParaRPr>
          </a:p>
        </p:txBody>
      </p:sp>
      <p:sp>
        <p:nvSpPr>
          <p:cNvPr id="18" name="Rechthoek 17"/>
          <p:cNvSpPr/>
          <p:nvPr/>
        </p:nvSpPr>
        <p:spPr>
          <a:xfrm>
            <a:off x="576000" y="4456351"/>
            <a:ext cx="11041200" cy="1384995"/>
          </a:xfrm>
          <a:prstGeom prst="rect">
            <a:avLst/>
          </a:prstGeom>
          <a:solidFill>
            <a:schemeClr val="bg1">
              <a:lumMod val="95000"/>
            </a:schemeClr>
          </a:solidFill>
        </p:spPr>
        <p:txBody>
          <a:bodyPr wrap="square">
            <a:spAutoFit/>
          </a:bodyPr>
          <a:lstStyle/>
          <a:p>
            <a:r>
              <a:rPr lang="nl-BE" sz="1400" b="1" dirty="0" smtClean="0">
                <a:solidFill>
                  <a:srgbClr val="000000"/>
                </a:solidFill>
                <a:latin typeface="+mj-lt"/>
              </a:rPr>
              <a:t>Art</a:t>
            </a:r>
            <a:r>
              <a:rPr lang="nl-BE" sz="1400" b="1" dirty="0">
                <a:solidFill>
                  <a:srgbClr val="000000"/>
                </a:solidFill>
                <a:latin typeface="+mj-lt"/>
              </a:rPr>
              <a:t>. </a:t>
            </a:r>
            <a:r>
              <a:rPr lang="nl-BE" sz="1400" b="1" dirty="0" smtClean="0">
                <a:solidFill>
                  <a:srgbClr val="000000"/>
                </a:solidFill>
                <a:latin typeface="+mj-lt"/>
              </a:rPr>
              <a:t>50 CISG</a:t>
            </a:r>
          </a:p>
          <a:p>
            <a:r>
              <a:rPr lang="nl-BE" sz="1400" i="1" dirty="0" smtClean="0">
                <a:solidFill>
                  <a:srgbClr val="2F4D5D"/>
                </a:solidFill>
                <a:latin typeface="+mj-lt"/>
              </a:rPr>
              <a:t>Indien </a:t>
            </a:r>
            <a:r>
              <a:rPr lang="nl-BE" sz="1400" i="1" dirty="0">
                <a:solidFill>
                  <a:srgbClr val="2F4D5D"/>
                </a:solidFill>
                <a:latin typeface="+mj-lt"/>
              </a:rPr>
              <a:t>de zaken niet beantwoorden aan de overeenkomst en ongeacht of de prijs reeds is betaald, kan de koper de prijs verlagen in dezelfde verhouding als waarin de waarde die de feitelijk afgeleverde zaken hadden op het tijdstip van aflevering staat tot de waarde die wel aan de overeenkomst beantwoordende zaken op dat tijdstip zouden hebben gehad. De koper mag de prijs echter niet verlagen, indien de verkoper in overeenstemming met artikel 37 of artikel 48 een tekortkoming in de nakoming van zijn verplichtingen herstelt of indien de koper weigert nakoming door de verkoper in overeenstemming met die artikelen te aanvaarden.</a:t>
            </a:r>
          </a:p>
        </p:txBody>
      </p:sp>
    </p:spTree>
    <p:extLst>
      <p:ext uri="{BB962C8B-B14F-4D97-AF65-F5344CB8AC3E}">
        <p14:creationId xmlns:p14="http://schemas.microsoft.com/office/powerpoint/2010/main" val="2747007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p:txBody>
          <a:bodyPr>
            <a:normAutofit/>
          </a:bodyPr>
          <a:lstStyle/>
          <a:p>
            <a:r>
              <a:rPr lang="en-US" sz="2000" dirty="0" err="1" smtClean="0"/>
              <a:t>Onderscheid</a:t>
            </a:r>
            <a:r>
              <a:rPr lang="en-US" sz="2000" dirty="0" smtClean="0"/>
              <a:t> met </a:t>
            </a:r>
            <a:r>
              <a:rPr lang="en-US" sz="2000" dirty="0" err="1" smtClean="0"/>
              <a:t>beschrijvende</a:t>
            </a:r>
            <a:r>
              <a:rPr lang="en-US" sz="2000" dirty="0" smtClean="0"/>
              <a:t> </a:t>
            </a:r>
            <a:r>
              <a:rPr lang="en-US" sz="2000" dirty="0" err="1" smtClean="0"/>
              <a:t>bedingen</a:t>
            </a:r>
            <a:r>
              <a:rPr lang="en-US" sz="2000" dirty="0" smtClean="0"/>
              <a:t> (‘de </a:t>
            </a:r>
            <a:r>
              <a:rPr lang="en-US" sz="2000" dirty="0" err="1" smtClean="0"/>
              <a:t>verwittigde</a:t>
            </a:r>
            <a:r>
              <a:rPr lang="en-US" sz="2000" dirty="0" smtClean="0"/>
              <a:t> </a:t>
            </a:r>
            <a:r>
              <a:rPr lang="en-US" sz="2000" dirty="0" err="1" smtClean="0"/>
              <a:t>koper</a:t>
            </a:r>
            <a:r>
              <a:rPr lang="en-US" sz="2000" dirty="0" smtClean="0"/>
              <a:t>’)</a:t>
            </a:r>
          </a:p>
          <a:p>
            <a:r>
              <a:rPr lang="en-US" sz="2000" dirty="0" err="1" smtClean="0"/>
              <a:t>Uitdrukkelijke</a:t>
            </a:r>
            <a:r>
              <a:rPr lang="en-US" sz="2000" dirty="0" smtClean="0"/>
              <a:t> </a:t>
            </a:r>
            <a:r>
              <a:rPr lang="en-US" sz="2000" dirty="0" err="1" smtClean="0"/>
              <a:t>contractuele</a:t>
            </a:r>
            <a:r>
              <a:rPr lang="en-US" sz="2000" dirty="0" smtClean="0"/>
              <a:t> </a:t>
            </a:r>
            <a:r>
              <a:rPr lang="en-US" sz="2000" dirty="0" err="1" smtClean="0"/>
              <a:t>bepaling</a:t>
            </a:r>
            <a:r>
              <a:rPr lang="en-US" sz="2000" dirty="0" smtClean="0"/>
              <a:t> van </a:t>
            </a:r>
            <a:r>
              <a:rPr lang="en-US" sz="2000" dirty="0" err="1" smtClean="0"/>
              <a:t>afwezigheid</a:t>
            </a:r>
            <a:r>
              <a:rPr lang="en-US" sz="2000" dirty="0" smtClean="0"/>
              <a:t> </a:t>
            </a:r>
            <a:r>
              <a:rPr lang="en-US" sz="2000" dirty="0" err="1" smtClean="0"/>
              <a:t>bepaald</a:t>
            </a:r>
            <a:r>
              <a:rPr lang="en-US" sz="2000" dirty="0" smtClean="0"/>
              <a:t> </a:t>
            </a:r>
            <a:r>
              <a:rPr lang="en-US" sz="2000" dirty="0" err="1" smtClean="0"/>
              <a:t>gebrek</a:t>
            </a:r>
            <a:r>
              <a:rPr lang="en-US" sz="2000" dirty="0" smtClean="0"/>
              <a:t> = </a:t>
            </a:r>
            <a:r>
              <a:rPr lang="en-US" sz="2000" dirty="0" err="1" smtClean="0"/>
              <a:t>resultaatsverbintenis</a:t>
            </a:r>
            <a:endParaRPr lang="en-US" sz="2000" dirty="0" smtClean="0"/>
          </a:p>
          <a:p>
            <a:pPr lvl="1"/>
            <a:r>
              <a:rPr lang="en-US" sz="1800" dirty="0" err="1" smtClean="0"/>
              <a:t>Luik</a:t>
            </a:r>
            <a:r>
              <a:rPr lang="en-US" sz="1800" dirty="0" smtClean="0"/>
              <a:t> 22 </a:t>
            </a:r>
            <a:r>
              <a:rPr lang="en-US" sz="1800" dirty="0" err="1" smtClean="0"/>
              <a:t>september</a:t>
            </a:r>
            <a:r>
              <a:rPr lang="en-US" sz="1800" dirty="0" smtClean="0"/>
              <a:t> 2016</a:t>
            </a:r>
          </a:p>
          <a:p>
            <a:endParaRPr lang="en-US" sz="2000" dirty="0" smtClean="0"/>
          </a:p>
          <a:p>
            <a:r>
              <a:rPr lang="en-US" sz="2000" dirty="0" err="1" smtClean="0"/>
              <a:t>Principiële</a:t>
            </a:r>
            <a:r>
              <a:rPr lang="en-US" sz="2000" dirty="0" smtClean="0"/>
              <a:t> </a:t>
            </a:r>
            <a:r>
              <a:rPr lang="en-US" sz="2000" dirty="0" err="1" smtClean="0"/>
              <a:t>geldigheid</a:t>
            </a:r>
            <a:r>
              <a:rPr lang="en-US" sz="2000" dirty="0" smtClean="0"/>
              <a:t> van exoneratiebedingen </a:t>
            </a:r>
            <a:r>
              <a:rPr lang="en-US" sz="2000" dirty="0" err="1" smtClean="0"/>
              <a:t>voor</a:t>
            </a:r>
            <a:r>
              <a:rPr lang="en-US" sz="2000" dirty="0" smtClean="0"/>
              <a:t> </a:t>
            </a:r>
            <a:r>
              <a:rPr lang="en-US" sz="2000" dirty="0" err="1" smtClean="0"/>
              <a:t>niet-gekende</a:t>
            </a:r>
            <a:r>
              <a:rPr lang="en-US" sz="2000" dirty="0" smtClean="0"/>
              <a:t> gebreken (art. 1643 oud BW)</a:t>
            </a:r>
          </a:p>
          <a:p>
            <a:pPr lvl="1"/>
            <a:r>
              <a:rPr lang="en-US" sz="1800" dirty="0" err="1" smtClean="0"/>
              <a:t>Geen</a:t>
            </a:r>
            <a:r>
              <a:rPr lang="en-US" sz="1800" dirty="0" smtClean="0"/>
              <a:t> exoneratie </a:t>
            </a:r>
            <a:r>
              <a:rPr lang="en-US" sz="1800" dirty="0" err="1" smtClean="0"/>
              <a:t>voor</a:t>
            </a:r>
            <a:r>
              <a:rPr lang="en-US" sz="1800" dirty="0" smtClean="0"/>
              <a:t> </a:t>
            </a:r>
            <a:r>
              <a:rPr lang="en-US" sz="1800" dirty="0" err="1" smtClean="0"/>
              <a:t>gekende</a:t>
            </a:r>
            <a:r>
              <a:rPr lang="en-US" sz="1800" dirty="0" smtClean="0"/>
              <a:t> gebreken (</a:t>
            </a:r>
            <a:r>
              <a:rPr lang="en-US" sz="1800" dirty="0" err="1" smtClean="0"/>
              <a:t>zie</a:t>
            </a:r>
            <a:r>
              <a:rPr lang="en-US" sz="1800" dirty="0" smtClean="0"/>
              <a:t> </a:t>
            </a:r>
            <a:r>
              <a:rPr lang="en-US" sz="1800" dirty="0" err="1" smtClean="0"/>
              <a:t>Rb</a:t>
            </a:r>
            <a:r>
              <a:rPr lang="en-US" sz="1800" dirty="0" smtClean="0"/>
              <a:t>. Brussel 9 </a:t>
            </a:r>
            <a:r>
              <a:rPr lang="en-US" sz="1800" dirty="0" err="1"/>
              <a:t>d</a:t>
            </a:r>
            <a:r>
              <a:rPr lang="en-US" sz="1800" dirty="0" err="1" smtClean="0"/>
              <a:t>ecember</a:t>
            </a:r>
            <a:r>
              <a:rPr lang="en-US" sz="1800" dirty="0" smtClean="0"/>
              <a:t> 2019 en </a:t>
            </a:r>
            <a:r>
              <a:rPr lang="en-US" sz="1800" dirty="0" err="1" smtClean="0"/>
              <a:t>Rb</a:t>
            </a:r>
            <a:r>
              <a:rPr lang="en-US" sz="1800" dirty="0" smtClean="0"/>
              <a:t>. </a:t>
            </a:r>
            <a:r>
              <a:rPr lang="en-US" sz="1800" dirty="0" err="1" smtClean="0"/>
              <a:t>Turnhout</a:t>
            </a:r>
            <a:r>
              <a:rPr lang="en-US" sz="1800" dirty="0" smtClean="0"/>
              <a:t> 23 </a:t>
            </a:r>
            <a:r>
              <a:rPr lang="en-US" sz="1800" dirty="0" err="1" smtClean="0"/>
              <a:t>mei</a:t>
            </a:r>
            <a:r>
              <a:rPr lang="en-US" sz="1800" dirty="0" smtClean="0"/>
              <a:t> 2013) </a:t>
            </a:r>
          </a:p>
          <a:p>
            <a:pPr lvl="1"/>
            <a:r>
              <a:rPr lang="en-US" sz="1800" dirty="0" err="1" smtClean="0"/>
              <a:t>Geen</a:t>
            </a:r>
            <a:r>
              <a:rPr lang="en-US" sz="1800" dirty="0" smtClean="0"/>
              <a:t> </a:t>
            </a:r>
            <a:r>
              <a:rPr lang="en-US" sz="1800" dirty="0" err="1" smtClean="0"/>
              <a:t>kwade</a:t>
            </a:r>
            <a:r>
              <a:rPr lang="en-US" sz="1800" dirty="0" smtClean="0"/>
              <a:t> </a:t>
            </a:r>
            <a:r>
              <a:rPr lang="en-US" sz="1800" dirty="0" err="1" smtClean="0"/>
              <a:t>trouw</a:t>
            </a:r>
            <a:r>
              <a:rPr lang="en-US" sz="1800" dirty="0" smtClean="0"/>
              <a:t> </a:t>
            </a:r>
            <a:r>
              <a:rPr lang="en-US" sz="1800" dirty="0" err="1" smtClean="0"/>
              <a:t>bij</a:t>
            </a:r>
            <a:r>
              <a:rPr lang="en-US" sz="1800" dirty="0" smtClean="0"/>
              <a:t> </a:t>
            </a:r>
            <a:r>
              <a:rPr lang="en-US" sz="1800" dirty="0" err="1" smtClean="0"/>
              <a:t>kennis</a:t>
            </a:r>
            <a:r>
              <a:rPr lang="en-US" sz="1800" dirty="0" smtClean="0"/>
              <a:t> </a:t>
            </a:r>
            <a:r>
              <a:rPr lang="en-US" sz="1800" dirty="0" err="1" smtClean="0"/>
              <a:t>gebrek</a:t>
            </a:r>
            <a:r>
              <a:rPr lang="en-US" sz="1800" dirty="0" smtClean="0"/>
              <a:t> maar </a:t>
            </a:r>
            <a:r>
              <a:rPr lang="en-US" sz="1800" dirty="0" err="1" smtClean="0"/>
              <a:t>niet</a:t>
            </a:r>
            <a:r>
              <a:rPr lang="en-US" sz="1800" dirty="0" smtClean="0"/>
              <a:t> van </a:t>
            </a:r>
            <a:r>
              <a:rPr lang="en-US" sz="1800" dirty="0" err="1" smtClean="0"/>
              <a:t>schadelijke</a:t>
            </a:r>
            <a:r>
              <a:rPr lang="en-US" sz="1800" dirty="0" smtClean="0"/>
              <a:t> </a:t>
            </a:r>
            <a:r>
              <a:rPr lang="en-US" sz="1800" dirty="0" err="1" smtClean="0"/>
              <a:t>gevolgen</a:t>
            </a:r>
            <a:r>
              <a:rPr lang="en-US" sz="1800" dirty="0" smtClean="0"/>
              <a:t> (Brussel 18 </a:t>
            </a:r>
            <a:r>
              <a:rPr lang="en-US" sz="1800" dirty="0" err="1" smtClean="0"/>
              <a:t>mei</a:t>
            </a:r>
            <a:r>
              <a:rPr lang="en-US" sz="1800" dirty="0" smtClean="0"/>
              <a:t> 2018)</a:t>
            </a:r>
          </a:p>
          <a:p>
            <a:pPr lvl="1"/>
            <a:endParaRPr lang="en-US" sz="1800" dirty="0" smtClean="0"/>
          </a:p>
          <a:p>
            <a:r>
              <a:rPr lang="en-US" sz="2000" dirty="0" err="1" smtClean="0"/>
              <a:t>Vermoeden</a:t>
            </a:r>
            <a:r>
              <a:rPr lang="en-US" sz="2000" dirty="0" smtClean="0"/>
              <a:t> van </a:t>
            </a:r>
            <a:r>
              <a:rPr lang="en-US" sz="2000" dirty="0" err="1" smtClean="0"/>
              <a:t>kennis</a:t>
            </a:r>
            <a:r>
              <a:rPr lang="en-US" sz="2000" dirty="0" smtClean="0"/>
              <a:t> in </a:t>
            </a:r>
            <a:r>
              <a:rPr lang="en-US" sz="2000" dirty="0" err="1" smtClean="0"/>
              <a:t>hoofde</a:t>
            </a:r>
            <a:r>
              <a:rPr lang="en-US" sz="2000" dirty="0" smtClean="0"/>
              <a:t> van ‘</a:t>
            </a:r>
            <a:r>
              <a:rPr lang="en-US" sz="2000" dirty="0" err="1" smtClean="0"/>
              <a:t>gespecialiseerde</a:t>
            </a:r>
            <a:r>
              <a:rPr lang="en-US" sz="2000" dirty="0" smtClean="0"/>
              <a:t> </a:t>
            </a:r>
            <a:r>
              <a:rPr lang="en-US" sz="2000" dirty="0" err="1" smtClean="0"/>
              <a:t>verkoper</a:t>
            </a:r>
            <a:r>
              <a:rPr lang="en-US" sz="2000" dirty="0" smtClean="0"/>
              <a:t> en de </a:t>
            </a:r>
            <a:r>
              <a:rPr lang="en-US" sz="2000" dirty="0" err="1" smtClean="0"/>
              <a:t>fabrikant</a:t>
            </a:r>
            <a:r>
              <a:rPr lang="en-US" sz="2000" dirty="0" smtClean="0"/>
              <a:t>’</a:t>
            </a:r>
          </a:p>
          <a:p>
            <a:pPr lvl="1"/>
            <a:r>
              <a:rPr lang="en-US" sz="1800" dirty="0" smtClean="0"/>
              <a:t>Cass. 6 </a:t>
            </a:r>
            <a:r>
              <a:rPr lang="en-US" sz="1800" dirty="0" err="1" smtClean="0"/>
              <a:t>september</a:t>
            </a:r>
            <a:r>
              <a:rPr lang="en-US" sz="1800" dirty="0" smtClean="0"/>
              <a:t> 2018</a:t>
            </a:r>
          </a:p>
          <a:p>
            <a:endParaRPr lang="nl-BE" sz="2000" dirty="0"/>
          </a:p>
        </p:txBody>
      </p:sp>
      <p:sp>
        <p:nvSpPr>
          <p:cNvPr id="3" name="Tijdelijke aanduiding voor dianummer 2"/>
          <p:cNvSpPr>
            <a:spLocks noGrp="1"/>
          </p:cNvSpPr>
          <p:nvPr>
            <p:ph type="sldNum" sz="quarter" idx="12"/>
          </p:nvPr>
        </p:nvSpPr>
        <p:spPr/>
        <p:txBody>
          <a:bodyPr/>
          <a:lstStyle/>
          <a:p>
            <a:fld id="{CF179DAE-D0A6-40C3-B8BC-6A97C268D03A}" type="slidenum">
              <a:rPr lang="nl-NL" smtClean="0"/>
              <a:t>47</a:t>
            </a:fld>
            <a:endParaRPr lang="nl-NL"/>
          </a:p>
        </p:txBody>
      </p:sp>
      <p:sp>
        <p:nvSpPr>
          <p:cNvPr id="6" name="Titel 5"/>
          <p:cNvSpPr>
            <a:spLocks noGrp="1"/>
          </p:cNvSpPr>
          <p:nvPr>
            <p:ph type="title"/>
          </p:nvPr>
        </p:nvSpPr>
        <p:spPr/>
        <p:txBody>
          <a:bodyPr>
            <a:normAutofit/>
          </a:bodyPr>
          <a:lstStyle/>
          <a:p>
            <a:r>
              <a:rPr lang="en-US" sz="3600" b="1" dirty="0" smtClean="0"/>
              <a:t>IV. Exoneratiebedingen: </a:t>
            </a:r>
            <a:r>
              <a:rPr lang="en-US" sz="3600" b="1" dirty="0" err="1" smtClean="0"/>
              <a:t>algemeen</a:t>
            </a:r>
            <a:endParaRPr lang="nl-BE" sz="3600" b="1" dirty="0"/>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17" name="Afbeelding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20" name="Afbeelding 19"/>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21" name="Afbeelding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22" name="Afbeelding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Tree>
    <p:extLst>
      <p:ext uri="{BB962C8B-B14F-4D97-AF65-F5344CB8AC3E}">
        <p14:creationId xmlns:p14="http://schemas.microsoft.com/office/powerpoint/2010/main" val="1109049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p:txBody>
          <a:bodyPr>
            <a:normAutofit/>
          </a:bodyPr>
          <a:lstStyle/>
          <a:p>
            <a:r>
              <a:rPr lang="en-US" sz="2000" dirty="0" err="1" smtClean="0"/>
              <a:t>Normatieve</a:t>
            </a:r>
            <a:r>
              <a:rPr lang="en-US" sz="2000" dirty="0" smtClean="0"/>
              <a:t> </a:t>
            </a:r>
            <a:r>
              <a:rPr lang="en-US" sz="2000" dirty="0" err="1" smtClean="0"/>
              <a:t>kennis</a:t>
            </a:r>
            <a:r>
              <a:rPr lang="en-US" sz="2000" dirty="0" smtClean="0"/>
              <a:t> </a:t>
            </a:r>
            <a:r>
              <a:rPr lang="en-US" sz="2000" dirty="0" err="1" smtClean="0"/>
              <a:t>niet-gespecialiseerde</a:t>
            </a:r>
            <a:r>
              <a:rPr lang="en-US" sz="2000" dirty="0" smtClean="0"/>
              <a:t> </a:t>
            </a:r>
            <a:r>
              <a:rPr lang="en-US" sz="2000" dirty="0" err="1" smtClean="0"/>
              <a:t>verkoper</a:t>
            </a:r>
            <a:r>
              <a:rPr lang="en-US" sz="2000" dirty="0" smtClean="0"/>
              <a:t>?</a:t>
            </a:r>
            <a:endParaRPr lang="en-US" sz="1800" dirty="0" smtClean="0"/>
          </a:p>
          <a:p>
            <a:endParaRPr lang="nl-BE" sz="2000" dirty="0"/>
          </a:p>
        </p:txBody>
      </p:sp>
      <p:sp>
        <p:nvSpPr>
          <p:cNvPr id="3" name="Tijdelijke aanduiding voor dianummer 2"/>
          <p:cNvSpPr>
            <a:spLocks noGrp="1"/>
          </p:cNvSpPr>
          <p:nvPr>
            <p:ph type="sldNum" sz="quarter" idx="12"/>
          </p:nvPr>
        </p:nvSpPr>
        <p:spPr/>
        <p:txBody>
          <a:bodyPr/>
          <a:lstStyle/>
          <a:p>
            <a:fld id="{CF179DAE-D0A6-40C3-B8BC-6A97C268D03A}" type="slidenum">
              <a:rPr lang="nl-NL" smtClean="0"/>
              <a:t>48</a:t>
            </a:fld>
            <a:endParaRPr lang="nl-NL"/>
          </a:p>
        </p:txBody>
      </p:sp>
      <p:sp>
        <p:nvSpPr>
          <p:cNvPr id="6" name="Titel 5"/>
          <p:cNvSpPr>
            <a:spLocks noGrp="1"/>
          </p:cNvSpPr>
          <p:nvPr>
            <p:ph type="title"/>
          </p:nvPr>
        </p:nvSpPr>
        <p:spPr/>
        <p:txBody>
          <a:bodyPr>
            <a:normAutofit/>
          </a:bodyPr>
          <a:lstStyle/>
          <a:p>
            <a:r>
              <a:rPr lang="en-US" sz="3600" b="1" dirty="0" smtClean="0"/>
              <a:t>IV</a:t>
            </a:r>
            <a:r>
              <a:rPr lang="en-US" sz="3600" b="1" dirty="0"/>
              <a:t>. </a:t>
            </a:r>
            <a:r>
              <a:rPr lang="en-US" sz="3600" b="1" dirty="0" smtClean="0"/>
              <a:t>Exoneratiebedingen: </a:t>
            </a:r>
            <a:r>
              <a:rPr lang="en-US" sz="3600" b="1" dirty="0" err="1" smtClean="0"/>
              <a:t>algemeen</a:t>
            </a:r>
            <a:endParaRPr lang="nl-BE" sz="3600" b="1" dirty="0"/>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17" name="Afbeelding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20" name="Afbeelding 19"/>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21" name="Afbeelding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22" name="Afbeelding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
        <p:nvSpPr>
          <p:cNvPr id="12" name="Vierkante haken 11"/>
          <p:cNvSpPr/>
          <p:nvPr/>
        </p:nvSpPr>
        <p:spPr>
          <a:xfrm rot="5400000">
            <a:off x="5457267" y="-1204741"/>
            <a:ext cx="1278530" cy="11041329"/>
          </a:xfrm>
          <a:prstGeom prst="bracketPair">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1400" i="1" dirty="0" smtClean="0">
                <a:solidFill>
                  <a:schemeClr val="accent4"/>
                </a:solidFill>
              </a:rPr>
              <a:t>“</a:t>
            </a:r>
            <a:r>
              <a:rPr lang="nl-BE" sz="1400" i="1" dirty="0">
                <a:solidFill>
                  <a:schemeClr val="accent4"/>
                </a:solidFill>
              </a:rPr>
              <a:t>appelrechters oordeelden dat de verkopers “in de gegeven omstandigheden hadden moeten weten dat de waterdichtheid niet gegarandeerd was” aangezien zij “minstens hadden moeten beseffen” dat hun wijze van bouwen tot problemen aanleiding zou geven, zij nagelaten hebben zich degelijk te laten informeren door deskundigen, “zeker wanneer zij op eigen initiatief wijzigingen aanbrengen in het concept van de kelder” en “elke voorzichtige ‘zelfbouwer’ moet weten dat er passende maatregelen vereist zijn om een kelder waterdicht te </a:t>
            </a:r>
            <a:r>
              <a:rPr lang="nl-BE" sz="1400" i="1" dirty="0" smtClean="0">
                <a:solidFill>
                  <a:schemeClr val="accent4"/>
                </a:solidFill>
              </a:rPr>
              <a:t>maken”</a:t>
            </a:r>
            <a:r>
              <a:rPr lang="en-US" sz="1400" dirty="0" smtClean="0">
                <a:solidFill>
                  <a:schemeClr val="accent4"/>
                </a:solidFill>
              </a:rPr>
              <a:t>’</a:t>
            </a:r>
            <a:endParaRPr lang="nl-BE" sz="1400" dirty="0">
              <a:solidFill>
                <a:schemeClr val="accent4"/>
              </a:solidFill>
            </a:endParaRPr>
          </a:p>
        </p:txBody>
      </p:sp>
      <p:sp>
        <p:nvSpPr>
          <p:cNvPr id="13" name="Afgeronde rechthoek 12"/>
          <p:cNvSpPr/>
          <p:nvPr/>
        </p:nvSpPr>
        <p:spPr>
          <a:xfrm>
            <a:off x="4714506" y="4869509"/>
            <a:ext cx="2764051" cy="331132"/>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4"/>
                </a:solidFill>
              </a:rPr>
              <a:t>Cass. 18 </a:t>
            </a:r>
            <a:r>
              <a:rPr lang="en-US" sz="1400" dirty="0" err="1" smtClean="0">
                <a:solidFill>
                  <a:schemeClr val="accent4"/>
                </a:solidFill>
              </a:rPr>
              <a:t>februari</a:t>
            </a:r>
            <a:r>
              <a:rPr lang="en-US" sz="1400" dirty="0" smtClean="0">
                <a:solidFill>
                  <a:schemeClr val="accent4"/>
                </a:solidFill>
              </a:rPr>
              <a:t> 2019</a:t>
            </a:r>
            <a:endParaRPr lang="nl-BE" sz="1400" dirty="0">
              <a:solidFill>
                <a:schemeClr val="accent4"/>
              </a:solidFill>
            </a:endParaRPr>
          </a:p>
        </p:txBody>
      </p:sp>
      <p:sp>
        <p:nvSpPr>
          <p:cNvPr id="14" name="Vierkante haken 13"/>
          <p:cNvSpPr/>
          <p:nvPr/>
        </p:nvSpPr>
        <p:spPr>
          <a:xfrm rot="5400000">
            <a:off x="5622186" y="-2745754"/>
            <a:ext cx="948957" cy="11041329"/>
          </a:xfrm>
          <a:prstGeom prst="bracketPair">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nl-BE" sz="1400" dirty="0">
                <a:solidFill>
                  <a:schemeClr val="accent4"/>
                </a:solidFill>
              </a:rPr>
              <a:t>Arrest dat aannam dat de niet-gespecialiseerde verkoper “zich niet wettig kon beroepen op het in de verkoopakte bepaalde vrijwaringsbeding, niet omdat zij op de hoogte was van het gebrek van het verkochte goed maar omdat zij daarvan op de hoogte had moeten zijn schendt art. 1643 oud </a:t>
            </a:r>
            <a:r>
              <a:rPr lang="nl-BE" sz="1400" dirty="0" smtClean="0">
                <a:solidFill>
                  <a:schemeClr val="accent4"/>
                </a:solidFill>
              </a:rPr>
              <a:t>BW</a:t>
            </a:r>
            <a:endParaRPr lang="nl-BE" sz="1400" dirty="0">
              <a:solidFill>
                <a:schemeClr val="accent4"/>
              </a:solidFill>
            </a:endParaRPr>
          </a:p>
        </p:txBody>
      </p:sp>
      <p:sp>
        <p:nvSpPr>
          <p:cNvPr id="15" name="Afgeronde rechthoek 14"/>
          <p:cNvSpPr/>
          <p:nvPr/>
        </p:nvSpPr>
        <p:spPr>
          <a:xfrm>
            <a:off x="4714639" y="3142612"/>
            <a:ext cx="2764051" cy="331132"/>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4"/>
                </a:solidFill>
              </a:rPr>
              <a:t>Cass. 6 </a:t>
            </a:r>
            <a:r>
              <a:rPr lang="en-US" sz="1400" dirty="0" err="1" smtClean="0">
                <a:solidFill>
                  <a:schemeClr val="accent4"/>
                </a:solidFill>
              </a:rPr>
              <a:t>september</a:t>
            </a:r>
            <a:r>
              <a:rPr lang="en-US" sz="1400" dirty="0" smtClean="0">
                <a:solidFill>
                  <a:schemeClr val="accent4"/>
                </a:solidFill>
              </a:rPr>
              <a:t> 2018</a:t>
            </a:r>
            <a:endParaRPr lang="nl-BE" sz="1400" dirty="0">
              <a:solidFill>
                <a:schemeClr val="accent4"/>
              </a:solidFill>
            </a:endParaRPr>
          </a:p>
        </p:txBody>
      </p:sp>
    </p:spTree>
    <p:extLst>
      <p:ext uri="{BB962C8B-B14F-4D97-AF65-F5344CB8AC3E}">
        <p14:creationId xmlns:p14="http://schemas.microsoft.com/office/powerpoint/2010/main" val="15954996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576000" y="1656000"/>
            <a:ext cx="11041200" cy="4363800"/>
          </a:xfrm>
        </p:spPr>
        <p:txBody>
          <a:bodyPr>
            <a:normAutofit/>
          </a:bodyPr>
          <a:lstStyle/>
          <a:p>
            <a:r>
              <a:rPr lang="en-US" sz="2000" dirty="0" err="1" smtClean="0"/>
              <a:t>Consumentenkoop</a:t>
            </a:r>
            <a:r>
              <a:rPr lang="en-US" sz="2000" dirty="0" smtClean="0"/>
              <a:t>: </a:t>
            </a:r>
            <a:r>
              <a:rPr lang="en-US" sz="2000" dirty="0" err="1" smtClean="0"/>
              <a:t>zie</a:t>
            </a:r>
            <a:r>
              <a:rPr lang="en-US" sz="2000" dirty="0" smtClean="0"/>
              <a:t> art. 1649</a:t>
            </a:r>
            <a:r>
              <a:rPr lang="en-US" sz="2000" i="1" dirty="0" smtClean="0"/>
              <a:t>octies </a:t>
            </a:r>
            <a:r>
              <a:rPr lang="en-US" sz="2000" dirty="0" smtClean="0"/>
              <a:t>oud BW (of </a:t>
            </a:r>
            <a:r>
              <a:rPr lang="en-US" sz="2000" dirty="0" err="1" smtClean="0"/>
              <a:t>onrechtmatige</a:t>
            </a:r>
            <a:r>
              <a:rPr lang="en-US" sz="2000" dirty="0" smtClean="0"/>
              <a:t> </a:t>
            </a:r>
            <a:r>
              <a:rPr lang="en-US" sz="2000" dirty="0" err="1" smtClean="0"/>
              <a:t>bedingenleer</a:t>
            </a:r>
            <a:r>
              <a:rPr lang="en-US" sz="2000" dirty="0" smtClean="0"/>
              <a:t>)</a:t>
            </a:r>
          </a:p>
          <a:p>
            <a:pPr lvl="1"/>
            <a:r>
              <a:rPr lang="en-US" sz="1800" dirty="0" err="1" smtClean="0"/>
              <a:t>Zie</a:t>
            </a:r>
            <a:r>
              <a:rPr lang="en-US" sz="1800" dirty="0" smtClean="0"/>
              <a:t> art. VI.83, 14°, 15° en 30° WER – </a:t>
            </a:r>
            <a:r>
              <a:rPr lang="en-US" sz="1800" dirty="0" err="1" smtClean="0"/>
              <a:t>zwarte</a:t>
            </a:r>
            <a:r>
              <a:rPr lang="en-US" sz="1800" dirty="0" smtClean="0"/>
              <a:t> </a:t>
            </a:r>
            <a:r>
              <a:rPr lang="en-US" sz="1800" dirty="0" err="1" smtClean="0"/>
              <a:t>lijst</a:t>
            </a:r>
            <a:endParaRPr lang="en-US" sz="1800" dirty="0" smtClean="0"/>
          </a:p>
          <a:p>
            <a:pPr marL="457200" lvl="1" indent="0">
              <a:buNone/>
            </a:pPr>
            <a:endParaRPr lang="en-US" sz="1800" dirty="0" smtClean="0"/>
          </a:p>
          <a:p>
            <a:pPr marL="457200" lvl="1" indent="0">
              <a:buNone/>
            </a:pPr>
            <a:endParaRPr lang="en-US" sz="1800" dirty="0"/>
          </a:p>
          <a:p>
            <a:pPr marL="457200" lvl="1" indent="0">
              <a:buNone/>
            </a:pPr>
            <a:endParaRPr lang="en-US" sz="1800" dirty="0" smtClean="0"/>
          </a:p>
          <a:p>
            <a:pPr marL="457200" lvl="1" indent="0">
              <a:buNone/>
            </a:pPr>
            <a:endParaRPr lang="en-US" sz="1800" dirty="0"/>
          </a:p>
          <a:p>
            <a:pPr marL="457200" lvl="1" indent="0">
              <a:buNone/>
            </a:pPr>
            <a:endParaRPr lang="en-US" sz="1800" dirty="0" smtClean="0"/>
          </a:p>
          <a:p>
            <a:pPr marL="457200" lvl="1" indent="0">
              <a:buNone/>
            </a:pPr>
            <a:endParaRPr lang="en-US" sz="1800" dirty="0"/>
          </a:p>
          <a:p>
            <a:pPr marL="457200" lvl="1" indent="0">
              <a:buNone/>
            </a:pPr>
            <a:endParaRPr lang="en-US" sz="1800" dirty="0" smtClean="0"/>
          </a:p>
          <a:p>
            <a:pPr marL="457200" lvl="1" indent="0">
              <a:buNone/>
            </a:pPr>
            <a:endParaRPr lang="en-US" sz="1800" dirty="0"/>
          </a:p>
          <a:p>
            <a:pPr marL="457200" lvl="1" indent="0">
              <a:buNone/>
            </a:pPr>
            <a:endParaRPr lang="en-US" sz="1800" dirty="0"/>
          </a:p>
        </p:txBody>
      </p:sp>
      <p:sp>
        <p:nvSpPr>
          <p:cNvPr id="3" name="Tijdelijke aanduiding voor dianummer 2"/>
          <p:cNvSpPr>
            <a:spLocks noGrp="1"/>
          </p:cNvSpPr>
          <p:nvPr>
            <p:ph type="sldNum" sz="quarter" idx="12"/>
          </p:nvPr>
        </p:nvSpPr>
        <p:spPr/>
        <p:txBody>
          <a:bodyPr/>
          <a:lstStyle/>
          <a:p>
            <a:fld id="{CF179DAE-D0A6-40C3-B8BC-6A97C268D03A}" type="slidenum">
              <a:rPr lang="nl-NL" smtClean="0"/>
              <a:t>49</a:t>
            </a:fld>
            <a:endParaRPr lang="nl-NL"/>
          </a:p>
        </p:txBody>
      </p:sp>
      <p:sp>
        <p:nvSpPr>
          <p:cNvPr id="6" name="Titel 5"/>
          <p:cNvSpPr>
            <a:spLocks noGrp="1"/>
          </p:cNvSpPr>
          <p:nvPr>
            <p:ph type="title"/>
          </p:nvPr>
        </p:nvSpPr>
        <p:spPr/>
        <p:txBody>
          <a:bodyPr>
            <a:normAutofit/>
          </a:bodyPr>
          <a:lstStyle/>
          <a:p>
            <a:r>
              <a:rPr lang="en-US" sz="3600" b="1" dirty="0" smtClean="0"/>
              <a:t>IV. Exoneratiebedingen: b2c en b2b</a:t>
            </a:r>
            <a:endParaRPr lang="nl-BE" sz="3600" b="1" dirty="0"/>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17" name="Afbeelding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20" name="Afbeelding 19"/>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21" name="Afbeelding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22" name="Afbeelding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
        <p:nvSpPr>
          <p:cNvPr id="23" name="Rechthoek 22"/>
          <p:cNvSpPr/>
          <p:nvPr/>
        </p:nvSpPr>
        <p:spPr>
          <a:xfrm>
            <a:off x="576000" y="2514600"/>
            <a:ext cx="11041200" cy="2677656"/>
          </a:xfrm>
          <a:prstGeom prst="rect">
            <a:avLst/>
          </a:prstGeom>
          <a:solidFill>
            <a:schemeClr val="bg1">
              <a:lumMod val="95000"/>
            </a:schemeClr>
          </a:solidFill>
        </p:spPr>
        <p:txBody>
          <a:bodyPr wrap="square">
            <a:spAutoFit/>
          </a:bodyPr>
          <a:lstStyle/>
          <a:p>
            <a:r>
              <a:rPr lang="nl-BE" sz="1400" dirty="0">
                <a:solidFill>
                  <a:srgbClr val="000000"/>
                </a:solidFill>
                <a:latin typeface="+mj-lt"/>
              </a:rPr>
              <a:t>“In de overeenkomsten gesloten tussen een onderneming en een consument zijn in elk </a:t>
            </a:r>
            <a:r>
              <a:rPr lang="nl-BE" sz="1400" dirty="0" smtClean="0">
                <a:solidFill>
                  <a:srgbClr val="000000"/>
                </a:solidFill>
                <a:latin typeface="+mj-lt"/>
              </a:rPr>
              <a:t>geval </a:t>
            </a:r>
            <a:r>
              <a:rPr lang="nl-BE" sz="1400" dirty="0">
                <a:solidFill>
                  <a:srgbClr val="000000"/>
                </a:solidFill>
                <a:latin typeface="+mj-lt"/>
              </a:rPr>
              <a:t>onrechtmatig, de bedingen en voorwaarden of de combinaties van bedingen en </a:t>
            </a:r>
            <a:r>
              <a:rPr lang="nl-BE" sz="1400" dirty="0" smtClean="0">
                <a:solidFill>
                  <a:srgbClr val="000000"/>
                </a:solidFill>
                <a:latin typeface="+mj-lt"/>
              </a:rPr>
              <a:t>voorwaarden </a:t>
            </a:r>
            <a:r>
              <a:rPr lang="nl-BE" sz="1400" dirty="0">
                <a:solidFill>
                  <a:srgbClr val="000000"/>
                </a:solidFill>
                <a:latin typeface="+mj-lt"/>
              </a:rPr>
              <a:t>die ertoe strekken</a:t>
            </a:r>
            <a:r>
              <a:rPr lang="nl-BE" sz="1400" dirty="0" smtClean="0">
                <a:solidFill>
                  <a:srgbClr val="000000"/>
                </a:solidFill>
                <a:latin typeface="+mj-lt"/>
              </a:rPr>
              <a:t>:</a:t>
            </a:r>
          </a:p>
          <a:p>
            <a:endParaRPr lang="nl-BE" sz="1400" dirty="0">
              <a:solidFill>
                <a:srgbClr val="000000"/>
              </a:solidFill>
              <a:latin typeface="+mj-lt"/>
            </a:endParaRPr>
          </a:p>
          <a:p>
            <a:r>
              <a:rPr lang="nl-BE" sz="1400" dirty="0" smtClean="0">
                <a:solidFill>
                  <a:srgbClr val="000000"/>
                </a:solidFill>
                <a:latin typeface="+mj-lt"/>
              </a:rPr>
              <a:t>14</a:t>
            </a:r>
            <a:r>
              <a:rPr lang="nl-BE" sz="1400" dirty="0">
                <a:solidFill>
                  <a:srgbClr val="000000"/>
                </a:solidFill>
                <a:latin typeface="+mj-lt"/>
              </a:rPr>
              <a:t>° de wettelijke waarborg voor verborgen gebreken, bepaald bij de artikelen 1641 tot </a:t>
            </a:r>
            <a:r>
              <a:rPr lang="nl-BE" sz="1400" dirty="0" smtClean="0">
                <a:solidFill>
                  <a:srgbClr val="000000"/>
                </a:solidFill>
                <a:latin typeface="+mj-lt"/>
              </a:rPr>
              <a:t>1649 </a:t>
            </a:r>
            <a:r>
              <a:rPr lang="nl-BE" sz="1400" dirty="0">
                <a:solidFill>
                  <a:srgbClr val="000000"/>
                </a:solidFill>
                <a:latin typeface="+mj-lt"/>
              </a:rPr>
              <a:t>van het Burgerlijk Wetboek, of de wettelijke verplichting tot levering van een goed dat </a:t>
            </a:r>
            <a:r>
              <a:rPr lang="nl-BE" sz="1400" dirty="0" smtClean="0">
                <a:solidFill>
                  <a:srgbClr val="000000"/>
                </a:solidFill>
                <a:latin typeface="+mj-lt"/>
              </a:rPr>
              <a:t>met </a:t>
            </a:r>
            <a:r>
              <a:rPr lang="nl-BE" sz="1400" dirty="0">
                <a:solidFill>
                  <a:srgbClr val="000000"/>
                </a:solidFill>
                <a:latin typeface="+mj-lt"/>
              </a:rPr>
              <a:t>de overeenkomst in overeenstemming is, bepaald bij de artikelen 1649bis tot </a:t>
            </a:r>
            <a:r>
              <a:rPr lang="nl-BE" sz="1400" dirty="0" smtClean="0">
                <a:solidFill>
                  <a:srgbClr val="000000"/>
                </a:solidFill>
                <a:latin typeface="+mj-lt"/>
              </a:rPr>
              <a:t>1649octies van </a:t>
            </a:r>
            <a:r>
              <a:rPr lang="nl-BE" sz="1400" dirty="0">
                <a:solidFill>
                  <a:srgbClr val="000000"/>
                </a:solidFill>
                <a:latin typeface="+mj-lt"/>
              </a:rPr>
              <a:t>het Burgerlijk Wetboek, op te heffen of te </a:t>
            </a:r>
            <a:r>
              <a:rPr lang="nl-BE" sz="1400" dirty="0" smtClean="0">
                <a:solidFill>
                  <a:srgbClr val="000000"/>
                </a:solidFill>
                <a:latin typeface="+mj-lt"/>
              </a:rPr>
              <a:t>verminderen;</a:t>
            </a:r>
          </a:p>
          <a:p>
            <a:endParaRPr lang="nl-BE" sz="1400" dirty="0" smtClean="0">
              <a:solidFill>
                <a:srgbClr val="000000"/>
              </a:solidFill>
              <a:latin typeface="+mj-lt"/>
            </a:endParaRPr>
          </a:p>
          <a:p>
            <a:r>
              <a:rPr lang="nl-BE" sz="1400" dirty="0" smtClean="0">
                <a:solidFill>
                  <a:srgbClr val="000000"/>
                </a:solidFill>
                <a:latin typeface="+mj-lt"/>
              </a:rPr>
              <a:t>15</a:t>
            </a:r>
            <a:r>
              <a:rPr lang="nl-BE" sz="1400" dirty="0">
                <a:solidFill>
                  <a:srgbClr val="000000"/>
                </a:solidFill>
                <a:latin typeface="+mj-lt"/>
              </a:rPr>
              <a:t>° een onredelijk korte termijn te bepalen om gebreken in het geleverde product aan de </a:t>
            </a:r>
            <a:r>
              <a:rPr lang="nl-BE" sz="1400" dirty="0" smtClean="0">
                <a:solidFill>
                  <a:srgbClr val="000000"/>
                </a:solidFill>
                <a:latin typeface="+mj-lt"/>
              </a:rPr>
              <a:t>onderneming </a:t>
            </a:r>
            <a:r>
              <a:rPr lang="nl-BE" sz="1400" dirty="0">
                <a:solidFill>
                  <a:srgbClr val="000000"/>
                </a:solidFill>
                <a:latin typeface="+mj-lt"/>
              </a:rPr>
              <a:t>te melden</a:t>
            </a:r>
            <a:r>
              <a:rPr lang="nl-BE" sz="1400" dirty="0" smtClean="0">
                <a:solidFill>
                  <a:srgbClr val="000000"/>
                </a:solidFill>
                <a:latin typeface="+mj-lt"/>
              </a:rPr>
              <a:t>;</a:t>
            </a:r>
          </a:p>
          <a:p>
            <a:endParaRPr lang="nl-BE" sz="1400" dirty="0" smtClean="0">
              <a:solidFill>
                <a:srgbClr val="000000"/>
              </a:solidFill>
              <a:latin typeface="+mj-lt"/>
            </a:endParaRPr>
          </a:p>
          <a:p>
            <a:r>
              <a:rPr lang="nl-BE" sz="1400" dirty="0" smtClean="0">
                <a:solidFill>
                  <a:srgbClr val="000000"/>
                </a:solidFill>
                <a:latin typeface="+mj-lt"/>
              </a:rPr>
              <a:t>30</a:t>
            </a:r>
            <a:r>
              <a:rPr lang="nl-BE" sz="1400" dirty="0">
                <a:solidFill>
                  <a:srgbClr val="000000"/>
                </a:solidFill>
                <a:latin typeface="+mj-lt"/>
              </a:rPr>
              <a:t>° op ongepaste wijze de wettelijke rechten van de consument ten aanzien van de </a:t>
            </a:r>
            <a:r>
              <a:rPr lang="nl-BE" sz="1400" dirty="0" smtClean="0">
                <a:solidFill>
                  <a:srgbClr val="000000"/>
                </a:solidFill>
                <a:latin typeface="+mj-lt"/>
              </a:rPr>
              <a:t>onderneming </a:t>
            </a:r>
            <a:r>
              <a:rPr lang="nl-BE" sz="1400" dirty="0">
                <a:solidFill>
                  <a:srgbClr val="000000"/>
                </a:solidFill>
                <a:latin typeface="+mj-lt"/>
              </a:rPr>
              <a:t>of een andere partij uit te sluiten of te beperken in geval van volledige of 	gedeeltelijke wanprestatie of van gebrekkige uitvoering door de onderneming van een van </a:t>
            </a:r>
            <a:r>
              <a:rPr lang="nl-BE" sz="1400" dirty="0" smtClean="0">
                <a:solidFill>
                  <a:srgbClr val="000000"/>
                </a:solidFill>
                <a:latin typeface="+mj-lt"/>
              </a:rPr>
              <a:t>haar </a:t>
            </a:r>
            <a:r>
              <a:rPr lang="nl-BE" sz="1400" dirty="0">
                <a:solidFill>
                  <a:srgbClr val="000000"/>
                </a:solidFill>
                <a:latin typeface="+mj-lt"/>
              </a:rPr>
              <a:t>contractuele verplichtingen;</a:t>
            </a:r>
          </a:p>
        </p:txBody>
      </p:sp>
    </p:spTree>
    <p:extLst>
      <p:ext uri="{BB962C8B-B14F-4D97-AF65-F5344CB8AC3E}">
        <p14:creationId xmlns:p14="http://schemas.microsoft.com/office/powerpoint/2010/main" val="3196681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97500-7527-634B-90F4-69D0994C32B4}" type="slidenum">
              <a:rPr lang="nl-NL" smtClean="0"/>
              <a:t>5</a:t>
            </a:fld>
            <a:endParaRPr lang="nl-NL" dirty="0"/>
          </a:p>
        </p:txBody>
      </p:sp>
      <p:sp>
        <p:nvSpPr>
          <p:cNvPr id="5" name="Titel 4"/>
          <p:cNvSpPr>
            <a:spLocks noGrp="1"/>
          </p:cNvSpPr>
          <p:nvPr>
            <p:ph type="title"/>
          </p:nvPr>
        </p:nvSpPr>
        <p:spPr/>
        <p:txBody>
          <a:bodyPr>
            <a:normAutofit/>
          </a:bodyPr>
          <a:lstStyle/>
          <a:p>
            <a:pPr marL="571500" indent="-571500">
              <a:buFont typeface="Wingdings" panose="05000000000000000000" pitchFamily="2" charset="2"/>
              <a:buChar char="Ø"/>
            </a:pPr>
            <a:r>
              <a:rPr lang="en-US" sz="3200" dirty="0" smtClean="0">
                <a:solidFill>
                  <a:schemeClr val="tx1"/>
                </a:solidFill>
              </a:rPr>
              <a:t>Beknopt </a:t>
            </a:r>
            <a:r>
              <a:rPr lang="en-US" sz="3200" dirty="0" err="1" smtClean="0">
                <a:solidFill>
                  <a:schemeClr val="tx1"/>
                </a:solidFill>
              </a:rPr>
              <a:t>overzicht</a:t>
            </a:r>
            <a:r>
              <a:rPr lang="en-US" sz="3200" dirty="0" smtClean="0">
                <a:solidFill>
                  <a:schemeClr val="tx1"/>
                </a:solidFill>
              </a:rPr>
              <a:t> van regimes*</a:t>
            </a:r>
            <a:endParaRPr lang="nl-BE" sz="3200" dirty="0">
              <a:solidFill>
                <a:schemeClr val="tx1"/>
              </a:solidFill>
            </a:endParaRPr>
          </a:p>
        </p:txBody>
      </p:sp>
      <p:sp>
        <p:nvSpPr>
          <p:cNvPr id="6" name="Afgeronde rechthoek 5"/>
          <p:cNvSpPr/>
          <p:nvPr/>
        </p:nvSpPr>
        <p:spPr>
          <a:xfrm>
            <a:off x="808892" y="1656000"/>
            <a:ext cx="1465385" cy="535709"/>
          </a:xfrm>
          <a:prstGeom prst="roundRect">
            <a:avLst/>
          </a:prstGeom>
          <a:solidFill>
            <a:srgbClr val="CCDB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Soort goed?</a:t>
            </a:r>
            <a:endParaRPr lang="nl-BE" sz="1600" dirty="0">
              <a:solidFill>
                <a:schemeClr val="tx1"/>
              </a:solidFill>
            </a:endParaRPr>
          </a:p>
        </p:txBody>
      </p:sp>
      <p:sp>
        <p:nvSpPr>
          <p:cNvPr id="7" name="Afgeronde rechthoek 6"/>
          <p:cNvSpPr/>
          <p:nvPr/>
        </p:nvSpPr>
        <p:spPr>
          <a:xfrm>
            <a:off x="1642801" y="2488673"/>
            <a:ext cx="1890109" cy="5357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4"/>
                </a:solidFill>
              </a:rPr>
              <a:t>Lichamelijk </a:t>
            </a:r>
            <a:r>
              <a:rPr lang="en-US" sz="1600" i="1" dirty="0" smtClean="0">
                <a:solidFill>
                  <a:schemeClr val="accent4"/>
                </a:solidFill>
              </a:rPr>
              <a:t>roerend</a:t>
            </a:r>
            <a:r>
              <a:rPr lang="en-US" sz="1600" dirty="0" smtClean="0">
                <a:solidFill>
                  <a:schemeClr val="accent4"/>
                </a:solidFill>
              </a:rPr>
              <a:t> goed</a:t>
            </a:r>
            <a:endParaRPr lang="nl-BE" sz="1600" dirty="0">
              <a:solidFill>
                <a:schemeClr val="accent4"/>
              </a:solidFill>
            </a:endParaRPr>
          </a:p>
        </p:txBody>
      </p:sp>
      <p:sp>
        <p:nvSpPr>
          <p:cNvPr id="8" name="Afgeronde rechthoek 7"/>
          <p:cNvSpPr/>
          <p:nvPr/>
        </p:nvSpPr>
        <p:spPr>
          <a:xfrm>
            <a:off x="1642801" y="3321346"/>
            <a:ext cx="1890109" cy="5357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4"/>
                </a:solidFill>
              </a:rPr>
              <a:t>Overige</a:t>
            </a:r>
            <a:endParaRPr lang="nl-BE" sz="1600" dirty="0">
              <a:solidFill>
                <a:schemeClr val="accent4"/>
              </a:solidFill>
            </a:endParaRPr>
          </a:p>
        </p:txBody>
      </p:sp>
      <p:cxnSp>
        <p:nvCxnSpPr>
          <p:cNvPr id="12" name="Gebogen verbindingslijn 11"/>
          <p:cNvCxnSpPr>
            <a:stCxn id="6" idx="2"/>
            <a:endCxn id="7" idx="1"/>
          </p:cNvCxnSpPr>
          <p:nvPr/>
        </p:nvCxnSpPr>
        <p:spPr>
          <a:xfrm rot="16200000" flipH="1">
            <a:off x="1299519" y="2413245"/>
            <a:ext cx="564819" cy="12174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Gebogen verbindingslijn 13"/>
          <p:cNvCxnSpPr>
            <a:stCxn id="6" idx="2"/>
            <a:endCxn id="8" idx="1"/>
          </p:cNvCxnSpPr>
          <p:nvPr/>
        </p:nvCxnSpPr>
        <p:spPr>
          <a:xfrm rot="16200000" flipH="1">
            <a:off x="883182" y="2829582"/>
            <a:ext cx="1397492" cy="12174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Afgeronde rechthoek 17"/>
          <p:cNvSpPr/>
          <p:nvPr/>
        </p:nvSpPr>
        <p:spPr>
          <a:xfrm>
            <a:off x="3928801" y="2488672"/>
            <a:ext cx="1205347" cy="535709"/>
          </a:xfrm>
          <a:prstGeom prst="roundRect">
            <a:avLst/>
          </a:prstGeom>
          <a:solidFill>
            <a:srgbClr val="CCDB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Soort gebruik?</a:t>
            </a:r>
            <a:endParaRPr lang="nl-BE" sz="1600" dirty="0">
              <a:solidFill>
                <a:schemeClr val="tx1"/>
              </a:solidFill>
            </a:endParaRPr>
          </a:p>
        </p:txBody>
      </p:sp>
      <p:cxnSp>
        <p:nvCxnSpPr>
          <p:cNvPr id="20" name="Rechte verbindingslijn met pijl 19"/>
          <p:cNvCxnSpPr>
            <a:stCxn id="7" idx="3"/>
            <a:endCxn id="18" idx="1"/>
          </p:cNvCxnSpPr>
          <p:nvPr/>
        </p:nvCxnSpPr>
        <p:spPr>
          <a:xfrm>
            <a:off x="3532910" y="2756528"/>
            <a:ext cx="3958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Afgeronde rechthoek 49"/>
          <p:cNvSpPr/>
          <p:nvPr/>
        </p:nvSpPr>
        <p:spPr>
          <a:xfrm>
            <a:off x="1642802" y="5377327"/>
            <a:ext cx="4365975" cy="535709"/>
          </a:xfrm>
          <a:prstGeom prst="roundRect">
            <a:avLst/>
          </a:prstGeom>
          <a:solidFill>
            <a:srgbClr val="1D8D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Gemeen kooprecht</a:t>
            </a:r>
            <a:endParaRPr lang="nl-BE" sz="1600" dirty="0">
              <a:solidFill>
                <a:schemeClr val="bg1"/>
              </a:solidFill>
            </a:endParaRPr>
          </a:p>
        </p:txBody>
      </p:sp>
      <p:sp>
        <p:nvSpPr>
          <p:cNvPr id="32" name="Afgeronde rechthoek 31"/>
          <p:cNvSpPr/>
          <p:nvPr/>
        </p:nvSpPr>
        <p:spPr>
          <a:xfrm>
            <a:off x="5530039" y="1637547"/>
            <a:ext cx="2232634" cy="5357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4"/>
                </a:solidFill>
              </a:rPr>
              <a:t>Persoonlijk gebruik</a:t>
            </a:r>
            <a:endParaRPr lang="nl-BE" sz="1600" dirty="0">
              <a:solidFill>
                <a:schemeClr val="accent4"/>
              </a:solidFill>
            </a:endParaRPr>
          </a:p>
        </p:txBody>
      </p:sp>
      <p:sp>
        <p:nvSpPr>
          <p:cNvPr id="33" name="Afgeronde rechthoek 32"/>
          <p:cNvSpPr/>
          <p:nvPr/>
        </p:nvSpPr>
        <p:spPr>
          <a:xfrm>
            <a:off x="5530039" y="2488673"/>
            <a:ext cx="2232633" cy="5357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4"/>
                </a:solidFill>
              </a:rPr>
              <a:t>Professioneel gebruik</a:t>
            </a:r>
            <a:endParaRPr lang="nl-BE" sz="1600" dirty="0">
              <a:solidFill>
                <a:schemeClr val="accent4"/>
              </a:solidFill>
            </a:endParaRPr>
          </a:p>
        </p:txBody>
      </p:sp>
      <p:cxnSp>
        <p:nvCxnSpPr>
          <p:cNvPr id="11" name="Rechte verbindingslijn met pijl 10"/>
          <p:cNvCxnSpPr>
            <a:stCxn id="18" idx="3"/>
            <a:endCxn id="33" idx="1"/>
          </p:cNvCxnSpPr>
          <p:nvPr/>
        </p:nvCxnSpPr>
        <p:spPr>
          <a:xfrm>
            <a:off x="5134148" y="2756527"/>
            <a:ext cx="39589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Afgeronde rechthoek 46"/>
          <p:cNvSpPr/>
          <p:nvPr/>
        </p:nvSpPr>
        <p:spPr>
          <a:xfrm>
            <a:off x="5359804" y="3339798"/>
            <a:ext cx="2573102" cy="535709"/>
          </a:xfrm>
          <a:prstGeom prst="roundRect">
            <a:avLst/>
          </a:prstGeom>
          <a:solidFill>
            <a:srgbClr val="CCDB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Vestiging partijen?</a:t>
            </a:r>
            <a:endParaRPr lang="nl-BE" sz="1600" dirty="0">
              <a:solidFill>
                <a:schemeClr val="tx1"/>
              </a:solidFill>
            </a:endParaRPr>
          </a:p>
        </p:txBody>
      </p:sp>
      <p:sp>
        <p:nvSpPr>
          <p:cNvPr id="48" name="Afgeronde rechthoek 47"/>
          <p:cNvSpPr/>
          <p:nvPr/>
        </p:nvSpPr>
        <p:spPr>
          <a:xfrm>
            <a:off x="5359804" y="4340831"/>
            <a:ext cx="595531" cy="5357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4"/>
                </a:solidFill>
              </a:rPr>
              <a:t>BE</a:t>
            </a:r>
            <a:endParaRPr lang="nl-BE" sz="1600" dirty="0">
              <a:solidFill>
                <a:schemeClr val="accent4"/>
              </a:solidFill>
            </a:endParaRPr>
          </a:p>
        </p:txBody>
      </p:sp>
      <p:sp>
        <p:nvSpPr>
          <p:cNvPr id="51" name="Afgeronde rechthoek 50"/>
          <p:cNvSpPr/>
          <p:nvPr/>
        </p:nvSpPr>
        <p:spPr>
          <a:xfrm>
            <a:off x="6301658" y="4340830"/>
            <a:ext cx="1631248" cy="1154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4"/>
                </a:solidFill>
              </a:rPr>
              <a:t>Elk ≠ (</a:t>
            </a:r>
            <a:r>
              <a:rPr lang="en-US" sz="1400" dirty="0" err="1" smtClean="0">
                <a:solidFill>
                  <a:schemeClr val="accent4"/>
                </a:solidFill>
              </a:rPr>
              <a:t>Verdrag</a:t>
            </a:r>
            <a:r>
              <a:rPr lang="en-US" sz="1400" dirty="0" smtClean="0">
                <a:solidFill>
                  <a:schemeClr val="accent4"/>
                </a:solidFill>
              </a:rPr>
              <a:t>)</a:t>
            </a:r>
            <a:r>
              <a:rPr lang="en-US" sz="1400" dirty="0" err="1" smtClean="0">
                <a:solidFill>
                  <a:schemeClr val="accent4"/>
                </a:solidFill>
              </a:rPr>
              <a:t>staat</a:t>
            </a:r>
            <a:endParaRPr lang="en-US" sz="1400" dirty="0" smtClean="0">
              <a:solidFill>
                <a:schemeClr val="accent4"/>
              </a:solidFill>
            </a:endParaRPr>
          </a:p>
          <a:p>
            <a:pPr algn="ctr"/>
            <a:r>
              <a:rPr lang="en-US" sz="1400" dirty="0" smtClean="0">
                <a:solidFill>
                  <a:schemeClr val="accent4"/>
                </a:solidFill>
              </a:rPr>
              <a:t>OF </a:t>
            </a:r>
            <a:r>
              <a:rPr lang="en-US" sz="1400" dirty="0" err="1" smtClean="0">
                <a:solidFill>
                  <a:schemeClr val="accent4"/>
                </a:solidFill>
              </a:rPr>
              <a:t>lex</a:t>
            </a:r>
            <a:r>
              <a:rPr lang="en-US" sz="1400" dirty="0" smtClean="0">
                <a:solidFill>
                  <a:schemeClr val="accent4"/>
                </a:solidFill>
              </a:rPr>
              <a:t> </a:t>
            </a:r>
            <a:r>
              <a:rPr lang="en-US" sz="1400" dirty="0" err="1" smtClean="0">
                <a:solidFill>
                  <a:schemeClr val="accent4"/>
                </a:solidFill>
              </a:rPr>
              <a:t>contractus</a:t>
            </a:r>
            <a:r>
              <a:rPr lang="en-US" sz="1400" dirty="0" smtClean="0">
                <a:solidFill>
                  <a:schemeClr val="accent4"/>
                </a:solidFill>
              </a:rPr>
              <a:t> van </a:t>
            </a:r>
            <a:r>
              <a:rPr lang="en-US" sz="1400" dirty="0" err="1" smtClean="0">
                <a:solidFill>
                  <a:schemeClr val="accent4"/>
                </a:solidFill>
              </a:rPr>
              <a:t>Verdragstaat</a:t>
            </a:r>
            <a:endParaRPr lang="nl-BE" sz="1400" dirty="0">
              <a:solidFill>
                <a:schemeClr val="accent4"/>
              </a:solidFill>
            </a:endParaRPr>
          </a:p>
        </p:txBody>
      </p:sp>
      <p:cxnSp>
        <p:nvCxnSpPr>
          <p:cNvPr id="28" name="Gebogen verbindingslijn 27"/>
          <p:cNvCxnSpPr>
            <a:stCxn id="47" idx="2"/>
            <a:endCxn id="48" idx="0"/>
          </p:cNvCxnSpPr>
          <p:nvPr/>
        </p:nvCxnSpPr>
        <p:spPr>
          <a:xfrm rot="5400000">
            <a:off x="5919301" y="3613777"/>
            <a:ext cx="465324" cy="98878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bogen verbindingslijn 30"/>
          <p:cNvCxnSpPr>
            <a:stCxn id="47" idx="2"/>
            <a:endCxn id="51" idx="0"/>
          </p:cNvCxnSpPr>
          <p:nvPr/>
        </p:nvCxnSpPr>
        <p:spPr>
          <a:xfrm rot="16200000" flipH="1">
            <a:off x="6649157" y="3872704"/>
            <a:ext cx="465323" cy="47092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Gebogen verbindingslijn 35"/>
          <p:cNvCxnSpPr>
            <a:stCxn id="48" idx="2"/>
            <a:endCxn id="50" idx="0"/>
          </p:cNvCxnSpPr>
          <p:nvPr/>
        </p:nvCxnSpPr>
        <p:spPr>
          <a:xfrm rot="5400000">
            <a:off x="4491287" y="4211043"/>
            <a:ext cx="500787" cy="183178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Gebogen verbindingslijn 38"/>
          <p:cNvCxnSpPr>
            <a:stCxn id="8" idx="2"/>
            <a:endCxn id="50" idx="0"/>
          </p:cNvCxnSpPr>
          <p:nvPr/>
        </p:nvCxnSpPr>
        <p:spPr>
          <a:xfrm rot="16200000" flipH="1">
            <a:off x="2446687" y="3998224"/>
            <a:ext cx="1520272" cy="123793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Rechte verbindingslijn met pijl 40"/>
          <p:cNvCxnSpPr>
            <a:stCxn id="33" idx="2"/>
            <a:endCxn id="47" idx="0"/>
          </p:cNvCxnSpPr>
          <p:nvPr/>
        </p:nvCxnSpPr>
        <p:spPr>
          <a:xfrm flipH="1">
            <a:off x="6646355" y="3024382"/>
            <a:ext cx="1" cy="315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Afgeronde rechthoek 60"/>
          <p:cNvSpPr/>
          <p:nvPr/>
        </p:nvSpPr>
        <p:spPr>
          <a:xfrm>
            <a:off x="8140085" y="1641003"/>
            <a:ext cx="2573102" cy="535709"/>
          </a:xfrm>
          <a:prstGeom prst="roundRect">
            <a:avLst/>
          </a:prstGeom>
          <a:solidFill>
            <a:srgbClr val="CCDB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Hoedanigheid </a:t>
            </a:r>
            <a:r>
              <a:rPr lang="en-US" sz="1600" dirty="0" err="1" smtClean="0">
                <a:solidFill>
                  <a:schemeClr val="tx1"/>
                </a:solidFill>
              </a:rPr>
              <a:t>verkoper</a:t>
            </a:r>
            <a:r>
              <a:rPr lang="en-US" sz="1600" dirty="0" smtClean="0">
                <a:solidFill>
                  <a:schemeClr val="tx1"/>
                </a:solidFill>
              </a:rPr>
              <a:t>?</a:t>
            </a:r>
            <a:endParaRPr lang="nl-BE" sz="1600" dirty="0">
              <a:solidFill>
                <a:schemeClr val="tx1"/>
              </a:solidFill>
            </a:endParaRPr>
          </a:p>
        </p:txBody>
      </p:sp>
      <p:cxnSp>
        <p:nvCxnSpPr>
          <p:cNvPr id="54" name="Gebogen verbindingslijn 53"/>
          <p:cNvCxnSpPr>
            <a:stCxn id="18" idx="3"/>
            <a:endCxn id="32" idx="1"/>
          </p:cNvCxnSpPr>
          <p:nvPr/>
        </p:nvCxnSpPr>
        <p:spPr>
          <a:xfrm flipV="1">
            <a:off x="5134148" y="1905402"/>
            <a:ext cx="395891" cy="8511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Afgeronde rechthoek 63"/>
          <p:cNvSpPr/>
          <p:nvPr/>
        </p:nvSpPr>
        <p:spPr>
          <a:xfrm>
            <a:off x="8344386" y="4333127"/>
            <a:ext cx="2164500" cy="535709"/>
          </a:xfrm>
          <a:prstGeom prst="roundRect">
            <a:avLst/>
          </a:prstGeom>
          <a:solidFill>
            <a:srgbClr val="1D8D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Weens Koopverdrag</a:t>
            </a:r>
            <a:endParaRPr lang="nl-BE" sz="1600" dirty="0">
              <a:solidFill>
                <a:schemeClr val="bg1"/>
              </a:solidFill>
            </a:endParaRPr>
          </a:p>
        </p:txBody>
      </p:sp>
      <p:cxnSp>
        <p:nvCxnSpPr>
          <p:cNvPr id="59" name="Rechte verbindingslijn met pijl 58"/>
          <p:cNvCxnSpPr>
            <a:stCxn id="32" idx="3"/>
            <a:endCxn id="61" idx="1"/>
          </p:cNvCxnSpPr>
          <p:nvPr/>
        </p:nvCxnSpPr>
        <p:spPr>
          <a:xfrm>
            <a:off x="7762673" y="1905402"/>
            <a:ext cx="377412" cy="3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Afgeronde rechthoek 72"/>
          <p:cNvSpPr/>
          <p:nvPr/>
        </p:nvSpPr>
        <p:spPr>
          <a:xfrm>
            <a:off x="10713187" y="2527919"/>
            <a:ext cx="1240978" cy="5357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4"/>
                </a:solidFill>
              </a:rPr>
              <a:t>Particulier</a:t>
            </a:r>
            <a:endParaRPr lang="nl-BE" sz="1600" dirty="0">
              <a:solidFill>
                <a:schemeClr val="accent4"/>
              </a:solidFill>
            </a:endParaRPr>
          </a:p>
        </p:txBody>
      </p:sp>
      <p:cxnSp>
        <p:nvCxnSpPr>
          <p:cNvPr id="69" name="Gebogen verbindingslijn 68"/>
          <p:cNvCxnSpPr>
            <a:stCxn id="73" idx="2"/>
            <a:endCxn id="50" idx="3"/>
          </p:cNvCxnSpPr>
          <p:nvPr/>
        </p:nvCxnSpPr>
        <p:spPr>
          <a:xfrm rot="5400000">
            <a:off x="7380450" y="1691956"/>
            <a:ext cx="2581554" cy="53248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Afgeronde rechthoek 77"/>
          <p:cNvSpPr/>
          <p:nvPr/>
        </p:nvSpPr>
        <p:spPr>
          <a:xfrm>
            <a:off x="8682885" y="2488673"/>
            <a:ext cx="1487501" cy="5357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4"/>
                </a:solidFill>
              </a:rPr>
              <a:t>Professioneel</a:t>
            </a:r>
            <a:endParaRPr lang="nl-BE" sz="1600" dirty="0">
              <a:solidFill>
                <a:schemeClr val="accent4"/>
              </a:solidFill>
            </a:endParaRPr>
          </a:p>
        </p:txBody>
      </p:sp>
      <p:sp>
        <p:nvSpPr>
          <p:cNvPr id="79" name="Afgeronde rechthoek 78"/>
          <p:cNvSpPr/>
          <p:nvPr/>
        </p:nvSpPr>
        <p:spPr>
          <a:xfrm>
            <a:off x="8140085" y="3342085"/>
            <a:ext cx="2573102" cy="535709"/>
          </a:xfrm>
          <a:prstGeom prst="roundRect">
            <a:avLst/>
          </a:prstGeom>
          <a:solidFill>
            <a:srgbClr val="1D8D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Consumentenkooprecht</a:t>
            </a:r>
            <a:endParaRPr lang="nl-BE" sz="1600" dirty="0">
              <a:solidFill>
                <a:schemeClr val="bg1"/>
              </a:solidFill>
            </a:endParaRPr>
          </a:p>
        </p:txBody>
      </p:sp>
      <p:cxnSp>
        <p:nvCxnSpPr>
          <p:cNvPr id="77" name="Rechte verbindingslijn met pijl 76"/>
          <p:cNvCxnSpPr>
            <a:stCxn id="61" idx="2"/>
            <a:endCxn id="78" idx="0"/>
          </p:cNvCxnSpPr>
          <p:nvPr/>
        </p:nvCxnSpPr>
        <p:spPr>
          <a:xfrm>
            <a:off x="9426636" y="2176712"/>
            <a:ext cx="0" cy="311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Rechte verbindingslijn met pijl 81"/>
          <p:cNvCxnSpPr>
            <a:stCxn id="78" idx="2"/>
            <a:endCxn id="79" idx="0"/>
          </p:cNvCxnSpPr>
          <p:nvPr/>
        </p:nvCxnSpPr>
        <p:spPr>
          <a:xfrm>
            <a:off x="9426636" y="3024382"/>
            <a:ext cx="0" cy="317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Afgeronde rechthoek 94"/>
          <p:cNvSpPr/>
          <p:nvPr/>
        </p:nvSpPr>
        <p:spPr>
          <a:xfrm>
            <a:off x="9619783" y="3780930"/>
            <a:ext cx="1660452" cy="21663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 Gemeen kooprecht**</a:t>
            </a:r>
            <a:endParaRPr lang="nl-BE" sz="1100" dirty="0">
              <a:solidFill>
                <a:schemeClr val="tx1"/>
              </a:solidFill>
            </a:endParaRPr>
          </a:p>
        </p:txBody>
      </p:sp>
      <p:sp>
        <p:nvSpPr>
          <p:cNvPr id="96" name="Afgeronde rechthoek 95"/>
          <p:cNvSpPr/>
          <p:nvPr/>
        </p:nvSpPr>
        <p:spPr>
          <a:xfrm>
            <a:off x="9619783" y="4768222"/>
            <a:ext cx="1660452" cy="72738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 Gemeen kooprecht </a:t>
            </a:r>
            <a:r>
              <a:rPr lang="en-US" sz="1100" dirty="0" err="1" smtClean="0">
                <a:solidFill>
                  <a:schemeClr val="tx1"/>
                </a:solidFill>
              </a:rPr>
              <a:t>bepaald</a:t>
            </a:r>
            <a:r>
              <a:rPr lang="en-US" sz="1100" dirty="0" smtClean="0">
                <a:solidFill>
                  <a:schemeClr val="tx1"/>
                </a:solidFill>
              </a:rPr>
              <a:t> door </a:t>
            </a:r>
            <a:r>
              <a:rPr lang="en-US" sz="1100" dirty="0" err="1" smtClean="0">
                <a:solidFill>
                  <a:schemeClr val="tx1"/>
                </a:solidFill>
              </a:rPr>
              <a:t>lex</a:t>
            </a:r>
            <a:r>
              <a:rPr lang="en-US" sz="1100" dirty="0" smtClean="0">
                <a:solidFill>
                  <a:schemeClr val="tx1"/>
                </a:solidFill>
              </a:rPr>
              <a:t> </a:t>
            </a:r>
            <a:r>
              <a:rPr lang="en-US" sz="1100" dirty="0" err="1" smtClean="0">
                <a:solidFill>
                  <a:schemeClr val="tx1"/>
                </a:solidFill>
              </a:rPr>
              <a:t>contractus</a:t>
            </a:r>
            <a:r>
              <a:rPr lang="en-US" sz="1100" dirty="0" smtClean="0">
                <a:solidFill>
                  <a:schemeClr val="tx1"/>
                </a:solidFill>
              </a:rPr>
              <a:t> (art. 4 CISG)**</a:t>
            </a:r>
            <a:endParaRPr lang="nl-BE" sz="1100" dirty="0">
              <a:solidFill>
                <a:schemeClr val="tx1"/>
              </a:solidFill>
            </a:endParaRPr>
          </a:p>
        </p:txBody>
      </p:sp>
      <p:sp>
        <p:nvSpPr>
          <p:cNvPr id="97" name="Tekstvak 96"/>
          <p:cNvSpPr txBox="1"/>
          <p:nvPr/>
        </p:nvSpPr>
        <p:spPr>
          <a:xfrm>
            <a:off x="8756444" y="5970686"/>
            <a:ext cx="3435556" cy="230832"/>
          </a:xfrm>
          <a:prstGeom prst="rect">
            <a:avLst/>
          </a:prstGeom>
          <a:noFill/>
        </p:spPr>
        <p:txBody>
          <a:bodyPr wrap="none" rtlCol="0">
            <a:spAutoFit/>
          </a:bodyPr>
          <a:lstStyle/>
          <a:p>
            <a:r>
              <a:rPr lang="en-US" sz="900" i="1" dirty="0" smtClean="0"/>
              <a:t>** </a:t>
            </a:r>
            <a:r>
              <a:rPr lang="en-US" sz="900" i="1" dirty="0" err="1" smtClean="0"/>
              <a:t>Voor</a:t>
            </a:r>
            <a:r>
              <a:rPr lang="en-US" sz="900" i="1" dirty="0" smtClean="0"/>
              <a:t> </a:t>
            </a:r>
            <a:r>
              <a:rPr lang="en-US" sz="900" i="1" dirty="0" err="1" smtClean="0"/>
              <a:t>materies</a:t>
            </a:r>
            <a:r>
              <a:rPr lang="en-US" sz="900" i="1" dirty="0" smtClean="0"/>
              <a:t> </a:t>
            </a:r>
            <a:r>
              <a:rPr lang="en-US" sz="900" i="1" dirty="0" err="1" smtClean="0"/>
              <a:t>niet</a:t>
            </a:r>
            <a:r>
              <a:rPr lang="en-US" sz="900" i="1" dirty="0" smtClean="0"/>
              <a:t> </a:t>
            </a:r>
            <a:r>
              <a:rPr lang="en-US" sz="900" i="1" dirty="0" err="1" smtClean="0"/>
              <a:t>geregeld</a:t>
            </a:r>
            <a:r>
              <a:rPr lang="en-US" sz="900" i="1" dirty="0" smtClean="0"/>
              <a:t> door de </a:t>
            </a:r>
            <a:r>
              <a:rPr lang="en-US" sz="900" i="1" dirty="0" err="1" smtClean="0"/>
              <a:t>bijzondere</a:t>
            </a:r>
            <a:r>
              <a:rPr lang="en-US" sz="900" i="1" dirty="0" smtClean="0"/>
              <a:t> </a:t>
            </a:r>
            <a:r>
              <a:rPr lang="en-US" sz="900" i="1" dirty="0" err="1" smtClean="0"/>
              <a:t>regelgeving</a:t>
            </a:r>
            <a:r>
              <a:rPr lang="en-US" sz="900" i="1" dirty="0" smtClean="0"/>
              <a:t> </a:t>
            </a:r>
            <a:endParaRPr lang="nl-BE" sz="900" i="1" dirty="0"/>
          </a:p>
        </p:txBody>
      </p:sp>
      <p:sp>
        <p:nvSpPr>
          <p:cNvPr id="98" name="Tekstvak 97"/>
          <p:cNvSpPr txBox="1"/>
          <p:nvPr/>
        </p:nvSpPr>
        <p:spPr>
          <a:xfrm>
            <a:off x="8756444" y="5802523"/>
            <a:ext cx="2576346" cy="230832"/>
          </a:xfrm>
          <a:prstGeom prst="rect">
            <a:avLst/>
          </a:prstGeom>
          <a:noFill/>
        </p:spPr>
        <p:txBody>
          <a:bodyPr wrap="none" rtlCol="0">
            <a:spAutoFit/>
          </a:bodyPr>
          <a:lstStyle/>
          <a:p>
            <a:r>
              <a:rPr lang="en-US" sz="900" i="1" dirty="0" smtClean="0"/>
              <a:t>* </a:t>
            </a:r>
            <a:r>
              <a:rPr lang="en-US" sz="900" i="1" dirty="0" err="1" smtClean="0"/>
              <a:t>Geen</a:t>
            </a:r>
            <a:r>
              <a:rPr lang="en-US" sz="900" i="1" dirty="0" smtClean="0"/>
              <a:t> </a:t>
            </a:r>
            <a:r>
              <a:rPr lang="en-US" sz="900" i="1" dirty="0" err="1" smtClean="0"/>
              <a:t>rekening</a:t>
            </a:r>
            <a:r>
              <a:rPr lang="en-US" sz="900" i="1" dirty="0" smtClean="0"/>
              <a:t> </a:t>
            </a:r>
            <a:r>
              <a:rPr lang="en-US" sz="900" i="1" dirty="0" err="1" smtClean="0"/>
              <a:t>gehouden</a:t>
            </a:r>
            <a:r>
              <a:rPr lang="en-US" sz="900" i="1" dirty="0" smtClean="0"/>
              <a:t> met </a:t>
            </a:r>
            <a:r>
              <a:rPr lang="en-US" sz="900" i="1" dirty="0" err="1" smtClean="0"/>
              <a:t>uitzonderingen</a:t>
            </a:r>
            <a:endParaRPr lang="nl-BE" sz="900" i="1" dirty="0"/>
          </a:p>
        </p:txBody>
      </p:sp>
      <p:cxnSp>
        <p:nvCxnSpPr>
          <p:cNvPr id="110" name="Gebogen verbindingslijn 109"/>
          <p:cNvCxnSpPr>
            <a:stCxn id="61" idx="2"/>
            <a:endCxn id="73" idx="0"/>
          </p:cNvCxnSpPr>
          <p:nvPr/>
        </p:nvCxnSpPr>
        <p:spPr>
          <a:xfrm rot="16200000" flipH="1">
            <a:off x="10204553" y="1398795"/>
            <a:ext cx="351207" cy="190704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Gebogen verbindingslijn 18"/>
          <p:cNvCxnSpPr>
            <a:stCxn id="51" idx="3"/>
            <a:endCxn id="64" idx="1"/>
          </p:cNvCxnSpPr>
          <p:nvPr/>
        </p:nvCxnSpPr>
        <p:spPr>
          <a:xfrm flipV="1">
            <a:off x="7932906" y="4600982"/>
            <a:ext cx="411480" cy="31723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57" name="Afbeelding 56"/>
          <p:cNvPicPr>
            <a:picLocks noChangeAspect="1"/>
          </p:cNvPicPr>
          <p:nvPr/>
        </p:nvPicPr>
        <p:blipFill>
          <a:blip r:embed="rId3">
            <a:lum bright="70000" contrast="-70000"/>
          </a:blip>
          <a:stretch>
            <a:fillRect/>
          </a:stretch>
        </p:blipFill>
        <p:spPr>
          <a:xfrm>
            <a:off x="9831798" y="6378773"/>
            <a:ext cx="1077087" cy="323126"/>
          </a:xfrm>
          <a:prstGeom prst="rect">
            <a:avLst/>
          </a:prstGeom>
        </p:spPr>
      </p:pic>
      <p:pic>
        <p:nvPicPr>
          <p:cNvPr id="58" name="Afbeelding 57"/>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60" name="Afbeelding 5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62" name="Afbeelding 6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63" name="Afbeelding 6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65" name="Afbeelding 6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66" name="Afbeelding 6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Tree>
    <p:extLst>
      <p:ext uri="{BB962C8B-B14F-4D97-AF65-F5344CB8AC3E}">
        <p14:creationId xmlns:p14="http://schemas.microsoft.com/office/powerpoint/2010/main" val="2091034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576000" y="1656000"/>
            <a:ext cx="11041200" cy="4363800"/>
          </a:xfrm>
        </p:spPr>
        <p:txBody>
          <a:bodyPr>
            <a:normAutofit/>
          </a:bodyPr>
          <a:lstStyle/>
          <a:p>
            <a:r>
              <a:rPr lang="en-US" sz="2000" dirty="0" smtClean="0"/>
              <a:t>b2b-overeenkomsten (art. VI.91/5 WER)</a:t>
            </a:r>
          </a:p>
          <a:p>
            <a:endParaRPr lang="en-US" sz="2000" dirty="0"/>
          </a:p>
          <a:p>
            <a:endParaRPr lang="en-US" sz="2000" dirty="0" smtClean="0"/>
          </a:p>
          <a:p>
            <a:endParaRPr lang="en-US" sz="2000" dirty="0"/>
          </a:p>
          <a:p>
            <a:pPr marL="457200" lvl="1" indent="0">
              <a:buNone/>
            </a:pPr>
            <a:endParaRPr lang="en-US" sz="1800" dirty="0" smtClean="0"/>
          </a:p>
          <a:p>
            <a:pPr marL="457200" lvl="1" indent="0">
              <a:buNone/>
            </a:pPr>
            <a:endParaRPr lang="en-US" sz="1800" dirty="0"/>
          </a:p>
          <a:p>
            <a:pPr marL="457200" lvl="1" indent="0">
              <a:buNone/>
            </a:pPr>
            <a:endParaRPr lang="en-US" sz="1800" dirty="0" smtClean="0"/>
          </a:p>
          <a:p>
            <a:pPr marL="457200" lvl="1" indent="0">
              <a:buNone/>
            </a:pPr>
            <a:endParaRPr lang="en-US" sz="1800" dirty="0"/>
          </a:p>
          <a:p>
            <a:pPr marL="457200" lvl="1" indent="0">
              <a:buNone/>
            </a:pPr>
            <a:endParaRPr lang="en-US" sz="1800" dirty="0" smtClean="0"/>
          </a:p>
          <a:p>
            <a:pPr marL="457200" lvl="1" indent="0">
              <a:buNone/>
            </a:pPr>
            <a:endParaRPr lang="en-US" sz="1800" dirty="0"/>
          </a:p>
          <a:p>
            <a:pPr marL="457200" lvl="1" indent="0">
              <a:buNone/>
            </a:pPr>
            <a:endParaRPr lang="en-US" sz="1800" dirty="0" smtClean="0"/>
          </a:p>
          <a:p>
            <a:pPr marL="457200" lvl="1" indent="0">
              <a:buNone/>
            </a:pPr>
            <a:endParaRPr lang="en-US" sz="1800" dirty="0"/>
          </a:p>
        </p:txBody>
      </p:sp>
      <p:sp>
        <p:nvSpPr>
          <p:cNvPr id="3" name="Tijdelijke aanduiding voor dianummer 2"/>
          <p:cNvSpPr>
            <a:spLocks noGrp="1"/>
          </p:cNvSpPr>
          <p:nvPr>
            <p:ph type="sldNum" sz="quarter" idx="12"/>
          </p:nvPr>
        </p:nvSpPr>
        <p:spPr/>
        <p:txBody>
          <a:bodyPr/>
          <a:lstStyle/>
          <a:p>
            <a:fld id="{CF179DAE-D0A6-40C3-B8BC-6A97C268D03A}" type="slidenum">
              <a:rPr lang="nl-NL" smtClean="0"/>
              <a:t>50</a:t>
            </a:fld>
            <a:endParaRPr lang="nl-NL"/>
          </a:p>
        </p:txBody>
      </p:sp>
      <p:sp>
        <p:nvSpPr>
          <p:cNvPr id="6" name="Titel 5"/>
          <p:cNvSpPr>
            <a:spLocks noGrp="1"/>
          </p:cNvSpPr>
          <p:nvPr>
            <p:ph type="title"/>
          </p:nvPr>
        </p:nvSpPr>
        <p:spPr/>
        <p:txBody>
          <a:bodyPr>
            <a:normAutofit/>
          </a:bodyPr>
          <a:lstStyle/>
          <a:p>
            <a:r>
              <a:rPr lang="en-US" sz="3600" b="1" dirty="0" smtClean="0"/>
              <a:t>IV. Exoneratiebedingen: b2c en b2b</a:t>
            </a:r>
            <a:endParaRPr lang="nl-BE" sz="3600" b="1" dirty="0"/>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17" name="Afbeelding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20" name="Afbeelding 19"/>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21" name="Afbeelding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22" name="Afbeelding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
        <p:nvSpPr>
          <p:cNvPr id="23" name="Rechthoek 22"/>
          <p:cNvSpPr/>
          <p:nvPr/>
        </p:nvSpPr>
        <p:spPr>
          <a:xfrm>
            <a:off x="576000" y="2146300"/>
            <a:ext cx="11041200" cy="1600438"/>
          </a:xfrm>
          <a:prstGeom prst="rect">
            <a:avLst/>
          </a:prstGeom>
          <a:solidFill>
            <a:schemeClr val="bg1">
              <a:lumMod val="95000"/>
            </a:schemeClr>
          </a:solidFill>
        </p:spPr>
        <p:txBody>
          <a:bodyPr wrap="square">
            <a:spAutoFit/>
          </a:bodyPr>
          <a:lstStyle/>
          <a:p>
            <a:r>
              <a:rPr lang="nl-BE" sz="1400" dirty="0">
                <a:solidFill>
                  <a:srgbClr val="000000"/>
                </a:solidFill>
                <a:latin typeface="+mj-lt"/>
              </a:rPr>
              <a:t>“Worden behoudens bewijs van het tegendeel vermoed onrechtmatig te zijn de bedingen </a:t>
            </a:r>
            <a:r>
              <a:rPr lang="nl-BE" sz="1400" dirty="0" smtClean="0">
                <a:solidFill>
                  <a:srgbClr val="000000"/>
                </a:solidFill>
                <a:latin typeface="+mj-lt"/>
              </a:rPr>
              <a:t>die </a:t>
            </a:r>
            <a:r>
              <a:rPr lang="nl-BE" sz="1400" dirty="0">
                <a:solidFill>
                  <a:srgbClr val="000000"/>
                </a:solidFill>
                <a:latin typeface="+mj-lt"/>
              </a:rPr>
              <a:t>ertoe strekken: </a:t>
            </a:r>
            <a:endParaRPr lang="nl-BE" sz="1400" dirty="0" smtClean="0">
              <a:solidFill>
                <a:srgbClr val="000000"/>
              </a:solidFill>
              <a:latin typeface="+mj-lt"/>
            </a:endParaRPr>
          </a:p>
          <a:p>
            <a:endParaRPr lang="nl-BE" sz="1400" dirty="0">
              <a:solidFill>
                <a:srgbClr val="000000"/>
              </a:solidFill>
              <a:latin typeface="+mj-lt"/>
            </a:endParaRPr>
          </a:p>
          <a:p>
            <a:r>
              <a:rPr lang="nl-BE" sz="1400" dirty="0" smtClean="0">
                <a:solidFill>
                  <a:srgbClr val="000000"/>
                </a:solidFill>
                <a:latin typeface="+mj-lt"/>
              </a:rPr>
              <a:t>4</a:t>
            </a:r>
            <a:r>
              <a:rPr lang="nl-BE" sz="1400" dirty="0">
                <a:solidFill>
                  <a:srgbClr val="000000"/>
                </a:solidFill>
                <a:latin typeface="+mj-lt"/>
              </a:rPr>
              <a:t>° op ongepaste wijze de wettelijke rechten van een partij uit te sluiten of te beperken in </a:t>
            </a:r>
            <a:r>
              <a:rPr lang="nl-BE" sz="1400" dirty="0" smtClean="0">
                <a:solidFill>
                  <a:srgbClr val="000000"/>
                </a:solidFill>
                <a:latin typeface="+mj-lt"/>
              </a:rPr>
              <a:t>geval </a:t>
            </a:r>
            <a:r>
              <a:rPr lang="nl-BE" sz="1400" dirty="0">
                <a:solidFill>
                  <a:srgbClr val="000000"/>
                </a:solidFill>
                <a:latin typeface="+mj-lt"/>
              </a:rPr>
              <a:t>van volledige of gedeelde wanprestatie of gebrekkige uitvoering door de andere </a:t>
            </a:r>
            <a:r>
              <a:rPr lang="nl-BE" sz="1400" dirty="0" smtClean="0">
                <a:solidFill>
                  <a:srgbClr val="000000"/>
                </a:solidFill>
                <a:latin typeface="+mj-lt"/>
              </a:rPr>
              <a:t>onderneming </a:t>
            </a:r>
            <a:r>
              <a:rPr lang="nl-BE" sz="1400" dirty="0">
                <a:solidFill>
                  <a:srgbClr val="000000"/>
                </a:solidFill>
                <a:latin typeface="+mj-lt"/>
              </a:rPr>
              <a:t>van een van haar contractuele </a:t>
            </a:r>
            <a:r>
              <a:rPr lang="nl-BE" sz="1400" dirty="0" smtClean="0">
                <a:solidFill>
                  <a:srgbClr val="000000"/>
                </a:solidFill>
                <a:latin typeface="+mj-lt"/>
              </a:rPr>
              <a:t>verplichtingen;</a:t>
            </a:r>
          </a:p>
          <a:p>
            <a:endParaRPr lang="nl-BE" sz="1400" dirty="0">
              <a:solidFill>
                <a:srgbClr val="000000"/>
              </a:solidFill>
              <a:latin typeface="+mj-lt"/>
            </a:endParaRPr>
          </a:p>
          <a:p>
            <a:r>
              <a:rPr lang="nl-BE" sz="1400" dirty="0" smtClean="0">
                <a:solidFill>
                  <a:srgbClr val="000000"/>
                </a:solidFill>
                <a:latin typeface="+mj-lt"/>
              </a:rPr>
              <a:t>6</a:t>
            </a:r>
            <a:r>
              <a:rPr lang="nl-BE" sz="1400" dirty="0">
                <a:solidFill>
                  <a:srgbClr val="000000"/>
                </a:solidFill>
                <a:latin typeface="+mj-lt"/>
              </a:rPr>
              <a:t>° de onderneming te ontslaan van haar aansprakelijkheid voor haar opzet, haar zware </a:t>
            </a:r>
            <a:r>
              <a:rPr lang="nl-BE" sz="1400" dirty="0" smtClean="0">
                <a:solidFill>
                  <a:srgbClr val="000000"/>
                </a:solidFill>
                <a:latin typeface="+mj-lt"/>
              </a:rPr>
              <a:t>fout </a:t>
            </a:r>
            <a:r>
              <a:rPr lang="nl-BE" sz="1400" dirty="0">
                <a:solidFill>
                  <a:srgbClr val="000000"/>
                </a:solidFill>
                <a:latin typeface="+mj-lt"/>
              </a:rPr>
              <a:t>of voor die van haar </a:t>
            </a:r>
            <a:r>
              <a:rPr lang="nl-BE" sz="1400" dirty="0" err="1">
                <a:solidFill>
                  <a:srgbClr val="000000"/>
                </a:solidFill>
                <a:latin typeface="+mj-lt"/>
              </a:rPr>
              <a:t>aangestelden</a:t>
            </a:r>
            <a:r>
              <a:rPr lang="nl-BE" sz="1400" dirty="0">
                <a:solidFill>
                  <a:srgbClr val="000000"/>
                </a:solidFill>
                <a:latin typeface="+mj-lt"/>
              </a:rPr>
              <a:t> of, behoudens overmacht, voor het niet-uitvoeren </a:t>
            </a:r>
            <a:r>
              <a:rPr lang="nl-BE" sz="1400" dirty="0" smtClean="0">
                <a:solidFill>
                  <a:srgbClr val="000000"/>
                </a:solidFill>
                <a:latin typeface="+mj-lt"/>
              </a:rPr>
              <a:t>van de </a:t>
            </a:r>
            <a:r>
              <a:rPr lang="nl-BE" sz="1400" dirty="0">
                <a:solidFill>
                  <a:srgbClr val="000000"/>
                </a:solidFill>
                <a:latin typeface="+mj-lt"/>
              </a:rPr>
              <a:t>essentiële verbintenissen die het voorwerp van de overeenkomst </a:t>
            </a:r>
            <a:r>
              <a:rPr lang="nl-BE" sz="1400" dirty="0" smtClean="0">
                <a:solidFill>
                  <a:srgbClr val="000000"/>
                </a:solidFill>
                <a:latin typeface="+mj-lt"/>
              </a:rPr>
              <a:t>uitmaken”</a:t>
            </a:r>
            <a:endParaRPr lang="nl-BE" sz="1400" dirty="0">
              <a:solidFill>
                <a:srgbClr val="000000"/>
              </a:solidFill>
              <a:latin typeface="+mj-lt"/>
            </a:endParaRPr>
          </a:p>
        </p:txBody>
      </p:sp>
    </p:spTree>
    <p:extLst>
      <p:ext uri="{BB962C8B-B14F-4D97-AF65-F5344CB8AC3E}">
        <p14:creationId xmlns:p14="http://schemas.microsoft.com/office/powerpoint/2010/main" val="8265670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576000" y="1656000"/>
            <a:ext cx="11041200" cy="858600"/>
          </a:xfrm>
        </p:spPr>
        <p:txBody>
          <a:bodyPr>
            <a:normAutofit/>
          </a:bodyPr>
          <a:lstStyle/>
          <a:p>
            <a:r>
              <a:rPr lang="en-US" sz="2000" dirty="0" smtClean="0"/>
              <a:t>Weens </a:t>
            </a:r>
            <a:r>
              <a:rPr lang="en-US" sz="2000" dirty="0" err="1" smtClean="0"/>
              <a:t>Koopverdrag</a:t>
            </a:r>
            <a:r>
              <a:rPr lang="en-US" sz="2000" dirty="0"/>
              <a:t> </a:t>
            </a:r>
            <a:r>
              <a:rPr lang="en-US" sz="2000" dirty="0" smtClean="0"/>
              <a:t>(</a:t>
            </a:r>
            <a:r>
              <a:rPr lang="en-US" sz="2000" dirty="0" err="1" smtClean="0"/>
              <a:t>zie</a:t>
            </a:r>
            <a:r>
              <a:rPr lang="en-US" sz="2000" dirty="0" smtClean="0"/>
              <a:t> </a:t>
            </a:r>
            <a:r>
              <a:rPr lang="en-US" sz="2000" dirty="0" err="1" smtClean="0"/>
              <a:t>o.m</a:t>
            </a:r>
            <a:r>
              <a:rPr lang="en-US" sz="2000" dirty="0" smtClean="0"/>
              <a:t>. </a:t>
            </a:r>
            <a:r>
              <a:rPr lang="en-US" sz="2000" dirty="0" err="1" smtClean="0"/>
              <a:t>Antwerpen</a:t>
            </a:r>
            <a:r>
              <a:rPr lang="en-US" sz="2000" dirty="0" smtClean="0"/>
              <a:t> 12 </a:t>
            </a:r>
            <a:r>
              <a:rPr lang="en-US" sz="2000" dirty="0" err="1" smtClean="0"/>
              <a:t>januari</a:t>
            </a:r>
            <a:r>
              <a:rPr lang="en-US" sz="2000" dirty="0" smtClean="0"/>
              <a:t> 2018)</a:t>
            </a:r>
            <a:endParaRPr lang="en-US" sz="1800" dirty="0" smtClean="0"/>
          </a:p>
        </p:txBody>
      </p:sp>
      <p:sp>
        <p:nvSpPr>
          <p:cNvPr id="3" name="Tijdelijke aanduiding voor dianummer 2"/>
          <p:cNvSpPr>
            <a:spLocks noGrp="1"/>
          </p:cNvSpPr>
          <p:nvPr>
            <p:ph type="sldNum" sz="quarter" idx="12"/>
          </p:nvPr>
        </p:nvSpPr>
        <p:spPr/>
        <p:txBody>
          <a:bodyPr/>
          <a:lstStyle/>
          <a:p>
            <a:fld id="{CF179DAE-D0A6-40C3-B8BC-6A97C268D03A}" type="slidenum">
              <a:rPr lang="nl-NL" smtClean="0"/>
              <a:t>51</a:t>
            </a:fld>
            <a:endParaRPr lang="nl-NL"/>
          </a:p>
        </p:txBody>
      </p:sp>
      <p:sp>
        <p:nvSpPr>
          <p:cNvPr id="6" name="Titel 5"/>
          <p:cNvSpPr>
            <a:spLocks noGrp="1"/>
          </p:cNvSpPr>
          <p:nvPr>
            <p:ph type="title"/>
          </p:nvPr>
        </p:nvSpPr>
        <p:spPr/>
        <p:txBody>
          <a:bodyPr>
            <a:normAutofit/>
          </a:bodyPr>
          <a:lstStyle/>
          <a:p>
            <a:r>
              <a:rPr lang="en-US" sz="3600" b="1" dirty="0" smtClean="0"/>
              <a:t>IV. Exoneratiebedingen: CISG</a:t>
            </a:r>
            <a:endParaRPr lang="nl-BE" sz="3600" b="1" dirty="0"/>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17" name="Afbeelding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20" name="Afbeelding 19"/>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21" name="Afbeelding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22" name="Afbeelding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pic>
        <p:nvPicPr>
          <p:cNvPr id="16" name="Tijdelijke aanduiding voor inhoud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86334" y="2644965"/>
            <a:ext cx="825063" cy="825063"/>
          </a:xfrm>
          <a:prstGeom prst="rect">
            <a:avLst/>
          </a:prstGeom>
        </p:spPr>
      </p:pic>
      <p:pic>
        <p:nvPicPr>
          <p:cNvPr id="24" name="Afbeelding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57277" y="2613845"/>
            <a:ext cx="856183" cy="856183"/>
          </a:xfrm>
          <a:prstGeom prst="rect">
            <a:avLst/>
          </a:prstGeom>
        </p:spPr>
      </p:pic>
      <p:pic>
        <p:nvPicPr>
          <p:cNvPr id="25" name="Afbeelding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79448" y="2613845"/>
            <a:ext cx="856183" cy="856183"/>
          </a:xfrm>
          <a:prstGeom prst="rect">
            <a:avLst/>
          </a:prstGeom>
        </p:spPr>
      </p:pic>
      <p:cxnSp>
        <p:nvCxnSpPr>
          <p:cNvPr id="26" name="Rechte verbindingslijn met pijl 25"/>
          <p:cNvCxnSpPr/>
          <p:nvPr/>
        </p:nvCxnSpPr>
        <p:spPr>
          <a:xfrm>
            <a:off x="3650498" y="3057496"/>
            <a:ext cx="16184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 name="Afbeelding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13885" y="3273033"/>
            <a:ext cx="331125" cy="331125"/>
          </a:xfrm>
          <a:prstGeom prst="rect">
            <a:avLst/>
          </a:prstGeom>
        </p:spPr>
      </p:pic>
      <p:pic>
        <p:nvPicPr>
          <p:cNvPr id="28" name="Afbeelding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42391" y="3278907"/>
            <a:ext cx="325251" cy="325251"/>
          </a:xfrm>
          <a:prstGeom prst="rect">
            <a:avLst/>
          </a:prstGeom>
        </p:spPr>
      </p:pic>
      <p:sp>
        <p:nvSpPr>
          <p:cNvPr id="29" name="Tijdelijke aanduiding voor inhoud 1"/>
          <p:cNvSpPr txBox="1">
            <a:spLocks/>
          </p:cNvSpPr>
          <p:nvPr/>
        </p:nvSpPr>
        <p:spPr>
          <a:xfrm>
            <a:off x="914400" y="4038322"/>
            <a:ext cx="10702800" cy="177215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n-US" sz="2000" dirty="0" err="1" smtClean="0">
                <a:latin typeface="+mj-lt"/>
              </a:rPr>
              <a:t>Toepasselijkheid</a:t>
            </a:r>
            <a:r>
              <a:rPr lang="en-US" sz="2000" dirty="0" smtClean="0">
                <a:latin typeface="+mj-lt"/>
              </a:rPr>
              <a:t> </a:t>
            </a:r>
            <a:r>
              <a:rPr lang="en-US" sz="2000" dirty="0">
                <a:latin typeface="+mj-lt"/>
              </a:rPr>
              <a:t>Weens </a:t>
            </a:r>
            <a:r>
              <a:rPr lang="en-US" sz="2000" dirty="0" err="1">
                <a:latin typeface="+mj-lt"/>
              </a:rPr>
              <a:t>Koopverdrag</a:t>
            </a:r>
            <a:r>
              <a:rPr lang="en-US" sz="2000" dirty="0">
                <a:latin typeface="+mj-lt"/>
              </a:rPr>
              <a:t> &gt; </a:t>
            </a:r>
            <a:r>
              <a:rPr lang="en-US" sz="2000" dirty="0" err="1">
                <a:latin typeface="+mj-lt"/>
              </a:rPr>
              <a:t>Belgisch</a:t>
            </a:r>
            <a:r>
              <a:rPr lang="en-US" sz="2000" dirty="0">
                <a:latin typeface="+mj-lt"/>
              </a:rPr>
              <a:t> </a:t>
            </a:r>
            <a:r>
              <a:rPr lang="en-US" sz="2000" dirty="0" err="1">
                <a:latin typeface="+mj-lt"/>
              </a:rPr>
              <a:t>recht</a:t>
            </a:r>
            <a:r>
              <a:rPr lang="en-US" sz="2000" dirty="0">
                <a:latin typeface="+mj-lt"/>
              </a:rPr>
              <a:t> </a:t>
            </a:r>
            <a:r>
              <a:rPr lang="en-US" sz="2000" dirty="0" err="1">
                <a:latin typeface="+mj-lt"/>
              </a:rPr>
              <a:t>aanvullend</a:t>
            </a:r>
            <a:r>
              <a:rPr lang="en-US" sz="2000" dirty="0">
                <a:latin typeface="+mj-lt"/>
              </a:rPr>
              <a:t> </a:t>
            </a:r>
            <a:r>
              <a:rPr lang="en-US" sz="2000" dirty="0" err="1">
                <a:latin typeface="+mj-lt"/>
              </a:rPr>
              <a:t>recht</a:t>
            </a:r>
            <a:endParaRPr lang="en-US" sz="2000" dirty="0">
              <a:latin typeface="+mj-lt"/>
            </a:endParaRPr>
          </a:p>
          <a:p>
            <a:pPr algn="just"/>
            <a:r>
              <a:rPr lang="en-US" sz="2000" b="1" dirty="0">
                <a:latin typeface="+mj-lt"/>
              </a:rPr>
              <a:t>Exoneratiebeding (‘</a:t>
            </a:r>
            <a:r>
              <a:rPr lang="en-US" sz="2000" b="1" dirty="0" err="1">
                <a:latin typeface="+mj-lt"/>
              </a:rPr>
              <a:t>geen</a:t>
            </a:r>
            <a:r>
              <a:rPr lang="en-US" sz="2000" b="1" dirty="0">
                <a:latin typeface="+mj-lt"/>
              </a:rPr>
              <a:t> </a:t>
            </a:r>
            <a:r>
              <a:rPr lang="en-US" sz="2000" b="1" dirty="0" err="1">
                <a:latin typeface="+mj-lt"/>
              </a:rPr>
              <a:t>garantie</a:t>
            </a:r>
            <a:r>
              <a:rPr lang="en-US" sz="2000" b="1" dirty="0">
                <a:latin typeface="+mj-lt"/>
              </a:rPr>
              <a:t>’): </a:t>
            </a:r>
            <a:r>
              <a:rPr lang="en-US" sz="2000" b="1" dirty="0" err="1">
                <a:latin typeface="+mj-lt"/>
              </a:rPr>
              <a:t>geldigheid</a:t>
            </a:r>
            <a:r>
              <a:rPr lang="en-US" sz="2000" b="1" dirty="0">
                <a:latin typeface="+mj-lt"/>
              </a:rPr>
              <a:t>? </a:t>
            </a:r>
          </a:p>
          <a:p>
            <a:pPr lvl="1" algn="just"/>
            <a:r>
              <a:rPr lang="en-US" sz="2000" dirty="0">
                <a:latin typeface="+mj-lt"/>
              </a:rPr>
              <a:t>Invulling volgens art. 7, tweede lid CISG</a:t>
            </a:r>
          </a:p>
          <a:p>
            <a:pPr lvl="1" algn="just"/>
            <a:r>
              <a:rPr lang="en-US" sz="2000" dirty="0" err="1">
                <a:latin typeface="+mj-lt"/>
              </a:rPr>
              <a:t>Invulling</a:t>
            </a:r>
            <a:r>
              <a:rPr lang="en-US" sz="2000" dirty="0">
                <a:latin typeface="+mj-lt"/>
              </a:rPr>
              <a:t> </a:t>
            </a:r>
            <a:r>
              <a:rPr lang="en-US" sz="2000" dirty="0" err="1">
                <a:latin typeface="+mj-lt"/>
              </a:rPr>
              <a:t>nationaal</a:t>
            </a:r>
            <a:r>
              <a:rPr lang="en-US" sz="2000" dirty="0">
                <a:latin typeface="+mj-lt"/>
              </a:rPr>
              <a:t> </a:t>
            </a:r>
            <a:r>
              <a:rPr lang="en-US" sz="2000" dirty="0" err="1">
                <a:latin typeface="+mj-lt"/>
              </a:rPr>
              <a:t>recht</a:t>
            </a:r>
            <a:endParaRPr lang="en-US" sz="2000" dirty="0">
              <a:latin typeface="+mj-lt"/>
            </a:endParaRPr>
          </a:p>
          <a:p>
            <a:pPr lvl="2" algn="just"/>
            <a:r>
              <a:rPr lang="en-US" sz="1600" dirty="0" err="1">
                <a:latin typeface="+mj-lt"/>
              </a:rPr>
              <a:t>Toepassing</a:t>
            </a:r>
            <a:r>
              <a:rPr lang="en-US" sz="1600" dirty="0">
                <a:latin typeface="+mj-lt"/>
              </a:rPr>
              <a:t> </a:t>
            </a:r>
            <a:r>
              <a:rPr lang="en-US" sz="1600" dirty="0" err="1">
                <a:latin typeface="+mj-lt"/>
              </a:rPr>
              <a:t>Belgisch</a:t>
            </a:r>
            <a:r>
              <a:rPr lang="en-US" sz="1600" dirty="0">
                <a:latin typeface="+mj-lt"/>
              </a:rPr>
              <a:t> </a:t>
            </a:r>
            <a:r>
              <a:rPr lang="en-US" sz="1600" dirty="0" err="1">
                <a:latin typeface="+mj-lt"/>
              </a:rPr>
              <a:t>kooprecht</a:t>
            </a:r>
            <a:r>
              <a:rPr lang="en-US" sz="1600" dirty="0">
                <a:latin typeface="+mj-lt"/>
              </a:rPr>
              <a:t> &gt; Hof van </a:t>
            </a:r>
            <a:r>
              <a:rPr lang="en-US" sz="1600" dirty="0" err="1">
                <a:latin typeface="+mj-lt"/>
              </a:rPr>
              <a:t>beroep</a:t>
            </a:r>
            <a:r>
              <a:rPr lang="en-US" sz="1600" dirty="0">
                <a:latin typeface="+mj-lt"/>
              </a:rPr>
              <a:t> </a:t>
            </a:r>
            <a:r>
              <a:rPr lang="en-US" sz="1600" dirty="0" err="1">
                <a:latin typeface="+mj-lt"/>
              </a:rPr>
              <a:t>kiest</a:t>
            </a:r>
            <a:r>
              <a:rPr lang="en-US" sz="1600" dirty="0">
                <a:latin typeface="+mj-lt"/>
              </a:rPr>
              <a:t> voor </a:t>
            </a:r>
            <a:r>
              <a:rPr lang="en-US" sz="1600" dirty="0" err="1">
                <a:latin typeface="+mj-lt"/>
              </a:rPr>
              <a:t>deze</a:t>
            </a:r>
            <a:r>
              <a:rPr lang="en-US" sz="1600" dirty="0">
                <a:latin typeface="+mj-lt"/>
              </a:rPr>
              <a:t> </a:t>
            </a:r>
            <a:r>
              <a:rPr lang="en-US" sz="1600" dirty="0" err="1">
                <a:latin typeface="+mj-lt"/>
              </a:rPr>
              <a:t>strekking</a:t>
            </a:r>
            <a:endParaRPr lang="en-US" sz="1600" dirty="0">
              <a:latin typeface="+mj-lt"/>
            </a:endParaRPr>
          </a:p>
          <a:p>
            <a:pPr lvl="2" algn="just"/>
            <a:r>
              <a:rPr lang="en-US" sz="1600" dirty="0" err="1">
                <a:latin typeface="+mj-lt"/>
              </a:rPr>
              <a:t>Toepassing</a:t>
            </a:r>
            <a:r>
              <a:rPr lang="en-US" sz="1600" dirty="0">
                <a:latin typeface="+mj-lt"/>
              </a:rPr>
              <a:t> </a:t>
            </a:r>
            <a:r>
              <a:rPr lang="en-US" sz="1600" dirty="0" err="1">
                <a:latin typeface="+mj-lt"/>
              </a:rPr>
              <a:t>Belgisch</a:t>
            </a:r>
            <a:r>
              <a:rPr lang="en-US" sz="1600" dirty="0">
                <a:latin typeface="+mj-lt"/>
              </a:rPr>
              <a:t> </a:t>
            </a:r>
            <a:r>
              <a:rPr lang="en-US" sz="1600" dirty="0" err="1">
                <a:latin typeface="+mj-lt"/>
              </a:rPr>
              <a:t>algemeen</a:t>
            </a:r>
            <a:r>
              <a:rPr lang="en-US" sz="1600" dirty="0">
                <a:latin typeface="+mj-lt"/>
              </a:rPr>
              <a:t> </a:t>
            </a:r>
            <a:r>
              <a:rPr lang="en-US" sz="1600" dirty="0" err="1">
                <a:latin typeface="+mj-lt"/>
              </a:rPr>
              <a:t>verbintenissenrecht</a:t>
            </a:r>
            <a:endParaRPr lang="nl-BE" sz="1600" dirty="0">
              <a:latin typeface="+mj-lt"/>
            </a:endParaRPr>
          </a:p>
        </p:txBody>
      </p:sp>
    </p:spTree>
    <p:extLst>
      <p:ext uri="{BB962C8B-B14F-4D97-AF65-F5344CB8AC3E}">
        <p14:creationId xmlns:p14="http://schemas.microsoft.com/office/powerpoint/2010/main" val="7442711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97500-7527-634B-90F4-69D0994C32B4}" type="slidenum">
              <a:rPr lang="nl-NL" smtClean="0"/>
              <a:t>52</a:t>
            </a:fld>
            <a:endParaRPr lang="nl-NL"/>
          </a:p>
        </p:txBody>
      </p:sp>
      <p:sp>
        <p:nvSpPr>
          <p:cNvPr id="6" name="Titel 5"/>
          <p:cNvSpPr>
            <a:spLocks noGrp="1"/>
          </p:cNvSpPr>
          <p:nvPr>
            <p:ph type="title"/>
          </p:nvPr>
        </p:nvSpPr>
        <p:spPr/>
        <p:txBody>
          <a:bodyPr/>
          <a:lstStyle/>
          <a:p>
            <a:r>
              <a:rPr lang="en-US" dirty="0" err="1" smtClean="0"/>
              <a:t>Vrijwaring</a:t>
            </a:r>
            <a:r>
              <a:rPr lang="en-US" dirty="0" smtClean="0"/>
              <a:t> </a:t>
            </a:r>
            <a:r>
              <a:rPr lang="en-US" dirty="0" err="1" smtClean="0"/>
              <a:t>voor</a:t>
            </a:r>
            <a:r>
              <a:rPr lang="en-US" dirty="0" smtClean="0"/>
              <a:t> </a:t>
            </a:r>
            <a:r>
              <a:rPr lang="en-US" dirty="0" err="1" smtClean="0"/>
              <a:t>uitwinning</a:t>
            </a:r>
            <a:endParaRPr lang="nl-BE" dirty="0"/>
          </a:p>
        </p:txBody>
      </p:sp>
      <p:pic>
        <p:nvPicPr>
          <p:cNvPr id="5" name="Afbeelding 4"/>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0" name="Afbeelding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1" name="Afbeelding 10"/>
          <p:cNvPicPr>
            <a:picLocks noChangeAspect="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12" name="Afbeelding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Tree>
    <p:extLst>
      <p:ext uri="{BB962C8B-B14F-4D97-AF65-F5344CB8AC3E}">
        <p14:creationId xmlns:p14="http://schemas.microsoft.com/office/powerpoint/2010/main" val="10287693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p:txBody>
          <a:bodyPr>
            <a:normAutofit/>
          </a:bodyPr>
          <a:lstStyle/>
          <a:p>
            <a:r>
              <a:rPr lang="en-US" sz="1800" dirty="0" err="1" smtClean="0"/>
              <a:t>Vrijwaring</a:t>
            </a:r>
            <a:r>
              <a:rPr lang="en-US" sz="1800" dirty="0" smtClean="0"/>
              <a:t> </a:t>
            </a:r>
            <a:r>
              <a:rPr lang="en-US" sz="1800" dirty="0" err="1" smtClean="0"/>
              <a:t>voor</a:t>
            </a:r>
            <a:r>
              <a:rPr lang="en-US" sz="1800" dirty="0" smtClean="0"/>
              <a:t> </a:t>
            </a:r>
            <a:r>
              <a:rPr lang="en-US" sz="1800" dirty="0" err="1" smtClean="0"/>
              <a:t>eigen</a:t>
            </a:r>
            <a:r>
              <a:rPr lang="en-US" sz="1800" dirty="0" smtClean="0"/>
              <a:t> </a:t>
            </a:r>
            <a:r>
              <a:rPr lang="en-US" sz="1800" dirty="0" err="1" smtClean="0"/>
              <a:t>daad</a:t>
            </a:r>
            <a:r>
              <a:rPr lang="en-US" sz="1800" dirty="0" smtClean="0"/>
              <a:t> (</a:t>
            </a:r>
            <a:r>
              <a:rPr lang="en-US" sz="1800" dirty="0" err="1" smtClean="0"/>
              <a:t>feitelijke</a:t>
            </a:r>
            <a:r>
              <a:rPr lang="en-US" sz="1800" dirty="0" smtClean="0"/>
              <a:t> en </a:t>
            </a:r>
            <a:r>
              <a:rPr lang="en-US" sz="1800" dirty="0" err="1" smtClean="0"/>
              <a:t>rechtsstoornis</a:t>
            </a:r>
            <a:r>
              <a:rPr lang="en-US" sz="1800" dirty="0" smtClean="0"/>
              <a:t>) en </a:t>
            </a:r>
            <a:r>
              <a:rPr lang="en-US" sz="1800" dirty="0" err="1" smtClean="0"/>
              <a:t>daden</a:t>
            </a:r>
            <a:r>
              <a:rPr lang="en-US" sz="1800" dirty="0" smtClean="0"/>
              <a:t> van </a:t>
            </a:r>
            <a:r>
              <a:rPr lang="en-US" sz="1800" dirty="0" err="1" smtClean="0"/>
              <a:t>derden</a:t>
            </a:r>
            <a:r>
              <a:rPr lang="en-US" sz="1800" dirty="0" smtClean="0"/>
              <a:t> (</a:t>
            </a:r>
            <a:r>
              <a:rPr lang="en-US" sz="1800" dirty="0" err="1" smtClean="0"/>
              <a:t>rechtsstoornis</a:t>
            </a:r>
            <a:r>
              <a:rPr lang="en-US" sz="1800" dirty="0" smtClean="0"/>
              <a:t>)</a:t>
            </a:r>
          </a:p>
          <a:p>
            <a:pPr lvl="1"/>
            <a:r>
              <a:rPr lang="en-US" sz="1800" dirty="0" err="1" smtClean="0"/>
              <a:t>Begrip</a:t>
            </a:r>
            <a:r>
              <a:rPr lang="en-US" sz="1800" dirty="0" smtClean="0"/>
              <a:t> </a:t>
            </a:r>
            <a:r>
              <a:rPr lang="en-US" sz="1800" dirty="0" err="1" smtClean="0"/>
              <a:t>feitelijke</a:t>
            </a:r>
            <a:r>
              <a:rPr lang="en-US" sz="1800" dirty="0" smtClean="0"/>
              <a:t> </a:t>
            </a:r>
            <a:r>
              <a:rPr lang="en-US" sz="1800" dirty="0" err="1" smtClean="0"/>
              <a:t>stoornis</a:t>
            </a:r>
            <a:endParaRPr lang="en-US" sz="1800" dirty="0" smtClean="0"/>
          </a:p>
          <a:p>
            <a:pPr lvl="1"/>
            <a:r>
              <a:rPr lang="en-US" sz="1800" dirty="0" err="1" smtClean="0"/>
              <a:t>Begrip</a:t>
            </a:r>
            <a:r>
              <a:rPr lang="en-US" sz="1800" dirty="0" smtClean="0"/>
              <a:t> </a:t>
            </a:r>
            <a:r>
              <a:rPr lang="en-US" sz="1800" dirty="0" err="1" smtClean="0"/>
              <a:t>rechtsstoornis</a:t>
            </a:r>
            <a:r>
              <a:rPr lang="en-US" sz="1800" dirty="0" smtClean="0"/>
              <a:t> (Cass. 31 </a:t>
            </a:r>
            <a:r>
              <a:rPr lang="en-US" sz="1800" dirty="0" err="1" smtClean="0"/>
              <a:t>maart</a:t>
            </a:r>
            <a:r>
              <a:rPr lang="en-US" sz="1800" dirty="0" smtClean="0"/>
              <a:t> 2017 en </a:t>
            </a:r>
            <a:r>
              <a:rPr lang="en-US" sz="1800" dirty="0" err="1" smtClean="0"/>
              <a:t>Antwerpen</a:t>
            </a:r>
            <a:r>
              <a:rPr lang="en-US" sz="1800" dirty="0" smtClean="0"/>
              <a:t> 29 </a:t>
            </a:r>
            <a:r>
              <a:rPr lang="en-US" sz="1800" dirty="0" err="1" smtClean="0"/>
              <a:t>april</a:t>
            </a:r>
            <a:r>
              <a:rPr lang="en-US" sz="1800" dirty="0" smtClean="0"/>
              <a:t> 2019)</a:t>
            </a:r>
          </a:p>
          <a:p>
            <a:pPr lvl="2"/>
            <a:r>
              <a:rPr lang="en-US" sz="1400" dirty="0" err="1" smtClean="0"/>
              <a:t>Afwezigheid</a:t>
            </a:r>
            <a:r>
              <a:rPr lang="en-US" sz="1400" dirty="0" smtClean="0"/>
              <a:t> </a:t>
            </a:r>
            <a:r>
              <a:rPr lang="en-US" sz="1400" dirty="0" err="1" smtClean="0"/>
              <a:t>stedenbouwkundige</a:t>
            </a:r>
            <a:r>
              <a:rPr lang="en-US" sz="1400" dirty="0" smtClean="0"/>
              <a:t> </a:t>
            </a:r>
            <a:r>
              <a:rPr lang="en-US" sz="1400" dirty="0" err="1" smtClean="0"/>
              <a:t>vergunning</a:t>
            </a:r>
            <a:r>
              <a:rPr lang="en-US" sz="1400" dirty="0" smtClean="0"/>
              <a:t> is steeds </a:t>
            </a:r>
            <a:r>
              <a:rPr lang="en-US" sz="1400" dirty="0" err="1" smtClean="0"/>
              <a:t>actueel</a:t>
            </a:r>
            <a:endParaRPr lang="nl-BE" sz="1400" dirty="0"/>
          </a:p>
          <a:p>
            <a:pPr lvl="1"/>
            <a:endParaRPr lang="en-US" sz="1800" dirty="0" smtClean="0"/>
          </a:p>
          <a:p>
            <a:pPr lvl="1"/>
            <a:endParaRPr lang="en-US" sz="1800" dirty="0"/>
          </a:p>
          <a:p>
            <a:pPr lvl="1"/>
            <a:endParaRPr lang="en-US" sz="1800" dirty="0" smtClean="0"/>
          </a:p>
          <a:p>
            <a:pPr lvl="1"/>
            <a:endParaRPr lang="en-US" sz="1800" dirty="0"/>
          </a:p>
          <a:p>
            <a:pPr lvl="1"/>
            <a:endParaRPr lang="en-US" sz="1800" dirty="0" smtClean="0"/>
          </a:p>
          <a:p>
            <a:pPr lvl="1"/>
            <a:endParaRPr lang="en-US" sz="1800" dirty="0"/>
          </a:p>
        </p:txBody>
      </p:sp>
      <p:sp>
        <p:nvSpPr>
          <p:cNvPr id="3" name="Tijdelijke aanduiding voor dianummer 2"/>
          <p:cNvSpPr>
            <a:spLocks noGrp="1"/>
          </p:cNvSpPr>
          <p:nvPr>
            <p:ph type="sldNum" sz="quarter" idx="12"/>
          </p:nvPr>
        </p:nvSpPr>
        <p:spPr/>
        <p:txBody>
          <a:bodyPr/>
          <a:lstStyle/>
          <a:p>
            <a:fld id="{CF179DAE-D0A6-40C3-B8BC-6A97C268D03A}" type="slidenum">
              <a:rPr lang="nl-NL" smtClean="0"/>
              <a:t>53</a:t>
            </a:fld>
            <a:endParaRPr lang="nl-NL"/>
          </a:p>
        </p:txBody>
      </p:sp>
      <p:sp>
        <p:nvSpPr>
          <p:cNvPr id="6" name="Titel 5"/>
          <p:cNvSpPr>
            <a:spLocks noGrp="1"/>
          </p:cNvSpPr>
          <p:nvPr>
            <p:ph type="title"/>
          </p:nvPr>
        </p:nvSpPr>
        <p:spPr/>
        <p:txBody>
          <a:bodyPr>
            <a:normAutofit/>
          </a:bodyPr>
          <a:lstStyle/>
          <a:p>
            <a:r>
              <a:rPr lang="en-US" sz="3600" b="1" dirty="0" smtClean="0"/>
              <a:t>I. Algemeen</a:t>
            </a:r>
            <a:endParaRPr lang="nl-BE" sz="3600" b="1" dirty="0"/>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sp>
        <p:nvSpPr>
          <p:cNvPr id="9" name="Vierkante haken 8"/>
          <p:cNvSpPr/>
          <p:nvPr/>
        </p:nvSpPr>
        <p:spPr>
          <a:xfrm rot="5400000">
            <a:off x="5542547" y="-1747187"/>
            <a:ext cx="1107977" cy="11041329"/>
          </a:xfrm>
          <a:prstGeom prst="bracketPair">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1400" i="1" dirty="0" smtClean="0">
                <a:solidFill>
                  <a:schemeClr val="accent4"/>
                </a:solidFill>
              </a:rPr>
              <a:t>“</a:t>
            </a:r>
            <a:r>
              <a:rPr lang="nl-BE" sz="1400" i="1" dirty="0">
                <a:solidFill>
                  <a:schemeClr val="accent4"/>
                </a:solidFill>
              </a:rPr>
              <a:t>De verkoper moet de koper vrijwaren wanneer een derde beweert een recht te bezitten met betrekking tot het verkochte goed en dit </a:t>
            </a:r>
            <a:r>
              <a:rPr lang="nl-BE" sz="1400" i="1" dirty="0" smtClean="0">
                <a:solidFill>
                  <a:schemeClr val="accent4"/>
                </a:solidFill>
              </a:rPr>
              <a:t>recht afbreuk </a:t>
            </a:r>
            <a:r>
              <a:rPr lang="nl-BE" sz="1400" i="1" dirty="0">
                <a:solidFill>
                  <a:schemeClr val="accent4"/>
                </a:solidFill>
              </a:rPr>
              <a:t>doet aan het ongestoorde bezit van de koper; dit is het geval wanneer een derde, wegens het ontbreken van een </a:t>
            </a:r>
            <a:r>
              <a:rPr lang="nl-BE" sz="1400" i="1" dirty="0" err="1" smtClean="0">
                <a:solidFill>
                  <a:schemeClr val="accent4"/>
                </a:solidFill>
              </a:rPr>
              <a:t>steden-bouwkundige</a:t>
            </a:r>
            <a:r>
              <a:rPr lang="nl-BE" sz="1400" i="1" dirty="0" smtClean="0">
                <a:solidFill>
                  <a:schemeClr val="accent4"/>
                </a:solidFill>
              </a:rPr>
              <a:t> </a:t>
            </a:r>
            <a:r>
              <a:rPr lang="nl-BE" sz="1400" i="1" dirty="0">
                <a:solidFill>
                  <a:schemeClr val="accent4"/>
                </a:solidFill>
              </a:rPr>
              <a:t>vergunning, recht heeft om een herstelvordering in de zin van de artikelen 6.1.41, 6.1.42, 6.1.43 en 6.1.44 Vlaamse Codex Ruimtelijke Ordening in te </a:t>
            </a:r>
            <a:r>
              <a:rPr lang="nl-BE" sz="1400" i="1" dirty="0" smtClean="0">
                <a:solidFill>
                  <a:schemeClr val="accent4"/>
                </a:solidFill>
              </a:rPr>
              <a:t>stellen</a:t>
            </a:r>
            <a:r>
              <a:rPr lang="en-US" sz="1400" dirty="0" smtClean="0">
                <a:solidFill>
                  <a:schemeClr val="accent4"/>
                </a:solidFill>
              </a:rPr>
              <a:t>”</a:t>
            </a:r>
            <a:endParaRPr lang="nl-BE" sz="1400" dirty="0">
              <a:solidFill>
                <a:schemeClr val="accent4"/>
              </a:solidFill>
            </a:endParaRPr>
          </a:p>
        </p:txBody>
      </p:sp>
      <p:sp>
        <p:nvSpPr>
          <p:cNvPr id="10" name="Afgeronde rechthoek 9"/>
          <p:cNvSpPr/>
          <p:nvPr/>
        </p:nvSpPr>
        <p:spPr>
          <a:xfrm>
            <a:off x="4714509" y="4254967"/>
            <a:ext cx="2764051" cy="331132"/>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4"/>
                </a:solidFill>
              </a:rPr>
              <a:t>Cass. 31 </a:t>
            </a:r>
            <a:r>
              <a:rPr lang="en-US" sz="1400" dirty="0" err="1" smtClean="0">
                <a:solidFill>
                  <a:schemeClr val="accent4"/>
                </a:solidFill>
              </a:rPr>
              <a:t>maart</a:t>
            </a:r>
            <a:r>
              <a:rPr lang="en-US" sz="1400" dirty="0" smtClean="0">
                <a:solidFill>
                  <a:schemeClr val="accent4"/>
                </a:solidFill>
              </a:rPr>
              <a:t> 2017</a:t>
            </a:r>
            <a:endParaRPr lang="nl-BE" sz="1400" dirty="0">
              <a:solidFill>
                <a:schemeClr val="accent4"/>
              </a:solidFill>
            </a:endParaRPr>
          </a:p>
        </p:txBody>
      </p:sp>
      <p:pic>
        <p:nvPicPr>
          <p:cNvPr id="11" name="Afbeelding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2" name="Afbeelding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3" name="Afbeelding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4" name="Afbeelding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5" name="Afbeelding 14"/>
          <p:cNvPicPr>
            <a:picLocks noChangeAspect="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16" name="Afbeelding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Tree>
    <p:extLst>
      <p:ext uri="{BB962C8B-B14F-4D97-AF65-F5344CB8AC3E}">
        <p14:creationId xmlns:p14="http://schemas.microsoft.com/office/powerpoint/2010/main" val="7302883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p:txBody>
          <a:bodyPr>
            <a:normAutofit lnSpcReduction="10000"/>
          </a:bodyPr>
          <a:lstStyle/>
          <a:p>
            <a:r>
              <a:rPr lang="en-US" sz="1800" dirty="0" err="1" smtClean="0"/>
              <a:t>Impliciete</a:t>
            </a:r>
            <a:r>
              <a:rPr lang="en-US" sz="1800" dirty="0" smtClean="0"/>
              <a:t> </a:t>
            </a:r>
            <a:r>
              <a:rPr lang="en-US" sz="1800" dirty="0" err="1" smtClean="0"/>
              <a:t>niet-concurrentieverbintenis</a:t>
            </a:r>
            <a:endParaRPr lang="en-US" sz="1800" dirty="0" smtClean="0"/>
          </a:p>
          <a:p>
            <a:pPr lvl="1"/>
            <a:r>
              <a:rPr lang="en-US" sz="1800" dirty="0" err="1" smtClean="0"/>
              <a:t>Viervoudige</a:t>
            </a:r>
            <a:r>
              <a:rPr lang="en-US" sz="1800" dirty="0" smtClean="0"/>
              <a:t> </a:t>
            </a:r>
            <a:r>
              <a:rPr lang="en-US" sz="1800" dirty="0" err="1" smtClean="0"/>
              <a:t>beperking</a:t>
            </a:r>
            <a:r>
              <a:rPr lang="en-US" sz="1800" dirty="0" smtClean="0"/>
              <a:t>: (</a:t>
            </a:r>
            <a:r>
              <a:rPr lang="en-US" sz="1800" dirty="0" err="1" smtClean="0"/>
              <a:t>i</a:t>
            </a:r>
            <a:r>
              <a:rPr lang="en-US" sz="1800" dirty="0" smtClean="0"/>
              <a:t>) </a:t>
            </a:r>
            <a:r>
              <a:rPr lang="en-US" sz="1800" dirty="0" err="1" smtClean="0"/>
              <a:t>geografisch</a:t>
            </a:r>
            <a:r>
              <a:rPr lang="en-US" sz="1800" dirty="0" smtClean="0"/>
              <a:t>, (ii) </a:t>
            </a:r>
            <a:r>
              <a:rPr lang="en-US" sz="1800" dirty="0" err="1" smtClean="0"/>
              <a:t>temporeel</a:t>
            </a:r>
            <a:r>
              <a:rPr lang="en-US" sz="1800" dirty="0" smtClean="0"/>
              <a:t>, (iii) </a:t>
            </a:r>
            <a:r>
              <a:rPr lang="en-US" sz="1800" dirty="0" err="1" smtClean="0"/>
              <a:t>personeel</a:t>
            </a:r>
            <a:r>
              <a:rPr lang="en-US" sz="1800" dirty="0" smtClean="0"/>
              <a:t> en (iv) </a:t>
            </a:r>
            <a:r>
              <a:rPr lang="en-US" sz="1800" dirty="0" err="1" smtClean="0"/>
              <a:t>materieel</a:t>
            </a:r>
            <a:endParaRPr lang="en-US" sz="1800" dirty="0" smtClean="0"/>
          </a:p>
          <a:p>
            <a:pPr marL="457200" lvl="1" indent="0">
              <a:buNone/>
            </a:pPr>
            <a:r>
              <a:rPr lang="en-US" sz="1800" dirty="0" smtClean="0"/>
              <a:t>	</a:t>
            </a:r>
            <a:r>
              <a:rPr lang="en-US" sz="1600" dirty="0" smtClean="0"/>
              <a:t>&gt; </a:t>
            </a:r>
            <a:r>
              <a:rPr lang="en-US" sz="1600" dirty="0" err="1" smtClean="0"/>
              <a:t>eerder</a:t>
            </a:r>
            <a:r>
              <a:rPr lang="en-US" sz="1600" dirty="0" smtClean="0"/>
              <a:t> </a:t>
            </a:r>
            <a:r>
              <a:rPr lang="en-US" sz="1600" dirty="0" err="1" smtClean="0"/>
              <a:t>kijken</a:t>
            </a:r>
            <a:r>
              <a:rPr lang="en-US" sz="1600" dirty="0" smtClean="0"/>
              <a:t> </a:t>
            </a:r>
            <a:r>
              <a:rPr lang="en-US" sz="1600" dirty="0" err="1" smtClean="0"/>
              <a:t>naar</a:t>
            </a:r>
            <a:r>
              <a:rPr lang="en-US" sz="1600" dirty="0" smtClean="0"/>
              <a:t> </a:t>
            </a:r>
            <a:r>
              <a:rPr lang="en-US" sz="1600" dirty="0" err="1" smtClean="0"/>
              <a:t>rechtmatig</a:t>
            </a:r>
            <a:r>
              <a:rPr lang="en-US" sz="1600" dirty="0" smtClean="0"/>
              <a:t> </a:t>
            </a:r>
            <a:r>
              <a:rPr lang="en-US" sz="1600" dirty="0" err="1" smtClean="0"/>
              <a:t>belang</a:t>
            </a:r>
            <a:r>
              <a:rPr lang="en-US" sz="1600" dirty="0" smtClean="0"/>
              <a:t> </a:t>
            </a:r>
            <a:r>
              <a:rPr lang="en-US" sz="1600" dirty="0" err="1" smtClean="0"/>
              <a:t>ipv</a:t>
            </a:r>
            <a:r>
              <a:rPr lang="en-US" sz="1600" dirty="0" smtClean="0"/>
              <a:t> </a:t>
            </a:r>
            <a:r>
              <a:rPr lang="en-US" sz="1600" dirty="0" err="1" smtClean="0"/>
              <a:t>discussie</a:t>
            </a:r>
            <a:r>
              <a:rPr lang="en-US" sz="1600" dirty="0" smtClean="0"/>
              <a:t> over </a:t>
            </a:r>
            <a:r>
              <a:rPr lang="en-US" sz="1600" dirty="0" err="1" smtClean="0"/>
              <a:t>hoeveel</a:t>
            </a:r>
            <a:r>
              <a:rPr lang="en-US" sz="1600" dirty="0" smtClean="0"/>
              <a:t> </a:t>
            </a:r>
            <a:r>
              <a:rPr lang="en-US" sz="1600" dirty="0" err="1" smtClean="0"/>
              <a:t>beperkingen</a:t>
            </a:r>
            <a:endParaRPr lang="en-US" sz="1600" dirty="0" smtClean="0"/>
          </a:p>
          <a:p>
            <a:pPr marL="457200" lvl="1" indent="0">
              <a:buNone/>
            </a:pPr>
            <a:endParaRPr lang="nl-BE" sz="1600" dirty="0"/>
          </a:p>
          <a:p>
            <a:r>
              <a:rPr lang="en-US" sz="1800" dirty="0" err="1" smtClean="0"/>
              <a:t>Conventionele</a:t>
            </a:r>
            <a:r>
              <a:rPr lang="en-US" sz="1800" dirty="0" smtClean="0"/>
              <a:t> </a:t>
            </a:r>
            <a:r>
              <a:rPr lang="en-US" sz="1800" dirty="0" err="1" smtClean="0"/>
              <a:t>uitbreiding</a:t>
            </a:r>
            <a:r>
              <a:rPr lang="en-US" sz="1800" dirty="0" smtClean="0"/>
              <a:t> – </a:t>
            </a:r>
            <a:r>
              <a:rPr lang="en-US" sz="1800" dirty="0" err="1" smtClean="0"/>
              <a:t>interpretatieproblemen</a:t>
            </a:r>
            <a:endParaRPr lang="en-US" sz="1800" dirty="0" smtClean="0"/>
          </a:p>
          <a:p>
            <a:endParaRPr lang="en-US" sz="1800" dirty="0"/>
          </a:p>
          <a:p>
            <a:endParaRPr lang="en-US" sz="1800" dirty="0" smtClean="0"/>
          </a:p>
          <a:p>
            <a:endParaRPr lang="en-US" sz="1800" dirty="0"/>
          </a:p>
          <a:p>
            <a:endParaRPr lang="en-US" sz="1800" dirty="0" smtClean="0"/>
          </a:p>
          <a:p>
            <a:endParaRPr lang="en-US" sz="1800" dirty="0"/>
          </a:p>
          <a:p>
            <a:r>
              <a:rPr lang="en-US" sz="1800" dirty="0" err="1" smtClean="0"/>
              <a:t>Conventionele</a:t>
            </a:r>
            <a:r>
              <a:rPr lang="en-US" sz="1800" dirty="0" smtClean="0"/>
              <a:t> </a:t>
            </a:r>
            <a:r>
              <a:rPr lang="en-US" sz="1800" dirty="0" err="1" smtClean="0"/>
              <a:t>beperking</a:t>
            </a:r>
            <a:r>
              <a:rPr lang="en-US" sz="1800" dirty="0" smtClean="0"/>
              <a:t> </a:t>
            </a:r>
          </a:p>
          <a:p>
            <a:pPr lvl="1"/>
            <a:r>
              <a:rPr lang="en-US" sz="1600" dirty="0" err="1" smtClean="0"/>
              <a:t>Bij</a:t>
            </a:r>
            <a:r>
              <a:rPr lang="en-US" sz="1600" dirty="0" smtClean="0"/>
              <a:t> </a:t>
            </a:r>
            <a:r>
              <a:rPr lang="en-US" sz="1600" dirty="0" err="1" smtClean="0"/>
              <a:t>verkoop</a:t>
            </a:r>
            <a:r>
              <a:rPr lang="en-US" sz="1600" dirty="0" smtClean="0"/>
              <a:t> </a:t>
            </a:r>
            <a:r>
              <a:rPr lang="en-US" sz="1600" dirty="0" err="1" smtClean="0"/>
              <a:t>handelszaak</a:t>
            </a:r>
            <a:r>
              <a:rPr lang="en-US" sz="1600" dirty="0" smtClean="0"/>
              <a:t> is </a:t>
            </a:r>
            <a:r>
              <a:rPr lang="en-US" sz="1600" dirty="0" err="1" smtClean="0"/>
              <a:t>algehele</a:t>
            </a:r>
            <a:r>
              <a:rPr lang="en-US" sz="1600" dirty="0" smtClean="0"/>
              <a:t> </a:t>
            </a:r>
            <a:r>
              <a:rPr lang="en-US" sz="1600" dirty="0" err="1" smtClean="0"/>
              <a:t>uitsluiting</a:t>
            </a:r>
            <a:r>
              <a:rPr lang="en-US" sz="1600" dirty="0" smtClean="0"/>
              <a:t> </a:t>
            </a:r>
            <a:r>
              <a:rPr lang="en-US" sz="1600" dirty="0" err="1" smtClean="0"/>
              <a:t>onmogelijk</a:t>
            </a:r>
            <a:endParaRPr lang="en-US" sz="1600" dirty="0" smtClean="0"/>
          </a:p>
          <a:p>
            <a:pPr lvl="2"/>
            <a:r>
              <a:rPr lang="en-US" sz="1400" dirty="0" err="1" smtClean="0"/>
              <a:t>Zie</a:t>
            </a:r>
            <a:r>
              <a:rPr lang="en-US" sz="1400" dirty="0" smtClean="0"/>
              <a:t> </a:t>
            </a:r>
            <a:r>
              <a:rPr lang="en-US" sz="1400" dirty="0" err="1" smtClean="0"/>
              <a:t>ook</a:t>
            </a:r>
            <a:r>
              <a:rPr lang="en-US" sz="1400" dirty="0" smtClean="0"/>
              <a:t>: </a:t>
            </a:r>
            <a:r>
              <a:rPr lang="en-US" sz="1400" dirty="0" err="1" smtClean="0"/>
              <a:t>algemene</a:t>
            </a:r>
            <a:r>
              <a:rPr lang="en-US" sz="1400" dirty="0" smtClean="0"/>
              <a:t> exoneratie </a:t>
            </a:r>
            <a:r>
              <a:rPr lang="en-US" sz="1400" dirty="0" err="1" smtClean="0"/>
              <a:t>voor</a:t>
            </a:r>
            <a:r>
              <a:rPr lang="en-US" sz="1400" dirty="0" smtClean="0"/>
              <a:t> </a:t>
            </a:r>
            <a:r>
              <a:rPr lang="en-US" sz="1400" dirty="0" err="1" smtClean="0"/>
              <a:t>uitwinning</a:t>
            </a:r>
            <a:r>
              <a:rPr lang="en-US" sz="1400" dirty="0" smtClean="0"/>
              <a:t> </a:t>
            </a:r>
            <a:r>
              <a:rPr lang="en-US" sz="1400" dirty="0" err="1" smtClean="0"/>
              <a:t>voor</a:t>
            </a:r>
            <a:r>
              <a:rPr lang="en-US" sz="1400" dirty="0" smtClean="0"/>
              <a:t> </a:t>
            </a:r>
            <a:r>
              <a:rPr lang="en-US" sz="1400" dirty="0" err="1" smtClean="0"/>
              <a:t>eigen</a:t>
            </a:r>
            <a:r>
              <a:rPr lang="en-US" sz="1400" dirty="0" smtClean="0"/>
              <a:t> </a:t>
            </a:r>
            <a:r>
              <a:rPr lang="en-US" sz="1400" dirty="0" err="1" smtClean="0"/>
              <a:t>daad</a:t>
            </a:r>
            <a:r>
              <a:rPr lang="en-US" sz="1400" dirty="0" smtClean="0"/>
              <a:t> is </a:t>
            </a:r>
            <a:r>
              <a:rPr lang="en-US" sz="1400" dirty="0" err="1" smtClean="0"/>
              <a:t>nietig</a:t>
            </a:r>
            <a:r>
              <a:rPr lang="en-US" sz="1400" dirty="0" smtClean="0"/>
              <a:t> (</a:t>
            </a:r>
            <a:r>
              <a:rPr lang="en-US" sz="1400" dirty="0" smtClean="0">
                <a:sym typeface="Wingdings" panose="05000000000000000000" pitchFamily="2" charset="2"/>
              </a:rPr>
              <a:t> </a:t>
            </a:r>
            <a:r>
              <a:rPr lang="en-US" sz="1400" dirty="0" err="1" smtClean="0">
                <a:sym typeface="Wingdings" panose="05000000000000000000" pitchFamily="2" charset="2"/>
              </a:rPr>
              <a:t>specifieke</a:t>
            </a:r>
            <a:r>
              <a:rPr lang="en-US" sz="1400" dirty="0" smtClean="0">
                <a:sym typeface="Wingdings" panose="05000000000000000000" pitchFamily="2" charset="2"/>
              </a:rPr>
              <a:t> exoneratie)</a:t>
            </a:r>
            <a:endParaRPr lang="en-US" sz="1400" dirty="0" smtClean="0"/>
          </a:p>
          <a:p>
            <a:pPr lvl="1"/>
            <a:endParaRPr lang="en-US" sz="1800" dirty="0"/>
          </a:p>
          <a:p>
            <a:pPr lvl="1"/>
            <a:endParaRPr lang="en-US" sz="1800" dirty="0" smtClean="0"/>
          </a:p>
          <a:p>
            <a:pPr lvl="1"/>
            <a:endParaRPr lang="en-US" sz="1800" dirty="0"/>
          </a:p>
        </p:txBody>
      </p:sp>
      <p:sp>
        <p:nvSpPr>
          <p:cNvPr id="3" name="Tijdelijke aanduiding voor dianummer 2"/>
          <p:cNvSpPr>
            <a:spLocks noGrp="1"/>
          </p:cNvSpPr>
          <p:nvPr>
            <p:ph type="sldNum" sz="quarter" idx="12"/>
          </p:nvPr>
        </p:nvSpPr>
        <p:spPr/>
        <p:txBody>
          <a:bodyPr/>
          <a:lstStyle/>
          <a:p>
            <a:fld id="{CF179DAE-D0A6-40C3-B8BC-6A97C268D03A}" type="slidenum">
              <a:rPr lang="nl-NL" smtClean="0"/>
              <a:t>54</a:t>
            </a:fld>
            <a:endParaRPr lang="nl-NL"/>
          </a:p>
        </p:txBody>
      </p:sp>
      <p:sp>
        <p:nvSpPr>
          <p:cNvPr id="6" name="Titel 5"/>
          <p:cNvSpPr>
            <a:spLocks noGrp="1"/>
          </p:cNvSpPr>
          <p:nvPr>
            <p:ph type="title"/>
          </p:nvPr>
        </p:nvSpPr>
        <p:spPr/>
        <p:txBody>
          <a:bodyPr>
            <a:normAutofit/>
          </a:bodyPr>
          <a:lstStyle/>
          <a:p>
            <a:r>
              <a:rPr lang="en-US" sz="3200" b="1" dirty="0" smtClean="0"/>
              <a:t>II. </a:t>
            </a:r>
            <a:r>
              <a:rPr lang="en-US" sz="3200" b="1" dirty="0" err="1" smtClean="0"/>
              <a:t>Niet-concurrentieverplichting</a:t>
            </a:r>
            <a:r>
              <a:rPr lang="en-US" sz="3200" b="1" dirty="0" smtClean="0"/>
              <a:t>: </a:t>
            </a:r>
            <a:r>
              <a:rPr lang="en-US" sz="3200" b="1" dirty="0" err="1" smtClean="0"/>
              <a:t>overdracht</a:t>
            </a:r>
            <a:r>
              <a:rPr lang="en-US" sz="3200" b="1" dirty="0" smtClean="0"/>
              <a:t> </a:t>
            </a:r>
            <a:r>
              <a:rPr lang="en-US" sz="3200" b="1" dirty="0" err="1" smtClean="0"/>
              <a:t>handelszaak</a:t>
            </a:r>
            <a:endParaRPr lang="nl-BE" sz="3200" b="1" dirty="0"/>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sp>
        <p:nvSpPr>
          <p:cNvPr id="9" name="Vierkante haken 8"/>
          <p:cNvSpPr/>
          <p:nvPr/>
        </p:nvSpPr>
        <p:spPr>
          <a:xfrm rot="5400000">
            <a:off x="5450984" y="-1383905"/>
            <a:ext cx="1291104" cy="11041329"/>
          </a:xfrm>
          <a:prstGeom prst="bracketPair">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1400" i="1" dirty="0" smtClean="0">
                <a:solidFill>
                  <a:schemeClr val="accent4"/>
                </a:solidFill>
              </a:rPr>
              <a:t>“</a:t>
            </a:r>
            <a:r>
              <a:rPr lang="nl-BE" sz="1400" i="1" dirty="0" err="1">
                <a:solidFill>
                  <a:schemeClr val="accent4"/>
                </a:solidFill>
              </a:rPr>
              <a:t>ls</a:t>
            </a:r>
            <a:r>
              <a:rPr lang="nl-BE" sz="1400" i="1" dirty="0">
                <a:solidFill>
                  <a:schemeClr val="accent4"/>
                </a:solidFill>
              </a:rPr>
              <a:t> de verkoper van een handelszaak zich ertoe verbindt gedurende drie jaar noch rechtstreeks noch onrechtstreeks te zullen deelnemen aan een onderneming met een concurrerend doel, die gevestigd is binnen een straal van 10 kilometer van de handelszaak, dient het begrip «straal» in de meest gangbare betekenis te worden begrepen, en niet als «de kortste weg». Een soortgelijke activiteit volstaat opdat er van concurrentie sprake kan zijn. Dat de overgenomen activiteit hoofdzakelijk café zou zijn geweest en pas naderhand zou zijn uitgebreid naar een echte eetgelegenheid, is op zichzelf niet </a:t>
            </a:r>
            <a:r>
              <a:rPr lang="nl-BE" sz="1400" i="1" dirty="0" smtClean="0">
                <a:solidFill>
                  <a:schemeClr val="accent4"/>
                </a:solidFill>
              </a:rPr>
              <a:t>doorslaggevend</a:t>
            </a:r>
            <a:r>
              <a:rPr lang="en-US" sz="1400" dirty="0" smtClean="0">
                <a:solidFill>
                  <a:schemeClr val="accent4"/>
                </a:solidFill>
              </a:rPr>
              <a:t>”</a:t>
            </a:r>
            <a:endParaRPr lang="nl-BE" sz="1400" dirty="0">
              <a:solidFill>
                <a:schemeClr val="accent4"/>
              </a:solidFill>
            </a:endParaRPr>
          </a:p>
        </p:txBody>
      </p:sp>
      <p:sp>
        <p:nvSpPr>
          <p:cNvPr id="10" name="Afgeronde rechthoek 9"/>
          <p:cNvSpPr/>
          <p:nvPr/>
        </p:nvSpPr>
        <p:spPr>
          <a:xfrm>
            <a:off x="4599595" y="4692252"/>
            <a:ext cx="2993754" cy="331132"/>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accent4"/>
                </a:solidFill>
              </a:rPr>
              <a:t>Kh</a:t>
            </a:r>
            <a:r>
              <a:rPr lang="en-US" sz="1400" dirty="0" smtClean="0">
                <a:solidFill>
                  <a:schemeClr val="accent4"/>
                </a:solidFill>
              </a:rPr>
              <a:t>. </a:t>
            </a:r>
            <a:r>
              <a:rPr lang="en-US" sz="1400" dirty="0" err="1" smtClean="0">
                <a:solidFill>
                  <a:schemeClr val="accent4"/>
                </a:solidFill>
              </a:rPr>
              <a:t>Dendermonde</a:t>
            </a:r>
            <a:r>
              <a:rPr lang="en-US" sz="1400" dirty="0" smtClean="0">
                <a:solidFill>
                  <a:schemeClr val="accent4"/>
                </a:solidFill>
              </a:rPr>
              <a:t> 4 </a:t>
            </a:r>
            <a:r>
              <a:rPr lang="en-US" sz="1400" dirty="0" err="1" smtClean="0">
                <a:solidFill>
                  <a:schemeClr val="accent4"/>
                </a:solidFill>
              </a:rPr>
              <a:t>februari</a:t>
            </a:r>
            <a:r>
              <a:rPr lang="en-US" sz="1400" dirty="0" smtClean="0">
                <a:solidFill>
                  <a:schemeClr val="accent4"/>
                </a:solidFill>
              </a:rPr>
              <a:t> 2010</a:t>
            </a:r>
            <a:endParaRPr lang="nl-BE" sz="1400" dirty="0">
              <a:solidFill>
                <a:schemeClr val="accent4"/>
              </a:solidFill>
            </a:endParaRPr>
          </a:p>
        </p:txBody>
      </p:sp>
      <p:pic>
        <p:nvPicPr>
          <p:cNvPr id="11" name="Afbeelding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2" name="Afbeelding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3" name="Afbeelding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4" name="Afbeelding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5" name="Afbeelding 14"/>
          <p:cNvPicPr>
            <a:picLocks noChangeAspect="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16" name="Afbeelding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Tree>
    <p:extLst>
      <p:ext uri="{BB962C8B-B14F-4D97-AF65-F5344CB8AC3E}">
        <p14:creationId xmlns:p14="http://schemas.microsoft.com/office/powerpoint/2010/main" val="14516474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p:txBody>
          <a:bodyPr>
            <a:normAutofit/>
          </a:bodyPr>
          <a:lstStyle/>
          <a:p>
            <a:r>
              <a:rPr lang="en-US" sz="1800" dirty="0" err="1" smtClean="0"/>
              <a:t>Geen</a:t>
            </a:r>
            <a:r>
              <a:rPr lang="en-US" sz="1800" dirty="0" smtClean="0"/>
              <a:t> </a:t>
            </a:r>
            <a:r>
              <a:rPr lang="en-US" sz="1800" dirty="0" err="1" smtClean="0"/>
              <a:t>impliciete</a:t>
            </a:r>
            <a:r>
              <a:rPr lang="en-US" sz="1800" dirty="0" smtClean="0"/>
              <a:t> </a:t>
            </a:r>
            <a:r>
              <a:rPr lang="en-US" sz="1800" dirty="0" err="1" smtClean="0"/>
              <a:t>niet-concurrentieverbintenos</a:t>
            </a:r>
            <a:endParaRPr lang="en-US" sz="1800" dirty="0" smtClean="0"/>
          </a:p>
          <a:p>
            <a:pPr lvl="1"/>
            <a:r>
              <a:rPr lang="en-US" sz="1800" dirty="0" err="1" smtClean="0"/>
              <a:t>Voorwerp</a:t>
            </a:r>
            <a:r>
              <a:rPr lang="en-US" sz="1800" dirty="0" smtClean="0"/>
              <a:t> </a:t>
            </a:r>
            <a:r>
              <a:rPr lang="en-US" sz="1800" dirty="0" err="1" smtClean="0"/>
              <a:t>overdracht</a:t>
            </a:r>
            <a:r>
              <a:rPr lang="en-US" sz="1800" dirty="0" smtClean="0"/>
              <a:t> is </a:t>
            </a:r>
            <a:r>
              <a:rPr lang="en-US" sz="1800" dirty="0" err="1" smtClean="0"/>
              <a:t>niet</a:t>
            </a:r>
            <a:r>
              <a:rPr lang="en-US" sz="1800" dirty="0" smtClean="0"/>
              <a:t> </a:t>
            </a:r>
            <a:r>
              <a:rPr lang="en-US" sz="1800" dirty="0" err="1" smtClean="0"/>
              <a:t>patrimonium</a:t>
            </a:r>
            <a:r>
              <a:rPr lang="en-US" sz="1800" dirty="0" smtClean="0"/>
              <a:t> </a:t>
            </a:r>
            <a:r>
              <a:rPr lang="en-US" sz="1800" dirty="0" err="1" smtClean="0"/>
              <a:t>rechtspersoon</a:t>
            </a:r>
            <a:r>
              <a:rPr lang="en-US" sz="1800" dirty="0" smtClean="0"/>
              <a:t>, maar </a:t>
            </a:r>
            <a:r>
              <a:rPr lang="en-US" sz="1800" dirty="0" err="1" smtClean="0"/>
              <a:t>enkel</a:t>
            </a:r>
            <a:r>
              <a:rPr lang="en-US" sz="1800" dirty="0" smtClean="0"/>
              <a:t> </a:t>
            </a:r>
            <a:r>
              <a:rPr lang="en-US" sz="1800" dirty="0" err="1" smtClean="0"/>
              <a:t>haar</a:t>
            </a:r>
            <a:r>
              <a:rPr lang="en-US" sz="1800" dirty="0" smtClean="0"/>
              <a:t> </a:t>
            </a:r>
            <a:r>
              <a:rPr lang="en-US" sz="1800" dirty="0" err="1" smtClean="0"/>
              <a:t>aandelen</a:t>
            </a:r>
            <a:endParaRPr lang="en-US" sz="1800" dirty="0" smtClean="0"/>
          </a:p>
          <a:p>
            <a:pPr lvl="1"/>
            <a:r>
              <a:rPr lang="en-US" sz="1800" dirty="0" smtClean="0"/>
              <a:t>(</a:t>
            </a:r>
            <a:r>
              <a:rPr lang="en-US" sz="1800" dirty="0" err="1" smtClean="0"/>
              <a:t>eventuele</a:t>
            </a:r>
            <a:r>
              <a:rPr lang="en-US" sz="1800" dirty="0" smtClean="0"/>
              <a:t>) </a:t>
            </a:r>
            <a:r>
              <a:rPr lang="en-US" sz="1800" dirty="0" err="1" smtClean="0"/>
              <a:t>nood</a:t>
            </a:r>
            <a:r>
              <a:rPr lang="en-US" sz="1800" dirty="0" smtClean="0"/>
              <a:t> </a:t>
            </a:r>
            <a:r>
              <a:rPr lang="en-US" sz="1800" dirty="0" err="1" smtClean="0"/>
              <a:t>aan</a:t>
            </a:r>
            <a:r>
              <a:rPr lang="en-US" sz="1800" dirty="0" smtClean="0"/>
              <a:t> </a:t>
            </a:r>
            <a:r>
              <a:rPr lang="en-US" sz="1800" dirty="0" err="1" smtClean="0"/>
              <a:t>bijkomende</a:t>
            </a:r>
            <a:r>
              <a:rPr lang="en-US" sz="1800" dirty="0" smtClean="0"/>
              <a:t> </a:t>
            </a:r>
            <a:r>
              <a:rPr lang="en-US" sz="1800" dirty="0" err="1" smtClean="0"/>
              <a:t>conventionele</a:t>
            </a:r>
            <a:r>
              <a:rPr lang="en-US" sz="1800" dirty="0" smtClean="0"/>
              <a:t> </a:t>
            </a:r>
            <a:r>
              <a:rPr lang="en-US" sz="1800" dirty="0" err="1" smtClean="0"/>
              <a:t>niet-concurrentieverbintenis</a:t>
            </a:r>
            <a:endParaRPr lang="en-US" sz="1800" dirty="0" smtClean="0"/>
          </a:p>
          <a:p>
            <a:pPr lvl="2"/>
            <a:r>
              <a:rPr lang="en-US" sz="1400" dirty="0" err="1" smtClean="0"/>
              <a:t>Beperkt</a:t>
            </a:r>
            <a:r>
              <a:rPr lang="en-US" sz="1400" dirty="0" smtClean="0"/>
              <a:t> door </a:t>
            </a:r>
            <a:r>
              <a:rPr lang="en-US" sz="1400" dirty="0" err="1" smtClean="0"/>
              <a:t>vrijheid</a:t>
            </a:r>
            <a:r>
              <a:rPr lang="en-US" sz="1400" dirty="0" smtClean="0"/>
              <a:t> van </a:t>
            </a:r>
            <a:r>
              <a:rPr lang="en-US" sz="1400" dirty="0" err="1" smtClean="0"/>
              <a:t>ondernemen</a:t>
            </a:r>
            <a:r>
              <a:rPr lang="en-US" sz="1400" dirty="0" smtClean="0"/>
              <a:t> en </a:t>
            </a:r>
            <a:r>
              <a:rPr lang="en-US" sz="1400" dirty="0" err="1" smtClean="0"/>
              <a:t>mededingingsrecht</a:t>
            </a:r>
            <a:endParaRPr lang="en-US" sz="1400" dirty="0" smtClean="0"/>
          </a:p>
          <a:p>
            <a:pPr lvl="1"/>
            <a:endParaRPr lang="en-US" sz="1800" dirty="0"/>
          </a:p>
        </p:txBody>
      </p:sp>
      <p:sp>
        <p:nvSpPr>
          <p:cNvPr id="3" name="Tijdelijke aanduiding voor dianummer 2"/>
          <p:cNvSpPr>
            <a:spLocks noGrp="1"/>
          </p:cNvSpPr>
          <p:nvPr>
            <p:ph type="sldNum" sz="quarter" idx="12"/>
          </p:nvPr>
        </p:nvSpPr>
        <p:spPr/>
        <p:txBody>
          <a:bodyPr/>
          <a:lstStyle/>
          <a:p>
            <a:fld id="{CF179DAE-D0A6-40C3-B8BC-6A97C268D03A}" type="slidenum">
              <a:rPr lang="nl-NL" smtClean="0"/>
              <a:t>55</a:t>
            </a:fld>
            <a:endParaRPr lang="nl-NL"/>
          </a:p>
        </p:txBody>
      </p:sp>
      <p:sp>
        <p:nvSpPr>
          <p:cNvPr id="6" name="Titel 5"/>
          <p:cNvSpPr>
            <a:spLocks noGrp="1"/>
          </p:cNvSpPr>
          <p:nvPr>
            <p:ph type="title"/>
          </p:nvPr>
        </p:nvSpPr>
        <p:spPr/>
        <p:txBody>
          <a:bodyPr>
            <a:normAutofit/>
          </a:bodyPr>
          <a:lstStyle/>
          <a:p>
            <a:r>
              <a:rPr lang="en-US" sz="3200" b="1" dirty="0" smtClean="0"/>
              <a:t>II. </a:t>
            </a:r>
            <a:r>
              <a:rPr lang="en-US" sz="3200" b="1" dirty="0" err="1" smtClean="0"/>
              <a:t>Niet-concurrentieverplichting</a:t>
            </a:r>
            <a:r>
              <a:rPr lang="en-US" sz="3200" b="1" dirty="0" smtClean="0"/>
              <a:t>: </a:t>
            </a:r>
            <a:r>
              <a:rPr lang="en-US" sz="3200" b="1" dirty="0" err="1" smtClean="0"/>
              <a:t>verkoop</a:t>
            </a:r>
            <a:r>
              <a:rPr lang="en-US" sz="3200" b="1" dirty="0" smtClean="0"/>
              <a:t> </a:t>
            </a:r>
            <a:r>
              <a:rPr lang="en-US" sz="3200" b="1" dirty="0" err="1" smtClean="0"/>
              <a:t>aandelen</a:t>
            </a:r>
            <a:endParaRPr lang="nl-BE" sz="3200" b="1" dirty="0"/>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sp>
        <p:nvSpPr>
          <p:cNvPr id="11" name="Vierkante haken 10"/>
          <p:cNvSpPr/>
          <p:nvPr/>
        </p:nvSpPr>
        <p:spPr>
          <a:xfrm rot="5400000">
            <a:off x="5647578" y="-1708515"/>
            <a:ext cx="897914" cy="11041329"/>
          </a:xfrm>
          <a:prstGeom prst="bracketPair">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1400" i="1" dirty="0" smtClean="0">
                <a:solidFill>
                  <a:schemeClr val="accent4"/>
                </a:solidFill>
              </a:rPr>
              <a:t>“</a:t>
            </a:r>
            <a:r>
              <a:rPr lang="nl-BE" sz="1400" i="1" dirty="0" smtClean="0">
                <a:solidFill>
                  <a:schemeClr val="accent4"/>
                </a:solidFill>
              </a:rPr>
              <a:t>De verkoper zal op geen enkele wijze samenwerken met een ander makelaarskantoor of in eigen naam of onder welke vorm dan ook, zowel rechtstreeks als onrechtstreeks, eenzelfde activiteit opstarten in een straal van 250 km rond Sint-Truiden en dit tot uiterlijk 31 december 2013</a:t>
            </a:r>
            <a:r>
              <a:rPr lang="en-US" sz="1400" dirty="0" smtClean="0">
                <a:solidFill>
                  <a:schemeClr val="accent4"/>
                </a:solidFill>
              </a:rPr>
              <a:t>”</a:t>
            </a:r>
            <a:endParaRPr lang="nl-BE" sz="1400" dirty="0">
              <a:solidFill>
                <a:schemeClr val="accent4"/>
              </a:solidFill>
            </a:endParaRPr>
          </a:p>
        </p:txBody>
      </p:sp>
      <p:sp>
        <p:nvSpPr>
          <p:cNvPr id="12" name="Afgeronde rechthoek 11"/>
          <p:cNvSpPr/>
          <p:nvPr/>
        </p:nvSpPr>
        <p:spPr>
          <a:xfrm>
            <a:off x="4714509" y="4140541"/>
            <a:ext cx="2764051" cy="331132"/>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accent4"/>
                </a:solidFill>
              </a:rPr>
              <a:t>Kh</a:t>
            </a:r>
            <a:r>
              <a:rPr lang="en-US" sz="1400" dirty="0" smtClean="0">
                <a:solidFill>
                  <a:schemeClr val="accent4"/>
                </a:solidFill>
              </a:rPr>
              <a:t>. Hasselt 30 </a:t>
            </a:r>
            <a:r>
              <a:rPr lang="en-US" sz="1400" dirty="0" err="1" smtClean="0">
                <a:solidFill>
                  <a:schemeClr val="accent4"/>
                </a:solidFill>
              </a:rPr>
              <a:t>januari</a:t>
            </a:r>
            <a:r>
              <a:rPr lang="en-US" sz="1400" dirty="0" smtClean="0">
                <a:solidFill>
                  <a:schemeClr val="accent4"/>
                </a:solidFill>
              </a:rPr>
              <a:t> 2008</a:t>
            </a:r>
            <a:endParaRPr lang="nl-BE" sz="1400" dirty="0">
              <a:solidFill>
                <a:schemeClr val="accent4"/>
              </a:solidFill>
            </a:endParaRPr>
          </a:p>
        </p:txBody>
      </p:sp>
      <p:sp>
        <p:nvSpPr>
          <p:cNvPr id="13" name="Vierkante haken 12"/>
          <p:cNvSpPr/>
          <p:nvPr/>
        </p:nvSpPr>
        <p:spPr>
          <a:xfrm rot="5400000">
            <a:off x="5596921" y="-378431"/>
            <a:ext cx="999228" cy="11041329"/>
          </a:xfrm>
          <a:prstGeom prst="bracketPair">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1400" i="1" dirty="0" smtClean="0">
                <a:solidFill>
                  <a:schemeClr val="accent4"/>
                </a:solidFill>
              </a:rPr>
              <a:t>“</a:t>
            </a:r>
            <a:r>
              <a:rPr lang="en-US" sz="1400" i="1" dirty="0" err="1" smtClean="0">
                <a:solidFill>
                  <a:schemeClr val="accent4"/>
                </a:solidFill>
              </a:rPr>
              <a:t>Vanaf</a:t>
            </a:r>
            <a:r>
              <a:rPr lang="en-US" sz="1400" i="1" dirty="0" smtClean="0">
                <a:solidFill>
                  <a:schemeClr val="accent4"/>
                </a:solidFill>
              </a:rPr>
              <a:t> de datum van de </a:t>
            </a:r>
            <a:r>
              <a:rPr lang="en-US" sz="1400" i="1" dirty="0" err="1" smtClean="0">
                <a:solidFill>
                  <a:schemeClr val="accent4"/>
                </a:solidFill>
              </a:rPr>
              <a:t>ondertekening</a:t>
            </a:r>
            <a:r>
              <a:rPr lang="en-US" sz="1400" i="1" dirty="0" smtClean="0">
                <a:solidFill>
                  <a:schemeClr val="accent4"/>
                </a:solidFill>
              </a:rPr>
              <a:t> van </a:t>
            </a:r>
            <a:r>
              <a:rPr lang="en-US" sz="1400" i="1" dirty="0" err="1" smtClean="0">
                <a:solidFill>
                  <a:schemeClr val="accent4"/>
                </a:solidFill>
              </a:rPr>
              <a:t>deze</a:t>
            </a:r>
            <a:r>
              <a:rPr lang="en-US" sz="1400" i="1" dirty="0" smtClean="0">
                <a:solidFill>
                  <a:schemeClr val="accent4"/>
                </a:solidFill>
              </a:rPr>
              <a:t> overeenkomst </a:t>
            </a:r>
            <a:r>
              <a:rPr lang="en-US" sz="1400" i="1" dirty="0" err="1" smtClean="0">
                <a:solidFill>
                  <a:schemeClr val="accent4"/>
                </a:solidFill>
              </a:rPr>
              <a:t>onthoudt</a:t>
            </a:r>
            <a:r>
              <a:rPr lang="en-US" sz="1400" i="1" dirty="0" smtClean="0">
                <a:solidFill>
                  <a:schemeClr val="accent4"/>
                </a:solidFill>
              </a:rPr>
              <a:t> de </a:t>
            </a:r>
            <a:r>
              <a:rPr lang="en-US" sz="1400" i="1" dirty="0" err="1" smtClean="0">
                <a:solidFill>
                  <a:schemeClr val="accent4"/>
                </a:solidFill>
              </a:rPr>
              <a:t>overlater</a:t>
            </a:r>
            <a:r>
              <a:rPr lang="en-US" sz="1400" i="1" dirty="0" smtClean="0">
                <a:solidFill>
                  <a:schemeClr val="accent4"/>
                </a:solidFill>
              </a:rPr>
              <a:t> </a:t>
            </a:r>
            <a:r>
              <a:rPr lang="en-US" sz="1400" i="1" dirty="0" err="1" smtClean="0">
                <a:solidFill>
                  <a:schemeClr val="accent4"/>
                </a:solidFill>
              </a:rPr>
              <a:t>zich</a:t>
            </a:r>
            <a:r>
              <a:rPr lang="en-US" sz="1400" i="1" dirty="0" smtClean="0">
                <a:solidFill>
                  <a:schemeClr val="accent4"/>
                </a:solidFill>
              </a:rPr>
              <a:t> van </a:t>
            </a:r>
            <a:r>
              <a:rPr lang="en-US" sz="1400" i="1" dirty="0" err="1" smtClean="0">
                <a:solidFill>
                  <a:schemeClr val="accent4"/>
                </a:solidFill>
              </a:rPr>
              <a:t>iedere</a:t>
            </a:r>
            <a:r>
              <a:rPr lang="en-US" sz="1400" i="1" dirty="0" smtClean="0">
                <a:solidFill>
                  <a:schemeClr val="accent4"/>
                </a:solidFill>
              </a:rPr>
              <a:t> </a:t>
            </a:r>
            <a:r>
              <a:rPr lang="en-US" sz="1400" i="1" dirty="0" err="1" smtClean="0">
                <a:solidFill>
                  <a:schemeClr val="accent4"/>
                </a:solidFill>
              </a:rPr>
              <a:t>rechtstreekse</a:t>
            </a:r>
            <a:r>
              <a:rPr lang="en-US" sz="1400" i="1" dirty="0" smtClean="0">
                <a:solidFill>
                  <a:schemeClr val="accent4"/>
                </a:solidFill>
              </a:rPr>
              <a:t> of </a:t>
            </a:r>
            <a:r>
              <a:rPr lang="en-US" sz="1400" i="1" dirty="0" err="1" smtClean="0">
                <a:solidFill>
                  <a:schemeClr val="accent4"/>
                </a:solidFill>
              </a:rPr>
              <a:t>onrechtstreekse</a:t>
            </a:r>
            <a:r>
              <a:rPr lang="en-US" sz="1400" i="1" dirty="0" smtClean="0">
                <a:solidFill>
                  <a:schemeClr val="accent4"/>
                </a:solidFill>
              </a:rPr>
              <a:t> </a:t>
            </a:r>
            <a:r>
              <a:rPr lang="en-US" sz="1400" i="1" dirty="0" err="1" smtClean="0">
                <a:solidFill>
                  <a:schemeClr val="accent4"/>
                </a:solidFill>
              </a:rPr>
              <a:t>activiteit</a:t>
            </a:r>
            <a:r>
              <a:rPr lang="en-US" sz="1400" i="1" dirty="0" smtClean="0">
                <a:solidFill>
                  <a:schemeClr val="accent4"/>
                </a:solidFill>
              </a:rPr>
              <a:t> die </a:t>
            </a:r>
            <a:r>
              <a:rPr lang="en-US" sz="1400" i="1" dirty="0" err="1" smtClean="0">
                <a:solidFill>
                  <a:schemeClr val="accent4"/>
                </a:solidFill>
              </a:rPr>
              <a:t>concurrentieel</a:t>
            </a:r>
            <a:r>
              <a:rPr lang="en-US" sz="1400" i="1" dirty="0" smtClean="0">
                <a:solidFill>
                  <a:schemeClr val="accent4"/>
                </a:solidFill>
              </a:rPr>
              <a:t> is met de </a:t>
            </a:r>
            <a:r>
              <a:rPr lang="en-US" sz="1400" i="1" dirty="0" err="1" smtClean="0">
                <a:solidFill>
                  <a:schemeClr val="accent4"/>
                </a:solidFill>
              </a:rPr>
              <a:t>vennootschap</a:t>
            </a:r>
            <a:r>
              <a:rPr lang="en-US" sz="1400" i="1" dirty="0" smtClean="0">
                <a:solidFill>
                  <a:schemeClr val="accent4"/>
                </a:solidFill>
              </a:rPr>
              <a:t>. Met </a:t>
            </a:r>
            <a:r>
              <a:rPr lang="en-US" sz="1400" i="1" dirty="0" err="1" smtClean="0">
                <a:solidFill>
                  <a:schemeClr val="accent4"/>
                </a:solidFill>
              </a:rPr>
              <a:t>onrechtstreekse</a:t>
            </a:r>
            <a:r>
              <a:rPr lang="en-US" sz="1400" i="1" dirty="0" smtClean="0">
                <a:solidFill>
                  <a:schemeClr val="accent4"/>
                </a:solidFill>
              </a:rPr>
              <a:t> </a:t>
            </a:r>
            <a:r>
              <a:rPr lang="en-US" sz="1400" i="1" dirty="0" err="1" smtClean="0">
                <a:solidFill>
                  <a:schemeClr val="accent4"/>
                </a:solidFill>
              </a:rPr>
              <a:t>activiteit</a:t>
            </a:r>
            <a:r>
              <a:rPr lang="en-US" sz="1400" i="1" dirty="0" smtClean="0">
                <a:solidFill>
                  <a:schemeClr val="accent4"/>
                </a:solidFill>
              </a:rPr>
              <a:t> </a:t>
            </a:r>
            <a:r>
              <a:rPr lang="en-US" sz="1400" i="1" dirty="0" err="1" smtClean="0">
                <a:solidFill>
                  <a:schemeClr val="accent4"/>
                </a:solidFill>
              </a:rPr>
              <a:t>wordt</a:t>
            </a:r>
            <a:r>
              <a:rPr lang="en-US" sz="1400" i="1" dirty="0" smtClean="0">
                <a:solidFill>
                  <a:schemeClr val="accent4"/>
                </a:solidFill>
              </a:rPr>
              <a:t> </a:t>
            </a:r>
            <a:r>
              <a:rPr lang="en-US" sz="1400" i="1" dirty="0" err="1" smtClean="0">
                <a:solidFill>
                  <a:schemeClr val="accent4"/>
                </a:solidFill>
              </a:rPr>
              <a:t>ook</a:t>
            </a:r>
            <a:r>
              <a:rPr lang="en-US" sz="1400" i="1" dirty="0" smtClean="0">
                <a:solidFill>
                  <a:schemeClr val="accent4"/>
                </a:solidFill>
              </a:rPr>
              <a:t> </a:t>
            </a:r>
            <a:r>
              <a:rPr lang="en-US" sz="1400" i="1" dirty="0" err="1" smtClean="0">
                <a:solidFill>
                  <a:schemeClr val="accent4"/>
                </a:solidFill>
              </a:rPr>
              <a:t>bedoeld</a:t>
            </a:r>
            <a:r>
              <a:rPr lang="en-US" sz="1400" i="1" dirty="0" smtClean="0">
                <a:solidFill>
                  <a:schemeClr val="accent4"/>
                </a:solidFill>
              </a:rPr>
              <a:t> </a:t>
            </a:r>
            <a:r>
              <a:rPr lang="en-US" sz="1400" i="1" dirty="0" err="1" smtClean="0">
                <a:solidFill>
                  <a:schemeClr val="accent4"/>
                </a:solidFill>
              </a:rPr>
              <a:t>een</a:t>
            </a:r>
            <a:r>
              <a:rPr lang="en-US" sz="1400" i="1" dirty="0" smtClean="0">
                <a:solidFill>
                  <a:schemeClr val="accent4"/>
                </a:solidFill>
              </a:rPr>
              <a:t> </a:t>
            </a:r>
            <a:r>
              <a:rPr lang="en-US" sz="1400" i="1" dirty="0" err="1" smtClean="0">
                <a:solidFill>
                  <a:schemeClr val="accent4"/>
                </a:solidFill>
              </a:rPr>
              <a:t>rechtstreekse</a:t>
            </a:r>
            <a:r>
              <a:rPr lang="en-US" sz="1400" i="1" dirty="0" smtClean="0">
                <a:solidFill>
                  <a:schemeClr val="accent4"/>
                </a:solidFill>
              </a:rPr>
              <a:t> of </a:t>
            </a:r>
            <a:r>
              <a:rPr lang="en-US" sz="1400" i="1" dirty="0" err="1" smtClean="0">
                <a:solidFill>
                  <a:schemeClr val="accent4"/>
                </a:solidFill>
              </a:rPr>
              <a:t>onrechtstreekse</a:t>
            </a:r>
            <a:r>
              <a:rPr lang="en-US" sz="1400" i="1" dirty="0" smtClean="0">
                <a:solidFill>
                  <a:schemeClr val="accent4"/>
                </a:solidFill>
              </a:rPr>
              <a:t> </a:t>
            </a:r>
            <a:r>
              <a:rPr lang="en-US" sz="1400" i="1" dirty="0" err="1" smtClean="0">
                <a:solidFill>
                  <a:schemeClr val="accent4"/>
                </a:solidFill>
              </a:rPr>
              <a:t>participatie</a:t>
            </a:r>
            <a:r>
              <a:rPr lang="en-US" sz="1400" i="1" dirty="0" smtClean="0">
                <a:solidFill>
                  <a:schemeClr val="accent4"/>
                </a:solidFill>
              </a:rPr>
              <a:t> in </a:t>
            </a:r>
            <a:r>
              <a:rPr lang="en-US" sz="1400" i="1" dirty="0" err="1" smtClean="0">
                <a:solidFill>
                  <a:schemeClr val="accent4"/>
                </a:solidFill>
              </a:rPr>
              <a:t>een</a:t>
            </a:r>
            <a:r>
              <a:rPr lang="en-US" sz="1400" i="1" dirty="0" smtClean="0">
                <a:solidFill>
                  <a:schemeClr val="accent4"/>
                </a:solidFill>
              </a:rPr>
              <a:t> </a:t>
            </a:r>
            <a:r>
              <a:rPr lang="en-US" sz="1400" i="1" dirty="0" err="1" smtClean="0">
                <a:solidFill>
                  <a:schemeClr val="accent4"/>
                </a:solidFill>
              </a:rPr>
              <a:t>onderneming</a:t>
            </a:r>
            <a:r>
              <a:rPr lang="en-US" sz="1400" i="1" dirty="0" smtClean="0">
                <a:solidFill>
                  <a:schemeClr val="accent4"/>
                </a:solidFill>
              </a:rPr>
              <a:t> die </a:t>
            </a:r>
            <a:r>
              <a:rPr lang="en-US" sz="1400" i="1" dirty="0" err="1" smtClean="0">
                <a:solidFill>
                  <a:schemeClr val="accent4"/>
                </a:solidFill>
              </a:rPr>
              <a:t>een</a:t>
            </a:r>
            <a:r>
              <a:rPr lang="en-US" sz="1400" i="1" dirty="0" smtClean="0">
                <a:solidFill>
                  <a:schemeClr val="accent4"/>
                </a:solidFill>
              </a:rPr>
              <a:t> </a:t>
            </a:r>
            <a:r>
              <a:rPr lang="en-US" sz="1400" i="1" dirty="0" err="1" smtClean="0">
                <a:solidFill>
                  <a:schemeClr val="accent4"/>
                </a:solidFill>
              </a:rPr>
              <a:t>activiteit</a:t>
            </a:r>
            <a:r>
              <a:rPr lang="en-US" sz="1400" i="1" dirty="0" smtClean="0">
                <a:solidFill>
                  <a:schemeClr val="accent4"/>
                </a:solidFill>
              </a:rPr>
              <a:t> </a:t>
            </a:r>
            <a:r>
              <a:rPr lang="en-US" sz="1400" i="1" dirty="0" err="1" smtClean="0">
                <a:solidFill>
                  <a:schemeClr val="accent4"/>
                </a:solidFill>
              </a:rPr>
              <a:t>uitoefent</a:t>
            </a:r>
            <a:r>
              <a:rPr lang="en-US" sz="1400" i="1" dirty="0" smtClean="0">
                <a:solidFill>
                  <a:schemeClr val="accent4"/>
                </a:solidFill>
              </a:rPr>
              <a:t> die </a:t>
            </a:r>
            <a:r>
              <a:rPr lang="en-US" sz="1400" i="1" dirty="0" err="1" smtClean="0">
                <a:solidFill>
                  <a:schemeClr val="accent4"/>
                </a:solidFill>
              </a:rPr>
              <a:t>concurrentieel</a:t>
            </a:r>
            <a:r>
              <a:rPr lang="en-US" sz="1400" i="1" dirty="0" smtClean="0">
                <a:solidFill>
                  <a:schemeClr val="accent4"/>
                </a:solidFill>
              </a:rPr>
              <a:t> is met de </a:t>
            </a:r>
            <a:r>
              <a:rPr lang="en-US" sz="1400" i="1" dirty="0" err="1" smtClean="0">
                <a:solidFill>
                  <a:schemeClr val="accent4"/>
                </a:solidFill>
              </a:rPr>
              <a:t>activiteit</a:t>
            </a:r>
            <a:r>
              <a:rPr lang="en-US" sz="1400" i="1" dirty="0" smtClean="0">
                <a:solidFill>
                  <a:schemeClr val="accent4"/>
                </a:solidFill>
              </a:rPr>
              <a:t> van de </a:t>
            </a:r>
            <a:r>
              <a:rPr lang="en-US" sz="1400" i="1" dirty="0" err="1" smtClean="0">
                <a:solidFill>
                  <a:schemeClr val="accent4"/>
                </a:solidFill>
              </a:rPr>
              <a:t>vennootschap</a:t>
            </a:r>
            <a:r>
              <a:rPr lang="en-US" sz="1400" i="1" dirty="0" smtClean="0">
                <a:solidFill>
                  <a:schemeClr val="accent4"/>
                </a:solidFill>
              </a:rPr>
              <a:t>”</a:t>
            </a:r>
            <a:endParaRPr lang="nl-BE" sz="1400" dirty="0">
              <a:solidFill>
                <a:schemeClr val="accent4"/>
              </a:solidFill>
            </a:endParaRPr>
          </a:p>
        </p:txBody>
      </p:sp>
      <p:sp>
        <p:nvSpPr>
          <p:cNvPr id="14" name="Afgeronde rechthoek 13"/>
          <p:cNvSpPr/>
          <p:nvPr/>
        </p:nvSpPr>
        <p:spPr>
          <a:xfrm>
            <a:off x="4714508" y="5521282"/>
            <a:ext cx="2764051" cy="331132"/>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4"/>
                </a:solidFill>
              </a:rPr>
              <a:t>Gent 19 </a:t>
            </a:r>
            <a:r>
              <a:rPr lang="en-US" sz="1400" dirty="0" err="1" smtClean="0">
                <a:solidFill>
                  <a:schemeClr val="accent4"/>
                </a:solidFill>
              </a:rPr>
              <a:t>maart</a:t>
            </a:r>
            <a:r>
              <a:rPr lang="en-US" sz="1400" dirty="0" smtClean="0">
                <a:solidFill>
                  <a:schemeClr val="accent4"/>
                </a:solidFill>
              </a:rPr>
              <a:t> 2012</a:t>
            </a:r>
            <a:endParaRPr lang="nl-BE" sz="1400" dirty="0">
              <a:solidFill>
                <a:schemeClr val="accent4"/>
              </a:solidFill>
            </a:endParaRPr>
          </a:p>
        </p:txBody>
      </p:sp>
      <p:pic>
        <p:nvPicPr>
          <p:cNvPr id="15" name="Afbeelding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6" name="Afbeelding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7" name="Afbeelding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8" name="Afbeelding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9" name="Afbeelding 18"/>
          <p:cNvPicPr>
            <a:picLocks noChangeAspect="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20" name="Afbeelding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Tree>
    <p:extLst>
      <p:ext uri="{BB962C8B-B14F-4D97-AF65-F5344CB8AC3E}">
        <p14:creationId xmlns:p14="http://schemas.microsoft.com/office/powerpoint/2010/main" val="29102771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p:txBody>
          <a:bodyPr>
            <a:normAutofit/>
          </a:bodyPr>
          <a:lstStyle/>
          <a:p>
            <a:r>
              <a:rPr lang="en-US" sz="1800" dirty="0" err="1" smtClean="0"/>
              <a:t>Niet-concurrentiebeding</a:t>
            </a:r>
            <a:r>
              <a:rPr lang="en-US" sz="1800" dirty="0" smtClean="0"/>
              <a:t> is </a:t>
            </a:r>
            <a:r>
              <a:rPr lang="en-US" sz="1800" dirty="0" err="1" smtClean="0"/>
              <a:t>geldig</a:t>
            </a:r>
            <a:r>
              <a:rPr lang="en-US" sz="1800" dirty="0" smtClean="0"/>
              <a:t> </a:t>
            </a:r>
            <a:r>
              <a:rPr lang="en-US" sz="1800" dirty="0" err="1" smtClean="0"/>
              <a:t>indien</a:t>
            </a:r>
            <a:r>
              <a:rPr lang="en-US" sz="1800" dirty="0" smtClean="0"/>
              <a:t> </a:t>
            </a:r>
            <a:r>
              <a:rPr lang="en-US" sz="1800" dirty="0" err="1" smtClean="0"/>
              <a:t>zij</a:t>
            </a:r>
            <a:r>
              <a:rPr lang="en-US" sz="1800" dirty="0" smtClean="0"/>
              <a:t> </a:t>
            </a:r>
            <a:r>
              <a:rPr lang="en-US" sz="1800" dirty="0" err="1" smtClean="0"/>
              <a:t>ertoe</a:t>
            </a:r>
            <a:r>
              <a:rPr lang="en-US" sz="1800" dirty="0" smtClean="0"/>
              <a:t> </a:t>
            </a:r>
            <a:r>
              <a:rPr lang="en-US" sz="1800" dirty="0" err="1" smtClean="0"/>
              <a:t>strekt</a:t>
            </a:r>
            <a:r>
              <a:rPr lang="en-US" sz="1800" dirty="0" smtClean="0"/>
              <a:t> de </a:t>
            </a:r>
            <a:r>
              <a:rPr lang="en-US" sz="1800" dirty="0" err="1" smtClean="0"/>
              <a:t>overnemen</a:t>
            </a:r>
            <a:r>
              <a:rPr lang="en-US" sz="1800" dirty="0" smtClean="0"/>
              <a:t> in de </a:t>
            </a:r>
            <a:r>
              <a:rPr lang="en-US" sz="1800" dirty="0" err="1" smtClean="0"/>
              <a:t>gelegenheid</a:t>
            </a:r>
            <a:r>
              <a:rPr lang="en-US" sz="1800" dirty="0" smtClean="0"/>
              <a:t> </a:t>
            </a:r>
            <a:r>
              <a:rPr lang="en-US" sz="1800" dirty="0" err="1" smtClean="0"/>
              <a:t>te</a:t>
            </a:r>
            <a:r>
              <a:rPr lang="en-US" sz="1800" dirty="0" smtClean="0"/>
              <a:t> </a:t>
            </a:r>
            <a:r>
              <a:rPr lang="en-US" sz="1800" dirty="0" err="1" smtClean="0"/>
              <a:t>stellen</a:t>
            </a:r>
            <a:r>
              <a:rPr lang="en-US" sz="1800" dirty="0" smtClean="0"/>
              <a:t> om het clientele van de </a:t>
            </a:r>
            <a:r>
              <a:rPr lang="en-US" sz="1800" dirty="0" err="1" smtClean="0"/>
              <a:t>vennootschap</a:t>
            </a:r>
            <a:r>
              <a:rPr lang="en-US" sz="1800" dirty="0" smtClean="0"/>
              <a:t> </a:t>
            </a:r>
            <a:r>
              <a:rPr lang="en-US" sz="1800" dirty="0" err="1" smtClean="0"/>
              <a:t>waarvan</a:t>
            </a:r>
            <a:r>
              <a:rPr lang="en-US" sz="1800" dirty="0" smtClean="0"/>
              <a:t> </a:t>
            </a:r>
            <a:r>
              <a:rPr lang="en-US" sz="1800" dirty="0" err="1" smtClean="0"/>
              <a:t>hij</a:t>
            </a:r>
            <a:r>
              <a:rPr lang="en-US" sz="1800" dirty="0" smtClean="0"/>
              <a:t> de </a:t>
            </a:r>
            <a:r>
              <a:rPr lang="en-US" sz="1800" dirty="0" err="1" smtClean="0"/>
              <a:t>aandelen</a:t>
            </a:r>
            <a:r>
              <a:rPr lang="en-US" sz="1800" dirty="0" smtClean="0"/>
              <a:t> </a:t>
            </a:r>
            <a:r>
              <a:rPr lang="en-US" sz="1800" dirty="0" err="1" smtClean="0"/>
              <a:t>overneemt</a:t>
            </a:r>
            <a:r>
              <a:rPr lang="en-US" sz="1800" dirty="0" smtClean="0"/>
              <a:t> </a:t>
            </a:r>
            <a:r>
              <a:rPr lang="en-US" sz="1800" dirty="0" err="1" smtClean="0"/>
              <a:t>te</a:t>
            </a:r>
            <a:r>
              <a:rPr lang="en-US" sz="1800" dirty="0" smtClean="0"/>
              <a:t> </a:t>
            </a:r>
            <a:r>
              <a:rPr lang="en-US" sz="1800" dirty="0" err="1" smtClean="0"/>
              <a:t>verwerven</a:t>
            </a:r>
            <a:r>
              <a:rPr lang="en-US" sz="1800" dirty="0" smtClean="0"/>
              <a:t> en </a:t>
            </a:r>
            <a:r>
              <a:rPr lang="en-US" sz="1800" dirty="0" err="1" smtClean="0"/>
              <a:t>te</a:t>
            </a:r>
            <a:r>
              <a:rPr lang="en-US" sz="1800" dirty="0" smtClean="0"/>
              <a:t> </a:t>
            </a:r>
            <a:r>
              <a:rPr lang="en-US" sz="1800" dirty="0" err="1" smtClean="0"/>
              <a:t>behouden</a:t>
            </a:r>
            <a:endParaRPr lang="en-US" sz="1800" dirty="0" smtClean="0"/>
          </a:p>
          <a:p>
            <a:pPr lvl="1"/>
            <a:r>
              <a:rPr lang="en-US" sz="1800" dirty="0" err="1" smtClean="0"/>
              <a:t>Zie</a:t>
            </a:r>
            <a:r>
              <a:rPr lang="en-US" sz="1800" dirty="0" smtClean="0"/>
              <a:t> </a:t>
            </a:r>
            <a:r>
              <a:rPr lang="en-US" sz="1800" dirty="0" err="1" smtClean="0"/>
              <a:t>o.m</a:t>
            </a:r>
            <a:r>
              <a:rPr lang="en-US" sz="1800" dirty="0" smtClean="0"/>
              <a:t>. Gent 25 </a:t>
            </a:r>
            <a:r>
              <a:rPr lang="en-US" sz="1800" dirty="0" err="1" smtClean="0"/>
              <a:t>mei</a:t>
            </a:r>
            <a:r>
              <a:rPr lang="en-US" sz="1800" dirty="0" smtClean="0"/>
              <a:t> 2005</a:t>
            </a:r>
          </a:p>
          <a:p>
            <a:pPr lvl="1"/>
            <a:endParaRPr lang="en-US" sz="1800" dirty="0" smtClean="0"/>
          </a:p>
          <a:p>
            <a:r>
              <a:rPr lang="en-US" sz="1800" dirty="0" err="1" smtClean="0"/>
              <a:t>Rechter</a:t>
            </a:r>
            <a:r>
              <a:rPr lang="en-US" sz="1800" dirty="0" smtClean="0"/>
              <a:t> </a:t>
            </a:r>
            <a:r>
              <a:rPr lang="en-US" sz="1800" dirty="0" err="1" smtClean="0"/>
              <a:t>kan</a:t>
            </a:r>
            <a:r>
              <a:rPr lang="en-US" sz="1800" dirty="0" smtClean="0"/>
              <a:t> </a:t>
            </a:r>
            <a:r>
              <a:rPr lang="en-US" sz="1800" dirty="0" err="1" smtClean="0"/>
              <a:t>een</a:t>
            </a:r>
            <a:r>
              <a:rPr lang="en-US" sz="1800" dirty="0" smtClean="0"/>
              <a:t> </a:t>
            </a:r>
            <a:r>
              <a:rPr lang="en-US" sz="1800" dirty="0" err="1" smtClean="0"/>
              <a:t>overmatig</a:t>
            </a:r>
            <a:r>
              <a:rPr lang="en-US" sz="1800" dirty="0" smtClean="0"/>
              <a:t> </a:t>
            </a:r>
            <a:r>
              <a:rPr lang="en-US" sz="1800" dirty="0" err="1" smtClean="0"/>
              <a:t>niet-concurrentiebedingen</a:t>
            </a:r>
            <a:r>
              <a:rPr lang="en-US" sz="1800" dirty="0" smtClean="0"/>
              <a:t> </a:t>
            </a:r>
            <a:r>
              <a:rPr lang="en-US" sz="1800" b="1" dirty="0" err="1" smtClean="0"/>
              <a:t>matigen</a:t>
            </a:r>
            <a:endParaRPr lang="en-US" sz="1800" b="1" dirty="0" smtClean="0"/>
          </a:p>
          <a:p>
            <a:pPr lvl="1"/>
            <a:r>
              <a:rPr lang="en-US" sz="1800" dirty="0" err="1" smtClean="0"/>
              <a:t>Zie</a:t>
            </a:r>
            <a:r>
              <a:rPr lang="en-US" sz="1800" dirty="0" smtClean="0"/>
              <a:t> Cass. 23 </a:t>
            </a:r>
            <a:r>
              <a:rPr lang="en-US" sz="1800" dirty="0" err="1" smtClean="0"/>
              <a:t>januari</a:t>
            </a:r>
            <a:r>
              <a:rPr lang="en-US" sz="1800" dirty="0" smtClean="0"/>
              <a:t> 2015, Cass. 25 </a:t>
            </a:r>
            <a:r>
              <a:rPr lang="en-US" sz="1800" dirty="0" err="1" smtClean="0"/>
              <a:t>juni</a:t>
            </a:r>
            <a:r>
              <a:rPr lang="en-US" sz="1800" dirty="0" smtClean="0"/>
              <a:t> 2015 &amp; Cass. 9 </a:t>
            </a:r>
            <a:r>
              <a:rPr lang="en-US" sz="1800" dirty="0" err="1" smtClean="0"/>
              <a:t>september</a:t>
            </a:r>
            <a:r>
              <a:rPr lang="en-US" sz="1800" dirty="0" smtClean="0"/>
              <a:t> 2019</a:t>
            </a:r>
          </a:p>
          <a:p>
            <a:pPr lvl="1"/>
            <a:r>
              <a:rPr lang="en-US" sz="1800" dirty="0" err="1" smtClean="0"/>
              <a:t>Mooie</a:t>
            </a:r>
            <a:r>
              <a:rPr lang="en-US" sz="1800" dirty="0" smtClean="0"/>
              <a:t> </a:t>
            </a:r>
            <a:r>
              <a:rPr lang="en-US" sz="1800" dirty="0" err="1" smtClean="0"/>
              <a:t>toepassing</a:t>
            </a:r>
            <a:r>
              <a:rPr lang="en-US" sz="1800" dirty="0" smtClean="0"/>
              <a:t> van </a:t>
            </a:r>
            <a:r>
              <a:rPr lang="en-US" sz="1800" dirty="0" err="1" smtClean="0"/>
              <a:t>matiging</a:t>
            </a:r>
            <a:r>
              <a:rPr lang="en-US" sz="1800" dirty="0"/>
              <a:t> </a:t>
            </a:r>
            <a:r>
              <a:rPr lang="en-US" sz="1800" dirty="0" smtClean="0"/>
              <a:t>(</a:t>
            </a:r>
            <a:r>
              <a:rPr lang="en-US" sz="1800" dirty="0" err="1" smtClean="0"/>
              <a:t>betreffende</a:t>
            </a:r>
            <a:r>
              <a:rPr lang="en-US" sz="1800" dirty="0" smtClean="0"/>
              <a:t> </a:t>
            </a:r>
            <a:r>
              <a:rPr lang="en-US" sz="1800" dirty="0" err="1" smtClean="0"/>
              <a:t>een</a:t>
            </a:r>
            <a:r>
              <a:rPr lang="en-US" sz="1800" dirty="0" smtClean="0"/>
              <a:t> </a:t>
            </a:r>
            <a:r>
              <a:rPr lang="en-US" sz="1800" dirty="0" err="1" smtClean="0"/>
              <a:t>aandelenoverracht</a:t>
            </a:r>
            <a:r>
              <a:rPr lang="en-US" sz="1800" dirty="0" smtClean="0"/>
              <a:t> van </a:t>
            </a:r>
            <a:r>
              <a:rPr lang="en-US" sz="1800" dirty="0" err="1" smtClean="0"/>
              <a:t>een</a:t>
            </a:r>
            <a:r>
              <a:rPr lang="en-US" sz="1800" dirty="0" smtClean="0"/>
              <a:t> BVBA </a:t>
            </a:r>
            <a:r>
              <a:rPr lang="en-US" sz="1800" dirty="0" err="1" smtClean="0"/>
              <a:t>elektriciteitswerken</a:t>
            </a:r>
            <a:r>
              <a:rPr lang="en-US" sz="1800" dirty="0" smtClean="0"/>
              <a:t>):</a:t>
            </a:r>
          </a:p>
        </p:txBody>
      </p:sp>
      <p:sp>
        <p:nvSpPr>
          <p:cNvPr id="3" name="Tijdelijke aanduiding voor dianummer 2"/>
          <p:cNvSpPr>
            <a:spLocks noGrp="1"/>
          </p:cNvSpPr>
          <p:nvPr>
            <p:ph type="sldNum" sz="quarter" idx="12"/>
          </p:nvPr>
        </p:nvSpPr>
        <p:spPr/>
        <p:txBody>
          <a:bodyPr/>
          <a:lstStyle/>
          <a:p>
            <a:fld id="{CF179DAE-D0A6-40C3-B8BC-6A97C268D03A}" type="slidenum">
              <a:rPr lang="nl-NL" smtClean="0"/>
              <a:t>56</a:t>
            </a:fld>
            <a:endParaRPr lang="nl-NL"/>
          </a:p>
        </p:txBody>
      </p:sp>
      <p:sp>
        <p:nvSpPr>
          <p:cNvPr id="6" name="Titel 5"/>
          <p:cNvSpPr>
            <a:spLocks noGrp="1"/>
          </p:cNvSpPr>
          <p:nvPr>
            <p:ph type="title"/>
          </p:nvPr>
        </p:nvSpPr>
        <p:spPr/>
        <p:txBody>
          <a:bodyPr>
            <a:normAutofit/>
          </a:bodyPr>
          <a:lstStyle/>
          <a:p>
            <a:r>
              <a:rPr lang="en-US" sz="3200" b="1" dirty="0" smtClean="0"/>
              <a:t>II. </a:t>
            </a:r>
            <a:r>
              <a:rPr lang="en-US" sz="3200" b="1" dirty="0" err="1" smtClean="0"/>
              <a:t>Niet-concurrentieverplichting</a:t>
            </a:r>
            <a:r>
              <a:rPr lang="en-US" sz="3200" b="1" dirty="0" smtClean="0"/>
              <a:t>: </a:t>
            </a:r>
            <a:r>
              <a:rPr lang="en-US" sz="3200" b="1" dirty="0" err="1" smtClean="0"/>
              <a:t>verkoop</a:t>
            </a:r>
            <a:r>
              <a:rPr lang="en-US" sz="3200" b="1" dirty="0" smtClean="0"/>
              <a:t> </a:t>
            </a:r>
            <a:r>
              <a:rPr lang="en-US" sz="3200" b="1" dirty="0" err="1" smtClean="0"/>
              <a:t>aandelen</a:t>
            </a:r>
            <a:endParaRPr lang="nl-BE" sz="3200" b="1" dirty="0"/>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sp>
        <p:nvSpPr>
          <p:cNvPr id="10" name="Vierkante haken 9"/>
          <p:cNvSpPr/>
          <p:nvPr/>
        </p:nvSpPr>
        <p:spPr>
          <a:xfrm rot="5400000">
            <a:off x="5349215" y="-315240"/>
            <a:ext cx="1494639" cy="11041329"/>
          </a:xfrm>
          <a:prstGeom prst="bracketPair">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1400" i="1" dirty="0" smtClean="0">
                <a:solidFill>
                  <a:schemeClr val="accent4"/>
                </a:solidFill>
              </a:rPr>
              <a:t>“</a:t>
            </a:r>
            <a:r>
              <a:rPr lang="nl-BE" sz="1400" i="1" dirty="0" smtClean="0">
                <a:solidFill>
                  <a:schemeClr val="accent4"/>
                </a:solidFill>
              </a:rPr>
              <a:t>gedurende 3 jaar na het beëindigen van het mandaat op het grondgebied van West-Vlaanderen zowel rechtstreeks als onrechtstreeks, zowel in eigen naam als samen met of in opdracht van een ander persoon, zowel als werknemer, zaakvoerder, partner, bestuurder, bedrijfsleider, aandeelhouder, adviseur, mandataris, of in welke hoedanigheid ook van een vennootschap, maatschap of enig ander onderneming of groepering in welke zin ook, zich (…) te onthouden van elke deelname in of betrokkenheid bij, op eender welke wijze, het uitvoeren van enige activiteiten die gelijkaardige en/of rechtstreeks of onrechtstreeks concurrerende zijn met deze die door de Vennootschap op [datum] worden uitgevoerd nl. het werk van elektricien voor het grondgebied West-Vlaanderen”</a:t>
            </a:r>
            <a:endParaRPr lang="nl-BE" sz="1400" dirty="0">
              <a:solidFill>
                <a:schemeClr val="accent4"/>
              </a:solidFill>
            </a:endParaRPr>
          </a:p>
        </p:txBody>
      </p:sp>
      <p:sp>
        <p:nvSpPr>
          <p:cNvPr id="15" name="Afgeronde rechthoek 14"/>
          <p:cNvSpPr/>
          <p:nvPr/>
        </p:nvSpPr>
        <p:spPr>
          <a:xfrm>
            <a:off x="4714508" y="5870807"/>
            <a:ext cx="2764051" cy="331132"/>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accent4"/>
                </a:solidFill>
              </a:rPr>
              <a:t>Kh</a:t>
            </a:r>
            <a:r>
              <a:rPr lang="en-US" sz="1400" dirty="0" smtClean="0">
                <a:solidFill>
                  <a:schemeClr val="accent4"/>
                </a:solidFill>
              </a:rPr>
              <a:t>. Gent 1 </a:t>
            </a:r>
            <a:r>
              <a:rPr lang="en-US" sz="1400" dirty="0" err="1" smtClean="0">
                <a:solidFill>
                  <a:schemeClr val="accent4"/>
                </a:solidFill>
              </a:rPr>
              <a:t>maart</a:t>
            </a:r>
            <a:r>
              <a:rPr lang="en-US" sz="1400" dirty="0" smtClean="0">
                <a:solidFill>
                  <a:schemeClr val="accent4"/>
                </a:solidFill>
              </a:rPr>
              <a:t> 2017</a:t>
            </a:r>
            <a:endParaRPr lang="nl-BE" sz="1400" dirty="0">
              <a:solidFill>
                <a:schemeClr val="accent4"/>
              </a:solidFill>
            </a:endParaRPr>
          </a:p>
        </p:txBody>
      </p:sp>
      <p:pic>
        <p:nvPicPr>
          <p:cNvPr id="16" name="Afbeelding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7" name="Afbeelding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8" name="Afbeelding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9" name="Afbeelding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20" name="Afbeelding 19"/>
          <p:cNvPicPr>
            <a:picLocks noChangeAspect="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21" name="Afbeelding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Tree>
    <p:extLst>
      <p:ext uri="{BB962C8B-B14F-4D97-AF65-F5344CB8AC3E}">
        <p14:creationId xmlns:p14="http://schemas.microsoft.com/office/powerpoint/2010/main" val="17457964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p:txBody>
          <a:bodyPr>
            <a:normAutofit/>
          </a:bodyPr>
          <a:lstStyle/>
          <a:p>
            <a:r>
              <a:rPr lang="en-US" sz="1800" dirty="0" err="1" smtClean="0"/>
              <a:t>Richtlijnen</a:t>
            </a:r>
            <a:r>
              <a:rPr lang="en-US" sz="1800" dirty="0" smtClean="0"/>
              <a:t> </a:t>
            </a:r>
            <a:r>
              <a:rPr lang="en-US" sz="1800" dirty="0" err="1" smtClean="0"/>
              <a:t>voor</a:t>
            </a:r>
            <a:r>
              <a:rPr lang="en-US" sz="1800" dirty="0" smtClean="0"/>
              <a:t> </a:t>
            </a:r>
            <a:r>
              <a:rPr lang="en-US" sz="1800" dirty="0" err="1" smtClean="0"/>
              <a:t>nevenrestrictie</a:t>
            </a:r>
            <a:r>
              <a:rPr lang="en-US" sz="1800" dirty="0" smtClean="0"/>
              <a:t> </a:t>
            </a:r>
            <a:r>
              <a:rPr lang="en-US" sz="1800" dirty="0" err="1" smtClean="0"/>
              <a:t>als</a:t>
            </a:r>
            <a:r>
              <a:rPr lang="en-US" sz="1800" dirty="0" smtClean="0"/>
              <a:t> </a:t>
            </a:r>
            <a:r>
              <a:rPr lang="en-US" sz="1800" dirty="0" err="1" smtClean="0"/>
              <a:t>veilige</a:t>
            </a:r>
            <a:r>
              <a:rPr lang="en-US" sz="1800" dirty="0" smtClean="0"/>
              <a:t> </a:t>
            </a:r>
            <a:r>
              <a:rPr lang="en-US" sz="1800" dirty="0" err="1" smtClean="0"/>
              <a:t>leidraad</a:t>
            </a:r>
            <a:endParaRPr lang="en-US" sz="1800" dirty="0" smtClean="0"/>
          </a:p>
          <a:p>
            <a:r>
              <a:rPr lang="en-US" sz="1800" dirty="0" err="1" smtClean="0"/>
              <a:t>Begroting</a:t>
            </a:r>
            <a:r>
              <a:rPr lang="en-US" sz="1800" dirty="0" smtClean="0"/>
              <a:t> en </a:t>
            </a:r>
            <a:r>
              <a:rPr lang="en-US" sz="1800" dirty="0" err="1" smtClean="0"/>
              <a:t>eigen</a:t>
            </a:r>
            <a:r>
              <a:rPr lang="en-US" sz="1800" dirty="0" smtClean="0"/>
              <a:t> karakter van </a:t>
            </a:r>
            <a:r>
              <a:rPr lang="en-US" sz="1800" dirty="0" err="1" smtClean="0"/>
              <a:t>schade</a:t>
            </a:r>
            <a:r>
              <a:rPr lang="en-US" sz="1800" dirty="0" smtClean="0"/>
              <a:t> </a:t>
            </a:r>
            <a:r>
              <a:rPr lang="en-US" sz="1800" dirty="0" err="1" smtClean="0"/>
              <a:t>bij</a:t>
            </a:r>
            <a:r>
              <a:rPr lang="en-US" sz="1800" dirty="0" smtClean="0"/>
              <a:t> </a:t>
            </a:r>
            <a:r>
              <a:rPr lang="en-US" sz="1800" dirty="0" err="1" smtClean="0"/>
              <a:t>schending</a:t>
            </a:r>
            <a:r>
              <a:rPr lang="en-US" sz="1800" dirty="0" smtClean="0"/>
              <a:t> </a:t>
            </a:r>
            <a:r>
              <a:rPr lang="en-US" sz="1800" dirty="0" err="1" smtClean="0"/>
              <a:t>niet-concurrentiebeding</a:t>
            </a:r>
            <a:endParaRPr lang="en-US" sz="1800" dirty="0" smtClean="0"/>
          </a:p>
          <a:p>
            <a:r>
              <a:rPr lang="en-US" sz="1800" dirty="0" err="1" smtClean="0"/>
              <a:t>Schadebeding</a:t>
            </a:r>
            <a:r>
              <a:rPr lang="en-US" sz="1800" dirty="0" smtClean="0"/>
              <a:t> </a:t>
            </a:r>
            <a:r>
              <a:rPr lang="en-US" sz="1800" dirty="0" err="1" smtClean="0"/>
              <a:t>wegens</a:t>
            </a:r>
            <a:r>
              <a:rPr lang="en-US" sz="1800" dirty="0" smtClean="0"/>
              <a:t> </a:t>
            </a:r>
            <a:r>
              <a:rPr lang="en-US" sz="1800" dirty="0" err="1" smtClean="0"/>
              <a:t>schending</a:t>
            </a:r>
            <a:r>
              <a:rPr lang="en-US" sz="1800" dirty="0" smtClean="0"/>
              <a:t> </a:t>
            </a:r>
            <a:r>
              <a:rPr lang="en-US" sz="1800" dirty="0" err="1" smtClean="0"/>
              <a:t>niet-concurrentibeding</a:t>
            </a:r>
            <a:r>
              <a:rPr lang="en-US" sz="1800" dirty="0" smtClean="0"/>
              <a:t> (</a:t>
            </a:r>
            <a:r>
              <a:rPr lang="en-US" sz="1800" dirty="0" err="1" smtClean="0"/>
              <a:t>anticiperen</a:t>
            </a:r>
            <a:r>
              <a:rPr lang="en-US" sz="1800" dirty="0" smtClean="0"/>
              <a:t> op </a:t>
            </a:r>
            <a:r>
              <a:rPr lang="en-US" sz="1800" dirty="0" err="1" smtClean="0"/>
              <a:t>begroting</a:t>
            </a:r>
            <a:r>
              <a:rPr lang="en-US" sz="1800" dirty="0" smtClean="0"/>
              <a:t> </a:t>
            </a:r>
            <a:r>
              <a:rPr lang="en-US" sz="1800" dirty="0" err="1" smtClean="0"/>
              <a:t>naar</a:t>
            </a:r>
            <a:r>
              <a:rPr lang="en-US" sz="1800" dirty="0" smtClean="0"/>
              <a:t> </a:t>
            </a:r>
            <a:r>
              <a:rPr lang="en-US" sz="1800" dirty="0" err="1" smtClean="0"/>
              <a:t>billijkheid</a:t>
            </a:r>
            <a:r>
              <a:rPr lang="en-US" sz="1800" dirty="0" smtClean="0"/>
              <a:t>)</a:t>
            </a:r>
          </a:p>
        </p:txBody>
      </p:sp>
      <p:sp>
        <p:nvSpPr>
          <p:cNvPr id="3" name="Tijdelijke aanduiding voor dianummer 2"/>
          <p:cNvSpPr>
            <a:spLocks noGrp="1"/>
          </p:cNvSpPr>
          <p:nvPr>
            <p:ph type="sldNum" sz="quarter" idx="12"/>
          </p:nvPr>
        </p:nvSpPr>
        <p:spPr/>
        <p:txBody>
          <a:bodyPr/>
          <a:lstStyle/>
          <a:p>
            <a:fld id="{CF179DAE-D0A6-40C3-B8BC-6A97C268D03A}" type="slidenum">
              <a:rPr lang="nl-NL" smtClean="0"/>
              <a:t>57</a:t>
            </a:fld>
            <a:endParaRPr lang="nl-NL"/>
          </a:p>
        </p:txBody>
      </p:sp>
      <p:sp>
        <p:nvSpPr>
          <p:cNvPr id="6" name="Titel 5"/>
          <p:cNvSpPr>
            <a:spLocks noGrp="1"/>
          </p:cNvSpPr>
          <p:nvPr>
            <p:ph type="title"/>
          </p:nvPr>
        </p:nvSpPr>
        <p:spPr/>
        <p:txBody>
          <a:bodyPr>
            <a:normAutofit/>
          </a:bodyPr>
          <a:lstStyle/>
          <a:p>
            <a:r>
              <a:rPr lang="en-US" sz="3200" b="1" dirty="0" smtClean="0"/>
              <a:t>II. </a:t>
            </a:r>
            <a:r>
              <a:rPr lang="en-US" sz="3200" b="1" dirty="0" err="1" smtClean="0"/>
              <a:t>Niet-concurrentieverplichting</a:t>
            </a:r>
            <a:r>
              <a:rPr lang="en-US" sz="3200" b="1" dirty="0" smtClean="0"/>
              <a:t>: </a:t>
            </a:r>
            <a:r>
              <a:rPr lang="en-US" sz="3200" b="1" dirty="0" err="1" smtClean="0"/>
              <a:t>verkoop</a:t>
            </a:r>
            <a:r>
              <a:rPr lang="en-US" sz="3200" b="1" dirty="0" smtClean="0"/>
              <a:t> </a:t>
            </a:r>
            <a:r>
              <a:rPr lang="en-US" sz="3200" b="1" dirty="0" err="1" smtClean="0"/>
              <a:t>aandelen</a:t>
            </a:r>
            <a:endParaRPr lang="nl-BE" sz="3200" b="1" dirty="0"/>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1" name="Afbeelding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2" name="Afbeelding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3" name="Afbeelding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4" name="Afbeelding 13"/>
          <p:cNvPicPr>
            <a:picLocks noChangeAspect="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16" name="Afbeelding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Tree>
    <p:extLst>
      <p:ext uri="{BB962C8B-B14F-4D97-AF65-F5344CB8AC3E}">
        <p14:creationId xmlns:p14="http://schemas.microsoft.com/office/powerpoint/2010/main" val="25115852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p:txBody>
          <a:bodyPr>
            <a:normAutofit/>
          </a:bodyPr>
          <a:lstStyle/>
          <a:p>
            <a:r>
              <a:rPr lang="en-US" sz="1800" dirty="0" err="1" smtClean="0"/>
              <a:t>Uitbreiding</a:t>
            </a:r>
            <a:r>
              <a:rPr lang="en-US" sz="1800" dirty="0" smtClean="0"/>
              <a:t> </a:t>
            </a:r>
            <a:r>
              <a:rPr lang="en-US" sz="1800" dirty="0" err="1" smtClean="0"/>
              <a:t>wettelijke</a:t>
            </a:r>
            <a:r>
              <a:rPr lang="en-US" sz="1800" dirty="0" smtClean="0"/>
              <a:t> </a:t>
            </a:r>
            <a:r>
              <a:rPr lang="en-US" sz="1800" dirty="0" err="1" smtClean="0"/>
              <a:t>vrijwaringsverplichting</a:t>
            </a:r>
            <a:r>
              <a:rPr lang="en-US" sz="1800" dirty="0" smtClean="0"/>
              <a:t> – </a:t>
            </a:r>
            <a:r>
              <a:rPr lang="en-US" sz="1800" dirty="0" err="1" smtClean="0"/>
              <a:t>interpretatieproblemen</a:t>
            </a:r>
            <a:endParaRPr lang="en-US" sz="1800" dirty="0" smtClean="0"/>
          </a:p>
          <a:p>
            <a:endParaRPr lang="en-US" sz="1800" dirty="0" smtClean="0"/>
          </a:p>
          <a:p>
            <a:pPr lvl="1"/>
            <a:endParaRPr lang="en-US" sz="1800" dirty="0"/>
          </a:p>
          <a:p>
            <a:pPr lvl="1"/>
            <a:endParaRPr lang="en-US" sz="1800" dirty="0" smtClean="0"/>
          </a:p>
          <a:p>
            <a:pPr lvl="1"/>
            <a:endParaRPr lang="en-US" sz="1800" dirty="0"/>
          </a:p>
          <a:p>
            <a:pPr lvl="1"/>
            <a:endParaRPr lang="en-US" sz="1800" dirty="0" smtClean="0"/>
          </a:p>
          <a:p>
            <a:pPr lvl="1"/>
            <a:endParaRPr lang="en-US" sz="1800" dirty="0"/>
          </a:p>
        </p:txBody>
      </p:sp>
      <p:sp>
        <p:nvSpPr>
          <p:cNvPr id="3" name="Tijdelijke aanduiding voor dianummer 2"/>
          <p:cNvSpPr>
            <a:spLocks noGrp="1"/>
          </p:cNvSpPr>
          <p:nvPr>
            <p:ph type="sldNum" sz="quarter" idx="12"/>
          </p:nvPr>
        </p:nvSpPr>
        <p:spPr/>
        <p:txBody>
          <a:bodyPr/>
          <a:lstStyle/>
          <a:p>
            <a:fld id="{CF179DAE-D0A6-40C3-B8BC-6A97C268D03A}" type="slidenum">
              <a:rPr lang="nl-NL" smtClean="0"/>
              <a:t>58</a:t>
            </a:fld>
            <a:endParaRPr lang="nl-NL"/>
          </a:p>
        </p:txBody>
      </p:sp>
      <p:sp>
        <p:nvSpPr>
          <p:cNvPr id="6" name="Titel 5"/>
          <p:cNvSpPr>
            <a:spLocks noGrp="1"/>
          </p:cNvSpPr>
          <p:nvPr>
            <p:ph type="title"/>
          </p:nvPr>
        </p:nvSpPr>
        <p:spPr/>
        <p:txBody>
          <a:bodyPr>
            <a:normAutofit/>
          </a:bodyPr>
          <a:lstStyle/>
          <a:p>
            <a:r>
              <a:rPr lang="en-US" sz="3600" b="1" dirty="0" smtClean="0"/>
              <a:t>III. </a:t>
            </a:r>
            <a:r>
              <a:rPr lang="en-US" sz="3600" b="1" dirty="0" err="1" smtClean="0"/>
              <a:t>Vrijwaringsclausules</a:t>
            </a:r>
            <a:endParaRPr lang="nl-BE" sz="3600" b="1" dirty="0"/>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sp>
        <p:nvSpPr>
          <p:cNvPr id="11" name="Vierkante haken 10"/>
          <p:cNvSpPr/>
          <p:nvPr/>
        </p:nvSpPr>
        <p:spPr>
          <a:xfrm rot="5400000">
            <a:off x="5458044" y="-1111666"/>
            <a:ext cx="1276980" cy="11041329"/>
          </a:xfrm>
          <a:prstGeom prst="bracketPair">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1400" i="1" dirty="0" smtClean="0">
                <a:solidFill>
                  <a:schemeClr val="accent4"/>
                </a:solidFill>
              </a:rPr>
              <a:t>“</a:t>
            </a:r>
            <a:r>
              <a:rPr lang="nl-BE" sz="1400" i="1" dirty="0" smtClean="0">
                <a:solidFill>
                  <a:schemeClr val="accent4"/>
                </a:solidFill>
              </a:rPr>
              <a:t>De kopers moeten zich gedragen naar alle wetten en besluiten van de bevoegde overheden onder meer aangaande een bouwvergunning, zonder enig verhaal tegen de verkoper en zonder tussenkomst/waarborg van de verkoper te kunnen inroepen voor het verlies of de onbruikbaarheid van de grond of voor een weigering van bouwtoelating (…) de verkoper verklaart geen waarborg over de mogelijkheid om op het verkochte goed te bouwen of enige vaste of verplaatsbare inrichting die voor bewoning kan gebruikt worden, op te richten”</a:t>
            </a:r>
            <a:endParaRPr lang="nl-BE" sz="1400" dirty="0">
              <a:solidFill>
                <a:schemeClr val="accent4"/>
              </a:solidFill>
            </a:endParaRPr>
          </a:p>
        </p:txBody>
      </p:sp>
      <p:sp>
        <p:nvSpPr>
          <p:cNvPr id="12" name="Afgeronde rechthoek 11"/>
          <p:cNvSpPr/>
          <p:nvPr/>
        </p:nvSpPr>
        <p:spPr>
          <a:xfrm>
            <a:off x="4714508" y="4951737"/>
            <a:ext cx="2764051" cy="331132"/>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accent4"/>
                </a:solidFill>
              </a:rPr>
              <a:t>Rb</a:t>
            </a:r>
            <a:r>
              <a:rPr lang="en-US" sz="1400" dirty="0" smtClean="0">
                <a:solidFill>
                  <a:schemeClr val="accent4"/>
                </a:solidFill>
              </a:rPr>
              <a:t>. Gent 21 </a:t>
            </a:r>
            <a:r>
              <a:rPr lang="en-US" sz="1400" dirty="0" err="1" smtClean="0">
                <a:solidFill>
                  <a:schemeClr val="accent4"/>
                </a:solidFill>
              </a:rPr>
              <a:t>april</a:t>
            </a:r>
            <a:r>
              <a:rPr lang="en-US" sz="1400" dirty="0" smtClean="0">
                <a:solidFill>
                  <a:schemeClr val="accent4"/>
                </a:solidFill>
              </a:rPr>
              <a:t> 2009</a:t>
            </a:r>
            <a:endParaRPr lang="nl-BE" sz="1400" dirty="0">
              <a:solidFill>
                <a:schemeClr val="accent4"/>
              </a:solidFill>
            </a:endParaRPr>
          </a:p>
        </p:txBody>
      </p:sp>
      <p:sp>
        <p:nvSpPr>
          <p:cNvPr id="13" name="Vierkante haken 12"/>
          <p:cNvSpPr/>
          <p:nvPr/>
        </p:nvSpPr>
        <p:spPr>
          <a:xfrm rot="5400000">
            <a:off x="5576420" y="-2749068"/>
            <a:ext cx="1040487" cy="11041329"/>
          </a:xfrm>
          <a:prstGeom prst="bracketPair">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1400" i="1" dirty="0" smtClean="0">
                <a:solidFill>
                  <a:schemeClr val="accent4"/>
                </a:solidFill>
              </a:rPr>
              <a:t>“</a:t>
            </a:r>
            <a:r>
              <a:rPr lang="nl-BE" sz="1400" i="1" dirty="0" smtClean="0">
                <a:solidFill>
                  <a:schemeClr val="accent4"/>
                </a:solidFill>
              </a:rPr>
              <a:t>de kopende partij zal het goed aanvaarden in de staat waarin het zich bevindt met alle eraan verbonden erfdienstbaarheden, voordelige en nadelige, zichtbare en niet-zichtbare, voortdurende en niet-voortdurende, vrij aan haar de nadelige te dulden en de voordelige te doen gelden, doch alles op haar kosten en gevaar”</a:t>
            </a:r>
            <a:endParaRPr lang="nl-BE" sz="1400" dirty="0">
              <a:solidFill>
                <a:schemeClr val="accent4"/>
              </a:solidFill>
            </a:endParaRPr>
          </a:p>
        </p:txBody>
      </p:sp>
      <p:sp>
        <p:nvSpPr>
          <p:cNvPr id="14" name="Afgeronde rechthoek 13"/>
          <p:cNvSpPr/>
          <p:nvPr/>
        </p:nvSpPr>
        <p:spPr>
          <a:xfrm>
            <a:off x="4714507" y="3126275"/>
            <a:ext cx="2764051" cy="331132"/>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accent4"/>
                </a:solidFill>
              </a:rPr>
              <a:t>Rb</a:t>
            </a:r>
            <a:r>
              <a:rPr lang="en-US" sz="1400" dirty="0" smtClean="0">
                <a:solidFill>
                  <a:schemeClr val="accent4"/>
                </a:solidFill>
              </a:rPr>
              <a:t>. Leuven 16 </a:t>
            </a:r>
            <a:r>
              <a:rPr lang="en-US" sz="1400" dirty="0" err="1" smtClean="0">
                <a:solidFill>
                  <a:schemeClr val="accent4"/>
                </a:solidFill>
              </a:rPr>
              <a:t>maart</a:t>
            </a:r>
            <a:r>
              <a:rPr lang="en-US" sz="1400" dirty="0" smtClean="0">
                <a:solidFill>
                  <a:schemeClr val="accent4"/>
                </a:solidFill>
              </a:rPr>
              <a:t> 2006</a:t>
            </a:r>
            <a:endParaRPr lang="nl-BE" sz="1400" dirty="0">
              <a:solidFill>
                <a:schemeClr val="accent4"/>
              </a:solidFill>
            </a:endParaRPr>
          </a:p>
        </p:txBody>
      </p:sp>
      <p:pic>
        <p:nvPicPr>
          <p:cNvPr id="15" name="Afbeelding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6" name="Afbeelding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7" name="Afbeelding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8" name="Afbeelding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9" name="Afbeelding 18"/>
          <p:cNvPicPr>
            <a:picLocks noChangeAspect="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20" name="Afbeelding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Tree>
    <p:extLst>
      <p:ext uri="{BB962C8B-B14F-4D97-AF65-F5344CB8AC3E}">
        <p14:creationId xmlns:p14="http://schemas.microsoft.com/office/powerpoint/2010/main" val="39599708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576000" y="1692580"/>
            <a:ext cx="11384352" cy="4464000"/>
          </a:xfrm>
        </p:spPr>
        <p:txBody>
          <a:bodyPr>
            <a:normAutofit/>
          </a:bodyPr>
          <a:lstStyle/>
          <a:p>
            <a:pPr lvl="1"/>
            <a:r>
              <a:rPr lang="en-US" sz="1600" dirty="0" smtClean="0"/>
              <a:t>Beding van </a:t>
            </a:r>
            <a:r>
              <a:rPr lang="en-US" sz="1600" dirty="0" err="1" smtClean="0"/>
              <a:t>verkoop</a:t>
            </a:r>
            <a:r>
              <a:rPr lang="en-US" sz="1600" dirty="0" smtClean="0"/>
              <a:t> “</a:t>
            </a:r>
            <a:r>
              <a:rPr lang="en-US" sz="1600" dirty="0" err="1" smtClean="0"/>
              <a:t>voor</a:t>
            </a:r>
            <a:r>
              <a:rPr lang="en-US" sz="1600" dirty="0" smtClean="0"/>
              <a:t> </a:t>
            </a:r>
            <a:r>
              <a:rPr lang="en-US" sz="1600" dirty="0" err="1" smtClean="0"/>
              <a:t>vrij</a:t>
            </a:r>
            <a:r>
              <a:rPr lang="en-US" sz="1600" dirty="0" smtClean="0"/>
              <a:t> en </a:t>
            </a:r>
            <a:r>
              <a:rPr lang="en-US" sz="1600" dirty="0" err="1" smtClean="0"/>
              <a:t>onbelast</a:t>
            </a:r>
            <a:r>
              <a:rPr lang="en-US" sz="1600" dirty="0"/>
              <a:t> </a:t>
            </a:r>
            <a:r>
              <a:rPr lang="en-US" sz="1600" dirty="0" smtClean="0"/>
              <a:t>van </a:t>
            </a:r>
            <a:r>
              <a:rPr lang="en-US" sz="1600" dirty="0" err="1" smtClean="0"/>
              <a:t>alle</a:t>
            </a:r>
            <a:r>
              <a:rPr lang="en-US" sz="1600" dirty="0" smtClean="0"/>
              <a:t> </a:t>
            </a:r>
            <a:r>
              <a:rPr lang="en-US" sz="1600" dirty="0" err="1" smtClean="0"/>
              <a:t>bevoorrechte</a:t>
            </a:r>
            <a:r>
              <a:rPr lang="en-US" sz="1600" dirty="0" smtClean="0"/>
              <a:t> en </a:t>
            </a:r>
            <a:r>
              <a:rPr lang="en-US" sz="1600" dirty="0" err="1" smtClean="0"/>
              <a:t>hypothecaire</a:t>
            </a:r>
            <a:r>
              <a:rPr lang="en-US" sz="1600" dirty="0" smtClean="0"/>
              <a:t> </a:t>
            </a:r>
            <a:r>
              <a:rPr lang="en-US" sz="1600" dirty="0" err="1" smtClean="0"/>
              <a:t>schulden</a:t>
            </a:r>
            <a:r>
              <a:rPr lang="en-US" sz="1600" dirty="0" smtClean="0"/>
              <a:t> en </a:t>
            </a:r>
            <a:r>
              <a:rPr lang="en-US" sz="1600" dirty="0" err="1" smtClean="0"/>
              <a:t>lasten</a:t>
            </a:r>
            <a:r>
              <a:rPr lang="en-US" sz="1600" dirty="0" smtClean="0"/>
              <a:t>”</a:t>
            </a:r>
          </a:p>
          <a:p>
            <a:pPr lvl="2"/>
            <a:r>
              <a:rPr lang="en-US" sz="1400" dirty="0" err="1" smtClean="0"/>
              <a:t>Draagwijdte</a:t>
            </a:r>
            <a:r>
              <a:rPr lang="en-US" sz="1400" dirty="0" smtClean="0"/>
              <a:t>? (</a:t>
            </a:r>
            <a:r>
              <a:rPr lang="en-US" sz="1400" dirty="0" err="1" smtClean="0"/>
              <a:t>o.m</a:t>
            </a:r>
            <a:r>
              <a:rPr lang="en-US" sz="1400" dirty="0" smtClean="0"/>
              <a:t>. Gent 30 </a:t>
            </a:r>
            <a:r>
              <a:rPr lang="en-US" sz="1400" dirty="0" err="1" smtClean="0"/>
              <a:t>juni</a:t>
            </a:r>
            <a:r>
              <a:rPr lang="en-US" sz="1400" dirty="0" smtClean="0"/>
              <a:t> 2016)</a:t>
            </a:r>
          </a:p>
          <a:p>
            <a:pPr lvl="2"/>
            <a:r>
              <a:rPr lang="en-US" sz="1400" dirty="0" err="1" smtClean="0"/>
              <a:t>Dode</a:t>
            </a:r>
            <a:r>
              <a:rPr lang="en-US" sz="1400" dirty="0" smtClean="0"/>
              <a:t> </a:t>
            </a:r>
            <a:r>
              <a:rPr lang="en-US" sz="1400" dirty="0" err="1" smtClean="0"/>
              <a:t>hoeken</a:t>
            </a:r>
            <a:endParaRPr lang="en-US" sz="1400" dirty="0" smtClean="0"/>
          </a:p>
          <a:p>
            <a:pPr lvl="3"/>
            <a:r>
              <a:rPr lang="en-US" sz="1400" dirty="0" err="1" smtClean="0"/>
              <a:t>Eerste</a:t>
            </a:r>
            <a:r>
              <a:rPr lang="en-US" sz="1400" dirty="0" smtClean="0"/>
              <a:t> </a:t>
            </a:r>
            <a:r>
              <a:rPr lang="en-US" sz="1400" dirty="0" err="1" smtClean="0"/>
              <a:t>periode</a:t>
            </a:r>
            <a:r>
              <a:rPr lang="en-US" sz="1400" dirty="0" smtClean="0"/>
              <a:t>: </a:t>
            </a:r>
            <a:r>
              <a:rPr lang="en-US" sz="1400" dirty="0" err="1" smtClean="0"/>
              <a:t>hypothecaire</a:t>
            </a:r>
            <a:r>
              <a:rPr lang="en-US" sz="1400" dirty="0" smtClean="0"/>
              <a:t> </a:t>
            </a:r>
            <a:r>
              <a:rPr lang="en-US" sz="1400" dirty="0" err="1" smtClean="0"/>
              <a:t>staat</a:t>
            </a:r>
            <a:r>
              <a:rPr lang="en-US" sz="1400" dirty="0" smtClean="0"/>
              <a:t> = moment van </a:t>
            </a:r>
            <a:r>
              <a:rPr lang="en-US" sz="1400" dirty="0" err="1" smtClean="0"/>
              <a:t>aanvraag</a:t>
            </a:r>
            <a:r>
              <a:rPr lang="en-US" sz="1400" dirty="0" smtClean="0"/>
              <a:t>, </a:t>
            </a:r>
            <a:r>
              <a:rPr lang="en-US" sz="1400" dirty="0" err="1" smtClean="0"/>
              <a:t>niet</a:t>
            </a:r>
            <a:r>
              <a:rPr lang="en-US" sz="1400" dirty="0" smtClean="0"/>
              <a:t> van </a:t>
            </a:r>
            <a:r>
              <a:rPr lang="en-US" sz="1400" dirty="0" err="1" smtClean="0"/>
              <a:t>verzending</a:t>
            </a:r>
            <a:endParaRPr lang="en-US" sz="1400" dirty="0" smtClean="0"/>
          </a:p>
          <a:p>
            <a:pPr lvl="3"/>
            <a:r>
              <a:rPr lang="en-US" sz="1400" dirty="0" err="1" smtClean="0"/>
              <a:t>Tweede</a:t>
            </a:r>
            <a:r>
              <a:rPr lang="en-US" sz="1400" dirty="0" smtClean="0"/>
              <a:t> </a:t>
            </a:r>
            <a:r>
              <a:rPr lang="en-US" sz="1400" dirty="0" err="1" smtClean="0"/>
              <a:t>periode</a:t>
            </a:r>
            <a:r>
              <a:rPr lang="en-US" sz="1400" dirty="0" smtClean="0"/>
              <a:t>: </a:t>
            </a:r>
            <a:r>
              <a:rPr lang="en-US" sz="1400" dirty="0" err="1" smtClean="0"/>
              <a:t>periode</a:t>
            </a:r>
            <a:r>
              <a:rPr lang="en-US" sz="1400" dirty="0" smtClean="0"/>
              <a:t> </a:t>
            </a:r>
            <a:r>
              <a:rPr lang="en-US" sz="1400" dirty="0" err="1" smtClean="0"/>
              <a:t>tussen</a:t>
            </a:r>
            <a:r>
              <a:rPr lang="en-US" sz="1400" dirty="0" smtClean="0"/>
              <a:t> datum van </a:t>
            </a:r>
            <a:r>
              <a:rPr lang="en-US" sz="1400" dirty="0" err="1" smtClean="0"/>
              <a:t>hypothecair</a:t>
            </a:r>
            <a:r>
              <a:rPr lang="en-US" sz="1400" dirty="0" smtClean="0"/>
              <a:t> </a:t>
            </a:r>
            <a:r>
              <a:rPr lang="en-US" sz="1400" dirty="0" err="1" smtClean="0"/>
              <a:t>getuigenschrift</a:t>
            </a:r>
            <a:r>
              <a:rPr lang="en-US" sz="1400" dirty="0" smtClean="0"/>
              <a:t> en datum </a:t>
            </a:r>
            <a:r>
              <a:rPr lang="en-US" sz="1400" dirty="0" err="1" smtClean="0"/>
              <a:t>verlijden</a:t>
            </a:r>
            <a:r>
              <a:rPr lang="en-US" sz="1400" dirty="0" smtClean="0"/>
              <a:t> </a:t>
            </a:r>
            <a:r>
              <a:rPr lang="en-US" sz="1400" dirty="0" err="1" smtClean="0"/>
              <a:t>akte</a:t>
            </a:r>
            <a:endParaRPr lang="en-US" sz="1400" dirty="0" smtClean="0"/>
          </a:p>
          <a:p>
            <a:pPr lvl="3"/>
            <a:r>
              <a:rPr lang="en-US" sz="1400" dirty="0" err="1" smtClean="0"/>
              <a:t>Derde</a:t>
            </a:r>
            <a:r>
              <a:rPr lang="en-US" sz="1400" dirty="0" smtClean="0"/>
              <a:t> </a:t>
            </a:r>
            <a:r>
              <a:rPr lang="en-US" sz="1400" dirty="0" err="1" smtClean="0"/>
              <a:t>periode</a:t>
            </a:r>
            <a:r>
              <a:rPr lang="en-US" sz="1400" dirty="0" smtClean="0"/>
              <a:t>: </a:t>
            </a:r>
            <a:r>
              <a:rPr lang="en-US" sz="1400" dirty="0" err="1" smtClean="0"/>
              <a:t>periode</a:t>
            </a:r>
            <a:r>
              <a:rPr lang="en-US" sz="1400" dirty="0" smtClean="0"/>
              <a:t> </a:t>
            </a:r>
            <a:r>
              <a:rPr lang="en-US" sz="1400" dirty="0" err="1" smtClean="0"/>
              <a:t>tussen</a:t>
            </a:r>
            <a:r>
              <a:rPr lang="en-US" sz="1400" dirty="0" smtClean="0"/>
              <a:t> </a:t>
            </a:r>
            <a:r>
              <a:rPr lang="en-US" sz="1400" dirty="0" err="1" smtClean="0"/>
              <a:t>verlijden</a:t>
            </a:r>
            <a:r>
              <a:rPr lang="en-US" sz="1400" dirty="0" smtClean="0"/>
              <a:t> van </a:t>
            </a:r>
            <a:r>
              <a:rPr lang="en-US" sz="1400" dirty="0" err="1" smtClean="0"/>
              <a:t>authentieke</a:t>
            </a:r>
            <a:r>
              <a:rPr lang="en-US" sz="1400" dirty="0" smtClean="0"/>
              <a:t> </a:t>
            </a:r>
            <a:r>
              <a:rPr lang="en-US" sz="1400" dirty="0" err="1" smtClean="0"/>
              <a:t>akte</a:t>
            </a:r>
            <a:r>
              <a:rPr lang="en-US" sz="1400" dirty="0" smtClean="0"/>
              <a:t> en de </a:t>
            </a:r>
            <a:r>
              <a:rPr lang="en-US" sz="1400" dirty="0" err="1" smtClean="0"/>
              <a:t>overschrijving</a:t>
            </a:r>
            <a:r>
              <a:rPr lang="en-US" sz="1400" dirty="0" smtClean="0"/>
              <a:t> van </a:t>
            </a:r>
            <a:r>
              <a:rPr lang="en-US" sz="1400" dirty="0" err="1" smtClean="0"/>
              <a:t>deze</a:t>
            </a:r>
            <a:r>
              <a:rPr lang="en-US" sz="1400" dirty="0" smtClean="0"/>
              <a:t> </a:t>
            </a:r>
            <a:r>
              <a:rPr lang="en-US" sz="1400" dirty="0" err="1" smtClean="0"/>
              <a:t>akt</a:t>
            </a:r>
            <a:r>
              <a:rPr lang="en-US" sz="1400" dirty="0" smtClean="0"/>
              <a:t> (Gent 27 </a:t>
            </a:r>
            <a:r>
              <a:rPr lang="en-US" sz="1400" dirty="0" err="1" smtClean="0"/>
              <a:t>november</a:t>
            </a:r>
            <a:r>
              <a:rPr lang="en-US" sz="1400" dirty="0" smtClean="0"/>
              <a:t> 2008)</a:t>
            </a:r>
          </a:p>
          <a:p>
            <a:pPr lvl="1"/>
            <a:r>
              <a:rPr lang="en-US" sz="1600" dirty="0" smtClean="0"/>
              <a:t>Beding van </a:t>
            </a:r>
            <a:r>
              <a:rPr lang="en-US" sz="1600" dirty="0" err="1" smtClean="0"/>
              <a:t>verkoop</a:t>
            </a:r>
            <a:r>
              <a:rPr lang="en-US" sz="1600" dirty="0" smtClean="0"/>
              <a:t> “</a:t>
            </a:r>
            <a:r>
              <a:rPr lang="en-US" sz="1600" dirty="0" err="1" smtClean="0"/>
              <a:t>vrij</a:t>
            </a:r>
            <a:r>
              <a:rPr lang="en-US" sz="1600" dirty="0" smtClean="0"/>
              <a:t> en </a:t>
            </a:r>
            <a:r>
              <a:rPr lang="en-US" sz="1600" dirty="0" err="1" smtClean="0"/>
              <a:t>onbelast</a:t>
            </a:r>
            <a:r>
              <a:rPr lang="en-US" sz="1600" dirty="0" smtClean="0"/>
              <a:t> van </a:t>
            </a:r>
            <a:r>
              <a:rPr lang="en-US" sz="1600" dirty="0" err="1" smtClean="0"/>
              <a:t>alle</a:t>
            </a:r>
            <a:r>
              <a:rPr lang="en-US" sz="1600" dirty="0" smtClean="0"/>
              <a:t> </a:t>
            </a:r>
            <a:r>
              <a:rPr lang="en-US" sz="1600" dirty="0" err="1" smtClean="0"/>
              <a:t>voorrechten</a:t>
            </a:r>
            <a:r>
              <a:rPr lang="en-US" sz="1600" dirty="0" smtClean="0"/>
              <a:t> en </a:t>
            </a:r>
            <a:r>
              <a:rPr lang="en-US" sz="1600" dirty="0" err="1" smtClean="0"/>
              <a:t>hypotheken</a:t>
            </a:r>
            <a:r>
              <a:rPr lang="en-US" sz="1600" dirty="0" smtClean="0"/>
              <a:t>”</a:t>
            </a:r>
          </a:p>
          <a:p>
            <a:pPr lvl="2"/>
            <a:r>
              <a:rPr lang="en-US" sz="1200" dirty="0" err="1" smtClean="0"/>
              <a:t>Draagwijdte</a:t>
            </a:r>
            <a:r>
              <a:rPr lang="en-US" sz="1200" dirty="0" smtClean="0"/>
              <a:t>?</a:t>
            </a:r>
          </a:p>
          <a:p>
            <a:r>
              <a:rPr lang="en-US" sz="1800" dirty="0" err="1" smtClean="0"/>
              <a:t>Beperking</a:t>
            </a:r>
            <a:r>
              <a:rPr lang="en-US" sz="1800" dirty="0" smtClean="0"/>
              <a:t> </a:t>
            </a:r>
            <a:r>
              <a:rPr lang="en-US" sz="1800" dirty="0" err="1" smtClean="0"/>
              <a:t>wettelijke</a:t>
            </a:r>
            <a:r>
              <a:rPr lang="en-US" sz="1800" dirty="0" smtClean="0"/>
              <a:t> </a:t>
            </a:r>
            <a:r>
              <a:rPr lang="en-US" sz="1800" dirty="0" err="1" smtClean="0"/>
              <a:t>vrijwaringsverplichting</a:t>
            </a:r>
            <a:endParaRPr lang="en-US" sz="1800" dirty="0"/>
          </a:p>
          <a:p>
            <a:pPr lvl="1"/>
            <a:r>
              <a:rPr lang="en-US" sz="1600" dirty="0" err="1" smtClean="0"/>
              <a:t>Verbod</a:t>
            </a:r>
            <a:r>
              <a:rPr lang="en-US" sz="1600" dirty="0" smtClean="0"/>
              <a:t> op </a:t>
            </a:r>
            <a:r>
              <a:rPr lang="en-US" sz="1600" dirty="0" err="1" smtClean="0"/>
              <a:t>uitholling</a:t>
            </a:r>
            <a:r>
              <a:rPr lang="en-US" sz="1600" dirty="0" smtClean="0"/>
              <a:t> </a:t>
            </a:r>
            <a:r>
              <a:rPr lang="en-US" sz="1600" dirty="0" err="1" smtClean="0"/>
              <a:t>vrijwaringsverbintenis</a:t>
            </a:r>
            <a:endParaRPr lang="en-US" sz="1600" dirty="0" smtClean="0"/>
          </a:p>
          <a:p>
            <a:pPr lvl="1"/>
            <a:endParaRPr lang="en-US" sz="1800" dirty="0"/>
          </a:p>
        </p:txBody>
      </p:sp>
      <p:sp>
        <p:nvSpPr>
          <p:cNvPr id="3" name="Tijdelijke aanduiding voor dianummer 2"/>
          <p:cNvSpPr>
            <a:spLocks noGrp="1"/>
          </p:cNvSpPr>
          <p:nvPr>
            <p:ph type="sldNum" sz="quarter" idx="12"/>
          </p:nvPr>
        </p:nvSpPr>
        <p:spPr/>
        <p:txBody>
          <a:bodyPr/>
          <a:lstStyle/>
          <a:p>
            <a:fld id="{CF179DAE-D0A6-40C3-B8BC-6A97C268D03A}" type="slidenum">
              <a:rPr lang="nl-NL" smtClean="0"/>
              <a:t>59</a:t>
            </a:fld>
            <a:endParaRPr lang="nl-NL"/>
          </a:p>
        </p:txBody>
      </p:sp>
      <p:sp>
        <p:nvSpPr>
          <p:cNvPr id="6" name="Titel 5"/>
          <p:cNvSpPr>
            <a:spLocks noGrp="1"/>
          </p:cNvSpPr>
          <p:nvPr>
            <p:ph type="title"/>
          </p:nvPr>
        </p:nvSpPr>
        <p:spPr/>
        <p:txBody>
          <a:bodyPr>
            <a:normAutofit/>
          </a:bodyPr>
          <a:lstStyle/>
          <a:p>
            <a:r>
              <a:rPr lang="en-US" sz="3600" b="1" dirty="0" smtClean="0"/>
              <a:t>III. </a:t>
            </a:r>
            <a:r>
              <a:rPr lang="en-US" sz="3600" b="1" dirty="0" err="1" smtClean="0"/>
              <a:t>Vrijwaringsclausules</a:t>
            </a:r>
            <a:endParaRPr lang="nl-BE" sz="3600" b="1" dirty="0"/>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5" name="Afbeelding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6" name="Afbeelding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7" name="Afbeelding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8" name="Afbeelding 17"/>
          <p:cNvPicPr>
            <a:picLocks noChangeAspect="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19" name="Afbeelding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
        <p:nvSpPr>
          <p:cNvPr id="20" name="Vierkante haken 19"/>
          <p:cNvSpPr/>
          <p:nvPr/>
        </p:nvSpPr>
        <p:spPr>
          <a:xfrm rot="5400000">
            <a:off x="5637996" y="-291635"/>
            <a:ext cx="917207" cy="11041200"/>
          </a:xfrm>
          <a:prstGeom prst="bracketPair">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1200" i="1" dirty="0" smtClean="0">
                <a:solidFill>
                  <a:schemeClr val="accent4"/>
                </a:solidFill>
              </a:rPr>
              <a:t>“</a:t>
            </a:r>
            <a:r>
              <a:rPr lang="nl-BE" sz="1200" i="1" dirty="0" smtClean="0">
                <a:solidFill>
                  <a:schemeClr val="accent4"/>
                </a:solidFill>
              </a:rPr>
              <a:t>dat de kopers zich moeten gedragen naar alle wetten en besluiten van de bevoegde overheden onder meer aangaande een bouwvergunning, zonder enig verhaal tegen de verkoper en zonder de tussenkomst/waarborg van de verkoper te kunnen inroepen voor het verlies of de onbruikbaarheid van de grond of voor de weigering van de bouwtoelating”</a:t>
            </a:r>
            <a:endParaRPr lang="nl-BE" sz="1200" dirty="0">
              <a:solidFill>
                <a:schemeClr val="accent4"/>
              </a:solidFill>
            </a:endParaRPr>
          </a:p>
        </p:txBody>
      </p:sp>
      <p:sp>
        <p:nvSpPr>
          <p:cNvPr id="21" name="Afgeronde rechthoek 20"/>
          <p:cNvSpPr/>
          <p:nvPr/>
        </p:nvSpPr>
        <p:spPr>
          <a:xfrm>
            <a:off x="4714573" y="5548713"/>
            <a:ext cx="2764051" cy="331132"/>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accent4"/>
                </a:solidFill>
              </a:rPr>
              <a:t>Rb</a:t>
            </a:r>
            <a:r>
              <a:rPr lang="en-US" sz="1400" dirty="0" smtClean="0">
                <a:solidFill>
                  <a:schemeClr val="accent4"/>
                </a:solidFill>
              </a:rPr>
              <a:t>. Gent 21 </a:t>
            </a:r>
            <a:r>
              <a:rPr lang="en-US" sz="1400" dirty="0" err="1" smtClean="0">
                <a:solidFill>
                  <a:schemeClr val="accent4"/>
                </a:solidFill>
              </a:rPr>
              <a:t>april</a:t>
            </a:r>
            <a:r>
              <a:rPr lang="en-US" sz="1400" dirty="0" smtClean="0">
                <a:solidFill>
                  <a:schemeClr val="accent4"/>
                </a:solidFill>
              </a:rPr>
              <a:t> 2008</a:t>
            </a:r>
            <a:endParaRPr lang="nl-BE" sz="1400" dirty="0">
              <a:solidFill>
                <a:schemeClr val="accent4"/>
              </a:solidFill>
            </a:endParaRPr>
          </a:p>
        </p:txBody>
      </p:sp>
    </p:spTree>
    <p:extLst>
      <p:ext uri="{BB962C8B-B14F-4D97-AF65-F5344CB8AC3E}">
        <p14:creationId xmlns:p14="http://schemas.microsoft.com/office/powerpoint/2010/main" val="4275444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ijdelijke aanduiding voor inhoud 36"/>
          <p:cNvGraphicFramePr>
            <a:graphicFrameLocks noGrp="1"/>
          </p:cNvGraphicFramePr>
          <p:nvPr>
            <p:ph idx="1"/>
            <p:extLst/>
          </p:nvPr>
        </p:nvGraphicFramePr>
        <p:xfrm>
          <a:off x="576263" y="1392516"/>
          <a:ext cx="11041062" cy="769620"/>
        </p:xfrm>
        <a:graphic>
          <a:graphicData uri="http://schemas.openxmlformats.org/drawingml/2006/table">
            <a:tbl>
              <a:tblPr firstRow="1" bandRow="1">
                <a:tableStyleId>{5C22544A-7EE6-4342-B048-85BDC9FD1C3A}</a:tableStyleId>
              </a:tblPr>
              <a:tblGrid>
                <a:gridCol w="3680354">
                  <a:extLst>
                    <a:ext uri="{9D8B030D-6E8A-4147-A177-3AD203B41FA5}">
                      <a16:colId xmlns:a16="http://schemas.microsoft.com/office/drawing/2014/main" val="4019854150"/>
                    </a:ext>
                  </a:extLst>
                </a:gridCol>
                <a:gridCol w="3680354">
                  <a:extLst>
                    <a:ext uri="{9D8B030D-6E8A-4147-A177-3AD203B41FA5}">
                      <a16:colId xmlns:a16="http://schemas.microsoft.com/office/drawing/2014/main" val="1135268322"/>
                    </a:ext>
                  </a:extLst>
                </a:gridCol>
                <a:gridCol w="3680354">
                  <a:extLst>
                    <a:ext uri="{9D8B030D-6E8A-4147-A177-3AD203B41FA5}">
                      <a16:colId xmlns:a16="http://schemas.microsoft.com/office/drawing/2014/main" val="1418300344"/>
                    </a:ext>
                  </a:extLst>
                </a:gridCol>
              </a:tblGrid>
              <a:tr h="280102">
                <a:tc>
                  <a:txBody>
                    <a:bodyPr/>
                    <a:lstStyle/>
                    <a:p>
                      <a:pPr algn="ctr"/>
                      <a:r>
                        <a:rPr lang="en-US" sz="1400" dirty="0" smtClean="0"/>
                        <a:t>Soort goed?</a:t>
                      </a:r>
                      <a:endParaRPr lang="nl-BE" sz="1400" dirty="0"/>
                    </a:p>
                  </a:txBody>
                  <a:tcPr/>
                </a:tc>
                <a:tc>
                  <a:txBody>
                    <a:bodyPr/>
                    <a:lstStyle/>
                    <a:p>
                      <a:pPr algn="ctr"/>
                      <a:r>
                        <a:rPr lang="en-US" sz="1400" dirty="0" smtClean="0"/>
                        <a:t>Soort gebruik?</a:t>
                      </a:r>
                      <a:endParaRPr lang="nl-BE" sz="1400" dirty="0"/>
                    </a:p>
                  </a:txBody>
                  <a:tcPr/>
                </a:tc>
                <a:tc>
                  <a:txBody>
                    <a:bodyPr/>
                    <a:lstStyle/>
                    <a:p>
                      <a:pPr algn="ctr"/>
                      <a:r>
                        <a:rPr lang="en-US" sz="1400" dirty="0" smtClean="0"/>
                        <a:t>Hoedanigheid </a:t>
                      </a:r>
                      <a:r>
                        <a:rPr lang="en-US" sz="1400" dirty="0" err="1" smtClean="0"/>
                        <a:t>verkoper</a:t>
                      </a:r>
                      <a:r>
                        <a:rPr lang="en-US" sz="1400" dirty="0" smtClean="0"/>
                        <a:t>?</a:t>
                      </a:r>
                      <a:endParaRPr lang="nl-BE" sz="1400" dirty="0"/>
                    </a:p>
                  </a:txBody>
                  <a:tcPr/>
                </a:tc>
                <a:extLst>
                  <a:ext uri="{0D108BD9-81ED-4DB2-BD59-A6C34878D82A}">
                    <a16:rowId xmlns:a16="http://schemas.microsoft.com/office/drawing/2014/main" val="1846098583"/>
                  </a:ext>
                </a:extLst>
              </a:tr>
              <a:tr h="370840">
                <a:tc>
                  <a:txBody>
                    <a:bodyPr/>
                    <a:lstStyle/>
                    <a:p>
                      <a:pPr algn="ctr"/>
                      <a:r>
                        <a:rPr lang="en-US" sz="1400" dirty="0" smtClean="0"/>
                        <a:t>Lichamelijk roerend goed</a:t>
                      </a:r>
                    </a:p>
                    <a:p>
                      <a:pPr algn="ctr"/>
                      <a:r>
                        <a:rPr lang="en-US" sz="1050" dirty="0" smtClean="0"/>
                        <a:t>(</a:t>
                      </a:r>
                      <a:r>
                        <a:rPr lang="en-US" sz="1050" dirty="0" err="1" smtClean="0"/>
                        <a:t>uitz</a:t>
                      </a:r>
                      <a:r>
                        <a:rPr lang="en-US" sz="1050" dirty="0" smtClean="0"/>
                        <a:t>.</a:t>
                      </a:r>
                      <a:r>
                        <a:rPr lang="en-US" sz="1050" baseline="0" dirty="0" smtClean="0"/>
                        <a:t> 1649</a:t>
                      </a:r>
                      <a:r>
                        <a:rPr lang="en-US" sz="1050" i="1" baseline="0" dirty="0" smtClean="0"/>
                        <a:t>bis </a:t>
                      </a:r>
                      <a:r>
                        <a:rPr lang="en-US" sz="1050" i="0" baseline="0" dirty="0" smtClean="0"/>
                        <a:t>§1, 3° oud BW)</a:t>
                      </a:r>
                      <a:endParaRPr lang="nl-BE" sz="1400" dirty="0"/>
                    </a:p>
                  </a:txBody>
                  <a:tcPr anchor="ctr"/>
                </a:tc>
                <a:tc>
                  <a:txBody>
                    <a:bodyPr/>
                    <a:lstStyle/>
                    <a:p>
                      <a:pPr algn="ctr"/>
                      <a:r>
                        <a:rPr lang="en-US" sz="1400" dirty="0" smtClean="0"/>
                        <a:t>Persoonlijk gebruik</a:t>
                      </a:r>
                      <a:endParaRPr lang="nl-BE"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t>(‘consument’)</a:t>
                      </a:r>
                      <a:endParaRPr lang="nl-BE" sz="1050" dirty="0" smtClean="0"/>
                    </a:p>
                  </a:txBody>
                  <a:tcPr anchor="ctr"/>
                </a:tc>
                <a:tc>
                  <a:txBody>
                    <a:bodyPr/>
                    <a:lstStyle/>
                    <a:p>
                      <a:pPr algn="ctr"/>
                      <a:r>
                        <a:rPr lang="en-US" sz="1400" dirty="0" smtClean="0"/>
                        <a:t>Professioneel</a:t>
                      </a:r>
                      <a:endParaRPr lang="nl-BE" sz="1400" dirty="0"/>
                    </a:p>
                  </a:txBody>
                  <a:tcPr anchor="ctr"/>
                </a:tc>
                <a:extLst>
                  <a:ext uri="{0D108BD9-81ED-4DB2-BD59-A6C34878D82A}">
                    <a16:rowId xmlns:a16="http://schemas.microsoft.com/office/drawing/2014/main" val="1804306860"/>
                  </a:ext>
                </a:extLst>
              </a:tr>
            </a:tbl>
          </a:graphicData>
        </a:graphic>
      </p:graphicFrame>
      <p:sp>
        <p:nvSpPr>
          <p:cNvPr id="5" name="Titel 4"/>
          <p:cNvSpPr>
            <a:spLocks noGrp="1"/>
          </p:cNvSpPr>
          <p:nvPr>
            <p:ph type="title"/>
          </p:nvPr>
        </p:nvSpPr>
        <p:spPr/>
        <p:txBody>
          <a:bodyPr>
            <a:normAutofit/>
          </a:bodyPr>
          <a:lstStyle/>
          <a:p>
            <a:r>
              <a:rPr lang="en-US" sz="3600" b="1" dirty="0" smtClean="0"/>
              <a:t>II. Consumentenkooprecht</a:t>
            </a:r>
            <a:endParaRPr lang="nl-BE" sz="3600" b="1" dirty="0"/>
          </a:p>
        </p:txBody>
      </p:sp>
      <p:sp>
        <p:nvSpPr>
          <p:cNvPr id="38" name="Tijdelijke aanduiding voor inhoud 1"/>
          <p:cNvSpPr txBox="1">
            <a:spLocks/>
          </p:cNvSpPr>
          <p:nvPr/>
        </p:nvSpPr>
        <p:spPr>
          <a:xfrm>
            <a:off x="576001" y="2358469"/>
            <a:ext cx="11041200" cy="342535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nl-BE" dirty="0"/>
          </a:p>
        </p:txBody>
      </p:sp>
      <p:sp>
        <p:nvSpPr>
          <p:cNvPr id="39" name="Vierkante haken 38"/>
          <p:cNvSpPr/>
          <p:nvPr/>
        </p:nvSpPr>
        <p:spPr>
          <a:xfrm rot="5400000">
            <a:off x="5470134" y="-2145041"/>
            <a:ext cx="1254368" cy="11041327"/>
          </a:xfrm>
          <a:prstGeom prst="bracketPair">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1500" i="1" dirty="0" smtClean="0">
                <a:solidFill>
                  <a:schemeClr val="accent4"/>
                </a:solidFill>
              </a:rPr>
              <a:t>“De </a:t>
            </a:r>
            <a:r>
              <a:rPr lang="en-US" sz="1500" i="1" dirty="0" err="1" smtClean="0">
                <a:solidFill>
                  <a:schemeClr val="accent4"/>
                </a:solidFill>
              </a:rPr>
              <a:t>nationale</a:t>
            </a:r>
            <a:r>
              <a:rPr lang="en-US" sz="1500" i="1" dirty="0" smtClean="0">
                <a:solidFill>
                  <a:schemeClr val="accent4"/>
                </a:solidFill>
              </a:rPr>
              <a:t> </a:t>
            </a:r>
            <a:r>
              <a:rPr lang="en-US" sz="1500" i="1" dirty="0" err="1" smtClean="0">
                <a:solidFill>
                  <a:schemeClr val="accent4"/>
                </a:solidFill>
              </a:rPr>
              <a:t>rechter</a:t>
            </a:r>
            <a:r>
              <a:rPr lang="en-US" sz="1500" i="1" dirty="0" smtClean="0">
                <a:solidFill>
                  <a:schemeClr val="accent4"/>
                </a:solidFill>
              </a:rPr>
              <a:t> (…) is </a:t>
            </a:r>
            <a:r>
              <a:rPr lang="en-US" sz="1500" b="1" i="1" dirty="0" err="1" smtClean="0">
                <a:solidFill>
                  <a:schemeClr val="accent4"/>
                </a:solidFill>
              </a:rPr>
              <a:t>verplicht</a:t>
            </a:r>
            <a:r>
              <a:rPr lang="en-US" sz="1500" i="1" dirty="0" smtClean="0">
                <a:solidFill>
                  <a:schemeClr val="accent4"/>
                </a:solidFill>
              </a:rPr>
              <a:t>, </a:t>
            </a:r>
            <a:r>
              <a:rPr lang="en-US" sz="1500" i="1" dirty="0" err="1" smtClean="0">
                <a:solidFill>
                  <a:schemeClr val="accent4"/>
                </a:solidFill>
              </a:rPr>
              <a:t>wanneer</a:t>
            </a:r>
            <a:r>
              <a:rPr lang="en-US" sz="1500" i="1" dirty="0" smtClean="0">
                <a:solidFill>
                  <a:schemeClr val="accent4"/>
                </a:solidFill>
              </a:rPr>
              <a:t> </a:t>
            </a:r>
            <a:r>
              <a:rPr lang="en-US" sz="1500" i="1" dirty="0" err="1" smtClean="0">
                <a:solidFill>
                  <a:schemeClr val="accent4"/>
                </a:solidFill>
              </a:rPr>
              <a:t>hij</a:t>
            </a:r>
            <a:r>
              <a:rPr lang="en-US" sz="1500" i="1" dirty="0" smtClean="0">
                <a:solidFill>
                  <a:schemeClr val="accent4"/>
                </a:solidFill>
              </a:rPr>
              <a:t> over de </a:t>
            </a:r>
            <a:r>
              <a:rPr lang="en-US" sz="1500" i="1" dirty="0" err="1" smtClean="0">
                <a:solidFill>
                  <a:schemeClr val="accent4"/>
                </a:solidFill>
              </a:rPr>
              <a:t>daartoe</a:t>
            </a:r>
            <a:r>
              <a:rPr lang="en-US" sz="1500" i="1" dirty="0" smtClean="0">
                <a:solidFill>
                  <a:schemeClr val="accent4"/>
                </a:solidFill>
              </a:rPr>
              <a:t> </a:t>
            </a:r>
            <a:r>
              <a:rPr lang="en-US" sz="1500" i="1" dirty="0" err="1" smtClean="0">
                <a:solidFill>
                  <a:schemeClr val="accent4"/>
                </a:solidFill>
              </a:rPr>
              <a:t>noodzakelijke</a:t>
            </a:r>
            <a:r>
              <a:rPr lang="en-US" sz="1500" i="1" dirty="0" smtClean="0">
                <a:solidFill>
                  <a:schemeClr val="accent4"/>
                </a:solidFill>
              </a:rPr>
              <a:t> </a:t>
            </a:r>
            <a:r>
              <a:rPr lang="en-US" sz="1500" i="1" dirty="0" err="1" smtClean="0">
                <a:solidFill>
                  <a:schemeClr val="accent4"/>
                </a:solidFill>
              </a:rPr>
              <a:t>gegevens</a:t>
            </a:r>
            <a:r>
              <a:rPr lang="en-US" sz="1500" i="1" dirty="0" smtClean="0">
                <a:solidFill>
                  <a:schemeClr val="accent4"/>
                </a:solidFill>
              </a:rPr>
              <a:t>, </a:t>
            </a:r>
            <a:r>
              <a:rPr lang="en-US" sz="1500" i="1" dirty="0" err="1" smtClean="0">
                <a:solidFill>
                  <a:schemeClr val="accent4"/>
                </a:solidFill>
              </a:rPr>
              <a:t>feitelijk</a:t>
            </a:r>
            <a:r>
              <a:rPr lang="en-US" sz="1500" i="1" dirty="0" smtClean="0">
                <a:solidFill>
                  <a:schemeClr val="accent4"/>
                </a:solidFill>
              </a:rPr>
              <a:t> en </a:t>
            </a:r>
            <a:r>
              <a:rPr lang="en-US" sz="1500" i="1" dirty="0" err="1" smtClean="0">
                <a:solidFill>
                  <a:schemeClr val="accent4"/>
                </a:solidFill>
              </a:rPr>
              <a:t>rechtens</a:t>
            </a:r>
            <a:r>
              <a:rPr lang="en-US" sz="1500" i="1" dirty="0" smtClean="0">
                <a:solidFill>
                  <a:schemeClr val="accent4"/>
                </a:solidFill>
              </a:rPr>
              <a:t>, </a:t>
            </a:r>
            <a:r>
              <a:rPr lang="en-US" sz="1500" i="1" dirty="0" err="1" smtClean="0">
                <a:solidFill>
                  <a:schemeClr val="accent4"/>
                </a:solidFill>
              </a:rPr>
              <a:t>beschikt</a:t>
            </a:r>
            <a:r>
              <a:rPr lang="en-US" sz="1500" i="1" dirty="0" smtClean="0">
                <a:solidFill>
                  <a:schemeClr val="accent4"/>
                </a:solidFill>
              </a:rPr>
              <a:t> of </a:t>
            </a:r>
            <a:r>
              <a:rPr lang="en-US" sz="1500" i="1" dirty="0" err="1" smtClean="0">
                <a:solidFill>
                  <a:schemeClr val="accent4"/>
                </a:solidFill>
              </a:rPr>
              <a:t>daarover</a:t>
            </a:r>
            <a:r>
              <a:rPr lang="en-US" sz="1500" i="1" dirty="0" smtClean="0">
                <a:solidFill>
                  <a:schemeClr val="accent4"/>
                </a:solidFill>
              </a:rPr>
              <a:t> op </a:t>
            </a:r>
            <a:r>
              <a:rPr lang="en-US" sz="1500" i="1" dirty="0" err="1" smtClean="0">
                <a:solidFill>
                  <a:schemeClr val="accent4"/>
                </a:solidFill>
              </a:rPr>
              <a:t>eenvoudig</a:t>
            </a:r>
            <a:r>
              <a:rPr lang="en-US" sz="1500" i="1" dirty="0" smtClean="0">
                <a:solidFill>
                  <a:schemeClr val="accent4"/>
                </a:solidFill>
              </a:rPr>
              <a:t> </a:t>
            </a:r>
            <a:r>
              <a:rPr lang="en-US" sz="1500" i="1" dirty="0" err="1" smtClean="0">
                <a:solidFill>
                  <a:schemeClr val="accent4"/>
                </a:solidFill>
              </a:rPr>
              <a:t>verzoek</a:t>
            </a:r>
            <a:r>
              <a:rPr lang="en-US" sz="1500" i="1" dirty="0" smtClean="0">
                <a:solidFill>
                  <a:schemeClr val="accent4"/>
                </a:solidFill>
              </a:rPr>
              <a:t> om </a:t>
            </a:r>
            <a:r>
              <a:rPr lang="en-US" sz="1500" i="1" dirty="0" err="1" smtClean="0">
                <a:solidFill>
                  <a:schemeClr val="accent4"/>
                </a:solidFill>
              </a:rPr>
              <a:t>verduidelijkingen</a:t>
            </a:r>
            <a:r>
              <a:rPr lang="en-US" sz="1500" i="1" dirty="0" smtClean="0">
                <a:solidFill>
                  <a:schemeClr val="accent4"/>
                </a:solidFill>
              </a:rPr>
              <a:t> </a:t>
            </a:r>
            <a:r>
              <a:rPr lang="en-US" sz="1500" i="1" dirty="0" err="1" smtClean="0">
                <a:solidFill>
                  <a:schemeClr val="accent4"/>
                </a:solidFill>
              </a:rPr>
              <a:t>kan</a:t>
            </a:r>
            <a:r>
              <a:rPr lang="en-US" sz="1500" i="1" dirty="0" smtClean="0">
                <a:solidFill>
                  <a:schemeClr val="accent4"/>
                </a:solidFill>
              </a:rPr>
              <a:t> </a:t>
            </a:r>
            <a:r>
              <a:rPr lang="en-US" sz="1500" i="1" dirty="0" err="1" smtClean="0">
                <a:solidFill>
                  <a:schemeClr val="accent4"/>
                </a:solidFill>
              </a:rPr>
              <a:t>beschikken</a:t>
            </a:r>
            <a:r>
              <a:rPr lang="en-US" sz="1500" i="1" dirty="0" smtClean="0">
                <a:solidFill>
                  <a:schemeClr val="accent4"/>
                </a:solidFill>
              </a:rPr>
              <a:t>, om </a:t>
            </a:r>
            <a:r>
              <a:rPr lang="en-US" sz="1500" b="1" i="1" dirty="0" err="1" smtClean="0">
                <a:solidFill>
                  <a:schemeClr val="accent4"/>
                </a:solidFill>
              </a:rPr>
              <a:t>na</a:t>
            </a:r>
            <a:r>
              <a:rPr lang="en-US" sz="1500" b="1" i="1" dirty="0" smtClean="0">
                <a:solidFill>
                  <a:schemeClr val="accent4"/>
                </a:solidFill>
              </a:rPr>
              <a:t> </a:t>
            </a:r>
            <a:r>
              <a:rPr lang="en-US" sz="1500" b="1" i="1" dirty="0" err="1" smtClean="0">
                <a:solidFill>
                  <a:schemeClr val="accent4"/>
                </a:solidFill>
              </a:rPr>
              <a:t>te</a:t>
            </a:r>
            <a:r>
              <a:rPr lang="en-US" sz="1500" b="1" i="1" dirty="0" smtClean="0">
                <a:solidFill>
                  <a:schemeClr val="accent4"/>
                </a:solidFill>
              </a:rPr>
              <a:t> </a:t>
            </a:r>
            <a:r>
              <a:rPr lang="en-US" sz="1500" b="1" i="1" dirty="0" err="1" smtClean="0">
                <a:solidFill>
                  <a:schemeClr val="accent4"/>
                </a:solidFill>
              </a:rPr>
              <a:t>gaan</a:t>
            </a:r>
            <a:r>
              <a:rPr lang="en-US" sz="1500" b="1" i="1" dirty="0" smtClean="0">
                <a:solidFill>
                  <a:schemeClr val="accent4"/>
                </a:solidFill>
              </a:rPr>
              <a:t> of de </a:t>
            </a:r>
            <a:r>
              <a:rPr lang="en-US" sz="1500" b="1" i="1" dirty="0" err="1" smtClean="0">
                <a:solidFill>
                  <a:schemeClr val="accent4"/>
                </a:solidFill>
              </a:rPr>
              <a:t>koper</a:t>
            </a:r>
            <a:r>
              <a:rPr lang="en-US" sz="1500" b="1" i="1" dirty="0" smtClean="0">
                <a:solidFill>
                  <a:schemeClr val="accent4"/>
                </a:solidFill>
              </a:rPr>
              <a:t> </a:t>
            </a:r>
            <a:r>
              <a:rPr lang="en-US" sz="1500" b="1" i="1" dirty="0" err="1" smtClean="0">
                <a:solidFill>
                  <a:schemeClr val="accent4"/>
                </a:solidFill>
              </a:rPr>
              <a:t>als</a:t>
            </a:r>
            <a:r>
              <a:rPr lang="en-US" sz="1500" b="1" i="1" dirty="0" smtClean="0">
                <a:solidFill>
                  <a:schemeClr val="accent4"/>
                </a:solidFill>
              </a:rPr>
              <a:t> consument </a:t>
            </a:r>
            <a:r>
              <a:rPr lang="en-US" sz="1500" i="1" dirty="0" smtClean="0">
                <a:solidFill>
                  <a:schemeClr val="accent4"/>
                </a:solidFill>
              </a:rPr>
              <a:t>in de zin van </a:t>
            </a:r>
            <a:r>
              <a:rPr lang="en-US" sz="1500" i="1" dirty="0" err="1" smtClean="0">
                <a:solidFill>
                  <a:schemeClr val="accent4"/>
                </a:solidFill>
              </a:rPr>
              <a:t>Richtlijn</a:t>
            </a:r>
            <a:r>
              <a:rPr lang="en-US" sz="1500" i="1" dirty="0" smtClean="0">
                <a:solidFill>
                  <a:schemeClr val="accent4"/>
                </a:solidFill>
              </a:rPr>
              <a:t> Consumentenkoop 1999 </a:t>
            </a:r>
            <a:r>
              <a:rPr lang="en-US" sz="1500" b="1" i="1" dirty="0" err="1" smtClean="0">
                <a:solidFill>
                  <a:schemeClr val="accent4"/>
                </a:solidFill>
              </a:rPr>
              <a:t>kan</a:t>
            </a:r>
            <a:r>
              <a:rPr lang="en-US" sz="1500" b="1" i="1" dirty="0" smtClean="0">
                <a:solidFill>
                  <a:schemeClr val="accent4"/>
                </a:solidFill>
              </a:rPr>
              <a:t> </a:t>
            </a:r>
            <a:r>
              <a:rPr lang="en-US" sz="1500" b="1" i="1" dirty="0" err="1" smtClean="0">
                <a:solidFill>
                  <a:schemeClr val="accent4"/>
                </a:solidFill>
              </a:rPr>
              <a:t>worden</a:t>
            </a:r>
            <a:r>
              <a:rPr lang="en-US" sz="1500" b="1" i="1" dirty="0" smtClean="0">
                <a:solidFill>
                  <a:schemeClr val="accent4"/>
                </a:solidFill>
              </a:rPr>
              <a:t> </a:t>
            </a:r>
            <a:r>
              <a:rPr lang="en-US" sz="1500" b="1" i="1" dirty="0" err="1" smtClean="0">
                <a:solidFill>
                  <a:schemeClr val="accent4"/>
                </a:solidFill>
              </a:rPr>
              <a:t>aangemerkt</a:t>
            </a:r>
            <a:r>
              <a:rPr lang="en-US" sz="1500" i="1" dirty="0" smtClean="0">
                <a:solidFill>
                  <a:schemeClr val="accent4"/>
                </a:solidFill>
              </a:rPr>
              <a:t>, </a:t>
            </a:r>
            <a:r>
              <a:rPr lang="en-US" sz="1500" i="1" dirty="0" err="1" smtClean="0">
                <a:solidFill>
                  <a:schemeClr val="accent4"/>
                </a:solidFill>
              </a:rPr>
              <a:t>ook</a:t>
            </a:r>
            <a:r>
              <a:rPr lang="en-US" sz="1500" i="1" dirty="0" smtClean="0">
                <a:solidFill>
                  <a:schemeClr val="accent4"/>
                </a:solidFill>
              </a:rPr>
              <a:t> al </a:t>
            </a:r>
            <a:r>
              <a:rPr lang="en-US" sz="1500" i="1" dirty="0" err="1" smtClean="0">
                <a:solidFill>
                  <a:schemeClr val="accent4"/>
                </a:solidFill>
              </a:rPr>
              <a:t>heeft</a:t>
            </a:r>
            <a:r>
              <a:rPr lang="en-US" sz="1500" i="1" dirty="0" smtClean="0">
                <a:solidFill>
                  <a:schemeClr val="accent4"/>
                </a:solidFill>
              </a:rPr>
              <a:t> de </a:t>
            </a:r>
            <a:r>
              <a:rPr lang="en-US" sz="1500" i="1" dirty="0" err="1" smtClean="0">
                <a:solidFill>
                  <a:schemeClr val="accent4"/>
                </a:solidFill>
              </a:rPr>
              <a:t>koper</a:t>
            </a:r>
            <a:r>
              <a:rPr lang="en-US" sz="1500" i="1" dirty="0" smtClean="0">
                <a:solidFill>
                  <a:schemeClr val="accent4"/>
                </a:solidFill>
              </a:rPr>
              <a:t> </a:t>
            </a:r>
            <a:r>
              <a:rPr lang="en-US" sz="1500" i="1" dirty="0" err="1" smtClean="0">
                <a:solidFill>
                  <a:schemeClr val="accent4"/>
                </a:solidFill>
              </a:rPr>
              <a:t>zich</a:t>
            </a:r>
            <a:r>
              <a:rPr lang="en-US" sz="1500" i="1" dirty="0" smtClean="0">
                <a:solidFill>
                  <a:schemeClr val="accent4"/>
                </a:solidFill>
              </a:rPr>
              <a:t> </a:t>
            </a:r>
            <a:r>
              <a:rPr lang="en-US" sz="1500" i="1" dirty="0" err="1" smtClean="0">
                <a:solidFill>
                  <a:schemeClr val="accent4"/>
                </a:solidFill>
              </a:rPr>
              <a:t>niet</a:t>
            </a:r>
            <a:r>
              <a:rPr lang="en-US" sz="1500" i="1" dirty="0" smtClean="0">
                <a:solidFill>
                  <a:schemeClr val="accent4"/>
                </a:solidFill>
              </a:rPr>
              <a:t> op die hoedanigheid </a:t>
            </a:r>
            <a:r>
              <a:rPr lang="en-US" sz="1500" i="1" dirty="0" err="1" smtClean="0">
                <a:solidFill>
                  <a:schemeClr val="accent4"/>
                </a:solidFill>
              </a:rPr>
              <a:t>beroepen</a:t>
            </a:r>
            <a:r>
              <a:rPr lang="en-US" sz="1500" i="1" dirty="0" smtClean="0">
                <a:solidFill>
                  <a:schemeClr val="accent4"/>
                </a:solidFill>
              </a:rPr>
              <a:t>”</a:t>
            </a:r>
            <a:endParaRPr lang="nl-BE" sz="1500" i="1" dirty="0">
              <a:solidFill>
                <a:schemeClr val="accent4"/>
              </a:solidFill>
            </a:endParaRPr>
          </a:p>
        </p:txBody>
      </p:sp>
      <p:sp>
        <p:nvSpPr>
          <p:cNvPr id="40" name="Afgeronde rechthoek 39"/>
          <p:cNvSpPr/>
          <p:nvPr/>
        </p:nvSpPr>
        <p:spPr>
          <a:xfrm>
            <a:off x="5033186" y="3868820"/>
            <a:ext cx="2125270" cy="296549"/>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4"/>
                </a:solidFill>
              </a:rPr>
              <a:t>HvJ 4 juni 2015 (</a:t>
            </a:r>
            <a:r>
              <a:rPr lang="en-US" sz="1400" i="1" dirty="0" smtClean="0">
                <a:solidFill>
                  <a:schemeClr val="accent4"/>
                </a:solidFill>
              </a:rPr>
              <a:t>Faber</a:t>
            </a:r>
            <a:r>
              <a:rPr lang="en-US" sz="1400" dirty="0" smtClean="0">
                <a:solidFill>
                  <a:schemeClr val="accent4"/>
                </a:solidFill>
              </a:rPr>
              <a:t>)</a:t>
            </a:r>
            <a:endParaRPr lang="nl-BE" sz="1400" dirty="0">
              <a:solidFill>
                <a:schemeClr val="accent4"/>
              </a:solidFill>
            </a:endParaRPr>
          </a:p>
        </p:txBody>
      </p:sp>
      <p:sp>
        <p:nvSpPr>
          <p:cNvPr id="45" name="Tijdelijke aanduiding voor inhoud 1"/>
          <p:cNvSpPr txBox="1">
            <a:spLocks/>
          </p:cNvSpPr>
          <p:nvPr/>
        </p:nvSpPr>
        <p:spPr>
          <a:xfrm>
            <a:off x="575221" y="2309852"/>
            <a:ext cx="11041200" cy="41048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dirty="0" smtClean="0"/>
              <a:t>Business to </a:t>
            </a:r>
            <a:r>
              <a:rPr lang="en-US" sz="1800" b="1" dirty="0" smtClean="0"/>
              <a:t>consumer</a:t>
            </a:r>
            <a:r>
              <a:rPr lang="en-US" sz="1800" dirty="0" smtClean="0"/>
              <a:t>-</a:t>
            </a:r>
            <a:r>
              <a:rPr lang="en-US" sz="1800" dirty="0" err="1" smtClean="0"/>
              <a:t>relatie</a:t>
            </a:r>
            <a:r>
              <a:rPr lang="en-US" sz="1800" dirty="0" smtClean="0"/>
              <a:t>: </a:t>
            </a:r>
            <a:r>
              <a:rPr lang="en-US" sz="1800" dirty="0" err="1" smtClean="0"/>
              <a:t>hoedanigheid</a:t>
            </a:r>
            <a:r>
              <a:rPr lang="en-US" sz="1800" dirty="0" smtClean="0"/>
              <a:t> </a:t>
            </a:r>
            <a:r>
              <a:rPr lang="en-US" sz="1800" dirty="0" err="1" smtClean="0"/>
              <a:t>consument</a:t>
            </a:r>
            <a:r>
              <a:rPr lang="en-US" sz="1800" dirty="0" smtClean="0"/>
              <a:t> – </a:t>
            </a:r>
            <a:r>
              <a:rPr lang="en-US" sz="1800" dirty="0" err="1" smtClean="0"/>
              <a:t>ambtshalve</a:t>
            </a:r>
            <a:r>
              <a:rPr lang="en-US" sz="1800" dirty="0" smtClean="0"/>
              <a:t> </a:t>
            </a:r>
            <a:r>
              <a:rPr lang="en-US" sz="1800" dirty="0" err="1" smtClean="0"/>
              <a:t>toepassing</a:t>
            </a:r>
            <a:endParaRPr lang="nl-BE" sz="1800" dirty="0"/>
          </a:p>
        </p:txBody>
      </p:sp>
      <p:sp>
        <p:nvSpPr>
          <p:cNvPr id="49" name="Tijdelijke aanduiding voor inhoud 1"/>
          <p:cNvSpPr txBox="1">
            <a:spLocks/>
          </p:cNvSpPr>
          <p:nvPr/>
        </p:nvSpPr>
        <p:spPr>
          <a:xfrm>
            <a:off x="575349" y="4431323"/>
            <a:ext cx="11041200" cy="41097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dirty="0"/>
              <a:t>Business to </a:t>
            </a:r>
            <a:r>
              <a:rPr lang="en-US" sz="1800" b="1" dirty="0" smtClean="0"/>
              <a:t>consumer</a:t>
            </a:r>
            <a:r>
              <a:rPr lang="en-US" sz="1800" dirty="0" smtClean="0"/>
              <a:t>-</a:t>
            </a:r>
            <a:r>
              <a:rPr lang="en-US" sz="1800" dirty="0" err="1" smtClean="0"/>
              <a:t>relatie</a:t>
            </a:r>
            <a:r>
              <a:rPr lang="en-US" sz="1800" dirty="0" smtClean="0"/>
              <a:t>: </a:t>
            </a:r>
            <a:r>
              <a:rPr lang="en-US" sz="1800" dirty="0" err="1" smtClean="0"/>
              <a:t>gemengd</a:t>
            </a:r>
            <a:r>
              <a:rPr lang="en-US" sz="1800" dirty="0" smtClean="0"/>
              <a:t> </a:t>
            </a:r>
            <a:r>
              <a:rPr lang="en-US" sz="1800" dirty="0" err="1" smtClean="0"/>
              <a:t>gebruik</a:t>
            </a:r>
            <a:r>
              <a:rPr lang="en-US" sz="1800" dirty="0" smtClean="0"/>
              <a:t> – </a:t>
            </a:r>
            <a:r>
              <a:rPr lang="en-US" sz="1800" dirty="0" err="1" smtClean="0"/>
              <a:t>toepassing</a:t>
            </a:r>
            <a:r>
              <a:rPr lang="en-US" sz="1800" dirty="0" smtClean="0"/>
              <a:t> </a:t>
            </a:r>
            <a:r>
              <a:rPr lang="en-US" sz="1800" dirty="0" err="1" smtClean="0"/>
              <a:t>absorptietheorie</a:t>
            </a:r>
            <a:endParaRPr lang="nl-BE" sz="1800" dirty="0"/>
          </a:p>
        </p:txBody>
      </p:sp>
      <p:sp>
        <p:nvSpPr>
          <p:cNvPr id="50" name="Vierkante haken 49"/>
          <p:cNvSpPr/>
          <p:nvPr/>
        </p:nvSpPr>
        <p:spPr>
          <a:xfrm rot="5400000">
            <a:off x="5513141" y="-75538"/>
            <a:ext cx="1165492" cy="11041327"/>
          </a:xfrm>
          <a:prstGeom prst="bracketPair">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1500" i="1" dirty="0" smtClean="0">
                <a:solidFill>
                  <a:schemeClr val="accent4"/>
                </a:solidFill>
              </a:rPr>
              <a:t>“</a:t>
            </a:r>
            <a:r>
              <a:rPr lang="fr-FR" sz="1500" i="1" dirty="0" smtClean="0">
                <a:solidFill>
                  <a:schemeClr val="accent4"/>
                </a:solidFill>
              </a:rPr>
              <a:t>en </a:t>
            </a:r>
            <a:r>
              <a:rPr lang="fr-FR" sz="1500" i="1" dirty="0">
                <a:solidFill>
                  <a:schemeClr val="accent4"/>
                </a:solidFill>
              </a:rPr>
              <a:t>cas de </a:t>
            </a:r>
            <a:r>
              <a:rPr lang="fr-FR" sz="1500" b="1" i="1" dirty="0">
                <a:solidFill>
                  <a:schemeClr val="accent4"/>
                </a:solidFill>
              </a:rPr>
              <a:t>contrats à double finalité</a:t>
            </a:r>
            <a:r>
              <a:rPr lang="fr-FR" sz="1500" i="1" dirty="0">
                <a:solidFill>
                  <a:schemeClr val="accent4"/>
                </a:solidFill>
              </a:rPr>
              <a:t>, lorsque le contrat est conclu à des fins qui n’entrent qu’en partie dans le cadre de l’activité professionnelle de l’intéressé et lorsque la finalité professionnelle est si limitée qu’elle n’est pas prédominante dans le contexte global du contrat, cette personne devrait également être considérée comme un </a:t>
            </a:r>
            <a:r>
              <a:rPr lang="nl-BE" sz="1500" i="1" dirty="0" err="1" smtClean="0">
                <a:solidFill>
                  <a:schemeClr val="accent4"/>
                </a:solidFill>
              </a:rPr>
              <a:t>consommateur</a:t>
            </a:r>
            <a:r>
              <a:rPr lang="en-US" sz="1500" i="1" dirty="0" smtClean="0">
                <a:solidFill>
                  <a:schemeClr val="accent4"/>
                </a:solidFill>
              </a:rPr>
              <a:t>.”</a:t>
            </a:r>
            <a:endParaRPr lang="nl-BE" sz="1500" i="1" dirty="0">
              <a:solidFill>
                <a:schemeClr val="accent4"/>
              </a:solidFill>
            </a:endParaRPr>
          </a:p>
        </p:txBody>
      </p:sp>
      <p:sp>
        <p:nvSpPr>
          <p:cNvPr id="51" name="Afgeronde rechthoek 50"/>
          <p:cNvSpPr/>
          <p:nvPr/>
        </p:nvSpPr>
        <p:spPr>
          <a:xfrm>
            <a:off x="5033186" y="5855741"/>
            <a:ext cx="2125270" cy="296548"/>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4"/>
                </a:solidFill>
              </a:rPr>
              <a:t>Cass. 9 maart 2018</a:t>
            </a:r>
            <a:endParaRPr lang="nl-BE" sz="1400" dirty="0">
              <a:solidFill>
                <a:schemeClr val="accent4"/>
              </a:solidFill>
            </a:endParaRPr>
          </a:p>
        </p:txBody>
      </p:sp>
      <p:sp>
        <p:nvSpPr>
          <p:cNvPr id="54" name="Tijdelijke aanduiding voor dianummer 3"/>
          <p:cNvSpPr txBox="1">
            <a:spLocks/>
          </p:cNvSpPr>
          <p:nvPr/>
        </p:nvSpPr>
        <p:spPr>
          <a:xfrm>
            <a:off x="576000" y="6210000"/>
            <a:ext cx="648000" cy="648000"/>
          </a:xfrm>
          <a:prstGeom prst="rect">
            <a:avLst/>
          </a:prstGeom>
        </p:spPr>
        <p:txBody>
          <a:bodyPr vert="horz" lIns="0" tIns="0" rIns="0" bIns="0" rtlCol="0" anchor="ctr"/>
          <a:lstStyle>
            <a:defPPr>
              <a:defRPr lang="nl-NL"/>
            </a:defPPr>
            <a:lvl1pPr marL="0" algn="l" defTabSz="914400" rtl="0" eaLnBrk="1" latinLnBrk="0" hangingPunct="1">
              <a:defRPr sz="1000" kern="1200" baseline="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297500-7527-634B-90F4-69D0994C32B4}" type="slidenum">
              <a:rPr lang="nl-NL" smtClean="0"/>
              <a:pPr/>
              <a:t>6</a:t>
            </a:fld>
            <a:endParaRPr lang="nl-NL" dirty="0"/>
          </a:p>
        </p:txBody>
      </p:sp>
      <p:pic>
        <p:nvPicPr>
          <p:cNvPr id="25" name="Afbeelding 24"/>
          <p:cNvPicPr>
            <a:picLocks noChangeAspect="1"/>
          </p:cNvPicPr>
          <p:nvPr/>
        </p:nvPicPr>
        <p:blipFill>
          <a:blip r:embed="rId3">
            <a:lum bright="70000" contrast="-70000"/>
          </a:blip>
          <a:stretch>
            <a:fillRect/>
          </a:stretch>
        </p:blipFill>
        <p:spPr>
          <a:xfrm>
            <a:off x="9831798" y="6378773"/>
            <a:ext cx="1077087" cy="323126"/>
          </a:xfrm>
          <a:prstGeom prst="rect">
            <a:avLst/>
          </a:prstGeom>
        </p:spPr>
      </p:pic>
      <p:pic>
        <p:nvPicPr>
          <p:cNvPr id="26" name="Afbeelding 25"/>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27" name="Afbeelding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28" name="Afbeelding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29" name="Afbeelding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30" name="Afbeelding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31" name="Afbeelding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Tree>
    <p:extLst>
      <p:ext uri="{BB962C8B-B14F-4D97-AF65-F5344CB8AC3E}">
        <p14:creationId xmlns:p14="http://schemas.microsoft.com/office/powerpoint/2010/main" val="21661282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A297500-7527-634B-90F4-69D0994C32B4}" type="slidenum">
              <a:rPr lang="nl-NL" smtClean="0"/>
              <a:t>60</a:t>
            </a:fld>
            <a:endParaRPr lang="nl-NL"/>
          </a:p>
        </p:txBody>
      </p:sp>
      <p:sp>
        <p:nvSpPr>
          <p:cNvPr id="6" name="Titel 5"/>
          <p:cNvSpPr>
            <a:spLocks noGrp="1"/>
          </p:cNvSpPr>
          <p:nvPr>
            <p:ph type="title"/>
          </p:nvPr>
        </p:nvSpPr>
        <p:spPr/>
        <p:txBody>
          <a:bodyPr/>
          <a:lstStyle/>
          <a:p>
            <a:r>
              <a:rPr lang="en-US" dirty="0" err="1" smtClean="0"/>
              <a:t>Betaling</a:t>
            </a:r>
            <a:endParaRPr lang="nl-BE" dirty="0"/>
          </a:p>
        </p:txBody>
      </p:sp>
      <p:pic>
        <p:nvPicPr>
          <p:cNvPr id="5" name="Afbeelding 4"/>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10" name="Afbeelding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11" name="Afbeelding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12" name="Afbeelding 11"/>
          <p:cNvPicPr>
            <a:picLocks noChangeAspect="1"/>
          </p:cNvPicPr>
          <p:nvPr/>
        </p:nvPicPr>
        <p:blipFill>
          <a:blip r:embed="rId8">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Tree>
    <p:extLst>
      <p:ext uri="{BB962C8B-B14F-4D97-AF65-F5344CB8AC3E}">
        <p14:creationId xmlns:p14="http://schemas.microsoft.com/office/powerpoint/2010/main" val="2695393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p:txBody>
          <a:bodyPr>
            <a:normAutofit/>
          </a:bodyPr>
          <a:lstStyle/>
          <a:p>
            <a:r>
              <a:rPr lang="en-US" sz="2000" dirty="0" smtClean="0"/>
              <a:t>Koper </a:t>
            </a:r>
            <a:r>
              <a:rPr lang="en-US" sz="2000" dirty="0" err="1" smtClean="0"/>
              <a:t>heeft</a:t>
            </a:r>
            <a:r>
              <a:rPr lang="en-US" sz="2000" dirty="0" smtClean="0"/>
              <a:t> </a:t>
            </a:r>
            <a:r>
              <a:rPr lang="en-US" sz="2000" dirty="0" err="1" smtClean="0"/>
              <a:t>drie</a:t>
            </a:r>
            <a:r>
              <a:rPr lang="en-US" sz="2000" dirty="0" smtClean="0"/>
              <a:t> </a:t>
            </a:r>
            <a:r>
              <a:rPr lang="en-US" sz="2000" dirty="0" err="1" smtClean="0"/>
              <a:t>verbintenissen</a:t>
            </a:r>
            <a:r>
              <a:rPr lang="en-US" sz="2000" dirty="0" smtClean="0"/>
              <a:t> (art. 1650, 1657 en 1593 oud BW) </a:t>
            </a:r>
            <a:r>
              <a:rPr lang="en-US" sz="2000" dirty="0" err="1" smtClean="0"/>
              <a:t>waaronder</a:t>
            </a:r>
            <a:r>
              <a:rPr lang="en-US" sz="2000" dirty="0" smtClean="0"/>
              <a:t> </a:t>
            </a:r>
            <a:r>
              <a:rPr lang="en-US" sz="2000" dirty="0" err="1" smtClean="0"/>
              <a:t>betaling</a:t>
            </a:r>
            <a:r>
              <a:rPr lang="en-US" sz="2000" dirty="0" smtClean="0"/>
              <a:t> </a:t>
            </a:r>
            <a:r>
              <a:rPr lang="en-US" sz="2000" dirty="0" err="1" smtClean="0"/>
              <a:t>prijs</a:t>
            </a:r>
            <a:endParaRPr lang="en-US" sz="2000" dirty="0" smtClean="0"/>
          </a:p>
          <a:p>
            <a:r>
              <a:rPr lang="en-US" sz="2000" dirty="0" err="1" smtClean="0"/>
              <a:t>Bepaling</a:t>
            </a:r>
            <a:r>
              <a:rPr lang="en-US" sz="2000" dirty="0" smtClean="0"/>
              <a:t> </a:t>
            </a:r>
            <a:r>
              <a:rPr lang="en-US" sz="2000" dirty="0" err="1" smtClean="0"/>
              <a:t>tijdstip</a:t>
            </a:r>
            <a:r>
              <a:rPr lang="en-US" sz="2000" dirty="0" smtClean="0"/>
              <a:t> </a:t>
            </a:r>
            <a:r>
              <a:rPr lang="en-US" sz="2000" dirty="0" err="1" smtClean="0"/>
              <a:t>betaling</a:t>
            </a:r>
            <a:r>
              <a:rPr lang="en-US" sz="2000" dirty="0" smtClean="0"/>
              <a:t> – </a:t>
            </a:r>
            <a:r>
              <a:rPr lang="en-US" sz="2000" dirty="0" err="1" smtClean="0"/>
              <a:t>aanvullende</a:t>
            </a:r>
            <a:r>
              <a:rPr lang="en-US" sz="2000" dirty="0" smtClean="0"/>
              <a:t> </a:t>
            </a:r>
            <a:r>
              <a:rPr lang="en-US" sz="2000" dirty="0" err="1" smtClean="0"/>
              <a:t>regeling</a:t>
            </a:r>
            <a:r>
              <a:rPr lang="en-US" sz="2000" dirty="0" smtClean="0"/>
              <a:t> art. 1651 oud BW</a:t>
            </a:r>
          </a:p>
          <a:p>
            <a:pPr lvl="1"/>
            <a:r>
              <a:rPr lang="en-US" sz="2000" dirty="0" err="1" smtClean="0"/>
              <a:t>Opgelet</a:t>
            </a:r>
            <a:r>
              <a:rPr lang="en-US" sz="2000" dirty="0" smtClean="0"/>
              <a:t>! </a:t>
            </a:r>
            <a:r>
              <a:rPr lang="en-US" sz="2000" dirty="0" err="1" smtClean="0"/>
              <a:t>Uitstel</a:t>
            </a:r>
            <a:r>
              <a:rPr lang="en-US" sz="2000" dirty="0" smtClean="0"/>
              <a:t> levering </a:t>
            </a:r>
            <a:r>
              <a:rPr lang="en-US" sz="2000" dirty="0" err="1" smtClean="0"/>
              <a:t>impliceert</a:t>
            </a:r>
            <a:r>
              <a:rPr lang="en-US" sz="2000" dirty="0" smtClean="0"/>
              <a:t> </a:t>
            </a:r>
            <a:r>
              <a:rPr lang="en-US" sz="2000" dirty="0" err="1" smtClean="0"/>
              <a:t>uitstel</a:t>
            </a:r>
            <a:r>
              <a:rPr lang="en-US" sz="2000" dirty="0" smtClean="0"/>
              <a:t> </a:t>
            </a:r>
            <a:r>
              <a:rPr lang="en-US" sz="2000" dirty="0" err="1" smtClean="0"/>
              <a:t>betaling</a:t>
            </a:r>
            <a:r>
              <a:rPr lang="en-US" sz="2000" dirty="0" smtClean="0"/>
              <a:t>, maar </a:t>
            </a:r>
            <a:r>
              <a:rPr lang="en-US" sz="2000" dirty="0" err="1" smtClean="0"/>
              <a:t>niet</a:t>
            </a:r>
            <a:r>
              <a:rPr lang="en-US" sz="2000" dirty="0" smtClean="0"/>
              <a:t> </a:t>
            </a:r>
            <a:r>
              <a:rPr lang="en-US" sz="2000" dirty="0" err="1" smtClean="0"/>
              <a:t>andersom</a:t>
            </a:r>
            <a:endParaRPr lang="en-US" sz="2000" dirty="0" smtClean="0"/>
          </a:p>
          <a:p>
            <a:pPr lvl="1"/>
            <a:endParaRPr lang="en-US" sz="2000" dirty="0" smtClean="0"/>
          </a:p>
          <a:p>
            <a:r>
              <a:rPr lang="en-US" sz="2000" dirty="0" err="1" smtClean="0"/>
              <a:t>Akte</a:t>
            </a:r>
            <a:r>
              <a:rPr lang="en-US" sz="2000" dirty="0" smtClean="0"/>
              <a:t> in de hand (</a:t>
            </a:r>
            <a:r>
              <a:rPr lang="en-US" sz="2000" i="1" dirty="0" err="1" smtClean="0"/>
              <a:t>acte</a:t>
            </a:r>
            <a:r>
              <a:rPr lang="en-US" sz="2000" i="1" dirty="0" smtClean="0"/>
              <a:t> en main</a:t>
            </a:r>
            <a:r>
              <a:rPr lang="en-US" sz="2000" dirty="0" smtClean="0"/>
              <a:t>) – </a:t>
            </a:r>
            <a:r>
              <a:rPr lang="en-US" sz="2000" dirty="0" err="1" smtClean="0"/>
              <a:t>afwijking</a:t>
            </a:r>
            <a:r>
              <a:rPr lang="en-US" sz="2000" dirty="0" smtClean="0"/>
              <a:t> van art. 1593 oud BW</a:t>
            </a:r>
          </a:p>
          <a:p>
            <a:pPr lvl="1"/>
            <a:r>
              <a:rPr lang="en-US" sz="2000" dirty="0" err="1" smtClean="0"/>
              <a:t>Aanbevolen</a:t>
            </a:r>
            <a:r>
              <a:rPr lang="en-US" sz="2000" dirty="0" smtClean="0"/>
              <a:t> om </a:t>
            </a:r>
            <a:r>
              <a:rPr lang="en-US" sz="2000" dirty="0" err="1" smtClean="0"/>
              <a:t>te</a:t>
            </a:r>
            <a:r>
              <a:rPr lang="en-US" sz="2000" dirty="0" smtClean="0"/>
              <a:t> </a:t>
            </a:r>
            <a:r>
              <a:rPr lang="en-US" sz="2000" dirty="0" err="1" smtClean="0"/>
              <a:t>expliciteren</a:t>
            </a:r>
            <a:r>
              <a:rPr lang="en-US" sz="2000" dirty="0" smtClean="0"/>
              <a:t> wat nu </a:t>
            </a:r>
            <a:r>
              <a:rPr lang="en-US" sz="2000" dirty="0" err="1" smtClean="0"/>
              <a:t>een</a:t>
            </a:r>
            <a:r>
              <a:rPr lang="en-US" sz="2000" dirty="0" smtClean="0"/>
              <a:t> </a:t>
            </a:r>
            <a:r>
              <a:rPr lang="en-US" sz="2000" dirty="0" err="1" smtClean="0"/>
              <a:t>akte</a:t>
            </a:r>
            <a:r>
              <a:rPr lang="en-US" sz="2000" dirty="0" smtClean="0"/>
              <a:t> in de hand </a:t>
            </a:r>
            <a:r>
              <a:rPr lang="en-US" sz="2000" dirty="0" err="1" smtClean="0"/>
              <a:t>betekent</a:t>
            </a:r>
            <a:r>
              <a:rPr lang="en-US" sz="2000" dirty="0" smtClean="0"/>
              <a:t> </a:t>
            </a:r>
            <a:r>
              <a:rPr lang="en-US" sz="2000" dirty="0" err="1" smtClean="0"/>
              <a:t>voor</a:t>
            </a:r>
            <a:r>
              <a:rPr lang="en-US" sz="2000" dirty="0" smtClean="0"/>
              <a:t> de </a:t>
            </a:r>
            <a:r>
              <a:rPr lang="en-US" sz="2000" dirty="0" err="1" smtClean="0"/>
              <a:t>partijen</a:t>
            </a:r>
            <a:endParaRPr lang="en-US" sz="2000" dirty="0" smtClean="0"/>
          </a:p>
          <a:p>
            <a:pPr lvl="1"/>
            <a:endParaRPr lang="en-US" sz="1800" dirty="0"/>
          </a:p>
          <a:p>
            <a:pPr lvl="1"/>
            <a:endParaRPr lang="en-US" sz="1800" dirty="0" smtClean="0"/>
          </a:p>
          <a:p>
            <a:pPr lvl="1"/>
            <a:endParaRPr lang="en-US" sz="1800" dirty="0"/>
          </a:p>
          <a:p>
            <a:pPr lvl="1"/>
            <a:endParaRPr lang="en-US" sz="1800" dirty="0" smtClean="0"/>
          </a:p>
          <a:p>
            <a:pPr lvl="1"/>
            <a:endParaRPr lang="en-US" sz="1800" dirty="0"/>
          </a:p>
        </p:txBody>
      </p:sp>
      <p:sp>
        <p:nvSpPr>
          <p:cNvPr id="3" name="Tijdelijke aanduiding voor dianummer 2"/>
          <p:cNvSpPr>
            <a:spLocks noGrp="1"/>
          </p:cNvSpPr>
          <p:nvPr>
            <p:ph type="sldNum" sz="quarter" idx="12"/>
          </p:nvPr>
        </p:nvSpPr>
        <p:spPr/>
        <p:txBody>
          <a:bodyPr/>
          <a:lstStyle/>
          <a:p>
            <a:fld id="{CF179DAE-D0A6-40C3-B8BC-6A97C268D03A}" type="slidenum">
              <a:rPr lang="nl-NL" smtClean="0"/>
              <a:t>61</a:t>
            </a:fld>
            <a:endParaRPr lang="nl-NL"/>
          </a:p>
        </p:txBody>
      </p:sp>
      <p:sp>
        <p:nvSpPr>
          <p:cNvPr id="6" name="Titel 5"/>
          <p:cNvSpPr>
            <a:spLocks noGrp="1"/>
          </p:cNvSpPr>
          <p:nvPr>
            <p:ph type="title"/>
          </p:nvPr>
        </p:nvSpPr>
        <p:spPr/>
        <p:txBody>
          <a:bodyPr>
            <a:normAutofit/>
          </a:bodyPr>
          <a:lstStyle/>
          <a:p>
            <a:r>
              <a:rPr lang="en-US" sz="3600" b="1" dirty="0" smtClean="0"/>
              <a:t>I. Algemeen</a:t>
            </a:r>
            <a:endParaRPr lang="nl-BE" sz="3600" b="1" dirty="0"/>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pic>
        <p:nvPicPr>
          <p:cNvPr id="17" name="Afbeelding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20" name="Afbeelding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21" name="Afbeelding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22" name="Afbeelding 21"/>
          <p:cNvPicPr>
            <a:picLocks noChangeAspect="1"/>
          </p:cNvPicPr>
          <p:nvPr/>
        </p:nvPicPr>
        <p:blipFill>
          <a:blip r:embed="rId8">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Tree>
    <p:extLst>
      <p:ext uri="{BB962C8B-B14F-4D97-AF65-F5344CB8AC3E}">
        <p14:creationId xmlns:p14="http://schemas.microsoft.com/office/powerpoint/2010/main" val="19361338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7ECE5B-673E-405A-84AE-13145C4ED0A4}"/>
              </a:ext>
            </a:extLst>
          </p:cNvPr>
          <p:cNvSpPr>
            <a:spLocks noGrp="1"/>
          </p:cNvSpPr>
          <p:nvPr>
            <p:ph type="title"/>
          </p:nvPr>
        </p:nvSpPr>
        <p:spPr>
          <a:xfrm>
            <a:off x="579120" y="1061356"/>
            <a:ext cx="11039793" cy="1232807"/>
          </a:xfrm>
        </p:spPr>
        <p:txBody>
          <a:bodyPr/>
          <a:lstStyle/>
          <a:p>
            <a:r>
              <a:rPr lang="nl-NL" dirty="0"/>
              <a:t>Bedankt voor uw aandacht!</a:t>
            </a:r>
            <a:br>
              <a:rPr lang="nl-NL" dirty="0"/>
            </a:br>
            <a:endParaRPr lang="nl-BE" sz="2000" dirty="0"/>
          </a:p>
        </p:txBody>
      </p:sp>
      <p:sp>
        <p:nvSpPr>
          <p:cNvPr id="4" name="Tijdelijke aanduiding voor dianummer 3">
            <a:extLst>
              <a:ext uri="{FF2B5EF4-FFF2-40B4-BE49-F238E27FC236}">
                <a16:creationId xmlns:a16="http://schemas.microsoft.com/office/drawing/2014/main" id="{1CA2A6F8-C749-45C6-AFCF-ABD2B59BF30E}"/>
              </a:ext>
            </a:extLst>
          </p:cNvPr>
          <p:cNvSpPr>
            <a:spLocks noGrp="1"/>
          </p:cNvSpPr>
          <p:nvPr>
            <p:ph type="sldNum" sz="quarter" idx="12"/>
          </p:nvPr>
        </p:nvSpPr>
        <p:spPr/>
        <p:txBody>
          <a:bodyPr/>
          <a:lstStyle/>
          <a:p>
            <a:fld id="{0A297500-7527-634B-90F4-69D0994C32B4}" type="slidenum">
              <a:rPr lang="nl-NL" smtClean="0"/>
              <a:t>62</a:t>
            </a:fld>
            <a:endParaRPr lang="nl-NL" dirty="0"/>
          </a:p>
        </p:txBody>
      </p:sp>
      <p:sp>
        <p:nvSpPr>
          <p:cNvPr id="9" name="Tijdelijke aanduiding voor inhoud 7">
            <a:extLst>
              <a:ext uri="{FF2B5EF4-FFF2-40B4-BE49-F238E27FC236}">
                <a16:creationId xmlns:a16="http://schemas.microsoft.com/office/drawing/2014/main" id="{ABBFC6F6-3E7E-4AF7-961F-6B8F8D58578C}"/>
              </a:ext>
            </a:extLst>
          </p:cNvPr>
          <p:cNvSpPr txBox="1">
            <a:spLocks/>
          </p:cNvSpPr>
          <p:nvPr/>
        </p:nvSpPr>
        <p:spPr>
          <a:xfrm>
            <a:off x="579120" y="2669046"/>
            <a:ext cx="5400000" cy="2548607"/>
          </a:xfrm>
          <a:prstGeom prst="rect">
            <a:avLst/>
          </a:prstGeom>
        </p:spPr>
        <p:txBody>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nl-NL" b="1" dirty="0">
                <a:solidFill>
                  <a:schemeClr val="bg1"/>
                </a:solidFill>
              </a:rPr>
              <a:t>Bernard Tilleman</a:t>
            </a:r>
            <a:r>
              <a:rPr lang="nl-NL" dirty="0">
                <a:solidFill>
                  <a:schemeClr val="bg1"/>
                </a:solidFill>
              </a:rPr>
              <a:t/>
            </a:r>
            <a:br>
              <a:rPr lang="nl-NL" dirty="0">
                <a:solidFill>
                  <a:schemeClr val="bg1"/>
                </a:solidFill>
              </a:rPr>
            </a:br>
            <a:r>
              <a:rPr lang="nl-NL" sz="1800" dirty="0">
                <a:solidFill>
                  <a:schemeClr val="bg1"/>
                </a:solidFill>
              </a:rPr>
              <a:t>Gewoon hoogleraar KU Leuven</a:t>
            </a:r>
            <a:br>
              <a:rPr lang="nl-NL" sz="1800" dirty="0">
                <a:solidFill>
                  <a:schemeClr val="bg1"/>
                </a:solidFill>
              </a:rPr>
            </a:br>
            <a:r>
              <a:rPr lang="nl-NL" sz="1800" dirty="0">
                <a:solidFill>
                  <a:schemeClr val="bg1"/>
                </a:solidFill>
              </a:rPr>
              <a:t>Prodecaan Rechtsgeleerdheid</a:t>
            </a:r>
          </a:p>
          <a:p>
            <a:pPr marL="0" indent="0" algn="ctr">
              <a:buFont typeface="Arial"/>
              <a:buNone/>
            </a:pPr>
            <a:endParaRPr lang="nl-BE" dirty="0">
              <a:solidFill>
                <a:schemeClr val="bg1"/>
              </a:solidFill>
            </a:endParaRPr>
          </a:p>
          <a:p>
            <a:pPr marL="0" indent="0" algn="ctr">
              <a:buFont typeface="Arial"/>
              <a:buNone/>
            </a:pPr>
            <a:r>
              <a:rPr lang="nl-BE" dirty="0">
                <a:solidFill>
                  <a:schemeClr val="bg1"/>
                </a:solidFill>
              </a:rPr>
              <a:t>bernard.tilleman@kuleuven.be</a:t>
            </a:r>
          </a:p>
          <a:p>
            <a:pPr marL="0" indent="0" algn="ctr">
              <a:buFont typeface="Arial"/>
              <a:buNone/>
            </a:pPr>
            <a:r>
              <a:rPr lang="nl-NL" sz="1200" dirty="0">
                <a:solidFill>
                  <a:schemeClr val="bg1"/>
                </a:solidFill>
              </a:rPr>
              <a:t>https://www.kuleuven.be/wieiswie/nl/person/00017264</a:t>
            </a:r>
            <a:endParaRPr lang="nl-BE" sz="1200" dirty="0">
              <a:solidFill>
                <a:schemeClr val="bg1"/>
              </a:solidFill>
            </a:endParaRPr>
          </a:p>
          <a:p>
            <a:pPr marL="0" indent="0" algn="ctr">
              <a:buFont typeface="Arial"/>
              <a:buNone/>
            </a:pPr>
            <a:endParaRPr lang="nl-NL" dirty="0"/>
          </a:p>
        </p:txBody>
      </p:sp>
      <p:sp>
        <p:nvSpPr>
          <p:cNvPr id="10" name="Tijdelijke aanduiding voor inhoud 8">
            <a:extLst>
              <a:ext uri="{FF2B5EF4-FFF2-40B4-BE49-F238E27FC236}">
                <a16:creationId xmlns:a16="http://schemas.microsoft.com/office/drawing/2014/main" id="{61ABCFCD-A74D-4055-A8E2-D2AEFB7658A7}"/>
              </a:ext>
            </a:extLst>
          </p:cNvPr>
          <p:cNvSpPr txBox="1">
            <a:spLocks/>
          </p:cNvSpPr>
          <p:nvPr/>
        </p:nvSpPr>
        <p:spPr>
          <a:xfrm>
            <a:off x="6220320" y="2669046"/>
            <a:ext cx="5400000" cy="2548607"/>
          </a:xfrm>
          <a:prstGeom prst="rect">
            <a:avLst/>
          </a:prstGeom>
        </p:spPr>
        <p:txBody>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nl-NL" b="1" dirty="0">
                <a:solidFill>
                  <a:schemeClr val="bg1"/>
                </a:solidFill>
              </a:rPr>
              <a:t>Frederik Van den Abeele</a:t>
            </a:r>
            <a:r>
              <a:rPr lang="nl-NL" dirty="0">
                <a:solidFill>
                  <a:schemeClr val="bg1"/>
                </a:solidFill>
              </a:rPr>
              <a:t/>
            </a:r>
            <a:br>
              <a:rPr lang="nl-NL" dirty="0">
                <a:solidFill>
                  <a:schemeClr val="bg1"/>
                </a:solidFill>
              </a:rPr>
            </a:br>
            <a:r>
              <a:rPr lang="nl-NL" sz="1800" dirty="0">
                <a:solidFill>
                  <a:schemeClr val="bg1"/>
                </a:solidFill>
              </a:rPr>
              <a:t>Assistent Contractenrecht KU Leuven</a:t>
            </a:r>
            <a:br>
              <a:rPr lang="nl-NL" sz="1800" dirty="0">
                <a:solidFill>
                  <a:schemeClr val="bg1"/>
                </a:solidFill>
              </a:rPr>
            </a:br>
            <a:r>
              <a:rPr lang="nl-NL" sz="1800" dirty="0">
                <a:solidFill>
                  <a:schemeClr val="bg1"/>
                </a:solidFill>
              </a:rPr>
              <a:t>Gastmedewerker UHasselt</a:t>
            </a:r>
          </a:p>
          <a:p>
            <a:pPr marL="0" indent="0" algn="ctr">
              <a:buFont typeface="Arial"/>
              <a:buNone/>
            </a:pPr>
            <a:endParaRPr lang="nl-NL" dirty="0">
              <a:solidFill>
                <a:schemeClr val="bg1"/>
              </a:solidFill>
            </a:endParaRPr>
          </a:p>
          <a:p>
            <a:pPr marL="0" indent="0" algn="ctr">
              <a:buFont typeface="Arial"/>
              <a:buNone/>
            </a:pPr>
            <a:r>
              <a:rPr lang="nl-NL" dirty="0">
                <a:solidFill>
                  <a:schemeClr val="bg1"/>
                </a:solidFill>
              </a:rPr>
              <a:t>frederik.vandenabeele@kuleuven.be</a:t>
            </a:r>
          </a:p>
          <a:p>
            <a:pPr marL="0" indent="0" algn="ctr">
              <a:buFont typeface="Arial"/>
              <a:buNone/>
            </a:pPr>
            <a:r>
              <a:rPr lang="nl-NL" sz="1200" dirty="0">
                <a:solidFill>
                  <a:schemeClr val="bg1"/>
                </a:solidFill>
              </a:rPr>
              <a:t>https://www.</a:t>
            </a:r>
            <a:r>
              <a:rPr lang="nl-BE" sz="1200" dirty="0">
                <a:solidFill>
                  <a:schemeClr val="bg1"/>
                </a:solidFill>
              </a:rPr>
              <a:t>kuleuven.be/wieiswie/nl/person/00125913</a:t>
            </a:r>
          </a:p>
          <a:p>
            <a:pPr marL="0" indent="0" algn="ctr">
              <a:buFont typeface="Arial"/>
              <a:buNone/>
            </a:pPr>
            <a:endParaRPr lang="nl-BE" sz="1600" dirty="0"/>
          </a:p>
          <a:p>
            <a:pPr marL="0" indent="0" algn="ctr">
              <a:buFont typeface="Arial"/>
              <a:buNone/>
            </a:pPr>
            <a:endParaRPr lang="nl-BE" sz="1600" dirty="0"/>
          </a:p>
          <a:p>
            <a:pPr marL="0" indent="0" algn="ctr">
              <a:buFont typeface="Arial"/>
              <a:buNone/>
            </a:pPr>
            <a:endParaRPr lang="nl-BE" dirty="0"/>
          </a:p>
        </p:txBody>
      </p:sp>
      <p:sp>
        <p:nvSpPr>
          <p:cNvPr id="12" name="Tekstvak 11">
            <a:extLst>
              <a:ext uri="{FF2B5EF4-FFF2-40B4-BE49-F238E27FC236}">
                <a16:creationId xmlns:a16="http://schemas.microsoft.com/office/drawing/2014/main" id="{CE0B675D-6A2A-47FF-AB66-60F0AC31E8CC}"/>
              </a:ext>
            </a:extLst>
          </p:cNvPr>
          <p:cNvSpPr txBox="1"/>
          <p:nvPr/>
        </p:nvSpPr>
        <p:spPr>
          <a:xfrm>
            <a:off x="0" y="5611978"/>
            <a:ext cx="12192000" cy="369332"/>
          </a:xfrm>
          <a:prstGeom prst="rect">
            <a:avLst/>
          </a:prstGeom>
          <a:noFill/>
        </p:spPr>
        <p:txBody>
          <a:bodyPr wrap="square">
            <a:spAutoFit/>
          </a:bodyPr>
          <a:lstStyle/>
          <a:p>
            <a:pPr algn="ctr"/>
            <a:r>
              <a:rPr lang="nl-NL" sz="1800" dirty="0"/>
              <a:t>Bron afbeeldingen: </a:t>
            </a:r>
            <a:r>
              <a:rPr lang="nl-BE" sz="1800" dirty="0"/>
              <a:t>Flaticon.com</a:t>
            </a:r>
            <a:endParaRPr lang="nl-BE" dirty="0"/>
          </a:p>
        </p:txBody>
      </p:sp>
      <p:pic>
        <p:nvPicPr>
          <p:cNvPr id="8" name="Afbeelding 7"/>
          <p:cNvPicPr>
            <a:picLocks noChangeAspect="1"/>
          </p:cNvPicPr>
          <p:nvPr/>
        </p:nvPicPr>
        <p:blipFill>
          <a:blip r:embed="rId2">
            <a:lum bright="70000" contrast="-70000"/>
          </a:blip>
          <a:stretch>
            <a:fillRect/>
          </a:stretch>
        </p:blipFill>
        <p:spPr>
          <a:xfrm>
            <a:off x="9831798" y="6378773"/>
            <a:ext cx="1077087" cy="323126"/>
          </a:xfrm>
          <a:prstGeom prst="rect">
            <a:avLst/>
          </a:prstGeom>
        </p:spPr>
      </p:pic>
    </p:spTree>
    <p:extLst>
      <p:ext uri="{BB962C8B-B14F-4D97-AF65-F5344CB8AC3E}">
        <p14:creationId xmlns:p14="http://schemas.microsoft.com/office/powerpoint/2010/main" val="2228806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ijdelijke aanduiding voor inhoud 36"/>
          <p:cNvGraphicFramePr>
            <a:graphicFrameLocks noGrp="1"/>
          </p:cNvGraphicFramePr>
          <p:nvPr>
            <p:ph idx="1"/>
            <p:extLst/>
          </p:nvPr>
        </p:nvGraphicFramePr>
        <p:xfrm>
          <a:off x="576263" y="1392516"/>
          <a:ext cx="11041062" cy="769620"/>
        </p:xfrm>
        <a:graphic>
          <a:graphicData uri="http://schemas.openxmlformats.org/drawingml/2006/table">
            <a:tbl>
              <a:tblPr firstRow="1" bandRow="1">
                <a:tableStyleId>{5C22544A-7EE6-4342-B048-85BDC9FD1C3A}</a:tableStyleId>
              </a:tblPr>
              <a:tblGrid>
                <a:gridCol w="3680354">
                  <a:extLst>
                    <a:ext uri="{9D8B030D-6E8A-4147-A177-3AD203B41FA5}">
                      <a16:colId xmlns:a16="http://schemas.microsoft.com/office/drawing/2014/main" val="4019854150"/>
                    </a:ext>
                  </a:extLst>
                </a:gridCol>
                <a:gridCol w="3680354">
                  <a:extLst>
                    <a:ext uri="{9D8B030D-6E8A-4147-A177-3AD203B41FA5}">
                      <a16:colId xmlns:a16="http://schemas.microsoft.com/office/drawing/2014/main" val="1135268322"/>
                    </a:ext>
                  </a:extLst>
                </a:gridCol>
                <a:gridCol w="3680354">
                  <a:extLst>
                    <a:ext uri="{9D8B030D-6E8A-4147-A177-3AD203B41FA5}">
                      <a16:colId xmlns:a16="http://schemas.microsoft.com/office/drawing/2014/main" val="1418300344"/>
                    </a:ext>
                  </a:extLst>
                </a:gridCol>
              </a:tblGrid>
              <a:tr h="280102">
                <a:tc>
                  <a:txBody>
                    <a:bodyPr/>
                    <a:lstStyle/>
                    <a:p>
                      <a:pPr algn="ctr"/>
                      <a:r>
                        <a:rPr lang="en-US" sz="1400" dirty="0" smtClean="0"/>
                        <a:t>Soort goed?</a:t>
                      </a:r>
                      <a:endParaRPr lang="nl-BE" sz="1400" dirty="0"/>
                    </a:p>
                  </a:txBody>
                  <a:tcPr/>
                </a:tc>
                <a:tc>
                  <a:txBody>
                    <a:bodyPr/>
                    <a:lstStyle/>
                    <a:p>
                      <a:pPr algn="ctr"/>
                      <a:r>
                        <a:rPr lang="en-US" sz="1400" dirty="0" smtClean="0"/>
                        <a:t>Soort gebruik?</a:t>
                      </a:r>
                      <a:endParaRPr lang="nl-BE" sz="1400" dirty="0"/>
                    </a:p>
                  </a:txBody>
                  <a:tcPr/>
                </a:tc>
                <a:tc>
                  <a:txBody>
                    <a:bodyPr/>
                    <a:lstStyle/>
                    <a:p>
                      <a:pPr algn="ctr"/>
                      <a:r>
                        <a:rPr lang="en-US" sz="1400" dirty="0" smtClean="0"/>
                        <a:t>Hoedanigheid </a:t>
                      </a:r>
                      <a:r>
                        <a:rPr lang="en-US" sz="1400" dirty="0" err="1" smtClean="0"/>
                        <a:t>verkoper</a:t>
                      </a:r>
                      <a:r>
                        <a:rPr lang="en-US" sz="1400" dirty="0" smtClean="0"/>
                        <a:t>?</a:t>
                      </a:r>
                      <a:endParaRPr lang="nl-BE" sz="1400" dirty="0"/>
                    </a:p>
                  </a:txBody>
                  <a:tcPr/>
                </a:tc>
                <a:extLst>
                  <a:ext uri="{0D108BD9-81ED-4DB2-BD59-A6C34878D82A}">
                    <a16:rowId xmlns:a16="http://schemas.microsoft.com/office/drawing/2014/main" val="1846098583"/>
                  </a:ext>
                </a:extLst>
              </a:tr>
              <a:tr h="370840">
                <a:tc>
                  <a:txBody>
                    <a:bodyPr/>
                    <a:lstStyle/>
                    <a:p>
                      <a:pPr algn="ctr"/>
                      <a:r>
                        <a:rPr lang="en-US" sz="1400" dirty="0" smtClean="0"/>
                        <a:t>Lichamelijk roerend goed</a:t>
                      </a:r>
                    </a:p>
                    <a:p>
                      <a:pPr algn="ctr"/>
                      <a:r>
                        <a:rPr lang="en-US" sz="1050" dirty="0" smtClean="0"/>
                        <a:t>(</a:t>
                      </a:r>
                      <a:r>
                        <a:rPr lang="en-US" sz="1050" dirty="0" err="1" smtClean="0"/>
                        <a:t>uitz</a:t>
                      </a:r>
                      <a:r>
                        <a:rPr lang="en-US" sz="1050" dirty="0" smtClean="0"/>
                        <a:t>.</a:t>
                      </a:r>
                      <a:r>
                        <a:rPr lang="en-US" sz="1050" baseline="0" dirty="0" smtClean="0"/>
                        <a:t> 1649</a:t>
                      </a:r>
                      <a:r>
                        <a:rPr lang="en-US" sz="1050" i="1" baseline="0" dirty="0" smtClean="0"/>
                        <a:t>bis </a:t>
                      </a:r>
                      <a:r>
                        <a:rPr lang="en-US" sz="1050" i="0" baseline="0" dirty="0" smtClean="0"/>
                        <a:t>§1, 3° oud BW)</a:t>
                      </a:r>
                      <a:endParaRPr lang="nl-BE" sz="1400" dirty="0"/>
                    </a:p>
                  </a:txBody>
                  <a:tcPr anchor="ctr"/>
                </a:tc>
                <a:tc>
                  <a:txBody>
                    <a:bodyPr/>
                    <a:lstStyle/>
                    <a:p>
                      <a:pPr algn="ctr"/>
                      <a:r>
                        <a:rPr lang="en-US" sz="1400" dirty="0" smtClean="0"/>
                        <a:t>Persoonlijk gebruik</a:t>
                      </a:r>
                      <a:endParaRPr lang="nl-BE"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t>(‘consument’)</a:t>
                      </a:r>
                      <a:endParaRPr lang="nl-BE" sz="1050" dirty="0" smtClean="0"/>
                    </a:p>
                  </a:txBody>
                  <a:tcPr anchor="ctr"/>
                </a:tc>
                <a:tc>
                  <a:txBody>
                    <a:bodyPr/>
                    <a:lstStyle/>
                    <a:p>
                      <a:pPr algn="ctr"/>
                      <a:r>
                        <a:rPr lang="en-US" sz="1400" dirty="0" smtClean="0"/>
                        <a:t>Professioneel</a:t>
                      </a:r>
                      <a:endParaRPr lang="nl-BE" sz="1400" dirty="0"/>
                    </a:p>
                  </a:txBody>
                  <a:tcPr anchor="ctr"/>
                </a:tc>
                <a:extLst>
                  <a:ext uri="{0D108BD9-81ED-4DB2-BD59-A6C34878D82A}">
                    <a16:rowId xmlns:a16="http://schemas.microsoft.com/office/drawing/2014/main" val="1804306860"/>
                  </a:ext>
                </a:extLst>
              </a:tr>
            </a:tbl>
          </a:graphicData>
        </a:graphic>
      </p:graphicFrame>
      <p:sp>
        <p:nvSpPr>
          <p:cNvPr id="5" name="Titel 4"/>
          <p:cNvSpPr>
            <a:spLocks noGrp="1"/>
          </p:cNvSpPr>
          <p:nvPr>
            <p:ph type="title"/>
          </p:nvPr>
        </p:nvSpPr>
        <p:spPr/>
        <p:txBody>
          <a:bodyPr>
            <a:normAutofit/>
          </a:bodyPr>
          <a:lstStyle/>
          <a:p>
            <a:r>
              <a:rPr lang="en-US" sz="3600" b="1" dirty="0" smtClean="0"/>
              <a:t>II. Consumentenkooprecht</a:t>
            </a:r>
            <a:endParaRPr lang="nl-BE" sz="3600" b="1" dirty="0"/>
          </a:p>
        </p:txBody>
      </p:sp>
      <p:sp>
        <p:nvSpPr>
          <p:cNvPr id="38" name="Tijdelijke aanduiding voor inhoud 1"/>
          <p:cNvSpPr txBox="1">
            <a:spLocks/>
          </p:cNvSpPr>
          <p:nvPr/>
        </p:nvSpPr>
        <p:spPr>
          <a:xfrm>
            <a:off x="576001" y="2358469"/>
            <a:ext cx="11041200" cy="342535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nl-BE" dirty="0"/>
          </a:p>
        </p:txBody>
      </p:sp>
      <p:sp>
        <p:nvSpPr>
          <p:cNvPr id="39" name="Vierkante haken 38"/>
          <p:cNvSpPr/>
          <p:nvPr/>
        </p:nvSpPr>
        <p:spPr>
          <a:xfrm rot="5400000">
            <a:off x="4623699" y="-1253253"/>
            <a:ext cx="2944118" cy="11041327"/>
          </a:xfrm>
          <a:prstGeom prst="bracketPair">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vert="vert270" rtlCol="0" anchor="ctr"/>
          <a:lstStyle/>
          <a:p>
            <a:pPr algn="ctr"/>
            <a:endParaRPr lang="en-US" sz="1500" i="1" dirty="0" smtClean="0">
              <a:solidFill>
                <a:schemeClr val="accent4"/>
              </a:solidFill>
            </a:endParaRPr>
          </a:p>
          <a:p>
            <a:pPr algn="ctr"/>
            <a:endParaRPr lang="en-US" sz="1500" i="1" dirty="0">
              <a:solidFill>
                <a:schemeClr val="accent4"/>
              </a:solidFill>
            </a:endParaRPr>
          </a:p>
          <a:p>
            <a:pPr algn="ctr"/>
            <a:endParaRPr lang="en-US" sz="1500" i="1" dirty="0" smtClean="0">
              <a:solidFill>
                <a:schemeClr val="accent4"/>
              </a:solidFill>
            </a:endParaRPr>
          </a:p>
          <a:p>
            <a:pPr algn="ctr"/>
            <a:endParaRPr lang="en-US" sz="1500" i="1" dirty="0" smtClean="0">
              <a:solidFill>
                <a:schemeClr val="accent4"/>
              </a:solidFill>
            </a:endParaRPr>
          </a:p>
          <a:p>
            <a:pPr algn="ctr"/>
            <a:r>
              <a:rPr lang="en-US" sz="1500" i="1" dirty="0" smtClean="0">
                <a:solidFill>
                  <a:schemeClr val="accent4"/>
                </a:solidFill>
              </a:rPr>
              <a:t>“</a:t>
            </a:r>
            <a:r>
              <a:rPr lang="nl-BE" sz="1500" i="1" dirty="0">
                <a:solidFill>
                  <a:schemeClr val="accent4"/>
                </a:solidFill>
              </a:rPr>
              <a:t>een </a:t>
            </a:r>
            <a:r>
              <a:rPr lang="nl-BE" sz="1500" b="1" i="1" dirty="0">
                <a:solidFill>
                  <a:schemeClr val="accent4"/>
                </a:solidFill>
              </a:rPr>
              <a:t>natuurlijke persoon </a:t>
            </a:r>
            <a:r>
              <a:rPr lang="nl-BE" sz="1500" i="1" dirty="0">
                <a:solidFill>
                  <a:schemeClr val="accent4"/>
                </a:solidFill>
              </a:rPr>
              <a:t>zoals verweerster in het hoofdgeding, die op een website tegelijkertijd een aantal advertenties plaatst waarin nieuwe en tweedehandsgoederen te koop worden aangeboden, </a:t>
            </a:r>
            <a:r>
              <a:rPr lang="nl-BE" sz="1500" b="1" i="1" dirty="0">
                <a:solidFill>
                  <a:schemeClr val="accent4"/>
                </a:solidFill>
              </a:rPr>
              <a:t>slechts als „handelaar” kan worden gekwalificeerd</a:t>
            </a:r>
            <a:r>
              <a:rPr lang="nl-BE" sz="1500" i="1" dirty="0">
                <a:solidFill>
                  <a:schemeClr val="accent4"/>
                </a:solidFill>
              </a:rPr>
              <a:t>, en dat een dergelijke activiteit slechts als „handelspraktijk” kan worden aangemerkt, </a:t>
            </a:r>
            <a:r>
              <a:rPr lang="nl-BE" sz="1500" b="1" i="1" dirty="0">
                <a:solidFill>
                  <a:schemeClr val="accent4"/>
                </a:solidFill>
              </a:rPr>
              <a:t>indien die persoon handelt in het kader van zijn handels-, bedrijfs-, ambachts‑ of beroepsactiviteit, hetgeen door de verwijzende rechter moet worden geverifieerd in het licht van alle relevante omstandigheden van het </a:t>
            </a:r>
            <a:r>
              <a:rPr lang="nl-BE" sz="1500" b="1" i="1" dirty="0" smtClean="0">
                <a:solidFill>
                  <a:schemeClr val="accent4"/>
                </a:solidFill>
              </a:rPr>
              <a:t>geval</a:t>
            </a:r>
            <a:r>
              <a:rPr lang="en-US" sz="1500" i="1" dirty="0" smtClean="0">
                <a:solidFill>
                  <a:schemeClr val="accent4"/>
                </a:solidFill>
              </a:rPr>
              <a:t>”</a:t>
            </a:r>
            <a:endParaRPr lang="nl-BE" sz="1500" i="1" dirty="0">
              <a:solidFill>
                <a:schemeClr val="accent4"/>
              </a:solidFill>
            </a:endParaRPr>
          </a:p>
        </p:txBody>
      </p:sp>
      <p:sp>
        <p:nvSpPr>
          <p:cNvPr id="45" name="Tijdelijke aanduiding voor inhoud 1"/>
          <p:cNvSpPr txBox="1">
            <a:spLocks/>
          </p:cNvSpPr>
          <p:nvPr/>
        </p:nvSpPr>
        <p:spPr>
          <a:xfrm>
            <a:off x="575221" y="2309852"/>
            <a:ext cx="11041200" cy="41048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b="1" dirty="0" smtClean="0"/>
              <a:t>Business</a:t>
            </a:r>
            <a:r>
              <a:rPr lang="en-US" sz="1800" dirty="0" smtClean="0"/>
              <a:t> to consumer-</a:t>
            </a:r>
            <a:r>
              <a:rPr lang="en-US" sz="1800" dirty="0" err="1" smtClean="0"/>
              <a:t>relatie</a:t>
            </a:r>
            <a:r>
              <a:rPr lang="en-US" sz="1800" dirty="0" smtClean="0"/>
              <a:t>: hoedanigheid </a:t>
            </a:r>
            <a:r>
              <a:rPr lang="en-US" sz="1800" dirty="0" err="1" smtClean="0"/>
              <a:t>verkoper</a:t>
            </a:r>
            <a:endParaRPr lang="nl-BE" sz="1800" dirty="0"/>
          </a:p>
        </p:txBody>
      </p:sp>
      <p:sp>
        <p:nvSpPr>
          <p:cNvPr id="14" name="Tijdelijke aanduiding voor dianummer 3"/>
          <p:cNvSpPr txBox="1">
            <a:spLocks/>
          </p:cNvSpPr>
          <p:nvPr/>
        </p:nvSpPr>
        <p:spPr>
          <a:xfrm>
            <a:off x="576000" y="6210000"/>
            <a:ext cx="648000" cy="648000"/>
          </a:xfrm>
          <a:prstGeom prst="rect">
            <a:avLst/>
          </a:prstGeom>
        </p:spPr>
        <p:txBody>
          <a:bodyPr vert="horz" lIns="0" tIns="0" rIns="0" bIns="0" rtlCol="0" anchor="ctr"/>
          <a:lstStyle>
            <a:defPPr>
              <a:defRPr lang="nl-NL"/>
            </a:defPPr>
            <a:lvl1pPr marL="0" algn="l" defTabSz="914400" rtl="0" eaLnBrk="1" latinLnBrk="0" hangingPunct="1">
              <a:defRPr sz="1000" kern="1200" baseline="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297500-7527-634B-90F4-69D0994C32B4}" type="slidenum">
              <a:rPr lang="nl-NL" smtClean="0"/>
              <a:pPr/>
              <a:t>7</a:t>
            </a:fld>
            <a:endParaRPr lang="nl-NL" dirty="0"/>
          </a:p>
        </p:txBody>
      </p:sp>
      <p:cxnSp>
        <p:nvCxnSpPr>
          <p:cNvPr id="16" name="Rechte verbindingslijn 15"/>
          <p:cNvCxnSpPr/>
          <p:nvPr/>
        </p:nvCxnSpPr>
        <p:spPr>
          <a:xfrm>
            <a:off x="5358905" y="3311594"/>
            <a:ext cx="1549435" cy="0"/>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kstvak 16"/>
          <p:cNvSpPr txBox="1"/>
          <p:nvPr/>
        </p:nvSpPr>
        <p:spPr>
          <a:xfrm>
            <a:off x="4214503" y="3686330"/>
            <a:ext cx="1562385" cy="307777"/>
          </a:xfrm>
          <a:prstGeom prst="rect">
            <a:avLst/>
          </a:prstGeom>
          <a:noFill/>
        </p:spPr>
        <p:txBody>
          <a:bodyPr wrap="square" rtlCol="0">
            <a:spAutoFit/>
          </a:bodyPr>
          <a:lstStyle/>
          <a:p>
            <a:pPr algn="ctr"/>
            <a:r>
              <a:rPr lang="en-US" sz="1400" dirty="0" err="1"/>
              <a:t>Mevr</a:t>
            </a:r>
            <a:r>
              <a:rPr lang="en-US" sz="1400" dirty="0"/>
              <a:t>. </a:t>
            </a:r>
            <a:r>
              <a:rPr lang="en-US" sz="1400" dirty="0" err="1"/>
              <a:t>Kamenova</a:t>
            </a:r>
            <a:endParaRPr lang="nl-BE" sz="1400" dirty="0"/>
          </a:p>
        </p:txBody>
      </p:sp>
      <p:sp>
        <p:nvSpPr>
          <p:cNvPr id="18" name="Tekstvak 17"/>
          <p:cNvSpPr txBox="1"/>
          <p:nvPr/>
        </p:nvSpPr>
        <p:spPr>
          <a:xfrm>
            <a:off x="6576789" y="3686330"/>
            <a:ext cx="1389520" cy="307777"/>
          </a:xfrm>
          <a:prstGeom prst="rect">
            <a:avLst/>
          </a:prstGeom>
          <a:noFill/>
        </p:spPr>
        <p:txBody>
          <a:bodyPr wrap="square" rtlCol="0">
            <a:spAutoFit/>
          </a:bodyPr>
          <a:lstStyle/>
          <a:p>
            <a:pPr algn="ctr"/>
            <a:r>
              <a:rPr lang="en-US" sz="1400" dirty="0" err="1"/>
              <a:t>consument</a:t>
            </a:r>
            <a:endParaRPr lang="nl-BE" sz="1400" dirty="0"/>
          </a:p>
        </p:txBody>
      </p:sp>
      <p:pic>
        <p:nvPicPr>
          <p:cNvPr id="19" name="Afbeelding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7850" y="3002195"/>
            <a:ext cx="615692" cy="615692"/>
          </a:xfrm>
          <a:prstGeom prst="rect">
            <a:avLst/>
          </a:prstGeom>
        </p:spPr>
      </p:pic>
      <p:pic>
        <p:nvPicPr>
          <p:cNvPr id="20" name="Afbeelding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4539" y="3098591"/>
            <a:ext cx="431950" cy="431950"/>
          </a:xfrm>
          <a:prstGeom prst="rect">
            <a:avLst/>
          </a:prstGeom>
        </p:spPr>
      </p:pic>
      <p:pic>
        <p:nvPicPr>
          <p:cNvPr id="23" name="Afbeelding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703" y="3002195"/>
            <a:ext cx="615692" cy="615692"/>
          </a:xfrm>
          <a:prstGeom prst="rect">
            <a:avLst/>
          </a:prstGeom>
        </p:spPr>
      </p:pic>
      <p:sp>
        <p:nvSpPr>
          <p:cNvPr id="33" name="Afgeronde rechthoek 32"/>
          <p:cNvSpPr/>
          <p:nvPr/>
        </p:nvSpPr>
        <p:spPr>
          <a:xfrm>
            <a:off x="4618871" y="5552534"/>
            <a:ext cx="2953774" cy="338285"/>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4"/>
                </a:solidFill>
              </a:rPr>
              <a:t>HvJ 4 </a:t>
            </a:r>
            <a:r>
              <a:rPr lang="en-US" sz="1400" dirty="0" err="1" smtClean="0">
                <a:solidFill>
                  <a:schemeClr val="accent4"/>
                </a:solidFill>
              </a:rPr>
              <a:t>oktober</a:t>
            </a:r>
            <a:r>
              <a:rPr lang="en-US" sz="1400" dirty="0" smtClean="0">
                <a:solidFill>
                  <a:schemeClr val="accent4"/>
                </a:solidFill>
              </a:rPr>
              <a:t> 2018 (</a:t>
            </a:r>
            <a:r>
              <a:rPr lang="en-US" sz="1400" dirty="0" err="1" smtClean="0">
                <a:solidFill>
                  <a:schemeClr val="accent4"/>
                </a:solidFill>
              </a:rPr>
              <a:t>Kamenova</a:t>
            </a:r>
            <a:r>
              <a:rPr lang="en-US" sz="1400" dirty="0" smtClean="0">
                <a:solidFill>
                  <a:schemeClr val="accent4"/>
                </a:solidFill>
              </a:rPr>
              <a:t>)</a:t>
            </a:r>
            <a:endParaRPr lang="nl-BE" sz="1400" dirty="0">
              <a:solidFill>
                <a:schemeClr val="accent4"/>
              </a:solidFill>
            </a:endParaRPr>
          </a:p>
        </p:txBody>
      </p:sp>
      <p:pic>
        <p:nvPicPr>
          <p:cNvPr id="35" name="Afbeelding 34"/>
          <p:cNvPicPr>
            <a:picLocks noChangeAspect="1"/>
          </p:cNvPicPr>
          <p:nvPr/>
        </p:nvPicPr>
        <p:blipFill>
          <a:blip r:embed="rId5">
            <a:lum bright="70000" contrast="-70000"/>
          </a:blip>
          <a:stretch>
            <a:fillRect/>
          </a:stretch>
        </p:blipFill>
        <p:spPr>
          <a:xfrm>
            <a:off x="9831798" y="6378773"/>
            <a:ext cx="1077087" cy="323126"/>
          </a:xfrm>
          <a:prstGeom prst="rect">
            <a:avLst/>
          </a:prstGeom>
        </p:spPr>
      </p:pic>
      <p:pic>
        <p:nvPicPr>
          <p:cNvPr id="36" name="Afbeelding 35"/>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41" name="Afbeelding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42" name="Afbeelding 4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43" name="Afbeelding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44" name="Afbeelding 4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46" name="Afbeelding 4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Tree>
    <p:extLst>
      <p:ext uri="{BB962C8B-B14F-4D97-AF65-F5344CB8AC3E}">
        <p14:creationId xmlns:p14="http://schemas.microsoft.com/office/powerpoint/2010/main" val="2417637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ijdelijke aanduiding voor inhoud 36"/>
          <p:cNvGraphicFramePr>
            <a:graphicFrameLocks noGrp="1"/>
          </p:cNvGraphicFramePr>
          <p:nvPr>
            <p:ph idx="1"/>
            <p:extLst/>
          </p:nvPr>
        </p:nvGraphicFramePr>
        <p:xfrm>
          <a:off x="576263" y="1392516"/>
          <a:ext cx="11041062" cy="769620"/>
        </p:xfrm>
        <a:graphic>
          <a:graphicData uri="http://schemas.openxmlformats.org/drawingml/2006/table">
            <a:tbl>
              <a:tblPr firstRow="1" bandRow="1">
                <a:tableStyleId>{5C22544A-7EE6-4342-B048-85BDC9FD1C3A}</a:tableStyleId>
              </a:tblPr>
              <a:tblGrid>
                <a:gridCol w="3680354">
                  <a:extLst>
                    <a:ext uri="{9D8B030D-6E8A-4147-A177-3AD203B41FA5}">
                      <a16:colId xmlns:a16="http://schemas.microsoft.com/office/drawing/2014/main" val="4019854150"/>
                    </a:ext>
                  </a:extLst>
                </a:gridCol>
                <a:gridCol w="3680354">
                  <a:extLst>
                    <a:ext uri="{9D8B030D-6E8A-4147-A177-3AD203B41FA5}">
                      <a16:colId xmlns:a16="http://schemas.microsoft.com/office/drawing/2014/main" val="1135268322"/>
                    </a:ext>
                  </a:extLst>
                </a:gridCol>
                <a:gridCol w="3680354">
                  <a:extLst>
                    <a:ext uri="{9D8B030D-6E8A-4147-A177-3AD203B41FA5}">
                      <a16:colId xmlns:a16="http://schemas.microsoft.com/office/drawing/2014/main" val="1418300344"/>
                    </a:ext>
                  </a:extLst>
                </a:gridCol>
              </a:tblGrid>
              <a:tr h="280102">
                <a:tc>
                  <a:txBody>
                    <a:bodyPr/>
                    <a:lstStyle/>
                    <a:p>
                      <a:pPr algn="ctr"/>
                      <a:r>
                        <a:rPr lang="en-US" sz="1400" dirty="0" smtClean="0"/>
                        <a:t>Soort goed?</a:t>
                      </a:r>
                      <a:endParaRPr lang="nl-BE" sz="1400" dirty="0"/>
                    </a:p>
                  </a:txBody>
                  <a:tcPr/>
                </a:tc>
                <a:tc>
                  <a:txBody>
                    <a:bodyPr/>
                    <a:lstStyle/>
                    <a:p>
                      <a:pPr algn="ctr"/>
                      <a:r>
                        <a:rPr lang="en-US" sz="1400" dirty="0" smtClean="0"/>
                        <a:t>Soort gebruik?</a:t>
                      </a:r>
                      <a:endParaRPr lang="nl-BE" sz="1400" dirty="0"/>
                    </a:p>
                  </a:txBody>
                  <a:tcPr/>
                </a:tc>
                <a:tc>
                  <a:txBody>
                    <a:bodyPr/>
                    <a:lstStyle/>
                    <a:p>
                      <a:pPr algn="ctr"/>
                      <a:r>
                        <a:rPr lang="en-US" sz="1400" dirty="0" smtClean="0"/>
                        <a:t>Hoedanigheid </a:t>
                      </a:r>
                      <a:r>
                        <a:rPr lang="en-US" sz="1400" dirty="0" err="1" smtClean="0"/>
                        <a:t>verkoper</a:t>
                      </a:r>
                      <a:r>
                        <a:rPr lang="en-US" sz="1400" dirty="0" smtClean="0"/>
                        <a:t>?</a:t>
                      </a:r>
                      <a:endParaRPr lang="nl-BE" sz="1400" dirty="0"/>
                    </a:p>
                  </a:txBody>
                  <a:tcPr/>
                </a:tc>
                <a:extLst>
                  <a:ext uri="{0D108BD9-81ED-4DB2-BD59-A6C34878D82A}">
                    <a16:rowId xmlns:a16="http://schemas.microsoft.com/office/drawing/2014/main" val="1846098583"/>
                  </a:ext>
                </a:extLst>
              </a:tr>
              <a:tr h="370840">
                <a:tc>
                  <a:txBody>
                    <a:bodyPr/>
                    <a:lstStyle/>
                    <a:p>
                      <a:pPr algn="ctr"/>
                      <a:r>
                        <a:rPr lang="en-US" sz="1400" dirty="0" smtClean="0"/>
                        <a:t>Lichamelijk roerend goed</a:t>
                      </a:r>
                    </a:p>
                    <a:p>
                      <a:pPr algn="ctr"/>
                      <a:r>
                        <a:rPr lang="en-US" sz="1050" dirty="0" smtClean="0"/>
                        <a:t>(</a:t>
                      </a:r>
                      <a:r>
                        <a:rPr lang="en-US" sz="1050" dirty="0" err="1" smtClean="0"/>
                        <a:t>uitz</a:t>
                      </a:r>
                      <a:r>
                        <a:rPr lang="en-US" sz="1050" dirty="0" smtClean="0"/>
                        <a:t>.</a:t>
                      </a:r>
                      <a:r>
                        <a:rPr lang="en-US" sz="1050" baseline="0" dirty="0" smtClean="0"/>
                        <a:t> 1649</a:t>
                      </a:r>
                      <a:r>
                        <a:rPr lang="en-US" sz="1050" i="1" baseline="0" dirty="0" smtClean="0"/>
                        <a:t>bis </a:t>
                      </a:r>
                      <a:r>
                        <a:rPr lang="en-US" sz="1050" i="0" baseline="0" dirty="0" smtClean="0"/>
                        <a:t>§1, 3° oud BW)</a:t>
                      </a:r>
                      <a:endParaRPr lang="nl-BE" sz="1400" dirty="0"/>
                    </a:p>
                  </a:txBody>
                  <a:tcPr anchor="ctr"/>
                </a:tc>
                <a:tc>
                  <a:txBody>
                    <a:bodyPr/>
                    <a:lstStyle/>
                    <a:p>
                      <a:pPr algn="ctr"/>
                      <a:r>
                        <a:rPr lang="en-US" sz="1400" dirty="0" smtClean="0"/>
                        <a:t>Persoonlijk gebruik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t>(‘consument’)</a:t>
                      </a:r>
                      <a:endParaRPr lang="nl-BE" sz="1050" dirty="0" smtClean="0"/>
                    </a:p>
                  </a:txBody>
                  <a:tcPr anchor="ctr"/>
                </a:tc>
                <a:tc>
                  <a:txBody>
                    <a:bodyPr/>
                    <a:lstStyle/>
                    <a:p>
                      <a:pPr algn="ctr"/>
                      <a:r>
                        <a:rPr lang="en-US" sz="1400" dirty="0" smtClean="0"/>
                        <a:t>Professioneel</a:t>
                      </a:r>
                      <a:endParaRPr lang="nl-BE" sz="1400" dirty="0"/>
                    </a:p>
                  </a:txBody>
                  <a:tcPr anchor="ctr"/>
                </a:tc>
                <a:extLst>
                  <a:ext uri="{0D108BD9-81ED-4DB2-BD59-A6C34878D82A}">
                    <a16:rowId xmlns:a16="http://schemas.microsoft.com/office/drawing/2014/main" val="1804306860"/>
                  </a:ext>
                </a:extLst>
              </a:tr>
            </a:tbl>
          </a:graphicData>
        </a:graphic>
      </p:graphicFrame>
      <p:sp>
        <p:nvSpPr>
          <p:cNvPr id="5" name="Titel 4"/>
          <p:cNvSpPr>
            <a:spLocks noGrp="1"/>
          </p:cNvSpPr>
          <p:nvPr>
            <p:ph type="title"/>
          </p:nvPr>
        </p:nvSpPr>
        <p:spPr/>
        <p:txBody>
          <a:bodyPr>
            <a:normAutofit/>
          </a:bodyPr>
          <a:lstStyle/>
          <a:p>
            <a:r>
              <a:rPr lang="en-US" sz="3600" b="1" dirty="0" smtClean="0"/>
              <a:t>II. Consumentenkooprecht</a:t>
            </a:r>
            <a:endParaRPr lang="nl-BE" sz="3600" b="1" dirty="0"/>
          </a:p>
        </p:txBody>
      </p:sp>
      <p:sp>
        <p:nvSpPr>
          <p:cNvPr id="38" name="Tijdelijke aanduiding voor inhoud 1"/>
          <p:cNvSpPr txBox="1">
            <a:spLocks/>
          </p:cNvSpPr>
          <p:nvPr/>
        </p:nvSpPr>
        <p:spPr>
          <a:xfrm>
            <a:off x="576001" y="2358469"/>
            <a:ext cx="11041200" cy="342535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nl-BE" dirty="0"/>
          </a:p>
        </p:txBody>
      </p:sp>
      <p:sp>
        <p:nvSpPr>
          <p:cNvPr id="39" name="Vierkante haken 38"/>
          <p:cNvSpPr/>
          <p:nvPr/>
        </p:nvSpPr>
        <p:spPr>
          <a:xfrm rot="5400000">
            <a:off x="4623699" y="-1253253"/>
            <a:ext cx="2944118" cy="11041327"/>
          </a:xfrm>
          <a:prstGeom prst="bracketPair">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vert="vert270" rtlCol="0" anchor="ctr"/>
          <a:lstStyle/>
          <a:p>
            <a:pPr marL="171450" indent="-171450">
              <a:spcBef>
                <a:spcPts val="0"/>
              </a:spcBef>
              <a:buFont typeface="Arial" panose="020B0604020202020204" pitchFamily="34" charset="0"/>
              <a:buChar char="•"/>
            </a:pPr>
            <a:r>
              <a:rPr lang="nl-BE" sz="1200" i="1" dirty="0" smtClean="0">
                <a:solidFill>
                  <a:schemeClr val="accent4"/>
                </a:solidFill>
              </a:rPr>
              <a:t>de </a:t>
            </a:r>
            <a:r>
              <a:rPr lang="nl-BE" sz="1200" i="1" dirty="0">
                <a:solidFill>
                  <a:schemeClr val="accent4"/>
                </a:solidFill>
              </a:rPr>
              <a:t>verkoop op het onlineplatform op een </a:t>
            </a:r>
            <a:r>
              <a:rPr lang="nl-BE" sz="1200" b="1" i="1" dirty="0">
                <a:solidFill>
                  <a:schemeClr val="accent4"/>
                </a:solidFill>
              </a:rPr>
              <a:t>georganiseerde wijze </a:t>
            </a:r>
            <a:r>
              <a:rPr lang="nl-BE" sz="1200" i="1" dirty="0">
                <a:solidFill>
                  <a:schemeClr val="accent4"/>
                </a:solidFill>
              </a:rPr>
              <a:t>plaatsvindt,</a:t>
            </a:r>
          </a:p>
          <a:p>
            <a:pPr marL="171450" lvl="0" indent="-171450">
              <a:spcBef>
                <a:spcPts val="0"/>
              </a:spcBef>
              <a:buFont typeface="Arial" panose="020B0604020202020204" pitchFamily="34" charset="0"/>
              <a:buChar char="•"/>
            </a:pPr>
            <a:r>
              <a:rPr lang="nl-BE" sz="1200" i="1" dirty="0">
                <a:solidFill>
                  <a:schemeClr val="accent4"/>
                </a:solidFill>
              </a:rPr>
              <a:t>deze verkoop een winstoogmerk heeft </a:t>
            </a:r>
          </a:p>
          <a:p>
            <a:pPr marL="171450" lvl="0" indent="-171450">
              <a:spcBef>
                <a:spcPts val="0"/>
              </a:spcBef>
              <a:buFont typeface="Arial" panose="020B0604020202020204" pitchFamily="34" charset="0"/>
              <a:buChar char="•"/>
            </a:pPr>
            <a:r>
              <a:rPr lang="nl-BE" sz="1200" i="1" dirty="0">
                <a:solidFill>
                  <a:schemeClr val="accent4"/>
                </a:solidFill>
              </a:rPr>
              <a:t>de verkoper met betrekking tot de aangeboden goederen beschikt over informatie en technische vaardigheden waarover de consument niet noodzakelijk beschikt, waardoor hij zich in een gunstigere positie bevindt dan de particulier, </a:t>
            </a:r>
          </a:p>
          <a:p>
            <a:pPr marL="171450" lvl="0" indent="-171450">
              <a:spcBef>
                <a:spcPts val="0"/>
              </a:spcBef>
              <a:buFont typeface="Arial" panose="020B0604020202020204" pitchFamily="34" charset="0"/>
              <a:buChar char="•"/>
            </a:pPr>
            <a:r>
              <a:rPr lang="nl-BE" sz="1200" i="1" dirty="0">
                <a:solidFill>
                  <a:schemeClr val="accent4"/>
                </a:solidFill>
              </a:rPr>
              <a:t>de verkoper een rechtsvorm heeft aangenomen die het hem mogelijk maakt handelsdaden te stellen alsook</a:t>
            </a:r>
          </a:p>
          <a:p>
            <a:pPr marL="171450" lvl="0" indent="-171450">
              <a:spcBef>
                <a:spcPts val="0"/>
              </a:spcBef>
              <a:buFont typeface="Arial" panose="020B0604020202020204" pitchFamily="34" charset="0"/>
              <a:buChar char="•"/>
            </a:pPr>
            <a:r>
              <a:rPr lang="nl-BE" sz="1200" i="1" dirty="0">
                <a:solidFill>
                  <a:schemeClr val="accent4"/>
                </a:solidFill>
              </a:rPr>
              <a:t>in welke mate de onlineverkoop verband houdt met de commerciële en beroepsmatige activiteit van de verkoper,</a:t>
            </a:r>
          </a:p>
          <a:p>
            <a:pPr marL="171450" lvl="0" indent="-171450">
              <a:spcBef>
                <a:spcPts val="0"/>
              </a:spcBef>
              <a:buFont typeface="Arial" panose="020B0604020202020204" pitchFamily="34" charset="0"/>
              <a:buChar char="•"/>
            </a:pPr>
            <a:r>
              <a:rPr lang="nl-BE" sz="1200" i="1" dirty="0">
                <a:solidFill>
                  <a:schemeClr val="accent4"/>
                </a:solidFill>
              </a:rPr>
              <a:t>de verkoper btw-plichtig is,</a:t>
            </a:r>
          </a:p>
          <a:p>
            <a:pPr marL="171450" indent="-171450">
              <a:spcBef>
                <a:spcPts val="0"/>
              </a:spcBef>
              <a:buFont typeface="Arial" panose="020B0604020202020204" pitchFamily="34" charset="0"/>
              <a:buChar char="•"/>
            </a:pPr>
            <a:r>
              <a:rPr lang="nl-BE" sz="1200" i="1" dirty="0">
                <a:solidFill>
                  <a:schemeClr val="accent4"/>
                </a:solidFill>
              </a:rPr>
              <a:t>de verkoper die optreedt namens of voor rekening van een bepaalde handelaar of via een andere persoon die namens hem of voor zijn rekening optreedt, een vergoeding of deel van de winst heeft</a:t>
            </a:r>
            <a:endParaRPr lang="nl-BE" sz="1200" i="1" dirty="0">
              <a:solidFill>
                <a:schemeClr val="accent4"/>
              </a:solidFill>
              <a:latin typeface="Rockwell Std"/>
            </a:endParaRPr>
          </a:p>
          <a:p>
            <a:pPr marL="171450" indent="-171450">
              <a:spcBef>
                <a:spcPts val="0"/>
              </a:spcBef>
              <a:buFont typeface="Arial" panose="020B0604020202020204" pitchFamily="34" charset="0"/>
              <a:buChar char="•"/>
            </a:pPr>
            <a:r>
              <a:rPr lang="nl-NL" sz="1200" i="1" dirty="0">
                <a:solidFill>
                  <a:schemeClr val="accent4"/>
                </a:solidFill>
                <a:latin typeface="Rockwell Std"/>
              </a:rPr>
              <a:t>de verkoper nieuwe of tweedehandsgoederen koopt om die te verkopen, waardoor deze activiteit met een </a:t>
            </a:r>
            <a:r>
              <a:rPr lang="nl-NL" sz="1200" b="1" i="1" dirty="0">
                <a:solidFill>
                  <a:schemeClr val="accent4"/>
                </a:solidFill>
                <a:latin typeface="Rockwell Std"/>
              </a:rPr>
              <a:t>zekere regelmaat</a:t>
            </a:r>
            <a:r>
              <a:rPr lang="nl-NL" sz="1200" i="1" dirty="0">
                <a:solidFill>
                  <a:schemeClr val="accent4"/>
                </a:solidFill>
                <a:latin typeface="Rockwell Std"/>
              </a:rPr>
              <a:t>, frequentie en/of gelijktijdig met zijn commerciële of beroepsactiviteit plaatsvindt, of </a:t>
            </a:r>
          </a:p>
          <a:p>
            <a:pPr marL="171450" indent="-171450">
              <a:spcBef>
                <a:spcPts val="0"/>
              </a:spcBef>
              <a:buFont typeface="Arial" panose="020B0604020202020204" pitchFamily="34" charset="0"/>
              <a:buChar char="•"/>
            </a:pPr>
            <a:r>
              <a:rPr lang="nl-NL" sz="1200" i="1" dirty="0">
                <a:solidFill>
                  <a:schemeClr val="accent4"/>
                </a:solidFill>
                <a:latin typeface="Rockwell Std"/>
              </a:rPr>
              <a:t>de te koop aangeboden producten allemaal van hetzelfde type zijn of dezelfde waarde hebben, in het bijzonder of het aanbod is geconcentreerd op een beperkt aantal producten</a:t>
            </a:r>
            <a:r>
              <a:rPr lang="nl-NL" sz="1200" dirty="0">
                <a:solidFill>
                  <a:schemeClr val="accent4"/>
                </a:solidFill>
                <a:latin typeface="Rockwell Std"/>
              </a:rPr>
              <a:t>. </a:t>
            </a:r>
          </a:p>
        </p:txBody>
      </p:sp>
      <p:sp>
        <p:nvSpPr>
          <p:cNvPr id="45" name="Tijdelijke aanduiding voor inhoud 1"/>
          <p:cNvSpPr txBox="1">
            <a:spLocks/>
          </p:cNvSpPr>
          <p:nvPr/>
        </p:nvSpPr>
        <p:spPr>
          <a:xfrm>
            <a:off x="575221" y="2309852"/>
            <a:ext cx="11041200" cy="41048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b="1" dirty="0" smtClean="0"/>
              <a:t>Business</a:t>
            </a:r>
            <a:r>
              <a:rPr lang="en-US" sz="1800" dirty="0" smtClean="0"/>
              <a:t> to consumer-</a:t>
            </a:r>
            <a:r>
              <a:rPr lang="en-US" sz="1800" dirty="0" err="1" smtClean="0"/>
              <a:t>relatie</a:t>
            </a:r>
            <a:r>
              <a:rPr lang="en-US" sz="1800" dirty="0" smtClean="0"/>
              <a:t>: </a:t>
            </a:r>
            <a:r>
              <a:rPr lang="en-US" sz="1800" dirty="0" err="1" smtClean="0"/>
              <a:t>hoedanigheid</a:t>
            </a:r>
            <a:r>
              <a:rPr lang="en-US" sz="1800" dirty="0" smtClean="0"/>
              <a:t> </a:t>
            </a:r>
            <a:r>
              <a:rPr lang="en-US" sz="1800" dirty="0" err="1" smtClean="0"/>
              <a:t>verkoper</a:t>
            </a:r>
            <a:endParaRPr lang="nl-BE" sz="1800" dirty="0"/>
          </a:p>
        </p:txBody>
      </p:sp>
      <p:sp>
        <p:nvSpPr>
          <p:cNvPr id="14" name="Tijdelijke aanduiding voor dianummer 3"/>
          <p:cNvSpPr txBox="1">
            <a:spLocks/>
          </p:cNvSpPr>
          <p:nvPr/>
        </p:nvSpPr>
        <p:spPr>
          <a:xfrm>
            <a:off x="576000" y="6210000"/>
            <a:ext cx="648000" cy="648000"/>
          </a:xfrm>
          <a:prstGeom prst="rect">
            <a:avLst/>
          </a:prstGeom>
        </p:spPr>
        <p:txBody>
          <a:bodyPr vert="horz" lIns="0" tIns="0" rIns="0" bIns="0" rtlCol="0" anchor="ctr"/>
          <a:lstStyle>
            <a:defPPr>
              <a:defRPr lang="nl-NL"/>
            </a:defPPr>
            <a:lvl1pPr marL="0" algn="l" defTabSz="914400" rtl="0" eaLnBrk="1" latinLnBrk="0" hangingPunct="1">
              <a:defRPr sz="1000" kern="1200" baseline="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297500-7527-634B-90F4-69D0994C32B4}" type="slidenum">
              <a:rPr lang="nl-NL" smtClean="0"/>
              <a:pPr/>
              <a:t>8</a:t>
            </a:fld>
            <a:endParaRPr lang="nl-NL" dirty="0"/>
          </a:p>
        </p:txBody>
      </p:sp>
      <p:sp>
        <p:nvSpPr>
          <p:cNvPr id="40" name="Afgeronde rechthoek 39"/>
          <p:cNvSpPr/>
          <p:nvPr/>
        </p:nvSpPr>
        <p:spPr>
          <a:xfrm>
            <a:off x="4618871" y="5552534"/>
            <a:ext cx="2953774" cy="338285"/>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4"/>
                </a:solidFill>
              </a:rPr>
              <a:t>HvJ 4 </a:t>
            </a:r>
            <a:r>
              <a:rPr lang="en-US" sz="1400" dirty="0" err="1" smtClean="0">
                <a:solidFill>
                  <a:schemeClr val="accent4"/>
                </a:solidFill>
              </a:rPr>
              <a:t>oktober</a:t>
            </a:r>
            <a:r>
              <a:rPr lang="en-US" sz="1400" dirty="0" smtClean="0">
                <a:solidFill>
                  <a:schemeClr val="accent4"/>
                </a:solidFill>
              </a:rPr>
              <a:t> 2018 (</a:t>
            </a:r>
            <a:r>
              <a:rPr lang="en-US" sz="1400" dirty="0" err="1" smtClean="0">
                <a:solidFill>
                  <a:schemeClr val="accent4"/>
                </a:solidFill>
              </a:rPr>
              <a:t>Kamenova</a:t>
            </a:r>
            <a:r>
              <a:rPr lang="en-US" sz="1400" dirty="0" smtClean="0">
                <a:solidFill>
                  <a:schemeClr val="accent4"/>
                </a:solidFill>
              </a:rPr>
              <a:t>)</a:t>
            </a:r>
            <a:endParaRPr lang="nl-BE" sz="1400" dirty="0">
              <a:solidFill>
                <a:schemeClr val="accent4"/>
              </a:solidFill>
            </a:endParaRPr>
          </a:p>
        </p:txBody>
      </p:sp>
      <p:pic>
        <p:nvPicPr>
          <p:cNvPr id="26" name="Afbeelding 25"/>
          <p:cNvPicPr>
            <a:picLocks noChangeAspect="1"/>
          </p:cNvPicPr>
          <p:nvPr/>
        </p:nvPicPr>
        <p:blipFill>
          <a:blip r:embed="rId3">
            <a:lum bright="70000" contrast="-70000"/>
          </a:blip>
          <a:stretch>
            <a:fillRect/>
          </a:stretch>
        </p:blipFill>
        <p:spPr>
          <a:xfrm>
            <a:off x="9831798" y="6378773"/>
            <a:ext cx="1077087" cy="323126"/>
          </a:xfrm>
          <a:prstGeom prst="rect">
            <a:avLst/>
          </a:prstGeom>
        </p:spPr>
      </p:pic>
      <p:pic>
        <p:nvPicPr>
          <p:cNvPr id="27" name="Afbeelding 26"/>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28" name="Afbeelding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29" name="Afbeelding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30" name="Afbeelding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31" name="Afbeelding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32" name="Afbeelding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Tree>
    <p:extLst>
      <p:ext uri="{BB962C8B-B14F-4D97-AF65-F5344CB8AC3E}">
        <p14:creationId xmlns:p14="http://schemas.microsoft.com/office/powerpoint/2010/main" val="1605689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ijdelijke aanduiding voor inhoud 36"/>
          <p:cNvGraphicFramePr>
            <a:graphicFrameLocks noGrp="1"/>
          </p:cNvGraphicFramePr>
          <p:nvPr>
            <p:ph idx="1"/>
            <p:extLst/>
          </p:nvPr>
        </p:nvGraphicFramePr>
        <p:xfrm>
          <a:off x="576263" y="1392516"/>
          <a:ext cx="11041062" cy="769620"/>
        </p:xfrm>
        <a:graphic>
          <a:graphicData uri="http://schemas.openxmlformats.org/drawingml/2006/table">
            <a:tbl>
              <a:tblPr firstRow="1" bandRow="1">
                <a:tableStyleId>{5C22544A-7EE6-4342-B048-85BDC9FD1C3A}</a:tableStyleId>
              </a:tblPr>
              <a:tblGrid>
                <a:gridCol w="3680354">
                  <a:extLst>
                    <a:ext uri="{9D8B030D-6E8A-4147-A177-3AD203B41FA5}">
                      <a16:colId xmlns:a16="http://schemas.microsoft.com/office/drawing/2014/main" val="4019854150"/>
                    </a:ext>
                  </a:extLst>
                </a:gridCol>
                <a:gridCol w="3680354">
                  <a:extLst>
                    <a:ext uri="{9D8B030D-6E8A-4147-A177-3AD203B41FA5}">
                      <a16:colId xmlns:a16="http://schemas.microsoft.com/office/drawing/2014/main" val="1135268322"/>
                    </a:ext>
                  </a:extLst>
                </a:gridCol>
                <a:gridCol w="3680354">
                  <a:extLst>
                    <a:ext uri="{9D8B030D-6E8A-4147-A177-3AD203B41FA5}">
                      <a16:colId xmlns:a16="http://schemas.microsoft.com/office/drawing/2014/main" val="1418300344"/>
                    </a:ext>
                  </a:extLst>
                </a:gridCol>
              </a:tblGrid>
              <a:tr h="280102">
                <a:tc>
                  <a:txBody>
                    <a:bodyPr/>
                    <a:lstStyle/>
                    <a:p>
                      <a:pPr algn="ctr"/>
                      <a:r>
                        <a:rPr lang="en-US" sz="1400" dirty="0" smtClean="0"/>
                        <a:t>Soort goed?</a:t>
                      </a:r>
                      <a:endParaRPr lang="nl-BE" sz="1400" dirty="0"/>
                    </a:p>
                  </a:txBody>
                  <a:tcPr/>
                </a:tc>
                <a:tc>
                  <a:txBody>
                    <a:bodyPr/>
                    <a:lstStyle/>
                    <a:p>
                      <a:pPr algn="ctr"/>
                      <a:r>
                        <a:rPr lang="en-US" sz="1400" dirty="0" smtClean="0"/>
                        <a:t>Soort gebruik?</a:t>
                      </a:r>
                      <a:endParaRPr lang="nl-BE" sz="1400" dirty="0"/>
                    </a:p>
                  </a:txBody>
                  <a:tcPr/>
                </a:tc>
                <a:tc>
                  <a:txBody>
                    <a:bodyPr/>
                    <a:lstStyle/>
                    <a:p>
                      <a:pPr algn="ctr"/>
                      <a:r>
                        <a:rPr lang="en-US" sz="1400" dirty="0" smtClean="0"/>
                        <a:t>Hoedanigheid </a:t>
                      </a:r>
                      <a:r>
                        <a:rPr lang="en-US" sz="1400" dirty="0" err="1" smtClean="0"/>
                        <a:t>verkoper</a:t>
                      </a:r>
                      <a:r>
                        <a:rPr lang="en-US" sz="1400" dirty="0" smtClean="0"/>
                        <a:t>?</a:t>
                      </a:r>
                      <a:endParaRPr lang="nl-BE" sz="1400" dirty="0"/>
                    </a:p>
                  </a:txBody>
                  <a:tcPr/>
                </a:tc>
                <a:extLst>
                  <a:ext uri="{0D108BD9-81ED-4DB2-BD59-A6C34878D82A}">
                    <a16:rowId xmlns:a16="http://schemas.microsoft.com/office/drawing/2014/main" val="1846098583"/>
                  </a:ext>
                </a:extLst>
              </a:tr>
              <a:tr h="370840">
                <a:tc>
                  <a:txBody>
                    <a:bodyPr/>
                    <a:lstStyle/>
                    <a:p>
                      <a:pPr algn="ctr"/>
                      <a:r>
                        <a:rPr lang="en-US" sz="1400" dirty="0" smtClean="0"/>
                        <a:t>Lichamelijk roerend goed</a:t>
                      </a:r>
                    </a:p>
                    <a:p>
                      <a:pPr algn="ctr"/>
                      <a:r>
                        <a:rPr lang="en-US" sz="1050" dirty="0" smtClean="0"/>
                        <a:t>(</a:t>
                      </a:r>
                      <a:r>
                        <a:rPr lang="en-US" sz="1050" dirty="0" err="1" smtClean="0"/>
                        <a:t>uitz</a:t>
                      </a:r>
                      <a:r>
                        <a:rPr lang="en-US" sz="1050" dirty="0" smtClean="0"/>
                        <a:t>.</a:t>
                      </a:r>
                      <a:r>
                        <a:rPr lang="en-US" sz="1050" baseline="0" dirty="0" smtClean="0"/>
                        <a:t> 1649</a:t>
                      </a:r>
                      <a:r>
                        <a:rPr lang="en-US" sz="1050" i="1" baseline="0" dirty="0" smtClean="0"/>
                        <a:t>bis </a:t>
                      </a:r>
                      <a:r>
                        <a:rPr lang="en-US" sz="1050" i="0" baseline="0" dirty="0" smtClean="0"/>
                        <a:t>§1, 3° oud BW)</a:t>
                      </a:r>
                      <a:endParaRPr lang="nl-BE" sz="1400" dirty="0"/>
                    </a:p>
                  </a:txBody>
                  <a:tcPr anchor="ctr"/>
                </a:tc>
                <a:tc>
                  <a:txBody>
                    <a:bodyPr/>
                    <a:lstStyle/>
                    <a:p>
                      <a:pPr algn="ctr"/>
                      <a:r>
                        <a:rPr lang="en-US" sz="1400" dirty="0" smtClean="0"/>
                        <a:t>Persoonlijk gebruik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t>(‘consument’)</a:t>
                      </a:r>
                      <a:endParaRPr lang="nl-BE" sz="1050" dirty="0" smtClean="0"/>
                    </a:p>
                  </a:txBody>
                  <a:tcPr anchor="ctr"/>
                </a:tc>
                <a:tc>
                  <a:txBody>
                    <a:bodyPr/>
                    <a:lstStyle/>
                    <a:p>
                      <a:pPr algn="ctr"/>
                      <a:r>
                        <a:rPr lang="en-US" sz="1400" dirty="0" smtClean="0"/>
                        <a:t>Professioneel</a:t>
                      </a:r>
                      <a:endParaRPr lang="nl-BE" sz="1400" dirty="0"/>
                    </a:p>
                  </a:txBody>
                  <a:tcPr anchor="ctr"/>
                </a:tc>
                <a:extLst>
                  <a:ext uri="{0D108BD9-81ED-4DB2-BD59-A6C34878D82A}">
                    <a16:rowId xmlns:a16="http://schemas.microsoft.com/office/drawing/2014/main" val="1804306860"/>
                  </a:ext>
                </a:extLst>
              </a:tr>
            </a:tbl>
          </a:graphicData>
        </a:graphic>
      </p:graphicFrame>
      <p:sp>
        <p:nvSpPr>
          <p:cNvPr id="5" name="Titel 4"/>
          <p:cNvSpPr>
            <a:spLocks noGrp="1"/>
          </p:cNvSpPr>
          <p:nvPr>
            <p:ph type="title"/>
          </p:nvPr>
        </p:nvSpPr>
        <p:spPr/>
        <p:txBody>
          <a:bodyPr>
            <a:normAutofit/>
          </a:bodyPr>
          <a:lstStyle/>
          <a:p>
            <a:r>
              <a:rPr lang="en-US" sz="3600" b="1" dirty="0" smtClean="0"/>
              <a:t>II. Consumentenkooprecht</a:t>
            </a:r>
            <a:endParaRPr lang="nl-BE" sz="3600" b="1" dirty="0"/>
          </a:p>
        </p:txBody>
      </p:sp>
      <p:sp>
        <p:nvSpPr>
          <p:cNvPr id="38" name="Tijdelijke aanduiding voor inhoud 1"/>
          <p:cNvSpPr txBox="1">
            <a:spLocks/>
          </p:cNvSpPr>
          <p:nvPr/>
        </p:nvSpPr>
        <p:spPr>
          <a:xfrm>
            <a:off x="576001" y="2358469"/>
            <a:ext cx="11041200" cy="342535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nl-BE" dirty="0"/>
          </a:p>
        </p:txBody>
      </p:sp>
      <p:sp>
        <p:nvSpPr>
          <p:cNvPr id="14" name="Tijdelijke aanduiding voor dianummer 3"/>
          <p:cNvSpPr txBox="1">
            <a:spLocks/>
          </p:cNvSpPr>
          <p:nvPr/>
        </p:nvSpPr>
        <p:spPr>
          <a:xfrm>
            <a:off x="576000" y="6210000"/>
            <a:ext cx="648000" cy="648000"/>
          </a:xfrm>
          <a:prstGeom prst="rect">
            <a:avLst/>
          </a:prstGeom>
        </p:spPr>
        <p:txBody>
          <a:bodyPr vert="horz" lIns="0" tIns="0" rIns="0" bIns="0" rtlCol="0" anchor="ctr"/>
          <a:lstStyle>
            <a:defPPr>
              <a:defRPr lang="nl-NL"/>
            </a:defPPr>
            <a:lvl1pPr marL="0" algn="l" defTabSz="914400" rtl="0" eaLnBrk="1" latinLnBrk="0" hangingPunct="1">
              <a:defRPr sz="1000" kern="1200" baseline="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297500-7527-634B-90F4-69D0994C32B4}" type="slidenum">
              <a:rPr lang="nl-NL" smtClean="0"/>
              <a:pPr/>
              <a:t>9</a:t>
            </a:fld>
            <a:endParaRPr lang="nl-NL" dirty="0"/>
          </a:p>
        </p:txBody>
      </p:sp>
      <p:sp>
        <p:nvSpPr>
          <p:cNvPr id="12" name="Vierkante haken 11"/>
          <p:cNvSpPr/>
          <p:nvPr/>
        </p:nvSpPr>
        <p:spPr>
          <a:xfrm rot="5400000">
            <a:off x="4582976" y="-1250787"/>
            <a:ext cx="3027896" cy="11041327"/>
          </a:xfrm>
          <a:prstGeom prst="bracketPair">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vert="vert270" rtlCol="0" anchor="ctr"/>
          <a:lstStyle/>
          <a:p>
            <a:pPr marL="171450" indent="-171450">
              <a:buFont typeface="Arial" panose="020B0604020202020204" pitchFamily="34" charset="0"/>
              <a:buChar char="•"/>
            </a:pPr>
            <a:endParaRPr lang="nl-NL" sz="1300" i="1" dirty="0"/>
          </a:p>
        </p:txBody>
      </p:sp>
      <p:graphicFrame>
        <p:nvGraphicFramePr>
          <p:cNvPr id="2" name="Diagram 1"/>
          <p:cNvGraphicFramePr/>
          <p:nvPr>
            <p:extLst/>
          </p:nvPr>
        </p:nvGraphicFramePr>
        <p:xfrm>
          <a:off x="894908" y="2982568"/>
          <a:ext cx="10401697" cy="695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Afbeelding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46467" y="3166957"/>
            <a:ext cx="415349" cy="415349"/>
          </a:xfrm>
          <a:prstGeom prst="rect">
            <a:avLst/>
          </a:prstGeom>
        </p:spPr>
      </p:pic>
      <p:pic>
        <p:nvPicPr>
          <p:cNvPr id="1028" name="Picture 4" descr="Business and trade free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0446" y="3101162"/>
            <a:ext cx="461983" cy="4619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 free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43577" y="3096004"/>
            <a:ext cx="601741" cy="60174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chte verbindingslijn met pijl 9"/>
          <p:cNvCxnSpPr/>
          <p:nvPr/>
        </p:nvCxnSpPr>
        <p:spPr>
          <a:xfrm>
            <a:off x="2192215" y="3396874"/>
            <a:ext cx="1137139"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kstvak 10"/>
          <p:cNvSpPr txBox="1"/>
          <p:nvPr/>
        </p:nvSpPr>
        <p:spPr>
          <a:xfrm>
            <a:off x="1167705" y="3740189"/>
            <a:ext cx="2923649" cy="523220"/>
          </a:xfrm>
          <a:prstGeom prst="rect">
            <a:avLst/>
          </a:prstGeom>
          <a:noFill/>
        </p:spPr>
        <p:txBody>
          <a:bodyPr wrap="square" rtlCol="0">
            <a:spAutoFit/>
          </a:bodyPr>
          <a:lstStyle/>
          <a:p>
            <a:pPr algn="ctr"/>
            <a:r>
              <a:rPr lang="en-US" sz="1400" dirty="0" smtClean="0"/>
              <a:t>Garage </a:t>
            </a:r>
            <a:r>
              <a:rPr lang="en-US" sz="1400" dirty="0" err="1" smtClean="0"/>
              <a:t>verkoopt</a:t>
            </a:r>
            <a:r>
              <a:rPr lang="en-US" sz="1400" dirty="0" smtClean="0"/>
              <a:t> </a:t>
            </a:r>
            <a:r>
              <a:rPr lang="en-US" sz="1400" dirty="0" err="1" smtClean="0"/>
              <a:t>aan</a:t>
            </a:r>
            <a:r>
              <a:rPr lang="en-US" sz="1400" dirty="0" smtClean="0"/>
              <a:t> </a:t>
            </a:r>
            <a:r>
              <a:rPr lang="en-US" sz="1400" dirty="0" err="1" smtClean="0"/>
              <a:t>Wathelet</a:t>
            </a:r>
            <a:r>
              <a:rPr lang="en-US" sz="1400" dirty="0" smtClean="0"/>
              <a:t/>
            </a:r>
            <a:br>
              <a:rPr lang="en-US" sz="1400" dirty="0" smtClean="0"/>
            </a:br>
            <a:r>
              <a:rPr lang="en-US" sz="1400" dirty="0" smtClean="0"/>
              <a:t>(</a:t>
            </a:r>
            <a:r>
              <a:rPr lang="en-US" sz="1400" dirty="0" err="1" smtClean="0"/>
              <a:t>geen</a:t>
            </a:r>
            <a:r>
              <a:rPr lang="en-US" sz="1400" dirty="0" smtClean="0"/>
              <a:t> </a:t>
            </a:r>
            <a:r>
              <a:rPr lang="en-US" sz="1400" dirty="0" err="1" smtClean="0"/>
              <a:t>bewijs</a:t>
            </a:r>
            <a:r>
              <a:rPr lang="en-US" sz="1400" dirty="0" smtClean="0"/>
              <a:t> van </a:t>
            </a:r>
            <a:r>
              <a:rPr lang="en-US" sz="1400" dirty="0" err="1" smtClean="0"/>
              <a:t>betaling</a:t>
            </a:r>
            <a:r>
              <a:rPr lang="en-US" sz="1400" dirty="0" smtClean="0"/>
              <a:t>)</a:t>
            </a:r>
            <a:endParaRPr lang="nl-BE" sz="1400" dirty="0"/>
          </a:p>
        </p:txBody>
      </p:sp>
      <p:pic>
        <p:nvPicPr>
          <p:cNvPr id="1030" name="Picture 6" descr="Tools free 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6336" y="3259255"/>
            <a:ext cx="303299" cy="303890"/>
          </a:xfrm>
          <a:prstGeom prst="rect">
            <a:avLst/>
          </a:prstGeom>
          <a:noFill/>
          <a:extLst>
            <a:ext uri="{909E8E84-426E-40DD-AFC4-6F175D3DCCD1}">
              <a14:hiddenFill xmlns:a14="http://schemas.microsoft.com/office/drawing/2010/main">
                <a:solidFill>
                  <a:srgbClr val="FFFFFF"/>
                </a:solidFill>
              </a14:hiddenFill>
            </a:ext>
          </a:extLst>
        </p:spPr>
      </p:pic>
      <p:pic>
        <p:nvPicPr>
          <p:cNvPr id="26" name="Afbeelding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29970" y="3163958"/>
            <a:ext cx="415349" cy="415349"/>
          </a:xfrm>
          <a:prstGeom prst="rect">
            <a:avLst/>
          </a:prstGeom>
        </p:spPr>
      </p:pic>
      <p:pic>
        <p:nvPicPr>
          <p:cNvPr id="28" name="Picture 4" descr="Business and trade free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0653" y="3101162"/>
            <a:ext cx="461983" cy="461983"/>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Rechte verbindingslijn met pijl 28"/>
          <p:cNvCxnSpPr/>
          <p:nvPr/>
        </p:nvCxnSpPr>
        <p:spPr>
          <a:xfrm>
            <a:off x="5378768" y="3425484"/>
            <a:ext cx="1137139"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kstvak 29"/>
          <p:cNvSpPr txBox="1"/>
          <p:nvPr/>
        </p:nvSpPr>
        <p:spPr>
          <a:xfrm>
            <a:off x="4489938" y="3740189"/>
            <a:ext cx="2965939" cy="523220"/>
          </a:xfrm>
          <a:prstGeom prst="rect">
            <a:avLst/>
          </a:prstGeom>
          <a:noFill/>
        </p:spPr>
        <p:txBody>
          <a:bodyPr wrap="square" rtlCol="0">
            <a:spAutoFit/>
          </a:bodyPr>
          <a:lstStyle/>
          <a:p>
            <a:pPr algn="ctr"/>
            <a:r>
              <a:rPr lang="en-US" sz="1400" dirty="0" err="1" smtClean="0"/>
              <a:t>Wathelet</a:t>
            </a:r>
            <a:r>
              <a:rPr lang="en-US" sz="1400" dirty="0" smtClean="0"/>
              <a:t> </a:t>
            </a:r>
            <a:r>
              <a:rPr lang="en-US" sz="1400" dirty="0" err="1" smtClean="0"/>
              <a:t>vraagt</a:t>
            </a:r>
            <a:r>
              <a:rPr lang="en-US" sz="1400" dirty="0" smtClean="0"/>
              <a:t> </a:t>
            </a:r>
            <a:r>
              <a:rPr lang="en-US" sz="1400" dirty="0" err="1" smtClean="0"/>
              <a:t>herstelling</a:t>
            </a:r>
            <a:endParaRPr lang="en-US" sz="1400" dirty="0"/>
          </a:p>
          <a:p>
            <a:pPr algn="ctr"/>
            <a:r>
              <a:rPr lang="en-US" sz="1400" dirty="0" smtClean="0"/>
              <a:t>&gt; </a:t>
            </a:r>
            <a:r>
              <a:rPr lang="en-US" sz="1400" dirty="0" err="1" smtClean="0"/>
              <a:t>Weigert</a:t>
            </a:r>
            <a:r>
              <a:rPr lang="en-US" sz="1400" dirty="0" smtClean="0"/>
              <a:t> </a:t>
            </a:r>
            <a:r>
              <a:rPr lang="en-US" sz="1400" dirty="0" err="1" smtClean="0"/>
              <a:t>factuur</a:t>
            </a:r>
            <a:r>
              <a:rPr lang="en-US" sz="1400" dirty="0" smtClean="0"/>
              <a:t> </a:t>
            </a:r>
            <a:r>
              <a:rPr lang="en-US" sz="1400" dirty="0" err="1" smtClean="0"/>
              <a:t>te</a:t>
            </a:r>
            <a:r>
              <a:rPr lang="en-US" sz="1400" dirty="0" smtClean="0"/>
              <a:t> </a:t>
            </a:r>
            <a:r>
              <a:rPr lang="en-US" sz="1400" dirty="0" err="1" smtClean="0"/>
              <a:t>betalen</a:t>
            </a:r>
            <a:endParaRPr lang="en-US" sz="1400" dirty="0"/>
          </a:p>
        </p:txBody>
      </p:sp>
      <p:pic>
        <p:nvPicPr>
          <p:cNvPr id="31" name="Picture 4" descr="Business and trade free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73752" y="3104013"/>
            <a:ext cx="461983" cy="461983"/>
          </a:xfrm>
          <a:prstGeom prst="rect">
            <a:avLst/>
          </a:prstGeom>
          <a:noFill/>
          <a:extLst>
            <a:ext uri="{909E8E84-426E-40DD-AFC4-6F175D3DCCD1}">
              <a14:hiddenFill xmlns:a14="http://schemas.microsoft.com/office/drawing/2010/main">
                <a:solidFill>
                  <a:srgbClr val="FFFFFF"/>
                </a:solidFill>
              </a14:hiddenFill>
            </a:ext>
          </a:extLst>
        </p:spPr>
      </p:pic>
      <p:pic>
        <p:nvPicPr>
          <p:cNvPr id="32" name="Afbeelding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78273" y="3161337"/>
            <a:ext cx="415349" cy="415349"/>
          </a:xfrm>
          <a:prstGeom prst="rect">
            <a:avLst/>
          </a:prstGeom>
        </p:spPr>
      </p:pic>
      <p:pic>
        <p:nvPicPr>
          <p:cNvPr id="34" name="Afbeelding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15865" y="3161336"/>
            <a:ext cx="415349" cy="415349"/>
          </a:xfrm>
          <a:prstGeom prst="rect">
            <a:avLst/>
          </a:prstGeom>
        </p:spPr>
      </p:pic>
      <p:cxnSp>
        <p:nvCxnSpPr>
          <p:cNvPr id="19" name="Rechte verbindingslijn met pijl 18"/>
          <p:cNvCxnSpPr/>
          <p:nvPr/>
        </p:nvCxnSpPr>
        <p:spPr>
          <a:xfrm flipH="1">
            <a:off x="8757138" y="3396874"/>
            <a:ext cx="1148862"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kstvak 40"/>
          <p:cNvSpPr txBox="1"/>
          <p:nvPr/>
        </p:nvSpPr>
        <p:spPr>
          <a:xfrm>
            <a:off x="7854461" y="3740189"/>
            <a:ext cx="2989385" cy="523220"/>
          </a:xfrm>
          <a:prstGeom prst="rect">
            <a:avLst/>
          </a:prstGeom>
          <a:noFill/>
        </p:spPr>
        <p:txBody>
          <a:bodyPr wrap="square" rtlCol="0">
            <a:spAutoFit/>
          </a:bodyPr>
          <a:lstStyle/>
          <a:p>
            <a:pPr algn="ctr"/>
            <a:r>
              <a:rPr lang="en-US" sz="1400" dirty="0" err="1" smtClean="0"/>
              <a:t>Wathelet</a:t>
            </a:r>
            <a:r>
              <a:rPr lang="en-US" sz="1400" dirty="0" smtClean="0"/>
              <a:t> </a:t>
            </a:r>
            <a:r>
              <a:rPr lang="en-US" sz="1400" dirty="0" err="1" smtClean="0"/>
              <a:t>leert</a:t>
            </a:r>
            <a:r>
              <a:rPr lang="en-US" sz="1400" dirty="0" smtClean="0"/>
              <a:t> </a:t>
            </a:r>
            <a:r>
              <a:rPr lang="en-US" sz="1400" dirty="0" err="1" smtClean="0"/>
              <a:t>dat</a:t>
            </a:r>
            <a:r>
              <a:rPr lang="en-US" sz="1400" dirty="0" smtClean="0"/>
              <a:t> auto </a:t>
            </a:r>
            <a:r>
              <a:rPr lang="en-US" sz="1400" dirty="0" err="1" smtClean="0"/>
              <a:t>verkocht</a:t>
            </a:r>
            <a:r>
              <a:rPr lang="en-US" sz="1400" dirty="0" smtClean="0"/>
              <a:t> </a:t>
            </a:r>
            <a:r>
              <a:rPr lang="en-US" sz="1400" dirty="0" err="1" smtClean="0"/>
              <a:t>werd</a:t>
            </a:r>
            <a:r>
              <a:rPr lang="en-US" sz="1400" dirty="0" smtClean="0"/>
              <a:t> </a:t>
            </a:r>
            <a:r>
              <a:rPr lang="en-US" sz="1400" dirty="0" err="1" smtClean="0"/>
              <a:t>voor</a:t>
            </a:r>
            <a:r>
              <a:rPr lang="en-US" sz="1400" dirty="0" smtClean="0"/>
              <a:t> </a:t>
            </a:r>
            <a:r>
              <a:rPr lang="en-US" sz="1400" dirty="0" err="1" smtClean="0"/>
              <a:t>rekening</a:t>
            </a:r>
            <a:r>
              <a:rPr lang="en-US" sz="1400" dirty="0" smtClean="0"/>
              <a:t> van </a:t>
            </a:r>
            <a:r>
              <a:rPr lang="en-US" sz="1400" dirty="0" err="1" smtClean="0"/>
              <a:t>particulier</a:t>
            </a:r>
            <a:endParaRPr lang="en-US" sz="1400" dirty="0"/>
          </a:p>
        </p:txBody>
      </p:sp>
      <p:sp>
        <p:nvSpPr>
          <p:cNvPr id="42" name="Afgeronde rechthoek 41"/>
          <p:cNvSpPr/>
          <p:nvPr/>
        </p:nvSpPr>
        <p:spPr>
          <a:xfrm>
            <a:off x="4622748" y="5624686"/>
            <a:ext cx="2939691" cy="338285"/>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4"/>
                </a:solidFill>
              </a:rPr>
              <a:t>HvJ 9 </a:t>
            </a:r>
            <a:r>
              <a:rPr lang="en-US" sz="1400" dirty="0" err="1" smtClean="0">
                <a:solidFill>
                  <a:schemeClr val="accent4"/>
                </a:solidFill>
              </a:rPr>
              <a:t>november</a:t>
            </a:r>
            <a:r>
              <a:rPr lang="en-US" sz="1400" dirty="0" smtClean="0">
                <a:solidFill>
                  <a:schemeClr val="accent4"/>
                </a:solidFill>
              </a:rPr>
              <a:t> 2016 (</a:t>
            </a:r>
            <a:r>
              <a:rPr lang="en-US" sz="1400" i="1" dirty="0" err="1" smtClean="0">
                <a:solidFill>
                  <a:schemeClr val="accent4"/>
                </a:solidFill>
              </a:rPr>
              <a:t>Wathelet</a:t>
            </a:r>
            <a:r>
              <a:rPr lang="en-US" sz="1400" dirty="0" smtClean="0">
                <a:solidFill>
                  <a:schemeClr val="accent4"/>
                </a:solidFill>
              </a:rPr>
              <a:t>)</a:t>
            </a:r>
            <a:endParaRPr lang="nl-BE" sz="1400" dirty="0">
              <a:solidFill>
                <a:schemeClr val="accent4"/>
              </a:solidFill>
            </a:endParaRPr>
          </a:p>
        </p:txBody>
      </p:sp>
      <p:sp>
        <p:nvSpPr>
          <p:cNvPr id="3" name="Rechthoek 2"/>
          <p:cNvSpPr/>
          <p:nvPr/>
        </p:nvSpPr>
        <p:spPr>
          <a:xfrm>
            <a:off x="469855" y="4633050"/>
            <a:ext cx="10826750" cy="1015663"/>
          </a:xfrm>
          <a:prstGeom prst="rect">
            <a:avLst/>
          </a:prstGeom>
        </p:spPr>
        <p:txBody>
          <a:bodyPr wrap="square">
            <a:spAutoFit/>
          </a:bodyPr>
          <a:lstStyle/>
          <a:p>
            <a:pPr lvl="1" algn="ctr"/>
            <a:r>
              <a:rPr lang="nl-BE" sz="1500" i="1" dirty="0">
                <a:solidFill>
                  <a:schemeClr val="accent4"/>
                </a:solidFill>
              </a:rPr>
              <a:t>“Het begrip „verkoper” (…) moet aldus worden uitgelegd dat </a:t>
            </a:r>
            <a:r>
              <a:rPr lang="nl-BE" sz="1500" b="1" i="1" dirty="0">
                <a:solidFill>
                  <a:schemeClr val="accent4"/>
                </a:solidFill>
              </a:rPr>
              <a:t>het mede ziet op een handelaar die tussenpersoon voor een particulier is en die de consument niet naar behoren op de hoogte heeft gebracht van het feit dat de eigenaar van het verkochte goed een particulier is</a:t>
            </a:r>
            <a:r>
              <a:rPr lang="nl-BE" sz="1500" i="1" dirty="0">
                <a:solidFill>
                  <a:schemeClr val="accent4"/>
                </a:solidFill>
              </a:rPr>
              <a:t>, hetgeen de verwijzende rechter dient na te gaan, rekening houdend met alle omstandigheden van het concrete geval.”</a:t>
            </a:r>
            <a:endParaRPr lang="en-US" sz="1200" dirty="0"/>
          </a:p>
        </p:txBody>
      </p:sp>
      <p:sp>
        <p:nvSpPr>
          <p:cNvPr id="33" name="Tijdelijke aanduiding voor inhoud 1"/>
          <p:cNvSpPr txBox="1">
            <a:spLocks/>
          </p:cNvSpPr>
          <p:nvPr/>
        </p:nvSpPr>
        <p:spPr>
          <a:xfrm>
            <a:off x="575221" y="2309852"/>
            <a:ext cx="11041200" cy="41048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b="1" dirty="0" smtClean="0"/>
              <a:t>Business</a:t>
            </a:r>
            <a:r>
              <a:rPr lang="en-US" sz="1800" dirty="0" smtClean="0"/>
              <a:t> to consumer-</a:t>
            </a:r>
            <a:r>
              <a:rPr lang="en-US" sz="1800" dirty="0" err="1" smtClean="0"/>
              <a:t>relatie</a:t>
            </a:r>
            <a:r>
              <a:rPr lang="en-US" sz="1800" dirty="0" smtClean="0"/>
              <a:t>: </a:t>
            </a:r>
            <a:r>
              <a:rPr lang="en-US" sz="1800" dirty="0" err="1" smtClean="0"/>
              <a:t>toepassing</a:t>
            </a:r>
            <a:r>
              <a:rPr lang="en-US" sz="1800" dirty="0" smtClean="0"/>
              <a:t> </a:t>
            </a:r>
            <a:r>
              <a:rPr lang="en-US" sz="1800" dirty="0" err="1" smtClean="0"/>
              <a:t>vertrouwensleer</a:t>
            </a:r>
            <a:endParaRPr lang="nl-BE" sz="1800" dirty="0"/>
          </a:p>
        </p:txBody>
      </p:sp>
      <p:pic>
        <p:nvPicPr>
          <p:cNvPr id="36" name="Afbeelding 35"/>
          <p:cNvPicPr>
            <a:picLocks noChangeAspect="1"/>
          </p:cNvPicPr>
          <p:nvPr/>
        </p:nvPicPr>
        <p:blipFill>
          <a:blip r:embed="rId12">
            <a:lum bright="70000" contrast="-70000"/>
          </a:blip>
          <a:stretch>
            <a:fillRect/>
          </a:stretch>
        </p:blipFill>
        <p:spPr>
          <a:xfrm>
            <a:off x="9831798" y="6378773"/>
            <a:ext cx="1077087" cy="323126"/>
          </a:xfrm>
          <a:prstGeom prst="rect">
            <a:avLst/>
          </a:prstGeom>
        </p:spPr>
      </p:pic>
      <p:pic>
        <p:nvPicPr>
          <p:cNvPr id="39" name="Afbeelding 38"/>
          <p:cNvPicPr>
            <a:picLocks noChangeAspect="1"/>
          </p:cNvPicPr>
          <p:nvPr/>
        </p:nvPicPr>
        <p:blipFill>
          <a:blip r:embed="rId13">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51505" y="6276456"/>
            <a:ext cx="540000" cy="540000"/>
          </a:xfrm>
          <a:prstGeom prst="rect">
            <a:avLst/>
          </a:prstGeom>
        </p:spPr>
      </p:pic>
      <p:pic>
        <p:nvPicPr>
          <p:cNvPr id="40" name="Afbeelding 3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99505" y="6279040"/>
            <a:ext cx="540000" cy="537416"/>
          </a:xfrm>
          <a:prstGeom prst="rect">
            <a:avLst/>
          </a:prstGeom>
        </p:spPr>
      </p:pic>
      <p:pic>
        <p:nvPicPr>
          <p:cNvPr id="44" name="Afbeelding 4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47505" y="6279040"/>
            <a:ext cx="540000" cy="540000"/>
          </a:xfrm>
          <a:prstGeom prst="rect">
            <a:avLst/>
          </a:prstGeom>
        </p:spPr>
      </p:pic>
      <p:pic>
        <p:nvPicPr>
          <p:cNvPr id="45" name="Afbeelding 4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995505" y="6283977"/>
            <a:ext cx="540000" cy="540000"/>
          </a:xfrm>
          <a:prstGeom prst="rect">
            <a:avLst/>
          </a:prstGeom>
        </p:spPr>
      </p:pic>
      <p:pic>
        <p:nvPicPr>
          <p:cNvPr id="46" name="Afbeelding 4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643642" y="6283977"/>
            <a:ext cx="540000" cy="540000"/>
          </a:xfrm>
          <a:prstGeom prst="rect">
            <a:avLst/>
          </a:prstGeom>
        </p:spPr>
      </p:pic>
      <p:pic>
        <p:nvPicPr>
          <p:cNvPr id="47" name="Afbeelding 4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295212" y="6283977"/>
            <a:ext cx="540000" cy="540000"/>
          </a:xfrm>
          <a:prstGeom prst="rect">
            <a:avLst/>
          </a:prstGeom>
        </p:spPr>
      </p:pic>
    </p:spTree>
    <p:extLst>
      <p:ext uri="{BB962C8B-B14F-4D97-AF65-F5344CB8AC3E}">
        <p14:creationId xmlns:p14="http://schemas.microsoft.com/office/powerpoint/2010/main" val="2401446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U Leuven Sedes">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 Leuven" id="{BC384CAF-57B4-4083-BC3D-22218BF4A46A}" vid="{75672E21-F18C-4958-94B8-19E54344552B}"/>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KU Leuven</Template>
  <TotalTime>0</TotalTime>
  <Words>6976</Words>
  <Application>Microsoft Office PowerPoint</Application>
  <PresentationFormat>Breedbeeld</PresentationFormat>
  <Paragraphs>814</Paragraphs>
  <Slides>62</Slides>
  <Notes>23</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62</vt:i4>
      </vt:variant>
    </vt:vector>
  </HeadingPairs>
  <TitlesOfParts>
    <vt:vector size="71" baseType="lpstr">
      <vt:lpstr>Arial</vt:lpstr>
      <vt:lpstr>Calibri</vt:lpstr>
      <vt:lpstr>Courier New</vt:lpstr>
      <vt:lpstr>Rockwell Std</vt:lpstr>
      <vt:lpstr>Symbol</vt:lpstr>
      <vt:lpstr>Times New Roman</vt:lpstr>
      <vt:lpstr>Wingdings</vt:lpstr>
      <vt:lpstr>KU Leuven</vt:lpstr>
      <vt:lpstr>KU Leuven Sedes</vt:lpstr>
      <vt:lpstr>Bezint eer ge verbindt!  Redactionele do's and don'ts bij de koop</vt:lpstr>
      <vt:lpstr>Overzicht</vt:lpstr>
      <vt:lpstr>Koopregimes</vt:lpstr>
      <vt:lpstr>I. Koop: drie regimes</vt:lpstr>
      <vt:lpstr>Beknopt overzicht van regimes*</vt:lpstr>
      <vt:lpstr>II. Consumentenkooprecht</vt:lpstr>
      <vt:lpstr>II. Consumentenkooprecht</vt:lpstr>
      <vt:lpstr>II. Consumentenkooprecht</vt:lpstr>
      <vt:lpstr>II. Consumentenkooprecht</vt:lpstr>
      <vt:lpstr>II. Consumenten(koop)recht: correctieverbod</vt:lpstr>
      <vt:lpstr>III. Weens Koopverdrag (CISG)</vt:lpstr>
      <vt:lpstr>III. Weens Koopverdrag (CISG)</vt:lpstr>
      <vt:lpstr>Totstandkoming</vt:lpstr>
      <vt:lpstr>I. Aanbod</vt:lpstr>
      <vt:lpstr>I. Aanbod: stedenbouwkundig element</vt:lpstr>
      <vt:lpstr>I. Aanbod: stedenbouwkundig element</vt:lpstr>
      <vt:lpstr>I. Aanbod: formulering</vt:lpstr>
      <vt:lpstr>I. Aanbod: informatieverplichtingen</vt:lpstr>
      <vt:lpstr>II. Voorkeurovereenkomst</vt:lpstr>
      <vt:lpstr>II. Voorkeurovereenkomst: (toekomstig) nieuw recht</vt:lpstr>
      <vt:lpstr>III. Optieovereenkomst</vt:lpstr>
      <vt:lpstr>III. Optieovereenkomst: informatieverplichtingen</vt:lpstr>
      <vt:lpstr>III. Optieovereenkomst: (toekomstig) nieuw recht</vt:lpstr>
      <vt:lpstr>Levering</vt:lpstr>
      <vt:lpstr>I. Bewaring, leveringswijze en -plaats</vt:lpstr>
      <vt:lpstr>II. Tijdstip</vt:lpstr>
      <vt:lpstr>II. Tijdstip</vt:lpstr>
      <vt:lpstr>III. Omvang leveringsverbintenis</vt:lpstr>
      <vt:lpstr>III. Omvang leveringsverbintenis</vt:lpstr>
      <vt:lpstr>III. Omvang leveringsverbintenis</vt:lpstr>
      <vt:lpstr>IV. Beschrijvende bedingen</vt:lpstr>
      <vt:lpstr>Verborgen gebreken</vt:lpstr>
      <vt:lpstr>I. Geïntegreerde benadering</vt:lpstr>
      <vt:lpstr>I. Geïntegreerde benadering</vt:lpstr>
      <vt:lpstr>I. Geïntegreerde benadering</vt:lpstr>
      <vt:lpstr>I. Geïntegreerde benadering</vt:lpstr>
      <vt:lpstr>I. Geïntegreerde benadering</vt:lpstr>
      <vt:lpstr>II. Termijnen: meldingstermijn</vt:lpstr>
      <vt:lpstr>II. Termijnen: waarborgtermijn</vt:lpstr>
      <vt:lpstr>II. Termijnen: waarborgtermijn (Ferenschild)</vt:lpstr>
      <vt:lpstr>II. Termijnen: verjaringstermijn</vt:lpstr>
      <vt:lpstr>III. Sanctionering: gemeen kooprecht</vt:lpstr>
      <vt:lpstr>III. Sanctionering: consumentenkoop</vt:lpstr>
      <vt:lpstr>III. Sanctionering: consumentenkoop (Fülla)</vt:lpstr>
      <vt:lpstr>III. Sanctionering: consumentenkoop (Fülla)</vt:lpstr>
      <vt:lpstr>III. Sanctionering: CISG</vt:lpstr>
      <vt:lpstr>IV. Exoneratiebedingen: algemeen</vt:lpstr>
      <vt:lpstr>IV. Exoneratiebedingen: algemeen</vt:lpstr>
      <vt:lpstr>IV. Exoneratiebedingen: b2c en b2b</vt:lpstr>
      <vt:lpstr>IV. Exoneratiebedingen: b2c en b2b</vt:lpstr>
      <vt:lpstr>IV. Exoneratiebedingen: CISG</vt:lpstr>
      <vt:lpstr>Vrijwaring voor uitwinning</vt:lpstr>
      <vt:lpstr>I. Algemeen</vt:lpstr>
      <vt:lpstr>II. Niet-concurrentieverplichting: overdracht handelszaak</vt:lpstr>
      <vt:lpstr>II. Niet-concurrentieverplichting: verkoop aandelen</vt:lpstr>
      <vt:lpstr>II. Niet-concurrentieverplichting: verkoop aandelen</vt:lpstr>
      <vt:lpstr>II. Niet-concurrentieverplichting: verkoop aandelen</vt:lpstr>
      <vt:lpstr>III. Vrijwaringsclausules</vt:lpstr>
      <vt:lpstr>III. Vrijwaringsclausules</vt:lpstr>
      <vt:lpstr>Betaling</vt:lpstr>
      <vt:lpstr>I. Algemeen</vt:lpstr>
      <vt:lpstr>Bedankt voor uw aandacht!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2017-09-13T11:47:32Z</dcterms:created>
  <dcterms:modified xsi:type="dcterms:W3CDTF">2021-10-12T13:19:44Z</dcterms:modified>
</cp:coreProperties>
</file>