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38"/>
  </p:notesMasterIdLst>
  <p:handoutMasterIdLst>
    <p:handoutMasterId r:id="rId39"/>
  </p:handoutMasterIdLst>
  <p:sldIdLst>
    <p:sldId id="261" r:id="rId3"/>
    <p:sldId id="266" r:id="rId4"/>
    <p:sldId id="350" r:id="rId5"/>
    <p:sldId id="352" r:id="rId6"/>
    <p:sldId id="351" r:id="rId7"/>
    <p:sldId id="310" r:id="rId8"/>
    <p:sldId id="312" r:id="rId9"/>
    <p:sldId id="1131" r:id="rId10"/>
    <p:sldId id="319" r:id="rId11"/>
    <p:sldId id="320" r:id="rId12"/>
    <p:sldId id="321" r:id="rId13"/>
    <p:sldId id="322" r:id="rId14"/>
    <p:sldId id="323" r:id="rId15"/>
    <p:sldId id="1132" r:id="rId16"/>
    <p:sldId id="1133" r:id="rId17"/>
    <p:sldId id="326" r:id="rId18"/>
    <p:sldId id="327" r:id="rId19"/>
    <p:sldId id="353" r:id="rId20"/>
    <p:sldId id="329" r:id="rId21"/>
    <p:sldId id="354" r:id="rId22"/>
    <p:sldId id="330" r:id="rId23"/>
    <p:sldId id="358" r:id="rId24"/>
    <p:sldId id="332" r:id="rId25"/>
    <p:sldId id="335" r:id="rId26"/>
    <p:sldId id="336" r:id="rId27"/>
    <p:sldId id="338" r:id="rId28"/>
    <p:sldId id="339" r:id="rId29"/>
    <p:sldId id="340" r:id="rId30"/>
    <p:sldId id="341" r:id="rId31"/>
    <p:sldId id="343" r:id="rId32"/>
    <p:sldId id="1130" r:id="rId33"/>
    <p:sldId id="357" r:id="rId34"/>
    <p:sldId id="345" r:id="rId35"/>
    <p:sldId id="347" r:id="rId36"/>
    <p:sldId id="359"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DB0"/>
    <a:srgbClr val="2F4D5D"/>
    <a:srgbClr val="DCE7F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52"/>
  </p:normalViewPr>
  <p:slideViewPr>
    <p:cSldViewPr snapToGrid="0" snapToObjects="1">
      <p:cViewPr varScale="1">
        <p:scale>
          <a:sx n="84" d="100"/>
          <a:sy n="84" d="100"/>
        </p:scale>
        <p:origin x="446" y="8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12-3-2021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‹nr.›</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12-3-2021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‹nr.›</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CA30F55-1103-4682-9F51-7C4CA08303C5}" type="datetime1">
              <a:rPr lang="nl-BE" smtClean="0"/>
              <a:t>12/03/2021</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47198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CA30F55-1103-4682-9F51-7C4CA08303C5}" type="datetime1">
              <a:rPr lang="nl-BE" smtClean="0"/>
              <a:t>12/03/2021</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32076951-54B9-4448-9050-BC0C3E56AA6F}" type="datetime1">
              <a:rPr lang="nl-BE" smtClean="0"/>
              <a:t>12/03/2021</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BD5FE28-C0A7-4B84-9226-271781C50F37}" type="datetime1">
              <a:rPr lang="nl-BE" smtClean="0"/>
              <a:t>12/03/2021</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F7D6D7F0-883A-4359-B582-F7EE50616C00}" type="datetime1">
              <a:rPr lang="nl-BE" smtClean="0"/>
              <a:t>12/03/2021</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AB0F6980-7080-4418-8A9B-963E4ACBC6BD}" type="datetime1">
              <a:rPr lang="nl-BE" smtClean="0"/>
              <a:t>12/03/2021</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0D2395B8-019B-4E01-A446-C92826F5282A}" type="datetime1">
              <a:rPr lang="nl-BE" smtClean="0"/>
              <a:t>12/03/2021</a:t>
            </a:fld>
            <a:endParaRPr lang="nl-NL"/>
          </a:p>
        </p:txBody>
      </p:sp>
      <p:sp>
        <p:nvSpPr>
          <p:cNvPr id="6" name="Tijdelijke aanduiding voor voettekst 5"/>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‹nr.›</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CA231E3D-E935-4EC1-AB65-E5EFBE126468}" type="datetime1">
              <a:rPr lang="nl-BE" smtClean="0"/>
              <a:t>12/03/2021</a:t>
            </a:fld>
            <a:endParaRPr lang="nl-NL" dirty="0"/>
          </a:p>
        </p:txBody>
      </p:sp>
      <p:sp>
        <p:nvSpPr>
          <p:cNvPr id="8" name="Tijdelijke aanduiding voor voettekst 7"/>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EDDE667-299C-4324-9259-3D8427391806}" type="datetime1">
              <a:rPr lang="nl-BE" smtClean="0"/>
              <a:t>12/03/2021</a:t>
            </a:fld>
            <a:endParaRPr lang="nl-NL"/>
          </a:p>
        </p:txBody>
      </p:sp>
      <p:sp>
        <p:nvSpPr>
          <p:cNvPr id="4" name="Tijdelijke aanduiding voor voettekst 3"/>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‹nr.›</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2A2170D-8A80-4216-B675-22002E84CDA4}" type="datetime1">
              <a:rPr lang="nl-BE" smtClean="0"/>
              <a:t>12/03/2021</a:t>
            </a:fld>
            <a:endParaRPr lang="nl-NL"/>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‹nr.›</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1A506646-525C-4D89-B0D5-88E01B486320}" type="datetime1">
              <a:rPr lang="nl-BE" smtClean="0"/>
              <a:t>12/03/2021</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2E81F906-3938-4C92-9F7D-3A0B705EB7F3}" type="datetime1">
              <a:rPr lang="nl-BE" smtClean="0"/>
              <a:t>12/03/2021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Onderzoekseenheid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699" r:id="rId10"/>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3FC77502-FB81-4BA9-A82D-7EBDF7F3729B}" type="datetime1">
              <a:rPr lang="nl-BE" smtClean="0"/>
              <a:t>12/03/2021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Onderzoekseenheid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576003" y="4359604"/>
            <a:ext cx="3712533" cy="1655999"/>
          </a:xfrm>
        </p:spPr>
        <p:txBody>
          <a:bodyPr>
            <a:normAutofit/>
          </a:bodyPr>
          <a:lstStyle/>
          <a:p>
            <a:r>
              <a:rPr lang="nl-NL" dirty="0"/>
              <a:t>Bernard Tilleman	 </a:t>
            </a:r>
            <a:r>
              <a:rPr lang="nl-NL" dirty="0" smtClean="0"/>
              <a:t>&amp;	</a:t>
            </a:r>
            <a:r>
              <a:rPr lang="nl-NL" dirty="0"/>
              <a:t/>
            </a:r>
            <a:br>
              <a:rPr lang="nl-NL" dirty="0"/>
            </a:br>
            <a:r>
              <a:rPr lang="nl-NL" sz="1600" dirty="0"/>
              <a:t>Gewoon hoogleraar	</a:t>
            </a:r>
            <a:br>
              <a:rPr lang="nl-NL" sz="1600" dirty="0"/>
            </a:br>
            <a:r>
              <a:rPr lang="nl-NL" sz="1600" dirty="0"/>
              <a:t>KU Leuven	</a:t>
            </a:r>
          </a:p>
        </p:txBody>
      </p:sp>
      <p:sp>
        <p:nvSpPr>
          <p:cNvPr id="8" name="Titel 7"/>
          <p:cNvSpPr>
            <a:spLocks noGrp="1"/>
          </p:cNvSpPr>
          <p:nvPr>
            <p:ph type="title"/>
          </p:nvPr>
        </p:nvSpPr>
        <p:spPr>
          <a:xfrm>
            <a:off x="576000" y="1818854"/>
            <a:ext cx="10259640" cy="2386800"/>
          </a:xfrm>
        </p:spPr>
        <p:txBody>
          <a:bodyPr/>
          <a:lstStyle/>
          <a:p>
            <a:r>
              <a:rPr lang="nl-NL" sz="2400" dirty="0" smtClean="0"/>
              <a:t>VRG-</a:t>
            </a:r>
            <a:r>
              <a:rPr lang="nl-NL" sz="2400" dirty="0" err="1" smtClean="0"/>
              <a:t>Alumnidag</a:t>
            </a:r>
            <a:r>
              <a:rPr lang="nl-NL" sz="2400" dirty="0" smtClean="0"/>
              <a:t> 2021</a:t>
            </a:r>
            <a:r>
              <a:rPr lang="nl-NL" dirty="0"/>
              <a:t/>
            </a:r>
            <a:br>
              <a:rPr lang="nl-NL" dirty="0"/>
            </a:br>
            <a:r>
              <a:rPr lang="nl-NL" sz="4400" dirty="0"/>
              <a:t>Actualia </a:t>
            </a:r>
            <a:r>
              <a:rPr lang="nl-NL" sz="4400" dirty="0" smtClean="0"/>
              <a:t>Belgisch kooprecht </a:t>
            </a:r>
            <a:r>
              <a:rPr lang="nl-NL" sz="4400" dirty="0"/>
              <a:t>(2017-2020)</a:t>
            </a:r>
            <a:endParaRPr lang="nl-NL" sz="3600" dirty="0"/>
          </a:p>
        </p:txBody>
      </p:sp>
      <p:sp>
        <p:nvSpPr>
          <p:cNvPr id="5" name="Ondertitel 8">
            <a:extLst>
              <a:ext uri="{FF2B5EF4-FFF2-40B4-BE49-F238E27FC236}">
                <a16:creationId xmlns:a16="http://schemas.microsoft.com/office/drawing/2014/main" id="{94E82B2C-19B5-4E61-B306-735ABB5EF328}"/>
              </a:ext>
            </a:extLst>
          </p:cNvPr>
          <p:cNvSpPr txBox="1">
            <a:spLocks/>
          </p:cNvSpPr>
          <p:nvPr/>
        </p:nvSpPr>
        <p:spPr>
          <a:xfrm>
            <a:off x="576003" y="5934456"/>
            <a:ext cx="2689715" cy="54165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sz="1600" dirty="0" smtClean="0"/>
              <a:t>12 maart 2021</a:t>
            </a:r>
            <a:endParaRPr lang="nl-NL" sz="1600" dirty="0"/>
          </a:p>
        </p:txBody>
      </p:sp>
      <p:sp>
        <p:nvSpPr>
          <p:cNvPr id="6" name="Ondertitel 8"/>
          <p:cNvSpPr txBox="1">
            <a:spLocks/>
          </p:cNvSpPr>
          <p:nvPr/>
        </p:nvSpPr>
        <p:spPr>
          <a:xfrm>
            <a:off x="4288537" y="4359603"/>
            <a:ext cx="3657600" cy="165599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bg1"/>
                </a:solidFill>
                <a:latin typeface="Arial" charset="0"/>
                <a:ea typeface="+mn-ea"/>
                <a:cs typeface="+mn-cs"/>
              </a:defRPr>
            </a:lvl1pPr>
            <a:lvl2pPr marL="457189"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377"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566"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754"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dirty="0" smtClean="0"/>
              <a:t>Frederik Van den Abeele</a:t>
            </a:r>
            <a:br>
              <a:rPr lang="nl-NL" dirty="0" smtClean="0"/>
            </a:br>
            <a:r>
              <a:rPr lang="nl-NL" sz="1600" dirty="0" smtClean="0"/>
              <a:t>Assistent Instituut Contractenrecht</a:t>
            </a:r>
            <a:br>
              <a:rPr lang="nl-NL" sz="1600" dirty="0" smtClean="0"/>
            </a:br>
            <a:r>
              <a:rPr lang="nl-NL" sz="1600" dirty="0" smtClean="0"/>
              <a:t>KU Leuven</a:t>
            </a:r>
            <a:endParaRPr lang="nl-NL" sz="1600" dirty="0"/>
          </a:p>
        </p:txBody>
      </p:sp>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dirty="0"/>
              <a:t>K</a:t>
            </a:r>
            <a:r>
              <a:rPr lang="nl-BE" dirty="0" err="1"/>
              <a:t>oper</a:t>
            </a:r>
            <a:endParaRPr lang="nl-BE" dirty="0"/>
          </a:p>
          <a:p>
            <a:pPr lvl="1"/>
            <a:r>
              <a:rPr lang="nl-BE" sz="2000" dirty="0"/>
              <a:t>moet verkoper in kennis stellen</a:t>
            </a:r>
          </a:p>
          <a:p>
            <a:pPr lvl="1"/>
            <a:r>
              <a:rPr lang="nl-BE" sz="2000" dirty="0"/>
              <a:t>redelijke dekkingstransactie, tegen een redelijke prijs met een redelijke derde binnen een redelijke termijn na</a:t>
            </a:r>
          </a:p>
          <a:p>
            <a:pPr lvl="1"/>
            <a:endParaRPr lang="nl-BE" sz="2000" dirty="0"/>
          </a:p>
          <a:p>
            <a:pPr marL="0" indent="0">
              <a:buNone/>
            </a:pPr>
            <a:r>
              <a:rPr lang="nl-BE" dirty="0"/>
              <a:t>Buitengerechtelijk herstel recht geen verbintenis maar mogelijk wel </a:t>
            </a:r>
            <a:r>
              <a:rPr lang="nl-BE" i="1" dirty="0" err="1"/>
              <a:t>Obliegenheit</a:t>
            </a:r>
            <a:r>
              <a:rPr lang="nl-BE" dirty="0"/>
              <a:t> </a:t>
            </a:r>
          </a:p>
          <a:p>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10</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Rechtsmiddelen</a:t>
            </a:r>
            <a:r>
              <a:rPr lang="en-US" sz="2800" dirty="0"/>
              <a:t>: </a:t>
            </a:r>
            <a:r>
              <a:rPr lang="en-US" sz="2800" dirty="0" err="1"/>
              <a:t>dekkingsherstel</a:t>
            </a:r>
            <a:r>
              <a:rPr lang="en-US" sz="2800" dirty="0"/>
              <a:t>/</a:t>
            </a:r>
            <a:r>
              <a:rPr lang="en-US" sz="2800" dirty="0" err="1"/>
              <a:t>dekkingskoop</a:t>
            </a:r>
            <a:endParaRPr lang="nl-BE" sz="2800" dirty="0"/>
          </a:p>
        </p:txBody>
      </p:sp>
    </p:spTree>
    <p:extLst>
      <p:ext uri="{BB962C8B-B14F-4D97-AF65-F5344CB8AC3E}">
        <p14:creationId xmlns:p14="http://schemas.microsoft.com/office/powerpoint/2010/main" val="346686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dirty="0"/>
              <a:t>G</a:t>
            </a:r>
            <a:r>
              <a:rPr lang="nl-BE" dirty="0"/>
              <a:t>een exoneratie voor gekend verborgen gebrek</a:t>
            </a:r>
          </a:p>
          <a:p>
            <a:r>
              <a:rPr lang="en-US" dirty="0" err="1" smtClean="0"/>
              <a:t>Geen</a:t>
            </a:r>
            <a:r>
              <a:rPr lang="en-US" dirty="0" smtClean="0"/>
              <a:t> </a:t>
            </a:r>
            <a:r>
              <a:rPr lang="en-US" dirty="0" err="1"/>
              <a:t>kwade</a:t>
            </a:r>
            <a:r>
              <a:rPr lang="en-US" dirty="0"/>
              <a:t> </a:t>
            </a:r>
            <a:r>
              <a:rPr lang="en-US" dirty="0" err="1"/>
              <a:t>trouw</a:t>
            </a:r>
            <a:r>
              <a:rPr lang="en-US" dirty="0"/>
              <a:t> </a:t>
            </a:r>
            <a:r>
              <a:rPr lang="en-US" dirty="0" err="1"/>
              <a:t>bij</a:t>
            </a:r>
            <a:r>
              <a:rPr lang="en-US" dirty="0"/>
              <a:t> </a:t>
            </a:r>
            <a:r>
              <a:rPr lang="en-US" dirty="0" err="1"/>
              <a:t>kennis</a:t>
            </a:r>
            <a:r>
              <a:rPr lang="en-US" dirty="0"/>
              <a:t> van </a:t>
            </a:r>
            <a:r>
              <a:rPr lang="en-US" dirty="0" err="1"/>
              <a:t>gebrek</a:t>
            </a:r>
            <a:r>
              <a:rPr lang="en-US" dirty="0"/>
              <a:t> maar </a:t>
            </a:r>
            <a:r>
              <a:rPr lang="en-US" dirty="0" err="1"/>
              <a:t>niet</a:t>
            </a:r>
            <a:r>
              <a:rPr lang="en-US" dirty="0"/>
              <a:t> van </a:t>
            </a:r>
            <a:r>
              <a:rPr lang="en-US" dirty="0" err="1"/>
              <a:t>schadelijke</a:t>
            </a:r>
            <a:r>
              <a:rPr lang="en-US" dirty="0"/>
              <a:t> </a:t>
            </a:r>
            <a:r>
              <a:rPr lang="en-US" dirty="0" err="1"/>
              <a:t>gevolgen</a:t>
            </a:r>
            <a:endParaRPr lang="en-US" dirty="0"/>
          </a:p>
          <a:p>
            <a:pPr lvl="1"/>
            <a:endParaRPr lang="nl-BE" sz="2200" dirty="0"/>
          </a:p>
          <a:p>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11</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Rechtsmiddelen</a:t>
            </a:r>
            <a:r>
              <a:rPr lang="en-US" sz="2800" dirty="0"/>
              <a:t>: </a:t>
            </a:r>
            <a:r>
              <a:rPr lang="en-US" sz="2800" dirty="0" err="1"/>
              <a:t>exoneratiebedingen</a:t>
            </a:r>
            <a:endParaRPr lang="nl-BE" sz="2800" dirty="0"/>
          </a:p>
        </p:txBody>
      </p:sp>
    </p:spTree>
    <p:extLst>
      <p:ext uri="{BB962C8B-B14F-4D97-AF65-F5344CB8AC3E}">
        <p14:creationId xmlns:p14="http://schemas.microsoft.com/office/powerpoint/2010/main" val="229221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20000"/>
          </a:bodyPr>
          <a:lstStyle/>
          <a:p>
            <a:pPr algn="just"/>
            <a:r>
              <a:rPr lang="nl-NL" sz="2600" dirty="0"/>
              <a:t>Vermoeden kennis gespecialiseerde verkoper</a:t>
            </a:r>
          </a:p>
          <a:p>
            <a:pPr lvl="1" algn="just"/>
            <a:r>
              <a:rPr lang="nl-BE" dirty="0"/>
              <a:t>Vennootschap die de site verkocht waarop activiteiten werden ontplooid van de productiebedrijven en vervolgens van de gasdistributiebedrijven die zij hebben opgevolgd, en waarop zij hun eigen activiteiten ontplooiden in hetzelfde domein, namelijk dat van de gas- en elektriciteitsdistributie, geen gespecialiseerde verkoper van onroerende goederen </a:t>
            </a:r>
            <a:r>
              <a:rPr lang="nl-BE" dirty="0">
                <a:solidFill>
                  <a:schemeClr val="accent1"/>
                </a:solidFill>
              </a:rPr>
              <a:t>(Cass. 6 september 2018)</a:t>
            </a:r>
          </a:p>
          <a:p>
            <a:pPr lvl="1" algn="just"/>
            <a:endParaRPr lang="nl-BE" sz="2200" dirty="0"/>
          </a:p>
          <a:p>
            <a:pPr algn="just"/>
            <a:r>
              <a:rPr lang="nl-BE" sz="2600" dirty="0"/>
              <a:t>Uitdrukkelijke contractuele bepaling van afwezigheid bepaald gebrek </a:t>
            </a:r>
          </a:p>
          <a:p>
            <a:pPr marL="0" indent="0" algn="just">
              <a:buNone/>
            </a:pPr>
            <a:r>
              <a:rPr lang="nl-BE" sz="2600" dirty="0"/>
              <a:t>	</a:t>
            </a:r>
            <a:r>
              <a:rPr lang="nl-BE" sz="2600" dirty="0" smtClean="0"/>
              <a:t>(= </a:t>
            </a:r>
            <a:r>
              <a:rPr lang="nl-BE" sz="2600" dirty="0"/>
              <a:t>resultaatsverbintenis) </a:t>
            </a:r>
            <a:r>
              <a:rPr lang="nl-BE" sz="2600" dirty="0">
                <a:solidFill>
                  <a:schemeClr val="accent1"/>
                </a:solidFill>
              </a:rPr>
              <a:t>(Luik 22 september 2016)</a:t>
            </a:r>
            <a:endParaRPr lang="nl-BE" sz="2600" dirty="0"/>
          </a:p>
          <a:p>
            <a:pPr lvl="1" algn="just"/>
            <a:r>
              <a:rPr lang="nl-BE" dirty="0"/>
              <a:t>Verkoper garandeerde uitdrukkelijk garandeerde dat het verkochte gebouw conform was met de stedenbouwkundige voorschriften. </a:t>
            </a:r>
          </a:p>
          <a:p>
            <a:pPr lvl="1" algn="just"/>
            <a:r>
              <a:rPr lang="nl-BE" dirty="0"/>
              <a:t>Beding van niet-vrijwaring voor verborgen gebreken kan geen uitwerking krijgen omdat de verkoper in dit geval kennis kon en moest hebben van de stedenbouwkundige misdrijven die het onroerend goed aantasten.</a:t>
            </a:r>
          </a:p>
          <a:p>
            <a:pPr lvl="1"/>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12</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Rechtsmiddelen</a:t>
            </a:r>
            <a:r>
              <a:rPr lang="en-US" sz="2800" dirty="0"/>
              <a:t>: </a:t>
            </a:r>
            <a:r>
              <a:rPr lang="en-US" sz="2800" dirty="0" err="1"/>
              <a:t>exoneratiebedingen</a:t>
            </a:r>
            <a:endParaRPr lang="nl-BE" sz="2800" dirty="0"/>
          </a:p>
        </p:txBody>
      </p:sp>
    </p:spTree>
    <p:extLst>
      <p:ext uri="{BB962C8B-B14F-4D97-AF65-F5344CB8AC3E}">
        <p14:creationId xmlns:p14="http://schemas.microsoft.com/office/powerpoint/2010/main" val="44368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10000"/>
          </a:bodyPr>
          <a:lstStyle/>
          <a:p>
            <a:r>
              <a:rPr lang="nl-NL" b="1" dirty="0">
                <a:solidFill>
                  <a:schemeClr val="accent1"/>
                </a:solidFill>
              </a:rPr>
              <a:t>Cass. 6 september </a:t>
            </a:r>
            <a:r>
              <a:rPr lang="nl-NL" b="1" dirty="0" smtClean="0">
                <a:solidFill>
                  <a:schemeClr val="accent1"/>
                </a:solidFill>
              </a:rPr>
              <a:t>2018, </a:t>
            </a:r>
            <a:r>
              <a:rPr lang="en-US" dirty="0" smtClean="0"/>
              <a:t>ECLI:BE:CASS:2018:ARR.20180906.2 </a:t>
            </a:r>
            <a:r>
              <a:rPr lang="nl-NL" dirty="0" smtClean="0"/>
              <a:t>(Franstalige sectie)</a:t>
            </a:r>
            <a:endParaRPr lang="nl-BE" dirty="0"/>
          </a:p>
          <a:p>
            <a:pPr>
              <a:buFont typeface="Arial" panose="020B0604020202020204" pitchFamily="34" charset="0"/>
              <a:buChar char="−"/>
            </a:pPr>
            <a:r>
              <a:rPr lang="nl-BE" dirty="0"/>
              <a:t>Arrest dat aannam dat de niet-gespecialiseerde verkoper “zich niet wettig kon beroepen op het in de verkoopakte bepaalde vrijwaringsbeding, niet omdat zij op de hoogte was van het gebrek van het verkochte goed maar omdat zij daarvan op de hoogte had moeten zijn schendt art. 1643 oud BW</a:t>
            </a:r>
          </a:p>
          <a:p>
            <a:pPr lvl="1"/>
            <a:endParaRPr lang="nl-BE" sz="2000" dirty="0"/>
          </a:p>
          <a:p>
            <a:r>
              <a:rPr lang="nl-BE" b="1" dirty="0">
                <a:solidFill>
                  <a:schemeClr val="accent1"/>
                </a:solidFill>
              </a:rPr>
              <a:t>Cass. 18 februari </a:t>
            </a:r>
            <a:r>
              <a:rPr lang="nl-BE" b="1" dirty="0" smtClean="0">
                <a:solidFill>
                  <a:schemeClr val="accent1"/>
                </a:solidFill>
              </a:rPr>
              <a:t>2019,</a:t>
            </a:r>
            <a:r>
              <a:rPr lang="en-US" dirty="0" smtClean="0"/>
              <a:t> ECLI:BE:CASS:2019:ARR.20190218.3 (</a:t>
            </a:r>
            <a:r>
              <a:rPr lang="en-US" dirty="0" err="1" smtClean="0"/>
              <a:t>Nederlandstalige</a:t>
            </a:r>
            <a:r>
              <a:rPr lang="en-US" dirty="0" smtClean="0"/>
              <a:t> </a:t>
            </a:r>
            <a:r>
              <a:rPr lang="en-US" dirty="0" err="1" smtClean="0"/>
              <a:t>sectie</a:t>
            </a:r>
            <a:r>
              <a:rPr lang="en-US" dirty="0" smtClean="0"/>
              <a:t>)</a:t>
            </a:r>
            <a:endParaRPr lang="nl-BE" sz="2000" dirty="0"/>
          </a:p>
          <a:p>
            <a:pPr algn="just">
              <a:buFontTx/>
              <a:buChar char="-"/>
            </a:pPr>
            <a:r>
              <a:rPr lang="nl-BE" dirty="0"/>
              <a:t>A</a:t>
            </a:r>
            <a:r>
              <a:rPr lang="nl-BE" dirty="0" smtClean="0"/>
              <a:t>ppelrechters </a:t>
            </a:r>
            <a:r>
              <a:rPr lang="nl-BE" dirty="0"/>
              <a:t>oordeelden dat de verkopers “</a:t>
            </a:r>
            <a:r>
              <a:rPr lang="nl-BE" i="1" dirty="0"/>
              <a:t>in de gegeven omstandigheden hadden moeten weten dat de waterdichtheid niet gegarandeerd was</a:t>
            </a:r>
            <a:r>
              <a:rPr lang="nl-BE" dirty="0"/>
              <a:t>” aangezien zij “minstens hadden moeten beseffen” dat hun wijze van bouwen tot problemen aanleiding zou geven, zij nagelaten hebben zich degelijk te laten informeren door deskundigen, “</a:t>
            </a:r>
            <a:r>
              <a:rPr lang="nl-BE" i="1" dirty="0"/>
              <a:t>zeker wanneer zij op eigen initiatief wijzigingen aanbrengen in het concept van de kelder” en “elke voorzichtige ‘zelfbouwer’ moet weten dat er passende maatregelen vereist zijn om een kelder waterdicht te maken</a:t>
            </a:r>
            <a:r>
              <a:rPr lang="nl-BE" dirty="0"/>
              <a:t>”</a:t>
            </a:r>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13</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Normatieve</a:t>
            </a:r>
            <a:r>
              <a:rPr lang="en-US" sz="2800" dirty="0"/>
              <a:t> </a:t>
            </a:r>
            <a:r>
              <a:rPr lang="en-US" sz="2800" dirty="0" err="1"/>
              <a:t>kennis</a:t>
            </a:r>
            <a:r>
              <a:rPr lang="en-US" sz="2800" dirty="0"/>
              <a:t> </a:t>
            </a:r>
            <a:r>
              <a:rPr lang="en-US" sz="2800" dirty="0" err="1"/>
              <a:t>niet-gespecialiseerde</a:t>
            </a:r>
            <a:r>
              <a:rPr lang="en-US" sz="2800" dirty="0"/>
              <a:t> </a:t>
            </a:r>
            <a:r>
              <a:rPr lang="en-US" sz="2800" dirty="0" err="1"/>
              <a:t>verkoper</a:t>
            </a:r>
            <a:endParaRPr lang="nl-BE" sz="2800" dirty="0"/>
          </a:p>
        </p:txBody>
      </p:sp>
    </p:spTree>
    <p:extLst>
      <p:ext uri="{BB962C8B-B14F-4D97-AF65-F5344CB8AC3E}">
        <p14:creationId xmlns:p14="http://schemas.microsoft.com/office/powerpoint/2010/main" val="31622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sz="2000" dirty="0"/>
              <a:t>Indien een overeenkomst of een beding strijdig is met een bepaling van openbare orde en bijgevolg nietig is, kan de rechter indien een partiële nietigheid mogelijk is, de nietigheid, behalve als de wet dit verbiedt, beperken tot het met deze bepaling strijdige gedeelte van de overeenkomst of het beding op voorwaarde dat het voortbestaan van de gedeeltelijk vernietigde overeenkomst of het gedeeltelijk vernietigde beding beantwoordt aan de partijbedoeling.</a:t>
            </a:r>
          </a:p>
          <a:p>
            <a:r>
              <a:rPr lang="nl-BE" sz="2000" dirty="0"/>
              <a:t>De rechter die met een bepaling van openbare orde strijdige overeenkomst of beding partieel nietig verklaart, wanneer die partiële nietigheid mogelijk is, niet verboden is door de wet en overeenstemt met de partijbedoeling, terwijl de partij enkel de algehele nietigverklaring ervan had gevorderd, wijzigt het voorwerp van de vordering niet, maar kent de eis slechts gedeeltelijk </a:t>
            </a:r>
            <a:r>
              <a:rPr lang="nl-BE" sz="2000" dirty="0" smtClean="0"/>
              <a:t>toe</a:t>
            </a:r>
            <a:endParaRPr lang="nl-BE" sz="2000"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14</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Vrijwaring</a:t>
            </a:r>
            <a:r>
              <a:rPr lang="en-US" b="1" dirty="0"/>
              <a:t> </a:t>
            </a:r>
            <a:r>
              <a:rPr lang="en-US" b="1" dirty="0" err="1"/>
              <a:t>voor</a:t>
            </a:r>
            <a:r>
              <a:rPr lang="en-US" b="1" dirty="0"/>
              <a:t> </a:t>
            </a:r>
            <a:r>
              <a:rPr lang="en-US" b="1" dirty="0" err="1"/>
              <a:t>uitwinning</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9 </a:t>
            </a:r>
            <a:r>
              <a:rPr lang="en-US" sz="2800" dirty="0" err="1"/>
              <a:t>september</a:t>
            </a:r>
            <a:r>
              <a:rPr lang="en-US" sz="2800" dirty="0"/>
              <a:t> 2019* – </a:t>
            </a:r>
            <a:r>
              <a:rPr lang="en-US" sz="2800" dirty="0" err="1"/>
              <a:t>excessief</a:t>
            </a:r>
            <a:r>
              <a:rPr lang="en-US" sz="2800" dirty="0"/>
              <a:t> </a:t>
            </a:r>
            <a:r>
              <a:rPr lang="en-US" sz="2800" dirty="0" err="1"/>
              <a:t>niet-concurrentiebeding</a:t>
            </a:r>
            <a:endParaRPr lang="nl-BE" sz="2800" dirty="0"/>
          </a:p>
        </p:txBody>
      </p:sp>
      <p:sp>
        <p:nvSpPr>
          <p:cNvPr id="10" name="Tekstvak 9">
            <a:extLst>
              <a:ext uri="{FF2B5EF4-FFF2-40B4-BE49-F238E27FC236}">
                <a16:creationId xmlns:a16="http://schemas.microsoft.com/office/drawing/2014/main" id="{A036B1C8-9C8F-4761-94E1-67F5EB09D7F7}"/>
              </a:ext>
            </a:extLst>
          </p:cNvPr>
          <p:cNvSpPr txBox="1"/>
          <p:nvPr/>
        </p:nvSpPr>
        <p:spPr>
          <a:xfrm>
            <a:off x="7560129" y="5942470"/>
            <a:ext cx="4631871" cy="261610"/>
          </a:xfrm>
          <a:prstGeom prst="rect">
            <a:avLst/>
          </a:prstGeom>
          <a:noFill/>
        </p:spPr>
        <p:txBody>
          <a:bodyPr wrap="square" rtlCol="0">
            <a:spAutoFit/>
          </a:bodyPr>
          <a:lstStyle/>
          <a:p>
            <a:pPr algn="r"/>
            <a:r>
              <a:rPr lang="en-US" sz="1100" dirty="0">
                <a:solidFill>
                  <a:srgbClr val="1D8DB0"/>
                </a:solidFill>
              </a:rPr>
              <a:t>*</a:t>
            </a:r>
            <a:r>
              <a:rPr lang="en-US" sz="1100" dirty="0" smtClean="0">
                <a:solidFill>
                  <a:srgbClr val="1D8DB0"/>
                </a:solidFill>
              </a:rPr>
              <a:t>ECLI:BE:CASS:2019:ARR.20190909.3</a:t>
            </a:r>
            <a:endParaRPr lang="nl-BE" sz="1100" dirty="0">
              <a:solidFill>
                <a:srgbClr val="1D8DB0"/>
              </a:solidFill>
            </a:endParaRPr>
          </a:p>
        </p:txBody>
      </p:sp>
    </p:spTree>
    <p:extLst>
      <p:ext uri="{BB962C8B-B14F-4D97-AF65-F5344CB8AC3E}">
        <p14:creationId xmlns:p14="http://schemas.microsoft.com/office/powerpoint/2010/main" val="566843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sz="2000" dirty="0"/>
              <a:t>O</a:t>
            </a:r>
            <a:r>
              <a:rPr lang="nl-BE" sz="2000" dirty="0" err="1"/>
              <a:t>ntbreken</a:t>
            </a:r>
            <a:r>
              <a:rPr lang="nl-BE" sz="2000" dirty="0"/>
              <a:t> </a:t>
            </a:r>
            <a:r>
              <a:rPr lang="nl-BE" sz="2000" dirty="0" err="1"/>
              <a:t>stedenbouwkundinge</a:t>
            </a:r>
            <a:r>
              <a:rPr lang="nl-BE" sz="2000" dirty="0"/>
              <a:t> vergunning kan rechtsstoornis uitmaken waarvoor vrijwaring voor uitwinning geldt (</a:t>
            </a:r>
            <a:r>
              <a:rPr lang="nl-BE" sz="2000" dirty="0">
                <a:solidFill>
                  <a:schemeClr val="accent1"/>
                </a:solidFill>
              </a:rPr>
              <a:t>Cass. 31 maart 2017</a:t>
            </a:r>
            <a:r>
              <a:rPr lang="nl-BE" sz="2000" dirty="0"/>
              <a:t>)</a:t>
            </a:r>
          </a:p>
          <a:p>
            <a:r>
              <a:rPr lang="en-US" sz="2000" dirty="0"/>
              <a:t>A</a:t>
            </a:r>
            <a:r>
              <a:rPr lang="nl-BE" sz="2000" dirty="0" err="1"/>
              <a:t>fwezigheid</a:t>
            </a:r>
            <a:r>
              <a:rPr lang="nl-BE" sz="2000" dirty="0"/>
              <a:t> van stedenbouwkundige vergunning is altijd actueel </a:t>
            </a:r>
          </a:p>
          <a:p>
            <a:r>
              <a:rPr lang="nl-BE" sz="2000" dirty="0"/>
              <a:t>Bij het verlijden verkoopakte appartement werden de kopers geconfronteerd met een kantmelding die refereerde aan een nog niet uitgevoerde herstelmaatregel met betrekking tot de verwijdering en het afvoeren van een hoeveelheid grond in de tuin: verkopers verplicht onder verbeurte dwangsom goed te leveren zonder kantmelding – betaalde bezettingsvergoeding terug te betalen (</a:t>
            </a:r>
            <a:r>
              <a:rPr lang="nl-BE" sz="2000" dirty="0">
                <a:solidFill>
                  <a:schemeClr val="accent1"/>
                </a:solidFill>
              </a:rPr>
              <a:t>Gent 14 juni 2018</a:t>
            </a:r>
            <a:r>
              <a:rPr lang="nl-BE" sz="2000" dirty="0"/>
              <a:t>)</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15</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Vrijwaring</a:t>
            </a:r>
            <a:r>
              <a:rPr lang="en-US" b="1" dirty="0"/>
              <a:t> </a:t>
            </a:r>
            <a:r>
              <a:rPr lang="en-US" b="1" dirty="0" err="1"/>
              <a:t>voor</a:t>
            </a:r>
            <a:r>
              <a:rPr lang="en-US" b="1" dirty="0"/>
              <a:t> </a:t>
            </a:r>
            <a:r>
              <a:rPr lang="en-US" b="1" dirty="0" err="1"/>
              <a:t>uitwinning</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Ontbreken</a:t>
            </a:r>
            <a:r>
              <a:rPr lang="en-US" sz="2800" dirty="0"/>
              <a:t> </a:t>
            </a:r>
            <a:r>
              <a:rPr lang="en-US" sz="2800" dirty="0" err="1"/>
              <a:t>stedenbouwkundige</a:t>
            </a:r>
            <a:r>
              <a:rPr lang="en-US" sz="2800" dirty="0"/>
              <a:t> </a:t>
            </a:r>
            <a:r>
              <a:rPr lang="en-US" sz="2800" dirty="0" err="1"/>
              <a:t>vergunning</a:t>
            </a:r>
            <a:endParaRPr lang="nl-BE" sz="2800" dirty="0"/>
          </a:p>
        </p:txBody>
      </p:sp>
    </p:spTree>
    <p:extLst>
      <p:ext uri="{BB962C8B-B14F-4D97-AF65-F5344CB8AC3E}">
        <p14:creationId xmlns:p14="http://schemas.microsoft.com/office/powerpoint/2010/main" val="66730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4B63285-EE9E-4706-9067-8C73577C427F}"/>
              </a:ext>
            </a:extLst>
          </p:cNvPr>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3" name="Tijdelijke aanduiding voor dianummer 2">
            <a:extLst>
              <a:ext uri="{FF2B5EF4-FFF2-40B4-BE49-F238E27FC236}">
                <a16:creationId xmlns:a16="http://schemas.microsoft.com/office/drawing/2014/main" id="{29C489D0-BC50-42F7-AE7C-14CCDD533FB7}"/>
              </a:ext>
            </a:extLst>
          </p:cNvPr>
          <p:cNvSpPr>
            <a:spLocks noGrp="1"/>
          </p:cNvSpPr>
          <p:nvPr>
            <p:ph type="sldNum" sz="quarter" idx="12"/>
          </p:nvPr>
        </p:nvSpPr>
        <p:spPr/>
        <p:txBody>
          <a:bodyPr/>
          <a:lstStyle/>
          <a:p>
            <a:fld id="{CF179DAE-D0A6-40C3-B8BC-6A97C268D03A}" type="slidenum">
              <a:rPr lang="nl-NL" smtClean="0"/>
              <a:t>16</a:t>
            </a:fld>
            <a:endParaRPr lang="nl-NL"/>
          </a:p>
        </p:txBody>
      </p:sp>
      <p:sp>
        <p:nvSpPr>
          <p:cNvPr id="4" name="Titel 3">
            <a:extLst>
              <a:ext uri="{FF2B5EF4-FFF2-40B4-BE49-F238E27FC236}">
                <a16:creationId xmlns:a16="http://schemas.microsoft.com/office/drawing/2014/main" id="{E6DEE6B6-5CD6-4176-902B-875BCA2FA1C2}"/>
              </a:ext>
            </a:extLst>
          </p:cNvPr>
          <p:cNvSpPr>
            <a:spLocks noGrp="1"/>
          </p:cNvSpPr>
          <p:nvPr>
            <p:ph type="title"/>
          </p:nvPr>
        </p:nvSpPr>
        <p:spPr>
          <a:xfrm>
            <a:off x="576003" y="1800000"/>
            <a:ext cx="8333999" cy="1932245"/>
          </a:xfrm>
        </p:spPr>
        <p:txBody>
          <a:bodyPr/>
          <a:lstStyle/>
          <a:p>
            <a:r>
              <a:rPr lang="nl-NL" dirty="0"/>
              <a:t>Consumentenkoop</a:t>
            </a:r>
            <a:endParaRPr lang="nl-BE" dirty="0"/>
          </a:p>
        </p:txBody>
      </p:sp>
      <p:sp>
        <p:nvSpPr>
          <p:cNvPr id="5" name="Tijdelijke aanduiding voor tekst 4">
            <a:extLst>
              <a:ext uri="{FF2B5EF4-FFF2-40B4-BE49-F238E27FC236}">
                <a16:creationId xmlns:a16="http://schemas.microsoft.com/office/drawing/2014/main" id="{30A0A3F0-E8E3-4087-9937-D661A87BE787}"/>
              </a:ext>
            </a:extLst>
          </p:cNvPr>
          <p:cNvSpPr>
            <a:spLocks noGrp="1"/>
          </p:cNvSpPr>
          <p:nvPr>
            <p:ph type="body" idx="1"/>
          </p:nvPr>
        </p:nvSpPr>
        <p:spPr>
          <a:xfrm>
            <a:off x="576003" y="3928555"/>
            <a:ext cx="9911605" cy="1932245"/>
          </a:xfrm>
        </p:spPr>
        <p:txBody>
          <a:bodyPr>
            <a:normAutofit/>
          </a:bodyPr>
          <a:lstStyle/>
          <a:p>
            <a:pPr marL="342900" indent="-342900">
              <a:buFont typeface="Wingdings" panose="05000000000000000000" pitchFamily="2" charset="2"/>
              <a:buChar char="Ø"/>
            </a:pPr>
            <a:r>
              <a:rPr lang="nl-NL" sz="2200" dirty="0"/>
              <a:t>Toepassingsgebied </a:t>
            </a:r>
          </a:p>
          <a:p>
            <a:pPr marL="342900" indent="-342900">
              <a:buFont typeface="Wingdings" panose="05000000000000000000" pitchFamily="2" charset="2"/>
              <a:buChar char="Ø"/>
            </a:pPr>
            <a:r>
              <a:rPr lang="nl-NL" sz="2200" dirty="0"/>
              <a:t>Conformiteit</a:t>
            </a:r>
          </a:p>
          <a:p>
            <a:pPr marL="342900" indent="-342900">
              <a:buFont typeface="Wingdings" panose="05000000000000000000" pitchFamily="2" charset="2"/>
              <a:buChar char="Ø"/>
            </a:pPr>
            <a:r>
              <a:rPr lang="nl-NL" sz="2200" dirty="0"/>
              <a:t>Remedies</a:t>
            </a:r>
          </a:p>
        </p:txBody>
      </p:sp>
    </p:spTree>
    <p:extLst>
      <p:ext uri="{BB962C8B-B14F-4D97-AF65-F5344CB8AC3E}">
        <p14:creationId xmlns:p14="http://schemas.microsoft.com/office/powerpoint/2010/main" val="4016227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0" indent="-457200">
              <a:buAutoNum type="alphaLcParenR"/>
            </a:pPr>
            <a:r>
              <a:rPr lang="nl-NL" dirty="0"/>
              <a:t>Overdracht van serieproduct [gemeen kooprecht]</a:t>
            </a:r>
          </a:p>
          <a:p>
            <a:pPr marL="457200" indent="-457200">
              <a:buAutoNum type="alphaLcParenR"/>
            </a:pPr>
            <a:endParaRPr lang="nl-NL" dirty="0"/>
          </a:p>
          <a:p>
            <a:pPr marL="457200" indent="-457200">
              <a:buAutoNum type="alphaLcParenR"/>
            </a:pPr>
            <a:r>
              <a:rPr lang="nl-NL" dirty="0"/>
              <a:t>Overdracht van maatproduct [gemeen aannemingsrecht]</a:t>
            </a:r>
          </a:p>
          <a:p>
            <a:pPr lvl="1"/>
            <a:r>
              <a:rPr lang="nl-NL" sz="2000" dirty="0"/>
              <a:t>Overeenkomsten tot levering van te vervaardigen of voort te brengen consumptiegoederen (art. </a:t>
            </a:r>
            <a:r>
              <a:rPr lang="nl-BE" sz="2000" dirty="0"/>
              <a:t>1649</a:t>
            </a:r>
            <a:r>
              <a:rPr lang="nl-BE" sz="2000" i="1" dirty="0"/>
              <a:t>bis</a:t>
            </a:r>
            <a:r>
              <a:rPr lang="nl-BE" sz="2000" dirty="0"/>
              <a:t> § 3 oud BW) [maat + serie = consumentenkoop</a:t>
            </a:r>
            <a:r>
              <a:rPr lang="nl-BE" sz="2000" dirty="0" smtClean="0"/>
              <a:t>]</a:t>
            </a:r>
            <a:endParaRPr lang="en-US" sz="2000"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17</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b="1" dirty="0"/>
              <a:t>koop</a:t>
            </a:r>
            <a:r>
              <a:rPr lang="en-US" sz="2800" dirty="0"/>
              <a:t> – </a:t>
            </a:r>
            <a:r>
              <a:rPr lang="en-US" sz="2800" dirty="0" err="1"/>
              <a:t>professionele</a:t>
            </a:r>
            <a:r>
              <a:rPr lang="en-US" sz="2800" dirty="0"/>
              <a:t> </a:t>
            </a:r>
            <a:r>
              <a:rPr lang="en-US" sz="2800" dirty="0" err="1"/>
              <a:t>verkoper</a:t>
            </a:r>
            <a:r>
              <a:rPr lang="en-US" sz="2800" dirty="0"/>
              <a:t> – </a:t>
            </a:r>
            <a:r>
              <a:rPr lang="en-US" sz="2800" dirty="0" err="1"/>
              <a:t>consument</a:t>
            </a:r>
            <a:r>
              <a:rPr lang="en-US" sz="2800" dirty="0"/>
              <a:t> - </a:t>
            </a:r>
            <a:r>
              <a:rPr lang="en-US" sz="2800" dirty="0" err="1"/>
              <a:t>consumptiegoed</a:t>
            </a:r>
            <a:endParaRPr lang="nl-BE" sz="2800" dirty="0"/>
          </a:p>
        </p:txBody>
      </p:sp>
    </p:spTree>
    <p:extLst>
      <p:ext uri="{BB962C8B-B14F-4D97-AF65-F5344CB8AC3E}">
        <p14:creationId xmlns:p14="http://schemas.microsoft.com/office/powerpoint/2010/main" val="355353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18</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HvJ 7 September 2017* (</a:t>
            </a:r>
            <a:r>
              <a:rPr lang="en-US" sz="2800" dirty="0" err="1"/>
              <a:t>Schottelius</a:t>
            </a:r>
            <a:r>
              <a:rPr lang="en-US" sz="2800" dirty="0"/>
              <a:t>) – </a:t>
            </a:r>
            <a:r>
              <a:rPr lang="en-US" sz="2800" dirty="0" err="1"/>
              <a:t>dienst</a:t>
            </a:r>
            <a:r>
              <a:rPr lang="en-US" sz="2800" dirty="0"/>
              <a:t> </a:t>
            </a:r>
            <a:r>
              <a:rPr lang="en-US" sz="2800" dirty="0" err="1"/>
              <a:t>bijkomstig</a:t>
            </a:r>
            <a:r>
              <a:rPr lang="en-US" sz="2800" dirty="0"/>
              <a:t>?</a:t>
            </a:r>
            <a:endParaRPr lang="nl-BE" sz="2800" dirty="0"/>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096" y="1879881"/>
            <a:ext cx="1213209" cy="957155"/>
          </a:xfrm>
          <a:prstGeom prst="rect">
            <a:avLst/>
          </a:prstGeom>
        </p:spPr>
      </p:pic>
      <p:pic>
        <p:nvPicPr>
          <p:cNvPr id="11" name="Afbeelding 10"/>
          <p:cNvPicPr>
            <a:picLocks noChangeAspect="1"/>
          </p:cNvPicPr>
          <p:nvPr/>
        </p:nvPicPr>
        <p:blipFill rotWithShape="1">
          <a:blip r:embed="rId3">
            <a:extLst>
              <a:ext uri="{28A0092B-C50C-407E-A947-70E740481C1C}">
                <a14:useLocalDpi xmlns:a14="http://schemas.microsoft.com/office/drawing/2010/main" val="0"/>
              </a:ext>
            </a:extLst>
          </a:blip>
          <a:srcRect t="15024" b="15763"/>
          <a:stretch/>
        </p:blipFill>
        <p:spPr>
          <a:xfrm>
            <a:off x="4231305" y="2404365"/>
            <a:ext cx="637646" cy="444569"/>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157" y="1960047"/>
            <a:ext cx="796822" cy="796822"/>
          </a:xfrm>
          <a:prstGeom prst="rect">
            <a:avLst/>
          </a:prstGeom>
        </p:spPr>
      </p:pic>
      <p:cxnSp>
        <p:nvCxnSpPr>
          <p:cNvPr id="14" name="Rechte verbindingslijn 13"/>
          <p:cNvCxnSpPr/>
          <p:nvPr/>
        </p:nvCxnSpPr>
        <p:spPr>
          <a:xfrm>
            <a:off x="5211042" y="2404365"/>
            <a:ext cx="2005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2793506" y="2992188"/>
            <a:ext cx="2545872" cy="369332"/>
          </a:xfrm>
          <a:prstGeom prst="rect">
            <a:avLst/>
          </a:prstGeom>
          <a:noFill/>
        </p:spPr>
        <p:txBody>
          <a:bodyPr wrap="square" rtlCol="0">
            <a:spAutoFit/>
          </a:bodyPr>
          <a:lstStyle/>
          <a:p>
            <a:r>
              <a:rPr lang="en-US" dirty="0" err="1"/>
              <a:t>Echtpaar</a:t>
            </a:r>
            <a:r>
              <a:rPr lang="en-US" dirty="0"/>
              <a:t> </a:t>
            </a:r>
            <a:r>
              <a:rPr lang="en-US" dirty="0" err="1"/>
              <a:t>Schottelius</a:t>
            </a:r>
            <a:endParaRPr lang="nl-BE" dirty="0"/>
          </a:p>
        </p:txBody>
      </p:sp>
      <p:sp>
        <p:nvSpPr>
          <p:cNvPr id="16" name="Tekstvak 15"/>
          <p:cNvSpPr txBox="1"/>
          <p:nvPr/>
        </p:nvSpPr>
        <p:spPr>
          <a:xfrm>
            <a:off x="7088569" y="2992188"/>
            <a:ext cx="2068831" cy="369332"/>
          </a:xfrm>
          <a:prstGeom prst="rect">
            <a:avLst/>
          </a:prstGeom>
          <a:noFill/>
        </p:spPr>
        <p:txBody>
          <a:bodyPr wrap="square" rtlCol="0">
            <a:spAutoFit/>
          </a:bodyPr>
          <a:lstStyle/>
          <a:p>
            <a:r>
              <a:rPr lang="en-US" dirty="0" err="1"/>
              <a:t>Aannemer</a:t>
            </a:r>
            <a:r>
              <a:rPr lang="en-US" dirty="0"/>
              <a:t> </a:t>
            </a:r>
            <a:r>
              <a:rPr lang="en-US" dirty="0" err="1"/>
              <a:t>Seifer</a:t>
            </a:r>
            <a:endParaRPr lang="nl-BE" dirty="0"/>
          </a:p>
        </p:txBody>
      </p:sp>
      <p:sp>
        <p:nvSpPr>
          <p:cNvPr id="17" name="Tijdelijke aanduiding voor inhoud 1"/>
          <p:cNvSpPr>
            <a:spLocks noGrp="1"/>
          </p:cNvSpPr>
          <p:nvPr>
            <p:ph idx="1"/>
          </p:nvPr>
        </p:nvSpPr>
        <p:spPr>
          <a:xfrm>
            <a:off x="576000" y="3886004"/>
            <a:ext cx="11041200" cy="2233996"/>
          </a:xfrm>
        </p:spPr>
        <p:txBody>
          <a:bodyPr>
            <a:normAutofit/>
          </a:bodyPr>
          <a:lstStyle/>
          <a:p>
            <a:r>
              <a:rPr lang="en-US" sz="2000" dirty="0"/>
              <a:t>Partijen </a:t>
            </a:r>
            <a:r>
              <a:rPr lang="en-US" sz="2000" dirty="0" err="1"/>
              <a:t>sloten</a:t>
            </a:r>
            <a:r>
              <a:rPr lang="en-US" sz="2000" dirty="0"/>
              <a:t> </a:t>
            </a:r>
            <a:r>
              <a:rPr lang="en-US" sz="2000" dirty="0" err="1"/>
              <a:t>overeenkomst</a:t>
            </a:r>
            <a:r>
              <a:rPr lang="en-US" sz="2000" dirty="0"/>
              <a:t> </a:t>
            </a:r>
            <a:r>
              <a:rPr lang="en-US" sz="2000" dirty="0" err="1"/>
              <a:t>voor</a:t>
            </a:r>
            <a:r>
              <a:rPr lang="en-US" sz="2000" dirty="0"/>
              <a:t> </a:t>
            </a:r>
            <a:r>
              <a:rPr lang="en-US" sz="2000" dirty="0" err="1"/>
              <a:t>renovatie</a:t>
            </a:r>
            <a:r>
              <a:rPr lang="en-US" sz="2000" dirty="0"/>
              <a:t> zwembad</a:t>
            </a:r>
          </a:p>
          <a:p>
            <a:r>
              <a:rPr lang="en-US" sz="2000" dirty="0" err="1"/>
              <a:t>Gebruikte</a:t>
            </a:r>
            <a:r>
              <a:rPr lang="en-US" sz="2000" dirty="0"/>
              <a:t> </a:t>
            </a:r>
            <a:r>
              <a:rPr lang="en-US" sz="2000" dirty="0" err="1"/>
              <a:t>goederen</a:t>
            </a:r>
            <a:r>
              <a:rPr lang="en-US" sz="2000" dirty="0"/>
              <a:t> </a:t>
            </a:r>
            <a:r>
              <a:rPr lang="en-US" sz="2000" dirty="0" err="1"/>
              <a:t>vertoonden</a:t>
            </a:r>
            <a:r>
              <a:rPr lang="en-US" sz="2000" dirty="0"/>
              <a:t> </a:t>
            </a:r>
            <a:r>
              <a:rPr lang="en-US" sz="2000" dirty="0" err="1"/>
              <a:t>gebreken</a:t>
            </a:r>
            <a:r>
              <a:rPr lang="en-US" sz="2000" dirty="0"/>
              <a:t> &gt; </a:t>
            </a:r>
            <a:r>
              <a:rPr lang="en-US" sz="2000" dirty="0" err="1"/>
              <a:t>echtpaar</a:t>
            </a:r>
            <a:r>
              <a:rPr lang="en-US" sz="2000" dirty="0"/>
              <a:t> </a:t>
            </a:r>
            <a:r>
              <a:rPr lang="en-US" sz="2000" dirty="0" err="1"/>
              <a:t>herstelde</a:t>
            </a:r>
            <a:r>
              <a:rPr lang="en-US" sz="2000" dirty="0"/>
              <a:t> zelf en </a:t>
            </a:r>
            <a:r>
              <a:rPr lang="en-US" sz="2000" dirty="0" err="1"/>
              <a:t>vorderde</a:t>
            </a:r>
            <a:r>
              <a:rPr lang="en-US" sz="2000" dirty="0"/>
              <a:t> </a:t>
            </a:r>
            <a:r>
              <a:rPr lang="en-US" sz="2000" dirty="0" err="1"/>
              <a:t>kosten</a:t>
            </a:r>
            <a:r>
              <a:rPr lang="en-US" sz="2000" dirty="0"/>
              <a:t> </a:t>
            </a:r>
            <a:r>
              <a:rPr lang="en-US" sz="2000" dirty="0" err="1"/>
              <a:t>terug</a:t>
            </a:r>
            <a:endParaRPr lang="en-US" sz="2000" dirty="0"/>
          </a:p>
          <a:p>
            <a:r>
              <a:rPr lang="en-US" sz="2000" dirty="0" err="1"/>
              <a:t>Duitse</a:t>
            </a:r>
            <a:r>
              <a:rPr lang="en-US" sz="2000" dirty="0"/>
              <a:t> </a:t>
            </a:r>
            <a:r>
              <a:rPr lang="en-US" sz="2000" dirty="0" err="1"/>
              <a:t>recht</a:t>
            </a:r>
            <a:r>
              <a:rPr lang="en-US" sz="2000" dirty="0"/>
              <a:t> </a:t>
            </a:r>
            <a:r>
              <a:rPr lang="en-US" sz="2000" dirty="0" err="1"/>
              <a:t>vereist</a:t>
            </a:r>
            <a:r>
              <a:rPr lang="en-US" sz="2000" dirty="0"/>
              <a:t> </a:t>
            </a:r>
            <a:r>
              <a:rPr lang="en-US" sz="2000" dirty="0" err="1"/>
              <a:t>redelijke</a:t>
            </a:r>
            <a:r>
              <a:rPr lang="en-US" sz="2000" dirty="0"/>
              <a:t> </a:t>
            </a:r>
            <a:r>
              <a:rPr lang="en-US" sz="2000" dirty="0" err="1"/>
              <a:t>termijn</a:t>
            </a:r>
            <a:r>
              <a:rPr lang="en-US" sz="2000" dirty="0"/>
              <a:t> &gt; </a:t>
            </a:r>
            <a:r>
              <a:rPr lang="en-US" sz="2000" dirty="0" err="1"/>
              <a:t>vraag</a:t>
            </a:r>
            <a:r>
              <a:rPr lang="en-US" sz="2000" dirty="0"/>
              <a:t> of deze </a:t>
            </a:r>
            <a:r>
              <a:rPr lang="en-US" sz="2000" dirty="0" err="1"/>
              <a:t>bepaling</a:t>
            </a:r>
            <a:r>
              <a:rPr lang="en-US" sz="2000" dirty="0"/>
              <a:t> in </a:t>
            </a:r>
            <a:r>
              <a:rPr lang="en-US" sz="2000" dirty="0" err="1"/>
              <a:t>overeenstemming</a:t>
            </a:r>
            <a:r>
              <a:rPr lang="en-US" sz="2000" dirty="0"/>
              <a:t> was met RL </a:t>
            </a:r>
            <a:r>
              <a:rPr lang="en-US" sz="2000" dirty="0" err="1"/>
              <a:t>Consumentenkoop</a:t>
            </a:r>
            <a:r>
              <a:rPr lang="en-US" sz="2000" dirty="0"/>
              <a:t> 1999. </a:t>
            </a:r>
            <a:r>
              <a:rPr lang="en-US" sz="2000" dirty="0" err="1"/>
              <a:t>Duitse</a:t>
            </a:r>
            <a:r>
              <a:rPr lang="en-US" sz="2000" dirty="0"/>
              <a:t> </a:t>
            </a:r>
            <a:r>
              <a:rPr lang="en-US" sz="2000" dirty="0" err="1"/>
              <a:t>regering</a:t>
            </a:r>
            <a:r>
              <a:rPr lang="en-US" sz="2000" dirty="0"/>
              <a:t> van </a:t>
            </a:r>
            <a:r>
              <a:rPr lang="en-US" sz="2000" dirty="0" err="1"/>
              <a:t>oordeel</a:t>
            </a:r>
            <a:r>
              <a:rPr lang="en-US" sz="2000" dirty="0"/>
              <a:t> dat RL niet van </a:t>
            </a:r>
            <a:r>
              <a:rPr lang="en-US" sz="2000" dirty="0" err="1"/>
              <a:t>toepassing</a:t>
            </a:r>
            <a:r>
              <a:rPr lang="en-US" sz="2000" dirty="0"/>
              <a:t> is</a:t>
            </a:r>
          </a:p>
          <a:p>
            <a:r>
              <a:rPr lang="en-US" sz="2000" b="1" dirty="0"/>
              <a:t>Hof</a:t>
            </a:r>
            <a:r>
              <a:rPr lang="en-US" sz="2000" dirty="0"/>
              <a:t>: </a:t>
            </a:r>
            <a:r>
              <a:rPr lang="en-US" sz="2000" dirty="0" err="1"/>
              <a:t>als</a:t>
            </a:r>
            <a:r>
              <a:rPr lang="en-US" sz="2000" dirty="0"/>
              <a:t> </a:t>
            </a:r>
            <a:r>
              <a:rPr lang="en-US" sz="2000" dirty="0" err="1"/>
              <a:t>dienstverlening</a:t>
            </a:r>
            <a:r>
              <a:rPr lang="en-US" sz="2000" dirty="0"/>
              <a:t> </a:t>
            </a:r>
            <a:r>
              <a:rPr lang="en-US" sz="2000" dirty="0" err="1"/>
              <a:t>belangrijkste</a:t>
            </a:r>
            <a:r>
              <a:rPr lang="en-US" sz="2000" dirty="0"/>
              <a:t> aspect is, </a:t>
            </a:r>
            <a:r>
              <a:rPr lang="en-US" sz="2000" dirty="0" err="1"/>
              <a:t>dan</a:t>
            </a:r>
            <a:r>
              <a:rPr lang="en-US" sz="2000" dirty="0"/>
              <a:t> </a:t>
            </a:r>
            <a:r>
              <a:rPr lang="en-US" sz="2000" dirty="0" err="1"/>
              <a:t>valt</a:t>
            </a:r>
            <a:r>
              <a:rPr lang="en-US" sz="2000" dirty="0"/>
              <a:t> de </a:t>
            </a:r>
            <a:r>
              <a:rPr lang="en-US" sz="2000" dirty="0" err="1"/>
              <a:t>overeenkomst</a:t>
            </a:r>
            <a:r>
              <a:rPr lang="en-US" sz="2000" dirty="0"/>
              <a:t> niet onder de RL</a:t>
            </a:r>
          </a:p>
        </p:txBody>
      </p:sp>
      <p:sp>
        <p:nvSpPr>
          <p:cNvPr id="19" name="Tekstvak 18"/>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C-247/16, ECLI:EU:C:2017:638</a:t>
            </a:r>
            <a:endParaRPr lang="nl-BE" sz="1100" dirty="0">
              <a:solidFill>
                <a:srgbClr val="1D8DB0"/>
              </a:solidFill>
            </a:endParaRPr>
          </a:p>
        </p:txBody>
      </p:sp>
    </p:spTree>
    <p:extLst>
      <p:ext uri="{BB962C8B-B14F-4D97-AF65-F5344CB8AC3E}">
        <p14:creationId xmlns:p14="http://schemas.microsoft.com/office/powerpoint/2010/main" val="411696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4633387"/>
            <a:ext cx="11041200" cy="1637867"/>
          </a:xfrm>
        </p:spPr>
        <p:txBody>
          <a:bodyPr>
            <a:normAutofit/>
          </a:bodyPr>
          <a:lstStyle/>
          <a:p>
            <a:r>
              <a:rPr lang="en-US" sz="2000" dirty="0"/>
              <a:t>Online </a:t>
            </a:r>
            <a:r>
              <a:rPr lang="en-US" sz="2000" dirty="0" err="1"/>
              <a:t>gekocht</a:t>
            </a:r>
            <a:r>
              <a:rPr lang="en-US" sz="2000" dirty="0"/>
              <a:t> </a:t>
            </a:r>
            <a:r>
              <a:rPr lang="en-US" sz="2000" dirty="0" err="1"/>
              <a:t>horloge</a:t>
            </a:r>
            <a:r>
              <a:rPr lang="en-US" sz="2000" dirty="0"/>
              <a:t> </a:t>
            </a:r>
            <a:r>
              <a:rPr lang="en-US" sz="2000" dirty="0" err="1"/>
              <a:t>voldeed</a:t>
            </a:r>
            <a:r>
              <a:rPr lang="en-US" sz="2000" dirty="0"/>
              <a:t> niet </a:t>
            </a:r>
            <a:r>
              <a:rPr lang="en-US" sz="2000" dirty="0" err="1"/>
              <a:t>aan</a:t>
            </a:r>
            <a:r>
              <a:rPr lang="en-US" sz="2000" dirty="0"/>
              <a:t> in </a:t>
            </a:r>
            <a:r>
              <a:rPr lang="en-US" sz="2000" dirty="0" err="1"/>
              <a:t>advertentie</a:t>
            </a:r>
            <a:r>
              <a:rPr lang="en-US" sz="2000" dirty="0"/>
              <a:t> </a:t>
            </a:r>
            <a:r>
              <a:rPr lang="en-US" sz="2000" dirty="0" err="1"/>
              <a:t>vermelde</a:t>
            </a:r>
            <a:r>
              <a:rPr lang="en-US" sz="2000" dirty="0"/>
              <a:t> </a:t>
            </a:r>
            <a:r>
              <a:rPr lang="en-US" sz="2000" dirty="0" err="1"/>
              <a:t>eigenschappen</a:t>
            </a:r>
            <a:endParaRPr lang="en-US" sz="2000" dirty="0"/>
          </a:p>
          <a:p>
            <a:r>
              <a:rPr lang="en-US" sz="2000" dirty="0"/>
              <a:t>Niet </a:t>
            </a:r>
            <a:r>
              <a:rPr lang="en-US" sz="2000" dirty="0" err="1"/>
              <a:t>voldaan</a:t>
            </a:r>
            <a:r>
              <a:rPr lang="en-US" sz="2000" dirty="0"/>
              <a:t> </a:t>
            </a:r>
            <a:r>
              <a:rPr lang="en-US" sz="2000" dirty="0" err="1"/>
              <a:t>aan</a:t>
            </a:r>
            <a:r>
              <a:rPr lang="en-US" sz="2000" dirty="0"/>
              <a:t> </a:t>
            </a:r>
            <a:r>
              <a:rPr lang="en-US" sz="2000" dirty="0" err="1"/>
              <a:t>vereisten</a:t>
            </a:r>
            <a:r>
              <a:rPr lang="en-US" sz="2000" dirty="0"/>
              <a:t> van RL </a:t>
            </a:r>
            <a:r>
              <a:rPr lang="en-US" sz="2000" dirty="0" err="1"/>
              <a:t>consumentenrechten</a:t>
            </a:r>
            <a:r>
              <a:rPr lang="en-US" sz="2000" dirty="0"/>
              <a:t> en </a:t>
            </a:r>
            <a:r>
              <a:rPr lang="en-US" sz="2000" dirty="0" err="1"/>
              <a:t>oneerlijke</a:t>
            </a:r>
            <a:r>
              <a:rPr lang="en-US" sz="2000" dirty="0"/>
              <a:t> </a:t>
            </a:r>
            <a:r>
              <a:rPr lang="en-US" sz="2000" dirty="0" err="1"/>
              <a:t>handelspraktijken</a:t>
            </a:r>
            <a:endParaRPr lang="en-US" sz="2000" dirty="0"/>
          </a:p>
          <a:p>
            <a:r>
              <a:rPr lang="en-US" sz="2000" dirty="0" err="1"/>
              <a:t>Boete</a:t>
            </a:r>
            <a:r>
              <a:rPr lang="en-US" sz="2000" dirty="0"/>
              <a:t> &gt; </a:t>
            </a:r>
            <a:r>
              <a:rPr lang="en-US" sz="2000" dirty="0" err="1"/>
              <a:t>vernietigd</a:t>
            </a:r>
            <a:r>
              <a:rPr lang="en-US" sz="2000" dirty="0"/>
              <a:t> </a:t>
            </a:r>
            <a:r>
              <a:rPr lang="en-US" sz="2000" dirty="0" err="1"/>
              <a:t>gezien</a:t>
            </a:r>
            <a:r>
              <a:rPr lang="en-US" sz="2000" dirty="0"/>
              <a:t> </a:t>
            </a:r>
            <a:r>
              <a:rPr lang="en-US" sz="2000" dirty="0" err="1"/>
              <a:t>Kamenova</a:t>
            </a:r>
            <a:r>
              <a:rPr lang="en-US" sz="2000" dirty="0"/>
              <a:t> geen </a:t>
            </a:r>
            <a:r>
              <a:rPr lang="en-US" sz="2000" dirty="0" err="1"/>
              <a:t>handelaar</a:t>
            </a:r>
            <a:r>
              <a:rPr lang="en-US" sz="2000" dirty="0"/>
              <a:t> zou </a:t>
            </a:r>
            <a:r>
              <a:rPr lang="en-US" sz="2000" dirty="0" err="1"/>
              <a:t>zijn</a:t>
            </a:r>
            <a:r>
              <a:rPr lang="en-US" sz="2000" dirty="0"/>
              <a:t> &gt; </a:t>
            </a:r>
            <a:r>
              <a:rPr lang="en-US" sz="2000" dirty="0" err="1"/>
              <a:t>prejudiciële</a:t>
            </a:r>
            <a:r>
              <a:rPr lang="en-US" sz="2000" dirty="0"/>
              <a:t> </a:t>
            </a:r>
            <a:r>
              <a:rPr lang="en-US" sz="2000" dirty="0" err="1"/>
              <a:t>vraag</a:t>
            </a:r>
            <a:endParaRPr lang="en-US" sz="2000"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19</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b="1" dirty="0" err="1"/>
              <a:t>professionele</a:t>
            </a:r>
            <a:r>
              <a:rPr lang="en-US" sz="2800" b="1" dirty="0"/>
              <a:t> </a:t>
            </a:r>
            <a:r>
              <a:rPr lang="en-US" sz="2800" b="1" dirty="0" err="1"/>
              <a:t>verkoper</a:t>
            </a:r>
            <a:r>
              <a:rPr lang="en-US" sz="2800" b="1" dirty="0"/>
              <a:t> </a:t>
            </a:r>
            <a:r>
              <a:rPr lang="en-US" sz="2800" dirty="0"/>
              <a:t>– </a:t>
            </a:r>
            <a:r>
              <a:rPr lang="en-US" sz="2800" dirty="0" err="1"/>
              <a:t>consument</a:t>
            </a:r>
            <a:r>
              <a:rPr lang="en-US" sz="2800" dirty="0"/>
              <a:t> - </a:t>
            </a:r>
            <a:r>
              <a:rPr lang="en-US" sz="2800" dirty="0" err="1"/>
              <a:t>consumptiegoed</a:t>
            </a:r>
            <a:endParaRPr lang="nl-BE" sz="2800" dirty="0"/>
          </a:p>
        </p:txBody>
      </p:sp>
      <p:sp>
        <p:nvSpPr>
          <p:cNvPr id="7" name="Titel 4"/>
          <p:cNvSpPr txBox="1">
            <a:spLocks/>
          </p:cNvSpPr>
          <p:nvPr/>
        </p:nvSpPr>
        <p:spPr>
          <a:xfrm>
            <a:off x="576000" y="243313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HvJ 4 </a:t>
            </a:r>
            <a:r>
              <a:rPr lang="en-US" sz="2800" dirty="0" err="1"/>
              <a:t>oktober</a:t>
            </a:r>
            <a:r>
              <a:rPr lang="en-US" sz="2800" dirty="0"/>
              <a:t> 2018* (</a:t>
            </a:r>
            <a:r>
              <a:rPr lang="en-US" sz="2800" dirty="0" err="1"/>
              <a:t>Kamenova</a:t>
            </a:r>
            <a:r>
              <a:rPr lang="en-US" sz="2800" dirty="0"/>
              <a:t>)</a:t>
            </a:r>
            <a:endParaRPr lang="nl-BE" sz="2800"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837" y="3091291"/>
            <a:ext cx="796822" cy="796822"/>
          </a:xfrm>
          <a:prstGeom prst="rect">
            <a:avLst/>
          </a:prstGeom>
        </p:spPr>
      </p:pic>
      <p:cxnSp>
        <p:nvCxnSpPr>
          <p:cNvPr id="12" name="Rechte verbindingslijn 11"/>
          <p:cNvCxnSpPr/>
          <p:nvPr/>
        </p:nvCxnSpPr>
        <p:spPr>
          <a:xfrm>
            <a:off x="5317722" y="3535609"/>
            <a:ext cx="2005263"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501572" y="4116006"/>
            <a:ext cx="2113774" cy="369332"/>
          </a:xfrm>
          <a:prstGeom prst="rect">
            <a:avLst/>
          </a:prstGeom>
          <a:noFill/>
        </p:spPr>
        <p:txBody>
          <a:bodyPr wrap="square" rtlCol="0">
            <a:spAutoFit/>
          </a:bodyPr>
          <a:lstStyle/>
          <a:p>
            <a:r>
              <a:rPr lang="en-US" dirty="0" err="1"/>
              <a:t>Mevr</a:t>
            </a:r>
            <a:r>
              <a:rPr lang="en-US" dirty="0"/>
              <a:t>. </a:t>
            </a:r>
            <a:r>
              <a:rPr lang="en-US" dirty="0" err="1"/>
              <a:t>Kamenova</a:t>
            </a:r>
            <a:endParaRPr lang="nl-BE" dirty="0"/>
          </a:p>
        </p:txBody>
      </p:sp>
      <p:sp>
        <p:nvSpPr>
          <p:cNvPr id="14" name="Tekstvak 13"/>
          <p:cNvSpPr txBox="1"/>
          <p:nvPr/>
        </p:nvSpPr>
        <p:spPr>
          <a:xfrm>
            <a:off x="7351713" y="4123432"/>
            <a:ext cx="1461070" cy="369332"/>
          </a:xfrm>
          <a:prstGeom prst="rect">
            <a:avLst/>
          </a:prstGeom>
          <a:noFill/>
        </p:spPr>
        <p:txBody>
          <a:bodyPr wrap="square" rtlCol="0">
            <a:spAutoFit/>
          </a:bodyPr>
          <a:lstStyle/>
          <a:p>
            <a:r>
              <a:rPr lang="en-US" dirty="0" err="1"/>
              <a:t>consument</a:t>
            </a:r>
            <a:endParaRPr lang="nl-BE" dirty="0"/>
          </a:p>
        </p:txBody>
      </p:sp>
      <p:pic>
        <p:nvPicPr>
          <p:cNvPr id="15" name="Afbeelding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048" y="3137198"/>
            <a:ext cx="796822" cy="796822"/>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600" y="3286055"/>
            <a:ext cx="559025" cy="559025"/>
          </a:xfrm>
          <a:prstGeom prst="rect">
            <a:avLst/>
          </a:prstGeom>
        </p:spPr>
      </p:pic>
      <p:sp>
        <p:nvSpPr>
          <p:cNvPr id="17" name="Tijdelijke aanduiding voor inhoud 1"/>
          <p:cNvSpPr txBox="1">
            <a:spLocks/>
          </p:cNvSpPr>
          <p:nvPr/>
        </p:nvSpPr>
        <p:spPr>
          <a:xfrm>
            <a:off x="576000" y="1526598"/>
            <a:ext cx="11041200" cy="12725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BE" sz="2000" dirty="0"/>
              <a:t>Verkoper moet optreden in kader van zijn/haar beroepsactiviteit: casuïstische denkoefening</a:t>
            </a:r>
          </a:p>
          <a:p>
            <a:r>
              <a:rPr lang="en-US" sz="2000" dirty="0"/>
              <a:t>Het Hof van </a:t>
            </a:r>
            <a:r>
              <a:rPr lang="en-US" sz="2000" dirty="0" err="1"/>
              <a:t>Justitie</a:t>
            </a:r>
            <a:r>
              <a:rPr lang="en-US" sz="2000" dirty="0"/>
              <a:t> </a:t>
            </a:r>
            <a:r>
              <a:rPr lang="en-US" sz="2000" dirty="0" err="1"/>
              <a:t>geeft</a:t>
            </a:r>
            <a:r>
              <a:rPr lang="en-US" sz="2000" dirty="0"/>
              <a:t> </a:t>
            </a:r>
            <a:r>
              <a:rPr lang="en-US" sz="2000" dirty="0" err="1"/>
              <a:t>meer</a:t>
            </a:r>
            <a:r>
              <a:rPr lang="en-US" sz="2000" dirty="0"/>
              <a:t> </a:t>
            </a:r>
            <a:r>
              <a:rPr lang="en-US" sz="2000" dirty="0" err="1"/>
              <a:t>duiding</a:t>
            </a:r>
            <a:r>
              <a:rPr lang="en-US" sz="2000" dirty="0"/>
              <a:t> over het </a:t>
            </a:r>
            <a:r>
              <a:rPr lang="en-US" sz="2000" dirty="0" err="1"/>
              <a:t>begip</a:t>
            </a:r>
            <a:r>
              <a:rPr lang="en-US" sz="2000" dirty="0"/>
              <a:t> ‘</a:t>
            </a:r>
            <a:r>
              <a:rPr lang="en-US" sz="2000" dirty="0" err="1"/>
              <a:t>handelaar</a:t>
            </a:r>
            <a:r>
              <a:rPr lang="en-US" sz="2000" dirty="0"/>
              <a:t>’ in </a:t>
            </a:r>
            <a:r>
              <a:rPr lang="en-US" sz="2000" dirty="0" err="1"/>
              <a:t>Kamenova</a:t>
            </a:r>
            <a:r>
              <a:rPr lang="en-US" sz="2000" dirty="0"/>
              <a:t>:</a:t>
            </a:r>
          </a:p>
        </p:txBody>
      </p:sp>
      <p:sp>
        <p:nvSpPr>
          <p:cNvPr id="18" name="Tekstvak 17"/>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C-105/17, ECLI:EU:C:2018:808</a:t>
            </a:r>
            <a:endParaRPr lang="nl-BE" sz="1100" dirty="0">
              <a:solidFill>
                <a:srgbClr val="1D8DB0"/>
              </a:solidFill>
            </a:endParaRPr>
          </a:p>
        </p:txBody>
      </p:sp>
    </p:spTree>
    <p:extLst>
      <p:ext uri="{BB962C8B-B14F-4D97-AF65-F5344CB8AC3E}">
        <p14:creationId xmlns:p14="http://schemas.microsoft.com/office/powerpoint/2010/main" val="58536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4B63285-EE9E-4706-9067-8C73577C427F}"/>
              </a:ext>
            </a:extLst>
          </p:cNvPr>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3" name="Tijdelijke aanduiding voor dianummer 2">
            <a:extLst>
              <a:ext uri="{FF2B5EF4-FFF2-40B4-BE49-F238E27FC236}">
                <a16:creationId xmlns:a16="http://schemas.microsoft.com/office/drawing/2014/main" id="{29C489D0-BC50-42F7-AE7C-14CCDD533FB7}"/>
              </a:ext>
            </a:extLst>
          </p:cNvPr>
          <p:cNvSpPr>
            <a:spLocks noGrp="1"/>
          </p:cNvSpPr>
          <p:nvPr>
            <p:ph type="sldNum" sz="quarter" idx="12"/>
          </p:nvPr>
        </p:nvSpPr>
        <p:spPr/>
        <p:txBody>
          <a:bodyPr/>
          <a:lstStyle/>
          <a:p>
            <a:fld id="{CF179DAE-D0A6-40C3-B8BC-6A97C268D03A}" type="slidenum">
              <a:rPr lang="nl-NL" smtClean="0"/>
              <a:t>2</a:t>
            </a:fld>
            <a:endParaRPr lang="nl-NL"/>
          </a:p>
        </p:txBody>
      </p:sp>
      <p:sp>
        <p:nvSpPr>
          <p:cNvPr id="4" name="Titel 3">
            <a:extLst>
              <a:ext uri="{FF2B5EF4-FFF2-40B4-BE49-F238E27FC236}">
                <a16:creationId xmlns:a16="http://schemas.microsoft.com/office/drawing/2014/main" id="{E6DEE6B6-5CD6-4176-902B-875BCA2FA1C2}"/>
              </a:ext>
            </a:extLst>
          </p:cNvPr>
          <p:cNvSpPr>
            <a:spLocks noGrp="1"/>
          </p:cNvSpPr>
          <p:nvPr>
            <p:ph type="title"/>
          </p:nvPr>
        </p:nvSpPr>
        <p:spPr>
          <a:xfrm>
            <a:off x="576003" y="1800000"/>
            <a:ext cx="8333999" cy="1932245"/>
          </a:xfrm>
        </p:spPr>
        <p:txBody>
          <a:bodyPr/>
          <a:lstStyle/>
          <a:p>
            <a:r>
              <a:rPr lang="nl-NL" dirty="0"/>
              <a:t>Gemene koop</a:t>
            </a:r>
            <a:endParaRPr lang="nl-BE" dirty="0"/>
          </a:p>
        </p:txBody>
      </p:sp>
      <p:sp>
        <p:nvSpPr>
          <p:cNvPr id="5" name="Tijdelijke aanduiding voor tekst 4">
            <a:extLst>
              <a:ext uri="{FF2B5EF4-FFF2-40B4-BE49-F238E27FC236}">
                <a16:creationId xmlns:a16="http://schemas.microsoft.com/office/drawing/2014/main" id="{30A0A3F0-E8E3-4087-9937-D661A87BE787}"/>
              </a:ext>
            </a:extLst>
          </p:cNvPr>
          <p:cNvSpPr>
            <a:spLocks noGrp="1"/>
          </p:cNvSpPr>
          <p:nvPr>
            <p:ph type="body" idx="1"/>
          </p:nvPr>
        </p:nvSpPr>
        <p:spPr>
          <a:xfrm>
            <a:off x="576003" y="3928555"/>
            <a:ext cx="9911605" cy="1932245"/>
          </a:xfrm>
        </p:spPr>
        <p:txBody>
          <a:bodyPr>
            <a:normAutofit/>
          </a:bodyPr>
          <a:lstStyle/>
          <a:p>
            <a:pPr marL="342900" indent="-342900">
              <a:buFont typeface="Wingdings" panose="05000000000000000000" pitchFamily="2" charset="2"/>
              <a:buChar char="Ø"/>
            </a:pPr>
            <a:r>
              <a:rPr lang="nl-NL" sz="2200" dirty="0"/>
              <a:t>Totstandkoming </a:t>
            </a:r>
          </a:p>
          <a:p>
            <a:pPr marL="342900" indent="-342900">
              <a:buFont typeface="Wingdings" panose="05000000000000000000" pitchFamily="2" charset="2"/>
              <a:buChar char="Ø"/>
            </a:pPr>
            <a:r>
              <a:rPr lang="nl-NL" sz="2200" dirty="0"/>
              <a:t>Levering </a:t>
            </a:r>
          </a:p>
          <a:p>
            <a:pPr marL="342900" indent="-342900">
              <a:buFont typeface="Wingdings" panose="05000000000000000000" pitchFamily="2" charset="2"/>
              <a:buChar char="Ø"/>
            </a:pPr>
            <a:r>
              <a:rPr lang="nl-NL" sz="2200" dirty="0"/>
              <a:t>Verborgen </a:t>
            </a:r>
            <a:r>
              <a:rPr lang="nl-NL" sz="2200" dirty="0" smtClean="0"/>
              <a:t>gebreken</a:t>
            </a:r>
            <a:endParaRPr lang="nl-NL" sz="2200" dirty="0"/>
          </a:p>
        </p:txBody>
      </p:sp>
    </p:spTree>
    <p:extLst>
      <p:ext uri="{BB962C8B-B14F-4D97-AF65-F5344CB8AC3E}">
        <p14:creationId xmlns:p14="http://schemas.microsoft.com/office/powerpoint/2010/main" val="2794983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2146248"/>
            <a:ext cx="11041200" cy="4125007"/>
          </a:xfrm>
        </p:spPr>
        <p:txBody>
          <a:bodyPr>
            <a:noAutofit/>
          </a:bodyPr>
          <a:lstStyle/>
          <a:p>
            <a:r>
              <a:rPr lang="nl-BE" sz="1500" dirty="0"/>
              <a:t>de verkoop op het onlineplatform op een georganiseerde wijze plaatsvindt,</a:t>
            </a:r>
          </a:p>
          <a:p>
            <a:pPr lvl="0"/>
            <a:r>
              <a:rPr lang="nl-BE" sz="1500" dirty="0"/>
              <a:t>deze verkoop een winstoogmerk heeft </a:t>
            </a:r>
          </a:p>
          <a:p>
            <a:pPr lvl="0"/>
            <a:r>
              <a:rPr lang="nl-BE" sz="1500" dirty="0"/>
              <a:t>de verkoper met betrekking tot de aangeboden goederen beschikt over informatie en technische vaardigheden waarover de consument niet noodzakelijk beschikt, waardoor hij zich in een gunstigere positie bevindt dan de particulier, </a:t>
            </a:r>
          </a:p>
          <a:p>
            <a:pPr lvl="0"/>
            <a:r>
              <a:rPr lang="nl-BE" sz="1500" dirty="0"/>
              <a:t>de verkoper een rechtsvorm heeft aangenomen die het hem mogelijk maakt handelsdaden te stellen alsook</a:t>
            </a:r>
          </a:p>
          <a:p>
            <a:pPr lvl="0"/>
            <a:r>
              <a:rPr lang="nl-BE" sz="1500" dirty="0"/>
              <a:t>in welke mate de onlineverkoop verband houdt met de commerciële en beroepsmatige activiteit van de verkoper,</a:t>
            </a:r>
          </a:p>
          <a:p>
            <a:pPr lvl="0"/>
            <a:r>
              <a:rPr lang="nl-BE" sz="1500" dirty="0"/>
              <a:t>de verkoper btw-plichtig is,</a:t>
            </a:r>
          </a:p>
          <a:p>
            <a:r>
              <a:rPr lang="nl-BE" sz="1500" dirty="0"/>
              <a:t>de verkoper die optreedt namens of voor rekening van een bepaalde handelaar of via een andere persoon die namens hem of voor zijn rekening optreedt, een vergoeding of deel van de winst heeft</a:t>
            </a:r>
            <a:endParaRPr lang="nl-BE" sz="1500" b="0" i="0" u="none" strike="noStrike" baseline="0" dirty="0">
              <a:latin typeface="Rockwell Std"/>
            </a:endParaRPr>
          </a:p>
          <a:p>
            <a:r>
              <a:rPr lang="nl-NL" sz="1500" b="0" i="0" u="none" strike="noStrike" baseline="0" dirty="0">
                <a:latin typeface="Rockwell Std"/>
              </a:rPr>
              <a:t>de verkoper nieuwe of tweedehandsgoederen koopt om die te verkopen, waardoor deze activiteit met een zekere regelmaat, frequentie en/of gelijktijdig met zijn commerciële of beroepsactiviteit plaatsvindt, of </a:t>
            </a:r>
          </a:p>
          <a:p>
            <a:r>
              <a:rPr lang="nl-NL" sz="1500" b="0" i="0" u="none" strike="noStrike" baseline="0" dirty="0">
                <a:latin typeface="Rockwell Std"/>
              </a:rPr>
              <a:t>de te koop aangeboden producten allemaal van hetzelfde type zijn of dezelfde waarde hebben, in het bijzonder of het aanbod is geconcentreerd op een beperkt aantal producten. </a:t>
            </a:r>
          </a:p>
          <a:p>
            <a:endParaRPr lang="en-US" sz="1700" b="1"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20</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b="1" dirty="0" err="1"/>
              <a:t>professionele</a:t>
            </a:r>
            <a:r>
              <a:rPr lang="en-US" sz="2800" b="1" dirty="0"/>
              <a:t> </a:t>
            </a:r>
            <a:r>
              <a:rPr lang="en-US" sz="2800" b="1" dirty="0" err="1"/>
              <a:t>verkoper</a:t>
            </a:r>
            <a:r>
              <a:rPr lang="en-US" sz="2800" b="1" dirty="0"/>
              <a:t> </a:t>
            </a:r>
            <a:r>
              <a:rPr lang="en-US" sz="2800" dirty="0"/>
              <a:t>– </a:t>
            </a:r>
            <a:r>
              <a:rPr lang="en-US" sz="2800" dirty="0" err="1"/>
              <a:t>consument</a:t>
            </a:r>
            <a:r>
              <a:rPr lang="en-US" sz="2800" dirty="0"/>
              <a:t> - </a:t>
            </a:r>
            <a:r>
              <a:rPr lang="en-US" sz="2800" dirty="0" err="1"/>
              <a:t>consumptiegoed</a:t>
            </a:r>
            <a:endParaRPr lang="nl-BE" sz="2800" dirty="0"/>
          </a:p>
        </p:txBody>
      </p:sp>
      <p:sp>
        <p:nvSpPr>
          <p:cNvPr id="7" name="Titel 4"/>
          <p:cNvSpPr txBox="1">
            <a:spLocks/>
          </p:cNvSpPr>
          <p:nvPr/>
        </p:nvSpPr>
        <p:spPr>
          <a:xfrm>
            <a:off x="576000" y="1458156"/>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HvJ 4 </a:t>
            </a:r>
            <a:r>
              <a:rPr lang="en-US" sz="2800" dirty="0" err="1"/>
              <a:t>oktober</a:t>
            </a:r>
            <a:r>
              <a:rPr lang="en-US" sz="2800" dirty="0"/>
              <a:t> 2018* (</a:t>
            </a:r>
            <a:r>
              <a:rPr lang="en-US" sz="2800" dirty="0" err="1"/>
              <a:t>Kamenova</a:t>
            </a:r>
            <a:r>
              <a:rPr lang="en-US" sz="2800" dirty="0"/>
              <a:t>)</a:t>
            </a:r>
            <a:endParaRPr lang="nl-BE" sz="2800" dirty="0"/>
          </a:p>
        </p:txBody>
      </p:sp>
      <p:sp>
        <p:nvSpPr>
          <p:cNvPr id="17" name="Tekstvak 16"/>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C-105/17, ECLI:EU:C:2018:808</a:t>
            </a:r>
            <a:endParaRPr lang="nl-BE" sz="1100" dirty="0">
              <a:solidFill>
                <a:srgbClr val="1D8DB0"/>
              </a:solidFill>
            </a:endParaRPr>
          </a:p>
        </p:txBody>
      </p:sp>
    </p:spTree>
    <p:extLst>
      <p:ext uri="{BB962C8B-B14F-4D97-AF65-F5344CB8AC3E}">
        <p14:creationId xmlns:p14="http://schemas.microsoft.com/office/powerpoint/2010/main" val="3197346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79F6B-980C-48A6-A71F-4971CC8E80C5}"/>
              </a:ext>
            </a:extLst>
          </p:cNvPr>
          <p:cNvSpPr>
            <a:spLocks noGrp="1"/>
          </p:cNvSpPr>
          <p:nvPr>
            <p:ph idx="1"/>
          </p:nvPr>
        </p:nvSpPr>
        <p:spPr/>
        <p:txBody>
          <a:bodyPr/>
          <a:lstStyle/>
          <a:p>
            <a:r>
              <a:rPr lang="en-US" dirty="0" err="1"/>
              <a:t>Enkel</a:t>
            </a:r>
            <a:r>
              <a:rPr lang="en-US" dirty="0"/>
              <a:t> </a:t>
            </a:r>
            <a:r>
              <a:rPr lang="en-US" dirty="0" err="1"/>
              <a:t>natuuurlijke</a:t>
            </a:r>
            <a:r>
              <a:rPr lang="en-US" dirty="0"/>
              <a:t> </a:t>
            </a:r>
            <a:r>
              <a:rPr lang="en-US" dirty="0" err="1"/>
              <a:t>personen</a:t>
            </a:r>
            <a:endParaRPr lang="en-US" dirty="0"/>
          </a:p>
          <a:p>
            <a:r>
              <a:rPr lang="en-US" dirty="0" err="1" smtClean="0"/>
              <a:t>Bestemmingscriterium</a:t>
            </a:r>
            <a:r>
              <a:rPr lang="en-US" dirty="0" smtClean="0"/>
              <a:t> </a:t>
            </a:r>
            <a:r>
              <a:rPr lang="en-US" dirty="0"/>
              <a:t>op </a:t>
            </a:r>
            <a:r>
              <a:rPr lang="en-US" dirty="0" err="1"/>
              <a:t>ogenblik</a:t>
            </a:r>
            <a:r>
              <a:rPr lang="en-US" dirty="0"/>
              <a:t> </a:t>
            </a:r>
            <a:r>
              <a:rPr lang="en-US" dirty="0" err="1"/>
              <a:t>sluiten</a:t>
            </a:r>
            <a:r>
              <a:rPr lang="en-US" dirty="0"/>
              <a:t> koop</a:t>
            </a:r>
          </a:p>
          <a:p>
            <a:r>
              <a:rPr lang="en-US" dirty="0" err="1" smtClean="0"/>
              <a:t>Gemengde</a:t>
            </a:r>
            <a:r>
              <a:rPr lang="en-US" dirty="0" smtClean="0"/>
              <a:t> </a:t>
            </a:r>
            <a:r>
              <a:rPr lang="en-US" dirty="0" err="1"/>
              <a:t>overeenkomsten</a:t>
            </a:r>
            <a:r>
              <a:rPr lang="en-US" dirty="0"/>
              <a:t>: </a:t>
            </a:r>
            <a:r>
              <a:rPr lang="en-US" dirty="0" err="1"/>
              <a:t>niet</a:t>
            </a:r>
            <a:r>
              <a:rPr lang="en-US" dirty="0"/>
              <a:t> </a:t>
            </a:r>
            <a:r>
              <a:rPr lang="en-US" dirty="0" err="1"/>
              <a:t>vereist</a:t>
            </a:r>
            <a:r>
              <a:rPr lang="en-US" dirty="0"/>
              <a:t> dat </a:t>
            </a:r>
            <a:r>
              <a:rPr lang="en-US" dirty="0" err="1"/>
              <a:t>koper</a:t>
            </a:r>
            <a:r>
              <a:rPr lang="en-US" dirty="0"/>
              <a:t> </a:t>
            </a:r>
            <a:r>
              <a:rPr lang="en-US" dirty="0" err="1"/>
              <a:t>handelt</a:t>
            </a:r>
            <a:r>
              <a:rPr lang="en-US" dirty="0"/>
              <a:t> met </a:t>
            </a:r>
            <a:r>
              <a:rPr lang="en-US" dirty="0" err="1"/>
              <a:t>doeleinden</a:t>
            </a:r>
            <a:r>
              <a:rPr lang="en-US" dirty="0"/>
              <a:t> die </a:t>
            </a:r>
            <a:r>
              <a:rPr lang="en-US" dirty="0" err="1"/>
              <a:t>ieder</a:t>
            </a:r>
            <a:r>
              <a:rPr lang="en-US" dirty="0"/>
              <a:t> </a:t>
            </a:r>
            <a:r>
              <a:rPr lang="en-US" dirty="0" err="1"/>
              <a:t>beroepskarakter</a:t>
            </a:r>
            <a:r>
              <a:rPr lang="en-US" dirty="0"/>
              <a:t> </a:t>
            </a:r>
            <a:r>
              <a:rPr lang="en-US" dirty="0" err="1"/>
              <a:t>uitsluiten</a:t>
            </a:r>
            <a:r>
              <a:rPr lang="en-US" dirty="0"/>
              <a:t> &gt; </a:t>
            </a:r>
            <a:r>
              <a:rPr lang="en-US" dirty="0" err="1"/>
              <a:t>kijken</a:t>
            </a:r>
            <a:r>
              <a:rPr lang="en-US" dirty="0"/>
              <a:t> </a:t>
            </a:r>
            <a:r>
              <a:rPr lang="en-US" dirty="0" err="1"/>
              <a:t>naar</a:t>
            </a:r>
            <a:r>
              <a:rPr lang="en-US" dirty="0"/>
              <a:t> </a:t>
            </a:r>
            <a:r>
              <a:rPr lang="en-US" dirty="0" err="1"/>
              <a:t>globale</a:t>
            </a:r>
            <a:r>
              <a:rPr lang="en-US" dirty="0"/>
              <a:t> context van de </a:t>
            </a:r>
            <a:r>
              <a:rPr lang="en-US" dirty="0" err="1"/>
              <a:t>overeenkomst</a:t>
            </a:r>
            <a:r>
              <a:rPr lang="en-US" dirty="0"/>
              <a:t> </a:t>
            </a:r>
            <a:r>
              <a:rPr lang="en-US" sz="2000" dirty="0"/>
              <a:t>(</a:t>
            </a:r>
            <a:r>
              <a:rPr lang="en-US" sz="2000" dirty="0" smtClean="0">
                <a:solidFill>
                  <a:schemeClr val="tx2"/>
                </a:solidFill>
              </a:rPr>
              <a:t>Cass. 9 </a:t>
            </a:r>
            <a:r>
              <a:rPr lang="en-US" sz="2000" dirty="0">
                <a:solidFill>
                  <a:schemeClr val="tx2"/>
                </a:solidFill>
              </a:rPr>
              <a:t>maart 2018, </a:t>
            </a:r>
            <a:r>
              <a:rPr lang="en-US" sz="2000" dirty="0" smtClean="0"/>
              <a:t>ECLI:BE:CASS:2018:ARR.20180309.2)</a:t>
            </a:r>
            <a:endParaRPr lang="nl-BE" sz="2000" dirty="0"/>
          </a:p>
        </p:txBody>
      </p:sp>
      <p:sp>
        <p:nvSpPr>
          <p:cNvPr id="3" name="Footer Placeholder 2">
            <a:extLst>
              <a:ext uri="{FF2B5EF4-FFF2-40B4-BE49-F238E27FC236}">
                <a16:creationId xmlns:a16="http://schemas.microsoft.com/office/drawing/2014/main" id="{FCC59A99-76E1-40EB-AA9F-F56FCA857607}"/>
              </a:ext>
            </a:extLst>
          </p:cNvPr>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Slide Number Placeholder 3">
            <a:extLst>
              <a:ext uri="{FF2B5EF4-FFF2-40B4-BE49-F238E27FC236}">
                <a16:creationId xmlns:a16="http://schemas.microsoft.com/office/drawing/2014/main" id="{32A03334-2D39-46DF-B924-4F201A9EE8B5}"/>
              </a:ext>
            </a:extLst>
          </p:cNvPr>
          <p:cNvSpPr>
            <a:spLocks noGrp="1"/>
          </p:cNvSpPr>
          <p:nvPr>
            <p:ph type="sldNum" sz="quarter" idx="12"/>
          </p:nvPr>
        </p:nvSpPr>
        <p:spPr/>
        <p:txBody>
          <a:bodyPr/>
          <a:lstStyle/>
          <a:p>
            <a:fld id="{0A297500-7527-634B-90F4-69D0994C32B4}" type="slidenum">
              <a:rPr lang="nl-NL" smtClean="0"/>
              <a:t>21</a:t>
            </a:fld>
            <a:endParaRPr lang="nl-NL"/>
          </a:p>
        </p:txBody>
      </p:sp>
      <p:sp>
        <p:nvSpPr>
          <p:cNvPr id="8"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9"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dirty="0" err="1"/>
              <a:t>professionele</a:t>
            </a:r>
            <a:r>
              <a:rPr lang="en-US" sz="2800" dirty="0"/>
              <a:t> </a:t>
            </a:r>
            <a:r>
              <a:rPr lang="en-US" sz="2800" dirty="0" err="1"/>
              <a:t>verkoper</a:t>
            </a:r>
            <a:r>
              <a:rPr lang="en-US" sz="2800" dirty="0"/>
              <a:t> – </a:t>
            </a:r>
            <a:r>
              <a:rPr lang="en-US" sz="2800" b="1" dirty="0" err="1"/>
              <a:t>consument</a:t>
            </a:r>
            <a:r>
              <a:rPr lang="en-US" sz="2800" dirty="0"/>
              <a:t> - </a:t>
            </a:r>
            <a:r>
              <a:rPr lang="en-US" sz="2800" dirty="0" err="1"/>
              <a:t>consumptiegoed</a:t>
            </a:r>
            <a:endParaRPr lang="nl-BE" sz="2800" dirty="0"/>
          </a:p>
        </p:txBody>
      </p:sp>
    </p:spTree>
    <p:extLst>
      <p:ext uri="{BB962C8B-B14F-4D97-AF65-F5344CB8AC3E}">
        <p14:creationId xmlns:p14="http://schemas.microsoft.com/office/powerpoint/2010/main" val="164863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79F6B-980C-48A6-A71F-4971CC8E80C5}"/>
              </a:ext>
            </a:extLst>
          </p:cNvPr>
          <p:cNvSpPr>
            <a:spLocks noGrp="1"/>
          </p:cNvSpPr>
          <p:nvPr>
            <p:ph idx="1"/>
          </p:nvPr>
        </p:nvSpPr>
        <p:spPr/>
        <p:txBody>
          <a:bodyPr/>
          <a:lstStyle/>
          <a:p>
            <a:r>
              <a:rPr lang="nl-NL" dirty="0"/>
              <a:t>Lichamelijke roerende goederen</a:t>
            </a:r>
          </a:p>
          <a:p>
            <a:pPr lvl="1"/>
            <a:r>
              <a:rPr lang="nl-NL" dirty="0"/>
              <a:t>Gsm’s, auto’s, dieren, etc.</a:t>
            </a:r>
          </a:p>
          <a:p>
            <a:pPr lvl="1"/>
            <a:endParaRPr lang="nl-NL" dirty="0"/>
          </a:p>
          <a:p>
            <a:r>
              <a:rPr lang="nl-BE" dirty="0"/>
              <a:t>RL Consumentenkoop 2019 vervangt term door ‘goederen’. Laat mogelijkheid om bepaalde overeenkomsten uit te sluiten van haar werkingssfeer</a:t>
            </a:r>
          </a:p>
          <a:p>
            <a:pPr lvl="1"/>
            <a:r>
              <a:rPr lang="nl-BE" dirty="0"/>
              <a:t>Tweedehandsgoederen verkocht op openbare veilingen</a:t>
            </a:r>
          </a:p>
          <a:p>
            <a:pPr lvl="1"/>
            <a:r>
              <a:rPr lang="nl-BE" dirty="0"/>
              <a:t>Levende dieren </a:t>
            </a:r>
          </a:p>
        </p:txBody>
      </p:sp>
      <p:sp>
        <p:nvSpPr>
          <p:cNvPr id="3" name="Footer Placeholder 2">
            <a:extLst>
              <a:ext uri="{FF2B5EF4-FFF2-40B4-BE49-F238E27FC236}">
                <a16:creationId xmlns:a16="http://schemas.microsoft.com/office/drawing/2014/main" id="{FCC59A99-76E1-40EB-AA9F-F56FCA857607}"/>
              </a:ext>
            </a:extLst>
          </p:cNvPr>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Slide Number Placeholder 3">
            <a:extLst>
              <a:ext uri="{FF2B5EF4-FFF2-40B4-BE49-F238E27FC236}">
                <a16:creationId xmlns:a16="http://schemas.microsoft.com/office/drawing/2014/main" id="{32A03334-2D39-46DF-B924-4F201A9EE8B5}"/>
              </a:ext>
            </a:extLst>
          </p:cNvPr>
          <p:cNvSpPr>
            <a:spLocks noGrp="1"/>
          </p:cNvSpPr>
          <p:nvPr>
            <p:ph type="sldNum" sz="quarter" idx="12"/>
          </p:nvPr>
        </p:nvSpPr>
        <p:spPr/>
        <p:txBody>
          <a:bodyPr/>
          <a:lstStyle/>
          <a:p>
            <a:fld id="{0A297500-7527-634B-90F4-69D0994C32B4}" type="slidenum">
              <a:rPr lang="nl-NL" smtClean="0"/>
              <a:t>22</a:t>
            </a:fld>
            <a:endParaRPr lang="nl-NL"/>
          </a:p>
        </p:txBody>
      </p:sp>
      <p:sp>
        <p:nvSpPr>
          <p:cNvPr id="8"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9"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dirty="0" err="1"/>
              <a:t>professionele</a:t>
            </a:r>
            <a:r>
              <a:rPr lang="en-US" sz="2800" dirty="0"/>
              <a:t> </a:t>
            </a:r>
            <a:r>
              <a:rPr lang="en-US" sz="2800" dirty="0" err="1"/>
              <a:t>verkoper</a:t>
            </a:r>
            <a:r>
              <a:rPr lang="en-US" sz="2800" dirty="0"/>
              <a:t> – </a:t>
            </a:r>
            <a:r>
              <a:rPr lang="en-US" sz="2800" dirty="0" err="1"/>
              <a:t>consument</a:t>
            </a:r>
            <a:r>
              <a:rPr lang="en-US" sz="2800" dirty="0"/>
              <a:t> – </a:t>
            </a:r>
            <a:r>
              <a:rPr lang="en-US" sz="2800" b="1" dirty="0" err="1"/>
              <a:t>consumptiegoed</a:t>
            </a:r>
            <a:endParaRPr lang="nl-BE" sz="2800" b="1" dirty="0"/>
          </a:p>
        </p:txBody>
      </p:sp>
    </p:spTree>
    <p:extLst>
      <p:ext uri="{BB962C8B-B14F-4D97-AF65-F5344CB8AC3E}">
        <p14:creationId xmlns:p14="http://schemas.microsoft.com/office/powerpoint/2010/main" val="203608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Consumptiegoed is niet in overeenstemming met de overeenkomst</a:t>
            </a:r>
          </a:p>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Gebrek aan overeenstemming bestond op het ogenblik van de levering </a:t>
            </a:r>
            <a:endParaRPr lang="nl-BE" sz="2200" dirty="0">
              <a:latin typeface="+mj-lt"/>
              <a:ea typeface="Tahoma" panose="020B0604030504040204" pitchFamily="34" charset="0"/>
              <a:cs typeface="Tahoma" panose="020B0604030504040204" pitchFamily="34" charset="0"/>
            </a:endParaRPr>
          </a:p>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Gebrek aan overeenstemming heeft zich gemanifesteerd binnen de waarborgtermijn </a:t>
            </a:r>
          </a:p>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Gebrek gemeld zijn binnen de meldingstermijn zo deze conventioneel bepaald is </a:t>
            </a:r>
          </a:p>
          <a:p>
            <a:pPr algn="just">
              <a:lnSpc>
                <a:spcPct val="115000"/>
              </a:lnSpc>
              <a:spcAft>
                <a:spcPts val="800"/>
              </a:spcAft>
              <a:buSzPts val="1100"/>
            </a:pPr>
            <a:r>
              <a:rPr lang="nl-BE" sz="2200" dirty="0">
                <a:effectLst/>
                <a:latin typeface="+mj-lt"/>
                <a:ea typeface="Tahoma" panose="020B0604030504040204" pitchFamily="34" charset="0"/>
                <a:cs typeface="Tahoma" panose="020B0604030504040204" pitchFamily="34" charset="0"/>
              </a:rPr>
              <a:t>Vordering moet ingesteld worden binnen de verjaringstermijn </a:t>
            </a:r>
            <a:endParaRPr lang="nl-BE" sz="2200" dirty="0">
              <a:latin typeface="+mj-lt"/>
              <a:ea typeface="Tahoma" panose="020B0604030504040204" pitchFamily="34" charset="0"/>
              <a:cs typeface="Tahoma" panose="020B0604030504040204" pitchFamily="34" charset="0"/>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23</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Aansprakelijkheidsvoorwaarden</a:t>
            </a:r>
            <a:endParaRPr lang="nl-BE" sz="2800" dirty="0"/>
          </a:p>
        </p:txBody>
      </p:sp>
    </p:spTree>
    <p:extLst>
      <p:ext uri="{BB962C8B-B14F-4D97-AF65-F5344CB8AC3E}">
        <p14:creationId xmlns:p14="http://schemas.microsoft.com/office/powerpoint/2010/main" val="3867334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hoek 28"/>
          <p:cNvSpPr/>
          <p:nvPr/>
        </p:nvSpPr>
        <p:spPr>
          <a:xfrm>
            <a:off x="1968780" y="4006080"/>
            <a:ext cx="4267779" cy="12756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jdelijke aanduiding voor inhoud 1"/>
          <p:cNvSpPr>
            <a:spLocks noGrp="1"/>
          </p:cNvSpPr>
          <p:nvPr>
            <p:ph idx="1"/>
          </p:nvPr>
        </p:nvSpPr>
        <p:spPr>
          <a:xfrm>
            <a:off x="576000" y="1556711"/>
            <a:ext cx="11366064" cy="4464000"/>
          </a:xfrm>
        </p:spPr>
        <p:txBody>
          <a:bodyPr>
            <a:normAutofit/>
          </a:bodyPr>
          <a:lstStyle/>
          <a:p>
            <a:r>
              <a:rPr lang="nl-BE" dirty="0" smtClean="0">
                <a:latin typeface="+mj-lt"/>
                <a:ea typeface="Calibri" panose="020F0502020204030204" pitchFamily="34" charset="0"/>
              </a:rPr>
              <a:t>M</a:t>
            </a:r>
            <a:r>
              <a:rPr lang="nl-BE" dirty="0" smtClean="0">
                <a:effectLst/>
                <a:latin typeface="+mj-lt"/>
                <a:ea typeface="Calibri" panose="020F0502020204030204" pitchFamily="34" charset="0"/>
              </a:rPr>
              <a:t>inimumverjaringstermijn geldt </a:t>
            </a:r>
            <a:r>
              <a:rPr lang="nl-BE" dirty="0">
                <a:effectLst/>
                <a:latin typeface="+mj-lt"/>
                <a:ea typeface="Calibri" panose="020F0502020204030204" pitchFamily="34" charset="0"/>
              </a:rPr>
              <a:t>ook bij </a:t>
            </a:r>
            <a:r>
              <a:rPr lang="nl-BE" dirty="0" smtClean="0">
                <a:effectLst/>
                <a:latin typeface="+mj-lt"/>
                <a:ea typeface="Calibri" panose="020F0502020204030204" pitchFamily="34" charset="0"/>
              </a:rPr>
              <a:t>contractuele </a:t>
            </a:r>
            <a:r>
              <a:rPr lang="nl-BE" dirty="0">
                <a:effectLst/>
                <a:latin typeface="+mj-lt"/>
                <a:ea typeface="Calibri" panose="020F0502020204030204" pitchFamily="34" charset="0"/>
              </a:rPr>
              <a:t>verkorting </a:t>
            </a:r>
            <a:r>
              <a:rPr lang="nl-BE" dirty="0" smtClean="0">
                <a:effectLst/>
                <a:latin typeface="+mj-lt"/>
                <a:ea typeface="Calibri" panose="020F0502020204030204" pitchFamily="34" charset="0"/>
              </a:rPr>
              <a:t>waarborgtermijn</a:t>
            </a:r>
            <a:endParaRPr lang="en-US" dirty="0">
              <a:latin typeface="+mj-lt"/>
              <a:ea typeface="Calibri" panose="020F0502020204030204" pitchFamily="34" charset="0"/>
            </a:endParaRPr>
          </a:p>
          <a:p>
            <a:endParaRPr lang="en-US" dirty="0" smtClean="0">
              <a:effectLst/>
              <a:latin typeface="+mj-lt"/>
              <a:ea typeface="Calibri" panose="020F0502020204030204" pitchFamily="34" charset="0"/>
            </a:endParaRPr>
          </a:p>
          <a:p>
            <a:endParaRPr lang="en-US" dirty="0">
              <a:latin typeface="+mj-lt"/>
              <a:ea typeface="Calibri" panose="020F0502020204030204" pitchFamily="34" charset="0"/>
            </a:endParaRPr>
          </a:p>
          <a:p>
            <a:endParaRPr lang="nl-BE" dirty="0">
              <a:effectLst/>
              <a:latin typeface="+mj-lt"/>
              <a:ea typeface="Calibri" panose="020F0502020204030204" pitchFamily="34" charset="0"/>
            </a:endParaRPr>
          </a:p>
          <a:p>
            <a:endParaRPr lang="en-US" dirty="0" smtClean="0">
              <a:latin typeface="+mj-lt"/>
            </a:endParaRPr>
          </a:p>
          <a:p>
            <a:endParaRPr lang="en-US" dirty="0" smtClean="0">
              <a:latin typeface="+mj-lt"/>
            </a:endParaRPr>
          </a:p>
          <a:p>
            <a:endParaRPr lang="en-US" dirty="0">
              <a:latin typeface="+mj-lt"/>
            </a:endParaRPr>
          </a:p>
          <a:p>
            <a:endParaRPr lang="nl-BE" dirty="0" smtClean="0">
              <a:latin typeface="+mj-lt"/>
            </a:endParaRPr>
          </a:p>
          <a:p>
            <a:r>
              <a:rPr lang="nl-BE" dirty="0" smtClean="0">
                <a:latin typeface="+mj-lt"/>
              </a:rPr>
              <a:t>Artikel 10.6 Richtlijn </a:t>
            </a:r>
            <a:r>
              <a:rPr lang="nl-BE" dirty="0">
                <a:latin typeface="+mj-lt"/>
              </a:rPr>
              <a:t>Consumentenkoop 2019: afwijking </a:t>
            </a:r>
            <a:r>
              <a:rPr lang="nl-BE" dirty="0" smtClean="0">
                <a:latin typeface="+mj-lt"/>
              </a:rPr>
              <a:t>Ferenschild</a:t>
            </a:r>
            <a:endParaRPr lang="nl-BE" dirty="0">
              <a:latin typeface="+mj-lt"/>
            </a:endParaRPr>
          </a:p>
        </p:txBody>
      </p:sp>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24</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dirty="0" err="1">
                <a:ea typeface="Tahoma" panose="020B0604030504040204" pitchFamily="34" charset="0"/>
                <a:cs typeface="Tahoma" panose="020B0604030504040204" pitchFamily="34" charset="0"/>
              </a:rPr>
              <a:t>HvJ</a:t>
            </a:r>
            <a:r>
              <a:rPr lang="nl-NL" sz="2800" dirty="0">
                <a:ea typeface="Tahoma" panose="020B0604030504040204" pitchFamily="34" charset="0"/>
                <a:cs typeface="Tahoma" panose="020B0604030504040204" pitchFamily="34" charset="0"/>
              </a:rPr>
              <a:t> </a:t>
            </a:r>
            <a:r>
              <a:rPr lang="nl-NL" sz="2800" dirty="0" smtClean="0">
                <a:ea typeface="Tahoma" panose="020B0604030504040204" pitchFamily="34" charset="0"/>
                <a:cs typeface="Tahoma" panose="020B0604030504040204" pitchFamily="34" charset="0"/>
              </a:rPr>
              <a:t>3 juli 2017* (Ferenschild) - </a:t>
            </a:r>
            <a:r>
              <a:rPr lang="nl-BE" sz="2800" u="none" strike="noStrike" dirty="0" smtClean="0">
                <a:effectLst/>
                <a:latin typeface="+mj-lt"/>
                <a:ea typeface="Tahoma" panose="020B0604030504040204" pitchFamily="34" charset="0"/>
                <a:cs typeface="Tahoma" panose="020B0604030504040204" pitchFamily="34" charset="0"/>
              </a:rPr>
              <a:t>Vordering </a:t>
            </a:r>
            <a:r>
              <a:rPr lang="nl-BE" sz="2800" u="none" strike="noStrike" dirty="0">
                <a:effectLst/>
                <a:latin typeface="+mj-lt"/>
                <a:ea typeface="Tahoma" panose="020B0604030504040204" pitchFamily="34" charset="0"/>
                <a:cs typeface="Tahoma" panose="020B0604030504040204" pitchFamily="34" charset="0"/>
              </a:rPr>
              <a:t>binnen verjaringstermijn</a:t>
            </a:r>
          </a:p>
        </p:txBody>
      </p:sp>
      <p:pic>
        <p:nvPicPr>
          <p:cNvPr id="7" name="Tijdelijke aanduiding voor inhoud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177" y="2385167"/>
            <a:ext cx="825063" cy="825063"/>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120" y="2354047"/>
            <a:ext cx="856183" cy="856183"/>
          </a:xfrm>
          <a:prstGeom prst="rect">
            <a:avLst/>
          </a:prstGeom>
        </p:spPr>
      </p:pic>
      <p:cxnSp>
        <p:nvCxnSpPr>
          <p:cNvPr id="10" name="Rechte verbindingslijn met pijl 9"/>
          <p:cNvCxnSpPr/>
          <p:nvPr/>
        </p:nvCxnSpPr>
        <p:spPr>
          <a:xfrm>
            <a:off x="5250341" y="2797698"/>
            <a:ext cx="16184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169" y="2413408"/>
            <a:ext cx="796822" cy="796822"/>
          </a:xfrm>
          <a:prstGeom prst="rect">
            <a:avLst/>
          </a:prstGeom>
        </p:spPr>
      </p:pic>
      <p:sp>
        <p:nvSpPr>
          <p:cNvPr id="15" name="Tekstvak 14"/>
          <p:cNvSpPr txBox="1"/>
          <p:nvPr/>
        </p:nvSpPr>
        <p:spPr>
          <a:xfrm>
            <a:off x="7560129" y="5942470"/>
            <a:ext cx="4631871" cy="261610"/>
          </a:xfrm>
          <a:prstGeom prst="rect">
            <a:avLst/>
          </a:prstGeom>
          <a:noFill/>
        </p:spPr>
        <p:txBody>
          <a:bodyPr wrap="square" rtlCol="0">
            <a:spAutoFit/>
          </a:bodyPr>
          <a:lstStyle/>
          <a:p>
            <a:pPr algn="r"/>
            <a:r>
              <a:rPr lang="nl-BE" sz="1100" i="1" dirty="0" smtClean="0">
                <a:solidFill>
                  <a:srgbClr val="1D8DB0"/>
                </a:solidFill>
              </a:rPr>
              <a:t>*</a:t>
            </a:r>
            <a:r>
              <a:rPr lang="en-US" sz="1100" dirty="0">
                <a:solidFill>
                  <a:srgbClr val="1D8DB0"/>
                </a:solidFill>
              </a:rPr>
              <a:t>C-133/16, </a:t>
            </a:r>
            <a:r>
              <a:rPr lang="en-US" sz="1100" dirty="0" smtClean="0">
                <a:solidFill>
                  <a:srgbClr val="1D8DB0"/>
                </a:solidFill>
              </a:rPr>
              <a:t>ECLI:EU:C:2017:541</a:t>
            </a:r>
            <a:endParaRPr lang="nl-BE" sz="1100" dirty="0">
              <a:solidFill>
                <a:srgbClr val="1D8DB0"/>
              </a:solidFill>
            </a:endParaRPr>
          </a:p>
        </p:txBody>
      </p:sp>
      <p:sp>
        <p:nvSpPr>
          <p:cNvPr id="16" name="Tekstvak 15"/>
          <p:cNvSpPr txBox="1"/>
          <p:nvPr/>
        </p:nvSpPr>
        <p:spPr>
          <a:xfrm>
            <a:off x="3513862" y="3419379"/>
            <a:ext cx="1342697" cy="369332"/>
          </a:xfrm>
          <a:prstGeom prst="rect">
            <a:avLst/>
          </a:prstGeom>
          <a:noFill/>
        </p:spPr>
        <p:txBody>
          <a:bodyPr wrap="square" rtlCol="0">
            <a:spAutoFit/>
          </a:bodyPr>
          <a:lstStyle/>
          <a:p>
            <a:r>
              <a:rPr lang="en-US" dirty="0" smtClean="0"/>
              <a:t>JPC Motor</a:t>
            </a:r>
            <a:endParaRPr lang="nl-BE" dirty="0"/>
          </a:p>
        </p:txBody>
      </p:sp>
      <p:sp>
        <p:nvSpPr>
          <p:cNvPr id="17" name="Tekstvak 16"/>
          <p:cNvSpPr txBox="1"/>
          <p:nvPr/>
        </p:nvSpPr>
        <p:spPr>
          <a:xfrm>
            <a:off x="7128424" y="3419379"/>
            <a:ext cx="1401776" cy="369332"/>
          </a:xfrm>
          <a:prstGeom prst="rect">
            <a:avLst/>
          </a:prstGeom>
          <a:noFill/>
        </p:spPr>
        <p:txBody>
          <a:bodyPr wrap="square" rtlCol="0">
            <a:spAutoFit/>
          </a:bodyPr>
          <a:lstStyle/>
          <a:p>
            <a:r>
              <a:rPr lang="en-US" dirty="0" smtClean="0"/>
              <a:t>Ferenschild</a:t>
            </a:r>
            <a:endParaRPr lang="nl-BE" dirty="0"/>
          </a:p>
        </p:txBody>
      </p:sp>
      <p:cxnSp>
        <p:nvCxnSpPr>
          <p:cNvPr id="22" name="Rechte verbindingslijn met pijl 21"/>
          <p:cNvCxnSpPr/>
          <p:nvPr/>
        </p:nvCxnSpPr>
        <p:spPr>
          <a:xfrm>
            <a:off x="1655767" y="4628293"/>
            <a:ext cx="9161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vak 23"/>
          <p:cNvSpPr txBox="1"/>
          <p:nvPr/>
        </p:nvSpPr>
        <p:spPr>
          <a:xfrm>
            <a:off x="1968780" y="4166628"/>
            <a:ext cx="1333370" cy="923330"/>
          </a:xfrm>
          <a:prstGeom prst="rect">
            <a:avLst/>
          </a:prstGeom>
          <a:solidFill>
            <a:schemeClr val="bg1"/>
          </a:solidFill>
          <a:ln>
            <a:solidFill>
              <a:schemeClr val="accent1"/>
            </a:solidFill>
          </a:ln>
        </p:spPr>
        <p:txBody>
          <a:bodyPr wrap="square" rtlCol="0">
            <a:spAutoFit/>
          </a:bodyPr>
          <a:lstStyle/>
          <a:p>
            <a:r>
              <a:rPr lang="en-US" dirty="0" smtClean="0"/>
              <a:t>21.09.2010</a:t>
            </a:r>
          </a:p>
          <a:p>
            <a:pPr algn="ctr"/>
            <a:r>
              <a:rPr lang="en-US" dirty="0" smtClean="0"/>
              <a:t>(</a:t>
            </a:r>
            <a:r>
              <a:rPr lang="en-US" dirty="0" err="1" smtClean="0"/>
              <a:t>aankoop</a:t>
            </a:r>
            <a:r>
              <a:rPr lang="en-US" dirty="0" smtClean="0"/>
              <a:t>/</a:t>
            </a:r>
            <a:br>
              <a:rPr lang="en-US" dirty="0" smtClean="0"/>
            </a:br>
            <a:r>
              <a:rPr lang="en-US" dirty="0" smtClean="0"/>
              <a:t>levering)</a:t>
            </a:r>
            <a:endParaRPr lang="nl-BE" dirty="0"/>
          </a:p>
        </p:txBody>
      </p:sp>
      <p:sp>
        <p:nvSpPr>
          <p:cNvPr id="25" name="Tekstvak 24"/>
          <p:cNvSpPr txBox="1"/>
          <p:nvPr/>
        </p:nvSpPr>
        <p:spPr>
          <a:xfrm>
            <a:off x="3439496" y="4167250"/>
            <a:ext cx="1333370" cy="923330"/>
          </a:xfrm>
          <a:prstGeom prst="rect">
            <a:avLst/>
          </a:prstGeom>
          <a:solidFill>
            <a:schemeClr val="bg1"/>
          </a:solidFill>
          <a:ln>
            <a:solidFill>
              <a:schemeClr val="accent1"/>
            </a:solidFill>
          </a:ln>
        </p:spPr>
        <p:txBody>
          <a:bodyPr wrap="square" rtlCol="0">
            <a:spAutoFit/>
          </a:bodyPr>
          <a:lstStyle/>
          <a:p>
            <a:pPr algn="ctr"/>
            <a:r>
              <a:rPr lang="en-US" dirty="0" smtClean="0"/>
              <a:t>22.09.2010</a:t>
            </a:r>
          </a:p>
          <a:p>
            <a:pPr algn="ctr"/>
            <a:r>
              <a:rPr lang="en-US" dirty="0" smtClean="0"/>
              <a:t>(</a:t>
            </a:r>
            <a:r>
              <a:rPr lang="en-US" dirty="0" err="1" smtClean="0"/>
              <a:t>weigering</a:t>
            </a:r>
            <a:r>
              <a:rPr lang="en-US" dirty="0" smtClean="0"/>
              <a:t> DIV)</a:t>
            </a:r>
            <a:endParaRPr lang="nl-BE" dirty="0"/>
          </a:p>
        </p:txBody>
      </p:sp>
      <p:sp>
        <p:nvSpPr>
          <p:cNvPr id="26" name="Tekstvak 25"/>
          <p:cNvSpPr txBox="1"/>
          <p:nvPr/>
        </p:nvSpPr>
        <p:spPr>
          <a:xfrm>
            <a:off x="6355874" y="4167250"/>
            <a:ext cx="1423706" cy="923330"/>
          </a:xfrm>
          <a:prstGeom prst="rect">
            <a:avLst/>
          </a:prstGeom>
          <a:solidFill>
            <a:schemeClr val="bg1"/>
          </a:solidFill>
          <a:ln>
            <a:solidFill>
              <a:schemeClr val="accent1"/>
            </a:solidFill>
          </a:ln>
        </p:spPr>
        <p:txBody>
          <a:bodyPr wrap="square" rtlCol="0">
            <a:spAutoFit/>
          </a:bodyPr>
          <a:lstStyle/>
          <a:p>
            <a:pPr algn="ctr"/>
            <a:r>
              <a:rPr lang="en-US" dirty="0" smtClean="0"/>
              <a:t>21.10.2011</a:t>
            </a:r>
          </a:p>
          <a:p>
            <a:pPr algn="ctr"/>
            <a:r>
              <a:rPr lang="en-US" dirty="0" smtClean="0"/>
              <a:t>(</a:t>
            </a:r>
            <a:r>
              <a:rPr lang="en-US" dirty="0" err="1" smtClean="0"/>
              <a:t>vraag</a:t>
            </a:r>
            <a:r>
              <a:rPr lang="en-US" dirty="0" smtClean="0"/>
              <a:t> tot </a:t>
            </a:r>
            <a:r>
              <a:rPr lang="en-US" dirty="0" err="1" smtClean="0"/>
              <a:t>vergoeding</a:t>
            </a:r>
            <a:r>
              <a:rPr lang="en-US" dirty="0" smtClean="0"/>
              <a:t>)</a:t>
            </a:r>
            <a:endParaRPr lang="nl-BE" dirty="0"/>
          </a:p>
        </p:txBody>
      </p:sp>
      <p:sp>
        <p:nvSpPr>
          <p:cNvPr id="27" name="Tekstvak 26"/>
          <p:cNvSpPr txBox="1"/>
          <p:nvPr/>
        </p:nvSpPr>
        <p:spPr>
          <a:xfrm>
            <a:off x="8026928" y="4305127"/>
            <a:ext cx="1634224" cy="646331"/>
          </a:xfrm>
          <a:prstGeom prst="rect">
            <a:avLst/>
          </a:prstGeom>
          <a:solidFill>
            <a:schemeClr val="bg1"/>
          </a:solidFill>
          <a:ln>
            <a:solidFill>
              <a:schemeClr val="accent1"/>
            </a:solidFill>
          </a:ln>
        </p:spPr>
        <p:txBody>
          <a:bodyPr wrap="square" rtlCol="0">
            <a:spAutoFit/>
          </a:bodyPr>
          <a:lstStyle/>
          <a:p>
            <a:pPr algn="ctr"/>
            <a:r>
              <a:rPr lang="en-US" dirty="0" smtClean="0"/>
              <a:t>12.03.2012</a:t>
            </a:r>
          </a:p>
          <a:p>
            <a:pPr algn="ctr"/>
            <a:r>
              <a:rPr lang="en-US" dirty="0" smtClean="0"/>
              <a:t>(</a:t>
            </a:r>
            <a:r>
              <a:rPr lang="en-US" dirty="0" err="1" smtClean="0"/>
              <a:t>dagvaarding</a:t>
            </a:r>
            <a:r>
              <a:rPr lang="en-US" dirty="0" smtClean="0"/>
              <a:t>)</a:t>
            </a:r>
            <a:endParaRPr lang="nl-BE" dirty="0"/>
          </a:p>
        </p:txBody>
      </p:sp>
      <p:sp>
        <p:nvSpPr>
          <p:cNvPr id="30" name="Tekstvak 29"/>
          <p:cNvSpPr txBox="1"/>
          <p:nvPr/>
        </p:nvSpPr>
        <p:spPr>
          <a:xfrm>
            <a:off x="1968780" y="5136124"/>
            <a:ext cx="4267779" cy="369332"/>
          </a:xfrm>
          <a:prstGeom prst="rect">
            <a:avLst/>
          </a:prstGeom>
          <a:noFill/>
        </p:spPr>
        <p:txBody>
          <a:bodyPr wrap="square" rtlCol="0">
            <a:spAutoFit/>
          </a:bodyPr>
          <a:lstStyle/>
          <a:p>
            <a:pPr algn="ctr"/>
            <a:r>
              <a:rPr lang="en-US" dirty="0" err="1" smtClean="0"/>
              <a:t>Eenjarige</a:t>
            </a:r>
            <a:r>
              <a:rPr lang="en-US" dirty="0" smtClean="0"/>
              <a:t> </a:t>
            </a:r>
            <a:r>
              <a:rPr lang="en-US" dirty="0" err="1" smtClean="0"/>
              <a:t>waarborgtermijn</a:t>
            </a:r>
            <a:endParaRPr lang="nl-BE" dirty="0"/>
          </a:p>
        </p:txBody>
      </p:sp>
    </p:spTree>
    <p:extLst>
      <p:ext uri="{BB962C8B-B14F-4D97-AF65-F5344CB8AC3E}">
        <p14:creationId xmlns:p14="http://schemas.microsoft.com/office/powerpoint/2010/main" val="3702443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a:effectLst/>
                <a:latin typeface="+mj-lt"/>
                <a:ea typeface="Calibri" panose="020F0502020204030204" pitchFamily="34" charset="0"/>
              </a:rPr>
              <a:t>Onderhandelingen gedurende de waarborgtermijn schorsen indirect de verjaringstermijn. Buiten de waarborgtermijn schorsen zij de verjaring niet </a:t>
            </a:r>
          </a:p>
          <a:p>
            <a:r>
              <a:rPr lang="nl-BE" dirty="0">
                <a:solidFill>
                  <a:schemeClr val="tx2"/>
                </a:solidFill>
                <a:latin typeface="+mj-lt"/>
                <a:ea typeface="Calibri" panose="020F0502020204030204" pitchFamily="34" charset="0"/>
              </a:rPr>
              <a:t>Cass. 6 maart 2020</a:t>
            </a:r>
          </a:p>
          <a:p>
            <a:pPr lvl="1"/>
            <a:r>
              <a:rPr lang="nl-BE" sz="1800" dirty="0">
                <a:latin typeface="+mj-lt"/>
                <a:ea typeface="Calibri" panose="020F0502020204030204" pitchFamily="34" charset="0"/>
              </a:rPr>
              <a:t>Vernietiging arrest dat bepaalde dat vordering verjaard was (dagvaarding 29/11/2016), </a:t>
            </a:r>
            <a:r>
              <a:rPr lang="nl-BE" sz="1800" dirty="0">
                <a:effectLst/>
                <a:latin typeface="+mj-lt"/>
                <a:ea typeface="Calibri" panose="020F0502020204030204" pitchFamily="34" charset="0"/>
              </a:rPr>
              <a:t>terwijl de tweedehandswagen was geleverd op 27 september 2014 en de waarborgtermijn bovendien geschorst was gedurende 203 dagen</a:t>
            </a:r>
            <a:endParaRPr lang="nl-BE" sz="1800" dirty="0">
              <a:latin typeface="+mj-lt"/>
              <a:ea typeface="Calibri" panose="020F0502020204030204" pitchFamily="34" charset="0"/>
            </a:endParaRPr>
          </a:p>
          <a:p>
            <a:pPr marL="457200" lvl="1" indent="0" algn="just">
              <a:buNone/>
            </a:pPr>
            <a:endParaRPr lang="nl-BE" sz="1600" b="1" dirty="0">
              <a:effectLst/>
              <a:latin typeface="+mj-lt"/>
              <a:ea typeface="Calibri" panose="020F0502020204030204" pitchFamily="34" charset="0"/>
            </a:endParaRPr>
          </a:p>
          <a:p>
            <a:r>
              <a:rPr lang="nl-BE" dirty="0">
                <a:latin typeface="+mj-lt"/>
              </a:rPr>
              <a:t>Richtlijn Consumentenkoop 2019: </a:t>
            </a:r>
          </a:p>
          <a:p>
            <a:pPr lvl="1"/>
            <a:r>
              <a:rPr lang="nl-BE" sz="2000" dirty="0">
                <a:effectLst/>
                <a:latin typeface="+mj-lt"/>
                <a:ea typeface="Calibri" panose="020F0502020204030204" pitchFamily="34" charset="0"/>
              </a:rPr>
              <a:t>Artikel 10.4 Richtlijn Consumentenkoop 2019 stelt dat indien voor de uitoefening van een remedie in het nationale recht een verjaringstermijn geldt, de lidstaten ervoor moeten zorgen dat deze de consument zijn recht niet verliest vooraleer de garantietermijn verstreken is. Het staat de lidstaten vrij om te kiezen onder welke voorwaarden de verjaringstermijn kan opgeschort of onderbroken worden</a:t>
            </a:r>
            <a:endParaRPr lang="nl-BE" sz="2800"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25</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BE" sz="2800" u="none" strike="noStrike" dirty="0">
                <a:effectLst/>
                <a:latin typeface="+mj-lt"/>
                <a:ea typeface="Tahoma" panose="020B0604030504040204" pitchFamily="34" charset="0"/>
                <a:cs typeface="Tahoma" panose="020B0604030504040204" pitchFamily="34" charset="0"/>
              </a:rPr>
              <a:t>Vordering binnen verjaringstermijn</a:t>
            </a:r>
          </a:p>
        </p:txBody>
      </p:sp>
    </p:spTree>
    <p:extLst>
      <p:ext uri="{BB962C8B-B14F-4D97-AF65-F5344CB8AC3E}">
        <p14:creationId xmlns:p14="http://schemas.microsoft.com/office/powerpoint/2010/main" val="4206375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effectLst/>
                <a:latin typeface="+mj-lt"/>
                <a:ea typeface="Calibri" panose="020F0502020204030204" pitchFamily="34" charset="0"/>
              </a:rPr>
              <a:t>Getrapt systeem</a:t>
            </a:r>
          </a:p>
          <a:p>
            <a:pPr lvl="1"/>
            <a:r>
              <a:rPr lang="nl-NL" sz="2200" dirty="0">
                <a:latin typeface="+mj-lt"/>
              </a:rPr>
              <a:t>Herstel of vervanging</a:t>
            </a:r>
          </a:p>
          <a:p>
            <a:pPr lvl="1"/>
            <a:r>
              <a:rPr lang="nl-NL" sz="2200" dirty="0">
                <a:latin typeface="+mj-lt"/>
              </a:rPr>
              <a:t>Ontbinding of prijsvermindering</a:t>
            </a:r>
          </a:p>
          <a:p>
            <a:pPr lvl="1"/>
            <a:endParaRPr lang="nl-NL" sz="2200" dirty="0">
              <a:latin typeface="+mj-lt"/>
            </a:endParaRPr>
          </a:p>
          <a:p>
            <a:r>
              <a:rPr lang="nl-BE" dirty="0">
                <a:latin typeface="+mj-lt"/>
              </a:rPr>
              <a:t>Richtlijn Consumentenkoop 2019: </a:t>
            </a:r>
            <a:r>
              <a:rPr lang="nl-BE" dirty="0"/>
              <a:t>Prijsvermindering of ontbinding in één van volgende gevallen:</a:t>
            </a:r>
          </a:p>
          <a:p>
            <a:pPr lvl="1"/>
            <a:r>
              <a:rPr lang="en-US" dirty="0"/>
              <a:t>V</a:t>
            </a:r>
            <a:r>
              <a:rPr lang="nl-BE" dirty="0" err="1"/>
              <a:t>erkoper</a:t>
            </a:r>
            <a:r>
              <a:rPr lang="nl-BE" dirty="0"/>
              <a:t> heeft herstelling/vervanging niet voltooid of geweigerd</a:t>
            </a:r>
          </a:p>
          <a:p>
            <a:pPr lvl="1"/>
            <a:r>
              <a:rPr lang="en-US" dirty="0"/>
              <a:t>O</a:t>
            </a:r>
            <a:r>
              <a:rPr lang="nl-BE" dirty="0" err="1"/>
              <a:t>ndanks</a:t>
            </a:r>
            <a:r>
              <a:rPr lang="nl-BE" dirty="0"/>
              <a:t> pogingen tot herstel blijft niet-conformiteit bestaan</a:t>
            </a:r>
          </a:p>
          <a:p>
            <a:pPr lvl="1"/>
            <a:r>
              <a:rPr lang="en-US" dirty="0"/>
              <a:t>G</a:t>
            </a:r>
            <a:r>
              <a:rPr lang="nl-BE" dirty="0" err="1"/>
              <a:t>ebrek</a:t>
            </a:r>
            <a:r>
              <a:rPr lang="nl-BE" dirty="0"/>
              <a:t> is zo ernstig dat een onmiddellijke prijsvermindering of ontbinding gerechtvaardigd is  (vgl. KB 2007 houdende </a:t>
            </a:r>
            <a:r>
              <a:rPr lang="nl-BE" dirty="0" smtClean="0"/>
              <a:t>erkenningsvoorwaarden)</a:t>
            </a:r>
            <a:endParaRPr lang="nl-BE" dirty="0"/>
          </a:p>
          <a:p>
            <a:endParaRPr lang="nl-BE"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26</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u="none" strike="noStrike" dirty="0">
                <a:effectLst/>
                <a:latin typeface="+mj-lt"/>
                <a:ea typeface="Tahoma" panose="020B0604030504040204" pitchFamily="34" charset="0"/>
                <a:cs typeface="Tahoma" panose="020B0604030504040204" pitchFamily="34" charset="0"/>
              </a:rPr>
              <a:t>Algemeen</a:t>
            </a:r>
            <a:endParaRPr lang="nl-BE" sz="2800" u="none" strike="noStrike" dirty="0">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5078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10000"/>
          </a:bodyPr>
          <a:lstStyle/>
          <a:p>
            <a:r>
              <a:rPr lang="nl-NL" dirty="0">
                <a:effectLst/>
                <a:latin typeface="+mj-lt"/>
                <a:ea typeface="Calibri" panose="020F0502020204030204" pitchFamily="34" charset="0"/>
              </a:rPr>
              <a:t>Voorrang herstel/vervanging ook voor verkoper (</a:t>
            </a:r>
            <a:r>
              <a:rPr lang="nl-NL" i="1" dirty="0">
                <a:effectLst/>
                <a:latin typeface="+mj-lt"/>
                <a:ea typeface="Calibri" panose="020F0502020204030204" pitchFamily="34" charset="0"/>
              </a:rPr>
              <a:t>right </a:t>
            </a:r>
            <a:r>
              <a:rPr lang="nl-NL" i="1" dirty="0" err="1">
                <a:effectLst/>
                <a:latin typeface="+mj-lt"/>
                <a:ea typeface="Calibri" panose="020F0502020204030204" pitchFamily="34" charset="0"/>
              </a:rPr>
              <a:t>to</a:t>
            </a:r>
            <a:r>
              <a:rPr lang="nl-NL" i="1" dirty="0">
                <a:effectLst/>
                <a:latin typeface="+mj-lt"/>
                <a:ea typeface="Calibri" panose="020F0502020204030204" pitchFamily="34" charset="0"/>
              </a:rPr>
              <a:t> cure</a:t>
            </a:r>
            <a:r>
              <a:rPr lang="nl-NL" dirty="0">
                <a:effectLst/>
                <a:latin typeface="+mj-lt"/>
                <a:ea typeface="Calibri" panose="020F0502020204030204" pitchFamily="34" charset="0"/>
              </a:rPr>
              <a:t>)</a:t>
            </a:r>
          </a:p>
          <a:p>
            <a:r>
              <a:rPr lang="nl-NL" dirty="0">
                <a:effectLst/>
                <a:latin typeface="+mj-lt"/>
                <a:ea typeface="Calibri" panose="020F0502020204030204" pitchFamily="34" charset="0"/>
              </a:rPr>
              <a:t>Verkoper gevraagd om te herstellen</a:t>
            </a:r>
            <a:r>
              <a:rPr lang="nl-NL" dirty="0">
                <a:latin typeface="+mj-lt"/>
                <a:ea typeface="Calibri" panose="020F0502020204030204" pitchFamily="34" charset="0"/>
              </a:rPr>
              <a:t>/vervangen?</a:t>
            </a:r>
          </a:p>
          <a:p>
            <a:pPr lvl="1"/>
            <a:r>
              <a:rPr lang="nl-NL" dirty="0">
                <a:effectLst/>
                <a:latin typeface="+mj-lt"/>
                <a:ea typeface="Calibri" panose="020F0502020204030204" pitchFamily="34" charset="0"/>
              </a:rPr>
              <a:t>Ja, maar niet tijdig gereageerd &gt; mogelijkheid tot herstel door derde met terugvordering van alle kosten</a:t>
            </a:r>
          </a:p>
          <a:p>
            <a:pPr lvl="1"/>
            <a:r>
              <a:rPr lang="nl-NL" dirty="0">
                <a:effectLst/>
                <a:latin typeface="+mj-lt"/>
                <a:ea typeface="Calibri" panose="020F0502020204030204" pitchFamily="34" charset="0"/>
              </a:rPr>
              <a:t>Nee &gt; twee visies</a:t>
            </a:r>
          </a:p>
          <a:p>
            <a:pPr lvl="2"/>
            <a:r>
              <a:rPr lang="nl-NL" dirty="0">
                <a:effectLst/>
                <a:latin typeface="+mj-lt"/>
                <a:ea typeface="Calibri" panose="020F0502020204030204" pitchFamily="34" charset="0"/>
              </a:rPr>
              <a:t>Geen recht op terugbetaling</a:t>
            </a:r>
          </a:p>
          <a:p>
            <a:pPr lvl="2"/>
            <a:r>
              <a:rPr lang="nl-NL" dirty="0">
                <a:effectLst/>
                <a:latin typeface="+mj-lt"/>
                <a:ea typeface="Calibri" panose="020F0502020204030204" pitchFamily="34" charset="0"/>
              </a:rPr>
              <a:t>Enkel recht op sowiesokosten [zie </a:t>
            </a:r>
            <a:r>
              <a:rPr lang="nl-NL" i="1" dirty="0">
                <a:effectLst/>
                <a:latin typeface="+mj-lt"/>
                <a:ea typeface="Calibri" panose="020F0502020204030204" pitchFamily="34" charset="0"/>
              </a:rPr>
              <a:t>supra </a:t>
            </a:r>
            <a:r>
              <a:rPr lang="nl-NL" dirty="0">
                <a:effectLst/>
                <a:latin typeface="+mj-lt"/>
                <a:ea typeface="Calibri" panose="020F0502020204030204" pitchFamily="34" charset="0"/>
              </a:rPr>
              <a:t>Cass. 18 juni 2020]</a:t>
            </a:r>
          </a:p>
          <a:p>
            <a:pPr lvl="1"/>
            <a:endParaRPr lang="nl-NL" b="1" dirty="0">
              <a:latin typeface="+mj-lt"/>
            </a:endParaRPr>
          </a:p>
          <a:p>
            <a:r>
              <a:rPr lang="nl-BE" dirty="0">
                <a:solidFill>
                  <a:schemeClr val="tx2"/>
                </a:solidFill>
                <a:latin typeface="+mj-lt"/>
              </a:rPr>
              <a:t>Cass. 18 juni 2020 </a:t>
            </a:r>
            <a:r>
              <a:rPr lang="nl-BE" dirty="0">
                <a:latin typeface="+mj-lt"/>
              </a:rPr>
              <a:t>(zieke hond)</a:t>
            </a:r>
            <a:endParaRPr lang="nl-BE" b="1" dirty="0">
              <a:latin typeface="+mj-lt"/>
            </a:endParaRPr>
          </a:p>
          <a:p>
            <a:pPr lvl="1"/>
            <a:r>
              <a:rPr lang="nl-BE" sz="1800" dirty="0">
                <a:effectLst/>
                <a:latin typeface="+mj-lt"/>
                <a:ea typeface="Calibri" panose="020F0502020204030204" pitchFamily="34" charset="0"/>
              </a:rPr>
              <a:t>De appelrechters die de [verkoper] veroordeelt tot deze schadevergoeding zonder vast te stellen dat aan de [verkoper] de mogelijkheid werd geboden om zelf tot het kosteloos herstel of de kosteloze vervanging over te gaan, noch vast te stellen dat deze remedies niet meer mogelijk waren, onderling abusief zijn of dat de [verkoper] deze niet binnen een redelijke termijn of zonder ernstige overlast voor de [koper] heeft verricht, verantwoordt zijn beslissing niet naar recht. De omstandigheid dat dieren geen zaken zijn, maar wezens met gevoelens en tussen de [koper] en het hondje mogelijk een emotionele band is ontstaan, leidt niet tot een ander oordeel</a:t>
            </a:r>
            <a:endParaRPr lang="nl-BE" b="1"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27</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u="none" strike="noStrike" dirty="0">
                <a:effectLst/>
                <a:latin typeface="+mj-lt"/>
                <a:ea typeface="Tahoma" panose="020B0604030504040204" pitchFamily="34" charset="0"/>
                <a:cs typeface="Tahoma" panose="020B0604030504040204" pitchFamily="34" charset="0"/>
              </a:rPr>
              <a:t>Herstel/vervanging</a:t>
            </a:r>
            <a:endParaRPr lang="nl-BE" sz="2800" u="none" strike="noStrike" dirty="0">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110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4041648"/>
            <a:ext cx="11041200" cy="2078352"/>
          </a:xfrm>
        </p:spPr>
        <p:txBody>
          <a:bodyPr>
            <a:normAutofit fontScale="85000" lnSpcReduction="20000"/>
          </a:bodyPr>
          <a:lstStyle/>
          <a:p>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koopt bij Toolport telefonisch een tent van vijf bij zes meter. </a:t>
            </a:r>
          </a:p>
          <a:p>
            <a:r>
              <a:rPr lang="nl-BE" sz="2000" dirty="0">
                <a:effectLst/>
                <a:latin typeface="+mj-lt"/>
                <a:ea typeface="Calibri" panose="020F0502020204030204" pitchFamily="34" charset="0"/>
                <a:cs typeface="Times New Roman" panose="02020603050405020304" pitchFamily="18" charset="0"/>
              </a:rPr>
              <a:t>Na levering van die tent op het woonadres van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werd het gebrek aan overeenstemming ervan vastgesteld</a:t>
            </a:r>
            <a:endParaRPr lang="nl-BE" sz="2000" dirty="0">
              <a:latin typeface="+mj-lt"/>
              <a:ea typeface="Calibri" panose="020F0502020204030204" pitchFamily="34" charset="0"/>
              <a:cs typeface="Times New Roman" panose="02020603050405020304" pitchFamily="18" charset="0"/>
            </a:endParaRPr>
          </a:p>
          <a:p>
            <a:r>
              <a:rPr lang="nl-BE" sz="2000" dirty="0">
                <a:effectLst/>
                <a:latin typeface="+mj-lt"/>
                <a:ea typeface="Calibri" panose="020F0502020204030204" pitchFamily="34" charset="0"/>
                <a:cs typeface="Times New Roman" panose="02020603050405020304" pitchFamily="18" charset="0"/>
              </a:rPr>
              <a:t>Hierop verzocht de koper aan Toolport deze in overeenstemming te brengen op zijn woonadres. De koper heeft die tent niet teruggestuurd naar Toolport, noch voorgesteld om dat te doen. </a:t>
            </a:r>
          </a:p>
          <a:p>
            <a:r>
              <a:rPr lang="nl-BE" sz="2000" dirty="0">
                <a:effectLst/>
                <a:latin typeface="+mj-lt"/>
                <a:ea typeface="Calibri" panose="020F0502020204030204" pitchFamily="34" charset="0"/>
                <a:cs typeface="Times New Roman" panose="02020603050405020304" pitchFamily="18" charset="0"/>
              </a:rPr>
              <a:t>Van haar kant heeft Toolport de klachten van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over de niet-overeenstemming van die tent afgewezen als ongegrond. Zij heeft aan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toen niet meegedeeld dat een transport van de tent tot aan haar vestigingsplaats noodzakelijk was en hem evenmin voorgesteld de transportkosten voor te schieten.</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28</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dirty="0" err="1">
                <a:latin typeface="+mj-lt"/>
                <a:ea typeface="Tahoma" panose="020B0604030504040204" pitchFamily="34" charset="0"/>
                <a:cs typeface="Tahoma" panose="020B0604030504040204" pitchFamily="34" charset="0"/>
              </a:rPr>
              <a:t>HvJ</a:t>
            </a:r>
            <a:r>
              <a:rPr lang="nl-NL" sz="2800" dirty="0">
                <a:latin typeface="+mj-lt"/>
                <a:ea typeface="Tahoma" panose="020B0604030504040204" pitchFamily="34" charset="0"/>
                <a:cs typeface="Tahoma" panose="020B0604030504040204" pitchFamily="34" charset="0"/>
              </a:rPr>
              <a:t> 23 mei 2019* (</a:t>
            </a:r>
            <a:r>
              <a:rPr lang="nl-NL" sz="2800" dirty="0" err="1">
                <a:latin typeface="+mj-lt"/>
                <a:ea typeface="Tahoma" panose="020B0604030504040204" pitchFamily="34" charset="0"/>
                <a:cs typeface="Tahoma" panose="020B0604030504040204" pitchFamily="34" charset="0"/>
              </a:rPr>
              <a:t>Fülla</a:t>
            </a:r>
            <a:r>
              <a:rPr lang="nl-NL" sz="2800" dirty="0">
                <a:latin typeface="+mj-lt"/>
                <a:ea typeface="Tahoma" panose="020B0604030504040204" pitchFamily="34" charset="0"/>
                <a:cs typeface="Tahoma" panose="020B0604030504040204" pitchFamily="34" charset="0"/>
              </a:rPr>
              <a:t>) – modaliteiten herstel/vervanging</a:t>
            </a:r>
            <a:endParaRPr lang="nl-BE" sz="2800" u="none" strike="noStrike" dirty="0">
              <a:effectLst/>
              <a:latin typeface="+mj-lt"/>
              <a:ea typeface="Tahoma" panose="020B0604030504040204" pitchFamily="34" charset="0"/>
              <a:cs typeface="Tahoma" panose="020B060403050404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835" y="2542884"/>
            <a:ext cx="796822" cy="796822"/>
          </a:xfrm>
          <a:prstGeom prst="rect">
            <a:avLst/>
          </a:prstGeom>
        </p:spPr>
      </p:pic>
      <p:cxnSp>
        <p:nvCxnSpPr>
          <p:cNvPr id="8" name="Rechte verbindingslijn 7"/>
          <p:cNvCxnSpPr/>
          <p:nvPr/>
        </p:nvCxnSpPr>
        <p:spPr>
          <a:xfrm>
            <a:off x="5265720" y="2987202"/>
            <a:ext cx="2005263"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3974891" y="3560116"/>
            <a:ext cx="1050642" cy="369332"/>
          </a:xfrm>
          <a:prstGeom prst="rect">
            <a:avLst/>
          </a:prstGeom>
          <a:noFill/>
        </p:spPr>
        <p:txBody>
          <a:bodyPr wrap="square" rtlCol="0">
            <a:spAutoFit/>
          </a:bodyPr>
          <a:lstStyle/>
          <a:p>
            <a:r>
              <a:rPr lang="en-US" dirty="0" err="1"/>
              <a:t>Toolport</a:t>
            </a:r>
            <a:endParaRPr lang="nl-BE" dirty="0"/>
          </a:p>
        </p:txBody>
      </p:sp>
      <p:sp>
        <p:nvSpPr>
          <p:cNvPr id="10" name="Tekstvak 9"/>
          <p:cNvSpPr txBox="1"/>
          <p:nvPr/>
        </p:nvSpPr>
        <p:spPr>
          <a:xfrm>
            <a:off x="7678919" y="3541400"/>
            <a:ext cx="702653" cy="369332"/>
          </a:xfrm>
          <a:prstGeom prst="rect">
            <a:avLst/>
          </a:prstGeom>
          <a:noFill/>
        </p:spPr>
        <p:txBody>
          <a:bodyPr wrap="square" rtlCol="0">
            <a:spAutoFit/>
          </a:bodyPr>
          <a:lstStyle/>
          <a:p>
            <a:r>
              <a:rPr lang="en-US" dirty="0" err="1"/>
              <a:t>Fülla</a:t>
            </a:r>
            <a:endParaRPr lang="nl-BE" dirty="0"/>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282" y="2734155"/>
            <a:ext cx="506093" cy="506093"/>
          </a:xfrm>
          <a:prstGeom prst="rect">
            <a:avLst/>
          </a:prstGeom>
        </p:spPr>
      </p:pic>
      <p:pic>
        <p:nvPicPr>
          <p:cNvPr id="15" name="Afbeelding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891" y="2473881"/>
            <a:ext cx="856183" cy="856183"/>
          </a:xfrm>
          <a:prstGeom prst="rect">
            <a:avLst/>
          </a:prstGeom>
        </p:spPr>
      </p:pic>
      <p:sp>
        <p:nvSpPr>
          <p:cNvPr id="16" name="Tekstvak 15"/>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C-52/18, ECLI:EU:C:2019:447</a:t>
            </a:r>
            <a:endParaRPr lang="nl-BE" sz="1100" dirty="0">
              <a:solidFill>
                <a:srgbClr val="1D8DB0"/>
              </a:solidFill>
            </a:endParaRPr>
          </a:p>
        </p:txBody>
      </p:sp>
      <p:sp>
        <p:nvSpPr>
          <p:cNvPr id="17" name="Rechthoek 16"/>
          <p:cNvSpPr/>
          <p:nvPr/>
        </p:nvSpPr>
        <p:spPr>
          <a:xfrm>
            <a:off x="576000" y="1476795"/>
            <a:ext cx="11041200" cy="738664"/>
          </a:xfrm>
          <a:prstGeom prst="rect">
            <a:avLst/>
          </a:prstGeom>
          <a:solidFill>
            <a:schemeClr val="bg1">
              <a:lumMod val="85000"/>
            </a:schemeClr>
          </a:solidFill>
        </p:spPr>
        <p:txBody>
          <a:bodyPr wrap="square">
            <a:spAutoFit/>
          </a:bodyPr>
          <a:lstStyle/>
          <a:p>
            <a:r>
              <a:rPr lang="nl-BE" sz="1400" b="1" dirty="0">
                <a:solidFill>
                  <a:srgbClr val="000000"/>
                </a:solidFill>
                <a:latin typeface="Times New Roman" panose="02020603050405020304" pitchFamily="18" charset="0"/>
              </a:rPr>
              <a:t>Art. 1649</a:t>
            </a:r>
            <a:r>
              <a:rPr lang="nl-BE" sz="1400" b="1" i="1" dirty="0">
                <a:solidFill>
                  <a:srgbClr val="000000"/>
                </a:solidFill>
                <a:latin typeface="Times New Roman" panose="02020603050405020304" pitchFamily="18" charset="0"/>
              </a:rPr>
              <a:t>quinquies</a:t>
            </a:r>
            <a:r>
              <a:rPr lang="nl-BE" sz="1400" b="1" dirty="0">
                <a:solidFill>
                  <a:srgbClr val="000000"/>
                </a:solidFill>
                <a:latin typeface="Times New Roman" panose="02020603050405020304" pitchFamily="18" charset="0"/>
              </a:rPr>
              <a:t> §2 oud BW</a:t>
            </a:r>
            <a:br>
              <a:rPr lang="nl-BE" sz="1400" b="1" dirty="0">
                <a:solidFill>
                  <a:srgbClr val="000000"/>
                </a:solidFill>
                <a:latin typeface="Times New Roman" panose="02020603050405020304" pitchFamily="18" charset="0"/>
              </a:rPr>
            </a:br>
            <a:r>
              <a:rPr lang="nl-BE" sz="1400" dirty="0">
                <a:solidFill>
                  <a:srgbClr val="000000"/>
                </a:solidFill>
                <a:latin typeface="Times New Roman" panose="02020603050405020304" pitchFamily="18" charset="0"/>
              </a:rPr>
              <a:t>Elke herstelling of vervanging moet, rekening houdend met de aard van het goed en het door de consument beoogd gebruik, binnen een redelijke termijn en zonder ernstige overlast voor de consument verricht worden.</a:t>
            </a:r>
            <a:endParaRPr lang="nl-BE" sz="1400" dirty="0"/>
          </a:p>
        </p:txBody>
      </p:sp>
    </p:spTree>
    <p:extLst>
      <p:ext uri="{BB962C8B-B14F-4D97-AF65-F5344CB8AC3E}">
        <p14:creationId xmlns:p14="http://schemas.microsoft.com/office/powerpoint/2010/main" val="247279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buFont typeface="Arial" panose="020B0604020202020204" pitchFamily="34" charset="0"/>
              <a:buChar char="•"/>
            </a:pPr>
            <a:r>
              <a:rPr lang="nl-NL" b="1" dirty="0">
                <a:latin typeface="+mj-lt"/>
              </a:rPr>
              <a:t>Plaats van kosteloos herstel goed verkocht op afstand afhankelijk van concrete omstandigheden </a:t>
            </a:r>
            <a:endParaRPr lang="nl-NL" dirty="0">
              <a:latin typeface="+mj-lt"/>
            </a:endParaRPr>
          </a:p>
          <a:p>
            <a:pPr>
              <a:buFont typeface="Arial" panose="020B0604020202020204" pitchFamily="34" charset="0"/>
              <a:buChar char="•"/>
            </a:pPr>
            <a:r>
              <a:rPr lang="nl-BE" b="1" dirty="0">
                <a:latin typeface="+mj-lt"/>
              </a:rPr>
              <a:t>Geen algemene verplichting tot voorschieten van de verzendkosten</a:t>
            </a:r>
            <a:r>
              <a:rPr lang="nl-BE" dirty="0">
                <a:latin typeface="+mj-lt"/>
              </a:rPr>
              <a:t>, tenzij het voorschieten van die kosten voor die consument een last betekent die hem ervan weerhoudt om zijn rechten geldend te maken</a:t>
            </a:r>
          </a:p>
          <a:p>
            <a:r>
              <a:rPr lang="nl-NL" b="1" dirty="0">
                <a:latin typeface="+mj-lt"/>
              </a:rPr>
              <a:t>Verplichting om de koper in te lichten</a:t>
            </a:r>
            <a:r>
              <a:rPr lang="nl-NL" dirty="0">
                <a:latin typeface="+mj-lt"/>
              </a:rPr>
              <a:t> over de plaats waar het goed ter herstelling moet worden aangeboden</a:t>
            </a:r>
            <a:endParaRPr lang="nl-BE" dirty="0">
              <a:latin typeface="+mj-lt"/>
            </a:endParaRPr>
          </a:p>
          <a:p>
            <a:r>
              <a:rPr lang="nl-BE" dirty="0">
                <a:latin typeface="+mj-lt"/>
              </a:rPr>
              <a:t>Ontbinding of prijsvermindering mogelijk wanneer verkoper in gebreke blijft</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29</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7"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dirty="0" err="1">
                <a:latin typeface="+mj-lt"/>
                <a:ea typeface="Tahoma" panose="020B0604030504040204" pitchFamily="34" charset="0"/>
                <a:cs typeface="Tahoma" panose="020B0604030504040204" pitchFamily="34" charset="0"/>
              </a:rPr>
              <a:t>HvJ</a:t>
            </a:r>
            <a:r>
              <a:rPr lang="nl-NL" sz="2800" dirty="0">
                <a:latin typeface="+mj-lt"/>
                <a:ea typeface="Tahoma" panose="020B0604030504040204" pitchFamily="34" charset="0"/>
                <a:cs typeface="Tahoma" panose="020B0604030504040204" pitchFamily="34" charset="0"/>
              </a:rPr>
              <a:t> 23 mei 2019* (</a:t>
            </a:r>
            <a:r>
              <a:rPr lang="nl-NL" sz="2800" dirty="0" err="1">
                <a:latin typeface="+mj-lt"/>
                <a:ea typeface="Tahoma" panose="020B0604030504040204" pitchFamily="34" charset="0"/>
                <a:cs typeface="Tahoma" panose="020B0604030504040204" pitchFamily="34" charset="0"/>
              </a:rPr>
              <a:t>Fülla</a:t>
            </a:r>
            <a:r>
              <a:rPr lang="nl-NL" sz="2800" dirty="0">
                <a:latin typeface="+mj-lt"/>
                <a:ea typeface="Tahoma" panose="020B0604030504040204" pitchFamily="34" charset="0"/>
                <a:cs typeface="Tahoma" panose="020B0604030504040204" pitchFamily="34" charset="0"/>
              </a:rPr>
              <a:t>) – modaliteiten herstel/vervanging</a:t>
            </a:r>
            <a:endParaRPr lang="nl-BE" sz="2800" u="none" strike="noStrike" dirty="0">
              <a:effectLst/>
              <a:latin typeface="+mj-lt"/>
              <a:ea typeface="Tahoma" panose="020B0604030504040204" pitchFamily="34" charset="0"/>
              <a:cs typeface="Tahoma" panose="020B0604030504040204" pitchFamily="34" charset="0"/>
            </a:endParaRPr>
          </a:p>
        </p:txBody>
      </p:sp>
      <p:sp>
        <p:nvSpPr>
          <p:cNvPr id="8" name="Tekstvak 7"/>
          <p:cNvSpPr txBox="1"/>
          <p:nvPr/>
        </p:nvSpPr>
        <p:spPr>
          <a:xfrm>
            <a:off x="7560129" y="5942470"/>
            <a:ext cx="4631871" cy="261610"/>
          </a:xfrm>
          <a:prstGeom prst="rect">
            <a:avLst/>
          </a:prstGeom>
          <a:noFill/>
        </p:spPr>
        <p:txBody>
          <a:bodyPr wrap="square" rtlCol="0">
            <a:spAutoFit/>
          </a:bodyPr>
          <a:lstStyle/>
          <a:p>
            <a:pPr algn="r"/>
            <a:r>
              <a:rPr lang="nl-BE" sz="1100" i="1">
                <a:solidFill>
                  <a:srgbClr val="1D8DB0"/>
                </a:solidFill>
              </a:rPr>
              <a:t>*</a:t>
            </a:r>
            <a:r>
              <a:rPr lang="en-US" sz="1100">
                <a:solidFill>
                  <a:srgbClr val="1D8DB0"/>
                </a:solidFill>
              </a:rPr>
              <a:t>C-52/18, ECLI:EU:C:2019:447</a:t>
            </a:r>
            <a:endParaRPr lang="nl-BE" sz="1100" dirty="0">
              <a:solidFill>
                <a:srgbClr val="1D8DB0"/>
              </a:solidFill>
            </a:endParaRPr>
          </a:p>
        </p:txBody>
      </p:sp>
    </p:spTree>
    <p:extLst>
      <p:ext uri="{BB962C8B-B14F-4D97-AF65-F5344CB8AC3E}">
        <p14:creationId xmlns:p14="http://schemas.microsoft.com/office/powerpoint/2010/main" val="283447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656936"/>
            <a:ext cx="11128320" cy="4464000"/>
          </a:xfrm>
        </p:spPr>
        <p:txBody>
          <a:bodyPr>
            <a:normAutofit fontScale="92500" lnSpcReduction="20000"/>
          </a:bodyPr>
          <a:lstStyle/>
          <a:p>
            <a:pPr algn="just"/>
            <a:r>
              <a:rPr lang="nl-BE" sz="2000" dirty="0"/>
              <a:t>Art. </a:t>
            </a:r>
            <a:r>
              <a:rPr lang="nl-BE" sz="2000" dirty="0" smtClean="0"/>
              <a:t>5.25 </a:t>
            </a:r>
            <a:r>
              <a:rPr lang="en-US" sz="2000" dirty="0" err="1"/>
              <a:t>Wetsvoorstel</a:t>
            </a:r>
            <a:r>
              <a:rPr lang="en-US" sz="2000" dirty="0"/>
              <a:t> </a:t>
            </a:r>
            <a:r>
              <a:rPr lang="en-US" sz="2000" dirty="0" err="1"/>
              <a:t>Boek</a:t>
            </a:r>
            <a:r>
              <a:rPr lang="en-US" sz="2000" dirty="0"/>
              <a:t> 5 </a:t>
            </a:r>
            <a:r>
              <a:rPr lang="en-US" sz="2000" dirty="0" smtClean="0"/>
              <a:t>BW</a:t>
            </a:r>
            <a:r>
              <a:rPr lang="nl-BE" sz="2000" dirty="0" smtClean="0"/>
              <a:t>: “</a:t>
            </a:r>
            <a:r>
              <a:rPr lang="nl-BE" sz="2000" i="1" dirty="0" smtClean="0"/>
              <a:t>Het optiecontract (…) is een </a:t>
            </a:r>
            <a:r>
              <a:rPr lang="nl-BE" sz="2000" i="1" dirty="0"/>
              <a:t>contract waarbij een partij aan de begunstigde </a:t>
            </a:r>
            <a:r>
              <a:rPr lang="nl-BE" sz="2000" i="1" dirty="0" smtClean="0"/>
              <a:t>ervan het </a:t>
            </a:r>
            <a:r>
              <a:rPr lang="nl-BE" sz="2000" i="1" dirty="0"/>
              <a:t>recht geeft te beslissen om met haar een contract </a:t>
            </a:r>
            <a:r>
              <a:rPr lang="nl-BE" sz="2000" i="1" dirty="0" smtClean="0"/>
              <a:t>te sluiten </a:t>
            </a:r>
            <a:r>
              <a:rPr lang="nl-BE" sz="2000" i="1" dirty="0"/>
              <a:t>waarvan de essentiële en substantiële bestanddelen vastliggen en voor de totstandkoming </a:t>
            </a:r>
            <a:r>
              <a:rPr lang="nl-BE" sz="2000" i="1" dirty="0" smtClean="0"/>
              <a:t>waarvan enkel </a:t>
            </a:r>
            <a:r>
              <a:rPr lang="nl-BE" sz="2000" i="1" dirty="0"/>
              <a:t>nog de toestemming van de begunstigde </a:t>
            </a:r>
            <a:r>
              <a:rPr lang="nl-BE" sz="2000" i="1" dirty="0" smtClean="0"/>
              <a:t>ontbreekt”.</a:t>
            </a:r>
          </a:p>
          <a:p>
            <a:pPr algn="just"/>
            <a:r>
              <a:rPr lang="en-US" sz="2000" dirty="0" smtClean="0"/>
              <a:t>Art. 5.26 </a:t>
            </a:r>
            <a:r>
              <a:rPr lang="en-US" sz="2000" dirty="0" err="1" smtClean="0"/>
              <a:t>Wetsvoorstel</a:t>
            </a:r>
            <a:r>
              <a:rPr lang="en-US" sz="2000" dirty="0" smtClean="0"/>
              <a:t> </a:t>
            </a:r>
            <a:r>
              <a:rPr lang="en-US" sz="2000" dirty="0" err="1" smtClean="0"/>
              <a:t>Boek</a:t>
            </a:r>
            <a:r>
              <a:rPr lang="en-US" sz="2000" dirty="0" smtClean="0"/>
              <a:t> 5 BW: “</a:t>
            </a:r>
            <a:r>
              <a:rPr lang="nl-BE" sz="2000" i="1" dirty="0" smtClean="0"/>
              <a:t>Wanneer </a:t>
            </a:r>
            <a:r>
              <a:rPr lang="nl-BE" sz="2000" i="1" dirty="0"/>
              <a:t>een contract met een derde het </a:t>
            </a:r>
            <a:r>
              <a:rPr lang="nl-BE" sz="2000" i="1" dirty="0" smtClean="0"/>
              <a:t>(…) optiecontract </a:t>
            </a:r>
            <a:r>
              <a:rPr lang="nl-BE" sz="2000" i="1" dirty="0"/>
              <a:t>schendt, beschikt de begunstigde over de sancties bij niet-nakoming van de schuldenaar. Ten laste van de derde die medeplichtig is aan de schending van het </a:t>
            </a:r>
            <a:r>
              <a:rPr lang="nl-BE" sz="2000" i="1" dirty="0" smtClean="0"/>
              <a:t>(…) optiecontract</a:t>
            </a:r>
            <a:r>
              <a:rPr lang="nl-BE" sz="2000" i="1" dirty="0"/>
              <a:t>, kan de begunstigde ook herstel van de geleden schade of de niet-tegenwerpelijkheid van het contract vorderen, of eisen dat hij de plaats van de derde inneemt in het gesloten </a:t>
            </a:r>
            <a:r>
              <a:rPr lang="nl-BE" sz="2000" i="1" dirty="0" smtClean="0"/>
              <a:t>contract</a:t>
            </a:r>
            <a:r>
              <a:rPr lang="nl-BE" sz="2000" dirty="0" smtClean="0"/>
              <a:t>”.</a:t>
            </a:r>
          </a:p>
          <a:p>
            <a:endParaRPr lang="nl-NL" dirty="0" smtClean="0"/>
          </a:p>
          <a:p>
            <a:r>
              <a:rPr lang="nl-NL" dirty="0" smtClean="0"/>
              <a:t>Eenzijdige </a:t>
            </a:r>
            <a:r>
              <a:rPr lang="nl-NL" dirty="0"/>
              <a:t>optieovereenkomsten:</a:t>
            </a:r>
          </a:p>
          <a:p>
            <a:pPr lvl="1"/>
            <a:r>
              <a:rPr lang="nl-NL" sz="2000" dirty="0"/>
              <a:t>aankoopoptie (verkoopbelofte) vs verkoopoptie (aankoopbelofte)</a:t>
            </a:r>
          </a:p>
          <a:p>
            <a:r>
              <a:rPr lang="nl-NL" dirty="0"/>
              <a:t>Wederkerige optieovereenkomsten:</a:t>
            </a:r>
          </a:p>
          <a:p>
            <a:pPr lvl="1"/>
            <a:r>
              <a:rPr lang="nl-NL" sz="2000" dirty="0"/>
              <a:t>simultane vs consecutieve opties</a:t>
            </a:r>
          </a:p>
        </p:txBody>
      </p:sp>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Optie.</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Type voorovereenkomst </a:t>
            </a:r>
            <a:endParaRPr lang="nl-BE" sz="2800" dirty="0"/>
          </a:p>
        </p:txBody>
      </p:sp>
    </p:spTree>
    <p:extLst>
      <p:ext uri="{BB962C8B-B14F-4D97-AF65-F5344CB8AC3E}">
        <p14:creationId xmlns:p14="http://schemas.microsoft.com/office/powerpoint/2010/main" val="115197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4B63285-EE9E-4706-9067-8C73577C427F}"/>
              </a:ext>
            </a:extLst>
          </p:cNvPr>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3" name="Tijdelijke aanduiding voor dianummer 2">
            <a:extLst>
              <a:ext uri="{FF2B5EF4-FFF2-40B4-BE49-F238E27FC236}">
                <a16:creationId xmlns:a16="http://schemas.microsoft.com/office/drawing/2014/main" id="{29C489D0-BC50-42F7-AE7C-14CCDD533FB7}"/>
              </a:ext>
            </a:extLst>
          </p:cNvPr>
          <p:cNvSpPr>
            <a:spLocks noGrp="1"/>
          </p:cNvSpPr>
          <p:nvPr>
            <p:ph type="sldNum" sz="quarter" idx="12"/>
          </p:nvPr>
        </p:nvSpPr>
        <p:spPr/>
        <p:txBody>
          <a:bodyPr/>
          <a:lstStyle/>
          <a:p>
            <a:fld id="{CF179DAE-D0A6-40C3-B8BC-6A97C268D03A}" type="slidenum">
              <a:rPr lang="nl-NL" smtClean="0"/>
              <a:t>30</a:t>
            </a:fld>
            <a:endParaRPr lang="nl-NL"/>
          </a:p>
        </p:txBody>
      </p:sp>
      <p:sp>
        <p:nvSpPr>
          <p:cNvPr id="4" name="Titel 3">
            <a:extLst>
              <a:ext uri="{FF2B5EF4-FFF2-40B4-BE49-F238E27FC236}">
                <a16:creationId xmlns:a16="http://schemas.microsoft.com/office/drawing/2014/main" id="{E6DEE6B6-5CD6-4176-902B-875BCA2FA1C2}"/>
              </a:ext>
            </a:extLst>
          </p:cNvPr>
          <p:cNvSpPr>
            <a:spLocks noGrp="1"/>
          </p:cNvSpPr>
          <p:nvPr>
            <p:ph type="title"/>
          </p:nvPr>
        </p:nvSpPr>
        <p:spPr>
          <a:xfrm>
            <a:off x="576003" y="1800000"/>
            <a:ext cx="8333999" cy="1932245"/>
          </a:xfrm>
        </p:spPr>
        <p:txBody>
          <a:bodyPr/>
          <a:lstStyle/>
          <a:p>
            <a:r>
              <a:rPr lang="nl-NL" dirty="0"/>
              <a:t>Weens Koopverdrag</a:t>
            </a:r>
            <a:endParaRPr lang="nl-BE" dirty="0"/>
          </a:p>
        </p:txBody>
      </p:sp>
      <p:sp>
        <p:nvSpPr>
          <p:cNvPr id="5" name="Tijdelijke aanduiding voor tekst 4">
            <a:extLst>
              <a:ext uri="{FF2B5EF4-FFF2-40B4-BE49-F238E27FC236}">
                <a16:creationId xmlns:a16="http://schemas.microsoft.com/office/drawing/2014/main" id="{30A0A3F0-E8E3-4087-9937-D661A87BE787}"/>
              </a:ext>
            </a:extLst>
          </p:cNvPr>
          <p:cNvSpPr>
            <a:spLocks noGrp="1"/>
          </p:cNvSpPr>
          <p:nvPr>
            <p:ph type="body" idx="1"/>
          </p:nvPr>
        </p:nvSpPr>
        <p:spPr>
          <a:xfrm>
            <a:off x="576003" y="3928555"/>
            <a:ext cx="9911605" cy="1932245"/>
          </a:xfrm>
        </p:spPr>
        <p:txBody>
          <a:bodyPr>
            <a:normAutofit/>
          </a:bodyPr>
          <a:lstStyle/>
          <a:p>
            <a:pPr marL="342900" indent="-342900">
              <a:buFont typeface="Wingdings" panose="05000000000000000000" pitchFamily="2" charset="2"/>
              <a:buChar char="Ø"/>
            </a:pPr>
            <a:r>
              <a:rPr lang="nl-NL" sz="2200" dirty="0"/>
              <a:t>Totstandkoming </a:t>
            </a:r>
          </a:p>
          <a:p>
            <a:pPr marL="342900" indent="-342900">
              <a:buFont typeface="Wingdings" panose="05000000000000000000" pitchFamily="2" charset="2"/>
              <a:buChar char="Ø"/>
            </a:pPr>
            <a:r>
              <a:rPr lang="nl-NL" sz="2200" dirty="0"/>
              <a:t>Onderzoeks- en klachtplicht</a:t>
            </a:r>
          </a:p>
          <a:p>
            <a:pPr marL="342900" indent="-342900">
              <a:buFont typeface="Wingdings" panose="05000000000000000000" pitchFamily="2" charset="2"/>
              <a:buChar char="Ø"/>
            </a:pPr>
            <a:r>
              <a:rPr lang="nl-NL" sz="2200" dirty="0"/>
              <a:t>Remedies</a:t>
            </a:r>
            <a:endParaRPr lang="nl-BE" sz="2200" dirty="0"/>
          </a:p>
        </p:txBody>
      </p:sp>
    </p:spTree>
    <p:extLst>
      <p:ext uri="{BB962C8B-B14F-4D97-AF65-F5344CB8AC3E}">
        <p14:creationId xmlns:p14="http://schemas.microsoft.com/office/powerpoint/2010/main" val="4034006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73D8CE06-22A4-42E1-BE80-3CB06C327083}"/>
              </a:ext>
            </a:extLst>
          </p:cNvPr>
          <p:cNvPicPr>
            <a:picLocks noChangeAspect="1"/>
          </p:cNvPicPr>
          <p:nvPr/>
        </p:nvPicPr>
        <p:blipFill>
          <a:blip r:embed="rId2"/>
          <a:stretch>
            <a:fillRect/>
          </a:stretch>
        </p:blipFill>
        <p:spPr>
          <a:xfrm>
            <a:off x="0" y="4602"/>
            <a:ext cx="12192000" cy="6221100"/>
          </a:xfrm>
          <a:prstGeom prst="rect">
            <a:avLst/>
          </a:prstGeom>
        </p:spPr>
      </p:pic>
      <p:sp>
        <p:nvSpPr>
          <p:cNvPr id="16" name="Tijdelijke aanduiding voor voettekst 2">
            <a:extLst>
              <a:ext uri="{FF2B5EF4-FFF2-40B4-BE49-F238E27FC236}">
                <a16:creationId xmlns:a16="http://schemas.microsoft.com/office/drawing/2014/main" id="{948AF7E1-8F59-4389-ABC9-91FF453129ED}"/>
              </a:ext>
            </a:extLst>
          </p:cNvPr>
          <p:cNvSpPr>
            <a:spLocks noGrp="1"/>
          </p:cNvSpPr>
          <p:nvPr>
            <p:ph type="ftr" sz="quarter" idx="11"/>
          </p:nvPr>
        </p:nvSpPr>
        <p:spPr>
          <a:xfrm>
            <a:off x="6033600" y="6210000"/>
            <a:ext cx="4993200" cy="648000"/>
          </a:xfrm>
        </p:spPr>
        <p:txBody>
          <a:bodyPr/>
          <a:lstStyle/>
          <a:p>
            <a:r>
              <a:rPr lang="nl-BE"/>
              <a:t>Faculteit Rechtsgeleerdheid, Onderzoekseenheid Privaatrecht, Instituut voor Contractenrecht</a:t>
            </a:r>
            <a:endParaRPr lang="nl-NL"/>
          </a:p>
        </p:txBody>
      </p:sp>
      <p:sp>
        <p:nvSpPr>
          <p:cNvPr id="17" name="Tijdelijke aanduiding voor dianummer 3">
            <a:extLst>
              <a:ext uri="{FF2B5EF4-FFF2-40B4-BE49-F238E27FC236}">
                <a16:creationId xmlns:a16="http://schemas.microsoft.com/office/drawing/2014/main" id="{B34756B0-076C-4068-9F13-3E2BCA6AB24E}"/>
              </a:ext>
            </a:extLst>
          </p:cNvPr>
          <p:cNvSpPr>
            <a:spLocks noGrp="1"/>
          </p:cNvSpPr>
          <p:nvPr>
            <p:ph type="sldNum" sz="quarter" idx="12"/>
          </p:nvPr>
        </p:nvSpPr>
        <p:spPr>
          <a:xfrm>
            <a:off x="576000" y="6210000"/>
            <a:ext cx="648000" cy="648000"/>
          </a:xfrm>
        </p:spPr>
        <p:txBody>
          <a:bodyPr/>
          <a:lstStyle/>
          <a:p>
            <a:fld id="{0A297500-7527-634B-90F4-69D0994C32B4}" type="slidenum">
              <a:rPr lang="nl-NL" smtClean="0"/>
              <a:t>31</a:t>
            </a:fld>
            <a:endParaRPr lang="nl-NL"/>
          </a:p>
        </p:txBody>
      </p:sp>
    </p:spTree>
    <p:extLst>
      <p:ext uri="{BB962C8B-B14F-4D97-AF65-F5344CB8AC3E}">
        <p14:creationId xmlns:p14="http://schemas.microsoft.com/office/powerpoint/2010/main" val="220949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32</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Algemeen</a:t>
            </a:r>
            <a:r>
              <a:rPr lang="en-US" sz="2800" dirty="0"/>
              <a:t> (art. 1-2 CISG)</a:t>
            </a:r>
            <a:endParaRPr lang="nl-BE" sz="2800" dirty="0"/>
          </a:p>
        </p:txBody>
      </p:sp>
      <p:sp>
        <p:nvSpPr>
          <p:cNvPr id="15" name="Tijdelijke aanduiding voor inhoud 1"/>
          <p:cNvSpPr txBox="1">
            <a:spLocks/>
          </p:cNvSpPr>
          <p:nvPr/>
        </p:nvSpPr>
        <p:spPr>
          <a:xfrm>
            <a:off x="576000" y="1621764"/>
            <a:ext cx="11041200" cy="44982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b="1" dirty="0">
                <a:latin typeface="+mj-lt"/>
              </a:rPr>
              <a:t>Koop </a:t>
            </a:r>
            <a:r>
              <a:rPr lang="en-US" dirty="0">
                <a:latin typeface="+mj-lt"/>
              </a:rPr>
              <a:t>van…</a:t>
            </a:r>
          </a:p>
          <a:p>
            <a:pPr marL="457200" lvl="1" indent="0" algn="just">
              <a:buNone/>
            </a:pPr>
            <a:endParaRPr lang="en-US" dirty="0">
              <a:latin typeface="+mj-lt"/>
            </a:endParaRPr>
          </a:p>
          <a:p>
            <a:pPr algn="just"/>
            <a:r>
              <a:rPr lang="en-US" dirty="0">
                <a:latin typeface="+mj-lt"/>
              </a:rPr>
              <a:t>…</a:t>
            </a:r>
            <a:r>
              <a:rPr lang="en-US" b="1" dirty="0" err="1">
                <a:latin typeface="+mj-lt"/>
              </a:rPr>
              <a:t>roerende</a:t>
            </a:r>
            <a:r>
              <a:rPr lang="en-US" b="1" dirty="0">
                <a:latin typeface="+mj-lt"/>
              </a:rPr>
              <a:t> </a:t>
            </a:r>
            <a:r>
              <a:rPr lang="en-US" b="1" dirty="0" err="1">
                <a:latin typeface="+mj-lt"/>
              </a:rPr>
              <a:t>zaken</a:t>
            </a:r>
            <a:r>
              <a:rPr lang="en-US" b="1" dirty="0">
                <a:latin typeface="+mj-lt"/>
              </a:rPr>
              <a:t> </a:t>
            </a:r>
            <a:r>
              <a:rPr lang="en-US" dirty="0" err="1">
                <a:latin typeface="+mj-lt"/>
              </a:rPr>
              <a:t>tussen</a:t>
            </a:r>
            <a:r>
              <a:rPr lang="en-US" dirty="0">
                <a:latin typeface="+mj-lt"/>
              </a:rPr>
              <a:t>…</a:t>
            </a:r>
          </a:p>
          <a:p>
            <a:pPr algn="just"/>
            <a:endParaRPr lang="en-US" dirty="0">
              <a:latin typeface="+mj-lt"/>
            </a:endParaRPr>
          </a:p>
          <a:p>
            <a:pPr algn="just"/>
            <a:r>
              <a:rPr lang="en-US" dirty="0">
                <a:latin typeface="+mj-lt"/>
              </a:rPr>
              <a:t>…</a:t>
            </a:r>
            <a:r>
              <a:rPr lang="en-US" b="1" dirty="0" err="1">
                <a:latin typeface="+mj-lt"/>
              </a:rPr>
              <a:t>partijen</a:t>
            </a:r>
            <a:r>
              <a:rPr lang="en-US" b="1" dirty="0">
                <a:latin typeface="+mj-lt"/>
              </a:rPr>
              <a:t> </a:t>
            </a:r>
            <a:r>
              <a:rPr lang="en-US" b="1" dirty="0" err="1">
                <a:latin typeface="+mj-lt"/>
              </a:rPr>
              <a:t>gevestigd</a:t>
            </a:r>
            <a:r>
              <a:rPr lang="en-US" b="1" dirty="0">
                <a:latin typeface="+mj-lt"/>
              </a:rPr>
              <a:t> in </a:t>
            </a:r>
            <a:r>
              <a:rPr lang="en-US" b="1" dirty="0" err="1">
                <a:latin typeface="+mj-lt"/>
              </a:rPr>
              <a:t>verschillende</a:t>
            </a:r>
            <a:r>
              <a:rPr lang="en-US" b="1" dirty="0">
                <a:latin typeface="+mj-lt"/>
              </a:rPr>
              <a:t> Staten</a:t>
            </a:r>
          </a:p>
        </p:txBody>
      </p:sp>
    </p:spTree>
    <p:extLst>
      <p:ext uri="{BB962C8B-B14F-4D97-AF65-F5344CB8AC3E}">
        <p14:creationId xmlns:p14="http://schemas.microsoft.com/office/powerpoint/2010/main" val="179534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lgn="just">
              <a:buNone/>
            </a:pPr>
            <a:r>
              <a:rPr lang="nl-BE" sz="2000" i="1" dirty="0">
                <a:effectLst/>
                <a:latin typeface="+mj-lt"/>
                <a:ea typeface="Calibri" panose="020F0502020204030204" pitchFamily="34" charset="0"/>
              </a:rPr>
              <a:t>“Wanneer de rechter toepassing maakt van het Weens Koopverdrag als aanvullend recht, moet hij slechts onderzoeken of de partijen niet contractueel van deze bepalingen zijn afgeweken en dient hij de partijen daarover maar te bevragen indien de regelmatig aan zijn beoordeling voorgelegde gegevens enige aanwijzing in die zin bevatten. De rechter </a:t>
            </a:r>
            <a:r>
              <a:rPr lang="nl-BE" sz="2000" b="1" i="1" dirty="0">
                <a:effectLst/>
                <a:latin typeface="+mj-lt"/>
                <a:ea typeface="Calibri" panose="020F0502020204030204" pitchFamily="34" charset="0"/>
              </a:rPr>
              <a:t>miskent het recht van verdediging dan ook niet door ambtshalve toepassing</a:t>
            </a:r>
            <a:r>
              <a:rPr lang="nl-BE" sz="2000" i="1" dirty="0">
                <a:effectLst/>
                <a:latin typeface="+mj-lt"/>
                <a:ea typeface="Calibri" panose="020F0502020204030204" pitchFamily="34" charset="0"/>
              </a:rPr>
              <a:t> te maken van het Weens Koopverdrag </a:t>
            </a:r>
            <a:r>
              <a:rPr lang="nl-BE" sz="2000" b="1" i="1" dirty="0">
                <a:effectLst/>
                <a:latin typeface="+mj-lt"/>
                <a:ea typeface="Calibri" panose="020F0502020204030204" pitchFamily="34" charset="0"/>
              </a:rPr>
              <a:t>zonder de partijen uit te nodigen stelling te nemen</a:t>
            </a:r>
            <a:r>
              <a:rPr lang="nl-BE" sz="2000" i="1" dirty="0">
                <a:effectLst/>
                <a:latin typeface="+mj-lt"/>
                <a:ea typeface="Calibri" panose="020F0502020204030204" pitchFamily="34" charset="0"/>
              </a:rPr>
              <a:t> over de vraag of zij al dan niet gebruik hebben gemaakt van artikel 6 CISG”</a:t>
            </a:r>
            <a:endParaRPr lang="nl-BE" sz="2000" i="1"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33</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Algemeen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7 </a:t>
            </a:r>
            <a:r>
              <a:rPr lang="en-US" sz="2800" dirty="0" err="1"/>
              <a:t>mei</a:t>
            </a:r>
            <a:r>
              <a:rPr lang="en-US" sz="2800" dirty="0"/>
              <a:t> 2020* – </a:t>
            </a:r>
            <a:r>
              <a:rPr lang="en-US" sz="2800" dirty="0" err="1"/>
              <a:t>ambtshalve</a:t>
            </a:r>
            <a:r>
              <a:rPr lang="en-US" sz="2800" dirty="0"/>
              <a:t> </a:t>
            </a:r>
            <a:r>
              <a:rPr lang="en-US" sz="2800" dirty="0" err="1"/>
              <a:t>toepassing</a:t>
            </a:r>
            <a:endParaRPr lang="nl-BE" sz="2800" dirty="0"/>
          </a:p>
        </p:txBody>
      </p:sp>
      <p:sp>
        <p:nvSpPr>
          <p:cNvPr id="7" name="Tekstvak 6"/>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ECLI:BE:CASS:2020:ARR.20200507.1N.1, </a:t>
            </a:r>
            <a:r>
              <a:rPr lang="en-US" sz="1100" i="1" dirty="0">
                <a:solidFill>
                  <a:srgbClr val="1D8DB0"/>
                </a:solidFill>
              </a:rPr>
              <a:t>P&amp;B</a:t>
            </a:r>
            <a:r>
              <a:rPr lang="en-US" sz="1100" dirty="0">
                <a:solidFill>
                  <a:srgbClr val="1D8DB0"/>
                </a:solidFill>
              </a:rPr>
              <a:t> 2020, 103-104</a:t>
            </a:r>
            <a:endParaRPr lang="nl-BE" sz="1100" dirty="0">
              <a:solidFill>
                <a:srgbClr val="1D8DB0"/>
              </a:solidFill>
            </a:endParaRPr>
          </a:p>
        </p:txBody>
      </p:sp>
    </p:spTree>
    <p:extLst>
      <p:ext uri="{BB962C8B-B14F-4D97-AF65-F5344CB8AC3E}">
        <p14:creationId xmlns:p14="http://schemas.microsoft.com/office/powerpoint/2010/main" val="137478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259457"/>
            <a:ext cx="11041200" cy="4860543"/>
          </a:xfrm>
        </p:spPr>
        <p:txBody>
          <a:bodyPr>
            <a:normAutofit/>
          </a:bodyPr>
          <a:lstStyle/>
          <a:p>
            <a:pPr algn="just"/>
            <a:r>
              <a:rPr lang="nl-BE" sz="2000" dirty="0">
                <a:effectLst/>
                <a:latin typeface="+mj-lt"/>
                <a:ea typeface="Calibri" panose="020F0502020204030204" pitchFamily="34" charset="0"/>
              </a:rPr>
              <a:t>Artikel 38.1 CISG legt aan de koper een </a:t>
            </a:r>
            <a:r>
              <a:rPr lang="nl-BE" sz="2000" b="1" dirty="0">
                <a:effectLst/>
                <a:latin typeface="+mj-lt"/>
                <a:ea typeface="Calibri" panose="020F0502020204030204" pitchFamily="34" charset="0"/>
              </a:rPr>
              <a:t>korte termijn </a:t>
            </a:r>
            <a:r>
              <a:rPr lang="nl-BE" sz="2000" dirty="0">
                <a:effectLst/>
                <a:latin typeface="+mj-lt"/>
                <a:ea typeface="Calibri" panose="020F0502020204030204" pitchFamily="34" charset="0"/>
              </a:rPr>
              <a:t>op om de goederen te keuren. De koper verliest bovendien het recht om zich te beroepen op een niet-conformiteit wanneer deze de verkoper niet binnen een </a:t>
            </a:r>
            <a:r>
              <a:rPr lang="nl-BE" sz="2000" b="1" dirty="0">
                <a:effectLst/>
                <a:latin typeface="+mj-lt"/>
                <a:ea typeface="Calibri" panose="020F0502020204030204" pitchFamily="34" charset="0"/>
              </a:rPr>
              <a:t>redelijke termijn </a:t>
            </a:r>
            <a:r>
              <a:rPr lang="nl-BE" sz="2000" dirty="0">
                <a:effectLst/>
                <a:latin typeface="+mj-lt"/>
                <a:ea typeface="Calibri" panose="020F0502020204030204" pitchFamily="34" charset="0"/>
              </a:rPr>
              <a:t>inlicht nadat de koper het gebrek ontdekt heeft of behoorde te ontdekken met voldoende duiding van de aard en de omvang van de tekortkoming (art. 39.1 CISG)</a:t>
            </a:r>
          </a:p>
          <a:p>
            <a:pPr algn="just"/>
            <a:r>
              <a:rPr lang="nl-BE" sz="2000" dirty="0">
                <a:effectLst/>
                <a:latin typeface="+mj-lt"/>
                <a:ea typeface="Calibri" panose="020F0502020204030204" pitchFamily="34" charset="0"/>
              </a:rPr>
              <a:t>Het al dan niet vervuld zijn van deze protestplicht wordt door de rechter vastgesteld. Deze kan het advies van een </a:t>
            </a:r>
            <a:r>
              <a:rPr lang="nl-BE" sz="2000" dirty="0" smtClean="0">
                <a:effectLst/>
                <a:latin typeface="+mj-lt"/>
                <a:ea typeface="Calibri" panose="020F0502020204030204" pitchFamily="34" charset="0"/>
              </a:rPr>
              <a:t>gerechtsdeskundige </a:t>
            </a:r>
            <a:r>
              <a:rPr lang="nl-BE" sz="2000" dirty="0">
                <a:effectLst/>
                <a:latin typeface="+mj-lt"/>
                <a:ea typeface="Calibri" panose="020F0502020204030204" pitchFamily="34" charset="0"/>
              </a:rPr>
              <a:t>inwinnen om te bepalen of al dan niet voldaan is aan de </a:t>
            </a:r>
            <a:r>
              <a:rPr lang="nl-BE" sz="2000" dirty="0" smtClean="0">
                <a:effectLst/>
                <a:latin typeface="+mj-lt"/>
                <a:ea typeface="Calibri" panose="020F0502020204030204" pitchFamily="34" charset="0"/>
              </a:rPr>
              <a:t>termijn</a:t>
            </a:r>
          </a:p>
          <a:p>
            <a:pPr algn="just"/>
            <a:r>
              <a:rPr lang="nl-BE" sz="2000" dirty="0">
                <a:latin typeface="+mj-lt"/>
                <a:ea typeface="Calibri" panose="020F0502020204030204" pitchFamily="34" charset="0"/>
              </a:rPr>
              <a:t>De verkoper kan zich echter niet beroepen op die artikelen als de niet-conformiteit betrekking heeft op feiten die hij kende of waarvan hij niet onkundig had kunnen zijn en die hij niet aan de koper heeft meegedeeld. Artikel 40 CISG legt een </a:t>
            </a:r>
            <a:r>
              <a:rPr lang="nl-BE" sz="2000" b="1" dirty="0">
                <a:latin typeface="+mj-lt"/>
                <a:ea typeface="Calibri" panose="020F0502020204030204" pitchFamily="34" charset="0"/>
              </a:rPr>
              <a:t>positieve mededelingsplicht </a:t>
            </a:r>
            <a:r>
              <a:rPr lang="nl-BE" sz="2000" dirty="0">
                <a:latin typeface="+mj-lt"/>
                <a:ea typeface="Calibri" panose="020F0502020204030204" pitchFamily="34" charset="0"/>
              </a:rPr>
              <a:t>op aan de </a:t>
            </a:r>
            <a:r>
              <a:rPr lang="nl-BE" sz="2000" dirty="0" smtClean="0">
                <a:latin typeface="+mj-lt"/>
                <a:ea typeface="Calibri" panose="020F0502020204030204" pitchFamily="34" charset="0"/>
              </a:rPr>
              <a:t>verkoper </a:t>
            </a:r>
            <a:r>
              <a:rPr lang="nl-BE" sz="2000" dirty="0">
                <a:latin typeface="+mj-lt"/>
                <a:ea typeface="Calibri" panose="020F0502020204030204" pitchFamily="34" charset="0"/>
              </a:rPr>
              <a:t>wil hij een beroep doen op de termijnen van de artikelen 38-39 CISG </a:t>
            </a:r>
            <a:r>
              <a:rPr lang="nl-BE" sz="2000" dirty="0" smtClean="0">
                <a:latin typeface="+mj-lt"/>
                <a:ea typeface="Calibri" panose="020F0502020204030204" pitchFamily="34" charset="0"/>
              </a:rPr>
              <a:t> (zie </a:t>
            </a:r>
            <a:r>
              <a:rPr lang="nl-BE" sz="2000" b="1" dirty="0" smtClean="0">
                <a:solidFill>
                  <a:schemeClr val="tx2"/>
                </a:solidFill>
                <a:latin typeface="+mj-lt"/>
                <a:ea typeface="Calibri" panose="020F0502020204030204" pitchFamily="34" charset="0"/>
              </a:rPr>
              <a:t>Cass. 27 januari 2017</a:t>
            </a:r>
            <a:r>
              <a:rPr lang="nl-BE" sz="2000" dirty="0" smtClean="0">
                <a:latin typeface="+mj-lt"/>
                <a:ea typeface="Calibri" panose="020F0502020204030204" pitchFamily="34" charset="0"/>
              </a:rPr>
              <a:t>)</a:t>
            </a:r>
            <a:endParaRPr lang="nl-BE" sz="2000" dirty="0">
              <a:latin typeface="+mj-lt"/>
              <a:ea typeface="Calibri" panose="020F0502020204030204" pitchFamily="34" charset="0"/>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34</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Onderzoeks</a:t>
            </a:r>
            <a:r>
              <a:rPr lang="en-US" b="1" dirty="0"/>
              <a:t>- en </a:t>
            </a:r>
            <a:r>
              <a:rPr lang="en-US" b="1" dirty="0" err="1"/>
              <a:t>klachtplicht</a:t>
            </a:r>
            <a:r>
              <a:rPr lang="en-US" b="1" dirty="0"/>
              <a:t>.</a:t>
            </a:r>
            <a:endParaRPr lang="nl-BE" b="1" dirty="0"/>
          </a:p>
        </p:txBody>
      </p:sp>
    </p:spTree>
    <p:extLst>
      <p:ext uri="{BB962C8B-B14F-4D97-AF65-F5344CB8AC3E}">
        <p14:creationId xmlns:p14="http://schemas.microsoft.com/office/powerpoint/2010/main" val="2681374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ECE5B-673E-405A-84AE-13145C4ED0A4}"/>
              </a:ext>
            </a:extLst>
          </p:cNvPr>
          <p:cNvSpPr>
            <a:spLocks noGrp="1"/>
          </p:cNvSpPr>
          <p:nvPr>
            <p:ph type="title"/>
          </p:nvPr>
        </p:nvSpPr>
        <p:spPr>
          <a:xfrm>
            <a:off x="579120" y="1061356"/>
            <a:ext cx="11039793" cy="1232807"/>
          </a:xfrm>
        </p:spPr>
        <p:txBody>
          <a:bodyPr/>
          <a:lstStyle/>
          <a:p>
            <a:r>
              <a:rPr lang="nl-NL" dirty="0"/>
              <a:t>Bedankt voor uw aandacht!</a:t>
            </a:r>
            <a:br>
              <a:rPr lang="nl-NL" dirty="0"/>
            </a:br>
            <a:endParaRPr lang="nl-BE" sz="2000" dirty="0"/>
          </a:p>
        </p:txBody>
      </p:sp>
      <p:sp>
        <p:nvSpPr>
          <p:cNvPr id="3" name="Tijdelijke aanduiding voor voettekst 2">
            <a:extLst>
              <a:ext uri="{FF2B5EF4-FFF2-40B4-BE49-F238E27FC236}">
                <a16:creationId xmlns:a16="http://schemas.microsoft.com/office/drawing/2014/main" id="{A77B7255-13BC-44DE-A538-B4AD31BE667D}"/>
              </a:ext>
            </a:extLst>
          </p:cNvPr>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a:extLst>
              <a:ext uri="{FF2B5EF4-FFF2-40B4-BE49-F238E27FC236}">
                <a16:creationId xmlns:a16="http://schemas.microsoft.com/office/drawing/2014/main" id="{1CA2A6F8-C749-45C6-AFCF-ABD2B59BF30E}"/>
              </a:ext>
            </a:extLst>
          </p:cNvPr>
          <p:cNvSpPr>
            <a:spLocks noGrp="1"/>
          </p:cNvSpPr>
          <p:nvPr>
            <p:ph type="sldNum" sz="quarter" idx="12"/>
          </p:nvPr>
        </p:nvSpPr>
        <p:spPr/>
        <p:txBody>
          <a:bodyPr/>
          <a:lstStyle/>
          <a:p>
            <a:fld id="{0A297500-7527-634B-90F4-69D0994C32B4}" type="slidenum">
              <a:rPr lang="nl-NL" smtClean="0"/>
              <a:t>35</a:t>
            </a:fld>
            <a:endParaRPr lang="nl-NL" dirty="0"/>
          </a:p>
        </p:txBody>
      </p:sp>
      <p:sp>
        <p:nvSpPr>
          <p:cNvPr id="9" name="Tijdelijke aanduiding voor inhoud 7">
            <a:extLst>
              <a:ext uri="{FF2B5EF4-FFF2-40B4-BE49-F238E27FC236}">
                <a16:creationId xmlns:a16="http://schemas.microsoft.com/office/drawing/2014/main" id="{ABBFC6F6-3E7E-4AF7-961F-6B8F8D58578C}"/>
              </a:ext>
            </a:extLst>
          </p:cNvPr>
          <p:cNvSpPr txBox="1">
            <a:spLocks/>
          </p:cNvSpPr>
          <p:nvPr/>
        </p:nvSpPr>
        <p:spPr>
          <a:xfrm>
            <a:off x="579120" y="2669046"/>
            <a:ext cx="5400000" cy="2548607"/>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b="1" dirty="0">
                <a:solidFill>
                  <a:schemeClr val="bg1"/>
                </a:solidFill>
              </a:rPr>
              <a:t>Bernard Tilleman</a:t>
            </a:r>
            <a:r>
              <a:rPr lang="nl-NL" dirty="0">
                <a:solidFill>
                  <a:schemeClr val="bg1"/>
                </a:solidFill>
              </a:rPr>
              <a:t/>
            </a:r>
            <a:br>
              <a:rPr lang="nl-NL" dirty="0">
                <a:solidFill>
                  <a:schemeClr val="bg1"/>
                </a:solidFill>
              </a:rPr>
            </a:br>
            <a:r>
              <a:rPr lang="nl-NL" sz="1800" dirty="0">
                <a:solidFill>
                  <a:schemeClr val="bg1"/>
                </a:solidFill>
              </a:rPr>
              <a:t>Gewoon hoogleraar KU Leuven</a:t>
            </a:r>
            <a:br>
              <a:rPr lang="nl-NL" sz="1800" dirty="0">
                <a:solidFill>
                  <a:schemeClr val="bg1"/>
                </a:solidFill>
              </a:rPr>
            </a:br>
            <a:r>
              <a:rPr lang="nl-NL" sz="1800" dirty="0">
                <a:solidFill>
                  <a:schemeClr val="bg1"/>
                </a:solidFill>
              </a:rPr>
              <a:t>Prodecaan Rechtsgeleerdheid</a:t>
            </a:r>
          </a:p>
          <a:p>
            <a:pPr marL="0" indent="0" algn="ctr">
              <a:buFont typeface="Arial"/>
              <a:buNone/>
            </a:pPr>
            <a:endParaRPr lang="nl-BE" dirty="0">
              <a:solidFill>
                <a:schemeClr val="bg1"/>
              </a:solidFill>
            </a:endParaRPr>
          </a:p>
          <a:p>
            <a:pPr marL="0" indent="0" algn="ctr">
              <a:buFont typeface="Arial"/>
              <a:buNone/>
            </a:pPr>
            <a:r>
              <a:rPr lang="nl-BE" dirty="0">
                <a:solidFill>
                  <a:schemeClr val="bg1"/>
                </a:solidFill>
              </a:rPr>
              <a:t>bernard.tilleman@kuleuven.be</a:t>
            </a:r>
          </a:p>
          <a:p>
            <a:pPr marL="0" indent="0" algn="ctr">
              <a:buFont typeface="Arial"/>
              <a:buNone/>
            </a:pPr>
            <a:r>
              <a:rPr lang="nl-NL" sz="1200" dirty="0">
                <a:solidFill>
                  <a:schemeClr val="bg1"/>
                </a:solidFill>
              </a:rPr>
              <a:t>https://www.kuleuven.be/wieiswie/nl/person/00017264</a:t>
            </a:r>
            <a:endParaRPr lang="nl-BE" sz="1200" dirty="0">
              <a:solidFill>
                <a:schemeClr val="bg1"/>
              </a:solidFill>
            </a:endParaRPr>
          </a:p>
          <a:p>
            <a:pPr marL="0" indent="0" algn="ctr">
              <a:buFont typeface="Arial"/>
              <a:buNone/>
            </a:pPr>
            <a:endParaRPr lang="nl-NL" dirty="0"/>
          </a:p>
        </p:txBody>
      </p:sp>
      <p:sp>
        <p:nvSpPr>
          <p:cNvPr id="10" name="Tijdelijke aanduiding voor inhoud 8">
            <a:extLst>
              <a:ext uri="{FF2B5EF4-FFF2-40B4-BE49-F238E27FC236}">
                <a16:creationId xmlns:a16="http://schemas.microsoft.com/office/drawing/2014/main" id="{61ABCFCD-A74D-4055-A8E2-D2AEFB7658A7}"/>
              </a:ext>
            </a:extLst>
          </p:cNvPr>
          <p:cNvSpPr txBox="1">
            <a:spLocks/>
          </p:cNvSpPr>
          <p:nvPr/>
        </p:nvSpPr>
        <p:spPr>
          <a:xfrm>
            <a:off x="6220320" y="2669046"/>
            <a:ext cx="5400000" cy="2548607"/>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b="1" dirty="0">
                <a:solidFill>
                  <a:schemeClr val="bg1"/>
                </a:solidFill>
              </a:rPr>
              <a:t>Frederik Van den Abeele</a:t>
            </a:r>
            <a:r>
              <a:rPr lang="nl-NL" dirty="0">
                <a:solidFill>
                  <a:schemeClr val="bg1"/>
                </a:solidFill>
              </a:rPr>
              <a:t/>
            </a:r>
            <a:br>
              <a:rPr lang="nl-NL" dirty="0">
                <a:solidFill>
                  <a:schemeClr val="bg1"/>
                </a:solidFill>
              </a:rPr>
            </a:br>
            <a:r>
              <a:rPr lang="nl-NL" sz="1800" dirty="0">
                <a:solidFill>
                  <a:schemeClr val="bg1"/>
                </a:solidFill>
              </a:rPr>
              <a:t>Assistent Contractenrecht KU Leuven</a:t>
            </a:r>
            <a:br>
              <a:rPr lang="nl-NL" sz="1800" dirty="0">
                <a:solidFill>
                  <a:schemeClr val="bg1"/>
                </a:solidFill>
              </a:rPr>
            </a:br>
            <a:r>
              <a:rPr lang="nl-NL" sz="1800" dirty="0">
                <a:solidFill>
                  <a:schemeClr val="bg1"/>
                </a:solidFill>
              </a:rPr>
              <a:t>Gastmedewerker UHasselt</a:t>
            </a:r>
          </a:p>
          <a:p>
            <a:pPr marL="0" indent="0" algn="ctr">
              <a:buFont typeface="Arial"/>
              <a:buNone/>
            </a:pPr>
            <a:endParaRPr lang="nl-NL" dirty="0">
              <a:solidFill>
                <a:schemeClr val="bg1"/>
              </a:solidFill>
            </a:endParaRPr>
          </a:p>
          <a:p>
            <a:pPr marL="0" indent="0" algn="ctr">
              <a:buFont typeface="Arial"/>
              <a:buNone/>
            </a:pPr>
            <a:r>
              <a:rPr lang="nl-NL" dirty="0">
                <a:solidFill>
                  <a:schemeClr val="bg1"/>
                </a:solidFill>
              </a:rPr>
              <a:t>frederik.vandenabeele@kuleuven.be</a:t>
            </a:r>
          </a:p>
          <a:p>
            <a:pPr marL="0" indent="0" algn="ctr">
              <a:buFont typeface="Arial"/>
              <a:buNone/>
            </a:pPr>
            <a:r>
              <a:rPr lang="nl-NL" sz="1200" dirty="0">
                <a:solidFill>
                  <a:schemeClr val="bg1"/>
                </a:solidFill>
              </a:rPr>
              <a:t>https://www.</a:t>
            </a:r>
            <a:r>
              <a:rPr lang="nl-BE" sz="1200" dirty="0">
                <a:solidFill>
                  <a:schemeClr val="bg1"/>
                </a:solidFill>
              </a:rPr>
              <a:t>kuleuven.be/wieiswie/nl/person/00125913</a:t>
            </a:r>
          </a:p>
          <a:p>
            <a:pPr marL="0" indent="0" algn="ctr">
              <a:buFont typeface="Arial"/>
              <a:buNone/>
            </a:pPr>
            <a:endParaRPr lang="nl-BE" sz="1600" dirty="0"/>
          </a:p>
          <a:p>
            <a:pPr marL="0" indent="0" algn="ctr">
              <a:buFont typeface="Arial"/>
              <a:buNone/>
            </a:pPr>
            <a:endParaRPr lang="nl-BE" sz="1600" dirty="0"/>
          </a:p>
          <a:p>
            <a:pPr marL="0" indent="0" algn="ctr">
              <a:buFont typeface="Arial"/>
              <a:buNone/>
            </a:pPr>
            <a:endParaRPr lang="nl-BE" dirty="0"/>
          </a:p>
        </p:txBody>
      </p:sp>
      <p:sp>
        <p:nvSpPr>
          <p:cNvPr id="12" name="Tekstvak 11">
            <a:extLst>
              <a:ext uri="{FF2B5EF4-FFF2-40B4-BE49-F238E27FC236}">
                <a16:creationId xmlns:a16="http://schemas.microsoft.com/office/drawing/2014/main" id="{CE0B675D-6A2A-47FF-AB66-60F0AC31E8CC}"/>
              </a:ext>
            </a:extLst>
          </p:cNvPr>
          <p:cNvSpPr txBox="1"/>
          <p:nvPr/>
        </p:nvSpPr>
        <p:spPr>
          <a:xfrm>
            <a:off x="0" y="5611978"/>
            <a:ext cx="12192000" cy="369332"/>
          </a:xfrm>
          <a:prstGeom prst="rect">
            <a:avLst/>
          </a:prstGeom>
          <a:noFill/>
        </p:spPr>
        <p:txBody>
          <a:bodyPr wrap="square">
            <a:spAutoFit/>
          </a:bodyPr>
          <a:lstStyle/>
          <a:p>
            <a:pPr algn="ctr"/>
            <a:r>
              <a:rPr lang="nl-NL" sz="1800" dirty="0"/>
              <a:t>Bron afbeeldingen: </a:t>
            </a:r>
            <a:r>
              <a:rPr lang="nl-BE" sz="1800" dirty="0"/>
              <a:t>Flaticon.com</a:t>
            </a:r>
            <a:endParaRPr lang="nl-BE" dirty="0"/>
          </a:p>
        </p:txBody>
      </p:sp>
    </p:spTree>
    <p:extLst>
      <p:ext uri="{BB962C8B-B14F-4D97-AF65-F5344CB8AC3E}">
        <p14:creationId xmlns:p14="http://schemas.microsoft.com/office/powerpoint/2010/main" val="215319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Optie.</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Wederkerige</a:t>
            </a:r>
            <a:r>
              <a:rPr lang="en-US" sz="2800" dirty="0"/>
              <a:t> </a:t>
            </a:r>
            <a:r>
              <a:rPr lang="en-US" sz="2800" dirty="0" err="1"/>
              <a:t>optie</a:t>
            </a:r>
            <a:r>
              <a:rPr lang="en-US" sz="2800" dirty="0"/>
              <a:t>(</a:t>
            </a:r>
            <a:r>
              <a:rPr lang="en-US" sz="2800" dirty="0" err="1"/>
              <a:t>overeenkomst</a:t>
            </a:r>
            <a:r>
              <a:rPr lang="en-US" sz="2800" dirty="0"/>
              <a:t>)</a:t>
            </a:r>
            <a:endParaRPr lang="nl-BE" sz="2800" dirty="0"/>
          </a:p>
        </p:txBody>
      </p:sp>
      <p:pic>
        <p:nvPicPr>
          <p:cNvPr id="7" name="Picture 2" descr="Afbeeld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360" y="1740162"/>
            <a:ext cx="8010480" cy="416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67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5</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Optie.</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22 maart 2018* - Vervulling van informatieverplichtingen?</a:t>
            </a:r>
            <a:endParaRPr lang="nl-BE" sz="2800" dirty="0"/>
          </a:p>
        </p:txBody>
      </p:sp>
      <p:sp>
        <p:nvSpPr>
          <p:cNvPr id="8" name="Tijdelijke aanduiding voor inhoud 7"/>
          <p:cNvSpPr>
            <a:spLocks noGrp="1"/>
          </p:cNvSpPr>
          <p:nvPr>
            <p:ph idx="1"/>
          </p:nvPr>
        </p:nvSpPr>
        <p:spPr>
          <a:xfrm>
            <a:off x="576000" y="1656000"/>
            <a:ext cx="11041200" cy="822024"/>
          </a:xfrm>
          <a:solidFill>
            <a:schemeClr val="bg1">
              <a:lumMod val="85000"/>
            </a:schemeClr>
          </a:solidFill>
        </p:spPr>
        <p:txBody>
          <a:bodyPr>
            <a:normAutofit fontScale="40000" lnSpcReduction="20000"/>
          </a:bodyPr>
          <a:lstStyle/>
          <a:p>
            <a:pPr marL="0" indent="0">
              <a:buNone/>
            </a:pPr>
            <a:r>
              <a:rPr lang="en-US" sz="3600" b="1" dirty="0"/>
              <a:t>Art. 101 Bodemdecreet</a:t>
            </a:r>
            <a:br>
              <a:rPr lang="en-US" sz="3600" b="1" dirty="0"/>
            </a:br>
            <a:r>
              <a:rPr lang="nl-NL" sz="3600" dirty="0"/>
              <a:t>§1. Voor het sluiten van een </a:t>
            </a:r>
            <a:r>
              <a:rPr lang="nl-NL" sz="3600" b="1" u="sng" dirty="0"/>
              <a:t>overeenkomst betreffende de overdracht van gronden </a:t>
            </a:r>
            <a:r>
              <a:rPr lang="nl-NL" sz="3600" dirty="0"/>
              <a:t>moet de overdrager of desgevallend de gemandateerde bij de OVAM een bodemattest aanvragen en de inhoud ervan meedelen aan de verwerver. </a:t>
            </a:r>
            <a:br>
              <a:rPr lang="nl-NL" sz="3600" dirty="0"/>
            </a:br>
            <a:r>
              <a:rPr lang="nl-NL" sz="3600" dirty="0"/>
              <a:t>§2. De onderhandse akte waarin de overdracht van gronden wordt vastgelegd, bevat de inhoud van het bodemattest</a:t>
            </a:r>
          </a:p>
          <a:p>
            <a:pPr marL="0" indent="0">
              <a:buNone/>
            </a:pPr>
            <a:endParaRPr lang="nl-BE" dirty="0"/>
          </a:p>
        </p:txBody>
      </p:sp>
      <p:sp>
        <p:nvSpPr>
          <p:cNvPr id="9" name="Tekstvak 8"/>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smtClean="0">
                <a:solidFill>
                  <a:srgbClr val="1D8DB0"/>
                </a:solidFill>
              </a:rPr>
              <a:t>ECLI:BE:CASS:2018:ARR.20180322.7</a:t>
            </a:r>
            <a:endParaRPr lang="nl-BE" sz="1100" dirty="0">
              <a:solidFill>
                <a:srgbClr val="1D8DB0"/>
              </a:solidFill>
            </a:endParaRPr>
          </a:p>
        </p:txBody>
      </p:sp>
      <p:sp>
        <p:nvSpPr>
          <p:cNvPr id="10" name="Tijdelijke aanduiding voor inhoud 1"/>
          <p:cNvSpPr txBox="1">
            <a:spLocks/>
          </p:cNvSpPr>
          <p:nvPr/>
        </p:nvSpPr>
        <p:spPr>
          <a:xfrm>
            <a:off x="576000" y="2695140"/>
            <a:ext cx="11041200" cy="34248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nl-BE" dirty="0"/>
          </a:p>
        </p:txBody>
      </p:sp>
      <p:sp>
        <p:nvSpPr>
          <p:cNvPr id="11" name="Tijdelijke aanduiding voor inhoud 1"/>
          <p:cNvSpPr txBox="1">
            <a:spLocks/>
          </p:cNvSpPr>
          <p:nvPr/>
        </p:nvSpPr>
        <p:spPr>
          <a:xfrm>
            <a:off x="576000" y="2695140"/>
            <a:ext cx="11041200" cy="34248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Ratio: </a:t>
            </a:r>
            <a:r>
              <a:rPr lang="en-US" dirty="0" err="1"/>
              <a:t>bescherming</a:t>
            </a:r>
            <a:r>
              <a:rPr lang="en-US" i="1" dirty="0"/>
              <a:t> </a:t>
            </a:r>
            <a:r>
              <a:rPr lang="en-US" dirty="0" err="1"/>
              <a:t>verwerver</a:t>
            </a:r>
            <a:r>
              <a:rPr lang="en-US" dirty="0"/>
              <a:t> </a:t>
            </a:r>
            <a:r>
              <a:rPr lang="en-US" dirty="0" err="1"/>
              <a:t>tegen</a:t>
            </a:r>
            <a:r>
              <a:rPr lang="en-US" dirty="0"/>
              <a:t> </a:t>
            </a:r>
            <a:r>
              <a:rPr lang="en-US" dirty="0" err="1"/>
              <a:t>onbewust</a:t>
            </a:r>
            <a:r>
              <a:rPr lang="en-US" dirty="0"/>
              <a:t> </a:t>
            </a:r>
            <a:r>
              <a:rPr lang="en-US" dirty="0" err="1"/>
              <a:t>aankopen</a:t>
            </a:r>
            <a:r>
              <a:rPr lang="en-US" dirty="0"/>
              <a:t> </a:t>
            </a:r>
            <a:r>
              <a:rPr lang="en-US" dirty="0" err="1"/>
              <a:t>vervuilde</a:t>
            </a:r>
            <a:r>
              <a:rPr lang="en-US" dirty="0"/>
              <a:t> </a:t>
            </a:r>
            <a:r>
              <a:rPr lang="en-US" dirty="0" err="1"/>
              <a:t>grond</a:t>
            </a:r>
            <a:endParaRPr lang="en-US" dirty="0"/>
          </a:p>
          <a:p>
            <a:pPr lvl="1">
              <a:buFont typeface="Symbol" panose="05050102010706020507" pitchFamily="18" charset="2"/>
              <a:buChar char="Þ"/>
            </a:pPr>
            <a:r>
              <a:rPr lang="en-US" sz="2000" dirty="0"/>
              <a:t> </a:t>
            </a:r>
            <a:r>
              <a:rPr lang="en-US" sz="1900" dirty="0"/>
              <a:t>ook </a:t>
            </a:r>
            <a:r>
              <a:rPr lang="en-US" sz="1900" dirty="0" err="1"/>
              <a:t>elke</a:t>
            </a:r>
            <a:r>
              <a:rPr lang="en-US" sz="1900" dirty="0"/>
              <a:t> </a:t>
            </a:r>
            <a:r>
              <a:rPr lang="en-US" sz="1900" dirty="0" err="1"/>
              <a:t>overeenkomst</a:t>
            </a:r>
            <a:r>
              <a:rPr lang="en-US" sz="1900" dirty="0"/>
              <a:t> of </a:t>
            </a:r>
            <a:r>
              <a:rPr lang="en-US" sz="1900" dirty="0" err="1"/>
              <a:t>eenzijdige</a:t>
            </a:r>
            <a:r>
              <a:rPr lang="en-US" sz="1900" dirty="0"/>
              <a:t> </a:t>
            </a:r>
            <a:r>
              <a:rPr lang="en-US" sz="1900" dirty="0" err="1"/>
              <a:t>rechtshandeling</a:t>
            </a:r>
            <a:r>
              <a:rPr lang="en-US" sz="1900" dirty="0"/>
              <a:t> </a:t>
            </a:r>
            <a:r>
              <a:rPr lang="en-US" sz="1900" dirty="0" err="1"/>
              <a:t>waarbij</a:t>
            </a:r>
            <a:r>
              <a:rPr lang="en-US" sz="1900" dirty="0"/>
              <a:t> de </a:t>
            </a:r>
            <a:r>
              <a:rPr lang="en-US" sz="1900" dirty="0" err="1"/>
              <a:t>verwerver</a:t>
            </a:r>
            <a:r>
              <a:rPr lang="en-US" sz="1900" dirty="0"/>
              <a:t> zich verbindt tot de koop </a:t>
            </a:r>
            <a:r>
              <a:rPr lang="en-US" sz="1900" dirty="0" err="1"/>
              <a:t>valt</a:t>
            </a:r>
            <a:r>
              <a:rPr lang="en-US" sz="1900" dirty="0"/>
              <a:t> onder </a:t>
            </a:r>
            <a:r>
              <a:rPr lang="en-US" sz="1900" dirty="0" err="1"/>
              <a:t>begrip</a:t>
            </a:r>
            <a:r>
              <a:rPr lang="en-US" sz="1900" dirty="0"/>
              <a:t> ‘</a:t>
            </a:r>
            <a:r>
              <a:rPr lang="en-US" sz="1900" i="1" dirty="0" err="1"/>
              <a:t>overeenkomst</a:t>
            </a:r>
            <a:r>
              <a:rPr lang="en-US" sz="1900" i="1" dirty="0"/>
              <a:t> </a:t>
            </a:r>
            <a:r>
              <a:rPr lang="en-US" sz="1900" i="1" dirty="0" err="1"/>
              <a:t>betreffende</a:t>
            </a:r>
            <a:r>
              <a:rPr lang="en-US" sz="1900" i="1" dirty="0"/>
              <a:t> </a:t>
            </a:r>
            <a:r>
              <a:rPr lang="en-US" sz="1900" i="1" dirty="0" err="1"/>
              <a:t>overdracht</a:t>
            </a:r>
            <a:r>
              <a:rPr lang="en-US" sz="1900" i="1" dirty="0"/>
              <a:t> van </a:t>
            </a:r>
            <a:r>
              <a:rPr lang="en-US" sz="1900" i="1" dirty="0" err="1"/>
              <a:t>gronden</a:t>
            </a:r>
            <a:r>
              <a:rPr lang="en-US" sz="1900" dirty="0"/>
              <a:t>’ &gt;&gt; </a:t>
            </a:r>
            <a:r>
              <a:rPr lang="en-US" sz="1900" dirty="0" err="1"/>
              <a:t>dus</a:t>
            </a:r>
            <a:r>
              <a:rPr lang="en-US" sz="1900" dirty="0"/>
              <a:t> ook verkoopopties</a:t>
            </a:r>
          </a:p>
          <a:p>
            <a:r>
              <a:rPr lang="en-US" dirty="0" err="1"/>
              <a:t>Niet-vervuiling</a:t>
            </a:r>
            <a:r>
              <a:rPr lang="en-US" dirty="0"/>
              <a:t> </a:t>
            </a:r>
            <a:r>
              <a:rPr lang="en-US" dirty="0" err="1"/>
              <a:t>opschortende</a:t>
            </a:r>
            <a:r>
              <a:rPr lang="en-US" dirty="0"/>
              <a:t> voorwaarde?</a:t>
            </a:r>
          </a:p>
          <a:p>
            <a:pPr lvl="1"/>
            <a:r>
              <a:rPr lang="en-US" sz="1900" dirty="0"/>
              <a:t>Ja: “dat een </a:t>
            </a:r>
            <a:r>
              <a:rPr lang="en-US" sz="1900" dirty="0" err="1"/>
              <a:t>blanco</a:t>
            </a:r>
            <a:r>
              <a:rPr lang="en-US" sz="1900" dirty="0"/>
              <a:t> </a:t>
            </a:r>
            <a:r>
              <a:rPr lang="en-US" sz="1900" dirty="0" err="1"/>
              <a:t>bodemattest</a:t>
            </a:r>
            <a:r>
              <a:rPr lang="en-US" sz="1900" dirty="0"/>
              <a:t> </a:t>
            </a:r>
            <a:r>
              <a:rPr lang="en-US" sz="1900" dirty="0" err="1"/>
              <a:t>bekomen</a:t>
            </a:r>
            <a:r>
              <a:rPr lang="en-US" sz="1900" dirty="0"/>
              <a:t> </a:t>
            </a:r>
            <a:r>
              <a:rPr lang="en-US" sz="1900" dirty="0" err="1"/>
              <a:t>wordt</a:t>
            </a:r>
            <a:r>
              <a:rPr lang="en-US" sz="1900" dirty="0"/>
              <a:t>” of “dat een </a:t>
            </a:r>
            <a:r>
              <a:rPr lang="en-US" sz="1900" dirty="0" err="1"/>
              <a:t>bodemattest</a:t>
            </a:r>
            <a:r>
              <a:rPr lang="en-US" sz="1900" dirty="0"/>
              <a:t> </a:t>
            </a:r>
            <a:r>
              <a:rPr lang="en-US" sz="1900" dirty="0" err="1"/>
              <a:t>bekomen</a:t>
            </a:r>
            <a:r>
              <a:rPr lang="en-US" sz="1900" dirty="0"/>
              <a:t> </a:t>
            </a:r>
            <a:r>
              <a:rPr lang="en-US" sz="1900" dirty="0" err="1"/>
              <a:t>wordt</a:t>
            </a:r>
            <a:r>
              <a:rPr lang="en-US" sz="1900" dirty="0"/>
              <a:t> </a:t>
            </a:r>
            <a:r>
              <a:rPr lang="en-US" sz="1900" dirty="0" err="1"/>
              <a:t>waaruit</a:t>
            </a:r>
            <a:r>
              <a:rPr lang="en-US" sz="1900" dirty="0"/>
              <a:t> </a:t>
            </a:r>
            <a:r>
              <a:rPr lang="en-US" sz="1900" dirty="0" err="1"/>
              <a:t>blijkt</a:t>
            </a:r>
            <a:r>
              <a:rPr lang="en-US" sz="1900" dirty="0"/>
              <a:t> dat er geen </a:t>
            </a:r>
            <a:r>
              <a:rPr lang="en-US" sz="1900" dirty="0" err="1"/>
              <a:t>bodemverontreiniging</a:t>
            </a:r>
            <a:r>
              <a:rPr lang="en-US" sz="1900" dirty="0"/>
              <a:t> is”</a:t>
            </a:r>
          </a:p>
          <a:p>
            <a:pPr lvl="1"/>
            <a:endParaRPr lang="en-US" sz="2000" dirty="0"/>
          </a:p>
          <a:p>
            <a:r>
              <a:rPr lang="en-US" sz="2000" dirty="0" err="1"/>
              <a:t>Zie</a:t>
            </a:r>
            <a:r>
              <a:rPr lang="en-US" sz="2000" dirty="0"/>
              <a:t> ook </a:t>
            </a:r>
            <a:r>
              <a:rPr lang="en-US" sz="2000" dirty="0">
                <a:solidFill>
                  <a:schemeClr val="tx2"/>
                </a:solidFill>
              </a:rPr>
              <a:t>Gent 19 december 2019 </a:t>
            </a:r>
            <a:r>
              <a:rPr lang="en-US" sz="2000" dirty="0"/>
              <a:t>(</a:t>
            </a:r>
            <a:r>
              <a:rPr lang="en-US" sz="2000" i="1" dirty="0"/>
              <a:t>TGR</a:t>
            </a:r>
            <a:r>
              <a:rPr lang="en-US" sz="2000" dirty="0"/>
              <a:t> 2019, 284-287): “</a:t>
            </a:r>
            <a:r>
              <a:rPr lang="nl-NL" sz="2000" dirty="0"/>
              <a:t>bij </a:t>
            </a:r>
            <a:r>
              <a:rPr lang="nl-BE" sz="2000" dirty="0"/>
              <a:t>ondertekening van verkoopoptie moet koper op de hoogte zijn van de inhoud van het bodemattest (art. 101 Bodemdecreet) en de stedenbouwkundige inlichtingen (art. 5.2.5 VCRO)”</a:t>
            </a:r>
            <a:endParaRPr lang="en-US" sz="2000" dirty="0"/>
          </a:p>
        </p:txBody>
      </p:sp>
    </p:spTree>
    <p:extLst>
      <p:ext uri="{BB962C8B-B14F-4D97-AF65-F5344CB8AC3E}">
        <p14:creationId xmlns:p14="http://schemas.microsoft.com/office/powerpoint/2010/main" val="285093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gn="just"/>
            <a:r>
              <a:rPr lang="en-US" dirty="0"/>
              <a:t>E</a:t>
            </a:r>
            <a:r>
              <a:rPr lang="nl-BE" dirty="0"/>
              <a:t>en Nederlands vleesverwerkingsbedrijf dat gedwongen werd door de Nederlandse Voedselveiligheidsautoriteit om 7.766 varkens op te kopen voor vernietiging</a:t>
            </a:r>
          </a:p>
          <a:p>
            <a:pPr algn="just"/>
            <a:endParaRPr lang="nl-BE" dirty="0"/>
          </a:p>
          <a:p>
            <a:pPr algn="just"/>
            <a:endParaRPr lang="nl-BE" dirty="0"/>
          </a:p>
          <a:p>
            <a:pPr algn="just"/>
            <a:endParaRPr lang="nl-BE" dirty="0"/>
          </a:p>
          <a:p>
            <a:pPr algn="just"/>
            <a:r>
              <a:rPr lang="nl-BE" dirty="0"/>
              <a:t>Verplichting om een zaak te leveren strekt zich uit tot haar toebehoren, waaronder het recht op conforme levering en het recht op vrijwaring wegens gebreken waarover de koper tegen zijn verkoper beschikt. (art. 1615 oud BW)</a:t>
            </a:r>
          </a:p>
          <a:p>
            <a:pPr algn="just">
              <a:buFontTx/>
              <a:buChar char="-"/>
            </a:pPr>
            <a:endParaRPr lang="nl-BE" dirty="0"/>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6</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Levering.</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2 </a:t>
            </a:r>
            <a:r>
              <a:rPr lang="en-US" sz="2800" dirty="0" err="1"/>
              <a:t>oktober</a:t>
            </a:r>
            <a:r>
              <a:rPr lang="en-US" sz="2800" dirty="0"/>
              <a:t> 2020* – </a:t>
            </a:r>
            <a:r>
              <a:rPr lang="en-US" sz="2800" dirty="0" err="1"/>
              <a:t>kwalitatief</a:t>
            </a:r>
            <a:r>
              <a:rPr lang="en-US" sz="2800" dirty="0"/>
              <a:t> </a:t>
            </a:r>
            <a:r>
              <a:rPr lang="en-US" sz="2800" dirty="0" err="1"/>
              <a:t>recht</a:t>
            </a:r>
            <a:endParaRPr lang="nl-BE" sz="2800" dirty="0"/>
          </a:p>
        </p:txBody>
      </p:sp>
      <p:pic>
        <p:nvPicPr>
          <p:cNvPr id="11" name="Afbeelding 10" descr="Afbeelding met tekst&#10;&#10;Automatisch gegenereerde beschrijving">
            <a:extLst>
              <a:ext uri="{FF2B5EF4-FFF2-40B4-BE49-F238E27FC236}">
                <a16:creationId xmlns:a16="http://schemas.microsoft.com/office/drawing/2014/main" id="{118891EE-C290-4E10-8416-CF77B7DD511B}"/>
              </a:ext>
            </a:extLst>
          </p:cNvPr>
          <p:cNvPicPr>
            <a:picLocks noChangeAspect="1"/>
          </p:cNvPicPr>
          <p:nvPr/>
        </p:nvPicPr>
        <p:blipFill>
          <a:blip r:embed="rId2"/>
          <a:stretch>
            <a:fillRect/>
          </a:stretch>
        </p:blipFill>
        <p:spPr>
          <a:xfrm>
            <a:off x="1854137" y="3059864"/>
            <a:ext cx="9172663" cy="1310381"/>
          </a:xfrm>
          <a:prstGeom prst="rect">
            <a:avLst/>
          </a:prstGeom>
        </p:spPr>
      </p:pic>
      <p:sp>
        <p:nvSpPr>
          <p:cNvPr id="7" name="Tekstvak 6">
            <a:extLst>
              <a:ext uri="{FF2B5EF4-FFF2-40B4-BE49-F238E27FC236}">
                <a16:creationId xmlns:a16="http://schemas.microsoft.com/office/drawing/2014/main" id="{5414C4CD-7132-4027-A4E3-47BBF594E2E0}"/>
              </a:ext>
            </a:extLst>
          </p:cNvPr>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ECLI:BE:CASS:2020:ARR.20201002.1N.8</a:t>
            </a:r>
            <a:endParaRPr lang="nl-BE" sz="1100" dirty="0">
              <a:solidFill>
                <a:srgbClr val="1D8DB0"/>
              </a:solidFill>
            </a:endParaRPr>
          </a:p>
        </p:txBody>
      </p:sp>
    </p:spTree>
    <p:extLst>
      <p:ext uri="{BB962C8B-B14F-4D97-AF65-F5344CB8AC3E}">
        <p14:creationId xmlns:p14="http://schemas.microsoft.com/office/powerpoint/2010/main" val="296335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gn="just">
              <a:buFont typeface="Arial" panose="020B0604020202020204" pitchFamily="34" charset="0"/>
              <a:buChar char="•"/>
            </a:pPr>
            <a:r>
              <a:rPr lang="nl-BE" dirty="0"/>
              <a:t>Vordering van de koper tegen voorgaande verkoper in de keten is van contractuele aard.</a:t>
            </a:r>
          </a:p>
          <a:p>
            <a:pPr algn="just">
              <a:buFont typeface="Arial" panose="020B0604020202020204" pitchFamily="34" charset="0"/>
              <a:buChar char="•"/>
            </a:pPr>
            <a:r>
              <a:rPr lang="nl-BE" i="1" dirty="0"/>
              <a:t>Een contractant kan door zijn medecontractant in de regel slechts buitencontractueel aansprakelijk gesteld worden indien de hem ten laste gelegde fout een tekortkoming uitmaakt niet alleen aan de contractuele verbintenis, maar ook aan de algemene zorgvuldigheidsnorm die op hem rust en indien deze fout andere dan aan de slechte uitvoering te wijten schade heeft veroorzaakt</a:t>
            </a:r>
            <a:r>
              <a:rPr lang="nl-BE" dirty="0"/>
              <a:t>.</a:t>
            </a:r>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7</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Levering.</a:t>
            </a:r>
            <a:endParaRPr lang="nl-BE" b="1" dirty="0"/>
          </a:p>
        </p:txBody>
      </p:sp>
      <p:sp>
        <p:nvSpPr>
          <p:cNvPr id="8" name="Titel 4">
            <a:extLst>
              <a:ext uri="{FF2B5EF4-FFF2-40B4-BE49-F238E27FC236}">
                <a16:creationId xmlns:a16="http://schemas.microsoft.com/office/drawing/2014/main" id="{2CD3CD88-D18A-4E16-9059-D90B12BEB610}"/>
              </a:ext>
            </a:extLst>
          </p:cNvPr>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2 </a:t>
            </a:r>
            <a:r>
              <a:rPr lang="en-US" sz="2800" dirty="0" err="1"/>
              <a:t>oktober</a:t>
            </a:r>
            <a:r>
              <a:rPr lang="en-US" sz="2800" dirty="0"/>
              <a:t> 2020* – </a:t>
            </a:r>
            <a:r>
              <a:rPr lang="en-US" sz="2800" dirty="0" err="1"/>
              <a:t>kwalitatief</a:t>
            </a:r>
            <a:r>
              <a:rPr lang="en-US" sz="2800" dirty="0"/>
              <a:t> </a:t>
            </a:r>
            <a:r>
              <a:rPr lang="en-US" sz="2800" dirty="0" err="1"/>
              <a:t>recht</a:t>
            </a:r>
            <a:endParaRPr lang="nl-BE" sz="2800" dirty="0"/>
          </a:p>
        </p:txBody>
      </p:sp>
      <p:sp>
        <p:nvSpPr>
          <p:cNvPr id="10" name="Tekstvak 9">
            <a:extLst>
              <a:ext uri="{FF2B5EF4-FFF2-40B4-BE49-F238E27FC236}">
                <a16:creationId xmlns:a16="http://schemas.microsoft.com/office/drawing/2014/main" id="{6CD09C10-6796-42EC-ACBD-6722A20C7C5C}"/>
              </a:ext>
            </a:extLst>
          </p:cNvPr>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ECLI:BE:CASS:2020:ARR.20201002.1N.8</a:t>
            </a:r>
            <a:endParaRPr lang="nl-BE" sz="1100" dirty="0">
              <a:solidFill>
                <a:srgbClr val="1D8DB0"/>
              </a:solidFill>
            </a:endParaRPr>
          </a:p>
        </p:txBody>
      </p:sp>
    </p:spTree>
    <p:extLst>
      <p:ext uri="{BB962C8B-B14F-4D97-AF65-F5344CB8AC3E}">
        <p14:creationId xmlns:p14="http://schemas.microsoft.com/office/powerpoint/2010/main" val="309418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en-US" dirty="0" err="1" smtClean="0"/>
              <a:t>Intrinsiek</a:t>
            </a:r>
            <a:r>
              <a:rPr lang="en-US" dirty="0" smtClean="0"/>
              <a:t> </a:t>
            </a:r>
            <a:r>
              <a:rPr lang="en-US" dirty="0" err="1" smtClean="0"/>
              <a:t>verborgen</a:t>
            </a:r>
            <a:r>
              <a:rPr lang="en-US" dirty="0" smtClean="0"/>
              <a:t> </a:t>
            </a:r>
            <a:r>
              <a:rPr lang="en-US" dirty="0" err="1" smtClean="0"/>
              <a:t>gebrek</a:t>
            </a:r>
            <a:endParaRPr lang="nl-BE" dirty="0" smtClean="0"/>
          </a:p>
          <a:p>
            <a:r>
              <a:rPr lang="nl-BE" dirty="0" smtClean="0"/>
              <a:t>Afwijkend </a:t>
            </a:r>
            <a:r>
              <a:rPr lang="nl-BE" dirty="0"/>
              <a:t>kenmerk dat te wijten is aan de samenstelling of de structuur van de verkochte zaak dat ieder normaal gebruik onmogelijk maakt of dit gebruik zodanig vermindert dat de koper, indien hij het gebrek had gekend, de zaak niet of slechts voor een mindere prijs zou hebben </a:t>
            </a:r>
            <a:r>
              <a:rPr lang="nl-BE" dirty="0" smtClean="0"/>
              <a:t>gekocht.</a:t>
            </a:r>
          </a:p>
          <a:p>
            <a:endParaRPr lang="nl-BE" dirty="0" smtClean="0"/>
          </a:p>
          <a:p>
            <a:pPr marL="0" indent="0">
              <a:buNone/>
            </a:pPr>
            <a:r>
              <a:rPr lang="en-US" dirty="0" err="1" smtClean="0"/>
              <a:t>Functioneel</a:t>
            </a:r>
            <a:r>
              <a:rPr lang="en-US" dirty="0" smtClean="0"/>
              <a:t> </a:t>
            </a:r>
            <a:r>
              <a:rPr lang="en-US" dirty="0" err="1" smtClean="0"/>
              <a:t>verborgen</a:t>
            </a:r>
            <a:r>
              <a:rPr lang="en-US" dirty="0" smtClean="0"/>
              <a:t> </a:t>
            </a:r>
            <a:r>
              <a:rPr lang="en-US" dirty="0" err="1" smtClean="0"/>
              <a:t>gebrek</a:t>
            </a:r>
            <a:endParaRPr lang="nl-BE" dirty="0"/>
          </a:p>
          <a:p>
            <a:r>
              <a:rPr lang="nl-BE" dirty="0"/>
              <a:t>Ongeschiktheid van de zaak voor het gebruik waartoe ze bestemd welke dan ook de oorzaak moge zijn. Niet of slecht functioneren.</a:t>
            </a:r>
          </a:p>
          <a:p>
            <a:endParaRPr lang="nl-BE" sz="2200" dirty="0"/>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8</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smtClean="0"/>
              <a:t>Soorten</a:t>
            </a:r>
            <a:endParaRPr lang="nl-BE" sz="2800" dirty="0"/>
          </a:p>
        </p:txBody>
      </p:sp>
    </p:spTree>
    <p:extLst>
      <p:ext uri="{BB962C8B-B14F-4D97-AF65-F5344CB8AC3E}">
        <p14:creationId xmlns:p14="http://schemas.microsoft.com/office/powerpoint/2010/main" val="8269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pPr>
              <a:buFont typeface="Arial" panose="020B0604020202020204" pitchFamily="34" charset="0"/>
              <a:buChar char="−"/>
            </a:pPr>
            <a:r>
              <a:rPr lang="nl-BE" dirty="0"/>
              <a:t>Indien de prestatie zich hiertoe leent, heeft de schuldeiser bij niet-nakoming van een contractuele prestatie </a:t>
            </a:r>
            <a:r>
              <a:rPr lang="nl-BE" i="1" dirty="0"/>
              <a:t>het recht zich door de rechter te laten machtigen om de verbintenis </a:t>
            </a:r>
            <a:r>
              <a:rPr lang="nl-BE" dirty="0"/>
              <a:t>te laten uitvoeren door een derde op kosten van de schuldenaar. </a:t>
            </a:r>
            <a:r>
              <a:rPr lang="nl-BE" i="1" u="sng" dirty="0"/>
              <a:t>In uitzonderlijke omstandigheden, zoals bij hoogdringendheid</a:t>
            </a:r>
            <a:r>
              <a:rPr lang="nl-BE" u="sng" dirty="0"/>
              <a:t>, kan de schuldeiser hiertoe overgaan zonder rechterlijke </a:t>
            </a:r>
            <a:r>
              <a:rPr lang="nl-BE" dirty="0"/>
              <a:t>machtiging op eigen </a:t>
            </a:r>
            <a:r>
              <a:rPr lang="nl-BE" u="sng" dirty="0"/>
              <a:t>kosten en op eigen risico en deze kosten verhalen op de schuldenaar, waarbij zijn handelswijze achteraf kan worden getoetst door de rechter</a:t>
            </a:r>
          </a:p>
          <a:p>
            <a:pPr>
              <a:buFont typeface="Arial" panose="020B0604020202020204" pitchFamily="34" charset="0"/>
              <a:buChar char="−"/>
            </a:pPr>
            <a:r>
              <a:rPr lang="en-US" dirty="0"/>
              <a:t>I</a:t>
            </a:r>
            <a:r>
              <a:rPr lang="nl-BE" dirty="0"/>
              <a:t>n beide gevallen dient de schuldenaar de redelijke belangen in acht te nemen</a:t>
            </a:r>
          </a:p>
          <a:p>
            <a:pPr>
              <a:buFont typeface="Arial" panose="020B0604020202020204" pitchFamily="34" charset="0"/>
              <a:buChar char="−"/>
            </a:pPr>
            <a:r>
              <a:rPr lang="nl-BE" dirty="0"/>
              <a:t>Wanneer de schuldeiser de verbintenis zonder voorafgaandelijke rechterlijke machtiging laat uitvoeren door een derde, zonder dat daartoe grond bestaat of op een onzorgvuldige wijze, kan de schuldeiser de gemaakte kosten niet verhalen op de schuldenaar, maar heeft hij slechts recht op vergoeding van de schade die het gevolg is van de wanprestatie.</a:t>
            </a:r>
          </a:p>
          <a:p>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9</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18 </a:t>
            </a:r>
            <a:r>
              <a:rPr lang="en-US" sz="2800" dirty="0" err="1"/>
              <a:t>juni</a:t>
            </a:r>
            <a:r>
              <a:rPr lang="en-US" sz="2800" dirty="0"/>
              <a:t> 2020* – </a:t>
            </a:r>
            <a:r>
              <a:rPr lang="en-US" sz="2800" dirty="0" err="1"/>
              <a:t>eenzijdige</a:t>
            </a:r>
            <a:r>
              <a:rPr lang="en-US" sz="2800" dirty="0"/>
              <a:t> </a:t>
            </a:r>
            <a:r>
              <a:rPr lang="en-US" sz="2800" dirty="0" err="1"/>
              <a:t>buitengerechtelijke</a:t>
            </a:r>
            <a:r>
              <a:rPr lang="en-US" sz="2800" dirty="0"/>
              <a:t> </a:t>
            </a:r>
            <a:r>
              <a:rPr lang="en-US" sz="2800" dirty="0" err="1"/>
              <a:t>vervanging</a:t>
            </a:r>
            <a:endParaRPr lang="nl-BE" sz="2800" dirty="0"/>
          </a:p>
        </p:txBody>
      </p:sp>
      <p:sp>
        <p:nvSpPr>
          <p:cNvPr id="8" name="Tekstvak 7">
            <a:extLst>
              <a:ext uri="{FF2B5EF4-FFF2-40B4-BE49-F238E27FC236}">
                <a16:creationId xmlns:a16="http://schemas.microsoft.com/office/drawing/2014/main" id="{2D887EEF-F1D9-43F9-81B5-9F3515DBBEAE}"/>
              </a:ext>
            </a:extLst>
          </p:cNvPr>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 ARR. 202000618.3</a:t>
            </a:r>
            <a:endParaRPr lang="nl-BE" sz="1100" dirty="0">
              <a:solidFill>
                <a:srgbClr val="1D8DB0"/>
              </a:solidFill>
            </a:endParaRPr>
          </a:p>
        </p:txBody>
      </p:sp>
    </p:spTree>
    <p:extLst>
      <p:ext uri="{BB962C8B-B14F-4D97-AF65-F5344CB8AC3E}">
        <p14:creationId xmlns:p14="http://schemas.microsoft.com/office/powerpoint/2010/main" val="3294205554"/>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3368</Words>
  <Application>Microsoft Office PowerPoint</Application>
  <PresentationFormat>Breedbeeld</PresentationFormat>
  <Paragraphs>325</Paragraphs>
  <Slides>35</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35</vt:i4>
      </vt:variant>
    </vt:vector>
  </HeadingPairs>
  <TitlesOfParts>
    <vt:vector size="44" baseType="lpstr">
      <vt:lpstr>Arial</vt:lpstr>
      <vt:lpstr>Calibri</vt:lpstr>
      <vt:lpstr>Rockwell Std</vt:lpstr>
      <vt:lpstr>Symbol</vt:lpstr>
      <vt:lpstr>Tahoma</vt:lpstr>
      <vt:lpstr>Times New Roman</vt:lpstr>
      <vt:lpstr>Wingdings</vt:lpstr>
      <vt:lpstr>KU Leuven</vt:lpstr>
      <vt:lpstr>KU Leuven Sedes</vt:lpstr>
      <vt:lpstr>VRG-Alumnidag 2021 Actualia Belgisch kooprecht (2017-2020)</vt:lpstr>
      <vt:lpstr>Gemene koop</vt:lpstr>
      <vt:lpstr>Optie.</vt:lpstr>
      <vt:lpstr>Optie.</vt:lpstr>
      <vt:lpstr>Optie.</vt:lpstr>
      <vt:lpstr>Levering.</vt:lpstr>
      <vt:lpstr>Levering.</vt:lpstr>
      <vt:lpstr>Verborgen gebreken.</vt:lpstr>
      <vt:lpstr>Verborgen gebreken.</vt:lpstr>
      <vt:lpstr>Verborgen gebreken.</vt:lpstr>
      <vt:lpstr>Verborgen gebreken.</vt:lpstr>
      <vt:lpstr>Verborgen gebreken.</vt:lpstr>
      <vt:lpstr>Verborgen gebreken.</vt:lpstr>
      <vt:lpstr>Vrijwaring voor uitwinning.</vt:lpstr>
      <vt:lpstr>Vrijwaring voor uitwinning.</vt:lpstr>
      <vt:lpstr>Consumentenkoop</vt:lpstr>
      <vt:lpstr>Toepassingsgebied.</vt:lpstr>
      <vt:lpstr>Toepassingsgebied.</vt:lpstr>
      <vt:lpstr>Toepassingsgebied.</vt:lpstr>
      <vt:lpstr>Toepassingsgebied.</vt:lpstr>
      <vt:lpstr>Toepassingsgebied.</vt:lpstr>
      <vt:lpstr>Toepassingsgebied.</vt:lpstr>
      <vt:lpstr>Conformiteit.</vt:lpstr>
      <vt:lpstr>Conformiteit.</vt:lpstr>
      <vt:lpstr>Conformiteit.</vt:lpstr>
      <vt:lpstr>Remedies.</vt:lpstr>
      <vt:lpstr>Remedies.</vt:lpstr>
      <vt:lpstr>Remedies.</vt:lpstr>
      <vt:lpstr>Remedies.</vt:lpstr>
      <vt:lpstr>Weens Koopverdrag</vt:lpstr>
      <vt:lpstr>PowerPoint-presentatie</vt:lpstr>
      <vt:lpstr>Toepassingsgebied.</vt:lpstr>
      <vt:lpstr>Algemeen.</vt:lpstr>
      <vt:lpstr>Onderzoeks- en klachtplicht.</vt:lpstr>
      <vt:lpstr>Bedankt voor uw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2020-11-16T13:24:54Z</dcterms:created>
  <dcterms:modified xsi:type="dcterms:W3CDTF">2021-03-12T12:57:25Z</dcterms:modified>
</cp:coreProperties>
</file>