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94" r:id="rId2"/>
  </p:sldMasterIdLst>
  <p:notesMasterIdLst>
    <p:notesMasterId r:id="rId52"/>
  </p:notesMasterIdLst>
  <p:handoutMasterIdLst>
    <p:handoutMasterId r:id="rId53"/>
  </p:handoutMasterIdLst>
  <p:sldIdLst>
    <p:sldId id="261" r:id="rId3"/>
    <p:sldId id="266" r:id="rId4"/>
    <p:sldId id="268" r:id="rId5"/>
    <p:sldId id="308" r:id="rId6"/>
    <p:sldId id="309" r:id="rId7"/>
    <p:sldId id="350" r:id="rId8"/>
    <p:sldId id="352" r:id="rId9"/>
    <p:sldId id="351" r:id="rId10"/>
    <p:sldId id="310" r:id="rId11"/>
    <p:sldId id="312" r:id="rId12"/>
    <p:sldId id="313" r:id="rId13"/>
    <p:sldId id="314" r:id="rId14"/>
    <p:sldId id="315" r:id="rId15"/>
    <p:sldId id="316" r:id="rId16"/>
    <p:sldId id="317" r:id="rId17"/>
    <p:sldId id="1126" r:id="rId18"/>
    <p:sldId id="318" r:id="rId19"/>
    <p:sldId id="319" r:id="rId20"/>
    <p:sldId id="320" r:id="rId21"/>
    <p:sldId id="321" r:id="rId22"/>
    <p:sldId id="322" r:id="rId23"/>
    <p:sldId id="323" r:id="rId24"/>
    <p:sldId id="355" r:id="rId25"/>
    <p:sldId id="325" r:id="rId26"/>
    <p:sldId id="326" r:id="rId27"/>
    <p:sldId id="327" r:id="rId28"/>
    <p:sldId id="353" r:id="rId29"/>
    <p:sldId id="329" r:id="rId30"/>
    <p:sldId id="354" r:id="rId31"/>
    <p:sldId id="330" r:id="rId32"/>
    <p:sldId id="358" r:id="rId33"/>
    <p:sldId id="332" r:id="rId34"/>
    <p:sldId id="333" r:id="rId35"/>
    <p:sldId id="334" r:id="rId36"/>
    <p:sldId id="335" r:id="rId37"/>
    <p:sldId id="336" r:id="rId38"/>
    <p:sldId id="338" r:id="rId39"/>
    <p:sldId id="339" r:id="rId40"/>
    <p:sldId id="340" r:id="rId41"/>
    <p:sldId id="341" r:id="rId42"/>
    <p:sldId id="343" r:id="rId43"/>
    <p:sldId id="1130" r:id="rId44"/>
    <p:sldId id="357" r:id="rId45"/>
    <p:sldId id="1129" r:id="rId46"/>
    <p:sldId id="345" r:id="rId47"/>
    <p:sldId id="347" r:id="rId48"/>
    <p:sldId id="1128" r:id="rId49"/>
    <p:sldId id="1127" r:id="rId50"/>
    <p:sldId id="359"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DB0"/>
    <a:srgbClr val="2F4D5D"/>
    <a:srgbClr val="DCE7F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52"/>
  </p:normalViewPr>
  <p:slideViewPr>
    <p:cSldViewPr snapToGrid="0" snapToObjects="1">
      <p:cViewPr varScale="1">
        <p:scale>
          <a:sx n="84" d="100"/>
          <a:sy n="84" d="100"/>
        </p:scale>
        <p:origin x="446" y="8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8" d="100"/>
          <a:sy n="158" d="100"/>
        </p:scale>
        <p:origin x="424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16-11-2020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‹nr.›</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16-11-2020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‹nr.›</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dirty="0"/>
              <a:t>Click to edit Master title style</a:t>
            </a:r>
            <a:endParaRPr lang="nl-NL" dirty="0"/>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NL" dirty="0"/>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CA30F55-1103-4682-9F51-7C4CA08303C5}" type="datetime1">
              <a:rPr lang="nl-BE" smtClean="0"/>
              <a:t>16/11/2020</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47198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rgbClr val="52BDEC"/>
                </a:solidFill>
              </a:defRPr>
            </a:lvl1pPr>
          </a:lstStyle>
          <a:p>
            <a:r>
              <a:rPr lang="en-US"/>
              <a:t>Click to edit Master title style</a:t>
            </a:r>
            <a:endParaRPr lang="nl-BE" dirty="0"/>
          </a:p>
        </p:txBody>
      </p:sp>
      <p:sp>
        <p:nvSpPr>
          <p:cNvPr id="6" name="Tijdelijke aanduiding voor tekst 2"/>
          <p:cNvSpPr>
            <a:spLocks noGrp="1"/>
          </p:cNvSpPr>
          <p:nvPr>
            <p:ph idx="1"/>
          </p:nvPr>
        </p:nvSpPr>
        <p:spPr>
          <a:xfrm>
            <a:off x="720000" y="1349999"/>
            <a:ext cx="11112000" cy="4428000"/>
          </a:xfrm>
          <a:prstGeom prst="rect">
            <a:avLst/>
          </a:prstGeom>
        </p:spPr>
        <p:txBody>
          <a:bodyPr rtlCol="0">
            <a:no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Tijdelijke aanduiding voor datum 3"/>
          <p:cNvSpPr>
            <a:spLocks noGrp="1"/>
          </p:cNvSpPr>
          <p:nvPr>
            <p:ph type="dt" sz="half" idx="10"/>
          </p:nvPr>
        </p:nvSpPr>
        <p:spPr/>
        <p:txBody>
          <a:bodyPr/>
          <a:lstStyle>
            <a:lvl1pPr>
              <a:defRPr/>
            </a:lvl1pPr>
          </a:lstStyle>
          <a:p>
            <a:pPr>
              <a:defRPr/>
            </a:pPr>
            <a:fld id="{E2712D2C-546C-40DC-ABDE-D3188F76E74B}" type="datetimeFigureOut">
              <a:rPr lang="en-US"/>
              <a:pPr>
                <a:defRPr/>
              </a:pPr>
              <a:t>11/16/2020</a:t>
            </a:fld>
            <a:endParaRPr lang="en-US"/>
          </a:p>
        </p:txBody>
      </p:sp>
      <p:sp>
        <p:nvSpPr>
          <p:cNvPr id="5" name="Tijdelijke aanduiding voor voettekst 4"/>
          <p:cNvSpPr>
            <a:spLocks noGrp="1"/>
          </p:cNvSpPr>
          <p:nvPr>
            <p:ph type="ftr" sz="quarter" idx="11"/>
          </p:nvPr>
        </p:nvSpPr>
        <p:spPr/>
        <p:txBody>
          <a:bodyPr/>
          <a:lstStyle>
            <a:lvl1pPr>
              <a:defRPr/>
            </a:lvl1pPr>
          </a:lstStyle>
          <a:p>
            <a:pPr>
              <a:defRPr/>
            </a:pPr>
            <a:endParaRPr lang="en-US"/>
          </a:p>
        </p:txBody>
      </p:sp>
      <p:sp>
        <p:nvSpPr>
          <p:cNvPr id="7" name="Tijdelijke aanduiding voor dianummer 5"/>
          <p:cNvSpPr>
            <a:spLocks noGrp="1"/>
          </p:cNvSpPr>
          <p:nvPr>
            <p:ph type="sldNum" sz="quarter" idx="12"/>
          </p:nvPr>
        </p:nvSpPr>
        <p:spPr/>
        <p:txBody>
          <a:bodyPr/>
          <a:lstStyle>
            <a:lvl1pPr>
              <a:defRPr/>
            </a:lvl1pPr>
          </a:lstStyle>
          <a:p>
            <a:pPr>
              <a:defRPr/>
            </a:pPr>
            <a:fld id="{8D035E01-4CD8-4BCD-9B3B-D954CB07CB17}" type="slidenum">
              <a:rPr lang="en-US"/>
              <a:pPr>
                <a:defRPr/>
              </a:pPr>
              <a:t>‹nr.›</a:t>
            </a:fld>
            <a:endParaRPr lang="en-US"/>
          </a:p>
        </p:txBody>
      </p:sp>
    </p:spTree>
    <p:extLst>
      <p:ext uri="{BB962C8B-B14F-4D97-AF65-F5344CB8AC3E}">
        <p14:creationId xmlns:p14="http://schemas.microsoft.com/office/powerpoint/2010/main" val="339580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endParaRPr lang="nl-NL" dirty="0"/>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dirty="0"/>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8CA30F55-1103-4682-9F51-7C4CA08303C5}" type="datetime1">
              <a:rPr lang="nl-BE" smtClean="0"/>
              <a:t>16/11/2020</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endParaRPr lang="nl-NL" dirty="0"/>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_Whit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32076951-54B9-4448-9050-BC0C3E56AA6F}" type="datetime1">
              <a:rPr lang="nl-BE" smtClean="0"/>
              <a:t>16/11/2020</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‹nr.›</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dirty="0"/>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BD5FE28-C0A7-4B84-9226-271781C50F37}" type="datetime1">
              <a:rPr lang="nl-BE" smtClean="0"/>
              <a:t>16/11/2020</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400464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FBD5FE28-C0A7-4B84-9226-271781C50F37}" type="datetime1">
              <a:rPr lang="nl-BE" smtClean="0"/>
              <a:t>16/11/2020</a:t>
            </a:fld>
            <a:endParaRPr lang="nl-NL"/>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Title 6"/>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dirty="0"/>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F7D6D7F0-883A-4359-B582-F7EE50616C00}" type="datetime1">
              <a:rPr lang="nl-BE" smtClean="0"/>
              <a:t>16/11/2020</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_White">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dirty="0"/>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AB0F6980-7080-4418-8A9B-963E4ACBC6BD}" type="datetime1">
              <a:rPr lang="nl-BE" smtClean="0"/>
              <a:t>16/11/2020</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0D2395B8-019B-4E01-A446-C92826F5282A}" type="datetime1">
              <a:rPr lang="nl-BE" smtClean="0"/>
              <a:t>16/11/2020</a:t>
            </a:fld>
            <a:endParaRPr lang="nl-NL"/>
          </a:p>
        </p:txBody>
      </p:sp>
      <p:sp>
        <p:nvSpPr>
          <p:cNvPr id="6" name="Tijdelijke aanduiding voor voettekst 5"/>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‹nr.›</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p>
            <a:fld id="{CA231E3D-E935-4EC1-AB65-E5EFBE126468}" type="datetime1">
              <a:rPr lang="nl-BE" smtClean="0"/>
              <a:t>16/11/2020</a:t>
            </a:fld>
            <a:endParaRPr lang="nl-NL" dirty="0"/>
          </a:p>
        </p:txBody>
      </p:sp>
      <p:sp>
        <p:nvSpPr>
          <p:cNvPr id="8" name="Tijdelijke aanduiding voor voettekst 7"/>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‹nr.›</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EDDE667-299C-4324-9259-3D8427391806}" type="datetime1">
              <a:rPr lang="nl-BE" smtClean="0"/>
              <a:t>16/11/2020</a:t>
            </a:fld>
            <a:endParaRPr lang="nl-NL"/>
          </a:p>
        </p:txBody>
      </p:sp>
      <p:sp>
        <p:nvSpPr>
          <p:cNvPr id="4" name="Tijdelijke aanduiding voor voettekst 3"/>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‹nr.›</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2A2170D-8A80-4216-B675-22002E84CDA4}" type="datetime1">
              <a:rPr lang="nl-BE" smtClean="0"/>
              <a:t>16/11/2020</a:t>
            </a:fld>
            <a:endParaRPr lang="nl-NL"/>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‹nr.›</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Finish">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dirty="0"/>
              <a:t>Click to edit Master title style</a:t>
            </a:r>
            <a:endParaRPr lang="nl-NL" dirty="0"/>
          </a:p>
        </p:txBody>
      </p:sp>
      <p:sp>
        <p:nvSpPr>
          <p:cNvPr id="4" name="Tijdelijke aanduiding voor datum 3"/>
          <p:cNvSpPr>
            <a:spLocks noGrp="1"/>
          </p:cNvSpPr>
          <p:nvPr>
            <p:ph type="dt" sz="half" idx="10"/>
          </p:nvPr>
        </p:nvSpPr>
        <p:spPr/>
        <p:txBody>
          <a:bodyPr/>
          <a:lstStyle/>
          <a:p>
            <a:fld id="{1A506646-525C-4D89-B0D5-88E01B486320}" type="datetime1">
              <a:rPr lang="nl-BE" smtClean="0"/>
              <a:t>16/11/2020</a:t>
            </a:fld>
            <a:endParaRPr lang="nl-NL" dirty="0"/>
          </a:p>
        </p:txBody>
      </p:sp>
      <p:sp>
        <p:nvSpPr>
          <p:cNvPr id="5" name="Tijdelijke aanduiding voor voettekst 4"/>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2E81F906-3938-4C92-9F7D-3A0B705EB7F3}" type="datetime1">
              <a:rPr lang="nl-BE" smtClean="0"/>
              <a:t>16/11/2020</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Onderzoekseenheid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699" r:id="rId10"/>
    <p:sldLayoutId id="2147483700" r:id="rId11"/>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dirty="0"/>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3FC77502-FB81-4BA9-A82D-7EBDF7F3729B}" type="datetime1">
              <a:rPr lang="nl-BE" smtClean="0"/>
              <a:t>16/11/2020</a:t>
            </a:fld>
            <a:endParaRPr lang="nl-NL" dirty="0"/>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Faculteit Rechtsgeleerdheid, Onderzoekseenheid Privaatrecht, Instituut voor Contractenrecht</a:t>
            </a:r>
            <a:endParaRPr lang="nl-NL" dirty="0"/>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‹nr.›</a:t>
            </a:fld>
            <a:endParaRPr lang="nl-NL" dirty="0"/>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ndertitel 8"/>
          <p:cNvSpPr>
            <a:spLocks noGrp="1"/>
          </p:cNvSpPr>
          <p:nvPr>
            <p:ph type="subTitle" idx="1"/>
          </p:nvPr>
        </p:nvSpPr>
        <p:spPr/>
        <p:txBody>
          <a:bodyPr>
            <a:normAutofit/>
          </a:bodyPr>
          <a:lstStyle/>
          <a:p>
            <a:r>
              <a:rPr lang="nl-NL" dirty="0"/>
              <a:t>Bernard Tilleman	 &amp;	Frederik Van den Abeele</a:t>
            </a:r>
            <a:br>
              <a:rPr lang="nl-NL" dirty="0"/>
            </a:br>
            <a:r>
              <a:rPr lang="nl-NL" sz="1600" dirty="0"/>
              <a:t>Gewoon hoogleraar			Assistent Instituut Contractenrecht</a:t>
            </a:r>
            <a:br>
              <a:rPr lang="nl-NL" sz="1600" dirty="0"/>
            </a:br>
            <a:r>
              <a:rPr lang="nl-NL" sz="1600" dirty="0"/>
              <a:t>KU Leuven			KU Leuven</a:t>
            </a:r>
          </a:p>
        </p:txBody>
      </p:sp>
      <p:sp>
        <p:nvSpPr>
          <p:cNvPr id="8" name="Titel 7"/>
          <p:cNvSpPr>
            <a:spLocks noGrp="1"/>
          </p:cNvSpPr>
          <p:nvPr>
            <p:ph type="title"/>
          </p:nvPr>
        </p:nvSpPr>
        <p:spPr>
          <a:xfrm>
            <a:off x="576000" y="1818854"/>
            <a:ext cx="8334000" cy="2386800"/>
          </a:xfrm>
        </p:spPr>
        <p:txBody>
          <a:bodyPr/>
          <a:lstStyle/>
          <a:p>
            <a:r>
              <a:rPr lang="nl-NL" sz="2400" dirty="0"/>
              <a:t>Themis Bijzondere overeenkomsten </a:t>
            </a:r>
            <a:r>
              <a:rPr lang="nl-NL" dirty="0"/>
              <a:t/>
            </a:r>
            <a:br>
              <a:rPr lang="nl-NL" dirty="0"/>
            </a:br>
            <a:r>
              <a:rPr lang="nl-NL" sz="4400" dirty="0"/>
              <a:t>Actualia Koop (2017-2020)</a:t>
            </a:r>
            <a:endParaRPr lang="nl-NL" sz="3600" dirty="0"/>
          </a:p>
        </p:txBody>
      </p:sp>
      <p:sp>
        <p:nvSpPr>
          <p:cNvPr id="5" name="Ondertitel 8">
            <a:extLst>
              <a:ext uri="{FF2B5EF4-FFF2-40B4-BE49-F238E27FC236}">
                <a16:creationId xmlns:a16="http://schemas.microsoft.com/office/drawing/2014/main" id="{94E82B2C-19B5-4E61-B306-735ABB5EF328}"/>
              </a:ext>
            </a:extLst>
          </p:cNvPr>
          <p:cNvSpPr txBox="1">
            <a:spLocks/>
          </p:cNvSpPr>
          <p:nvPr/>
        </p:nvSpPr>
        <p:spPr>
          <a:xfrm>
            <a:off x="576003" y="5934456"/>
            <a:ext cx="2689715" cy="541658"/>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ctr" defTabSz="914400" rtl="0" eaLnBrk="1" latinLnBrk="0" hangingPunct="1">
              <a:lnSpc>
                <a:spcPct val="100000"/>
              </a:lnSpc>
              <a:spcBef>
                <a:spcPts val="500"/>
              </a:spcBef>
              <a:buFont typeface="Arial"/>
              <a:buNone/>
              <a:defRPr sz="2000" kern="1200" baseline="0">
                <a:solidFill>
                  <a:schemeClr val="tx1"/>
                </a:solidFill>
                <a:latin typeface="Arial" charset="0"/>
                <a:ea typeface="+mn-ea"/>
                <a:cs typeface="+mn-cs"/>
              </a:defRPr>
            </a:lvl2pPr>
            <a:lvl3pPr marL="914400" indent="0" algn="ctr" defTabSz="914400" rtl="0" eaLnBrk="1" latinLnBrk="0" hangingPunct="1">
              <a:lnSpc>
                <a:spcPct val="100000"/>
              </a:lnSpc>
              <a:spcBef>
                <a:spcPts val="500"/>
              </a:spcBef>
              <a:buFont typeface="Arial"/>
              <a:buNone/>
              <a:defRPr sz="1800" kern="1200" baseline="0">
                <a:solidFill>
                  <a:schemeClr val="tx1"/>
                </a:solidFill>
                <a:latin typeface="Arial" charset="0"/>
                <a:ea typeface="+mn-ea"/>
                <a:cs typeface="+mn-cs"/>
              </a:defRPr>
            </a:lvl3pPr>
            <a:lvl4pPr marL="13716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4pPr>
            <a:lvl5pPr marL="1828800" indent="0" algn="ctr" defTabSz="914400" rtl="0" eaLnBrk="1" latinLnBrk="0" hangingPunct="1">
              <a:lnSpc>
                <a:spcPct val="100000"/>
              </a:lnSpc>
              <a:spcBef>
                <a:spcPts val="500"/>
              </a:spcBef>
              <a:buFont typeface="Arial"/>
              <a:buNone/>
              <a:defRPr sz="1600" kern="1200" baseline="0">
                <a:solidFill>
                  <a:schemeClr val="tx1"/>
                </a:solidFill>
                <a:latin typeface="Arial"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l-NL" sz="1600" dirty="0"/>
              <a:t>16 november 2020 (Kortrijk)</a:t>
            </a:r>
            <a:br>
              <a:rPr lang="nl-NL" sz="1600" dirty="0"/>
            </a:br>
            <a:r>
              <a:rPr lang="nl-NL" sz="1600" dirty="0"/>
              <a:t>26 november 2020 (Leuven)</a:t>
            </a:r>
          </a:p>
        </p:txBody>
      </p:sp>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gn="just">
              <a:buFont typeface="Arial" panose="020B0604020202020204" pitchFamily="34" charset="0"/>
              <a:buChar char="•"/>
            </a:pPr>
            <a:r>
              <a:rPr lang="nl-BE" dirty="0"/>
              <a:t>Vordering van de koper tegen voorgaande verkoper in de keten is van contractuele aard.</a:t>
            </a:r>
          </a:p>
          <a:p>
            <a:pPr algn="just">
              <a:buFont typeface="Arial" panose="020B0604020202020204" pitchFamily="34" charset="0"/>
              <a:buChar char="•"/>
            </a:pPr>
            <a:r>
              <a:rPr lang="nl-BE" i="1" dirty="0"/>
              <a:t>Een contractant kan door zijn medecontractant in de regel slechts buitencontractueel aansprakelijk gesteld worden indien de hem ten laste gelegde fout een tekortkoming uitmaakt niet alleen aan de contractuele verbintenis, maar ook aan de algemene zorgvuldigheidsnorm die op hem rust en indien deze fout andere dan aan de slechte uitvoering te wijten schade heeft veroorzaakt</a:t>
            </a:r>
            <a:r>
              <a:rPr lang="nl-BE" dirty="0"/>
              <a:t>.</a:t>
            </a:r>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10</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Levering.</a:t>
            </a:r>
            <a:endParaRPr lang="nl-BE" b="1" dirty="0"/>
          </a:p>
        </p:txBody>
      </p:sp>
      <p:sp>
        <p:nvSpPr>
          <p:cNvPr id="8" name="Titel 4">
            <a:extLst>
              <a:ext uri="{FF2B5EF4-FFF2-40B4-BE49-F238E27FC236}">
                <a16:creationId xmlns:a16="http://schemas.microsoft.com/office/drawing/2014/main" id="{2CD3CD88-D18A-4E16-9059-D90B12BEB610}"/>
              </a:ext>
            </a:extLst>
          </p:cNvPr>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2 </a:t>
            </a:r>
            <a:r>
              <a:rPr lang="en-US" sz="2800" dirty="0" err="1"/>
              <a:t>oktober</a:t>
            </a:r>
            <a:r>
              <a:rPr lang="en-US" sz="2800" dirty="0"/>
              <a:t> 2020* – </a:t>
            </a:r>
            <a:r>
              <a:rPr lang="en-US" sz="2800" dirty="0" err="1"/>
              <a:t>kwalitatief</a:t>
            </a:r>
            <a:r>
              <a:rPr lang="en-US" sz="2800" dirty="0"/>
              <a:t> </a:t>
            </a:r>
            <a:r>
              <a:rPr lang="en-US" sz="2800" dirty="0" err="1"/>
              <a:t>recht</a:t>
            </a:r>
            <a:endParaRPr lang="nl-BE" sz="2800" dirty="0"/>
          </a:p>
        </p:txBody>
      </p:sp>
      <p:sp>
        <p:nvSpPr>
          <p:cNvPr id="10" name="Tekstvak 9">
            <a:extLst>
              <a:ext uri="{FF2B5EF4-FFF2-40B4-BE49-F238E27FC236}">
                <a16:creationId xmlns:a16="http://schemas.microsoft.com/office/drawing/2014/main" id="{6CD09C10-6796-42EC-ACBD-6722A20C7C5C}"/>
              </a:ext>
            </a:extLst>
          </p:cNvPr>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ECLI:BE:CASS:2020:ARR.20201002.1N.8</a:t>
            </a:r>
            <a:endParaRPr lang="nl-BE" sz="1100" dirty="0">
              <a:solidFill>
                <a:srgbClr val="1D8DB0"/>
              </a:solidFill>
            </a:endParaRPr>
          </a:p>
        </p:txBody>
      </p:sp>
    </p:spTree>
    <p:extLst>
      <p:ext uri="{BB962C8B-B14F-4D97-AF65-F5344CB8AC3E}">
        <p14:creationId xmlns:p14="http://schemas.microsoft.com/office/powerpoint/2010/main" val="309418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a:t>Afwijkend kenmerk dat te wijten is aan de samenstelling of de structuur van de verkochte zaak dat ieder normaal gebruik onmogelijk maakt of dit gebruik zodanig vermindert dat de koper, indien hij het gebrek had gekend, de zaak niet of slechts voor een mindere prijs zou hebben gekocht</a:t>
            </a:r>
          </a:p>
          <a:p>
            <a:pPr lvl="1"/>
            <a:r>
              <a:rPr lang="en-US" sz="2200" dirty="0"/>
              <a:t>G</a:t>
            </a:r>
            <a:r>
              <a:rPr lang="nl-BE" sz="2200" dirty="0" err="1"/>
              <a:t>eluidsoverlast</a:t>
            </a:r>
            <a:r>
              <a:rPr lang="nl-BE" sz="2200" dirty="0"/>
              <a:t> die te wijten is aan structuur van gebouw (zo niet is geluidsoverlast burenhinder) (</a:t>
            </a:r>
            <a:r>
              <a:rPr lang="nl-BE" sz="2200" dirty="0">
                <a:solidFill>
                  <a:schemeClr val="tx2"/>
                </a:solidFill>
              </a:rPr>
              <a:t>Rb Brussel 2 januari 2019</a:t>
            </a:r>
            <a:r>
              <a:rPr lang="nl-BE" sz="2200" dirty="0"/>
              <a:t>)</a:t>
            </a:r>
          </a:p>
          <a:p>
            <a:pPr lvl="1"/>
            <a:r>
              <a:rPr lang="en-US" sz="2200" dirty="0"/>
              <a:t>S</a:t>
            </a:r>
            <a:r>
              <a:rPr lang="nl-BE" sz="2200" dirty="0" err="1"/>
              <a:t>joemel</a:t>
            </a:r>
            <a:r>
              <a:rPr lang="nl-BE" sz="2200" dirty="0"/>
              <a:t> dieselsoftware (</a:t>
            </a:r>
            <a:r>
              <a:rPr lang="nl-BE" sz="2200" dirty="0">
                <a:solidFill>
                  <a:schemeClr val="tx2"/>
                </a:solidFill>
              </a:rPr>
              <a:t>Rb. Brussel 5 april 2018</a:t>
            </a:r>
            <a:r>
              <a:rPr lang="nl-BE" sz="2200" dirty="0"/>
              <a:t>)</a:t>
            </a:r>
          </a:p>
          <a:p>
            <a:pPr lvl="1"/>
            <a:endParaRPr lang="nl-BE" sz="2200" dirty="0"/>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11</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Intrinsiek</a:t>
            </a:r>
            <a:r>
              <a:rPr lang="en-US" sz="2800" dirty="0"/>
              <a:t> </a:t>
            </a:r>
            <a:r>
              <a:rPr lang="en-US" sz="2800" dirty="0" err="1"/>
              <a:t>verborgen</a:t>
            </a:r>
            <a:r>
              <a:rPr lang="en-US" sz="2800" dirty="0"/>
              <a:t> </a:t>
            </a:r>
            <a:r>
              <a:rPr lang="en-US" sz="2800" dirty="0" err="1"/>
              <a:t>gebreken</a:t>
            </a:r>
            <a:endParaRPr lang="nl-BE" sz="2800" dirty="0"/>
          </a:p>
        </p:txBody>
      </p:sp>
    </p:spTree>
    <p:extLst>
      <p:ext uri="{BB962C8B-B14F-4D97-AF65-F5344CB8AC3E}">
        <p14:creationId xmlns:p14="http://schemas.microsoft.com/office/powerpoint/2010/main" val="365223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a:t>Ongeschiktheid van de zaak voor het gebruik waartoe ze bestemd welke dan ook de oorzaak moge zijn. Niet of Een of slecht functioneren</a:t>
            </a:r>
          </a:p>
          <a:p>
            <a:pPr lvl="1"/>
            <a:r>
              <a:rPr lang="nl-BE" sz="2200" dirty="0"/>
              <a:t>Ontbreken van een (</a:t>
            </a:r>
            <a:r>
              <a:rPr lang="nl-BE" sz="2200" dirty="0" err="1"/>
              <a:t>omgevings</a:t>
            </a:r>
            <a:r>
              <a:rPr lang="nl-BE" sz="2200" dirty="0"/>
              <a:t>)vergunning of een stedenbouwkundige inbreuk</a:t>
            </a:r>
          </a:p>
          <a:p>
            <a:pPr lvl="1"/>
            <a:r>
              <a:rPr lang="nl-BE" sz="2200" dirty="0"/>
              <a:t>Bodemverontreiniging die een (volledige) </a:t>
            </a:r>
            <a:r>
              <a:rPr lang="nl-BE" sz="2200" dirty="0" err="1"/>
              <a:t>decontaminatie</a:t>
            </a:r>
            <a:r>
              <a:rPr lang="nl-BE" sz="2200" dirty="0"/>
              <a:t> vereist (</a:t>
            </a:r>
            <a:r>
              <a:rPr lang="nl-BE" sz="2200" dirty="0">
                <a:solidFill>
                  <a:schemeClr val="tx2"/>
                </a:solidFill>
              </a:rPr>
              <a:t>Gent 10 juni 2014</a:t>
            </a:r>
            <a:r>
              <a:rPr lang="nl-BE" sz="2200" dirty="0">
                <a:solidFill>
                  <a:schemeClr val="accent2">
                    <a:lumMod val="60000"/>
                    <a:lumOff val="40000"/>
                  </a:schemeClr>
                </a:solidFill>
              </a:rPr>
              <a:t>)</a:t>
            </a:r>
            <a:endParaRPr lang="nl-BE" sz="2200" dirty="0"/>
          </a:p>
          <a:p>
            <a:pPr lvl="2"/>
            <a:r>
              <a:rPr lang="nl-BE" dirty="0"/>
              <a:t>Zelfs na sanering kan de historische bodemverontreiniging het verkochte goed een gebrek laten uitmaken in de mate dat dit de bestemming die de koper beoogde geheel of ten dele verhindert. (</a:t>
            </a:r>
            <a:r>
              <a:rPr lang="nl-BE" dirty="0">
                <a:solidFill>
                  <a:schemeClr val="tx2"/>
                </a:solidFill>
              </a:rPr>
              <a:t>Gent 9 januari 2020</a:t>
            </a:r>
            <a:r>
              <a:rPr lang="nl-BE" dirty="0"/>
              <a:t>)</a:t>
            </a:r>
          </a:p>
          <a:p>
            <a:pPr lvl="2"/>
            <a:endParaRPr lang="nl-BE" dirty="0"/>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12</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Functioneel</a:t>
            </a:r>
            <a:r>
              <a:rPr lang="en-US" sz="2800" dirty="0"/>
              <a:t> </a:t>
            </a:r>
            <a:r>
              <a:rPr lang="en-US" sz="2800" dirty="0" err="1"/>
              <a:t>verborgen</a:t>
            </a:r>
            <a:r>
              <a:rPr lang="en-US" sz="2800" dirty="0"/>
              <a:t> </a:t>
            </a:r>
            <a:r>
              <a:rPr lang="en-US" sz="2800" dirty="0" err="1"/>
              <a:t>gebreken</a:t>
            </a:r>
            <a:endParaRPr lang="nl-BE" sz="2800" dirty="0"/>
          </a:p>
        </p:txBody>
      </p:sp>
    </p:spTree>
    <p:extLst>
      <p:ext uri="{BB962C8B-B14F-4D97-AF65-F5344CB8AC3E}">
        <p14:creationId xmlns:p14="http://schemas.microsoft.com/office/powerpoint/2010/main" val="338642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10000"/>
          </a:bodyPr>
          <a:lstStyle/>
          <a:p>
            <a:r>
              <a:rPr lang="nl-BE" b="1" dirty="0"/>
              <a:t>Verborgen</a:t>
            </a:r>
          </a:p>
          <a:p>
            <a:pPr>
              <a:buFont typeface="Arial" panose="020B0604020202020204" pitchFamily="34" charset="0"/>
              <a:buChar char="−"/>
            </a:pPr>
            <a:r>
              <a:rPr lang="nl-BE" sz="2000" dirty="0"/>
              <a:t>Agressiviteit paard door ernstige pijn dorsale wervelkolom (</a:t>
            </a:r>
            <a:r>
              <a:rPr lang="nl-BE" sz="2000" dirty="0">
                <a:solidFill>
                  <a:schemeClr val="tx2"/>
                </a:solidFill>
              </a:rPr>
              <a:t>Vred. Fléron 1 augustus 2017</a:t>
            </a:r>
            <a:r>
              <a:rPr lang="nl-BE" sz="2000" dirty="0"/>
              <a:t>)</a:t>
            </a:r>
          </a:p>
          <a:p>
            <a:pPr>
              <a:buFont typeface="Arial" panose="020B0604020202020204" pitchFamily="34" charset="0"/>
              <a:buChar char="−"/>
            </a:pPr>
            <a:r>
              <a:rPr lang="nl-BE" sz="2000" dirty="0"/>
              <a:t>Stedenbouwkundige overtredingen (</a:t>
            </a:r>
            <a:r>
              <a:rPr lang="nl-BE" sz="2000" dirty="0">
                <a:solidFill>
                  <a:schemeClr val="tx2"/>
                </a:solidFill>
              </a:rPr>
              <a:t>Luik 16 januari 2017</a:t>
            </a:r>
            <a:r>
              <a:rPr lang="nl-BE" sz="2000" dirty="0"/>
              <a:t>)</a:t>
            </a:r>
          </a:p>
          <a:p>
            <a:pPr lvl="1">
              <a:buFont typeface="Arial" panose="020B0604020202020204" pitchFamily="34" charset="0"/>
              <a:buChar char="−"/>
            </a:pPr>
            <a:r>
              <a:rPr lang="nl-BE" sz="1800" dirty="0"/>
              <a:t>Meestal komt overtreding aan het licht bij de opmaak van de authentieke akte of naar aanleiding van de aanvraag van een vergunning voor de realisatie van werken</a:t>
            </a:r>
          </a:p>
          <a:p>
            <a:pPr marL="701675" lvl="1" indent="-342900">
              <a:buFont typeface="Arial" panose="020B0604020202020204" pitchFamily="34" charset="0"/>
              <a:buChar char="−"/>
            </a:pPr>
            <a:r>
              <a:rPr lang="nl-BE" sz="1800" dirty="0"/>
              <a:t>Vervuiling ondergrond; opvulling van een omwallingsgracht zodat de verkochte grond een ware (verborgen) vuilnisbelt</a:t>
            </a:r>
          </a:p>
          <a:p>
            <a:pPr marL="701675" lvl="1" indent="-342900">
              <a:buFont typeface="Arial" panose="020B0604020202020204" pitchFamily="34" charset="0"/>
              <a:buChar char="−"/>
            </a:pPr>
            <a:endParaRPr lang="nl-BE" sz="1800" dirty="0"/>
          </a:p>
          <a:p>
            <a:pPr>
              <a:buFont typeface="Arial" panose="020B0604020202020204" pitchFamily="34" charset="0"/>
              <a:buChar char="•"/>
            </a:pPr>
            <a:r>
              <a:rPr lang="nl-BE" b="1" dirty="0"/>
              <a:t>Zichtbaar</a:t>
            </a:r>
          </a:p>
          <a:p>
            <a:pPr>
              <a:buFont typeface="Arial" panose="020B0604020202020204" pitchFamily="34" charset="0"/>
              <a:buChar char="−"/>
            </a:pPr>
            <a:r>
              <a:rPr lang="en-US" dirty="0" err="1"/>
              <a:t>Bodemverontreiniging</a:t>
            </a:r>
            <a:endParaRPr lang="en-US" dirty="0"/>
          </a:p>
          <a:p>
            <a:pPr lvl="1">
              <a:buFont typeface="Arial" panose="020B0604020202020204" pitchFamily="34" charset="0"/>
              <a:buChar char="−"/>
            </a:pPr>
            <a:r>
              <a:rPr lang="en-US" sz="2100" dirty="0" err="1"/>
              <a:t>Indien</a:t>
            </a:r>
            <a:r>
              <a:rPr lang="en-US" sz="2100" dirty="0"/>
              <a:t> </a:t>
            </a:r>
            <a:r>
              <a:rPr lang="en-US" sz="2100" dirty="0" err="1"/>
              <a:t>voorafgaandelijke</a:t>
            </a:r>
            <a:r>
              <a:rPr lang="en-US" sz="2100" dirty="0"/>
              <a:t> </a:t>
            </a:r>
            <a:r>
              <a:rPr lang="en-US" sz="2100" dirty="0" err="1"/>
              <a:t>informatie</a:t>
            </a:r>
            <a:r>
              <a:rPr lang="en-US" sz="2100" dirty="0"/>
              <a:t> over </a:t>
            </a:r>
            <a:r>
              <a:rPr lang="en-US" sz="2100" dirty="0" err="1"/>
              <a:t>historische</a:t>
            </a:r>
            <a:r>
              <a:rPr lang="en-US" sz="2100" dirty="0"/>
              <a:t> </a:t>
            </a:r>
            <a:r>
              <a:rPr lang="en-US" sz="2100" dirty="0" err="1"/>
              <a:t>vervuiling</a:t>
            </a:r>
            <a:r>
              <a:rPr lang="en-US" sz="2100" dirty="0"/>
              <a:t> met </a:t>
            </a:r>
            <a:r>
              <a:rPr lang="en-US" sz="2100" dirty="0" err="1"/>
              <a:t>kwik</a:t>
            </a:r>
            <a:r>
              <a:rPr lang="en-US" sz="2100" dirty="0"/>
              <a:t> (</a:t>
            </a:r>
            <a:r>
              <a:rPr lang="en-US" sz="2100" dirty="0">
                <a:solidFill>
                  <a:schemeClr val="tx2"/>
                </a:solidFill>
              </a:rPr>
              <a:t>Gent 9 </a:t>
            </a:r>
            <a:r>
              <a:rPr lang="en-US" sz="2100" dirty="0" err="1">
                <a:solidFill>
                  <a:schemeClr val="tx2"/>
                </a:solidFill>
              </a:rPr>
              <a:t>januari</a:t>
            </a:r>
            <a:r>
              <a:rPr lang="en-US" sz="2100" dirty="0">
                <a:solidFill>
                  <a:schemeClr val="tx2"/>
                </a:solidFill>
              </a:rPr>
              <a:t> 2020</a:t>
            </a:r>
            <a:r>
              <a:rPr lang="en-US" sz="2100" dirty="0"/>
              <a:t>)</a:t>
            </a:r>
          </a:p>
          <a:p>
            <a:pPr lvl="1">
              <a:buFont typeface="Arial" panose="020B0604020202020204" pitchFamily="34" charset="0"/>
              <a:buChar char="−"/>
            </a:pPr>
            <a:r>
              <a:rPr lang="nl-BE" sz="2100" dirty="0"/>
              <a:t>Bijzonder attent gemaakt dat er geen zogenaamd oriënterings- of karakteriseringsonderzoek in de zin Bodemdecreet (</a:t>
            </a:r>
            <a:r>
              <a:rPr lang="nl-BE" sz="2100" dirty="0">
                <a:solidFill>
                  <a:schemeClr val="tx2"/>
                </a:solidFill>
              </a:rPr>
              <a:t>Bergen (22ste k.) 8 januari 2019</a:t>
            </a:r>
            <a:r>
              <a:rPr lang="nl-BE" sz="2100" dirty="0"/>
              <a:t>)</a:t>
            </a:r>
          </a:p>
          <a:p>
            <a:pPr>
              <a:buFont typeface="Arial" panose="020B0604020202020204" pitchFamily="34" charset="0"/>
              <a:buChar char="−"/>
            </a:pPr>
            <a:r>
              <a:rPr lang="nl-BE" dirty="0"/>
              <a:t>Aanwezigheid van afval op een onroerend goed (</a:t>
            </a:r>
            <a:r>
              <a:rPr lang="nl-BE" dirty="0" err="1">
                <a:solidFill>
                  <a:schemeClr val="tx2"/>
                </a:solidFill>
              </a:rPr>
              <a:t>Rb.Oost</a:t>
            </a:r>
            <a:r>
              <a:rPr lang="nl-BE" dirty="0">
                <a:solidFill>
                  <a:schemeClr val="tx2"/>
                </a:solidFill>
              </a:rPr>
              <a:t>-Vlaanderen afd. Gent 11k 3 januari 2017, TBO 2017, 96-99)</a:t>
            </a:r>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13</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Zichtbaar</a:t>
            </a:r>
            <a:r>
              <a:rPr lang="en-US" sz="2800" dirty="0"/>
              <a:t>/</a:t>
            </a:r>
            <a:r>
              <a:rPr lang="en-US" sz="2800" dirty="0" err="1"/>
              <a:t>verborgen</a:t>
            </a:r>
            <a:r>
              <a:rPr lang="en-US" sz="2800" dirty="0"/>
              <a:t> </a:t>
            </a:r>
            <a:r>
              <a:rPr lang="en-US" sz="2800" dirty="0" err="1"/>
              <a:t>karakter</a:t>
            </a:r>
            <a:endParaRPr lang="nl-BE" sz="2800" dirty="0"/>
          </a:p>
        </p:txBody>
      </p:sp>
    </p:spTree>
    <p:extLst>
      <p:ext uri="{BB962C8B-B14F-4D97-AF65-F5344CB8AC3E}">
        <p14:creationId xmlns:p14="http://schemas.microsoft.com/office/powerpoint/2010/main" val="170528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BE" dirty="0"/>
              <a:t>Belet of verhindert het normale gebruik van het goed of dermate dat indien de koper het gebrek had gekend, hij de zaak niet of slechts aan een lagere prijs zou hebben gekocht</a:t>
            </a:r>
          </a:p>
          <a:p>
            <a:r>
              <a:rPr lang="en-US" dirty="0" err="1"/>
              <a:t>Geen</a:t>
            </a:r>
            <a:r>
              <a:rPr lang="en-US" dirty="0"/>
              <a:t> v</a:t>
            </a:r>
            <a:r>
              <a:rPr lang="nl-BE" dirty="0" err="1"/>
              <a:t>ereiste</a:t>
            </a:r>
            <a:r>
              <a:rPr lang="nl-BE" dirty="0"/>
              <a:t> bij niet-conforme levering (gemeen recht – consumentenkoop)</a:t>
            </a:r>
            <a:endParaRPr lang="en-US" dirty="0"/>
          </a:p>
          <a:p>
            <a:r>
              <a:rPr lang="en-US" dirty="0"/>
              <a:t>Is </a:t>
            </a:r>
            <a:r>
              <a:rPr lang="en-US" dirty="0" err="1"/>
              <a:t>ieder</a:t>
            </a:r>
            <a:r>
              <a:rPr lang="en-US" dirty="0"/>
              <a:t> </a:t>
            </a:r>
            <a:r>
              <a:rPr lang="en-US" dirty="0" err="1"/>
              <a:t>functioneel</a:t>
            </a:r>
            <a:r>
              <a:rPr lang="en-US" dirty="0"/>
              <a:t> </a:t>
            </a:r>
            <a:r>
              <a:rPr lang="en-US" dirty="0" err="1"/>
              <a:t>gebrek</a:t>
            </a:r>
            <a:r>
              <a:rPr lang="en-US" dirty="0"/>
              <a:t> </a:t>
            </a:r>
            <a:r>
              <a:rPr lang="en-US" dirty="0" err="1"/>
              <a:t>niet</a:t>
            </a:r>
            <a:r>
              <a:rPr lang="en-US" dirty="0"/>
              <a:t> ipso facto </a:t>
            </a:r>
            <a:r>
              <a:rPr lang="en-US" dirty="0" err="1"/>
              <a:t>ernstig</a:t>
            </a:r>
            <a:r>
              <a:rPr lang="en-US" dirty="0"/>
              <a:t>? (</a:t>
            </a:r>
            <a:r>
              <a:rPr lang="en-US" dirty="0">
                <a:solidFill>
                  <a:schemeClr val="tx2"/>
                </a:solidFill>
              </a:rPr>
              <a:t>P. Brulez</a:t>
            </a:r>
            <a:r>
              <a:rPr lang="en-US" dirty="0"/>
              <a:t>)</a:t>
            </a:r>
          </a:p>
          <a:p>
            <a:r>
              <a:rPr lang="en-US" dirty="0"/>
              <a:t>Ernst </a:t>
            </a:r>
            <a:r>
              <a:rPr lang="en-US" dirty="0" err="1"/>
              <a:t>anders</a:t>
            </a:r>
            <a:r>
              <a:rPr lang="en-US" dirty="0"/>
              <a:t> in </a:t>
            </a:r>
            <a:r>
              <a:rPr lang="en-US" dirty="0" err="1"/>
              <a:t>te</a:t>
            </a:r>
            <a:r>
              <a:rPr lang="en-US" dirty="0"/>
              <a:t> </a:t>
            </a:r>
            <a:r>
              <a:rPr lang="en-US" dirty="0" err="1"/>
              <a:t>vullen</a:t>
            </a:r>
            <a:r>
              <a:rPr lang="en-US" dirty="0"/>
              <a:t> in </a:t>
            </a:r>
            <a:r>
              <a:rPr lang="en-US" dirty="0" err="1"/>
              <a:t>functie</a:t>
            </a:r>
            <a:r>
              <a:rPr lang="en-US" dirty="0"/>
              <a:t> </a:t>
            </a:r>
            <a:r>
              <a:rPr lang="en-US" dirty="0" err="1"/>
              <a:t>rechtsmiddel</a:t>
            </a:r>
            <a:r>
              <a:rPr lang="en-US" dirty="0"/>
              <a:t> (</a:t>
            </a:r>
            <a:r>
              <a:rPr lang="en-US" dirty="0" err="1"/>
              <a:t>ontbinding</a:t>
            </a:r>
            <a:r>
              <a:rPr lang="en-US" dirty="0"/>
              <a:t> – </a:t>
            </a:r>
            <a:r>
              <a:rPr lang="en-US" dirty="0" err="1"/>
              <a:t>prijsvermindering</a:t>
            </a:r>
            <a:r>
              <a:rPr lang="en-US" dirty="0"/>
              <a:t>)</a:t>
            </a:r>
          </a:p>
          <a:p>
            <a:r>
              <a:rPr lang="nl-BE" dirty="0"/>
              <a:t>Impact van het gebrek relateren aan het gebruik of aan de waarde van het verkochte goed</a:t>
            </a:r>
          </a:p>
          <a:p>
            <a:pPr lvl="1"/>
            <a:r>
              <a:rPr lang="en-US" sz="2000" dirty="0"/>
              <a:t>4</a:t>
            </a:r>
            <a:r>
              <a:rPr lang="nl-BE" sz="2000" dirty="0"/>
              <a:t>000/260.000 EUR  </a:t>
            </a:r>
            <a:r>
              <a:rPr lang="nl-BE" sz="2000" dirty="0">
                <a:solidFill>
                  <a:srgbClr val="005E77"/>
                </a:solidFill>
              </a:rPr>
              <a:t>(</a:t>
            </a:r>
            <a:r>
              <a:rPr lang="nl-BE" sz="2000" dirty="0">
                <a:solidFill>
                  <a:schemeClr val="tx2"/>
                </a:solidFill>
              </a:rPr>
              <a:t>Rb. Brussel 29 maart 2019</a:t>
            </a:r>
            <a:r>
              <a:rPr lang="nl-BE" sz="2000" dirty="0"/>
              <a:t>) 3% softwareaanpassing (</a:t>
            </a:r>
            <a:r>
              <a:rPr lang="nl-BE" sz="2000" dirty="0">
                <a:solidFill>
                  <a:schemeClr val="tx2"/>
                </a:solidFill>
              </a:rPr>
              <a:t>Antwerpen 8 februari 2017</a:t>
            </a:r>
            <a:r>
              <a:rPr lang="nl-BE" sz="2000" dirty="0">
                <a:solidFill>
                  <a:srgbClr val="005E77"/>
                </a:solidFill>
              </a:rPr>
              <a:t>)</a:t>
            </a:r>
          </a:p>
          <a:p>
            <a:endParaRPr lang="en-US" dirty="0"/>
          </a:p>
          <a:p>
            <a:pPr marL="0" indent="0" algn="just">
              <a:buNone/>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14</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Ernstig</a:t>
            </a:r>
            <a:r>
              <a:rPr lang="en-US" sz="2800" dirty="0"/>
              <a:t> </a:t>
            </a:r>
            <a:r>
              <a:rPr lang="en-US" sz="2800" dirty="0" err="1"/>
              <a:t>karakter</a:t>
            </a:r>
            <a:endParaRPr lang="nl-BE" sz="2800" dirty="0"/>
          </a:p>
        </p:txBody>
      </p:sp>
    </p:spTree>
    <p:extLst>
      <p:ext uri="{BB962C8B-B14F-4D97-AF65-F5344CB8AC3E}">
        <p14:creationId xmlns:p14="http://schemas.microsoft.com/office/powerpoint/2010/main" val="86685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a:t>Inachtneming  alle omstandigheden van de zaak, </a:t>
            </a:r>
          </a:p>
          <a:p>
            <a:pPr lvl="1"/>
            <a:r>
              <a:rPr lang="nl-BE" dirty="0"/>
              <a:t>aard van het verkochte goed, </a:t>
            </a:r>
          </a:p>
          <a:p>
            <a:pPr lvl="1"/>
            <a:r>
              <a:rPr lang="nl-BE" dirty="0"/>
              <a:t>aard van het gebrek (dat zich al dan niet progressief kan manifesteren, zoals bv. de verborgen gebreken van een alarmsysteem die pas aan het licht komen bij een inbraak), </a:t>
            </a:r>
          </a:p>
          <a:p>
            <a:pPr lvl="1"/>
            <a:r>
              <a:rPr lang="nl-BE" dirty="0"/>
              <a:t>gebruiken van de plaats van verkoop</a:t>
            </a:r>
          </a:p>
          <a:p>
            <a:pPr lvl="1"/>
            <a:r>
              <a:rPr lang="nl-BE" dirty="0"/>
              <a:t>hoedanigheid van partijen </a:t>
            </a:r>
          </a:p>
          <a:p>
            <a:pPr lvl="1"/>
            <a:r>
              <a:rPr lang="nl-BE" dirty="0"/>
              <a:t>de door hen verrichte (buiten)gerechtelijke handelingen</a:t>
            </a:r>
          </a:p>
          <a:p>
            <a:pPr lvl="1"/>
            <a:endParaRPr lang="nl-BE" sz="2000" dirty="0"/>
          </a:p>
          <a:p>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15</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Korte </a:t>
            </a:r>
            <a:r>
              <a:rPr lang="en-US" sz="2800" dirty="0" err="1"/>
              <a:t>termijn</a:t>
            </a:r>
            <a:r>
              <a:rPr lang="en-US" sz="2800" dirty="0"/>
              <a:t> (art. 1648 oud BW)</a:t>
            </a:r>
            <a:endParaRPr lang="nl-BE" sz="2800" dirty="0"/>
          </a:p>
        </p:txBody>
      </p:sp>
    </p:spTree>
    <p:extLst>
      <p:ext uri="{BB962C8B-B14F-4D97-AF65-F5344CB8AC3E}">
        <p14:creationId xmlns:p14="http://schemas.microsoft.com/office/powerpoint/2010/main" val="326598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48FC9-D1FD-4BA3-821C-222C9D99382E}"/>
              </a:ext>
            </a:extLst>
          </p:cNvPr>
          <p:cNvSpPr>
            <a:spLocks noGrp="1"/>
          </p:cNvSpPr>
          <p:nvPr>
            <p:ph idx="1"/>
          </p:nvPr>
        </p:nvSpPr>
        <p:spPr>
          <a:xfrm>
            <a:off x="576000" y="1656000"/>
            <a:ext cx="10887959" cy="4712771"/>
          </a:xfrm>
        </p:spPr>
        <p:txBody>
          <a:bodyPr/>
          <a:lstStyle/>
          <a:p>
            <a:r>
              <a:rPr lang="nl-BE" sz="2000" dirty="0"/>
              <a:t>Tijdstip van ontdekking zal zich ook later situeren wanneer een gebrek zich progressief manifesteert. </a:t>
            </a:r>
          </a:p>
          <a:p>
            <a:pPr lvl="1"/>
            <a:r>
              <a:rPr lang="en-US" sz="2000" dirty="0"/>
              <a:t>W</a:t>
            </a:r>
            <a:r>
              <a:rPr lang="nl-BE" sz="2000" dirty="0"/>
              <a:t>ateroverlast: één jaar na overstromingen (</a:t>
            </a:r>
            <a:r>
              <a:rPr lang="nl-BE" sz="2000" dirty="0">
                <a:solidFill>
                  <a:schemeClr val="accent1"/>
                </a:solidFill>
              </a:rPr>
              <a:t>Luik 16 januari 2017</a:t>
            </a:r>
            <a:r>
              <a:rPr lang="nl-BE" sz="2000" dirty="0"/>
              <a:t>)</a:t>
            </a:r>
          </a:p>
          <a:p>
            <a:pPr lvl="2"/>
            <a:r>
              <a:rPr lang="en-US" sz="1800" dirty="0"/>
              <a:t>W</a:t>
            </a:r>
            <a:r>
              <a:rPr lang="nl-BE" sz="1800" dirty="0"/>
              <a:t>ateroverlast kan aan verschillende oorzaken te wijten zijn zodat deskundigenonderzoek zich opdringt</a:t>
            </a:r>
          </a:p>
          <a:p>
            <a:pPr lvl="1"/>
            <a:r>
              <a:rPr lang="en-US" sz="2000" dirty="0" err="1"/>
              <a:t>Geluidshinder</a:t>
            </a:r>
            <a:r>
              <a:rPr lang="en-US" sz="2000" dirty="0"/>
              <a:t>: </a:t>
            </a:r>
          </a:p>
          <a:p>
            <a:pPr lvl="3"/>
            <a:r>
              <a:rPr lang="en-US" sz="1600" dirty="0" err="1"/>
              <a:t>Niet</a:t>
            </a:r>
            <a:r>
              <a:rPr lang="en-US" sz="1600" dirty="0"/>
              <a:t> </a:t>
            </a:r>
            <a:r>
              <a:rPr lang="en-US" sz="1600" dirty="0" err="1"/>
              <a:t>te</a:t>
            </a:r>
            <a:r>
              <a:rPr lang="en-US" sz="1600" dirty="0"/>
              <a:t> </a:t>
            </a:r>
            <a:r>
              <a:rPr lang="en-US" sz="1600" dirty="0" err="1"/>
              <a:t>ontdekken</a:t>
            </a:r>
            <a:r>
              <a:rPr lang="en-US" sz="1600" dirty="0"/>
              <a:t> </a:t>
            </a:r>
            <a:r>
              <a:rPr lang="en-US" sz="1600" dirty="0" err="1"/>
              <a:t>bij</a:t>
            </a:r>
            <a:r>
              <a:rPr lang="en-US" sz="1600" dirty="0"/>
              <a:t> </a:t>
            </a:r>
            <a:r>
              <a:rPr lang="en-US" sz="1600" dirty="0" err="1"/>
              <a:t>werken</a:t>
            </a:r>
            <a:r>
              <a:rPr lang="en-US" sz="1600" dirty="0"/>
              <a:t>, </a:t>
            </a:r>
            <a:r>
              <a:rPr lang="en-US" sz="1600" dirty="0" err="1"/>
              <a:t>meestal</a:t>
            </a:r>
            <a:r>
              <a:rPr lang="en-US" sz="1600" dirty="0"/>
              <a:t> van </a:t>
            </a:r>
            <a:r>
              <a:rPr lang="en-US" sz="1600" dirty="0" err="1"/>
              <a:t>ingebruikname</a:t>
            </a:r>
            <a:r>
              <a:rPr lang="en-US" sz="1600" dirty="0"/>
              <a:t> of </a:t>
            </a:r>
            <a:r>
              <a:rPr lang="en-US" sz="1600" dirty="0" err="1"/>
              <a:t>verhuring</a:t>
            </a:r>
            <a:r>
              <a:rPr lang="en-US" sz="1600" dirty="0"/>
              <a:t> (</a:t>
            </a:r>
            <a:r>
              <a:rPr lang="en-US" sz="1600" dirty="0" err="1"/>
              <a:t>Rb</a:t>
            </a:r>
            <a:r>
              <a:rPr lang="en-US" sz="1600" dirty="0"/>
              <a:t>. Leuven 8 </a:t>
            </a:r>
            <a:r>
              <a:rPr lang="en-US" sz="1600" dirty="0" err="1"/>
              <a:t>februari</a:t>
            </a:r>
            <a:r>
              <a:rPr lang="en-US" sz="1600" dirty="0"/>
              <a:t> 2017)</a:t>
            </a:r>
          </a:p>
          <a:p>
            <a:pPr lvl="1"/>
            <a:r>
              <a:rPr lang="en-US" sz="2000" dirty="0"/>
              <a:t>O</a:t>
            </a:r>
            <a:r>
              <a:rPr lang="nl-BE" sz="2000" dirty="0" err="1"/>
              <a:t>xidatie</a:t>
            </a:r>
            <a:r>
              <a:rPr lang="nl-BE" sz="2000" dirty="0"/>
              <a:t> van tegels </a:t>
            </a:r>
            <a:r>
              <a:rPr lang="nl-BE" sz="2000" dirty="0">
                <a:solidFill>
                  <a:schemeClr val="accent1"/>
                </a:solidFill>
              </a:rPr>
              <a:t>(</a:t>
            </a:r>
            <a:r>
              <a:rPr lang="nl-BE" sz="2000" dirty="0" err="1">
                <a:solidFill>
                  <a:schemeClr val="accent1"/>
                </a:solidFill>
              </a:rPr>
              <a:t>Orb</a:t>
            </a:r>
            <a:r>
              <a:rPr lang="nl-BE" sz="2000" dirty="0">
                <a:solidFill>
                  <a:schemeClr val="accent1"/>
                </a:solidFill>
              </a:rPr>
              <a:t>. Antwerpen afd. Tongeren 15 januari 2020)</a:t>
            </a:r>
          </a:p>
          <a:p>
            <a:pPr lvl="2"/>
            <a:r>
              <a:rPr lang="en-US" sz="1800" dirty="0"/>
              <a:t>O</a:t>
            </a:r>
            <a:r>
              <a:rPr lang="nl-BE" sz="1800" dirty="0" err="1"/>
              <a:t>mvang</a:t>
            </a:r>
            <a:r>
              <a:rPr lang="nl-BE" sz="1800" dirty="0"/>
              <a:t> pas duidelijk na verschillende klachten </a:t>
            </a:r>
          </a:p>
          <a:p>
            <a:pPr lvl="2"/>
            <a:r>
              <a:rPr lang="en-US" sz="1800" dirty="0"/>
              <a:t>O</a:t>
            </a:r>
            <a:r>
              <a:rPr lang="nl-BE" sz="1800" dirty="0" err="1"/>
              <a:t>orzaak</a:t>
            </a:r>
            <a:r>
              <a:rPr lang="nl-BE" sz="1800" dirty="0"/>
              <a:t> pas duidelijk na deskundigenonderzoek</a:t>
            </a:r>
          </a:p>
          <a:p>
            <a:r>
              <a:rPr lang="nl-BE" sz="2000" i="1" dirty="0"/>
              <a:t>Paard</a:t>
            </a:r>
            <a:r>
              <a:rPr lang="nl-BE" sz="2000" dirty="0"/>
              <a:t> aangekocht op 8 april. In gebreke stelling 27 juni.</a:t>
            </a:r>
          </a:p>
          <a:p>
            <a:pPr lvl="1"/>
            <a:r>
              <a:rPr lang="en-US" sz="1800" dirty="0"/>
              <a:t>P</a:t>
            </a:r>
            <a:r>
              <a:rPr lang="nl-BE" sz="1800" dirty="0"/>
              <a:t>aard levend goed –agressiviteit pas na tijdje (</a:t>
            </a:r>
            <a:r>
              <a:rPr lang="nl-BE" sz="1800" dirty="0" err="1">
                <a:solidFill>
                  <a:schemeClr val="accent1"/>
                </a:solidFill>
              </a:rPr>
              <a:t>Vred</a:t>
            </a:r>
            <a:r>
              <a:rPr lang="nl-BE" sz="1800" dirty="0">
                <a:solidFill>
                  <a:schemeClr val="accent1"/>
                </a:solidFill>
              </a:rPr>
              <a:t>. Fléron 1 augustus 2017</a:t>
            </a:r>
            <a:r>
              <a:rPr lang="nl-BE" sz="1800" dirty="0"/>
              <a:t>)</a:t>
            </a:r>
          </a:p>
          <a:p>
            <a:pPr lvl="1"/>
            <a:r>
              <a:rPr lang="en-US" sz="1800" dirty="0"/>
              <a:t>R</a:t>
            </a:r>
            <a:r>
              <a:rPr lang="nl-BE" sz="1800" dirty="0" err="1"/>
              <a:t>echterlijke</a:t>
            </a:r>
            <a:r>
              <a:rPr lang="nl-BE" sz="1800" dirty="0"/>
              <a:t> vakantie</a:t>
            </a:r>
            <a:endParaRPr lang="en-US" sz="1800" dirty="0"/>
          </a:p>
          <a:p>
            <a:pPr lvl="2"/>
            <a:endParaRPr lang="nl-BE" dirty="0"/>
          </a:p>
          <a:p>
            <a:pPr lvl="2"/>
            <a:endParaRPr lang="nl-BE" dirty="0"/>
          </a:p>
          <a:p>
            <a:pPr lvl="2"/>
            <a:endParaRPr lang="nl-BE" dirty="0"/>
          </a:p>
          <a:p>
            <a:pPr lvl="3"/>
            <a:endParaRPr lang="nl-BE" dirty="0"/>
          </a:p>
          <a:p>
            <a:pPr lvl="1"/>
            <a:endParaRPr lang="nl-BE" dirty="0"/>
          </a:p>
        </p:txBody>
      </p:sp>
      <p:sp>
        <p:nvSpPr>
          <p:cNvPr id="6" name="Titel 4">
            <a:extLst>
              <a:ext uri="{FF2B5EF4-FFF2-40B4-BE49-F238E27FC236}">
                <a16:creationId xmlns:a16="http://schemas.microsoft.com/office/drawing/2014/main" id="{DAFB410F-6EED-41BF-B4A3-62CF2E0D3555}"/>
              </a:ext>
            </a:extLst>
          </p:cNvPr>
          <p:cNvSpPr>
            <a:spLocks noGrp="1"/>
          </p:cNvSpPr>
          <p:nvPr>
            <p:ph type="title"/>
          </p:nvPr>
        </p:nvSpPr>
        <p:spPr>
          <a:xfrm>
            <a:off x="576000" y="207036"/>
            <a:ext cx="11041200" cy="707364"/>
          </a:xfrm>
        </p:spPr>
        <p:txBody>
          <a:bodyPr>
            <a:normAutofit/>
          </a:bodyPr>
          <a:lstStyle/>
          <a:p>
            <a:r>
              <a:rPr lang="en-US" b="1" dirty="0" err="1">
                <a:solidFill>
                  <a:schemeClr val="tx2"/>
                </a:solidFill>
              </a:rPr>
              <a:t>Verborgen</a:t>
            </a:r>
            <a:r>
              <a:rPr lang="en-US" b="1" dirty="0">
                <a:solidFill>
                  <a:schemeClr val="tx2"/>
                </a:solidFill>
              </a:rPr>
              <a:t> </a:t>
            </a:r>
            <a:r>
              <a:rPr lang="en-US" b="1" dirty="0" err="1">
                <a:solidFill>
                  <a:schemeClr val="tx2"/>
                </a:solidFill>
              </a:rPr>
              <a:t>gebreken</a:t>
            </a:r>
            <a:r>
              <a:rPr lang="en-US" b="1" dirty="0">
                <a:solidFill>
                  <a:schemeClr val="tx2"/>
                </a:solidFill>
              </a:rPr>
              <a:t>.</a:t>
            </a:r>
            <a:endParaRPr lang="nl-BE" b="1" dirty="0">
              <a:solidFill>
                <a:schemeClr val="tx2"/>
              </a:solidFill>
            </a:endParaRPr>
          </a:p>
        </p:txBody>
      </p:sp>
      <p:sp>
        <p:nvSpPr>
          <p:cNvPr id="10" name="Titel 4">
            <a:extLst>
              <a:ext uri="{FF2B5EF4-FFF2-40B4-BE49-F238E27FC236}">
                <a16:creationId xmlns:a16="http://schemas.microsoft.com/office/drawing/2014/main" id="{D2A5BBFF-EA23-442E-A164-86206F486AE4}"/>
              </a:ext>
            </a:extLst>
          </p:cNvPr>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Korte </a:t>
            </a:r>
            <a:r>
              <a:rPr lang="en-US" sz="2800" dirty="0" err="1"/>
              <a:t>termijn</a:t>
            </a:r>
            <a:r>
              <a:rPr lang="en-US" sz="2800" dirty="0"/>
              <a:t> (art. 1648 oud BW)</a:t>
            </a:r>
            <a:endParaRPr lang="nl-BE" sz="2800" dirty="0"/>
          </a:p>
        </p:txBody>
      </p:sp>
    </p:spTree>
    <p:extLst>
      <p:ext uri="{BB962C8B-B14F-4D97-AF65-F5344CB8AC3E}">
        <p14:creationId xmlns:p14="http://schemas.microsoft.com/office/powerpoint/2010/main" val="72175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a:t>Volgens De Page impliceert een dergelijke clausule dat het gebrek wel degelijk in overweging werd genomen door partijen en dat er dus geen discussie kan bestaan over de vraag of het gebrek al dan niet bestond op het ogenblik van het sluiten van de koop</a:t>
            </a:r>
          </a:p>
          <a:p>
            <a:pPr lvl="1"/>
            <a:endParaRPr lang="nl-BE" sz="2000" dirty="0"/>
          </a:p>
          <a:p>
            <a:r>
              <a:rPr lang="nl-BE" dirty="0"/>
              <a:t>Zie: verklaring dat er geen enkele regel inzake stedenbouw en ruimtelijke ordening geschonden was (</a:t>
            </a:r>
            <a:r>
              <a:rPr lang="nl-BE" dirty="0">
                <a:solidFill>
                  <a:schemeClr val="tx2"/>
                </a:solidFill>
              </a:rPr>
              <a:t>Luik 16 januari 2017</a:t>
            </a:r>
            <a:r>
              <a:rPr lang="nl-BE" dirty="0"/>
              <a:t>)</a:t>
            </a:r>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17</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Negatieve</a:t>
            </a:r>
            <a:r>
              <a:rPr lang="en-US" sz="2800" dirty="0"/>
              <a:t> </a:t>
            </a:r>
            <a:r>
              <a:rPr lang="en-US" sz="2800" dirty="0" err="1"/>
              <a:t>verklaring</a:t>
            </a:r>
            <a:r>
              <a:rPr lang="en-US" sz="2800" dirty="0"/>
              <a:t>: </a:t>
            </a:r>
            <a:r>
              <a:rPr lang="en-US" sz="2800" dirty="0" err="1"/>
              <a:t>afstand</a:t>
            </a:r>
            <a:r>
              <a:rPr lang="en-US" sz="2800" dirty="0"/>
              <a:t> van art. 1648 oud BW?</a:t>
            </a:r>
            <a:endParaRPr lang="nl-BE" sz="2800" dirty="0"/>
          </a:p>
        </p:txBody>
      </p:sp>
    </p:spTree>
    <p:extLst>
      <p:ext uri="{BB962C8B-B14F-4D97-AF65-F5344CB8AC3E}">
        <p14:creationId xmlns:p14="http://schemas.microsoft.com/office/powerpoint/2010/main" val="45698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pPr>
              <a:buFont typeface="Arial" panose="020B0604020202020204" pitchFamily="34" charset="0"/>
              <a:buChar char="−"/>
            </a:pPr>
            <a:r>
              <a:rPr lang="nl-BE" dirty="0"/>
              <a:t>Indien de prestatie zich hiertoe leent, heeft de schuldeiser bij niet-nakoming van een contractuele prestatie </a:t>
            </a:r>
            <a:r>
              <a:rPr lang="nl-BE" i="1" dirty="0"/>
              <a:t>het recht zich door de rechter te laten machtigen om de verbintenis </a:t>
            </a:r>
            <a:r>
              <a:rPr lang="nl-BE" dirty="0"/>
              <a:t>te laten uitvoeren door een derde op kosten van de schuldenaar. </a:t>
            </a:r>
            <a:r>
              <a:rPr lang="nl-BE" i="1" u="sng" dirty="0"/>
              <a:t>In uitzonderlijke omstandigheden, zoals bij hoogdringendheid</a:t>
            </a:r>
            <a:r>
              <a:rPr lang="nl-BE" u="sng" dirty="0"/>
              <a:t>, kan de schuldeiser hiertoe overgaan zonder rechterlijke </a:t>
            </a:r>
            <a:r>
              <a:rPr lang="nl-BE" dirty="0"/>
              <a:t>machtiging op eigen </a:t>
            </a:r>
            <a:r>
              <a:rPr lang="nl-BE" u="sng" dirty="0"/>
              <a:t>kosten en op eigen risico en deze kosten verhalen op de schuldenaar, waarbij zijn handelswijze achteraf kan worden getoetst door de rechter</a:t>
            </a:r>
          </a:p>
          <a:p>
            <a:pPr>
              <a:buFont typeface="Arial" panose="020B0604020202020204" pitchFamily="34" charset="0"/>
              <a:buChar char="−"/>
            </a:pPr>
            <a:r>
              <a:rPr lang="en-US" dirty="0"/>
              <a:t>I</a:t>
            </a:r>
            <a:r>
              <a:rPr lang="nl-BE" dirty="0"/>
              <a:t>n beide gevallen dient de schuldenaar de redelijke belangen in acht te nemen</a:t>
            </a:r>
          </a:p>
          <a:p>
            <a:pPr>
              <a:buFont typeface="Arial" panose="020B0604020202020204" pitchFamily="34" charset="0"/>
              <a:buChar char="−"/>
            </a:pPr>
            <a:r>
              <a:rPr lang="nl-BE" dirty="0"/>
              <a:t>Wanneer de schuldeiser de verbintenis zonder voorafgaandelijke rechterlijke machtiging laat uitvoeren door een derde, zonder dat daartoe grond bestaat of op een onzorgvuldige wijze, kan de schuldeiser de gemaakte kosten niet verhalen op de schuldenaar, maar heeft hij slechts recht op vergoeding van de schade die het gevolg is van de wanprestatie.</a:t>
            </a:r>
          </a:p>
          <a:p>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18</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18 </a:t>
            </a:r>
            <a:r>
              <a:rPr lang="en-US" sz="2800" dirty="0" err="1"/>
              <a:t>juni</a:t>
            </a:r>
            <a:r>
              <a:rPr lang="en-US" sz="2800" dirty="0"/>
              <a:t> 2020* – </a:t>
            </a:r>
            <a:r>
              <a:rPr lang="en-US" sz="2800" dirty="0" err="1"/>
              <a:t>eenzijdige</a:t>
            </a:r>
            <a:r>
              <a:rPr lang="en-US" sz="2800" dirty="0"/>
              <a:t> </a:t>
            </a:r>
            <a:r>
              <a:rPr lang="en-US" sz="2800" dirty="0" err="1"/>
              <a:t>buitengerechtelijke</a:t>
            </a:r>
            <a:r>
              <a:rPr lang="en-US" sz="2800" dirty="0"/>
              <a:t> </a:t>
            </a:r>
            <a:r>
              <a:rPr lang="en-US" sz="2800" dirty="0" err="1"/>
              <a:t>vervanging</a:t>
            </a:r>
            <a:endParaRPr lang="nl-BE" sz="2800" dirty="0"/>
          </a:p>
        </p:txBody>
      </p:sp>
      <p:sp>
        <p:nvSpPr>
          <p:cNvPr id="8" name="Tekstvak 7">
            <a:extLst>
              <a:ext uri="{FF2B5EF4-FFF2-40B4-BE49-F238E27FC236}">
                <a16:creationId xmlns:a16="http://schemas.microsoft.com/office/drawing/2014/main" id="{2D887EEF-F1D9-43F9-81B5-9F3515DBBEAE}"/>
              </a:ext>
            </a:extLst>
          </p:cNvPr>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 ARR. 202000618.3</a:t>
            </a:r>
            <a:endParaRPr lang="nl-BE" sz="1100" dirty="0">
              <a:solidFill>
                <a:srgbClr val="1D8DB0"/>
              </a:solidFill>
            </a:endParaRPr>
          </a:p>
        </p:txBody>
      </p:sp>
    </p:spTree>
    <p:extLst>
      <p:ext uri="{BB962C8B-B14F-4D97-AF65-F5344CB8AC3E}">
        <p14:creationId xmlns:p14="http://schemas.microsoft.com/office/powerpoint/2010/main" val="329420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dirty="0"/>
              <a:t>K</a:t>
            </a:r>
            <a:r>
              <a:rPr lang="nl-BE" dirty="0" err="1"/>
              <a:t>oper</a:t>
            </a:r>
            <a:endParaRPr lang="nl-BE" dirty="0"/>
          </a:p>
          <a:p>
            <a:pPr lvl="1"/>
            <a:r>
              <a:rPr lang="nl-BE" sz="2000" dirty="0"/>
              <a:t>moet verkoper in kennis stellen</a:t>
            </a:r>
          </a:p>
          <a:p>
            <a:pPr lvl="1"/>
            <a:r>
              <a:rPr lang="nl-BE" sz="2000" dirty="0"/>
              <a:t>redelijke dekkingstransactie, tegen een redelijke prijs met een redelijke derde binnen een redelijke termijn na</a:t>
            </a:r>
          </a:p>
          <a:p>
            <a:pPr lvl="1"/>
            <a:endParaRPr lang="nl-BE" sz="2000" dirty="0"/>
          </a:p>
          <a:p>
            <a:pPr marL="0" indent="0">
              <a:buNone/>
            </a:pPr>
            <a:r>
              <a:rPr lang="nl-BE" dirty="0"/>
              <a:t>Buitengerechtelijk herstel recht geen verbintenis maar mogelijk wel </a:t>
            </a:r>
            <a:r>
              <a:rPr lang="nl-BE" i="1" dirty="0" err="1"/>
              <a:t>Obliegenheit</a:t>
            </a:r>
            <a:r>
              <a:rPr lang="nl-BE" dirty="0"/>
              <a:t> </a:t>
            </a:r>
          </a:p>
          <a:p>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19</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Rechtsmiddelen</a:t>
            </a:r>
            <a:r>
              <a:rPr lang="en-US" sz="2800" dirty="0"/>
              <a:t>: </a:t>
            </a:r>
            <a:r>
              <a:rPr lang="en-US" sz="2800" dirty="0" err="1"/>
              <a:t>dekkingsherstel</a:t>
            </a:r>
            <a:r>
              <a:rPr lang="en-US" sz="2800" dirty="0"/>
              <a:t>/</a:t>
            </a:r>
            <a:r>
              <a:rPr lang="en-US" sz="2800" dirty="0" err="1"/>
              <a:t>dekkingskoop</a:t>
            </a:r>
            <a:endParaRPr lang="nl-BE" sz="2800" dirty="0"/>
          </a:p>
        </p:txBody>
      </p:sp>
    </p:spTree>
    <p:extLst>
      <p:ext uri="{BB962C8B-B14F-4D97-AF65-F5344CB8AC3E}">
        <p14:creationId xmlns:p14="http://schemas.microsoft.com/office/powerpoint/2010/main" val="346686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4B63285-EE9E-4706-9067-8C73577C427F}"/>
              </a:ext>
            </a:extLst>
          </p:cNvPr>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3" name="Tijdelijke aanduiding voor dianummer 2">
            <a:extLst>
              <a:ext uri="{FF2B5EF4-FFF2-40B4-BE49-F238E27FC236}">
                <a16:creationId xmlns:a16="http://schemas.microsoft.com/office/drawing/2014/main" id="{29C489D0-BC50-42F7-AE7C-14CCDD533FB7}"/>
              </a:ext>
            </a:extLst>
          </p:cNvPr>
          <p:cNvSpPr>
            <a:spLocks noGrp="1"/>
          </p:cNvSpPr>
          <p:nvPr>
            <p:ph type="sldNum" sz="quarter" idx="12"/>
          </p:nvPr>
        </p:nvSpPr>
        <p:spPr/>
        <p:txBody>
          <a:bodyPr/>
          <a:lstStyle/>
          <a:p>
            <a:fld id="{CF179DAE-D0A6-40C3-B8BC-6A97C268D03A}" type="slidenum">
              <a:rPr lang="nl-NL" smtClean="0"/>
              <a:t>2</a:t>
            </a:fld>
            <a:endParaRPr lang="nl-NL"/>
          </a:p>
        </p:txBody>
      </p:sp>
      <p:sp>
        <p:nvSpPr>
          <p:cNvPr id="4" name="Titel 3">
            <a:extLst>
              <a:ext uri="{FF2B5EF4-FFF2-40B4-BE49-F238E27FC236}">
                <a16:creationId xmlns:a16="http://schemas.microsoft.com/office/drawing/2014/main" id="{E6DEE6B6-5CD6-4176-902B-875BCA2FA1C2}"/>
              </a:ext>
            </a:extLst>
          </p:cNvPr>
          <p:cNvSpPr>
            <a:spLocks noGrp="1"/>
          </p:cNvSpPr>
          <p:nvPr>
            <p:ph type="title"/>
          </p:nvPr>
        </p:nvSpPr>
        <p:spPr>
          <a:xfrm>
            <a:off x="576003" y="1800000"/>
            <a:ext cx="8333999" cy="1932245"/>
          </a:xfrm>
        </p:spPr>
        <p:txBody>
          <a:bodyPr/>
          <a:lstStyle/>
          <a:p>
            <a:r>
              <a:rPr lang="nl-NL" dirty="0"/>
              <a:t>Gemene koop</a:t>
            </a:r>
            <a:endParaRPr lang="nl-BE" dirty="0"/>
          </a:p>
        </p:txBody>
      </p:sp>
      <p:sp>
        <p:nvSpPr>
          <p:cNvPr id="5" name="Tijdelijke aanduiding voor tekst 4">
            <a:extLst>
              <a:ext uri="{FF2B5EF4-FFF2-40B4-BE49-F238E27FC236}">
                <a16:creationId xmlns:a16="http://schemas.microsoft.com/office/drawing/2014/main" id="{30A0A3F0-E8E3-4087-9937-D661A87BE787}"/>
              </a:ext>
            </a:extLst>
          </p:cNvPr>
          <p:cNvSpPr>
            <a:spLocks noGrp="1"/>
          </p:cNvSpPr>
          <p:nvPr>
            <p:ph type="body" idx="1"/>
          </p:nvPr>
        </p:nvSpPr>
        <p:spPr>
          <a:xfrm>
            <a:off x="576003" y="3928555"/>
            <a:ext cx="9911605" cy="1932245"/>
          </a:xfrm>
        </p:spPr>
        <p:txBody>
          <a:bodyPr>
            <a:normAutofit/>
          </a:bodyPr>
          <a:lstStyle/>
          <a:p>
            <a:pPr marL="342900" indent="-342900">
              <a:buFont typeface="Wingdings" panose="05000000000000000000" pitchFamily="2" charset="2"/>
              <a:buChar char="Ø"/>
            </a:pPr>
            <a:r>
              <a:rPr lang="nl-NL" sz="2200" dirty="0"/>
              <a:t>Totstandkoming </a:t>
            </a:r>
          </a:p>
          <a:p>
            <a:pPr marL="342900" indent="-342900">
              <a:buFont typeface="Wingdings" panose="05000000000000000000" pitchFamily="2" charset="2"/>
              <a:buChar char="Ø"/>
            </a:pPr>
            <a:r>
              <a:rPr lang="nl-NL" sz="2200" dirty="0"/>
              <a:t>Levering </a:t>
            </a:r>
          </a:p>
          <a:p>
            <a:pPr marL="342900" indent="-342900">
              <a:buFont typeface="Wingdings" panose="05000000000000000000" pitchFamily="2" charset="2"/>
              <a:buChar char="Ø"/>
            </a:pPr>
            <a:r>
              <a:rPr lang="nl-NL" sz="2200" dirty="0"/>
              <a:t>Verborgen gebreken</a:t>
            </a:r>
          </a:p>
          <a:p>
            <a:pPr marL="342900" indent="-342900">
              <a:buFont typeface="Wingdings" panose="05000000000000000000" pitchFamily="2" charset="2"/>
              <a:buChar char="Ø"/>
            </a:pPr>
            <a:r>
              <a:rPr lang="nl-NL" sz="2200" dirty="0"/>
              <a:t>Vrijwaring voor uitwinning</a:t>
            </a:r>
            <a:endParaRPr lang="nl-BE" sz="2200" dirty="0"/>
          </a:p>
        </p:txBody>
      </p:sp>
    </p:spTree>
    <p:extLst>
      <p:ext uri="{BB962C8B-B14F-4D97-AF65-F5344CB8AC3E}">
        <p14:creationId xmlns:p14="http://schemas.microsoft.com/office/powerpoint/2010/main" val="2794983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en-US" dirty="0"/>
              <a:t>G</a:t>
            </a:r>
            <a:r>
              <a:rPr lang="nl-BE" dirty="0"/>
              <a:t>een exoneratie voor gekend verborgen gebrek</a:t>
            </a:r>
          </a:p>
          <a:p>
            <a:pPr lvl="1"/>
            <a:r>
              <a:rPr lang="nl-BE" sz="2200" dirty="0"/>
              <a:t>Enkele feit dat de verkoper gedurende twaalf jaren in het verkochte huis heeft gewoond, houdt geen bewijs in van de kennis van de vochtproblemen (</a:t>
            </a:r>
            <a:r>
              <a:rPr lang="nl-BE" sz="2200" dirty="0">
                <a:solidFill>
                  <a:schemeClr val="accent1"/>
                </a:solidFill>
              </a:rPr>
              <a:t>Rb. Brussel 9 december 2019)</a:t>
            </a:r>
            <a:endParaRPr lang="nl-BE" sz="2200" dirty="0"/>
          </a:p>
          <a:p>
            <a:pPr lvl="1"/>
            <a:r>
              <a:rPr lang="en-US" sz="2200" dirty="0"/>
              <a:t>T</a:t>
            </a:r>
            <a:r>
              <a:rPr lang="nl-BE" sz="2200" dirty="0"/>
              <a:t>ank niet onbekend aan verkoper :verkopers een tiental jaren eigenaar geweest waren van het onroerend goed. Zij hadden zelf gasleidingen in de grond geplaatst. Er was bovendien een bovengronds luik van de tank aanwezig </a:t>
            </a:r>
            <a:r>
              <a:rPr lang="nl-BE" sz="2200" dirty="0">
                <a:solidFill>
                  <a:schemeClr val="accent1"/>
                </a:solidFill>
              </a:rPr>
              <a:t>(Rb. Turnhout 23 mei 2013</a:t>
            </a:r>
            <a:r>
              <a:rPr lang="nl-BE" sz="2200" dirty="0"/>
              <a:t>)</a:t>
            </a:r>
          </a:p>
          <a:p>
            <a:pPr lvl="1"/>
            <a:endParaRPr lang="nl-BE" sz="2200" dirty="0"/>
          </a:p>
          <a:p>
            <a:r>
              <a:rPr lang="en-US" dirty="0" err="1"/>
              <a:t>Geen</a:t>
            </a:r>
            <a:r>
              <a:rPr lang="en-US" dirty="0"/>
              <a:t> </a:t>
            </a:r>
            <a:r>
              <a:rPr lang="en-US" dirty="0" err="1"/>
              <a:t>kwade</a:t>
            </a:r>
            <a:r>
              <a:rPr lang="en-US" dirty="0"/>
              <a:t> </a:t>
            </a:r>
            <a:r>
              <a:rPr lang="en-US" dirty="0" err="1"/>
              <a:t>trouw</a:t>
            </a:r>
            <a:r>
              <a:rPr lang="en-US" dirty="0"/>
              <a:t> </a:t>
            </a:r>
            <a:r>
              <a:rPr lang="en-US" dirty="0" err="1"/>
              <a:t>bij</a:t>
            </a:r>
            <a:r>
              <a:rPr lang="en-US" dirty="0"/>
              <a:t> </a:t>
            </a:r>
            <a:r>
              <a:rPr lang="en-US" dirty="0" err="1"/>
              <a:t>kennis</a:t>
            </a:r>
            <a:r>
              <a:rPr lang="en-US" dirty="0"/>
              <a:t> van </a:t>
            </a:r>
            <a:r>
              <a:rPr lang="en-US" dirty="0" err="1"/>
              <a:t>gebrek</a:t>
            </a:r>
            <a:r>
              <a:rPr lang="en-US" dirty="0"/>
              <a:t> maar </a:t>
            </a:r>
            <a:r>
              <a:rPr lang="en-US" dirty="0" err="1"/>
              <a:t>niet</a:t>
            </a:r>
            <a:r>
              <a:rPr lang="en-US" dirty="0"/>
              <a:t> van </a:t>
            </a:r>
            <a:r>
              <a:rPr lang="en-US" dirty="0" err="1"/>
              <a:t>schadelijke</a:t>
            </a:r>
            <a:r>
              <a:rPr lang="en-US" dirty="0"/>
              <a:t> </a:t>
            </a:r>
            <a:r>
              <a:rPr lang="en-US" dirty="0" err="1"/>
              <a:t>gevolgen</a:t>
            </a:r>
            <a:endParaRPr lang="en-US" dirty="0"/>
          </a:p>
          <a:p>
            <a:pPr lvl="1"/>
            <a:r>
              <a:rPr lang="nl-BE" sz="2200" dirty="0"/>
              <a:t>Exoneratie door de 91 jarige verkoopster geldig vermits het niet onaannemelijk dat de verkoopster niet op de hoogte was van wettelijke gevolgen uitbating risico-activiteit op </a:t>
            </a:r>
            <a:r>
              <a:rPr lang="nl-BE" sz="2200" dirty="0" err="1"/>
              <a:t>pandk</a:t>
            </a:r>
            <a:r>
              <a:rPr lang="nl-BE" sz="2200" dirty="0"/>
              <a:t>, nu zij door de notaris over deze (recente) wettelijke verplichting niet was geïnformeerd. (</a:t>
            </a:r>
            <a:r>
              <a:rPr lang="nl-BE" sz="2200" dirty="0">
                <a:solidFill>
                  <a:schemeClr val="accent1"/>
                </a:solidFill>
              </a:rPr>
              <a:t>Brussel 18 mei 2018</a:t>
            </a:r>
            <a:r>
              <a:rPr lang="nl-BE" sz="2200" dirty="0"/>
              <a:t>)</a:t>
            </a:r>
          </a:p>
          <a:p>
            <a:pPr lvl="1"/>
            <a:endParaRPr lang="nl-BE" sz="2200" dirty="0"/>
          </a:p>
          <a:p>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20</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Rechtsmiddelen</a:t>
            </a:r>
            <a:r>
              <a:rPr lang="en-US" sz="2800" dirty="0"/>
              <a:t>: </a:t>
            </a:r>
            <a:r>
              <a:rPr lang="en-US" sz="2800" dirty="0" err="1"/>
              <a:t>exoneratiebedingen</a:t>
            </a:r>
            <a:endParaRPr lang="nl-BE" sz="2800" dirty="0"/>
          </a:p>
        </p:txBody>
      </p:sp>
    </p:spTree>
    <p:extLst>
      <p:ext uri="{BB962C8B-B14F-4D97-AF65-F5344CB8AC3E}">
        <p14:creationId xmlns:p14="http://schemas.microsoft.com/office/powerpoint/2010/main" val="229221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20000"/>
          </a:bodyPr>
          <a:lstStyle/>
          <a:p>
            <a:r>
              <a:rPr lang="nl-NL" sz="2600" dirty="0"/>
              <a:t>Vermoeden kennis gespecialiseerde verkoper</a:t>
            </a:r>
          </a:p>
          <a:p>
            <a:pPr lvl="1"/>
            <a:r>
              <a:rPr lang="nl-BE" sz="2600" dirty="0"/>
              <a:t>Vennootschap die de site verkocht waarop activiteiten werden ontplooid van de productiebedrijven en vervolgens van de gasdistributiebedrijven die zij hebben opgevolgd, en waarop zij hun eigen activiteiten ontplooiden in hetzelfde domein, namelijk dat van de gas- en elektriciteitsdistributie, geen gespecialiseerde verkoper van onroerende goederen </a:t>
            </a:r>
            <a:r>
              <a:rPr lang="nl-BE" sz="2600" dirty="0">
                <a:solidFill>
                  <a:schemeClr val="accent1"/>
                </a:solidFill>
              </a:rPr>
              <a:t>(Cass. 6 september 2018)</a:t>
            </a:r>
          </a:p>
          <a:p>
            <a:pPr lvl="1"/>
            <a:endParaRPr lang="nl-BE" sz="2200" dirty="0"/>
          </a:p>
          <a:p>
            <a:r>
              <a:rPr lang="nl-BE" sz="2600" dirty="0"/>
              <a:t>Uitdrukkelijke contractuele bepaling van afwezigheid bepaald gebrek (= resultaatsverbintenis) </a:t>
            </a:r>
            <a:r>
              <a:rPr lang="nl-BE" sz="2600" dirty="0">
                <a:solidFill>
                  <a:schemeClr val="accent1"/>
                </a:solidFill>
              </a:rPr>
              <a:t>(Luik 22 september 2016)</a:t>
            </a:r>
            <a:endParaRPr lang="nl-BE" sz="2600" dirty="0"/>
          </a:p>
          <a:p>
            <a:pPr lvl="1"/>
            <a:r>
              <a:rPr lang="nl-BE" dirty="0"/>
              <a:t>Verkoper garandeerde uitdrukkelijk garandeerde dat het verkochte gebouw conform was met de stedenbouwkundige voorschriften. </a:t>
            </a:r>
          </a:p>
          <a:p>
            <a:pPr lvl="1"/>
            <a:r>
              <a:rPr lang="nl-BE" dirty="0"/>
              <a:t>Beding van niet-vrijwaring voor verborgen gebreken kan geen uitwerking krijgen omdat de verkoper in dit geval kennis kon en moest hebben van de stedenbouwkundige misdrijven die het onroerend goed aantasten.</a:t>
            </a:r>
          </a:p>
          <a:p>
            <a:pPr lvl="1"/>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21</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Rechtsmiddelen</a:t>
            </a:r>
            <a:r>
              <a:rPr lang="en-US" sz="2800" dirty="0"/>
              <a:t>: </a:t>
            </a:r>
            <a:r>
              <a:rPr lang="en-US" sz="2800" dirty="0" err="1"/>
              <a:t>exoneratiebedingen</a:t>
            </a:r>
            <a:endParaRPr lang="nl-BE" sz="2800" dirty="0"/>
          </a:p>
        </p:txBody>
      </p:sp>
    </p:spTree>
    <p:extLst>
      <p:ext uri="{BB962C8B-B14F-4D97-AF65-F5344CB8AC3E}">
        <p14:creationId xmlns:p14="http://schemas.microsoft.com/office/powerpoint/2010/main" val="44368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20000"/>
          </a:bodyPr>
          <a:lstStyle/>
          <a:p>
            <a:r>
              <a:rPr lang="nl-NL" b="1" dirty="0">
                <a:solidFill>
                  <a:schemeClr val="accent1"/>
                </a:solidFill>
              </a:rPr>
              <a:t>Cass. 6 september 2018 </a:t>
            </a:r>
            <a:r>
              <a:rPr lang="en-US" dirty="0"/>
              <a:t> ECLI:BE:CASS:2018:ARR.20180906.2, RW 2019-20, 267</a:t>
            </a:r>
            <a:r>
              <a:rPr lang="nl-NL" b="1" dirty="0">
                <a:solidFill>
                  <a:schemeClr val="accent1"/>
                </a:solidFill>
              </a:rPr>
              <a:t> </a:t>
            </a:r>
            <a:r>
              <a:rPr lang="nl-NL" dirty="0"/>
              <a:t>(Franstalige sectie</a:t>
            </a:r>
            <a:endParaRPr lang="nl-BE" dirty="0"/>
          </a:p>
          <a:p>
            <a:pPr>
              <a:buFont typeface="Arial" panose="020B0604020202020204" pitchFamily="34" charset="0"/>
              <a:buChar char="−"/>
            </a:pPr>
            <a:r>
              <a:rPr lang="nl-BE" dirty="0"/>
              <a:t>Arrest dat aannam dat de niet-gespecialiseerde verkoper “zich niet wettig kon beroepen op het in de verkoopakte bepaalde vrijwaringsbeding, niet omdat zij op de hoogte was van het gebrek van het verkochte goed maar omdat zij daarvan op de hoogte had moeten zijn schendt art. 1643 oud BW</a:t>
            </a:r>
          </a:p>
          <a:p>
            <a:pPr>
              <a:buFont typeface="Arial" panose="020B0604020202020204" pitchFamily="34" charset="0"/>
              <a:buChar char="−"/>
            </a:pPr>
            <a:endParaRPr lang="nl-BE" dirty="0"/>
          </a:p>
          <a:p>
            <a:pPr lvl="1"/>
            <a:endParaRPr lang="nl-BE" sz="2000" dirty="0"/>
          </a:p>
          <a:p>
            <a:r>
              <a:rPr lang="nl-BE" b="1" dirty="0">
                <a:solidFill>
                  <a:schemeClr val="accent1"/>
                </a:solidFill>
              </a:rPr>
              <a:t>Cass. 18 februari 2019</a:t>
            </a:r>
            <a:r>
              <a:rPr lang="en-US" dirty="0"/>
              <a:t> ECLI:BE:CASS:2019:ARR.20190218.3</a:t>
            </a:r>
            <a:endParaRPr lang="nl-BE" sz="2000" dirty="0"/>
          </a:p>
          <a:p>
            <a:pPr algn="just">
              <a:buFontTx/>
              <a:buChar char="-"/>
            </a:pPr>
            <a:r>
              <a:rPr lang="nl-BE" dirty="0"/>
              <a:t>appelrechters oordeelden dat de verkopers “</a:t>
            </a:r>
            <a:r>
              <a:rPr lang="nl-BE" i="1" dirty="0"/>
              <a:t>in de gegeven omstandigheden hadden moeten weten dat de waterdichtheid niet gegarandeerd was</a:t>
            </a:r>
            <a:r>
              <a:rPr lang="nl-BE" dirty="0"/>
              <a:t>” aangezien zij “minstens hadden moeten beseffen” dat hun wijze van bouwen tot problemen aanleiding zou geven, zij nagelaten hebben zich degelijk te laten informeren door deskundigen, “</a:t>
            </a:r>
            <a:r>
              <a:rPr lang="nl-BE" i="1" dirty="0"/>
              <a:t>zeker wanneer zij op eigen initiatief wijzigingen aanbrengen in het concept van de kelder” en “elke voorzichtige ‘zelfbouwer’ moet weten dat er passende maatregelen vereist zijn om een kelder waterdicht te maken</a:t>
            </a:r>
            <a:r>
              <a:rPr lang="nl-BE" dirty="0"/>
              <a:t>”</a:t>
            </a:r>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22</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Verborgen</a:t>
            </a:r>
            <a:r>
              <a:rPr lang="en-US" b="1" dirty="0"/>
              <a:t> </a:t>
            </a:r>
            <a:r>
              <a:rPr lang="en-US" b="1" dirty="0" err="1"/>
              <a:t>gebreken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Normatieve</a:t>
            </a:r>
            <a:r>
              <a:rPr lang="en-US" sz="2800" dirty="0"/>
              <a:t> </a:t>
            </a:r>
            <a:r>
              <a:rPr lang="en-US" sz="2800" dirty="0" err="1"/>
              <a:t>kennis</a:t>
            </a:r>
            <a:r>
              <a:rPr lang="en-US" sz="2800" dirty="0"/>
              <a:t> </a:t>
            </a:r>
            <a:r>
              <a:rPr lang="en-US" sz="2800" dirty="0" err="1"/>
              <a:t>niet-gespecialiseerde</a:t>
            </a:r>
            <a:r>
              <a:rPr lang="en-US" sz="2800" dirty="0"/>
              <a:t> </a:t>
            </a:r>
            <a:r>
              <a:rPr lang="en-US" sz="2800" dirty="0" err="1"/>
              <a:t>verkoper</a:t>
            </a:r>
            <a:endParaRPr lang="nl-BE" sz="2800" dirty="0"/>
          </a:p>
        </p:txBody>
      </p:sp>
    </p:spTree>
    <p:extLst>
      <p:ext uri="{BB962C8B-B14F-4D97-AF65-F5344CB8AC3E}">
        <p14:creationId xmlns:p14="http://schemas.microsoft.com/office/powerpoint/2010/main" val="316221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sz="2000" dirty="0"/>
              <a:t>Indien een overeenkomst of een beding strijdig is met een bepaling van openbare orde en bijgevolg nietig is, kan de rechter indien een partiële nietigheid mogelijk is, de nietigheid, behalve als de wet dit verbiedt, beperken tot het met deze bepaling strijdige gedeelte van de overeenkomst of het beding op voorwaarde dat het voortbestaan van de gedeeltelijk vernietigde overeenkomst of het gedeeltelijk vernietigde beding beantwoordt aan de partijbedoeling.</a:t>
            </a:r>
          </a:p>
          <a:p>
            <a:r>
              <a:rPr lang="nl-BE" sz="2000" dirty="0"/>
              <a:t>De rechter die met een bepaling van openbare orde strijdige overeenkomst of beding partieel nietig verklaart, wanneer die partiële nietigheid mogelijk is, niet verboden is door de wet en overeenstemt met de partijbedoeling, terwijl de partij enkel de algehele nietigverklaring ervan had gevorderd, wijzigt het voorwerp van de vordering niet, maar kent de eis slechts gedeeltelijk toe</a:t>
            </a:r>
          </a:p>
          <a:p>
            <a:r>
              <a:rPr lang="en-US" sz="2000" dirty="0"/>
              <a:t>N</a:t>
            </a:r>
            <a:r>
              <a:rPr lang="nl-BE" sz="2000" dirty="0"/>
              <a:t>iet-concurrentiebeding voor 3 jaar voor elektriciteitsactiviteiten in West-Vlaanderen beperkt tot Ledegem en Zwevegem </a:t>
            </a:r>
            <a:r>
              <a:rPr lang="nl-BE" sz="2000" dirty="0">
                <a:solidFill>
                  <a:schemeClr val="accent1"/>
                </a:solidFill>
              </a:rPr>
              <a:t>(Kh. Gent (afd. Veurne) 1 maart 2017)</a:t>
            </a:r>
            <a:endParaRPr lang="nl-BE" sz="2000"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23</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Vrijwaring</a:t>
            </a:r>
            <a:r>
              <a:rPr lang="en-US" b="1" dirty="0"/>
              <a:t> </a:t>
            </a:r>
            <a:r>
              <a:rPr lang="en-US" b="1" dirty="0" err="1"/>
              <a:t>voor</a:t>
            </a:r>
            <a:r>
              <a:rPr lang="en-US" b="1" dirty="0"/>
              <a:t> </a:t>
            </a:r>
            <a:r>
              <a:rPr lang="en-US" b="1" dirty="0" err="1"/>
              <a:t>uitwinning</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9 </a:t>
            </a:r>
            <a:r>
              <a:rPr lang="en-US" sz="2800" dirty="0" err="1"/>
              <a:t>september</a:t>
            </a:r>
            <a:r>
              <a:rPr lang="en-US" sz="2800" dirty="0"/>
              <a:t> 2019* – </a:t>
            </a:r>
            <a:r>
              <a:rPr lang="en-US" sz="2800" dirty="0" err="1"/>
              <a:t>excessief</a:t>
            </a:r>
            <a:r>
              <a:rPr lang="en-US" sz="2800" dirty="0"/>
              <a:t> </a:t>
            </a:r>
            <a:r>
              <a:rPr lang="en-US" sz="2800" dirty="0" err="1"/>
              <a:t>niet-concurrentiebeding</a:t>
            </a:r>
            <a:endParaRPr lang="nl-BE" sz="2800" dirty="0"/>
          </a:p>
        </p:txBody>
      </p:sp>
      <p:sp>
        <p:nvSpPr>
          <p:cNvPr id="10" name="Tekstvak 9">
            <a:extLst>
              <a:ext uri="{FF2B5EF4-FFF2-40B4-BE49-F238E27FC236}">
                <a16:creationId xmlns:a16="http://schemas.microsoft.com/office/drawing/2014/main" id="{A036B1C8-9C8F-4761-94E1-67F5EB09D7F7}"/>
              </a:ext>
            </a:extLst>
          </p:cNvPr>
          <p:cNvSpPr txBox="1"/>
          <p:nvPr/>
        </p:nvSpPr>
        <p:spPr>
          <a:xfrm>
            <a:off x="7560129" y="5942470"/>
            <a:ext cx="4631871" cy="261610"/>
          </a:xfrm>
          <a:prstGeom prst="rect">
            <a:avLst/>
          </a:prstGeom>
          <a:noFill/>
        </p:spPr>
        <p:txBody>
          <a:bodyPr wrap="square" rtlCol="0">
            <a:spAutoFit/>
          </a:bodyPr>
          <a:lstStyle/>
          <a:p>
            <a:pPr algn="r"/>
            <a:r>
              <a:rPr lang="en-US" sz="1100" dirty="0">
                <a:solidFill>
                  <a:srgbClr val="1D8DB0"/>
                </a:solidFill>
              </a:rPr>
              <a:t>*ECLI:BE:CASS:2019:ARR.20190909.3, </a:t>
            </a:r>
            <a:r>
              <a:rPr lang="en-US" sz="1100" i="1" dirty="0">
                <a:solidFill>
                  <a:srgbClr val="1D8DB0"/>
                </a:solidFill>
              </a:rPr>
              <a:t>DAOR </a:t>
            </a:r>
            <a:r>
              <a:rPr lang="en-US" sz="1100" dirty="0">
                <a:solidFill>
                  <a:srgbClr val="1D8DB0"/>
                </a:solidFill>
              </a:rPr>
              <a:t>2019, (132), 43-44</a:t>
            </a:r>
            <a:endParaRPr lang="nl-BE" sz="1100" dirty="0">
              <a:solidFill>
                <a:srgbClr val="1D8DB0"/>
              </a:solidFill>
            </a:endParaRPr>
          </a:p>
        </p:txBody>
      </p:sp>
    </p:spTree>
    <p:extLst>
      <p:ext uri="{BB962C8B-B14F-4D97-AF65-F5344CB8AC3E}">
        <p14:creationId xmlns:p14="http://schemas.microsoft.com/office/powerpoint/2010/main" val="322812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en-US" sz="2000" dirty="0"/>
              <a:t>O</a:t>
            </a:r>
            <a:r>
              <a:rPr lang="nl-BE" sz="2000" dirty="0" err="1"/>
              <a:t>ntbreken</a:t>
            </a:r>
            <a:r>
              <a:rPr lang="nl-BE" sz="2000" dirty="0"/>
              <a:t> </a:t>
            </a:r>
            <a:r>
              <a:rPr lang="nl-BE" sz="2000" dirty="0" err="1"/>
              <a:t>stedenbouwkundinge</a:t>
            </a:r>
            <a:r>
              <a:rPr lang="nl-BE" sz="2000" dirty="0"/>
              <a:t> vergunning kan rechtsstoornis uitmaken waarvoor vrijwaring voor uitwinning geldt (</a:t>
            </a:r>
            <a:r>
              <a:rPr lang="nl-BE" sz="2000" dirty="0">
                <a:solidFill>
                  <a:schemeClr val="accent1"/>
                </a:solidFill>
              </a:rPr>
              <a:t>Cass. 31 maart 2017</a:t>
            </a:r>
            <a:r>
              <a:rPr lang="nl-BE" sz="2000" dirty="0"/>
              <a:t>)</a:t>
            </a:r>
          </a:p>
          <a:p>
            <a:r>
              <a:rPr lang="en-US" sz="2000" dirty="0"/>
              <a:t>A</a:t>
            </a:r>
            <a:r>
              <a:rPr lang="nl-BE" sz="2000" dirty="0" err="1"/>
              <a:t>fwezigheid</a:t>
            </a:r>
            <a:r>
              <a:rPr lang="nl-BE" sz="2000" dirty="0"/>
              <a:t> van stedenbouwkundige vergunning is altijd actueel </a:t>
            </a:r>
          </a:p>
          <a:p>
            <a:r>
              <a:rPr lang="nl-BE" sz="2000" dirty="0"/>
              <a:t>Bij het verlijden verkoopakte appartement werden de kopers geconfronteerd met een kantmelding die refereerde aan een nog niet uitgevoerde herstelmaatregel met betrekking tot de verwijdering en het afvoeren van een hoeveelheid grond in de tuin: verkopers verplicht onder verbeurte dwangsom goed te leveren zonder kantmelding – betaalde bezettingsvergoeding terug te betalen (</a:t>
            </a:r>
            <a:r>
              <a:rPr lang="nl-BE" sz="2000" dirty="0">
                <a:solidFill>
                  <a:schemeClr val="accent1"/>
                </a:solidFill>
              </a:rPr>
              <a:t>Gent 14 juni 2018</a:t>
            </a:r>
            <a:r>
              <a:rPr lang="nl-BE" sz="2000" dirty="0"/>
              <a:t>)</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24</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Vrijwaring</a:t>
            </a:r>
            <a:r>
              <a:rPr lang="en-US" b="1" dirty="0"/>
              <a:t> </a:t>
            </a:r>
            <a:r>
              <a:rPr lang="en-US" b="1" dirty="0" err="1"/>
              <a:t>voor</a:t>
            </a:r>
            <a:r>
              <a:rPr lang="en-US" b="1" dirty="0"/>
              <a:t> </a:t>
            </a:r>
            <a:r>
              <a:rPr lang="en-US" b="1" dirty="0" err="1"/>
              <a:t>uitwinning</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Ontbreken</a:t>
            </a:r>
            <a:r>
              <a:rPr lang="en-US" sz="2800" dirty="0"/>
              <a:t> </a:t>
            </a:r>
            <a:r>
              <a:rPr lang="en-US" sz="2800" dirty="0" err="1"/>
              <a:t>stedenbouwkundige</a:t>
            </a:r>
            <a:r>
              <a:rPr lang="en-US" sz="2800" dirty="0"/>
              <a:t> </a:t>
            </a:r>
            <a:r>
              <a:rPr lang="en-US" sz="2800" dirty="0" err="1"/>
              <a:t>vergunning</a:t>
            </a:r>
            <a:endParaRPr lang="nl-BE" sz="2800" dirty="0"/>
          </a:p>
        </p:txBody>
      </p:sp>
    </p:spTree>
    <p:extLst>
      <p:ext uri="{BB962C8B-B14F-4D97-AF65-F5344CB8AC3E}">
        <p14:creationId xmlns:p14="http://schemas.microsoft.com/office/powerpoint/2010/main" val="181075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4B63285-EE9E-4706-9067-8C73577C427F}"/>
              </a:ext>
            </a:extLst>
          </p:cNvPr>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3" name="Tijdelijke aanduiding voor dianummer 2">
            <a:extLst>
              <a:ext uri="{FF2B5EF4-FFF2-40B4-BE49-F238E27FC236}">
                <a16:creationId xmlns:a16="http://schemas.microsoft.com/office/drawing/2014/main" id="{29C489D0-BC50-42F7-AE7C-14CCDD533FB7}"/>
              </a:ext>
            </a:extLst>
          </p:cNvPr>
          <p:cNvSpPr>
            <a:spLocks noGrp="1"/>
          </p:cNvSpPr>
          <p:nvPr>
            <p:ph type="sldNum" sz="quarter" idx="12"/>
          </p:nvPr>
        </p:nvSpPr>
        <p:spPr/>
        <p:txBody>
          <a:bodyPr/>
          <a:lstStyle/>
          <a:p>
            <a:fld id="{CF179DAE-D0A6-40C3-B8BC-6A97C268D03A}" type="slidenum">
              <a:rPr lang="nl-NL" smtClean="0"/>
              <a:t>25</a:t>
            </a:fld>
            <a:endParaRPr lang="nl-NL"/>
          </a:p>
        </p:txBody>
      </p:sp>
      <p:sp>
        <p:nvSpPr>
          <p:cNvPr id="4" name="Titel 3">
            <a:extLst>
              <a:ext uri="{FF2B5EF4-FFF2-40B4-BE49-F238E27FC236}">
                <a16:creationId xmlns:a16="http://schemas.microsoft.com/office/drawing/2014/main" id="{E6DEE6B6-5CD6-4176-902B-875BCA2FA1C2}"/>
              </a:ext>
            </a:extLst>
          </p:cNvPr>
          <p:cNvSpPr>
            <a:spLocks noGrp="1"/>
          </p:cNvSpPr>
          <p:nvPr>
            <p:ph type="title"/>
          </p:nvPr>
        </p:nvSpPr>
        <p:spPr>
          <a:xfrm>
            <a:off x="576003" y="1800000"/>
            <a:ext cx="8333999" cy="1932245"/>
          </a:xfrm>
        </p:spPr>
        <p:txBody>
          <a:bodyPr/>
          <a:lstStyle/>
          <a:p>
            <a:r>
              <a:rPr lang="nl-NL" dirty="0"/>
              <a:t>Consumentenkoop</a:t>
            </a:r>
            <a:endParaRPr lang="nl-BE" dirty="0"/>
          </a:p>
        </p:txBody>
      </p:sp>
      <p:sp>
        <p:nvSpPr>
          <p:cNvPr id="5" name="Tijdelijke aanduiding voor tekst 4">
            <a:extLst>
              <a:ext uri="{FF2B5EF4-FFF2-40B4-BE49-F238E27FC236}">
                <a16:creationId xmlns:a16="http://schemas.microsoft.com/office/drawing/2014/main" id="{30A0A3F0-E8E3-4087-9937-D661A87BE787}"/>
              </a:ext>
            </a:extLst>
          </p:cNvPr>
          <p:cNvSpPr>
            <a:spLocks noGrp="1"/>
          </p:cNvSpPr>
          <p:nvPr>
            <p:ph type="body" idx="1"/>
          </p:nvPr>
        </p:nvSpPr>
        <p:spPr>
          <a:xfrm>
            <a:off x="576003" y="3928555"/>
            <a:ext cx="9911605" cy="1932245"/>
          </a:xfrm>
        </p:spPr>
        <p:txBody>
          <a:bodyPr>
            <a:normAutofit/>
          </a:bodyPr>
          <a:lstStyle/>
          <a:p>
            <a:pPr marL="342900" indent="-342900">
              <a:buFont typeface="Wingdings" panose="05000000000000000000" pitchFamily="2" charset="2"/>
              <a:buChar char="Ø"/>
            </a:pPr>
            <a:r>
              <a:rPr lang="nl-NL" sz="2200" dirty="0"/>
              <a:t>Toepassingsgebied </a:t>
            </a:r>
          </a:p>
          <a:p>
            <a:pPr marL="342900" indent="-342900">
              <a:buFont typeface="Wingdings" panose="05000000000000000000" pitchFamily="2" charset="2"/>
              <a:buChar char="Ø"/>
            </a:pPr>
            <a:r>
              <a:rPr lang="nl-NL" sz="2200" dirty="0"/>
              <a:t>Conformiteit</a:t>
            </a:r>
          </a:p>
          <a:p>
            <a:pPr marL="342900" indent="-342900">
              <a:buFont typeface="Wingdings" panose="05000000000000000000" pitchFamily="2" charset="2"/>
              <a:buChar char="Ø"/>
            </a:pPr>
            <a:r>
              <a:rPr lang="nl-NL" sz="2200" dirty="0"/>
              <a:t>Remedies</a:t>
            </a:r>
          </a:p>
        </p:txBody>
      </p:sp>
    </p:spTree>
    <p:extLst>
      <p:ext uri="{BB962C8B-B14F-4D97-AF65-F5344CB8AC3E}">
        <p14:creationId xmlns:p14="http://schemas.microsoft.com/office/powerpoint/2010/main" val="4016227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0" indent="-457200">
              <a:buAutoNum type="alphaLcParenR"/>
            </a:pPr>
            <a:r>
              <a:rPr lang="nl-NL" dirty="0"/>
              <a:t>Overdracht van serieproduct [gemeen kooprecht]</a:t>
            </a:r>
          </a:p>
          <a:p>
            <a:pPr marL="457200" indent="-457200">
              <a:buAutoNum type="alphaLcParenR"/>
            </a:pPr>
            <a:endParaRPr lang="nl-NL" dirty="0"/>
          </a:p>
          <a:p>
            <a:pPr marL="457200" indent="-457200">
              <a:buAutoNum type="alphaLcParenR"/>
            </a:pPr>
            <a:r>
              <a:rPr lang="nl-NL" dirty="0"/>
              <a:t>Overdracht van maatproduct [gemeen aannemingsrecht]</a:t>
            </a:r>
          </a:p>
          <a:p>
            <a:pPr lvl="1"/>
            <a:r>
              <a:rPr lang="nl-NL" sz="2000" dirty="0"/>
              <a:t>Overeenkomsten tot levering van te vervaardigen of voort te brengen consumptiegoederen (art. </a:t>
            </a:r>
            <a:r>
              <a:rPr lang="nl-BE" sz="2000" dirty="0"/>
              <a:t>1649</a:t>
            </a:r>
            <a:r>
              <a:rPr lang="nl-BE" sz="2000" i="1" dirty="0"/>
              <a:t>bis</a:t>
            </a:r>
            <a:r>
              <a:rPr lang="nl-BE" sz="2000" dirty="0"/>
              <a:t> § 3 oud BW) [maat + serie = consumentenkoop]</a:t>
            </a:r>
            <a:endParaRPr lang="en-US" sz="2000" dirty="0"/>
          </a:p>
          <a:p>
            <a:pPr lvl="1"/>
            <a:r>
              <a:rPr lang="en-US" sz="2000" dirty="0" err="1">
                <a:solidFill>
                  <a:schemeClr val="tx2"/>
                </a:solidFill>
              </a:rPr>
              <a:t>Kh</a:t>
            </a:r>
            <a:r>
              <a:rPr lang="en-US" sz="2000" dirty="0">
                <a:solidFill>
                  <a:schemeClr val="tx2"/>
                </a:solidFill>
              </a:rPr>
              <a:t>. Gent (</a:t>
            </a:r>
            <a:r>
              <a:rPr lang="en-US" sz="2000" dirty="0" err="1">
                <a:solidFill>
                  <a:schemeClr val="tx2"/>
                </a:solidFill>
              </a:rPr>
              <a:t>afd</a:t>
            </a:r>
            <a:r>
              <a:rPr lang="en-US" sz="2000" dirty="0">
                <a:solidFill>
                  <a:schemeClr val="tx2"/>
                </a:solidFill>
              </a:rPr>
              <a:t>. </a:t>
            </a:r>
            <a:r>
              <a:rPr lang="en-US" sz="2000" dirty="0" err="1">
                <a:solidFill>
                  <a:schemeClr val="tx2"/>
                </a:solidFill>
              </a:rPr>
              <a:t>Dendermonde</a:t>
            </a:r>
            <a:r>
              <a:rPr lang="en-US" sz="2000" dirty="0">
                <a:solidFill>
                  <a:schemeClr val="tx2"/>
                </a:solidFill>
              </a:rPr>
              <a:t>) 7 juni 2018 </a:t>
            </a:r>
            <a:r>
              <a:rPr lang="en-US" sz="2000" dirty="0"/>
              <a:t>(</a:t>
            </a:r>
            <a:r>
              <a:rPr lang="en-US" sz="2000" i="1" dirty="0"/>
              <a:t>DCCR </a:t>
            </a:r>
            <a:r>
              <a:rPr lang="en-US" sz="2000" dirty="0"/>
              <a:t>2019, 103)</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26</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b="1" dirty="0"/>
              <a:t>koop</a:t>
            </a:r>
            <a:r>
              <a:rPr lang="en-US" sz="2800" dirty="0"/>
              <a:t> – </a:t>
            </a:r>
            <a:r>
              <a:rPr lang="en-US" sz="2800" dirty="0" err="1"/>
              <a:t>professionele</a:t>
            </a:r>
            <a:r>
              <a:rPr lang="en-US" sz="2800" dirty="0"/>
              <a:t> </a:t>
            </a:r>
            <a:r>
              <a:rPr lang="en-US" sz="2800" dirty="0" err="1"/>
              <a:t>verkoper</a:t>
            </a:r>
            <a:r>
              <a:rPr lang="en-US" sz="2800" dirty="0"/>
              <a:t> – </a:t>
            </a:r>
            <a:r>
              <a:rPr lang="en-US" sz="2800" dirty="0" err="1"/>
              <a:t>consument</a:t>
            </a:r>
            <a:r>
              <a:rPr lang="en-US" sz="2800" dirty="0"/>
              <a:t> - </a:t>
            </a:r>
            <a:r>
              <a:rPr lang="en-US" sz="2800" dirty="0" err="1"/>
              <a:t>consumptiegoed</a:t>
            </a:r>
            <a:endParaRPr lang="nl-BE" sz="2800" dirty="0"/>
          </a:p>
        </p:txBody>
      </p:sp>
    </p:spTree>
    <p:extLst>
      <p:ext uri="{BB962C8B-B14F-4D97-AF65-F5344CB8AC3E}">
        <p14:creationId xmlns:p14="http://schemas.microsoft.com/office/powerpoint/2010/main" val="355353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27</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HvJ 7 September 2017* (</a:t>
            </a:r>
            <a:r>
              <a:rPr lang="en-US" sz="2800" dirty="0" err="1"/>
              <a:t>Schottelius</a:t>
            </a:r>
            <a:r>
              <a:rPr lang="en-US" sz="2800" dirty="0"/>
              <a:t>) – </a:t>
            </a:r>
            <a:r>
              <a:rPr lang="en-US" sz="2800" dirty="0" err="1"/>
              <a:t>dienst</a:t>
            </a:r>
            <a:r>
              <a:rPr lang="en-US" sz="2800" dirty="0"/>
              <a:t> </a:t>
            </a:r>
            <a:r>
              <a:rPr lang="en-US" sz="2800" dirty="0" err="1"/>
              <a:t>bijkomstig</a:t>
            </a:r>
            <a:r>
              <a:rPr lang="en-US" sz="2800" dirty="0"/>
              <a:t>?</a:t>
            </a:r>
            <a:endParaRPr lang="nl-BE" sz="2800" dirty="0"/>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096" y="1879881"/>
            <a:ext cx="1213209" cy="957155"/>
          </a:xfrm>
          <a:prstGeom prst="rect">
            <a:avLst/>
          </a:prstGeom>
        </p:spPr>
      </p:pic>
      <p:pic>
        <p:nvPicPr>
          <p:cNvPr id="11" name="Afbeelding 10"/>
          <p:cNvPicPr>
            <a:picLocks noChangeAspect="1"/>
          </p:cNvPicPr>
          <p:nvPr/>
        </p:nvPicPr>
        <p:blipFill rotWithShape="1">
          <a:blip r:embed="rId3">
            <a:extLst>
              <a:ext uri="{28A0092B-C50C-407E-A947-70E740481C1C}">
                <a14:useLocalDpi xmlns:a14="http://schemas.microsoft.com/office/drawing/2010/main" val="0"/>
              </a:ext>
            </a:extLst>
          </a:blip>
          <a:srcRect t="15024" b="15763"/>
          <a:stretch/>
        </p:blipFill>
        <p:spPr>
          <a:xfrm>
            <a:off x="4231305" y="2404365"/>
            <a:ext cx="637646" cy="444569"/>
          </a:xfrm>
          <a:prstGeom prst="rect">
            <a:avLst/>
          </a:prstGeom>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157" y="1960047"/>
            <a:ext cx="796822" cy="796822"/>
          </a:xfrm>
          <a:prstGeom prst="rect">
            <a:avLst/>
          </a:prstGeom>
        </p:spPr>
      </p:pic>
      <p:cxnSp>
        <p:nvCxnSpPr>
          <p:cNvPr id="14" name="Rechte verbindingslijn 13"/>
          <p:cNvCxnSpPr/>
          <p:nvPr/>
        </p:nvCxnSpPr>
        <p:spPr>
          <a:xfrm>
            <a:off x="5211042" y="2404365"/>
            <a:ext cx="2005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2793506" y="2992188"/>
            <a:ext cx="2545872" cy="369332"/>
          </a:xfrm>
          <a:prstGeom prst="rect">
            <a:avLst/>
          </a:prstGeom>
          <a:noFill/>
        </p:spPr>
        <p:txBody>
          <a:bodyPr wrap="square" rtlCol="0">
            <a:spAutoFit/>
          </a:bodyPr>
          <a:lstStyle/>
          <a:p>
            <a:r>
              <a:rPr lang="en-US" dirty="0" err="1"/>
              <a:t>Echtpaar</a:t>
            </a:r>
            <a:r>
              <a:rPr lang="en-US" dirty="0"/>
              <a:t> </a:t>
            </a:r>
            <a:r>
              <a:rPr lang="en-US" dirty="0" err="1"/>
              <a:t>Schottelius</a:t>
            </a:r>
            <a:endParaRPr lang="nl-BE" dirty="0"/>
          </a:p>
        </p:txBody>
      </p:sp>
      <p:sp>
        <p:nvSpPr>
          <p:cNvPr id="16" name="Tekstvak 15"/>
          <p:cNvSpPr txBox="1"/>
          <p:nvPr/>
        </p:nvSpPr>
        <p:spPr>
          <a:xfrm>
            <a:off x="7088569" y="2992188"/>
            <a:ext cx="2068831" cy="369332"/>
          </a:xfrm>
          <a:prstGeom prst="rect">
            <a:avLst/>
          </a:prstGeom>
          <a:noFill/>
        </p:spPr>
        <p:txBody>
          <a:bodyPr wrap="square" rtlCol="0">
            <a:spAutoFit/>
          </a:bodyPr>
          <a:lstStyle/>
          <a:p>
            <a:r>
              <a:rPr lang="en-US" dirty="0" err="1"/>
              <a:t>Aannemer</a:t>
            </a:r>
            <a:r>
              <a:rPr lang="en-US" dirty="0"/>
              <a:t> </a:t>
            </a:r>
            <a:r>
              <a:rPr lang="en-US" dirty="0" err="1"/>
              <a:t>Seifer</a:t>
            </a:r>
            <a:endParaRPr lang="nl-BE" dirty="0"/>
          </a:p>
        </p:txBody>
      </p:sp>
      <p:sp>
        <p:nvSpPr>
          <p:cNvPr id="17" name="Tijdelijke aanduiding voor inhoud 1"/>
          <p:cNvSpPr>
            <a:spLocks noGrp="1"/>
          </p:cNvSpPr>
          <p:nvPr>
            <p:ph idx="1"/>
          </p:nvPr>
        </p:nvSpPr>
        <p:spPr>
          <a:xfrm>
            <a:off x="576000" y="3886004"/>
            <a:ext cx="11041200" cy="2233996"/>
          </a:xfrm>
        </p:spPr>
        <p:txBody>
          <a:bodyPr>
            <a:normAutofit/>
          </a:bodyPr>
          <a:lstStyle/>
          <a:p>
            <a:r>
              <a:rPr lang="en-US" sz="2000" dirty="0"/>
              <a:t>Partijen </a:t>
            </a:r>
            <a:r>
              <a:rPr lang="en-US" sz="2000" dirty="0" err="1"/>
              <a:t>sloten</a:t>
            </a:r>
            <a:r>
              <a:rPr lang="en-US" sz="2000" dirty="0"/>
              <a:t> </a:t>
            </a:r>
            <a:r>
              <a:rPr lang="en-US" sz="2000" dirty="0" err="1"/>
              <a:t>overeenkomst</a:t>
            </a:r>
            <a:r>
              <a:rPr lang="en-US" sz="2000" dirty="0"/>
              <a:t> </a:t>
            </a:r>
            <a:r>
              <a:rPr lang="en-US" sz="2000" dirty="0" err="1"/>
              <a:t>voor</a:t>
            </a:r>
            <a:r>
              <a:rPr lang="en-US" sz="2000" dirty="0"/>
              <a:t> </a:t>
            </a:r>
            <a:r>
              <a:rPr lang="en-US" sz="2000" dirty="0" err="1"/>
              <a:t>renovatie</a:t>
            </a:r>
            <a:r>
              <a:rPr lang="en-US" sz="2000" dirty="0"/>
              <a:t> zwembad</a:t>
            </a:r>
          </a:p>
          <a:p>
            <a:r>
              <a:rPr lang="en-US" sz="2000" dirty="0" err="1"/>
              <a:t>Gebruikte</a:t>
            </a:r>
            <a:r>
              <a:rPr lang="en-US" sz="2000" dirty="0"/>
              <a:t> </a:t>
            </a:r>
            <a:r>
              <a:rPr lang="en-US" sz="2000" dirty="0" err="1"/>
              <a:t>goederen</a:t>
            </a:r>
            <a:r>
              <a:rPr lang="en-US" sz="2000" dirty="0"/>
              <a:t> </a:t>
            </a:r>
            <a:r>
              <a:rPr lang="en-US" sz="2000" dirty="0" err="1"/>
              <a:t>vertoonden</a:t>
            </a:r>
            <a:r>
              <a:rPr lang="en-US" sz="2000" dirty="0"/>
              <a:t> </a:t>
            </a:r>
            <a:r>
              <a:rPr lang="en-US" sz="2000" dirty="0" err="1"/>
              <a:t>gebreken</a:t>
            </a:r>
            <a:r>
              <a:rPr lang="en-US" sz="2000" dirty="0"/>
              <a:t> &gt; </a:t>
            </a:r>
            <a:r>
              <a:rPr lang="en-US" sz="2000" dirty="0" err="1"/>
              <a:t>echtpaar</a:t>
            </a:r>
            <a:r>
              <a:rPr lang="en-US" sz="2000" dirty="0"/>
              <a:t> </a:t>
            </a:r>
            <a:r>
              <a:rPr lang="en-US" sz="2000" dirty="0" err="1"/>
              <a:t>herstelde</a:t>
            </a:r>
            <a:r>
              <a:rPr lang="en-US" sz="2000" dirty="0"/>
              <a:t> zelf en </a:t>
            </a:r>
            <a:r>
              <a:rPr lang="en-US" sz="2000" dirty="0" err="1"/>
              <a:t>vorderde</a:t>
            </a:r>
            <a:r>
              <a:rPr lang="en-US" sz="2000" dirty="0"/>
              <a:t> </a:t>
            </a:r>
            <a:r>
              <a:rPr lang="en-US" sz="2000" dirty="0" err="1"/>
              <a:t>kosten</a:t>
            </a:r>
            <a:r>
              <a:rPr lang="en-US" sz="2000" dirty="0"/>
              <a:t> </a:t>
            </a:r>
            <a:r>
              <a:rPr lang="en-US" sz="2000" dirty="0" err="1"/>
              <a:t>terug</a:t>
            </a:r>
            <a:endParaRPr lang="en-US" sz="2000" dirty="0"/>
          </a:p>
          <a:p>
            <a:r>
              <a:rPr lang="en-US" sz="2000" dirty="0" err="1"/>
              <a:t>Duitse</a:t>
            </a:r>
            <a:r>
              <a:rPr lang="en-US" sz="2000" dirty="0"/>
              <a:t> </a:t>
            </a:r>
            <a:r>
              <a:rPr lang="en-US" sz="2000" dirty="0" err="1"/>
              <a:t>recht</a:t>
            </a:r>
            <a:r>
              <a:rPr lang="en-US" sz="2000" dirty="0"/>
              <a:t> </a:t>
            </a:r>
            <a:r>
              <a:rPr lang="en-US" sz="2000" dirty="0" err="1"/>
              <a:t>vereist</a:t>
            </a:r>
            <a:r>
              <a:rPr lang="en-US" sz="2000" dirty="0"/>
              <a:t> </a:t>
            </a:r>
            <a:r>
              <a:rPr lang="en-US" sz="2000" dirty="0" err="1"/>
              <a:t>redelijke</a:t>
            </a:r>
            <a:r>
              <a:rPr lang="en-US" sz="2000" dirty="0"/>
              <a:t> </a:t>
            </a:r>
            <a:r>
              <a:rPr lang="en-US" sz="2000" dirty="0" err="1"/>
              <a:t>termijn</a:t>
            </a:r>
            <a:r>
              <a:rPr lang="en-US" sz="2000" dirty="0"/>
              <a:t> &gt; </a:t>
            </a:r>
            <a:r>
              <a:rPr lang="en-US" sz="2000" dirty="0" err="1"/>
              <a:t>vraag</a:t>
            </a:r>
            <a:r>
              <a:rPr lang="en-US" sz="2000" dirty="0"/>
              <a:t> of deze </a:t>
            </a:r>
            <a:r>
              <a:rPr lang="en-US" sz="2000" dirty="0" err="1"/>
              <a:t>bepaling</a:t>
            </a:r>
            <a:r>
              <a:rPr lang="en-US" sz="2000" dirty="0"/>
              <a:t> in </a:t>
            </a:r>
            <a:r>
              <a:rPr lang="en-US" sz="2000" dirty="0" err="1"/>
              <a:t>overeenstemming</a:t>
            </a:r>
            <a:r>
              <a:rPr lang="en-US" sz="2000" dirty="0"/>
              <a:t> was met RL </a:t>
            </a:r>
            <a:r>
              <a:rPr lang="en-US" sz="2000" dirty="0" err="1"/>
              <a:t>Consumentenkoop</a:t>
            </a:r>
            <a:r>
              <a:rPr lang="en-US" sz="2000" dirty="0"/>
              <a:t> 1999. </a:t>
            </a:r>
            <a:r>
              <a:rPr lang="en-US" sz="2000" dirty="0" err="1"/>
              <a:t>Duitse</a:t>
            </a:r>
            <a:r>
              <a:rPr lang="en-US" sz="2000" dirty="0"/>
              <a:t> </a:t>
            </a:r>
            <a:r>
              <a:rPr lang="en-US" sz="2000" dirty="0" err="1"/>
              <a:t>regering</a:t>
            </a:r>
            <a:r>
              <a:rPr lang="en-US" sz="2000" dirty="0"/>
              <a:t> van </a:t>
            </a:r>
            <a:r>
              <a:rPr lang="en-US" sz="2000" dirty="0" err="1"/>
              <a:t>oordeel</a:t>
            </a:r>
            <a:r>
              <a:rPr lang="en-US" sz="2000" dirty="0"/>
              <a:t> dat RL niet van </a:t>
            </a:r>
            <a:r>
              <a:rPr lang="en-US" sz="2000" dirty="0" err="1"/>
              <a:t>toepassing</a:t>
            </a:r>
            <a:r>
              <a:rPr lang="en-US" sz="2000" dirty="0"/>
              <a:t> is</a:t>
            </a:r>
          </a:p>
          <a:p>
            <a:r>
              <a:rPr lang="en-US" sz="2000" b="1" dirty="0"/>
              <a:t>Hof</a:t>
            </a:r>
            <a:r>
              <a:rPr lang="en-US" sz="2000" dirty="0"/>
              <a:t>: </a:t>
            </a:r>
            <a:r>
              <a:rPr lang="en-US" sz="2000" dirty="0" err="1"/>
              <a:t>als</a:t>
            </a:r>
            <a:r>
              <a:rPr lang="en-US" sz="2000" dirty="0"/>
              <a:t> </a:t>
            </a:r>
            <a:r>
              <a:rPr lang="en-US" sz="2000" dirty="0" err="1"/>
              <a:t>dienstverlening</a:t>
            </a:r>
            <a:r>
              <a:rPr lang="en-US" sz="2000" dirty="0"/>
              <a:t> </a:t>
            </a:r>
            <a:r>
              <a:rPr lang="en-US" sz="2000" dirty="0" err="1"/>
              <a:t>belangrijkste</a:t>
            </a:r>
            <a:r>
              <a:rPr lang="en-US" sz="2000" dirty="0"/>
              <a:t> aspect is, </a:t>
            </a:r>
            <a:r>
              <a:rPr lang="en-US" sz="2000" dirty="0" err="1"/>
              <a:t>dan</a:t>
            </a:r>
            <a:r>
              <a:rPr lang="en-US" sz="2000" dirty="0"/>
              <a:t> </a:t>
            </a:r>
            <a:r>
              <a:rPr lang="en-US" sz="2000" dirty="0" err="1"/>
              <a:t>valt</a:t>
            </a:r>
            <a:r>
              <a:rPr lang="en-US" sz="2000" dirty="0"/>
              <a:t> de </a:t>
            </a:r>
            <a:r>
              <a:rPr lang="en-US" sz="2000" dirty="0" err="1"/>
              <a:t>overeenkomst</a:t>
            </a:r>
            <a:r>
              <a:rPr lang="en-US" sz="2000" dirty="0"/>
              <a:t> niet onder de RL</a:t>
            </a:r>
          </a:p>
        </p:txBody>
      </p:sp>
      <p:sp>
        <p:nvSpPr>
          <p:cNvPr id="19" name="Tekstvak 18"/>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C-247/16, ECLI:EU:C:2017:638</a:t>
            </a:r>
            <a:endParaRPr lang="nl-BE" sz="1100" dirty="0">
              <a:solidFill>
                <a:srgbClr val="1D8DB0"/>
              </a:solidFill>
            </a:endParaRPr>
          </a:p>
        </p:txBody>
      </p:sp>
    </p:spTree>
    <p:extLst>
      <p:ext uri="{BB962C8B-B14F-4D97-AF65-F5344CB8AC3E}">
        <p14:creationId xmlns:p14="http://schemas.microsoft.com/office/powerpoint/2010/main" val="411696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4633387"/>
            <a:ext cx="11041200" cy="1637867"/>
          </a:xfrm>
        </p:spPr>
        <p:txBody>
          <a:bodyPr>
            <a:normAutofit/>
          </a:bodyPr>
          <a:lstStyle/>
          <a:p>
            <a:r>
              <a:rPr lang="en-US" sz="2000" dirty="0"/>
              <a:t>Online </a:t>
            </a:r>
            <a:r>
              <a:rPr lang="en-US" sz="2000" dirty="0" err="1"/>
              <a:t>gekocht</a:t>
            </a:r>
            <a:r>
              <a:rPr lang="en-US" sz="2000" dirty="0"/>
              <a:t> </a:t>
            </a:r>
            <a:r>
              <a:rPr lang="en-US" sz="2000" dirty="0" err="1"/>
              <a:t>horloge</a:t>
            </a:r>
            <a:r>
              <a:rPr lang="en-US" sz="2000" dirty="0"/>
              <a:t> </a:t>
            </a:r>
            <a:r>
              <a:rPr lang="en-US" sz="2000" dirty="0" err="1"/>
              <a:t>voldeed</a:t>
            </a:r>
            <a:r>
              <a:rPr lang="en-US" sz="2000" dirty="0"/>
              <a:t> niet </a:t>
            </a:r>
            <a:r>
              <a:rPr lang="en-US" sz="2000" dirty="0" err="1"/>
              <a:t>aan</a:t>
            </a:r>
            <a:r>
              <a:rPr lang="en-US" sz="2000" dirty="0"/>
              <a:t> in </a:t>
            </a:r>
            <a:r>
              <a:rPr lang="en-US" sz="2000" dirty="0" err="1"/>
              <a:t>advertentie</a:t>
            </a:r>
            <a:r>
              <a:rPr lang="en-US" sz="2000" dirty="0"/>
              <a:t> </a:t>
            </a:r>
            <a:r>
              <a:rPr lang="en-US" sz="2000" dirty="0" err="1"/>
              <a:t>vermelde</a:t>
            </a:r>
            <a:r>
              <a:rPr lang="en-US" sz="2000" dirty="0"/>
              <a:t> </a:t>
            </a:r>
            <a:r>
              <a:rPr lang="en-US" sz="2000" dirty="0" err="1"/>
              <a:t>eigenschappen</a:t>
            </a:r>
            <a:endParaRPr lang="en-US" sz="2000" dirty="0"/>
          </a:p>
          <a:p>
            <a:r>
              <a:rPr lang="en-US" sz="2000" dirty="0"/>
              <a:t>Niet </a:t>
            </a:r>
            <a:r>
              <a:rPr lang="en-US" sz="2000" dirty="0" err="1"/>
              <a:t>voldaan</a:t>
            </a:r>
            <a:r>
              <a:rPr lang="en-US" sz="2000" dirty="0"/>
              <a:t> </a:t>
            </a:r>
            <a:r>
              <a:rPr lang="en-US" sz="2000" dirty="0" err="1"/>
              <a:t>aan</a:t>
            </a:r>
            <a:r>
              <a:rPr lang="en-US" sz="2000" dirty="0"/>
              <a:t> </a:t>
            </a:r>
            <a:r>
              <a:rPr lang="en-US" sz="2000" dirty="0" err="1"/>
              <a:t>vereisten</a:t>
            </a:r>
            <a:r>
              <a:rPr lang="en-US" sz="2000" dirty="0"/>
              <a:t> van RL </a:t>
            </a:r>
            <a:r>
              <a:rPr lang="en-US" sz="2000" dirty="0" err="1"/>
              <a:t>consumentenrechten</a:t>
            </a:r>
            <a:r>
              <a:rPr lang="en-US" sz="2000" dirty="0"/>
              <a:t> en </a:t>
            </a:r>
            <a:r>
              <a:rPr lang="en-US" sz="2000" dirty="0" err="1"/>
              <a:t>oneerlijke</a:t>
            </a:r>
            <a:r>
              <a:rPr lang="en-US" sz="2000" dirty="0"/>
              <a:t> </a:t>
            </a:r>
            <a:r>
              <a:rPr lang="en-US" sz="2000" dirty="0" err="1"/>
              <a:t>handelspraktijken</a:t>
            </a:r>
            <a:endParaRPr lang="en-US" sz="2000" dirty="0"/>
          </a:p>
          <a:p>
            <a:r>
              <a:rPr lang="en-US" sz="2000" dirty="0" err="1"/>
              <a:t>Boete</a:t>
            </a:r>
            <a:r>
              <a:rPr lang="en-US" sz="2000" dirty="0"/>
              <a:t> &gt; </a:t>
            </a:r>
            <a:r>
              <a:rPr lang="en-US" sz="2000" dirty="0" err="1"/>
              <a:t>vernietigd</a:t>
            </a:r>
            <a:r>
              <a:rPr lang="en-US" sz="2000" dirty="0"/>
              <a:t> </a:t>
            </a:r>
            <a:r>
              <a:rPr lang="en-US" sz="2000" dirty="0" err="1"/>
              <a:t>gezien</a:t>
            </a:r>
            <a:r>
              <a:rPr lang="en-US" sz="2000" dirty="0"/>
              <a:t> </a:t>
            </a:r>
            <a:r>
              <a:rPr lang="en-US" sz="2000" dirty="0" err="1"/>
              <a:t>Kamenova</a:t>
            </a:r>
            <a:r>
              <a:rPr lang="en-US" sz="2000" dirty="0"/>
              <a:t> geen </a:t>
            </a:r>
            <a:r>
              <a:rPr lang="en-US" sz="2000" dirty="0" err="1"/>
              <a:t>handelaar</a:t>
            </a:r>
            <a:r>
              <a:rPr lang="en-US" sz="2000" dirty="0"/>
              <a:t> zou </a:t>
            </a:r>
            <a:r>
              <a:rPr lang="en-US" sz="2000" dirty="0" err="1"/>
              <a:t>zijn</a:t>
            </a:r>
            <a:r>
              <a:rPr lang="en-US" sz="2000" dirty="0"/>
              <a:t> &gt; </a:t>
            </a:r>
            <a:r>
              <a:rPr lang="en-US" sz="2000" dirty="0" err="1"/>
              <a:t>prejudiciële</a:t>
            </a:r>
            <a:r>
              <a:rPr lang="en-US" sz="2000" dirty="0"/>
              <a:t> </a:t>
            </a:r>
            <a:r>
              <a:rPr lang="en-US" sz="2000" dirty="0" err="1"/>
              <a:t>vraag</a:t>
            </a:r>
            <a:endParaRPr lang="en-US" sz="2000"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28</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b="1" dirty="0" err="1"/>
              <a:t>professionele</a:t>
            </a:r>
            <a:r>
              <a:rPr lang="en-US" sz="2800" b="1" dirty="0"/>
              <a:t> </a:t>
            </a:r>
            <a:r>
              <a:rPr lang="en-US" sz="2800" b="1" dirty="0" err="1"/>
              <a:t>verkoper</a:t>
            </a:r>
            <a:r>
              <a:rPr lang="en-US" sz="2800" b="1" dirty="0"/>
              <a:t> </a:t>
            </a:r>
            <a:r>
              <a:rPr lang="en-US" sz="2800" dirty="0"/>
              <a:t>– </a:t>
            </a:r>
            <a:r>
              <a:rPr lang="en-US" sz="2800" dirty="0" err="1"/>
              <a:t>consument</a:t>
            </a:r>
            <a:r>
              <a:rPr lang="en-US" sz="2800" dirty="0"/>
              <a:t> - </a:t>
            </a:r>
            <a:r>
              <a:rPr lang="en-US" sz="2800" dirty="0" err="1"/>
              <a:t>consumptiegoed</a:t>
            </a:r>
            <a:endParaRPr lang="nl-BE" sz="2800" dirty="0"/>
          </a:p>
        </p:txBody>
      </p:sp>
      <p:sp>
        <p:nvSpPr>
          <p:cNvPr id="7" name="Titel 4"/>
          <p:cNvSpPr txBox="1">
            <a:spLocks/>
          </p:cNvSpPr>
          <p:nvPr/>
        </p:nvSpPr>
        <p:spPr>
          <a:xfrm>
            <a:off x="576000" y="243313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HvJ 4 </a:t>
            </a:r>
            <a:r>
              <a:rPr lang="en-US" sz="2800" dirty="0" err="1"/>
              <a:t>oktober</a:t>
            </a:r>
            <a:r>
              <a:rPr lang="en-US" sz="2800" dirty="0"/>
              <a:t> 2018* (</a:t>
            </a:r>
            <a:r>
              <a:rPr lang="en-US" sz="2800" dirty="0" err="1"/>
              <a:t>Kamenova</a:t>
            </a:r>
            <a:r>
              <a:rPr lang="en-US" sz="2800" dirty="0"/>
              <a:t>)</a:t>
            </a:r>
            <a:endParaRPr lang="nl-BE" sz="2800"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837" y="3091291"/>
            <a:ext cx="796822" cy="796822"/>
          </a:xfrm>
          <a:prstGeom prst="rect">
            <a:avLst/>
          </a:prstGeom>
        </p:spPr>
      </p:pic>
      <p:cxnSp>
        <p:nvCxnSpPr>
          <p:cNvPr id="12" name="Rechte verbindingslijn 11"/>
          <p:cNvCxnSpPr/>
          <p:nvPr/>
        </p:nvCxnSpPr>
        <p:spPr>
          <a:xfrm>
            <a:off x="5317722" y="3535609"/>
            <a:ext cx="2005263"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3501572" y="4116006"/>
            <a:ext cx="2113774" cy="369332"/>
          </a:xfrm>
          <a:prstGeom prst="rect">
            <a:avLst/>
          </a:prstGeom>
          <a:noFill/>
        </p:spPr>
        <p:txBody>
          <a:bodyPr wrap="square" rtlCol="0">
            <a:spAutoFit/>
          </a:bodyPr>
          <a:lstStyle/>
          <a:p>
            <a:r>
              <a:rPr lang="en-US" dirty="0" err="1"/>
              <a:t>Mevr</a:t>
            </a:r>
            <a:r>
              <a:rPr lang="en-US" dirty="0"/>
              <a:t>. </a:t>
            </a:r>
            <a:r>
              <a:rPr lang="en-US" dirty="0" err="1"/>
              <a:t>Kamenova</a:t>
            </a:r>
            <a:endParaRPr lang="nl-BE" dirty="0"/>
          </a:p>
        </p:txBody>
      </p:sp>
      <p:sp>
        <p:nvSpPr>
          <p:cNvPr id="14" name="Tekstvak 13"/>
          <p:cNvSpPr txBox="1"/>
          <p:nvPr/>
        </p:nvSpPr>
        <p:spPr>
          <a:xfrm>
            <a:off x="7351713" y="4123432"/>
            <a:ext cx="1461070" cy="369332"/>
          </a:xfrm>
          <a:prstGeom prst="rect">
            <a:avLst/>
          </a:prstGeom>
          <a:noFill/>
        </p:spPr>
        <p:txBody>
          <a:bodyPr wrap="square" rtlCol="0">
            <a:spAutoFit/>
          </a:bodyPr>
          <a:lstStyle/>
          <a:p>
            <a:r>
              <a:rPr lang="en-US" dirty="0" err="1"/>
              <a:t>consument</a:t>
            </a:r>
            <a:endParaRPr lang="nl-BE" dirty="0"/>
          </a:p>
        </p:txBody>
      </p:sp>
      <p:pic>
        <p:nvPicPr>
          <p:cNvPr id="15" name="Afbeelding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048" y="3137198"/>
            <a:ext cx="796822" cy="796822"/>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600" y="3286055"/>
            <a:ext cx="559025" cy="559025"/>
          </a:xfrm>
          <a:prstGeom prst="rect">
            <a:avLst/>
          </a:prstGeom>
        </p:spPr>
      </p:pic>
      <p:sp>
        <p:nvSpPr>
          <p:cNvPr id="17" name="Tijdelijke aanduiding voor inhoud 1"/>
          <p:cNvSpPr txBox="1">
            <a:spLocks/>
          </p:cNvSpPr>
          <p:nvPr/>
        </p:nvSpPr>
        <p:spPr>
          <a:xfrm>
            <a:off x="576000" y="1526598"/>
            <a:ext cx="11041200" cy="12725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BE" sz="2000" dirty="0"/>
              <a:t>Verkoper moet optreden in kader van zijn/haar beroepsactiviteit: casuïstische denkoefening</a:t>
            </a:r>
          </a:p>
          <a:p>
            <a:r>
              <a:rPr lang="en-US" sz="2000" dirty="0"/>
              <a:t>Het Hof van </a:t>
            </a:r>
            <a:r>
              <a:rPr lang="en-US" sz="2000" dirty="0" err="1"/>
              <a:t>Justitie</a:t>
            </a:r>
            <a:r>
              <a:rPr lang="en-US" sz="2000" dirty="0"/>
              <a:t> </a:t>
            </a:r>
            <a:r>
              <a:rPr lang="en-US" sz="2000" dirty="0" err="1"/>
              <a:t>geeft</a:t>
            </a:r>
            <a:r>
              <a:rPr lang="en-US" sz="2000" dirty="0"/>
              <a:t> </a:t>
            </a:r>
            <a:r>
              <a:rPr lang="en-US" sz="2000" dirty="0" err="1"/>
              <a:t>meer</a:t>
            </a:r>
            <a:r>
              <a:rPr lang="en-US" sz="2000" dirty="0"/>
              <a:t> </a:t>
            </a:r>
            <a:r>
              <a:rPr lang="en-US" sz="2000" dirty="0" err="1"/>
              <a:t>duiding</a:t>
            </a:r>
            <a:r>
              <a:rPr lang="en-US" sz="2000" dirty="0"/>
              <a:t> over het </a:t>
            </a:r>
            <a:r>
              <a:rPr lang="en-US" sz="2000" dirty="0" err="1"/>
              <a:t>begip</a:t>
            </a:r>
            <a:r>
              <a:rPr lang="en-US" sz="2000" dirty="0"/>
              <a:t> ‘</a:t>
            </a:r>
            <a:r>
              <a:rPr lang="en-US" sz="2000" dirty="0" err="1"/>
              <a:t>handelaar</a:t>
            </a:r>
            <a:r>
              <a:rPr lang="en-US" sz="2000" dirty="0"/>
              <a:t>’ in </a:t>
            </a:r>
            <a:r>
              <a:rPr lang="en-US" sz="2000" dirty="0" err="1"/>
              <a:t>Kamenova</a:t>
            </a:r>
            <a:r>
              <a:rPr lang="en-US" sz="2000" dirty="0"/>
              <a:t>:</a:t>
            </a:r>
          </a:p>
        </p:txBody>
      </p:sp>
      <p:sp>
        <p:nvSpPr>
          <p:cNvPr id="18" name="Tekstvak 17"/>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C-105/17, ECLI:EU:C:2018:808</a:t>
            </a:r>
            <a:endParaRPr lang="nl-BE" sz="1100" dirty="0">
              <a:solidFill>
                <a:srgbClr val="1D8DB0"/>
              </a:solidFill>
            </a:endParaRPr>
          </a:p>
        </p:txBody>
      </p:sp>
    </p:spTree>
    <p:extLst>
      <p:ext uri="{BB962C8B-B14F-4D97-AF65-F5344CB8AC3E}">
        <p14:creationId xmlns:p14="http://schemas.microsoft.com/office/powerpoint/2010/main" val="585366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2146248"/>
            <a:ext cx="11041200" cy="4125007"/>
          </a:xfrm>
        </p:spPr>
        <p:txBody>
          <a:bodyPr>
            <a:noAutofit/>
          </a:bodyPr>
          <a:lstStyle/>
          <a:p>
            <a:r>
              <a:rPr lang="nl-BE" sz="1500" dirty="0"/>
              <a:t>de verkoop op het onlineplatform op een georganiseerde wijze plaatsvindt,</a:t>
            </a:r>
          </a:p>
          <a:p>
            <a:pPr lvl="0"/>
            <a:r>
              <a:rPr lang="nl-BE" sz="1500" dirty="0"/>
              <a:t>deze verkoop een winstoogmerk heeft </a:t>
            </a:r>
          </a:p>
          <a:p>
            <a:pPr lvl="0"/>
            <a:r>
              <a:rPr lang="nl-BE" sz="1500" dirty="0"/>
              <a:t>de verkoper met betrekking tot de aangeboden goederen beschikt over informatie en technische vaardigheden waarover de consument niet noodzakelijk beschikt, waardoor hij zich in een gunstigere positie bevindt dan de particulier, </a:t>
            </a:r>
          </a:p>
          <a:p>
            <a:pPr lvl="0"/>
            <a:r>
              <a:rPr lang="nl-BE" sz="1500" dirty="0"/>
              <a:t>de verkoper een rechtsvorm heeft aangenomen die het hem mogelijk maakt handelsdaden te stellen alsook</a:t>
            </a:r>
          </a:p>
          <a:p>
            <a:pPr lvl="0"/>
            <a:r>
              <a:rPr lang="nl-BE" sz="1500" dirty="0"/>
              <a:t>in welke mate de onlineverkoop verband houdt met de commerciële en beroepsmatige activiteit van de verkoper,</a:t>
            </a:r>
          </a:p>
          <a:p>
            <a:pPr lvl="0"/>
            <a:r>
              <a:rPr lang="nl-BE" sz="1500" dirty="0"/>
              <a:t>de verkoper btw-plichtig is,</a:t>
            </a:r>
          </a:p>
          <a:p>
            <a:r>
              <a:rPr lang="nl-BE" sz="1500" dirty="0"/>
              <a:t>de verkoper die optreedt namens of voor rekening van een bepaalde handelaar of via een andere persoon die namens hem of voor zijn rekening optreedt, een vergoeding of deel van de winst heeft</a:t>
            </a:r>
            <a:endParaRPr lang="nl-BE" sz="1500" b="0" i="0" u="none" strike="noStrike" baseline="0" dirty="0">
              <a:latin typeface="Rockwell Std"/>
            </a:endParaRPr>
          </a:p>
          <a:p>
            <a:r>
              <a:rPr lang="nl-NL" sz="1500" b="0" i="0" u="none" strike="noStrike" baseline="0" dirty="0">
                <a:latin typeface="Rockwell Std"/>
              </a:rPr>
              <a:t>de verkoper nieuwe of tweedehandsgoederen koopt om die te verkopen, waardoor deze activiteit met een zekere regelmaat, frequentie en/of gelijktijdig met zijn commerciële of beroepsactiviteit plaatsvindt, of </a:t>
            </a:r>
          </a:p>
          <a:p>
            <a:r>
              <a:rPr lang="nl-NL" sz="1500" b="0" i="0" u="none" strike="noStrike" baseline="0" dirty="0">
                <a:latin typeface="Rockwell Std"/>
              </a:rPr>
              <a:t>de te koop aangeboden producten allemaal van hetzelfde type zijn of dezelfde waarde hebben, in het bijzonder of het aanbod is geconcentreerd op een beperkt aantal producten. </a:t>
            </a:r>
          </a:p>
          <a:p>
            <a:endParaRPr lang="en-US" sz="1700" b="1"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29</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b="1" dirty="0" err="1"/>
              <a:t>professionele</a:t>
            </a:r>
            <a:r>
              <a:rPr lang="en-US" sz="2800" b="1" dirty="0"/>
              <a:t> </a:t>
            </a:r>
            <a:r>
              <a:rPr lang="en-US" sz="2800" b="1" dirty="0" err="1"/>
              <a:t>verkoper</a:t>
            </a:r>
            <a:r>
              <a:rPr lang="en-US" sz="2800" b="1" dirty="0"/>
              <a:t> </a:t>
            </a:r>
            <a:r>
              <a:rPr lang="en-US" sz="2800" dirty="0"/>
              <a:t>– </a:t>
            </a:r>
            <a:r>
              <a:rPr lang="en-US" sz="2800" dirty="0" err="1"/>
              <a:t>consument</a:t>
            </a:r>
            <a:r>
              <a:rPr lang="en-US" sz="2800" dirty="0"/>
              <a:t> - </a:t>
            </a:r>
            <a:r>
              <a:rPr lang="en-US" sz="2800" dirty="0" err="1"/>
              <a:t>consumptiegoed</a:t>
            </a:r>
            <a:endParaRPr lang="nl-BE" sz="2800" dirty="0"/>
          </a:p>
        </p:txBody>
      </p:sp>
      <p:sp>
        <p:nvSpPr>
          <p:cNvPr id="7" name="Titel 4"/>
          <p:cNvSpPr txBox="1">
            <a:spLocks/>
          </p:cNvSpPr>
          <p:nvPr/>
        </p:nvSpPr>
        <p:spPr>
          <a:xfrm>
            <a:off x="576000" y="1458156"/>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HvJ 4 </a:t>
            </a:r>
            <a:r>
              <a:rPr lang="en-US" sz="2800" dirty="0" err="1"/>
              <a:t>oktober</a:t>
            </a:r>
            <a:r>
              <a:rPr lang="en-US" sz="2800" dirty="0"/>
              <a:t> 2018* (</a:t>
            </a:r>
            <a:r>
              <a:rPr lang="en-US" sz="2800" dirty="0" err="1"/>
              <a:t>Kamenova</a:t>
            </a:r>
            <a:r>
              <a:rPr lang="en-US" sz="2800" dirty="0"/>
              <a:t>)</a:t>
            </a:r>
            <a:endParaRPr lang="nl-BE" sz="2800" dirty="0"/>
          </a:p>
        </p:txBody>
      </p:sp>
      <p:sp>
        <p:nvSpPr>
          <p:cNvPr id="17" name="Tekstvak 16"/>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C-105/17, ECLI:EU:C:2018:808</a:t>
            </a:r>
            <a:endParaRPr lang="nl-BE" sz="1100" dirty="0">
              <a:solidFill>
                <a:srgbClr val="1D8DB0"/>
              </a:solidFill>
            </a:endParaRPr>
          </a:p>
        </p:txBody>
      </p:sp>
    </p:spTree>
    <p:extLst>
      <p:ext uri="{BB962C8B-B14F-4D97-AF65-F5344CB8AC3E}">
        <p14:creationId xmlns:p14="http://schemas.microsoft.com/office/powerpoint/2010/main" val="319734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Aanbod = precies en vast voorstel tot contracteren</a:t>
            </a:r>
          </a:p>
          <a:p>
            <a:pPr lvl="1"/>
            <a:r>
              <a:rPr lang="nl-NL" dirty="0"/>
              <a:t>Materieel element</a:t>
            </a:r>
          </a:p>
          <a:p>
            <a:pPr lvl="2"/>
            <a:r>
              <a:rPr lang="nl-NL" dirty="0"/>
              <a:t>Essentiële elementen (koop: goed &amp; prijs (art. 1583 oud BW))</a:t>
            </a:r>
          </a:p>
          <a:p>
            <a:pPr lvl="2"/>
            <a:r>
              <a:rPr lang="nl-NL" dirty="0"/>
              <a:t>Substantiële elementen </a:t>
            </a:r>
          </a:p>
          <a:p>
            <a:pPr lvl="3"/>
            <a:r>
              <a:rPr lang="nl-NL" dirty="0"/>
              <a:t>Waaraan minstens één van de partijen een essentieel (doorslaggevend) karakter aan hebben willen gegeven</a:t>
            </a:r>
          </a:p>
          <a:p>
            <a:pPr lvl="1"/>
            <a:r>
              <a:rPr lang="nl-NL" dirty="0"/>
              <a:t>Intentioneel element</a:t>
            </a:r>
            <a:endParaRPr lang="nl-BE" dirty="0"/>
          </a:p>
        </p:txBody>
      </p:sp>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Aanbod.</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Traditionele totstandkoming: opeenvolging van aanbod en aanvaarding</a:t>
            </a:r>
            <a:endParaRPr lang="nl-BE" sz="2800" dirty="0"/>
          </a:p>
        </p:txBody>
      </p:sp>
    </p:spTree>
    <p:extLst>
      <p:ext uri="{BB962C8B-B14F-4D97-AF65-F5344CB8AC3E}">
        <p14:creationId xmlns:p14="http://schemas.microsoft.com/office/powerpoint/2010/main" val="3195564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79F6B-980C-48A6-A71F-4971CC8E80C5}"/>
              </a:ext>
            </a:extLst>
          </p:cNvPr>
          <p:cNvSpPr>
            <a:spLocks noGrp="1"/>
          </p:cNvSpPr>
          <p:nvPr>
            <p:ph idx="1"/>
          </p:nvPr>
        </p:nvSpPr>
        <p:spPr/>
        <p:txBody>
          <a:bodyPr/>
          <a:lstStyle/>
          <a:p>
            <a:r>
              <a:rPr lang="en-US" dirty="0" err="1"/>
              <a:t>Enkel</a:t>
            </a:r>
            <a:r>
              <a:rPr lang="en-US" dirty="0"/>
              <a:t> </a:t>
            </a:r>
            <a:r>
              <a:rPr lang="en-US" dirty="0" err="1"/>
              <a:t>natuuurlijke</a:t>
            </a:r>
            <a:r>
              <a:rPr lang="en-US" dirty="0"/>
              <a:t> </a:t>
            </a:r>
            <a:r>
              <a:rPr lang="en-US" dirty="0" err="1"/>
              <a:t>personen</a:t>
            </a:r>
            <a:endParaRPr lang="en-US" dirty="0"/>
          </a:p>
          <a:p>
            <a:pPr lvl="1"/>
            <a:r>
              <a:rPr lang="en-US" sz="2000" dirty="0" err="1"/>
              <a:t>Zie</a:t>
            </a:r>
            <a:r>
              <a:rPr lang="en-US" sz="2000" dirty="0"/>
              <a:t> </a:t>
            </a:r>
            <a:r>
              <a:rPr lang="en-US" sz="2000" dirty="0" err="1"/>
              <a:t>onterecht</a:t>
            </a:r>
            <a:r>
              <a:rPr lang="en-US" sz="2000" dirty="0"/>
              <a:t> </a:t>
            </a:r>
            <a:r>
              <a:rPr lang="en-US" sz="2000" i="1" dirty="0"/>
              <a:t>contra</a:t>
            </a:r>
            <a:r>
              <a:rPr lang="en-US" sz="2000" dirty="0"/>
              <a:t>: </a:t>
            </a:r>
            <a:r>
              <a:rPr lang="en-US" sz="2000" dirty="0">
                <a:solidFill>
                  <a:schemeClr val="tx2"/>
                </a:solidFill>
              </a:rPr>
              <a:t>Antwerpen 2 </a:t>
            </a:r>
            <a:r>
              <a:rPr lang="en-US" sz="2000" dirty="0" err="1">
                <a:solidFill>
                  <a:schemeClr val="tx2"/>
                </a:solidFill>
              </a:rPr>
              <a:t>januari</a:t>
            </a:r>
            <a:r>
              <a:rPr lang="en-US" sz="2000" dirty="0">
                <a:solidFill>
                  <a:schemeClr val="tx2"/>
                </a:solidFill>
              </a:rPr>
              <a:t> 2017</a:t>
            </a:r>
            <a:r>
              <a:rPr lang="en-US" sz="2000" dirty="0"/>
              <a:t> (</a:t>
            </a:r>
            <a:r>
              <a:rPr lang="en-US" sz="2000" i="1" dirty="0" err="1"/>
              <a:t>NjW</a:t>
            </a:r>
            <a:r>
              <a:rPr lang="en-US" sz="2000" i="1" dirty="0"/>
              <a:t> </a:t>
            </a:r>
            <a:r>
              <a:rPr lang="en-US" sz="2000" dirty="0"/>
              <a:t>2017, 657)</a:t>
            </a:r>
            <a:endParaRPr lang="en-US" dirty="0"/>
          </a:p>
          <a:p>
            <a:r>
              <a:rPr lang="en-US" dirty="0" err="1"/>
              <a:t>Bestemmingscriterium</a:t>
            </a:r>
            <a:r>
              <a:rPr lang="en-US" dirty="0"/>
              <a:t> op </a:t>
            </a:r>
            <a:r>
              <a:rPr lang="en-US" dirty="0" err="1"/>
              <a:t>ogenblik</a:t>
            </a:r>
            <a:r>
              <a:rPr lang="en-US" dirty="0"/>
              <a:t> </a:t>
            </a:r>
            <a:r>
              <a:rPr lang="en-US" dirty="0" err="1"/>
              <a:t>sluiten</a:t>
            </a:r>
            <a:r>
              <a:rPr lang="en-US" dirty="0"/>
              <a:t> koop</a:t>
            </a:r>
          </a:p>
          <a:p>
            <a:pPr lvl="1"/>
            <a:r>
              <a:rPr lang="nl-BE" sz="2000" dirty="0"/>
              <a:t>Feit dat koper actief is in zakenwereld en geen onwetende consument is, volstaat niet om kwalificatie van consument te weigeren </a:t>
            </a:r>
            <a:r>
              <a:rPr lang="nl-BE" sz="1400" dirty="0">
                <a:solidFill>
                  <a:schemeClr val="tx2"/>
                </a:solidFill>
              </a:rPr>
              <a:t>(</a:t>
            </a:r>
            <a:r>
              <a:rPr lang="nl-BE" sz="1400" dirty="0" err="1">
                <a:solidFill>
                  <a:schemeClr val="tx2"/>
                </a:solidFill>
              </a:rPr>
              <a:t>Orb</a:t>
            </a:r>
            <a:r>
              <a:rPr lang="nl-BE" sz="1400" dirty="0">
                <a:solidFill>
                  <a:schemeClr val="tx2"/>
                </a:solidFill>
              </a:rPr>
              <a:t>. Gent (afd. Kortrijk) 24 oktober 2019, </a:t>
            </a:r>
            <a:r>
              <a:rPr lang="nl-BE" sz="1400" i="1" dirty="0">
                <a:solidFill>
                  <a:schemeClr val="tx2"/>
                </a:solidFill>
              </a:rPr>
              <a:t>DCCR </a:t>
            </a:r>
            <a:r>
              <a:rPr lang="nl-BE" sz="1400" dirty="0">
                <a:solidFill>
                  <a:schemeClr val="tx2"/>
                </a:solidFill>
              </a:rPr>
              <a:t>2020, 129). </a:t>
            </a:r>
          </a:p>
          <a:p>
            <a:r>
              <a:rPr lang="en-US" dirty="0" err="1"/>
              <a:t>Gemengde</a:t>
            </a:r>
            <a:r>
              <a:rPr lang="en-US" dirty="0"/>
              <a:t> </a:t>
            </a:r>
            <a:r>
              <a:rPr lang="en-US" dirty="0" err="1"/>
              <a:t>overeenkomsten</a:t>
            </a:r>
            <a:r>
              <a:rPr lang="en-US" dirty="0"/>
              <a:t>: </a:t>
            </a:r>
            <a:r>
              <a:rPr lang="en-US" dirty="0" err="1"/>
              <a:t>niet</a:t>
            </a:r>
            <a:r>
              <a:rPr lang="en-US" dirty="0"/>
              <a:t> </a:t>
            </a:r>
            <a:r>
              <a:rPr lang="en-US" dirty="0" err="1"/>
              <a:t>vereist</a:t>
            </a:r>
            <a:r>
              <a:rPr lang="en-US" dirty="0"/>
              <a:t> dat </a:t>
            </a:r>
            <a:r>
              <a:rPr lang="en-US" dirty="0" err="1"/>
              <a:t>koper</a:t>
            </a:r>
            <a:r>
              <a:rPr lang="en-US" dirty="0"/>
              <a:t> </a:t>
            </a:r>
            <a:r>
              <a:rPr lang="en-US" dirty="0" err="1"/>
              <a:t>handelt</a:t>
            </a:r>
            <a:r>
              <a:rPr lang="en-US" dirty="0"/>
              <a:t> met </a:t>
            </a:r>
            <a:r>
              <a:rPr lang="en-US" dirty="0" err="1"/>
              <a:t>doeleinden</a:t>
            </a:r>
            <a:r>
              <a:rPr lang="en-US" dirty="0"/>
              <a:t> die </a:t>
            </a:r>
            <a:r>
              <a:rPr lang="en-US" dirty="0" err="1"/>
              <a:t>ieder</a:t>
            </a:r>
            <a:r>
              <a:rPr lang="en-US" dirty="0"/>
              <a:t> </a:t>
            </a:r>
            <a:r>
              <a:rPr lang="en-US" dirty="0" err="1"/>
              <a:t>beroepskarakter</a:t>
            </a:r>
            <a:r>
              <a:rPr lang="en-US" dirty="0"/>
              <a:t> </a:t>
            </a:r>
            <a:r>
              <a:rPr lang="en-US" dirty="0" err="1"/>
              <a:t>uitsluiten</a:t>
            </a:r>
            <a:r>
              <a:rPr lang="en-US" dirty="0"/>
              <a:t> &gt; </a:t>
            </a:r>
            <a:r>
              <a:rPr lang="en-US" dirty="0" err="1"/>
              <a:t>kijken</a:t>
            </a:r>
            <a:r>
              <a:rPr lang="en-US" dirty="0"/>
              <a:t> </a:t>
            </a:r>
            <a:r>
              <a:rPr lang="en-US" dirty="0" err="1"/>
              <a:t>naar</a:t>
            </a:r>
            <a:r>
              <a:rPr lang="en-US" dirty="0"/>
              <a:t> </a:t>
            </a:r>
            <a:r>
              <a:rPr lang="en-US" dirty="0" err="1"/>
              <a:t>globale</a:t>
            </a:r>
            <a:r>
              <a:rPr lang="en-US" dirty="0"/>
              <a:t> context van de </a:t>
            </a:r>
            <a:r>
              <a:rPr lang="en-US" dirty="0" err="1"/>
              <a:t>overeenkomst</a:t>
            </a:r>
            <a:r>
              <a:rPr lang="en-US" dirty="0"/>
              <a:t> </a:t>
            </a:r>
            <a:r>
              <a:rPr lang="en-US" sz="1400" dirty="0"/>
              <a:t>(</a:t>
            </a:r>
            <a:r>
              <a:rPr lang="en-US" sz="1400" dirty="0">
                <a:solidFill>
                  <a:schemeClr val="tx2"/>
                </a:solidFill>
              </a:rPr>
              <a:t>Cass. 9 maart 2018, ECLI:BE:CASS:2018:ARR.20180309.2, </a:t>
            </a:r>
            <a:r>
              <a:rPr lang="en-US" sz="1400" i="1" dirty="0">
                <a:solidFill>
                  <a:schemeClr val="tx2"/>
                </a:solidFill>
              </a:rPr>
              <a:t>Pas. </a:t>
            </a:r>
            <a:r>
              <a:rPr lang="en-US" sz="1400" dirty="0">
                <a:solidFill>
                  <a:schemeClr val="tx2"/>
                </a:solidFill>
              </a:rPr>
              <a:t>2018, </a:t>
            </a:r>
            <a:r>
              <a:rPr lang="en-US" sz="1400" dirty="0" err="1">
                <a:solidFill>
                  <a:schemeClr val="tx2"/>
                </a:solidFill>
              </a:rPr>
              <a:t>nr</a:t>
            </a:r>
            <a:r>
              <a:rPr lang="en-US" sz="1400" dirty="0">
                <a:solidFill>
                  <a:schemeClr val="tx2"/>
                </a:solidFill>
              </a:rPr>
              <a:t>. 168, 576</a:t>
            </a:r>
            <a:r>
              <a:rPr lang="en-US" sz="1400" dirty="0"/>
              <a:t>).</a:t>
            </a:r>
            <a:endParaRPr lang="nl-BE" dirty="0"/>
          </a:p>
        </p:txBody>
      </p:sp>
      <p:sp>
        <p:nvSpPr>
          <p:cNvPr id="3" name="Footer Placeholder 2">
            <a:extLst>
              <a:ext uri="{FF2B5EF4-FFF2-40B4-BE49-F238E27FC236}">
                <a16:creationId xmlns:a16="http://schemas.microsoft.com/office/drawing/2014/main" id="{FCC59A99-76E1-40EB-AA9F-F56FCA857607}"/>
              </a:ext>
            </a:extLst>
          </p:cNvPr>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Slide Number Placeholder 3">
            <a:extLst>
              <a:ext uri="{FF2B5EF4-FFF2-40B4-BE49-F238E27FC236}">
                <a16:creationId xmlns:a16="http://schemas.microsoft.com/office/drawing/2014/main" id="{32A03334-2D39-46DF-B924-4F201A9EE8B5}"/>
              </a:ext>
            </a:extLst>
          </p:cNvPr>
          <p:cNvSpPr>
            <a:spLocks noGrp="1"/>
          </p:cNvSpPr>
          <p:nvPr>
            <p:ph type="sldNum" sz="quarter" idx="12"/>
          </p:nvPr>
        </p:nvSpPr>
        <p:spPr/>
        <p:txBody>
          <a:bodyPr/>
          <a:lstStyle/>
          <a:p>
            <a:fld id="{0A297500-7527-634B-90F4-69D0994C32B4}" type="slidenum">
              <a:rPr lang="nl-NL" smtClean="0"/>
              <a:t>30</a:t>
            </a:fld>
            <a:endParaRPr lang="nl-NL"/>
          </a:p>
        </p:txBody>
      </p:sp>
      <p:sp>
        <p:nvSpPr>
          <p:cNvPr id="8"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9"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dirty="0" err="1"/>
              <a:t>professionele</a:t>
            </a:r>
            <a:r>
              <a:rPr lang="en-US" sz="2800" dirty="0"/>
              <a:t> </a:t>
            </a:r>
            <a:r>
              <a:rPr lang="en-US" sz="2800" dirty="0" err="1"/>
              <a:t>verkoper</a:t>
            </a:r>
            <a:r>
              <a:rPr lang="en-US" sz="2800" dirty="0"/>
              <a:t> – </a:t>
            </a:r>
            <a:r>
              <a:rPr lang="en-US" sz="2800" b="1" dirty="0" err="1"/>
              <a:t>consument</a:t>
            </a:r>
            <a:r>
              <a:rPr lang="en-US" sz="2800" dirty="0"/>
              <a:t> - </a:t>
            </a:r>
            <a:r>
              <a:rPr lang="en-US" sz="2800" dirty="0" err="1"/>
              <a:t>consumptiegoed</a:t>
            </a:r>
            <a:endParaRPr lang="nl-BE" sz="2800" dirty="0"/>
          </a:p>
        </p:txBody>
      </p:sp>
    </p:spTree>
    <p:extLst>
      <p:ext uri="{BB962C8B-B14F-4D97-AF65-F5344CB8AC3E}">
        <p14:creationId xmlns:p14="http://schemas.microsoft.com/office/powerpoint/2010/main" val="164863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D79F6B-980C-48A6-A71F-4971CC8E80C5}"/>
              </a:ext>
            </a:extLst>
          </p:cNvPr>
          <p:cNvSpPr>
            <a:spLocks noGrp="1"/>
          </p:cNvSpPr>
          <p:nvPr>
            <p:ph idx="1"/>
          </p:nvPr>
        </p:nvSpPr>
        <p:spPr/>
        <p:txBody>
          <a:bodyPr/>
          <a:lstStyle/>
          <a:p>
            <a:r>
              <a:rPr lang="nl-NL" dirty="0"/>
              <a:t>Lichamelijke roerende goederen</a:t>
            </a:r>
          </a:p>
          <a:p>
            <a:pPr lvl="1"/>
            <a:r>
              <a:rPr lang="nl-NL" dirty="0"/>
              <a:t>Gsm’s, auto’s, dieren, etc.</a:t>
            </a:r>
          </a:p>
          <a:p>
            <a:pPr lvl="1"/>
            <a:endParaRPr lang="nl-NL" dirty="0"/>
          </a:p>
          <a:p>
            <a:r>
              <a:rPr lang="nl-BE" dirty="0"/>
              <a:t>RL Consumentenkoop 2019 vervangt term door ‘goederen’. Laat mogelijkheid om bepaalde overeenkomsten uit te sluiten van haar werkingssfeer</a:t>
            </a:r>
          </a:p>
          <a:p>
            <a:pPr lvl="1"/>
            <a:r>
              <a:rPr lang="nl-BE" dirty="0"/>
              <a:t>Tweedehandsgoederen verkocht op openbare veilingen</a:t>
            </a:r>
          </a:p>
          <a:p>
            <a:pPr lvl="1"/>
            <a:r>
              <a:rPr lang="nl-BE" dirty="0"/>
              <a:t>Levende dieren </a:t>
            </a:r>
          </a:p>
        </p:txBody>
      </p:sp>
      <p:sp>
        <p:nvSpPr>
          <p:cNvPr id="3" name="Footer Placeholder 2">
            <a:extLst>
              <a:ext uri="{FF2B5EF4-FFF2-40B4-BE49-F238E27FC236}">
                <a16:creationId xmlns:a16="http://schemas.microsoft.com/office/drawing/2014/main" id="{FCC59A99-76E1-40EB-AA9F-F56FCA857607}"/>
              </a:ext>
            </a:extLst>
          </p:cNvPr>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Slide Number Placeholder 3">
            <a:extLst>
              <a:ext uri="{FF2B5EF4-FFF2-40B4-BE49-F238E27FC236}">
                <a16:creationId xmlns:a16="http://schemas.microsoft.com/office/drawing/2014/main" id="{32A03334-2D39-46DF-B924-4F201A9EE8B5}"/>
              </a:ext>
            </a:extLst>
          </p:cNvPr>
          <p:cNvSpPr>
            <a:spLocks noGrp="1"/>
          </p:cNvSpPr>
          <p:nvPr>
            <p:ph type="sldNum" sz="quarter" idx="12"/>
          </p:nvPr>
        </p:nvSpPr>
        <p:spPr/>
        <p:txBody>
          <a:bodyPr/>
          <a:lstStyle/>
          <a:p>
            <a:fld id="{0A297500-7527-634B-90F4-69D0994C32B4}" type="slidenum">
              <a:rPr lang="nl-NL" smtClean="0"/>
              <a:t>31</a:t>
            </a:fld>
            <a:endParaRPr lang="nl-NL"/>
          </a:p>
        </p:txBody>
      </p:sp>
      <p:sp>
        <p:nvSpPr>
          <p:cNvPr id="8"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9"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koop – </a:t>
            </a:r>
            <a:r>
              <a:rPr lang="en-US" sz="2800" dirty="0" err="1"/>
              <a:t>professionele</a:t>
            </a:r>
            <a:r>
              <a:rPr lang="en-US" sz="2800" dirty="0"/>
              <a:t> </a:t>
            </a:r>
            <a:r>
              <a:rPr lang="en-US" sz="2800" dirty="0" err="1"/>
              <a:t>verkoper</a:t>
            </a:r>
            <a:r>
              <a:rPr lang="en-US" sz="2800" dirty="0"/>
              <a:t> – </a:t>
            </a:r>
            <a:r>
              <a:rPr lang="en-US" sz="2800" dirty="0" err="1"/>
              <a:t>consument</a:t>
            </a:r>
            <a:r>
              <a:rPr lang="en-US" sz="2800" dirty="0"/>
              <a:t> – </a:t>
            </a:r>
            <a:r>
              <a:rPr lang="en-US" sz="2800" b="1" dirty="0" err="1"/>
              <a:t>consumptiegoed</a:t>
            </a:r>
            <a:endParaRPr lang="nl-BE" sz="2800" b="1" dirty="0"/>
          </a:p>
        </p:txBody>
      </p:sp>
    </p:spTree>
    <p:extLst>
      <p:ext uri="{BB962C8B-B14F-4D97-AF65-F5344CB8AC3E}">
        <p14:creationId xmlns:p14="http://schemas.microsoft.com/office/powerpoint/2010/main" val="2036081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Consumptiegoed is niet in overeenstemming met de overeenkomst</a:t>
            </a:r>
          </a:p>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Gebrek aan overeenstemming bestond op het ogenblik van de levering </a:t>
            </a:r>
            <a:endParaRPr lang="nl-BE" sz="2200" dirty="0">
              <a:latin typeface="+mj-lt"/>
              <a:ea typeface="Tahoma" panose="020B0604030504040204" pitchFamily="34" charset="0"/>
              <a:cs typeface="Tahoma" panose="020B0604030504040204" pitchFamily="34" charset="0"/>
            </a:endParaRPr>
          </a:p>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Gebrek aan overeenstemming heeft zich gemanifesteerd binnen de waarborgtermijn </a:t>
            </a:r>
          </a:p>
          <a:p>
            <a:pPr algn="just">
              <a:lnSpc>
                <a:spcPct val="115000"/>
              </a:lnSpc>
              <a:spcAft>
                <a:spcPts val="800"/>
              </a:spcAft>
              <a:buSzPts val="1100"/>
            </a:pPr>
            <a:r>
              <a:rPr lang="nl-BE" sz="2200" u="none" strike="noStrike" dirty="0">
                <a:effectLst/>
                <a:latin typeface="+mj-lt"/>
                <a:ea typeface="Tahoma" panose="020B0604030504040204" pitchFamily="34" charset="0"/>
                <a:cs typeface="Tahoma" panose="020B0604030504040204" pitchFamily="34" charset="0"/>
              </a:rPr>
              <a:t>Gebrek gemeld zijn binnen de meldingstermijn zo deze conventioneel bepaald is </a:t>
            </a:r>
          </a:p>
          <a:p>
            <a:pPr algn="just">
              <a:lnSpc>
                <a:spcPct val="115000"/>
              </a:lnSpc>
              <a:spcAft>
                <a:spcPts val="800"/>
              </a:spcAft>
              <a:buSzPts val="1100"/>
            </a:pPr>
            <a:r>
              <a:rPr lang="nl-BE" sz="2200" dirty="0">
                <a:effectLst/>
                <a:latin typeface="+mj-lt"/>
                <a:ea typeface="Tahoma" panose="020B0604030504040204" pitchFamily="34" charset="0"/>
                <a:cs typeface="Tahoma" panose="020B0604030504040204" pitchFamily="34" charset="0"/>
              </a:rPr>
              <a:t>Vordering moet ingesteld worden binnen de verjaringstermijn </a:t>
            </a:r>
            <a:endParaRPr lang="nl-BE" sz="2200" dirty="0">
              <a:latin typeface="+mj-lt"/>
              <a:ea typeface="Tahoma" panose="020B0604030504040204" pitchFamily="34" charset="0"/>
              <a:cs typeface="Tahoma" panose="020B0604030504040204" pitchFamily="34" charset="0"/>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32</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Aansprakelijkheidsvoorwaarden</a:t>
            </a:r>
            <a:endParaRPr lang="nl-BE" sz="2800" dirty="0"/>
          </a:p>
        </p:txBody>
      </p:sp>
    </p:spTree>
    <p:extLst>
      <p:ext uri="{BB962C8B-B14F-4D97-AF65-F5344CB8AC3E}">
        <p14:creationId xmlns:p14="http://schemas.microsoft.com/office/powerpoint/2010/main" val="386733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342900" lvl="1" indent="-342900"/>
            <a:r>
              <a:rPr lang="nl-BE" dirty="0">
                <a:effectLst/>
                <a:latin typeface="+mj-lt"/>
                <a:ea typeface="Calibri" panose="020F0502020204030204" pitchFamily="34" charset="0"/>
              </a:rPr>
              <a:t>Bv. huisdier dat duidelijk ziek is en niet meer kan wandelen en spelen is gebrekkig (</a:t>
            </a:r>
            <a:r>
              <a:rPr lang="nl-NL" dirty="0">
                <a:solidFill>
                  <a:schemeClr val="tx2"/>
                </a:solidFill>
                <a:latin typeface="+mj-lt"/>
              </a:rPr>
              <a:t>Rb. Antwerpen (afd. Turnhout) 21 januari 2019)</a:t>
            </a:r>
            <a:endParaRPr lang="nl-BE" dirty="0">
              <a:effectLst/>
              <a:latin typeface="+mj-lt"/>
              <a:ea typeface="Calibri" panose="020F0502020204030204" pitchFamily="34" charset="0"/>
            </a:endParaRPr>
          </a:p>
          <a:p>
            <a:pPr lvl="1"/>
            <a:endParaRPr lang="nl-BE" dirty="0">
              <a:effectLst/>
              <a:latin typeface="Times New Roman" panose="02020603050405020304" pitchFamily="18" charset="0"/>
              <a:ea typeface="Calibri" panose="020F0502020204030204" pitchFamily="34" charset="0"/>
            </a:endParaRPr>
          </a:p>
          <a:p>
            <a:r>
              <a:rPr lang="nl-BE" dirty="0">
                <a:latin typeface="+mj-lt"/>
              </a:rPr>
              <a:t>Onderscheid normale en abnormale slijtage</a:t>
            </a:r>
          </a:p>
          <a:p>
            <a:pPr lvl="1"/>
            <a:r>
              <a:rPr lang="nl-BE" dirty="0">
                <a:latin typeface="+mj-lt"/>
              </a:rPr>
              <a:t>Eenmalig bijvullen van 1,7 liter motorolie is geen gebrek dat het gewoon gebruik van een 13 jarige tweedehandswagen (Porsche) verhindert. (</a:t>
            </a:r>
            <a:r>
              <a:rPr lang="nl-BE" sz="2400" dirty="0" err="1">
                <a:solidFill>
                  <a:schemeClr val="tx2"/>
                </a:solidFill>
                <a:latin typeface="+mj-lt"/>
              </a:rPr>
              <a:t>Orb</a:t>
            </a:r>
            <a:r>
              <a:rPr lang="nl-BE" sz="2400" dirty="0">
                <a:solidFill>
                  <a:schemeClr val="tx2"/>
                </a:solidFill>
                <a:latin typeface="+mj-lt"/>
              </a:rPr>
              <a:t>. Gent (afd. Kortrijk) 24 oktober 2019)</a:t>
            </a:r>
          </a:p>
          <a:p>
            <a:pPr lvl="1"/>
            <a:endParaRPr lang="nl-BE" dirty="0">
              <a:latin typeface="Times New Roman" panose="02020603050405020304" pitchFamily="18" charset="0"/>
            </a:endParaRPr>
          </a:p>
          <a:p>
            <a:pPr marL="1371600" lvl="3" indent="0">
              <a:buNone/>
            </a:pPr>
            <a:endParaRPr lang="nl-BE" sz="2000" dirty="0">
              <a:latin typeface="Times New Roman" panose="02020603050405020304" pitchFamily="18" charset="0"/>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33</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BE" sz="2800" u="none" strike="noStrike" dirty="0">
                <a:effectLst/>
                <a:latin typeface="+mj-lt"/>
                <a:ea typeface="Tahoma" panose="020B0604030504040204" pitchFamily="34" charset="0"/>
                <a:cs typeface="Tahoma" panose="020B0604030504040204" pitchFamily="34" charset="0"/>
              </a:rPr>
              <a:t>Consumptiegoed niet in overeenstemming met de overeenkomst</a:t>
            </a:r>
          </a:p>
        </p:txBody>
      </p:sp>
    </p:spTree>
    <p:extLst>
      <p:ext uri="{BB962C8B-B14F-4D97-AF65-F5344CB8AC3E}">
        <p14:creationId xmlns:p14="http://schemas.microsoft.com/office/powerpoint/2010/main" val="41249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latin typeface="+mj-lt"/>
              </a:rPr>
              <a:t>Wettelijk vermoeden: 6 maanden</a:t>
            </a:r>
          </a:p>
          <a:p>
            <a:pPr lvl="1"/>
            <a:r>
              <a:rPr lang="nl-NL" dirty="0">
                <a:latin typeface="+mj-lt"/>
              </a:rPr>
              <a:t>Consument toont niet-conformiteit (niet oorzaak) verkochte goed aan</a:t>
            </a:r>
          </a:p>
          <a:p>
            <a:pPr lvl="1"/>
            <a:r>
              <a:rPr lang="nl-NL" dirty="0">
                <a:latin typeface="+mj-lt"/>
              </a:rPr>
              <a:t>Die zich binnen termijn van zes maanden heeft gemanifesteerd</a:t>
            </a:r>
          </a:p>
          <a:p>
            <a:r>
              <a:rPr lang="nl-NL" dirty="0">
                <a:latin typeface="+mj-lt"/>
              </a:rPr>
              <a:t>Weerlegging = uitzonderlijk (zie bv. </a:t>
            </a:r>
            <a:r>
              <a:rPr lang="nl-NL" dirty="0">
                <a:solidFill>
                  <a:schemeClr val="tx2"/>
                </a:solidFill>
                <a:latin typeface="+mj-lt"/>
              </a:rPr>
              <a:t>Vred. Aalst 25 september 2018</a:t>
            </a:r>
            <a:r>
              <a:rPr lang="nl-NL" dirty="0">
                <a:latin typeface="+mj-lt"/>
              </a:rPr>
              <a:t>) </a:t>
            </a:r>
          </a:p>
          <a:p>
            <a:pPr lvl="1"/>
            <a:r>
              <a:rPr lang="nl-NL" dirty="0">
                <a:latin typeface="+mj-lt"/>
              </a:rPr>
              <a:t>Analyse benzine toont aan dat defecten veroorzaakt waren door producten die door derden in brandstoftank waren gebracht</a:t>
            </a:r>
          </a:p>
          <a:p>
            <a:r>
              <a:rPr lang="nl-BE" dirty="0">
                <a:latin typeface="+mj-lt"/>
              </a:rPr>
              <a:t>Richtlijn Consumentenkoop 2019: uitbreiding termijn naar 1 jaar [facultatief </a:t>
            </a:r>
            <a:r>
              <a:rPr lang="nl-BE" dirty="0" err="1">
                <a:latin typeface="+mj-lt"/>
              </a:rPr>
              <a:t>uitbreidbaar</a:t>
            </a:r>
            <a:r>
              <a:rPr lang="nl-BE" dirty="0">
                <a:latin typeface="+mj-lt"/>
              </a:rPr>
              <a:t> tot 2 jaar]</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34</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BE" sz="2800" u="none" strike="noStrike" dirty="0">
                <a:effectLst/>
                <a:latin typeface="+mj-lt"/>
                <a:ea typeface="Tahoma" panose="020B0604030504040204" pitchFamily="34" charset="0"/>
                <a:cs typeface="Tahoma" panose="020B0604030504040204" pitchFamily="34" charset="0"/>
              </a:rPr>
              <a:t>Weerlegbaar vermoeden</a:t>
            </a:r>
          </a:p>
        </p:txBody>
      </p:sp>
    </p:spTree>
    <p:extLst>
      <p:ext uri="{BB962C8B-B14F-4D97-AF65-F5344CB8AC3E}">
        <p14:creationId xmlns:p14="http://schemas.microsoft.com/office/powerpoint/2010/main" val="916213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a:effectLst/>
                <a:latin typeface="+mj-lt"/>
                <a:ea typeface="Calibri" panose="020F0502020204030204" pitchFamily="34" charset="0"/>
              </a:rPr>
              <a:t>Dwingende minimumverjaringstermijn van twee jaar geldt ook bij conventionele verkorting waarborgtermijn bij tweedehandsgoederen</a:t>
            </a:r>
          </a:p>
          <a:p>
            <a:pPr lvl="1"/>
            <a:r>
              <a:rPr lang="nl-BE" sz="2200" dirty="0">
                <a:latin typeface="+mj-lt"/>
                <a:ea typeface="Calibri" panose="020F0502020204030204" pitchFamily="34" charset="0"/>
              </a:rPr>
              <a:t>Toepassing in </a:t>
            </a:r>
            <a:r>
              <a:rPr lang="nl-BE" sz="2200" dirty="0" err="1">
                <a:solidFill>
                  <a:schemeClr val="tx2"/>
                </a:solidFill>
                <a:latin typeface="+mj-lt"/>
                <a:ea typeface="Calibri" panose="020F0502020204030204" pitchFamily="34" charset="0"/>
              </a:rPr>
              <a:t>Orb</a:t>
            </a:r>
            <a:r>
              <a:rPr lang="nl-BE" sz="2200" dirty="0">
                <a:solidFill>
                  <a:schemeClr val="tx2"/>
                </a:solidFill>
                <a:latin typeface="+mj-lt"/>
                <a:ea typeface="Calibri" panose="020F0502020204030204" pitchFamily="34" charset="0"/>
              </a:rPr>
              <a:t>. Gent 24 (Kortrijk) oktober 2019</a:t>
            </a:r>
          </a:p>
          <a:p>
            <a:pPr lvl="1"/>
            <a:r>
              <a:rPr lang="nl-BE" sz="2200" dirty="0">
                <a:latin typeface="+mj-lt"/>
                <a:ea typeface="Calibri" panose="020F0502020204030204" pitchFamily="34" charset="0"/>
              </a:rPr>
              <a:t>Miskend door </a:t>
            </a:r>
            <a:r>
              <a:rPr lang="nl-BE" sz="2200" dirty="0">
                <a:solidFill>
                  <a:schemeClr val="tx2"/>
                </a:solidFill>
                <a:latin typeface="+mj-lt"/>
                <a:ea typeface="Calibri" panose="020F0502020204030204" pitchFamily="34" charset="0"/>
              </a:rPr>
              <a:t>Antwerpen 6 februari 2018</a:t>
            </a:r>
            <a:r>
              <a:rPr lang="nl-BE" sz="2200" b="1" dirty="0">
                <a:latin typeface="+mj-lt"/>
                <a:ea typeface="Calibri" panose="020F0502020204030204" pitchFamily="34" charset="0"/>
              </a:rPr>
              <a:t>:</a:t>
            </a:r>
          </a:p>
          <a:p>
            <a:pPr marL="457200" lvl="1" indent="0" algn="just">
              <a:buNone/>
            </a:pPr>
            <a:r>
              <a:rPr lang="nl-BE" sz="1600" dirty="0">
                <a:effectLst/>
                <a:latin typeface="+mj-lt"/>
                <a:ea typeface="Calibri" panose="020F0502020204030204" pitchFamily="34" charset="0"/>
                <a:cs typeface="Times New Roman" panose="02020603050405020304" pitchFamily="18" charset="0"/>
              </a:rPr>
              <a:t>“voor tweedehandsgoederen geldt dat de verjaringstermijn niet kan verstrijken voor de waarborgtermijn is verstreken. Dit wil zeggen dat in het geval waarin door partijen contractueel in een waarborgtermijn van één jaar werd voorzien, de verjaringstermijn niet kan verstrijken voor de één jaar durende waarborg is verstreken. De verjaringstermijn bij tweedehandsgoederen is aldus korter dan de verjaringstermijn van nieuwe goederen”</a:t>
            </a:r>
          </a:p>
          <a:p>
            <a:r>
              <a:rPr lang="nl-BE" dirty="0">
                <a:latin typeface="+mj-lt"/>
              </a:rPr>
              <a:t>Richtlijn Consumentenkoop 2019: afwijking Ferenschild</a:t>
            </a:r>
          </a:p>
          <a:p>
            <a:pPr lvl="1"/>
            <a:r>
              <a:rPr lang="nl-BE" sz="2200" dirty="0">
                <a:latin typeface="+mj-lt"/>
              </a:rPr>
              <a:t>Art. 10.6 bepaalt dat </a:t>
            </a:r>
            <a:r>
              <a:rPr lang="nl-NL" sz="2200" dirty="0">
                <a:latin typeface="+mj-lt"/>
              </a:rPr>
              <a:t>de lidstaten </a:t>
            </a:r>
            <a:r>
              <a:rPr lang="nl-BE" sz="2200" dirty="0">
                <a:latin typeface="+mj-lt"/>
              </a:rPr>
              <a:t>een kortere garantie- of verjaringstermijn mogen inlassen voor tweedehandsgoederen die echter niet korter mag zijn dan één jaar</a:t>
            </a:r>
          </a:p>
          <a:p>
            <a:pPr lvl="1"/>
            <a:r>
              <a:rPr lang="en-US" sz="2200" dirty="0">
                <a:latin typeface="+mj-lt"/>
              </a:rPr>
              <a:t>M</a:t>
            </a:r>
            <a:r>
              <a:rPr lang="nl-BE" sz="2200" dirty="0" err="1">
                <a:latin typeface="+mj-lt"/>
              </a:rPr>
              <a:t>ogelijk</a:t>
            </a:r>
            <a:r>
              <a:rPr lang="nl-BE" sz="2200" dirty="0">
                <a:latin typeface="+mj-lt"/>
              </a:rPr>
              <a:t> afwijking tweedehands goederen: </a:t>
            </a:r>
            <a:r>
              <a:rPr lang="nl-BE" sz="2200" dirty="0" err="1">
                <a:latin typeface="+mj-lt"/>
              </a:rPr>
              <a:t>refurbished</a:t>
            </a:r>
            <a:r>
              <a:rPr lang="nl-BE" sz="2200" dirty="0">
                <a:latin typeface="+mj-lt"/>
              </a:rPr>
              <a:t> ? </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35</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BE" sz="2800" u="none" strike="noStrike" dirty="0">
                <a:effectLst/>
                <a:latin typeface="+mj-lt"/>
                <a:ea typeface="Tahoma" panose="020B0604030504040204" pitchFamily="34" charset="0"/>
                <a:cs typeface="Tahoma" panose="020B0604030504040204" pitchFamily="34" charset="0"/>
              </a:rPr>
              <a:t>Vordering binnen verjaringstermijn</a:t>
            </a:r>
          </a:p>
        </p:txBody>
      </p:sp>
    </p:spTree>
    <p:extLst>
      <p:ext uri="{BB962C8B-B14F-4D97-AF65-F5344CB8AC3E}">
        <p14:creationId xmlns:p14="http://schemas.microsoft.com/office/powerpoint/2010/main" val="370244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a:effectLst/>
                <a:latin typeface="+mj-lt"/>
                <a:ea typeface="Calibri" panose="020F0502020204030204" pitchFamily="34" charset="0"/>
              </a:rPr>
              <a:t>Onderhandelingen gedurende de waarborgtermijn schorsen indirect de verjaringstermijn. Buiten de waarborgtermijn schorsen zij de verjaring niet </a:t>
            </a:r>
          </a:p>
          <a:p>
            <a:r>
              <a:rPr lang="nl-BE" dirty="0">
                <a:solidFill>
                  <a:schemeClr val="tx2"/>
                </a:solidFill>
                <a:latin typeface="+mj-lt"/>
                <a:ea typeface="Calibri" panose="020F0502020204030204" pitchFamily="34" charset="0"/>
              </a:rPr>
              <a:t>Cass. 6 maart 2020</a:t>
            </a:r>
          </a:p>
          <a:p>
            <a:pPr lvl="1"/>
            <a:r>
              <a:rPr lang="nl-BE" sz="1800" dirty="0">
                <a:latin typeface="+mj-lt"/>
                <a:ea typeface="Calibri" panose="020F0502020204030204" pitchFamily="34" charset="0"/>
              </a:rPr>
              <a:t>Vernietiging arrest dat bepaalde dat vordering verjaard was (dagvaarding 29/11/2016), </a:t>
            </a:r>
            <a:r>
              <a:rPr lang="nl-BE" sz="1800" dirty="0">
                <a:effectLst/>
                <a:latin typeface="+mj-lt"/>
                <a:ea typeface="Calibri" panose="020F0502020204030204" pitchFamily="34" charset="0"/>
              </a:rPr>
              <a:t>terwijl de tweedehandswagen was geleverd op 27 september 2014 en de waarborgtermijn bovendien geschorst was gedurende 203 dagen</a:t>
            </a:r>
            <a:endParaRPr lang="nl-BE" sz="1800" dirty="0">
              <a:latin typeface="+mj-lt"/>
              <a:ea typeface="Calibri" panose="020F0502020204030204" pitchFamily="34" charset="0"/>
            </a:endParaRPr>
          </a:p>
          <a:p>
            <a:pPr marL="457200" lvl="1" indent="0" algn="just">
              <a:buNone/>
            </a:pPr>
            <a:endParaRPr lang="nl-BE" sz="1600" b="1" dirty="0">
              <a:effectLst/>
              <a:latin typeface="+mj-lt"/>
              <a:ea typeface="Calibri" panose="020F0502020204030204" pitchFamily="34" charset="0"/>
            </a:endParaRPr>
          </a:p>
          <a:p>
            <a:r>
              <a:rPr lang="nl-BE" dirty="0">
                <a:latin typeface="+mj-lt"/>
              </a:rPr>
              <a:t>Richtlijn Consumentenkoop 2019: </a:t>
            </a:r>
          </a:p>
          <a:p>
            <a:pPr lvl="1"/>
            <a:r>
              <a:rPr lang="nl-BE" sz="2000" dirty="0">
                <a:effectLst/>
                <a:latin typeface="+mj-lt"/>
                <a:ea typeface="Calibri" panose="020F0502020204030204" pitchFamily="34" charset="0"/>
              </a:rPr>
              <a:t>Artikel 10.4 Richtlijn Consumentenkoop 2019 stelt dat indien voor de uitoefening van een remedie in het nationale recht een verjaringstermijn geldt, de lidstaten ervoor moeten zorgen dat deze de consument zijn recht niet verliest vooraleer de garantietermijn verstreken is. Het staat de lidstaten vrij om te kiezen onder welke voorwaarden de verjaringstermijn kan opgeschort of onderbroken worden</a:t>
            </a:r>
            <a:endParaRPr lang="nl-BE" sz="2800"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36</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Conformiteit</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BE" sz="2800" u="none" strike="noStrike" dirty="0">
                <a:effectLst/>
                <a:latin typeface="+mj-lt"/>
                <a:ea typeface="Tahoma" panose="020B0604030504040204" pitchFamily="34" charset="0"/>
                <a:cs typeface="Tahoma" panose="020B0604030504040204" pitchFamily="34" charset="0"/>
              </a:rPr>
              <a:t>Vordering binnen verjaringstermijn</a:t>
            </a:r>
          </a:p>
        </p:txBody>
      </p:sp>
    </p:spTree>
    <p:extLst>
      <p:ext uri="{BB962C8B-B14F-4D97-AF65-F5344CB8AC3E}">
        <p14:creationId xmlns:p14="http://schemas.microsoft.com/office/powerpoint/2010/main" val="420637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dirty="0">
                <a:effectLst/>
                <a:latin typeface="+mj-lt"/>
                <a:ea typeface="Calibri" panose="020F0502020204030204" pitchFamily="34" charset="0"/>
              </a:rPr>
              <a:t>Getrapt systeem</a:t>
            </a:r>
          </a:p>
          <a:p>
            <a:pPr lvl="1"/>
            <a:r>
              <a:rPr lang="nl-NL" sz="2200" dirty="0">
                <a:latin typeface="+mj-lt"/>
              </a:rPr>
              <a:t>Herstel of vervanging</a:t>
            </a:r>
          </a:p>
          <a:p>
            <a:pPr lvl="1"/>
            <a:r>
              <a:rPr lang="nl-NL" sz="2200" dirty="0">
                <a:latin typeface="+mj-lt"/>
              </a:rPr>
              <a:t>Ontbinding of prijsvermindering</a:t>
            </a:r>
          </a:p>
          <a:p>
            <a:pPr lvl="1"/>
            <a:endParaRPr lang="nl-NL" sz="2200" dirty="0">
              <a:latin typeface="+mj-lt"/>
            </a:endParaRPr>
          </a:p>
          <a:p>
            <a:r>
              <a:rPr lang="nl-BE" dirty="0">
                <a:latin typeface="+mj-lt"/>
              </a:rPr>
              <a:t>Richtlijn Consumentenkoop 2019: </a:t>
            </a:r>
            <a:r>
              <a:rPr lang="nl-BE" dirty="0"/>
              <a:t>Prijsvermindering of ontbinding in één van volgende gevallen:</a:t>
            </a:r>
          </a:p>
          <a:p>
            <a:pPr lvl="1"/>
            <a:r>
              <a:rPr lang="en-US" dirty="0"/>
              <a:t>V</a:t>
            </a:r>
            <a:r>
              <a:rPr lang="nl-BE" dirty="0" err="1"/>
              <a:t>erkoper</a:t>
            </a:r>
            <a:r>
              <a:rPr lang="nl-BE" dirty="0"/>
              <a:t> heeft herstelling/vervanging niet voltooid of geweigerd</a:t>
            </a:r>
          </a:p>
          <a:p>
            <a:pPr lvl="1"/>
            <a:r>
              <a:rPr lang="en-US" dirty="0"/>
              <a:t>O</a:t>
            </a:r>
            <a:r>
              <a:rPr lang="nl-BE" dirty="0" err="1"/>
              <a:t>ndanks</a:t>
            </a:r>
            <a:r>
              <a:rPr lang="nl-BE" dirty="0"/>
              <a:t> pogingen tot herstel blijft niet-conformiteit bestaan</a:t>
            </a:r>
          </a:p>
          <a:p>
            <a:pPr lvl="1"/>
            <a:r>
              <a:rPr lang="en-US" dirty="0"/>
              <a:t>G</a:t>
            </a:r>
            <a:r>
              <a:rPr lang="nl-BE" dirty="0" err="1"/>
              <a:t>ebrek</a:t>
            </a:r>
            <a:r>
              <a:rPr lang="nl-BE" dirty="0"/>
              <a:t> is zo ernstig dat een onmiddellijke prijsvermindering of ontbinding gerechtvaardigd is  (vgl. KB 2007 houdende erkenningsvoorwaarden</a:t>
            </a:r>
          </a:p>
          <a:p>
            <a:endParaRPr lang="nl-BE"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37</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u="none" strike="noStrike" dirty="0">
                <a:effectLst/>
                <a:latin typeface="+mj-lt"/>
                <a:ea typeface="Tahoma" panose="020B0604030504040204" pitchFamily="34" charset="0"/>
                <a:cs typeface="Tahoma" panose="020B0604030504040204" pitchFamily="34" charset="0"/>
              </a:rPr>
              <a:t>Algemeen</a:t>
            </a:r>
            <a:endParaRPr lang="nl-BE" sz="2800" u="none" strike="noStrike" dirty="0">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5078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85000" lnSpcReduction="10000"/>
          </a:bodyPr>
          <a:lstStyle/>
          <a:p>
            <a:r>
              <a:rPr lang="nl-NL" dirty="0">
                <a:effectLst/>
                <a:latin typeface="+mj-lt"/>
                <a:ea typeface="Calibri" panose="020F0502020204030204" pitchFamily="34" charset="0"/>
              </a:rPr>
              <a:t>Voorrang herstel/vervanging ook voor verkoper (</a:t>
            </a:r>
            <a:r>
              <a:rPr lang="nl-NL" i="1" dirty="0">
                <a:effectLst/>
                <a:latin typeface="+mj-lt"/>
                <a:ea typeface="Calibri" panose="020F0502020204030204" pitchFamily="34" charset="0"/>
              </a:rPr>
              <a:t>right </a:t>
            </a:r>
            <a:r>
              <a:rPr lang="nl-NL" i="1" dirty="0" err="1">
                <a:effectLst/>
                <a:latin typeface="+mj-lt"/>
                <a:ea typeface="Calibri" panose="020F0502020204030204" pitchFamily="34" charset="0"/>
              </a:rPr>
              <a:t>to</a:t>
            </a:r>
            <a:r>
              <a:rPr lang="nl-NL" i="1" dirty="0">
                <a:effectLst/>
                <a:latin typeface="+mj-lt"/>
                <a:ea typeface="Calibri" panose="020F0502020204030204" pitchFamily="34" charset="0"/>
              </a:rPr>
              <a:t> cure</a:t>
            </a:r>
            <a:r>
              <a:rPr lang="nl-NL" dirty="0">
                <a:effectLst/>
                <a:latin typeface="+mj-lt"/>
                <a:ea typeface="Calibri" panose="020F0502020204030204" pitchFamily="34" charset="0"/>
              </a:rPr>
              <a:t>)</a:t>
            </a:r>
          </a:p>
          <a:p>
            <a:r>
              <a:rPr lang="nl-NL" dirty="0">
                <a:effectLst/>
                <a:latin typeface="+mj-lt"/>
                <a:ea typeface="Calibri" panose="020F0502020204030204" pitchFamily="34" charset="0"/>
              </a:rPr>
              <a:t>Verkoper gevraagd om te herstellen</a:t>
            </a:r>
            <a:r>
              <a:rPr lang="nl-NL" dirty="0">
                <a:latin typeface="+mj-lt"/>
                <a:ea typeface="Calibri" panose="020F0502020204030204" pitchFamily="34" charset="0"/>
              </a:rPr>
              <a:t>/vervangen?</a:t>
            </a:r>
          </a:p>
          <a:p>
            <a:pPr lvl="1"/>
            <a:r>
              <a:rPr lang="nl-NL" dirty="0">
                <a:effectLst/>
                <a:latin typeface="+mj-lt"/>
                <a:ea typeface="Calibri" panose="020F0502020204030204" pitchFamily="34" charset="0"/>
              </a:rPr>
              <a:t>Ja, maar niet tijdig gereageerd &gt; mogelijkheid tot herstel door derde met terugvordering van alle kosten</a:t>
            </a:r>
          </a:p>
          <a:p>
            <a:pPr lvl="1"/>
            <a:r>
              <a:rPr lang="nl-NL" dirty="0">
                <a:effectLst/>
                <a:latin typeface="+mj-lt"/>
                <a:ea typeface="Calibri" panose="020F0502020204030204" pitchFamily="34" charset="0"/>
              </a:rPr>
              <a:t>Nee &gt; twee visies</a:t>
            </a:r>
          </a:p>
          <a:p>
            <a:pPr lvl="2"/>
            <a:r>
              <a:rPr lang="nl-NL" dirty="0">
                <a:effectLst/>
                <a:latin typeface="+mj-lt"/>
                <a:ea typeface="Calibri" panose="020F0502020204030204" pitchFamily="34" charset="0"/>
              </a:rPr>
              <a:t>Geen recht op terugbetaling</a:t>
            </a:r>
          </a:p>
          <a:p>
            <a:pPr lvl="2"/>
            <a:r>
              <a:rPr lang="nl-NL" dirty="0">
                <a:effectLst/>
                <a:latin typeface="+mj-lt"/>
                <a:ea typeface="Calibri" panose="020F0502020204030204" pitchFamily="34" charset="0"/>
              </a:rPr>
              <a:t>Enkel recht op sowiesokosten [zie </a:t>
            </a:r>
            <a:r>
              <a:rPr lang="nl-NL" i="1" dirty="0">
                <a:effectLst/>
                <a:latin typeface="+mj-lt"/>
                <a:ea typeface="Calibri" panose="020F0502020204030204" pitchFamily="34" charset="0"/>
              </a:rPr>
              <a:t>supra </a:t>
            </a:r>
            <a:r>
              <a:rPr lang="nl-NL" dirty="0">
                <a:effectLst/>
                <a:latin typeface="+mj-lt"/>
                <a:ea typeface="Calibri" panose="020F0502020204030204" pitchFamily="34" charset="0"/>
              </a:rPr>
              <a:t>Cass. 18 juni 2020]</a:t>
            </a:r>
          </a:p>
          <a:p>
            <a:pPr lvl="1"/>
            <a:endParaRPr lang="nl-NL" b="1" dirty="0">
              <a:latin typeface="+mj-lt"/>
            </a:endParaRPr>
          </a:p>
          <a:p>
            <a:r>
              <a:rPr lang="nl-BE" dirty="0">
                <a:solidFill>
                  <a:schemeClr val="tx2"/>
                </a:solidFill>
                <a:latin typeface="+mj-lt"/>
              </a:rPr>
              <a:t>Cass. 18 juni 2020 </a:t>
            </a:r>
            <a:r>
              <a:rPr lang="nl-BE" dirty="0">
                <a:latin typeface="+mj-lt"/>
              </a:rPr>
              <a:t>(zieke hond)</a:t>
            </a:r>
            <a:endParaRPr lang="nl-BE" b="1" dirty="0">
              <a:latin typeface="+mj-lt"/>
            </a:endParaRPr>
          </a:p>
          <a:p>
            <a:pPr lvl="1"/>
            <a:r>
              <a:rPr lang="nl-BE" sz="1800" dirty="0">
                <a:effectLst/>
                <a:latin typeface="+mj-lt"/>
                <a:ea typeface="Calibri" panose="020F0502020204030204" pitchFamily="34" charset="0"/>
              </a:rPr>
              <a:t>De appelrechters die de [verkoper] veroordeelt tot deze schadevergoeding zonder vast te stellen dat aan de [verkoper] de mogelijkheid werd geboden om zelf tot het kosteloos herstel of de kosteloze vervanging over te gaan, noch vast te stellen dat deze remedies niet meer mogelijk waren, onderling abusief zijn of dat de [verkoper] deze niet binnen een redelijke termijn of zonder ernstige overlast voor de [koper] heeft verricht, verantwoordt zijn beslissing niet naar recht. De omstandigheid dat dieren geen zaken zijn, maar wezens met gevoelens en tussen de [koper] en het hondje mogelijk een emotionele band is ontstaan, leidt niet tot een ander oordeel</a:t>
            </a:r>
            <a:endParaRPr lang="nl-BE" b="1"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38</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u="none" strike="noStrike" dirty="0">
                <a:effectLst/>
                <a:latin typeface="+mj-lt"/>
                <a:ea typeface="Tahoma" panose="020B0604030504040204" pitchFamily="34" charset="0"/>
                <a:cs typeface="Tahoma" panose="020B0604030504040204" pitchFamily="34" charset="0"/>
              </a:rPr>
              <a:t>Herstel/vervanging</a:t>
            </a:r>
            <a:endParaRPr lang="nl-BE" sz="2800" u="none" strike="noStrike" dirty="0">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1103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4041648"/>
            <a:ext cx="11041200" cy="2078352"/>
          </a:xfrm>
        </p:spPr>
        <p:txBody>
          <a:bodyPr>
            <a:normAutofit fontScale="85000" lnSpcReduction="20000"/>
          </a:bodyPr>
          <a:lstStyle/>
          <a:p>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koopt bij Toolport telefonisch een tent van vijf bij zes meter. </a:t>
            </a:r>
          </a:p>
          <a:p>
            <a:r>
              <a:rPr lang="nl-BE" sz="2000" dirty="0">
                <a:effectLst/>
                <a:latin typeface="+mj-lt"/>
                <a:ea typeface="Calibri" panose="020F0502020204030204" pitchFamily="34" charset="0"/>
                <a:cs typeface="Times New Roman" panose="02020603050405020304" pitchFamily="18" charset="0"/>
              </a:rPr>
              <a:t>Na levering van die tent op het woonadres van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werd het gebrek aan overeenstemming ervan vastgesteld</a:t>
            </a:r>
            <a:endParaRPr lang="nl-BE" sz="2000" dirty="0">
              <a:latin typeface="+mj-lt"/>
              <a:ea typeface="Calibri" panose="020F0502020204030204" pitchFamily="34" charset="0"/>
              <a:cs typeface="Times New Roman" panose="02020603050405020304" pitchFamily="18" charset="0"/>
            </a:endParaRPr>
          </a:p>
          <a:p>
            <a:r>
              <a:rPr lang="nl-BE" sz="2000" dirty="0">
                <a:effectLst/>
                <a:latin typeface="+mj-lt"/>
                <a:ea typeface="Calibri" panose="020F0502020204030204" pitchFamily="34" charset="0"/>
                <a:cs typeface="Times New Roman" panose="02020603050405020304" pitchFamily="18" charset="0"/>
              </a:rPr>
              <a:t>Hierop verzocht de koper aan Toolport deze in overeenstemming te brengen op zijn woonadres. De koper heeft die tent niet teruggestuurd naar Toolport, noch voorgesteld om dat te doen. </a:t>
            </a:r>
          </a:p>
          <a:p>
            <a:r>
              <a:rPr lang="nl-BE" sz="2000" dirty="0">
                <a:effectLst/>
                <a:latin typeface="+mj-lt"/>
                <a:ea typeface="Calibri" panose="020F0502020204030204" pitchFamily="34" charset="0"/>
                <a:cs typeface="Times New Roman" panose="02020603050405020304" pitchFamily="18" charset="0"/>
              </a:rPr>
              <a:t>Van haar kant heeft Toolport de klachten van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over de niet-overeenstemming van die tent afgewezen als ongegrond. Zij heeft aan </a:t>
            </a:r>
            <a:r>
              <a:rPr lang="nl-BE" sz="2000" dirty="0" err="1">
                <a:effectLst/>
                <a:latin typeface="+mj-lt"/>
                <a:ea typeface="Calibri" panose="020F0502020204030204" pitchFamily="34" charset="0"/>
                <a:cs typeface="Times New Roman" panose="02020603050405020304" pitchFamily="18" charset="0"/>
              </a:rPr>
              <a:t>Fülla</a:t>
            </a:r>
            <a:r>
              <a:rPr lang="nl-BE" sz="2000" dirty="0">
                <a:effectLst/>
                <a:latin typeface="+mj-lt"/>
                <a:ea typeface="Calibri" panose="020F0502020204030204" pitchFamily="34" charset="0"/>
                <a:cs typeface="Times New Roman" panose="02020603050405020304" pitchFamily="18" charset="0"/>
              </a:rPr>
              <a:t> toen niet meegedeeld dat een transport van de tent tot aan haar vestigingsplaats noodzakelijk was en hem evenmin voorgesteld de transportkosten voor te schieten.</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39</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dirty="0" err="1">
                <a:latin typeface="+mj-lt"/>
                <a:ea typeface="Tahoma" panose="020B0604030504040204" pitchFamily="34" charset="0"/>
                <a:cs typeface="Tahoma" panose="020B0604030504040204" pitchFamily="34" charset="0"/>
              </a:rPr>
              <a:t>HvJ</a:t>
            </a:r>
            <a:r>
              <a:rPr lang="nl-NL" sz="2800" dirty="0">
                <a:latin typeface="+mj-lt"/>
                <a:ea typeface="Tahoma" panose="020B0604030504040204" pitchFamily="34" charset="0"/>
                <a:cs typeface="Tahoma" panose="020B0604030504040204" pitchFamily="34" charset="0"/>
              </a:rPr>
              <a:t> 23 mei 2019* (</a:t>
            </a:r>
            <a:r>
              <a:rPr lang="nl-NL" sz="2800" dirty="0" err="1">
                <a:latin typeface="+mj-lt"/>
                <a:ea typeface="Tahoma" panose="020B0604030504040204" pitchFamily="34" charset="0"/>
                <a:cs typeface="Tahoma" panose="020B0604030504040204" pitchFamily="34" charset="0"/>
              </a:rPr>
              <a:t>Fülla</a:t>
            </a:r>
            <a:r>
              <a:rPr lang="nl-NL" sz="2800" dirty="0">
                <a:latin typeface="+mj-lt"/>
                <a:ea typeface="Tahoma" panose="020B0604030504040204" pitchFamily="34" charset="0"/>
                <a:cs typeface="Tahoma" panose="020B0604030504040204" pitchFamily="34" charset="0"/>
              </a:rPr>
              <a:t>) – modaliteiten herstel/vervanging</a:t>
            </a:r>
            <a:endParaRPr lang="nl-BE" sz="2800" u="none" strike="noStrike" dirty="0">
              <a:effectLst/>
              <a:latin typeface="+mj-lt"/>
              <a:ea typeface="Tahoma" panose="020B0604030504040204" pitchFamily="34" charset="0"/>
              <a:cs typeface="Tahoma" panose="020B060403050404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835" y="2542884"/>
            <a:ext cx="796822" cy="796822"/>
          </a:xfrm>
          <a:prstGeom prst="rect">
            <a:avLst/>
          </a:prstGeom>
        </p:spPr>
      </p:pic>
      <p:cxnSp>
        <p:nvCxnSpPr>
          <p:cNvPr id="8" name="Rechte verbindingslijn 7"/>
          <p:cNvCxnSpPr/>
          <p:nvPr/>
        </p:nvCxnSpPr>
        <p:spPr>
          <a:xfrm>
            <a:off x="5265720" y="2987202"/>
            <a:ext cx="2005263" cy="0"/>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3974891" y="3560116"/>
            <a:ext cx="1050642" cy="369332"/>
          </a:xfrm>
          <a:prstGeom prst="rect">
            <a:avLst/>
          </a:prstGeom>
          <a:noFill/>
        </p:spPr>
        <p:txBody>
          <a:bodyPr wrap="square" rtlCol="0">
            <a:spAutoFit/>
          </a:bodyPr>
          <a:lstStyle/>
          <a:p>
            <a:r>
              <a:rPr lang="en-US" dirty="0" err="1"/>
              <a:t>Toolport</a:t>
            </a:r>
            <a:endParaRPr lang="nl-BE" dirty="0"/>
          </a:p>
        </p:txBody>
      </p:sp>
      <p:sp>
        <p:nvSpPr>
          <p:cNvPr id="10" name="Tekstvak 9"/>
          <p:cNvSpPr txBox="1"/>
          <p:nvPr/>
        </p:nvSpPr>
        <p:spPr>
          <a:xfrm>
            <a:off x="7678919" y="3541400"/>
            <a:ext cx="702653" cy="369332"/>
          </a:xfrm>
          <a:prstGeom prst="rect">
            <a:avLst/>
          </a:prstGeom>
          <a:noFill/>
        </p:spPr>
        <p:txBody>
          <a:bodyPr wrap="square" rtlCol="0">
            <a:spAutoFit/>
          </a:bodyPr>
          <a:lstStyle/>
          <a:p>
            <a:r>
              <a:rPr lang="en-US" dirty="0" err="1"/>
              <a:t>Fülla</a:t>
            </a:r>
            <a:endParaRPr lang="nl-BE" dirty="0"/>
          </a:p>
        </p:txBody>
      </p:sp>
      <p:pic>
        <p:nvPicPr>
          <p:cNvPr id="14" name="Afbeelding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282" y="2734155"/>
            <a:ext cx="506093" cy="506093"/>
          </a:xfrm>
          <a:prstGeom prst="rect">
            <a:avLst/>
          </a:prstGeom>
        </p:spPr>
      </p:pic>
      <p:pic>
        <p:nvPicPr>
          <p:cNvPr id="15" name="Afbeelding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891" y="2473881"/>
            <a:ext cx="856183" cy="856183"/>
          </a:xfrm>
          <a:prstGeom prst="rect">
            <a:avLst/>
          </a:prstGeom>
        </p:spPr>
      </p:pic>
      <p:sp>
        <p:nvSpPr>
          <p:cNvPr id="16" name="Tekstvak 15"/>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C-52/18, ECLI:EU:C:2019:447</a:t>
            </a:r>
            <a:endParaRPr lang="nl-BE" sz="1100" dirty="0">
              <a:solidFill>
                <a:srgbClr val="1D8DB0"/>
              </a:solidFill>
            </a:endParaRPr>
          </a:p>
        </p:txBody>
      </p:sp>
      <p:sp>
        <p:nvSpPr>
          <p:cNvPr id="17" name="Rechthoek 16"/>
          <p:cNvSpPr/>
          <p:nvPr/>
        </p:nvSpPr>
        <p:spPr>
          <a:xfrm>
            <a:off x="576000" y="1476795"/>
            <a:ext cx="11041200" cy="738664"/>
          </a:xfrm>
          <a:prstGeom prst="rect">
            <a:avLst/>
          </a:prstGeom>
          <a:solidFill>
            <a:schemeClr val="bg1">
              <a:lumMod val="85000"/>
            </a:schemeClr>
          </a:solidFill>
        </p:spPr>
        <p:txBody>
          <a:bodyPr wrap="square">
            <a:spAutoFit/>
          </a:bodyPr>
          <a:lstStyle/>
          <a:p>
            <a:r>
              <a:rPr lang="nl-BE" sz="1400" b="1" dirty="0">
                <a:solidFill>
                  <a:srgbClr val="000000"/>
                </a:solidFill>
                <a:latin typeface="Times New Roman" panose="02020603050405020304" pitchFamily="18" charset="0"/>
              </a:rPr>
              <a:t>Art. 1649</a:t>
            </a:r>
            <a:r>
              <a:rPr lang="nl-BE" sz="1400" b="1" i="1" dirty="0">
                <a:solidFill>
                  <a:srgbClr val="000000"/>
                </a:solidFill>
                <a:latin typeface="Times New Roman" panose="02020603050405020304" pitchFamily="18" charset="0"/>
              </a:rPr>
              <a:t>quinquies</a:t>
            </a:r>
            <a:r>
              <a:rPr lang="nl-BE" sz="1400" b="1" dirty="0">
                <a:solidFill>
                  <a:srgbClr val="000000"/>
                </a:solidFill>
                <a:latin typeface="Times New Roman" panose="02020603050405020304" pitchFamily="18" charset="0"/>
              </a:rPr>
              <a:t> §2 oud BW</a:t>
            </a:r>
            <a:br>
              <a:rPr lang="nl-BE" sz="1400" b="1" dirty="0">
                <a:solidFill>
                  <a:srgbClr val="000000"/>
                </a:solidFill>
                <a:latin typeface="Times New Roman" panose="02020603050405020304" pitchFamily="18" charset="0"/>
              </a:rPr>
            </a:br>
            <a:r>
              <a:rPr lang="nl-BE" sz="1400" dirty="0">
                <a:solidFill>
                  <a:srgbClr val="000000"/>
                </a:solidFill>
                <a:latin typeface="Times New Roman" panose="02020603050405020304" pitchFamily="18" charset="0"/>
              </a:rPr>
              <a:t>Elke herstelling of vervanging moet, rekening houdend met de aard van het goed en het door de consument beoogd gebruik, binnen een redelijke termijn en zonder ernstige overlast voor de consument verricht worden.</a:t>
            </a:r>
            <a:endParaRPr lang="nl-BE" sz="1400" dirty="0"/>
          </a:p>
        </p:txBody>
      </p:sp>
    </p:spTree>
    <p:extLst>
      <p:ext uri="{BB962C8B-B14F-4D97-AF65-F5344CB8AC3E}">
        <p14:creationId xmlns:p14="http://schemas.microsoft.com/office/powerpoint/2010/main" val="247279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jl-rechts 13"/>
          <p:cNvSpPr/>
          <p:nvPr/>
        </p:nvSpPr>
        <p:spPr>
          <a:xfrm>
            <a:off x="233680" y="2322981"/>
            <a:ext cx="11816080" cy="884070"/>
          </a:xfrm>
          <a:prstGeom prst="rightArrow">
            <a:avLst/>
          </a:prstGeom>
          <a:solidFill>
            <a:schemeClr val="accent1">
              <a:alpha val="57000"/>
            </a:schemeClr>
          </a:solidFill>
          <a:ln>
            <a:solidFill>
              <a:schemeClr val="accent1">
                <a:shade val="5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jdelijke aanduiding voor inhoud 1"/>
          <p:cNvSpPr>
            <a:spLocks noGrp="1"/>
          </p:cNvSpPr>
          <p:nvPr>
            <p:ph idx="1"/>
          </p:nvPr>
        </p:nvSpPr>
        <p:spPr/>
        <p:txBody>
          <a:bodyPr/>
          <a:lstStyle/>
          <a:p>
            <a:pPr marL="0" indent="0">
              <a:buNone/>
            </a:pPr>
            <a:endParaRPr lang="en-US" b="1" dirty="0"/>
          </a:p>
          <a:p>
            <a:pPr marL="0" indent="0">
              <a:buNone/>
            </a:pPr>
            <a:endParaRPr lang="nl-BE" dirty="0"/>
          </a:p>
        </p:txBody>
      </p:sp>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Aanbod.</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Brussel 26 maart 2018* – Stedenbouwkundige conformiteit</a:t>
            </a:r>
            <a:endParaRPr lang="nl-BE" sz="2800" dirty="0"/>
          </a:p>
        </p:txBody>
      </p:sp>
      <p:sp>
        <p:nvSpPr>
          <p:cNvPr id="7" name="Rechthoek 6"/>
          <p:cNvSpPr/>
          <p:nvPr/>
        </p:nvSpPr>
        <p:spPr>
          <a:xfrm>
            <a:off x="482126" y="2113986"/>
            <a:ext cx="1885154" cy="1543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455" y="2720942"/>
            <a:ext cx="806991" cy="806991"/>
          </a:xfrm>
          <a:prstGeom prst="rect">
            <a:avLst/>
          </a:prstGeom>
        </p:spPr>
      </p:pic>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t="15024" b="15763"/>
          <a:stretch/>
        </p:blipFill>
        <p:spPr>
          <a:xfrm>
            <a:off x="1575359" y="3022876"/>
            <a:ext cx="637646" cy="444569"/>
          </a:xfrm>
          <a:prstGeom prst="rect">
            <a:avLst/>
          </a:prstGeom>
        </p:spPr>
      </p:pic>
      <p:pic>
        <p:nvPicPr>
          <p:cNvPr id="1028" name="Picture 4" descr="Immoweb: Belgium's leading property website"/>
          <p:cNvPicPr>
            <a:picLocks noChangeAspect="1" noChangeArrowheads="1"/>
          </p:cNvPicPr>
          <p:nvPr/>
        </p:nvPicPr>
        <p:blipFill rotWithShape="1">
          <a:blip r:embed="rId4">
            <a:extLst>
              <a:ext uri="{28A0092B-C50C-407E-A947-70E740481C1C}">
                <a14:useLocalDpi xmlns:a14="http://schemas.microsoft.com/office/drawing/2010/main" val="0"/>
              </a:ext>
            </a:extLst>
          </a:blip>
          <a:srcRect t="41067" b="42933"/>
          <a:stretch/>
        </p:blipFill>
        <p:spPr bwMode="auto">
          <a:xfrm>
            <a:off x="499724" y="2245162"/>
            <a:ext cx="1849958" cy="295994"/>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2680944" y="1606000"/>
            <a:ext cx="2528832" cy="307777"/>
          </a:xfrm>
          <a:prstGeom prst="rect">
            <a:avLst/>
          </a:prstGeom>
          <a:noFill/>
        </p:spPr>
        <p:txBody>
          <a:bodyPr wrap="square" rtlCol="0">
            <a:spAutoFit/>
          </a:bodyPr>
          <a:lstStyle/>
          <a:p>
            <a:pPr algn="ctr"/>
            <a:r>
              <a:rPr lang="en-US" sz="1400" dirty="0"/>
              <a:t>24 november 2013</a:t>
            </a:r>
            <a:endParaRPr lang="nl-BE" sz="1400" dirty="0"/>
          </a:p>
        </p:txBody>
      </p:sp>
      <p:sp>
        <p:nvSpPr>
          <p:cNvPr id="15" name="Rechthoek 14"/>
          <p:cNvSpPr/>
          <p:nvPr/>
        </p:nvSpPr>
        <p:spPr>
          <a:xfrm>
            <a:off x="5625632" y="1910080"/>
            <a:ext cx="2528832" cy="19514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2F4D5D"/>
                </a:solidFill>
              </a:rPr>
              <a:t>“</a:t>
            </a:r>
            <a:r>
              <a:rPr lang="nl-BE" sz="1100" i="1" dirty="0">
                <a:solidFill>
                  <a:srgbClr val="2F4D5D"/>
                </a:solidFill>
              </a:rPr>
              <a:t>ONTWERP BEHELST GEEN VERKOOPAANBOD – (…) </a:t>
            </a:r>
            <a:r>
              <a:rPr lang="nl-BE" sz="1100" b="1" i="1" dirty="0">
                <a:solidFill>
                  <a:srgbClr val="2F4D5D"/>
                </a:solidFill>
              </a:rPr>
              <a:t>eventuele ondertekening van het definitieve compromis </a:t>
            </a:r>
            <a:r>
              <a:rPr lang="nl-BE" sz="1100" dirty="0">
                <a:solidFill>
                  <a:srgbClr val="2F4D5D"/>
                </a:solidFill>
              </a:rPr>
              <a:t>(…). </a:t>
            </a:r>
            <a:r>
              <a:rPr lang="en-US" sz="1100" i="1" dirty="0">
                <a:solidFill>
                  <a:srgbClr val="2F4D5D"/>
                </a:solidFill>
              </a:rPr>
              <a:t>Ter zake informeert ondergetekende notaris dat voor </a:t>
            </a:r>
            <a:r>
              <a:rPr lang="en-US" sz="1100" b="1" i="1" u="sng" dirty="0">
                <a:solidFill>
                  <a:srgbClr val="2F4D5D"/>
                </a:solidFill>
              </a:rPr>
              <a:t>het zwembad en het bijgebouw in de tuin geen stedenbouwkundige vergunning </a:t>
            </a:r>
            <a:r>
              <a:rPr lang="en-US" sz="1100" i="1" dirty="0">
                <a:solidFill>
                  <a:srgbClr val="2F4D5D"/>
                </a:solidFill>
              </a:rPr>
              <a:t>(…).”</a:t>
            </a:r>
            <a:endParaRPr lang="nl-BE" sz="1100" dirty="0">
              <a:solidFill>
                <a:srgbClr val="2F4D5D"/>
              </a:solidFill>
            </a:endParaRPr>
          </a:p>
        </p:txBody>
      </p:sp>
      <p:sp>
        <p:nvSpPr>
          <p:cNvPr id="16" name="Tekstvak 15"/>
          <p:cNvSpPr txBox="1"/>
          <p:nvPr/>
        </p:nvSpPr>
        <p:spPr>
          <a:xfrm>
            <a:off x="5608928" y="1600888"/>
            <a:ext cx="2528832" cy="307777"/>
          </a:xfrm>
          <a:prstGeom prst="rect">
            <a:avLst/>
          </a:prstGeom>
          <a:noFill/>
        </p:spPr>
        <p:txBody>
          <a:bodyPr wrap="square" rtlCol="0">
            <a:spAutoFit/>
          </a:bodyPr>
          <a:lstStyle/>
          <a:p>
            <a:pPr algn="ctr"/>
            <a:r>
              <a:rPr lang="en-US" sz="1400" dirty="0"/>
              <a:t>27 november 2013</a:t>
            </a:r>
            <a:endParaRPr lang="nl-BE" sz="1400" dirty="0"/>
          </a:p>
        </p:txBody>
      </p:sp>
      <p:sp>
        <p:nvSpPr>
          <p:cNvPr id="17" name="Rechthoek 16"/>
          <p:cNvSpPr/>
          <p:nvPr/>
        </p:nvSpPr>
        <p:spPr>
          <a:xfrm>
            <a:off x="8570320" y="1913777"/>
            <a:ext cx="2528832" cy="1949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2F4D5D"/>
                </a:solidFill>
              </a:rPr>
              <a:t>“</a:t>
            </a:r>
            <a:r>
              <a:rPr lang="nl-BE" sz="1100" i="1" dirty="0">
                <a:solidFill>
                  <a:srgbClr val="2F4D5D"/>
                </a:solidFill>
              </a:rPr>
              <a:t>De verkoper verklaart dat de </a:t>
            </a:r>
            <a:r>
              <a:rPr lang="nl-BE" sz="1100" b="1" i="1" u="sng" dirty="0">
                <a:solidFill>
                  <a:srgbClr val="2F4D5D"/>
                </a:solidFill>
              </a:rPr>
              <a:t>gemeente hem mondeling bevestigd heeft dat geen enkele stedenbouwkundige inbreuk vastgesteld werd </a:t>
            </a:r>
            <a:r>
              <a:rPr lang="nl-BE" sz="1100" i="1" dirty="0">
                <a:solidFill>
                  <a:srgbClr val="2F4D5D"/>
                </a:solidFill>
              </a:rPr>
              <a:t>en zij verwijst naar de stedenbouwkundige inlichtingen d.d. 23 juli 2013 verstrekt aan notaris P.D. De verkoper verklaart aldus geen kennis te hebben van stedenbouwkundige inbreuken.</a:t>
            </a:r>
            <a:r>
              <a:rPr lang="en-US" sz="1100" i="1" dirty="0">
                <a:solidFill>
                  <a:srgbClr val="2F4D5D"/>
                </a:solidFill>
              </a:rPr>
              <a:t>”</a:t>
            </a:r>
            <a:endParaRPr lang="nl-BE" sz="1100" dirty="0">
              <a:solidFill>
                <a:srgbClr val="2F4D5D"/>
              </a:solidFill>
            </a:endParaRPr>
          </a:p>
        </p:txBody>
      </p:sp>
      <p:sp>
        <p:nvSpPr>
          <p:cNvPr id="19" name="Tekstvak 18"/>
          <p:cNvSpPr txBox="1"/>
          <p:nvPr/>
        </p:nvSpPr>
        <p:spPr>
          <a:xfrm>
            <a:off x="8570320" y="1588845"/>
            <a:ext cx="2528832" cy="318163"/>
          </a:xfrm>
          <a:prstGeom prst="rect">
            <a:avLst/>
          </a:prstGeom>
          <a:noFill/>
        </p:spPr>
        <p:txBody>
          <a:bodyPr wrap="square" rtlCol="0">
            <a:spAutoFit/>
          </a:bodyPr>
          <a:lstStyle/>
          <a:p>
            <a:pPr algn="ctr"/>
            <a:r>
              <a:rPr lang="en-US" sz="1400" dirty="0"/>
              <a:t>6 december 2013</a:t>
            </a:r>
            <a:endParaRPr lang="nl-BE" sz="1400" dirty="0"/>
          </a:p>
        </p:txBody>
      </p:sp>
      <p:sp>
        <p:nvSpPr>
          <p:cNvPr id="21" name="Tijdelijke aanduiding voor inhoud 1"/>
          <p:cNvSpPr txBox="1">
            <a:spLocks/>
          </p:cNvSpPr>
          <p:nvPr/>
        </p:nvSpPr>
        <p:spPr>
          <a:xfrm>
            <a:off x="513000" y="4443259"/>
            <a:ext cx="11041200" cy="154361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BE" sz="2000" dirty="0"/>
              <a:t>Voor kopers essentieel dat de overeenkomst zou voldoen aan alle wettelijke vereisten </a:t>
            </a:r>
          </a:p>
          <a:p>
            <a:r>
              <a:rPr lang="en-US" sz="2000" dirty="0" err="1"/>
              <a:t>Vereiste</a:t>
            </a:r>
            <a:r>
              <a:rPr lang="en-US" sz="2000" dirty="0"/>
              <a:t> </a:t>
            </a:r>
            <a:r>
              <a:rPr lang="en-US" sz="2000" dirty="0" err="1"/>
              <a:t>stedenbouwkundige</a:t>
            </a:r>
            <a:r>
              <a:rPr lang="en-US" sz="2000" dirty="0"/>
              <a:t> </a:t>
            </a:r>
            <a:r>
              <a:rPr lang="en-US" sz="2000" dirty="0" err="1"/>
              <a:t>vergunning</a:t>
            </a:r>
            <a:r>
              <a:rPr lang="en-US" sz="2000" dirty="0"/>
              <a:t> = </a:t>
            </a:r>
            <a:r>
              <a:rPr lang="en-US" sz="2000" i="1" dirty="0"/>
              <a:t>accessorium</a:t>
            </a:r>
            <a:r>
              <a:rPr lang="en-US" sz="2000" dirty="0"/>
              <a:t> van voorwerp van de </a:t>
            </a:r>
            <a:r>
              <a:rPr lang="en-US" sz="2000" dirty="0" err="1"/>
              <a:t>koop</a:t>
            </a:r>
            <a:r>
              <a:rPr lang="en-US" sz="2000" dirty="0"/>
              <a:t> </a:t>
            </a:r>
          </a:p>
          <a:p>
            <a:r>
              <a:rPr lang="en-US" sz="2000" dirty="0" err="1"/>
              <a:t>Waarde</a:t>
            </a:r>
            <a:r>
              <a:rPr lang="en-US" sz="2000" dirty="0"/>
              <a:t> van document 24/11? Partijen waren in de onderhandelingsfase &gt;&gt;&gt; voorstel tot </a:t>
            </a:r>
            <a:r>
              <a:rPr lang="en-US" sz="2000" dirty="0" err="1"/>
              <a:t>onderhandelen</a:t>
            </a:r>
            <a:endParaRPr lang="en-US" sz="2000" dirty="0"/>
          </a:p>
        </p:txBody>
      </p:sp>
      <p:sp>
        <p:nvSpPr>
          <p:cNvPr id="24" name="Tekstvak 23"/>
          <p:cNvSpPr txBox="1"/>
          <p:nvPr/>
        </p:nvSpPr>
        <p:spPr>
          <a:xfrm>
            <a:off x="9247632" y="5942470"/>
            <a:ext cx="2944368" cy="261610"/>
          </a:xfrm>
          <a:prstGeom prst="rect">
            <a:avLst/>
          </a:prstGeom>
          <a:noFill/>
        </p:spPr>
        <p:txBody>
          <a:bodyPr wrap="square" rtlCol="0">
            <a:spAutoFit/>
          </a:bodyPr>
          <a:lstStyle/>
          <a:p>
            <a:pPr algn="r"/>
            <a:r>
              <a:rPr lang="nl-BE" sz="1100" i="1" dirty="0">
                <a:solidFill>
                  <a:srgbClr val="1D8DB0"/>
                </a:solidFill>
              </a:rPr>
              <a:t>*T.Not. </a:t>
            </a:r>
            <a:r>
              <a:rPr lang="nl-BE" sz="1100" dirty="0">
                <a:solidFill>
                  <a:srgbClr val="1D8DB0"/>
                </a:solidFill>
              </a:rPr>
              <a:t>2018 (5), 418-428</a:t>
            </a:r>
          </a:p>
        </p:txBody>
      </p:sp>
      <p:sp>
        <p:nvSpPr>
          <p:cNvPr id="26" name="Rechthoek 25"/>
          <p:cNvSpPr/>
          <p:nvPr/>
        </p:nvSpPr>
        <p:spPr>
          <a:xfrm>
            <a:off x="2705716" y="1908666"/>
            <a:ext cx="2504060" cy="1954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2F4D5D"/>
                </a:solidFill>
              </a:rPr>
              <a:t>“</a:t>
            </a:r>
            <a:r>
              <a:rPr lang="en-US" sz="1100" b="1" i="1" u="sng" dirty="0">
                <a:solidFill>
                  <a:srgbClr val="2F4D5D"/>
                </a:solidFill>
              </a:rPr>
              <a:t>Huidig bod verbindt de kopers en verkopers </a:t>
            </a:r>
            <a:r>
              <a:rPr lang="en-US" sz="1100" i="1" dirty="0">
                <a:solidFill>
                  <a:srgbClr val="2F4D5D"/>
                </a:solidFill>
              </a:rPr>
              <a:t>solidair en ondeelbaar </a:t>
            </a:r>
            <a:r>
              <a:rPr lang="en-US" sz="1100" b="1" i="1" u="sng" dirty="0">
                <a:solidFill>
                  <a:srgbClr val="2F4D5D"/>
                </a:solidFill>
              </a:rPr>
              <a:t>om een verkoopcompromis te ondertekenen </a:t>
            </a:r>
            <a:r>
              <a:rPr lang="en-US" sz="1100" i="1" dirty="0">
                <a:solidFill>
                  <a:srgbClr val="2F4D5D"/>
                </a:solidFill>
              </a:rPr>
              <a:t>ten laatste binnen de maand na de eventuele aanvaarding van huidig bod (…) ten laatste na de verwezenlijking van de eventuele opschortende voorwaarden waarmee de verkoop gepaard zou gaan</a:t>
            </a:r>
            <a:r>
              <a:rPr lang="en-US" sz="1100" dirty="0">
                <a:solidFill>
                  <a:srgbClr val="2F4D5D"/>
                </a:solidFill>
              </a:rPr>
              <a:t>”</a:t>
            </a:r>
            <a:endParaRPr lang="nl-BE" sz="1100" dirty="0">
              <a:solidFill>
                <a:srgbClr val="2F4D5D"/>
              </a:solidFill>
            </a:endParaRPr>
          </a:p>
        </p:txBody>
      </p:sp>
    </p:spTree>
    <p:extLst>
      <p:ext uri="{BB962C8B-B14F-4D97-AF65-F5344CB8AC3E}">
        <p14:creationId xmlns:p14="http://schemas.microsoft.com/office/powerpoint/2010/main" val="383508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buFont typeface="Arial" panose="020B0604020202020204" pitchFamily="34" charset="0"/>
              <a:buChar char="•"/>
            </a:pPr>
            <a:r>
              <a:rPr lang="nl-NL" b="1" dirty="0">
                <a:latin typeface="+mj-lt"/>
              </a:rPr>
              <a:t>Plaats van kosteloos herstel goed verkocht op afstand afhankelijk van concrete omstandigheden </a:t>
            </a:r>
            <a:endParaRPr lang="nl-NL" dirty="0">
              <a:latin typeface="+mj-lt"/>
            </a:endParaRPr>
          </a:p>
          <a:p>
            <a:pPr>
              <a:buFont typeface="Arial" panose="020B0604020202020204" pitchFamily="34" charset="0"/>
              <a:buChar char="•"/>
            </a:pPr>
            <a:r>
              <a:rPr lang="nl-BE" b="1" dirty="0">
                <a:latin typeface="+mj-lt"/>
              </a:rPr>
              <a:t>Geen algemene verplichting tot voorschieten van de verzendkosten</a:t>
            </a:r>
            <a:r>
              <a:rPr lang="nl-BE" dirty="0">
                <a:latin typeface="+mj-lt"/>
              </a:rPr>
              <a:t>, tenzij het voorschieten van die kosten voor die consument een last betekent die hem ervan weerhoudt om zijn rechten geldend te maken</a:t>
            </a:r>
          </a:p>
          <a:p>
            <a:r>
              <a:rPr lang="nl-NL" b="1" dirty="0">
                <a:latin typeface="+mj-lt"/>
              </a:rPr>
              <a:t>Verplichting om de koper in te lichten</a:t>
            </a:r>
            <a:r>
              <a:rPr lang="nl-NL" dirty="0">
                <a:latin typeface="+mj-lt"/>
              </a:rPr>
              <a:t> over de plaats waar het goed ter herstelling moet worden aangeboden</a:t>
            </a:r>
            <a:endParaRPr lang="nl-BE" dirty="0">
              <a:latin typeface="+mj-lt"/>
            </a:endParaRPr>
          </a:p>
          <a:p>
            <a:r>
              <a:rPr lang="nl-BE" dirty="0">
                <a:latin typeface="+mj-lt"/>
              </a:rPr>
              <a:t>Ontbinding of prijsvermindering mogelijk wanneer verkoper in gebreke blijft</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40</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7"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pPr lvl="0" algn="just">
              <a:lnSpc>
                <a:spcPct val="115000"/>
              </a:lnSpc>
              <a:spcAft>
                <a:spcPts val="800"/>
              </a:spcAft>
              <a:buSzPts val="1100"/>
            </a:pPr>
            <a:r>
              <a:rPr lang="nl-NL" sz="2800" dirty="0" err="1">
                <a:latin typeface="+mj-lt"/>
                <a:ea typeface="Tahoma" panose="020B0604030504040204" pitchFamily="34" charset="0"/>
                <a:cs typeface="Tahoma" panose="020B0604030504040204" pitchFamily="34" charset="0"/>
              </a:rPr>
              <a:t>HvJ</a:t>
            </a:r>
            <a:r>
              <a:rPr lang="nl-NL" sz="2800" dirty="0">
                <a:latin typeface="+mj-lt"/>
                <a:ea typeface="Tahoma" panose="020B0604030504040204" pitchFamily="34" charset="0"/>
                <a:cs typeface="Tahoma" panose="020B0604030504040204" pitchFamily="34" charset="0"/>
              </a:rPr>
              <a:t> 23 mei 2019* (</a:t>
            </a:r>
            <a:r>
              <a:rPr lang="nl-NL" sz="2800" dirty="0" err="1">
                <a:latin typeface="+mj-lt"/>
                <a:ea typeface="Tahoma" panose="020B0604030504040204" pitchFamily="34" charset="0"/>
                <a:cs typeface="Tahoma" panose="020B0604030504040204" pitchFamily="34" charset="0"/>
              </a:rPr>
              <a:t>Fülla</a:t>
            </a:r>
            <a:r>
              <a:rPr lang="nl-NL" sz="2800" dirty="0">
                <a:latin typeface="+mj-lt"/>
                <a:ea typeface="Tahoma" panose="020B0604030504040204" pitchFamily="34" charset="0"/>
                <a:cs typeface="Tahoma" panose="020B0604030504040204" pitchFamily="34" charset="0"/>
              </a:rPr>
              <a:t>) – modaliteiten herstel/vervanging</a:t>
            </a:r>
            <a:endParaRPr lang="nl-BE" sz="2800" u="none" strike="noStrike" dirty="0">
              <a:effectLst/>
              <a:latin typeface="+mj-lt"/>
              <a:ea typeface="Tahoma" panose="020B0604030504040204" pitchFamily="34" charset="0"/>
              <a:cs typeface="Tahoma" panose="020B0604030504040204" pitchFamily="34" charset="0"/>
            </a:endParaRPr>
          </a:p>
        </p:txBody>
      </p:sp>
      <p:sp>
        <p:nvSpPr>
          <p:cNvPr id="8" name="Tekstvak 7"/>
          <p:cNvSpPr txBox="1"/>
          <p:nvPr/>
        </p:nvSpPr>
        <p:spPr>
          <a:xfrm>
            <a:off x="7560129" y="5942470"/>
            <a:ext cx="4631871" cy="261610"/>
          </a:xfrm>
          <a:prstGeom prst="rect">
            <a:avLst/>
          </a:prstGeom>
          <a:noFill/>
        </p:spPr>
        <p:txBody>
          <a:bodyPr wrap="square" rtlCol="0">
            <a:spAutoFit/>
          </a:bodyPr>
          <a:lstStyle/>
          <a:p>
            <a:pPr algn="r"/>
            <a:r>
              <a:rPr lang="nl-BE" sz="1100" i="1">
                <a:solidFill>
                  <a:srgbClr val="1D8DB0"/>
                </a:solidFill>
              </a:rPr>
              <a:t>*</a:t>
            </a:r>
            <a:r>
              <a:rPr lang="en-US" sz="1100">
                <a:solidFill>
                  <a:srgbClr val="1D8DB0"/>
                </a:solidFill>
              </a:rPr>
              <a:t>C-52/18, ECLI:EU:C:2019:447</a:t>
            </a:r>
            <a:endParaRPr lang="nl-BE" sz="1100" dirty="0">
              <a:solidFill>
                <a:srgbClr val="1D8DB0"/>
              </a:solidFill>
            </a:endParaRPr>
          </a:p>
        </p:txBody>
      </p:sp>
    </p:spTree>
    <p:extLst>
      <p:ext uri="{BB962C8B-B14F-4D97-AF65-F5344CB8AC3E}">
        <p14:creationId xmlns:p14="http://schemas.microsoft.com/office/powerpoint/2010/main" val="2834479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4B63285-EE9E-4706-9067-8C73577C427F}"/>
              </a:ext>
            </a:extLst>
          </p:cNvPr>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3" name="Tijdelijke aanduiding voor dianummer 2">
            <a:extLst>
              <a:ext uri="{FF2B5EF4-FFF2-40B4-BE49-F238E27FC236}">
                <a16:creationId xmlns:a16="http://schemas.microsoft.com/office/drawing/2014/main" id="{29C489D0-BC50-42F7-AE7C-14CCDD533FB7}"/>
              </a:ext>
            </a:extLst>
          </p:cNvPr>
          <p:cNvSpPr>
            <a:spLocks noGrp="1"/>
          </p:cNvSpPr>
          <p:nvPr>
            <p:ph type="sldNum" sz="quarter" idx="12"/>
          </p:nvPr>
        </p:nvSpPr>
        <p:spPr/>
        <p:txBody>
          <a:bodyPr/>
          <a:lstStyle/>
          <a:p>
            <a:fld id="{CF179DAE-D0A6-40C3-B8BC-6A97C268D03A}" type="slidenum">
              <a:rPr lang="nl-NL" smtClean="0"/>
              <a:t>41</a:t>
            </a:fld>
            <a:endParaRPr lang="nl-NL"/>
          </a:p>
        </p:txBody>
      </p:sp>
      <p:sp>
        <p:nvSpPr>
          <p:cNvPr id="4" name="Titel 3">
            <a:extLst>
              <a:ext uri="{FF2B5EF4-FFF2-40B4-BE49-F238E27FC236}">
                <a16:creationId xmlns:a16="http://schemas.microsoft.com/office/drawing/2014/main" id="{E6DEE6B6-5CD6-4176-902B-875BCA2FA1C2}"/>
              </a:ext>
            </a:extLst>
          </p:cNvPr>
          <p:cNvSpPr>
            <a:spLocks noGrp="1"/>
          </p:cNvSpPr>
          <p:nvPr>
            <p:ph type="title"/>
          </p:nvPr>
        </p:nvSpPr>
        <p:spPr>
          <a:xfrm>
            <a:off x="576003" y="1800000"/>
            <a:ext cx="8333999" cy="1932245"/>
          </a:xfrm>
        </p:spPr>
        <p:txBody>
          <a:bodyPr/>
          <a:lstStyle/>
          <a:p>
            <a:r>
              <a:rPr lang="nl-NL" dirty="0"/>
              <a:t>Weens Koopverdrag</a:t>
            </a:r>
            <a:endParaRPr lang="nl-BE" dirty="0"/>
          </a:p>
        </p:txBody>
      </p:sp>
      <p:sp>
        <p:nvSpPr>
          <p:cNvPr id="5" name="Tijdelijke aanduiding voor tekst 4">
            <a:extLst>
              <a:ext uri="{FF2B5EF4-FFF2-40B4-BE49-F238E27FC236}">
                <a16:creationId xmlns:a16="http://schemas.microsoft.com/office/drawing/2014/main" id="{30A0A3F0-E8E3-4087-9937-D661A87BE787}"/>
              </a:ext>
            </a:extLst>
          </p:cNvPr>
          <p:cNvSpPr>
            <a:spLocks noGrp="1"/>
          </p:cNvSpPr>
          <p:nvPr>
            <p:ph type="body" idx="1"/>
          </p:nvPr>
        </p:nvSpPr>
        <p:spPr>
          <a:xfrm>
            <a:off x="576003" y="3928555"/>
            <a:ext cx="9911605" cy="1932245"/>
          </a:xfrm>
        </p:spPr>
        <p:txBody>
          <a:bodyPr>
            <a:normAutofit/>
          </a:bodyPr>
          <a:lstStyle/>
          <a:p>
            <a:pPr marL="342900" indent="-342900">
              <a:buFont typeface="Wingdings" panose="05000000000000000000" pitchFamily="2" charset="2"/>
              <a:buChar char="Ø"/>
            </a:pPr>
            <a:r>
              <a:rPr lang="nl-NL" sz="2200" dirty="0"/>
              <a:t>Totstandkoming </a:t>
            </a:r>
          </a:p>
          <a:p>
            <a:pPr marL="342900" indent="-342900">
              <a:buFont typeface="Wingdings" panose="05000000000000000000" pitchFamily="2" charset="2"/>
              <a:buChar char="Ø"/>
            </a:pPr>
            <a:r>
              <a:rPr lang="nl-NL" sz="2200" dirty="0"/>
              <a:t>Onderzoeks- en klachtplicht</a:t>
            </a:r>
          </a:p>
          <a:p>
            <a:pPr marL="342900" indent="-342900">
              <a:buFont typeface="Wingdings" panose="05000000000000000000" pitchFamily="2" charset="2"/>
              <a:buChar char="Ø"/>
            </a:pPr>
            <a:r>
              <a:rPr lang="nl-NL" sz="2200" dirty="0"/>
              <a:t>Remedies</a:t>
            </a:r>
            <a:endParaRPr lang="nl-BE" sz="2200" dirty="0"/>
          </a:p>
        </p:txBody>
      </p:sp>
    </p:spTree>
    <p:extLst>
      <p:ext uri="{BB962C8B-B14F-4D97-AF65-F5344CB8AC3E}">
        <p14:creationId xmlns:p14="http://schemas.microsoft.com/office/powerpoint/2010/main" val="403400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73D8CE06-22A4-42E1-BE80-3CB06C327083}"/>
              </a:ext>
            </a:extLst>
          </p:cNvPr>
          <p:cNvPicPr>
            <a:picLocks noChangeAspect="1"/>
          </p:cNvPicPr>
          <p:nvPr/>
        </p:nvPicPr>
        <p:blipFill>
          <a:blip r:embed="rId2"/>
          <a:stretch>
            <a:fillRect/>
          </a:stretch>
        </p:blipFill>
        <p:spPr>
          <a:xfrm>
            <a:off x="0" y="4602"/>
            <a:ext cx="12192000" cy="6221100"/>
          </a:xfrm>
          <a:prstGeom prst="rect">
            <a:avLst/>
          </a:prstGeom>
        </p:spPr>
      </p:pic>
      <p:sp>
        <p:nvSpPr>
          <p:cNvPr id="16" name="Tijdelijke aanduiding voor voettekst 2">
            <a:extLst>
              <a:ext uri="{FF2B5EF4-FFF2-40B4-BE49-F238E27FC236}">
                <a16:creationId xmlns:a16="http://schemas.microsoft.com/office/drawing/2014/main" id="{948AF7E1-8F59-4389-ABC9-91FF453129ED}"/>
              </a:ext>
            </a:extLst>
          </p:cNvPr>
          <p:cNvSpPr>
            <a:spLocks noGrp="1"/>
          </p:cNvSpPr>
          <p:nvPr>
            <p:ph type="ftr" sz="quarter" idx="11"/>
          </p:nvPr>
        </p:nvSpPr>
        <p:spPr>
          <a:xfrm>
            <a:off x="6033600" y="6210000"/>
            <a:ext cx="4993200" cy="648000"/>
          </a:xfrm>
        </p:spPr>
        <p:txBody>
          <a:bodyPr/>
          <a:lstStyle/>
          <a:p>
            <a:r>
              <a:rPr lang="nl-BE"/>
              <a:t>Faculteit Rechtsgeleerdheid, Onderzoekseenheid Privaatrecht, Instituut voor Contractenrecht</a:t>
            </a:r>
            <a:endParaRPr lang="nl-NL"/>
          </a:p>
        </p:txBody>
      </p:sp>
      <p:sp>
        <p:nvSpPr>
          <p:cNvPr id="17" name="Tijdelijke aanduiding voor dianummer 3">
            <a:extLst>
              <a:ext uri="{FF2B5EF4-FFF2-40B4-BE49-F238E27FC236}">
                <a16:creationId xmlns:a16="http://schemas.microsoft.com/office/drawing/2014/main" id="{B34756B0-076C-4068-9F13-3E2BCA6AB24E}"/>
              </a:ext>
            </a:extLst>
          </p:cNvPr>
          <p:cNvSpPr>
            <a:spLocks noGrp="1"/>
          </p:cNvSpPr>
          <p:nvPr>
            <p:ph type="sldNum" sz="quarter" idx="12"/>
          </p:nvPr>
        </p:nvSpPr>
        <p:spPr>
          <a:xfrm>
            <a:off x="576000" y="6210000"/>
            <a:ext cx="648000" cy="648000"/>
          </a:xfrm>
        </p:spPr>
        <p:txBody>
          <a:bodyPr/>
          <a:lstStyle/>
          <a:p>
            <a:fld id="{0A297500-7527-634B-90F4-69D0994C32B4}" type="slidenum">
              <a:rPr lang="nl-NL" smtClean="0"/>
              <a:t>42</a:t>
            </a:fld>
            <a:endParaRPr lang="nl-NL"/>
          </a:p>
        </p:txBody>
      </p:sp>
    </p:spTree>
    <p:extLst>
      <p:ext uri="{BB962C8B-B14F-4D97-AF65-F5344CB8AC3E}">
        <p14:creationId xmlns:p14="http://schemas.microsoft.com/office/powerpoint/2010/main" val="2209493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43</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Algemeen</a:t>
            </a:r>
            <a:r>
              <a:rPr lang="en-US" sz="2800" dirty="0"/>
              <a:t> (art. 1-2 CISG)</a:t>
            </a:r>
            <a:endParaRPr lang="nl-BE" sz="2800" dirty="0"/>
          </a:p>
        </p:txBody>
      </p:sp>
      <p:sp>
        <p:nvSpPr>
          <p:cNvPr id="15" name="Tijdelijke aanduiding voor inhoud 1"/>
          <p:cNvSpPr txBox="1">
            <a:spLocks/>
          </p:cNvSpPr>
          <p:nvPr/>
        </p:nvSpPr>
        <p:spPr>
          <a:xfrm>
            <a:off x="576000" y="1621764"/>
            <a:ext cx="11041200" cy="44982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b="1" dirty="0">
                <a:latin typeface="+mj-lt"/>
              </a:rPr>
              <a:t>Koop </a:t>
            </a:r>
            <a:r>
              <a:rPr lang="en-US" dirty="0">
                <a:latin typeface="+mj-lt"/>
              </a:rPr>
              <a:t>van…</a:t>
            </a:r>
          </a:p>
          <a:p>
            <a:pPr marL="457200" lvl="1" indent="0" algn="just">
              <a:buNone/>
            </a:pPr>
            <a:endParaRPr lang="en-US" dirty="0">
              <a:latin typeface="+mj-lt"/>
            </a:endParaRPr>
          </a:p>
          <a:p>
            <a:pPr algn="just"/>
            <a:r>
              <a:rPr lang="en-US" dirty="0">
                <a:latin typeface="+mj-lt"/>
              </a:rPr>
              <a:t>…</a:t>
            </a:r>
            <a:r>
              <a:rPr lang="en-US" b="1" dirty="0" err="1">
                <a:latin typeface="+mj-lt"/>
              </a:rPr>
              <a:t>roerende</a:t>
            </a:r>
            <a:r>
              <a:rPr lang="en-US" b="1" dirty="0">
                <a:latin typeface="+mj-lt"/>
              </a:rPr>
              <a:t> </a:t>
            </a:r>
            <a:r>
              <a:rPr lang="en-US" b="1" dirty="0" err="1">
                <a:latin typeface="+mj-lt"/>
              </a:rPr>
              <a:t>zaken</a:t>
            </a:r>
            <a:r>
              <a:rPr lang="en-US" b="1" dirty="0">
                <a:latin typeface="+mj-lt"/>
              </a:rPr>
              <a:t> </a:t>
            </a:r>
            <a:r>
              <a:rPr lang="en-US" dirty="0" err="1">
                <a:latin typeface="+mj-lt"/>
              </a:rPr>
              <a:t>tussen</a:t>
            </a:r>
            <a:r>
              <a:rPr lang="en-US" dirty="0">
                <a:latin typeface="+mj-lt"/>
              </a:rPr>
              <a:t>…</a:t>
            </a:r>
          </a:p>
          <a:p>
            <a:pPr algn="just"/>
            <a:endParaRPr lang="en-US" dirty="0">
              <a:latin typeface="+mj-lt"/>
            </a:endParaRPr>
          </a:p>
          <a:p>
            <a:pPr algn="just"/>
            <a:r>
              <a:rPr lang="en-US" dirty="0">
                <a:latin typeface="+mj-lt"/>
              </a:rPr>
              <a:t>…</a:t>
            </a:r>
            <a:r>
              <a:rPr lang="en-US" b="1" dirty="0" err="1">
                <a:latin typeface="+mj-lt"/>
              </a:rPr>
              <a:t>partijen</a:t>
            </a:r>
            <a:r>
              <a:rPr lang="en-US" b="1" dirty="0">
                <a:latin typeface="+mj-lt"/>
              </a:rPr>
              <a:t> </a:t>
            </a:r>
            <a:r>
              <a:rPr lang="en-US" b="1" dirty="0" err="1">
                <a:latin typeface="+mj-lt"/>
              </a:rPr>
              <a:t>gevestigd</a:t>
            </a:r>
            <a:r>
              <a:rPr lang="en-US" b="1" dirty="0">
                <a:latin typeface="+mj-lt"/>
              </a:rPr>
              <a:t> in </a:t>
            </a:r>
            <a:r>
              <a:rPr lang="en-US" b="1" dirty="0" err="1">
                <a:latin typeface="+mj-lt"/>
              </a:rPr>
              <a:t>verschillende</a:t>
            </a:r>
            <a:r>
              <a:rPr lang="en-US" b="1" dirty="0">
                <a:latin typeface="+mj-lt"/>
              </a:rPr>
              <a:t> Staten</a:t>
            </a:r>
          </a:p>
        </p:txBody>
      </p:sp>
    </p:spTree>
    <p:extLst>
      <p:ext uri="{BB962C8B-B14F-4D97-AF65-F5344CB8AC3E}">
        <p14:creationId xmlns:p14="http://schemas.microsoft.com/office/powerpoint/2010/main" val="1795340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21068" y="3079129"/>
            <a:ext cx="825063" cy="825063"/>
          </a:xfrm>
        </p:spPr>
      </p:pic>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44</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Toepassingsgebied</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Antwerpen</a:t>
            </a:r>
            <a:r>
              <a:rPr lang="en-US" sz="2800" dirty="0"/>
              <a:t> 12 </a:t>
            </a:r>
            <a:r>
              <a:rPr lang="en-US" sz="2800" dirty="0" err="1"/>
              <a:t>januari</a:t>
            </a:r>
            <a:r>
              <a:rPr lang="en-US" sz="2800" dirty="0"/>
              <a:t> 2018*</a:t>
            </a:r>
            <a:endParaRPr lang="nl-BE" sz="2800" dirty="0"/>
          </a:p>
        </p:txBody>
      </p:sp>
      <p:sp>
        <p:nvSpPr>
          <p:cNvPr id="7" name="Rechthoek 6"/>
          <p:cNvSpPr/>
          <p:nvPr/>
        </p:nvSpPr>
        <p:spPr>
          <a:xfrm>
            <a:off x="576000" y="1528884"/>
            <a:ext cx="11041200" cy="1384995"/>
          </a:xfrm>
          <a:prstGeom prst="rect">
            <a:avLst/>
          </a:prstGeom>
          <a:solidFill>
            <a:schemeClr val="bg1">
              <a:lumMod val="85000"/>
            </a:schemeClr>
          </a:solidFill>
        </p:spPr>
        <p:txBody>
          <a:bodyPr wrap="square">
            <a:spAutoFit/>
          </a:bodyPr>
          <a:lstStyle/>
          <a:p>
            <a:r>
              <a:rPr lang="en-US" sz="1400" b="1" dirty="0">
                <a:solidFill>
                  <a:srgbClr val="000000"/>
                </a:solidFill>
                <a:latin typeface="+mj-lt"/>
              </a:rPr>
              <a:t>Art. 4 CISG</a:t>
            </a:r>
            <a:endParaRPr lang="nl-BE" sz="1400" b="1" dirty="0">
              <a:solidFill>
                <a:srgbClr val="000000"/>
              </a:solidFill>
              <a:latin typeface="+mj-lt"/>
            </a:endParaRPr>
          </a:p>
          <a:p>
            <a:r>
              <a:rPr lang="nl-BE" sz="1400" dirty="0">
                <a:solidFill>
                  <a:srgbClr val="000000"/>
                </a:solidFill>
                <a:latin typeface="+mj-lt"/>
              </a:rPr>
              <a:t>(…) Behoudens voorzover uitdrukkelijk anders is bepaald in dit Verdrag, heeft het in het bijzonder geen betrekking op :</a:t>
            </a:r>
          </a:p>
          <a:p>
            <a:r>
              <a:rPr lang="nl-BE" sz="1400" dirty="0">
                <a:solidFill>
                  <a:srgbClr val="000000"/>
                </a:solidFill>
                <a:latin typeface="+mj-lt"/>
              </a:rPr>
              <a:t>a) de geldigheid van de overeenkomst of van de daarin vervatte bedingen, dan wel de bindende kracht van gewoonten;</a:t>
            </a:r>
            <a:endParaRPr lang="en-US" sz="1400" dirty="0">
              <a:solidFill>
                <a:srgbClr val="000000"/>
              </a:solidFill>
              <a:latin typeface="+mj-lt"/>
            </a:endParaRPr>
          </a:p>
          <a:p>
            <a:r>
              <a:rPr lang="en-US" sz="1400" b="1" dirty="0">
                <a:solidFill>
                  <a:srgbClr val="000000"/>
                </a:solidFill>
                <a:latin typeface="+mj-lt"/>
              </a:rPr>
              <a:t>Art. 6 CISG</a:t>
            </a:r>
            <a:endParaRPr lang="nl-BE" sz="1400" b="1" dirty="0">
              <a:solidFill>
                <a:srgbClr val="000000"/>
              </a:solidFill>
              <a:latin typeface="+mj-lt"/>
            </a:endParaRPr>
          </a:p>
          <a:p>
            <a:r>
              <a:rPr lang="nl-BE" sz="1400" dirty="0">
                <a:solidFill>
                  <a:srgbClr val="000000"/>
                </a:solidFill>
                <a:latin typeface="+mj-lt"/>
              </a:rPr>
              <a:t>De partijen kunnen de toepassing van dit Verdrag uitsluiten of, onverminderd het bij artikel 2 bepaalde, afwijken van elk van de bepalingen hiervan, dan wel het gevolg daarvan wijzigen.</a:t>
            </a:r>
            <a:endParaRPr lang="nl-BE" sz="1400" b="0" i="0" dirty="0">
              <a:solidFill>
                <a:srgbClr val="000000"/>
              </a:solidFill>
              <a:effectLst/>
              <a:latin typeface="+mj-lt"/>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011" y="3048009"/>
            <a:ext cx="856183" cy="856183"/>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182" y="3048009"/>
            <a:ext cx="856183" cy="856183"/>
          </a:xfrm>
          <a:prstGeom prst="rect">
            <a:avLst/>
          </a:prstGeom>
        </p:spPr>
      </p:pic>
      <p:cxnSp>
        <p:nvCxnSpPr>
          <p:cNvPr id="12" name="Rechte verbindingslijn met pijl 11"/>
          <p:cNvCxnSpPr/>
          <p:nvPr/>
        </p:nvCxnSpPr>
        <p:spPr>
          <a:xfrm>
            <a:off x="5285232" y="3491660"/>
            <a:ext cx="16184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619" y="3707197"/>
            <a:ext cx="331125" cy="331125"/>
          </a:xfrm>
          <a:prstGeom prst="rect">
            <a:avLst/>
          </a:prstGeom>
        </p:spPr>
      </p:pic>
      <p:pic>
        <p:nvPicPr>
          <p:cNvPr id="14" name="Afbeelding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125" y="3713071"/>
            <a:ext cx="325251" cy="325251"/>
          </a:xfrm>
          <a:prstGeom prst="rect">
            <a:avLst/>
          </a:prstGeom>
        </p:spPr>
      </p:pic>
      <p:sp>
        <p:nvSpPr>
          <p:cNvPr id="15" name="Tijdelijke aanduiding voor inhoud 1"/>
          <p:cNvSpPr txBox="1">
            <a:spLocks/>
          </p:cNvSpPr>
          <p:nvPr/>
        </p:nvSpPr>
        <p:spPr>
          <a:xfrm>
            <a:off x="576000" y="4347842"/>
            <a:ext cx="11041200" cy="177215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sz="2000" dirty="0" err="1">
                <a:latin typeface="+mj-lt"/>
              </a:rPr>
              <a:t>Toepasselijkheid</a:t>
            </a:r>
            <a:r>
              <a:rPr lang="en-US" sz="2000" dirty="0">
                <a:latin typeface="+mj-lt"/>
              </a:rPr>
              <a:t> Weens </a:t>
            </a:r>
            <a:r>
              <a:rPr lang="en-US" sz="2000" dirty="0" err="1">
                <a:latin typeface="+mj-lt"/>
              </a:rPr>
              <a:t>Koopverdrag</a:t>
            </a:r>
            <a:r>
              <a:rPr lang="en-US" sz="2000" dirty="0">
                <a:latin typeface="+mj-lt"/>
              </a:rPr>
              <a:t> &gt; </a:t>
            </a:r>
            <a:r>
              <a:rPr lang="en-US" sz="2000" dirty="0" err="1">
                <a:latin typeface="+mj-lt"/>
              </a:rPr>
              <a:t>Belgisch</a:t>
            </a:r>
            <a:r>
              <a:rPr lang="en-US" sz="2000" dirty="0">
                <a:latin typeface="+mj-lt"/>
              </a:rPr>
              <a:t> </a:t>
            </a:r>
            <a:r>
              <a:rPr lang="en-US" sz="2000" dirty="0" err="1">
                <a:latin typeface="+mj-lt"/>
              </a:rPr>
              <a:t>recht</a:t>
            </a:r>
            <a:r>
              <a:rPr lang="en-US" sz="2000" dirty="0">
                <a:latin typeface="+mj-lt"/>
              </a:rPr>
              <a:t> </a:t>
            </a:r>
            <a:r>
              <a:rPr lang="en-US" sz="2000" dirty="0" err="1">
                <a:latin typeface="+mj-lt"/>
              </a:rPr>
              <a:t>aanvullend</a:t>
            </a:r>
            <a:r>
              <a:rPr lang="en-US" sz="2000" dirty="0">
                <a:latin typeface="+mj-lt"/>
              </a:rPr>
              <a:t> </a:t>
            </a:r>
            <a:r>
              <a:rPr lang="en-US" sz="2000" dirty="0" err="1">
                <a:latin typeface="+mj-lt"/>
              </a:rPr>
              <a:t>recht</a:t>
            </a:r>
            <a:endParaRPr lang="en-US" sz="2000" dirty="0">
              <a:latin typeface="+mj-lt"/>
            </a:endParaRPr>
          </a:p>
          <a:p>
            <a:pPr algn="just"/>
            <a:r>
              <a:rPr lang="en-US" sz="2000" b="1" dirty="0">
                <a:latin typeface="+mj-lt"/>
              </a:rPr>
              <a:t>Exoneratiebeding (‘</a:t>
            </a:r>
            <a:r>
              <a:rPr lang="en-US" sz="2000" b="1" dirty="0" err="1">
                <a:latin typeface="+mj-lt"/>
              </a:rPr>
              <a:t>geen</a:t>
            </a:r>
            <a:r>
              <a:rPr lang="en-US" sz="2000" b="1" dirty="0">
                <a:latin typeface="+mj-lt"/>
              </a:rPr>
              <a:t> </a:t>
            </a:r>
            <a:r>
              <a:rPr lang="en-US" sz="2000" b="1" dirty="0" err="1">
                <a:latin typeface="+mj-lt"/>
              </a:rPr>
              <a:t>garantie</a:t>
            </a:r>
            <a:r>
              <a:rPr lang="en-US" sz="2000" b="1" dirty="0">
                <a:latin typeface="+mj-lt"/>
              </a:rPr>
              <a:t>’): </a:t>
            </a:r>
            <a:r>
              <a:rPr lang="en-US" sz="2000" b="1" dirty="0" err="1">
                <a:latin typeface="+mj-lt"/>
              </a:rPr>
              <a:t>geldigheid</a:t>
            </a:r>
            <a:r>
              <a:rPr lang="en-US" sz="2000" b="1" dirty="0">
                <a:latin typeface="+mj-lt"/>
              </a:rPr>
              <a:t>? </a:t>
            </a:r>
          </a:p>
          <a:p>
            <a:pPr lvl="1" algn="just"/>
            <a:r>
              <a:rPr lang="en-US" sz="2000" dirty="0">
                <a:latin typeface="+mj-lt"/>
              </a:rPr>
              <a:t>Invulling volgens art. 7, tweede lid CISG</a:t>
            </a:r>
          </a:p>
          <a:p>
            <a:pPr lvl="1" algn="just"/>
            <a:r>
              <a:rPr lang="en-US" sz="2000" dirty="0" err="1">
                <a:latin typeface="+mj-lt"/>
              </a:rPr>
              <a:t>Invulling</a:t>
            </a:r>
            <a:r>
              <a:rPr lang="en-US" sz="2000" dirty="0">
                <a:latin typeface="+mj-lt"/>
              </a:rPr>
              <a:t> </a:t>
            </a:r>
            <a:r>
              <a:rPr lang="en-US" sz="2000" dirty="0" err="1">
                <a:latin typeface="+mj-lt"/>
              </a:rPr>
              <a:t>nationaal</a:t>
            </a:r>
            <a:r>
              <a:rPr lang="en-US" sz="2000" dirty="0">
                <a:latin typeface="+mj-lt"/>
              </a:rPr>
              <a:t> </a:t>
            </a:r>
            <a:r>
              <a:rPr lang="en-US" sz="2000" dirty="0" err="1">
                <a:latin typeface="+mj-lt"/>
              </a:rPr>
              <a:t>recht</a:t>
            </a:r>
            <a:endParaRPr lang="en-US" sz="2000" dirty="0">
              <a:latin typeface="+mj-lt"/>
            </a:endParaRPr>
          </a:p>
          <a:p>
            <a:pPr lvl="2" algn="just"/>
            <a:r>
              <a:rPr lang="en-US" sz="1600" dirty="0" err="1">
                <a:latin typeface="+mj-lt"/>
              </a:rPr>
              <a:t>Toepassing</a:t>
            </a:r>
            <a:r>
              <a:rPr lang="en-US" sz="1600" dirty="0">
                <a:latin typeface="+mj-lt"/>
              </a:rPr>
              <a:t> </a:t>
            </a:r>
            <a:r>
              <a:rPr lang="en-US" sz="1600" dirty="0" err="1">
                <a:latin typeface="+mj-lt"/>
              </a:rPr>
              <a:t>Belgisch</a:t>
            </a:r>
            <a:r>
              <a:rPr lang="en-US" sz="1600" dirty="0">
                <a:latin typeface="+mj-lt"/>
              </a:rPr>
              <a:t> </a:t>
            </a:r>
            <a:r>
              <a:rPr lang="en-US" sz="1600" dirty="0" err="1">
                <a:latin typeface="+mj-lt"/>
              </a:rPr>
              <a:t>kooprecht</a:t>
            </a:r>
            <a:r>
              <a:rPr lang="en-US" sz="1600" dirty="0">
                <a:latin typeface="+mj-lt"/>
              </a:rPr>
              <a:t> &gt; Hof van </a:t>
            </a:r>
            <a:r>
              <a:rPr lang="en-US" sz="1600" dirty="0" err="1">
                <a:latin typeface="+mj-lt"/>
              </a:rPr>
              <a:t>beroep</a:t>
            </a:r>
            <a:r>
              <a:rPr lang="en-US" sz="1600" dirty="0">
                <a:latin typeface="+mj-lt"/>
              </a:rPr>
              <a:t> </a:t>
            </a:r>
            <a:r>
              <a:rPr lang="en-US" sz="1600" dirty="0" err="1">
                <a:latin typeface="+mj-lt"/>
              </a:rPr>
              <a:t>kiest</a:t>
            </a:r>
            <a:r>
              <a:rPr lang="en-US" sz="1600" dirty="0">
                <a:latin typeface="+mj-lt"/>
              </a:rPr>
              <a:t> voor </a:t>
            </a:r>
            <a:r>
              <a:rPr lang="en-US" sz="1600" dirty="0" err="1">
                <a:latin typeface="+mj-lt"/>
              </a:rPr>
              <a:t>deze</a:t>
            </a:r>
            <a:r>
              <a:rPr lang="en-US" sz="1600" dirty="0">
                <a:latin typeface="+mj-lt"/>
              </a:rPr>
              <a:t> </a:t>
            </a:r>
            <a:r>
              <a:rPr lang="en-US" sz="1600" dirty="0" err="1">
                <a:latin typeface="+mj-lt"/>
              </a:rPr>
              <a:t>strekking</a:t>
            </a:r>
            <a:endParaRPr lang="en-US" sz="1600" dirty="0">
              <a:latin typeface="+mj-lt"/>
            </a:endParaRPr>
          </a:p>
          <a:p>
            <a:pPr lvl="2" algn="just"/>
            <a:r>
              <a:rPr lang="en-US" sz="1600" dirty="0" err="1">
                <a:latin typeface="+mj-lt"/>
              </a:rPr>
              <a:t>Toepassing</a:t>
            </a:r>
            <a:r>
              <a:rPr lang="en-US" sz="1600" dirty="0">
                <a:latin typeface="+mj-lt"/>
              </a:rPr>
              <a:t> </a:t>
            </a:r>
            <a:r>
              <a:rPr lang="en-US" sz="1600" dirty="0" err="1">
                <a:latin typeface="+mj-lt"/>
              </a:rPr>
              <a:t>Belgisch</a:t>
            </a:r>
            <a:r>
              <a:rPr lang="en-US" sz="1600" dirty="0">
                <a:latin typeface="+mj-lt"/>
              </a:rPr>
              <a:t> </a:t>
            </a:r>
            <a:r>
              <a:rPr lang="en-US" sz="1600" dirty="0" err="1">
                <a:latin typeface="+mj-lt"/>
              </a:rPr>
              <a:t>algemeen</a:t>
            </a:r>
            <a:r>
              <a:rPr lang="en-US" sz="1600" dirty="0">
                <a:latin typeface="+mj-lt"/>
              </a:rPr>
              <a:t> </a:t>
            </a:r>
            <a:r>
              <a:rPr lang="en-US" sz="1600" dirty="0" err="1">
                <a:latin typeface="+mj-lt"/>
              </a:rPr>
              <a:t>verbintenissenrecht</a:t>
            </a:r>
            <a:endParaRPr lang="nl-BE" sz="1600" dirty="0">
              <a:latin typeface="+mj-lt"/>
            </a:endParaRPr>
          </a:p>
        </p:txBody>
      </p:sp>
      <p:sp>
        <p:nvSpPr>
          <p:cNvPr id="16" name="Tekstvak 15"/>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i="1" dirty="0">
                <a:solidFill>
                  <a:srgbClr val="1D8DB0"/>
                </a:solidFill>
              </a:rPr>
              <a:t>RW </a:t>
            </a:r>
            <a:r>
              <a:rPr lang="en-US" sz="1100" dirty="0">
                <a:solidFill>
                  <a:srgbClr val="1D8DB0"/>
                </a:solidFill>
              </a:rPr>
              <a:t>2019-20, 1109-1111</a:t>
            </a:r>
            <a:endParaRPr lang="nl-BE" sz="1100" dirty="0">
              <a:solidFill>
                <a:srgbClr val="1D8DB0"/>
              </a:solidFill>
            </a:endParaRPr>
          </a:p>
        </p:txBody>
      </p:sp>
    </p:spTree>
    <p:extLst>
      <p:ext uri="{BB962C8B-B14F-4D97-AF65-F5344CB8AC3E}">
        <p14:creationId xmlns:p14="http://schemas.microsoft.com/office/powerpoint/2010/main" val="3016670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0" indent="0" algn="just">
              <a:buNone/>
            </a:pPr>
            <a:r>
              <a:rPr lang="nl-BE" sz="2000" i="1" dirty="0">
                <a:effectLst/>
                <a:latin typeface="+mj-lt"/>
                <a:ea typeface="Calibri" panose="020F0502020204030204" pitchFamily="34" charset="0"/>
              </a:rPr>
              <a:t>“Wanneer de rechter toepassing maakt van het Weens Koopverdrag als aanvullend recht, moet hij slechts onderzoeken of de partijen niet contractueel van deze bepalingen zijn afgeweken en dient hij de partijen daarover maar te bevragen indien de regelmatig aan zijn beoordeling voorgelegde gegevens enige aanwijzing in die zin bevatten. De rechter </a:t>
            </a:r>
            <a:r>
              <a:rPr lang="nl-BE" sz="2000" b="1" i="1" dirty="0">
                <a:effectLst/>
                <a:latin typeface="+mj-lt"/>
                <a:ea typeface="Calibri" panose="020F0502020204030204" pitchFamily="34" charset="0"/>
              </a:rPr>
              <a:t>miskent het recht van verdediging dan ook niet door ambtshalve toepassing</a:t>
            </a:r>
            <a:r>
              <a:rPr lang="nl-BE" sz="2000" i="1" dirty="0">
                <a:effectLst/>
                <a:latin typeface="+mj-lt"/>
                <a:ea typeface="Calibri" panose="020F0502020204030204" pitchFamily="34" charset="0"/>
              </a:rPr>
              <a:t> te maken van het Weens Koopverdrag </a:t>
            </a:r>
            <a:r>
              <a:rPr lang="nl-BE" sz="2000" b="1" i="1" dirty="0">
                <a:effectLst/>
                <a:latin typeface="+mj-lt"/>
                <a:ea typeface="Calibri" panose="020F0502020204030204" pitchFamily="34" charset="0"/>
              </a:rPr>
              <a:t>zonder de partijen uit te nodigen stelling te nemen</a:t>
            </a:r>
            <a:r>
              <a:rPr lang="nl-BE" sz="2000" i="1" dirty="0">
                <a:effectLst/>
                <a:latin typeface="+mj-lt"/>
                <a:ea typeface="Calibri" panose="020F0502020204030204" pitchFamily="34" charset="0"/>
              </a:rPr>
              <a:t> over de vraag of zij al dan niet gebruik hebben gemaakt van artikel 6 CISG”</a:t>
            </a:r>
            <a:endParaRPr lang="nl-BE" sz="2000" i="1"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45</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Algemeen</a:t>
            </a:r>
            <a:r>
              <a:rPr lang="en-US" b="1" dirty="0"/>
              <a:t>.</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7 </a:t>
            </a:r>
            <a:r>
              <a:rPr lang="en-US" sz="2800" dirty="0" err="1"/>
              <a:t>mei</a:t>
            </a:r>
            <a:r>
              <a:rPr lang="en-US" sz="2800" dirty="0"/>
              <a:t> 2020* – </a:t>
            </a:r>
            <a:r>
              <a:rPr lang="en-US" sz="2800" dirty="0" err="1"/>
              <a:t>ambtshalve</a:t>
            </a:r>
            <a:r>
              <a:rPr lang="en-US" sz="2800" dirty="0"/>
              <a:t> </a:t>
            </a:r>
            <a:r>
              <a:rPr lang="en-US" sz="2800" dirty="0" err="1"/>
              <a:t>toepassing</a:t>
            </a:r>
            <a:endParaRPr lang="nl-BE" sz="2800" dirty="0"/>
          </a:p>
        </p:txBody>
      </p:sp>
      <p:sp>
        <p:nvSpPr>
          <p:cNvPr id="7" name="Tekstvak 6"/>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ECLI:BE:CASS:2020:ARR.20200507.1N.1, </a:t>
            </a:r>
            <a:r>
              <a:rPr lang="en-US" sz="1100" i="1" dirty="0">
                <a:solidFill>
                  <a:srgbClr val="1D8DB0"/>
                </a:solidFill>
              </a:rPr>
              <a:t>P&amp;B</a:t>
            </a:r>
            <a:r>
              <a:rPr lang="en-US" sz="1100" dirty="0">
                <a:solidFill>
                  <a:srgbClr val="1D8DB0"/>
                </a:solidFill>
              </a:rPr>
              <a:t> 2020, 103-104</a:t>
            </a:r>
            <a:endParaRPr lang="nl-BE" sz="1100" dirty="0">
              <a:solidFill>
                <a:srgbClr val="1D8DB0"/>
              </a:solidFill>
            </a:endParaRPr>
          </a:p>
        </p:txBody>
      </p:sp>
    </p:spTree>
    <p:extLst>
      <p:ext uri="{BB962C8B-B14F-4D97-AF65-F5344CB8AC3E}">
        <p14:creationId xmlns:p14="http://schemas.microsoft.com/office/powerpoint/2010/main" val="1374785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259457"/>
            <a:ext cx="11041200" cy="4860543"/>
          </a:xfrm>
        </p:spPr>
        <p:txBody>
          <a:bodyPr>
            <a:normAutofit/>
          </a:bodyPr>
          <a:lstStyle/>
          <a:p>
            <a:r>
              <a:rPr lang="nl-BE" sz="2000" dirty="0">
                <a:effectLst/>
                <a:latin typeface="+mj-lt"/>
                <a:ea typeface="Calibri" panose="020F0502020204030204" pitchFamily="34" charset="0"/>
              </a:rPr>
              <a:t>Artikel 38.1 CISG legt aan de koper een </a:t>
            </a:r>
            <a:r>
              <a:rPr lang="nl-BE" sz="2000" b="1" dirty="0">
                <a:effectLst/>
                <a:latin typeface="+mj-lt"/>
                <a:ea typeface="Calibri" panose="020F0502020204030204" pitchFamily="34" charset="0"/>
              </a:rPr>
              <a:t>korte termijn </a:t>
            </a:r>
            <a:r>
              <a:rPr lang="nl-BE" sz="2000" dirty="0">
                <a:effectLst/>
                <a:latin typeface="+mj-lt"/>
                <a:ea typeface="Calibri" panose="020F0502020204030204" pitchFamily="34" charset="0"/>
              </a:rPr>
              <a:t>op om de goederen te keuren. De koper verliest bovendien het recht om zich te beroepen op een niet-conformiteit wanneer deze de verkoper niet binnen een </a:t>
            </a:r>
            <a:r>
              <a:rPr lang="nl-BE" sz="2000" b="1" dirty="0">
                <a:effectLst/>
                <a:latin typeface="+mj-lt"/>
                <a:ea typeface="Calibri" panose="020F0502020204030204" pitchFamily="34" charset="0"/>
              </a:rPr>
              <a:t>redelijke termijn </a:t>
            </a:r>
            <a:r>
              <a:rPr lang="nl-BE" sz="2000" dirty="0">
                <a:effectLst/>
                <a:latin typeface="+mj-lt"/>
                <a:ea typeface="Calibri" panose="020F0502020204030204" pitchFamily="34" charset="0"/>
              </a:rPr>
              <a:t>inlicht nadat de koper het gebrek ontdekt heeft of behoorde te ontdekken met voldoende duiding van de aard en de omvang van de tekortkoming (art. 39.1 CISG)</a:t>
            </a:r>
          </a:p>
          <a:p>
            <a:r>
              <a:rPr lang="nl-BE" sz="2000" dirty="0">
                <a:effectLst/>
                <a:latin typeface="+mj-lt"/>
                <a:ea typeface="Calibri" panose="020F0502020204030204" pitchFamily="34" charset="0"/>
              </a:rPr>
              <a:t>Het al dan niet vervuld zijn van deze protestplicht wordt door de rechter vastgesteld. Deze kan het advies van een gerechtsdeskundige inwinnen om te bepalen of al dan niet voldaan is aan de termijn</a:t>
            </a:r>
            <a:endParaRPr lang="nl-BE" sz="2000" dirty="0">
              <a:latin typeface="+mj-lt"/>
            </a:endParaRP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46</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Onderzoeks</a:t>
            </a:r>
            <a:r>
              <a:rPr lang="en-US" b="1" dirty="0"/>
              <a:t>- en </a:t>
            </a:r>
            <a:r>
              <a:rPr lang="en-US" b="1" dirty="0" err="1"/>
              <a:t>klachtplicht</a:t>
            </a:r>
            <a:r>
              <a:rPr lang="en-US" b="1" dirty="0"/>
              <a:t>.</a:t>
            </a:r>
            <a:endParaRPr lang="nl-BE" b="1" dirty="0"/>
          </a:p>
        </p:txBody>
      </p:sp>
    </p:spTree>
    <p:extLst>
      <p:ext uri="{BB962C8B-B14F-4D97-AF65-F5344CB8AC3E}">
        <p14:creationId xmlns:p14="http://schemas.microsoft.com/office/powerpoint/2010/main" val="2681374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190445"/>
            <a:ext cx="11041200" cy="4929555"/>
          </a:xfrm>
        </p:spPr>
        <p:txBody>
          <a:bodyPr>
            <a:normAutofit/>
          </a:bodyPr>
          <a:lstStyle/>
          <a:p>
            <a:r>
              <a:rPr lang="nl-NL" sz="2000" dirty="0">
                <a:solidFill>
                  <a:schemeClr val="tx2"/>
                </a:solidFill>
                <a:latin typeface="+mj-lt"/>
              </a:rPr>
              <a:t>G</a:t>
            </a:r>
            <a:r>
              <a:rPr lang="nl-BE" sz="2000" dirty="0">
                <a:solidFill>
                  <a:schemeClr val="tx2"/>
                </a:solidFill>
                <a:latin typeface="+mj-lt"/>
              </a:rPr>
              <a:t>ent 25 september 2017 </a:t>
            </a:r>
            <a:r>
              <a:rPr lang="nl-BE" sz="2000" dirty="0">
                <a:latin typeface="+mj-lt"/>
              </a:rPr>
              <a:t>(IHT 2019, 493-496)</a:t>
            </a:r>
          </a:p>
          <a:p>
            <a:pPr lvl="1"/>
            <a:r>
              <a:rPr lang="nl-BE" sz="2000" dirty="0">
                <a:effectLst/>
                <a:latin typeface="+mj-lt"/>
                <a:ea typeface="Calibri" panose="020F0502020204030204" pitchFamily="34" charset="0"/>
              </a:rPr>
              <a:t>[aankoop van opleggers &gt; ontbreken </a:t>
            </a:r>
            <a:r>
              <a:rPr lang="nl-BE" sz="2000" dirty="0">
                <a:latin typeface="+mj-lt"/>
                <a:ea typeface="Calibri" panose="020F0502020204030204" pitchFamily="34" charset="0"/>
              </a:rPr>
              <a:t>onderdelen] </a:t>
            </a:r>
            <a:r>
              <a:rPr lang="nl-BE" sz="2000" dirty="0">
                <a:effectLst/>
                <a:latin typeface="+mj-lt"/>
                <a:ea typeface="Calibri" panose="020F0502020204030204" pitchFamily="34" charset="0"/>
              </a:rPr>
              <a:t>termijn van 15 dagen voor keuring en protest een te lange termijn in de gegeven omstandigheden</a:t>
            </a:r>
            <a:endParaRPr lang="nl-BE" sz="2000" dirty="0">
              <a:latin typeface="+mj-lt"/>
            </a:endParaRPr>
          </a:p>
          <a:p>
            <a:r>
              <a:rPr lang="nl-BE" sz="2000" dirty="0">
                <a:solidFill>
                  <a:schemeClr val="tx2"/>
                </a:solidFill>
                <a:latin typeface="+mj-lt"/>
              </a:rPr>
              <a:t>Antwerpen 18 februari 2019 </a:t>
            </a:r>
            <a:r>
              <a:rPr lang="nl-BE" sz="2000" dirty="0">
                <a:latin typeface="+mj-lt"/>
              </a:rPr>
              <a:t>(IHT 2019, 497-500)</a:t>
            </a:r>
          </a:p>
          <a:p>
            <a:pPr lvl="1"/>
            <a:r>
              <a:rPr lang="nl-BE" sz="2000" dirty="0">
                <a:latin typeface="+mj-lt"/>
              </a:rPr>
              <a:t>[aankoop eieren</a:t>
            </a:r>
            <a:r>
              <a:rPr lang="nl-NL" sz="2000" dirty="0">
                <a:latin typeface="+mj-lt"/>
              </a:rPr>
              <a:t>] &gt; redelijke termijn verstreken door te reageren op de laatste dag (21 dagen na legdatum) dat ze in aanmerking kwamen voor verkoop aan consumenten</a:t>
            </a:r>
            <a:endParaRPr lang="nl-BE" sz="2000" dirty="0">
              <a:latin typeface="+mj-lt"/>
            </a:endParaRPr>
          </a:p>
          <a:p>
            <a:r>
              <a:rPr lang="nl-BE" sz="2000" dirty="0">
                <a:solidFill>
                  <a:schemeClr val="tx2"/>
                </a:solidFill>
                <a:latin typeface="+mj-lt"/>
              </a:rPr>
              <a:t>Gent 29 november 2017 </a:t>
            </a:r>
            <a:r>
              <a:rPr lang="nl-BE" sz="2000" dirty="0">
                <a:latin typeface="+mj-lt"/>
              </a:rPr>
              <a:t>(Tijdschrift@ipr.be 2018, 77)</a:t>
            </a:r>
          </a:p>
          <a:p>
            <a:pPr lvl="1"/>
            <a:r>
              <a:rPr lang="nl-BE" sz="2000" dirty="0">
                <a:latin typeface="+mj-lt"/>
              </a:rPr>
              <a:t>[aankoop borstelmachine] &gt; klacht na 5 maanden is laattijdig</a:t>
            </a:r>
          </a:p>
          <a:p>
            <a:pPr lvl="1"/>
            <a:r>
              <a:rPr lang="nl-BE" sz="2000" dirty="0">
                <a:latin typeface="+mj-lt"/>
              </a:rPr>
              <a:t>Art. 39 CISG geen vormvereisten, maar men moet duidelijk kennisgeven</a:t>
            </a:r>
          </a:p>
          <a:p>
            <a:pPr marL="914400" lvl="2" indent="0">
              <a:buNone/>
            </a:pPr>
            <a:endParaRPr lang="nl-BE" dirty="0"/>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47</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err="1"/>
              <a:t>Onderzoeks</a:t>
            </a:r>
            <a:r>
              <a:rPr lang="en-US" b="1" dirty="0"/>
              <a:t>- en </a:t>
            </a:r>
            <a:r>
              <a:rPr lang="en-US" b="1" dirty="0" err="1"/>
              <a:t>klachtplicht</a:t>
            </a:r>
            <a:r>
              <a:rPr lang="en-US" b="1" dirty="0"/>
              <a:t>.</a:t>
            </a:r>
            <a:endParaRPr lang="nl-BE" b="1" dirty="0"/>
          </a:p>
        </p:txBody>
      </p:sp>
    </p:spTree>
    <p:extLst>
      <p:ext uri="{BB962C8B-B14F-4D97-AF65-F5344CB8AC3E}">
        <p14:creationId xmlns:p14="http://schemas.microsoft.com/office/powerpoint/2010/main" val="3244405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755648"/>
            <a:ext cx="11041200" cy="4364352"/>
          </a:xfrm>
        </p:spPr>
        <p:txBody>
          <a:bodyPr>
            <a:normAutofit fontScale="70000" lnSpcReduction="20000"/>
          </a:bodyPr>
          <a:lstStyle/>
          <a:p>
            <a:r>
              <a:rPr lang="nl-BE" dirty="0"/>
              <a:t>Komt de koper zijn verplichtingen niet na dan kan de verkoper </a:t>
            </a:r>
            <a:r>
              <a:rPr lang="nl-BE" b="1" dirty="0"/>
              <a:t>uitvoering in natura </a:t>
            </a:r>
            <a:r>
              <a:rPr lang="nl-BE" dirty="0"/>
              <a:t>vorderen (art. 62 CISG). De verkoper kan </a:t>
            </a:r>
            <a:r>
              <a:rPr lang="nl-BE" b="1" dirty="0"/>
              <a:t>ontbinding</a:t>
            </a:r>
            <a:r>
              <a:rPr lang="nl-BE" dirty="0"/>
              <a:t> vragen als de tekortkoming in de nakoming een wezenlijke tekortkoming vormt of indien de koper niet binnen de gestelde aanvullende termijn zijn verplichtingen nakomt (art. 64.1 CISG). Tot slot kan ook een </a:t>
            </a:r>
            <a:r>
              <a:rPr lang="nl-BE" b="1" dirty="0"/>
              <a:t>schadevergoeding</a:t>
            </a:r>
            <a:r>
              <a:rPr lang="nl-BE" dirty="0"/>
              <a:t> geëist worden (art. 74-77 CISG). </a:t>
            </a:r>
          </a:p>
          <a:p>
            <a:r>
              <a:rPr lang="nl-BE" dirty="0">
                <a:effectLst/>
                <a:latin typeface="+mj-lt"/>
                <a:ea typeface="Calibri" panose="020F0502020204030204" pitchFamily="34" charset="0"/>
              </a:rPr>
              <a:t>Wordt de overeenkomst ontbonden en heeft de verkoper op een redelijke wijze en binnen een redelijke termijn na de ontbinding een dekkingsverkoop gesloten, dan komt aan hem het verschil toe tussen de overeengekomen prijs en de prijs van de dekkingsverkoop (art. 75 CISG)</a:t>
            </a:r>
          </a:p>
          <a:p>
            <a:r>
              <a:rPr lang="nl-BE" dirty="0">
                <a:latin typeface="+mj-lt"/>
                <a:ea typeface="Calibri" panose="020F0502020204030204" pitchFamily="34" charset="0"/>
              </a:rPr>
              <a:t>Geen volledige vrijheid – zorgvuldig handelen</a:t>
            </a:r>
          </a:p>
          <a:p>
            <a:endParaRPr lang="nl-BE" dirty="0">
              <a:effectLst/>
              <a:latin typeface="+mj-lt"/>
              <a:ea typeface="Calibri" panose="020F0502020204030204" pitchFamily="34" charset="0"/>
            </a:endParaRPr>
          </a:p>
          <a:p>
            <a:r>
              <a:rPr lang="nl-BE" dirty="0">
                <a:solidFill>
                  <a:schemeClr val="tx2"/>
                </a:solidFill>
                <a:latin typeface="+mj-lt"/>
              </a:rPr>
              <a:t>Gent (afd. Kortrijk) 3 oktober 2017 </a:t>
            </a:r>
            <a:r>
              <a:rPr lang="nl-BE" dirty="0">
                <a:latin typeface="+mj-lt"/>
              </a:rPr>
              <a:t>(</a:t>
            </a:r>
            <a:r>
              <a:rPr lang="nl-BE" i="1" dirty="0">
                <a:latin typeface="+mj-lt"/>
              </a:rPr>
              <a:t>DAOR</a:t>
            </a:r>
            <a:r>
              <a:rPr lang="nl-BE" dirty="0">
                <a:latin typeface="+mj-lt"/>
              </a:rPr>
              <a:t> 2018, (125-126), 90)</a:t>
            </a:r>
          </a:p>
          <a:p>
            <a:pPr>
              <a:buFont typeface="Times New Roman" panose="02020603050405020304" pitchFamily="18" charset="0"/>
              <a:buChar char="−"/>
            </a:pPr>
            <a:r>
              <a:rPr lang="nl-BE" sz="2200" dirty="0">
                <a:effectLst/>
                <a:latin typeface="+mj-lt"/>
                <a:ea typeface="Calibri" panose="020F0502020204030204" pitchFamily="34" charset="0"/>
              </a:rPr>
              <a:t>Het goed werd oorspronkelijk verkocht voor 25.000 euro en werd bij de dekkingsverkoop verkocht voor 20.000. De verkoper vorderde 5.000</a:t>
            </a:r>
          </a:p>
          <a:p>
            <a:pPr>
              <a:buFont typeface="Times New Roman" panose="02020603050405020304" pitchFamily="18" charset="0"/>
              <a:buChar char="−"/>
            </a:pPr>
            <a:r>
              <a:rPr lang="nl-BE" sz="2200" dirty="0">
                <a:effectLst/>
                <a:latin typeface="+mj-lt"/>
                <a:ea typeface="Calibri" panose="020F0502020204030204" pitchFamily="34" charset="0"/>
              </a:rPr>
              <a:t>De verkoper had (i) twee maanden gewacht om een dekkingsverkoop te sluiten en (ii) toonde niet aan dat zij het goed via de zoekertjeswebsite opnieuw aanbod om op die manier nieuwe aanbiedingen uit te lokken</a:t>
            </a:r>
          </a:p>
          <a:p>
            <a:pPr>
              <a:buFont typeface="Times New Roman" panose="02020603050405020304" pitchFamily="18" charset="0"/>
              <a:buChar char="−"/>
            </a:pPr>
            <a:r>
              <a:rPr lang="nl-BE" sz="2200" dirty="0">
                <a:latin typeface="+mj-lt"/>
              </a:rPr>
              <a:t>Vergoeding ex aequo et bono</a:t>
            </a:r>
          </a:p>
        </p:txBody>
      </p:sp>
      <p:sp>
        <p:nvSpPr>
          <p:cNvPr id="3" name="Tijdelijke aanduiding voor voettekst 2"/>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48</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Remedies.</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Dekkingskoop</a:t>
            </a:r>
            <a:endParaRPr lang="nl-BE" sz="2800" dirty="0"/>
          </a:p>
        </p:txBody>
      </p:sp>
    </p:spTree>
    <p:extLst>
      <p:ext uri="{BB962C8B-B14F-4D97-AF65-F5344CB8AC3E}">
        <p14:creationId xmlns:p14="http://schemas.microsoft.com/office/powerpoint/2010/main" val="2184892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ECE5B-673E-405A-84AE-13145C4ED0A4}"/>
              </a:ext>
            </a:extLst>
          </p:cNvPr>
          <p:cNvSpPr>
            <a:spLocks noGrp="1"/>
          </p:cNvSpPr>
          <p:nvPr>
            <p:ph type="title"/>
          </p:nvPr>
        </p:nvSpPr>
        <p:spPr>
          <a:xfrm>
            <a:off x="579120" y="1061356"/>
            <a:ext cx="11039793" cy="1232807"/>
          </a:xfrm>
        </p:spPr>
        <p:txBody>
          <a:bodyPr/>
          <a:lstStyle/>
          <a:p>
            <a:r>
              <a:rPr lang="nl-NL" dirty="0"/>
              <a:t>Bedankt voor uw aandacht!</a:t>
            </a:r>
            <a:br>
              <a:rPr lang="nl-NL" dirty="0"/>
            </a:br>
            <a:endParaRPr lang="nl-BE" sz="2000" dirty="0"/>
          </a:p>
        </p:txBody>
      </p:sp>
      <p:sp>
        <p:nvSpPr>
          <p:cNvPr id="3" name="Tijdelijke aanduiding voor voettekst 2">
            <a:extLst>
              <a:ext uri="{FF2B5EF4-FFF2-40B4-BE49-F238E27FC236}">
                <a16:creationId xmlns:a16="http://schemas.microsoft.com/office/drawing/2014/main" id="{A77B7255-13BC-44DE-A538-B4AD31BE667D}"/>
              </a:ext>
            </a:extLst>
          </p:cNvPr>
          <p:cNvSpPr>
            <a:spLocks noGrp="1"/>
          </p:cNvSpPr>
          <p:nvPr>
            <p:ph type="ftr" sz="quarter" idx="11"/>
          </p:nvPr>
        </p:nvSpPr>
        <p:spPr/>
        <p:txBody>
          <a:bodyPr/>
          <a:lstStyle/>
          <a:p>
            <a:r>
              <a:rPr lang="nl-BE"/>
              <a:t>Faculteit Rechtsgeleerdheid, Onderzoekseenheid Privaatrecht, Instituut voor Contractenrecht</a:t>
            </a:r>
            <a:endParaRPr lang="nl-NL"/>
          </a:p>
        </p:txBody>
      </p:sp>
      <p:sp>
        <p:nvSpPr>
          <p:cNvPr id="4" name="Tijdelijke aanduiding voor dianummer 3">
            <a:extLst>
              <a:ext uri="{FF2B5EF4-FFF2-40B4-BE49-F238E27FC236}">
                <a16:creationId xmlns:a16="http://schemas.microsoft.com/office/drawing/2014/main" id="{1CA2A6F8-C749-45C6-AFCF-ABD2B59BF30E}"/>
              </a:ext>
            </a:extLst>
          </p:cNvPr>
          <p:cNvSpPr>
            <a:spLocks noGrp="1"/>
          </p:cNvSpPr>
          <p:nvPr>
            <p:ph type="sldNum" sz="quarter" idx="12"/>
          </p:nvPr>
        </p:nvSpPr>
        <p:spPr/>
        <p:txBody>
          <a:bodyPr/>
          <a:lstStyle/>
          <a:p>
            <a:fld id="{0A297500-7527-634B-90F4-69D0994C32B4}" type="slidenum">
              <a:rPr lang="nl-NL" smtClean="0"/>
              <a:t>49</a:t>
            </a:fld>
            <a:endParaRPr lang="nl-NL" dirty="0"/>
          </a:p>
        </p:txBody>
      </p:sp>
      <p:sp>
        <p:nvSpPr>
          <p:cNvPr id="9" name="Tijdelijke aanduiding voor inhoud 7">
            <a:extLst>
              <a:ext uri="{FF2B5EF4-FFF2-40B4-BE49-F238E27FC236}">
                <a16:creationId xmlns:a16="http://schemas.microsoft.com/office/drawing/2014/main" id="{ABBFC6F6-3E7E-4AF7-961F-6B8F8D58578C}"/>
              </a:ext>
            </a:extLst>
          </p:cNvPr>
          <p:cNvSpPr txBox="1">
            <a:spLocks/>
          </p:cNvSpPr>
          <p:nvPr/>
        </p:nvSpPr>
        <p:spPr>
          <a:xfrm>
            <a:off x="579120" y="2669046"/>
            <a:ext cx="5400000" cy="2548607"/>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b="1" dirty="0">
                <a:solidFill>
                  <a:schemeClr val="bg1"/>
                </a:solidFill>
              </a:rPr>
              <a:t>Bernard Tilleman</a:t>
            </a:r>
            <a:r>
              <a:rPr lang="nl-NL" dirty="0">
                <a:solidFill>
                  <a:schemeClr val="bg1"/>
                </a:solidFill>
              </a:rPr>
              <a:t/>
            </a:r>
            <a:br>
              <a:rPr lang="nl-NL" dirty="0">
                <a:solidFill>
                  <a:schemeClr val="bg1"/>
                </a:solidFill>
              </a:rPr>
            </a:br>
            <a:r>
              <a:rPr lang="nl-NL" sz="1800" dirty="0">
                <a:solidFill>
                  <a:schemeClr val="bg1"/>
                </a:solidFill>
              </a:rPr>
              <a:t>Gewoon hoogleraar KU Leuven</a:t>
            </a:r>
            <a:br>
              <a:rPr lang="nl-NL" sz="1800" dirty="0">
                <a:solidFill>
                  <a:schemeClr val="bg1"/>
                </a:solidFill>
              </a:rPr>
            </a:br>
            <a:r>
              <a:rPr lang="nl-NL" sz="1800" dirty="0">
                <a:solidFill>
                  <a:schemeClr val="bg1"/>
                </a:solidFill>
              </a:rPr>
              <a:t>Prodecaan Rechtsgeleerdheid</a:t>
            </a:r>
          </a:p>
          <a:p>
            <a:pPr marL="0" indent="0" algn="ctr">
              <a:buFont typeface="Arial"/>
              <a:buNone/>
            </a:pPr>
            <a:endParaRPr lang="nl-BE" dirty="0">
              <a:solidFill>
                <a:schemeClr val="bg1"/>
              </a:solidFill>
            </a:endParaRPr>
          </a:p>
          <a:p>
            <a:pPr marL="0" indent="0" algn="ctr">
              <a:buFont typeface="Arial"/>
              <a:buNone/>
            </a:pPr>
            <a:r>
              <a:rPr lang="nl-BE" dirty="0">
                <a:solidFill>
                  <a:schemeClr val="bg1"/>
                </a:solidFill>
              </a:rPr>
              <a:t>bernard.tilleman@kuleuven.be</a:t>
            </a:r>
          </a:p>
          <a:p>
            <a:pPr marL="0" indent="0" algn="ctr">
              <a:buFont typeface="Arial"/>
              <a:buNone/>
            </a:pPr>
            <a:r>
              <a:rPr lang="nl-NL" sz="1200" dirty="0">
                <a:solidFill>
                  <a:schemeClr val="bg1"/>
                </a:solidFill>
              </a:rPr>
              <a:t>https://www.kuleuven.be/wieiswie/nl/person/00017264</a:t>
            </a:r>
            <a:endParaRPr lang="nl-BE" sz="1200" dirty="0">
              <a:solidFill>
                <a:schemeClr val="bg1"/>
              </a:solidFill>
            </a:endParaRPr>
          </a:p>
          <a:p>
            <a:pPr marL="0" indent="0" algn="ctr">
              <a:buFont typeface="Arial"/>
              <a:buNone/>
            </a:pPr>
            <a:endParaRPr lang="nl-NL" dirty="0"/>
          </a:p>
        </p:txBody>
      </p:sp>
      <p:sp>
        <p:nvSpPr>
          <p:cNvPr id="10" name="Tijdelijke aanduiding voor inhoud 8">
            <a:extLst>
              <a:ext uri="{FF2B5EF4-FFF2-40B4-BE49-F238E27FC236}">
                <a16:creationId xmlns:a16="http://schemas.microsoft.com/office/drawing/2014/main" id="{61ABCFCD-A74D-4055-A8E2-D2AEFB7658A7}"/>
              </a:ext>
            </a:extLst>
          </p:cNvPr>
          <p:cNvSpPr txBox="1">
            <a:spLocks/>
          </p:cNvSpPr>
          <p:nvPr/>
        </p:nvSpPr>
        <p:spPr>
          <a:xfrm>
            <a:off x="6220320" y="2669046"/>
            <a:ext cx="5400000" cy="2548607"/>
          </a:xfrm>
          <a:prstGeom prst="rect">
            <a:avLst/>
          </a:prstGeom>
        </p:spPr>
        <p:txBody>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nl-NL" b="1" dirty="0">
                <a:solidFill>
                  <a:schemeClr val="bg1"/>
                </a:solidFill>
              </a:rPr>
              <a:t>Frederik Van den Abeele</a:t>
            </a:r>
            <a:r>
              <a:rPr lang="nl-NL" dirty="0">
                <a:solidFill>
                  <a:schemeClr val="bg1"/>
                </a:solidFill>
              </a:rPr>
              <a:t/>
            </a:r>
            <a:br>
              <a:rPr lang="nl-NL" dirty="0">
                <a:solidFill>
                  <a:schemeClr val="bg1"/>
                </a:solidFill>
              </a:rPr>
            </a:br>
            <a:r>
              <a:rPr lang="nl-NL" sz="1800" dirty="0">
                <a:solidFill>
                  <a:schemeClr val="bg1"/>
                </a:solidFill>
              </a:rPr>
              <a:t>Assistent Contractenrecht KU Leuven</a:t>
            </a:r>
            <a:br>
              <a:rPr lang="nl-NL" sz="1800" dirty="0">
                <a:solidFill>
                  <a:schemeClr val="bg1"/>
                </a:solidFill>
              </a:rPr>
            </a:br>
            <a:r>
              <a:rPr lang="nl-NL" sz="1800" dirty="0">
                <a:solidFill>
                  <a:schemeClr val="bg1"/>
                </a:solidFill>
              </a:rPr>
              <a:t>Gastmedewerker UHasselt</a:t>
            </a:r>
          </a:p>
          <a:p>
            <a:pPr marL="0" indent="0" algn="ctr">
              <a:buFont typeface="Arial"/>
              <a:buNone/>
            </a:pPr>
            <a:endParaRPr lang="nl-NL" dirty="0">
              <a:solidFill>
                <a:schemeClr val="bg1"/>
              </a:solidFill>
            </a:endParaRPr>
          </a:p>
          <a:p>
            <a:pPr marL="0" indent="0" algn="ctr">
              <a:buFont typeface="Arial"/>
              <a:buNone/>
            </a:pPr>
            <a:r>
              <a:rPr lang="nl-NL" dirty="0">
                <a:solidFill>
                  <a:schemeClr val="bg1"/>
                </a:solidFill>
              </a:rPr>
              <a:t>frederik.vandenabeele@kuleuven.be</a:t>
            </a:r>
          </a:p>
          <a:p>
            <a:pPr marL="0" indent="0" algn="ctr">
              <a:buFont typeface="Arial"/>
              <a:buNone/>
            </a:pPr>
            <a:r>
              <a:rPr lang="nl-NL" sz="1200" dirty="0">
                <a:solidFill>
                  <a:schemeClr val="bg1"/>
                </a:solidFill>
              </a:rPr>
              <a:t>https://www.</a:t>
            </a:r>
            <a:r>
              <a:rPr lang="nl-BE" sz="1200" dirty="0">
                <a:solidFill>
                  <a:schemeClr val="bg1"/>
                </a:solidFill>
              </a:rPr>
              <a:t>kuleuven.be/wieiswie/nl/person/00125913</a:t>
            </a:r>
          </a:p>
          <a:p>
            <a:pPr marL="0" indent="0" algn="ctr">
              <a:buFont typeface="Arial"/>
              <a:buNone/>
            </a:pPr>
            <a:endParaRPr lang="nl-BE" sz="1600" dirty="0"/>
          </a:p>
          <a:p>
            <a:pPr marL="0" indent="0" algn="ctr">
              <a:buFont typeface="Arial"/>
              <a:buNone/>
            </a:pPr>
            <a:endParaRPr lang="nl-BE" sz="1600" dirty="0"/>
          </a:p>
          <a:p>
            <a:pPr marL="0" indent="0" algn="ctr">
              <a:buFont typeface="Arial"/>
              <a:buNone/>
            </a:pPr>
            <a:endParaRPr lang="nl-BE" dirty="0"/>
          </a:p>
        </p:txBody>
      </p:sp>
      <p:sp>
        <p:nvSpPr>
          <p:cNvPr id="12" name="Tekstvak 11">
            <a:extLst>
              <a:ext uri="{FF2B5EF4-FFF2-40B4-BE49-F238E27FC236}">
                <a16:creationId xmlns:a16="http://schemas.microsoft.com/office/drawing/2014/main" id="{CE0B675D-6A2A-47FF-AB66-60F0AC31E8CC}"/>
              </a:ext>
            </a:extLst>
          </p:cNvPr>
          <p:cNvSpPr txBox="1"/>
          <p:nvPr/>
        </p:nvSpPr>
        <p:spPr>
          <a:xfrm>
            <a:off x="0" y="5611978"/>
            <a:ext cx="12192000" cy="369332"/>
          </a:xfrm>
          <a:prstGeom prst="rect">
            <a:avLst/>
          </a:prstGeom>
          <a:noFill/>
        </p:spPr>
        <p:txBody>
          <a:bodyPr wrap="square">
            <a:spAutoFit/>
          </a:bodyPr>
          <a:lstStyle/>
          <a:p>
            <a:pPr algn="ctr"/>
            <a:r>
              <a:rPr lang="nl-NL" sz="1800" dirty="0"/>
              <a:t>Bron afbeeldingen: </a:t>
            </a:r>
            <a:r>
              <a:rPr lang="nl-BE" sz="1800" dirty="0"/>
              <a:t>Flaticon.com</a:t>
            </a:r>
            <a:endParaRPr lang="nl-BE" dirty="0"/>
          </a:p>
        </p:txBody>
      </p:sp>
    </p:spTree>
    <p:extLst>
      <p:ext uri="{BB962C8B-B14F-4D97-AF65-F5344CB8AC3E}">
        <p14:creationId xmlns:p14="http://schemas.microsoft.com/office/powerpoint/2010/main" val="215319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5</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Aanbod.</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Rb. Brussel 29 maart 2019* – Stedenbouwkundig element substantieel?</a:t>
            </a:r>
            <a:endParaRPr lang="nl-BE" sz="2800" dirty="0"/>
          </a:p>
        </p:txBody>
      </p:sp>
      <p:pic>
        <p:nvPicPr>
          <p:cNvPr id="16" name="Afbeelding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861" y="1547503"/>
            <a:ext cx="1238379" cy="940627"/>
          </a:xfrm>
          <a:prstGeom prst="rect">
            <a:avLst/>
          </a:prstGeom>
        </p:spPr>
      </p:pic>
      <p:pic>
        <p:nvPicPr>
          <p:cNvPr id="17" name="Afbeelding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691" y="1527203"/>
            <a:ext cx="1211311" cy="960928"/>
          </a:xfrm>
          <a:prstGeom prst="rect">
            <a:avLst/>
          </a:prstGeom>
        </p:spPr>
      </p:pic>
      <p:cxnSp>
        <p:nvCxnSpPr>
          <p:cNvPr id="19" name="Rechte verbindingslijn met pijl 18"/>
          <p:cNvCxnSpPr/>
          <p:nvPr/>
        </p:nvCxnSpPr>
        <p:spPr>
          <a:xfrm flipH="1">
            <a:off x="3810002" y="2045391"/>
            <a:ext cx="3832859" cy="0"/>
          </a:xfrm>
          <a:prstGeom prst="straightConnector1">
            <a:avLst/>
          </a:prstGeom>
          <a:ln>
            <a:solidFill>
              <a:srgbClr val="2F4D5D"/>
            </a:solidFill>
            <a:tailEnd type="triangle"/>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4216400" y="2045391"/>
            <a:ext cx="3149600" cy="1200329"/>
          </a:xfrm>
          <a:prstGeom prst="rect">
            <a:avLst/>
          </a:prstGeom>
          <a:noFill/>
          <a:ln>
            <a:solidFill>
              <a:srgbClr val="2F4D5D"/>
            </a:solidFill>
          </a:ln>
        </p:spPr>
        <p:txBody>
          <a:bodyPr wrap="square" rtlCol="0">
            <a:spAutoFit/>
          </a:bodyPr>
          <a:lstStyle/>
          <a:p>
            <a:pPr algn="just"/>
            <a:r>
              <a:rPr lang="en-US" sz="1200" dirty="0"/>
              <a:t>Aanbod onder de opschortende voorwaarde van de verkrijging van een hypothecair krediet van 599.000 euro. </a:t>
            </a:r>
            <a:r>
              <a:rPr lang="en-US" sz="1200" dirty="0" err="1"/>
              <a:t>Bij</a:t>
            </a:r>
            <a:r>
              <a:rPr lang="en-US" sz="1200" dirty="0"/>
              <a:t> </a:t>
            </a:r>
            <a:r>
              <a:rPr lang="en-US" sz="1200" dirty="0" err="1"/>
              <a:t>gebrek</a:t>
            </a:r>
            <a:r>
              <a:rPr lang="en-US" sz="1200" dirty="0"/>
              <a:t> </a:t>
            </a:r>
            <a:r>
              <a:rPr lang="en-US" sz="1200" dirty="0" err="1"/>
              <a:t>aan</a:t>
            </a:r>
            <a:r>
              <a:rPr lang="en-US" sz="1200" dirty="0"/>
              <a:t> verkrijging moeten de verkopers </a:t>
            </a:r>
            <a:r>
              <a:rPr lang="en-US" sz="1200" dirty="0" err="1"/>
              <a:t>ingelicht</a:t>
            </a:r>
            <a:r>
              <a:rPr lang="en-US" sz="1200" dirty="0"/>
              <a:t> worden binnen 31 dagen; </a:t>
            </a:r>
            <a:r>
              <a:rPr lang="en-US" sz="1200" dirty="0" err="1"/>
              <a:t>anders</a:t>
            </a:r>
            <a:r>
              <a:rPr lang="en-US" sz="1200" dirty="0"/>
              <a:t> </a:t>
            </a:r>
            <a:r>
              <a:rPr lang="en-US" sz="1200" dirty="0" err="1"/>
              <a:t>wordt</a:t>
            </a:r>
            <a:r>
              <a:rPr lang="en-US" sz="1200" dirty="0"/>
              <a:t> het krediet </a:t>
            </a:r>
            <a:r>
              <a:rPr lang="en-US" sz="1200" dirty="0" err="1"/>
              <a:t>als</a:t>
            </a:r>
            <a:r>
              <a:rPr lang="en-US" sz="1200" dirty="0"/>
              <a:t> verkregen </a:t>
            </a:r>
            <a:r>
              <a:rPr lang="en-US" sz="1200" dirty="0" err="1"/>
              <a:t>beschouwd</a:t>
            </a:r>
            <a:endParaRPr lang="nl-BE" sz="1200" dirty="0"/>
          </a:p>
        </p:txBody>
      </p:sp>
      <p:sp>
        <p:nvSpPr>
          <p:cNvPr id="29" name="Tijdelijke aanduiding voor inhoud 1"/>
          <p:cNvSpPr txBox="1">
            <a:spLocks/>
          </p:cNvSpPr>
          <p:nvPr/>
        </p:nvSpPr>
        <p:spPr>
          <a:xfrm>
            <a:off x="513000" y="3537378"/>
            <a:ext cx="11041200" cy="173157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Kopers melden </a:t>
            </a:r>
            <a:r>
              <a:rPr lang="en-US" sz="1800" dirty="0" err="1"/>
              <a:t>laattijdig</a:t>
            </a:r>
            <a:r>
              <a:rPr lang="en-US" sz="1800" dirty="0"/>
              <a:t> </a:t>
            </a:r>
            <a:r>
              <a:rPr lang="en-US" sz="1800" dirty="0" err="1"/>
              <a:t>weigering</a:t>
            </a:r>
            <a:r>
              <a:rPr lang="en-US" sz="1800" dirty="0"/>
              <a:t> </a:t>
            </a:r>
            <a:r>
              <a:rPr lang="en-US" sz="1800" dirty="0" err="1"/>
              <a:t>krediet</a:t>
            </a:r>
            <a:r>
              <a:rPr lang="en-US" sz="1800" dirty="0"/>
              <a:t>  </a:t>
            </a:r>
          </a:p>
          <a:p>
            <a:r>
              <a:rPr lang="en-US" sz="1800" dirty="0"/>
              <a:t>Kopers argumenteren dat koop niet gesloten is nu zij nog niet over de nodige stedenbouwkundige gegevens beschikken</a:t>
            </a:r>
          </a:p>
          <a:p>
            <a:r>
              <a:rPr lang="en-US" sz="1800" b="1" dirty="0"/>
              <a:t>Vraag: Was de </a:t>
            </a:r>
            <a:r>
              <a:rPr lang="en-US" sz="1800" b="1" dirty="0" err="1"/>
              <a:t>koop</a:t>
            </a:r>
            <a:r>
              <a:rPr lang="en-US" sz="1800" b="1" dirty="0"/>
              <a:t> al gesloten?</a:t>
            </a:r>
          </a:p>
          <a:p>
            <a:pPr lvl="1"/>
            <a:r>
              <a:rPr lang="en-US" sz="1800" dirty="0"/>
              <a:t>ja, de stedenbouwkundige </a:t>
            </a:r>
            <a:r>
              <a:rPr lang="en-US" sz="1800" dirty="0" err="1"/>
              <a:t>gegevens</a:t>
            </a:r>
            <a:r>
              <a:rPr lang="en-US" sz="1800" dirty="0"/>
              <a:t>  geen substantieel element</a:t>
            </a:r>
            <a:endParaRPr lang="nl-BE" sz="1800" b="1" dirty="0"/>
          </a:p>
        </p:txBody>
      </p:sp>
      <p:sp>
        <p:nvSpPr>
          <p:cNvPr id="30" name="Tekstvak 29"/>
          <p:cNvSpPr txBox="1"/>
          <p:nvPr/>
        </p:nvSpPr>
        <p:spPr>
          <a:xfrm>
            <a:off x="9247632" y="5942470"/>
            <a:ext cx="2944368" cy="261610"/>
          </a:xfrm>
          <a:prstGeom prst="rect">
            <a:avLst/>
          </a:prstGeom>
          <a:noFill/>
        </p:spPr>
        <p:txBody>
          <a:bodyPr wrap="square" rtlCol="0">
            <a:spAutoFit/>
          </a:bodyPr>
          <a:lstStyle/>
          <a:p>
            <a:pPr algn="r"/>
            <a:r>
              <a:rPr lang="nl-BE" sz="1100" i="1" dirty="0">
                <a:solidFill>
                  <a:srgbClr val="1D8DB0"/>
                </a:solidFill>
              </a:rPr>
              <a:t>*JLMB </a:t>
            </a:r>
            <a:r>
              <a:rPr lang="nl-BE" sz="1100" dirty="0">
                <a:solidFill>
                  <a:srgbClr val="1D8DB0"/>
                </a:solidFill>
              </a:rPr>
              <a:t>2020, (805) 808-809</a:t>
            </a:r>
          </a:p>
        </p:txBody>
      </p:sp>
    </p:spTree>
    <p:extLst>
      <p:ext uri="{BB962C8B-B14F-4D97-AF65-F5344CB8AC3E}">
        <p14:creationId xmlns:p14="http://schemas.microsoft.com/office/powerpoint/2010/main" val="422462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76000" y="1656000"/>
            <a:ext cx="11128320" cy="4464000"/>
          </a:xfrm>
        </p:spPr>
        <p:txBody>
          <a:bodyPr/>
          <a:lstStyle/>
          <a:p>
            <a:r>
              <a:rPr lang="nl-NL" dirty="0"/>
              <a:t>Optieovereenkomst : overeenkomst waarbij minstens één partij (‘</a:t>
            </a:r>
            <a:r>
              <a:rPr lang="nl-NL" dirty="0" err="1"/>
              <a:t>belover</a:t>
            </a:r>
            <a:r>
              <a:rPr lang="nl-NL" dirty="0"/>
              <a:t>’) aan een andere partij (‘begunstigde’) het recht toekent om een overeenkomst tot stand te brengen zo de begunstigde dit wenst.</a:t>
            </a:r>
          </a:p>
          <a:p>
            <a:pPr lvl="1"/>
            <a:r>
              <a:rPr lang="nl-NL" sz="2000" dirty="0"/>
              <a:t>Belover legt zijn wil tot contracteren vast</a:t>
            </a:r>
          </a:p>
          <a:p>
            <a:pPr lvl="1"/>
            <a:endParaRPr lang="nl-NL" dirty="0"/>
          </a:p>
          <a:p>
            <a:r>
              <a:rPr lang="nl-NL" dirty="0"/>
              <a:t>Eenzijdige optieovereenkomsten:</a:t>
            </a:r>
          </a:p>
          <a:p>
            <a:pPr lvl="1"/>
            <a:r>
              <a:rPr lang="nl-NL" sz="2000" dirty="0"/>
              <a:t>aankoopoptie (verkoopbelofte) vs verkoopoptie (aankoopbelofte)</a:t>
            </a:r>
          </a:p>
          <a:p>
            <a:r>
              <a:rPr lang="nl-NL" dirty="0"/>
              <a:t>Wederkerige optieovereenkomsten:</a:t>
            </a:r>
          </a:p>
          <a:p>
            <a:pPr lvl="1"/>
            <a:r>
              <a:rPr lang="nl-NL" sz="2000" dirty="0"/>
              <a:t>simultane vs consecutieve opties</a:t>
            </a:r>
          </a:p>
        </p:txBody>
      </p:sp>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6</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Optie.</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Type voorovereenkomst </a:t>
            </a:r>
            <a:endParaRPr lang="nl-BE" sz="2800" dirty="0"/>
          </a:p>
        </p:txBody>
      </p:sp>
    </p:spTree>
    <p:extLst>
      <p:ext uri="{BB962C8B-B14F-4D97-AF65-F5344CB8AC3E}">
        <p14:creationId xmlns:p14="http://schemas.microsoft.com/office/powerpoint/2010/main" val="115197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7</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Optie.</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err="1"/>
              <a:t>Wederkerige</a:t>
            </a:r>
            <a:r>
              <a:rPr lang="en-US" sz="2800" dirty="0"/>
              <a:t> </a:t>
            </a:r>
            <a:r>
              <a:rPr lang="en-US" sz="2800" dirty="0" err="1"/>
              <a:t>optie</a:t>
            </a:r>
            <a:r>
              <a:rPr lang="en-US" sz="2800" dirty="0"/>
              <a:t>(</a:t>
            </a:r>
            <a:r>
              <a:rPr lang="en-US" sz="2800" dirty="0" err="1"/>
              <a:t>overeenkomst</a:t>
            </a:r>
            <a:r>
              <a:rPr lang="en-US" sz="2800" dirty="0"/>
              <a:t>)</a:t>
            </a:r>
            <a:endParaRPr lang="nl-BE" sz="2800" dirty="0"/>
          </a:p>
        </p:txBody>
      </p:sp>
      <p:pic>
        <p:nvPicPr>
          <p:cNvPr id="7" name="Picture 2" descr="Afbeeld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360" y="1740162"/>
            <a:ext cx="8010480" cy="416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670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8</a:t>
            </a:fld>
            <a:endParaRPr lang="nl-NL" dirty="0"/>
          </a:p>
        </p:txBody>
      </p:sp>
      <p:sp>
        <p:nvSpPr>
          <p:cNvPr id="5" name="Titel 4"/>
          <p:cNvSpPr>
            <a:spLocks noGrp="1"/>
          </p:cNvSpPr>
          <p:nvPr>
            <p:ph type="title"/>
          </p:nvPr>
        </p:nvSpPr>
        <p:spPr>
          <a:xfrm>
            <a:off x="576000" y="207036"/>
            <a:ext cx="11041200" cy="707364"/>
          </a:xfrm>
        </p:spPr>
        <p:txBody>
          <a:bodyPr>
            <a:normAutofit/>
          </a:bodyPr>
          <a:lstStyle/>
          <a:p>
            <a:r>
              <a:rPr lang="en-US" b="1" dirty="0"/>
              <a:t>Optie.</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22 maart 2018* - Vervulling van informatieverplichtingen?</a:t>
            </a:r>
            <a:endParaRPr lang="nl-BE" sz="2800" dirty="0"/>
          </a:p>
        </p:txBody>
      </p:sp>
      <p:sp>
        <p:nvSpPr>
          <p:cNvPr id="8" name="Tijdelijke aanduiding voor inhoud 7"/>
          <p:cNvSpPr>
            <a:spLocks noGrp="1"/>
          </p:cNvSpPr>
          <p:nvPr>
            <p:ph idx="1"/>
          </p:nvPr>
        </p:nvSpPr>
        <p:spPr>
          <a:xfrm>
            <a:off x="576000" y="1656000"/>
            <a:ext cx="11041200" cy="822024"/>
          </a:xfrm>
          <a:solidFill>
            <a:schemeClr val="bg1">
              <a:lumMod val="85000"/>
            </a:schemeClr>
          </a:solidFill>
        </p:spPr>
        <p:txBody>
          <a:bodyPr>
            <a:normAutofit fontScale="40000" lnSpcReduction="20000"/>
          </a:bodyPr>
          <a:lstStyle/>
          <a:p>
            <a:pPr marL="0" indent="0">
              <a:buNone/>
            </a:pPr>
            <a:r>
              <a:rPr lang="en-US" sz="3600" b="1" dirty="0"/>
              <a:t>Art. 101 Bodemdecreet</a:t>
            </a:r>
            <a:br>
              <a:rPr lang="en-US" sz="3600" b="1" dirty="0"/>
            </a:br>
            <a:r>
              <a:rPr lang="nl-NL" sz="3600" dirty="0"/>
              <a:t>§1. Voor het sluiten van een </a:t>
            </a:r>
            <a:r>
              <a:rPr lang="nl-NL" sz="3600" b="1" u="sng" dirty="0"/>
              <a:t>overeenkomst betreffende de overdracht van gronden </a:t>
            </a:r>
            <a:r>
              <a:rPr lang="nl-NL" sz="3600" dirty="0"/>
              <a:t>moet de overdrager of desgevallend de gemandateerde bij de OVAM een bodemattest aanvragen en de inhoud ervan meedelen aan de verwerver. </a:t>
            </a:r>
            <a:br>
              <a:rPr lang="nl-NL" sz="3600" dirty="0"/>
            </a:br>
            <a:r>
              <a:rPr lang="nl-NL" sz="3600" dirty="0"/>
              <a:t>§2. De onderhandse akte waarin de overdracht van gronden wordt vastgelegd, bevat de inhoud van het bodemattest</a:t>
            </a:r>
          </a:p>
          <a:p>
            <a:pPr marL="0" indent="0">
              <a:buNone/>
            </a:pPr>
            <a:endParaRPr lang="nl-BE" dirty="0"/>
          </a:p>
        </p:txBody>
      </p:sp>
      <p:sp>
        <p:nvSpPr>
          <p:cNvPr id="9" name="Tekstvak 8"/>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ECLI:BE:CASS:2018:ARR.20180322.7, </a:t>
            </a:r>
            <a:r>
              <a:rPr lang="en-US" sz="1100" i="1" dirty="0">
                <a:solidFill>
                  <a:srgbClr val="1D8DB0"/>
                </a:solidFill>
              </a:rPr>
              <a:t>TBBR </a:t>
            </a:r>
            <a:r>
              <a:rPr lang="en-US" sz="1100" dirty="0">
                <a:solidFill>
                  <a:srgbClr val="1D8DB0"/>
                </a:solidFill>
              </a:rPr>
              <a:t>2019 (3), 158-168</a:t>
            </a:r>
            <a:endParaRPr lang="nl-BE" sz="1100" dirty="0">
              <a:solidFill>
                <a:srgbClr val="1D8DB0"/>
              </a:solidFill>
            </a:endParaRPr>
          </a:p>
        </p:txBody>
      </p:sp>
      <p:sp>
        <p:nvSpPr>
          <p:cNvPr id="10" name="Tijdelijke aanduiding voor inhoud 1"/>
          <p:cNvSpPr txBox="1">
            <a:spLocks/>
          </p:cNvSpPr>
          <p:nvPr/>
        </p:nvSpPr>
        <p:spPr>
          <a:xfrm>
            <a:off x="576000" y="2695140"/>
            <a:ext cx="11041200" cy="342486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nl-BE" dirty="0"/>
          </a:p>
        </p:txBody>
      </p:sp>
      <p:sp>
        <p:nvSpPr>
          <p:cNvPr id="11" name="Tijdelijke aanduiding voor inhoud 1"/>
          <p:cNvSpPr txBox="1">
            <a:spLocks/>
          </p:cNvSpPr>
          <p:nvPr/>
        </p:nvSpPr>
        <p:spPr>
          <a:xfrm>
            <a:off x="576000" y="2695140"/>
            <a:ext cx="11041200" cy="34248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t>Ratio: </a:t>
            </a:r>
            <a:r>
              <a:rPr lang="en-US" dirty="0" err="1"/>
              <a:t>bescherming</a:t>
            </a:r>
            <a:r>
              <a:rPr lang="en-US" i="1" dirty="0"/>
              <a:t> </a:t>
            </a:r>
            <a:r>
              <a:rPr lang="en-US" dirty="0" err="1"/>
              <a:t>verwerver</a:t>
            </a:r>
            <a:r>
              <a:rPr lang="en-US" dirty="0"/>
              <a:t> </a:t>
            </a:r>
            <a:r>
              <a:rPr lang="en-US" dirty="0" err="1"/>
              <a:t>tegen</a:t>
            </a:r>
            <a:r>
              <a:rPr lang="en-US" dirty="0"/>
              <a:t> </a:t>
            </a:r>
            <a:r>
              <a:rPr lang="en-US" dirty="0" err="1"/>
              <a:t>onbewust</a:t>
            </a:r>
            <a:r>
              <a:rPr lang="en-US" dirty="0"/>
              <a:t> </a:t>
            </a:r>
            <a:r>
              <a:rPr lang="en-US" dirty="0" err="1"/>
              <a:t>aankopen</a:t>
            </a:r>
            <a:r>
              <a:rPr lang="en-US" dirty="0"/>
              <a:t> </a:t>
            </a:r>
            <a:r>
              <a:rPr lang="en-US" dirty="0" err="1"/>
              <a:t>vervuilde</a:t>
            </a:r>
            <a:r>
              <a:rPr lang="en-US" dirty="0"/>
              <a:t> </a:t>
            </a:r>
            <a:r>
              <a:rPr lang="en-US" dirty="0" err="1"/>
              <a:t>grond</a:t>
            </a:r>
            <a:endParaRPr lang="en-US" dirty="0"/>
          </a:p>
          <a:p>
            <a:pPr lvl="1">
              <a:buFont typeface="Symbol" panose="05050102010706020507" pitchFamily="18" charset="2"/>
              <a:buChar char="Þ"/>
            </a:pPr>
            <a:r>
              <a:rPr lang="en-US" sz="2000" dirty="0"/>
              <a:t> </a:t>
            </a:r>
            <a:r>
              <a:rPr lang="en-US" sz="1900" dirty="0"/>
              <a:t>ook </a:t>
            </a:r>
            <a:r>
              <a:rPr lang="en-US" sz="1900" dirty="0" err="1"/>
              <a:t>elke</a:t>
            </a:r>
            <a:r>
              <a:rPr lang="en-US" sz="1900" dirty="0"/>
              <a:t> </a:t>
            </a:r>
            <a:r>
              <a:rPr lang="en-US" sz="1900" dirty="0" err="1"/>
              <a:t>overeenkomst</a:t>
            </a:r>
            <a:r>
              <a:rPr lang="en-US" sz="1900" dirty="0"/>
              <a:t> of </a:t>
            </a:r>
            <a:r>
              <a:rPr lang="en-US" sz="1900" dirty="0" err="1"/>
              <a:t>eenzijdige</a:t>
            </a:r>
            <a:r>
              <a:rPr lang="en-US" sz="1900" dirty="0"/>
              <a:t> </a:t>
            </a:r>
            <a:r>
              <a:rPr lang="en-US" sz="1900" dirty="0" err="1"/>
              <a:t>rechtshandeling</a:t>
            </a:r>
            <a:r>
              <a:rPr lang="en-US" sz="1900" dirty="0"/>
              <a:t> </a:t>
            </a:r>
            <a:r>
              <a:rPr lang="en-US" sz="1900" dirty="0" err="1"/>
              <a:t>waarbij</a:t>
            </a:r>
            <a:r>
              <a:rPr lang="en-US" sz="1900" dirty="0"/>
              <a:t> de </a:t>
            </a:r>
            <a:r>
              <a:rPr lang="en-US" sz="1900" dirty="0" err="1"/>
              <a:t>verwerver</a:t>
            </a:r>
            <a:r>
              <a:rPr lang="en-US" sz="1900" dirty="0"/>
              <a:t> zich verbindt tot de koop </a:t>
            </a:r>
            <a:r>
              <a:rPr lang="en-US" sz="1900" dirty="0" err="1"/>
              <a:t>valt</a:t>
            </a:r>
            <a:r>
              <a:rPr lang="en-US" sz="1900" dirty="0"/>
              <a:t> onder </a:t>
            </a:r>
            <a:r>
              <a:rPr lang="en-US" sz="1900" dirty="0" err="1"/>
              <a:t>begrip</a:t>
            </a:r>
            <a:r>
              <a:rPr lang="en-US" sz="1900" dirty="0"/>
              <a:t> ‘</a:t>
            </a:r>
            <a:r>
              <a:rPr lang="en-US" sz="1900" i="1" dirty="0" err="1"/>
              <a:t>overeenkomst</a:t>
            </a:r>
            <a:r>
              <a:rPr lang="en-US" sz="1900" i="1" dirty="0"/>
              <a:t> </a:t>
            </a:r>
            <a:r>
              <a:rPr lang="en-US" sz="1900" i="1" dirty="0" err="1"/>
              <a:t>betreffende</a:t>
            </a:r>
            <a:r>
              <a:rPr lang="en-US" sz="1900" i="1" dirty="0"/>
              <a:t> </a:t>
            </a:r>
            <a:r>
              <a:rPr lang="en-US" sz="1900" i="1" dirty="0" err="1"/>
              <a:t>overdracht</a:t>
            </a:r>
            <a:r>
              <a:rPr lang="en-US" sz="1900" i="1" dirty="0"/>
              <a:t> van </a:t>
            </a:r>
            <a:r>
              <a:rPr lang="en-US" sz="1900" i="1" dirty="0" err="1"/>
              <a:t>gronden</a:t>
            </a:r>
            <a:r>
              <a:rPr lang="en-US" sz="1900" dirty="0"/>
              <a:t>’ &gt;&gt; </a:t>
            </a:r>
            <a:r>
              <a:rPr lang="en-US" sz="1900" dirty="0" err="1"/>
              <a:t>dus</a:t>
            </a:r>
            <a:r>
              <a:rPr lang="en-US" sz="1900" dirty="0"/>
              <a:t> ook verkoopopties</a:t>
            </a:r>
          </a:p>
          <a:p>
            <a:r>
              <a:rPr lang="en-US" dirty="0" err="1"/>
              <a:t>Niet-vervuiling</a:t>
            </a:r>
            <a:r>
              <a:rPr lang="en-US" dirty="0"/>
              <a:t> </a:t>
            </a:r>
            <a:r>
              <a:rPr lang="en-US" dirty="0" err="1"/>
              <a:t>opschortende</a:t>
            </a:r>
            <a:r>
              <a:rPr lang="en-US" dirty="0"/>
              <a:t> voorwaarde?</a:t>
            </a:r>
          </a:p>
          <a:p>
            <a:pPr lvl="1"/>
            <a:r>
              <a:rPr lang="en-US" sz="1900" dirty="0"/>
              <a:t>Ja: “dat een </a:t>
            </a:r>
            <a:r>
              <a:rPr lang="en-US" sz="1900" dirty="0" err="1"/>
              <a:t>blanco</a:t>
            </a:r>
            <a:r>
              <a:rPr lang="en-US" sz="1900" dirty="0"/>
              <a:t> </a:t>
            </a:r>
            <a:r>
              <a:rPr lang="en-US" sz="1900" dirty="0" err="1"/>
              <a:t>bodemattest</a:t>
            </a:r>
            <a:r>
              <a:rPr lang="en-US" sz="1900" dirty="0"/>
              <a:t> </a:t>
            </a:r>
            <a:r>
              <a:rPr lang="en-US" sz="1900" dirty="0" err="1"/>
              <a:t>bekomen</a:t>
            </a:r>
            <a:r>
              <a:rPr lang="en-US" sz="1900" dirty="0"/>
              <a:t> </a:t>
            </a:r>
            <a:r>
              <a:rPr lang="en-US" sz="1900" dirty="0" err="1"/>
              <a:t>wordt</a:t>
            </a:r>
            <a:r>
              <a:rPr lang="en-US" sz="1900" dirty="0"/>
              <a:t>” of “dat een </a:t>
            </a:r>
            <a:r>
              <a:rPr lang="en-US" sz="1900" dirty="0" err="1"/>
              <a:t>bodemattest</a:t>
            </a:r>
            <a:r>
              <a:rPr lang="en-US" sz="1900" dirty="0"/>
              <a:t> </a:t>
            </a:r>
            <a:r>
              <a:rPr lang="en-US" sz="1900" dirty="0" err="1"/>
              <a:t>bekomen</a:t>
            </a:r>
            <a:r>
              <a:rPr lang="en-US" sz="1900" dirty="0"/>
              <a:t> </a:t>
            </a:r>
            <a:r>
              <a:rPr lang="en-US" sz="1900" dirty="0" err="1"/>
              <a:t>wordt</a:t>
            </a:r>
            <a:r>
              <a:rPr lang="en-US" sz="1900" dirty="0"/>
              <a:t> </a:t>
            </a:r>
            <a:r>
              <a:rPr lang="en-US" sz="1900" dirty="0" err="1"/>
              <a:t>waaruit</a:t>
            </a:r>
            <a:r>
              <a:rPr lang="en-US" sz="1900" dirty="0"/>
              <a:t> </a:t>
            </a:r>
            <a:r>
              <a:rPr lang="en-US" sz="1900" dirty="0" err="1"/>
              <a:t>blijkt</a:t>
            </a:r>
            <a:r>
              <a:rPr lang="en-US" sz="1900" dirty="0"/>
              <a:t> dat er geen </a:t>
            </a:r>
            <a:r>
              <a:rPr lang="en-US" sz="1900" dirty="0" err="1"/>
              <a:t>bodemverontreiniging</a:t>
            </a:r>
            <a:r>
              <a:rPr lang="en-US" sz="1900" dirty="0"/>
              <a:t> is”</a:t>
            </a:r>
          </a:p>
          <a:p>
            <a:pPr lvl="1"/>
            <a:endParaRPr lang="en-US" sz="2000" dirty="0"/>
          </a:p>
          <a:p>
            <a:r>
              <a:rPr lang="en-US" sz="2000" dirty="0" err="1"/>
              <a:t>Zie</a:t>
            </a:r>
            <a:r>
              <a:rPr lang="en-US" sz="2000" dirty="0"/>
              <a:t> ook </a:t>
            </a:r>
            <a:r>
              <a:rPr lang="en-US" sz="2000" dirty="0">
                <a:solidFill>
                  <a:schemeClr val="tx2"/>
                </a:solidFill>
              </a:rPr>
              <a:t>Gent 19 december 2019 </a:t>
            </a:r>
            <a:r>
              <a:rPr lang="en-US" sz="2000" dirty="0"/>
              <a:t>(</a:t>
            </a:r>
            <a:r>
              <a:rPr lang="en-US" sz="2000" i="1" dirty="0"/>
              <a:t>TGR</a:t>
            </a:r>
            <a:r>
              <a:rPr lang="en-US" sz="2000" dirty="0"/>
              <a:t> 2019, 284-287): “</a:t>
            </a:r>
            <a:r>
              <a:rPr lang="nl-NL" sz="2000" dirty="0"/>
              <a:t>bij </a:t>
            </a:r>
            <a:r>
              <a:rPr lang="nl-BE" sz="2000" dirty="0"/>
              <a:t>ondertekening van verkoopoptie moet koper op de hoogte zijn van de inhoud van het bodemattest (art. 101 Bodemdecreet) en de stedenbouwkundige inlichtingen (art. 5.2.5 VCRO)”</a:t>
            </a:r>
            <a:endParaRPr lang="en-US" sz="2000" dirty="0"/>
          </a:p>
        </p:txBody>
      </p:sp>
    </p:spTree>
    <p:extLst>
      <p:ext uri="{BB962C8B-B14F-4D97-AF65-F5344CB8AC3E}">
        <p14:creationId xmlns:p14="http://schemas.microsoft.com/office/powerpoint/2010/main" val="285093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algn="just"/>
            <a:r>
              <a:rPr lang="en-US" dirty="0"/>
              <a:t>E</a:t>
            </a:r>
            <a:r>
              <a:rPr lang="nl-BE" dirty="0"/>
              <a:t>en Nederlands vleesverwerkingsbedrijf dat gedwongen werd door de Nederlandse Voedselveiligheidsautoriteit om 7.766 varkens op te kopen voor vernietiging</a:t>
            </a:r>
          </a:p>
          <a:p>
            <a:pPr algn="just"/>
            <a:endParaRPr lang="nl-BE" dirty="0"/>
          </a:p>
          <a:p>
            <a:pPr algn="just"/>
            <a:endParaRPr lang="nl-BE" dirty="0"/>
          </a:p>
          <a:p>
            <a:pPr algn="just"/>
            <a:endParaRPr lang="nl-BE" dirty="0"/>
          </a:p>
          <a:p>
            <a:pPr algn="just"/>
            <a:r>
              <a:rPr lang="nl-BE" dirty="0"/>
              <a:t>Verplichting om een zaak te leveren strekt zich uit tot haar toebehoren, waaronder het recht op conforme levering en het recht op vrijwaring wegens gebreken waarover de koper tegen zijn verkoper beschikt. (art. 1615 oud BW)</a:t>
            </a:r>
          </a:p>
          <a:p>
            <a:pPr algn="just">
              <a:buFontTx/>
              <a:buChar char="-"/>
            </a:pPr>
            <a:endParaRPr lang="nl-BE" dirty="0"/>
          </a:p>
          <a:p>
            <a:pPr algn="just">
              <a:buFontTx/>
              <a:buChar char="-"/>
            </a:pPr>
            <a:endParaRPr lang="nl-BE" dirty="0"/>
          </a:p>
          <a:p>
            <a:pPr algn="just">
              <a:buFontTx/>
              <a:buChar char="-"/>
            </a:pPr>
            <a:endParaRPr lang="nl-BE" dirty="0"/>
          </a:p>
        </p:txBody>
      </p:sp>
      <p:sp>
        <p:nvSpPr>
          <p:cNvPr id="3" name="Tijdelijke aanduiding voor voettekst 2"/>
          <p:cNvSpPr>
            <a:spLocks noGrp="1"/>
          </p:cNvSpPr>
          <p:nvPr>
            <p:ph type="ftr" sz="quarter" idx="11"/>
          </p:nvPr>
        </p:nvSpPr>
        <p:spPr/>
        <p:txBody>
          <a:bodyPr/>
          <a:lstStyle/>
          <a:p>
            <a:r>
              <a:rPr lang="nl-BE" dirty="0"/>
              <a:t>Faculteit Rechtsgeleerdheid, Onderzoekseenheid Privaatrecht, Instituut voor Contractenrecht</a:t>
            </a:r>
            <a:endParaRPr lang="nl-NL" dirty="0"/>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9</a:t>
            </a:fld>
            <a:endParaRPr lang="nl-NL"/>
          </a:p>
        </p:txBody>
      </p:sp>
      <p:sp>
        <p:nvSpPr>
          <p:cNvPr id="5" name="Titel 4"/>
          <p:cNvSpPr>
            <a:spLocks noGrp="1"/>
          </p:cNvSpPr>
          <p:nvPr>
            <p:ph type="title"/>
          </p:nvPr>
        </p:nvSpPr>
        <p:spPr>
          <a:xfrm>
            <a:off x="576000" y="207036"/>
            <a:ext cx="11041200" cy="707364"/>
          </a:xfrm>
        </p:spPr>
        <p:txBody>
          <a:bodyPr>
            <a:normAutofit/>
          </a:bodyPr>
          <a:lstStyle/>
          <a:p>
            <a:r>
              <a:rPr lang="en-US" b="1" dirty="0"/>
              <a:t>Levering.</a:t>
            </a:r>
            <a:endParaRPr lang="nl-BE" b="1" dirty="0"/>
          </a:p>
        </p:txBody>
      </p:sp>
      <p:sp>
        <p:nvSpPr>
          <p:cNvPr id="6" name="Titel 4"/>
          <p:cNvSpPr txBox="1">
            <a:spLocks/>
          </p:cNvSpPr>
          <p:nvPr/>
        </p:nvSpPr>
        <p:spPr>
          <a:xfrm>
            <a:off x="576000" y="914400"/>
            <a:ext cx="11041200" cy="524484"/>
          </a:xfrm>
          <a:prstGeom prst="rect">
            <a:avLst/>
          </a:prstGeom>
        </p:spPr>
        <p:txBody>
          <a:bodyPr vert="horz" lIns="0" tIns="0" rIns="0" bIns="0" rtlCol="0" anchor="ctr" anchorCtr="0">
            <a:normAutofit fontScale="97500"/>
          </a:bodyPr>
          <a:lst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a:lstStyle>
          <a:p>
            <a:r>
              <a:rPr lang="en-US" sz="2800" dirty="0"/>
              <a:t>Cass. 2 </a:t>
            </a:r>
            <a:r>
              <a:rPr lang="en-US" sz="2800" dirty="0" err="1"/>
              <a:t>oktober</a:t>
            </a:r>
            <a:r>
              <a:rPr lang="en-US" sz="2800" dirty="0"/>
              <a:t> 2020* – </a:t>
            </a:r>
            <a:r>
              <a:rPr lang="en-US" sz="2800" dirty="0" err="1"/>
              <a:t>kwalitatief</a:t>
            </a:r>
            <a:r>
              <a:rPr lang="en-US" sz="2800" dirty="0"/>
              <a:t> </a:t>
            </a:r>
            <a:r>
              <a:rPr lang="en-US" sz="2800" dirty="0" err="1"/>
              <a:t>recht</a:t>
            </a:r>
            <a:endParaRPr lang="nl-BE" sz="2800" dirty="0"/>
          </a:p>
        </p:txBody>
      </p:sp>
      <p:pic>
        <p:nvPicPr>
          <p:cNvPr id="11" name="Afbeelding 10" descr="Afbeelding met tekst&#10;&#10;Automatisch gegenereerde beschrijving">
            <a:extLst>
              <a:ext uri="{FF2B5EF4-FFF2-40B4-BE49-F238E27FC236}">
                <a16:creationId xmlns:a16="http://schemas.microsoft.com/office/drawing/2014/main" id="{118891EE-C290-4E10-8416-CF77B7DD511B}"/>
              </a:ext>
            </a:extLst>
          </p:cNvPr>
          <p:cNvPicPr>
            <a:picLocks noChangeAspect="1"/>
          </p:cNvPicPr>
          <p:nvPr/>
        </p:nvPicPr>
        <p:blipFill>
          <a:blip r:embed="rId2"/>
          <a:stretch>
            <a:fillRect/>
          </a:stretch>
        </p:blipFill>
        <p:spPr>
          <a:xfrm>
            <a:off x="1854137" y="3059864"/>
            <a:ext cx="9172663" cy="1310381"/>
          </a:xfrm>
          <a:prstGeom prst="rect">
            <a:avLst/>
          </a:prstGeom>
        </p:spPr>
      </p:pic>
      <p:sp>
        <p:nvSpPr>
          <p:cNvPr id="7" name="Tekstvak 6">
            <a:extLst>
              <a:ext uri="{FF2B5EF4-FFF2-40B4-BE49-F238E27FC236}">
                <a16:creationId xmlns:a16="http://schemas.microsoft.com/office/drawing/2014/main" id="{5414C4CD-7132-4027-A4E3-47BBF594E2E0}"/>
              </a:ext>
            </a:extLst>
          </p:cNvPr>
          <p:cNvSpPr txBox="1"/>
          <p:nvPr/>
        </p:nvSpPr>
        <p:spPr>
          <a:xfrm>
            <a:off x="7560129" y="5942470"/>
            <a:ext cx="4631871" cy="261610"/>
          </a:xfrm>
          <a:prstGeom prst="rect">
            <a:avLst/>
          </a:prstGeom>
          <a:noFill/>
        </p:spPr>
        <p:txBody>
          <a:bodyPr wrap="square" rtlCol="0">
            <a:spAutoFit/>
          </a:bodyPr>
          <a:lstStyle/>
          <a:p>
            <a:pPr algn="r"/>
            <a:r>
              <a:rPr lang="nl-BE" sz="1100" i="1" dirty="0">
                <a:solidFill>
                  <a:srgbClr val="1D8DB0"/>
                </a:solidFill>
              </a:rPr>
              <a:t>*</a:t>
            </a:r>
            <a:r>
              <a:rPr lang="en-US" sz="1100" dirty="0">
                <a:solidFill>
                  <a:srgbClr val="1D8DB0"/>
                </a:solidFill>
              </a:rPr>
              <a:t>ECLI:BE:CASS:2020:ARR.20201002.1N.8</a:t>
            </a:r>
            <a:endParaRPr lang="nl-BE" sz="1100" dirty="0">
              <a:solidFill>
                <a:srgbClr val="1D8DB0"/>
              </a:solidFill>
            </a:endParaRPr>
          </a:p>
        </p:txBody>
      </p:sp>
    </p:spTree>
    <p:extLst>
      <p:ext uri="{BB962C8B-B14F-4D97-AF65-F5344CB8AC3E}">
        <p14:creationId xmlns:p14="http://schemas.microsoft.com/office/powerpoint/2010/main" val="2963354836"/>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5261</Words>
  <Application>Microsoft Office PowerPoint</Application>
  <PresentationFormat>Breedbeeld</PresentationFormat>
  <Paragraphs>475</Paragraphs>
  <Slides>49</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49</vt:i4>
      </vt:variant>
    </vt:vector>
  </HeadingPairs>
  <TitlesOfParts>
    <vt:vector size="58" baseType="lpstr">
      <vt:lpstr>Arial</vt:lpstr>
      <vt:lpstr>Calibri</vt:lpstr>
      <vt:lpstr>Rockwell Std</vt:lpstr>
      <vt:lpstr>Symbol</vt:lpstr>
      <vt:lpstr>Tahoma</vt:lpstr>
      <vt:lpstr>Times New Roman</vt:lpstr>
      <vt:lpstr>Wingdings</vt:lpstr>
      <vt:lpstr>KU Leuven</vt:lpstr>
      <vt:lpstr>KU Leuven Sedes</vt:lpstr>
      <vt:lpstr>Themis Bijzondere overeenkomsten  Actualia Koop (2017-2020)</vt:lpstr>
      <vt:lpstr>Gemene koop</vt:lpstr>
      <vt:lpstr>Aanbod.</vt:lpstr>
      <vt:lpstr>Aanbod.</vt:lpstr>
      <vt:lpstr>Aanbod.</vt:lpstr>
      <vt:lpstr>Optie.</vt:lpstr>
      <vt:lpstr>Optie.</vt:lpstr>
      <vt:lpstr>Optie.</vt:lpstr>
      <vt:lpstr>Levering.</vt:lpstr>
      <vt:lpstr>Levering.</vt:lpstr>
      <vt:lpstr>Verborgen gebreken.</vt:lpstr>
      <vt:lpstr>Verborgen gebreken.</vt:lpstr>
      <vt:lpstr>Verborgen gebreken.</vt:lpstr>
      <vt:lpstr>Verborgen gebreken.</vt:lpstr>
      <vt:lpstr>Verborgen gebreken.</vt:lpstr>
      <vt:lpstr>Verborgen gebreken.</vt:lpstr>
      <vt:lpstr>Verborgen gebreken.</vt:lpstr>
      <vt:lpstr>Verborgen gebreken.</vt:lpstr>
      <vt:lpstr>Verborgen gebreken.</vt:lpstr>
      <vt:lpstr>Verborgen gebreken.</vt:lpstr>
      <vt:lpstr>Verborgen gebreken.</vt:lpstr>
      <vt:lpstr>Verborgen gebreken.</vt:lpstr>
      <vt:lpstr>Vrijwaring voor uitwinning.</vt:lpstr>
      <vt:lpstr>Vrijwaring voor uitwinning.</vt:lpstr>
      <vt:lpstr>Consumentenkoop</vt:lpstr>
      <vt:lpstr>Toepassingsgebied.</vt:lpstr>
      <vt:lpstr>Toepassingsgebied.</vt:lpstr>
      <vt:lpstr>Toepassingsgebied.</vt:lpstr>
      <vt:lpstr>Toepassingsgebied.</vt:lpstr>
      <vt:lpstr>Toepassingsgebied.</vt:lpstr>
      <vt:lpstr>Toepassingsgebied.</vt:lpstr>
      <vt:lpstr>Conformiteit.</vt:lpstr>
      <vt:lpstr>Conformiteit.</vt:lpstr>
      <vt:lpstr>Conformiteit.</vt:lpstr>
      <vt:lpstr>Conformiteit.</vt:lpstr>
      <vt:lpstr>Conformiteit.</vt:lpstr>
      <vt:lpstr>Remedies.</vt:lpstr>
      <vt:lpstr>Remedies.</vt:lpstr>
      <vt:lpstr>Remedies.</vt:lpstr>
      <vt:lpstr>Remedies.</vt:lpstr>
      <vt:lpstr>Weens Koopverdrag</vt:lpstr>
      <vt:lpstr>PowerPoint-presentatie</vt:lpstr>
      <vt:lpstr>Toepassingsgebied.</vt:lpstr>
      <vt:lpstr>Toepassingsgebied.</vt:lpstr>
      <vt:lpstr>Algemeen.</vt:lpstr>
      <vt:lpstr>Onderzoeks- en klachtplicht.</vt:lpstr>
      <vt:lpstr>Onderzoeks- en klachtplicht.</vt:lpstr>
      <vt:lpstr>Remedies.</vt:lpstr>
      <vt:lpstr>Bedankt voor uw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2020-11-16T13:24:54Z</dcterms:created>
  <dcterms:modified xsi:type="dcterms:W3CDTF">2020-11-16T15:52:53Z</dcterms:modified>
</cp:coreProperties>
</file>