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65" r:id="rId3"/>
    <p:sldId id="258" r:id="rId4"/>
    <p:sldId id="270" r:id="rId5"/>
    <p:sldId id="259" r:id="rId6"/>
    <p:sldId id="280" r:id="rId7"/>
    <p:sldId id="266" r:id="rId8"/>
    <p:sldId id="272" r:id="rId9"/>
    <p:sldId id="273" r:id="rId10"/>
    <p:sldId id="281" r:id="rId11"/>
    <p:sldId id="282" r:id="rId12"/>
    <p:sldId id="274" r:id="rId13"/>
    <p:sldId id="275" r:id="rId14"/>
    <p:sldId id="276" r:id="rId15"/>
    <p:sldId id="277" r:id="rId16"/>
    <p:sldId id="278" r:id="rId17"/>
    <p:sldId id="279" r:id="rId18"/>
    <p:sldId id="260" r:id="rId19"/>
    <p:sldId id="267" r:id="rId20"/>
    <p:sldId id="264" r:id="rId21"/>
    <p:sldId id="268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entury Gothic" panose="020B050202020202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h7zDq0ngEmVzo8Hq0lgCGGxubT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5117"/>
  </p:normalViewPr>
  <p:slideViewPr>
    <p:cSldViewPr snapToGrid="0">
      <p:cViewPr varScale="1">
        <p:scale>
          <a:sx n="107" d="100"/>
          <a:sy n="107" d="100"/>
        </p:scale>
        <p:origin x="73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7398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378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Interviews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69D83C-A064-4918-87B0-B3A868A3DFB1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295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nl-B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7292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nl-B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4527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20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8495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 Red">
  <p:cSld name="5_Title Slide Red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838200" y="1122363"/>
            <a:ext cx="10439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9E1"/>
              </a:buClr>
              <a:buSzPts val="6000"/>
              <a:buFont typeface="Century Gothic"/>
              <a:buNone/>
              <a:defRPr sz="6000">
                <a:solidFill>
                  <a:srgbClr val="1CA9E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838200" y="3602038"/>
            <a:ext cx="10439400" cy="916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2"/>
          </p:nvPr>
        </p:nvSpPr>
        <p:spPr>
          <a:xfrm>
            <a:off x="838200" y="4672310"/>
            <a:ext cx="10439400" cy="26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252"/>
              </a:buClr>
              <a:buSzPts val="1800"/>
              <a:buNone/>
              <a:defRPr sz="1800" i="1">
                <a:solidFill>
                  <a:srgbClr val="52525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49067" y="5636114"/>
            <a:ext cx="1478844" cy="530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" descr="https://www.uhasselt.be/images/DCM/huisstijl/2017/logo/download/UHasselt-liggen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7971" y="5672666"/>
            <a:ext cx="2083334" cy="49379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/>
          <p:nvPr/>
        </p:nvSpPr>
        <p:spPr>
          <a:xfrm>
            <a:off x="0" y="5087637"/>
            <a:ext cx="12192000" cy="1170121"/>
          </a:xfrm>
          <a:prstGeom prst="rect">
            <a:avLst/>
          </a:prstGeom>
          <a:solidFill>
            <a:srgbClr val="1CA9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" name="Google Shape;2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83156" y="5165034"/>
            <a:ext cx="4550278" cy="10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53434" y="3973189"/>
            <a:ext cx="1080000" cy="1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ue center">
  <p:cSld name="1_Blue center">
    <p:bg>
      <p:bgPr>
        <a:solidFill>
          <a:srgbClr val="03507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>
            <a:off x="2" y="1809753"/>
            <a:ext cx="12191998" cy="301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9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slide">
  <p:cSld name="Thank you slide"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2" y="2427841"/>
            <a:ext cx="12191998" cy="240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9E1"/>
              </a:buClr>
              <a:buSzPts val="4400"/>
              <a:buFont typeface="Century Gothic"/>
              <a:buNone/>
              <a:defRPr b="1">
                <a:solidFill>
                  <a:srgbClr val="1CA9E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  <p:sp>
        <p:nvSpPr>
          <p:cNvPr id="93" name="Google Shape;93;p13"/>
          <p:cNvSpPr/>
          <p:nvPr/>
        </p:nvSpPr>
        <p:spPr>
          <a:xfrm>
            <a:off x="2" y="623087"/>
            <a:ext cx="12192000" cy="1192482"/>
          </a:xfrm>
          <a:prstGeom prst="rect">
            <a:avLst/>
          </a:prstGeom>
          <a:solidFill>
            <a:srgbClr val="1CA9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4" name="Google Shape;9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60058" y="679328"/>
            <a:ext cx="4875298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55356" y="1831753"/>
            <a:ext cx="1080000" cy="1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9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hank you slide">
  <p:cSld name="2_Thank you slide"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2" y="2427841"/>
            <a:ext cx="12191998" cy="240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9E1"/>
              </a:buClr>
              <a:buSzPts val="4400"/>
              <a:buFont typeface="Century Gothic"/>
              <a:buNone/>
              <a:defRPr b="1">
                <a:solidFill>
                  <a:srgbClr val="1CA9E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  <p:sp>
        <p:nvSpPr>
          <p:cNvPr id="101" name="Google Shape;101;p14"/>
          <p:cNvSpPr/>
          <p:nvPr/>
        </p:nvSpPr>
        <p:spPr>
          <a:xfrm>
            <a:off x="2" y="1076379"/>
            <a:ext cx="12192000" cy="739190"/>
          </a:xfrm>
          <a:prstGeom prst="rect">
            <a:avLst/>
          </a:prstGeom>
          <a:solidFill>
            <a:srgbClr val="1CA9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2" name="Google Shape;10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10094" y="1192448"/>
            <a:ext cx="2083334" cy="493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9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hank you slide">
  <p:cSld name="4_Thank you slide">
    <p:bg>
      <p:bgPr>
        <a:solidFill>
          <a:schemeClr val="l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2" y="2427841"/>
            <a:ext cx="12191998" cy="240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9E1"/>
              </a:buClr>
              <a:buSzPts val="4400"/>
              <a:buFont typeface="Century Gothic"/>
              <a:buNone/>
              <a:defRPr b="1">
                <a:solidFill>
                  <a:srgbClr val="1CA9E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  <p:sp>
        <p:nvSpPr>
          <p:cNvPr id="108" name="Google Shape;108;p15"/>
          <p:cNvSpPr/>
          <p:nvPr/>
        </p:nvSpPr>
        <p:spPr>
          <a:xfrm>
            <a:off x="2" y="784578"/>
            <a:ext cx="12192000" cy="1170121"/>
          </a:xfrm>
          <a:prstGeom prst="rect">
            <a:avLst/>
          </a:prstGeom>
          <a:solidFill>
            <a:srgbClr val="1CA9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9" name="Google Shape;10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80928" y="860613"/>
            <a:ext cx="4094658" cy="1041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9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Arrow">
  <p:cSld name="Title and content - Arrow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/>
          <p:nvPr/>
        </p:nvSpPr>
        <p:spPr>
          <a:xfrm>
            <a:off x="1" y="0"/>
            <a:ext cx="12192000" cy="1825625"/>
          </a:xfrm>
          <a:prstGeom prst="rect">
            <a:avLst/>
          </a:prstGeom>
          <a:solidFill>
            <a:srgbClr val="1CA9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8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oute">
  <p:cSld name="Qoute">
    <p:bg>
      <p:bgPr>
        <a:solidFill>
          <a:srgbClr val="1CA9E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-40773" y="2513803"/>
            <a:ext cx="12191998" cy="1613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body" idx="1"/>
          </p:nvPr>
        </p:nvSpPr>
        <p:spPr>
          <a:xfrm>
            <a:off x="6014451" y="4351802"/>
            <a:ext cx="6136774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None/>
              <a:defRPr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9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Qoute">
  <p:cSld name="2_Qoute">
    <p:bg>
      <p:bgPr>
        <a:solidFill>
          <a:srgbClr val="03507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>
            <a:spLocks noGrp="1"/>
          </p:cNvSpPr>
          <p:nvPr>
            <p:ph type="title"/>
          </p:nvPr>
        </p:nvSpPr>
        <p:spPr>
          <a:xfrm>
            <a:off x="-40773" y="2513803"/>
            <a:ext cx="12191998" cy="1613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  <p:sp>
        <p:nvSpPr>
          <p:cNvPr id="140" name="Google Shape;140;p20"/>
          <p:cNvSpPr txBox="1">
            <a:spLocks noGrp="1"/>
          </p:cNvSpPr>
          <p:nvPr>
            <p:ph type="body" idx="1"/>
          </p:nvPr>
        </p:nvSpPr>
        <p:spPr>
          <a:xfrm>
            <a:off x="6014451" y="4351802"/>
            <a:ext cx="6136774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None/>
              <a:defRPr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9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 Red">
  <p:cSld name="3_Title Slide Red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ctrTitle"/>
          </p:nvPr>
        </p:nvSpPr>
        <p:spPr>
          <a:xfrm>
            <a:off x="838200" y="1122363"/>
            <a:ext cx="10439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9E1"/>
              </a:buClr>
              <a:buSzPts val="6000"/>
              <a:buFont typeface="Century Gothic"/>
              <a:buNone/>
              <a:defRPr sz="6000">
                <a:solidFill>
                  <a:srgbClr val="1CA9E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ubTitle" idx="1"/>
          </p:nvPr>
        </p:nvSpPr>
        <p:spPr>
          <a:xfrm>
            <a:off x="838200" y="3602038"/>
            <a:ext cx="10439400" cy="916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2"/>
          </p:nvPr>
        </p:nvSpPr>
        <p:spPr>
          <a:xfrm>
            <a:off x="838200" y="4672310"/>
            <a:ext cx="10439400" cy="26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252"/>
              </a:buClr>
              <a:buSzPts val="1800"/>
              <a:buNone/>
              <a:defRPr sz="1800" i="1">
                <a:solidFill>
                  <a:srgbClr val="52525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4" name="Google Shape;34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49067" y="5636114"/>
            <a:ext cx="1478844" cy="530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4" descr="https://www.uhasselt.be/images/DCM/huisstijl/2017/logo/download/UHasselt-liggen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7971" y="5672666"/>
            <a:ext cx="2083334" cy="493793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4"/>
          <p:cNvSpPr/>
          <p:nvPr/>
        </p:nvSpPr>
        <p:spPr>
          <a:xfrm>
            <a:off x="0" y="5087637"/>
            <a:ext cx="12192000" cy="1170121"/>
          </a:xfrm>
          <a:prstGeom prst="rect">
            <a:avLst/>
          </a:prstGeom>
          <a:solidFill>
            <a:srgbClr val="1CA9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" name="Google Shape;3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80926" y="5163672"/>
            <a:ext cx="4094658" cy="1041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body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body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 type="titleOnly">
  <p:cSld name="TITLE_ONLY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3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4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4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5"/>
          <p:cNvSpPr txBox="1">
            <a:spLocks noGrp="1"/>
          </p:cNvSpPr>
          <p:nvPr>
            <p:ph type="body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9" name="Google Shape;169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0" name="Google Shape;170;p25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5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5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27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7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7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 txBox="1">
            <a:spLocks noGrp="1"/>
          </p:cNvSpPr>
          <p:nvPr>
            <p:ph type="title"/>
          </p:nvPr>
        </p:nvSpPr>
        <p:spPr>
          <a:xfrm rot="5400000">
            <a:off x="7133433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8"/>
          <p:cNvSpPr txBox="1">
            <a:spLocks noGrp="1"/>
          </p:cNvSpPr>
          <p:nvPr>
            <p:ph type="body" idx="1"/>
          </p:nvPr>
        </p:nvSpPr>
        <p:spPr>
          <a:xfrm rot="5400000">
            <a:off x="1799433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28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8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8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 - Arrow">
  <p:cSld name="2_Title and content - Arrow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9"/>
          <p:cNvSpPr/>
          <p:nvPr/>
        </p:nvSpPr>
        <p:spPr>
          <a:xfrm rot="5400000">
            <a:off x="-2693227" y="2981118"/>
            <a:ext cx="6858000" cy="900000"/>
          </a:xfrm>
          <a:prstGeom prst="rect">
            <a:avLst/>
          </a:prstGeom>
          <a:solidFill>
            <a:srgbClr val="1CA9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4" name="Google Shape;194;p29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5071"/>
              </a:buClr>
              <a:buSzPts val="4400"/>
              <a:buFont typeface="Century Gothic"/>
              <a:buNone/>
              <a:defRPr b="1">
                <a:solidFill>
                  <a:srgbClr val="03507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5" name="Google Shape;19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11821" y="1462365"/>
            <a:ext cx="10058400" cy="4742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6"/>
          <p:cNvSpPr>
            <a:spLocks noGrp="1"/>
          </p:cNvSpPr>
          <p:nvPr>
            <p:ph type="pic" idx="2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6" name="Google Shape;176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7" name="Google Shape;177;p26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6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6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0164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 Blue">
  <p:cSld name="1_Title Slide Blu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ctrTitle"/>
          </p:nvPr>
        </p:nvSpPr>
        <p:spPr>
          <a:xfrm>
            <a:off x="838200" y="1122363"/>
            <a:ext cx="10439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9E1"/>
              </a:buClr>
              <a:buSzPts val="6000"/>
              <a:buFont typeface="Century Gothic"/>
              <a:buNone/>
              <a:defRPr sz="6000">
                <a:solidFill>
                  <a:srgbClr val="1CA9E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1"/>
          </p:nvPr>
        </p:nvSpPr>
        <p:spPr>
          <a:xfrm>
            <a:off x="838200" y="3602038"/>
            <a:ext cx="10439400" cy="127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2"/>
          </p:nvPr>
        </p:nvSpPr>
        <p:spPr>
          <a:xfrm>
            <a:off x="838200" y="5194329"/>
            <a:ext cx="10439400" cy="26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252"/>
              </a:buClr>
              <a:buSzPts val="1800"/>
              <a:buNone/>
              <a:defRPr sz="1800" i="1">
                <a:solidFill>
                  <a:srgbClr val="52525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49067" y="5636114"/>
            <a:ext cx="1478844" cy="530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5" descr="https://www.uhasselt.be/images/DCM/huisstijl/2017/logo/download/UHasselt-liggen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7971" y="5672666"/>
            <a:ext cx="2083334" cy="493793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5"/>
          <p:cNvSpPr/>
          <p:nvPr/>
        </p:nvSpPr>
        <p:spPr>
          <a:xfrm>
            <a:off x="0" y="5518568"/>
            <a:ext cx="12192000" cy="739190"/>
          </a:xfrm>
          <a:prstGeom prst="rect">
            <a:avLst/>
          </a:prstGeom>
          <a:solidFill>
            <a:srgbClr val="1CA9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8" name="Google Shape;4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10094" y="5654389"/>
            <a:ext cx="2083334" cy="493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Arrow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  <p:sp>
        <p:nvSpPr>
          <p:cNvPr id="55" name="Google Shape;55;p6"/>
          <p:cNvSpPr/>
          <p:nvPr/>
        </p:nvSpPr>
        <p:spPr>
          <a:xfrm>
            <a:off x="1" y="0"/>
            <a:ext cx="12192000" cy="1825625"/>
          </a:xfrm>
          <a:prstGeom prst="rect">
            <a:avLst/>
          </a:prstGeom>
          <a:solidFill>
            <a:srgbClr val="1CA9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Header">
  <p:cSld name="3_Section Header">
    <p:bg>
      <p:bgPr>
        <a:solidFill>
          <a:srgbClr val="1CA9E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400"/>
              <a:buNone/>
              <a:defRPr sz="2400">
                <a:solidFill>
                  <a:srgbClr val="D8D8D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left">
  <p:cSld name="Blue left">
    <p:bg>
      <p:bgPr>
        <a:solidFill>
          <a:srgbClr val="1CA9E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2" y="1809753"/>
            <a:ext cx="6997700" cy="301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9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center">
  <p:cSld name="Blue center">
    <p:bg>
      <p:bgPr>
        <a:solidFill>
          <a:srgbClr val="1CA9E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2" y="1809753"/>
            <a:ext cx="12191998" cy="301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9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bg>
      <p:bgPr>
        <a:solidFill>
          <a:srgbClr val="03507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400"/>
              <a:buNone/>
              <a:defRPr sz="2400">
                <a:solidFill>
                  <a:srgbClr val="D8D8D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ue left">
  <p:cSld name="1_Blue left">
    <p:bg>
      <p:bgPr>
        <a:solidFill>
          <a:srgbClr val="03507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>
            <a:spLocks noGrp="1"/>
          </p:cNvSpPr>
          <p:nvPr>
            <p:ph type="title"/>
          </p:nvPr>
        </p:nvSpPr>
        <p:spPr>
          <a:xfrm>
            <a:off x="2" y="1809753"/>
            <a:ext cx="6997700" cy="301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9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3" r:id="rId24"/>
    <p:sldLayoutId id="2147483674" r:id="rId25"/>
    <p:sldLayoutId id="2147483675" r:id="rId26"/>
    <p:sldLayoutId id="2147483676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"/>
          <p:cNvSpPr txBox="1">
            <a:spLocks noGrp="1"/>
          </p:cNvSpPr>
          <p:nvPr>
            <p:ph type="ctrTitle"/>
          </p:nvPr>
        </p:nvSpPr>
        <p:spPr>
          <a:xfrm>
            <a:off x="272796" y="0"/>
            <a:ext cx="1164640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9E1"/>
              </a:buClr>
              <a:buSzPts val="6000"/>
              <a:buFont typeface="Century Gothic"/>
              <a:buNone/>
            </a:pPr>
            <a:r>
              <a:rPr lang="nl-BE" sz="4800" dirty="0"/>
              <a:t>Access to Succesion Finance in Private Family Firms: The Role of Governance</a:t>
            </a:r>
            <a:endParaRPr sz="4800" dirty="0"/>
          </a:p>
        </p:txBody>
      </p:sp>
      <p:sp>
        <p:nvSpPr>
          <p:cNvPr id="201" name="Google Shape;201;p1"/>
          <p:cNvSpPr txBox="1">
            <a:spLocks noGrp="1"/>
          </p:cNvSpPr>
          <p:nvPr>
            <p:ph type="subTitle" idx="1"/>
          </p:nvPr>
        </p:nvSpPr>
        <p:spPr>
          <a:xfrm>
            <a:off x="545592" y="3153319"/>
            <a:ext cx="11972544" cy="916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BE" sz="2000" dirty="0"/>
              <a:t>By Lien Vekemans (UHasselt), Anneleen Michiels (UHasselt), Tensie Steijvers (UHasselt),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BE" sz="2000" dirty="0"/>
              <a:t>Vincent Molly (KULeuven)</a:t>
            </a:r>
            <a:endParaRPr sz="2000" dirty="0"/>
          </a:p>
        </p:txBody>
      </p:sp>
      <p:sp>
        <p:nvSpPr>
          <p:cNvPr id="202" name="Google Shape;202;p1"/>
          <p:cNvSpPr txBox="1">
            <a:spLocks noGrp="1"/>
          </p:cNvSpPr>
          <p:nvPr>
            <p:ph type="body" idx="2"/>
          </p:nvPr>
        </p:nvSpPr>
        <p:spPr>
          <a:xfrm>
            <a:off x="838200" y="4672310"/>
            <a:ext cx="10439400" cy="26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800"/>
              <a:buNone/>
            </a:pPr>
            <a:r>
              <a:rPr lang="nl-BE" sz="1600" dirty="0"/>
              <a:t>PhD Workshop on Family Firms &amp; Mittelstand </a:t>
            </a:r>
            <a:endParaRPr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889141-5D80-234D-99AC-7D3D63A18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dirty="0"/>
              <a:t>The role of perceived risk &amp; trust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2103966-5BCF-174B-9A50-FAF7678EF51F}"/>
              </a:ext>
            </a:extLst>
          </p:cNvPr>
          <p:cNvSpPr/>
          <p:nvPr/>
        </p:nvSpPr>
        <p:spPr>
          <a:xfrm>
            <a:off x="5010912" y="3962399"/>
            <a:ext cx="2548128" cy="6583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600" dirty="0">
                <a:latin typeface="Century Gothic" panose="020B0502020202020204" pitchFamily="34" charset="0"/>
              </a:rPr>
              <a:t>Cognitive-based trust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E7F29ABA-59BC-3444-9CA8-29A7DE986E15}"/>
              </a:ext>
            </a:extLst>
          </p:cNvPr>
          <p:cNvSpPr/>
          <p:nvPr/>
        </p:nvSpPr>
        <p:spPr>
          <a:xfrm>
            <a:off x="5010912" y="2663953"/>
            <a:ext cx="2548128" cy="6583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600" dirty="0">
                <a:latin typeface="Century Gothic" panose="020B0502020202020204" pitchFamily="34" charset="0"/>
              </a:rPr>
              <a:t>Perceived risk 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675BB882-B33C-9A45-8A65-D2AE53923D89}"/>
              </a:ext>
            </a:extLst>
          </p:cNvPr>
          <p:cNvSpPr/>
          <p:nvPr/>
        </p:nvSpPr>
        <p:spPr>
          <a:xfrm>
            <a:off x="9521952" y="2663953"/>
            <a:ext cx="2548128" cy="6583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600" dirty="0">
                <a:latin typeface="Century Gothic" panose="020B0502020202020204" pitchFamily="34" charset="0"/>
              </a:rPr>
              <a:t>Credit access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A10D453C-BEA5-444E-9ECD-18CF6B6D599D}"/>
              </a:ext>
            </a:extLst>
          </p:cNvPr>
          <p:cNvSpPr/>
          <p:nvPr/>
        </p:nvSpPr>
        <p:spPr>
          <a:xfrm>
            <a:off x="9521952" y="3962399"/>
            <a:ext cx="2548128" cy="6583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600" dirty="0">
                <a:latin typeface="Century Gothic" panose="020B0502020202020204" pitchFamily="34" charset="0"/>
              </a:rPr>
              <a:t>Loan conditions</a:t>
            </a:r>
          </a:p>
        </p:txBody>
      </p:sp>
      <p:cxnSp>
        <p:nvCxnSpPr>
          <p:cNvPr id="30" name="Rechte verbindingslijn met pijl 29">
            <a:extLst>
              <a:ext uri="{FF2B5EF4-FFF2-40B4-BE49-F238E27FC236}">
                <a16:creationId xmlns:a16="http://schemas.microsoft.com/office/drawing/2014/main" id="{F851A7C0-C2D4-104B-A758-AFD242626F56}"/>
              </a:ext>
            </a:extLst>
          </p:cNvPr>
          <p:cNvCxnSpPr>
            <a:stCxn id="10" idx="3"/>
            <a:endCxn id="11" idx="1"/>
          </p:cNvCxnSpPr>
          <p:nvPr/>
        </p:nvCxnSpPr>
        <p:spPr>
          <a:xfrm>
            <a:off x="7559040" y="2993137"/>
            <a:ext cx="19629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Rechte verbindingslijn met pijl 31">
            <a:extLst>
              <a:ext uri="{FF2B5EF4-FFF2-40B4-BE49-F238E27FC236}">
                <a16:creationId xmlns:a16="http://schemas.microsoft.com/office/drawing/2014/main" id="{5F228384-EBD1-194D-8585-0D3969B011C8}"/>
              </a:ext>
            </a:extLst>
          </p:cNvPr>
          <p:cNvCxnSpPr>
            <a:stCxn id="10" idx="3"/>
            <a:endCxn id="12" idx="1"/>
          </p:cNvCxnSpPr>
          <p:nvPr/>
        </p:nvCxnSpPr>
        <p:spPr>
          <a:xfrm>
            <a:off x="7559040" y="2993137"/>
            <a:ext cx="1962912" cy="1298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Rechte verbindingslijn met pijl 33">
            <a:extLst>
              <a:ext uri="{FF2B5EF4-FFF2-40B4-BE49-F238E27FC236}">
                <a16:creationId xmlns:a16="http://schemas.microsoft.com/office/drawing/2014/main" id="{6A35C75F-D829-6C4F-B5F0-FE1E13DF414F}"/>
              </a:ext>
            </a:extLst>
          </p:cNvPr>
          <p:cNvCxnSpPr>
            <a:stCxn id="8" idx="3"/>
            <a:endCxn id="11" idx="1"/>
          </p:cNvCxnSpPr>
          <p:nvPr/>
        </p:nvCxnSpPr>
        <p:spPr>
          <a:xfrm flipV="1">
            <a:off x="7559040" y="2993137"/>
            <a:ext cx="1962912" cy="1298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Rechte verbindingslijn met pijl 35">
            <a:extLst>
              <a:ext uri="{FF2B5EF4-FFF2-40B4-BE49-F238E27FC236}">
                <a16:creationId xmlns:a16="http://schemas.microsoft.com/office/drawing/2014/main" id="{4D9A3EC2-2EED-4747-B0C2-02F4E15BFC24}"/>
              </a:ext>
            </a:extLst>
          </p:cNvPr>
          <p:cNvCxnSpPr>
            <a:stCxn id="8" idx="3"/>
            <a:endCxn id="12" idx="1"/>
          </p:cNvCxnSpPr>
          <p:nvPr/>
        </p:nvCxnSpPr>
        <p:spPr>
          <a:xfrm>
            <a:off x="7559040" y="4291583"/>
            <a:ext cx="19629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Google Shape;210;p2">
            <a:extLst>
              <a:ext uri="{FF2B5EF4-FFF2-40B4-BE49-F238E27FC236}">
                <a16:creationId xmlns:a16="http://schemas.microsoft.com/office/drawing/2014/main" id="{953573D2-A157-3049-A738-9B69B78A2AF3}"/>
              </a:ext>
            </a:extLst>
          </p:cNvPr>
          <p:cNvCxnSpPr/>
          <p:nvPr/>
        </p:nvCxnSpPr>
        <p:spPr>
          <a:xfrm>
            <a:off x="914400" y="1391055"/>
            <a:ext cx="10272409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8" name="Tekstvak 37">
            <a:extLst>
              <a:ext uri="{FF2B5EF4-FFF2-40B4-BE49-F238E27FC236}">
                <a16:creationId xmlns:a16="http://schemas.microsoft.com/office/drawing/2014/main" id="{83C2EDDF-5158-0747-920B-39F3C8F7A702}"/>
              </a:ext>
            </a:extLst>
          </p:cNvPr>
          <p:cNvSpPr txBox="1"/>
          <p:nvPr/>
        </p:nvSpPr>
        <p:spPr>
          <a:xfrm>
            <a:off x="432816" y="1899403"/>
            <a:ext cx="4059936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sz="1600" b="1" u="sng" dirty="0">
                <a:solidFill>
                  <a:schemeClr val="bg2"/>
                </a:solidFill>
                <a:latin typeface="Century Gothic" panose="020B0502020202020204" pitchFamily="34" charset="0"/>
              </a:rPr>
              <a:t>THEORETICAL ARGUMENTS:</a:t>
            </a:r>
          </a:p>
          <a:p>
            <a:endParaRPr lang="nl-BE" sz="1600" b="1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nl-B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Trust as under-researched </a:t>
            </a:r>
          </a:p>
          <a:p>
            <a:pPr marL="285750" indent="-285750">
              <a:buFont typeface="Wingdings" pitchFamily="2" charset="2"/>
              <a:buChar char="v"/>
            </a:pPr>
            <a:endParaRPr lang="nl-BE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nl-B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Allows covering remaining uncertainty</a:t>
            </a:r>
          </a:p>
          <a:p>
            <a:pPr marL="285750" indent="-285750">
              <a:buFont typeface="Wingdings" pitchFamily="2" charset="2"/>
              <a:buChar char="v"/>
            </a:pPr>
            <a:endParaRPr lang="nl-BE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nl-B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Engenders positive expectations</a:t>
            </a:r>
          </a:p>
          <a:p>
            <a:pPr marL="285750" indent="-285750">
              <a:buFont typeface="Wingdings" pitchFamily="2" charset="2"/>
              <a:buChar char="v"/>
            </a:pPr>
            <a:endParaRPr lang="nl-BE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nl-B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Influence on credit decision-making</a:t>
            </a:r>
          </a:p>
          <a:p>
            <a:endParaRPr lang="nl-BE" sz="1600" dirty="0">
              <a:latin typeface="Century Gothic" panose="020B0502020202020204" pitchFamily="34" charset="0"/>
            </a:endParaRPr>
          </a:p>
          <a:p>
            <a:endParaRPr lang="nl-BE" sz="1600" dirty="0">
              <a:latin typeface="Century Gothic" panose="020B0502020202020204" pitchFamily="34" charset="0"/>
            </a:endParaRPr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AEE739CE-6B23-C84D-8127-19297EBA1938}"/>
              </a:ext>
            </a:extLst>
          </p:cNvPr>
          <p:cNvSpPr/>
          <p:nvPr/>
        </p:nvSpPr>
        <p:spPr>
          <a:xfrm>
            <a:off x="0" y="5272015"/>
            <a:ext cx="12192000" cy="158598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/>
              <a:t>HYPOTHESES:</a:t>
            </a:r>
          </a:p>
          <a:p>
            <a:pPr algn="ctr"/>
            <a:endParaRPr lang="nl-BE" b="1" dirty="0"/>
          </a:p>
          <a:p>
            <a:r>
              <a:rPr lang="en-US" i="1" dirty="0">
                <a:latin typeface="Century Gothic" panose="020B0502020202020204" pitchFamily="34" charset="0"/>
              </a:rPr>
              <a:t>Perceived trust of a bank loan officer has a direct effect on their willingness to provide access to succession financing for family firms in transition.</a:t>
            </a:r>
          </a:p>
          <a:p>
            <a:r>
              <a:rPr lang="en-US" i="1" dirty="0">
                <a:latin typeface="Century Gothic" panose="020B0502020202020204" pitchFamily="34" charset="0"/>
              </a:rPr>
              <a:t> </a:t>
            </a:r>
            <a:endParaRPr lang="nl-BE" dirty="0">
              <a:latin typeface="Century Gothic" panose="020B0502020202020204" pitchFamily="34" charset="0"/>
            </a:endParaRPr>
          </a:p>
          <a:p>
            <a:r>
              <a:rPr lang="en-US" i="1" dirty="0">
                <a:latin typeface="Century Gothic" panose="020B0502020202020204" pitchFamily="34" charset="0"/>
              </a:rPr>
              <a:t>Perceived trust of a bank loan officer has a direct effect on their willingness to provide favorable loan conditions to family firms in transition. </a:t>
            </a:r>
          </a:p>
        </p:txBody>
      </p:sp>
    </p:spTree>
    <p:extLst>
      <p:ext uri="{BB962C8B-B14F-4D97-AF65-F5344CB8AC3E}">
        <p14:creationId xmlns:p14="http://schemas.microsoft.com/office/powerpoint/2010/main" val="255419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8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889141-5D80-234D-99AC-7D3D63A18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dirty="0"/>
              <a:t>The role of perceived risk &amp; trust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2103966-5BCF-174B-9A50-FAF7678EF51F}"/>
              </a:ext>
            </a:extLst>
          </p:cNvPr>
          <p:cNvSpPr/>
          <p:nvPr/>
        </p:nvSpPr>
        <p:spPr>
          <a:xfrm>
            <a:off x="5010912" y="3962399"/>
            <a:ext cx="2548128" cy="6583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600" dirty="0">
                <a:latin typeface="Century Gothic" panose="020B0502020202020204" pitchFamily="34" charset="0"/>
              </a:rPr>
              <a:t>Cognitive-based trust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E7F29ABA-59BC-3444-9CA8-29A7DE986E15}"/>
              </a:ext>
            </a:extLst>
          </p:cNvPr>
          <p:cNvSpPr/>
          <p:nvPr/>
        </p:nvSpPr>
        <p:spPr>
          <a:xfrm>
            <a:off x="5010912" y="2663953"/>
            <a:ext cx="2548128" cy="6583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600" dirty="0">
                <a:latin typeface="Century Gothic" panose="020B0502020202020204" pitchFamily="34" charset="0"/>
              </a:rPr>
              <a:t>Perceived risk 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675BB882-B33C-9A45-8A65-D2AE53923D89}"/>
              </a:ext>
            </a:extLst>
          </p:cNvPr>
          <p:cNvSpPr/>
          <p:nvPr/>
        </p:nvSpPr>
        <p:spPr>
          <a:xfrm>
            <a:off x="9521952" y="2663953"/>
            <a:ext cx="2548128" cy="6583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600" dirty="0">
                <a:latin typeface="Century Gothic" panose="020B0502020202020204" pitchFamily="34" charset="0"/>
              </a:rPr>
              <a:t>Credit access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A10D453C-BEA5-444E-9ECD-18CF6B6D599D}"/>
              </a:ext>
            </a:extLst>
          </p:cNvPr>
          <p:cNvSpPr/>
          <p:nvPr/>
        </p:nvSpPr>
        <p:spPr>
          <a:xfrm>
            <a:off x="9521952" y="3962399"/>
            <a:ext cx="2548128" cy="6583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600" dirty="0">
                <a:latin typeface="Century Gothic" panose="020B0502020202020204" pitchFamily="34" charset="0"/>
              </a:rPr>
              <a:t>Loan conditions</a:t>
            </a:r>
          </a:p>
        </p:txBody>
      </p:sp>
      <p:cxnSp>
        <p:nvCxnSpPr>
          <p:cNvPr id="30" name="Rechte verbindingslijn met pijl 29">
            <a:extLst>
              <a:ext uri="{FF2B5EF4-FFF2-40B4-BE49-F238E27FC236}">
                <a16:creationId xmlns:a16="http://schemas.microsoft.com/office/drawing/2014/main" id="{F851A7C0-C2D4-104B-A758-AFD242626F56}"/>
              </a:ext>
            </a:extLst>
          </p:cNvPr>
          <p:cNvCxnSpPr>
            <a:stCxn id="10" idx="3"/>
            <a:endCxn id="11" idx="1"/>
          </p:cNvCxnSpPr>
          <p:nvPr/>
        </p:nvCxnSpPr>
        <p:spPr>
          <a:xfrm>
            <a:off x="7559040" y="2993137"/>
            <a:ext cx="19629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Rechte verbindingslijn met pijl 31">
            <a:extLst>
              <a:ext uri="{FF2B5EF4-FFF2-40B4-BE49-F238E27FC236}">
                <a16:creationId xmlns:a16="http://schemas.microsoft.com/office/drawing/2014/main" id="{5F228384-EBD1-194D-8585-0D3969B011C8}"/>
              </a:ext>
            </a:extLst>
          </p:cNvPr>
          <p:cNvCxnSpPr>
            <a:stCxn id="10" idx="3"/>
            <a:endCxn id="12" idx="1"/>
          </p:cNvCxnSpPr>
          <p:nvPr/>
        </p:nvCxnSpPr>
        <p:spPr>
          <a:xfrm>
            <a:off x="7559040" y="2993137"/>
            <a:ext cx="1962912" cy="1298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Rechte verbindingslijn met pijl 33">
            <a:extLst>
              <a:ext uri="{FF2B5EF4-FFF2-40B4-BE49-F238E27FC236}">
                <a16:creationId xmlns:a16="http://schemas.microsoft.com/office/drawing/2014/main" id="{6A35C75F-D829-6C4F-B5F0-FE1E13DF414F}"/>
              </a:ext>
            </a:extLst>
          </p:cNvPr>
          <p:cNvCxnSpPr>
            <a:stCxn id="8" idx="3"/>
            <a:endCxn id="11" idx="1"/>
          </p:cNvCxnSpPr>
          <p:nvPr/>
        </p:nvCxnSpPr>
        <p:spPr>
          <a:xfrm flipV="1">
            <a:off x="7559040" y="2993137"/>
            <a:ext cx="1962912" cy="1298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Rechte verbindingslijn met pijl 35">
            <a:extLst>
              <a:ext uri="{FF2B5EF4-FFF2-40B4-BE49-F238E27FC236}">
                <a16:creationId xmlns:a16="http://schemas.microsoft.com/office/drawing/2014/main" id="{4D9A3EC2-2EED-4747-B0C2-02F4E15BFC24}"/>
              </a:ext>
            </a:extLst>
          </p:cNvPr>
          <p:cNvCxnSpPr>
            <a:stCxn id="8" idx="3"/>
            <a:endCxn id="12" idx="1"/>
          </p:cNvCxnSpPr>
          <p:nvPr/>
        </p:nvCxnSpPr>
        <p:spPr>
          <a:xfrm>
            <a:off x="7559040" y="4291583"/>
            <a:ext cx="19629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Google Shape;210;p2">
            <a:extLst>
              <a:ext uri="{FF2B5EF4-FFF2-40B4-BE49-F238E27FC236}">
                <a16:creationId xmlns:a16="http://schemas.microsoft.com/office/drawing/2014/main" id="{953573D2-A157-3049-A738-9B69B78A2AF3}"/>
              </a:ext>
            </a:extLst>
          </p:cNvPr>
          <p:cNvCxnSpPr/>
          <p:nvPr/>
        </p:nvCxnSpPr>
        <p:spPr>
          <a:xfrm>
            <a:off x="914400" y="1391055"/>
            <a:ext cx="10272409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C2C612AE-B7C0-A149-8C21-EDFD5C52CEB3}"/>
              </a:ext>
            </a:extLst>
          </p:cNvPr>
          <p:cNvCxnSpPr>
            <a:stCxn id="8" idx="0"/>
            <a:endCxn id="10" idx="2"/>
          </p:cNvCxnSpPr>
          <p:nvPr/>
        </p:nvCxnSpPr>
        <p:spPr>
          <a:xfrm flipV="1">
            <a:off x="6284976" y="3322321"/>
            <a:ext cx="0" cy="640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Tekstvak 34">
            <a:extLst>
              <a:ext uri="{FF2B5EF4-FFF2-40B4-BE49-F238E27FC236}">
                <a16:creationId xmlns:a16="http://schemas.microsoft.com/office/drawing/2014/main" id="{9C8DD0D2-C607-234E-9A19-625BF86B2DCD}"/>
              </a:ext>
            </a:extLst>
          </p:cNvPr>
          <p:cNvSpPr txBox="1"/>
          <p:nvPr/>
        </p:nvSpPr>
        <p:spPr>
          <a:xfrm>
            <a:off x="313944" y="1737209"/>
            <a:ext cx="4059936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sz="1600" b="1" u="sng" dirty="0">
                <a:solidFill>
                  <a:schemeClr val="bg2"/>
                </a:solidFill>
                <a:latin typeface="Century Gothic" panose="020B0502020202020204" pitchFamily="34" charset="0"/>
              </a:rPr>
              <a:t>THEORETICAL ARGUMENTS:</a:t>
            </a:r>
          </a:p>
          <a:p>
            <a:endParaRPr lang="nl-BE" sz="1600" b="1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nl-B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Trust reduces level of information asymmetry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nl-B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Trust facilitates decision-making in risk scenarios</a:t>
            </a:r>
          </a:p>
          <a:p>
            <a:pPr marL="285750" indent="-285750">
              <a:buFont typeface="Wingdings" pitchFamily="2" charset="2"/>
              <a:buChar char="v"/>
            </a:pPr>
            <a:endParaRPr lang="nl-BE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nl-B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Influence on perceived levels of risk</a:t>
            </a:r>
          </a:p>
          <a:p>
            <a:endParaRPr lang="nl-BE" sz="1600" dirty="0">
              <a:latin typeface="Century Gothic" panose="020B0502020202020204" pitchFamily="34" charset="0"/>
            </a:endParaRPr>
          </a:p>
          <a:p>
            <a:endParaRPr lang="nl-BE" sz="1600" dirty="0">
              <a:latin typeface="Century Gothic" panose="020B0502020202020204" pitchFamily="34" charset="0"/>
            </a:endParaRPr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6D530A32-1D3F-6847-86FC-E6857FF64F49}"/>
              </a:ext>
            </a:extLst>
          </p:cNvPr>
          <p:cNvSpPr/>
          <p:nvPr/>
        </p:nvSpPr>
        <p:spPr>
          <a:xfrm>
            <a:off x="0" y="5260844"/>
            <a:ext cx="12192000" cy="158598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/>
              <a:t>HYPOTHESES:</a:t>
            </a:r>
          </a:p>
          <a:p>
            <a:pPr algn="ctr"/>
            <a:endParaRPr lang="nl-BE" b="1" dirty="0"/>
          </a:p>
          <a:p>
            <a:pPr algn="ctr"/>
            <a:r>
              <a:rPr lang="en-US" i="1" dirty="0">
                <a:latin typeface="Century Gothic" panose="020B0502020202020204" pitchFamily="34" charset="0"/>
              </a:rPr>
              <a:t>Perceived trust of a bank loan officer has a direct negative influence on the perceived risk of a family firm in transition</a:t>
            </a:r>
            <a:r>
              <a:rPr lang="nl-BE" dirty="0"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nl-BE" b="1" dirty="0"/>
          </a:p>
          <a:p>
            <a:pPr algn="ctr"/>
            <a:endParaRPr lang="nl-BE" b="1" dirty="0"/>
          </a:p>
          <a:p>
            <a:pPr algn="ctr"/>
            <a:endParaRPr lang="nl-BE" b="1" dirty="0"/>
          </a:p>
          <a:p>
            <a:pPr algn="ctr"/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123156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CB9D6C-1E48-4A45-9E4F-35E0C45AF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Governance</a:t>
            </a:r>
          </a:p>
        </p:txBody>
      </p:sp>
    </p:spTree>
    <p:extLst>
      <p:ext uri="{BB962C8B-B14F-4D97-AF65-F5344CB8AC3E}">
        <p14:creationId xmlns:p14="http://schemas.microsoft.com/office/powerpoint/2010/main" val="3202267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889141-5D80-234D-99AC-7D3D63A18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dirty="0"/>
              <a:t>Managerial experience of successor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F9C007F-5B80-8C4F-AC39-6C7E4E2B4EBE}"/>
              </a:ext>
            </a:extLst>
          </p:cNvPr>
          <p:cNvSpPr/>
          <p:nvPr/>
        </p:nvSpPr>
        <p:spPr>
          <a:xfrm>
            <a:off x="499872" y="2170176"/>
            <a:ext cx="2548128" cy="6583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600" dirty="0">
                <a:latin typeface="Century Gothic" panose="020B0502020202020204" pitchFamily="34" charset="0"/>
              </a:rPr>
              <a:t>Managerial experience</a:t>
            </a:r>
          </a:p>
        </p:txBody>
      </p:sp>
      <p:cxnSp>
        <p:nvCxnSpPr>
          <p:cNvPr id="37" name="Google Shape;210;p2">
            <a:extLst>
              <a:ext uri="{FF2B5EF4-FFF2-40B4-BE49-F238E27FC236}">
                <a16:creationId xmlns:a16="http://schemas.microsoft.com/office/drawing/2014/main" id="{953573D2-A157-3049-A738-9B69B78A2AF3}"/>
              </a:ext>
            </a:extLst>
          </p:cNvPr>
          <p:cNvCxnSpPr/>
          <p:nvPr/>
        </p:nvCxnSpPr>
        <p:spPr>
          <a:xfrm>
            <a:off x="914400" y="1391055"/>
            <a:ext cx="10272409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" name="Tekstvak 24">
            <a:extLst>
              <a:ext uri="{FF2B5EF4-FFF2-40B4-BE49-F238E27FC236}">
                <a16:creationId xmlns:a16="http://schemas.microsoft.com/office/drawing/2014/main" id="{ADAA185F-2169-9D4A-A5C9-6FB945C29C93}"/>
              </a:ext>
            </a:extLst>
          </p:cNvPr>
          <p:cNvSpPr txBox="1"/>
          <p:nvPr/>
        </p:nvSpPr>
        <p:spPr>
          <a:xfrm>
            <a:off x="5803391" y="1585985"/>
            <a:ext cx="623011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u="sng" dirty="0">
                <a:solidFill>
                  <a:schemeClr val="bg2"/>
                </a:solidFill>
                <a:latin typeface="Century Gothic" panose="020B0502020202020204" pitchFamily="34" charset="0"/>
              </a:rPr>
              <a:t>THEORETICAL ARGUMENTS:</a:t>
            </a:r>
          </a:p>
          <a:p>
            <a:endParaRPr lang="nl-BE" sz="1600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nl-BE" sz="1600" dirty="0">
                <a:latin typeface="Century Gothic" panose="020B0502020202020204" pitchFamily="34" charset="0"/>
              </a:rPr>
              <a:t>Choosing successor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nl-BE" sz="1600" dirty="0">
                <a:latin typeface="Century Gothic" panose="020B0502020202020204" pitchFamily="34" charset="0"/>
              </a:rPr>
              <a:t>Family members are mainly first choice </a:t>
            </a:r>
          </a:p>
          <a:p>
            <a:pPr marL="285750" indent="-285750">
              <a:buFont typeface="Wingdings" pitchFamily="2" charset="2"/>
              <a:buChar char="v"/>
            </a:pPr>
            <a:endParaRPr lang="nl-BE" sz="1600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nl-BE" sz="1600" dirty="0">
                <a:latin typeface="Century Gothic" panose="020B0502020202020204" pitchFamily="34" charset="0"/>
              </a:rPr>
              <a:t>Characteristics CEO in debt markets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nl-BE" sz="1600" dirty="0">
                <a:latin typeface="Century Gothic" panose="020B0502020202020204" pitchFamily="34" charset="0"/>
              </a:rPr>
              <a:t>Family versus non-family CEO </a:t>
            </a:r>
          </a:p>
          <a:p>
            <a:pPr marL="285750" indent="-285750">
              <a:buFont typeface="Wingdings" pitchFamily="2" charset="2"/>
              <a:buChar char="v"/>
            </a:pPr>
            <a:endParaRPr lang="nl-BE" sz="1600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nl-BE" sz="1600" dirty="0">
                <a:latin typeface="Century Gothic" panose="020B0502020202020204" pitchFamily="34" charset="0"/>
              </a:rPr>
              <a:t>Different types of family CEO’s ?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nl-BE" sz="1600" i="1" dirty="0">
                <a:latin typeface="Century Gothic" panose="020B0502020202020204" pitchFamily="34" charset="0"/>
              </a:rPr>
              <a:t>Human capital theory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nl-BE" sz="1600" dirty="0">
                <a:latin typeface="Century Gothic" panose="020B0502020202020204" pitchFamily="34" charset="0"/>
              </a:rPr>
              <a:t>Family firm specific knowledge versus general knowledge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4B417900-88B4-9143-B540-40006150C221}"/>
              </a:ext>
            </a:extLst>
          </p:cNvPr>
          <p:cNvSpPr/>
          <p:nvPr/>
        </p:nvSpPr>
        <p:spPr>
          <a:xfrm>
            <a:off x="5961888" y="5272014"/>
            <a:ext cx="6230112" cy="158598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bg1"/>
                </a:solidFill>
                <a:latin typeface="Century Gothic" panose="020B0502020202020204" pitchFamily="34" charset="0"/>
              </a:rPr>
              <a:t>HYPOTHESES: </a:t>
            </a:r>
          </a:p>
          <a:p>
            <a:pPr algn="ctr"/>
            <a:endParaRPr lang="nl-BE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i="1" dirty="0">
                <a:latin typeface="Century Gothic" panose="020B0502020202020204" pitchFamily="34" charset="0"/>
              </a:rPr>
              <a:t>Inside or outside the managerial experience of the successor has a direct effect on the family firm’s perceived risk. 	</a:t>
            </a:r>
            <a:endParaRPr lang="nl-BE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 </a:t>
            </a:r>
            <a:endParaRPr lang="nl-BE" dirty="0">
              <a:latin typeface="Century Gothic" panose="020B0502020202020204" pitchFamily="34" charset="0"/>
            </a:endParaRPr>
          </a:p>
          <a:p>
            <a:r>
              <a:rPr lang="en-US" i="1" dirty="0">
                <a:latin typeface="Century Gothic" panose="020B0502020202020204" pitchFamily="34" charset="0"/>
              </a:rPr>
              <a:t>Inside or outside the managerial experience of the successor has a direct effect on the bank loan officer’s perceived trust.</a:t>
            </a:r>
            <a:endParaRPr lang="nl-BE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04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889141-5D80-234D-99AC-7D3D63A18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dirty="0"/>
              <a:t>Knowledge diversity of the BoD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F9C007F-5B80-8C4F-AC39-6C7E4E2B4EBE}"/>
              </a:ext>
            </a:extLst>
          </p:cNvPr>
          <p:cNvSpPr/>
          <p:nvPr/>
        </p:nvSpPr>
        <p:spPr>
          <a:xfrm>
            <a:off x="499872" y="2170176"/>
            <a:ext cx="2548128" cy="6583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600" dirty="0">
                <a:latin typeface="Century Gothic" panose="020B0502020202020204" pitchFamily="34" charset="0"/>
              </a:rPr>
              <a:t>Managerial experience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9813D11B-8323-614D-A8C8-B9766F804C33}"/>
              </a:ext>
            </a:extLst>
          </p:cNvPr>
          <p:cNvSpPr/>
          <p:nvPr/>
        </p:nvSpPr>
        <p:spPr>
          <a:xfrm>
            <a:off x="499872" y="3371089"/>
            <a:ext cx="2548128" cy="6583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600" dirty="0">
                <a:latin typeface="Century Gothic" panose="020B0502020202020204" pitchFamily="34" charset="0"/>
              </a:rPr>
              <a:t>Board diversity</a:t>
            </a:r>
          </a:p>
        </p:txBody>
      </p:sp>
      <p:cxnSp>
        <p:nvCxnSpPr>
          <p:cNvPr id="37" name="Google Shape;210;p2">
            <a:extLst>
              <a:ext uri="{FF2B5EF4-FFF2-40B4-BE49-F238E27FC236}">
                <a16:creationId xmlns:a16="http://schemas.microsoft.com/office/drawing/2014/main" id="{953573D2-A157-3049-A738-9B69B78A2AF3}"/>
              </a:ext>
            </a:extLst>
          </p:cNvPr>
          <p:cNvCxnSpPr/>
          <p:nvPr/>
        </p:nvCxnSpPr>
        <p:spPr>
          <a:xfrm>
            <a:off x="914400" y="1391055"/>
            <a:ext cx="10272409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7F99D8E5-625B-A14C-9247-9BA42AFFCC58}"/>
              </a:ext>
            </a:extLst>
          </p:cNvPr>
          <p:cNvSpPr txBox="1"/>
          <p:nvPr/>
        </p:nvSpPr>
        <p:spPr>
          <a:xfrm>
            <a:off x="5803392" y="1585985"/>
            <a:ext cx="62301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u="sng" dirty="0">
                <a:solidFill>
                  <a:schemeClr val="bg2"/>
                </a:solidFill>
                <a:latin typeface="Century Gothic" panose="020B0502020202020204" pitchFamily="34" charset="0"/>
              </a:rPr>
              <a:t>THEORETICAL ARGUMENTS:</a:t>
            </a:r>
          </a:p>
          <a:p>
            <a:pPr marL="285750" indent="-285750">
              <a:buFont typeface="Wingdings" pitchFamily="2" charset="2"/>
              <a:buChar char="ü"/>
            </a:pPr>
            <a:endParaRPr lang="nl-BE" sz="1600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nl-BE" sz="1600" dirty="0">
                <a:latin typeface="Century Gothic" panose="020B0502020202020204" pitchFamily="34" charset="0"/>
              </a:rPr>
              <a:t>Legal responsibility = leadership and ownership succession</a:t>
            </a:r>
          </a:p>
          <a:p>
            <a:pPr marL="285750" indent="-285750">
              <a:buFont typeface="Wingdings" pitchFamily="2" charset="2"/>
              <a:buChar char="v"/>
            </a:pPr>
            <a:endParaRPr lang="nl-BE" sz="1600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nl-BE" sz="1600" dirty="0">
                <a:latin typeface="Century Gothic" panose="020B0502020202020204" pitchFamily="34" charset="0"/>
              </a:rPr>
              <a:t>Characteristics board in debt markets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nl-BE" sz="1600" dirty="0">
                <a:latin typeface="Century Gothic" panose="020B0502020202020204" pitchFamily="34" charset="0"/>
              </a:rPr>
              <a:t>Family representation in board of directors </a:t>
            </a:r>
          </a:p>
          <a:p>
            <a:pPr marL="285750" indent="-285750">
              <a:buFont typeface="Wingdings" pitchFamily="2" charset="2"/>
              <a:buChar char="v"/>
            </a:pPr>
            <a:endParaRPr lang="nl-BE" sz="1600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nl-BE" sz="1600" dirty="0">
                <a:latin typeface="Century Gothic" panose="020B0502020202020204" pitchFamily="34" charset="0"/>
              </a:rPr>
              <a:t>Knowledge diversity of the board?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nl-BE" sz="1600" i="1" dirty="0">
                <a:latin typeface="Century Gothic" panose="020B0502020202020204" pitchFamily="34" charset="0"/>
              </a:rPr>
              <a:t>Resource-based view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600" dirty="0">
                <a:latin typeface="Century Gothic" panose="020B0502020202020204" pitchFamily="34" charset="0"/>
              </a:rPr>
              <a:t>Qualified individuals with professional attributes underrepresented on the board</a:t>
            </a:r>
            <a:endParaRPr lang="nl-BE" sz="1600" i="1" dirty="0">
              <a:latin typeface="Century Gothic" panose="020B0502020202020204" pitchFamily="34" charset="0"/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CC43B72E-8423-2B49-9BB4-2D6E551EB951}"/>
              </a:ext>
            </a:extLst>
          </p:cNvPr>
          <p:cNvSpPr/>
          <p:nvPr/>
        </p:nvSpPr>
        <p:spPr>
          <a:xfrm>
            <a:off x="5961888" y="5272014"/>
            <a:ext cx="6230112" cy="158598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bg1"/>
                </a:solidFill>
                <a:latin typeface="Century Gothic" panose="020B0502020202020204" pitchFamily="34" charset="0"/>
              </a:rPr>
              <a:t>HYPOTHESES:</a:t>
            </a:r>
          </a:p>
          <a:p>
            <a:r>
              <a:rPr lang="en-US" i="1" dirty="0">
                <a:latin typeface="Century Gothic" panose="020B0502020202020204" pitchFamily="34" charset="0"/>
              </a:rPr>
              <a:t>Diversity  of the board of directors has a direct effect on the family firm’s perceived risk </a:t>
            </a:r>
          </a:p>
          <a:p>
            <a:r>
              <a:rPr lang="en-US" i="1" dirty="0">
                <a:latin typeface="Century Gothic" panose="020B0502020202020204" pitchFamily="34" charset="0"/>
              </a:rPr>
              <a:t>	</a:t>
            </a:r>
            <a:endParaRPr lang="nl-BE" dirty="0">
              <a:latin typeface="Century Gothic" panose="020B0502020202020204" pitchFamily="34" charset="0"/>
            </a:endParaRPr>
          </a:p>
          <a:p>
            <a:r>
              <a:rPr lang="en-US" i="1" dirty="0">
                <a:latin typeface="Century Gothic" panose="020B0502020202020204" pitchFamily="34" charset="0"/>
              </a:rPr>
              <a:t>Diversity of the board of directors has  a direct impact on the bank loan officer’s perceived trust</a:t>
            </a:r>
            <a:r>
              <a:rPr lang="nl-BE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647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889141-5D80-234D-99AC-7D3D63A18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dirty="0"/>
              <a:t>The extent of succession planning 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F9C007F-5B80-8C4F-AC39-6C7E4E2B4EBE}"/>
              </a:ext>
            </a:extLst>
          </p:cNvPr>
          <p:cNvSpPr/>
          <p:nvPr/>
        </p:nvSpPr>
        <p:spPr>
          <a:xfrm>
            <a:off x="499872" y="2170176"/>
            <a:ext cx="2548128" cy="6583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600" dirty="0">
                <a:latin typeface="Century Gothic" panose="020B0502020202020204" pitchFamily="34" charset="0"/>
              </a:rPr>
              <a:t>Managerial experience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9813D11B-8323-614D-A8C8-B9766F804C33}"/>
              </a:ext>
            </a:extLst>
          </p:cNvPr>
          <p:cNvSpPr/>
          <p:nvPr/>
        </p:nvSpPr>
        <p:spPr>
          <a:xfrm>
            <a:off x="499872" y="3371089"/>
            <a:ext cx="2548128" cy="6583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600" dirty="0">
                <a:latin typeface="Century Gothic" panose="020B0502020202020204" pitchFamily="34" charset="0"/>
              </a:rPr>
              <a:t>Board diversity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1666523C-B955-FD4A-B597-A26050D00CCA}"/>
              </a:ext>
            </a:extLst>
          </p:cNvPr>
          <p:cNvSpPr/>
          <p:nvPr/>
        </p:nvSpPr>
        <p:spPr>
          <a:xfrm>
            <a:off x="499872" y="4669535"/>
            <a:ext cx="2548128" cy="6583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600" dirty="0">
                <a:latin typeface="Century Gothic" panose="020B0502020202020204" pitchFamily="34" charset="0"/>
              </a:rPr>
              <a:t>Succession planning</a:t>
            </a:r>
          </a:p>
        </p:txBody>
      </p:sp>
      <p:cxnSp>
        <p:nvCxnSpPr>
          <p:cNvPr id="37" name="Google Shape;210;p2">
            <a:extLst>
              <a:ext uri="{FF2B5EF4-FFF2-40B4-BE49-F238E27FC236}">
                <a16:creationId xmlns:a16="http://schemas.microsoft.com/office/drawing/2014/main" id="{953573D2-A157-3049-A738-9B69B78A2AF3}"/>
              </a:ext>
            </a:extLst>
          </p:cNvPr>
          <p:cNvCxnSpPr/>
          <p:nvPr/>
        </p:nvCxnSpPr>
        <p:spPr>
          <a:xfrm>
            <a:off x="914400" y="1391055"/>
            <a:ext cx="10272409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FB47C373-02C8-B44D-B3E8-9E007C8BC1E1}"/>
              </a:ext>
            </a:extLst>
          </p:cNvPr>
          <p:cNvSpPr txBox="1"/>
          <p:nvPr/>
        </p:nvSpPr>
        <p:spPr>
          <a:xfrm>
            <a:off x="5803392" y="1585985"/>
            <a:ext cx="588873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u="sng" dirty="0">
                <a:solidFill>
                  <a:schemeClr val="bg2"/>
                </a:solidFill>
                <a:latin typeface="Century Gothic" panose="020B0502020202020204" pitchFamily="34" charset="0"/>
              </a:rPr>
              <a:t>THEORETICAL ARGUMENTS:</a:t>
            </a:r>
          </a:p>
          <a:p>
            <a:endParaRPr lang="nl-BE" sz="1600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nl-BE" sz="1600" dirty="0">
                <a:latin typeface="Century Gothic" panose="020B0502020202020204" pitchFamily="34" charset="0"/>
              </a:rPr>
              <a:t>Succession planning = key actor to successful transfer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nl-BE" sz="1600" dirty="0">
                <a:latin typeface="Century Gothic" panose="020B0502020202020204" pitchFamily="34" charset="0"/>
              </a:rPr>
              <a:t>Considerable amount of research on succession planning proces</a:t>
            </a:r>
          </a:p>
          <a:p>
            <a:pPr marL="285750" indent="-285750">
              <a:buFont typeface="Wingdings" pitchFamily="2" charset="2"/>
              <a:buChar char="v"/>
            </a:pPr>
            <a:endParaRPr lang="nl-BE" sz="1600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nl-BE" sz="1600" dirty="0">
                <a:latin typeface="Century Gothic" panose="020B0502020202020204" pitchFamily="34" charset="0"/>
              </a:rPr>
              <a:t>Perceptions of external stakeholders?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nl-BE" sz="1600" dirty="0">
                <a:latin typeface="Century Gothic" panose="020B0502020202020204" pitchFamily="34" charset="0"/>
              </a:rPr>
              <a:t>Succession initiates significant levels of uncertainty</a:t>
            </a:r>
          </a:p>
          <a:p>
            <a:pPr marL="285750" indent="-285750">
              <a:buFont typeface="Wingdings" pitchFamily="2" charset="2"/>
              <a:buChar char="v"/>
            </a:pPr>
            <a:endParaRPr lang="nl-BE" sz="1600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nl-BE" sz="1600" dirty="0">
                <a:latin typeface="Century Gothic" panose="020B0502020202020204" pitchFamily="34" charset="0"/>
              </a:rPr>
              <a:t>Risk varies with succession planning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nl-BE" sz="1600" dirty="0">
                <a:latin typeface="Century Gothic" panose="020B0502020202020204" pitchFamily="34" charset="0"/>
              </a:rPr>
              <a:t>Reduces altruism and management entrenchment</a:t>
            </a:r>
          </a:p>
          <a:p>
            <a:pPr marL="285750" indent="-285750">
              <a:buFont typeface="Wingdings" pitchFamily="2" charset="2"/>
              <a:buChar char="v"/>
            </a:pPr>
            <a:endParaRPr lang="nl-BE" sz="1600" dirty="0">
              <a:latin typeface="Century Gothic" panose="020B0502020202020204" pitchFamily="34" charset="0"/>
            </a:endParaRPr>
          </a:p>
          <a:p>
            <a:endParaRPr lang="nl-BE" sz="1600" dirty="0">
              <a:latin typeface="Century Gothic" panose="020B0502020202020204" pitchFamily="34" charset="0"/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0E309016-B1B8-3C4D-B57B-978757EB7C61}"/>
              </a:ext>
            </a:extLst>
          </p:cNvPr>
          <p:cNvSpPr/>
          <p:nvPr/>
        </p:nvSpPr>
        <p:spPr>
          <a:xfrm>
            <a:off x="5961888" y="5272014"/>
            <a:ext cx="6230112" cy="158598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bg1"/>
                </a:solidFill>
                <a:latin typeface="Century Gothic" panose="020B0502020202020204" pitchFamily="34" charset="0"/>
              </a:rPr>
              <a:t>HYPOTHESES: </a:t>
            </a:r>
          </a:p>
          <a:p>
            <a:r>
              <a:rPr lang="en-US" i="1" dirty="0">
                <a:latin typeface="Century Gothic" panose="020B0502020202020204" pitchFamily="34" charset="0"/>
              </a:rPr>
              <a:t>The extent of succession planning of the family firm has a direct effect on the  family firm’s perceived risk. </a:t>
            </a:r>
            <a:endParaRPr lang="nl-BE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i="1" dirty="0">
                <a:latin typeface="Century Gothic" panose="020B0502020202020204" pitchFamily="34" charset="0"/>
              </a:rPr>
              <a:t>The extent of succession planning of the family firm has a direct effect on the bank loan officer’s perceived trust.</a:t>
            </a:r>
            <a:endParaRPr lang="nl-BE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69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889141-5D80-234D-99AC-7D3D63A18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dirty="0"/>
              <a:t>Family protocol for professionalization 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F9C007F-5B80-8C4F-AC39-6C7E4E2B4EBE}"/>
              </a:ext>
            </a:extLst>
          </p:cNvPr>
          <p:cNvSpPr/>
          <p:nvPr/>
        </p:nvSpPr>
        <p:spPr>
          <a:xfrm>
            <a:off x="499872" y="2170176"/>
            <a:ext cx="2548128" cy="6583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600" dirty="0">
                <a:latin typeface="Century Gothic" panose="020B0502020202020204" pitchFamily="34" charset="0"/>
              </a:rPr>
              <a:t>Managerial experience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9813D11B-8323-614D-A8C8-B9766F804C33}"/>
              </a:ext>
            </a:extLst>
          </p:cNvPr>
          <p:cNvSpPr/>
          <p:nvPr/>
        </p:nvSpPr>
        <p:spPr>
          <a:xfrm>
            <a:off x="499872" y="3371089"/>
            <a:ext cx="2548128" cy="6583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600" dirty="0">
                <a:latin typeface="Century Gothic" panose="020B0502020202020204" pitchFamily="34" charset="0"/>
              </a:rPr>
              <a:t>Board diversity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1666523C-B955-FD4A-B597-A26050D00CCA}"/>
              </a:ext>
            </a:extLst>
          </p:cNvPr>
          <p:cNvSpPr/>
          <p:nvPr/>
        </p:nvSpPr>
        <p:spPr>
          <a:xfrm>
            <a:off x="499872" y="4669535"/>
            <a:ext cx="2548128" cy="6583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600" dirty="0">
                <a:latin typeface="Century Gothic" panose="020B0502020202020204" pitchFamily="34" charset="0"/>
              </a:rPr>
              <a:t>Succession planning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3C5DB796-E69D-6441-9112-61EC34079583}"/>
              </a:ext>
            </a:extLst>
          </p:cNvPr>
          <p:cNvSpPr/>
          <p:nvPr/>
        </p:nvSpPr>
        <p:spPr>
          <a:xfrm>
            <a:off x="499872" y="5967981"/>
            <a:ext cx="2548128" cy="6583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600" dirty="0">
                <a:latin typeface="Century Gothic" panose="020B0502020202020204" pitchFamily="34" charset="0"/>
              </a:rPr>
              <a:t>Family protocol</a:t>
            </a:r>
          </a:p>
        </p:txBody>
      </p:sp>
      <p:cxnSp>
        <p:nvCxnSpPr>
          <p:cNvPr id="37" name="Google Shape;210;p2">
            <a:extLst>
              <a:ext uri="{FF2B5EF4-FFF2-40B4-BE49-F238E27FC236}">
                <a16:creationId xmlns:a16="http://schemas.microsoft.com/office/drawing/2014/main" id="{953573D2-A157-3049-A738-9B69B78A2AF3}"/>
              </a:ext>
            </a:extLst>
          </p:cNvPr>
          <p:cNvCxnSpPr/>
          <p:nvPr/>
        </p:nvCxnSpPr>
        <p:spPr>
          <a:xfrm>
            <a:off x="914400" y="1391055"/>
            <a:ext cx="10272409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FCF44F40-2CD5-A54C-AC27-B32B428DD421}"/>
              </a:ext>
            </a:extLst>
          </p:cNvPr>
          <p:cNvSpPr txBox="1"/>
          <p:nvPr/>
        </p:nvSpPr>
        <p:spPr>
          <a:xfrm>
            <a:off x="5803392" y="1585985"/>
            <a:ext cx="58887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u="sng" dirty="0">
                <a:solidFill>
                  <a:schemeClr val="bg2"/>
                </a:solidFill>
                <a:latin typeface="Century Gothic" panose="020B0502020202020204" pitchFamily="34" charset="0"/>
              </a:rPr>
              <a:t>THEORETICAL ARGUMENTS:</a:t>
            </a:r>
          </a:p>
          <a:p>
            <a:endParaRPr lang="nl-BE" sz="1600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nl-BE" sz="1600" dirty="0">
                <a:latin typeface="Century Gothic" panose="020B0502020202020204" pitchFamily="34" charset="0"/>
              </a:rPr>
              <a:t>Succession might increase internal conflicts among family members</a:t>
            </a:r>
          </a:p>
          <a:p>
            <a:pPr marL="285750" indent="-285750">
              <a:buFont typeface="Wingdings" pitchFamily="2" charset="2"/>
              <a:buChar char="v"/>
            </a:pPr>
            <a:endParaRPr lang="nl-BE" sz="1600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nl-BE" sz="1600" dirty="0">
                <a:latin typeface="Century Gothic" panose="020B0502020202020204" pitchFamily="34" charset="0"/>
              </a:rPr>
              <a:t>Professionalization of the family firm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nl-BE" sz="1600" dirty="0">
                <a:latin typeface="Century Gothic" panose="020B0502020202020204" pitchFamily="34" charset="0"/>
              </a:rPr>
              <a:t>Professional non-family managers</a:t>
            </a:r>
          </a:p>
          <a:p>
            <a:pPr marL="285750" indent="-285750">
              <a:buFont typeface="Wingdings" pitchFamily="2" charset="2"/>
              <a:buChar char="v"/>
            </a:pPr>
            <a:endParaRPr lang="nl-BE" sz="1600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nl-BE" sz="1600" dirty="0">
                <a:latin typeface="Century Gothic" panose="020B0502020202020204" pitchFamily="34" charset="0"/>
              </a:rPr>
              <a:t>Family governance?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nl-BE" sz="1600" dirty="0">
                <a:latin typeface="Century Gothic" panose="020B0502020202020204" pitchFamily="34" charset="0"/>
              </a:rPr>
              <a:t>Family protocol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nl-BE" sz="1600" dirty="0">
                <a:latin typeface="Century Gothic" panose="020B0502020202020204" pitchFamily="34" charset="0"/>
              </a:rPr>
              <a:t>Control altruism and management entrenchment</a:t>
            </a:r>
          </a:p>
          <a:p>
            <a:endParaRPr lang="nl-BE" sz="1600" dirty="0">
              <a:latin typeface="Century Gothic" panose="020B0502020202020204" pitchFamily="34" charset="0"/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C4702E56-3B38-3844-8C8E-90E4EBB1ECBE}"/>
              </a:ext>
            </a:extLst>
          </p:cNvPr>
          <p:cNvSpPr/>
          <p:nvPr/>
        </p:nvSpPr>
        <p:spPr>
          <a:xfrm>
            <a:off x="5961888" y="5272014"/>
            <a:ext cx="6230112" cy="158598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bg1"/>
                </a:solidFill>
                <a:latin typeface="Century Gothic" panose="020B0502020202020204" pitchFamily="34" charset="0"/>
              </a:rPr>
              <a:t>HYPOTHESES: </a:t>
            </a:r>
          </a:p>
          <a:p>
            <a:r>
              <a:rPr lang="en-US" i="1" dirty="0">
                <a:latin typeface="Century Gothic" panose="020B0502020202020204" pitchFamily="34" charset="0"/>
              </a:rPr>
              <a:t>The presence of a family protocol has a direct effect on the family firm’s perceived risk. </a:t>
            </a:r>
            <a:endParaRPr lang="nl-BE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i="1" dirty="0">
                <a:latin typeface="Century Gothic" panose="020B0502020202020204" pitchFamily="34" charset="0"/>
              </a:rPr>
              <a:t>The presence of a family protocol has a direct effect on the bank loan officer’s perceived trust.</a:t>
            </a:r>
            <a:endParaRPr lang="nl-BE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07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91CBAF-943D-6941-9E9B-F6688DC41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Conceptual framework</a:t>
            </a:r>
          </a:p>
        </p:txBody>
      </p:sp>
    </p:spTree>
    <p:extLst>
      <p:ext uri="{BB962C8B-B14F-4D97-AF65-F5344CB8AC3E}">
        <p14:creationId xmlns:p14="http://schemas.microsoft.com/office/powerpoint/2010/main" val="1467551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889141-5D80-234D-99AC-7D3D63A18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dirty="0"/>
              <a:t>Conceptual framework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F9C007F-5B80-8C4F-AC39-6C7E4E2B4EBE}"/>
              </a:ext>
            </a:extLst>
          </p:cNvPr>
          <p:cNvSpPr/>
          <p:nvPr/>
        </p:nvSpPr>
        <p:spPr>
          <a:xfrm>
            <a:off x="499872" y="2170176"/>
            <a:ext cx="2548128" cy="6583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600" dirty="0">
                <a:latin typeface="Century Gothic" panose="020B0502020202020204" pitchFamily="34" charset="0"/>
              </a:rPr>
              <a:t>Managerial experience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9813D11B-8323-614D-A8C8-B9766F804C33}"/>
              </a:ext>
            </a:extLst>
          </p:cNvPr>
          <p:cNvSpPr/>
          <p:nvPr/>
        </p:nvSpPr>
        <p:spPr>
          <a:xfrm>
            <a:off x="499872" y="3371089"/>
            <a:ext cx="2548128" cy="6583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600" dirty="0">
                <a:latin typeface="Century Gothic" panose="020B0502020202020204" pitchFamily="34" charset="0"/>
              </a:rPr>
              <a:t>Board diversity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1666523C-B955-FD4A-B597-A26050D00CCA}"/>
              </a:ext>
            </a:extLst>
          </p:cNvPr>
          <p:cNvSpPr/>
          <p:nvPr/>
        </p:nvSpPr>
        <p:spPr>
          <a:xfrm>
            <a:off x="499872" y="4669535"/>
            <a:ext cx="2548128" cy="6583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600" dirty="0">
                <a:latin typeface="Century Gothic" panose="020B0502020202020204" pitchFamily="34" charset="0"/>
              </a:rPr>
              <a:t>Succession planning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3C5DB796-E69D-6441-9112-61EC34079583}"/>
              </a:ext>
            </a:extLst>
          </p:cNvPr>
          <p:cNvSpPr/>
          <p:nvPr/>
        </p:nvSpPr>
        <p:spPr>
          <a:xfrm>
            <a:off x="499872" y="5967981"/>
            <a:ext cx="2548128" cy="6583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600" dirty="0">
                <a:latin typeface="Century Gothic" panose="020B0502020202020204" pitchFamily="34" charset="0"/>
              </a:rPr>
              <a:t>Family protocol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2103966-5BCF-174B-9A50-FAF7678EF51F}"/>
              </a:ext>
            </a:extLst>
          </p:cNvPr>
          <p:cNvSpPr/>
          <p:nvPr/>
        </p:nvSpPr>
        <p:spPr>
          <a:xfrm>
            <a:off x="5010912" y="4669535"/>
            <a:ext cx="2548128" cy="6583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600" dirty="0">
                <a:latin typeface="Century Gothic" panose="020B0502020202020204" pitchFamily="34" charset="0"/>
              </a:rPr>
              <a:t>Cognitive-based trust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E7F29ABA-59BC-3444-9CA8-29A7DE986E15}"/>
              </a:ext>
            </a:extLst>
          </p:cNvPr>
          <p:cNvSpPr/>
          <p:nvPr/>
        </p:nvSpPr>
        <p:spPr>
          <a:xfrm>
            <a:off x="5010912" y="3371089"/>
            <a:ext cx="2548128" cy="6583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600" dirty="0">
                <a:latin typeface="Century Gothic" panose="020B0502020202020204" pitchFamily="34" charset="0"/>
              </a:rPr>
              <a:t>Perceived risk 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675BB882-B33C-9A45-8A65-D2AE53923D89}"/>
              </a:ext>
            </a:extLst>
          </p:cNvPr>
          <p:cNvSpPr/>
          <p:nvPr/>
        </p:nvSpPr>
        <p:spPr>
          <a:xfrm>
            <a:off x="9521952" y="3371089"/>
            <a:ext cx="2548128" cy="6583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600" dirty="0">
                <a:latin typeface="Century Gothic" panose="020B0502020202020204" pitchFamily="34" charset="0"/>
              </a:rPr>
              <a:t>Credit access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A10D453C-BEA5-444E-9ECD-18CF6B6D599D}"/>
              </a:ext>
            </a:extLst>
          </p:cNvPr>
          <p:cNvSpPr/>
          <p:nvPr/>
        </p:nvSpPr>
        <p:spPr>
          <a:xfrm>
            <a:off x="9521952" y="4669535"/>
            <a:ext cx="2548128" cy="6583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600" dirty="0">
                <a:latin typeface="Century Gothic" panose="020B0502020202020204" pitchFamily="34" charset="0"/>
              </a:rPr>
              <a:t>Loan conditions</a:t>
            </a:r>
          </a:p>
        </p:txBody>
      </p: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5156F9B8-06C4-BA49-80EE-3E5ADE5875C7}"/>
              </a:ext>
            </a:extLst>
          </p:cNvPr>
          <p:cNvCxnSpPr>
            <a:stCxn id="4" idx="3"/>
            <a:endCxn id="10" idx="1"/>
          </p:cNvCxnSpPr>
          <p:nvPr/>
        </p:nvCxnSpPr>
        <p:spPr>
          <a:xfrm>
            <a:off x="3048000" y="2499360"/>
            <a:ext cx="1962912" cy="1200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8E09BA5B-6237-F343-B819-647D86051600}"/>
              </a:ext>
            </a:extLst>
          </p:cNvPr>
          <p:cNvCxnSpPr>
            <a:stCxn id="4" idx="3"/>
            <a:endCxn id="8" idx="1"/>
          </p:cNvCxnSpPr>
          <p:nvPr/>
        </p:nvCxnSpPr>
        <p:spPr>
          <a:xfrm>
            <a:off x="3048000" y="2499360"/>
            <a:ext cx="1962912" cy="2499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4D44BCE3-91EF-CB44-9905-0B8E21CB27AD}"/>
              </a:ext>
            </a:extLst>
          </p:cNvPr>
          <p:cNvCxnSpPr>
            <a:stCxn id="5" idx="3"/>
            <a:endCxn id="10" idx="1"/>
          </p:cNvCxnSpPr>
          <p:nvPr/>
        </p:nvCxnSpPr>
        <p:spPr>
          <a:xfrm>
            <a:off x="3048000" y="3700273"/>
            <a:ext cx="19629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17FF0584-031C-1B43-8095-7D6D6233F55B}"/>
              </a:ext>
            </a:extLst>
          </p:cNvPr>
          <p:cNvCxnSpPr>
            <a:stCxn id="5" idx="3"/>
            <a:endCxn id="8" idx="1"/>
          </p:cNvCxnSpPr>
          <p:nvPr/>
        </p:nvCxnSpPr>
        <p:spPr>
          <a:xfrm>
            <a:off x="3048000" y="3700273"/>
            <a:ext cx="1962912" cy="1298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42644FF2-A00D-5B45-BFD7-CEE77399AF2F}"/>
              </a:ext>
            </a:extLst>
          </p:cNvPr>
          <p:cNvCxnSpPr>
            <a:stCxn id="6" idx="3"/>
            <a:endCxn id="10" idx="1"/>
          </p:cNvCxnSpPr>
          <p:nvPr/>
        </p:nvCxnSpPr>
        <p:spPr>
          <a:xfrm flipV="1">
            <a:off x="3048000" y="3700273"/>
            <a:ext cx="1962912" cy="1298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Rechte verbindingslijn met pijl 23">
            <a:extLst>
              <a:ext uri="{FF2B5EF4-FFF2-40B4-BE49-F238E27FC236}">
                <a16:creationId xmlns:a16="http://schemas.microsoft.com/office/drawing/2014/main" id="{86E85F87-ADD1-C045-81DE-1DC6FAAC3D4C}"/>
              </a:ext>
            </a:extLst>
          </p:cNvPr>
          <p:cNvCxnSpPr>
            <a:stCxn id="6" idx="3"/>
            <a:endCxn id="8" idx="1"/>
          </p:cNvCxnSpPr>
          <p:nvPr/>
        </p:nvCxnSpPr>
        <p:spPr>
          <a:xfrm>
            <a:off x="3048000" y="4998719"/>
            <a:ext cx="19629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D77873B1-CEAC-B943-A350-B184275E458E}"/>
              </a:ext>
            </a:extLst>
          </p:cNvPr>
          <p:cNvCxnSpPr>
            <a:stCxn id="7" idx="3"/>
            <a:endCxn id="10" idx="1"/>
          </p:cNvCxnSpPr>
          <p:nvPr/>
        </p:nvCxnSpPr>
        <p:spPr>
          <a:xfrm flipV="1">
            <a:off x="3048000" y="3700273"/>
            <a:ext cx="1962912" cy="2596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5105B20D-4B8F-D74A-A558-2AA1A307E2DB}"/>
              </a:ext>
            </a:extLst>
          </p:cNvPr>
          <p:cNvCxnSpPr>
            <a:stCxn id="7" idx="3"/>
            <a:endCxn id="8" idx="1"/>
          </p:cNvCxnSpPr>
          <p:nvPr/>
        </p:nvCxnSpPr>
        <p:spPr>
          <a:xfrm flipV="1">
            <a:off x="3048000" y="4998719"/>
            <a:ext cx="1962912" cy="1298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Rechte verbindingslijn met pijl 29">
            <a:extLst>
              <a:ext uri="{FF2B5EF4-FFF2-40B4-BE49-F238E27FC236}">
                <a16:creationId xmlns:a16="http://schemas.microsoft.com/office/drawing/2014/main" id="{F851A7C0-C2D4-104B-A758-AFD242626F56}"/>
              </a:ext>
            </a:extLst>
          </p:cNvPr>
          <p:cNvCxnSpPr>
            <a:stCxn id="10" idx="3"/>
            <a:endCxn id="11" idx="1"/>
          </p:cNvCxnSpPr>
          <p:nvPr/>
        </p:nvCxnSpPr>
        <p:spPr>
          <a:xfrm>
            <a:off x="7559040" y="3700273"/>
            <a:ext cx="19629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Rechte verbindingslijn met pijl 31">
            <a:extLst>
              <a:ext uri="{FF2B5EF4-FFF2-40B4-BE49-F238E27FC236}">
                <a16:creationId xmlns:a16="http://schemas.microsoft.com/office/drawing/2014/main" id="{5F228384-EBD1-194D-8585-0D3969B011C8}"/>
              </a:ext>
            </a:extLst>
          </p:cNvPr>
          <p:cNvCxnSpPr>
            <a:stCxn id="10" idx="3"/>
            <a:endCxn id="12" idx="1"/>
          </p:cNvCxnSpPr>
          <p:nvPr/>
        </p:nvCxnSpPr>
        <p:spPr>
          <a:xfrm>
            <a:off x="7559040" y="3700273"/>
            <a:ext cx="1962912" cy="1298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Rechte verbindingslijn met pijl 33">
            <a:extLst>
              <a:ext uri="{FF2B5EF4-FFF2-40B4-BE49-F238E27FC236}">
                <a16:creationId xmlns:a16="http://schemas.microsoft.com/office/drawing/2014/main" id="{6A35C75F-D829-6C4F-B5F0-FE1E13DF414F}"/>
              </a:ext>
            </a:extLst>
          </p:cNvPr>
          <p:cNvCxnSpPr>
            <a:stCxn id="8" idx="3"/>
            <a:endCxn id="11" idx="1"/>
          </p:cNvCxnSpPr>
          <p:nvPr/>
        </p:nvCxnSpPr>
        <p:spPr>
          <a:xfrm flipV="1">
            <a:off x="7559040" y="3700273"/>
            <a:ext cx="1962912" cy="1298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Rechte verbindingslijn met pijl 35">
            <a:extLst>
              <a:ext uri="{FF2B5EF4-FFF2-40B4-BE49-F238E27FC236}">
                <a16:creationId xmlns:a16="http://schemas.microsoft.com/office/drawing/2014/main" id="{4D9A3EC2-2EED-4747-B0C2-02F4E15BFC24}"/>
              </a:ext>
            </a:extLst>
          </p:cNvPr>
          <p:cNvCxnSpPr>
            <a:stCxn id="8" idx="3"/>
            <a:endCxn id="12" idx="1"/>
          </p:cNvCxnSpPr>
          <p:nvPr/>
        </p:nvCxnSpPr>
        <p:spPr>
          <a:xfrm>
            <a:off x="7559040" y="4998719"/>
            <a:ext cx="19629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Google Shape;210;p2">
            <a:extLst>
              <a:ext uri="{FF2B5EF4-FFF2-40B4-BE49-F238E27FC236}">
                <a16:creationId xmlns:a16="http://schemas.microsoft.com/office/drawing/2014/main" id="{953573D2-A157-3049-A738-9B69B78A2AF3}"/>
              </a:ext>
            </a:extLst>
          </p:cNvPr>
          <p:cNvCxnSpPr/>
          <p:nvPr/>
        </p:nvCxnSpPr>
        <p:spPr>
          <a:xfrm>
            <a:off x="914400" y="1391055"/>
            <a:ext cx="10272409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" name="Rechte verbindingslijn met pijl 38">
            <a:extLst>
              <a:ext uri="{FF2B5EF4-FFF2-40B4-BE49-F238E27FC236}">
                <a16:creationId xmlns:a16="http://schemas.microsoft.com/office/drawing/2014/main" id="{FD9C7622-9AF8-2441-BFF7-376725381082}"/>
              </a:ext>
            </a:extLst>
          </p:cNvPr>
          <p:cNvCxnSpPr>
            <a:stCxn id="8" idx="0"/>
            <a:endCxn id="10" idx="2"/>
          </p:cNvCxnSpPr>
          <p:nvPr/>
        </p:nvCxnSpPr>
        <p:spPr>
          <a:xfrm flipV="1">
            <a:off x="6284976" y="4029457"/>
            <a:ext cx="0" cy="640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466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C8A942-AC9A-0848-87E5-E5907F494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Methodological approach</a:t>
            </a:r>
          </a:p>
        </p:txBody>
      </p:sp>
    </p:spTree>
    <p:extLst>
      <p:ext uri="{BB962C8B-B14F-4D97-AF65-F5344CB8AC3E}">
        <p14:creationId xmlns:p14="http://schemas.microsoft.com/office/powerpoint/2010/main" val="679409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DDACD5-C011-AE4D-966A-E49D5F3F4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208235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1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Century Gothic"/>
              <a:buNone/>
            </a:pPr>
            <a:r>
              <a:rPr lang="nl-BE"/>
              <a:t>Methodological approach </a:t>
            </a:r>
            <a:endParaRPr/>
          </a:p>
        </p:txBody>
      </p:sp>
      <p:cxnSp>
        <p:nvCxnSpPr>
          <p:cNvPr id="319" name="Google Shape;319;p11"/>
          <p:cNvCxnSpPr/>
          <p:nvPr/>
        </p:nvCxnSpPr>
        <p:spPr>
          <a:xfrm>
            <a:off x="959795" y="1380169"/>
            <a:ext cx="10272409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20" name="Google Shape;32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2798" y="3055437"/>
            <a:ext cx="5486400" cy="3300413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11"/>
          <p:cNvSpPr txBox="1"/>
          <p:nvPr/>
        </p:nvSpPr>
        <p:spPr>
          <a:xfrm>
            <a:off x="2884713" y="1393444"/>
            <a:ext cx="6618515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4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EXPERIMENTAL DESIGN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at least 100 credit loan officers of local offices of the four major Belgian banks who primarily work with small-medium-sized family firms </a:t>
            </a:r>
            <a:endParaRPr sz="18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2" name="Google Shape;322;p11"/>
          <p:cNvSpPr txBox="1"/>
          <p:nvPr/>
        </p:nvSpPr>
        <p:spPr>
          <a:xfrm>
            <a:off x="130627" y="3429000"/>
            <a:ext cx="279762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Need for controlled empirical test </a:t>
            </a:r>
            <a:endParaRPr/>
          </a:p>
        </p:txBody>
      </p:sp>
      <p:sp>
        <p:nvSpPr>
          <p:cNvPr id="323" name="Google Shape;323;p11"/>
          <p:cNvSpPr txBox="1"/>
          <p:nvPr/>
        </p:nvSpPr>
        <p:spPr>
          <a:xfrm>
            <a:off x="130627" y="4554302"/>
            <a:ext cx="28302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Conjoint choice experiment </a:t>
            </a:r>
            <a:endParaRPr/>
          </a:p>
        </p:txBody>
      </p:sp>
      <p:sp>
        <p:nvSpPr>
          <p:cNvPr id="324" name="Google Shape;324;p11"/>
          <p:cNvSpPr txBox="1"/>
          <p:nvPr/>
        </p:nvSpPr>
        <p:spPr>
          <a:xfrm>
            <a:off x="130628" y="5681990"/>
            <a:ext cx="28302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Hybrid design </a:t>
            </a:r>
            <a:endParaRPr/>
          </a:p>
        </p:txBody>
      </p:sp>
      <p:sp>
        <p:nvSpPr>
          <p:cNvPr id="325" name="Google Shape;325;p11"/>
          <p:cNvSpPr txBox="1"/>
          <p:nvPr/>
        </p:nvSpPr>
        <p:spPr>
          <a:xfrm>
            <a:off x="9143995" y="3704153"/>
            <a:ext cx="26452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Pilot study </a:t>
            </a:r>
            <a:endParaRPr/>
          </a:p>
        </p:txBody>
      </p:sp>
      <p:sp>
        <p:nvSpPr>
          <p:cNvPr id="326" name="Google Shape;326;p11"/>
          <p:cNvSpPr txBox="1"/>
          <p:nvPr/>
        </p:nvSpPr>
        <p:spPr>
          <a:xfrm>
            <a:off x="9143995" y="4831301"/>
            <a:ext cx="26452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Manipulation check </a:t>
            </a:r>
            <a:endParaRPr/>
          </a:p>
        </p:txBody>
      </p:sp>
      <p:sp>
        <p:nvSpPr>
          <p:cNvPr id="327" name="Google Shape;327;p11"/>
          <p:cNvSpPr txBox="1"/>
          <p:nvPr/>
        </p:nvSpPr>
        <p:spPr>
          <a:xfrm>
            <a:off x="9143995" y="5681990"/>
            <a:ext cx="26452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Engagement check 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8" name="Google Shape;328;p11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20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"/>
          <p:cNvSpPr txBox="1">
            <a:spLocks noGrp="1"/>
          </p:cNvSpPr>
          <p:nvPr>
            <p:ph type="ctrTitle"/>
          </p:nvPr>
        </p:nvSpPr>
        <p:spPr>
          <a:xfrm>
            <a:off x="272796" y="0"/>
            <a:ext cx="1164640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9E1"/>
              </a:buClr>
              <a:buSzPts val="6000"/>
              <a:buFont typeface="Century Gothic"/>
              <a:buNone/>
            </a:pPr>
            <a:r>
              <a:rPr lang="nl-BE" sz="4800" dirty="0"/>
              <a:t>Access to Succesion Finance in Private Family Firms: The Role of Governance</a:t>
            </a:r>
            <a:endParaRPr sz="4800" dirty="0"/>
          </a:p>
        </p:txBody>
      </p:sp>
      <p:sp>
        <p:nvSpPr>
          <p:cNvPr id="201" name="Google Shape;201;p1"/>
          <p:cNvSpPr txBox="1">
            <a:spLocks noGrp="1"/>
          </p:cNvSpPr>
          <p:nvPr>
            <p:ph type="subTitle" idx="1"/>
          </p:nvPr>
        </p:nvSpPr>
        <p:spPr>
          <a:xfrm>
            <a:off x="545592" y="3153319"/>
            <a:ext cx="11972544" cy="916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BE" sz="2000" dirty="0"/>
              <a:t>By Lien Vekemans (UHasselt), Anneleen Michiels (UHasselt), Tensie Steijvers (UHasselt),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BE" sz="2000" dirty="0"/>
              <a:t>Vincent Molly (KULeuven)</a:t>
            </a:r>
            <a:endParaRPr sz="2000" dirty="0"/>
          </a:p>
        </p:txBody>
      </p:sp>
      <p:sp>
        <p:nvSpPr>
          <p:cNvPr id="202" name="Google Shape;202;p1"/>
          <p:cNvSpPr txBox="1">
            <a:spLocks noGrp="1"/>
          </p:cNvSpPr>
          <p:nvPr>
            <p:ph type="body" idx="2"/>
          </p:nvPr>
        </p:nvSpPr>
        <p:spPr>
          <a:xfrm>
            <a:off x="838200" y="4672310"/>
            <a:ext cx="10439400" cy="26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800"/>
              <a:buNone/>
            </a:pPr>
            <a:r>
              <a:rPr lang="nl-BE" sz="1600" dirty="0"/>
              <a:t>PhD Workshop on Family Firms &amp; Mittelstand 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1623065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Century Gothic"/>
              <a:buNone/>
            </a:pPr>
            <a:r>
              <a:rPr lang="nl-BE" dirty="0"/>
              <a:t>Intra-family succession of ownership</a:t>
            </a:r>
            <a:endParaRPr dirty="0"/>
          </a:p>
        </p:txBody>
      </p:sp>
      <p:cxnSp>
        <p:nvCxnSpPr>
          <p:cNvPr id="210" name="Google Shape;210;p2"/>
          <p:cNvCxnSpPr/>
          <p:nvPr/>
        </p:nvCxnSpPr>
        <p:spPr>
          <a:xfrm>
            <a:off x="914400" y="1391055"/>
            <a:ext cx="10272409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8" name="Google Shape;218;p2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3</a:t>
            </a:fld>
            <a:endParaRPr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B6C57F3-104B-3646-9E88-13A2A712052B}"/>
              </a:ext>
            </a:extLst>
          </p:cNvPr>
          <p:cNvSpPr txBox="1"/>
          <p:nvPr/>
        </p:nvSpPr>
        <p:spPr>
          <a:xfrm>
            <a:off x="1900428" y="1835344"/>
            <a:ext cx="8391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800" b="1" i="1" dirty="0">
                <a:solidFill>
                  <a:schemeClr val="accent2"/>
                </a:solidFill>
                <a:latin typeface="Century Gothic" panose="020B0502020202020204" pitchFamily="34" charset="0"/>
              </a:rPr>
              <a:t>Business succession </a:t>
            </a:r>
            <a:r>
              <a:rPr lang="nl-BE" sz="1800" dirty="0">
                <a:latin typeface="Century Gothic" panose="020B0502020202020204" pitchFamily="34" charset="0"/>
              </a:rPr>
              <a:t>= critical event within the life cycle of a family firm.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437C1AAB-875E-5246-A45E-67AE9F620A9A}"/>
              </a:ext>
            </a:extLst>
          </p:cNvPr>
          <p:cNvSpPr txBox="1"/>
          <p:nvPr/>
        </p:nvSpPr>
        <p:spPr>
          <a:xfrm>
            <a:off x="4724400" y="2594215"/>
            <a:ext cx="2743200" cy="519351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HOWEVER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36CF57D7-BD72-3D4B-8665-A2E3177E106D}"/>
              </a:ext>
            </a:extLst>
          </p:cNvPr>
          <p:cNvSpPr txBox="1"/>
          <p:nvPr/>
        </p:nvSpPr>
        <p:spPr>
          <a:xfrm>
            <a:off x="1211580" y="3581865"/>
            <a:ext cx="97688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Most family firms fail at the challenge of managing a successful business succession. </a:t>
            </a:r>
          </a:p>
        </p:txBody>
      </p:sp>
      <p:sp>
        <p:nvSpPr>
          <p:cNvPr id="4" name="Afgeronde rechthoek 3">
            <a:extLst>
              <a:ext uri="{FF2B5EF4-FFF2-40B4-BE49-F238E27FC236}">
                <a16:creationId xmlns:a16="http://schemas.microsoft.com/office/drawing/2014/main" id="{F0E5C71E-E3F7-BD4B-A794-E904F82B2E8A}"/>
              </a:ext>
            </a:extLst>
          </p:cNvPr>
          <p:cNvSpPr/>
          <p:nvPr/>
        </p:nvSpPr>
        <p:spPr>
          <a:xfrm>
            <a:off x="3279648" y="4840224"/>
            <a:ext cx="5852160" cy="11094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CHALLENGE</a:t>
            </a:r>
            <a:r>
              <a:rPr lang="nl-BE" sz="1800" dirty="0">
                <a:latin typeface="Century Gothic" panose="020B0502020202020204" pitchFamily="34" charset="0"/>
              </a:rPr>
              <a:t>: Financing constraints</a:t>
            </a:r>
          </a:p>
        </p:txBody>
      </p:sp>
      <p:pic>
        <p:nvPicPr>
          <p:cNvPr id="6" name="Graphic 5" descr="Uitroepteken met effen opvulling">
            <a:extLst>
              <a:ext uri="{FF2B5EF4-FFF2-40B4-BE49-F238E27FC236}">
                <a16:creationId xmlns:a16="http://schemas.microsoft.com/office/drawing/2014/main" id="{EE597626-08B5-1349-ADFB-7587A122AB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71088" y="493776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8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6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Afbeelding 37">
            <a:extLst>
              <a:ext uri="{FF2B5EF4-FFF2-40B4-BE49-F238E27FC236}">
                <a16:creationId xmlns:a16="http://schemas.microsoft.com/office/drawing/2014/main" id="{3A8E6209-67BA-1446-B1C7-C69931A14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" y="605647"/>
            <a:ext cx="11950700" cy="56467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8203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Century Gothic"/>
              <a:buNone/>
            </a:pPr>
            <a:r>
              <a:rPr lang="nl-BE" dirty="0"/>
              <a:t>Access to succession finance for FFs</a:t>
            </a:r>
            <a:endParaRPr dirty="0"/>
          </a:p>
        </p:txBody>
      </p:sp>
      <p:cxnSp>
        <p:nvCxnSpPr>
          <p:cNvPr id="210" name="Google Shape;210;p2"/>
          <p:cNvCxnSpPr/>
          <p:nvPr/>
        </p:nvCxnSpPr>
        <p:spPr>
          <a:xfrm>
            <a:off x="914400" y="1391055"/>
            <a:ext cx="10272409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8" name="Google Shape;218;p2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5</a:t>
            </a:fld>
            <a:endParaRPr/>
          </a:p>
        </p:txBody>
      </p:sp>
      <p:pic>
        <p:nvPicPr>
          <p:cNvPr id="3" name="Graphic 2" descr="Vraagteken met effen opvulling">
            <a:extLst>
              <a:ext uri="{FF2B5EF4-FFF2-40B4-BE49-F238E27FC236}">
                <a16:creationId xmlns:a16="http://schemas.microsoft.com/office/drawing/2014/main" id="{38C83394-0AB9-1E48-8470-E1860A3C1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72960" y="4905596"/>
            <a:ext cx="1325563" cy="1325563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81A32281-4627-FD4A-8681-0DC5EBCF214D}"/>
              </a:ext>
            </a:extLst>
          </p:cNvPr>
          <p:cNvSpPr txBox="1"/>
          <p:nvPr/>
        </p:nvSpPr>
        <p:spPr>
          <a:xfrm>
            <a:off x="4162568" y="2016872"/>
            <a:ext cx="3216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SUCCESSION FINANCE </a:t>
            </a:r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2D781882-EC14-8A4F-8B4C-7E4D183C308C}"/>
              </a:ext>
            </a:extLst>
          </p:cNvPr>
          <p:cNvCxnSpPr>
            <a:stCxn id="5" idx="2"/>
          </p:cNvCxnSpPr>
          <p:nvPr/>
        </p:nvCxnSpPr>
        <p:spPr>
          <a:xfrm flipH="1">
            <a:off x="4080681" y="2416982"/>
            <a:ext cx="1690048" cy="885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425086DE-4E33-924D-98B6-5BB2B5369041}"/>
              </a:ext>
            </a:extLst>
          </p:cNvPr>
          <p:cNvSpPr txBox="1"/>
          <p:nvPr/>
        </p:nvSpPr>
        <p:spPr>
          <a:xfrm>
            <a:off x="93260" y="3408530"/>
            <a:ext cx="4408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800" dirty="0">
                <a:latin typeface="Century Gothic" panose="020B0502020202020204" pitchFamily="34" charset="0"/>
              </a:rPr>
              <a:t>Financial attitudes toward bank debt</a:t>
            </a:r>
          </a:p>
          <a:p>
            <a:endParaRPr lang="nl-BE" sz="1800" dirty="0">
              <a:latin typeface="Century Gothic" panose="020B0502020202020204" pitchFamily="34" charset="0"/>
            </a:endParaRPr>
          </a:p>
          <a:p>
            <a:r>
              <a:rPr lang="nl-BE" sz="1800" dirty="0">
                <a:latin typeface="Century Gothic" panose="020B0502020202020204" pitchFamily="34" charset="0"/>
              </a:rPr>
              <a:t>= demand</a:t>
            </a:r>
          </a:p>
        </p:txBody>
      </p:sp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5C46A1B1-F171-DF47-A202-11A794DBD8BB}"/>
              </a:ext>
            </a:extLst>
          </p:cNvPr>
          <p:cNvCxnSpPr>
            <a:cxnSpLocks/>
          </p:cNvCxnSpPr>
          <p:nvPr/>
        </p:nvCxnSpPr>
        <p:spPr>
          <a:xfrm>
            <a:off x="5729786" y="2416982"/>
            <a:ext cx="1690048" cy="885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ekstvak 20">
            <a:extLst>
              <a:ext uri="{FF2B5EF4-FFF2-40B4-BE49-F238E27FC236}">
                <a16:creationId xmlns:a16="http://schemas.microsoft.com/office/drawing/2014/main" id="{C8E49113-78F6-CF4B-AF63-36AEACB3ABC2}"/>
              </a:ext>
            </a:extLst>
          </p:cNvPr>
          <p:cNvSpPr txBox="1"/>
          <p:nvPr/>
        </p:nvSpPr>
        <p:spPr>
          <a:xfrm>
            <a:off x="6772744" y="3408530"/>
            <a:ext cx="5325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800" dirty="0">
                <a:latin typeface="Century Gothic" panose="020B0502020202020204" pitchFamily="34" charset="0"/>
              </a:rPr>
              <a:t>Bank’s potentially restricted lending behavior </a:t>
            </a:r>
          </a:p>
          <a:p>
            <a:endParaRPr lang="nl-BE" sz="1800" dirty="0">
              <a:latin typeface="Century Gothic" panose="020B0502020202020204" pitchFamily="34" charset="0"/>
            </a:endParaRPr>
          </a:p>
          <a:p>
            <a:r>
              <a:rPr lang="nl-BE" sz="1800" dirty="0">
                <a:latin typeface="Century Gothic" panose="020B0502020202020204" pitchFamily="34" charset="0"/>
              </a:rPr>
              <a:t>= supply </a:t>
            </a:r>
          </a:p>
        </p:txBody>
      </p:sp>
    </p:spTree>
    <p:extLst>
      <p:ext uri="{BB962C8B-B14F-4D97-AF65-F5344CB8AC3E}">
        <p14:creationId xmlns:p14="http://schemas.microsoft.com/office/powerpoint/2010/main" val="146401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06A534-7FCB-5A4A-A294-CE65E3D16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dirty="0"/>
              <a:t>Research question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3BE5C2F-A4F4-524A-AC88-6846C5EAC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B9CB76-100F-4C11-AF11-D2BD40487070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8D18BD93-1B36-0F45-AD4A-1AA809919BB3}"/>
              </a:ext>
            </a:extLst>
          </p:cNvPr>
          <p:cNvSpPr/>
          <p:nvPr/>
        </p:nvSpPr>
        <p:spPr>
          <a:xfrm>
            <a:off x="1336972" y="1720734"/>
            <a:ext cx="4184073" cy="1039091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FAMILY FIRMS</a:t>
            </a:r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44FE2F4C-3D76-3240-9252-77F1914B494C}"/>
              </a:ext>
            </a:extLst>
          </p:cNvPr>
          <p:cNvSpPr/>
          <p:nvPr/>
        </p:nvSpPr>
        <p:spPr>
          <a:xfrm>
            <a:off x="6615552" y="1720733"/>
            <a:ext cx="4184073" cy="1039091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GOVERNANCE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3E0786D3-8171-CB49-A61D-E11C34AC21B1}"/>
              </a:ext>
            </a:extLst>
          </p:cNvPr>
          <p:cNvSpPr/>
          <p:nvPr/>
        </p:nvSpPr>
        <p:spPr>
          <a:xfrm>
            <a:off x="3865426" y="3334799"/>
            <a:ext cx="4405745" cy="10390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F37E2A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SUSTAINABILITY (ESG-goals)</a:t>
            </a:r>
          </a:p>
        </p:txBody>
      </p: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38786787-0EC1-3541-A0C7-E62C3BD09722}"/>
              </a:ext>
            </a:extLst>
          </p:cNvPr>
          <p:cNvCxnSpPr>
            <a:stCxn id="5" idx="4"/>
            <a:endCxn id="7" idx="0"/>
          </p:cNvCxnSpPr>
          <p:nvPr/>
        </p:nvCxnSpPr>
        <p:spPr>
          <a:xfrm>
            <a:off x="3429009" y="2759825"/>
            <a:ext cx="2639290" cy="574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F0639537-942E-364F-9ECE-25A64104483B}"/>
              </a:ext>
            </a:extLst>
          </p:cNvPr>
          <p:cNvCxnSpPr>
            <a:cxnSpLocks/>
          </p:cNvCxnSpPr>
          <p:nvPr/>
        </p:nvCxnSpPr>
        <p:spPr>
          <a:xfrm flipH="1">
            <a:off x="6068298" y="2759825"/>
            <a:ext cx="2639290" cy="574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B7EB450D-737F-9748-8642-5DEDA45189A8}"/>
              </a:ext>
            </a:extLst>
          </p:cNvPr>
          <p:cNvSpPr txBox="1"/>
          <p:nvPr/>
        </p:nvSpPr>
        <p:spPr>
          <a:xfrm>
            <a:off x="736092" y="4948865"/>
            <a:ext cx="10719816" cy="120032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nl-BE" sz="1800" b="1" dirty="0">
                <a:solidFill>
                  <a:schemeClr val="bg2"/>
                </a:solidFill>
                <a:latin typeface="Century Gothic" panose="020B0502020202020204" pitchFamily="34" charset="0"/>
              </a:rPr>
              <a:t>RESEARCH QUESTION: </a:t>
            </a:r>
          </a:p>
          <a:p>
            <a:endParaRPr lang="nl-BE" sz="1800" dirty="0">
              <a:latin typeface="Century Gothic" panose="020B0502020202020204" pitchFamily="34" charset="0"/>
            </a:endParaRPr>
          </a:p>
          <a:p>
            <a:pPr algn="ctr"/>
            <a:r>
              <a:rPr lang="nl-BE" sz="1800" i="1" dirty="0">
                <a:latin typeface="Century Gothic" panose="020B0502020202020204" pitchFamily="34" charset="0"/>
              </a:rPr>
              <a:t>How do governance-related factors influence the access to succession financing in private family firms? </a:t>
            </a:r>
          </a:p>
        </p:txBody>
      </p:sp>
      <p:cxnSp>
        <p:nvCxnSpPr>
          <p:cNvPr id="13" name="Google Shape;210;p2">
            <a:extLst>
              <a:ext uri="{FF2B5EF4-FFF2-40B4-BE49-F238E27FC236}">
                <a16:creationId xmlns:a16="http://schemas.microsoft.com/office/drawing/2014/main" id="{31E7520A-F0DC-B84E-B5F6-853245DFCB62}"/>
              </a:ext>
            </a:extLst>
          </p:cNvPr>
          <p:cNvCxnSpPr/>
          <p:nvPr/>
        </p:nvCxnSpPr>
        <p:spPr>
          <a:xfrm>
            <a:off x="914400" y="1391055"/>
            <a:ext cx="10272409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91009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EBC051-3580-0F44-9796-2E32B0D69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Theoretical arguments</a:t>
            </a:r>
          </a:p>
        </p:txBody>
      </p:sp>
    </p:spTree>
    <p:extLst>
      <p:ext uri="{BB962C8B-B14F-4D97-AF65-F5344CB8AC3E}">
        <p14:creationId xmlns:p14="http://schemas.microsoft.com/office/powerpoint/2010/main" val="3979658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8D4411-2AB4-6C44-A2BA-6FB84CBF9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Credit granting </a:t>
            </a:r>
          </a:p>
        </p:txBody>
      </p:sp>
    </p:spTree>
    <p:extLst>
      <p:ext uri="{BB962C8B-B14F-4D97-AF65-F5344CB8AC3E}">
        <p14:creationId xmlns:p14="http://schemas.microsoft.com/office/powerpoint/2010/main" val="380122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889141-5D80-234D-99AC-7D3D63A18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dirty="0"/>
              <a:t>The role of perceived risk &amp; trust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E7F29ABA-59BC-3444-9CA8-29A7DE986E15}"/>
              </a:ext>
            </a:extLst>
          </p:cNvPr>
          <p:cNvSpPr/>
          <p:nvPr/>
        </p:nvSpPr>
        <p:spPr>
          <a:xfrm>
            <a:off x="5010912" y="2663953"/>
            <a:ext cx="2548128" cy="6583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600" dirty="0">
                <a:latin typeface="Century Gothic" panose="020B0502020202020204" pitchFamily="34" charset="0"/>
              </a:rPr>
              <a:t>Perceived risk 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675BB882-B33C-9A45-8A65-D2AE53923D89}"/>
              </a:ext>
            </a:extLst>
          </p:cNvPr>
          <p:cNvSpPr/>
          <p:nvPr/>
        </p:nvSpPr>
        <p:spPr>
          <a:xfrm>
            <a:off x="9521952" y="2663953"/>
            <a:ext cx="2548128" cy="6583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600" dirty="0">
                <a:latin typeface="Century Gothic" panose="020B0502020202020204" pitchFamily="34" charset="0"/>
              </a:rPr>
              <a:t>Credit access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A10D453C-BEA5-444E-9ECD-18CF6B6D599D}"/>
              </a:ext>
            </a:extLst>
          </p:cNvPr>
          <p:cNvSpPr/>
          <p:nvPr/>
        </p:nvSpPr>
        <p:spPr>
          <a:xfrm>
            <a:off x="9521952" y="3962399"/>
            <a:ext cx="2548128" cy="6583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600" dirty="0">
                <a:latin typeface="Century Gothic" panose="020B0502020202020204" pitchFamily="34" charset="0"/>
              </a:rPr>
              <a:t>Loan conditions</a:t>
            </a:r>
          </a:p>
        </p:txBody>
      </p:sp>
      <p:cxnSp>
        <p:nvCxnSpPr>
          <p:cNvPr id="30" name="Rechte verbindingslijn met pijl 29">
            <a:extLst>
              <a:ext uri="{FF2B5EF4-FFF2-40B4-BE49-F238E27FC236}">
                <a16:creationId xmlns:a16="http://schemas.microsoft.com/office/drawing/2014/main" id="{F851A7C0-C2D4-104B-A758-AFD242626F56}"/>
              </a:ext>
            </a:extLst>
          </p:cNvPr>
          <p:cNvCxnSpPr>
            <a:stCxn id="10" idx="3"/>
            <a:endCxn id="11" idx="1"/>
          </p:cNvCxnSpPr>
          <p:nvPr/>
        </p:nvCxnSpPr>
        <p:spPr>
          <a:xfrm>
            <a:off x="7559040" y="2993137"/>
            <a:ext cx="19629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Rechte verbindingslijn met pijl 31">
            <a:extLst>
              <a:ext uri="{FF2B5EF4-FFF2-40B4-BE49-F238E27FC236}">
                <a16:creationId xmlns:a16="http://schemas.microsoft.com/office/drawing/2014/main" id="{5F228384-EBD1-194D-8585-0D3969B011C8}"/>
              </a:ext>
            </a:extLst>
          </p:cNvPr>
          <p:cNvCxnSpPr>
            <a:stCxn id="10" idx="3"/>
            <a:endCxn id="12" idx="1"/>
          </p:cNvCxnSpPr>
          <p:nvPr/>
        </p:nvCxnSpPr>
        <p:spPr>
          <a:xfrm>
            <a:off x="7559040" y="2993137"/>
            <a:ext cx="1962912" cy="1298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Google Shape;210;p2">
            <a:extLst>
              <a:ext uri="{FF2B5EF4-FFF2-40B4-BE49-F238E27FC236}">
                <a16:creationId xmlns:a16="http://schemas.microsoft.com/office/drawing/2014/main" id="{953573D2-A157-3049-A738-9B69B78A2AF3}"/>
              </a:ext>
            </a:extLst>
          </p:cNvPr>
          <p:cNvCxnSpPr/>
          <p:nvPr/>
        </p:nvCxnSpPr>
        <p:spPr>
          <a:xfrm>
            <a:off x="914400" y="1391055"/>
            <a:ext cx="10272409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" name="Tekstvak 12">
            <a:extLst>
              <a:ext uri="{FF2B5EF4-FFF2-40B4-BE49-F238E27FC236}">
                <a16:creationId xmlns:a16="http://schemas.microsoft.com/office/drawing/2014/main" id="{88FC2B77-1939-844A-8D30-A1F65ECEAC75}"/>
              </a:ext>
            </a:extLst>
          </p:cNvPr>
          <p:cNvSpPr txBox="1"/>
          <p:nvPr/>
        </p:nvSpPr>
        <p:spPr>
          <a:xfrm>
            <a:off x="415481" y="1777141"/>
            <a:ext cx="4059936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sz="1600" b="1" u="sng" dirty="0">
                <a:solidFill>
                  <a:schemeClr val="bg2"/>
                </a:solidFill>
                <a:latin typeface="Century Gothic" panose="020B0502020202020204" pitchFamily="34" charset="0"/>
              </a:rPr>
              <a:t>THEORETICAL ARGUMENTS:</a:t>
            </a:r>
          </a:p>
          <a:p>
            <a:endParaRPr lang="nl-BE" sz="1600" b="1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nl-B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Estimation default risk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nl-B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Several lending technologies</a:t>
            </a:r>
          </a:p>
          <a:p>
            <a:pPr marL="285750" indent="-285750">
              <a:buFont typeface="Wingdings" pitchFamily="2" charset="2"/>
              <a:buChar char="v"/>
            </a:pPr>
            <a:endParaRPr lang="nl-BE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nl-B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Individual lending officer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nl-B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Judgements and perceptions </a:t>
            </a:r>
          </a:p>
          <a:p>
            <a:pPr marL="285750" indent="-285750">
              <a:buFont typeface="Wingdings" pitchFamily="2" charset="2"/>
              <a:buChar char="v"/>
            </a:pPr>
            <a:endParaRPr lang="nl-BE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nl-B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Influence on credit decision-making </a:t>
            </a:r>
          </a:p>
        </p:txBody>
      </p:sp>
      <p:sp>
        <p:nvSpPr>
          <p:cNvPr id="42" name="Rechthoek 41">
            <a:extLst>
              <a:ext uri="{FF2B5EF4-FFF2-40B4-BE49-F238E27FC236}">
                <a16:creationId xmlns:a16="http://schemas.microsoft.com/office/drawing/2014/main" id="{374DC4B6-79DC-A243-A6DB-7779999553EC}"/>
              </a:ext>
            </a:extLst>
          </p:cNvPr>
          <p:cNvSpPr/>
          <p:nvPr/>
        </p:nvSpPr>
        <p:spPr>
          <a:xfrm>
            <a:off x="0" y="5260845"/>
            <a:ext cx="12192000" cy="158598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/>
              <a:t>HYPOTHESES:</a:t>
            </a:r>
          </a:p>
          <a:p>
            <a:pPr algn="ctr"/>
            <a:endParaRPr lang="nl-BE" b="1" dirty="0"/>
          </a:p>
          <a:p>
            <a:r>
              <a:rPr lang="nl-BE" i="1" dirty="0">
                <a:latin typeface="Century Gothic" panose="020B0502020202020204" pitchFamily="34" charset="0"/>
              </a:rPr>
              <a:t>Loan officers’ perceived risk has a direct influence on their willingness to provide access to succession financing for family firms in transition. </a:t>
            </a:r>
            <a:endParaRPr lang="nl-BE" dirty="0">
              <a:latin typeface="Century Gothic" panose="020B0502020202020204" pitchFamily="34" charset="0"/>
            </a:endParaRPr>
          </a:p>
          <a:p>
            <a:endParaRPr lang="nl-BE" i="1" dirty="0">
              <a:latin typeface="Century Gothic" panose="020B0502020202020204" pitchFamily="34" charset="0"/>
            </a:endParaRPr>
          </a:p>
          <a:p>
            <a:r>
              <a:rPr lang="nl-BE" i="1" dirty="0">
                <a:latin typeface="Century Gothic" panose="020B0502020202020204" pitchFamily="34" charset="0"/>
              </a:rPr>
              <a:t>Loan officers’ perceived risk has a direct influence on their willingness to apply favorably loan conditions to family firms in transition.</a:t>
            </a:r>
          </a:p>
          <a:p>
            <a:endParaRPr lang="nl-BE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03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42" grpId="0" animBg="1"/>
    </p:bldLst>
  </p:timing>
</p:sld>
</file>

<file path=ppt/theme/theme1.xml><?xml version="1.0" encoding="utf-8"?>
<a:theme xmlns:a="http://schemas.openxmlformats.org/drawingml/2006/main" name="RCEF Template">
  <a:themeElements>
    <a:clrScheme name="New Uhasselt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63E2E"/>
      </a:accent1>
      <a:accent2>
        <a:srgbClr val="00ACEE"/>
      </a:accent2>
      <a:accent3>
        <a:srgbClr val="A5A5A5"/>
      </a:accent3>
      <a:accent4>
        <a:srgbClr val="BFD537"/>
      </a:accent4>
      <a:accent5>
        <a:srgbClr val="F37E2A"/>
      </a:accent5>
      <a:accent6>
        <a:srgbClr val="9A3591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4213</TotalTime>
  <Words>819</Words>
  <Application>Microsoft Macintosh PowerPoint</Application>
  <PresentationFormat>Breedbeeld</PresentationFormat>
  <Paragraphs>189</Paragraphs>
  <Slides>21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6" baseType="lpstr">
      <vt:lpstr>Century Gothic</vt:lpstr>
      <vt:lpstr>Calibri</vt:lpstr>
      <vt:lpstr>Arial</vt:lpstr>
      <vt:lpstr>Wingdings</vt:lpstr>
      <vt:lpstr>RCEF Template</vt:lpstr>
      <vt:lpstr>Access to Succesion Finance in Private Family Firms: The Role of Governance</vt:lpstr>
      <vt:lpstr>Introduction</vt:lpstr>
      <vt:lpstr>Intra-family succession of ownership</vt:lpstr>
      <vt:lpstr>PowerPoint-presentatie</vt:lpstr>
      <vt:lpstr>Access to succession finance for FFs</vt:lpstr>
      <vt:lpstr>Research question</vt:lpstr>
      <vt:lpstr>Theoretical arguments</vt:lpstr>
      <vt:lpstr>Credit granting </vt:lpstr>
      <vt:lpstr>The role of perceived risk &amp; trust</vt:lpstr>
      <vt:lpstr>The role of perceived risk &amp; trust</vt:lpstr>
      <vt:lpstr>The role of perceived risk &amp; trust</vt:lpstr>
      <vt:lpstr>Governance</vt:lpstr>
      <vt:lpstr>Managerial experience of successor</vt:lpstr>
      <vt:lpstr>Knowledge diversity of the BoD</vt:lpstr>
      <vt:lpstr>The extent of succession planning </vt:lpstr>
      <vt:lpstr>Family protocol for professionalization </vt:lpstr>
      <vt:lpstr>Conceptual framework</vt:lpstr>
      <vt:lpstr>Conceptual framework</vt:lpstr>
      <vt:lpstr>Methodological approach</vt:lpstr>
      <vt:lpstr>Methodological approach </vt:lpstr>
      <vt:lpstr>Access to Succesion Finance in Private Family Firms: The Role of Governance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 to Succesion Finance in Private Family Firms: The Role of Governance</dc:title>
  <dc:creator>CORTEN Maarten</dc:creator>
  <cp:lastModifiedBy>Lien Vekemans</cp:lastModifiedBy>
  <cp:revision>7</cp:revision>
  <cp:lastPrinted>2021-12-13T11:44:31Z</cp:lastPrinted>
  <dcterms:created xsi:type="dcterms:W3CDTF">2018-09-13T13:28:59Z</dcterms:created>
  <dcterms:modified xsi:type="dcterms:W3CDTF">2021-12-14T13:49:36Z</dcterms:modified>
</cp:coreProperties>
</file>