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30275213" cy="42624375"/>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2E2B"/>
    <a:srgbClr val="2F5597"/>
    <a:srgbClr val="0070C0"/>
    <a:srgbClr val="47B148"/>
    <a:srgbClr val="BBF3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3" d="100"/>
          <a:sy n="63" d="100"/>
        </p:scale>
        <p:origin x="32" y="-14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3" Type="http://schemas.openxmlformats.org/officeDocument/2006/relationships/image" Target="../media/image5.emf"/><Relationship Id="rId7" Type="http://schemas.openxmlformats.org/officeDocument/2006/relationships/image" Target="../media/image9.wmf"/><Relationship Id="rId12" Type="http://schemas.openxmlformats.org/officeDocument/2006/relationships/image" Target="../media/image14.emf"/><Relationship Id="rId2" Type="http://schemas.openxmlformats.org/officeDocument/2006/relationships/image" Target="../media/image4.emf"/><Relationship Id="rId1" Type="http://schemas.openxmlformats.org/officeDocument/2006/relationships/image" Target="../media/image3.wmf"/><Relationship Id="rId6" Type="http://schemas.openxmlformats.org/officeDocument/2006/relationships/image" Target="../media/image8.wmf"/><Relationship Id="rId11" Type="http://schemas.openxmlformats.org/officeDocument/2006/relationships/image" Target="../media/image13.emf"/><Relationship Id="rId5" Type="http://schemas.openxmlformats.org/officeDocument/2006/relationships/image" Target="../media/image7.wmf"/><Relationship Id="rId10" Type="http://schemas.openxmlformats.org/officeDocument/2006/relationships/image" Target="../media/image12.emf"/><Relationship Id="rId4" Type="http://schemas.openxmlformats.org/officeDocument/2006/relationships/image" Target="../media/image6.wmf"/><Relationship Id="rId9"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4187"/>
          </a:xfrm>
          <a:prstGeom prst="rect">
            <a:avLst/>
          </a:prstGeom>
        </p:spPr>
        <p:txBody>
          <a:bodyPr vert="horz" lIns="91127" tIns="45563" rIns="91127" bIns="45563" rtlCol="0"/>
          <a:lstStyle>
            <a:lvl1pPr algn="l">
              <a:defRPr sz="1200"/>
            </a:lvl1pPr>
          </a:lstStyle>
          <a:p>
            <a:endParaRPr lang="en-GB"/>
          </a:p>
        </p:txBody>
      </p:sp>
      <p:sp>
        <p:nvSpPr>
          <p:cNvPr id="3" name="Date Placeholder 2"/>
          <p:cNvSpPr>
            <a:spLocks noGrp="1"/>
          </p:cNvSpPr>
          <p:nvPr>
            <p:ph type="dt" idx="1"/>
          </p:nvPr>
        </p:nvSpPr>
        <p:spPr>
          <a:xfrm>
            <a:off x="3778251" y="0"/>
            <a:ext cx="2889250" cy="494187"/>
          </a:xfrm>
          <a:prstGeom prst="rect">
            <a:avLst/>
          </a:prstGeom>
        </p:spPr>
        <p:txBody>
          <a:bodyPr vert="horz" lIns="91127" tIns="45563" rIns="91127" bIns="45563" rtlCol="0"/>
          <a:lstStyle>
            <a:lvl1pPr algn="r">
              <a:defRPr sz="1200"/>
            </a:lvl1pPr>
          </a:lstStyle>
          <a:p>
            <a:fld id="{DC570A22-B2F7-4CF7-9759-2DDCDB2F514C}" type="datetimeFigureOut">
              <a:rPr lang="en-GB" smtClean="0"/>
              <a:t>12/04/2023</a:t>
            </a:fld>
            <a:endParaRPr lang="en-GB"/>
          </a:p>
        </p:txBody>
      </p:sp>
      <p:sp>
        <p:nvSpPr>
          <p:cNvPr id="4" name="Slide Image Placeholder 3"/>
          <p:cNvSpPr>
            <a:spLocks noGrp="1" noRot="1" noChangeAspect="1"/>
          </p:cNvSpPr>
          <p:nvPr>
            <p:ph type="sldImg" idx="2"/>
          </p:nvPr>
        </p:nvSpPr>
        <p:spPr>
          <a:xfrm>
            <a:off x="2152650" y="1235075"/>
            <a:ext cx="2363788" cy="3332163"/>
          </a:xfrm>
          <a:prstGeom prst="rect">
            <a:avLst/>
          </a:prstGeom>
          <a:noFill/>
          <a:ln w="12700">
            <a:solidFill>
              <a:prstClr val="black"/>
            </a:solidFill>
          </a:ln>
        </p:spPr>
        <p:txBody>
          <a:bodyPr vert="horz" lIns="91127" tIns="45563" rIns="91127" bIns="45563" rtlCol="0" anchor="ctr"/>
          <a:lstStyle/>
          <a:p>
            <a:endParaRPr lang="en-GB"/>
          </a:p>
        </p:txBody>
      </p:sp>
      <p:sp>
        <p:nvSpPr>
          <p:cNvPr id="5" name="Notes Placeholder 4"/>
          <p:cNvSpPr>
            <a:spLocks noGrp="1"/>
          </p:cNvSpPr>
          <p:nvPr>
            <p:ph type="body" sz="quarter" idx="3"/>
          </p:nvPr>
        </p:nvSpPr>
        <p:spPr>
          <a:xfrm>
            <a:off x="666751" y="4750817"/>
            <a:ext cx="5335588" cy="3887173"/>
          </a:xfrm>
          <a:prstGeom prst="rect">
            <a:avLst/>
          </a:prstGeom>
        </p:spPr>
        <p:txBody>
          <a:bodyPr vert="horz" lIns="91127" tIns="45563" rIns="91127" bIns="4556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477"/>
            <a:ext cx="2889250" cy="494187"/>
          </a:xfrm>
          <a:prstGeom prst="rect">
            <a:avLst/>
          </a:prstGeom>
        </p:spPr>
        <p:txBody>
          <a:bodyPr vert="horz" lIns="91127" tIns="45563" rIns="91127" bIns="45563" rtlCol="0" anchor="b"/>
          <a:lstStyle>
            <a:lvl1pPr algn="l">
              <a:defRPr sz="1200"/>
            </a:lvl1pPr>
          </a:lstStyle>
          <a:p>
            <a:endParaRPr lang="en-GB"/>
          </a:p>
        </p:txBody>
      </p:sp>
      <p:sp>
        <p:nvSpPr>
          <p:cNvPr id="7" name="Slide Number Placeholder 6"/>
          <p:cNvSpPr>
            <a:spLocks noGrp="1"/>
          </p:cNvSpPr>
          <p:nvPr>
            <p:ph type="sldNum" sz="quarter" idx="5"/>
          </p:nvPr>
        </p:nvSpPr>
        <p:spPr>
          <a:xfrm>
            <a:off x="3778251" y="9378477"/>
            <a:ext cx="2889250" cy="494187"/>
          </a:xfrm>
          <a:prstGeom prst="rect">
            <a:avLst/>
          </a:prstGeom>
        </p:spPr>
        <p:txBody>
          <a:bodyPr vert="horz" lIns="91127" tIns="45563" rIns="91127" bIns="45563" rtlCol="0" anchor="b"/>
          <a:lstStyle>
            <a:lvl1pPr algn="r">
              <a:defRPr sz="1200"/>
            </a:lvl1pPr>
          </a:lstStyle>
          <a:p>
            <a:fld id="{82002E40-EC61-4B70-9542-A1A24CC2C79E}" type="slidenum">
              <a:rPr lang="en-GB" smtClean="0"/>
              <a:t>‹#›</a:t>
            </a:fld>
            <a:endParaRPr lang="en-GB"/>
          </a:p>
        </p:txBody>
      </p:sp>
    </p:spTree>
    <p:extLst>
      <p:ext uri="{BB962C8B-B14F-4D97-AF65-F5344CB8AC3E}">
        <p14:creationId xmlns:p14="http://schemas.microsoft.com/office/powerpoint/2010/main" val="395257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a:xfrm>
            <a:off x="21381870" y="39506491"/>
            <a:ext cx="6811923" cy="2269353"/>
          </a:xfrm>
          <a:prstGeom prst="rect">
            <a:avLst/>
          </a:prstGeom>
        </p:spPr>
        <p:txBody>
          <a:bodyPr/>
          <a:lstStyle/>
          <a:p>
            <a:fld id="{23565612-B130-48B4-B3E7-1D0184FAF089}" type="slidenum">
              <a:rPr lang="nl-BE" smtClean="0"/>
              <a:t>‹#›</a:t>
            </a:fld>
            <a:endParaRPr lang="nl-BE"/>
          </a:p>
        </p:txBody>
      </p:sp>
    </p:spTree>
    <p:extLst>
      <p:ext uri="{BB962C8B-B14F-4D97-AF65-F5344CB8AC3E}">
        <p14:creationId xmlns:p14="http://schemas.microsoft.com/office/powerpoint/2010/main" val="82418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081421" y="39506491"/>
            <a:ext cx="6811923" cy="2269353"/>
          </a:xfrm>
          <a:prstGeom prst="rect">
            <a:avLst/>
          </a:prstGeom>
        </p:spPr>
        <p:txBody>
          <a:bodyPr/>
          <a:lstStyle/>
          <a:p>
            <a:fld id="{61E2E733-05E5-46D9-A38E-8BB439CA8C83}" type="datetimeFigureOut">
              <a:rPr lang="nl-BE" smtClean="0"/>
              <a:t>12/04/2023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a:xfrm>
            <a:off x="21381870" y="39506491"/>
            <a:ext cx="6811923" cy="2269353"/>
          </a:xfrm>
          <a:prstGeom prst="rect">
            <a:avLst/>
          </a:prstGeom>
        </p:spPr>
        <p:txBody>
          <a:bodyPr/>
          <a:lstStyle/>
          <a:p>
            <a:fld id="{23565612-B130-48B4-B3E7-1D0184FAF089}" type="slidenum">
              <a:rPr lang="nl-BE" smtClean="0"/>
              <a:t>‹#›</a:t>
            </a:fld>
            <a:endParaRPr lang="nl-BE"/>
          </a:p>
        </p:txBody>
      </p:sp>
    </p:spTree>
    <p:extLst>
      <p:ext uri="{BB962C8B-B14F-4D97-AF65-F5344CB8AC3E}">
        <p14:creationId xmlns:p14="http://schemas.microsoft.com/office/powerpoint/2010/main" val="77275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8146367"/>
            <a:ext cx="12866966" cy="29140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8146367"/>
            <a:ext cx="12866966" cy="29140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081421" y="39506491"/>
            <a:ext cx="6811923" cy="2269353"/>
          </a:xfrm>
          <a:prstGeom prst="rect">
            <a:avLst/>
          </a:prstGeom>
        </p:spPr>
        <p:txBody>
          <a:bodyPr/>
          <a:lstStyle/>
          <a:p>
            <a:fld id="{61E2E733-05E5-46D9-A38E-8BB439CA8C83}" type="datetimeFigureOut">
              <a:rPr lang="nl-BE" smtClean="0"/>
              <a:t>12/04/2023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a:xfrm>
            <a:off x="21381870" y="39506491"/>
            <a:ext cx="6811923" cy="2269353"/>
          </a:xfrm>
          <a:prstGeom prst="rect">
            <a:avLst/>
          </a:prstGeom>
        </p:spPr>
        <p:txBody>
          <a:bodyPr/>
          <a:lstStyle/>
          <a:p>
            <a:fld id="{23565612-B130-48B4-B3E7-1D0184FAF089}" type="slidenum">
              <a:rPr lang="nl-BE" smtClean="0"/>
              <a:t>‹#›</a:t>
            </a:fld>
            <a:endParaRPr lang="nl-BE"/>
          </a:p>
        </p:txBody>
      </p:sp>
    </p:spTree>
    <p:extLst>
      <p:ext uri="{BB962C8B-B14F-4D97-AF65-F5344CB8AC3E}">
        <p14:creationId xmlns:p14="http://schemas.microsoft.com/office/powerpoint/2010/main" val="248170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5368" y="7756495"/>
            <a:ext cx="12807832" cy="5120842"/>
          </a:xfrm>
        </p:spPr>
        <p:txBody>
          <a:bodyPr anchor="b"/>
          <a:lstStyle>
            <a:lvl1pPr marL="0" indent="0">
              <a:buNone/>
              <a:defRPr sz="7946" b="1"/>
            </a:lvl1pPr>
            <a:lvl2pPr marL="1513773" indent="0">
              <a:buNone/>
              <a:defRPr sz="6622" b="1"/>
            </a:lvl2pPr>
            <a:lvl3pPr marL="3027547" indent="0">
              <a:buNone/>
              <a:defRPr sz="5960" b="1"/>
            </a:lvl3pPr>
            <a:lvl4pPr marL="4541320" indent="0">
              <a:buNone/>
              <a:defRPr sz="5298" b="1"/>
            </a:lvl4pPr>
            <a:lvl5pPr marL="6055095" indent="0">
              <a:buNone/>
              <a:defRPr sz="5298" b="1"/>
            </a:lvl5pPr>
            <a:lvl6pPr marL="7568868" indent="0">
              <a:buNone/>
              <a:defRPr sz="5298" b="1"/>
            </a:lvl6pPr>
            <a:lvl7pPr marL="9082641" indent="0">
              <a:buNone/>
              <a:defRPr sz="5298" b="1"/>
            </a:lvl7pPr>
            <a:lvl8pPr marL="10596415" indent="0">
              <a:buNone/>
              <a:defRPr sz="5298" b="1"/>
            </a:lvl8pPr>
            <a:lvl9pPr marL="12110189" indent="0">
              <a:buNone/>
              <a:defRPr sz="5298" b="1"/>
            </a:lvl9pPr>
          </a:lstStyle>
          <a:p>
            <a:pPr lvl="0"/>
            <a:r>
              <a:rPr lang="en-US"/>
              <a:t>Edit Master text styles</a:t>
            </a:r>
          </a:p>
        </p:txBody>
      </p:sp>
      <p:sp>
        <p:nvSpPr>
          <p:cNvPr id="4" name="Content Placeholder 3"/>
          <p:cNvSpPr>
            <a:spLocks noGrp="1"/>
          </p:cNvSpPr>
          <p:nvPr>
            <p:ph sz="half" idx="2"/>
          </p:nvPr>
        </p:nvSpPr>
        <p:spPr>
          <a:xfrm>
            <a:off x="2085368" y="13519898"/>
            <a:ext cx="12807832" cy="238689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7756495"/>
            <a:ext cx="12870909" cy="5120842"/>
          </a:xfrm>
        </p:spPr>
        <p:txBody>
          <a:bodyPr anchor="b"/>
          <a:lstStyle>
            <a:lvl1pPr marL="0" indent="0">
              <a:buNone/>
              <a:defRPr sz="7946" b="1"/>
            </a:lvl1pPr>
            <a:lvl2pPr marL="1513773" indent="0">
              <a:buNone/>
              <a:defRPr sz="6622" b="1"/>
            </a:lvl2pPr>
            <a:lvl3pPr marL="3027547" indent="0">
              <a:buNone/>
              <a:defRPr sz="5960" b="1"/>
            </a:lvl3pPr>
            <a:lvl4pPr marL="4541320" indent="0">
              <a:buNone/>
              <a:defRPr sz="5298" b="1"/>
            </a:lvl4pPr>
            <a:lvl5pPr marL="6055095" indent="0">
              <a:buNone/>
              <a:defRPr sz="5298" b="1"/>
            </a:lvl5pPr>
            <a:lvl6pPr marL="7568868" indent="0">
              <a:buNone/>
              <a:defRPr sz="5298" b="1"/>
            </a:lvl6pPr>
            <a:lvl7pPr marL="9082641" indent="0">
              <a:buNone/>
              <a:defRPr sz="5298" b="1"/>
            </a:lvl7pPr>
            <a:lvl8pPr marL="10596415" indent="0">
              <a:buNone/>
              <a:defRPr sz="5298" b="1"/>
            </a:lvl8pPr>
            <a:lvl9pPr marL="12110189" indent="0">
              <a:buNone/>
              <a:defRPr sz="5298" b="1"/>
            </a:lvl9pPr>
          </a:lstStyle>
          <a:p>
            <a:pPr lvl="0"/>
            <a:r>
              <a:rPr lang="en-US"/>
              <a:t>Edit Master text styles</a:t>
            </a:r>
          </a:p>
        </p:txBody>
      </p:sp>
      <p:sp>
        <p:nvSpPr>
          <p:cNvPr id="6" name="Content Placeholder 5"/>
          <p:cNvSpPr>
            <a:spLocks noGrp="1"/>
          </p:cNvSpPr>
          <p:nvPr>
            <p:ph sz="quarter" idx="4"/>
          </p:nvPr>
        </p:nvSpPr>
        <p:spPr>
          <a:xfrm>
            <a:off x="15326828" y="13519898"/>
            <a:ext cx="12870909" cy="2386890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2081421" y="39506491"/>
            <a:ext cx="6811923" cy="2269353"/>
          </a:xfrm>
          <a:prstGeom prst="rect">
            <a:avLst/>
          </a:prstGeom>
        </p:spPr>
        <p:txBody>
          <a:bodyPr/>
          <a:lstStyle/>
          <a:p>
            <a:fld id="{61E2E733-05E5-46D9-A38E-8BB439CA8C83}" type="datetimeFigureOut">
              <a:rPr lang="nl-BE" smtClean="0"/>
              <a:t>12/04/2023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a:xfrm>
            <a:off x="21381870" y="39506491"/>
            <a:ext cx="6811923" cy="2269353"/>
          </a:xfrm>
          <a:prstGeom prst="rect">
            <a:avLst/>
          </a:prstGeom>
        </p:spPr>
        <p:txBody>
          <a:bodyPr/>
          <a:lstStyle/>
          <a:p>
            <a:fld id="{23565612-B130-48B4-B3E7-1D0184FAF089}" type="slidenum">
              <a:rPr lang="nl-BE" smtClean="0"/>
              <a:t>‹#›</a:t>
            </a:fld>
            <a:endParaRPr lang="nl-BE"/>
          </a:p>
        </p:txBody>
      </p:sp>
      <p:sp>
        <p:nvSpPr>
          <p:cNvPr id="10" name="Title 1">
            <a:extLst>
              <a:ext uri="{FF2B5EF4-FFF2-40B4-BE49-F238E27FC236}">
                <a16:creationId xmlns:a16="http://schemas.microsoft.com/office/drawing/2014/main" id="{68A08224-60A1-4B2D-9F02-DB6128DE3E52}"/>
              </a:ext>
            </a:extLst>
          </p:cNvPr>
          <p:cNvSpPr>
            <a:spLocks noGrp="1"/>
          </p:cNvSpPr>
          <p:nvPr>
            <p:ph type="title"/>
          </p:nvPr>
        </p:nvSpPr>
        <p:spPr>
          <a:xfrm>
            <a:off x="2081422" y="2489200"/>
            <a:ext cx="26112371" cy="4624734"/>
          </a:xfrm>
        </p:spPr>
        <p:txBody>
          <a:bodyPr/>
          <a:lstStyle/>
          <a:p>
            <a:r>
              <a:rPr lang="en-US"/>
              <a:t>Click to edit Master title style</a:t>
            </a:r>
            <a:endParaRPr lang="en-US" dirty="0"/>
          </a:p>
        </p:txBody>
      </p:sp>
    </p:spTree>
    <p:extLst>
      <p:ext uri="{BB962C8B-B14F-4D97-AF65-F5344CB8AC3E}">
        <p14:creationId xmlns:p14="http://schemas.microsoft.com/office/powerpoint/2010/main" val="30157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a:xfrm>
            <a:off x="21381870" y="39506491"/>
            <a:ext cx="6811923" cy="2269353"/>
          </a:xfrm>
          <a:prstGeom prst="rect">
            <a:avLst/>
          </a:prstGeom>
        </p:spPr>
        <p:txBody>
          <a:bodyPr/>
          <a:lstStyle/>
          <a:p>
            <a:fld id="{23565612-B130-48B4-B3E7-1D0184FAF089}" type="slidenum">
              <a:rPr lang="nl-BE" smtClean="0"/>
              <a:t>‹#›</a:t>
            </a:fld>
            <a:endParaRPr lang="nl-BE"/>
          </a:p>
        </p:txBody>
      </p:sp>
    </p:spTree>
    <p:extLst>
      <p:ext uri="{BB962C8B-B14F-4D97-AF65-F5344CB8AC3E}">
        <p14:creationId xmlns:p14="http://schemas.microsoft.com/office/powerpoint/2010/main" val="66119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a:xfrm>
            <a:off x="21381870" y="39506491"/>
            <a:ext cx="6811923" cy="2269353"/>
          </a:xfrm>
          <a:prstGeom prst="rect">
            <a:avLst/>
          </a:prstGeom>
        </p:spPr>
        <p:txBody>
          <a:bodyPr/>
          <a:lstStyle/>
          <a:p>
            <a:fld id="{23565612-B130-48B4-B3E7-1D0184FAF089}" type="slidenum">
              <a:rPr lang="nl-BE" smtClean="0"/>
              <a:t>‹#›</a:t>
            </a:fld>
            <a:endParaRPr lang="nl-BE"/>
          </a:p>
        </p:txBody>
      </p:sp>
    </p:spTree>
    <p:extLst>
      <p:ext uri="{BB962C8B-B14F-4D97-AF65-F5344CB8AC3E}">
        <p14:creationId xmlns:p14="http://schemas.microsoft.com/office/powerpoint/2010/main" val="210533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A5C0B6-4F9F-495C-8381-FCCFA90EE01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 y="38188312"/>
            <a:ext cx="30275209" cy="4436064"/>
          </a:xfrm>
          <a:prstGeom prst="rect">
            <a:avLst/>
          </a:prstGeom>
        </p:spPr>
      </p:pic>
      <p:sp>
        <p:nvSpPr>
          <p:cNvPr id="2" name="Title Placeholder 1"/>
          <p:cNvSpPr>
            <a:spLocks noGrp="1"/>
          </p:cNvSpPr>
          <p:nvPr>
            <p:ph type="title"/>
          </p:nvPr>
        </p:nvSpPr>
        <p:spPr>
          <a:xfrm>
            <a:off x="2081422" y="2489200"/>
            <a:ext cx="26112371" cy="462473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81422" y="8432114"/>
            <a:ext cx="26112371" cy="283470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028665" y="39506491"/>
            <a:ext cx="10217884" cy="2269353"/>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nl-BE"/>
          </a:p>
        </p:txBody>
      </p:sp>
      <p:pic>
        <p:nvPicPr>
          <p:cNvPr id="7" name="Picture 6">
            <a:extLst>
              <a:ext uri="{FF2B5EF4-FFF2-40B4-BE49-F238E27FC236}">
                <a16:creationId xmlns:a16="http://schemas.microsoft.com/office/drawing/2014/main" id="{DFEF6113-A3ED-4020-85B4-C42E435561C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6815001" y="922082"/>
            <a:ext cx="2350013" cy="2273813"/>
          </a:xfrm>
          <a:prstGeom prst="rect">
            <a:avLst/>
          </a:prstGeom>
        </p:spPr>
      </p:pic>
    </p:spTree>
    <p:extLst>
      <p:ext uri="{BB962C8B-B14F-4D97-AF65-F5344CB8AC3E}">
        <p14:creationId xmlns:p14="http://schemas.microsoft.com/office/powerpoint/2010/main" val="3840569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70" r:id="rId6"/>
  </p:sldLayoutIdLst>
  <p:txStyles>
    <p:titleStyle>
      <a:lvl1pPr algn="l" defTabSz="3027547" rtl="0" eaLnBrk="1" latinLnBrk="0" hangingPunct="1">
        <a:lnSpc>
          <a:spcPct val="90000"/>
        </a:lnSpc>
        <a:spcBef>
          <a:spcPct val="0"/>
        </a:spcBef>
        <a:buNone/>
        <a:defRPr sz="14569" kern="1200">
          <a:solidFill>
            <a:schemeClr val="tx1"/>
          </a:solidFill>
          <a:latin typeface="+mj-lt"/>
          <a:ea typeface="+mj-ea"/>
          <a:cs typeface="+mj-cs"/>
        </a:defRPr>
      </a:lvl1pPr>
    </p:titleStyle>
    <p:bodyStyle>
      <a:lvl1pPr marL="756887" indent="-756887" algn="l" defTabSz="302754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60" indent="-756887" algn="l" defTabSz="302754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434" indent="-756887" algn="l" defTabSz="302754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208" indent="-756887" algn="l" defTabSz="302754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981" indent="-756887" algn="l" defTabSz="302754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755" indent="-756887" algn="l" defTabSz="302754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529" indent="-756887" algn="l" defTabSz="302754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301" indent="-756887" algn="l" defTabSz="302754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7076" indent="-756887" algn="l" defTabSz="302754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547" rtl="0" eaLnBrk="1" latinLnBrk="0" hangingPunct="1">
        <a:defRPr sz="5960" kern="1200">
          <a:solidFill>
            <a:schemeClr val="tx1"/>
          </a:solidFill>
          <a:latin typeface="+mn-lt"/>
          <a:ea typeface="+mn-ea"/>
          <a:cs typeface="+mn-cs"/>
        </a:defRPr>
      </a:lvl1pPr>
      <a:lvl2pPr marL="1513773" algn="l" defTabSz="3027547" rtl="0" eaLnBrk="1" latinLnBrk="0" hangingPunct="1">
        <a:defRPr sz="5960" kern="1200">
          <a:solidFill>
            <a:schemeClr val="tx1"/>
          </a:solidFill>
          <a:latin typeface="+mn-lt"/>
          <a:ea typeface="+mn-ea"/>
          <a:cs typeface="+mn-cs"/>
        </a:defRPr>
      </a:lvl2pPr>
      <a:lvl3pPr marL="3027547" algn="l" defTabSz="3027547" rtl="0" eaLnBrk="1" latinLnBrk="0" hangingPunct="1">
        <a:defRPr sz="5960" kern="1200">
          <a:solidFill>
            <a:schemeClr val="tx1"/>
          </a:solidFill>
          <a:latin typeface="+mn-lt"/>
          <a:ea typeface="+mn-ea"/>
          <a:cs typeface="+mn-cs"/>
        </a:defRPr>
      </a:lvl3pPr>
      <a:lvl4pPr marL="4541320" algn="l" defTabSz="3027547" rtl="0" eaLnBrk="1" latinLnBrk="0" hangingPunct="1">
        <a:defRPr sz="5960" kern="1200">
          <a:solidFill>
            <a:schemeClr val="tx1"/>
          </a:solidFill>
          <a:latin typeface="+mn-lt"/>
          <a:ea typeface="+mn-ea"/>
          <a:cs typeface="+mn-cs"/>
        </a:defRPr>
      </a:lvl4pPr>
      <a:lvl5pPr marL="6055095" algn="l" defTabSz="3027547" rtl="0" eaLnBrk="1" latinLnBrk="0" hangingPunct="1">
        <a:defRPr sz="5960" kern="1200">
          <a:solidFill>
            <a:schemeClr val="tx1"/>
          </a:solidFill>
          <a:latin typeface="+mn-lt"/>
          <a:ea typeface="+mn-ea"/>
          <a:cs typeface="+mn-cs"/>
        </a:defRPr>
      </a:lvl5pPr>
      <a:lvl6pPr marL="7568868" algn="l" defTabSz="3027547" rtl="0" eaLnBrk="1" latinLnBrk="0" hangingPunct="1">
        <a:defRPr sz="5960" kern="1200">
          <a:solidFill>
            <a:schemeClr val="tx1"/>
          </a:solidFill>
          <a:latin typeface="+mn-lt"/>
          <a:ea typeface="+mn-ea"/>
          <a:cs typeface="+mn-cs"/>
        </a:defRPr>
      </a:lvl6pPr>
      <a:lvl7pPr marL="9082641" algn="l" defTabSz="3027547" rtl="0" eaLnBrk="1" latinLnBrk="0" hangingPunct="1">
        <a:defRPr sz="5960" kern="1200">
          <a:solidFill>
            <a:schemeClr val="tx1"/>
          </a:solidFill>
          <a:latin typeface="+mn-lt"/>
          <a:ea typeface="+mn-ea"/>
          <a:cs typeface="+mn-cs"/>
        </a:defRPr>
      </a:lvl7pPr>
      <a:lvl8pPr marL="10596415" algn="l" defTabSz="3027547" rtl="0" eaLnBrk="1" latinLnBrk="0" hangingPunct="1">
        <a:defRPr sz="5960" kern="1200">
          <a:solidFill>
            <a:schemeClr val="tx1"/>
          </a:solidFill>
          <a:latin typeface="+mn-lt"/>
          <a:ea typeface="+mn-ea"/>
          <a:cs typeface="+mn-cs"/>
        </a:defRPr>
      </a:lvl8pPr>
      <a:lvl9pPr marL="12110189" algn="l" defTabSz="302754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emf"/><Relationship Id="rId18" Type="http://schemas.openxmlformats.org/officeDocument/2006/relationships/oleObject" Target="../embeddings/oleObject5.bin"/><Relationship Id="rId26" Type="http://schemas.openxmlformats.org/officeDocument/2006/relationships/image" Target="../media/image25.emf"/><Relationship Id="rId39" Type="http://schemas.openxmlformats.org/officeDocument/2006/relationships/oleObject" Target="../embeddings/oleObject12.bin"/><Relationship Id="rId3" Type="http://schemas.openxmlformats.org/officeDocument/2006/relationships/image" Target="../media/image16.jpeg"/><Relationship Id="rId21" Type="http://schemas.openxmlformats.org/officeDocument/2006/relationships/image" Target="../media/image8.wmf"/><Relationship Id="rId34" Type="http://schemas.openxmlformats.org/officeDocument/2006/relationships/image" Target="../media/image11.emf"/><Relationship Id="rId42" Type="http://schemas.openxmlformats.org/officeDocument/2006/relationships/image" Target="../media/image15.emf"/><Relationship Id="rId7" Type="http://schemas.openxmlformats.org/officeDocument/2006/relationships/image" Target="../media/image20.png"/><Relationship Id="rId12" Type="http://schemas.openxmlformats.org/officeDocument/2006/relationships/oleObject" Target="../embeddings/oleObject2.bin"/><Relationship Id="rId17" Type="http://schemas.openxmlformats.org/officeDocument/2006/relationships/image" Target="../media/image6.wmf"/><Relationship Id="rId25" Type="http://schemas.openxmlformats.org/officeDocument/2006/relationships/image" Target="../media/image24.emf"/><Relationship Id="rId33" Type="http://schemas.openxmlformats.org/officeDocument/2006/relationships/oleObject" Target="../embeddings/oleObject9.bin"/><Relationship Id="rId38" Type="http://schemas.openxmlformats.org/officeDocument/2006/relationships/image" Target="../media/image13.emf"/><Relationship Id="rId2" Type="http://schemas.openxmlformats.org/officeDocument/2006/relationships/slideLayout" Target="../slideLayouts/slideLayout2.xml"/><Relationship Id="rId16" Type="http://schemas.openxmlformats.org/officeDocument/2006/relationships/oleObject" Target="../embeddings/oleObject4.bin"/><Relationship Id="rId20" Type="http://schemas.openxmlformats.org/officeDocument/2006/relationships/oleObject" Target="../embeddings/oleObject6.bin"/><Relationship Id="rId29" Type="http://schemas.openxmlformats.org/officeDocument/2006/relationships/image" Target="../media/image28.jpeg"/><Relationship Id="rId41"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image" Target="../media/image3.wmf"/><Relationship Id="rId24" Type="http://schemas.openxmlformats.org/officeDocument/2006/relationships/image" Target="../media/image23.emf"/><Relationship Id="rId32" Type="http://schemas.openxmlformats.org/officeDocument/2006/relationships/image" Target="../media/image10.emf"/><Relationship Id="rId37" Type="http://schemas.openxmlformats.org/officeDocument/2006/relationships/oleObject" Target="../embeddings/oleObject11.bin"/><Relationship Id="rId40" Type="http://schemas.openxmlformats.org/officeDocument/2006/relationships/image" Target="../media/image14.emf"/><Relationship Id="rId5" Type="http://schemas.openxmlformats.org/officeDocument/2006/relationships/image" Target="../media/image18.jpg"/><Relationship Id="rId15" Type="http://schemas.openxmlformats.org/officeDocument/2006/relationships/image" Target="../media/image5.emf"/><Relationship Id="rId23" Type="http://schemas.openxmlformats.org/officeDocument/2006/relationships/image" Target="../media/image9.wmf"/><Relationship Id="rId28" Type="http://schemas.openxmlformats.org/officeDocument/2006/relationships/image" Target="../media/image27.jpeg"/><Relationship Id="rId36" Type="http://schemas.openxmlformats.org/officeDocument/2006/relationships/image" Target="../media/image12.emf"/><Relationship Id="rId10" Type="http://schemas.openxmlformats.org/officeDocument/2006/relationships/oleObject" Target="../embeddings/oleObject1.bin"/><Relationship Id="rId19" Type="http://schemas.openxmlformats.org/officeDocument/2006/relationships/image" Target="../media/image7.wmf"/><Relationship Id="rId31" Type="http://schemas.openxmlformats.org/officeDocument/2006/relationships/oleObject" Target="../embeddings/oleObject8.bin"/><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oleObject" Target="../embeddings/oleObject3.bin"/><Relationship Id="rId22" Type="http://schemas.openxmlformats.org/officeDocument/2006/relationships/oleObject" Target="../embeddings/oleObject7.bin"/><Relationship Id="rId27" Type="http://schemas.openxmlformats.org/officeDocument/2006/relationships/image" Target="../media/image26.png"/><Relationship Id="rId30" Type="http://schemas.openxmlformats.org/officeDocument/2006/relationships/image" Target="../media/image29.jpeg"/><Relationship Id="rId35" Type="http://schemas.openxmlformats.org/officeDocument/2006/relationships/oleObject" Target="../embeddings/oleObject10.bin"/><Relationship Id="rId4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 name="Rectangle 186">
            <a:extLst>
              <a:ext uri="{FF2B5EF4-FFF2-40B4-BE49-F238E27FC236}">
                <a16:creationId xmlns:a16="http://schemas.microsoft.com/office/drawing/2014/main" id="{7406AD16-F211-46D7-93A1-11591251CC7A}"/>
              </a:ext>
            </a:extLst>
          </p:cNvPr>
          <p:cNvSpPr/>
          <p:nvPr/>
        </p:nvSpPr>
        <p:spPr>
          <a:xfrm>
            <a:off x="18297249" y="8252671"/>
            <a:ext cx="900000" cy="504000"/>
          </a:xfrm>
          <a:prstGeom prst="rect">
            <a:avLst/>
          </a:prstGeom>
          <a:gradFill flip="none" rotWithShape="1">
            <a:gsLst>
              <a:gs pos="37000">
                <a:srgbClr val="F9B7F0"/>
              </a:gs>
              <a:gs pos="0">
                <a:srgbClr val="D335C4">
                  <a:tint val="660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p>
        </p:txBody>
      </p:sp>
      <p:sp>
        <p:nvSpPr>
          <p:cNvPr id="186" name="Rectangle 185">
            <a:extLst>
              <a:ext uri="{FF2B5EF4-FFF2-40B4-BE49-F238E27FC236}">
                <a16:creationId xmlns:a16="http://schemas.microsoft.com/office/drawing/2014/main" id="{0E45DD86-8687-4AA5-96AC-B5CBC921EB43}"/>
              </a:ext>
            </a:extLst>
          </p:cNvPr>
          <p:cNvSpPr/>
          <p:nvPr/>
        </p:nvSpPr>
        <p:spPr>
          <a:xfrm>
            <a:off x="19890026" y="10840208"/>
            <a:ext cx="1656000" cy="900000"/>
          </a:xfrm>
          <a:prstGeom prst="rect">
            <a:avLst/>
          </a:prstGeom>
          <a:gradFill flip="none" rotWithShape="1">
            <a:gsLst>
              <a:gs pos="37000">
                <a:srgbClr val="F9B7F0"/>
              </a:gs>
              <a:gs pos="0">
                <a:srgbClr val="D335C4">
                  <a:tint val="660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p>
        </p:txBody>
      </p:sp>
      <p:sp>
        <p:nvSpPr>
          <p:cNvPr id="185" name="Rectangle 184">
            <a:extLst>
              <a:ext uri="{FF2B5EF4-FFF2-40B4-BE49-F238E27FC236}">
                <a16:creationId xmlns:a16="http://schemas.microsoft.com/office/drawing/2014/main" id="{29F200CD-D0CA-436C-B789-FB8ED2029862}"/>
              </a:ext>
            </a:extLst>
          </p:cNvPr>
          <p:cNvSpPr/>
          <p:nvPr/>
        </p:nvSpPr>
        <p:spPr>
          <a:xfrm>
            <a:off x="17089568" y="10808761"/>
            <a:ext cx="1656000" cy="900000"/>
          </a:xfrm>
          <a:prstGeom prst="rect">
            <a:avLst/>
          </a:prstGeom>
          <a:gradFill flip="none" rotWithShape="1">
            <a:gsLst>
              <a:gs pos="37000">
                <a:srgbClr val="F9B7F0"/>
              </a:gs>
              <a:gs pos="0">
                <a:srgbClr val="D335C4">
                  <a:tint val="660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p>
        </p:txBody>
      </p:sp>
      <p:sp>
        <p:nvSpPr>
          <p:cNvPr id="208" name="Rectangle 207">
            <a:extLst>
              <a:ext uri="{FF2B5EF4-FFF2-40B4-BE49-F238E27FC236}">
                <a16:creationId xmlns:a16="http://schemas.microsoft.com/office/drawing/2014/main" id="{F7159036-B519-445A-B017-D5903E6BE1A7}"/>
              </a:ext>
            </a:extLst>
          </p:cNvPr>
          <p:cNvSpPr/>
          <p:nvPr/>
        </p:nvSpPr>
        <p:spPr>
          <a:xfrm>
            <a:off x="15059209" y="13945869"/>
            <a:ext cx="14129301" cy="21314050"/>
          </a:xfrm>
          <a:prstGeom prst="rect">
            <a:avLst/>
          </a:prstGeom>
          <a:noFill/>
          <a:ln w="57150">
            <a:solidFill>
              <a:srgbClr val="D22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0C5A9FB-6A61-4181-8E87-842B6F641C8C}"/>
              </a:ext>
            </a:extLst>
          </p:cNvPr>
          <p:cNvSpPr/>
          <p:nvPr/>
        </p:nvSpPr>
        <p:spPr>
          <a:xfrm>
            <a:off x="-1" y="38018421"/>
            <a:ext cx="30275213" cy="4894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7" name="Rectangle 1086">
            <a:extLst>
              <a:ext uri="{FF2B5EF4-FFF2-40B4-BE49-F238E27FC236}">
                <a16:creationId xmlns:a16="http://schemas.microsoft.com/office/drawing/2014/main" id="{CC3FA669-4B89-44F2-A7EB-2C37CEA99FDF}"/>
              </a:ext>
            </a:extLst>
          </p:cNvPr>
          <p:cNvSpPr/>
          <p:nvPr/>
        </p:nvSpPr>
        <p:spPr>
          <a:xfrm>
            <a:off x="1413295" y="36147293"/>
            <a:ext cx="27553876" cy="3360829"/>
          </a:xfrm>
          <a:prstGeom prst="rect">
            <a:avLst/>
          </a:prstGeom>
          <a:solidFill>
            <a:schemeClr val="bg1"/>
          </a:solidFill>
          <a:ln w="57150">
            <a:solidFill>
              <a:srgbClr val="D22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Rectangle 1083">
            <a:extLst>
              <a:ext uri="{FF2B5EF4-FFF2-40B4-BE49-F238E27FC236}">
                <a16:creationId xmlns:a16="http://schemas.microsoft.com/office/drawing/2014/main" id="{2191AB28-8F9E-42B9-B688-F5443CA1D05F}"/>
              </a:ext>
            </a:extLst>
          </p:cNvPr>
          <p:cNvSpPr/>
          <p:nvPr/>
        </p:nvSpPr>
        <p:spPr>
          <a:xfrm>
            <a:off x="1357346" y="6184022"/>
            <a:ext cx="13320000" cy="12041185"/>
          </a:xfrm>
          <a:prstGeom prst="rect">
            <a:avLst/>
          </a:prstGeom>
          <a:solidFill>
            <a:schemeClr val="bg1"/>
          </a:solidFill>
          <a:ln w="57150">
            <a:solidFill>
              <a:srgbClr val="D22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DB4A42A4-BE8F-4BC7-87CF-154B0FAF64C3}"/>
              </a:ext>
            </a:extLst>
          </p:cNvPr>
          <p:cNvSpPr/>
          <p:nvPr/>
        </p:nvSpPr>
        <p:spPr>
          <a:xfrm>
            <a:off x="1338483" y="19010860"/>
            <a:ext cx="13320000" cy="16234164"/>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el 1">
            <a:extLst>
              <a:ext uri="{FF2B5EF4-FFF2-40B4-BE49-F238E27FC236}">
                <a16:creationId xmlns:a16="http://schemas.microsoft.com/office/drawing/2014/main" id="{3BFCDE99-B731-4D24-A57B-47DBEF209757}"/>
              </a:ext>
            </a:extLst>
          </p:cNvPr>
          <p:cNvSpPr txBox="1">
            <a:spLocks/>
          </p:cNvSpPr>
          <p:nvPr/>
        </p:nvSpPr>
        <p:spPr>
          <a:xfrm>
            <a:off x="1619545" y="306372"/>
            <a:ext cx="23216716" cy="4261483"/>
          </a:xfrm>
          <a:prstGeom prst="rect">
            <a:avLst/>
          </a:prstGeom>
        </p:spPr>
        <p:txBody>
          <a:bodyPr lIns="76581" tIns="38291" rIns="76581" bIns="38291">
            <a:normAutofit fontScale="97500"/>
          </a:bodyPr>
          <a:lstStyle>
            <a:lvl1pPr algn="ctr" defTabSz="1748651" rtl="0" eaLnBrk="1" latinLnBrk="0" hangingPunct="1">
              <a:spcBef>
                <a:spcPct val="0"/>
              </a:spcBef>
              <a:buNone/>
              <a:defRPr sz="4300" b="1" i="0" kern="1200">
                <a:solidFill>
                  <a:schemeClr val="tx1"/>
                </a:solidFill>
                <a:latin typeface="Verdana" pitchFamily="34" charset="0"/>
                <a:ea typeface="Verdana" pitchFamily="34" charset="0"/>
                <a:cs typeface="Verdana" pitchFamily="34" charset="0"/>
              </a:defRPr>
            </a:lvl1pPr>
          </a:lstStyle>
          <a:p>
            <a:pPr algn="l" defTabSz="1748686">
              <a:defRPr/>
            </a:pPr>
            <a:endParaRPr lang="nl-NL" sz="8800" dirty="0">
              <a:solidFill>
                <a:srgbClr val="0070C0"/>
              </a:solidFill>
              <a:latin typeface="+mn-lt"/>
            </a:endParaRPr>
          </a:p>
        </p:txBody>
      </p:sp>
      <p:pic>
        <p:nvPicPr>
          <p:cNvPr id="5" name="Picture 6" descr="https://www.uhasselt.be/images/logos/2019/UHasselt-standaard.jpg">
            <a:extLst>
              <a:ext uri="{FF2B5EF4-FFF2-40B4-BE49-F238E27FC236}">
                <a16:creationId xmlns:a16="http://schemas.microsoft.com/office/drawing/2014/main" id="{43E22AC3-1DD2-4307-AD74-ABCB5161E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802" y="493677"/>
            <a:ext cx="3926248" cy="2822822"/>
          </a:xfrm>
          <a:prstGeom prst="rect">
            <a:avLst/>
          </a:prstGeom>
          <a:noFill/>
          <a:extLst>
            <a:ext uri="{909E8E84-426E-40DD-AFC4-6F175D3DCCD1}">
              <a14:hiddenFill xmlns:a14="http://schemas.microsoft.com/office/drawing/2010/main">
                <a:solidFill>
                  <a:srgbClr val="FFFFFF"/>
                </a:solidFill>
              </a14:hiddenFill>
            </a:ext>
          </a:extLst>
        </p:spPr>
      </p:pic>
      <p:sp>
        <p:nvSpPr>
          <p:cNvPr id="45" name="Tekstvak 4">
            <a:extLst>
              <a:ext uri="{FF2B5EF4-FFF2-40B4-BE49-F238E27FC236}">
                <a16:creationId xmlns:a16="http://schemas.microsoft.com/office/drawing/2014/main" id="{F1540CBD-547D-433F-B951-4297E2EAB672}"/>
              </a:ext>
            </a:extLst>
          </p:cNvPr>
          <p:cNvSpPr txBox="1"/>
          <p:nvPr/>
        </p:nvSpPr>
        <p:spPr>
          <a:xfrm>
            <a:off x="1863012" y="6817152"/>
            <a:ext cx="12239924" cy="10926068"/>
          </a:xfrm>
          <a:prstGeom prst="rect">
            <a:avLst/>
          </a:prstGeom>
          <a:noFill/>
        </p:spPr>
        <p:txBody>
          <a:bodyPr wrap="square" rtlCol="0">
            <a:spAutoFit/>
          </a:bodyPr>
          <a:lstStyle/>
          <a:p>
            <a:pPr algn="just"/>
            <a:r>
              <a:rPr lang="en-GB" sz="2400" dirty="0">
                <a:latin typeface="Verdana" panose="020B0604030504040204" pitchFamily="34" charset="0"/>
                <a:ea typeface="Verdana" panose="020B0604030504040204" pitchFamily="34" charset="0"/>
              </a:rPr>
              <a:t>Research on </a:t>
            </a:r>
            <a:r>
              <a:rPr lang="en-GB" sz="2400" b="1" dirty="0">
                <a:latin typeface="Verdana" panose="020B0604030504040204" pitchFamily="34" charset="0"/>
                <a:ea typeface="Verdana" panose="020B0604030504040204" pitchFamily="34" charset="0"/>
              </a:rPr>
              <a:t>solid-state batteries </a:t>
            </a:r>
            <a:r>
              <a:rPr lang="en-GB" sz="2400" dirty="0">
                <a:latin typeface="Verdana" panose="020B0604030504040204" pitchFamily="34" charset="0"/>
                <a:ea typeface="Verdana" panose="020B0604030504040204" pitchFamily="34" charset="0"/>
              </a:rPr>
              <a:t>has increased, but still faces fundamental challenges; </a:t>
            </a:r>
            <a:r>
              <a:rPr lang="en-GB" sz="2400" baseline="30000" dirty="0">
                <a:latin typeface="Verdana" panose="020B0604030504040204" pitchFamily="34" charset="0"/>
                <a:ea typeface="Verdana" panose="020B0604030504040204" pitchFamily="34" charset="0"/>
              </a:rPr>
              <a:t>1</a:t>
            </a:r>
          </a:p>
          <a:p>
            <a:pPr marL="457200" indent="-457200" algn="just">
              <a:buFont typeface="Arial" panose="020B0604020202020204" pitchFamily="34" charset="0"/>
              <a:buChar char="•"/>
            </a:pPr>
            <a:r>
              <a:rPr lang="en-GB" sz="2400" dirty="0">
                <a:latin typeface="Verdana" panose="020B0604030504040204" pitchFamily="34" charset="0"/>
                <a:ea typeface="Verdana" panose="020B0604030504040204" pitchFamily="34" charset="0"/>
              </a:rPr>
              <a:t>Development of a highly performant solid electrolyte,</a:t>
            </a:r>
          </a:p>
          <a:p>
            <a:pPr marL="457200" indent="-457200" algn="just">
              <a:buFont typeface="Arial" panose="020B0604020202020204" pitchFamily="34" charset="0"/>
              <a:buChar char="•"/>
            </a:pPr>
            <a:r>
              <a:rPr lang="en-GB" sz="2400" dirty="0">
                <a:latin typeface="Verdana" panose="020B0604030504040204" pitchFamily="34" charset="0"/>
                <a:ea typeface="Verdana" panose="020B0604030504040204" pitchFamily="34" charset="0"/>
              </a:rPr>
              <a:t>Integration of the cathode and anode materials,</a:t>
            </a:r>
          </a:p>
          <a:p>
            <a:pPr marL="457200" indent="-457200" algn="just">
              <a:buFont typeface="Arial" panose="020B0604020202020204" pitchFamily="34" charset="0"/>
              <a:buChar char="•"/>
            </a:pPr>
            <a:r>
              <a:rPr lang="en-GB" sz="2400" dirty="0">
                <a:latin typeface="Verdana" panose="020B0604030504040204" pitchFamily="34" charset="0"/>
                <a:ea typeface="Verdana" panose="020B0604030504040204" pitchFamily="34" charset="0"/>
              </a:rPr>
              <a:t>New cell production processes. </a:t>
            </a:r>
          </a:p>
          <a:p>
            <a:pPr algn="just"/>
            <a:endParaRPr lang="en-GB" sz="2400" dirty="0">
              <a:latin typeface="Verdana" panose="020B0604030504040204" pitchFamily="34" charset="0"/>
              <a:ea typeface="Verdana" panose="020B0604030504040204" pitchFamily="34" charset="0"/>
            </a:endParaRPr>
          </a:p>
          <a:p>
            <a:pPr algn="just"/>
            <a:r>
              <a:rPr lang="en-GB" sz="2400" dirty="0">
                <a:latin typeface="Verdana" panose="020B0604030504040204" pitchFamily="34" charset="0"/>
                <a:ea typeface="Verdana" panose="020B0604030504040204" pitchFamily="34" charset="0"/>
              </a:rPr>
              <a:t>The replacement of the conventional liquid electrolyte by solid electrolytes introduces new challenges for cell production processes. For commercial application of solid electrolytes, a wet/solution-based process is preferable. An </a:t>
            </a:r>
            <a:r>
              <a:rPr lang="en-GB" sz="2400" b="1" dirty="0">
                <a:latin typeface="Verdana" panose="020B0604030504040204" pitchFamily="34" charset="0"/>
                <a:ea typeface="Verdana" panose="020B0604030504040204" pitchFamily="34" charset="0"/>
              </a:rPr>
              <a:t>in-situ formation of the solid electrolyte </a:t>
            </a:r>
            <a:r>
              <a:rPr lang="en-GB" sz="2400" dirty="0">
                <a:latin typeface="Verdana" panose="020B0604030504040204" pitchFamily="34" charset="0"/>
                <a:ea typeface="Verdana" panose="020B0604030504040204" pitchFamily="34" charset="0"/>
              </a:rPr>
              <a:t>on top of the electrode can form a stable solid-state electrolyte interface on the surface of the electrode, reducing the solid electrolyte interface resistance and improving the transport of lithium ions between electrode and electrolyte, which help to improve the cycle stability, life time, and safety of the battery. </a:t>
            </a:r>
            <a:r>
              <a:rPr lang="en-GB" sz="2400" baseline="30000" dirty="0">
                <a:latin typeface="Verdana" panose="020B0604030504040204" pitchFamily="34" charset="0"/>
                <a:ea typeface="Verdana" panose="020B0604030504040204" pitchFamily="34" charset="0"/>
              </a:rPr>
              <a:t> </a:t>
            </a:r>
          </a:p>
          <a:p>
            <a:pPr algn="just"/>
            <a:endParaRPr lang="en-GB" sz="2400" dirty="0">
              <a:latin typeface="Verdana" panose="020B0604030504040204" pitchFamily="34" charset="0"/>
              <a:ea typeface="Verdana" panose="020B0604030504040204" pitchFamily="34" charset="0"/>
            </a:endParaRPr>
          </a:p>
          <a:p>
            <a:pPr algn="just"/>
            <a:endParaRPr lang="en-GB" sz="2800" dirty="0">
              <a:latin typeface="Verdana" panose="020B0604030504040204" pitchFamily="34" charset="0"/>
              <a:ea typeface="Verdana" panose="020B0604030504040204" pitchFamily="34" charset="0"/>
            </a:endParaRPr>
          </a:p>
          <a:p>
            <a:pPr algn="just"/>
            <a:endParaRPr lang="en-GB" sz="2800" dirty="0">
              <a:latin typeface="Verdana" panose="020B0604030504040204" pitchFamily="34" charset="0"/>
              <a:ea typeface="Verdana" panose="020B0604030504040204" pitchFamily="34" charset="0"/>
            </a:endParaRPr>
          </a:p>
          <a:p>
            <a:pPr algn="just"/>
            <a:endParaRPr lang="en-GB" sz="2800" dirty="0">
              <a:latin typeface="Verdana" panose="020B0604030504040204" pitchFamily="34" charset="0"/>
              <a:ea typeface="Verdana" panose="020B0604030504040204" pitchFamily="34" charset="0"/>
            </a:endParaRPr>
          </a:p>
          <a:p>
            <a:pPr algn="just"/>
            <a:endParaRPr lang="en-GB" sz="2800" dirty="0">
              <a:latin typeface="Verdana" panose="020B0604030504040204" pitchFamily="34" charset="0"/>
              <a:ea typeface="Verdana" panose="020B0604030504040204" pitchFamily="34" charset="0"/>
            </a:endParaRPr>
          </a:p>
          <a:p>
            <a:pPr algn="just"/>
            <a:endParaRPr lang="en-GB" sz="2800" dirty="0">
              <a:latin typeface="Verdana" panose="020B0604030504040204" pitchFamily="34" charset="0"/>
              <a:ea typeface="Verdana" panose="020B0604030504040204" pitchFamily="34" charset="0"/>
            </a:endParaRPr>
          </a:p>
          <a:p>
            <a:pPr algn="just"/>
            <a:endParaRPr lang="en-GB" sz="2800" dirty="0">
              <a:latin typeface="Verdana" panose="020B0604030504040204" pitchFamily="34" charset="0"/>
              <a:ea typeface="Verdana" panose="020B0604030504040204" pitchFamily="34" charset="0"/>
            </a:endParaRPr>
          </a:p>
          <a:p>
            <a:pPr algn="just"/>
            <a:endParaRPr lang="en-GB" sz="2800" dirty="0">
              <a:latin typeface="Verdana" panose="020B0604030504040204" pitchFamily="34" charset="0"/>
              <a:ea typeface="Verdana" panose="020B0604030504040204" pitchFamily="34" charset="0"/>
            </a:endParaRPr>
          </a:p>
          <a:p>
            <a:pPr algn="just"/>
            <a:endParaRPr lang="en-GB" sz="2800" dirty="0">
              <a:latin typeface="Verdana" panose="020B0604030504040204" pitchFamily="34" charset="0"/>
              <a:ea typeface="Verdana" panose="020B0604030504040204" pitchFamily="34" charset="0"/>
            </a:endParaRPr>
          </a:p>
          <a:p>
            <a:pPr algn="just"/>
            <a:endParaRPr lang="en-US" sz="3200" dirty="0"/>
          </a:p>
          <a:p>
            <a:pPr algn="just"/>
            <a:r>
              <a:rPr lang="en-GB" sz="3200" b="1" u="sng" dirty="0">
                <a:solidFill>
                  <a:srgbClr val="C00000"/>
                </a:solidFill>
                <a:latin typeface="Verdana" panose="020B0604030504040204" pitchFamily="34" charset="0"/>
                <a:ea typeface="Verdana" panose="020B0604030504040204" pitchFamily="34" charset="0"/>
              </a:rPr>
              <a:t>AIM</a:t>
            </a:r>
            <a:r>
              <a:rPr lang="en-GB" sz="3200" b="1" dirty="0">
                <a:solidFill>
                  <a:srgbClr val="C00000"/>
                </a:solidFill>
                <a:latin typeface="Verdana" panose="020B0604030504040204" pitchFamily="34" charset="0"/>
                <a:ea typeface="Verdana" panose="020B0604030504040204" pitchFamily="34" charset="0"/>
              </a:rPr>
              <a:t>: </a:t>
            </a:r>
            <a:r>
              <a:rPr lang="en-GB" sz="2800" dirty="0">
                <a:latin typeface="Verdana" panose="020B0604030504040204" pitchFamily="34" charset="0"/>
                <a:ea typeface="Verdana" panose="020B0604030504040204" pitchFamily="34" charset="0"/>
              </a:rPr>
              <a:t>Improving the electrochemical performance by optimizing the electrolyte composition, and using an in-situ polymerization of a polymeric backbone </a:t>
            </a:r>
            <a:r>
              <a:rPr lang="en-GB" sz="2800" dirty="0" err="1">
                <a:latin typeface="Verdana" panose="020B0604030504040204" pitchFamily="34" charset="0"/>
                <a:ea typeface="Verdana" panose="020B0604030504040204" pitchFamily="34" charset="0"/>
              </a:rPr>
              <a:t>eutectogel</a:t>
            </a:r>
            <a:r>
              <a:rPr lang="en-GB" sz="2800" dirty="0">
                <a:latin typeface="Verdana" panose="020B0604030504040204" pitchFamily="34" charset="0"/>
                <a:ea typeface="Verdana" panose="020B0604030504040204" pitchFamily="34" charset="0"/>
              </a:rPr>
              <a:t> (P-ETG) electrolyte.</a:t>
            </a:r>
            <a:endParaRPr lang="en-US" sz="2800" dirty="0">
              <a:latin typeface="Verdana" panose="020B0604030504040204" pitchFamily="34" charset="0"/>
              <a:ea typeface="Verdana" panose="020B0604030504040204" pitchFamily="34" charset="0"/>
            </a:endParaRPr>
          </a:p>
        </p:txBody>
      </p:sp>
      <p:sp>
        <p:nvSpPr>
          <p:cNvPr id="46" name="TextBox 45">
            <a:extLst>
              <a:ext uri="{FF2B5EF4-FFF2-40B4-BE49-F238E27FC236}">
                <a16:creationId xmlns:a16="http://schemas.microsoft.com/office/drawing/2014/main" id="{1E53333A-12C5-43F1-84D7-26CB14428273}"/>
              </a:ext>
            </a:extLst>
          </p:cNvPr>
          <p:cNvSpPr txBox="1"/>
          <p:nvPr/>
        </p:nvSpPr>
        <p:spPr>
          <a:xfrm>
            <a:off x="5890279" y="5785821"/>
            <a:ext cx="5259773" cy="769441"/>
          </a:xfrm>
          <a:prstGeom prst="rect">
            <a:avLst/>
          </a:prstGeom>
          <a:solidFill>
            <a:srgbClr val="C00000"/>
          </a:solidFill>
          <a:ln>
            <a:solidFill>
              <a:srgbClr val="2F5597"/>
            </a:solidFill>
          </a:ln>
        </p:spPr>
        <p:txBody>
          <a:bodyPr wrap="none" rtlCol="0">
            <a:spAutoFit/>
          </a:bodyPr>
          <a:lstStyle/>
          <a:p>
            <a:r>
              <a:rPr lang="nl-BE" sz="4400" b="1" dirty="0">
                <a:solidFill>
                  <a:schemeClr val="bg1"/>
                </a:solidFill>
                <a:latin typeface="Verdana" panose="020B0604030504040204" pitchFamily="34" charset="0"/>
                <a:ea typeface="Verdana" panose="020B0604030504040204" pitchFamily="34" charset="0"/>
              </a:rPr>
              <a:t>INTRODUCTION</a:t>
            </a:r>
            <a:endParaRPr lang="en-GB" sz="4400" b="1" dirty="0">
              <a:solidFill>
                <a:schemeClr val="bg1"/>
              </a:solidFill>
              <a:latin typeface="Verdana" panose="020B0604030504040204" pitchFamily="34" charset="0"/>
              <a:ea typeface="Verdana" panose="020B0604030504040204" pitchFamily="34" charset="0"/>
            </a:endParaRPr>
          </a:p>
        </p:txBody>
      </p:sp>
      <p:sp>
        <p:nvSpPr>
          <p:cNvPr id="49" name="Rectangle 48">
            <a:extLst>
              <a:ext uri="{FF2B5EF4-FFF2-40B4-BE49-F238E27FC236}">
                <a16:creationId xmlns:a16="http://schemas.microsoft.com/office/drawing/2014/main" id="{AD39E8D1-5C47-46B0-90CB-B7F82278D08C}"/>
              </a:ext>
            </a:extLst>
          </p:cNvPr>
          <p:cNvSpPr/>
          <p:nvPr/>
        </p:nvSpPr>
        <p:spPr>
          <a:xfrm>
            <a:off x="1513282" y="19664459"/>
            <a:ext cx="13008127" cy="2616101"/>
          </a:xfrm>
          <a:prstGeom prst="rect">
            <a:avLst/>
          </a:prstGeom>
        </p:spPr>
        <p:txBody>
          <a:bodyPr wrap="square">
            <a:spAutoFit/>
          </a:bodyPr>
          <a:lstStyle/>
          <a:p>
            <a:r>
              <a:rPr lang="en-US" sz="2400" b="1" dirty="0">
                <a:latin typeface="Verdana" panose="020B0604030504040204" pitchFamily="34" charset="0"/>
                <a:ea typeface="Verdana" panose="020B0604030504040204" pitchFamily="34" charset="0"/>
              </a:rPr>
              <a:t>Polymeric </a:t>
            </a:r>
            <a:r>
              <a:rPr lang="en-US" sz="2400" b="1" dirty="0" err="1">
                <a:latin typeface="Verdana" panose="020B0604030504040204" pitchFamily="34" charset="0"/>
                <a:ea typeface="Verdana" panose="020B0604030504040204" pitchFamily="34" charset="0"/>
              </a:rPr>
              <a:t>eutectogel</a:t>
            </a:r>
            <a:r>
              <a:rPr lang="en-US" sz="2400" b="1" dirty="0">
                <a:latin typeface="Verdana" panose="020B0604030504040204" pitchFamily="34" charset="0"/>
                <a:ea typeface="Verdana" panose="020B0604030504040204" pitchFamily="34" charset="0"/>
              </a:rPr>
              <a:t>: a promising solid-state electrolyte</a:t>
            </a:r>
            <a:r>
              <a:rPr lang="en-US" sz="2400" b="1" baseline="30000" dirty="0">
                <a:latin typeface="Verdana" panose="020B0604030504040204" pitchFamily="34" charset="0"/>
                <a:ea typeface="Verdana" panose="020B0604030504040204" pitchFamily="34" charset="0"/>
              </a:rPr>
              <a:t> 4</a:t>
            </a:r>
            <a:endParaRPr lang="en-US" sz="2400" baseline="30000" dirty="0">
              <a:latin typeface="Verdana" panose="020B0604030504040204" pitchFamily="34" charset="0"/>
              <a:ea typeface="Verdana" panose="020B0604030504040204" pitchFamily="34" charset="0"/>
            </a:endParaRPr>
          </a:p>
          <a:p>
            <a:pPr marL="571512" indent="-571512" algn="just">
              <a:buFont typeface="Arial" panose="020B0604020202020204" pitchFamily="34" charset="0"/>
              <a:buChar char="•"/>
            </a:pPr>
            <a:r>
              <a:rPr lang="en-US" sz="2400" dirty="0">
                <a:latin typeface="Verdana" panose="020B0604030504040204" pitchFamily="34" charset="0"/>
                <a:ea typeface="Verdana" panose="020B0604030504040204" pitchFamily="34" charset="0"/>
              </a:rPr>
              <a:t>Deep eutectic solvent (</a:t>
            </a:r>
            <a:r>
              <a:rPr lang="en-US" sz="2400" dirty="0" err="1">
                <a:latin typeface="Verdana" panose="020B0604030504040204" pitchFamily="34" charset="0"/>
                <a:ea typeface="Verdana" panose="020B0604030504040204" pitchFamily="34" charset="0"/>
              </a:rPr>
              <a:t>MAc</a:t>
            </a:r>
            <a:r>
              <a:rPr lang="en-US" sz="2400" dirty="0">
                <a:latin typeface="Verdana" panose="020B0604030504040204" pitchFamily="34" charset="0"/>
                <a:ea typeface="Verdana" panose="020B0604030504040204" pitchFamily="34" charset="0"/>
              </a:rPr>
              <a:t>/</a:t>
            </a:r>
            <a:r>
              <a:rPr lang="en-US" sz="2400" dirty="0" err="1">
                <a:latin typeface="Verdana" panose="020B0604030504040204" pitchFamily="34" charset="0"/>
                <a:ea typeface="Verdana" panose="020B0604030504040204" pitchFamily="34" charset="0"/>
              </a:rPr>
              <a:t>LiTFSI</a:t>
            </a:r>
            <a:r>
              <a:rPr lang="en-US" sz="2400" dirty="0">
                <a:latin typeface="Verdana" panose="020B0604030504040204" pitchFamily="34" charset="0"/>
                <a:ea typeface="Verdana" panose="020B0604030504040204" pitchFamily="34" charset="0"/>
              </a:rPr>
              <a:t>) confined in a polymeric matrix</a:t>
            </a:r>
          </a:p>
          <a:p>
            <a:pPr marL="571512" indent="-571512" algn="just">
              <a:buFont typeface="Arial" panose="020B0604020202020204" pitchFamily="34" charset="0"/>
              <a:buChar char="•"/>
            </a:pPr>
            <a:r>
              <a:rPr lang="en-US" sz="2400" dirty="0">
                <a:latin typeface="Verdana" panose="020B0604030504040204" pitchFamily="34" charset="0"/>
                <a:ea typeface="Verdana" panose="020B0604030504040204" pitchFamily="34" charset="0"/>
              </a:rPr>
              <a:t>Allows the combination of the processability advantage of polymers with high Li-ion conductivity of liquid electrolytes</a:t>
            </a:r>
          </a:p>
          <a:p>
            <a:endParaRPr lang="en-US" sz="2800" dirty="0"/>
          </a:p>
          <a:p>
            <a:endParaRPr lang="en-US" sz="2000" dirty="0"/>
          </a:p>
          <a:p>
            <a:r>
              <a:rPr lang="en-US" sz="2000" b="1" dirty="0"/>
              <a:t> </a:t>
            </a:r>
          </a:p>
        </p:txBody>
      </p:sp>
      <p:sp>
        <p:nvSpPr>
          <p:cNvPr id="72" name="Tekstvak 29">
            <a:extLst>
              <a:ext uri="{FF2B5EF4-FFF2-40B4-BE49-F238E27FC236}">
                <a16:creationId xmlns:a16="http://schemas.microsoft.com/office/drawing/2014/main" id="{0EAB924B-3484-48B0-A72B-7F027B43D594}"/>
              </a:ext>
            </a:extLst>
          </p:cNvPr>
          <p:cNvSpPr txBox="1"/>
          <p:nvPr/>
        </p:nvSpPr>
        <p:spPr>
          <a:xfrm>
            <a:off x="1473180" y="39732212"/>
            <a:ext cx="11360243" cy="523220"/>
          </a:xfrm>
          <a:prstGeom prst="rect">
            <a:avLst/>
          </a:prstGeom>
          <a:noFill/>
        </p:spPr>
        <p:txBody>
          <a:bodyPr wrap="square" rtlCol="0">
            <a:spAutoFit/>
          </a:bodyPr>
          <a:lstStyle/>
          <a:p>
            <a:r>
              <a:rPr lang="en-US" sz="2800" dirty="0">
                <a:solidFill>
                  <a:srgbClr val="C00000"/>
                </a:solidFill>
                <a:latin typeface="Verdana" panose="020B0604030504040204" pitchFamily="34" charset="0"/>
                <a:ea typeface="Verdana" panose="020B0604030504040204" pitchFamily="34" charset="0"/>
              </a:rPr>
              <a:t>References</a:t>
            </a:r>
          </a:p>
        </p:txBody>
      </p:sp>
      <p:sp>
        <p:nvSpPr>
          <p:cNvPr id="73" name="Tekstvak 30">
            <a:extLst>
              <a:ext uri="{FF2B5EF4-FFF2-40B4-BE49-F238E27FC236}">
                <a16:creationId xmlns:a16="http://schemas.microsoft.com/office/drawing/2014/main" id="{EBF8C484-5E6B-413C-95A3-AD5686590ED3}"/>
              </a:ext>
            </a:extLst>
          </p:cNvPr>
          <p:cNvSpPr txBox="1"/>
          <p:nvPr/>
        </p:nvSpPr>
        <p:spPr>
          <a:xfrm>
            <a:off x="15726215" y="39721622"/>
            <a:ext cx="11360243" cy="523220"/>
          </a:xfrm>
          <a:prstGeom prst="rect">
            <a:avLst/>
          </a:prstGeom>
          <a:noFill/>
        </p:spPr>
        <p:txBody>
          <a:bodyPr wrap="square" rtlCol="0">
            <a:spAutoFit/>
          </a:bodyPr>
          <a:lstStyle/>
          <a:p>
            <a:r>
              <a:rPr lang="en-US" sz="2800" dirty="0">
                <a:solidFill>
                  <a:srgbClr val="C00000"/>
                </a:solidFill>
                <a:latin typeface="Verdana" panose="020B0604030504040204" pitchFamily="34" charset="0"/>
                <a:ea typeface="Verdana" panose="020B0604030504040204" pitchFamily="34" charset="0"/>
              </a:rPr>
              <a:t>Acknowledgements</a:t>
            </a:r>
            <a:r>
              <a:rPr lang="en-US" sz="2800" dirty="0">
                <a:solidFill>
                  <a:srgbClr val="C00000"/>
                </a:solidFill>
              </a:rPr>
              <a:t> </a:t>
            </a:r>
          </a:p>
        </p:txBody>
      </p:sp>
      <p:sp>
        <p:nvSpPr>
          <p:cNvPr id="76" name="TextBox 75">
            <a:extLst>
              <a:ext uri="{FF2B5EF4-FFF2-40B4-BE49-F238E27FC236}">
                <a16:creationId xmlns:a16="http://schemas.microsoft.com/office/drawing/2014/main" id="{36FF4646-DF24-435D-8F5A-6EFD705E0F48}"/>
              </a:ext>
            </a:extLst>
          </p:cNvPr>
          <p:cNvSpPr txBox="1"/>
          <p:nvPr/>
        </p:nvSpPr>
        <p:spPr>
          <a:xfrm>
            <a:off x="2577289" y="35711921"/>
            <a:ext cx="4842992" cy="769441"/>
          </a:xfrm>
          <a:prstGeom prst="rect">
            <a:avLst/>
          </a:prstGeom>
          <a:solidFill>
            <a:srgbClr val="C00000"/>
          </a:solidFill>
          <a:ln>
            <a:solidFill>
              <a:srgbClr val="0070C0"/>
            </a:solidFill>
          </a:ln>
        </p:spPr>
        <p:txBody>
          <a:bodyPr wrap="none" rtlCol="0">
            <a:spAutoFit/>
          </a:bodyPr>
          <a:lstStyle/>
          <a:p>
            <a:r>
              <a:rPr lang="nl-BE" sz="4400" b="1" dirty="0">
                <a:solidFill>
                  <a:schemeClr val="bg1"/>
                </a:solidFill>
                <a:latin typeface="Verdana" panose="020B0604030504040204" pitchFamily="34" charset="0"/>
                <a:ea typeface="Verdana" panose="020B0604030504040204" pitchFamily="34" charset="0"/>
              </a:rPr>
              <a:t>CONCLUSIONS</a:t>
            </a:r>
            <a:endParaRPr lang="en-GB" sz="4400" b="1" dirty="0">
              <a:solidFill>
                <a:schemeClr val="bg1"/>
              </a:solidFill>
              <a:latin typeface="Verdana" panose="020B0604030504040204" pitchFamily="34" charset="0"/>
              <a:ea typeface="Verdana" panose="020B0604030504040204" pitchFamily="34" charset="0"/>
            </a:endParaRPr>
          </a:p>
        </p:txBody>
      </p:sp>
      <p:sp>
        <p:nvSpPr>
          <p:cNvPr id="1078" name="TextBox 1077">
            <a:extLst>
              <a:ext uri="{FF2B5EF4-FFF2-40B4-BE49-F238E27FC236}">
                <a16:creationId xmlns:a16="http://schemas.microsoft.com/office/drawing/2014/main" id="{E3B1BF3D-BF71-4992-B94F-5F392B40CE8F}"/>
              </a:ext>
            </a:extLst>
          </p:cNvPr>
          <p:cNvSpPr txBox="1"/>
          <p:nvPr/>
        </p:nvSpPr>
        <p:spPr>
          <a:xfrm>
            <a:off x="1480290" y="41681849"/>
            <a:ext cx="8193269" cy="584775"/>
          </a:xfrm>
          <a:prstGeom prst="rect">
            <a:avLst/>
          </a:prstGeom>
          <a:noFill/>
        </p:spPr>
        <p:txBody>
          <a:bodyPr wrap="none" rtlCol="0">
            <a:spAutoFit/>
          </a:bodyPr>
          <a:lstStyle/>
          <a:p>
            <a:r>
              <a:rPr lang="nl-BE" sz="3200" b="1" dirty="0">
                <a:latin typeface="Verdana" panose="020B0604030504040204" pitchFamily="34" charset="0"/>
                <a:ea typeface="Verdana" panose="020B0604030504040204" pitchFamily="34" charset="0"/>
              </a:rPr>
              <a:t>ansofie.kelchtermans@uhasselt.be</a:t>
            </a:r>
            <a:endParaRPr lang="en-GB" sz="3200" b="1" dirty="0">
              <a:latin typeface="Verdana" panose="020B0604030504040204" pitchFamily="34" charset="0"/>
              <a:ea typeface="Verdana" panose="020B0604030504040204" pitchFamily="34" charset="0"/>
            </a:endParaRPr>
          </a:p>
        </p:txBody>
      </p:sp>
      <p:sp>
        <p:nvSpPr>
          <p:cNvPr id="177" name="TextBox 176">
            <a:extLst>
              <a:ext uri="{FF2B5EF4-FFF2-40B4-BE49-F238E27FC236}">
                <a16:creationId xmlns:a16="http://schemas.microsoft.com/office/drawing/2014/main" id="{08F36E7E-4F34-43AA-B0FA-46AF620FE7B5}"/>
              </a:ext>
            </a:extLst>
          </p:cNvPr>
          <p:cNvSpPr txBox="1"/>
          <p:nvPr/>
        </p:nvSpPr>
        <p:spPr>
          <a:xfrm>
            <a:off x="3681592" y="19010860"/>
            <a:ext cx="8018005" cy="276999"/>
          </a:xfrm>
          <a:prstGeom prst="rect">
            <a:avLst/>
          </a:prstGeom>
          <a:noFill/>
        </p:spPr>
        <p:txBody>
          <a:bodyPr wrap="square" rtlCol="0">
            <a:spAutoFit/>
          </a:bodyPr>
          <a:lstStyle/>
          <a:p>
            <a:endParaRPr lang="en-GB" baseline="30000" dirty="0"/>
          </a:p>
        </p:txBody>
      </p:sp>
      <p:pic>
        <p:nvPicPr>
          <p:cNvPr id="130" name="Picture 235" descr="Afbeeldingsresultaat voor imo imomec">
            <a:extLst>
              <a:ext uri="{FF2B5EF4-FFF2-40B4-BE49-F238E27FC236}">
                <a16:creationId xmlns:a16="http://schemas.microsoft.com/office/drawing/2014/main" id="{6A0A6F13-32DD-4D2D-9471-4B811FB0E8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9133" y="41335927"/>
            <a:ext cx="3461874" cy="866912"/>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130">
            <a:extLst>
              <a:ext uri="{FF2B5EF4-FFF2-40B4-BE49-F238E27FC236}">
                <a16:creationId xmlns:a16="http://schemas.microsoft.com/office/drawing/2014/main" id="{C9879632-9329-4CDF-9C84-34435417508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987454" y="41206678"/>
            <a:ext cx="2846847" cy="1090746"/>
          </a:xfrm>
          <a:prstGeom prst="rect">
            <a:avLst/>
          </a:prstGeom>
        </p:spPr>
      </p:pic>
      <p:pic>
        <p:nvPicPr>
          <p:cNvPr id="133" name="Picture 4" descr="Afbeeldingsresultaat voor logo umicore&quot;">
            <a:extLst>
              <a:ext uri="{FF2B5EF4-FFF2-40B4-BE49-F238E27FC236}">
                <a16:creationId xmlns:a16="http://schemas.microsoft.com/office/drawing/2014/main" id="{3FD01B69-6371-470B-A308-EC8EEC8DB00C}"/>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43169" y="41239601"/>
            <a:ext cx="1774973" cy="1053562"/>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33">
            <a:extLst>
              <a:ext uri="{FF2B5EF4-FFF2-40B4-BE49-F238E27FC236}">
                <a16:creationId xmlns:a16="http://schemas.microsoft.com/office/drawing/2014/main" id="{7AEE0A16-4BB2-4764-9489-8AD3E5703BE2}"/>
              </a:ext>
            </a:extLst>
          </p:cNvPr>
          <p:cNvSpPr/>
          <p:nvPr/>
        </p:nvSpPr>
        <p:spPr>
          <a:xfrm>
            <a:off x="1448158" y="40246834"/>
            <a:ext cx="13369189" cy="1169551"/>
          </a:xfrm>
          <a:prstGeom prst="rect">
            <a:avLst/>
          </a:prstGeom>
        </p:spPr>
        <p:txBody>
          <a:bodyPr wrap="square">
            <a:spAutoFit/>
          </a:bodyPr>
          <a:lstStyle/>
          <a:p>
            <a:pPr algn="just" defTabSz="457209">
              <a:defRPr/>
            </a:pPr>
            <a:r>
              <a:rPr lang="en-US" sz="1400" kern="0" dirty="0">
                <a:solidFill>
                  <a:prstClr val="black"/>
                </a:solidFill>
              </a:rPr>
              <a:t>1.	</a:t>
            </a:r>
            <a:r>
              <a:rPr lang="en-US" sz="1400" dirty="0">
                <a:latin typeface="Verdana" panose="020B0604030504040204" pitchFamily="34" charset="0"/>
                <a:ea typeface="Verdana" panose="020B0604030504040204" pitchFamily="34" charset="0"/>
              </a:rPr>
              <a:t>J. </a:t>
            </a:r>
            <a:r>
              <a:rPr lang="en-US" sz="1400" dirty="0" err="1">
                <a:latin typeface="Verdana" panose="020B0604030504040204" pitchFamily="34" charset="0"/>
                <a:ea typeface="Verdana" panose="020B0604030504040204" pitchFamily="34" charset="0"/>
              </a:rPr>
              <a:t>Janek</a:t>
            </a:r>
            <a:r>
              <a:rPr lang="en-US" sz="1400" dirty="0">
                <a:latin typeface="Verdana" panose="020B0604030504040204" pitchFamily="34" charset="0"/>
                <a:ea typeface="Verdana" panose="020B0604030504040204" pitchFamily="34" charset="0"/>
              </a:rPr>
              <a:t>, </a:t>
            </a:r>
            <a:r>
              <a:rPr lang="en-US" sz="1400" i="1" dirty="0">
                <a:latin typeface="Verdana" panose="020B0604030504040204" pitchFamily="34" charset="0"/>
                <a:ea typeface="Verdana" panose="020B0604030504040204" pitchFamily="34" charset="0"/>
              </a:rPr>
              <a:t>et al., </a:t>
            </a:r>
            <a:r>
              <a:rPr lang="en-US" sz="1400" dirty="0">
                <a:latin typeface="Verdana" panose="020B0604030504040204" pitchFamily="34" charset="0"/>
                <a:ea typeface="Verdana" panose="020B0604030504040204" pitchFamily="34" charset="0"/>
              </a:rPr>
              <a:t>A solid future for battery development</a:t>
            </a:r>
            <a:r>
              <a:rPr lang="en-US" sz="1400">
                <a:latin typeface="Verdana" panose="020B0604030504040204" pitchFamily="34" charset="0"/>
                <a:ea typeface="Verdana" panose="020B0604030504040204" pitchFamily="34" charset="0"/>
              </a:rPr>
              <a:t>, Nat. </a:t>
            </a:r>
            <a:r>
              <a:rPr lang="en-US" sz="1400" dirty="0">
                <a:latin typeface="Verdana" panose="020B0604030504040204" pitchFamily="34" charset="0"/>
                <a:ea typeface="Verdana" panose="020B0604030504040204" pitchFamily="34" charset="0"/>
              </a:rPr>
              <a:t>Energy, 2016.</a:t>
            </a:r>
          </a:p>
          <a:p>
            <a:pPr algn="just" defTabSz="457209">
              <a:defRPr/>
            </a:pPr>
            <a:r>
              <a:rPr lang="en-GB" sz="1400" dirty="0">
                <a:latin typeface="Verdana" panose="020B0604030504040204" pitchFamily="34" charset="0"/>
                <a:ea typeface="Verdana" panose="020B0604030504040204" pitchFamily="34" charset="0"/>
              </a:rPr>
              <a:t>2.	M.-J. Kim </a:t>
            </a:r>
            <a:r>
              <a:rPr lang="en-GB" sz="1400" i="1" dirty="0">
                <a:latin typeface="Verdana" panose="020B0604030504040204" pitchFamily="34" charset="0"/>
                <a:ea typeface="Verdana" panose="020B0604030504040204" pitchFamily="34" charset="0"/>
              </a:rPr>
              <a:t>et al.</a:t>
            </a:r>
            <a:r>
              <a:rPr lang="en-GB" sz="1400" dirty="0">
                <a:latin typeface="Verdana" panose="020B0604030504040204" pitchFamily="34" charset="0"/>
                <a:ea typeface="Verdana" panose="020B0604030504040204" pitchFamily="34" charset="0"/>
              </a:rPr>
              <a:t>, Facile fabrication of solution-processed solid-electrolytes for high-energy-density all-solid-state-batteries by enhanced 	interfacial contact, Sci. Reports 2020 </a:t>
            </a:r>
            <a:r>
              <a:rPr lang="en-GB" sz="1400" i="1" dirty="0">
                <a:latin typeface="Verdana" panose="020B0604030504040204" pitchFamily="34" charset="0"/>
                <a:ea typeface="Verdana" panose="020B0604030504040204" pitchFamily="34" charset="0"/>
              </a:rPr>
              <a:t>101, </a:t>
            </a:r>
            <a:r>
              <a:rPr lang="en-GB" sz="1400" dirty="0">
                <a:latin typeface="Verdana" panose="020B0604030504040204" pitchFamily="34" charset="0"/>
                <a:ea typeface="Verdana" panose="020B0604030504040204" pitchFamily="34" charset="0"/>
              </a:rPr>
              <a:t>2020.</a:t>
            </a:r>
          </a:p>
          <a:p>
            <a:pPr algn="just" defTabSz="457209">
              <a:defRPr/>
            </a:pPr>
            <a:r>
              <a:rPr lang="en-GB" sz="1400" dirty="0">
                <a:latin typeface="Verdana" panose="020B0604030504040204" pitchFamily="34" charset="0"/>
                <a:ea typeface="Verdana" panose="020B0604030504040204" pitchFamily="34" charset="0"/>
              </a:rPr>
              <a:t>3.	Q. Zhao </a:t>
            </a:r>
            <a:r>
              <a:rPr lang="en-GB" sz="1400" i="1" dirty="0">
                <a:latin typeface="Verdana" panose="020B0604030504040204" pitchFamily="34" charset="0"/>
                <a:ea typeface="Verdana" panose="020B0604030504040204" pitchFamily="34" charset="0"/>
              </a:rPr>
              <a:t>et al</a:t>
            </a:r>
            <a:r>
              <a:rPr lang="en-GB" sz="1400" dirty="0">
                <a:latin typeface="Verdana" panose="020B0604030504040204" pitchFamily="34" charset="0"/>
                <a:ea typeface="Verdana" panose="020B0604030504040204" pitchFamily="34" charset="0"/>
              </a:rPr>
              <a:t>., Solid-state polymer electrolytes with in-built fast interfacial transport for secondary lithium batteries, Nat. Energy, 2019.</a:t>
            </a:r>
          </a:p>
          <a:p>
            <a:pPr algn="just" defTabSz="457209">
              <a:defRPr/>
            </a:pPr>
            <a:r>
              <a:rPr lang="en-US" sz="1400" kern="0" dirty="0">
                <a:solidFill>
                  <a:prstClr val="black"/>
                </a:solidFill>
                <a:latin typeface="Verdana" panose="020B0604030504040204" pitchFamily="34" charset="0"/>
                <a:ea typeface="Verdana" panose="020B0604030504040204" pitchFamily="34" charset="0"/>
              </a:rPr>
              <a:t>4.	B. </a:t>
            </a:r>
            <a:r>
              <a:rPr lang="en-US" sz="1400" kern="0" dirty="0" err="1">
                <a:solidFill>
                  <a:prstClr val="black"/>
                </a:solidFill>
                <a:latin typeface="Verdana" panose="020B0604030504040204" pitchFamily="34" charset="0"/>
                <a:ea typeface="Verdana" panose="020B0604030504040204" pitchFamily="34" charset="0"/>
              </a:rPr>
              <a:t>Joos</a:t>
            </a:r>
            <a:r>
              <a:rPr lang="en-US" sz="1400" i="1" kern="0" dirty="0">
                <a:solidFill>
                  <a:prstClr val="black"/>
                </a:solidFill>
                <a:latin typeface="Verdana" panose="020B0604030504040204" pitchFamily="34" charset="0"/>
                <a:ea typeface="Verdana" panose="020B0604030504040204" pitchFamily="34" charset="0"/>
              </a:rPr>
              <a:t>, et al., </a:t>
            </a:r>
            <a:r>
              <a:rPr lang="en-US" sz="1400" kern="0" dirty="0">
                <a:solidFill>
                  <a:prstClr val="black"/>
                </a:solidFill>
                <a:latin typeface="Verdana" panose="020B0604030504040204" pitchFamily="34" charset="0"/>
                <a:ea typeface="Verdana" panose="020B0604030504040204" pitchFamily="34" charset="0"/>
              </a:rPr>
              <a:t>Polymeric backbone </a:t>
            </a:r>
            <a:r>
              <a:rPr lang="en-US" sz="1400" kern="0" dirty="0" err="1">
                <a:solidFill>
                  <a:prstClr val="black"/>
                </a:solidFill>
                <a:latin typeface="Verdana" panose="020B0604030504040204" pitchFamily="34" charset="0"/>
                <a:ea typeface="Verdana" panose="020B0604030504040204" pitchFamily="34" charset="0"/>
              </a:rPr>
              <a:t>eutectogels</a:t>
            </a:r>
            <a:r>
              <a:rPr lang="en-US" sz="1400" kern="0" dirty="0">
                <a:solidFill>
                  <a:prstClr val="black"/>
                </a:solidFill>
                <a:latin typeface="Verdana" panose="020B0604030504040204" pitchFamily="34" charset="0"/>
                <a:ea typeface="Verdana" panose="020B0604030504040204" pitchFamily="34" charset="0"/>
              </a:rPr>
              <a:t> as a new generation of hybrid solid-state electrolytes, Chem. Mater., 2020. </a:t>
            </a:r>
          </a:p>
        </p:txBody>
      </p:sp>
      <p:sp>
        <p:nvSpPr>
          <p:cNvPr id="135" name="Tekstvak 47">
            <a:extLst>
              <a:ext uri="{FF2B5EF4-FFF2-40B4-BE49-F238E27FC236}">
                <a16:creationId xmlns:a16="http://schemas.microsoft.com/office/drawing/2014/main" id="{3F90B159-DDE7-496E-854A-73DC104FB94E}"/>
              </a:ext>
            </a:extLst>
          </p:cNvPr>
          <p:cNvSpPr txBox="1"/>
          <p:nvPr/>
        </p:nvSpPr>
        <p:spPr>
          <a:xfrm>
            <a:off x="15726215" y="40244842"/>
            <a:ext cx="13060659" cy="400110"/>
          </a:xfrm>
          <a:prstGeom prst="rect">
            <a:avLst/>
          </a:prstGeom>
          <a:noFill/>
        </p:spPr>
        <p:txBody>
          <a:bodyPr wrap="square" rtlCol="0">
            <a:spAutoFit/>
          </a:bodyPr>
          <a:lstStyle/>
          <a:p>
            <a:pPr algn="just"/>
            <a:r>
              <a:rPr lang="en-GB" dirty="0">
                <a:latin typeface="Verdana" panose="020B0604030504040204" pitchFamily="34" charset="0"/>
                <a:ea typeface="Verdana" panose="020B0604030504040204" pitchFamily="34" charset="0"/>
              </a:rPr>
              <a:t>This project receives financial support from VLAIO and Umicore (Baekeland project)</a:t>
            </a:r>
            <a:r>
              <a:rPr lang="en-GB" sz="2000" dirty="0"/>
              <a:t>.</a:t>
            </a:r>
            <a:endParaRPr lang="en-US" sz="2000" dirty="0"/>
          </a:p>
        </p:txBody>
      </p:sp>
      <p:sp>
        <p:nvSpPr>
          <p:cNvPr id="205" name="Rectangle 204">
            <a:extLst>
              <a:ext uri="{FF2B5EF4-FFF2-40B4-BE49-F238E27FC236}">
                <a16:creationId xmlns:a16="http://schemas.microsoft.com/office/drawing/2014/main" id="{EC7420B0-A721-4F26-BB1C-EB9DFD02A63E}"/>
              </a:ext>
            </a:extLst>
          </p:cNvPr>
          <p:cNvSpPr/>
          <p:nvPr/>
        </p:nvSpPr>
        <p:spPr>
          <a:xfrm>
            <a:off x="1" y="1"/>
            <a:ext cx="30275213" cy="5470951"/>
          </a:xfrm>
          <a:prstGeom prst="rect">
            <a:avLst/>
          </a:prstGeom>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srgbClr val="C00000"/>
              </a:solidFill>
            </a:endParaRPr>
          </a:p>
        </p:txBody>
      </p:sp>
      <p:sp>
        <p:nvSpPr>
          <p:cNvPr id="206" name="Titel 1">
            <a:extLst>
              <a:ext uri="{FF2B5EF4-FFF2-40B4-BE49-F238E27FC236}">
                <a16:creationId xmlns:a16="http://schemas.microsoft.com/office/drawing/2014/main" id="{1B861514-62E4-4FAE-BCB6-2C68D32AC8AE}"/>
              </a:ext>
            </a:extLst>
          </p:cNvPr>
          <p:cNvSpPr txBox="1">
            <a:spLocks/>
          </p:cNvSpPr>
          <p:nvPr/>
        </p:nvSpPr>
        <p:spPr>
          <a:xfrm>
            <a:off x="188108" y="309691"/>
            <a:ext cx="29823257" cy="4261483"/>
          </a:xfrm>
          <a:prstGeom prst="rect">
            <a:avLst/>
          </a:prstGeom>
        </p:spPr>
        <p:txBody>
          <a:bodyPr lIns="76581" tIns="38291" rIns="76581" bIns="38291">
            <a:normAutofit fontScale="97500"/>
          </a:bodyPr>
          <a:lstStyle>
            <a:lvl1pPr algn="ctr" defTabSz="1748651" rtl="0" eaLnBrk="1" latinLnBrk="0" hangingPunct="1">
              <a:spcBef>
                <a:spcPct val="0"/>
              </a:spcBef>
              <a:buNone/>
              <a:defRPr sz="4300" b="1" i="0" kern="1200">
                <a:solidFill>
                  <a:schemeClr val="tx1"/>
                </a:solidFill>
                <a:latin typeface="Verdana" pitchFamily="34" charset="0"/>
                <a:ea typeface="Verdana" pitchFamily="34" charset="0"/>
                <a:cs typeface="Verdana" pitchFamily="34" charset="0"/>
              </a:defRPr>
            </a:lvl1pPr>
          </a:lstStyle>
          <a:p>
            <a:pPr lvl="0">
              <a:defRPr/>
            </a:pPr>
            <a:r>
              <a:rPr lang="en-GB" sz="5400" dirty="0">
                <a:solidFill>
                  <a:schemeClr val="bg1"/>
                </a:solidFill>
              </a:rPr>
              <a:t>Polymeric backbone </a:t>
            </a:r>
            <a:r>
              <a:rPr lang="en-GB" sz="5400" dirty="0" err="1">
                <a:solidFill>
                  <a:schemeClr val="bg1"/>
                </a:solidFill>
              </a:rPr>
              <a:t>eutectogel</a:t>
            </a:r>
            <a:r>
              <a:rPr lang="en-GB" sz="5400" dirty="0">
                <a:solidFill>
                  <a:schemeClr val="bg1"/>
                </a:solidFill>
              </a:rPr>
              <a:t> electrolyte: Preparation of a composite positive electrode for high-energy density lithium-ion batteries</a:t>
            </a:r>
            <a:endParaRPr lang="nl-NL" sz="5400" dirty="0">
              <a:solidFill>
                <a:schemeClr val="bg1"/>
              </a:solidFill>
            </a:endParaRPr>
          </a:p>
        </p:txBody>
      </p:sp>
      <p:sp>
        <p:nvSpPr>
          <p:cNvPr id="207" name="Subtitel 2">
            <a:extLst>
              <a:ext uri="{FF2B5EF4-FFF2-40B4-BE49-F238E27FC236}">
                <a16:creationId xmlns:a16="http://schemas.microsoft.com/office/drawing/2014/main" id="{EC51EDFE-6116-4778-8F05-B637990730C2}"/>
              </a:ext>
            </a:extLst>
          </p:cNvPr>
          <p:cNvSpPr txBox="1">
            <a:spLocks/>
          </p:cNvSpPr>
          <p:nvPr/>
        </p:nvSpPr>
        <p:spPr>
          <a:xfrm>
            <a:off x="188106" y="2433731"/>
            <a:ext cx="30275212" cy="4853412"/>
          </a:xfrm>
          <a:prstGeom prst="rect">
            <a:avLst/>
          </a:prstGeom>
          <a:effectLst/>
        </p:spPr>
        <p:txBody>
          <a:bodyPr lIns="76581" tIns="38291" rIns="76581" bIns="38291">
            <a:normAutofit/>
          </a:bodyPr>
          <a:lstStyle>
            <a:lvl1pPr marL="0" marR="0" indent="0" algn="ctr" defTabSz="1748651" rtl="0" eaLnBrk="1" fontAlgn="auto" latinLnBrk="0" hangingPunct="1">
              <a:lnSpc>
                <a:spcPct val="100000"/>
              </a:lnSpc>
              <a:spcBef>
                <a:spcPct val="0"/>
              </a:spcBef>
              <a:spcAft>
                <a:spcPts val="0"/>
              </a:spcAft>
              <a:buClrTx/>
              <a:buSzTx/>
              <a:buFontTx/>
              <a:buNone/>
              <a:tabLst/>
              <a:defRPr kumimoji="0" lang="en-US" sz="3500" b="0" i="0" u="none" strike="noStrike" kern="1200" cap="none" spc="0" normalizeH="0" baseline="0" noProof="0">
                <a:ln>
                  <a:noFill/>
                </a:ln>
                <a:solidFill>
                  <a:srgbClr val="D22E2B"/>
                </a:solidFill>
                <a:effectLst/>
                <a:uLnTx/>
                <a:uFillTx/>
                <a:latin typeface="Verdana"/>
                <a:ea typeface="+mn-ea"/>
                <a:cs typeface="Verdana"/>
              </a:defRPr>
            </a:lvl1pPr>
            <a:lvl2pPr marL="382905" indent="0" algn="ctr" defTabSz="1748651" rtl="0" eaLnBrk="1" latinLnBrk="0" hangingPunct="1">
              <a:spcBef>
                <a:spcPct val="20000"/>
              </a:spcBef>
              <a:buFont typeface="Arial"/>
              <a:buNone/>
              <a:defRPr sz="10700" kern="1200">
                <a:solidFill>
                  <a:schemeClr val="tx1">
                    <a:tint val="75000"/>
                  </a:schemeClr>
                </a:solidFill>
                <a:latin typeface="+mn-lt"/>
                <a:ea typeface="+mn-ea"/>
                <a:cs typeface="+mn-cs"/>
              </a:defRPr>
            </a:lvl2pPr>
            <a:lvl3pPr marL="765810" indent="0" algn="ctr" defTabSz="1748651" rtl="0" eaLnBrk="1" latinLnBrk="0" hangingPunct="1">
              <a:spcBef>
                <a:spcPct val="20000"/>
              </a:spcBef>
              <a:buFont typeface="Arial"/>
              <a:buNone/>
              <a:defRPr sz="9200" kern="1200">
                <a:solidFill>
                  <a:schemeClr val="tx1">
                    <a:tint val="75000"/>
                  </a:schemeClr>
                </a:solidFill>
                <a:latin typeface="+mn-lt"/>
                <a:ea typeface="+mn-ea"/>
                <a:cs typeface="+mn-cs"/>
              </a:defRPr>
            </a:lvl3pPr>
            <a:lvl4pPr marL="1148715" indent="0" algn="ctr" defTabSz="1748651" rtl="0" eaLnBrk="1" latinLnBrk="0" hangingPunct="1">
              <a:spcBef>
                <a:spcPct val="20000"/>
              </a:spcBef>
              <a:buFont typeface="Arial"/>
              <a:buNone/>
              <a:defRPr sz="7600" kern="1200">
                <a:solidFill>
                  <a:schemeClr val="tx1">
                    <a:tint val="75000"/>
                  </a:schemeClr>
                </a:solidFill>
                <a:latin typeface="+mn-lt"/>
                <a:ea typeface="+mn-ea"/>
                <a:cs typeface="+mn-cs"/>
              </a:defRPr>
            </a:lvl4pPr>
            <a:lvl5pPr marL="1531620" indent="0" algn="ctr" defTabSz="1748651" rtl="0" eaLnBrk="1" latinLnBrk="0" hangingPunct="1">
              <a:spcBef>
                <a:spcPct val="20000"/>
              </a:spcBef>
              <a:buFont typeface="Arial"/>
              <a:buNone/>
              <a:defRPr sz="7600" kern="1200">
                <a:solidFill>
                  <a:schemeClr val="tx1">
                    <a:tint val="75000"/>
                  </a:schemeClr>
                </a:solidFill>
                <a:latin typeface="+mn-lt"/>
                <a:ea typeface="+mn-ea"/>
                <a:cs typeface="+mn-cs"/>
              </a:defRPr>
            </a:lvl5pPr>
            <a:lvl6pPr marL="1914525" indent="0" algn="ctr" defTabSz="1748651" rtl="0" eaLnBrk="1" latinLnBrk="0" hangingPunct="1">
              <a:spcBef>
                <a:spcPct val="20000"/>
              </a:spcBef>
              <a:buFont typeface="Arial"/>
              <a:buNone/>
              <a:defRPr sz="7600" kern="1200">
                <a:solidFill>
                  <a:schemeClr val="tx1">
                    <a:tint val="75000"/>
                  </a:schemeClr>
                </a:solidFill>
                <a:latin typeface="+mn-lt"/>
                <a:ea typeface="+mn-ea"/>
                <a:cs typeface="+mn-cs"/>
              </a:defRPr>
            </a:lvl6pPr>
            <a:lvl7pPr marL="2297430" indent="0" algn="ctr" defTabSz="1748651" rtl="0" eaLnBrk="1" latinLnBrk="0" hangingPunct="1">
              <a:spcBef>
                <a:spcPct val="20000"/>
              </a:spcBef>
              <a:buFont typeface="Arial"/>
              <a:buNone/>
              <a:defRPr sz="7600" kern="1200">
                <a:solidFill>
                  <a:schemeClr val="tx1">
                    <a:tint val="75000"/>
                  </a:schemeClr>
                </a:solidFill>
                <a:latin typeface="+mn-lt"/>
                <a:ea typeface="+mn-ea"/>
                <a:cs typeface="+mn-cs"/>
              </a:defRPr>
            </a:lvl7pPr>
            <a:lvl8pPr marL="2680335" indent="0" algn="ctr" defTabSz="1748651" rtl="0" eaLnBrk="1" latinLnBrk="0" hangingPunct="1">
              <a:spcBef>
                <a:spcPct val="20000"/>
              </a:spcBef>
              <a:buFont typeface="Arial"/>
              <a:buNone/>
              <a:defRPr sz="7600" kern="1200">
                <a:solidFill>
                  <a:schemeClr val="tx1">
                    <a:tint val="75000"/>
                  </a:schemeClr>
                </a:solidFill>
                <a:latin typeface="+mn-lt"/>
                <a:ea typeface="+mn-ea"/>
                <a:cs typeface="+mn-cs"/>
              </a:defRPr>
            </a:lvl8pPr>
            <a:lvl9pPr marL="3063240" indent="0" algn="ctr" defTabSz="1748651" rtl="0" eaLnBrk="1" latinLnBrk="0" hangingPunct="1">
              <a:spcBef>
                <a:spcPct val="20000"/>
              </a:spcBef>
              <a:buFont typeface="Arial"/>
              <a:buNone/>
              <a:defRPr sz="7600" kern="1200">
                <a:solidFill>
                  <a:schemeClr val="tx1">
                    <a:tint val="75000"/>
                  </a:schemeClr>
                </a:solidFill>
                <a:latin typeface="+mn-lt"/>
                <a:ea typeface="+mn-ea"/>
                <a:cs typeface="+mn-cs"/>
              </a:defRPr>
            </a:lvl9pPr>
          </a:lstStyle>
          <a:p>
            <a:pPr lvl="0">
              <a:defRPr/>
            </a:pPr>
            <a:r>
              <a:rPr lang="nl-NL" sz="3600" u="sng" dirty="0">
                <a:solidFill>
                  <a:schemeClr val="bg1"/>
                </a:solidFill>
                <a:latin typeface="Verdana" panose="020B0604030504040204" pitchFamily="34" charset="0"/>
                <a:ea typeface="Verdana" panose="020B0604030504040204" pitchFamily="34" charset="0"/>
              </a:rPr>
              <a:t>An-Sofie Kelchtermans</a:t>
            </a:r>
            <a:r>
              <a:rPr lang="nl-NL" sz="3600" u="sng" baseline="30000" dirty="0">
                <a:solidFill>
                  <a:schemeClr val="bg1"/>
                </a:solidFill>
                <a:latin typeface="Verdana" panose="020B0604030504040204" pitchFamily="34" charset="0"/>
                <a:ea typeface="Verdana" panose="020B0604030504040204" pitchFamily="34" charset="0"/>
              </a:rPr>
              <a:t>1,3</a:t>
            </a:r>
            <a:r>
              <a:rPr lang="nl-NL" sz="3600" dirty="0">
                <a:solidFill>
                  <a:schemeClr val="bg1"/>
                </a:solidFill>
                <a:latin typeface="Verdana" panose="020B0604030504040204" pitchFamily="34" charset="0"/>
                <a:ea typeface="Verdana" panose="020B0604030504040204" pitchFamily="34" charset="0"/>
              </a:rPr>
              <a:t>, Bjorn Joos</a:t>
            </a:r>
            <a:r>
              <a:rPr lang="nl-NL" sz="3600" baseline="30000" dirty="0">
                <a:solidFill>
                  <a:schemeClr val="bg1"/>
                </a:solidFill>
                <a:latin typeface="Verdana" panose="020B0604030504040204" pitchFamily="34" charset="0"/>
                <a:ea typeface="Verdana" panose="020B0604030504040204" pitchFamily="34" charset="0"/>
              </a:rPr>
              <a:t>1,2,3</a:t>
            </a:r>
            <a:r>
              <a:rPr lang="nl-NL" sz="3600" dirty="0">
                <a:solidFill>
                  <a:schemeClr val="bg1"/>
                </a:solidFill>
                <a:latin typeface="Verdana" panose="020B0604030504040204" pitchFamily="34" charset="0"/>
                <a:ea typeface="Verdana" panose="020B0604030504040204" pitchFamily="34" charset="0"/>
              </a:rPr>
              <a:t>, Dries De Sloovere</a:t>
            </a:r>
            <a:r>
              <a:rPr lang="nl-NL" sz="3600" baseline="30000" dirty="0">
                <a:solidFill>
                  <a:schemeClr val="bg1"/>
                </a:solidFill>
                <a:latin typeface="Verdana" panose="020B0604030504040204" pitchFamily="34" charset="0"/>
                <a:ea typeface="Verdana" panose="020B0604030504040204" pitchFamily="34" charset="0"/>
              </a:rPr>
              <a:t>1,2,3</a:t>
            </a:r>
            <a:r>
              <a:rPr lang="nl-NL" sz="3600" dirty="0">
                <a:solidFill>
                  <a:schemeClr val="bg1"/>
                </a:solidFill>
                <a:latin typeface="Verdana" panose="020B0604030504040204" pitchFamily="34" charset="0"/>
                <a:ea typeface="Verdana" panose="020B0604030504040204" pitchFamily="34" charset="0"/>
              </a:rPr>
              <a:t>, Alexander Tesfaye</a:t>
            </a:r>
            <a:r>
              <a:rPr lang="nl-NL" sz="3600" baseline="30000" dirty="0">
                <a:solidFill>
                  <a:schemeClr val="bg1"/>
                </a:solidFill>
                <a:latin typeface="Verdana" panose="020B0604030504040204" pitchFamily="34" charset="0"/>
                <a:ea typeface="Verdana" panose="020B0604030504040204" pitchFamily="34" charset="0"/>
              </a:rPr>
              <a:t>4</a:t>
            </a:r>
            <a:r>
              <a:rPr lang="nl-NL" sz="3600" dirty="0">
                <a:solidFill>
                  <a:schemeClr val="bg1"/>
                </a:solidFill>
                <a:latin typeface="Verdana" panose="020B0604030504040204" pitchFamily="34" charset="0"/>
                <a:ea typeface="Verdana" panose="020B0604030504040204" pitchFamily="34" charset="0"/>
              </a:rPr>
              <a:t>, Marlies K. Van Bael</a:t>
            </a:r>
            <a:r>
              <a:rPr lang="nl-NL" sz="3600" baseline="30000" dirty="0">
                <a:solidFill>
                  <a:schemeClr val="bg1"/>
                </a:solidFill>
                <a:latin typeface="Verdana" panose="020B0604030504040204" pitchFamily="34" charset="0"/>
                <a:ea typeface="Verdana" panose="020B0604030504040204" pitchFamily="34" charset="0"/>
              </a:rPr>
              <a:t>1,2,3</a:t>
            </a:r>
            <a:r>
              <a:rPr lang="nl-NL" sz="3600" dirty="0">
                <a:solidFill>
                  <a:schemeClr val="bg1"/>
                </a:solidFill>
                <a:latin typeface="Verdana" panose="020B0604030504040204" pitchFamily="34" charset="0"/>
                <a:ea typeface="Verdana" panose="020B0604030504040204" pitchFamily="34" charset="0"/>
              </a:rPr>
              <a:t>,</a:t>
            </a:r>
            <a:r>
              <a:rPr lang="nl-NL" sz="3600" baseline="30000" dirty="0">
                <a:solidFill>
                  <a:schemeClr val="bg1"/>
                </a:solidFill>
                <a:latin typeface="Verdana" panose="020B0604030504040204" pitchFamily="34" charset="0"/>
                <a:ea typeface="Verdana" panose="020B0604030504040204" pitchFamily="34" charset="0"/>
              </a:rPr>
              <a:t> </a:t>
            </a:r>
            <a:r>
              <a:rPr lang="nl-NL" sz="3600" dirty="0">
                <a:solidFill>
                  <a:schemeClr val="bg1"/>
                </a:solidFill>
                <a:latin typeface="Verdana" panose="020B0604030504040204" pitchFamily="34" charset="0"/>
                <a:ea typeface="Verdana" panose="020B0604030504040204" pitchFamily="34" charset="0"/>
              </a:rPr>
              <a:t>An Hardy</a:t>
            </a:r>
            <a:r>
              <a:rPr lang="nl-NL" sz="3600" baseline="30000" dirty="0">
                <a:solidFill>
                  <a:schemeClr val="bg1"/>
                </a:solidFill>
                <a:latin typeface="Verdana" panose="020B0604030504040204" pitchFamily="34" charset="0"/>
                <a:ea typeface="Verdana" panose="020B0604030504040204" pitchFamily="34" charset="0"/>
              </a:rPr>
              <a:t>1,2,3</a:t>
            </a:r>
            <a:r>
              <a:rPr lang="nl-NL" sz="3600" dirty="0">
                <a:solidFill>
                  <a:schemeClr val="bg1"/>
                </a:solidFill>
                <a:latin typeface="Verdana" panose="020B0604030504040204" pitchFamily="34" charset="0"/>
                <a:ea typeface="Verdana" panose="020B0604030504040204" pitchFamily="34" charset="0"/>
              </a:rPr>
              <a:t> </a:t>
            </a:r>
            <a:endParaRPr lang="nl-NL" sz="3600" baseline="30000" dirty="0">
              <a:solidFill>
                <a:schemeClr val="bg1"/>
              </a:solidFill>
              <a:latin typeface="Verdana" panose="020B0604030504040204" pitchFamily="34" charset="0"/>
              <a:ea typeface="Verdana" panose="020B0604030504040204" pitchFamily="34" charset="0"/>
            </a:endParaRPr>
          </a:p>
        </p:txBody>
      </p:sp>
      <p:sp>
        <p:nvSpPr>
          <p:cNvPr id="210" name="Tijdelijke aanduiding voor inhoud 3">
            <a:extLst>
              <a:ext uri="{FF2B5EF4-FFF2-40B4-BE49-F238E27FC236}">
                <a16:creationId xmlns:a16="http://schemas.microsoft.com/office/drawing/2014/main" id="{228B01F1-8A34-465D-9086-2D0814EBEB9C}"/>
              </a:ext>
            </a:extLst>
          </p:cNvPr>
          <p:cNvSpPr txBox="1">
            <a:spLocks/>
          </p:cNvSpPr>
          <p:nvPr/>
        </p:nvSpPr>
        <p:spPr>
          <a:xfrm>
            <a:off x="674958" y="3500485"/>
            <a:ext cx="28186960" cy="1471327"/>
          </a:xfrm>
          <a:prstGeom prst="rect">
            <a:avLst/>
          </a:prstGeom>
        </p:spPr>
        <p:txBody>
          <a:bodyPr lIns="76581" tIns="38291" rIns="76581" bIns="38291"/>
          <a:lstStyle>
            <a:lvl1pPr marL="0" marR="0" indent="0" algn="ctr" defTabSz="1748651" rtl="0" eaLnBrk="1" fontAlgn="auto" latinLnBrk="0" hangingPunct="1">
              <a:lnSpc>
                <a:spcPct val="100000"/>
              </a:lnSpc>
              <a:spcBef>
                <a:spcPct val="0"/>
              </a:spcBef>
              <a:spcAft>
                <a:spcPts val="0"/>
              </a:spcAft>
              <a:buClrTx/>
              <a:buSzTx/>
              <a:buFontTx/>
              <a:buNone/>
              <a:tabLst/>
              <a:defRPr kumimoji="0" lang="en-US" sz="2600" b="0" i="0" u="none" strike="noStrike" kern="1200" cap="none" spc="0" normalizeH="0" baseline="0" noProof="0">
                <a:ln>
                  <a:noFill/>
                </a:ln>
                <a:solidFill>
                  <a:srgbClr val="D22E2B"/>
                </a:solidFill>
                <a:effectLst/>
                <a:uLnTx/>
                <a:uFillTx/>
                <a:latin typeface="Verdana"/>
                <a:ea typeface="+mn-ea"/>
                <a:cs typeface="Verdana"/>
              </a:defRPr>
            </a:lvl1pPr>
            <a:lvl2pPr marL="2841557" indent="-1092907" algn="l" defTabSz="1748651" rtl="0" eaLnBrk="1" latinLnBrk="0" hangingPunct="1">
              <a:spcBef>
                <a:spcPct val="20000"/>
              </a:spcBef>
              <a:buFont typeface="Wingdings" pitchFamily="2" charset="2"/>
              <a:buChar char="§"/>
              <a:defRPr lang="en-US" sz="1700" kern="1200" dirty="0" smtClean="0">
                <a:solidFill>
                  <a:schemeClr val="tx1"/>
                </a:solidFill>
                <a:latin typeface="Verdana" pitchFamily="34" charset="0"/>
                <a:ea typeface="Verdana" pitchFamily="34" charset="0"/>
                <a:cs typeface="Verdana" pitchFamily="34" charset="0"/>
              </a:defRPr>
            </a:lvl2pPr>
            <a:lvl3pPr marL="4371626" indent="-874325" algn="l" defTabSz="1748651" rtl="0" eaLnBrk="1" latinLnBrk="0" hangingPunct="1">
              <a:spcBef>
                <a:spcPct val="20000"/>
              </a:spcBef>
              <a:buFont typeface="Wingdings" pitchFamily="2" charset="2"/>
              <a:buChar char="§"/>
              <a:defRPr lang="en-US" sz="1500" kern="1200" dirty="0" smtClean="0">
                <a:solidFill>
                  <a:schemeClr val="tx1"/>
                </a:solidFill>
                <a:latin typeface="Verdana" pitchFamily="34" charset="0"/>
                <a:ea typeface="Verdana" pitchFamily="34" charset="0"/>
                <a:cs typeface="Verdana" pitchFamily="34" charset="0"/>
              </a:defRPr>
            </a:lvl3pPr>
            <a:lvl4pPr marL="6120277" indent="-874325" algn="l" defTabSz="1748651" rtl="0" eaLnBrk="1" latinLnBrk="0" hangingPunct="1">
              <a:spcBef>
                <a:spcPct val="20000"/>
              </a:spcBef>
              <a:buFont typeface="Wingdings" pitchFamily="2" charset="2"/>
              <a:buChar char="§"/>
              <a:defRPr lang="en-US" sz="1300" kern="1200" dirty="0" smtClean="0">
                <a:solidFill>
                  <a:schemeClr val="tx1"/>
                </a:solidFill>
                <a:latin typeface="Verdana" pitchFamily="34" charset="0"/>
                <a:ea typeface="Verdana" pitchFamily="34" charset="0"/>
                <a:cs typeface="Verdana" pitchFamily="34" charset="0"/>
              </a:defRPr>
            </a:lvl4pPr>
            <a:lvl5pPr marL="7868927" indent="-874325" algn="l" defTabSz="1748651" rtl="0" eaLnBrk="1" latinLnBrk="0" hangingPunct="1">
              <a:spcBef>
                <a:spcPct val="20000"/>
              </a:spcBef>
              <a:buFont typeface="Wingdings" pitchFamily="2" charset="2"/>
              <a:buChar char="§"/>
              <a:defRPr lang="nl-BE" sz="1200" kern="1200" dirty="0">
                <a:solidFill>
                  <a:schemeClr val="tx1"/>
                </a:solidFill>
                <a:latin typeface="Verdana" pitchFamily="34" charset="0"/>
                <a:ea typeface="Verdana" pitchFamily="34" charset="0"/>
                <a:cs typeface="Verdana" pitchFamily="34" charset="0"/>
              </a:defRPr>
            </a:lvl5pPr>
            <a:lvl6pPr marL="9617578" indent="-874325" algn="l" defTabSz="1748651" rtl="0" eaLnBrk="1" latinLnBrk="0" hangingPunct="1">
              <a:spcBef>
                <a:spcPct val="20000"/>
              </a:spcBef>
              <a:buFont typeface="Arial"/>
              <a:buChar char="•"/>
              <a:defRPr sz="1500" kern="1200">
                <a:solidFill>
                  <a:schemeClr val="tx1"/>
                </a:solidFill>
                <a:latin typeface="+mn-lt"/>
                <a:ea typeface="+mn-ea"/>
                <a:cs typeface="+mn-cs"/>
              </a:defRPr>
            </a:lvl6pPr>
            <a:lvl7pPr marL="11366228" indent="-874325" algn="l" defTabSz="1748651" rtl="0" eaLnBrk="1" latinLnBrk="0" hangingPunct="1">
              <a:spcBef>
                <a:spcPct val="20000"/>
              </a:spcBef>
              <a:buFont typeface="Arial"/>
              <a:buChar char="•"/>
              <a:defRPr sz="1500" kern="1200">
                <a:solidFill>
                  <a:schemeClr val="tx1"/>
                </a:solidFill>
                <a:latin typeface="+mn-lt"/>
                <a:ea typeface="+mn-ea"/>
                <a:cs typeface="+mn-cs"/>
              </a:defRPr>
            </a:lvl7pPr>
            <a:lvl8pPr marL="13114879" indent="-874325" algn="l" defTabSz="1748651" rtl="0" eaLnBrk="1" latinLnBrk="0" hangingPunct="1">
              <a:spcBef>
                <a:spcPct val="20000"/>
              </a:spcBef>
              <a:buFont typeface="Arial"/>
              <a:buChar char="•"/>
              <a:defRPr sz="1500" kern="1200">
                <a:solidFill>
                  <a:schemeClr val="tx1"/>
                </a:solidFill>
                <a:latin typeface="+mn-lt"/>
                <a:ea typeface="+mn-ea"/>
                <a:cs typeface="+mn-cs"/>
              </a:defRPr>
            </a:lvl8pPr>
            <a:lvl9pPr marL="14863530" indent="-874325" algn="l" defTabSz="1748651" rtl="0" eaLnBrk="1" latinLnBrk="0" hangingPunct="1">
              <a:spcBef>
                <a:spcPct val="20000"/>
              </a:spcBef>
              <a:buFont typeface="Arial"/>
              <a:buChar char="•"/>
              <a:defRPr sz="1500" kern="1200">
                <a:solidFill>
                  <a:schemeClr val="tx1"/>
                </a:solidFill>
                <a:latin typeface="+mn-lt"/>
                <a:ea typeface="+mn-ea"/>
                <a:cs typeface="+mn-cs"/>
              </a:defRPr>
            </a:lvl9pPr>
          </a:lstStyle>
          <a:p>
            <a:pPr lvl="0" algn="l">
              <a:defRPr/>
            </a:pPr>
            <a:r>
              <a:rPr lang="en-GB" sz="2000" baseline="30000" dirty="0">
                <a:solidFill>
                  <a:schemeClr val="bg1"/>
                </a:solidFill>
                <a:latin typeface="Verdana" panose="020B0604030504040204" pitchFamily="34" charset="0"/>
                <a:ea typeface="Verdana" panose="020B0604030504040204" pitchFamily="34" charset="0"/>
              </a:rPr>
              <a:t>1</a:t>
            </a:r>
            <a:r>
              <a:rPr lang="en-GB" sz="2000" dirty="0">
                <a:solidFill>
                  <a:sysClr val="windowText" lastClr="000000"/>
                </a:solidFill>
                <a:latin typeface="Verdana" panose="020B0604030504040204" pitchFamily="34" charset="0"/>
                <a:ea typeface="Verdana" panose="020B0604030504040204" pitchFamily="34" charset="0"/>
              </a:rPr>
              <a:t> </a:t>
            </a:r>
            <a:r>
              <a:rPr lang="en-GB" sz="2000" dirty="0">
                <a:solidFill>
                  <a:schemeClr val="bg1"/>
                </a:solidFill>
                <a:latin typeface="Verdana" panose="020B0604030504040204" pitchFamily="34" charset="0"/>
                <a:ea typeface="Verdana" panose="020B0604030504040204" pitchFamily="34" charset="0"/>
              </a:rPr>
              <a:t>Hasselt University, Institute for materials research, </a:t>
            </a:r>
            <a:r>
              <a:rPr lang="en-GB" sz="2000" dirty="0" err="1">
                <a:solidFill>
                  <a:schemeClr val="bg1"/>
                </a:solidFill>
                <a:latin typeface="Verdana" panose="020B0604030504040204" pitchFamily="34" charset="0"/>
                <a:ea typeface="Verdana" panose="020B0604030504040204" pitchFamily="34" charset="0"/>
              </a:rPr>
              <a:t>DESINe</a:t>
            </a:r>
            <a:r>
              <a:rPr lang="en-GB" sz="2000" dirty="0">
                <a:solidFill>
                  <a:schemeClr val="bg1"/>
                </a:solidFill>
                <a:latin typeface="Verdana" panose="020B0604030504040204" pitchFamily="34" charset="0"/>
                <a:ea typeface="Verdana" panose="020B0604030504040204" pitchFamily="34" charset="0"/>
              </a:rPr>
              <a:t>, </a:t>
            </a:r>
            <a:r>
              <a:rPr lang="en-GB" sz="2000" dirty="0" err="1">
                <a:solidFill>
                  <a:schemeClr val="bg1"/>
                </a:solidFill>
                <a:latin typeface="Verdana" panose="020B0604030504040204" pitchFamily="34" charset="0"/>
                <a:ea typeface="Verdana" panose="020B0604030504040204" pitchFamily="34" charset="0"/>
              </a:rPr>
              <a:t>Martelarenlaan</a:t>
            </a:r>
            <a:r>
              <a:rPr lang="en-GB" sz="2000" dirty="0">
                <a:solidFill>
                  <a:schemeClr val="bg1"/>
                </a:solidFill>
                <a:latin typeface="Verdana" panose="020B0604030504040204" pitchFamily="34" charset="0"/>
                <a:ea typeface="Verdana" panose="020B0604030504040204" pitchFamily="34" charset="0"/>
              </a:rPr>
              <a:t> 42, 3500 Hasselt, Belgium</a:t>
            </a:r>
          </a:p>
          <a:p>
            <a:pPr algn="l">
              <a:defRPr/>
            </a:pPr>
            <a:r>
              <a:rPr lang="en-GB" sz="2000" baseline="30000" dirty="0">
                <a:solidFill>
                  <a:schemeClr val="bg1"/>
                </a:solidFill>
                <a:latin typeface="Verdana" panose="020B0604030504040204" pitchFamily="34" charset="0"/>
                <a:ea typeface="Verdana" panose="020B0604030504040204" pitchFamily="34" charset="0"/>
              </a:rPr>
              <a:t>2</a:t>
            </a:r>
            <a:r>
              <a:rPr lang="en-GB" sz="2000" dirty="0">
                <a:solidFill>
                  <a:srgbClr val="00B050"/>
                </a:solidFill>
                <a:latin typeface="Verdana" panose="020B0604030504040204" pitchFamily="34" charset="0"/>
                <a:ea typeface="Verdana" panose="020B0604030504040204" pitchFamily="34" charset="0"/>
              </a:rPr>
              <a:t> </a:t>
            </a:r>
            <a:r>
              <a:rPr lang="en-GB" sz="2000" dirty="0">
                <a:solidFill>
                  <a:schemeClr val="bg1"/>
                </a:solidFill>
                <a:latin typeface="Verdana" panose="020B0604030504040204" pitchFamily="34" charset="0"/>
                <a:ea typeface="Verdana" panose="020B0604030504040204" pitchFamily="34" charset="0"/>
              </a:rPr>
              <a:t>IMEC </a:t>
            </a:r>
            <a:r>
              <a:rPr lang="en-GB" sz="2000" dirty="0" err="1">
                <a:solidFill>
                  <a:schemeClr val="bg1"/>
                </a:solidFill>
                <a:latin typeface="Verdana" panose="020B0604030504040204" pitchFamily="34" charset="0"/>
                <a:ea typeface="Verdana" panose="020B0604030504040204" pitchFamily="34" charset="0"/>
              </a:rPr>
              <a:t>vzw</a:t>
            </a:r>
            <a:r>
              <a:rPr lang="en-GB" sz="2000" dirty="0">
                <a:solidFill>
                  <a:schemeClr val="bg1"/>
                </a:solidFill>
                <a:latin typeface="Verdana" panose="020B0604030504040204" pitchFamily="34" charset="0"/>
                <a:ea typeface="Verdana" panose="020B0604030504040204" pitchFamily="34" charset="0"/>
              </a:rPr>
              <a:t>, </a:t>
            </a:r>
            <a:r>
              <a:rPr lang="en-GB" sz="2000" dirty="0" err="1">
                <a:solidFill>
                  <a:schemeClr val="bg1"/>
                </a:solidFill>
                <a:latin typeface="Verdana" panose="020B0604030504040204" pitchFamily="34" charset="0"/>
                <a:ea typeface="Verdana" panose="020B0604030504040204" pitchFamily="34" charset="0"/>
              </a:rPr>
              <a:t>imomec</a:t>
            </a:r>
            <a:r>
              <a:rPr lang="en-GB" sz="2000" dirty="0">
                <a:solidFill>
                  <a:schemeClr val="bg1"/>
                </a:solidFill>
                <a:latin typeface="Verdana" panose="020B0604030504040204" pitchFamily="34" charset="0"/>
                <a:ea typeface="Verdana" panose="020B0604030504040204" pitchFamily="34" charset="0"/>
              </a:rPr>
              <a:t> associated laboratory, </a:t>
            </a:r>
            <a:r>
              <a:rPr lang="en-GB" sz="2000" dirty="0" err="1">
                <a:solidFill>
                  <a:schemeClr val="bg1"/>
                </a:solidFill>
                <a:latin typeface="Verdana" panose="020B0604030504040204" pitchFamily="34" charset="0"/>
                <a:ea typeface="Verdana" panose="020B0604030504040204" pitchFamily="34" charset="0"/>
              </a:rPr>
              <a:t>Wetenschapspark</a:t>
            </a:r>
            <a:r>
              <a:rPr lang="en-GB" sz="2000" dirty="0">
                <a:solidFill>
                  <a:schemeClr val="bg1"/>
                </a:solidFill>
                <a:latin typeface="Verdana" panose="020B0604030504040204" pitchFamily="34" charset="0"/>
                <a:ea typeface="Verdana" panose="020B0604030504040204" pitchFamily="34" charset="0"/>
              </a:rPr>
              <a:t> 1, 3590 </a:t>
            </a:r>
            <a:r>
              <a:rPr lang="en-GB" sz="2000" dirty="0" err="1">
                <a:solidFill>
                  <a:schemeClr val="bg1"/>
                </a:solidFill>
                <a:latin typeface="Verdana" panose="020B0604030504040204" pitchFamily="34" charset="0"/>
                <a:ea typeface="Verdana" panose="020B0604030504040204" pitchFamily="34" charset="0"/>
              </a:rPr>
              <a:t>Diepenbeek</a:t>
            </a:r>
            <a:r>
              <a:rPr lang="en-GB" sz="2000" dirty="0">
                <a:solidFill>
                  <a:schemeClr val="bg1"/>
                </a:solidFill>
                <a:latin typeface="Verdana" panose="020B0604030504040204" pitchFamily="34" charset="0"/>
                <a:ea typeface="Verdana" panose="020B0604030504040204" pitchFamily="34" charset="0"/>
              </a:rPr>
              <a:t>, Belgium</a:t>
            </a:r>
          </a:p>
          <a:p>
            <a:pPr algn="l">
              <a:defRPr/>
            </a:pPr>
            <a:r>
              <a:rPr lang="nl-BE" sz="2000" baseline="30000" dirty="0">
                <a:solidFill>
                  <a:schemeClr val="bg1"/>
                </a:solidFill>
                <a:latin typeface="Verdana" panose="020B0604030504040204" pitchFamily="34" charset="0"/>
                <a:ea typeface="Verdana" panose="020B0604030504040204" pitchFamily="34" charset="0"/>
              </a:rPr>
              <a:t>3</a:t>
            </a:r>
            <a:r>
              <a:rPr lang="en-GB" sz="2000" dirty="0">
                <a:solidFill>
                  <a:schemeClr val="bg1"/>
                </a:solidFill>
                <a:latin typeface="Verdana" panose="020B0604030504040204" pitchFamily="34" charset="0"/>
                <a:ea typeface="Verdana" panose="020B0604030504040204" pitchFamily="34" charset="0"/>
              </a:rPr>
              <a:t> </a:t>
            </a:r>
            <a:r>
              <a:rPr lang="en-GB" sz="2000" dirty="0" err="1">
                <a:solidFill>
                  <a:schemeClr val="bg1"/>
                </a:solidFill>
                <a:latin typeface="Verdana" panose="020B0604030504040204" pitchFamily="34" charset="0"/>
                <a:ea typeface="Verdana" panose="020B0604030504040204" pitchFamily="34" charset="0"/>
              </a:rPr>
              <a:t>EnergyVille</a:t>
            </a:r>
            <a:r>
              <a:rPr lang="en-GB" sz="2000" dirty="0">
                <a:solidFill>
                  <a:schemeClr val="bg1"/>
                </a:solidFill>
                <a:latin typeface="Verdana" panose="020B0604030504040204" pitchFamily="34" charset="0"/>
                <a:ea typeface="Verdana" panose="020B0604030504040204" pitchFamily="34" charset="0"/>
              </a:rPr>
              <a:t>, Thor Park 8320 , 3600 Genk, Belgium</a:t>
            </a:r>
          </a:p>
          <a:p>
            <a:pPr algn="l" defTabSz="1748686">
              <a:defRPr/>
            </a:pPr>
            <a:r>
              <a:rPr lang="en-GB" sz="2000" baseline="30000" dirty="0">
                <a:solidFill>
                  <a:schemeClr val="bg1"/>
                </a:solidFill>
                <a:latin typeface="Verdana" panose="020B0604030504040204" pitchFamily="34" charset="0"/>
                <a:ea typeface="Verdana" panose="020B0604030504040204" pitchFamily="34" charset="0"/>
              </a:rPr>
              <a:t>4</a:t>
            </a:r>
            <a:r>
              <a:rPr lang="en-GB" sz="2000" dirty="0">
                <a:solidFill>
                  <a:schemeClr val="bg1"/>
                </a:solidFill>
                <a:latin typeface="Verdana" panose="020B0604030504040204" pitchFamily="34" charset="0"/>
                <a:ea typeface="Verdana" panose="020B0604030504040204" pitchFamily="34" charset="0"/>
              </a:rPr>
              <a:t> Umicore, Corporate Research &amp; Development, </a:t>
            </a:r>
            <a:r>
              <a:rPr lang="en-GB" sz="2000" dirty="0" err="1">
                <a:solidFill>
                  <a:schemeClr val="bg1"/>
                </a:solidFill>
                <a:latin typeface="Verdana" panose="020B0604030504040204" pitchFamily="34" charset="0"/>
                <a:ea typeface="Verdana" panose="020B0604030504040204" pitchFamily="34" charset="0"/>
              </a:rPr>
              <a:t>Watertorenstraat</a:t>
            </a:r>
            <a:r>
              <a:rPr lang="en-GB" sz="2000" dirty="0">
                <a:solidFill>
                  <a:schemeClr val="bg1"/>
                </a:solidFill>
                <a:latin typeface="Verdana" panose="020B0604030504040204" pitchFamily="34" charset="0"/>
                <a:ea typeface="Verdana" panose="020B0604030504040204" pitchFamily="34" charset="0"/>
              </a:rPr>
              <a:t> 33, 2230 Olen, Belgium</a:t>
            </a:r>
          </a:p>
        </p:txBody>
      </p:sp>
      <p:sp>
        <p:nvSpPr>
          <p:cNvPr id="9" name="TextBox 8">
            <a:extLst>
              <a:ext uri="{FF2B5EF4-FFF2-40B4-BE49-F238E27FC236}">
                <a16:creationId xmlns:a16="http://schemas.microsoft.com/office/drawing/2014/main" id="{D1EE02A0-DC15-423D-ADED-D1A8C2A6CAB2}"/>
              </a:ext>
            </a:extLst>
          </p:cNvPr>
          <p:cNvSpPr txBox="1"/>
          <p:nvPr/>
        </p:nvSpPr>
        <p:spPr>
          <a:xfrm>
            <a:off x="15895079" y="4616674"/>
            <a:ext cx="20733489" cy="461665"/>
          </a:xfrm>
          <a:prstGeom prst="rect">
            <a:avLst/>
          </a:prstGeom>
          <a:noFill/>
        </p:spPr>
        <p:txBody>
          <a:bodyPr wrap="square" rtlCol="0">
            <a:spAutoFit/>
          </a:bodyPr>
          <a:lstStyle/>
          <a:p>
            <a:r>
              <a:rPr lang="nl-BE" sz="2400" b="1" dirty="0" err="1">
                <a:solidFill>
                  <a:schemeClr val="bg1"/>
                </a:solidFill>
                <a:latin typeface="Verdana" panose="020B0604030504040204" pitchFamily="34" charset="0"/>
                <a:ea typeface="Verdana" panose="020B0604030504040204" pitchFamily="34" charset="0"/>
              </a:rPr>
              <a:t>Key</a:t>
            </a:r>
            <a:r>
              <a:rPr lang="nl-BE" sz="2400" b="1" dirty="0">
                <a:solidFill>
                  <a:schemeClr val="bg1"/>
                </a:solidFill>
                <a:latin typeface="Verdana" panose="020B0604030504040204" pitchFamily="34" charset="0"/>
                <a:ea typeface="Verdana" panose="020B0604030504040204" pitchFamily="34" charset="0"/>
              </a:rPr>
              <a:t> </a:t>
            </a:r>
            <a:r>
              <a:rPr lang="nl-BE" sz="2400" b="1" dirty="0" err="1">
                <a:solidFill>
                  <a:schemeClr val="bg1"/>
                </a:solidFill>
                <a:latin typeface="Verdana" panose="020B0604030504040204" pitchFamily="34" charset="0"/>
                <a:ea typeface="Verdana" panose="020B0604030504040204" pitchFamily="34" charset="0"/>
              </a:rPr>
              <a:t>words</a:t>
            </a:r>
            <a:r>
              <a:rPr lang="nl-BE" sz="2400" dirty="0">
                <a:solidFill>
                  <a:schemeClr val="bg1"/>
                </a:solidFill>
                <a:latin typeface="Verdana" panose="020B0604030504040204" pitchFamily="34" charset="0"/>
                <a:ea typeface="Verdana" panose="020B0604030504040204" pitchFamily="34" charset="0"/>
              </a:rPr>
              <a:t>: </a:t>
            </a:r>
            <a:r>
              <a:rPr lang="nl-BE" sz="2400" dirty="0" err="1">
                <a:solidFill>
                  <a:schemeClr val="bg1"/>
                </a:solidFill>
                <a:latin typeface="Verdana" panose="020B0604030504040204" pitchFamily="34" charset="0"/>
                <a:ea typeface="Verdana" panose="020B0604030504040204" pitchFamily="34" charset="0"/>
              </a:rPr>
              <a:t>hybrid</a:t>
            </a:r>
            <a:r>
              <a:rPr lang="nl-BE" sz="2400" dirty="0">
                <a:solidFill>
                  <a:schemeClr val="bg1"/>
                </a:solidFill>
                <a:latin typeface="Verdana" panose="020B0604030504040204" pitchFamily="34" charset="0"/>
                <a:ea typeface="Verdana" panose="020B0604030504040204" pitchFamily="34" charset="0"/>
              </a:rPr>
              <a:t> </a:t>
            </a:r>
            <a:r>
              <a:rPr lang="nl-BE" sz="2400" dirty="0" err="1">
                <a:solidFill>
                  <a:schemeClr val="bg1"/>
                </a:solidFill>
                <a:latin typeface="Verdana" panose="020B0604030504040204" pitchFamily="34" charset="0"/>
                <a:ea typeface="Verdana" panose="020B0604030504040204" pitchFamily="34" charset="0"/>
              </a:rPr>
              <a:t>solid</a:t>
            </a:r>
            <a:r>
              <a:rPr lang="nl-BE" sz="2400" dirty="0">
                <a:solidFill>
                  <a:schemeClr val="bg1"/>
                </a:solidFill>
                <a:latin typeface="Verdana" panose="020B0604030504040204" pitchFamily="34" charset="0"/>
                <a:ea typeface="Verdana" panose="020B0604030504040204" pitchFamily="34" charset="0"/>
              </a:rPr>
              <a:t>-state </a:t>
            </a:r>
            <a:r>
              <a:rPr lang="nl-BE" sz="2400" dirty="0" err="1">
                <a:solidFill>
                  <a:schemeClr val="bg1"/>
                </a:solidFill>
                <a:latin typeface="Verdana" panose="020B0604030504040204" pitchFamily="34" charset="0"/>
                <a:ea typeface="Verdana" panose="020B0604030504040204" pitchFamily="34" charset="0"/>
              </a:rPr>
              <a:t>electrolyte</a:t>
            </a:r>
            <a:r>
              <a:rPr lang="nl-BE" sz="2400" dirty="0">
                <a:solidFill>
                  <a:schemeClr val="bg1"/>
                </a:solidFill>
                <a:latin typeface="Verdana" panose="020B0604030504040204" pitchFamily="34" charset="0"/>
                <a:ea typeface="Verdana" panose="020B0604030504040204" pitchFamily="34" charset="0"/>
              </a:rPr>
              <a:t>, </a:t>
            </a:r>
            <a:r>
              <a:rPr lang="nl-BE" sz="2400" dirty="0" err="1">
                <a:solidFill>
                  <a:schemeClr val="bg1"/>
                </a:solidFill>
                <a:latin typeface="Verdana" panose="020B0604030504040204" pitchFamily="34" charset="0"/>
                <a:ea typeface="Verdana" panose="020B0604030504040204" pitchFamily="34" charset="0"/>
              </a:rPr>
              <a:t>solid</a:t>
            </a:r>
            <a:r>
              <a:rPr lang="nl-BE" sz="2400" dirty="0">
                <a:solidFill>
                  <a:schemeClr val="bg1"/>
                </a:solidFill>
                <a:latin typeface="Verdana" panose="020B0604030504040204" pitchFamily="34" charset="0"/>
                <a:ea typeface="Verdana" panose="020B0604030504040204" pitchFamily="34" charset="0"/>
              </a:rPr>
              <a:t>-state </a:t>
            </a:r>
            <a:r>
              <a:rPr lang="nl-BE" sz="2400" dirty="0" err="1">
                <a:solidFill>
                  <a:schemeClr val="bg1"/>
                </a:solidFill>
                <a:latin typeface="Verdana" panose="020B0604030504040204" pitchFamily="34" charset="0"/>
                <a:ea typeface="Verdana" panose="020B0604030504040204" pitchFamily="34" charset="0"/>
              </a:rPr>
              <a:t>batteries</a:t>
            </a:r>
            <a:r>
              <a:rPr lang="nl-BE" sz="2400" dirty="0">
                <a:solidFill>
                  <a:schemeClr val="bg1"/>
                </a:solidFill>
                <a:latin typeface="Verdana" panose="020B0604030504040204" pitchFamily="34" charset="0"/>
                <a:ea typeface="Verdana" panose="020B0604030504040204" pitchFamily="34" charset="0"/>
              </a:rPr>
              <a:t>, interface </a:t>
            </a:r>
            <a:r>
              <a:rPr lang="nl-BE" sz="2400" dirty="0" err="1">
                <a:solidFill>
                  <a:schemeClr val="bg1"/>
                </a:solidFill>
                <a:latin typeface="Verdana" panose="020B0604030504040204" pitchFamily="34" charset="0"/>
                <a:ea typeface="Verdana" panose="020B0604030504040204" pitchFamily="34" charset="0"/>
              </a:rPr>
              <a:t>stability</a:t>
            </a:r>
            <a:endParaRPr lang="en-GB" sz="2400" dirty="0">
              <a:solidFill>
                <a:schemeClr val="bg1"/>
              </a:solidFill>
              <a:latin typeface="Verdana" panose="020B0604030504040204" pitchFamily="34" charset="0"/>
              <a:ea typeface="Verdana" panose="020B0604030504040204" pitchFamily="34" charset="0"/>
            </a:endParaRPr>
          </a:p>
        </p:txBody>
      </p:sp>
      <p:sp>
        <p:nvSpPr>
          <p:cNvPr id="11" name="Rectangle 10">
            <a:extLst>
              <a:ext uri="{FF2B5EF4-FFF2-40B4-BE49-F238E27FC236}">
                <a16:creationId xmlns:a16="http://schemas.microsoft.com/office/drawing/2014/main" id="{9BA57589-4CE9-4C9C-9DD9-59BD7A9A573B}"/>
              </a:ext>
            </a:extLst>
          </p:cNvPr>
          <p:cNvSpPr/>
          <p:nvPr/>
        </p:nvSpPr>
        <p:spPr>
          <a:xfrm>
            <a:off x="24061842" y="5487438"/>
            <a:ext cx="4399965" cy="262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85935B42-77BC-4126-BA3A-C808CF5133F8}"/>
              </a:ext>
            </a:extLst>
          </p:cNvPr>
          <p:cNvSpPr txBox="1"/>
          <p:nvPr/>
        </p:nvSpPr>
        <p:spPr>
          <a:xfrm>
            <a:off x="4357450" y="18549184"/>
            <a:ext cx="6986208" cy="769441"/>
          </a:xfrm>
          <a:prstGeom prst="rect">
            <a:avLst/>
          </a:prstGeom>
          <a:solidFill>
            <a:srgbClr val="C00000"/>
          </a:solidFill>
          <a:ln>
            <a:solidFill>
              <a:srgbClr val="D22E2B"/>
            </a:solidFill>
          </a:ln>
        </p:spPr>
        <p:txBody>
          <a:bodyPr wrap="none" rtlCol="0">
            <a:spAutoFit/>
          </a:bodyPr>
          <a:lstStyle/>
          <a:p>
            <a:r>
              <a:rPr lang="nl-BE" sz="4400" b="1" dirty="0">
                <a:solidFill>
                  <a:schemeClr val="bg1"/>
                </a:solidFill>
                <a:latin typeface="Verdana" panose="020B0604030504040204" pitchFamily="34" charset="0"/>
                <a:ea typeface="Verdana" panose="020B0604030504040204" pitchFamily="34" charset="0"/>
              </a:rPr>
              <a:t>EUTECTOGEL (P-ETG)</a:t>
            </a:r>
            <a:endParaRPr lang="en-GB" sz="4400" b="1" dirty="0">
              <a:solidFill>
                <a:schemeClr val="bg1"/>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38D5FCD-2422-4235-8BB3-C2B423B09B90}"/>
              </a:ext>
            </a:extLst>
          </p:cNvPr>
          <p:cNvSpPr txBox="1"/>
          <p:nvPr/>
        </p:nvSpPr>
        <p:spPr>
          <a:xfrm>
            <a:off x="9626397" y="29361112"/>
            <a:ext cx="3047309" cy="523220"/>
          </a:xfrm>
          <a:prstGeom prst="rect">
            <a:avLst/>
          </a:prstGeom>
          <a:noFill/>
        </p:spPr>
        <p:txBody>
          <a:bodyPr wrap="none" rtlCol="0">
            <a:spAutoFit/>
          </a:bodyPr>
          <a:lstStyle/>
          <a:p>
            <a:r>
              <a:rPr lang="nl-BE" sz="2800" b="1" dirty="0"/>
              <a:t>ANODIC STABILILTY</a:t>
            </a:r>
            <a:endParaRPr lang="en-GB" sz="2800" b="1" dirty="0"/>
          </a:p>
        </p:txBody>
      </p:sp>
      <p:sp>
        <p:nvSpPr>
          <p:cNvPr id="50" name="TextBox 49">
            <a:extLst>
              <a:ext uri="{FF2B5EF4-FFF2-40B4-BE49-F238E27FC236}">
                <a16:creationId xmlns:a16="http://schemas.microsoft.com/office/drawing/2014/main" id="{FD814D79-BF62-4744-A149-B710B3A3C2AB}"/>
              </a:ext>
            </a:extLst>
          </p:cNvPr>
          <p:cNvSpPr txBox="1"/>
          <p:nvPr/>
        </p:nvSpPr>
        <p:spPr>
          <a:xfrm>
            <a:off x="3441413" y="29358771"/>
            <a:ext cx="3476336" cy="523220"/>
          </a:xfrm>
          <a:prstGeom prst="rect">
            <a:avLst/>
          </a:prstGeom>
          <a:noFill/>
        </p:spPr>
        <p:txBody>
          <a:bodyPr wrap="none" rtlCol="0">
            <a:spAutoFit/>
          </a:bodyPr>
          <a:lstStyle/>
          <a:p>
            <a:r>
              <a:rPr lang="nl-BE" sz="2800" b="1" dirty="0"/>
              <a:t>IONIC CONDUCTIVITY </a:t>
            </a:r>
            <a:endParaRPr lang="en-GB" sz="2800" b="1" dirty="0"/>
          </a:p>
        </p:txBody>
      </p:sp>
      <p:sp>
        <p:nvSpPr>
          <p:cNvPr id="15" name="TextBox 14">
            <a:extLst>
              <a:ext uri="{FF2B5EF4-FFF2-40B4-BE49-F238E27FC236}">
                <a16:creationId xmlns:a16="http://schemas.microsoft.com/office/drawing/2014/main" id="{720DBD52-AA12-417A-83B3-DC4D709FFE39}"/>
              </a:ext>
            </a:extLst>
          </p:cNvPr>
          <p:cNvSpPr txBox="1"/>
          <p:nvPr/>
        </p:nvSpPr>
        <p:spPr>
          <a:xfrm>
            <a:off x="1619546" y="36720775"/>
            <a:ext cx="27167327" cy="2677656"/>
          </a:xfrm>
          <a:prstGeom prst="rect">
            <a:avLst/>
          </a:prstGeom>
          <a:noFill/>
        </p:spPr>
        <p:txBody>
          <a:bodyPr wrap="square" rtlCol="0">
            <a:spAutoFit/>
          </a:bodyPr>
          <a:lstStyle/>
          <a:p>
            <a:pPr marL="285756" indent="-285756" algn="just">
              <a:buBlip>
                <a:blip r:embed="rId7">
                  <a:extLst>
                    <a:ext uri="{96DAC541-7B7A-43D3-8B79-37D633B846F1}">
                      <asvg:svgBlip xmlns:asvg="http://schemas.microsoft.com/office/drawing/2016/SVG/main" r:embed="rId8"/>
                    </a:ext>
                  </a:extLst>
                </a:blip>
              </a:buBlip>
            </a:pPr>
            <a:r>
              <a:rPr lang="nl-BE" sz="2400" dirty="0"/>
              <a:t> </a:t>
            </a:r>
            <a:r>
              <a:rPr lang="nl-BE" sz="2400" dirty="0">
                <a:latin typeface="Verdana" panose="020B0604030504040204" pitchFamily="34" charset="0"/>
                <a:ea typeface="Verdana" panose="020B0604030504040204" pitchFamily="34" charset="0"/>
              </a:rPr>
              <a:t>The </a:t>
            </a:r>
            <a:r>
              <a:rPr lang="en-US" sz="2400" dirty="0">
                <a:latin typeface="Verdana" panose="020B0604030504040204" pitchFamily="34" charset="0"/>
                <a:ea typeface="Verdana" panose="020B0604030504040204" pitchFamily="34" charset="0"/>
              </a:rPr>
              <a:t>P-ETG electrolyte holds potential as a </a:t>
            </a:r>
            <a:r>
              <a:rPr lang="en-US" sz="2400" b="1" dirty="0">
                <a:latin typeface="Verdana" panose="020B0604030504040204" pitchFamily="34" charset="0"/>
                <a:ea typeface="Verdana" panose="020B0604030504040204" pitchFamily="34" charset="0"/>
              </a:rPr>
              <a:t>safe, inexpensive, and flexible solid electrolyte </a:t>
            </a:r>
            <a:r>
              <a:rPr lang="en-US" sz="2400" dirty="0">
                <a:latin typeface="Verdana" panose="020B0604030504040204" pitchFamily="34" charset="0"/>
                <a:ea typeface="Verdana" panose="020B0604030504040204" pitchFamily="34" charset="0"/>
              </a:rPr>
              <a:t>for the next generation solid-state LIBs with NMC622 positive electrode materials, as it demonstrates a broad electrochemical stability window, and a high ionic conductivity at 25 °C.</a:t>
            </a:r>
          </a:p>
          <a:p>
            <a:pPr algn="just"/>
            <a:endParaRPr lang="en-US" sz="2400" dirty="0">
              <a:latin typeface="Verdana" panose="020B0604030504040204" pitchFamily="34" charset="0"/>
              <a:ea typeface="Verdana" panose="020B0604030504040204" pitchFamily="34" charset="0"/>
            </a:endParaRPr>
          </a:p>
          <a:p>
            <a:pPr marL="285756" indent="-285756" algn="just">
              <a:buBlip>
                <a:blip r:embed="rId7">
                  <a:extLst>
                    <a:ext uri="{96DAC541-7B7A-43D3-8B79-37D633B846F1}">
                      <asvg:svgBlip xmlns:asvg="http://schemas.microsoft.com/office/drawing/2016/SVG/main" r:embed="rId8"/>
                    </a:ext>
                  </a:extLst>
                </a:blip>
              </a:buBlip>
            </a:pPr>
            <a:r>
              <a:rPr lang="en-GB" sz="2400" dirty="0">
                <a:latin typeface="Verdana" panose="020B0604030504040204" pitchFamily="34" charset="0"/>
                <a:ea typeface="Verdana" panose="020B0604030504040204" pitchFamily="34" charset="0"/>
              </a:rPr>
              <a:t> The in-situ synthesis method for the P-ETG electrolyte results in a </a:t>
            </a:r>
            <a:r>
              <a:rPr lang="en-GB" sz="2400" b="1" dirty="0">
                <a:latin typeface="Verdana" panose="020B0604030504040204" pitchFamily="34" charset="0"/>
                <a:ea typeface="Verdana" panose="020B0604030504040204" pitchFamily="34" charset="0"/>
              </a:rPr>
              <a:t>improved performance of the discharge capacity </a:t>
            </a:r>
            <a:r>
              <a:rPr lang="en-GB" sz="2400" dirty="0">
                <a:latin typeface="Verdana" panose="020B0604030504040204" pitchFamily="34" charset="0"/>
                <a:ea typeface="Verdana" panose="020B0604030504040204" pitchFamily="34" charset="0"/>
              </a:rPr>
              <a:t>with an initial discharge capacity of 110 </a:t>
            </a:r>
            <a:r>
              <a:rPr lang="en-GB" sz="2400" dirty="0" err="1">
                <a:latin typeface="Verdana" panose="020B0604030504040204" pitchFamily="34" charset="0"/>
                <a:ea typeface="Verdana" panose="020B0604030504040204" pitchFamily="34" charset="0"/>
              </a:rPr>
              <a:t>mAh</a:t>
            </a:r>
            <a:r>
              <a:rPr lang="en-GB" sz="2400" dirty="0">
                <a:latin typeface="Verdana" panose="020B0604030504040204" pitchFamily="34" charset="0"/>
                <a:ea typeface="Verdana" panose="020B0604030504040204" pitchFamily="34" charset="0"/>
              </a:rPr>
              <a:t> g</a:t>
            </a:r>
            <a:r>
              <a:rPr lang="en-GB" sz="2400" baseline="30000" dirty="0">
                <a:latin typeface="Verdana" panose="020B0604030504040204" pitchFamily="34" charset="0"/>
                <a:ea typeface="Verdana" panose="020B0604030504040204" pitchFamily="34" charset="0"/>
              </a:rPr>
              <a:t>-1</a:t>
            </a:r>
            <a:r>
              <a:rPr lang="en-GB" sz="2400" dirty="0">
                <a:latin typeface="Verdana" panose="020B0604030504040204" pitchFamily="34" charset="0"/>
                <a:ea typeface="Verdana" panose="020B0604030504040204" pitchFamily="34" charset="0"/>
              </a:rPr>
              <a:t>, and 76.2% of the initial capacity is remained after 90 cycles, compared to 56.8% for the pre-synthesis method.</a:t>
            </a:r>
          </a:p>
          <a:p>
            <a:pPr algn="just"/>
            <a:endParaRPr lang="en-US" sz="2400" dirty="0">
              <a:latin typeface="Verdana" panose="020B0604030504040204" pitchFamily="34" charset="0"/>
              <a:ea typeface="Verdana" panose="020B0604030504040204" pitchFamily="34" charset="0"/>
            </a:endParaRPr>
          </a:p>
          <a:p>
            <a:pPr marL="285756" indent="-285756" algn="just">
              <a:buBlip>
                <a:blip r:embed="rId7">
                  <a:extLst>
                    <a:ext uri="{96DAC541-7B7A-43D3-8B79-37D633B846F1}">
                      <asvg:svgBlip xmlns:asvg="http://schemas.microsoft.com/office/drawing/2016/SVG/main" r:embed="rId8"/>
                    </a:ext>
                  </a:extLst>
                </a:blip>
              </a:buBlip>
            </a:pPr>
            <a:r>
              <a:rPr lang="en-GB" sz="2400" dirty="0">
                <a:latin typeface="Verdana" panose="020B0604030504040204" pitchFamily="34" charset="0"/>
                <a:ea typeface="Verdana" panose="020B0604030504040204" pitchFamily="34" charset="0"/>
              </a:rPr>
              <a:t> </a:t>
            </a:r>
            <a:r>
              <a:rPr lang="en-GB" sz="2400" b="1" dirty="0">
                <a:latin typeface="Verdana" panose="020B0604030504040204" pitchFamily="34" charset="0"/>
                <a:ea typeface="Verdana" panose="020B0604030504040204" pitchFamily="34" charset="0"/>
              </a:rPr>
              <a:t>Optimizing the P-ETG composition and thickness </a:t>
            </a:r>
            <a:r>
              <a:rPr lang="en-GB" sz="2400" dirty="0">
                <a:latin typeface="Verdana" panose="020B0604030504040204" pitchFamily="34" charset="0"/>
                <a:ea typeface="Verdana" panose="020B0604030504040204" pitchFamily="34" charset="0"/>
              </a:rPr>
              <a:t>resulted in improved performance of the cells.</a:t>
            </a:r>
            <a:endParaRPr lang="en-US" sz="2400" dirty="0">
              <a:latin typeface="Verdana" panose="020B0604030504040204" pitchFamily="34" charset="0"/>
              <a:ea typeface="Verdana" panose="020B0604030504040204" pitchFamily="34" charset="0"/>
            </a:endParaRPr>
          </a:p>
        </p:txBody>
      </p:sp>
      <p:pic>
        <p:nvPicPr>
          <p:cNvPr id="1210" name="Picture 186" descr="Onderzoek naar duurzame energie en intelligente energiesystemen |  EnergyVille">
            <a:extLst>
              <a:ext uri="{FF2B5EF4-FFF2-40B4-BE49-F238E27FC236}">
                <a16:creationId xmlns:a16="http://schemas.microsoft.com/office/drawing/2014/main" id="{FE601B7D-7B7F-4690-A4C3-8A78187251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27092" y="41077108"/>
            <a:ext cx="2617493" cy="137854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3EB32E1-CEF6-41BE-9FD2-5252FE01C714}"/>
              </a:ext>
            </a:extLst>
          </p:cNvPr>
          <p:cNvSpPr/>
          <p:nvPr/>
        </p:nvSpPr>
        <p:spPr>
          <a:xfrm>
            <a:off x="2105156" y="27741100"/>
            <a:ext cx="12232836" cy="553998"/>
          </a:xfrm>
          <a:prstGeom prst="rect">
            <a:avLst/>
          </a:prstGeom>
        </p:spPr>
        <p:txBody>
          <a:bodyPr wrap="none">
            <a:spAutoFit/>
          </a:bodyPr>
          <a:lstStyle/>
          <a:p>
            <a:r>
              <a:rPr lang="en-GB" sz="3000" b="1" kern="0" dirty="0">
                <a:solidFill>
                  <a:prstClr val="black"/>
                </a:solidFill>
              </a:rPr>
              <a:t>Figure 2. </a:t>
            </a:r>
            <a:r>
              <a:rPr lang="en-GB" sz="3000" kern="0" dirty="0">
                <a:solidFill>
                  <a:prstClr val="black"/>
                </a:solidFill>
              </a:rPr>
              <a:t>Overview of the composition and synthesis of the P-ETG electrolyte</a:t>
            </a:r>
            <a:endParaRPr lang="en-US" sz="3000" kern="0" dirty="0">
              <a:solidFill>
                <a:prstClr val="black"/>
              </a:solidFill>
            </a:endParaRPr>
          </a:p>
        </p:txBody>
      </p:sp>
      <p:sp>
        <p:nvSpPr>
          <p:cNvPr id="20" name="Rectangle 320">
            <a:extLst>
              <a:ext uri="{FF2B5EF4-FFF2-40B4-BE49-F238E27FC236}">
                <a16:creationId xmlns:a16="http://schemas.microsoft.com/office/drawing/2014/main" id="{D3F3CFBF-2866-4583-B5E5-92325ACF75F5}"/>
              </a:ext>
            </a:extLst>
          </p:cNvPr>
          <p:cNvSpPr>
            <a:spLocks noChangeArrowheads="1"/>
          </p:cNvSpPr>
          <p:nvPr/>
        </p:nvSpPr>
        <p:spPr bwMode="auto">
          <a:xfrm>
            <a:off x="16394966" y="23191483"/>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322">
            <a:extLst>
              <a:ext uri="{FF2B5EF4-FFF2-40B4-BE49-F238E27FC236}">
                <a16:creationId xmlns:a16="http://schemas.microsoft.com/office/drawing/2014/main" id="{25B74EA4-27C0-4DDF-A2C3-22D318A45A7C}"/>
              </a:ext>
            </a:extLst>
          </p:cNvPr>
          <p:cNvSpPr>
            <a:spLocks noChangeArrowheads="1"/>
          </p:cNvSpPr>
          <p:nvPr/>
        </p:nvSpPr>
        <p:spPr bwMode="auto">
          <a:xfrm>
            <a:off x="22940853" y="29115433"/>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332">
            <a:extLst>
              <a:ext uri="{FF2B5EF4-FFF2-40B4-BE49-F238E27FC236}">
                <a16:creationId xmlns:a16="http://schemas.microsoft.com/office/drawing/2014/main" id="{791C94F9-6506-4153-9EA1-681B8A7AA756}"/>
              </a:ext>
            </a:extLst>
          </p:cNvPr>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a:extLst>
              <a:ext uri="{FF2B5EF4-FFF2-40B4-BE49-F238E27FC236}">
                <a16:creationId xmlns:a16="http://schemas.microsoft.com/office/drawing/2014/main" id="{9D4E3360-A554-4745-99D1-B476562F6349}"/>
              </a:ext>
            </a:extLst>
          </p:cNvPr>
          <p:cNvSpPr txBox="1"/>
          <p:nvPr/>
        </p:nvSpPr>
        <p:spPr>
          <a:xfrm flipH="1">
            <a:off x="19000831" y="24262396"/>
            <a:ext cx="7065655" cy="1200329"/>
          </a:xfrm>
          <a:prstGeom prst="rect">
            <a:avLst/>
          </a:prstGeom>
          <a:noFill/>
        </p:spPr>
        <p:txBody>
          <a:bodyPr wrap="square" rtlCol="0">
            <a:spAutoFit/>
          </a:bodyPr>
          <a:lstStyle/>
          <a:p>
            <a:pPr algn="ctr"/>
            <a:r>
              <a:rPr lang="en-US" b="1" dirty="0"/>
              <a:t>Electrochemical Impedance spectroscopy (EIS)</a:t>
            </a:r>
          </a:p>
          <a:p>
            <a:pPr marL="342900" indent="-342900">
              <a:buAutoNum type="alphaUcPeriod"/>
            </a:pPr>
            <a:r>
              <a:rPr lang="en-GB" dirty="0"/>
              <a:t>NMC622 | liquid electrolyte | NMC622 symmetrical cell</a:t>
            </a:r>
          </a:p>
          <a:p>
            <a:pPr marL="342900" indent="-342900">
              <a:buAutoNum type="alphaUcPeriod"/>
            </a:pPr>
            <a:r>
              <a:rPr lang="en-GB" dirty="0"/>
              <a:t>NMC622 | P-ETG | NMC622 symmetric cell </a:t>
            </a:r>
          </a:p>
          <a:p>
            <a:pPr marL="342900" indent="-342900">
              <a:buAutoNum type="alphaUcPeriod"/>
            </a:pPr>
            <a:r>
              <a:rPr lang="en-GB" dirty="0"/>
              <a:t>Infiltrated NMC622 | P-ETG | Infiltrated NMC622 symmetric cells</a:t>
            </a:r>
            <a:endParaRPr lang="en-US" dirty="0"/>
          </a:p>
        </p:txBody>
      </p:sp>
      <p:graphicFrame>
        <p:nvGraphicFramePr>
          <p:cNvPr id="10" name="Object 9">
            <a:extLst>
              <a:ext uri="{FF2B5EF4-FFF2-40B4-BE49-F238E27FC236}">
                <a16:creationId xmlns:a16="http://schemas.microsoft.com/office/drawing/2014/main" id="{F8DD0993-E4EA-439A-9E7C-78BC6D5E2498}"/>
              </a:ext>
            </a:extLst>
          </p:cNvPr>
          <p:cNvGraphicFramePr>
            <a:graphicFrameLocks noChangeAspect="1"/>
          </p:cNvGraphicFramePr>
          <p:nvPr>
            <p:extLst>
              <p:ext uri="{D42A27DB-BD31-4B8C-83A1-F6EECF244321}">
                <p14:modId xmlns:p14="http://schemas.microsoft.com/office/powerpoint/2010/main" val="875541845"/>
              </p:ext>
            </p:extLst>
          </p:nvPr>
        </p:nvGraphicFramePr>
        <p:xfrm>
          <a:off x="14987083" y="27968853"/>
          <a:ext cx="7200000" cy="5538583"/>
        </p:xfrm>
        <a:graphic>
          <a:graphicData uri="http://schemas.openxmlformats.org/presentationml/2006/ole">
            <mc:AlternateContent xmlns:mc="http://schemas.openxmlformats.org/markup-compatibility/2006">
              <mc:Choice xmlns:v="urn:schemas-microsoft-com:vml" Requires="v">
                <p:oleObj spid="_x0000_s1858" name="Graph" r:id="rId10" imgW="3920760" imgH="3000960" progId="Origin95.Graph">
                  <p:embed/>
                </p:oleObj>
              </mc:Choice>
              <mc:Fallback>
                <p:oleObj name="Graph" r:id="rId10" imgW="3920760" imgH="3000960" progId="Origin95.Graph">
                  <p:embed/>
                  <p:pic>
                    <p:nvPicPr>
                      <p:cNvPr id="0" name="Object 510"/>
                      <p:cNvPicPr>
                        <a:picLocks noChangeAspect="1" noChangeArrowheads="1"/>
                      </p:cNvPicPr>
                      <p:nvPr/>
                    </p:nvPicPr>
                    <p:blipFill>
                      <a:blip r:embed="rId11"/>
                      <a:srcRect/>
                      <a:stretch>
                        <a:fillRect/>
                      </a:stretch>
                    </p:blipFill>
                    <p:spPr bwMode="auto">
                      <a:xfrm>
                        <a:off x="14987083" y="27968853"/>
                        <a:ext cx="7200000" cy="5538583"/>
                      </a:xfrm>
                      <a:prstGeom prst="rect">
                        <a:avLst/>
                      </a:prstGeom>
                      <a:noFill/>
                    </p:spPr>
                  </p:pic>
                </p:oleObj>
              </mc:Fallback>
            </mc:AlternateContent>
          </a:graphicData>
        </a:graphic>
      </p:graphicFrame>
      <p:sp>
        <p:nvSpPr>
          <p:cNvPr id="14" name="Rectangle 522">
            <a:extLst>
              <a:ext uri="{FF2B5EF4-FFF2-40B4-BE49-F238E27FC236}">
                <a16:creationId xmlns:a16="http://schemas.microsoft.com/office/drawing/2014/main" id="{E6B77D8E-53D1-45CF-A0FB-639B7D4F59D5}"/>
              </a:ext>
            </a:extLst>
          </p:cNvPr>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92CA19AD-36DA-4E5D-9193-FB188F28EDD4}"/>
              </a:ext>
            </a:extLst>
          </p:cNvPr>
          <p:cNvGraphicFramePr>
            <a:graphicFrameLocks noChangeAspect="1"/>
          </p:cNvGraphicFramePr>
          <p:nvPr>
            <p:extLst>
              <p:ext uri="{D42A27DB-BD31-4B8C-83A1-F6EECF244321}">
                <p14:modId xmlns:p14="http://schemas.microsoft.com/office/powerpoint/2010/main" val="1430869816"/>
              </p:ext>
            </p:extLst>
          </p:nvPr>
        </p:nvGraphicFramePr>
        <p:xfrm>
          <a:off x="15226981" y="20423532"/>
          <a:ext cx="5040000" cy="3880801"/>
        </p:xfrm>
        <a:graphic>
          <a:graphicData uri="http://schemas.openxmlformats.org/presentationml/2006/ole">
            <mc:AlternateContent xmlns:mc="http://schemas.openxmlformats.org/markup-compatibility/2006">
              <mc:Choice xmlns:v="urn:schemas-microsoft-com:vml" Requires="v">
                <p:oleObj spid="_x0000_s1859" name="Graph" r:id="rId12" imgW="4297187" imgH="3304525" progId="Origin95.Graph">
                  <p:embed/>
                </p:oleObj>
              </mc:Choice>
              <mc:Fallback>
                <p:oleObj name="Graph" r:id="rId12" imgW="4297187" imgH="3304525" progId="Origin95.Graph">
                  <p:embed/>
                  <p:pic>
                    <p:nvPicPr>
                      <p:cNvPr id="0" name="Object 5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26981" y="20423532"/>
                        <a:ext cx="5040000" cy="3880801"/>
                      </a:xfrm>
                      <a:prstGeom prst="rect">
                        <a:avLst/>
                      </a:prstGeom>
                      <a:noFill/>
                    </p:spPr>
                  </p:pic>
                </p:oleObj>
              </mc:Fallback>
            </mc:AlternateContent>
          </a:graphicData>
        </a:graphic>
      </p:graphicFrame>
      <p:sp>
        <p:nvSpPr>
          <p:cNvPr id="18" name="Rectangle 524">
            <a:extLst>
              <a:ext uri="{FF2B5EF4-FFF2-40B4-BE49-F238E27FC236}">
                <a16:creationId xmlns:a16="http://schemas.microsoft.com/office/drawing/2014/main" id="{DE3A24AE-4AE8-4A55-B1F9-FAC2675227DF}"/>
              </a:ext>
            </a:extLst>
          </p:cNvPr>
          <p:cNvSpPr>
            <a:spLocks noChangeArrowheads="1"/>
          </p:cNvSpPr>
          <p:nvPr/>
        </p:nvSpPr>
        <p:spPr bwMode="auto">
          <a:xfrm>
            <a:off x="20381803" y="15975437"/>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a:extLst>
              <a:ext uri="{FF2B5EF4-FFF2-40B4-BE49-F238E27FC236}">
                <a16:creationId xmlns:a16="http://schemas.microsoft.com/office/drawing/2014/main" id="{4653DC3F-3997-401F-9F58-007A1534BEA2}"/>
              </a:ext>
            </a:extLst>
          </p:cNvPr>
          <p:cNvGraphicFramePr>
            <a:graphicFrameLocks noChangeAspect="1"/>
          </p:cNvGraphicFramePr>
          <p:nvPr>
            <p:extLst>
              <p:ext uri="{D42A27DB-BD31-4B8C-83A1-F6EECF244321}">
                <p14:modId xmlns:p14="http://schemas.microsoft.com/office/powerpoint/2010/main" val="2568815315"/>
              </p:ext>
            </p:extLst>
          </p:nvPr>
        </p:nvGraphicFramePr>
        <p:xfrm>
          <a:off x="24505068" y="20452469"/>
          <a:ext cx="5040000" cy="3876901"/>
        </p:xfrm>
        <a:graphic>
          <a:graphicData uri="http://schemas.openxmlformats.org/presentationml/2006/ole">
            <mc:AlternateContent xmlns:mc="http://schemas.openxmlformats.org/markup-compatibility/2006">
              <mc:Choice xmlns:v="urn:schemas-microsoft-com:vml" Requires="v">
                <p:oleObj spid="_x0000_s1860" name="Graph" r:id="rId14" imgW="4297187" imgH="3304525" progId="Origin95.Graph">
                  <p:embed/>
                </p:oleObj>
              </mc:Choice>
              <mc:Fallback>
                <p:oleObj name="Graph" r:id="rId14" imgW="4297187" imgH="3304525" progId="Origin95.Graph">
                  <p:embed/>
                  <p:pic>
                    <p:nvPicPr>
                      <p:cNvPr id="0" name="Object 5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505068" y="20452469"/>
                        <a:ext cx="5040000" cy="38769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526">
            <a:extLst>
              <a:ext uri="{FF2B5EF4-FFF2-40B4-BE49-F238E27FC236}">
                <a16:creationId xmlns:a16="http://schemas.microsoft.com/office/drawing/2014/main" id="{E1E51DBB-D3F8-44B5-A3CE-0D997AE8D1BF}"/>
              </a:ext>
            </a:extLst>
          </p:cNvPr>
          <p:cNvSpPr>
            <a:spLocks noChangeArrowheads="1"/>
          </p:cNvSpPr>
          <p:nvPr/>
        </p:nvSpPr>
        <p:spPr bwMode="auto">
          <a:xfrm>
            <a:off x="20290367" y="23838364"/>
            <a:ext cx="432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a:extLst>
              <a:ext uri="{FF2B5EF4-FFF2-40B4-BE49-F238E27FC236}">
                <a16:creationId xmlns:a16="http://schemas.microsoft.com/office/drawing/2014/main" id="{0155B02D-4299-4BC7-A819-FE0C246B9943}"/>
              </a:ext>
            </a:extLst>
          </p:cNvPr>
          <p:cNvGraphicFramePr>
            <a:graphicFrameLocks noChangeAspect="1"/>
          </p:cNvGraphicFramePr>
          <p:nvPr>
            <p:extLst>
              <p:ext uri="{D42A27DB-BD31-4B8C-83A1-F6EECF244321}">
                <p14:modId xmlns:p14="http://schemas.microsoft.com/office/powerpoint/2010/main" val="2211411532"/>
              </p:ext>
            </p:extLst>
          </p:nvPr>
        </p:nvGraphicFramePr>
        <p:xfrm>
          <a:off x="19556544" y="20483271"/>
          <a:ext cx="5400000" cy="3766437"/>
        </p:xfrm>
        <a:graphic>
          <a:graphicData uri="http://schemas.openxmlformats.org/presentationml/2006/ole">
            <mc:AlternateContent xmlns:mc="http://schemas.openxmlformats.org/markup-compatibility/2006">
              <mc:Choice xmlns:v="urn:schemas-microsoft-com:vml" Requires="v">
                <p:oleObj spid="_x0000_s1861" name="Graph" r:id="rId16" imgW="4131720" imgH="2879640" progId="Origin50.Graph">
                  <p:embed/>
                </p:oleObj>
              </mc:Choice>
              <mc:Fallback>
                <p:oleObj name="Graph" r:id="rId16" imgW="4131720" imgH="2879640" progId="Origin50.Graph">
                  <p:embed/>
                  <p:pic>
                    <p:nvPicPr>
                      <p:cNvPr id="0" name="Object 525"/>
                      <p:cNvPicPr>
                        <a:picLocks noChangeAspect="1" noChangeArrowheads="1"/>
                      </p:cNvPicPr>
                      <p:nvPr/>
                    </p:nvPicPr>
                    <p:blipFill>
                      <a:blip r:embed="rId17"/>
                      <a:srcRect/>
                      <a:stretch>
                        <a:fillRect/>
                      </a:stretch>
                    </p:blipFill>
                    <p:spPr bwMode="auto">
                      <a:xfrm>
                        <a:off x="19556544" y="20483271"/>
                        <a:ext cx="5400000" cy="3766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9">
            <a:extLst>
              <a:ext uri="{FF2B5EF4-FFF2-40B4-BE49-F238E27FC236}">
                <a16:creationId xmlns:a16="http://schemas.microsoft.com/office/drawing/2014/main" id="{093A61A6-A647-45BA-8147-93C51E684C87}"/>
              </a:ext>
            </a:extLst>
          </p:cNvPr>
          <p:cNvGraphicFramePr>
            <a:graphicFrameLocks noChangeAspect="1"/>
          </p:cNvGraphicFramePr>
          <p:nvPr>
            <p:extLst>
              <p:ext uri="{D42A27DB-BD31-4B8C-83A1-F6EECF244321}">
                <p14:modId xmlns:p14="http://schemas.microsoft.com/office/powerpoint/2010/main" val="2202130569"/>
              </p:ext>
            </p:extLst>
          </p:nvPr>
        </p:nvGraphicFramePr>
        <p:xfrm>
          <a:off x="1503681" y="29459647"/>
          <a:ext cx="6732000" cy="5151241"/>
        </p:xfrm>
        <a:graphic>
          <a:graphicData uri="http://schemas.openxmlformats.org/presentationml/2006/ole">
            <mc:AlternateContent xmlns:mc="http://schemas.openxmlformats.org/markup-compatibility/2006">
              <mc:Choice xmlns:v="urn:schemas-microsoft-com:vml" Requires="v">
                <p:oleObj spid="_x0000_s1862" name="Graph" r:id="rId18" imgW="3920760" imgH="3000960" progId="Origin95.Graph">
                  <p:embed/>
                </p:oleObj>
              </mc:Choice>
              <mc:Fallback>
                <p:oleObj name="Graph" r:id="rId18" imgW="3920760" imgH="3000960" progId="Origin95.Graph">
                  <p:embed/>
                  <p:pic>
                    <p:nvPicPr>
                      <p:cNvPr id="0" name=""/>
                      <p:cNvPicPr/>
                      <p:nvPr/>
                    </p:nvPicPr>
                    <p:blipFill>
                      <a:blip r:embed="rId19"/>
                      <a:stretch>
                        <a:fillRect/>
                      </a:stretch>
                    </p:blipFill>
                    <p:spPr>
                      <a:xfrm>
                        <a:off x="1503681" y="29459647"/>
                        <a:ext cx="6732000" cy="5151241"/>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FE33ECA4-F3CD-44EB-A96E-CB60332C4ACA}"/>
              </a:ext>
            </a:extLst>
          </p:cNvPr>
          <p:cNvGraphicFramePr>
            <a:graphicFrameLocks noChangeAspect="1"/>
          </p:cNvGraphicFramePr>
          <p:nvPr>
            <p:extLst>
              <p:ext uri="{D42A27DB-BD31-4B8C-83A1-F6EECF244321}">
                <p14:modId xmlns:p14="http://schemas.microsoft.com/office/powerpoint/2010/main" val="4098613880"/>
              </p:ext>
            </p:extLst>
          </p:nvPr>
        </p:nvGraphicFramePr>
        <p:xfrm>
          <a:off x="7605992" y="29514720"/>
          <a:ext cx="6732000" cy="5151241"/>
        </p:xfrm>
        <a:graphic>
          <a:graphicData uri="http://schemas.openxmlformats.org/presentationml/2006/ole">
            <mc:AlternateContent xmlns:mc="http://schemas.openxmlformats.org/markup-compatibility/2006">
              <mc:Choice xmlns:v="urn:schemas-microsoft-com:vml" Requires="v">
                <p:oleObj spid="_x0000_s1863" name="Graph" r:id="rId20" imgW="3920760" imgH="3000960" progId="Origin95.Graph">
                  <p:embed/>
                </p:oleObj>
              </mc:Choice>
              <mc:Fallback>
                <p:oleObj name="Graph" r:id="rId20" imgW="3920760" imgH="3000960" progId="Origin95.Graph">
                  <p:embed/>
                  <p:pic>
                    <p:nvPicPr>
                      <p:cNvPr id="0" name=""/>
                      <p:cNvPicPr/>
                      <p:nvPr/>
                    </p:nvPicPr>
                    <p:blipFill>
                      <a:blip r:embed="rId21"/>
                      <a:stretch>
                        <a:fillRect/>
                      </a:stretch>
                    </p:blipFill>
                    <p:spPr>
                      <a:xfrm>
                        <a:off x="7605992" y="29514720"/>
                        <a:ext cx="6732000" cy="5151241"/>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570F8BDE-E616-46CB-8687-26B9F881B9B1}"/>
              </a:ext>
            </a:extLst>
          </p:cNvPr>
          <p:cNvSpPr txBox="1"/>
          <p:nvPr/>
        </p:nvSpPr>
        <p:spPr>
          <a:xfrm>
            <a:off x="15254762" y="33835659"/>
            <a:ext cx="6300000" cy="1200329"/>
          </a:xfrm>
          <a:prstGeom prst="rect">
            <a:avLst/>
          </a:prstGeom>
          <a:noFill/>
        </p:spPr>
        <p:txBody>
          <a:bodyPr wrap="square" rtlCol="0">
            <a:spAutoFit/>
          </a:bodyPr>
          <a:lstStyle/>
          <a:p>
            <a:pPr algn="just"/>
            <a:r>
              <a:rPr lang="en-US" sz="2400" dirty="0">
                <a:latin typeface="Verdana" panose="020B0604030504040204" pitchFamily="34" charset="0"/>
                <a:ea typeface="Verdana" panose="020B0604030504040204" pitchFamily="34" charset="0"/>
              </a:rPr>
              <a:t>Improved stability of discharge capacity for in-situ synthesis of P-ETG on top of NMC622 positive electrode </a:t>
            </a:r>
          </a:p>
        </p:txBody>
      </p:sp>
      <p:sp>
        <p:nvSpPr>
          <p:cNvPr id="19" name="TextBox 18">
            <a:extLst>
              <a:ext uri="{FF2B5EF4-FFF2-40B4-BE49-F238E27FC236}">
                <a16:creationId xmlns:a16="http://schemas.microsoft.com/office/drawing/2014/main" id="{927B756A-5D14-4738-A13F-FC8BC2EF5B15}"/>
              </a:ext>
            </a:extLst>
          </p:cNvPr>
          <p:cNvSpPr txBox="1"/>
          <p:nvPr/>
        </p:nvSpPr>
        <p:spPr>
          <a:xfrm>
            <a:off x="22471532" y="33831962"/>
            <a:ext cx="6300000" cy="1200329"/>
          </a:xfrm>
          <a:prstGeom prst="rect">
            <a:avLst/>
          </a:prstGeom>
          <a:noFill/>
        </p:spPr>
        <p:txBody>
          <a:bodyPr wrap="square" rtlCol="0">
            <a:spAutoFit/>
          </a:bodyPr>
          <a:lstStyle/>
          <a:p>
            <a:pPr algn="just"/>
            <a:r>
              <a:rPr lang="en-US" sz="2400" dirty="0">
                <a:latin typeface="Verdana" panose="020B0604030504040204" pitchFamily="34" charset="0"/>
                <a:ea typeface="Verdana" panose="020B0604030504040204" pitchFamily="34" charset="0"/>
              </a:rPr>
              <a:t>Optimizing P-ETG composition and electrolyte thickness results in a higher and more stable discharge capacity.</a:t>
            </a:r>
          </a:p>
        </p:txBody>
      </p:sp>
      <p:sp>
        <p:nvSpPr>
          <p:cNvPr id="21" name="TextBox 20">
            <a:extLst>
              <a:ext uri="{FF2B5EF4-FFF2-40B4-BE49-F238E27FC236}">
                <a16:creationId xmlns:a16="http://schemas.microsoft.com/office/drawing/2014/main" id="{31D911C7-0634-4A86-ACC9-548DF3805CB5}"/>
              </a:ext>
            </a:extLst>
          </p:cNvPr>
          <p:cNvSpPr txBox="1"/>
          <p:nvPr/>
        </p:nvSpPr>
        <p:spPr>
          <a:xfrm>
            <a:off x="15595241" y="25603164"/>
            <a:ext cx="12866566" cy="1569660"/>
          </a:xfrm>
          <a:prstGeom prst="rect">
            <a:avLst/>
          </a:prstGeom>
          <a:noFill/>
        </p:spPr>
        <p:txBody>
          <a:bodyPr wrap="square" rtlCol="0">
            <a:spAutoFit/>
          </a:bodyPr>
          <a:lstStyle/>
          <a:p>
            <a:pPr algn="just"/>
            <a:r>
              <a:rPr lang="en-GB" sz="2400" dirty="0">
                <a:latin typeface="Verdana" panose="020B0604030504040204" pitchFamily="34" charset="0"/>
                <a:ea typeface="Verdana" panose="020B0604030504040204" pitchFamily="34" charset="0"/>
              </a:rPr>
              <a:t>The infiltration of the P-ETG electrolyte into the pores of the NMC622 electrode does not lead to a significant increase in charge transfer resistance, indicating that the presence of the P-ETG electrolyte in the pores does not lead to an increased resistance in the cell. </a:t>
            </a:r>
            <a:endParaRPr lang="en-US" sz="2400" dirty="0">
              <a:latin typeface="Verdana" panose="020B0604030504040204" pitchFamily="34" charset="0"/>
              <a:ea typeface="Verdana" panose="020B0604030504040204" pitchFamily="34" charset="0"/>
            </a:endParaRPr>
          </a:p>
        </p:txBody>
      </p:sp>
      <p:sp>
        <p:nvSpPr>
          <p:cNvPr id="33" name="TextBox 32">
            <a:extLst>
              <a:ext uri="{FF2B5EF4-FFF2-40B4-BE49-F238E27FC236}">
                <a16:creationId xmlns:a16="http://schemas.microsoft.com/office/drawing/2014/main" id="{76B1E095-AB27-40D1-99A3-54E8F39F1763}"/>
              </a:ext>
            </a:extLst>
          </p:cNvPr>
          <p:cNvSpPr txBox="1"/>
          <p:nvPr/>
        </p:nvSpPr>
        <p:spPr>
          <a:xfrm>
            <a:off x="16401379" y="19043976"/>
            <a:ext cx="12603463"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Successful infiltration of P-ETG electrolyte inside pores of positive electrode</a:t>
            </a:r>
          </a:p>
        </p:txBody>
      </p:sp>
      <p:graphicFrame>
        <p:nvGraphicFramePr>
          <p:cNvPr id="7" name="Object 6">
            <a:extLst>
              <a:ext uri="{FF2B5EF4-FFF2-40B4-BE49-F238E27FC236}">
                <a16:creationId xmlns:a16="http://schemas.microsoft.com/office/drawing/2014/main" id="{01B8E976-6752-4757-A829-7331E1C997EB}"/>
              </a:ext>
            </a:extLst>
          </p:cNvPr>
          <p:cNvGraphicFramePr>
            <a:graphicFrameLocks noChangeAspect="1"/>
          </p:cNvGraphicFramePr>
          <p:nvPr>
            <p:extLst>
              <p:ext uri="{D42A27DB-BD31-4B8C-83A1-F6EECF244321}">
                <p14:modId xmlns:p14="http://schemas.microsoft.com/office/powerpoint/2010/main" val="870646506"/>
              </p:ext>
            </p:extLst>
          </p:nvPr>
        </p:nvGraphicFramePr>
        <p:xfrm>
          <a:off x="22429769" y="27993890"/>
          <a:ext cx="7200000" cy="5509312"/>
        </p:xfrm>
        <a:graphic>
          <a:graphicData uri="http://schemas.openxmlformats.org/presentationml/2006/ole">
            <mc:AlternateContent xmlns:mc="http://schemas.openxmlformats.org/markup-compatibility/2006">
              <mc:Choice xmlns:v="urn:schemas-microsoft-com:vml" Requires="v">
                <p:oleObj spid="_x0000_s1864" name="Graph" r:id="rId22" imgW="3920760" imgH="3000960" progId="Origin95.Graph">
                  <p:embed/>
                </p:oleObj>
              </mc:Choice>
              <mc:Fallback>
                <p:oleObj name="Graph" r:id="rId22" imgW="3920760" imgH="3000960" progId="Origin95.Graph">
                  <p:embed/>
                  <p:pic>
                    <p:nvPicPr>
                      <p:cNvPr id="0" name=""/>
                      <p:cNvPicPr/>
                      <p:nvPr/>
                    </p:nvPicPr>
                    <p:blipFill>
                      <a:blip r:embed="rId23"/>
                      <a:stretch>
                        <a:fillRect/>
                      </a:stretch>
                    </p:blipFill>
                    <p:spPr>
                      <a:xfrm>
                        <a:off x="22429769" y="27993890"/>
                        <a:ext cx="7200000" cy="5509312"/>
                      </a:xfrm>
                      <a:prstGeom prst="rect">
                        <a:avLst/>
                      </a:prstGeom>
                    </p:spPr>
                  </p:pic>
                </p:oleObj>
              </mc:Fallback>
            </mc:AlternateContent>
          </a:graphicData>
        </a:graphic>
      </p:graphicFrame>
      <p:sp>
        <p:nvSpPr>
          <p:cNvPr id="78" name="Rectangle 77">
            <a:extLst>
              <a:ext uri="{FF2B5EF4-FFF2-40B4-BE49-F238E27FC236}">
                <a16:creationId xmlns:a16="http://schemas.microsoft.com/office/drawing/2014/main" id="{36AD62CF-BCB5-4C1B-B42D-99B5221A010B}"/>
              </a:ext>
            </a:extLst>
          </p:cNvPr>
          <p:cNvSpPr/>
          <p:nvPr/>
        </p:nvSpPr>
        <p:spPr>
          <a:xfrm>
            <a:off x="15059210" y="6171979"/>
            <a:ext cx="14129301" cy="7082915"/>
          </a:xfrm>
          <a:prstGeom prst="rect">
            <a:avLst/>
          </a:prstGeom>
          <a:noFill/>
          <a:ln w="57150">
            <a:solidFill>
              <a:srgbClr val="D22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a:extLst>
              <a:ext uri="{FF2B5EF4-FFF2-40B4-BE49-F238E27FC236}">
                <a16:creationId xmlns:a16="http://schemas.microsoft.com/office/drawing/2014/main" id="{FDC4B6B3-DDEE-4C5F-BCE3-B86EC4770374}"/>
              </a:ext>
            </a:extLst>
          </p:cNvPr>
          <p:cNvSpPr txBox="1"/>
          <p:nvPr/>
        </p:nvSpPr>
        <p:spPr>
          <a:xfrm flipH="1">
            <a:off x="20145823" y="5785821"/>
            <a:ext cx="3835697" cy="769441"/>
          </a:xfrm>
          <a:prstGeom prst="rect">
            <a:avLst/>
          </a:prstGeom>
          <a:solidFill>
            <a:srgbClr val="C00000"/>
          </a:solidFill>
          <a:ln>
            <a:solidFill>
              <a:srgbClr val="0070C0"/>
            </a:solidFill>
          </a:ln>
        </p:spPr>
        <p:txBody>
          <a:bodyPr wrap="square" rtlCol="0">
            <a:spAutoFit/>
          </a:bodyPr>
          <a:lstStyle/>
          <a:p>
            <a:pPr algn="ctr"/>
            <a:r>
              <a:rPr lang="en-GB" sz="4400" b="1" dirty="0">
                <a:solidFill>
                  <a:schemeClr val="bg1"/>
                </a:solidFill>
                <a:latin typeface="Verdana" panose="020B0604030504040204" pitchFamily="34" charset="0"/>
                <a:ea typeface="Verdana" panose="020B0604030504040204" pitchFamily="34" charset="0"/>
              </a:rPr>
              <a:t>METHODS</a:t>
            </a:r>
          </a:p>
        </p:txBody>
      </p:sp>
      <p:sp>
        <p:nvSpPr>
          <p:cNvPr id="80" name="TextBox 79">
            <a:extLst>
              <a:ext uri="{FF2B5EF4-FFF2-40B4-BE49-F238E27FC236}">
                <a16:creationId xmlns:a16="http://schemas.microsoft.com/office/drawing/2014/main" id="{11DA469C-C67B-42ED-AD62-47EB23B16AA6}"/>
              </a:ext>
            </a:extLst>
          </p:cNvPr>
          <p:cNvSpPr txBox="1"/>
          <p:nvPr/>
        </p:nvSpPr>
        <p:spPr>
          <a:xfrm flipH="1">
            <a:off x="18243420" y="13572977"/>
            <a:ext cx="8514415" cy="769441"/>
          </a:xfrm>
          <a:prstGeom prst="rect">
            <a:avLst/>
          </a:prstGeom>
          <a:solidFill>
            <a:srgbClr val="C00000"/>
          </a:solidFill>
          <a:ln>
            <a:solidFill>
              <a:srgbClr val="0070C0"/>
            </a:solidFill>
          </a:ln>
        </p:spPr>
        <p:txBody>
          <a:bodyPr wrap="square" rtlCol="0">
            <a:spAutoFit/>
          </a:bodyPr>
          <a:lstStyle/>
          <a:p>
            <a:pPr algn="ctr"/>
            <a:r>
              <a:rPr lang="en-GB" sz="4400" b="1" dirty="0">
                <a:solidFill>
                  <a:schemeClr val="bg1"/>
                </a:solidFill>
                <a:latin typeface="Verdana" panose="020B0604030504040204" pitchFamily="34" charset="0"/>
                <a:ea typeface="Verdana" panose="020B0604030504040204" pitchFamily="34" charset="0"/>
              </a:rPr>
              <a:t>RESULTS &amp; DISCUSSION</a:t>
            </a:r>
          </a:p>
        </p:txBody>
      </p:sp>
      <p:pic>
        <p:nvPicPr>
          <p:cNvPr id="152" name="Picture 151">
            <a:extLst>
              <a:ext uri="{FF2B5EF4-FFF2-40B4-BE49-F238E27FC236}">
                <a16:creationId xmlns:a16="http://schemas.microsoft.com/office/drawing/2014/main" id="{5C310C1A-3DF3-46EE-ADD5-15505D3830C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7342176" y="15852893"/>
            <a:ext cx="2880000" cy="2189840"/>
          </a:xfrm>
          <a:prstGeom prst="rect">
            <a:avLst/>
          </a:prstGeom>
        </p:spPr>
      </p:pic>
      <p:pic>
        <p:nvPicPr>
          <p:cNvPr id="153" name="Picture 152">
            <a:extLst>
              <a:ext uri="{FF2B5EF4-FFF2-40B4-BE49-F238E27FC236}">
                <a16:creationId xmlns:a16="http://schemas.microsoft.com/office/drawing/2014/main" id="{46B2B36C-AFC9-4AAF-8CF8-4BD891455FC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263111" y="15906382"/>
            <a:ext cx="2880000" cy="2139367"/>
          </a:xfrm>
          <a:prstGeom prst="rect">
            <a:avLst/>
          </a:prstGeom>
        </p:spPr>
      </p:pic>
      <p:sp>
        <p:nvSpPr>
          <p:cNvPr id="154" name="TextBox 153">
            <a:extLst>
              <a:ext uri="{FF2B5EF4-FFF2-40B4-BE49-F238E27FC236}">
                <a16:creationId xmlns:a16="http://schemas.microsoft.com/office/drawing/2014/main" id="{BC92AB8E-6718-4CD8-A344-DEEB1DA268C7}"/>
              </a:ext>
            </a:extLst>
          </p:cNvPr>
          <p:cNvSpPr txBox="1"/>
          <p:nvPr/>
        </p:nvSpPr>
        <p:spPr>
          <a:xfrm>
            <a:off x="16749674" y="18024688"/>
            <a:ext cx="5032300" cy="923330"/>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Cross-sectional SEM image</a:t>
            </a:r>
          </a:p>
          <a:p>
            <a:r>
              <a:rPr lang="en-US" b="1" dirty="0">
                <a:latin typeface="Verdana" panose="020B0604030504040204" pitchFamily="34" charset="0"/>
                <a:ea typeface="Verdana" panose="020B0604030504040204" pitchFamily="34" charset="0"/>
              </a:rPr>
              <a:t>of P-ETG infiltrated positive electrode</a:t>
            </a:r>
          </a:p>
          <a:p>
            <a:r>
              <a:rPr lang="en-US" b="1" dirty="0">
                <a:latin typeface="Verdana" panose="020B0604030504040204" pitchFamily="34" charset="0"/>
                <a:ea typeface="Verdana" panose="020B0604030504040204" pitchFamily="34" charset="0"/>
              </a:rPr>
              <a:t>112 µm thickness, 2.80 </a:t>
            </a:r>
            <a:r>
              <a:rPr lang="en-US" b="1" dirty="0" err="1">
                <a:latin typeface="Verdana" panose="020B0604030504040204" pitchFamily="34" charset="0"/>
                <a:ea typeface="Verdana" panose="020B0604030504040204" pitchFamily="34" charset="0"/>
              </a:rPr>
              <a:t>mAh</a:t>
            </a:r>
            <a:r>
              <a:rPr lang="en-US" b="1" dirty="0">
                <a:latin typeface="Verdana" panose="020B0604030504040204" pitchFamily="34" charset="0"/>
                <a:ea typeface="Verdana" panose="020B0604030504040204" pitchFamily="34" charset="0"/>
              </a:rPr>
              <a:t> cm</a:t>
            </a:r>
            <a:r>
              <a:rPr lang="en-US" b="1" baseline="30000" dirty="0">
                <a:latin typeface="Verdana" panose="020B0604030504040204" pitchFamily="34" charset="0"/>
                <a:ea typeface="Verdana" panose="020B0604030504040204" pitchFamily="34" charset="0"/>
              </a:rPr>
              <a:t>-2</a:t>
            </a:r>
          </a:p>
        </p:txBody>
      </p:sp>
      <p:sp>
        <p:nvSpPr>
          <p:cNvPr id="155" name="TextBox 154">
            <a:extLst>
              <a:ext uri="{FF2B5EF4-FFF2-40B4-BE49-F238E27FC236}">
                <a16:creationId xmlns:a16="http://schemas.microsoft.com/office/drawing/2014/main" id="{5DFCAF16-7352-4FBC-9612-2DB702768EF7}"/>
              </a:ext>
            </a:extLst>
          </p:cNvPr>
          <p:cNvSpPr txBox="1"/>
          <p:nvPr/>
        </p:nvSpPr>
        <p:spPr>
          <a:xfrm>
            <a:off x="21926296" y="15325207"/>
            <a:ext cx="1553630" cy="369332"/>
          </a:xfrm>
          <a:prstGeom prst="rect">
            <a:avLst/>
          </a:prstGeom>
          <a:noFill/>
        </p:spPr>
        <p:txBody>
          <a:bodyPr wrap="none" rtlCol="0">
            <a:spAutoFit/>
          </a:bodyPr>
          <a:lstStyle/>
          <a:p>
            <a:r>
              <a:rPr lang="en-US" b="1" dirty="0">
                <a:latin typeface="Verdana" panose="020B0604030504040204" pitchFamily="34" charset="0"/>
                <a:ea typeface="Verdana" panose="020B0604030504040204" pitchFamily="34" charset="0"/>
              </a:rPr>
              <a:t>S mapping</a:t>
            </a:r>
          </a:p>
        </p:txBody>
      </p:sp>
      <p:pic>
        <p:nvPicPr>
          <p:cNvPr id="156" name="Picture 155">
            <a:extLst>
              <a:ext uri="{FF2B5EF4-FFF2-40B4-BE49-F238E27FC236}">
                <a16:creationId xmlns:a16="http://schemas.microsoft.com/office/drawing/2014/main" id="{5577836B-2E17-4C02-85B0-28CB57C5C2C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5151663" y="15906382"/>
            <a:ext cx="2772000" cy="2108958"/>
          </a:xfrm>
          <a:prstGeom prst="rect">
            <a:avLst/>
          </a:prstGeom>
        </p:spPr>
      </p:pic>
      <p:sp>
        <p:nvSpPr>
          <p:cNvPr id="157" name="TextBox 156">
            <a:extLst>
              <a:ext uri="{FF2B5EF4-FFF2-40B4-BE49-F238E27FC236}">
                <a16:creationId xmlns:a16="http://schemas.microsoft.com/office/drawing/2014/main" id="{896C35D9-82BC-4596-99DA-CAA5CEEB29D9}"/>
              </a:ext>
            </a:extLst>
          </p:cNvPr>
          <p:cNvSpPr txBox="1"/>
          <p:nvPr/>
        </p:nvSpPr>
        <p:spPr>
          <a:xfrm>
            <a:off x="25727092" y="15403430"/>
            <a:ext cx="1664238" cy="369332"/>
          </a:xfrm>
          <a:prstGeom prst="rect">
            <a:avLst/>
          </a:prstGeom>
          <a:noFill/>
        </p:spPr>
        <p:txBody>
          <a:bodyPr wrap="none" rtlCol="0">
            <a:spAutoFit/>
          </a:bodyPr>
          <a:lstStyle/>
          <a:p>
            <a:r>
              <a:rPr lang="en-US" b="1" dirty="0">
                <a:latin typeface="Verdana" panose="020B0604030504040204" pitchFamily="34" charset="0"/>
                <a:ea typeface="Verdana" panose="020B0604030504040204" pitchFamily="34" charset="0"/>
              </a:rPr>
              <a:t>Ni mapping</a:t>
            </a:r>
          </a:p>
        </p:txBody>
      </p:sp>
      <p:sp>
        <p:nvSpPr>
          <p:cNvPr id="23" name="TextBox 22">
            <a:extLst>
              <a:ext uri="{FF2B5EF4-FFF2-40B4-BE49-F238E27FC236}">
                <a16:creationId xmlns:a16="http://schemas.microsoft.com/office/drawing/2014/main" id="{90077F5A-711C-4A26-BB1A-4F7B673BC0B5}"/>
              </a:ext>
            </a:extLst>
          </p:cNvPr>
          <p:cNvSpPr txBox="1"/>
          <p:nvPr/>
        </p:nvSpPr>
        <p:spPr>
          <a:xfrm>
            <a:off x="28289882" y="20670891"/>
            <a:ext cx="496991" cy="523220"/>
          </a:xfrm>
          <a:prstGeom prst="rect">
            <a:avLst/>
          </a:prstGeom>
          <a:solidFill>
            <a:schemeClr val="bg1"/>
          </a:solidFill>
        </p:spPr>
        <p:txBody>
          <a:bodyPr wrap="square" rtlCol="0">
            <a:spAutoFit/>
          </a:bodyPr>
          <a:lstStyle/>
          <a:p>
            <a:r>
              <a:rPr lang="en-US" sz="2800" b="1" dirty="0"/>
              <a:t>C</a:t>
            </a:r>
          </a:p>
        </p:txBody>
      </p:sp>
      <p:pic>
        <p:nvPicPr>
          <p:cNvPr id="160" name="Tijdelijke aanduiding voor inhoud 6">
            <a:extLst>
              <a:ext uri="{FF2B5EF4-FFF2-40B4-BE49-F238E27FC236}">
                <a16:creationId xmlns:a16="http://schemas.microsoft.com/office/drawing/2014/main" id="{948F2186-C106-4658-8200-8798AAA06F62}"/>
              </a:ext>
            </a:extLst>
          </p:cNvPr>
          <p:cNvPicPr/>
          <p:nvPr/>
        </p:nvPicPr>
        <p:blipFill>
          <a:blip r:embed="rId27">
            <a:clrChange>
              <a:clrFrom>
                <a:srgbClr val="FFFFFF"/>
              </a:clrFrom>
              <a:clrTo>
                <a:srgbClr val="FFFFFF">
                  <a:alpha val="0"/>
                </a:srgbClr>
              </a:clrTo>
            </a:clrChange>
          </a:blip>
          <a:stretch>
            <a:fillRect/>
          </a:stretch>
        </p:blipFill>
        <p:spPr bwMode="auto">
          <a:xfrm>
            <a:off x="3434743" y="12202659"/>
            <a:ext cx="8434155" cy="3203180"/>
          </a:xfrm>
          <a:prstGeom prst="rect">
            <a:avLst/>
          </a:prstGeom>
          <a:noFill/>
          <a:ln>
            <a:noFill/>
          </a:ln>
          <a:extLst>
            <a:ext uri="{909E8E84-426E-40dd-AFC4-6F175D3DCCD1}">
              <a14:hiddenFill xmlns:lc="http://schemas.openxmlformats.org/drawingml/2006/lockedCanvas" xmln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pic>
      <p:sp>
        <p:nvSpPr>
          <p:cNvPr id="165" name="TextBox 164">
            <a:extLst>
              <a:ext uri="{FF2B5EF4-FFF2-40B4-BE49-F238E27FC236}">
                <a16:creationId xmlns:a16="http://schemas.microsoft.com/office/drawing/2014/main" id="{D0151B3C-B309-4DBB-BCBC-180AE1D54F25}"/>
              </a:ext>
            </a:extLst>
          </p:cNvPr>
          <p:cNvSpPr txBox="1"/>
          <p:nvPr/>
        </p:nvSpPr>
        <p:spPr>
          <a:xfrm>
            <a:off x="3089673" y="15480489"/>
            <a:ext cx="10385974"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nl-BE" sz="2400" b="1" i="0" u="none" strike="noStrike" kern="0" cap="none" spc="0" normalizeH="0" baseline="0" noProof="0" dirty="0" err="1">
                <a:ln>
                  <a:noFill/>
                </a:ln>
                <a:effectLst/>
                <a:uLnTx/>
                <a:uFillTx/>
                <a:latin typeface="Verdana" panose="020B0604030504040204" pitchFamily="34" charset="0"/>
                <a:ea typeface="Verdana" panose="020B0604030504040204" pitchFamily="34" charset="0"/>
              </a:rPr>
              <a:t>Figure</a:t>
            </a:r>
            <a:r>
              <a:rPr kumimoji="0" lang="nl-BE" sz="2400" b="1" i="0" u="none" strike="noStrike" kern="0" cap="none" spc="0" normalizeH="0" baseline="0" noProof="0" dirty="0">
                <a:ln>
                  <a:noFill/>
                </a:ln>
                <a:effectLst/>
                <a:uLnTx/>
                <a:uFillTx/>
                <a:latin typeface="Verdana" panose="020B0604030504040204" pitchFamily="34" charset="0"/>
                <a:ea typeface="Verdana" panose="020B0604030504040204" pitchFamily="34" charset="0"/>
              </a:rPr>
              <a:t> 1.</a:t>
            </a:r>
            <a:r>
              <a:rPr kumimoji="0" lang="nl-BE" sz="2400" b="0" i="0" u="none" strike="noStrike" kern="0" cap="none" spc="0" normalizeH="0" baseline="0" noProof="0" dirty="0">
                <a:ln>
                  <a:noFill/>
                </a:ln>
                <a:effectLst/>
                <a:uLnTx/>
                <a:uFillTx/>
                <a:latin typeface="Verdana" panose="020B0604030504040204" pitchFamily="34" charset="0"/>
                <a:ea typeface="Verdana" panose="020B0604030504040204" pitchFamily="34" charset="0"/>
              </a:rPr>
              <a:t> </a:t>
            </a:r>
            <a:r>
              <a:rPr kumimoji="0" lang="nl-BE" sz="2400" b="0" i="0"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Technological</a:t>
            </a:r>
            <a:r>
              <a:rPr kumimoji="0" lang="nl-BE" sz="2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kumimoji="0" lang="nl-BE" sz="2400" b="0" i="0"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challenges</a:t>
            </a:r>
            <a:r>
              <a:rPr kumimoji="0" lang="nl-BE" sz="2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kumimoji="0" lang="nl-BE" sz="2400" b="0" i="0"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for</a:t>
            </a:r>
            <a:r>
              <a:rPr kumimoji="0" lang="nl-BE" sz="2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kumimoji="0" lang="nl-BE" sz="2400" b="0" i="0"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solid</a:t>
            </a:r>
            <a:r>
              <a:rPr lang="nl-BE" sz="2400" kern="0" dirty="0">
                <a:solidFill>
                  <a:prstClr val="black"/>
                </a:solidFill>
                <a:latin typeface="Verdana" panose="020B0604030504040204" pitchFamily="34" charset="0"/>
                <a:ea typeface="Verdana" panose="020B0604030504040204" pitchFamily="34" charset="0"/>
              </a:rPr>
              <a:t>-</a:t>
            </a:r>
            <a:r>
              <a:rPr kumimoji="0" lang="nl-BE" sz="2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state batteries</a:t>
            </a:r>
            <a:r>
              <a:rPr kumimoji="0" lang="nl-BE" sz="24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1</a:t>
            </a:r>
            <a:endParaRPr kumimoji="0" lang="en-GB" sz="24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52" name="TextBox 51">
            <a:extLst>
              <a:ext uri="{FF2B5EF4-FFF2-40B4-BE49-F238E27FC236}">
                <a16:creationId xmlns:a16="http://schemas.microsoft.com/office/drawing/2014/main" id="{2F6F311D-9AC7-4E0F-A271-4944EC984278}"/>
              </a:ext>
            </a:extLst>
          </p:cNvPr>
          <p:cNvSpPr txBox="1"/>
          <p:nvPr/>
        </p:nvSpPr>
        <p:spPr>
          <a:xfrm>
            <a:off x="6210619" y="28592213"/>
            <a:ext cx="4144083" cy="523220"/>
          </a:xfrm>
          <a:prstGeom prst="rect">
            <a:avLst/>
          </a:prstGeom>
          <a:noFill/>
        </p:spPr>
        <p:txBody>
          <a:bodyPr wrap="none" rtlCol="0">
            <a:spAutoFit/>
          </a:bodyPr>
          <a:lstStyle/>
          <a:p>
            <a:r>
              <a:rPr lang="en-US" sz="2800" b="1" dirty="0">
                <a:solidFill>
                  <a:srgbClr val="C00000"/>
                </a:solidFill>
                <a:latin typeface="Verdana" panose="020B0604030504040204" pitchFamily="34" charset="0"/>
                <a:ea typeface="Verdana" panose="020B0604030504040204" pitchFamily="34" charset="0"/>
              </a:rPr>
              <a:t>Properties of P-ETG</a:t>
            </a:r>
          </a:p>
        </p:txBody>
      </p:sp>
      <p:sp>
        <p:nvSpPr>
          <p:cNvPr id="53" name="TextBox 52">
            <a:extLst>
              <a:ext uri="{FF2B5EF4-FFF2-40B4-BE49-F238E27FC236}">
                <a16:creationId xmlns:a16="http://schemas.microsoft.com/office/drawing/2014/main" id="{63E7E4C0-F44E-45EF-BFFF-B88458FF5437}"/>
              </a:ext>
            </a:extLst>
          </p:cNvPr>
          <p:cNvSpPr txBox="1"/>
          <p:nvPr/>
        </p:nvSpPr>
        <p:spPr>
          <a:xfrm>
            <a:off x="19140807" y="20029741"/>
            <a:ext cx="6619120" cy="523220"/>
          </a:xfrm>
          <a:prstGeom prst="rect">
            <a:avLst/>
          </a:prstGeom>
          <a:noFill/>
        </p:spPr>
        <p:txBody>
          <a:bodyPr wrap="none" rtlCol="0">
            <a:spAutoFit/>
          </a:bodyPr>
          <a:lstStyle/>
          <a:p>
            <a:r>
              <a:rPr lang="en-US" sz="2800" b="1" dirty="0">
                <a:solidFill>
                  <a:srgbClr val="C00000"/>
                </a:solidFill>
                <a:latin typeface="Verdana" panose="020B0604030504040204" pitchFamily="34" charset="0"/>
                <a:ea typeface="Verdana" panose="020B0604030504040204" pitchFamily="34" charset="0"/>
              </a:rPr>
              <a:t>Electrode | Electrolyte interface</a:t>
            </a:r>
          </a:p>
        </p:txBody>
      </p:sp>
      <p:sp>
        <p:nvSpPr>
          <p:cNvPr id="54" name="TextBox 53">
            <a:extLst>
              <a:ext uri="{FF2B5EF4-FFF2-40B4-BE49-F238E27FC236}">
                <a16:creationId xmlns:a16="http://schemas.microsoft.com/office/drawing/2014/main" id="{B286B596-B68E-4C3F-8F5D-527F14E2BC53}"/>
              </a:ext>
            </a:extLst>
          </p:cNvPr>
          <p:cNvSpPr txBox="1"/>
          <p:nvPr/>
        </p:nvSpPr>
        <p:spPr>
          <a:xfrm>
            <a:off x="20206854" y="27493743"/>
            <a:ext cx="4373313" cy="523220"/>
          </a:xfrm>
          <a:prstGeom prst="rect">
            <a:avLst/>
          </a:prstGeom>
          <a:noFill/>
        </p:spPr>
        <p:txBody>
          <a:bodyPr wrap="none" rtlCol="0">
            <a:spAutoFit/>
          </a:bodyPr>
          <a:lstStyle/>
          <a:p>
            <a:r>
              <a:rPr lang="en-US" sz="2800" b="1" dirty="0">
                <a:solidFill>
                  <a:srgbClr val="C00000"/>
                </a:solidFill>
                <a:latin typeface="Verdana" panose="020B0604030504040204" pitchFamily="34" charset="0"/>
                <a:ea typeface="Verdana" panose="020B0604030504040204" pitchFamily="34" charset="0"/>
              </a:rPr>
              <a:t>Battery performance</a:t>
            </a:r>
          </a:p>
        </p:txBody>
      </p:sp>
      <p:cxnSp>
        <p:nvCxnSpPr>
          <p:cNvPr id="57" name="Straight Connector 56">
            <a:extLst>
              <a:ext uri="{FF2B5EF4-FFF2-40B4-BE49-F238E27FC236}">
                <a16:creationId xmlns:a16="http://schemas.microsoft.com/office/drawing/2014/main" id="{0262DAB5-A7BA-49E1-A268-346C53A99FC3}"/>
              </a:ext>
            </a:extLst>
          </p:cNvPr>
          <p:cNvCxnSpPr/>
          <p:nvPr/>
        </p:nvCxnSpPr>
        <p:spPr>
          <a:xfrm>
            <a:off x="18925515" y="28016963"/>
            <a:ext cx="666205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65788F7-E4ED-443E-9B50-BAEB9EB08396}"/>
              </a:ext>
            </a:extLst>
          </p:cNvPr>
          <p:cNvCxnSpPr/>
          <p:nvPr/>
        </p:nvCxnSpPr>
        <p:spPr>
          <a:xfrm>
            <a:off x="19231172" y="20581242"/>
            <a:ext cx="666205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D36BCAF-384E-49FD-8130-5536FD8D9D2E}"/>
              </a:ext>
            </a:extLst>
          </p:cNvPr>
          <p:cNvCxnSpPr/>
          <p:nvPr/>
        </p:nvCxnSpPr>
        <p:spPr>
          <a:xfrm>
            <a:off x="19296937" y="15100425"/>
            <a:ext cx="666205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3364078-6013-46CC-9C20-9F97386C688B}"/>
              </a:ext>
            </a:extLst>
          </p:cNvPr>
          <p:cNvSpPr txBox="1"/>
          <p:nvPr/>
        </p:nvSpPr>
        <p:spPr>
          <a:xfrm>
            <a:off x="20723395" y="14564484"/>
            <a:ext cx="3677610" cy="523220"/>
          </a:xfrm>
          <a:prstGeom prst="rect">
            <a:avLst/>
          </a:prstGeom>
          <a:noFill/>
        </p:spPr>
        <p:txBody>
          <a:bodyPr wrap="none" rtlCol="0">
            <a:spAutoFit/>
          </a:bodyPr>
          <a:lstStyle/>
          <a:p>
            <a:r>
              <a:rPr lang="en-US" sz="2800" b="1" dirty="0">
                <a:solidFill>
                  <a:srgbClr val="C00000"/>
                </a:solidFill>
                <a:latin typeface="Verdana" panose="020B0604030504040204" pitchFamily="34" charset="0"/>
                <a:ea typeface="Verdana" panose="020B0604030504040204" pitchFamily="34" charset="0"/>
              </a:rPr>
              <a:t>P-ETG infiltration</a:t>
            </a:r>
          </a:p>
        </p:txBody>
      </p:sp>
      <p:sp>
        <p:nvSpPr>
          <p:cNvPr id="182" name="Freeform: Shape 181">
            <a:extLst>
              <a:ext uri="{FF2B5EF4-FFF2-40B4-BE49-F238E27FC236}">
                <a16:creationId xmlns:a16="http://schemas.microsoft.com/office/drawing/2014/main" id="{181A1808-064C-49EB-81D9-6756FBE97F99}"/>
              </a:ext>
            </a:extLst>
          </p:cNvPr>
          <p:cNvSpPr/>
          <p:nvPr/>
        </p:nvSpPr>
        <p:spPr>
          <a:xfrm>
            <a:off x="15254762" y="32971002"/>
            <a:ext cx="6300000" cy="2102606"/>
          </a:xfrm>
          <a:custGeom>
            <a:avLst/>
            <a:gdLst>
              <a:gd name="connsiteX0" fmla="*/ 856356 w 6300000"/>
              <a:gd name="connsiteY0" fmla="*/ 0 h 2318498"/>
              <a:gd name="connsiteX1" fmla="*/ 1378869 w 6300000"/>
              <a:gd name="connsiteY1" fmla="*/ 900886 h 2318498"/>
              <a:gd name="connsiteX2" fmla="*/ 6300000 w 6300000"/>
              <a:gd name="connsiteY2" fmla="*/ 900886 h 2318498"/>
              <a:gd name="connsiteX3" fmla="*/ 6300000 w 6300000"/>
              <a:gd name="connsiteY3" fmla="*/ 2318498 h 2318498"/>
              <a:gd name="connsiteX4" fmla="*/ 0 w 6300000"/>
              <a:gd name="connsiteY4" fmla="*/ 2318498 h 2318498"/>
              <a:gd name="connsiteX5" fmla="*/ 0 w 6300000"/>
              <a:gd name="connsiteY5" fmla="*/ 900886 h 2318498"/>
              <a:gd name="connsiteX6" fmla="*/ 333843 w 6300000"/>
              <a:gd name="connsiteY6" fmla="*/ 900886 h 231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0000" h="2318498">
                <a:moveTo>
                  <a:pt x="856356" y="0"/>
                </a:moveTo>
                <a:lnTo>
                  <a:pt x="1378869" y="900886"/>
                </a:lnTo>
                <a:lnTo>
                  <a:pt x="6300000" y="900886"/>
                </a:lnTo>
                <a:lnTo>
                  <a:pt x="6300000" y="2318498"/>
                </a:lnTo>
                <a:lnTo>
                  <a:pt x="0" y="2318498"/>
                </a:lnTo>
                <a:lnTo>
                  <a:pt x="0" y="900886"/>
                </a:lnTo>
                <a:lnTo>
                  <a:pt x="333843" y="900886"/>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204EF515-198C-4DA5-B344-CAA0ED507F78}"/>
              </a:ext>
            </a:extLst>
          </p:cNvPr>
          <p:cNvSpPr/>
          <p:nvPr/>
        </p:nvSpPr>
        <p:spPr>
          <a:xfrm>
            <a:off x="22471531" y="32971001"/>
            <a:ext cx="6300000" cy="2079357"/>
          </a:xfrm>
          <a:custGeom>
            <a:avLst/>
            <a:gdLst>
              <a:gd name="connsiteX0" fmla="*/ 5337584 w 6300000"/>
              <a:gd name="connsiteY0" fmla="*/ 0 h 2282786"/>
              <a:gd name="connsiteX1" fmla="*/ 5847268 w 6300000"/>
              <a:gd name="connsiteY1" fmla="*/ 867050 h 2282786"/>
              <a:gd name="connsiteX2" fmla="*/ 6300000 w 6300000"/>
              <a:gd name="connsiteY2" fmla="*/ 867050 h 2282786"/>
              <a:gd name="connsiteX3" fmla="*/ 6300000 w 6300000"/>
              <a:gd name="connsiteY3" fmla="*/ 2282786 h 2282786"/>
              <a:gd name="connsiteX4" fmla="*/ 0 w 6300000"/>
              <a:gd name="connsiteY4" fmla="*/ 2282786 h 2282786"/>
              <a:gd name="connsiteX5" fmla="*/ 0 w 6300000"/>
              <a:gd name="connsiteY5" fmla="*/ 867050 h 2282786"/>
              <a:gd name="connsiteX6" fmla="*/ 4827896 w 6300000"/>
              <a:gd name="connsiteY6" fmla="*/ 867050 h 228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0000" h="2282786">
                <a:moveTo>
                  <a:pt x="5337584" y="0"/>
                </a:moveTo>
                <a:lnTo>
                  <a:pt x="5847268" y="867050"/>
                </a:lnTo>
                <a:lnTo>
                  <a:pt x="6300000" y="867050"/>
                </a:lnTo>
                <a:lnTo>
                  <a:pt x="6300000" y="2282786"/>
                </a:lnTo>
                <a:lnTo>
                  <a:pt x="0" y="2282786"/>
                </a:lnTo>
                <a:lnTo>
                  <a:pt x="0" y="867050"/>
                </a:lnTo>
                <a:lnTo>
                  <a:pt x="4827896" y="8670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A66533FB-CEF6-4523-9BA2-739E2AE326AD}"/>
              </a:ext>
            </a:extLst>
          </p:cNvPr>
          <p:cNvSpPr/>
          <p:nvPr/>
        </p:nvSpPr>
        <p:spPr>
          <a:xfrm>
            <a:off x="16244515" y="18559139"/>
            <a:ext cx="12100069" cy="1156608"/>
          </a:xfrm>
          <a:custGeom>
            <a:avLst/>
            <a:gdLst>
              <a:gd name="connsiteX0" fmla="*/ 6457017 w 12100069"/>
              <a:gd name="connsiteY0" fmla="*/ 0 h 1156608"/>
              <a:gd name="connsiteX1" fmla="*/ 7010685 w 12100069"/>
              <a:gd name="connsiteY1" fmla="*/ 451720 h 1156608"/>
              <a:gd name="connsiteX2" fmla="*/ 12100069 w 12100069"/>
              <a:gd name="connsiteY2" fmla="*/ 451720 h 1156608"/>
              <a:gd name="connsiteX3" fmla="*/ 12100069 w 12100069"/>
              <a:gd name="connsiteY3" fmla="*/ 1156608 h 1156608"/>
              <a:gd name="connsiteX4" fmla="*/ 0 w 12100069"/>
              <a:gd name="connsiteY4" fmla="*/ 1156608 h 1156608"/>
              <a:gd name="connsiteX5" fmla="*/ 0 w 12100069"/>
              <a:gd name="connsiteY5" fmla="*/ 451720 h 1156608"/>
              <a:gd name="connsiteX6" fmla="*/ 5903349 w 12100069"/>
              <a:gd name="connsiteY6" fmla="*/ 451720 h 115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0069" h="1156608">
                <a:moveTo>
                  <a:pt x="6457017" y="0"/>
                </a:moveTo>
                <a:lnTo>
                  <a:pt x="7010685" y="451720"/>
                </a:lnTo>
                <a:lnTo>
                  <a:pt x="12100069" y="451720"/>
                </a:lnTo>
                <a:lnTo>
                  <a:pt x="12100069" y="1156608"/>
                </a:lnTo>
                <a:lnTo>
                  <a:pt x="0" y="1156608"/>
                </a:lnTo>
                <a:lnTo>
                  <a:pt x="0" y="451720"/>
                </a:lnTo>
                <a:lnTo>
                  <a:pt x="5903349" y="45172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7215CF8-FF42-4A65-B270-D9C6EED75868}"/>
              </a:ext>
            </a:extLst>
          </p:cNvPr>
          <p:cNvSpPr/>
          <p:nvPr/>
        </p:nvSpPr>
        <p:spPr>
          <a:xfrm>
            <a:off x="15528897" y="24516839"/>
            <a:ext cx="13032187" cy="2694848"/>
          </a:xfrm>
          <a:custGeom>
            <a:avLst/>
            <a:gdLst>
              <a:gd name="connsiteX0" fmla="*/ 12127423 w 13032187"/>
              <a:gd name="connsiteY0" fmla="*/ 0 h 2694848"/>
              <a:gd name="connsiteX1" fmla="*/ 12756697 w 13032187"/>
              <a:gd name="connsiteY1" fmla="*/ 1030514 h 2694848"/>
              <a:gd name="connsiteX2" fmla="*/ 13032187 w 13032187"/>
              <a:gd name="connsiteY2" fmla="*/ 1030514 h 2694848"/>
              <a:gd name="connsiteX3" fmla="*/ 13032187 w 13032187"/>
              <a:gd name="connsiteY3" fmla="*/ 2694848 h 2694848"/>
              <a:gd name="connsiteX4" fmla="*/ 0 w 13032187"/>
              <a:gd name="connsiteY4" fmla="*/ 2694848 h 2694848"/>
              <a:gd name="connsiteX5" fmla="*/ 0 w 13032187"/>
              <a:gd name="connsiteY5" fmla="*/ 1030514 h 2694848"/>
              <a:gd name="connsiteX6" fmla="*/ 11498151 w 13032187"/>
              <a:gd name="connsiteY6" fmla="*/ 1030514 h 269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2187" h="2694848">
                <a:moveTo>
                  <a:pt x="12127423" y="0"/>
                </a:moveTo>
                <a:lnTo>
                  <a:pt x="12756697" y="1030514"/>
                </a:lnTo>
                <a:lnTo>
                  <a:pt x="13032187" y="1030514"/>
                </a:lnTo>
                <a:lnTo>
                  <a:pt x="13032187" y="2694848"/>
                </a:lnTo>
                <a:lnTo>
                  <a:pt x="0" y="2694848"/>
                </a:lnTo>
                <a:lnTo>
                  <a:pt x="0" y="1030514"/>
                </a:lnTo>
                <a:lnTo>
                  <a:pt x="11498151" y="1030514"/>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590ED235-0A4A-40AE-82AC-8A6E1F11226F}"/>
              </a:ext>
            </a:extLst>
          </p:cNvPr>
          <p:cNvGrpSpPr/>
          <p:nvPr/>
        </p:nvGrpSpPr>
        <p:grpSpPr>
          <a:xfrm>
            <a:off x="25284543" y="6441195"/>
            <a:ext cx="3481050" cy="1123569"/>
            <a:chOff x="354783" y="5467314"/>
            <a:chExt cx="3481050" cy="1123569"/>
          </a:xfrm>
        </p:grpSpPr>
        <p:sp>
          <p:nvSpPr>
            <p:cNvPr id="81" name="TextBox 80">
              <a:extLst>
                <a:ext uri="{FF2B5EF4-FFF2-40B4-BE49-F238E27FC236}">
                  <a16:creationId xmlns:a16="http://schemas.microsoft.com/office/drawing/2014/main" id="{9576ED2F-2DF0-45D3-9CA2-146D7E988120}"/>
                </a:ext>
              </a:extLst>
            </p:cNvPr>
            <p:cNvSpPr txBox="1"/>
            <p:nvPr/>
          </p:nvSpPr>
          <p:spPr>
            <a:xfrm>
              <a:off x="1091725" y="5579118"/>
              <a:ext cx="2205412" cy="307777"/>
            </a:xfrm>
            <a:prstGeom prst="rect">
              <a:avLst/>
            </a:prstGeom>
            <a:noFill/>
          </p:spPr>
          <p:txBody>
            <a:bodyPr wrap="none" rtlCol="0">
              <a:spAutoFit/>
            </a:bodyPr>
            <a:lstStyle/>
            <a:p>
              <a:r>
                <a:rPr lang="nl-BE" sz="1400" b="1" dirty="0"/>
                <a:t>NMC622 </a:t>
              </a:r>
              <a:r>
                <a:rPr lang="nl-BE" sz="1400" b="1" dirty="0" err="1"/>
                <a:t>positive</a:t>
              </a:r>
              <a:r>
                <a:rPr lang="nl-BE" sz="1400" b="1" dirty="0"/>
                <a:t> electrode</a:t>
              </a:r>
              <a:endParaRPr lang="en-GB" sz="1400" b="1" dirty="0"/>
            </a:p>
          </p:txBody>
        </p:sp>
        <p:sp>
          <p:nvSpPr>
            <p:cNvPr id="82" name="Oval 81">
              <a:extLst>
                <a:ext uri="{FF2B5EF4-FFF2-40B4-BE49-F238E27FC236}">
                  <a16:creationId xmlns:a16="http://schemas.microsoft.com/office/drawing/2014/main" id="{AC649DC1-D3C9-49A4-BB65-873CCAA6AD10}"/>
                </a:ext>
              </a:extLst>
            </p:cNvPr>
            <p:cNvSpPr/>
            <p:nvPr/>
          </p:nvSpPr>
          <p:spPr>
            <a:xfrm>
              <a:off x="679105" y="5589007"/>
              <a:ext cx="288000" cy="28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ardrop 82">
              <a:extLst>
                <a:ext uri="{FF2B5EF4-FFF2-40B4-BE49-F238E27FC236}">
                  <a16:creationId xmlns:a16="http://schemas.microsoft.com/office/drawing/2014/main" id="{8BA79039-3775-4A73-9637-C44D8A287ADF}"/>
                </a:ext>
              </a:extLst>
            </p:cNvPr>
            <p:cNvSpPr>
              <a:spLocks noChangeAspect="1"/>
            </p:cNvSpPr>
            <p:nvPr/>
          </p:nvSpPr>
          <p:spPr>
            <a:xfrm rot="19014215">
              <a:off x="746287" y="6243640"/>
              <a:ext cx="180000" cy="201128"/>
            </a:xfrm>
            <a:prstGeom prst="teardrop">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080A298-BED3-4E23-9EA3-E73D8938A810}"/>
                </a:ext>
              </a:extLst>
            </p:cNvPr>
            <p:cNvSpPr txBox="1"/>
            <p:nvPr/>
          </p:nvSpPr>
          <p:spPr>
            <a:xfrm>
              <a:off x="1091725" y="6203803"/>
              <a:ext cx="1868332" cy="307777"/>
            </a:xfrm>
            <a:prstGeom prst="rect">
              <a:avLst/>
            </a:prstGeom>
            <a:noFill/>
          </p:spPr>
          <p:txBody>
            <a:bodyPr wrap="none" rtlCol="0">
              <a:spAutoFit/>
            </a:bodyPr>
            <a:lstStyle/>
            <a:p>
              <a:r>
                <a:rPr lang="nl-BE" sz="1400" b="1" dirty="0"/>
                <a:t>Liquid P-ETG precursor</a:t>
              </a:r>
              <a:endParaRPr lang="en-GB" sz="1400" b="1" dirty="0"/>
            </a:p>
          </p:txBody>
        </p:sp>
        <p:sp>
          <p:nvSpPr>
            <p:cNvPr id="85" name="Cylinder 84">
              <a:extLst>
                <a:ext uri="{FF2B5EF4-FFF2-40B4-BE49-F238E27FC236}">
                  <a16:creationId xmlns:a16="http://schemas.microsoft.com/office/drawing/2014/main" id="{2C81902B-8A42-4F71-99FB-379C066DDA91}"/>
                </a:ext>
              </a:extLst>
            </p:cNvPr>
            <p:cNvSpPr>
              <a:spLocks noChangeAspect="1"/>
            </p:cNvSpPr>
            <p:nvPr/>
          </p:nvSpPr>
          <p:spPr>
            <a:xfrm>
              <a:off x="571105" y="5974785"/>
              <a:ext cx="504000" cy="131998"/>
            </a:xfrm>
            <a:prstGeom prst="ca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A92FA3E7-8F04-480A-A86F-924E6C17210F}"/>
                </a:ext>
              </a:extLst>
            </p:cNvPr>
            <p:cNvSpPr txBox="1"/>
            <p:nvPr/>
          </p:nvSpPr>
          <p:spPr>
            <a:xfrm>
              <a:off x="1091725" y="5886895"/>
              <a:ext cx="2555315" cy="307777"/>
            </a:xfrm>
            <a:prstGeom prst="rect">
              <a:avLst/>
            </a:prstGeom>
            <a:noFill/>
          </p:spPr>
          <p:txBody>
            <a:bodyPr wrap="none" rtlCol="0">
              <a:spAutoFit/>
            </a:bodyPr>
            <a:lstStyle/>
            <a:p>
              <a:r>
                <a:rPr lang="nl-BE" sz="1400" b="1" dirty="0"/>
                <a:t>Pre-</a:t>
              </a:r>
              <a:r>
                <a:rPr lang="nl-BE" sz="1400" b="1" dirty="0" err="1"/>
                <a:t>synthesized</a:t>
              </a:r>
              <a:r>
                <a:rPr lang="nl-BE" sz="1400" b="1" dirty="0"/>
                <a:t> P-ETG </a:t>
              </a:r>
              <a:r>
                <a:rPr lang="nl-BE" sz="1400" b="1" dirty="0" err="1"/>
                <a:t>monolith</a:t>
              </a:r>
              <a:endParaRPr lang="en-GB" sz="1400" b="1" dirty="0"/>
            </a:p>
          </p:txBody>
        </p:sp>
        <p:sp>
          <p:nvSpPr>
            <p:cNvPr id="87" name="Rectangle 86">
              <a:extLst>
                <a:ext uri="{FF2B5EF4-FFF2-40B4-BE49-F238E27FC236}">
                  <a16:creationId xmlns:a16="http://schemas.microsoft.com/office/drawing/2014/main" id="{91EDC1EC-BE44-487F-A8CF-6DE55A0E9205}"/>
                </a:ext>
              </a:extLst>
            </p:cNvPr>
            <p:cNvSpPr/>
            <p:nvPr/>
          </p:nvSpPr>
          <p:spPr>
            <a:xfrm>
              <a:off x="354783" y="5467314"/>
              <a:ext cx="3481050" cy="1123569"/>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8" name="Straight Connector 127">
            <a:extLst>
              <a:ext uri="{FF2B5EF4-FFF2-40B4-BE49-F238E27FC236}">
                <a16:creationId xmlns:a16="http://schemas.microsoft.com/office/drawing/2014/main" id="{D5FCC237-4FAE-4495-B9B7-C2DADD848591}"/>
              </a:ext>
            </a:extLst>
          </p:cNvPr>
          <p:cNvCxnSpPr/>
          <p:nvPr/>
        </p:nvCxnSpPr>
        <p:spPr>
          <a:xfrm>
            <a:off x="15528897" y="9975049"/>
            <a:ext cx="1310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AF1A368A-3E40-4679-9E19-8CBE6F67B3C8}"/>
              </a:ext>
            </a:extLst>
          </p:cNvPr>
          <p:cNvSpPr/>
          <p:nvPr/>
        </p:nvSpPr>
        <p:spPr>
          <a:xfrm>
            <a:off x="18721301" y="924928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ylinder 88">
            <a:extLst>
              <a:ext uri="{FF2B5EF4-FFF2-40B4-BE49-F238E27FC236}">
                <a16:creationId xmlns:a16="http://schemas.microsoft.com/office/drawing/2014/main" id="{58B72E62-83A0-464F-A24D-A87C23C366F7}"/>
              </a:ext>
            </a:extLst>
          </p:cNvPr>
          <p:cNvSpPr/>
          <p:nvPr/>
        </p:nvSpPr>
        <p:spPr>
          <a:xfrm>
            <a:off x="21791500" y="8447084"/>
            <a:ext cx="853440" cy="223520"/>
          </a:xfrm>
          <a:prstGeom prst="ca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D09567F-D791-4A6E-979C-00F49B2E2C09}"/>
              </a:ext>
            </a:extLst>
          </p:cNvPr>
          <p:cNvSpPr/>
          <p:nvPr/>
        </p:nvSpPr>
        <p:spPr>
          <a:xfrm>
            <a:off x="22038220" y="8784090"/>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a:extLst>
              <a:ext uri="{FF2B5EF4-FFF2-40B4-BE49-F238E27FC236}">
                <a16:creationId xmlns:a16="http://schemas.microsoft.com/office/drawing/2014/main" id="{0E4317F6-E457-42B3-BDB4-DC27704322AF}"/>
              </a:ext>
            </a:extLst>
          </p:cNvPr>
          <p:cNvPicPr>
            <a:picLocks noChangeAspect="1"/>
          </p:cNvPicPr>
          <p:nvPr/>
        </p:nvPicPr>
        <p:blipFill rotWithShape="1">
          <a:blip r:embed="rId28">
            <a:extLst>
              <a:ext uri="{28A0092B-C50C-407E-A947-70E740481C1C}">
                <a14:useLocalDpi xmlns:a14="http://schemas.microsoft.com/office/drawing/2010/main" val="0"/>
              </a:ext>
            </a:extLst>
          </a:blip>
          <a:srcRect l="52777" t="44148" r="25667" b="33778"/>
          <a:stretch/>
        </p:blipFill>
        <p:spPr>
          <a:xfrm>
            <a:off x="23800573" y="8422235"/>
            <a:ext cx="1044000" cy="801837"/>
          </a:xfrm>
          <a:prstGeom prst="rect">
            <a:avLst/>
          </a:prstGeom>
        </p:spPr>
      </p:pic>
      <p:cxnSp>
        <p:nvCxnSpPr>
          <p:cNvPr id="111" name="Straight Connector 110">
            <a:extLst>
              <a:ext uri="{FF2B5EF4-FFF2-40B4-BE49-F238E27FC236}">
                <a16:creationId xmlns:a16="http://schemas.microsoft.com/office/drawing/2014/main" id="{D18EB0DA-19FE-4E4D-A109-CE86A246F31E}"/>
              </a:ext>
            </a:extLst>
          </p:cNvPr>
          <p:cNvCxnSpPr>
            <a:cxnSpLocks noChangeAspect="1"/>
          </p:cNvCxnSpPr>
          <p:nvPr/>
        </p:nvCxnSpPr>
        <p:spPr>
          <a:xfrm>
            <a:off x="17068761" y="8736661"/>
            <a:ext cx="900000" cy="0"/>
          </a:xfrm>
          <a:prstGeom prst="line">
            <a:avLst/>
          </a:prstGeom>
          <a:ln/>
        </p:spPr>
        <p:style>
          <a:lnRef idx="3">
            <a:schemeClr val="dk1"/>
          </a:lnRef>
          <a:fillRef idx="0">
            <a:schemeClr val="dk1"/>
          </a:fillRef>
          <a:effectRef idx="2">
            <a:schemeClr val="dk1"/>
          </a:effectRef>
          <a:fontRef idx="minor">
            <a:schemeClr val="tx1"/>
          </a:fontRef>
        </p:style>
      </p:cxnSp>
      <p:sp>
        <p:nvSpPr>
          <p:cNvPr id="112" name="Teardrop 111">
            <a:extLst>
              <a:ext uri="{FF2B5EF4-FFF2-40B4-BE49-F238E27FC236}">
                <a16:creationId xmlns:a16="http://schemas.microsoft.com/office/drawing/2014/main" id="{493F097E-9337-495A-89F4-2C2144BC5996}"/>
              </a:ext>
            </a:extLst>
          </p:cNvPr>
          <p:cNvSpPr>
            <a:spLocks noChangeAspect="1"/>
          </p:cNvSpPr>
          <p:nvPr/>
        </p:nvSpPr>
        <p:spPr>
          <a:xfrm rot="19006847">
            <a:off x="17589544" y="8117281"/>
            <a:ext cx="180000" cy="180000"/>
          </a:xfrm>
          <a:prstGeom prst="teardrop">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ardrop 112">
            <a:extLst>
              <a:ext uri="{FF2B5EF4-FFF2-40B4-BE49-F238E27FC236}">
                <a16:creationId xmlns:a16="http://schemas.microsoft.com/office/drawing/2014/main" id="{1405AAB6-FF7D-4512-A911-41BD1A86AED4}"/>
              </a:ext>
            </a:extLst>
          </p:cNvPr>
          <p:cNvSpPr>
            <a:spLocks noChangeAspect="1"/>
          </p:cNvSpPr>
          <p:nvPr/>
        </p:nvSpPr>
        <p:spPr>
          <a:xfrm rot="19006847">
            <a:off x="17472968" y="8429687"/>
            <a:ext cx="180000" cy="180000"/>
          </a:xfrm>
          <a:prstGeom prst="teardrop">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eardrop 113">
            <a:extLst>
              <a:ext uri="{FF2B5EF4-FFF2-40B4-BE49-F238E27FC236}">
                <a16:creationId xmlns:a16="http://schemas.microsoft.com/office/drawing/2014/main" id="{82D8121D-350C-4849-AA9A-BDA66E79FB5A}"/>
              </a:ext>
            </a:extLst>
          </p:cNvPr>
          <p:cNvSpPr>
            <a:spLocks noChangeAspect="1"/>
          </p:cNvSpPr>
          <p:nvPr/>
        </p:nvSpPr>
        <p:spPr>
          <a:xfrm rot="19006847">
            <a:off x="17727404" y="8384858"/>
            <a:ext cx="180000" cy="180000"/>
          </a:xfrm>
          <a:prstGeom prst="teardrop">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ardrop 114">
            <a:extLst>
              <a:ext uri="{FF2B5EF4-FFF2-40B4-BE49-F238E27FC236}">
                <a16:creationId xmlns:a16="http://schemas.microsoft.com/office/drawing/2014/main" id="{6D4E8F54-402C-406C-A531-34C6C12788BA}"/>
              </a:ext>
            </a:extLst>
          </p:cNvPr>
          <p:cNvSpPr>
            <a:spLocks noChangeAspect="1"/>
          </p:cNvSpPr>
          <p:nvPr/>
        </p:nvSpPr>
        <p:spPr>
          <a:xfrm rot="19006847">
            <a:off x="17315490" y="8166866"/>
            <a:ext cx="180000" cy="180000"/>
          </a:xfrm>
          <a:prstGeom prst="teardrop">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A8D0E167-C08C-4571-968A-81706BBDF77A}"/>
              </a:ext>
            </a:extLst>
          </p:cNvPr>
          <p:cNvSpPr>
            <a:spLocks noChangeAspect="1"/>
          </p:cNvSpPr>
          <p:nvPr/>
        </p:nvSpPr>
        <p:spPr>
          <a:xfrm>
            <a:off x="18295568" y="8167805"/>
            <a:ext cx="900000" cy="75613"/>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8" name="Straight Connector 117">
            <a:extLst>
              <a:ext uri="{FF2B5EF4-FFF2-40B4-BE49-F238E27FC236}">
                <a16:creationId xmlns:a16="http://schemas.microsoft.com/office/drawing/2014/main" id="{EBE4A054-702A-4D93-8E1E-4D1B27D292CD}"/>
              </a:ext>
            </a:extLst>
          </p:cNvPr>
          <p:cNvCxnSpPr>
            <a:cxnSpLocks noChangeAspect="1"/>
          </p:cNvCxnSpPr>
          <p:nvPr/>
        </p:nvCxnSpPr>
        <p:spPr>
          <a:xfrm>
            <a:off x="18371621" y="8534096"/>
            <a:ext cx="720000" cy="0"/>
          </a:xfrm>
          <a:prstGeom prst="line">
            <a:avLst/>
          </a:prstGeom>
          <a:ln w="76200"/>
        </p:spPr>
        <p:style>
          <a:lnRef idx="1">
            <a:schemeClr val="dk1"/>
          </a:lnRef>
          <a:fillRef idx="0">
            <a:schemeClr val="dk1"/>
          </a:fillRef>
          <a:effectRef idx="0">
            <a:schemeClr val="dk1"/>
          </a:effectRef>
          <a:fontRef idx="minor">
            <a:schemeClr val="tx1"/>
          </a:fontRef>
        </p:style>
      </p:cxnSp>
      <p:sp>
        <p:nvSpPr>
          <p:cNvPr id="119" name="TextBox 118">
            <a:extLst>
              <a:ext uri="{FF2B5EF4-FFF2-40B4-BE49-F238E27FC236}">
                <a16:creationId xmlns:a16="http://schemas.microsoft.com/office/drawing/2014/main" id="{AD46FE92-CDE8-47CF-8169-435D7E4358D1}"/>
              </a:ext>
            </a:extLst>
          </p:cNvPr>
          <p:cNvSpPr txBox="1">
            <a:spLocks noChangeAspect="1"/>
          </p:cNvSpPr>
          <p:nvPr/>
        </p:nvSpPr>
        <p:spPr>
          <a:xfrm>
            <a:off x="16812251" y="7545736"/>
            <a:ext cx="3118739" cy="369460"/>
          </a:xfrm>
          <a:prstGeom prst="rect">
            <a:avLst/>
          </a:prstGeom>
          <a:noFill/>
        </p:spPr>
        <p:txBody>
          <a:bodyPr wrap="none" rtlCol="0">
            <a:spAutoFit/>
          </a:bodyPr>
          <a:lstStyle/>
          <a:p>
            <a:r>
              <a:rPr lang="nl-BE" b="1" dirty="0"/>
              <a:t>Photo-</a:t>
            </a:r>
            <a:r>
              <a:rPr lang="nl-BE" b="1" dirty="0" err="1"/>
              <a:t>initiated</a:t>
            </a:r>
            <a:r>
              <a:rPr lang="nl-BE" b="1" dirty="0"/>
              <a:t> </a:t>
            </a:r>
            <a:r>
              <a:rPr lang="nl-BE" b="1" dirty="0" err="1"/>
              <a:t>polymerization</a:t>
            </a:r>
            <a:endParaRPr lang="en-GB" b="1" dirty="0"/>
          </a:p>
        </p:txBody>
      </p:sp>
      <p:sp>
        <p:nvSpPr>
          <p:cNvPr id="120" name="Rectangle 119">
            <a:extLst>
              <a:ext uri="{FF2B5EF4-FFF2-40B4-BE49-F238E27FC236}">
                <a16:creationId xmlns:a16="http://schemas.microsoft.com/office/drawing/2014/main" id="{F01AAA90-7AF0-4452-84DD-13452CF9933B}"/>
              </a:ext>
            </a:extLst>
          </p:cNvPr>
          <p:cNvSpPr>
            <a:spLocks noChangeAspect="1"/>
          </p:cNvSpPr>
          <p:nvPr/>
        </p:nvSpPr>
        <p:spPr>
          <a:xfrm>
            <a:off x="18371621" y="8529971"/>
            <a:ext cx="720000" cy="2066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1" name="Straight Connector 120">
            <a:extLst>
              <a:ext uri="{FF2B5EF4-FFF2-40B4-BE49-F238E27FC236}">
                <a16:creationId xmlns:a16="http://schemas.microsoft.com/office/drawing/2014/main" id="{5E43AB8F-9DB2-4B26-AFB7-9188E142086F}"/>
              </a:ext>
            </a:extLst>
          </p:cNvPr>
          <p:cNvCxnSpPr>
            <a:cxnSpLocks noChangeAspect="1"/>
          </p:cNvCxnSpPr>
          <p:nvPr/>
        </p:nvCxnSpPr>
        <p:spPr>
          <a:xfrm>
            <a:off x="18371621" y="8744728"/>
            <a:ext cx="720000" cy="0"/>
          </a:xfrm>
          <a:prstGeom prst="line">
            <a:avLst/>
          </a:prstGeom>
          <a:ln/>
        </p:spPr>
        <p:style>
          <a:lnRef idx="3">
            <a:schemeClr val="dk1"/>
          </a:lnRef>
          <a:fillRef idx="0">
            <a:schemeClr val="dk1"/>
          </a:fillRef>
          <a:effectRef idx="2">
            <a:schemeClr val="dk1"/>
          </a:effectRef>
          <a:fontRef idx="minor">
            <a:schemeClr val="tx1"/>
          </a:fontRef>
        </p:style>
      </p:cxnSp>
      <p:pic>
        <p:nvPicPr>
          <p:cNvPr id="122" name="Picture 121">
            <a:extLst>
              <a:ext uri="{FF2B5EF4-FFF2-40B4-BE49-F238E27FC236}">
                <a16:creationId xmlns:a16="http://schemas.microsoft.com/office/drawing/2014/main" id="{1C83D18B-330C-4B33-A825-4F966E0D5877}"/>
              </a:ext>
            </a:extLst>
          </p:cNvPr>
          <p:cNvPicPr>
            <a:picLocks noChangeAspect="1"/>
          </p:cNvPicPr>
          <p:nvPr/>
        </p:nvPicPr>
        <p:blipFill rotWithShape="1">
          <a:blip r:embed="rId29">
            <a:extLst>
              <a:ext uri="{28A0092B-C50C-407E-A947-70E740481C1C}">
                <a14:useLocalDpi xmlns:a14="http://schemas.microsoft.com/office/drawing/2010/main" val="0"/>
              </a:ext>
            </a:extLst>
          </a:blip>
          <a:srcRect l="13062" t="44741" r="59481" b="35259"/>
          <a:stretch/>
        </p:blipFill>
        <p:spPr>
          <a:xfrm>
            <a:off x="19711681" y="7860309"/>
            <a:ext cx="1044000" cy="1013956"/>
          </a:xfrm>
          <a:prstGeom prst="rect">
            <a:avLst/>
          </a:prstGeom>
        </p:spPr>
      </p:pic>
      <p:cxnSp>
        <p:nvCxnSpPr>
          <p:cNvPr id="123" name="Straight Arrow Connector 122">
            <a:extLst>
              <a:ext uri="{FF2B5EF4-FFF2-40B4-BE49-F238E27FC236}">
                <a16:creationId xmlns:a16="http://schemas.microsoft.com/office/drawing/2014/main" id="{307F822C-AEE9-4CF0-B37F-E3EC98B0F0C9}"/>
              </a:ext>
            </a:extLst>
          </p:cNvPr>
          <p:cNvCxnSpPr/>
          <p:nvPr/>
        </p:nvCxnSpPr>
        <p:spPr>
          <a:xfrm>
            <a:off x="17968761" y="8444369"/>
            <a:ext cx="1853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4" name="Straight Arrow Connector 123">
            <a:extLst>
              <a:ext uri="{FF2B5EF4-FFF2-40B4-BE49-F238E27FC236}">
                <a16:creationId xmlns:a16="http://schemas.microsoft.com/office/drawing/2014/main" id="{52429447-56CB-45EE-AF8B-9E845F4E6A22}"/>
              </a:ext>
            </a:extLst>
          </p:cNvPr>
          <p:cNvCxnSpPr/>
          <p:nvPr/>
        </p:nvCxnSpPr>
        <p:spPr>
          <a:xfrm>
            <a:off x="19391161" y="8444369"/>
            <a:ext cx="1853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5" name="Straight Arrow Connector 124">
            <a:extLst>
              <a:ext uri="{FF2B5EF4-FFF2-40B4-BE49-F238E27FC236}">
                <a16:creationId xmlns:a16="http://schemas.microsoft.com/office/drawing/2014/main" id="{88186C8D-703C-4FA5-9609-7E67A2584669}"/>
              </a:ext>
            </a:extLst>
          </p:cNvPr>
          <p:cNvCxnSpPr/>
          <p:nvPr/>
        </p:nvCxnSpPr>
        <p:spPr>
          <a:xfrm>
            <a:off x="21166599" y="8840905"/>
            <a:ext cx="420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6" name="Straight Arrow Connector 125">
            <a:extLst>
              <a:ext uri="{FF2B5EF4-FFF2-40B4-BE49-F238E27FC236}">
                <a16:creationId xmlns:a16="http://schemas.microsoft.com/office/drawing/2014/main" id="{CCA39E99-C130-4C5C-93E0-C3429EFB1395}"/>
              </a:ext>
            </a:extLst>
          </p:cNvPr>
          <p:cNvCxnSpPr/>
          <p:nvPr/>
        </p:nvCxnSpPr>
        <p:spPr>
          <a:xfrm>
            <a:off x="22959936" y="8851065"/>
            <a:ext cx="420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7" name="Straight Connector 126">
            <a:extLst>
              <a:ext uri="{FF2B5EF4-FFF2-40B4-BE49-F238E27FC236}">
                <a16:creationId xmlns:a16="http://schemas.microsoft.com/office/drawing/2014/main" id="{F80ECCF3-AAA7-42FA-84B8-ED7DF92695E6}"/>
              </a:ext>
            </a:extLst>
          </p:cNvPr>
          <p:cNvCxnSpPr/>
          <p:nvPr/>
        </p:nvCxnSpPr>
        <p:spPr>
          <a:xfrm>
            <a:off x="17068761" y="8964090"/>
            <a:ext cx="36650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8A7C1D63-22F4-41EA-AD8F-F03BEBDD3671}"/>
              </a:ext>
            </a:extLst>
          </p:cNvPr>
          <p:cNvSpPr txBox="1"/>
          <p:nvPr/>
        </p:nvSpPr>
        <p:spPr>
          <a:xfrm>
            <a:off x="20824579" y="7876830"/>
            <a:ext cx="2920671" cy="523220"/>
          </a:xfrm>
          <a:prstGeom prst="rect">
            <a:avLst/>
          </a:prstGeom>
          <a:noFill/>
        </p:spPr>
        <p:txBody>
          <a:bodyPr wrap="none" rtlCol="0">
            <a:spAutoFit/>
          </a:bodyPr>
          <a:lstStyle/>
          <a:p>
            <a:pPr algn="ctr"/>
            <a:r>
              <a:rPr lang="en-US" sz="1400" b="1" dirty="0"/>
              <a:t>1 mm thickness P-ETG </a:t>
            </a:r>
          </a:p>
          <a:p>
            <a:pPr algn="ctr"/>
            <a:r>
              <a:rPr lang="en-US" sz="1400" b="1" dirty="0"/>
              <a:t>electrolyte pre-synthesized monolith</a:t>
            </a:r>
          </a:p>
        </p:txBody>
      </p:sp>
      <p:sp>
        <p:nvSpPr>
          <p:cNvPr id="92" name="Oval 91">
            <a:extLst>
              <a:ext uri="{FF2B5EF4-FFF2-40B4-BE49-F238E27FC236}">
                <a16:creationId xmlns:a16="http://schemas.microsoft.com/office/drawing/2014/main" id="{8990AB1A-5F9E-4693-9C43-985F5717ED98}"/>
              </a:ext>
            </a:extLst>
          </p:cNvPr>
          <p:cNvSpPr/>
          <p:nvPr/>
        </p:nvSpPr>
        <p:spPr>
          <a:xfrm>
            <a:off x="15920610" y="11308887"/>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7C510AE-FBE8-4760-BBC0-E082DCEC9E3E}"/>
              </a:ext>
            </a:extLst>
          </p:cNvPr>
          <p:cNvSpPr>
            <a:spLocks noChangeAspect="1"/>
          </p:cNvSpPr>
          <p:nvPr/>
        </p:nvSpPr>
        <p:spPr>
          <a:xfrm>
            <a:off x="17076715" y="10679189"/>
            <a:ext cx="1656000" cy="13912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41F103FF-960E-4639-98A6-C403C39FBB3A}"/>
              </a:ext>
            </a:extLst>
          </p:cNvPr>
          <p:cNvSpPr/>
          <p:nvPr/>
        </p:nvSpPr>
        <p:spPr>
          <a:xfrm>
            <a:off x="17795362" y="11308887"/>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ardrop 95">
            <a:extLst>
              <a:ext uri="{FF2B5EF4-FFF2-40B4-BE49-F238E27FC236}">
                <a16:creationId xmlns:a16="http://schemas.microsoft.com/office/drawing/2014/main" id="{6E45423F-0C32-4004-9AF1-BB4D5AB908D3}"/>
              </a:ext>
            </a:extLst>
          </p:cNvPr>
          <p:cNvSpPr/>
          <p:nvPr/>
        </p:nvSpPr>
        <p:spPr>
          <a:xfrm rot="19014215">
            <a:off x="17847454" y="10926087"/>
            <a:ext cx="211060" cy="235832"/>
          </a:xfrm>
          <a:prstGeom prst="teardrop">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9469AD5B-497A-4E05-AF67-8D74A3C5184A}"/>
              </a:ext>
            </a:extLst>
          </p:cNvPr>
          <p:cNvPicPr>
            <a:picLocks noChangeAspect="1"/>
          </p:cNvPicPr>
          <p:nvPr/>
        </p:nvPicPr>
        <p:blipFill rotWithShape="1">
          <a:blip r:embed="rId30">
            <a:extLst>
              <a:ext uri="{28A0092B-C50C-407E-A947-70E740481C1C}">
                <a14:useLocalDpi xmlns:a14="http://schemas.microsoft.com/office/drawing/2010/main" val="0"/>
              </a:ext>
            </a:extLst>
          </a:blip>
          <a:srcRect l="22938" t="45386" r="56716" b="38963"/>
          <a:stretch/>
        </p:blipFill>
        <p:spPr>
          <a:xfrm>
            <a:off x="22420319" y="10714490"/>
            <a:ext cx="1046480" cy="1073330"/>
          </a:xfrm>
          <a:prstGeom prst="rect">
            <a:avLst/>
          </a:prstGeom>
        </p:spPr>
      </p:pic>
      <p:sp>
        <p:nvSpPr>
          <p:cNvPr id="99" name="Rectangle 98">
            <a:extLst>
              <a:ext uri="{FF2B5EF4-FFF2-40B4-BE49-F238E27FC236}">
                <a16:creationId xmlns:a16="http://schemas.microsoft.com/office/drawing/2014/main" id="{53DACC8B-48EC-4325-B8BB-F10AF3C50BC1}"/>
              </a:ext>
            </a:extLst>
          </p:cNvPr>
          <p:cNvSpPr>
            <a:spLocks noChangeAspect="1"/>
          </p:cNvSpPr>
          <p:nvPr/>
        </p:nvSpPr>
        <p:spPr>
          <a:xfrm>
            <a:off x="19892337" y="10697551"/>
            <a:ext cx="1656000" cy="139127"/>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Picture 99">
            <a:extLst>
              <a:ext uri="{FF2B5EF4-FFF2-40B4-BE49-F238E27FC236}">
                <a16:creationId xmlns:a16="http://schemas.microsoft.com/office/drawing/2014/main" id="{D4A31C2F-352D-4FA3-BAF8-C694CB12E7BE}"/>
              </a:ext>
            </a:extLst>
          </p:cNvPr>
          <p:cNvPicPr>
            <a:picLocks noChangeAspect="1"/>
          </p:cNvPicPr>
          <p:nvPr/>
        </p:nvPicPr>
        <p:blipFill rotWithShape="1">
          <a:blip r:embed="rId30">
            <a:extLst>
              <a:ext uri="{28A0092B-C50C-407E-A947-70E740481C1C}">
                <a14:useLocalDpi xmlns:a14="http://schemas.microsoft.com/office/drawing/2010/main" val="0"/>
              </a:ext>
            </a:extLst>
          </a:blip>
          <a:srcRect l="67580" t="45386" r="12074" b="38963"/>
          <a:stretch/>
        </p:blipFill>
        <p:spPr>
          <a:xfrm>
            <a:off x="20268284" y="11129329"/>
            <a:ext cx="1046480" cy="1073330"/>
          </a:xfrm>
          <a:prstGeom prst="rect">
            <a:avLst/>
          </a:prstGeom>
        </p:spPr>
      </p:pic>
      <p:sp>
        <p:nvSpPr>
          <p:cNvPr id="101" name="Teardrop 100">
            <a:extLst>
              <a:ext uri="{FF2B5EF4-FFF2-40B4-BE49-F238E27FC236}">
                <a16:creationId xmlns:a16="http://schemas.microsoft.com/office/drawing/2014/main" id="{AFE551F2-F2B1-46CD-B80D-2706D4E73B41}"/>
              </a:ext>
            </a:extLst>
          </p:cNvPr>
          <p:cNvSpPr/>
          <p:nvPr/>
        </p:nvSpPr>
        <p:spPr>
          <a:xfrm rot="19014215">
            <a:off x="20320376" y="10937962"/>
            <a:ext cx="211060" cy="235832"/>
          </a:xfrm>
          <a:prstGeom prst="teardrop">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101">
            <a:extLst>
              <a:ext uri="{FF2B5EF4-FFF2-40B4-BE49-F238E27FC236}">
                <a16:creationId xmlns:a16="http://schemas.microsoft.com/office/drawing/2014/main" id="{0AE92F49-7A96-4E69-9C1D-4B0584C52A42}"/>
              </a:ext>
            </a:extLst>
          </p:cNvPr>
          <p:cNvSpPr/>
          <p:nvPr/>
        </p:nvSpPr>
        <p:spPr>
          <a:xfrm rot="19014215">
            <a:off x="20528372" y="10767883"/>
            <a:ext cx="211060" cy="235832"/>
          </a:xfrm>
          <a:prstGeom prst="teardrop">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102">
            <a:extLst>
              <a:ext uri="{FF2B5EF4-FFF2-40B4-BE49-F238E27FC236}">
                <a16:creationId xmlns:a16="http://schemas.microsoft.com/office/drawing/2014/main" id="{2533662A-C90D-41B6-9AE1-1B81DCB5FCAD}"/>
              </a:ext>
            </a:extLst>
          </p:cNvPr>
          <p:cNvSpPr/>
          <p:nvPr/>
        </p:nvSpPr>
        <p:spPr>
          <a:xfrm rot="19014215">
            <a:off x="20816412" y="10754778"/>
            <a:ext cx="211060" cy="235832"/>
          </a:xfrm>
          <a:prstGeom prst="teardrop">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ardrop 103">
            <a:extLst>
              <a:ext uri="{FF2B5EF4-FFF2-40B4-BE49-F238E27FC236}">
                <a16:creationId xmlns:a16="http://schemas.microsoft.com/office/drawing/2014/main" id="{8F54FB4B-0932-47A9-9EFD-9F2F46667467}"/>
              </a:ext>
            </a:extLst>
          </p:cNvPr>
          <p:cNvSpPr/>
          <p:nvPr/>
        </p:nvSpPr>
        <p:spPr>
          <a:xfrm rot="19014215">
            <a:off x="20897034" y="11107946"/>
            <a:ext cx="211060" cy="235832"/>
          </a:xfrm>
          <a:prstGeom prst="teardrop">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ardrop 104">
            <a:extLst>
              <a:ext uri="{FF2B5EF4-FFF2-40B4-BE49-F238E27FC236}">
                <a16:creationId xmlns:a16="http://schemas.microsoft.com/office/drawing/2014/main" id="{669F1730-850D-43EF-B9DB-762AE816E08A}"/>
              </a:ext>
            </a:extLst>
          </p:cNvPr>
          <p:cNvSpPr/>
          <p:nvPr/>
        </p:nvSpPr>
        <p:spPr>
          <a:xfrm rot="19014215">
            <a:off x="20630989" y="11042218"/>
            <a:ext cx="211060" cy="235832"/>
          </a:xfrm>
          <a:prstGeom prst="teardrop">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52BFC8A8-234C-4DDF-AD4A-039D9873B6EC}"/>
              </a:ext>
            </a:extLst>
          </p:cNvPr>
          <p:cNvSpPr txBox="1"/>
          <p:nvPr/>
        </p:nvSpPr>
        <p:spPr>
          <a:xfrm>
            <a:off x="17564586" y="10258438"/>
            <a:ext cx="3221266" cy="369332"/>
          </a:xfrm>
          <a:prstGeom prst="rect">
            <a:avLst/>
          </a:prstGeom>
          <a:noFill/>
        </p:spPr>
        <p:txBody>
          <a:bodyPr wrap="none" rtlCol="0">
            <a:spAutoFit/>
          </a:bodyPr>
          <a:lstStyle/>
          <a:p>
            <a:r>
              <a:rPr lang="nl-BE" b="1" dirty="0"/>
              <a:t>Photo-</a:t>
            </a:r>
            <a:r>
              <a:rPr lang="nl-BE" b="1" dirty="0" err="1"/>
              <a:t>initiated</a:t>
            </a:r>
            <a:r>
              <a:rPr lang="nl-BE" b="1" dirty="0"/>
              <a:t> </a:t>
            </a:r>
            <a:r>
              <a:rPr lang="nl-BE" b="1" dirty="0" err="1"/>
              <a:t>polymerization</a:t>
            </a:r>
            <a:endParaRPr lang="en-GB" b="1" dirty="0"/>
          </a:p>
        </p:txBody>
      </p:sp>
      <p:sp>
        <p:nvSpPr>
          <p:cNvPr id="107" name="TextBox 106">
            <a:extLst>
              <a:ext uri="{FF2B5EF4-FFF2-40B4-BE49-F238E27FC236}">
                <a16:creationId xmlns:a16="http://schemas.microsoft.com/office/drawing/2014/main" id="{5CD022D6-4461-4247-971C-21FBEE8890CF}"/>
              </a:ext>
            </a:extLst>
          </p:cNvPr>
          <p:cNvSpPr txBox="1"/>
          <p:nvPr/>
        </p:nvSpPr>
        <p:spPr>
          <a:xfrm>
            <a:off x="16422520" y="12238570"/>
            <a:ext cx="2921562" cy="738664"/>
          </a:xfrm>
          <a:prstGeom prst="rect">
            <a:avLst/>
          </a:prstGeom>
          <a:noFill/>
        </p:spPr>
        <p:txBody>
          <a:bodyPr wrap="square" rtlCol="0">
            <a:spAutoFit/>
          </a:bodyPr>
          <a:lstStyle/>
          <a:p>
            <a:pPr algn="ctr"/>
            <a:r>
              <a:rPr lang="en-US" sz="1400" b="1" dirty="0"/>
              <a:t>1 droplet P-ETG precursor </a:t>
            </a:r>
          </a:p>
          <a:p>
            <a:pPr algn="ctr"/>
            <a:r>
              <a:rPr lang="en-US" sz="1400" b="1" dirty="0"/>
              <a:t>drop-casted on NMC622 electrode,</a:t>
            </a:r>
          </a:p>
          <a:p>
            <a:pPr algn="ctr"/>
            <a:r>
              <a:rPr lang="en-US" sz="1400" b="1" dirty="0"/>
              <a:t>followed by UV-curing</a:t>
            </a:r>
          </a:p>
        </p:txBody>
      </p:sp>
      <p:cxnSp>
        <p:nvCxnSpPr>
          <p:cNvPr id="108" name="Straight Arrow Connector 107">
            <a:extLst>
              <a:ext uri="{FF2B5EF4-FFF2-40B4-BE49-F238E27FC236}">
                <a16:creationId xmlns:a16="http://schemas.microsoft.com/office/drawing/2014/main" id="{AEE09B7C-C2A4-4D1A-B480-07E458C39925}"/>
              </a:ext>
            </a:extLst>
          </p:cNvPr>
          <p:cNvCxnSpPr/>
          <p:nvPr/>
        </p:nvCxnSpPr>
        <p:spPr>
          <a:xfrm>
            <a:off x="16422520" y="11488887"/>
            <a:ext cx="420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9" name="Straight Arrow Connector 108">
            <a:extLst>
              <a:ext uri="{FF2B5EF4-FFF2-40B4-BE49-F238E27FC236}">
                <a16:creationId xmlns:a16="http://schemas.microsoft.com/office/drawing/2014/main" id="{C45C64F5-1E96-42E1-AEFD-B63FC70430BA}"/>
              </a:ext>
            </a:extLst>
          </p:cNvPr>
          <p:cNvCxnSpPr/>
          <p:nvPr/>
        </p:nvCxnSpPr>
        <p:spPr>
          <a:xfrm>
            <a:off x="19111931" y="11455527"/>
            <a:ext cx="420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0" name="Straight Arrow Connector 109">
            <a:extLst>
              <a:ext uri="{FF2B5EF4-FFF2-40B4-BE49-F238E27FC236}">
                <a16:creationId xmlns:a16="http://schemas.microsoft.com/office/drawing/2014/main" id="{97DBA3B9-7E47-4D38-AFFC-2B82FC86E372}"/>
              </a:ext>
            </a:extLst>
          </p:cNvPr>
          <p:cNvCxnSpPr/>
          <p:nvPr/>
        </p:nvCxnSpPr>
        <p:spPr>
          <a:xfrm>
            <a:off x="21797160" y="11455527"/>
            <a:ext cx="420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2" name="TextBox 131">
            <a:extLst>
              <a:ext uri="{FF2B5EF4-FFF2-40B4-BE49-F238E27FC236}">
                <a16:creationId xmlns:a16="http://schemas.microsoft.com/office/drawing/2014/main" id="{37D3ABCF-B9FB-4DD5-A89C-B67C13857D36}"/>
              </a:ext>
            </a:extLst>
          </p:cNvPr>
          <p:cNvSpPr txBox="1"/>
          <p:nvPr/>
        </p:nvSpPr>
        <p:spPr>
          <a:xfrm>
            <a:off x="18979812" y="12202659"/>
            <a:ext cx="3481050" cy="954107"/>
          </a:xfrm>
          <a:prstGeom prst="rect">
            <a:avLst/>
          </a:prstGeom>
          <a:noFill/>
        </p:spPr>
        <p:txBody>
          <a:bodyPr wrap="square" rtlCol="0">
            <a:spAutoFit/>
          </a:bodyPr>
          <a:lstStyle/>
          <a:p>
            <a:pPr algn="ctr"/>
            <a:r>
              <a:rPr lang="en-US" sz="1400" b="1" dirty="0"/>
              <a:t>150 - 300 µL P-ETG precursor </a:t>
            </a:r>
          </a:p>
          <a:p>
            <a:pPr algn="ctr"/>
            <a:r>
              <a:rPr lang="en-US" sz="1400" b="1" dirty="0"/>
              <a:t>drop-casted on infiltrated NMC622 </a:t>
            </a:r>
          </a:p>
          <a:p>
            <a:pPr algn="ctr"/>
            <a:r>
              <a:rPr lang="en-US" sz="1400" b="1" dirty="0"/>
              <a:t>electrode to form separator layer</a:t>
            </a:r>
          </a:p>
          <a:p>
            <a:pPr algn="ctr"/>
            <a:r>
              <a:rPr lang="en-US" sz="1400" b="1" dirty="0"/>
              <a:t>followed by UV-curing</a:t>
            </a:r>
          </a:p>
        </p:txBody>
      </p:sp>
      <p:sp>
        <p:nvSpPr>
          <p:cNvPr id="138" name="Freeform: Shape 137">
            <a:extLst>
              <a:ext uri="{FF2B5EF4-FFF2-40B4-BE49-F238E27FC236}">
                <a16:creationId xmlns:a16="http://schemas.microsoft.com/office/drawing/2014/main" id="{0E1859DE-93A8-45D5-9766-1BC9FB6457CE}"/>
              </a:ext>
            </a:extLst>
          </p:cNvPr>
          <p:cNvSpPr/>
          <p:nvPr/>
        </p:nvSpPr>
        <p:spPr>
          <a:xfrm>
            <a:off x="15414288" y="6708534"/>
            <a:ext cx="6062603" cy="1336150"/>
          </a:xfrm>
          <a:custGeom>
            <a:avLst/>
            <a:gdLst>
              <a:gd name="connsiteX0" fmla="*/ 0 w 5564956"/>
              <a:gd name="connsiteY0" fmla="*/ 0 h 1336150"/>
              <a:gd name="connsiteX1" fmla="*/ 5564956 w 5564956"/>
              <a:gd name="connsiteY1" fmla="*/ 0 h 1336150"/>
              <a:gd name="connsiteX2" fmla="*/ 5564956 w 5564956"/>
              <a:gd name="connsiteY2" fmla="*/ 859094 h 1336150"/>
              <a:gd name="connsiteX3" fmla="*/ 870187 w 5564956"/>
              <a:gd name="connsiteY3" fmla="*/ 859094 h 1336150"/>
              <a:gd name="connsiteX4" fmla="*/ 548885 w 5564956"/>
              <a:gd name="connsiteY4" fmla="*/ 1336150 h 1336150"/>
              <a:gd name="connsiteX5" fmla="*/ 227584 w 5564956"/>
              <a:gd name="connsiteY5" fmla="*/ 859094 h 1336150"/>
              <a:gd name="connsiteX6" fmla="*/ 0 w 5564956"/>
              <a:gd name="connsiteY6" fmla="*/ 859094 h 133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4956" h="1336150">
                <a:moveTo>
                  <a:pt x="0" y="0"/>
                </a:moveTo>
                <a:lnTo>
                  <a:pt x="5564956" y="0"/>
                </a:lnTo>
                <a:lnTo>
                  <a:pt x="5564956" y="859094"/>
                </a:lnTo>
                <a:lnTo>
                  <a:pt x="870187" y="859094"/>
                </a:lnTo>
                <a:lnTo>
                  <a:pt x="548885" y="1336150"/>
                </a:lnTo>
                <a:lnTo>
                  <a:pt x="227584" y="859094"/>
                </a:lnTo>
                <a:lnTo>
                  <a:pt x="0" y="859094"/>
                </a:ln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42ADBB9-E1CE-4B37-9966-CD4FA351971C}"/>
              </a:ext>
            </a:extLst>
          </p:cNvPr>
          <p:cNvSpPr txBox="1"/>
          <p:nvPr/>
        </p:nvSpPr>
        <p:spPr>
          <a:xfrm>
            <a:off x="15466600" y="6816265"/>
            <a:ext cx="5917004" cy="646331"/>
          </a:xfrm>
          <a:prstGeom prst="rect">
            <a:avLst/>
          </a:prstGeom>
          <a:noFill/>
        </p:spPr>
        <p:txBody>
          <a:bodyPr wrap="none" rtlCol="0">
            <a:spAutoFit/>
          </a:bodyPr>
          <a:lstStyle/>
          <a:p>
            <a:r>
              <a:rPr lang="en-US" b="1" dirty="0">
                <a:solidFill>
                  <a:srgbClr val="C00000"/>
                </a:solidFill>
                <a:latin typeface="Verdana" panose="020B0604030504040204" pitchFamily="34" charset="0"/>
                <a:ea typeface="Verdana" panose="020B0604030504040204" pitchFamily="34" charset="0"/>
              </a:rPr>
              <a:t>Method 1: </a:t>
            </a:r>
          </a:p>
          <a:p>
            <a:r>
              <a:rPr lang="en-US" b="1" dirty="0">
                <a:solidFill>
                  <a:srgbClr val="C00000"/>
                </a:solidFill>
                <a:latin typeface="Verdana" panose="020B0604030504040204" pitchFamily="34" charset="0"/>
                <a:ea typeface="Verdana" panose="020B0604030504040204" pitchFamily="34" charset="0"/>
              </a:rPr>
              <a:t>Pre-synthesis method for coin cell assembly</a:t>
            </a:r>
          </a:p>
        </p:txBody>
      </p:sp>
      <p:sp>
        <p:nvSpPr>
          <p:cNvPr id="139" name="Freeform: Shape 138">
            <a:extLst>
              <a:ext uri="{FF2B5EF4-FFF2-40B4-BE49-F238E27FC236}">
                <a16:creationId xmlns:a16="http://schemas.microsoft.com/office/drawing/2014/main" id="{891D810E-84F8-470A-BA91-3E9EE02BBB75}"/>
              </a:ext>
            </a:extLst>
          </p:cNvPr>
          <p:cNvSpPr/>
          <p:nvPr/>
        </p:nvSpPr>
        <p:spPr>
          <a:xfrm flipH="1" flipV="1">
            <a:off x="22543733" y="11739901"/>
            <a:ext cx="6530867" cy="1336150"/>
          </a:xfrm>
          <a:custGeom>
            <a:avLst/>
            <a:gdLst>
              <a:gd name="connsiteX0" fmla="*/ 0 w 5564956"/>
              <a:gd name="connsiteY0" fmla="*/ 0 h 1336150"/>
              <a:gd name="connsiteX1" fmla="*/ 5564956 w 5564956"/>
              <a:gd name="connsiteY1" fmla="*/ 0 h 1336150"/>
              <a:gd name="connsiteX2" fmla="*/ 5564956 w 5564956"/>
              <a:gd name="connsiteY2" fmla="*/ 859094 h 1336150"/>
              <a:gd name="connsiteX3" fmla="*/ 870187 w 5564956"/>
              <a:gd name="connsiteY3" fmla="*/ 859094 h 1336150"/>
              <a:gd name="connsiteX4" fmla="*/ 548885 w 5564956"/>
              <a:gd name="connsiteY4" fmla="*/ 1336150 h 1336150"/>
              <a:gd name="connsiteX5" fmla="*/ 227584 w 5564956"/>
              <a:gd name="connsiteY5" fmla="*/ 859094 h 1336150"/>
              <a:gd name="connsiteX6" fmla="*/ 0 w 5564956"/>
              <a:gd name="connsiteY6" fmla="*/ 859094 h 133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4956" h="1336150">
                <a:moveTo>
                  <a:pt x="0" y="0"/>
                </a:moveTo>
                <a:lnTo>
                  <a:pt x="5564956" y="0"/>
                </a:lnTo>
                <a:lnTo>
                  <a:pt x="5564956" y="859094"/>
                </a:lnTo>
                <a:lnTo>
                  <a:pt x="870187" y="859094"/>
                </a:lnTo>
                <a:lnTo>
                  <a:pt x="548885" y="1336150"/>
                </a:lnTo>
                <a:lnTo>
                  <a:pt x="227584" y="859094"/>
                </a:lnTo>
                <a:lnTo>
                  <a:pt x="0" y="859094"/>
                </a:ln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D408362E-3C18-466C-AA72-91A18364946E}"/>
              </a:ext>
            </a:extLst>
          </p:cNvPr>
          <p:cNvSpPr txBox="1"/>
          <p:nvPr/>
        </p:nvSpPr>
        <p:spPr>
          <a:xfrm>
            <a:off x="22646261" y="12322246"/>
            <a:ext cx="6333785" cy="646331"/>
          </a:xfrm>
          <a:prstGeom prst="rect">
            <a:avLst/>
          </a:prstGeom>
          <a:noFill/>
        </p:spPr>
        <p:txBody>
          <a:bodyPr wrap="none" rtlCol="0">
            <a:spAutoFit/>
          </a:bodyPr>
          <a:lstStyle/>
          <a:p>
            <a:r>
              <a:rPr lang="en-US" b="1" dirty="0">
                <a:solidFill>
                  <a:srgbClr val="C00000"/>
                </a:solidFill>
                <a:latin typeface="Verdana" panose="020B0604030504040204" pitchFamily="34" charset="0"/>
                <a:ea typeface="Verdana" panose="020B0604030504040204" pitchFamily="34" charset="0"/>
              </a:rPr>
              <a:t>Method 2: </a:t>
            </a:r>
          </a:p>
          <a:p>
            <a:r>
              <a:rPr lang="en-US" b="1" dirty="0">
                <a:solidFill>
                  <a:srgbClr val="C00000"/>
                </a:solidFill>
                <a:latin typeface="Verdana" panose="020B0604030504040204" pitchFamily="34" charset="0"/>
                <a:ea typeface="Verdana" panose="020B0604030504040204" pitchFamily="34" charset="0"/>
              </a:rPr>
              <a:t>In-situ synthesis method for coin cell assembly</a:t>
            </a:r>
          </a:p>
        </p:txBody>
      </p:sp>
      <p:cxnSp>
        <p:nvCxnSpPr>
          <p:cNvPr id="141" name="Straight Connector 140">
            <a:extLst>
              <a:ext uri="{FF2B5EF4-FFF2-40B4-BE49-F238E27FC236}">
                <a16:creationId xmlns:a16="http://schemas.microsoft.com/office/drawing/2014/main" id="{A94612FF-B029-4501-8530-0CD521F5F998}"/>
              </a:ext>
            </a:extLst>
          </p:cNvPr>
          <p:cNvCxnSpPr/>
          <p:nvPr/>
        </p:nvCxnSpPr>
        <p:spPr>
          <a:xfrm>
            <a:off x="4869681" y="29115433"/>
            <a:ext cx="666205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65" name="Picture 264">
            <a:extLst>
              <a:ext uri="{FF2B5EF4-FFF2-40B4-BE49-F238E27FC236}">
                <a16:creationId xmlns:a16="http://schemas.microsoft.com/office/drawing/2014/main" id="{1B1999AB-F81D-4E68-9FA7-A133B2B38AA9}"/>
              </a:ext>
            </a:extLst>
          </p:cNvPr>
          <p:cNvPicPr>
            <a:picLocks noChangeAspect="1"/>
          </p:cNvPicPr>
          <p:nvPr/>
        </p:nvPicPr>
        <p:blipFill rotWithShape="1">
          <a:blip r:embed="rId29">
            <a:extLst>
              <a:ext uri="{28A0092B-C50C-407E-A947-70E740481C1C}">
                <a14:useLocalDpi xmlns:a14="http://schemas.microsoft.com/office/drawing/2010/main" val="0"/>
              </a:ext>
            </a:extLst>
          </a:blip>
          <a:srcRect l="13062" t="44741" r="59481" b="35259"/>
          <a:stretch/>
        </p:blipFill>
        <p:spPr>
          <a:xfrm>
            <a:off x="11492875" y="25602479"/>
            <a:ext cx="1501036" cy="1457840"/>
          </a:xfrm>
          <a:prstGeom prst="rect">
            <a:avLst/>
          </a:prstGeom>
        </p:spPr>
      </p:pic>
      <p:sp>
        <p:nvSpPr>
          <p:cNvPr id="266" name="TextBox 265">
            <a:extLst>
              <a:ext uri="{FF2B5EF4-FFF2-40B4-BE49-F238E27FC236}">
                <a16:creationId xmlns:a16="http://schemas.microsoft.com/office/drawing/2014/main" id="{957C755C-3205-43BD-8564-0FBE665DA5E0}"/>
              </a:ext>
            </a:extLst>
          </p:cNvPr>
          <p:cNvSpPr txBox="1"/>
          <p:nvPr/>
        </p:nvSpPr>
        <p:spPr>
          <a:xfrm>
            <a:off x="3424179" y="24022577"/>
            <a:ext cx="1327608"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MONOMER</a:t>
            </a:r>
          </a:p>
        </p:txBody>
      </p:sp>
      <p:sp>
        <p:nvSpPr>
          <p:cNvPr id="267" name="TextBox 266">
            <a:extLst>
              <a:ext uri="{FF2B5EF4-FFF2-40B4-BE49-F238E27FC236}">
                <a16:creationId xmlns:a16="http://schemas.microsoft.com/office/drawing/2014/main" id="{E06AED13-7FEB-4B4C-B475-8EA81557868D}"/>
              </a:ext>
            </a:extLst>
          </p:cNvPr>
          <p:cNvSpPr txBox="1"/>
          <p:nvPr/>
        </p:nvSpPr>
        <p:spPr>
          <a:xfrm>
            <a:off x="5950950" y="24049665"/>
            <a:ext cx="1582131"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CROSSLINKER</a:t>
            </a:r>
          </a:p>
        </p:txBody>
      </p:sp>
      <p:sp>
        <p:nvSpPr>
          <p:cNvPr id="268" name="TextBox 267">
            <a:extLst>
              <a:ext uri="{FF2B5EF4-FFF2-40B4-BE49-F238E27FC236}">
                <a16:creationId xmlns:a16="http://schemas.microsoft.com/office/drawing/2014/main" id="{CF99470E-8F35-42F1-82D6-73CD57AB2FB5}"/>
              </a:ext>
            </a:extLst>
          </p:cNvPr>
          <p:cNvSpPr txBox="1"/>
          <p:nvPr/>
        </p:nvSpPr>
        <p:spPr>
          <a:xfrm>
            <a:off x="8991054" y="24035439"/>
            <a:ext cx="1882219"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INITIATOR</a:t>
            </a:r>
          </a:p>
        </p:txBody>
      </p:sp>
      <p:sp>
        <p:nvSpPr>
          <p:cNvPr id="269" name="TextBox 268">
            <a:extLst>
              <a:ext uri="{FF2B5EF4-FFF2-40B4-BE49-F238E27FC236}">
                <a16:creationId xmlns:a16="http://schemas.microsoft.com/office/drawing/2014/main" id="{F8061174-3687-4CA4-9BDD-A09E82CB9366}"/>
              </a:ext>
            </a:extLst>
          </p:cNvPr>
          <p:cNvSpPr txBox="1"/>
          <p:nvPr/>
        </p:nvSpPr>
        <p:spPr>
          <a:xfrm>
            <a:off x="3033983" y="25215484"/>
            <a:ext cx="2191626" cy="461665"/>
          </a:xfrm>
          <a:prstGeom prst="rect">
            <a:avLst/>
          </a:prstGeom>
          <a:noFill/>
        </p:spPr>
        <p:txBody>
          <a:bodyPr wrap="none" rtlCol="0">
            <a:spAutoFit/>
          </a:bodyPr>
          <a:lstStyle/>
          <a:p>
            <a:pPr algn="ctr"/>
            <a:r>
              <a:rPr lang="en-GB" sz="1200" b="1" i="1" dirty="0">
                <a:latin typeface="Verdana" panose="020B0604030504040204" pitchFamily="34" charset="0"/>
                <a:ea typeface="Verdana" panose="020B0604030504040204" pitchFamily="34" charset="0"/>
              </a:rPr>
              <a:t>N</a:t>
            </a:r>
            <a:r>
              <a:rPr lang="en-GB" sz="1200" b="1" dirty="0">
                <a:latin typeface="Verdana" panose="020B0604030504040204" pitchFamily="34" charset="0"/>
                <a:ea typeface="Verdana" panose="020B0604030504040204" pitchFamily="34" charset="0"/>
              </a:rPr>
              <a:t>-isopropylacrylamide </a:t>
            </a:r>
          </a:p>
          <a:p>
            <a:pPr algn="ctr"/>
            <a:r>
              <a:rPr lang="en-GB" sz="1200" b="1" dirty="0">
                <a:latin typeface="Verdana" panose="020B0604030504040204" pitchFamily="34" charset="0"/>
                <a:ea typeface="Verdana" panose="020B0604030504040204" pitchFamily="34" charset="0"/>
              </a:rPr>
              <a:t>(NIPAM)</a:t>
            </a:r>
          </a:p>
        </p:txBody>
      </p:sp>
      <p:sp>
        <p:nvSpPr>
          <p:cNvPr id="270" name="TextBox 269">
            <a:extLst>
              <a:ext uri="{FF2B5EF4-FFF2-40B4-BE49-F238E27FC236}">
                <a16:creationId xmlns:a16="http://schemas.microsoft.com/office/drawing/2014/main" id="{B353027F-FB06-4A59-BE90-DBADE13A491A}"/>
              </a:ext>
            </a:extLst>
          </p:cNvPr>
          <p:cNvSpPr txBox="1"/>
          <p:nvPr/>
        </p:nvSpPr>
        <p:spPr>
          <a:xfrm>
            <a:off x="5334123" y="26038058"/>
            <a:ext cx="2906565" cy="461665"/>
          </a:xfrm>
          <a:prstGeom prst="rect">
            <a:avLst/>
          </a:prstGeom>
          <a:noFill/>
        </p:spPr>
        <p:txBody>
          <a:bodyPr wrap="none" rtlCol="0">
            <a:spAutoFit/>
          </a:bodyPr>
          <a:lstStyle/>
          <a:p>
            <a:pPr algn="ctr"/>
            <a:r>
              <a:rPr lang="en-GB" sz="1200" b="1" dirty="0">
                <a:latin typeface="Verdana" panose="020B0604030504040204" pitchFamily="34" charset="0"/>
                <a:ea typeface="Verdana" panose="020B0604030504040204" pitchFamily="34" charset="0"/>
              </a:rPr>
              <a:t>Ethylene glycol </a:t>
            </a:r>
            <a:r>
              <a:rPr lang="en-GB" sz="1200" b="1" dirty="0" err="1">
                <a:latin typeface="Verdana" panose="020B0604030504040204" pitchFamily="34" charset="0"/>
                <a:ea typeface="Verdana" panose="020B0604030504040204" pitchFamily="34" charset="0"/>
              </a:rPr>
              <a:t>dimethacrylate</a:t>
            </a:r>
            <a:r>
              <a:rPr lang="en-GB" sz="1200" b="1" dirty="0">
                <a:latin typeface="Verdana" panose="020B0604030504040204" pitchFamily="34" charset="0"/>
                <a:ea typeface="Verdana" panose="020B0604030504040204" pitchFamily="34" charset="0"/>
              </a:rPr>
              <a:t> </a:t>
            </a:r>
          </a:p>
          <a:p>
            <a:pPr algn="ctr"/>
            <a:r>
              <a:rPr lang="en-GB" sz="1200" b="1" dirty="0">
                <a:latin typeface="Verdana" panose="020B0604030504040204" pitchFamily="34" charset="0"/>
                <a:ea typeface="Verdana" panose="020B0604030504040204" pitchFamily="34" charset="0"/>
              </a:rPr>
              <a:t>(EGDMA)</a:t>
            </a:r>
          </a:p>
        </p:txBody>
      </p:sp>
      <p:sp>
        <p:nvSpPr>
          <p:cNvPr id="271" name="TextBox 270">
            <a:extLst>
              <a:ext uri="{FF2B5EF4-FFF2-40B4-BE49-F238E27FC236}">
                <a16:creationId xmlns:a16="http://schemas.microsoft.com/office/drawing/2014/main" id="{F3CAFED1-969F-4CA1-A811-D728FA22ACC3}"/>
              </a:ext>
            </a:extLst>
          </p:cNvPr>
          <p:cNvSpPr txBox="1"/>
          <p:nvPr/>
        </p:nvSpPr>
        <p:spPr>
          <a:xfrm>
            <a:off x="8403906" y="26080794"/>
            <a:ext cx="2356735" cy="646331"/>
          </a:xfrm>
          <a:prstGeom prst="rect">
            <a:avLst/>
          </a:prstGeom>
          <a:noFill/>
        </p:spPr>
        <p:txBody>
          <a:bodyPr wrap="none" rtlCol="0">
            <a:spAutoFit/>
          </a:bodyPr>
          <a:lstStyle/>
          <a:p>
            <a:pPr algn="ctr"/>
            <a:r>
              <a:rPr lang="en-GB" sz="1200" b="1" dirty="0">
                <a:latin typeface="Verdana" panose="020B0604030504040204" pitchFamily="34" charset="0"/>
                <a:ea typeface="Verdana" panose="020B0604030504040204" pitchFamily="34" charset="0"/>
              </a:rPr>
              <a:t>2,2-dimethoxy-2-phenyl-</a:t>
            </a:r>
          </a:p>
          <a:p>
            <a:pPr algn="ctr"/>
            <a:r>
              <a:rPr lang="en-GB" sz="1200" b="1" dirty="0">
                <a:latin typeface="Verdana" panose="020B0604030504040204" pitchFamily="34" charset="0"/>
                <a:ea typeface="Verdana" panose="020B0604030504040204" pitchFamily="34" charset="0"/>
              </a:rPr>
              <a:t>acetophenone </a:t>
            </a:r>
          </a:p>
          <a:p>
            <a:pPr algn="ctr"/>
            <a:r>
              <a:rPr lang="en-GB" sz="1200" b="1" dirty="0">
                <a:latin typeface="Verdana" panose="020B0604030504040204" pitchFamily="34" charset="0"/>
                <a:ea typeface="Verdana" panose="020B0604030504040204" pitchFamily="34" charset="0"/>
              </a:rPr>
              <a:t>(DMPA)</a:t>
            </a:r>
          </a:p>
        </p:txBody>
      </p:sp>
      <p:graphicFrame>
        <p:nvGraphicFramePr>
          <p:cNvPr id="272" name="Object 271">
            <a:extLst>
              <a:ext uri="{FF2B5EF4-FFF2-40B4-BE49-F238E27FC236}">
                <a16:creationId xmlns:a16="http://schemas.microsoft.com/office/drawing/2014/main" id="{1AE2A901-60C8-413C-B3BF-88D54485D422}"/>
              </a:ext>
            </a:extLst>
          </p:cNvPr>
          <p:cNvGraphicFramePr>
            <a:graphicFrameLocks noChangeAspect="1"/>
          </p:cNvGraphicFramePr>
          <p:nvPr>
            <p:extLst>
              <p:ext uri="{D42A27DB-BD31-4B8C-83A1-F6EECF244321}">
                <p14:modId xmlns:p14="http://schemas.microsoft.com/office/powerpoint/2010/main" val="1920337707"/>
              </p:ext>
            </p:extLst>
          </p:nvPr>
        </p:nvGraphicFramePr>
        <p:xfrm>
          <a:off x="3404058" y="24450639"/>
          <a:ext cx="1260000" cy="782483"/>
        </p:xfrm>
        <a:graphic>
          <a:graphicData uri="http://schemas.openxmlformats.org/presentationml/2006/ole">
            <mc:AlternateContent xmlns:mc="http://schemas.openxmlformats.org/markup-compatibility/2006">
              <mc:Choice xmlns:v="urn:schemas-microsoft-com:vml" Requires="v">
                <p:oleObj spid="_x0000_s1865" name="CS ChemDraw Drawing" r:id="rId31" imgW="845549" imgH="525648" progId="ChemDraw.Document.6.0">
                  <p:embed/>
                </p:oleObj>
              </mc:Choice>
              <mc:Fallback>
                <p:oleObj name="CS ChemDraw Drawing" r:id="rId31" imgW="845549" imgH="525648" progId="ChemDraw.Document.6.0">
                  <p:embed/>
                  <p:pic>
                    <p:nvPicPr>
                      <p:cNvPr id="29" name="Object 28">
                        <a:extLst>
                          <a:ext uri="{FF2B5EF4-FFF2-40B4-BE49-F238E27FC236}">
                            <a16:creationId xmlns:a16="http://schemas.microsoft.com/office/drawing/2014/main" id="{48FA02C3-07E5-43F4-AAE6-6A3423D9EB7C}"/>
                          </a:ext>
                        </a:extLst>
                      </p:cNvPr>
                      <p:cNvPicPr/>
                      <p:nvPr/>
                    </p:nvPicPr>
                    <p:blipFill>
                      <a:blip r:embed="rId32"/>
                      <a:stretch>
                        <a:fillRect/>
                      </a:stretch>
                    </p:blipFill>
                    <p:spPr>
                      <a:xfrm>
                        <a:off x="3404058" y="24450639"/>
                        <a:ext cx="1260000" cy="782483"/>
                      </a:xfrm>
                      <a:prstGeom prst="rect">
                        <a:avLst/>
                      </a:prstGeom>
                    </p:spPr>
                  </p:pic>
                </p:oleObj>
              </mc:Fallback>
            </mc:AlternateContent>
          </a:graphicData>
        </a:graphic>
      </p:graphicFrame>
      <p:graphicFrame>
        <p:nvGraphicFramePr>
          <p:cNvPr id="273" name="Object 272">
            <a:extLst>
              <a:ext uri="{FF2B5EF4-FFF2-40B4-BE49-F238E27FC236}">
                <a16:creationId xmlns:a16="http://schemas.microsoft.com/office/drawing/2014/main" id="{D0EC48ED-13DE-4467-A644-F12ABFE2761D}"/>
              </a:ext>
            </a:extLst>
          </p:cNvPr>
          <p:cNvGraphicFramePr>
            <a:graphicFrameLocks noChangeAspect="1"/>
          </p:cNvGraphicFramePr>
          <p:nvPr>
            <p:extLst>
              <p:ext uri="{D42A27DB-BD31-4B8C-83A1-F6EECF244321}">
                <p14:modId xmlns:p14="http://schemas.microsoft.com/office/powerpoint/2010/main" val="2797278764"/>
              </p:ext>
            </p:extLst>
          </p:nvPr>
        </p:nvGraphicFramePr>
        <p:xfrm>
          <a:off x="3443039" y="25776262"/>
          <a:ext cx="1260000" cy="985259"/>
        </p:xfrm>
        <a:graphic>
          <a:graphicData uri="http://schemas.openxmlformats.org/presentationml/2006/ole">
            <mc:AlternateContent xmlns:mc="http://schemas.openxmlformats.org/markup-compatibility/2006">
              <mc:Choice xmlns:v="urn:schemas-microsoft-com:vml" Requires="v">
                <p:oleObj spid="_x0000_s1866" name="CS ChemDraw Drawing" r:id="rId33" imgW="843970" imgH="659637" progId="ChemDraw.Document.6.0">
                  <p:embed/>
                </p:oleObj>
              </mc:Choice>
              <mc:Fallback>
                <p:oleObj name="CS ChemDraw Drawing" r:id="rId33" imgW="843970" imgH="659637" progId="ChemDraw.Document.6.0">
                  <p:embed/>
                  <p:pic>
                    <p:nvPicPr>
                      <p:cNvPr id="30" name="Object 29">
                        <a:extLst>
                          <a:ext uri="{FF2B5EF4-FFF2-40B4-BE49-F238E27FC236}">
                            <a16:creationId xmlns:a16="http://schemas.microsoft.com/office/drawing/2014/main" id="{AAE7F459-51FE-43E4-9A98-08A4432F58D1}"/>
                          </a:ext>
                        </a:extLst>
                      </p:cNvPr>
                      <p:cNvPicPr/>
                      <p:nvPr/>
                    </p:nvPicPr>
                    <p:blipFill>
                      <a:blip r:embed="rId34"/>
                      <a:stretch>
                        <a:fillRect/>
                      </a:stretch>
                    </p:blipFill>
                    <p:spPr>
                      <a:xfrm>
                        <a:off x="3443039" y="25776262"/>
                        <a:ext cx="1260000" cy="985259"/>
                      </a:xfrm>
                      <a:prstGeom prst="rect">
                        <a:avLst/>
                      </a:prstGeom>
                    </p:spPr>
                  </p:pic>
                </p:oleObj>
              </mc:Fallback>
            </mc:AlternateContent>
          </a:graphicData>
        </a:graphic>
      </p:graphicFrame>
      <p:graphicFrame>
        <p:nvGraphicFramePr>
          <p:cNvPr id="274" name="Object 273">
            <a:extLst>
              <a:ext uri="{FF2B5EF4-FFF2-40B4-BE49-F238E27FC236}">
                <a16:creationId xmlns:a16="http://schemas.microsoft.com/office/drawing/2014/main" id="{7F68E186-81EF-4B48-BA09-6B3B1F504435}"/>
              </a:ext>
            </a:extLst>
          </p:cNvPr>
          <p:cNvGraphicFramePr>
            <a:graphicFrameLocks noChangeAspect="1"/>
          </p:cNvGraphicFramePr>
          <p:nvPr>
            <p:extLst>
              <p:ext uri="{D42A27DB-BD31-4B8C-83A1-F6EECF244321}">
                <p14:modId xmlns:p14="http://schemas.microsoft.com/office/powerpoint/2010/main" val="217323148"/>
              </p:ext>
            </p:extLst>
          </p:nvPr>
        </p:nvGraphicFramePr>
        <p:xfrm>
          <a:off x="5905405" y="25151088"/>
          <a:ext cx="1764000" cy="733732"/>
        </p:xfrm>
        <a:graphic>
          <a:graphicData uri="http://schemas.openxmlformats.org/presentationml/2006/ole">
            <mc:AlternateContent xmlns:mc="http://schemas.openxmlformats.org/markup-compatibility/2006">
              <mc:Choice xmlns:v="urn:schemas-microsoft-com:vml" Requires="v">
                <p:oleObj spid="_x0000_s1867" name="CS ChemDraw Drawing" r:id="rId35" imgW="1473299" imgH="612463" progId="ChemDraw.Document.6.0">
                  <p:embed/>
                </p:oleObj>
              </mc:Choice>
              <mc:Fallback>
                <p:oleObj name="CS ChemDraw Drawing" r:id="rId35" imgW="1473299" imgH="612463" progId="ChemDraw.Document.6.0">
                  <p:embed/>
                  <p:pic>
                    <p:nvPicPr>
                      <p:cNvPr id="32" name="Object 31">
                        <a:extLst>
                          <a:ext uri="{FF2B5EF4-FFF2-40B4-BE49-F238E27FC236}">
                            <a16:creationId xmlns:a16="http://schemas.microsoft.com/office/drawing/2014/main" id="{F9840677-9499-4A79-B40D-D99C8A0BB031}"/>
                          </a:ext>
                        </a:extLst>
                      </p:cNvPr>
                      <p:cNvPicPr/>
                      <p:nvPr/>
                    </p:nvPicPr>
                    <p:blipFill>
                      <a:blip r:embed="rId36"/>
                      <a:stretch>
                        <a:fillRect/>
                      </a:stretch>
                    </p:blipFill>
                    <p:spPr>
                      <a:xfrm>
                        <a:off x="5905405" y="25151088"/>
                        <a:ext cx="1764000" cy="733732"/>
                      </a:xfrm>
                      <a:prstGeom prst="rect">
                        <a:avLst/>
                      </a:prstGeom>
                    </p:spPr>
                  </p:pic>
                </p:oleObj>
              </mc:Fallback>
            </mc:AlternateContent>
          </a:graphicData>
        </a:graphic>
      </p:graphicFrame>
      <p:graphicFrame>
        <p:nvGraphicFramePr>
          <p:cNvPr id="275" name="Object 274">
            <a:extLst>
              <a:ext uri="{FF2B5EF4-FFF2-40B4-BE49-F238E27FC236}">
                <a16:creationId xmlns:a16="http://schemas.microsoft.com/office/drawing/2014/main" id="{FC09E584-8858-477B-84ED-04B9C32F99B7}"/>
              </a:ext>
            </a:extLst>
          </p:cNvPr>
          <p:cNvGraphicFramePr>
            <a:graphicFrameLocks noChangeAspect="1"/>
          </p:cNvGraphicFramePr>
          <p:nvPr>
            <p:extLst>
              <p:ext uri="{D42A27DB-BD31-4B8C-83A1-F6EECF244321}">
                <p14:modId xmlns:p14="http://schemas.microsoft.com/office/powerpoint/2010/main" val="3595684272"/>
              </p:ext>
            </p:extLst>
          </p:nvPr>
        </p:nvGraphicFramePr>
        <p:xfrm>
          <a:off x="8802153" y="24996977"/>
          <a:ext cx="1512000" cy="972437"/>
        </p:xfrm>
        <a:graphic>
          <a:graphicData uri="http://schemas.openxmlformats.org/presentationml/2006/ole">
            <mc:AlternateContent xmlns:mc="http://schemas.openxmlformats.org/markup-compatibility/2006">
              <mc:Choice xmlns:v="urn:schemas-microsoft-com:vml" Requires="v">
                <p:oleObj spid="_x0000_s1868" name="CS ChemDraw Drawing" r:id="rId37" imgW="1170274" imgH="752794" progId="ChemDraw.Document.6.0">
                  <p:embed/>
                </p:oleObj>
              </mc:Choice>
              <mc:Fallback>
                <p:oleObj name="CS ChemDraw Drawing" r:id="rId37" imgW="1170274" imgH="752794" progId="ChemDraw.Document.6.0">
                  <p:embed/>
                  <p:pic>
                    <p:nvPicPr>
                      <p:cNvPr id="34" name="Object 33">
                        <a:extLst>
                          <a:ext uri="{FF2B5EF4-FFF2-40B4-BE49-F238E27FC236}">
                            <a16:creationId xmlns:a16="http://schemas.microsoft.com/office/drawing/2014/main" id="{D9B6E995-E4BE-4780-BBE0-C17B22820485}"/>
                          </a:ext>
                        </a:extLst>
                      </p:cNvPr>
                      <p:cNvPicPr/>
                      <p:nvPr/>
                    </p:nvPicPr>
                    <p:blipFill>
                      <a:blip r:embed="rId38"/>
                      <a:stretch>
                        <a:fillRect/>
                      </a:stretch>
                    </p:blipFill>
                    <p:spPr>
                      <a:xfrm>
                        <a:off x="8802153" y="24996977"/>
                        <a:ext cx="1512000" cy="972437"/>
                      </a:xfrm>
                      <a:prstGeom prst="rect">
                        <a:avLst/>
                      </a:prstGeom>
                    </p:spPr>
                  </p:pic>
                </p:oleObj>
              </mc:Fallback>
            </mc:AlternateContent>
          </a:graphicData>
        </a:graphic>
      </p:graphicFrame>
      <p:sp>
        <p:nvSpPr>
          <p:cNvPr id="276" name="TextBox 275">
            <a:extLst>
              <a:ext uri="{FF2B5EF4-FFF2-40B4-BE49-F238E27FC236}">
                <a16:creationId xmlns:a16="http://schemas.microsoft.com/office/drawing/2014/main" id="{062926C1-15A7-41A0-9B02-D563519C83B5}"/>
              </a:ext>
            </a:extLst>
          </p:cNvPr>
          <p:cNvSpPr txBox="1"/>
          <p:nvPr/>
        </p:nvSpPr>
        <p:spPr>
          <a:xfrm>
            <a:off x="3013294" y="26860634"/>
            <a:ext cx="2119490" cy="461665"/>
          </a:xfrm>
          <a:prstGeom prst="rect">
            <a:avLst/>
          </a:prstGeom>
          <a:noFill/>
        </p:spPr>
        <p:txBody>
          <a:bodyPr wrap="none" rtlCol="0">
            <a:spAutoFit/>
          </a:bodyPr>
          <a:lstStyle/>
          <a:p>
            <a:pPr algn="ctr"/>
            <a:r>
              <a:rPr lang="en-GB" sz="1200" b="1" i="1" dirty="0">
                <a:latin typeface="Verdana" panose="020B0604030504040204" pitchFamily="34" charset="0"/>
                <a:ea typeface="Verdana" panose="020B0604030504040204" pitchFamily="34" charset="0"/>
              </a:rPr>
              <a:t>N,N-</a:t>
            </a:r>
            <a:r>
              <a:rPr lang="en-GB" sz="1200" b="1" dirty="0" err="1">
                <a:latin typeface="Verdana" panose="020B0604030504040204" pitchFamily="34" charset="0"/>
                <a:ea typeface="Verdana" panose="020B0604030504040204" pitchFamily="34" charset="0"/>
              </a:rPr>
              <a:t>diethylacrylamide</a:t>
            </a:r>
            <a:endParaRPr lang="en-GB" sz="1200" b="1" dirty="0">
              <a:latin typeface="Verdana" panose="020B0604030504040204" pitchFamily="34" charset="0"/>
              <a:ea typeface="Verdana" panose="020B0604030504040204" pitchFamily="34" charset="0"/>
            </a:endParaRPr>
          </a:p>
          <a:p>
            <a:pPr algn="ctr"/>
            <a:r>
              <a:rPr lang="en-GB" sz="1200" b="1" dirty="0">
                <a:latin typeface="Verdana" panose="020B0604030504040204" pitchFamily="34" charset="0"/>
                <a:ea typeface="Verdana" panose="020B0604030504040204" pitchFamily="34" charset="0"/>
              </a:rPr>
              <a:t>(DEAA)</a:t>
            </a:r>
          </a:p>
        </p:txBody>
      </p:sp>
      <p:sp>
        <p:nvSpPr>
          <p:cNvPr id="277" name="Rectangle 276">
            <a:extLst>
              <a:ext uri="{FF2B5EF4-FFF2-40B4-BE49-F238E27FC236}">
                <a16:creationId xmlns:a16="http://schemas.microsoft.com/office/drawing/2014/main" id="{97230CC8-0455-4023-A91A-2EBCC71A17D0}"/>
              </a:ext>
            </a:extLst>
          </p:cNvPr>
          <p:cNvSpPr/>
          <p:nvPr/>
        </p:nvSpPr>
        <p:spPr>
          <a:xfrm>
            <a:off x="2938076" y="24041408"/>
            <a:ext cx="2287534" cy="3380471"/>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3EADB2F0-12CA-4126-8499-36E2A2D3FF5B}"/>
              </a:ext>
            </a:extLst>
          </p:cNvPr>
          <p:cNvSpPr/>
          <p:nvPr/>
        </p:nvSpPr>
        <p:spPr>
          <a:xfrm>
            <a:off x="5377793" y="24041408"/>
            <a:ext cx="2837374" cy="3380471"/>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D11B4526-3393-4770-9FD7-C86AE3A7B954}"/>
              </a:ext>
            </a:extLst>
          </p:cNvPr>
          <p:cNvSpPr/>
          <p:nvPr/>
        </p:nvSpPr>
        <p:spPr>
          <a:xfrm>
            <a:off x="8403906" y="24041407"/>
            <a:ext cx="2355096" cy="3380471"/>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653001E7-EB4C-45E2-A767-14856BA642B0}"/>
              </a:ext>
            </a:extLst>
          </p:cNvPr>
          <p:cNvSpPr/>
          <p:nvPr/>
        </p:nvSpPr>
        <p:spPr>
          <a:xfrm>
            <a:off x="2776536" y="23744163"/>
            <a:ext cx="8096738" cy="3851450"/>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Box 280">
            <a:extLst>
              <a:ext uri="{FF2B5EF4-FFF2-40B4-BE49-F238E27FC236}">
                <a16:creationId xmlns:a16="http://schemas.microsoft.com/office/drawing/2014/main" id="{B482D8C8-FE5E-4F1F-BB87-6136D7F46158}"/>
              </a:ext>
            </a:extLst>
          </p:cNvPr>
          <p:cNvSpPr txBox="1"/>
          <p:nvPr/>
        </p:nvSpPr>
        <p:spPr>
          <a:xfrm rot="16200000">
            <a:off x="1036212" y="25605014"/>
            <a:ext cx="3270847" cy="369332"/>
          </a:xfrm>
          <a:prstGeom prst="rect">
            <a:avLst/>
          </a:prstGeom>
          <a:solidFill>
            <a:schemeClr val="bg1"/>
          </a:solidFill>
          <a:ln w="19050">
            <a:solidFill>
              <a:srgbClr val="C00000"/>
            </a:solidFill>
          </a:ln>
        </p:spPr>
        <p:txBody>
          <a:bodyPr wrap="square" rtlCol="0">
            <a:spAutoFit/>
          </a:bodyPr>
          <a:lstStyle/>
          <a:p>
            <a:r>
              <a:rPr lang="en-US" b="1" dirty="0">
                <a:latin typeface="Verdana" panose="020B0604030504040204" pitchFamily="34" charset="0"/>
                <a:ea typeface="Verdana" panose="020B0604030504040204" pitchFamily="34" charset="0"/>
              </a:rPr>
              <a:t>POLYMERIC BACKBONE</a:t>
            </a:r>
          </a:p>
        </p:txBody>
      </p:sp>
      <p:graphicFrame>
        <p:nvGraphicFramePr>
          <p:cNvPr id="282" name="Object 281">
            <a:extLst>
              <a:ext uri="{FF2B5EF4-FFF2-40B4-BE49-F238E27FC236}">
                <a16:creationId xmlns:a16="http://schemas.microsoft.com/office/drawing/2014/main" id="{A9A29B55-A1C9-410F-B913-7ECA922912A3}"/>
              </a:ext>
            </a:extLst>
          </p:cNvPr>
          <p:cNvGraphicFramePr>
            <a:graphicFrameLocks noChangeAspect="1"/>
          </p:cNvGraphicFramePr>
          <p:nvPr>
            <p:extLst>
              <p:ext uri="{D42A27DB-BD31-4B8C-83A1-F6EECF244321}">
                <p14:modId xmlns:p14="http://schemas.microsoft.com/office/powerpoint/2010/main" val="329442566"/>
              </p:ext>
            </p:extLst>
          </p:nvPr>
        </p:nvGraphicFramePr>
        <p:xfrm>
          <a:off x="3446604" y="21869571"/>
          <a:ext cx="1851713" cy="894158"/>
        </p:xfrm>
        <a:graphic>
          <a:graphicData uri="http://schemas.openxmlformats.org/presentationml/2006/ole">
            <mc:AlternateContent xmlns:mc="http://schemas.openxmlformats.org/markup-compatibility/2006">
              <mc:Choice xmlns:v="urn:schemas-microsoft-com:vml" Requires="v">
                <p:oleObj spid="_x0000_s1869" name="CS ChemDraw Drawing" r:id="rId39" imgW="1222945" imgH="523286" progId="ChemDraw.Document.6.0">
                  <p:embed/>
                </p:oleObj>
              </mc:Choice>
              <mc:Fallback>
                <p:oleObj name="CS ChemDraw Drawing" r:id="rId39" imgW="1222945" imgH="523286" progId="ChemDraw.Document.6.0">
                  <p:embed/>
                  <p:pic>
                    <p:nvPicPr>
                      <p:cNvPr id="43" name="Object 42">
                        <a:extLst>
                          <a:ext uri="{FF2B5EF4-FFF2-40B4-BE49-F238E27FC236}">
                            <a16:creationId xmlns:a16="http://schemas.microsoft.com/office/drawing/2014/main" id="{A724FA92-A6D8-4FCE-AE49-FD32E9FB0511}"/>
                          </a:ext>
                        </a:extLst>
                      </p:cNvPr>
                      <p:cNvPicPr/>
                      <p:nvPr/>
                    </p:nvPicPr>
                    <p:blipFill>
                      <a:blip r:embed="rId40"/>
                      <a:stretch>
                        <a:fillRect/>
                      </a:stretch>
                    </p:blipFill>
                    <p:spPr>
                      <a:xfrm>
                        <a:off x="3446604" y="21869571"/>
                        <a:ext cx="1851713" cy="894158"/>
                      </a:xfrm>
                      <a:prstGeom prst="rect">
                        <a:avLst/>
                      </a:prstGeom>
                    </p:spPr>
                  </p:pic>
                </p:oleObj>
              </mc:Fallback>
            </mc:AlternateContent>
          </a:graphicData>
        </a:graphic>
      </p:graphicFrame>
      <p:graphicFrame>
        <p:nvGraphicFramePr>
          <p:cNvPr id="283" name="Object 282">
            <a:extLst>
              <a:ext uri="{FF2B5EF4-FFF2-40B4-BE49-F238E27FC236}">
                <a16:creationId xmlns:a16="http://schemas.microsoft.com/office/drawing/2014/main" id="{0BD5885E-CB60-4C7D-BBA8-EB66529D279A}"/>
              </a:ext>
            </a:extLst>
          </p:cNvPr>
          <p:cNvGraphicFramePr>
            <a:graphicFrameLocks noChangeAspect="1"/>
          </p:cNvGraphicFramePr>
          <p:nvPr>
            <p:extLst>
              <p:ext uri="{D42A27DB-BD31-4B8C-83A1-F6EECF244321}">
                <p14:modId xmlns:p14="http://schemas.microsoft.com/office/powerpoint/2010/main" val="2479000545"/>
              </p:ext>
            </p:extLst>
          </p:nvPr>
        </p:nvGraphicFramePr>
        <p:xfrm>
          <a:off x="8437185" y="21961488"/>
          <a:ext cx="882540" cy="894158"/>
        </p:xfrm>
        <a:graphic>
          <a:graphicData uri="http://schemas.openxmlformats.org/presentationml/2006/ole">
            <mc:AlternateContent xmlns:mc="http://schemas.openxmlformats.org/markup-compatibility/2006">
              <mc:Choice xmlns:v="urn:schemas-microsoft-com:vml" Requires="v">
                <p:oleObj spid="_x0000_s1870" name="CS ChemDraw Drawing" r:id="rId41" imgW="530955" imgH="537002" progId="ChemDraw.Document.6.0">
                  <p:embed/>
                </p:oleObj>
              </mc:Choice>
              <mc:Fallback>
                <p:oleObj name="CS ChemDraw Drawing" r:id="rId41" imgW="530955" imgH="537002" progId="ChemDraw.Document.6.0">
                  <p:embed/>
                  <p:pic>
                    <p:nvPicPr>
                      <p:cNvPr id="44" name="Object 43">
                        <a:extLst>
                          <a:ext uri="{FF2B5EF4-FFF2-40B4-BE49-F238E27FC236}">
                            <a16:creationId xmlns:a16="http://schemas.microsoft.com/office/drawing/2014/main" id="{3D6408D1-A5A6-4E0A-92E7-12051AB29FB7}"/>
                          </a:ext>
                        </a:extLst>
                      </p:cNvPr>
                      <p:cNvPicPr/>
                      <p:nvPr/>
                    </p:nvPicPr>
                    <p:blipFill>
                      <a:blip r:embed="rId42"/>
                      <a:stretch>
                        <a:fillRect/>
                      </a:stretch>
                    </p:blipFill>
                    <p:spPr>
                      <a:xfrm>
                        <a:off x="8437185" y="21961488"/>
                        <a:ext cx="882540" cy="894158"/>
                      </a:xfrm>
                      <a:prstGeom prst="rect">
                        <a:avLst/>
                      </a:prstGeom>
                    </p:spPr>
                  </p:pic>
                </p:oleObj>
              </mc:Fallback>
            </mc:AlternateContent>
          </a:graphicData>
        </a:graphic>
      </p:graphicFrame>
      <p:sp>
        <p:nvSpPr>
          <p:cNvPr id="284" name="TextBox 283">
            <a:extLst>
              <a:ext uri="{FF2B5EF4-FFF2-40B4-BE49-F238E27FC236}">
                <a16:creationId xmlns:a16="http://schemas.microsoft.com/office/drawing/2014/main" id="{184C18B4-5ABE-4161-9096-14A2E434FDEB}"/>
              </a:ext>
            </a:extLst>
          </p:cNvPr>
          <p:cNvSpPr txBox="1"/>
          <p:nvPr/>
        </p:nvSpPr>
        <p:spPr>
          <a:xfrm>
            <a:off x="2932778" y="22826267"/>
            <a:ext cx="2949347" cy="738664"/>
          </a:xfrm>
          <a:prstGeom prst="rect">
            <a:avLst/>
          </a:prstGeom>
          <a:noFill/>
        </p:spPr>
        <p:txBody>
          <a:bodyPr wrap="square" rtlCol="0">
            <a:spAutoFit/>
          </a:bodyPr>
          <a:lstStyle/>
          <a:p>
            <a:pPr algn="ctr"/>
            <a:r>
              <a:rPr lang="en-GB" sz="1400" b="1" dirty="0">
                <a:latin typeface="Verdana" panose="020B0604030504040204" pitchFamily="34" charset="0"/>
                <a:ea typeface="Verdana" panose="020B0604030504040204" pitchFamily="34" charset="0"/>
              </a:rPr>
              <a:t>Bis(</a:t>
            </a:r>
            <a:r>
              <a:rPr lang="en-GB" sz="1400" b="1" dirty="0" err="1">
                <a:latin typeface="Verdana" panose="020B0604030504040204" pitchFamily="34" charset="0"/>
                <a:ea typeface="Verdana" panose="020B0604030504040204" pitchFamily="34" charset="0"/>
              </a:rPr>
              <a:t>trifluoromethane</a:t>
            </a:r>
            <a:r>
              <a:rPr lang="en-GB" sz="1400" b="1" dirty="0">
                <a:latin typeface="Verdana" panose="020B0604030504040204" pitchFamily="34" charset="0"/>
                <a:ea typeface="Verdana" panose="020B0604030504040204" pitchFamily="34" charset="0"/>
              </a:rPr>
              <a:t> sulfonyl)imide lithium salt (</a:t>
            </a:r>
            <a:r>
              <a:rPr lang="en-GB" sz="1400" b="1" dirty="0" err="1">
                <a:latin typeface="Verdana" panose="020B0604030504040204" pitchFamily="34" charset="0"/>
                <a:ea typeface="Verdana" panose="020B0604030504040204" pitchFamily="34" charset="0"/>
              </a:rPr>
              <a:t>LiTFSI</a:t>
            </a:r>
            <a:r>
              <a:rPr lang="en-GB" sz="1400" b="1" dirty="0">
                <a:latin typeface="Verdana" panose="020B0604030504040204" pitchFamily="34" charset="0"/>
                <a:ea typeface="Verdana" panose="020B0604030504040204" pitchFamily="34" charset="0"/>
              </a:rPr>
              <a:t>)</a:t>
            </a:r>
          </a:p>
        </p:txBody>
      </p:sp>
      <p:sp>
        <p:nvSpPr>
          <p:cNvPr id="285" name="TextBox 284">
            <a:extLst>
              <a:ext uri="{FF2B5EF4-FFF2-40B4-BE49-F238E27FC236}">
                <a16:creationId xmlns:a16="http://schemas.microsoft.com/office/drawing/2014/main" id="{D5DC8FE0-8998-498F-9F25-92F4E951C6E8}"/>
              </a:ext>
            </a:extLst>
          </p:cNvPr>
          <p:cNvSpPr txBox="1"/>
          <p:nvPr/>
        </p:nvSpPr>
        <p:spPr>
          <a:xfrm>
            <a:off x="7573839" y="23183242"/>
            <a:ext cx="2834430" cy="307777"/>
          </a:xfrm>
          <a:prstGeom prst="rect">
            <a:avLst/>
          </a:prstGeom>
          <a:noFill/>
        </p:spPr>
        <p:txBody>
          <a:bodyPr wrap="none" rtlCol="0">
            <a:spAutoFit/>
          </a:bodyPr>
          <a:lstStyle/>
          <a:p>
            <a:r>
              <a:rPr lang="en-GB" sz="1400" b="1" i="1" dirty="0">
                <a:latin typeface="Verdana" panose="020B0604030504040204" pitchFamily="34" charset="0"/>
                <a:ea typeface="Verdana" panose="020B0604030504040204" pitchFamily="34" charset="0"/>
              </a:rPr>
              <a:t>N</a:t>
            </a:r>
            <a:r>
              <a:rPr lang="en-GB" sz="1400" b="1" dirty="0">
                <a:latin typeface="Verdana" panose="020B0604030504040204" pitchFamily="34" charset="0"/>
                <a:ea typeface="Verdana" panose="020B0604030504040204" pitchFamily="34" charset="0"/>
              </a:rPr>
              <a:t>-</a:t>
            </a:r>
            <a:r>
              <a:rPr lang="en-GB" sz="1400" b="1" dirty="0" err="1">
                <a:latin typeface="Verdana" panose="020B0604030504040204" pitchFamily="34" charset="0"/>
                <a:ea typeface="Verdana" panose="020B0604030504040204" pitchFamily="34" charset="0"/>
              </a:rPr>
              <a:t>methylacetamide</a:t>
            </a:r>
            <a:r>
              <a:rPr lang="en-GB" sz="1400" b="1" dirty="0">
                <a:latin typeface="Verdana" panose="020B0604030504040204" pitchFamily="34" charset="0"/>
                <a:ea typeface="Verdana" panose="020B0604030504040204" pitchFamily="34" charset="0"/>
              </a:rPr>
              <a:t> (</a:t>
            </a:r>
            <a:r>
              <a:rPr lang="en-GB" sz="1400" b="1" dirty="0" err="1">
                <a:latin typeface="Verdana" panose="020B0604030504040204" pitchFamily="34" charset="0"/>
                <a:ea typeface="Verdana" panose="020B0604030504040204" pitchFamily="34" charset="0"/>
              </a:rPr>
              <a:t>MAc</a:t>
            </a:r>
            <a:r>
              <a:rPr lang="en-GB" sz="1400" b="1" dirty="0">
                <a:latin typeface="Verdana" panose="020B0604030504040204" pitchFamily="34" charset="0"/>
                <a:ea typeface="Verdana" panose="020B0604030504040204" pitchFamily="34" charset="0"/>
              </a:rPr>
              <a:t>)</a:t>
            </a:r>
          </a:p>
        </p:txBody>
      </p:sp>
      <p:cxnSp>
        <p:nvCxnSpPr>
          <p:cNvPr id="286" name="Straight Arrow Connector 285">
            <a:extLst>
              <a:ext uri="{FF2B5EF4-FFF2-40B4-BE49-F238E27FC236}">
                <a16:creationId xmlns:a16="http://schemas.microsoft.com/office/drawing/2014/main" id="{7C968073-7489-4E14-9C31-6CCD6576DF00}"/>
              </a:ext>
            </a:extLst>
          </p:cNvPr>
          <p:cNvCxnSpPr/>
          <p:nvPr/>
        </p:nvCxnSpPr>
        <p:spPr>
          <a:xfrm>
            <a:off x="5352530" y="22664215"/>
            <a:ext cx="54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7" name="Straight Arrow Connector 286">
            <a:extLst>
              <a:ext uri="{FF2B5EF4-FFF2-40B4-BE49-F238E27FC236}">
                <a16:creationId xmlns:a16="http://schemas.microsoft.com/office/drawing/2014/main" id="{C0697373-E4F9-4820-825D-C334ADFBEF44}"/>
              </a:ext>
            </a:extLst>
          </p:cNvPr>
          <p:cNvCxnSpPr>
            <a:cxnSpLocks/>
          </p:cNvCxnSpPr>
          <p:nvPr/>
        </p:nvCxnSpPr>
        <p:spPr>
          <a:xfrm rot="10800000">
            <a:off x="7221892" y="22664216"/>
            <a:ext cx="54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8" name="TextBox 287">
            <a:extLst>
              <a:ext uri="{FF2B5EF4-FFF2-40B4-BE49-F238E27FC236}">
                <a16:creationId xmlns:a16="http://schemas.microsoft.com/office/drawing/2014/main" id="{055343B2-58E1-4AF9-85A8-62A41D3B4106}"/>
              </a:ext>
            </a:extLst>
          </p:cNvPr>
          <p:cNvSpPr txBox="1"/>
          <p:nvPr/>
        </p:nvSpPr>
        <p:spPr>
          <a:xfrm>
            <a:off x="6367365" y="23387208"/>
            <a:ext cx="585417" cy="307777"/>
          </a:xfrm>
          <a:prstGeom prst="rect">
            <a:avLst/>
          </a:prstGeom>
          <a:noFill/>
        </p:spPr>
        <p:txBody>
          <a:bodyPr wrap="none" rtlCol="0">
            <a:spAutoFit/>
          </a:bodyPr>
          <a:lstStyle/>
          <a:p>
            <a:r>
              <a:rPr lang="nl-BE" sz="1400" b="1" dirty="0">
                <a:latin typeface="Verdana" panose="020B0604030504040204" pitchFamily="34" charset="0"/>
                <a:ea typeface="Verdana" panose="020B0604030504040204" pitchFamily="34" charset="0"/>
              </a:rPr>
              <a:t>DES</a:t>
            </a:r>
            <a:endParaRPr lang="en-GB" sz="600" b="1" dirty="0">
              <a:latin typeface="Verdana" panose="020B0604030504040204" pitchFamily="34" charset="0"/>
              <a:ea typeface="Verdana" panose="020B0604030504040204" pitchFamily="34" charset="0"/>
            </a:endParaRPr>
          </a:p>
        </p:txBody>
      </p:sp>
      <p:sp>
        <p:nvSpPr>
          <p:cNvPr id="289" name="TextBox 288">
            <a:extLst>
              <a:ext uri="{FF2B5EF4-FFF2-40B4-BE49-F238E27FC236}">
                <a16:creationId xmlns:a16="http://schemas.microsoft.com/office/drawing/2014/main" id="{C8ACE16A-B477-4017-8DDD-BF68425604D4}"/>
              </a:ext>
            </a:extLst>
          </p:cNvPr>
          <p:cNvSpPr txBox="1"/>
          <p:nvPr/>
        </p:nvSpPr>
        <p:spPr>
          <a:xfrm>
            <a:off x="2765566" y="21768484"/>
            <a:ext cx="638492" cy="369460"/>
          </a:xfrm>
          <a:prstGeom prst="rect">
            <a:avLst/>
          </a:prstGeom>
          <a:noFill/>
        </p:spPr>
        <p:txBody>
          <a:bodyPr wrap="square" rtlCol="0">
            <a:spAutoFit/>
          </a:bodyPr>
          <a:lstStyle/>
          <a:p>
            <a:r>
              <a:rPr lang="nl-BE" dirty="0"/>
              <a:t>(a)</a:t>
            </a:r>
            <a:endParaRPr lang="en-GB" dirty="0"/>
          </a:p>
        </p:txBody>
      </p:sp>
      <p:sp>
        <p:nvSpPr>
          <p:cNvPr id="290" name="Rectangle 289">
            <a:extLst>
              <a:ext uri="{FF2B5EF4-FFF2-40B4-BE49-F238E27FC236}">
                <a16:creationId xmlns:a16="http://schemas.microsoft.com/office/drawing/2014/main" id="{E0EDC29A-E2ED-4C40-BF57-9A2ED0586EA7}"/>
              </a:ext>
            </a:extLst>
          </p:cNvPr>
          <p:cNvSpPr/>
          <p:nvPr/>
        </p:nvSpPr>
        <p:spPr>
          <a:xfrm>
            <a:off x="2776534" y="21768484"/>
            <a:ext cx="8096739" cy="196836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TextBox 290">
            <a:extLst>
              <a:ext uri="{FF2B5EF4-FFF2-40B4-BE49-F238E27FC236}">
                <a16:creationId xmlns:a16="http://schemas.microsoft.com/office/drawing/2014/main" id="{1BEA67CE-150C-4299-9203-0F24F001A2BC}"/>
              </a:ext>
            </a:extLst>
          </p:cNvPr>
          <p:cNvSpPr txBox="1"/>
          <p:nvPr/>
        </p:nvSpPr>
        <p:spPr>
          <a:xfrm>
            <a:off x="2534734" y="22465540"/>
            <a:ext cx="461665" cy="605294"/>
          </a:xfrm>
          <a:prstGeom prst="rect">
            <a:avLst/>
          </a:prstGeom>
          <a:solidFill>
            <a:schemeClr val="bg1"/>
          </a:solidFill>
          <a:ln w="19050">
            <a:solidFill>
              <a:srgbClr val="C00000"/>
            </a:solidFill>
          </a:ln>
        </p:spPr>
        <p:txBody>
          <a:bodyPr vert="vert270" wrap="none" rtlCol="0">
            <a:spAutoFit/>
          </a:bodyPr>
          <a:lstStyle/>
          <a:p>
            <a:r>
              <a:rPr lang="nl-BE" b="1" dirty="0">
                <a:latin typeface="Verdana" panose="020B0604030504040204" pitchFamily="34" charset="0"/>
                <a:ea typeface="Verdana" panose="020B0604030504040204" pitchFamily="34" charset="0"/>
              </a:rPr>
              <a:t>DES</a:t>
            </a:r>
            <a:endParaRPr lang="en-GB" b="1" dirty="0">
              <a:latin typeface="Verdana" panose="020B0604030504040204" pitchFamily="34" charset="0"/>
              <a:ea typeface="Verdana" panose="020B0604030504040204" pitchFamily="34" charset="0"/>
            </a:endParaRPr>
          </a:p>
        </p:txBody>
      </p:sp>
      <p:pic>
        <p:nvPicPr>
          <p:cNvPr id="292" name="Picture 291">
            <a:extLst>
              <a:ext uri="{FF2B5EF4-FFF2-40B4-BE49-F238E27FC236}">
                <a16:creationId xmlns:a16="http://schemas.microsoft.com/office/drawing/2014/main" id="{C09B816C-5966-4B37-82CB-21532F3EE068}"/>
              </a:ext>
            </a:extLst>
          </p:cNvPr>
          <p:cNvPicPr/>
          <p:nvPr/>
        </p:nvPicPr>
        <p:blipFill>
          <a:blip r:embed="rId43"/>
          <a:stretch>
            <a:fillRect/>
          </a:stretch>
        </p:blipFill>
        <p:spPr>
          <a:xfrm>
            <a:off x="6038369" y="21887712"/>
            <a:ext cx="1197824" cy="1416413"/>
          </a:xfrm>
          <a:prstGeom prst="rect">
            <a:avLst/>
          </a:prstGeom>
        </p:spPr>
      </p:pic>
      <p:sp>
        <p:nvSpPr>
          <p:cNvPr id="293" name="TextBox 292">
            <a:extLst>
              <a:ext uri="{FF2B5EF4-FFF2-40B4-BE49-F238E27FC236}">
                <a16:creationId xmlns:a16="http://schemas.microsoft.com/office/drawing/2014/main" id="{36ABC6BD-1108-4EC1-9BEE-26FFD25065D4}"/>
              </a:ext>
            </a:extLst>
          </p:cNvPr>
          <p:cNvSpPr txBox="1"/>
          <p:nvPr/>
        </p:nvSpPr>
        <p:spPr>
          <a:xfrm>
            <a:off x="2765566" y="23694985"/>
            <a:ext cx="638492" cy="369460"/>
          </a:xfrm>
          <a:prstGeom prst="rect">
            <a:avLst/>
          </a:prstGeom>
          <a:noFill/>
        </p:spPr>
        <p:txBody>
          <a:bodyPr wrap="square" rtlCol="0">
            <a:spAutoFit/>
          </a:bodyPr>
          <a:lstStyle/>
          <a:p>
            <a:r>
              <a:rPr lang="nl-BE" dirty="0"/>
              <a:t>(b)</a:t>
            </a:r>
            <a:endParaRPr lang="en-GB" dirty="0"/>
          </a:p>
        </p:txBody>
      </p:sp>
      <p:sp>
        <p:nvSpPr>
          <p:cNvPr id="294" name="Rectangle 293">
            <a:extLst>
              <a:ext uri="{FF2B5EF4-FFF2-40B4-BE49-F238E27FC236}">
                <a16:creationId xmlns:a16="http://schemas.microsoft.com/office/drawing/2014/main" id="{1C7DCFD7-9F6E-4240-9141-7860730B82C9}"/>
              </a:ext>
            </a:extLst>
          </p:cNvPr>
          <p:cNvSpPr/>
          <p:nvPr/>
        </p:nvSpPr>
        <p:spPr>
          <a:xfrm>
            <a:off x="10873273" y="21768484"/>
            <a:ext cx="2580093" cy="582712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5" name="Group 294">
            <a:extLst>
              <a:ext uri="{FF2B5EF4-FFF2-40B4-BE49-F238E27FC236}">
                <a16:creationId xmlns:a16="http://schemas.microsoft.com/office/drawing/2014/main" id="{99DFCB3E-A513-4A54-8953-7A907E9C2C06}"/>
              </a:ext>
            </a:extLst>
          </p:cNvPr>
          <p:cNvGrpSpPr/>
          <p:nvPr/>
        </p:nvGrpSpPr>
        <p:grpSpPr>
          <a:xfrm>
            <a:off x="11683724" y="22719791"/>
            <a:ext cx="1070618" cy="618361"/>
            <a:chOff x="599440" y="1940559"/>
            <a:chExt cx="1818640" cy="1127761"/>
          </a:xfrm>
        </p:grpSpPr>
        <p:cxnSp>
          <p:nvCxnSpPr>
            <p:cNvPr id="296" name="Straight Connector 295">
              <a:extLst>
                <a:ext uri="{FF2B5EF4-FFF2-40B4-BE49-F238E27FC236}">
                  <a16:creationId xmlns:a16="http://schemas.microsoft.com/office/drawing/2014/main" id="{7901BC2B-482E-45F5-B82A-0E81D2A6591F}"/>
                </a:ext>
              </a:extLst>
            </p:cNvPr>
            <p:cNvCxnSpPr/>
            <p:nvPr/>
          </p:nvCxnSpPr>
          <p:spPr>
            <a:xfrm>
              <a:off x="599440" y="3068320"/>
              <a:ext cx="1818640" cy="0"/>
            </a:xfrm>
            <a:prstGeom prst="line">
              <a:avLst/>
            </a:prstGeom>
            <a:ln w="76200"/>
          </p:spPr>
          <p:style>
            <a:lnRef idx="1">
              <a:schemeClr val="dk1"/>
            </a:lnRef>
            <a:fillRef idx="0">
              <a:schemeClr val="dk1"/>
            </a:fillRef>
            <a:effectRef idx="0">
              <a:schemeClr val="dk1"/>
            </a:effectRef>
            <a:fontRef idx="minor">
              <a:schemeClr val="tx1"/>
            </a:fontRef>
          </p:style>
        </p:cxnSp>
        <p:sp>
          <p:nvSpPr>
            <p:cNvPr id="297" name="Teardrop 296">
              <a:extLst>
                <a:ext uri="{FF2B5EF4-FFF2-40B4-BE49-F238E27FC236}">
                  <a16:creationId xmlns:a16="http://schemas.microsoft.com/office/drawing/2014/main" id="{59E2812D-80E4-473B-8AD7-00C746873D22}"/>
                </a:ext>
              </a:extLst>
            </p:cNvPr>
            <p:cNvSpPr/>
            <p:nvPr/>
          </p:nvSpPr>
          <p:spPr>
            <a:xfrm rot="19006847">
              <a:off x="715888" y="1940559"/>
              <a:ext cx="324000" cy="324000"/>
            </a:xfrm>
            <a:prstGeom prst="teardrop">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Teardrop 297">
              <a:extLst>
                <a:ext uri="{FF2B5EF4-FFF2-40B4-BE49-F238E27FC236}">
                  <a16:creationId xmlns:a16="http://schemas.microsoft.com/office/drawing/2014/main" id="{C5D0D902-8413-457B-935A-CE10D914297F}"/>
                </a:ext>
              </a:extLst>
            </p:cNvPr>
            <p:cNvSpPr/>
            <p:nvPr/>
          </p:nvSpPr>
          <p:spPr>
            <a:xfrm rot="19006847">
              <a:off x="1117039" y="2169551"/>
              <a:ext cx="324000" cy="324000"/>
            </a:xfrm>
            <a:prstGeom prst="teardrop">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Teardrop 298">
              <a:extLst>
                <a:ext uri="{FF2B5EF4-FFF2-40B4-BE49-F238E27FC236}">
                  <a16:creationId xmlns:a16="http://schemas.microsoft.com/office/drawing/2014/main" id="{FE90657E-6B4C-4613-8FC8-ABC2B8092D0D}"/>
                </a:ext>
              </a:extLst>
            </p:cNvPr>
            <p:cNvSpPr/>
            <p:nvPr/>
          </p:nvSpPr>
          <p:spPr>
            <a:xfrm rot="19006847">
              <a:off x="1572556" y="2540110"/>
              <a:ext cx="324000" cy="324000"/>
            </a:xfrm>
            <a:prstGeom prst="teardrop">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0" name="Teardrop 299">
              <a:extLst>
                <a:ext uri="{FF2B5EF4-FFF2-40B4-BE49-F238E27FC236}">
                  <a16:creationId xmlns:a16="http://schemas.microsoft.com/office/drawing/2014/main" id="{6AE08313-A9D2-45C3-9EDD-9D472354735A}"/>
                </a:ext>
              </a:extLst>
            </p:cNvPr>
            <p:cNvSpPr/>
            <p:nvPr/>
          </p:nvSpPr>
          <p:spPr>
            <a:xfrm rot="19006847">
              <a:off x="1572556" y="2075149"/>
              <a:ext cx="324000" cy="324000"/>
            </a:xfrm>
            <a:prstGeom prst="teardrop">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4" name="TextBox 303">
            <a:extLst>
              <a:ext uri="{FF2B5EF4-FFF2-40B4-BE49-F238E27FC236}">
                <a16:creationId xmlns:a16="http://schemas.microsoft.com/office/drawing/2014/main" id="{BC4EEC80-66DC-409C-97D4-46D2CFC042B3}"/>
              </a:ext>
            </a:extLst>
          </p:cNvPr>
          <p:cNvSpPr txBox="1"/>
          <p:nvPr/>
        </p:nvSpPr>
        <p:spPr>
          <a:xfrm>
            <a:off x="11192909" y="25307584"/>
            <a:ext cx="184731" cy="307777"/>
          </a:xfrm>
          <a:prstGeom prst="rect">
            <a:avLst/>
          </a:prstGeom>
          <a:noFill/>
        </p:spPr>
        <p:txBody>
          <a:bodyPr wrap="none" rtlCol="0">
            <a:spAutoFit/>
          </a:bodyPr>
          <a:lstStyle/>
          <a:p>
            <a:endParaRPr lang="en-US" sz="1400" b="1" dirty="0"/>
          </a:p>
        </p:txBody>
      </p:sp>
      <p:sp>
        <p:nvSpPr>
          <p:cNvPr id="305" name="Rectangle 304">
            <a:extLst>
              <a:ext uri="{FF2B5EF4-FFF2-40B4-BE49-F238E27FC236}">
                <a16:creationId xmlns:a16="http://schemas.microsoft.com/office/drawing/2014/main" id="{23821DE2-1904-4710-A581-5F34B6DB88C7}"/>
              </a:ext>
            </a:extLst>
          </p:cNvPr>
          <p:cNvSpPr/>
          <p:nvPr/>
        </p:nvSpPr>
        <p:spPr>
          <a:xfrm>
            <a:off x="11557966" y="24323311"/>
            <a:ext cx="1446168" cy="769669"/>
          </a:xfrm>
          <a:prstGeom prst="rect">
            <a:avLst/>
          </a:prstGeom>
          <a:gradFill flip="none" rotWithShape="1">
            <a:gsLst>
              <a:gs pos="37000">
                <a:srgbClr val="F9B7F0"/>
              </a:gs>
              <a:gs pos="0">
                <a:srgbClr val="D335C4">
                  <a:tint val="66000"/>
                  <a:satMod val="160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p>
        </p:txBody>
      </p:sp>
      <p:sp>
        <p:nvSpPr>
          <p:cNvPr id="306" name="Rectangle 305">
            <a:extLst>
              <a:ext uri="{FF2B5EF4-FFF2-40B4-BE49-F238E27FC236}">
                <a16:creationId xmlns:a16="http://schemas.microsoft.com/office/drawing/2014/main" id="{21FBE1F0-CED8-4832-915E-6B5EC5205417}"/>
              </a:ext>
            </a:extLst>
          </p:cNvPr>
          <p:cNvSpPr/>
          <p:nvPr/>
        </p:nvSpPr>
        <p:spPr>
          <a:xfrm>
            <a:off x="11564134" y="24205830"/>
            <a:ext cx="1440000" cy="117481"/>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7" name="Straight Connector 306">
            <a:extLst>
              <a:ext uri="{FF2B5EF4-FFF2-40B4-BE49-F238E27FC236}">
                <a16:creationId xmlns:a16="http://schemas.microsoft.com/office/drawing/2014/main" id="{C4C26464-0B93-4309-B97B-D0E512A5BCDA}"/>
              </a:ext>
            </a:extLst>
          </p:cNvPr>
          <p:cNvCxnSpPr/>
          <p:nvPr/>
        </p:nvCxnSpPr>
        <p:spPr>
          <a:xfrm>
            <a:off x="11756424" y="24793477"/>
            <a:ext cx="1051657"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656A5D8E-401B-41EB-AF9F-DB9BEE223777}"/>
              </a:ext>
            </a:extLst>
          </p:cNvPr>
          <p:cNvCxnSpPr/>
          <p:nvPr/>
        </p:nvCxnSpPr>
        <p:spPr>
          <a:xfrm>
            <a:off x="11756424" y="25092983"/>
            <a:ext cx="1051657" cy="0"/>
          </a:xfrm>
          <a:prstGeom prst="line">
            <a:avLst/>
          </a:prstGeom>
          <a:ln w="76200"/>
        </p:spPr>
        <p:style>
          <a:lnRef idx="1">
            <a:schemeClr val="dk1"/>
          </a:lnRef>
          <a:fillRef idx="0">
            <a:schemeClr val="dk1"/>
          </a:fillRef>
          <a:effectRef idx="0">
            <a:schemeClr val="dk1"/>
          </a:effectRef>
          <a:fontRef idx="minor">
            <a:schemeClr val="tx1"/>
          </a:fontRef>
        </p:style>
      </p:cxnSp>
      <p:sp>
        <p:nvSpPr>
          <p:cNvPr id="309" name="TextBox 308">
            <a:extLst>
              <a:ext uri="{FF2B5EF4-FFF2-40B4-BE49-F238E27FC236}">
                <a16:creationId xmlns:a16="http://schemas.microsoft.com/office/drawing/2014/main" id="{DE10D592-0474-4D25-B067-9A46714C1CA8}"/>
              </a:ext>
            </a:extLst>
          </p:cNvPr>
          <p:cNvSpPr txBox="1"/>
          <p:nvPr/>
        </p:nvSpPr>
        <p:spPr>
          <a:xfrm>
            <a:off x="10906523" y="23803359"/>
            <a:ext cx="2473819" cy="307777"/>
          </a:xfrm>
          <a:prstGeom prst="rect">
            <a:avLst/>
          </a:prstGeom>
          <a:noFill/>
        </p:spPr>
        <p:txBody>
          <a:bodyPr wrap="none" rtlCol="0">
            <a:spAutoFit/>
          </a:bodyPr>
          <a:lstStyle/>
          <a:p>
            <a:r>
              <a:rPr lang="nl-BE" sz="1400" b="1"/>
              <a:t>Photo-initiated polymerization</a:t>
            </a:r>
            <a:endParaRPr lang="en-GB" sz="1400" b="1" dirty="0"/>
          </a:p>
        </p:txBody>
      </p:sp>
      <p:sp>
        <p:nvSpPr>
          <p:cNvPr id="303" name="Rectangle 302">
            <a:extLst>
              <a:ext uri="{FF2B5EF4-FFF2-40B4-BE49-F238E27FC236}">
                <a16:creationId xmlns:a16="http://schemas.microsoft.com/office/drawing/2014/main" id="{1E584436-7D8F-4643-BA4A-69FCE0478B6D}"/>
              </a:ext>
            </a:extLst>
          </p:cNvPr>
          <p:cNvSpPr/>
          <p:nvPr/>
        </p:nvSpPr>
        <p:spPr>
          <a:xfrm>
            <a:off x="11756424" y="24793475"/>
            <a:ext cx="1051657" cy="2936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TextBox 309">
            <a:extLst>
              <a:ext uri="{FF2B5EF4-FFF2-40B4-BE49-F238E27FC236}">
                <a16:creationId xmlns:a16="http://schemas.microsoft.com/office/drawing/2014/main" id="{2766A646-4742-4E1A-9581-A8D09BC1E6FC}"/>
              </a:ext>
            </a:extLst>
          </p:cNvPr>
          <p:cNvSpPr txBox="1"/>
          <p:nvPr/>
        </p:nvSpPr>
        <p:spPr>
          <a:xfrm>
            <a:off x="11704513" y="21537590"/>
            <a:ext cx="1017497" cy="369332"/>
          </a:xfrm>
          <a:prstGeom prst="rect">
            <a:avLst/>
          </a:prstGeom>
          <a:solidFill>
            <a:schemeClr val="bg1"/>
          </a:solidFill>
          <a:ln w="19050">
            <a:solidFill>
              <a:srgbClr val="C00000"/>
            </a:solidFill>
          </a:ln>
        </p:spPr>
        <p:txBody>
          <a:bodyPr wrap="square" rtlCol="0">
            <a:spAutoFit/>
          </a:bodyPr>
          <a:lstStyle/>
          <a:p>
            <a:pPr algn="ctr"/>
            <a:r>
              <a:rPr lang="en-US" b="1" dirty="0">
                <a:latin typeface="Verdana" panose="020B0604030504040204" pitchFamily="34" charset="0"/>
                <a:ea typeface="Verdana" panose="020B0604030504040204" pitchFamily="34" charset="0"/>
              </a:rPr>
              <a:t>P-ETG</a:t>
            </a:r>
          </a:p>
        </p:txBody>
      </p:sp>
      <p:sp>
        <p:nvSpPr>
          <p:cNvPr id="311" name="TextBox 310">
            <a:extLst>
              <a:ext uri="{FF2B5EF4-FFF2-40B4-BE49-F238E27FC236}">
                <a16:creationId xmlns:a16="http://schemas.microsoft.com/office/drawing/2014/main" id="{6BB9CC7D-FCF2-4F47-B932-FEFB8203587A}"/>
              </a:ext>
            </a:extLst>
          </p:cNvPr>
          <p:cNvSpPr txBox="1"/>
          <p:nvPr/>
        </p:nvSpPr>
        <p:spPr>
          <a:xfrm>
            <a:off x="10947741" y="27203199"/>
            <a:ext cx="2465740" cy="261610"/>
          </a:xfrm>
          <a:prstGeom prst="rect">
            <a:avLst/>
          </a:prstGeom>
          <a:noFill/>
        </p:spPr>
        <p:txBody>
          <a:bodyPr wrap="none" rtlCol="0">
            <a:spAutoFit/>
          </a:bodyPr>
          <a:lstStyle/>
          <a:p>
            <a:r>
              <a:rPr lang="nl-BE" sz="1100" b="1" dirty="0" err="1">
                <a:latin typeface="Verdana" panose="020B0604030504040204" pitchFamily="34" charset="0"/>
                <a:ea typeface="Verdana" panose="020B0604030504040204" pitchFamily="34" charset="0"/>
              </a:rPr>
              <a:t>Flexible</a:t>
            </a:r>
            <a:r>
              <a:rPr lang="nl-BE" sz="1100" b="1" dirty="0">
                <a:latin typeface="Verdana" panose="020B0604030504040204" pitchFamily="34" charset="0"/>
                <a:ea typeface="Verdana" panose="020B0604030504040204" pitchFamily="34" charset="0"/>
              </a:rPr>
              <a:t>, </a:t>
            </a:r>
            <a:r>
              <a:rPr lang="nl-BE" sz="1100" b="1" dirty="0" err="1">
                <a:latin typeface="Verdana" panose="020B0604030504040204" pitchFamily="34" charset="0"/>
                <a:ea typeface="Verdana" panose="020B0604030504040204" pitchFamily="34" charset="0"/>
              </a:rPr>
              <a:t>self</a:t>
            </a:r>
            <a:r>
              <a:rPr lang="nl-BE" sz="1100" b="1" dirty="0">
                <a:latin typeface="Verdana" panose="020B0604030504040204" pitchFamily="34" charset="0"/>
                <a:ea typeface="Verdana" panose="020B0604030504040204" pitchFamily="34" charset="0"/>
              </a:rPr>
              <a:t>-standing P-ETG</a:t>
            </a:r>
            <a:endParaRPr lang="en-GB" sz="1100" b="1" dirty="0">
              <a:latin typeface="Verdana" panose="020B0604030504040204" pitchFamily="34" charset="0"/>
              <a:ea typeface="Verdana" panose="020B0604030504040204" pitchFamily="34" charset="0"/>
            </a:endParaRPr>
          </a:p>
        </p:txBody>
      </p:sp>
      <p:sp>
        <p:nvSpPr>
          <p:cNvPr id="312" name="TextBox 311">
            <a:extLst>
              <a:ext uri="{FF2B5EF4-FFF2-40B4-BE49-F238E27FC236}">
                <a16:creationId xmlns:a16="http://schemas.microsoft.com/office/drawing/2014/main" id="{3DD31F4E-CD41-43CE-B6EB-0AB0163DCA85}"/>
              </a:ext>
            </a:extLst>
          </p:cNvPr>
          <p:cNvSpPr txBox="1"/>
          <p:nvPr/>
        </p:nvSpPr>
        <p:spPr>
          <a:xfrm>
            <a:off x="10846910" y="22044944"/>
            <a:ext cx="2580093" cy="600164"/>
          </a:xfrm>
          <a:prstGeom prst="rect">
            <a:avLst/>
          </a:prstGeom>
          <a:noFill/>
        </p:spPr>
        <p:txBody>
          <a:bodyPr wrap="square" rtlCol="0">
            <a:spAutoFit/>
          </a:bodyPr>
          <a:lstStyle/>
          <a:p>
            <a:pPr algn="ctr"/>
            <a:r>
              <a:rPr lang="nl-BE" sz="1100" b="1" dirty="0" err="1">
                <a:latin typeface="Verdana" panose="020B0604030504040204" pitchFamily="34" charset="0"/>
                <a:ea typeface="Verdana" panose="020B0604030504040204" pitchFamily="34" charset="0"/>
              </a:rPr>
              <a:t>Mixing</a:t>
            </a:r>
            <a:r>
              <a:rPr lang="nl-BE" sz="1100" b="1" dirty="0">
                <a:latin typeface="Verdana" panose="020B0604030504040204" pitchFamily="34" charset="0"/>
                <a:ea typeface="Verdana" panose="020B0604030504040204" pitchFamily="34" charset="0"/>
              </a:rPr>
              <a:t> DES </a:t>
            </a:r>
            <a:r>
              <a:rPr lang="nl-BE" sz="1100" b="1" dirty="0" err="1">
                <a:latin typeface="Verdana" panose="020B0604030504040204" pitchFamily="34" charset="0"/>
                <a:ea typeface="Verdana" panose="020B0604030504040204" pitchFamily="34" charset="0"/>
              </a:rPr>
              <a:t>and</a:t>
            </a:r>
            <a:r>
              <a:rPr lang="nl-BE" sz="1100" b="1" dirty="0">
                <a:latin typeface="Verdana" panose="020B0604030504040204" pitchFamily="34" charset="0"/>
                <a:ea typeface="Verdana" panose="020B0604030504040204" pitchFamily="34" charset="0"/>
              </a:rPr>
              <a:t> </a:t>
            </a:r>
            <a:r>
              <a:rPr lang="nl-BE" sz="1100" b="1" dirty="0" err="1">
                <a:latin typeface="Verdana" panose="020B0604030504040204" pitchFamily="34" charset="0"/>
                <a:ea typeface="Verdana" panose="020B0604030504040204" pitchFamily="34" charset="0"/>
              </a:rPr>
              <a:t>polymeric</a:t>
            </a:r>
            <a:r>
              <a:rPr lang="nl-BE" sz="1100" b="1" dirty="0">
                <a:latin typeface="Verdana" panose="020B0604030504040204" pitchFamily="34" charset="0"/>
                <a:ea typeface="Verdana" panose="020B0604030504040204" pitchFamily="34" charset="0"/>
              </a:rPr>
              <a:t> backbone </a:t>
            </a:r>
            <a:r>
              <a:rPr lang="nl-BE" sz="1100" b="1" dirty="0" err="1">
                <a:latin typeface="Verdana" panose="020B0604030504040204" pitchFamily="34" charset="0"/>
                <a:ea typeface="Verdana" panose="020B0604030504040204" pitchFamily="34" charset="0"/>
              </a:rPr>
              <a:t>to</a:t>
            </a:r>
            <a:r>
              <a:rPr lang="nl-BE" sz="1100" b="1" dirty="0">
                <a:latin typeface="Verdana" panose="020B0604030504040204" pitchFamily="34" charset="0"/>
                <a:ea typeface="Verdana" panose="020B0604030504040204" pitchFamily="34" charset="0"/>
              </a:rPr>
              <a:t> form P-ETG precursor</a:t>
            </a:r>
            <a:endParaRPr lang="en-GB" sz="1100" b="1" dirty="0">
              <a:latin typeface="Verdana" panose="020B0604030504040204" pitchFamily="34" charset="0"/>
              <a:ea typeface="Verdana" panose="020B0604030504040204" pitchFamily="34" charset="0"/>
            </a:endParaRPr>
          </a:p>
        </p:txBody>
      </p:sp>
      <p:cxnSp>
        <p:nvCxnSpPr>
          <p:cNvPr id="313" name="Straight Arrow Connector 312">
            <a:extLst>
              <a:ext uri="{FF2B5EF4-FFF2-40B4-BE49-F238E27FC236}">
                <a16:creationId xmlns:a16="http://schemas.microsoft.com/office/drawing/2014/main" id="{7D95E885-581B-416A-A035-4E59D422B21A}"/>
              </a:ext>
            </a:extLst>
          </p:cNvPr>
          <p:cNvCxnSpPr/>
          <p:nvPr/>
        </p:nvCxnSpPr>
        <p:spPr>
          <a:xfrm>
            <a:off x="12214124" y="23491019"/>
            <a:ext cx="7507" cy="3123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4" name="Straight Connector 313">
            <a:extLst>
              <a:ext uri="{FF2B5EF4-FFF2-40B4-BE49-F238E27FC236}">
                <a16:creationId xmlns:a16="http://schemas.microsoft.com/office/drawing/2014/main" id="{CE839BF5-A53D-4151-9F95-124271D522E7}"/>
              </a:ext>
            </a:extLst>
          </p:cNvPr>
          <p:cNvCxnSpPr/>
          <p:nvPr/>
        </p:nvCxnSpPr>
        <p:spPr>
          <a:xfrm flipH="1">
            <a:off x="11868898" y="24917073"/>
            <a:ext cx="109072" cy="1088139"/>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5" name="Straight Connector 314">
            <a:extLst>
              <a:ext uri="{FF2B5EF4-FFF2-40B4-BE49-F238E27FC236}">
                <a16:creationId xmlns:a16="http://schemas.microsoft.com/office/drawing/2014/main" id="{586B42FF-C67D-4999-A3C2-877CF28E7A85}"/>
              </a:ext>
            </a:extLst>
          </p:cNvPr>
          <p:cNvCxnSpPr/>
          <p:nvPr/>
        </p:nvCxnSpPr>
        <p:spPr>
          <a:xfrm>
            <a:off x="3222738" y="25731642"/>
            <a:ext cx="1676400" cy="0"/>
          </a:xfrm>
          <a:prstGeom prst="line">
            <a:avLst/>
          </a:prstGeom>
        </p:spPr>
        <p:style>
          <a:lnRef idx="1">
            <a:schemeClr val="accent1"/>
          </a:lnRef>
          <a:fillRef idx="0">
            <a:schemeClr val="accent1"/>
          </a:fillRef>
          <a:effectRef idx="0">
            <a:schemeClr val="accent1"/>
          </a:effectRef>
          <a:fontRef idx="minor">
            <a:schemeClr val="tx1"/>
          </a:fontRef>
        </p:style>
      </p:cxnSp>
      <p:sp>
        <p:nvSpPr>
          <p:cNvPr id="316" name="TextBox 315">
            <a:extLst>
              <a:ext uri="{FF2B5EF4-FFF2-40B4-BE49-F238E27FC236}">
                <a16:creationId xmlns:a16="http://schemas.microsoft.com/office/drawing/2014/main" id="{9BD38F84-B762-41E2-A79C-4A4090D13833}"/>
              </a:ext>
            </a:extLst>
          </p:cNvPr>
          <p:cNvSpPr txBox="1"/>
          <p:nvPr/>
        </p:nvSpPr>
        <p:spPr>
          <a:xfrm>
            <a:off x="10846911" y="21776758"/>
            <a:ext cx="638492" cy="369460"/>
          </a:xfrm>
          <a:prstGeom prst="rect">
            <a:avLst/>
          </a:prstGeom>
          <a:noFill/>
        </p:spPr>
        <p:txBody>
          <a:bodyPr wrap="square" rtlCol="0">
            <a:spAutoFit/>
          </a:bodyPr>
          <a:lstStyle/>
          <a:p>
            <a:r>
              <a:rPr lang="nl-BE" dirty="0"/>
              <a:t>(c)</a:t>
            </a:r>
            <a:endParaRPr lang="en-GB" dirty="0"/>
          </a:p>
        </p:txBody>
      </p:sp>
    </p:spTree>
    <p:extLst>
      <p:ext uri="{BB962C8B-B14F-4D97-AF65-F5344CB8AC3E}">
        <p14:creationId xmlns:p14="http://schemas.microsoft.com/office/powerpoint/2010/main" val="28618994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24071</TotalTime>
  <Words>870</Words>
  <Application>Microsoft Office PowerPoint</Application>
  <PresentationFormat>Custom</PresentationFormat>
  <Paragraphs>112</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8" baseType="lpstr">
      <vt:lpstr>Arial</vt:lpstr>
      <vt:lpstr>Calibri</vt:lpstr>
      <vt:lpstr>Calibri Light</vt:lpstr>
      <vt:lpstr>Verdana</vt:lpstr>
      <vt:lpstr>Office Theme</vt:lpstr>
      <vt:lpstr>Graph</vt:lpstr>
      <vt:lpstr>CS ChemDraw Drawing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Karel Haesevoets (----)</dc:creator>
  <cp:lastModifiedBy>KELCHTERMANS An-Sofie</cp:lastModifiedBy>
  <cp:revision>211</cp:revision>
  <cp:lastPrinted>2023-03-31T07:38:20Z</cp:lastPrinted>
  <dcterms:created xsi:type="dcterms:W3CDTF">2018-01-11T20:22:18Z</dcterms:created>
  <dcterms:modified xsi:type="dcterms:W3CDTF">2023-04-12T10:42:12Z</dcterms:modified>
</cp:coreProperties>
</file>