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1" r:id="rId2"/>
    <p:sldId id="555" r:id="rId3"/>
    <p:sldId id="631" r:id="rId4"/>
    <p:sldId id="575" r:id="rId5"/>
    <p:sldId id="649" r:id="rId6"/>
    <p:sldId id="661" r:id="rId7"/>
    <p:sldId id="662" r:id="rId8"/>
    <p:sldId id="635" r:id="rId9"/>
    <p:sldId id="666" r:id="rId10"/>
    <p:sldId id="668" r:id="rId11"/>
    <p:sldId id="669" r:id="rId12"/>
    <p:sldId id="641" r:id="rId13"/>
    <p:sldId id="637" r:id="rId14"/>
    <p:sldId id="642" r:id="rId15"/>
    <p:sldId id="645" r:id="rId16"/>
    <p:sldId id="643" r:id="rId17"/>
    <p:sldId id="651" r:id="rId18"/>
    <p:sldId id="652" r:id="rId19"/>
    <p:sldId id="646" r:id="rId20"/>
    <p:sldId id="647" r:id="rId21"/>
    <p:sldId id="670" r:id="rId22"/>
    <p:sldId id="672" r:id="rId23"/>
    <p:sldId id="671" r:id="rId24"/>
    <p:sldId id="653" r:id="rId25"/>
    <p:sldId id="654" r:id="rId26"/>
    <p:sldId id="656" r:id="rId27"/>
    <p:sldId id="659" r:id="rId28"/>
    <p:sldId id="498" r:id="rId29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746"/>
    <a:srgbClr val="4F81BD"/>
    <a:srgbClr val="385D8A"/>
    <a:srgbClr val="0092D2"/>
    <a:srgbClr val="679B43"/>
    <a:srgbClr val="578339"/>
    <a:srgbClr val="FFFFFF"/>
    <a:srgbClr val="7DB656"/>
    <a:srgbClr val="00B050"/>
    <a:srgbClr val="7F9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3833" autoAdjust="0"/>
  </p:normalViewPr>
  <p:slideViewPr>
    <p:cSldViewPr>
      <p:cViewPr varScale="1">
        <p:scale>
          <a:sx n="63" d="100"/>
          <a:sy n="63" d="100"/>
        </p:scale>
        <p:origin x="148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8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43A33-85F7-47ED-955A-092EE4F001FF}" type="datetimeFigureOut">
              <a:rPr lang="nl-BE" smtClean="0"/>
              <a:t>21/09/2023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65B1D-3B67-41FC-970C-C0B11BF7B4C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930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4D8A6-E91F-2349-9524-29B4C5A5DC24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21A2C-3C7C-D545-A329-5793AF5DBC8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62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28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5% </a:t>
            </a:r>
            <a:r>
              <a:rPr lang="nl-BE" dirty="0" err="1"/>
              <a:t>distance</a:t>
            </a:r>
            <a:r>
              <a:rPr lang="nl-BE" dirty="0"/>
              <a:t> </a:t>
            </a:r>
            <a:r>
              <a:rPr lang="nl-BE" dirty="0" err="1"/>
              <a:t>reduction</a:t>
            </a:r>
            <a:r>
              <a:rPr lang="nl-BE" dirty="0"/>
              <a:t> </a:t>
            </a:r>
            <a:r>
              <a:rPr lang="nl-BE" dirty="0" err="1"/>
              <a:t>by</a:t>
            </a:r>
            <a:r>
              <a:rPr lang="nl-BE" dirty="0"/>
              <a:t> </a:t>
            </a:r>
            <a:r>
              <a:rPr lang="nl-BE" dirty="0" err="1"/>
              <a:t>longer</a:t>
            </a:r>
            <a:r>
              <a:rPr lang="nl-BE" dirty="0"/>
              <a:t> time </a:t>
            </a:r>
            <a:r>
              <a:rPr lang="nl-BE" dirty="0" err="1"/>
              <a:t>windows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899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267048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923527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F4F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1482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 b="1">
                <a:solidFill>
                  <a:srgbClr val="4F81BD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>
            <a:lvl1pPr>
              <a:buClr>
                <a:srgbClr val="4F81BD"/>
              </a:buCl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Clr>
                <a:srgbClr val="4F81BD"/>
              </a:buCl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Clr>
                <a:srgbClr val="4F81BD"/>
              </a:buClr>
              <a:buFont typeface="Wingdings" pitchFamily="2" charset="2"/>
              <a:buChar char="§"/>
              <a:defRPr sz="1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Clr>
                <a:srgbClr val="4F81BD"/>
              </a:buClr>
              <a:buFont typeface="Wingdings" pitchFamily="2" charset="2"/>
              <a:buChar char="§"/>
              <a:defRPr sz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Clr>
                <a:srgbClr val="4F81BD"/>
              </a:buClr>
              <a:buFont typeface="Wingdings" pitchFamily="2" charset="2"/>
              <a:buChar char="§"/>
              <a:defRPr sz="1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6381329"/>
            <a:ext cx="5616624" cy="36512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0005" y="6381327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4467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836712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576" y="1484738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Ondertitel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80000" y="116632"/>
            <a:ext cx="8784000" cy="6192688"/>
          </a:xfrm>
          <a:prstGeom prst="rect">
            <a:avLst/>
          </a:prstGeom>
          <a:noFill/>
          <a:ln w="349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11200" y="5911200"/>
            <a:ext cx="126968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9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logo-slid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6200"/>
            <a:ext cx="8869680" cy="6687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>
            <a:lvl1pP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1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6381328"/>
            <a:ext cx="44644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2916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 smtClean="0"/>
              <a:pPr/>
              <a:t>‹#›</a:t>
            </a:fld>
            <a:endParaRPr lang="nl-BE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79512" y="738484"/>
            <a:ext cx="87849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64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476D89C-E8B9-AE4E-B6DF-5DF853DAFA02}" type="slidenum">
              <a:rPr lang="nl-BE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6" r:id="rId2"/>
    <p:sldLayoutId id="2147483685" r:id="rId3"/>
    <p:sldLayoutId id="214748368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hyperlink" Target="https://www.linkedin.com/in/kris-braekers/" TargetMode="External"/><Relationship Id="rId7" Type="http://schemas.openxmlformats.org/officeDocument/2006/relationships/hyperlink" Target="https://scholar.google.com/citations?user=hZ1LgZYAAAAJ&amp;hl=en" TargetMode="External"/><Relationship Id="rId12" Type="http://schemas.openxmlformats.org/officeDocument/2006/relationships/image" Target="../media/image24.png"/><Relationship Id="rId2" Type="http://schemas.openxmlformats.org/officeDocument/2006/relationships/hyperlink" Target="mailto:kris.braekers@uhasselt.b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hyperlink" Target="https://www.uhasselt.be/en/kris.braekers" TargetMode="External"/><Relationship Id="rId5" Type="http://schemas.openxmlformats.org/officeDocument/2006/relationships/hyperlink" Target="https://orcid.org/0000-0001-6052-6846" TargetMode="External"/><Relationship Id="rId10" Type="http://schemas.openxmlformats.org/officeDocument/2006/relationships/image" Target="../media/image23.jpeg"/><Relationship Id="rId4" Type="http://schemas.openxmlformats.org/officeDocument/2006/relationships/image" Target="../media/image20.png"/><Relationship Id="rId9" Type="http://schemas.openxmlformats.org/officeDocument/2006/relationships/hyperlink" Target="https://www.uhasselt.be/Research-group-Logistic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259632" y="1124744"/>
            <a:ext cx="7740352" cy="1521992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4F81BD"/>
                </a:solidFill>
              </a:rPr>
              <a:t>Synchronizing picking and delivery operations under dynamic order arrivals</a:t>
            </a:r>
            <a:endParaRPr lang="nl-NL" sz="2600" dirty="0">
              <a:solidFill>
                <a:srgbClr val="4F81BD"/>
              </a:solidFill>
            </a:endParaRP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984776" cy="2664296"/>
          </a:xfrm>
        </p:spPr>
        <p:txBody>
          <a:bodyPr>
            <a:normAutofit/>
          </a:bodyPr>
          <a:lstStyle/>
          <a:p>
            <a:r>
              <a:rPr lang="nl-NL" dirty="0"/>
              <a:t>Ruben </a:t>
            </a:r>
            <a:r>
              <a:rPr lang="nl-NL" dirty="0" err="1"/>
              <a:t>D’Haen</a:t>
            </a:r>
            <a:r>
              <a:rPr lang="nl-NL" baseline="30000" dirty="0" err="1"/>
              <a:t>a,b</a:t>
            </a:r>
            <a:r>
              <a:rPr lang="nl-NL" dirty="0"/>
              <a:t>, Katrien </a:t>
            </a:r>
            <a:r>
              <a:rPr lang="nl-NL" dirty="0" err="1"/>
              <a:t>Ramaekers</a:t>
            </a:r>
            <a:r>
              <a:rPr lang="nl-NL" baseline="30000" dirty="0" err="1"/>
              <a:t>a</a:t>
            </a:r>
            <a:r>
              <a:rPr lang="nl-NL" dirty="0"/>
              <a:t>,</a:t>
            </a:r>
          </a:p>
          <a:p>
            <a:r>
              <a:rPr lang="nl-NL" dirty="0"/>
              <a:t>Claudia </a:t>
            </a:r>
            <a:r>
              <a:rPr lang="nl-NL" dirty="0" err="1"/>
              <a:t>Archetti</a:t>
            </a:r>
            <a:r>
              <a:rPr lang="nl-NL" baseline="30000" dirty="0" err="1"/>
              <a:t>c</a:t>
            </a:r>
            <a:r>
              <a:rPr lang="nl-NL" dirty="0"/>
              <a:t>, </a:t>
            </a:r>
            <a:r>
              <a:rPr lang="nl-NL" u="sng" dirty="0"/>
              <a:t>Kris </a:t>
            </a:r>
            <a:r>
              <a:rPr lang="nl-NL" u="sng" dirty="0" err="1"/>
              <a:t>Braekers</a:t>
            </a:r>
            <a:r>
              <a:rPr lang="nl-NL" baseline="30000" dirty="0" err="1"/>
              <a:t>a</a:t>
            </a:r>
            <a:endParaRPr lang="nl-NL" baseline="30000" dirty="0"/>
          </a:p>
          <a:p>
            <a:endParaRPr lang="nl-NL" dirty="0"/>
          </a:p>
          <a:p>
            <a:r>
              <a:rPr lang="nl-NL" sz="1400" baseline="30000" dirty="0" err="1"/>
              <a:t>a</a:t>
            </a:r>
            <a:r>
              <a:rPr lang="nl-NL" sz="1400" dirty="0" err="1"/>
              <a:t>Hasselt</a:t>
            </a:r>
            <a:r>
              <a:rPr lang="nl-NL" sz="1400" dirty="0"/>
              <a:t> University, Research Group </a:t>
            </a:r>
            <a:r>
              <a:rPr lang="nl-NL" sz="1400" dirty="0" err="1"/>
              <a:t>Logistics</a:t>
            </a:r>
            <a:endParaRPr lang="nl-NL" sz="1400" dirty="0"/>
          </a:p>
          <a:p>
            <a:r>
              <a:rPr lang="nl-NL" sz="1400" baseline="30000" dirty="0" err="1"/>
              <a:t>b</a:t>
            </a:r>
            <a:r>
              <a:rPr lang="nl-NL" sz="1400" dirty="0" err="1"/>
              <a:t>Research</a:t>
            </a:r>
            <a:r>
              <a:rPr lang="nl-NL" sz="1400" dirty="0"/>
              <a:t> Foundation </a:t>
            </a:r>
            <a:r>
              <a:rPr lang="nl-NL" sz="1400" dirty="0" err="1"/>
              <a:t>Flanders</a:t>
            </a:r>
            <a:endParaRPr lang="nl-NL" sz="1400" dirty="0"/>
          </a:p>
          <a:p>
            <a:r>
              <a:rPr lang="nl-NL" sz="1400" baseline="30000" dirty="0" err="1"/>
              <a:t>c</a:t>
            </a:r>
            <a:r>
              <a:rPr lang="nl-NL" sz="1400" dirty="0" err="1"/>
              <a:t>ESSEC</a:t>
            </a:r>
            <a:r>
              <a:rPr lang="nl-NL" sz="1400" dirty="0"/>
              <a:t> Business School</a:t>
            </a:r>
          </a:p>
          <a:p>
            <a:endParaRPr lang="nl-NL" sz="1400" dirty="0"/>
          </a:p>
          <a:p>
            <a:r>
              <a:rPr lang="nl-NL" dirty="0" err="1"/>
              <a:t>SynchroTrans</a:t>
            </a:r>
            <a:r>
              <a:rPr lang="nl-NL" dirty="0"/>
              <a:t> 2023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B95E22-577E-4965-8837-B4FF73CE8F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27" t="16585" r="7592" b="22602"/>
          <a:stretch/>
        </p:blipFill>
        <p:spPr>
          <a:xfrm>
            <a:off x="6012160" y="5826480"/>
            <a:ext cx="2736304" cy="792088"/>
          </a:xfrm>
          <a:prstGeom prst="rect">
            <a:avLst/>
          </a:prstGeom>
        </p:spPr>
      </p:pic>
      <p:pic>
        <p:nvPicPr>
          <p:cNvPr id="1026" name="Picture 2" descr="Fichier:ESSEC Logo.svg — Wikipédia">
            <a:extLst>
              <a:ext uri="{FF2B5EF4-FFF2-40B4-BE49-F238E27FC236}">
                <a16:creationId xmlns:a16="http://schemas.microsoft.com/office/drawing/2014/main" id="{02854AF4-1B22-4FAA-868A-7C5B2DB21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5" y="5826480"/>
            <a:ext cx="1800484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C65F57-9C12-4423-945B-CD05B2B4852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761920"/>
            <a:ext cx="1656184" cy="102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55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Online optimization approach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Repeatedly solve a static version of the problem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Every time a picker returns to the depot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No re-routing of pickers (and vehicles)</a:t>
            </a:r>
          </a:p>
          <a:p>
            <a:pPr lvl="2">
              <a:buClr>
                <a:srgbClr val="4F81BD"/>
              </a:buClr>
            </a:pPr>
            <a:endParaRPr lang="en-US" dirty="0"/>
          </a:p>
          <a:p>
            <a:pPr lvl="1">
              <a:buClr>
                <a:srgbClr val="4F81BD"/>
              </a:buClr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methodology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997" t="4405" r="2315" b="3086"/>
          <a:stretch/>
        </p:blipFill>
        <p:spPr>
          <a:xfrm>
            <a:off x="1115615" y="2492896"/>
            <a:ext cx="6552729" cy="324036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4D06BB-6A62-46C2-A55C-52E949A1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10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56687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Online optimization approach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Repeatedly solve a static version of the problem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Every time a picker returns to the depot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No re-routing of pickers (and vehicles)</a:t>
            </a:r>
          </a:p>
          <a:p>
            <a:pPr lvl="2">
              <a:buClr>
                <a:srgbClr val="4F81BD"/>
              </a:buClr>
            </a:pPr>
            <a:endParaRPr lang="en-US" dirty="0"/>
          </a:p>
          <a:p>
            <a:pPr lvl="1">
              <a:buClr>
                <a:srgbClr val="4F81BD"/>
              </a:buClr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methodology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275" t="4482" r="2036" b="2820"/>
          <a:stretch/>
        </p:blipFill>
        <p:spPr>
          <a:xfrm>
            <a:off x="1115616" y="2492895"/>
            <a:ext cx="6552728" cy="3240361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A0464C-CDEE-4CA8-AD12-0D4E9F18A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11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04378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1053" t="2277" r="2105" b="3351"/>
          <a:stretch/>
        </p:blipFill>
        <p:spPr>
          <a:xfrm>
            <a:off x="1043608" y="2420889"/>
            <a:ext cx="6624736" cy="3312368"/>
          </a:xfrm>
          <a:prstGeom prst="rect">
            <a:avLst/>
          </a:prstGeom>
        </p:spPr>
      </p:pic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Online optimization approach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Repeatedly solve a static version of the problem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Every time a picker returns to the depot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No re-routing of pickers (and vehicles)</a:t>
            </a:r>
          </a:p>
          <a:p>
            <a:pPr lvl="2">
              <a:buClr>
                <a:srgbClr val="4F81BD"/>
              </a:buClr>
            </a:pPr>
            <a:endParaRPr lang="en-US" dirty="0"/>
          </a:p>
          <a:p>
            <a:pPr lvl="1">
              <a:buClr>
                <a:srgbClr val="4F81BD"/>
              </a:buClr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methodology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FF08DB-9B75-4046-99BD-04B169B09E0F}"/>
              </a:ext>
            </a:extLst>
          </p:cNvPr>
          <p:cNvSpPr/>
          <p:nvPr/>
        </p:nvSpPr>
        <p:spPr>
          <a:xfrm>
            <a:off x="769014" y="2487773"/>
            <a:ext cx="5328592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D79406-0994-46D5-B517-E9CC5924BBCD}"/>
              </a:ext>
            </a:extLst>
          </p:cNvPr>
          <p:cNvSpPr txBox="1"/>
          <p:nvPr/>
        </p:nvSpPr>
        <p:spPr>
          <a:xfrm>
            <a:off x="6300192" y="2058752"/>
            <a:ext cx="2934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b="1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Picking</a:t>
            </a:r>
            <a:r>
              <a:rPr lang="nl-BE" sz="1200" b="1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200" b="1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subproblem</a:t>
            </a:r>
            <a:r>
              <a:rPr lang="nl-BE" sz="1200" b="1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br>
              <a:rPr lang="nl-BE" sz="12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BE" sz="1200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Integrated</a:t>
            </a:r>
            <a:r>
              <a:rPr lang="nl-BE" sz="12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order </a:t>
            </a:r>
            <a:r>
              <a:rPr lang="nl-BE" sz="1200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batching</a:t>
            </a:r>
            <a:r>
              <a:rPr lang="nl-BE" sz="12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nl-BE" sz="1200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picker</a:t>
            </a:r>
            <a:r>
              <a:rPr lang="nl-BE" sz="12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routing, batch </a:t>
            </a:r>
            <a:r>
              <a:rPr lang="nl-BE" sz="1200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scheduling</a:t>
            </a:r>
            <a:r>
              <a:rPr lang="nl-BE" sz="12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200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problem</a:t>
            </a:r>
            <a:endParaRPr lang="nl-BE" sz="1200" dirty="0">
              <a:solidFill>
                <a:srgbClr val="4747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sz="1200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with</a:t>
            </a:r>
            <a:r>
              <a:rPr lang="nl-BE" sz="12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i="1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picker</a:t>
            </a:r>
            <a:r>
              <a:rPr lang="nl-BE" sz="1200" i="1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release dates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order </a:t>
            </a:r>
            <a:r>
              <a:rPr lang="nl-BE" sz="1200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due</a:t>
            </a:r>
            <a:r>
              <a:rPr lang="nl-BE" sz="12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dates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29CBACA-B2CE-4286-BEA1-0459B3972183}"/>
              </a:ext>
            </a:extLst>
          </p:cNvPr>
          <p:cNvSpPr/>
          <p:nvPr/>
        </p:nvSpPr>
        <p:spPr>
          <a:xfrm>
            <a:off x="548680" y="4071949"/>
            <a:ext cx="8046640" cy="1346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F8E8E-3042-4EC6-8EDB-6035F97BBFC1}"/>
              </a:ext>
            </a:extLst>
          </p:cNvPr>
          <p:cNvSpPr txBox="1"/>
          <p:nvPr/>
        </p:nvSpPr>
        <p:spPr>
          <a:xfrm>
            <a:off x="1849134" y="5942013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b="1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Vehicle routing </a:t>
            </a:r>
            <a:r>
              <a:rPr lang="nl-BE" sz="1200" b="1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subproblem</a:t>
            </a:r>
            <a:r>
              <a:rPr lang="nl-BE" sz="1200" b="1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br>
              <a:rPr lang="nl-BE" sz="12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BE" sz="12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Multi-trip VRP </a:t>
            </a:r>
            <a:r>
              <a:rPr lang="nl-BE" sz="1200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with</a:t>
            </a:r>
            <a:r>
              <a:rPr lang="nl-BE" sz="12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time </a:t>
            </a:r>
            <a:r>
              <a:rPr lang="nl-BE" sz="1200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windows</a:t>
            </a:r>
            <a:r>
              <a:rPr lang="nl-BE" sz="12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200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BE" sz="12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release dates (</a:t>
            </a:r>
            <a:r>
              <a:rPr lang="nl-BE" sz="1200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</a:t>
            </a:r>
            <a:r>
              <a:rPr lang="nl-BE" sz="12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orders </a:t>
            </a:r>
            <a:r>
              <a:rPr lang="nl-BE" sz="1200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BE" sz="12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200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vehicles</a:t>
            </a:r>
            <a:r>
              <a:rPr lang="nl-BE" sz="12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3DAC39-8970-40E0-9F47-333390450675}"/>
              </a:ext>
            </a:extLst>
          </p:cNvPr>
          <p:cNvCxnSpPr>
            <a:cxnSpLocks/>
          </p:cNvCxnSpPr>
          <p:nvPr/>
        </p:nvCxnSpPr>
        <p:spPr>
          <a:xfrm flipH="1">
            <a:off x="3302732" y="5518667"/>
            <a:ext cx="261156" cy="449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48D5C32-02FC-454A-A239-547642E3085A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5811917" y="2658917"/>
            <a:ext cx="488275" cy="192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849FC4-8130-4816-8978-5B9C2EA95411}"/>
              </a:ext>
            </a:extLst>
          </p:cNvPr>
          <p:cNvCxnSpPr>
            <a:cxnSpLocks/>
          </p:cNvCxnSpPr>
          <p:nvPr/>
        </p:nvCxnSpPr>
        <p:spPr>
          <a:xfrm flipV="1">
            <a:off x="6097606" y="2852936"/>
            <a:ext cx="0" cy="25008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209852C-3B47-4EA1-97A0-DC1E121E5E8E}"/>
              </a:ext>
            </a:extLst>
          </p:cNvPr>
          <p:cNvSpPr txBox="1"/>
          <p:nvPr/>
        </p:nvSpPr>
        <p:spPr>
          <a:xfrm>
            <a:off x="5724128" y="5405154"/>
            <a:ext cx="976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due</a:t>
            </a:r>
            <a:r>
              <a:rPr lang="nl-BE" sz="10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date </a:t>
            </a:r>
            <a:r>
              <a:rPr lang="nl-BE" sz="1000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</a:t>
            </a:r>
            <a:br>
              <a:rPr lang="nl-BE" sz="10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BE" sz="10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order 12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67E0CB0-6AC6-4F4A-A471-9589145CE5F6}"/>
              </a:ext>
            </a:extLst>
          </p:cNvPr>
          <p:cNvCxnSpPr>
            <a:cxnSpLocks/>
          </p:cNvCxnSpPr>
          <p:nvPr/>
        </p:nvCxnSpPr>
        <p:spPr>
          <a:xfrm flipV="1">
            <a:off x="5508104" y="2852936"/>
            <a:ext cx="0" cy="25008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21F1AD1-A0DA-41DE-8F3B-F18DC057DE94}"/>
              </a:ext>
            </a:extLst>
          </p:cNvPr>
          <p:cNvSpPr txBox="1"/>
          <p:nvPr/>
        </p:nvSpPr>
        <p:spPr>
          <a:xfrm>
            <a:off x="4963867" y="5405154"/>
            <a:ext cx="979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0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release date</a:t>
            </a:r>
          </a:p>
          <a:p>
            <a:pPr algn="ctr"/>
            <a:r>
              <a:rPr lang="nl-BE" sz="1000" dirty="0" err="1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</a:t>
            </a:r>
            <a:r>
              <a:rPr lang="nl-BE" sz="1000" dirty="0">
                <a:solidFill>
                  <a:srgbClr val="4747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order 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3F9B27-49E8-4C8B-9E1E-4AB0BF40F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12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2083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  <p:bldP spid="8" grpId="0" animBg="1"/>
      <p:bldP spid="9" grpId="0"/>
      <p:bldP spid="18" grpId="0"/>
      <p:bldP spid="18" grpId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Heuristic algorithms for the subproblems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Order picking problem (OPP)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LNS algorithm of </a:t>
            </a:r>
            <a:r>
              <a:rPr lang="en-US" dirty="0" err="1"/>
              <a:t>D’Haen</a:t>
            </a:r>
            <a:r>
              <a:rPr lang="en-US" dirty="0"/>
              <a:t> et al. (2023)</a:t>
            </a:r>
          </a:p>
          <a:p>
            <a:pPr lvl="3">
              <a:buClr>
                <a:srgbClr val="4F81BD"/>
              </a:buClr>
            </a:pPr>
            <a:r>
              <a:rPr lang="en-US" dirty="0"/>
              <a:t>4 destroy operators (1 at order level, 3 at batch level)</a:t>
            </a:r>
          </a:p>
          <a:p>
            <a:pPr lvl="3">
              <a:buClr>
                <a:srgbClr val="4F81BD"/>
              </a:buClr>
            </a:pPr>
            <a:r>
              <a:rPr lang="en-US" dirty="0"/>
              <a:t>Greedy and 2/3/4/5-regret insertion</a:t>
            </a:r>
          </a:p>
          <a:p>
            <a:pPr lvl="3">
              <a:buClr>
                <a:srgbClr val="4F81BD"/>
              </a:buClr>
            </a:pPr>
            <a:r>
              <a:rPr lang="en-US" dirty="0"/>
              <a:t>Simulated annealing acceptance</a:t>
            </a:r>
          </a:p>
          <a:p>
            <a:pPr lvl="3">
              <a:buClr>
                <a:srgbClr val="4F81BD"/>
              </a:buClr>
            </a:pPr>
            <a:r>
              <a:rPr lang="en-US" dirty="0"/>
              <a:t>Minimize tardiness </a:t>
            </a:r>
            <a:r>
              <a:rPr lang="en-US" dirty="0" err="1"/>
              <a:t>w.r.t.</a:t>
            </a:r>
            <a:r>
              <a:rPr lang="en-US" dirty="0"/>
              <a:t> order due dates</a:t>
            </a:r>
          </a:p>
          <a:p>
            <a:pPr marL="1371600" lvl="3" indent="0">
              <a:buClr>
                <a:srgbClr val="4F81BD"/>
              </a:buClr>
              <a:buNone/>
            </a:pPr>
            <a:endParaRPr lang="en-US" dirty="0"/>
          </a:p>
          <a:p>
            <a:pPr marL="1371600" lvl="3" indent="0">
              <a:buClr>
                <a:srgbClr val="4F81BD"/>
              </a:buClr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i="1" dirty="0">
                <a:sym typeface="Wingdings" panose="05000000000000000000" pitchFamily="2" charset="2"/>
              </a:rPr>
              <a:t>LNS</a:t>
            </a:r>
            <a:r>
              <a:rPr lang="en-US" i="1" baseline="-25000" dirty="0">
                <a:sym typeface="Wingdings" panose="05000000000000000000" pitchFamily="2" charset="2"/>
              </a:rPr>
              <a:t>OPP</a:t>
            </a:r>
            <a:r>
              <a:rPr lang="en-US" i="1" dirty="0">
                <a:sym typeface="Wingdings" panose="05000000000000000000" pitchFamily="2" charset="2"/>
              </a:rPr>
              <a:t>(</a:t>
            </a:r>
            <a:r>
              <a:rPr lang="en-US" i="1" dirty="0" err="1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orders</a:t>
            </a:r>
            <a:r>
              <a:rPr lang="en-US" i="1" baseline="-25000" dirty="0" err="1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OPP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, picker release dates, order due dates</a:t>
            </a:r>
            <a:r>
              <a:rPr lang="en-US" i="1" dirty="0">
                <a:sym typeface="Wingdings" panose="05000000000000000000" pitchFamily="2" charset="2"/>
              </a:rPr>
              <a:t>)</a:t>
            </a:r>
            <a:endParaRPr lang="en-US" dirty="0"/>
          </a:p>
          <a:p>
            <a:pPr lvl="2">
              <a:buClr>
                <a:srgbClr val="4F81BD"/>
              </a:buClr>
            </a:pPr>
            <a:endParaRPr lang="en-US" dirty="0"/>
          </a:p>
          <a:p>
            <a:pPr lvl="1">
              <a:buClr>
                <a:srgbClr val="4F81BD"/>
              </a:buClr>
            </a:pPr>
            <a:r>
              <a:rPr lang="en-US" dirty="0"/>
              <a:t>Vehicle routing problem (VRP)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New LNS algorithm</a:t>
            </a:r>
          </a:p>
          <a:p>
            <a:pPr lvl="3">
              <a:buClr>
                <a:srgbClr val="4F81BD"/>
              </a:buClr>
            </a:pPr>
            <a:r>
              <a:rPr lang="en-US" dirty="0"/>
              <a:t>10 destroy operators (7 at order level, 3 at trip level)</a:t>
            </a:r>
          </a:p>
          <a:p>
            <a:pPr lvl="3">
              <a:buClr>
                <a:srgbClr val="4F81BD"/>
              </a:buClr>
            </a:pPr>
            <a:r>
              <a:rPr lang="en-US" dirty="0"/>
              <a:t>Greedy, best and 2-regret insertion</a:t>
            </a:r>
          </a:p>
          <a:p>
            <a:pPr lvl="3">
              <a:buClr>
                <a:srgbClr val="4F81BD"/>
              </a:buClr>
            </a:pPr>
            <a:r>
              <a:rPr lang="en-US" dirty="0"/>
              <a:t>Simulated annealing acceptance</a:t>
            </a:r>
          </a:p>
          <a:p>
            <a:pPr lvl="3">
              <a:buClr>
                <a:srgbClr val="4F81BD"/>
              </a:buClr>
            </a:pPr>
            <a:r>
              <a:rPr lang="en-US" dirty="0"/>
              <a:t>Minimize tardiness w.r.t delivery time windows (1</a:t>
            </a:r>
            <a:r>
              <a:rPr lang="en-US" baseline="30000" dirty="0"/>
              <a:t>st</a:t>
            </a:r>
            <a:r>
              <a:rPr lang="en-US" dirty="0"/>
              <a:t>), minimize routing distance (2</a:t>
            </a:r>
            <a:r>
              <a:rPr lang="en-US" baseline="30000" dirty="0"/>
              <a:t>nd</a:t>
            </a:r>
            <a:r>
              <a:rPr lang="en-US" dirty="0"/>
              <a:t>) </a:t>
            </a:r>
          </a:p>
          <a:p>
            <a:pPr lvl="3">
              <a:buClr>
                <a:srgbClr val="4F81BD"/>
              </a:buClr>
            </a:pPr>
            <a:endParaRPr lang="en-US" dirty="0"/>
          </a:p>
          <a:p>
            <a:pPr marL="1371600" lvl="3" indent="0">
              <a:buClr>
                <a:srgbClr val="4F81BD"/>
              </a:buClr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i="1" dirty="0">
                <a:sym typeface="Wingdings" panose="05000000000000000000" pitchFamily="2" charset="2"/>
              </a:rPr>
              <a:t>LNS</a:t>
            </a:r>
            <a:r>
              <a:rPr lang="en-US" i="1" baseline="-25000" dirty="0">
                <a:sym typeface="Wingdings" panose="05000000000000000000" pitchFamily="2" charset="2"/>
              </a:rPr>
              <a:t>VRP</a:t>
            </a:r>
            <a:r>
              <a:rPr lang="en-US" i="1" dirty="0">
                <a:sym typeface="Wingdings" panose="05000000000000000000" pitchFamily="2" charset="2"/>
              </a:rPr>
              <a:t>(</a:t>
            </a:r>
            <a:r>
              <a:rPr lang="en-US" i="1" dirty="0" err="1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orders</a:t>
            </a:r>
            <a:r>
              <a:rPr lang="en-US" i="1" baseline="-25000" dirty="0" err="1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VRP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, vehicle release dates, order release date</a:t>
            </a:r>
            <a:r>
              <a:rPr lang="en-US" i="1" dirty="0">
                <a:sym typeface="Wingdings" panose="05000000000000000000" pitchFamily="2" charset="2"/>
              </a:rPr>
              <a:t>)</a:t>
            </a:r>
            <a:endParaRPr lang="en-US" dirty="0"/>
          </a:p>
          <a:p>
            <a:pPr>
              <a:buClr>
                <a:srgbClr val="4F81BD"/>
              </a:buClr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methodology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1C9BB3-C291-44A5-9A29-9B58AA2BA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13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6647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Approaches to solve the integrated problem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4 different heuristic algorithms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All based on LNS with SA acceptance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Varying in level and way of integration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Compared by using the same amount of CPU time</a:t>
            </a:r>
          </a:p>
          <a:p>
            <a:pPr lvl="1">
              <a:buClr>
                <a:srgbClr val="4F81BD"/>
              </a:buClr>
            </a:pPr>
            <a:endParaRPr lang="en-US" dirty="0"/>
          </a:p>
          <a:p>
            <a:pPr lvl="1">
              <a:buClr>
                <a:srgbClr val="4F81BD"/>
              </a:buClr>
            </a:pPr>
            <a:r>
              <a:rPr lang="en-US" dirty="0"/>
              <a:t>Sequential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Iterative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Integrated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Integrated iterative</a:t>
            </a:r>
          </a:p>
          <a:p>
            <a:pPr>
              <a:buClr>
                <a:srgbClr val="4F81BD"/>
              </a:buClr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methodology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75F844-D6F4-4541-9E8D-00C564022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14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9352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Approaches to solve the integrated problem</a:t>
            </a:r>
          </a:p>
          <a:p>
            <a:pPr lvl="1">
              <a:buClr>
                <a:srgbClr val="4F81BD"/>
              </a:buClr>
            </a:pPr>
            <a:endParaRPr lang="en-US" dirty="0"/>
          </a:p>
          <a:p>
            <a:pPr marL="800100" lvl="1" indent="-342900">
              <a:buClr>
                <a:srgbClr val="4F81BD"/>
              </a:buClr>
              <a:buFont typeface="+mj-lt"/>
              <a:buAutoNum type="arabicPeriod"/>
            </a:pPr>
            <a:r>
              <a:rPr lang="en-US" dirty="0"/>
              <a:t>Sequential (baseline)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First, solve picking problem, second, solve routing problem</a:t>
            </a:r>
          </a:p>
          <a:p>
            <a:pPr lvl="2">
              <a:buClr>
                <a:srgbClr val="4F81BD"/>
              </a:buClr>
            </a:pPr>
            <a:endParaRPr lang="en-US" dirty="0"/>
          </a:p>
          <a:p>
            <a:pPr lvl="2">
              <a:buClr>
                <a:srgbClr val="4F81BD"/>
              </a:buClr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Set artificial order due dates</a:t>
            </a:r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  <a:p>
            <a:pPr lvl="2">
              <a:buClr>
                <a:srgbClr val="4F81BD"/>
              </a:buClr>
            </a:pPr>
            <a:r>
              <a:rPr lang="en-US" i="1" dirty="0"/>
              <a:t>LNS</a:t>
            </a:r>
            <a:r>
              <a:rPr lang="en-US" i="1" baseline="-25000" dirty="0"/>
              <a:t>OPP</a:t>
            </a:r>
            <a:r>
              <a:rPr lang="en-US" i="1" dirty="0"/>
              <a:t>(</a:t>
            </a:r>
            <a:r>
              <a:rPr lang="en-US" i="1" dirty="0" err="1">
                <a:solidFill>
                  <a:schemeClr val="bg1">
                    <a:lumMod val="65000"/>
                  </a:schemeClr>
                </a:solidFill>
              </a:rPr>
              <a:t>orders</a:t>
            </a:r>
            <a:r>
              <a:rPr lang="en-US" i="1" baseline="-25000" dirty="0" err="1">
                <a:solidFill>
                  <a:schemeClr val="bg1">
                    <a:lumMod val="65000"/>
                  </a:schemeClr>
                </a:solidFill>
              </a:rPr>
              <a:t>OPP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, picker release dates, order due dates</a:t>
            </a:r>
            <a:r>
              <a:rPr lang="en-US" i="1" dirty="0"/>
              <a:t>)</a:t>
            </a:r>
          </a:p>
          <a:p>
            <a:pPr lvl="2">
              <a:buClr>
                <a:srgbClr val="4F81BD"/>
              </a:buClr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Set order release dates based on picking solution</a:t>
            </a:r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  <a:p>
            <a:pPr lvl="2">
              <a:buClr>
                <a:srgbClr val="4F81BD"/>
              </a:buClr>
            </a:pPr>
            <a:r>
              <a:rPr lang="en-US" i="1" dirty="0"/>
              <a:t>LNS</a:t>
            </a:r>
            <a:r>
              <a:rPr lang="en-US" i="1" baseline="-25000" dirty="0"/>
              <a:t>VRP</a:t>
            </a:r>
            <a:r>
              <a:rPr lang="en-US" i="1" dirty="0"/>
              <a:t>(</a:t>
            </a:r>
            <a:r>
              <a:rPr lang="en-US" i="1" dirty="0" err="1">
                <a:solidFill>
                  <a:schemeClr val="bg1">
                    <a:lumMod val="65000"/>
                  </a:schemeClr>
                </a:solidFill>
              </a:rPr>
              <a:t>orders</a:t>
            </a:r>
            <a:r>
              <a:rPr lang="en-US" i="1" baseline="-25000" dirty="0" err="1">
                <a:solidFill>
                  <a:schemeClr val="bg1">
                    <a:lumMod val="65000"/>
                  </a:schemeClr>
                </a:solidFill>
              </a:rPr>
              <a:t>VRP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, vehicle release dates, order release dates</a:t>
            </a:r>
            <a:r>
              <a:rPr lang="en-US" i="1" dirty="0"/>
              <a:t>)  </a:t>
            </a:r>
          </a:p>
          <a:p>
            <a:pPr lvl="2">
              <a:buClr>
                <a:srgbClr val="4F81BD"/>
              </a:buClr>
            </a:pPr>
            <a:endParaRPr lang="en-US" i="1" dirty="0"/>
          </a:p>
          <a:p>
            <a:pPr marL="800100" lvl="1" indent="-342900">
              <a:buClr>
                <a:srgbClr val="4F81BD"/>
              </a:buClr>
              <a:buFont typeface="+mj-lt"/>
              <a:buAutoNum type="arabicPeriod"/>
            </a:pPr>
            <a:r>
              <a:rPr lang="en-US" dirty="0"/>
              <a:t>Iterative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Iterate between both subproblems </a:t>
            </a:r>
          </a:p>
          <a:p>
            <a:pPr lvl="2">
              <a:buClr>
                <a:srgbClr val="4F81BD"/>
              </a:buClr>
            </a:pPr>
            <a:endParaRPr lang="en-US" dirty="0"/>
          </a:p>
          <a:p>
            <a:pPr lvl="2">
              <a:buClr>
                <a:srgbClr val="4F81BD"/>
              </a:buClr>
            </a:pPr>
            <a:r>
              <a:rPr lang="en-US" dirty="0"/>
              <a:t>Set artificial order due dates for new orders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Iterate</a:t>
            </a:r>
          </a:p>
          <a:p>
            <a:pPr lvl="3">
              <a:buClr>
                <a:srgbClr val="4F81BD"/>
              </a:buClr>
            </a:pPr>
            <a:r>
              <a:rPr lang="en-US" i="1" dirty="0"/>
              <a:t>LNS</a:t>
            </a:r>
            <a:r>
              <a:rPr lang="en-US" i="1" baseline="-25000" dirty="0"/>
              <a:t>OPP</a:t>
            </a:r>
            <a:r>
              <a:rPr lang="en-US" i="1" dirty="0"/>
              <a:t>(</a:t>
            </a:r>
            <a:r>
              <a:rPr lang="en-US" i="1" dirty="0" err="1">
                <a:solidFill>
                  <a:schemeClr val="bg1">
                    <a:lumMod val="65000"/>
                  </a:schemeClr>
                </a:solidFill>
              </a:rPr>
              <a:t>orders</a:t>
            </a:r>
            <a:r>
              <a:rPr lang="en-US" i="1" baseline="-25000" dirty="0" err="1">
                <a:solidFill>
                  <a:schemeClr val="bg1">
                    <a:lumMod val="65000"/>
                  </a:schemeClr>
                </a:solidFill>
              </a:rPr>
              <a:t>OPP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, picker release dates, order due dates</a:t>
            </a:r>
            <a:r>
              <a:rPr lang="en-US" i="1" dirty="0"/>
              <a:t>)</a:t>
            </a:r>
          </a:p>
          <a:p>
            <a:pPr lvl="3">
              <a:buClr>
                <a:srgbClr val="4F81BD"/>
              </a:buClr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Update order release dates</a:t>
            </a:r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  <a:p>
            <a:pPr lvl="3">
              <a:buClr>
                <a:srgbClr val="4F81BD"/>
              </a:buClr>
            </a:pPr>
            <a:r>
              <a:rPr lang="en-US" i="1" dirty="0"/>
              <a:t>LNS</a:t>
            </a:r>
            <a:r>
              <a:rPr lang="en-US" i="1" baseline="-25000" dirty="0"/>
              <a:t>VRP</a:t>
            </a:r>
            <a:r>
              <a:rPr lang="en-US" i="1" dirty="0"/>
              <a:t>(</a:t>
            </a:r>
            <a:r>
              <a:rPr lang="en-US" i="1" dirty="0" err="1">
                <a:solidFill>
                  <a:schemeClr val="bg1">
                    <a:lumMod val="65000"/>
                  </a:schemeClr>
                </a:solidFill>
              </a:rPr>
              <a:t>orders</a:t>
            </a:r>
            <a:r>
              <a:rPr lang="en-US" i="1" baseline="-25000" dirty="0" err="1">
                <a:solidFill>
                  <a:schemeClr val="bg1">
                    <a:lumMod val="65000"/>
                  </a:schemeClr>
                </a:solidFill>
              </a:rPr>
              <a:t>VRP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, vehicle release dates, order release dates</a:t>
            </a:r>
            <a:r>
              <a:rPr lang="en-US" i="1" dirty="0"/>
              <a:t>)  </a:t>
            </a:r>
          </a:p>
          <a:p>
            <a:pPr lvl="3">
              <a:buClr>
                <a:srgbClr val="4F81BD"/>
              </a:buClr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Update order due dates</a:t>
            </a:r>
          </a:p>
          <a:p>
            <a:pPr lvl="1">
              <a:buClr>
                <a:srgbClr val="4F81BD"/>
              </a:buClr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methodology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2F509B-47B1-4C71-A4AE-E95E17D60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15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7366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Approaches to solve the integrated problem</a:t>
            </a:r>
          </a:p>
          <a:p>
            <a:pPr lvl="1">
              <a:buClr>
                <a:srgbClr val="4F81BD"/>
              </a:buClr>
            </a:pPr>
            <a:endParaRPr lang="en-US" dirty="0"/>
          </a:p>
          <a:p>
            <a:pPr marL="800100" lvl="1" indent="-342900">
              <a:buClr>
                <a:srgbClr val="4F81BD"/>
              </a:buClr>
              <a:buFont typeface="+mj-lt"/>
              <a:buAutoNum type="arabicPeriod" startAt="3"/>
            </a:pPr>
            <a:r>
              <a:rPr lang="en-US" dirty="0"/>
              <a:t>Integrated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Consider as joint optimization problem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LNS algorithm</a:t>
            </a:r>
          </a:p>
          <a:p>
            <a:pPr lvl="3">
              <a:buClr>
                <a:srgbClr val="4F81BD"/>
              </a:buClr>
            </a:pPr>
            <a:r>
              <a:rPr lang="en-US" dirty="0"/>
              <a:t>Destroy:</a:t>
            </a:r>
          </a:p>
          <a:p>
            <a:pPr lvl="4">
              <a:buClr>
                <a:srgbClr val="4F81BD"/>
              </a:buClr>
            </a:pPr>
            <a:r>
              <a:rPr lang="en-US" dirty="0"/>
              <a:t>Remove orders from picking and routing solution simultaneously</a:t>
            </a:r>
          </a:p>
          <a:p>
            <a:pPr lvl="4">
              <a:buClr>
                <a:srgbClr val="4F81BD"/>
              </a:buClr>
            </a:pPr>
            <a:r>
              <a:rPr lang="en-US" dirty="0"/>
              <a:t>3 sets of operators:</a:t>
            </a:r>
          </a:p>
          <a:p>
            <a:pPr lvl="5">
              <a:buClr>
                <a:srgbClr val="4F81BD"/>
              </a:buClr>
            </a:pPr>
            <a:r>
              <a:rPr lang="en-US" sz="1000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Picking subproblem</a:t>
            </a:r>
          </a:p>
          <a:p>
            <a:pPr lvl="5">
              <a:buClr>
                <a:srgbClr val="4F81BD"/>
              </a:buClr>
            </a:pPr>
            <a:r>
              <a:rPr lang="en-US" sz="1000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Routing subproblem</a:t>
            </a:r>
          </a:p>
          <a:p>
            <a:pPr lvl="5">
              <a:buClr>
                <a:srgbClr val="4F81BD"/>
              </a:buClr>
            </a:pPr>
            <a:r>
              <a:rPr lang="en-US" sz="1000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Joint problem: </a:t>
            </a:r>
            <a:r>
              <a:rPr lang="en-US" sz="1000" i="1" dirty="0" err="1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order_tardiness</a:t>
            </a:r>
            <a:r>
              <a:rPr lang="en-US" sz="1000" i="1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, </a:t>
            </a:r>
            <a:r>
              <a:rPr lang="en-US" sz="1000" i="1" dirty="0" err="1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order_idle_time</a:t>
            </a:r>
            <a:r>
              <a:rPr lang="en-US" sz="1000" i="1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, </a:t>
            </a:r>
            <a:r>
              <a:rPr lang="en-US" sz="1000" i="1" dirty="0" err="1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order_picking_routing_distribution</a:t>
            </a:r>
            <a:endParaRPr lang="en-US" sz="1000" dirty="0">
              <a:solidFill>
                <a:srgbClr val="474746"/>
              </a:solidFill>
              <a:latin typeface="Verdana" pitchFamily="34" charset="0"/>
              <a:ea typeface="Verdana" pitchFamily="34" charset="0"/>
            </a:endParaRPr>
          </a:p>
          <a:p>
            <a:pPr lvl="3">
              <a:buClr>
                <a:srgbClr val="4F81BD"/>
              </a:buClr>
            </a:pPr>
            <a:r>
              <a:rPr lang="en-US" dirty="0"/>
              <a:t>Repair</a:t>
            </a:r>
          </a:p>
          <a:p>
            <a:pPr lvl="4">
              <a:buClr>
                <a:srgbClr val="4F81BD"/>
              </a:buClr>
            </a:pPr>
            <a:r>
              <a:rPr lang="en-US" dirty="0"/>
              <a:t>Testing all insertion positions in both subproblems is too time consuming</a:t>
            </a:r>
          </a:p>
          <a:p>
            <a:pPr lvl="4">
              <a:buClr>
                <a:srgbClr val="4F81BD"/>
              </a:buClr>
            </a:pPr>
            <a:endParaRPr lang="en-US" dirty="0"/>
          </a:p>
          <a:p>
            <a:pPr lvl="4">
              <a:buClr>
                <a:srgbClr val="4F81BD"/>
              </a:buClr>
            </a:pPr>
            <a:r>
              <a:rPr lang="en-US" dirty="0"/>
              <a:t>Randomly select an order to insert</a:t>
            </a:r>
          </a:p>
          <a:p>
            <a:pPr lvl="4">
              <a:buClr>
                <a:srgbClr val="4F81BD"/>
              </a:buClr>
            </a:pPr>
            <a:r>
              <a:rPr lang="en-US" dirty="0"/>
              <a:t>Randomly selected a subproblem</a:t>
            </a:r>
          </a:p>
          <a:p>
            <a:pPr lvl="4">
              <a:buClr>
                <a:srgbClr val="4F81BD"/>
              </a:buClr>
            </a:pPr>
            <a:r>
              <a:rPr lang="en-US" dirty="0"/>
              <a:t>Consider </a:t>
            </a:r>
            <a:r>
              <a:rPr lang="en-US" i="1" dirty="0"/>
              <a:t>x</a:t>
            </a:r>
            <a:r>
              <a:rPr lang="en-US" dirty="0"/>
              <a:t> potential cut-off times</a:t>
            </a:r>
          </a:p>
          <a:p>
            <a:pPr lvl="5">
              <a:buClr>
                <a:srgbClr val="4F81BD"/>
              </a:buClr>
            </a:pPr>
            <a:r>
              <a:rPr lang="en-US" sz="1000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Insert in first subproblem, accounting for the cut-off time</a:t>
            </a:r>
          </a:p>
          <a:p>
            <a:pPr lvl="5">
              <a:buClr>
                <a:srgbClr val="4F81BD"/>
              </a:buClr>
            </a:pPr>
            <a:r>
              <a:rPr lang="en-US" sz="1000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Insert in second subproblem</a:t>
            </a:r>
          </a:p>
          <a:p>
            <a:pPr lvl="4">
              <a:buClr>
                <a:srgbClr val="4F81BD"/>
              </a:buClr>
            </a:pPr>
            <a:r>
              <a:rPr lang="en-US" dirty="0"/>
              <a:t>Select best option</a:t>
            </a:r>
          </a:p>
          <a:p>
            <a:pPr lvl="3">
              <a:buClr>
                <a:srgbClr val="4F81BD"/>
              </a:buClr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methodology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1F0A4D2-8B0A-4F50-9B68-ECBA477B28D0}"/>
              </a:ext>
            </a:extLst>
          </p:cNvPr>
          <p:cNvGrpSpPr/>
          <p:nvPr/>
        </p:nvGrpSpPr>
        <p:grpSpPr>
          <a:xfrm>
            <a:off x="1785330" y="5410444"/>
            <a:ext cx="5573339" cy="1130112"/>
            <a:chOff x="2195736" y="4180681"/>
            <a:chExt cx="5573339" cy="1130112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1024858-47DD-4DA3-A635-F153C0D6C6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5736" y="4740007"/>
              <a:ext cx="5544616" cy="306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EB9AFA3-D480-40DB-AA96-683C857D298A}"/>
                </a:ext>
              </a:extLst>
            </p:cNvPr>
            <p:cNvCxnSpPr/>
            <p:nvPr/>
          </p:nvCxnSpPr>
          <p:spPr>
            <a:xfrm>
              <a:off x="2555776" y="4591189"/>
              <a:ext cx="0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6CA12AB-87E3-4C0A-AEF8-55BCB4BAF8FC}"/>
                </a:ext>
              </a:extLst>
            </p:cNvPr>
            <p:cNvCxnSpPr/>
            <p:nvPr/>
          </p:nvCxnSpPr>
          <p:spPr>
            <a:xfrm>
              <a:off x="7452320" y="4581128"/>
              <a:ext cx="0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26010A5-661B-4EBC-BCBE-319278F1D495}"/>
                </a:ext>
              </a:extLst>
            </p:cNvPr>
            <p:cNvSpPr txBox="1"/>
            <p:nvPr/>
          </p:nvSpPr>
          <p:spPr>
            <a:xfrm>
              <a:off x="2201624" y="4180681"/>
              <a:ext cx="6527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sz="1000" dirty="0">
                  <a:latin typeface="Verdana" panose="020B0604030504040204" pitchFamily="34" charset="0"/>
                  <a:ea typeface="Verdana" panose="020B0604030504040204" pitchFamily="34" charset="0"/>
                </a:rPr>
                <a:t>current</a:t>
              </a:r>
              <a:br>
                <a:rPr lang="nl-BE" sz="1000" dirty="0"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nl-BE" sz="1000" dirty="0">
                  <a:latin typeface="Verdana" panose="020B0604030504040204" pitchFamily="34" charset="0"/>
                  <a:ea typeface="Verdana" panose="020B0604030504040204" pitchFamily="34" charset="0"/>
                </a:rPr>
                <a:t>time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99DDBB3-EBF7-48EF-B074-C008C58A4E7D}"/>
                </a:ext>
              </a:extLst>
            </p:cNvPr>
            <p:cNvSpPr txBox="1"/>
            <p:nvPr/>
          </p:nvSpPr>
          <p:spPr>
            <a:xfrm>
              <a:off x="7095493" y="4262899"/>
              <a:ext cx="6735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sz="1000" dirty="0">
                  <a:latin typeface="Verdana" panose="020B0604030504040204" pitchFamily="34" charset="0"/>
                  <a:ea typeface="Verdana" panose="020B0604030504040204" pitchFamily="34" charset="0"/>
                </a:rPr>
                <a:t>TW end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34CCC6F-6EA8-4F04-AD3B-9B485319C806}"/>
                </a:ext>
              </a:extLst>
            </p:cNvPr>
            <p:cNvSpPr txBox="1"/>
            <p:nvPr/>
          </p:nvSpPr>
          <p:spPr>
            <a:xfrm>
              <a:off x="2411760" y="4893898"/>
              <a:ext cx="7761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sz="1000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min. </a:t>
              </a:r>
              <a:r>
                <a:rPr lang="nl-BE" sz="1000" dirty="0" err="1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pick</a:t>
              </a:r>
              <a:br>
                <a:rPr lang="nl-BE" sz="1000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nl-BE" sz="1000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time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6F9C527-3547-49D0-A920-435AAF755F5F}"/>
                </a:ext>
              </a:extLst>
            </p:cNvPr>
            <p:cNvSpPr txBox="1"/>
            <p:nvPr/>
          </p:nvSpPr>
          <p:spPr>
            <a:xfrm>
              <a:off x="6300192" y="4910683"/>
              <a:ext cx="9813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sz="1000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min. routing</a:t>
              </a:r>
              <a:br>
                <a:rPr lang="nl-BE" sz="1000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nl-BE" sz="1000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time</a:t>
              </a: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FEE200D5-9A1E-413A-9283-4B8FBE3FAA44}"/>
                </a:ext>
              </a:extLst>
            </p:cNvPr>
            <p:cNvCxnSpPr/>
            <p:nvPr/>
          </p:nvCxnSpPr>
          <p:spPr>
            <a:xfrm>
              <a:off x="2555776" y="4893898"/>
              <a:ext cx="504056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38B4B84D-148F-4EC4-A289-BBD559EA1FA1}"/>
                </a:ext>
              </a:extLst>
            </p:cNvPr>
            <p:cNvCxnSpPr>
              <a:cxnSpLocks/>
            </p:cNvCxnSpPr>
            <p:nvPr/>
          </p:nvCxnSpPr>
          <p:spPr>
            <a:xfrm>
              <a:off x="6156176" y="4893898"/>
              <a:ext cx="129614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C509E1-DD82-438D-AC5B-A5F26B5A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16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1576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Approaches to solve the integrated problem</a:t>
            </a:r>
          </a:p>
          <a:p>
            <a:pPr lvl="1">
              <a:buClr>
                <a:srgbClr val="4F81BD"/>
              </a:buClr>
            </a:pPr>
            <a:endParaRPr lang="en-US" dirty="0"/>
          </a:p>
          <a:p>
            <a:pPr marL="800100" lvl="1" indent="-342900">
              <a:buClr>
                <a:srgbClr val="4F81BD"/>
              </a:buClr>
              <a:buFont typeface="+mj-lt"/>
              <a:buAutoNum type="arabicPeriod" startAt="3"/>
            </a:pPr>
            <a:r>
              <a:rPr lang="en-US" dirty="0"/>
              <a:t>Integrated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Consider as joint optimization problem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LNS algorithm</a:t>
            </a:r>
          </a:p>
          <a:p>
            <a:pPr lvl="3">
              <a:buClr>
                <a:srgbClr val="4F81BD"/>
              </a:buClr>
            </a:pPr>
            <a:r>
              <a:rPr lang="en-US" dirty="0"/>
              <a:t>Destroy:</a:t>
            </a:r>
          </a:p>
          <a:p>
            <a:pPr lvl="4">
              <a:buClr>
                <a:srgbClr val="4F81BD"/>
              </a:buClr>
            </a:pPr>
            <a:r>
              <a:rPr lang="en-US" dirty="0"/>
              <a:t>Remove orders from picking and routing solution simultaneously</a:t>
            </a:r>
          </a:p>
          <a:p>
            <a:pPr lvl="4">
              <a:buClr>
                <a:srgbClr val="4F81BD"/>
              </a:buClr>
            </a:pPr>
            <a:r>
              <a:rPr lang="en-US" dirty="0"/>
              <a:t>3 sets of operators:</a:t>
            </a:r>
          </a:p>
          <a:p>
            <a:pPr lvl="5">
              <a:buClr>
                <a:srgbClr val="4F81BD"/>
              </a:buClr>
            </a:pPr>
            <a:r>
              <a:rPr lang="en-US" sz="1000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Picking subproblem</a:t>
            </a:r>
          </a:p>
          <a:p>
            <a:pPr lvl="5">
              <a:buClr>
                <a:srgbClr val="4F81BD"/>
              </a:buClr>
            </a:pPr>
            <a:r>
              <a:rPr lang="en-US" sz="1000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Routing subproblem</a:t>
            </a:r>
          </a:p>
          <a:p>
            <a:pPr lvl="5">
              <a:buClr>
                <a:srgbClr val="4F81BD"/>
              </a:buClr>
            </a:pPr>
            <a:r>
              <a:rPr lang="en-US" sz="1000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Joint problem: </a:t>
            </a:r>
            <a:r>
              <a:rPr lang="en-US" sz="1000" i="1" dirty="0" err="1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order_tardiness</a:t>
            </a:r>
            <a:r>
              <a:rPr lang="en-US" sz="1000" i="1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, </a:t>
            </a:r>
            <a:r>
              <a:rPr lang="en-US" sz="1000" i="1" dirty="0" err="1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order_idle_time</a:t>
            </a:r>
            <a:r>
              <a:rPr lang="en-US" sz="1000" i="1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, </a:t>
            </a:r>
            <a:r>
              <a:rPr lang="en-US" sz="1000" i="1" dirty="0" err="1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order_picking_routing_distribution</a:t>
            </a:r>
            <a:endParaRPr lang="en-US" sz="1000" dirty="0">
              <a:solidFill>
                <a:srgbClr val="474746"/>
              </a:solidFill>
              <a:latin typeface="Verdana" pitchFamily="34" charset="0"/>
              <a:ea typeface="Verdana" pitchFamily="34" charset="0"/>
            </a:endParaRPr>
          </a:p>
          <a:p>
            <a:pPr lvl="3">
              <a:buClr>
                <a:srgbClr val="4F81BD"/>
              </a:buClr>
            </a:pPr>
            <a:r>
              <a:rPr lang="en-US" dirty="0"/>
              <a:t>Repair</a:t>
            </a:r>
          </a:p>
          <a:p>
            <a:pPr lvl="4">
              <a:buClr>
                <a:srgbClr val="4F81BD"/>
              </a:buClr>
            </a:pPr>
            <a:r>
              <a:rPr lang="en-US" dirty="0"/>
              <a:t>Testing all insertion positions in both subproblems is too time consuming</a:t>
            </a:r>
          </a:p>
          <a:p>
            <a:pPr lvl="4">
              <a:buClr>
                <a:srgbClr val="4F81BD"/>
              </a:buClr>
            </a:pPr>
            <a:endParaRPr lang="en-US" dirty="0"/>
          </a:p>
          <a:p>
            <a:pPr lvl="4">
              <a:buClr>
                <a:srgbClr val="4F81BD"/>
              </a:buClr>
            </a:pPr>
            <a:r>
              <a:rPr lang="en-US" dirty="0"/>
              <a:t>Randomly select an order to insert</a:t>
            </a:r>
          </a:p>
          <a:p>
            <a:pPr lvl="4">
              <a:buClr>
                <a:srgbClr val="4F81BD"/>
              </a:buClr>
            </a:pPr>
            <a:r>
              <a:rPr lang="en-US" dirty="0"/>
              <a:t>Randomly selected a subproblem</a:t>
            </a:r>
          </a:p>
          <a:p>
            <a:pPr lvl="4">
              <a:buClr>
                <a:srgbClr val="4F81BD"/>
              </a:buClr>
            </a:pPr>
            <a:r>
              <a:rPr lang="en-US" dirty="0"/>
              <a:t>Consider </a:t>
            </a:r>
            <a:r>
              <a:rPr lang="en-US" i="1" dirty="0"/>
              <a:t>x</a:t>
            </a:r>
            <a:r>
              <a:rPr lang="en-US" dirty="0"/>
              <a:t> potential cut-off times</a:t>
            </a:r>
          </a:p>
          <a:p>
            <a:pPr lvl="5">
              <a:buClr>
                <a:srgbClr val="4F81BD"/>
              </a:buClr>
            </a:pPr>
            <a:r>
              <a:rPr lang="en-US" sz="1000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Insert in first subproblem, accounting for the cut-off time</a:t>
            </a:r>
          </a:p>
          <a:p>
            <a:pPr lvl="5">
              <a:buClr>
                <a:srgbClr val="4F81BD"/>
              </a:buClr>
            </a:pPr>
            <a:r>
              <a:rPr lang="en-US" sz="1000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Insert in second subproblem</a:t>
            </a:r>
          </a:p>
          <a:p>
            <a:pPr lvl="4">
              <a:buClr>
                <a:srgbClr val="4F81BD"/>
              </a:buClr>
            </a:pPr>
            <a:r>
              <a:rPr lang="en-US" dirty="0"/>
              <a:t>Select best option</a:t>
            </a:r>
          </a:p>
          <a:p>
            <a:pPr lvl="3">
              <a:buClr>
                <a:srgbClr val="4F81BD"/>
              </a:buClr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methodology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B354DD7-D907-4D70-BFAD-B9A02DB07944}"/>
              </a:ext>
            </a:extLst>
          </p:cNvPr>
          <p:cNvGrpSpPr/>
          <p:nvPr/>
        </p:nvGrpSpPr>
        <p:grpSpPr>
          <a:xfrm>
            <a:off x="1785330" y="5410444"/>
            <a:ext cx="5573339" cy="1130112"/>
            <a:chOff x="2195736" y="4180681"/>
            <a:chExt cx="5573339" cy="1130112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7CD91F4-E222-4D80-A456-126A6D5AC5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5736" y="4740007"/>
              <a:ext cx="5544616" cy="306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E028812-BD0E-42BA-995A-D5EC34052535}"/>
                </a:ext>
              </a:extLst>
            </p:cNvPr>
            <p:cNvCxnSpPr/>
            <p:nvPr/>
          </p:nvCxnSpPr>
          <p:spPr>
            <a:xfrm>
              <a:off x="2555776" y="4591189"/>
              <a:ext cx="0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F3F2E5F-C838-48B4-AE62-CC5F3326CC03}"/>
                </a:ext>
              </a:extLst>
            </p:cNvPr>
            <p:cNvCxnSpPr>
              <a:cxnSpLocks/>
            </p:cNvCxnSpPr>
            <p:nvPr/>
          </p:nvCxnSpPr>
          <p:spPr>
            <a:xfrm>
              <a:off x="3059832" y="4509120"/>
              <a:ext cx="0" cy="235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FD987ED-2A0B-4CA5-B1E8-C1438004A328}"/>
                </a:ext>
              </a:extLst>
            </p:cNvPr>
            <p:cNvCxnSpPr/>
            <p:nvPr/>
          </p:nvCxnSpPr>
          <p:spPr>
            <a:xfrm>
              <a:off x="7452320" y="4581128"/>
              <a:ext cx="0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248C7ED-6F57-4168-8AB6-E263EEAA4450}"/>
                </a:ext>
              </a:extLst>
            </p:cNvPr>
            <p:cNvCxnSpPr>
              <a:cxnSpLocks/>
            </p:cNvCxnSpPr>
            <p:nvPr/>
          </p:nvCxnSpPr>
          <p:spPr>
            <a:xfrm>
              <a:off x="6156176" y="4509120"/>
              <a:ext cx="0" cy="2308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781EB9A-26FF-4A36-B7BE-1B307443A4DD}"/>
                </a:ext>
              </a:extLst>
            </p:cNvPr>
            <p:cNvSpPr txBox="1"/>
            <p:nvPr/>
          </p:nvSpPr>
          <p:spPr>
            <a:xfrm>
              <a:off x="2201624" y="4180681"/>
              <a:ext cx="6527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sz="1000" dirty="0">
                  <a:latin typeface="Verdana" panose="020B0604030504040204" pitchFamily="34" charset="0"/>
                  <a:ea typeface="Verdana" panose="020B0604030504040204" pitchFamily="34" charset="0"/>
                </a:rPr>
                <a:t>current</a:t>
              </a:r>
              <a:br>
                <a:rPr lang="nl-BE" sz="1000" dirty="0"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nl-BE" sz="1000" dirty="0">
                  <a:latin typeface="Verdana" panose="020B0604030504040204" pitchFamily="34" charset="0"/>
                  <a:ea typeface="Verdana" panose="020B0604030504040204" pitchFamily="34" charset="0"/>
                </a:rPr>
                <a:t>time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8362E72-A504-45BA-B527-27A71D72025B}"/>
                </a:ext>
              </a:extLst>
            </p:cNvPr>
            <p:cNvSpPr txBox="1"/>
            <p:nvPr/>
          </p:nvSpPr>
          <p:spPr>
            <a:xfrm>
              <a:off x="7095493" y="4262899"/>
              <a:ext cx="6735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sz="1000" dirty="0">
                  <a:latin typeface="Verdana" panose="020B0604030504040204" pitchFamily="34" charset="0"/>
                  <a:ea typeface="Verdana" panose="020B0604030504040204" pitchFamily="34" charset="0"/>
                </a:rPr>
                <a:t>TW end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0CA0F59-01DE-4C26-BB3F-4495EC7BC8F6}"/>
                </a:ext>
              </a:extLst>
            </p:cNvPr>
            <p:cNvSpPr txBox="1"/>
            <p:nvPr/>
          </p:nvSpPr>
          <p:spPr>
            <a:xfrm>
              <a:off x="2411760" y="4893898"/>
              <a:ext cx="7761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sz="1000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min. </a:t>
              </a:r>
              <a:r>
                <a:rPr lang="nl-BE" sz="1000" dirty="0" err="1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pick</a:t>
              </a:r>
              <a:br>
                <a:rPr lang="nl-BE" sz="1000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nl-BE" sz="1000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time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AB85D11-FAA0-4E22-8946-6EBCFAB5A541}"/>
                </a:ext>
              </a:extLst>
            </p:cNvPr>
            <p:cNvSpPr txBox="1"/>
            <p:nvPr/>
          </p:nvSpPr>
          <p:spPr>
            <a:xfrm>
              <a:off x="6300192" y="4910683"/>
              <a:ext cx="9813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sz="1000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min. routing</a:t>
              </a:r>
              <a:br>
                <a:rPr lang="nl-BE" sz="1000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nl-BE" sz="1000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time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91DB2128-FA11-42B1-9B72-8793B9270458}"/>
                </a:ext>
              </a:extLst>
            </p:cNvPr>
            <p:cNvCxnSpPr/>
            <p:nvPr/>
          </p:nvCxnSpPr>
          <p:spPr>
            <a:xfrm>
              <a:off x="2555776" y="4893898"/>
              <a:ext cx="504056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18B70793-003D-42B4-8464-4B6FEC611C71}"/>
                </a:ext>
              </a:extLst>
            </p:cNvPr>
            <p:cNvCxnSpPr>
              <a:cxnSpLocks/>
            </p:cNvCxnSpPr>
            <p:nvPr/>
          </p:nvCxnSpPr>
          <p:spPr>
            <a:xfrm>
              <a:off x="6156176" y="4893898"/>
              <a:ext cx="129614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744F25B2-91F2-475D-9AED-BA3724EDE120}"/>
                </a:ext>
              </a:extLst>
            </p:cNvPr>
            <p:cNvCxnSpPr>
              <a:cxnSpLocks/>
            </p:cNvCxnSpPr>
            <p:nvPr/>
          </p:nvCxnSpPr>
          <p:spPr>
            <a:xfrm>
              <a:off x="3131840" y="4893898"/>
              <a:ext cx="2952328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9A6095E-5895-4BFA-A0DB-FC9ACD75D2B8}"/>
                </a:ext>
              </a:extLst>
            </p:cNvPr>
            <p:cNvSpPr txBox="1"/>
            <p:nvPr/>
          </p:nvSpPr>
          <p:spPr>
            <a:xfrm>
              <a:off x="3796787" y="4970842"/>
              <a:ext cx="15504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sz="1000" dirty="0" err="1">
                  <a:solidFill>
                    <a:srgbClr val="4F81BD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feasible</a:t>
              </a:r>
              <a:r>
                <a:rPr lang="nl-BE" sz="1000" dirty="0">
                  <a:solidFill>
                    <a:srgbClr val="4F81BD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nl-BE" sz="1000" dirty="0" err="1">
                  <a:solidFill>
                    <a:srgbClr val="4F81BD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cut-off</a:t>
              </a:r>
              <a:r>
                <a:rPr lang="nl-BE" sz="1000" dirty="0">
                  <a:solidFill>
                    <a:srgbClr val="4F81BD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nl-BE" sz="1000" dirty="0" err="1">
                  <a:solidFill>
                    <a:srgbClr val="4F81BD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times</a:t>
              </a:r>
              <a:endParaRPr lang="nl-BE" sz="1000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271B73-7CD3-45C3-882E-D9C48920A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17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80477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Approaches to solve the integrated problem</a:t>
            </a:r>
          </a:p>
          <a:p>
            <a:pPr lvl="1">
              <a:buClr>
                <a:srgbClr val="4F81BD"/>
              </a:buClr>
            </a:pPr>
            <a:endParaRPr lang="en-US" dirty="0"/>
          </a:p>
          <a:p>
            <a:pPr marL="800100" lvl="1" indent="-342900">
              <a:buClr>
                <a:srgbClr val="4F81BD"/>
              </a:buClr>
              <a:buFont typeface="+mj-lt"/>
              <a:buAutoNum type="arabicPeriod" startAt="3"/>
            </a:pPr>
            <a:r>
              <a:rPr lang="en-US" dirty="0"/>
              <a:t>Integrated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Consider as joint optimization problem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LNS algorithm</a:t>
            </a:r>
          </a:p>
          <a:p>
            <a:pPr lvl="3">
              <a:buClr>
                <a:srgbClr val="4F81BD"/>
              </a:buClr>
            </a:pPr>
            <a:r>
              <a:rPr lang="en-US" dirty="0"/>
              <a:t>Destroy:</a:t>
            </a:r>
          </a:p>
          <a:p>
            <a:pPr lvl="4">
              <a:buClr>
                <a:srgbClr val="4F81BD"/>
              </a:buClr>
            </a:pPr>
            <a:r>
              <a:rPr lang="en-US" dirty="0"/>
              <a:t>Remove orders from picking and routing solution simultaneously</a:t>
            </a:r>
          </a:p>
          <a:p>
            <a:pPr lvl="4">
              <a:buClr>
                <a:srgbClr val="4F81BD"/>
              </a:buClr>
            </a:pPr>
            <a:r>
              <a:rPr lang="en-US" dirty="0"/>
              <a:t>3 sets of operators:</a:t>
            </a:r>
          </a:p>
          <a:p>
            <a:pPr lvl="5">
              <a:buClr>
                <a:srgbClr val="4F81BD"/>
              </a:buClr>
            </a:pPr>
            <a:r>
              <a:rPr lang="en-US" sz="1000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Picking subproblem</a:t>
            </a:r>
          </a:p>
          <a:p>
            <a:pPr lvl="5">
              <a:buClr>
                <a:srgbClr val="4F81BD"/>
              </a:buClr>
            </a:pPr>
            <a:r>
              <a:rPr lang="en-US" sz="1000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Routing subproblem</a:t>
            </a:r>
          </a:p>
          <a:p>
            <a:pPr lvl="5">
              <a:buClr>
                <a:srgbClr val="4F81BD"/>
              </a:buClr>
            </a:pPr>
            <a:r>
              <a:rPr lang="en-US" sz="1000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Joint problem: </a:t>
            </a:r>
            <a:r>
              <a:rPr lang="en-US" sz="1000" i="1" dirty="0" err="1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order_tardiness</a:t>
            </a:r>
            <a:r>
              <a:rPr lang="en-US" sz="1000" i="1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, </a:t>
            </a:r>
            <a:r>
              <a:rPr lang="en-US" sz="1000" i="1" dirty="0" err="1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order_idle_time</a:t>
            </a:r>
            <a:r>
              <a:rPr lang="en-US" sz="1000" i="1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, </a:t>
            </a:r>
            <a:r>
              <a:rPr lang="en-US" sz="1000" i="1" dirty="0" err="1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order_picking_routing_distribution</a:t>
            </a:r>
            <a:endParaRPr lang="en-US" sz="1000" dirty="0">
              <a:solidFill>
                <a:srgbClr val="474746"/>
              </a:solidFill>
              <a:latin typeface="Verdana" pitchFamily="34" charset="0"/>
              <a:ea typeface="Verdana" pitchFamily="34" charset="0"/>
            </a:endParaRPr>
          </a:p>
          <a:p>
            <a:pPr lvl="3">
              <a:buClr>
                <a:srgbClr val="4F81BD"/>
              </a:buClr>
            </a:pPr>
            <a:r>
              <a:rPr lang="en-US" dirty="0"/>
              <a:t>Repair</a:t>
            </a:r>
          </a:p>
          <a:p>
            <a:pPr lvl="4">
              <a:buClr>
                <a:srgbClr val="4F81BD"/>
              </a:buClr>
            </a:pPr>
            <a:r>
              <a:rPr lang="en-US" dirty="0"/>
              <a:t>Testing all insertion positions in both subproblems is too time consuming</a:t>
            </a:r>
          </a:p>
          <a:p>
            <a:pPr lvl="4">
              <a:buClr>
                <a:srgbClr val="4F81BD"/>
              </a:buClr>
            </a:pPr>
            <a:endParaRPr lang="en-US" dirty="0"/>
          </a:p>
          <a:p>
            <a:pPr lvl="4">
              <a:buClr>
                <a:srgbClr val="4F81BD"/>
              </a:buClr>
            </a:pPr>
            <a:r>
              <a:rPr lang="en-US" dirty="0"/>
              <a:t>Randomly select an order to insert</a:t>
            </a:r>
          </a:p>
          <a:p>
            <a:pPr lvl="4">
              <a:buClr>
                <a:srgbClr val="4F81BD"/>
              </a:buClr>
            </a:pPr>
            <a:r>
              <a:rPr lang="en-US" dirty="0"/>
              <a:t>Randomly selected a subproblem</a:t>
            </a:r>
          </a:p>
          <a:p>
            <a:pPr lvl="4">
              <a:buClr>
                <a:srgbClr val="4F81BD"/>
              </a:buClr>
            </a:pPr>
            <a:r>
              <a:rPr lang="en-US" dirty="0"/>
              <a:t>Consider </a:t>
            </a:r>
            <a:r>
              <a:rPr lang="en-US" i="1" dirty="0"/>
              <a:t>x</a:t>
            </a:r>
            <a:r>
              <a:rPr lang="en-US" dirty="0"/>
              <a:t> potential cut-off times</a:t>
            </a:r>
          </a:p>
          <a:p>
            <a:pPr lvl="5">
              <a:buClr>
                <a:srgbClr val="4F81BD"/>
              </a:buClr>
            </a:pPr>
            <a:r>
              <a:rPr lang="en-US" sz="1000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Insert in first subproblem, accounting for the cut-off time</a:t>
            </a:r>
          </a:p>
          <a:p>
            <a:pPr lvl="5">
              <a:buClr>
                <a:srgbClr val="4F81BD"/>
              </a:buClr>
            </a:pPr>
            <a:r>
              <a:rPr lang="en-US" sz="1000" dirty="0">
                <a:solidFill>
                  <a:srgbClr val="474746"/>
                </a:solidFill>
                <a:latin typeface="Verdana" pitchFamily="34" charset="0"/>
                <a:ea typeface="Verdana" pitchFamily="34" charset="0"/>
              </a:rPr>
              <a:t>Insert in second subproblem</a:t>
            </a:r>
          </a:p>
          <a:p>
            <a:pPr lvl="4">
              <a:buClr>
                <a:srgbClr val="4F81BD"/>
              </a:buClr>
            </a:pPr>
            <a:r>
              <a:rPr lang="en-US" dirty="0"/>
              <a:t>Select best option</a:t>
            </a:r>
          </a:p>
          <a:p>
            <a:pPr lvl="3">
              <a:buClr>
                <a:srgbClr val="4F81BD"/>
              </a:buClr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methodology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BBE370-0308-4178-AE42-AD07F102304A}"/>
              </a:ext>
            </a:extLst>
          </p:cNvPr>
          <p:cNvGrpSpPr/>
          <p:nvPr/>
        </p:nvGrpSpPr>
        <p:grpSpPr>
          <a:xfrm>
            <a:off x="1785330" y="5407781"/>
            <a:ext cx="5573339" cy="1130112"/>
            <a:chOff x="2195736" y="4180681"/>
            <a:chExt cx="5573339" cy="1130112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6B90941-FF94-40AF-A76E-049AEDC643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5736" y="4740007"/>
              <a:ext cx="5544616" cy="306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4E6B6B1-34C2-4EFD-AA82-CD2620DB1030}"/>
                </a:ext>
              </a:extLst>
            </p:cNvPr>
            <p:cNvCxnSpPr/>
            <p:nvPr/>
          </p:nvCxnSpPr>
          <p:spPr>
            <a:xfrm>
              <a:off x="2555776" y="4591189"/>
              <a:ext cx="0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C6B52F2-6971-462C-8A15-21C2F9EBE9EF}"/>
                </a:ext>
              </a:extLst>
            </p:cNvPr>
            <p:cNvCxnSpPr>
              <a:cxnSpLocks/>
            </p:cNvCxnSpPr>
            <p:nvPr/>
          </p:nvCxnSpPr>
          <p:spPr>
            <a:xfrm>
              <a:off x="3059832" y="4509120"/>
              <a:ext cx="0" cy="235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CFF66D9-C741-42A9-9F9F-B9760271D6EF}"/>
                </a:ext>
              </a:extLst>
            </p:cNvPr>
            <p:cNvCxnSpPr/>
            <p:nvPr/>
          </p:nvCxnSpPr>
          <p:spPr>
            <a:xfrm>
              <a:off x="5364088" y="4591189"/>
              <a:ext cx="0" cy="1440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C44CC84-9FD5-45AE-B13C-573DC0BFFCB1}"/>
                </a:ext>
              </a:extLst>
            </p:cNvPr>
            <p:cNvCxnSpPr/>
            <p:nvPr/>
          </p:nvCxnSpPr>
          <p:spPr>
            <a:xfrm>
              <a:off x="7452320" y="4581128"/>
              <a:ext cx="0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CC9E201-6C8E-40B4-8EC5-51F0A82ACC44}"/>
                </a:ext>
              </a:extLst>
            </p:cNvPr>
            <p:cNvCxnSpPr/>
            <p:nvPr/>
          </p:nvCxnSpPr>
          <p:spPr>
            <a:xfrm>
              <a:off x="4572000" y="4599058"/>
              <a:ext cx="0" cy="1440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1FA3842-970A-4272-A476-A35307B8E6BB}"/>
                </a:ext>
              </a:extLst>
            </p:cNvPr>
            <p:cNvCxnSpPr/>
            <p:nvPr/>
          </p:nvCxnSpPr>
          <p:spPr>
            <a:xfrm>
              <a:off x="3851920" y="4599058"/>
              <a:ext cx="0" cy="1440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2F90C53-721C-4108-B864-7533085AFC2D}"/>
                </a:ext>
              </a:extLst>
            </p:cNvPr>
            <p:cNvCxnSpPr>
              <a:cxnSpLocks/>
            </p:cNvCxnSpPr>
            <p:nvPr/>
          </p:nvCxnSpPr>
          <p:spPr>
            <a:xfrm>
              <a:off x="6156176" y="4509120"/>
              <a:ext cx="0" cy="2308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FFE84D8-91FF-4B2E-BB99-9C7225186EB2}"/>
                </a:ext>
              </a:extLst>
            </p:cNvPr>
            <p:cNvSpPr txBox="1"/>
            <p:nvPr/>
          </p:nvSpPr>
          <p:spPr>
            <a:xfrm>
              <a:off x="2201624" y="4180681"/>
              <a:ext cx="6527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sz="1000" dirty="0">
                  <a:latin typeface="Verdana" panose="020B0604030504040204" pitchFamily="34" charset="0"/>
                  <a:ea typeface="Verdana" panose="020B0604030504040204" pitchFamily="34" charset="0"/>
                </a:rPr>
                <a:t>current</a:t>
              </a:r>
              <a:br>
                <a:rPr lang="nl-BE" sz="1000" dirty="0"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nl-BE" sz="1000" dirty="0">
                  <a:latin typeface="Verdana" panose="020B0604030504040204" pitchFamily="34" charset="0"/>
                  <a:ea typeface="Verdana" panose="020B0604030504040204" pitchFamily="34" charset="0"/>
                </a:rPr>
                <a:t>time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33D5650-814A-47BF-8BE6-9B6F32F7C12E}"/>
                </a:ext>
              </a:extLst>
            </p:cNvPr>
            <p:cNvSpPr txBox="1"/>
            <p:nvPr/>
          </p:nvSpPr>
          <p:spPr>
            <a:xfrm>
              <a:off x="7095493" y="4262899"/>
              <a:ext cx="6735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sz="1000" dirty="0">
                  <a:latin typeface="Verdana" panose="020B0604030504040204" pitchFamily="34" charset="0"/>
                  <a:ea typeface="Verdana" panose="020B0604030504040204" pitchFamily="34" charset="0"/>
                </a:rPr>
                <a:t>TW end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805D604-82B5-4CFC-90AC-2CD724E590A7}"/>
                </a:ext>
              </a:extLst>
            </p:cNvPr>
            <p:cNvSpPr txBox="1"/>
            <p:nvPr/>
          </p:nvSpPr>
          <p:spPr>
            <a:xfrm>
              <a:off x="2411760" y="4893898"/>
              <a:ext cx="7761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sz="1000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min. </a:t>
              </a:r>
              <a:r>
                <a:rPr lang="nl-BE" sz="1000" dirty="0" err="1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pick</a:t>
              </a:r>
              <a:br>
                <a:rPr lang="nl-BE" sz="1000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nl-BE" sz="1000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time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C4748A0-26A2-42FF-AC92-6FDC2229BE87}"/>
                </a:ext>
              </a:extLst>
            </p:cNvPr>
            <p:cNvSpPr txBox="1"/>
            <p:nvPr/>
          </p:nvSpPr>
          <p:spPr>
            <a:xfrm>
              <a:off x="6300192" y="4910683"/>
              <a:ext cx="9813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sz="1000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min. routing</a:t>
              </a:r>
              <a:br>
                <a:rPr lang="nl-BE" sz="1000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nl-BE" sz="1000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time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6654E435-BA6A-4EBF-AC0E-BF0CD4199453}"/>
                </a:ext>
              </a:extLst>
            </p:cNvPr>
            <p:cNvCxnSpPr/>
            <p:nvPr/>
          </p:nvCxnSpPr>
          <p:spPr>
            <a:xfrm>
              <a:off x="2555776" y="4893898"/>
              <a:ext cx="504056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B7E11952-7EB0-407C-9C35-9656CB98DF39}"/>
                </a:ext>
              </a:extLst>
            </p:cNvPr>
            <p:cNvCxnSpPr>
              <a:cxnSpLocks/>
            </p:cNvCxnSpPr>
            <p:nvPr/>
          </p:nvCxnSpPr>
          <p:spPr>
            <a:xfrm>
              <a:off x="6156176" y="4893898"/>
              <a:ext cx="129614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F8143E25-01A8-4314-9923-3876E6724943}"/>
                </a:ext>
              </a:extLst>
            </p:cNvPr>
            <p:cNvCxnSpPr>
              <a:cxnSpLocks/>
            </p:cNvCxnSpPr>
            <p:nvPr/>
          </p:nvCxnSpPr>
          <p:spPr>
            <a:xfrm>
              <a:off x="3131840" y="4893898"/>
              <a:ext cx="2952328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A09F2E2-447D-47A6-92E4-A9030DDE3BBC}"/>
                </a:ext>
              </a:extLst>
            </p:cNvPr>
            <p:cNvSpPr txBox="1"/>
            <p:nvPr/>
          </p:nvSpPr>
          <p:spPr>
            <a:xfrm>
              <a:off x="3796787" y="4970842"/>
              <a:ext cx="15504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sz="1000" dirty="0" err="1">
                  <a:solidFill>
                    <a:srgbClr val="4F81BD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feasible</a:t>
              </a:r>
              <a:r>
                <a:rPr lang="nl-BE" sz="1000" dirty="0">
                  <a:solidFill>
                    <a:srgbClr val="4F81BD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nl-BE" sz="1000" dirty="0" err="1">
                  <a:solidFill>
                    <a:srgbClr val="4F81BD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cut-off</a:t>
              </a:r>
              <a:r>
                <a:rPr lang="nl-BE" sz="1000" dirty="0">
                  <a:solidFill>
                    <a:srgbClr val="4F81BD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nl-BE" sz="1000" dirty="0" err="1">
                  <a:solidFill>
                    <a:srgbClr val="4F81BD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times</a:t>
              </a:r>
              <a:endParaRPr lang="nl-BE" sz="1000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20F670-8736-4D0E-A58A-238527C93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18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59954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Approaches to solve the integrated problem</a:t>
            </a:r>
          </a:p>
          <a:p>
            <a:pPr lvl="1">
              <a:buClr>
                <a:srgbClr val="4F81BD"/>
              </a:buClr>
            </a:pPr>
            <a:endParaRPr lang="en-US" dirty="0"/>
          </a:p>
          <a:p>
            <a:pPr marL="800100" lvl="1" indent="-342900">
              <a:buClr>
                <a:srgbClr val="4F81BD"/>
              </a:buClr>
              <a:buFont typeface="+mj-lt"/>
              <a:buAutoNum type="arabicPeriod" startAt="4"/>
            </a:pPr>
            <a:r>
              <a:rPr lang="en-US" dirty="0"/>
              <a:t>Integrated iterative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Iterate:</a:t>
            </a:r>
          </a:p>
          <a:p>
            <a:pPr lvl="3">
              <a:buClr>
                <a:srgbClr val="4F81BD"/>
              </a:buClr>
            </a:pPr>
            <a:r>
              <a:rPr lang="en-US" i="1" dirty="0"/>
              <a:t>LNS</a:t>
            </a:r>
            <a:r>
              <a:rPr lang="en-US" i="1" baseline="-25000" dirty="0"/>
              <a:t>OPP</a:t>
            </a:r>
            <a:r>
              <a:rPr lang="en-US" i="1" dirty="0"/>
              <a:t>(</a:t>
            </a:r>
            <a:r>
              <a:rPr lang="en-US" i="1" dirty="0" err="1">
                <a:solidFill>
                  <a:schemeClr val="bg1">
                    <a:lumMod val="65000"/>
                  </a:schemeClr>
                </a:solidFill>
              </a:rPr>
              <a:t>orders</a:t>
            </a:r>
            <a:r>
              <a:rPr lang="en-US" i="1" baseline="-25000" dirty="0" err="1">
                <a:solidFill>
                  <a:schemeClr val="bg1">
                    <a:lumMod val="65000"/>
                  </a:schemeClr>
                </a:solidFill>
              </a:rPr>
              <a:t>OPP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, picker release dates, order due dates</a:t>
            </a:r>
            <a:r>
              <a:rPr lang="en-US" i="1" dirty="0"/>
              <a:t>)</a:t>
            </a:r>
          </a:p>
          <a:p>
            <a:pPr lvl="3">
              <a:buClr>
                <a:srgbClr val="4F81BD"/>
              </a:buClr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Update order release dates</a:t>
            </a:r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  <a:p>
            <a:pPr lvl="3">
              <a:buClr>
                <a:srgbClr val="4F81BD"/>
              </a:buClr>
            </a:pPr>
            <a:endParaRPr lang="en-US" i="1" dirty="0"/>
          </a:p>
          <a:p>
            <a:pPr lvl="3">
              <a:buClr>
                <a:srgbClr val="4F81BD"/>
              </a:buClr>
            </a:pPr>
            <a:r>
              <a:rPr lang="en-US" i="1" dirty="0"/>
              <a:t>LNS</a:t>
            </a:r>
            <a:r>
              <a:rPr lang="en-US" i="1" baseline="-25000" dirty="0"/>
              <a:t>VRP</a:t>
            </a:r>
            <a:r>
              <a:rPr lang="en-US" i="1" dirty="0"/>
              <a:t>(</a:t>
            </a:r>
            <a:r>
              <a:rPr lang="en-US" i="1" dirty="0" err="1">
                <a:solidFill>
                  <a:schemeClr val="bg1">
                    <a:lumMod val="65000"/>
                  </a:schemeClr>
                </a:solidFill>
              </a:rPr>
              <a:t>orders</a:t>
            </a:r>
            <a:r>
              <a:rPr lang="en-US" i="1" baseline="-25000" dirty="0" err="1">
                <a:solidFill>
                  <a:schemeClr val="bg1">
                    <a:lumMod val="65000"/>
                  </a:schemeClr>
                </a:solidFill>
              </a:rPr>
              <a:t>VRP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, vehicle release dates, order release dates</a:t>
            </a:r>
            <a:r>
              <a:rPr lang="en-US" i="1" dirty="0"/>
              <a:t>)  </a:t>
            </a:r>
          </a:p>
          <a:p>
            <a:pPr lvl="3">
              <a:buClr>
                <a:srgbClr val="4F81BD"/>
              </a:buClr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Update order due dates</a:t>
            </a:r>
          </a:p>
          <a:p>
            <a:pPr lvl="3">
              <a:buClr>
                <a:srgbClr val="4F81BD"/>
              </a:buClr>
            </a:pPr>
            <a:endParaRPr lang="en-US" i="1" dirty="0"/>
          </a:p>
          <a:p>
            <a:pPr lvl="3">
              <a:buClr>
                <a:srgbClr val="4F81BD"/>
              </a:buClr>
            </a:pPr>
            <a:r>
              <a:rPr lang="en-US" i="1" dirty="0"/>
              <a:t>LNS</a:t>
            </a:r>
            <a:r>
              <a:rPr lang="en-US" i="1" baseline="-25000" dirty="0"/>
              <a:t>INT</a:t>
            </a:r>
            <a:r>
              <a:rPr lang="en-US" dirty="0"/>
              <a:t>(</a:t>
            </a:r>
            <a:r>
              <a:rPr lang="en-US" i="1" dirty="0" err="1">
                <a:solidFill>
                  <a:schemeClr val="bg1">
                    <a:lumMod val="65000"/>
                  </a:schemeClr>
                </a:solidFill>
              </a:rPr>
              <a:t>order</a:t>
            </a:r>
            <a:r>
              <a:rPr lang="en-US" i="1" baseline="-25000" dirty="0" err="1">
                <a:solidFill>
                  <a:schemeClr val="bg1">
                    <a:lumMod val="65000"/>
                  </a:schemeClr>
                </a:solidFill>
              </a:rPr>
              <a:t>OPP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, picker release dates, </a:t>
            </a:r>
            <a:r>
              <a:rPr lang="en-US" i="1" dirty="0" err="1">
                <a:solidFill>
                  <a:schemeClr val="bg1">
                    <a:lumMod val="65000"/>
                  </a:schemeClr>
                </a:solidFill>
              </a:rPr>
              <a:t>orders</a:t>
            </a:r>
            <a:r>
              <a:rPr lang="en-US" i="1" baseline="-25000" dirty="0" err="1">
                <a:solidFill>
                  <a:schemeClr val="bg1">
                    <a:lumMod val="65000"/>
                  </a:schemeClr>
                </a:solidFill>
              </a:rPr>
              <a:t>VRP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, vehicle release dates</a:t>
            </a:r>
            <a:r>
              <a:rPr lang="en-US" i="1" dirty="0"/>
              <a:t>)</a:t>
            </a:r>
          </a:p>
          <a:p>
            <a:pPr lvl="3">
              <a:buClr>
                <a:srgbClr val="4F81BD"/>
              </a:buClr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Update order due and release dates</a:t>
            </a:r>
          </a:p>
          <a:p>
            <a:pPr lvl="3">
              <a:buClr>
                <a:srgbClr val="4F81BD"/>
              </a:buClr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methodology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429F76-C90D-4E52-B0F9-CCA1693E7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19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904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E-commerce sales growth</a:t>
            </a:r>
          </a:p>
          <a:p>
            <a:pPr>
              <a:buClr>
                <a:srgbClr val="4F81BD"/>
              </a:buClr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context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74FF7912-8145-410F-921D-FEA036EAEE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3" y="1431046"/>
            <a:ext cx="6664484" cy="495171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BEA4DC-7C81-455D-9C8C-E09E867FD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2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72861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Randomly generated instances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8 hour planning period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Central warehouse/depot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Random customer locations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Other parameters: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setup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506700"/>
            <a:ext cx="4413870" cy="430667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F9EEC-3C3D-463E-8EA5-50760AC38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20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18483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Randomly generated instances</a:t>
            </a:r>
          </a:p>
          <a:p>
            <a:pPr>
              <a:buClr>
                <a:srgbClr val="4F81BD"/>
              </a:buClr>
            </a:pPr>
            <a:endParaRPr lang="en-US" dirty="0"/>
          </a:p>
          <a:p>
            <a:pPr>
              <a:buClr>
                <a:srgbClr val="4F81BD"/>
              </a:buClr>
            </a:pPr>
            <a:r>
              <a:rPr lang="en-US" dirty="0"/>
              <a:t>Factorial design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16 factor combinations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10 instances each</a:t>
            </a:r>
          </a:p>
          <a:p>
            <a:pPr marL="457200" lvl="1" indent="0">
              <a:buClr>
                <a:srgbClr val="4F81BD"/>
              </a:buClr>
              <a:buNone/>
            </a:pPr>
            <a:r>
              <a:rPr lang="en-US" dirty="0">
                <a:sym typeface="Wingdings" panose="05000000000000000000" pitchFamily="2" charset="2"/>
              </a:rPr>
              <a:t>	 160 instances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setup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0DC16837-7EB6-4559-946F-FCF1E37EC7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749373"/>
              </p:ext>
            </p:extLst>
          </p:nvPr>
        </p:nvGraphicFramePr>
        <p:xfrm>
          <a:off x="1115615" y="3140968"/>
          <a:ext cx="7200801" cy="2317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3">
                  <a:extLst>
                    <a:ext uri="{9D8B030D-6E8A-4147-A177-3AD203B41FA5}">
                      <a16:colId xmlns:a16="http://schemas.microsoft.com/office/drawing/2014/main" val="1082899644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493033241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1222915459"/>
                    </a:ext>
                  </a:extLst>
                </a:gridCol>
              </a:tblGrid>
              <a:tr h="463572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Factor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Level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Level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1576334"/>
                  </a:ext>
                </a:extLst>
              </a:tr>
              <a:tr h="463572">
                <a:tc>
                  <a:txBody>
                    <a:bodyPr/>
                    <a:lstStyle/>
                    <a:p>
                      <a:pPr algn="l"/>
                      <a:r>
                        <a:rPr lang="nl-BE" dirty="0"/>
                        <a:t>#Orders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7278626"/>
                  </a:ext>
                </a:extLst>
              </a:tr>
              <a:tr h="463572">
                <a:tc>
                  <a:txBody>
                    <a:bodyPr/>
                    <a:lstStyle/>
                    <a:p>
                      <a:pPr algn="l"/>
                      <a:r>
                        <a:rPr lang="nl-BE" dirty="0" err="1"/>
                        <a:t>Size</a:t>
                      </a:r>
                      <a:r>
                        <a:rPr lang="nl-BE" dirty="0"/>
                        <a:t> delivery area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50x50km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100x100km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1156423"/>
                  </a:ext>
                </a:extLst>
              </a:tr>
              <a:tr h="463572">
                <a:tc>
                  <a:txBody>
                    <a:bodyPr/>
                    <a:lstStyle/>
                    <a:p>
                      <a:pPr algn="l"/>
                      <a:r>
                        <a:rPr lang="nl-BE" dirty="0" err="1"/>
                        <a:t>Available</a:t>
                      </a:r>
                      <a:r>
                        <a:rPr lang="nl-BE" dirty="0"/>
                        <a:t> response time (h)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2-3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3-4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83258"/>
                  </a:ext>
                </a:extLst>
              </a:tr>
              <a:tr h="463572">
                <a:tc>
                  <a:txBody>
                    <a:bodyPr/>
                    <a:lstStyle/>
                    <a:p>
                      <a:pPr algn="l"/>
                      <a:r>
                        <a:rPr lang="nl-BE" dirty="0"/>
                        <a:t>Time </a:t>
                      </a:r>
                      <a:r>
                        <a:rPr lang="nl-BE" dirty="0" err="1"/>
                        <a:t>window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width</a:t>
                      </a:r>
                      <a:r>
                        <a:rPr lang="nl-BE" dirty="0"/>
                        <a:t> (h)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810915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148FC7-791D-4963-B692-39686F5A8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21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70739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Randomly generated instances</a:t>
            </a:r>
          </a:p>
          <a:p>
            <a:pPr>
              <a:buClr>
                <a:srgbClr val="4F81BD"/>
              </a:buClr>
            </a:pPr>
            <a:endParaRPr lang="en-US" dirty="0"/>
          </a:p>
          <a:p>
            <a:pPr>
              <a:buClr>
                <a:srgbClr val="4F81BD"/>
              </a:buClr>
            </a:pPr>
            <a:r>
              <a:rPr lang="en-US" dirty="0"/>
              <a:t>Factorial design</a:t>
            </a:r>
          </a:p>
          <a:p>
            <a:pPr>
              <a:buClr>
                <a:srgbClr val="4F81BD"/>
              </a:buClr>
            </a:pPr>
            <a:endParaRPr lang="en-US" dirty="0"/>
          </a:p>
          <a:p>
            <a:pPr>
              <a:buClr>
                <a:srgbClr val="4F81BD"/>
              </a:buClr>
            </a:pPr>
            <a:r>
              <a:rPr lang="en-US" dirty="0"/>
              <a:t>Each instance is solved once by each algorithm, allowing the same computation time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Initial schedule: 300s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Re-optimizations: 60s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setup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EF2F69-A7B1-4AB5-9244-8579A6859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22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75436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Randomly generated instances</a:t>
            </a:r>
          </a:p>
          <a:p>
            <a:pPr>
              <a:buClr>
                <a:srgbClr val="4F81BD"/>
              </a:buClr>
            </a:pPr>
            <a:endParaRPr lang="en-US" dirty="0"/>
          </a:p>
          <a:p>
            <a:pPr>
              <a:buClr>
                <a:srgbClr val="4F81BD"/>
              </a:buClr>
            </a:pPr>
            <a:r>
              <a:rPr lang="en-US" dirty="0"/>
              <a:t>Factorial design</a:t>
            </a:r>
          </a:p>
          <a:p>
            <a:pPr>
              <a:buClr>
                <a:srgbClr val="4F81BD"/>
              </a:buClr>
            </a:pPr>
            <a:endParaRPr lang="en-US" dirty="0"/>
          </a:p>
          <a:p>
            <a:pPr>
              <a:buClr>
                <a:srgbClr val="4F81BD"/>
              </a:buClr>
            </a:pPr>
            <a:r>
              <a:rPr lang="en-US" dirty="0"/>
              <a:t>Each instance is solved once by each algorithm, allowing the same computation time</a:t>
            </a:r>
          </a:p>
          <a:p>
            <a:pPr>
              <a:buClr>
                <a:srgbClr val="4F81BD"/>
              </a:buClr>
            </a:pPr>
            <a:endParaRPr lang="en-US" dirty="0"/>
          </a:p>
          <a:p>
            <a:pPr>
              <a:buClr>
                <a:srgbClr val="4F81BD"/>
              </a:buClr>
            </a:pPr>
            <a:r>
              <a:rPr lang="en-US" dirty="0"/>
              <a:t>Parameter tuning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Iterative + integrated iterative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Iterate 20 times between the different LNS algorithms</a:t>
            </a:r>
          </a:p>
          <a:p>
            <a:pPr lvl="2">
              <a:buClr>
                <a:srgbClr val="4F81BD"/>
              </a:buClr>
            </a:pPr>
            <a:endParaRPr lang="en-US" dirty="0"/>
          </a:p>
          <a:p>
            <a:pPr lvl="1">
              <a:buClr>
                <a:srgbClr val="4F81BD"/>
              </a:buClr>
            </a:pPr>
            <a:r>
              <a:rPr lang="en-US" dirty="0"/>
              <a:t>Integrated + integrated iterative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Try 5 cut-off times for insertion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setup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30BFA8-73F0-4239-AAD0-14F2E4E6E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23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34040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Algorithm comparison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</a:t>
            </a:r>
          </a:p>
        </p:txBody>
      </p:sp>
      <p:pic>
        <p:nvPicPr>
          <p:cNvPr id="5" name="Content Placeholder 9">
            <a:extLst>
              <a:ext uri="{FF2B5EF4-FFF2-40B4-BE49-F238E27FC236}">
                <a16:creationId xmlns:a16="http://schemas.microsoft.com/office/drawing/2014/main" id="{1B8A65DE-7524-467E-9FF9-A01CA9D7CD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970" y="1438777"/>
            <a:ext cx="8408060" cy="453672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EEA84F-6C71-479B-9705-48136FBA7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24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79258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Algorithm comparison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</a:t>
            </a:r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CAC27E93-DBA2-4FC3-A4F6-C6989414E7B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05271" y="3321248"/>
            <a:ext cx="3123413" cy="23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484784"/>
            <a:ext cx="7292924" cy="13416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10FF42E-F0DE-475B-8356-592529343CE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7" y="3321248"/>
            <a:ext cx="3123413" cy="2340000"/>
          </a:xfrm>
          <a:prstGeom prst="rect">
            <a:avLst/>
          </a:prstGeom>
        </p:spPr>
      </p:pic>
      <p:pic>
        <p:nvPicPr>
          <p:cNvPr id="11" name="Content Placeholder 5">
            <a:extLst>
              <a:ext uri="{FF2B5EF4-FFF2-40B4-BE49-F238E27FC236}">
                <a16:creationId xmlns:a16="http://schemas.microsoft.com/office/drawing/2014/main" id="{0A14CBA8-041E-4337-8AE5-A3B053EFD3C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77"/>
          <a:stretch/>
        </p:blipFill>
        <p:spPr bwMode="auto">
          <a:xfrm>
            <a:off x="3081966" y="3321248"/>
            <a:ext cx="2952328" cy="23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sp>
        <p:nvSpPr>
          <p:cNvPr id="12" name="Oval 11"/>
          <p:cNvSpPr/>
          <p:nvPr/>
        </p:nvSpPr>
        <p:spPr>
          <a:xfrm>
            <a:off x="1043608" y="3573016"/>
            <a:ext cx="1296144" cy="2304256"/>
          </a:xfrm>
          <a:prstGeom prst="ellipse">
            <a:avLst/>
          </a:prstGeom>
          <a:noFill/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TextBox 12"/>
          <p:cNvSpPr txBox="1"/>
          <p:nvPr/>
        </p:nvSpPr>
        <p:spPr>
          <a:xfrm>
            <a:off x="29948" y="5929708"/>
            <a:ext cx="33313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400" i="1" dirty="0" err="1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Integrated</a:t>
            </a:r>
            <a:r>
              <a:rPr lang="nl-BE" sz="1400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400" dirty="0" err="1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postpones</a:t>
            </a:r>
            <a:r>
              <a:rPr lang="nl-BE" sz="1400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400" dirty="0" err="1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picking</a:t>
            </a:r>
            <a:br>
              <a:rPr lang="nl-BE" sz="1400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BE" sz="1400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non-urgent orders</a:t>
            </a:r>
            <a:br>
              <a:rPr lang="nl-BE" sz="1400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BE" sz="1400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(at small </a:t>
            </a:r>
            <a:r>
              <a:rPr lang="nl-BE" sz="1400" dirty="0" err="1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cost</a:t>
            </a:r>
            <a:r>
              <a:rPr lang="nl-BE" sz="1400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</a:t>
            </a:r>
            <a:r>
              <a:rPr lang="nl-BE" sz="1400" dirty="0" err="1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picking</a:t>
            </a:r>
            <a:r>
              <a:rPr lang="nl-BE" sz="1400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efficiency)</a:t>
            </a:r>
          </a:p>
          <a:p>
            <a:pPr algn="ctr"/>
            <a:endParaRPr lang="nl-BE" sz="1400" dirty="0">
              <a:solidFill>
                <a:srgbClr val="4F81B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796136" y="1988840"/>
            <a:ext cx="792088" cy="576064"/>
          </a:xfrm>
          <a:prstGeom prst="ellipse">
            <a:avLst/>
          </a:prstGeom>
          <a:noFill/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Oval 14"/>
          <p:cNvSpPr/>
          <p:nvPr/>
        </p:nvSpPr>
        <p:spPr>
          <a:xfrm>
            <a:off x="4644008" y="3474514"/>
            <a:ext cx="648072" cy="2304256"/>
          </a:xfrm>
          <a:prstGeom prst="ellipse">
            <a:avLst/>
          </a:prstGeom>
          <a:noFill/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TextBox 15"/>
          <p:cNvSpPr txBox="1"/>
          <p:nvPr/>
        </p:nvSpPr>
        <p:spPr>
          <a:xfrm>
            <a:off x="3817299" y="5877272"/>
            <a:ext cx="2348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400" i="1" dirty="0" err="1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Integrated</a:t>
            </a:r>
            <a:r>
              <a:rPr lang="nl-BE" sz="1400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leads </a:t>
            </a:r>
            <a:r>
              <a:rPr lang="nl-BE" sz="1400" dirty="0" err="1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endParaRPr lang="nl-BE" sz="1400" dirty="0">
              <a:solidFill>
                <a:srgbClr val="4F81B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GB" sz="1400" i="1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tightest</a:t>
            </a:r>
            <a:r>
              <a:rPr lang="nl-BE" sz="1400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400" dirty="0" err="1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synchronization</a:t>
            </a:r>
            <a:endParaRPr lang="nl-BE" sz="1400" dirty="0">
              <a:solidFill>
                <a:srgbClr val="4F81B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8187013" y="3449660"/>
            <a:ext cx="648072" cy="2304256"/>
          </a:xfrm>
          <a:prstGeom prst="ellipse">
            <a:avLst/>
          </a:prstGeom>
          <a:noFill/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TextBox 17"/>
          <p:cNvSpPr txBox="1"/>
          <p:nvPr/>
        </p:nvSpPr>
        <p:spPr>
          <a:xfrm>
            <a:off x="5681651" y="2862234"/>
            <a:ext cx="3480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400" i="1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Int.it.</a:t>
            </a:r>
            <a:r>
              <a:rPr lang="nl-BE" sz="1400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400" dirty="0" err="1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results</a:t>
            </a:r>
            <a:r>
              <a:rPr lang="nl-BE" sz="1400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nl-BE" sz="1400" dirty="0" err="1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longest</a:t>
            </a:r>
            <a:r>
              <a:rPr lang="nl-BE" sz="1400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routing time</a:t>
            </a:r>
            <a:br>
              <a:rPr lang="nl-BE" sz="1400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BE" sz="1400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but </a:t>
            </a:r>
            <a:r>
              <a:rPr lang="nl-BE" sz="1400" dirty="0" err="1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shortest</a:t>
            </a:r>
            <a:r>
              <a:rPr lang="nl-BE" sz="1400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400" dirty="0" err="1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distance</a:t>
            </a:r>
            <a:endParaRPr lang="nl-BE" sz="1400" dirty="0">
              <a:solidFill>
                <a:srgbClr val="4F81B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620348" y="2492896"/>
            <a:ext cx="792088" cy="306644"/>
          </a:xfrm>
          <a:prstGeom prst="ellipse">
            <a:avLst/>
          </a:prstGeom>
          <a:noFill/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C279F3-33FE-4C9D-B5F4-3F824026B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25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5317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/>
      <p:bldP spid="13" grpId="1"/>
      <p:bldP spid="14" grpId="0" animBg="1"/>
      <p:bldP spid="14" grpId="1" animBg="1"/>
      <p:bldP spid="15" grpId="0" animBg="1"/>
      <p:bldP spid="15" grpId="1" animBg="1"/>
      <p:bldP spid="16" grpId="0"/>
      <p:bldP spid="16" grpId="1"/>
      <p:bldP spid="17" grpId="0" animBg="1"/>
      <p:bldP spid="18" grpId="0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553349"/>
            <a:ext cx="7463323" cy="44221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D679F3-752E-48A0-82C8-7B56A345C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</a:t>
            </a:r>
            <a:endParaRPr lang="nl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E7EF4C-3251-4D0D-A02B-5C7BC9BF8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26</a:t>
            </a:fld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Results</a:t>
            </a:r>
            <a:r>
              <a:rPr lang="nl-BE" dirty="0"/>
              <a:t> factorial design</a:t>
            </a:r>
          </a:p>
        </p:txBody>
      </p:sp>
    </p:spTree>
    <p:extLst>
      <p:ext uri="{BB962C8B-B14F-4D97-AF65-F5344CB8AC3E}">
        <p14:creationId xmlns:p14="http://schemas.microsoft.com/office/powerpoint/2010/main" val="40183650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nl-BE" dirty="0" err="1"/>
              <a:t>Conclusion</a:t>
            </a:r>
            <a:r>
              <a:rPr lang="nl-BE" dirty="0"/>
              <a:t>:</a:t>
            </a:r>
          </a:p>
          <a:p>
            <a:pPr lvl="1">
              <a:buClr>
                <a:srgbClr val="4F81BD"/>
              </a:buClr>
            </a:pPr>
            <a:r>
              <a:rPr lang="nl-BE" dirty="0"/>
              <a:t>Integration of </a:t>
            </a:r>
            <a:r>
              <a:rPr lang="nl-BE" dirty="0" err="1"/>
              <a:t>two</a:t>
            </a:r>
            <a:r>
              <a:rPr lang="nl-BE" dirty="0"/>
              <a:t> complex </a:t>
            </a:r>
            <a:r>
              <a:rPr lang="nl-BE" dirty="0" err="1"/>
              <a:t>optimization</a:t>
            </a:r>
            <a:r>
              <a:rPr lang="nl-BE" dirty="0"/>
              <a:t> </a:t>
            </a:r>
            <a:r>
              <a:rPr lang="nl-BE" dirty="0" err="1"/>
              <a:t>problems</a:t>
            </a:r>
            <a:endParaRPr lang="nl-BE" dirty="0"/>
          </a:p>
          <a:p>
            <a:pPr lvl="1">
              <a:buClr>
                <a:srgbClr val="4F81BD"/>
              </a:buClr>
            </a:pPr>
            <a:r>
              <a:rPr lang="nl-BE" dirty="0"/>
              <a:t>Best performance </a:t>
            </a:r>
            <a:r>
              <a:rPr lang="nl-BE" dirty="0" err="1"/>
              <a:t>when</a:t>
            </a:r>
            <a:r>
              <a:rPr lang="nl-BE" dirty="0"/>
              <a:t> </a:t>
            </a:r>
            <a:r>
              <a:rPr lang="nl-BE" dirty="0" err="1"/>
              <a:t>combining</a:t>
            </a:r>
            <a:r>
              <a:rPr lang="nl-BE" dirty="0"/>
              <a:t>:</a:t>
            </a:r>
          </a:p>
          <a:p>
            <a:pPr lvl="2">
              <a:buClr>
                <a:srgbClr val="4F81BD"/>
              </a:buClr>
            </a:pPr>
            <a:r>
              <a:rPr lang="nl-BE" i="1" dirty="0"/>
              <a:t>Global</a:t>
            </a:r>
            <a:r>
              <a:rPr lang="nl-BE" dirty="0"/>
              <a:t> search </a:t>
            </a:r>
            <a:r>
              <a:rPr lang="nl-BE" dirty="0" err="1"/>
              <a:t>components</a:t>
            </a:r>
            <a:r>
              <a:rPr lang="nl-BE" dirty="0"/>
              <a:t> (</a:t>
            </a:r>
            <a:r>
              <a:rPr lang="nl-BE" dirty="0" err="1"/>
              <a:t>improving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synchronization</a:t>
            </a:r>
            <a:r>
              <a:rPr lang="nl-BE" dirty="0"/>
              <a:t>)</a:t>
            </a:r>
          </a:p>
          <a:p>
            <a:pPr lvl="2">
              <a:buClr>
                <a:srgbClr val="4F81BD"/>
              </a:buClr>
            </a:pPr>
            <a:r>
              <a:rPr lang="nl-BE" i="1" dirty="0" err="1"/>
              <a:t>Local</a:t>
            </a:r>
            <a:r>
              <a:rPr lang="nl-BE" dirty="0"/>
              <a:t> search </a:t>
            </a:r>
            <a:r>
              <a:rPr lang="nl-BE" dirty="0" err="1"/>
              <a:t>components</a:t>
            </a:r>
            <a:r>
              <a:rPr lang="nl-BE" dirty="0"/>
              <a:t> (</a:t>
            </a:r>
            <a:r>
              <a:rPr lang="nl-BE" dirty="0" err="1"/>
              <a:t>optimizing</a:t>
            </a:r>
            <a:r>
              <a:rPr lang="nl-BE" dirty="0"/>
              <a:t> </a:t>
            </a:r>
            <a:r>
              <a:rPr lang="nl-BE" dirty="0" err="1"/>
              <a:t>subproblems</a:t>
            </a:r>
            <a:r>
              <a:rPr lang="nl-BE" dirty="0"/>
              <a:t> </a:t>
            </a:r>
            <a:r>
              <a:rPr lang="nl-BE" dirty="0" err="1"/>
              <a:t>individually</a:t>
            </a:r>
            <a:r>
              <a:rPr lang="nl-BE" dirty="0"/>
              <a:t>)</a:t>
            </a:r>
          </a:p>
          <a:p>
            <a:pPr lvl="1">
              <a:buClr>
                <a:srgbClr val="4F81BD"/>
              </a:buClr>
            </a:pPr>
            <a:endParaRPr lang="nl-BE" dirty="0"/>
          </a:p>
          <a:p>
            <a:pPr>
              <a:buClr>
                <a:srgbClr val="4F81BD"/>
              </a:buClr>
            </a:pPr>
            <a:r>
              <a:rPr lang="nl-BE" dirty="0" err="1"/>
              <a:t>Future</a:t>
            </a:r>
            <a:r>
              <a:rPr lang="nl-BE" dirty="0"/>
              <a:t> research </a:t>
            </a:r>
            <a:r>
              <a:rPr lang="nl-BE" dirty="0" err="1"/>
              <a:t>ideas</a:t>
            </a:r>
            <a:r>
              <a:rPr lang="nl-BE" dirty="0"/>
              <a:t>:</a:t>
            </a:r>
          </a:p>
          <a:p>
            <a:pPr lvl="1">
              <a:buClr>
                <a:srgbClr val="4F81BD"/>
              </a:buClr>
            </a:pPr>
            <a:r>
              <a:rPr lang="nl-BE" dirty="0"/>
              <a:t>More complex online </a:t>
            </a:r>
            <a:r>
              <a:rPr lang="nl-BE" dirty="0" err="1"/>
              <a:t>optimization</a:t>
            </a:r>
            <a:r>
              <a:rPr lang="nl-BE" dirty="0"/>
              <a:t> </a:t>
            </a:r>
            <a:r>
              <a:rPr lang="nl-BE" dirty="0" err="1"/>
              <a:t>strategies</a:t>
            </a:r>
            <a:endParaRPr lang="nl-BE" dirty="0"/>
          </a:p>
          <a:p>
            <a:pPr lvl="1">
              <a:buClr>
                <a:srgbClr val="4F81BD"/>
              </a:buClr>
            </a:pPr>
            <a:r>
              <a:rPr lang="nl-BE" dirty="0" err="1"/>
              <a:t>Waiting</a:t>
            </a:r>
            <a:r>
              <a:rPr lang="nl-BE" dirty="0"/>
              <a:t> </a:t>
            </a:r>
            <a:r>
              <a:rPr lang="nl-BE" dirty="0" err="1"/>
              <a:t>strategies</a:t>
            </a:r>
            <a:endParaRPr lang="nl-BE" dirty="0"/>
          </a:p>
          <a:p>
            <a:pPr lvl="1">
              <a:buClr>
                <a:srgbClr val="4F81BD"/>
              </a:buClr>
            </a:pPr>
            <a:r>
              <a:rPr lang="nl-BE" dirty="0" err="1"/>
              <a:t>Stochastic</a:t>
            </a:r>
            <a:r>
              <a:rPr lang="nl-BE" dirty="0"/>
              <a:t> information</a:t>
            </a:r>
          </a:p>
          <a:p>
            <a:pPr lvl="1">
              <a:buClr>
                <a:srgbClr val="4F81BD"/>
              </a:buClr>
            </a:pPr>
            <a:r>
              <a:rPr lang="nl-BE" dirty="0"/>
              <a:t>Limited </a:t>
            </a:r>
            <a:r>
              <a:rPr lang="nl-BE" dirty="0" err="1"/>
              <a:t>staging</a:t>
            </a:r>
            <a:r>
              <a:rPr lang="nl-BE" dirty="0"/>
              <a:t> area</a:t>
            </a:r>
          </a:p>
          <a:p>
            <a:pPr>
              <a:buClr>
                <a:srgbClr val="4F81BD"/>
              </a:buClr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321F3-0195-45BC-951E-017AFE75B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&amp; Future research</a:t>
            </a:r>
            <a:endParaRPr lang="nl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EE25B-8017-4227-9D96-ED8F1F0F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27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81173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BE" dirty="0"/>
          </a:p>
          <a:p>
            <a:pPr marL="0" indent="0" algn="ctr">
              <a:buNone/>
            </a:pPr>
            <a:endParaRPr lang="nl-BE" dirty="0"/>
          </a:p>
          <a:p>
            <a:pPr marL="0" indent="0" algn="ctr">
              <a:buNone/>
            </a:pPr>
            <a:endParaRPr lang="nl-BE" dirty="0"/>
          </a:p>
          <a:p>
            <a:pPr marL="0" indent="0" algn="ctr">
              <a:buNone/>
            </a:pPr>
            <a:r>
              <a:rPr lang="nl-BE" sz="4000" dirty="0" err="1">
                <a:solidFill>
                  <a:srgbClr val="4F81BD"/>
                </a:solidFill>
              </a:rPr>
              <a:t>Thanks</a:t>
            </a:r>
            <a:r>
              <a:rPr lang="nl-BE" sz="4000" dirty="0">
                <a:solidFill>
                  <a:srgbClr val="4F81BD"/>
                </a:solidFill>
              </a:rPr>
              <a:t>!</a:t>
            </a:r>
          </a:p>
          <a:p>
            <a:pPr marL="0" indent="0" algn="ctr">
              <a:buNone/>
            </a:pPr>
            <a:endParaRPr lang="nl-BE" dirty="0"/>
          </a:p>
          <a:p>
            <a:pPr marL="0" indent="0" algn="ctr">
              <a:buNone/>
            </a:pPr>
            <a:endParaRPr lang="nl-BE" dirty="0"/>
          </a:p>
          <a:p>
            <a:pPr marL="0" indent="0" algn="ctr">
              <a:buNone/>
            </a:pPr>
            <a:r>
              <a:rPr lang="nl-BE" sz="1600" dirty="0"/>
              <a:t>Contact:</a:t>
            </a:r>
          </a:p>
          <a:p>
            <a:pPr marL="0" indent="0" algn="ctr">
              <a:buNone/>
            </a:pPr>
            <a:r>
              <a:rPr lang="nl-BE" sz="1600" dirty="0"/>
              <a:t>Kris </a:t>
            </a:r>
            <a:r>
              <a:rPr lang="nl-BE" sz="1600" dirty="0" err="1"/>
              <a:t>Braekers</a:t>
            </a:r>
            <a:endParaRPr lang="nl-BE" sz="1600" dirty="0"/>
          </a:p>
          <a:p>
            <a:pPr marL="0" indent="0" algn="ctr">
              <a:buNone/>
            </a:pPr>
            <a:r>
              <a:rPr lang="nl-BE" sz="1600" dirty="0"/>
              <a:t>Research </a:t>
            </a:r>
            <a:r>
              <a:rPr lang="nl-BE" sz="1600" dirty="0" err="1"/>
              <a:t>group</a:t>
            </a:r>
            <a:r>
              <a:rPr lang="nl-BE" sz="1600" dirty="0"/>
              <a:t> </a:t>
            </a:r>
            <a:r>
              <a:rPr lang="nl-BE" sz="1600" dirty="0" err="1"/>
              <a:t>Logisitics</a:t>
            </a:r>
            <a:endParaRPr lang="nl-BE" sz="1600" dirty="0"/>
          </a:p>
          <a:p>
            <a:pPr marL="0" indent="0" algn="ctr">
              <a:buNone/>
            </a:pPr>
            <a:r>
              <a:rPr lang="nl-BE" sz="1600" dirty="0"/>
              <a:t>Hasselt University, Belgium</a:t>
            </a:r>
          </a:p>
          <a:p>
            <a:pPr marL="0" indent="0" algn="ctr">
              <a:buNone/>
            </a:pPr>
            <a:endParaRPr lang="nl-BE" sz="1600" dirty="0"/>
          </a:p>
          <a:p>
            <a:pPr marL="0" indent="0" algn="ctr">
              <a:buNone/>
            </a:pPr>
            <a:r>
              <a:rPr lang="nl-BE" sz="1600" dirty="0">
                <a:solidFill>
                  <a:srgbClr val="4F81BD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kris.braekers@uhasselt.be</a:t>
            </a:r>
            <a:endParaRPr lang="nl-BE" sz="1600" dirty="0">
              <a:solidFill>
                <a:srgbClr val="4F81BD"/>
              </a:solidFill>
            </a:endParaRPr>
          </a:p>
          <a:p>
            <a:pPr marL="0" indent="0" algn="ctr">
              <a:buNone/>
            </a:pPr>
            <a:endParaRPr lang="nl-BE" dirty="0"/>
          </a:p>
          <a:p>
            <a:pPr marL="0" indent="0" algn="ctr">
              <a:buNone/>
            </a:pPr>
            <a:endParaRPr lang="nl-BE" dirty="0"/>
          </a:p>
          <a:p>
            <a:pPr marL="0" indent="0" algn="ctr">
              <a:buNone/>
            </a:pPr>
            <a:endParaRPr lang="nl-BE" dirty="0"/>
          </a:p>
          <a:p>
            <a:pPr marL="0" indent="0" algn="ctr">
              <a:buNone/>
            </a:pPr>
            <a:endParaRPr lang="nl-BE" dirty="0"/>
          </a:p>
          <a:p>
            <a:endParaRPr lang="nl-BE" dirty="0">
              <a:solidFill>
                <a:srgbClr val="FF0000"/>
              </a:solidFill>
            </a:endParaRPr>
          </a:p>
        </p:txBody>
      </p:sp>
      <p:pic>
        <p:nvPicPr>
          <p:cNvPr id="1028" name="Picture 4" descr="LinkedIn: Vacatures Zoeken + Zakenrelaties - Apps op Google Play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420" y="5293235"/>
            <a:ext cx="292624" cy="29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le:ORCID iD.svg - Wikimedia Commons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536" y="5294483"/>
            <a:ext cx="292624" cy="29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oogle Scholar / Google Wetenschap - Maastricht University Library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652" y="5304008"/>
            <a:ext cx="285232" cy="28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hlinkClick r:id="rId9"/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931" y="5289175"/>
            <a:ext cx="483997" cy="299483"/>
          </a:xfrm>
          <a:prstGeom prst="rect">
            <a:avLst/>
          </a:prstGeom>
        </p:spPr>
      </p:pic>
      <p:pic>
        <p:nvPicPr>
          <p:cNvPr id="1036" name="Picture 12" descr="Website Logo PNG, Web Site Logos Free Download - Free Transparent PNG Logos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289175"/>
            <a:ext cx="296683" cy="29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05491F-6845-48C8-84A8-D08F7D98B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28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3031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jdelijke aanduiding voor inhoud 4">
            <a:extLst>
              <a:ext uri="{FF2B5EF4-FFF2-40B4-BE49-F238E27FC236}">
                <a16:creationId xmlns:a16="http://schemas.microsoft.com/office/drawing/2014/main" id="{55A0EE9A-5B60-4650-83B3-B7AFCD15B960}"/>
              </a:ext>
            </a:extLst>
          </p:cNvPr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endParaRPr lang="en-US" dirty="0"/>
          </a:p>
          <a:p>
            <a:pPr>
              <a:buClr>
                <a:srgbClr val="4F81BD"/>
              </a:buClr>
            </a:pPr>
            <a:endParaRPr lang="en-US" dirty="0"/>
          </a:p>
          <a:p>
            <a:pPr>
              <a:buClr>
                <a:srgbClr val="4F81BD"/>
              </a:buClr>
            </a:pPr>
            <a:endParaRPr lang="en-US" dirty="0"/>
          </a:p>
          <a:p>
            <a:pPr>
              <a:buClr>
                <a:srgbClr val="4F81BD"/>
              </a:buClr>
            </a:pPr>
            <a:endParaRPr lang="en-US" dirty="0"/>
          </a:p>
          <a:p>
            <a:pPr>
              <a:buClr>
                <a:srgbClr val="4F81BD"/>
              </a:buClr>
            </a:pPr>
            <a:endParaRPr lang="en-US" dirty="0"/>
          </a:p>
          <a:p>
            <a:pPr>
              <a:buClr>
                <a:srgbClr val="4F81BD"/>
              </a:buClr>
            </a:pPr>
            <a:endParaRPr lang="en-US" dirty="0"/>
          </a:p>
          <a:p>
            <a:pPr>
              <a:buClr>
                <a:srgbClr val="4F81BD"/>
              </a:buClr>
            </a:pPr>
            <a:r>
              <a:rPr lang="en-US" dirty="0"/>
              <a:t>Typically both processes are scheduled separately</a:t>
            </a:r>
          </a:p>
          <a:p>
            <a:pPr>
              <a:buClr>
                <a:srgbClr val="4F81BD"/>
              </a:buClr>
            </a:pPr>
            <a:endParaRPr lang="en-US" dirty="0"/>
          </a:p>
          <a:p>
            <a:pPr>
              <a:buClr>
                <a:srgbClr val="4F81BD"/>
              </a:buClr>
            </a:pPr>
            <a:r>
              <a:rPr lang="en-US" dirty="0"/>
              <a:t>Our focus: integrated decision-making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How?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What are the benefits?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2E4264-92D0-4A85-9178-1DDFC0673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Problem</a:t>
            </a:r>
            <a:r>
              <a:rPr lang="nl-BE" dirty="0"/>
              <a:t> context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7BB49-3FCA-4FB1-B983-250DAE31D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2625E-E22D-324D-B6D3-F6234E5E9FE9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BE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64BEB75D-FC74-4A6D-AD28-18FCCBBAED98}"/>
              </a:ext>
            </a:extLst>
          </p:cNvPr>
          <p:cNvSpPr/>
          <p:nvPr/>
        </p:nvSpPr>
        <p:spPr>
          <a:xfrm>
            <a:off x="755576" y="1128544"/>
            <a:ext cx="2304256" cy="128714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Order </a:t>
            </a:r>
            <a:r>
              <a:rPr kumimoji="0" lang="nl-B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arrival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75FDEC7A-D8DB-4DEE-850C-C56133DACA0D}"/>
              </a:ext>
            </a:extLst>
          </p:cNvPr>
          <p:cNvSpPr/>
          <p:nvPr/>
        </p:nvSpPr>
        <p:spPr>
          <a:xfrm>
            <a:off x="2761744" y="1124744"/>
            <a:ext cx="2756415" cy="1308949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Order </a:t>
            </a:r>
            <a:r>
              <a:rPr kumimoji="0" lang="nl-B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picking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06CE0E7D-140B-4A30-B284-F96629A04636}"/>
              </a:ext>
            </a:extLst>
          </p:cNvPr>
          <p:cNvSpPr/>
          <p:nvPr/>
        </p:nvSpPr>
        <p:spPr>
          <a:xfrm>
            <a:off x="5220072" y="1124744"/>
            <a:ext cx="2756415" cy="1287143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Order delivery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901A51-186D-47DE-953E-C62A37BBB2DD}"/>
              </a:ext>
            </a:extLst>
          </p:cNvPr>
          <p:cNvSpPr/>
          <p:nvPr/>
        </p:nvSpPr>
        <p:spPr>
          <a:xfrm>
            <a:off x="4584275" y="4149080"/>
            <a:ext cx="360040" cy="347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F673F15-CDB3-4FA7-8B90-04504738532F}"/>
              </a:ext>
            </a:extLst>
          </p:cNvPr>
          <p:cNvSpPr/>
          <p:nvPr/>
        </p:nvSpPr>
        <p:spPr>
          <a:xfrm>
            <a:off x="4103376" y="32849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B19203-21FA-4524-B3D9-C5C9D80E7842}"/>
              </a:ext>
            </a:extLst>
          </p:cNvPr>
          <p:cNvSpPr txBox="1"/>
          <p:nvPr/>
        </p:nvSpPr>
        <p:spPr>
          <a:xfrm>
            <a:off x="3763926" y="2620647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/>
              <a:t>A,F,F,K</a:t>
            </a:r>
            <a:br>
              <a:rPr lang="nl-BE" dirty="0"/>
            </a:br>
            <a:r>
              <a:rPr lang="nl-BE" dirty="0"/>
              <a:t>1-3p.m.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1F05DAF-839C-4D98-9FC0-72BD3667A10D}"/>
              </a:ext>
            </a:extLst>
          </p:cNvPr>
          <p:cNvSpPr/>
          <p:nvPr/>
        </p:nvSpPr>
        <p:spPr>
          <a:xfrm>
            <a:off x="6550080" y="344571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356C27-748C-4185-A02E-46D6656CF160}"/>
              </a:ext>
            </a:extLst>
          </p:cNvPr>
          <p:cNvSpPr txBox="1"/>
          <p:nvPr/>
        </p:nvSpPr>
        <p:spPr>
          <a:xfrm>
            <a:off x="6210630" y="2781376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/>
              <a:t>B,Z</a:t>
            </a:r>
            <a:br>
              <a:rPr lang="nl-BE" dirty="0"/>
            </a:br>
            <a:r>
              <a:rPr lang="nl-BE" dirty="0"/>
              <a:t>1-3p.m.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2804CF3-8640-4DF7-8280-1A9912108EA2}"/>
              </a:ext>
            </a:extLst>
          </p:cNvPr>
          <p:cNvSpPr/>
          <p:nvPr/>
        </p:nvSpPr>
        <p:spPr>
          <a:xfrm>
            <a:off x="7525939" y="449507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4D0890-5854-4CF9-8E9D-B5EA36D0AD3E}"/>
              </a:ext>
            </a:extLst>
          </p:cNvPr>
          <p:cNvSpPr txBox="1"/>
          <p:nvPr/>
        </p:nvSpPr>
        <p:spPr>
          <a:xfrm>
            <a:off x="7173632" y="3830738"/>
            <a:ext cx="992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/>
              <a:t>E,E,F,Q</a:t>
            </a:r>
            <a:br>
              <a:rPr lang="nl-BE" dirty="0"/>
            </a:br>
            <a:r>
              <a:rPr lang="nl-BE" dirty="0"/>
              <a:t>3-5p.m.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8210110-9A80-4365-B47F-72B8A9C74095}"/>
              </a:ext>
            </a:extLst>
          </p:cNvPr>
          <p:cNvSpPr/>
          <p:nvPr/>
        </p:nvSpPr>
        <p:spPr>
          <a:xfrm>
            <a:off x="6021406" y="544744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5F1095-3B21-418A-9682-1C7B2668CC5F}"/>
              </a:ext>
            </a:extLst>
          </p:cNvPr>
          <p:cNvSpPr txBox="1"/>
          <p:nvPr/>
        </p:nvSpPr>
        <p:spPr>
          <a:xfrm>
            <a:off x="5716964" y="5821529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/>
              <a:t>C,M,M,P</a:t>
            </a:r>
            <a:br>
              <a:rPr lang="nl-BE" dirty="0"/>
            </a:br>
            <a:r>
              <a:rPr lang="nl-BE" dirty="0"/>
              <a:t>2-4p.m.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CACB284-26B0-4139-A942-259C487C4B61}"/>
              </a:ext>
            </a:extLst>
          </p:cNvPr>
          <p:cNvSpPr/>
          <p:nvPr/>
        </p:nvSpPr>
        <p:spPr>
          <a:xfrm>
            <a:off x="5018890" y="582152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1CF87A-833F-4D2A-90DC-2B78489A02CA}"/>
              </a:ext>
            </a:extLst>
          </p:cNvPr>
          <p:cNvSpPr txBox="1"/>
          <p:nvPr/>
        </p:nvSpPr>
        <p:spPr>
          <a:xfrm>
            <a:off x="4706789" y="6144694"/>
            <a:ext cx="966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/>
              <a:t>A,C</a:t>
            </a:r>
            <a:br>
              <a:rPr lang="nl-BE" dirty="0"/>
            </a:br>
            <a:r>
              <a:rPr lang="nl-BE" dirty="0"/>
              <a:t>2-3p.m.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D75AC76-D619-4FAA-9FC9-6B3F8BA58E2F}"/>
              </a:ext>
            </a:extLst>
          </p:cNvPr>
          <p:cNvGrpSpPr/>
          <p:nvPr/>
        </p:nvGrpSpPr>
        <p:grpSpPr>
          <a:xfrm>
            <a:off x="107504" y="3413183"/>
            <a:ext cx="3240360" cy="3040153"/>
            <a:chOff x="107504" y="3413183"/>
            <a:chExt cx="3240360" cy="3040153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D356D3F-481B-4212-A780-4543D397FD20}"/>
                </a:ext>
              </a:extLst>
            </p:cNvPr>
            <p:cNvSpPr/>
            <p:nvPr/>
          </p:nvSpPr>
          <p:spPr>
            <a:xfrm>
              <a:off x="611560" y="373634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9BBAC71-41F1-428F-AFB4-79BDAE33CB06}"/>
                </a:ext>
              </a:extLst>
            </p:cNvPr>
            <p:cNvSpPr/>
            <p:nvPr/>
          </p:nvSpPr>
          <p:spPr>
            <a:xfrm>
              <a:off x="611560" y="402438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D2B735A-5FE3-484E-8974-5F7A1883F458}"/>
                </a:ext>
              </a:extLst>
            </p:cNvPr>
            <p:cNvSpPr/>
            <p:nvPr/>
          </p:nvSpPr>
          <p:spPr>
            <a:xfrm>
              <a:off x="611560" y="431241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83FF126-EDF6-471E-BE13-0714334DEBA7}"/>
                </a:ext>
              </a:extLst>
            </p:cNvPr>
            <p:cNvSpPr/>
            <p:nvPr/>
          </p:nvSpPr>
          <p:spPr>
            <a:xfrm>
              <a:off x="611560" y="4600445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04477AB-BCA0-426C-978C-1F99D364ABD4}"/>
                </a:ext>
              </a:extLst>
            </p:cNvPr>
            <p:cNvSpPr/>
            <p:nvPr/>
          </p:nvSpPr>
          <p:spPr>
            <a:xfrm>
              <a:off x="611560" y="4888477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0F18E36-D864-4694-B7FA-5FF78E433AAF}"/>
                </a:ext>
              </a:extLst>
            </p:cNvPr>
            <p:cNvSpPr/>
            <p:nvPr/>
          </p:nvSpPr>
          <p:spPr>
            <a:xfrm>
              <a:off x="611560" y="517650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D9EA0F5-29AA-4D11-8844-9694574B50CA}"/>
                </a:ext>
              </a:extLst>
            </p:cNvPr>
            <p:cNvSpPr/>
            <p:nvPr/>
          </p:nvSpPr>
          <p:spPr>
            <a:xfrm>
              <a:off x="611560" y="546454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>
                  <a:solidFill>
                    <a:srgbClr val="385D8A"/>
                  </a:solidFill>
                </a:rPr>
                <a:t>A</a:t>
              </a:r>
              <a:endParaRPr lang="nl-BE" dirty="0">
                <a:solidFill>
                  <a:srgbClr val="385D8A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77C536D-CA06-45C5-A80D-7CDE7219E1F4}"/>
                </a:ext>
              </a:extLst>
            </p:cNvPr>
            <p:cNvSpPr/>
            <p:nvPr/>
          </p:nvSpPr>
          <p:spPr>
            <a:xfrm>
              <a:off x="611560" y="575257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>
                <a:solidFill>
                  <a:srgbClr val="385D8A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6E40510-8A8B-479D-B620-600EA4D2333B}"/>
                </a:ext>
              </a:extLst>
            </p:cNvPr>
            <p:cNvSpPr/>
            <p:nvPr/>
          </p:nvSpPr>
          <p:spPr>
            <a:xfrm>
              <a:off x="899592" y="373634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192D413-81BA-4798-A5FA-BC81A105154F}"/>
                </a:ext>
              </a:extLst>
            </p:cNvPr>
            <p:cNvSpPr/>
            <p:nvPr/>
          </p:nvSpPr>
          <p:spPr>
            <a:xfrm>
              <a:off x="899592" y="402438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>
                  <a:solidFill>
                    <a:srgbClr val="385D8A"/>
                  </a:solidFill>
                </a:rPr>
                <a:t>C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247615B-1B8D-4A31-B08C-21611DADB5C9}"/>
                </a:ext>
              </a:extLst>
            </p:cNvPr>
            <p:cNvSpPr/>
            <p:nvPr/>
          </p:nvSpPr>
          <p:spPr>
            <a:xfrm>
              <a:off x="899592" y="431241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33617DE-06BC-4DA8-845E-6C120926B8AA}"/>
                </a:ext>
              </a:extLst>
            </p:cNvPr>
            <p:cNvSpPr/>
            <p:nvPr/>
          </p:nvSpPr>
          <p:spPr>
            <a:xfrm>
              <a:off x="899592" y="4600445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>
                  <a:solidFill>
                    <a:srgbClr val="385D8A"/>
                  </a:solidFill>
                </a:rPr>
                <a:t>K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1896196-705B-4C91-BF87-3AD25AD61EED}"/>
                </a:ext>
              </a:extLst>
            </p:cNvPr>
            <p:cNvSpPr/>
            <p:nvPr/>
          </p:nvSpPr>
          <p:spPr>
            <a:xfrm>
              <a:off x="899592" y="4888477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EA52082-9D48-462A-ACE7-030A5E16D6A3}"/>
                </a:ext>
              </a:extLst>
            </p:cNvPr>
            <p:cNvSpPr/>
            <p:nvPr/>
          </p:nvSpPr>
          <p:spPr>
            <a:xfrm>
              <a:off x="899592" y="517650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3F41877-85CF-4CA6-85AA-9459BBEDCEE0}"/>
                </a:ext>
              </a:extLst>
            </p:cNvPr>
            <p:cNvSpPr/>
            <p:nvPr/>
          </p:nvSpPr>
          <p:spPr>
            <a:xfrm>
              <a:off x="899592" y="546454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EE94E21-3AA8-406B-852D-1988EB6D7032}"/>
                </a:ext>
              </a:extLst>
            </p:cNvPr>
            <p:cNvSpPr/>
            <p:nvPr/>
          </p:nvSpPr>
          <p:spPr>
            <a:xfrm>
              <a:off x="899592" y="575257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FC037BE-85D0-4F75-85B7-48C4BD8B0F8B}"/>
                </a:ext>
              </a:extLst>
            </p:cNvPr>
            <p:cNvSpPr/>
            <p:nvPr/>
          </p:nvSpPr>
          <p:spPr>
            <a:xfrm>
              <a:off x="1503147" y="374162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D956410-151B-4303-9980-5E2412200F40}"/>
                </a:ext>
              </a:extLst>
            </p:cNvPr>
            <p:cNvSpPr/>
            <p:nvPr/>
          </p:nvSpPr>
          <p:spPr>
            <a:xfrm>
              <a:off x="1503147" y="4029655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8C92195D-976F-4446-BB18-E1E5F320C9C5}"/>
                </a:ext>
              </a:extLst>
            </p:cNvPr>
            <p:cNvSpPr/>
            <p:nvPr/>
          </p:nvSpPr>
          <p:spPr>
            <a:xfrm>
              <a:off x="1503147" y="4317687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F9F90B1-1B75-434C-8C19-40E5287F16D1}"/>
                </a:ext>
              </a:extLst>
            </p:cNvPr>
            <p:cNvSpPr/>
            <p:nvPr/>
          </p:nvSpPr>
          <p:spPr>
            <a:xfrm>
              <a:off x="1503147" y="460571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07035E5-15A5-4EFC-9BB5-23C873742AEF}"/>
                </a:ext>
              </a:extLst>
            </p:cNvPr>
            <p:cNvSpPr/>
            <p:nvPr/>
          </p:nvSpPr>
          <p:spPr>
            <a:xfrm>
              <a:off x="1503147" y="489375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>
                  <a:solidFill>
                    <a:srgbClr val="385D8A"/>
                  </a:solidFill>
                </a:rPr>
                <a:t>P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4812101-53E6-4E34-94AF-A44F3C6CB6E2}"/>
                </a:ext>
              </a:extLst>
            </p:cNvPr>
            <p:cNvSpPr/>
            <p:nvPr/>
          </p:nvSpPr>
          <p:spPr>
            <a:xfrm>
              <a:off x="1503147" y="518178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26BBFFF-7277-4C37-AD0B-68BB76BBCA46}"/>
                </a:ext>
              </a:extLst>
            </p:cNvPr>
            <p:cNvSpPr/>
            <p:nvPr/>
          </p:nvSpPr>
          <p:spPr>
            <a:xfrm>
              <a:off x="1503147" y="5469815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EA7F358-8B5F-495C-91E5-E935EF8C27CE}"/>
                </a:ext>
              </a:extLst>
            </p:cNvPr>
            <p:cNvSpPr/>
            <p:nvPr/>
          </p:nvSpPr>
          <p:spPr>
            <a:xfrm>
              <a:off x="1503147" y="5757847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C3C5FBE-9002-4C74-8494-747BDDEE2658}"/>
                </a:ext>
              </a:extLst>
            </p:cNvPr>
            <p:cNvSpPr/>
            <p:nvPr/>
          </p:nvSpPr>
          <p:spPr>
            <a:xfrm>
              <a:off x="1791179" y="374162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>
                  <a:solidFill>
                    <a:srgbClr val="385D8A"/>
                  </a:solidFill>
                </a:rPr>
                <a:t>F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12B267A-A108-4566-B13C-7DA4141FAAAF}"/>
                </a:ext>
              </a:extLst>
            </p:cNvPr>
            <p:cNvSpPr/>
            <p:nvPr/>
          </p:nvSpPr>
          <p:spPr>
            <a:xfrm>
              <a:off x="1791179" y="4029655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DB5FC80-F10E-4E12-BEC8-F33313CAD083}"/>
                </a:ext>
              </a:extLst>
            </p:cNvPr>
            <p:cNvSpPr/>
            <p:nvPr/>
          </p:nvSpPr>
          <p:spPr>
            <a:xfrm>
              <a:off x="1791179" y="4317687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>
                  <a:solidFill>
                    <a:srgbClr val="385D8A"/>
                  </a:solidFill>
                </a:rPr>
                <a:t>B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4BEDD10-FC58-49E6-83F5-E30DC70D002B}"/>
                </a:ext>
              </a:extLst>
            </p:cNvPr>
            <p:cNvSpPr/>
            <p:nvPr/>
          </p:nvSpPr>
          <p:spPr>
            <a:xfrm>
              <a:off x="1791179" y="460571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1429139-7665-4C20-A198-A4B28D53D852}"/>
                </a:ext>
              </a:extLst>
            </p:cNvPr>
            <p:cNvSpPr/>
            <p:nvPr/>
          </p:nvSpPr>
          <p:spPr>
            <a:xfrm>
              <a:off x="1791179" y="489375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21ED2886-1ECE-4C02-9244-FA07190D530A}"/>
                </a:ext>
              </a:extLst>
            </p:cNvPr>
            <p:cNvSpPr/>
            <p:nvPr/>
          </p:nvSpPr>
          <p:spPr>
            <a:xfrm>
              <a:off x="1791179" y="518178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FD58480-36FE-412A-9F23-A58166E3FBEB}"/>
                </a:ext>
              </a:extLst>
            </p:cNvPr>
            <p:cNvSpPr/>
            <p:nvPr/>
          </p:nvSpPr>
          <p:spPr>
            <a:xfrm>
              <a:off x="1791179" y="5469815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>
                  <a:solidFill>
                    <a:srgbClr val="385D8A"/>
                  </a:solidFill>
                </a:rPr>
                <a:t>Z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63D4EE4F-FB28-44BB-8289-70B04CA8FF4F}"/>
                </a:ext>
              </a:extLst>
            </p:cNvPr>
            <p:cNvSpPr/>
            <p:nvPr/>
          </p:nvSpPr>
          <p:spPr>
            <a:xfrm>
              <a:off x="1791179" y="5757847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0F20A66-3D73-46EB-AB31-70C2A35F3BB8}"/>
                </a:ext>
              </a:extLst>
            </p:cNvPr>
            <p:cNvSpPr/>
            <p:nvPr/>
          </p:nvSpPr>
          <p:spPr>
            <a:xfrm>
              <a:off x="2389724" y="373634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F48B079-AD24-40A5-A5C7-C3CE14433EE0}"/>
                </a:ext>
              </a:extLst>
            </p:cNvPr>
            <p:cNvSpPr/>
            <p:nvPr/>
          </p:nvSpPr>
          <p:spPr>
            <a:xfrm>
              <a:off x="2389724" y="402438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CFF54CB-EB2D-438F-BC5C-AC78CB790D5F}"/>
                </a:ext>
              </a:extLst>
            </p:cNvPr>
            <p:cNvSpPr/>
            <p:nvPr/>
          </p:nvSpPr>
          <p:spPr>
            <a:xfrm>
              <a:off x="2389724" y="431241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D94FBF1-3458-4024-97F6-CC636E0D58FA}"/>
                </a:ext>
              </a:extLst>
            </p:cNvPr>
            <p:cNvSpPr/>
            <p:nvPr/>
          </p:nvSpPr>
          <p:spPr>
            <a:xfrm>
              <a:off x="2389724" y="4600445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F20D5B0-D768-40E3-A553-4F17DCAA8A00}"/>
                </a:ext>
              </a:extLst>
            </p:cNvPr>
            <p:cNvSpPr/>
            <p:nvPr/>
          </p:nvSpPr>
          <p:spPr>
            <a:xfrm>
              <a:off x="2389724" y="4888477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>
                  <a:solidFill>
                    <a:srgbClr val="385D8A"/>
                  </a:solidFill>
                </a:rPr>
                <a:t>Q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B4B9659-DD5F-4721-A696-B5CF35C17FD8}"/>
                </a:ext>
              </a:extLst>
            </p:cNvPr>
            <p:cNvSpPr/>
            <p:nvPr/>
          </p:nvSpPr>
          <p:spPr>
            <a:xfrm>
              <a:off x="2389724" y="517650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46B434D-730A-49D2-945C-4654F4E1452B}"/>
                </a:ext>
              </a:extLst>
            </p:cNvPr>
            <p:cNvSpPr/>
            <p:nvPr/>
          </p:nvSpPr>
          <p:spPr>
            <a:xfrm>
              <a:off x="2389724" y="546454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E633DCC-8379-4F73-8562-8AD1C772849A}"/>
                </a:ext>
              </a:extLst>
            </p:cNvPr>
            <p:cNvSpPr/>
            <p:nvPr/>
          </p:nvSpPr>
          <p:spPr>
            <a:xfrm>
              <a:off x="2389724" y="575257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000983E-A3CD-4263-8C7D-BD941C5501BE}"/>
                </a:ext>
              </a:extLst>
            </p:cNvPr>
            <p:cNvSpPr/>
            <p:nvPr/>
          </p:nvSpPr>
          <p:spPr>
            <a:xfrm>
              <a:off x="2677756" y="373634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0D5AA54-EB7E-41DC-A3F2-12F9DAD29D25}"/>
                </a:ext>
              </a:extLst>
            </p:cNvPr>
            <p:cNvSpPr/>
            <p:nvPr/>
          </p:nvSpPr>
          <p:spPr>
            <a:xfrm>
              <a:off x="2677756" y="402438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>
                  <a:solidFill>
                    <a:srgbClr val="385D8A"/>
                  </a:solidFill>
                </a:rPr>
                <a:t>E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22830F6-AA5C-4E7F-8401-1A8692004EB2}"/>
                </a:ext>
              </a:extLst>
            </p:cNvPr>
            <p:cNvSpPr/>
            <p:nvPr/>
          </p:nvSpPr>
          <p:spPr>
            <a:xfrm>
              <a:off x="2677756" y="431241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FAB64EB-A8C5-4898-810C-3B955A028113}"/>
                </a:ext>
              </a:extLst>
            </p:cNvPr>
            <p:cNvSpPr/>
            <p:nvPr/>
          </p:nvSpPr>
          <p:spPr>
            <a:xfrm>
              <a:off x="2677756" y="4600445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B077A46-6BB0-4D5C-95E1-517C662007BE}"/>
                </a:ext>
              </a:extLst>
            </p:cNvPr>
            <p:cNvSpPr/>
            <p:nvPr/>
          </p:nvSpPr>
          <p:spPr>
            <a:xfrm>
              <a:off x="2677756" y="4888477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37D574-E83A-4BF6-8FE6-A56906F10DE8}"/>
                </a:ext>
              </a:extLst>
            </p:cNvPr>
            <p:cNvSpPr/>
            <p:nvPr/>
          </p:nvSpPr>
          <p:spPr>
            <a:xfrm>
              <a:off x="2677756" y="517650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65D8F9F-8F8A-40BB-AFC7-9E9430614CB8}"/>
                </a:ext>
              </a:extLst>
            </p:cNvPr>
            <p:cNvSpPr/>
            <p:nvPr/>
          </p:nvSpPr>
          <p:spPr>
            <a:xfrm>
              <a:off x="2677756" y="546454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>
                  <a:solidFill>
                    <a:srgbClr val="385D8A"/>
                  </a:solidFill>
                </a:rPr>
                <a:t>M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1678C65E-E190-4EC5-9EC4-58D1616EE9EB}"/>
                </a:ext>
              </a:extLst>
            </p:cNvPr>
            <p:cNvSpPr/>
            <p:nvPr/>
          </p:nvSpPr>
          <p:spPr>
            <a:xfrm>
              <a:off x="2677756" y="575257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298DD116-D89C-4B99-BAB9-61AAA5DA7FE2}"/>
                </a:ext>
              </a:extLst>
            </p:cNvPr>
            <p:cNvSpPr/>
            <p:nvPr/>
          </p:nvSpPr>
          <p:spPr>
            <a:xfrm>
              <a:off x="107504" y="3413183"/>
              <a:ext cx="3240360" cy="304015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FEE7164-CDE2-4128-B33C-C0A541E26E23}"/>
                </a:ext>
              </a:extLst>
            </p:cNvPr>
            <p:cNvSpPr/>
            <p:nvPr/>
          </p:nvSpPr>
          <p:spPr>
            <a:xfrm>
              <a:off x="107504" y="6165304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1600" dirty="0">
                  <a:solidFill>
                    <a:srgbClr val="385D8A"/>
                  </a:solidFill>
                </a:rPr>
                <a:t>D</a:t>
              </a:r>
            </a:p>
          </p:txBody>
        </p:sp>
      </p:grp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4A7A29A-D1FC-41BB-A4C9-5B1FD4DDEF36}"/>
              </a:ext>
            </a:extLst>
          </p:cNvPr>
          <p:cNvCxnSpPr>
            <a:cxnSpLocks/>
            <a:stCxn id="3" idx="1"/>
            <a:endCxn id="71" idx="3"/>
          </p:cNvCxnSpPr>
          <p:nvPr/>
        </p:nvCxnSpPr>
        <p:spPr>
          <a:xfrm flipH="1">
            <a:off x="3347864" y="4322698"/>
            <a:ext cx="1236411" cy="610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CEC64D50-256E-49E1-99BC-0E379A8A8E1B}"/>
              </a:ext>
            </a:extLst>
          </p:cNvPr>
          <p:cNvCxnSpPr>
            <a:cxnSpLocks/>
            <a:stCxn id="12" idx="6"/>
            <a:endCxn id="15" idx="2"/>
          </p:cNvCxnSpPr>
          <p:nvPr/>
        </p:nvCxnSpPr>
        <p:spPr>
          <a:xfrm>
            <a:off x="4391408" y="3429000"/>
            <a:ext cx="2158672" cy="160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FCC2F3B4-8C96-4654-9976-B0047E0E1BCA}"/>
              </a:ext>
            </a:extLst>
          </p:cNvPr>
          <p:cNvCxnSpPr>
            <a:cxnSpLocks/>
            <a:stCxn id="15" idx="5"/>
            <a:endCxn id="17" idx="1"/>
          </p:cNvCxnSpPr>
          <p:nvPr/>
        </p:nvCxnSpPr>
        <p:spPr>
          <a:xfrm>
            <a:off x="6795931" y="3691564"/>
            <a:ext cx="772189" cy="845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6BEF62E-6918-478B-A993-4DFB49D6B9A9}"/>
              </a:ext>
            </a:extLst>
          </p:cNvPr>
          <p:cNvCxnSpPr>
            <a:cxnSpLocks/>
            <a:stCxn id="17" idx="3"/>
            <a:endCxn id="3" idx="3"/>
          </p:cNvCxnSpPr>
          <p:nvPr/>
        </p:nvCxnSpPr>
        <p:spPr>
          <a:xfrm flipH="1" flipV="1">
            <a:off x="4944315" y="4322698"/>
            <a:ext cx="2623805" cy="418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18CEAD7-B478-4BFF-A37C-752D745E63B3}"/>
              </a:ext>
            </a:extLst>
          </p:cNvPr>
          <p:cNvCxnSpPr>
            <a:cxnSpLocks/>
            <a:stCxn id="3" idx="2"/>
            <a:endCxn id="19" idx="1"/>
          </p:cNvCxnSpPr>
          <p:nvPr/>
        </p:nvCxnSpPr>
        <p:spPr>
          <a:xfrm>
            <a:off x="4764295" y="4496316"/>
            <a:ext cx="1299292" cy="993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7254A3E-94F8-4B7B-A9D0-2811813AB3A2}"/>
              </a:ext>
            </a:extLst>
          </p:cNvPr>
          <p:cNvCxnSpPr>
            <a:cxnSpLocks/>
            <a:stCxn id="19" idx="3"/>
            <a:endCxn id="21" idx="6"/>
          </p:cNvCxnSpPr>
          <p:nvPr/>
        </p:nvCxnSpPr>
        <p:spPr>
          <a:xfrm flipH="1">
            <a:off x="5306922" y="5693295"/>
            <a:ext cx="756665" cy="272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3D3D9937-2384-48CB-81CA-780A1EFFB6CE}"/>
              </a:ext>
            </a:extLst>
          </p:cNvPr>
          <p:cNvCxnSpPr>
            <a:cxnSpLocks/>
            <a:stCxn id="21" idx="0"/>
            <a:endCxn id="3" idx="2"/>
          </p:cNvCxnSpPr>
          <p:nvPr/>
        </p:nvCxnSpPr>
        <p:spPr>
          <a:xfrm flipH="1" flipV="1">
            <a:off x="4764295" y="4496316"/>
            <a:ext cx="398611" cy="1325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9DB4772-C533-42DB-8DE3-4B1A983E974F}"/>
              </a:ext>
            </a:extLst>
          </p:cNvPr>
          <p:cNvCxnSpPr>
            <a:cxnSpLocks/>
            <a:stCxn id="3" idx="0"/>
            <a:endCxn id="12" idx="5"/>
          </p:cNvCxnSpPr>
          <p:nvPr/>
        </p:nvCxnSpPr>
        <p:spPr>
          <a:xfrm flipH="1" flipV="1">
            <a:off x="4349227" y="3530835"/>
            <a:ext cx="415068" cy="618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84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3" grpId="0" animBg="1"/>
      <p:bldP spid="3" grpId="1" animBg="1"/>
      <p:bldP spid="12" grpId="0" animBg="1"/>
      <p:bldP spid="12" grpId="1" animBg="1"/>
      <p:bldP spid="14" grpId="0"/>
      <p:bldP spid="14" grpId="1"/>
      <p:bldP spid="15" grpId="0" animBg="1"/>
      <p:bldP spid="15" grpId="1" animBg="1"/>
      <p:bldP spid="16" grpId="0"/>
      <p:bldP spid="16" grpId="1"/>
      <p:bldP spid="17" grpId="0" animBg="1"/>
      <p:bldP spid="17" grpId="1" animBg="1"/>
      <p:bldP spid="18" grpId="0"/>
      <p:bldP spid="18" grpId="1"/>
      <p:bldP spid="19" grpId="0" animBg="1"/>
      <p:bldP spid="19" grpId="1" animBg="1"/>
      <p:bldP spid="20" grpId="0"/>
      <p:bldP spid="20" grpId="1"/>
      <p:bldP spid="21" grpId="0" animBg="1"/>
      <p:bldP spid="21" grpId="1" animBg="1"/>
      <p:bldP spid="22" grpId="0"/>
      <p:bldP spid="2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Order picking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Assumptions: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Picker-to-parts setting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Limited number of pickers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Not restricted to any routing policy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Batching</a:t>
            </a:r>
          </a:p>
          <a:p>
            <a:pPr lvl="2">
              <a:buClr>
                <a:srgbClr val="4F81BD"/>
              </a:buClr>
            </a:pPr>
            <a:endParaRPr lang="en-US" dirty="0"/>
          </a:p>
          <a:p>
            <a:pPr lvl="1">
              <a:buClr>
                <a:srgbClr val="4F81BD"/>
              </a:buClr>
            </a:pPr>
            <a:r>
              <a:rPr lang="en-US" dirty="0"/>
              <a:t>Decisions: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Order batching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Picker routing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Batch scheduling</a:t>
            </a:r>
          </a:p>
          <a:p>
            <a:pPr lvl="2">
              <a:buClr>
                <a:srgbClr val="4F81BD"/>
              </a:buClr>
            </a:pPr>
            <a:endParaRPr lang="en-US" dirty="0"/>
          </a:p>
          <a:p>
            <a:pPr>
              <a:buClr>
                <a:srgbClr val="4F81BD"/>
              </a:buClr>
            </a:pPr>
            <a:r>
              <a:rPr lang="en-US" dirty="0"/>
              <a:t>Vehicle routing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Assumptions: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Limited number of vehicles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Vehicle capacity is not a restriction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Vehicles can make multiple trips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Customers have strict delivery time windows</a:t>
            </a:r>
          </a:p>
          <a:p>
            <a:pPr lvl="2">
              <a:buClr>
                <a:srgbClr val="4F81BD"/>
              </a:buClr>
            </a:pPr>
            <a:endParaRPr lang="en-US" dirty="0"/>
          </a:p>
          <a:p>
            <a:pPr lvl="1">
              <a:buClr>
                <a:srgbClr val="4F81BD"/>
              </a:buClr>
            </a:pPr>
            <a:r>
              <a:rPr lang="en-US" dirty="0"/>
              <a:t>Decisions: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Vehicle routing and scheduling</a:t>
            </a:r>
          </a:p>
          <a:p>
            <a:pPr lvl="1">
              <a:buClr>
                <a:srgbClr val="4F81BD"/>
              </a:buClr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context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E632374-0288-4E35-B796-DA6A68FAC6EE}"/>
              </a:ext>
            </a:extLst>
          </p:cNvPr>
          <p:cNvGrpSpPr/>
          <p:nvPr/>
        </p:nvGrpSpPr>
        <p:grpSpPr>
          <a:xfrm>
            <a:off x="5796136" y="732897"/>
            <a:ext cx="3240360" cy="3040153"/>
            <a:chOff x="107504" y="3413183"/>
            <a:chExt cx="3240360" cy="304015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4EA949A-56E0-4CCD-8F5B-E599D4E307CB}"/>
                </a:ext>
              </a:extLst>
            </p:cNvPr>
            <p:cNvSpPr/>
            <p:nvPr/>
          </p:nvSpPr>
          <p:spPr>
            <a:xfrm>
              <a:off x="611560" y="373634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722D9A-2782-4B73-8F18-37172E5E00C1}"/>
                </a:ext>
              </a:extLst>
            </p:cNvPr>
            <p:cNvSpPr/>
            <p:nvPr/>
          </p:nvSpPr>
          <p:spPr>
            <a:xfrm>
              <a:off x="611560" y="402438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7C4CEFB-08F3-4F8E-B4DC-1F9D8A642A92}"/>
                </a:ext>
              </a:extLst>
            </p:cNvPr>
            <p:cNvSpPr/>
            <p:nvPr/>
          </p:nvSpPr>
          <p:spPr>
            <a:xfrm>
              <a:off x="611560" y="431241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6B054E9-474F-46F4-B792-191C0167195D}"/>
                </a:ext>
              </a:extLst>
            </p:cNvPr>
            <p:cNvSpPr/>
            <p:nvPr/>
          </p:nvSpPr>
          <p:spPr>
            <a:xfrm>
              <a:off x="611560" y="4600445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2818AC-A917-4D45-9FD9-04E1C92EC068}"/>
                </a:ext>
              </a:extLst>
            </p:cNvPr>
            <p:cNvSpPr/>
            <p:nvPr/>
          </p:nvSpPr>
          <p:spPr>
            <a:xfrm>
              <a:off x="611560" y="4888477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F0ACC57-7282-4177-A40A-F5223572AFDD}"/>
                </a:ext>
              </a:extLst>
            </p:cNvPr>
            <p:cNvSpPr/>
            <p:nvPr/>
          </p:nvSpPr>
          <p:spPr>
            <a:xfrm>
              <a:off x="611560" y="517650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4FB936F-A87D-4746-84F3-9C03C53E3E37}"/>
                </a:ext>
              </a:extLst>
            </p:cNvPr>
            <p:cNvSpPr/>
            <p:nvPr/>
          </p:nvSpPr>
          <p:spPr>
            <a:xfrm>
              <a:off x="611560" y="546454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>
                  <a:solidFill>
                    <a:srgbClr val="385D8A"/>
                  </a:solidFill>
                </a:rPr>
                <a:t>A</a:t>
              </a:r>
              <a:endParaRPr lang="nl-BE" dirty="0">
                <a:solidFill>
                  <a:srgbClr val="385D8A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4BEBCE9-2E82-4F34-A93F-39B43744ECC8}"/>
                </a:ext>
              </a:extLst>
            </p:cNvPr>
            <p:cNvSpPr/>
            <p:nvPr/>
          </p:nvSpPr>
          <p:spPr>
            <a:xfrm>
              <a:off x="611560" y="575257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>
                <a:solidFill>
                  <a:srgbClr val="385D8A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2943BD2-7E59-449D-96D0-A482AA8C3CF6}"/>
                </a:ext>
              </a:extLst>
            </p:cNvPr>
            <p:cNvSpPr/>
            <p:nvPr/>
          </p:nvSpPr>
          <p:spPr>
            <a:xfrm>
              <a:off x="899592" y="373634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C9331C3-1E31-4B64-BD4D-72BF444246B1}"/>
                </a:ext>
              </a:extLst>
            </p:cNvPr>
            <p:cNvSpPr/>
            <p:nvPr/>
          </p:nvSpPr>
          <p:spPr>
            <a:xfrm>
              <a:off x="899592" y="402438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>
                  <a:solidFill>
                    <a:srgbClr val="385D8A"/>
                  </a:solidFill>
                </a:rPr>
                <a:t>C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C7FEE9C-C686-402F-9D23-F665F8A7CAF6}"/>
                </a:ext>
              </a:extLst>
            </p:cNvPr>
            <p:cNvSpPr/>
            <p:nvPr/>
          </p:nvSpPr>
          <p:spPr>
            <a:xfrm>
              <a:off x="899592" y="431241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5E16440-A2AF-4CFC-BF98-D901F1243E05}"/>
                </a:ext>
              </a:extLst>
            </p:cNvPr>
            <p:cNvSpPr/>
            <p:nvPr/>
          </p:nvSpPr>
          <p:spPr>
            <a:xfrm>
              <a:off x="899592" y="4600445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>
                  <a:solidFill>
                    <a:srgbClr val="385D8A"/>
                  </a:solidFill>
                </a:rPr>
                <a:t>K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631B30E-EB8B-4EF5-9C8F-6B9FDB7BE4DD}"/>
                </a:ext>
              </a:extLst>
            </p:cNvPr>
            <p:cNvSpPr/>
            <p:nvPr/>
          </p:nvSpPr>
          <p:spPr>
            <a:xfrm>
              <a:off x="899592" y="4888477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1925027-3992-43FF-A94F-3E5C5B432F0A}"/>
                </a:ext>
              </a:extLst>
            </p:cNvPr>
            <p:cNvSpPr/>
            <p:nvPr/>
          </p:nvSpPr>
          <p:spPr>
            <a:xfrm>
              <a:off x="899592" y="517650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3E88C16-BE0C-4E62-874A-D7849BCD04F5}"/>
                </a:ext>
              </a:extLst>
            </p:cNvPr>
            <p:cNvSpPr/>
            <p:nvPr/>
          </p:nvSpPr>
          <p:spPr>
            <a:xfrm>
              <a:off x="899592" y="546454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418BD9D-4237-464D-B982-4A7B9DFFF94F}"/>
                </a:ext>
              </a:extLst>
            </p:cNvPr>
            <p:cNvSpPr/>
            <p:nvPr/>
          </p:nvSpPr>
          <p:spPr>
            <a:xfrm>
              <a:off x="899592" y="575257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A0512F2-22F8-4F1B-99F8-1A5AE9F58D3A}"/>
                </a:ext>
              </a:extLst>
            </p:cNvPr>
            <p:cNvSpPr/>
            <p:nvPr/>
          </p:nvSpPr>
          <p:spPr>
            <a:xfrm>
              <a:off x="1503147" y="374162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CD1B32C-6EC3-4106-AC92-95510B31A12F}"/>
                </a:ext>
              </a:extLst>
            </p:cNvPr>
            <p:cNvSpPr/>
            <p:nvPr/>
          </p:nvSpPr>
          <p:spPr>
            <a:xfrm>
              <a:off x="1503147" y="4029655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391FDA0-46A0-4F74-B484-D244EB67CEA3}"/>
                </a:ext>
              </a:extLst>
            </p:cNvPr>
            <p:cNvSpPr/>
            <p:nvPr/>
          </p:nvSpPr>
          <p:spPr>
            <a:xfrm>
              <a:off x="1503147" y="4317687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F96AE8C-2378-4291-A89C-DC619C6F741B}"/>
                </a:ext>
              </a:extLst>
            </p:cNvPr>
            <p:cNvSpPr/>
            <p:nvPr/>
          </p:nvSpPr>
          <p:spPr>
            <a:xfrm>
              <a:off x="1503147" y="460571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2C0ECFC-A923-4BB9-A1EA-D6C867428B70}"/>
                </a:ext>
              </a:extLst>
            </p:cNvPr>
            <p:cNvSpPr/>
            <p:nvPr/>
          </p:nvSpPr>
          <p:spPr>
            <a:xfrm>
              <a:off x="1503147" y="489375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>
                  <a:solidFill>
                    <a:srgbClr val="385D8A"/>
                  </a:solidFill>
                </a:rPr>
                <a:t>P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7564FC5-4A67-4A52-9632-D7C2FBB7C8A2}"/>
                </a:ext>
              </a:extLst>
            </p:cNvPr>
            <p:cNvSpPr/>
            <p:nvPr/>
          </p:nvSpPr>
          <p:spPr>
            <a:xfrm>
              <a:off x="1503147" y="518178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421E511-AF1D-4BB8-98DA-FCC3CBD03180}"/>
                </a:ext>
              </a:extLst>
            </p:cNvPr>
            <p:cNvSpPr/>
            <p:nvPr/>
          </p:nvSpPr>
          <p:spPr>
            <a:xfrm>
              <a:off x="1503147" y="5469815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508A29C-2CDE-4AF8-9484-D37FD85B529D}"/>
                </a:ext>
              </a:extLst>
            </p:cNvPr>
            <p:cNvSpPr/>
            <p:nvPr/>
          </p:nvSpPr>
          <p:spPr>
            <a:xfrm>
              <a:off x="1503147" y="5757847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C8E0361-A64C-41DC-94DE-BA0B8192373C}"/>
                </a:ext>
              </a:extLst>
            </p:cNvPr>
            <p:cNvSpPr/>
            <p:nvPr/>
          </p:nvSpPr>
          <p:spPr>
            <a:xfrm>
              <a:off x="1791179" y="374162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>
                  <a:solidFill>
                    <a:srgbClr val="385D8A"/>
                  </a:solidFill>
                </a:rPr>
                <a:t>F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3CE85A5-25A4-4AC2-8FBD-7A9E765868E0}"/>
                </a:ext>
              </a:extLst>
            </p:cNvPr>
            <p:cNvSpPr/>
            <p:nvPr/>
          </p:nvSpPr>
          <p:spPr>
            <a:xfrm>
              <a:off x="1791179" y="4029655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A84AFA3-1B8C-4ED0-B118-7B3A85B8FDE6}"/>
                </a:ext>
              </a:extLst>
            </p:cNvPr>
            <p:cNvSpPr/>
            <p:nvPr/>
          </p:nvSpPr>
          <p:spPr>
            <a:xfrm>
              <a:off x="1791179" y="4317687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>
                  <a:solidFill>
                    <a:srgbClr val="385D8A"/>
                  </a:solidFill>
                </a:rPr>
                <a:t>B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B9F9FB8-0F91-4976-9D4F-BF3D04D4C35D}"/>
                </a:ext>
              </a:extLst>
            </p:cNvPr>
            <p:cNvSpPr/>
            <p:nvPr/>
          </p:nvSpPr>
          <p:spPr>
            <a:xfrm>
              <a:off x="1791179" y="460571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5172412-5642-4CAA-8167-7B5E3D6E90EF}"/>
                </a:ext>
              </a:extLst>
            </p:cNvPr>
            <p:cNvSpPr/>
            <p:nvPr/>
          </p:nvSpPr>
          <p:spPr>
            <a:xfrm>
              <a:off x="1791179" y="489375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361172D-6A79-4DD0-8F9F-89426A436C05}"/>
                </a:ext>
              </a:extLst>
            </p:cNvPr>
            <p:cNvSpPr/>
            <p:nvPr/>
          </p:nvSpPr>
          <p:spPr>
            <a:xfrm>
              <a:off x="1791179" y="518178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753D2A9-240D-4FDB-A610-4354A371497C}"/>
                </a:ext>
              </a:extLst>
            </p:cNvPr>
            <p:cNvSpPr/>
            <p:nvPr/>
          </p:nvSpPr>
          <p:spPr>
            <a:xfrm>
              <a:off x="1791179" y="5469815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>
                  <a:solidFill>
                    <a:srgbClr val="385D8A"/>
                  </a:solidFill>
                </a:rPr>
                <a:t>Z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F29DAF-DFAB-406F-9EC9-AA423137F317}"/>
                </a:ext>
              </a:extLst>
            </p:cNvPr>
            <p:cNvSpPr/>
            <p:nvPr/>
          </p:nvSpPr>
          <p:spPr>
            <a:xfrm>
              <a:off x="1791179" y="5757847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F31545F-C249-48AA-A407-C574F9312B0A}"/>
                </a:ext>
              </a:extLst>
            </p:cNvPr>
            <p:cNvSpPr/>
            <p:nvPr/>
          </p:nvSpPr>
          <p:spPr>
            <a:xfrm>
              <a:off x="2389724" y="373634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22665DD-C755-42F0-BD54-A7F2093E3817}"/>
                </a:ext>
              </a:extLst>
            </p:cNvPr>
            <p:cNvSpPr/>
            <p:nvPr/>
          </p:nvSpPr>
          <p:spPr>
            <a:xfrm>
              <a:off x="2389724" y="402438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42013A3-912B-48F4-85C3-F0E1956C5FCA}"/>
                </a:ext>
              </a:extLst>
            </p:cNvPr>
            <p:cNvSpPr/>
            <p:nvPr/>
          </p:nvSpPr>
          <p:spPr>
            <a:xfrm>
              <a:off x="2389724" y="431241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F56F5A5-CC23-468D-9A86-ED9949D324F2}"/>
                </a:ext>
              </a:extLst>
            </p:cNvPr>
            <p:cNvSpPr/>
            <p:nvPr/>
          </p:nvSpPr>
          <p:spPr>
            <a:xfrm>
              <a:off x="2389724" y="4600445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895ACCF-3CB7-4367-B13F-1AA9D413C0BC}"/>
                </a:ext>
              </a:extLst>
            </p:cNvPr>
            <p:cNvSpPr/>
            <p:nvPr/>
          </p:nvSpPr>
          <p:spPr>
            <a:xfrm>
              <a:off x="2389724" y="4888477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>
                  <a:solidFill>
                    <a:srgbClr val="385D8A"/>
                  </a:solidFill>
                </a:rPr>
                <a:t>Q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825A677-693A-4C51-B65E-D60ECD925AF4}"/>
                </a:ext>
              </a:extLst>
            </p:cNvPr>
            <p:cNvSpPr/>
            <p:nvPr/>
          </p:nvSpPr>
          <p:spPr>
            <a:xfrm>
              <a:off x="2389724" y="517650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C426FB6-8CEC-4411-9DE9-1C72B7306A3A}"/>
                </a:ext>
              </a:extLst>
            </p:cNvPr>
            <p:cNvSpPr/>
            <p:nvPr/>
          </p:nvSpPr>
          <p:spPr>
            <a:xfrm>
              <a:off x="2389724" y="546454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1FC2C1A-0CA1-4CE1-BF85-47DE8CFA6AAE}"/>
                </a:ext>
              </a:extLst>
            </p:cNvPr>
            <p:cNvSpPr/>
            <p:nvPr/>
          </p:nvSpPr>
          <p:spPr>
            <a:xfrm>
              <a:off x="2389724" y="575257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03DEB37-88CC-4425-9C02-9890FB1E73BD}"/>
                </a:ext>
              </a:extLst>
            </p:cNvPr>
            <p:cNvSpPr/>
            <p:nvPr/>
          </p:nvSpPr>
          <p:spPr>
            <a:xfrm>
              <a:off x="2677756" y="373634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EC16F77-8F1A-4658-86D0-5ED267EA4CE0}"/>
                </a:ext>
              </a:extLst>
            </p:cNvPr>
            <p:cNvSpPr/>
            <p:nvPr/>
          </p:nvSpPr>
          <p:spPr>
            <a:xfrm>
              <a:off x="2677756" y="402438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>
                  <a:solidFill>
                    <a:srgbClr val="385D8A"/>
                  </a:solidFill>
                </a:rPr>
                <a:t>E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38F37FF-79E6-4FCF-AF1B-F036BE576CDF}"/>
                </a:ext>
              </a:extLst>
            </p:cNvPr>
            <p:cNvSpPr/>
            <p:nvPr/>
          </p:nvSpPr>
          <p:spPr>
            <a:xfrm>
              <a:off x="2677756" y="431241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6A41501-359A-4D36-916C-2B49B3715477}"/>
                </a:ext>
              </a:extLst>
            </p:cNvPr>
            <p:cNvSpPr/>
            <p:nvPr/>
          </p:nvSpPr>
          <p:spPr>
            <a:xfrm>
              <a:off x="2677756" y="4600445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2787B6D-0D60-468E-80B3-919C81EC9DF6}"/>
                </a:ext>
              </a:extLst>
            </p:cNvPr>
            <p:cNvSpPr/>
            <p:nvPr/>
          </p:nvSpPr>
          <p:spPr>
            <a:xfrm>
              <a:off x="2677756" y="4888477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6BF9407-E440-4E27-BD56-5BFBEB1AE360}"/>
                </a:ext>
              </a:extLst>
            </p:cNvPr>
            <p:cNvSpPr/>
            <p:nvPr/>
          </p:nvSpPr>
          <p:spPr>
            <a:xfrm>
              <a:off x="2677756" y="5176509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2BCEA59-82B9-4B9D-8F80-A442F17E7E9E}"/>
                </a:ext>
              </a:extLst>
            </p:cNvPr>
            <p:cNvSpPr/>
            <p:nvPr/>
          </p:nvSpPr>
          <p:spPr>
            <a:xfrm>
              <a:off x="2677756" y="5464541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>
                  <a:solidFill>
                    <a:srgbClr val="385D8A"/>
                  </a:solidFill>
                </a:rPr>
                <a:t>M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CDF4C3C-2979-4664-AAB6-44F241449B72}"/>
                </a:ext>
              </a:extLst>
            </p:cNvPr>
            <p:cNvSpPr/>
            <p:nvPr/>
          </p:nvSpPr>
          <p:spPr>
            <a:xfrm>
              <a:off x="2677756" y="5752573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2B471C6-FD88-48CC-B1D2-A968C253AA25}"/>
                </a:ext>
              </a:extLst>
            </p:cNvPr>
            <p:cNvSpPr/>
            <p:nvPr/>
          </p:nvSpPr>
          <p:spPr>
            <a:xfrm>
              <a:off x="107504" y="3413183"/>
              <a:ext cx="3240360" cy="304015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D239A5A8-7C37-411D-A63E-E525ECD329AA}"/>
                </a:ext>
              </a:extLst>
            </p:cNvPr>
            <p:cNvSpPr/>
            <p:nvPr/>
          </p:nvSpPr>
          <p:spPr>
            <a:xfrm>
              <a:off x="107504" y="6165304"/>
              <a:ext cx="288032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1600" dirty="0">
                  <a:solidFill>
                    <a:srgbClr val="385D8A"/>
                  </a:solidFill>
                </a:rPr>
                <a:t>D</a:t>
              </a:r>
            </a:p>
          </p:txBody>
        </p:sp>
      </p:grp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1C5D356-2679-4851-8944-9C7A65682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061983"/>
              </p:ext>
            </p:extLst>
          </p:nvPr>
        </p:nvGraphicFramePr>
        <p:xfrm>
          <a:off x="6664659" y="3816288"/>
          <a:ext cx="229982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924">
                  <a:extLst>
                    <a:ext uri="{9D8B030D-6E8A-4147-A177-3AD203B41FA5}">
                      <a16:colId xmlns:a16="http://schemas.microsoft.com/office/drawing/2014/main" val="1048278384"/>
                    </a:ext>
                  </a:extLst>
                </a:gridCol>
                <a:gridCol w="1514905">
                  <a:extLst>
                    <a:ext uri="{9D8B030D-6E8A-4147-A177-3AD203B41FA5}">
                      <a16:colId xmlns:a16="http://schemas.microsoft.com/office/drawing/2014/main" val="3012285707"/>
                    </a:ext>
                  </a:extLst>
                </a:gridCol>
              </a:tblGrid>
              <a:tr h="270365">
                <a:tc>
                  <a:txBody>
                    <a:bodyPr/>
                    <a:lstStyle/>
                    <a:p>
                      <a:r>
                        <a:rPr lang="nl-BE" dirty="0"/>
                        <a:t>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384522"/>
                  </a:ext>
                </a:extLst>
              </a:tr>
              <a:tr h="270365">
                <a:tc>
                  <a:txBody>
                    <a:bodyPr/>
                    <a:lstStyle/>
                    <a:p>
                      <a:r>
                        <a:rPr lang="nl-B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A,F,F,K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495065"/>
                  </a:ext>
                </a:extLst>
              </a:tr>
              <a:tr h="270365">
                <a:tc>
                  <a:txBody>
                    <a:bodyPr/>
                    <a:lstStyle/>
                    <a:p>
                      <a:r>
                        <a:rPr lang="nl-B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B,Z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942452"/>
                  </a:ext>
                </a:extLst>
              </a:tr>
              <a:tr h="270365">
                <a:tc>
                  <a:txBody>
                    <a:bodyPr/>
                    <a:lstStyle/>
                    <a:p>
                      <a:r>
                        <a:rPr lang="nl-B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E,E,F,Q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951400"/>
                  </a:ext>
                </a:extLst>
              </a:tr>
              <a:tr h="270365">
                <a:tc>
                  <a:txBody>
                    <a:bodyPr/>
                    <a:lstStyle/>
                    <a:p>
                      <a:r>
                        <a:rPr lang="nl-B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C,M,M,P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112657"/>
                  </a:ext>
                </a:extLst>
              </a:tr>
              <a:tr h="270365">
                <a:tc>
                  <a:txBody>
                    <a:bodyPr/>
                    <a:lstStyle/>
                    <a:p>
                      <a:r>
                        <a:rPr lang="nl-B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A,C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823829"/>
                  </a:ext>
                </a:extLst>
              </a:tr>
            </a:tbl>
          </a:graphicData>
        </a:graphic>
      </p:graphicFrame>
      <p:grpSp>
        <p:nvGrpSpPr>
          <p:cNvPr id="74" name="Group 73">
            <a:extLst>
              <a:ext uri="{FF2B5EF4-FFF2-40B4-BE49-F238E27FC236}">
                <a16:creationId xmlns:a16="http://schemas.microsoft.com/office/drawing/2014/main" id="{4ADA869B-17B2-4344-BF32-33F7A17AAFFA}"/>
              </a:ext>
            </a:extLst>
          </p:cNvPr>
          <p:cNvGrpSpPr/>
          <p:nvPr/>
        </p:nvGrpSpPr>
        <p:grpSpPr>
          <a:xfrm>
            <a:off x="5409835" y="2208191"/>
            <a:ext cx="3563888" cy="3705038"/>
            <a:chOff x="3763926" y="2620647"/>
            <a:chExt cx="4402350" cy="4170378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14C3B8B-E9D1-4FF0-B107-BA370C19B758}"/>
                </a:ext>
              </a:extLst>
            </p:cNvPr>
            <p:cNvSpPr/>
            <p:nvPr/>
          </p:nvSpPr>
          <p:spPr>
            <a:xfrm>
              <a:off x="4584275" y="4149080"/>
              <a:ext cx="360040" cy="3472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90F60926-C139-412D-8D1E-BD0223FEF99E}"/>
                </a:ext>
              </a:extLst>
            </p:cNvPr>
            <p:cNvSpPr/>
            <p:nvPr/>
          </p:nvSpPr>
          <p:spPr>
            <a:xfrm>
              <a:off x="4103376" y="3284984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/>
                <a:t>1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AB2F3A4-B746-4AE7-A043-5BF4EBE2B7C2}"/>
                </a:ext>
              </a:extLst>
            </p:cNvPr>
            <p:cNvSpPr txBox="1"/>
            <p:nvPr/>
          </p:nvSpPr>
          <p:spPr>
            <a:xfrm>
              <a:off x="3763926" y="2620647"/>
              <a:ext cx="9669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dirty="0"/>
                <a:t>A,F,F,K</a:t>
              </a:r>
              <a:br>
                <a:rPr lang="nl-BE" dirty="0"/>
              </a:br>
              <a:r>
                <a:rPr lang="nl-BE" dirty="0"/>
                <a:t>1-3p.m.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A92BF3B-9C16-4755-A02B-ABE8643F988C}"/>
                </a:ext>
              </a:extLst>
            </p:cNvPr>
            <p:cNvSpPr/>
            <p:nvPr/>
          </p:nvSpPr>
          <p:spPr>
            <a:xfrm>
              <a:off x="6550080" y="3445713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/>
                <a:t>2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47ADA2E-7BCA-43E9-9C63-E416A2B3A00C}"/>
                </a:ext>
              </a:extLst>
            </p:cNvPr>
            <p:cNvSpPr txBox="1"/>
            <p:nvPr/>
          </p:nvSpPr>
          <p:spPr>
            <a:xfrm>
              <a:off x="6210630" y="2781376"/>
              <a:ext cx="9669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dirty="0"/>
                <a:t>B,Z</a:t>
              </a:r>
              <a:br>
                <a:rPr lang="nl-BE" dirty="0"/>
              </a:br>
              <a:r>
                <a:rPr lang="nl-BE" dirty="0"/>
                <a:t>1-3p.m.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BE346FB-0DA3-49AC-BF80-55A50CE5585F}"/>
                </a:ext>
              </a:extLst>
            </p:cNvPr>
            <p:cNvSpPr/>
            <p:nvPr/>
          </p:nvSpPr>
          <p:spPr>
            <a:xfrm>
              <a:off x="7525939" y="4495075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/>
                <a:t>3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27B6EB7-DD78-43A0-9A72-5E378FD9116B}"/>
                </a:ext>
              </a:extLst>
            </p:cNvPr>
            <p:cNvSpPr txBox="1"/>
            <p:nvPr/>
          </p:nvSpPr>
          <p:spPr>
            <a:xfrm>
              <a:off x="7173632" y="3830738"/>
              <a:ext cx="9926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dirty="0"/>
                <a:t>E,E,F,Q</a:t>
              </a:r>
              <a:br>
                <a:rPr lang="nl-BE" dirty="0"/>
              </a:br>
              <a:r>
                <a:rPr lang="nl-BE" dirty="0"/>
                <a:t>3-5p.m.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91EFD8F-CE4C-48D8-BAD2-DD7E9C54B76D}"/>
                </a:ext>
              </a:extLst>
            </p:cNvPr>
            <p:cNvSpPr/>
            <p:nvPr/>
          </p:nvSpPr>
          <p:spPr>
            <a:xfrm>
              <a:off x="6021406" y="5447444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/>
                <a:t>4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809F965-350F-4D6D-A136-ED47E5713C9B}"/>
                </a:ext>
              </a:extLst>
            </p:cNvPr>
            <p:cNvSpPr txBox="1"/>
            <p:nvPr/>
          </p:nvSpPr>
          <p:spPr>
            <a:xfrm>
              <a:off x="5716964" y="5821529"/>
              <a:ext cx="108234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dirty="0"/>
                <a:t>C,M,M,P</a:t>
              </a:r>
              <a:br>
                <a:rPr lang="nl-BE" dirty="0"/>
              </a:br>
              <a:r>
                <a:rPr lang="nl-BE" dirty="0"/>
                <a:t>2-4p.m.</a:t>
              </a: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91A9C43E-81B7-4602-A01B-26477CB5A4A3}"/>
                </a:ext>
              </a:extLst>
            </p:cNvPr>
            <p:cNvSpPr/>
            <p:nvPr/>
          </p:nvSpPr>
          <p:spPr>
            <a:xfrm>
              <a:off x="5018890" y="5821529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/>
                <a:t>5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D87A9E9-24DF-4157-A564-9FB067E9B3BB}"/>
                </a:ext>
              </a:extLst>
            </p:cNvPr>
            <p:cNvSpPr txBox="1"/>
            <p:nvPr/>
          </p:nvSpPr>
          <p:spPr>
            <a:xfrm>
              <a:off x="4706789" y="6144694"/>
              <a:ext cx="9669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BE" dirty="0"/>
                <a:t>A,C</a:t>
              </a:r>
              <a:br>
                <a:rPr lang="nl-BE" dirty="0"/>
              </a:br>
              <a:r>
                <a:rPr lang="nl-BE" dirty="0"/>
                <a:t>2-3p.m.</a:t>
              </a: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ECB3C700-AE2D-4F5A-92A3-A2347D793E23}"/>
                </a:ext>
              </a:extLst>
            </p:cNvPr>
            <p:cNvCxnSpPr>
              <a:cxnSpLocks/>
              <a:stCxn id="57" idx="6"/>
              <a:endCxn id="59" idx="2"/>
            </p:cNvCxnSpPr>
            <p:nvPr/>
          </p:nvCxnSpPr>
          <p:spPr>
            <a:xfrm>
              <a:off x="4391408" y="3429000"/>
              <a:ext cx="2158672" cy="1607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B5DC624E-E2A5-44AB-8D34-AE1986433ACA}"/>
                </a:ext>
              </a:extLst>
            </p:cNvPr>
            <p:cNvCxnSpPr>
              <a:cxnSpLocks/>
              <a:stCxn id="59" idx="5"/>
              <a:endCxn id="61" idx="1"/>
            </p:cNvCxnSpPr>
            <p:nvPr/>
          </p:nvCxnSpPr>
          <p:spPr>
            <a:xfrm>
              <a:off x="6795931" y="3691564"/>
              <a:ext cx="772189" cy="8456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8CBD9EA5-48D6-4646-A819-46E7F998BC82}"/>
                </a:ext>
              </a:extLst>
            </p:cNvPr>
            <p:cNvCxnSpPr>
              <a:cxnSpLocks/>
              <a:stCxn id="61" idx="3"/>
              <a:endCxn id="56" idx="3"/>
            </p:cNvCxnSpPr>
            <p:nvPr/>
          </p:nvCxnSpPr>
          <p:spPr>
            <a:xfrm flipH="1" flipV="1">
              <a:off x="4944315" y="4322698"/>
              <a:ext cx="2623805" cy="4182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5A91C228-8F72-4FC6-984A-4D9153F62108}"/>
                </a:ext>
              </a:extLst>
            </p:cNvPr>
            <p:cNvCxnSpPr>
              <a:cxnSpLocks/>
              <a:stCxn id="56" idx="2"/>
              <a:endCxn id="63" idx="1"/>
            </p:cNvCxnSpPr>
            <p:nvPr/>
          </p:nvCxnSpPr>
          <p:spPr>
            <a:xfrm>
              <a:off x="4764295" y="4496316"/>
              <a:ext cx="1299292" cy="9933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5D53BF5C-E69C-4D02-8138-5DE55316B938}"/>
                </a:ext>
              </a:extLst>
            </p:cNvPr>
            <p:cNvCxnSpPr>
              <a:cxnSpLocks/>
              <a:stCxn id="63" idx="3"/>
              <a:endCxn id="65" idx="6"/>
            </p:cNvCxnSpPr>
            <p:nvPr/>
          </p:nvCxnSpPr>
          <p:spPr>
            <a:xfrm flipH="1">
              <a:off x="5306922" y="5693295"/>
              <a:ext cx="756665" cy="2722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14446082-2818-46FF-9B1B-EE4C8469D01A}"/>
                </a:ext>
              </a:extLst>
            </p:cNvPr>
            <p:cNvCxnSpPr>
              <a:cxnSpLocks/>
              <a:stCxn id="65" idx="0"/>
              <a:endCxn id="56" idx="2"/>
            </p:cNvCxnSpPr>
            <p:nvPr/>
          </p:nvCxnSpPr>
          <p:spPr>
            <a:xfrm flipH="1" flipV="1">
              <a:off x="4764295" y="4496316"/>
              <a:ext cx="398611" cy="13252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8B1CF418-095A-484F-8FB3-55B034DAF9B4}"/>
                </a:ext>
              </a:extLst>
            </p:cNvPr>
            <p:cNvCxnSpPr>
              <a:cxnSpLocks/>
              <a:stCxn id="56" idx="0"/>
              <a:endCxn id="57" idx="5"/>
            </p:cNvCxnSpPr>
            <p:nvPr/>
          </p:nvCxnSpPr>
          <p:spPr>
            <a:xfrm flipH="1" flipV="1">
              <a:off x="4349227" y="3530835"/>
              <a:ext cx="415068" cy="6182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Slide Number Placeholder 74">
            <a:extLst>
              <a:ext uri="{FF2B5EF4-FFF2-40B4-BE49-F238E27FC236}">
                <a16:creationId xmlns:a16="http://schemas.microsoft.com/office/drawing/2014/main" id="{B79D81FA-F38C-4042-9936-49559D2A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4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9494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91CF5-36A0-4D90-82B5-FC55CC67B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Problem</a:t>
            </a:r>
            <a:r>
              <a:rPr lang="nl-BE" dirty="0"/>
              <a:t> context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CAFF15E-5780-4BB3-ABDE-2D8FB4843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 err="1"/>
              <a:t>Synchronization</a:t>
            </a:r>
            <a:r>
              <a:rPr lang="nl-BE" dirty="0"/>
              <a:t> / time </a:t>
            </a:r>
            <a:r>
              <a:rPr lang="nl-BE" dirty="0" err="1"/>
              <a:t>dependency</a:t>
            </a:r>
            <a:r>
              <a:rPr lang="nl-BE" dirty="0"/>
              <a:t>:</a:t>
            </a:r>
          </a:p>
          <a:p>
            <a:pPr lvl="1"/>
            <a:r>
              <a:rPr lang="nl-BE" dirty="0"/>
              <a:t>A vehicle </a:t>
            </a:r>
            <a:r>
              <a:rPr lang="nl-BE" dirty="0" err="1"/>
              <a:t>can</a:t>
            </a:r>
            <a:r>
              <a:rPr lang="nl-BE" dirty="0"/>
              <a:t> </a:t>
            </a:r>
            <a:r>
              <a:rPr lang="nl-BE" dirty="0" err="1"/>
              <a:t>only</a:t>
            </a:r>
            <a:r>
              <a:rPr lang="nl-BE" dirty="0"/>
              <a:t> </a:t>
            </a:r>
            <a:r>
              <a:rPr lang="nl-BE" dirty="0" err="1"/>
              <a:t>leave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deliver</a:t>
            </a:r>
            <a:r>
              <a:rPr lang="nl-BE" dirty="0"/>
              <a:t> </a:t>
            </a:r>
            <a:r>
              <a:rPr lang="nl-BE" dirty="0" err="1"/>
              <a:t>an</a:t>
            </a:r>
            <a:r>
              <a:rPr lang="nl-BE" dirty="0"/>
              <a:t> order </a:t>
            </a:r>
            <a:r>
              <a:rPr lang="nl-BE" dirty="0" err="1"/>
              <a:t>after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corresponding</a:t>
            </a:r>
            <a:r>
              <a:rPr lang="nl-BE" dirty="0"/>
              <a:t> </a:t>
            </a:r>
            <a:r>
              <a:rPr lang="nl-BE" dirty="0" err="1"/>
              <a:t>picking</a:t>
            </a:r>
            <a:r>
              <a:rPr lang="nl-BE" dirty="0"/>
              <a:t> batch is </a:t>
            </a:r>
            <a:r>
              <a:rPr lang="nl-BE" dirty="0" err="1"/>
              <a:t>completed</a:t>
            </a:r>
            <a:endParaRPr lang="nl-BE" dirty="0"/>
          </a:p>
          <a:p>
            <a:pPr lvl="1"/>
            <a:endParaRPr lang="nl-BE" dirty="0"/>
          </a:p>
          <a:p>
            <a:r>
              <a:rPr lang="en-US" dirty="0"/>
              <a:t>Dynamic order arrivals</a:t>
            </a:r>
          </a:p>
          <a:p>
            <a:pPr lvl="1"/>
            <a:r>
              <a:rPr lang="en-US" dirty="0"/>
              <a:t>Not all orders are known at start of planning period</a:t>
            </a:r>
          </a:p>
          <a:p>
            <a:pPr lvl="1"/>
            <a:r>
              <a:rPr lang="en-US" dirty="0"/>
              <a:t>No information available</a:t>
            </a:r>
          </a:p>
          <a:p>
            <a:pPr lvl="1"/>
            <a:endParaRPr lang="nl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7E7259-FCD9-42AC-A789-E3E12455B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5</a:t>
            </a:fld>
            <a:endParaRPr lang="nl-BE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C641C74-E76D-4155-B744-9DFB016D9863}"/>
              </a:ext>
            </a:extLst>
          </p:cNvPr>
          <p:cNvGrpSpPr/>
          <p:nvPr/>
        </p:nvGrpSpPr>
        <p:grpSpPr>
          <a:xfrm>
            <a:off x="1011213" y="1052736"/>
            <a:ext cx="7017171" cy="2643996"/>
            <a:chOff x="251519" y="1412775"/>
            <a:chExt cx="8640961" cy="372970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5B300A2-81FD-48D2-ACD1-DD3B697BC355}"/>
                </a:ext>
              </a:extLst>
            </p:cNvPr>
            <p:cNvSpPr/>
            <p:nvPr/>
          </p:nvSpPr>
          <p:spPr>
            <a:xfrm>
              <a:off x="1619672" y="1412776"/>
              <a:ext cx="6945163" cy="365125"/>
            </a:xfrm>
            <a:prstGeom prst="rect">
              <a:avLst/>
            </a:prstGeom>
            <a:noFill/>
            <a:ln>
              <a:solidFill>
                <a:srgbClr val="1413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A4FBA0A-3BC7-4327-BECB-A5E23837F6F4}"/>
                </a:ext>
              </a:extLst>
            </p:cNvPr>
            <p:cNvSpPr txBox="1"/>
            <p:nvPr/>
          </p:nvSpPr>
          <p:spPr>
            <a:xfrm>
              <a:off x="251520" y="1412776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dirty="0"/>
                <a:t>Picker 1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6958E28-3F75-48D7-AB05-8FE5B2573820}"/>
                </a:ext>
              </a:extLst>
            </p:cNvPr>
            <p:cNvSpPr/>
            <p:nvPr/>
          </p:nvSpPr>
          <p:spPr>
            <a:xfrm>
              <a:off x="1619671" y="2269630"/>
              <a:ext cx="6945163" cy="365125"/>
            </a:xfrm>
            <a:prstGeom prst="rect">
              <a:avLst/>
            </a:prstGeom>
            <a:noFill/>
            <a:ln>
              <a:solidFill>
                <a:srgbClr val="1413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81CC485-1EBA-4867-8857-12DC750F9B98}"/>
                </a:ext>
              </a:extLst>
            </p:cNvPr>
            <p:cNvSpPr txBox="1"/>
            <p:nvPr/>
          </p:nvSpPr>
          <p:spPr>
            <a:xfrm>
              <a:off x="251520" y="2265423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dirty="0"/>
                <a:t>Picker 2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437516-F89B-4035-BF60-D160F613DA74}"/>
                </a:ext>
              </a:extLst>
            </p:cNvPr>
            <p:cNvSpPr txBox="1"/>
            <p:nvPr/>
          </p:nvSpPr>
          <p:spPr>
            <a:xfrm>
              <a:off x="251519" y="3118070"/>
              <a:ext cx="1120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dirty="0"/>
                <a:t>Vehicle 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4F665DD-0986-47A7-A492-76A9CD46E810}"/>
                </a:ext>
              </a:extLst>
            </p:cNvPr>
            <p:cNvSpPr txBox="1"/>
            <p:nvPr/>
          </p:nvSpPr>
          <p:spPr>
            <a:xfrm>
              <a:off x="251519" y="3970717"/>
              <a:ext cx="1120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dirty="0"/>
                <a:t>Vehicle 2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2D3D9AE-0D0F-4F93-9F7A-8ABC37A88D87}"/>
                </a:ext>
              </a:extLst>
            </p:cNvPr>
            <p:cNvCxnSpPr>
              <a:cxnSpLocks/>
            </p:cNvCxnSpPr>
            <p:nvPr/>
          </p:nvCxnSpPr>
          <p:spPr>
            <a:xfrm>
              <a:off x="1619670" y="4653136"/>
              <a:ext cx="7128794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BC8CD0-4FF2-4469-B472-3E8ABB14EF28}"/>
                </a:ext>
              </a:extLst>
            </p:cNvPr>
            <p:cNvSpPr txBox="1"/>
            <p:nvPr/>
          </p:nvSpPr>
          <p:spPr>
            <a:xfrm>
              <a:off x="8203445" y="4773144"/>
              <a:ext cx="689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dirty="0"/>
                <a:t>Time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4DC8247-271A-4C19-BC49-F5F6057EE2C2}"/>
                </a:ext>
              </a:extLst>
            </p:cNvPr>
            <p:cNvCxnSpPr/>
            <p:nvPr/>
          </p:nvCxnSpPr>
          <p:spPr>
            <a:xfrm>
              <a:off x="2555776" y="1412776"/>
              <a:ext cx="0" cy="365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51B663-7CFA-4D47-A9D8-DC3E58FF4202}"/>
                </a:ext>
              </a:extLst>
            </p:cNvPr>
            <p:cNvCxnSpPr/>
            <p:nvPr/>
          </p:nvCxnSpPr>
          <p:spPr>
            <a:xfrm>
              <a:off x="3923928" y="1412776"/>
              <a:ext cx="0" cy="365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A75CFAE-3F01-4E84-BF88-7CFF615DF654}"/>
                </a:ext>
              </a:extLst>
            </p:cNvPr>
            <p:cNvCxnSpPr/>
            <p:nvPr/>
          </p:nvCxnSpPr>
          <p:spPr>
            <a:xfrm>
              <a:off x="4644008" y="1412776"/>
              <a:ext cx="0" cy="365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54A3680-61BC-4AE7-8007-E5F35F62D374}"/>
                </a:ext>
              </a:extLst>
            </p:cNvPr>
            <p:cNvCxnSpPr/>
            <p:nvPr/>
          </p:nvCxnSpPr>
          <p:spPr>
            <a:xfrm>
              <a:off x="2771800" y="2265423"/>
              <a:ext cx="0" cy="365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FE3F9F0-701D-424C-A009-FD7B2FA367C8}"/>
                </a:ext>
              </a:extLst>
            </p:cNvPr>
            <p:cNvCxnSpPr/>
            <p:nvPr/>
          </p:nvCxnSpPr>
          <p:spPr>
            <a:xfrm>
              <a:off x="3419872" y="2265422"/>
              <a:ext cx="0" cy="365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4C2BCE2-DD10-463C-9B73-408274D76433}"/>
                </a:ext>
              </a:extLst>
            </p:cNvPr>
            <p:cNvCxnSpPr/>
            <p:nvPr/>
          </p:nvCxnSpPr>
          <p:spPr>
            <a:xfrm>
              <a:off x="4932040" y="2265422"/>
              <a:ext cx="0" cy="365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FC14852-2583-4F3A-A8A3-341D927FFDF8}"/>
                </a:ext>
              </a:extLst>
            </p:cNvPr>
            <p:cNvCxnSpPr/>
            <p:nvPr/>
          </p:nvCxnSpPr>
          <p:spPr>
            <a:xfrm>
              <a:off x="5796136" y="1412775"/>
              <a:ext cx="0" cy="365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940D878-120E-4ACB-93D8-0A24F7D247EC}"/>
                </a:ext>
              </a:extLst>
            </p:cNvPr>
            <p:cNvCxnSpPr/>
            <p:nvPr/>
          </p:nvCxnSpPr>
          <p:spPr>
            <a:xfrm>
              <a:off x="5580112" y="2265422"/>
              <a:ext cx="0" cy="365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9A76485-AA01-4168-98BB-F2906217655A}"/>
                </a:ext>
              </a:extLst>
            </p:cNvPr>
            <p:cNvSpPr txBox="1"/>
            <p:nvPr/>
          </p:nvSpPr>
          <p:spPr>
            <a:xfrm>
              <a:off x="1800015" y="1412775"/>
              <a:ext cx="649822" cy="4775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nl-BE" sz="1600" dirty="0"/>
                <a:t>2, 5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B672961-6E3C-45CB-8C28-3C4B18D044CE}"/>
                </a:ext>
              </a:extLst>
            </p:cNvPr>
            <p:cNvSpPr txBox="1"/>
            <p:nvPr/>
          </p:nvSpPr>
          <p:spPr>
            <a:xfrm>
              <a:off x="1783413" y="2225388"/>
              <a:ext cx="932095" cy="477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600" dirty="0"/>
                <a:t>3, 6, 7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D1BA389-4FEC-441E-9703-ED2001E89988}"/>
                </a:ext>
              </a:extLst>
            </p:cNvPr>
            <p:cNvSpPr txBox="1"/>
            <p:nvPr/>
          </p:nvSpPr>
          <p:spPr>
            <a:xfrm>
              <a:off x="2759364" y="3068311"/>
              <a:ext cx="367549" cy="477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600" dirty="0"/>
                <a:t>5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D66B2A9-9B8C-4DC2-A3C8-FDEA5C79A10C}"/>
                </a:ext>
              </a:extLst>
            </p:cNvPr>
            <p:cNvSpPr txBox="1"/>
            <p:nvPr/>
          </p:nvSpPr>
          <p:spPr>
            <a:xfrm>
              <a:off x="3189543" y="3952192"/>
              <a:ext cx="932095" cy="477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600" dirty="0"/>
                <a:t>2, 6, 7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308130B-B50E-44E8-A6B0-B0020ADD3FBC}"/>
                </a:ext>
              </a:extLst>
            </p:cNvPr>
            <p:cNvCxnSpPr/>
            <p:nvPr/>
          </p:nvCxnSpPr>
          <p:spPr>
            <a:xfrm>
              <a:off x="5092251" y="3122277"/>
              <a:ext cx="0" cy="365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8DB4363-719A-4B02-98E6-E873B5BF7121}"/>
                </a:ext>
              </a:extLst>
            </p:cNvPr>
            <p:cNvSpPr txBox="1"/>
            <p:nvPr/>
          </p:nvSpPr>
          <p:spPr>
            <a:xfrm>
              <a:off x="2944445" y="2225388"/>
              <a:ext cx="367549" cy="477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600" dirty="0"/>
                <a:t>4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C101110-4BE5-41E7-B93F-D03BE6CAEAAD}"/>
                </a:ext>
              </a:extLst>
            </p:cNvPr>
            <p:cNvSpPr txBox="1"/>
            <p:nvPr/>
          </p:nvSpPr>
          <p:spPr>
            <a:xfrm>
              <a:off x="3938493" y="3068311"/>
              <a:ext cx="720884" cy="477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600" dirty="0"/>
                <a:t>3, 4 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D7B77F9-BE7B-4EB7-8AEA-17F0287DB97C}"/>
                </a:ext>
              </a:extLst>
            </p:cNvPr>
            <p:cNvSpPr txBox="1"/>
            <p:nvPr/>
          </p:nvSpPr>
          <p:spPr>
            <a:xfrm>
              <a:off x="2893685" y="1412775"/>
              <a:ext cx="789972" cy="4775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nl-BE" sz="1600" dirty="0"/>
                <a:t>8, 12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AA4DDA0-F3A8-4C87-B090-9A77157D394D}"/>
                </a:ext>
              </a:extLst>
            </p:cNvPr>
            <p:cNvSpPr txBox="1"/>
            <p:nvPr/>
          </p:nvSpPr>
          <p:spPr>
            <a:xfrm>
              <a:off x="3827143" y="2225388"/>
              <a:ext cx="789972" cy="477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600" dirty="0"/>
                <a:t>1, 14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95825C3-6284-4811-B84E-98FBADB8337A}"/>
                </a:ext>
              </a:extLst>
            </p:cNvPr>
            <p:cNvSpPr txBox="1"/>
            <p:nvPr/>
          </p:nvSpPr>
          <p:spPr>
            <a:xfrm>
              <a:off x="4086079" y="1443084"/>
              <a:ext cx="507697" cy="477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600" dirty="0"/>
                <a:t>10</a:t>
              </a: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64DEA2C-A200-4C0D-85FB-B0BE1B68BABF}"/>
                </a:ext>
              </a:extLst>
            </p:cNvPr>
            <p:cNvCxnSpPr/>
            <p:nvPr/>
          </p:nvCxnSpPr>
          <p:spPr>
            <a:xfrm>
              <a:off x="6444208" y="3970715"/>
              <a:ext cx="0" cy="365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2BE1B1F-EBBF-42A7-9BC0-D8BCB865A232}"/>
                </a:ext>
              </a:extLst>
            </p:cNvPr>
            <p:cNvSpPr txBox="1"/>
            <p:nvPr/>
          </p:nvSpPr>
          <p:spPr>
            <a:xfrm>
              <a:off x="5344334" y="3952192"/>
              <a:ext cx="789972" cy="477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600" dirty="0"/>
                <a:t>8, 14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385F7C5-DA3C-4DA0-95CB-1725A468713B}"/>
                </a:ext>
              </a:extLst>
            </p:cNvPr>
            <p:cNvCxnSpPr/>
            <p:nvPr/>
          </p:nvCxnSpPr>
          <p:spPr>
            <a:xfrm>
              <a:off x="6948264" y="3108697"/>
              <a:ext cx="0" cy="365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CE2A76A-2E4D-4CFE-BE8F-DFC98127A97A}"/>
                </a:ext>
              </a:extLst>
            </p:cNvPr>
            <p:cNvSpPr txBox="1"/>
            <p:nvPr/>
          </p:nvSpPr>
          <p:spPr>
            <a:xfrm>
              <a:off x="5487644" y="3068311"/>
              <a:ext cx="1212396" cy="477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600" dirty="0"/>
                <a:t>1, 10, 12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7BEA012-B2D0-4DC6-8739-6D51D3D9472A}"/>
                </a:ext>
              </a:extLst>
            </p:cNvPr>
            <p:cNvSpPr txBox="1"/>
            <p:nvPr/>
          </p:nvSpPr>
          <p:spPr>
            <a:xfrm>
              <a:off x="4868115" y="1412775"/>
              <a:ext cx="771181" cy="477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600" dirty="0"/>
                <a:t>9, 11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3A2C942-EC4F-42A8-9BC2-D8F4250BE2FA}"/>
                </a:ext>
              </a:extLst>
            </p:cNvPr>
            <p:cNvSpPr txBox="1"/>
            <p:nvPr/>
          </p:nvSpPr>
          <p:spPr>
            <a:xfrm>
              <a:off x="5035502" y="2225388"/>
              <a:ext cx="507697" cy="477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600" dirty="0"/>
                <a:t>13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8248ADC0-0748-4336-8307-771ECFF9DD97}"/>
                </a:ext>
              </a:extLst>
            </p:cNvPr>
            <p:cNvCxnSpPr/>
            <p:nvPr/>
          </p:nvCxnSpPr>
          <p:spPr>
            <a:xfrm>
              <a:off x="7812360" y="3985766"/>
              <a:ext cx="0" cy="365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7C690BA-DCD5-4007-A180-ADC904D16572}"/>
                </a:ext>
              </a:extLst>
            </p:cNvPr>
            <p:cNvSpPr txBox="1"/>
            <p:nvPr/>
          </p:nvSpPr>
          <p:spPr>
            <a:xfrm>
              <a:off x="6615301" y="3952192"/>
              <a:ext cx="1193603" cy="477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600" dirty="0"/>
                <a:t>9, 11, 13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4D1CD1D-9F42-418D-B94B-8AC97F7A8E15}"/>
                </a:ext>
              </a:extLst>
            </p:cNvPr>
            <p:cNvSpPr/>
            <p:nvPr/>
          </p:nvSpPr>
          <p:spPr>
            <a:xfrm>
              <a:off x="3275855" y="3127443"/>
              <a:ext cx="144015" cy="34637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C48197C-5612-4248-B455-C8F52B4C3EAC}"/>
                </a:ext>
              </a:extLst>
            </p:cNvPr>
            <p:cNvSpPr/>
            <p:nvPr/>
          </p:nvSpPr>
          <p:spPr>
            <a:xfrm>
              <a:off x="1631040" y="3127442"/>
              <a:ext cx="921058" cy="34637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70E25E8-2612-44AB-9C02-002E53D63CA7}"/>
                </a:ext>
              </a:extLst>
            </p:cNvPr>
            <p:cNvSpPr/>
            <p:nvPr/>
          </p:nvSpPr>
          <p:spPr>
            <a:xfrm>
              <a:off x="1631042" y="3990520"/>
              <a:ext cx="1140758" cy="35481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76FCB2A-A483-40B0-BAB6-825ABEBF7DE6}"/>
                </a:ext>
              </a:extLst>
            </p:cNvPr>
            <p:cNvSpPr/>
            <p:nvPr/>
          </p:nvSpPr>
          <p:spPr>
            <a:xfrm>
              <a:off x="4427984" y="3995668"/>
              <a:ext cx="514104" cy="3453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A420538-3C26-45FF-8672-C66B159349B7}"/>
                </a:ext>
              </a:extLst>
            </p:cNvPr>
            <p:cNvCxnSpPr/>
            <p:nvPr/>
          </p:nvCxnSpPr>
          <p:spPr>
            <a:xfrm>
              <a:off x="3275856" y="3127443"/>
              <a:ext cx="0" cy="365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7A316A9-6E42-46A8-BF90-9663117B5907}"/>
                </a:ext>
              </a:extLst>
            </p:cNvPr>
            <p:cNvCxnSpPr/>
            <p:nvPr/>
          </p:nvCxnSpPr>
          <p:spPr>
            <a:xfrm>
              <a:off x="3419872" y="3127443"/>
              <a:ext cx="0" cy="365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20C2E53-0236-44F7-A7AF-E96BCA5F3B75}"/>
                </a:ext>
              </a:extLst>
            </p:cNvPr>
            <p:cNvCxnSpPr/>
            <p:nvPr/>
          </p:nvCxnSpPr>
          <p:spPr>
            <a:xfrm>
              <a:off x="4427984" y="3990520"/>
              <a:ext cx="0" cy="365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75C2130-723C-4172-A29E-2B3951900EF3}"/>
                </a:ext>
              </a:extLst>
            </p:cNvPr>
            <p:cNvCxnSpPr/>
            <p:nvPr/>
          </p:nvCxnSpPr>
          <p:spPr>
            <a:xfrm>
              <a:off x="4942088" y="3996489"/>
              <a:ext cx="0" cy="365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7BCEE91-1522-4E5C-9CA4-F404F8F28B5B}"/>
                </a:ext>
              </a:extLst>
            </p:cNvPr>
            <p:cNvCxnSpPr/>
            <p:nvPr/>
          </p:nvCxnSpPr>
          <p:spPr>
            <a:xfrm>
              <a:off x="2555776" y="3127443"/>
              <a:ext cx="0" cy="365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758DE52-5739-48CD-92A7-676D5A1C9F20}"/>
                </a:ext>
              </a:extLst>
            </p:cNvPr>
            <p:cNvCxnSpPr/>
            <p:nvPr/>
          </p:nvCxnSpPr>
          <p:spPr>
            <a:xfrm>
              <a:off x="2776969" y="3974924"/>
              <a:ext cx="0" cy="365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35B9CB6-1CC5-4E9C-8BA4-B94FFAB27315}"/>
                </a:ext>
              </a:extLst>
            </p:cNvPr>
            <p:cNvSpPr/>
            <p:nvPr/>
          </p:nvSpPr>
          <p:spPr>
            <a:xfrm>
              <a:off x="1619671" y="3118070"/>
              <a:ext cx="6945163" cy="365125"/>
            </a:xfrm>
            <a:prstGeom prst="rect">
              <a:avLst/>
            </a:prstGeom>
            <a:noFill/>
            <a:ln>
              <a:solidFill>
                <a:srgbClr val="1413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F1F483D-6A91-48E5-A118-53A31BF78D1A}"/>
                </a:ext>
              </a:extLst>
            </p:cNvPr>
            <p:cNvSpPr/>
            <p:nvPr/>
          </p:nvSpPr>
          <p:spPr>
            <a:xfrm>
              <a:off x="1619670" y="3983338"/>
              <a:ext cx="6945163" cy="365125"/>
            </a:xfrm>
            <a:prstGeom prst="rect">
              <a:avLst/>
            </a:prstGeom>
            <a:noFill/>
            <a:ln>
              <a:solidFill>
                <a:srgbClr val="1413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</p:spTree>
    <p:extLst>
      <p:ext uri="{BB962C8B-B14F-4D97-AF65-F5344CB8AC3E}">
        <p14:creationId xmlns:p14="http://schemas.microsoft.com/office/powerpoint/2010/main" val="29951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Order picking subproblem</a:t>
            </a:r>
          </a:p>
          <a:p>
            <a:pPr lvl="1">
              <a:buClr>
                <a:srgbClr val="4F81BD"/>
              </a:buClr>
            </a:pPr>
            <a:r>
              <a:rPr lang="en-US" dirty="0" err="1"/>
              <a:t>D’Haen</a:t>
            </a:r>
            <a:r>
              <a:rPr lang="en-US" dirty="0"/>
              <a:t> et al. (2023)</a:t>
            </a:r>
          </a:p>
          <a:p>
            <a:pPr>
              <a:buClr>
                <a:srgbClr val="4F81BD"/>
              </a:buClr>
            </a:pPr>
            <a:endParaRPr lang="en-US" dirty="0"/>
          </a:p>
          <a:p>
            <a:pPr>
              <a:buClr>
                <a:srgbClr val="4F81BD"/>
              </a:buClr>
            </a:pPr>
            <a:r>
              <a:rPr lang="en-US" dirty="0"/>
              <a:t>VRP-</a:t>
            </a:r>
            <a:r>
              <a:rPr lang="en-US" dirty="0" err="1"/>
              <a:t>rd</a:t>
            </a:r>
            <a:endParaRPr lang="en-US" dirty="0"/>
          </a:p>
          <a:p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literature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485" y="2482071"/>
            <a:ext cx="8703995" cy="355356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280AB-D25F-48E5-B3A3-C0983D249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6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5077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Integration of picking and routing decisions</a:t>
            </a:r>
          </a:p>
          <a:p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literature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440" y="1700808"/>
            <a:ext cx="7395120" cy="314818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BBD91B-B85B-42FB-B2B1-4BDEACABE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7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53573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Online optimization approach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Repeatedly solve a static version of the problem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Every time a picker returns to the depot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No re-routing of pickers (and vehicles)</a:t>
            </a:r>
          </a:p>
          <a:p>
            <a:pPr lvl="2">
              <a:buClr>
                <a:srgbClr val="4F81BD"/>
              </a:buClr>
            </a:pPr>
            <a:endParaRPr lang="en-US" dirty="0"/>
          </a:p>
          <a:p>
            <a:pPr lvl="1">
              <a:buClr>
                <a:srgbClr val="4F81BD"/>
              </a:buClr>
            </a:pPr>
            <a:r>
              <a:rPr lang="en-US" dirty="0"/>
              <a:t>Given: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A number of pickers that are available from a certain time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A number of vehicles that are available from a certain time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A set of known and unhandled orders (for each </a:t>
            </a:r>
            <a:r>
              <a:rPr lang="en-US" dirty="0" err="1"/>
              <a:t>subproblem</a:t>
            </a:r>
            <a:r>
              <a:rPr lang="en-US" dirty="0"/>
              <a:t>)</a:t>
            </a:r>
          </a:p>
          <a:p>
            <a:pPr lvl="2">
              <a:buClr>
                <a:srgbClr val="4F81BD"/>
              </a:buClr>
            </a:pPr>
            <a:endParaRPr lang="en-US" dirty="0"/>
          </a:p>
          <a:p>
            <a:pPr lvl="1">
              <a:buClr>
                <a:srgbClr val="4F81BD"/>
              </a:buClr>
            </a:pPr>
            <a:r>
              <a:rPr lang="en-US" dirty="0"/>
              <a:t>Find: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A picking solution (order batching, picker routing, batch scheduling)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A routing solution, accounting for:</a:t>
            </a:r>
          </a:p>
          <a:p>
            <a:pPr lvl="3">
              <a:buClr>
                <a:srgbClr val="4F81BD"/>
              </a:buClr>
            </a:pPr>
            <a:r>
              <a:rPr lang="en-US" dirty="0"/>
              <a:t>Customer time windows</a:t>
            </a:r>
          </a:p>
          <a:p>
            <a:pPr lvl="3">
              <a:buClr>
                <a:srgbClr val="4F81BD"/>
              </a:buClr>
            </a:pPr>
            <a:r>
              <a:rPr lang="en-US" dirty="0"/>
              <a:t>Precedence relation with picking operations</a:t>
            </a:r>
          </a:p>
          <a:p>
            <a:pPr lvl="1">
              <a:buClr>
                <a:srgbClr val="4F81BD"/>
              </a:buClr>
            </a:pPr>
            <a:endParaRPr lang="en-US" dirty="0"/>
          </a:p>
          <a:p>
            <a:pPr lvl="1">
              <a:buClr>
                <a:srgbClr val="4F81BD"/>
              </a:buClr>
            </a:pPr>
            <a:r>
              <a:rPr lang="en-US" dirty="0"/>
              <a:t>Objective: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Minimize delivery tardiness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Minimize routing cost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methodology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F6766A-D30A-447A-8082-0FE29EBE8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8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956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4"/>
          <p:cNvSpPr txBox="1">
            <a:spLocks/>
          </p:cNvSpPr>
          <p:nvPr/>
        </p:nvSpPr>
        <p:spPr bwMode="auto">
          <a:xfrm>
            <a:off x="251520" y="836712"/>
            <a:ext cx="86409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</a:pPr>
            <a:r>
              <a:rPr lang="en-US" dirty="0"/>
              <a:t>Online optimization approach</a:t>
            </a:r>
          </a:p>
          <a:p>
            <a:pPr lvl="1">
              <a:buClr>
                <a:srgbClr val="4F81BD"/>
              </a:buClr>
            </a:pPr>
            <a:r>
              <a:rPr lang="en-US" dirty="0"/>
              <a:t>Repeatedly solve a static version of the problem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Every time a picker returns to the depot</a:t>
            </a:r>
          </a:p>
          <a:p>
            <a:pPr lvl="2">
              <a:buClr>
                <a:srgbClr val="4F81BD"/>
              </a:buClr>
            </a:pPr>
            <a:r>
              <a:rPr lang="en-US" dirty="0"/>
              <a:t>No re-routing of pickers (and vehicles)</a:t>
            </a:r>
          </a:p>
          <a:p>
            <a:pPr lvl="2">
              <a:buClr>
                <a:srgbClr val="4F81BD"/>
              </a:buClr>
            </a:pPr>
            <a:endParaRPr lang="en-US" dirty="0"/>
          </a:p>
          <a:p>
            <a:pPr lvl="1">
              <a:buClr>
                <a:srgbClr val="4F81BD"/>
              </a:buClr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methodology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298" t="6652" r="1966" b="3079"/>
          <a:stretch/>
        </p:blipFill>
        <p:spPr>
          <a:xfrm>
            <a:off x="1187623" y="2564904"/>
            <a:ext cx="6480721" cy="316835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90C5C5-A237-4D16-A567-14B41520D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625E-E22D-324D-B6D3-F6234E5E9FE9}" type="slidenum">
              <a:rPr lang="nl-BE" smtClean="0"/>
              <a:pPr/>
              <a:t>9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35216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5965</TotalTime>
  <Words>1659</Words>
  <Application>Microsoft Office PowerPoint</Application>
  <PresentationFormat>On-screen Show (4:3)</PresentationFormat>
  <Paragraphs>447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ＭＳ Ｐゴシック</vt:lpstr>
      <vt:lpstr>Arial</vt:lpstr>
      <vt:lpstr>Calibri</vt:lpstr>
      <vt:lpstr>Verdana</vt:lpstr>
      <vt:lpstr>Wingdings</vt:lpstr>
      <vt:lpstr>Office Theme</vt:lpstr>
      <vt:lpstr>Synchronizing picking and delivery operations under dynamic order arrivals</vt:lpstr>
      <vt:lpstr>Problem context</vt:lpstr>
      <vt:lpstr>Problem context</vt:lpstr>
      <vt:lpstr>Problem context</vt:lpstr>
      <vt:lpstr>Problem context</vt:lpstr>
      <vt:lpstr>Related literature</vt:lpstr>
      <vt:lpstr>Related literature</vt:lpstr>
      <vt:lpstr>Solution methodology</vt:lpstr>
      <vt:lpstr>Solution methodology</vt:lpstr>
      <vt:lpstr>Solution methodology</vt:lpstr>
      <vt:lpstr>Solution methodology</vt:lpstr>
      <vt:lpstr>Solution methodology</vt:lpstr>
      <vt:lpstr>Solution methodology</vt:lpstr>
      <vt:lpstr>Solution methodology</vt:lpstr>
      <vt:lpstr>Solution methodology</vt:lpstr>
      <vt:lpstr>Solution methodology</vt:lpstr>
      <vt:lpstr>Solution methodology</vt:lpstr>
      <vt:lpstr>Solution methodology</vt:lpstr>
      <vt:lpstr>Solution methodology</vt:lpstr>
      <vt:lpstr>Experimental setup</vt:lpstr>
      <vt:lpstr>Experimental setup</vt:lpstr>
      <vt:lpstr>Experimental setup</vt:lpstr>
      <vt:lpstr>Experimental setup</vt:lpstr>
      <vt:lpstr>Experimental results</vt:lpstr>
      <vt:lpstr>Experimental results</vt:lpstr>
      <vt:lpstr>Experimental results</vt:lpstr>
      <vt:lpstr>Conclusions &amp; Future research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lambr</dc:creator>
  <cp:lastModifiedBy>BRAEKERS Kris</cp:lastModifiedBy>
  <cp:revision>538</cp:revision>
  <cp:lastPrinted>2016-12-19T08:56:06Z</cp:lastPrinted>
  <dcterms:created xsi:type="dcterms:W3CDTF">2009-12-01T15:52:26Z</dcterms:created>
  <dcterms:modified xsi:type="dcterms:W3CDTF">2023-09-21T16:38:20Z</dcterms:modified>
</cp:coreProperties>
</file>