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0" r:id="rId15"/>
    <p:sldId id="308" r:id="rId16"/>
    <p:sldId id="30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05" r:id="rId30"/>
    <p:sldId id="306" r:id="rId31"/>
    <p:sldId id="281" r:id="rId32"/>
    <p:sldId id="286" r:id="rId33"/>
    <p:sldId id="284" r:id="rId34"/>
    <p:sldId id="285" r:id="rId35"/>
    <p:sldId id="282" r:id="rId36"/>
    <p:sldId id="283" r:id="rId37"/>
    <p:sldId id="287" r:id="rId38"/>
    <p:sldId id="292" r:id="rId39"/>
    <p:sldId id="295" r:id="rId40"/>
    <p:sldId id="296" r:id="rId41"/>
    <p:sldId id="297" r:id="rId42"/>
    <p:sldId id="298" r:id="rId43"/>
    <p:sldId id="309" r:id="rId44"/>
    <p:sldId id="293" r:id="rId45"/>
    <p:sldId id="288" r:id="rId46"/>
    <p:sldId id="289" r:id="rId47"/>
    <p:sldId id="290" r:id="rId48"/>
    <p:sldId id="304" r:id="rId49"/>
    <p:sldId id="299" r:id="rId50"/>
    <p:sldId id="300" r:id="rId51"/>
    <p:sldId id="301" r:id="rId52"/>
    <p:sldId id="302" r:id="rId53"/>
    <p:sldId id="311" r:id="rId54"/>
    <p:sldId id="312" r:id="rId55"/>
  </p:sldIdLst>
  <p:sldSz cx="18288000" cy="10287000"/>
  <p:notesSz cx="6858000" cy="9144000"/>
  <p:embeddedFontLst>
    <p:embeddedFont>
      <p:font typeface="Arial Narrow" panose="020B060602020203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Canva Sans Bold" panose="020B0604020202020204" charset="0"/>
      <p:regular r:id="rId65"/>
    </p:embeddedFont>
    <p:embeddedFont>
      <p:font typeface="DM Sans Bold" panose="020B0604020202020204" charset="0"/>
      <p:regular r:id="rId66"/>
    </p:embeddedFont>
    <p:embeddedFont>
      <p:font typeface="DM Sans Italics" panose="020B0604020202020204" charset="0"/>
      <p:regular r:id="rId67"/>
    </p:embeddedFont>
    <p:embeddedFont>
      <p:font typeface="Open Sans" panose="020B0604020202020204" charset="0"/>
      <p:regular r:id="rId68"/>
    </p:embeddedFont>
    <p:embeddedFont>
      <p:font typeface="Open Sans Bold" panose="020B0604020202020204" charset="0"/>
      <p:regular r:id="rId69"/>
    </p:embeddedFont>
    <p:embeddedFont>
      <p:font typeface="Open Sans Extra Bold"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64211" autoAdjust="0"/>
  </p:normalViewPr>
  <p:slideViewPr>
    <p:cSldViewPr>
      <p:cViewPr varScale="1">
        <p:scale>
          <a:sx n="40" d="100"/>
          <a:sy n="40" d="100"/>
        </p:scale>
        <p:origin x="18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Hi everyone, I am Sofie Van </a:t>
            </a:r>
            <a:r>
              <a:rPr lang="en-US" dirty="0" err="1"/>
              <a:t>Wesemael</a:t>
            </a:r>
            <a:r>
              <a:rPr lang="en-US" dirty="0"/>
              <a:t> and I am delighted to share my preliminary results today with you guys. This presentation will be about the effect of different emotional imagery scripts on PetCO2 in healthy individuals in a standing position. This research is part of a bigger project where we will examine this in individuals with LBP, but today we will focus on the healthy controls.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effect of different emotional imagery script on end-tidal CO2 in healthy individuals in a standing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u="sng"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order to answer this research question, we used a cross-sectional, repeated measure design.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we </a:t>
            </a:r>
            <a:r>
              <a:rPr lang="en-US" dirty="0" err="1"/>
              <a:t>recruted</a:t>
            </a:r>
            <a:r>
              <a:rPr lang="en-US" dirty="0"/>
              <a:t> healthy participants of 30-40 years old. </a:t>
            </a:r>
            <a:endParaRPr lang="en-US" sz="1200" b="0" i="0" u="sng"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0121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By healthy we mean healthy on both physical and psychological aspects.</a:t>
            </a:r>
          </a:p>
          <a:p>
            <a:endParaRPr lang="en-US" sz="1200" b="0" i="0" u="sng"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4992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resulted in 16 healthy participants (8 males, 8 females) with a mean age of 33 years old completed the protocol from June till August 2023. </a:t>
            </a:r>
            <a:endParaRPr lang="en-US" u="sng"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9470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participants were exposed to a neutral, acceptance, relaxation and hostile resistance script.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Then there is an acceptance script, in which they were instructed to imagine a script where someone suffers from back pain, but is accepting the pain.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is also a relaxation script, </a:t>
            </a:r>
            <a:r>
              <a:rPr lang="en-US" dirty="0" err="1"/>
              <a:t>whete</a:t>
            </a:r>
            <a:r>
              <a:rPr lang="en-US" dirty="0"/>
              <a:t> the participants had to image a script of someone sitting in a very comfortable chair, drinking nice coffee, reading a book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what do we know already about this topic?</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And there is the hostile resistance script, where they were exposed to a script of someone experiencing very negative and hostile emotional responses to complaints of low back pain.</a:t>
            </a:r>
          </a:p>
          <a:p>
            <a:endParaRPr lang="en-US" dirty="0"/>
          </a:p>
          <a:p>
            <a:r>
              <a:rPr lang="en-US" dirty="0"/>
              <a:t>The sequence of the acceptance, relaxation and hostile-resistance scripts was randomized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Participants executed the imagery trials while standing on a foam with their eyes closed. The script was offered by means of a headphone, and lights were turned off.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Every script consists of a baseline where they were listening to classic music for 60 seconds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Then, the imagery phase started, so the participants start hearing a story through the headphone. Participants were instructed to image the script as vividly as possible.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When the script stopped, the participant had to continue the imagery for 90 more seconds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was followed by the recovery phase, consisting of 60 seconds of classic music.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After every script, participants filled in some questionnaires about the imagery, their affect and their physical symptoms.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this process was repeated four times, for every script. Everyone started with the neutral script, for the other 3 scripts, the order was randomized.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outcomes were PetCO2, which is the </a:t>
            </a:r>
            <a:r>
              <a:rPr lang="en-US" sz="1200" b="0" i="0" u="none" strike="noStrike" kern="1200" dirty="0" err="1">
                <a:solidFill>
                  <a:schemeClr val="tx1"/>
                </a:solidFill>
                <a:effectLst/>
                <a:latin typeface="+mn-lt"/>
                <a:ea typeface="+mn-ea"/>
                <a:cs typeface="+mn-cs"/>
              </a:rPr>
              <a:t>the</a:t>
            </a:r>
            <a:r>
              <a:rPr lang="en-US" sz="1200" b="0" i="0" u="none" strike="noStrike" kern="1200" dirty="0">
                <a:solidFill>
                  <a:schemeClr val="tx1"/>
                </a:solidFill>
                <a:effectLst/>
                <a:latin typeface="+mn-lt"/>
                <a:ea typeface="+mn-ea"/>
                <a:cs typeface="+mn-cs"/>
              </a:rPr>
              <a:t> maximal concentration of carbon dioxide (CO2) at the end of an exhaled breath.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measured it with a capnograph and a nasal cannula</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Moreover, positive and negative affect were measured using the PANAS, and physical symptoms were measured using the DLKL. These were acquired after each imagery script. </a:t>
            </a:r>
            <a:endParaRPr lang="en-US" u="sng"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6007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Research has revealed that emotions affect different aspects of respiration, for example negative emotions may lead to, stress and other negative emotions can lead to a more dysfunctional breathing pattern, biomechanical level, and decrease in PetCO2, on a biochemical level.</a:t>
            </a:r>
            <a:endParaRPr lang="en-US" u="sng" dirty="0">
              <a:solidFill>
                <a:srgbClr val="FF0000"/>
              </a:solidFill>
              <a:highlight>
                <a:srgbClr val="FFFF00"/>
              </a:highligh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Additionally, manipulation checks were conducted after every trial. These consisted of the manikin scales, rating the experienced valence (happy or unhappy), arousal (excited or calm) and dominance (controlled or in control).  Moreover, participants were asked about the effort it took to image the script, the vividness of the imagery and the actual time they concentrated on the script by means of a Likert scale.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370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 did we find?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Regarding PetCO2, no significant effects of scripts were found.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Regarding the effects of the scripts on the psychological state, the positive affect was significantly higher during the RELAX script compared to the HR script. The HR script also significantly evoked more negative affect when compared to both the ACC and RELAX script.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 significant effects of scripts were found on psychosomatic symptoms.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about the manipulation checks.  </a:t>
            </a:r>
          </a:p>
          <a:p>
            <a:endParaRPr lang="en-US" dirty="0"/>
          </a:p>
          <a:p>
            <a:r>
              <a:rPr lang="en-US" dirty="0"/>
              <a:t>Regarding the valence (which is rated from pleasant to unpleasant), the HR script was experienced as significantly more unpleasant than both ACC and RELAX,  on the other hand, the RELAX script was experienced as significantly more pleasant than both HR and ACC.</a:t>
            </a:r>
          </a:p>
          <a:p>
            <a:endParaRPr lang="en-US" dirty="0"/>
          </a:p>
          <a:p>
            <a:r>
              <a:rPr lang="en-US" dirty="0"/>
              <a:t>Regarding the arousal (ranging from exciting to calm), the RELAX script evoked significantly more calm feelings then both the ACC and HR scripts. </a:t>
            </a:r>
          </a:p>
          <a:p>
            <a:endParaRPr lang="en-US" dirty="0"/>
          </a:p>
          <a:p>
            <a:r>
              <a:rPr lang="en-US" dirty="0"/>
              <a:t>Dominance (ranging from not in control to in control) followed the same pattern, indicating that the participant felt significantly less in control of the situation during the HR script compared with the ACC script and RELAX script. On the other hand, the RELAX script induced significantly more feelings of dominance in comparison to the ACC and HR script.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Than, for the Likert scales.</a:t>
            </a:r>
          </a:p>
          <a:p>
            <a:endParaRPr lang="en-US" dirty="0"/>
          </a:p>
          <a:p>
            <a:r>
              <a:rPr lang="en-US" dirty="0"/>
              <a:t>The imagery of the relaxation scripts was significantly more vividly, it took less effort and the concentration time was higher when compared to the HR </a:t>
            </a:r>
            <a:r>
              <a:rPr lang="en-US" dirty="0" err="1"/>
              <a:t>en</a:t>
            </a:r>
            <a:r>
              <a:rPr lang="en-US" dirty="0"/>
              <a:t> ACC script.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what does this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Thus, let's give a short summary.</a:t>
            </a:r>
          </a:p>
          <a:p>
            <a:endParaRPr lang="en-US" dirty="0"/>
          </a:p>
          <a:p>
            <a:r>
              <a:rPr lang="en-US" dirty="0"/>
              <a:t>For the manipulation checks, in an ideal situation, effects of scripts on MANIKIN would be present, and effects on Likert scales would have been absent. However, this was not always the case.</a:t>
            </a:r>
          </a:p>
          <a:p>
            <a:endParaRPr lang="en-US" dirty="0"/>
          </a:p>
          <a:p>
            <a:r>
              <a:rPr lang="en-US" dirty="0"/>
              <a:t>The scripts affected the Manikin questionnaires. An important aspect to take into account, is that differences between ACC and HR scripts were not present for arousal. This may have influenced the results given the impact of high arousal on respiratory parameters.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RELAX script required less effort to imagine, was more vividly experienced and was imaged a significantly higher % of the time, which may have influenced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Scripts did affect positive and negative affect, which is in line with earlier research about imagery and affective picture viewing. Daily complaints were not influenced by the scripts. </a:t>
            </a:r>
          </a:p>
          <a:p>
            <a:endParaRPr lang="en-US" dirty="0"/>
          </a:p>
          <a:p>
            <a:r>
              <a:rPr lang="en-US" dirty="0"/>
              <a:t>PetCO2 was also not affected by the scripts. The mean values all lay within normal ranges. The fact that we did not find any effects may also be due to the scripts made for LBP patients or because the HR script was not arousing enough to provoke respiratory effects. </a:t>
            </a:r>
            <a:br>
              <a:rPr lang="nl-BE" dirty="0"/>
            </a:br>
            <a:endParaRPr lang="nl-BE" sz="1200" b="0" i="0" kern="1200" dirty="0">
              <a:solidFill>
                <a:schemeClr val="tx1"/>
              </a:solidFill>
              <a:effectLst/>
              <a:latin typeface="+mn-lt"/>
              <a:ea typeface="+mn-ea"/>
              <a:cs typeface="+mn-cs"/>
            </a:endParaRPr>
          </a:p>
          <a:p>
            <a:endParaRPr lang="nl-BE" sz="1200" b="0" i="0" kern="1200" dirty="0">
              <a:solidFill>
                <a:schemeClr val="tx1"/>
              </a:solidFill>
              <a:effectLst/>
              <a:latin typeface="+mn-lt"/>
              <a:ea typeface="+mn-ea"/>
              <a:cs typeface="+mn-cs"/>
            </a:endParaRPr>
          </a:p>
          <a:p>
            <a:endParaRPr lang="nl-BE" sz="1200" b="0" i="0" kern="1200" dirty="0">
              <a:solidFill>
                <a:schemeClr val="tx1"/>
              </a:solidFill>
              <a:effectLst/>
              <a:latin typeface="+mn-lt"/>
              <a:ea typeface="+mn-ea"/>
              <a:cs typeface="+mn-cs"/>
            </a:endParaRPr>
          </a:p>
          <a:p>
            <a:endParaRPr lang="en-US" u="sng"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 do we conclude?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Additionally, emotions affect postural balance. Is anyone here familiar with postural balance? Yes, indeed, postural balance is the ability of the body to maintain it’s equilibrium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nl-BE" dirty="0" err="1"/>
              <a:t>Thanks</a:t>
            </a:r>
            <a:r>
              <a:rPr lang="nl-BE" dirty="0"/>
              <a:t> a lot </a:t>
            </a:r>
            <a:r>
              <a:rPr lang="nl-BE" dirty="0" err="1"/>
              <a:t>for</a:t>
            </a:r>
            <a:r>
              <a:rPr lang="nl-BE" dirty="0"/>
              <a:t> </a:t>
            </a:r>
            <a:r>
              <a:rPr lang="nl-BE" dirty="0" err="1"/>
              <a:t>listening</a:t>
            </a:r>
            <a:r>
              <a:rPr lang="nl-BE" dirty="0"/>
              <a:t>, I </a:t>
            </a:r>
            <a:r>
              <a:rPr lang="nl-BE" dirty="0" err="1"/>
              <a:t>am</a:t>
            </a:r>
            <a:r>
              <a:rPr lang="nl-BE" dirty="0"/>
              <a:t> </a:t>
            </a:r>
            <a:r>
              <a:rPr lang="nl-BE" dirty="0" err="1"/>
              <a:t>very</a:t>
            </a:r>
            <a:r>
              <a:rPr lang="nl-BE" dirty="0"/>
              <a:t> happy </a:t>
            </a:r>
            <a:r>
              <a:rPr lang="nl-BE" dirty="0" err="1"/>
              <a:t>to</a:t>
            </a:r>
            <a:r>
              <a:rPr lang="nl-BE" dirty="0"/>
              <a:t> </a:t>
            </a:r>
            <a:r>
              <a:rPr lang="nl-BE" dirty="0" err="1"/>
              <a:t>hear</a:t>
            </a:r>
            <a:r>
              <a:rPr lang="nl-BE" dirty="0"/>
              <a:t> </a:t>
            </a:r>
            <a:r>
              <a:rPr lang="nl-BE" dirty="0" err="1"/>
              <a:t>your</a:t>
            </a:r>
            <a:r>
              <a:rPr lang="nl-BE" dirty="0"/>
              <a:t> input, </a:t>
            </a:r>
            <a:r>
              <a:rPr lang="nl-BE" dirty="0" err="1"/>
              <a:t>ideas</a:t>
            </a:r>
            <a:r>
              <a:rPr lang="nl-BE" dirty="0"/>
              <a:t>, </a:t>
            </a:r>
            <a:r>
              <a:rPr lang="nl-BE" dirty="0" err="1"/>
              <a:t>suggestions</a:t>
            </a:r>
            <a:r>
              <a:rPr lang="nl-BE" dirty="0"/>
              <a:t> </a:t>
            </a:r>
            <a:r>
              <a:rPr lang="nl-BE" dirty="0" err="1"/>
              <a:t>and</a:t>
            </a:r>
            <a:r>
              <a:rPr lang="nl-BE" dirty="0"/>
              <a:t> </a:t>
            </a:r>
            <a:r>
              <a:rPr lang="nl-BE" dirty="0" err="1"/>
              <a:t>answer</a:t>
            </a:r>
            <a:r>
              <a:rPr lang="nl-BE" dirty="0"/>
              <a:t> </a:t>
            </a:r>
            <a:r>
              <a:rPr lang="nl-BE" dirty="0" err="1"/>
              <a:t>your</a:t>
            </a:r>
            <a:r>
              <a:rPr lang="nl-BE" dirty="0"/>
              <a:t> </a:t>
            </a:r>
            <a:r>
              <a:rPr lang="nl-BE" dirty="0" err="1"/>
              <a:t>questions</a:t>
            </a:r>
            <a:r>
              <a:rPr lang="nl-BE" dirty="0"/>
              <a:t>. </a:t>
            </a:r>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3709263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Nog updaten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Nog updaten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77474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Very simplistic </a:t>
            </a:r>
            <a:r>
              <a:rPr lang="en-US" dirty="0" err="1"/>
              <a:t>visualisation</a:t>
            </a:r>
            <a:endParaRPr lang="en-US" dirty="0"/>
          </a:p>
          <a:p>
            <a:endParaRPr lang="en-US" dirty="0"/>
          </a:p>
          <a:p>
            <a:r>
              <a:rPr lang="en-US" dirty="0"/>
              <a:t>Thus, based on the manipulation checks, the scripts were imaged correctly. It had some effect on affect and somatic symptoms, but no effect on PetCO2.</a:t>
            </a:r>
          </a:p>
          <a:p>
            <a:endParaRPr lang="en-US" dirty="0"/>
          </a:p>
          <a:p>
            <a:r>
              <a:rPr lang="en-US" dirty="0" err="1"/>
              <a:t>Te</a:t>
            </a:r>
            <a:r>
              <a:rPr lang="en-US" dirty="0"/>
              <a:t> </a:t>
            </a:r>
            <a:r>
              <a:rPr lang="en-US" dirty="0" err="1"/>
              <a:t>veel</a:t>
            </a:r>
            <a:r>
              <a:rPr lang="en-US" dirty="0"/>
              <a:t> </a:t>
            </a:r>
            <a:r>
              <a:rPr lang="en-US" dirty="0" err="1"/>
              <a:t>herhaling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Moet </a:t>
            </a:r>
            <a:r>
              <a:rPr lang="en-US" dirty="0" err="1"/>
              <a:t>ik</a:t>
            </a:r>
            <a:r>
              <a:rPr lang="en-US" dirty="0"/>
              <a:t> </a:t>
            </a:r>
            <a:r>
              <a:rPr lang="en-US" dirty="0" err="1"/>
              <a:t>ook</a:t>
            </a:r>
            <a:r>
              <a:rPr lang="en-US" dirty="0"/>
              <a:t> </a:t>
            </a:r>
            <a:r>
              <a:rPr lang="en-US" dirty="0" err="1"/>
              <a:t>OZV'en</a:t>
            </a:r>
            <a:r>
              <a:rPr lang="en-US" dirty="0"/>
              <a:t> </a:t>
            </a:r>
            <a:r>
              <a:rPr lang="en-US" dirty="0" err="1"/>
              <a:t>opstellen</a:t>
            </a:r>
            <a:r>
              <a:rPr lang="en-US" dirty="0"/>
              <a:t> over de </a:t>
            </a:r>
            <a:r>
              <a:rPr lang="en-US" dirty="0" err="1"/>
              <a:t>andere</a:t>
            </a:r>
            <a:r>
              <a:rPr lang="en-US" dirty="0"/>
              <a:t> 2 </a:t>
            </a:r>
            <a:r>
              <a:rPr lang="en-US" dirty="0" err="1"/>
              <a:t>pijlen</a:t>
            </a:r>
            <a:r>
              <a:rPr lang="en-US" dirty="0"/>
              <a:t>? (nu </a:t>
            </a:r>
            <a:r>
              <a:rPr lang="en-US" dirty="0" err="1"/>
              <a:t>enkel</a:t>
            </a:r>
            <a:r>
              <a:rPr lang="en-US" dirty="0"/>
              <a:t> </a:t>
            </a:r>
            <a:r>
              <a:rPr lang="en-US" dirty="0" err="1"/>
              <a:t>eentje</a:t>
            </a:r>
            <a:r>
              <a:rPr lang="en-US" dirty="0"/>
              <a:t> over de PetCO2)?</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expected that the HR script would be experienced as highly arousing and </a:t>
            </a:r>
            <a:r>
              <a:rPr lang="en-US" dirty="0" err="1"/>
              <a:t>higly</a:t>
            </a:r>
            <a:r>
              <a:rPr lang="en-US" dirty="0"/>
              <a:t> unpleasant, however, in this study, it was not experienced as arousing. This may be declared by the fact that those scripts were written for individuals with low back pain, which makes it hard for healthies to imagine.</a:t>
            </a:r>
          </a:p>
          <a:p>
            <a:endParaRPr lang="nl-BE" dirty="0"/>
          </a:p>
        </p:txBody>
      </p:sp>
      <p:sp>
        <p:nvSpPr>
          <p:cNvPr id="4" name="Slide Number Placeholder 3"/>
          <p:cNvSpPr>
            <a:spLocks noGrp="1"/>
          </p:cNvSpPr>
          <p:nvPr>
            <p:ph type="sldNum" sz="quarter" idx="5"/>
          </p:nvPr>
        </p:nvSpPr>
        <p:spPr/>
        <p:txBody>
          <a:bodyPr/>
          <a:lstStyle/>
          <a:p>
            <a:fld id="{871B2431-D351-4C6E-A3CF-9DFAC0E3E050}" type="slidenum">
              <a:rPr lang="cs-CZ" smtClean="0"/>
              <a:t>45</a:t>
            </a:fld>
            <a:endParaRPr lang="cs-CZ"/>
          </a:p>
        </p:txBody>
      </p:sp>
    </p:spTree>
    <p:extLst>
      <p:ext uri="{BB962C8B-B14F-4D97-AF65-F5344CB8AC3E}">
        <p14:creationId xmlns:p14="http://schemas.microsoft.com/office/powerpoint/2010/main" val="3941755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nl-BE" dirty="0" err="1"/>
              <a:t>Additionally</a:t>
            </a:r>
            <a:r>
              <a:rPr lang="nl-BE" dirty="0"/>
              <a:t>, </a:t>
            </a:r>
            <a:r>
              <a:rPr lang="nl-BE" dirty="0" err="1"/>
              <a:t>the</a:t>
            </a:r>
            <a:r>
              <a:rPr lang="nl-BE" dirty="0"/>
              <a:t> </a:t>
            </a:r>
            <a:r>
              <a:rPr lang="nl-BE" dirty="0" err="1"/>
              <a:t>acceptance</a:t>
            </a:r>
            <a:r>
              <a:rPr lang="nl-BE" dirty="0"/>
              <a:t> script was </a:t>
            </a:r>
            <a:r>
              <a:rPr lang="nl-BE" dirty="0" err="1"/>
              <a:t>not</a:t>
            </a:r>
            <a:r>
              <a:rPr lang="nl-BE" dirty="0"/>
              <a:t> </a:t>
            </a:r>
            <a:r>
              <a:rPr lang="nl-BE" dirty="0" err="1"/>
              <a:t>experienced</a:t>
            </a:r>
            <a:r>
              <a:rPr lang="nl-BE" dirty="0"/>
              <a:t> as </a:t>
            </a:r>
            <a:r>
              <a:rPr lang="nl-BE" dirty="0" err="1"/>
              <a:t>unpleasant</a:t>
            </a:r>
            <a:r>
              <a:rPr lang="nl-BE" dirty="0"/>
              <a:t> as </a:t>
            </a:r>
            <a:r>
              <a:rPr lang="nl-BE" dirty="0" err="1"/>
              <a:t>expected</a:t>
            </a:r>
            <a:r>
              <a:rPr lang="nl-BE" dirty="0"/>
              <a:t>. </a:t>
            </a:r>
            <a:r>
              <a:rPr lang="nl-BE" dirty="0" err="1"/>
              <a:t>Probably</a:t>
            </a:r>
            <a:r>
              <a:rPr lang="nl-BE" dirty="0"/>
              <a:t> </a:t>
            </a:r>
            <a:r>
              <a:rPr lang="nl-BE" dirty="0" err="1"/>
              <a:t>also</a:t>
            </a:r>
            <a:r>
              <a:rPr lang="nl-BE" dirty="0"/>
              <a:t> </a:t>
            </a:r>
            <a:r>
              <a:rPr lang="nl-BE" dirty="0" err="1"/>
              <a:t>because</a:t>
            </a:r>
            <a:r>
              <a:rPr lang="nl-BE" dirty="0"/>
              <a:t> of </a:t>
            </a:r>
            <a:r>
              <a:rPr lang="nl-BE" dirty="0" err="1"/>
              <a:t>the</a:t>
            </a:r>
            <a:r>
              <a:rPr lang="nl-BE" dirty="0"/>
              <a:t> </a:t>
            </a:r>
            <a:r>
              <a:rPr lang="nl-BE" dirty="0" err="1"/>
              <a:t>situation</a:t>
            </a:r>
            <a:r>
              <a:rPr lang="nl-BE" dirty="0"/>
              <a:t> </a:t>
            </a:r>
            <a:r>
              <a:rPr lang="nl-BE" dirty="0" err="1"/>
              <a:t>described</a:t>
            </a:r>
            <a:r>
              <a:rPr lang="nl-BE" dirty="0"/>
              <a:t> </a:t>
            </a:r>
            <a:r>
              <a:rPr lang="nl-BE" dirty="0" err="1"/>
              <a:t>being</a:t>
            </a:r>
            <a:r>
              <a:rPr lang="nl-BE" dirty="0"/>
              <a:t> </a:t>
            </a:r>
            <a:r>
              <a:rPr lang="nl-BE" dirty="0" err="1"/>
              <a:t>not</a:t>
            </a:r>
            <a:r>
              <a:rPr lang="nl-BE" dirty="0"/>
              <a:t> as relevant </a:t>
            </a:r>
            <a:r>
              <a:rPr lang="nl-BE" dirty="0" err="1"/>
              <a:t>for</a:t>
            </a:r>
            <a:r>
              <a:rPr lang="nl-BE" dirty="0"/>
              <a:t> </a:t>
            </a:r>
            <a:r>
              <a:rPr lang="nl-BE" dirty="0" err="1"/>
              <a:t>healthies</a:t>
            </a:r>
            <a:r>
              <a:rPr lang="nl-BE" dirty="0"/>
              <a:t>. </a:t>
            </a:r>
          </a:p>
        </p:txBody>
      </p:sp>
      <p:sp>
        <p:nvSpPr>
          <p:cNvPr id="4" name="Slide Number Placeholder 3"/>
          <p:cNvSpPr>
            <a:spLocks noGrp="1"/>
          </p:cNvSpPr>
          <p:nvPr>
            <p:ph type="sldNum" sz="quarter" idx="5"/>
          </p:nvPr>
        </p:nvSpPr>
        <p:spPr/>
        <p:txBody>
          <a:bodyPr/>
          <a:lstStyle/>
          <a:p>
            <a:fld id="{871B2431-D351-4C6E-A3CF-9DFAC0E3E050}" type="slidenum">
              <a:rPr lang="cs-CZ" smtClean="0"/>
              <a:t>46</a:t>
            </a:fld>
            <a:endParaRPr lang="cs-CZ"/>
          </a:p>
        </p:txBody>
      </p:sp>
    </p:spTree>
    <p:extLst>
      <p:ext uri="{BB962C8B-B14F-4D97-AF65-F5344CB8AC3E}">
        <p14:creationId xmlns:p14="http://schemas.microsoft.com/office/powerpoint/2010/main" val="2600241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nl-BE" dirty="0" err="1"/>
              <a:t>Relaxation</a:t>
            </a:r>
            <a:r>
              <a:rPr lang="nl-BE" dirty="0"/>
              <a:t> was </a:t>
            </a:r>
            <a:r>
              <a:rPr lang="nl-BE" dirty="0" err="1"/>
              <a:t>experienced</a:t>
            </a:r>
            <a:r>
              <a:rPr lang="nl-BE" dirty="0"/>
              <a:t> as </a:t>
            </a:r>
            <a:r>
              <a:rPr lang="nl-BE" dirty="0" err="1"/>
              <a:t>pleasant</a:t>
            </a:r>
            <a:r>
              <a:rPr lang="nl-BE" dirty="0"/>
              <a:t> </a:t>
            </a:r>
            <a:r>
              <a:rPr lang="nl-BE" dirty="0" err="1"/>
              <a:t>and</a:t>
            </a:r>
            <a:r>
              <a:rPr lang="nl-BE" dirty="0"/>
              <a:t> non </a:t>
            </a:r>
            <a:r>
              <a:rPr lang="nl-BE" dirty="0" err="1"/>
              <a:t>arousing</a:t>
            </a:r>
            <a:r>
              <a:rPr lang="nl-BE" dirty="0"/>
              <a:t>, </a:t>
            </a:r>
            <a:r>
              <a:rPr lang="nl-BE" dirty="0" err="1"/>
              <a:t>which</a:t>
            </a:r>
            <a:r>
              <a:rPr lang="nl-BE" dirty="0"/>
              <a:t> was in line </a:t>
            </a:r>
            <a:r>
              <a:rPr lang="nl-BE" dirty="0" err="1"/>
              <a:t>with</a:t>
            </a:r>
            <a:r>
              <a:rPr lang="nl-BE" dirty="0"/>
              <a:t> </a:t>
            </a:r>
            <a:r>
              <a:rPr lang="nl-BE" dirty="0" err="1"/>
              <a:t>our</a:t>
            </a:r>
            <a:r>
              <a:rPr lang="nl-BE" dirty="0"/>
              <a:t> </a:t>
            </a:r>
            <a:r>
              <a:rPr lang="nl-BE" dirty="0" err="1"/>
              <a:t>expactations</a:t>
            </a:r>
            <a:endParaRPr lang="nl-BE" dirty="0"/>
          </a:p>
        </p:txBody>
      </p:sp>
      <p:sp>
        <p:nvSpPr>
          <p:cNvPr id="4" name="Slide Number Placeholder 3"/>
          <p:cNvSpPr>
            <a:spLocks noGrp="1"/>
          </p:cNvSpPr>
          <p:nvPr>
            <p:ph type="sldNum" sz="quarter" idx="5"/>
          </p:nvPr>
        </p:nvSpPr>
        <p:spPr/>
        <p:txBody>
          <a:bodyPr/>
          <a:lstStyle/>
          <a:p>
            <a:fld id="{871B2431-D351-4C6E-A3CF-9DFAC0E3E050}" type="slidenum">
              <a:rPr lang="cs-CZ" smtClean="0"/>
              <a:t>47</a:t>
            </a:fld>
            <a:endParaRPr lang="cs-CZ"/>
          </a:p>
        </p:txBody>
      </p:sp>
    </p:spTree>
    <p:extLst>
      <p:ext uri="{BB962C8B-B14F-4D97-AF65-F5344CB8AC3E}">
        <p14:creationId xmlns:p14="http://schemas.microsoft.com/office/powerpoint/2010/main" val="2083559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21394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maintenance of equilibrium is essential to perform all daily tasks, ranging from low demanding tasks such as sitting, to more demanding balancing tasks such as sports or specific work situations (e.g. cirque du soleil)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research shows that emotions can alter postural balance, for example withdrawal and freezing behavior has been observed in response to aversive emotional stimuli.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Moreover, research shows that different breathing patterns, such as breath-holding and hyperventilation, affects postural balance. The other way around, different postures can affect breathing parameters, ((((for example slumped sitting significantly decreased lung capacity and expiratory flow  compared to normal sitting and standing)))). </a:t>
            </a:r>
          </a:p>
          <a:p>
            <a:endParaRPr lang="en-US" dirty="0"/>
          </a:p>
          <a:p>
            <a:r>
              <a:rPr lang="en-US" dirty="0"/>
              <a:t>Thus, we may conclude that these factors are all connected with each other.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if we look into the evidence, it is remarkable that the effect of emotions on PetCO2 is mainly conducted in a seated position.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Given the tri – angular relation between those factors, we were curious what would happen if instead of inducing emotions during a non-demanding, seated position, they were induced during a more demanding and functional, standing position.</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sv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47.png"/><Relationship Id="rId5" Type="http://schemas.openxmlformats.org/officeDocument/2006/relationships/image" Target="../media/image49.png"/><Relationship Id="rId10" Type="http://schemas.openxmlformats.org/officeDocument/2006/relationships/image" Target="../media/image46.svg"/><Relationship Id="rId4" Type="http://schemas.openxmlformats.org/officeDocument/2006/relationships/image" Target="../media/image3.sv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44.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43.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3.svg"/><Relationship Id="rId9" Type="http://schemas.openxmlformats.org/officeDocument/2006/relationships/image" Target="../media/image49.png"/><Relationship Id="rId1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1.png"/><Relationship Id="rId18" Type="http://schemas.openxmlformats.org/officeDocument/2006/relationships/image" Target="../media/image56.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44.svg"/><Relationship Id="rId17" Type="http://schemas.openxmlformats.org/officeDocument/2006/relationships/image" Target="../media/image55.png"/><Relationship Id="rId2" Type="http://schemas.openxmlformats.org/officeDocument/2006/relationships/notesSlide" Target="../notesSlides/notesSlide27.xml"/><Relationship Id="rId16"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43.png"/><Relationship Id="rId5" Type="http://schemas.openxmlformats.org/officeDocument/2006/relationships/image" Target="../media/image45.png"/><Relationship Id="rId15" Type="http://schemas.openxmlformats.org/officeDocument/2006/relationships/image" Target="../media/image53.png"/><Relationship Id="rId10" Type="http://schemas.openxmlformats.org/officeDocument/2006/relationships/image" Target="../media/image50.svg"/><Relationship Id="rId4" Type="http://schemas.openxmlformats.org/officeDocument/2006/relationships/image" Target="../media/image3.svg"/><Relationship Id="rId9" Type="http://schemas.openxmlformats.org/officeDocument/2006/relationships/image" Target="../media/image49.png"/><Relationship Id="rId14" Type="http://schemas.openxmlformats.org/officeDocument/2006/relationships/image" Target="../media/image52.sv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sv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590/1806-3713/e20170347"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hyperlink" Target="https://doi.org/10.3389/fneur.2018.00789" TargetMode="External"/><Relationship Id="rId4" Type="http://schemas.openxmlformats.org/officeDocument/2006/relationships/hyperlink" Target="https://doi.org/10.1016/j.neucli.2019.01.005"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16/S1443-8461(04)80007-8" TargetMode="External"/><Relationship Id="rId7" Type="http://schemas.openxmlformats.org/officeDocument/2006/relationships/hyperlink" Target="https://doi.org/10.3389/fneur.2018.00789"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doi.org/10.1016/j.neucli.2019.01.005" TargetMode="External"/><Relationship Id="rId5" Type="http://schemas.openxmlformats.org/officeDocument/2006/relationships/hyperlink" Target="https://doi.org/10.1249/MSS.0000000000000385" TargetMode="External"/><Relationship Id="rId4" Type="http://schemas.openxmlformats.org/officeDocument/2006/relationships/hyperlink" Target="https://doi.org/10.1007/s00221-018-5267-6"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4.svg"/><Relationship Id="rId18" Type="http://schemas.openxmlformats.org/officeDocument/2006/relationships/image" Target="../media/image80.png"/><Relationship Id="rId3" Type="http://schemas.openxmlformats.org/officeDocument/2006/relationships/image" Target="../media/image88.png"/><Relationship Id="rId7" Type="http://schemas.openxmlformats.org/officeDocument/2006/relationships/image" Target="../media/image52.svg"/><Relationship Id="rId12" Type="http://schemas.openxmlformats.org/officeDocument/2006/relationships/image" Target="../media/image93.png"/><Relationship Id="rId17" Type="http://schemas.openxmlformats.org/officeDocument/2006/relationships/image" Target="../media/image79.svg"/><Relationship Id="rId2" Type="http://schemas.openxmlformats.org/officeDocument/2006/relationships/notesSlide" Target="../notesSlides/notesSlide44.xml"/><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92.svg"/><Relationship Id="rId5" Type="http://schemas.openxmlformats.org/officeDocument/2006/relationships/image" Target="../media/image90.png"/><Relationship Id="rId15" Type="http://schemas.openxmlformats.org/officeDocument/2006/relationships/image" Target="../media/image96.svg"/><Relationship Id="rId10" Type="http://schemas.openxmlformats.org/officeDocument/2006/relationships/image" Target="../media/image91.png"/><Relationship Id="rId19" Type="http://schemas.openxmlformats.org/officeDocument/2006/relationships/image" Target="../media/image81.svg"/><Relationship Id="rId4" Type="http://schemas.openxmlformats.org/officeDocument/2006/relationships/image" Target="../media/image89.svg"/><Relationship Id="rId9" Type="http://schemas.openxmlformats.org/officeDocument/2006/relationships/image" Target="../media/image5.svg"/><Relationship Id="rId14" Type="http://schemas.openxmlformats.org/officeDocument/2006/relationships/image" Target="../media/image95.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98.sv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8.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9.png"/><Relationship Id="rId7" Type="http://schemas.openxmlformats.org/officeDocument/2006/relationships/image" Target="../media/image5.sv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4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2.png"/><Relationship Id="rId21"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3.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9.svg"/></Relationships>
</file>

<file path=ppt/slides/_rels/slide5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notesSlide" Target="../notesSlides/notesSlide9.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28.png"/><Relationship Id="rId10" Type="http://schemas.openxmlformats.org/officeDocument/2006/relationships/image" Target="../media/image7.svg"/><Relationship Id="rId4" Type="http://schemas.openxmlformats.org/officeDocument/2006/relationships/image" Target="../media/image27.svg"/><Relationship Id="rId9" Type="http://schemas.openxmlformats.org/officeDocument/2006/relationships/image" Target="../media/image6.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816047" y="1815545"/>
            <a:ext cx="12655760" cy="4096390"/>
          </a:xfrm>
          <a:prstGeom prst="rect">
            <a:avLst/>
          </a:prstGeom>
        </p:spPr>
        <p:txBody>
          <a:bodyPr lIns="0" tIns="0" rIns="0" bIns="0" rtlCol="0" anchor="t">
            <a:spAutoFit/>
          </a:bodyPr>
          <a:lstStyle/>
          <a:p>
            <a:pPr>
              <a:lnSpc>
                <a:spcPts val="6400"/>
              </a:lnSpc>
            </a:pPr>
            <a:r>
              <a:rPr lang="en-US" sz="6400" dirty="0">
                <a:solidFill>
                  <a:srgbClr val="FFFFFF"/>
                </a:solidFill>
                <a:latin typeface="DM Sans Bold"/>
              </a:rPr>
              <a:t>THE EFFECT OF DIFFERENT EMOTIONAL IMAGERY SCRIPTS ON END-TIDAL CO2 IN HEALTHY INDIVIDUALS </a:t>
            </a:r>
            <a:r>
              <a:rPr lang="en-US" sz="6400" dirty="0">
                <a:solidFill>
                  <a:srgbClr val="2E6173"/>
                </a:solidFill>
                <a:latin typeface="DM Sans Bold"/>
              </a:rPr>
              <a:t>IN A STANDING POSITION</a:t>
            </a:r>
          </a:p>
        </p:txBody>
      </p:sp>
      <p:sp>
        <p:nvSpPr>
          <p:cNvPr id="6" name="TextBox 6"/>
          <p:cNvSpPr txBox="1"/>
          <p:nvPr/>
        </p:nvSpPr>
        <p:spPr>
          <a:xfrm>
            <a:off x="1816047" y="7157803"/>
            <a:ext cx="15176553" cy="1581459"/>
          </a:xfrm>
          <a:prstGeom prst="rect">
            <a:avLst/>
          </a:prstGeom>
        </p:spPr>
        <p:txBody>
          <a:bodyPr wrap="square" lIns="0" tIns="0" rIns="0" bIns="0" rtlCol="0" anchor="t">
            <a:spAutoFit/>
          </a:bodyPr>
          <a:lstStyle/>
          <a:p>
            <a:pPr algn="r">
              <a:lnSpc>
                <a:spcPts val="4070"/>
              </a:lnSpc>
            </a:pPr>
            <a:r>
              <a:rPr lang="en-US" sz="3200" b="1" dirty="0">
                <a:solidFill>
                  <a:srgbClr val="FFFFFF"/>
                </a:solidFill>
                <a:latin typeface="DM Sans Italics"/>
              </a:rPr>
              <a:t> Sofie Van </a:t>
            </a:r>
            <a:r>
              <a:rPr lang="en-US" sz="3200" b="1" dirty="0" err="1">
                <a:solidFill>
                  <a:srgbClr val="FFFFFF"/>
                </a:solidFill>
                <a:latin typeface="DM Sans Italics"/>
              </a:rPr>
              <a:t>Wesemael</a:t>
            </a:r>
            <a:r>
              <a:rPr lang="en-US" sz="3200" b="1" dirty="0">
                <a:solidFill>
                  <a:srgbClr val="FFFFFF"/>
                </a:solidFill>
                <a:latin typeface="DM Sans Italics"/>
              </a:rPr>
              <a:t> </a:t>
            </a:r>
            <a:r>
              <a:rPr lang="en-US" sz="3200" dirty="0">
                <a:solidFill>
                  <a:srgbClr val="FFFFFF"/>
                </a:solidFill>
                <a:latin typeface="DM Sans Italics"/>
              </a:rPr>
              <a:t>(PhD), Elke </a:t>
            </a:r>
            <a:r>
              <a:rPr lang="en-US" sz="3200" dirty="0" err="1">
                <a:solidFill>
                  <a:srgbClr val="FFFFFF"/>
                </a:solidFill>
                <a:latin typeface="DM Sans Italics"/>
              </a:rPr>
              <a:t>Vlemincx</a:t>
            </a:r>
            <a:r>
              <a:rPr lang="en-US" sz="3200" dirty="0">
                <a:solidFill>
                  <a:srgbClr val="FFFFFF"/>
                </a:solidFill>
                <a:latin typeface="DM Sans Italics"/>
              </a:rPr>
              <a:t>, </a:t>
            </a:r>
            <a:r>
              <a:rPr lang="en-US" sz="3200" dirty="0" err="1">
                <a:solidFill>
                  <a:srgbClr val="FFFFFF"/>
                </a:solidFill>
                <a:latin typeface="DM Sans Italics"/>
              </a:rPr>
              <a:t>Katleen</a:t>
            </a:r>
            <a:r>
              <a:rPr lang="en-US" sz="3200" dirty="0">
                <a:solidFill>
                  <a:srgbClr val="FFFFFF"/>
                </a:solidFill>
                <a:latin typeface="DM Sans Italics"/>
              </a:rPr>
              <a:t> Bogaerts, Lotte Janssens</a:t>
            </a:r>
          </a:p>
          <a:p>
            <a:pPr algn="r">
              <a:lnSpc>
                <a:spcPts val="4070"/>
              </a:lnSpc>
            </a:pPr>
            <a:endParaRPr lang="en-US" sz="3200" dirty="0">
              <a:solidFill>
                <a:srgbClr val="FFFFFF"/>
              </a:solidFill>
              <a:latin typeface="DM Sans Italics"/>
            </a:endParaRPr>
          </a:p>
          <a:p>
            <a:pPr algn="r">
              <a:lnSpc>
                <a:spcPts val="4070"/>
              </a:lnSpc>
            </a:pPr>
            <a:r>
              <a:rPr lang="en-US" sz="3700" dirty="0">
                <a:solidFill>
                  <a:srgbClr val="FFFFFF"/>
                </a:solidFill>
                <a:latin typeface="DM Sans Italics"/>
              </a:rPr>
              <a:t>ISARP 2023</a:t>
            </a:r>
          </a:p>
        </p:txBody>
      </p:sp>
      <p:pic>
        <p:nvPicPr>
          <p:cNvPr id="1026" name="Picture 2" descr="Logo en huisstijl - UHasselt">
            <a:extLst>
              <a:ext uri="{FF2B5EF4-FFF2-40B4-BE49-F238E27FC236}">
                <a16:creationId xmlns:a16="http://schemas.microsoft.com/office/drawing/2014/main" id="{AB1237BF-D85F-4A32-98F0-80D3D3C987E9}"/>
              </a:ext>
            </a:extLst>
          </p:cNvPr>
          <p:cNvPicPr>
            <a:picLocks noChangeAspect="1" noChangeArrowheads="1"/>
          </p:cNvPicPr>
          <p:nvPr/>
        </p:nvPicPr>
        <p:blipFill>
          <a:blip r:embed="rId3" cstate="print">
            <a:duotone>
              <a:prstClr val="black"/>
              <a:schemeClr val="bg1">
                <a:lumMod val="95000"/>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28700" y="7234312"/>
            <a:ext cx="3338564" cy="2400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3247587"/>
            <a:ext cx="7571992" cy="211455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RESEARCH QUESTION</a:t>
            </a:r>
          </a:p>
        </p:txBody>
      </p:sp>
      <p:sp>
        <p:nvSpPr>
          <p:cNvPr id="6" name="Freeform 6"/>
          <p:cNvSpPr/>
          <p:nvPr/>
        </p:nvSpPr>
        <p:spPr>
          <a:xfrm>
            <a:off x="1028700"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888623" y="796297"/>
            <a:ext cx="7028589" cy="669265"/>
            <a:chOff x="0" y="0"/>
            <a:chExt cx="1851151" cy="176267"/>
          </a:xfrm>
        </p:grpSpPr>
        <p:sp>
          <p:nvSpPr>
            <p:cNvPr id="4" name="Freeform 4"/>
            <p:cNvSpPr/>
            <p:nvPr/>
          </p:nvSpPr>
          <p:spPr>
            <a:xfrm>
              <a:off x="0" y="0"/>
              <a:ext cx="1851151" cy="176267"/>
            </a:xfrm>
            <a:custGeom>
              <a:avLst/>
              <a:gdLst/>
              <a:ahLst/>
              <a:cxnLst/>
              <a:rect l="l" t="t" r="r" b="b"/>
              <a:pathLst>
                <a:path w="1851151" h="176267">
                  <a:moveTo>
                    <a:pt x="0" y="0"/>
                  </a:moveTo>
                  <a:lnTo>
                    <a:pt x="1851151" y="0"/>
                  </a:lnTo>
                  <a:lnTo>
                    <a:pt x="1851151" y="176267"/>
                  </a:lnTo>
                  <a:lnTo>
                    <a:pt x="0" y="176267"/>
                  </a:lnTo>
                  <a:lnTo>
                    <a:pt x="0" y="0"/>
                  </a:lnTo>
                </a:path>
              </a:pathLst>
            </a:custGeom>
            <a:solidFill>
              <a:srgbClr val="2E617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4120524"/>
            <a:ext cx="18586399" cy="2045951"/>
            <a:chOff x="0" y="0"/>
            <a:chExt cx="3691931" cy="406400"/>
          </a:xfrm>
        </p:grpSpPr>
        <p:sp>
          <p:nvSpPr>
            <p:cNvPr id="7" name="Freeform 7"/>
            <p:cNvSpPr/>
            <p:nvPr/>
          </p:nvSpPr>
          <p:spPr>
            <a:xfrm>
              <a:off x="0" y="0"/>
              <a:ext cx="3691931" cy="406400"/>
            </a:xfrm>
            <a:custGeom>
              <a:avLst/>
              <a:gdLst/>
              <a:ahLst/>
              <a:cxnLst/>
              <a:rect l="l" t="t" r="r" b="b"/>
              <a:pathLst>
                <a:path w="3691931" h="406400">
                  <a:moveTo>
                    <a:pt x="3488731" y="0"/>
                  </a:moveTo>
                  <a:lnTo>
                    <a:pt x="0" y="0"/>
                  </a:lnTo>
                  <a:lnTo>
                    <a:pt x="0" y="406400"/>
                  </a:lnTo>
                  <a:lnTo>
                    <a:pt x="3488731" y="406400"/>
                  </a:lnTo>
                  <a:lnTo>
                    <a:pt x="3691931" y="203200"/>
                  </a:lnTo>
                  <a:lnTo>
                    <a:pt x="3488731" y="0"/>
                  </a:lnTo>
                </a:path>
              </a:pathLst>
            </a:custGeom>
            <a:solidFill>
              <a:srgbClr val="BBCBCD"/>
            </a:solidFill>
          </p:spPr>
        </p:sp>
        <p:sp>
          <p:nvSpPr>
            <p:cNvPr id="8" name="TextBox 8"/>
            <p:cNvSpPr txBox="1"/>
            <p:nvPr/>
          </p:nvSpPr>
          <p:spPr>
            <a:xfrm>
              <a:off x="0" y="-57150"/>
              <a:ext cx="698500" cy="4635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888623" y="841578"/>
            <a:ext cx="8255377" cy="647706"/>
          </a:xfrm>
          <a:prstGeom prst="rect">
            <a:avLst/>
          </a:prstGeom>
        </p:spPr>
        <p:txBody>
          <a:bodyPr lIns="0" tIns="0" rIns="0" bIns="0" rtlCol="0" anchor="t">
            <a:spAutoFit/>
          </a:bodyPr>
          <a:lstStyle/>
          <a:p>
            <a:pPr>
              <a:lnSpc>
                <a:spcPts val="4950"/>
              </a:lnSpc>
            </a:pPr>
            <a:r>
              <a:rPr lang="en-US" sz="4500">
                <a:solidFill>
                  <a:srgbClr val="FFFFFF"/>
                </a:solidFill>
                <a:latin typeface="DM Sans Bold"/>
              </a:rPr>
              <a:t>02. RESEARCH QUESTION</a:t>
            </a:r>
          </a:p>
        </p:txBody>
      </p:sp>
      <p:sp>
        <p:nvSpPr>
          <p:cNvPr id="10" name="TextBox 10"/>
          <p:cNvSpPr txBox="1"/>
          <p:nvPr/>
        </p:nvSpPr>
        <p:spPr>
          <a:xfrm>
            <a:off x="859214" y="4305306"/>
            <a:ext cx="16569571" cy="1581139"/>
          </a:xfrm>
          <a:prstGeom prst="rect">
            <a:avLst/>
          </a:prstGeom>
        </p:spPr>
        <p:txBody>
          <a:bodyPr lIns="0" tIns="0" rIns="0" bIns="0" rtlCol="0" anchor="t">
            <a:spAutoFit/>
          </a:bodyPr>
          <a:lstStyle/>
          <a:p>
            <a:pPr algn="ctr">
              <a:lnSpc>
                <a:spcPts val="6300"/>
              </a:lnSpc>
              <a:spcBef>
                <a:spcPct val="0"/>
              </a:spcBef>
            </a:pPr>
            <a:r>
              <a:rPr lang="en-US" sz="4500">
                <a:solidFill>
                  <a:srgbClr val="2E6173"/>
                </a:solidFill>
                <a:latin typeface="DM Sans Bold"/>
              </a:rPr>
              <a:t>What is the effect of different emotional imagery scripts on </a:t>
            </a:r>
          </a:p>
          <a:p>
            <a:pPr algn="ctr">
              <a:lnSpc>
                <a:spcPts val="6300"/>
              </a:lnSpc>
              <a:spcBef>
                <a:spcPct val="0"/>
              </a:spcBef>
            </a:pPr>
            <a:r>
              <a:rPr lang="en-US" sz="4500">
                <a:solidFill>
                  <a:srgbClr val="2E6173"/>
                </a:solidFill>
                <a:latin typeface="DM Sans Bold"/>
              </a:rPr>
              <a:t>end-tidal CO2 in healthy individuals in a standing position?</a:t>
            </a:r>
          </a:p>
        </p:txBody>
      </p:sp>
      <p:sp>
        <p:nvSpPr>
          <p:cNvPr id="11" name="Freeform 11"/>
          <p:cNvSpPr/>
          <p:nvPr/>
        </p:nvSpPr>
        <p:spPr>
          <a:xfrm>
            <a:off x="13905275" y="6166476"/>
            <a:ext cx="5579390" cy="4114800"/>
          </a:xfrm>
          <a:custGeom>
            <a:avLst/>
            <a:gdLst/>
            <a:ahLst/>
            <a:cxnLst/>
            <a:rect l="l" t="t" r="r" b="b"/>
            <a:pathLst>
              <a:path w="5579390" h="4114800">
                <a:moveTo>
                  <a:pt x="0" y="0"/>
                </a:moveTo>
                <a:lnTo>
                  <a:pt x="5579390" y="0"/>
                </a:lnTo>
                <a:lnTo>
                  <a:pt x="557939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3247587"/>
            <a:ext cx="7571992" cy="106680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METHODS</a:t>
            </a:r>
          </a:p>
        </p:txBody>
      </p:sp>
      <p:sp>
        <p:nvSpPr>
          <p:cNvPr id="6" name="Freeform 6"/>
          <p:cNvSpPr/>
          <p:nvPr/>
        </p:nvSpPr>
        <p:spPr>
          <a:xfrm>
            <a:off x="1028700"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03. METHODS - DESIGN</a:t>
            </a:r>
          </a:p>
        </p:txBody>
      </p:sp>
      <p:grpSp>
        <p:nvGrpSpPr>
          <p:cNvPr id="6" name="Group 6"/>
          <p:cNvGrpSpPr/>
          <p:nvPr/>
        </p:nvGrpSpPr>
        <p:grpSpPr>
          <a:xfrm>
            <a:off x="1166178" y="6835734"/>
            <a:ext cx="7046985" cy="4209688"/>
            <a:chOff x="0" y="-57150"/>
            <a:chExt cx="1405450" cy="869950"/>
          </a:xfrm>
        </p:grpSpPr>
        <p:sp>
          <p:nvSpPr>
            <p:cNvPr id="7" name="Freeform 7"/>
            <p:cNvSpPr/>
            <p:nvPr/>
          </p:nvSpPr>
          <p:spPr>
            <a:xfrm>
              <a:off x="0" y="-17867"/>
              <a:ext cx="1405450" cy="174043"/>
            </a:xfrm>
            <a:custGeom>
              <a:avLst/>
              <a:gdLst/>
              <a:ahLst/>
              <a:cxnLst/>
              <a:rect l="l" t="t" r="r" b="b"/>
              <a:pathLst>
                <a:path w="1405450" h="174043">
                  <a:moveTo>
                    <a:pt x="0" y="0"/>
                  </a:moveTo>
                  <a:lnTo>
                    <a:pt x="1405450" y="0"/>
                  </a:lnTo>
                  <a:lnTo>
                    <a:pt x="1405450" y="174043"/>
                  </a:lnTo>
                  <a:lnTo>
                    <a:pt x="0" y="174043"/>
                  </a:lnTo>
                  <a:lnTo>
                    <a:pt x="0" y="0"/>
                  </a:lnTo>
                </a:path>
              </a:pathLst>
            </a:custGeom>
            <a:solidFill>
              <a:srgbClr val="BBCBCD"/>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195486" y="3266548"/>
            <a:ext cx="5576054" cy="773850"/>
            <a:chOff x="0" y="0"/>
            <a:chExt cx="1210966" cy="174043"/>
          </a:xfrm>
        </p:grpSpPr>
        <p:sp>
          <p:nvSpPr>
            <p:cNvPr id="11" name="Freeform 11"/>
            <p:cNvSpPr/>
            <p:nvPr/>
          </p:nvSpPr>
          <p:spPr>
            <a:xfrm>
              <a:off x="0" y="0"/>
              <a:ext cx="1210966" cy="174043"/>
            </a:xfrm>
            <a:custGeom>
              <a:avLst/>
              <a:gdLst/>
              <a:ahLst/>
              <a:cxnLst/>
              <a:rect l="l" t="t" r="r" b="b"/>
              <a:pathLst>
                <a:path w="1210966" h="174043">
                  <a:moveTo>
                    <a:pt x="0" y="0"/>
                  </a:moveTo>
                  <a:lnTo>
                    <a:pt x="1210966" y="0"/>
                  </a:lnTo>
                  <a:lnTo>
                    <a:pt x="1210966" y="174043"/>
                  </a:lnTo>
                  <a:lnTo>
                    <a:pt x="0" y="174043"/>
                  </a:lnTo>
                  <a:lnTo>
                    <a:pt x="0" y="0"/>
                  </a:lnTo>
                </a:path>
              </a:pathLst>
            </a:custGeom>
            <a:solidFill>
              <a:srgbClr val="BBCBCD"/>
            </a:solidFill>
          </p:spPr>
        </p:sp>
        <p:sp>
          <p:nvSpPr>
            <p:cNvPr id="12" name="TextBox 12"/>
            <p:cNvSpPr txBox="1"/>
            <p:nvPr/>
          </p:nvSpPr>
          <p:spPr>
            <a:xfrm>
              <a:off x="0" y="-57150"/>
              <a:ext cx="812800" cy="869950"/>
            </a:xfrm>
            <a:prstGeom prst="rect">
              <a:avLst/>
            </a:prstGeom>
          </p:spPr>
          <p:txBody>
            <a:bodyPr lIns="51507" tIns="51507" rIns="51507" bIns="51507" rtlCol="0" anchor="ctr"/>
            <a:lstStyle/>
            <a:p>
              <a:pPr algn="ctr">
                <a:lnSpc>
                  <a:spcPts val="2659"/>
                </a:lnSpc>
              </a:pPr>
              <a:endParaRPr/>
            </a:p>
          </p:txBody>
        </p:sp>
      </p:grpSp>
      <p:sp>
        <p:nvSpPr>
          <p:cNvPr id="17" name="TextBox 13">
            <a:extLst>
              <a:ext uri="{FF2B5EF4-FFF2-40B4-BE49-F238E27FC236}">
                <a16:creationId xmlns:a16="http://schemas.microsoft.com/office/drawing/2014/main" id="{ECE14434-5D45-4181-AFEC-CF7598E491DA}"/>
              </a:ext>
            </a:extLst>
          </p:cNvPr>
          <p:cNvSpPr txBox="1"/>
          <p:nvPr/>
        </p:nvSpPr>
        <p:spPr>
          <a:xfrm>
            <a:off x="1266556" y="3390900"/>
            <a:ext cx="5433914" cy="524439"/>
          </a:xfrm>
          <a:prstGeom prst="rect">
            <a:avLst/>
          </a:prstGeom>
        </p:spPr>
        <p:txBody>
          <a:bodyPr wrap="square" lIns="0" tIns="0" rIns="0" bIns="0" rtlCol="0" anchor="t">
            <a:spAutoFit/>
          </a:bodyPr>
          <a:lstStyle/>
          <a:p>
            <a:pPr>
              <a:lnSpc>
                <a:spcPts val="3779"/>
              </a:lnSpc>
            </a:pPr>
            <a:r>
              <a:rPr lang="en-US" sz="4800" dirty="0">
                <a:solidFill>
                  <a:srgbClr val="2E6173"/>
                </a:solidFill>
                <a:latin typeface="Open Sans Extra Bold"/>
              </a:rPr>
              <a:t>Cross-sectional</a:t>
            </a:r>
          </a:p>
        </p:txBody>
      </p:sp>
      <p:sp>
        <p:nvSpPr>
          <p:cNvPr id="19" name="TextBox 13">
            <a:extLst>
              <a:ext uri="{FF2B5EF4-FFF2-40B4-BE49-F238E27FC236}">
                <a16:creationId xmlns:a16="http://schemas.microsoft.com/office/drawing/2014/main" id="{94DEF527-266E-41CE-B015-2B6FD7E723B7}"/>
              </a:ext>
            </a:extLst>
          </p:cNvPr>
          <p:cNvSpPr txBox="1"/>
          <p:nvPr/>
        </p:nvSpPr>
        <p:spPr>
          <a:xfrm>
            <a:off x="1166178" y="7231389"/>
            <a:ext cx="7046985" cy="524439"/>
          </a:xfrm>
          <a:prstGeom prst="rect">
            <a:avLst/>
          </a:prstGeom>
        </p:spPr>
        <p:txBody>
          <a:bodyPr wrap="square" lIns="0" tIns="0" rIns="0" bIns="0" rtlCol="0" anchor="t">
            <a:spAutoFit/>
          </a:bodyPr>
          <a:lstStyle/>
          <a:p>
            <a:pPr>
              <a:lnSpc>
                <a:spcPts val="3779"/>
              </a:lnSpc>
            </a:pPr>
            <a:r>
              <a:rPr lang="en-US" sz="4800" dirty="0">
                <a:solidFill>
                  <a:srgbClr val="2E6173"/>
                </a:solidFill>
                <a:latin typeface="Open Sans Extra Bold"/>
              </a:rPr>
              <a:t>Repeated measure</a:t>
            </a:r>
          </a:p>
        </p:txBody>
      </p:sp>
      <p:pic>
        <p:nvPicPr>
          <p:cNvPr id="20" name="Picture 19">
            <a:extLst>
              <a:ext uri="{FF2B5EF4-FFF2-40B4-BE49-F238E27FC236}">
                <a16:creationId xmlns:a16="http://schemas.microsoft.com/office/drawing/2014/main" id="{CF045D46-D480-471C-9C71-C3A5A44033BA}"/>
              </a:ext>
            </a:extLst>
          </p:cNvPr>
          <p:cNvPicPr>
            <a:picLocks noChangeAspect="1"/>
          </p:cNvPicPr>
          <p:nvPr/>
        </p:nvPicPr>
        <p:blipFill>
          <a:blip r:embed="rId3"/>
          <a:stretch>
            <a:fillRect/>
          </a:stretch>
        </p:blipFill>
        <p:spPr>
          <a:xfrm>
            <a:off x="8624934" y="6246603"/>
            <a:ext cx="3172268" cy="2400635"/>
          </a:xfrm>
          <a:prstGeom prst="rect">
            <a:avLst/>
          </a:prstGeom>
        </p:spPr>
      </p:pic>
      <p:pic>
        <p:nvPicPr>
          <p:cNvPr id="21" name="Picture 20">
            <a:extLst>
              <a:ext uri="{FF2B5EF4-FFF2-40B4-BE49-F238E27FC236}">
                <a16:creationId xmlns:a16="http://schemas.microsoft.com/office/drawing/2014/main" id="{7533B148-D6EE-4AC0-B54C-A6634486AB0A}"/>
              </a:ext>
            </a:extLst>
          </p:cNvPr>
          <p:cNvPicPr>
            <a:picLocks noChangeAspect="1"/>
          </p:cNvPicPr>
          <p:nvPr/>
        </p:nvPicPr>
        <p:blipFill>
          <a:blip r:embed="rId4"/>
          <a:stretch>
            <a:fillRect/>
          </a:stretch>
        </p:blipFill>
        <p:spPr>
          <a:xfrm>
            <a:off x="7035748" y="2164281"/>
            <a:ext cx="2867425" cy="26387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03. METHODS - PARTICIPANTS</a:t>
            </a:r>
          </a:p>
        </p:txBody>
      </p:sp>
      <p:grpSp>
        <p:nvGrpSpPr>
          <p:cNvPr id="10" name="Group 10"/>
          <p:cNvGrpSpPr/>
          <p:nvPr/>
        </p:nvGrpSpPr>
        <p:grpSpPr>
          <a:xfrm>
            <a:off x="799307" y="1960784"/>
            <a:ext cx="2658740" cy="662577"/>
            <a:chOff x="0" y="0"/>
            <a:chExt cx="1210966" cy="174043"/>
          </a:xfrm>
        </p:grpSpPr>
        <p:sp>
          <p:nvSpPr>
            <p:cNvPr id="11" name="Freeform 11"/>
            <p:cNvSpPr/>
            <p:nvPr/>
          </p:nvSpPr>
          <p:spPr>
            <a:xfrm>
              <a:off x="0" y="0"/>
              <a:ext cx="1210966" cy="174043"/>
            </a:xfrm>
            <a:custGeom>
              <a:avLst/>
              <a:gdLst/>
              <a:ahLst/>
              <a:cxnLst/>
              <a:rect l="l" t="t" r="r" b="b"/>
              <a:pathLst>
                <a:path w="1210966" h="174043">
                  <a:moveTo>
                    <a:pt x="0" y="0"/>
                  </a:moveTo>
                  <a:lnTo>
                    <a:pt x="1210966" y="0"/>
                  </a:lnTo>
                  <a:lnTo>
                    <a:pt x="1210966" y="174043"/>
                  </a:lnTo>
                  <a:lnTo>
                    <a:pt x="0" y="174043"/>
                  </a:lnTo>
                  <a:lnTo>
                    <a:pt x="0" y="0"/>
                  </a:lnTo>
                </a:path>
              </a:pathLst>
            </a:custGeom>
            <a:solidFill>
              <a:srgbClr val="BBCBCD"/>
            </a:solidFill>
          </p:spPr>
        </p:sp>
        <p:sp>
          <p:nvSpPr>
            <p:cNvPr id="12" name="TextBox 12"/>
            <p:cNvSpPr txBox="1"/>
            <p:nvPr/>
          </p:nvSpPr>
          <p:spPr>
            <a:xfrm>
              <a:off x="0" y="-57150"/>
              <a:ext cx="812800" cy="869950"/>
            </a:xfrm>
            <a:prstGeom prst="rect">
              <a:avLst/>
            </a:prstGeom>
          </p:spPr>
          <p:txBody>
            <a:bodyPr lIns="51507" tIns="51507" rIns="51507" bIns="51507" rtlCol="0" anchor="ctr"/>
            <a:lstStyle/>
            <a:p>
              <a:pPr algn="ctr">
                <a:lnSpc>
                  <a:spcPts val="2659"/>
                </a:lnSpc>
              </a:pPr>
              <a:endParaRPr sz="3000"/>
            </a:p>
          </p:txBody>
        </p:sp>
      </p:grpSp>
      <p:sp>
        <p:nvSpPr>
          <p:cNvPr id="13" name="TextBox 13"/>
          <p:cNvSpPr txBox="1"/>
          <p:nvPr/>
        </p:nvSpPr>
        <p:spPr>
          <a:xfrm>
            <a:off x="1082261" y="1983055"/>
            <a:ext cx="5892132" cy="2436564"/>
          </a:xfrm>
          <a:prstGeom prst="rect">
            <a:avLst/>
          </a:prstGeom>
        </p:spPr>
        <p:txBody>
          <a:bodyPr lIns="0" tIns="0" rIns="0" bIns="0" rtlCol="0" anchor="t">
            <a:spAutoFit/>
          </a:bodyPr>
          <a:lstStyle/>
          <a:p>
            <a:pPr>
              <a:lnSpc>
                <a:spcPts val="3779"/>
              </a:lnSpc>
            </a:pPr>
            <a:r>
              <a:rPr lang="en-US" sz="2800" dirty="0">
                <a:solidFill>
                  <a:srgbClr val="2E6173"/>
                </a:solidFill>
                <a:latin typeface="Open Sans Extra Bold"/>
              </a:rPr>
              <a:t>Inclusion:</a:t>
            </a:r>
          </a:p>
          <a:p>
            <a:pPr>
              <a:lnSpc>
                <a:spcPts val="3779"/>
              </a:lnSpc>
            </a:pPr>
            <a:endParaRPr lang="en-US" sz="2800" dirty="0">
              <a:solidFill>
                <a:srgbClr val="2E6173"/>
              </a:solidFill>
              <a:latin typeface="Open Sans Extra Bold"/>
            </a:endParaRPr>
          </a:p>
          <a:p>
            <a:pPr marL="582930" lvl="1" indent="-291465">
              <a:lnSpc>
                <a:spcPts val="3779"/>
              </a:lnSpc>
              <a:buFont typeface="Arial"/>
              <a:buChar char="•"/>
            </a:pPr>
            <a:r>
              <a:rPr lang="en-US" sz="2800" dirty="0">
                <a:solidFill>
                  <a:srgbClr val="2E6173"/>
                </a:solidFill>
                <a:latin typeface="Open Sans Extra Bold"/>
              </a:rPr>
              <a:t>Healthy individuals</a:t>
            </a:r>
          </a:p>
          <a:p>
            <a:pPr>
              <a:lnSpc>
                <a:spcPts val="3779"/>
              </a:lnSpc>
            </a:pPr>
            <a:endParaRPr lang="en-US" sz="2800" dirty="0">
              <a:solidFill>
                <a:srgbClr val="2E6173"/>
              </a:solidFill>
              <a:latin typeface="Open Sans Extra Bold"/>
            </a:endParaRPr>
          </a:p>
          <a:p>
            <a:pPr marL="582930" lvl="1" indent="-291465" algn="l">
              <a:lnSpc>
                <a:spcPts val="3779"/>
              </a:lnSpc>
              <a:buFont typeface="Arial"/>
              <a:buChar char="•"/>
            </a:pPr>
            <a:r>
              <a:rPr lang="en-US" sz="2800" dirty="0">
                <a:solidFill>
                  <a:srgbClr val="2E6173"/>
                </a:solidFill>
                <a:latin typeface="Open Sans Extra Bold"/>
              </a:rPr>
              <a:t>30-40 years old</a:t>
            </a:r>
          </a:p>
        </p:txBody>
      </p:sp>
    </p:spTree>
    <p:extLst>
      <p:ext uri="{BB962C8B-B14F-4D97-AF65-F5344CB8AC3E}">
        <p14:creationId xmlns:p14="http://schemas.microsoft.com/office/powerpoint/2010/main" val="24848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03. METHODS - PARTICIPANTS</a:t>
            </a:r>
          </a:p>
        </p:txBody>
      </p:sp>
      <p:grpSp>
        <p:nvGrpSpPr>
          <p:cNvPr id="6" name="Group 6"/>
          <p:cNvGrpSpPr/>
          <p:nvPr/>
        </p:nvGrpSpPr>
        <p:grpSpPr>
          <a:xfrm>
            <a:off x="6720486" y="1960784"/>
            <a:ext cx="2812029" cy="660821"/>
            <a:chOff x="0" y="0"/>
            <a:chExt cx="1405450" cy="174043"/>
          </a:xfrm>
        </p:grpSpPr>
        <p:sp>
          <p:nvSpPr>
            <p:cNvPr id="7" name="Freeform 7"/>
            <p:cNvSpPr/>
            <p:nvPr/>
          </p:nvSpPr>
          <p:spPr>
            <a:xfrm>
              <a:off x="0" y="0"/>
              <a:ext cx="1405450" cy="174043"/>
            </a:xfrm>
            <a:custGeom>
              <a:avLst/>
              <a:gdLst/>
              <a:ahLst/>
              <a:cxnLst/>
              <a:rect l="l" t="t" r="r" b="b"/>
              <a:pathLst>
                <a:path w="1405450" h="174043">
                  <a:moveTo>
                    <a:pt x="0" y="0"/>
                  </a:moveTo>
                  <a:lnTo>
                    <a:pt x="1405450" y="0"/>
                  </a:lnTo>
                  <a:lnTo>
                    <a:pt x="1405450" y="174043"/>
                  </a:lnTo>
                  <a:lnTo>
                    <a:pt x="0" y="174043"/>
                  </a:lnTo>
                  <a:lnTo>
                    <a:pt x="0" y="0"/>
                  </a:lnTo>
                </a:path>
              </a:pathLst>
            </a:custGeom>
            <a:solidFill>
              <a:srgbClr val="BBCBCD"/>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7017005" y="1981299"/>
            <a:ext cx="7296942" cy="9182001"/>
          </a:xfrm>
          <a:prstGeom prst="rect">
            <a:avLst/>
          </a:prstGeom>
        </p:spPr>
        <p:txBody>
          <a:bodyPr wrap="square" lIns="0" tIns="0" rIns="0" bIns="0" rtlCol="0" anchor="t">
            <a:spAutoFit/>
          </a:bodyPr>
          <a:lstStyle/>
          <a:p>
            <a:pPr>
              <a:lnSpc>
                <a:spcPts val="3780"/>
              </a:lnSpc>
            </a:pPr>
            <a:r>
              <a:rPr lang="en-US" sz="2800" dirty="0">
                <a:solidFill>
                  <a:srgbClr val="2E6173"/>
                </a:solidFill>
                <a:latin typeface="Open Sans Extra Bold"/>
              </a:rPr>
              <a:t>Exclusion: </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err="1">
                <a:solidFill>
                  <a:srgbClr val="2E6173"/>
                </a:solidFill>
                <a:latin typeface="Open Sans Extra Bold"/>
              </a:rPr>
              <a:t>Oswestry</a:t>
            </a:r>
            <a:r>
              <a:rPr lang="en-US" sz="2800" dirty="0">
                <a:solidFill>
                  <a:srgbClr val="2E6173"/>
                </a:solidFill>
                <a:latin typeface="Open Sans Extra Bold"/>
              </a:rPr>
              <a:t> Disability Index </a:t>
            </a:r>
          </a:p>
          <a:p>
            <a:pPr marL="291466" lvl="1">
              <a:lnSpc>
                <a:spcPts val="4347"/>
              </a:lnSpc>
            </a:pPr>
            <a:r>
              <a:rPr lang="en-US" sz="2800" dirty="0">
                <a:solidFill>
                  <a:srgbClr val="2E6173"/>
                </a:solidFill>
                <a:latin typeface="Open Sans Extra Bold"/>
              </a:rPr>
              <a:t>   &gt; 20% </a:t>
            </a:r>
            <a:r>
              <a:rPr lang="en-US" sz="2800" baseline="30000" dirty="0">
                <a:solidFill>
                  <a:srgbClr val="2E6173"/>
                </a:solidFill>
                <a:latin typeface="Open Sans Extra Bold"/>
              </a:rPr>
              <a:t>[13]</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Body Mass Index </a:t>
            </a:r>
          </a:p>
          <a:p>
            <a:pPr marL="291466" lvl="1">
              <a:lnSpc>
                <a:spcPts val="4347"/>
              </a:lnSpc>
            </a:pPr>
            <a:r>
              <a:rPr lang="en-US" sz="2800" dirty="0">
                <a:solidFill>
                  <a:srgbClr val="2E6173"/>
                </a:solidFill>
                <a:latin typeface="Open Sans Extra Bold"/>
              </a:rPr>
              <a:t>   &gt; 29 kg/m²</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Checklist for symptoms in daily life &gt; 75/195 </a:t>
            </a:r>
            <a:r>
              <a:rPr lang="en-US" sz="2800" baseline="30000" dirty="0">
                <a:solidFill>
                  <a:srgbClr val="2E6173"/>
                </a:solidFill>
                <a:latin typeface="Open Sans Extra Bold"/>
              </a:rPr>
              <a:t>[14], [15]</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Positive And Negative Affect Scale: NA &gt; 21/50</a:t>
            </a:r>
            <a:r>
              <a:rPr lang="en-US" sz="2800" baseline="30000" dirty="0">
                <a:solidFill>
                  <a:srgbClr val="2E6173"/>
                </a:solidFill>
                <a:latin typeface="Open Sans Extra Bold"/>
              </a:rPr>
              <a:t> [16]</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Psychiatric comorbidities </a:t>
            </a:r>
            <a:r>
              <a:rPr lang="en-US" sz="2800" baseline="30000" dirty="0">
                <a:solidFill>
                  <a:srgbClr val="2E6173"/>
                </a:solidFill>
                <a:latin typeface="Open Sans Extra Bold"/>
              </a:rPr>
              <a:t>[17]</a:t>
            </a:r>
          </a:p>
          <a:p>
            <a:pPr algn="r">
              <a:lnSpc>
                <a:spcPts val="3780"/>
              </a:lnSpc>
            </a:pPr>
            <a:endParaRPr lang="en-US" sz="2800" dirty="0">
              <a:solidFill>
                <a:srgbClr val="2E6173"/>
              </a:solidFill>
              <a:latin typeface="Open Sans Extra Bold"/>
            </a:endParaRPr>
          </a:p>
          <a:p>
            <a:pPr algn="ctr">
              <a:lnSpc>
                <a:spcPts val="3780"/>
              </a:lnSpc>
            </a:pPr>
            <a:endParaRPr lang="en-US" sz="2800" dirty="0">
              <a:solidFill>
                <a:srgbClr val="2E6173"/>
              </a:solidFill>
              <a:latin typeface="Open Sans Extra Bold"/>
            </a:endParaRPr>
          </a:p>
        </p:txBody>
      </p:sp>
      <p:grpSp>
        <p:nvGrpSpPr>
          <p:cNvPr id="10" name="Group 10"/>
          <p:cNvGrpSpPr/>
          <p:nvPr/>
        </p:nvGrpSpPr>
        <p:grpSpPr>
          <a:xfrm>
            <a:off x="799307" y="1960784"/>
            <a:ext cx="2658740" cy="662577"/>
            <a:chOff x="0" y="0"/>
            <a:chExt cx="1210966" cy="174043"/>
          </a:xfrm>
        </p:grpSpPr>
        <p:sp>
          <p:nvSpPr>
            <p:cNvPr id="11" name="Freeform 11"/>
            <p:cNvSpPr/>
            <p:nvPr/>
          </p:nvSpPr>
          <p:spPr>
            <a:xfrm>
              <a:off x="0" y="0"/>
              <a:ext cx="1210966" cy="174043"/>
            </a:xfrm>
            <a:custGeom>
              <a:avLst/>
              <a:gdLst/>
              <a:ahLst/>
              <a:cxnLst/>
              <a:rect l="l" t="t" r="r" b="b"/>
              <a:pathLst>
                <a:path w="1210966" h="174043">
                  <a:moveTo>
                    <a:pt x="0" y="0"/>
                  </a:moveTo>
                  <a:lnTo>
                    <a:pt x="1210966" y="0"/>
                  </a:lnTo>
                  <a:lnTo>
                    <a:pt x="1210966" y="174043"/>
                  </a:lnTo>
                  <a:lnTo>
                    <a:pt x="0" y="174043"/>
                  </a:lnTo>
                  <a:lnTo>
                    <a:pt x="0" y="0"/>
                  </a:lnTo>
                </a:path>
              </a:pathLst>
            </a:custGeom>
            <a:solidFill>
              <a:srgbClr val="BBCBCD"/>
            </a:solidFill>
          </p:spPr>
        </p:sp>
        <p:sp>
          <p:nvSpPr>
            <p:cNvPr id="12" name="TextBox 12"/>
            <p:cNvSpPr txBox="1"/>
            <p:nvPr/>
          </p:nvSpPr>
          <p:spPr>
            <a:xfrm>
              <a:off x="0" y="-57150"/>
              <a:ext cx="812800" cy="869950"/>
            </a:xfrm>
            <a:prstGeom prst="rect">
              <a:avLst/>
            </a:prstGeom>
          </p:spPr>
          <p:txBody>
            <a:bodyPr lIns="51507" tIns="51507" rIns="51507" bIns="51507" rtlCol="0" anchor="ctr"/>
            <a:lstStyle/>
            <a:p>
              <a:pPr algn="ctr">
                <a:lnSpc>
                  <a:spcPts val="2659"/>
                </a:lnSpc>
              </a:pPr>
              <a:endParaRPr sz="3000"/>
            </a:p>
          </p:txBody>
        </p:sp>
      </p:grpSp>
      <p:sp>
        <p:nvSpPr>
          <p:cNvPr id="13" name="TextBox 13"/>
          <p:cNvSpPr txBox="1"/>
          <p:nvPr/>
        </p:nvSpPr>
        <p:spPr>
          <a:xfrm>
            <a:off x="1082261" y="1983055"/>
            <a:ext cx="5892132" cy="2436564"/>
          </a:xfrm>
          <a:prstGeom prst="rect">
            <a:avLst/>
          </a:prstGeom>
        </p:spPr>
        <p:txBody>
          <a:bodyPr lIns="0" tIns="0" rIns="0" bIns="0" rtlCol="0" anchor="t">
            <a:spAutoFit/>
          </a:bodyPr>
          <a:lstStyle/>
          <a:p>
            <a:pPr>
              <a:lnSpc>
                <a:spcPts val="3779"/>
              </a:lnSpc>
            </a:pPr>
            <a:r>
              <a:rPr lang="en-US" sz="2800" dirty="0">
                <a:solidFill>
                  <a:srgbClr val="2E6173"/>
                </a:solidFill>
                <a:latin typeface="Open Sans Extra Bold"/>
              </a:rPr>
              <a:t>Inclusion:</a:t>
            </a:r>
          </a:p>
          <a:p>
            <a:pPr>
              <a:lnSpc>
                <a:spcPts val="3779"/>
              </a:lnSpc>
            </a:pPr>
            <a:endParaRPr lang="en-US" sz="2800" dirty="0">
              <a:solidFill>
                <a:srgbClr val="2E6173"/>
              </a:solidFill>
              <a:latin typeface="Open Sans Extra Bold"/>
            </a:endParaRPr>
          </a:p>
          <a:p>
            <a:pPr marL="582930" lvl="1" indent="-291465">
              <a:lnSpc>
                <a:spcPts val="3779"/>
              </a:lnSpc>
              <a:buFont typeface="Arial"/>
              <a:buChar char="•"/>
            </a:pPr>
            <a:r>
              <a:rPr lang="en-US" sz="2800" dirty="0">
                <a:solidFill>
                  <a:srgbClr val="2E6173"/>
                </a:solidFill>
                <a:latin typeface="Open Sans Extra Bold"/>
              </a:rPr>
              <a:t>Healthy individuals</a:t>
            </a:r>
          </a:p>
          <a:p>
            <a:pPr>
              <a:lnSpc>
                <a:spcPts val="3779"/>
              </a:lnSpc>
            </a:pPr>
            <a:endParaRPr lang="en-US" sz="2800" dirty="0">
              <a:solidFill>
                <a:srgbClr val="2E6173"/>
              </a:solidFill>
              <a:latin typeface="Open Sans Extra Bold"/>
            </a:endParaRPr>
          </a:p>
          <a:p>
            <a:pPr marL="582930" lvl="1" indent="-291465" algn="l">
              <a:lnSpc>
                <a:spcPts val="3779"/>
              </a:lnSpc>
              <a:buFont typeface="Arial"/>
              <a:buChar char="•"/>
            </a:pPr>
            <a:r>
              <a:rPr lang="en-US" sz="2800" dirty="0">
                <a:solidFill>
                  <a:srgbClr val="2E6173"/>
                </a:solidFill>
                <a:latin typeface="Open Sans Extra Bold"/>
              </a:rPr>
              <a:t>30-40 years old</a:t>
            </a:r>
          </a:p>
        </p:txBody>
      </p:sp>
      <p:sp>
        <p:nvSpPr>
          <p:cNvPr id="14" name="Freeform 16">
            <a:extLst>
              <a:ext uri="{FF2B5EF4-FFF2-40B4-BE49-F238E27FC236}">
                <a16:creationId xmlns:a16="http://schemas.microsoft.com/office/drawing/2014/main" id="{90146510-61FF-41C7-871D-3986897699FC}"/>
              </a:ext>
            </a:extLst>
          </p:cNvPr>
          <p:cNvSpPr/>
          <p:nvPr/>
        </p:nvSpPr>
        <p:spPr>
          <a:xfrm>
            <a:off x="14313947" y="2847947"/>
            <a:ext cx="756774" cy="2981353"/>
          </a:xfrm>
          <a:custGeom>
            <a:avLst/>
            <a:gdLst/>
            <a:ahLst/>
            <a:cxnLst/>
            <a:rect l="l" t="t" r="r" b="b"/>
            <a:pathLst>
              <a:path w="756774" h="1782627">
                <a:moveTo>
                  <a:pt x="0" y="0"/>
                </a:moveTo>
                <a:lnTo>
                  <a:pt x="756775" y="0"/>
                </a:lnTo>
                <a:lnTo>
                  <a:pt x="756775" y="1782627"/>
                </a:lnTo>
                <a:lnTo>
                  <a:pt x="0" y="1782627"/>
                </a:lnTo>
                <a:lnTo>
                  <a:pt x="0" y="0"/>
                </a:lnTo>
                <a:close/>
              </a:path>
            </a:pathLst>
          </a:custGeom>
          <a:blipFill>
            <a:blip r:embed="rId3">
              <a:extLst>
                <a:ext uri="{96DAC541-7B7A-43D3-8B79-37D633B846F1}">
                  <asvg:svgBlip xmlns:asvg="http://schemas.microsoft.com/office/drawing/2016/SVG/main" r:embed="rId4"/>
                </a:ext>
              </a:extLst>
            </a:blip>
            <a:stretch>
              <a:fillRect l="-161966" t="-90"/>
            </a:stretch>
          </a:blipFill>
        </p:spPr>
      </p:sp>
      <p:sp>
        <p:nvSpPr>
          <p:cNvPr id="15" name="Freeform 16">
            <a:extLst>
              <a:ext uri="{FF2B5EF4-FFF2-40B4-BE49-F238E27FC236}">
                <a16:creationId xmlns:a16="http://schemas.microsoft.com/office/drawing/2014/main" id="{9A2FA16C-01FD-474C-8750-09BCF9112194}"/>
              </a:ext>
            </a:extLst>
          </p:cNvPr>
          <p:cNvSpPr/>
          <p:nvPr/>
        </p:nvSpPr>
        <p:spPr>
          <a:xfrm>
            <a:off x="14313947" y="6210300"/>
            <a:ext cx="756774" cy="3886200"/>
          </a:xfrm>
          <a:custGeom>
            <a:avLst/>
            <a:gdLst/>
            <a:ahLst/>
            <a:cxnLst/>
            <a:rect l="l" t="t" r="r" b="b"/>
            <a:pathLst>
              <a:path w="756774" h="1782627">
                <a:moveTo>
                  <a:pt x="0" y="0"/>
                </a:moveTo>
                <a:lnTo>
                  <a:pt x="756775" y="0"/>
                </a:lnTo>
                <a:lnTo>
                  <a:pt x="756775" y="1782627"/>
                </a:lnTo>
                <a:lnTo>
                  <a:pt x="0" y="1782627"/>
                </a:lnTo>
                <a:lnTo>
                  <a:pt x="0" y="0"/>
                </a:lnTo>
                <a:close/>
              </a:path>
            </a:pathLst>
          </a:custGeom>
          <a:blipFill>
            <a:blip r:embed="rId3">
              <a:extLst>
                <a:ext uri="{96DAC541-7B7A-43D3-8B79-37D633B846F1}">
                  <asvg:svgBlip xmlns:asvg="http://schemas.microsoft.com/office/drawing/2016/SVG/main" r:embed="rId4"/>
                </a:ext>
              </a:extLst>
            </a:blip>
            <a:stretch>
              <a:fillRect l="-161966" t="-90"/>
            </a:stretch>
          </a:blipFill>
        </p:spPr>
      </p:sp>
      <p:sp>
        <p:nvSpPr>
          <p:cNvPr id="16" name="TextBox 13">
            <a:extLst>
              <a:ext uri="{FF2B5EF4-FFF2-40B4-BE49-F238E27FC236}">
                <a16:creationId xmlns:a16="http://schemas.microsoft.com/office/drawing/2014/main" id="{93BB666C-A9CC-467D-A1D6-B2B7EEB3148D}"/>
              </a:ext>
            </a:extLst>
          </p:cNvPr>
          <p:cNvSpPr txBox="1"/>
          <p:nvPr/>
        </p:nvSpPr>
        <p:spPr>
          <a:xfrm>
            <a:off x="15240000" y="3565420"/>
            <a:ext cx="3086100" cy="974626"/>
          </a:xfrm>
          <a:prstGeom prst="rect">
            <a:avLst/>
          </a:prstGeom>
        </p:spPr>
        <p:txBody>
          <a:bodyPr wrap="square" lIns="0" tIns="0" rIns="0" bIns="0" rtlCol="0" anchor="t">
            <a:spAutoFit/>
          </a:bodyPr>
          <a:lstStyle/>
          <a:p>
            <a:pPr>
              <a:lnSpc>
                <a:spcPts val="3779"/>
              </a:lnSpc>
            </a:pPr>
            <a:r>
              <a:rPr lang="en-US" sz="2800" dirty="0">
                <a:solidFill>
                  <a:srgbClr val="2E6173"/>
                </a:solidFill>
                <a:latin typeface="Open Sans Extra Bold"/>
              </a:rPr>
              <a:t>Physical </a:t>
            </a:r>
          </a:p>
          <a:p>
            <a:pPr>
              <a:lnSpc>
                <a:spcPts val="3779"/>
              </a:lnSpc>
            </a:pPr>
            <a:r>
              <a:rPr lang="en-US" sz="2800" dirty="0">
                <a:solidFill>
                  <a:srgbClr val="2E6173"/>
                </a:solidFill>
                <a:latin typeface="Open Sans Extra Bold"/>
              </a:rPr>
              <a:t>health</a:t>
            </a:r>
          </a:p>
        </p:txBody>
      </p:sp>
      <p:sp>
        <p:nvSpPr>
          <p:cNvPr id="17" name="TextBox 13">
            <a:extLst>
              <a:ext uri="{FF2B5EF4-FFF2-40B4-BE49-F238E27FC236}">
                <a16:creationId xmlns:a16="http://schemas.microsoft.com/office/drawing/2014/main" id="{ECE14434-5D45-4181-AFEC-CF7598E491DA}"/>
              </a:ext>
            </a:extLst>
          </p:cNvPr>
          <p:cNvSpPr txBox="1"/>
          <p:nvPr/>
        </p:nvSpPr>
        <p:spPr>
          <a:xfrm>
            <a:off x="15240000" y="7534719"/>
            <a:ext cx="4060263" cy="974626"/>
          </a:xfrm>
          <a:prstGeom prst="rect">
            <a:avLst/>
          </a:prstGeom>
        </p:spPr>
        <p:txBody>
          <a:bodyPr wrap="square" lIns="0" tIns="0" rIns="0" bIns="0" rtlCol="0" anchor="t">
            <a:spAutoFit/>
          </a:bodyPr>
          <a:lstStyle/>
          <a:p>
            <a:pPr>
              <a:lnSpc>
                <a:spcPts val="3779"/>
              </a:lnSpc>
            </a:pPr>
            <a:r>
              <a:rPr lang="en-US" sz="2800" dirty="0">
                <a:solidFill>
                  <a:srgbClr val="2E6173"/>
                </a:solidFill>
                <a:latin typeface="Open Sans Extra Bold"/>
              </a:rPr>
              <a:t>Psychological </a:t>
            </a:r>
          </a:p>
          <a:p>
            <a:pPr>
              <a:lnSpc>
                <a:spcPts val="3779"/>
              </a:lnSpc>
            </a:pPr>
            <a:r>
              <a:rPr lang="en-US" sz="2800" dirty="0">
                <a:solidFill>
                  <a:srgbClr val="2E6173"/>
                </a:solidFill>
                <a:latin typeface="Open Sans Extra Bold"/>
              </a:rPr>
              <a:t>health</a:t>
            </a:r>
          </a:p>
        </p:txBody>
      </p:sp>
      <p:grpSp>
        <p:nvGrpSpPr>
          <p:cNvPr id="18" name="Group 6">
            <a:extLst>
              <a:ext uri="{FF2B5EF4-FFF2-40B4-BE49-F238E27FC236}">
                <a16:creationId xmlns:a16="http://schemas.microsoft.com/office/drawing/2014/main" id="{491F2627-8731-4F78-842C-D7C84172BE74}"/>
              </a:ext>
            </a:extLst>
          </p:cNvPr>
          <p:cNvGrpSpPr/>
          <p:nvPr/>
        </p:nvGrpSpPr>
        <p:grpSpPr>
          <a:xfrm>
            <a:off x="6721649" y="1960784"/>
            <a:ext cx="2812029" cy="660821"/>
            <a:chOff x="0" y="0"/>
            <a:chExt cx="1405450" cy="174043"/>
          </a:xfrm>
        </p:grpSpPr>
        <p:sp>
          <p:nvSpPr>
            <p:cNvPr id="19" name="Freeform 7">
              <a:extLst>
                <a:ext uri="{FF2B5EF4-FFF2-40B4-BE49-F238E27FC236}">
                  <a16:creationId xmlns:a16="http://schemas.microsoft.com/office/drawing/2014/main" id="{7BB8A610-CBDB-4F47-9A53-5EA15339A706}"/>
                </a:ext>
              </a:extLst>
            </p:cNvPr>
            <p:cNvSpPr/>
            <p:nvPr/>
          </p:nvSpPr>
          <p:spPr>
            <a:xfrm>
              <a:off x="0" y="0"/>
              <a:ext cx="1405450" cy="174043"/>
            </a:xfrm>
            <a:custGeom>
              <a:avLst/>
              <a:gdLst/>
              <a:ahLst/>
              <a:cxnLst/>
              <a:rect l="l" t="t" r="r" b="b"/>
              <a:pathLst>
                <a:path w="1405450" h="174043">
                  <a:moveTo>
                    <a:pt x="0" y="0"/>
                  </a:moveTo>
                  <a:lnTo>
                    <a:pt x="1405450" y="0"/>
                  </a:lnTo>
                  <a:lnTo>
                    <a:pt x="1405450" y="174043"/>
                  </a:lnTo>
                  <a:lnTo>
                    <a:pt x="0" y="174043"/>
                  </a:lnTo>
                  <a:lnTo>
                    <a:pt x="0" y="0"/>
                  </a:lnTo>
                </a:path>
              </a:pathLst>
            </a:custGeom>
            <a:solidFill>
              <a:srgbClr val="BBCBCD"/>
            </a:solidFill>
          </p:spPr>
        </p:sp>
        <p:sp>
          <p:nvSpPr>
            <p:cNvPr id="20" name="TextBox 8">
              <a:extLst>
                <a:ext uri="{FF2B5EF4-FFF2-40B4-BE49-F238E27FC236}">
                  <a16:creationId xmlns:a16="http://schemas.microsoft.com/office/drawing/2014/main" id="{B60C3DAB-AAA6-4B95-B791-41E68DC4826C}"/>
                </a:ext>
              </a:extLst>
            </p:cNvPr>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1" name="TextBox 9">
            <a:extLst>
              <a:ext uri="{FF2B5EF4-FFF2-40B4-BE49-F238E27FC236}">
                <a16:creationId xmlns:a16="http://schemas.microsoft.com/office/drawing/2014/main" id="{EDF54AD5-FA61-462D-A9C8-27B5A31C6CD9}"/>
              </a:ext>
            </a:extLst>
          </p:cNvPr>
          <p:cNvSpPr txBox="1"/>
          <p:nvPr/>
        </p:nvSpPr>
        <p:spPr>
          <a:xfrm>
            <a:off x="7018168" y="1981299"/>
            <a:ext cx="7296942" cy="9182001"/>
          </a:xfrm>
          <a:prstGeom prst="rect">
            <a:avLst/>
          </a:prstGeom>
        </p:spPr>
        <p:txBody>
          <a:bodyPr wrap="square" lIns="0" tIns="0" rIns="0" bIns="0" rtlCol="0" anchor="t">
            <a:spAutoFit/>
          </a:bodyPr>
          <a:lstStyle/>
          <a:p>
            <a:pPr>
              <a:lnSpc>
                <a:spcPts val="3780"/>
              </a:lnSpc>
            </a:pPr>
            <a:r>
              <a:rPr lang="en-US" sz="2800" dirty="0">
                <a:solidFill>
                  <a:srgbClr val="2E6173"/>
                </a:solidFill>
                <a:latin typeface="Open Sans Extra Bold"/>
              </a:rPr>
              <a:t>Exclusion: </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err="1">
                <a:solidFill>
                  <a:srgbClr val="2E6173"/>
                </a:solidFill>
                <a:latin typeface="Open Sans Extra Bold"/>
              </a:rPr>
              <a:t>Oswestry</a:t>
            </a:r>
            <a:r>
              <a:rPr lang="en-US" sz="2800" dirty="0">
                <a:solidFill>
                  <a:srgbClr val="2E6173"/>
                </a:solidFill>
                <a:latin typeface="Open Sans Extra Bold"/>
              </a:rPr>
              <a:t> Disability Index </a:t>
            </a:r>
          </a:p>
          <a:p>
            <a:pPr marL="291466" lvl="1">
              <a:lnSpc>
                <a:spcPts val="4347"/>
              </a:lnSpc>
            </a:pPr>
            <a:r>
              <a:rPr lang="en-US" sz="2800" dirty="0">
                <a:solidFill>
                  <a:srgbClr val="2E6173"/>
                </a:solidFill>
                <a:latin typeface="Open Sans Extra Bold"/>
              </a:rPr>
              <a:t>   &gt; 20% </a:t>
            </a:r>
            <a:r>
              <a:rPr lang="en-US" sz="2800" baseline="30000" dirty="0">
                <a:solidFill>
                  <a:srgbClr val="2E6173"/>
                </a:solidFill>
                <a:latin typeface="Open Sans Extra Bold"/>
              </a:rPr>
              <a:t>[13]</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Body Mass Index </a:t>
            </a:r>
          </a:p>
          <a:p>
            <a:pPr marL="291466" lvl="1">
              <a:lnSpc>
                <a:spcPts val="4347"/>
              </a:lnSpc>
            </a:pPr>
            <a:r>
              <a:rPr lang="en-US" sz="2800" dirty="0">
                <a:solidFill>
                  <a:srgbClr val="2E6173"/>
                </a:solidFill>
                <a:latin typeface="Open Sans Extra Bold"/>
              </a:rPr>
              <a:t>   &gt; 29 kg/m²</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Checklist for symptoms in daily life &gt; 75/195 </a:t>
            </a:r>
            <a:r>
              <a:rPr lang="en-US" sz="2800" baseline="30000" dirty="0">
                <a:solidFill>
                  <a:srgbClr val="2E6173"/>
                </a:solidFill>
                <a:latin typeface="Open Sans Extra Bold"/>
              </a:rPr>
              <a:t>[14], [15]</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Positive And Negative Affect Scale: NA &gt; 21/50</a:t>
            </a:r>
            <a:r>
              <a:rPr lang="en-US" sz="2800" baseline="30000" dirty="0">
                <a:solidFill>
                  <a:srgbClr val="2E6173"/>
                </a:solidFill>
                <a:latin typeface="Open Sans Extra Bold"/>
              </a:rPr>
              <a:t> [16]</a:t>
            </a:r>
          </a:p>
          <a:p>
            <a:pPr>
              <a:lnSpc>
                <a:spcPts val="4347"/>
              </a:lnSpc>
            </a:pPr>
            <a:endParaRPr lang="en-US" sz="2800" dirty="0">
              <a:solidFill>
                <a:srgbClr val="2E6173"/>
              </a:solidFill>
              <a:latin typeface="Open Sans Extra Bold"/>
            </a:endParaRPr>
          </a:p>
          <a:p>
            <a:pPr marL="582933" lvl="1" indent="-291467">
              <a:lnSpc>
                <a:spcPts val="4347"/>
              </a:lnSpc>
              <a:buFont typeface="Arial"/>
              <a:buChar char="•"/>
            </a:pPr>
            <a:r>
              <a:rPr lang="en-US" sz="2800" dirty="0">
                <a:solidFill>
                  <a:srgbClr val="2E6173"/>
                </a:solidFill>
                <a:latin typeface="Open Sans Extra Bold"/>
              </a:rPr>
              <a:t>Psychiatric comorbidities </a:t>
            </a:r>
            <a:r>
              <a:rPr lang="en-US" sz="2800" baseline="30000" dirty="0">
                <a:solidFill>
                  <a:srgbClr val="2E6173"/>
                </a:solidFill>
                <a:latin typeface="Open Sans Extra Bold"/>
              </a:rPr>
              <a:t>[17]</a:t>
            </a:r>
          </a:p>
          <a:p>
            <a:pPr algn="r">
              <a:lnSpc>
                <a:spcPts val="3780"/>
              </a:lnSpc>
            </a:pPr>
            <a:endParaRPr lang="en-US" sz="2800" dirty="0">
              <a:solidFill>
                <a:srgbClr val="2E6173"/>
              </a:solidFill>
              <a:latin typeface="Open Sans Extra Bold"/>
            </a:endParaRPr>
          </a:p>
          <a:p>
            <a:pPr algn="ctr">
              <a:lnSpc>
                <a:spcPts val="3780"/>
              </a:lnSpc>
            </a:pPr>
            <a:endParaRPr lang="en-US" sz="2800" dirty="0">
              <a:solidFill>
                <a:srgbClr val="2E6173"/>
              </a:solidFill>
              <a:latin typeface="Open Sans Extra Bold"/>
            </a:endParaRPr>
          </a:p>
        </p:txBody>
      </p:sp>
    </p:spTree>
    <p:extLst>
      <p:ext uri="{BB962C8B-B14F-4D97-AF65-F5344CB8AC3E}">
        <p14:creationId xmlns:p14="http://schemas.microsoft.com/office/powerpoint/2010/main" val="29196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03. METHODS - PARTICIPANTS</a:t>
            </a:r>
          </a:p>
        </p:txBody>
      </p:sp>
      <p:grpSp>
        <p:nvGrpSpPr>
          <p:cNvPr id="10" name="Group 10"/>
          <p:cNvGrpSpPr/>
          <p:nvPr/>
        </p:nvGrpSpPr>
        <p:grpSpPr>
          <a:xfrm>
            <a:off x="748546" y="2360858"/>
            <a:ext cx="3518654" cy="949267"/>
            <a:chOff x="0" y="0"/>
            <a:chExt cx="1210966" cy="174043"/>
          </a:xfrm>
        </p:grpSpPr>
        <p:sp>
          <p:nvSpPr>
            <p:cNvPr id="11" name="Freeform 11"/>
            <p:cNvSpPr/>
            <p:nvPr/>
          </p:nvSpPr>
          <p:spPr>
            <a:xfrm>
              <a:off x="0" y="0"/>
              <a:ext cx="1210966" cy="174043"/>
            </a:xfrm>
            <a:custGeom>
              <a:avLst/>
              <a:gdLst/>
              <a:ahLst/>
              <a:cxnLst/>
              <a:rect l="l" t="t" r="r" b="b"/>
              <a:pathLst>
                <a:path w="1210966" h="174043">
                  <a:moveTo>
                    <a:pt x="0" y="0"/>
                  </a:moveTo>
                  <a:lnTo>
                    <a:pt x="1210966" y="0"/>
                  </a:lnTo>
                  <a:lnTo>
                    <a:pt x="1210966" y="174043"/>
                  </a:lnTo>
                  <a:lnTo>
                    <a:pt x="0" y="174043"/>
                  </a:lnTo>
                  <a:lnTo>
                    <a:pt x="0" y="0"/>
                  </a:lnTo>
                </a:path>
              </a:pathLst>
            </a:custGeom>
            <a:solidFill>
              <a:srgbClr val="BBCBCD"/>
            </a:solidFill>
          </p:spPr>
        </p:sp>
        <p:sp>
          <p:nvSpPr>
            <p:cNvPr id="12" name="TextBox 12"/>
            <p:cNvSpPr txBox="1"/>
            <p:nvPr/>
          </p:nvSpPr>
          <p:spPr>
            <a:xfrm>
              <a:off x="0" y="-57150"/>
              <a:ext cx="812800" cy="869950"/>
            </a:xfrm>
            <a:prstGeom prst="rect">
              <a:avLst/>
            </a:prstGeom>
          </p:spPr>
          <p:txBody>
            <a:bodyPr lIns="51507" tIns="51507" rIns="51507" bIns="51507" rtlCol="0" anchor="ctr"/>
            <a:lstStyle/>
            <a:p>
              <a:pPr algn="ctr">
                <a:lnSpc>
                  <a:spcPts val="2659"/>
                </a:lnSpc>
              </a:pPr>
              <a:endParaRPr sz="4000"/>
            </a:p>
          </p:txBody>
        </p:sp>
      </p:grpSp>
      <p:sp>
        <p:nvSpPr>
          <p:cNvPr id="13" name="TextBox 13"/>
          <p:cNvSpPr txBox="1"/>
          <p:nvPr/>
        </p:nvSpPr>
        <p:spPr>
          <a:xfrm>
            <a:off x="888580" y="2482409"/>
            <a:ext cx="5892132" cy="497893"/>
          </a:xfrm>
          <a:prstGeom prst="rect">
            <a:avLst/>
          </a:prstGeom>
        </p:spPr>
        <p:txBody>
          <a:bodyPr lIns="0" tIns="0" rIns="0" bIns="0" rtlCol="0" anchor="t">
            <a:spAutoFit/>
          </a:bodyPr>
          <a:lstStyle/>
          <a:p>
            <a:pPr>
              <a:lnSpc>
                <a:spcPts val="3779"/>
              </a:lnSpc>
            </a:pPr>
            <a:r>
              <a:rPr lang="en-US" sz="4000" dirty="0">
                <a:solidFill>
                  <a:srgbClr val="2E6173"/>
                </a:solidFill>
                <a:latin typeface="Open Sans Extra Bold"/>
              </a:rPr>
              <a:t>Inclusion:</a:t>
            </a:r>
          </a:p>
        </p:txBody>
      </p:sp>
      <p:sp>
        <p:nvSpPr>
          <p:cNvPr id="18" name="TextBox 13">
            <a:extLst>
              <a:ext uri="{FF2B5EF4-FFF2-40B4-BE49-F238E27FC236}">
                <a16:creationId xmlns:a16="http://schemas.microsoft.com/office/drawing/2014/main" id="{865CD7AB-AE25-4B75-9C1A-615749F2A358}"/>
              </a:ext>
            </a:extLst>
          </p:cNvPr>
          <p:cNvSpPr txBox="1"/>
          <p:nvPr/>
        </p:nvSpPr>
        <p:spPr>
          <a:xfrm>
            <a:off x="1047359" y="3771899"/>
            <a:ext cx="7731154" cy="2436564"/>
          </a:xfrm>
          <a:prstGeom prst="rect">
            <a:avLst/>
          </a:prstGeom>
        </p:spPr>
        <p:txBody>
          <a:bodyPr wrap="square" lIns="0" tIns="0" rIns="0" bIns="0" rtlCol="0" anchor="t">
            <a:spAutoFit/>
          </a:bodyPr>
          <a:lstStyle/>
          <a:p>
            <a:pPr marL="457200" indent="-457200">
              <a:lnSpc>
                <a:spcPts val="3779"/>
              </a:lnSpc>
              <a:buFont typeface="Arial" panose="020B0604020202020204" pitchFamily="34" charset="0"/>
              <a:buChar char="•"/>
            </a:pPr>
            <a:r>
              <a:rPr lang="en-US" sz="3500" dirty="0">
                <a:solidFill>
                  <a:srgbClr val="2E6173"/>
                </a:solidFill>
                <a:latin typeface="Open Sans Extra Bold"/>
              </a:rPr>
              <a:t>N= 16</a:t>
            </a:r>
          </a:p>
          <a:p>
            <a:pPr marL="457200" indent="-457200">
              <a:lnSpc>
                <a:spcPts val="3779"/>
              </a:lnSpc>
              <a:buFont typeface="Arial" panose="020B0604020202020204" pitchFamily="34" charset="0"/>
              <a:buChar char="•"/>
            </a:pPr>
            <a:endParaRPr lang="en-US" sz="3500" dirty="0">
              <a:solidFill>
                <a:srgbClr val="2E6173"/>
              </a:solidFill>
              <a:latin typeface="Open Sans Extra Bold"/>
            </a:endParaRPr>
          </a:p>
          <a:p>
            <a:pPr marL="457200" indent="-457200">
              <a:lnSpc>
                <a:spcPts val="3779"/>
              </a:lnSpc>
              <a:buFont typeface="Arial" panose="020B0604020202020204" pitchFamily="34" charset="0"/>
              <a:buChar char="•"/>
            </a:pPr>
            <a:r>
              <a:rPr lang="en-US" sz="3500" dirty="0">
                <a:solidFill>
                  <a:srgbClr val="2E6173"/>
                </a:solidFill>
                <a:latin typeface="Open Sans Extra Bold"/>
              </a:rPr>
              <a:t>Sex= 8 female, 8 male</a:t>
            </a:r>
          </a:p>
          <a:p>
            <a:pPr marL="457200" indent="-457200">
              <a:lnSpc>
                <a:spcPts val="3779"/>
              </a:lnSpc>
              <a:buFont typeface="Arial" panose="020B0604020202020204" pitchFamily="34" charset="0"/>
              <a:buChar char="•"/>
            </a:pPr>
            <a:endParaRPr lang="en-US" sz="3500" dirty="0">
              <a:solidFill>
                <a:srgbClr val="2E6173"/>
              </a:solidFill>
              <a:latin typeface="Open Sans Extra Bold"/>
            </a:endParaRPr>
          </a:p>
          <a:p>
            <a:pPr marL="457200" indent="-457200">
              <a:lnSpc>
                <a:spcPts val="3779"/>
              </a:lnSpc>
              <a:buFont typeface="Arial" panose="020B0604020202020204" pitchFamily="34" charset="0"/>
              <a:buChar char="•"/>
            </a:pPr>
            <a:r>
              <a:rPr lang="en-US" sz="3500" dirty="0">
                <a:solidFill>
                  <a:srgbClr val="2E6173"/>
                </a:solidFill>
                <a:latin typeface="Open Sans Extra Bold"/>
              </a:rPr>
              <a:t>Mean age= 33 years (+- 5 years)</a:t>
            </a:r>
          </a:p>
        </p:txBody>
      </p:sp>
    </p:spTree>
    <p:extLst>
      <p:ext uri="{BB962C8B-B14F-4D97-AF65-F5344CB8AC3E}">
        <p14:creationId xmlns:p14="http://schemas.microsoft.com/office/powerpoint/2010/main" val="352883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3576898" y="4400218"/>
            <a:ext cx="3086100" cy="2025253"/>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5" name="TextBox 5"/>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Neutral</a:t>
              </a:r>
            </a:p>
          </p:txBody>
        </p:sp>
      </p:grpSp>
      <p:sp>
        <p:nvSpPr>
          <p:cNvPr id="6" name="Freeform 6"/>
          <p:cNvSpPr/>
          <p:nvPr/>
        </p:nvSpPr>
        <p:spPr>
          <a:xfrm>
            <a:off x="7605973" y="4958942"/>
            <a:ext cx="3621024" cy="4114800"/>
          </a:xfrm>
          <a:custGeom>
            <a:avLst/>
            <a:gdLst/>
            <a:ahLst/>
            <a:cxnLst/>
            <a:rect l="l" t="t" r="r" b="b"/>
            <a:pathLst>
              <a:path w="3621024" h="4114800">
                <a:moveTo>
                  <a:pt x="0" y="0"/>
                </a:moveTo>
                <a:lnTo>
                  <a:pt x="3621024" y="0"/>
                </a:lnTo>
                <a:lnTo>
                  <a:pt x="362102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748546" y="685797"/>
            <a:ext cx="8328780" cy="634371"/>
            <a:chOff x="0" y="0"/>
            <a:chExt cx="11105039" cy="845828"/>
          </a:xfrm>
        </p:grpSpPr>
        <p:grpSp>
          <p:nvGrpSpPr>
            <p:cNvPr id="8" name="Group 8"/>
            <p:cNvGrpSpPr/>
            <p:nvPr/>
          </p:nvGrpSpPr>
          <p:grpSpPr>
            <a:xfrm>
              <a:off x="0" y="0"/>
              <a:ext cx="9780533" cy="845828"/>
              <a:chOff x="0" y="0"/>
              <a:chExt cx="1931957" cy="167077"/>
            </a:xfrm>
          </p:grpSpPr>
          <p:sp>
            <p:nvSpPr>
              <p:cNvPr id="9" name="Freeform 9"/>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3576898" y="4400218"/>
            <a:ext cx="3086100" cy="2025253"/>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5" name="TextBox 5"/>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Neutral</a:t>
              </a:r>
            </a:p>
          </p:txBody>
        </p:sp>
      </p:grpSp>
      <p:grpSp>
        <p:nvGrpSpPr>
          <p:cNvPr id="6" name="Group 6"/>
          <p:cNvGrpSpPr/>
          <p:nvPr/>
        </p:nvGrpSpPr>
        <p:grpSpPr>
          <a:xfrm>
            <a:off x="5591090" y="1921062"/>
            <a:ext cx="3086100" cy="2025253"/>
            <a:chOff x="0" y="0"/>
            <a:chExt cx="812800" cy="533400"/>
          </a:xfrm>
        </p:grpSpPr>
        <p:sp>
          <p:nvSpPr>
            <p:cNvPr id="7" name="Freeform 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8" name="TextBox 8"/>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Acceptance</a:t>
              </a:r>
            </a:p>
          </p:txBody>
        </p:sp>
      </p:grpSp>
      <p:sp>
        <p:nvSpPr>
          <p:cNvPr id="9" name="Freeform 9"/>
          <p:cNvSpPr/>
          <p:nvPr/>
        </p:nvSpPr>
        <p:spPr>
          <a:xfrm>
            <a:off x="7605973" y="4958942"/>
            <a:ext cx="3621024" cy="4114800"/>
          </a:xfrm>
          <a:custGeom>
            <a:avLst/>
            <a:gdLst/>
            <a:ahLst/>
            <a:cxnLst/>
            <a:rect l="l" t="t" r="r" b="b"/>
            <a:pathLst>
              <a:path w="3621024" h="4114800">
                <a:moveTo>
                  <a:pt x="0" y="0"/>
                </a:moveTo>
                <a:lnTo>
                  <a:pt x="3621024" y="0"/>
                </a:lnTo>
                <a:lnTo>
                  <a:pt x="362102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748546" y="685797"/>
            <a:ext cx="8328780" cy="634371"/>
            <a:chOff x="0" y="0"/>
            <a:chExt cx="11105039" cy="845828"/>
          </a:xfrm>
        </p:grpSpPr>
        <p:grpSp>
          <p:nvGrpSpPr>
            <p:cNvPr id="11" name="Group 11"/>
            <p:cNvGrpSpPr/>
            <p:nvPr/>
          </p:nvGrpSpPr>
          <p:grpSpPr>
            <a:xfrm>
              <a:off x="0" y="0"/>
              <a:ext cx="9780533" cy="845828"/>
              <a:chOff x="0" y="0"/>
              <a:chExt cx="1931957" cy="167077"/>
            </a:xfrm>
          </p:grpSpPr>
          <p:sp>
            <p:nvSpPr>
              <p:cNvPr id="12" name="Freeform 12"/>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3576898" y="4400218"/>
            <a:ext cx="3086100" cy="2025253"/>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5" name="TextBox 5"/>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Neutral</a:t>
              </a:r>
            </a:p>
          </p:txBody>
        </p:sp>
      </p:grpSp>
      <p:grpSp>
        <p:nvGrpSpPr>
          <p:cNvPr id="6" name="Group 6"/>
          <p:cNvGrpSpPr/>
          <p:nvPr/>
        </p:nvGrpSpPr>
        <p:grpSpPr>
          <a:xfrm>
            <a:off x="5591090" y="1921062"/>
            <a:ext cx="3086100" cy="2025253"/>
            <a:chOff x="0" y="0"/>
            <a:chExt cx="812800" cy="533400"/>
          </a:xfrm>
        </p:grpSpPr>
        <p:sp>
          <p:nvSpPr>
            <p:cNvPr id="7" name="Freeform 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8" name="TextBox 8"/>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Acceptance</a:t>
              </a:r>
            </a:p>
          </p:txBody>
        </p:sp>
      </p:grpSp>
      <p:grpSp>
        <p:nvGrpSpPr>
          <p:cNvPr id="9" name="Group 9"/>
          <p:cNvGrpSpPr/>
          <p:nvPr/>
        </p:nvGrpSpPr>
        <p:grpSpPr>
          <a:xfrm>
            <a:off x="9683947" y="1921062"/>
            <a:ext cx="3086100" cy="2025253"/>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11" name="TextBox 11"/>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Relaxation</a:t>
              </a:r>
            </a:p>
          </p:txBody>
        </p:sp>
      </p:grpSp>
      <p:sp>
        <p:nvSpPr>
          <p:cNvPr id="12" name="Freeform 12"/>
          <p:cNvSpPr/>
          <p:nvPr/>
        </p:nvSpPr>
        <p:spPr>
          <a:xfrm>
            <a:off x="7605973" y="4958942"/>
            <a:ext cx="3621024" cy="4114800"/>
          </a:xfrm>
          <a:custGeom>
            <a:avLst/>
            <a:gdLst/>
            <a:ahLst/>
            <a:cxnLst/>
            <a:rect l="l" t="t" r="r" b="b"/>
            <a:pathLst>
              <a:path w="3621024" h="4114800">
                <a:moveTo>
                  <a:pt x="0" y="0"/>
                </a:moveTo>
                <a:lnTo>
                  <a:pt x="3621024" y="0"/>
                </a:lnTo>
                <a:lnTo>
                  <a:pt x="362102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p:nvPr/>
        </p:nvGrpSpPr>
        <p:grpSpPr>
          <a:xfrm>
            <a:off x="748546" y="685797"/>
            <a:ext cx="8328780" cy="634371"/>
            <a:chOff x="0" y="0"/>
            <a:chExt cx="11105039" cy="845828"/>
          </a:xfrm>
        </p:grpSpPr>
        <p:grpSp>
          <p:nvGrpSpPr>
            <p:cNvPr id="14" name="Group 14"/>
            <p:cNvGrpSpPr/>
            <p:nvPr/>
          </p:nvGrpSpPr>
          <p:grpSpPr>
            <a:xfrm>
              <a:off x="0" y="0"/>
              <a:ext cx="9780533" cy="845828"/>
              <a:chOff x="0" y="0"/>
              <a:chExt cx="1931957" cy="167077"/>
            </a:xfrm>
          </p:grpSpPr>
          <p:sp>
            <p:nvSpPr>
              <p:cNvPr id="15" name="Freeform 1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3247587"/>
            <a:ext cx="7571992" cy="106680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INTRODUCTION</a:t>
            </a:r>
          </a:p>
        </p:txBody>
      </p:sp>
      <p:sp>
        <p:nvSpPr>
          <p:cNvPr id="6" name="Freeform 6"/>
          <p:cNvSpPr/>
          <p:nvPr/>
        </p:nvSpPr>
        <p:spPr>
          <a:xfrm>
            <a:off x="1028700"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9" name="Group 9"/>
          <p:cNvGrpSpPr/>
          <p:nvPr/>
        </p:nvGrpSpPr>
        <p:grpSpPr>
          <a:xfrm>
            <a:off x="3576898" y="1921062"/>
            <a:ext cx="11680765" cy="7152680"/>
            <a:chOff x="0" y="0"/>
            <a:chExt cx="15574354" cy="9536906"/>
          </a:xfrm>
        </p:grpSpPr>
        <p:grpSp>
          <p:nvGrpSpPr>
            <p:cNvPr id="10" name="Group 10"/>
            <p:cNvGrpSpPr/>
            <p:nvPr/>
          </p:nvGrpSpPr>
          <p:grpSpPr>
            <a:xfrm>
              <a:off x="2685590" y="0"/>
              <a:ext cx="4114800" cy="2700338"/>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12" name="TextBox 12"/>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Acceptance</a:t>
                </a:r>
              </a:p>
            </p:txBody>
          </p:sp>
        </p:grpSp>
        <p:grpSp>
          <p:nvGrpSpPr>
            <p:cNvPr id="13" name="Group 13"/>
            <p:cNvGrpSpPr/>
            <p:nvPr/>
          </p:nvGrpSpPr>
          <p:grpSpPr>
            <a:xfrm>
              <a:off x="8142732" y="0"/>
              <a:ext cx="4114800" cy="2700338"/>
              <a:chOff x="0" y="0"/>
              <a:chExt cx="812800" cy="533400"/>
            </a:xfrm>
          </p:grpSpPr>
          <p:sp>
            <p:nvSpPr>
              <p:cNvPr id="14" name="Freeform 1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15" name="TextBox 15"/>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Relaxation</a:t>
                </a:r>
              </a:p>
            </p:txBody>
          </p:sp>
        </p:grpSp>
        <p:grpSp>
          <p:nvGrpSpPr>
            <p:cNvPr id="16" name="Group 16"/>
            <p:cNvGrpSpPr/>
            <p:nvPr/>
          </p:nvGrpSpPr>
          <p:grpSpPr>
            <a:xfrm>
              <a:off x="11459554" y="2700338"/>
              <a:ext cx="4114800" cy="2700338"/>
              <a:chOff x="0" y="0"/>
              <a:chExt cx="812800" cy="533400"/>
            </a:xfrm>
          </p:grpSpPr>
          <p:sp>
            <p:nvSpPr>
              <p:cNvPr id="17" name="Freeform 1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18" name="TextBox 18"/>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Hostile-resistance</a:t>
                </a:r>
              </a:p>
            </p:txBody>
          </p:sp>
        </p:grpSp>
        <p:sp>
          <p:nvSpPr>
            <p:cNvPr id="19" name="Freeform 19"/>
            <p:cNvSpPr/>
            <p:nvPr/>
          </p:nvSpPr>
          <p:spPr>
            <a:xfrm>
              <a:off x="5372100" y="4050506"/>
              <a:ext cx="4828032" cy="5486400"/>
            </a:xfrm>
            <a:custGeom>
              <a:avLst/>
              <a:gdLst/>
              <a:ahLst/>
              <a:cxnLst/>
              <a:rect l="l" t="t" r="r" b="b"/>
              <a:pathLst>
                <a:path w="4828032" h="5486400">
                  <a:moveTo>
                    <a:pt x="0" y="0"/>
                  </a:moveTo>
                  <a:lnTo>
                    <a:pt x="4828032" y="0"/>
                  </a:lnTo>
                  <a:lnTo>
                    <a:pt x="4828032"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0" name="Group 20"/>
            <p:cNvGrpSpPr/>
            <p:nvPr/>
          </p:nvGrpSpPr>
          <p:grpSpPr>
            <a:xfrm>
              <a:off x="0" y="3305541"/>
              <a:ext cx="4114800" cy="2700338"/>
              <a:chOff x="0" y="0"/>
              <a:chExt cx="812800" cy="533400"/>
            </a:xfrm>
          </p:grpSpPr>
          <p:sp>
            <p:nvSpPr>
              <p:cNvPr id="21" name="Freeform 2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22" name="TextBox 22"/>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Neutral</a:t>
                </a: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8" name="Group 8"/>
          <p:cNvGrpSpPr/>
          <p:nvPr/>
        </p:nvGrpSpPr>
        <p:grpSpPr>
          <a:xfrm>
            <a:off x="6872614" y="2869854"/>
            <a:ext cx="3830654" cy="7095320"/>
            <a:chOff x="0" y="0"/>
            <a:chExt cx="5107539" cy="9460426"/>
          </a:xfrm>
        </p:grpSpPr>
        <p:sp>
          <p:nvSpPr>
            <p:cNvPr id="9" name="Freeform 9"/>
            <p:cNvSpPr/>
            <p:nvPr/>
          </p:nvSpPr>
          <p:spPr>
            <a:xfrm>
              <a:off x="0" y="205476"/>
              <a:ext cx="4816577" cy="8843552"/>
            </a:xfrm>
            <a:custGeom>
              <a:avLst/>
              <a:gdLst/>
              <a:ahLst/>
              <a:cxnLst/>
              <a:rect l="l" t="t" r="r" b="b"/>
              <a:pathLst>
                <a:path w="4816577" h="8843552">
                  <a:moveTo>
                    <a:pt x="0" y="0"/>
                  </a:moveTo>
                  <a:lnTo>
                    <a:pt x="4816577" y="0"/>
                  </a:lnTo>
                  <a:lnTo>
                    <a:pt x="4816577" y="8843552"/>
                  </a:lnTo>
                  <a:lnTo>
                    <a:pt x="0" y="8843552"/>
                  </a:lnTo>
                  <a:lnTo>
                    <a:pt x="0" y="0"/>
                  </a:lnTo>
                  <a:close/>
                </a:path>
              </a:pathLst>
            </a:custGeom>
            <a:blipFill>
              <a:blip r:embed="rId5"/>
              <a:stretch>
                <a:fillRect/>
              </a:stretch>
            </a:blipFill>
          </p:spPr>
        </p:sp>
        <p:sp>
          <p:nvSpPr>
            <p:cNvPr id="10" name="Freeform 10"/>
            <p:cNvSpPr/>
            <p:nvPr/>
          </p:nvSpPr>
          <p:spPr>
            <a:xfrm>
              <a:off x="1862477" y="1078814"/>
              <a:ext cx="1299247" cy="439451"/>
            </a:xfrm>
            <a:custGeom>
              <a:avLst/>
              <a:gdLst/>
              <a:ahLst/>
              <a:cxnLst/>
              <a:rect l="l" t="t" r="r" b="b"/>
              <a:pathLst>
                <a:path w="1299247" h="439451">
                  <a:moveTo>
                    <a:pt x="0" y="0"/>
                  </a:moveTo>
                  <a:lnTo>
                    <a:pt x="1299247" y="0"/>
                  </a:lnTo>
                  <a:lnTo>
                    <a:pt x="1299247" y="439451"/>
                  </a:lnTo>
                  <a:lnTo>
                    <a:pt x="0" y="439451"/>
                  </a:lnTo>
                  <a:lnTo>
                    <a:pt x="0" y="0"/>
                  </a:lnTo>
                  <a:close/>
                </a:path>
              </a:pathLst>
            </a:custGeom>
            <a:blipFill>
              <a:blip r:embed="rId6"/>
              <a:stretch>
                <a:fillRect/>
              </a:stretch>
            </a:blipFill>
          </p:spPr>
        </p:sp>
        <p:sp>
          <p:nvSpPr>
            <p:cNvPr id="11" name="Freeform 11"/>
            <p:cNvSpPr/>
            <p:nvPr/>
          </p:nvSpPr>
          <p:spPr>
            <a:xfrm>
              <a:off x="1355196" y="0"/>
              <a:ext cx="2313809" cy="2157627"/>
            </a:xfrm>
            <a:custGeom>
              <a:avLst/>
              <a:gdLst/>
              <a:ahLst/>
              <a:cxnLst/>
              <a:rect l="l" t="t" r="r" b="b"/>
              <a:pathLst>
                <a:path w="2313809" h="2157627">
                  <a:moveTo>
                    <a:pt x="0" y="0"/>
                  </a:moveTo>
                  <a:lnTo>
                    <a:pt x="2313809" y="0"/>
                  </a:lnTo>
                  <a:lnTo>
                    <a:pt x="2313809" y="2157627"/>
                  </a:lnTo>
                  <a:lnTo>
                    <a:pt x="0" y="21576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0" y="8637629"/>
              <a:ext cx="5107539" cy="822797"/>
              <a:chOff x="0" y="0"/>
              <a:chExt cx="812800" cy="130938"/>
            </a:xfrm>
          </p:grpSpPr>
          <p:sp>
            <p:nvSpPr>
              <p:cNvPr id="13" name="Freeform 13"/>
              <p:cNvSpPr/>
              <p:nvPr/>
            </p:nvSpPr>
            <p:spPr>
              <a:xfrm>
                <a:off x="0" y="0"/>
                <a:ext cx="812800" cy="130938"/>
              </a:xfrm>
              <a:prstGeom prst="cube">
                <a:avLst/>
              </a:prstGeom>
              <a:solidFill>
                <a:srgbClr val="2E6173"/>
              </a:solidFill>
            </p:spPr>
            <p:txBody>
              <a:bodyPr/>
              <a:lstStyle/>
              <a:p>
                <a:endParaRPr lang="nl-BE" dirty="0"/>
              </a:p>
            </p:txBody>
          </p:sp>
          <p:sp>
            <p:nvSpPr>
              <p:cNvPr id="14" name="TextBox 1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sp>
        <p:nvSpPr>
          <p:cNvPr id="15" name="Freeform 15"/>
          <p:cNvSpPr/>
          <p:nvPr/>
        </p:nvSpPr>
        <p:spPr>
          <a:xfrm>
            <a:off x="9907434" y="1320168"/>
            <a:ext cx="7553551" cy="3813730"/>
          </a:xfrm>
          <a:custGeom>
            <a:avLst/>
            <a:gdLst/>
            <a:ahLst/>
            <a:cxnLst/>
            <a:rect l="l" t="t" r="r" b="b"/>
            <a:pathLst>
              <a:path w="7553551" h="3813730">
                <a:moveTo>
                  <a:pt x="0" y="0"/>
                </a:moveTo>
                <a:lnTo>
                  <a:pt x="7553551" y="0"/>
                </a:lnTo>
                <a:lnTo>
                  <a:pt x="7553551" y="3813730"/>
                </a:lnTo>
                <a:lnTo>
                  <a:pt x="0" y="3813730"/>
                </a:lnTo>
                <a:lnTo>
                  <a:pt x="0" y="0"/>
                </a:lnTo>
                <a:close/>
              </a:path>
            </a:pathLst>
          </a:custGeom>
          <a:blipFill>
            <a:blip r:embed="rId9"/>
            <a:stretch>
              <a:fillRect/>
            </a:stretch>
          </a:blipFill>
        </p:spPr>
      </p:sp>
      <p:grpSp>
        <p:nvGrpSpPr>
          <p:cNvPr id="16" name="Group 16"/>
          <p:cNvGrpSpPr/>
          <p:nvPr/>
        </p:nvGrpSpPr>
        <p:grpSpPr>
          <a:xfrm>
            <a:off x="9907434" y="4736934"/>
            <a:ext cx="3086100" cy="406566"/>
            <a:chOff x="0" y="0"/>
            <a:chExt cx="812800" cy="107079"/>
          </a:xfrm>
        </p:grpSpPr>
        <p:sp>
          <p:nvSpPr>
            <p:cNvPr id="17" name="Freeform 17"/>
            <p:cNvSpPr/>
            <p:nvPr/>
          </p:nvSpPr>
          <p:spPr>
            <a:xfrm>
              <a:off x="0" y="0"/>
              <a:ext cx="812800" cy="107079"/>
            </a:xfrm>
            <a:custGeom>
              <a:avLst/>
              <a:gdLst/>
              <a:ahLst/>
              <a:cxnLst/>
              <a:rect l="l" t="t" r="r" b="b"/>
              <a:pathLst>
                <a:path w="812800" h="107079">
                  <a:moveTo>
                    <a:pt x="0" y="0"/>
                  </a:moveTo>
                  <a:lnTo>
                    <a:pt x="812800" y="0"/>
                  </a:lnTo>
                  <a:lnTo>
                    <a:pt x="812800" y="107079"/>
                  </a:lnTo>
                  <a:lnTo>
                    <a:pt x="0" y="107079"/>
                  </a:lnTo>
                  <a:lnTo>
                    <a:pt x="0" y="0"/>
                  </a:lnTo>
                </a:path>
              </a:pathLst>
            </a:custGeom>
            <a:solidFill>
              <a:srgbClr val="FFFFFF"/>
            </a:solidFill>
          </p:spPr>
        </p:sp>
        <p:sp>
          <p:nvSpPr>
            <p:cNvPr id="18" name="TextBox 1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1" name="Freeform: Shape 20">
            <a:extLst>
              <a:ext uri="{FF2B5EF4-FFF2-40B4-BE49-F238E27FC236}">
                <a16:creationId xmlns:a16="http://schemas.microsoft.com/office/drawing/2014/main" id="{B1DC3A4E-D61A-4732-B54E-59BF9EE68EC3}"/>
              </a:ext>
            </a:extLst>
          </p:cNvPr>
          <p:cNvSpPr/>
          <p:nvPr/>
        </p:nvSpPr>
        <p:spPr>
          <a:xfrm>
            <a:off x="7080738" y="9612552"/>
            <a:ext cx="1125416" cy="163310"/>
          </a:xfrm>
          <a:custGeom>
            <a:avLst/>
            <a:gdLst>
              <a:gd name="connsiteX0" fmla="*/ 0 w 1125416"/>
              <a:gd name="connsiteY0" fmla="*/ 123463 h 163310"/>
              <a:gd name="connsiteX1" fmla="*/ 334108 w 1125416"/>
              <a:gd name="connsiteY1" fmla="*/ 371 h 163310"/>
              <a:gd name="connsiteX2" fmla="*/ 685800 w 1125416"/>
              <a:gd name="connsiteY2" fmla="*/ 158633 h 163310"/>
              <a:gd name="connsiteX3" fmla="*/ 1125416 w 1125416"/>
              <a:gd name="connsiteY3" fmla="*/ 105879 h 163310"/>
            </a:gdLst>
            <a:ahLst/>
            <a:cxnLst>
              <a:cxn ang="0">
                <a:pos x="connsiteX0" y="connsiteY0"/>
              </a:cxn>
              <a:cxn ang="0">
                <a:pos x="connsiteX1" y="connsiteY1"/>
              </a:cxn>
              <a:cxn ang="0">
                <a:pos x="connsiteX2" y="connsiteY2"/>
              </a:cxn>
              <a:cxn ang="0">
                <a:pos x="connsiteX3" y="connsiteY3"/>
              </a:cxn>
            </a:cxnLst>
            <a:rect l="l" t="t" r="r" b="b"/>
            <a:pathLst>
              <a:path w="1125416" h="163310">
                <a:moveTo>
                  <a:pt x="0" y="123463"/>
                </a:moveTo>
                <a:cubicBezTo>
                  <a:pt x="109904" y="58986"/>
                  <a:pt x="219808" y="-5491"/>
                  <a:pt x="334108" y="371"/>
                </a:cubicBezTo>
                <a:cubicBezTo>
                  <a:pt x="448408" y="6233"/>
                  <a:pt x="553915" y="141048"/>
                  <a:pt x="685800" y="158633"/>
                </a:cubicBezTo>
                <a:cubicBezTo>
                  <a:pt x="817685" y="176218"/>
                  <a:pt x="971550" y="141048"/>
                  <a:pt x="1125416" y="10587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Freeform: Shape 21">
            <a:extLst>
              <a:ext uri="{FF2B5EF4-FFF2-40B4-BE49-F238E27FC236}">
                <a16:creationId xmlns:a16="http://schemas.microsoft.com/office/drawing/2014/main" id="{392F3A76-20E1-4F43-80D6-D525A8AFAC98}"/>
              </a:ext>
            </a:extLst>
          </p:cNvPr>
          <p:cNvSpPr/>
          <p:nvPr/>
        </p:nvSpPr>
        <p:spPr>
          <a:xfrm>
            <a:off x="7233138" y="9764952"/>
            <a:ext cx="1125416" cy="163310"/>
          </a:xfrm>
          <a:custGeom>
            <a:avLst/>
            <a:gdLst>
              <a:gd name="connsiteX0" fmla="*/ 0 w 1125416"/>
              <a:gd name="connsiteY0" fmla="*/ 123463 h 163310"/>
              <a:gd name="connsiteX1" fmla="*/ 334108 w 1125416"/>
              <a:gd name="connsiteY1" fmla="*/ 371 h 163310"/>
              <a:gd name="connsiteX2" fmla="*/ 685800 w 1125416"/>
              <a:gd name="connsiteY2" fmla="*/ 158633 h 163310"/>
              <a:gd name="connsiteX3" fmla="*/ 1125416 w 1125416"/>
              <a:gd name="connsiteY3" fmla="*/ 105879 h 163310"/>
            </a:gdLst>
            <a:ahLst/>
            <a:cxnLst>
              <a:cxn ang="0">
                <a:pos x="connsiteX0" y="connsiteY0"/>
              </a:cxn>
              <a:cxn ang="0">
                <a:pos x="connsiteX1" y="connsiteY1"/>
              </a:cxn>
              <a:cxn ang="0">
                <a:pos x="connsiteX2" y="connsiteY2"/>
              </a:cxn>
              <a:cxn ang="0">
                <a:pos x="connsiteX3" y="connsiteY3"/>
              </a:cxn>
            </a:cxnLst>
            <a:rect l="l" t="t" r="r" b="b"/>
            <a:pathLst>
              <a:path w="1125416" h="163310">
                <a:moveTo>
                  <a:pt x="0" y="123463"/>
                </a:moveTo>
                <a:cubicBezTo>
                  <a:pt x="109904" y="58986"/>
                  <a:pt x="219808" y="-5491"/>
                  <a:pt x="334108" y="371"/>
                </a:cubicBezTo>
                <a:cubicBezTo>
                  <a:pt x="448408" y="6233"/>
                  <a:pt x="553915" y="141048"/>
                  <a:pt x="685800" y="158633"/>
                </a:cubicBezTo>
                <a:cubicBezTo>
                  <a:pt x="817685" y="176218"/>
                  <a:pt x="971550" y="141048"/>
                  <a:pt x="1125416" y="10587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Freeform: Shape 23">
            <a:extLst>
              <a:ext uri="{FF2B5EF4-FFF2-40B4-BE49-F238E27FC236}">
                <a16:creationId xmlns:a16="http://schemas.microsoft.com/office/drawing/2014/main" id="{E2C369AE-C58D-4F05-99F5-BB782ACD3ADE}"/>
              </a:ext>
            </a:extLst>
          </p:cNvPr>
          <p:cNvSpPr/>
          <p:nvPr/>
        </p:nvSpPr>
        <p:spPr>
          <a:xfrm>
            <a:off x="9396307" y="9533828"/>
            <a:ext cx="1125416" cy="163310"/>
          </a:xfrm>
          <a:custGeom>
            <a:avLst/>
            <a:gdLst>
              <a:gd name="connsiteX0" fmla="*/ 0 w 1125416"/>
              <a:gd name="connsiteY0" fmla="*/ 123463 h 163310"/>
              <a:gd name="connsiteX1" fmla="*/ 334108 w 1125416"/>
              <a:gd name="connsiteY1" fmla="*/ 371 h 163310"/>
              <a:gd name="connsiteX2" fmla="*/ 685800 w 1125416"/>
              <a:gd name="connsiteY2" fmla="*/ 158633 h 163310"/>
              <a:gd name="connsiteX3" fmla="*/ 1125416 w 1125416"/>
              <a:gd name="connsiteY3" fmla="*/ 105879 h 163310"/>
            </a:gdLst>
            <a:ahLst/>
            <a:cxnLst>
              <a:cxn ang="0">
                <a:pos x="connsiteX0" y="connsiteY0"/>
              </a:cxn>
              <a:cxn ang="0">
                <a:pos x="connsiteX1" y="connsiteY1"/>
              </a:cxn>
              <a:cxn ang="0">
                <a:pos x="connsiteX2" y="connsiteY2"/>
              </a:cxn>
              <a:cxn ang="0">
                <a:pos x="connsiteX3" y="connsiteY3"/>
              </a:cxn>
            </a:cxnLst>
            <a:rect l="l" t="t" r="r" b="b"/>
            <a:pathLst>
              <a:path w="1125416" h="163310">
                <a:moveTo>
                  <a:pt x="0" y="123463"/>
                </a:moveTo>
                <a:cubicBezTo>
                  <a:pt x="109904" y="58986"/>
                  <a:pt x="219808" y="-5491"/>
                  <a:pt x="334108" y="371"/>
                </a:cubicBezTo>
                <a:cubicBezTo>
                  <a:pt x="448408" y="6233"/>
                  <a:pt x="553915" y="141048"/>
                  <a:pt x="685800" y="158633"/>
                </a:cubicBezTo>
                <a:cubicBezTo>
                  <a:pt x="817685" y="176218"/>
                  <a:pt x="971550" y="141048"/>
                  <a:pt x="1125416" y="10587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Freeform: Shape 24">
            <a:extLst>
              <a:ext uri="{FF2B5EF4-FFF2-40B4-BE49-F238E27FC236}">
                <a16:creationId xmlns:a16="http://schemas.microsoft.com/office/drawing/2014/main" id="{C6E59DB9-B570-4B6C-BB47-5E0A6BD78D34}"/>
              </a:ext>
            </a:extLst>
          </p:cNvPr>
          <p:cNvSpPr/>
          <p:nvPr/>
        </p:nvSpPr>
        <p:spPr>
          <a:xfrm>
            <a:off x="9548707" y="9686228"/>
            <a:ext cx="1125416" cy="163310"/>
          </a:xfrm>
          <a:custGeom>
            <a:avLst/>
            <a:gdLst>
              <a:gd name="connsiteX0" fmla="*/ 0 w 1125416"/>
              <a:gd name="connsiteY0" fmla="*/ 123463 h 163310"/>
              <a:gd name="connsiteX1" fmla="*/ 334108 w 1125416"/>
              <a:gd name="connsiteY1" fmla="*/ 371 h 163310"/>
              <a:gd name="connsiteX2" fmla="*/ 685800 w 1125416"/>
              <a:gd name="connsiteY2" fmla="*/ 158633 h 163310"/>
              <a:gd name="connsiteX3" fmla="*/ 1125416 w 1125416"/>
              <a:gd name="connsiteY3" fmla="*/ 105879 h 163310"/>
            </a:gdLst>
            <a:ahLst/>
            <a:cxnLst>
              <a:cxn ang="0">
                <a:pos x="connsiteX0" y="connsiteY0"/>
              </a:cxn>
              <a:cxn ang="0">
                <a:pos x="connsiteX1" y="connsiteY1"/>
              </a:cxn>
              <a:cxn ang="0">
                <a:pos x="connsiteX2" y="connsiteY2"/>
              </a:cxn>
              <a:cxn ang="0">
                <a:pos x="connsiteX3" y="connsiteY3"/>
              </a:cxn>
            </a:cxnLst>
            <a:rect l="l" t="t" r="r" b="b"/>
            <a:pathLst>
              <a:path w="1125416" h="163310">
                <a:moveTo>
                  <a:pt x="0" y="123463"/>
                </a:moveTo>
                <a:cubicBezTo>
                  <a:pt x="109904" y="58986"/>
                  <a:pt x="219808" y="-5491"/>
                  <a:pt x="334108" y="371"/>
                </a:cubicBezTo>
                <a:cubicBezTo>
                  <a:pt x="448408" y="6233"/>
                  <a:pt x="553915" y="141048"/>
                  <a:pt x="685800" y="158633"/>
                </a:cubicBezTo>
                <a:cubicBezTo>
                  <a:pt x="817685" y="176218"/>
                  <a:pt x="971550" y="141048"/>
                  <a:pt x="1125416" y="10587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Freeform: Shape 26">
            <a:extLst>
              <a:ext uri="{FF2B5EF4-FFF2-40B4-BE49-F238E27FC236}">
                <a16:creationId xmlns:a16="http://schemas.microsoft.com/office/drawing/2014/main" id="{60F7E83D-88EF-4FD3-AC7F-19CE17BD61D1}"/>
              </a:ext>
            </a:extLst>
          </p:cNvPr>
          <p:cNvSpPr/>
          <p:nvPr/>
        </p:nvSpPr>
        <p:spPr>
          <a:xfrm>
            <a:off x="8273952" y="9604573"/>
            <a:ext cx="1125416" cy="163310"/>
          </a:xfrm>
          <a:custGeom>
            <a:avLst/>
            <a:gdLst>
              <a:gd name="connsiteX0" fmla="*/ 0 w 1125416"/>
              <a:gd name="connsiteY0" fmla="*/ 123463 h 163310"/>
              <a:gd name="connsiteX1" fmla="*/ 334108 w 1125416"/>
              <a:gd name="connsiteY1" fmla="*/ 371 h 163310"/>
              <a:gd name="connsiteX2" fmla="*/ 685800 w 1125416"/>
              <a:gd name="connsiteY2" fmla="*/ 158633 h 163310"/>
              <a:gd name="connsiteX3" fmla="*/ 1125416 w 1125416"/>
              <a:gd name="connsiteY3" fmla="*/ 105879 h 163310"/>
            </a:gdLst>
            <a:ahLst/>
            <a:cxnLst>
              <a:cxn ang="0">
                <a:pos x="connsiteX0" y="connsiteY0"/>
              </a:cxn>
              <a:cxn ang="0">
                <a:pos x="connsiteX1" y="connsiteY1"/>
              </a:cxn>
              <a:cxn ang="0">
                <a:pos x="connsiteX2" y="connsiteY2"/>
              </a:cxn>
              <a:cxn ang="0">
                <a:pos x="connsiteX3" y="connsiteY3"/>
              </a:cxn>
            </a:cxnLst>
            <a:rect l="l" t="t" r="r" b="b"/>
            <a:pathLst>
              <a:path w="1125416" h="163310">
                <a:moveTo>
                  <a:pt x="0" y="123463"/>
                </a:moveTo>
                <a:cubicBezTo>
                  <a:pt x="109904" y="58986"/>
                  <a:pt x="219808" y="-5491"/>
                  <a:pt x="334108" y="371"/>
                </a:cubicBezTo>
                <a:cubicBezTo>
                  <a:pt x="448408" y="6233"/>
                  <a:pt x="553915" y="141048"/>
                  <a:pt x="685800" y="158633"/>
                </a:cubicBezTo>
                <a:cubicBezTo>
                  <a:pt x="817685" y="176218"/>
                  <a:pt x="971550" y="141048"/>
                  <a:pt x="1125416" y="10587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Freeform: Shape 27">
            <a:extLst>
              <a:ext uri="{FF2B5EF4-FFF2-40B4-BE49-F238E27FC236}">
                <a16:creationId xmlns:a16="http://schemas.microsoft.com/office/drawing/2014/main" id="{573D2CEF-2568-48F5-9C77-1C221378E883}"/>
              </a:ext>
            </a:extLst>
          </p:cNvPr>
          <p:cNvSpPr/>
          <p:nvPr/>
        </p:nvSpPr>
        <p:spPr>
          <a:xfrm>
            <a:off x="8426352" y="9756973"/>
            <a:ext cx="1125416" cy="163310"/>
          </a:xfrm>
          <a:custGeom>
            <a:avLst/>
            <a:gdLst>
              <a:gd name="connsiteX0" fmla="*/ 0 w 1125416"/>
              <a:gd name="connsiteY0" fmla="*/ 123463 h 163310"/>
              <a:gd name="connsiteX1" fmla="*/ 334108 w 1125416"/>
              <a:gd name="connsiteY1" fmla="*/ 371 h 163310"/>
              <a:gd name="connsiteX2" fmla="*/ 685800 w 1125416"/>
              <a:gd name="connsiteY2" fmla="*/ 158633 h 163310"/>
              <a:gd name="connsiteX3" fmla="*/ 1125416 w 1125416"/>
              <a:gd name="connsiteY3" fmla="*/ 105879 h 163310"/>
            </a:gdLst>
            <a:ahLst/>
            <a:cxnLst>
              <a:cxn ang="0">
                <a:pos x="connsiteX0" y="connsiteY0"/>
              </a:cxn>
              <a:cxn ang="0">
                <a:pos x="connsiteX1" y="connsiteY1"/>
              </a:cxn>
              <a:cxn ang="0">
                <a:pos x="connsiteX2" y="connsiteY2"/>
              </a:cxn>
              <a:cxn ang="0">
                <a:pos x="connsiteX3" y="connsiteY3"/>
              </a:cxn>
            </a:cxnLst>
            <a:rect l="l" t="t" r="r" b="b"/>
            <a:pathLst>
              <a:path w="1125416" h="163310">
                <a:moveTo>
                  <a:pt x="0" y="123463"/>
                </a:moveTo>
                <a:cubicBezTo>
                  <a:pt x="109904" y="58986"/>
                  <a:pt x="219808" y="-5491"/>
                  <a:pt x="334108" y="371"/>
                </a:cubicBezTo>
                <a:cubicBezTo>
                  <a:pt x="448408" y="6233"/>
                  <a:pt x="553915" y="141048"/>
                  <a:pt x="685800" y="158633"/>
                </a:cubicBezTo>
                <a:cubicBezTo>
                  <a:pt x="817685" y="176218"/>
                  <a:pt x="971550" y="141048"/>
                  <a:pt x="1125416" y="10587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9" name="Group 9"/>
          <p:cNvGrpSpPr/>
          <p:nvPr/>
        </p:nvGrpSpPr>
        <p:grpSpPr>
          <a:xfrm>
            <a:off x="2245266" y="4641319"/>
            <a:ext cx="3620964" cy="1810482"/>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2E6173"/>
            </a:solidFill>
          </p:spPr>
        </p:sp>
        <p:sp>
          <p:nvSpPr>
            <p:cNvPr id="11" name="TextBox 11"/>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Baseline</a:t>
              </a:r>
            </a:p>
          </p:txBody>
        </p:sp>
      </p:grpSp>
      <p:sp>
        <p:nvSpPr>
          <p:cNvPr id="12" name="Freeform 12"/>
          <p:cNvSpPr/>
          <p:nvPr/>
        </p:nvSpPr>
        <p:spPr>
          <a:xfrm>
            <a:off x="3532806" y="2622565"/>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3704811" y="6643205"/>
            <a:ext cx="739973"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60'’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9" name="Group 9"/>
          <p:cNvGrpSpPr/>
          <p:nvPr/>
        </p:nvGrpSpPr>
        <p:grpSpPr>
          <a:xfrm>
            <a:off x="2245266" y="4641319"/>
            <a:ext cx="3620964" cy="1810482"/>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2E6173"/>
            </a:solidFill>
          </p:spPr>
        </p:sp>
        <p:sp>
          <p:nvSpPr>
            <p:cNvPr id="11" name="TextBox 11"/>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Baseline</a:t>
              </a:r>
            </a:p>
          </p:txBody>
        </p:sp>
      </p:grpSp>
      <p:grpSp>
        <p:nvGrpSpPr>
          <p:cNvPr id="12" name="Group 12"/>
          <p:cNvGrpSpPr/>
          <p:nvPr/>
        </p:nvGrpSpPr>
        <p:grpSpPr>
          <a:xfrm>
            <a:off x="4991601" y="4641319"/>
            <a:ext cx="3620964" cy="1810482"/>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668285"/>
            </a:solidFill>
          </p:spPr>
        </p:sp>
        <p:sp>
          <p:nvSpPr>
            <p:cNvPr id="14" name="TextBox 14"/>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Imagery script</a:t>
              </a:r>
            </a:p>
          </p:txBody>
        </p:sp>
      </p:grpSp>
      <p:sp>
        <p:nvSpPr>
          <p:cNvPr id="15" name="Freeform 15"/>
          <p:cNvSpPr/>
          <p:nvPr/>
        </p:nvSpPr>
        <p:spPr>
          <a:xfrm>
            <a:off x="3532806" y="2622565"/>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6371758" y="2474994"/>
            <a:ext cx="1600623" cy="1702791"/>
          </a:xfrm>
          <a:custGeom>
            <a:avLst/>
            <a:gdLst/>
            <a:ahLst/>
            <a:cxnLst/>
            <a:rect l="l" t="t" r="r" b="b"/>
            <a:pathLst>
              <a:path w="1600623" h="1702791">
                <a:moveTo>
                  <a:pt x="0" y="0"/>
                </a:moveTo>
                <a:lnTo>
                  <a:pt x="1600623" y="0"/>
                </a:lnTo>
                <a:lnTo>
                  <a:pt x="1600623" y="1702790"/>
                </a:lnTo>
                <a:lnTo>
                  <a:pt x="0" y="1702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a:off x="7033256" y="2722811"/>
            <a:ext cx="544327" cy="777610"/>
          </a:xfrm>
          <a:custGeom>
            <a:avLst/>
            <a:gdLst/>
            <a:ahLst/>
            <a:cxnLst/>
            <a:rect l="l" t="t" r="r" b="b"/>
            <a:pathLst>
              <a:path w="544327" h="777610">
                <a:moveTo>
                  <a:pt x="0" y="0"/>
                </a:moveTo>
                <a:lnTo>
                  <a:pt x="544327" y="0"/>
                </a:lnTo>
                <a:lnTo>
                  <a:pt x="544327" y="777610"/>
                </a:lnTo>
                <a:lnTo>
                  <a:pt x="0" y="7776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TextBox 18"/>
          <p:cNvSpPr txBox="1"/>
          <p:nvPr/>
        </p:nvSpPr>
        <p:spPr>
          <a:xfrm>
            <a:off x="6432096" y="6581400"/>
            <a:ext cx="739973" cy="580390"/>
          </a:xfrm>
          <a:prstGeom prst="rect">
            <a:avLst/>
          </a:prstGeom>
        </p:spPr>
        <p:txBody>
          <a:bodyPr lIns="0" tIns="0" rIns="0" bIns="0" rtlCol="0" anchor="t">
            <a:spAutoFit/>
          </a:bodyPr>
          <a:lstStyle/>
          <a:p>
            <a:pPr algn="ctr">
              <a:lnSpc>
                <a:spcPts val="4759"/>
              </a:lnSpc>
            </a:pPr>
            <a:r>
              <a:rPr lang="en-US" sz="3399">
                <a:solidFill>
                  <a:srgbClr val="668285"/>
                </a:solidFill>
                <a:latin typeface="Open Sans Extra Bold"/>
              </a:rPr>
              <a:t>60'’</a:t>
            </a:r>
          </a:p>
        </p:txBody>
      </p:sp>
      <p:sp>
        <p:nvSpPr>
          <p:cNvPr id="19" name="TextBox 19"/>
          <p:cNvSpPr txBox="1"/>
          <p:nvPr/>
        </p:nvSpPr>
        <p:spPr>
          <a:xfrm>
            <a:off x="3685761" y="6643205"/>
            <a:ext cx="739973"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60'’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9" name="Group 9"/>
          <p:cNvGrpSpPr/>
          <p:nvPr/>
        </p:nvGrpSpPr>
        <p:grpSpPr>
          <a:xfrm>
            <a:off x="2245266" y="4641319"/>
            <a:ext cx="3620964" cy="1810482"/>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2E6173"/>
            </a:solidFill>
          </p:spPr>
        </p:sp>
        <p:sp>
          <p:nvSpPr>
            <p:cNvPr id="11" name="TextBox 11"/>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Baseline</a:t>
              </a:r>
            </a:p>
          </p:txBody>
        </p:sp>
      </p:grpSp>
      <p:grpSp>
        <p:nvGrpSpPr>
          <p:cNvPr id="12" name="Group 12"/>
          <p:cNvGrpSpPr/>
          <p:nvPr/>
        </p:nvGrpSpPr>
        <p:grpSpPr>
          <a:xfrm>
            <a:off x="4991601" y="4641319"/>
            <a:ext cx="3620964" cy="1810482"/>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668285"/>
            </a:solidFill>
          </p:spPr>
        </p:sp>
        <p:sp>
          <p:nvSpPr>
            <p:cNvPr id="14" name="TextBox 14"/>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Imagery script</a:t>
              </a:r>
            </a:p>
          </p:txBody>
        </p:sp>
      </p:grpSp>
      <p:grpSp>
        <p:nvGrpSpPr>
          <p:cNvPr id="15" name="Group 15"/>
          <p:cNvGrpSpPr/>
          <p:nvPr/>
        </p:nvGrpSpPr>
        <p:grpSpPr>
          <a:xfrm>
            <a:off x="7742465" y="4641319"/>
            <a:ext cx="3620964" cy="1810482"/>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8CA9AD"/>
            </a:solidFill>
          </p:spPr>
        </p:sp>
        <p:sp>
          <p:nvSpPr>
            <p:cNvPr id="17" name="TextBox 17"/>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Silent Imagery</a:t>
              </a:r>
            </a:p>
          </p:txBody>
        </p:sp>
      </p:grpSp>
      <p:sp>
        <p:nvSpPr>
          <p:cNvPr id="18" name="TextBox 18"/>
          <p:cNvSpPr txBox="1"/>
          <p:nvPr/>
        </p:nvSpPr>
        <p:spPr>
          <a:xfrm>
            <a:off x="9144000" y="6581400"/>
            <a:ext cx="739973" cy="580390"/>
          </a:xfrm>
          <a:prstGeom prst="rect">
            <a:avLst/>
          </a:prstGeom>
        </p:spPr>
        <p:txBody>
          <a:bodyPr lIns="0" tIns="0" rIns="0" bIns="0" rtlCol="0" anchor="t">
            <a:spAutoFit/>
          </a:bodyPr>
          <a:lstStyle/>
          <a:p>
            <a:pPr algn="ctr">
              <a:lnSpc>
                <a:spcPts val="4759"/>
              </a:lnSpc>
            </a:pPr>
            <a:r>
              <a:rPr lang="en-US" sz="3399">
                <a:solidFill>
                  <a:srgbClr val="8CA9AD"/>
                </a:solidFill>
                <a:latin typeface="Open Sans Extra Bold"/>
              </a:rPr>
              <a:t>90'’</a:t>
            </a:r>
          </a:p>
        </p:txBody>
      </p:sp>
      <p:sp>
        <p:nvSpPr>
          <p:cNvPr id="19" name="Freeform 19"/>
          <p:cNvSpPr/>
          <p:nvPr/>
        </p:nvSpPr>
        <p:spPr>
          <a:xfrm>
            <a:off x="3532806" y="2622565"/>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0" name="Group 20"/>
          <p:cNvGrpSpPr/>
          <p:nvPr/>
        </p:nvGrpSpPr>
        <p:grpSpPr>
          <a:xfrm>
            <a:off x="6371758" y="2474994"/>
            <a:ext cx="1600623" cy="1702791"/>
            <a:chOff x="0" y="0"/>
            <a:chExt cx="2134164" cy="2270387"/>
          </a:xfrm>
        </p:grpSpPr>
        <p:sp>
          <p:nvSpPr>
            <p:cNvPr id="21" name="Freeform 21"/>
            <p:cNvSpPr/>
            <p:nvPr/>
          </p:nvSpPr>
          <p:spPr>
            <a:xfrm>
              <a:off x="0" y="0"/>
              <a:ext cx="2134164" cy="2270387"/>
            </a:xfrm>
            <a:custGeom>
              <a:avLst/>
              <a:gdLst/>
              <a:ahLst/>
              <a:cxnLst/>
              <a:rect l="l" t="t" r="r" b="b"/>
              <a:pathLst>
                <a:path w="2134164" h="2270387">
                  <a:moveTo>
                    <a:pt x="0" y="0"/>
                  </a:moveTo>
                  <a:lnTo>
                    <a:pt x="2134164" y="0"/>
                  </a:lnTo>
                  <a:lnTo>
                    <a:pt x="2134164" y="2270387"/>
                  </a:lnTo>
                  <a:lnTo>
                    <a:pt x="0" y="22703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a:off x="881998" y="330423"/>
              <a:ext cx="725769" cy="1036813"/>
            </a:xfrm>
            <a:custGeom>
              <a:avLst/>
              <a:gdLst/>
              <a:ahLst/>
              <a:cxnLst/>
              <a:rect l="l" t="t" r="r" b="b"/>
              <a:pathLst>
                <a:path w="725769" h="1036813">
                  <a:moveTo>
                    <a:pt x="0" y="0"/>
                  </a:moveTo>
                  <a:lnTo>
                    <a:pt x="725769" y="0"/>
                  </a:lnTo>
                  <a:lnTo>
                    <a:pt x="725769" y="1036813"/>
                  </a:lnTo>
                  <a:lnTo>
                    <a:pt x="0" y="10368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23" name="Freeform 23"/>
          <p:cNvSpPr/>
          <p:nvPr/>
        </p:nvSpPr>
        <p:spPr>
          <a:xfrm>
            <a:off x="8713675" y="2548779"/>
            <a:ext cx="1600623" cy="1702791"/>
          </a:xfrm>
          <a:custGeom>
            <a:avLst/>
            <a:gdLst/>
            <a:ahLst/>
            <a:cxnLst/>
            <a:rect l="l" t="t" r="r" b="b"/>
            <a:pathLst>
              <a:path w="1600623" h="1702791">
                <a:moveTo>
                  <a:pt x="0" y="0"/>
                </a:moveTo>
                <a:lnTo>
                  <a:pt x="1600623" y="0"/>
                </a:lnTo>
                <a:lnTo>
                  <a:pt x="1600623" y="1702791"/>
                </a:lnTo>
                <a:lnTo>
                  <a:pt x="0" y="17027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4"/>
          <p:cNvSpPr txBox="1"/>
          <p:nvPr/>
        </p:nvSpPr>
        <p:spPr>
          <a:xfrm>
            <a:off x="6432096" y="6581400"/>
            <a:ext cx="739973" cy="580390"/>
          </a:xfrm>
          <a:prstGeom prst="rect">
            <a:avLst/>
          </a:prstGeom>
        </p:spPr>
        <p:txBody>
          <a:bodyPr lIns="0" tIns="0" rIns="0" bIns="0" rtlCol="0" anchor="t">
            <a:spAutoFit/>
          </a:bodyPr>
          <a:lstStyle/>
          <a:p>
            <a:pPr algn="ctr">
              <a:lnSpc>
                <a:spcPts val="4759"/>
              </a:lnSpc>
            </a:pPr>
            <a:r>
              <a:rPr lang="en-US" sz="3399">
                <a:solidFill>
                  <a:srgbClr val="668285"/>
                </a:solidFill>
                <a:latin typeface="Open Sans Extra Bold"/>
              </a:rPr>
              <a:t>60'’</a:t>
            </a:r>
          </a:p>
        </p:txBody>
      </p:sp>
      <p:sp>
        <p:nvSpPr>
          <p:cNvPr id="25" name="TextBox 25"/>
          <p:cNvSpPr txBox="1"/>
          <p:nvPr/>
        </p:nvSpPr>
        <p:spPr>
          <a:xfrm>
            <a:off x="3704811" y="6643205"/>
            <a:ext cx="739973"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60'’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9" name="Group 9"/>
          <p:cNvGrpSpPr/>
          <p:nvPr/>
        </p:nvGrpSpPr>
        <p:grpSpPr>
          <a:xfrm>
            <a:off x="2245266" y="4641319"/>
            <a:ext cx="3620964" cy="1810482"/>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2E6173"/>
            </a:solidFill>
          </p:spPr>
        </p:sp>
        <p:sp>
          <p:nvSpPr>
            <p:cNvPr id="11" name="TextBox 11"/>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Baseline</a:t>
              </a:r>
            </a:p>
          </p:txBody>
        </p:sp>
      </p:grpSp>
      <p:grpSp>
        <p:nvGrpSpPr>
          <p:cNvPr id="12" name="Group 12"/>
          <p:cNvGrpSpPr/>
          <p:nvPr/>
        </p:nvGrpSpPr>
        <p:grpSpPr>
          <a:xfrm>
            <a:off x="4991601" y="4641319"/>
            <a:ext cx="3620964" cy="1810482"/>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668285"/>
            </a:solidFill>
          </p:spPr>
        </p:sp>
        <p:sp>
          <p:nvSpPr>
            <p:cNvPr id="14" name="TextBox 14"/>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Imagery script</a:t>
              </a:r>
            </a:p>
          </p:txBody>
        </p:sp>
      </p:grpSp>
      <p:grpSp>
        <p:nvGrpSpPr>
          <p:cNvPr id="15" name="Group 15"/>
          <p:cNvGrpSpPr/>
          <p:nvPr/>
        </p:nvGrpSpPr>
        <p:grpSpPr>
          <a:xfrm>
            <a:off x="7742465" y="4641319"/>
            <a:ext cx="3620964" cy="1810482"/>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8CA9AD"/>
            </a:solidFill>
          </p:spPr>
        </p:sp>
        <p:sp>
          <p:nvSpPr>
            <p:cNvPr id="17" name="TextBox 17"/>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Silent Imagery</a:t>
              </a:r>
            </a:p>
          </p:txBody>
        </p:sp>
      </p:grpSp>
      <p:grpSp>
        <p:nvGrpSpPr>
          <p:cNvPr id="18" name="Group 18"/>
          <p:cNvGrpSpPr/>
          <p:nvPr/>
        </p:nvGrpSpPr>
        <p:grpSpPr>
          <a:xfrm>
            <a:off x="10523167" y="4641319"/>
            <a:ext cx="3643315" cy="1810482"/>
            <a:chOff x="0" y="0"/>
            <a:chExt cx="817817" cy="406400"/>
          </a:xfrm>
        </p:grpSpPr>
        <p:sp>
          <p:nvSpPr>
            <p:cNvPr id="19" name="Freeform 19"/>
            <p:cNvSpPr/>
            <p:nvPr/>
          </p:nvSpPr>
          <p:spPr>
            <a:xfrm>
              <a:off x="0" y="0"/>
              <a:ext cx="817817" cy="406400"/>
            </a:xfrm>
            <a:custGeom>
              <a:avLst/>
              <a:gdLst/>
              <a:ahLst/>
              <a:cxnLst/>
              <a:rect l="l" t="t" r="r" b="b"/>
              <a:pathLst>
                <a:path w="817817" h="406400">
                  <a:moveTo>
                    <a:pt x="0" y="0"/>
                  </a:moveTo>
                  <a:lnTo>
                    <a:pt x="614617" y="0"/>
                  </a:lnTo>
                  <a:lnTo>
                    <a:pt x="817817" y="203200"/>
                  </a:lnTo>
                  <a:lnTo>
                    <a:pt x="614617" y="406400"/>
                  </a:lnTo>
                  <a:lnTo>
                    <a:pt x="0" y="406400"/>
                  </a:lnTo>
                  <a:lnTo>
                    <a:pt x="203200" y="203200"/>
                  </a:lnTo>
                  <a:lnTo>
                    <a:pt x="0" y="0"/>
                  </a:lnTo>
                </a:path>
              </a:pathLst>
            </a:custGeom>
            <a:solidFill>
              <a:srgbClr val="BBCBCD"/>
            </a:solidFill>
          </p:spPr>
        </p:sp>
        <p:sp>
          <p:nvSpPr>
            <p:cNvPr id="20" name="TextBox 20"/>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Recovery</a:t>
              </a:r>
            </a:p>
          </p:txBody>
        </p:sp>
      </p:grpSp>
      <p:sp>
        <p:nvSpPr>
          <p:cNvPr id="21" name="TextBox 21"/>
          <p:cNvSpPr txBox="1"/>
          <p:nvPr/>
        </p:nvSpPr>
        <p:spPr>
          <a:xfrm>
            <a:off x="11974838" y="6643205"/>
            <a:ext cx="739973" cy="580390"/>
          </a:xfrm>
          <a:prstGeom prst="rect">
            <a:avLst/>
          </a:prstGeom>
        </p:spPr>
        <p:txBody>
          <a:bodyPr lIns="0" tIns="0" rIns="0" bIns="0" rtlCol="0" anchor="t">
            <a:spAutoFit/>
          </a:bodyPr>
          <a:lstStyle/>
          <a:p>
            <a:pPr algn="ctr">
              <a:lnSpc>
                <a:spcPts val="4759"/>
              </a:lnSpc>
            </a:pPr>
            <a:r>
              <a:rPr lang="en-US" sz="3399">
                <a:solidFill>
                  <a:srgbClr val="BBCBCD"/>
                </a:solidFill>
                <a:latin typeface="Open Sans Extra Bold"/>
              </a:rPr>
              <a:t>60'’</a:t>
            </a:r>
          </a:p>
        </p:txBody>
      </p:sp>
      <p:sp>
        <p:nvSpPr>
          <p:cNvPr id="22" name="Freeform 22"/>
          <p:cNvSpPr/>
          <p:nvPr/>
        </p:nvSpPr>
        <p:spPr>
          <a:xfrm>
            <a:off x="11451896" y="2529858"/>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p:cNvSpPr/>
          <p:nvPr/>
        </p:nvSpPr>
        <p:spPr>
          <a:xfrm>
            <a:off x="3532806" y="2622565"/>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4" name="Group 24"/>
          <p:cNvGrpSpPr/>
          <p:nvPr/>
        </p:nvGrpSpPr>
        <p:grpSpPr>
          <a:xfrm>
            <a:off x="6390808" y="2474994"/>
            <a:ext cx="1600623" cy="1702791"/>
            <a:chOff x="0" y="0"/>
            <a:chExt cx="2134164" cy="2270387"/>
          </a:xfrm>
        </p:grpSpPr>
        <p:sp>
          <p:nvSpPr>
            <p:cNvPr id="25" name="Freeform 25"/>
            <p:cNvSpPr/>
            <p:nvPr/>
          </p:nvSpPr>
          <p:spPr>
            <a:xfrm>
              <a:off x="0" y="0"/>
              <a:ext cx="2134164" cy="2270387"/>
            </a:xfrm>
            <a:custGeom>
              <a:avLst/>
              <a:gdLst/>
              <a:ahLst/>
              <a:cxnLst/>
              <a:rect l="l" t="t" r="r" b="b"/>
              <a:pathLst>
                <a:path w="2134164" h="2270387">
                  <a:moveTo>
                    <a:pt x="0" y="0"/>
                  </a:moveTo>
                  <a:lnTo>
                    <a:pt x="2134164" y="0"/>
                  </a:lnTo>
                  <a:lnTo>
                    <a:pt x="2134164" y="2270387"/>
                  </a:lnTo>
                  <a:lnTo>
                    <a:pt x="0" y="2270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Freeform 26"/>
            <p:cNvSpPr/>
            <p:nvPr/>
          </p:nvSpPr>
          <p:spPr>
            <a:xfrm>
              <a:off x="881998" y="330423"/>
              <a:ext cx="725769" cy="1036813"/>
            </a:xfrm>
            <a:custGeom>
              <a:avLst/>
              <a:gdLst/>
              <a:ahLst/>
              <a:cxnLst/>
              <a:rect l="l" t="t" r="r" b="b"/>
              <a:pathLst>
                <a:path w="725769" h="1036813">
                  <a:moveTo>
                    <a:pt x="0" y="0"/>
                  </a:moveTo>
                  <a:lnTo>
                    <a:pt x="725769" y="0"/>
                  </a:lnTo>
                  <a:lnTo>
                    <a:pt x="725769" y="1036813"/>
                  </a:lnTo>
                  <a:lnTo>
                    <a:pt x="0" y="10368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sp>
        <p:nvSpPr>
          <p:cNvPr id="27" name="Freeform 27"/>
          <p:cNvSpPr/>
          <p:nvPr/>
        </p:nvSpPr>
        <p:spPr>
          <a:xfrm>
            <a:off x="8713675" y="2548779"/>
            <a:ext cx="1600623" cy="1702791"/>
          </a:xfrm>
          <a:custGeom>
            <a:avLst/>
            <a:gdLst/>
            <a:ahLst/>
            <a:cxnLst/>
            <a:rect l="l" t="t" r="r" b="b"/>
            <a:pathLst>
              <a:path w="1600623" h="1702791">
                <a:moveTo>
                  <a:pt x="0" y="0"/>
                </a:moveTo>
                <a:lnTo>
                  <a:pt x="1600623" y="0"/>
                </a:lnTo>
                <a:lnTo>
                  <a:pt x="1600623" y="1702791"/>
                </a:lnTo>
                <a:lnTo>
                  <a:pt x="0" y="17027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8" name="TextBox 28"/>
          <p:cNvSpPr txBox="1"/>
          <p:nvPr/>
        </p:nvSpPr>
        <p:spPr>
          <a:xfrm>
            <a:off x="6432096" y="6581400"/>
            <a:ext cx="739973" cy="580390"/>
          </a:xfrm>
          <a:prstGeom prst="rect">
            <a:avLst/>
          </a:prstGeom>
        </p:spPr>
        <p:txBody>
          <a:bodyPr lIns="0" tIns="0" rIns="0" bIns="0" rtlCol="0" anchor="t">
            <a:spAutoFit/>
          </a:bodyPr>
          <a:lstStyle/>
          <a:p>
            <a:pPr algn="ctr">
              <a:lnSpc>
                <a:spcPts val="4759"/>
              </a:lnSpc>
            </a:pPr>
            <a:r>
              <a:rPr lang="en-US" sz="3399">
                <a:solidFill>
                  <a:srgbClr val="668285"/>
                </a:solidFill>
                <a:latin typeface="Open Sans Extra Bold"/>
              </a:rPr>
              <a:t>60'’</a:t>
            </a:r>
          </a:p>
        </p:txBody>
      </p:sp>
      <p:sp>
        <p:nvSpPr>
          <p:cNvPr id="29" name="TextBox 29"/>
          <p:cNvSpPr txBox="1"/>
          <p:nvPr/>
        </p:nvSpPr>
        <p:spPr>
          <a:xfrm>
            <a:off x="3685761" y="6643205"/>
            <a:ext cx="739973"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60'’</a:t>
            </a:r>
          </a:p>
        </p:txBody>
      </p:sp>
      <p:sp>
        <p:nvSpPr>
          <p:cNvPr id="30" name="TextBox 30"/>
          <p:cNvSpPr txBox="1"/>
          <p:nvPr/>
        </p:nvSpPr>
        <p:spPr>
          <a:xfrm>
            <a:off x="9144000" y="6581400"/>
            <a:ext cx="739973" cy="580390"/>
          </a:xfrm>
          <a:prstGeom prst="rect">
            <a:avLst/>
          </a:prstGeom>
        </p:spPr>
        <p:txBody>
          <a:bodyPr lIns="0" tIns="0" rIns="0" bIns="0" rtlCol="0" anchor="t">
            <a:spAutoFit/>
          </a:bodyPr>
          <a:lstStyle/>
          <a:p>
            <a:pPr algn="ctr">
              <a:lnSpc>
                <a:spcPts val="4759"/>
              </a:lnSpc>
            </a:pPr>
            <a:r>
              <a:rPr lang="en-US" sz="3399">
                <a:solidFill>
                  <a:srgbClr val="8CA9AD"/>
                </a:solidFill>
                <a:latin typeface="Open Sans Extra Bold"/>
              </a:rPr>
              <a:t>90'’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9" name="Group 9"/>
          <p:cNvGrpSpPr/>
          <p:nvPr/>
        </p:nvGrpSpPr>
        <p:grpSpPr>
          <a:xfrm>
            <a:off x="2245266" y="4641319"/>
            <a:ext cx="3620964" cy="1810482"/>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2E6173"/>
            </a:solidFill>
          </p:spPr>
        </p:sp>
        <p:sp>
          <p:nvSpPr>
            <p:cNvPr id="11" name="TextBox 11"/>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Baseline</a:t>
              </a:r>
            </a:p>
          </p:txBody>
        </p:sp>
      </p:grpSp>
      <p:grpSp>
        <p:nvGrpSpPr>
          <p:cNvPr id="12" name="Group 12"/>
          <p:cNvGrpSpPr/>
          <p:nvPr/>
        </p:nvGrpSpPr>
        <p:grpSpPr>
          <a:xfrm>
            <a:off x="4991601" y="4641319"/>
            <a:ext cx="3620964" cy="1810482"/>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668285"/>
            </a:solidFill>
          </p:spPr>
        </p:sp>
        <p:sp>
          <p:nvSpPr>
            <p:cNvPr id="14" name="TextBox 14"/>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Imagery script</a:t>
              </a:r>
            </a:p>
          </p:txBody>
        </p:sp>
      </p:grpSp>
      <p:grpSp>
        <p:nvGrpSpPr>
          <p:cNvPr id="15" name="Group 15"/>
          <p:cNvGrpSpPr/>
          <p:nvPr/>
        </p:nvGrpSpPr>
        <p:grpSpPr>
          <a:xfrm>
            <a:off x="7742465" y="4641319"/>
            <a:ext cx="3620964" cy="1810482"/>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8CA9AD"/>
            </a:solidFill>
          </p:spPr>
        </p:sp>
        <p:sp>
          <p:nvSpPr>
            <p:cNvPr id="17" name="TextBox 17"/>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Silent Imagery</a:t>
              </a:r>
            </a:p>
          </p:txBody>
        </p:sp>
      </p:grpSp>
      <p:grpSp>
        <p:nvGrpSpPr>
          <p:cNvPr id="18" name="Group 18"/>
          <p:cNvGrpSpPr/>
          <p:nvPr/>
        </p:nvGrpSpPr>
        <p:grpSpPr>
          <a:xfrm>
            <a:off x="10523167" y="4641319"/>
            <a:ext cx="3643315" cy="1810482"/>
            <a:chOff x="0" y="0"/>
            <a:chExt cx="817817" cy="406400"/>
          </a:xfrm>
        </p:grpSpPr>
        <p:sp>
          <p:nvSpPr>
            <p:cNvPr id="19" name="Freeform 19"/>
            <p:cNvSpPr/>
            <p:nvPr/>
          </p:nvSpPr>
          <p:spPr>
            <a:xfrm>
              <a:off x="0" y="0"/>
              <a:ext cx="817817" cy="406400"/>
            </a:xfrm>
            <a:custGeom>
              <a:avLst/>
              <a:gdLst/>
              <a:ahLst/>
              <a:cxnLst/>
              <a:rect l="l" t="t" r="r" b="b"/>
              <a:pathLst>
                <a:path w="817817" h="406400">
                  <a:moveTo>
                    <a:pt x="0" y="0"/>
                  </a:moveTo>
                  <a:lnTo>
                    <a:pt x="614617" y="0"/>
                  </a:lnTo>
                  <a:lnTo>
                    <a:pt x="817817" y="203200"/>
                  </a:lnTo>
                  <a:lnTo>
                    <a:pt x="614617" y="406400"/>
                  </a:lnTo>
                  <a:lnTo>
                    <a:pt x="0" y="406400"/>
                  </a:lnTo>
                  <a:lnTo>
                    <a:pt x="203200" y="203200"/>
                  </a:lnTo>
                  <a:lnTo>
                    <a:pt x="0" y="0"/>
                  </a:lnTo>
                </a:path>
              </a:pathLst>
            </a:custGeom>
            <a:solidFill>
              <a:srgbClr val="BBCBCD"/>
            </a:solidFill>
          </p:spPr>
        </p:sp>
        <p:sp>
          <p:nvSpPr>
            <p:cNvPr id="20" name="TextBox 20"/>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Recovery</a:t>
              </a:r>
            </a:p>
          </p:txBody>
        </p:sp>
      </p:grpSp>
      <p:grpSp>
        <p:nvGrpSpPr>
          <p:cNvPr id="21" name="Group 21"/>
          <p:cNvGrpSpPr/>
          <p:nvPr/>
        </p:nvGrpSpPr>
        <p:grpSpPr>
          <a:xfrm>
            <a:off x="6371758" y="2474994"/>
            <a:ext cx="1600623" cy="1702791"/>
            <a:chOff x="0" y="0"/>
            <a:chExt cx="2134164" cy="2270387"/>
          </a:xfrm>
        </p:grpSpPr>
        <p:sp>
          <p:nvSpPr>
            <p:cNvPr id="22" name="Freeform 22"/>
            <p:cNvSpPr/>
            <p:nvPr/>
          </p:nvSpPr>
          <p:spPr>
            <a:xfrm>
              <a:off x="0" y="0"/>
              <a:ext cx="2134164" cy="2270387"/>
            </a:xfrm>
            <a:custGeom>
              <a:avLst/>
              <a:gdLst/>
              <a:ahLst/>
              <a:cxnLst/>
              <a:rect l="l" t="t" r="r" b="b"/>
              <a:pathLst>
                <a:path w="2134164" h="2270387">
                  <a:moveTo>
                    <a:pt x="0" y="0"/>
                  </a:moveTo>
                  <a:lnTo>
                    <a:pt x="2134164" y="0"/>
                  </a:lnTo>
                  <a:lnTo>
                    <a:pt x="2134164" y="2270387"/>
                  </a:lnTo>
                  <a:lnTo>
                    <a:pt x="0" y="2270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p:cNvSpPr/>
            <p:nvPr/>
          </p:nvSpPr>
          <p:spPr>
            <a:xfrm>
              <a:off x="881998" y="330423"/>
              <a:ext cx="725769" cy="1036813"/>
            </a:xfrm>
            <a:custGeom>
              <a:avLst/>
              <a:gdLst/>
              <a:ahLst/>
              <a:cxnLst/>
              <a:rect l="l" t="t" r="r" b="b"/>
              <a:pathLst>
                <a:path w="725769" h="1036813">
                  <a:moveTo>
                    <a:pt x="0" y="0"/>
                  </a:moveTo>
                  <a:lnTo>
                    <a:pt x="725769" y="0"/>
                  </a:lnTo>
                  <a:lnTo>
                    <a:pt x="725769" y="1036813"/>
                  </a:lnTo>
                  <a:lnTo>
                    <a:pt x="0" y="10368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24" name="Freeform 24"/>
          <p:cNvSpPr/>
          <p:nvPr/>
        </p:nvSpPr>
        <p:spPr>
          <a:xfrm>
            <a:off x="11451896" y="2529858"/>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Freeform 25"/>
          <p:cNvSpPr/>
          <p:nvPr/>
        </p:nvSpPr>
        <p:spPr>
          <a:xfrm>
            <a:off x="3532806" y="2622565"/>
            <a:ext cx="1045885" cy="1555219"/>
          </a:xfrm>
          <a:custGeom>
            <a:avLst/>
            <a:gdLst/>
            <a:ahLst/>
            <a:cxnLst/>
            <a:rect l="l" t="t" r="r" b="b"/>
            <a:pathLst>
              <a:path w="1045885" h="1555219">
                <a:moveTo>
                  <a:pt x="0" y="0"/>
                </a:moveTo>
                <a:lnTo>
                  <a:pt x="1045885" y="0"/>
                </a:lnTo>
                <a:lnTo>
                  <a:pt x="1045885" y="1555219"/>
                </a:lnTo>
                <a:lnTo>
                  <a:pt x="0" y="15552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reeform 26"/>
          <p:cNvSpPr/>
          <p:nvPr/>
        </p:nvSpPr>
        <p:spPr>
          <a:xfrm>
            <a:off x="8713675" y="2548779"/>
            <a:ext cx="1600623" cy="1702791"/>
          </a:xfrm>
          <a:custGeom>
            <a:avLst/>
            <a:gdLst/>
            <a:ahLst/>
            <a:cxnLst/>
            <a:rect l="l" t="t" r="r" b="b"/>
            <a:pathLst>
              <a:path w="1600623" h="1702791">
                <a:moveTo>
                  <a:pt x="0" y="0"/>
                </a:moveTo>
                <a:lnTo>
                  <a:pt x="1600623" y="0"/>
                </a:lnTo>
                <a:lnTo>
                  <a:pt x="1600623" y="1702791"/>
                </a:lnTo>
                <a:lnTo>
                  <a:pt x="0" y="17027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AutoShape 27"/>
          <p:cNvSpPr/>
          <p:nvPr/>
        </p:nvSpPr>
        <p:spPr>
          <a:xfrm>
            <a:off x="14720293" y="4251717"/>
            <a:ext cx="19050" cy="2464641"/>
          </a:xfrm>
          <a:prstGeom prst="line">
            <a:avLst/>
          </a:prstGeom>
          <a:ln w="142875" cap="flat">
            <a:solidFill>
              <a:srgbClr val="2E6173"/>
            </a:solidFill>
            <a:prstDash val="lgDash"/>
            <a:headEnd type="none" w="sm" len="sm"/>
            <a:tailEnd type="none" w="sm" len="sm"/>
          </a:ln>
        </p:spPr>
      </p:sp>
      <p:sp>
        <p:nvSpPr>
          <p:cNvPr id="28" name="Freeform 28"/>
          <p:cNvSpPr/>
          <p:nvPr/>
        </p:nvSpPr>
        <p:spPr>
          <a:xfrm>
            <a:off x="15432257" y="4549369"/>
            <a:ext cx="1634821" cy="1869338"/>
          </a:xfrm>
          <a:custGeom>
            <a:avLst/>
            <a:gdLst/>
            <a:ahLst/>
            <a:cxnLst/>
            <a:rect l="l" t="t" r="r" b="b"/>
            <a:pathLst>
              <a:path w="1634821" h="1869338">
                <a:moveTo>
                  <a:pt x="0" y="0"/>
                </a:moveTo>
                <a:lnTo>
                  <a:pt x="1634820" y="0"/>
                </a:lnTo>
                <a:lnTo>
                  <a:pt x="1634820" y="1869337"/>
                </a:lnTo>
                <a:lnTo>
                  <a:pt x="0" y="186933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TextBox 29"/>
          <p:cNvSpPr txBox="1"/>
          <p:nvPr/>
        </p:nvSpPr>
        <p:spPr>
          <a:xfrm>
            <a:off x="6432096" y="6581400"/>
            <a:ext cx="739973" cy="580390"/>
          </a:xfrm>
          <a:prstGeom prst="rect">
            <a:avLst/>
          </a:prstGeom>
        </p:spPr>
        <p:txBody>
          <a:bodyPr lIns="0" tIns="0" rIns="0" bIns="0" rtlCol="0" anchor="t">
            <a:spAutoFit/>
          </a:bodyPr>
          <a:lstStyle/>
          <a:p>
            <a:pPr algn="ctr">
              <a:lnSpc>
                <a:spcPts val="4759"/>
              </a:lnSpc>
            </a:pPr>
            <a:r>
              <a:rPr lang="en-US" sz="3399">
                <a:solidFill>
                  <a:srgbClr val="668285"/>
                </a:solidFill>
                <a:latin typeface="Open Sans Extra Bold"/>
              </a:rPr>
              <a:t>60'’</a:t>
            </a:r>
          </a:p>
        </p:txBody>
      </p:sp>
      <p:sp>
        <p:nvSpPr>
          <p:cNvPr id="30" name="TextBox 30"/>
          <p:cNvSpPr txBox="1"/>
          <p:nvPr/>
        </p:nvSpPr>
        <p:spPr>
          <a:xfrm>
            <a:off x="3685761" y="6643205"/>
            <a:ext cx="739973"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60'’</a:t>
            </a:r>
          </a:p>
        </p:txBody>
      </p:sp>
      <p:sp>
        <p:nvSpPr>
          <p:cNvPr id="31" name="TextBox 31"/>
          <p:cNvSpPr txBox="1"/>
          <p:nvPr/>
        </p:nvSpPr>
        <p:spPr>
          <a:xfrm>
            <a:off x="9144000" y="6581400"/>
            <a:ext cx="739973" cy="580390"/>
          </a:xfrm>
          <a:prstGeom prst="rect">
            <a:avLst/>
          </a:prstGeom>
        </p:spPr>
        <p:txBody>
          <a:bodyPr lIns="0" tIns="0" rIns="0" bIns="0" rtlCol="0" anchor="t">
            <a:spAutoFit/>
          </a:bodyPr>
          <a:lstStyle/>
          <a:p>
            <a:pPr algn="ctr">
              <a:lnSpc>
                <a:spcPts val="4759"/>
              </a:lnSpc>
            </a:pPr>
            <a:r>
              <a:rPr lang="en-US" sz="3399">
                <a:solidFill>
                  <a:srgbClr val="8CA9AD"/>
                </a:solidFill>
                <a:latin typeface="Open Sans Extra Bold"/>
              </a:rPr>
              <a:t>90'’</a:t>
            </a:r>
          </a:p>
        </p:txBody>
      </p:sp>
      <p:sp>
        <p:nvSpPr>
          <p:cNvPr id="32" name="TextBox 32"/>
          <p:cNvSpPr txBox="1"/>
          <p:nvPr/>
        </p:nvSpPr>
        <p:spPr>
          <a:xfrm>
            <a:off x="11974838" y="6643205"/>
            <a:ext cx="739973" cy="580390"/>
          </a:xfrm>
          <a:prstGeom prst="rect">
            <a:avLst/>
          </a:prstGeom>
        </p:spPr>
        <p:txBody>
          <a:bodyPr lIns="0" tIns="0" rIns="0" bIns="0" rtlCol="0" anchor="t">
            <a:spAutoFit/>
          </a:bodyPr>
          <a:lstStyle/>
          <a:p>
            <a:pPr algn="ctr">
              <a:lnSpc>
                <a:spcPts val="4759"/>
              </a:lnSpc>
            </a:pPr>
            <a:r>
              <a:rPr lang="en-US" sz="3399">
                <a:solidFill>
                  <a:srgbClr val="BBCBCD"/>
                </a:solidFill>
                <a:latin typeface="Open Sans Extra Bold"/>
              </a:rPr>
              <a:t>60'’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505521"/>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748546" y="685797"/>
            <a:ext cx="8328780" cy="634371"/>
            <a:chOff x="0" y="0"/>
            <a:chExt cx="11105039" cy="845828"/>
          </a:xfrm>
        </p:grpSpPr>
        <p:grpSp>
          <p:nvGrpSpPr>
            <p:cNvPr id="4" name="Group 4"/>
            <p:cNvGrpSpPr/>
            <p:nvPr/>
          </p:nvGrpSpPr>
          <p:grpSpPr>
            <a:xfrm>
              <a:off x="0" y="0"/>
              <a:ext cx="9780533" cy="845828"/>
              <a:chOff x="0" y="0"/>
              <a:chExt cx="1931957" cy="167077"/>
            </a:xfrm>
          </p:grpSpPr>
          <p:sp>
            <p:nvSpPr>
              <p:cNvPr id="5" name="Freeform 5"/>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PROTOCOL</a:t>
              </a:r>
            </a:p>
          </p:txBody>
        </p:sp>
      </p:grpSp>
      <p:grpSp>
        <p:nvGrpSpPr>
          <p:cNvPr id="8" name="Group 8"/>
          <p:cNvGrpSpPr/>
          <p:nvPr/>
        </p:nvGrpSpPr>
        <p:grpSpPr>
          <a:xfrm>
            <a:off x="2031583" y="2115154"/>
            <a:ext cx="15946663" cy="7781463"/>
            <a:chOff x="0" y="0"/>
            <a:chExt cx="21262217" cy="10375284"/>
          </a:xfrm>
        </p:grpSpPr>
        <p:grpSp>
          <p:nvGrpSpPr>
            <p:cNvPr id="9" name="Group 9"/>
            <p:cNvGrpSpPr/>
            <p:nvPr/>
          </p:nvGrpSpPr>
          <p:grpSpPr>
            <a:xfrm>
              <a:off x="284911" y="3368220"/>
              <a:ext cx="4827952" cy="2413976"/>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2E6173"/>
              </a:solidFill>
            </p:spPr>
          </p:sp>
          <p:sp>
            <p:nvSpPr>
              <p:cNvPr id="11" name="TextBox 11"/>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Baseline</a:t>
                </a:r>
              </a:p>
            </p:txBody>
          </p:sp>
        </p:grpSp>
        <p:grpSp>
          <p:nvGrpSpPr>
            <p:cNvPr id="12" name="Group 12"/>
            <p:cNvGrpSpPr/>
            <p:nvPr/>
          </p:nvGrpSpPr>
          <p:grpSpPr>
            <a:xfrm>
              <a:off x="3946691" y="3368220"/>
              <a:ext cx="4827952" cy="2413976"/>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668285"/>
              </a:solidFill>
            </p:spPr>
          </p:sp>
          <p:sp>
            <p:nvSpPr>
              <p:cNvPr id="14" name="TextBox 14"/>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Imagery script</a:t>
                </a:r>
              </a:p>
            </p:txBody>
          </p:sp>
        </p:grpSp>
        <p:grpSp>
          <p:nvGrpSpPr>
            <p:cNvPr id="15" name="Group 15"/>
            <p:cNvGrpSpPr/>
            <p:nvPr/>
          </p:nvGrpSpPr>
          <p:grpSpPr>
            <a:xfrm>
              <a:off x="7614510" y="3368220"/>
              <a:ext cx="4827952" cy="2413976"/>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path>
                </a:pathLst>
              </a:custGeom>
              <a:solidFill>
                <a:srgbClr val="8CA9AD"/>
              </a:solidFill>
            </p:spPr>
          </p:sp>
          <p:sp>
            <p:nvSpPr>
              <p:cNvPr id="17" name="TextBox 17"/>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Silent Imagery</a:t>
                </a:r>
              </a:p>
            </p:txBody>
          </p:sp>
        </p:grpSp>
        <p:grpSp>
          <p:nvGrpSpPr>
            <p:cNvPr id="18" name="Group 18"/>
            <p:cNvGrpSpPr/>
            <p:nvPr/>
          </p:nvGrpSpPr>
          <p:grpSpPr>
            <a:xfrm>
              <a:off x="11322113" y="3368220"/>
              <a:ext cx="4857754" cy="2413976"/>
              <a:chOff x="0" y="0"/>
              <a:chExt cx="817817" cy="406400"/>
            </a:xfrm>
          </p:grpSpPr>
          <p:sp>
            <p:nvSpPr>
              <p:cNvPr id="19" name="Freeform 19"/>
              <p:cNvSpPr/>
              <p:nvPr/>
            </p:nvSpPr>
            <p:spPr>
              <a:xfrm>
                <a:off x="0" y="0"/>
                <a:ext cx="817817" cy="406400"/>
              </a:xfrm>
              <a:custGeom>
                <a:avLst/>
                <a:gdLst/>
                <a:ahLst/>
                <a:cxnLst/>
                <a:rect l="l" t="t" r="r" b="b"/>
                <a:pathLst>
                  <a:path w="817817" h="406400">
                    <a:moveTo>
                      <a:pt x="0" y="0"/>
                    </a:moveTo>
                    <a:lnTo>
                      <a:pt x="614617" y="0"/>
                    </a:lnTo>
                    <a:lnTo>
                      <a:pt x="817817" y="203200"/>
                    </a:lnTo>
                    <a:lnTo>
                      <a:pt x="614617" y="406400"/>
                    </a:lnTo>
                    <a:lnTo>
                      <a:pt x="0" y="406400"/>
                    </a:lnTo>
                    <a:lnTo>
                      <a:pt x="203200" y="203200"/>
                    </a:lnTo>
                    <a:lnTo>
                      <a:pt x="0" y="0"/>
                    </a:lnTo>
                  </a:path>
                </a:pathLst>
              </a:custGeom>
              <a:solidFill>
                <a:srgbClr val="BBCBCD"/>
              </a:solidFill>
            </p:spPr>
          </p:sp>
          <p:sp>
            <p:nvSpPr>
              <p:cNvPr id="20" name="TextBox 20"/>
              <p:cNvSpPr txBox="1"/>
              <p:nvPr/>
            </p:nvSpPr>
            <p:spPr>
              <a:xfrm>
                <a:off x="177800" y="-57150"/>
                <a:ext cx="558800" cy="463550"/>
              </a:xfrm>
              <a:prstGeom prst="rect">
                <a:avLst/>
              </a:prstGeom>
            </p:spPr>
            <p:txBody>
              <a:bodyPr lIns="59604" tIns="59604" rIns="59604" bIns="59604" rtlCol="0" anchor="ctr"/>
              <a:lstStyle/>
              <a:p>
                <a:pPr algn="ctr">
                  <a:lnSpc>
                    <a:spcPts val="4205"/>
                  </a:lnSpc>
                </a:pPr>
                <a:r>
                  <a:rPr lang="en-US" sz="3003">
                    <a:solidFill>
                      <a:srgbClr val="FFFFFF"/>
                    </a:solidFill>
                    <a:latin typeface="Open Sans Extra Bold"/>
                  </a:rPr>
                  <a:t>Recovery</a:t>
                </a:r>
              </a:p>
            </p:txBody>
          </p:sp>
        </p:grpSp>
        <p:sp>
          <p:nvSpPr>
            <p:cNvPr id="21" name="Freeform 21"/>
            <p:cNvSpPr/>
            <p:nvPr/>
          </p:nvSpPr>
          <p:spPr>
            <a:xfrm>
              <a:off x="5786900" y="479786"/>
              <a:ext cx="2134164" cy="2270387"/>
            </a:xfrm>
            <a:custGeom>
              <a:avLst/>
              <a:gdLst/>
              <a:ahLst/>
              <a:cxnLst/>
              <a:rect l="l" t="t" r="r" b="b"/>
              <a:pathLst>
                <a:path w="2134164" h="2270387">
                  <a:moveTo>
                    <a:pt x="0" y="0"/>
                  </a:moveTo>
                  <a:lnTo>
                    <a:pt x="2134164" y="0"/>
                  </a:lnTo>
                  <a:lnTo>
                    <a:pt x="2134164" y="2270387"/>
                  </a:lnTo>
                  <a:lnTo>
                    <a:pt x="0" y="2270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p:cNvSpPr/>
            <p:nvPr/>
          </p:nvSpPr>
          <p:spPr>
            <a:xfrm>
              <a:off x="6668897" y="810209"/>
              <a:ext cx="725769" cy="1036813"/>
            </a:xfrm>
            <a:custGeom>
              <a:avLst/>
              <a:gdLst/>
              <a:ahLst/>
              <a:cxnLst/>
              <a:rect l="l" t="t" r="r" b="b"/>
              <a:pathLst>
                <a:path w="725769" h="1036813">
                  <a:moveTo>
                    <a:pt x="0" y="0"/>
                  </a:moveTo>
                  <a:lnTo>
                    <a:pt x="725769" y="0"/>
                  </a:lnTo>
                  <a:lnTo>
                    <a:pt x="725769" y="1036813"/>
                  </a:lnTo>
                  <a:lnTo>
                    <a:pt x="0" y="10368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a:off x="12560417" y="552938"/>
              <a:ext cx="1394513" cy="2073626"/>
            </a:xfrm>
            <a:custGeom>
              <a:avLst/>
              <a:gdLst/>
              <a:ahLst/>
              <a:cxnLst/>
              <a:rect l="l" t="t" r="r" b="b"/>
              <a:pathLst>
                <a:path w="1394513" h="2073626">
                  <a:moveTo>
                    <a:pt x="0" y="0"/>
                  </a:moveTo>
                  <a:lnTo>
                    <a:pt x="1394514" y="0"/>
                  </a:lnTo>
                  <a:lnTo>
                    <a:pt x="1394514" y="2073626"/>
                  </a:lnTo>
                  <a:lnTo>
                    <a:pt x="0" y="20736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Freeform 24"/>
            <p:cNvSpPr/>
            <p:nvPr/>
          </p:nvSpPr>
          <p:spPr>
            <a:xfrm>
              <a:off x="2001630" y="676547"/>
              <a:ext cx="1394513" cy="2073626"/>
            </a:xfrm>
            <a:custGeom>
              <a:avLst/>
              <a:gdLst/>
              <a:ahLst/>
              <a:cxnLst/>
              <a:rect l="l" t="t" r="r" b="b"/>
              <a:pathLst>
                <a:path w="1394513" h="2073626">
                  <a:moveTo>
                    <a:pt x="0" y="0"/>
                  </a:moveTo>
                  <a:lnTo>
                    <a:pt x="1394514" y="0"/>
                  </a:lnTo>
                  <a:lnTo>
                    <a:pt x="1394514" y="2073626"/>
                  </a:lnTo>
                  <a:lnTo>
                    <a:pt x="0" y="20736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5" name="Freeform 25"/>
            <p:cNvSpPr/>
            <p:nvPr/>
          </p:nvSpPr>
          <p:spPr>
            <a:xfrm>
              <a:off x="8909456" y="578167"/>
              <a:ext cx="2134164" cy="2270387"/>
            </a:xfrm>
            <a:custGeom>
              <a:avLst/>
              <a:gdLst/>
              <a:ahLst/>
              <a:cxnLst/>
              <a:rect l="l" t="t" r="r" b="b"/>
              <a:pathLst>
                <a:path w="2134164" h="2270387">
                  <a:moveTo>
                    <a:pt x="0" y="0"/>
                  </a:moveTo>
                  <a:lnTo>
                    <a:pt x="2134164" y="0"/>
                  </a:lnTo>
                  <a:lnTo>
                    <a:pt x="2134164" y="2270387"/>
                  </a:lnTo>
                  <a:lnTo>
                    <a:pt x="0" y="2270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AutoShape 26"/>
            <p:cNvSpPr/>
            <p:nvPr/>
          </p:nvSpPr>
          <p:spPr>
            <a:xfrm>
              <a:off x="16918280" y="2848750"/>
              <a:ext cx="25400" cy="3286188"/>
            </a:xfrm>
            <a:prstGeom prst="line">
              <a:avLst/>
            </a:prstGeom>
            <a:ln w="190500" cap="flat">
              <a:solidFill>
                <a:srgbClr val="2E6173"/>
              </a:solidFill>
              <a:prstDash val="lgDash"/>
              <a:headEnd type="none" w="sm" len="sm"/>
              <a:tailEnd type="none" w="sm" len="sm"/>
            </a:ln>
          </p:spPr>
        </p:sp>
        <p:sp>
          <p:nvSpPr>
            <p:cNvPr id="27" name="Freeform 27"/>
            <p:cNvSpPr/>
            <p:nvPr/>
          </p:nvSpPr>
          <p:spPr>
            <a:xfrm>
              <a:off x="17867565" y="3245619"/>
              <a:ext cx="2179761" cy="2492450"/>
            </a:xfrm>
            <a:custGeom>
              <a:avLst/>
              <a:gdLst/>
              <a:ahLst/>
              <a:cxnLst/>
              <a:rect l="l" t="t" r="r" b="b"/>
              <a:pathLst>
                <a:path w="2179761" h="2492450">
                  <a:moveTo>
                    <a:pt x="0" y="0"/>
                  </a:moveTo>
                  <a:lnTo>
                    <a:pt x="2179761" y="0"/>
                  </a:lnTo>
                  <a:lnTo>
                    <a:pt x="2179761" y="2492450"/>
                  </a:lnTo>
                  <a:lnTo>
                    <a:pt x="0" y="24924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8" name="Freeform 28"/>
            <p:cNvSpPr/>
            <p:nvPr/>
          </p:nvSpPr>
          <p:spPr>
            <a:xfrm>
              <a:off x="0" y="0"/>
              <a:ext cx="20056971" cy="9150415"/>
            </a:xfrm>
            <a:custGeom>
              <a:avLst/>
              <a:gdLst/>
              <a:ahLst/>
              <a:cxnLst/>
              <a:rect l="l" t="t" r="r" b="b"/>
              <a:pathLst>
                <a:path w="20056971" h="9150415">
                  <a:moveTo>
                    <a:pt x="0" y="0"/>
                  </a:moveTo>
                  <a:lnTo>
                    <a:pt x="20056971" y="0"/>
                  </a:lnTo>
                  <a:lnTo>
                    <a:pt x="20056971" y="9150415"/>
                  </a:lnTo>
                  <a:lnTo>
                    <a:pt x="0" y="91504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29" name="Group 29"/>
            <p:cNvGrpSpPr/>
            <p:nvPr/>
          </p:nvGrpSpPr>
          <p:grpSpPr>
            <a:xfrm>
              <a:off x="18345263" y="7357273"/>
              <a:ext cx="2496548" cy="249654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path>
                </a:pathLst>
              </a:custGeom>
              <a:solidFill>
                <a:srgbClr val="2E6173"/>
              </a:solidFill>
            </p:spPr>
          </p:sp>
          <p:sp>
            <p:nvSpPr>
              <p:cNvPr id="31" name="TextBox 31"/>
              <p:cNvSpPr txBox="1"/>
              <p:nvPr/>
            </p:nvSpPr>
            <p:spPr>
              <a:xfrm>
                <a:off x="127000" y="-6350"/>
                <a:ext cx="558800" cy="692150"/>
              </a:xfrm>
              <a:prstGeom prst="rect">
                <a:avLst/>
              </a:prstGeom>
            </p:spPr>
            <p:txBody>
              <a:bodyPr lIns="50800" tIns="50800" rIns="50800" bIns="50800" rtlCol="0" anchor="ctr"/>
              <a:lstStyle/>
              <a:p>
                <a:pPr algn="ctr">
                  <a:lnSpc>
                    <a:spcPts val="7000"/>
                  </a:lnSpc>
                </a:pPr>
                <a:r>
                  <a:rPr lang="en-US" sz="5000">
                    <a:solidFill>
                      <a:srgbClr val="FFFFFF"/>
                    </a:solidFill>
                    <a:latin typeface="Canva Sans Bold"/>
                  </a:rPr>
                  <a:t>x4</a:t>
                </a:r>
              </a:p>
            </p:txBody>
          </p:sp>
        </p:grpSp>
        <p:sp>
          <p:nvSpPr>
            <p:cNvPr id="32" name="Freeform 32"/>
            <p:cNvSpPr/>
            <p:nvPr/>
          </p:nvSpPr>
          <p:spPr>
            <a:xfrm>
              <a:off x="19593537" y="9332359"/>
              <a:ext cx="1668680" cy="1042925"/>
            </a:xfrm>
            <a:custGeom>
              <a:avLst/>
              <a:gdLst/>
              <a:ahLst/>
              <a:cxnLst/>
              <a:rect l="l" t="t" r="r" b="b"/>
              <a:pathLst>
                <a:path w="1668680" h="1042925">
                  <a:moveTo>
                    <a:pt x="0" y="0"/>
                  </a:moveTo>
                  <a:lnTo>
                    <a:pt x="1668680" y="0"/>
                  </a:lnTo>
                  <a:lnTo>
                    <a:pt x="1668680" y="1042925"/>
                  </a:lnTo>
                  <a:lnTo>
                    <a:pt x="0" y="104292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3" name="TextBox 33"/>
            <p:cNvSpPr txBox="1"/>
            <p:nvPr/>
          </p:nvSpPr>
          <p:spPr>
            <a:xfrm>
              <a:off x="5867351" y="5977220"/>
              <a:ext cx="986631" cy="751628"/>
            </a:xfrm>
            <a:prstGeom prst="rect">
              <a:avLst/>
            </a:prstGeom>
          </p:spPr>
          <p:txBody>
            <a:bodyPr lIns="0" tIns="0" rIns="0" bIns="0" rtlCol="0" anchor="t">
              <a:spAutoFit/>
            </a:bodyPr>
            <a:lstStyle/>
            <a:p>
              <a:pPr algn="ctr">
                <a:lnSpc>
                  <a:spcPts val="4759"/>
                </a:lnSpc>
              </a:pPr>
              <a:r>
                <a:rPr lang="en-US" sz="3399">
                  <a:solidFill>
                    <a:srgbClr val="668285"/>
                  </a:solidFill>
                  <a:latin typeface="Open Sans Extra Bold"/>
                </a:rPr>
                <a:t>60'’</a:t>
              </a:r>
            </a:p>
          </p:txBody>
        </p:sp>
        <p:sp>
          <p:nvSpPr>
            <p:cNvPr id="34" name="TextBox 34"/>
            <p:cNvSpPr txBox="1"/>
            <p:nvPr/>
          </p:nvSpPr>
          <p:spPr>
            <a:xfrm>
              <a:off x="2205571" y="6059626"/>
              <a:ext cx="986631" cy="751628"/>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60'’</a:t>
              </a:r>
            </a:p>
          </p:txBody>
        </p:sp>
        <p:sp>
          <p:nvSpPr>
            <p:cNvPr id="35" name="TextBox 35"/>
            <p:cNvSpPr txBox="1"/>
            <p:nvPr/>
          </p:nvSpPr>
          <p:spPr>
            <a:xfrm>
              <a:off x="9483223" y="5977220"/>
              <a:ext cx="986631" cy="751628"/>
            </a:xfrm>
            <a:prstGeom prst="rect">
              <a:avLst/>
            </a:prstGeom>
          </p:spPr>
          <p:txBody>
            <a:bodyPr lIns="0" tIns="0" rIns="0" bIns="0" rtlCol="0" anchor="t">
              <a:spAutoFit/>
            </a:bodyPr>
            <a:lstStyle/>
            <a:p>
              <a:pPr algn="ctr">
                <a:lnSpc>
                  <a:spcPts val="4759"/>
                </a:lnSpc>
              </a:pPr>
              <a:r>
                <a:rPr lang="en-US" sz="3399">
                  <a:solidFill>
                    <a:srgbClr val="8CA9AD"/>
                  </a:solidFill>
                  <a:latin typeface="Open Sans Extra Bold"/>
                </a:rPr>
                <a:t>90'’</a:t>
              </a:r>
            </a:p>
          </p:txBody>
        </p:sp>
        <p:sp>
          <p:nvSpPr>
            <p:cNvPr id="36" name="TextBox 36"/>
            <p:cNvSpPr txBox="1"/>
            <p:nvPr/>
          </p:nvSpPr>
          <p:spPr>
            <a:xfrm>
              <a:off x="13257674" y="6059626"/>
              <a:ext cx="986631" cy="751628"/>
            </a:xfrm>
            <a:prstGeom prst="rect">
              <a:avLst/>
            </a:prstGeom>
          </p:spPr>
          <p:txBody>
            <a:bodyPr lIns="0" tIns="0" rIns="0" bIns="0" rtlCol="0" anchor="t">
              <a:spAutoFit/>
            </a:bodyPr>
            <a:lstStyle/>
            <a:p>
              <a:pPr algn="ctr">
                <a:lnSpc>
                  <a:spcPts val="4759"/>
                </a:lnSpc>
              </a:pPr>
              <a:r>
                <a:rPr lang="en-US" sz="3399">
                  <a:solidFill>
                    <a:srgbClr val="BBCBCD"/>
                  </a:solidFill>
                  <a:latin typeface="Open Sans Extra Bold"/>
                </a:rPr>
                <a:t>60'’</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11105039" cy="845828"/>
          </a:xfrm>
        </p:grpSpPr>
        <p:grpSp>
          <p:nvGrpSpPr>
            <p:cNvPr id="3" name="Group 3"/>
            <p:cNvGrpSpPr/>
            <p:nvPr/>
          </p:nvGrpSpPr>
          <p:grpSpPr>
            <a:xfrm>
              <a:off x="0" y="0"/>
              <a:ext cx="9780533" cy="845828"/>
              <a:chOff x="0" y="0"/>
              <a:chExt cx="1931957" cy="167077"/>
            </a:xfrm>
          </p:grpSpPr>
          <p:sp>
            <p:nvSpPr>
              <p:cNvPr id="4" name="Freeform 4"/>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OUTCOMES</a:t>
              </a:r>
            </a:p>
          </p:txBody>
        </p:sp>
      </p:grpSp>
      <p:grpSp>
        <p:nvGrpSpPr>
          <p:cNvPr id="7" name="Group 7"/>
          <p:cNvGrpSpPr/>
          <p:nvPr/>
        </p:nvGrpSpPr>
        <p:grpSpPr>
          <a:xfrm>
            <a:off x="748546" y="2083344"/>
            <a:ext cx="6004267" cy="5647972"/>
            <a:chOff x="0" y="-293349"/>
            <a:chExt cx="8005689" cy="7530631"/>
          </a:xfrm>
        </p:grpSpPr>
        <p:sp>
          <p:nvSpPr>
            <p:cNvPr id="10" name="TextBox 10"/>
            <p:cNvSpPr txBox="1"/>
            <p:nvPr/>
          </p:nvSpPr>
          <p:spPr>
            <a:xfrm>
              <a:off x="0" y="2833155"/>
              <a:ext cx="4114801" cy="4404127"/>
            </a:xfrm>
            <a:prstGeom prst="rect">
              <a:avLst/>
            </a:prstGeom>
          </p:spPr>
          <p:txBody>
            <a:bodyPr lIns="50800" tIns="50800" rIns="50800" bIns="50800" rtlCol="0" anchor="ctr"/>
            <a:lstStyle/>
            <a:p>
              <a:pPr algn="ctr">
                <a:lnSpc>
                  <a:spcPts val="2659"/>
                </a:lnSpc>
              </a:pPr>
              <a:endParaRPr/>
            </a:p>
          </p:txBody>
        </p:sp>
        <p:grpSp>
          <p:nvGrpSpPr>
            <p:cNvPr id="12" name="Group 12"/>
            <p:cNvGrpSpPr/>
            <p:nvPr/>
          </p:nvGrpSpPr>
          <p:grpSpPr>
            <a:xfrm>
              <a:off x="0" y="-293349"/>
              <a:ext cx="5199540" cy="4465420"/>
              <a:chOff x="0" y="-57150"/>
              <a:chExt cx="1012973" cy="869950"/>
            </a:xfrm>
          </p:grpSpPr>
          <p:sp>
            <p:nvSpPr>
              <p:cNvPr id="13" name="Freeform 13"/>
              <p:cNvSpPr/>
              <p:nvPr/>
            </p:nvSpPr>
            <p:spPr>
              <a:xfrm>
                <a:off x="0" y="0"/>
                <a:ext cx="1012973" cy="174043"/>
              </a:xfrm>
              <a:custGeom>
                <a:avLst/>
                <a:gdLst/>
                <a:ahLst/>
                <a:cxnLst/>
                <a:rect l="l" t="t" r="r" b="b"/>
                <a:pathLst>
                  <a:path w="1210966" h="174043">
                    <a:moveTo>
                      <a:pt x="0" y="0"/>
                    </a:moveTo>
                    <a:lnTo>
                      <a:pt x="1210966" y="0"/>
                    </a:lnTo>
                    <a:lnTo>
                      <a:pt x="1210966" y="174043"/>
                    </a:lnTo>
                    <a:lnTo>
                      <a:pt x="0" y="174043"/>
                    </a:lnTo>
                    <a:lnTo>
                      <a:pt x="0" y="0"/>
                    </a:lnTo>
                  </a:path>
                </a:pathLst>
              </a:custGeom>
              <a:solidFill>
                <a:srgbClr val="BBCBCD"/>
              </a:solidFill>
            </p:spPr>
          </p:sp>
          <p:sp>
            <p:nvSpPr>
              <p:cNvPr id="14" name="TextBox 14"/>
              <p:cNvSpPr txBox="1"/>
              <p:nvPr/>
            </p:nvSpPr>
            <p:spPr>
              <a:xfrm>
                <a:off x="0" y="-57150"/>
                <a:ext cx="812800" cy="869950"/>
              </a:xfrm>
              <a:prstGeom prst="rect">
                <a:avLst/>
              </a:prstGeom>
            </p:spPr>
            <p:txBody>
              <a:bodyPr lIns="51507" tIns="51507" rIns="51507" bIns="51507" rtlCol="0" anchor="ctr"/>
              <a:lstStyle/>
              <a:p>
                <a:pPr algn="ctr">
                  <a:lnSpc>
                    <a:spcPts val="2659"/>
                  </a:lnSpc>
                </a:pPr>
                <a:endParaRPr/>
              </a:p>
            </p:txBody>
          </p:sp>
        </p:grpSp>
        <p:sp>
          <p:nvSpPr>
            <p:cNvPr id="15" name="TextBox 15"/>
            <p:cNvSpPr txBox="1"/>
            <p:nvPr/>
          </p:nvSpPr>
          <p:spPr>
            <a:xfrm>
              <a:off x="186771" y="-56497"/>
              <a:ext cx="7818918" cy="3840782"/>
            </a:xfrm>
            <a:prstGeom prst="rect">
              <a:avLst/>
            </a:prstGeom>
          </p:spPr>
          <p:txBody>
            <a:bodyPr lIns="0" tIns="0" rIns="0" bIns="0" rtlCol="0" anchor="t">
              <a:spAutoFit/>
            </a:bodyPr>
            <a:lstStyle/>
            <a:p>
              <a:pPr>
                <a:lnSpc>
                  <a:spcPts val="3846"/>
                </a:lnSpc>
              </a:pPr>
              <a:r>
                <a:rPr lang="en-US" sz="2747" dirty="0">
                  <a:solidFill>
                    <a:srgbClr val="2E6173"/>
                  </a:solidFill>
                  <a:latin typeface="Open Sans Extra Bold"/>
                </a:rPr>
                <a:t>Respiration:</a:t>
              </a:r>
            </a:p>
            <a:p>
              <a:pPr>
                <a:lnSpc>
                  <a:spcPts val="3846"/>
                </a:lnSpc>
              </a:pPr>
              <a:endParaRPr lang="en-US" sz="2747" dirty="0">
                <a:solidFill>
                  <a:srgbClr val="2E6173"/>
                </a:solidFill>
                <a:latin typeface="Open Sans Extra Bold"/>
              </a:endParaRPr>
            </a:p>
            <a:p>
              <a:pPr marL="593149" lvl="1" indent="-296575">
                <a:lnSpc>
                  <a:spcPts val="3846"/>
                </a:lnSpc>
                <a:buFont typeface="Arial"/>
                <a:buChar char="•"/>
              </a:pPr>
              <a:r>
                <a:rPr lang="en-US" sz="2747" dirty="0">
                  <a:solidFill>
                    <a:srgbClr val="2E6173"/>
                  </a:solidFill>
                  <a:latin typeface="Open Sans Extra Bold"/>
                </a:rPr>
                <a:t>End-Tidal CO2 (PetCO2)</a:t>
              </a:r>
            </a:p>
            <a:p>
              <a:pPr>
                <a:lnSpc>
                  <a:spcPts val="3846"/>
                </a:lnSpc>
              </a:pPr>
              <a:endParaRPr lang="en-US" sz="2747" dirty="0">
                <a:solidFill>
                  <a:srgbClr val="2E6173"/>
                </a:solidFill>
                <a:latin typeface="Open Sans Extra Bold"/>
              </a:endParaRPr>
            </a:p>
            <a:p>
              <a:pPr algn="r">
                <a:lnSpc>
                  <a:spcPts val="3846"/>
                </a:lnSpc>
              </a:pPr>
              <a:endParaRPr lang="en-US" sz="2747" dirty="0">
                <a:solidFill>
                  <a:srgbClr val="2E6173"/>
                </a:solidFill>
                <a:latin typeface="Open Sans Extra Bold"/>
              </a:endParaRPr>
            </a:p>
            <a:p>
              <a:pPr algn="ctr">
                <a:lnSpc>
                  <a:spcPts val="3846"/>
                </a:lnSpc>
              </a:pPr>
              <a:endParaRPr lang="en-US" sz="2747" dirty="0">
                <a:solidFill>
                  <a:srgbClr val="2E6173"/>
                </a:solidFill>
                <a:latin typeface="Open Sans Extra Bold"/>
              </a:endParaRPr>
            </a:p>
          </p:txBody>
        </p:sp>
      </p:grpSp>
      <p:pic>
        <p:nvPicPr>
          <p:cNvPr id="1026" name="Picture 2" descr="https://lh3.googleusercontent.com/9LT5j9_JXjyBo3d1bROr_nU0Kg8ZcwDt1ltzMUBRVSVMDs-qR6S09j5F1V6eq9l0DQh_w3wqlffHumkA__hdZqBGFBVYB9h0sRzrVdQVCIcLba9oMLMIDbwdjVWZj2WLRYhCjwCpUKVRgZVVEt5al1Stgw=s2048">
            <a:extLst>
              <a:ext uri="{FF2B5EF4-FFF2-40B4-BE49-F238E27FC236}">
                <a16:creationId xmlns:a16="http://schemas.microsoft.com/office/drawing/2014/main" id="{594B6A2A-E210-49FE-BF23-100675DA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508" y="4285099"/>
            <a:ext cx="5705475" cy="44475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2EEE69FC-4424-42AA-BC89-FC3333542574}"/>
              </a:ext>
            </a:extLst>
          </p:cNvPr>
          <p:cNvPicPr>
            <a:picLocks noChangeAspect="1"/>
          </p:cNvPicPr>
          <p:nvPr/>
        </p:nvPicPr>
        <p:blipFill>
          <a:blip r:embed="rId4"/>
          <a:stretch>
            <a:fillRect/>
          </a:stretch>
        </p:blipFill>
        <p:spPr>
          <a:xfrm>
            <a:off x="10287000" y="4493457"/>
            <a:ext cx="4544059" cy="42392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95454" cy="634371"/>
            <a:chOff x="0" y="0"/>
            <a:chExt cx="11105039" cy="845828"/>
          </a:xfrm>
        </p:grpSpPr>
        <p:grpSp>
          <p:nvGrpSpPr>
            <p:cNvPr id="3" name="Group 3"/>
            <p:cNvGrpSpPr/>
            <p:nvPr/>
          </p:nvGrpSpPr>
          <p:grpSpPr>
            <a:xfrm>
              <a:off x="0" y="0"/>
              <a:ext cx="9780533" cy="845828"/>
              <a:chOff x="0" y="0"/>
              <a:chExt cx="1931957" cy="167077"/>
            </a:xfrm>
          </p:grpSpPr>
          <p:sp>
            <p:nvSpPr>
              <p:cNvPr id="4" name="Freeform 4"/>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OUTCOMES</a:t>
              </a:r>
            </a:p>
          </p:txBody>
        </p:sp>
      </p:grpSp>
      <p:grpSp>
        <p:nvGrpSpPr>
          <p:cNvPr id="7" name="Group 7"/>
          <p:cNvGrpSpPr/>
          <p:nvPr/>
        </p:nvGrpSpPr>
        <p:grpSpPr>
          <a:xfrm>
            <a:off x="748546" y="-890183"/>
            <a:ext cx="9614654" cy="9893376"/>
            <a:chOff x="-40065" y="-293349"/>
            <a:chExt cx="12819537" cy="13191167"/>
          </a:xfrm>
        </p:grpSpPr>
        <p:grpSp>
          <p:nvGrpSpPr>
            <p:cNvPr id="8" name="Group 8"/>
            <p:cNvGrpSpPr/>
            <p:nvPr/>
          </p:nvGrpSpPr>
          <p:grpSpPr>
            <a:xfrm>
              <a:off x="-40065" y="2833156"/>
              <a:ext cx="10381138" cy="4404128"/>
              <a:chOff x="-7914" y="-57150"/>
              <a:chExt cx="2050595" cy="869950"/>
            </a:xfrm>
          </p:grpSpPr>
          <p:sp>
            <p:nvSpPr>
              <p:cNvPr id="9" name="Freeform 9"/>
              <p:cNvSpPr/>
              <p:nvPr/>
            </p:nvSpPr>
            <p:spPr>
              <a:xfrm>
                <a:off x="-7914" y="102105"/>
                <a:ext cx="2050595" cy="174043"/>
              </a:xfrm>
              <a:custGeom>
                <a:avLst/>
                <a:gdLst/>
                <a:ahLst/>
                <a:cxnLst/>
                <a:rect l="l" t="t" r="r" b="b"/>
                <a:pathLst>
                  <a:path w="1405450" h="174043">
                    <a:moveTo>
                      <a:pt x="0" y="0"/>
                    </a:moveTo>
                    <a:lnTo>
                      <a:pt x="1405450" y="0"/>
                    </a:lnTo>
                    <a:lnTo>
                      <a:pt x="1405450" y="174043"/>
                    </a:lnTo>
                    <a:lnTo>
                      <a:pt x="0" y="174043"/>
                    </a:lnTo>
                    <a:lnTo>
                      <a:pt x="0" y="0"/>
                    </a:lnTo>
                  </a:path>
                </a:pathLst>
              </a:custGeom>
              <a:solidFill>
                <a:srgbClr val="BBCBCD"/>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73831" y="3639386"/>
              <a:ext cx="12605641" cy="9258432"/>
            </a:xfrm>
            <a:prstGeom prst="rect">
              <a:avLst/>
            </a:prstGeom>
          </p:spPr>
          <p:txBody>
            <a:bodyPr wrap="square" lIns="0" tIns="0" rIns="0" bIns="0" rtlCol="0" anchor="t">
              <a:spAutoFit/>
            </a:bodyPr>
            <a:lstStyle/>
            <a:p>
              <a:pPr>
                <a:lnSpc>
                  <a:spcPts val="3779"/>
                </a:lnSpc>
              </a:pPr>
              <a:r>
                <a:rPr lang="en-US" sz="2700" dirty="0">
                  <a:solidFill>
                    <a:srgbClr val="2E6173"/>
                  </a:solidFill>
                  <a:latin typeface="Open Sans Extra Bold"/>
                </a:rPr>
                <a:t>Psychological state &amp; physical symptoms:</a:t>
              </a:r>
            </a:p>
            <a:p>
              <a:pPr>
                <a:lnSpc>
                  <a:spcPts val="4347"/>
                </a:lnSpc>
              </a:pPr>
              <a:endParaRPr lang="en-US" sz="2700" dirty="0">
                <a:solidFill>
                  <a:srgbClr val="2E6173"/>
                </a:solidFill>
                <a:latin typeface="Open Sans Extra Bold"/>
              </a:endParaRP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r>
                <a:rPr lang="en-US" sz="2700" dirty="0">
                  <a:solidFill>
                    <a:srgbClr val="2E6173"/>
                  </a:solidFill>
                  <a:latin typeface="Open Sans Extra Bold"/>
                </a:rPr>
                <a:t>Positive and negative affect scale (PANAS) </a:t>
              </a:r>
              <a:r>
                <a:rPr lang="en-US" sz="2800" baseline="30000" dirty="0">
                  <a:solidFill>
                    <a:srgbClr val="2E6173"/>
                  </a:solidFill>
                  <a:latin typeface="Open Sans Extra Bold"/>
                </a:rPr>
                <a:t>[16]</a:t>
              </a: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r>
                <a:rPr lang="en-US" sz="2700" dirty="0">
                  <a:solidFill>
                    <a:srgbClr val="2E6173"/>
                  </a:solidFill>
                  <a:latin typeface="Open Sans Extra Bold"/>
                </a:rPr>
                <a:t>Checklist for symptoms in daily life (DLKL)</a:t>
              </a:r>
              <a:r>
                <a:rPr lang="en-US" sz="2800" baseline="30000" dirty="0">
                  <a:solidFill>
                    <a:srgbClr val="2E6173"/>
                  </a:solidFill>
                  <a:latin typeface="Open Sans Extra Bold"/>
                </a:rPr>
                <a:t> [14], [15]</a:t>
              </a:r>
            </a:p>
            <a:p>
              <a:pPr marL="582933" lvl="1" indent="-291467">
                <a:lnSpc>
                  <a:spcPts val="4347"/>
                </a:lnSpc>
                <a:buFont typeface="Arial"/>
                <a:buChar char="•"/>
              </a:pPr>
              <a:endParaRPr lang="en-US" sz="2700" dirty="0">
                <a:solidFill>
                  <a:srgbClr val="2E6173"/>
                </a:solidFill>
                <a:latin typeface="Open Sans Extra Bold"/>
              </a:endParaRPr>
            </a:p>
            <a:p>
              <a:pPr algn="r">
                <a:lnSpc>
                  <a:spcPts val="3780"/>
                </a:lnSpc>
              </a:pPr>
              <a:endParaRPr lang="en-US" sz="2700" dirty="0">
                <a:solidFill>
                  <a:srgbClr val="2E6173"/>
                </a:solidFill>
                <a:latin typeface="Open Sans Extra Bold"/>
              </a:endParaRPr>
            </a:p>
            <a:p>
              <a:pPr algn="ctr">
                <a:lnSpc>
                  <a:spcPts val="3780"/>
                </a:lnSpc>
              </a:pPr>
              <a:endParaRPr lang="en-US" sz="2700" dirty="0">
                <a:solidFill>
                  <a:srgbClr val="2E6173"/>
                </a:solidFill>
                <a:latin typeface="Open Sans Extra Bold"/>
              </a:endParaRPr>
            </a:p>
          </p:txBody>
        </p:sp>
        <p:sp>
          <p:nvSpPr>
            <p:cNvPr id="14" name="TextBox 14"/>
            <p:cNvSpPr txBox="1"/>
            <p:nvPr/>
          </p:nvSpPr>
          <p:spPr>
            <a:xfrm>
              <a:off x="0" y="-293349"/>
              <a:ext cx="4172063" cy="4465421"/>
            </a:xfrm>
            <a:prstGeom prst="rect">
              <a:avLst/>
            </a:prstGeom>
          </p:spPr>
          <p:txBody>
            <a:bodyPr lIns="51507" tIns="51507" rIns="51507" bIns="51507" rtlCol="0" anchor="ctr"/>
            <a:lstStyle/>
            <a:p>
              <a:pPr algn="ctr">
                <a:lnSpc>
                  <a:spcPts val="2659"/>
                </a:lnSpc>
              </a:pPr>
              <a:endParaRPr/>
            </a:p>
          </p:txBody>
        </p:sp>
      </p:grpSp>
      <p:sp>
        <p:nvSpPr>
          <p:cNvPr id="20" name="Freeform 15">
            <a:extLst>
              <a:ext uri="{FF2B5EF4-FFF2-40B4-BE49-F238E27FC236}">
                <a16:creationId xmlns:a16="http://schemas.microsoft.com/office/drawing/2014/main" id="{5115EF82-6C65-411E-92E0-C0A91FAC0403}"/>
              </a:ext>
            </a:extLst>
          </p:cNvPr>
          <p:cNvSpPr/>
          <p:nvPr/>
        </p:nvSpPr>
        <p:spPr>
          <a:xfrm>
            <a:off x="8967869" y="1671653"/>
            <a:ext cx="1028701" cy="1549127"/>
          </a:xfrm>
          <a:custGeom>
            <a:avLst/>
            <a:gdLst/>
            <a:ahLst/>
            <a:cxnLst/>
            <a:rect l="l" t="t" r="r" b="b"/>
            <a:pathLst>
              <a:path w="7553551" h="3813730">
                <a:moveTo>
                  <a:pt x="0" y="0"/>
                </a:moveTo>
                <a:lnTo>
                  <a:pt x="7553551" y="0"/>
                </a:lnTo>
                <a:lnTo>
                  <a:pt x="7553551" y="3813730"/>
                </a:lnTo>
                <a:lnTo>
                  <a:pt x="0" y="3813730"/>
                </a:lnTo>
                <a:lnTo>
                  <a:pt x="0" y="0"/>
                </a:lnTo>
                <a:close/>
              </a:path>
            </a:pathLst>
          </a:custGeom>
          <a:blipFill>
            <a:blip r:embed="rId3"/>
            <a:stretch>
              <a:fillRect l="-328258"/>
            </a:stretch>
          </a:blipFill>
        </p:spPr>
        <p:txBody>
          <a:bodyPr/>
          <a:lstStyle/>
          <a:p>
            <a:endParaRPr lang="nl-BE" dirty="0"/>
          </a:p>
        </p:txBody>
      </p:sp>
      <p:pic>
        <p:nvPicPr>
          <p:cNvPr id="21" name="Picture 20">
            <a:extLst>
              <a:ext uri="{FF2B5EF4-FFF2-40B4-BE49-F238E27FC236}">
                <a16:creationId xmlns:a16="http://schemas.microsoft.com/office/drawing/2014/main" id="{EC1CB54C-5EF2-431A-A821-CDA42DE203DB}"/>
              </a:ext>
            </a:extLst>
          </p:cNvPr>
          <p:cNvPicPr>
            <a:picLocks noChangeAspect="1"/>
          </p:cNvPicPr>
          <p:nvPr/>
        </p:nvPicPr>
        <p:blipFill>
          <a:blip r:embed="rId4"/>
          <a:stretch>
            <a:fillRect/>
          </a:stretch>
        </p:blipFill>
        <p:spPr>
          <a:xfrm>
            <a:off x="1423014" y="4240253"/>
            <a:ext cx="8078124" cy="2319595"/>
          </a:xfrm>
          <a:prstGeom prst="rect">
            <a:avLst/>
          </a:prstGeom>
        </p:spPr>
      </p:pic>
      <p:pic>
        <p:nvPicPr>
          <p:cNvPr id="22" name="Picture 21">
            <a:extLst>
              <a:ext uri="{FF2B5EF4-FFF2-40B4-BE49-F238E27FC236}">
                <a16:creationId xmlns:a16="http://schemas.microsoft.com/office/drawing/2014/main" id="{EFF17E32-0340-4C88-8674-46E04AA5CABA}"/>
              </a:ext>
            </a:extLst>
          </p:cNvPr>
          <p:cNvPicPr>
            <a:picLocks noChangeAspect="1"/>
          </p:cNvPicPr>
          <p:nvPr/>
        </p:nvPicPr>
        <p:blipFill rotWithShape="1">
          <a:blip r:embed="rId5"/>
          <a:srcRect t="3229"/>
          <a:stretch/>
        </p:blipFill>
        <p:spPr>
          <a:xfrm>
            <a:off x="1423016" y="7721259"/>
            <a:ext cx="7544853" cy="1843749"/>
          </a:xfrm>
          <a:prstGeom prst="rect">
            <a:avLst/>
          </a:prstGeom>
        </p:spPr>
      </p:pic>
    </p:spTree>
    <p:extLst>
      <p:ext uri="{BB962C8B-B14F-4D97-AF65-F5344CB8AC3E}">
        <p14:creationId xmlns:p14="http://schemas.microsoft.com/office/powerpoint/2010/main" val="322833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Freeform 10"/>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15011400" y="9029700"/>
            <a:ext cx="3166308" cy="1053686"/>
          </a:xfrm>
          <a:prstGeom prst="rect">
            <a:avLst/>
          </a:prstGeom>
        </p:spPr>
        <p:txBody>
          <a:bodyPr wrap="square" lIns="0" tIns="0" rIns="0" bIns="0" rtlCol="0" anchor="t">
            <a:spAutoFit/>
          </a:bodyPr>
          <a:lstStyle/>
          <a:p>
            <a:pPr>
              <a:lnSpc>
                <a:spcPts val="2800"/>
              </a:lnSpc>
              <a:spcBef>
                <a:spcPct val="0"/>
              </a:spcBef>
            </a:pPr>
            <a:r>
              <a:rPr lang="en-US" sz="2000" dirty="0">
                <a:solidFill>
                  <a:srgbClr val="2E6173"/>
                </a:solidFill>
                <a:latin typeface="Open Sans"/>
              </a:rPr>
              <a:t>*[1] </a:t>
            </a:r>
            <a:r>
              <a:rPr lang="en-US" sz="2000" dirty="0" err="1">
                <a:solidFill>
                  <a:srgbClr val="2E6173"/>
                </a:solidFill>
                <a:latin typeface="Open Sans"/>
              </a:rPr>
              <a:t>Vidotto</a:t>
            </a:r>
            <a:r>
              <a:rPr lang="en-US" sz="2000" dirty="0">
                <a:solidFill>
                  <a:srgbClr val="2E6173"/>
                </a:solidFill>
                <a:latin typeface="Open Sans"/>
              </a:rPr>
              <a:t>, el al. (2019)</a:t>
            </a:r>
          </a:p>
          <a:p>
            <a:pPr>
              <a:lnSpc>
                <a:spcPts val="2800"/>
              </a:lnSpc>
              <a:spcBef>
                <a:spcPct val="0"/>
              </a:spcBef>
            </a:pPr>
            <a:r>
              <a:rPr lang="en-US" sz="2000" dirty="0">
                <a:solidFill>
                  <a:srgbClr val="2E6173"/>
                </a:solidFill>
                <a:latin typeface="Open Sans"/>
              </a:rPr>
              <a:t>*[2] Van Diest, et al. (2001)</a:t>
            </a:r>
          </a:p>
          <a:p>
            <a:pPr>
              <a:lnSpc>
                <a:spcPts val="2800"/>
              </a:lnSpc>
              <a:spcBef>
                <a:spcPct val="0"/>
              </a:spcBef>
            </a:pPr>
            <a:r>
              <a:rPr lang="en-US" sz="2000" dirty="0">
                <a:solidFill>
                  <a:srgbClr val="2E6173"/>
                </a:solidFill>
                <a:latin typeface="Open Sans"/>
              </a:rPr>
              <a:t>*[3] Bogaerts, et al. (2007)</a:t>
            </a:r>
          </a:p>
        </p:txBody>
      </p:sp>
      <p:sp>
        <p:nvSpPr>
          <p:cNvPr id="13" name="TextBox 15">
            <a:extLst>
              <a:ext uri="{FF2B5EF4-FFF2-40B4-BE49-F238E27FC236}">
                <a16:creationId xmlns:a16="http://schemas.microsoft.com/office/drawing/2014/main" id="{ABE9A549-A636-47DF-B3FC-21787160222E}"/>
              </a:ext>
            </a:extLst>
          </p:cNvPr>
          <p:cNvSpPr txBox="1"/>
          <p:nvPr/>
        </p:nvSpPr>
        <p:spPr>
          <a:xfrm rot="18575268">
            <a:off x="6766996" y="5017697"/>
            <a:ext cx="1196769" cy="251607"/>
          </a:xfrm>
          <a:prstGeom prst="rect">
            <a:avLst/>
          </a:prstGeom>
        </p:spPr>
        <p:txBody>
          <a:bodyPr wrap="square" lIns="0" tIns="0" rIns="0" bIns="0" rtlCol="0" anchor="t">
            <a:spAutoFit/>
          </a:bodyPr>
          <a:lstStyle/>
          <a:p>
            <a:pPr algn="ctr">
              <a:lnSpc>
                <a:spcPts val="2100"/>
              </a:lnSpc>
            </a:pPr>
            <a:r>
              <a:rPr lang="en-US" sz="1500" dirty="0">
                <a:solidFill>
                  <a:srgbClr val="2E6173"/>
                </a:solidFill>
                <a:latin typeface="Open Sans Extra Bold"/>
              </a:rPr>
              <a:t>*[1], [2], [3]</a:t>
            </a:r>
          </a:p>
        </p:txBody>
      </p:sp>
      <p:sp>
        <p:nvSpPr>
          <p:cNvPr id="17" name="TextBox 16">
            <a:extLst>
              <a:ext uri="{FF2B5EF4-FFF2-40B4-BE49-F238E27FC236}">
                <a16:creationId xmlns:a16="http://schemas.microsoft.com/office/drawing/2014/main" id="{3F16F692-46DE-4B17-9ED7-2B6C777EEE62}"/>
              </a:ext>
            </a:extLst>
          </p:cNvPr>
          <p:cNvSpPr txBox="1"/>
          <p:nvPr/>
        </p:nvSpPr>
        <p:spPr>
          <a:xfrm>
            <a:off x="4059341" y="8307518"/>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Respiration</a:t>
            </a:r>
          </a:p>
        </p:txBody>
      </p:sp>
      <p:sp>
        <p:nvSpPr>
          <p:cNvPr id="18" name="TextBox 17">
            <a:extLst>
              <a:ext uri="{FF2B5EF4-FFF2-40B4-BE49-F238E27FC236}">
                <a16:creationId xmlns:a16="http://schemas.microsoft.com/office/drawing/2014/main" id="{C1F8858A-D83C-44E6-B474-779C19B271E3}"/>
              </a:ext>
            </a:extLst>
          </p:cNvPr>
          <p:cNvSpPr txBox="1"/>
          <p:nvPr/>
        </p:nvSpPr>
        <p:spPr>
          <a:xfrm>
            <a:off x="8211740" y="1065451"/>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Emotions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11105039" cy="845828"/>
          </a:xfrm>
        </p:grpSpPr>
        <p:grpSp>
          <p:nvGrpSpPr>
            <p:cNvPr id="3" name="Group 3"/>
            <p:cNvGrpSpPr/>
            <p:nvPr/>
          </p:nvGrpSpPr>
          <p:grpSpPr>
            <a:xfrm>
              <a:off x="0" y="0"/>
              <a:ext cx="9780533" cy="845828"/>
              <a:chOff x="0" y="0"/>
              <a:chExt cx="1931957" cy="167077"/>
            </a:xfrm>
          </p:grpSpPr>
          <p:sp>
            <p:nvSpPr>
              <p:cNvPr id="4" name="Freeform 4"/>
              <p:cNvSpPr/>
              <p:nvPr/>
            </p:nvSpPr>
            <p:spPr>
              <a:xfrm>
                <a:off x="0" y="0"/>
                <a:ext cx="1931957" cy="167077"/>
              </a:xfrm>
              <a:custGeom>
                <a:avLst/>
                <a:gdLst/>
                <a:ahLst/>
                <a:cxnLst/>
                <a:rect l="l" t="t" r="r" b="b"/>
                <a:pathLst>
                  <a:path w="1931957" h="167077">
                    <a:moveTo>
                      <a:pt x="0" y="0"/>
                    </a:moveTo>
                    <a:lnTo>
                      <a:pt x="1931957" y="0"/>
                    </a:lnTo>
                    <a:lnTo>
                      <a:pt x="1931957" y="167077"/>
                    </a:lnTo>
                    <a:lnTo>
                      <a:pt x="0" y="167077"/>
                    </a:lnTo>
                    <a:lnTo>
                      <a:pt x="0" y="0"/>
                    </a:lnTo>
                  </a:path>
                </a:pathLst>
              </a:custGeom>
              <a:solidFill>
                <a:srgbClr val="2E617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86770" y="38100"/>
              <a:ext cx="10918270" cy="807728"/>
            </a:xfrm>
            <a:prstGeom prst="rect">
              <a:avLst/>
            </a:prstGeom>
          </p:spPr>
          <p:txBody>
            <a:bodyPr lIns="0" tIns="0" rIns="0" bIns="0" rtlCol="0" anchor="t">
              <a:spAutoFit/>
            </a:bodyPr>
            <a:lstStyle/>
            <a:p>
              <a:pPr>
                <a:lnSpc>
                  <a:spcPts val="4620"/>
                </a:lnSpc>
              </a:pPr>
              <a:r>
                <a:rPr lang="en-US" sz="4200">
                  <a:solidFill>
                    <a:srgbClr val="FFFFFF"/>
                  </a:solidFill>
                  <a:latin typeface="DM Sans Bold"/>
                </a:rPr>
                <a:t>03. METHODS - OUTCOMES</a:t>
              </a:r>
            </a:p>
          </p:txBody>
        </p:sp>
      </p:grpSp>
      <p:grpSp>
        <p:nvGrpSpPr>
          <p:cNvPr id="7" name="Group 7"/>
          <p:cNvGrpSpPr/>
          <p:nvPr/>
        </p:nvGrpSpPr>
        <p:grpSpPr>
          <a:xfrm>
            <a:off x="748546" y="-190500"/>
            <a:ext cx="8685176" cy="8135885"/>
            <a:chOff x="0" y="-293349"/>
            <a:chExt cx="11580234" cy="10847848"/>
          </a:xfrm>
        </p:grpSpPr>
        <p:grpSp>
          <p:nvGrpSpPr>
            <p:cNvPr id="8" name="Group 8"/>
            <p:cNvGrpSpPr/>
            <p:nvPr/>
          </p:nvGrpSpPr>
          <p:grpSpPr>
            <a:xfrm>
              <a:off x="0" y="2646765"/>
              <a:ext cx="5466649" cy="4590519"/>
              <a:chOff x="0" y="-93968"/>
              <a:chExt cx="1079832" cy="906768"/>
            </a:xfrm>
          </p:grpSpPr>
          <p:sp>
            <p:nvSpPr>
              <p:cNvPr id="9" name="Freeform 9"/>
              <p:cNvSpPr/>
              <p:nvPr/>
            </p:nvSpPr>
            <p:spPr>
              <a:xfrm>
                <a:off x="470" y="-93968"/>
                <a:ext cx="1079362" cy="174043"/>
              </a:xfrm>
              <a:custGeom>
                <a:avLst/>
                <a:gdLst/>
                <a:ahLst/>
                <a:cxnLst/>
                <a:rect l="l" t="t" r="r" b="b"/>
                <a:pathLst>
                  <a:path w="1405450" h="174043">
                    <a:moveTo>
                      <a:pt x="0" y="0"/>
                    </a:moveTo>
                    <a:lnTo>
                      <a:pt x="1405450" y="0"/>
                    </a:lnTo>
                    <a:lnTo>
                      <a:pt x="1405450" y="174043"/>
                    </a:lnTo>
                    <a:lnTo>
                      <a:pt x="0" y="174043"/>
                    </a:lnTo>
                    <a:lnTo>
                      <a:pt x="0" y="0"/>
                    </a:lnTo>
                  </a:path>
                </a:pathLst>
              </a:custGeom>
              <a:solidFill>
                <a:srgbClr val="BBCBCD"/>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47693" y="2766554"/>
              <a:ext cx="11432541" cy="7787945"/>
            </a:xfrm>
            <a:prstGeom prst="rect">
              <a:avLst/>
            </a:prstGeom>
          </p:spPr>
          <p:txBody>
            <a:bodyPr lIns="0" tIns="0" rIns="0" bIns="0" rtlCol="0" anchor="t">
              <a:spAutoFit/>
            </a:bodyPr>
            <a:lstStyle/>
            <a:p>
              <a:pPr>
                <a:lnSpc>
                  <a:spcPts val="3780"/>
                </a:lnSpc>
              </a:pPr>
              <a:r>
                <a:rPr lang="en-US" sz="2700" dirty="0">
                  <a:solidFill>
                    <a:srgbClr val="2E6173"/>
                  </a:solidFill>
                  <a:latin typeface="Open Sans Extra Bold"/>
                </a:rPr>
                <a:t>Manipulation checks:</a:t>
              </a:r>
            </a:p>
            <a:p>
              <a:pPr>
                <a:lnSpc>
                  <a:spcPts val="4347"/>
                </a:lnSpc>
              </a:pPr>
              <a:endParaRPr lang="en-US" sz="2700" dirty="0">
                <a:solidFill>
                  <a:srgbClr val="2E6173"/>
                </a:solidFill>
                <a:latin typeface="Open Sans Extra Bold"/>
              </a:endParaRPr>
            </a:p>
            <a:p>
              <a:pPr marL="582933" lvl="1" indent="-291467">
                <a:lnSpc>
                  <a:spcPts val="4347"/>
                </a:lnSpc>
                <a:buFont typeface="Arial"/>
                <a:buChar char="•"/>
              </a:pPr>
              <a:endParaRPr lang="en-US" sz="2700" dirty="0">
                <a:solidFill>
                  <a:srgbClr val="2E6173"/>
                </a:solidFill>
                <a:latin typeface="Open Sans Extra Bold"/>
              </a:endParaRPr>
            </a:p>
            <a:p>
              <a:pPr marL="582933" lvl="1" indent="-291467">
                <a:lnSpc>
                  <a:spcPts val="4347"/>
                </a:lnSpc>
                <a:buFont typeface="Arial"/>
                <a:buChar char="•"/>
              </a:pPr>
              <a:r>
                <a:rPr lang="en-US" sz="2700" dirty="0">
                  <a:solidFill>
                    <a:srgbClr val="2E6173"/>
                  </a:solidFill>
                  <a:latin typeface="Open Sans Extra Bold"/>
                </a:rPr>
                <a:t>Self-assessment manikin scale </a:t>
              </a:r>
              <a:r>
                <a:rPr lang="en-US" sz="2700" baseline="30000" dirty="0">
                  <a:solidFill>
                    <a:srgbClr val="2E6173"/>
                  </a:solidFill>
                  <a:latin typeface="Open Sans Extra Bold"/>
                </a:rPr>
                <a:t>[18]</a:t>
              </a:r>
            </a:p>
            <a:p>
              <a:pPr marL="1165866" lvl="2" indent="-388622">
                <a:lnSpc>
                  <a:spcPts val="4347"/>
                </a:lnSpc>
                <a:buFont typeface="Arial"/>
                <a:buChar char="⚬"/>
              </a:pPr>
              <a:r>
                <a:rPr lang="en-US" sz="2700" dirty="0">
                  <a:solidFill>
                    <a:srgbClr val="2E6173"/>
                  </a:solidFill>
                  <a:latin typeface="Open Sans Extra Bold"/>
                </a:rPr>
                <a:t>Valence, arousal, dominance</a:t>
              </a:r>
            </a:p>
            <a:p>
              <a:pPr marL="291466" lvl="1">
                <a:lnSpc>
                  <a:spcPts val="4347"/>
                </a:lnSpc>
              </a:pPr>
              <a:endParaRPr lang="en-US" sz="2700" dirty="0">
                <a:solidFill>
                  <a:srgbClr val="2E6173"/>
                </a:solidFill>
                <a:latin typeface="Open Sans Extra Bold"/>
              </a:endParaRPr>
            </a:p>
            <a:p>
              <a:pPr marL="291466" lvl="1">
                <a:lnSpc>
                  <a:spcPts val="4347"/>
                </a:lnSpc>
              </a:pPr>
              <a:endParaRPr lang="en-US" sz="2700" dirty="0">
                <a:solidFill>
                  <a:srgbClr val="2E6173"/>
                </a:solidFill>
                <a:latin typeface="Open Sans Extra Bold"/>
              </a:endParaRPr>
            </a:p>
            <a:p>
              <a:pPr marL="582933" lvl="1" indent="-291467">
                <a:lnSpc>
                  <a:spcPts val="4347"/>
                </a:lnSpc>
                <a:buFont typeface="Arial"/>
                <a:buChar char="•"/>
              </a:pPr>
              <a:r>
                <a:rPr lang="en-US" sz="2700" dirty="0">
                  <a:solidFill>
                    <a:srgbClr val="2E6173"/>
                  </a:solidFill>
                  <a:latin typeface="Open Sans Extra Bold"/>
                </a:rPr>
                <a:t>Likert scales </a:t>
              </a:r>
            </a:p>
            <a:p>
              <a:pPr marL="1165866" lvl="2" indent="-388622">
                <a:lnSpc>
                  <a:spcPts val="4347"/>
                </a:lnSpc>
                <a:buFont typeface="Arial"/>
                <a:buChar char="⚬"/>
              </a:pPr>
              <a:r>
                <a:rPr lang="en-US" sz="2700" dirty="0">
                  <a:solidFill>
                    <a:srgbClr val="2E6173"/>
                  </a:solidFill>
                  <a:latin typeface="Open Sans Extra Bold"/>
                </a:rPr>
                <a:t>Effort, vividness, concentration</a:t>
              </a:r>
            </a:p>
            <a:p>
              <a:pPr algn="r">
                <a:lnSpc>
                  <a:spcPts val="3780"/>
                </a:lnSpc>
              </a:pPr>
              <a:endParaRPr lang="en-US" sz="2700" dirty="0">
                <a:solidFill>
                  <a:srgbClr val="2E6173"/>
                </a:solidFill>
                <a:latin typeface="Open Sans Extra Bold"/>
              </a:endParaRPr>
            </a:p>
            <a:p>
              <a:pPr algn="ctr">
                <a:lnSpc>
                  <a:spcPts val="3780"/>
                </a:lnSpc>
              </a:pPr>
              <a:endParaRPr lang="en-US" sz="2700" dirty="0">
                <a:solidFill>
                  <a:srgbClr val="2E6173"/>
                </a:solidFill>
                <a:latin typeface="Open Sans Extra Bold"/>
              </a:endParaRPr>
            </a:p>
          </p:txBody>
        </p:sp>
        <p:sp>
          <p:nvSpPr>
            <p:cNvPr id="14" name="TextBox 14"/>
            <p:cNvSpPr txBox="1"/>
            <p:nvPr/>
          </p:nvSpPr>
          <p:spPr>
            <a:xfrm>
              <a:off x="0" y="-293349"/>
              <a:ext cx="4172063" cy="4465421"/>
            </a:xfrm>
            <a:prstGeom prst="rect">
              <a:avLst/>
            </a:prstGeom>
          </p:spPr>
          <p:txBody>
            <a:bodyPr lIns="51507" tIns="51507" rIns="51507" bIns="51507" rtlCol="0" anchor="ctr"/>
            <a:lstStyle/>
            <a:p>
              <a:pPr algn="ctr">
                <a:lnSpc>
                  <a:spcPts val="2659"/>
                </a:lnSpc>
              </a:pPr>
              <a:endParaRPr/>
            </a:p>
          </p:txBody>
        </p:sp>
      </p:grpSp>
      <p:sp>
        <p:nvSpPr>
          <p:cNvPr id="23" name="Freeform 15">
            <a:extLst>
              <a:ext uri="{FF2B5EF4-FFF2-40B4-BE49-F238E27FC236}">
                <a16:creationId xmlns:a16="http://schemas.microsoft.com/office/drawing/2014/main" id="{44182E9C-01CE-4EBC-9836-11D41FA24E1C}"/>
              </a:ext>
            </a:extLst>
          </p:cNvPr>
          <p:cNvSpPr/>
          <p:nvPr/>
        </p:nvSpPr>
        <p:spPr>
          <a:xfrm>
            <a:off x="5098539" y="1609438"/>
            <a:ext cx="1028701" cy="1549127"/>
          </a:xfrm>
          <a:custGeom>
            <a:avLst/>
            <a:gdLst/>
            <a:ahLst/>
            <a:cxnLst/>
            <a:rect l="l" t="t" r="r" b="b"/>
            <a:pathLst>
              <a:path w="7553551" h="3813730">
                <a:moveTo>
                  <a:pt x="0" y="0"/>
                </a:moveTo>
                <a:lnTo>
                  <a:pt x="7553551" y="0"/>
                </a:lnTo>
                <a:lnTo>
                  <a:pt x="7553551" y="3813730"/>
                </a:lnTo>
                <a:lnTo>
                  <a:pt x="0" y="3813730"/>
                </a:lnTo>
                <a:lnTo>
                  <a:pt x="0" y="0"/>
                </a:lnTo>
                <a:close/>
              </a:path>
            </a:pathLst>
          </a:custGeom>
          <a:blipFill>
            <a:blip r:embed="rId3"/>
            <a:stretch>
              <a:fillRect l="-328258"/>
            </a:stretch>
          </a:blipFill>
        </p:spPr>
        <p:txBody>
          <a:bodyPr/>
          <a:lstStyle/>
          <a:p>
            <a:endParaRPr lang="nl-BE" dirty="0"/>
          </a:p>
        </p:txBody>
      </p:sp>
      <p:pic>
        <p:nvPicPr>
          <p:cNvPr id="12" name="Picture 11">
            <a:extLst>
              <a:ext uri="{FF2B5EF4-FFF2-40B4-BE49-F238E27FC236}">
                <a16:creationId xmlns:a16="http://schemas.microsoft.com/office/drawing/2014/main" id="{883D3D7A-215F-471C-9983-D8A2EC72BBAD}"/>
              </a:ext>
            </a:extLst>
          </p:cNvPr>
          <p:cNvPicPr>
            <a:picLocks noChangeAspect="1"/>
          </p:cNvPicPr>
          <p:nvPr/>
        </p:nvPicPr>
        <p:blipFill>
          <a:blip r:embed="rId4"/>
          <a:stretch>
            <a:fillRect/>
          </a:stretch>
        </p:blipFill>
        <p:spPr>
          <a:xfrm>
            <a:off x="8907022" y="3009900"/>
            <a:ext cx="8574406" cy="5422925"/>
          </a:xfrm>
          <a:prstGeom prst="rect">
            <a:avLst/>
          </a:prstGeom>
        </p:spPr>
      </p:pic>
    </p:spTree>
    <p:extLst>
      <p:ext uri="{BB962C8B-B14F-4D97-AF65-F5344CB8AC3E}">
        <p14:creationId xmlns:p14="http://schemas.microsoft.com/office/powerpoint/2010/main" val="1627310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3247587"/>
            <a:ext cx="7571992" cy="106680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RESULTS</a:t>
            </a:r>
          </a:p>
        </p:txBody>
      </p:sp>
      <p:sp>
        <p:nvSpPr>
          <p:cNvPr id="6" name="Freeform 6"/>
          <p:cNvSpPr/>
          <p:nvPr/>
        </p:nvSpPr>
        <p:spPr>
          <a:xfrm>
            <a:off x="1028700"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77831" y="2306250"/>
            <a:ext cx="13732338" cy="7252089"/>
          </a:xfrm>
          <a:custGeom>
            <a:avLst/>
            <a:gdLst/>
            <a:ahLst/>
            <a:cxnLst/>
            <a:rect l="l" t="t" r="r" b="b"/>
            <a:pathLst>
              <a:path w="13732338" h="7252089">
                <a:moveTo>
                  <a:pt x="0" y="0"/>
                </a:moveTo>
                <a:lnTo>
                  <a:pt x="13732338" y="0"/>
                </a:lnTo>
                <a:lnTo>
                  <a:pt x="13732338" y="7252090"/>
                </a:lnTo>
                <a:lnTo>
                  <a:pt x="0" y="7252090"/>
                </a:lnTo>
                <a:lnTo>
                  <a:pt x="0" y="0"/>
                </a:lnTo>
                <a:close/>
              </a:path>
            </a:pathLst>
          </a:custGeom>
          <a:blipFill>
            <a:blip r:embed="rId3"/>
            <a:stretch>
              <a:fillRect/>
            </a:stretch>
          </a:blipFill>
        </p:spPr>
      </p:sp>
      <p:sp>
        <p:nvSpPr>
          <p:cNvPr id="3" name="Freeform 3"/>
          <p:cNvSpPr/>
          <p:nvPr/>
        </p:nvSpPr>
        <p:spPr>
          <a:xfrm>
            <a:off x="14944653" y="1638300"/>
            <a:ext cx="2604384" cy="555992"/>
          </a:xfrm>
          <a:custGeom>
            <a:avLst/>
            <a:gdLst/>
            <a:ahLst/>
            <a:cxnLst/>
            <a:rect l="l" t="t" r="r" b="b"/>
            <a:pathLst>
              <a:path w="2604384" h="555992">
                <a:moveTo>
                  <a:pt x="0" y="0"/>
                </a:moveTo>
                <a:lnTo>
                  <a:pt x="2604384" y="0"/>
                </a:lnTo>
                <a:lnTo>
                  <a:pt x="2604384" y="555992"/>
                </a:lnTo>
                <a:lnTo>
                  <a:pt x="0" y="555992"/>
                </a:lnTo>
                <a:lnTo>
                  <a:pt x="0" y="0"/>
                </a:lnTo>
                <a:close/>
              </a:path>
            </a:pathLst>
          </a:custGeom>
          <a:blipFill>
            <a:blip r:embed="rId4"/>
            <a:stretch>
              <a:fillRect/>
            </a:stretch>
          </a:blipFill>
        </p:spPr>
      </p:sp>
      <p:sp>
        <p:nvSpPr>
          <p:cNvPr id="4" name="TextBox 4"/>
          <p:cNvSpPr txBox="1"/>
          <p:nvPr/>
        </p:nvSpPr>
        <p:spPr>
          <a:xfrm>
            <a:off x="1028700" y="555621"/>
            <a:ext cx="8115300"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 RESULTS </a:t>
            </a:r>
          </a:p>
        </p:txBody>
      </p:sp>
      <p:sp>
        <p:nvSpPr>
          <p:cNvPr id="5" name="TextBox 5"/>
          <p:cNvSpPr txBox="1"/>
          <p:nvPr/>
        </p:nvSpPr>
        <p:spPr>
          <a:xfrm>
            <a:off x="15873921" y="2306250"/>
            <a:ext cx="1271079" cy="794320"/>
          </a:xfrm>
          <a:prstGeom prst="rect">
            <a:avLst/>
          </a:prstGeom>
        </p:spPr>
        <p:txBody>
          <a:bodyPr wrap="square" lIns="0" tIns="0" rIns="0" bIns="0" rtlCol="0" anchor="t">
            <a:spAutoFit/>
          </a:bodyPr>
          <a:lstStyle/>
          <a:p>
            <a:pPr>
              <a:lnSpc>
                <a:spcPts val="3220"/>
              </a:lnSpc>
            </a:pPr>
            <a:r>
              <a:rPr lang="en-US" sz="2300" dirty="0">
                <a:solidFill>
                  <a:srgbClr val="2E6173"/>
                </a:solidFill>
                <a:latin typeface="Open Sans Extra Bold"/>
              </a:rPr>
              <a:t>F= 0.69</a:t>
            </a:r>
          </a:p>
          <a:p>
            <a:pPr>
              <a:lnSpc>
                <a:spcPts val="3220"/>
              </a:lnSpc>
            </a:pPr>
            <a:r>
              <a:rPr lang="en-US" sz="2300" dirty="0">
                <a:solidFill>
                  <a:srgbClr val="2E6173"/>
                </a:solidFill>
                <a:latin typeface="Open Sans Extra Bold"/>
              </a:rPr>
              <a:t>P= 0.51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77587" y="1653747"/>
            <a:ext cx="9350304" cy="8393250"/>
          </a:xfrm>
          <a:custGeom>
            <a:avLst/>
            <a:gdLst/>
            <a:ahLst/>
            <a:cxnLst/>
            <a:rect l="l" t="t" r="r" b="b"/>
            <a:pathLst>
              <a:path w="9350304" h="8393250">
                <a:moveTo>
                  <a:pt x="0" y="0"/>
                </a:moveTo>
                <a:lnTo>
                  <a:pt x="9350304" y="0"/>
                </a:lnTo>
                <a:lnTo>
                  <a:pt x="9350304" y="8393250"/>
                </a:lnTo>
                <a:lnTo>
                  <a:pt x="0" y="8393250"/>
                </a:lnTo>
                <a:lnTo>
                  <a:pt x="0" y="0"/>
                </a:lnTo>
                <a:close/>
              </a:path>
            </a:pathLst>
          </a:custGeom>
          <a:blipFill>
            <a:blip r:embed="rId3"/>
            <a:stretch>
              <a:fillRect l="-7792" r="-960"/>
            </a:stretch>
          </a:blipFill>
        </p:spPr>
      </p:sp>
      <p:sp>
        <p:nvSpPr>
          <p:cNvPr id="3" name="TextBox 3"/>
          <p:cNvSpPr txBox="1"/>
          <p:nvPr/>
        </p:nvSpPr>
        <p:spPr>
          <a:xfrm>
            <a:off x="1028700" y="816809"/>
            <a:ext cx="14848078"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 RESULTS</a:t>
            </a:r>
          </a:p>
        </p:txBody>
      </p:sp>
      <p:sp>
        <p:nvSpPr>
          <p:cNvPr id="4" name="Freeform 4"/>
          <p:cNvSpPr/>
          <p:nvPr/>
        </p:nvSpPr>
        <p:spPr>
          <a:xfrm>
            <a:off x="13873706" y="1811989"/>
            <a:ext cx="3896603" cy="751488"/>
          </a:xfrm>
          <a:custGeom>
            <a:avLst/>
            <a:gdLst/>
            <a:ahLst/>
            <a:cxnLst/>
            <a:rect l="l" t="t" r="r" b="b"/>
            <a:pathLst>
              <a:path w="3896603" h="751488">
                <a:moveTo>
                  <a:pt x="0" y="0"/>
                </a:moveTo>
                <a:lnTo>
                  <a:pt x="3896603" y="0"/>
                </a:lnTo>
                <a:lnTo>
                  <a:pt x="3896603" y="751487"/>
                </a:lnTo>
                <a:lnTo>
                  <a:pt x="0" y="751487"/>
                </a:lnTo>
                <a:lnTo>
                  <a:pt x="0" y="0"/>
                </a:lnTo>
                <a:close/>
              </a:path>
            </a:pathLst>
          </a:custGeom>
          <a:blipFill>
            <a:blip r:embed="rId4"/>
            <a:stretch>
              <a:fillRect/>
            </a:stretch>
          </a:blipFill>
        </p:spPr>
      </p:sp>
      <p:sp>
        <p:nvSpPr>
          <p:cNvPr id="5" name="Freeform 5"/>
          <p:cNvSpPr/>
          <p:nvPr/>
        </p:nvSpPr>
        <p:spPr>
          <a:xfrm>
            <a:off x="13873706" y="3675374"/>
            <a:ext cx="3866624" cy="683326"/>
          </a:xfrm>
          <a:custGeom>
            <a:avLst/>
            <a:gdLst/>
            <a:ahLst/>
            <a:cxnLst/>
            <a:rect l="l" t="t" r="r" b="b"/>
            <a:pathLst>
              <a:path w="3866624" h="683326">
                <a:moveTo>
                  <a:pt x="0" y="0"/>
                </a:moveTo>
                <a:lnTo>
                  <a:pt x="3866624" y="0"/>
                </a:lnTo>
                <a:lnTo>
                  <a:pt x="3866624" y="683326"/>
                </a:lnTo>
                <a:lnTo>
                  <a:pt x="0" y="683326"/>
                </a:lnTo>
                <a:lnTo>
                  <a:pt x="0" y="0"/>
                </a:lnTo>
                <a:close/>
              </a:path>
            </a:pathLst>
          </a:custGeom>
          <a:blipFill>
            <a:blip r:embed="rId5"/>
            <a:stretch>
              <a:fillRect/>
            </a:stretch>
          </a:blipFill>
        </p:spPr>
      </p:sp>
      <p:sp>
        <p:nvSpPr>
          <p:cNvPr id="6" name="TextBox 6"/>
          <p:cNvSpPr txBox="1"/>
          <p:nvPr/>
        </p:nvSpPr>
        <p:spPr>
          <a:xfrm>
            <a:off x="14935200" y="2019300"/>
            <a:ext cx="4857678" cy="1615058"/>
          </a:xfrm>
          <a:prstGeom prst="rect">
            <a:avLst/>
          </a:prstGeom>
        </p:spPr>
        <p:txBody>
          <a:bodyPr lIns="0" tIns="0" rIns="0" bIns="0" rtlCol="0" anchor="t">
            <a:spAutoFit/>
          </a:bodyPr>
          <a:lstStyle/>
          <a:p>
            <a:pPr algn="just">
              <a:lnSpc>
                <a:spcPts val="3220"/>
              </a:lnSpc>
            </a:pPr>
            <a:endParaRPr dirty="0"/>
          </a:p>
          <a:p>
            <a:pPr algn="just">
              <a:lnSpc>
                <a:spcPts val="3220"/>
              </a:lnSpc>
            </a:pPr>
            <a:r>
              <a:rPr lang="en-US" sz="2300" dirty="0">
                <a:solidFill>
                  <a:srgbClr val="2E6173"/>
                </a:solidFill>
                <a:latin typeface="Open Sans Extra Bold"/>
              </a:rPr>
              <a:t>F= 5.69</a:t>
            </a:r>
          </a:p>
          <a:p>
            <a:pPr algn="just">
              <a:lnSpc>
                <a:spcPts val="3220"/>
              </a:lnSpc>
            </a:pPr>
            <a:r>
              <a:rPr lang="en-US" sz="2300" dirty="0">
                <a:solidFill>
                  <a:srgbClr val="2E6173"/>
                </a:solidFill>
                <a:latin typeface="Open Sans Extra Bold"/>
              </a:rPr>
              <a:t>P= 0.008*</a:t>
            </a:r>
          </a:p>
          <a:p>
            <a:pPr algn="just">
              <a:lnSpc>
                <a:spcPts val="3220"/>
              </a:lnSpc>
            </a:pPr>
            <a:endParaRPr lang="en-US" sz="2300" dirty="0">
              <a:solidFill>
                <a:srgbClr val="2E6173"/>
              </a:solidFill>
              <a:latin typeface="Open Sans Extra Bold"/>
            </a:endParaRPr>
          </a:p>
        </p:txBody>
      </p:sp>
      <p:sp>
        <p:nvSpPr>
          <p:cNvPr id="7" name="TextBox 7"/>
          <p:cNvSpPr txBox="1"/>
          <p:nvPr/>
        </p:nvSpPr>
        <p:spPr>
          <a:xfrm>
            <a:off x="14838767" y="4239531"/>
            <a:ext cx="2763433" cy="1204689"/>
          </a:xfrm>
          <a:prstGeom prst="rect">
            <a:avLst/>
          </a:prstGeom>
        </p:spPr>
        <p:txBody>
          <a:bodyPr lIns="0" tIns="0" rIns="0" bIns="0" rtlCol="0" anchor="t">
            <a:spAutoFit/>
          </a:bodyPr>
          <a:lstStyle/>
          <a:p>
            <a:pPr>
              <a:lnSpc>
                <a:spcPts val="3220"/>
              </a:lnSpc>
            </a:pPr>
            <a:r>
              <a:rPr lang="en-US" sz="2300" dirty="0">
                <a:solidFill>
                  <a:srgbClr val="2E6173"/>
                </a:solidFill>
                <a:latin typeface="Open Sans Extra Bold"/>
              </a:rPr>
              <a:t>F= 13,79</a:t>
            </a:r>
          </a:p>
          <a:p>
            <a:pPr>
              <a:lnSpc>
                <a:spcPts val="3220"/>
              </a:lnSpc>
            </a:pPr>
            <a:r>
              <a:rPr lang="en-US" sz="2300" dirty="0">
                <a:solidFill>
                  <a:srgbClr val="2E6173"/>
                </a:solidFill>
                <a:latin typeface="Open Sans Extra Bold"/>
              </a:rPr>
              <a:t>P&lt; 0.001*</a:t>
            </a:r>
          </a:p>
          <a:p>
            <a:pPr algn="ctr">
              <a:lnSpc>
                <a:spcPts val="3220"/>
              </a:lnSpc>
            </a:pPr>
            <a:endParaRPr lang="en-US" sz="2300" dirty="0">
              <a:solidFill>
                <a:srgbClr val="2E6173"/>
              </a:solidFill>
              <a:latin typeface="Open Sans Extra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70162" y="1709613"/>
            <a:ext cx="10347676" cy="7991099"/>
          </a:xfrm>
          <a:custGeom>
            <a:avLst/>
            <a:gdLst/>
            <a:ahLst/>
            <a:cxnLst/>
            <a:rect l="l" t="t" r="r" b="b"/>
            <a:pathLst>
              <a:path w="10347676" h="7991099">
                <a:moveTo>
                  <a:pt x="0" y="0"/>
                </a:moveTo>
                <a:lnTo>
                  <a:pt x="10347676" y="0"/>
                </a:lnTo>
                <a:lnTo>
                  <a:pt x="10347676" y="7991099"/>
                </a:lnTo>
                <a:lnTo>
                  <a:pt x="0" y="7991099"/>
                </a:lnTo>
                <a:lnTo>
                  <a:pt x="0" y="0"/>
                </a:lnTo>
                <a:close/>
              </a:path>
            </a:pathLst>
          </a:custGeom>
          <a:blipFill>
            <a:blip r:embed="rId3"/>
            <a:stretch>
              <a:fillRect/>
            </a:stretch>
          </a:blipFill>
        </p:spPr>
      </p:sp>
      <p:sp>
        <p:nvSpPr>
          <p:cNvPr id="3" name="TextBox 3"/>
          <p:cNvSpPr txBox="1"/>
          <p:nvPr/>
        </p:nvSpPr>
        <p:spPr>
          <a:xfrm>
            <a:off x="1028700" y="555621"/>
            <a:ext cx="16230600"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 RESULTS </a:t>
            </a:r>
          </a:p>
        </p:txBody>
      </p:sp>
      <p:sp>
        <p:nvSpPr>
          <p:cNvPr id="5" name="Freeform 5"/>
          <p:cNvSpPr/>
          <p:nvPr/>
        </p:nvSpPr>
        <p:spPr>
          <a:xfrm>
            <a:off x="13716000" y="1709613"/>
            <a:ext cx="3702190" cy="1136224"/>
          </a:xfrm>
          <a:custGeom>
            <a:avLst/>
            <a:gdLst/>
            <a:ahLst/>
            <a:cxnLst/>
            <a:rect l="l" t="t" r="r" b="b"/>
            <a:pathLst>
              <a:path w="5370788" h="1846208">
                <a:moveTo>
                  <a:pt x="0" y="0"/>
                </a:moveTo>
                <a:lnTo>
                  <a:pt x="5370788" y="0"/>
                </a:lnTo>
                <a:lnTo>
                  <a:pt x="5370788" y="1846208"/>
                </a:lnTo>
                <a:lnTo>
                  <a:pt x="0" y="1846208"/>
                </a:lnTo>
                <a:lnTo>
                  <a:pt x="0" y="0"/>
                </a:lnTo>
                <a:close/>
              </a:path>
            </a:pathLst>
          </a:custGeom>
          <a:blipFill>
            <a:blip r:embed="rId4"/>
            <a:stretch>
              <a:fillRect/>
            </a:stretch>
          </a:blipFill>
        </p:spPr>
      </p:sp>
      <p:sp>
        <p:nvSpPr>
          <p:cNvPr id="7" name="Rectangle 6">
            <a:extLst>
              <a:ext uri="{FF2B5EF4-FFF2-40B4-BE49-F238E27FC236}">
                <a16:creationId xmlns:a16="http://schemas.microsoft.com/office/drawing/2014/main" id="{04B9BE0F-FF9E-4762-A477-84758EA8C5C7}"/>
              </a:ext>
            </a:extLst>
          </p:cNvPr>
          <p:cNvSpPr/>
          <p:nvPr/>
        </p:nvSpPr>
        <p:spPr>
          <a:xfrm>
            <a:off x="14630400" y="1671314"/>
            <a:ext cx="3429000" cy="98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200" dirty="0">
                <a:solidFill>
                  <a:schemeClr val="tx1"/>
                </a:solidFill>
                <a:latin typeface="Arial Narrow" panose="020B0606020202030204" pitchFamily="34" charset="0"/>
                <a:ea typeface="Open Sans Extra Bold" panose="020B0604020202020204" charset="0"/>
                <a:cs typeface="Arial" panose="020B0604020202020204" pitchFamily="34" charset="0"/>
              </a:rPr>
              <a:t>Symptoms</a:t>
            </a:r>
            <a:r>
              <a:rPr lang="nl-BE" sz="3200" dirty="0">
                <a:solidFill>
                  <a:schemeClr val="tx1"/>
                </a:solidFill>
                <a:latin typeface="Arial Narrow" panose="020B0606020202030204" pitchFamily="34" charset="0"/>
                <a:cs typeface="Arial" panose="020B0604020202020204" pitchFamily="34" charset="0"/>
              </a:rPr>
              <a:t> in daily life</a:t>
            </a:r>
          </a:p>
        </p:txBody>
      </p:sp>
      <p:sp>
        <p:nvSpPr>
          <p:cNvPr id="9" name="TextBox 8">
            <a:extLst>
              <a:ext uri="{FF2B5EF4-FFF2-40B4-BE49-F238E27FC236}">
                <a16:creationId xmlns:a16="http://schemas.microsoft.com/office/drawing/2014/main" id="{ACA1EA18-2290-492C-9772-3F8F321598AD}"/>
              </a:ext>
            </a:extLst>
          </p:cNvPr>
          <p:cNvSpPr txBox="1"/>
          <p:nvPr/>
        </p:nvSpPr>
        <p:spPr>
          <a:xfrm rot="16200000">
            <a:off x="3173181" y="5178481"/>
            <a:ext cx="2240293" cy="646331"/>
          </a:xfrm>
          <a:prstGeom prst="rect">
            <a:avLst/>
          </a:prstGeom>
          <a:solidFill>
            <a:schemeClr val="bg1"/>
          </a:solidFill>
        </p:spPr>
        <p:txBody>
          <a:bodyPr wrap="none" rtlCol="0">
            <a:spAutoFit/>
          </a:bodyPr>
          <a:lstStyle/>
          <a:p>
            <a:r>
              <a:rPr lang="nl-BE" sz="3600" b="1" dirty="0"/>
              <a:t>DLKL score</a:t>
            </a:r>
          </a:p>
        </p:txBody>
      </p:sp>
      <p:sp>
        <p:nvSpPr>
          <p:cNvPr id="10" name="TextBox 6">
            <a:extLst>
              <a:ext uri="{FF2B5EF4-FFF2-40B4-BE49-F238E27FC236}">
                <a16:creationId xmlns:a16="http://schemas.microsoft.com/office/drawing/2014/main" id="{E6E67F79-1173-4DB1-9B6F-6C4EE1CFD6B4}"/>
              </a:ext>
            </a:extLst>
          </p:cNvPr>
          <p:cNvSpPr txBox="1"/>
          <p:nvPr/>
        </p:nvSpPr>
        <p:spPr>
          <a:xfrm>
            <a:off x="14732772" y="2415605"/>
            <a:ext cx="2561697" cy="773663"/>
          </a:xfrm>
          <a:prstGeom prst="rect">
            <a:avLst/>
          </a:prstGeom>
        </p:spPr>
        <p:txBody>
          <a:bodyPr lIns="0" tIns="0" rIns="0" bIns="0" rtlCol="0" anchor="t">
            <a:spAutoFit/>
          </a:bodyPr>
          <a:lstStyle/>
          <a:p>
            <a:pPr algn="just">
              <a:lnSpc>
                <a:spcPts val="3807"/>
              </a:lnSpc>
            </a:pPr>
            <a:r>
              <a:rPr lang="en-US" sz="2300" dirty="0">
                <a:solidFill>
                  <a:srgbClr val="2E6173"/>
                </a:solidFill>
                <a:latin typeface="Open Sans Extra Bold"/>
              </a:rPr>
              <a:t>F= 3.25</a:t>
            </a:r>
          </a:p>
          <a:p>
            <a:pPr algn="just">
              <a:lnSpc>
                <a:spcPts val="3807"/>
              </a:lnSpc>
            </a:pPr>
            <a:r>
              <a:rPr lang="en-US" sz="2300" dirty="0">
                <a:solidFill>
                  <a:srgbClr val="2E6173"/>
                </a:solidFill>
                <a:latin typeface="Open Sans Extra Bold"/>
              </a:rPr>
              <a:t>P= 0.053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12648" y="1987772"/>
            <a:ext cx="9603097" cy="7936580"/>
          </a:xfrm>
          <a:custGeom>
            <a:avLst/>
            <a:gdLst/>
            <a:ahLst/>
            <a:cxnLst/>
            <a:rect l="l" t="t" r="r" b="b"/>
            <a:pathLst>
              <a:path w="9603097" h="7936580">
                <a:moveTo>
                  <a:pt x="0" y="0"/>
                </a:moveTo>
                <a:lnTo>
                  <a:pt x="9603097" y="0"/>
                </a:lnTo>
                <a:lnTo>
                  <a:pt x="9603097" y="7936580"/>
                </a:lnTo>
                <a:lnTo>
                  <a:pt x="0" y="7936580"/>
                </a:lnTo>
                <a:lnTo>
                  <a:pt x="0" y="0"/>
                </a:lnTo>
                <a:close/>
              </a:path>
            </a:pathLst>
          </a:custGeom>
          <a:blipFill>
            <a:blip r:embed="rId3"/>
            <a:stretch>
              <a:fillRect/>
            </a:stretch>
          </a:blipFill>
        </p:spPr>
      </p:sp>
      <p:sp>
        <p:nvSpPr>
          <p:cNvPr id="3" name="Freeform 3"/>
          <p:cNvSpPr/>
          <p:nvPr/>
        </p:nvSpPr>
        <p:spPr>
          <a:xfrm>
            <a:off x="13203653" y="1913653"/>
            <a:ext cx="2522258" cy="579583"/>
          </a:xfrm>
          <a:custGeom>
            <a:avLst/>
            <a:gdLst/>
            <a:ahLst/>
            <a:cxnLst/>
            <a:rect l="l" t="t" r="r" b="b"/>
            <a:pathLst>
              <a:path w="2522258" h="579583">
                <a:moveTo>
                  <a:pt x="0" y="0"/>
                </a:moveTo>
                <a:lnTo>
                  <a:pt x="2522258" y="0"/>
                </a:lnTo>
                <a:lnTo>
                  <a:pt x="2522258" y="579583"/>
                </a:lnTo>
                <a:lnTo>
                  <a:pt x="0" y="579583"/>
                </a:lnTo>
                <a:lnTo>
                  <a:pt x="0" y="0"/>
                </a:lnTo>
                <a:close/>
              </a:path>
            </a:pathLst>
          </a:custGeom>
          <a:blipFill>
            <a:blip r:embed="rId4"/>
            <a:stretch>
              <a:fillRect/>
            </a:stretch>
          </a:blipFill>
        </p:spPr>
      </p:sp>
      <p:sp>
        <p:nvSpPr>
          <p:cNvPr id="4" name="Freeform 4"/>
          <p:cNvSpPr/>
          <p:nvPr/>
        </p:nvSpPr>
        <p:spPr>
          <a:xfrm>
            <a:off x="13258800" y="3805767"/>
            <a:ext cx="2356224" cy="617854"/>
          </a:xfrm>
          <a:custGeom>
            <a:avLst/>
            <a:gdLst/>
            <a:ahLst/>
            <a:cxnLst/>
            <a:rect l="l" t="t" r="r" b="b"/>
            <a:pathLst>
              <a:path w="2356224" h="617854">
                <a:moveTo>
                  <a:pt x="0" y="0"/>
                </a:moveTo>
                <a:lnTo>
                  <a:pt x="2356224" y="0"/>
                </a:lnTo>
                <a:lnTo>
                  <a:pt x="2356224" y="617854"/>
                </a:lnTo>
                <a:lnTo>
                  <a:pt x="0" y="617854"/>
                </a:lnTo>
                <a:lnTo>
                  <a:pt x="0" y="0"/>
                </a:lnTo>
                <a:close/>
              </a:path>
            </a:pathLst>
          </a:custGeom>
          <a:blipFill>
            <a:blip r:embed="rId5"/>
            <a:stretch>
              <a:fillRect/>
            </a:stretch>
          </a:blipFill>
        </p:spPr>
      </p:sp>
      <p:sp>
        <p:nvSpPr>
          <p:cNvPr id="5" name="Freeform 5"/>
          <p:cNvSpPr/>
          <p:nvPr/>
        </p:nvSpPr>
        <p:spPr>
          <a:xfrm>
            <a:off x="13182600" y="5698545"/>
            <a:ext cx="3030846" cy="610307"/>
          </a:xfrm>
          <a:custGeom>
            <a:avLst/>
            <a:gdLst/>
            <a:ahLst/>
            <a:cxnLst/>
            <a:rect l="l" t="t" r="r" b="b"/>
            <a:pathLst>
              <a:path w="3030846" h="610307">
                <a:moveTo>
                  <a:pt x="0" y="0"/>
                </a:moveTo>
                <a:lnTo>
                  <a:pt x="3030847" y="0"/>
                </a:lnTo>
                <a:lnTo>
                  <a:pt x="3030847" y="610307"/>
                </a:lnTo>
                <a:lnTo>
                  <a:pt x="0" y="610307"/>
                </a:lnTo>
                <a:lnTo>
                  <a:pt x="0" y="0"/>
                </a:lnTo>
                <a:close/>
              </a:path>
            </a:pathLst>
          </a:custGeom>
          <a:blipFill>
            <a:blip r:embed="rId6"/>
            <a:stretch>
              <a:fillRect/>
            </a:stretch>
          </a:blipFill>
        </p:spPr>
      </p:sp>
      <p:sp>
        <p:nvSpPr>
          <p:cNvPr id="6" name="TextBox 6"/>
          <p:cNvSpPr txBox="1"/>
          <p:nvPr/>
        </p:nvSpPr>
        <p:spPr>
          <a:xfrm>
            <a:off x="1028700" y="555621"/>
            <a:ext cx="13570993"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 RESULTS </a:t>
            </a:r>
          </a:p>
        </p:txBody>
      </p:sp>
      <p:sp>
        <p:nvSpPr>
          <p:cNvPr id="7" name="TextBox 7"/>
          <p:cNvSpPr txBox="1"/>
          <p:nvPr/>
        </p:nvSpPr>
        <p:spPr>
          <a:xfrm>
            <a:off x="14203102" y="2492587"/>
            <a:ext cx="2110717" cy="789304"/>
          </a:xfrm>
          <a:prstGeom prst="rect">
            <a:avLst/>
          </a:prstGeom>
        </p:spPr>
        <p:txBody>
          <a:bodyPr wrap="square" lIns="0" tIns="0" rIns="0" bIns="0" rtlCol="0" anchor="t">
            <a:spAutoFit/>
          </a:bodyPr>
          <a:lstStyle/>
          <a:p>
            <a:pPr algn="just">
              <a:lnSpc>
                <a:spcPts val="3220"/>
              </a:lnSpc>
            </a:pPr>
            <a:r>
              <a:rPr lang="en-US" sz="2300" dirty="0">
                <a:solidFill>
                  <a:srgbClr val="2E6173"/>
                </a:solidFill>
                <a:latin typeface="Open Sans Extra Bold"/>
              </a:rPr>
              <a:t>F= 42.49</a:t>
            </a:r>
          </a:p>
          <a:p>
            <a:pPr algn="just">
              <a:lnSpc>
                <a:spcPts val="3220"/>
              </a:lnSpc>
            </a:pPr>
            <a:r>
              <a:rPr lang="en-US" sz="2300" dirty="0">
                <a:solidFill>
                  <a:srgbClr val="2E6173"/>
                </a:solidFill>
                <a:latin typeface="Open Sans Extra Bold"/>
              </a:rPr>
              <a:t>P&lt; 0.001*</a:t>
            </a:r>
          </a:p>
        </p:txBody>
      </p:sp>
      <p:sp>
        <p:nvSpPr>
          <p:cNvPr id="8" name="TextBox 8"/>
          <p:cNvSpPr txBox="1"/>
          <p:nvPr/>
        </p:nvSpPr>
        <p:spPr>
          <a:xfrm>
            <a:off x="14097000" y="4423621"/>
            <a:ext cx="2110717" cy="789304"/>
          </a:xfrm>
          <a:prstGeom prst="rect">
            <a:avLst/>
          </a:prstGeom>
        </p:spPr>
        <p:txBody>
          <a:bodyPr wrap="square" lIns="0" tIns="0" rIns="0" bIns="0" rtlCol="0" anchor="t">
            <a:spAutoFit/>
          </a:bodyPr>
          <a:lstStyle/>
          <a:p>
            <a:pPr algn="just">
              <a:lnSpc>
                <a:spcPts val="3220"/>
              </a:lnSpc>
            </a:pPr>
            <a:r>
              <a:rPr lang="en-US" sz="2300" dirty="0">
                <a:solidFill>
                  <a:srgbClr val="2E6173"/>
                </a:solidFill>
                <a:latin typeface="Open Sans Extra Bold"/>
              </a:rPr>
              <a:t>F= 12.39</a:t>
            </a:r>
          </a:p>
          <a:p>
            <a:pPr algn="just">
              <a:lnSpc>
                <a:spcPts val="3220"/>
              </a:lnSpc>
            </a:pPr>
            <a:r>
              <a:rPr lang="en-US" sz="2300" dirty="0">
                <a:solidFill>
                  <a:srgbClr val="2E6173"/>
                </a:solidFill>
                <a:latin typeface="Open Sans Extra Bold"/>
              </a:rPr>
              <a:t>P&lt; 0.001*</a:t>
            </a:r>
          </a:p>
        </p:txBody>
      </p:sp>
      <p:sp>
        <p:nvSpPr>
          <p:cNvPr id="9" name="TextBox 9"/>
          <p:cNvSpPr txBox="1"/>
          <p:nvPr/>
        </p:nvSpPr>
        <p:spPr>
          <a:xfrm>
            <a:off x="14097000" y="6261227"/>
            <a:ext cx="1951298" cy="789304"/>
          </a:xfrm>
          <a:prstGeom prst="rect">
            <a:avLst/>
          </a:prstGeom>
        </p:spPr>
        <p:txBody>
          <a:bodyPr wrap="square" lIns="0" tIns="0" rIns="0" bIns="0" rtlCol="0" anchor="t">
            <a:spAutoFit/>
          </a:bodyPr>
          <a:lstStyle/>
          <a:p>
            <a:pPr algn="just">
              <a:lnSpc>
                <a:spcPts val="3220"/>
              </a:lnSpc>
            </a:pPr>
            <a:r>
              <a:rPr lang="en-US" sz="2300" dirty="0">
                <a:solidFill>
                  <a:srgbClr val="2E6173"/>
                </a:solidFill>
                <a:latin typeface="Open Sans Extra Bold"/>
              </a:rPr>
              <a:t>F= 11.42</a:t>
            </a:r>
          </a:p>
          <a:p>
            <a:pPr algn="just">
              <a:lnSpc>
                <a:spcPts val="3220"/>
              </a:lnSpc>
            </a:pPr>
            <a:r>
              <a:rPr lang="en-US" sz="2300" dirty="0">
                <a:solidFill>
                  <a:srgbClr val="2E6173"/>
                </a:solidFill>
                <a:latin typeface="Open Sans Extra Bold"/>
              </a:rPr>
              <a:t>P&lt; 0.001*</a:t>
            </a:r>
          </a:p>
        </p:txBody>
      </p:sp>
      <p:sp>
        <p:nvSpPr>
          <p:cNvPr id="11" name="TextBox 10">
            <a:extLst>
              <a:ext uri="{FF2B5EF4-FFF2-40B4-BE49-F238E27FC236}">
                <a16:creationId xmlns:a16="http://schemas.microsoft.com/office/drawing/2014/main" id="{40588AD1-BA07-4565-8547-57C9CCAE438A}"/>
              </a:ext>
            </a:extLst>
          </p:cNvPr>
          <p:cNvSpPr txBox="1"/>
          <p:nvPr/>
        </p:nvSpPr>
        <p:spPr>
          <a:xfrm rot="16200000">
            <a:off x="2024503" y="5436934"/>
            <a:ext cx="2451953" cy="523220"/>
          </a:xfrm>
          <a:prstGeom prst="rect">
            <a:avLst/>
          </a:prstGeom>
          <a:solidFill>
            <a:schemeClr val="bg1"/>
          </a:solidFill>
        </p:spPr>
        <p:txBody>
          <a:bodyPr wrap="none" rtlCol="0">
            <a:spAutoFit/>
          </a:bodyPr>
          <a:lstStyle/>
          <a:p>
            <a:r>
              <a:rPr lang="nl-BE" sz="2800" b="1" dirty="0"/>
              <a:t>MANIKIN score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3239" y="1954334"/>
            <a:ext cx="12732043" cy="7963314"/>
          </a:xfrm>
          <a:custGeom>
            <a:avLst/>
            <a:gdLst/>
            <a:ahLst/>
            <a:cxnLst/>
            <a:rect l="l" t="t" r="r" b="b"/>
            <a:pathLst>
              <a:path w="12732043" h="7963314">
                <a:moveTo>
                  <a:pt x="0" y="0"/>
                </a:moveTo>
                <a:lnTo>
                  <a:pt x="12732043" y="0"/>
                </a:lnTo>
                <a:lnTo>
                  <a:pt x="12732043" y="7963315"/>
                </a:lnTo>
                <a:lnTo>
                  <a:pt x="0" y="7963315"/>
                </a:lnTo>
                <a:lnTo>
                  <a:pt x="0" y="0"/>
                </a:lnTo>
                <a:close/>
              </a:path>
            </a:pathLst>
          </a:custGeom>
          <a:blipFill>
            <a:blip r:embed="rId3"/>
            <a:stretch>
              <a:fillRect/>
            </a:stretch>
          </a:blipFill>
        </p:spPr>
      </p:sp>
      <p:sp>
        <p:nvSpPr>
          <p:cNvPr id="3" name="Freeform 3"/>
          <p:cNvSpPr/>
          <p:nvPr/>
        </p:nvSpPr>
        <p:spPr>
          <a:xfrm>
            <a:off x="14247357" y="5968830"/>
            <a:ext cx="4040643" cy="548149"/>
          </a:xfrm>
          <a:custGeom>
            <a:avLst/>
            <a:gdLst/>
            <a:ahLst/>
            <a:cxnLst/>
            <a:rect l="l" t="t" r="r" b="b"/>
            <a:pathLst>
              <a:path w="4040643" h="548149">
                <a:moveTo>
                  <a:pt x="0" y="0"/>
                </a:moveTo>
                <a:lnTo>
                  <a:pt x="4040643" y="0"/>
                </a:lnTo>
                <a:lnTo>
                  <a:pt x="4040643" y="548149"/>
                </a:lnTo>
                <a:lnTo>
                  <a:pt x="0" y="548149"/>
                </a:lnTo>
                <a:lnTo>
                  <a:pt x="0" y="0"/>
                </a:lnTo>
                <a:close/>
              </a:path>
            </a:pathLst>
          </a:custGeom>
          <a:blipFill>
            <a:blip r:embed="rId4"/>
            <a:stretch>
              <a:fillRect/>
            </a:stretch>
          </a:blipFill>
        </p:spPr>
      </p:sp>
      <p:sp>
        <p:nvSpPr>
          <p:cNvPr id="4" name="TextBox 4"/>
          <p:cNvSpPr txBox="1"/>
          <p:nvPr/>
        </p:nvSpPr>
        <p:spPr>
          <a:xfrm>
            <a:off x="1028700" y="555621"/>
            <a:ext cx="14561121"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 RESULTS </a:t>
            </a:r>
          </a:p>
        </p:txBody>
      </p:sp>
      <p:grpSp>
        <p:nvGrpSpPr>
          <p:cNvPr id="5" name="Group 5"/>
          <p:cNvGrpSpPr/>
          <p:nvPr/>
        </p:nvGrpSpPr>
        <p:grpSpPr>
          <a:xfrm>
            <a:off x="14247356" y="1954334"/>
            <a:ext cx="4116844" cy="3476096"/>
            <a:chOff x="0" y="0"/>
            <a:chExt cx="5151707" cy="4116896"/>
          </a:xfrm>
        </p:grpSpPr>
        <p:sp>
          <p:nvSpPr>
            <p:cNvPr id="6" name="Freeform 6"/>
            <p:cNvSpPr/>
            <p:nvPr/>
          </p:nvSpPr>
          <p:spPr>
            <a:xfrm>
              <a:off x="0" y="0"/>
              <a:ext cx="3683977" cy="686231"/>
            </a:xfrm>
            <a:custGeom>
              <a:avLst/>
              <a:gdLst/>
              <a:ahLst/>
              <a:cxnLst/>
              <a:rect l="l" t="t" r="r" b="b"/>
              <a:pathLst>
                <a:path w="3683977" h="686231">
                  <a:moveTo>
                    <a:pt x="0" y="0"/>
                  </a:moveTo>
                  <a:lnTo>
                    <a:pt x="3683977" y="0"/>
                  </a:lnTo>
                  <a:lnTo>
                    <a:pt x="3683977" y="686231"/>
                  </a:lnTo>
                  <a:lnTo>
                    <a:pt x="0" y="686231"/>
                  </a:lnTo>
                  <a:lnTo>
                    <a:pt x="0" y="0"/>
                  </a:lnTo>
                  <a:close/>
                </a:path>
              </a:pathLst>
            </a:custGeom>
            <a:blipFill>
              <a:blip r:embed="rId5"/>
              <a:stretch>
                <a:fillRect/>
              </a:stretch>
            </a:blipFill>
          </p:spPr>
        </p:sp>
        <p:sp>
          <p:nvSpPr>
            <p:cNvPr id="8" name="TextBox 8"/>
            <p:cNvSpPr txBox="1"/>
            <p:nvPr/>
          </p:nvSpPr>
          <p:spPr>
            <a:xfrm>
              <a:off x="1247781" y="769111"/>
              <a:ext cx="3808572" cy="940749"/>
            </a:xfrm>
            <a:prstGeom prst="rect">
              <a:avLst/>
            </a:prstGeom>
          </p:spPr>
          <p:txBody>
            <a:bodyPr lIns="0" tIns="0" rIns="0" bIns="0" rtlCol="0" anchor="t">
              <a:spAutoFit/>
            </a:bodyPr>
            <a:lstStyle/>
            <a:p>
              <a:pPr algn="just">
                <a:lnSpc>
                  <a:spcPts val="3220"/>
                </a:lnSpc>
              </a:pPr>
              <a:r>
                <a:rPr lang="en-US" sz="2300" dirty="0">
                  <a:solidFill>
                    <a:srgbClr val="2E6173"/>
                  </a:solidFill>
                  <a:latin typeface="Open Sans Extra Bold"/>
                </a:rPr>
                <a:t>F= 7.44</a:t>
              </a:r>
            </a:p>
            <a:p>
              <a:pPr algn="just">
                <a:lnSpc>
                  <a:spcPts val="3220"/>
                </a:lnSpc>
              </a:pPr>
              <a:r>
                <a:rPr lang="en-US" sz="2300" dirty="0">
                  <a:solidFill>
                    <a:srgbClr val="2E6173"/>
                  </a:solidFill>
                  <a:latin typeface="Open Sans Extra Bold"/>
                </a:rPr>
                <a:t>P= 0.003*</a:t>
              </a:r>
            </a:p>
          </p:txBody>
        </p:sp>
        <p:sp>
          <p:nvSpPr>
            <p:cNvPr id="9" name="TextBox 9"/>
            <p:cNvSpPr txBox="1"/>
            <p:nvPr/>
          </p:nvSpPr>
          <p:spPr>
            <a:xfrm>
              <a:off x="1343136" y="3176147"/>
              <a:ext cx="3808571" cy="940749"/>
            </a:xfrm>
            <a:prstGeom prst="rect">
              <a:avLst/>
            </a:prstGeom>
          </p:spPr>
          <p:txBody>
            <a:bodyPr lIns="0" tIns="0" rIns="0" bIns="0" rtlCol="0" anchor="t">
              <a:spAutoFit/>
            </a:bodyPr>
            <a:lstStyle/>
            <a:p>
              <a:pPr algn="just">
                <a:lnSpc>
                  <a:spcPts val="3220"/>
                </a:lnSpc>
              </a:pPr>
              <a:r>
                <a:rPr lang="en-US" sz="2300" dirty="0">
                  <a:solidFill>
                    <a:srgbClr val="2E6173"/>
                  </a:solidFill>
                  <a:latin typeface="Open Sans Extra Bold"/>
                </a:rPr>
                <a:t>F= 6.50</a:t>
              </a:r>
            </a:p>
            <a:p>
              <a:pPr algn="just">
                <a:lnSpc>
                  <a:spcPts val="3220"/>
                </a:lnSpc>
              </a:pPr>
              <a:r>
                <a:rPr lang="en-US" sz="2300" dirty="0">
                  <a:solidFill>
                    <a:srgbClr val="2E6173"/>
                  </a:solidFill>
                  <a:latin typeface="Open Sans Extra Bold"/>
                </a:rPr>
                <a:t>P= 0.005*</a:t>
              </a:r>
            </a:p>
          </p:txBody>
        </p:sp>
      </p:grpSp>
      <p:sp>
        <p:nvSpPr>
          <p:cNvPr id="10" name="TextBox 10"/>
          <p:cNvSpPr txBox="1"/>
          <p:nvPr/>
        </p:nvSpPr>
        <p:spPr>
          <a:xfrm>
            <a:off x="15279171" y="6567157"/>
            <a:ext cx="2856429" cy="794320"/>
          </a:xfrm>
          <a:prstGeom prst="rect">
            <a:avLst/>
          </a:prstGeom>
        </p:spPr>
        <p:txBody>
          <a:bodyPr lIns="0" tIns="0" rIns="0" bIns="0" rtlCol="0" anchor="t">
            <a:spAutoFit/>
          </a:bodyPr>
          <a:lstStyle/>
          <a:p>
            <a:pPr algn="just">
              <a:lnSpc>
                <a:spcPts val="3220"/>
              </a:lnSpc>
            </a:pPr>
            <a:r>
              <a:rPr lang="en-US" sz="2300" dirty="0">
                <a:solidFill>
                  <a:srgbClr val="2E6173"/>
                </a:solidFill>
                <a:latin typeface="Open Sans Extra Bold"/>
              </a:rPr>
              <a:t>F= 6.50</a:t>
            </a:r>
          </a:p>
          <a:p>
            <a:pPr algn="just">
              <a:lnSpc>
                <a:spcPts val="3220"/>
              </a:lnSpc>
            </a:pPr>
            <a:r>
              <a:rPr lang="en-US" sz="2300" dirty="0">
                <a:solidFill>
                  <a:srgbClr val="2E6173"/>
                </a:solidFill>
                <a:latin typeface="Open Sans Extra Bold"/>
              </a:rPr>
              <a:t>P= 0.005*</a:t>
            </a:r>
          </a:p>
        </p:txBody>
      </p:sp>
      <p:sp>
        <p:nvSpPr>
          <p:cNvPr id="12" name="TextBox 11">
            <a:extLst>
              <a:ext uri="{FF2B5EF4-FFF2-40B4-BE49-F238E27FC236}">
                <a16:creationId xmlns:a16="http://schemas.microsoft.com/office/drawing/2014/main" id="{C650B979-8ADE-4CA8-AEA0-C174BEC88628}"/>
              </a:ext>
            </a:extLst>
          </p:cNvPr>
          <p:cNvSpPr txBox="1"/>
          <p:nvPr/>
        </p:nvSpPr>
        <p:spPr>
          <a:xfrm rot="16200000">
            <a:off x="954924" y="5189603"/>
            <a:ext cx="2622962" cy="707886"/>
          </a:xfrm>
          <a:prstGeom prst="rect">
            <a:avLst/>
          </a:prstGeom>
          <a:solidFill>
            <a:schemeClr val="bg1"/>
          </a:solidFill>
        </p:spPr>
        <p:txBody>
          <a:bodyPr wrap="none" rtlCol="0">
            <a:spAutoFit/>
          </a:bodyPr>
          <a:lstStyle/>
          <a:p>
            <a:r>
              <a:rPr lang="nl-BE" sz="4000" b="1" dirty="0" err="1"/>
              <a:t>Likert</a:t>
            </a:r>
            <a:r>
              <a:rPr lang="nl-BE" sz="4000" b="1" dirty="0"/>
              <a:t> score</a:t>
            </a:r>
          </a:p>
        </p:txBody>
      </p:sp>
      <p:pic>
        <p:nvPicPr>
          <p:cNvPr id="13" name="Picture 12">
            <a:extLst>
              <a:ext uri="{FF2B5EF4-FFF2-40B4-BE49-F238E27FC236}">
                <a16:creationId xmlns:a16="http://schemas.microsoft.com/office/drawing/2014/main" id="{A56D29A3-C4F0-4498-BA23-5C6BA1DCA394}"/>
              </a:ext>
            </a:extLst>
          </p:cNvPr>
          <p:cNvPicPr>
            <a:picLocks noChangeAspect="1"/>
          </p:cNvPicPr>
          <p:nvPr/>
        </p:nvPicPr>
        <p:blipFill>
          <a:blip r:embed="rId6"/>
          <a:stretch>
            <a:fillRect/>
          </a:stretch>
        </p:blipFill>
        <p:spPr>
          <a:xfrm>
            <a:off x="14256594" y="3803513"/>
            <a:ext cx="2128183" cy="78241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3247587"/>
            <a:ext cx="7571992" cy="1066800"/>
          </a:xfrm>
          <a:prstGeom prst="rect">
            <a:avLst/>
          </a:prstGeom>
        </p:spPr>
        <p:txBody>
          <a:bodyPr lIns="0" tIns="0" rIns="0" bIns="0" rtlCol="0" anchor="t">
            <a:spAutoFit/>
          </a:bodyPr>
          <a:lstStyle/>
          <a:p>
            <a:pPr algn="just">
              <a:lnSpc>
                <a:spcPts val="8250"/>
              </a:lnSpc>
            </a:pPr>
            <a:r>
              <a:rPr lang="en-US" sz="7500" dirty="0">
                <a:solidFill>
                  <a:srgbClr val="FFFFFF"/>
                </a:solidFill>
                <a:latin typeface="DM Sans Bold"/>
              </a:rPr>
              <a:t>DISCUSSION</a:t>
            </a:r>
          </a:p>
        </p:txBody>
      </p:sp>
      <p:sp>
        <p:nvSpPr>
          <p:cNvPr id="6" name="Freeform 6"/>
          <p:cNvSpPr/>
          <p:nvPr/>
        </p:nvSpPr>
        <p:spPr>
          <a:xfrm>
            <a:off x="1028700"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05. DISCUSSION - OVERVIEW</a:t>
            </a:r>
          </a:p>
        </p:txBody>
      </p:sp>
      <p:grpSp>
        <p:nvGrpSpPr>
          <p:cNvPr id="6" name="Group 6"/>
          <p:cNvGrpSpPr/>
          <p:nvPr/>
        </p:nvGrpSpPr>
        <p:grpSpPr>
          <a:xfrm>
            <a:off x="6750924" y="2302377"/>
            <a:ext cx="5336318" cy="989921"/>
            <a:chOff x="0" y="0"/>
            <a:chExt cx="1405450" cy="260720"/>
          </a:xfrm>
        </p:grpSpPr>
        <p:sp>
          <p:nvSpPr>
            <p:cNvPr id="7" name="Freeform 7"/>
            <p:cNvSpPr/>
            <p:nvPr/>
          </p:nvSpPr>
          <p:spPr>
            <a:xfrm>
              <a:off x="0" y="0"/>
              <a:ext cx="1405450" cy="260720"/>
            </a:xfrm>
            <a:custGeom>
              <a:avLst/>
              <a:gdLst/>
              <a:ahLst/>
              <a:cxnLst/>
              <a:rect l="l" t="t" r="r" b="b"/>
              <a:pathLst>
                <a:path w="1405450" h="260720">
                  <a:moveTo>
                    <a:pt x="0" y="0"/>
                  </a:moveTo>
                  <a:lnTo>
                    <a:pt x="1405450" y="0"/>
                  </a:lnTo>
                  <a:lnTo>
                    <a:pt x="1405450" y="260720"/>
                  </a:lnTo>
                  <a:lnTo>
                    <a:pt x="0" y="260720"/>
                  </a:lnTo>
                  <a:lnTo>
                    <a:pt x="0" y="0"/>
                  </a:lnTo>
                </a:path>
              </a:pathLst>
            </a:custGeom>
            <a:solidFill>
              <a:srgbClr val="BBCBCD"/>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6783581" y="2255081"/>
            <a:ext cx="5336318" cy="5225405"/>
          </a:xfrm>
          <a:prstGeom prst="rect">
            <a:avLst/>
          </a:prstGeom>
        </p:spPr>
        <p:txBody>
          <a:bodyPr lIns="0" tIns="0" rIns="0" bIns="0" rtlCol="0" anchor="t">
            <a:spAutoFit/>
          </a:bodyPr>
          <a:lstStyle/>
          <a:p>
            <a:pPr>
              <a:lnSpc>
                <a:spcPts val="3780"/>
              </a:lnSpc>
            </a:pPr>
            <a:r>
              <a:rPr lang="en-US" sz="2700" dirty="0">
                <a:solidFill>
                  <a:srgbClr val="2E6173"/>
                </a:solidFill>
                <a:latin typeface="Open Sans Extra Bold"/>
              </a:rPr>
              <a:t>Psychological state and physical complaints: </a:t>
            </a:r>
          </a:p>
          <a:p>
            <a:pPr>
              <a:lnSpc>
                <a:spcPts val="4347"/>
              </a:lnSpc>
            </a:pPr>
            <a:endParaRPr lang="en-US" sz="2700" dirty="0">
              <a:solidFill>
                <a:srgbClr val="2E6173"/>
              </a:solidFill>
              <a:latin typeface="Open Sans Extra Bold"/>
            </a:endParaRPr>
          </a:p>
          <a:p>
            <a:pPr marL="582933" lvl="1" indent="-291467">
              <a:lnSpc>
                <a:spcPts val="4347"/>
              </a:lnSpc>
              <a:buFont typeface="Arial"/>
              <a:buChar char="•"/>
            </a:pPr>
            <a:r>
              <a:rPr lang="en-US" sz="2700" dirty="0">
                <a:solidFill>
                  <a:srgbClr val="2E6173"/>
                </a:solidFill>
                <a:latin typeface="Open Sans Extra Bold"/>
              </a:rPr>
              <a:t>Effect of script on positive and negative affect </a:t>
            </a:r>
          </a:p>
          <a:p>
            <a:pPr>
              <a:lnSpc>
                <a:spcPts val="4347"/>
              </a:lnSpc>
            </a:pPr>
            <a:endParaRPr lang="en-US" sz="2700" dirty="0">
              <a:solidFill>
                <a:srgbClr val="2E6173"/>
              </a:solidFill>
              <a:latin typeface="Open Sans Extra Bold"/>
            </a:endParaRPr>
          </a:p>
          <a:p>
            <a:pPr marL="582933" lvl="1" indent="-291467">
              <a:lnSpc>
                <a:spcPts val="4347"/>
              </a:lnSpc>
              <a:buFont typeface="Arial"/>
              <a:buChar char="•"/>
            </a:pPr>
            <a:r>
              <a:rPr lang="en-US" sz="2700" dirty="0">
                <a:solidFill>
                  <a:srgbClr val="2E6173"/>
                </a:solidFill>
                <a:latin typeface="Open Sans Extra Bold"/>
              </a:rPr>
              <a:t>No effect of script </a:t>
            </a:r>
            <a:r>
              <a:rPr lang="en-US" sz="2700">
                <a:solidFill>
                  <a:srgbClr val="2E6173"/>
                </a:solidFill>
                <a:latin typeface="Open Sans Extra Bold"/>
              </a:rPr>
              <a:t>on physical </a:t>
            </a:r>
            <a:r>
              <a:rPr lang="en-US" sz="2700" dirty="0">
                <a:solidFill>
                  <a:srgbClr val="2E6173"/>
                </a:solidFill>
                <a:latin typeface="Open Sans Extra Bold"/>
              </a:rPr>
              <a:t>complaints</a:t>
            </a:r>
          </a:p>
          <a:p>
            <a:pPr algn="r">
              <a:lnSpc>
                <a:spcPts val="3780"/>
              </a:lnSpc>
            </a:pPr>
            <a:endParaRPr lang="en-US" sz="2700" dirty="0">
              <a:solidFill>
                <a:srgbClr val="2E6173"/>
              </a:solidFill>
              <a:latin typeface="Open Sans Extra Bold"/>
            </a:endParaRPr>
          </a:p>
          <a:p>
            <a:pPr algn="ctr">
              <a:lnSpc>
                <a:spcPts val="3780"/>
              </a:lnSpc>
            </a:pPr>
            <a:endParaRPr lang="en-US" sz="2700" dirty="0">
              <a:solidFill>
                <a:srgbClr val="2E6173"/>
              </a:solidFill>
              <a:latin typeface="Open Sans Extra Bold"/>
            </a:endParaRPr>
          </a:p>
        </p:txBody>
      </p:sp>
      <p:grpSp>
        <p:nvGrpSpPr>
          <p:cNvPr id="10" name="Group 10"/>
          <p:cNvGrpSpPr/>
          <p:nvPr/>
        </p:nvGrpSpPr>
        <p:grpSpPr>
          <a:xfrm>
            <a:off x="955298" y="2312231"/>
            <a:ext cx="4661872" cy="989921"/>
            <a:chOff x="0" y="0"/>
            <a:chExt cx="1210966" cy="257141"/>
          </a:xfrm>
        </p:grpSpPr>
        <p:sp>
          <p:nvSpPr>
            <p:cNvPr id="11" name="Freeform 11"/>
            <p:cNvSpPr/>
            <p:nvPr/>
          </p:nvSpPr>
          <p:spPr>
            <a:xfrm>
              <a:off x="0" y="0"/>
              <a:ext cx="1210966" cy="257141"/>
            </a:xfrm>
            <a:custGeom>
              <a:avLst/>
              <a:gdLst/>
              <a:ahLst/>
              <a:cxnLst/>
              <a:rect l="l" t="t" r="r" b="b"/>
              <a:pathLst>
                <a:path w="1210966" h="257141">
                  <a:moveTo>
                    <a:pt x="0" y="0"/>
                  </a:moveTo>
                  <a:lnTo>
                    <a:pt x="1210966" y="0"/>
                  </a:lnTo>
                  <a:lnTo>
                    <a:pt x="1210966" y="257141"/>
                  </a:lnTo>
                  <a:lnTo>
                    <a:pt x="0" y="257141"/>
                  </a:lnTo>
                  <a:lnTo>
                    <a:pt x="0" y="0"/>
                  </a:lnTo>
                </a:path>
              </a:pathLst>
            </a:custGeom>
            <a:solidFill>
              <a:srgbClr val="BBCBCD"/>
            </a:solidFill>
          </p:spPr>
        </p:sp>
        <p:sp>
          <p:nvSpPr>
            <p:cNvPr id="12" name="TextBox 12"/>
            <p:cNvSpPr txBox="1"/>
            <p:nvPr/>
          </p:nvSpPr>
          <p:spPr>
            <a:xfrm>
              <a:off x="0" y="-57150"/>
              <a:ext cx="812800" cy="869950"/>
            </a:xfrm>
            <a:prstGeom prst="rect">
              <a:avLst/>
            </a:prstGeom>
          </p:spPr>
          <p:txBody>
            <a:bodyPr lIns="51507" tIns="51507" rIns="51507" bIns="51507" rtlCol="0" anchor="ctr"/>
            <a:lstStyle/>
            <a:p>
              <a:pPr algn="ctr">
                <a:lnSpc>
                  <a:spcPts val="2659"/>
                </a:lnSpc>
              </a:pPr>
              <a:endParaRPr/>
            </a:p>
          </p:txBody>
        </p:sp>
      </p:grpSp>
      <p:sp>
        <p:nvSpPr>
          <p:cNvPr id="13" name="TextBox 13"/>
          <p:cNvSpPr txBox="1"/>
          <p:nvPr/>
        </p:nvSpPr>
        <p:spPr>
          <a:xfrm>
            <a:off x="1028700" y="2264277"/>
            <a:ext cx="4588469" cy="5327997"/>
          </a:xfrm>
          <a:prstGeom prst="rect">
            <a:avLst/>
          </a:prstGeom>
        </p:spPr>
        <p:txBody>
          <a:bodyPr lIns="0" tIns="0" rIns="0" bIns="0" rtlCol="0" anchor="t">
            <a:spAutoFit/>
          </a:bodyPr>
          <a:lstStyle/>
          <a:p>
            <a:pPr>
              <a:lnSpc>
                <a:spcPts val="3779"/>
              </a:lnSpc>
            </a:pPr>
            <a:r>
              <a:rPr lang="en-US" sz="2700" dirty="0">
                <a:solidFill>
                  <a:srgbClr val="2E6173"/>
                </a:solidFill>
                <a:latin typeface="Open Sans Extra Bold"/>
              </a:rPr>
              <a:t>Manipulation checks:</a:t>
            </a:r>
          </a:p>
          <a:p>
            <a:pPr>
              <a:lnSpc>
                <a:spcPts val="3779"/>
              </a:lnSpc>
            </a:pPr>
            <a:endParaRPr lang="en-US" sz="2700" dirty="0">
              <a:solidFill>
                <a:srgbClr val="2E6173"/>
              </a:solidFill>
              <a:latin typeface="Open Sans Extra Bold"/>
            </a:endParaRPr>
          </a:p>
          <a:p>
            <a:pPr>
              <a:lnSpc>
                <a:spcPts val="3779"/>
              </a:lnSpc>
            </a:pPr>
            <a:endParaRPr lang="en-US" sz="2700" dirty="0">
              <a:solidFill>
                <a:srgbClr val="2E6173"/>
              </a:solidFill>
              <a:latin typeface="Open Sans Extra Bold"/>
            </a:endParaRPr>
          </a:p>
          <a:p>
            <a:pPr marL="582930" lvl="1" indent="-291465">
              <a:lnSpc>
                <a:spcPts val="3779"/>
              </a:lnSpc>
              <a:buFont typeface="Arial"/>
              <a:buChar char="•"/>
            </a:pPr>
            <a:r>
              <a:rPr lang="en-US" sz="2700" dirty="0">
                <a:solidFill>
                  <a:srgbClr val="2E6173"/>
                </a:solidFill>
                <a:latin typeface="Open Sans Extra Bold"/>
              </a:rPr>
              <a:t>Effect of script on valence, arousal, dominance</a:t>
            </a:r>
          </a:p>
          <a:p>
            <a:pPr>
              <a:lnSpc>
                <a:spcPts val="3779"/>
              </a:lnSpc>
            </a:pPr>
            <a:endParaRPr lang="en-US" sz="2700" dirty="0">
              <a:solidFill>
                <a:srgbClr val="2E6173"/>
              </a:solidFill>
              <a:latin typeface="Open Sans Extra Bold"/>
            </a:endParaRPr>
          </a:p>
          <a:p>
            <a:pPr marL="582930" lvl="1" indent="-291465">
              <a:lnSpc>
                <a:spcPts val="3779"/>
              </a:lnSpc>
              <a:buFont typeface="Arial"/>
              <a:buChar char="•"/>
            </a:pPr>
            <a:r>
              <a:rPr lang="en-US" sz="2700" dirty="0">
                <a:solidFill>
                  <a:srgbClr val="2E6173"/>
                </a:solidFill>
                <a:latin typeface="Open Sans Extra Bold"/>
              </a:rPr>
              <a:t>Effect of effort, vividness and concentration</a:t>
            </a:r>
          </a:p>
          <a:p>
            <a:pPr algn="l">
              <a:lnSpc>
                <a:spcPts val="3779"/>
              </a:lnSpc>
            </a:pPr>
            <a:endParaRPr lang="en-US" sz="2700" dirty="0">
              <a:solidFill>
                <a:srgbClr val="2E6173"/>
              </a:solidFill>
              <a:latin typeface="Open Sans Extra Bold"/>
            </a:endParaRPr>
          </a:p>
        </p:txBody>
      </p:sp>
      <p:grpSp>
        <p:nvGrpSpPr>
          <p:cNvPr id="15" name="Group 15"/>
          <p:cNvGrpSpPr/>
          <p:nvPr/>
        </p:nvGrpSpPr>
        <p:grpSpPr>
          <a:xfrm>
            <a:off x="13220998" y="2300614"/>
            <a:ext cx="4661872" cy="980725"/>
            <a:chOff x="0" y="0"/>
            <a:chExt cx="1210966" cy="254753"/>
          </a:xfrm>
        </p:grpSpPr>
        <p:sp>
          <p:nvSpPr>
            <p:cNvPr id="16" name="Freeform 16"/>
            <p:cNvSpPr/>
            <p:nvPr/>
          </p:nvSpPr>
          <p:spPr>
            <a:xfrm>
              <a:off x="0" y="0"/>
              <a:ext cx="1210966" cy="254753"/>
            </a:xfrm>
            <a:custGeom>
              <a:avLst/>
              <a:gdLst/>
              <a:ahLst/>
              <a:cxnLst/>
              <a:rect l="l" t="t" r="r" b="b"/>
              <a:pathLst>
                <a:path w="1210966" h="254753">
                  <a:moveTo>
                    <a:pt x="0" y="0"/>
                  </a:moveTo>
                  <a:lnTo>
                    <a:pt x="1210966" y="0"/>
                  </a:lnTo>
                  <a:lnTo>
                    <a:pt x="1210966" y="254753"/>
                  </a:lnTo>
                  <a:lnTo>
                    <a:pt x="0" y="254753"/>
                  </a:lnTo>
                  <a:lnTo>
                    <a:pt x="0" y="0"/>
                  </a:lnTo>
                </a:path>
              </a:pathLst>
            </a:custGeom>
            <a:solidFill>
              <a:srgbClr val="BBCBCD"/>
            </a:solidFill>
          </p:spPr>
        </p:sp>
        <p:sp>
          <p:nvSpPr>
            <p:cNvPr id="17" name="TextBox 17"/>
            <p:cNvSpPr txBox="1"/>
            <p:nvPr/>
          </p:nvSpPr>
          <p:spPr>
            <a:xfrm>
              <a:off x="0" y="-57150"/>
              <a:ext cx="812800" cy="869950"/>
            </a:xfrm>
            <a:prstGeom prst="rect">
              <a:avLst/>
            </a:prstGeom>
          </p:spPr>
          <p:txBody>
            <a:bodyPr lIns="51507" tIns="51507" rIns="51507" bIns="51507" rtlCol="0" anchor="ctr"/>
            <a:lstStyle/>
            <a:p>
              <a:pPr algn="ctr">
                <a:lnSpc>
                  <a:spcPts val="2659"/>
                </a:lnSpc>
              </a:pPr>
              <a:endParaRPr/>
            </a:p>
          </p:txBody>
        </p:sp>
      </p:grpSp>
      <p:sp>
        <p:nvSpPr>
          <p:cNvPr id="18" name="TextBox 18"/>
          <p:cNvSpPr txBox="1"/>
          <p:nvPr/>
        </p:nvSpPr>
        <p:spPr>
          <a:xfrm>
            <a:off x="13253655" y="2326792"/>
            <a:ext cx="5186917" cy="2369820"/>
          </a:xfrm>
          <a:prstGeom prst="rect">
            <a:avLst/>
          </a:prstGeom>
        </p:spPr>
        <p:txBody>
          <a:bodyPr lIns="0" tIns="0" rIns="0" bIns="0" rtlCol="0" anchor="t">
            <a:spAutoFit/>
          </a:bodyPr>
          <a:lstStyle/>
          <a:p>
            <a:pPr>
              <a:lnSpc>
                <a:spcPts val="3779"/>
              </a:lnSpc>
            </a:pPr>
            <a:r>
              <a:rPr lang="en-US" sz="2700" dirty="0">
                <a:solidFill>
                  <a:srgbClr val="2E6173"/>
                </a:solidFill>
                <a:latin typeface="Open Sans Extra Bold"/>
              </a:rPr>
              <a:t>PetCO2:</a:t>
            </a:r>
          </a:p>
          <a:p>
            <a:pPr>
              <a:lnSpc>
                <a:spcPts val="3779"/>
              </a:lnSpc>
            </a:pPr>
            <a:endParaRPr lang="en-US" sz="2700" dirty="0">
              <a:solidFill>
                <a:srgbClr val="2E6173"/>
              </a:solidFill>
              <a:latin typeface="Open Sans Extra Bold"/>
            </a:endParaRPr>
          </a:p>
          <a:p>
            <a:pPr>
              <a:lnSpc>
                <a:spcPts val="3779"/>
              </a:lnSpc>
            </a:pPr>
            <a:endParaRPr lang="en-US" sz="2700" dirty="0">
              <a:solidFill>
                <a:srgbClr val="2E6173"/>
              </a:solidFill>
              <a:latin typeface="Open Sans Extra Bold"/>
            </a:endParaRPr>
          </a:p>
          <a:p>
            <a:pPr marL="582930" lvl="1" indent="-291465" algn="l">
              <a:lnSpc>
                <a:spcPts val="3779"/>
              </a:lnSpc>
              <a:buFont typeface="Arial"/>
              <a:buChar char="•"/>
            </a:pPr>
            <a:r>
              <a:rPr lang="en-US" sz="2700" dirty="0">
                <a:solidFill>
                  <a:srgbClr val="2E6173"/>
                </a:solidFill>
                <a:latin typeface="Open Sans Extra Bold"/>
              </a:rPr>
              <a:t>No effect of script on PetCO2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90700" y="3247587"/>
            <a:ext cx="7571992" cy="1066800"/>
          </a:xfrm>
          <a:prstGeom prst="rect">
            <a:avLst/>
          </a:prstGeom>
        </p:spPr>
        <p:txBody>
          <a:bodyPr lIns="0" tIns="0" rIns="0" bIns="0" rtlCol="0" anchor="t">
            <a:spAutoFit/>
          </a:bodyPr>
          <a:lstStyle/>
          <a:p>
            <a:pPr algn="just">
              <a:lnSpc>
                <a:spcPts val="8250"/>
              </a:lnSpc>
            </a:pPr>
            <a:r>
              <a:rPr lang="en-US" sz="7500">
                <a:solidFill>
                  <a:srgbClr val="FFFFFF"/>
                </a:solidFill>
                <a:latin typeface="DM Sans Bold"/>
              </a:rPr>
              <a:t>CONCLUSION</a:t>
            </a:r>
          </a:p>
        </p:txBody>
      </p:sp>
      <p:sp>
        <p:nvSpPr>
          <p:cNvPr id="6" name="Freeform 6"/>
          <p:cNvSpPr/>
          <p:nvPr/>
        </p:nvSpPr>
        <p:spPr>
          <a:xfrm>
            <a:off x="1028700"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790700" y="1847850"/>
            <a:ext cx="1938412" cy="1003308"/>
          </a:xfrm>
          <a:prstGeom prst="rect">
            <a:avLst/>
          </a:prstGeom>
        </p:spPr>
        <p:txBody>
          <a:bodyPr lIns="0" tIns="0" rIns="0" bIns="0" rtlCol="0" anchor="t">
            <a:spAutoFit/>
          </a:bodyPr>
          <a:lstStyle/>
          <a:p>
            <a:pPr>
              <a:lnSpc>
                <a:spcPts val="7700"/>
              </a:lnSpc>
            </a:pPr>
            <a:r>
              <a:rPr lang="en-US" sz="7000">
                <a:solidFill>
                  <a:srgbClr val="FFFFFF"/>
                </a:solidFill>
                <a:latin typeface="DM Sans Bold"/>
              </a:rPr>
              <a:t>06.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rgbClr val="8CA9AD"/>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2037017" y="6305855"/>
            <a:ext cx="1831383" cy="1945126"/>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15317654" y="9791700"/>
            <a:ext cx="2970346" cy="335541"/>
          </a:xfrm>
          <a:prstGeom prst="rect">
            <a:avLst/>
          </a:prstGeom>
        </p:spPr>
        <p:txBody>
          <a:bodyPr wrap="square" lIns="0" tIns="0" rIns="0" bIns="0" rtlCol="0" anchor="t">
            <a:spAutoFit/>
          </a:bodyPr>
          <a:lstStyle/>
          <a:p>
            <a:pPr algn="ctr">
              <a:lnSpc>
                <a:spcPts val="2800"/>
              </a:lnSpc>
            </a:pPr>
            <a:r>
              <a:rPr lang="en-US" sz="2000" dirty="0">
                <a:solidFill>
                  <a:srgbClr val="2E6173"/>
                </a:solidFill>
                <a:latin typeface="Open Sans"/>
              </a:rPr>
              <a:t>*[4] Pollock et al. (2000)</a:t>
            </a:r>
          </a:p>
        </p:txBody>
      </p:sp>
      <p:sp>
        <p:nvSpPr>
          <p:cNvPr id="15" name="TextBox 15"/>
          <p:cNvSpPr txBox="1"/>
          <p:nvPr/>
        </p:nvSpPr>
        <p:spPr>
          <a:xfrm>
            <a:off x="13967032" y="6162979"/>
            <a:ext cx="337542" cy="257175"/>
          </a:xfrm>
          <a:prstGeom prst="rect">
            <a:avLst/>
          </a:prstGeom>
        </p:spPr>
        <p:txBody>
          <a:bodyPr lIns="0" tIns="0" rIns="0" bIns="0" rtlCol="0" anchor="t">
            <a:spAutoFit/>
          </a:bodyPr>
          <a:lstStyle/>
          <a:p>
            <a:pPr algn="ctr">
              <a:lnSpc>
                <a:spcPts val="2100"/>
              </a:lnSpc>
            </a:pPr>
            <a:r>
              <a:rPr lang="en-US" sz="1500" dirty="0">
                <a:solidFill>
                  <a:srgbClr val="2E6173"/>
                </a:solidFill>
                <a:latin typeface="Open Sans Extra Bold"/>
              </a:rPr>
              <a:t>*[4]</a:t>
            </a:r>
          </a:p>
        </p:txBody>
      </p:sp>
      <p:sp>
        <p:nvSpPr>
          <p:cNvPr id="17" name="TextBox 16">
            <a:extLst>
              <a:ext uri="{FF2B5EF4-FFF2-40B4-BE49-F238E27FC236}">
                <a16:creationId xmlns:a16="http://schemas.microsoft.com/office/drawing/2014/main" id="{CE5028F6-38A2-4923-9CF8-DC6019D9951A}"/>
              </a:ext>
            </a:extLst>
          </p:cNvPr>
          <p:cNvSpPr txBox="1"/>
          <p:nvPr/>
        </p:nvSpPr>
        <p:spPr>
          <a:xfrm>
            <a:off x="8211740" y="1065451"/>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Emotions</a:t>
            </a:r>
          </a:p>
        </p:txBody>
      </p:sp>
      <p:sp>
        <p:nvSpPr>
          <p:cNvPr id="18" name="TextBox 17">
            <a:extLst>
              <a:ext uri="{FF2B5EF4-FFF2-40B4-BE49-F238E27FC236}">
                <a16:creationId xmlns:a16="http://schemas.microsoft.com/office/drawing/2014/main" id="{B18E01AE-7F0A-4CC7-BA2F-0EC786396F93}"/>
              </a:ext>
            </a:extLst>
          </p:cNvPr>
          <p:cNvSpPr txBox="1"/>
          <p:nvPr/>
        </p:nvSpPr>
        <p:spPr>
          <a:xfrm>
            <a:off x="4059341" y="8307518"/>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Respiration</a:t>
            </a:r>
          </a:p>
        </p:txBody>
      </p:sp>
      <p:sp>
        <p:nvSpPr>
          <p:cNvPr id="19" name="TextBox 18">
            <a:extLst>
              <a:ext uri="{FF2B5EF4-FFF2-40B4-BE49-F238E27FC236}">
                <a16:creationId xmlns:a16="http://schemas.microsoft.com/office/drawing/2014/main" id="{48D05C7F-20AF-42EA-AF4F-C6EC1667C35E}"/>
              </a:ext>
            </a:extLst>
          </p:cNvPr>
          <p:cNvSpPr txBox="1"/>
          <p:nvPr/>
        </p:nvSpPr>
        <p:spPr>
          <a:xfrm>
            <a:off x="11957048" y="8307518"/>
            <a:ext cx="2532461"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Postural balance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9874" y="3506105"/>
            <a:ext cx="6832410" cy="4105762"/>
          </a:xfrm>
          <a:custGeom>
            <a:avLst/>
            <a:gdLst/>
            <a:ahLst/>
            <a:cxnLst/>
            <a:rect l="l" t="t" r="r" b="b"/>
            <a:pathLst>
              <a:path w="6832410" h="4105762">
                <a:moveTo>
                  <a:pt x="0" y="0"/>
                </a:moveTo>
                <a:lnTo>
                  <a:pt x="6832409" y="0"/>
                </a:lnTo>
                <a:lnTo>
                  <a:pt x="6832409" y="4105763"/>
                </a:lnTo>
                <a:lnTo>
                  <a:pt x="0" y="4105763"/>
                </a:lnTo>
                <a:lnTo>
                  <a:pt x="0" y="0"/>
                </a:lnTo>
                <a:close/>
              </a:path>
            </a:pathLst>
          </a:custGeom>
          <a:blipFill>
            <a:blip r:embed="rId3"/>
            <a:stretch>
              <a:fillRect/>
            </a:stretch>
          </a:blipFill>
        </p:spPr>
      </p:sp>
      <p:sp>
        <p:nvSpPr>
          <p:cNvPr id="3" name="AutoShape 3"/>
          <p:cNvSpPr/>
          <p:nvPr/>
        </p:nvSpPr>
        <p:spPr>
          <a:xfrm flipV="1">
            <a:off x="8500823" y="2786582"/>
            <a:ext cx="2942296" cy="1439047"/>
          </a:xfrm>
          <a:prstGeom prst="line">
            <a:avLst/>
          </a:prstGeom>
          <a:ln w="200025" cap="flat">
            <a:solidFill>
              <a:srgbClr val="2E6173"/>
            </a:solidFill>
            <a:prstDash val="solid"/>
            <a:headEnd type="none" w="sm" len="sm"/>
            <a:tailEnd type="arrow" w="med" len="sm"/>
          </a:ln>
        </p:spPr>
      </p:sp>
      <p:sp>
        <p:nvSpPr>
          <p:cNvPr id="4" name="AutoShape 4"/>
          <p:cNvSpPr/>
          <p:nvPr/>
        </p:nvSpPr>
        <p:spPr>
          <a:xfrm flipV="1">
            <a:off x="8521199" y="5863023"/>
            <a:ext cx="2965861" cy="0"/>
          </a:xfrm>
          <a:prstGeom prst="line">
            <a:avLst/>
          </a:prstGeom>
          <a:ln w="200025" cap="flat">
            <a:solidFill>
              <a:srgbClr val="2E6173"/>
            </a:solidFill>
            <a:prstDash val="solid"/>
            <a:headEnd type="none" w="sm" len="sm"/>
            <a:tailEnd type="arrow" w="med" len="sm"/>
          </a:ln>
        </p:spPr>
      </p:sp>
      <p:sp>
        <p:nvSpPr>
          <p:cNvPr id="5" name="AutoShape 5"/>
          <p:cNvSpPr/>
          <p:nvPr/>
        </p:nvSpPr>
        <p:spPr>
          <a:xfrm>
            <a:off x="8381201" y="7575154"/>
            <a:ext cx="3071093" cy="1138574"/>
          </a:xfrm>
          <a:prstGeom prst="line">
            <a:avLst/>
          </a:prstGeom>
          <a:ln w="200025" cap="flat">
            <a:solidFill>
              <a:srgbClr val="2E6173"/>
            </a:solidFill>
            <a:prstDash val="solid"/>
            <a:headEnd type="none" w="sm" len="sm"/>
            <a:tailEnd type="arrow" w="med" len="sm"/>
          </a:ln>
        </p:spPr>
      </p:sp>
      <p:sp>
        <p:nvSpPr>
          <p:cNvPr id="6" name="Freeform 6"/>
          <p:cNvSpPr/>
          <p:nvPr/>
        </p:nvSpPr>
        <p:spPr>
          <a:xfrm rot="-1515210">
            <a:off x="8879353" y="2275534"/>
            <a:ext cx="890065" cy="890065"/>
          </a:xfrm>
          <a:custGeom>
            <a:avLst/>
            <a:gdLst/>
            <a:ahLst/>
            <a:cxnLst/>
            <a:rect l="l" t="t" r="r" b="b"/>
            <a:pathLst>
              <a:path w="890065" h="890065">
                <a:moveTo>
                  <a:pt x="0" y="0"/>
                </a:moveTo>
                <a:lnTo>
                  <a:pt x="890065" y="0"/>
                </a:lnTo>
                <a:lnTo>
                  <a:pt x="890065" y="890065"/>
                </a:lnTo>
                <a:lnTo>
                  <a:pt x="0" y="8900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233606">
            <a:off x="9517265" y="6731876"/>
            <a:ext cx="868058" cy="982370"/>
          </a:xfrm>
          <a:custGeom>
            <a:avLst/>
            <a:gdLst/>
            <a:ahLst/>
            <a:cxnLst/>
            <a:rect l="l" t="t" r="r" b="b"/>
            <a:pathLst>
              <a:path w="868058" h="982370">
                <a:moveTo>
                  <a:pt x="0" y="0"/>
                </a:moveTo>
                <a:lnTo>
                  <a:pt x="868058" y="0"/>
                </a:lnTo>
                <a:lnTo>
                  <a:pt x="868058" y="982370"/>
                </a:lnTo>
                <a:lnTo>
                  <a:pt x="0" y="982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028700" y="555621"/>
            <a:ext cx="1938412"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06.</a:t>
            </a:r>
          </a:p>
        </p:txBody>
      </p:sp>
      <p:sp>
        <p:nvSpPr>
          <p:cNvPr id="9" name="TextBox 9"/>
          <p:cNvSpPr txBox="1"/>
          <p:nvPr/>
        </p:nvSpPr>
        <p:spPr>
          <a:xfrm>
            <a:off x="2967112" y="555621"/>
            <a:ext cx="14050470" cy="836930"/>
          </a:xfrm>
          <a:prstGeom prst="rect">
            <a:avLst/>
          </a:prstGeom>
        </p:spPr>
        <p:txBody>
          <a:bodyPr lIns="0" tIns="0" rIns="0" bIns="0" rtlCol="0" anchor="t">
            <a:spAutoFit/>
          </a:bodyPr>
          <a:lstStyle/>
          <a:p>
            <a:pPr>
              <a:lnSpc>
                <a:spcPts val="6490"/>
              </a:lnSpc>
            </a:pPr>
            <a:r>
              <a:rPr lang="en-US" sz="5900">
                <a:solidFill>
                  <a:srgbClr val="2E6173"/>
                </a:solidFill>
                <a:latin typeface="DM Sans Bold"/>
              </a:rPr>
              <a:t>CONCLUSION</a:t>
            </a:r>
          </a:p>
        </p:txBody>
      </p:sp>
      <p:sp>
        <p:nvSpPr>
          <p:cNvPr id="10" name="TextBox 10"/>
          <p:cNvSpPr txBox="1"/>
          <p:nvPr/>
        </p:nvSpPr>
        <p:spPr>
          <a:xfrm>
            <a:off x="12308934" y="8483971"/>
            <a:ext cx="1615559"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PetCO2</a:t>
            </a:r>
          </a:p>
        </p:txBody>
      </p:sp>
      <p:sp>
        <p:nvSpPr>
          <p:cNvPr id="11" name="TextBox 11"/>
          <p:cNvSpPr txBox="1"/>
          <p:nvPr/>
        </p:nvSpPr>
        <p:spPr>
          <a:xfrm>
            <a:off x="12308934" y="5239453"/>
            <a:ext cx="5792034" cy="1180465"/>
          </a:xfrm>
          <a:prstGeom prst="rect">
            <a:avLst/>
          </a:prstGeom>
        </p:spPr>
        <p:txBody>
          <a:bodyPr lIns="0" tIns="0" rIns="0" bIns="0" rtlCol="0" anchor="t">
            <a:spAutoFit/>
          </a:bodyPr>
          <a:lstStyle/>
          <a:p>
            <a:pPr>
              <a:lnSpc>
                <a:spcPts val="4759"/>
              </a:lnSpc>
            </a:pPr>
            <a:r>
              <a:rPr lang="en-US" sz="3399" dirty="0">
                <a:solidFill>
                  <a:srgbClr val="2E6173"/>
                </a:solidFill>
                <a:latin typeface="Open Sans Extra Bold"/>
              </a:rPr>
              <a:t>Psychological state</a:t>
            </a:r>
          </a:p>
          <a:p>
            <a:pPr>
              <a:lnSpc>
                <a:spcPts val="4759"/>
              </a:lnSpc>
            </a:pPr>
            <a:r>
              <a:rPr lang="en-US" sz="3399" dirty="0">
                <a:solidFill>
                  <a:srgbClr val="2E6173"/>
                </a:solidFill>
                <a:latin typeface="Open Sans Extra Bold"/>
              </a:rPr>
              <a:t>Physical complaints</a:t>
            </a:r>
          </a:p>
        </p:txBody>
      </p:sp>
      <p:sp>
        <p:nvSpPr>
          <p:cNvPr id="12" name="TextBox 12"/>
          <p:cNvSpPr txBox="1"/>
          <p:nvPr/>
        </p:nvSpPr>
        <p:spPr>
          <a:xfrm>
            <a:off x="12308934" y="2373207"/>
            <a:ext cx="4643438" cy="580390"/>
          </a:xfrm>
          <a:prstGeom prst="rect">
            <a:avLst/>
          </a:prstGeom>
        </p:spPr>
        <p:txBody>
          <a:bodyPr lIns="0" tIns="0" rIns="0" bIns="0" rtlCol="0" anchor="t">
            <a:spAutoFit/>
          </a:bodyPr>
          <a:lstStyle/>
          <a:p>
            <a:pPr algn="ctr">
              <a:lnSpc>
                <a:spcPts val="4759"/>
              </a:lnSpc>
            </a:pPr>
            <a:r>
              <a:rPr lang="en-US" sz="3399">
                <a:solidFill>
                  <a:srgbClr val="2E6173"/>
                </a:solidFill>
                <a:latin typeface="Open Sans Extra Bold"/>
              </a:rPr>
              <a:t>Manipulation checks</a:t>
            </a:r>
          </a:p>
        </p:txBody>
      </p:sp>
      <p:grpSp>
        <p:nvGrpSpPr>
          <p:cNvPr id="13" name="Group 13"/>
          <p:cNvGrpSpPr/>
          <p:nvPr/>
        </p:nvGrpSpPr>
        <p:grpSpPr>
          <a:xfrm>
            <a:off x="8977221" y="4686300"/>
            <a:ext cx="1677113" cy="908849"/>
            <a:chOff x="0" y="0"/>
            <a:chExt cx="2236151" cy="1211799"/>
          </a:xfrm>
        </p:grpSpPr>
        <p:sp>
          <p:nvSpPr>
            <p:cNvPr id="14" name="Freeform 14"/>
            <p:cNvSpPr/>
            <p:nvPr/>
          </p:nvSpPr>
          <p:spPr>
            <a:xfrm rot="-114257">
              <a:off x="16302" y="197771"/>
              <a:ext cx="997726" cy="997726"/>
            </a:xfrm>
            <a:custGeom>
              <a:avLst/>
              <a:gdLst/>
              <a:ahLst/>
              <a:cxnLst/>
              <a:rect l="l" t="t" r="r" b="b"/>
              <a:pathLst>
                <a:path w="997726" h="997726">
                  <a:moveTo>
                    <a:pt x="0" y="0"/>
                  </a:moveTo>
                  <a:lnTo>
                    <a:pt x="997726" y="0"/>
                  </a:lnTo>
                  <a:lnTo>
                    <a:pt x="997726" y="997726"/>
                  </a:lnTo>
                  <a:lnTo>
                    <a:pt x="0" y="9977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1165361" y="0"/>
              <a:ext cx="1070790" cy="1211799"/>
            </a:xfrm>
            <a:custGeom>
              <a:avLst/>
              <a:gdLst/>
              <a:ahLst/>
              <a:cxnLst/>
              <a:rect l="l" t="t" r="r" b="b"/>
              <a:pathLst>
                <a:path w="1070790" h="1211799">
                  <a:moveTo>
                    <a:pt x="0" y="0"/>
                  </a:moveTo>
                  <a:lnTo>
                    <a:pt x="1070790" y="0"/>
                  </a:lnTo>
                  <a:lnTo>
                    <a:pt x="1070790" y="1211799"/>
                  </a:lnTo>
                  <a:lnTo>
                    <a:pt x="0" y="12117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612862" y="4724497"/>
            <a:ext cx="1931179" cy="193117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BCBCD"/>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790700" y="4844109"/>
            <a:ext cx="1575503" cy="1575503"/>
          </a:xfrm>
          <a:custGeom>
            <a:avLst/>
            <a:gdLst/>
            <a:ahLst/>
            <a:cxnLst/>
            <a:rect l="l" t="t" r="r" b="b"/>
            <a:pathLst>
              <a:path w="1575503" h="1575503">
                <a:moveTo>
                  <a:pt x="0" y="0"/>
                </a:moveTo>
                <a:lnTo>
                  <a:pt x="1575503" y="0"/>
                </a:lnTo>
                <a:lnTo>
                  <a:pt x="1575503" y="1575502"/>
                </a:lnTo>
                <a:lnTo>
                  <a:pt x="0" y="1575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a:off x="4169332" y="4724497"/>
            <a:ext cx="1931179" cy="193117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BCBCD"/>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4343927" y="4844109"/>
            <a:ext cx="1575503" cy="157550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2E6173"/>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4525790" y="5065355"/>
            <a:ext cx="1211776" cy="1133010"/>
          </a:xfrm>
          <a:custGeom>
            <a:avLst/>
            <a:gdLst/>
            <a:ahLst/>
            <a:cxnLst/>
            <a:rect l="l" t="t" r="r" b="b"/>
            <a:pathLst>
              <a:path w="1211776" h="1133010">
                <a:moveTo>
                  <a:pt x="0" y="0"/>
                </a:moveTo>
                <a:lnTo>
                  <a:pt x="1211776" y="0"/>
                </a:lnTo>
                <a:lnTo>
                  <a:pt x="1211776" y="1133010"/>
                </a:lnTo>
                <a:lnTo>
                  <a:pt x="0" y="11330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6903641" y="4793413"/>
            <a:ext cx="1931179" cy="193117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BBCBC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7081479" y="4902336"/>
            <a:ext cx="1575503" cy="157550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2E617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7374295" y="5181809"/>
            <a:ext cx="989871" cy="1016556"/>
          </a:xfrm>
          <a:custGeom>
            <a:avLst/>
            <a:gdLst/>
            <a:ahLst/>
            <a:cxnLst/>
            <a:rect l="l" t="t" r="r" b="b"/>
            <a:pathLst>
              <a:path w="989871" h="1016556">
                <a:moveTo>
                  <a:pt x="0" y="0"/>
                </a:moveTo>
                <a:lnTo>
                  <a:pt x="989872" y="0"/>
                </a:lnTo>
                <a:lnTo>
                  <a:pt x="989872" y="1016556"/>
                </a:lnTo>
                <a:lnTo>
                  <a:pt x="0" y="10165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4"/>
          <p:cNvSpPr txBox="1"/>
          <p:nvPr/>
        </p:nvSpPr>
        <p:spPr>
          <a:xfrm>
            <a:off x="1790700" y="1847850"/>
            <a:ext cx="13552129" cy="1003308"/>
          </a:xfrm>
          <a:prstGeom prst="rect">
            <a:avLst/>
          </a:prstGeom>
        </p:spPr>
        <p:txBody>
          <a:bodyPr lIns="0" tIns="0" rIns="0" bIns="0" rtlCol="0" anchor="t">
            <a:spAutoFit/>
          </a:bodyPr>
          <a:lstStyle/>
          <a:p>
            <a:pPr>
              <a:lnSpc>
                <a:spcPts val="7700"/>
              </a:lnSpc>
            </a:pPr>
            <a:r>
              <a:rPr lang="en-US" sz="7000">
                <a:solidFill>
                  <a:srgbClr val="2E6173"/>
                </a:solidFill>
                <a:latin typeface="DM Sans Bold"/>
              </a:rPr>
              <a:t>THANK YOU</a:t>
            </a:r>
            <a:r>
              <a:rPr lang="en-US" sz="7000">
                <a:solidFill>
                  <a:srgbClr val="FFFFFF"/>
                </a:solidFill>
                <a:latin typeface="DM Sans Bold"/>
              </a:rPr>
              <a:t> FOR LISTENING!</a:t>
            </a:r>
          </a:p>
        </p:txBody>
      </p:sp>
      <p:sp>
        <p:nvSpPr>
          <p:cNvPr id="25" name="TextBox 25"/>
          <p:cNvSpPr txBox="1"/>
          <p:nvPr/>
        </p:nvSpPr>
        <p:spPr>
          <a:xfrm>
            <a:off x="1552707" y="6686492"/>
            <a:ext cx="2051489" cy="514350"/>
          </a:xfrm>
          <a:prstGeom prst="rect">
            <a:avLst/>
          </a:prstGeom>
        </p:spPr>
        <p:txBody>
          <a:bodyPr lIns="0" tIns="0" rIns="0" bIns="0" rtlCol="0" anchor="t">
            <a:spAutoFit/>
          </a:bodyPr>
          <a:lstStyle/>
          <a:p>
            <a:pPr algn="ctr">
              <a:lnSpc>
                <a:spcPts val="4200"/>
              </a:lnSpc>
            </a:pPr>
            <a:r>
              <a:rPr lang="en-US" sz="3000">
                <a:solidFill>
                  <a:srgbClr val="FFFFFF"/>
                </a:solidFill>
                <a:latin typeface="Open Sans Bold"/>
              </a:rPr>
              <a:t>Input?</a:t>
            </a:r>
          </a:p>
        </p:txBody>
      </p:sp>
      <p:sp>
        <p:nvSpPr>
          <p:cNvPr id="26" name="TextBox 26"/>
          <p:cNvSpPr txBox="1"/>
          <p:nvPr/>
        </p:nvSpPr>
        <p:spPr>
          <a:xfrm>
            <a:off x="4105934" y="6686492"/>
            <a:ext cx="2051489" cy="514350"/>
          </a:xfrm>
          <a:prstGeom prst="rect">
            <a:avLst/>
          </a:prstGeom>
        </p:spPr>
        <p:txBody>
          <a:bodyPr lIns="0" tIns="0" rIns="0" bIns="0" rtlCol="0" anchor="t">
            <a:spAutoFit/>
          </a:bodyPr>
          <a:lstStyle/>
          <a:p>
            <a:pPr algn="ctr">
              <a:lnSpc>
                <a:spcPts val="4200"/>
              </a:lnSpc>
            </a:pPr>
            <a:r>
              <a:rPr lang="en-US" sz="3000">
                <a:solidFill>
                  <a:srgbClr val="FFFFFF"/>
                </a:solidFill>
                <a:latin typeface="Open Sans Bold"/>
              </a:rPr>
              <a:t>Ideas?</a:t>
            </a:r>
          </a:p>
        </p:txBody>
      </p:sp>
      <p:sp>
        <p:nvSpPr>
          <p:cNvPr id="27" name="TextBox 27"/>
          <p:cNvSpPr txBox="1"/>
          <p:nvPr/>
        </p:nvSpPr>
        <p:spPr>
          <a:xfrm>
            <a:off x="5374288" y="6686492"/>
            <a:ext cx="4989887" cy="514350"/>
          </a:xfrm>
          <a:prstGeom prst="rect">
            <a:avLst/>
          </a:prstGeom>
        </p:spPr>
        <p:txBody>
          <a:bodyPr lIns="0" tIns="0" rIns="0" bIns="0" rtlCol="0" anchor="t">
            <a:spAutoFit/>
          </a:bodyPr>
          <a:lstStyle/>
          <a:p>
            <a:pPr algn="ctr">
              <a:lnSpc>
                <a:spcPts val="4200"/>
              </a:lnSpc>
            </a:pPr>
            <a:r>
              <a:rPr lang="en-US" sz="3000">
                <a:solidFill>
                  <a:srgbClr val="FFFFFF"/>
                </a:solidFill>
                <a:latin typeface="Open Sans Bold"/>
              </a:rPr>
              <a:t>Suggestions?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3667" y="18047"/>
            <a:ext cx="13552129" cy="916469"/>
          </a:xfrm>
          <a:prstGeom prst="rect">
            <a:avLst/>
          </a:prstGeom>
        </p:spPr>
        <p:txBody>
          <a:bodyPr lIns="0" tIns="0" rIns="0" bIns="0" rtlCol="0" anchor="t">
            <a:spAutoFit/>
          </a:bodyPr>
          <a:lstStyle/>
          <a:p>
            <a:pPr>
              <a:lnSpc>
                <a:spcPts val="7700"/>
              </a:lnSpc>
            </a:pPr>
            <a:r>
              <a:rPr lang="en-US" sz="4000" dirty="0">
                <a:solidFill>
                  <a:srgbClr val="2E6173"/>
                </a:solidFill>
                <a:latin typeface="DM Sans Bold"/>
              </a:rPr>
              <a:t>REFERENCE LIST</a:t>
            </a:r>
          </a:p>
        </p:txBody>
      </p:sp>
      <p:sp>
        <p:nvSpPr>
          <p:cNvPr id="3" name="TextBox 3"/>
          <p:cNvSpPr txBox="1"/>
          <p:nvPr/>
        </p:nvSpPr>
        <p:spPr>
          <a:xfrm>
            <a:off x="873667" y="1257300"/>
            <a:ext cx="16780053" cy="11806437"/>
          </a:xfrm>
          <a:prstGeom prst="rect">
            <a:avLst/>
          </a:prstGeom>
        </p:spPr>
        <p:txBody>
          <a:bodyPr lIns="0" tIns="0" rIns="0" bIns="0" rtlCol="0" anchor="t">
            <a:spAutoFit/>
          </a:bodyPr>
          <a:lstStyle/>
          <a:p>
            <a:pPr>
              <a:lnSpc>
                <a:spcPts val="2520"/>
              </a:lnSpc>
            </a:pPr>
            <a:r>
              <a:rPr lang="nl-BE" dirty="0">
                <a:solidFill>
                  <a:srgbClr val="2E6173"/>
                </a:solidFill>
                <a:latin typeface="Open Sans Extra Bold"/>
              </a:rPr>
              <a:t>[1] </a:t>
            </a:r>
            <a:r>
              <a:rPr lang="nl-BE" dirty="0" err="1">
                <a:solidFill>
                  <a:srgbClr val="2E6173"/>
                </a:solidFill>
                <a:latin typeface="Open Sans Extra Bold"/>
              </a:rPr>
              <a:t>Vidotto</a:t>
            </a:r>
            <a:r>
              <a:rPr lang="nl-BE" dirty="0">
                <a:solidFill>
                  <a:srgbClr val="2E6173"/>
                </a:solidFill>
                <a:latin typeface="Open Sans Extra Bold"/>
              </a:rPr>
              <a:t>, L. S., </a:t>
            </a:r>
            <a:r>
              <a:rPr lang="nl-BE" dirty="0" err="1">
                <a:solidFill>
                  <a:srgbClr val="2E6173"/>
                </a:solidFill>
                <a:latin typeface="Open Sans Extra Bold"/>
              </a:rPr>
              <a:t>Carvalho</a:t>
            </a:r>
            <a:r>
              <a:rPr lang="nl-BE" dirty="0">
                <a:solidFill>
                  <a:srgbClr val="2E6173"/>
                </a:solidFill>
                <a:latin typeface="Open Sans Extra Bold"/>
              </a:rPr>
              <a:t>, C. R. F., Harvey, A., &amp; Jones, M. (2019). </a:t>
            </a:r>
            <a:r>
              <a:rPr lang="nl-BE" dirty="0" err="1">
                <a:solidFill>
                  <a:srgbClr val="2E6173"/>
                </a:solidFill>
                <a:latin typeface="Open Sans Extra Bold"/>
              </a:rPr>
              <a:t>Dysfunctional</a:t>
            </a:r>
            <a:r>
              <a:rPr lang="nl-BE" dirty="0">
                <a:solidFill>
                  <a:srgbClr val="2E6173"/>
                </a:solidFill>
                <a:latin typeface="Open Sans Extra Bold"/>
              </a:rPr>
              <a:t> </a:t>
            </a:r>
            <a:r>
              <a:rPr lang="nl-BE" dirty="0" err="1">
                <a:solidFill>
                  <a:srgbClr val="2E6173"/>
                </a:solidFill>
                <a:latin typeface="Open Sans Extra Bold"/>
              </a:rPr>
              <a:t>breathing</a:t>
            </a:r>
            <a:r>
              <a:rPr lang="nl-BE" dirty="0">
                <a:solidFill>
                  <a:srgbClr val="2E6173"/>
                </a:solidFill>
                <a:latin typeface="Open Sans Extra Bold"/>
              </a:rPr>
              <a:t>: </a:t>
            </a:r>
            <a:r>
              <a:rPr lang="nl-BE" dirty="0" err="1">
                <a:solidFill>
                  <a:srgbClr val="2E6173"/>
                </a:solidFill>
                <a:latin typeface="Open Sans Extra Bold"/>
              </a:rPr>
              <a:t>what</a:t>
            </a:r>
            <a:r>
              <a:rPr lang="nl-BE" dirty="0">
                <a:solidFill>
                  <a:srgbClr val="2E6173"/>
                </a:solidFill>
                <a:latin typeface="Open Sans Extra Bold"/>
              </a:rPr>
              <a:t> do we </a:t>
            </a:r>
            <a:r>
              <a:rPr lang="nl-BE" dirty="0" err="1">
                <a:solidFill>
                  <a:srgbClr val="2E6173"/>
                </a:solidFill>
                <a:latin typeface="Open Sans Extra Bold"/>
              </a:rPr>
              <a:t>know</a:t>
            </a:r>
            <a:r>
              <a:rPr lang="nl-BE" dirty="0">
                <a:solidFill>
                  <a:srgbClr val="2E6173"/>
                </a:solidFill>
                <a:latin typeface="Open Sans Extra Bold"/>
              </a:rPr>
              <a:t>?. </a:t>
            </a:r>
            <a:r>
              <a:rPr lang="nl-BE" dirty="0" err="1">
                <a:solidFill>
                  <a:srgbClr val="2E6173"/>
                </a:solidFill>
                <a:latin typeface="Open Sans Extra Bold"/>
              </a:rPr>
              <a:t>Jornal</a:t>
            </a:r>
            <a:r>
              <a:rPr lang="nl-BE" dirty="0">
                <a:solidFill>
                  <a:srgbClr val="2E6173"/>
                </a:solidFill>
                <a:latin typeface="Open Sans Extra Bold"/>
              </a:rPr>
              <a:t> </a:t>
            </a:r>
            <a:r>
              <a:rPr lang="nl-BE" dirty="0" err="1">
                <a:solidFill>
                  <a:srgbClr val="2E6173"/>
                </a:solidFill>
                <a:latin typeface="Open Sans Extra Bold"/>
              </a:rPr>
              <a:t>brasileiro</a:t>
            </a:r>
            <a:r>
              <a:rPr lang="nl-BE" dirty="0">
                <a:solidFill>
                  <a:srgbClr val="2E6173"/>
                </a:solidFill>
                <a:latin typeface="Open Sans Extra Bold"/>
              </a:rPr>
              <a:t> de </a:t>
            </a:r>
            <a:r>
              <a:rPr lang="nl-BE" dirty="0" err="1">
                <a:solidFill>
                  <a:srgbClr val="2E6173"/>
                </a:solidFill>
                <a:latin typeface="Open Sans Extra Bold"/>
              </a:rPr>
              <a:t>pneumologia</a:t>
            </a:r>
            <a:r>
              <a:rPr lang="nl-BE" dirty="0">
                <a:solidFill>
                  <a:srgbClr val="2E6173"/>
                </a:solidFill>
                <a:latin typeface="Open Sans Extra Bold"/>
              </a:rPr>
              <a:t> : </a:t>
            </a:r>
            <a:r>
              <a:rPr lang="nl-BE" dirty="0" err="1">
                <a:solidFill>
                  <a:srgbClr val="2E6173"/>
                </a:solidFill>
                <a:latin typeface="Open Sans Extra Bold"/>
              </a:rPr>
              <a:t>publicacao</a:t>
            </a:r>
            <a:r>
              <a:rPr lang="nl-BE" dirty="0">
                <a:solidFill>
                  <a:srgbClr val="2E6173"/>
                </a:solidFill>
                <a:latin typeface="Open Sans Extra Bold"/>
              </a:rPr>
              <a:t> </a:t>
            </a:r>
            <a:r>
              <a:rPr lang="nl-BE" dirty="0" err="1">
                <a:solidFill>
                  <a:srgbClr val="2E6173"/>
                </a:solidFill>
                <a:latin typeface="Open Sans Extra Bold"/>
              </a:rPr>
              <a:t>oficial</a:t>
            </a:r>
            <a:r>
              <a:rPr lang="nl-BE" dirty="0">
                <a:solidFill>
                  <a:srgbClr val="2E6173"/>
                </a:solidFill>
                <a:latin typeface="Open Sans Extra Bold"/>
              </a:rPr>
              <a:t> da </a:t>
            </a:r>
            <a:r>
              <a:rPr lang="nl-BE" dirty="0" err="1">
                <a:solidFill>
                  <a:srgbClr val="2E6173"/>
                </a:solidFill>
                <a:latin typeface="Open Sans Extra Bold"/>
              </a:rPr>
              <a:t>Sociedade</a:t>
            </a:r>
            <a:r>
              <a:rPr lang="nl-BE" dirty="0">
                <a:solidFill>
                  <a:srgbClr val="2E6173"/>
                </a:solidFill>
                <a:latin typeface="Open Sans Extra Bold"/>
              </a:rPr>
              <a:t> </a:t>
            </a:r>
            <a:r>
              <a:rPr lang="nl-BE" dirty="0" err="1">
                <a:solidFill>
                  <a:srgbClr val="2E6173"/>
                </a:solidFill>
                <a:latin typeface="Open Sans Extra Bold"/>
              </a:rPr>
              <a:t>Brasileira</a:t>
            </a:r>
            <a:r>
              <a:rPr lang="nl-BE" dirty="0">
                <a:solidFill>
                  <a:srgbClr val="2E6173"/>
                </a:solidFill>
                <a:latin typeface="Open Sans Extra Bold"/>
              </a:rPr>
              <a:t> de </a:t>
            </a:r>
            <a:r>
              <a:rPr lang="nl-BE" dirty="0" err="1">
                <a:solidFill>
                  <a:srgbClr val="2E6173"/>
                </a:solidFill>
                <a:latin typeface="Open Sans Extra Bold"/>
              </a:rPr>
              <a:t>Pneumologia</a:t>
            </a:r>
            <a:r>
              <a:rPr lang="nl-BE" dirty="0">
                <a:solidFill>
                  <a:srgbClr val="2E6173"/>
                </a:solidFill>
                <a:latin typeface="Open Sans Extra Bold"/>
              </a:rPr>
              <a:t> e </a:t>
            </a:r>
            <a:r>
              <a:rPr lang="nl-BE" dirty="0" err="1">
                <a:solidFill>
                  <a:srgbClr val="2E6173"/>
                </a:solidFill>
                <a:latin typeface="Open Sans Extra Bold"/>
              </a:rPr>
              <a:t>Tisilogia</a:t>
            </a:r>
            <a:r>
              <a:rPr lang="nl-BE" dirty="0">
                <a:solidFill>
                  <a:srgbClr val="2E6173"/>
                </a:solidFill>
                <a:latin typeface="Open Sans Extra Bold"/>
              </a:rPr>
              <a:t>, 45(1), e20170347. </a:t>
            </a:r>
            <a:r>
              <a:rPr lang="nl-BE" dirty="0">
                <a:solidFill>
                  <a:srgbClr val="2E6173"/>
                </a:solidFill>
                <a:latin typeface="Open Sans Extra Bold"/>
                <a:hlinkClick r:id="rId3"/>
              </a:rPr>
              <a:t>https://doi.org/10.1590/1806-3713/e20170347</a:t>
            </a:r>
            <a:endParaRPr lang="nl-BE" dirty="0">
              <a:solidFill>
                <a:srgbClr val="2E6173"/>
              </a:solidFill>
              <a:latin typeface="Open Sans Extra Bold"/>
            </a:endParaRP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[2] Van Diest, I., Winters, W., </a:t>
            </a:r>
            <a:r>
              <a:rPr lang="en-US" dirty="0" err="1">
                <a:solidFill>
                  <a:srgbClr val="2E6173"/>
                </a:solidFill>
                <a:latin typeface="Open Sans Extra Bold"/>
              </a:rPr>
              <a:t>Devriese</a:t>
            </a:r>
            <a:r>
              <a:rPr lang="en-US" dirty="0">
                <a:solidFill>
                  <a:srgbClr val="2E6173"/>
                </a:solidFill>
                <a:latin typeface="Open Sans Extra Bold"/>
              </a:rPr>
              <a:t>, S., </a:t>
            </a:r>
            <a:r>
              <a:rPr lang="en-US" dirty="0" err="1">
                <a:solidFill>
                  <a:srgbClr val="2E6173"/>
                </a:solidFill>
                <a:latin typeface="Open Sans Extra Bold"/>
              </a:rPr>
              <a:t>Vercamst</a:t>
            </a:r>
            <a:r>
              <a:rPr lang="en-US" dirty="0">
                <a:solidFill>
                  <a:srgbClr val="2E6173"/>
                </a:solidFill>
                <a:latin typeface="Open Sans Extra Bold"/>
              </a:rPr>
              <a:t>, E., Han, J. N., Van de </a:t>
            </a:r>
            <a:r>
              <a:rPr lang="en-US" dirty="0" err="1">
                <a:solidFill>
                  <a:srgbClr val="2E6173"/>
                </a:solidFill>
                <a:latin typeface="Open Sans Extra Bold"/>
              </a:rPr>
              <a:t>Woestijne</a:t>
            </a:r>
            <a:r>
              <a:rPr lang="en-US" dirty="0">
                <a:solidFill>
                  <a:srgbClr val="2E6173"/>
                </a:solidFill>
                <a:latin typeface="Open Sans Extra Bold"/>
              </a:rPr>
              <a:t>, K. P., &amp; Van den Bergh, O. (2001). Hyperventilation beyond fight/flight: respiratory responses during emotional imagery. Psychophysiology, 38(6), 961–968. https://doi.org/10.1111/1469-8986.3860961 </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[3] Bogaerts, K., </a:t>
            </a:r>
            <a:r>
              <a:rPr lang="en-US" dirty="0" err="1">
                <a:solidFill>
                  <a:srgbClr val="2E6173"/>
                </a:solidFill>
                <a:latin typeface="Open Sans Extra Bold"/>
              </a:rPr>
              <a:t>Hubin</a:t>
            </a:r>
            <a:r>
              <a:rPr lang="en-US" dirty="0">
                <a:solidFill>
                  <a:srgbClr val="2E6173"/>
                </a:solidFill>
                <a:latin typeface="Open Sans Extra Bold"/>
              </a:rPr>
              <a:t>, M., Van Diest, I., De </a:t>
            </a:r>
            <a:r>
              <a:rPr lang="en-US" dirty="0" err="1">
                <a:solidFill>
                  <a:srgbClr val="2E6173"/>
                </a:solidFill>
                <a:latin typeface="Open Sans Extra Bold"/>
              </a:rPr>
              <a:t>Peuter</a:t>
            </a:r>
            <a:r>
              <a:rPr lang="en-US" dirty="0">
                <a:solidFill>
                  <a:srgbClr val="2E6173"/>
                </a:solidFill>
                <a:latin typeface="Open Sans Extra Bold"/>
              </a:rPr>
              <a:t>, S., Van </a:t>
            </a:r>
            <a:r>
              <a:rPr lang="en-US" dirty="0" err="1">
                <a:solidFill>
                  <a:srgbClr val="2E6173"/>
                </a:solidFill>
                <a:latin typeface="Open Sans Extra Bold"/>
              </a:rPr>
              <a:t>Houdenhove</a:t>
            </a:r>
            <a:r>
              <a:rPr lang="en-US" dirty="0">
                <a:solidFill>
                  <a:srgbClr val="2E6173"/>
                </a:solidFill>
                <a:latin typeface="Open Sans Extra Bold"/>
              </a:rPr>
              <a:t>, B., Van </a:t>
            </a:r>
            <a:r>
              <a:rPr lang="en-US" dirty="0" err="1">
                <a:solidFill>
                  <a:srgbClr val="2E6173"/>
                </a:solidFill>
                <a:latin typeface="Open Sans Extra Bold"/>
              </a:rPr>
              <a:t>Wambeke</a:t>
            </a:r>
            <a:r>
              <a:rPr lang="en-US" dirty="0">
                <a:solidFill>
                  <a:srgbClr val="2E6173"/>
                </a:solidFill>
                <a:latin typeface="Open Sans Extra Bold"/>
              </a:rPr>
              <a:t>, P., </a:t>
            </a:r>
            <a:r>
              <a:rPr lang="en-US" dirty="0" err="1">
                <a:solidFill>
                  <a:srgbClr val="2E6173"/>
                </a:solidFill>
                <a:latin typeface="Open Sans Extra Bold"/>
              </a:rPr>
              <a:t>Crombez</a:t>
            </a:r>
            <a:r>
              <a:rPr lang="en-US" dirty="0">
                <a:solidFill>
                  <a:srgbClr val="2E6173"/>
                </a:solidFill>
                <a:latin typeface="Open Sans Extra Bold"/>
              </a:rPr>
              <a:t>, G., &amp; Van den Bergh, O. (2007). Hyperventilation in patients with chronic fatigue syndrome: the role of coping strategies. </a:t>
            </a:r>
            <a:r>
              <a:rPr lang="en-US" dirty="0" err="1">
                <a:solidFill>
                  <a:srgbClr val="2E6173"/>
                </a:solidFill>
                <a:latin typeface="Open Sans Extra Bold"/>
              </a:rPr>
              <a:t>Behaviour</a:t>
            </a:r>
            <a:r>
              <a:rPr lang="en-US" dirty="0">
                <a:solidFill>
                  <a:srgbClr val="2E6173"/>
                </a:solidFill>
                <a:latin typeface="Open Sans Extra Bold"/>
              </a:rPr>
              <a:t> research </a:t>
            </a:r>
            <a:r>
              <a:rPr lang="en-US" dirty="0" err="1">
                <a:solidFill>
                  <a:srgbClr val="2E6173"/>
                </a:solidFill>
                <a:latin typeface="Open Sans Extra Bold"/>
              </a:rPr>
              <a:t>andtherapy</a:t>
            </a:r>
            <a:r>
              <a:rPr lang="en-US" dirty="0">
                <a:solidFill>
                  <a:srgbClr val="2E6173"/>
                </a:solidFill>
                <a:latin typeface="Open Sans Extra Bold"/>
              </a:rPr>
              <a:t>, 45(11), 2679–2690. https://doi.org/10.1016/j.brat.2007.07.003</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[4] Pollock, A. S., Durward, B. R., Rowe, P. J., &amp; Paul, J. P. (2000). What is balance?. Clinical rehabilitation, 14(4), 402–406. https://doi.org/10.1191/0269215500cr342oaImpact of Types of Breathing on Static Balance Ability in Healthy Adults</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[5] </a:t>
            </a:r>
            <a:r>
              <a:rPr lang="en-US" dirty="0" err="1">
                <a:solidFill>
                  <a:srgbClr val="2E6173"/>
                </a:solidFill>
                <a:latin typeface="Open Sans Extra Bold"/>
              </a:rPr>
              <a:t>Lelard</a:t>
            </a:r>
            <a:r>
              <a:rPr lang="en-US" dirty="0">
                <a:solidFill>
                  <a:srgbClr val="2E6173"/>
                </a:solidFill>
                <a:latin typeface="Open Sans Extra Bold"/>
              </a:rPr>
              <a:t>, T., </a:t>
            </a:r>
            <a:r>
              <a:rPr lang="en-US" dirty="0" err="1">
                <a:solidFill>
                  <a:srgbClr val="2E6173"/>
                </a:solidFill>
                <a:latin typeface="Open Sans Extra Bold"/>
              </a:rPr>
              <a:t>Stins</a:t>
            </a:r>
            <a:r>
              <a:rPr lang="en-US" dirty="0">
                <a:solidFill>
                  <a:srgbClr val="2E6173"/>
                </a:solidFill>
                <a:latin typeface="Open Sans Extra Bold"/>
              </a:rPr>
              <a:t>, J., &amp; </a:t>
            </a:r>
            <a:r>
              <a:rPr lang="en-US" dirty="0" err="1">
                <a:solidFill>
                  <a:srgbClr val="2E6173"/>
                </a:solidFill>
                <a:latin typeface="Open Sans Extra Bold"/>
              </a:rPr>
              <a:t>Mouras</a:t>
            </a:r>
            <a:r>
              <a:rPr lang="en-US" dirty="0">
                <a:solidFill>
                  <a:srgbClr val="2E6173"/>
                </a:solidFill>
                <a:latin typeface="Open Sans Extra Bold"/>
              </a:rPr>
              <a:t>, H. (2019). Postural responses to emotional visual stimuli. </a:t>
            </a:r>
            <a:r>
              <a:rPr lang="en-US" dirty="0" err="1">
                <a:solidFill>
                  <a:srgbClr val="2E6173"/>
                </a:solidFill>
                <a:latin typeface="Open Sans Extra Bold"/>
              </a:rPr>
              <a:t>Clinicalneurophysiology</a:t>
            </a:r>
            <a:r>
              <a:rPr lang="en-US" dirty="0">
                <a:solidFill>
                  <a:srgbClr val="2E6173"/>
                </a:solidFill>
                <a:latin typeface="Open Sans Extra Bold"/>
              </a:rPr>
              <a:t>, 49(2), 109–114. </a:t>
            </a:r>
            <a:r>
              <a:rPr lang="en-US" dirty="0">
                <a:solidFill>
                  <a:srgbClr val="2E6173"/>
                </a:solidFill>
                <a:latin typeface="Open Sans Extra Bold"/>
                <a:hlinkClick r:id="rId4" tooltip="https://doi.org/10.1016/j.neucli.2019.01.005"/>
              </a:rPr>
              <a:t>https://doi.org/10.1016/j.neucli.2019.01.005</a:t>
            </a:r>
          </a:p>
          <a:p>
            <a:pPr>
              <a:lnSpc>
                <a:spcPts val="2520"/>
              </a:lnSpc>
            </a:pPr>
            <a:endParaRPr lang="en-US" dirty="0">
              <a:solidFill>
                <a:srgbClr val="2E6173"/>
              </a:solidFill>
              <a:latin typeface="Open Sans Extra Bold"/>
              <a:hlinkClick r:id="rId4" tooltip="https://doi.org/10.1016/j.neucli.2019.01.005"/>
            </a:endParaRPr>
          </a:p>
          <a:p>
            <a:pPr>
              <a:lnSpc>
                <a:spcPts val="2520"/>
              </a:lnSpc>
            </a:pPr>
            <a:r>
              <a:rPr lang="en-US" dirty="0">
                <a:solidFill>
                  <a:srgbClr val="2E6173"/>
                </a:solidFill>
                <a:latin typeface="Open Sans Extra Bold"/>
              </a:rPr>
              <a:t>[6] Adkin, A. L., &amp; Carpenter, M. G. (2018). New Insights on Emotional Contributions to Human Postural Control. Frontiers in neurology, 9, 789. </a:t>
            </a:r>
            <a:r>
              <a:rPr lang="en-US" dirty="0">
                <a:solidFill>
                  <a:srgbClr val="2E6173"/>
                </a:solidFill>
                <a:latin typeface="Open Sans Extra Bold"/>
                <a:hlinkClick r:id="rId5" tooltip="https://doi.org/10.3389/fneur.2018.00789"/>
              </a:rPr>
              <a:t>https://doi.org/10.3389/fneur.2018.00789</a:t>
            </a:r>
          </a:p>
          <a:p>
            <a:pPr>
              <a:lnSpc>
                <a:spcPts val="2520"/>
              </a:lnSpc>
            </a:pPr>
            <a:endParaRPr lang="en-US" dirty="0">
              <a:solidFill>
                <a:srgbClr val="2E6173"/>
              </a:solidFill>
              <a:latin typeface="Open Sans Extra Bold"/>
              <a:hlinkClick r:id="rId5" tooltip="https://doi.org/10.3389/fneur.2018.00789"/>
            </a:endParaRPr>
          </a:p>
          <a:p>
            <a:pPr>
              <a:lnSpc>
                <a:spcPts val="2520"/>
              </a:lnSpc>
            </a:pPr>
            <a:r>
              <a:rPr lang="en-US" dirty="0">
                <a:solidFill>
                  <a:srgbClr val="2E6173"/>
                </a:solidFill>
                <a:latin typeface="Open Sans Extra Bold"/>
              </a:rPr>
              <a:t>[7] Kim SH, Shin HJ, Cho HY. Impact of Types of Breathing on Static Balance Ability in Healthy Adults. Int J Environ Res Public Health. 2022 Jan 21;19(3):1205. </a:t>
            </a:r>
            <a:r>
              <a:rPr lang="en-US" dirty="0" err="1">
                <a:solidFill>
                  <a:srgbClr val="2E6173"/>
                </a:solidFill>
                <a:latin typeface="Open Sans Extra Bold"/>
              </a:rPr>
              <a:t>doi</a:t>
            </a:r>
            <a:r>
              <a:rPr lang="en-US" dirty="0">
                <a:solidFill>
                  <a:srgbClr val="2E6173"/>
                </a:solidFill>
                <a:latin typeface="Open Sans Extra Bold"/>
              </a:rPr>
              <a:t>: 10.3390/ijerph19031205. PMID: 35162227; PMCID: PMC8835336.</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[8] Janssens, L., Jacobs, N., </a:t>
            </a:r>
            <a:r>
              <a:rPr lang="en-US" dirty="0" err="1">
                <a:solidFill>
                  <a:srgbClr val="2E6173"/>
                </a:solidFill>
                <a:latin typeface="Open Sans Extra Bold"/>
              </a:rPr>
              <a:t>Goossens</a:t>
            </a:r>
            <a:r>
              <a:rPr lang="en-US" dirty="0">
                <a:solidFill>
                  <a:srgbClr val="2E6173"/>
                </a:solidFill>
                <a:latin typeface="Open Sans Extra Bold"/>
              </a:rPr>
              <a:t>, N., </a:t>
            </a:r>
            <a:r>
              <a:rPr lang="en-US" dirty="0" err="1">
                <a:solidFill>
                  <a:srgbClr val="2E6173"/>
                </a:solidFill>
                <a:latin typeface="Open Sans Extra Bold"/>
              </a:rPr>
              <a:t>Brumagne</a:t>
            </a:r>
            <a:r>
              <a:rPr lang="en-US" dirty="0">
                <a:solidFill>
                  <a:srgbClr val="2E6173"/>
                </a:solidFill>
                <a:latin typeface="Open Sans Extra Bold"/>
              </a:rPr>
              <a:t>, S., Langer, D., &amp; Hodges P. The effect of acute respiratory demands on postural control: a systematic review (UNDER REVIEW)</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[9] Lin, F., Parthasarathy, S., Taylor, S. J., Pucci, D., Hendrix, R. W., &amp; </a:t>
            </a:r>
            <a:r>
              <a:rPr lang="en-US" dirty="0" err="1">
                <a:solidFill>
                  <a:srgbClr val="2E6173"/>
                </a:solidFill>
                <a:latin typeface="Open Sans Extra Bold"/>
              </a:rPr>
              <a:t>Makhsous</a:t>
            </a:r>
            <a:r>
              <a:rPr lang="en-US" dirty="0">
                <a:solidFill>
                  <a:srgbClr val="2E6173"/>
                </a:solidFill>
                <a:latin typeface="Open Sans Extra Bold"/>
              </a:rPr>
              <a:t>, M. (2006). Effect of different sitting postures on lung capacity, expiratory flow, and lumbar lordosis. Archives of physical medicine and rehabilitation, 87(4), 504–509. https://doi.org/10.1016/j.apmr.2005.11.031</a:t>
            </a: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3667" y="18047"/>
            <a:ext cx="13552129" cy="916469"/>
          </a:xfrm>
          <a:prstGeom prst="rect">
            <a:avLst/>
          </a:prstGeom>
        </p:spPr>
        <p:txBody>
          <a:bodyPr lIns="0" tIns="0" rIns="0" bIns="0" rtlCol="0" anchor="t">
            <a:spAutoFit/>
          </a:bodyPr>
          <a:lstStyle/>
          <a:p>
            <a:pPr>
              <a:lnSpc>
                <a:spcPts val="7700"/>
              </a:lnSpc>
            </a:pPr>
            <a:r>
              <a:rPr lang="en-US" sz="4000" dirty="0">
                <a:solidFill>
                  <a:srgbClr val="2E6173"/>
                </a:solidFill>
                <a:latin typeface="DM Sans Bold"/>
              </a:rPr>
              <a:t>REFERENCE LIST</a:t>
            </a:r>
          </a:p>
        </p:txBody>
      </p:sp>
      <p:sp>
        <p:nvSpPr>
          <p:cNvPr id="3" name="TextBox 3"/>
          <p:cNvSpPr txBox="1"/>
          <p:nvPr/>
        </p:nvSpPr>
        <p:spPr>
          <a:xfrm>
            <a:off x="873667" y="1257300"/>
            <a:ext cx="16780053" cy="11396068"/>
          </a:xfrm>
          <a:prstGeom prst="rect">
            <a:avLst/>
          </a:prstGeom>
        </p:spPr>
        <p:txBody>
          <a:bodyPr lIns="0" tIns="0" rIns="0" bIns="0" rtlCol="0" anchor="t">
            <a:spAutoFit/>
          </a:bodyPr>
          <a:lstStyle/>
          <a:p>
            <a:pPr>
              <a:lnSpc>
                <a:spcPts val="2520"/>
              </a:lnSpc>
            </a:pPr>
            <a:r>
              <a:rPr lang="nl-BE" dirty="0">
                <a:solidFill>
                  <a:srgbClr val="2E6173"/>
                </a:solidFill>
                <a:latin typeface="Open Sans Extra Bold"/>
              </a:rPr>
              <a:t>[10] </a:t>
            </a:r>
            <a:r>
              <a:rPr lang="en-US" dirty="0">
                <a:solidFill>
                  <a:srgbClr val="2E6173"/>
                </a:solidFill>
                <a:latin typeface="Open Sans Extra Bold"/>
              </a:rPr>
              <a:t>Leon </a:t>
            </a:r>
            <a:r>
              <a:rPr lang="en-US" dirty="0" err="1">
                <a:solidFill>
                  <a:srgbClr val="2E6173"/>
                </a:solidFill>
                <a:latin typeface="Open Sans Extra Bold"/>
              </a:rPr>
              <a:t>Chaitow</a:t>
            </a:r>
            <a:r>
              <a:rPr lang="en-US" dirty="0">
                <a:solidFill>
                  <a:srgbClr val="2E6173"/>
                </a:solidFill>
                <a:latin typeface="Open Sans Extra Bold"/>
              </a:rPr>
              <a:t>, Breathing pattern disorders, motor control, and low back pain, Journal of Osteopathic Medicine, Volume 7, Issue 1,</a:t>
            </a:r>
          </a:p>
          <a:p>
            <a:pPr>
              <a:lnSpc>
                <a:spcPts val="2520"/>
              </a:lnSpc>
            </a:pPr>
            <a:r>
              <a:rPr lang="en-US" dirty="0">
                <a:solidFill>
                  <a:srgbClr val="2E6173"/>
                </a:solidFill>
                <a:latin typeface="Open Sans Extra Bold"/>
              </a:rPr>
              <a:t>2004, Pages 33-40, ISSN 1443-8461, </a:t>
            </a:r>
            <a:r>
              <a:rPr lang="en-US" dirty="0">
                <a:solidFill>
                  <a:srgbClr val="2E6173"/>
                </a:solidFill>
                <a:latin typeface="Open Sans Extra Bold"/>
                <a:hlinkClick r:id="rId3"/>
              </a:rPr>
              <a:t>https://doi.org/10.1016/S1443-8461(04)80007-8</a:t>
            </a:r>
            <a:r>
              <a:rPr lang="en-US" dirty="0">
                <a:solidFill>
                  <a:srgbClr val="2E6173"/>
                </a:solidFill>
                <a:latin typeface="Open Sans Extra Bold"/>
              </a:rPr>
              <a:t>.</a:t>
            </a:r>
          </a:p>
          <a:p>
            <a:pPr>
              <a:lnSpc>
                <a:spcPts val="2520"/>
              </a:lnSpc>
            </a:pPr>
            <a:endParaRPr lang="nl-BE" dirty="0">
              <a:solidFill>
                <a:srgbClr val="2E6173"/>
              </a:solidFill>
              <a:latin typeface="Open Sans Extra Bold"/>
            </a:endParaRPr>
          </a:p>
          <a:p>
            <a:pPr>
              <a:lnSpc>
                <a:spcPts val="2520"/>
              </a:lnSpc>
            </a:pPr>
            <a:r>
              <a:rPr lang="nl-BE" dirty="0">
                <a:solidFill>
                  <a:srgbClr val="2E6173"/>
                </a:solidFill>
                <a:latin typeface="Open Sans Extra Bold"/>
              </a:rPr>
              <a:t>[11] </a:t>
            </a:r>
            <a:r>
              <a:rPr lang="nl-BE" dirty="0" err="1">
                <a:solidFill>
                  <a:srgbClr val="2E6173"/>
                </a:solidFill>
                <a:latin typeface="Open Sans Extra Bold"/>
              </a:rPr>
              <a:t>Shanbehzadeh</a:t>
            </a:r>
            <a:r>
              <a:rPr lang="nl-BE" dirty="0">
                <a:solidFill>
                  <a:srgbClr val="2E6173"/>
                </a:solidFill>
                <a:latin typeface="Open Sans Extra Bold"/>
              </a:rPr>
              <a:t>, S., </a:t>
            </a:r>
            <a:r>
              <a:rPr lang="nl-BE" dirty="0" err="1">
                <a:solidFill>
                  <a:srgbClr val="2E6173"/>
                </a:solidFill>
                <a:latin typeface="Open Sans Extra Bold"/>
              </a:rPr>
              <a:t>Salavati</a:t>
            </a:r>
            <a:r>
              <a:rPr lang="nl-BE" dirty="0">
                <a:solidFill>
                  <a:srgbClr val="2E6173"/>
                </a:solidFill>
                <a:latin typeface="Open Sans Extra Bold"/>
              </a:rPr>
              <a:t>, M., </a:t>
            </a:r>
            <a:r>
              <a:rPr lang="nl-BE" dirty="0" err="1">
                <a:solidFill>
                  <a:srgbClr val="2E6173"/>
                </a:solidFill>
                <a:latin typeface="Open Sans Extra Bold"/>
              </a:rPr>
              <a:t>Talebian</a:t>
            </a:r>
            <a:r>
              <a:rPr lang="nl-BE" dirty="0">
                <a:solidFill>
                  <a:srgbClr val="2E6173"/>
                </a:solidFill>
                <a:latin typeface="Open Sans Extra Bold"/>
              </a:rPr>
              <a:t>, S., </a:t>
            </a:r>
            <a:r>
              <a:rPr lang="nl-BE" dirty="0" err="1">
                <a:solidFill>
                  <a:srgbClr val="2E6173"/>
                </a:solidFill>
                <a:latin typeface="Open Sans Extra Bold"/>
              </a:rPr>
              <a:t>Khademi-Kalantari</a:t>
            </a:r>
            <a:r>
              <a:rPr lang="nl-BE" dirty="0">
                <a:solidFill>
                  <a:srgbClr val="2E6173"/>
                </a:solidFill>
                <a:latin typeface="Open Sans Extra Bold"/>
              </a:rPr>
              <a:t>, K., &amp; </a:t>
            </a:r>
            <a:r>
              <a:rPr lang="nl-BE" dirty="0" err="1">
                <a:solidFill>
                  <a:srgbClr val="2E6173"/>
                </a:solidFill>
                <a:latin typeface="Open Sans Extra Bold"/>
              </a:rPr>
              <a:t>Tavahomi</a:t>
            </a:r>
            <a:r>
              <a:rPr lang="nl-BE" dirty="0">
                <a:solidFill>
                  <a:srgbClr val="2E6173"/>
                </a:solidFill>
                <a:latin typeface="Open Sans Extra Bold"/>
              </a:rPr>
              <a:t>, M. (2018). Attention </a:t>
            </a:r>
            <a:r>
              <a:rPr lang="nl-BE" dirty="0" err="1">
                <a:solidFill>
                  <a:srgbClr val="2E6173"/>
                </a:solidFill>
                <a:latin typeface="Open Sans Extra Bold"/>
              </a:rPr>
              <a:t>demands</a:t>
            </a:r>
            <a:r>
              <a:rPr lang="nl-BE" dirty="0">
                <a:solidFill>
                  <a:srgbClr val="2E6173"/>
                </a:solidFill>
                <a:latin typeface="Open Sans Extra Bold"/>
              </a:rPr>
              <a:t> of </a:t>
            </a:r>
            <a:r>
              <a:rPr lang="nl-BE" dirty="0" err="1">
                <a:solidFill>
                  <a:srgbClr val="2E6173"/>
                </a:solidFill>
                <a:latin typeface="Open Sans Extra Bold"/>
              </a:rPr>
              <a:t>postural</a:t>
            </a:r>
            <a:r>
              <a:rPr lang="nl-BE" dirty="0">
                <a:solidFill>
                  <a:srgbClr val="2E6173"/>
                </a:solidFill>
                <a:latin typeface="Open Sans Extra Bold"/>
              </a:rPr>
              <a:t> control in non-</a:t>
            </a:r>
            <a:r>
              <a:rPr lang="nl-BE" dirty="0" err="1">
                <a:solidFill>
                  <a:srgbClr val="2E6173"/>
                </a:solidFill>
                <a:latin typeface="Open Sans Extra Bold"/>
              </a:rPr>
              <a:t>specific</a:t>
            </a:r>
            <a:r>
              <a:rPr lang="nl-BE" dirty="0">
                <a:solidFill>
                  <a:srgbClr val="2E6173"/>
                </a:solidFill>
                <a:latin typeface="Open Sans Extra Bold"/>
              </a:rPr>
              <a:t> </a:t>
            </a:r>
            <a:r>
              <a:rPr lang="nl-BE" dirty="0" err="1">
                <a:solidFill>
                  <a:srgbClr val="2E6173"/>
                </a:solidFill>
                <a:latin typeface="Open Sans Extra Bold"/>
              </a:rPr>
              <a:t>chronic</a:t>
            </a:r>
            <a:r>
              <a:rPr lang="nl-BE" dirty="0">
                <a:solidFill>
                  <a:srgbClr val="2E6173"/>
                </a:solidFill>
                <a:latin typeface="Open Sans Extra Bold"/>
              </a:rPr>
              <a:t> low back </a:t>
            </a:r>
            <a:r>
              <a:rPr lang="nl-BE" dirty="0" err="1">
                <a:solidFill>
                  <a:srgbClr val="2E6173"/>
                </a:solidFill>
                <a:latin typeface="Open Sans Extra Bold"/>
              </a:rPr>
              <a:t>pain</a:t>
            </a:r>
            <a:r>
              <a:rPr lang="nl-BE" dirty="0">
                <a:solidFill>
                  <a:srgbClr val="2E6173"/>
                </a:solidFill>
                <a:latin typeface="Open Sans Extra Bold"/>
              </a:rPr>
              <a:t> subjects </a:t>
            </a:r>
            <a:r>
              <a:rPr lang="nl-BE" dirty="0" err="1">
                <a:solidFill>
                  <a:srgbClr val="2E6173"/>
                </a:solidFill>
                <a:latin typeface="Open Sans Extra Bold"/>
              </a:rPr>
              <a:t>with</a:t>
            </a:r>
            <a:r>
              <a:rPr lang="nl-BE" dirty="0">
                <a:solidFill>
                  <a:srgbClr val="2E6173"/>
                </a:solidFill>
                <a:latin typeface="Open Sans Extra Bold"/>
              </a:rPr>
              <a:t> low </a:t>
            </a:r>
            <a:r>
              <a:rPr lang="nl-BE" dirty="0" err="1">
                <a:solidFill>
                  <a:srgbClr val="2E6173"/>
                </a:solidFill>
                <a:latin typeface="Open Sans Extra Bold"/>
              </a:rPr>
              <a:t>and</a:t>
            </a:r>
            <a:r>
              <a:rPr lang="nl-BE" dirty="0">
                <a:solidFill>
                  <a:srgbClr val="2E6173"/>
                </a:solidFill>
                <a:latin typeface="Open Sans Extra Bold"/>
              </a:rPr>
              <a:t> high </a:t>
            </a:r>
            <a:r>
              <a:rPr lang="nl-BE" dirty="0" err="1">
                <a:solidFill>
                  <a:srgbClr val="2E6173"/>
                </a:solidFill>
                <a:latin typeface="Open Sans Extra Bold"/>
              </a:rPr>
              <a:t>pain-related</a:t>
            </a:r>
            <a:r>
              <a:rPr lang="nl-BE" dirty="0">
                <a:solidFill>
                  <a:srgbClr val="2E6173"/>
                </a:solidFill>
                <a:latin typeface="Open Sans Extra Bold"/>
              </a:rPr>
              <a:t> </a:t>
            </a:r>
            <a:r>
              <a:rPr lang="nl-BE" dirty="0" err="1">
                <a:solidFill>
                  <a:srgbClr val="2E6173"/>
                </a:solidFill>
                <a:latin typeface="Open Sans Extra Bold"/>
              </a:rPr>
              <a:t>anxiety</a:t>
            </a:r>
            <a:r>
              <a:rPr lang="nl-BE" dirty="0">
                <a:solidFill>
                  <a:srgbClr val="2E6173"/>
                </a:solidFill>
                <a:latin typeface="Open Sans Extra Bold"/>
              </a:rPr>
              <a:t>. </a:t>
            </a:r>
            <a:r>
              <a:rPr lang="nl-BE" dirty="0" err="1">
                <a:solidFill>
                  <a:srgbClr val="2E6173"/>
                </a:solidFill>
                <a:latin typeface="Open Sans Extra Bold"/>
              </a:rPr>
              <a:t>Experimental</a:t>
            </a:r>
            <a:r>
              <a:rPr lang="nl-BE" dirty="0">
                <a:solidFill>
                  <a:srgbClr val="2E6173"/>
                </a:solidFill>
                <a:latin typeface="Open Sans Extra Bold"/>
              </a:rPr>
              <a:t> </a:t>
            </a:r>
            <a:r>
              <a:rPr lang="nl-BE" dirty="0" err="1">
                <a:solidFill>
                  <a:srgbClr val="2E6173"/>
                </a:solidFill>
                <a:latin typeface="Open Sans Extra Bold"/>
              </a:rPr>
              <a:t>brain</a:t>
            </a:r>
            <a:r>
              <a:rPr lang="nl-BE" dirty="0">
                <a:solidFill>
                  <a:srgbClr val="2E6173"/>
                </a:solidFill>
                <a:latin typeface="Open Sans Extra Bold"/>
              </a:rPr>
              <a:t> research, 236(7), 1927–1938. </a:t>
            </a:r>
            <a:r>
              <a:rPr lang="nl-BE" dirty="0">
                <a:solidFill>
                  <a:srgbClr val="2E6173"/>
                </a:solidFill>
                <a:latin typeface="Open Sans Extra Bold"/>
                <a:hlinkClick r:id="rId4"/>
              </a:rPr>
              <a:t>https://doi.org/10.1007/s00221-018-5267-6</a:t>
            </a:r>
            <a:endParaRPr lang="nl-BE" dirty="0">
              <a:solidFill>
                <a:srgbClr val="2E6173"/>
              </a:solidFill>
              <a:latin typeface="Open Sans Extra Bold"/>
            </a:endParaRP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[12] Janssens, L., McConnell, A. K., </a:t>
            </a:r>
            <a:r>
              <a:rPr lang="en-US" dirty="0" err="1">
                <a:solidFill>
                  <a:srgbClr val="2E6173"/>
                </a:solidFill>
                <a:latin typeface="Open Sans Extra Bold"/>
              </a:rPr>
              <a:t>Pijnenburg</a:t>
            </a:r>
            <a:r>
              <a:rPr lang="en-US" dirty="0">
                <a:solidFill>
                  <a:srgbClr val="2E6173"/>
                </a:solidFill>
                <a:latin typeface="Open Sans Extra Bold"/>
              </a:rPr>
              <a:t>, M., </a:t>
            </a:r>
            <a:r>
              <a:rPr lang="en-US" dirty="0" err="1">
                <a:solidFill>
                  <a:srgbClr val="2E6173"/>
                </a:solidFill>
                <a:latin typeface="Open Sans Extra Bold"/>
              </a:rPr>
              <a:t>Claeys</a:t>
            </a:r>
            <a:r>
              <a:rPr lang="en-US" dirty="0">
                <a:solidFill>
                  <a:srgbClr val="2E6173"/>
                </a:solidFill>
                <a:latin typeface="Open Sans Extra Bold"/>
              </a:rPr>
              <a:t>, K., </a:t>
            </a:r>
            <a:r>
              <a:rPr lang="en-US" dirty="0" err="1">
                <a:solidFill>
                  <a:srgbClr val="2E6173"/>
                </a:solidFill>
                <a:latin typeface="Open Sans Extra Bold"/>
              </a:rPr>
              <a:t>Goossens</a:t>
            </a:r>
            <a:r>
              <a:rPr lang="en-US" dirty="0">
                <a:solidFill>
                  <a:srgbClr val="2E6173"/>
                </a:solidFill>
                <a:latin typeface="Open Sans Extra Bold"/>
              </a:rPr>
              <a:t>, N., </a:t>
            </a:r>
            <a:r>
              <a:rPr lang="en-US" dirty="0" err="1">
                <a:solidFill>
                  <a:srgbClr val="2E6173"/>
                </a:solidFill>
                <a:latin typeface="Open Sans Extra Bold"/>
              </a:rPr>
              <a:t>Lysens</a:t>
            </a:r>
            <a:r>
              <a:rPr lang="en-US" dirty="0">
                <a:solidFill>
                  <a:srgbClr val="2E6173"/>
                </a:solidFill>
                <a:latin typeface="Open Sans Extra Bold"/>
              </a:rPr>
              <a:t>, R., </a:t>
            </a:r>
            <a:r>
              <a:rPr lang="en-US" dirty="0" err="1">
                <a:solidFill>
                  <a:srgbClr val="2E6173"/>
                </a:solidFill>
                <a:latin typeface="Open Sans Extra Bold"/>
              </a:rPr>
              <a:t>Troosters</a:t>
            </a:r>
            <a:r>
              <a:rPr lang="en-US" dirty="0">
                <a:solidFill>
                  <a:srgbClr val="2E6173"/>
                </a:solidFill>
                <a:latin typeface="Open Sans Extra Bold"/>
              </a:rPr>
              <a:t>, T., &amp; </a:t>
            </a:r>
            <a:r>
              <a:rPr lang="en-US" dirty="0" err="1">
                <a:solidFill>
                  <a:srgbClr val="2E6173"/>
                </a:solidFill>
                <a:latin typeface="Open Sans Extra Bold"/>
              </a:rPr>
              <a:t>Brumagne</a:t>
            </a:r>
            <a:r>
              <a:rPr lang="en-US" dirty="0">
                <a:solidFill>
                  <a:srgbClr val="2E6173"/>
                </a:solidFill>
                <a:latin typeface="Open Sans Extra Bold"/>
              </a:rPr>
              <a:t>, S. (2015). Inspiratory muscle training affects proprioceptive use and low back pain. Medicine and science in sports and exercise, 47(1), 12–19. </a:t>
            </a:r>
            <a:r>
              <a:rPr lang="en-US" dirty="0">
                <a:solidFill>
                  <a:srgbClr val="2E6173"/>
                </a:solidFill>
                <a:latin typeface="Open Sans Extra Bold"/>
                <a:hlinkClick r:id="rId5"/>
              </a:rPr>
              <a:t>https://doi.org/10.1249/MSS.0000000000000385</a:t>
            </a:r>
            <a:endParaRPr lang="en-US" dirty="0">
              <a:solidFill>
                <a:srgbClr val="2E6173"/>
              </a:solidFill>
              <a:latin typeface="Open Sans Extra Bold"/>
            </a:endParaRP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[13] van </a:t>
            </a:r>
            <a:r>
              <a:rPr lang="en-US" dirty="0" err="1">
                <a:solidFill>
                  <a:srgbClr val="2E6173"/>
                </a:solidFill>
                <a:latin typeface="Open Sans Extra Bold"/>
              </a:rPr>
              <a:t>Hooff</a:t>
            </a:r>
            <a:r>
              <a:rPr lang="en-US" dirty="0">
                <a:solidFill>
                  <a:srgbClr val="2E6173"/>
                </a:solidFill>
                <a:latin typeface="Open Sans Extra Bold"/>
              </a:rPr>
              <a:t>, M.L., et al., The </a:t>
            </a:r>
            <a:r>
              <a:rPr lang="en-US" dirty="0" err="1">
                <a:solidFill>
                  <a:srgbClr val="2E6173"/>
                </a:solidFill>
                <a:latin typeface="Open Sans Extra Bold"/>
              </a:rPr>
              <a:t>Oswestry</a:t>
            </a:r>
            <a:r>
              <a:rPr lang="en-US" dirty="0">
                <a:solidFill>
                  <a:srgbClr val="2E6173"/>
                </a:solidFill>
                <a:latin typeface="Open Sans Extra Bold"/>
              </a:rPr>
              <a:t> Disability Index (version 2.1a): validation of a Dutch language version. Spine (Phila Pa 1976), 2015. 40(2): p. E83-90.</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[14] Wientjes, C.J. and P. Grossman, </a:t>
            </a:r>
            <a:r>
              <a:rPr lang="en-US" dirty="0" err="1">
                <a:solidFill>
                  <a:srgbClr val="2E6173"/>
                </a:solidFill>
                <a:latin typeface="Open Sans Extra Bold"/>
              </a:rPr>
              <a:t>Overreactivity</a:t>
            </a:r>
            <a:r>
              <a:rPr lang="en-US" dirty="0">
                <a:solidFill>
                  <a:srgbClr val="2E6173"/>
                </a:solidFill>
                <a:latin typeface="Open Sans Extra Bold"/>
              </a:rPr>
              <a:t> of the psyche or the soma? Interindividual associations between psychosomatic symptoms, anxiety, heart rate, and end-tidal partial carbon dioxide pressure. </a:t>
            </a:r>
            <a:r>
              <a:rPr lang="en-US" dirty="0" err="1">
                <a:solidFill>
                  <a:srgbClr val="2E6173"/>
                </a:solidFill>
                <a:latin typeface="Open Sans Extra Bold"/>
              </a:rPr>
              <a:t>Psychosom</a:t>
            </a:r>
            <a:r>
              <a:rPr lang="en-US" dirty="0">
                <a:solidFill>
                  <a:srgbClr val="2E6173"/>
                </a:solidFill>
                <a:latin typeface="Open Sans Extra Bold"/>
              </a:rPr>
              <a:t> Med, 1994. 56(6): p. 533-40.</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[15] </a:t>
            </a:r>
            <a:r>
              <a:rPr lang="en-US" dirty="0" err="1">
                <a:solidFill>
                  <a:srgbClr val="2E6173"/>
                </a:solidFill>
                <a:latin typeface="Open Sans Extra Bold"/>
              </a:rPr>
              <a:t>Walentynowicz</a:t>
            </a:r>
            <a:r>
              <a:rPr lang="en-US" dirty="0">
                <a:solidFill>
                  <a:srgbClr val="2E6173"/>
                </a:solidFill>
                <a:latin typeface="Open Sans Extra Bold"/>
              </a:rPr>
              <a:t>, M., et al., Sensory and affective components of symptom perception. Journal of Experimental Psychopathology, 2018. 9(2).</a:t>
            </a:r>
          </a:p>
          <a:p>
            <a:pPr>
              <a:lnSpc>
                <a:spcPts val="2520"/>
              </a:lnSpc>
            </a:pPr>
            <a:endParaRPr lang="en-US" dirty="0">
              <a:solidFill>
                <a:srgbClr val="2E6173"/>
              </a:solidFill>
              <a:latin typeface="Open Sans Extra Bold"/>
              <a:hlinkClick r:id="rId6" tooltip="https://doi.org/10.1016/j.neucli.2019.01.005"/>
            </a:endParaRPr>
          </a:p>
          <a:p>
            <a:pPr>
              <a:lnSpc>
                <a:spcPts val="2520"/>
              </a:lnSpc>
            </a:pPr>
            <a:r>
              <a:rPr lang="en-US" dirty="0">
                <a:solidFill>
                  <a:srgbClr val="2E6173"/>
                </a:solidFill>
                <a:latin typeface="Open Sans Extra Bold"/>
              </a:rPr>
              <a:t>[16] Watson, D., L.A. Clark, and A. </a:t>
            </a:r>
            <a:r>
              <a:rPr lang="en-US" dirty="0" err="1">
                <a:solidFill>
                  <a:srgbClr val="2E6173"/>
                </a:solidFill>
                <a:latin typeface="Open Sans Extra Bold"/>
              </a:rPr>
              <a:t>Tellegen</a:t>
            </a:r>
            <a:r>
              <a:rPr lang="en-US" dirty="0">
                <a:solidFill>
                  <a:srgbClr val="2E6173"/>
                </a:solidFill>
                <a:latin typeface="Open Sans Extra Bold"/>
              </a:rPr>
              <a:t>, Development and validation of brief measures of positive and negative affect: the PANAS scales. Journal of personality and social psychology, 1988. 54(6): p. 1063-1070</a:t>
            </a:r>
          </a:p>
          <a:p>
            <a:pPr>
              <a:lnSpc>
                <a:spcPts val="2520"/>
              </a:lnSpc>
            </a:pPr>
            <a:endParaRPr lang="en-US" dirty="0">
              <a:solidFill>
                <a:srgbClr val="2E6173"/>
              </a:solidFill>
              <a:latin typeface="Open Sans Extra Bold"/>
              <a:hlinkClick r:id="rId7" tooltip="https://doi.org/10.3389/fneur.2018.00789"/>
            </a:endParaRPr>
          </a:p>
          <a:p>
            <a:pPr>
              <a:lnSpc>
                <a:spcPts val="2520"/>
              </a:lnSpc>
            </a:pPr>
            <a:r>
              <a:rPr lang="en-US" dirty="0">
                <a:solidFill>
                  <a:srgbClr val="2E6173"/>
                </a:solidFill>
                <a:latin typeface="Open Sans Extra Bold"/>
              </a:rPr>
              <a:t>[17] Sheehan, D. V., </a:t>
            </a:r>
            <a:r>
              <a:rPr lang="en-US" dirty="0" err="1">
                <a:solidFill>
                  <a:srgbClr val="2E6173"/>
                </a:solidFill>
                <a:latin typeface="Open Sans Extra Bold"/>
              </a:rPr>
              <a:t>Lecrubier</a:t>
            </a:r>
            <a:r>
              <a:rPr lang="en-US" dirty="0">
                <a:solidFill>
                  <a:srgbClr val="2E6173"/>
                </a:solidFill>
                <a:latin typeface="Open Sans Extra Bold"/>
              </a:rPr>
              <a:t>, Y., Sheehan, K. H., Amorim, P., </a:t>
            </a:r>
            <a:r>
              <a:rPr lang="en-US" dirty="0" err="1">
                <a:solidFill>
                  <a:srgbClr val="2E6173"/>
                </a:solidFill>
                <a:latin typeface="Open Sans Extra Bold"/>
              </a:rPr>
              <a:t>Janavs</a:t>
            </a:r>
            <a:r>
              <a:rPr lang="en-US" dirty="0">
                <a:solidFill>
                  <a:srgbClr val="2E6173"/>
                </a:solidFill>
                <a:latin typeface="Open Sans Extra Bold"/>
              </a:rPr>
              <a:t>, J., </a:t>
            </a:r>
            <a:r>
              <a:rPr lang="en-US" dirty="0" err="1">
                <a:solidFill>
                  <a:srgbClr val="2E6173"/>
                </a:solidFill>
                <a:latin typeface="Open Sans Extra Bold"/>
              </a:rPr>
              <a:t>Weiller</a:t>
            </a:r>
            <a:r>
              <a:rPr lang="en-US" dirty="0">
                <a:solidFill>
                  <a:srgbClr val="2E6173"/>
                </a:solidFill>
                <a:latin typeface="Open Sans Extra Bold"/>
              </a:rPr>
              <a:t>, E., </a:t>
            </a:r>
            <a:r>
              <a:rPr lang="en-US" dirty="0" err="1">
                <a:solidFill>
                  <a:srgbClr val="2E6173"/>
                </a:solidFill>
                <a:latin typeface="Open Sans Extra Bold"/>
              </a:rPr>
              <a:t>Hergueta</a:t>
            </a:r>
            <a:r>
              <a:rPr lang="en-US" dirty="0">
                <a:solidFill>
                  <a:srgbClr val="2E6173"/>
                </a:solidFill>
                <a:latin typeface="Open Sans Extra Bold"/>
              </a:rPr>
              <a:t>, T., Baker, R., &amp; Dunbar, G. C. (1998). The Mini-International Neuropsychiatric Interview (M.I.N.I.): the development and validation of a structured diagnostic psychiatric interview for DSM-IV and ICD-10. The Journal of clinical psychiatry, 59 Suppl 20, 22–57.</a:t>
            </a:r>
          </a:p>
          <a:p>
            <a:pPr>
              <a:lnSpc>
                <a:spcPts val="2520"/>
              </a:lnSpc>
            </a:pPr>
            <a:endParaRPr lang="en-US" dirty="0">
              <a:solidFill>
                <a:srgbClr val="2E6173"/>
              </a:solidFill>
              <a:latin typeface="Open Sans Extra Bold"/>
            </a:endParaRPr>
          </a:p>
          <a:p>
            <a:pPr>
              <a:lnSpc>
                <a:spcPts val="2520"/>
              </a:lnSpc>
            </a:pPr>
            <a:r>
              <a:rPr lang="en-US" dirty="0">
                <a:solidFill>
                  <a:srgbClr val="2E6173"/>
                </a:solidFill>
                <a:latin typeface="Open Sans Extra Bold"/>
              </a:rPr>
              <a:t>[18] Bradley, M. M., &amp; Lang, P. J. (1994). Measuring emotion: The Self-Assessment Manikin (SAM) and the semantic differential. Journal of</a:t>
            </a:r>
          </a:p>
          <a:p>
            <a:pPr>
              <a:lnSpc>
                <a:spcPts val="2520"/>
              </a:lnSpc>
            </a:pPr>
            <a:r>
              <a:rPr lang="en-US" dirty="0">
                <a:solidFill>
                  <a:srgbClr val="2E6173"/>
                </a:solidFill>
                <a:latin typeface="Open Sans Extra Bold"/>
              </a:rPr>
              <a:t>Behavior Therapy and Experimental Psychiatry, 25, 49–59.</a:t>
            </a: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a:p>
            <a:pPr>
              <a:lnSpc>
                <a:spcPts val="3220"/>
              </a:lnSpc>
            </a:pPr>
            <a:endParaRPr lang="en-US" dirty="0">
              <a:solidFill>
                <a:srgbClr val="2E6173"/>
              </a:solidFill>
              <a:latin typeface="Open Sans Extra Bold"/>
            </a:endParaRPr>
          </a:p>
        </p:txBody>
      </p:sp>
    </p:spTree>
    <p:extLst>
      <p:ext uri="{BB962C8B-B14F-4D97-AF65-F5344CB8AC3E}">
        <p14:creationId xmlns:p14="http://schemas.microsoft.com/office/powerpoint/2010/main" val="3885368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455088" y="1916508"/>
            <a:ext cx="5248036" cy="3065067"/>
          </a:xfrm>
          <a:custGeom>
            <a:avLst/>
            <a:gdLst/>
            <a:ahLst/>
            <a:cxnLst/>
            <a:rect l="l" t="t" r="r" b="b"/>
            <a:pathLst>
              <a:path w="5248036" h="3065067">
                <a:moveTo>
                  <a:pt x="0" y="0"/>
                </a:moveTo>
                <a:lnTo>
                  <a:pt x="5248036" y="0"/>
                </a:lnTo>
                <a:lnTo>
                  <a:pt x="5248036" y="3065067"/>
                </a:lnTo>
                <a:lnTo>
                  <a:pt x="0" y="3065067"/>
                </a:lnTo>
                <a:lnTo>
                  <a:pt x="0" y="0"/>
                </a:lnTo>
                <a:close/>
              </a:path>
            </a:pathLst>
          </a:custGeom>
          <a:blipFill>
            <a:blip r:embed="rId5"/>
            <a:stretch>
              <a:fillRect/>
            </a:stretch>
          </a:blipFill>
        </p:spPr>
      </p:sp>
      <p:sp>
        <p:nvSpPr>
          <p:cNvPr id="4" name="Freeform 4"/>
          <p:cNvSpPr/>
          <p:nvPr/>
        </p:nvSpPr>
        <p:spPr>
          <a:xfrm>
            <a:off x="5956148" y="6690903"/>
            <a:ext cx="1634821" cy="1869338"/>
          </a:xfrm>
          <a:custGeom>
            <a:avLst/>
            <a:gdLst/>
            <a:ahLst/>
            <a:cxnLst/>
            <a:rect l="l" t="t" r="r" b="b"/>
            <a:pathLst>
              <a:path w="1634821" h="1869338">
                <a:moveTo>
                  <a:pt x="0" y="0"/>
                </a:moveTo>
                <a:lnTo>
                  <a:pt x="1634821" y="0"/>
                </a:lnTo>
                <a:lnTo>
                  <a:pt x="1634821" y="1869338"/>
                </a:lnTo>
                <a:lnTo>
                  <a:pt x="0" y="18693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574111" y="2033970"/>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14514610" y="4811855"/>
            <a:ext cx="2502973" cy="2565075"/>
            <a:chOff x="0" y="0"/>
            <a:chExt cx="3337297" cy="3420100"/>
          </a:xfrm>
        </p:grpSpPr>
        <p:sp>
          <p:nvSpPr>
            <p:cNvPr id="7" name="Freeform 7"/>
            <p:cNvSpPr/>
            <p:nvPr/>
          </p:nvSpPr>
          <p:spPr>
            <a:xfrm>
              <a:off x="1768298" y="0"/>
              <a:ext cx="1089596" cy="958844"/>
            </a:xfrm>
            <a:custGeom>
              <a:avLst/>
              <a:gdLst/>
              <a:ahLst/>
              <a:cxnLst/>
              <a:rect l="l" t="t" r="r" b="b"/>
              <a:pathLst>
                <a:path w="1089596" h="958844">
                  <a:moveTo>
                    <a:pt x="0" y="0"/>
                  </a:moveTo>
                  <a:lnTo>
                    <a:pt x="1089595" y="0"/>
                  </a:lnTo>
                  <a:lnTo>
                    <a:pt x="1089595" y="958844"/>
                  </a:lnTo>
                  <a:lnTo>
                    <a:pt x="0" y="9588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0" y="958844"/>
              <a:ext cx="3337297" cy="2461256"/>
            </a:xfrm>
            <a:custGeom>
              <a:avLst/>
              <a:gdLst/>
              <a:ahLst/>
              <a:cxnLst/>
              <a:rect l="l" t="t" r="r" b="b"/>
              <a:pathLst>
                <a:path w="3337297" h="2461256">
                  <a:moveTo>
                    <a:pt x="0" y="0"/>
                  </a:moveTo>
                  <a:lnTo>
                    <a:pt x="3337297" y="0"/>
                  </a:lnTo>
                  <a:lnTo>
                    <a:pt x="3337297" y="2461256"/>
                  </a:lnTo>
                  <a:lnTo>
                    <a:pt x="0" y="2461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sp>
        <p:nvSpPr>
          <p:cNvPr id="9" name="Freeform 9"/>
          <p:cNvSpPr/>
          <p:nvPr/>
        </p:nvSpPr>
        <p:spPr>
          <a:xfrm rot="-2054979">
            <a:off x="3834971" y="5581241"/>
            <a:ext cx="742465" cy="2219325"/>
          </a:xfrm>
          <a:custGeom>
            <a:avLst/>
            <a:gdLst/>
            <a:ahLst/>
            <a:cxnLst/>
            <a:rect l="l" t="t" r="r" b="b"/>
            <a:pathLst>
              <a:path w="742465" h="2219325">
                <a:moveTo>
                  <a:pt x="0" y="0"/>
                </a:moveTo>
                <a:lnTo>
                  <a:pt x="742465" y="0"/>
                </a:lnTo>
                <a:lnTo>
                  <a:pt x="742465" y="2219325"/>
                </a:lnTo>
                <a:lnTo>
                  <a:pt x="0" y="22193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rot="-7494829">
            <a:off x="8498704" y="4641716"/>
            <a:ext cx="742465" cy="2219325"/>
          </a:xfrm>
          <a:custGeom>
            <a:avLst/>
            <a:gdLst/>
            <a:ahLst/>
            <a:cxnLst/>
            <a:rect l="l" t="t" r="r" b="b"/>
            <a:pathLst>
              <a:path w="742465" h="2219325">
                <a:moveTo>
                  <a:pt x="0" y="0"/>
                </a:moveTo>
                <a:lnTo>
                  <a:pt x="742465" y="0"/>
                </a:lnTo>
                <a:lnTo>
                  <a:pt x="742465" y="2219325"/>
                </a:lnTo>
                <a:lnTo>
                  <a:pt x="0" y="22193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rot="-2760395">
            <a:off x="11831190" y="4740009"/>
            <a:ext cx="742465" cy="2219325"/>
          </a:xfrm>
          <a:custGeom>
            <a:avLst/>
            <a:gdLst/>
            <a:ahLst/>
            <a:cxnLst/>
            <a:rect l="l" t="t" r="r" b="b"/>
            <a:pathLst>
              <a:path w="742465" h="2219325">
                <a:moveTo>
                  <a:pt x="0" y="0"/>
                </a:moveTo>
                <a:lnTo>
                  <a:pt x="742465" y="0"/>
                </a:lnTo>
                <a:lnTo>
                  <a:pt x="742465" y="2219325"/>
                </a:lnTo>
                <a:lnTo>
                  <a:pt x="0" y="22193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1028700" y="555621"/>
            <a:ext cx="1938412"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05.</a:t>
            </a:r>
          </a:p>
        </p:txBody>
      </p:sp>
      <p:sp>
        <p:nvSpPr>
          <p:cNvPr id="13" name="TextBox 13"/>
          <p:cNvSpPr txBox="1"/>
          <p:nvPr/>
        </p:nvSpPr>
        <p:spPr>
          <a:xfrm>
            <a:off x="2967112" y="555621"/>
            <a:ext cx="14050470" cy="836930"/>
          </a:xfrm>
          <a:prstGeom prst="rect">
            <a:avLst/>
          </a:prstGeom>
        </p:spPr>
        <p:txBody>
          <a:bodyPr lIns="0" tIns="0" rIns="0" bIns="0" rtlCol="0" anchor="t">
            <a:spAutoFit/>
          </a:bodyPr>
          <a:lstStyle/>
          <a:p>
            <a:pPr>
              <a:lnSpc>
                <a:spcPts val="6490"/>
              </a:lnSpc>
            </a:pPr>
            <a:r>
              <a:rPr lang="en-US" sz="5900">
                <a:solidFill>
                  <a:srgbClr val="2E6173"/>
                </a:solidFill>
                <a:latin typeface="DM Sans Bold"/>
              </a:rPr>
              <a:t>REFLECTIONS</a:t>
            </a:r>
          </a:p>
        </p:txBody>
      </p:sp>
      <p:sp>
        <p:nvSpPr>
          <p:cNvPr id="14" name="Freeform 14"/>
          <p:cNvSpPr/>
          <p:nvPr/>
        </p:nvSpPr>
        <p:spPr>
          <a:xfrm rot="-64991">
            <a:off x="7035175" y="5765509"/>
            <a:ext cx="705986" cy="680125"/>
          </a:xfrm>
          <a:custGeom>
            <a:avLst/>
            <a:gdLst/>
            <a:ahLst/>
            <a:cxnLst/>
            <a:rect l="l" t="t" r="r" b="b"/>
            <a:pathLst>
              <a:path w="1103655" h="1103655">
                <a:moveTo>
                  <a:pt x="0" y="0"/>
                </a:moveTo>
                <a:lnTo>
                  <a:pt x="1103655" y="0"/>
                </a:lnTo>
                <a:lnTo>
                  <a:pt x="1103655" y="1103656"/>
                </a:lnTo>
                <a:lnTo>
                  <a:pt x="0" y="110365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15" name="Group 15"/>
          <p:cNvGrpSpPr/>
          <p:nvPr/>
        </p:nvGrpSpPr>
        <p:grpSpPr>
          <a:xfrm>
            <a:off x="11146261" y="1028700"/>
            <a:ext cx="1677113" cy="908849"/>
            <a:chOff x="0" y="0"/>
            <a:chExt cx="2236151" cy="1211799"/>
          </a:xfrm>
        </p:grpSpPr>
        <p:sp>
          <p:nvSpPr>
            <p:cNvPr id="16" name="Freeform 16"/>
            <p:cNvSpPr/>
            <p:nvPr/>
          </p:nvSpPr>
          <p:spPr>
            <a:xfrm rot="-114257">
              <a:off x="16302" y="197771"/>
              <a:ext cx="997726" cy="997726"/>
            </a:xfrm>
            <a:custGeom>
              <a:avLst/>
              <a:gdLst/>
              <a:ahLst/>
              <a:cxnLst/>
              <a:rect l="l" t="t" r="r" b="b"/>
              <a:pathLst>
                <a:path w="997726" h="997726">
                  <a:moveTo>
                    <a:pt x="0" y="0"/>
                  </a:moveTo>
                  <a:lnTo>
                    <a:pt x="997726" y="0"/>
                  </a:lnTo>
                  <a:lnTo>
                    <a:pt x="997726" y="997726"/>
                  </a:lnTo>
                  <a:lnTo>
                    <a:pt x="0" y="9977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Freeform 17"/>
            <p:cNvSpPr/>
            <p:nvPr/>
          </p:nvSpPr>
          <p:spPr>
            <a:xfrm>
              <a:off x="1165361" y="0"/>
              <a:ext cx="1070790" cy="1211799"/>
            </a:xfrm>
            <a:custGeom>
              <a:avLst/>
              <a:gdLst/>
              <a:ahLst/>
              <a:cxnLst/>
              <a:rect l="l" t="t" r="r" b="b"/>
              <a:pathLst>
                <a:path w="1070790" h="1211799">
                  <a:moveTo>
                    <a:pt x="0" y="0"/>
                  </a:moveTo>
                  <a:lnTo>
                    <a:pt x="1070790" y="0"/>
                  </a:lnTo>
                  <a:lnTo>
                    <a:pt x="1070790" y="1211799"/>
                  </a:lnTo>
                  <a:lnTo>
                    <a:pt x="0" y="121179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pSp>
      <p:sp>
        <p:nvSpPr>
          <p:cNvPr id="18" name="Freeform 18"/>
          <p:cNvSpPr/>
          <p:nvPr/>
        </p:nvSpPr>
        <p:spPr>
          <a:xfrm>
            <a:off x="17060164" y="4811854"/>
            <a:ext cx="772748" cy="772748"/>
          </a:xfrm>
          <a:custGeom>
            <a:avLst/>
            <a:gdLst/>
            <a:ahLst/>
            <a:cxnLst/>
            <a:rect l="l" t="t" r="r" b="b"/>
            <a:pathLst>
              <a:path w="1020428" h="1154805">
                <a:moveTo>
                  <a:pt x="0" y="0"/>
                </a:moveTo>
                <a:lnTo>
                  <a:pt x="1020428" y="0"/>
                </a:lnTo>
                <a:lnTo>
                  <a:pt x="1020428" y="1154805"/>
                </a:lnTo>
                <a:lnTo>
                  <a:pt x="0" y="115480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a:off x="2005773" y="6224830"/>
            <a:ext cx="11029226" cy="0"/>
          </a:xfrm>
          <a:prstGeom prst="line">
            <a:avLst/>
          </a:prstGeom>
          <a:ln w="38100" cap="flat">
            <a:solidFill>
              <a:srgbClr val="000000"/>
            </a:solidFill>
            <a:prstDash val="solid"/>
            <a:headEnd type="none" w="sm" len="sm"/>
            <a:tailEnd type="triangle" w="lg" len="med"/>
          </a:ln>
        </p:spPr>
      </p:sp>
      <p:sp>
        <p:nvSpPr>
          <p:cNvPr id="7" name="AutoShape 7"/>
          <p:cNvSpPr/>
          <p:nvPr/>
        </p:nvSpPr>
        <p:spPr>
          <a:xfrm flipV="1">
            <a:off x="7482287" y="2429621"/>
            <a:ext cx="19050" cy="8208264"/>
          </a:xfrm>
          <a:prstGeom prst="line">
            <a:avLst/>
          </a:prstGeom>
          <a:ln w="38100" cap="flat">
            <a:solidFill>
              <a:srgbClr val="000000"/>
            </a:solidFill>
            <a:prstDash val="solid"/>
            <a:headEnd type="none" w="sm" len="sm"/>
            <a:tailEnd type="triangle" w="lg" len="med"/>
          </a:ln>
        </p:spPr>
      </p:sp>
      <p:grpSp>
        <p:nvGrpSpPr>
          <p:cNvPr id="8" name="Group 8"/>
          <p:cNvGrpSpPr/>
          <p:nvPr/>
        </p:nvGrpSpPr>
        <p:grpSpPr>
          <a:xfrm>
            <a:off x="12863315" y="4573284"/>
            <a:ext cx="3086097" cy="3303089"/>
            <a:chOff x="-136206" y="-353613"/>
            <a:chExt cx="812800" cy="869950"/>
          </a:xfrm>
        </p:grpSpPr>
        <p:sp>
          <p:nvSpPr>
            <p:cNvPr id="9" name="Freeform 9"/>
            <p:cNvSpPr/>
            <p:nvPr/>
          </p:nvSpPr>
          <p:spPr>
            <a:xfrm>
              <a:off x="0" y="0"/>
              <a:ext cx="540388" cy="162725"/>
            </a:xfrm>
            <a:custGeom>
              <a:avLst/>
              <a:gdLst/>
              <a:ahLst/>
              <a:cxnLst/>
              <a:rect l="l" t="t" r="r" b="b"/>
              <a:pathLst>
                <a:path w="540388" h="162725">
                  <a:moveTo>
                    <a:pt x="0" y="0"/>
                  </a:moveTo>
                  <a:lnTo>
                    <a:pt x="540388" y="0"/>
                  </a:lnTo>
                  <a:lnTo>
                    <a:pt x="540388" y="162725"/>
                  </a:lnTo>
                  <a:lnTo>
                    <a:pt x="0" y="162725"/>
                  </a:lnTo>
                  <a:lnTo>
                    <a:pt x="0" y="0"/>
                  </a:lnTo>
                </a:path>
              </a:pathLst>
            </a:custGeom>
            <a:solidFill>
              <a:srgbClr val="BBCBCD"/>
            </a:solidFill>
          </p:spPr>
        </p:sp>
        <p:sp>
          <p:nvSpPr>
            <p:cNvPr id="10" name="TextBox 10"/>
            <p:cNvSpPr txBox="1"/>
            <p:nvPr/>
          </p:nvSpPr>
          <p:spPr>
            <a:xfrm>
              <a:off x="-136206" y="-353613"/>
              <a:ext cx="812800" cy="869950"/>
            </a:xfrm>
            <a:prstGeom prst="rect">
              <a:avLst/>
            </a:prstGeom>
          </p:spPr>
          <p:txBody>
            <a:bodyPr lIns="50800" tIns="50800" rIns="50800" bIns="50800" rtlCol="0" anchor="ctr"/>
            <a:lstStyle/>
            <a:p>
              <a:pPr algn="ctr">
                <a:lnSpc>
                  <a:spcPts val="3499"/>
                </a:lnSpc>
              </a:pPr>
              <a:r>
                <a:rPr lang="en-US" sz="2499">
                  <a:solidFill>
                    <a:srgbClr val="FFFFFF"/>
                  </a:solidFill>
                  <a:latin typeface="Canva Sans Bold"/>
                </a:rPr>
                <a:t>Valence</a:t>
              </a:r>
            </a:p>
          </p:txBody>
        </p:sp>
      </p:grpSp>
      <p:grpSp>
        <p:nvGrpSpPr>
          <p:cNvPr id="11" name="Group 11"/>
          <p:cNvGrpSpPr/>
          <p:nvPr/>
        </p:nvGrpSpPr>
        <p:grpSpPr>
          <a:xfrm>
            <a:off x="5977337" y="236186"/>
            <a:ext cx="3086097" cy="3303094"/>
            <a:chOff x="-136206" y="-347421"/>
            <a:chExt cx="812800" cy="869950"/>
          </a:xfrm>
        </p:grpSpPr>
        <p:sp>
          <p:nvSpPr>
            <p:cNvPr id="12" name="Freeform 12"/>
            <p:cNvSpPr/>
            <p:nvPr/>
          </p:nvSpPr>
          <p:spPr>
            <a:xfrm>
              <a:off x="0" y="0"/>
              <a:ext cx="540388" cy="175107"/>
            </a:xfrm>
            <a:custGeom>
              <a:avLst/>
              <a:gdLst/>
              <a:ahLst/>
              <a:cxnLst/>
              <a:rect l="l" t="t" r="r" b="b"/>
              <a:pathLst>
                <a:path w="540388" h="175107">
                  <a:moveTo>
                    <a:pt x="0" y="0"/>
                  </a:moveTo>
                  <a:lnTo>
                    <a:pt x="540388" y="0"/>
                  </a:lnTo>
                  <a:lnTo>
                    <a:pt x="540388" y="175107"/>
                  </a:lnTo>
                  <a:lnTo>
                    <a:pt x="0" y="175107"/>
                  </a:lnTo>
                  <a:lnTo>
                    <a:pt x="0" y="0"/>
                  </a:lnTo>
                </a:path>
              </a:pathLst>
            </a:custGeom>
            <a:solidFill>
              <a:srgbClr val="BBCBCD"/>
            </a:solidFill>
          </p:spPr>
        </p:sp>
        <p:sp>
          <p:nvSpPr>
            <p:cNvPr id="13" name="TextBox 13"/>
            <p:cNvSpPr txBox="1"/>
            <p:nvPr/>
          </p:nvSpPr>
          <p:spPr>
            <a:xfrm>
              <a:off x="-136206" y="-347421"/>
              <a:ext cx="812800" cy="869950"/>
            </a:xfrm>
            <a:prstGeom prst="rect">
              <a:avLst/>
            </a:prstGeom>
          </p:spPr>
          <p:txBody>
            <a:bodyPr lIns="50800" tIns="50800" rIns="50800" bIns="50800" rtlCol="0" anchor="ctr"/>
            <a:lstStyle/>
            <a:p>
              <a:pPr algn="ctr">
                <a:lnSpc>
                  <a:spcPts val="3499"/>
                </a:lnSpc>
              </a:pPr>
              <a:r>
                <a:rPr lang="en-US" sz="2499" dirty="0">
                  <a:solidFill>
                    <a:srgbClr val="FFFFFF"/>
                  </a:solidFill>
                  <a:latin typeface="Canva Sans Bold"/>
                </a:rPr>
                <a:t>Arousal</a:t>
              </a:r>
            </a:p>
          </p:txBody>
        </p:sp>
      </p:grpSp>
      <p:grpSp>
        <p:nvGrpSpPr>
          <p:cNvPr id="14" name="Group 14"/>
          <p:cNvGrpSpPr/>
          <p:nvPr/>
        </p:nvGrpSpPr>
        <p:grpSpPr>
          <a:xfrm>
            <a:off x="2005773" y="2220161"/>
            <a:ext cx="2812935" cy="1845989"/>
            <a:chOff x="0" y="0"/>
            <a:chExt cx="812800" cy="533400"/>
          </a:xfrm>
        </p:grpSpPr>
        <p:sp>
          <p:nvSpPr>
            <p:cNvPr id="15" name="Freeform 1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DFE7E9"/>
            </a:solidFill>
          </p:spPr>
        </p:sp>
        <p:sp>
          <p:nvSpPr>
            <p:cNvPr id="16" name="TextBox 16"/>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Hostile-resistance</a:t>
              </a:r>
            </a:p>
          </p:txBody>
        </p:sp>
      </p:grpSp>
      <p:grpSp>
        <p:nvGrpSpPr>
          <p:cNvPr id="17" name="Group 17"/>
          <p:cNvGrpSpPr/>
          <p:nvPr/>
        </p:nvGrpSpPr>
        <p:grpSpPr>
          <a:xfrm>
            <a:off x="2181483" y="5610759"/>
            <a:ext cx="2812935" cy="1845989"/>
            <a:chOff x="0" y="0"/>
            <a:chExt cx="812800" cy="533400"/>
          </a:xfrm>
        </p:grpSpPr>
        <p:sp>
          <p:nvSpPr>
            <p:cNvPr id="18" name="Freeform 1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19" name="TextBox 19"/>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Hostile-resistance</a:t>
              </a:r>
            </a:p>
          </p:txBody>
        </p:sp>
      </p:grpSp>
      <p:sp>
        <p:nvSpPr>
          <p:cNvPr id="20" name="Freeform 20"/>
          <p:cNvSpPr/>
          <p:nvPr/>
        </p:nvSpPr>
        <p:spPr>
          <a:xfrm rot="-2173981">
            <a:off x="1703624" y="4146093"/>
            <a:ext cx="1485205" cy="1836420"/>
          </a:xfrm>
          <a:custGeom>
            <a:avLst/>
            <a:gdLst/>
            <a:ahLst/>
            <a:cxnLst/>
            <a:rect l="l" t="t" r="r" b="b"/>
            <a:pathLst>
              <a:path w="1485205" h="1836420">
                <a:moveTo>
                  <a:pt x="0" y="0"/>
                </a:moveTo>
                <a:lnTo>
                  <a:pt x="1485204" y="0"/>
                </a:lnTo>
                <a:lnTo>
                  <a:pt x="1485204" y="1836420"/>
                </a:lnTo>
                <a:lnTo>
                  <a:pt x="0" y="1836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1" name="TextBox 21"/>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05. DISCUSSION - MANIKIN</a:t>
            </a:r>
          </a:p>
        </p:txBody>
      </p:sp>
      <p:sp>
        <p:nvSpPr>
          <p:cNvPr id="22" name="TextBox 22"/>
          <p:cNvSpPr txBox="1"/>
          <p:nvPr/>
        </p:nvSpPr>
        <p:spPr>
          <a:xfrm>
            <a:off x="1629774" y="4677336"/>
            <a:ext cx="375999"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3" name="TextBox 23"/>
          <p:cNvSpPr txBox="1"/>
          <p:nvPr/>
        </p:nvSpPr>
        <p:spPr>
          <a:xfrm>
            <a:off x="6772964" y="8720456"/>
            <a:ext cx="375999"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4" name="TextBox 24"/>
          <p:cNvSpPr txBox="1"/>
          <p:nvPr/>
        </p:nvSpPr>
        <p:spPr>
          <a:xfrm>
            <a:off x="12179212" y="4677336"/>
            <a:ext cx="66698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5" name="TextBox 25"/>
          <p:cNvSpPr txBox="1"/>
          <p:nvPr/>
        </p:nvSpPr>
        <p:spPr>
          <a:xfrm>
            <a:off x="6627470" y="2048711"/>
            <a:ext cx="66698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a:off x="2005773" y="6224830"/>
            <a:ext cx="11029226" cy="0"/>
          </a:xfrm>
          <a:prstGeom prst="line">
            <a:avLst/>
          </a:prstGeom>
          <a:ln w="38100" cap="flat">
            <a:solidFill>
              <a:srgbClr val="000000"/>
            </a:solidFill>
            <a:prstDash val="solid"/>
            <a:headEnd type="none" w="sm" len="sm"/>
            <a:tailEnd type="triangle" w="lg" len="med"/>
          </a:ln>
        </p:spPr>
      </p:sp>
      <p:sp>
        <p:nvSpPr>
          <p:cNvPr id="7" name="AutoShape 7"/>
          <p:cNvSpPr/>
          <p:nvPr/>
        </p:nvSpPr>
        <p:spPr>
          <a:xfrm flipV="1">
            <a:off x="7482287" y="2429621"/>
            <a:ext cx="19050" cy="8208264"/>
          </a:xfrm>
          <a:prstGeom prst="line">
            <a:avLst/>
          </a:prstGeom>
          <a:ln w="38100" cap="flat">
            <a:solidFill>
              <a:srgbClr val="000000"/>
            </a:solidFill>
            <a:prstDash val="solid"/>
            <a:headEnd type="none" w="sm" len="sm"/>
            <a:tailEnd type="triangle" w="lg" len="med"/>
          </a:ln>
        </p:spPr>
      </p:sp>
      <p:grpSp>
        <p:nvGrpSpPr>
          <p:cNvPr id="8" name="Group 8"/>
          <p:cNvGrpSpPr/>
          <p:nvPr/>
        </p:nvGrpSpPr>
        <p:grpSpPr>
          <a:xfrm>
            <a:off x="13380472" y="5915907"/>
            <a:ext cx="2051784" cy="617846"/>
            <a:chOff x="0" y="0"/>
            <a:chExt cx="540388" cy="162725"/>
          </a:xfrm>
        </p:grpSpPr>
        <p:sp>
          <p:nvSpPr>
            <p:cNvPr id="9" name="Freeform 9"/>
            <p:cNvSpPr/>
            <p:nvPr/>
          </p:nvSpPr>
          <p:spPr>
            <a:xfrm>
              <a:off x="0" y="0"/>
              <a:ext cx="540388" cy="162725"/>
            </a:xfrm>
            <a:custGeom>
              <a:avLst/>
              <a:gdLst/>
              <a:ahLst/>
              <a:cxnLst/>
              <a:rect l="l" t="t" r="r" b="b"/>
              <a:pathLst>
                <a:path w="540388" h="162725">
                  <a:moveTo>
                    <a:pt x="0" y="0"/>
                  </a:moveTo>
                  <a:lnTo>
                    <a:pt x="540388" y="0"/>
                  </a:lnTo>
                  <a:lnTo>
                    <a:pt x="540388" y="162725"/>
                  </a:lnTo>
                  <a:lnTo>
                    <a:pt x="0" y="162725"/>
                  </a:lnTo>
                  <a:lnTo>
                    <a:pt x="0" y="0"/>
                  </a:lnTo>
                </a:path>
              </a:pathLst>
            </a:custGeom>
            <a:solidFill>
              <a:srgbClr val="BBCBCD"/>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499"/>
                </a:lnSpc>
              </a:pPr>
              <a:r>
                <a:rPr lang="en-US" sz="2499">
                  <a:solidFill>
                    <a:srgbClr val="FFFFFF"/>
                  </a:solidFill>
                  <a:latin typeface="Canva Sans Bold"/>
                </a:rPr>
                <a:t>Valence</a:t>
              </a:r>
            </a:p>
          </p:txBody>
        </p:sp>
      </p:grpSp>
      <p:sp>
        <p:nvSpPr>
          <p:cNvPr id="11" name="TextBox 11"/>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05. DISCUSSION - MANIKIN</a:t>
            </a:r>
          </a:p>
        </p:txBody>
      </p:sp>
      <p:sp>
        <p:nvSpPr>
          <p:cNvPr id="13" name="Freeform 13"/>
          <p:cNvSpPr/>
          <p:nvPr/>
        </p:nvSpPr>
        <p:spPr>
          <a:xfrm>
            <a:off x="6494494" y="1555301"/>
            <a:ext cx="2051784" cy="664860"/>
          </a:xfrm>
          <a:custGeom>
            <a:avLst/>
            <a:gdLst/>
            <a:ahLst/>
            <a:cxnLst/>
            <a:rect l="l" t="t" r="r" b="b"/>
            <a:pathLst>
              <a:path w="540388" h="175107">
                <a:moveTo>
                  <a:pt x="0" y="0"/>
                </a:moveTo>
                <a:lnTo>
                  <a:pt x="540388" y="0"/>
                </a:lnTo>
                <a:lnTo>
                  <a:pt x="540388" y="175107"/>
                </a:lnTo>
                <a:lnTo>
                  <a:pt x="0" y="175107"/>
                </a:lnTo>
                <a:lnTo>
                  <a:pt x="0" y="0"/>
                </a:lnTo>
              </a:path>
            </a:pathLst>
          </a:custGeom>
          <a:solidFill>
            <a:srgbClr val="BBCBCD"/>
          </a:solidFill>
        </p:spPr>
      </p:sp>
      <p:grpSp>
        <p:nvGrpSpPr>
          <p:cNvPr id="15" name="Group 15"/>
          <p:cNvGrpSpPr/>
          <p:nvPr/>
        </p:nvGrpSpPr>
        <p:grpSpPr>
          <a:xfrm>
            <a:off x="2126253" y="7054817"/>
            <a:ext cx="2923396" cy="1918478"/>
            <a:chOff x="0" y="0"/>
            <a:chExt cx="812800" cy="533400"/>
          </a:xfrm>
        </p:grpSpPr>
        <p:sp>
          <p:nvSpPr>
            <p:cNvPr id="16" name="Freeform 16"/>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DFE7E9"/>
            </a:solidFill>
          </p:spPr>
        </p:sp>
        <p:sp>
          <p:nvSpPr>
            <p:cNvPr id="17" name="TextBox 17"/>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Acceptance</a:t>
              </a:r>
            </a:p>
          </p:txBody>
        </p:sp>
      </p:grpSp>
      <p:sp>
        <p:nvSpPr>
          <p:cNvPr id="18" name="TextBox 18"/>
          <p:cNvSpPr txBox="1"/>
          <p:nvPr/>
        </p:nvSpPr>
        <p:spPr>
          <a:xfrm>
            <a:off x="1629774" y="4677336"/>
            <a:ext cx="375999"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19" name="TextBox 19"/>
          <p:cNvSpPr txBox="1"/>
          <p:nvPr/>
        </p:nvSpPr>
        <p:spPr>
          <a:xfrm>
            <a:off x="6772964" y="8720456"/>
            <a:ext cx="375999"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0" name="TextBox 20"/>
          <p:cNvSpPr txBox="1"/>
          <p:nvPr/>
        </p:nvSpPr>
        <p:spPr>
          <a:xfrm>
            <a:off x="12179212" y="4677336"/>
            <a:ext cx="66698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1" name="TextBox 21"/>
          <p:cNvSpPr txBox="1"/>
          <p:nvPr/>
        </p:nvSpPr>
        <p:spPr>
          <a:xfrm>
            <a:off x="6627470" y="2048711"/>
            <a:ext cx="66698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grpSp>
        <p:nvGrpSpPr>
          <p:cNvPr id="22" name="Group 22"/>
          <p:cNvGrpSpPr/>
          <p:nvPr/>
        </p:nvGrpSpPr>
        <p:grpSpPr>
          <a:xfrm>
            <a:off x="6058689" y="7298505"/>
            <a:ext cx="2923396" cy="1918478"/>
            <a:chOff x="0" y="0"/>
            <a:chExt cx="812800" cy="533400"/>
          </a:xfrm>
        </p:grpSpPr>
        <p:sp>
          <p:nvSpPr>
            <p:cNvPr id="23" name="Freeform 2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24" name="TextBox 24"/>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Acceptance</a:t>
              </a:r>
            </a:p>
          </p:txBody>
        </p:sp>
      </p:grpSp>
      <p:sp>
        <p:nvSpPr>
          <p:cNvPr id="25" name="Freeform 25"/>
          <p:cNvSpPr/>
          <p:nvPr/>
        </p:nvSpPr>
        <p:spPr>
          <a:xfrm rot="-7092750">
            <a:off x="4724680" y="8280331"/>
            <a:ext cx="1485205" cy="1836420"/>
          </a:xfrm>
          <a:custGeom>
            <a:avLst/>
            <a:gdLst/>
            <a:ahLst/>
            <a:cxnLst/>
            <a:rect l="l" t="t" r="r" b="b"/>
            <a:pathLst>
              <a:path w="1485205" h="1836420">
                <a:moveTo>
                  <a:pt x="0" y="0"/>
                </a:moveTo>
                <a:lnTo>
                  <a:pt x="1485205" y="0"/>
                </a:lnTo>
                <a:lnTo>
                  <a:pt x="1485205" y="1836420"/>
                </a:lnTo>
                <a:lnTo>
                  <a:pt x="0" y="1836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TextBox 10">
            <a:extLst>
              <a:ext uri="{FF2B5EF4-FFF2-40B4-BE49-F238E27FC236}">
                <a16:creationId xmlns:a16="http://schemas.microsoft.com/office/drawing/2014/main" id="{3DDADC39-F579-46FE-B91B-645E19DE0EE0}"/>
              </a:ext>
            </a:extLst>
          </p:cNvPr>
          <p:cNvSpPr txBox="1"/>
          <p:nvPr/>
        </p:nvSpPr>
        <p:spPr>
          <a:xfrm>
            <a:off x="12863315" y="4573284"/>
            <a:ext cx="3086097" cy="3303089"/>
          </a:xfrm>
          <a:prstGeom prst="rect">
            <a:avLst/>
          </a:prstGeom>
        </p:spPr>
        <p:txBody>
          <a:bodyPr lIns="50800" tIns="50800" rIns="50800" bIns="50800" rtlCol="0" anchor="ctr"/>
          <a:lstStyle/>
          <a:p>
            <a:pPr algn="ctr">
              <a:lnSpc>
                <a:spcPts val="3499"/>
              </a:lnSpc>
            </a:pPr>
            <a:r>
              <a:rPr lang="en-US" sz="2499">
                <a:solidFill>
                  <a:srgbClr val="FFFFFF"/>
                </a:solidFill>
                <a:latin typeface="Canva Sans Bold"/>
              </a:rPr>
              <a:t>Valence</a:t>
            </a:r>
          </a:p>
        </p:txBody>
      </p:sp>
      <p:sp>
        <p:nvSpPr>
          <p:cNvPr id="27" name="TextBox 13">
            <a:extLst>
              <a:ext uri="{FF2B5EF4-FFF2-40B4-BE49-F238E27FC236}">
                <a16:creationId xmlns:a16="http://schemas.microsoft.com/office/drawing/2014/main" id="{31976C52-7A2B-48CB-BD9A-D62C8F77C328}"/>
              </a:ext>
            </a:extLst>
          </p:cNvPr>
          <p:cNvSpPr txBox="1"/>
          <p:nvPr/>
        </p:nvSpPr>
        <p:spPr>
          <a:xfrm>
            <a:off x="5977337" y="236186"/>
            <a:ext cx="3086097" cy="3303094"/>
          </a:xfrm>
          <a:prstGeom prst="rect">
            <a:avLst/>
          </a:prstGeom>
        </p:spPr>
        <p:txBody>
          <a:bodyPr lIns="50800" tIns="50800" rIns="50800" bIns="50800" rtlCol="0" anchor="ctr"/>
          <a:lstStyle/>
          <a:p>
            <a:pPr algn="ctr">
              <a:lnSpc>
                <a:spcPts val="3499"/>
              </a:lnSpc>
            </a:pPr>
            <a:r>
              <a:rPr lang="en-US" sz="2499" dirty="0">
                <a:solidFill>
                  <a:srgbClr val="FFFFFF"/>
                </a:solidFill>
                <a:latin typeface="Canva Sans Bold"/>
              </a:rPr>
              <a:t>Arousal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46" y="685797"/>
            <a:ext cx="8328780" cy="634371"/>
            <a:chOff x="0" y="0"/>
            <a:chExt cx="2193588" cy="167077"/>
          </a:xfrm>
        </p:grpSpPr>
        <p:sp>
          <p:nvSpPr>
            <p:cNvPr id="3" name="Freeform 3"/>
            <p:cNvSpPr/>
            <p:nvPr/>
          </p:nvSpPr>
          <p:spPr>
            <a:xfrm>
              <a:off x="0" y="0"/>
              <a:ext cx="2193588" cy="167077"/>
            </a:xfrm>
            <a:custGeom>
              <a:avLst/>
              <a:gdLst/>
              <a:ahLst/>
              <a:cxnLst/>
              <a:rect l="l" t="t" r="r" b="b"/>
              <a:pathLst>
                <a:path w="2193588" h="167077">
                  <a:moveTo>
                    <a:pt x="0" y="0"/>
                  </a:moveTo>
                  <a:lnTo>
                    <a:pt x="2193588" y="0"/>
                  </a:lnTo>
                  <a:lnTo>
                    <a:pt x="2193588" y="167077"/>
                  </a:lnTo>
                  <a:lnTo>
                    <a:pt x="0" y="167077"/>
                  </a:lnTo>
                  <a:lnTo>
                    <a:pt x="0" y="0"/>
                  </a:lnTo>
                </a:path>
              </a:pathLst>
            </a:custGeom>
            <a:solidFill>
              <a:srgbClr val="2E617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a:off x="2005773" y="6224830"/>
            <a:ext cx="11029226" cy="0"/>
          </a:xfrm>
          <a:prstGeom prst="line">
            <a:avLst/>
          </a:prstGeom>
          <a:ln w="38100" cap="flat">
            <a:solidFill>
              <a:srgbClr val="000000"/>
            </a:solidFill>
            <a:prstDash val="solid"/>
            <a:headEnd type="none" w="sm" len="sm"/>
            <a:tailEnd type="triangle" w="lg" len="med"/>
          </a:ln>
        </p:spPr>
      </p:sp>
      <p:sp>
        <p:nvSpPr>
          <p:cNvPr id="7" name="AutoShape 7"/>
          <p:cNvSpPr/>
          <p:nvPr/>
        </p:nvSpPr>
        <p:spPr>
          <a:xfrm flipV="1">
            <a:off x="7482287" y="2429621"/>
            <a:ext cx="19050" cy="8208264"/>
          </a:xfrm>
          <a:prstGeom prst="line">
            <a:avLst/>
          </a:prstGeom>
          <a:ln w="38100" cap="flat">
            <a:solidFill>
              <a:srgbClr val="000000"/>
            </a:solidFill>
            <a:prstDash val="solid"/>
            <a:headEnd type="none" w="sm" len="sm"/>
            <a:tailEnd type="triangle" w="lg" len="med"/>
          </a:ln>
        </p:spPr>
      </p:sp>
      <p:grpSp>
        <p:nvGrpSpPr>
          <p:cNvPr id="8" name="Group 8"/>
          <p:cNvGrpSpPr/>
          <p:nvPr/>
        </p:nvGrpSpPr>
        <p:grpSpPr>
          <a:xfrm>
            <a:off x="13380472" y="5915907"/>
            <a:ext cx="2051784" cy="617846"/>
            <a:chOff x="0" y="0"/>
            <a:chExt cx="540388" cy="162725"/>
          </a:xfrm>
        </p:grpSpPr>
        <p:sp>
          <p:nvSpPr>
            <p:cNvPr id="9" name="Freeform 9"/>
            <p:cNvSpPr/>
            <p:nvPr/>
          </p:nvSpPr>
          <p:spPr>
            <a:xfrm>
              <a:off x="0" y="0"/>
              <a:ext cx="540388" cy="162725"/>
            </a:xfrm>
            <a:custGeom>
              <a:avLst/>
              <a:gdLst/>
              <a:ahLst/>
              <a:cxnLst/>
              <a:rect l="l" t="t" r="r" b="b"/>
              <a:pathLst>
                <a:path w="540388" h="162725">
                  <a:moveTo>
                    <a:pt x="0" y="0"/>
                  </a:moveTo>
                  <a:lnTo>
                    <a:pt x="540388" y="0"/>
                  </a:lnTo>
                  <a:lnTo>
                    <a:pt x="540388" y="162725"/>
                  </a:lnTo>
                  <a:lnTo>
                    <a:pt x="0" y="162725"/>
                  </a:lnTo>
                  <a:lnTo>
                    <a:pt x="0" y="0"/>
                  </a:lnTo>
                </a:path>
              </a:pathLst>
            </a:custGeom>
            <a:solidFill>
              <a:srgbClr val="BBCBCD"/>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499"/>
                </a:lnSpc>
              </a:pPr>
              <a:r>
                <a:rPr lang="en-US" sz="2499">
                  <a:solidFill>
                    <a:srgbClr val="FFFFFF"/>
                  </a:solidFill>
                  <a:latin typeface="Canva Sans Bold"/>
                </a:rPr>
                <a:t>Valence</a:t>
              </a:r>
            </a:p>
          </p:txBody>
        </p:sp>
      </p:grpSp>
      <p:sp>
        <p:nvSpPr>
          <p:cNvPr id="11" name="TextBox 11"/>
          <p:cNvSpPr txBox="1"/>
          <p:nvPr/>
        </p:nvSpPr>
        <p:spPr>
          <a:xfrm>
            <a:off x="955298" y="749615"/>
            <a:ext cx="8188702" cy="596271"/>
          </a:xfrm>
          <a:prstGeom prst="rect">
            <a:avLst/>
          </a:prstGeom>
        </p:spPr>
        <p:txBody>
          <a:bodyPr lIns="0" tIns="0" rIns="0" bIns="0" rtlCol="0" anchor="t">
            <a:spAutoFit/>
          </a:bodyPr>
          <a:lstStyle/>
          <a:p>
            <a:pPr>
              <a:lnSpc>
                <a:spcPts val="4620"/>
              </a:lnSpc>
            </a:pPr>
            <a:r>
              <a:rPr lang="en-US" sz="4200" dirty="0">
                <a:solidFill>
                  <a:srgbClr val="FFFFFF"/>
                </a:solidFill>
                <a:latin typeface="DM Sans Bold"/>
              </a:rPr>
              <a:t>05. DISCUSSION - MANIKIN</a:t>
            </a:r>
          </a:p>
        </p:txBody>
      </p:sp>
      <p:sp>
        <p:nvSpPr>
          <p:cNvPr id="13" name="Freeform 13"/>
          <p:cNvSpPr/>
          <p:nvPr/>
        </p:nvSpPr>
        <p:spPr>
          <a:xfrm>
            <a:off x="6494494" y="1555301"/>
            <a:ext cx="2051784" cy="664860"/>
          </a:xfrm>
          <a:custGeom>
            <a:avLst/>
            <a:gdLst/>
            <a:ahLst/>
            <a:cxnLst/>
            <a:rect l="l" t="t" r="r" b="b"/>
            <a:pathLst>
              <a:path w="540388" h="175107">
                <a:moveTo>
                  <a:pt x="0" y="0"/>
                </a:moveTo>
                <a:lnTo>
                  <a:pt x="540388" y="0"/>
                </a:lnTo>
                <a:lnTo>
                  <a:pt x="540388" y="175107"/>
                </a:lnTo>
                <a:lnTo>
                  <a:pt x="0" y="175107"/>
                </a:lnTo>
                <a:lnTo>
                  <a:pt x="0" y="0"/>
                </a:lnTo>
              </a:path>
            </a:pathLst>
          </a:custGeom>
          <a:solidFill>
            <a:srgbClr val="BBCBCD"/>
          </a:solidFill>
        </p:spPr>
      </p:sp>
      <p:grpSp>
        <p:nvGrpSpPr>
          <p:cNvPr id="15" name="Group 15"/>
          <p:cNvGrpSpPr/>
          <p:nvPr/>
        </p:nvGrpSpPr>
        <p:grpSpPr>
          <a:xfrm>
            <a:off x="10295134" y="8136227"/>
            <a:ext cx="2551067" cy="1674138"/>
            <a:chOff x="0" y="0"/>
            <a:chExt cx="812800" cy="533400"/>
          </a:xfrm>
        </p:grpSpPr>
        <p:sp>
          <p:nvSpPr>
            <p:cNvPr id="16" name="Freeform 16"/>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path>
              </a:pathLst>
            </a:custGeom>
            <a:solidFill>
              <a:srgbClr val="8CA9AD"/>
            </a:solidFill>
          </p:spPr>
        </p:sp>
        <p:sp>
          <p:nvSpPr>
            <p:cNvPr id="17" name="TextBox 17"/>
            <p:cNvSpPr txBox="1"/>
            <p:nvPr/>
          </p:nvSpPr>
          <p:spPr>
            <a:xfrm>
              <a:off x="38100" y="41275"/>
              <a:ext cx="736600" cy="415925"/>
            </a:xfrm>
            <a:prstGeom prst="rect">
              <a:avLst/>
            </a:prstGeom>
          </p:spPr>
          <p:txBody>
            <a:bodyPr lIns="50800" tIns="50800" rIns="50800" bIns="50800" rtlCol="0" anchor="ctr"/>
            <a:lstStyle/>
            <a:p>
              <a:pPr algn="ctr">
                <a:lnSpc>
                  <a:spcPts val="4339"/>
                </a:lnSpc>
              </a:pPr>
              <a:r>
                <a:rPr lang="en-US" sz="3099">
                  <a:solidFill>
                    <a:srgbClr val="FFFFFF"/>
                  </a:solidFill>
                  <a:latin typeface="Open Sans Extra Bold"/>
                </a:rPr>
                <a:t>Relaxation</a:t>
              </a:r>
            </a:p>
          </p:txBody>
        </p:sp>
      </p:grpSp>
      <p:sp>
        <p:nvSpPr>
          <p:cNvPr id="18" name="TextBox 18"/>
          <p:cNvSpPr txBox="1"/>
          <p:nvPr/>
        </p:nvSpPr>
        <p:spPr>
          <a:xfrm>
            <a:off x="1629774" y="4677336"/>
            <a:ext cx="375999"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19" name="TextBox 19"/>
          <p:cNvSpPr txBox="1"/>
          <p:nvPr/>
        </p:nvSpPr>
        <p:spPr>
          <a:xfrm>
            <a:off x="6772964" y="8720456"/>
            <a:ext cx="375999"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0" name="TextBox 20"/>
          <p:cNvSpPr txBox="1"/>
          <p:nvPr/>
        </p:nvSpPr>
        <p:spPr>
          <a:xfrm>
            <a:off x="12179212" y="4677336"/>
            <a:ext cx="66698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1" name="TextBox 21"/>
          <p:cNvSpPr txBox="1"/>
          <p:nvPr/>
        </p:nvSpPr>
        <p:spPr>
          <a:xfrm>
            <a:off x="6627470" y="2048711"/>
            <a:ext cx="666988" cy="1566544"/>
          </a:xfrm>
          <a:prstGeom prst="rect">
            <a:avLst/>
          </a:prstGeom>
        </p:spPr>
        <p:txBody>
          <a:bodyPr lIns="0" tIns="0" rIns="0" bIns="0" rtlCol="0" anchor="t">
            <a:spAutoFit/>
          </a:bodyPr>
          <a:lstStyle/>
          <a:p>
            <a:pPr algn="ctr">
              <a:lnSpc>
                <a:spcPts val="12880"/>
              </a:lnSpc>
            </a:pPr>
            <a:r>
              <a:rPr lang="en-US" sz="9200">
                <a:solidFill>
                  <a:srgbClr val="000000"/>
                </a:solidFill>
                <a:latin typeface="Open Sans Bold"/>
              </a:rPr>
              <a:t>+</a:t>
            </a:r>
          </a:p>
        </p:txBody>
      </p:sp>
      <p:sp>
        <p:nvSpPr>
          <p:cNvPr id="22" name="TextBox 10">
            <a:extLst>
              <a:ext uri="{FF2B5EF4-FFF2-40B4-BE49-F238E27FC236}">
                <a16:creationId xmlns:a16="http://schemas.microsoft.com/office/drawing/2014/main" id="{2D34A0A9-7528-40E8-A39B-8AB515B54705}"/>
              </a:ext>
            </a:extLst>
          </p:cNvPr>
          <p:cNvSpPr txBox="1"/>
          <p:nvPr/>
        </p:nvSpPr>
        <p:spPr>
          <a:xfrm>
            <a:off x="12863315" y="4573284"/>
            <a:ext cx="3086097" cy="3303089"/>
          </a:xfrm>
          <a:prstGeom prst="rect">
            <a:avLst/>
          </a:prstGeom>
        </p:spPr>
        <p:txBody>
          <a:bodyPr lIns="50800" tIns="50800" rIns="50800" bIns="50800" rtlCol="0" anchor="ctr"/>
          <a:lstStyle/>
          <a:p>
            <a:pPr algn="ctr">
              <a:lnSpc>
                <a:spcPts val="3499"/>
              </a:lnSpc>
            </a:pPr>
            <a:r>
              <a:rPr lang="en-US" sz="2499" dirty="0">
                <a:solidFill>
                  <a:srgbClr val="FFFFFF"/>
                </a:solidFill>
                <a:latin typeface="Canva Sans Bold"/>
              </a:rPr>
              <a:t>Valence</a:t>
            </a:r>
          </a:p>
        </p:txBody>
      </p:sp>
      <p:sp>
        <p:nvSpPr>
          <p:cNvPr id="23" name="TextBox 13">
            <a:extLst>
              <a:ext uri="{FF2B5EF4-FFF2-40B4-BE49-F238E27FC236}">
                <a16:creationId xmlns:a16="http://schemas.microsoft.com/office/drawing/2014/main" id="{F9626D2F-1189-4D18-A496-1422B72662AE}"/>
              </a:ext>
            </a:extLst>
          </p:cNvPr>
          <p:cNvSpPr txBox="1"/>
          <p:nvPr/>
        </p:nvSpPr>
        <p:spPr>
          <a:xfrm>
            <a:off x="5977337" y="236186"/>
            <a:ext cx="3086097" cy="3303094"/>
          </a:xfrm>
          <a:prstGeom prst="rect">
            <a:avLst/>
          </a:prstGeom>
        </p:spPr>
        <p:txBody>
          <a:bodyPr lIns="50800" tIns="50800" rIns="50800" bIns="50800" rtlCol="0" anchor="ctr"/>
          <a:lstStyle/>
          <a:p>
            <a:pPr algn="ctr">
              <a:lnSpc>
                <a:spcPts val="3499"/>
              </a:lnSpc>
            </a:pPr>
            <a:r>
              <a:rPr lang="en-US" sz="2499" dirty="0">
                <a:solidFill>
                  <a:srgbClr val="FFFFFF"/>
                </a:solidFill>
                <a:latin typeface="Canva Sans Bold"/>
              </a:rPr>
              <a:t>Arousal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866EF1E-26AD-4169-B618-3CD48AADB0B1}"/>
              </a:ext>
            </a:extLst>
          </p:cNvPr>
          <p:cNvPicPr>
            <a:picLocks noChangeAspect="1"/>
          </p:cNvPicPr>
          <p:nvPr/>
        </p:nvPicPr>
        <p:blipFill>
          <a:blip r:embed="rId3"/>
          <a:stretch>
            <a:fillRect/>
          </a:stretch>
        </p:blipFill>
        <p:spPr>
          <a:xfrm>
            <a:off x="7807931" y="4308708"/>
            <a:ext cx="2720303" cy="2752213"/>
          </a:xfrm>
          <a:prstGeom prst="ellipse">
            <a:avLst/>
          </a:prstGeom>
          <a:ln w="57150">
            <a:solidFill>
              <a:srgbClr val="2E6173"/>
            </a:solidFill>
          </a:ln>
        </p:spPr>
      </p:pic>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AutoShape 9"/>
          <p:cNvSpPr/>
          <p:nvPr/>
        </p:nvSpPr>
        <p:spPr>
          <a:xfrm flipH="1">
            <a:off x="5967004" y="3650273"/>
            <a:ext cx="2222913" cy="2456626"/>
          </a:xfrm>
          <a:prstGeom prst="line">
            <a:avLst/>
          </a:prstGeom>
          <a:ln w="123825" cap="flat">
            <a:solidFill>
              <a:schemeClr val="bg2"/>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chemeClr val="bg2"/>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6">
              <a:duotone>
                <a:schemeClr val="bg2">
                  <a:shade val="45000"/>
                  <a:satMod val="135000"/>
                </a:schemeClr>
                <a:prstClr val="white"/>
              </a:duotone>
              <a:extLst>
                <a:ext uri="{96DAC541-7B7A-43D3-8B79-37D633B846F1}">
                  <asvg:svgBlip xmlns:asvg="http://schemas.microsoft.com/office/drawing/2016/SVG/main" r:embed="rId7"/>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8">
              <a:duotone>
                <a:schemeClr val="bg2">
                  <a:shade val="45000"/>
                  <a:satMod val="135000"/>
                </a:schemeClr>
                <a:prstClr val="white"/>
              </a:duotone>
              <a:extLst>
                <a:ext uri="{96DAC541-7B7A-43D3-8B79-37D633B846F1}">
                  <asvg:svgBlip xmlns:asvg="http://schemas.microsoft.com/office/drawing/2016/SVG/main" r:embed="rId9"/>
                </a:ext>
              </a:extLst>
            </a:blip>
            <a:stretch>
              <a:fillRect/>
            </a:stretch>
          </a:blipFill>
        </p:spPr>
      </p:sp>
      <p:sp>
        <p:nvSpPr>
          <p:cNvPr id="13" name="Freeform 13"/>
          <p:cNvSpPr/>
          <p:nvPr/>
        </p:nvSpPr>
        <p:spPr>
          <a:xfrm>
            <a:off x="12037017" y="6305854"/>
            <a:ext cx="1930014" cy="2435349"/>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10">
              <a:duotone>
                <a:schemeClr val="bg2">
                  <a:shade val="45000"/>
                  <a:satMod val="135000"/>
                </a:schemeClr>
                <a:prstClr val="white"/>
              </a:duotone>
              <a:extLst>
                <a:ext uri="{96DAC541-7B7A-43D3-8B79-37D633B846F1}">
                  <asvg:svgBlip xmlns:asvg="http://schemas.microsoft.com/office/drawing/2016/SVG/main" r:embed="rId11"/>
                </a:ext>
              </a:extLst>
            </a:blip>
            <a:stretch>
              <a:fillRect/>
            </a:stretch>
          </a:blipFill>
        </p:spPr>
      </p:sp>
      <p:sp>
        <p:nvSpPr>
          <p:cNvPr id="14" name="AutoShape 14"/>
          <p:cNvSpPr/>
          <p:nvPr/>
        </p:nvSpPr>
        <p:spPr>
          <a:xfrm>
            <a:off x="6545260" y="7658100"/>
            <a:ext cx="5522822" cy="25463"/>
          </a:xfrm>
          <a:prstGeom prst="line">
            <a:avLst/>
          </a:prstGeom>
          <a:ln w="123825" cap="flat">
            <a:solidFill>
              <a:schemeClr val="bg2"/>
            </a:solidFill>
            <a:prstDash val="lgDash"/>
            <a:headEnd type="none" w="med" len="med"/>
            <a:tailEnd type="arrow" w="med" len="med"/>
          </a:ln>
        </p:spPr>
      </p:sp>
      <p:sp>
        <p:nvSpPr>
          <p:cNvPr id="21" name="TextBox 15">
            <a:extLst>
              <a:ext uri="{FF2B5EF4-FFF2-40B4-BE49-F238E27FC236}">
                <a16:creationId xmlns:a16="http://schemas.microsoft.com/office/drawing/2014/main" id="{21629C2B-8A74-4DF1-BF59-6228F7AC4CD7}"/>
              </a:ext>
            </a:extLst>
          </p:cNvPr>
          <p:cNvSpPr txBox="1"/>
          <p:nvPr/>
        </p:nvSpPr>
        <p:spPr>
          <a:xfrm rot="18575268">
            <a:off x="6766996" y="5017697"/>
            <a:ext cx="1196769" cy="251607"/>
          </a:xfrm>
          <a:prstGeom prst="rect">
            <a:avLst/>
          </a:prstGeom>
        </p:spPr>
        <p:txBody>
          <a:bodyPr wrap="square" lIns="0" tIns="0" rIns="0" bIns="0" rtlCol="0" anchor="t">
            <a:spAutoFit/>
          </a:bodyPr>
          <a:lstStyle/>
          <a:p>
            <a:pPr algn="ctr">
              <a:lnSpc>
                <a:spcPts val="2100"/>
              </a:lnSpc>
            </a:pPr>
            <a:r>
              <a:rPr lang="en-US" sz="1500" dirty="0">
                <a:solidFill>
                  <a:schemeClr val="bg2"/>
                </a:solidFill>
                <a:latin typeface="Open Sans Extra Bold"/>
              </a:rPr>
              <a:t>*[10]</a:t>
            </a:r>
          </a:p>
        </p:txBody>
      </p:sp>
      <p:sp>
        <p:nvSpPr>
          <p:cNvPr id="22" name="TextBox 15">
            <a:extLst>
              <a:ext uri="{FF2B5EF4-FFF2-40B4-BE49-F238E27FC236}">
                <a16:creationId xmlns:a16="http://schemas.microsoft.com/office/drawing/2014/main" id="{51231C06-2AAD-4D60-BD6F-4FC2D6E32706}"/>
              </a:ext>
            </a:extLst>
          </p:cNvPr>
          <p:cNvSpPr txBox="1"/>
          <p:nvPr/>
        </p:nvSpPr>
        <p:spPr>
          <a:xfrm rot="2336720">
            <a:off x="10690284" y="5017696"/>
            <a:ext cx="1196769" cy="251607"/>
          </a:xfrm>
          <a:prstGeom prst="rect">
            <a:avLst/>
          </a:prstGeom>
        </p:spPr>
        <p:txBody>
          <a:bodyPr wrap="square" lIns="0" tIns="0" rIns="0" bIns="0" rtlCol="0" anchor="t">
            <a:spAutoFit/>
          </a:bodyPr>
          <a:lstStyle/>
          <a:p>
            <a:pPr algn="ctr">
              <a:lnSpc>
                <a:spcPts val="2100"/>
              </a:lnSpc>
            </a:pPr>
            <a:r>
              <a:rPr lang="en-US" sz="1500" dirty="0">
                <a:solidFill>
                  <a:schemeClr val="bg2"/>
                </a:solidFill>
                <a:latin typeface="Open Sans Extra Bold"/>
              </a:rPr>
              <a:t>*[11]</a:t>
            </a:r>
          </a:p>
        </p:txBody>
      </p:sp>
      <p:sp>
        <p:nvSpPr>
          <p:cNvPr id="23" name="TextBox 15">
            <a:extLst>
              <a:ext uri="{FF2B5EF4-FFF2-40B4-BE49-F238E27FC236}">
                <a16:creationId xmlns:a16="http://schemas.microsoft.com/office/drawing/2014/main" id="{0EF4AEFD-56D0-40A7-8C46-3EBB7AB82D5D}"/>
              </a:ext>
            </a:extLst>
          </p:cNvPr>
          <p:cNvSpPr txBox="1"/>
          <p:nvPr/>
        </p:nvSpPr>
        <p:spPr>
          <a:xfrm>
            <a:off x="8545615" y="7834972"/>
            <a:ext cx="1196769" cy="251607"/>
          </a:xfrm>
          <a:prstGeom prst="rect">
            <a:avLst/>
          </a:prstGeom>
        </p:spPr>
        <p:txBody>
          <a:bodyPr wrap="square" lIns="0" tIns="0" rIns="0" bIns="0" rtlCol="0" anchor="t">
            <a:spAutoFit/>
          </a:bodyPr>
          <a:lstStyle/>
          <a:p>
            <a:pPr algn="ctr">
              <a:lnSpc>
                <a:spcPts val="2100"/>
              </a:lnSpc>
            </a:pPr>
            <a:r>
              <a:rPr lang="en-US" sz="1500" dirty="0">
                <a:solidFill>
                  <a:schemeClr val="bg2"/>
                </a:solidFill>
                <a:latin typeface="Open Sans Extra Bold"/>
              </a:rPr>
              <a:t>*[12]</a:t>
            </a:r>
          </a:p>
        </p:txBody>
      </p:sp>
      <p:sp>
        <p:nvSpPr>
          <p:cNvPr id="25" name="TextBox 12">
            <a:extLst>
              <a:ext uri="{FF2B5EF4-FFF2-40B4-BE49-F238E27FC236}">
                <a16:creationId xmlns:a16="http://schemas.microsoft.com/office/drawing/2014/main" id="{496712FF-C0A3-4F15-8A6D-4F83F372065F}"/>
              </a:ext>
            </a:extLst>
          </p:cNvPr>
          <p:cNvSpPr txBox="1"/>
          <p:nvPr/>
        </p:nvSpPr>
        <p:spPr>
          <a:xfrm>
            <a:off x="13967032" y="9129693"/>
            <a:ext cx="4308074" cy="1053686"/>
          </a:xfrm>
          <a:prstGeom prst="rect">
            <a:avLst/>
          </a:prstGeom>
        </p:spPr>
        <p:txBody>
          <a:bodyPr wrap="square" lIns="0" tIns="0" rIns="0" bIns="0" rtlCol="0" anchor="t">
            <a:spAutoFit/>
          </a:bodyPr>
          <a:lstStyle/>
          <a:p>
            <a:pPr>
              <a:lnSpc>
                <a:spcPts val="2800"/>
              </a:lnSpc>
              <a:spcBef>
                <a:spcPct val="0"/>
              </a:spcBef>
            </a:pPr>
            <a:r>
              <a:rPr lang="en-US" sz="2000" dirty="0">
                <a:solidFill>
                  <a:schemeClr val="bg2"/>
                </a:solidFill>
                <a:latin typeface="Open Sans"/>
              </a:rPr>
              <a:t>*[10] Chaitow, et al. (2004)</a:t>
            </a:r>
          </a:p>
          <a:p>
            <a:pPr>
              <a:lnSpc>
                <a:spcPts val="2800"/>
              </a:lnSpc>
              <a:spcBef>
                <a:spcPct val="0"/>
              </a:spcBef>
            </a:pPr>
            <a:r>
              <a:rPr lang="en-US" sz="2000" dirty="0">
                <a:solidFill>
                  <a:schemeClr val="bg2"/>
                </a:solidFill>
                <a:latin typeface="Open Sans"/>
              </a:rPr>
              <a:t>*[11] Shanbehzadeh, et al. (2019)</a:t>
            </a:r>
          </a:p>
          <a:p>
            <a:pPr>
              <a:lnSpc>
                <a:spcPts val="2800"/>
              </a:lnSpc>
              <a:spcBef>
                <a:spcPct val="0"/>
              </a:spcBef>
            </a:pPr>
            <a:r>
              <a:rPr lang="en-US" sz="2000" dirty="0">
                <a:solidFill>
                  <a:schemeClr val="bg2"/>
                </a:solidFill>
                <a:latin typeface="Open Sans"/>
              </a:rPr>
              <a:t>*[12] Janssens, et al. (2015)</a:t>
            </a:r>
          </a:p>
        </p:txBody>
      </p:sp>
      <p:grpSp>
        <p:nvGrpSpPr>
          <p:cNvPr id="19" name="Group 4">
            <a:extLst>
              <a:ext uri="{FF2B5EF4-FFF2-40B4-BE49-F238E27FC236}">
                <a16:creationId xmlns:a16="http://schemas.microsoft.com/office/drawing/2014/main" id="{57A3ED73-31D6-4AB0-87D2-B99DBCFFCCCE}"/>
              </a:ext>
            </a:extLst>
          </p:cNvPr>
          <p:cNvGrpSpPr/>
          <p:nvPr/>
        </p:nvGrpSpPr>
        <p:grpSpPr>
          <a:xfrm>
            <a:off x="888623" y="796297"/>
            <a:ext cx="6726444" cy="692986"/>
            <a:chOff x="0" y="0"/>
            <a:chExt cx="8968591" cy="923982"/>
          </a:xfrm>
        </p:grpSpPr>
        <p:grpSp>
          <p:nvGrpSpPr>
            <p:cNvPr id="20" name="Group 5">
              <a:extLst>
                <a:ext uri="{FF2B5EF4-FFF2-40B4-BE49-F238E27FC236}">
                  <a16:creationId xmlns:a16="http://schemas.microsoft.com/office/drawing/2014/main" id="{9E019A8C-FA99-44FC-B7ED-33D009DB0246}"/>
                </a:ext>
              </a:extLst>
            </p:cNvPr>
            <p:cNvGrpSpPr/>
            <p:nvPr/>
          </p:nvGrpSpPr>
          <p:grpSpPr>
            <a:xfrm>
              <a:off x="0" y="0"/>
              <a:ext cx="7094163" cy="892353"/>
              <a:chOff x="0" y="0"/>
              <a:chExt cx="1401316" cy="176267"/>
            </a:xfrm>
          </p:grpSpPr>
          <p:sp>
            <p:nvSpPr>
              <p:cNvPr id="27" name="Freeform 6">
                <a:extLst>
                  <a:ext uri="{FF2B5EF4-FFF2-40B4-BE49-F238E27FC236}">
                    <a16:creationId xmlns:a16="http://schemas.microsoft.com/office/drawing/2014/main" id="{5FDB13A3-2AF1-4AFF-AF25-EE7DB3A03376}"/>
                  </a:ext>
                </a:extLst>
              </p:cNvPr>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28" name="TextBox 7">
                <a:extLst>
                  <a:ext uri="{FF2B5EF4-FFF2-40B4-BE49-F238E27FC236}">
                    <a16:creationId xmlns:a16="http://schemas.microsoft.com/office/drawing/2014/main" id="{0C00FABD-9046-462C-9732-1B506599D50A}"/>
                  </a:ext>
                </a:extLst>
              </p:cNvPr>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26" name="TextBox 8">
              <a:extLst>
                <a:ext uri="{FF2B5EF4-FFF2-40B4-BE49-F238E27FC236}">
                  <a16:creationId xmlns:a16="http://schemas.microsoft.com/office/drawing/2014/main" id="{50E11054-CD38-41C0-BA74-33D4E9FCE607}"/>
                </a:ext>
              </a:extLst>
            </p:cNvPr>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grpSp>
        <p:nvGrpSpPr>
          <p:cNvPr id="33" name="Group 10">
            <a:extLst>
              <a:ext uri="{FF2B5EF4-FFF2-40B4-BE49-F238E27FC236}">
                <a16:creationId xmlns:a16="http://schemas.microsoft.com/office/drawing/2014/main" id="{2027A184-02C5-4F87-8B60-CB98CA516568}"/>
              </a:ext>
            </a:extLst>
          </p:cNvPr>
          <p:cNvGrpSpPr/>
          <p:nvPr/>
        </p:nvGrpSpPr>
        <p:grpSpPr>
          <a:xfrm>
            <a:off x="888623" y="2026234"/>
            <a:ext cx="3218691" cy="670017"/>
            <a:chOff x="0" y="0"/>
            <a:chExt cx="1210966" cy="174043"/>
          </a:xfrm>
        </p:grpSpPr>
        <p:sp>
          <p:nvSpPr>
            <p:cNvPr id="34" name="Freeform 11">
              <a:extLst>
                <a:ext uri="{FF2B5EF4-FFF2-40B4-BE49-F238E27FC236}">
                  <a16:creationId xmlns:a16="http://schemas.microsoft.com/office/drawing/2014/main" id="{50B3F4F7-6582-4419-9D5C-04CF47884A2A}"/>
                </a:ext>
              </a:extLst>
            </p:cNvPr>
            <p:cNvSpPr/>
            <p:nvPr/>
          </p:nvSpPr>
          <p:spPr>
            <a:xfrm>
              <a:off x="0" y="0"/>
              <a:ext cx="1210966" cy="174043"/>
            </a:xfrm>
            <a:custGeom>
              <a:avLst/>
              <a:gdLst/>
              <a:ahLst/>
              <a:cxnLst/>
              <a:rect l="l" t="t" r="r" b="b"/>
              <a:pathLst>
                <a:path w="1210966" h="174043">
                  <a:moveTo>
                    <a:pt x="0" y="0"/>
                  </a:moveTo>
                  <a:lnTo>
                    <a:pt x="1210966" y="0"/>
                  </a:lnTo>
                  <a:lnTo>
                    <a:pt x="1210966" y="174043"/>
                  </a:lnTo>
                  <a:lnTo>
                    <a:pt x="0" y="174043"/>
                  </a:lnTo>
                  <a:lnTo>
                    <a:pt x="0" y="0"/>
                  </a:lnTo>
                </a:path>
              </a:pathLst>
            </a:custGeom>
            <a:solidFill>
              <a:srgbClr val="BBCBCD"/>
            </a:solidFill>
          </p:spPr>
          <p:txBody>
            <a:bodyPr/>
            <a:lstStyle/>
            <a:p>
              <a:endParaRPr lang="nl-BE" dirty="0"/>
            </a:p>
          </p:txBody>
        </p:sp>
        <p:sp>
          <p:nvSpPr>
            <p:cNvPr id="35" name="TextBox 12">
              <a:extLst>
                <a:ext uri="{FF2B5EF4-FFF2-40B4-BE49-F238E27FC236}">
                  <a16:creationId xmlns:a16="http://schemas.microsoft.com/office/drawing/2014/main" id="{349F0FAF-3FE0-41AC-ADED-4A5A130319EB}"/>
                </a:ext>
              </a:extLst>
            </p:cNvPr>
            <p:cNvSpPr txBox="1"/>
            <p:nvPr/>
          </p:nvSpPr>
          <p:spPr>
            <a:xfrm>
              <a:off x="0" y="-57150"/>
              <a:ext cx="812800" cy="869950"/>
            </a:xfrm>
            <a:prstGeom prst="rect">
              <a:avLst/>
            </a:prstGeom>
          </p:spPr>
          <p:txBody>
            <a:bodyPr lIns="51507" tIns="51507" rIns="51507" bIns="51507" rtlCol="0" anchor="ctr"/>
            <a:lstStyle/>
            <a:p>
              <a:pPr algn="ctr">
                <a:lnSpc>
                  <a:spcPts val="2659"/>
                </a:lnSpc>
              </a:pPr>
              <a:endParaRPr/>
            </a:p>
          </p:txBody>
        </p:sp>
      </p:grpSp>
      <p:sp>
        <p:nvSpPr>
          <p:cNvPr id="36" name="TextBox 13">
            <a:extLst>
              <a:ext uri="{FF2B5EF4-FFF2-40B4-BE49-F238E27FC236}">
                <a16:creationId xmlns:a16="http://schemas.microsoft.com/office/drawing/2014/main" id="{1092154D-0DA2-407C-95F8-0AED030AFD83}"/>
              </a:ext>
            </a:extLst>
          </p:cNvPr>
          <p:cNvSpPr txBox="1"/>
          <p:nvPr/>
        </p:nvSpPr>
        <p:spPr>
          <a:xfrm>
            <a:off x="954919" y="1962653"/>
            <a:ext cx="5892132" cy="454868"/>
          </a:xfrm>
          <a:prstGeom prst="rect">
            <a:avLst/>
          </a:prstGeom>
        </p:spPr>
        <p:txBody>
          <a:bodyPr lIns="0" tIns="0" rIns="0" bIns="0" rtlCol="0" anchor="t">
            <a:spAutoFit/>
          </a:bodyPr>
          <a:lstStyle/>
          <a:p>
            <a:pPr>
              <a:lnSpc>
                <a:spcPts val="3779"/>
              </a:lnSpc>
            </a:pPr>
            <a:r>
              <a:rPr lang="en-US" sz="2700" dirty="0">
                <a:solidFill>
                  <a:srgbClr val="2E6173"/>
                </a:solidFill>
                <a:latin typeface="Open Sans Extra Bold"/>
              </a:rPr>
              <a:t>Bigger picture</a:t>
            </a:r>
          </a:p>
        </p:txBody>
      </p:sp>
    </p:spTree>
    <p:extLst>
      <p:ext uri="{BB962C8B-B14F-4D97-AF65-F5344CB8AC3E}">
        <p14:creationId xmlns:p14="http://schemas.microsoft.com/office/powerpoint/2010/main" val="2839012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14036" y="1999233"/>
            <a:ext cx="11884662" cy="7990589"/>
          </a:xfrm>
          <a:custGeom>
            <a:avLst/>
            <a:gdLst/>
            <a:ahLst/>
            <a:cxnLst/>
            <a:rect l="l" t="t" r="r" b="b"/>
            <a:pathLst>
              <a:path w="11884662" h="7990589">
                <a:moveTo>
                  <a:pt x="0" y="0"/>
                </a:moveTo>
                <a:lnTo>
                  <a:pt x="11884662" y="0"/>
                </a:lnTo>
                <a:lnTo>
                  <a:pt x="11884662" y="7990589"/>
                </a:lnTo>
                <a:lnTo>
                  <a:pt x="0" y="7990589"/>
                </a:lnTo>
                <a:lnTo>
                  <a:pt x="0" y="0"/>
                </a:lnTo>
                <a:close/>
              </a:path>
            </a:pathLst>
          </a:custGeom>
          <a:blipFill>
            <a:blip r:embed="rId2"/>
            <a:stretch>
              <a:fillRect/>
            </a:stretch>
          </a:blipFill>
        </p:spPr>
      </p:sp>
      <p:sp>
        <p:nvSpPr>
          <p:cNvPr id="3" name="TextBox 3"/>
          <p:cNvSpPr txBox="1"/>
          <p:nvPr/>
        </p:nvSpPr>
        <p:spPr>
          <a:xfrm>
            <a:off x="1028700" y="555621"/>
            <a:ext cx="1938412"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4.1.</a:t>
            </a:r>
          </a:p>
        </p:txBody>
      </p:sp>
      <p:sp>
        <p:nvSpPr>
          <p:cNvPr id="4" name="TextBox 4"/>
          <p:cNvSpPr txBox="1"/>
          <p:nvPr/>
        </p:nvSpPr>
        <p:spPr>
          <a:xfrm>
            <a:off x="2967112" y="555621"/>
            <a:ext cx="14050470" cy="836930"/>
          </a:xfrm>
          <a:prstGeom prst="rect">
            <a:avLst/>
          </a:prstGeom>
        </p:spPr>
        <p:txBody>
          <a:bodyPr lIns="0" tIns="0" rIns="0" bIns="0" rtlCol="0" anchor="t">
            <a:spAutoFit/>
          </a:bodyPr>
          <a:lstStyle/>
          <a:p>
            <a:pPr>
              <a:lnSpc>
                <a:spcPts val="6490"/>
              </a:lnSpc>
            </a:pPr>
            <a:r>
              <a:rPr lang="en-US" sz="5900">
                <a:solidFill>
                  <a:srgbClr val="2E6173"/>
                </a:solidFill>
                <a:latin typeface="DM Sans Bold"/>
              </a:rPr>
              <a:t>SUMMARY - MANIPULATION CHECKS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rgbClr val="8CA9AD"/>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5" name="Group 15"/>
          <p:cNvGrpSpPr/>
          <p:nvPr/>
        </p:nvGrpSpPr>
        <p:grpSpPr>
          <a:xfrm>
            <a:off x="11585007" y="803478"/>
            <a:ext cx="6325147" cy="1505042"/>
            <a:chOff x="0" y="0"/>
            <a:chExt cx="8433529" cy="2006723"/>
          </a:xfrm>
        </p:grpSpPr>
        <p:sp>
          <p:nvSpPr>
            <p:cNvPr id="16" name="Freeform 16"/>
            <p:cNvSpPr/>
            <p:nvPr/>
          </p:nvSpPr>
          <p:spPr>
            <a:xfrm>
              <a:off x="0" y="333286"/>
              <a:ext cx="976869" cy="1673437"/>
            </a:xfrm>
            <a:custGeom>
              <a:avLst/>
              <a:gdLst/>
              <a:ahLst/>
              <a:cxnLst/>
              <a:rect l="l" t="t" r="r" b="b"/>
              <a:pathLst>
                <a:path w="976869" h="1673437">
                  <a:moveTo>
                    <a:pt x="0" y="0"/>
                  </a:moveTo>
                  <a:lnTo>
                    <a:pt x="976869" y="0"/>
                  </a:lnTo>
                  <a:lnTo>
                    <a:pt x="976869" y="1673437"/>
                  </a:lnTo>
                  <a:lnTo>
                    <a:pt x="0" y="16734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17"/>
            <p:cNvSpPr/>
            <p:nvPr/>
          </p:nvSpPr>
          <p:spPr>
            <a:xfrm>
              <a:off x="2537693" y="366847"/>
              <a:ext cx="973676" cy="1639876"/>
            </a:xfrm>
            <a:custGeom>
              <a:avLst/>
              <a:gdLst/>
              <a:ahLst/>
              <a:cxnLst/>
              <a:rect l="l" t="t" r="r" b="b"/>
              <a:pathLst>
                <a:path w="973676" h="1639876">
                  <a:moveTo>
                    <a:pt x="0" y="0"/>
                  </a:moveTo>
                  <a:lnTo>
                    <a:pt x="973677" y="0"/>
                  </a:lnTo>
                  <a:lnTo>
                    <a:pt x="973677" y="1639876"/>
                  </a:lnTo>
                  <a:lnTo>
                    <a:pt x="0" y="16398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8" name="Freeform 18"/>
            <p:cNvSpPr/>
            <p:nvPr/>
          </p:nvSpPr>
          <p:spPr>
            <a:xfrm>
              <a:off x="7329060" y="333286"/>
              <a:ext cx="1104468" cy="1673437"/>
            </a:xfrm>
            <a:custGeom>
              <a:avLst/>
              <a:gdLst/>
              <a:ahLst/>
              <a:cxnLst/>
              <a:rect l="l" t="t" r="r" b="b"/>
              <a:pathLst>
                <a:path w="1104468" h="1673437">
                  <a:moveTo>
                    <a:pt x="0" y="0"/>
                  </a:moveTo>
                  <a:lnTo>
                    <a:pt x="1104469" y="0"/>
                  </a:lnTo>
                  <a:lnTo>
                    <a:pt x="1104469" y="1673437"/>
                  </a:lnTo>
                  <a:lnTo>
                    <a:pt x="0" y="167343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9" name="Freeform 19"/>
            <p:cNvSpPr/>
            <p:nvPr/>
          </p:nvSpPr>
          <p:spPr>
            <a:xfrm>
              <a:off x="1387564" y="366847"/>
              <a:ext cx="739435" cy="1639876"/>
            </a:xfrm>
            <a:custGeom>
              <a:avLst/>
              <a:gdLst/>
              <a:ahLst/>
              <a:cxnLst/>
              <a:rect l="l" t="t" r="r" b="b"/>
              <a:pathLst>
                <a:path w="739435" h="1639876">
                  <a:moveTo>
                    <a:pt x="0" y="0"/>
                  </a:moveTo>
                  <a:lnTo>
                    <a:pt x="739435" y="0"/>
                  </a:lnTo>
                  <a:lnTo>
                    <a:pt x="739435" y="1639876"/>
                  </a:lnTo>
                  <a:lnTo>
                    <a:pt x="0" y="16398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0" name="Freeform 20"/>
            <p:cNvSpPr/>
            <p:nvPr/>
          </p:nvSpPr>
          <p:spPr>
            <a:xfrm>
              <a:off x="5384488" y="488749"/>
              <a:ext cx="1839969" cy="1517974"/>
            </a:xfrm>
            <a:custGeom>
              <a:avLst/>
              <a:gdLst/>
              <a:ahLst/>
              <a:cxnLst/>
              <a:rect l="l" t="t" r="r" b="b"/>
              <a:pathLst>
                <a:path w="1839969" h="1517974">
                  <a:moveTo>
                    <a:pt x="0" y="0"/>
                  </a:moveTo>
                  <a:lnTo>
                    <a:pt x="1839969" y="0"/>
                  </a:lnTo>
                  <a:lnTo>
                    <a:pt x="1839969" y="1517974"/>
                  </a:lnTo>
                  <a:lnTo>
                    <a:pt x="0" y="15179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Freeform 21"/>
            <p:cNvSpPr/>
            <p:nvPr/>
          </p:nvSpPr>
          <p:spPr>
            <a:xfrm>
              <a:off x="3924999" y="0"/>
              <a:ext cx="983294" cy="2006723"/>
            </a:xfrm>
            <a:custGeom>
              <a:avLst/>
              <a:gdLst/>
              <a:ahLst/>
              <a:cxnLst/>
              <a:rect l="l" t="t" r="r" b="b"/>
              <a:pathLst>
                <a:path w="983294" h="2006723">
                  <a:moveTo>
                    <a:pt x="0" y="0"/>
                  </a:moveTo>
                  <a:lnTo>
                    <a:pt x="983295" y="0"/>
                  </a:lnTo>
                  <a:lnTo>
                    <a:pt x="983295" y="2006723"/>
                  </a:lnTo>
                  <a:lnTo>
                    <a:pt x="0" y="200672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sp>
        <p:nvSpPr>
          <p:cNvPr id="22" name="TextBox 22"/>
          <p:cNvSpPr txBox="1"/>
          <p:nvPr/>
        </p:nvSpPr>
        <p:spPr>
          <a:xfrm>
            <a:off x="13967032" y="6162979"/>
            <a:ext cx="337542" cy="257175"/>
          </a:xfrm>
          <a:prstGeom prst="rect">
            <a:avLst/>
          </a:prstGeom>
        </p:spPr>
        <p:txBody>
          <a:bodyPr lIns="0" tIns="0" rIns="0" bIns="0" rtlCol="0" anchor="t">
            <a:spAutoFit/>
          </a:bodyPr>
          <a:lstStyle/>
          <a:p>
            <a:pPr algn="ctr">
              <a:lnSpc>
                <a:spcPts val="2100"/>
              </a:lnSpc>
            </a:pPr>
            <a:r>
              <a:rPr lang="en-US" sz="1500" dirty="0">
                <a:solidFill>
                  <a:srgbClr val="2E6173"/>
                </a:solidFill>
                <a:latin typeface="Open Sans Extra Bold"/>
              </a:rPr>
              <a:t>*[4]</a:t>
            </a:r>
          </a:p>
        </p:txBody>
      </p:sp>
      <p:sp>
        <p:nvSpPr>
          <p:cNvPr id="23" name="TextBox 22">
            <a:extLst>
              <a:ext uri="{FF2B5EF4-FFF2-40B4-BE49-F238E27FC236}">
                <a16:creationId xmlns:a16="http://schemas.microsoft.com/office/drawing/2014/main" id="{D019C005-AE5D-4E6B-811A-CBEC4179DC54}"/>
              </a:ext>
            </a:extLst>
          </p:cNvPr>
          <p:cNvSpPr txBox="1"/>
          <p:nvPr/>
        </p:nvSpPr>
        <p:spPr>
          <a:xfrm>
            <a:off x="8211740" y="1065451"/>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Emotions</a:t>
            </a:r>
          </a:p>
        </p:txBody>
      </p:sp>
      <p:sp>
        <p:nvSpPr>
          <p:cNvPr id="24" name="TextBox 23">
            <a:extLst>
              <a:ext uri="{FF2B5EF4-FFF2-40B4-BE49-F238E27FC236}">
                <a16:creationId xmlns:a16="http://schemas.microsoft.com/office/drawing/2014/main" id="{5849CB5C-C1BB-4938-89C7-9E27EA2F4565}"/>
              </a:ext>
            </a:extLst>
          </p:cNvPr>
          <p:cNvSpPr txBox="1"/>
          <p:nvPr/>
        </p:nvSpPr>
        <p:spPr>
          <a:xfrm>
            <a:off x="4059341" y="8307518"/>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Respiration</a:t>
            </a:r>
          </a:p>
        </p:txBody>
      </p:sp>
      <p:sp>
        <p:nvSpPr>
          <p:cNvPr id="25" name="Freeform 13">
            <a:extLst>
              <a:ext uri="{FF2B5EF4-FFF2-40B4-BE49-F238E27FC236}">
                <a16:creationId xmlns:a16="http://schemas.microsoft.com/office/drawing/2014/main" id="{A18DA95D-1656-4370-8F6A-53106516A6EE}"/>
              </a:ext>
            </a:extLst>
          </p:cNvPr>
          <p:cNvSpPr/>
          <p:nvPr/>
        </p:nvSpPr>
        <p:spPr>
          <a:xfrm>
            <a:off x="12037017" y="6305855"/>
            <a:ext cx="1831383" cy="1945126"/>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7" name="TextBox 26">
            <a:extLst>
              <a:ext uri="{FF2B5EF4-FFF2-40B4-BE49-F238E27FC236}">
                <a16:creationId xmlns:a16="http://schemas.microsoft.com/office/drawing/2014/main" id="{73FB22C9-5327-497B-B798-11135A4CA149}"/>
              </a:ext>
            </a:extLst>
          </p:cNvPr>
          <p:cNvSpPr txBox="1"/>
          <p:nvPr/>
        </p:nvSpPr>
        <p:spPr>
          <a:xfrm>
            <a:off x="11957048" y="8307518"/>
            <a:ext cx="2532461"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Postural balance</a:t>
            </a:r>
          </a:p>
        </p:txBody>
      </p:sp>
      <p:sp>
        <p:nvSpPr>
          <p:cNvPr id="28" name="TextBox 14">
            <a:extLst>
              <a:ext uri="{FF2B5EF4-FFF2-40B4-BE49-F238E27FC236}">
                <a16:creationId xmlns:a16="http://schemas.microsoft.com/office/drawing/2014/main" id="{D058EB2E-2192-4D8C-9F91-479E4F8CBD42}"/>
              </a:ext>
            </a:extLst>
          </p:cNvPr>
          <p:cNvSpPr txBox="1"/>
          <p:nvPr/>
        </p:nvSpPr>
        <p:spPr>
          <a:xfrm>
            <a:off x="15317654" y="9791700"/>
            <a:ext cx="2970346" cy="335541"/>
          </a:xfrm>
          <a:prstGeom prst="rect">
            <a:avLst/>
          </a:prstGeom>
        </p:spPr>
        <p:txBody>
          <a:bodyPr wrap="square" lIns="0" tIns="0" rIns="0" bIns="0" rtlCol="0" anchor="t">
            <a:spAutoFit/>
          </a:bodyPr>
          <a:lstStyle/>
          <a:p>
            <a:pPr algn="ctr">
              <a:lnSpc>
                <a:spcPts val="2800"/>
              </a:lnSpc>
            </a:pPr>
            <a:r>
              <a:rPr lang="en-US" sz="2000" dirty="0">
                <a:solidFill>
                  <a:srgbClr val="2E6173"/>
                </a:solidFill>
                <a:latin typeface="Open Sans"/>
              </a:rPr>
              <a:t>*[4] Pollock et al. (2000)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0227" y="3372450"/>
            <a:ext cx="15027547" cy="3542100"/>
          </a:xfrm>
          <a:custGeom>
            <a:avLst/>
            <a:gdLst/>
            <a:ahLst/>
            <a:cxnLst/>
            <a:rect l="l" t="t" r="r" b="b"/>
            <a:pathLst>
              <a:path w="15027547" h="3542100">
                <a:moveTo>
                  <a:pt x="0" y="0"/>
                </a:moveTo>
                <a:lnTo>
                  <a:pt x="15027546" y="0"/>
                </a:lnTo>
                <a:lnTo>
                  <a:pt x="15027546" y="3542100"/>
                </a:lnTo>
                <a:lnTo>
                  <a:pt x="0" y="3542100"/>
                </a:lnTo>
                <a:lnTo>
                  <a:pt x="0" y="0"/>
                </a:lnTo>
                <a:close/>
              </a:path>
            </a:pathLst>
          </a:custGeom>
          <a:blipFill>
            <a:blip r:embed="rId2"/>
            <a:stretch>
              <a:fillRect/>
            </a:stretch>
          </a:blipFill>
        </p:spPr>
      </p:sp>
      <p:sp>
        <p:nvSpPr>
          <p:cNvPr id="3" name="TextBox 3"/>
          <p:cNvSpPr txBox="1"/>
          <p:nvPr/>
        </p:nvSpPr>
        <p:spPr>
          <a:xfrm>
            <a:off x="1028700" y="555621"/>
            <a:ext cx="1938412"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4.2.</a:t>
            </a:r>
          </a:p>
        </p:txBody>
      </p:sp>
      <p:sp>
        <p:nvSpPr>
          <p:cNvPr id="4" name="TextBox 4"/>
          <p:cNvSpPr txBox="1"/>
          <p:nvPr/>
        </p:nvSpPr>
        <p:spPr>
          <a:xfrm>
            <a:off x="2967112" y="555621"/>
            <a:ext cx="14050470" cy="836930"/>
          </a:xfrm>
          <a:prstGeom prst="rect">
            <a:avLst/>
          </a:prstGeom>
        </p:spPr>
        <p:txBody>
          <a:bodyPr lIns="0" tIns="0" rIns="0" bIns="0" rtlCol="0" anchor="t">
            <a:spAutoFit/>
          </a:bodyPr>
          <a:lstStyle/>
          <a:p>
            <a:pPr>
              <a:lnSpc>
                <a:spcPts val="6490"/>
              </a:lnSpc>
            </a:pPr>
            <a:r>
              <a:rPr lang="en-US" sz="5900">
                <a:solidFill>
                  <a:srgbClr val="2E6173"/>
                </a:solidFill>
                <a:latin typeface="DM Sans Bold"/>
              </a:rPr>
              <a:t>SUMMARY - PSYCHOLOGICAL STATE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2768" y="4280518"/>
            <a:ext cx="13850100" cy="1514642"/>
          </a:xfrm>
          <a:custGeom>
            <a:avLst/>
            <a:gdLst/>
            <a:ahLst/>
            <a:cxnLst/>
            <a:rect l="l" t="t" r="r" b="b"/>
            <a:pathLst>
              <a:path w="13850100" h="1514642">
                <a:moveTo>
                  <a:pt x="0" y="0"/>
                </a:moveTo>
                <a:lnTo>
                  <a:pt x="13850100" y="0"/>
                </a:lnTo>
                <a:lnTo>
                  <a:pt x="13850100" y="1514641"/>
                </a:lnTo>
                <a:lnTo>
                  <a:pt x="0" y="1514641"/>
                </a:lnTo>
                <a:lnTo>
                  <a:pt x="0" y="0"/>
                </a:lnTo>
                <a:close/>
              </a:path>
            </a:pathLst>
          </a:custGeom>
          <a:blipFill>
            <a:blip r:embed="rId2"/>
            <a:stretch>
              <a:fillRect/>
            </a:stretch>
          </a:blipFill>
        </p:spPr>
      </p:sp>
      <p:sp>
        <p:nvSpPr>
          <p:cNvPr id="3" name="TextBox 3"/>
          <p:cNvSpPr txBox="1"/>
          <p:nvPr/>
        </p:nvSpPr>
        <p:spPr>
          <a:xfrm>
            <a:off x="1028700" y="555621"/>
            <a:ext cx="1938412" cy="836938"/>
          </a:xfrm>
          <a:prstGeom prst="rect">
            <a:avLst/>
          </a:prstGeom>
        </p:spPr>
        <p:txBody>
          <a:bodyPr lIns="0" tIns="0" rIns="0" bIns="0" rtlCol="0" anchor="t">
            <a:spAutoFit/>
          </a:bodyPr>
          <a:lstStyle/>
          <a:p>
            <a:pPr>
              <a:lnSpc>
                <a:spcPts val="6490"/>
              </a:lnSpc>
            </a:pPr>
            <a:r>
              <a:rPr lang="en-US" sz="5900">
                <a:solidFill>
                  <a:srgbClr val="2E6173"/>
                </a:solidFill>
                <a:latin typeface="DM Sans Bold"/>
              </a:rPr>
              <a:t>4.3.</a:t>
            </a:r>
          </a:p>
        </p:txBody>
      </p:sp>
      <p:sp>
        <p:nvSpPr>
          <p:cNvPr id="4" name="TextBox 4"/>
          <p:cNvSpPr txBox="1"/>
          <p:nvPr/>
        </p:nvSpPr>
        <p:spPr>
          <a:xfrm>
            <a:off x="2967112" y="555621"/>
            <a:ext cx="14050470" cy="836930"/>
          </a:xfrm>
          <a:prstGeom prst="rect">
            <a:avLst/>
          </a:prstGeom>
        </p:spPr>
        <p:txBody>
          <a:bodyPr lIns="0" tIns="0" rIns="0" bIns="0" rtlCol="0" anchor="t">
            <a:spAutoFit/>
          </a:bodyPr>
          <a:lstStyle/>
          <a:p>
            <a:pPr>
              <a:lnSpc>
                <a:spcPts val="6490"/>
              </a:lnSpc>
            </a:pPr>
            <a:r>
              <a:rPr lang="en-US" sz="5900">
                <a:solidFill>
                  <a:srgbClr val="2E6173"/>
                </a:solidFill>
                <a:latin typeface="DM Sans Bold"/>
              </a:rPr>
              <a:t>SUMMARY - PETCO2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067745" y="2190298"/>
            <a:ext cx="12152509" cy="5906404"/>
          </a:xfrm>
          <a:custGeom>
            <a:avLst/>
            <a:gdLst/>
            <a:ahLst/>
            <a:cxnLst/>
            <a:rect l="l" t="t" r="r" b="b"/>
            <a:pathLst>
              <a:path w="12152509" h="5906404">
                <a:moveTo>
                  <a:pt x="0" y="0"/>
                </a:moveTo>
                <a:lnTo>
                  <a:pt x="12152510" y="0"/>
                </a:lnTo>
                <a:lnTo>
                  <a:pt x="12152510" y="5906404"/>
                </a:lnTo>
                <a:lnTo>
                  <a:pt x="0" y="5906404"/>
                </a:lnTo>
                <a:lnTo>
                  <a:pt x="0" y="0"/>
                </a:lnTo>
                <a:close/>
              </a:path>
            </a:pathLst>
          </a:custGeom>
          <a:blipFill>
            <a:blip r:embed="rId3"/>
            <a:stretch>
              <a:fillRect/>
            </a:stretch>
          </a:blipFill>
        </p:spPr>
      </p:sp>
      <p:sp>
        <p:nvSpPr>
          <p:cNvPr id="4" name="TextBox 4"/>
          <p:cNvSpPr txBox="1"/>
          <p:nvPr/>
        </p:nvSpPr>
        <p:spPr>
          <a:xfrm>
            <a:off x="1028700" y="555621"/>
            <a:ext cx="9791700" cy="841321"/>
          </a:xfrm>
          <a:prstGeom prst="rect">
            <a:avLst/>
          </a:prstGeom>
        </p:spPr>
        <p:txBody>
          <a:bodyPr wrap="square" lIns="0" tIns="0" rIns="0" bIns="0" rtlCol="0" anchor="t">
            <a:spAutoFit/>
          </a:bodyPr>
          <a:lstStyle/>
          <a:p>
            <a:pPr>
              <a:lnSpc>
                <a:spcPts val="6490"/>
              </a:lnSpc>
            </a:pPr>
            <a:r>
              <a:rPr lang="en-US" sz="5900" dirty="0">
                <a:solidFill>
                  <a:srgbClr val="2E6173"/>
                </a:solidFill>
                <a:latin typeface="DM Sans Bold"/>
              </a:rPr>
              <a:t>4. RESULTS - scriptxphase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562F36-09FD-4054-9781-0A7499C2A236}"/>
              </a:ext>
            </a:extLst>
          </p:cNvPr>
          <p:cNvPicPr>
            <a:picLocks noChangeAspect="1"/>
          </p:cNvPicPr>
          <p:nvPr/>
        </p:nvPicPr>
        <p:blipFill>
          <a:blip r:embed="rId2"/>
          <a:stretch>
            <a:fillRect/>
          </a:stretch>
        </p:blipFill>
        <p:spPr>
          <a:xfrm>
            <a:off x="796459" y="793299"/>
            <a:ext cx="16424741" cy="8846001"/>
          </a:xfrm>
          <a:prstGeom prst="rect">
            <a:avLst/>
          </a:prstGeom>
        </p:spPr>
      </p:pic>
    </p:spTree>
    <p:extLst>
      <p:ext uri="{BB962C8B-B14F-4D97-AF65-F5344CB8AC3E}">
        <p14:creationId xmlns:p14="http://schemas.microsoft.com/office/powerpoint/2010/main" val="1171354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95ABB3-A057-42A4-9D87-CDB24EE906D5}"/>
              </a:ext>
            </a:extLst>
          </p:cNvPr>
          <p:cNvPicPr>
            <a:picLocks noChangeAspect="1"/>
          </p:cNvPicPr>
          <p:nvPr/>
        </p:nvPicPr>
        <p:blipFill>
          <a:blip r:embed="rId2"/>
          <a:stretch>
            <a:fillRect/>
          </a:stretch>
        </p:blipFill>
        <p:spPr>
          <a:xfrm>
            <a:off x="1828800" y="626584"/>
            <a:ext cx="13608949" cy="8403116"/>
          </a:xfrm>
          <a:prstGeom prst="rect">
            <a:avLst/>
          </a:prstGeom>
        </p:spPr>
      </p:pic>
    </p:spTree>
    <p:extLst>
      <p:ext uri="{BB962C8B-B14F-4D97-AF65-F5344CB8AC3E}">
        <p14:creationId xmlns:p14="http://schemas.microsoft.com/office/powerpoint/2010/main" val="2047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rgbClr val="8CA9AD"/>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15320975" y="9410700"/>
            <a:ext cx="2943579" cy="701675"/>
          </a:xfrm>
          <a:prstGeom prst="rect">
            <a:avLst/>
          </a:prstGeom>
        </p:spPr>
        <p:txBody>
          <a:bodyPr lIns="0" tIns="0" rIns="0" bIns="0" rtlCol="0" anchor="t">
            <a:spAutoFit/>
          </a:bodyPr>
          <a:lstStyle/>
          <a:p>
            <a:pPr>
              <a:lnSpc>
                <a:spcPts val="2800"/>
              </a:lnSpc>
              <a:spcBef>
                <a:spcPct val="0"/>
              </a:spcBef>
            </a:pPr>
            <a:r>
              <a:rPr lang="en-US" sz="2000" dirty="0">
                <a:solidFill>
                  <a:srgbClr val="2E6173"/>
                </a:solidFill>
                <a:latin typeface="Open Sans"/>
              </a:rPr>
              <a:t>*[5] </a:t>
            </a:r>
            <a:r>
              <a:rPr lang="en-US" sz="2000" dirty="0" err="1">
                <a:solidFill>
                  <a:srgbClr val="2E6173"/>
                </a:solidFill>
                <a:latin typeface="Open Sans"/>
              </a:rPr>
              <a:t>Lelard</a:t>
            </a:r>
            <a:r>
              <a:rPr lang="en-US" sz="2000" dirty="0">
                <a:solidFill>
                  <a:srgbClr val="2E6173"/>
                </a:solidFill>
                <a:latin typeface="Open Sans"/>
              </a:rPr>
              <a:t>, et al. (2019)</a:t>
            </a:r>
          </a:p>
          <a:p>
            <a:pPr>
              <a:lnSpc>
                <a:spcPts val="2800"/>
              </a:lnSpc>
              <a:spcBef>
                <a:spcPct val="0"/>
              </a:spcBef>
            </a:pPr>
            <a:r>
              <a:rPr lang="en-US" sz="2000" dirty="0">
                <a:solidFill>
                  <a:srgbClr val="2E6173"/>
                </a:solidFill>
                <a:latin typeface="Open Sans"/>
              </a:rPr>
              <a:t>*[6] Adkin, et al. (2018)</a:t>
            </a:r>
          </a:p>
        </p:txBody>
      </p:sp>
      <p:sp>
        <p:nvSpPr>
          <p:cNvPr id="15" name="TextBox 15">
            <a:extLst>
              <a:ext uri="{FF2B5EF4-FFF2-40B4-BE49-F238E27FC236}">
                <a16:creationId xmlns:a16="http://schemas.microsoft.com/office/drawing/2014/main" id="{F07DF7B3-451F-4E14-BFBF-D6AB0CDFB22F}"/>
              </a:ext>
            </a:extLst>
          </p:cNvPr>
          <p:cNvSpPr txBox="1"/>
          <p:nvPr/>
        </p:nvSpPr>
        <p:spPr>
          <a:xfrm rot="2623849">
            <a:off x="10769461" y="5046545"/>
            <a:ext cx="1196769" cy="251607"/>
          </a:xfrm>
          <a:prstGeom prst="rect">
            <a:avLst/>
          </a:prstGeom>
        </p:spPr>
        <p:txBody>
          <a:bodyPr wrap="square" lIns="0" tIns="0" rIns="0" bIns="0" rtlCol="0" anchor="t">
            <a:spAutoFit/>
          </a:bodyPr>
          <a:lstStyle/>
          <a:p>
            <a:pPr algn="ctr">
              <a:lnSpc>
                <a:spcPts val="2100"/>
              </a:lnSpc>
            </a:pPr>
            <a:r>
              <a:rPr lang="en-US" sz="1500" dirty="0">
                <a:solidFill>
                  <a:srgbClr val="2E6173"/>
                </a:solidFill>
                <a:latin typeface="Open Sans Extra Bold"/>
              </a:rPr>
              <a:t>*[5], [6]</a:t>
            </a:r>
          </a:p>
        </p:txBody>
      </p:sp>
      <p:sp>
        <p:nvSpPr>
          <p:cNvPr id="17" name="TextBox 16">
            <a:extLst>
              <a:ext uri="{FF2B5EF4-FFF2-40B4-BE49-F238E27FC236}">
                <a16:creationId xmlns:a16="http://schemas.microsoft.com/office/drawing/2014/main" id="{DB801BAD-B6A0-4ABC-B0EF-086C6CB7C141}"/>
              </a:ext>
            </a:extLst>
          </p:cNvPr>
          <p:cNvSpPr txBox="1"/>
          <p:nvPr/>
        </p:nvSpPr>
        <p:spPr>
          <a:xfrm>
            <a:off x="8211740" y="1065451"/>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Emotions</a:t>
            </a:r>
          </a:p>
        </p:txBody>
      </p:sp>
      <p:sp>
        <p:nvSpPr>
          <p:cNvPr id="18" name="TextBox 17">
            <a:extLst>
              <a:ext uri="{FF2B5EF4-FFF2-40B4-BE49-F238E27FC236}">
                <a16:creationId xmlns:a16="http://schemas.microsoft.com/office/drawing/2014/main" id="{CADAA541-FACA-4E31-9CDA-13E3B834C6A2}"/>
              </a:ext>
            </a:extLst>
          </p:cNvPr>
          <p:cNvSpPr txBox="1"/>
          <p:nvPr/>
        </p:nvSpPr>
        <p:spPr>
          <a:xfrm>
            <a:off x="4059341" y="8307518"/>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Respiration</a:t>
            </a:r>
          </a:p>
        </p:txBody>
      </p:sp>
      <p:sp>
        <p:nvSpPr>
          <p:cNvPr id="19" name="Freeform 13">
            <a:extLst>
              <a:ext uri="{FF2B5EF4-FFF2-40B4-BE49-F238E27FC236}">
                <a16:creationId xmlns:a16="http://schemas.microsoft.com/office/drawing/2014/main" id="{7EB388C6-85B5-4137-A9F2-9922B3C9D0E9}"/>
              </a:ext>
            </a:extLst>
          </p:cNvPr>
          <p:cNvSpPr/>
          <p:nvPr/>
        </p:nvSpPr>
        <p:spPr>
          <a:xfrm>
            <a:off x="12037017" y="6305855"/>
            <a:ext cx="1831383" cy="1945126"/>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TextBox 20">
            <a:extLst>
              <a:ext uri="{FF2B5EF4-FFF2-40B4-BE49-F238E27FC236}">
                <a16:creationId xmlns:a16="http://schemas.microsoft.com/office/drawing/2014/main" id="{CCB70739-7E93-420C-AC5F-EE318780D822}"/>
              </a:ext>
            </a:extLst>
          </p:cNvPr>
          <p:cNvSpPr txBox="1"/>
          <p:nvPr/>
        </p:nvSpPr>
        <p:spPr>
          <a:xfrm>
            <a:off x="11957048" y="8307518"/>
            <a:ext cx="2532461"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Postural balance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rgbClr val="8CA9AD"/>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15192535" y="9029700"/>
            <a:ext cx="3095465" cy="1053686"/>
          </a:xfrm>
          <a:prstGeom prst="rect">
            <a:avLst/>
          </a:prstGeom>
        </p:spPr>
        <p:txBody>
          <a:bodyPr lIns="0" tIns="0" rIns="0" bIns="0" rtlCol="0" anchor="t">
            <a:spAutoFit/>
          </a:bodyPr>
          <a:lstStyle/>
          <a:p>
            <a:pPr>
              <a:lnSpc>
                <a:spcPts val="2800"/>
              </a:lnSpc>
              <a:spcBef>
                <a:spcPct val="0"/>
              </a:spcBef>
            </a:pPr>
            <a:r>
              <a:rPr lang="en-US" sz="2000" dirty="0">
                <a:solidFill>
                  <a:srgbClr val="2E6173"/>
                </a:solidFill>
                <a:latin typeface="Open Sans"/>
              </a:rPr>
              <a:t>*[7] Kim, et al. (2022)</a:t>
            </a:r>
          </a:p>
          <a:p>
            <a:pPr>
              <a:lnSpc>
                <a:spcPts val="2800"/>
              </a:lnSpc>
              <a:spcBef>
                <a:spcPct val="0"/>
              </a:spcBef>
            </a:pPr>
            <a:r>
              <a:rPr lang="en-US" sz="2000" dirty="0">
                <a:solidFill>
                  <a:srgbClr val="2E6173"/>
                </a:solidFill>
                <a:latin typeface="Open Sans"/>
              </a:rPr>
              <a:t>*[8] Janssens, et al. (2023)</a:t>
            </a:r>
          </a:p>
          <a:p>
            <a:pPr>
              <a:lnSpc>
                <a:spcPts val="2800"/>
              </a:lnSpc>
              <a:spcBef>
                <a:spcPct val="0"/>
              </a:spcBef>
            </a:pPr>
            <a:r>
              <a:rPr lang="en-US" sz="2000" dirty="0">
                <a:solidFill>
                  <a:srgbClr val="2E6173"/>
                </a:solidFill>
                <a:latin typeface="Open Sans"/>
              </a:rPr>
              <a:t>*[9] Lin, et al. (2006)</a:t>
            </a:r>
          </a:p>
        </p:txBody>
      </p:sp>
      <p:sp>
        <p:nvSpPr>
          <p:cNvPr id="15" name="AutoShape 15"/>
          <p:cNvSpPr/>
          <p:nvPr/>
        </p:nvSpPr>
        <p:spPr>
          <a:xfrm>
            <a:off x="6525918" y="7658100"/>
            <a:ext cx="5522822" cy="25463"/>
          </a:xfrm>
          <a:prstGeom prst="line">
            <a:avLst/>
          </a:prstGeom>
          <a:ln w="123825" cap="flat">
            <a:solidFill>
              <a:srgbClr val="8CA9AD"/>
            </a:solidFill>
            <a:prstDash val="lgDash"/>
            <a:headEnd type="arrow" w="med" len="med"/>
            <a:tailEnd type="arrow" w="med" len="med"/>
          </a:ln>
        </p:spPr>
      </p:sp>
      <p:sp>
        <p:nvSpPr>
          <p:cNvPr id="21" name="TextBox 20">
            <a:extLst>
              <a:ext uri="{FF2B5EF4-FFF2-40B4-BE49-F238E27FC236}">
                <a16:creationId xmlns:a16="http://schemas.microsoft.com/office/drawing/2014/main" id="{851D46B7-3C49-4AC5-947F-D8D08245D12A}"/>
              </a:ext>
            </a:extLst>
          </p:cNvPr>
          <p:cNvSpPr txBox="1"/>
          <p:nvPr/>
        </p:nvSpPr>
        <p:spPr>
          <a:xfrm>
            <a:off x="8545615" y="7962069"/>
            <a:ext cx="1196769" cy="251607"/>
          </a:xfrm>
          <a:prstGeom prst="rect">
            <a:avLst/>
          </a:prstGeom>
        </p:spPr>
        <p:txBody>
          <a:bodyPr wrap="square" lIns="0" tIns="0" rIns="0" bIns="0" rtlCol="0" anchor="t">
            <a:spAutoFit/>
          </a:bodyPr>
          <a:lstStyle/>
          <a:p>
            <a:pPr algn="ctr">
              <a:lnSpc>
                <a:spcPts val="2100"/>
              </a:lnSpc>
            </a:pPr>
            <a:r>
              <a:rPr lang="en-US" sz="1500" dirty="0">
                <a:solidFill>
                  <a:srgbClr val="2E6173"/>
                </a:solidFill>
                <a:latin typeface="Open Sans Extra Bold"/>
              </a:rPr>
              <a:t>*[7], [8], [9]</a:t>
            </a:r>
          </a:p>
        </p:txBody>
      </p:sp>
      <p:sp>
        <p:nvSpPr>
          <p:cNvPr id="18" name="TextBox 17">
            <a:extLst>
              <a:ext uri="{FF2B5EF4-FFF2-40B4-BE49-F238E27FC236}">
                <a16:creationId xmlns:a16="http://schemas.microsoft.com/office/drawing/2014/main" id="{3B819317-C1B4-49A0-AAA0-88F5016F22B3}"/>
              </a:ext>
            </a:extLst>
          </p:cNvPr>
          <p:cNvSpPr txBox="1"/>
          <p:nvPr/>
        </p:nvSpPr>
        <p:spPr>
          <a:xfrm>
            <a:off x="8211740" y="1065451"/>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Emotions</a:t>
            </a:r>
          </a:p>
        </p:txBody>
      </p:sp>
      <p:sp>
        <p:nvSpPr>
          <p:cNvPr id="19" name="TextBox 18">
            <a:extLst>
              <a:ext uri="{FF2B5EF4-FFF2-40B4-BE49-F238E27FC236}">
                <a16:creationId xmlns:a16="http://schemas.microsoft.com/office/drawing/2014/main" id="{CFC79B6F-967A-4543-A0FF-2F31AD2E3E04}"/>
              </a:ext>
            </a:extLst>
          </p:cNvPr>
          <p:cNvSpPr txBox="1"/>
          <p:nvPr/>
        </p:nvSpPr>
        <p:spPr>
          <a:xfrm>
            <a:off x="4059341" y="8307518"/>
            <a:ext cx="1864519"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Respiration</a:t>
            </a:r>
          </a:p>
        </p:txBody>
      </p:sp>
      <p:sp>
        <p:nvSpPr>
          <p:cNvPr id="20" name="Freeform 13">
            <a:extLst>
              <a:ext uri="{FF2B5EF4-FFF2-40B4-BE49-F238E27FC236}">
                <a16:creationId xmlns:a16="http://schemas.microsoft.com/office/drawing/2014/main" id="{5AD2E148-D7E9-49AB-9F5D-12B2B25A7D12}"/>
              </a:ext>
            </a:extLst>
          </p:cNvPr>
          <p:cNvSpPr/>
          <p:nvPr/>
        </p:nvSpPr>
        <p:spPr>
          <a:xfrm>
            <a:off x="12037017" y="6305855"/>
            <a:ext cx="1831383" cy="1945126"/>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TextBox 22">
            <a:extLst>
              <a:ext uri="{FF2B5EF4-FFF2-40B4-BE49-F238E27FC236}">
                <a16:creationId xmlns:a16="http://schemas.microsoft.com/office/drawing/2014/main" id="{F8E9928B-A4BF-44F0-B1BC-677F8BA40A21}"/>
              </a:ext>
            </a:extLst>
          </p:cNvPr>
          <p:cNvSpPr txBox="1"/>
          <p:nvPr/>
        </p:nvSpPr>
        <p:spPr>
          <a:xfrm>
            <a:off x="11957048" y="8307518"/>
            <a:ext cx="2532461" cy="400110"/>
          </a:xfrm>
          <a:prstGeom prst="rect">
            <a:avLst/>
          </a:prstGeom>
          <a:noFill/>
          <a:ln w="38100">
            <a:solidFill>
              <a:srgbClr val="2E6173"/>
            </a:solidFill>
          </a:ln>
        </p:spPr>
        <p:txBody>
          <a:bodyPr wrap="square" rtlCol="0">
            <a:spAutoFit/>
          </a:bodyPr>
          <a:lstStyle/>
          <a:p>
            <a:pPr algn="ctr"/>
            <a:r>
              <a:rPr lang="nl-BE" sz="2000" dirty="0">
                <a:solidFill>
                  <a:srgbClr val="2E6173"/>
                </a:solidFill>
                <a:latin typeface="Open Sans Extra Bold"/>
              </a:rPr>
              <a:t>Postural balance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rgbClr val="8CA9AD"/>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2037017" y="6305854"/>
            <a:ext cx="1930014" cy="2435349"/>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AutoShape 14"/>
          <p:cNvSpPr/>
          <p:nvPr/>
        </p:nvSpPr>
        <p:spPr>
          <a:xfrm>
            <a:off x="6627863" y="7660687"/>
            <a:ext cx="5522822" cy="25463"/>
          </a:xfrm>
          <a:prstGeom prst="line">
            <a:avLst/>
          </a:prstGeom>
          <a:ln w="123825" cap="flat">
            <a:solidFill>
              <a:srgbClr val="8CA9AD"/>
            </a:solidFill>
            <a:prstDash val="lgDash"/>
            <a:headEnd type="arrow" w="med" len="med"/>
            <a:tailEnd type="arrow" w="med" len="med"/>
          </a:ln>
        </p:spPr>
      </p:sp>
      <p:sp>
        <p:nvSpPr>
          <p:cNvPr id="15" name="Freeform 15"/>
          <p:cNvSpPr/>
          <p:nvPr/>
        </p:nvSpPr>
        <p:spPr>
          <a:xfrm rot="-2877157">
            <a:off x="2594017" y="2277159"/>
            <a:ext cx="8968886" cy="5201954"/>
          </a:xfrm>
          <a:custGeom>
            <a:avLst/>
            <a:gdLst/>
            <a:ahLst/>
            <a:cxnLst/>
            <a:rect l="l" t="t" r="r" b="b"/>
            <a:pathLst>
              <a:path w="8968886" h="5201954">
                <a:moveTo>
                  <a:pt x="0" y="0"/>
                </a:moveTo>
                <a:lnTo>
                  <a:pt x="8968886" y="0"/>
                </a:lnTo>
                <a:lnTo>
                  <a:pt x="8968886" y="5201954"/>
                </a:lnTo>
                <a:lnTo>
                  <a:pt x="0" y="52019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a:off x="1663221" y="3144482"/>
            <a:ext cx="1783032" cy="3054444"/>
          </a:xfrm>
          <a:custGeom>
            <a:avLst/>
            <a:gdLst/>
            <a:ahLst/>
            <a:cxnLst/>
            <a:rect l="l" t="t" r="r" b="b"/>
            <a:pathLst>
              <a:path w="1783032" h="3054444">
                <a:moveTo>
                  <a:pt x="0" y="0"/>
                </a:moveTo>
                <a:lnTo>
                  <a:pt x="1783032" y="0"/>
                </a:lnTo>
                <a:lnTo>
                  <a:pt x="1783032" y="3054445"/>
                </a:lnTo>
                <a:lnTo>
                  <a:pt x="0" y="30544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TextBox 15">
            <a:extLst>
              <a:ext uri="{FF2B5EF4-FFF2-40B4-BE49-F238E27FC236}">
                <a16:creationId xmlns:a16="http://schemas.microsoft.com/office/drawing/2014/main" id="{85DB2FAF-C69E-4299-B3F3-EF898C9C5DA8}"/>
              </a:ext>
            </a:extLst>
          </p:cNvPr>
          <p:cNvSpPr txBox="1"/>
          <p:nvPr/>
        </p:nvSpPr>
        <p:spPr>
          <a:xfrm rot="18575268">
            <a:off x="6766996" y="5017697"/>
            <a:ext cx="1196769" cy="251607"/>
          </a:xfrm>
          <a:prstGeom prst="rect">
            <a:avLst/>
          </a:prstGeom>
        </p:spPr>
        <p:txBody>
          <a:bodyPr wrap="square" lIns="0" tIns="0" rIns="0" bIns="0" rtlCol="0" anchor="t">
            <a:spAutoFit/>
          </a:bodyPr>
          <a:lstStyle/>
          <a:p>
            <a:pPr algn="ctr">
              <a:lnSpc>
                <a:spcPts val="2100"/>
              </a:lnSpc>
            </a:pPr>
            <a:r>
              <a:rPr lang="en-US" sz="1500" dirty="0">
                <a:solidFill>
                  <a:srgbClr val="2E6173"/>
                </a:solidFill>
                <a:latin typeface="Open Sans Extra Bold"/>
              </a:rPr>
              <a:t>*[2], [3]</a:t>
            </a:r>
          </a:p>
        </p:txBody>
      </p:sp>
      <p:sp>
        <p:nvSpPr>
          <p:cNvPr id="24" name="TextBox 12">
            <a:extLst>
              <a:ext uri="{FF2B5EF4-FFF2-40B4-BE49-F238E27FC236}">
                <a16:creationId xmlns:a16="http://schemas.microsoft.com/office/drawing/2014/main" id="{CF677DBD-099C-41F0-BE5E-F747EEE2D048}"/>
              </a:ext>
            </a:extLst>
          </p:cNvPr>
          <p:cNvSpPr txBox="1"/>
          <p:nvPr/>
        </p:nvSpPr>
        <p:spPr>
          <a:xfrm>
            <a:off x="14922400" y="9410700"/>
            <a:ext cx="3394908" cy="694614"/>
          </a:xfrm>
          <a:prstGeom prst="rect">
            <a:avLst/>
          </a:prstGeom>
        </p:spPr>
        <p:txBody>
          <a:bodyPr lIns="0" tIns="0" rIns="0" bIns="0" rtlCol="0" anchor="t">
            <a:spAutoFit/>
          </a:bodyPr>
          <a:lstStyle/>
          <a:p>
            <a:pPr>
              <a:lnSpc>
                <a:spcPts val="2800"/>
              </a:lnSpc>
              <a:spcBef>
                <a:spcPct val="0"/>
              </a:spcBef>
            </a:pPr>
            <a:r>
              <a:rPr lang="en-US" sz="2000" dirty="0">
                <a:solidFill>
                  <a:srgbClr val="2E6173"/>
                </a:solidFill>
                <a:latin typeface="Open Sans"/>
              </a:rPr>
              <a:t>*[2] Van Diest, et al. (2001)</a:t>
            </a:r>
          </a:p>
          <a:p>
            <a:pPr>
              <a:lnSpc>
                <a:spcPts val="2800"/>
              </a:lnSpc>
              <a:spcBef>
                <a:spcPct val="0"/>
              </a:spcBef>
            </a:pPr>
            <a:r>
              <a:rPr lang="en-US" sz="2000" dirty="0">
                <a:solidFill>
                  <a:srgbClr val="2E6173"/>
                </a:solidFill>
                <a:latin typeface="Open Sans"/>
              </a:rPr>
              <a:t>*[3] Bogaerts, et al. (2007)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rot="-5400000">
            <a:off x="4794799" y="167311"/>
            <a:ext cx="8698402" cy="10656542"/>
          </a:xfrm>
          <a:custGeom>
            <a:avLst/>
            <a:gdLst/>
            <a:ahLst/>
            <a:cxnLst/>
            <a:rect l="l" t="t" r="r" b="b"/>
            <a:pathLst>
              <a:path w="8698402" h="10656542">
                <a:moveTo>
                  <a:pt x="0" y="0"/>
                </a:moveTo>
                <a:lnTo>
                  <a:pt x="8698402" y="0"/>
                </a:lnTo>
                <a:lnTo>
                  <a:pt x="8698402" y="10656542"/>
                </a:lnTo>
                <a:lnTo>
                  <a:pt x="0" y="106565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Freeform 2"/>
          <p:cNvSpPr/>
          <p:nvPr/>
        </p:nvSpPr>
        <p:spPr>
          <a:xfrm>
            <a:off x="888623"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TextBox 3"/>
          <p:cNvSpPr txBox="1"/>
          <p:nvPr/>
        </p:nvSpPr>
        <p:spPr>
          <a:xfrm>
            <a:off x="888623" y="841578"/>
            <a:ext cx="6726444" cy="647706"/>
          </a:xfrm>
          <a:prstGeom prst="rect">
            <a:avLst/>
          </a:prstGeom>
        </p:spPr>
        <p:txBody>
          <a:bodyPr lIns="0" tIns="0" rIns="0" bIns="0" rtlCol="0" anchor="t">
            <a:spAutoFit/>
          </a:bodyPr>
          <a:lstStyle/>
          <a:p>
            <a:pPr>
              <a:lnSpc>
                <a:spcPts val="4950"/>
              </a:lnSpc>
            </a:pPr>
            <a:r>
              <a:rPr lang="en-US" sz="4500">
                <a:solidFill>
                  <a:srgbClr val="8CA9AD"/>
                </a:solidFill>
                <a:latin typeface="DM Sans Bold"/>
              </a:rPr>
              <a:t>INTRODUCTION</a:t>
            </a:r>
          </a:p>
        </p:txBody>
      </p:sp>
      <p:grpSp>
        <p:nvGrpSpPr>
          <p:cNvPr id="4" name="Group 4"/>
          <p:cNvGrpSpPr/>
          <p:nvPr/>
        </p:nvGrpSpPr>
        <p:grpSpPr>
          <a:xfrm>
            <a:off x="888623" y="796297"/>
            <a:ext cx="6726444" cy="692986"/>
            <a:chOff x="0" y="0"/>
            <a:chExt cx="8968591" cy="923982"/>
          </a:xfrm>
        </p:grpSpPr>
        <p:grpSp>
          <p:nvGrpSpPr>
            <p:cNvPr id="5" name="Group 5"/>
            <p:cNvGrpSpPr/>
            <p:nvPr/>
          </p:nvGrpSpPr>
          <p:grpSpPr>
            <a:xfrm>
              <a:off x="0" y="0"/>
              <a:ext cx="7094163" cy="892353"/>
              <a:chOff x="0" y="0"/>
              <a:chExt cx="1401316" cy="176267"/>
            </a:xfrm>
          </p:grpSpPr>
          <p:sp>
            <p:nvSpPr>
              <p:cNvPr id="6" name="Freeform 6"/>
              <p:cNvSpPr/>
              <p:nvPr/>
            </p:nvSpPr>
            <p:spPr>
              <a:xfrm>
                <a:off x="0" y="0"/>
                <a:ext cx="1401316" cy="176267"/>
              </a:xfrm>
              <a:custGeom>
                <a:avLst/>
                <a:gdLst/>
                <a:ahLst/>
                <a:cxnLst/>
                <a:rect l="l" t="t" r="r" b="b"/>
                <a:pathLst>
                  <a:path w="1401316" h="176267">
                    <a:moveTo>
                      <a:pt x="0" y="0"/>
                    </a:moveTo>
                    <a:lnTo>
                      <a:pt x="1401316" y="0"/>
                    </a:lnTo>
                    <a:lnTo>
                      <a:pt x="1401316" y="176267"/>
                    </a:lnTo>
                    <a:lnTo>
                      <a:pt x="0" y="176267"/>
                    </a:lnTo>
                    <a:lnTo>
                      <a:pt x="0" y="0"/>
                    </a:lnTo>
                  </a:path>
                </a:pathLst>
              </a:custGeom>
              <a:solidFill>
                <a:srgbClr val="2E6173"/>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7674"/>
              <a:ext cx="8968591" cy="876308"/>
            </a:xfrm>
            <a:prstGeom prst="rect">
              <a:avLst/>
            </a:prstGeom>
          </p:spPr>
          <p:txBody>
            <a:bodyPr lIns="0" tIns="0" rIns="0" bIns="0" rtlCol="0" anchor="t">
              <a:spAutoFit/>
            </a:bodyPr>
            <a:lstStyle/>
            <a:p>
              <a:pPr>
                <a:lnSpc>
                  <a:spcPts val="4950"/>
                </a:lnSpc>
              </a:pPr>
              <a:r>
                <a:rPr lang="en-US" sz="4500">
                  <a:solidFill>
                    <a:srgbClr val="FFFFFF"/>
                  </a:solidFill>
                  <a:latin typeface="DM Sans Bold"/>
                </a:rPr>
                <a:t>01. INTRODUCTION</a:t>
              </a:r>
            </a:p>
          </p:txBody>
        </p:sp>
      </p:grpSp>
      <p:sp>
        <p:nvSpPr>
          <p:cNvPr id="9" name="AutoShape 9"/>
          <p:cNvSpPr/>
          <p:nvPr/>
        </p:nvSpPr>
        <p:spPr>
          <a:xfrm flipH="1">
            <a:off x="5967004" y="3650273"/>
            <a:ext cx="2222913" cy="2456626"/>
          </a:xfrm>
          <a:prstGeom prst="line">
            <a:avLst/>
          </a:prstGeom>
          <a:ln w="123825" cap="flat">
            <a:solidFill>
              <a:srgbClr val="8CA9AD"/>
            </a:solidFill>
            <a:prstDash val="lgDash"/>
            <a:headEnd type="none" w="sm" len="sm"/>
            <a:tailEnd type="arrow" w="med" len="sm"/>
          </a:ln>
        </p:spPr>
      </p:sp>
      <p:sp>
        <p:nvSpPr>
          <p:cNvPr id="10" name="AutoShape 10"/>
          <p:cNvSpPr/>
          <p:nvPr/>
        </p:nvSpPr>
        <p:spPr>
          <a:xfrm>
            <a:off x="10209232" y="3649373"/>
            <a:ext cx="2751550" cy="2457526"/>
          </a:xfrm>
          <a:prstGeom prst="line">
            <a:avLst/>
          </a:prstGeom>
          <a:ln w="123825" cap="flat">
            <a:solidFill>
              <a:srgbClr val="8CA9AD"/>
            </a:solidFill>
            <a:prstDash val="lgDash"/>
            <a:headEnd type="none" w="sm" len="sm"/>
            <a:tailEnd type="arrow" w="med" len="sm"/>
          </a:ln>
        </p:spPr>
      </p:sp>
      <p:sp>
        <p:nvSpPr>
          <p:cNvPr id="11" name="Freeform 11"/>
          <p:cNvSpPr/>
          <p:nvPr/>
        </p:nvSpPr>
        <p:spPr>
          <a:xfrm>
            <a:off x="8235824" y="1545796"/>
            <a:ext cx="1864519" cy="2057400"/>
          </a:xfrm>
          <a:custGeom>
            <a:avLst/>
            <a:gdLst/>
            <a:ahLst/>
            <a:cxnLst/>
            <a:rect l="l" t="t" r="r" b="b"/>
            <a:pathLst>
              <a:path w="1864519" h="2057400">
                <a:moveTo>
                  <a:pt x="0" y="0"/>
                </a:moveTo>
                <a:lnTo>
                  <a:pt x="1864519" y="0"/>
                </a:lnTo>
                <a:lnTo>
                  <a:pt x="1864519"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4320968" y="6521758"/>
            <a:ext cx="2058598" cy="1729222"/>
          </a:xfrm>
          <a:custGeom>
            <a:avLst/>
            <a:gdLst/>
            <a:ahLst/>
            <a:cxnLst/>
            <a:rect l="l" t="t" r="r" b="b"/>
            <a:pathLst>
              <a:path w="2058598" h="1729222">
                <a:moveTo>
                  <a:pt x="0" y="0"/>
                </a:moveTo>
                <a:lnTo>
                  <a:pt x="2058598" y="0"/>
                </a:lnTo>
                <a:lnTo>
                  <a:pt x="2058598" y="1729222"/>
                </a:lnTo>
                <a:lnTo>
                  <a:pt x="0" y="17292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a:off x="12037017" y="6305854"/>
            <a:ext cx="1930014" cy="2435349"/>
          </a:xfrm>
          <a:custGeom>
            <a:avLst/>
            <a:gdLst/>
            <a:ahLst/>
            <a:cxnLst/>
            <a:rect l="l" t="t" r="r" b="b"/>
            <a:pathLst>
              <a:path w="1930014" h="2435349">
                <a:moveTo>
                  <a:pt x="0" y="0"/>
                </a:moveTo>
                <a:lnTo>
                  <a:pt x="1930015" y="0"/>
                </a:lnTo>
                <a:lnTo>
                  <a:pt x="1930015" y="2435350"/>
                </a:lnTo>
                <a:lnTo>
                  <a:pt x="0" y="24353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AutoShape 14"/>
          <p:cNvSpPr/>
          <p:nvPr/>
        </p:nvSpPr>
        <p:spPr>
          <a:xfrm>
            <a:off x="6545260" y="7785037"/>
            <a:ext cx="5522822" cy="25463"/>
          </a:xfrm>
          <a:prstGeom prst="line">
            <a:avLst/>
          </a:prstGeom>
          <a:ln w="123825" cap="flat">
            <a:solidFill>
              <a:srgbClr val="8CA9AD"/>
            </a:solidFill>
            <a:prstDash val="lgDash"/>
            <a:headEnd type="arrow" w="med" len="med"/>
            <a:tailEnd type="arrow" w="med" len="med"/>
          </a:ln>
        </p:spPr>
      </p:sp>
      <p:grpSp>
        <p:nvGrpSpPr>
          <p:cNvPr id="16" name="Group 16"/>
          <p:cNvGrpSpPr/>
          <p:nvPr/>
        </p:nvGrpSpPr>
        <p:grpSpPr>
          <a:xfrm>
            <a:off x="13293957" y="803478"/>
            <a:ext cx="4737110" cy="2234248"/>
            <a:chOff x="0" y="0"/>
            <a:chExt cx="6316147" cy="2978997"/>
          </a:xfrm>
        </p:grpSpPr>
        <p:sp>
          <p:nvSpPr>
            <p:cNvPr id="17" name="Freeform 17"/>
            <p:cNvSpPr/>
            <p:nvPr/>
          </p:nvSpPr>
          <p:spPr>
            <a:xfrm>
              <a:off x="620072" y="0"/>
              <a:ext cx="1250713" cy="2142548"/>
            </a:xfrm>
            <a:custGeom>
              <a:avLst/>
              <a:gdLst/>
              <a:ahLst/>
              <a:cxnLst/>
              <a:rect l="l" t="t" r="r" b="b"/>
              <a:pathLst>
                <a:path w="1250713" h="2142548">
                  <a:moveTo>
                    <a:pt x="0" y="0"/>
                  </a:moveTo>
                  <a:lnTo>
                    <a:pt x="1250712" y="0"/>
                  </a:lnTo>
                  <a:lnTo>
                    <a:pt x="1250712" y="2142548"/>
                  </a:lnTo>
                  <a:lnTo>
                    <a:pt x="0" y="21425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4749356" y="42969"/>
              <a:ext cx="946719" cy="2099579"/>
            </a:xfrm>
            <a:custGeom>
              <a:avLst/>
              <a:gdLst/>
              <a:ahLst/>
              <a:cxnLst/>
              <a:rect l="l" t="t" r="r" b="b"/>
              <a:pathLst>
                <a:path w="946719" h="2099579">
                  <a:moveTo>
                    <a:pt x="0" y="0"/>
                  </a:moveTo>
                  <a:lnTo>
                    <a:pt x="946720" y="0"/>
                  </a:lnTo>
                  <a:lnTo>
                    <a:pt x="946720" y="2099579"/>
                  </a:lnTo>
                  <a:lnTo>
                    <a:pt x="0" y="209957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AutoShape 19"/>
            <p:cNvSpPr/>
            <p:nvPr/>
          </p:nvSpPr>
          <p:spPr>
            <a:xfrm flipV="1">
              <a:off x="2167836" y="935943"/>
              <a:ext cx="2159578" cy="23537"/>
            </a:xfrm>
            <a:prstGeom prst="line">
              <a:avLst/>
            </a:prstGeom>
            <a:ln w="223601" cap="flat">
              <a:solidFill>
                <a:srgbClr val="2E6173"/>
              </a:solidFill>
              <a:prstDash val="solid"/>
              <a:headEnd type="none" w="sm" len="sm"/>
              <a:tailEnd type="arrow" w="med" len="sm"/>
            </a:ln>
          </p:spPr>
        </p:sp>
        <p:sp>
          <p:nvSpPr>
            <p:cNvPr id="20" name="TextBox 20"/>
            <p:cNvSpPr txBox="1"/>
            <p:nvPr/>
          </p:nvSpPr>
          <p:spPr>
            <a:xfrm>
              <a:off x="0" y="2277608"/>
              <a:ext cx="6316147" cy="701389"/>
            </a:xfrm>
            <a:prstGeom prst="rect">
              <a:avLst/>
            </a:prstGeom>
          </p:spPr>
          <p:txBody>
            <a:bodyPr lIns="0" tIns="0" rIns="0" bIns="0" rtlCol="0" anchor="t">
              <a:spAutoFit/>
            </a:bodyPr>
            <a:lstStyle/>
            <a:p>
              <a:pPr algn="ctr">
                <a:lnSpc>
                  <a:spcPts val="4410"/>
                </a:lnSpc>
              </a:pPr>
              <a:r>
                <a:rPr lang="en-US" sz="3150">
                  <a:solidFill>
                    <a:srgbClr val="2E6173"/>
                  </a:solidFill>
                  <a:latin typeface="Open Sans Extra Bold"/>
                </a:rPr>
                <a:t>FUNCTIONAL POSITION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3597</Words>
  <Application>Microsoft Office PowerPoint</Application>
  <PresentationFormat>Custom</PresentationFormat>
  <Paragraphs>518</Paragraphs>
  <Slides>54</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Calibri</vt:lpstr>
      <vt:lpstr>DM Sans Bold</vt:lpstr>
      <vt:lpstr>Arial</vt:lpstr>
      <vt:lpstr>Open Sans Bold</vt:lpstr>
      <vt:lpstr>Open Sans Extra Bold</vt:lpstr>
      <vt:lpstr>Arial Narrow</vt:lpstr>
      <vt:lpstr>DM Sans Italics</vt:lpstr>
      <vt:lpstr>Open Sans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ISARP SVW</dc:title>
  <cp:lastModifiedBy>VAN WESEMAEL Sofie</cp:lastModifiedBy>
  <cp:revision>75</cp:revision>
  <dcterms:created xsi:type="dcterms:W3CDTF">2006-08-16T00:00:00Z</dcterms:created>
  <dcterms:modified xsi:type="dcterms:W3CDTF">2023-09-07T08:40:52Z</dcterms:modified>
  <dc:identifier>DAFsLT9MDVY</dc:identifier>
</cp:coreProperties>
</file>