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65" r:id="rId6"/>
    <p:sldId id="266" r:id="rId7"/>
    <p:sldId id="261" r:id="rId8"/>
  </p:sldIdLst>
  <p:sldSz cx="18288000" cy="10287000"/>
  <p:notesSz cx="18288000" cy="10287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9945"/>
    <a:srgbClr val="0A18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33" autoAdjust="0"/>
    <p:restoredTop sz="74736" autoAdjust="0"/>
  </p:normalViewPr>
  <p:slideViewPr>
    <p:cSldViewPr>
      <p:cViewPr varScale="1">
        <p:scale>
          <a:sx n="64" d="100"/>
          <a:sy n="64" d="100"/>
        </p:scale>
        <p:origin x="138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B6F35-2E09-498B-8A52-D0B8A977493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B1C9E-29A5-4DA9-B068-6D2C054391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73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B1C9E-29A5-4DA9-B068-6D2C054391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02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B1C9E-29A5-4DA9-B068-6D2C054391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99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nl-BE" dirty="0"/>
          </a:p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B1C9E-29A5-4DA9-B068-6D2C054391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49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B1C9E-29A5-4DA9-B068-6D2C054391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B1C9E-29A5-4DA9-B068-6D2C054391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43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B1C9E-29A5-4DA9-B068-6D2C054391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2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B1C9E-29A5-4DA9-B068-6D2C054391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70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1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1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800300"/>
            <a:ext cx="7858125" cy="0"/>
          </a:xfrm>
          <a:custGeom>
            <a:avLst/>
            <a:gdLst/>
            <a:ahLst/>
            <a:cxnLst/>
            <a:rect l="l" t="t" r="r" b="b"/>
            <a:pathLst>
              <a:path w="7858125">
                <a:moveTo>
                  <a:pt x="0" y="0"/>
                </a:moveTo>
                <a:lnTo>
                  <a:pt x="7858016" y="0"/>
                </a:lnTo>
              </a:path>
            </a:pathLst>
          </a:custGeom>
          <a:ln w="47624">
            <a:solidFill>
              <a:srgbClr val="BE9D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305865" y="6800300"/>
            <a:ext cx="7677784" cy="0"/>
          </a:xfrm>
          <a:custGeom>
            <a:avLst/>
            <a:gdLst/>
            <a:ahLst/>
            <a:cxnLst/>
            <a:rect l="l" t="t" r="r" b="b"/>
            <a:pathLst>
              <a:path w="7677784">
                <a:moveTo>
                  <a:pt x="0" y="0"/>
                </a:moveTo>
                <a:lnTo>
                  <a:pt x="7677475" y="0"/>
                </a:lnTo>
              </a:path>
            </a:pathLst>
          </a:custGeom>
          <a:ln w="47624">
            <a:solidFill>
              <a:srgbClr val="BE9D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66745" y="9164401"/>
            <a:ext cx="1743074" cy="93344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781010" y="9325161"/>
            <a:ext cx="1774313" cy="646697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39018" y="9279064"/>
            <a:ext cx="2018664" cy="63744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597209" y="9119990"/>
            <a:ext cx="2219324" cy="904874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121341" y="9119990"/>
            <a:ext cx="1543049" cy="933449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977210" y="8961237"/>
            <a:ext cx="1114424" cy="1114424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51437" y="8648666"/>
            <a:ext cx="1695449" cy="1466849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854335" y="9081160"/>
            <a:ext cx="3133724" cy="914399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190499" y="6909837"/>
            <a:ext cx="7667625" cy="47625"/>
          </a:xfrm>
          <a:custGeom>
            <a:avLst/>
            <a:gdLst/>
            <a:ahLst/>
            <a:cxnLst/>
            <a:rect l="l" t="t" r="r" b="b"/>
            <a:pathLst>
              <a:path w="7667625" h="47625">
                <a:moveTo>
                  <a:pt x="0" y="47624"/>
                </a:moveTo>
                <a:lnTo>
                  <a:pt x="7667516" y="47624"/>
                </a:lnTo>
                <a:lnTo>
                  <a:pt x="7667516" y="0"/>
                </a:lnTo>
                <a:lnTo>
                  <a:pt x="0" y="0"/>
                </a:lnTo>
                <a:lnTo>
                  <a:pt x="0" y="47624"/>
                </a:lnTo>
                <a:close/>
              </a:path>
            </a:pathLst>
          </a:custGeom>
          <a:solidFill>
            <a:srgbClr val="040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0305865" y="6909837"/>
            <a:ext cx="7982584" cy="47625"/>
          </a:xfrm>
          <a:custGeom>
            <a:avLst/>
            <a:gdLst/>
            <a:ahLst/>
            <a:cxnLst/>
            <a:rect l="l" t="t" r="r" b="b"/>
            <a:pathLst>
              <a:path w="7982584" h="47625">
                <a:moveTo>
                  <a:pt x="0" y="47624"/>
                </a:moveTo>
                <a:lnTo>
                  <a:pt x="7982136" y="47624"/>
                </a:lnTo>
                <a:lnTo>
                  <a:pt x="7982136" y="0"/>
                </a:lnTo>
                <a:lnTo>
                  <a:pt x="0" y="0"/>
                </a:lnTo>
                <a:lnTo>
                  <a:pt x="0" y="47624"/>
                </a:lnTo>
                <a:close/>
              </a:path>
            </a:pathLst>
          </a:custGeom>
          <a:solidFill>
            <a:srgbClr val="040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193940" y="5621064"/>
            <a:ext cx="1752599" cy="23145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1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31106" y="9608852"/>
            <a:ext cx="15869285" cy="0"/>
          </a:xfrm>
          <a:custGeom>
            <a:avLst/>
            <a:gdLst/>
            <a:ahLst/>
            <a:cxnLst/>
            <a:rect l="l" t="t" r="r" b="b"/>
            <a:pathLst>
              <a:path w="15869285">
                <a:moveTo>
                  <a:pt x="0" y="0"/>
                </a:moveTo>
                <a:lnTo>
                  <a:pt x="15868695" y="0"/>
                </a:lnTo>
              </a:path>
            </a:pathLst>
          </a:custGeom>
          <a:ln w="47624">
            <a:solidFill>
              <a:srgbClr val="BE9D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14692" y="957316"/>
            <a:ext cx="13058615" cy="1259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1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6750" y="3687810"/>
            <a:ext cx="16954500" cy="425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015559" y="171450"/>
            <a:ext cx="895349" cy="117157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285262" y="1508710"/>
            <a:ext cx="3186430" cy="0"/>
          </a:xfrm>
          <a:custGeom>
            <a:avLst/>
            <a:gdLst/>
            <a:ahLst/>
            <a:cxnLst/>
            <a:rect l="l" t="t" r="r" b="b"/>
            <a:pathLst>
              <a:path w="3186429">
                <a:moveTo>
                  <a:pt x="0" y="0"/>
                </a:moveTo>
                <a:lnTo>
                  <a:pt x="3185955" y="0"/>
                </a:lnTo>
              </a:path>
            </a:pathLst>
          </a:custGeom>
          <a:ln w="47624">
            <a:solidFill>
              <a:srgbClr val="040766"/>
            </a:solidFill>
          </a:ln>
        </p:spPr>
        <p:txBody>
          <a:bodyPr wrap="square" lIns="0" tIns="0" rIns="0" bIns="0" rtlCol="0"/>
          <a:lstStyle/>
          <a:p>
            <a:endParaRPr dirty="0">
              <a:latin typeface="+mj-l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565586" y="1508710"/>
            <a:ext cx="3341370" cy="0"/>
          </a:xfrm>
          <a:custGeom>
            <a:avLst/>
            <a:gdLst/>
            <a:ahLst/>
            <a:cxnLst/>
            <a:rect l="l" t="t" r="r" b="b"/>
            <a:pathLst>
              <a:path w="3341369">
                <a:moveTo>
                  <a:pt x="0" y="0"/>
                </a:moveTo>
                <a:lnTo>
                  <a:pt x="3341032" y="0"/>
                </a:lnTo>
              </a:path>
            </a:pathLst>
          </a:custGeom>
          <a:ln w="47624">
            <a:solidFill>
              <a:srgbClr val="040766"/>
            </a:solidFill>
          </a:ln>
        </p:spPr>
        <p:txBody>
          <a:bodyPr wrap="square" lIns="0" tIns="0" rIns="0" bIns="0" rtlCol="0"/>
          <a:lstStyle/>
          <a:p>
            <a:endParaRPr dirty="0">
              <a:latin typeface="+mj-lt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730204" y="517986"/>
            <a:ext cx="1741394" cy="681086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1285" y="477529"/>
            <a:ext cx="1162049" cy="761999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3200400" y="378981"/>
            <a:ext cx="11093893" cy="125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0910" marR="5080" indent="-918844" algn="ctr">
              <a:lnSpc>
                <a:spcPct val="115599"/>
              </a:lnSpc>
              <a:spcBef>
                <a:spcPts val="100"/>
              </a:spcBef>
            </a:pPr>
            <a:r>
              <a:rPr sz="3600" spc="-150" dirty="0">
                <a:solidFill>
                  <a:srgbClr val="040766"/>
                </a:solidFill>
                <a:latin typeface="+mj-lt"/>
              </a:rPr>
              <a:t>EURECA-PRO</a:t>
            </a:r>
            <a:r>
              <a:rPr sz="3600" spc="-140" dirty="0">
                <a:solidFill>
                  <a:srgbClr val="040766"/>
                </a:solidFill>
                <a:latin typeface="+mj-lt"/>
              </a:rPr>
              <a:t> </a:t>
            </a:r>
            <a:r>
              <a:rPr sz="3600" spc="-5" dirty="0">
                <a:solidFill>
                  <a:srgbClr val="040766"/>
                </a:solidFill>
                <a:latin typeface="+mj-lt"/>
              </a:rPr>
              <a:t>Conference</a:t>
            </a:r>
            <a:r>
              <a:rPr sz="3600" spc="-140" dirty="0">
                <a:solidFill>
                  <a:srgbClr val="040766"/>
                </a:solidFill>
                <a:latin typeface="+mj-lt"/>
              </a:rPr>
              <a:t> </a:t>
            </a:r>
            <a:br>
              <a:rPr lang="en-US" sz="3600" spc="-140" dirty="0">
                <a:solidFill>
                  <a:srgbClr val="040766"/>
                </a:solidFill>
                <a:latin typeface="+mj-lt"/>
              </a:rPr>
            </a:br>
            <a:r>
              <a:rPr sz="3600" spc="35" dirty="0">
                <a:solidFill>
                  <a:srgbClr val="040766"/>
                </a:solidFill>
                <a:latin typeface="+mj-lt"/>
              </a:rPr>
              <a:t>on</a:t>
            </a:r>
            <a:r>
              <a:rPr sz="3600" spc="-135" dirty="0">
                <a:solidFill>
                  <a:srgbClr val="040766"/>
                </a:solidFill>
                <a:latin typeface="+mj-lt"/>
              </a:rPr>
              <a:t> </a:t>
            </a:r>
            <a:r>
              <a:rPr sz="3600" spc="-35" dirty="0">
                <a:solidFill>
                  <a:srgbClr val="040766"/>
                </a:solidFill>
                <a:latin typeface="+mj-lt"/>
              </a:rPr>
              <a:t>Responsible </a:t>
            </a:r>
            <a:r>
              <a:rPr sz="3600" spc="-1160" dirty="0">
                <a:solidFill>
                  <a:srgbClr val="040766"/>
                </a:solidFill>
                <a:latin typeface="+mj-lt"/>
              </a:rPr>
              <a:t> </a:t>
            </a:r>
            <a:r>
              <a:rPr lang="en-US" sz="3600" spc="20" dirty="0">
                <a:solidFill>
                  <a:srgbClr val="040766"/>
                </a:solidFill>
                <a:latin typeface="+mj-lt"/>
              </a:rPr>
              <a:t>Consumption </a:t>
            </a:r>
            <a:r>
              <a:rPr sz="3600" spc="30" dirty="0">
                <a:solidFill>
                  <a:srgbClr val="040766"/>
                </a:solidFill>
                <a:latin typeface="+mj-lt"/>
              </a:rPr>
              <a:t>and</a:t>
            </a:r>
            <a:r>
              <a:rPr sz="3600" spc="-140" dirty="0">
                <a:solidFill>
                  <a:srgbClr val="040766"/>
                </a:solidFill>
                <a:latin typeface="+mj-lt"/>
              </a:rPr>
              <a:t> </a:t>
            </a:r>
            <a:r>
              <a:rPr sz="3600" spc="10" dirty="0">
                <a:solidFill>
                  <a:srgbClr val="040766"/>
                </a:solidFill>
                <a:latin typeface="+mj-lt"/>
              </a:rPr>
              <a:t>Production</a:t>
            </a:r>
            <a:r>
              <a:rPr sz="3600" spc="-140" dirty="0">
                <a:solidFill>
                  <a:srgbClr val="040766"/>
                </a:solidFill>
                <a:latin typeface="+mj-lt"/>
              </a:rPr>
              <a:t> </a:t>
            </a:r>
            <a:r>
              <a:rPr sz="3600" spc="-270" dirty="0">
                <a:solidFill>
                  <a:srgbClr val="040766"/>
                </a:solidFill>
                <a:latin typeface="+mj-lt"/>
              </a:rPr>
              <a:t>202</a:t>
            </a:r>
            <a:r>
              <a:rPr lang="en-US" sz="3600" spc="-270" dirty="0">
                <a:solidFill>
                  <a:srgbClr val="040766"/>
                </a:solidFill>
                <a:latin typeface="+mj-lt"/>
              </a:rPr>
              <a:t>3</a:t>
            </a:r>
            <a:endParaRPr sz="3600" dirty="0">
              <a:latin typeface="+mj-l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3033" y="2668463"/>
            <a:ext cx="16840200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nl-BE" sz="8000" spc="-305" dirty="0">
                <a:solidFill>
                  <a:srgbClr val="040766"/>
                </a:solidFill>
                <a:latin typeface="+mj-lt"/>
                <a:cs typeface="Lucida Sans Unicode"/>
              </a:rPr>
              <a:t>The </a:t>
            </a:r>
            <a:r>
              <a:rPr lang="nl-BE" sz="8000" spc="-305" dirty="0" err="1">
                <a:solidFill>
                  <a:srgbClr val="040766"/>
                </a:solidFill>
                <a:latin typeface="+mj-lt"/>
                <a:cs typeface="Lucida Sans Unicode"/>
              </a:rPr>
              <a:t>Implementation</a:t>
            </a:r>
            <a:r>
              <a:rPr lang="nl-BE" sz="8000" spc="-305" dirty="0">
                <a:solidFill>
                  <a:srgbClr val="040766"/>
                </a:solidFill>
                <a:latin typeface="+mj-lt"/>
                <a:cs typeface="Lucida Sans Unicode"/>
              </a:rPr>
              <a:t> of </a:t>
            </a:r>
            <a:r>
              <a:rPr lang="nl-BE" sz="8000" spc="-305" dirty="0" err="1">
                <a:solidFill>
                  <a:srgbClr val="040766"/>
                </a:solidFill>
                <a:latin typeface="+mj-lt"/>
                <a:cs typeface="Lucida Sans Unicode"/>
              </a:rPr>
              <a:t>the</a:t>
            </a:r>
            <a:r>
              <a:rPr lang="nl-BE" sz="8000" spc="-305" dirty="0">
                <a:solidFill>
                  <a:srgbClr val="040766"/>
                </a:solidFill>
                <a:latin typeface="+mj-lt"/>
                <a:cs typeface="Lucida Sans Unicode"/>
              </a:rPr>
              <a:t> </a:t>
            </a:r>
            <a:r>
              <a:rPr lang="nl-BE" sz="8000" spc="-305" dirty="0" err="1">
                <a:solidFill>
                  <a:srgbClr val="040766"/>
                </a:solidFill>
                <a:latin typeface="+mj-lt"/>
                <a:cs typeface="Lucida Sans Unicode"/>
              </a:rPr>
              <a:t>Circular</a:t>
            </a:r>
            <a:r>
              <a:rPr lang="nl-BE" sz="8000" spc="-305" dirty="0">
                <a:solidFill>
                  <a:srgbClr val="040766"/>
                </a:solidFill>
                <a:latin typeface="+mj-lt"/>
                <a:cs typeface="Lucida Sans Unicode"/>
              </a:rPr>
              <a:t> </a:t>
            </a:r>
            <a:r>
              <a:rPr lang="nl-BE" sz="8000" spc="-305" dirty="0" err="1">
                <a:solidFill>
                  <a:srgbClr val="040766"/>
                </a:solidFill>
                <a:latin typeface="+mj-lt"/>
                <a:cs typeface="Lucida Sans Unicode"/>
              </a:rPr>
              <a:t>Economy</a:t>
            </a:r>
            <a:r>
              <a:rPr lang="nl-BE" sz="8000" spc="-305" dirty="0">
                <a:solidFill>
                  <a:srgbClr val="040766"/>
                </a:solidFill>
                <a:latin typeface="+mj-lt"/>
                <a:cs typeface="Lucida Sans Unicode"/>
              </a:rPr>
              <a:t> </a:t>
            </a:r>
            <a:r>
              <a:rPr lang="nl-BE" sz="8000" spc="-305" dirty="0" err="1">
                <a:solidFill>
                  <a:srgbClr val="040766"/>
                </a:solidFill>
                <a:latin typeface="+mj-lt"/>
                <a:cs typeface="Lucida Sans Unicode"/>
              </a:rPr>
              <a:t>by</a:t>
            </a:r>
            <a:r>
              <a:rPr lang="nl-BE" sz="8000" spc="-305" dirty="0">
                <a:solidFill>
                  <a:srgbClr val="040766"/>
                </a:solidFill>
                <a:latin typeface="+mj-lt"/>
                <a:cs typeface="Lucida Sans Unicode"/>
              </a:rPr>
              <a:t> </a:t>
            </a:r>
            <a:r>
              <a:rPr lang="nl-BE" sz="8000" spc="-305" dirty="0" err="1">
                <a:solidFill>
                  <a:srgbClr val="040766"/>
                </a:solidFill>
                <a:latin typeface="+mj-lt"/>
                <a:cs typeface="Lucida Sans Unicode"/>
              </a:rPr>
              <a:t>Local</a:t>
            </a:r>
            <a:r>
              <a:rPr lang="nl-BE" sz="8000" spc="-305" dirty="0">
                <a:solidFill>
                  <a:srgbClr val="040766"/>
                </a:solidFill>
                <a:latin typeface="+mj-lt"/>
                <a:cs typeface="Lucida Sans Unicode"/>
              </a:rPr>
              <a:t> </a:t>
            </a:r>
            <a:r>
              <a:rPr lang="nl-BE" sz="8000" spc="-305" dirty="0" err="1">
                <a:solidFill>
                  <a:srgbClr val="040766"/>
                </a:solidFill>
                <a:latin typeface="+mj-lt"/>
                <a:cs typeface="Lucida Sans Unicode"/>
              </a:rPr>
              <a:t>Governments</a:t>
            </a:r>
            <a:endParaRPr sz="8000" dirty="0">
              <a:latin typeface="+mj-lt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515600" y="6591300"/>
            <a:ext cx="6733091" cy="16542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nl-BE" sz="3500" b="1" spc="-204" dirty="0">
                <a:solidFill>
                  <a:srgbClr val="040766"/>
                </a:solidFill>
                <a:latin typeface="+mj-lt"/>
                <a:cs typeface="Lucida Sans Unicode"/>
              </a:rPr>
              <a:t>Benoit Ruysschaert </a:t>
            </a:r>
            <a:r>
              <a:rPr lang="nl-BE" sz="3500" spc="-204" dirty="0">
                <a:solidFill>
                  <a:srgbClr val="040766"/>
                </a:solidFill>
                <a:latin typeface="+mj-lt"/>
                <a:cs typeface="Lucida Sans Unicode"/>
              </a:rPr>
              <a:t>(joint-PhD </a:t>
            </a:r>
            <a:r>
              <a:rPr lang="nl-BE" sz="3500" spc="-204" dirty="0" err="1">
                <a:solidFill>
                  <a:srgbClr val="040766"/>
                </a:solidFill>
                <a:latin typeface="+mj-lt"/>
                <a:cs typeface="Lucida Sans Unicode"/>
              </a:rPr>
              <a:t>candidate</a:t>
            </a:r>
            <a:r>
              <a:rPr lang="nl-BE" sz="3500" spc="-204" dirty="0">
                <a:solidFill>
                  <a:srgbClr val="040766"/>
                </a:solidFill>
                <a:latin typeface="+mj-lt"/>
                <a:cs typeface="Lucida Sans Unicode"/>
              </a:rPr>
              <a:t>)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nl-BE" sz="3500" spc="-204" dirty="0">
                <a:solidFill>
                  <a:srgbClr val="040766"/>
                </a:solidFill>
                <a:latin typeface="+mj-lt"/>
                <a:cs typeface="Lucida Sans Unicode"/>
              </a:rPr>
              <a:t>Prof. dr. Nathalie Crutzen (</a:t>
            </a:r>
            <a:r>
              <a:rPr lang="nl-BE" sz="3500" spc="-204" dirty="0" err="1">
                <a:solidFill>
                  <a:srgbClr val="040766"/>
                </a:solidFill>
                <a:latin typeface="+mj-lt"/>
                <a:cs typeface="Lucida Sans Unicode"/>
              </a:rPr>
              <a:t>ULiège</a:t>
            </a:r>
            <a:r>
              <a:rPr lang="nl-BE" sz="3500" spc="-204" dirty="0">
                <a:solidFill>
                  <a:srgbClr val="040766"/>
                </a:solidFill>
                <a:latin typeface="+mj-lt"/>
                <a:cs typeface="Lucida Sans Unicode"/>
              </a:rPr>
              <a:t>)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nl-BE" sz="3500" spc="-204" dirty="0">
                <a:solidFill>
                  <a:srgbClr val="040766"/>
                </a:solidFill>
                <a:latin typeface="+mj-lt"/>
                <a:cs typeface="Lucida Sans Unicode"/>
              </a:rPr>
              <a:t>Prof. dr. Tom Kuppens (</a:t>
            </a:r>
            <a:r>
              <a:rPr lang="nl-BE" sz="3500" spc="-204" dirty="0" err="1">
                <a:solidFill>
                  <a:srgbClr val="040766"/>
                </a:solidFill>
                <a:latin typeface="+mj-lt"/>
                <a:cs typeface="Lucida Sans Unicode"/>
              </a:rPr>
              <a:t>UHasselt</a:t>
            </a:r>
            <a:r>
              <a:rPr lang="nl-BE" sz="3500" spc="-204" dirty="0">
                <a:solidFill>
                  <a:srgbClr val="040766"/>
                </a:solidFill>
                <a:latin typeface="+mj-lt"/>
                <a:cs typeface="Lucida Sans Unicode"/>
              </a:rPr>
              <a:t>)</a:t>
            </a:r>
            <a:endParaRPr sz="3500" dirty="0">
              <a:latin typeface="+mj-lt"/>
              <a:cs typeface="Lucida Sans Unicode"/>
            </a:endParaRPr>
          </a:p>
        </p:txBody>
      </p:sp>
      <p:pic>
        <p:nvPicPr>
          <p:cNvPr id="2050" name="Picture 2" descr="FAQ Espace de téléchargement">
            <a:extLst>
              <a:ext uri="{FF2B5EF4-FFF2-40B4-BE49-F238E27FC236}">
                <a16:creationId xmlns:a16="http://schemas.microsoft.com/office/drawing/2014/main" id="{82136923-34A2-A556-1DB8-CFA760598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051" y="7783702"/>
            <a:ext cx="4048298" cy="196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Onderzoeksgroep Milieueconomie UHasselt | EMIS">
            <a:extLst>
              <a:ext uri="{FF2B5EF4-FFF2-40B4-BE49-F238E27FC236}">
                <a16:creationId xmlns:a16="http://schemas.microsoft.com/office/drawing/2014/main" id="{58B5B42F-6B06-D050-A4A8-1348FFC48C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65" t="8372" r="22102" b="9187"/>
          <a:stretch/>
        </p:blipFill>
        <p:spPr bwMode="auto">
          <a:xfrm>
            <a:off x="2743200" y="5959565"/>
            <a:ext cx="3048000" cy="168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54568" y="8635755"/>
            <a:ext cx="1047749" cy="138112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 flipV="1">
            <a:off x="631107" y="9563100"/>
            <a:ext cx="13999294" cy="45751"/>
          </a:xfrm>
          <a:custGeom>
            <a:avLst/>
            <a:gdLst/>
            <a:ahLst/>
            <a:cxnLst/>
            <a:rect l="l" t="t" r="r" b="b"/>
            <a:pathLst>
              <a:path w="15869285">
                <a:moveTo>
                  <a:pt x="0" y="0"/>
                </a:moveTo>
                <a:lnTo>
                  <a:pt x="15868695" y="0"/>
                </a:lnTo>
              </a:path>
            </a:pathLst>
          </a:custGeom>
          <a:ln w="47624">
            <a:solidFill>
              <a:srgbClr val="BE9D56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14692" y="957316"/>
            <a:ext cx="13058615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0209" algn="ctr">
              <a:lnSpc>
                <a:spcPct val="100000"/>
              </a:lnSpc>
              <a:spcBef>
                <a:spcPts val="100"/>
              </a:spcBef>
            </a:pPr>
            <a:r>
              <a:rPr lang="nl-BE" sz="8800" spc="30" dirty="0">
                <a:latin typeface="+mj-lt"/>
              </a:rPr>
              <a:t>Context &amp; </a:t>
            </a:r>
            <a:r>
              <a:rPr lang="nl-BE" sz="8800" spc="30" dirty="0" err="1">
                <a:latin typeface="+mj-lt"/>
              </a:rPr>
              <a:t>Aim</a:t>
            </a:r>
            <a:endParaRPr sz="8800" spc="-55" dirty="0">
              <a:latin typeface="+mj-l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631107" y="3142366"/>
            <a:ext cx="16954500" cy="5650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3600" b="1" spc="-80" dirty="0" err="1">
                <a:latin typeface="+mj-lt"/>
              </a:rPr>
              <a:t>Circular</a:t>
            </a:r>
            <a:r>
              <a:rPr lang="nl-BE" sz="3600" b="1" spc="-80" dirty="0">
                <a:latin typeface="+mj-lt"/>
              </a:rPr>
              <a:t> </a:t>
            </a:r>
            <a:r>
              <a:rPr lang="nl-BE" sz="3600" b="1" spc="-80" dirty="0" err="1">
                <a:latin typeface="+mj-lt"/>
              </a:rPr>
              <a:t>Economy</a:t>
            </a:r>
            <a:r>
              <a:rPr lang="nl-BE" sz="3600" b="1" spc="-80" dirty="0">
                <a:latin typeface="+mj-lt"/>
              </a:rPr>
              <a:t> is </a:t>
            </a:r>
            <a:r>
              <a:rPr lang="nl-BE" sz="3600" b="1" spc="-80" dirty="0" err="1">
                <a:latin typeface="+mj-lt"/>
              </a:rPr>
              <a:t>gaining</a:t>
            </a:r>
            <a:r>
              <a:rPr lang="nl-BE" sz="3600" b="1" spc="-80" dirty="0">
                <a:latin typeface="+mj-lt"/>
              </a:rPr>
              <a:t> interest</a:t>
            </a:r>
          </a:p>
          <a:p>
            <a:pPr marL="1390650" marR="5080" lvl="1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2800" spc="-80" dirty="0" err="1">
                <a:latin typeface="+mj-lt"/>
              </a:rPr>
              <a:t>Promoted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by</a:t>
            </a:r>
            <a:r>
              <a:rPr lang="nl-BE" sz="2800" spc="-80" dirty="0">
                <a:latin typeface="+mj-lt"/>
              </a:rPr>
              <a:t> Ellen </a:t>
            </a:r>
            <a:r>
              <a:rPr lang="nl-BE" sz="2800" spc="-80" dirty="0" err="1">
                <a:latin typeface="+mj-lt"/>
              </a:rPr>
              <a:t>MacArthur</a:t>
            </a:r>
            <a:r>
              <a:rPr lang="nl-BE" sz="2800" spc="-80" dirty="0">
                <a:latin typeface="+mj-lt"/>
              </a:rPr>
              <a:t> Foundation</a:t>
            </a:r>
          </a:p>
          <a:p>
            <a:pPr marL="1390650" marR="5080" lvl="1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2800" spc="-80" dirty="0" err="1">
                <a:latin typeface="+mj-lt"/>
              </a:rPr>
              <a:t>Towards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climate-neutral</a:t>
            </a:r>
            <a:r>
              <a:rPr lang="nl-BE" sz="2800" spc="-80" dirty="0">
                <a:latin typeface="+mj-lt"/>
              </a:rPr>
              <a:t> continent (European Green Deal)</a:t>
            </a:r>
          </a:p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3600" b="1" spc="-80" dirty="0" err="1">
                <a:latin typeface="+mj-lt"/>
              </a:rPr>
              <a:t>Local</a:t>
            </a:r>
            <a:r>
              <a:rPr lang="nl-BE" sz="3600" b="1" spc="-80" dirty="0">
                <a:latin typeface="+mj-lt"/>
              </a:rPr>
              <a:t> </a:t>
            </a:r>
            <a:r>
              <a:rPr lang="nl-BE" sz="3600" b="1" spc="-80" dirty="0" err="1">
                <a:latin typeface="+mj-lt"/>
              </a:rPr>
              <a:t>Governments</a:t>
            </a:r>
            <a:r>
              <a:rPr lang="nl-BE" sz="3600" b="1" spc="-80" dirty="0">
                <a:latin typeface="+mj-lt"/>
              </a:rPr>
              <a:t> </a:t>
            </a:r>
            <a:r>
              <a:rPr lang="nl-BE" sz="3600" b="1" spc="-80" dirty="0" err="1">
                <a:latin typeface="+mj-lt"/>
              </a:rPr>
              <a:t>key</a:t>
            </a:r>
            <a:r>
              <a:rPr lang="nl-BE" sz="3600" b="1" spc="-80" dirty="0">
                <a:latin typeface="+mj-lt"/>
              </a:rPr>
              <a:t> </a:t>
            </a:r>
            <a:r>
              <a:rPr lang="nl-BE" sz="3600" b="1" spc="-80" dirty="0" err="1">
                <a:latin typeface="+mj-lt"/>
              </a:rPr>
              <a:t>role</a:t>
            </a:r>
            <a:r>
              <a:rPr lang="nl-BE" sz="3600" b="1" spc="-80" dirty="0">
                <a:latin typeface="+mj-lt"/>
              </a:rPr>
              <a:t> in </a:t>
            </a:r>
            <a:r>
              <a:rPr lang="nl-BE" sz="3600" b="1" spc="-80" dirty="0" err="1">
                <a:latin typeface="+mj-lt"/>
              </a:rPr>
              <a:t>implementation</a:t>
            </a:r>
            <a:endParaRPr lang="nl-BE" sz="3600" b="1" spc="-80" dirty="0">
              <a:latin typeface="+mj-lt"/>
            </a:endParaRPr>
          </a:p>
          <a:p>
            <a:pPr marL="1390650" marR="5080" lvl="1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2800" spc="-80" dirty="0" err="1">
                <a:latin typeface="+mj-lt"/>
              </a:rPr>
              <a:t>Bring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together</a:t>
            </a:r>
            <a:r>
              <a:rPr lang="nl-BE" sz="2800" spc="-80" dirty="0">
                <a:latin typeface="+mj-lt"/>
              </a:rPr>
              <a:t> different stakeholders</a:t>
            </a:r>
          </a:p>
          <a:p>
            <a:pPr marL="1390650" marR="5080" lvl="1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2800" spc="-80" dirty="0" err="1">
                <a:latin typeface="+mj-lt"/>
              </a:rPr>
              <a:t>Closest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to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citizens</a:t>
            </a:r>
            <a:endParaRPr lang="nl-BE" sz="2800" spc="-80" dirty="0">
              <a:latin typeface="+mj-lt"/>
            </a:endParaRPr>
          </a:p>
          <a:p>
            <a:pPr marL="1390650" marR="5080" lvl="1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2800" spc="-80" dirty="0" err="1">
                <a:latin typeface="+mj-lt"/>
              </a:rPr>
              <a:t>Responsible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for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key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domains</a:t>
            </a:r>
            <a:r>
              <a:rPr lang="nl-BE" sz="2800" spc="-80" dirty="0">
                <a:latin typeface="+mj-lt"/>
              </a:rPr>
              <a:t> (waste, </a:t>
            </a:r>
            <a:r>
              <a:rPr lang="nl-BE" sz="2800" spc="-80" dirty="0" err="1">
                <a:latin typeface="+mj-lt"/>
              </a:rPr>
              <a:t>local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economy</a:t>
            </a:r>
            <a:r>
              <a:rPr lang="nl-BE" sz="2800" spc="-80" dirty="0">
                <a:latin typeface="+mj-lt"/>
              </a:rPr>
              <a:t>)</a:t>
            </a:r>
          </a:p>
          <a:p>
            <a:pPr marL="1390650" marR="5080" lvl="1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2800" spc="-80" dirty="0">
                <a:latin typeface="+mj-lt"/>
              </a:rPr>
              <a:t>Large part of public </a:t>
            </a:r>
            <a:r>
              <a:rPr lang="nl-BE" sz="2800" spc="-80" dirty="0" err="1">
                <a:latin typeface="+mj-lt"/>
              </a:rPr>
              <a:t>spending</a:t>
            </a:r>
            <a:r>
              <a:rPr lang="nl-BE" sz="2800" spc="-80" dirty="0">
                <a:latin typeface="+mj-lt"/>
              </a:rPr>
              <a:t> (</a:t>
            </a:r>
            <a:r>
              <a:rPr lang="nl-BE" sz="2800" spc="-80" dirty="0" err="1">
                <a:latin typeface="+mj-lt"/>
              </a:rPr>
              <a:t>Circular</a:t>
            </a:r>
            <a:r>
              <a:rPr lang="nl-BE" sz="2800" spc="-80" dirty="0">
                <a:latin typeface="+mj-lt"/>
              </a:rPr>
              <a:t> Public </a:t>
            </a:r>
            <a:r>
              <a:rPr lang="nl-BE" sz="2800" spc="-80" dirty="0" err="1">
                <a:latin typeface="+mj-lt"/>
              </a:rPr>
              <a:t>Procurement</a:t>
            </a:r>
            <a:r>
              <a:rPr lang="nl-BE" sz="2800" spc="-80" dirty="0">
                <a:latin typeface="+mj-lt"/>
              </a:rPr>
              <a:t>)</a:t>
            </a:r>
          </a:p>
          <a:p>
            <a:pPr marL="1390650" marR="5080" lvl="1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2800" spc="-80" dirty="0">
                <a:latin typeface="+mj-lt"/>
              </a:rPr>
              <a:t>Translate </a:t>
            </a:r>
            <a:r>
              <a:rPr lang="nl-BE" sz="2800" spc="-80" dirty="0" err="1">
                <a:latin typeface="+mj-lt"/>
              </a:rPr>
              <a:t>into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local</a:t>
            </a:r>
            <a:r>
              <a:rPr lang="nl-BE" sz="2800" spc="-80" dirty="0">
                <a:latin typeface="+mj-lt"/>
              </a:rPr>
              <a:t> action</a:t>
            </a:r>
          </a:p>
          <a:p>
            <a:pPr marL="361950" marR="5080">
              <a:lnSpc>
                <a:spcPct val="115599"/>
              </a:lnSpc>
              <a:spcBef>
                <a:spcPts val="100"/>
              </a:spcBef>
            </a:pPr>
            <a:r>
              <a:rPr lang="nl-BE" sz="4400" spc="-80" dirty="0">
                <a:latin typeface="+mj-lt"/>
                <a:sym typeface="Wingdings" panose="05000000000000000000" pitchFamily="2" charset="2"/>
              </a:rPr>
              <a:t>			</a:t>
            </a:r>
            <a:r>
              <a:rPr lang="nl-BE" sz="3600" b="1" spc="-80" dirty="0">
                <a:latin typeface="+mj-lt"/>
                <a:sym typeface="Wingdings" panose="05000000000000000000" pitchFamily="2" charset="2"/>
              </a:rPr>
              <a:t> Gap:</a:t>
            </a:r>
            <a:r>
              <a:rPr lang="nl-BE" sz="3600" spc="-80" dirty="0">
                <a:latin typeface="+mj-lt"/>
                <a:sym typeface="Wingdings" panose="05000000000000000000" pitchFamily="2" charset="2"/>
              </a:rPr>
              <a:t> </a:t>
            </a:r>
            <a:r>
              <a:rPr lang="nl-BE" sz="3600" spc="-80" dirty="0" err="1">
                <a:latin typeface="+mj-lt"/>
                <a:sym typeface="Wingdings" panose="05000000000000000000" pitchFamily="2" charset="2"/>
              </a:rPr>
              <a:t>Literature</a:t>
            </a:r>
            <a:r>
              <a:rPr lang="nl-BE" sz="3600" spc="-80" dirty="0">
                <a:latin typeface="+mj-lt"/>
                <a:sym typeface="Wingdings" panose="05000000000000000000" pitchFamily="2" charset="2"/>
              </a:rPr>
              <a:t> </a:t>
            </a:r>
            <a:r>
              <a:rPr lang="nl-BE" sz="3600" spc="-80" dirty="0" err="1">
                <a:latin typeface="+mj-lt"/>
                <a:sym typeface="Wingdings" panose="05000000000000000000" pitchFamily="2" charset="2"/>
              </a:rPr>
              <a:t>only</a:t>
            </a:r>
            <a:r>
              <a:rPr lang="nl-BE" sz="3600" spc="-80" dirty="0">
                <a:latin typeface="+mj-lt"/>
                <a:sym typeface="Wingdings" panose="05000000000000000000" pitchFamily="2" charset="2"/>
              </a:rPr>
              <a:t> </a:t>
            </a:r>
            <a:r>
              <a:rPr lang="nl-BE" sz="3600" spc="-80" dirty="0" err="1">
                <a:latin typeface="+mj-lt"/>
                <a:sym typeface="Wingdings" panose="05000000000000000000" pitchFamily="2" charset="2"/>
              </a:rPr>
              <a:t>exploratory</a:t>
            </a:r>
            <a:endParaRPr sz="3600" spc="-80" dirty="0">
              <a:latin typeface="+mj-lt"/>
            </a:endParaRPr>
          </a:p>
        </p:txBody>
      </p:sp>
      <p:pic>
        <p:nvPicPr>
          <p:cNvPr id="7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821787" y="9268308"/>
            <a:ext cx="1741394" cy="681086"/>
          </a:xfrm>
          <a:prstGeom prst="rect">
            <a:avLst/>
          </a:prstGeom>
        </p:spPr>
      </p:pic>
      <p:pic>
        <p:nvPicPr>
          <p:cNvPr id="6" name="Graphic 5" descr="Roos met effen opvulling">
            <a:extLst>
              <a:ext uri="{FF2B5EF4-FFF2-40B4-BE49-F238E27FC236}">
                <a16:creationId xmlns:a16="http://schemas.microsoft.com/office/drawing/2014/main" id="{134716D9-8DB6-4A4B-CEF6-3C9B28475A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742494" y="3731078"/>
            <a:ext cx="2824843" cy="282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11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54568" y="8635755"/>
            <a:ext cx="1047749" cy="138112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 flipV="1">
            <a:off x="661208" y="9563100"/>
            <a:ext cx="13999294" cy="45751"/>
          </a:xfrm>
          <a:custGeom>
            <a:avLst/>
            <a:gdLst/>
            <a:ahLst/>
            <a:cxnLst/>
            <a:rect l="l" t="t" r="r" b="b"/>
            <a:pathLst>
              <a:path w="15869285">
                <a:moveTo>
                  <a:pt x="0" y="0"/>
                </a:moveTo>
                <a:lnTo>
                  <a:pt x="15868695" y="0"/>
                </a:lnTo>
              </a:path>
            </a:pathLst>
          </a:custGeom>
          <a:ln w="47624">
            <a:solidFill>
              <a:srgbClr val="BE9D56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14692" y="957316"/>
            <a:ext cx="13058615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0209" algn="ctr">
              <a:lnSpc>
                <a:spcPct val="100000"/>
              </a:lnSpc>
              <a:spcBef>
                <a:spcPts val="100"/>
              </a:spcBef>
            </a:pPr>
            <a:r>
              <a:rPr lang="nl-BE" sz="8800" spc="30" dirty="0" err="1">
                <a:latin typeface="+mj-lt"/>
              </a:rPr>
              <a:t>Methodology</a:t>
            </a:r>
            <a:endParaRPr sz="8800" spc="-55" dirty="0">
              <a:latin typeface="+mj-l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666750" y="3687810"/>
            <a:ext cx="16954500" cy="4892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3600" b="1" spc="-80" dirty="0">
                <a:latin typeface="+mj-lt"/>
              </a:rPr>
              <a:t>Online </a:t>
            </a:r>
            <a:r>
              <a:rPr lang="nl-BE" sz="3600" b="1" spc="-80" dirty="0" err="1">
                <a:latin typeface="+mj-lt"/>
              </a:rPr>
              <a:t>quantitative</a:t>
            </a:r>
            <a:r>
              <a:rPr lang="nl-BE" sz="3600" b="1" spc="-80" dirty="0">
                <a:latin typeface="+mj-lt"/>
              </a:rPr>
              <a:t> survey</a:t>
            </a:r>
          </a:p>
          <a:p>
            <a:pPr marL="1390650" marR="5080" lvl="1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2800" spc="-80" dirty="0" err="1">
                <a:latin typeface="+mj-lt"/>
              </a:rPr>
              <a:t>Based</a:t>
            </a:r>
            <a:r>
              <a:rPr lang="nl-BE" sz="2800" spc="-80" dirty="0">
                <a:latin typeface="+mj-lt"/>
              </a:rPr>
              <a:t> on </a:t>
            </a:r>
            <a:r>
              <a:rPr lang="nl-BE" sz="2800" spc="-80" dirty="0" err="1">
                <a:latin typeface="+mj-lt"/>
              </a:rPr>
              <a:t>exploratory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literature</a:t>
            </a:r>
            <a:endParaRPr lang="nl-BE" sz="2800" spc="-80" dirty="0">
              <a:latin typeface="+mj-lt"/>
            </a:endParaRPr>
          </a:p>
          <a:p>
            <a:pPr marL="1390650" marR="5080" lvl="1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2800" spc="-80" dirty="0">
                <a:latin typeface="+mj-lt"/>
              </a:rPr>
              <a:t>Using 5-point </a:t>
            </a:r>
            <a:r>
              <a:rPr lang="nl-BE" sz="2800" spc="-80" dirty="0" err="1">
                <a:latin typeface="+mj-lt"/>
              </a:rPr>
              <a:t>Likert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scale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for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importance</a:t>
            </a:r>
            <a:endParaRPr lang="nl-BE" sz="2800" spc="-80" dirty="0">
              <a:latin typeface="+mj-lt"/>
            </a:endParaRPr>
          </a:p>
          <a:p>
            <a:pPr marL="1390650" marR="5080" lvl="1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2800" spc="-80" dirty="0">
                <a:latin typeface="+mj-lt"/>
              </a:rPr>
              <a:t>Pre-</a:t>
            </a:r>
            <a:r>
              <a:rPr lang="nl-BE" sz="2800" spc="-80" dirty="0" err="1">
                <a:latin typeface="+mj-lt"/>
              </a:rPr>
              <a:t>tested</a:t>
            </a:r>
            <a:endParaRPr lang="nl-BE" sz="2800" spc="-80" dirty="0">
              <a:latin typeface="+mj-lt"/>
            </a:endParaRPr>
          </a:p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3600" b="1" spc="-80" dirty="0" err="1">
                <a:latin typeface="+mj-lt"/>
              </a:rPr>
              <a:t>Among</a:t>
            </a:r>
            <a:r>
              <a:rPr lang="nl-BE" sz="3600" b="1" spc="-80" dirty="0">
                <a:latin typeface="+mj-lt"/>
              </a:rPr>
              <a:t> </a:t>
            </a:r>
            <a:r>
              <a:rPr lang="nl-BE" sz="3600" b="1" spc="-80" dirty="0" err="1">
                <a:latin typeface="+mj-lt"/>
              </a:rPr>
              <a:t>all</a:t>
            </a:r>
            <a:r>
              <a:rPr lang="nl-BE" sz="3600" b="1" spc="-80" dirty="0">
                <a:latin typeface="+mj-lt"/>
              </a:rPr>
              <a:t> 581 </a:t>
            </a:r>
            <a:r>
              <a:rPr lang="nl-BE" sz="3600" b="1" spc="-80" dirty="0" err="1">
                <a:latin typeface="+mj-lt"/>
              </a:rPr>
              <a:t>Belgian</a:t>
            </a:r>
            <a:r>
              <a:rPr lang="nl-BE" sz="3600" b="1" spc="-80" dirty="0">
                <a:latin typeface="+mj-lt"/>
              </a:rPr>
              <a:t> </a:t>
            </a:r>
            <a:r>
              <a:rPr lang="nl-BE" sz="3600" b="1" spc="-80" dirty="0" err="1">
                <a:latin typeface="+mj-lt"/>
              </a:rPr>
              <a:t>local</a:t>
            </a:r>
            <a:r>
              <a:rPr lang="nl-BE" sz="3600" b="1" spc="-80" dirty="0">
                <a:latin typeface="+mj-lt"/>
              </a:rPr>
              <a:t> </a:t>
            </a:r>
            <a:r>
              <a:rPr lang="nl-BE" sz="3600" b="1" spc="-80" dirty="0" err="1">
                <a:latin typeface="+mj-lt"/>
              </a:rPr>
              <a:t>governments</a:t>
            </a:r>
            <a:endParaRPr lang="nl-BE" sz="3600" b="1" spc="-80" dirty="0">
              <a:latin typeface="+mj-lt"/>
            </a:endParaRPr>
          </a:p>
          <a:p>
            <a:pPr marL="1390650" marR="5080" lvl="1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2800" spc="-80" dirty="0">
                <a:latin typeface="+mj-lt"/>
              </a:rPr>
              <a:t>1 informant/</a:t>
            </a:r>
            <a:r>
              <a:rPr lang="nl-BE" sz="2800" spc="-80" dirty="0" err="1">
                <a:latin typeface="+mj-lt"/>
              </a:rPr>
              <a:t>municipality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>
                <a:latin typeface="+mj-lt"/>
                <a:sym typeface="Wingdings" panose="05000000000000000000" pitchFamily="2" charset="2"/>
              </a:rPr>
              <a:t> </a:t>
            </a:r>
            <a:r>
              <a:rPr lang="nl-BE" sz="2800" spc="-80" dirty="0" err="1">
                <a:latin typeface="+mj-lt"/>
                <a:sym typeface="Wingdings" panose="05000000000000000000" pitchFamily="2" charset="2"/>
              </a:rPr>
              <a:t>contacted</a:t>
            </a:r>
            <a:r>
              <a:rPr lang="nl-BE" sz="2800" spc="-80" dirty="0">
                <a:latin typeface="+mj-lt"/>
                <a:sym typeface="Wingdings" panose="05000000000000000000" pitchFamily="2" charset="2"/>
              </a:rPr>
              <a:t> </a:t>
            </a:r>
            <a:r>
              <a:rPr lang="nl-BE" sz="2800" spc="-80" dirty="0" err="1">
                <a:latin typeface="+mj-lt"/>
                <a:sym typeface="Wingdings" panose="05000000000000000000" pitchFamily="2" charset="2"/>
              </a:rPr>
              <a:t>mayor</a:t>
            </a:r>
            <a:r>
              <a:rPr lang="nl-BE" sz="2800" spc="-80" dirty="0">
                <a:latin typeface="+mj-lt"/>
                <a:sym typeface="Wingdings" panose="05000000000000000000" pitchFamily="2" charset="2"/>
              </a:rPr>
              <a:t> + </a:t>
            </a:r>
            <a:r>
              <a:rPr lang="nl-BE" sz="2800" spc="-80" dirty="0" err="1">
                <a:latin typeface="+mj-lt"/>
                <a:sym typeface="Wingdings" panose="05000000000000000000" pitchFamily="2" charset="2"/>
              </a:rPr>
              <a:t>alderperson</a:t>
            </a:r>
            <a:r>
              <a:rPr lang="nl-BE" sz="2800" spc="-80" dirty="0">
                <a:latin typeface="+mj-lt"/>
                <a:sym typeface="Wingdings" panose="05000000000000000000" pitchFamily="2" charset="2"/>
              </a:rPr>
              <a:t> + </a:t>
            </a:r>
            <a:r>
              <a:rPr lang="nl-BE" sz="2800" spc="-80" dirty="0" err="1">
                <a:latin typeface="+mj-lt"/>
                <a:sym typeface="Wingdings" panose="05000000000000000000" pitchFamily="2" charset="2"/>
              </a:rPr>
              <a:t>general</a:t>
            </a:r>
            <a:r>
              <a:rPr lang="nl-BE" sz="2800" spc="-80" dirty="0">
                <a:latin typeface="+mj-lt"/>
                <a:sym typeface="Wingdings" panose="05000000000000000000" pitchFamily="2" charset="2"/>
              </a:rPr>
              <a:t> director</a:t>
            </a:r>
          </a:p>
          <a:p>
            <a:pPr marL="1390650" marR="5080" lvl="1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2800" spc="-80" dirty="0">
                <a:latin typeface="+mj-lt"/>
                <a:sym typeface="Wingdings" panose="05000000000000000000" pitchFamily="2" charset="2"/>
              </a:rPr>
              <a:t>End of 2022</a:t>
            </a:r>
          </a:p>
          <a:p>
            <a:pPr marL="1390650" marR="5080" lvl="1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nl-BE" sz="2200" spc="-80" dirty="0">
              <a:latin typeface="+mj-lt"/>
              <a:sym typeface="Wingdings" panose="05000000000000000000" pitchFamily="2" charset="2"/>
            </a:endParaRPr>
          </a:p>
          <a:p>
            <a:pPr marL="819150" marR="5080" lvl="1">
              <a:lnSpc>
                <a:spcPct val="115599"/>
              </a:lnSpc>
              <a:spcBef>
                <a:spcPts val="100"/>
              </a:spcBef>
            </a:pPr>
            <a:r>
              <a:rPr lang="nl-BE" sz="3600" b="1" spc="-80" dirty="0">
                <a:latin typeface="+mj-lt"/>
                <a:sym typeface="Wingdings" panose="05000000000000000000" pitchFamily="2" charset="2"/>
              </a:rPr>
              <a:t> 309 </a:t>
            </a:r>
            <a:r>
              <a:rPr lang="nl-BE" sz="3600" b="1" spc="-80" dirty="0" err="1">
                <a:latin typeface="+mj-lt"/>
                <a:sym typeface="Wingdings" panose="05000000000000000000" pitchFamily="2" charset="2"/>
              </a:rPr>
              <a:t>useful</a:t>
            </a:r>
            <a:r>
              <a:rPr lang="nl-BE" sz="3600" b="1" spc="-80" dirty="0">
                <a:latin typeface="+mj-lt"/>
                <a:sym typeface="Wingdings" panose="05000000000000000000" pitchFamily="2" charset="2"/>
              </a:rPr>
              <a:t> responses (54%) of </a:t>
            </a:r>
            <a:r>
              <a:rPr lang="nl-BE" sz="3600" b="1" spc="-80" dirty="0" err="1">
                <a:latin typeface="+mj-lt"/>
                <a:sym typeface="Wingdings" panose="05000000000000000000" pitchFamily="2" charset="2"/>
              </a:rPr>
              <a:t>which</a:t>
            </a:r>
            <a:r>
              <a:rPr lang="nl-BE" sz="3600" b="1" spc="-80" dirty="0">
                <a:latin typeface="+mj-lt"/>
                <a:sym typeface="Wingdings" panose="05000000000000000000" pitchFamily="2" charset="2"/>
              </a:rPr>
              <a:t> 182 have </a:t>
            </a:r>
            <a:r>
              <a:rPr lang="nl-BE" sz="3600" b="1" spc="-80" dirty="0" err="1">
                <a:latin typeface="+mj-lt"/>
                <a:sym typeface="Wingdings" panose="05000000000000000000" pitchFamily="2" charset="2"/>
              </a:rPr>
              <a:t>implemented</a:t>
            </a:r>
            <a:r>
              <a:rPr lang="nl-BE" sz="3600" b="1" spc="-80" dirty="0">
                <a:latin typeface="+mj-lt"/>
                <a:sym typeface="Wingdings" panose="05000000000000000000" pitchFamily="2" charset="2"/>
              </a:rPr>
              <a:t> </a:t>
            </a:r>
            <a:r>
              <a:rPr lang="nl-BE" sz="3600" b="1" spc="-80" dirty="0" err="1">
                <a:latin typeface="+mj-lt"/>
                <a:sym typeface="Wingdings" panose="05000000000000000000" pitchFamily="2" charset="2"/>
              </a:rPr>
              <a:t>the</a:t>
            </a:r>
            <a:r>
              <a:rPr lang="nl-BE" sz="3600" b="1" spc="-80" dirty="0">
                <a:latin typeface="+mj-lt"/>
                <a:sym typeface="Wingdings" panose="05000000000000000000" pitchFamily="2" charset="2"/>
              </a:rPr>
              <a:t> CE (59%)!</a:t>
            </a:r>
          </a:p>
        </p:txBody>
      </p:sp>
      <p:pic>
        <p:nvPicPr>
          <p:cNvPr id="7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821787" y="9268308"/>
            <a:ext cx="1741394" cy="681086"/>
          </a:xfrm>
          <a:prstGeom prst="rect">
            <a:avLst/>
          </a:prstGeom>
        </p:spPr>
      </p:pic>
      <p:pic>
        <p:nvPicPr>
          <p:cNvPr id="6" name="Graphic 5" descr="Lijst met effen opvulling">
            <a:extLst>
              <a:ext uri="{FF2B5EF4-FFF2-40B4-BE49-F238E27FC236}">
                <a16:creationId xmlns:a16="http://schemas.microsoft.com/office/drawing/2014/main" id="{4574D12C-A415-8215-89F5-20F437C0D2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792200" y="3483428"/>
            <a:ext cx="3320144" cy="332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16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54568" y="8635755"/>
            <a:ext cx="1047749" cy="138112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 flipV="1">
            <a:off x="631107" y="9563100"/>
            <a:ext cx="13999294" cy="45751"/>
          </a:xfrm>
          <a:custGeom>
            <a:avLst/>
            <a:gdLst/>
            <a:ahLst/>
            <a:cxnLst/>
            <a:rect l="l" t="t" r="r" b="b"/>
            <a:pathLst>
              <a:path w="15869285">
                <a:moveTo>
                  <a:pt x="0" y="0"/>
                </a:moveTo>
                <a:lnTo>
                  <a:pt x="15868695" y="0"/>
                </a:lnTo>
              </a:path>
            </a:pathLst>
          </a:custGeom>
          <a:ln w="47624">
            <a:solidFill>
              <a:srgbClr val="BE9D56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14692" y="834470"/>
            <a:ext cx="13058615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0209" algn="ctr">
              <a:lnSpc>
                <a:spcPct val="100000"/>
              </a:lnSpc>
              <a:spcBef>
                <a:spcPts val="100"/>
              </a:spcBef>
            </a:pPr>
            <a:r>
              <a:rPr lang="nl-BE" sz="8800" spc="30" dirty="0" err="1">
                <a:latin typeface="+mj-lt"/>
              </a:rPr>
              <a:t>Results</a:t>
            </a:r>
            <a:endParaRPr sz="8800" spc="-55" dirty="0">
              <a:latin typeface="+mj-lt"/>
            </a:endParaRPr>
          </a:p>
        </p:txBody>
      </p:sp>
      <p:pic>
        <p:nvPicPr>
          <p:cNvPr id="7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821787" y="9268308"/>
            <a:ext cx="1741394" cy="681086"/>
          </a:xfrm>
          <a:prstGeom prst="rect">
            <a:avLst/>
          </a:prstGeom>
        </p:spPr>
      </p:pic>
      <p:sp>
        <p:nvSpPr>
          <p:cNvPr id="6" name="Rectangle : coins arrondis 9">
            <a:extLst>
              <a:ext uri="{FF2B5EF4-FFF2-40B4-BE49-F238E27FC236}">
                <a16:creationId xmlns:a16="http://schemas.microsoft.com/office/drawing/2014/main" id="{243C52A7-89AB-9676-E72B-9E93AB0C3816}"/>
              </a:ext>
            </a:extLst>
          </p:cNvPr>
          <p:cNvSpPr/>
          <p:nvPr/>
        </p:nvSpPr>
        <p:spPr>
          <a:xfrm>
            <a:off x="12877800" y="306669"/>
            <a:ext cx="4290028" cy="1567492"/>
          </a:xfrm>
          <a:prstGeom prst="roundRect">
            <a:avLst/>
          </a:prstGeom>
          <a:solidFill>
            <a:srgbClr val="BC99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007A37"/>
                </a:solidFill>
              </a:rPr>
              <a:t>++</a:t>
            </a:r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2400" dirty="0">
                <a:sym typeface="Wingdings" panose="05000000000000000000" pitchFamily="2" charset="2"/>
              </a:rPr>
              <a:t> </a:t>
            </a:r>
            <a:r>
              <a:rPr lang="fr-FR" sz="2400" dirty="0" err="1">
                <a:sym typeface="Wingdings" panose="05000000000000000000" pitchFamily="2" charset="2"/>
              </a:rPr>
              <a:t>among</a:t>
            </a:r>
            <a:r>
              <a:rPr lang="fr-FR" sz="2400" dirty="0">
                <a:sym typeface="Wingdings" panose="05000000000000000000" pitchFamily="2" charset="2"/>
              </a:rPr>
              <a:t> </a:t>
            </a:r>
            <a:r>
              <a:rPr lang="fr-FR" sz="2400" dirty="0" err="1">
                <a:sym typeface="Wingdings" panose="05000000000000000000" pitchFamily="2" charset="2"/>
              </a:rPr>
              <a:t>most</a:t>
            </a:r>
            <a:r>
              <a:rPr lang="fr-FR" sz="2400" dirty="0">
                <a:sym typeface="Wingdings" panose="05000000000000000000" pitchFamily="2" charset="2"/>
              </a:rPr>
              <a:t> important</a:t>
            </a:r>
          </a:p>
          <a:p>
            <a:r>
              <a:rPr lang="fr-FR" sz="2400" dirty="0">
                <a:solidFill>
                  <a:srgbClr val="007A37"/>
                </a:solidFill>
                <a:sym typeface="Wingdings" panose="05000000000000000000" pitchFamily="2" charset="2"/>
              </a:rPr>
              <a:t>+</a:t>
            </a:r>
            <a:r>
              <a:rPr lang="fr-FR" sz="2400" dirty="0">
                <a:sym typeface="Wingdings" panose="05000000000000000000" pitchFamily="2" charset="2"/>
              </a:rPr>
              <a:t>  more </a:t>
            </a:r>
            <a:r>
              <a:rPr lang="fr-FR" sz="2400" dirty="0" err="1">
                <a:sym typeface="Wingdings" panose="05000000000000000000" pitchFamily="2" charset="2"/>
              </a:rPr>
              <a:t>than</a:t>
            </a:r>
            <a:r>
              <a:rPr lang="fr-FR" sz="2400" dirty="0">
                <a:sym typeface="Wingdings" panose="05000000000000000000" pitchFamily="2" charset="2"/>
              </a:rPr>
              <a:t> av. importance</a:t>
            </a:r>
          </a:p>
          <a:p>
            <a:r>
              <a:rPr lang="fr-FR" sz="2400" b="1" dirty="0">
                <a:solidFill>
                  <a:srgbClr val="C00000"/>
                </a:solidFill>
                <a:sym typeface="Wingdings" panose="05000000000000000000" pitchFamily="2" charset="2"/>
              </a:rPr>
              <a:t>-</a:t>
            </a:r>
            <a:r>
              <a:rPr lang="fr-FR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fr-FR" sz="2400" dirty="0">
                <a:sym typeface="Wingdings" panose="05000000000000000000" pitchFamily="2" charset="2"/>
              </a:rPr>
              <a:t> </a:t>
            </a:r>
            <a:r>
              <a:rPr lang="fr-FR" sz="2400" dirty="0" err="1">
                <a:sym typeface="Wingdings" panose="05000000000000000000" pitchFamily="2" charset="2"/>
              </a:rPr>
              <a:t>less</a:t>
            </a:r>
            <a:r>
              <a:rPr lang="fr-FR" sz="2400" dirty="0">
                <a:sym typeface="Wingdings" panose="05000000000000000000" pitchFamily="2" charset="2"/>
              </a:rPr>
              <a:t> </a:t>
            </a:r>
            <a:r>
              <a:rPr lang="fr-FR" sz="2400" dirty="0" err="1">
                <a:sym typeface="Wingdings" panose="05000000000000000000" pitchFamily="2" charset="2"/>
              </a:rPr>
              <a:t>than</a:t>
            </a:r>
            <a:r>
              <a:rPr lang="fr-FR" sz="2400" dirty="0">
                <a:sym typeface="Wingdings" panose="05000000000000000000" pitchFamily="2" charset="2"/>
              </a:rPr>
              <a:t> av. importance</a:t>
            </a:r>
          </a:p>
          <a:p>
            <a:r>
              <a:rPr lang="fr-FR" sz="2400" b="1" dirty="0">
                <a:solidFill>
                  <a:srgbClr val="C00000"/>
                </a:solidFill>
                <a:sym typeface="Wingdings" panose="05000000000000000000" pitchFamily="2" charset="2"/>
              </a:rPr>
              <a:t>- - </a:t>
            </a:r>
            <a:r>
              <a:rPr lang="fr-FR" sz="2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fr-FR" sz="2400" dirty="0" err="1">
                <a:sym typeface="Wingdings" panose="05000000000000000000" pitchFamily="2" charset="2"/>
              </a:rPr>
              <a:t>among</a:t>
            </a:r>
            <a:r>
              <a:rPr lang="fr-FR" sz="2400" dirty="0">
                <a:sym typeface="Wingdings" panose="05000000000000000000" pitchFamily="2" charset="2"/>
              </a:rPr>
              <a:t> least important</a:t>
            </a:r>
            <a:endParaRPr lang="fr-FR" sz="2400" dirty="0"/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6E629D34-3377-256E-8208-7F3B9CDE8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007267"/>
              </p:ext>
            </p:extLst>
          </p:nvPr>
        </p:nvGraphicFramePr>
        <p:xfrm>
          <a:off x="1771243" y="2245248"/>
          <a:ext cx="13058615" cy="6979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757">
                  <a:extLst>
                    <a:ext uri="{9D8B030D-6E8A-4147-A177-3AD203B41FA5}">
                      <a16:colId xmlns:a16="http://schemas.microsoft.com/office/drawing/2014/main" val="341319015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42290874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15798305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73545193"/>
                    </a:ext>
                  </a:extLst>
                </a:gridCol>
                <a:gridCol w="2866458">
                  <a:extLst>
                    <a:ext uri="{9D8B030D-6E8A-4147-A177-3AD203B41FA5}">
                      <a16:colId xmlns:a16="http://schemas.microsoft.com/office/drawing/2014/main" val="2908656747"/>
                    </a:ext>
                  </a:extLst>
                </a:gridCol>
              </a:tblGrid>
              <a:tr h="406059">
                <a:tc>
                  <a:txBody>
                    <a:bodyPr/>
                    <a:lstStyle/>
                    <a:p>
                      <a:pPr algn="ctr"/>
                      <a:r>
                        <a:rPr lang="nl-BE" sz="2000" noProof="0" dirty="0" err="1"/>
                        <a:t>Structure</a:t>
                      </a:r>
                      <a:endParaRPr lang="nl-BE" sz="2000" noProof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18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noProof="0" dirty="0"/>
                        <a:t>Question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18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noProof="0" dirty="0"/>
                        <a:t>Similarities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18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noProof="0" dirty="0"/>
                        <a:t>Cluster 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18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noProof="0" dirty="0"/>
                        <a:t>Cluster 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18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2333"/>
                  </a:ext>
                </a:extLst>
              </a:tr>
              <a:tr h="718411">
                <a:tc gridSpan="3">
                  <a:txBody>
                    <a:bodyPr/>
                    <a:lstStyle/>
                    <a:p>
                      <a:pPr algn="ctr"/>
                      <a:endParaRPr lang="nl-BE" sz="2000" b="1" noProof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nl-BE" sz="20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nl-BE" sz="2000" noProof="0" dirty="0">
                        <a:solidFill>
                          <a:srgbClr val="007A3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noProof="0" dirty="0" err="1">
                          <a:solidFill>
                            <a:schemeClr val="tx1"/>
                          </a:solidFill>
                        </a:rPr>
                        <a:t>Enable</a:t>
                      </a:r>
                      <a:r>
                        <a:rPr lang="nl-BE" sz="2000" b="1" noProof="0" dirty="0">
                          <a:solidFill>
                            <a:schemeClr val="tx1"/>
                          </a:solidFill>
                        </a:rPr>
                        <a:t> society-</a:t>
                      </a:r>
                      <a:r>
                        <a:rPr lang="nl-BE" sz="2000" b="1" noProof="0" dirty="0" err="1">
                          <a:solidFill>
                            <a:schemeClr val="tx1"/>
                          </a:solidFill>
                        </a:rPr>
                        <a:t>driven</a:t>
                      </a:r>
                      <a:r>
                        <a:rPr lang="nl-BE" sz="2000" b="1" noProof="0" dirty="0">
                          <a:solidFill>
                            <a:schemeClr val="tx1"/>
                          </a:solidFill>
                        </a:rPr>
                        <a:t> smart CE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noProof="0" dirty="0" err="1">
                          <a:solidFill>
                            <a:schemeClr val="tx1"/>
                          </a:solidFill>
                        </a:rPr>
                        <a:t>Promote</a:t>
                      </a:r>
                      <a:r>
                        <a:rPr lang="nl-BE" sz="2000" b="1" noProof="0" dirty="0">
                          <a:solidFill>
                            <a:schemeClr val="tx1"/>
                          </a:solidFill>
                        </a:rPr>
                        <a:t> waste </a:t>
                      </a:r>
                      <a:r>
                        <a:rPr lang="nl-BE" sz="2000" b="1" noProof="0" dirty="0" err="1">
                          <a:solidFill>
                            <a:schemeClr val="tx1"/>
                          </a:solidFill>
                        </a:rPr>
                        <a:t>reduction</a:t>
                      </a:r>
                      <a:r>
                        <a:rPr lang="nl-BE" sz="2000" b="1" noProof="0" dirty="0">
                          <a:solidFill>
                            <a:schemeClr val="tx1"/>
                          </a:solidFill>
                        </a:rPr>
                        <a:t> in business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446730"/>
                  </a:ext>
                </a:extLst>
              </a:tr>
              <a:tr h="718411">
                <a:tc rowSpan="2">
                  <a:txBody>
                    <a:bodyPr/>
                    <a:lstStyle/>
                    <a:p>
                      <a:pPr algn="ctr"/>
                      <a:r>
                        <a:rPr lang="nl-BE" sz="2000" b="1" noProof="0" dirty="0"/>
                        <a:t>1) Context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000" b="1" noProof="0" dirty="0"/>
                        <a:t>1.1) Barriers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noProof="0" dirty="0" err="1"/>
                        <a:t>Funding</a:t>
                      </a:r>
                      <a:r>
                        <a:rPr lang="nl-BE" sz="2000" noProof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nl-BE" sz="2000" noProof="0" dirty="0">
                          <a:solidFill>
                            <a:srgbClr val="007A37"/>
                          </a:solidFill>
                        </a:rPr>
                        <a:t>++</a:t>
                      </a:r>
                    </a:p>
                    <a:p>
                      <a:pPr algn="ctr"/>
                      <a:r>
                        <a:rPr lang="nl-BE" sz="2000" noProof="0" dirty="0"/>
                        <a:t>Knowledge </a:t>
                      </a:r>
                      <a:r>
                        <a:rPr lang="nl-BE" sz="2000" noProof="0" dirty="0">
                          <a:solidFill>
                            <a:srgbClr val="007A37"/>
                          </a:solidFill>
                        </a:rPr>
                        <a:t>++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noProof="0" dirty="0" err="1"/>
                        <a:t>Regulation</a:t>
                      </a:r>
                      <a:r>
                        <a:rPr lang="nl-BE" sz="2000" noProof="0" dirty="0"/>
                        <a:t> </a:t>
                      </a:r>
                      <a:r>
                        <a:rPr lang="nl-BE" sz="2000" b="1" noProof="0" dirty="0">
                          <a:solidFill>
                            <a:srgbClr val="C00000"/>
                          </a:solidFill>
                        </a:rPr>
                        <a:t>- -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noProof="0" dirty="0" err="1"/>
                        <a:t>Political</a:t>
                      </a:r>
                      <a:r>
                        <a:rPr lang="nl-BE" sz="2000" noProof="0" dirty="0"/>
                        <a:t> support </a:t>
                      </a:r>
                      <a:r>
                        <a:rPr lang="nl-BE" sz="2000" b="1" noProof="0" dirty="0">
                          <a:solidFill>
                            <a:srgbClr val="C00000"/>
                          </a:solidFill>
                        </a:rPr>
                        <a:t>- -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973140"/>
                  </a:ext>
                </a:extLst>
              </a:tr>
              <a:tr h="1030762">
                <a:tc vMerge="1">
                  <a:txBody>
                    <a:bodyPr/>
                    <a:lstStyle/>
                    <a:p>
                      <a:pPr algn="ctr"/>
                      <a:endParaRPr lang="nl-BE" sz="16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BFC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000" b="1" noProof="0" dirty="0"/>
                        <a:t>1.2) </a:t>
                      </a:r>
                      <a:r>
                        <a:rPr lang="nl-BE" sz="2000" b="1" noProof="0" dirty="0" err="1"/>
                        <a:t>Motivations</a:t>
                      </a:r>
                      <a:endParaRPr lang="nl-BE" sz="2000" b="1" noProof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noProof="0" dirty="0" err="1"/>
                        <a:t>Climate</a:t>
                      </a:r>
                      <a:r>
                        <a:rPr lang="nl-BE" sz="2000" noProof="0" dirty="0"/>
                        <a:t> </a:t>
                      </a:r>
                      <a:r>
                        <a:rPr lang="nl-BE" sz="2000" noProof="0" dirty="0">
                          <a:solidFill>
                            <a:srgbClr val="007A37"/>
                          </a:solidFill>
                        </a:rPr>
                        <a:t>++</a:t>
                      </a:r>
                    </a:p>
                    <a:p>
                      <a:pPr algn="ctr"/>
                      <a:r>
                        <a:rPr lang="nl-BE" sz="2000" noProof="0" dirty="0"/>
                        <a:t>Environment </a:t>
                      </a:r>
                      <a:r>
                        <a:rPr lang="nl-BE" sz="2000" noProof="0" dirty="0">
                          <a:solidFill>
                            <a:srgbClr val="007A37"/>
                          </a:solidFill>
                        </a:rPr>
                        <a:t>++</a:t>
                      </a:r>
                    </a:p>
                    <a:p>
                      <a:pPr algn="ctr"/>
                      <a:r>
                        <a:rPr lang="nl-BE" sz="2000" noProof="0" dirty="0" err="1"/>
                        <a:t>Social</a:t>
                      </a:r>
                      <a:r>
                        <a:rPr lang="nl-BE" sz="2000" noProof="0" dirty="0"/>
                        <a:t> </a:t>
                      </a:r>
                      <a:r>
                        <a:rPr lang="nl-BE" sz="2000" noProof="0" dirty="0">
                          <a:solidFill>
                            <a:srgbClr val="007A37"/>
                          </a:solidFill>
                        </a:rPr>
                        <a:t>+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noProof="0" dirty="0" err="1"/>
                        <a:t>Economic</a:t>
                      </a:r>
                      <a:r>
                        <a:rPr lang="nl-BE" sz="2000" noProof="0" dirty="0"/>
                        <a:t> </a:t>
                      </a:r>
                      <a:r>
                        <a:rPr lang="nl-BE" sz="2000" b="1" noProof="0" dirty="0">
                          <a:solidFill>
                            <a:srgbClr val="C00000"/>
                          </a:solidFill>
                        </a:rPr>
                        <a:t>- 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noProof="0" dirty="0" err="1"/>
                        <a:t>Material</a:t>
                      </a:r>
                      <a:r>
                        <a:rPr lang="nl-BE" sz="2000" noProof="0" dirty="0"/>
                        <a:t> </a:t>
                      </a:r>
                      <a:r>
                        <a:rPr lang="nl-BE" sz="2000" b="1" noProof="0" dirty="0">
                          <a:solidFill>
                            <a:srgbClr val="C00000"/>
                          </a:solidFill>
                        </a:rPr>
                        <a:t>- -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noProof="0" dirty="0" err="1"/>
                        <a:t>Citizens</a:t>
                      </a:r>
                      <a:r>
                        <a:rPr lang="nl-BE" sz="2000" noProof="0" dirty="0"/>
                        <a:t> </a:t>
                      </a:r>
                      <a:r>
                        <a:rPr lang="nl-BE" sz="2000" noProof="0" dirty="0" err="1"/>
                        <a:t>pressure</a:t>
                      </a:r>
                      <a:r>
                        <a:rPr lang="nl-BE" sz="2000" noProof="0" dirty="0"/>
                        <a:t> </a:t>
                      </a:r>
                      <a:r>
                        <a:rPr lang="nl-BE" sz="2000" b="1" noProof="0" dirty="0">
                          <a:solidFill>
                            <a:srgbClr val="C00000"/>
                          </a:solidFill>
                        </a:rPr>
                        <a:t>- -</a:t>
                      </a:r>
                    </a:p>
                    <a:p>
                      <a:pPr algn="ctr"/>
                      <a:r>
                        <a:rPr lang="nl-BE" sz="2000" noProof="0" dirty="0" err="1"/>
                        <a:t>Governments</a:t>
                      </a:r>
                      <a:r>
                        <a:rPr lang="nl-BE" sz="2000" noProof="0" dirty="0"/>
                        <a:t> </a:t>
                      </a:r>
                      <a:r>
                        <a:rPr lang="nl-BE" sz="2000" noProof="0" dirty="0" err="1"/>
                        <a:t>pressure</a:t>
                      </a:r>
                      <a:r>
                        <a:rPr lang="nl-BE" sz="2000" noProof="0" dirty="0"/>
                        <a:t> </a:t>
                      </a:r>
                      <a:r>
                        <a:rPr lang="nl-BE" sz="2000" b="1" noProof="0" dirty="0">
                          <a:solidFill>
                            <a:srgbClr val="C00000"/>
                          </a:solidFill>
                        </a:rPr>
                        <a:t>- -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02176"/>
                  </a:ext>
                </a:extLst>
              </a:tr>
              <a:tr h="1030762">
                <a:tc rowSpan="2">
                  <a:txBody>
                    <a:bodyPr/>
                    <a:lstStyle/>
                    <a:p>
                      <a:pPr algn="ctr"/>
                      <a:r>
                        <a:rPr lang="nl-BE" sz="2000" b="1" noProof="0" dirty="0"/>
                        <a:t>2) Content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000" b="1" noProof="0" dirty="0"/>
                        <a:t>2.1) </a:t>
                      </a:r>
                      <a:r>
                        <a:rPr lang="nl-BE" sz="2000" b="1" noProof="0" dirty="0" err="1"/>
                        <a:t>Circular</a:t>
                      </a:r>
                      <a:r>
                        <a:rPr lang="nl-BE" sz="2000" b="1" noProof="0" dirty="0"/>
                        <a:t> </a:t>
                      </a:r>
                      <a:r>
                        <a:rPr lang="nl-BE" sz="2000" b="1" noProof="0" dirty="0" err="1"/>
                        <a:t>aspects</a:t>
                      </a:r>
                      <a:endParaRPr lang="nl-BE" sz="2000" b="1" noProof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noProof="0" dirty="0" err="1"/>
                        <a:t>Local</a:t>
                      </a:r>
                      <a:r>
                        <a:rPr lang="nl-BE" sz="2000" noProof="0" dirty="0"/>
                        <a:t> </a:t>
                      </a:r>
                      <a:r>
                        <a:rPr lang="nl-BE" sz="2000" noProof="0" dirty="0">
                          <a:solidFill>
                            <a:srgbClr val="007A37"/>
                          </a:solidFill>
                        </a:rPr>
                        <a:t>++</a:t>
                      </a:r>
                    </a:p>
                    <a:p>
                      <a:pPr algn="ctr"/>
                      <a:r>
                        <a:rPr lang="nl-BE" sz="2000" noProof="0" dirty="0" err="1"/>
                        <a:t>Extend</a:t>
                      </a:r>
                      <a:r>
                        <a:rPr lang="nl-BE" sz="2000" noProof="0" dirty="0"/>
                        <a:t> </a:t>
                      </a:r>
                      <a:r>
                        <a:rPr lang="nl-BE" sz="2000" noProof="0" dirty="0">
                          <a:solidFill>
                            <a:srgbClr val="007A37"/>
                          </a:solidFill>
                        </a:rPr>
                        <a:t>+</a:t>
                      </a:r>
                    </a:p>
                    <a:p>
                      <a:pPr algn="ctr"/>
                      <a:r>
                        <a:rPr lang="nl-BE" sz="2000" noProof="0" dirty="0" err="1"/>
                        <a:t>Reuse</a:t>
                      </a:r>
                      <a:r>
                        <a:rPr lang="nl-BE" sz="2000" noProof="0" dirty="0"/>
                        <a:t> </a:t>
                      </a:r>
                      <a:r>
                        <a:rPr lang="nl-BE" sz="2000" noProof="0" dirty="0">
                          <a:solidFill>
                            <a:srgbClr val="007A37"/>
                          </a:solidFill>
                        </a:rPr>
                        <a:t>+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noProof="0" dirty="0">
                          <a:solidFill>
                            <a:schemeClr val="tx1"/>
                          </a:solidFill>
                        </a:rPr>
                        <a:t>Service</a:t>
                      </a:r>
                      <a:r>
                        <a:rPr lang="nl-BE" sz="2000" noProof="0" dirty="0"/>
                        <a:t> </a:t>
                      </a:r>
                      <a:r>
                        <a:rPr lang="nl-BE" sz="2000" noProof="0" dirty="0">
                          <a:solidFill>
                            <a:srgbClr val="007A37"/>
                          </a:solidFill>
                        </a:rPr>
                        <a:t>+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noProof="0" dirty="0" err="1"/>
                        <a:t>Renewable</a:t>
                      </a:r>
                      <a:r>
                        <a:rPr lang="nl-BE" sz="2000" noProof="0" dirty="0"/>
                        <a:t> </a:t>
                      </a:r>
                      <a:r>
                        <a:rPr lang="nl-BE" sz="2000" noProof="0" dirty="0">
                          <a:solidFill>
                            <a:srgbClr val="007A37"/>
                          </a:solidFill>
                        </a:rPr>
                        <a:t>+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166487"/>
                  </a:ext>
                </a:extLst>
              </a:tr>
              <a:tr h="718411">
                <a:tc vMerge="1">
                  <a:txBody>
                    <a:bodyPr/>
                    <a:lstStyle/>
                    <a:p>
                      <a:pPr algn="ctr"/>
                      <a:endParaRPr lang="nl-BE" sz="16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BFC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000" b="1" noProof="0" dirty="0"/>
                        <a:t>2.2) Product </a:t>
                      </a:r>
                      <a:r>
                        <a:rPr lang="nl-BE" sz="2000" b="1" noProof="0" dirty="0" err="1"/>
                        <a:t>value</a:t>
                      </a:r>
                      <a:r>
                        <a:rPr lang="nl-BE" sz="2000" b="1" noProof="0" dirty="0"/>
                        <a:t> </a:t>
                      </a:r>
                      <a:r>
                        <a:rPr lang="nl-BE" sz="2000" b="1" noProof="0" dirty="0" err="1"/>
                        <a:t>chains</a:t>
                      </a:r>
                      <a:endParaRPr lang="nl-BE" sz="2000" b="1" noProof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noProof="0" dirty="0"/>
                        <a:t>Food </a:t>
                      </a:r>
                      <a:r>
                        <a:rPr lang="nl-BE" sz="2000" noProof="0" dirty="0">
                          <a:solidFill>
                            <a:srgbClr val="007A37"/>
                          </a:solidFill>
                        </a:rPr>
                        <a:t>++</a:t>
                      </a:r>
                    </a:p>
                    <a:p>
                      <a:pPr algn="ctr"/>
                      <a:r>
                        <a:rPr lang="nl-BE" sz="2000" noProof="0" dirty="0"/>
                        <a:t>Building </a:t>
                      </a:r>
                      <a:r>
                        <a:rPr lang="nl-BE" sz="2000" noProof="0" dirty="0">
                          <a:solidFill>
                            <a:srgbClr val="007A37"/>
                          </a:solidFill>
                        </a:rPr>
                        <a:t>++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noProof="0" dirty="0" err="1"/>
                        <a:t>Vehicles</a:t>
                      </a:r>
                      <a:r>
                        <a:rPr lang="nl-BE" sz="2000" noProof="0" dirty="0"/>
                        <a:t> </a:t>
                      </a:r>
                      <a:r>
                        <a:rPr lang="nl-BE" sz="2000" noProof="0" dirty="0">
                          <a:solidFill>
                            <a:srgbClr val="007A37"/>
                          </a:solidFill>
                        </a:rPr>
                        <a:t>+</a:t>
                      </a:r>
                    </a:p>
                    <a:p>
                      <a:pPr algn="ctr"/>
                      <a:r>
                        <a:rPr lang="nl-BE" sz="2000" noProof="0" dirty="0"/>
                        <a:t>ICT </a:t>
                      </a:r>
                      <a:r>
                        <a:rPr lang="nl-BE" sz="2000" noProof="0" dirty="0">
                          <a:solidFill>
                            <a:srgbClr val="007A37"/>
                          </a:solidFill>
                        </a:rPr>
                        <a:t>+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noProof="0" dirty="0" err="1"/>
                        <a:t>Packaging</a:t>
                      </a:r>
                      <a:r>
                        <a:rPr lang="nl-BE" sz="2000" noProof="0" dirty="0"/>
                        <a:t> </a:t>
                      </a:r>
                      <a:r>
                        <a:rPr lang="nl-BE" sz="2000" noProof="0" dirty="0">
                          <a:solidFill>
                            <a:srgbClr val="007A37"/>
                          </a:solidFill>
                        </a:rPr>
                        <a:t>+</a:t>
                      </a:r>
                    </a:p>
                    <a:p>
                      <a:pPr algn="ctr"/>
                      <a:r>
                        <a:rPr lang="nl-BE" sz="2000" noProof="0" dirty="0"/>
                        <a:t>Plastics </a:t>
                      </a:r>
                      <a:r>
                        <a:rPr lang="nl-BE" sz="2000" noProof="0" dirty="0">
                          <a:solidFill>
                            <a:srgbClr val="007A37"/>
                          </a:solidFill>
                        </a:rPr>
                        <a:t>+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464633"/>
                  </a:ext>
                </a:extLst>
              </a:tr>
              <a:tr h="659125">
                <a:tc rowSpan="2">
                  <a:txBody>
                    <a:bodyPr/>
                    <a:lstStyle/>
                    <a:p>
                      <a:pPr algn="ctr"/>
                      <a:r>
                        <a:rPr lang="nl-BE" sz="2000" b="1" noProof="0" dirty="0"/>
                        <a:t>3) </a:t>
                      </a:r>
                      <a:r>
                        <a:rPr lang="nl-BE" sz="2000" b="1" noProof="0" dirty="0" err="1"/>
                        <a:t>Process</a:t>
                      </a:r>
                      <a:endParaRPr lang="nl-BE" sz="2000" b="1" noProof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000" b="1" noProof="0" dirty="0"/>
                        <a:t>3.1) Stakeholders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noProof="0" dirty="0"/>
                        <a:t>/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noProof="0" dirty="0">
                          <a:solidFill>
                            <a:schemeClr val="tx1"/>
                          </a:solidFill>
                        </a:rPr>
                        <a:t>Society </a:t>
                      </a:r>
                      <a:r>
                        <a:rPr lang="nl-BE" sz="2000" noProof="0" dirty="0">
                          <a:solidFill>
                            <a:srgbClr val="007A37"/>
                          </a:solidFill>
                        </a:rPr>
                        <a:t>+ + </a:t>
                      </a:r>
                    </a:p>
                    <a:p>
                      <a:pPr algn="ctr"/>
                      <a:r>
                        <a:rPr lang="nl-BE" sz="2000" noProof="0" dirty="0" err="1"/>
                        <a:t>Government</a:t>
                      </a:r>
                      <a:r>
                        <a:rPr lang="nl-BE" sz="2000" noProof="0" dirty="0"/>
                        <a:t> </a:t>
                      </a:r>
                      <a:r>
                        <a:rPr lang="nl-BE" sz="2000" noProof="0" dirty="0">
                          <a:solidFill>
                            <a:srgbClr val="007A37"/>
                          </a:solidFill>
                        </a:rPr>
                        <a:t>+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noProof="0" dirty="0"/>
                        <a:t>Business </a:t>
                      </a:r>
                      <a:r>
                        <a:rPr lang="nl-BE" sz="2000" noProof="0" dirty="0">
                          <a:solidFill>
                            <a:srgbClr val="007A37"/>
                          </a:solidFill>
                        </a:rPr>
                        <a:t>++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706783"/>
                  </a:ext>
                </a:extLst>
              </a:tr>
              <a:tr h="1655467">
                <a:tc vMerge="1">
                  <a:txBody>
                    <a:bodyPr/>
                    <a:lstStyle/>
                    <a:p>
                      <a:pPr algn="ctr"/>
                      <a:endParaRPr lang="nl-BE" sz="16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BFC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000" b="1" noProof="0" dirty="0"/>
                        <a:t>3.2) </a:t>
                      </a:r>
                      <a:r>
                        <a:rPr lang="nl-BE" sz="2000" b="1" noProof="0" dirty="0" err="1"/>
                        <a:t>Instruments</a:t>
                      </a:r>
                      <a:endParaRPr lang="nl-BE" sz="2000" b="1" noProof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noProof="0" dirty="0" err="1"/>
                        <a:t>Example</a:t>
                      </a:r>
                      <a:r>
                        <a:rPr lang="nl-BE" sz="2000" noProof="0" dirty="0"/>
                        <a:t> </a:t>
                      </a:r>
                      <a:r>
                        <a:rPr lang="nl-BE" sz="2000" noProof="0" dirty="0">
                          <a:solidFill>
                            <a:srgbClr val="007A37"/>
                          </a:solidFill>
                        </a:rPr>
                        <a:t>++</a:t>
                      </a:r>
                    </a:p>
                    <a:p>
                      <a:pPr algn="ctr"/>
                      <a:r>
                        <a:rPr lang="nl-BE" sz="2000" noProof="0" dirty="0" err="1"/>
                        <a:t>Informing</a:t>
                      </a:r>
                      <a:r>
                        <a:rPr lang="nl-BE" sz="2000" noProof="0" dirty="0"/>
                        <a:t> </a:t>
                      </a:r>
                      <a:r>
                        <a:rPr lang="nl-BE" sz="2000" noProof="0" dirty="0">
                          <a:solidFill>
                            <a:srgbClr val="007A37"/>
                          </a:solidFill>
                        </a:rPr>
                        <a:t>++</a:t>
                      </a:r>
                    </a:p>
                    <a:p>
                      <a:pPr algn="ctr"/>
                      <a:r>
                        <a:rPr lang="nl-BE" sz="2000" noProof="0" dirty="0"/>
                        <a:t>Legal</a:t>
                      </a:r>
                      <a:r>
                        <a:rPr lang="nl-BE" sz="2000" b="1" noProof="0" dirty="0">
                          <a:solidFill>
                            <a:srgbClr val="C00000"/>
                          </a:solidFill>
                        </a:rPr>
                        <a:t> 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noProof="0" dirty="0"/>
                        <a:t>Connect</a:t>
                      </a:r>
                      <a:r>
                        <a:rPr lang="nl-BE" sz="2000" b="1" noProof="0" dirty="0">
                          <a:solidFill>
                            <a:srgbClr val="C00000"/>
                          </a:solidFill>
                        </a:rPr>
                        <a:t> 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noProof="0" dirty="0" err="1"/>
                        <a:t>Innovation</a:t>
                      </a:r>
                      <a:r>
                        <a:rPr lang="nl-BE" sz="2000" noProof="0" dirty="0"/>
                        <a:t> </a:t>
                      </a:r>
                      <a:r>
                        <a:rPr lang="nl-BE" sz="2000" b="1" noProof="0" dirty="0">
                          <a:solidFill>
                            <a:srgbClr val="C00000"/>
                          </a:solidFill>
                        </a:rPr>
                        <a:t>- -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noProof="0" dirty="0" err="1"/>
                        <a:t>Financing</a:t>
                      </a:r>
                      <a:r>
                        <a:rPr lang="nl-BE" sz="2000" noProof="0" dirty="0"/>
                        <a:t> </a:t>
                      </a:r>
                      <a:r>
                        <a:rPr lang="nl-BE" sz="2000" noProof="0" dirty="0">
                          <a:solidFill>
                            <a:srgbClr val="007A37"/>
                          </a:solidFill>
                        </a:rPr>
                        <a:t>+ +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noProof="0" dirty="0" err="1"/>
                        <a:t>Strategy</a:t>
                      </a:r>
                      <a:r>
                        <a:rPr lang="nl-BE" sz="2000" noProof="0" dirty="0"/>
                        <a:t> </a:t>
                      </a:r>
                      <a:r>
                        <a:rPr lang="nl-BE" sz="2000" noProof="0" dirty="0">
                          <a:solidFill>
                            <a:srgbClr val="007A37"/>
                          </a:solidFill>
                        </a:rPr>
                        <a:t>+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077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166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54568" y="8635755"/>
            <a:ext cx="1047749" cy="138112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 flipV="1">
            <a:off x="631107" y="9563100"/>
            <a:ext cx="13999294" cy="45751"/>
          </a:xfrm>
          <a:custGeom>
            <a:avLst/>
            <a:gdLst/>
            <a:ahLst/>
            <a:cxnLst/>
            <a:rect l="l" t="t" r="r" b="b"/>
            <a:pathLst>
              <a:path w="15869285">
                <a:moveTo>
                  <a:pt x="0" y="0"/>
                </a:moveTo>
                <a:lnTo>
                  <a:pt x="15868695" y="0"/>
                </a:lnTo>
              </a:path>
            </a:pathLst>
          </a:custGeom>
          <a:ln w="47624">
            <a:solidFill>
              <a:srgbClr val="BE9D56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14692" y="957316"/>
            <a:ext cx="13058615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0209" algn="ctr">
              <a:lnSpc>
                <a:spcPct val="100000"/>
              </a:lnSpc>
              <a:spcBef>
                <a:spcPts val="100"/>
              </a:spcBef>
            </a:pPr>
            <a:r>
              <a:rPr lang="nl-BE" sz="8800" spc="30" dirty="0" err="1">
                <a:latin typeface="+mj-lt"/>
              </a:rPr>
              <a:t>Results</a:t>
            </a:r>
            <a:endParaRPr sz="8800" spc="-55" dirty="0">
              <a:latin typeface="+mj-l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3505200" y="1921800"/>
            <a:ext cx="13773242" cy="616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1950" marR="5080">
              <a:lnSpc>
                <a:spcPct val="115599"/>
              </a:lnSpc>
              <a:spcBef>
                <a:spcPts val="100"/>
              </a:spcBef>
            </a:pPr>
            <a:r>
              <a:rPr lang="nl-BE" sz="3600" u="sng" spc="-80" dirty="0" err="1">
                <a:latin typeface="+mj-lt"/>
              </a:rPr>
              <a:t>External</a:t>
            </a:r>
            <a:r>
              <a:rPr lang="nl-BE" sz="3600" u="sng" spc="-80" dirty="0">
                <a:latin typeface="+mj-lt"/>
              </a:rPr>
              <a:t> context</a:t>
            </a:r>
            <a:endParaRPr lang="en-US" sz="4400" spc="-80" dirty="0">
              <a:latin typeface="+mj-lt"/>
            </a:endParaRPr>
          </a:p>
        </p:txBody>
      </p:sp>
      <p:pic>
        <p:nvPicPr>
          <p:cNvPr id="7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821787" y="9268308"/>
            <a:ext cx="1741394" cy="681086"/>
          </a:xfrm>
          <a:prstGeom prst="rect">
            <a:avLst/>
          </a:prstGeom>
        </p:spPr>
      </p:pic>
      <p:graphicFrame>
        <p:nvGraphicFramePr>
          <p:cNvPr id="11" name="Tabel 10">
            <a:extLst>
              <a:ext uri="{FF2B5EF4-FFF2-40B4-BE49-F238E27FC236}">
                <a16:creationId xmlns:a16="http://schemas.microsoft.com/office/drawing/2014/main" id="{9AEFD28B-3F25-7D25-724E-CA91B1B5E1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372844"/>
              </p:ext>
            </p:extLst>
          </p:nvPr>
        </p:nvGraphicFramePr>
        <p:xfrm>
          <a:off x="3851002" y="2750848"/>
          <a:ext cx="10875092" cy="6517460"/>
        </p:xfrm>
        <a:graphic>
          <a:graphicData uri="http://schemas.openxmlformats.org/drawingml/2006/table">
            <a:tbl>
              <a:tblPr firstRow="1" bandRow="1"/>
              <a:tblGrid>
                <a:gridCol w="3732724">
                  <a:extLst>
                    <a:ext uri="{9D8B030D-6E8A-4147-A177-3AD203B41FA5}">
                      <a16:colId xmlns:a16="http://schemas.microsoft.com/office/drawing/2014/main" val="3761214225"/>
                    </a:ext>
                  </a:extLst>
                </a:gridCol>
                <a:gridCol w="2373669">
                  <a:extLst>
                    <a:ext uri="{9D8B030D-6E8A-4147-A177-3AD203B41FA5}">
                      <a16:colId xmlns:a16="http://schemas.microsoft.com/office/drawing/2014/main" val="244880463"/>
                    </a:ext>
                  </a:extLst>
                </a:gridCol>
                <a:gridCol w="2373669">
                  <a:extLst>
                    <a:ext uri="{9D8B030D-6E8A-4147-A177-3AD203B41FA5}">
                      <a16:colId xmlns:a16="http://schemas.microsoft.com/office/drawing/2014/main" val="2857616118"/>
                    </a:ext>
                  </a:extLst>
                </a:gridCol>
                <a:gridCol w="2395030">
                  <a:extLst>
                    <a:ext uri="{9D8B030D-6E8A-4147-A177-3AD203B41FA5}">
                      <a16:colId xmlns:a16="http://schemas.microsoft.com/office/drawing/2014/main" val="249152521"/>
                    </a:ext>
                  </a:extLst>
                </a:gridCol>
              </a:tblGrid>
              <a:tr h="537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Characteristics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18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2800" b="1" kern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Cluster 1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18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2800" b="1" kern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Cluster 2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18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2800" b="1" kern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Full sample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18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507045"/>
                  </a:ext>
                </a:extLst>
              </a:tr>
              <a:tr h="7474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2800" b="1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#observations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 (52%)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(48%)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2800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416831"/>
                  </a:ext>
                </a:extLst>
              </a:tr>
              <a:tr h="7474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2800" b="1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#rural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(31%)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(69%)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2800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522539"/>
                  </a:ext>
                </a:extLst>
              </a:tr>
              <a:tr h="7474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2800" b="1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#urban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 (58%)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(42%)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2800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310265"/>
                  </a:ext>
                </a:extLst>
              </a:tr>
              <a:tr h="7474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2800" b="1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#Walloon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(37%)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(63%)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2800" ker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193809"/>
                  </a:ext>
                </a:extLst>
              </a:tr>
              <a:tr h="7474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2800" b="1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#Flemish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 (63%)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(37%)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2800" ker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14218"/>
                  </a:ext>
                </a:extLst>
              </a:tr>
              <a:tr h="7474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2800" b="1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#Brussels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(71%)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(29%)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2800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50580"/>
                  </a:ext>
                </a:extLst>
              </a:tr>
              <a:tr h="7474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2800" b="1" kern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</a:t>
                      </a:r>
                      <a:r>
                        <a:rPr lang="nl-BE" sz="2800" b="1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BE" sz="2800" b="1" kern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35902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28820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2800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32475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480323"/>
                  </a:ext>
                </a:extLst>
              </a:tr>
              <a:tr h="7474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2800" b="1" kern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</a:t>
                      </a:r>
                      <a:r>
                        <a:rPr lang="nl-BE" sz="2800" b="1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BE" sz="2800" b="1" kern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surface</a:t>
                      </a:r>
                      <a:r>
                        <a:rPr lang="nl-BE" sz="2800" b="1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(km²)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71,77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2800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60,07</a:t>
                      </a:r>
                      <a:endParaRPr lang="en-US" sz="2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99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9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166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54568" y="8635755"/>
            <a:ext cx="1047749" cy="138112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 flipV="1">
            <a:off x="631107" y="9563100"/>
            <a:ext cx="13999294" cy="45751"/>
          </a:xfrm>
          <a:custGeom>
            <a:avLst/>
            <a:gdLst/>
            <a:ahLst/>
            <a:cxnLst/>
            <a:rect l="l" t="t" r="r" b="b"/>
            <a:pathLst>
              <a:path w="15869285">
                <a:moveTo>
                  <a:pt x="0" y="0"/>
                </a:moveTo>
                <a:lnTo>
                  <a:pt x="15868695" y="0"/>
                </a:lnTo>
              </a:path>
            </a:pathLst>
          </a:custGeom>
          <a:ln w="47624">
            <a:solidFill>
              <a:srgbClr val="BE9D56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14692" y="957316"/>
            <a:ext cx="13058615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0209" algn="ctr">
              <a:lnSpc>
                <a:spcPct val="100000"/>
              </a:lnSpc>
              <a:spcBef>
                <a:spcPts val="100"/>
              </a:spcBef>
            </a:pPr>
            <a:r>
              <a:rPr lang="nl-BE" sz="8800" spc="30" dirty="0" err="1">
                <a:latin typeface="+mj-lt"/>
              </a:rPr>
              <a:t>Conclusions</a:t>
            </a:r>
            <a:endParaRPr sz="8800" spc="-55" dirty="0">
              <a:latin typeface="+mj-l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622794" y="3030381"/>
            <a:ext cx="16954500" cy="6449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3600" b="1" spc="-80" dirty="0" err="1">
                <a:latin typeface="+mj-lt"/>
              </a:rPr>
              <a:t>Main</a:t>
            </a:r>
            <a:r>
              <a:rPr lang="nl-BE" sz="3600" b="1" spc="-80" dirty="0">
                <a:latin typeface="+mj-lt"/>
              </a:rPr>
              <a:t> </a:t>
            </a:r>
            <a:r>
              <a:rPr lang="nl-BE" sz="3600" b="1" spc="-80" dirty="0" err="1">
                <a:latin typeface="+mj-lt"/>
              </a:rPr>
              <a:t>learnings</a:t>
            </a:r>
            <a:endParaRPr lang="nl-BE" sz="3600" b="1" spc="-80" dirty="0">
              <a:latin typeface="+mj-lt"/>
            </a:endParaRPr>
          </a:p>
          <a:p>
            <a:pPr marL="1390650" marR="5080" lvl="1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2800" spc="-80" dirty="0" err="1">
                <a:latin typeface="+mj-lt"/>
              </a:rPr>
              <a:t>Implementation</a:t>
            </a:r>
            <a:r>
              <a:rPr lang="nl-BE" sz="2800" spc="-80" dirty="0">
                <a:latin typeface="+mj-lt"/>
              </a:rPr>
              <a:t> of CE is happening, but </a:t>
            </a:r>
            <a:r>
              <a:rPr lang="nl-BE" sz="2800" spc="-80" dirty="0" err="1">
                <a:latin typeface="+mj-lt"/>
              </a:rPr>
              <a:t>not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yet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for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all</a:t>
            </a:r>
            <a:endParaRPr lang="nl-BE" sz="2800" spc="-80" dirty="0">
              <a:latin typeface="+mj-lt"/>
            </a:endParaRPr>
          </a:p>
          <a:p>
            <a:pPr marL="1390650" marR="5080" lvl="1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2800" spc="-80" dirty="0">
                <a:latin typeface="+mj-lt"/>
              </a:rPr>
              <a:t>Different </a:t>
            </a:r>
            <a:r>
              <a:rPr lang="nl-BE" sz="2800" spc="-80" dirty="0" err="1">
                <a:latin typeface="+mj-lt"/>
              </a:rPr>
              <a:t>groups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exist</a:t>
            </a:r>
            <a:endParaRPr lang="nl-BE" sz="2800" spc="-80" dirty="0">
              <a:latin typeface="+mj-lt"/>
            </a:endParaRPr>
          </a:p>
          <a:p>
            <a:pPr marL="1390650" marR="5080" lvl="1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2800" spc="-80" dirty="0" err="1">
                <a:latin typeface="+mj-lt"/>
              </a:rPr>
              <a:t>Need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for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collaboration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to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overcome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barriers</a:t>
            </a:r>
            <a:r>
              <a:rPr lang="nl-BE" sz="2800" spc="-80" dirty="0">
                <a:latin typeface="+mj-lt"/>
              </a:rPr>
              <a:t>, support </a:t>
            </a:r>
            <a:r>
              <a:rPr lang="nl-BE" sz="2800" spc="-80" dirty="0" err="1">
                <a:latin typeface="+mj-lt"/>
              </a:rPr>
              <a:t>priorities</a:t>
            </a:r>
            <a:r>
              <a:rPr lang="nl-BE" sz="2800" spc="-80" dirty="0">
                <a:latin typeface="+mj-lt"/>
              </a:rPr>
              <a:t>, </a:t>
            </a:r>
            <a:r>
              <a:rPr lang="nl-BE" sz="2800" spc="-80" dirty="0" err="1">
                <a:latin typeface="+mj-lt"/>
              </a:rPr>
              <a:t>and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inform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about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potential</a:t>
            </a:r>
            <a:endParaRPr lang="nl-BE" sz="2800" spc="-80" dirty="0">
              <a:latin typeface="+mj-lt"/>
            </a:endParaRPr>
          </a:p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3600" b="1" spc="-80" dirty="0" err="1">
                <a:latin typeface="+mj-lt"/>
              </a:rPr>
              <a:t>Contributions</a:t>
            </a:r>
            <a:endParaRPr lang="nl-BE" sz="3600" b="1" spc="-80" dirty="0">
              <a:latin typeface="+mj-lt"/>
            </a:endParaRPr>
          </a:p>
          <a:p>
            <a:pPr marL="1390650" marR="5080" lvl="1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2800" spc="-80" dirty="0" err="1">
                <a:latin typeface="+mj-lt"/>
              </a:rPr>
              <a:t>Practice</a:t>
            </a:r>
            <a:r>
              <a:rPr lang="nl-BE" sz="2800" spc="-80" dirty="0">
                <a:latin typeface="+mj-lt"/>
              </a:rPr>
              <a:t>: </a:t>
            </a:r>
            <a:r>
              <a:rPr lang="nl-BE" sz="2800" spc="-80" dirty="0" err="1">
                <a:latin typeface="+mj-lt"/>
              </a:rPr>
              <a:t>better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understanding</a:t>
            </a:r>
            <a:r>
              <a:rPr lang="nl-BE" sz="2800" spc="-80" dirty="0">
                <a:latin typeface="+mj-lt"/>
              </a:rPr>
              <a:t> of </a:t>
            </a:r>
            <a:r>
              <a:rPr lang="nl-BE" sz="2800" spc="-80" dirty="0" err="1">
                <a:latin typeface="+mj-lt"/>
              </a:rPr>
              <a:t>current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implementation</a:t>
            </a:r>
            <a:endParaRPr lang="nl-BE" sz="2800" spc="-80" dirty="0">
              <a:latin typeface="+mj-lt"/>
            </a:endParaRPr>
          </a:p>
          <a:p>
            <a:pPr marL="1390650" marR="5080" lvl="1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2800" spc="-80" dirty="0">
                <a:latin typeface="+mj-lt"/>
              </a:rPr>
              <a:t>Research: </a:t>
            </a:r>
            <a:r>
              <a:rPr lang="nl-BE" sz="2800" spc="-80" dirty="0" err="1">
                <a:latin typeface="+mj-lt"/>
              </a:rPr>
              <a:t>starting</a:t>
            </a:r>
            <a:r>
              <a:rPr lang="nl-BE" sz="2800" spc="-80" dirty="0">
                <a:latin typeface="+mj-lt"/>
              </a:rPr>
              <a:t> point </a:t>
            </a:r>
            <a:r>
              <a:rPr lang="nl-BE" sz="2800" spc="-80" dirty="0" err="1">
                <a:latin typeface="+mj-lt"/>
              </a:rPr>
              <a:t>for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future</a:t>
            </a:r>
            <a:r>
              <a:rPr lang="nl-BE" sz="2800" spc="-80" dirty="0">
                <a:latin typeface="+mj-lt"/>
              </a:rPr>
              <a:t> research, </a:t>
            </a:r>
            <a:r>
              <a:rPr lang="nl-BE" sz="2800" spc="-80" dirty="0" err="1">
                <a:latin typeface="+mj-lt"/>
              </a:rPr>
              <a:t>allows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to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evaluate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progress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and</a:t>
            </a:r>
            <a:r>
              <a:rPr lang="nl-BE" sz="2800" spc="-80" dirty="0">
                <a:latin typeface="+mj-lt"/>
              </a:rPr>
              <a:t> survey </a:t>
            </a:r>
            <a:r>
              <a:rPr lang="nl-BE" sz="2800" spc="-80" dirty="0" err="1">
                <a:latin typeface="+mj-lt"/>
              </a:rPr>
              <a:t>can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be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used</a:t>
            </a:r>
            <a:r>
              <a:rPr lang="nl-BE" sz="2800" spc="-80" dirty="0">
                <a:latin typeface="+mj-lt"/>
              </a:rPr>
              <a:t> in </a:t>
            </a:r>
            <a:r>
              <a:rPr lang="nl-BE" sz="2800" spc="-80" dirty="0" err="1">
                <a:latin typeface="+mj-lt"/>
              </a:rPr>
              <a:t>other</a:t>
            </a:r>
            <a:r>
              <a:rPr lang="nl-BE" sz="2800" spc="-80" dirty="0">
                <a:latin typeface="+mj-lt"/>
              </a:rPr>
              <a:t> </a:t>
            </a:r>
            <a:r>
              <a:rPr lang="nl-BE" sz="2800" spc="-80" dirty="0" err="1">
                <a:latin typeface="+mj-lt"/>
              </a:rPr>
              <a:t>contexts</a:t>
            </a:r>
            <a:endParaRPr lang="nl-BE" sz="2800" spc="-80" dirty="0">
              <a:latin typeface="+mj-lt"/>
            </a:endParaRPr>
          </a:p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3600" b="1" spc="-80" dirty="0" err="1">
                <a:latin typeface="+mj-lt"/>
              </a:rPr>
              <a:t>Limitations</a:t>
            </a:r>
            <a:endParaRPr lang="nl-BE" sz="3600" b="1" spc="-80" dirty="0">
              <a:latin typeface="+mj-lt"/>
            </a:endParaRPr>
          </a:p>
          <a:p>
            <a:pPr marL="1390650" marR="5080" lvl="1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2800" spc="-80" dirty="0" err="1">
                <a:latin typeface="+mj-lt"/>
              </a:rPr>
              <a:t>Biases</a:t>
            </a:r>
            <a:r>
              <a:rPr lang="nl-BE" sz="2800" spc="-80" dirty="0">
                <a:latin typeface="+mj-lt"/>
              </a:rPr>
              <a:t> (</a:t>
            </a:r>
            <a:r>
              <a:rPr lang="nl-BE" sz="2800" spc="-80" dirty="0" err="1">
                <a:latin typeface="+mj-lt"/>
              </a:rPr>
              <a:t>self-selection</a:t>
            </a:r>
            <a:r>
              <a:rPr lang="nl-BE" sz="2800" spc="-80" dirty="0">
                <a:latin typeface="+mj-lt"/>
              </a:rPr>
              <a:t>, single informant)</a:t>
            </a:r>
          </a:p>
          <a:p>
            <a:pPr marL="1390650" marR="5080" lvl="1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2800" spc="-80" dirty="0">
                <a:latin typeface="+mj-lt"/>
              </a:rPr>
              <a:t>Country </a:t>
            </a:r>
            <a:r>
              <a:rPr lang="nl-BE" sz="2800" spc="-80" dirty="0" err="1">
                <a:latin typeface="+mj-lt"/>
              </a:rPr>
              <a:t>specific</a:t>
            </a:r>
            <a:endParaRPr lang="nl-BE" sz="2800" spc="-80" dirty="0">
              <a:latin typeface="+mj-lt"/>
            </a:endParaRPr>
          </a:p>
          <a:p>
            <a:pPr marL="1390650" marR="5080" lvl="1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nl-BE" sz="2800" spc="-80" dirty="0" err="1">
                <a:latin typeface="+mj-lt"/>
              </a:rPr>
              <a:t>Not</a:t>
            </a:r>
            <a:r>
              <a:rPr lang="nl-BE" sz="2800" spc="-80" dirty="0">
                <a:latin typeface="+mj-lt"/>
              </a:rPr>
              <a:t> in-</a:t>
            </a:r>
            <a:r>
              <a:rPr lang="nl-BE" sz="2800" spc="-80" dirty="0" err="1">
                <a:latin typeface="+mj-lt"/>
              </a:rPr>
              <a:t>depth</a:t>
            </a:r>
            <a:endParaRPr lang="nl-BE" sz="2800" spc="-80" dirty="0">
              <a:latin typeface="+mj-lt"/>
            </a:endParaRPr>
          </a:p>
          <a:p>
            <a:pPr marL="819150" marR="5080" lvl="1">
              <a:lnSpc>
                <a:spcPct val="115599"/>
              </a:lnSpc>
              <a:spcBef>
                <a:spcPts val="100"/>
              </a:spcBef>
            </a:pPr>
            <a:endParaRPr sz="2200" spc="-80" dirty="0">
              <a:latin typeface="+mj-lt"/>
            </a:endParaRPr>
          </a:p>
        </p:txBody>
      </p:sp>
      <p:pic>
        <p:nvPicPr>
          <p:cNvPr id="7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821787" y="9268308"/>
            <a:ext cx="1741394" cy="68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166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0" y="4152900"/>
            <a:ext cx="14126210" cy="11925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7650" spc="375" dirty="0">
                <a:solidFill>
                  <a:srgbClr val="BE9D56"/>
                </a:solidFill>
                <a:latin typeface="+mj-lt"/>
                <a:cs typeface="Trebuchet MS"/>
              </a:rPr>
              <a:t>Thank</a:t>
            </a:r>
            <a:r>
              <a:rPr sz="7650" spc="-330" dirty="0">
                <a:solidFill>
                  <a:srgbClr val="BE9D56"/>
                </a:solidFill>
                <a:latin typeface="+mj-lt"/>
                <a:cs typeface="Trebuchet MS"/>
              </a:rPr>
              <a:t> </a:t>
            </a:r>
            <a:r>
              <a:rPr sz="7650" spc="395" dirty="0">
                <a:solidFill>
                  <a:srgbClr val="BE9D56"/>
                </a:solidFill>
                <a:latin typeface="+mj-lt"/>
                <a:cs typeface="Trebuchet MS"/>
              </a:rPr>
              <a:t>you</a:t>
            </a:r>
            <a:r>
              <a:rPr sz="7650" spc="-325" dirty="0">
                <a:solidFill>
                  <a:srgbClr val="BE9D56"/>
                </a:solidFill>
                <a:latin typeface="+mj-lt"/>
                <a:cs typeface="Trebuchet MS"/>
              </a:rPr>
              <a:t> </a:t>
            </a:r>
            <a:r>
              <a:rPr sz="7650" spc="250" dirty="0">
                <a:solidFill>
                  <a:srgbClr val="BE9D56"/>
                </a:solidFill>
                <a:latin typeface="+mj-lt"/>
                <a:cs typeface="Trebuchet MS"/>
              </a:rPr>
              <a:t>for</a:t>
            </a:r>
            <a:r>
              <a:rPr sz="7650" spc="-325" dirty="0">
                <a:solidFill>
                  <a:srgbClr val="BE9D56"/>
                </a:solidFill>
                <a:latin typeface="+mj-lt"/>
                <a:cs typeface="Trebuchet MS"/>
              </a:rPr>
              <a:t> </a:t>
            </a:r>
            <a:r>
              <a:rPr sz="7650" spc="350" dirty="0">
                <a:solidFill>
                  <a:srgbClr val="BE9D56"/>
                </a:solidFill>
                <a:latin typeface="+mj-lt"/>
                <a:cs typeface="Trebuchet MS"/>
              </a:rPr>
              <a:t>your</a:t>
            </a:r>
            <a:r>
              <a:rPr sz="7650" spc="-330" dirty="0">
                <a:solidFill>
                  <a:srgbClr val="BE9D56"/>
                </a:solidFill>
                <a:latin typeface="+mj-lt"/>
                <a:cs typeface="Trebuchet MS"/>
              </a:rPr>
              <a:t> </a:t>
            </a:r>
            <a:r>
              <a:rPr sz="7650" spc="335" dirty="0">
                <a:solidFill>
                  <a:srgbClr val="BE9D56"/>
                </a:solidFill>
                <a:latin typeface="+mj-lt"/>
                <a:cs typeface="Trebuchet MS"/>
              </a:rPr>
              <a:t>attention</a:t>
            </a:r>
            <a:endParaRPr sz="7650" dirty="0">
              <a:latin typeface="+mj-lt"/>
              <a:cs typeface="Trebuchet MS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-76200" y="9134421"/>
            <a:ext cx="18364200" cy="45719"/>
          </a:xfrm>
          <a:custGeom>
            <a:avLst/>
            <a:gdLst/>
            <a:ahLst/>
            <a:cxnLst/>
            <a:rect l="l" t="t" r="r" b="b"/>
            <a:pathLst>
              <a:path w="15869285">
                <a:moveTo>
                  <a:pt x="0" y="0"/>
                </a:moveTo>
                <a:lnTo>
                  <a:pt x="15868695" y="0"/>
                </a:lnTo>
              </a:path>
            </a:pathLst>
          </a:custGeom>
          <a:ln w="47624">
            <a:solidFill>
              <a:srgbClr val="BE9D56"/>
            </a:solidFill>
          </a:ln>
        </p:spPr>
        <p:txBody>
          <a:bodyPr wrap="square" lIns="0" tIns="0" rIns="0" bIns="0" rtlCol="0"/>
          <a:lstStyle/>
          <a:p>
            <a:pPr algn="ctr"/>
            <a:endParaRPr>
              <a:latin typeface="+mj-lt"/>
            </a:endParaRPr>
          </a:p>
        </p:txBody>
      </p:sp>
      <p:sp>
        <p:nvSpPr>
          <p:cNvPr id="6" name="object 3"/>
          <p:cNvSpPr/>
          <p:nvPr/>
        </p:nvSpPr>
        <p:spPr>
          <a:xfrm flipV="1">
            <a:off x="-45073" y="9232427"/>
            <a:ext cx="18333073" cy="90070"/>
          </a:xfrm>
          <a:custGeom>
            <a:avLst/>
            <a:gdLst/>
            <a:ahLst/>
            <a:cxnLst/>
            <a:rect l="l" t="t" r="r" b="b"/>
            <a:pathLst>
              <a:path w="15869285">
                <a:moveTo>
                  <a:pt x="0" y="0"/>
                </a:moveTo>
                <a:lnTo>
                  <a:pt x="15868695" y="0"/>
                </a:lnTo>
              </a:path>
            </a:pathLst>
          </a:custGeom>
          <a:ln w="47624">
            <a:solidFill>
              <a:srgbClr val="0A1866"/>
            </a:solidFill>
          </a:ln>
        </p:spPr>
        <p:txBody>
          <a:bodyPr wrap="square" lIns="0" tIns="0" rIns="0" bIns="0" rtlCol="0"/>
          <a:lstStyle/>
          <a:p>
            <a:pPr algn="ctr"/>
            <a:endParaRPr>
              <a:latin typeface="+mj-lt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1E384B0-D75F-6B7B-34D7-905C60B62412}"/>
              </a:ext>
            </a:extLst>
          </p:cNvPr>
          <p:cNvSpPr/>
          <p:nvPr/>
        </p:nvSpPr>
        <p:spPr>
          <a:xfrm>
            <a:off x="7010400" y="8992064"/>
            <a:ext cx="3657600" cy="765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latin typeface="+mj-lt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15200" y="8894519"/>
            <a:ext cx="1749861" cy="783502"/>
          </a:xfrm>
          <a:prstGeom prst="rect">
            <a:avLst/>
          </a:prstGeom>
        </p:spPr>
      </p:pic>
      <p:pic>
        <p:nvPicPr>
          <p:cNvPr id="3" name="object 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342656" y="8489578"/>
            <a:ext cx="1047749" cy="1381124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BC78D855-D1E2-1835-CAA6-9BCC88F44C96}"/>
              </a:ext>
            </a:extLst>
          </p:cNvPr>
          <p:cNvSpPr txBox="1"/>
          <p:nvPr/>
        </p:nvSpPr>
        <p:spPr>
          <a:xfrm>
            <a:off x="5905500" y="6213991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b="1" dirty="0"/>
              <a:t>Contact: </a:t>
            </a:r>
            <a:r>
              <a:rPr lang="nl-BE" sz="2800" u="sng" dirty="0">
                <a:solidFill>
                  <a:srgbClr val="0A1866"/>
                </a:solidFill>
              </a:rPr>
              <a:t>benoit.ruysschaert@uhasselt.be</a:t>
            </a:r>
            <a:endParaRPr lang="en-US" sz="2800" u="sng" dirty="0">
              <a:solidFill>
                <a:srgbClr val="0A1866"/>
              </a:solidFill>
            </a:endParaRPr>
          </a:p>
        </p:txBody>
      </p:sp>
      <p:pic>
        <p:nvPicPr>
          <p:cNvPr id="9" name="Picture 6" descr="Onderzoeksgroep Milieueconomie UHasselt | EMIS">
            <a:extLst>
              <a:ext uri="{FF2B5EF4-FFF2-40B4-BE49-F238E27FC236}">
                <a16:creationId xmlns:a16="http://schemas.microsoft.com/office/drawing/2014/main" id="{8F009E0D-A256-CC11-DFFE-2B1539042F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65" t="8372" r="22102" b="9187"/>
          <a:stretch/>
        </p:blipFill>
        <p:spPr bwMode="auto">
          <a:xfrm>
            <a:off x="533400" y="231944"/>
            <a:ext cx="2308372" cy="127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AQ Espace de téléchargement">
            <a:extLst>
              <a:ext uri="{FF2B5EF4-FFF2-40B4-BE49-F238E27FC236}">
                <a16:creationId xmlns:a16="http://schemas.microsoft.com/office/drawing/2014/main" id="{D738A1A0-DFA4-3FF8-379F-85B8E062CE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8685" y="221553"/>
            <a:ext cx="306705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493</Words>
  <Application>Microsoft Office PowerPoint</Application>
  <PresentationFormat>Aangepast</PresentationFormat>
  <Paragraphs>141</Paragraphs>
  <Slides>7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Lucida Sans Unicode</vt:lpstr>
      <vt:lpstr>Tahoma</vt:lpstr>
      <vt:lpstr>Office Theme</vt:lpstr>
      <vt:lpstr>EURECA-PRO Conference  on Responsible  Consumption and Production 2023</vt:lpstr>
      <vt:lpstr>Context &amp; Aim</vt:lpstr>
      <vt:lpstr>Methodology</vt:lpstr>
      <vt:lpstr>Results</vt:lpstr>
      <vt:lpstr>Results</vt:lpstr>
      <vt:lpstr>Conclusions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EURECA-PRO Conference on Responsible  cosumption and Production 2022</dc:title>
  <dc:creator>Ruysschaert Benoit</dc:creator>
  <cp:lastModifiedBy>Ruysschaert Benoit</cp:lastModifiedBy>
  <cp:revision>12</cp:revision>
  <dcterms:created xsi:type="dcterms:W3CDTF">2022-07-11T07:54:06Z</dcterms:created>
  <dcterms:modified xsi:type="dcterms:W3CDTF">2023-09-21T14:48:08Z</dcterms:modified>
</cp:coreProperties>
</file>