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30276000" cx="21384000"/>
  <p:notesSz cx="6858000" cy="9144000"/>
  <p:embeddedFontLst>
    <p:embeddedFont>
      <p:font typeface="Roboto Black"/>
      <p:bold r:id="rId6"/>
      <p:boldItalic r:id="rId7"/>
    </p:embeddedFon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jRORUKcJBx6WySLxa/8PtVbSu4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font" Target="fonts/RobotoBlack-bold.fntdata"/><Relationship Id="rId7" Type="http://schemas.openxmlformats.org/officeDocument/2006/relationships/font" Target="fonts/RobotoBlack-boldItalic.fntdata"/><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9141" y="1143000"/>
            <a:ext cx="2179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d-alliance.org/rdas-21st-plenary-poster-exhibitio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u="sng">
                <a:solidFill>
                  <a:schemeClr val="hlink"/>
                </a:solidFill>
                <a:hlinkClick r:id="rId2"/>
              </a:rPr>
              <a:t>https://www.rd-alliance.org/rdas-21st-plenary-poster-exhibition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en-GB"/>
              <a:t>Poster number: </a:t>
            </a:r>
            <a:r>
              <a:rPr lang="en-GB"/>
              <a:t>41</a:t>
            </a:r>
            <a:endParaRPr/>
          </a:p>
          <a:p>
            <a:pPr indent="0" lvl="0" marL="0" rtl="0" algn="l">
              <a:lnSpc>
                <a:spcPct val="100000"/>
              </a:lnSpc>
              <a:spcBef>
                <a:spcPts val="0"/>
              </a:spcBef>
              <a:spcAft>
                <a:spcPts val="0"/>
              </a:spcAft>
              <a:buClr>
                <a:schemeClr val="dk1"/>
              </a:buClr>
              <a:buSzPts val="1100"/>
              <a:buFont typeface="Arial"/>
              <a:buNone/>
            </a:pPr>
            <a:r>
              <a:rPr b="1" lang="en-GB"/>
              <a:t>Poster title: </a:t>
            </a:r>
            <a:r>
              <a:rPr lang="en-GB"/>
              <a:t>Consulting with Global Data Communities to Converge on Semantic Interoperability Solutions for the European Data Space for Scien</a:t>
            </a:r>
            <a:endParaRPr/>
          </a:p>
          <a:p>
            <a:pPr indent="0" lvl="0" marL="0" rtl="0" algn="l">
              <a:lnSpc>
                <a:spcPct val="100000"/>
              </a:lnSpc>
              <a:spcBef>
                <a:spcPts val="0"/>
              </a:spcBef>
              <a:spcAft>
                <a:spcPts val="0"/>
              </a:spcAft>
              <a:buClr>
                <a:schemeClr val="dk1"/>
              </a:buClr>
              <a:buSzPts val="1100"/>
              <a:buFont typeface="Arial"/>
              <a:buNone/>
            </a:pPr>
            <a:r>
              <a:rPr b="1" lang="en-GB"/>
              <a:t>Main author: </a:t>
            </a:r>
            <a:r>
              <a:rPr lang="en-GB"/>
              <a:t>Kurt Baumann</a:t>
            </a:r>
            <a:endParaRPr/>
          </a:p>
          <a:p>
            <a:pPr indent="0" lvl="0" marL="0" rtl="0" algn="l">
              <a:lnSpc>
                <a:spcPct val="100000"/>
              </a:lnSpc>
              <a:spcBef>
                <a:spcPts val="0"/>
              </a:spcBef>
              <a:spcAft>
                <a:spcPts val="0"/>
              </a:spcAft>
              <a:buClr>
                <a:schemeClr val="dk1"/>
              </a:buClr>
              <a:buSzPts val="1100"/>
              <a:buFont typeface="Arial"/>
              <a:buNone/>
            </a:pPr>
            <a:r>
              <a:rPr b="1" lang="en-GB"/>
              <a:t>Affiliation: </a:t>
            </a:r>
            <a:r>
              <a:rPr lang="en-GB"/>
              <a:t>SWITCH</a:t>
            </a:r>
            <a:endParaRPr/>
          </a:p>
          <a:p>
            <a:pPr indent="0" lvl="0" marL="0" rtl="0" algn="l">
              <a:lnSpc>
                <a:spcPct val="100000"/>
              </a:lnSpc>
              <a:spcBef>
                <a:spcPts val="0"/>
              </a:spcBef>
              <a:spcAft>
                <a:spcPts val="0"/>
              </a:spcAft>
              <a:buSzPts val="1400"/>
              <a:buNone/>
            </a:pPr>
            <a:r>
              <a:t/>
            </a:r>
            <a:endParaRPr/>
          </a:p>
        </p:txBody>
      </p:sp>
      <p:sp>
        <p:nvSpPr>
          <p:cNvPr id="61" name="Google Shape;61;p2:notes"/>
          <p:cNvSpPr/>
          <p:nvPr>
            <p:ph idx="2" type="sldImg"/>
          </p:nvPr>
        </p:nvSpPr>
        <p:spPr>
          <a:xfrm>
            <a:off x="2339141" y="1143000"/>
            <a:ext cx="2179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7"/>
          <p:cNvSpPr txBox="1"/>
          <p:nvPr>
            <p:ph idx="1" type="body"/>
          </p:nvPr>
        </p:nvSpPr>
        <p:spPr>
          <a:xfrm>
            <a:off x="1289228" y="7566148"/>
            <a:ext cx="18624600" cy="18628800"/>
          </a:xfrm>
          <a:prstGeom prst="rect">
            <a:avLst/>
          </a:prstGeom>
          <a:noFill/>
          <a:ln>
            <a:noFill/>
          </a:ln>
        </p:spPr>
        <p:txBody>
          <a:bodyPr anchorCtr="0" anchor="t" bIns="120825" lIns="241750" spcFirstLastPara="1" rIns="241750" wrap="square" tIns="120825">
            <a:normAutofit/>
          </a:bodyPr>
          <a:lstStyle>
            <a:lvl1pPr indent="-228600" lvl="0" marL="457200" algn="l">
              <a:lnSpc>
                <a:spcPct val="100000"/>
              </a:lnSpc>
              <a:spcBef>
                <a:spcPts val="2700"/>
              </a:spcBef>
              <a:spcAft>
                <a:spcPts val="0"/>
              </a:spcAft>
              <a:buClr>
                <a:srgbClr val="FFC000"/>
              </a:buClr>
              <a:buSzPts val="6300"/>
              <a:buFont typeface="Calibri"/>
              <a:buNone/>
              <a:defRPr b="0" sz="6300">
                <a:solidFill>
                  <a:srgbClr val="2B499A"/>
                </a:solidFill>
              </a:defRPr>
            </a:lvl1pPr>
            <a:lvl2pPr indent="-228600" lvl="1" marL="914400" algn="l">
              <a:lnSpc>
                <a:spcPct val="90000"/>
              </a:lnSpc>
              <a:spcBef>
                <a:spcPts val="1300"/>
              </a:spcBef>
              <a:spcAft>
                <a:spcPts val="0"/>
              </a:spcAft>
              <a:buClr>
                <a:srgbClr val="2B499A"/>
              </a:buClr>
              <a:buSzPts val="6300"/>
              <a:buNone/>
              <a:defRPr>
                <a:solidFill>
                  <a:srgbClr val="2B499A"/>
                </a:solidFill>
              </a:defRPr>
            </a:lvl2pPr>
            <a:lvl3pPr indent="-228600" lvl="2" marL="1371600" algn="l">
              <a:lnSpc>
                <a:spcPct val="90000"/>
              </a:lnSpc>
              <a:spcBef>
                <a:spcPts val="1300"/>
              </a:spcBef>
              <a:spcAft>
                <a:spcPts val="0"/>
              </a:spcAft>
              <a:buClr>
                <a:srgbClr val="2B499A"/>
              </a:buClr>
              <a:buSzPts val="5300"/>
              <a:buFont typeface="Calibri"/>
              <a:buNone/>
              <a:defRPr sz="5300">
                <a:solidFill>
                  <a:srgbClr val="2B499A"/>
                </a:solidFill>
                <a:latin typeface="Calibri"/>
                <a:ea typeface="Calibri"/>
                <a:cs typeface="Calibri"/>
                <a:sym typeface="Calibri"/>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pic>
        <p:nvPicPr>
          <p:cNvPr id="16" name="Google Shape;16;p7"/>
          <p:cNvPicPr preferRelativeResize="0"/>
          <p:nvPr/>
        </p:nvPicPr>
        <p:blipFill rotWithShape="1">
          <a:blip r:embed="rId2">
            <a:alphaModFix/>
          </a:blip>
          <a:srcRect b="0" l="0" r="0" t="0"/>
          <a:stretch/>
        </p:blipFill>
        <p:spPr>
          <a:xfrm>
            <a:off x="17766561" y="27515573"/>
            <a:ext cx="2590839" cy="981621"/>
          </a:xfrm>
          <a:prstGeom prst="rect">
            <a:avLst/>
          </a:prstGeom>
          <a:noFill/>
          <a:ln>
            <a:noFill/>
          </a:ln>
        </p:spPr>
      </p:pic>
      <p:sp>
        <p:nvSpPr>
          <p:cNvPr id="17" name="Google Shape;17;p7"/>
          <p:cNvSpPr txBox="1"/>
          <p:nvPr>
            <p:ph idx="11" type="ftr"/>
          </p:nvPr>
        </p:nvSpPr>
        <p:spPr>
          <a:xfrm>
            <a:off x="7083450" y="28061367"/>
            <a:ext cx="7217100" cy="1611900"/>
          </a:xfrm>
          <a:prstGeom prst="rect">
            <a:avLst/>
          </a:prstGeom>
          <a:noFill/>
          <a:ln>
            <a:noFill/>
          </a:ln>
        </p:spPr>
        <p:txBody>
          <a:bodyPr anchorCtr="0" anchor="ctr" bIns="120825" lIns="241750" spcFirstLastPara="1" rIns="241750" wrap="square" tIns="120825">
            <a:noAutofit/>
          </a:bodyPr>
          <a:lstStyle>
            <a:lvl1pPr lvl="0" algn="ctr">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 name="Google Shape;18;p7"/>
          <p:cNvSpPr txBox="1"/>
          <p:nvPr>
            <p:ph idx="12" type="sldNum"/>
          </p:nvPr>
        </p:nvSpPr>
        <p:spPr>
          <a:xfrm>
            <a:off x="1470150" y="28061367"/>
            <a:ext cx="4811400" cy="1611900"/>
          </a:xfrm>
          <a:prstGeom prst="rect">
            <a:avLst/>
          </a:prstGeom>
          <a:noFill/>
          <a:ln>
            <a:noFill/>
          </a:ln>
        </p:spPr>
        <p:txBody>
          <a:bodyPr anchorCtr="0" anchor="ctr" bIns="120825" lIns="241750" spcFirstLastPara="1" rIns="241750" wrap="square" tIns="120825">
            <a:noAutofit/>
          </a:bodyPr>
          <a:lstStyle>
            <a:lvl1pPr indent="0" lvl="0"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9" name="Google Shape;19;p7"/>
          <p:cNvSpPr txBox="1"/>
          <p:nvPr>
            <p:ph type="title"/>
          </p:nvPr>
        </p:nvSpPr>
        <p:spPr>
          <a:xfrm>
            <a:off x="0" y="1528651"/>
            <a:ext cx="21384000" cy="2853300"/>
          </a:xfrm>
          <a:prstGeom prst="rect">
            <a:avLst/>
          </a:prstGeom>
          <a:noFill/>
          <a:ln>
            <a:noFill/>
          </a:ln>
        </p:spPr>
        <p:txBody>
          <a:bodyPr anchorCtr="0" anchor="b" bIns="120825" lIns="241750" spcFirstLastPara="1" rIns="241750" wrap="square" tIns="120825">
            <a:spAutoFit/>
          </a:bodyPr>
          <a:lstStyle>
            <a:lvl1pPr lvl="0" algn="ctr">
              <a:lnSpc>
                <a:spcPct val="90000"/>
              </a:lnSpc>
              <a:spcBef>
                <a:spcPts val="0"/>
              </a:spcBef>
              <a:spcAft>
                <a:spcPts val="0"/>
              </a:spcAft>
              <a:buClr>
                <a:srgbClr val="C00000"/>
              </a:buClr>
              <a:buSzPts val="10600"/>
              <a:buFont typeface="Calibri"/>
              <a:buNone/>
              <a:defRPr b="1" sz="10600">
                <a:solidFill>
                  <a:srgbClr val="C00000"/>
                </a:solidFill>
                <a:latin typeface="Calibri"/>
                <a:ea typeface="Calibri"/>
                <a:cs typeface="Calibri"/>
                <a:sym typeface="Calibri"/>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sp>
        <p:nvSpPr>
          <p:cNvPr id="21" name="Google Shape;21;p6"/>
          <p:cNvSpPr/>
          <p:nvPr/>
        </p:nvSpPr>
        <p:spPr>
          <a:xfrm>
            <a:off x="0" y="4"/>
            <a:ext cx="21384000" cy="30276000"/>
          </a:xfrm>
          <a:prstGeom prst="rect">
            <a:avLst/>
          </a:prstGeom>
          <a:solidFill>
            <a:srgbClr val="2B499A"/>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22" name="Google Shape;22;p6"/>
          <p:cNvSpPr/>
          <p:nvPr/>
        </p:nvSpPr>
        <p:spPr>
          <a:xfrm>
            <a:off x="15378847" y="21517181"/>
            <a:ext cx="8226600" cy="580590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grpSp>
        <p:nvGrpSpPr>
          <p:cNvPr id="23" name="Google Shape;23;p6"/>
          <p:cNvGrpSpPr/>
          <p:nvPr/>
        </p:nvGrpSpPr>
        <p:grpSpPr>
          <a:xfrm>
            <a:off x="-2831850" y="2591558"/>
            <a:ext cx="19013035" cy="24891293"/>
            <a:chOff x="-762995" y="3748964"/>
            <a:chExt cx="10840433" cy="5638275"/>
          </a:xfrm>
        </p:grpSpPr>
        <p:sp>
          <p:nvSpPr>
            <p:cNvPr id="24" name="Google Shape;24;p6"/>
            <p:cNvSpPr/>
            <p:nvPr/>
          </p:nvSpPr>
          <p:spPr>
            <a:xfrm>
              <a:off x="1434533" y="6002592"/>
              <a:ext cx="1274529" cy="1301562"/>
            </a:xfrm>
            <a:prstGeom prst="ellipse">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25" name="Google Shape;25;p6"/>
            <p:cNvSpPr/>
            <p:nvPr/>
          </p:nvSpPr>
          <p:spPr>
            <a:xfrm>
              <a:off x="3687087" y="6008854"/>
              <a:ext cx="5713256"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26" name="Google Shape;26;p6"/>
            <p:cNvSpPr/>
            <p:nvPr/>
          </p:nvSpPr>
          <p:spPr>
            <a:xfrm>
              <a:off x="160003" y="3748964"/>
              <a:ext cx="3674115"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27" name="Google Shape;27;p6"/>
            <p:cNvSpPr/>
            <p:nvPr/>
          </p:nvSpPr>
          <p:spPr>
            <a:xfrm>
              <a:off x="4463753" y="3798083"/>
              <a:ext cx="3674115"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28" name="Google Shape;28;p6"/>
            <p:cNvSpPr/>
            <p:nvPr/>
          </p:nvSpPr>
          <p:spPr>
            <a:xfrm>
              <a:off x="8802909" y="3806941"/>
              <a:ext cx="1274529" cy="1301562"/>
            </a:xfrm>
            <a:prstGeom prst="ellipse">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29" name="Google Shape;29;p6"/>
            <p:cNvSpPr/>
            <p:nvPr/>
          </p:nvSpPr>
          <p:spPr>
            <a:xfrm>
              <a:off x="976500" y="8072119"/>
              <a:ext cx="5713256"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30" name="Google Shape;30;p6"/>
            <p:cNvSpPr/>
            <p:nvPr/>
          </p:nvSpPr>
          <p:spPr>
            <a:xfrm>
              <a:off x="-762995" y="6002591"/>
              <a:ext cx="1274529" cy="1301562"/>
            </a:xfrm>
            <a:prstGeom prst="ellipse">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grpSp>
      <p:pic>
        <p:nvPicPr>
          <p:cNvPr id="31" name="Google Shape;31;p6"/>
          <p:cNvPicPr preferRelativeResize="0"/>
          <p:nvPr/>
        </p:nvPicPr>
        <p:blipFill rotWithShape="1">
          <a:blip r:embed="rId2">
            <a:alphaModFix/>
          </a:blip>
          <a:srcRect b="0" l="0" r="0" t="0"/>
          <a:stretch/>
        </p:blipFill>
        <p:spPr>
          <a:xfrm>
            <a:off x="15960574" y="22308423"/>
            <a:ext cx="4404034" cy="1668610"/>
          </a:xfrm>
          <a:prstGeom prst="rect">
            <a:avLst/>
          </a:prstGeom>
          <a:noFill/>
          <a:ln>
            <a:noFill/>
          </a:ln>
        </p:spPr>
      </p:pic>
      <p:sp>
        <p:nvSpPr>
          <p:cNvPr id="32" name="Google Shape;32;p6"/>
          <p:cNvSpPr txBox="1"/>
          <p:nvPr>
            <p:ph type="ctrTitle"/>
          </p:nvPr>
        </p:nvSpPr>
        <p:spPr>
          <a:xfrm>
            <a:off x="1388364" y="2511597"/>
            <a:ext cx="17985600" cy="5927400"/>
          </a:xfrm>
          <a:prstGeom prst="rect">
            <a:avLst/>
          </a:prstGeom>
          <a:noFill/>
          <a:ln>
            <a:noFill/>
          </a:ln>
        </p:spPr>
        <p:txBody>
          <a:bodyPr anchorCtr="0" anchor="ctr" bIns="120825" lIns="241750" spcFirstLastPara="1" rIns="241750" wrap="square" tIns="120825">
            <a:normAutofit/>
          </a:bodyPr>
          <a:lstStyle>
            <a:lvl1pPr lvl="0" algn="l">
              <a:lnSpc>
                <a:spcPct val="90000"/>
              </a:lnSpc>
              <a:spcBef>
                <a:spcPts val="0"/>
              </a:spcBef>
              <a:spcAft>
                <a:spcPts val="0"/>
              </a:spcAft>
              <a:buClr>
                <a:schemeClr val="lt1"/>
              </a:buClr>
              <a:buSzPts val="11600"/>
              <a:buFont typeface="Calibri"/>
              <a:buNone/>
              <a:defRPr b="1" sz="11600">
                <a:solidFill>
                  <a:schemeClr val="lt1"/>
                </a:solidFill>
                <a:latin typeface="Calibri"/>
                <a:ea typeface="Calibri"/>
                <a:cs typeface="Calibri"/>
                <a:sym typeface="Calibri"/>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p6"/>
          <p:cNvSpPr txBox="1"/>
          <p:nvPr>
            <p:ph idx="1" type="body"/>
          </p:nvPr>
        </p:nvSpPr>
        <p:spPr>
          <a:xfrm>
            <a:off x="1388364" y="12865393"/>
            <a:ext cx="10020600" cy="2484600"/>
          </a:xfrm>
          <a:prstGeom prst="rect">
            <a:avLst/>
          </a:prstGeom>
          <a:noFill/>
          <a:ln>
            <a:noFill/>
          </a:ln>
        </p:spPr>
        <p:txBody>
          <a:bodyPr anchorCtr="0" anchor="ctr" bIns="120825" lIns="241750" spcFirstLastPara="1" rIns="241750" wrap="square" tIns="120825">
            <a:normAutofit/>
          </a:bodyPr>
          <a:lstStyle>
            <a:lvl1pPr indent="-228600" lvl="0" marL="457200" algn="l">
              <a:lnSpc>
                <a:spcPct val="90000"/>
              </a:lnSpc>
              <a:spcBef>
                <a:spcPts val="2700"/>
              </a:spcBef>
              <a:spcAft>
                <a:spcPts val="0"/>
              </a:spcAft>
              <a:buClr>
                <a:srgbClr val="FFC000"/>
              </a:buClr>
              <a:buSzPts val="9000"/>
              <a:buNone/>
              <a:defRPr b="1" sz="9000">
                <a:solidFill>
                  <a:srgbClr val="FFC000"/>
                </a:solidFill>
              </a:defRPr>
            </a:lvl1pPr>
            <a:lvl2pPr indent="-527050" lvl="1" marL="914400" algn="l">
              <a:lnSpc>
                <a:spcPct val="90000"/>
              </a:lnSpc>
              <a:spcBef>
                <a:spcPts val="1300"/>
              </a:spcBef>
              <a:spcAft>
                <a:spcPts val="0"/>
              </a:spcAft>
              <a:buClr>
                <a:schemeClr val="dk1"/>
              </a:buClr>
              <a:buSzPts val="4700"/>
              <a:buChar char="•"/>
              <a:defRPr/>
            </a:lvl2pPr>
            <a:lvl3pPr indent="-527050" lvl="2" marL="1371600" algn="l">
              <a:lnSpc>
                <a:spcPct val="90000"/>
              </a:lnSpc>
              <a:spcBef>
                <a:spcPts val="1300"/>
              </a:spcBef>
              <a:spcAft>
                <a:spcPts val="0"/>
              </a:spcAft>
              <a:buClr>
                <a:schemeClr val="dk1"/>
              </a:buClr>
              <a:buSzPts val="4700"/>
              <a:buChar char="•"/>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
        <p:nvSpPr>
          <p:cNvPr id="34" name="Google Shape;34;p6"/>
          <p:cNvSpPr txBox="1"/>
          <p:nvPr>
            <p:ph idx="2" type="body"/>
          </p:nvPr>
        </p:nvSpPr>
        <p:spPr>
          <a:xfrm>
            <a:off x="1388364" y="22535237"/>
            <a:ext cx="10020600" cy="2036700"/>
          </a:xfrm>
          <a:prstGeom prst="rect">
            <a:avLst/>
          </a:prstGeom>
          <a:noFill/>
          <a:ln>
            <a:noFill/>
          </a:ln>
        </p:spPr>
        <p:txBody>
          <a:bodyPr anchorCtr="0" anchor="ctr" bIns="120825" lIns="241750" spcFirstLastPara="1" rIns="241750" wrap="square" tIns="120825">
            <a:normAutofit/>
          </a:bodyPr>
          <a:lstStyle>
            <a:lvl1pPr indent="-228600" lvl="0" marL="457200" algn="l">
              <a:lnSpc>
                <a:spcPct val="90000"/>
              </a:lnSpc>
              <a:spcBef>
                <a:spcPts val="2700"/>
              </a:spcBef>
              <a:spcAft>
                <a:spcPts val="0"/>
              </a:spcAft>
              <a:buClr>
                <a:srgbClr val="FFC000"/>
              </a:buClr>
              <a:buSzPts val="7400"/>
              <a:buNone/>
              <a:defRPr b="1" sz="7400">
                <a:solidFill>
                  <a:srgbClr val="FFC000"/>
                </a:solidFill>
              </a:defRPr>
            </a:lvl1pPr>
            <a:lvl2pPr indent="-527050" lvl="1" marL="914400" algn="l">
              <a:lnSpc>
                <a:spcPct val="90000"/>
              </a:lnSpc>
              <a:spcBef>
                <a:spcPts val="1300"/>
              </a:spcBef>
              <a:spcAft>
                <a:spcPts val="0"/>
              </a:spcAft>
              <a:buClr>
                <a:schemeClr val="dk1"/>
              </a:buClr>
              <a:buSzPts val="4700"/>
              <a:buChar char="•"/>
              <a:defRPr/>
            </a:lvl2pPr>
            <a:lvl3pPr indent="-527050" lvl="2" marL="1371600" algn="l">
              <a:lnSpc>
                <a:spcPct val="90000"/>
              </a:lnSpc>
              <a:spcBef>
                <a:spcPts val="1300"/>
              </a:spcBef>
              <a:spcAft>
                <a:spcPts val="0"/>
              </a:spcAft>
              <a:buClr>
                <a:schemeClr val="dk1"/>
              </a:buClr>
              <a:buSzPts val="4700"/>
              <a:buChar char="•"/>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
        <p:nvSpPr>
          <p:cNvPr id="35" name="Google Shape;35;p6"/>
          <p:cNvSpPr txBox="1"/>
          <p:nvPr>
            <p:ph idx="3" type="body"/>
          </p:nvPr>
        </p:nvSpPr>
        <p:spPr>
          <a:xfrm>
            <a:off x="1388364" y="15402855"/>
            <a:ext cx="10020600" cy="2419200"/>
          </a:xfrm>
          <a:prstGeom prst="rect">
            <a:avLst/>
          </a:prstGeom>
          <a:noFill/>
          <a:ln>
            <a:noFill/>
          </a:ln>
        </p:spPr>
        <p:txBody>
          <a:bodyPr anchorCtr="0" anchor="ctr" bIns="120825" lIns="241750" spcFirstLastPara="1" rIns="241750" wrap="square" tIns="120825">
            <a:normAutofit/>
          </a:bodyPr>
          <a:lstStyle>
            <a:lvl1pPr indent="-228600" lvl="0" marL="457200" algn="l">
              <a:lnSpc>
                <a:spcPct val="90000"/>
              </a:lnSpc>
              <a:spcBef>
                <a:spcPts val="2700"/>
              </a:spcBef>
              <a:spcAft>
                <a:spcPts val="0"/>
              </a:spcAft>
              <a:buClr>
                <a:srgbClr val="FFC000"/>
              </a:buClr>
              <a:buSzPts val="7400"/>
              <a:buNone/>
              <a:defRPr b="0">
                <a:solidFill>
                  <a:srgbClr val="FFC000"/>
                </a:solidFill>
              </a:defRPr>
            </a:lvl1pPr>
            <a:lvl2pPr indent="-527050" lvl="1" marL="914400" algn="l">
              <a:lnSpc>
                <a:spcPct val="90000"/>
              </a:lnSpc>
              <a:spcBef>
                <a:spcPts val="1300"/>
              </a:spcBef>
              <a:spcAft>
                <a:spcPts val="0"/>
              </a:spcAft>
              <a:buClr>
                <a:schemeClr val="dk1"/>
              </a:buClr>
              <a:buSzPts val="4700"/>
              <a:buChar char="•"/>
              <a:defRPr/>
            </a:lvl2pPr>
            <a:lvl3pPr indent="-527050" lvl="2" marL="1371600" algn="l">
              <a:lnSpc>
                <a:spcPct val="90000"/>
              </a:lnSpc>
              <a:spcBef>
                <a:spcPts val="1300"/>
              </a:spcBef>
              <a:spcAft>
                <a:spcPts val="0"/>
              </a:spcAft>
              <a:buClr>
                <a:schemeClr val="dk1"/>
              </a:buClr>
              <a:buSzPts val="4700"/>
              <a:buChar char="•"/>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
        <p:nvSpPr>
          <p:cNvPr id="36" name="Google Shape;36;p6"/>
          <p:cNvSpPr txBox="1"/>
          <p:nvPr>
            <p:ph idx="4" type="body"/>
          </p:nvPr>
        </p:nvSpPr>
        <p:spPr>
          <a:xfrm>
            <a:off x="1388364" y="24680295"/>
            <a:ext cx="10020600" cy="2036700"/>
          </a:xfrm>
          <a:prstGeom prst="rect">
            <a:avLst/>
          </a:prstGeom>
          <a:noFill/>
          <a:ln>
            <a:noFill/>
          </a:ln>
        </p:spPr>
        <p:txBody>
          <a:bodyPr anchorCtr="0" anchor="ctr" bIns="120825" lIns="241750" spcFirstLastPara="1" rIns="241750" wrap="square" tIns="120825">
            <a:normAutofit/>
          </a:bodyPr>
          <a:lstStyle>
            <a:lvl1pPr indent="-228600" lvl="0" marL="457200" algn="l">
              <a:lnSpc>
                <a:spcPct val="90000"/>
              </a:lnSpc>
              <a:spcBef>
                <a:spcPts val="2700"/>
              </a:spcBef>
              <a:spcAft>
                <a:spcPts val="0"/>
              </a:spcAft>
              <a:buClr>
                <a:srgbClr val="FFC000"/>
              </a:buClr>
              <a:buSzPts val="7400"/>
              <a:buNone/>
              <a:defRPr b="0" sz="7400">
                <a:solidFill>
                  <a:srgbClr val="FFC000"/>
                </a:solidFill>
              </a:defRPr>
            </a:lvl1pPr>
            <a:lvl2pPr indent="-527050" lvl="1" marL="914400" algn="l">
              <a:lnSpc>
                <a:spcPct val="90000"/>
              </a:lnSpc>
              <a:spcBef>
                <a:spcPts val="1300"/>
              </a:spcBef>
              <a:spcAft>
                <a:spcPts val="0"/>
              </a:spcAft>
              <a:buClr>
                <a:schemeClr val="dk1"/>
              </a:buClr>
              <a:buSzPts val="4700"/>
              <a:buChar char="•"/>
              <a:defRPr/>
            </a:lvl2pPr>
            <a:lvl3pPr indent="-527050" lvl="2" marL="1371600" algn="l">
              <a:lnSpc>
                <a:spcPct val="90000"/>
              </a:lnSpc>
              <a:spcBef>
                <a:spcPts val="1300"/>
              </a:spcBef>
              <a:spcAft>
                <a:spcPts val="0"/>
              </a:spcAft>
              <a:buClr>
                <a:schemeClr val="dk1"/>
              </a:buClr>
              <a:buSzPts val="4700"/>
              <a:buChar char="•"/>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7" name="Shape 37"/>
        <p:cNvGrpSpPr/>
        <p:nvPr/>
      </p:nvGrpSpPr>
      <p:grpSpPr>
        <a:xfrm>
          <a:off x="0" y="0"/>
          <a:ext cx="0" cy="0"/>
          <a:chOff x="0" y="0"/>
          <a:chExt cx="0" cy="0"/>
        </a:xfrm>
      </p:grpSpPr>
      <p:sp>
        <p:nvSpPr>
          <p:cNvPr id="38" name="Google Shape;38;p8"/>
          <p:cNvSpPr/>
          <p:nvPr/>
        </p:nvSpPr>
        <p:spPr>
          <a:xfrm>
            <a:off x="0" y="0"/>
            <a:ext cx="21384000" cy="30276000"/>
          </a:xfrm>
          <a:prstGeom prst="rect">
            <a:avLst/>
          </a:prstGeom>
          <a:solidFill>
            <a:srgbClr val="2B499A"/>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39" name="Google Shape;39;p8"/>
          <p:cNvSpPr/>
          <p:nvPr/>
        </p:nvSpPr>
        <p:spPr>
          <a:xfrm>
            <a:off x="15378847" y="21517181"/>
            <a:ext cx="8226600" cy="580590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grpSp>
        <p:nvGrpSpPr>
          <p:cNvPr id="40" name="Google Shape;40;p8"/>
          <p:cNvGrpSpPr/>
          <p:nvPr/>
        </p:nvGrpSpPr>
        <p:grpSpPr>
          <a:xfrm>
            <a:off x="-2831850" y="2692363"/>
            <a:ext cx="19013035" cy="24891293"/>
            <a:chOff x="-762995" y="3748964"/>
            <a:chExt cx="10840433" cy="5638275"/>
          </a:xfrm>
        </p:grpSpPr>
        <p:sp>
          <p:nvSpPr>
            <p:cNvPr id="41" name="Google Shape;41;p8"/>
            <p:cNvSpPr/>
            <p:nvPr/>
          </p:nvSpPr>
          <p:spPr>
            <a:xfrm>
              <a:off x="1434533" y="6002592"/>
              <a:ext cx="1274529" cy="1301562"/>
            </a:xfrm>
            <a:prstGeom prst="ellipse">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42" name="Google Shape;42;p8"/>
            <p:cNvSpPr/>
            <p:nvPr/>
          </p:nvSpPr>
          <p:spPr>
            <a:xfrm>
              <a:off x="3687087" y="6008854"/>
              <a:ext cx="5713256"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43" name="Google Shape;43;p8"/>
            <p:cNvSpPr/>
            <p:nvPr/>
          </p:nvSpPr>
          <p:spPr>
            <a:xfrm>
              <a:off x="160003" y="3748964"/>
              <a:ext cx="3674115"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44" name="Google Shape;44;p8"/>
            <p:cNvSpPr/>
            <p:nvPr/>
          </p:nvSpPr>
          <p:spPr>
            <a:xfrm>
              <a:off x="4463753" y="3798083"/>
              <a:ext cx="3674115"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45" name="Google Shape;45;p8"/>
            <p:cNvSpPr/>
            <p:nvPr/>
          </p:nvSpPr>
          <p:spPr>
            <a:xfrm>
              <a:off x="8802909" y="3806941"/>
              <a:ext cx="1274529" cy="1301562"/>
            </a:xfrm>
            <a:prstGeom prst="ellipse">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46" name="Google Shape;46;p8"/>
            <p:cNvSpPr/>
            <p:nvPr/>
          </p:nvSpPr>
          <p:spPr>
            <a:xfrm>
              <a:off x="976500" y="8072119"/>
              <a:ext cx="5713256" cy="1315120"/>
            </a:xfrm>
            <a:prstGeom prst="roundRect">
              <a:avLst>
                <a:gd fmla="val 50000" name="adj"/>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sp>
          <p:nvSpPr>
            <p:cNvPr id="47" name="Google Shape;47;p8"/>
            <p:cNvSpPr/>
            <p:nvPr/>
          </p:nvSpPr>
          <p:spPr>
            <a:xfrm>
              <a:off x="-762995" y="6002591"/>
              <a:ext cx="1274529" cy="1301562"/>
            </a:xfrm>
            <a:prstGeom prst="ellipse">
              <a:avLst/>
            </a:prstGeom>
            <a:solidFill>
              <a:srgbClr val="75BADA">
                <a:alpha val="14117"/>
              </a:srgbClr>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grpSp>
      <p:pic>
        <p:nvPicPr>
          <p:cNvPr id="48" name="Google Shape;48;p8"/>
          <p:cNvPicPr preferRelativeResize="0"/>
          <p:nvPr/>
        </p:nvPicPr>
        <p:blipFill rotWithShape="1">
          <a:blip r:embed="rId2">
            <a:alphaModFix/>
          </a:blip>
          <a:srcRect b="0" l="0" r="0" t="0"/>
          <a:stretch/>
        </p:blipFill>
        <p:spPr>
          <a:xfrm>
            <a:off x="15960574" y="22308423"/>
            <a:ext cx="4404034" cy="1668610"/>
          </a:xfrm>
          <a:prstGeom prst="rect">
            <a:avLst/>
          </a:prstGeom>
          <a:noFill/>
          <a:ln>
            <a:noFill/>
          </a:ln>
        </p:spPr>
      </p:pic>
      <p:sp>
        <p:nvSpPr>
          <p:cNvPr id="49" name="Google Shape;49;p8"/>
          <p:cNvSpPr txBox="1"/>
          <p:nvPr>
            <p:ph type="ctrTitle"/>
          </p:nvPr>
        </p:nvSpPr>
        <p:spPr>
          <a:xfrm>
            <a:off x="1325163" y="13096070"/>
            <a:ext cx="17985600" cy="5927400"/>
          </a:xfrm>
          <a:prstGeom prst="rect">
            <a:avLst/>
          </a:prstGeom>
          <a:noFill/>
          <a:ln>
            <a:noFill/>
          </a:ln>
        </p:spPr>
        <p:txBody>
          <a:bodyPr anchorCtr="0" anchor="ctr" bIns="120825" lIns="241750" spcFirstLastPara="1" rIns="241750" wrap="square" tIns="120825">
            <a:normAutofit/>
          </a:bodyPr>
          <a:lstStyle>
            <a:lvl1pPr lvl="0" algn="l">
              <a:lnSpc>
                <a:spcPct val="90000"/>
              </a:lnSpc>
              <a:spcBef>
                <a:spcPts val="0"/>
              </a:spcBef>
              <a:spcAft>
                <a:spcPts val="0"/>
              </a:spcAft>
              <a:buClr>
                <a:schemeClr val="lt1"/>
              </a:buClr>
              <a:buSzPts val="15900"/>
              <a:buFont typeface="Calibri"/>
              <a:buNone/>
              <a:defRPr b="1" sz="15900">
                <a:solidFill>
                  <a:schemeClr val="lt1"/>
                </a:solidFill>
                <a:latin typeface="Calibri"/>
                <a:ea typeface="Calibri"/>
                <a:cs typeface="Calibri"/>
                <a:sym typeface="Calibri"/>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0" name="Google Shape;50;p8"/>
          <p:cNvSpPr txBox="1"/>
          <p:nvPr>
            <p:ph idx="1" type="body"/>
          </p:nvPr>
        </p:nvSpPr>
        <p:spPr>
          <a:xfrm>
            <a:off x="1325163" y="11534375"/>
            <a:ext cx="10020600" cy="2484600"/>
          </a:xfrm>
          <a:prstGeom prst="rect">
            <a:avLst/>
          </a:prstGeom>
          <a:noFill/>
          <a:ln>
            <a:noFill/>
          </a:ln>
        </p:spPr>
        <p:txBody>
          <a:bodyPr anchorCtr="0" anchor="ctr" bIns="120825" lIns="241750" spcFirstLastPara="1" rIns="241750" wrap="square" tIns="120825">
            <a:noAutofit/>
          </a:bodyPr>
          <a:lstStyle>
            <a:lvl1pPr indent="-228600" lvl="0" marL="457200" algn="l">
              <a:lnSpc>
                <a:spcPct val="90000"/>
              </a:lnSpc>
              <a:spcBef>
                <a:spcPts val="2700"/>
              </a:spcBef>
              <a:spcAft>
                <a:spcPts val="0"/>
              </a:spcAft>
              <a:buClr>
                <a:srgbClr val="FFC000"/>
              </a:buClr>
              <a:buSzPts val="9500"/>
              <a:buNone/>
              <a:defRPr b="1" sz="9500">
                <a:solidFill>
                  <a:srgbClr val="FFC000"/>
                </a:solidFill>
              </a:defRPr>
            </a:lvl1pPr>
            <a:lvl2pPr indent="-527050" lvl="1" marL="914400" algn="l">
              <a:lnSpc>
                <a:spcPct val="90000"/>
              </a:lnSpc>
              <a:spcBef>
                <a:spcPts val="1300"/>
              </a:spcBef>
              <a:spcAft>
                <a:spcPts val="0"/>
              </a:spcAft>
              <a:buClr>
                <a:schemeClr val="dk1"/>
              </a:buClr>
              <a:buSzPts val="4700"/>
              <a:buChar char="•"/>
              <a:defRPr/>
            </a:lvl2pPr>
            <a:lvl3pPr indent="-527050" lvl="2" marL="1371600" algn="l">
              <a:lnSpc>
                <a:spcPct val="90000"/>
              </a:lnSpc>
              <a:spcBef>
                <a:spcPts val="1300"/>
              </a:spcBef>
              <a:spcAft>
                <a:spcPts val="0"/>
              </a:spcAft>
              <a:buClr>
                <a:schemeClr val="dk1"/>
              </a:buClr>
              <a:buSzPts val="4700"/>
              <a:buChar char="•"/>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
        <p:nvSpPr>
          <p:cNvPr id="51" name="Google Shape;51;p8"/>
          <p:cNvSpPr txBox="1"/>
          <p:nvPr>
            <p:ph idx="2" type="body"/>
          </p:nvPr>
        </p:nvSpPr>
        <p:spPr>
          <a:xfrm>
            <a:off x="1325163" y="22362605"/>
            <a:ext cx="10020600" cy="4935900"/>
          </a:xfrm>
          <a:prstGeom prst="rect">
            <a:avLst/>
          </a:prstGeom>
          <a:noFill/>
          <a:ln>
            <a:noFill/>
          </a:ln>
        </p:spPr>
        <p:txBody>
          <a:bodyPr anchorCtr="0" anchor="ctr" bIns="120825" lIns="241750" spcFirstLastPara="1" rIns="241750" wrap="square" tIns="120825">
            <a:noAutofit/>
          </a:bodyPr>
          <a:lstStyle>
            <a:lvl1pPr indent="-228600" lvl="0" marL="457200" algn="l">
              <a:lnSpc>
                <a:spcPct val="90000"/>
              </a:lnSpc>
              <a:spcBef>
                <a:spcPts val="2700"/>
              </a:spcBef>
              <a:spcAft>
                <a:spcPts val="0"/>
              </a:spcAft>
              <a:buClr>
                <a:srgbClr val="FFC000"/>
              </a:buClr>
              <a:buSzPts val="6300"/>
              <a:buNone/>
              <a:defRPr b="0" sz="6300">
                <a:solidFill>
                  <a:srgbClr val="FFC000"/>
                </a:solidFill>
              </a:defRPr>
            </a:lvl1pPr>
            <a:lvl2pPr indent="-527050" lvl="1" marL="914400" algn="l">
              <a:lnSpc>
                <a:spcPct val="90000"/>
              </a:lnSpc>
              <a:spcBef>
                <a:spcPts val="1300"/>
              </a:spcBef>
              <a:spcAft>
                <a:spcPts val="0"/>
              </a:spcAft>
              <a:buClr>
                <a:schemeClr val="dk1"/>
              </a:buClr>
              <a:buSzPts val="4700"/>
              <a:buChar char="•"/>
              <a:defRPr/>
            </a:lvl2pPr>
            <a:lvl3pPr indent="-527050" lvl="2" marL="1371600" algn="l">
              <a:lnSpc>
                <a:spcPct val="90000"/>
              </a:lnSpc>
              <a:spcBef>
                <a:spcPts val="1300"/>
              </a:spcBef>
              <a:spcAft>
                <a:spcPts val="0"/>
              </a:spcAft>
              <a:buClr>
                <a:schemeClr val="dk1"/>
              </a:buClr>
              <a:buSzPts val="4700"/>
              <a:buChar char="•"/>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2" name="Shape 52"/>
        <p:cNvGrpSpPr/>
        <p:nvPr/>
      </p:nvGrpSpPr>
      <p:grpSpPr>
        <a:xfrm>
          <a:off x="0" y="0"/>
          <a:ext cx="0" cy="0"/>
          <a:chOff x="0" y="0"/>
          <a:chExt cx="0" cy="0"/>
        </a:xfrm>
      </p:grpSpPr>
      <p:sp>
        <p:nvSpPr>
          <p:cNvPr id="53" name="Google Shape;53;p9"/>
          <p:cNvSpPr txBox="1"/>
          <p:nvPr>
            <p:ph type="title"/>
          </p:nvPr>
        </p:nvSpPr>
        <p:spPr>
          <a:xfrm>
            <a:off x="0" y="1528651"/>
            <a:ext cx="21384000" cy="2853300"/>
          </a:xfrm>
          <a:prstGeom prst="rect">
            <a:avLst/>
          </a:prstGeom>
          <a:noFill/>
          <a:ln>
            <a:noFill/>
          </a:ln>
        </p:spPr>
        <p:txBody>
          <a:bodyPr anchorCtr="0" anchor="b" bIns="120825" lIns="241750" spcFirstLastPara="1" rIns="241750" wrap="square" tIns="120825">
            <a:spAutoFit/>
          </a:bodyPr>
          <a:lstStyle>
            <a:lvl1pPr lvl="0" algn="ctr">
              <a:lnSpc>
                <a:spcPct val="90000"/>
              </a:lnSpc>
              <a:spcBef>
                <a:spcPts val="0"/>
              </a:spcBef>
              <a:spcAft>
                <a:spcPts val="0"/>
              </a:spcAft>
              <a:buClr>
                <a:srgbClr val="C00000"/>
              </a:buClr>
              <a:buSzPts val="10600"/>
              <a:buFont typeface="Calibri"/>
              <a:buNone/>
              <a:defRPr b="1" sz="10600">
                <a:solidFill>
                  <a:srgbClr val="C00000"/>
                </a:solidFill>
                <a:latin typeface="Calibri"/>
                <a:ea typeface="Calibri"/>
                <a:cs typeface="Calibri"/>
                <a:sym typeface="Calibri"/>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4" name="Google Shape;54;p9"/>
          <p:cNvSpPr txBox="1"/>
          <p:nvPr>
            <p:ph idx="1" type="body"/>
          </p:nvPr>
        </p:nvSpPr>
        <p:spPr>
          <a:xfrm>
            <a:off x="1289228" y="7566148"/>
            <a:ext cx="18624600" cy="18628800"/>
          </a:xfrm>
          <a:prstGeom prst="rect">
            <a:avLst/>
          </a:prstGeom>
          <a:noFill/>
          <a:ln>
            <a:noFill/>
          </a:ln>
        </p:spPr>
        <p:txBody>
          <a:bodyPr anchorCtr="0" anchor="t" bIns="120825" lIns="241750" spcFirstLastPara="1" rIns="241750" wrap="square" tIns="120825">
            <a:normAutofit/>
          </a:bodyPr>
          <a:lstStyle>
            <a:lvl1pPr indent="-628650" lvl="0" marL="457200" algn="l">
              <a:lnSpc>
                <a:spcPct val="100000"/>
              </a:lnSpc>
              <a:spcBef>
                <a:spcPts val="2700"/>
              </a:spcBef>
              <a:spcAft>
                <a:spcPts val="0"/>
              </a:spcAft>
              <a:buClr>
                <a:srgbClr val="FFC000"/>
              </a:buClr>
              <a:buSzPts val="6300"/>
              <a:buFont typeface="Calibri"/>
              <a:buChar char="•"/>
              <a:defRPr b="0" sz="6300">
                <a:solidFill>
                  <a:srgbClr val="2B499A"/>
                </a:solidFill>
              </a:defRPr>
            </a:lvl1pPr>
            <a:lvl2pPr indent="-228600" lvl="1" marL="914400" algn="l">
              <a:lnSpc>
                <a:spcPct val="90000"/>
              </a:lnSpc>
              <a:spcBef>
                <a:spcPts val="1300"/>
              </a:spcBef>
              <a:spcAft>
                <a:spcPts val="0"/>
              </a:spcAft>
              <a:buClr>
                <a:srgbClr val="2B499A"/>
              </a:buClr>
              <a:buSzPts val="6300"/>
              <a:buNone/>
              <a:defRPr>
                <a:solidFill>
                  <a:srgbClr val="2B499A"/>
                </a:solidFill>
              </a:defRPr>
            </a:lvl2pPr>
            <a:lvl3pPr indent="-228600" lvl="2" marL="1371600" algn="l">
              <a:lnSpc>
                <a:spcPct val="90000"/>
              </a:lnSpc>
              <a:spcBef>
                <a:spcPts val="1300"/>
              </a:spcBef>
              <a:spcAft>
                <a:spcPts val="0"/>
              </a:spcAft>
              <a:buClr>
                <a:srgbClr val="2B499A"/>
              </a:buClr>
              <a:buSzPts val="5300"/>
              <a:buFont typeface="Calibri"/>
              <a:buNone/>
              <a:defRPr sz="5300">
                <a:solidFill>
                  <a:srgbClr val="2B499A"/>
                </a:solidFill>
                <a:latin typeface="Calibri"/>
                <a:ea typeface="Calibri"/>
                <a:cs typeface="Calibri"/>
                <a:sym typeface="Calibri"/>
              </a:defRPr>
            </a:lvl3pPr>
            <a:lvl4pPr indent="-527050" lvl="3" marL="1828800" algn="l">
              <a:lnSpc>
                <a:spcPct val="90000"/>
              </a:lnSpc>
              <a:spcBef>
                <a:spcPts val="1300"/>
              </a:spcBef>
              <a:spcAft>
                <a:spcPts val="0"/>
              </a:spcAft>
              <a:buClr>
                <a:schemeClr val="dk1"/>
              </a:buClr>
              <a:buSzPts val="4700"/>
              <a:buChar char="•"/>
              <a:defRPr/>
            </a:lvl4pPr>
            <a:lvl5pPr indent="-527050" lvl="4" marL="2286000" algn="l">
              <a:lnSpc>
                <a:spcPct val="90000"/>
              </a:lnSpc>
              <a:spcBef>
                <a:spcPts val="1300"/>
              </a:spcBef>
              <a:spcAft>
                <a:spcPts val="0"/>
              </a:spcAft>
              <a:buClr>
                <a:schemeClr val="dk1"/>
              </a:buClr>
              <a:buSzPts val="4700"/>
              <a:buChar char="•"/>
              <a:defRPr/>
            </a:lvl5pPr>
            <a:lvl6pPr indent="-527050" lvl="5" marL="2743200" algn="l">
              <a:lnSpc>
                <a:spcPct val="90000"/>
              </a:lnSpc>
              <a:spcBef>
                <a:spcPts val="1300"/>
              </a:spcBef>
              <a:spcAft>
                <a:spcPts val="0"/>
              </a:spcAft>
              <a:buClr>
                <a:schemeClr val="dk1"/>
              </a:buClr>
              <a:buSzPts val="4700"/>
              <a:buChar char="•"/>
              <a:defRPr/>
            </a:lvl6pPr>
            <a:lvl7pPr indent="-527050" lvl="6" marL="3200400" algn="l">
              <a:lnSpc>
                <a:spcPct val="90000"/>
              </a:lnSpc>
              <a:spcBef>
                <a:spcPts val="1300"/>
              </a:spcBef>
              <a:spcAft>
                <a:spcPts val="0"/>
              </a:spcAft>
              <a:buClr>
                <a:schemeClr val="dk1"/>
              </a:buClr>
              <a:buSzPts val="4700"/>
              <a:buChar char="•"/>
              <a:defRPr/>
            </a:lvl7pPr>
            <a:lvl8pPr indent="-527050" lvl="7" marL="3657600" algn="l">
              <a:lnSpc>
                <a:spcPct val="90000"/>
              </a:lnSpc>
              <a:spcBef>
                <a:spcPts val="1300"/>
              </a:spcBef>
              <a:spcAft>
                <a:spcPts val="0"/>
              </a:spcAft>
              <a:buClr>
                <a:schemeClr val="dk1"/>
              </a:buClr>
              <a:buSzPts val="4700"/>
              <a:buChar char="•"/>
              <a:defRPr/>
            </a:lvl8pPr>
            <a:lvl9pPr indent="-527050" lvl="8" marL="4114800" algn="l">
              <a:lnSpc>
                <a:spcPct val="90000"/>
              </a:lnSpc>
              <a:spcBef>
                <a:spcPts val="1300"/>
              </a:spcBef>
              <a:spcAft>
                <a:spcPts val="0"/>
              </a:spcAft>
              <a:buClr>
                <a:schemeClr val="dk1"/>
              </a:buClr>
              <a:buSzPts val="4700"/>
              <a:buChar char="•"/>
              <a:defRPr/>
            </a:lvl9pPr>
          </a:lstStyle>
          <a:p/>
        </p:txBody>
      </p:sp>
      <p:sp>
        <p:nvSpPr>
          <p:cNvPr id="55" name="Google Shape;55;p9"/>
          <p:cNvSpPr/>
          <p:nvPr/>
        </p:nvSpPr>
        <p:spPr>
          <a:xfrm>
            <a:off x="0" y="26775997"/>
            <a:ext cx="21384000" cy="3805200"/>
          </a:xfrm>
          <a:prstGeom prst="rect">
            <a:avLst/>
          </a:prstGeom>
          <a:solidFill>
            <a:srgbClr val="2B499A"/>
          </a:solidFill>
          <a:ln>
            <a:noFill/>
          </a:ln>
        </p:spPr>
        <p:txBody>
          <a:bodyPr anchorCtr="0" anchor="ctr" bIns="120825" lIns="241750" spcFirstLastPara="1" rIns="241750" wrap="square" tIns="120825">
            <a:noAutofit/>
          </a:bodyPr>
          <a:lstStyle/>
          <a:p>
            <a:pPr indent="0" lvl="0" marL="0" marR="0" rtl="0" algn="ctr">
              <a:lnSpc>
                <a:spcPct val="100000"/>
              </a:lnSpc>
              <a:spcBef>
                <a:spcPts val="0"/>
              </a:spcBef>
              <a:spcAft>
                <a:spcPts val="0"/>
              </a:spcAft>
              <a:buClr>
                <a:srgbClr val="000000"/>
              </a:buClr>
              <a:buSzPts val="4700"/>
              <a:buFont typeface="Arial"/>
              <a:buNone/>
            </a:pPr>
            <a:r>
              <a:t/>
            </a:r>
            <a:endParaRPr b="0" i="0" sz="4700" u="none" cap="none" strike="noStrike">
              <a:solidFill>
                <a:schemeClr val="lt1"/>
              </a:solidFill>
              <a:latin typeface="Calibri"/>
              <a:ea typeface="Calibri"/>
              <a:cs typeface="Calibri"/>
              <a:sym typeface="Calibri"/>
            </a:endParaRPr>
          </a:p>
        </p:txBody>
      </p:sp>
      <p:pic>
        <p:nvPicPr>
          <p:cNvPr id="56" name="Google Shape;56;p9"/>
          <p:cNvPicPr preferRelativeResize="0"/>
          <p:nvPr/>
        </p:nvPicPr>
        <p:blipFill rotWithShape="1">
          <a:blip r:embed="rId2">
            <a:alphaModFix/>
          </a:blip>
          <a:srcRect b="0" l="0" r="0" t="0"/>
          <a:stretch/>
        </p:blipFill>
        <p:spPr>
          <a:xfrm>
            <a:off x="17766561" y="27515573"/>
            <a:ext cx="2590839" cy="981621"/>
          </a:xfrm>
          <a:prstGeom prst="rect">
            <a:avLst/>
          </a:prstGeom>
          <a:noFill/>
          <a:ln>
            <a:noFill/>
          </a:ln>
        </p:spPr>
      </p:pic>
      <p:sp>
        <p:nvSpPr>
          <p:cNvPr id="57" name="Google Shape;57;p9"/>
          <p:cNvSpPr txBox="1"/>
          <p:nvPr>
            <p:ph idx="11" type="ftr"/>
          </p:nvPr>
        </p:nvSpPr>
        <p:spPr>
          <a:xfrm>
            <a:off x="7083450" y="28061367"/>
            <a:ext cx="7217100" cy="1611900"/>
          </a:xfrm>
          <a:prstGeom prst="rect">
            <a:avLst/>
          </a:prstGeom>
          <a:noFill/>
          <a:ln>
            <a:noFill/>
          </a:ln>
        </p:spPr>
        <p:txBody>
          <a:bodyPr anchorCtr="0" anchor="ctr" bIns="120825" lIns="241750" spcFirstLastPara="1" rIns="241750" wrap="square" tIns="120825">
            <a:noAutofit/>
          </a:bodyPr>
          <a:lstStyle>
            <a:lvl1pPr lvl="0" algn="ctr">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58" name="Google Shape;58;p9"/>
          <p:cNvSpPr txBox="1"/>
          <p:nvPr>
            <p:ph idx="12" type="sldNum"/>
          </p:nvPr>
        </p:nvSpPr>
        <p:spPr>
          <a:xfrm>
            <a:off x="1470150" y="28061367"/>
            <a:ext cx="4811400" cy="1611900"/>
          </a:xfrm>
          <a:prstGeom prst="rect">
            <a:avLst/>
          </a:prstGeom>
          <a:noFill/>
          <a:ln>
            <a:noFill/>
          </a:ln>
        </p:spPr>
        <p:txBody>
          <a:bodyPr anchorCtr="0" anchor="ctr" bIns="120825" lIns="237975" spcFirstLastPara="1" rIns="241750" wrap="square" tIns="120825">
            <a:noAutofit/>
          </a:bodyPr>
          <a:lstStyle>
            <a:lvl1pPr indent="0" lvl="0"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1470150" y="1611917"/>
            <a:ext cx="18443700" cy="5852100"/>
          </a:xfrm>
          <a:prstGeom prst="rect">
            <a:avLst/>
          </a:prstGeom>
          <a:noFill/>
          <a:ln>
            <a:noFill/>
          </a:ln>
        </p:spPr>
        <p:txBody>
          <a:bodyPr anchorCtr="0" anchor="ctr" bIns="120825" lIns="241750" spcFirstLastPara="1" rIns="241750" wrap="square" tIns="120825">
            <a:normAutofit/>
          </a:bodyPr>
          <a:lstStyle>
            <a:lvl1pPr lvl="0" marR="0" rtl="0" algn="l">
              <a:lnSpc>
                <a:spcPct val="90000"/>
              </a:lnSpc>
              <a:spcBef>
                <a:spcPts val="0"/>
              </a:spcBef>
              <a:spcAft>
                <a:spcPts val="0"/>
              </a:spcAft>
              <a:buClr>
                <a:schemeClr val="dk1"/>
              </a:buClr>
              <a:buSzPts val="11600"/>
              <a:buFont typeface="Roboto"/>
              <a:buNone/>
              <a:defRPr b="0" i="0" sz="11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3700"/>
              <a:buFont typeface="Roboto"/>
              <a:buNone/>
              <a:defRPr b="0" i="0" sz="4700" u="none" cap="none" strike="noStrike">
                <a:solidFill>
                  <a:srgbClr val="000000"/>
                </a:solidFill>
                <a:latin typeface="Roboto"/>
                <a:ea typeface="Roboto"/>
                <a:cs typeface="Roboto"/>
                <a:sym typeface="Roboto"/>
              </a:defRPr>
            </a:lvl9pPr>
          </a:lstStyle>
          <a:p/>
        </p:txBody>
      </p:sp>
      <p:sp>
        <p:nvSpPr>
          <p:cNvPr id="11" name="Google Shape;11;p5"/>
          <p:cNvSpPr txBox="1"/>
          <p:nvPr>
            <p:ph idx="1" type="body"/>
          </p:nvPr>
        </p:nvSpPr>
        <p:spPr>
          <a:xfrm>
            <a:off x="1470150" y="8059583"/>
            <a:ext cx="18443700" cy="19209900"/>
          </a:xfrm>
          <a:prstGeom prst="rect">
            <a:avLst/>
          </a:prstGeom>
          <a:noFill/>
          <a:ln>
            <a:noFill/>
          </a:ln>
        </p:spPr>
        <p:txBody>
          <a:bodyPr anchorCtr="0" anchor="t" bIns="120825" lIns="241750" spcFirstLastPara="1" rIns="241750" wrap="square" tIns="120825">
            <a:normAutofit/>
          </a:bodyPr>
          <a:lstStyle>
            <a:lvl1pPr indent="-698500" lvl="0" marL="457200" marR="0" rtl="0" algn="l">
              <a:lnSpc>
                <a:spcPct val="90000"/>
              </a:lnSpc>
              <a:spcBef>
                <a:spcPts val="2700"/>
              </a:spcBef>
              <a:spcAft>
                <a:spcPts val="0"/>
              </a:spcAft>
              <a:buClr>
                <a:schemeClr val="dk1"/>
              </a:buClr>
              <a:buSzPts val="7400"/>
              <a:buFont typeface="Roboto"/>
              <a:buChar char="•"/>
              <a:defRPr b="0" i="0" sz="7400" u="none" cap="none" strike="noStrike">
                <a:solidFill>
                  <a:schemeClr val="dk1"/>
                </a:solidFill>
                <a:latin typeface="Roboto"/>
                <a:ea typeface="Roboto"/>
                <a:cs typeface="Roboto"/>
                <a:sym typeface="Roboto"/>
              </a:defRPr>
            </a:lvl1pPr>
            <a:lvl2pPr indent="-628650" lvl="1" marL="914400" marR="0" rtl="0" algn="l">
              <a:lnSpc>
                <a:spcPct val="90000"/>
              </a:lnSpc>
              <a:spcBef>
                <a:spcPts val="1300"/>
              </a:spcBef>
              <a:spcAft>
                <a:spcPts val="0"/>
              </a:spcAft>
              <a:buClr>
                <a:schemeClr val="dk1"/>
              </a:buClr>
              <a:buSzPts val="6300"/>
              <a:buFont typeface="Roboto"/>
              <a:buChar char="•"/>
              <a:defRPr b="0" i="0" sz="6300" u="none" cap="none" strike="noStrike">
                <a:solidFill>
                  <a:schemeClr val="dk1"/>
                </a:solidFill>
                <a:latin typeface="Roboto"/>
                <a:ea typeface="Roboto"/>
                <a:cs typeface="Roboto"/>
                <a:sym typeface="Roboto"/>
              </a:defRPr>
            </a:lvl2pPr>
            <a:lvl3pPr indent="-565150" lvl="2" marL="1371600" marR="0" rtl="0" algn="l">
              <a:lnSpc>
                <a:spcPct val="90000"/>
              </a:lnSpc>
              <a:spcBef>
                <a:spcPts val="1300"/>
              </a:spcBef>
              <a:spcAft>
                <a:spcPts val="0"/>
              </a:spcAft>
              <a:buClr>
                <a:schemeClr val="dk1"/>
              </a:buClr>
              <a:buSzPts val="5300"/>
              <a:buFont typeface="Roboto"/>
              <a:buChar char="•"/>
              <a:defRPr b="0" i="0" sz="5300" u="none" cap="none" strike="noStrike">
                <a:solidFill>
                  <a:schemeClr val="dk1"/>
                </a:solidFill>
                <a:latin typeface="Roboto"/>
                <a:ea typeface="Roboto"/>
                <a:cs typeface="Roboto"/>
                <a:sym typeface="Roboto"/>
              </a:defRPr>
            </a:lvl3pPr>
            <a:lvl4pPr indent="-527050" lvl="3" marL="1828800" marR="0" rtl="0" algn="l">
              <a:lnSpc>
                <a:spcPct val="90000"/>
              </a:lnSpc>
              <a:spcBef>
                <a:spcPts val="1300"/>
              </a:spcBef>
              <a:spcAft>
                <a:spcPts val="0"/>
              </a:spcAft>
              <a:buClr>
                <a:schemeClr val="dk1"/>
              </a:buClr>
              <a:buSzPts val="4700"/>
              <a:buFont typeface="Roboto"/>
              <a:buChar char="•"/>
              <a:defRPr b="0" i="0" sz="4700" u="none" cap="none" strike="noStrike">
                <a:solidFill>
                  <a:schemeClr val="dk1"/>
                </a:solidFill>
                <a:latin typeface="Roboto"/>
                <a:ea typeface="Roboto"/>
                <a:cs typeface="Roboto"/>
                <a:sym typeface="Roboto"/>
              </a:defRPr>
            </a:lvl4pPr>
            <a:lvl5pPr indent="-527050" lvl="4" marL="2286000" marR="0" rtl="0" algn="l">
              <a:lnSpc>
                <a:spcPct val="90000"/>
              </a:lnSpc>
              <a:spcBef>
                <a:spcPts val="1300"/>
              </a:spcBef>
              <a:spcAft>
                <a:spcPts val="0"/>
              </a:spcAft>
              <a:buClr>
                <a:schemeClr val="dk1"/>
              </a:buClr>
              <a:buSzPts val="4700"/>
              <a:buFont typeface="Roboto"/>
              <a:buChar char="•"/>
              <a:defRPr b="0" i="0" sz="4700" u="none" cap="none" strike="noStrike">
                <a:solidFill>
                  <a:schemeClr val="dk1"/>
                </a:solidFill>
                <a:latin typeface="Roboto"/>
                <a:ea typeface="Roboto"/>
                <a:cs typeface="Roboto"/>
                <a:sym typeface="Roboto"/>
              </a:defRPr>
            </a:lvl5pPr>
            <a:lvl6pPr indent="-527050" lvl="5" marL="2743200" marR="0" rtl="0" algn="l">
              <a:lnSpc>
                <a:spcPct val="90000"/>
              </a:lnSpc>
              <a:spcBef>
                <a:spcPts val="1300"/>
              </a:spcBef>
              <a:spcAft>
                <a:spcPts val="0"/>
              </a:spcAft>
              <a:buClr>
                <a:schemeClr val="dk1"/>
              </a:buClr>
              <a:buSzPts val="4700"/>
              <a:buFont typeface="Roboto"/>
              <a:buChar char="•"/>
              <a:defRPr b="0" i="0" sz="4700" u="none" cap="none" strike="noStrike">
                <a:solidFill>
                  <a:schemeClr val="dk1"/>
                </a:solidFill>
                <a:latin typeface="Roboto"/>
                <a:ea typeface="Roboto"/>
                <a:cs typeface="Roboto"/>
                <a:sym typeface="Roboto"/>
              </a:defRPr>
            </a:lvl6pPr>
            <a:lvl7pPr indent="-527050" lvl="6" marL="3200400" marR="0" rtl="0" algn="l">
              <a:lnSpc>
                <a:spcPct val="90000"/>
              </a:lnSpc>
              <a:spcBef>
                <a:spcPts val="1300"/>
              </a:spcBef>
              <a:spcAft>
                <a:spcPts val="0"/>
              </a:spcAft>
              <a:buClr>
                <a:schemeClr val="dk1"/>
              </a:buClr>
              <a:buSzPts val="4700"/>
              <a:buFont typeface="Roboto"/>
              <a:buChar char="•"/>
              <a:defRPr b="0" i="0" sz="4700" u="none" cap="none" strike="noStrike">
                <a:solidFill>
                  <a:schemeClr val="dk1"/>
                </a:solidFill>
                <a:latin typeface="Roboto"/>
                <a:ea typeface="Roboto"/>
                <a:cs typeface="Roboto"/>
                <a:sym typeface="Roboto"/>
              </a:defRPr>
            </a:lvl7pPr>
            <a:lvl8pPr indent="-527050" lvl="7" marL="3657600" marR="0" rtl="0" algn="l">
              <a:lnSpc>
                <a:spcPct val="90000"/>
              </a:lnSpc>
              <a:spcBef>
                <a:spcPts val="1300"/>
              </a:spcBef>
              <a:spcAft>
                <a:spcPts val="0"/>
              </a:spcAft>
              <a:buClr>
                <a:schemeClr val="dk1"/>
              </a:buClr>
              <a:buSzPts val="4700"/>
              <a:buFont typeface="Roboto"/>
              <a:buChar char="•"/>
              <a:defRPr b="0" i="0" sz="4700" u="none" cap="none" strike="noStrike">
                <a:solidFill>
                  <a:schemeClr val="dk1"/>
                </a:solidFill>
                <a:latin typeface="Roboto"/>
                <a:ea typeface="Roboto"/>
                <a:cs typeface="Roboto"/>
                <a:sym typeface="Roboto"/>
              </a:defRPr>
            </a:lvl8pPr>
            <a:lvl9pPr indent="-527050" lvl="8" marL="4114800" marR="0" rtl="0" algn="l">
              <a:lnSpc>
                <a:spcPct val="90000"/>
              </a:lnSpc>
              <a:spcBef>
                <a:spcPts val="1300"/>
              </a:spcBef>
              <a:spcAft>
                <a:spcPts val="0"/>
              </a:spcAft>
              <a:buClr>
                <a:schemeClr val="dk1"/>
              </a:buClr>
              <a:buSzPts val="4700"/>
              <a:buFont typeface="Roboto"/>
              <a:buChar char="•"/>
              <a:defRPr b="0" i="0" sz="4700" u="none" cap="none" strike="noStrike">
                <a:solidFill>
                  <a:schemeClr val="dk1"/>
                </a:solidFill>
                <a:latin typeface="Roboto"/>
                <a:ea typeface="Roboto"/>
                <a:cs typeface="Roboto"/>
                <a:sym typeface="Roboto"/>
              </a:defRPr>
            </a:lvl9pPr>
          </a:lstStyle>
          <a:p/>
        </p:txBody>
      </p:sp>
      <p:sp>
        <p:nvSpPr>
          <p:cNvPr id="12" name="Google Shape;12;p5"/>
          <p:cNvSpPr txBox="1"/>
          <p:nvPr>
            <p:ph idx="11" type="ftr"/>
          </p:nvPr>
        </p:nvSpPr>
        <p:spPr>
          <a:xfrm>
            <a:off x="7083450" y="28061367"/>
            <a:ext cx="7217100" cy="1611900"/>
          </a:xfrm>
          <a:prstGeom prst="rect">
            <a:avLst/>
          </a:prstGeom>
          <a:noFill/>
          <a:ln>
            <a:noFill/>
          </a:ln>
        </p:spPr>
        <p:txBody>
          <a:bodyPr anchorCtr="0" anchor="ctr" bIns="120825" lIns="241750" spcFirstLastPara="1" rIns="241750" wrap="square" tIns="120825">
            <a:noAutofit/>
          </a:bodyPr>
          <a:lstStyle>
            <a:lvl1pPr lvl="0" marR="0" rtl="0" algn="ctr">
              <a:lnSpc>
                <a:spcPct val="100000"/>
              </a:lnSpc>
              <a:spcBef>
                <a:spcPts val="0"/>
              </a:spcBef>
              <a:spcAft>
                <a:spcPts val="0"/>
              </a:spcAft>
              <a:buClr>
                <a:srgbClr val="000000"/>
              </a:buClr>
              <a:buSzPts val="37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rgbClr val="000000"/>
              </a:buClr>
              <a:buSzPts val="3700"/>
              <a:buFont typeface="Roboto"/>
              <a:buNone/>
              <a:defRPr b="0" i="0" sz="4700" u="none" cap="none" strike="noStrike">
                <a:solidFill>
                  <a:schemeClr val="dk1"/>
                </a:solidFill>
                <a:latin typeface="Roboto"/>
                <a:ea typeface="Roboto"/>
                <a:cs typeface="Roboto"/>
                <a:sym typeface="Roboto"/>
              </a:defRPr>
            </a:lvl9pPr>
          </a:lstStyle>
          <a:p/>
        </p:txBody>
      </p:sp>
      <p:sp>
        <p:nvSpPr>
          <p:cNvPr id="13" name="Google Shape;13;p5"/>
          <p:cNvSpPr txBox="1"/>
          <p:nvPr>
            <p:ph idx="12" type="sldNum"/>
          </p:nvPr>
        </p:nvSpPr>
        <p:spPr>
          <a:xfrm>
            <a:off x="1470150" y="28061367"/>
            <a:ext cx="4811400" cy="1611900"/>
          </a:xfrm>
          <a:prstGeom prst="rect">
            <a:avLst/>
          </a:prstGeom>
          <a:noFill/>
          <a:ln>
            <a:noFill/>
          </a:ln>
        </p:spPr>
        <p:txBody>
          <a:bodyPr anchorCtr="0" anchor="ctr" bIns="120825" lIns="241750" spcFirstLastPara="1" rIns="241750" wrap="square" tIns="120825">
            <a:noAutofit/>
          </a:bodyPr>
          <a:lstStyle>
            <a:lvl1pPr indent="0" lvl="0"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1pPr>
            <a:lvl2pPr indent="0" lvl="1"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2pPr>
            <a:lvl3pPr indent="0" lvl="2"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3pPr>
            <a:lvl4pPr indent="0" lvl="3"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4pPr>
            <a:lvl5pPr indent="0" lvl="4"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5pPr>
            <a:lvl6pPr indent="0" lvl="5"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6pPr>
            <a:lvl7pPr indent="0" lvl="6"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7pPr>
            <a:lvl8pPr indent="0" lvl="7"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8pPr>
            <a:lvl9pPr indent="0" lvl="8" marL="0" marR="0" rtl="0" algn="l">
              <a:lnSpc>
                <a:spcPct val="100000"/>
              </a:lnSpc>
              <a:spcBef>
                <a:spcPts val="0"/>
              </a:spcBef>
              <a:spcAft>
                <a:spcPts val="0"/>
              </a:spcAft>
              <a:buClr>
                <a:srgbClr val="000000"/>
              </a:buClr>
              <a:buSzPts val="3200"/>
              <a:buFont typeface="Arial"/>
              <a:buNone/>
              <a:defRPr b="0" i="0" sz="320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https://eosc.eu/advisory-groups/semantic-interoperability" TargetMode="External"/><Relationship Id="rId11" Type="http://schemas.openxmlformats.org/officeDocument/2006/relationships/image" Target="../media/image4.png"/><Relationship Id="rId22" Type="http://schemas.openxmlformats.org/officeDocument/2006/relationships/image" Target="../media/image21.png"/><Relationship Id="rId10" Type="http://schemas.openxmlformats.org/officeDocument/2006/relationships/image" Target="../media/image5.png"/><Relationship Id="rId21" Type="http://schemas.openxmlformats.org/officeDocument/2006/relationships/hyperlink" Target="https://doi.org/10.5281/zenodo.8028392" TargetMode="External"/><Relationship Id="rId13" Type="http://schemas.openxmlformats.org/officeDocument/2006/relationships/image" Target="../media/image10.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i.org/10.5281/zenodo.8042997" TargetMode="External"/><Relationship Id="rId4" Type="http://schemas.openxmlformats.org/officeDocument/2006/relationships/image" Target="../media/image22.png"/><Relationship Id="rId9" Type="http://schemas.openxmlformats.org/officeDocument/2006/relationships/image" Target="../media/image1.png"/><Relationship Id="rId15" Type="http://schemas.openxmlformats.org/officeDocument/2006/relationships/image" Target="../media/image15.png"/><Relationship Id="rId14" Type="http://schemas.openxmlformats.org/officeDocument/2006/relationships/image" Target="../media/image9.png"/><Relationship Id="rId17" Type="http://schemas.openxmlformats.org/officeDocument/2006/relationships/image" Target="../media/image18.png"/><Relationship Id="rId16" Type="http://schemas.openxmlformats.org/officeDocument/2006/relationships/image" Target="../media/image16.png"/><Relationship Id="rId5" Type="http://schemas.openxmlformats.org/officeDocument/2006/relationships/hyperlink" Target="https://eosc.eu/" TargetMode="External"/><Relationship Id="rId19" Type="http://schemas.openxmlformats.org/officeDocument/2006/relationships/image" Target="../media/image19.png"/><Relationship Id="rId6" Type="http://schemas.openxmlformats.org/officeDocument/2006/relationships/hyperlink" Target="https://eosc.eu/advisory-groups/" TargetMode="External"/><Relationship Id="rId18" Type="http://schemas.openxmlformats.org/officeDocument/2006/relationships/image" Target="../media/image17.png"/><Relationship Id="rId7" Type="http://schemas.openxmlformats.org/officeDocument/2006/relationships/image" Target="../media/image8.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p:nvPr/>
        </p:nvSpPr>
        <p:spPr>
          <a:xfrm>
            <a:off x="0" y="26371675"/>
            <a:ext cx="21391800" cy="3904200"/>
          </a:xfrm>
          <a:prstGeom prst="rect">
            <a:avLst/>
          </a:prstGeom>
          <a:solidFill>
            <a:schemeClr val="lt2"/>
          </a:solidFill>
          <a:ln>
            <a:noFill/>
          </a:ln>
        </p:spPr>
        <p:txBody>
          <a:bodyPr anchorCtr="0" anchor="ctr" bIns="36175" lIns="36175" spcFirstLastPara="1" rIns="36175" wrap="square" tIns="36175">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64" name="Google Shape;64;p2"/>
          <p:cNvSpPr txBox="1"/>
          <p:nvPr>
            <p:ph idx="11" type="ftr"/>
          </p:nvPr>
        </p:nvSpPr>
        <p:spPr>
          <a:xfrm>
            <a:off x="1648525" y="26889100"/>
            <a:ext cx="10374000" cy="1414800"/>
          </a:xfrm>
          <a:prstGeom prst="rect">
            <a:avLst/>
          </a:prstGeom>
          <a:noFill/>
          <a:ln>
            <a:noFill/>
          </a:ln>
        </p:spPr>
        <p:txBody>
          <a:bodyPr anchorCtr="0" anchor="t" bIns="120825" lIns="241750" spcFirstLastPara="1" rIns="241750" wrap="square" tIns="0">
            <a:noAutofit/>
          </a:bodyPr>
          <a:lstStyle/>
          <a:p>
            <a:pPr indent="0" lvl="0" marL="0" rtl="0" algn="l">
              <a:lnSpc>
                <a:spcPct val="100000"/>
              </a:lnSpc>
              <a:spcBef>
                <a:spcPts val="0"/>
              </a:spcBef>
              <a:spcAft>
                <a:spcPts val="0"/>
              </a:spcAft>
              <a:buSzPts val="3700"/>
              <a:buNone/>
            </a:pPr>
            <a:r>
              <a:rPr b="1" lang="en-GB" sz="2400">
                <a:solidFill>
                  <a:schemeClr val="dk1"/>
                </a:solidFill>
              </a:rPr>
              <a:t>Converging on a Semantic Interoperability Framework for the European Data Space for Science, Research and Innovation (EOSC)</a:t>
            </a:r>
            <a:br>
              <a:rPr lang="en-GB" sz="2400">
                <a:solidFill>
                  <a:schemeClr val="dk1"/>
                </a:solidFill>
              </a:rPr>
            </a:br>
            <a:r>
              <a:rPr lang="en-GB" sz="2400">
                <a:solidFill>
                  <a:schemeClr val="dk1"/>
                </a:solidFill>
                <a:uFill>
                  <a:noFill/>
                </a:uFill>
                <a:hlinkClick r:id="rId3">
                  <a:extLst>
                    <a:ext uri="{A12FA001-AC4F-418D-AE19-62706E023703}">
                      <ahyp:hlinkClr val="tx"/>
                    </a:ext>
                  </a:extLst>
                </a:hlinkClick>
              </a:rPr>
              <a:t>https://doi.org/10.5281/zenodo.8042997</a:t>
            </a:r>
            <a:r>
              <a:rPr lang="en-GB" sz="2400">
                <a:solidFill>
                  <a:schemeClr val="dk1"/>
                </a:solidFill>
              </a:rPr>
              <a:t> </a:t>
            </a:r>
            <a:endParaRPr sz="2400">
              <a:solidFill>
                <a:schemeClr val="dk1"/>
              </a:solidFill>
            </a:endParaRPr>
          </a:p>
        </p:txBody>
      </p:sp>
      <p:pic>
        <p:nvPicPr>
          <p:cNvPr id="65" name="Google Shape;65;p2"/>
          <p:cNvPicPr preferRelativeResize="0"/>
          <p:nvPr/>
        </p:nvPicPr>
        <p:blipFill rotWithShape="1">
          <a:blip r:embed="rId4">
            <a:alphaModFix/>
          </a:blip>
          <a:srcRect b="33914" l="0" r="0" t="0"/>
          <a:stretch/>
        </p:blipFill>
        <p:spPr>
          <a:xfrm>
            <a:off x="11548700" y="26754700"/>
            <a:ext cx="9666150" cy="3513301"/>
          </a:xfrm>
          <a:prstGeom prst="rect">
            <a:avLst/>
          </a:prstGeom>
          <a:noFill/>
          <a:ln>
            <a:noFill/>
          </a:ln>
        </p:spPr>
      </p:pic>
      <p:sp>
        <p:nvSpPr>
          <p:cNvPr id="66" name="Google Shape;66;p2"/>
          <p:cNvSpPr/>
          <p:nvPr/>
        </p:nvSpPr>
        <p:spPr>
          <a:xfrm>
            <a:off x="11699100" y="7338432"/>
            <a:ext cx="6639600" cy="3904200"/>
          </a:xfrm>
          <a:prstGeom prst="roundRect">
            <a:avLst>
              <a:gd fmla="val 16667" name="adj"/>
            </a:avLst>
          </a:prstGeom>
          <a:noFill/>
          <a:ln cap="flat" cmpd="sng" w="28575">
            <a:solidFill>
              <a:srgbClr val="42719B"/>
            </a:solidFill>
            <a:prstDash val="solid"/>
            <a:miter lim="800000"/>
            <a:headEnd len="sm" w="sm" type="none"/>
            <a:tailEnd len="sm" w="sm" type="none"/>
          </a:ln>
        </p:spPr>
        <p:txBody>
          <a:bodyPr anchorCtr="0" anchor="ctr" bIns="13550" lIns="27125" spcFirstLastPara="1" rIns="27125" wrap="square" tIns="13550">
            <a:noAutofit/>
          </a:bodyPr>
          <a:lstStyle/>
          <a:p>
            <a:pPr indent="0" lvl="0" marL="0" marR="0" rtl="0" algn="ctr">
              <a:spcBef>
                <a:spcPts val="0"/>
              </a:spcBef>
              <a:spcAft>
                <a:spcPts val="0"/>
              </a:spcAft>
              <a:buNone/>
            </a:pPr>
            <a:r>
              <a:t/>
            </a:r>
            <a:endParaRPr sz="600">
              <a:solidFill>
                <a:srgbClr val="FFFFFF"/>
              </a:solidFill>
              <a:latin typeface="Calibri"/>
              <a:ea typeface="Calibri"/>
              <a:cs typeface="Calibri"/>
              <a:sym typeface="Calibri"/>
            </a:endParaRPr>
          </a:p>
        </p:txBody>
      </p:sp>
      <p:sp>
        <p:nvSpPr>
          <p:cNvPr id="67" name="Google Shape;67;p2"/>
          <p:cNvSpPr txBox="1"/>
          <p:nvPr>
            <p:ph idx="1" type="body"/>
          </p:nvPr>
        </p:nvSpPr>
        <p:spPr>
          <a:xfrm>
            <a:off x="939975" y="5647300"/>
            <a:ext cx="8148000" cy="20493900"/>
          </a:xfrm>
          <a:prstGeom prst="rect">
            <a:avLst/>
          </a:prstGeom>
          <a:noFill/>
          <a:ln>
            <a:noFill/>
          </a:ln>
        </p:spPr>
        <p:txBody>
          <a:bodyPr anchorCtr="0" anchor="t" bIns="120825" lIns="241750" spcFirstLastPara="1" rIns="241750" wrap="square" tIns="120825">
            <a:normAutofit lnSpcReduction="10000"/>
          </a:bodyPr>
          <a:lstStyle/>
          <a:p>
            <a:pPr indent="0" lvl="0" marL="0" rtl="0" algn="l">
              <a:lnSpc>
                <a:spcPct val="100000"/>
              </a:lnSpc>
              <a:spcBef>
                <a:spcPts val="0"/>
              </a:spcBef>
              <a:spcAft>
                <a:spcPts val="0"/>
              </a:spcAft>
              <a:buClr>
                <a:schemeClr val="dk1"/>
              </a:buClr>
              <a:buSzPts val="400"/>
              <a:buFont typeface="Arial"/>
              <a:buNone/>
            </a:pPr>
            <a:r>
              <a:rPr b="1" lang="en-GB" sz="4000">
                <a:solidFill>
                  <a:srgbClr val="008691"/>
                </a:solidFill>
              </a:rPr>
              <a:t>Interoperability is at the heart </a:t>
            </a:r>
            <a:br>
              <a:rPr b="1" lang="en-GB" sz="4000">
                <a:solidFill>
                  <a:srgbClr val="008691"/>
                </a:solidFill>
              </a:rPr>
            </a:br>
            <a:r>
              <a:rPr b="1" lang="en-GB" sz="4000">
                <a:solidFill>
                  <a:srgbClr val="008691"/>
                </a:solidFill>
              </a:rPr>
              <a:t>of large-scale cross-disciplinary and federated </a:t>
            </a:r>
            <a:r>
              <a:rPr b="1" lang="en-GB" sz="4000">
                <a:solidFill>
                  <a:srgbClr val="008691"/>
                </a:solidFill>
                <a:extLst>
                  <a:ext uri="http://customooxmlschemas.google.com/">
                    <go:slidesCustomData xmlns:go="http://customooxmlschemas.google.com/" textRoundtripDataId="0"/>
                  </a:ext>
                </a:extLst>
              </a:rPr>
              <a:t>infrastructures</a:t>
            </a:r>
            <a:endParaRPr sz="4000">
              <a:solidFill>
                <a:schemeClr val="dk1"/>
              </a:solidFill>
            </a:endParaRPr>
          </a:p>
          <a:p>
            <a:pPr indent="0" lvl="0" marL="0" rtl="0" algn="l">
              <a:lnSpc>
                <a:spcPct val="115000"/>
              </a:lnSpc>
              <a:spcBef>
                <a:spcPts val="1000"/>
              </a:spcBef>
              <a:spcAft>
                <a:spcPts val="0"/>
              </a:spcAft>
              <a:buClr>
                <a:schemeClr val="dk1"/>
              </a:buClr>
              <a:buSzPts val="400"/>
              <a:buFont typeface="Arial"/>
              <a:buNone/>
            </a:pPr>
            <a:r>
              <a:rPr lang="en-GB" sz="2000">
                <a:solidFill>
                  <a:schemeClr val="dk1"/>
                </a:solidFill>
              </a:rPr>
              <a:t>The</a:t>
            </a:r>
            <a:r>
              <a:rPr lang="en-GB" sz="2000">
                <a:solidFill>
                  <a:schemeClr val="dk1"/>
                </a:solidFill>
                <a:extLst>
                  <a:ext uri="http://customooxmlschemas.google.com/">
                    <go:slidesCustomData xmlns:go="http://customooxmlschemas.google.com/" textRoundtripDataId="1"/>
                  </a:ext>
                </a:extLst>
              </a:rPr>
              <a:t> </a:t>
            </a:r>
            <a:r>
              <a:rPr i="1" lang="en-GB" sz="2000">
                <a:solidFill>
                  <a:schemeClr val="dk1"/>
                </a:solidFill>
                <a:extLst>
                  <a:ext uri="http://customooxmlschemas.google.com/">
                    <go:slidesCustomData xmlns:go="http://customooxmlschemas.google.com/" textRoundtripDataId="2"/>
                  </a:ext>
                </a:extLst>
              </a:rPr>
              <a:t>Semantic Interoperability Task Force</a:t>
            </a:r>
            <a:r>
              <a:rPr lang="en-GB" sz="2000">
                <a:solidFill>
                  <a:schemeClr val="dk1"/>
                </a:solidFill>
                <a:extLst>
                  <a:ext uri="http://customooxmlschemas.google.com/">
                    <go:slidesCustomData xmlns:go="http://customooxmlschemas.google.com/" textRoundtripDataId="3"/>
                  </a:ext>
                </a:extLst>
              </a:rPr>
              <a:t> of the </a:t>
            </a:r>
            <a:r>
              <a:rPr i="1" lang="en-GB" sz="2000">
                <a:solidFill>
                  <a:schemeClr val="dk1"/>
                </a:solidFill>
                <a:extLst>
                  <a:ext uri="http://customooxmlschemas.google.com/">
                    <go:slidesCustomData xmlns:go="http://customooxmlschemas.google.com/" textRoundtripDataId="4"/>
                  </a:ext>
                </a:extLst>
              </a:rPr>
              <a:t>EOSC Association</a:t>
            </a:r>
            <a:r>
              <a:rPr lang="en-GB" sz="2000">
                <a:solidFill>
                  <a:schemeClr val="dk1"/>
                </a:solidFill>
                <a:extLst>
                  <a:ext uri="http://customooxmlschemas.google.com/">
                    <go:slidesCustomData xmlns:go="http://customooxmlschemas.google.com/" textRoundtripDataId="5"/>
                  </a:ext>
                </a:extLst>
              </a:rPr>
              <a:t> has 40+ members from across the European research stakeholder community. It has liaised with European projects and stakeholders through a series of discussion papers, workshops and an open survey to build on the EOSC Interoperability Framework and further develop and implement the semantic interoperability recommendations.</a:t>
            </a:r>
            <a:endParaRPr sz="2000">
              <a:solidFill>
                <a:schemeClr val="dk1"/>
              </a:solidFill>
            </a:endParaRPr>
          </a:p>
          <a:p>
            <a:pPr indent="0" lvl="0" marL="0" rtl="0" algn="l">
              <a:lnSpc>
                <a:spcPct val="100000"/>
              </a:lnSpc>
              <a:spcBef>
                <a:spcPts val="0"/>
              </a:spcBef>
              <a:spcAft>
                <a:spcPts val="0"/>
              </a:spcAft>
              <a:buClr>
                <a:srgbClr val="FFC000"/>
              </a:buClr>
              <a:buSzPts val="6300"/>
              <a:buFont typeface="Calibri"/>
              <a:buNone/>
            </a:pPr>
            <a:r>
              <a:t/>
            </a:r>
            <a:endParaRPr sz="3000"/>
          </a:p>
          <a:p>
            <a:pPr indent="0" lvl="0" marL="0" rtl="0" algn="l">
              <a:lnSpc>
                <a:spcPct val="100000"/>
              </a:lnSpc>
              <a:spcBef>
                <a:spcPts val="0"/>
              </a:spcBef>
              <a:spcAft>
                <a:spcPts val="0"/>
              </a:spcAft>
              <a:buClr>
                <a:srgbClr val="FFC000"/>
              </a:buClr>
              <a:buSzPts val="6300"/>
              <a:buFont typeface="Calibri"/>
              <a:buNone/>
            </a:pPr>
            <a:r>
              <a:rPr b="1" lang="en-GB" sz="4000">
                <a:solidFill>
                  <a:srgbClr val="008691"/>
                </a:solidFill>
              </a:rPr>
              <a:t>Towards</a:t>
            </a:r>
            <a:r>
              <a:rPr b="1" lang="en-GB" sz="4000">
                <a:solidFill>
                  <a:srgbClr val="008691"/>
                </a:solidFill>
              </a:rPr>
              <a:t> a landscape overview of the components </a:t>
            </a:r>
            <a:r>
              <a:rPr b="1" lang="en-GB" sz="4000">
                <a:solidFill>
                  <a:srgbClr val="008691"/>
                </a:solidFill>
              </a:rPr>
              <a:t>required to</a:t>
            </a:r>
            <a:r>
              <a:rPr b="1" lang="en-GB" sz="4000">
                <a:solidFill>
                  <a:srgbClr val="008691"/>
                </a:solidFill>
              </a:rPr>
              <a:t> enable semantic interoperability across disciplines and use cases</a:t>
            </a:r>
            <a:endParaRPr b="1" sz="4000">
              <a:solidFill>
                <a:srgbClr val="008691"/>
              </a:solidFill>
            </a:endParaRPr>
          </a:p>
          <a:p>
            <a:pPr indent="0" lvl="0" marL="0" rtl="0" algn="l">
              <a:lnSpc>
                <a:spcPct val="115000"/>
              </a:lnSpc>
              <a:spcBef>
                <a:spcPts val="1000"/>
              </a:spcBef>
              <a:spcAft>
                <a:spcPts val="0"/>
              </a:spcAft>
              <a:buClr>
                <a:srgbClr val="FFC000"/>
              </a:buClr>
              <a:buSzPts val="6300"/>
              <a:buFont typeface="Calibri"/>
              <a:buNone/>
            </a:pPr>
            <a:r>
              <a:rPr lang="en-GB" sz="2000">
                <a:solidFill>
                  <a:schemeClr val="dk1"/>
                </a:solidFill>
              </a:rPr>
              <a:t>Realising semantic interoperability involves a broad spectrum of socio-technical challenges. Representatives from the</a:t>
            </a:r>
            <a:r>
              <a:rPr lang="en-GB" sz="2000">
                <a:solidFill>
                  <a:schemeClr val="dk1"/>
                </a:solidFill>
              </a:rPr>
              <a:t> Task Force are currently conducting an interview-based survey that will inform a landscape overview of solutions, challenges and success factors and the Task Force’s forthcoming recommendations.</a:t>
            </a:r>
            <a:endParaRPr sz="2000"/>
          </a:p>
          <a:p>
            <a:pPr indent="0" lvl="0" marL="0" rtl="0" algn="l">
              <a:lnSpc>
                <a:spcPct val="100000"/>
              </a:lnSpc>
              <a:spcBef>
                <a:spcPts val="0"/>
              </a:spcBef>
              <a:spcAft>
                <a:spcPts val="0"/>
              </a:spcAft>
              <a:buClr>
                <a:srgbClr val="FFC000"/>
              </a:buClr>
              <a:buSzPts val="6300"/>
              <a:buFont typeface="Calibri"/>
              <a:buNone/>
            </a:pPr>
            <a:r>
              <a:t/>
            </a:r>
            <a:endParaRPr sz="3000"/>
          </a:p>
          <a:p>
            <a:pPr indent="0" lvl="0" marL="0" rtl="0" algn="l">
              <a:lnSpc>
                <a:spcPct val="100000"/>
              </a:lnSpc>
              <a:spcBef>
                <a:spcPts val="0"/>
              </a:spcBef>
              <a:spcAft>
                <a:spcPts val="0"/>
              </a:spcAft>
              <a:buClr>
                <a:srgbClr val="FFC000"/>
              </a:buClr>
              <a:buSzPts val="6300"/>
              <a:buFont typeface="Calibri"/>
              <a:buNone/>
            </a:pPr>
            <a:r>
              <a:rPr b="1" lang="en-GB" sz="4000">
                <a:solidFill>
                  <a:srgbClr val="008691"/>
                </a:solidFill>
              </a:rPr>
              <a:t>An open invitation to the global community to contribute</a:t>
            </a:r>
            <a:endParaRPr b="1" sz="4000">
              <a:solidFill>
                <a:srgbClr val="008691"/>
              </a:solidFill>
            </a:endParaRPr>
          </a:p>
          <a:p>
            <a:pPr indent="0" lvl="0" marL="0" rtl="0" algn="l">
              <a:lnSpc>
                <a:spcPct val="115000"/>
              </a:lnSpc>
              <a:spcBef>
                <a:spcPts val="1000"/>
              </a:spcBef>
              <a:spcAft>
                <a:spcPts val="0"/>
              </a:spcAft>
              <a:buClr>
                <a:schemeClr val="accent4"/>
              </a:buClr>
              <a:buSzPts val="6300"/>
              <a:buFont typeface="Calibri"/>
              <a:buNone/>
            </a:pPr>
            <a:r>
              <a:rPr lang="en-GB" sz="2000">
                <a:solidFill>
                  <a:schemeClr val="dk1"/>
                </a:solidFill>
              </a:rPr>
              <a:t>Individual members of the task force are committed contributors across various RDA interest groups and working groups and by presenting this poster the ambition is to identify synergies and new venues for collaborations. Global stakeholders are welcome to reach out to the </a:t>
            </a:r>
            <a:r>
              <a:rPr i="1" lang="en-GB" sz="2000">
                <a:solidFill>
                  <a:schemeClr val="dk1"/>
                </a:solidFill>
              </a:rPr>
              <a:t>Semantic Interoperability Task Force</a:t>
            </a:r>
            <a:r>
              <a:rPr lang="en-GB" sz="2000">
                <a:solidFill>
                  <a:schemeClr val="dk1"/>
                </a:solidFill>
              </a:rPr>
              <a:t> and its members as well as the </a:t>
            </a:r>
            <a:r>
              <a:rPr i="1" lang="en-GB" sz="2000">
                <a:solidFill>
                  <a:schemeClr val="dk1"/>
                </a:solidFill>
              </a:rPr>
              <a:t>EOSC Association</a:t>
            </a:r>
            <a:r>
              <a:rPr lang="en-GB" sz="2000">
                <a:solidFill>
                  <a:schemeClr val="dk1"/>
                </a:solidFill>
              </a:rPr>
              <a:t> to discuss opportunities to align activities across regions.</a:t>
            </a:r>
            <a:endParaRPr sz="2000">
              <a:solidFill>
                <a:schemeClr val="dk1"/>
              </a:solidFill>
            </a:endParaRPr>
          </a:p>
          <a:p>
            <a:pPr indent="0" lvl="0" marL="0" rtl="0" algn="l">
              <a:lnSpc>
                <a:spcPct val="115000"/>
              </a:lnSpc>
              <a:spcBef>
                <a:spcPts val="1000"/>
              </a:spcBef>
              <a:spcAft>
                <a:spcPts val="0"/>
              </a:spcAft>
              <a:buClr>
                <a:schemeClr val="accent4"/>
              </a:buClr>
              <a:buSzPts val="6300"/>
              <a:buFont typeface="Calibri"/>
              <a:buNone/>
            </a:pPr>
            <a:r>
              <a:t/>
            </a:r>
            <a:endParaRPr sz="2000">
              <a:solidFill>
                <a:schemeClr val="dk1"/>
              </a:solidFill>
            </a:endParaRPr>
          </a:p>
          <a:p>
            <a:pPr indent="0" lvl="0" marL="0" rtl="0" algn="l">
              <a:lnSpc>
                <a:spcPct val="115000"/>
              </a:lnSpc>
              <a:spcBef>
                <a:spcPts val="1000"/>
              </a:spcBef>
              <a:spcAft>
                <a:spcPts val="0"/>
              </a:spcAft>
              <a:buClr>
                <a:schemeClr val="accent4"/>
              </a:buClr>
              <a:buSzPts val="6300"/>
              <a:buFont typeface="Calibri"/>
              <a:buNone/>
            </a:pPr>
            <a:r>
              <a:t/>
            </a:r>
            <a:endParaRPr sz="2000">
              <a:solidFill>
                <a:schemeClr val="dk1"/>
              </a:solidFill>
            </a:endParaRPr>
          </a:p>
          <a:p>
            <a:pPr indent="0" lvl="0" marL="0" rtl="0" algn="l">
              <a:lnSpc>
                <a:spcPct val="115000"/>
              </a:lnSpc>
              <a:spcBef>
                <a:spcPts val="2000"/>
              </a:spcBef>
              <a:spcAft>
                <a:spcPts val="0"/>
              </a:spcAft>
              <a:buNone/>
            </a:pPr>
            <a:r>
              <a:rPr b="1" i="1" lang="en-GB" sz="2000">
                <a:solidFill>
                  <a:schemeClr val="dk1"/>
                </a:solidFill>
              </a:rPr>
              <a:t>Landscape overview and survey coordination:</a:t>
            </a:r>
            <a:br>
              <a:rPr lang="en-GB" sz="2000">
                <a:solidFill>
                  <a:schemeClr val="dk1"/>
                </a:solidFill>
              </a:rPr>
            </a:br>
            <a:r>
              <a:rPr lang="en-GB" sz="2000">
                <a:solidFill>
                  <a:schemeClr val="dk1"/>
                </a:solidFill>
              </a:rPr>
              <a:t>Kurt Baumann &lt;kurt.baumann@switch.ch&gt;</a:t>
            </a:r>
            <a:br>
              <a:rPr lang="en-GB" sz="2000">
                <a:solidFill>
                  <a:schemeClr val="dk1"/>
                </a:solidFill>
              </a:rPr>
            </a:br>
            <a:r>
              <a:rPr lang="en-GB" sz="2000">
                <a:solidFill>
                  <a:schemeClr val="dk1"/>
                </a:solidFill>
                <a:extLst>
                  <a:ext uri="http://customooxmlschemas.google.com/">
                    <go:slidesCustomData xmlns:go="http://customooxmlschemas.google.com/" textRoundtripDataId="6"/>
                  </a:ext>
                </a:extLst>
              </a:rPr>
              <a:t>Milan Ojsteršek &lt;milan.ojstersek@um.si&gt;</a:t>
            </a:r>
            <a:endParaRPr sz="2000">
              <a:solidFill>
                <a:schemeClr val="dk1"/>
              </a:solidFill>
            </a:endParaRPr>
          </a:p>
          <a:p>
            <a:pPr indent="0" lvl="0" marL="0" rtl="0" algn="l">
              <a:lnSpc>
                <a:spcPct val="115000"/>
              </a:lnSpc>
              <a:spcBef>
                <a:spcPts val="2000"/>
              </a:spcBef>
              <a:spcAft>
                <a:spcPts val="0"/>
              </a:spcAft>
              <a:buNone/>
            </a:pPr>
            <a:r>
              <a:rPr b="1" i="1" lang="en-GB" sz="2000">
                <a:solidFill>
                  <a:schemeClr val="dk1"/>
                </a:solidFill>
              </a:rPr>
              <a:t>EOSC Semantic Interoperability Task Force Co-Chairs:</a:t>
            </a:r>
            <a:br>
              <a:rPr b="1" i="1" lang="en-GB" sz="2000">
                <a:solidFill>
                  <a:schemeClr val="dk1"/>
                </a:solidFill>
              </a:rPr>
            </a:br>
            <a:r>
              <a:rPr i="1" lang="en-GB" sz="2000">
                <a:solidFill>
                  <a:schemeClr val="dk1"/>
                </a:solidFill>
              </a:rPr>
              <a:t>(Note: Task Force mandate ends in December 2023) </a:t>
            </a:r>
            <a:br>
              <a:rPr i="1" lang="en-GB" sz="2000">
                <a:solidFill>
                  <a:schemeClr val="dk1"/>
                </a:solidFill>
              </a:rPr>
            </a:br>
            <a:r>
              <a:rPr lang="en-GB" sz="2000">
                <a:solidFill>
                  <a:schemeClr val="dk1"/>
                </a:solidFill>
              </a:rPr>
              <a:t>Wolmar Nyberg Åkerström &lt;wolmar.n.akerstrom@uu.se&gt;</a:t>
            </a:r>
            <a:br>
              <a:rPr lang="en-GB" sz="2000">
                <a:solidFill>
                  <a:schemeClr val="dk1"/>
                </a:solidFill>
              </a:rPr>
            </a:br>
            <a:r>
              <a:rPr lang="en-GB" sz="2000">
                <a:solidFill>
                  <a:schemeClr val="dk1"/>
                </a:solidFill>
              </a:rPr>
              <a:t>Oscar Corcho &lt;oscar.corcho@upm.es&gt;</a:t>
            </a:r>
            <a:endParaRPr sz="2000">
              <a:solidFill>
                <a:schemeClr val="dk1"/>
              </a:solidFill>
            </a:endParaRPr>
          </a:p>
          <a:p>
            <a:pPr indent="0" lvl="0" marL="0" rtl="0" algn="l">
              <a:lnSpc>
                <a:spcPct val="115000"/>
              </a:lnSpc>
              <a:spcBef>
                <a:spcPts val="2000"/>
              </a:spcBef>
              <a:spcAft>
                <a:spcPts val="0"/>
              </a:spcAft>
              <a:buNone/>
            </a:pPr>
            <a:r>
              <a:rPr b="1" i="1" lang="en-GB" sz="2000">
                <a:solidFill>
                  <a:schemeClr val="dk1"/>
                </a:solidFill>
              </a:rPr>
              <a:t>EOSC Association: </a:t>
            </a:r>
            <a:br>
              <a:rPr b="1" i="1" lang="en-GB" sz="2000">
                <a:solidFill>
                  <a:schemeClr val="dk1"/>
                </a:solidFill>
              </a:rPr>
            </a:br>
            <a:r>
              <a:rPr lang="en-GB" sz="2000">
                <a:solidFill>
                  <a:schemeClr val="dk1"/>
                </a:solidFill>
                <a:uFill>
                  <a:noFill/>
                </a:uFill>
                <a:hlinkClick r:id="rId5">
                  <a:extLst>
                    <a:ext uri="{A12FA001-AC4F-418D-AE19-62706E023703}">
                      <ahyp:hlinkClr val="tx"/>
                    </a:ext>
                  </a:extLst>
                </a:hlinkClick>
              </a:rPr>
              <a:t>https://eosc.eu/</a:t>
            </a:r>
            <a:br>
              <a:rPr lang="en-GB" sz="2000">
                <a:solidFill>
                  <a:schemeClr val="dk1"/>
                </a:solidFill>
              </a:rPr>
            </a:br>
            <a:r>
              <a:rPr lang="en-GB" sz="2000">
                <a:solidFill>
                  <a:schemeClr val="dk1"/>
                </a:solidFill>
                <a:uFill>
                  <a:noFill/>
                </a:uFill>
                <a:hlinkClick r:id="rId6">
                  <a:extLst>
                    <a:ext uri="{A12FA001-AC4F-418D-AE19-62706E023703}">
                      <ahyp:hlinkClr val="tx"/>
                    </a:ext>
                  </a:extLst>
                </a:hlinkClick>
              </a:rPr>
              <a:t>https://eosc.eu/advisory-groups/</a:t>
            </a:r>
            <a:r>
              <a:rPr lang="en-GB" sz="2000">
                <a:solidFill>
                  <a:schemeClr val="dk1"/>
                </a:solidFill>
              </a:rPr>
              <a:t> </a:t>
            </a:r>
            <a:endParaRPr sz="2000">
              <a:solidFill>
                <a:schemeClr val="dk1"/>
              </a:solidFill>
            </a:endParaRPr>
          </a:p>
          <a:p>
            <a:pPr indent="0" lvl="0" marL="0" rtl="0" algn="l">
              <a:lnSpc>
                <a:spcPct val="105000"/>
              </a:lnSpc>
              <a:spcBef>
                <a:spcPts val="2000"/>
              </a:spcBef>
              <a:spcAft>
                <a:spcPts val="0"/>
              </a:spcAft>
              <a:buNone/>
            </a:pPr>
            <a:r>
              <a:rPr b="1" lang="en-GB" sz="2000">
                <a:solidFill>
                  <a:srgbClr val="333333"/>
                </a:solidFill>
                <a:extLst>
                  <a:ext uri="http://customooxmlschemas.google.com/">
                    <go:slidesCustomData xmlns:go="http://customooxmlschemas.google.com/" textRoundtripDataId="7"/>
                  </a:ext>
                </a:extLst>
              </a:rPr>
              <a:t>Poster DOI:</a:t>
            </a:r>
            <a:r>
              <a:rPr b="1" lang="en-GB" sz="2000">
                <a:solidFill>
                  <a:srgbClr val="333333"/>
                </a:solidFill>
              </a:rPr>
              <a:t> https://doi.org/</a:t>
            </a:r>
            <a:r>
              <a:rPr b="1" lang="en-GB" sz="2000">
                <a:solidFill>
                  <a:srgbClr val="333333"/>
                </a:solidFill>
                <a:extLst>
                  <a:ext uri="http://customooxmlschemas.google.com/">
                    <go:slidesCustomData xmlns:go="http://customooxmlschemas.google.com/" textRoundtripDataId="8"/>
                  </a:ext>
                </a:extLst>
              </a:rPr>
              <a:t>10.17044/scilifelab.24316936</a:t>
            </a:r>
            <a:endParaRPr b="1" sz="2000">
              <a:solidFill>
                <a:srgbClr val="333333"/>
              </a:solidFill>
            </a:endParaRPr>
          </a:p>
          <a:p>
            <a:pPr indent="0" lvl="0" marL="0" rtl="0" algn="l">
              <a:lnSpc>
                <a:spcPct val="115000"/>
              </a:lnSpc>
              <a:spcBef>
                <a:spcPts val="2000"/>
              </a:spcBef>
              <a:spcAft>
                <a:spcPts val="0"/>
              </a:spcAft>
              <a:buNone/>
            </a:pPr>
            <a:r>
              <a:rPr b="1" lang="en-GB" sz="2000">
                <a:solidFill>
                  <a:srgbClr val="333333"/>
                </a:solidFill>
              </a:rPr>
              <a:t>Authors:</a:t>
            </a:r>
            <a:r>
              <a:rPr lang="en-GB" sz="2000">
                <a:solidFill>
                  <a:srgbClr val="333333"/>
                </a:solidFill>
              </a:rPr>
              <a:t> </a:t>
            </a:r>
            <a:r>
              <a:rPr lang="en-GB" sz="2000">
                <a:solidFill>
                  <a:srgbClr val="333333"/>
                </a:solidFill>
                <a:extLst>
                  <a:ext uri="http://customooxmlschemas.google.com/">
                    <go:slidesCustomData xmlns:go="http://customooxmlschemas.google.com/" textRoundtripDataId="9"/>
                  </a:ext>
                </a:extLst>
              </a:rPr>
              <a:t>Baumann, Kurt (SWITCH); Nyberg Åkerström, Wolmar (NBIS); David, Romain (ERINHA AISBL); Magagna, Barbara (GO FAIR); Widmann, Heinrich (DKRZ); Le Franc, Yann (eSDF); Vogt, Lars (TIB); Jouneau, Thomas (UL); Koivula , Hanna (CSC); Madon , Bénédicte (DANUBIUS RI-USE); Molinaro, Marco (INAF); Ojsteršek, Milan (UoM); Schubert, Chris (TU Wien); Shi, Zhengdong (UP Saclay); Tanca, Letizia (PdM); &amp; Vancauwenbergh, Sadia</a:t>
            </a:r>
            <a:r>
              <a:rPr lang="en-GB" sz="2000">
                <a:solidFill>
                  <a:srgbClr val="333333"/>
                </a:solidFill>
              </a:rPr>
              <a:t> (UHasselt); </a:t>
            </a:r>
            <a:r>
              <a:rPr lang="en-GB" sz="2000">
                <a:solidFill>
                  <a:srgbClr val="333333"/>
                </a:solidFill>
                <a:extLst>
                  <a:ext uri="http://customooxmlschemas.google.com/">
                    <go:slidesCustomData xmlns:go="http://customooxmlschemas.google.com/" textRoundtripDataId="10"/>
                  </a:ext>
                </a:extLst>
              </a:rPr>
              <a:t>Scharnhorst, Andrea (DANS-KNAW)</a:t>
            </a:r>
            <a:endParaRPr sz="2000">
              <a:solidFill>
                <a:schemeClr val="dk1"/>
              </a:solidFill>
            </a:endParaRPr>
          </a:p>
        </p:txBody>
      </p:sp>
      <p:sp>
        <p:nvSpPr>
          <p:cNvPr id="68" name="Google Shape;68;p2"/>
          <p:cNvSpPr txBox="1"/>
          <p:nvPr>
            <p:ph type="title"/>
          </p:nvPr>
        </p:nvSpPr>
        <p:spPr>
          <a:xfrm>
            <a:off x="765400" y="2290775"/>
            <a:ext cx="19707600" cy="3014700"/>
          </a:xfrm>
          <a:prstGeom prst="rect">
            <a:avLst/>
          </a:prstGeom>
          <a:noFill/>
          <a:ln>
            <a:noFill/>
          </a:ln>
        </p:spPr>
        <p:txBody>
          <a:bodyPr anchorCtr="0" anchor="b" bIns="120825" lIns="241750" spcFirstLastPara="1" rIns="241750" wrap="square" tIns="120825">
            <a:spAutoFit/>
          </a:bodyPr>
          <a:lstStyle/>
          <a:p>
            <a:pPr indent="0" lvl="0" marL="0" rtl="0" algn="l">
              <a:lnSpc>
                <a:spcPct val="100000"/>
              </a:lnSpc>
              <a:spcBef>
                <a:spcPts val="0"/>
              </a:spcBef>
              <a:spcAft>
                <a:spcPts val="0"/>
              </a:spcAft>
              <a:buClr>
                <a:schemeClr val="dk1"/>
              </a:buClr>
              <a:buSzPts val="400"/>
              <a:buFont typeface="Arial"/>
              <a:buNone/>
            </a:pPr>
            <a:r>
              <a:rPr b="0" lang="en-GB" sz="6000">
                <a:solidFill>
                  <a:schemeClr val="dk1"/>
                </a:solidFill>
                <a:latin typeface="Roboto Black"/>
                <a:ea typeface="Roboto Black"/>
                <a:cs typeface="Roboto Black"/>
                <a:sym typeface="Roboto Black"/>
              </a:rPr>
              <a:t>Consulting with Global Data Communities</a:t>
            </a:r>
            <a:r>
              <a:rPr b="0" lang="en-GB" sz="6000">
                <a:solidFill>
                  <a:schemeClr val="dk1"/>
                </a:solidFill>
                <a:latin typeface="Roboto"/>
                <a:ea typeface="Roboto"/>
                <a:cs typeface="Roboto"/>
                <a:sym typeface="Roboto"/>
              </a:rPr>
              <a:t> </a:t>
            </a:r>
            <a:r>
              <a:rPr b="0" lang="en-GB" sz="6000">
                <a:solidFill>
                  <a:schemeClr val="dk1"/>
                </a:solidFill>
                <a:latin typeface="Roboto Black"/>
                <a:ea typeface="Roboto Black"/>
                <a:cs typeface="Roboto Black"/>
                <a:sym typeface="Roboto Black"/>
              </a:rPr>
              <a:t>to </a:t>
            </a:r>
            <a:r>
              <a:rPr b="0" lang="en-GB" sz="6000">
                <a:solidFill>
                  <a:schemeClr val="dk1"/>
                </a:solidFill>
                <a:latin typeface="Roboto Black"/>
                <a:ea typeface="Roboto Black"/>
                <a:cs typeface="Roboto Black"/>
                <a:sym typeface="Roboto Black"/>
              </a:rPr>
              <a:t>Converg</a:t>
            </a:r>
            <a:r>
              <a:rPr b="0" lang="en-GB" sz="6000">
                <a:solidFill>
                  <a:schemeClr val="dk1"/>
                </a:solidFill>
                <a:latin typeface="Roboto Black"/>
                <a:ea typeface="Roboto Black"/>
                <a:cs typeface="Roboto Black"/>
                <a:sym typeface="Roboto Black"/>
              </a:rPr>
              <a:t>e</a:t>
            </a:r>
            <a:r>
              <a:rPr b="0" lang="en-GB" sz="6000">
                <a:solidFill>
                  <a:schemeClr val="dk1"/>
                </a:solidFill>
                <a:latin typeface="Roboto Black"/>
                <a:ea typeface="Roboto Black"/>
                <a:cs typeface="Roboto Black"/>
                <a:sym typeface="Roboto Black"/>
              </a:rPr>
              <a:t> </a:t>
            </a:r>
            <a:br>
              <a:rPr b="0" lang="en-GB" sz="6000">
                <a:solidFill>
                  <a:schemeClr val="dk1"/>
                </a:solidFill>
                <a:latin typeface="Roboto Black"/>
                <a:ea typeface="Roboto Black"/>
                <a:cs typeface="Roboto Black"/>
                <a:sym typeface="Roboto Black"/>
              </a:rPr>
            </a:br>
            <a:r>
              <a:rPr b="0" lang="en-GB" sz="6000">
                <a:solidFill>
                  <a:schemeClr val="dk1"/>
                </a:solidFill>
                <a:latin typeface="Roboto Black"/>
                <a:ea typeface="Roboto Black"/>
                <a:cs typeface="Roboto Black"/>
                <a:sym typeface="Roboto Black"/>
              </a:rPr>
              <a:t>on Semantic Interoperability Solutions </a:t>
            </a:r>
            <a:r>
              <a:rPr b="0" lang="en-GB" sz="6000">
                <a:solidFill>
                  <a:schemeClr val="dk1"/>
                </a:solidFill>
                <a:latin typeface="Roboto"/>
                <a:ea typeface="Roboto"/>
                <a:cs typeface="Roboto"/>
                <a:sym typeface="Roboto"/>
              </a:rPr>
              <a:t>for the European </a:t>
            </a:r>
            <a:br>
              <a:rPr b="0" lang="en-GB" sz="6000">
                <a:solidFill>
                  <a:schemeClr val="dk1"/>
                </a:solidFill>
                <a:latin typeface="Roboto"/>
                <a:ea typeface="Roboto"/>
                <a:cs typeface="Roboto"/>
                <a:sym typeface="Roboto"/>
              </a:rPr>
            </a:br>
            <a:r>
              <a:rPr b="0" lang="en-GB" sz="6000">
                <a:solidFill>
                  <a:schemeClr val="dk1"/>
                </a:solidFill>
                <a:latin typeface="Roboto"/>
                <a:ea typeface="Roboto"/>
                <a:cs typeface="Roboto"/>
                <a:sym typeface="Roboto"/>
              </a:rPr>
              <a:t>Data Space for Science, Research and Innovation (EOSC)</a:t>
            </a:r>
            <a:endParaRPr sz="6000">
              <a:latin typeface="Roboto"/>
              <a:ea typeface="Roboto"/>
              <a:cs typeface="Roboto"/>
              <a:sym typeface="Roboto"/>
            </a:endParaRPr>
          </a:p>
        </p:txBody>
      </p:sp>
      <p:pic>
        <p:nvPicPr>
          <p:cNvPr id="69" name="Google Shape;69;p2"/>
          <p:cNvPicPr preferRelativeResize="0"/>
          <p:nvPr/>
        </p:nvPicPr>
        <p:blipFill rotWithShape="1">
          <a:blip r:embed="rId7">
            <a:alphaModFix/>
          </a:blip>
          <a:srcRect b="651" l="0" r="0" t="651"/>
          <a:stretch/>
        </p:blipFill>
        <p:spPr>
          <a:xfrm>
            <a:off x="659043" y="473279"/>
            <a:ext cx="8991299" cy="1611877"/>
          </a:xfrm>
          <a:prstGeom prst="rect">
            <a:avLst/>
          </a:prstGeom>
          <a:noFill/>
          <a:ln>
            <a:noFill/>
          </a:ln>
        </p:spPr>
      </p:pic>
      <p:pic>
        <p:nvPicPr>
          <p:cNvPr id="70" name="Google Shape;70;p2"/>
          <p:cNvPicPr preferRelativeResize="0"/>
          <p:nvPr/>
        </p:nvPicPr>
        <p:blipFill rotWithShape="1">
          <a:blip r:embed="rId8">
            <a:alphaModFix/>
          </a:blip>
          <a:srcRect b="0" l="0" r="0" t="0"/>
          <a:stretch/>
        </p:blipFill>
        <p:spPr>
          <a:xfrm>
            <a:off x="493300" y="26897613"/>
            <a:ext cx="1136100" cy="1136100"/>
          </a:xfrm>
          <a:prstGeom prst="rect">
            <a:avLst/>
          </a:prstGeom>
          <a:noFill/>
          <a:ln>
            <a:noFill/>
          </a:ln>
        </p:spPr>
      </p:pic>
      <p:pic>
        <p:nvPicPr>
          <p:cNvPr id="71" name="Google Shape;71;p2"/>
          <p:cNvPicPr preferRelativeResize="0"/>
          <p:nvPr/>
        </p:nvPicPr>
        <p:blipFill rotWithShape="1">
          <a:blip r:embed="rId9">
            <a:alphaModFix/>
          </a:blip>
          <a:srcRect b="0" l="0" r="0" t="0"/>
          <a:stretch/>
        </p:blipFill>
        <p:spPr>
          <a:xfrm>
            <a:off x="504526" y="28443221"/>
            <a:ext cx="1143900" cy="1143900"/>
          </a:xfrm>
          <a:prstGeom prst="rect">
            <a:avLst/>
          </a:prstGeom>
          <a:noFill/>
          <a:ln>
            <a:noFill/>
          </a:ln>
        </p:spPr>
      </p:pic>
      <p:pic>
        <p:nvPicPr>
          <p:cNvPr id="72" name="Google Shape;72;p2"/>
          <p:cNvPicPr preferRelativeResize="0"/>
          <p:nvPr/>
        </p:nvPicPr>
        <p:blipFill rotWithShape="1">
          <a:blip r:embed="rId10">
            <a:alphaModFix/>
          </a:blip>
          <a:srcRect b="0" l="0" r="0" t="0"/>
          <a:stretch/>
        </p:blipFill>
        <p:spPr>
          <a:xfrm>
            <a:off x="18901974" y="23938714"/>
            <a:ext cx="1290900" cy="1290917"/>
          </a:xfrm>
          <a:prstGeom prst="rect">
            <a:avLst/>
          </a:prstGeom>
          <a:noFill/>
          <a:ln>
            <a:noFill/>
          </a:ln>
        </p:spPr>
      </p:pic>
      <p:sp>
        <p:nvSpPr>
          <p:cNvPr id="73" name="Google Shape;73;p2"/>
          <p:cNvSpPr/>
          <p:nvPr/>
        </p:nvSpPr>
        <p:spPr>
          <a:xfrm>
            <a:off x="13244017" y="23057092"/>
            <a:ext cx="2055600" cy="6258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latin typeface="Calibri"/>
                <a:ea typeface="Calibri"/>
                <a:cs typeface="Calibri"/>
                <a:sym typeface="Calibri"/>
              </a:rPr>
              <a:t>SIP Declaration</a:t>
            </a:r>
            <a:endParaRPr b="1" sz="1700">
              <a:latin typeface="Calibri"/>
              <a:ea typeface="Calibri"/>
              <a:cs typeface="Calibri"/>
              <a:sym typeface="Calibri"/>
            </a:endParaRPr>
          </a:p>
        </p:txBody>
      </p:sp>
      <p:sp>
        <p:nvSpPr>
          <p:cNvPr id="74" name="Google Shape;74;p2"/>
          <p:cNvSpPr txBox="1"/>
          <p:nvPr/>
        </p:nvSpPr>
        <p:spPr>
          <a:xfrm rot="5400000">
            <a:off x="9542814" y="9114682"/>
            <a:ext cx="3663300" cy="550800"/>
          </a:xfrm>
          <a:prstGeom prst="rect">
            <a:avLst/>
          </a:prstGeom>
          <a:noFill/>
          <a:ln>
            <a:noFill/>
          </a:ln>
        </p:spPr>
        <p:txBody>
          <a:bodyPr anchorCtr="0" anchor="t" bIns="13550" lIns="27125" spcFirstLastPara="1" rIns="27125" wrap="square" tIns="13550">
            <a:spAutoFit/>
          </a:bodyPr>
          <a:lstStyle/>
          <a:p>
            <a:pPr indent="0" lvl="0" marL="0" marR="0" rtl="0" algn="ctr">
              <a:spcBef>
                <a:spcPts val="0"/>
              </a:spcBef>
              <a:spcAft>
                <a:spcPts val="0"/>
              </a:spcAft>
              <a:buNone/>
            </a:pPr>
            <a:r>
              <a:rPr b="1" lang="en-GB" sz="1700">
                <a:solidFill>
                  <a:srgbClr val="000000"/>
                </a:solidFill>
                <a:latin typeface="Calibri"/>
                <a:ea typeface="Calibri"/>
                <a:cs typeface="Calibri"/>
                <a:sym typeface="Calibri"/>
              </a:rPr>
              <a:t>Level of Interoperability</a:t>
            </a:r>
            <a:endParaRPr b="1" sz="1700">
              <a:solidFill>
                <a:srgbClr val="000000"/>
              </a:solidFill>
              <a:latin typeface="Calibri"/>
              <a:ea typeface="Calibri"/>
              <a:cs typeface="Calibri"/>
              <a:sym typeface="Calibri"/>
            </a:endParaRPr>
          </a:p>
          <a:p>
            <a:pPr indent="0" lvl="0" marL="0" marR="0" rtl="0" algn="l">
              <a:spcBef>
                <a:spcPts val="0"/>
              </a:spcBef>
              <a:spcAft>
                <a:spcPts val="0"/>
              </a:spcAft>
              <a:buNone/>
            </a:pPr>
            <a:r>
              <a:rPr lang="en-GB" sz="1700">
                <a:solidFill>
                  <a:srgbClr val="000000"/>
                </a:solidFill>
                <a:latin typeface="Calibri"/>
                <a:ea typeface="Calibri"/>
                <a:cs typeface="Calibri"/>
                <a:sym typeface="Calibri"/>
              </a:rPr>
              <a:t>Cross      --       Domain          --       Specific</a:t>
            </a:r>
            <a:endParaRPr sz="1700">
              <a:solidFill>
                <a:srgbClr val="000000"/>
              </a:solidFill>
              <a:latin typeface="Calibri"/>
              <a:ea typeface="Calibri"/>
              <a:cs typeface="Calibri"/>
              <a:sym typeface="Calibri"/>
            </a:endParaRPr>
          </a:p>
        </p:txBody>
      </p:sp>
      <p:sp>
        <p:nvSpPr>
          <p:cNvPr id="75" name="Google Shape;75;p2"/>
          <p:cNvSpPr txBox="1"/>
          <p:nvPr/>
        </p:nvSpPr>
        <p:spPr>
          <a:xfrm>
            <a:off x="9893400" y="5741600"/>
            <a:ext cx="10914300" cy="688800"/>
          </a:xfrm>
          <a:prstGeom prst="rect">
            <a:avLst/>
          </a:prstGeom>
          <a:noFill/>
          <a:ln>
            <a:noFill/>
          </a:ln>
        </p:spPr>
        <p:txBody>
          <a:bodyPr anchorCtr="0" anchor="t" bIns="36175" lIns="36175" spcFirstLastPara="1" rIns="36175" wrap="square" tIns="36175">
            <a:spAutoFit/>
          </a:bodyPr>
          <a:lstStyle/>
          <a:p>
            <a:pPr indent="0" lvl="0" marL="0" marR="0" rtl="0" algn="l">
              <a:lnSpc>
                <a:spcPct val="100000"/>
              </a:lnSpc>
              <a:spcBef>
                <a:spcPts val="0"/>
              </a:spcBef>
              <a:spcAft>
                <a:spcPts val="0"/>
              </a:spcAft>
              <a:buClr>
                <a:srgbClr val="000000"/>
              </a:buClr>
              <a:buSzPts val="2800"/>
              <a:buFont typeface="Arial"/>
              <a:buNone/>
            </a:pPr>
            <a:r>
              <a:rPr b="1" lang="en-GB" sz="4000">
                <a:solidFill>
                  <a:srgbClr val="008691"/>
                </a:solidFill>
                <a:latin typeface="Roboto"/>
                <a:ea typeface="Roboto"/>
                <a:cs typeface="Roboto"/>
                <a:sym typeface="Roboto"/>
              </a:rPr>
              <a:t>A</a:t>
            </a:r>
            <a:r>
              <a:rPr b="1" i="0" lang="en-GB" sz="4000" u="none" cap="none" strike="noStrike">
                <a:solidFill>
                  <a:srgbClr val="008691"/>
                </a:solidFill>
                <a:latin typeface="Roboto"/>
                <a:ea typeface="Roboto"/>
                <a:cs typeface="Roboto"/>
                <a:sym typeface="Roboto"/>
              </a:rPr>
              <a:t> </a:t>
            </a:r>
            <a:r>
              <a:rPr b="1" lang="en-GB" sz="4000">
                <a:solidFill>
                  <a:srgbClr val="008691"/>
                </a:solidFill>
                <a:latin typeface="Roboto"/>
                <a:ea typeface="Roboto"/>
                <a:cs typeface="Roboto"/>
                <a:sym typeface="Roboto"/>
              </a:rPr>
              <a:t>w</a:t>
            </a:r>
            <a:r>
              <a:rPr b="1" i="0" lang="en-GB" sz="4000" u="none" cap="none" strike="noStrike">
                <a:solidFill>
                  <a:srgbClr val="008691"/>
                </a:solidFill>
                <a:latin typeface="Roboto"/>
                <a:ea typeface="Roboto"/>
                <a:cs typeface="Roboto"/>
                <a:sym typeface="Roboto"/>
              </a:rPr>
              <a:t>eb of FAIR </a:t>
            </a:r>
            <a:r>
              <a:rPr b="1" lang="en-GB" sz="4000">
                <a:solidFill>
                  <a:srgbClr val="008691"/>
                </a:solidFill>
                <a:latin typeface="Roboto"/>
                <a:ea typeface="Roboto"/>
                <a:cs typeface="Roboto"/>
                <a:sym typeface="Roboto"/>
              </a:rPr>
              <a:t>data and services for research</a:t>
            </a:r>
            <a:endParaRPr b="1" i="0" sz="4000" u="none" cap="none" strike="noStrike">
              <a:solidFill>
                <a:srgbClr val="008691"/>
              </a:solidFill>
              <a:latin typeface="Roboto"/>
              <a:ea typeface="Roboto"/>
              <a:cs typeface="Roboto"/>
              <a:sym typeface="Roboto"/>
            </a:endParaRPr>
          </a:p>
        </p:txBody>
      </p:sp>
      <p:sp>
        <p:nvSpPr>
          <p:cNvPr id="76" name="Google Shape;76;p2"/>
          <p:cNvSpPr txBox="1"/>
          <p:nvPr/>
        </p:nvSpPr>
        <p:spPr>
          <a:xfrm>
            <a:off x="9893400" y="12642100"/>
            <a:ext cx="10579500" cy="2187000"/>
          </a:xfrm>
          <a:prstGeom prst="rect">
            <a:avLst/>
          </a:prstGeom>
          <a:noFill/>
          <a:ln>
            <a:noFill/>
          </a:ln>
        </p:spPr>
        <p:txBody>
          <a:bodyPr anchorCtr="0" anchor="t" bIns="36175" lIns="36175" spcFirstLastPara="1" rIns="36175" wrap="square" tIns="36175">
            <a:spAutoFit/>
          </a:bodyPr>
          <a:lstStyle/>
          <a:p>
            <a:pPr indent="0" lvl="0" marL="0" marR="0" rtl="0" algn="l">
              <a:lnSpc>
                <a:spcPct val="100000"/>
              </a:lnSpc>
              <a:spcBef>
                <a:spcPts val="0"/>
              </a:spcBef>
              <a:spcAft>
                <a:spcPts val="0"/>
              </a:spcAft>
              <a:buClr>
                <a:srgbClr val="000000"/>
              </a:buClr>
              <a:buSzPts val="2500"/>
              <a:buFont typeface="Arial"/>
              <a:buNone/>
            </a:pPr>
            <a:r>
              <a:rPr b="1" lang="en-GB" sz="4000">
                <a:solidFill>
                  <a:srgbClr val="008691"/>
                </a:solidFill>
                <a:latin typeface="Roboto"/>
                <a:ea typeface="Roboto"/>
                <a:cs typeface="Roboto"/>
                <a:sym typeface="Roboto"/>
              </a:rPr>
              <a:t>The EOSC Interoperability Framework</a:t>
            </a:r>
            <a:endParaRPr b="1" i="0" sz="4000" u="none" cap="none" strike="noStrike">
              <a:solidFill>
                <a:srgbClr val="008691"/>
              </a:solidFill>
              <a:latin typeface="Roboto"/>
              <a:ea typeface="Roboto"/>
              <a:cs typeface="Roboto"/>
              <a:sym typeface="Roboto"/>
              <a:extLst>
                <a:ext uri="http://customooxmlschemas.google.com/">
                  <go:slidesCustomData xmlns:go="http://customooxmlschemas.google.com/" textRoundtripDataId="11"/>
                </a:ext>
              </a:extLst>
            </a:endParaRPr>
          </a:p>
          <a:p>
            <a:pPr indent="0" lvl="0" marL="0" marR="0" rtl="0" algn="l">
              <a:lnSpc>
                <a:spcPct val="115000"/>
              </a:lnSpc>
              <a:spcBef>
                <a:spcPts val="1000"/>
              </a:spcBef>
              <a:spcAft>
                <a:spcPts val="0"/>
              </a:spcAft>
              <a:buClr>
                <a:srgbClr val="000000"/>
              </a:buClr>
              <a:buSzPts val="1700"/>
              <a:buFont typeface="Arial"/>
              <a:buNone/>
            </a:pPr>
            <a:r>
              <a:rPr i="0" lang="en-GB" sz="2000" u="none" cap="none" strike="noStrike">
                <a:solidFill>
                  <a:srgbClr val="000000"/>
                </a:solidFill>
                <a:latin typeface="Roboto"/>
                <a:ea typeface="Roboto"/>
                <a:cs typeface="Roboto"/>
                <a:sym typeface="Roboto"/>
                <a:extLst>
                  <a:ext uri="http://customooxmlschemas.google.com/">
                    <go:slidesCustomData xmlns:go="http://customooxmlschemas.google.com/" textRoundtripDataId="12"/>
                  </a:ext>
                </a:extLst>
              </a:rPr>
              <a:t>The </a:t>
            </a:r>
            <a:r>
              <a:rPr b="1" i="0" lang="en-GB" sz="2000" u="none" cap="none" strike="noStrike">
                <a:solidFill>
                  <a:srgbClr val="000000"/>
                </a:solidFill>
                <a:latin typeface="Roboto"/>
                <a:ea typeface="Roboto"/>
                <a:cs typeface="Roboto"/>
                <a:sym typeface="Roboto"/>
                <a:extLst>
                  <a:ext uri="http://customooxmlschemas.google.com/">
                    <go:slidesCustomData xmlns:go="http://customooxmlschemas.google.com/" textRoundtripDataId="13"/>
                  </a:ext>
                </a:extLst>
              </a:rPr>
              <a:t>EOSC Interoperability Framework (EOSC-IF)</a:t>
            </a:r>
            <a:r>
              <a:rPr i="0" lang="en-GB" sz="2000" u="none" cap="none" strike="noStrike">
                <a:solidFill>
                  <a:srgbClr val="000000"/>
                </a:solidFill>
                <a:latin typeface="Roboto"/>
                <a:ea typeface="Roboto"/>
                <a:cs typeface="Roboto"/>
                <a:sym typeface="Roboto"/>
                <a:extLst>
                  <a:ext uri="http://customooxmlschemas.google.com/">
                    <go:slidesCustomData xmlns:go="http://customooxmlschemas.google.com/" textRoundtripDataId="14"/>
                  </a:ext>
                </a:extLst>
              </a:rPr>
              <a:t> enables interoperability across resources and services and is essential for building a European Open Science Cloud that is federated and fit for purpose. In turn, interoperability guidelines are necessary to facilitate the cross-discipline collaboration of researchers, providers and research communities.</a:t>
            </a:r>
            <a:endParaRPr i="0" sz="2000" u="none" cap="none" strike="noStrike">
              <a:solidFill>
                <a:srgbClr val="000000"/>
              </a:solidFill>
              <a:latin typeface="Roboto"/>
              <a:ea typeface="Roboto"/>
              <a:cs typeface="Roboto"/>
              <a:sym typeface="Roboto"/>
            </a:endParaRPr>
          </a:p>
        </p:txBody>
      </p:sp>
      <p:cxnSp>
        <p:nvCxnSpPr>
          <p:cNvPr id="77" name="Google Shape;77;p2"/>
          <p:cNvCxnSpPr>
            <a:stCxn id="78" idx="3"/>
          </p:cNvCxnSpPr>
          <p:nvPr/>
        </p:nvCxnSpPr>
        <p:spPr>
          <a:xfrm>
            <a:off x="14069028" y="6927329"/>
            <a:ext cx="2172000" cy="19200"/>
          </a:xfrm>
          <a:prstGeom prst="bentConnector3">
            <a:avLst>
              <a:gd fmla="val 50000" name="adj1"/>
            </a:avLst>
          </a:prstGeom>
          <a:noFill/>
          <a:ln cap="flat" cmpd="sng" w="38100">
            <a:solidFill>
              <a:srgbClr val="5B9BD5"/>
            </a:solidFill>
            <a:prstDash val="solid"/>
            <a:miter lim="800000"/>
            <a:headEnd len="med" w="med" type="stealth"/>
            <a:tailEnd len="med" w="med" type="stealth"/>
          </a:ln>
        </p:spPr>
      </p:cxnSp>
      <p:sp>
        <p:nvSpPr>
          <p:cNvPr id="79" name="Google Shape;79;p2"/>
          <p:cNvSpPr/>
          <p:nvPr/>
        </p:nvSpPr>
        <p:spPr>
          <a:xfrm>
            <a:off x="15846238" y="9067809"/>
            <a:ext cx="2288100" cy="3121500"/>
          </a:xfrm>
          <a:prstGeom prst="roundRect">
            <a:avLst>
              <a:gd fmla="val 16667" name="adj"/>
            </a:avLst>
          </a:prstGeom>
          <a:solidFill>
            <a:srgbClr val="DDEAF6"/>
          </a:solidFill>
          <a:ln cap="flat" cmpd="sng" w="12700">
            <a:solidFill>
              <a:srgbClr val="42719B"/>
            </a:solidFill>
            <a:prstDash val="solid"/>
            <a:miter lim="800000"/>
            <a:headEnd len="sm" w="sm" type="none"/>
            <a:tailEnd len="sm" w="sm" type="none"/>
          </a:ln>
        </p:spPr>
        <p:txBody>
          <a:bodyPr anchorCtr="0" anchor="t" bIns="13550" lIns="27125" spcFirstLastPara="1" rIns="27125" wrap="square" tIns="13550">
            <a:noAutofit/>
          </a:bodyPr>
          <a:lstStyle/>
          <a:p>
            <a:pPr indent="0" lvl="0" marL="0" marR="0" rtl="0" algn="ctr">
              <a:spcBef>
                <a:spcPts val="0"/>
              </a:spcBef>
              <a:spcAft>
                <a:spcPts val="0"/>
              </a:spcAft>
              <a:buNone/>
            </a:pPr>
            <a:r>
              <a:rPr b="0" i="0" lang="en-GB" sz="1700" u="none" cap="none" strike="noStrike">
                <a:solidFill>
                  <a:srgbClr val="000000"/>
                </a:solidFill>
                <a:latin typeface="Calibri"/>
                <a:ea typeface="Calibri"/>
                <a:cs typeface="Calibri"/>
                <a:sym typeface="Calibri"/>
              </a:rPr>
              <a:t>Domain B</a:t>
            </a:r>
            <a:endParaRPr b="0" i="0" sz="1700" u="none" cap="none" strike="noStrike">
              <a:solidFill>
                <a:srgbClr val="000000"/>
              </a:solidFill>
              <a:latin typeface="Calibri"/>
              <a:ea typeface="Calibri"/>
              <a:cs typeface="Calibri"/>
              <a:sym typeface="Calibri"/>
            </a:endParaRPr>
          </a:p>
        </p:txBody>
      </p:sp>
      <p:cxnSp>
        <p:nvCxnSpPr>
          <p:cNvPr id="80" name="Google Shape;80;p2"/>
          <p:cNvCxnSpPr>
            <a:endCxn id="81" idx="0"/>
          </p:cNvCxnSpPr>
          <p:nvPr/>
        </p:nvCxnSpPr>
        <p:spPr>
          <a:xfrm flipH="1" rot="-5400000">
            <a:off x="14410887" y="7637007"/>
            <a:ext cx="2689500" cy="1398000"/>
          </a:xfrm>
          <a:prstGeom prst="bentConnector3">
            <a:avLst>
              <a:gd fmla="val 50000" name="adj1"/>
            </a:avLst>
          </a:prstGeom>
          <a:noFill/>
          <a:ln cap="flat" cmpd="sng" w="38100">
            <a:solidFill>
              <a:srgbClr val="5B9BD5"/>
            </a:solidFill>
            <a:prstDash val="solid"/>
            <a:miter lim="800000"/>
            <a:headEnd len="sm" w="sm" type="none"/>
            <a:tailEnd len="med" w="med" type="triangle"/>
          </a:ln>
        </p:spPr>
      </p:cxnSp>
      <p:sp>
        <p:nvSpPr>
          <p:cNvPr id="82" name="Google Shape;82;p2"/>
          <p:cNvSpPr/>
          <p:nvPr/>
        </p:nvSpPr>
        <p:spPr>
          <a:xfrm>
            <a:off x="12430632" y="9012958"/>
            <a:ext cx="1993200" cy="3232800"/>
          </a:xfrm>
          <a:prstGeom prst="roundRect">
            <a:avLst>
              <a:gd fmla="val 16667" name="adj"/>
            </a:avLst>
          </a:prstGeom>
          <a:solidFill>
            <a:srgbClr val="DDEAF6"/>
          </a:solidFill>
          <a:ln cap="flat" cmpd="sng" w="12700">
            <a:solidFill>
              <a:srgbClr val="42719B"/>
            </a:solidFill>
            <a:prstDash val="solid"/>
            <a:miter lim="800000"/>
            <a:headEnd len="sm" w="sm" type="none"/>
            <a:tailEnd len="sm" w="sm" type="none"/>
          </a:ln>
        </p:spPr>
        <p:txBody>
          <a:bodyPr anchorCtr="0" anchor="t" bIns="13550" lIns="27125" spcFirstLastPara="1" rIns="27125" wrap="square" tIns="13550">
            <a:noAutofit/>
          </a:bodyPr>
          <a:lstStyle/>
          <a:p>
            <a:pPr indent="0" lvl="0" marL="0" marR="0" rtl="0" algn="ctr">
              <a:spcBef>
                <a:spcPts val="0"/>
              </a:spcBef>
              <a:spcAft>
                <a:spcPts val="0"/>
              </a:spcAft>
              <a:buNone/>
            </a:pPr>
            <a:r>
              <a:rPr b="0" i="0" lang="en-GB" sz="1700" u="none" cap="none" strike="noStrike">
                <a:solidFill>
                  <a:srgbClr val="000000"/>
                </a:solidFill>
                <a:latin typeface="Calibri"/>
                <a:ea typeface="Calibri"/>
                <a:cs typeface="Calibri"/>
                <a:sym typeface="Calibri"/>
              </a:rPr>
              <a:t>Domain A</a:t>
            </a:r>
            <a:endParaRPr b="0" i="0" sz="1700" u="none" cap="none" strike="noStrike">
              <a:solidFill>
                <a:srgbClr val="000000"/>
              </a:solidFill>
              <a:latin typeface="Calibri"/>
              <a:ea typeface="Calibri"/>
              <a:cs typeface="Calibri"/>
              <a:sym typeface="Calibri"/>
            </a:endParaRPr>
          </a:p>
        </p:txBody>
      </p:sp>
      <p:cxnSp>
        <p:nvCxnSpPr>
          <p:cNvPr id="83" name="Google Shape;83;p2"/>
          <p:cNvCxnSpPr>
            <a:endCxn id="84" idx="0"/>
          </p:cNvCxnSpPr>
          <p:nvPr/>
        </p:nvCxnSpPr>
        <p:spPr>
          <a:xfrm rot="5400000">
            <a:off x="12204120" y="7786543"/>
            <a:ext cx="2333100" cy="1066200"/>
          </a:xfrm>
          <a:prstGeom prst="bentConnector3">
            <a:avLst>
              <a:gd fmla="val 50000" name="adj1"/>
            </a:avLst>
          </a:prstGeom>
          <a:noFill/>
          <a:ln cap="flat" cmpd="sng" w="38100">
            <a:solidFill>
              <a:srgbClr val="5B9BD5"/>
            </a:solidFill>
            <a:prstDash val="solid"/>
            <a:miter lim="800000"/>
            <a:headEnd len="sm" w="sm" type="none"/>
            <a:tailEnd len="med" w="med" type="triangle"/>
          </a:ln>
        </p:spPr>
      </p:cxnSp>
      <p:pic>
        <p:nvPicPr>
          <p:cNvPr id="78" name="Google Shape;78;p2"/>
          <p:cNvPicPr preferRelativeResize="0"/>
          <p:nvPr/>
        </p:nvPicPr>
        <p:blipFill rotWithShape="1">
          <a:blip r:embed="rId11">
            <a:alphaModFix/>
          </a:blip>
          <a:srcRect b="0" l="0" r="0" t="0"/>
          <a:stretch/>
        </p:blipFill>
        <p:spPr>
          <a:xfrm>
            <a:off x="13387300" y="6586465"/>
            <a:ext cx="681728" cy="681728"/>
          </a:xfrm>
          <a:prstGeom prst="rect">
            <a:avLst/>
          </a:prstGeom>
          <a:noFill/>
          <a:ln>
            <a:noFill/>
          </a:ln>
        </p:spPr>
      </p:pic>
      <p:sp>
        <p:nvSpPr>
          <p:cNvPr id="85" name="Google Shape;85;p2"/>
          <p:cNvSpPr txBox="1"/>
          <p:nvPr/>
        </p:nvSpPr>
        <p:spPr>
          <a:xfrm>
            <a:off x="10953579" y="6648958"/>
            <a:ext cx="1993200" cy="5508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b="0" i="0" lang="en-GB" sz="1700" u="none" cap="none" strike="noStrike">
                <a:solidFill>
                  <a:srgbClr val="000000"/>
                </a:solidFill>
                <a:latin typeface="Calibri"/>
                <a:ea typeface="Calibri"/>
                <a:cs typeface="Calibri"/>
                <a:sym typeface="Calibri"/>
              </a:rPr>
              <a:t>Science </a:t>
            </a:r>
            <a:r>
              <a:rPr b="1" i="0" lang="en-GB" sz="1700" u="none" cap="none" strike="noStrike">
                <a:solidFill>
                  <a:srgbClr val="000000"/>
                </a:solidFill>
                <a:latin typeface="Calibri"/>
                <a:ea typeface="Calibri"/>
                <a:cs typeface="Calibri"/>
                <a:sym typeface="Calibri"/>
              </a:rPr>
              <a:t>Consumers</a:t>
            </a:r>
            <a:r>
              <a:rPr b="0" i="0" lang="en-GB" sz="1700" u="none" cap="none" strike="noStrike">
                <a:solidFill>
                  <a:srgbClr val="000000"/>
                </a:solidFill>
                <a:latin typeface="Calibri"/>
                <a:ea typeface="Calibri"/>
                <a:cs typeface="Calibri"/>
                <a:sym typeface="Calibri"/>
              </a:rPr>
              <a:t> </a:t>
            </a:r>
            <a:endParaRPr sz="1700"/>
          </a:p>
          <a:p>
            <a:pPr indent="0" lvl="0" marL="0" marR="0" rtl="0" algn="l">
              <a:spcBef>
                <a:spcPts val="0"/>
              </a:spcBef>
              <a:spcAft>
                <a:spcPts val="0"/>
              </a:spcAft>
              <a:buNone/>
            </a:pPr>
            <a:r>
              <a:rPr lang="en-GB" sz="1700">
                <a:solidFill>
                  <a:srgbClr val="000000"/>
                </a:solidFill>
                <a:latin typeface="Calibri"/>
                <a:ea typeface="Calibri"/>
                <a:cs typeface="Calibri"/>
                <a:sym typeface="Calibri"/>
              </a:rPr>
              <a:t>(Human or Machine)</a:t>
            </a:r>
            <a:endParaRPr sz="1700">
              <a:solidFill>
                <a:srgbClr val="000000"/>
              </a:solidFill>
              <a:latin typeface="Calibri"/>
              <a:ea typeface="Calibri"/>
              <a:cs typeface="Calibri"/>
              <a:sym typeface="Calibri"/>
            </a:endParaRPr>
          </a:p>
        </p:txBody>
      </p:sp>
      <p:pic>
        <p:nvPicPr>
          <p:cNvPr id="86" name="Google Shape;86;p2"/>
          <p:cNvPicPr preferRelativeResize="0"/>
          <p:nvPr/>
        </p:nvPicPr>
        <p:blipFill rotWithShape="1">
          <a:blip r:embed="rId12">
            <a:alphaModFix/>
          </a:blip>
          <a:srcRect b="0" l="0" r="0" t="0"/>
          <a:stretch/>
        </p:blipFill>
        <p:spPr>
          <a:xfrm>
            <a:off x="12436381" y="10359793"/>
            <a:ext cx="786309" cy="786310"/>
          </a:xfrm>
          <a:prstGeom prst="rect">
            <a:avLst/>
          </a:prstGeom>
          <a:noFill/>
          <a:ln>
            <a:noFill/>
          </a:ln>
        </p:spPr>
      </p:pic>
      <p:pic>
        <p:nvPicPr>
          <p:cNvPr id="87" name="Google Shape;87;p2"/>
          <p:cNvPicPr preferRelativeResize="0"/>
          <p:nvPr/>
        </p:nvPicPr>
        <p:blipFill rotWithShape="1">
          <a:blip r:embed="rId12">
            <a:alphaModFix/>
          </a:blip>
          <a:srcRect b="0" l="0" r="0" t="0"/>
          <a:stretch/>
        </p:blipFill>
        <p:spPr>
          <a:xfrm>
            <a:off x="17173415" y="9841938"/>
            <a:ext cx="786310" cy="786310"/>
          </a:xfrm>
          <a:prstGeom prst="rect">
            <a:avLst/>
          </a:prstGeom>
          <a:noFill/>
          <a:ln>
            <a:noFill/>
          </a:ln>
        </p:spPr>
      </p:pic>
      <p:pic>
        <p:nvPicPr>
          <p:cNvPr id="88" name="Google Shape;88;p2"/>
          <p:cNvPicPr preferRelativeResize="0"/>
          <p:nvPr/>
        </p:nvPicPr>
        <p:blipFill rotWithShape="1">
          <a:blip r:embed="rId13">
            <a:alphaModFix/>
          </a:blip>
          <a:srcRect b="0" l="0" r="0" t="0"/>
          <a:stretch/>
        </p:blipFill>
        <p:spPr>
          <a:xfrm>
            <a:off x="13399180" y="9769427"/>
            <a:ext cx="577767" cy="565343"/>
          </a:xfrm>
          <a:prstGeom prst="rect">
            <a:avLst/>
          </a:prstGeom>
          <a:noFill/>
          <a:ln>
            <a:noFill/>
          </a:ln>
        </p:spPr>
      </p:pic>
      <p:cxnSp>
        <p:nvCxnSpPr>
          <p:cNvPr id="89" name="Google Shape;89;p2"/>
          <p:cNvCxnSpPr>
            <a:stCxn id="88" idx="3"/>
            <a:endCxn id="81" idx="1"/>
          </p:cNvCxnSpPr>
          <p:nvPr/>
        </p:nvCxnSpPr>
        <p:spPr>
          <a:xfrm flipH="1" rot="10800000">
            <a:off x="13976947" y="9963299"/>
            <a:ext cx="2188800" cy="88800"/>
          </a:xfrm>
          <a:prstGeom prst="bentConnector3">
            <a:avLst>
              <a:gd fmla="val 50000" name="adj1"/>
            </a:avLst>
          </a:prstGeom>
          <a:noFill/>
          <a:ln cap="flat" cmpd="sng" w="38100">
            <a:solidFill>
              <a:srgbClr val="5B9BD5"/>
            </a:solidFill>
            <a:prstDash val="solid"/>
            <a:miter lim="800000"/>
            <a:headEnd len="med" w="med" type="stealth"/>
            <a:tailEnd len="med" w="med" type="stealth"/>
          </a:ln>
        </p:spPr>
      </p:cxnSp>
      <p:pic>
        <p:nvPicPr>
          <p:cNvPr id="84" name="Google Shape;84;p2"/>
          <p:cNvPicPr preferRelativeResize="0"/>
          <p:nvPr/>
        </p:nvPicPr>
        <p:blipFill rotWithShape="1">
          <a:blip r:embed="rId14">
            <a:alphaModFix/>
          </a:blip>
          <a:srcRect b="0" l="0" r="0" t="0"/>
          <a:stretch/>
        </p:blipFill>
        <p:spPr>
          <a:xfrm>
            <a:off x="12577520" y="9486193"/>
            <a:ext cx="520100" cy="520100"/>
          </a:xfrm>
          <a:prstGeom prst="rect">
            <a:avLst/>
          </a:prstGeom>
          <a:noFill/>
          <a:ln>
            <a:noFill/>
          </a:ln>
        </p:spPr>
      </p:pic>
      <p:pic>
        <p:nvPicPr>
          <p:cNvPr id="81" name="Google Shape;81;p2"/>
          <p:cNvPicPr preferRelativeResize="0"/>
          <p:nvPr/>
        </p:nvPicPr>
        <p:blipFill rotWithShape="1">
          <a:blip r:embed="rId13">
            <a:alphaModFix/>
          </a:blip>
          <a:srcRect b="0" l="0" r="0" t="0"/>
          <a:stretch/>
        </p:blipFill>
        <p:spPr>
          <a:xfrm>
            <a:off x="16165753" y="9680757"/>
            <a:ext cx="577767" cy="565343"/>
          </a:xfrm>
          <a:prstGeom prst="rect">
            <a:avLst/>
          </a:prstGeom>
          <a:noFill/>
          <a:ln>
            <a:noFill/>
          </a:ln>
        </p:spPr>
      </p:pic>
      <p:sp>
        <p:nvSpPr>
          <p:cNvPr id="90" name="Google Shape;90;p2"/>
          <p:cNvSpPr txBox="1"/>
          <p:nvPr/>
        </p:nvSpPr>
        <p:spPr>
          <a:xfrm>
            <a:off x="10765997" y="11215127"/>
            <a:ext cx="1950000" cy="10740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lang="en-GB" sz="1700">
                <a:solidFill>
                  <a:srgbClr val="000000"/>
                </a:solidFill>
                <a:latin typeface="Calibri"/>
                <a:ea typeface="Calibri"/>
                <a:cs typeface="Calibri"/>
                <a:sym typeface="Calibri"/>
              </a:rPr>
              <a:t>Science </a:t>
            </a:r>
            <a:r>
              <a:rPr b="1" lang="en-GB" sz="1700">
                <a:solidFill>
                  <a:srgbClr val="000000"/>
                </a:solidFill>
                <a:latin typeface="Calibri"/>
                <a:ea typeface="Calibri"/>
                <a:cs typeface="Calibri"/>
                <a:sym typeface="Calibri"/>
              </a:rPr>
              <a:t>Producers</a:t>
            </a:r>
            <a:r>
              <a:rPr lang="en-GB" sz="1700">
                <a:solidFill>
                  <a:srgbClr val="000000"/>
                </a:solidFill>
                <a:latin typeface="Calibri"/>
                <a:ea typeface="Calibri"/>
                <a:cs typeface="Calibri"/>
                <a:sym typeface="Calibri"/>
              </a:rPr>
              <a:t> </a:t>
            </a:r>
            <a:endParaRPr sz="1700">
              <a:solidFill>
                <a:srgbClr val="000000"/>
              </a:solidFill>
              <a:latin typeface="Calibri"/>
              <a:ea typeface="Calibri"/>
              <a:cs typeface="Calibri"/>
              <a:sym typeface="Calibri"/>
            </a:endParaRPr>
          </a:p>
          <a:p>
            <a:pPr indent="0" lvl="0" marL="0" marR="0" rtl="0" algn="l">
              <a:spcBef>
                <a:spcPts val="0"/>
              </a:spcBef>
              <a:spcAft>
                <a:spcPts val="0"/>
              </a:spcAft>
              <a:buNone/>
            </a:pPr>
            <a:r>
              <a:rPr lang="en-GB" sz="1700">
                <a:solidFill>
                  <a:srgbClr val="000000"/>
                </a:solidFill>
                <a:latin typeface="Calibri"/>
                <a:ea typeface="Calibri"/>
                <a:cs typeface="Calibri"/>
                <a:sym typeface="Calibri"/>
              </a:rPr>
              <a:t>(Research</a:t>
            </a:r>
            <a:endParaRPr sz="1700"/>
          </a:p>
          <a:p>
            <a:pPr indent="0" lvl="0" marL="0" marR="0" rtl="0" algn="l">
              <a:spcBef>
                <a:spcPts val="0"/>
              </a:spcBef>
              <a:spcAft>
                <a:spcPts val="0"/>
              </a:spcAft>
              <a:buNone/>
            </a:pPr>
            <a:r>
              <a:rPr lang="en-GB" sz="1700">
                <a:solidFill>
                  <a:srgbClr val="000000"/>
                </a:solidFill>
                <a:latin typeface="Calibri"/>
                <a:ea typeface="Calibri"/>
                <a:cs typeface="Calibri"/>
                <a:sym typeface="Calibri"/>
              </a:rPr>
              <a:t>Communities and Data spaces ) </a:t>
            </a:r>
            <a:endParaRPr sz="1700">
              <a:solidFill>
                <a:srgbClr val="000000"/>
              </a:solidFill>
              <a:latin typeface="Calibri"/>
              <a:ea typeface="Calibri"/>
              <a:cs typeface="Calibri"/>
              <a:sym typeface="Calibri"/>
            </a:endParaRPr>
          </a:p>
        </p:txBody>
      </p:sp>
      <p:sp>
        <p:nvSpPr>
          <p:cNvPr id="91" name="Google Shape;91;p2"/>
          <p:cNvSpPr txBox="1"/>
          <p:nvPr/>
        </p:nvSpPr>
        <p:spPr>
          <a:xfrm>
            <a:off x="13246759" y="10354825"/>
            <a:ext cx="965100" cy="5508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lang="en-GB" sz="1700">
                <a:solidFill>
                  <a:srgbClr val="000000"/>
                </a:solidFill>
                <a:latin typeface="Calibri"/>
                <a:ea typeface="Calibri"/>
                <a:cs typeface="Calibri"/>
                <a:sym typeface="Calibri"/>
              </a:rPr>
              <a:t>Standard A.5.3</a:t>
            </a:r>
            <a:endParaRPr sz="1700">
              <a:solidFill>
                <a:srgbClr val="000000"/>
              </a:solidFill>
              <a:latin typeface="Calibri"/>
              <a:ea typeface="Calibri"/>
              <a:cs typeface="Calibri"/>
              <a:sym typeface="Calibri"/>
            </a:endParaRPr>
          </a:p>
        </p:txBody>
      </p:sp>
      <p:sp>
        <p:nvSpPr>
          <p:cNvPr id="92" name="Google Shape;92;p2"/>
          <p:cNvSpPr txBox="1"/>
          <p:nvPr/>
        </p:nvSpPr>
        <p:spPr>
          <a:xfrm>
            <a:off x="14525500" y="9603527"/>
            <a:ext cx="1229400" cy="2889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b="1" lang="en-GB" sz="1700">
                <a:solidFill>
                  <a:srgbClr val="000000"/>
                </a:solidFill>
                <a:latin typeface="Calibri"/>
                <a:ea typeface="Calibri"/>
                <a:cs typeface="Calibri"/>
                <a:sym typeface="Calibri"/>
              </a:rPr>
              <a:t>Crosswalks</a:t>
            </a:r>
            <a:endParaRPr b="1" sz="1700">
              <a:solidFill>
                <a:srgbClr val="000000"/>
              </a:solidFill>
              <a:latin typeface="Calibri"/>
              <a:ea typeface="Calibri"/>
              <a:cs typeface="Calibri"/>
              <a:sym typeface="Calibri"/>
            </a:endParaRPr>
          </a:p>
        </p:txBody>
      </p:sp>
      <p:sp>
        <p:nvSpPr>
          <p:cNvPr id="93" name="Google Shape;93;p2"/>
          <p:cNvSpPr txBox="1"/>
          <p:nvPr/>
        </p:nvSpPr>
        <p:spPr>
          <a:xfrm>
            <a:off x="16030090" y="10363292"/>
            <a:ext cx="965100" cy="5508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lang="en-GB" sz="1700">
                <a:solidFill>
                  <a:srgbClr val="000000"/>
                </a:solidFill>
                <a:latin typeface="Calibri"/>
                <a:ea typeface="Calibri"/>
                <a:cs typeface="Calibri"/>
                <a:sym typeface="Calibri"/>
              </a:rPr>
              <a:t>Standard B.x.7</a:t>
            </a:r>
            <a:endParaRPr sz="1700">
              <a:solidFill>
                <a:srgbClr val="000000"/>
              </a:solidFill>
              <a:latin typeface="Calibri"/>
              <a:ea typeface="Calibri"/>
              <a:cs typeface="Calibri"/>
              <a:sym typeface="Calibri"/>
            </a:endParaRPr>
          </a:p>
        </p:txBody>
      </p:sp>
      <p:pic>
        <p:nvPicPr>
          <p:cNvPr id="94" name="Google Shape;94;p2"/>
          <p:cNvPicPr preferRelativeResize="0"/>
          <p:nvPr/>
        </p:nvPicPr>
        <p:blipFill rotWithShape="1">
          <a:blip r:embed="rId15">
            <a:alphaModFix/>
          </a:blip>
          <a:srcRect b="0" l="0" r="0" t="0"/>
          <a:stretch/>
        </p:blipFill>
        <p:spPr>
          <a:xfrm>
            <a:off x="17313603" y="11301196"/>
            <a:ext cx="715467" cy="715468"/>
          </a:xfrm>
          <a:prstGeom prst="rect">
            <a:avLst/>
          </a:prstGeom>
          <a:noFill/>
          <a:ln>
            <a:noFill/>
          </a:ln>
        </p:spPr>
      </p:pic>
      <p:pic>
        <p:nvPicPr>
          <p:cNvPr id="95" name="Google Shape;95;p2"/>
          <p:cNvPicPr preferRelativeResize="0"/>
          <p:nvPr/>
        </p:nvPicPr>
        <p:blipFill rotWithShape="1">
          <a:blip r:embed="rId15">
            <a:alphaModFix/>
          </a:blip>
          <a:srcRect b="0" l="0" r="0" t="0"/>
          <a:stretch/>
        </p:blipFill>
        <p:spPr>
          <a:xfrm>
            <a:off x="12520856" y="11309218"/>
            <a:ext cx="715467" cy="715468"/>
          </a:xfrm>
          <a:prstGeom prst="rect">
            <a:avLst/>
          </a:prstGeom>
          <a:noFill/>
          <a:ln>
            <a:noFill/>
          </a:ln>
        </p:spPr>
      </p:pic>
      <p:sp>
        <p:nvSpPr>
          <p:cNvPr id="96" name="Google Shape;96;p2"/>
          <p:cNvSpPr txBox="1"/>
          <p:nvPr/>
        </p:nvSpPr>
        <p:spPr>
          <a:xfrm>
            <a:off x="12520846" y="7785843"/>
            <a:ext cx="1136100" cy="5508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b="1" lang="en-GB" sz="1700">
                <a:solidFill>
                  <a:srgbClr val="000000"/>
                </a:solidFill>
                <a:latin typeface="Calibri"/>
                <a:ea typeface="Calibri"/>
                <a:cs typeface="Calibri"/>
                <a:sym typeface="Calibri"/>
              </a:rPr>
              <a:t>Discover &amp; </a:t>
            </a:r>
            <a:endParaRPr b="1" sz="17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1700">
                <a:solidFill>
                  <a:srgbClr val="000000"/>
                </a:solidFill>
                <a:latin typeface="Calibri"/>
                <a:ea typeface="Calibri"/>
                <a:cs typeface="Calibri"/>
                <a:sym typeface="Calibri"/>
              </a:rPr>
              <a:t>Access</a:t>
            </a:r>
            <a:endParaRPr b="1" sz="1700">
              <a:solidFill>
                <a:srgbClr val="000000"/>
              </a:solidFill>
              <a:latin typeface="Calibri"/>
              <a:ea typeface="Calibri"/>
              <a:cs typeface="Calibri"/>
              <a:sym typeface="Calibri"/>
            </a:endParaRPr>
          </a:p>
        </p:txBody>
      </p:sp>
      <p:cxnSp>
        <p:nvCxnSpPr>
          <p:cNvPr id="97" name="Google Shape;97;p2"/>
          <p:cNvCxnSpPr>
            <a:endCxn id="88" idx="0"/>
          </p:cNvCxnSpPr>
          <p:nvPr/>
        </p:nvCxnSpPr>
        <p:spPr>
          <a:xfrm flipH="1" rot="10800000">
            <a:off x="13076064" y="9769427"/>
            <a:ext cx="612000" cy="68400"/>
          </a:xfrm>
          <a:prstGeom prst="bentConnector4">
            <a:avLst>
              <a:gd fmla="val 26398" name="adj1"/>
              <a:gd fmla="val 448136" name="adj2"/>
            </a:avLst>
          </a:prstGeom>
          <a:noFill/>
          <a:ln cap="flat" cmpd="sng" w="19050">
            <a:solidFill>
              <a:srgbClr val="5B9BD5"/>
            </a:solidFill>
            <a:prstDash val="solid"/>
            <a:miter lim="800000"/>
            <a:headEnd len="sm" w="sm" type="none"/>
            <a:tailEnd len="med" w="med" type="triangle"/>
          </a:ln>
        </p:spPr>
      </p:cxnSp>
      <p:pic>
        <p:nvPicPr>
          <p:cNvPr id="98" name="Google Shape;98;p2"/>
          <p:cNvPicPr preferRelativeResize="0"/>
          <p:nvPr/>
        </p:nvPicPr>
        <p:blipFill rotWithShape="1">
          <a:blip r:embed="rId11">
            <a:alphaModFix/>
          </a:blip>
          <a:srcRect b="0" l="0" r="0" t="0"/>
          <a:stretch/>
        </p:blipFill>
        <p:spPr>
          <a:xfrm>
            <a:off x="16033812" y="6605453"/>
            <a:ext cx="681728" cy="681728"/>
          </a:xfrm>
          <a:prstGeom prst="rect">
            <a:avLst/>
          </a:prstGeom>
          <a:noFill/>
          <a:ln>
            <a:noFill/>
          </a:ln>
        </p:spPr>
      </p:pic>
      <p:sp>
        <p:nvSpPr>
          <p:cNvPr id="99" name="Google Shape;99;p2"/>
          <p:cNvSpPr txBox="1"/>
          <p:nvPr/>
        </p:nvSpPr>
        <p:spPr>
          <a:xfrm>
            <a:off x="14351910" y="6302040"/>
            <a:ext cx="1402800" cy="2889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b="1" lang="en-GB" sz="1700">
                <a:solidFill>
                  <a:srgbClr val="000000"/>
                </a:solidFill>
                <a:latin typeface="Calibri"/>
                <a:ea typeface="Calibri"/>
                <a:cs typeface="Calibri"/>
                <a:sym typeface="Calibri"/>
              </a:rPr>
              <a:t>Interoperate</a:t>
            </a:r>
            <a:endParaRPr b="1" sz="1700">
              <a:solidFill>
                <a:srgbClr val="000000"/>
              </a:solidFill>
              <a:latin typeface="Calibri"/>
              <a:ea typeface="Calibri"/>
              <a:cs typeface="Calibri"/>
              <a:sym typeface="Calibri"/>
            </a:endParaRPr>
          </a:p>
        </p:txBody>
      </p:sp>
      <p:cxnSp>
        <p:nvCxnSpPr>
          <p:cNvPr id="100" name="Google Shape;100;p2"/>
          <p:cNvCxnSpPr>
            <a:stCxn id="88" idx="1"/>
            <a:endCxn id="86" idx="0"/>
          </p:cNvCxnSpPr>
          <p:nvPr/>
        </p:nvCxnSpPr>
        <p:spPr>
          <a:xfrm flipH="1">
            <a:off x="12829480" y="10052099"/>
            <a:ext cx="569700" cy="307800"/>
          </a:xfrm>
          <a:prstGeom prst="bentConnector2">
            <a:avLst/>
          </a:prstGeom>
          <a:noFill/>
          <a:ln cap="flat" cmpd="sng" w="19050">
            <a:solidFill>
              <a:srgbClr val="5B9BD5"/>
            </a:solidFill>
            <a:prstDash val="solid"/>
            <a:miter lim="800000"/>
            <a:headEnd len="sm" w="sm" type="none"/>
            <a:tailEnd len="med" w="med" type="triangle"/>
          </a:ln>
        </p:spPr>
      </p:cxnSp>
      <p:sp>
        <p:nvSpPr>
          <p:cNvPr id="101" name="Google Shape;101;p2"/>
          <p:cNvSpPr txBox="1"/>
          <p:nvPr/>
        </p:nvSpPr>
        <p:spPr>
          <a:xfrm>
            <a:off x="16458287" y="8493889"/>
            <a:ext cx="1675800" cy="5508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b="1" lang="en-GB" sz="1700">
                <a:solidFill>
                  <a:srgbClr val="000000"/>
                </a:solidFill>
                <a:latin typeface="Calibri"/>
                <a:ea typeface="Calibri"/>
                <a:cs typeface="Calibri"/>
                <a:sym typeface="Calibri"/>
              </a:rPr>
              <a:t>Reuse by </a:t>
            </a:r>
            <a:endParaRPr b="1" sz="17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1700">
                <a:solidFill>
                  <a:srgbClr val="000000"/>
                </a:solidFill>
                <a:latin typeface="Calibri"/>
                <a:ea typeface="Calibri"/>
                <a:cs typeface="Calibri"/>
                <a:sym typeface="Calibri"/>
              </a:rPr>
              <a:t>machine actions </a:t>
            </a:r>
            <a:endParaRPr b="1" sz="1700">
              <a:solidFill>
                <a:srgbClr val="000000"/>
              </a:solidFill>
              <a:latin typeface="Calibri"/>
              <a:ea typeface="Calibri"/>
              <a:cs typeface="Calibri"/>
              <a:sym typeface="Calibri"/>
            </a:endParaRPr>
          </a:p>
        </p:txBody>
      </p:sp>
      <p:pic>
        <p:nvPicPr>
          <p:cNvPr id="102" name="Google Shape;102;p2"/>
          <p:cNvPicPr preferRelativeResize="0"/>
          <p:nvPr/>
        </p:nvPicPr>
        <p:blipFill rotWithShape="1">
          <a:blip r:embed="rId16">
            <a:alphaModFix/>
          </a:blip>
          <a:srcRect b="0" l="0" r="0" t="0"/>
          <a:stretch/>
        </p:blipFill>
        <p:spPr>
          <a:xfrm>
            <a:off x="13399180" y="8200118"/>
            <a:ext cx="676701" cy="676701"/>
          </a:xfrm>
          <a:prstGeom prst="rect">
            <a:avLst/>
          </a:prstGeom>
          <a:solidFill>
            <a:srgbClr val="FFFFFF"/>
          </a:solidFill>
          <a:ln cap="flat" cmpd="sng" w="9525">
            <a:solidFill>
              <a:srgbClr val="171616"/>
            </a:solidFill>
            <a:prstDash val="solid"/>
            <a:round/>
            <a:headEnd len="sm" w="sm" type="none"/>
            <a:tailEnd len="sm" w="sm" type="none"/>
          </a:ln>
        </p:spPr>
      </p:pic>
      <p:pic>
        <p:nvPicPr>
          <p:cNvPr id="103" name="Google Shape;103;p2"/>
          <p:cNvPicPr preferRelativeResize="0"/>
          <p:nvPr/>
        </p:nvPicPr>
        <p:blipFill rotWithShape="1">
          <a:blip r:embed="rId17">
            <a:alphaModFix/>
          </a:blip>
          <a:srcRect b="0" l="0" r="0" t="0"/>
          <a:stretch/>
        </p:blipFill>
        <p:spPr>
          <a:xfrm>
            <a:off x="15373332" y="8180110"/>
            <a:ext cx="715487" cy="715488"/>
          </a:xfrm>
          <a:prstGeom prst="rect">
            <a:avLst/>
          </a:prstGeom>
          <a:noFill/>
          <a:ln cap="flat" cmpd="sng" w="9525">
            <a:solidFill>
              <a:srgbClr val="000000"/>
            </a:solidFill>
            <a:prstDash val="solid"/>
            <a:round/>
            <a:headEnd len="sm" w="sm" type="none"/>
            <a:tailEnd len="sm" w="sm" type="none"/>
          </a:ln>
        </p:spPr>
      </p:pic>
      <p:sp>
        <p:nvSpPr>
          <p:cNvPr id="104" name="Google Shape;104;p2"/>
          <p:cNvSpPr txBox="1"/>
          <p:nvPr/>
        </p:nvSpPr>
        <p:spPr>
          <a:xfrm>
            <a:off x="14573153" y="10904126"/>
            <a:ext cx="1463700" cy="288900"/>
          </a:xfrm>
          <a:prstGeom prst="rect">
            <a:avLst/>
          </a:prstGeom>
          <a:noFill/>
          <a:ln>
            <a:noFill/>
          </a:ln>
        </p:spPr>
        <p:txBody>
          <a:bodyPr anchorCtr="0" anchor="t" bIns="13550" lIns="27125" spcFirstLastPara="1" rIns="27125" wrap="square" tIns="13550">
            <a:spAutoFit/>
          </a:bodyPr>
          <a:lstStyle/>
          <a:p>
            <a:pPr indent="0" lvl="0" marL="0" marR="0" rtl="0" algn="l">
              <a:spcBef>
                <a:spcPts val="0"/>
              </a:spcBef>
              <a:spcAft>
                <a:spcPts val="0"/>
              </a:spcAft>
              <a:buNone/>
            </a:pPr>
            <a:r>
              <a:rPr b="1" lang="en-GB" sz="1700">
                <a:solidFill>
                  <a:srgbClr val="000000"/>
                </a:solidFill>
                <a:latin typeface="Calibri"/>
                <a:ea typeface="Calibri"/>
                <a:cs typeface="Calibri"/>
                <a:sym typeface="Calibri"/>
              </a:rPr>
              <a:t>Interoperate</a:t>
            </a:r>
            <a:endParaRPr b="1" sz="1700">
              <a:solidFill>
                <a:srgbClr val="000000"/>
              </a:solidFill>
              <a:latin typeface="Calibri"/>
              <a:ea typeface="Calibri"/>
              <a:cs typeface="Calibri"/>
              <a:sym typeface="Calibri"/>
            </a:endParaRPr>
          </a:p>
        </p:txBody>
      </p:sp>
      <p:pic>
        <p:nvPicPr>
          <p:cNvPr descr="Auto repair &lt;strong&gt;icon&lt;/strong&gt; | Game-&lt;strong&gt;icons&lt;/strong&gt;.net" id="105" name="Google Shape;105;p2"/>
          <p:cNvPicPr preferRelativeResize="0"/>
          <p:nvPr/>
        </p:nvPicPr>
        <p:blipFill rotWithShape="1">
          <a:blip r:embed="rId18">
            <a:alphaModFix/>
          </a:blip>
          <a:srcRect b="0" l="0" r="0" t="0"/>
          <a:stretch/>
        </p:blipFill>
        <p:spPr>
          <a:xfrm>
            <a:off x="14703146" y="6557179"/>
            <a:ext cx="705738" cy="705739"/>
          </a:xfrm>
          <a:prstGeom prst="rect">
            <a:avLst/>
          </a:prstGeom>
          <a:solidFill>
            <a:srgbClr val="FFFFFF"/>
          </a:solidFill>
          <a:ln>
            <a:noFill/>
          </a:ln>
        </p:spPr>
      </p:pic>
      <p:cxnSp>
        <p:nvCxnSpPr>
          <p:cNvPr id="106" name="Google Shape;106;p2"/>
          <p:cNvCxnSpPr/>
          <p:nvPr/>
        </p:nvCxnSpPr>
        <p:spPr>
          <a:xfrm flipH="1" rot="10800000">
            <a:off x="14423686" y="10809859"/>
            <a:ext cx="1422600" cy="600"/>
          </a:xfrm>
          <a:prstGeom prst="bentConnector3">
            <a:avLst>
              <a:gd fmla="val 50000" name="adj1"/>
            </a:avLst>
          </a:prstGeom>
          <a:noFill/>
          <a:ln cap="flat" cmpd="sng" w="38100">
            <a:solidFill>
              <a:srgbClr val="5B9BD5"/>
            </a:solidFill>
            <a:prstDash val="solid"/>
            <a:miter lim="800000"/>
            <a:headEnd len="med" w="med" type="stealth"/>
            <a:tailEnd len="med" w="med" type="stealth"/>
          </a:ln>
        </p:spPr>
      </p:cxnSp>
      <p:cxnSp>
        <p:nvCxnSpPr>
          <p:cNvPr id="107" name="Google Shape;107;p2"/>
          <p:cNvCxnSpPr/>
          <p:nvPr/>
        </p:nvCxnSpPr>
        <p:spPr>
          <a:xfrm rot="-5400000">
            <a:off x="9609004" y="9355571"/>
            <a:ext cx="3513300" cy="10500"/>
          </a:xfrm>
          <a:prstGeom prst="bentConnector3">
            <a:avLst>
              <a:gd fmla="val 50000" name="adj1"/>
            </a:avLst>
          </a:prstGeom>
          <a:noFill/>
          <a:ln cap="flat" cmpd="sng" w="38100">
            <a:solidFill>
              <a:srgbClr val="5B9BD5"/>
            </a:solidFill>
            <a:prstDash val="solid"/>
            <a:miter lim="800000"/>
            <a:headEnd len="med" w="med" type="stealth"/>
            <a:tailEnd len="med" w="med" type="stealth"/>
          </a:ln>
        </p:spPr>
      </p:cxnSp>
      <p:pic>
        <p:nvPicPr>
          <p:cNvPr id="108" name="Google Shape;108;p2"/>
          <p:cNvPicPr preferRelativeResize="0"/>
          <p:nvPr/>
        </p:nvPicPr>
        <p:blipFill>
          <a:blip r:embed="rId19">
            <a:alphaModFix/>
          </a:blip>
          <a:stretch>
            <a:fillRect/>
          </a:stretch>
        </p:blipFill>
        <p:spPr>
          <a:xfrm>
            <a:off x="13354342" y="11304732"/>
            <a:ext cx="3901393" cy="715498"/>
          </a:xfrm>
          <a:prstGeom prst="rect">
            <a:avLst/>
          </a:prstGeom>
          <a:noFill/>
          <a:ln>
            <a:noFill/>
          </a:ln>
        </p:spPr>
      </p:pic>
      <p:cxnSp>
        <p:nvCxnSpPr>
          <p:cNvPr id="109" name="Google Shape;109;p2"/>
          <p:cNvCxnSpPr>
            <a:stCxn id="81" idx="3"/>
            <a:endCxn id="87" idx="1"/>
          </p:cNvCxnSpPr>
          <p:nvPr/>
        </p:nvCxnSpPr>
        <p:spPr>
          <a:xfrm>
            <a:off x="16743520" y="9963429"/>
            <a:ext cx="429900" cy="271800"/>
          </a:xfrm>
          <a:prstGeom prst="bentConnector3">
            <a:avLst>
              <a:gd fmla="val 49999" name="adj1"/>
            </a:avLst>
          </a:prstGeom>
          <a:noFill/>
          <a:ln cap="flat" cmpd="sng" w="19050">
            <a:solidFill>
              <a:srgbClr val="5B9BD5"/>
            </a:solidFill>
            <a:prstDash val="solid"/>
            <a:miter lim="800000"/>
            <a:headEnd len="sm" w="sm" type="none"/>
            <a:tailEnd len="med" w="med" type="triangle"/>
          </a:ln>
        </p:spPr>
      </p:cxnSp>
      <p:sp>
        <p:nvSpPr>
          <p:cNvPr id="110" name="Google Shape;110;p2"/>
          <p:cNvSpPr/>
          <p:nvPr/>
        </p:nvSpPr>
        <p:spPr>
          <a:xfrm>
            <a:off x="9704275" y="14893750"/>
            <a:ext cx="10683900" cy="4605600"/>
          </a:xfrm>
          <a:prstGeom prst="roundRect">
            <a:avLst>
              <a:gd fmla="val 16667" name="adj"/>
            </a:avLst>
          </a:prstGeom>
          <a:solidFill>
            <a:srgbClr val="C39B00"/>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t/>
            </a:r>
            <a:endParaRPr sz="1500"/>
          </a:p>
        </p:txBody>
      </p:sp>
      <p:sp>
        <p:nvSpPr>
          <p:cNvPr id="111" name="Google Shape;111;p2"/>
          <p:cNvSpPr/>
          <p:nvPr/>
        </p:nvSpPr>
        <p:spPr>
          <a:xfrm>
            <a:off x="10114375" y="15101650"/>
            <a:ext cx="2055600" cy="4157400"/>
          </a:xfrm>
          <a:prstGeom prst="roundRect">
            <a:avLst>
              <a:gd fmla="val 16667" name="adj"/>
            </a:avLst>
          </a:prstGeom>
          <a:solidFill>
            <a:srgbClr val="AEAFAE"/>
          </a:solidFill>
          <a:ln cap="flat" cmpd="sng" w="19050">
            <a:solidFill>
              <a:srgbClr val="595959"/>
            </a:solidFill>
            <a:prstDash val="solid"/>
            <a:round/>
            <a:headEnd len="sm" w="sm" type="none"/>
            <a:tailEnd len="sm" w="sm" type="none"/>
          </a:ln>
        </p:spPr>
        <p:txBody>
          <a:bodyPr anchorCtr="0" anchor="t" bIns="36175" lIns="36175" spcFirstLastPara="1" rIns="36175" wrap="square" tIns="36175">
            <a:noAutofit/>
          </a:bodyPr>
          <a:lstStyle/>
          <a:p>
            <a:pPr indent="0" lvl="0" marL="0" rtl="0" algn="ctr">
              <a:spcBef>
                <a:spcPts val="0"/>
              </a:spcBef>
              <a:spcAft>
                <a:spcPts val="0"/>
              </a:spcAft>
              <a:buNone/>
            </a:pPr>
            <a:r>
              <a:rPr b="1" lang="en-GB" sz="2000">
                <a:solidFill>
                  <a:srgbClr val="FFFFFF"/>
                </a:solidFill>
              </a:rPr>
              <a:t>Semantic Governance Content</a:t>
            </a:r>
            <a:endParaRPr b="1" sz="2000">
              <a:solidFill>
                <a:srgbClr val="FFFFFF"/>
              </a:solidFill>
            </a:endParaRPr>
          </a:p>
        </p:txBody>
      </p:sp>
      <p:sp>
        <p:nvSpPr>
          <p:cNvPr id="112" name="Google Shape;112;p2"/>
          <p:cNvSpPr/>
          <p:nvPr/>
        </p:nvSpPr>
        <p:spPr>
          <a:xfrm>
            <a:off x="10236265" y="16416386"/>
            <a:ext cx="1803900" cy="1011900"/>
          </a:xfrm>
          <a:prstGeom prst="roundRect">
            <a:avLst>
              <a:gd fmla="val 16667" name="adj"/>
            </a:avLst>
          </a:prstGeom>
          <a:solidFill>
            <a:srgbClr val="FCD300"/>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t>FAIR Principles</a:t>
            </a:r>
            <a:endParaRPr b="1" sz="1700"/>
          </a:p>
        </p:txBody>
      </p:sp>
      <p:sp>
        <p:nvSpPr>
          <p:cNvPr id="113" name="Google Shape;113;p2"/>
          <p:cNvSpPr/>
          <p:nvPr/>
        </p:nvSpPr>
        <p:spPr>
          <a:xfrm>
            <a:off x="10236265" y="17544606"/>
            <a:ext cx="1803900" cy="973500"/>
          </a:xfrm>
          <a:prstGeom prst="roundRect">
            <a:avLst>
              <a:gd fmla="val 16667" name="adj"/>
            </a:avLst>
          </a:prstGeom>
          <a:solidFill>
            <a:srgbClr val="FCD300"/>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t>Semantic Interoperability Agreement</a:t>
            </a:r>
            <a:endParaRPr b="1" sz="1700"/>
          </a:p>
        </p:txBody>
      </p:sp>
      <p:sp>
        <p:nvSpPr>
          <p:cNvPr id="114" name="Google Shape;114;p2"/>
          <p:cNvSpPr/>
          <p:nvPr/>
        </p:nvSpPr>
        <p:spPr>
          <a:xfrm>
            <a:off x="12324650" y="15074525"/>
            <a:ext cx="7737900" cy="1290600"/>
          </a:xfrm>
          <a:prstGeom prst="roundRect">
            <a:avLst>
              <a:gd fmla="val 16667" name="adj"/>
            </a:avLst>
          </a:prstGeom>
          <a:solidFill>
            <a:srgbClr val="AEAFAE"/>
          </a:solidFill>
          <a:ln cap="flat" cmpd="sng" w="19050">
            <a:solidFill>
              <a:srgbClr val="595959"/>
            </a:solidFill>
            <a:prstDash val="solid"/>
            <a:round/>
            <a:headEnd len="sm" w="sm" type="none"/>
            <a:tailEnd len="sm" w="sm" type="none"/>
          </a:ln>
        </p:spPr>
        <p:txBody>
          <a:bodyPr anchorCtr="0" anchor="t" bIns="36175" lIns="36175" spcFirstLastPara="1" rIns="36175" wrap="square" tIns="36175">
            <a:noAutofit/>
          </a:bodyPr>
          <a:lstStyle/>
          <a:p>
            <a:pPr indent="0" lvl="0" marL="0" rtl="0" algn="ctr">
              <a:spcBef>
                <a:spcPts val="400"/>
              </a:spcBef>
              <a:spcAft>
                <a:spcPts val="0"/>
              </a:spcAft>
              <a:buNone/>
            </a:pPr>
            <a:r>
              <a:rPr b="1" lang="en-GB" sz="2000">
                <a:solidFill>
                  <a:srgbClr val="FFFFFF"/>
                </a:solidFill>
              </a:rPr>
              <a:t>Semantic Functional Content</a:t>
            </a:r>
            <a:endParaRPr b="1" sz="2000">
              <a:solidFill>
                <a:srgbClr val="FFFFFF"/>
              </a:solidFill>
            </a:endParaRPr>
          </a:p>
        </p:txBody>
      </p:sp>
      <p:sp>
        <p:nvSpPr>
          <p:cNvPr id="115" name="Google Shape;115;p2"/>
          <p:cNvSpPr/>
          <p:nvPr/>
        </p:nvSpPr>
        <p:spPr>
          <a:xfrm>
            <a:off x="12507858" y="15603003"/>
            <a:ext cx="2337900" cy="602100"/>
          </a:xfrm>
          <a:prstGeom prst="roundRect">
            <a:avLst>
              <a:gd fmla="val 16667" name="adj"/>
            </a:avLst>
          </a:prstGeom>
          <a:solidFill>
            <a:srgbClr val="D53325"/>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solidFill>
                  <a:srgbClr val="FFFFFF"/>
                </a:solidFill>
              </a:rPr>
              <a:t>Metadata Catalogue</a:t>
            </a:r>
            <a:endParaRPr b="1" sz="1700">
              <a:solidFill>
                <a:srgbClr val="FFFFFF"/>
              </a:solidFill>
            </a:endParaRPr>
          </a:p>
        </p:txBody>
      </p:sp>
      <p:sp>
        <p:nvSpPr>
          <p:cNvPr id="116" name="Google Shape;116;p2"/>
          <p:cNvSpPr/>
          <p:nvPr/>
        </p:nvSpPr>
        <p:spPr>
          <a:xfrm>
            <a:off x="14915531" y="15603003"/>
            <a:ext cx="2564400" cy="602100"/>
          </a:xfrm>
          <a:prstGeom prst="roundRect">
            <a:avLst>
              <a:gd fmla="val 16667" name="adj"/>
            </a:avLst>
          </a:prstGeom>
          <a:solidFill>
            <a:srgbClr val="D53325"/>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solidFill>
                  <a:srgbClr val="FFFFFF"/>
                </a:solidFill>
              </a:rPr>
              <a:t>Semantic Artefact Catalogue</a:t>
            </a:r>
            <a:endParaRPr b="1" sz="1700">
              <a:solidFill>
                <a:srgbClr val="FFFFFF"/>
              </a:solidFill>
            </a:endParaRPr>
          </a:p>
        </p:txBody>
      </p:sp>
      <p:sp>
        <p:nvSpPr>
          <p:cNvPr id="117" name="Google Shape;117;p2"/>
          <p:cNvSpPr/>
          <p:nvPr/>
        </p:nvSpPr>
        <p:spPr>
          <a:xfrm>
            <a:off x="17550098" y="15603003"/>
            <a:ext cx="2337900" cy="602100"/>
          </a:xfrm>
          <a:prstGeom prst="roundRect">
            <a:avLst>
              <a:gd fmla="val 16667" name="adj"/>
            </a:avLst>
          </a:prstGeom>
          <a:solidFill>
            <a:srgbClr val="D53325"/>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solidFill>
                  <a:srgbClr val="FFFFFF"/>
                </a:solidFill>
              </a:rPr>
              <a:t>Mapping Repository</a:t>
            </a:r>
            <a:endParaRPr b="1" sz="1700">
              <a:solidFill>
                <a:srgbClr val="FFFFFF"/>
              </a:solidFill>
            </a:endParaRPr>
          </a:p>
        </p:txBody>
      </p:sp>
      <p:sp>
        <p:nvSpPr>
          <p:cNvPr id="118" name="Google Shape;118;p2"/>
          <p:cNvSpPr/>
          <p:nvPr/>
        </p:nvSpPr>
        <p:spPr>
          <a:xfrm>
            <a:off x="12388300" y="16455250"/>
            <a:ext cx="7653000" cy="415800"/>
          </a:xfrm>
          <a:prstGeom prst="roundRect">
            <a:avLst>
              <a:gd fmla="val 16667" name="adj"/>
            </a:avLst>
          </a:prstGeom>
          <a:gradFill>
            <a:gsLst>
              <a:gs pos="0">
                <a:srgbClr val="D4E5F5"/>
              </a:gs>
              <a:gs pos="100000">
                <a:srgbClr val="9FC5E8"/>
              </a:gs>
            </a:gsLst>
            <a:lin ang="5400012" scaled="0"/>
          </a:gra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2000"/>
              <a:t>Semantic Interoperability Specification</a:t>
            </a:r>
            <a:endParaRPr b="1" sz="2000"/>
          </a:p>
        </p:txBody>
      </p:sp>
      <p:sp>
        <p:nvSpPr>
          <p:cNvPr id="119" name="Google Shape;119;p2"/>
          <p:cNvSpPr/>
          <p:nvPr/>
        </p:nvSpPr>
        <p:spPr>
          <a:xfrm>
            <a:off x="12379200" y="17005823"/>
            <a:ext cx="5472000" cy="1600200"/>
          </a:xfrm>
          <a:prstGeom prst="roundRect">
            <a:avLst>
              <a:gd fmla="val 16667" name="adj"/>
            </a:avLst>
          </a:prstGeom>
          <a:solidFill>
            <a:srgbClr val="AEAFAE"/>
          </a:solidFill>
          <a:ln cap="flat" cmpd="sng" w="19050">
            <a:solidFill>
              <a:srgbClr val="595959"/>
            </a:solidFill>
            <a:prstDash val="solid"/>
            <a:round/>
            <a:headEnd len="sm" w="sm" type="none"/>
            <a:tailEnd len="sm" w="sm" type="none"/>
          </a:ln>
        </p:spPr>
        <p:txBody>
          <a:bodyPr anchorCtr="0" anchor="t" bIns="36175" lIns="36175" spcFirstLastPara="1" rIns="36175" wrap="square" tIns="36175">
            <a:noAutofit/>
          </a:bodyPr>
          <a:lstStyle/>
          <a:p>
            <a:pPr indent="0" lvl="0" marL="63500" rtl="0" algn="l">
              <a:spcBef>
                <a:spcPts val="400"/>
              </a:spcBef>
              <a:spcAft>
                <a:spcPts val="0"/>
              </a:spcAft>
              <a:buNone/>
            </a:pPr>
            <a:r>
              <a:rPr b="1" lang="en-GB" sz="1650">
                <a:solidFill>
                  <a:srgbClr val="FFFFFF"/>
                </a:solidFill>
              </a:rPr>
              <a:t>Semantic Business Objects</a:t>
            </a:r>
            <a:endParaRPr b="1" sz="1650">
              <a:solidFill>
                <a:srgbClr val="FFFFFF"/>
              </a:solidFill>
            </a:endParaRPr>
          </a:p>
        </p:txBody>
      </p:sp>
      <p:sp>
        <p:nvSpPr>
          <p:cNvPr id="120" name="Google Shape;120;p2"/>
          <p:cNvSpPr/>
          <p:nvPr/>
        </p:nvSpPr>
        <p:spPr>
          <a:xfrm>
            <a:off x="18023375" y="16983625"/>
            <a:ext cx="2017800" cy="1459800"/>
          </a:xfrm>
          <a:prstGeom prst="roundRect">
            <a:avLst>
              <a:gd fmla="val 16667" name="adj"/>
            </a:avLst>
          </a:prstGeom>
          <a:solidFill>
            <a:srgbClr val="44B951"/>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800">
                <a:solidFill>
                  <a:srgbClr val="FFFFFF"/>
                </a:solidFill>
              </a:rPr>
              <a:t>Identifier Scheme</a:t>
            </a:r>
            <a:endParaRPr b="1" sz="1800">
              <a:solidFill>
                <a:srgbClr val="FFFFFF"/>
              </a:solidFill>
            </a:endParaRPr>
          </a:p>
        </p:txBody>
      </p:sp>
      <p:sp>
        <p:nvSpPr>
          <p:cNvPr id="121" name="Google Shape;121;p2"/>
          <p:cNvSpPr/>
          <p:nvPr/>
        </p:nvSpPr>
        <p:spPr>
          <a:xfrm>
            <a:off x="12397375" y="18768450"/>
            <a:ext cx="5472000" cy="424800"/>
          </a:xfrm>
          <a:prstGeom prst="roundRect">
            <a:avLst>
              <a:gd fmla="val 16667" name="adj"/>
            </a:avLst>
          </a:prstGeom>
          <a:solidFill>
            <a:srgbClr val="F31200"/>
          </a:solidFill>
          <a:ln cap="flat" cmpd="sng" w="19050">
            <a:solidFill>
              <a:srgbClr val="595959"/>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800">
                <a:solidFill>
                  <a:srgbClr val="FFFFFF"/>
                </a:solidFill>
              </a:rPr>
              <a:t>FAIR Digital Object</a:t>
            </a:r>
            <a:endParaRPr b="1" sz="1800">
              <a:solidFill>
                <a:srgbClr val="FFFFFF"/>
              </a:solidFill>
            </a:endParaRPr>
          </a:p>
        </p:txBody>
      </p:sp>
      <p:sp>
        <p:nvSpPr>
          <p:cNvPr id="122" name="Google Shape;122;p2"/>
          <p:cNvSpPr/>
          <p:nvPr/>
        </p:nvSpPr>
        <p:spPr>
          <a:xfrm>
            <a:off x="18069325" y="18605975"/>
            <a:ext cx="996600" cy="606300"/>
          </a:xfrm>
          <a:prstGeom prst="roundRect">
            <a:avLst>
              <a:gd fmla="val 16667" name="adj"/>
            </a:avLst>
          </a:prstGeom>
          <a:solidFill>
            <a:srgbClr val="A5D648"/>
          </a:solidFill>
          <a:ln>
            <a:noFill/>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600">
                <a:solidFill>
                  <a:srgbClr val="FFFFFF"/>
                </a:solidFill>
              </a:rPr>
              <a:t>Data Syntax</a:t>
            </a:r>
            <a:endParaRPr b="1" sz="1600">
              <a:solidFill>
                <a:srgbClr val="FFFFFF"/>
              </a:solidFill>
            </a:endParaRPr>
          </a:p>
        </p:txBody>
      </p:sp>
      <p:sp>
        <p:nvSpPr>
          <p:cNvPr id="123" name="Google Shape;123;p2"/>
          <p:cNvSpPr/>
          <p:nvPr/>
        </p:nvSpPr>
        <p:spPr>
          <a:xfrm>
            <a:off x="19118108" y="18605975"/>
            <a:ext cx="944400" cy="593100"/>
          </a:xfrm>
          <a:prstGeom prst="roundRect">
            <a:avLst>
              <a:gd fmla="val 16667" name="adj"/>
            </a:avLst>
          </a:prstGeom>
          <a:solidFill>
            <a:srgbClr val="A5D648"/>
          </a:solidFill>
          <a:ln>
            <a:noFill/>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600">
                <a:solidFill>
                  <a:srgbClr val="FFFFFF"/>
                </a:solidFill>
              </a:rPr>
              <a:t>Open Formats</a:t>
            </a:r>
            <a:endParaRPr b="1" sz="1600">
              <a:solidFill>
                <a:srgbClr val="FFFFFF"/>
              </a:solidFill>
            </a:endParaRPr>
          </a:p>
        </p:txBody>
      </p:sp>
      <p:sp>
        <p:nvSpPr>
          <p:cNvPr id="124" name="Google Shape;124;p2"/>
          <p:cNvSpPr/>
          <p:nvPr/>
        </p:nvSpPr>
        <p:spPr>
          <a:xfrm>
            <a:off x="12560999" y="17665681"/>
            <a:ext cx="2718000" cy="424800"/>
          </a:xfrm>
          <a:prstGeom prst="roundRect">
            <a:avLst>
              <a:gd fmla="val 16667" name="adj"/>
            </a:avLst>
          </a:prstGeom>
          <a:solidFill>
            <a:srgbClr val="FBC800"/>
          </a:solidFill>
          <a:ln cap="flat" cmpd="sng" w="19050">
            <a:solidFill>
              <a:srgbClr val="BA9D35"/>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Conceptual Metadata Framework</a:t>
            </a:r>
            <a:endParaRPr b="1" sz="1100">
              <a:solidFill>
                <a:srgbClr val="FFFFFF"/>
              </a:solidFill>
            </a:endParaRPr>
          </a:p>
        </p:txBody>
      </p:sp>
      <p:sp>
        <p:nvSpPr>
          <p:cNvPr id="125" name="Google Shape;125;p2"/>
          <p:cNvSpPr/>
          <p:nvPr/>
        </p:nvSpPr>
        <p:spPr>
          <a:xfrm>
            <a:off x="12570069" y="18126676"/>
            <a:ext cx="1290900" cy="415800"/>
          </a:xfrm>
          <a:prstGeom prst="roundRect">
            <a:avLst>
              <a:gd fmla="val 16667" name="adj"/>
            </a:avLst>
          </a:prstGeom>
          <a:solidFill>
            <a:srgbClr val="FBC800"/>
          </a:solidFill>
          <a:ln cap="flat" cmpd="sng" w="19050">
            <a:solidFill>
              <a:srgbClr val="BA9D35"/>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Domain Metadata</a:t>
            </a:r>
            <a:endParaRPr b="1" sz="1100">
              <a:solidFill>
                <a:srgbClr val="FFFFFF"/>
              </a:solidFill>
            </a:endParaRPr>
          </a:p>
        </p:txBody>
      </p:sp>
      <p:sp>
        <p:nvSpPr>
          <p:cNvPr id="126" name="Google Shape;126;p2"/>
          <p:cNvSpPr/>
          <p:nvPr/>
        </p:nvSpPr>
        <p:spPr>
          <a:xfrm>
            <a:off x="13906253" y="18126676"/>
            <a:ext cx="1372800" cy="415800"/>
          </a:xfrm>
          <a:prstGeom prst="roundRect">
            <a:avLst>
              <a:gd fmla="val 16667" name="adj"/>
            </a:avLst>
          </a:prstGeom>
          <a:solidFill>
            <a:srgbClr val="FBC800"/>
          </a:solidFill>
          <a:ln cap="flat" cmpd="sng" w="19050">
            <a:solidFill>
              <a:srgbClr val="BA9D35"/>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Minimal Metadata</a:t>
            </a:r>
            <a:endParaRPr b="1" sz="1100">
              <a:solidFill>
                <a:srgbClr val="FFFFFF"/>
              </a:solidFill>
            </a:endParaRPr>
          </a:p>
        </p:txBody>
      </p:sp>
      <p:sp>
        <p:nvSpPr>
          <p:cNvPr id="127" name="Google Shape;127;p2"/>
          <p:cNvSpPr/>
          <p:nvPr/>
        </p:nvSpPr>
        <p:spPr>
          <a:xfrm>
            <a:off x="15415133" y="18126676"/>
            <a:ext cx="1090800" cy="415800"/>
          </a:xfrm>
          <a:prstGeom prst="roundRect">
            <a:avLst>
              <a:gd fmla="val 16667" name="adj"/>
            </a:avLst>
          </a:prstGeom>
          <a:solidFill>
            <a:srgbClr val="F8AE00"/>
          </a:solidFill>
          <a:ln cap="flat" cmpd="sng" w="19050">
            <a:solidFill>
              <a:srgbClr val="BD9B1F"/>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Data Model</a:t>
            </a:r>
            <a:endParaRPr b="1" sz="1100">
              <a:solidFill>
                <a:srgbClr val="FFFFFF"/>
              </a:solidFill>
            </a:endParaRPr>
          </a:p>
        </p:txBody>
      </p:sp>
      <p:sp>
        <p:nvSpPr>
          <p:cNvPr id="128" name="Google Shape;128;p2"/>
          <p:cNvSpPr/>
          <p:nvPr/>
        </p:nvSpPr>
        <p:spPr>
          <a:xfrm>
            <a:off x="16642145" y="18126676"/>
            <a:ext cx="1090800" cy="415800"/>
          </a:xfrm>
          <a:prstGeom prst="roundRect">
            <a:avLst>
              <a:gd fmla="val 16667" name="adj"/>
            </a:avLst>
          </a:prstGeom>
          <a:solidFill>
            <a:srgbClr val="F8AE00"/>
          </a:solidFill>
          <a:ln cap="flat" cmpd="sng" w="19050">
            <a:solidFill>
              <a:srgbClr val="BD9B1F"/>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Controlled Vocabulary</a:t>
            </a:r>
            <a:endParaRPr b="1" sz="1100">
              <a:solidFill>
                <a:srgbClr val="FFFFFF"/>
              </a:solidFill>
            </a:endParaRPr>
          </a:p>
        </p:txBody>
      </p:sp>
      <p:sp>
        <p:nvSpPr>
          <p:cNvPr id="129" name="Google Shape;129;p2"/>
          <p:cNvSpPr/>
          <p:nvPr/>
        </p:nvSpPr>
        <p:spPr>
          <a:xfrm>
            <a:off x="16642145" y="17670240"/>
            <a:ext cx="1090800" cy="415800"/>
          </a:xfrm>
          <a:prstGeom prst="roundRect">
            <a:avLst>
              <a:gd fmla="val 16667" name="adj"/>
            </a:avLst>
          </a:prstGeom>
          <a:solidFill>
            <a:srgbClr val="F8AE00"/>
          </a:solidFill>
          <a:ln cap="flat" cmpd="sng" w="19050">
            <a:solidFill>
              <a:srgbClr val="BD9B1F"/>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Terminology</a:t>
            </a:r>
            <a:endParaRPr b="1" sz="1100">
              <a:solidFill>
                <a:srgbClr val="FFFFFF"/>
              </a:solidFill>
            </a:endParaRPr>
          </a:p>
        </p:txBody>
      </p:sp>
      <p:sp>
        <p:nvSpPr>
          <p:cNvPr id="130" name="Google Shape;130;p2"/>
          <p:cNvSpPr/>
          <p:nvPr/>
        </p:nvSpPr>
        <p:spPr>
          <a:xfrm>
            <a:off x="15415084" y="17670240"/>
            <a:ext cx="1090800" cy="415800"/>
          </a:xfrm>
          <a:prstGeom prst="roundRect">
            <a:avLst>
              <a:gd fmla="val 16667" name="adj"/>
            </a:avLst>
          </a:prstGeom>
          <a:solidFill>
            <a:srgbClr val="F8AE00"/>
          </a:solidFill>
          <a:ln cap="flat" cmpd="sng" w="19050">
            <a:solidFill>
              <a:srgbClr val="BD9B1F"/>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Ontology</a:t>
            </a:r>
            <a:endParaRPr b="1" sz="1100">
              <a:solidFill>
                <a:srgbClr val="FFFFFF"/>
              </a:solidFill>
            </a:endParaRPr>
          </a:p>
        </p:txBody>
      </p:sp>
      <p:sp>
        <p:nvSpPr>
          <p:cNvPr id="131" name="Google Shape;131;p2"/>
          <p:cNvSpPr/>
          <p:nvPr/>
        </p:nvSpPr>
        <p:spPr>
          <a:xfrm>
            <a:off x="15415119" y="17177561"/>
            <a:ext cx="2299500" cy="415800"/>
          </a:xfrm>
          <a:prstGeom prst="roundRect">
            <a:avLst>
              <a:gd fmla="val 16667" name="adj"/>
            </a:avLst>
          </a:prstGeom>
          <a:solidFill>
            <a:srgbClr val="F8AE00"/>
          </a:solidFill>
          <a:ln cap="flat" cmpd="sng" w="19050">
            <a:solidFill>
              <a:srgbClr val="BD9B1F"/>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100">
                <a:solidFill>
                  <a:srgbClr val="FFFFFF"/>
                </a:solidFill>
              </a:rPr>
              <a:t>Semantic Artefact</a:t>
            </a:r>
            <a:endParaRPr b="1" sz="1100">
              <a:solidFill>
                <a:srgbClr val="FFFFFF"/>
              </a:solidFill>
            </a:endParaRPr>
          </a:p>
        </p:txBody>
      </p:sp>
      <p:sp>
        <p:nvSpPr>
          <p:cNvPr id="132" name="Google Shape;132;p2"/>
          <p:cNvSpPr/>
          <p:nvPr/>
        </p:nvSpPr>
        <p:spPr>
          <a:xfrm>
            <a:off x="15618343" y="23008077"/>
            <a:ext cx="2466600" cy="2110800"/>
          </a:xfrm>
          <a:prstGeom prst="ellipse">
            <a:avLst/>
          </a:prstGeom>
          <a:noFill/>
          <a:ln cap="flat" cmpd="sng" w="38100">
            <a:solidFill>
              <a:srgbClr val="000000"/>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b="1" lang="en-GB" sz="1700">
                <a:latin typeface="Calibri"/>
                <a:ea typeface="Calibri"/>
                <a:cs typeface="Calibri"/>
                <a:sym typeface="Calibri"/>
              </a:rPr>
              <a:t>Available FAIR-Supporting Resource</a:t>
            </a:r>
            <a:endParaRPr b="1" sz="1700">
              <a:latin typeface="Calibri"/>
              <a:ea typeface="Calibri"/>
              <a:cs typeface="Calibri"/>
              <a:sym typeface="Calibri"/>
            </a:endParaRPr>
          </a:p>
          <a:p>
            <a:pPr indent="0" lvl="0" marL="0" rtl="0" algn="ctr">
              <a:spcBef>
                <a:spcPts val="1600"/>
              </a:spcBef>
              <a:spcAft>
                <a:spcPts val="0"/>
              </a:spcAft>
              <a:buNone/>
            </a:pPr>
            <a:r>
              <a:rPr b="1" lang="en-GB" sz="1700">
                <a:latin typeface="Calibri"/>
                <a:ea typeface="Calibri"/>
                <a:cs typeface="Calibri"/>
                <a:sym typeface="Calibri"/>
              </a:rPr>
              <a:t>FAIR-Supporting Resource to be Developed</a:t>
            </a:r>
            <a:endParaRPr b="1" sz="1700">
              <a:latin typeface="Calibri"/>
              <a:ea typeface="Calibri"/>
              <a:cs typeface="Calibri"/>
              <a:sym typeface="Calibri"/>
            </a:endParaRPr>
          </a:p>
        </p:txBody>
      </p:sp>
      <p:cxnSp>
        <p:nvCxnSpPr>
          <p:cNvPr id="133" name="Google Shape;133;p2"/>
          <p:cNvCxnSpPr/>
          <p:nvPr/>
        </p:nvCxnSpPr>
        <p:spPr>
          <a:xfrm>
            <a:off x="11744900" y="23258100"/>
            <a:ext cx="1601700" cy="99900"/>
          </a:xfrm>
          <a:prstGeom prst="straightConnector1">
            <a:avLst/>
          </a:prstGeom>
          <a:noFill/>
          <a:ln cap="flat" cmpd="sng" w="38100">
            <a:solidFill>
              <a:srgbClr val="000000"/>
            </a:solidFill>
            <a:prstDash val="solid"/>
            <a:round/>
            <a:headEnd len="med" w="med" type="none"/>
            <a:tailEnd len="med" w="med" type="none"/>
          </a:ln>
        </p:spPr>
      </p:cxnSp>
      <p:cxnSp>
        <p:nvCxnSpPr>
          <p:cNvPr id="134" name="Google Shape;134;p2"/>
          <p:cNvCxnSpPr/>
          <p:nvPr/>
        </p:nvCxnSpPr>
        <p:spPr>
          <a:xfrm flipH="1" rot="10800000">
            <a:off x="11579184" y="23570595"/>
            <a:ext cx="1791900" cy="914100"/>
          </a:xfrm>
          <a:prstGeom prst="straightConnector1">
            <a:avLst/>
          </a:prstGeom>
          <a:noFill/>
          <a:ln cap="flat" cmpd="sng" w="38100">
            <a:solidFill>
              <a:srgbClr val="000000"/>
            </a:solidFill>
            <a:prstDash val="solid"/>
            <a:round/>
            <a:headEnd len="med" w="med" type="none"/>
            <a:tailEnd len="med" w="med" type="none"/>
          </a:ln>
        </p:spPr>
      </p:cxnSp>
      <p:cxnSp>
        <p:nvCxnSpPr>
          <p:cNvPr id="135" name="Google Shape;135;p2"/>
          <p:cNvCxnSpPr>
            <a:endCxn id="136" idx="2"/>
          </p:cNvCxnSpPr>
          <p:nvPr/>
        </p:nvCxnSpPr>
        <p:spPr>
          <a:xfrm flipH="1" rot="10800000">
            <a:off x="14266117" y="22365706"/>
            <a:ext cx="5700" cy="557100"/>
          </a:xfrm>
          <a:prstGeom prst="straightConnector1">
            <a:avLst/>
          </a:prstGeom>
          <a:noFill/>
          <a:ln cap="flat" cmpd="sng" w="38100">
            <a:solidFill>
              <a:srgbClr val="000000"/>
            </a:solidFill>
            <a:prstDash val="solid"/>
            <a:round/>
            <a:headEnd len="sm" w="sm" type="none"/>
            <a:tailEnd len="sm" w="sm" type="triangle"/>
          </a:ln>
        </p:spPr>
      </p:cxnSp>
      <p:cxnSp>
        <p:nvCxnSpPr>
          <p:cNvPr id="137" name="Google Shape;137;p2"/>
          <p:cNvCxnSpPr/>
          <p:nvPr/>
        </p:nvCxnSpPr>
        <p:spPr>
          <a:xfrm>
            <a:off x="15144175" y="23543143"/>
            <a:ext cx="533400" cy="200700"/>
          </a:xfrm>
          <a:prstGeom prst="straightConnector1">
            <a:avLst/>
          </a:prstGeom>
          <a:noFill/>
          <a:ln cap="flat" cmpd="sng" w="38100">
            <a:solidFill>
              <a:srgbClr val="000000"/>
            </a:solidFill>
            <a:prstDash val="solid"/>
            <a:round/>
            <a:headEnd len="sm" w="sm" type="none"/>
            <a:tailEnd len="sm" w="sm" type="triangle"/>
          </a:ln>
        </p:spPr>
      </p:cxnSp>
      <p:sp>
        <p:nvSpPr>
          <p:cNvPr id="138" name="Google Shape;138;p2"/>
          <p:cNvSpPr txBox="1"/>
          <p:nvPr/>
        </p:nvSpPr>
        <p:spPr>
          <a:xfrm>
            <a:off x="14322188" y="22528265"/>
            <a:ext cx="1189200" cy="334800"/>
          </a:xfrm>
          <a:prstGeom prst="rect">
            <a:avLst/>
          </a:prstGeom>
          <a:noFill/>
          <a:ln>
            <a:noFill/>
          </a:ln>
        </p:spPr>
        <p:txBody>
          <a:bodyPr anchorCtr="0" anchor="t" bIns="36175" lIns="36175" spcFirstLastPara="1" rIns="36175" wrap="square" tIns="36175">
            <a:spAutoFit/>
          </a:bodyPr>
          <a:lstStyle/>
          <a:p>
            <a:pPr indent="0" lvl="0" marL="0" rtl="0" algn="ctr">
              <a:spcBef>
                <a:spcPts val="0"/>
              </a:spcBef>
              <a:spcAft>
                <a:spcPts val="0"/>
              </a:spcAft>
              <a:buNone/>
            </a:pPr>
            <a:r>
              <a:rPr i="1" lang="en-GB" sz="1700">
                <a:solidFill>
                  <a:srgbClr val="000000"/>
                </a:solidFill>
                <a:latin typeface="Calibri"/>
                <a:ea typeface="Calibri"/>
                <a:cs typeface="Calibri"/>
                <a:sym typeface="Calibri"/>
              </a:rPr>
              <a:t>declared-by</a:t>
            </a:r>
            <a:endParaRPr i="1" sz="600"/>
          </a:p>
        </p:txBody>
      </p:sp>
      <p:sp>
        <p:nvSpPr>
          <p:cNvPr id="139" name="Google Shape;139;p2"/>
          <p:cNvSpPr txBox="1"/>
          <p:nvPr/>
        </p:nvSpPr>
        <p:spPr>
          <a:xfrm>
            <a:off x="11538860" y="23539498"/>
            <a:ext cx="1189200" cy="334800"/>
          </a:xfrm>
          <a:prstGeom prst="rect">
            <a:avLst/>
          </a:prstGeom>
          <a:noFill/>
          <a:ln>
            <a:noFill/>
          </a:ln>
        </p:spPr>
        <p:txBody>
          <a:bodyPr anchorCtr="0" anchor="t" bIns="36175" lIns="36175" spcFirstLastPara="1" rIns="36175" wrap="square" tIns="36175">
            <a:spAutoFit/>
          </a:bodyPr>
          <a:lstStyle/>
          <a:p>
            <a:pPr indent="0" lvl="0" marL="0" rtl="0" algn="ctr">
              <a:spcBef>
                <a:spcPts val="0"/>
              </a:spcBef>
              <a:spcAft>
                <a:spcPts val="0"/>
              </a:spcAft>
              <a:buNone/>
            </a:pPr>
            <a:r>
              <a:rPr i="1" lang="en-GB" sz="1700">
                <a:solidFill>
                  <a:srgbClr val="000000"/>
                </a:solidFill>
                <a:latin typeface="Calibri"/>
                <a:ea typeface="Calibri"/>
                <a:cs typeface="Calibri"/>
                <a:sym typeface="Calibri"/>
              </a:rPr>
              <a:t>declared-for</a:t>
            </a:r>
            <a:endParaRPr i="1" sz="600"/>
          </a:p>
        </p:txBody>
      </p:sp>
      <p:sp>
        <p:nvSpPr>
          <p:cNvPr id="140" name="Google Shape;140;p2"/>
          <p:cNvSpPr txBox="1"/>
          <p:nvPr/>
        </p:nvSpPr>
        <p:spPr>
          <a:xfrm>
            <a:off x="12555914" y="23877999"/>
            <a:ext cx="3162600" cy="1212000"/>
          </a:xfrm>
          <a:prstGeom prst="rect">
            <a:avLst/>
          </a:prstGeom>
          <a:noFill/>
          <a:ln>
            <a:noFill/>
          </a:ln>
        </p:spPr>
        <p:txBody>
          <a:bodyPr anchorCtr="0" anchor="t" bIns="36175" lIns="36175" spcFirstLastPara="1" rIns="36175" wrap="square" tIns="36175">
            <a:spAutoFit/>
          </a:bodyPr>
          <a:lstStyle/>
          <a:p>
            <a:pPr indent="0" lvl="0" marL="0" rtl="0" algn="ctr">
              <a:spcBef>
                <a:spcPts val="0"/>
              </a:spcBef>
              <a:spcAft>
                <a:spcPts val="0"/>
              </a:spcAft>
              <a:buNone/>
            </a:pPr>
            <a:r>
              <a:rPr i="1" lang="en-GB" sz="1700">
                <a:solidFill>
                  <a:srgbClr val="000000"/>
                </a:solidFill>
                <a:latin typeface="Calibri"/>
                <a:ea typeface="Calibri"/>
                <a:cs typeface="Calibri"/>
                <a:sym typeface="Calibri"/>
              </a:rPr>
              <a:t>declares-current-use-of /</a:t>
            </a:r>
            <a:endParaRPr i="1" sz="600">
              <a:solidFill>
                <a:srgbClr val="000000"/>
              </a:solidFill>
            </a:endParaRPr>
          </a:p>
          <a:p>
            <a:pPr indent="0" lvl="0" marL="0" rtl="0" algn="ctr">
              <a:spcBef>
                <a:spcPts val="0"/>
              </a:spcBef>
              <a:spcAft>
                <a:spcPts val="0"/>
              </a:spcAft>
              <a:buNone/>
            </a:pPr>
            <a:r>
              <a:rPr i="1" lang="en-GB" sz="1700">
                <a:solidFill>
                  <a:srgbClr val="000000"/>
                </a:solidFill>
                <a:latin typeface="Calibri"/>
                <a:ea typeface="Calibri"/>
                <a:cs typeface="Calibri"/>
                <a:sym typeface="Calibri"/>
              </a:rPr>
              <a:t>declares-planned-use-of /</a:t>
            </a:r>
            <a:br>
              <a:rPr i="1" lang="en-GB" sz="1700">
                <a:solidFill>
                  <a:srgbClr val="000000"/>
                </a:solidFill>
                <a:latin typeface="Calibri"/>
                <a:ea typeface="Calibri"/>
                <a:cs typeface="Calibri"/>
                <a:sym typeface="Calibri"/>
              </a:rPr>
            </a:br>
            <a:r>
              <a:rPr i="1" lang="en-GB" sz="1700">
                <a:solidFill>
                  <a:srgbClr val="000000"/>
                </a:solidFill>
                <a:latin typeface="Calibri"/>
                <a:ea typeface="Calibri"/>
                <a:cs typeface="Calibri"/>
                <a:sym typeface="Calibri"/>
              </a:rPr>
              <a:t>declares-planned-replacement-of</a:t>
            </a:r>
            <a:br>
              <a:rPr i="1" lang="en-GB" sz="1700">
                <a:solidFill>
                  <a:srgbClr val="000000"/>
                </a:solidFill>
                <a:latin typeface="Calibri"/>
                <a:ea typeface="Calibri"/>
                <a:cs typeface="Calibri"/>
                <a:sym typeface="Calibri"/>
              </a:rPr>
            </a:br>
            <a:endParaRPr i="1" sz="600">
              <a:solidFill>
                <a:srgbClr val="000000"/>
              </a:solidFill>
            </a:endParaRPr>
          </a:p>
          <a:p>
            <a:pPr indent="0" lvl="0" marL="0" rtl="0" algn="ctr">
              <a:spcBef>
                <a:spcPts val="0"/>
              </a:spcBef>
              <a:spcAft>
                <a:spcPts val="0"/>
              </a:spcAft>
              <a:buNone/>
            </a:pPr>
            <a:r>
              <a:t/>
            </a:r>
            <a:endParaRPr i="1" sz="1700">
              <a:solidFill>
                <a:srgbClr val="000000"/>
              </a:solidFill>
              <a:latin typeface="Calibri"/>
              <a:ea typeface="Calibri"/>
              <a:cs typeface="Calibri"/>
              <a:sym typeface="Calibri"/>
            </a:endParaRPr>
          </a:p>
        </p:txBody>
      </p:sp>
      <p:cxnSp>
        <p:nvCxnSpPr>
          <p:cNvPr id="141" name="Google Shape;141;p2"/>
          <p:cNvCxnSpPr/>
          <p:nvPr/>
        </p:nvCxnSpPr>
        <p:spPr>
          <a:xfrm>
            <a:off x="15144175" y="23461520"/>
            <a:ext cx="878100" cy="137100"/>
          </a:xfrm>
          <a:prstGeom prst="straightConnector1">
            <a:avLst/>
          </a:prstGeom>
          <a:noFill/>
          <a:ln cap="flat" cmpd="sng" w="38100">
            <a:solidFill>
              <a:srgbClr val="000000"/>
            </a:solidFill>
            <a:prstDash val="solid"/>
            <a:round/>
            <a:headEnd len="sm" w="sm" type="none"/>
            <a:tailEnd len="sm" w="sm" type="triangle"/>
          </a:ln>
        </p:spPr>
      </p:cxnSp>
      <p:cxnSp>
        <p:nvCxnSpPr>
          <p:cNvPr id="142" name="Google Shape;142;p2"/>
          <p:cNvCxnSpPr/>
          <p:nvPr/>
        </p:nvCxnSpPr>
        <p:spPr>
          <a:xfrm>
            <a:off x="15111346" y="23600268"/>
            <a:ext cx="960300" cy="618600"/>
          </a:xfrm>
          <a:prstGeom prst="straightConnector1">
            <a:avLst/>
          </a:prstGeom>
          <a:noFill/>
          <a:ln cap="flat" cmpd="sng" w="38100">
            <a:solidFill>
              <a:srgbClr val="000000"/>
            </a:solidFill>
            <a:prstDash val="solid"/>
            <a:round/>
            <a:headEnd len="sm" w="sm" type="none"/>
            <a:tailEnd len="sm" w="sm" type="triangle"/>
          </a:ln>
        </p:spPr>
      </p:cxnSp>
      <p:cxnSp>
        <p:nvCxnSpPr>
          <p:cNvPr id="143" name="Google Shape;143;p2"/>
          <p:cNvCxnSpPr/>
          <p:nvPr/>
        </p:nvCxnSpPr>
        <p:spPr>
          <a:xfrm rot="10800000">
            <a:off x="13256469" y="22980008"/>
            <a:ext cx="229800" cy="163200"/>
          </a:xfrm>
          <a:prstGeom prst="straightConnector1">
            <a:avLst/>
          </a:prstGeom>
          <a:noFill/>
          <a:ln cap="flat" cmpd="sng" w="38100">
            <a:solidFill>
              <a:srgbClr val="000000"/>
            </a:solidFill>
            <a:prstDash val="solid"/>
            <a:round/>
            <a:headEnd len="med" w="med" type="none"/>
            <a:tailEnd len="med" w="med" type="none"/>
          </a:ln>
        </p:spPr>
      </p:cxnSp>
      <p:sp>
        <p:nvSpPr>
          <p:cNvPr id="144" name="Google Shape;144;p2"/>
          <p:cNvSpPr txBox="1"/>
          <p:nvPr/>
        </p:nvSpPr>
        <p:spPr>
          <a:xfrm>
            <a:off x="12309477" y="22647279"/>
            <a:ext cx="1422600" cy="334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36175" lIns="36175" spcFirstLastPara="1" rIns="36175" wrap="square" tIns="36175">
            <a:spAutoFit/>
          </a:bodyPr>
          <a:lstStyle/>
          <a:p>
            <a:pPr indent="0" lvl="0" marL="0" rtl="0" algn="ctr">
              <a:spcBef>
                <a:spcPts val="0"/>
              </a:spcBef>
              <a:spcAft>
                <a:spcPts val="0"/>
              </a:spcAft>
              <a:buNone/>
            </a:pPr>
            <a:r>
              <a:rPr lang="en-GB" sz="1700">
                <a:solidFill>
                  <a:srgbClr val="000000"/>
                </a:solidFill>
                <a:latin typeface="Calibri"/>
                <a:ea typeface="Calibri"/>
                <a:cs typeface="Calibri"/>
                <a:sym typeface="Calibri"/>
              </a:rPr>
              <a:t>Considerations</a:t>
            </a:r>
            <a:endParaRPr sz="600"/>
          </a:p>
        </p:txBody>
      </p:sp>
      <p:sp>
        <p:nvSpPr>
          <p:cNvPr id="145" name="Google Shape;145;p2"/>
          <p:cNvSpPr/>
          <p:nvPr/>
        </p:nvSpPr>
        <p:spPr>
          <a:xfrm>
            <a:off x="9630770" y="22958018"/>
            <a:ext cx="2024700" cy="6090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36175" lIns="36175" spcFirstLastPara="1" rIns="36175" wrap="square" tIns="36175">
            <a:noAutofit/>
          </a:bodyPr>
          <a:lstStyle/>
          <a:p>
            <a:pPr indent="0" lvl="0" marL="0" marR="0" rtl="0" algn="ctr">
              <a:lnSpc>
                <a:spcPct val="100000"/>
              </a:lnSpc>
              <a:spcBef>
                <a:spcPts val="0"/>
              </a:spcBef>
              <a:spcAft>
                <a:spcPts val="0"/>
              </a:spcAft>
              <a:buNone/>
            </a:pPr>
            <a:r>
              <a:rPr b="1" lang="en-GB" sz="1700">
                <a:latin typeface="Calibri"/>
                <a:ea typeface="Calibri"/>
                <a:cs typeface="Calibri"/>
                <a:sym typeface="Calibri"/>
              </a:rPr>
              <a:t>Digital Object Type</a:t>
            </a:r>
            <a:endParaRPr b="1" sz="1700">
              <a:latin typeface="Calibri"/>
              <a:ea typeface="Calibri"/>
              <a:cs typeface="Calibri"/>
              <a:sym typeface="Calibri"/>
            </a:endParaRPr>
          </a:p>
        </p:txBody>
      </p:sp>
      <p:sp>
        <p:nvSpPr>
          <p:cNvPr id="136" name="Google Shape;136;p2"/>
          <p:cNvSpPr/>
          <p:nvPr/>
        </p:nvSpPr>
        <p:spPr>
          <a:xfrm>
            <a:off x="13244017" y="21739906"/>
            <a:ext cx="2055600" cy="6258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36175" lIns="36175" spcFirstLastPara="1" rIns="36175" wrap="square" tIns="36175">
            <a:noAutofit/>
          </a:bodyPr>
          <a:lstStyle/>
          <a:p>
            <a:pPr indent="0" lvl="0" marL="0" marR="0" rtl="0" algn="ctr">
              <a:lnSpc>
                <a:spcPct val="100000"/>
              </a:lnSpc>
              <a:spcBef>
                <a:spcPts val="0"/>
              </a:spcBef>
              <a:spcAft>
                <a:spcPts val="0"/>
              </a:spcAft>
              <a:buNone/>
            </a:pPr>
            <a:r>
              <a:rPr b="1" lang="en-GB" sz="1700">
                <a:latin typeface="Calibri"/>
                <a:ea typeface="Calibri"/>
                <a:cs typeface="Calibri"/>
                <a:sym typeface="Calibri"/>
              </a:rPr>
              <a:t>FAIR Implementation Community</a:t>
            </a:r>
            <a:endParaRPr b="1" sz="1700">
              <a:latin typeface="Calibri"/>
              <a:ea typeface="Calibri"/>
              <a:cs typeface="Calibri"/>
              <a:sym typeface="Calibri"/>
            </a:endParaRPr>
          </a:p>
        </p:txBody>
      </p:sp>
      <p:sp>
        <p:nvSpPr>
          <p:cNvPr id="146" name="Google Shape;146;p2"/>
          <p:cNvSpPr/>
          <p:nvPr/>
        </p:nvSpPr>
        <p:spPr>
          <a:xfrm>
            <a:off x="10024007" y="24198942"/>
            <a:ext cx="1463700" cy="6090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36175" lIns="36175" spcFirstLastPara="1" rIns="36175" wrap="square" tIns="36175">
            <a:noAutofit/>
          </a:bodyPr>
          <a:lstStyle/>
          <a:p>
            <a:pPr indent="0" lvl="0" marL="0" marR="0" rtl="0" algn="ctr">
              <a:lnSpc>
                <a:spcPct val="100000"/>
              </a:lnSpc>
              <a:spcBef>
                <a:spcPts val="0"/>
              </a:spcBef>
              <a:spcAft>
                <a:spcPts val="0"/>
              </a:spcAft>
              <a:buNone/>
            </a:pPr>
            <a:r>
              <a:rPr b="1" lang="en-GB" sz="1700">
                <a:latin typeface="Calibri"/>
                <a:ea typeface="Calibri"/>
                <a:cs typeface="Calibri"/>
                <a:sym typeface="Calibri"/>
              </a:rPr>
              <a:t>Methodology</a:t>
            </a:r>
            <a:endParaRPr b="1" sz="1700">
              <a:latin typeface="Calibri"/>
              <a:ea typeface="Calibri"/>
              <a:cs typeface="Calibri"/>
              <a:sym typeface="Calibri"/>
            </a:endParaRPr>
          </a:p>
        </p:txBody>
      </p:sp>
      <p:sp>
        <p:nvSpPr>
          <p:cNvPr id="147" name="Google Shape;147;p2"/>
          <p:cNvSpPr/>
          <p:nvPr/>
        </p:nvSpPr>
        <p:spPr>
          <a:xfrm>
            <a:off x="16165422" y="22382225"/>
            <a:ext cx="1637700" cy="625800"/>
          </a:xfrm>
          <a:prstGeom prst="roundRect">
            <a:avLst>
              <a:gd fmla="val 16667" name="adj"/>
            </a:avLst>
          </a:prstGeom>
          <a:noFill/>
          <a:ln cap="flat" cmpd="sng" w="38100">
            <a:solidFill>
              <a:srgbClr val="C00000"/>
            </a:solidFill>
            <a:prstDash val="solid"/>
            <a:round/>
            <a:headEnd len="sm" w="sm" type="none"/>
            <a:tailEnd len="sm" w="sm" type="none"/>
          </a:ln>
        </p:spPr>
        <p:txBody>
          <a:bodyPr anchorCtr="0" anchor="ctr" bIns="36175" lIns="36175" spcFirstLastPara="1" rIns="36175" wrap="square" tIns="36175">
            <a:noAutofit/>
          </a:bodyPr>
          <a:lstStyle/>
          <a:p>
            <a:pPr indent="0" lvl="0" marL="0" marR="0" rtl="0" algn="ctr">
              <a:lnSpc>
                <a:spcPct val="100000"/>
              </a:lnSpc>
              <a:spcBef>
                <a:spcPts val="0"/>
              </a:spcBef>
              <a:spcAft>
                <a:spcPts val="0"/>
              </a:spcAft>
              <a:buNone/>
            </a:pPr>
            <a:r>
              <a:rPr b="1" lang="en-GB" sz="1700">
                <a:latin typeface="Calibri"/>
                <a:ea typeface="Calibri"/>
                <a:cs typeface="Calibri"/>
                <a:sym typeface="Calibri"/>
              </a:rPr>
              <a:t>FAIR-Supporting Resource</a:t>
            </a:r>
            <a:endParaRPr b="1" sz="1700">
              <a:latin typeface="Calibri"/>
              <a:ea typeface="Calibri"/>
              <a:cs typeface="Calibri"/>
              <a:sym typeface="Calibri"/>
            </a:endParaRPr>
          </a:p>
        </p:txBody>
      </p:sp>
      <p:sp>
        <p:nvSpPr>
          <p:cNvPr id="148" name="Google Shape;148;p2"/>
          <p:cNvSpPr txBox="1"/>
          <p:nvPr/>
        </p:nvSpPr>
        <p:spPr>
          <a:xfrm>
            <a:off x="9893400" y="19749325"/>
            <a:ext cx="10374000" cy="1833000"/>
          </a:xfrm>
          <a:prstGeom prst="rect">
            <a:avLst/>
          </a:prstGeom>
          <a:noFill/>
          <a:ln>
            <a:noFill/>
          </a:ln>
        </p:spPr>
        <p:txBody>
          <a:bodyPr anchorCtr="0" anchor="t" bIns="36175" lIns="36175" spcFirstLastPara="1" rIns="36175" wrap="square" tIns="36175">
            <a:spAutoFit/>
          </a:bodyPr>
          <a:lstStyle/>
          <a:p>
            <a:pPr indent="0" lvl="0" marL="0" marR="0" rtl="0" algn="l">
              <a:lnSpc>
                <a:spcPct val="100000"/>
              </a:lnSpc>
              <a:spcBef>
                <a:spcPts val="0"/>
              </a:spcBef>
              <a:spcAft>
                <a:spcPts val="0"/>
              </a:spcAft>
              <a:buClr>
                <a:srgbClr val="000000"/>
              </a:buClr>
              <a:buSzPts val="400"/>
              <a:buFont typeface="Arial"/>
              <a:buNone/>
            </a:pPr>
            <a:r>
              <a:rPr b="1" lang="en-GB" sz="4000">
                <a:solidFill>
                  <a:srgbClr val="008691"/>
                </a:solidFill>
                <a:latin typeface="Roboto"/>
                <a:ea typeface="Roboto"/>
                <a:cs typeface="Roboto"/>
                <a:sym typeface="Roboto"/>
              </a:rPr>
              <a:t>T</a:t>
            </a:r>
            <a:r>
              <a:rPr b="1" lang="en-GB" sz="4000">
                <a:solidFill>
                  <a:srgbClr val="008691"/>
                </a:solidFill>
                <a:latin typeface="Roboto"/>
                <a:ea typeface="Roboto"/>
                <a:cs typeface="Roboto"/>
                <a:sym typeface="Roboto"/>
              </a:rPr>
              <a:t>he interoperability landscape survey</a:t>
            </a:r>
            <a:endParaRPr b="1" sz="4000">
              <a:solidFill>
                <a:srgbClr val="008691"/>
              </a:solidFill>
              <a:latin typeface="Roboto"/>
              <a:ea typeface="Roboto"/>
              <a:cs typeface="Roboto"/>
              <a:sym typeface="Roboto"/>
              <a:extLst>
                <a:ext uri="http://customooxmlschemas.google.com/">
                  <go:slidesCustomData xmlns:go="http://customooxmlschemas.google.com/" textRoundtripDataId="15"/>
                </a:ext>
              </a:extLst>
            </a:endParaRPr>
          </a:p>
          <a:p>
            <a:pPr indent="0" lvl="0" marL="0" marR="0" rtl="0" algn="l">
              <a:lnSpc>
                <a:spcPct val="115000"/>
              </a:lnSpc>
              <a:spcBef>
                <a:spcPts val="1000"/>
              </a:spcBef>
              <a:spcAft>
                <a:spcPts val="0"/>
              </a:spcAft>
              <a:buClr>
                <a:srgbClr val="000000"/>
              </a:buClr>
              <a:buSzPts val="1700"/>
              <a:buFont typeface="Arial"/>
              <a:buNone/>
            </a:pPr>
            <a:r>
              <a:rPr lang="en-GB" sz="2000">
                <a:solidFill>
                  <a:srgbClr val="000000"/>
                </a:solidFill>
                <a:latin typeface="Roboto"/>
                <a:ea typeface="Roboto"/>
                <a:cs typeface="Roboto"/>
                <a:sym typeface="Roboto"/>
              </a:rPr>
              <a:t>A </a:t>
            </a:r>
            <a:r>
              <a:rPr b="1" lang="en-GB" sz="2000">
                <a:solidFill>
                  <a:srgbClr val="000000"/>
                </a:solidFill>
                <a:latin typeface="Roboto"/>
                <a:ea typeface="Roboto"/>
                <a:cs typeface="Roboto"/>
                <a:sym typeface="Roboto"/>
              </a:rPr>
              <a:t>Semantic Interoperability Profile (SIP)</a:t>
            </a:r>
            <a:r>
              <a:rPr lang="en-GB" sz="2000">
                <a:solidFill>
                  <a:srgbClr val="000000"/>
                </a:solidFill>
                <a:latin typeface="Roboto"/>
                <a:ea typeface="Roboto"/>
                <a:cs typeface="Roboto"/>
                <a:sym typeface="Roboto"/>
              </a:rPr>
              <a:t> is a list of FAIR Supporting Resources, </a:t>
            </a:r>
            <a:r>
              <a:rPr lang="en-GB" sz="2000">
                <a:latin typeface="Roboto"/>
                <a:ea typeface="Roboto"/>
                <a:cs typeface="Roboto"/>
                <a:sym typeface="Roboto"/>
              </a:rPr>
              <a:t>such as</a:t>
            </a:r>
            <a:r>
              <a:rPr lang="en-GB" sz="2000">
                <a:solidFill>
                  <a:srgbClr val="000000"/>
                </a:solidFill>
                <a:latin typeface="Roboto"/>
                <a:ea typeface="Roboto"/>
                <a:cs typeface="Roboto"/>
                <a:sym typeface="Roboto"/>
              </a:rPr>
              <a:t> semantic artefacts, crosswalks, validation services chosen by a community to support semantic interoperability of (meta)data.</a:t>
            </a:r>
            <a:endParaRPr i="0" sz="2000" u="none" cap="none" strike="noStrike">
              <a:solidFill>
                <a:srgbClr val="000000"/>
              </a:solidFill>
              <a:latin typeface="Roboto"/>
              <a:ea typeface="Roboto"/>
              <a:cs typeface="Roboto"/>
              <a:sym typeface="Roboto"/>
            </a:endParaRPr>
          </a:p>
        </p:txBody>
      </p:sp>
      <p:sp>
        <p:nvSpPr>
          <p:cNvPr id="149" name="Google Shape;149;p2"/>
          <p:cNvSpPr txBox="1"/>
          <p:nvPr/>
        </p:nvSpPr>
        <p:spPr>
          <a:xfrm>
            <a:off x="9893400" y="25314225"/>
            <a:ext cx="10775700" cy="897300"/>
          </a:xfrm>
          <a:prstGeom prst="rect">
            <a:avLst/>
          </a:prstGeom>
          <a:noFill/>
          <a:ln>
            <a:noFill/>
          </a:ln>
        </p:spPr>
        <p:txBody>
          <a:bodyPr anchorCtr="0" anchor="t" bIns="36175" lIns="36175" spcFirstLastPara="1" rIns="36175" wrap="square" tIns="36175">
            <a:spAutoFit/>
          </a:bodyPr>
          <a:lstStyle/>
          <a:p>
            <a:pPr indent="0" lvl="0" marL="0" marR="0" rtl="0" algn="l">
              <a:lnSpc>
                <a:spcPct val="115000"/>
              </a:lnSpc>
              <a:spcBef>
                <a:spcPts val="0"/>
              </a:spcBef>
              <a:spcAft>
                <a:spcPts val="0"/>
              </a:spcAft>
              <a:buClr>
                <a:srgbClr val="000000"/>
              </a:buClr>
              <a:buSzPts val="400"/>
              <a:buFont typeface="Arial"/>
              <a:buNone/>
            </a:pPr>
            <a:r>
              <a:rPr lang="en-GB" sz="1700">
                <a:latin typeface="Roboto"/>
                <a:ea typeface="Roboto"/>
                <a:cs typeface="Roboto"/>
                <a:sym typeface="Roboto"/>
              </a:rPr>
              <a:t>The</a:t>
            </a:r>
            <a:r>
              <a:rPr lang="en-GB" sz="1700">
                <a:solidFill>
                  <a:srgbClr val="000000"/>
                </a:solidFill>
                <a:latin typeface="Roboto"/>
                <a:ea typeface="Roboto"/>
                <a:cs typeface="Roboto"/>
                <a:sym typeface="Roboto"/>
              </a:rPr>
              <a:t> SIP Wizard </a:t>
            </a:r>
            <a:r>
              <a:rPr lang="en-GB" sz="1700">
                <a:latin typeface="Roboto"/>
                <a:ea typeface="Roboto"/>
                <a:cs typeface="Roboto"/>
                <a:sym typeface="Roboto"/>
              </a:rPr>
              <a:t>was created as a data</a:t>
            </a:r>
            <a:r>
              <a:rPr lang="en-GB" sz="1700">
                <a:solidFill>
                  <a:srgbClr val="000000"/>
                </a:solidFill>
                <a:latin typeface="Roboto"/>
                <a:ea typeface="Roboto"/>
                <a:cs typeface="Roboto"/>
                <a:sym typeface="Roboto"/>
              </a:rPr>
              <a:t> entry tool based on the FAIR </a:t>
            </a:r>
            <a:r>
              <a:rPr lang="en-GB" sz="1700">
                <a:latin typeface="Roboto"/>
                <a:ea typeface="Roboto"/>
                <a:cs typeface="Roboto"/>
                <a:sym typeface="Roboto"/>
              </a:rPr>
              <a:t>Implementation</a:t>
            </a:r>
            <a:r>
              <a:rPr lang="en-GB" sz="1700">
                <a:solidFill>
                  <a:srgbClr val="000000"/>
                </a:solidFill>
                <a:latin typeface="Roboto"/>
                <a:ea typeface="Roboto"/>
                <a:cs typeface="Roboto"/>
                <a:sym typeface="Roboto"/>
              </a:rPr>
              <a:t> Profile (FIP) Ontology</a:t>
            </a:r>
            <a:endParaRPr sz="1700">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400"/>
              <a:buFont typeface="Arial"/>
              <a:buNone/>
            </a:pPr>
            <a:r>
              <a:rPr lang="en-GB" sz="1700">
                <a:solidFill>
                  <a:srgbClr val="000000"/>
                </a:solidFill>
                <a:latin typeface="Roboto"/>
                <a:ea typeface="Roboto"/>
                <a:cs typeface="Roboto"/>
                <a:sym typeface="Roboto"/>
              </a:rPr>
              <a:t>https://sip-wizard.ds-wizard.org/                           https://w3id.org/fair/fip/terms</a:t>
            </a:r>
            <a:endParaRPr sz="1700">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700"/>
              <a:buFont typeface="Arial"/>
              <a:buNone/>
            </a:pPr>
            <a:r>
              <a:t/>
            </a:r>
            <a:endParaRPr sz="1700">
              <a:solidFill>
                <a:srgbClr val="000000"/>
              </a:solidFill>
              <a:latin typeface="Roboto"/>
              <a:ea typeface="Roboto"/>
              <a:cs typeface="Roboto"/>
              <a:sym typeface="Roboto"/>
            </a:endParaRPr>
          </a:p>
        </p:txBody>
      </p:sp>
      <p:grpSp>
        <p:nvGrpSpPr>
          <p:cNvPr id="150" name="Google Shape;150;p2"/>
          <p:cNvGrpSpPr/>
          <p:nvPr/>
        </p:nvGrpSpPr>
        <p:grpSpPr>
          <a:xfrm>
            <a:off x="18403674" y="21528215"/>
            <a:ext cx="2287500" cy="2325900"/>
            <a:chOff x="18338699" y="21670415"/>
            <a:chExt cx="2287500" cy="2325900"/>
          </a:xfrm>
        </p:grpSpPr>
        <p:sp>
          <p:nvSpPr>
            <p:cNvPr id="151" name="Google Shape;151;p2"/>
            <p:cNvSpPr/>
            <p:nvPr/>
          </p:nvSpPr>
          <p:spPr>
            <a:xfrm>
              <a:off x="18338699" y="21670415"/>
              <a:ext cx="2287500" cy="2325900"/>
            </a:xfrm>
            <a:prstGeom prst="roundRect">
              <a:avLst>
                <a:gd fmla="val 16667" name="adj"/>
              </a:avLst>
            </a:prstGeom>
            <a:noFill/>
            <a:ln cap="flat" cmpd="sng" w="38100">
              <a:solidFill>
                <a:srgbClr val="000000"/>
              </a:solidFill>
              <a:prstDash val="solid"/>
              <a:round/>
              <a:headEnd len="sm" w="sm" type="none"/>
              <a:tailEnd len="sm" w="sm" type="none"/>
            </a:ln>
          </p:spPr>
          <p:txBody>
            <a:bodyPr anchorCtr="0" anchor="t" bIns="36175" lIns="36175" spcFirstLastPara="1" rIns="36175" wrap="square" tIns="0">
              <a:noAutofit/>
            </a:bodyPr>
            <a:lstStyle/>
            <a:p>
              <a:pPr indent="0" lvl="0" marL="0" marR="0" rtl="0" algn="ctr">
                <a:lnSpc>
                  <a:spcPct val="100000"/>
                </a:lnSpc>
                <a:spcBef>
                  <a:spcPts val="0"/>
                </a:spcBef>
                <a:spcAft>
                  <a:spcPts val="0"/>
                </a:spcAft>
                <a:buNone/>
              </a:pPr>
              <a:r>
                <a:rPr b="1" lang="en-GB" sz="1700">
                  <a:latin typeface="Calibri"/>
                  <a:ea typeface="Calibri"/>
                  <a:cs typeface="Calibri"/>
                  <a:sym typeface="Calibri"/>
                </a:rPr>
                <a:t>nanopublication</a:t>
              </a:r>
              <a:endParaRPr b="1" sz="1700">
                <a:latin typeface="Calibri"/>
                <a:ea typeface="Calibri"/>
                <a:cs typeface="Calibri"/>
                <a:sym typeface="Calibri"/>
              </a:endParaRPr>
            </a:p>
          </p:txBody>
        </p:sp>
        <p:sp>
          <p:nvSpPr>
            <p:cNvPr id="152" name="Google Shape;152;p2"/>
            <p:cNvSpPr txBox="1"/>
            <p:nvPr/>
          </p:nvSpPr>
          <p:spPr>
            <a:xfrm>
              <a:off x="18477241" y="22155303"/>
              <a:ext cx="1950000" cy="565500"/>
            </a:xfrm>
            <a:prstGeom prst="rect">
              <a:avLst/>
            </a:prstGeom>
            <a:solidFill>
              <a:srgbClr val="99CCFF"/>
            </a:solidFill>
            <a:ln cap="flat" cmpd="sng" w="19050">
              <a:solidFill>
                <a:srgbClr val="000000"/>
              </a:solidFill>
              <a:prstDash val="solid"/>
              <a:round/>
              <a:headEnd len="sm" w="sm" type="none"/>
              <a:tailEnd len="sm" w="sm" type="none"/>
            </a:ln>
          </p:spPr>
          <p:txBody>
            <a:bodyPr anchorCtr="0" anchor="t" bIns="36175" lIns="36175" spcFirstLastPara="1" rIns="36175" wrap="square" tIns="36175">
              <a:noAutofit/>
            </a:bodyPr>
            <a:lstStyle/>
            <a:p>
              <a:pPr indent="0" lvl="0" marL="0" rtl="0" algn="ctr">
                <a:spcBef>
                  <a:spcPts val="0"/>
                </a:spcBef>
                <a:spcAft>
                  <a:spcPts val="0"/>
                </a:spcAft>
                <a:buNone/>
              </a:pPr>
              <a:r>
                <a:rPr lang="en-GB" sz="2600">
                  <a:solidFill>
                    <a:srgbClr val="000000"/>
                  </a:solidFill>
                  <a:latin typeface="Calibri"/>
                  <a:ea typeface="Calibri"/>
                  <a:cs typeface="Calibri"/>
                  <a:sym typeface="Calibri"/>
                </a:rPr>
                <a:t>assertion</a:t>
              </a:r>
              <a:endParaRPr sz="2600"/>
            </a:p>
          </p:txBody>
        </p:sp>
        <p:sp>
          <p:nvSpPr>
            <p:cNvPr id="153" name="Google Shape;153;p2"/>
            <p:cNvSpPr txBox="1"/>
            <p:nvPr/>
          </p:nvSpPr>
          <p:spPr>
            <a:xfrm>
              <a:off x="18477241" y="22864266"/>
              <a:ext cx="1950000" cy="399000"/>
            </a:xfrm>
            <a:prstGeom prst="rect">
              <a:avLst/>
            </a:prstGeom>
            <a:solidFill>
              <a:srgbClr val="F3A08C"/>
            </a:solidFill>
            <a:ln cap="flat" cmpd="sng" w="19050">
              <a:solidFill>
                <a:srgbClr val="000000"/>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lang="en-GB" sz="1900">
                  <a:solidFill>
                    <a:srgbClr val="000000"/>
                  </a:solidFill>
                  <a:latin typeface="Calibri"/>
                  <a:ea typeface="Calibri"/>
                  <a:cs typeface="Calibri"/>
                  <a:sym typeface="Calibri"/>
                </a:rPr>
                <a:t>provenance</a:t>
              </a:r>
              <a:endParaRPr sz="1900"/>
            </a:p>
          </p:txBody>
        </p:sp>
        <p:sp>
          <p:nvSpPr>
            <p:cNvPr id="154" name="Google Shape;154;p2"/>
            <p:cNvSpPr txBox="1"/>
            <p:nvPr/>
          </p:nvSpPr>
          <p:spPr>
            <a:xfrm>
              <a:off x="18477241" y="23386437"/>
              <a:ext cx="1950000" cy="399000"/>
            </a:xfrm>
            <a:prstGeom prst="rect">
              <a:avLst/>
            </a:prstGeom>
            <a:solidFill>
              <a:srgbClr val="FFFF66"/>
            </a:solidFill>
            <a:ln cap="flat" cmpd="sng" w="19050">
              <a:solidFill>
                <a:srgbClr val="000000"/>
              </a:solidFill>
              <a:prstDash val="solid"/>
              <a:round/>
              <a:headEnd len="sm" w="sm" type="none"/>
              <a:tailEnd len="sm" w="sm" type="none"/>
            </a:ln>
          </p:spPr>
          <p:txBody>
            <a:bodyPr anchorCtr="0" anchor="ctr" bIns="36175" lIns="36175" spcFirstLastPara="1" rIns="36175" wrap="square" tIns="36175">
              <a:noAutofit/>
            </a:bodyPr>
            <a:lstStyle/>
            <a:p>
              <a:pPr indent="0" lvl="0" marL="0" rtl="0" algn="ctr">
                <a:spcBef>
                  <a:spcPts val="0"/>
                </a:spcBef>
                <a:spcAft>
                  <a:spcPts val="0"/>
                </a:spcAft>
                <a:buNone/>
              </a:pPr>
              <a:r>
                <a:rPr lang="en-GB" sz="1900">
                  <a:solidFill>
                    <a:srgbClr val="000000"/>
                  </a:solidFill>
                  <a:latin typeface="Calibri"/>
                  <a:ea typeface="Calibri"/>
                  <a:cs typeface="Calibri"/>
                  <a:sym typeface="Calibri"/>
                </a:rPr>
                <a:t>publication info</a:t>
              </a:r>
              <a:endParaRPr sz="1900"/>
            </a:p>
          </p:txBody>
        </p:sp>
        <p:cxnSp>
          <p:nvCxnSpPr>
            <p:cNvPr id="155" name="Google Shape;155;p2"/>
            <p:cNvCxnSpPr/>
            <p:nvPr/>
          </p:nvCxnSpPr>
          <p:spPr>
            <a:xfrm>
              <a:off x="19452251" y="22628237"/>
              <a:ext cx="0" cy="236100"/>
            </a:xfrm>
            <a:prstGeom prst="straightConnector1">
              <a:avLst/>
            </a:prstGeom>
            <a:noFill/>
            <a:ln cap="flat" cmpd="sng" w="19050">
              <a:solidFill>
                <a:srgbClr val="000000"/>
              </a:solidFill>
              <a:prstDash val="solid"/>
              <a:round/>
              <a:headEnd len="sm" w="sm" type="oval"/>
              <a:tailEnd len="sm" w="sm" type="none"/>
            </a:ln>
          </p:spPr>
        </p:cxnSp>
        <p:cxnSp>
          <p:nvCxnSpPr>
            <p:cNvPr id="156" name="Google Shape;156;p2"/>
            <p:cNvCxnSpPr/>
            <p:nvPr/>
          </p:nvCxnSpPr>
          <p:spPr>
            <a:xfrm rot="10800000">
              <a:off x="19452251" y="23785411"/>
              <a:ext cx="0" cy="154800"/>
            </a:xfrm>
            <a:prstGeom prst="straightConnector1">
              <a:avLst/>
            </a:prstGeom>
            <a:noFill/>
            <a:ln cap="flat" cmpd="sng" w="19050">
              <a:solidFill>
                <a:srgbClr val="000000"/>
              </a:solidFill>
              <a:prstDash val="solid"/>
              <a:round/>
              <a:headEnd len="sm" w="sm" type="oval"/>
              <a:tailEnd len="sm" w="sm" type="none"/>
            </a:ln>
          </p:spPr>
        </p:cxnSp>
      </p:grpSp>
      <p:sp>
        <p:nvSpPr>
          <p:cNvPr id="157" name="Google Shape;157;p2"/>
          <p:cNvSpPr txBox="1"/>
          <p:nvPr/>
        </p:nvSpPr>
        <p:spPr>
          <a:xfrm>
            <a:off x="12443388" y="29253450"/>
            <a:ext cx="8627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500">
                <a:solidFill>
                  <a:schemeClr val="dk1"/>
                </a:solidFill>
                <a:uFill>
                  <a:noFill/>
                </a:uFill>
                <a:latin typeface="Roboto"/>
                <a:ea typeface="Roboto"/>
                <a:cs typeface="Roboto"/>
                <a:sym typeface="Roboto"/>
                <a:hlinkClick r:id="rId20">
                  <a:extLst>
                    <a:ext uri="{A12FA001-AC4F-418D-AE19-62706E023703}">
                      <ahyp:hlinkClr val="tx"/>
                    </a:ext>
                  </a:extLst>
                </a:hlinkClick>
              </a:rPr>
              <a:t>https://eosc.eu/advisory-groups/semantic-interoperability</a:t>
            </a:r>
            <a:r>
              <a:rPr lang="en-GB" sz="2500">
                <a:solidFill>
                  <a:schemeClr val="dk1"/>
                </a:solidFill>
                <a:latin typeface="Roboto"/>
                <a:ea typeface="Roboto"/>
                <a:cs typeface="Roboto"/>
                <a:sym typeface="Roboto"/>
              </a:rPr>
              <a:t> </a:t>
            </a:r>
            <a:endParaRPr sz="2500">
              <a:solidFill>
                <a:schemeClr val="dk1"/>
              </a:solidFill>
              <a:latin typeface="Roboto"/>
              <a:ea typeface="Roboto"/>
              <a:cs typeface="Roboto"/>
              <a:sym typeface="Roboto"/>
            </a:endParaRPr>
          </a:p>
        </p:txBody>
      </p:sp>
      <p:sp>
        <p:nvSpPr>
          <p:cNvPr id="158" name="Google Shape;158;p2"/>
          <p:cNvSpPr txBox="1"/>
          <p:nvPr>
            <p:ph idx="11" type="ftr"/>
          </p:nvPr>
        </p:nvSpPr>
        <p:spPr>
          <a:xfrm>
            <a:off x="1648425" y="28438825"/>
            <a:ext cx="10683900" cy="1459800"/>
          </a:xfrm>
          <a:prstGeom prst="rect">
            <a:avLst/>
          </a:prstGeom>
          <a:noFill/>
          <a:ln>
            <a:noFill/>
          </a:ln>
        </p:spPr>
        <p:txBody>
          <a:bodyPr anchorCtr="0" anchor="t" bIns="120825" lIns="241750" spcFirstLastPara="1" rIns="241750" wrap="square" tIns="0">
            <a:noAutofit/>
          </a:bodyPr>
          <a:lstStyle/>
          <a:p>
            <a:pPr indent="0" lvl="0" marL="0" rtl="0" algn="l">
              <a:lnSpc>
                <a:spcPct val="100000"/>
              </a:lnSpc>
              <a:spcBef>
                <a:spcPts val="0"/>
              </a:spcBef>
              <a:spcAft>
                <a:spcPts val="0"/>
              </a:spcAft>
              <a:buSzPts val="3700"/>
              <a:buNone/>
            </a:pPr>
            <a:r>
              <a:rPr b="1" lang="en-GB" sz="2400">
                <a:solidFill>
                  <a:schemeClr val="dk1"/>
                </a:solidFill>
              </a:rPr>
              <a:t>Proposal for the EOSC Semantic Interoperability Questionnaire (1.0.2)</a:t>
            </a:r>
            <a:br>
              <a:rPr lang="en-GB" sz="2400">
                <a:solidFill>
                  <a:schemeClr val="dk1"/>
                </a:solidFill>
              </a:rPr>
            </a:br>
            <a:r>
              <a:rPr lang="en-GB" sz="2400">
                <a:solidFill>
                  <a:schemeClr val="dk1"/>
                </a:solidFill>
                <a:uFill>
                  <a:noFill/>
                </a:uFill>
                <a:hlinkClick r:id="rId21">
                  <a:extLst>
                    <a:ext uri="{A12FA001-AC4F-418D-AE19-62706E023703}">
                      <ahyp:hlinkClr val="tx"/>
                    </a:ext>
                  </a:extLst>
                </a:hlinkClick>
              </a:rPr>
              <a:t>https://doi.org/10.5281/zenodo.8028392</a:t>
            </a:r>
            <a:endParaRPr sz="2400">
              <a:solidFill>
                <a:schemeClr val="dk1"/>
              </a:solidFill>
            </a:endParaRPr>
          </a:p>
        </p:txBody>
      </p:sp>
      <p:pic>
        <p:nvPicPr>
          <p:cNvPr id="159" name="Google Shape;159;p2"/>
          <p:cNvPicPr preferRelativeResize="0"/>
          <p:nvPr/>
        </p:nvPicPr>
        <p:blipFill rotWithShape="1">
          <a:blip r:embed="rId22">
            <a:alphaModFix/>
          </a:blip>
          <a:srcRect b="-202950" l="0" r="0" t="202950"/>
          <a:stretch/>
        </p:blipFill>
        <p:spPr>
          <a:xfrm>
            <a:off x="18134350" y="4428700"/>
            <a:ext cx="3162600" cy="2065175"/>
          </a:xfrm>
          <a:prstGeom prst="rect">
            <a:avLst/>
          </a:prstGeom>
          <a:noFill/>
          <a:ln>
            <a:noFill/>
          </a:ln>
        </p:spPr>
      </p:pic>
      <p:pic>
        <p:nvPicPr>
          <p:cNvPr id="160" name="Google Shape;160;p2"/>
          <p:cNvPicPr preferRelativeResize="0"/>
          <p:nvPr/>
        </p:nvPicPr>
        <p:blipFill rotWithShape="1">
          <a:blip r:embed="rId22">
            <a:alphaModFix/>
          </a:blip>
          <a:srcRect b="0" l="-5948" r="485" t="-2564"/>
          <a:stretch/>
        </p:blipFill>
        <p:spPr>
          <a:xfrm>
            <a:off x="17313600" y="0"/>
            <a:ext cx="3756900" cy="2385775"/>
          </a:xfrm>
          <a:prstGeom prst="rect">
            <a:avLst/>
          </a:prstGeom>
          <a:noFill/>
          <a:ln>
            <a:noFill/>
          </a:ln>
        </p:spPr>
      </p:pic>
      <p:sp>
        <p:nvSpPr>
          <p:cNvPr id="161" name="Google Shape;161;p2"/>
          <p:cNvSpPr txBox="1"/>
          <p:nvPr/>
        </p:nvSpPr>
        <p:spPr>
          <a:xfrm rot="-5400000">
            <a:off x="13247075" y="18186225"/>
            <a:ext cx="15613500" cy="2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D9D9D9"/>
                </a:solidFill>
                <a:latin typeface="Roboto"/>
                <a:ea typeface="Roboto"/>
                <a:cs typeface="Roboto"/>
                <a:sym typeface="Roboto"/>
              </a:rPr>
              <a:t>Presented during Research Data Alliance (RDA) 21st Plenary, International Data Week 2023: A Festival of Data, 23–26 October 2023, Salzburg, Austria</a:t>
            </a:r>
            <a:endParaRPr sz="1200">
              <a:solidFill>
                <a:srgbClr val="D9D9D9"/>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2019-11-26T09:36:57Z</dcterms:created>
  <dc:creator>Paul Hasleham</dc:creator>
</cp:coreProperties>
</file>